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45" r:id="rId2"/>
    <p:sldId id="353" r:id="rId3"/>
    <p:sldId id="349" r:id="rId4"/>
    <p:sldId id="350" r:id="rId5"/>
    <p:sldId id="256" r:id="rId6"/>
    <p:sldId id="257" r:id="rId7"/>
    <p:sldId id="355" r:id="rId8"/>
    <p:sldId id="358" r:id="rId9"/>
    <p:sldId id="359" r:id="rId10"/>
    <p:sldId id="356" r:id="rId11"/>
    <p:sldId id="357" r:id="rId12"/>
    <p:sldId id="361" r:id="rId13"/>
    <p:sldId id="362" r:id="rId14"/>
    <p:sldId id="388" r:id="rId15"/>
    <p:sldId id="304" r:id="rId16"/>
    <p:sldId id="6229" r:id="rId17"/>
    <p:sldId id="6232" r:id="rId18"/>
    <p:sldId id="6233" r:id="rId19"/>
    <p:sldId id="6234" r:id="rId20"/>
    <p:sldId id="6235" r:id="rId21"/>
    <p:sldId id="6236" r:id="rId22"/>
    <p:sldId id="6237" r:id="rId23"/>
    <p:sldId id="6230" r:id="rId24"/>
    <p:sldId id="6231" r:id="rId25"/>
    <p:sldId id="6194" r:id="rId26"/>
    <p:sldId id="6206" r:id="rId27"/>
    <p:sldId id="6238" r:id="rId28"/>
    <p:sldId id="6239" r:id="rId29"/>
    <p:sldId id="6240" r:id="rId30"/>
    <p:sldId id="259" r:id="rId31"/>
    <p:sldId id="260" r:id="rId32"/>
    <p:sldId id="261" r:id="rId33"/>
    <p:sldId id="263" r:id="rId34"/>
    <p:sldId id="26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05614-240B-4738-966C-94592FEA9320}"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DCC25-B980-4FFB-BA10-A7765442F50E}" type="slidenum">
              <a:rPr lang="en-US" smtClean="0"/>
              <a:t>‹#›</a:t>
            </a:fld>
            <a:endParaRPr lang="en-US"/>
          </a:p>
        </p:txBody>
      </p:sp>
    </p:spTree>
    <p:extLst>
      <p:ext uri="{BB962C8B-B14F-4D97-AF65-F5344CB8AC3E}">
        <p14:creationId xmlns:p14="http://schemas.microsoft.com/office/powerpoint/2010/main" val="1175756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0FD56-197B-41F2-A372-39AC0AA06D32}" type="slidenum">
              <a:rPr lang="en-US" smtClean="0"/>
              <a:t>4</a:t>
            </a:fld>
            <a:endParaRPr lang="en-US"/>
          </a:p>
        </p:txBody>
      </p:sp>
    </p:spTree>
    <p:extLst>
      <p:ext uri="{BB962C8B-B14F-4D97-AF65-F5344CB8AC3E}">
        <p14:creationId xmlns:p14="http://schemas.microsoft.com/office/powerpoint/2010/main" val="1049568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4.1 và 4.2 trình bày dạng tín hiệu và nguyên tắc làm việc của biến điện AM. Tín hiệu âm tần chứa thông tin cần truyền, tín hiệu sóng mang được sử dụng để mang/phát tín hiệu âm tần đi xa. Trong tín hiệu được biến điệu, sóng âm tần chính là đường bao của song mang. </a:t>
            </a:r>
          </a:p>
          <a:p>
            <a:r>
              <a:rPr lang="en-US"/>
              <a:t>Biến điệu AM thường được thực hiện bằng cách sử dụng một bộ nhân đơn giản bởi vì biên độ của sóng mang cần được thay đổi theo biên độ của sóng âm tần.</a:t>
            </a:r>
          </a:p>
        </p:txBody>
      </p:sp>
      <p:sp>
        <p:nvSpPr>
          <p:cNvPr id="4" name="Slide Number Placeholder 3"/>
          <p:cNvSpPr>
            <a:spLocks noGrp="1"/>
          </p:cNvSpPr>
          <p:nvPr>
            <p:ph type="sldNum" sz="quarter" idx="5"/>
          </p:nvPr>
        </p:nvSpPr>
        <p:spPr/>
        <p:txBody>
          <a:bodyPr/>
          <a:lstStyle/>
          <a:p>
            <a:fld id="{4B40FD56-197B-41F2-A372-39AC0AA06D32}" type="slidenum">
              <a:rPr lang="en-US" smtClean="0"/>
              <a:t>7</a:t>
            </a:fld>
            <a:endParaRPr lang="en-US"/>
          </a:p>
        </p:txBody>
      </p:sp>
    </p:spTree>
    <p:extLst>
      <p:ext uri="{BB962C8B-B14F-4D97-AF65-F5344CB8AC3E}">
        <p14:creationId xmlns:p14="http://schemas.microsoft.com/office/powerpoint/2010/main" val="3936800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4.1 và 4.2 trình bày dạng tín hiệu và nguyên tắc làm việc của biến điện AM. Tín hiệu âm tần chứa thông tin cần truyền, tín hiệu sóng mang được sử dụng để mang/phát tín hiệu âm tần đi xa. Trong tín hiệu được biến điệu, sóng âm tần chính là đường bao của song mang. </a:t>
            </a:r>
          </a:p>
          <a:p>
            <a:r>
              <a:rPr lang="en-US"/>
              <a:t>Biến điệu AM thường được thực hiện bằng cách sử dụng một bộ nhân đơn giản bởi vì biên độ của sóng mang cần được thay đổi theo biên độ của sóng âm tần.</a:t>
            </a:r>
          </a:p>
        </p:txBody>
      </p:sp>
      <p:sp>
        <p:nvSpPr>
          <p:cNvPr id="4" name="Slide Number Placeholder 3"/>
          <p:cNvSpPr>
            <a:spLocks noGrp="1"/>
          </p:cNvSpPr>
          <p:nvPr>
            <p:ph type="sldNum" sz="quarter" idx="5"/>
          </p:nvPr>
        </p:nvSpPr>
        <p:spPr/>
        <p:txBody>
          <a:bodyPr/>
          <a:lstStyle/>
          <a:p>
            <a:fld id="{4B40FD56-197B-41F2-A372-39AC0AA06D32}" type="slidenum">
              <a:rPr lang="en-US" smtClean="0"/>
              <a:t>8</a:t>
            </a:fld>
            <a:endParaRPr lang="en-US"/>
          </a:p>
        </p:txBody>
      </p:sp>
    </p:spTree>
    <p:extLst>
      <p:ext uri="{BB962C8B-B14F-4D97-AF65-F5344CB8AC3E}">
        <p14:creationId xmlns:p14="http://schemas.microsoft.com/office/powerpoint/2010/main" val="559549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0FD56-197B-41F2-A372-39AC0AA06D32}" type="slidenum">
              <a:rPr lang="en-US" smtClean="0"/>
              <a:t>9</a:t>
            </a:fld>
            <a:endParaRPr lang="en-US"/>
          </a:p>
        </p:txBody>
      </p:sp>
    </p:spTree>
    <p:extLst>
      <p:ext uri="{BB962C8B-B14F-4D97-AF65-F5344CB8AC3E}">
        <p14:creationId xmlns:p14="http://schemas.microsoft.com/office/powerpoint/2010/main" val="1122918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0FD56-197B-41F2-A372-39AC0AA06D32}" type="slidenum">
              <a:rPr lang="en-US" smtClean="0"/>
              <a:t>11</a:t>
            </a:fld>
            <a:endParaRPr lang="en-US"/>
          </a:p>
        </p:txBody>
      </p:sp>
    </p:spTree>
    <p:extLst>
      <p:ext uri="{BB962C8B-B14F-4D97-AF65-F5344CB8AC3E}">
        <p14:creationId xmlns:p14="http://schemas.microsoft.com/office/powerpoint/2010/main" val="1753709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0FD56-197B-41F2-A372-39AC0AA06D32}" type="slidenum">
              <a:rPr lang="en-US" smtClean="0"/>
              <a:t>12</a:t>
            </a:fld>
            <a:endParaRPr lang="en-US"/>
          </a:p>
        </p:txBody>
      </p:sp>
    </p:spTree>
    <p:extLst>
      <p:ext uri="{BB962C8B-B14F-4D97-AF65-F5344CB8AC3E}">
        <p14:creationId xmlns:p14="http://schemas.microsoft.com/office/powerpoint/2010/main" val="1510425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74151"/>
                </a:solidFill>
                <a:effectLst/>
                <a:latin typeface="Söhne"/>
              </a:rPr>
              <a:t>- </a:t>
            </a:r>
            <a:r>
              <a:rPr lang="vi-VN" b="0" i="0">
                <a:solidFill>
                  <a:srgbClr val="374151"/>
                </a:solidFill>
                <a:effectLst/>
                <a:latin typeface="Söhne"/>
              </a:rPr>
              <a:t>Dải tần số từ 526,5 kHz đến 1606,5 kHz là dải tần số AM truyền thống ở Bắc Mỹ và nhiều quốc gia khác. Để tính toán số kênh AM trong dải tần số này, ta cần biết rằng mỗi kênh AM có băng thông là 10 kHz.</a:t>
            </a:r>
          </a:p>
          <a:p>
            <a:pPr algn="l"/>
            <a:r>
              <a:rPr lang="vi-VN" b="0" i="0">
                <a:solidFill>
                  <a:srgbClr val="374151"/>
                </a:solidFill>
                <a:effectLst/>
                <a:latin typeface="Söhne"/>
              </a:rPr>
              <a:t>Vì vậy, để tính số kênh AM trong dải tần số từ 526,5 kHz đến 1606,5 kHz, ta cần chia băng thông của dải tần số này cho băng thông của mỗi kênh AM:</a:t>
            </a:r>
          </a:p>
          <a:p>
            <a:pPr algn="l"/>
            <a:r>
              <a:rPr lang="vi-VN" b="0" i="0">
                <a:solidFill>
                  <a:srgbClr val="374151"/>
                </a:solidFill>
                <a:effectLst/>
                <a:latin typeface="Söhne"/>
              </a:rPr>
              <a:t>Số kênh AM = (1606,5 kHz - 526,5 kHz) / 10 kHz = 108 kênh AM</a:t>
            </a:r>
          </a:p>
          <a:p>
            <a:pPr algn="l"/>
            <a:r>
              <a:rPr lang="vi-VN" b="0" i="0">
                <a:solidFill>
                  <a:srgbClr val="374151"/>
                </a:solidFill>
                <a:effectLst/>
                <a:latin typeface="Söhne"/>
              </a:rPr>
              <a:t>Tại cùng một thời điểm, chỉ có một kênh AM được phép hoạt động trên mỗi băng tần. Vì vậy, trong dải tần số từ 526,5 kHz đến 1606,5 kHz, chỉ có thể có một kênh AM được phép hoạt động trên mỗi băng tần.</a:t>
            </a:r>
          </a:p>
          <a:p>
            <a:r>
              <a:rPr lang="en-US" b="0" i="0">
                <a:solidFill>
                  <a:srgbClr val="374151"/>
                </a:solidFill>
                <a:effectLst/>
                <a:latin typeface="Söhne"/>
              </a:rPr>
              <a:t>- T</a:t>
            </a:r>
            <a:r>
              <a:rPr lang="vi-VN" b="0" i="0">
                <a:solidFill>
                  <a:srgbClr val="374151"/>
                </a:solidFill>
                <a:effectLst/>
                <a:latin typeface="Söhne"/>
              </a:rPr>
              <a:t>rong cùng một thời điểm, chỉ có thể có một trạm phát sóng AM sử dụng một băng tần cụ thể để phát sóng. Điều này đảm bảo rằng các trạm phát sóng AM không xung đột với nhau và người dùng không bị gây nhiễu sóng.</a:t>
            </a:r>
            <a:endParaRPr lang="en-US"/>
          </a:p>
        </p:txBody>
      </p:sp>
      <p:sp>
        <p:nvSpPr>
          <p:cNvPr id="4" name="Slide Number Placeholder 3"/>
          <p:cNvSpPr>
            <a:spLocks noGrp="1"/>
          </p:cNvSpPr>
          <p:nvPr>
            <p:ph type="sldNum" sz="quarter" idx="5"/>
          </p:nvPr>
        </p:nvSpPr>
        <p:spPr/>
        <p:txBody>
          <a:bodyPr/>
          <a:lstStyle/>
          <a:p>
            <a:fld id="{4B40FD56-197B-41F2-A372-39AC0AA06D32}" type="slidenum">
              <a:rPr lang="en-US" smtClean="0"/>
              <a:t>13</a:t>
            </a:fld>
            <a:endParaRPr lang="en-US"/>
          </a:p>
        </p:txBody>
      </p:sp>
    </p:spTree>
    <p:extLst>
      <p:ext uri="{BB962C8B-B14F-4D97-AF65-F5344CB8AC3E}">
        <p14:creationId xmlns:p14="http://schemas.microsoft.com/office/powerpoint/2010/main" val="2651334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tabLst>
                <a:tab pos="2743200" algn="ctr"/>
                <a:tab pos="5486400" algn="r"/>
              </a:tabLst>
            </a:pPr>
            <a:endParaRPr lang="en-US" sz="1800">
              <a:solidFill>
                <a:srgbClr val="003300"/>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40FD56-197B-41F2-A372-39AC0AA06D32}" type="slidenum">
              <a:rPr lang="en-US" smtClean="0"/>
              <a:t>14</a:t>
            </a:fld>
            <a:endParaRPr lang="en-US"/>
          </a:p>
        </p:txBody>
      </p:sp>
    </p:spTree>
    <p:extLst>
      <p:ext uri="{BB962C8B-B14F-4D97-AF65-F5344CB8AC3E}">
        <p14:creationId xmlns:p14="http://schemas.microsoft.com/office/powerpoint/2010/main" val="1887085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28567E-53E3-4C5D-84E9-C5B397FC0F1D}" type="slidenum">
              <a:rPr lang="en-US" smtClean="0"/>
              <a:t>33</a:t>
            </a:fld>
            <a:endParaRPr lang="en-US"/>
          </a:p>
        </p:txBody>
      </p:sp>
    </p:spTree>
    <p:extLst>
      <p:ext uri="{BB962C8B-B14F-4D97-AF65-F5344CB8AC3E}">
        <p14:creationId xmlns:p14="http://schemas.microsoft.com/office/powerpoint/2010/main" val="1298925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6ECC7E-33A4-4DBB-83FF-4BF1E27061A0}"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D022F-C7A3-424E-807D-38091D1C3E53}" type="slidenum">
              <a:rPr lang="en-US" smtClean="0"/>
              <a:t>‹#›</a:t>
            </a:fld>
            <a:endParaRPr lang="en-US"/>
          </a:p>
        </p:txBody>
      </p:sp>
    </p:spTree>
    <p:extLst>
      <p:ext uri="{BB962C8B-B14F-4D97-AF65-F5344CB8AC3E}">
        <p14:creationId xmlns:p14="http://schemas.microsoft.com/office/powerpoint/2010/main" val="2942711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6ECC7E-33A4-4DBB-83FF-4BF1E27061A0}"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D022F-C7A3-424E-807D-38091D1C3E53}" type="slidenum">
              <a:rPr lang="en-US" smtClean="0"/>
              <a:t>‹#›</a:t>
            </a:fld>
            <a:endParaRPr lang="en-US"/>
          </a:p>
        </p:txBody>
      </p:sp>
    </p:spTree>
    <p:extLst>
      <p:ext uri="{BB962C8B-B14F-4D97-AF65-F5344CB8AC3E}">
        <p14:creationId xmlns:p14="http://schemas.microsoft.com/office/powerpoint/2010/main" val="1088820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6ECC7E-33A4-4DBB-83FF-4BF1E27061A0}"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D022F-C7A3-424E-807D-38091D1C3E53}" type="slidenum">
              <a:rPr lang="en-US" smtClean="0"/>
              <a:t>‹#›</a:t>
            </a:fld>
            <a:endParaRPr lang="en-US"/>
          </a:p>
        </p:txBody>
      </p:sp>
    </p:spTree>
    <p:extLst>
      <p:ext uri="{BB962C8B-B14F-4D97-AF65-F5344CB8AC3E}">
        <p14:creationId xmlns:p14="http://schemas.microsoft.com/office/powerpoint/2010/main" val="515287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6ECC7E-33A4-4DBB-83FF-4BF1E27061A0}"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D022F-C7A3-424E-807D-38091D1C3E53}" type="slidenum">
              <a:rPr lang="en-US" smtClean="0"/>
              <a:t>‹#›</a:t>
            </a:fld>
            <a:endParaRPr lang="en-US"/>
          </a:p>
        </p:txBody>
      </p:sp>
    </p:spTree>
    <p:extLst>
      <p:ext uri="{BB962C8B-B14F-4D97-AF65-F5344CB8AC3E}">
        <p14:creationId xmlns:p14="http://schemas.microsoft.com/office/powerpoint/2010/main" val="1092653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6ECC7E-33A4-4DBB-83FF-4BF1E27061A0}"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D022F-C7A3-424E-807D-38091D1C3E53}" type="slidenum">
              <a:rPr lang="en-US" smtClean="0"/>
              <a:t>‹#›</a:t>
            </a:fld>
            <a:endParaRPr lang="en-US"/>
          </a:p>
        </p:txBody>
      </p:sp>
    </p:spTree>
    <p:extLst>
      <p:ext uri="{BB962C8B-B14F-4D97-AF65-F5344CB8AC3E}">
        <p14:creationId xmlns:p14="http://schemas.microsoft.com/office/powerpoint/2010/main" val="3047629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6ECC7E-33A4-4DBB-83FF-4BF1E27061A0}"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D022F-C7A3-424E-807D-38091D1C3E53}" type="slidenum">
              <a:rPr lang="en-US" smtClean="0"/>
              <a:t>‹#›</a:t>
            </a:fld>
            <a:endParaRPr lang="en-US"/>
          </a:p>
        </p:txBody>
      </p:sp>
    </p:spTree>
    <p:extLst>
      <p:ext uri="{BB962C8B-B14F-4D97-AF65-F5344CB8AC3E}">
        <p14:creationId xmlns:p14="http://schemas.microsoft.com/office/powerpoint/2010/main" val="1189459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6ECC7E-33A4-4DBB-83FF-4BF1E27061A0}" type="datetimeFigureOut">
              <a:rPr lang="en-US" smtClean="0"/>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BD022F-C7A3-424E-807D-38091D1C3E53}" type="slidenum">
              <a:rPr lang="en-US" smtClean="0"/>
              <a:t>‹#›</a:t>
            </a:fld>
            <a:endParaRPr lang="en-US"/>
          </a:p>
        </p:txBody>
      </p:sp>
    </p:spTree>
    <p:extLst>
      <p:ext uri="{BB962C8B-B14F-4D97-AF65-F5344CB8AC3E}">
        <p14:creationId xmlns:p14="http://schemas.microsoft.com/office/powerpoint/2010/main" val="3031736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6ECC7E-33A4-4DBB-83FF-4BF1E27061A0}" type="datetimeFigureOut">
              <a:rPr lang="en-US" smtClean="0"/>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BD022F-C7A3-424E-807D-38091D1C3E53}" type="slidenum">
              <a:rPr lang="en-US" smtClean="0"/>
              <a:t>‹#›</a:t>
            </a:fld>
            <a:endParaRPr lang="en-US"/>
          </a:p>
        </p:txBody>
      </p:sp>
    </p:spTree>
    <p:extLst>
      <p:ext uri="{BB962C8B-B14F-4D97-AF65-F5344CB8AC3E}">
        <p14:creationId xmlns:p14="http://schemas.microsoft.com/office/powerpoint/2010/main" val="3313678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ECC7E-33A4-4DBB-83FF-4BF1E27061A0}" type="datetimeFigureOut">
              <a:rPr lang="en-US" smtClean="0"/>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BD022F-C7A3-424E-807D-38091D1C3E53}" type="slidenum">
              <a:rPr lang="en-US" smtClean="0"/>
              <a:t>‹#›</a:t>
            </a:fld>
            <a:endParaRPr lang="en-US"/>
          </a:p>
        </p:txBody>
      </p:sp>
    </p:spTree>
    <p:extLst>
      <p:ext uri="{BB962C8B-B14F-4D97-AF65-F5344CB8AC3E}">
        <p14:creationId xmlns:p14="http://schemas.microsoft.com/office/powerpoint/2010/main" val="3959286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6ECC7E-33A4-4DBB-83FF-4BF1E27061A0}"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D022F-C7A3-424E-807D-38091D1C3E53}" type="slidenum">
              <a:rPr lang="en-US" smtClean="0"/>
              <a:t>‹#›</a:t>
            </a:fld>
            <a:endParaRPr lang="en-US"/>
          </a:p>
        </p:txBody>
      </p:sp>
    </p:spTree>
    <p:extLst>
      <p:ext uri="{BB962C8B-B14F-4D97-AF65-F5344CB8AC3E}">
        <p14:creationId xmlns:p14="http://schemas.microsoft.com/office/powerpoint/2010/main" val="3641340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6ECC7E-33A4-4DBB-83FF-4BF1E27061A0}"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D022F-C7A3-424E-807D-38091D1C3E53}" type="slidenum">
              <a:rPr lang="en-US" smtClean="0"/>
              <a:t>‹#›</a:t>
            </a:fld>
            <a:endParaRPr lang="en-US"/>
          </a:p>
        </p:txBody>
      </p:sp>
    </p:spTree>
    <p:extLst>
      <p:ext uri="{BB962C8B-B14F-4D97-AF65-F5344CB8AC3E}">
        <p14:creationId xmlns:p14="http://schemas.microsoft.com/office/powerpoint/2010/main" val="3828949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6ECC7E-33A4-4DBB-83FF-4BF1E27061A0}" type="datetimeFigureOut">
              <a:rPr lang="en-US" smtClean="0"/>
              <a:t>1/12/2026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D022F-C7A3-424E-807D-38091D1C3E53}" type="slidenum">
              <a:rPr lang="en-US" smtClean="0"/>
              <a:t>‹#›</a:t>
            </a:fld>
            <a:endParaRPr lang="en-US"/>
          </a:p>
        </p:txBody>
      </p:sp>
    </p:spTree>
    <p:extLst>
      <p:ext uri="{BB962C8B-B14F-4D97-AF65-F5344CB8AC3E}">
        <p14:creationId xmlns:p14="http://schemas.microsoft.com/office/powerpoint/2010/main" val="1519425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gif"/></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a le bui tuyet lan">
            <a:extLst>
              <a:ext uri="{FF2B5EF4-FFF2-40B4-BE49-F238E27FC236}">
                <a16:creationId xmlns:a16="http://schemas.microsoft.com/office/drawing/2014/main" id="{0FDB8695-A346-4D4D-3221-B29CAC2EE73C}"/>
              </a:ext>
            </a:extLst>
          </p:cNvPr>
          <p:cNvPicPr>
            <a:picLocks noChangeAspect="1"/>
          </p:cNvPicPr>
          <p:nvPr/>
        </p:nvPicPr>
        <p:blipFill rotWithShape="1">
          <a:blip r:embed="rId2"/>
          <a:srcRect t="9423" b="9423"/>
          <a:stretch/>
        </p:blipFill>
        <p:spPr>
          <a:xfrm>
            <a:off x="0" y="0"/>
            <a:ext cx="12192000" cy="6858000"/>
          </a:xfrm>
          <a:prstGeom prst="rect">
            <a:avLst/>
          </a:prstGeom>
        </p:spPr>
      </p:pic>
    </p:spTree>
    <p:extLst>
      <p:ext uri="{BB962C8B-B14F-4D97-AF65-F5344CB8AC3E}">
        <p14:creationId xmlns:p14="http://schemas.microsoft.com/office/powerpoint/2010/main" val="3402584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ua le bui tuyet lan">
            <a:extLst>
              <a:ext uri="{FF2B5EF4-FFF2-40B4-BE49-F238E27FC236}">
                <a16:creationId xmlns:a16="http://schemas.microsoft.com/office/drawing/2014/main" id="{4A0DAB89-5618-14BC-F6E4-2C8D0DA88E5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05" b="99055" l="6667" r="94889">
                        <a14:foregroundMark x1="34222" y1="7402" x2="34222" y2="7402"/>
                        <a14:foregroundMark x1="45111" y1="2205" x2="45111" y2="2205"/>
                        <a14:foregroundMark x1="30000" y1="29764" x2="30000" y2="29764"/>
                        <a14:foregroundMark x1="32222" y1="29764" x2="32222" y2="29764"/>
                        <a14:foregroundMark x1="55556" y1="24882" x2="55556" y2="24882"/>
                        <a14:foregroundMark x1="91778" y1="12283" x2="91778" y2="12283"/>
                        <a14:foregroundMark x1="94889" y1="9291" x2="94889" y2="9291"/>
                        <a14:foregroundMark x1="91333" y1="20630" x2="91333" y2="20630"/>
                        <a14:foregroundMark x1="6667" y1="27874" x2="6667" y2="27874"/>
                        <a14:foregroundMark x1="53778" y1="86142" x2="53778" y2="86142"/>
                        <a14:foregroundMark x1="38222" y1="86142" x2="38222" y2="86142"/>
                        <a14:foregroundMark x1="57111" y1="96220" x2="57111" y2="96220"/>
                        <a14:foregroundMark x1="54222" y1="26142" x2="54222" y2="26142"/>
                        <a14:foregroundMark x1="54222" y1="21732" x2="54222" y2="21732"/>
                        <a14:foregroundMark x1="57556" y1="20630" x2="57556" y2="20630"/>
                        <a14:foregroundMark x1="52000" y1="23307" x2="52000" y2="23307"/>
                        <a14:foregroundMark x1="31778" y1="24567" x2="31778" y2="24567"/>
                        <a14:foregroundMark x1="33778" y1="31969" x2="33778" y2="31969"/>
                        <a14:foregroundMark x1="28222" y1="27874" x2="28222" y2="27874"/>
                        <a14:foregroundMark x1="34667" y1="29764" x2="34667" y2="29764"/>
                        <a14:foregroundMark x1="27778" y1="26142" x2="27778" y2="26142"/>
                        <a14:foregroundMark x1="38222" y1="97795" x2="38222" y2="97795"/>
                        <a14:foregroundMark x1="31333" y1="27087" x2="31333" y2="27087"/>
                        <a14:foregroundMark x1="91778" y1="2520" x2="91778" y2="2520"/>
                        <a14:foregroundMark x1="56000" y1="99055" x2="56000" y2="99055"/>
                        <a14:foregroundMark x1="54222" y1="24252" x2="54222" y2="24252"/>
                      </a14:backgroundRemoval>
                    </a14:imgEffect>
                  </a14:imgLayer>
                </a14:imgProps>
              </a:ext>
            </a:extLst>
          </a:blip>
          <a:srcRect b="3082"/>
          <a:stretch/>
        </p:blipFill>
        <p:spPr>
          <a:xfrm>
            <a:off x="5562600" y="685465"/>
            <a:ext cx="1727319" cy="2362339"/>
          </a:xfrm>
          <a:prstGeom prst="rect">
            <a:avLst/>
          </a:prstGeom>
        </p:spPr>
      </p:pic>
      <p:pic>
        <p:nvPicPr>
          <p:cNvPr id="6146" name="Picture 2" descr="mua le bui tuyet lan">
            <a:extLst>
              <a:ext uri="{FF2B5EF4-FFF2-40B4-BE49-F238E27FC236}">
                <a16:creationId xmlns:a16="http://schemas.microsoft.com/office/drawing/2014/main" id="{5E1537C9-6899-8AA9-D946-8B4379364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811" y="1025188"/>
            <a:ext cx="4355564"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mua le bui tuyet lan">
            <a:extLst>
              <a:ext uri="{FF2B5EF4-FFF2-40B4-BE49-F238E27FC236}">
                <a16:creationId xmlns:a16="http://schemas.microsoft.com/office/drawing/2014/main" id="{3721B325-1A77-54CB-8DAC-E71EA01CD7EB}"/>
              </a:ext>
            </a:extLst>
          </p:cNvPr>
          <p:cNvPicPr>
            <a:picLocks noChangeAspect="1"/>
          </p:cNvPicPr>
          <p:nvPr/>
        </p:nvPicPr>
        <p:blipFill rotWithShape="1">
          <a:blip r:embed="rId5"/>
          <a:srcRect l="4225"/>
          <a:stretch/>
        </p:blipFill>
        <p:spPr>
          <a:xfrm>
            <a:off x="4704546" y="3047804"/>
            <a:ext cx="7487454" cy="3810196"/>
          </a:xfrm>
          <a:prstGeom prst="rect">
            <a:avLst/>
          </a:prstGeom>
        </p:spPr>
      </p:pic>
      <p:grpSp>
        <p:nvGrpSpPr>
          <p:cNvPr id="7" name="Group 6" descr="mua le bui tuyet lan">
            <a:extLst>
              <a:ext uri="{FF2B5EF4-FFF2-40B4-BE49-F238E27FC236}">
                <a16:creationId xmlns:a16="http://schemas.microsoft.com/office/drawing/2014/main" id="{FA682C59-AFAE-2DFD-B2FA-6224B08D23EE}"/>
              </a:ext>
            </a:extLst>
          </p:cNvPr>
          <p:cNvGrpSpPr/>
          <p:nvPr/>
        </p:nvGrpSpPr>
        <p:grpSpPr>
          <a:xfrm>
            <a:off x="7843577" y="-45043"/>
            <a:ext cx="4006612" cy="1200329"/>
            <a:chOff x="6058989" y="-68068"/>
            <a:chExt cx="4006612" cy="1200329"/>
          </a:xfrm>
        </p:grpSpPr>
        <p:sp>
          <p:nvSpPr>
            <p:cNvPr id="5" name="Rounded Rectangular Callout 3">
              <a:extLst>
                <a:ext uri="{FF2B5EF4-FFF2-40B4-BE49-F238E27FC236}">
                  <a16:creationId xmlns:a16="http://schemas.microsoft.com/office/drawing/2014/main" id="{BC5D369E-8F11-E76A-8145-93A9CE04C18C}"/>
                </a:ext>
              </a:extLst>
            </p:cNvPr>
            <p:cNvSpPr/>
            <p:nvPr/>
          </p:nvSpPr>
          <p:spPr>
            <a:xfrm>
              <a:off x="6058989" y="-10739"/>
              <a:ext cx="4006612" cy="1143000"/>
            </a:xfrm>
            <a:prstGeom prst="wedgeRoundRectCallout">
              <a:avLst>
                <a:gd name="adj1" fmla="val -62610"/>
                <a:gd name="adj2" fmla="val 49121"/>
                <a:gd name="adj3" fmla="val 16667"/>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en-US">
                <a:solidFill>
                  <a:prstClr val="black"/>
                </a:solidFill>
                <a:latin typeface="Calibri"/>
              </a:endParaRPr>
            </a:p>
          </p:txBody>
        </p:sp>
        <p:sp>
          <p:nvSpPr>
            <p:cNvPr id="6" name="TextBox 5">
              <a:extLst>
                <a:ext uri="{FF2B5EF4-FFF2-40B4-BE49-F238E27FC236}">
                  <a16:creationId xmlns:a16="http://schemas.microsoft.com/office/drawing/2014/main" id="{AD47CA5F-CB72-6D49-16CF-7FB731A4802F}"/>
                </a:ext>
              </a:extLst>
            </p:cNvPr>
            <p:cNvSpPr txBox="1"/>
            <p:nvPr/>
          </p:nvSpPr>
          <p:spPr>
            <a:xfrm>
              <a:off x="6096000" y="-68068"/>
              <a:ext cx="3810000" cy="1200329"/>
            </a:xfrm>
            <a:prstGeom prst="rect">
              <a:avLst/>
            </a:prstGeom>
            <a:noFill/>
          </p:spPr>
          <p:txBody>
            <a:bodyPr wrap="square" rtlCol="0">
              <a:spAutoFit/>
            </a:bodyPr>
            <a:lstStyle/>
            <a:p>
              <a:pPr indent="509588"/>
              <a:r>
                <a:rPr lang="en-US" sz="2400">
                  <a:solidFill>
                    <a:schemeClr val="accent6">
                      <a:lumMod val="50000"/>
                    </a:schemeClr>
                  </a:solidFill>
                  <a:latin typeface="Times New Roman" panose="02020603050405020304" pitchFamily="18" charset="0"/>
                  <a:cs typeface="Times New Roman" panose="02020603050405020304" pitchFamily="18" charset="0"/>
                </a:rPr>
                <a:t>Trong biến điệu AM, </a:t>
              </a:r>
              <a:r>
                <a:rPr lang="en-US" sz="2400">
                  <a:solidFill>
                    <a:schemeClr val="accent6">
                      <a:lumMod val="50000"/>
                    </a:schemeClr>
                  </a:solidFill>
                  <a:highlight>
                    <a:srgbClr val="FFFF00"/>
                  </a:highlight>
                  <a:latin typeface="Times New Roman" panose="02020603050405020304" pitchFamily="18" charset="0"/>
                  <a:cs typeface="Times New Roman" panose="02020603050405020304" pitchFamily="18" charset="0"/>
                </a:rPr>
                <a:t>đặc tính </a:t>
              </a:r>
              <a:r>
                <a:rPr lang="en-US" sz="2400">
                  <a:solidFill>
                    <a:schemeClr val="accent6">
                      <a:lumMod val="50000"/>
                    </a:schemeClr>
                  </a:solidFill>
                  <a:latin typeface="Times New Roman" panose="02020603050405020304" pitchFamily="18" charset="0"/>
                  <a:cs typeface="Times New Roman" panose="02020603050405020304" pitchFamily="18" charset="0"/>
                </a:rPr>
                <a:t>nào của sóng mang </a:t>
              </a:r>
              <a:r>
                <a:rPr lang="en-US" sz="2400">
                  <a:solidFill>
                    <a:schemeClr val="accent6">
                      <a:lumMod val="50000"/>
                    </a:schemeClr>
                  </a:solidFill>
                  <a:highlight>
                    <a:srgbClr val="FFFF00"/>
                  </a:highlight>
                  <a:latin typeface="Times New Roman" panose="02020603050405020304" pitchFamily="18" charset="0"/>
                  <a:cs typeface="Times New Roman" panose="02020603050405020304" pitchFamily="18" charset="0"/>
                </a:rPr>
                <a:t>thay đổi</a:t>
              </a:r>
              <a:r>
                <a:rPr lang="en-US" sz="2400">
                  <a:solidFill>
                    <a:schemeClr val="accent6">
                      <a:lumMod val="50000"/>
                    </a:schemeClr>
                  </a:solidFill>
                  <a:latin typeface="Times New Roman" panose="02020603050405020304" pitchFamily="18" charset="0"/>
                  <a:cs typeface="Times New Roman" panose="02020603050405020304" pitchFamily="18" charset="0"/>
                </a:rPr>
                <a:t>, </a:t>
              </a:r>
              <a:r>
                <a:rPr lang="en-US" sz="2400">
                  <a:solidFill>
                    <a:schemeClr val="accent6">
                      <a:lumMod val="50000"/>
                    </a:schemeClr>
                  </a:solidFill>
                  <a:highlight>
                    <a:srgbClr val="FFFF00"/>
                  </a:highlight>
                  <a:latin typeface="Times New Roman" panose="02020603050405020304" pitchFamily="18" charset="0"/>
                  <a:cs typeface="Times New Roman" panose="02020603050405020304" pitchFamily="18" charset="0"/>
                </a:rPr>
                <a:t>đặc tính </a:t>
              </a:r>
              <a:r>
                <a:rPr lang="en-US" sz="2400">
                  <a:solidFill>
                    <a:schemeClr val="accent6">
                      <a:lumMod val="50000"/>
                    </a:schemeClr>
                  </a:solidFill>
                  <a:latin typeface="Times New Roman" panose="02020603050405020304" pitchFamily="18" charset="0"/>
                  <a:cs typeface="Times New Roman" panose="02020603050405020304" pitchFamily="18" charset="0"/>
                </a:rPr>
                <a:t>nào </a:t>
              </a:r>
              <a:r>
                <a:rPr lang="en-US" sz="2400">
                  <a:solidFill>
                    <a:schemeClr val="accent6">
                      <a:lumMod val="50000"/>
                    </a:schemeClr>
                  </a:solidFill>
                  <a:highlight>
                    <a:srgbClr val="FFFF00"/>
                  </a:highlight>
                  <a:latin typeface="Times New Roman" panose="02020603050405020304" pitchFamily="18" charset="0"/>
                  <a:cs typeface="Times New Roman" panose="02020603050405020304" pitchFamily="18" charset="0"/>
                </a:rPr>
                <a:t>giữ nguyên</a:t>
              </a:r>
              <a:r>
                <a:rPr lang="en-US" sz="2400">
                  <a:solidFill>
                    <a:schemeClr val="accent6">
                      <a:lumMod val="50000"/>
                    </a:schemeClr>
                  </a:solidFill>
                  <a:latin typeface="Times New Roman" panose="02020603050405020304" pitchFamily="18" charset="0"/>
                  <a:cs typeface="Times New Roman" panose="02020603050405020304" pitchFamily="18" charset="0"/>
                </a:rPr>
                <a:t>?</a:t>
              </a:r>
            </a:p>
          </p:txBody>
        </p:sp>
      </p:grpSp>
      <p:sp>
        <p:nvSpPr>
          <p:cNvPr id="4" name="Rounded Rectangle 5" descr="mua le bui tuyet lan">
            <a:extLst>
              <a:ext uri="{FF2B5EF4-FFF2-40B4-BE49-F238E27FC236}">
                <a16:creationId xmlns:a16="http://schemas.microsoft.com/office/drawing/2014/main" id="{EE9E98C5-37A1-1A65-5637-203F76BB80EA}"/>
              </a:ext>
            </a:extLst>
          </p:cNvPr>
          <p:cNvSpPr/>
          <p:nvPr/>
        </p:nvSpPr>
        <p:spPr>
          <a:xfrm>
            <a:off x="7901925" y="1511529"/>
            <a:ext cx="3889916" cy="850671"/>
          </a:xfrm>
          <a:prstGeom prst="roundRect">
            <a:avLst/>
          </a:prstGeom>
          <a:solidFill>
            <a:srgbClr val="CCFFCC"/>
          </a:solidFill>
        </p:spPr>
        <p:style>
          <a:lnRef idx="1">
            <a:schemeClr val="accent2"/>
          </a:lnRef>
          <a:fillRef idx="2">
            <a:schemeClr val="accent2"/>
          </a:fillRef>
          <a:effectRef idx="1">
            <a:schemeClr val="accent2"/>
          </a:effectRef>
          <a:fontRef idx="minor">
            <a:schemeClr val="dk1"/>
          </a:fontRef>
        </p:style>
        <p:txBody>
          <a:bodyPr rtlCol="0" anchor="ctr"/>
          <a:lstStyle/>
          <a:p>
            <a:pPr indent="457200" algn="just" fontAlgn="auto">
              <a:spcBef>
                <a:spcPts val="0"/>
              </a:spcBef>
              <a:spcAft>
                <a:spcPts val="0"/>
              </a:spcAft>
            </a:pPr>
            <a:r>
              <a:rPr lang="en-US" sz="2400">
                <a:solidFill>
                  <a:prstClr val="black"/>
                </a:solidFill>
                <a:latin typeface="Times New Roman" pitchFamily="18" charset="0"/>
                <a:cs typeface="Times New Roman" pitchFamily="18" charset="0"/>
              </a:rPr>
              <a:t>B</a:t>
            </a:r>
            <a:r>
              <a:rPr lang="en-US" sz="2400">
                <a:latin typeface="Times New Roman" panose="02020603050405020304" pitchFamily="18" charset="0"/>
                <a:cs typeface="Times New Roman" panose="02020603050405020304" pitchFamily="18" charset="0"/>
              </a:rPr>
              <a:t>iên độ thay đổi, tần số và  pha của sóng giữ nguyên</a:t>
            </a:r>
            <a:r>
              <a:rPr lang="en-US" sz="240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1386079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ua le bui tuyet lan">
            <a:extLst>
              <a:ext uri="{FF2B5EF4-FFF2-40B4-BE49-F238E27FC236}">
                <a16:creationId xmlns:a16="http://schemas.microsoft.com/office/drawing/2014/main" id="{49B7029B-949B-0C51-DBC2-51AAF68A67B9}"/>
              </a:ext>
            </a:extLst>
          </p:cNvPr>
          <p:cNvPicPr>
            <a:picLocks noChangeAspect="1"/>
          </p:cNvPicPr>
          <p:nvPr/>
        </p:nvPicPr>
        <p:blipFill rotWithShape="1">
          <a:blip r:embed="rId3"/>
          <a:srcRect l="3130" b="13423"/>
          <a:stretch/>
        </p:blipFill>
        <p:spPr>
          <a:xfrm>
            <a:off x="0" y="1676402"/>
            <a:ext cx="5436928" cy="3226277"/>
          </a:xfrm>
          <a:prstGeom prst="rect">
            <a:avLst/>
          </a:prstGeom>
        </p:spPr>
      </p:pic>
      <p:sp>
        <p:nvSpPr>
          <p:cNvPr id="5" name="TextBox 4" descr="mua le bui tuyet lan">
            <a:extLst>
              <a:ext uri="{FF2B5EF4-FFF2-40B4-BE49-F238E27FC236}">
                <a16:creationId xmlns:a16="http://schemas.microsoft.com/office/drawing/2014/main" id="{B89E02A7-4E2B-C3F5-C686-67B94E0955B0}"/>
              </a:ext>
            </a:extLst>
          </p:cNvPr>
          <p:cNvSpPr txBox="1"/>
          <p:nvPr/>
        </p:nvSpPr>
        <p:spPr>
          <a:xfrm>
            <a:off x="2176" y="-32657"/>
            <a:ext cx="12189824" cy="646331"/>
          </a:xfrm>
          <a:prstGeom prst="rect">
            <a:avLst/>
          </a:prstGeom>
          <a:solidFill>
            <a:srgbClr val="CC99FF"/>
          </a:solidFill>
          <a:ln>
            <a:solidFill>
              <a:schemeClr val="accent6">
                <a:lumMod val="20000"/>
                <a:lumOff val="80000"/>
              </a:schemeClr>
            </a:solidFill>
          </a:ln>
        </p:spPr>
        <p:txBody>
          <a:bodyPr wrap="square">
            <a:spAutoFit/>
          </a:bodyPr>
          <a:lstStyle/>
          <a:p>
            <a:pPr marL="0" marR="0">
              <a:spcBef>
                <a:spcPts val="0"/>
              </a:spcBef>
              <a:spcAft>
                <a:spcPts val="0"/>
              </a:spcAft>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BĂNG THÔNG CỦA TÍN HIỆU BIẾN ĐIỆU AM</a:t>
            </a:r>
          </a:p>
        </p:txBody>
      </p:sp>
      <p:sp>
        <p:nvSpPr>
          <p:cNvPr id="6" name="Rectangle: Rounded Corners 5" descr="mua le bui tuyet lan">
            <a:extLst>
              <a:ext uri="{FF2B5EF4-FFF2-40B4-BE49-F238E27FC236}">
                <a16:creationId xmlns:a16="http://schemas.microsoft.com/office/drawing/2014/main" id="{1FABE38A-6BB0-4CB5-7C66-EF177F459182}"/>
              </a:ext>
            </a:extLst>
          </p:cNvPr>
          <p:cNvSpPr/>
          <p:nvPr/>
        </p:nvSpPr>
        <p:spPr>
          <a:xfrm>
            <a:off x="5773866" y="1639671"/>
            <a:ext cx="6291618"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a:t>B</a:t>
            </a:r>
            <a:r>
              <a:rPr lang="en-US" sz="2400" baseline="-25000"/>
              <a:t>AM</a:t>
            </a:r>
            <a:r>
              <a:rPr lang="en-US" sz="2400"/>
              <a:t> dãi tần số của tín hiệu biến điệu AM.</a:t>
            </a:r>
          </a:p>
        </p:txBody>
      </p:sp>
      <p:cxnSp>
        <p:nvCxnSpPr>
          <p:cNvPr id="8" name="Straight Arrow Connector 7" descr="mua le bui tuyet lan">
            <a:extLst>
              <a:ext uri="{FF2B5EF4-FFF2-40B4-BE49-F238E27FC236}">
                <a16:creationId xmlns:a16="http://schemas.microsoft.com/office/drawing/2014/main" id="{EA590650-91C9-805C-5F73-71E6C1299DF4}"/>
              </a:ext>
            </a:extLst>
          </p:cNvPr>
          <p:cNvCxnSpPr>
            <a:cxnSpLocks/>
          </p:cNvCxnSpPr>
          <p:nvPr/>
        </p:nvCxnSpPr>
        <p:spPr>
          <a:xfrm>
            <a:off x="5436928" y="1905002"/>
            <a:ext cx="337782" cy="0"/>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9" name="Straight Arrow Connector 8" descr="mua le bui tuyet lan">
            <a:extLst>
              <a:ext uri="{FF2B5EF4-FFF2-40B4-BE49-F238E27FC236}">
                <a16:creationId xmlns:a16="http://schemas.microsoft.com/office/drawing/2014/main" id="{B48E4311-6FEA-00EC-74D1-D560B3CA7A39}"/>
              </a:ext>
            </a:extLst>
          </p:cNvPr>
          <p:cNvCxnSpPr>
            <a:cxnSpLocks/>
          </p:cNvCxnSpPr>
          <p:nvPr/>
        </p:nvCxnSpPr>
        <p:spPr>
          <a:xfrm>
            <a:off x="5436928" y="3088960"/>
            <a:ext cx="336938" cy="0"/>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10" name="Rectangle: Rounded Corners 9" descr="mua le bui tuyet lan">
            <a:extLst>
              <a:ext uri="{FF2B5EF4-FFF2-40B4-BE49-F238E27FC236}">
                <a16:creationId xmlns:a16="http://schemas.microsoft.com/office/drawing/2014/main" id="{E8403940-50FD-D35B-0745-D096990B42E2}"/>
              </a:ext>
            </a:extLst>
          </p:cNvPr>
          <p:cNvSpPr/>
          <p:nvPr/>
        </p:nvSpPr>
        <p:spPr>
          <a:xfrm>
            <a:off x="5780397" y="2769532"/>
            <a:ext cx="6312659" cy="92838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a:t>f</a:t>
            </a:r>
            <a:r>
              <a:rPr lang="en-US" sz="2400" baseline="-25000"/>
              <a:t>m</a:t>
            </a:r>
            <a:r>
              <a:rPr lang="en-US" sz="2400"/>
              <a:t> là tần số và cũng là băng thông của tín hiệu âm tần.</a:t>
            </a:r>
          </a:p>
        </p:txBody>
      </p:sp>
      <p:sp>
        <p:nvSpPr>
          <p:cNvPr id="18" name="Rectangle: Rounded Corners 17" descr="mua le bui tuyet lan">
            <a:extLst>
              <a:ext uri="{FF2B5EF4-FFF2-40B4-BE49-F238E27FC236}">
                <a16:creationId xmlns:a16="http://schemas.microsoft.com/office/drawing/2014/main" id="{01395036-894F-F780-C481-CB74C075D97A}"/>
              </a:ext>
            </a:extLst>
          </p:cNvPr>
          <p:cNvSpPr/>
          <p:nvPr/>
        </p:nvSpPr>
        <p:spPr>
          <a:xfrm>
            <a:off x="5801438" y="4210165"/>
            <a:ext cx="6291618" cy="6463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a:t>f</a:t>
            </a:r>
            <a:r>
              <a:rPr lang="en-US" sz="2400" baseline="-25000"/>
              <a:t>c</a:t>
            </a:r>
            <a:r>
              <a:rPr lang="en-US" sz="2400"/>
              <a:t> là tần số của tín hiệu sóng mang.</a:t>
            </a:r>
          </a:p>
        </p:txBody>
      </p:sp>
      <p:cxnSp>
        <p:nvCxnSpPr>
          <p:cNvPr id="20" name="Straight Arrow Connector 19" descr="mua le bui tuyet lan">
            <a:extLst>
              <a:ext uri="{FF2B5EF4-FFF2-40B4-BE49-F238E27FC236}">
                <a16:creationId xmlns:a16="http://schemas.microsoft.com/office/drawing/2014/main" id="{E7CBE334-4810-53B7-903D-09F4038CD2C6}"/>
              </a:ext>
            </a:extLst>
          </p:cNvPr>
          <p:cNvCxnSpPr>
            <a:cxnSpLocks/>
          </p:cNvCxnSpPr>
          <p:nvPr/>
        </p:nvCxnSpPr>
        <p:spPr>
          <a:xfrm>
            <a:off x="5436928" y="4557724"/>
            <a:ext cx="336938" cy="0"/>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22" name="Rectangle 21" descr="mua le bui tuyet lan">
            <a:extLst>
              <a:ext uri="{FF2B5EF4-FFF2-40B4-BE49-F238E27FC236}">
                <a16:creationId xmlns:a16="http://schemas.microsoft.com/office/drawing/2014/main" id="{16249500-28AB-BE30-FCDA-47F55E03AAB6}"/>
              </a:ext>
            </a:extLst>
          </p:cNvPr>
          <p:cNvSpPr/>
          <p:nvPr/>
        </p:nvSpPr>
        <p:spPr>
          <a:xfrm>
            <a:off x="0" y="613675"/>
            <a:ext cx="12192000" cy="1025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519113">
              <a:spcBef>
                <a:spcPts val="0"/>
              </a:spcBef>
              <a:spcAft>
                <a:spcPts val="0"/>
              </a:spcAft>
            </a:pPr>
            <a:r>
              <a:rPr lang="en-US" sz="3000">
                <a:solidFill>
                  <a:schemeClr val="tx2">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 </a:t>
            </a:r>
            <a:r>
              <a:rPr lang="en-US" sz="3000" b="1" i="1">
                <a:solidFill>
                  <a:schemeClr val="tx2">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Băng thông </a:t>
            </a:r>
            <a:r>
              <a:rPr lang="en-US" sz="3000">
                <a:solidFill>
                  <a:schemeClr val="tx2">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là dải tần số đo bằng hiệu của tần số cao nhất và tần số thấp nhất.</a:t>
            </a:r>
            <a:endParaRPr lang="en-US" sz="3000">
              <a:solidFill>
                <a:schemeClr val="tx2">
                  <a:lumMod val="95000"/>
                  <a:lumOff val="5000"/>
                </a:schemeClr>
              </a:solidFill>
              <a:latin typeface="Times New Roman" panose="02020603050405020304" pitchFamily="18" charset="0"/>
              <a:cs typeface="Times New Roman" panose="02020603050405020304" pitchFamily="18" charset="0"/>
            </a:endParaRPr>
          </a:p>
        </p:txBody>
      </p:sp>
      <p:sp>
        <p:nvSpPr>
          <p:cNvPr id="23" name="Rectangle 22" descr="mua le bui tuyet lan">
            <a:extLst>
              <a:ext uri="{FF2B5EF4-FFF2-40B4-BE49-F238E27FC236}">
                <a16:creationId xmlns:a16="http://schemas.microsoft.com/office/drawing/2014/main" id="{FB1D49F9-348A-7230-87B2-26B783366B42}"/>
              </a:ext>
            </a:extLst>
          </p:cNvPr>
          <p:cNvSpPr/>
          <p:nvPr/>
        </p:nvSpPr>
        <p:spPr>
          <a:xfrm>
            <a:off x="0" y="4902680"/>
            <a:ext cx="12192000" cy="1955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sz="3000" b="1" i="1">
                <a:solidFill>
                  <a:schemeClr val="tx2">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 </a:t>
            </a:r>
            <a:r>
              <a:rPr lang="en-US" sz="3000" b="1" i="1">
                <a:solidFill>
                  <a:srgbClr val="000099"/>
                </a:solidFill>
                <a:latin typeface="Times New Roman" panose="02020603050405020304" pitchFamily="18" charset="0"/>
                <a:cs typeface="Times New Roman" panose="02020603050405020304" pitchFamily="18" charset="0"/>
                <a:sym typeface="Symbol" panose="05050102010706020507" pitchFamily="18" charset="2"/>
              </a:rPr>
              <a:t>Mỗi tín hiệu biến điệu AM </a:t>
            </a:r>
            <a:r>
              <a:rPr lang="en-US" sz="3000">
                <a:solidFill>
                  <a:schemeClr val="tx2">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chiếm một băng thông nhất định, có tần số trung tâm là f</a:t>
            </a:r>
            <a:r>
              <a:rPr lang="en-US" sz="3000" baseline="-25000">
                <a:solidFill>
                  <a:schemeClr val="tx2">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c</a:t>
            </a:r>
            <a:r>
              <a:rPr lang="en-US" sz="3000">
                <a:solidFill>
                  <a:schemeClr val="tx2">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a:t>
            </a:r>
          </a:p>
          <a:p>
            <a:pPr marR="0">
              <a:spcBef>
                <a:spcPts val="0"/>
              </a:spcBef>
              <a:spcAft>
                <a:spcPts val="0"/>
              </a:spcAft>
            </a:pPr>
            <a:r>
              <a:rPr lang="en-US" sz="3000">
                <a:solidFill>
                  <a:schemeClr val="tx2">
                    <a:lumMod val="95000"/>
                    <a:lumOff val="5000"/>
                  </a:schemeClr>
                </a:solidFill>
                <a:latin typeface="Times New Roman" panose="02020603050405020304" pitchFamily="18" charset="0"/>
                <a:cs typeface="Times New Roman" panose="02020603050405020304" pitchFamily="18" charset="0"/>
              </a:rPr>
              <a:t>- </a:t>
            </a:r>
            <a:r>
              <a:rPr lang="en-US" sz="3000" b="1" i="1">
                <a:solidFill>
                  <a:srgbClr val="000099"/>
                </a:solidFill>
                <a:latin typeface="Times New Roman" panose="02020603050405020304" pitchFamily="18" charset="0"/>
                <a:cs typeface="Times New Roman" panose="02020603050405020304" pitchFamily="18" charset="0"/>
              </a:rPr>
              <a:t>Mỗi trạm thu phát </a:t>
            </a:r>
            <a:r>
              <a:rPr lang="en-US" sz="3000">
                <a:solidFill>
                  <a:schemeClr val="tx2">
                    <a:lumMod val="95000"/>
                    <a:lumOff val="5000"/>
                  </a:schemeClr>
                </a:solidFill>
                <a:latin typeface="Times New Roman" panose="02020603050405020304" pitchFamily="18" charset="0"/>
                <a:cs typeface="Times New Roman" panose="02020603050405020304" pitchFamily="18" charset="0"/>
              </a:rPr>
              <a:t>phải sử dụng các tần số sóng mang khác nhau để tránh nhiễu/chồng lấp lên nhau.</a:t>
            </a:r>
          </a:p>
        </p:txBody>
      </p:sp>
      <p:sp>
        <p:nvSpPr>
          <p:cNvPr id="24" name="Rectangle: Rounded Corners 23" descr="mua le bui tuyet lan">
            <a:extLst>
              <a:ext uri="{FF2B5EF4-FFF2-40B4-BE49-F238E27FC236}">
                <a16:creationId xmlns:a16="http://schemas.microsoft.com/office/drawing/2014/main" id="{A58887EE-1A5B-0A81-13EA-C1AE27CF8A80}"/>
              </a:ext>
            </a:extLst>
          </p:cNvPr>
          <p:cNvSpPr/>
          <p:nvPr/>
        </p:nvSpPr>
        <p:spPr>
          <a:xfrm>
            <a:off x="914400" y="4448554"/>
            <a:ext cx="1419367" cy="377587"/>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r>
              <a:rPr lang="en-US" sz="2400"/>
              <a:t>Hình 4.3</a:t>
            </a:r>
          </a:p>
        </p:txBody>
      </p:sp>
    </p:spTree>
    <p:extLst>
      <p:ext uri="{BB962C8B-B14F-4D97-AF65-F5344CB8AC3E}">
        <p14:creationId xmlns:p14="http://schemas.microsoft.com/office/powerpoint/2010/main" val="3205273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22" presetClass="entr" presetSubtype="8" fill="hold" nodeType="withEffect">
                                  <p:stCondLst>
                                    <p:cond delay="0"/>
                                  </p:stCondLst>
                                  <p:childTnLst>
                                    <p:set>
                                      <p:cBhvr>
                                        <p:cTn id="44" dur="1" fill="hold">
                                          <p:stCondLst>
                                            <p:cond delay="0"/>
                                          </p:stCondLst>
                                        </p:cTn>
                                        <p:tgtEl>
                                          <p:spTgt spid="23">
                                            <p:txEl>
                                              <p:pRg st="0" end="0"/>
                                            </p:txEl>
                                          </p:spTgt>
                                        </p:tgtEl>
                                        <p:attrNameLst>
                                          <p:attrName>style.visibility</p:attrName>
                                        </p:attrNameLst>
                                      </p:cBhvr>
                                      <p:to>
                                        <p:strVal val="visible"/>
                                      </p:to>
                                    </p:set>
                                    <p:animEffect transition="in" filter="wipe(left)">
                                      <p:cBhvr>
                                        <p:cTn id="45" dur="500"/>
                                        <p:tgtEl>
                                          <p:spTgt spid="2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3">
                                            <p:txEl>
                                              <p:pRg st="1" end="1"/>
                                            </p:txEl>
                                          </p:spTgt>
                                        </p:tgtEl>
                                        <p:attrNameLst>
                                          <p:attrName>style.visibility</p:attrName>
                                        </p:attrNameLst>
                                      </p:cBhvr>
                                      <p:to>
                                        <p:strVal val="visible"/>
                                      </p:to>
                                    </p:set>
                                    <p:animEffect transition="in" filter="wipe(left)">
                                      <p:cBhvr>
                                        <p:cTn id="50"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8" grpId="0" animBg="1"/>
      <p:bldP spid="22" grpId="0" animBg="1"/>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mua le bui tuyet lan">
            <a:extLst>
              <a:ext uri="{FF2B5EF4-FFF2-40B4-BE49-F238E27FC236}">
                <a16:creationId xmlns:a16="http://schemas.microsoft.com/office/drawing/2014/main" id="{B89E02A7-4E2B-C3F5-C686-67B94E0955B0}"/>
              </a:ext>
            </a:extLst>
          </p:cNvPr>
          <p:cNvSpPr txBox="1"/>
          <p:nvPr/>
        </p:nvSpPr>
        <p:spPr>
          <a:xfrm>
            <a:off x="2176" y="-32657"/>
            <a:ext cx="12189824" cy="646331"/>
          </a:xfrm>
          <a:prstGeom prst="rect">
            <a:avLst/>
          </a:prstGeom>
          <a:solidFill>
            <a:srgbClr val="CC99FF"/>
          </a:solidFill>
          <a:ln>
            <a:solidFill>
              <a:schemeClr val="accent6">
                <a:lumMod val="20000"/>
                <a:lumOff val="80000"/>
              </a:schemeClr>
            </a:solidFill>
          </a:ln>
        </p:spPr>
        <p:txBody>
          <a:bodyPr wrap="square">
            <a:spAutoFit/>
          </a:bodyPr>
          <a:lstStyle/>
          <a:p>
            <a:pPr marL="0" marR="0">
              <a:spcBef>
                <a:spcPts val="0"/>
              </a:spcBef>
              <a:spcAft>
                <a:spcPts val="0"/>
              </a:spcAft>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 CHIA CẤP PHÁT DẢI TẦN SỐ</a:t>
            </a:r>
          </a:p>
        </p:txBody>
      </p:sp>
      <p:sp>
        <p:nvSpPr>
          <p:cNvPr id="6" name="Rectangle: Rounded Corners 5" descr="mua le bui tuyet lan">
            <a:extLst>
              <a:ext uri="{FF2B5EF4-FFF2-40B4-BE49-F238E27FC236}">
                <a16:creationId xmlns:a16="http://schemas.microsoft.com/office/drawing/2014/main" id="{1FABE38A-6BB0-4CB5-7C66-EF177F459182}"/>
              </a:ext>
            </a:extLst>
          </p:cNvPr>
          <p:cNvSpPr/>
          <p:nvPr/>
        </p:nvSpPr>
        <p:spPr>
          <a:xfrm>
            <a:off x="8198304" y="2421252"/>
            <a:ext cx="3917496" cy="96081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Châu Á: khoảng cách mỗi kênh là 9kHz.</a:t>
            </a:r>
          </a:p>
        </p:txBody>
      </p:sp>
      <p:cxnSp>
        <p:nvCxnSpPr>
          <p:cNvPr id="9" name="Straight Arrow Connector 8" descr="mua le bui tuyet lan">
            <a:extLst>
              <a:ext uri="{FF2B5EF4-FFF2-40B4-BE49-F238E27FC236}">
                <a16:creationId xmlns:a16="http://schemas.microsoft.com/office/drawing/2014/main" id="{B48E4311-6FEA-00EC-74D1-D560B3CA7A39}"/>
              </a:ext>
            </a:extLst>
          </p:cNvPr>
          <p:cNvCxnSpPr>
            <a:cxnSpLocks/>
          </p:cNvCxnSpPr>
          <p:nvPr/>
        </p:nvCxnSpPr>
        <p:spPr>
          <a:xfrm>
            <a:off x="7861366" y="2898422"/>
            <a:ext cx="336938" cy="0"/>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20" name="Straight Arrow Connector 19" descr="mua le bui tuyet lan">
            <a:extLst>
              <a:ext uri="{FF2B5EF4-FFF2-40B4-BE49-F238E27FC236}">
                <a16:creationId xmlns:a16="http://schemas.microsoft.com/office/drawing/2014/main" id="{E7CBE334-4810-53B7-903D-09F4038CD2C6}"/>
              </a:ext>
            </a:extLst>
          </p:cNvPr>
          <p:cNvCxnSpPr>
            <a:cxnSpLocks/>
          </p:cNvCxnSpPr>
          <p:nvPr/>
        </p:nvCxnSpPr>
        <p:spPr>
          <a:xfrm>
            <a:off x="7861366" y="4651022"/>
            <a:ext cx="336938" cy="0"/>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22" name="Rectangle 21" descr="mua le bui tuyet lan">
            <a:extLst>
              <a:ext uri="{FF2B5EF4-FFF2-40B4-BE49-F238E27FC236}">
                <a16:creationId xmlns:a16="http://schemas.microsoft.com/office/drawing/2014/main" id="{16249500-28AB-BE30-FCDA-47F55E03AAB6}"/>
              </a:ext>
            </a:extLst>
          </p:cNvPr>
          <p:cNvSpPr/>
          <p:nvPr/>
        </p:nvSpPr>
        <p:spPr>
          <a:xfrm>
            <a:off x="0" y="613675"/>
            <a:ext cx="12192000" cy="1606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sz="3000">
                <a:solidFill>
                  <a:schemeClr val="tx2">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 Theo tiêu chuẩn băng thông của tín hiệu audio (tiếng nói hoặc âm nhạc) thường từ </a:t>
            </a:r>
            <a:r>
              <a:rPr lang="en-US" sz="3000">
                <a:solidFill>
                  <a:schemeClr val="tx2">
                    <a:lumMod val="95000"/>
                    <a:lumOff val="5000"/>
                  </a:schemeClr>
                </a:solidFill>
                <a:highlight>
                  <a:srgbClr val="FFFF00"/>
                </a:highlight>
                <a:latin typeface="Times New Roman" panose="02020603050405020304" pitchFamily="18" charset="0"/>
                <a:cs typeface="Times New Roman" panose="02020603050405020304" pitchFamily="18" charset="0"/>
                <a:sym typeface="Symbol" panose="05050102010706020507" pitchFamily="18" charset="2"/>
              </a:rPr>
              <a:t>4kHz đến 5kHz</a:t>
            </a:r>
            <a:r>
              <a:rPr lang="en-US" sz="3000">
                <a:solidFill>
                  <a:schemeClr val="tx2">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a:t>
            </a:r>
          </a:p>
          <a:p>
            <a:pPr marR="0">
              <a:spcBef>
                <a:spcPts val="0"/>
              </a:spcBef>
              <a:spcAft>
                <a:spcPts val="0"/>
              </a:spcAft>
            </a:pPr>
            <a:r>
              <a:rPr lang="en-US" sz="3000">
                <a:solidFill>
                  <a:schemeClr val="tx2">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 Theo Hình 4.3, một trạm Radio AM cần có băng thông từ </a:t>
            </a:r>
            <a:r>
              <a:rPr lang="en-US" sz="3000">
                <a:solidFill>
                  <a:schemeClr val="tx2">
                    <a:lumMod val="95000"/>
                    <a:lumOff val="5000"/>
                  </a:schemeClr>
                </a:solidFill>
                <a:highlight>
                  <a:srgbClr val="FFFF00"/>
                </a:highlight>
                <a:latin typeface="Times New Roman" panose="02020603050405020304" pitchFamily="18" charset="0"/>
                <a:cs typeface="Times New Roman" panose="02020603050405020304" pitchFamily="18" charset="0"/>
                <a:sym typeface="Symbol" panose="05050102010706020507" pitchFamily="18" charset="2"/>
              </a:rPr>
              <a:t>9kHz đến 10kHz</a:t>
            </a:r>
            <a:r>
              <a:rPr lang="en-US" sz="3000">
                <a:solidFill>
                  <a:schemeClr val="tx2">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a:t>
            </a:r>
            <a:endParaRPr lang="en-US" sz="3000">
              <a:solidFill>
                <a:schemeClr val="tx2">
                  <a:lumMod val="95000"/>
                  <a:lumOff val="5000"/>
                </a:schemeClr>
              </a:solidFill>
              <a:latin typeface="Times New Roman" panose="02020603050405020304" pitchFamily="18" charset="0"/>
              <a:cs typeface="Times New Roman" panose="02020603050405020304" pitchFamily="18" charset="0"/>
            </a:endParaRPr>
          </a:p>
        </p:txBody>
      </p:sp>
      <p:sp>
        <p:nvSpPr>
          <p:cNvPr id="23" name="Rectangle 22" descr="mua le bui tuyet lan">
            <a:extLst>
              <a:ext uri="{FF2B5EF4-FFF2-40B4-BE49-F238E27FC236}">
                <a16:creationId xmlns:a16="http://schemas.microsoft.com/office/drawing/2014/main" id="{FB1D49F9-348A-7230-87B2-26B783366B42}"/>
              </a:ext>
            </a:extLst>
          </p:cNvPr>
          <p:cNvSpPr/>
          <p:nvPr/>
        </p:nvSpPr>
        <p:spPr>
          <a:xfrm>
            <a:off x="0" y="5338102"/>
            <a:ext cx="12192000" cy="1519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sz="3000" b="1" i="1">
                <a:solidFill>
                  <a:schemeClr val="tx2">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 </a:t>
            </a:r>
            <a:r>
              <a:rPr lang="en-US" sz="3000">
                <a:solidFill>
                  <a:schemeClr val="accent4">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Các trạm AM có các tần số sóng mang nằm bất kì đâu trong dải này. Tần số sóng mang của mỗi trạm phải cách nhau </a:t>
            </a:r>
            <a:r>
              <a:rPr lang="en-US" sz="3000">
                <a:solidFill>
                  <a:schemeClr val="accent4">
                    <a:lumMod val="95000"/>
                    <a:lumOff val="5000"/>
                  </a:schemeClr>
                </a:solidFill>
                <a:highlight>
                  <a:srgbClr val="FFFF00"/>
                </a:highlight>
                <a:latin typeface="Times New Roman" panose="02020603050405020304" pitchFamily="18" charset="0"/>
                <a:cs typeface="Times New Roman" panose="02020603050405020304" pitchFamily="18" charset="0"/>
                <a:sym typeface="Symbol" panose="05050102010706020507" pitchFamily="18" charset="2"/>
              </a:rPr>
              <a:t>ít nhất</a:t>
            </a:r>
            <a:r>
              <a:rPr lang="en-US" sz="3000">
                <a:solidFill>
                  <a:schemeClr val="accent4">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 9kHz đến 10kHz để tránh nhiễu sóng</a:t>
            </a:r>
            <a:r>
              <a:rPr lang="en-US" sz="3000">
                <a:solidFill>
                  <a:schemeClr val="tx2">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a:t>
            </a:r>
          </a:p>
        </p:txBody>
      </p:sp>
      <p:pic>
        <p:nvPicPr>
          <p:cNvPr id="2" name="Picture 1" descr="mua le bui tuyet lan">
            <a:extLst>
              <a:ext uri="{FF2B5EF4-FFF2-40B4-BE49-F238E27FC236}">
                <a16:creationId xmlns:a16="http://schemas.microsoft.com/office/drawing/2014/main" id="{CF6AFFE2-97A0-DD1C-ACBE-AFB63FF3CFEC}"/>
              </a:ext>
            </a:extLst>
          </p:cNvPr>
          <p:cNvPicPr>
            <a:picLocks noChangeAspect="1"/>
          </p:cNvPicPr>
          <p:nvPr/>
        </p:nvPicPr>
        <p:blipFill>
          <a:blip r:embed="rId3"/>
          <a:stretch>
            <a:fillRect/>
          </a:stretch>
        </p:blipFill>
        <p:spPr>
          <a:xfrm>
            <a:off x="86436" y="2221760"/>
            <a:ext cx="7807271" cy="3127680"/>
          </a:xfrm>
          <a:prstGeom prst="rect">
            <a:avLst/>
          </a:prstGeom>
        </p:spPr>
      </p:pic>
      <p:sp>
        <p:nvSpPr>
          <p:cNvPr id="7" name="Rectangle: Rounded Corners 6" descr="mua le bui tuyet lan">
            <a:extLst>
              <a:ext uri="{FF2B5EF4-FFF2-40B4-BE49-F238E27FC236}">
                <a16:creationId xmlns:a16="http://schemas.microsoft.com/office/drawing/2014/main" id="{4F21A8E7-2EEE-BE9E-3957-A0CE1CBBC7C5}"/>
              </a:ext>
            </a:extLst>
          </p:cNvPr>
          <p:cNvSpPr/>
          <p:nvPr/>
        </p:nvSpPr>
        <p:spPr>
          <a:xfrm>
            <a:off x="8188068" y="4170617"/>
            <a:ext cx="3917496" cy="96081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Châu Mỹ: khoảng cách mỗi kênh là 10kHz.</a:t>
            </a:r>
          </a:p>
        </p:txBody>
      </p:sp>
      <p:sp>
        <p:nvSpPr>
          <p:cNvPr id="11" name="Rectangle: Rounded Corners 10" descr="mua le bui tuyet lan">
            <a:extLst>
              <a:ext uri="{FF2B5EF4-FFF2-40B4-BE49-F238E27FC236}">
                <a16:creationId xmlns:a16="http://schemas.microsoft.com/office/drawing/2014/main" id="{B8F9A0AD-A3B7-626F-3EF5-3CA2A742B6F7}"/>
              </a:ext>
            </a:extLst>
          </p:cNvPr>
          <p:cNvSpPr/>
          <p:nvPr/>
        </p:nvSpPr>
        <p:spPr>
          <a:xfrm>
            <a:off x="4191000" y="4942633"/>
            <a:ext cx="1419367" cy="377587"/>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r>
              <a:rPr lang="en-US" sz="2400"/>
              <a:t>Hình 4.4</a:t>
            </a:r>
          </a:p>
        </p:txBody>
      </p:sp>
    </p:spTree>
    <p:extLst>
      <p:ext uri="{BB962C8B-B14F-4D97-AF65-F5344CB8AC3E}">
        <p14:creationId xmlns:p14="http://schemas.microsoft.com/office/powerpoint/2010/main" val="4277013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animEffect transition="in" filter="wipe(left)">
                                      <p:cBhvr>
                                        <p:cTn id="9" dur="500"/>
                                        <p:tgtEl>
                                          <p:spTgt spid="2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Effect transition="in" filter="wipe(left)">
                                      <p:cBhvr>
                                        <p:cTn id="14" dur="500"/>
                                        <p:tgtEl>
                                          <p:spTgt spid="2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23" grpId="0" animBg="1"/>
      <p:bldP spid="7"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ua le bui tuyet lan">
            <a:extLst>
              <a:ext uri="{FF2B5EF4-FFF2-40B4-BE49-F238E27FC236}">
                <a16:creationId xmlns:a16="http://schemas.microsoft.com/office/drawing/2014/main" id="{4A0DAB89-5618-14BC-F6E4-2C8D0DA88E5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05" b="99055" l="6667" r="94889">
                        <a14:foregroundMark x1="34222" y1="7402" x2="34222" y2="7402"/>
                        <a14:foregroundMark x1="45111" y1="2205" x2="45111" y2="2205"/>
                        <a14:foregroundMark x1="30000" y1="29764" x2="30000" y2="29764"/>
                        <a14:foregroundMark x1="32222" y1="29764" x2="32222" y2="29764"/>
                        <a14:foregroundMark x1="55556" y1="24882" x2="55556" y2="24882"/>
                        <a14:foregroundMark x1="91778" y1="12283" x2="91778" y2="12283"/>
                        <a14:foregroundMark x1="94889" y1="9291" x2="94889" y2="9291"/>
                        <a14:foregroundMark x1="91333" y1="20630" x2="91333" y2="20630"/>
                        <a14:foregroundMark x1="6667" y1="27874" x2="6667" y2="27874"/>
                        <a14:foregroundMark x1="53778" y1="86142" x2="53778" y2="86142"/>
                        <a14:foregroundMark x1="38222" y1="86142" x2="38222" y2="86142"/>
                        <a14:foregroundMark x1="57111" y1="96220" x2="57111" y2="96220"/>
                        <a14:foregroundMark x1="54222" y1="26142" x2="54222" y2="26142"/>
                        <a14:foregroundMark x1="54222" y1="21732" x2="54222" y2="21732"/>
                        <a14:foregroundMark x1="57556" y1="20630" x2="57556" y2="20630"/>
                        <a14:foregroundMark x1="52000" y1="23307" x2="52000" y2="23307"/>
                        <a14:foregroundMark x1="31778" y1="24567" x2="31778" y2="24567"/>
                        <a14:foregroundMark x1="33778" y1="31969" x2="33778" y2="31969"/>
                        <a14:foregroundMark x1="28222" y1="27874" x2="28222" y2="27874"/>
                        <a14:foregroundMark x1="34667" y1="29764" x2="34667" y2="29764"/>
                        <a14:foregroundMark x1="27778" y1="26142" x2="27778" y2="26142"/>
                        <a14:foregroundMark x1="38222" y1="97795" x2="38222" y2="97795"/>
                        <a14:foregroundMark x1="31333" y1="27087" x2="31333" y2="27087"/>
                        <a14:foregroundMark x1="91778" y1="2520" x2="91778" y2="2520"/>
                        <a14:foregroundMark x1="56000" y1="99055" x2="56000" y2="99055"/>
                        <a14:foregroundMark x1="54222" y1="24252" x2="54222" y2="24252"/>
                      </a14:backgroundRemoval>
                    </a14:imgEffect>
                  </a14:imgLayer>
                </a14:imgProps>
              </a:ext>
            </a:extLst>
          </a:blip>
          <a:srcRect b="3082"/>
          <a:stretch/>
        </p:blipFill>
        <p:spPr>
          <a:xfrm>
            <a:off x="228600" y="3047999"/>
            <a:ext cx="2795387" cy="3823063"/>
          </a:xfrm>
          <a:prstGeom prst="rect">
            <a:avLst/>
          </a:prstGeom>
        </p:spPr>
      </p:pic>
      <p:sp>
        <p:nvSpPr>
          <p:cNvPr id="4" name="Thought Bubble: Cloud 3" descr="mua le bui tuyet lan">
            <a:extLst>
              <a:ext uri="{FF2B5EF4-FFF2-40B4-BE49-F238E27FC236}">
                <a16:creationId xmlns:a16="http://schemas.microsoft.com/office/drawing/2014/main" id="{B33D61CC-828E-7B9C-8329-7CC54735A45F}"/>
              </a:ext>
            </a:extLst>
          </p:cNvPr>
          <p:cNvSpPr/>
          <p:nvPr/>
        </p:nvSpPr>
        <p:spPr>
          <a:xfrm>
            <a:off x="3276600" y="55583"/>
            <a:ext cx="7620000" cy="3906817"/>
          </a:xfrm>
          <a:prstGeom prst="cloudCallout">
            <a:avLst>
              <a:gd name="adj1" fmla="val -53897"/>
              <a:gd name="adj2" fmla="val 4462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09588" algn="ctr"/>
            <a:r>
              <a:rPr lang="en-US" sz="3200">
                <a:solidFill>
                  <a:schemeClr val="tx1"/>
                </a:solidFill>
                <a:latin typeface="Times New Roman" panose="02020603050405020304" pitchFamily="18" charset="0"/>
                <a:cs typeface="Times New Roman" panose="02020603050405020304" pitchFamily="18" charset="0"/>
              </a:rPr>
              <a:t>Trong dải tần số </a:t>
            </a:r>
            <a:r>
              <a:rPr lang="en-US" sz="3200">
                <a:solidFill>
                  <a:schemeClr val="tx1"/>
                </a:solidFill>
                <a:highlight>
                  <a:srgbClr val="FFFF00"/>
                </a:highlight>
                <a:latin typeface="Times New Roman" panose="02020603050405020304" pitchFamily="18" charset="0"/>
                <a:cs typeface="Times New Roman" panose="02020603050405020304" pitchFamily="18" charset="0"/>
              </a:rPr>
              <a:t>526,5kHz đến 1606,5kHz </a:t>
            </a:r>
            <a:r>
              <a:rPr lang="en-US" sz="3200">
                <a:solidFill>
                  <a:schemeClr val="tx1"/>
                </a:solidFill>
                <a:latin typeface="Times New Roman" panose="02020603050405020304" pitchFamily="18" charset="0"/>
                <a:cs typeface="Times New Roman" panose="02020603050405020304" pitchFamily="18" charset="0"/>
              </a:rPr>
              <a:t>(Hình 4.4) có bao nhiêu </a:t>
            </a:r>
            <a:r>
              <a:rPr lang="en-US" sz="3200">
                <a:solidFill>
                  <a:schemeClr val="tx1"/>
                </a:solidFill>
                <a:highlight>
                  <a:srgbClr val="FFFF00"/>
                </a:highlight>
                <a:latin typeface="Times New Roman" panose="02020603050405020304" pitchFamily="18" charset="0"/>
                <a:cs typeface="Times New Roman" panose="02020603050405020304" pitchFamily="18" charset="0"/>
              </a:rPr>
              <a:t>kênh radio AM</a:t>
            </a:r>
            <a:r>
              <a:rPr lang="en-US" sz="3200">
                <a:solidFill>
                  <a:schemeClr val="tx1"/>
                </a:solidFill>
                <a:latin typeface="Times New Roman" panose="02020603050405020304" pitchFamily="18" charset="0"/>
                <a:cs typeface="Times New Roman" panose="02020603050405020304" pitchFamily="18" charset="0"/>
              </a:rPr>
              <a:t>? Tại </a:t>
            </a:r>
            <a:r>
              <a:rPr lang="en-US" sz="3200">
                <a:solidFill>
                  <a:schemeClr val="tx1"/>
                </a:solidFill>
                <a:highlight>
                  <a:srgbClr val="FFFF00"/>
                </a:highlight>
                <a:latin typeface="Times New Roman" panose="02020603050405020304" pitchFamily="18" charset="0"/>
                <a:cs typeface="Times New Roman" panose="02020603050405020304" pitchFamily="18" charset="0"/>
              </a:rPr>
              <a:t>cùng một thời điểm</a:t>
            </a:r>
            <a:r>
              <a:rPr lang="en-US" sz="3200">
                <a:solidFill>
                  <a:schemeClr val="tx1"/>
                </a:solidFill>
                <a:latin typeface="Times New Roman" panose="02020603050405020304" pitchFamily="18" charset="0"/>
                <a:cs typeface="Times New Roman" panose="02020603050405020304" pitchFamily="18" charset="0"/>
              </a:rPr>
              <a:t> có bao nhiêu kênh được phép </a:t>
            </a:r>
            <a:r>
              <a:rPr lang="en-US" sz="3200">
                <a:solidFill>
                  <a:schemeClr val="tx1"/>
                </a:solidFill>
                <a:highlight>
                  <a:srgbClr val="FFFF00"/>
                </a:highlight>
                <a:latin typeface="Times New Roman" panose="02020603050405020304" pitchFamily="18" charset="0"/>
                <a:cs typeface="Times New Roman" panose="02020603050405020304" pitchFamily="18" charset="0"/>
              </a:rPr>
              <a:t>hoạt động</a:t>
            </a:r>
            <a:r>
              <a:rPr lang="en-US" sz="320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8769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descr="mua le bui tuyet lan">
            <a:extLst>
              <a:ext uri="{FF2B5EF4-FFF2-40B4-BE49-F238E27FC236}">
                <a16:creationId xmlns:a16="http://schemas.microsoft.com/office/drawing/2014/main" id="{F242C195-02FF-63BF-8FCF-BD34AD47912A}"/>
              </a:ext>
            </a:extLst>
          </p:cNvPr>
          <p:cNvSpPr/>
          <p:nvPr/>
        </p:nvSpPr>
        <p:spPr>
          <a:xfrm>
            <a:off x="1066800" y="252549"/>
            <a:ext cx="11125200" cy="5638800"/>
          </a:xfrm>
          <a:prstGeom prst="roundRect">
            <a:avLst/>
          </a:prstGeom>
          <a:solidFill>
            <a:srgbClr val="FFCC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a:bodyPr>
          <a:lstStyle/>
          <a:p>
            <a:pPr marL="0" marR="0" algn="just">
              <a:lnSpc>
                <a:spcPct val="115000"/>
              </a:lnSpc>
              <a:spcBef>
                <a:spcPts val="0"/>
              </a:spcBef>
              <a:spcAft>
                <a:spcPts val="0"/>
              </a:spcAft>
            </a:pPr>
            <a:r>
              <a:rPr lang="en-US" sz="3200">
                <a:solidFill>
                  <a:srgbClr val="002060"/>
                </a:solidFill>
                <a:effectLst/>
                <a:latin typeface="Times New Roman" panose="02020603050405020304" pitchFamily="18" charset="0"/>
                <a:ea typeface="Times New Roman" panose="02020603050405020304" pitchFamily="18" charset="0"/>
              </a:rPr>
              <a:t>- Trong dải tần số 526,5kHz đến 1606,5kHz ở châu Á, với độ rộng của một kênh AM khoảng 9 kHz, số lượng kênh AM :</a:t>
            </a:r>
          </a:p>
          <a:p>
            <a:pPr marL="0" marR="0" algn="ctr">
              <a:lnSpc>
                <a:spcPct val="115000"/>
              </a:lnSpc>
              <a:spcBef>
                <a:spcPts val="0"/>
              </a:spcBef>
              <a:spcAft>
                <a:spcPts val="0"/>
              </a:spcAft>
            </a:pPr>
            <a:r>
              <a:rPr lang="en-US" sz="3200" b="1">
                <a:solidFill>
                  <a:srgbClr val="FF0000"/>
                </a:solidFill>
                <a:effectLst/>
                <a:latin typeface="Times New Roman" panose="02020603050405020304" pitchFamily="18" charset="0"/>
                <a:ea typeface="Times New Roman" panose="02020603050405020304" pitchFamily="18" charset="0"/>
              </a:rPr>
              <a:t> (1606,5 kHz - 526,5 kHz =1080 kHz / 9 kHz = 120 kênh</a:t>
            </a:r>
          </a:p>
          <a:p>
            <a:pPr marL="0" marR="0" algn="just">
              <a:lnSpc>
                <a:spcPct val="115000"/>
              </a:lnSpc>
              <a:spcBef>
                <a:spcPts val="0"/>
              </a:spcBef>
              <a:spcAft>
                <a:spcPts val="0"/>
              </a:spcAft>
            </a:pPr>
            <a:r>
              <a:rPr lang="en-US" sz="3200">
                <a:solidFill>
                  <a:srgbClr val="002060"/>
                </a:solidFill>
                <a:effectLst/>
                <a:latin typeface="Times New Roman" panose="02020603050405020304" pitchFamily="18" charset="0"/>
                <a:ea typeface="Times New Roman" panose="02020603050405020304" pitchFamily="18" charset="0"/>
              </a:rPr>
              <a:t>- Tại cùng một thời điểm, chỉ có một kênh AM được phép hoạt động trên một tần số cụ thể trong dải tần số này, do đó có thể có </a:t>
            </a:r>
            <a:r>
              <a:rPr lang="en-US" sz="3200">
                <a:solidFill>
                  <a:srgbClr val="002060"/>
                </a:solidFill>
                <a:effectLst/>
                <a:highlight>
                  <a:srgbClr val="FFFF00"/>
                </a:highlight>
                <a:latin typeface="Times New Roman" panose="02020603050405020304" pitchFamily="18" charset="0"/>
                <a:ea typeface="Times New Roman" panose="02020603050405020304" pitchFamily="18" charset="0"/>
              </a:rPr>
              <a:t>tối đa 120 kênh AM hoạt động cùng một lúc </a:t>
            </a:r>
            <a:r>
              <a:rPr lang="en-US" sz="3200">
                <a:solidFill>
                  <a:srgbClr val="002060"/>
                </a:solidFill>
                <a:effectLst/>
                <a:latin typeface="Times New Roman" panose="02020603050405020304" pitchFamily="18" charset="0"/>
                <a:ea typeface="Times New Roman" panose="02020603050405020304" pitchFamily="18" charset="0"/>
              </a:rPr>
              <a:t>trong dải tần số 526,5kHz đến 1606,5kHz.</a:t>
            </a:r>
          </a:p>
          <a:p>
            <a:pPr marL="0" marR="0" algn="just">
              <a:lnSpc>
                <a:spcPct val="115000"/>
              </a:lnSpc>
              <a:spcBef>
                <a:spcPts val="0"/>
              </a:spcBef>
              <a:spcAft>
                <a:spcPts val="0"/>
              </a:spcAft>
            </a:pPr>
            <a:r>
              <a:rPr lang="en-US" sz="3200">
                <a:solidFill>
                  <a:srgbClr val="002060"/>
                </a:solidFill>
                <a:effectLst/>
                <a:latin typeface="Times New Roman" panose="02020603050405020304" pitchFamily="18" charset="0"/>
                <a:ea typeface="Times New Roman" panose="02020603050405020304" pitchFamily="18" charset="0"/>
              </a:rPr>
              <a:t>- Tuy nhiên, thực tế sử dụng không đạt tối đa do vấn đề về trang bị, mật độ dân số và yêu cầu sử dụng đa dịch vụ trên cùng một dải tần số.</a:t>
            </a:r>
          </a:p>
        </p:txBody>
      </p:sp>
      <p:pic>
        <p:nvPicPr>
          <p:cNvPr id="3" name="Picture 2" descr="mua le bui tuyet lan">
            <a:extLst>
              <a:ext uri="{FF2B5EF4-FFF2-40B4-BE49-F238E27FC236}">
                <a16:creationId xmlns:a16="http://schemas.microsoft.com/office/drawing/2014/main" id="{4A0DAB89-5618-14BC-F6E4-2C8D0DA88E5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05" b="99055" l="6667" r="94889">
                        <a14:foregroundMark x1="34222" y1="7402" x2="34222" y2="7402"/>
                        <a14:foregroundMark x1="45111" y1="2205" x2="45111" y2="2205"/>
                        <a14:foregroundMark x1="30000" y1="29764" x2="30000" y2="29764"/>
                        <a14:foregroundMark x1="32222" y1="29764" x2="32222" y2="29764"/>
                        <a14:foregroundMark x1="55556" y1="24882" x2="55556" y2="24882"/>
                        <a14:foregroundMark x1="91778" y1="12283" x2="91778" y2="12283"/>
                        <a14:foregroundMark x1="94889" y1="9291" x2="94889" y2="9291"/>
                        <a14:foregroundMark x1="91333" y1="20630" x2="91333" y2="20630"/>
                        <a14:foregroundMark x1="6667" y1="27874" x2="6667" y2="27874"/>
                        <a14:foregroundMark x1="53778" y1="86142" x2="53778" y2="86142"/>
                        <a14:foregroundMark x1="38222" y1="86142" x2="38222" y2="86142"/>
                        <a14:foregroundMark x1="57111" y1="96220" x2="57111" y2="96220"/>
                        <a14:foregroundMark x1="54222" y1="26142" x2="54222" y2="26142"/>
                        <a14:foregroundMark x1="54222" y1="21732" x2="54222" y2="21732"/>
                        <a14:foregroundMark x1="57556" y1="20630" x2="57556" y2="20630"/>
                        <a14:foregroundMark x1="52000" y1="23307" x2="52000" y2="23307"/>
                        <a14:foregroundMark x1="31778" y1="24567" x2="31778" y2="24567"/>
                        <a14:foregroundMark x1="33778" y1="31969" x2="33778" y2="31969"/>
                        <a14:foregroundMark x1="28222" y1="27874" x2="28222" y2="27874"/>
                        <a14:foregroundMark x1="34667" y1="29764" x2="34667" y2="29764"/>
                        <a14:foregroundMark x1="27778" y1="26142" x2="27778" y2="26142"/>
                        <a14:foregroundMark x1="38222" y1="97795" x2="38222" y2="97795"/>
                        <a14:foregroundMark x1="31333" y1="27087" x2="31333" y2="27087"/>
                        <a14:foregroundMark x1="91778" y1="2520" x2="91778" y2="2520"/>
                        <a14:foregroundMark x1="56000" y1="99055" x2="56000" y2="99055"/>
                        <a14:foregroundMark x1="54222" y1="24252" x2="54222" y2="24252"/>
                      </a14:backgroundRemoval>
                    </a14:imgEffect>
                  </a14:imgLayer>
                </a14:imgProps>
              </a:ext>
            </a:extLst>
          </a:blip>
          <a:srcRect r="20949" b="3082"/>
          <a:stretch/>
        </p:blipFill>
        <p:spPr>
          <a:xfrm>
            <a:off x="-56022" y="3962400"/>
            <a:ext cx="1503822" cy="2601686"/>
          </a:xfrm>
          <a:prstGeom prst="rect">
            <a:avLst/>
          </a:prstGeom>
        </p:spPr>
      </p:pic>
    </p:spTree>
    <p:extLst>
      <p:ext uri="{BB962C8B-B14F-4D97-AF65-F5344CB8AC3E}">
        <p14:creationId xmlns:p14="http://schemas.microsoft.com/office/powerpoint/2010/main" val="3364563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left)">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wipe(left)">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wipe(left)">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descr="n119 zalo Hoang Thuan"/>
          <p:cNvPicPr>
            <a:picLocks noChangeAspect="1"/>
          </p:cNvPicPr>
          <p:nvPr/>
        </p:nvPicPr>
        <p:blipFill>
          <a:blip r:embed="rId2"/>
          <a:srcRect l="15221" r="2363" b="25330"/>
          <a:stretch>
            <a:fillRect/>
          </a:stretch>
        </p:blipFill>
        <p:spPr>
          <a:xfrm>
            <a:off x="-105909" y="5509219"/>
            <a:ext cx="12506517" cy="1577047"/>
          </a:xfrm>
          <a:prstGeom prst="rect">
            <a:avLst/>
          </a:prstGeom>
        </p:spPr>
      </p:pic>
      <p:sp>
        <p:nvSpPr>
          <p:cNvPr id="24" name="Rectangle 23" descr="n119 zalo Hoang Thuan"/>
          <p:cNvSpPr/>
          <p:nvPr/>
        </p:nvSpPr>
        <p:spPr>
          <a:xfrm>
            <a:off x="986205" y="1444304"/>
            <a:ext cx="5710579" cy="1569660"/>
          </a:xfrm>
          <a:prstGeom prst="rect">
            <a:avLst/>
          </a:prstGeom>
        </p:spPr>
        <p:txBody>
          <a:bodyPr wrap="square">
            <a:spAutoFit/>
          </a:bodyPr>
          <a:lstStyle/>
          <a:p>
            <a:pPr lvl="0" algn="just" defTabSz="914446">
              <a:defRPr/>
            </a:pPr>
            <a:r>
              <a:rPr lang="vi-VN" sz="2400" b="1">
                <a:solidFill>
                  <a:srgbClr val="FF0000"/>
                </a:solidFill>
                <a:latin typeface="+mj-lt"/>
              </a:rPr>
              <a:t>Khi muốn nghe nhạc qua máy phát thanh (radio) với chất lượng âm thanh cao, ta thường nghe kênh FM</a:t>
            </a:r>
            <a:r>
              <a:rPr lang="en-US" sz="2400" b="1">
                <a:solidFill>
                  <a:srgbClr val="FF0000"/>
                </a:solidFill>
                <a:latin typeface="+mj-lt"/>
              </a:rPr>
              <a:t>. </a:t>
            </a:r>
          </a:p>
          <a:p>
            <a:pPr lvl="0" algn="just" defTabSz="914446">
              <a:defRPr/>
            </a:pPr>
            <a:r>
              <a:rPr lang="en-US" sz="2400" b="1">
                <a:solidFill>
                  <a:srgbClr val="FF0000"/>
                </a:solidFill>
                <a:latin typeface="Times New Roman" pitchFamily="18" charset="0"/>
                <a:cs typeface="Times New Roman" pitchFamily="18" charset="0"/>
              </a:rPr>
              <a:t>Vậy biến điệu tần số (FM) là gì?</a:t>
            </a:r>
            <a:endParaRPr kumimoji="0" lang="en-US" sz="2400" b="1" i="0" u="none" strike="noStrike" kern="1200" cap="none" spc="0" normalizeH="0" baseline="0" noProof="0">
              <a:ln>
                <a:noFill/>
              </a:ln>
              <a:solidFill>
                <a:srgbClr val="FF0000"/>
              </a:solidFill>
              <a:effectLst/>
              <a:uLnTx/>
              <a:uFillTx/>
              <a:latin typeface="Times New Roman" pitchFamily="18" charset="0"/>
              <a:cs typeface="Times New Roman" pitchFamily="18" charset="0"/>
            </a:endParaRPr>
          </a:p>
        </p:txBody>
      </p:sp>
      <p:pic>
        <p:nvPicPr>
          <p:cNvPr id="35" name="Picture 34" descr="n119 zalo Hoang Thuan">
            <a:extLst>
              <a:ext uri="{FF2B5EF4-FFF2-40B4-BE49-F238E27FC236}">
                <a16:creationId xmlns:a16="http://schemas.microsoft.com/office/drawing/2014/main" id="{E74ED634-2066-467F-9C0D-F91C12E1E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932" y="3669158"/>
            <a:ext cx="2871151" cy="2319254"/>
          </a:xfrm>
          <a:prstGeom prst="rect">
            <a:avLst/>
          </a:prstGeom>
        </p:spPr>
      </p:pic>
      <p:pic>
        <p:nvPicPr>
          <p:cNvPr id="15" name="Picture 6" descr="n119 zalo Hoang Thuan">
            <a:extLst>
              <a:ext uri="{FF2B5EF4-FFF2-40B4-BE49-F238E27FC236}">
                <a16:creationId xmlns:a16="http://schemas.microsoft.com/office/drawing/2014/main" id="{EAFC5D7F-E5C7-40FF-A3C7-8B8F3E97F7B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911" y="1058177"/>
            <a:ext cx="7369603" cy="2341913"/>
          </a:xfrm>
          <a:prstGeom prst="rect">
            <a:avLst/>
          </a:prstGeom>
        </p:spPr>
      </p:pic>
      <p:grpSp>
        <p:nvGrpSpPr>
          <p:cNvPr id="11" name="Group 10" descr="n119 zalo Hoang Thuan">
            <a:extLst>
              <a:ext uri="{FF2B5EF4-FFF2-40B4-BE49-F238E27FC236}">
                <a16:creationId xmlns:a16="http://schemas.microsoft.com/office/drawing/2014/main" id="{DA6C2AAC-E915-4F13-976E-765C37ED7085}"/>
              </a:ext>
            </a:extLst>
          </p:cNvPr>
          <p:cNvGrpSpPr/>
          <p:nvPr/>
        </p:nvGrpSpPr>
        <p:grpSpPr>
          <a:xfrm>
            <a:off x="378970" y="382439"/>
            <a:ext cx="4402848" cy="591456"/>
            <a:chOff x="479971" y="2163034"/>
            <a:chExt cx="7184048" cy="825628"/>
          </a:xfrm>
          <a:solidFill>
            <a:srgbClr val="009900"/>
          </a:solidFill>
        </p:grpSpPr>
        <p:pic>
          <p:nvPicPr>
            <p:cNvPr id="12" name="Picture 11" descr="empty-green-rectangle">
              <a:extLst>
                <a:ext uri="{FF2B5EF4-FFF2-40B4-BE49-F238E27FC236}">
                  <a16:creationId xmlns:a16="http://schemas.microsoft.com/office/drawing/2014/main" id="{992A47BA-011B-4911-BCDD-1994F44AAD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971" y="2280388"/>
              <a:ext cx="7184048" cy="70827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Rectangle 1026060">
              <a:extLst>
                <a:ext uri="{FF2B5EF4-FFF2-40B4-BE49-F238E27FC236}">
                  <a16:creationId xmlns:a16="http://schemas.microsoft.com/office/drawing/2014/main" id="{CF2AB3E9-9745-40FB-B1B8-05588DB21181}"/>
                </a:ext>
              </a:extLst>
            </p:cNvPr>
            <p:cNvSpPr>
              <a:spLocks noChangeArrowheads="1"/>
            </p:cNvSpPr>
            <p:nvPr/>
          </p:nvSpPr>
          <p:spPr bwMode="auto">
            <a:xfrm>
              <a:off x="993342" y="2163034"/>
              <a:ext cx="6484237" cy="799117"/>
            </a:xfrm>
            <a:prstGeom prst="rect">
              <a:avLst/>
            </a:prstGeom>
            <a:grp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3000" b="1" i="1">
                  <a:ln w="9525">
                    <a:solidFill>
                      <a:schemeClr val="bg1"/>
                    </a:solidFill>
                    <a:prstDash val="solid"/>
                  </a:ln>
                  <a:solidFill>
                    <a:srgbClr val="FFFFFF"/>
                  </a:solidFill>
                  <a:effectLst>
                    <a:outerShdw blurRad="12700" dist="38100" dir="2700000" algn="tl" rotWithShape="0">
                      <a:schemeClr val="bg1">
                        <a:lumMod val="50000"/>
                      </a:schemeClr>
                    </a:outerShdw>
                  </a:effectLst>
                  <a:latin typeface="Times New Roman" pitchFamily="18" charset="0"/>
                  <a:cs typeface="Times New Roman" pitchFamily="18" charset="0"/>
                </a:rPr>
                <a:t>  II. BIẾN ĐIỆU FM</a:t>
              </a:r>
              <a:endParaRPr lang="en-US" sz="3000" b="1" dirty="0">
                <a:ln w="9525">
                  <a:solidFill>
                    <a:schemeClr val="bg1"/>
                  </a:solidFill>
                  <a:prstDash val="solid"/>
                </a:ln>
                <a:solidFill>
                  <a:srgbClr val="FFFFFF"/>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grpSp>
      <p:sp>
        <p:nvSpPr>
          <p:cNvPr id="3" name="Flowchart: Terminator 2"/>
          <p:cNvSpPr/>
          <p:nvPr/>
        </p:nvSpPr>
        <p:spPr>
          <a:xfrm>
            <a:off x="287885" y="3669158"/>
            <a:ext cx="7402906" cy="2319254"/>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a:solidFill>
                  <a:srgbClr val="002060"/>
                </a:solidFill>
                <a:latin typeface="Times New Roman" pitchFamily="18" charset="0"/>
                <a:cs typeface="Times New Roman" pitchFamily="18" charset="0"/>
              </a:rPr>
              <a:t>Biến điệu tần số là một kĩ thuật được sử dụng để truyền thông tin qua một sóng mang, tần số của tín hiệu sóng mang thay đổi theo biên độ của sóng âm tần, biên độ đỉnh và pha của tín hiệu sóng mang không thay đổi.</a:t>
            </a:r>
          </a:p>
        </p:txBody>
      </p:sp>
      <p:grpSp>
        <p:nvGrpSpPr>
          <p:cNvPr id="10" name="Group 9"/>
          <p:cNvGrpSpPr/>
          <p:nvPr/>
        </p:nvGrpSpPr>
        <p:grpSpPr>
          <a:xfrm>
            <a:off x="8002502" y="1453489"/>
            <a:ext cx="3650740" cy="1862319"/>
            <a:chOff x="4466274" y="2574994"/>
            <a:chExt cx="4377690" cy="1862319"/>
          </a:xfrm>
        </p:grpSpPr>
        <p:cxnSp>
          <p:nvCxnSpPr>
            <p:cNvPr id="14" name="Straight Connector 13"/>
            <p:cNvCxnSpPr/>
            <p:nvPr/>
          </p:nvCxnSpPr>
          <p:spPr>
            <a:xfrm>
              <a:off x="4466274" y="3507314"/>
              <a:ext cx="4377690" cy="0"/>
            </a:xfrm>
            <a:prstGeom prst="line">
              <a:avLst/>
            </a:prstGeom>
            <a:ln>
              <a:tailEnd type="stealth" w="lg" len="lg"/>
            </a:ln>
          </p:spPr>
          <p:style>
            <a:lnRef idx="2">
              <a:schemeClr val="dk1"/>
            </a:lnRef>
            <a:fillRef idx="0">
              <a:schemeClr val="dk1"/>
            </a:fillRef>
            <a:effectRef idx="1">
              <a:schemeClr val="dk1"/>
            </a:effectRef>
            <a:fontRef idx="minor">
              <a:schemeClr val="tx1"/>
            </a:fontRef>
          </p:style>
        </p:cxnSp>
        <p:grpSp>
          <p:nvGrpSpPr>
            <p:cNvPr id="16" name="Group 15"/>
            <p:cNvGrpSpPr/>
            <p:nvPr/>
          </p:nvGrpSpPr>
          <p:grpSpPr>
            <a:xfrm>
              <a:off x="4547614" y="2574994"/>
              <a:ext cx="4002026" cy="1862319"/>
              <a:chOff x="4547614" y="2574994"/>
              <a:chExt cx="4488150" cy="1862319"/>
            </a:xfrm>
          </p:grpSpPr>
          <p:grpSp>
            <p:nvGrpSpPr>
              <p:cNvPr id="17" name="Group 16"/>
              <p:cNvGrpSpPr/>
              <p:nvPr/>
            </p:nvGrpSpPr>
            <p:grpSpPr>
              <a:xfrm>
                <a:off x="4547614" y="2574994"/>
                <a:ext cx="2241806" cy="1859998"/>
                <a:chOff x="4261864" y="1791324"/>
                <a:chExt cx="4024886" cy="1859998"/>
              </a:xfrm>
            </p:grpSpPr>
            <p:grpSp>
              <p:nvGrpSpPr>
                <p:cNvPr id="68" name="Group 67"/>
                <p:cNvGrpSpPr/>
                <p:nvPr/>
              </p:nvGrpSpPr>
              <p:grpSpPr>
                <a:xfrm>
                  <a:off x="4261864" y="1791707"/>
                  <a:ext cx="2009470" cy="1854399"/>
                  <a:chOff x="4261864" y="1791707"/>
                  <a:chExt cx="2521481" cy="1854399"/>
                </a:xfrm>
              </p:grpSpPr>
              <p:grpSp>
                <p:nvGrpSpPr>
                  <p:cNvPr id="92" name="Group 91"/>
                  <p:cNvGrpSpPr/>
                  <p:nvPr/>
                </p:nvGrpSpPr>
                <p:grpSpPr>
                  <a:xfrm>
                    <a:off x="4261864" y="1791966"/>
                    <a:ext cx="1264180" cy="1854140"/>
                    <a:chOff x="4261865" y="1791966"/>
                    <a:chExt cx="2995176" cy="1854140"/>
                  </a:xfrm>
                </p:grpSpPr>
                <p:grpSp>
                  <p:nvGrpSpPr>
                    <p:cNvPr id="104" name="Group 103"/>
                    <p:cNvGrpSpPr/>
                    <p:nvPr/>
                  </p:nvGrpSpPr>
                  <p:grpSpPr>
                    <a:xfrm>
                      <a:off x="4261865" y="1792485"/>
                      <a:ext cx="1498853" cy="1853621"/>
                      <a:chOff x="4261869" y="1792485"/>
                      <a:chExt cx="4733542" cy="1853621"/>
                    </a:xfrm>
                  </p:grpSpPr>
                  <p:sp>
                    <p:nvSpPr>
                      <p:cNvPr id="110" name="Freeform 109"/>
                      <p:cNvSpPr>
                        <a:spLocks/>
                      </p:cNvSpPr>
                      <p:nvPr/>
                    </p:nvSpPr>
                    <p:spPr bwMode="auto">
                      <a:xfrm>
                        <a:off x="4261869" y="1792485"/>
                        <a:ext cx="1185491"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111" name="Freeform 110"/>
                      <p:cNvSpPr>
                        <a:spLocks/>
                      </p:cNvSpPr>
                      <p:nvPr/>
                    </p:nvSpPr>
                    <p:spPr bwMode="auto">
                      <a:xfrm flipV="1">
                        <a:off x="5443915" y="2708214"/>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112" name="Freeform 111"/>
                      <p:cNvSpPr>
                        <a:spLocks/>
                      </p:cNvSpPr>
                      <p:nvPr/>
                    </p:nvSpPr>
                    <p:spPr bwMode="auto">
                      <a:xfrm>
                        <a:off x="6627878" y="1798057"/>
                        <a:ext cx="1185489"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113" name="Freeform 112"/>
                      <p:cNvSpPr>
                        <a:spLocks/>
                      </p:cNvSpPr>
                      <p:nvPr/>
                    </p:nvSpPr>
                    <p:spPr bwMode="auto">
                      <a:xfrm flipV="1">
                        <a:off x="7809927" y="2713786"/>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grpSp>
                <p:grpSp>
                  <p:nvGrpSpPr>
                    <p:cNvPr id="105" name="Group 104"/>
                    <p:cNvGrpSpPr/>
                    <p:nvPr/>
                  </p:nvGrpSpPr>
                  <p:grpSpPr>
                    <a:xfrm>
                      <a:off x="5758186" y="1791966"/>
                      <a:ext cx="1498855" cy="1848049"/>
                      <a:chOff x="4261864" y="1815345"/>
                      <a:chExt cx="4733547" cy="1848049"/>
                    </a:xfrm>
                  </p:grpSpPr>
                  <p:sp>
                    <p:nvSpPr>
                      <p:cNvPr id="106" name="Freeform 105"/>
                      <p:cNvSpPr>
                        <a:spLocks/>
                      </p:cNvSpPr>
                      <p:nvPr/>
                    </p:nvSpPr>
                    <p:spPr bwMode="auto">
                      <a:xfrm>
                        <a:off x="4261864" y="1815345"/>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107" name="Freeform 106"/>
                      <p:cNvSpPr>
                        <a:spLocks/>
                      </p:cNvSpPr>
                      <p:nvPr/>
                    </p:nvSpPr>
                    <p:spPr bwMode="auto">
                      <a:xfrm flipV="1">
                        <a:off x="5443917" y="2731074"/>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108" name="Freeform 107"/>
                      <p:cNvSpPr>
                        <a:spLocks/>
                      </p:cNvSpPr>
                      <p:nvPr/>
                    </p:nvSpPr>
                    <p:spPr bwMode="auto">
                      <a:xfrm>
                        <a:off x="6627872" y="1820917"/>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109" name="Freeform 108"/>
                      <p:cNvSpPr>
                        <a:spLocks/>
                      </p:cNvSpPr>
                      <p:nvPr/>
                    </p:nvSpPr>
                    <p:spPr bwMode="auto">
                      <a:xfrm flipV="1">
                        <a:off x="7809927" y="2713786"/>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grpSp>
              </p:grpSp>
              <p:grpSp>
                <p:nvGrpSpPr>
                  <p:cNvPr id="93" name="Group 92"/>
                  <p:cNvGrpSpPr/>
                  <p:nvPr/>
                </p:nvGrpSpPr>
                <p:grpSpPr>
                  <a:xfrm>
                    <a:off x="5519164" y="1791707"/>
                    <a:ext cx="1264181" cy="1853621"/>
                    <a:chOff x="4261864" y="1803396"/>
                    <a:chExt cx="2995177" cy="1853621"/>
                  </a:xfrm>
                </p:grpSpPr>
                <p:grpSp>
                  <p:nvGrpSpPr>
                    <p:cNvPr id="94" name="Group 93"/>
                    <p:cNvGrpSpPr/>
                    <p:nvPr/>
                  </p:nvGrpSpPr>
                  <p:grpSpPr>
                    <a:xfrm>
                      <a:off x="4261864" y="1803915"/>
                      <a:ext cx="1498855" cy="1848049"/>
                      <a:chOff x="4261864" y="1803915"/>
                      <a:chExt cx="4733547" cy="1848049"/>
                    </a:xfrm>
                  </p:grpSpPr>
                  <p:sp>
                    <p:nvSpPr>
                      <p:cNvPr id="100" name="Freeform 99"/>
                      <p:cNvSpPr>
                        <a:spLocks/>
                      </p:cNvSpPr>
                      <p:nvPr/>
                    </p:nvSpPr>
                    <p:spPr bwMode="auto">
                      <a:xfrm>
                        <a:off x="4261864" y="1803915"/>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101" name="Freeform 100"/>
                      <p:cNvSpPr>
                        <a:spLocks/>
                      </p:cNvSpPr>
                      <p:nvPr/>
                    </p:nvSpPr>
                    <p:spPr bwMode="auto">
                      <a:xfrm flipV="1">
                        <a:off x="5443915" y="2719644"/>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102" name="Freeform 101"/>
                      <p:cNvSpPr>
                        <a:spLocks/>
                      </p:cNvSpPr>
                      <p:nvPr/>
                    </p:nvSpPr>
                    <p:spPr bwMode="auto">
                      <a:xfrm>
                        <a:off x="6627874" y="1809487"/>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103" name="Freeform 102"/>
                      <p:cNvSpPr>
                        <a:spLocks/>
                      </p:cNvSpPr>
                      <p:nvPr/>
                    </p:nvSpPr>
                    <p:spPr bwMode="auto">
                      <a:xfrm flipV="1">
                        <a:off x="7809927" y="2713786"/>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grpSp>
                <p:grpSp>
                  <p:nvGrpSpPr>
                    <p:cNvPr id="95" name="Group 94"/>
                    <p:cNvGrpSpPr/>
                    <p:nvPr/>
                  </p:nvGrpSpPr>
                  <p:grpSpPr>
                    <a:xfrm>
                      <a:off x="5758186" y="1803396"/>
                      <a:ext cx="1498855" cy="1853621"/>
                      <a:chOff x="4261864" y="1826775"/>
                      <a:chExt cx="4733547" cy="1853621"/>
                    </a:xfrm>
                  </p:grpSpPr>
                  <p:sp>
                    <p:nvSpPr>
                      <p:cNvPr id="96" name="Freeform 95"/>
                      <p:cNvSpPr>
                        <a:spLocks/>
                      </p:cNvSpPr>
                      <p:nvPr/>
                    </p:nvSpPr>
                    <p:spPr bwMode="auto">
                      <a:xfrm>
                        <a:off x="4261864" y="1826775"/>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97" name="Freeform 96"/>
                      <p:cNvSpPr>
                        <a:spLocks/>
                      </p:cNvSpPr>
                      <p:nvPr/>
                    </p:nvSpPr>
                    <p:spPr bwMode="auto">
                      <a:xfrm flipV="1">
                        <a:off x="5443908" y="2742504"/>
                        <a:ext cx="1185489"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98" name="Freeform 97"/>
                      <p:cNvSpPr>
                        <a:spLocks/>
                      </p:cNvSpPr>
                      <p:nvPr/>
                    </p:nvSpPr>
                    <p:spPr bwMode="auto">
                      <a:xfrm>
                        <a:off x="6627872" y="1832347"/>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99" name="Freeform 98"/>
                      <p:cNvSpPr>
                        <a:spLocks/>
                      </p:cNvSpPr>
                      <p:nvPr/>
                    </p:nvSpPr>
                    <p:spPr bwMode="auto">
                      <a:xfrm flipV="1">
                        <a:off x="7809922" y="2748076"/>
                        <a:ext cx="1185489"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grpSp>
              </p:grpSp>
            </p:grpSp>
            <p:grpSp>
              <p:nvGrpSpPr>
                <p:cNvPr id="69" name="Group 68"/>
                <p:cNvGrpSpPr/>
                <p:nvPr/>
              </p:nvGrpSpPr>
              <p:grpSpPr>
                <a:xfrm>
                  <a:off x="6277280" y="1791324"/>
                  <a:ext cx="2009470" cy="1859998"/>
                  <a:chOff x="4261864" y="1803396"/>
                  <a:chExt cx="2521481" cy="1859998"/>
                </a:xfrm>
              </p:grpSpPr>
              <p:grpSp>
                <p:nvGrpSpPr>
                  <p:cNvPr id="70" name="Group 69"/>
                  <p:cNvGrpSpPr/>
                  <p:nvPr/>
                </p:nvGrpSpPr>
                <p:grpSpPr>
                  <a:xfrm>
                    <a:off x="4261864" y="1803396"/>
                    <a:ext cx="1264181" cy="1859998"/>
                    <a:chOff x="4261864" y="1803396"/>
                    <a:chExt cx="2995177" cy="1859998"/>
                  </a:xfrm>
                </p:grpSpPr>
                <p:grpSp>
                  <p:nvGrpSpPr>
                    <p:cNvPr id="82" name="Group 81"/>
                    <p:cNvGrpSpPr/>
                    <p:nvPr/>
                  </p:nvGrpSpPr>
                  <p:grpSpPr>
                    <a:xfrm>
                      <a:off x="4261864" y="1809487"/>
                      <a:ext cx="1498855" cy="1853907"/>
                      <a:chOff x="4261864" y="1809487"/>
                      <a:chExt cx="4733547" cy="1853907"/>
                    </a:xfrm>
                  </p:grpSpPr>
                  <p:sp>
                    <p:nvSpPr>
                      <p:cNvPr id="88" name="Freeform 87"/>
                      <p:cNvSpPr>
                        <a:spLocks/>
                      </p:cNvSpPr>
                      <p:nvPr/>
                    </p:nvSpPr>
                    <p:spPr bwMode="auto">
                      <a:xfrm>
                        <a:off x="4261864" y="1826775"/>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89" name="Freeform 88"/>
                      <p:cNvSpPr>
                        <a:spLocks/>
                      </p:cNvSpPr>
                      <p:nvPr/>
                    </p:nvSpPr>
                    <p:spPr bwMode="auto">
                      <a:xfrm flipV="1">
                        <a:off x="5443917" y="2731074"/>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90" name="Freeform 89"/>
                      <p:cNvSpPr>
                        <a:spLocks/>
                      </p:cNvSpPr>
                      <p:nvPr/>
                    </p:nvSpPr>
                    <p:spPr bwMode="auto">
                      <a:xfrm>
                        <a:off x="6627874" y="1809487"/>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91" name="Freeform 90"/>
                      <p:cNvSpPr>
                        <a:spLocks/>
                      </p:cNvSpPr>
                      <p:nvPr/>
                    </p:nvSpPr>
                    <p:spPr bwMode="auto">
                      <a:xfrm flipV="1">
                        <a:off x="7809927" y="2713786"/>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grpSp>
                <p:grpSp>
                  <p:nvGrpSpPr>
                    <p:cNvPr id="83" name="Group 82"/>
                    <p:cNvGrpSpPr/>
                    <p:nvPr/>
                  </p:nvGrpSpPr>
                  <p:grpSpPr>
                    <a:xfrm>
                      <a:off x="5758186" y="1803396"/>
                      <a:ext cx="1498855" cy="1848049"/>
                      <a:chOff x="4261864" y="1826775"/>
                      <a:chExt cx="4733547" cy="1848049"/>
                    </a:xfrm>
                  </p:grpSpPr>
                  <p:sp>
                    <p:nvSpPr>
                      <p:cNvPr id="84" name="Freeform 83"/>
                      <p:cNvSpPr>
                        <a:spLocks/>
                      </p:cNvSpPr>
                      <p:nvPr/>
                    </p:nvSpPr>
                    <p:spPr bwMode="auto">
                      <a:xfrm>
                        <a:off x="4261864" y="1826775"/>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85" name="Freeform 84"/>
                      <p:cNvSpPr>
                        <a:spLocks/>
                      </p:cNvSpPr>
                      <p:nvPr/>
                    </p:nvSpPr>
                    <p:spPr bwMode="auto">
                      <a:xfrm flipV="1">
                        <a:off x="5443915" y="2742504"/>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86" name="Freeform 85"/>
                      <p:cNvSpPr>
                        <a:spLocks/>
                      </p:cNvSpPr>
                      <p:nvPr/>
                    </p:nvSpPr>
                    <p:spPr bwMode="auto">
                      <a:xfrm>
                        <a:off x="6627872" y="1832347"/>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87" name="Freeform 86"/>
                      <p:cNvSpPr>
                        <a:spLocks/>
                      </p:cNvSpPr>
                      <p:nvPr/>
                    </p:nvSpPr>
                    <p:spPr bwMode="auto">
                      <a:xfrm flipV="1">
                        <a:off x="7809923" y="2725216"/>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grpSp>
              </p:grpSp>
              <p:grpSp>
                <p:nvGrpSpPr>
                  <p:cNvPr id="71" name="Group 70"/>
                  <p:cNvGrpSpPr/>
                  <p:nvPr/>
                </p:nvGrpSpPr>
                <p:grpSpPr>
                  <a:xfrm>
                    <a:off x="5519164" y="1808709"/>
                    <a:ext cx="1264181" cy="1842996"/>
                    <a:chOff x="4261864" y="1820398"/>
                    <a:chExt cx="2995177" cy="1842996"/>
                  </a:xfrm>
                </p:grpSpPr>
                <p:grpSp>
                  <p:nvGrpSpPr>
                    <p:cNvPr id="72" name="Group 71"/>
                    <p:cNvGrpSpPr/>
                    <p:nvPr/>
                  </p:nvGrpSpPr>
                  <p:grpSpPr>
                    <a:xfrm>
                      <a:off x="4261864" y="1826775"/>
                      <a:ext cx="1498855" cy="1836619"/>
                      <a:chOff x="4261864" y="1826775"/>
                      <a:chExt cx="4733547" cy="1836619"/>
                    </a:xfrm>
                  </p:grpSpPr>
                  <p:sp>
                    <p:nvSpPr>
                      <p:cNvPr id="78" name="Freeform 77"/>
                      <p:cNvSpPr>
                        <a:spLocks/>
                      </p:cNvSpPr>
                      <p:nvPr/>
                    </p:nvSpPr>
                    <p:spPr bwMode="auto">
                      <a:xfrm>
                        <a:off x="4261864" y="1826775"/>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79" name="Freeform 78"/>
                      <p:cNvSpPr>
                        <a:spLocks/>
                      </p:cNvSpPr>
                      <p:nvPr/>
                    </p:nvSpPr>
                    <p:spPr bwMode="auto">
                      <a:xfrm flipV="1">
                        <a:off x="5443917" y="2731074"/>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80" name="Freeform 79"/>
                      <p:cNvSpPr>
                        <a:spLocks/>
                      </p:cNvSpPr>
                      <p:nvPr/>
                    </p:nvSpPr>
                    <p:spPr bwMode="auto">
                      <a:xfrm>
                        <a:off x="6627872" y="1832347"/>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81" name="Freeform 80"/>
                      <p:cNvSpPr>
                        <a:spLocks/>
                      </p:cNvSpPr>
                      <p:nvPr/>
                    </p:nvSpPr>
                    <p:spPr bwMode="auto">
                      <a:xfrm flipV="1">
                        <a:off x="7809923" y="2725216"/>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grpSp>
                <p:grpSp>
                  <p:nvGrpSpPr>
                    <p:cNvPr id="73" name="Group 72"/>
                    <p:cNvGrpSpPr/>
                    <p:nvPr/>
                  </p:nvGrpSpPr>
                  <p:grpSpPr>
                    <a:xfrm>
                      <a:off x="5758186" y="1820398"/>
                      <a:ext cx="1498855" cy="1831047"/>
                      <a:chOff x="4261864" y="1843777"/>
                      <a:chExt cx="4733547" cy="1831047"/>
                    </a:xfrm>
                  </p:grpSpPr>
                  <p:sp>
                    <p:nvSpPr>
                      <p:cNvPr id="74" name="Freeform 73"/>
                      <p:cNvSpPr>
                        <a:spLocks/>
                      </p:cNvSpPr>
                      <p:nvPr/>
                    </p:nvSpPr>
                    <p:spPr bwMode="auto">
                      <a:xfrm>
                        <a:off x="4261864" y="1849635"/>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75" name="Freeform 74"/>
                      <p:cNvSpPr>
                        <a:spLocks/>
                      </p:cNvSpPr>
                      <p:nvPr/>
                    </p:nvSpPr>
                    <p:spPr bwMode="auto">
                      <a:xfrm flipV="1">
                        <a:off x="5443915" y="2742504"/>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76" name="Freeform 75"/>
                      <p:cNvSpPr>
                        <a:spLocks/>
                      </p:cNvSpPr>
                      <p:nvPr/>
                    </p:nvSpPr>
                    <p:spPr bwMode="auto">
                      <a:xfrm>
                        <a:off x="6627872" y="1843777"/>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77" name="Freeform 76"/>
                      <p:cNvSpPr>
                        <a:spLocks/>
                      </p:cNvSpPr>
                      <p:nvPr/>
                    </p:nvSpPr>
                    <p:spPr bwMode="auto">
                      <a:xfrm flipV="1">
                        <a:off x="7809923" y="2736646"/>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grpSp>
              </p:grpSp>
            </p:grpSp>
          </p:grpSp>
          <p:grpSp>
            <p:nvGrpSpPr>
              <p:cNvPr id="18" name="Group 17"/>
              <p:cNvGrpSpPr/>
              <p:nvPr/>
            </p:nvGrpSpPr>
            <p:grpSpPr>
              <a:xfrm>
                <a:off x="6793958" y="2577315"/>
                <a:ext cx="2241806" cy="1859998"/>
                <a:chOff x="4261864" y="1791324"/>
                <a:chExt cx="4024886" cy="1859998"/>
              </a:xfrm>
            </p:grpSpPr>
            <p:grpSp>
              <p:nvGrpSpPr>
                <p:cNvPr id="19" name="Group 18"/>
                <p:cNvGrpSpPr/>
                <p:nvPr/>
              </p:nvGrpSpPr>
              <p:grpSpPr>
                <a:xfrm>
                  <a:off x="4261864" y="1791707"/>
                  <a:ext cx="2009470" cy="1854399"/>
                  <a:chOff x="4261864" y="1791707"/>
                  <a:chExt cx="2521481" cy="1854399"/>
                </a:xfrm>
              </p:grpSpPr>
              <p:grpSp>
                <p:nvGrpSpPr>
                  <p:cNvPr id="46" name="Group 45"/>
                  <p:cNvGrpSpPr/>
                  <p:nvPr/>
                </p:nvGrpSpPr>
                <p:grpSpPr>
                  <a:xfrm>
                    <a:off x="4261864" y="1791966"/>
                    <a:ext cx="1264181" cy="1854140"/>
                    <a:chOff x="4261864" y="1791966"/>
                    <a:chExt cx="2995177" cy="1854140"/>
                  </a:xfrm>
                </p:grpSpPr>
                <p:grpSp>
                  <p:nvGrpSpPr>
                    <p:cNvPr id="58" name="Group 57"/>
                    <p:cNvGrpSpPr/>
                    <p:nvPr/>
                  </p:nvGrpSpPr>
                  <p:grpSpPr>
                    <a:xfrm>
                      <a:off x="4261864" y="1792485"/>
                      <a:ext cx="1498855" cy="1853621"/>
                      <a:chOff x="4261864" y="1792485"/>
                      <a:chExt cx="4733547" cy="1853621"/>
                    </a:xfrm>
                  </p:grpSpPr>
                  <p:sp>
                    <p:nvSpPr>
                      <p:cNvPr id="64" name="Freeform 63"/>
                      <p:cNvSpPr>
                        <a:spLocks/>
                      </p:cNvSpPr>
                      <p:nvPr/>
                    </p:nvSpPr>
                    <p:spPr bwMode="auto">
                      <a:xfrm>
                        <a:off x="4261864" y="1792485"/>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65" name="Freeform 64"/>
                      <p:cNvSpPr>
                        <a:spLocks/>
                      </p:cNvSpPr>
                      <p:nvPr/>
                    </p:nvSpPr>
                    <p:spPr bwMode="auto">
                      <a:xfrm flipV="1">
                        <a:off x="5443915" y="2708214"/>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66" name="Freeform 65"/>
                      <p:cNvSpPr>
                        <a:spLocks/>
                      </p:cNvSpPr>
                      <p:nvPr/>
                    </p:nvSpPr>
                    <p:spPr bwMode="auto">
                      <a:xfrm>
                        <a:off x="6627874" y="1809487"/>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67" name="Freeform 66"/>
                      <p:cNvSpPr>
                        <a:spLocks/>
                      </p:cNvSpPr>
                      <p:nvPr/>
                    </p:nvSpPr>
                    <p:spPr bwMode="auto">
                      <a:xfrm flipV="1">
                        <a:off x="7809927" y="2713786"/>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grpSp>
                <p:grpSp>
                  <p:nvGrpSpPr>
                    <p:cNvPr id="59" name="Group 58"/>
                    <p:cNvGrpSpPr/>
                    <p:nvPr/>
                  </p:nvGrpSpPr>
                  <p:grpSpPr>
                    <a:xfrm>
                      <a:off x="5758186" y="1791966"/>
                      <a:ext cx="1498855" cy="1848049"/>
                      <a:chOff x="4261864" y="1815345"/>
                      <a:chExt cx="4733547" cy="1848049"/>
                    </a:xfrm>
                  </p:grpSpPr>
                  <p:sp>
                    <p:nvSpPr>
                      <p:cNvPr id="60" name="Freeform 59"/>
                      <p:cNvSpPr>
                        <a:spLocks/>
                      </p:cNvSpPr>
                      <p:nvPr/>
                    </p:nvSpPr>
                    <p:spPr bwMode="auto">
                      <a:xfrm>
                        <a:off x="4261864" y="1815345"/>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61" name="Freeform 60"/>
                      <p:cNvSpPr>
                        <a:spLocks/>
                      </p:cNvSpPr>
                      <p:nvPr/>
                    </p:nvSpPr>
                    <p:spPr bwMode="auto">
                      <a:xfrm flipV="1">
                        <a:off x="5443917" y="2731074"/>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62" name="Freeform 61"/>
                      <p:cNvSpPr>
                        <a:spLocks/>
                      </p:cNvSpPr>
                      <p:nvPr/>
                    </p:nvSpPr>
                    <p:spPr bwMode="auto">
                      <a:xfrm>
                        <a:off x="6627872" y="1820917"/>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63" name="Freeform 62"/>
                      <p:cNvSpPr>
                        <a:spLocks/>
                      </p:cNvSpPr>
                      <p:nvPr/>
                    </p:nvSpPr>
                    <p:spPr bwMode="auto">
                      <a:xfrm flipV="1">
                        <a:off x="7809927" y="2713786"/>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grpSp>
              </p:grpSp>
              <p:grpSp>
                <p:nvGrpSpPr>
                  <p:cNvPr id="47" name="Group 46"/>
                  <p:cNvGrpSpPr/>
                  <p:nvPr/>
                </p:nvGrpSpPr>
                <p:grpSpPr>
                  <a:xfrm>
                    <a:off x="5519164" y="1791707"/>
                    <a:ext cx="1264181" cy="1848568"/>
                    <a:chOff x="4261864" y="1803396"/>
                    <a:chExt cx="2995177" cy="1848568"/>
                  </a:xfrm>
                </p:grpSpPr>
                <p:grpSp>
                  <p:nvGrpSpPr>
                    <p:cNvPr id="48" name="Group 47"/>
                    <p:cNvGrpSpPr/>
                    <p:nvPr/>
                  </p:nvGrpSpPr>
                  <p:grpSpPr>
                    <a:xfrm>
                      <a:off x="4261864" y="1803915"/>
                      <a:ext cx="1498855" cy="1848049"/>
                      <a:chOff x="4261864" y="1803915"/>
                      <a:chExt cx="4733547" cy="1848049"/>
                    </a:xfrm>
                  </p:grpSpPr>
                  <p:sp>
                    <p:nvSpPr>
                      <p:cNvPr id="54" name="Freeform 53"/>
                      <p:cNvSpPr>
                        <a:spLocks/>
                      </p:cNvSpPr>
                      <p:nvPr/>
                    </p:nvSpPr>
                    <p:spPr bwMode="auto">
                      <a:xfrm>
                        <a:off x="4261864" y="1803915"/>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55" name="Freeform 54"/>
                      <p:cNvSpPr>
                        <a:spLocks/>
                      </p:cNvSpPr>
                      <p:nvPr/>
                    </p:nvSpPr>
                    <p:spPr bwMode="auto">
                      <a:xfrm flipV="1">
                        <a:off x="5443915" y="2719644"/>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56" name="Freeform 55"/>
                      <p:cNvSpPr>
                        <a:spLocks/>
                      </p:cNvSpPr>
                      <p:nvPr/>
                    </p:nvSpPr>
                    <p:spPr bwMode="auto">
                      <a:xfrm>
                        <a:off x="6627874" y="1809487"/>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57" name="Freeform 56"/>
                      <p:cNvSpPr>
                        <a:spLocks/>
                      </p:cNvSpPr>
                      <p:nvPr/>
                    </p:nvSpPr>
                    <p:spPr bwMode="auto">
                      <a:xfrm flipV="1">
                        <a:off x="7809927" y="2713786"/>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grpSp>
                <p:grpSp>
                  <p:nvGrpSpPr>
                    <p:cNvPr id="49" name="Group 48"/>
                    <p:cNvGrpSpPr/>
                    <p:nvPr/>
                  </p:nvGrpSpPr>
                  <p:grpSpPr>
                    <a:xfrm>
                      <a:off x="5758186" y="1803396"/>
                      <a:ext cx="1498855" cy="1842191"/>
                      <a:chOff x="4261864" y="1826775"/>
                      <a:chExt cx="4733547" cy="1842191"/>
                    </a:xfrm>
                  </p:grpSpPr>
                  <p:sp>
                    <p:nvSpPr>
                      <p:cNvPr id="50" name="Freeform 49"/>
                      <p:cNvSpPr>
                        <a:spLocks/>
                      </p:cNvSpPr>
                      <p:nvPr/>
                    </p:nvSpPr>
                    <p:spPr bwMode="auto">
                      <a:xfrm>
                        <a:off x="4261864" y="1826775"/>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51" name="Freeform 50"/>
                      <p:cNvSpPr>
                        <a:spLocks/>
                      </p:cNvSpPr>
                      <p:nvPr/>
                    </p:nvSpPr>
                    <p:spPr bwMode="auto">
                      <a:xfrm flipV="1">
                        <a:off x="5443917" y="2731074"/>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52" name="Freeform 51"/>
                      <p:cNvSpPr>
                        <a:spLocks/>
                      </p:cNvSpPr>
                      <p:nvPr/>
                    </p:nvSpPr>
                    <p:spPr bwMode="auto">
                      <a:xfrm>
                        <a:off x="6627872" y="1832347"/>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53" name="Freeform 52"/>
                      <p:cNvSpPr>
                        <a:spLocks/>
                      </p:cNvSpPr>
                      <p:nvPr/>
                    </p:nvSpPr>
                    <p:spPr bwMode="auto">
                      <a:xfrm flipV="1">
                        <a:off x="7809923" y="2736646"/>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grpSp>
              </p:grpSp>
            </p:grpSp>
            <p:grpSp>
              <p:nvGrpSpPr>
                <p:cNvPr id="20" name="Group 19"/>
                <p:cNvGrpSpPr/>
                <p:nvPr/>
              </p:nvGrpSpPr>
              <p:grpSpPr>
                <a:xfrm>
                  <a:off x="6277280" y="1791324"/>
                  <a:ext cx="2009470" cy="1859998"/>
                  <a:chOff x="4261864" y="1803396"/>
                  <a:chExt cx="2521481" cy="1859998"/>
                </a:xfrm>
              </p:grpSpPr>
              <p:grpSp>
                <p:nvGrpSpPr>
                  <p:cNvPr id="21" name="Group 20"/>
                  <p:cNvGrpSpPr/>
                  <p:nvPr/>
                </p:nvGrpSpPr>
                <p:grpSpPr>
                  <a:xfrm>
                    <a:off x="4261864" y="1803396"/>
                    <a:ext cx="1264181" cy="1859998"/>
                    <a:chOff x="4261864" y="1803396"/>
                    <a:chExt cx="2995177" cy="1859998"/>
                  </a:xfrm>
                </p:grpSpPr>
                <p:grpSp>
                  <p:nvGrpSpPr>
                    <p:cNvPr id="36" name="Group 35"/>
                    <p:cNvGrpSpPr/>
                    <p:nvPr/>
                  </p:nvGrpSpPr>
                  <p:grpSpPr>
                    <a:xfrm>
                      <a:off x="4261864" y="1809487"/>
                      <a:ext cx="1498855" cy="1853907"/>
                      <a:chOff x="4261864" y="1809487"/>
                      <a:chExt cx="4733547" cy="1853907"/>
                    </a:xfrm>
                  </p:grpSpPr>
                  <p:sp>
                    <p:nvSpPr>
                      <p:cNvPr id="42" name="Freeform 41"/>
                      <p:cNvSpPr>
                        <a:spLocks/>
                      </p:cNvSpPr>
                      <p:nvPr/>
                    </p:nvSpPr>
                    <p:spPr bwMode="auto">
                      <a:xfrm>
                        <a:off x="4261864" y="1826775"/>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43" name="Freeform 42"/>
                      <p:cNvSpPr>
                        <a:spLocks/>
                      </p:cNvSpPr>
                      <p:nvPr/>
                    </p:nvSpPr>
                    <p:spPr bwMode="auto">
                      <a:xfrm flipV="1">
                        <a:off x="5443917" y="2731074"/>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44" name="Freeform 43"/>
                      <p:cNvSpPr>
                        <a:spLocks/>
                      </p:cNvSpPr>
                      <p:nvPr/>
                    </p:nvSpPr>
                    <p:spPr bwMode="auto">
                      <a:xfrm>
                        <a:off x="6627874" y="1809487"/>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45" name="Freeform 44"/>
                      <p:cNvSpPr>
                        <a:spLocks/>
                      </p:cNvSpPr>
                      <p:nvPr/>
                    </p:nvSpPr>
                    <p:spPr bwMode="auto">
                      <a:xfrm flipV="1">
                        <a:off x="7809927" y="2713786"/>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grpSp>
                <p:grpSp>
                  <p:nvGrpSpPr>
                    <p:cNvPr id="37" name="Group 36"/>
                    <p:cNvGrpSpPr/>
                    <p:nvPr/>
                  </p:nvGrpSpPr>
                  <p:grpSpPr>
                    <a:xfrm>
                      <a:off x="5758186" y="1803396"/>
                      <a:ext cx="1498855" cy="1848049"/>
                      <a:chOff x="4261864" y="1826775"/>
                      <a:chExt cx="4733547" cy="1848049"/>
                    </a:xfrm>
                  </p:grpSpPr>
                  <p:sp>
                    <p:nvSpPr>
                      <p:cNvPr id="38" name="Freeform 37"/>
                      <p:cNvSpPr>
                        <a:spLocks/>
                      </p:cNvSpPr>
                      <p:nvPr/>
                    </p:nvSpPr>
                    <p:spPr bwMode="auto">
                      <a:xfrm>
                        <a:off x="4261864" y="1826775"/>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39" name="Freeform 38"/>
                      <p:cNvSpPr>
                        <a:spLocks/>
                      </p:cNvSpPr>
                      <p:nvPr/>
                    </p:nvSpPr>
                    <p:spPr bwMode="auto">
                      <a:xfrm flipV="1">
                        <a:off x="5443915" y="2742504"/>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40" name="Freeform 39"/>
                      <p:cNvSpPr>
                        <a:spLocks/>
                      </p:cNvSpPr>
                      <p:nvPr/>
                    </p:nvSpPr>
                    <p:spPr bwMode="auto">
                      <a:xfrm>
                        <a:off x="6627872" y="1832347"/>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41" name="Freeform 40"/>
                      <p:cNvSpPr>
                        <a:spLocks/>
                      </p:cNvSpPr>
                      <p:nvPr/>
                    </p:nvSpPr>
                    <p:spPr bwMode="auto">
                      <a:xfrm flipV="1">
                        <a:off x="7809923" y="2725216"/>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grpSp>
              </p:grpSp>
              <p:grpSp>
                <p:nvGrpSpPr>
                  <p:cNvPr id="22" name="Group 21"/>
                  <p:cNvGrpSpPr/>
                  <p:nvPr/>
                </p:nvGrpSpPr>
                <p:grpSpPr>
                  <a:xfrm>
                    <a:off x="5519164" y="1808709"/>
                    <a:ext cx="1264181" cy="1842996"/>
                    <a:chOff x="4261864" y="1820398"/>
                    <a:chExt cx="2995177" cy="1842996"/>
                  </a:xfrm>
                </p:grpSpPr>
                <p:grpSp>
                  <p:nvGrpSpPr>
                    <p:cNvPr id="23" name="Group 22"/>
                    <p:cNvGrpSpPr/>
                    <p:nvPr/>
                  </p:nvGrpSpPr>
                  <p:grpSpPr>
                    <a:xfrm>
                      <a:off x="4261864" y="1826775"/>
                      <a:ext cx="1498855" cy="1836619"/>
                      <a:chOff x="4261864" y="1826775"/>
                      <a:chExt cx="4733547" cy="1836619"/>
                    </a:xfrm>
                  </p:grpSpPr>
                  <p:sp>
                    <p:nvSpPr>
                      <p:cNvPr id="31" name="Freeform 30"/>
                      <p:cNvSpPr>
                        <a:spLocks/>
                      </p:cNvSpPr>
                      <p:nvPr/>
                    </p:nvSpPr>
                    <p:spPr bwMode="auto">
                      <a:xfrm>
                        <a:off x="4261864" y="1826775"/>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32" name="Freeform 31"/>
                      <p:cNvSpPr>
                        <a:spLocks/>
                      </p:cNvSpPr>
                      <p:nvPr/>
                    </p:nvSpPr>
                    <p:spPr bwMode="auto">
                      <a:xfrm flipV="1">
                        <a:off x="5443917" y="2731074"/>
                        <a:ext cx="1185484"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33" name="Freeform 32"/>
                      <p:cNvSpPr>
                        <a:spLocks/>
                      </p:cNvSpPr>
                      <p:nvPr/>
                    </p:nvSpPr>
                    <p:spPr bwMode="auto">
                      <a:xfrm>
                        <a:off x="6627872" y="1832347"/>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34" name="Freeform 33"/>
                      <p:cNvSpPr>
                        <a:spLocks/>
                      </p:cNvSpPr>
                      <p:nvPr/>
                    </p:nvSpPr>
                    <p:spPr bwMode="auto">
                      <a:xfrm flipV="1">
                        <a:off x="7809923" y="2725216"/>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grpSp>
                <p:grpSp>
                  <p:nvGrpSpPr>
                    <p:cNvPr id="26" name="Group 25"/>
                    <p:cNvGrpSpPr/>
                    <p:nvPr/>
                  </p:nvGrpSpPr>
                  <p:grpSpPr>
                    <a:xfrm>
                      <a:off x="5758186" y="1820398"/>
                      <a:ext cx="1498855" cy="1842477"/>
                      <a:chOff x="4261864" y="1843777"/>
                      <a:chExt cx="4733547" cy="1842477"/>
                    </a:xfrm>
                  </p:grpSpPr>
                  <p:sp>
                    <p:nvSpPr>
                      <p:cNvPr id="27" name="Freeform 26"/>
                      <p:cNvSpPr>
                        <a:spLocks/>
                      </p:cNvSpPr>
                      <p:nvPr/>
                    </p:nvSpPr>
                    <p:spPr bwMode="auto">
                      <a:xfrm>
                        <a:off x="4261864" y="1849635"/>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28" name="Freeform 27"/>
                      <p:cNvSpPr>
                        <a:spLocks/>
                      </p:cNvSpPr>
                      <p:nvPr/>
                    </p:nvSpPr>
                    <p:spPr bwMode="auto">
                      <a:xfrm flipV="1">
                        <a:off x="5443908" y="2753934"/>
                        <a:ext cx="1185489"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29" name="Freeform 28"/>
                      <p:cNvSpPr>
                        <a:spLocks/>
                      </p:cNvSpPr>
                      <p:nvPr/>
                    </p:nvSpPr>
                    <p:spPr bwMode="auto">
                      <a:xfrm>
                        <a:off x="6627872" y="1843777"/>
                        <a:ext cx="1185488"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sp>
                    <p:nvSpPr>
                      <p:cNvPr id="30" name="Freeform 29"/>
                      <p:cNvSpPr>
                        <a:spLocks/>
                      </p:cNvSpPr>
                      <p:nvPr/>
                    </p:nvSpPr>
                    <p:spPr bwMode="auto">
                      <a:xfrm flipV="1">
                        <a:off x="7809922" y="2748076"/>
                        <a:ext cx="1185489" cy="932320"/>
                      </a:xfrm>
                      <a:custGeom>
                        <a:avLst/>
                        <a:gdLst>
                          <a:gd name="T0" fmla="*/ 0 w 1632"/>
                          <a:gd name="T1" fmla="*/ 1466 h 1466"/>
                          <a:gd name="T2" fmla="*/ 816 w 1632"/>
                          <a:gd name="T3" fmla="*/ 2 h 1466"/>
                          <a:gd name="T4" fmla="*/ 1632 w 1632"/>
                          <a:gd name="T5" fmla="*/ 1454 h 1466"/>
                        </a:gdLst>
                        <a:ahLst/>
                        <a:cxnLst>
                          <a:cxn ang="0">
                            <a:pos x="T0" y="T1"/>
                          </a:cxn>
                          <a:cxn ang="0">
                            <a:pos x="T2" y="T3"/>
                          </a:cxn>
                          <a:cxn ang="0">
                            <a:pos x="T4" y="T5"/>
                          </a:cxn>
                        </a:cxnLst>
                        <a:rect l="0" t="0" r="r" b="b"/>
                        <a:pathLst>
                          <a:path w="1632" h="1466">
                            <a:moveTo>
                              <a:pt x="0" y="1466"/>
                            </a:moveTo>
                            <a:cubicBezTo>
                              <a:pt x="272" y="735"/>
                              <a:pt x="544" y="4"/>
                              <a:pt x="816" y="2"/>
                            </a:cubicBezTo>
                            <a:cubicBezTo>
                              <a:pt x="1088" y="0"/>
                              <a:pt x="1360" y="727"/>
                              <a:pt x="1632" y="1454"/>
                            </a:cubicBezTo>
                          </a:path>
                        </a:pathLst>
                      </a:custGeom>
                      <a:ln>
                        <a:headEnd/>
                        <a:tailEnd/>
                      </a:ln>
                    </p:spPr>
                    <p:style>
                      <a:lnRef idx="2">
                        <a:schemeClr val="dk1"/>
                      </a:lnRef>
                      <a:fillRef idx="0">
                        <a:schemeClr val="dk1"/>
                      </a:fillRef>
                      <a:effectRef idx="1">
                        <a:schemeClr val="dk1"/>
                      </a:effectRef>
                      <a:fontRef idx="minor">
                        <a:schemeClr val="tx1"/>
                      </a:fontRef>
                    </p:style>
                    <p:txBody>
                      <a:bodyPr rot="0" vert="horz" wrap="square" lIns="91440" tIns="45720" rIns="91440" bIns="45720" anchor="t" anchorCtr="0" upright="1">
                        <a:noAutofit/>
                      </a:bodyPr>
                      <a:lstStyle/>
                      <a:p>
                        <a:endParaRPr lang="en-US">
                          <a:solidFill>
                            <a:srgbClr val="FF0000"/>
                          </a:solidFill>
                          <a:latin typeface="Calibri"/>
                        </a:endParaRPr>
                      </a:p>
                    </p:txBody>
                  </p:sp>
                </p:grpSp>
              </p:grpSp>
            </p:grpSp>
          </p:grpSp>
        </p:grpSp>
      </p:grpSp>
    </p:spTree>
    <p:extLst>
      <p:ext uri="{BB962C8B-B14F-4D97-AF65-F5344CB8AC3E}">
        <p14:creationId xmlns:p14="http://schemas.microsoft.com/office/powerpoint/2010/main" val="3214463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4816" y="4242816"/>
            <a:ext cx="9887712" cy="18897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a:p>
            <a:pPr algn="ctr"/>
            <a:r>
              <a:rPr lang="en-US" sz="2400" b="1">
                <a:solidFill>
                  <a:srgbClr val="FF0000"/>
                </a:solidFill>
                <a:latin typeface="Times New Roman" pitchFamily="18" charset="0"/>
                <a:cs typeface="Times New Roman" pitchFamily="18" charset="0"/>
              </a:rPr>
              <a:t>Hình 4.5: Mối quan hệ giữa tín hiệu âm tần, tín hiệu sóng mang và tín hiệu FM sau khi biến điệu.</a:t>
            </a:r>
          </a:p>
          <a:p>
            <a:r>
              <a:rPr lang="en-US" sz="2400" b="1">
                <a:solidFill>
                  <a:srgbClr val="FF0000"/>
                </a:solidFill>
                <a:latin typeface="Times New Roman" pitchFamily="18" charset="0"/>
                <a:cs typeface="Times New Roman" pitchFamily="18" charset="0"/>
              </a:rPr>
              <a:t>Tín hiệu âm tần chứa thông tin cần truyền.</a:t>
            </a:r>
          </a:p>
          <a:p>
            <a:r>
              <a:rPr lang="en-US" sz="2400" b="1">
                <a:solidFill>
                  <a:srgbClr val="FF0000"/>
                </a:solidFill>
                <a:latin typeface="Times New Roman" pitchFamily="18" charset="0"/>
                <a:cs typeface="Times New Roman" pitchFamily="18" charset="0"/>
              </a:rPr>
              <a:t>Tín hiệu sóng mang được sử dụng để mang/ phát tín hiệu âm tần đi xa.</a:t>
            </a:r>
          </a:p>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968" y="366877"/>
            <a:ext cx="5644896" cy="3705251"/>
          </a:xfrm>
          <a:prstGeom prst="rect">
            <a:avLst/>
          </a:prstGeom>
        </p:spPr>
      </p:pic>
    </p:spTree>
    <p:extLst>
      <p:ext uri="{BB962C8B-B14F-4D97-AF65-F5344CB8AC3E}">
        <p14:creationId xmlns:p14="http://schemas.microsoft.com/office/powerpoint/2010/main" val="105379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4816" y="3474720"/>
            <a:ext cx="9887712" cy="24627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a:p>
            <a:pPr algn="ctr"/>
            <a:r>
              <a:rPr lang="en-US" sz="2400" b="1">
                <a:solidFill>
                  <a:srgbClr val="FF0000"/>
                </a:solidFill>
                <a:latin typeface="Times New Roman" pitchFamily="18" charset="0"/>
                <a:cs typeface="Times New Roman" pitchFamily="18" charset="0"/>
              </a:rPr>
              <a:t>Hình 4.6: Sơ đồ nguyên lí của biến điệu FM</a:t>
            </a:r>
          </a:p>
          <a:p>
            <a:r>
              <a:rPr lang="en-US" sz="2400">
                <a:solidFill>
                  <a:schemeClr val="tx1"/>
                </a:solidFill>
                <a:latin typeface="Times New Roman" pitchFamily="18" charset="0"/>
                <a:cs typeface="Times New Roman" pitchFamily="18" charset="0"/>
              </a:rPr>
              <a:t>Biến điệu FM thường được thực hiện bằng việc sử dụng bộ dao động được điều khiển bằng điện áp. Đây là bộ dao động điện từ có tần số dao động được điều khiển bằng điện áp đầu vào.</a:t>
            </a:r>
          </a:p>
          <a:p>
            <a:r>
              <a:rPr lang="en-US" sz="2400">
                <a:solidFill>
                  <a:schemeClr val="tx1"/>
                </a:solidFill>
                <a:latin typeface="Times New Roman" pitchFamily="18" charset="0"/>
                <a:cs typeface="Times New Roman" pitchFamily="18" charset="0"/>
              </a:rPr>
              <a:t>Tín hiệu tại đầu ra có tần số thay đổi theo biên độ điện áp của tín hiệu đầu vào trên một dải tần số nhất định.</a:t>
            </a:r>
          </a:p>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4304" y="512064"/>
            <a:ext cx="5242560" cy="2560320"/>
          </a:xfrm>
          <a:prstGeom prst="rect">
            <a:avLst/>
          </a:prstGeom>
        </p:spPr>
      </p:pic>
    </p:spTree>
    <p:extLst>
      <p:ext uri="{BB962C8B-B14F-4D97-AF65-F5344CB8AC3E}">
        <p14:creationId xmlns:p14="http://schemas.microsoft.com/office/powerpoint/2010/main" val="396354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5775" y="3316224"/>
            <a:ext cx="9887712" cy="240182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a:p>
            <a:pPr algn="ctr"/>
            <a:r>
              <a:rPr lang="en-US" sz="2400" b="1">
                <a:solidFill>
                  <a:srgbClr val="FF0000"/>
                </a:solidFill>
                <a:latin typeface="Times New Roman" pitchFamily="18" charset="0"/>
                <a:cs typeface="Times New Roman" pitchFamily="18" charset="0"/>
              </a:rPr>
              <a:t>Hình 4.7: Băng thông của tín hiệu FM</a:t>
            </a:r>
          </a:p>
          <a:p>
            <a:pPr>
              <a:lnSpc>
                <a:spcPct val="150000"/>
              </a:lnSpc>
            </a:pPr>
            <a:r>
              <a:rPr lang="en-US" sz="2400" b="1">
                <a:solidFill>
                  <a:schemeClr val="tx1"/>
                </a:solidFill>
                <a:latin typeface="Times New Roman" pitchFamily="18" charset="0"/>
                <a:cs typeface="Times New Roman" pitchFamily="18" charset="0"/>
              </a:rPr>
              <a:t>B</a:t>
            </a:r>
            <a:r>
              <a:rPr lang="en-US" sz="2400" b="1" baseline="-25000">
                <a:solidFill>
                  <a:schemeClr val="tx1"/>
                </a:solidFill>
                <a:latin typeface="Times New Roman" pitchFamily="18" charset="0"/>
                <a:cs typeface="Times New Roman" pitchFamily="18" charset="0"/>
              </a:rPr>
              <a:t>FM</a:t>
            </a:r>
            <a:r>
              <a:rPr lang="en-US" sz="2400" b="1">
                <a:solidFill>
                  <a:schemeClr val="tx1"/>
                </a:solidFill>
                <a:latin typeface="Times New Roman" pitchFamily="18" charset="0"/>
                <a:cs typeface="Times New Roman" pitchFamily="18" charset="0"/>
              </a:rPr>
              <a:t> = 2(1+b)B</a:t>
            </a:r>
          </a:p>
          <a:p>
            <a:pPr>
              <a:lnSpc>
                <a:spcPct val="150000"/>
              </a:lnSpc>
            </a:pPr>
            <a:r>
              <a:rPr lang="en-US" sz="2400">
                <a:solidFill>
                  <a:schemeClr val="tx1"/>
                </a:solidFill>
                <a:latin typeface="Times New Roman" pitchFamily="18" charset="0"/>
                <a:cs typeface="Times New Roman" pitchFamily="18" charset="0"/>
              </a:rPr>
              <a:t>Với b là hệ số, phụ thuộc vào kĩ thuật biến điệu</a:t>
            </a:r>
          </a:p>
          <a:p>
            <a:pPr>
              <a:lnSpc>
                <a:spcPct val="150000"/>
              </a:lnSpc>
            </a:pPr>
            <a:r>
              <a:rPr lang="en-US" sz="2400">
                <a:solidFill>
                  <a:schemeClr val="tx1"/>
                </a:solidFill>
                <a:latin typeface="Times New Roman" pitchFamily="18" charset="0"/>
                <a:cs typeface="Times New Roman" pitchFamily="18" charset="0"/>
              </a:rPr>
              <a:t>B là băng thông của tín hiệu âm tần</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1568" y="731520"/>
            <a:ext cx="5315711" cy="2304288"/>
          </a:xfrm>
          <a:prstGeom prst="rect">
            <a:avLst/>
          </a:prstGeom>
        </p:spPr>
      </p:pic>
    </p:spTree>
    <p:extLst>
      <p:ext uri="{BB962C8B-B14F-4D97-AF65-F5344CB8AC3E}">
        <p14:creationId xmlns:p14="http://schemas.microsoft.com/office/powerpoint/2010/main" val="154451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5775" y="3048000"/>
            <a:ext cx="9887712" cy="27553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a:p>
            <a:pPr algn="ctr"/>
            <a:r>
              <a:rPr lang="en-US" sz="2400" b="1">
                <a:solidFill>
                  <a:srgbClr val="FF0000"/>
                </a:solidFill>
                <a:latin typeface="Times New Roman" pitchFamily="18" charset="0"/>
                <a:cs typeface="Times New Roman" pitchFamily="18" charset="0"/>
              </a:rPr>
              <a:t>Hình 4.8: Cấp phát băng tần FM</a:t>
            </a:r>
          </a:p>
          <a:p>
            <a:r>
              <a:rPr lang="en-US" sz="2400">
                <a:solidFill>
                  <a:schemeClr val="tx1"/>
                </a:solidFill>
                <a:latin typeface="Times New Roman" pitchFamily="18" charset="0"/>
                <a:cs typeface="Times New Roman" pitchFamily="18" charset="0"/>
              </a:rPr>
              <a:t>Băng tần phát sóng FM nằm trong dải tần số rất cao, từ 87,5 đến 18 MHz, chia thành các kênh, mỗi kênh cách nhau 100 kHz hoặc 200 kHz tùy vào quốc gia và vùng lãnh thổ (tại Việt Nam là 100 kHz).</a:t>
            </a:r>
          </a:p>
          <a:p>
            <a:r>
              <a:rPr lang="en-US" sz="2400">
                <a:solidFill>
                  <a:schemeClr val="tx1"/>
                </a:solidFill>
                <a:latin typeface="Times New Roman" pitchFamily="18" charset="0"/>
                <a:cs typeface="Times New Roman" pitchFamily="18" charset="0"/>
              </a:rPr>
              <a:t>Các trạm FM phải cách nhau ít nhất 100 kHz để chúng không chồng lấp và giao thoa lên nhau. Như vậy chỉ có 100 kênh có thể hoạt động tại cùng 1 thời điểm.</a:t>
            </a:r>
          </a:p>
          <a:p>
            <a:pPr>
              <a:lnSpc>
                <a:spcPct val="150000"/>
              </a:lnSpc>
            </a:pP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224" y="914696"/>
            <a:ext cx="8205216" cy="1779735"/>
          </a:xfrm>
          <a:prstGeom prst="rect">
            <a:avLst/>
          </a:prstGeom>
        </p:spPr>
      </p:pic>
    </p:spTree>
    <p:extLst>
      <p:ext uri="{BB962C8B-B14F-4D97-AF65-F5344CB8AC3E}">
        <p14:creationId xmlns:p14="http://schemas.microsoft.com/office/powerpoint/2010/main" val="32408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descr="mua le bui tuyet lan">
            <a:extLst>
              <a:ext uri="{FF2B5EF4-FFF2-40B4-BE49-F238E27FC236}">
                <a16:creationId xmlns:a16="http://schemas.microsoft.com/office/drawing/2014/main" id="{89534953-36DF-3E6F-A850-1B5BBEC95AAB}"/>
              </a:ext>
            </a:extLst>
          </p:cNvPr>
          <p:cNvSpPr/>
          <p:nvPr/>
        </p:nvSpPr>
        <p:spPr>
          <a:xfrm>
            <a:off x="0" y="0"/>
            <a:ext cx="12192000" cy="6858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thi nghiem tao va lan truyen song dien tu" descr="mua le bui tuyet lan">
            <a:hlinkClick r:id="" action="ppaction://media"/>
            <a:extLst>
              <a:ext uri="{FF2B5EF4-FFF2-40B4-BE49-F238E27FC236}">
                <a16:creationId xmlns:a16="http://schemas.microsoft.com/office/drawing/2014/main" id="{6B2E6C08-9123-4104-D4C1-12400E2A37F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 r="-629" b="5078"/>
          <a:stretch/>
        </p:blipFill>
        <p:spPr>
          <a:xfrm>
            <a:off x="23948" y="685800"/>
            <a:ext cx="12192000" cy="6172200"/>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5" name="TextBox 4" descr="mua le bui tuyet lan">
            <a:extLst>
              <a:ext uri="{FF2B5EF4-FFF2-40B4-BE49-F238E27FC236}">
                <a16:creationId xmlns:a16="http://schemas.microsoft.com/office/drawing/2014/main" id="{3CC08CE1-3640-1475-E2E3-C30AB64414A9}"/>
              </a:ext>
            </a:extLst>
          </p:cNvPr>
          <p:cNvSpPr txBox="1"/>
          <p:nvPr/>
        </p:nvSpPr>
        <p:spPr>
          <a:xfrm>
            <a:off x="2362200" y="76200"/>
            <a:ext cx="7162800" cy="523220"/>
          </a:xfrm>
          <a:prstGeom prst="rect">
            <a:avLst/>
          </a:prstGeom>
          <a:noFill/>
        </p:spPr>
        <p:txBody>
          <a:bodyPr wrap="square" rtlCol="0">
            <a:spAutoFit/>
          </a:bodyPr>
          <a:lstStyle/>
          <a:p>
            <a:pPr algn="ctr"/>
            <a:r>
              <a:rPr lang="en-US" sz="2800" b="1">
                <a:solidFill>
                  <a:srgbClr val="FF0000"/>
                </a:solidFill>
                <a:effectLst>
                  <a:outerShdw blurRad="38100" dist="38100" dir="2700000" algn="tl">
                    <a:srgbClr val="000000">
                      <a:alpha val="43137"/>
                    </a:srgbClr>
                  </a:outerShdw>
                </a:effectLst>
                <a:highlight>
                  <a:srgbClr val="FFFF00"/>
                </a:highlight>
                <a:latin typeface="Tahoma" panose="020B0604030504040204" pitchFamily="34" charset="0"/>
                <a:ea typeface="Tahoma" panose="020B0604030504040204" pitchFamily="34" charset="0"/>
                <a:cs typeface="Tahoma" panose="020B0604030504040204" pitchFamily="34" charset="0"/>
              </a:rPr>
              <a:t>QUAN SÁT VÀ LẮNG NGHE VIDEO SAU</a:t>
            </a:r>
          </a:p>
        </p:txBody>
      </p:sp>
    </p:spTree>
    <p:extLst>
      <p:ext uri="{BB962C8B-B14F-4D97-AF65-F5344CB8AC3E}">
        <p14:creationId xmlns:p14="http://schemas.microsoft.com/office/powerpoint/2010/main" val="263823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2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119 zalo Hoang Thuan"/>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b="24577"/>
          <a:stretch/>
        </p:blipFill>
        <p:spPr>
          <a:xfrm>
            <a:off x="1563468" y="440732"/>
            <a:ext cx="9394689" cy="5697940"/>
          </a:xfrm>
          <a:prstGeom prst="rect">
            <a:avLst/>
          </a:prstGeom>
        </p:spPr>
      </p:pic>
      <p:pic>
        <p:nvPicPr>
          <p:cNvPr id="10" name="Picture 9" descr="n119 zalo Hoang Thuan">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8157" y="5472752"/>
            <a:ext cx="1062180" cy="1079949"/>
          </a:xfrm>
          <a:prstGeom prst="rect">
            <a:avLst/>
          </a:prstGeom>
        </p:spPr>
      </p:pic>
      <p:sp>
        <p:nvSpPr>
          <p:cNvPr id="15" name="Rectangle 14" descr="n119 zalo Hoang Thuan"/>
          <p:cNvSpPr/>
          <p:nvPr/>
        </p:nvSpPr>
        <p:spPr>
          <a:xfrm>
            <a:off x="2519429" y="1118690"/>
            <a:ext cx="7482765" cy="3879524"/>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just">
              <a:lnSpc>
                <a:spcPct val="115000"/>
              </a:lnSpc>
              <a:tabLst>
                <a:tab pos="114935" algn="l"/>
                <a:tab pos="1713865" algn="l"/>
                <a:tab pos="3315970" algn="l"/>
                <a:tab pos="4914900" algn="l"/>
              </a:tabLst>
              <a:defRPr/>
            </a:pPr>
            <a:r>
              <a:rPr kumimoji="0" lang="en-US" sz="2600" b="1" i="0"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Câu</a:t>
            </a:r>
            <a:r>
              <a:rPr kumimoji="0" lang="en-US" sz="2600" b="1"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1</a:t>
            </a:r>
            <a:r>
              <a:rPr kumimoji="0" lang="en-US" sz="2600" b="1" i="0" u="none" strike="noStrike" kern="1200" cap="none" spc="0" normalizeH="0" baseline="0" noProof="0">
                <a:ln>
                  <a:noFill/>
                </a:ln>
                <a:solidFill>
                  <a:srgbClr val="FF0000"/>
                </a:solidFill>
                <a:effectLst/>
                <a:uLnTx/>
                <a:uFillTx/>
                <a:latin typeface="Times New Roman" pitchFamily="18" charset="0"/>
                <a:ea typeface="Times New Roman" pitchFamily="18" charset="0"/>
                <a:cs typeface="Times New Roman" pitchFamily="18" charset="0"/>
              </a:rPr>
              <a:t>: </a:t>
            </a:r>
            <a:r>
              <a:rPr lang="en-US" sz="2600">
                <a:latin typeface="Times New Roman" pitchFamily="18" charset="0"/>
                <a:cs typeface="Times New Roman" pitchFamily="18" charset="0"/>
              </a:rPr>
              <a:t>Biến điệu tần số là phương pháp cần thiết cho việc</a:t>
            </a:r>
            <a:endParaRPr kumimoji="0" lang="en-US" sz="2600" b="0" i="0" u="none" strike="noStrike" kern="1200" cap="none" spc="0" normalizeH="0" baseline="0" noProof="0" dirty="0">
              <a:ln>
                <a:noFill/>
              </a:ln>
              <a:solidFill>
                <a:schemeClr val="tx1"/>
              </a:solidFill>
              <a:effectLst/>
              <a:uLnTx/>
              <a:uFillTx/>
              <a:latin typeface="Times New Roman" pitchFamily="18" charset="0"/>
              <a:ea typeface="Times New Roman" pitchFamily="18" charset="0"/>
              <a:cs typeface="Times New Roman" pitchFamily="18" charset="0"/>
            </a:endParaRPr>
          </a:p>
          <a:p>
            <a:pPr lvl="0" algn="just">
              <a:lnSpc>
                <a:spcPct val="115000"/>
              </a:lnSpc>
              <a:tabLst>
                <a:tab pos="114935" algn="l"/>
                <a:tab pos="1713865" algn="l"/>
                <a:tab pos="3315970" algn="l"/>
                <a:tab pos="4914900" algn="l"/>
              </a:tabLst>
              <a:defRPr/>
            </a:pPr>
            <a:r>
              <a:rPr kumimoji="0" lang="en-US" sz="2600" b="1" i="0" u="none" strike="noStrike" kern="1200" cap="none" spc="0" normalizeH="0" baseline="0" noProof="0" dirty="0">
                <a:ln>
                  <a:noFill/>
                </a:ln>
                <a:solidFill>
                  <a:schemeClr val="tx1"/>
                </a:solidFill>
                <a:effectLst/>
                <a:uLnTx/>
                <a:uFillTx/>
                <a:latin typeface="Times New Roman" pitchFamily="18" charset="0"/>
                <a:ea typeface="Times New Roman" pitchFamily="18" charset="0"/>
                <a:cs typeface="Times New Roman" pitchFamily="18" charset="0"/>
              </a:rPr>
              <a:t>	A</a:t>
            </a:r>
            <a:r>
              <a:rPr kumimoji="0" lang="en-US" sz="2600" b="1" i="0" u="none" strike="noStrike" kern="1200" cap="none" spc="0" normalizeH="0" baseline="0" noProof="0">
                <a:ln>
                  <a:noFill/>
                </a:ln>
                <a:solidFill>
                  <a:schemeClr val="tx1"/>
                </a:solidFill>
                <a:effectLst/>
                <a:uLnTx/>
                <a:uFillTx/>
                <a:latin typeface="Times New Roman" pitchFamily="18" charset="0"/>
                <a:ea typeface="Times New Roman" pitchFamily="18" charset="0"/>
                <a:cs typeface="Times New Roman" pitchFamily="18" charset="0"/>
              </a:rPr>
              <a:t>. </a:t>
            </a:r>
            <a:r>
              <a:rPr lang="en-US" sz="2600">
                <a:latin typeface="Times New Roman" pitchFamily="18" charset="0"/>
                <a:cs typeface="Times New Roman" pitchFamily="18" charset="0"/>
              </a:rPr>
              <a:t>nhận sóng vô tuyến.</a:t>
            </a:r>
            <a:r>
              <a:rPr lang="en-US" sz="2600" b="1">
                <a:latin typeface="Times New Roman" pitchFamily="18" charset="0"/>
                <a:cs typeface="Times New Roman" pitchFamily="18" charset="0"/>
              </a:rPr>
              <a:t> </a:t>
            </a:r>
            <a:r>
              <a:rPr kumimoji="0" lang="en-US" sz="2600" b="1" i="0" u="none" strike="noStrike" kern="1200" cap="none" spc="0" normalizeH="0" baseline="0" noProof="0">
                <a:ln>
                  <a:noFill/>
                </a:ln>
                <a:solidFill>
                  <a:schemeClr val="tx1"/>
                </a:solidFill>
                <a:effectLst/>
                <a:uLnTx/>
                <a:uFillTx/>
                <a:latin typeface="Times New Roman" pitchFamily="18" charset="0"/>
                <a:ea typeface="Times New Roman" pitchFamily="18" charset="0"/>
                <a:cs typeface="Times New Roman" pitchFamily="18" charset="0"/>
              </a:rPr>
              <a:t>	</a:t>
            </a:r>
          </a:p>
          <a:p>
            <a:pPr lvl="0" algn="just">
              <a:lnSpc>
                <a:spcPct val="115000"/>
              </a:lnSpc>
              <a:tabLst>
                <a:tab pos="114935" algn="l"/>
                <a:tab pos="1713865" algn="l"/>
                <a:tab pos="3315970" algn="l"/>
                <a:tab pos="4914900" algn="l"/>
              </a:tabLst>
              <a:defRPr/>
            </a:pPr>
            <a:r>
              <a:rPr lang="en-US" sz="2600" b="1">
                <a:solidFill>
                  <a:schemeClr val="tx1"/>
                </a:solidFill>
                <a:latin typeface="Times New Roman" pitchFamily="18" charset="0"/>
                <a:ea typeface="Times New Roman" pitchFamily="18" charset="0"/>
                <a:cs typeface="Times New Roman" pitchFamily="18" charset="0"/>
              </a:rPr>
              <a:t> </a:t>
            </a:r>
            <a:r>
              <a:rPr kumimoji="0" lang="en-US" sz="2600" b="1" i="0" u="none" strike="noStrike" kern="1200" cap="none" spc="0" normalizeH="0" baseline="0" noProof="0">
                <a:ln>
                  <a:noFill/>
                </a:ln>
                <a:solidFill>
                  <a:schemeClr val="tx1"/>
                </a:solidFill>
                <a:effectLst/>
                <a:uLnTx/>
                <a:uFillTx/>
                <a:latin typeface="Times New Roman" pitchFamily="18" charset="0"/>
                <a:ea typeface="Times New Roman" pitchFamily="18" charset="0"/>
                <a:cs typeface="Times New Roman" pitchFamily="18" charset="0"/>
              </a:rPr>
              <a:t>B. </a:t>
            </a:r>
            <a:r>
              <a:rPr lang="en-US" sz="2600">
                <a:latin typeface="Times New Roman" pitchFamily="18" charset="0"/>
                <a:cs typeface="Times New Roman" pitchFamily="18" charset="0"/>
              </a:rPr>
              <a:t>truyền sóng vô tuyến.</a:t>
            </a:r>
          </a:p>
          <a:p>
            <a:pPr lvl="0" algn="just">
              <a:lnSpc>
                <a:spcPct val="115000"/>
              </a:lnSpc>
              <a:tabLst>
                <a:tab pos="114935" algn="l"/>
                <a:tab pos="1713865" algn="l"/>
                <a:tab pos="3315970" algn="l"/>
                <a:tab pos="4914900" algn="l"/>
              </a:tabLst>
              <a:defRPr/>
            </a:pPr>
            <a:r>
              <a:rPr kumimoji="0" lang="en-US" sz="2600" b="1" i="0" u="none" strike="noStrike" kern="1200" cap="none" spc="0" normalizeH="0" baseline="0" noProof="0" dirty="0">
                <a:ln>
                  <a:noFill/>
                </a:ln>
                <a:solidFill>
                  <a:schemeClr val="tx1"/>
                </a:solidFill>
                <a:effectLst/>
                <a:uLnTx/>
                <a:uFillTx/>
                <a:latin typeface="Times New Roman" pitchFamily="18" charset="0"/>
                <a:ea typeface="Times New Roman" pitchFamily="18" charset="0"/>
                <a:cs typeface="Times New Roman" pitchFamily="18" charset="0"/>
              </a:rPr>
              <a:t>	C</a:t>
            </a:r>
            <a:r>
              <a:rPr kumimoji="0" lang="en-US" sz="2600" b="1" i="0" u="none" strike="noStrike" kern="1200" cap="none" spc="0" normalizeH="0" baseline="0" noProof="0">
                <a:ln>
                  <a:noFill/>
                </a:ln>
                <a:solidFill>
                  <a:schemeClr val="tx1"/>
                </a:solidFill>
                <a:effectLst/>
                <a:uLnTx/>
                <a:uFillTx/>
                <a:latin typeface="Times New Roman" pitchFamily="18" charset="0"/>
                <a:ea typeface="Times New Roman" pitchFamily="18" charset="0"/>
                <a:cs typeface="Times New Roman" pitchFamily="18" charset="0"/>
              </a:rPr>
              <a:t>. </a:t>
            </a:r>
            <a:r>
              <a:rPr lang="en-US" sz="2600">
                <a:latin typeface="Times New Roman" pitchFamily="18" charset="0"/>
                <a:cs typeface="Times New Roman" pitchFamily="18" charset="0"/>
              </a:rPr>
              <a:t>nhận và truyền sóng vô tuyến.</a:t>
            </a:r>
            <a:r>
              <a:rPr lang="en-US" sz="2600" b="1">
                <a:latin typeface="Times New Roman" pitchFamily="18" charset="0"/>
                <a:cs typeface="Times New Roman" pitchFamily="18" charset="0"/>
              </a:rPr>
              <a:t> </a:t>
            </a:r>
          </a:p>
          <a:p>
            <a:pPr lvl="0" algn="just">
              <a:lnSpc>
                <a:spcPct val="115000"/>
              </a:lnSpc>
              <a:tabLst>
                <a:tab pos="114935" algn="l"/>
                <a:tab pos="1713865" algn="l"/>
                <a:tab pos="3315970" algn="l"/>
                <a:tab pos="4914900" algn="l"/>
              </a:tabLst>
              <a:defRPr/>
            </a:pPr>
            <a:r>
              <a:rPr kumimoji="0" lang="en-US" sz="2600" b="1" i="0" u="none" strike="noStrike" kern="1200" cap="none" spc="0" normalizeH="0" baseline="0" noProof="0" dirty="0">
                <a:ln>
                  <a:noFill/>
                </a:ln>
                <a:solidFill>
                  <a:schemeClr val="tx1"/>
                </a:solidFill>
                <a:effectLst/>
                <a:uLnTx/>
                <a:uFillTx/>
                <a:latin typeface="Times New Roman" pitchFamily="18" charset="0"/>
                <a:ea typeface="Times New Roman" pitchFamily="18" charset="0"/>
                <a:cs typeface="Times New Roman" pitchFamily="18" charset="0"/>
              </a:rPr>
              <a:t>	D</a:t>
            </a:r>
            <a:r>
              <a:rPr kumimoji="0" lang="en-US" sz="2600" b="1" i="0" u="none" strike="noStrike" kern="1200" cap="none" spc="0" normalizeH="0" baseline="0" noProof="0">
                <a:ln>
                  <a:noFill/>
                </a:ln>
                <a:solidFill>
                  <a:schemeClr val="tx1"/>
                </a:solidFill>
                <a:effectLst/>
                <a:uLnTx/>
                <a:uFillTx/>
                <a:latin typeface="Times New Roman" pitchFamily="18" charset="0"/>
                <a:ea typeface="Times New Roman" pitchFamily="18" charset="0"/>
                <a:cs typeface="Times New Roman" pitchFamily="18" charset="0"/>
              </a:rPr>
              <a:t>. </a:t>
            </a:r>
            <a:r>
              <a:rPr lang="en-US" sz="2600">
                <a:latin typeface="Times New Roman" pitchFamily="18" charset="0"/>
                <a:cs typeface="Times New Roman" pitchFamily="18" charset="0"/>
              </a:rPr>
              <a:t>nhận và truyền sóng vô tuyến đều không đúng.</a:t>
            </a:r>
            <a:endParaRPr kumimoji="0" lang="en-US" sz="2600" b="0" i="0" u="none" strike="noStrike" kern="1200" cap="none" spc="0" normalizeH="0" baseline="0" noProof="0" dirty="0">
              <a:ln>
                <a:noFill/>
              </a:ln>
              <a:solidFill>
                <a:srgbClr val="003300"/>
              </a:solidFill>
              <a:effectLst/>
              <a:uLnTx/>
              <a:uFillTx/>
              <a:latin typeface="Times New Roman" pitchFamily="18" charset="0"/>
              <a:ea typeface="Times New Roman" panose="02020603050405020304" pitchFamily="18" charset="0"/>
              <a:cs typeface="Times New Roman"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tab pos="114935" algn="l"/>
                <a:tab pos="1713865" algn="l"/>
                <a:tab pos="3315970" algn="l"/>
                <a:tab pos="4914900" algn="l"/>
              </a:tabLst>
              <a:defRPr/>
            </a:pPr>
            <a:endParaRPr kumimoji="0" lang="en-US" sz="2400" b="0" i="0" u="none" strike="noStrike" kern="1200" cap="none" spc="0" normalizeH="0" baseline="0" noProof="0" dirty="0">
              <a:ln>
                <a:noFill/>
              </a:ln>
              <a:solidFill>
                <a:srgbClr val="0033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tab pos="114935" algn="l"/>
                <a:tab pos="1713865" algn="l"/>
                <a:tab pos="3315970" algn="l"/>
                <a:tab pos="4914900" algn="l"/>
              </a:tabLst>
              <a:defRPr/>
            </a:pPr>
            <a:r>
              <a:rPr kumimoji="0" lang="en-US" sz="2600" b="1" i="0"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Đáp</a:t>
            </a:r>
            <a:r>
              <a:rPr kumimoji="0" lang="en-US" sz="2600" b="1"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2600" b="1" i="0"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án</a:t>
            </a:r>
            <a:r>
              <a:rPr kumimoji="0" lang="en-US" sz="2600" b="1" i="0" u="none" strike="noStrike" kern="1200" cap="none" spc="0" normalizeH="0" baseline="0" noProof="0">
                <a:ln>
                  <a:noFill/>
                </a:ln>
                <a:solidFill>
                  <a:srgbClr val="FF0000"/>
                </a:solidFill>
                <a:effectLst/>
                <a:uLnTx/>
                <a:uFillTx/>
                <a:latin typeface="Times New Roman" pitchFamily="18" charset="0"/>
                <a:ea typeface="Times New Roman" pitchFamily="18" charset="0"/>
                <a:cs typeface="Times New Roman" pitchFamily="18" charset="0"/>
              </a:rPr>
              <a:t>: B</a:t>
            </a:r>
            <a:endParaRPr kumimoji="0" lang="en-US" sz="2600" b="1"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endParaRPr>
          </a:p>
        </p:txBody>
      </p:sp>
      <p:pic>
        <p:nvPicPr>
          <p:cNvPr id="16" name="Picture 15" descr="n119 zalo Hoang Thua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0073" y="776501"/>
            <a:ext cx="499143" cy="684378"/>
          </a:xfrm>
          <a:prstGeom prst="rect">
            <a:avLst/>
          </a:prstGeom>
        </p:spPr>
      </p:pic>
    </p:spTree>
    <p:extLst>
      <p:ext uri="{BB962C8B-B14F-4D97-AF65-F5344CB8AC3E}">
        <p14:creationId xmlns:p14="http://schemas.microsoft.com/office/powerpoint/2010/main" val="164051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6" end="6"/>
                                            </p:txEl>
                                          </p:spTgt>
                                        </p:tgtEl>
                                        <p:attrNameLst>
                                          <p:attrName>style.visibility</p:attrName>
                                        </p:attrNameLst>
                                      </p:cBhvr>
                                      <p:to>
                                        <p:strVal val="visible"/>
                                      </p:to>
                                    </p:set>
                                    <p:animEffect transition="in" filter="fade">
                                      <p:cBhvr>
                                        <p:cTn id="7"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descr="n119 zalo Hoang Thuan"/>
          <p:cNvPicPr>
            <a:picLocks noChangeAspect="1"/>
          </p:cNvPicPr>
          <p:nvPr/>
        </p:nvPicPr>
        <p:blipFill>
          <a:blip r:embed="rId2"/>
          <a:srcRect l="15221" r="2363" b="25330"/>
          <a:stretch>
            <a:fillRect/>
          </a:stretch>
        </p:blipFill>
        <p:spPr>
          <a:xfrm>
            <a:off x="-105909" y="5509219"/>
            <a:ext cx="12506517" cy="1577047"/>
          </a:xfrm>
          <a:prstGeom prst="rect">
            <a:avLst/>
          </a:prstGeom>
        </p:spPr>
      </p:pic>
      <p:sp>
        <p:nvSpPr>
          <p:cNvPr id="24" name="Rectangle 23" descr="n119 zalo Hoang Thuan"/>
          <p:cNvSpPr/>
          <p:nvPr/>
        </p:nvSpPr>
        <p:spPr>
          <a:xfrm>
            <a:off x="2055725" y="1639327"/>
            <a:ext cx="5710579" cy="2349426"/>
          </a:xfrm>
          <a:prstGeom prst="rect">
            <a:avLst/>
          </a:prstGeom>
        </p:spPr>
        <p:txBody>
          <a:bodyPr wrap="square">
            <a:spAutoFit/>
          </a:bodyPr>
          <a:lstStyle/>
          <a:p>
            <a:pPr marL="0" marR="0" lvl="0" indent="0" algn="just" defTabSz="914446" rtl="0" eaLnBrk="1" fontAlgn="auto" latinLnBrk="0" hangingPunct="1">
              <a:lnSpc>
                <a:spcPct val="100000"/>
              </a:lnSpc>
              <a:spcBef>
                <a:spcPts val="0"/>
              </a:spcBef>
              <a:spcAft>
                <a:spcPts val="0"/>
              </a:spcAft>
              <a:buClrTx/>
              <a:buSzTx/>
              <a:buFontTx/>
              <a:buNone/>
              <a:tabLst/>
              <a:defRPr/>
            </a:pPr>
            <a:r>
              <a:rPr lang="en-US" sz="3000" b="1">
                <a:solidFill>
                  <a:srgbClr val="FF0000"/>
                </a:solidFill>
                <a:latin typeface="Times New Roman" pitchFamily="18" charset="0"/>
                <a:cs typeface="Times New Roman" pitchFamily="18" charset="0"/>
              </a:rPr>
              <a:t>Hãy tìm hiểu trên internet, </a:t>
            </a:r>
          </a:p>
          <a:p>
            <a:pPr marL="0" marR="0" lvl="0" indent="0" algn="just" defTabSz="914446" rtl="0" eaLnBrk="1" fontAlgn="auto" latinLnBrk="0" hangingPunct="1">
              <a:lnSpc>
                <a:spcPct val="100000"/>
              </a:lnSpc>
              <a:spcBef>
                <a:spcPts val="0"/>
              </a:spcBef>
              <a:spcAft>
                <a:spcPts val="0"/>
              </a:spcAft>
              <a:buClrTx/>
              <a:buSzTx/>
              <a:buFontTx/>
              <a:buNone/>
              <a:tabLst/>
              <a:defRPr/>
            </a:pPr>
            <a:r>
              <a:rPr lang="en-US" sz="3000" b="1">
                <a:solidFill>
                  <a:srgbClr val="FF0000"/>
                </a:solidFill>
                <a:latin typeface="Times New Roman" pitchFamily="18" charset="0"/>
                <a:cs typeface="Times New Roman" pitchFamily="18" charset="0"/>
              </a:rPr>
              <a:t>sách, báo và cho biết kênh </a:t>
            </a:r>
          </a:p>
          <a:p>
            <a:pPr marL="0" marR="0" lvl="0" indent="0" algn="just" defTabSz="914446" rtl="0" eaLnBrk="1" fontAlgn="auto" latinLnBrk="0" hangingPunct="1">
              <a:lnSpc>
                <a:spcPct val="100000"/>
              </a:lnSpc>
              <a:spcBef>
                <a:spcPts val="0"/>
              </a:spcBef>
              <a:spcAft>
                <a:spcPts val="0"/>
              </a:spcAft>
              <a:buClrTx/>
              <a:buSzTx/>
              <a:buFontTx/>
              <a:buNone/>
              <a:tabLst/>
              <a:defRPr/>
            </a:pPr>
            <a:r>
              <a:rPr lang="en-US" sz="3000" b="1">
                <a:solidFill>
                  <a:srgbClr val="FF0000"/>
                </a:solidFill>
                <a:latin typeface="Times New Roman" pitchFamily="18" charset="0"/>
                <a:cs typeface="Times New Roman" pitchFamily="18" charset="0"/>
              </a:rPr>
              <a:t>VOV giao thông phát sóng </a:t>
            </a:r>
          </a:p>
          <a:p>
            <a:pPr marL="0" marR="0" lvl="0" indent="0" algn="just" defTabSz="914446" rtl="0" eaLnBrk="1" fontAlgn="auto" latinLnBrk="0" hangingPunct="1">
              <a:lnSpc>
                <a:spcPct val="100000"/>
              </a:lnSpc>
              <a:spcBef>
                <a:spcPts val="0"/>
              </a:spcBef>
              <a:spcAft>
                <a:spcPts val="0"/>
              </a:spcAft>
              <a:buClrTx/>
              <a:buSzTx/>
              <a:buFontTx/>
              <a:buNone/>
              <a:tabLst/>
              <a:defRPr/>
            </a:pPr>
            <a:r>
              <a:rPr lang="en-US" sz="3000" b="1">
                <a:solidFill>
                  <a:srgbClr val="FF0000"/>
                </a:solidFill>
                <a:latin typeface="Times New Roman" pitchFamily="18" charset="0"/>
                <a:cs typeface="Times New Roman" pitchFamily="18" charset="0"/>
              </a:rPr>
              <a:t>sử dụng biến điệu AM hay FM?</a:t>
            </a:r>
            <a:endParaRPr kumimoji="0" lang="en-US" sz="3000" b="1" i="0" strike="noStrike" kern="1200" cap="none" spc="0" normalizeH="0" baseline="0" noProof="0">
              <a:ln>
                <a:noFill/>
              </a:ln>
              <a:solidFill>
                <a:srgbClr val="002060"/>
              </a:solidFill>
              <a:effectLst/>
              <a:uLnTx/>
              <a:uFillTx/>
              <a:latin typeface="Times New Roman" pitchFamily="18" charset="0"/>
              <a:cs typeface="Times New Roman" pitchFamily="18" charset="0"/>
            </a:endParaRPr>
          </a:p>
          <a:p>
            <a:pPr marL="0" marR="0" lvl="0" indent="0" algn="just" defTabSz="914446"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a:ln>
                <a:noFill/>
              </a:ln>
              <a:solidFill>
                <a:srgbClr val="002060"/>
              </a:solidFill>
              <a:effectLst/>
              <a:uLnTx/>
              <a:uFillTx/>
              <a:latin typeface="Calibri"/>
              <a:ea typeface="+mn-ea"/>
              <a:cs typeface="+mn-cs"/>
            </a:endParaRPr>
          </a:p>
        </p:txBody>
      </p:sp>
      <p:pic>
        <p:nvPicPr>
          <p:cNvPr id="35" name="Picture 34" descr="n119 zalo Hoang Thuan">
            <a:extLst>
              <a:ext uri="{FF2B5EF4-FFF2-40B4-BE49-F238E27FC236}">
                <a16:creationId xmlns:a16="http://schemas.microsoft.com/office/drawing/2014/main" id="{E74ED634-2066-467F-9C0D-F91C12E1E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7111" y="1639327"/>
            <a:ext cx="2871151" cy="2319254"/>
          </a:xfrm>
          <a:prstGeom prst="rect">
            <a:avLst/>
          </a:prstGeom>
        </p:spPr>
      </p:pic>
      <p:pic>
        <p:nvPicPr>
          <p:cNvPr id="15" name="Picture 6" descr="n119 zalo Hoang Thuan">
            <a:extLst>
              <a:ext uri="{FF2B5EF4-FFF2-40B4-BE49-F238E27FC236}">
                <a16:creationId xmlns:a16="http://schemas.microsoft.com/office/drawing/2014/main" id="{EAFC5D7F-E5C7-40FF-A3C7-8B8F3E97F7B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167" y="1215500"/>
            <a:ext cx="7369603" cy="2888117"/>
          </a:xfrm>
          <a:prstGeom prst="rect">
            <a:avLst/>
          </a:prstGeom>
        </p:spPr>
      </p:pic>
      <p:grpSp>
        <p:nvGrpSpPr>
          <p:cNvPr id="11" name="Group 10" descr="n119 zalo Hoang Thuan">
            <a:extLst>
              <a:ext uri="{FF2B5EF4-FFF2-40B4-BE49-F238E27FC236}">
                <a16:creationId xmlns:a16="http://schemas.microsoft.com/office/drawing/2014/main" id="{DA6C2AAC-E915-4F13-976E-765C37ED7085}"/>
              </a:ext>
            </a:extLst>
          </p:cNvPr>
          <p:cNvGrpSpPr/>
          <p:nvPr/>
        </p:nvGrpSpPr>
        <p:grpSpPr>
          <a:xfrm>
            <a:off x="183898" y="407728"/>
            <a:ext cx="7228838" cy="572464"/>
            <a:chOff x="286108" y="2198336"/>
            <a:chExt cx="7184048" cy="799117"/>
          </a:xfrm>
          <a:solidFill>
            <a:srgbClr val="009900"/>
          </a:solidFill>
        </p:grpSpPr>
        <p:pic>
          <p:nvPicPr>
            <p:cNvPr id="12" name="Picture 11" descr="empty-green-rectangle">
              <a:extLst>
                <a:ext uri="{FF2B5EF4-FFF2-40B4-BE49-F238E27FC236}">
                  <a16:creationId xmlns:a16="http://schemas.microsoft.com/office/drawing/2014/main" id="{992A47BA-011B-4911-BCDD-1994F44AAD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108" y="2280388"/>
              <a:ext cx="7184048" cy="70827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Rectangle 1026060">
              <a:extLst>
                <a:ext uri="{FF2B5EF4-FFF2-40B4-BE49-F238E27FC236}">
                  <a16:creationId xmlns:a16="http://schemas.microsoft.com/office/drawing/2014/main" id="{CF2AB3E9-9745-40FB-B1B8-05588DB21181}"/>
                </a:ext>
              </a:extLst>
            </p:cNvPr>
            <p:cNvSpPr>
              <a:spLocks noChangeArrowheads="1"/>
            </p:cNvSpPr>
            <p:nvPr/>
          </p:nvSpPr>
          <p:spPr bwMode="auto">
            <a:xfrm>
              <a:off x="707240" y="2198336"/>
              <a:ext cx="6484237" cy="799117"/>
            </a:xfrm>
            <a:prstGeom prst="rect">
              <a:avLst/>
            </a:prstGeom>
            <a:grp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3000" b="1" i="1">
                  <a:ln w="9525">
                    <a:solidFill>
                      <a:schemeClr val="bg1"/>
                    </a:solidFill>
                    <a:prstDash val="solid"/>
                  </a:ln>
                  <a:solidFill>
                    <a:srgbClr val="FFFFFF"/>
                  </a:solidFill>
                  <a:effectLst>
                    <a:outerShdw blurRad="12700" dist="38100" dir="2700000" algn="tl" rotWithShape="0">
                      <a:schemeClr val="bg1">
                        <a:lumMod val="50000"/>
                      </a:schemeClr>
                    </a:outerShdw>
                  </a:effectLst>
                  <a:latin typeface="Times New Roman" pitchFamily="18" charset="0"/>
                  <a:cs typeface="Times New Roman" pitchFamily="18" charset="0"/>
                </a:rPr>
                <a:t>III. SO SÁNH BIẾN ĐIỆU AM VÀ FM</a:t>
              </a:r>
              <a:endParaRPr lang="en-US" sz="3000" b="1" dirty="0">
                <a:ln w="9525">
                  <a:solidFill>
                    <a:schemeClr val="bg1"/>
                  </a:solidFill>
                  <a:prstDash val="solid"/>
                </a:ln>
                <a:solidFill>
                  <a:srgbClr val="FFFFFF"/>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grpSp>
      <p:sp>
        <p:nvSpPr>
          <p:cNvPr id="3" name="Flowchart: Terminator 2"/>
          <p:cNvSpPr/>
          <p:nvPr/>
        </p:nvSpPr>
        <p:spPr>
          <a:xfrm>
            <a:off x="1080365" y="4363798"/>
            <a:ext cx="7402906" cy="1579438"/>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3000" b="1">
                <a:solidFill>
                  <a:srgbClr val="002060"/>
                </a:solidFill>
                <a:latin typeface="+mj-lt"/>
              </a:rPr>
              <a:t>Kênh VOV giao thông phát sóng </a:t>
            </a:r>
            <a:endParaRPr lang="en-US" sz="3000" b="1">
              <a:solidFill>
                <a:srgbClr val="002060"/>
              </a:solidFill>
              <a:latin typeface="+mj-lt"/>
            </a:endParaRPr>
          </a:p>
          <a:p>
            <a:pPr algn="ctr"/>
            <a:r>
              <a:rPr lang="vi-VN" sz="3000" b="1">
                <a:solidFill>
                  <a:srgbClr val="002060"/>
                </a:solidFill>
                <a:latin typeface="+mj-lt"/>
              </a:rPr>
              <a:t>sử dụng biến điệu FM</a:t>
            </a:r>
            <a:endParaRPr lang="en-US" sz="3000" b="1">
              <a:solidFill>
                <a:srgbClr val="002060"/>
              </a:solidFill>
              <a:latin typeface="+mj-lt"/>
            </a:endParaRPr>
          </a:p>
        </p:txBody>
      </p:sp>
    </p:spTree>
    <p:extLst>
      <p:ext uri="{BB962C8B-B14F-4D97-AF65-F5344CB8AC3E}">
        <p14:creationId xmlns:p14="http://schemas.microsoft.com/office/powerpoint/2010/main" val="1831540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descr="n119 zalo Hoang Thuan">
            <a:extLst>
              <a:ext uri="{FF2B5EF4-FFF2-40B4-BE49-F238E27FC236}">
                <a16:creationId xmlns:a16="http://schemas.microsoft.com/office/drawing/2014/main" id="{C6B4984A-0560-496E-BBE6-EFE87E86C046}"/>
              </a:ext>
            </a:extLst>
          </p:cNvPr>
          <p:cNvPicPr>
            <a:picLocks noChangeAspect="1" noChangeArrowheads="1" noCrop="1"/>
          </p:cNvPicPr>
          <p:nvPr/>
        </p:nvPicPr>
        <p:blipFill>
          <a:blip r:embed="rId2"/>
          <a:srcRect/>
          <a:stretch>
            <a:fillRect/>
          </a:stretch>
        </p:blipFill>
        <p:spPr bwMode="auto">
          <a:xfrm>
            <a:off x="10046402" y="1241824"/>
            <a:ext cx="2500684" cy="2308324"/>
          </a:xfrm>
          <a:prstGeom prst="rect">
            <a:avLst/>
          </a:prstGeom>
          <a:noFill/>
          <a:ln w="9525">
            <a:noFill/>
            <a:miter lim="800000"/>
            <a:headEnd/>
            <a:tailEnd/>
          </a:ln>
        </p:spPr>
      </p:pic>
      <p:sp>
        <p:nvSpPr>
          <p:cNvPr id="11" name="Rounded Rectangular Callout 28" descr="n119 zalo Hoang Thuan">
            <a:extLst>
              <a:ext uri="{FF2B5EF4-FFF2-40B4-BE49-F238E27FC236}">
                <a16:creationId xmlns:a16="http://schemas.microsoft.com/office/drawing/2014/main" id="{42B9CDC8-429A-47F2-A507-72614A57CAA3}"/>
              </a:ext>
            </a:extLst>
          </p:cNvPr>
          <p:cNvSpPr/>
          <p:nvPr/>
        </p:nvSpPr>
        <p:spPr>
          <a:xfrm>
            <a:off x="1511808" y="463296"/>
            <a:ext cx="8120066" cy="3218688"/>
          </a:xfrm>
          <a:prstGeom prst="wedgeRoundRectCallout">
            <a:avLst/>
          </a:prstGeom>
          <a:solidFill>
            <a:schemeClr val="bg1"/>
          </a:solidFill>
          <a:ln w="50800" cap="flat" cmpd="sng" algn="ctr">
            <a:solidFill>
              <a:srgbClr val="FF0000"/>
            </a:solidFill>
            <a:prstDash val="sysDash"/>
            <a:miter lim="800000"/>
          </a:ln>
          <a:effectLst/>
        </p:spPr>
        <p:txBody>
          <a:bodyPr rtlCol="0" anchor="ctr"/>
          <a:lstStyle/>
          <a:p>
            <a:endParaRPr lang="en-US" sz="2800">
              <a:latin typeface="Times New Roman" pitchFamily="18" charset="0"/>
              <a:cs typeface="Times New Roman" pitchFamily="18" charset="0"/>
            </a:endParaRPr>
          </a:p>
          <a:p>
            <a:endParaRPr lang="en-US" sz="2800">
              <a:latin typeface="Times New Roman" pitchFamily="18" charset="0"/>
              <a:cs typeface="Times New Roman" pitchFamily="18" charset="0"/>
            </a:endParaRPr>
          </a:p>
          <a:p>
            <a:r>
              <a:rPr lang="en-US" sz="2800">
                <a:latin typeface="Times New Roman" pitchFamily="18" charset="0"/>
                <a:cs typeface="Times New Roman" pitchFamily="18" charset="0"/>
              </a:rPr>
              <a:t>    K</a:t>
            </a:r>
            <a:r>
              <a:rPr lang="vi-VN" sz="2800">
                <a:latin typeface="Times New Roman" pitchFamily="18" charset="0"/>
                <a:cs typeface="Times New Roman" pitchFamily="18" charset="0"/>
              </a:rPr>
              <a:t>hi lái ô tô, các tài xế thường lắng nghe thông tin </a:t>
            </a:r>
            <a:endParaRPr lang="en-US" sz="2800">
              <a:latin typeface="Times New Roman" pitchFamily="18" charset="0"/>
              <a:cs typeface="Times New Roman" pitchFamily="18" charset="0"/>
            </a:endParaRPr>
          </a:p>
          <a:p>
            <a:r>
              <a:rPr lang="vi-VN" sz="2800">
                <a:latin typeface="Times New Roman" pitchFamily="18" charset="0"/>
                <a:cs typeface="Times New Roman" pitchFamily="18" charset="0"/>
              </a:rPr>
              <a:t>về tình trạng giao thông trên kênh giao thông </a:t>
            </a:r>
            <a:endParaRPr lang="en-US" sz="2800">
              <a:latin typeface="Times New Roman" pitchFamily="18" charset="0"/>
              <a:cs typeface="Times New Roman" pitchFamily="18" charset="0"/>
            </a:endParaRPr>
          </a:p>
          <a:p>
            <a:r>
              <a:rPr lang="vi-VN" sz="2800">
                <a:latin typeface="Times New Roman" pitchFamily="18" charset="0"/>
                <a:cs typeface="Times New Roman" pitchFamily="18" charset="0"/>
              </a:rPr>
              <a:t>FM 91 MHz của Đài Tiếng nói Việt Nam. </a:t>
            </a:r>
            <a:endParaRPr lang="en-US" sz="2800">
              <a:latin typeface="Times New Roman" pitchFamily="18" charset="0"/>
              <a:cs typeface="Times New Roman" pitchFamily="18" charset="0"/>
            </a:endParaRPr>
          </a:p>
          <a:p>
            <a:r>
              <a:rPr lang="vi-VN" sz="2800">
                <a:latin typeface="Times New Roman" pitchFamily="18" charset="0"/>
                <a:cs typeface="Times New Roman" pitchFamily="18" charset="0"/>
              </a:rPr>
              <a:t>Ngoài kênh FM, một số đài phát thanh – truyền hình cũng đã từng phát trên sóng radio ở kênh AM. </a:t>
            </a:r>
            <a:endParaRPr lang="en-US" sz="2800">
              <a:latin typeface="Times New Roman" pitchFamily="18" charset="0"/>
              <a:cs typeface="Times New Roman" pitchFamily="18" charset="0"/>
            </a:endParaRPr>
          </a:p>
          <a:p>
            <a:r>
              <a:rPr lang="vi-VN" sz="2800">
                <a:latin typeface="Times New Roman" pitchFamily="18" charset="0"/>
                <a:cs typeface="Times New Roman" pitchFamily="18" charset="0"/>
              </a:rPr>
              <a:t>Vậy </a:t>
            </a:r>
            <a:r>
              <a:rPr lang="en-US" sz="2800">
                <a:latin typeface="Times New Roman" pitchFamily="18" charset="0"/>
                <a:cs typeface="Times New Roman" pitchFamily="18" charset="0"/>
              </a:rPr>
              <a:t>sự khác nhau cơ bản giữa biến điệu </a:t>
            </a:r>
          </a:p>
          <a:p>
            <a:r>
              <a:rPr lang="en-US" sz="2800">
                <a:latin typeface="Times New Roman" pitchFamily="18" charset="0"/>
                <a:cs typeface="Times New Roman" pitchFamily="18" charset="0"/>
              </a:rPr>
              <a:t>AM và FM như thế nào?</a:t>
            </a:r>
            <a:endParaRPr lang="vi-VN" sz="2800">
              <a:latin typeface="Times New Roman" pitchFamily="18" charset="0"/>
              <a:cs typeface="Times New Roman" pitchFamily="18" charset="0"/>
            </a:endParaRPr>
          </a:p>
          <a:p>
            <a:br>
              <a:rPr lang="vi-VN" sz="3600"/>
            </a:br>
            <a:endParaRPr lang="vi-VN" sz="3600" b="1">
              <a:solidFill>
                <a:srgbClr val="002060"/>
              </a:solidFill>
              <a:effectLst/>
              <a:latin typeface="Times New Roman" pitchFamily="18" charset="0"/>
              <a:ea typeface="Times New Roman" panose="02020603050405020304" pitchFamily="18" charset="0"/>
              <a:cs typeface="Times New Roman" pitchFamily="18" charset="0"/>
            </a:endParaRPr>
          </a:p>
        </p:txBody>
      </p:sp>
      <p:sp>
        <p:nvSpPr>
          <p:cNvPr id="2" name="Rectangle 1"/>
          <p:cNvSpPr/>
          <p:nvPr/>
        </p:nvSpPr>
        <p:spPr>
          <a:xfrm>
            <a:off x="1194816" y="4242816"/>
            <a:ext cx="9144000" cy="18897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a:p>
            <a:pPr algn="ctr"/>
            <a:r>
              <a:rPr lang="en-US" sz="2800" b="1">
                <a:solidFill>
                  <a:srgbClr val="FF0000"/>
                </a:solidFill>
                <a:latin typeface="Times New Roman" pitchFamily="18" charset="0"/>
                <a:cs typeface="Times New Roman" pitchFamily="18" charset="0"/>
              </a:rPr>
              <a:t>? Lập bảng so sánh các đặc điểm của biến điệu AM và FM</a:t>
            </a:r>
          </a:p>
          <a:p>
            <a:pPr algn="ctr"/>
            <a:r>
              <a:rPr lang="en-US" sz="2800" b="1">
                <a:solidFill>
                  <a:srgbClr val="FF0000"/>
                </a:solidFill>
                <a:latin typeface="Times New Roman" pitchFamily="18" charset="0"/>
                <a:cs typeface="Times New Roman" pitchFamily="18" charset="0"/>
              </a:rPr>
              <a:t>Nhóm 1, 2: So sánh 3 đặc điểm a, b, c (SGK/30)</a:t>
            </a:r>
          </a:p>
          <a:p>
            <a:pPr algn="ctr"/>
            <a:r>
              <a:rPr lang="en-US" sz="2800" b="1">
                <a:solidFill>
                  <a:srgbClr val="FF0000"/>
                </a:solidFill>
                <a:latin typeface="Times New Roman" pitchFamily="18" charset="0"/>
                <a:cs typeface="Times New Roman" pitchFamily="18" charset="0"/>
              </a:rPr>
              <a:t>Nhóm 3, 4: So sánh 3 đặc điểm d, e, g (SGK/30)</a:t>
            </a:r>
          </a:p>
          <a:p>
            <a:pPr algn="ctr"/>
            <a:endParaRPr lang="en-US"/>
          </a:p>
        </p:txBody>
      </p:sp>
    </p:spTree>
    <p:extLst>
      <p:ext uri="{BB962C8B-B14F-4D97-AF65-F5344CB8AC3E}">
        <p14:creationId xmlns:p14="http://schemas.microsoft.com/office/powerpoint/2010/main" val="78084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58240" y="694944"/>
          <a:ext cx="9668256" cy="5516880"/>
        </p:xfrm>
        <a:graphic>
          <a:graphicData uri="http://schemas.openxmlformats.org/drawingml/2006/table">
            <a:tbl>
              <a:tblPr firstRow="1" bandRow="1">
                <a:tableStyleId>{616DA210-FB5B-4158-B5E0-FEB733F419BA}</a:tableStyleId>
              </a:tblPr>
              <a:tblGrid>
                <a:gridCol w="2222862">
                  <a:extLst>
                    <a:ext uri="{9D8B030D-6E8A-4147-A177-3AD203B41FA5}">
                      <a16:colId xmlns:a16="http://schemas.microsoft.com/office/drawing/2014/main" val="20000"/>
                    </a:ext>
                  </a:extLst>
                </a:gridCol>
                <a:gridCol w="3653682">
                  <a:extLst>
                    <a:ext uri="{9D8B030D-6E8A-4147-A177-3AD203B41FA5}">
                      <a16:colId xmlns:a16="http://schemas.microsoft.com/office/drawing/2014/main" val="20001"/>
                    </a:ext>
                  </a:extLst>
                </a:gridCol>
                <a:gridCol w="3791712">
                  <a:extLst>
                    <a:ext uri="{9D8B030D-6E8A-4147-A177-3AD203B41FA5}">
                      <a16:colId xmlns:a16="http://schemas.microsoft.com/office/drawing/2014/main" val="20002"/>
                    </a:ext>
                  </a:extLst>
                </a:gridCol>
              </a:tblGrid>
              <a:tr h="395562">
                <a:tc>
                  <a:txBody>
                    <a:bodyPr/>
                    <a:lstStyle/>
                    <a:p>
                      <a:pPr algn="ctr"/>
                      <a:r>
                        <a:rPr lang="en-US" sz="2000">
                          <a:solidFill>
                            <a:srgbClr val="FF0000"/>
                          </a:solidFill>
                          <a:latin typeface="Times New Roman" pitchFamily="18" charset="0"/>
                          <a:cs typeface="Times New Roman" pitchFamily="18" charset="0"/>
                        </a:rPr>
                        <a:t>ĐẶC</a:t>
                      </a:r>
                      <a:r>
                        <a:rPr lang="en-US" sz="2000" baseline="0">
                          <a:solidFill>
                            <a:srgbClr val="FF0000"/>
                          </a:solidFill>
                          <a:latin typeface="Times New Roman" pitchFamily="18" charset="0"/>
                          <a:cs typeface="Times New Roman" pitchFamily="18" charset="0"/>
                        </a:rPr>
                        <a:t> ĐIỂM</a:t>
                      </a:r>
                      <a:endParaRPr lang="en-US" sz="2000">
                        <a:solidFill>
                          <a:srgbClr val="FF0000"/>
                        </a:solidFill>
                        <a:latin typeface="Times New Roman" pitchFamily="18" charset="0"/>
                        <a:cs typeface="Times New Roman" pitchFamily="18" charset="0"/>
                      </a:endParaRPr>
                    </a:p>
                  </a:txBody>
                  <a:tcPr/>
                </a:tc>
                <a:tc>
                  <a:txBody>
                    <a:bodyPr/>
                    <a:lstStyle/>
                    <a:p>
                      <a:pPr algn="ctr"/>
                      <a:r>
                        <a:rPr lang="en-US" sz="2000">
                          <a:solidFill>
                            <a:srgbClr val="FF0000"/>
                          </a:solidFill>
                          <a:latin typeface="Times New Roman" pitchFamily="18" charset="0"/>
                          <a:cs typeface="Times New Roman" pitchFamily="18" charset="0"/>
                        </a:rPr>
                        <a:t>BIẾN</a:t>
                      </a:r>
                      <a:r>
                        <a:rPr lang="en-US" sz="2000" baseline="0">
                          <a:solidFill>
                            <a:srgbClr val="FF0000"/>
                          </a:solidFill>
                          <a:latin typeface="Times New Roman" pitchFamily="18" charset="0"/>
                          <a:cs typeface="Times New Roman" pitchFamily="18" charset="0"/>
                        </a:rPr>
                        <a:t> ĐIỆU AM</a:t>
                      </a:r>
                      <a:endParaRPr lang="en-US" sz="2000">
                        <a:solidFill>
                          <a:srgbClr val="FF0000"/>
                        </a:solidFill>
                        <a:latin typeface="Times New Roman" pitchFamily="18" charset="0"/>
                        <a:cs typeface="Times New Roman" pitchFamily="18" charset="0"/>
                      </a:endParaRPr>
                    </a:p>
                  </a:txBody>
                  <a:tcPr/>
                </a:tc>
                <a:tc>
                  <a:txBody>
                    <a:bodyPr/>
                    <a:lstStyle/>
                    <a:p>
                      <a:pPr algn="ctr"/>
                      <a:r>
                        <a:rPr lang="en-US" sz="2000">
                          <a:solidFill>
                            <a:srgbClr val="FF0000"/>
                          </a:solidFill>
                          <a:latin typeface="Times New Roman" pitchFamily="18" charset="0"/>
                          <a:cs typeface="Times New Roman" pitchFamily="18" charset="0"/>
                        </a:rPr>
                        <a:t>BIẾN</a:t>
                      </a:r>
                      <a:r>
                        <a:rPr lang="en-US" sz="2000" baseline="0">
                          <a:solidFill>
                            <a:srgbClr val="FF0000"/>
                          </a:solidFill>
                          <a:latin typeface="Times New Roman" pitchFamily="18" charset="0"/>
                          <a:cs typeface="Times New Roman" pitchFamily="18" charset="0"/>
                        </a:rPr>
                        <a:t> ĐIỆU FM</a:t>
                      </a:r>
                      <a:endParaRPr lang="en-US" sz="2000">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r>
                        <a:rPr lang="en-US" sz="2000" b="1">
                          <a:latin typeface="Times New Roman" pitchFamily="18" charset="0"/>
                          <a:cs typeface="Times New Roman" pitchFamily="18" charset="0"/>
                        </a:rPr>
                        <a:t>Cách</a:t>
                      </a:r>
                      <a:r>
                        <a:rPr lang="en-US" sz="2000" b="1" baseline="0">
                          <a:latin typeface="Times New Roman" pitchFamily="18" charset="0"/>
                          <a:cs typeface="Times New Roman" pitchFamily="18" charset="0"/>
                        </a:rPr>
                        <a:t> thức truyền</a:t>
                      </a:r>
                      <a:endParaRPr lang="en-US" sz="2000" b="1">
                        <a:latin typeface="Times New Roman" pitchFamily="18" charset="0"/>
                        <a:cs typeface="Times New Roman" pitchFamily="18" charset="0"/>
                      </a:endParaRPr>
                    </a:p>
                  </a:txBody>
                  <a:tcPr/>
                </a:tc>
                <a:tc>
                  <a:txBody>
                    <a:bodyPr/>
                    <a:lstStyle/>
                    <a:p>
                      <a:r>
                        <a:rPr lang="en-US" sz="2000">
                          <a:latin typeface="Times New Roman" pitchFamily="18" charset="0"/>
                          <a:cs typeface="Times New Roman" pitchFamily="18" charset="0"/>
                        </a:rPr>
                        <a:t>Thay</a:t>
                      </a:r>
                      <a:r>
                        <a:rPr lang="en-US" sz="2000" baseline="0">
                          <a:latin typeface="Times New Roman" pitchFamily="18" charset="0"/>
                          <a:cs typeface="Times New Roman" pitchFamily="18" charset="0"/>
                        </a:rPr>
                        <a:t> đổi biên độ</a:t>
                      </a:r>
                      <a:endParaRPr lang="en-US" sz="2000">
                        <a:latin typeface="Times New Roman" pitchFamily="18" charset="0"/>
                        <a:cs typeface="Times New Roman" pitchFamily="18" charset="0"/>
                      </a:endParaRPr>
                    </a:p>
                  </a:txBody>
                  <a:tcPr/>
                </a:tc>
                <a:tc>
                  <a:txBody>
                    <a:bodyPr/>
                    <a:lstStyle/>
                    <a:p>
                      <a:r>
                        <a:rPr lang="en-US" sz="2000">
                          <a:latin typeface="Times New Roman" pitchFamily="18" charset="0"/>
                          <a:cs typeface="Times New Roman" pitchFamily="18" charset="0"/>
                        </a:rPr>
                        <a:t>Thay đổi</a:t>
                      </a:r>
                      <a:r>
                        <a:rPr lang="en-US" sz="2000" baseline="0">
                          <a:latin typeface="Times New Roman" pitchFamily="18" charset="0"/>
                          <a:cs typeface="Times New Roman" pitchFamily="18" charset="0"/>
                        </a:rPr>
                        <a:t> tần số</a:t>
                      </a:r>
                      <a:endParaRPr lang="en-US" sz="20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70840">
                <a:tc>
                  <a:txBody>
                    <a:bodyPr/>
                    <a:lstStyle/>
                    <a:p>
                      <a:r>
                        <a:rPr lang="en-US" sz="2000" b="1">
                          <a:latin typeface="Times New Roman" pitchFamily="18" charset="0"/>
                          <a:cs typeface="Times New Roman" pitchFamily="18" charset="0"/>
                        </a:rPr>
                        <a:t>Dải</a:t>
                      </a:r>
                      <a:r>
                        <a:rPr lang="en-US" sz="2000" b="1" baseline="0">
                          <a:latin typeface="Times New Roman" pitchFamily="18" charset="0"/>
                          <a:cs typeface="Times New Roman" pitchFamily="18" charset="0"/>
                        </a:rPr>
                        <a:t> tần số  sử dụng</a:t>
                      </a:r>
                      <a:endParaRPr lang="en-US" sz="2000" b="1">
                        <a:latin typeface="Times New Roman" pitchFamily="18" charset="0"/>
                        <a:cs typeface="Times New Roman" pitchFamily="18" charset="0"/>
                      </a:endParaRPr>
                    </a:p>
                  </a:txBody>
                  <a:tcPr/>
                </a:tc>
                <a:tc>
                  <a:txBody>
                    <a:bodyPr/>
                    <a:lstStyle/>
                    <a:p>
                      <a:r>
                        <a:rPr lang="en-US" sz="2000">
                          <a:latin typeface="Times New Roman" pitchFamily="18" charset="0"/>
                          <a:cs typeface="Times New Roman" pitchFamily="18" charset="0"/>
                        </a:rPr>
                        <a:t>540 đến</a:t>
                      </a:r>
                      <a:r>
                        <a:rPr lang="en-US" sz="2000" baseline="0">
                          <a:latin typeface="Times New Roman" pitchFamily="18" charset="0"/>
                          <a:cs typeface="Times New Roman" pitchFamily="18" charset="0"/>
                        </a:rPr>
                        <a:t> 1600 kHz</a:t>
                      </a:r>
                      <a:endParaRPr lang="en-US" sz="2000">
                        <a:latin typeface="Times New Roman" pitchFamily="18" charset="0"/>
                        <a:cs typeface="Times New Roman" pitchFamily="18" charset="0"/>
                      </a:endParaRPr>
                    </a:p>
                  </a:txBody>
                  <a:tcPr/>
                </a:tc>
                <a:tc>
                  <a:txBody>
                    <a:bodyPr/>
                    <a:lstStyle/>
                    <a:p>
                      <a:r>
                        <a:rPr lang="en-US" sz="2000">
                          <a:latin typeface="Times New Roman" pitchFamily="18" charset="0"/>
                          <a:cs typeface="Times New Roman" pitchFamily="18" charset="0"/>
                        </a:rPr>
                        <a:t>88 đến</a:t>
                      </a:r>
                      <a:r>
                        <a:rPr lang="en-US" sz="2000" baseline="0">
                          <a:latin typeface="Times New Roman" pitchFamily="18" charset="0"/>
                          <a:cs typeface="Times New Roman" pitchFamily="18" charset="0"/>
                        </a:rPr>
                        <a:t> 108 MHz</a:t>
                      </a:r>
                      <a:endParaRPr lang="en-US" sz="20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70840">
                <a:tc>
                  <a:txBody>
                    <a:bodyPr/>
                    <a:lstStyle/>
                    <a:p>
                      <a:r>
                        <a:rPr lang="en-US" sz="2000" b="1">
                          <a:latin typeface="Times New Roman" pitchFamily="18" charset="0"/>
                          <a:cs typeface="Times New Roman" pitchFamily="18" charset="0"/>
                        </a:rPr>
                        <a:t>Độ</a:t>
                      </a:r>
                      <a:r>
                        <a:rPr lang="en-US" sz="2000" b="1" baseline="0">
                          <a:latin typeface="Times New Roman" pitchFamily="18" charset="0"/>
                          <a:cs typeface="Times New Roman" pitchFamily="18" charset="0"/>
                        </a:rPr>
                        <a:t> rộng kênh/ </a:t>
                      </a:r>
                    </a:p>
                    <a:p>
                      <a:r>
                        <a:rPr lang="en-US" sz="2000" b="1" baseline="0">
                          <a:latin typeface="Times New Roman" pitchFamily="18" charset="0"/>
                          <a:cs typeface="Times New Roman" pitchFamily="18" charset="0"/>
                        </a:rPr>
                        <a:t>băng  thông</a:t>
                      </a:r>
                      <a:endParaRPr lang="en-US" sz="2000" b="1">
                        <a:latin typeface="Times New Roman" pitchFamily="18" charset="0"/>
                        <a:cs typeface="Times New Roman" pitchFamily="18" charset="0"/>
                      </a:endParaRPr>
                    </a:p>
                  </a:txBody>
                  <a:tcPr/>
                </a:tc>
                <a:tc>
                  <a:txBody>
                    <a:bodyPr/>
                    <a:lstStyle/>
                    <a:p>
                      <a:r>
                        <a:rPr lang="en-US" sz="2000">
                          <a:latin typeface="Times New Roman" pitchFamily="18" charset="0"/>
                          <a:cs typeface="Times New Roman" pitchFamily="18" charset="0"/>
                        </a:rPr>
                        <a:t>9 kHz hoặc</a:t>
                      </a:r>
                      <a:r>
                        <a:rPr lang="en-US" sz="2000" baseline="0">
                          <a:latin typeface="Times New Roman" pitchFamily="18" charset="0"/>
                          <a:cs typeface="Times New Roman" pitchFamily="18" charset="0"/>
                        </a:rPr>
                        <a:t> 10 kHz</a:t>
                      </a:r>
                      <a:endParaRPr lang="en-US" sz="2000">
                        <a:latin typeface="Times New Roman" pitchFamily="18" charset="0"/>
                        <a:cs typeface="Times New Roman" pitchFamily="18" charset="0"/>
                      </a:endParaRPr>
                    </a:p>
                  </a:txBody>
                  <a:tcPr/>
                </a:tc>
                <a:tc>
                  <a:txBody>
                    <a:bodyPr/>
                    <a:lstStyle/>
                    <a:p>
                      <a:r>
                        <a:rPr lang="en-US" sz="2000">
                          <a:latin typeface="Times New Roman" pitchFamily="18" charset="0"/>
                          <a:cs typeface="Times New Roman" pitchFamily="18" charset="0"/>
                        </a:rPr>
                        <a:t>100 kHz</a:t>
                      </a:r>
                    </a:p>
                  </a:txBody>
                  <a:tcPr/>
                </a:tc>
                <a:extLst>
                  <a:ext uri="{0D108BD9-81ED-4DB2-BD59-A6C34878D82A}">
                    <a16:rowId xmlns:a16="http://schemas.microsoft.com/office/drawing/2014/main" val="10003"/>
                  </a:ext>
                </a:extLst>
              </a:tr>
              <a:tr h="370840">
                <a:tc>
                  <a:txBody>
                    <a:bodyPr/>
                    <a:lstStyle/>
                    <a:p>
                      <a:r>
                        <a:rPr lang="en-US" sz="2000" b="1">
                          <a:latin typeface="Times New Roman" pitchFamily="18" charset="0"/>
                          <a:cs typeface="Times New Roman" pitchFamily="18" charset="0"/>
                        </a:rPr>
                        <a:t>Chất</a:t>
                      </a:r>
                      <a:r>
                        <a:rPr lang="en-US" sz="2000" b="1" baseline="0">
                          <a:latin typeface="Times New Roman" pitchFamily="18" charset="0"/>
                          <a:cs typeface="Times New Roman" pitchFamily="18" charset="0"/>
                        </a:rPr>
                        <a:t> lượng âm thanh</a:t>
                      </a:r>
                      <a:endParaRPr lang="en-US" sz="2000" b="1">
                        <a:latin typeface="Times New Roman" pitchFamily="18" charset="0"/>
                        <a:cs typeface="Times New Roman" pitchFamily="18" charset="0"/>
                      </a:endParaRPr>
                    </a:p>
                  </a:txBody>
                  <a:tcPr/>
                </a:tc>
                <a:tc>
                  <a:txBody>
                    <a:bodyPr/>
                    <a:lstStyle/>
                    <a:p>
                      <a:r>
                        <a:rPr lang="en-US" sz="2000">
                          <a:latin typeface="Times New Roman" pitchFamily="18" charset="0"/>
                          <a:cs typeface="Times New Roman" pitchFamily="18" charset="0"/>
                        </a:rPr>
                        <a:t>Chất lượng</a:t>
                      </a:r>
                      <a:r>
                        <a:rPr lang="en-US" sz="2000" baseline="0">
                          <a:latin typeface="Times New Roman" pitchFamily="18" charset="0"/>
                          <a:cs typeface="Times New Roman" pitchFamily="18" charset="0"/>
                        </a:rPr>
                        <a:t> âm thanh kém hơn FM, nhưng rẻ hơn và truyền được khoảng cách xa. Băng thông thấp hơn nên có thể có nhiều trạm hơn ở bất kì tần số nào</a:t>
                      </a:r>
                      <a:endParaRPr lang="en-US" sz="2000">
                        <a:latin typeface="Times New Roman" pitchFamily="18" charset="0"/>
                        <a:cs typeface="Times New Roman" pitchFamily="18" charset="0"/>
                      </a:endParaRPr>
                    </a:p>
                  </a:txBody>
                  <a:tcPr/>
                </a:tc>
                <a:tc>
                  <a:txBody>
                    <a:bodyPr/>
                    <a:lstStyle/>
                    <a:p>
                      <a:r>
                        <a:rPr lang="en-US" sz="2000">
                          <a:latin typeface="Times New Roman" pitchFamily="18" charset="0"/>
                          <a:cs typeface="Times New Roman" pitchFamily="18" charset="0"/>
                        </a:rPr>
                        <a:t>Chất</a:t>
                      </a:r>
                      <a:r>
                        <a:rPr lang="en-US" sz="2000" baseline="0">
                          <a:latin typeface="Times New Roman" pitchFamily="18" charset="0"/>
                          <a:cs typeface="Times New Roman" pitchFamily="18" charset="0"/>
                        </a:rPr>
                        <a:t> lượng âm thanh tốt hơn do  băng thông cao hơn. Tín hiệu FM bị ảnh hưởng bởi các rào cản vật lí</a:t>
                      </a:r>
                      <a:endParaRPr lang="en-US" sz="200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370840">
                <a:tc>
                  <a:txBody>
                    <a:bodyPr/>
                    <a:lstStyle/>
                    <a:p>
                      <a:r>
                        <a:rPr lang="en-US" sz="2000" b="1">
                          <a:latin typeface="Times New Roman" pitchFamily="18" charset="0"/>
                          <a:cs typeface="Times New Roman" pitchFamily="18" charset="0"/>
                        </a:rPr>
                        <a:t>Phạm</a:t>
                      </a:r>
                      <a:r>
                        <a:rPr lang="en-US" sz="2000" b="1" baseline="0">
                          <a:latin typeface="Times New Roman" pitchFamily="18" charset="0"/>
                          <a:cs typeface="Times New Roman" pitchFamily="18" charset="0"/>
                        </a:rPr>
                        <a:t> vi phát sóng</a:t>
                      </a:r>
                      <a:endParaRPr lang="en-US" sz="2000" b="1">
                        <a:latin typeface="Times New Roman" pitchFamily="18" charset="0"/>
                        <a:cs typeface="Times New Roman" pitchFamily="18" charset="0"/>
                      </a:endParaRPr>
                    </a:p>
                  </a:txBody>
                  <a:tcPr/>
                </a:tc>
                <a:tc>
                  <a:txBody>
                    <a:bodyPr/>
                    <a:lstStyle/>
                    <a:p>
                      <a:pPr marL="0" marR="0" indent="0" algn="l" defTabSz="609630" rtl="0" eaLnBrk="1" fontAlgn="auto" latinLnBrk="0" hangingPunct="1">
                        <a:lnSpc>
                          <a:spcPct val="100000"/>
                        </a:lnSpc>
                        <a:spcBef>
                          <a:spcPts val="0"/>
                        </a:spcBef>
                        <a:spcAft>
                          <a:spcPts val="0"/>
                        </a:spcAft>
                        <a:buClrTx/>
                        <a:buSzTx/>
                        <a:buFontTx/>
                        <a:buNone/>
                        <a:tabLst/>
                        <a:defRPr/>
                      </a:pPr>
                      <a:r>
                        <a:rPr lang="en-US" sz="2000">
                          <a:latin typeface="Times New Roman" pitchFamily="18" charset="0"/>
                          <a:cs typeface="Times New Roman" pitchFamily="18" charset="0"/>
                        </a:rPr>
                        <a:t>540 đến</a:t>
                      </a:r>
                      <a:r>
                        <a:rPr lang="en-US" sz="2000" baseline="0">
                          <a:latin typeface="Times New Roman" pitchFamily="18" charset="0"/>
                          <a:cs typeface="Times New Roman" pitchFamily="18" charset="0"/>
                        </a:rPr>
                        <a:t> 1600 kHz</a:t>
                      </a:r>
                      <a:endParaRPr lang="en-US" sz="2000">
                        <a:latin typeface="Times New Roman" pitchFamily="18" charset="0"/>
                        <a:cs typeface="Times New Roman" pitchFamily="18" charset="0"/>
                      </a:endParaRPr>
                    </a:p>
                  </a:txBody>
                  <a:tcPr/>
                </a:tc>
                <a:tc>
                  <a:txBody>
                    <a:bodyPr/>
                    <a:lstStyle/>
                    <a:p>
                      <a:pPr marL="0" marR="0" indent="0" algn="l" defTabSz="609630" rtl="0" eaLnBrk="1" fontAlgn="auto" latinLnBrk="0" hangingPunct="1">
                        <a:lnSpc>
                          <a:spcPct val="100000"/>
                        </a:lnSpc>
                        <a:spcBef>
                          <a:spcPts val="0"/>
                        </a:spcBef>
                        <a:spcAft>
                          <a:spcPts val="0"/>
                        </a:spcAft>
                        <a:buClrTx/>
                        <a:buSzTx/>
                        <a:buFontTx/>
                        <a:buNone/>
                        <a:tabLst/>
                        <a:defRPr/>
                      </a:pPr>
                      <a:r>
                        <a:rPr lang="en-US" sz="2000">
                          <a:latin typeface="Times New Roman" pitchFamily="18" charset="0"/>
                          <a:cs typeface="Times New Roman" pitchFamily="18" charset="0"/>
                        </a:rPr>
                        <a:t>88 đến</a:t>
                      </a:r>
                      <a:r>
                        <a:rPr lang="en-US" sz="2000" baseline="0">
                          <a:latin typeface="Times New Roman" pitchFamily="18" charset="0"/>
                          <a:cs typeface="Times New Roman" pitchFamily="18" charset="0"/>
                        </a:rPr>
                        <a:t> 108 MHz</a:t>
                      </a:r>
                      <a:endParaRPr lang="en-US" sz="200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370840">
                <a:tc>
                  <a:txBody>
                    <a:bodyPr/>
                    <a:lstStyle/>
                    <a:p>
                      <a:r>
                        <a:rPr lang="en-US" sz="2000" b="1">
                          <a:latin typeface="Times New Roman" pitchFamily="18" charset="0"/>
                          <a:cs typeface="Times New Roman" pitchFamily="18" charset="0"/>
                        </a:rPr>
                        <a:t>Ảnh</a:t>
                      </a:r>
                      <a:r>
                        <a:rPr lang="en-US" sz="2000" b="1" baseline="0">
                          <a:latin typeface="Times New Roman" pitchFamily="18" charset="0"/>
                          <a:cs typeface="Times New Roman" pitchFamily="18" charset="0"/>
                        </a:rPr>
                        <a:t> hưởng bởi nhiễu</a:t>
                      </a:r>
                      <a:endParaRPr lang="en-US" sz="2000" b="1">
                        <a:latin typeface="Times New Roman" pitchFamily="18" charset="0"/>
                        <a:cs typeface="Times New Roman" pitchFamily="18" charset="0"/>
                      </a:endParaRPr>
                    </a:p>
                  </a:txBody>
                  <a:tcPr/>
                </a:tc>
                <a:tc>
                  <a:txBody>
                    <a:bodyPr/>
                    <a:lstStyle/>
                    <a:p>
                      <a:r>
                        <a:rPr lang="vi-VN" sz="2000" b="0" i="0" kern="1200">
                          <a:solidFill>
                            <a:schemeClr val="tx1"/>
                          </a:solidFill>
                          <a:effectLst/>
                          <a:latin typeface="Times New Roman" pitchFamily="18" charset="0"/>
                          <a:ea typeface="+mn-ea"/>
                          <a:cs typeface="Times New Roman" pitchFamily="18" charset="0"/>
                        </a:rPr>
                        <a:t>AM dễ bị nhiễu hơn vì nhiễu ảnh hưởng đến biên độ, đó là nơi thông tin được "lưu trữ" trong tín hiệu AM.</a:t>
                      </a:r>
                      <a:endParaRPr lang="en-US" sz="2000">
                        <a:latin typeface="Times New Roman" pitchFamily="18" charset="0"/>
                        <a:cs typeface="Times New Roman" pitchFamily="18" charset="0"/>
                      </a:endParaRPr>
                    </a:p>
                  </a:txBody>
                  <a:tcPr/>
                </a:tc>
                <a:tc>
                  <a:txBody>
                    <a:bodyPr/>
                    <a:lstStyle/>
                    <a:p>
                      <a:r>
                        <a:rPr lang="vi-VN" sz="2000" b="0" i="0" kern="1200">
                          <a:solidFill>
                            <a:schemeClr val="tx1"/>
                          </a:solidFill>
                          <a:effectLst/>
                          <a:latin typeface="Times New Roman" pitchFamily="18" charset="0"/>
                          <a:ea typeface="+mn-ea"/>
                          <a:cs typeface="Times New Roman" pitchFamily="18" charset="0"/>
                        </a:rPr>
                        <a:t>FM ít bị nhiễu hơn vì thông tin trong tín hiệu FM được truyền qua việc thay đổi tần số chứ không phải biên độ.</a:t>
                      </a:r>
                      <a:endParaRPr lang="en-US" sz="2000">
                        <a:latin typeface="Times New Roman" pitchFamily="18" charset="0"/>
                        <a:cs typeface="Times New Roman" pitchFamily="18"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56036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n119 zalo Hoang Thuan"/>
          <p:cNvPicPr>
            <a:picLocks noChangeAspect="1"/>
          </p:cNvPicPr>
          <p:nvPr/>
        </p:nvPicPr>
        <p:blipFill>
          <a:blip r:embed="rId2"/>
          <a:srcRect l="15221" r="2363" b="25330"/>
          <a:stretch>
            <a:fillRect/>
          </a:stretch>
        </p:blipFill>
        <p:spPr>
          <a:xfrm>
            <a:off x="-105909" y="5509219"/>
            <a:ext cx="12506517" cy="1577047"/>
          </a:xfrm>
          <a:prstGeom prst="rect">
            <a:avLst/>
          </a:prstGeom>
        </p:spPr>
      </p:pic>
      <p:pic>
        <p:nvPicPr>
          <p:cNvPr id="20" name="Picture 15" descr="n119 zalo Hoang Thuan"/>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346113"/>
            <a:ext cx="2777566" cy="2326211"/>
          </a:xfrm>
          <a:prstGeom prst="rect">
            <a:avLst/>
          </a:prstGeom>
        </p:spPr>
      </p:pic>
      <p:sp>
        <p:nvSpPr>
          <p:cNvPr id="10" name="TextBox 9" descr="n119 zalo Hoang Thuan">
            <a:extLst>
              <a:ext uri="{FF2B5EF4-FFF2-40B4-BE49-F238E27FC236}">
                <a16:creationId xmlns:a16="http://schemas.microsoft.com/office/drawing/2014/main" id="{38C24BBB-AA30-43F1-BDC9-26D22BBF3799}"/>
              </a:ext>
            </a:extLst>
          </p:cNvPr>
          <p:cNvSpPr txBox="1"/>
          <p:nvPr/>
        </p:nvSpPr>
        <p:spPr>
          <a:xfrm>
            <a:off x="1971589" y="849542"/>
            <a:ext cx="8351520" cy="4154984"/>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a:latin typeface="+mj-lt"/>
              </a:rPr>
              <a:t>        </a:t>
            </a:r>
            <a:r>
              <a:rPr lang="vi-VN" sz="2400">
                <a:latin typeface="+mj-lt"/>
              </a:rPr>
              <a:t>Phát thanh AM được thử nghiệm lần đầu tiên </a:t>
            </a:r>
            <a:r>
              <a:rPr lang="en-US" sz="2400">
                <a:latin typeface="Times New Roman" pitchFamily="18" charset="0"/>
                <a:cs typeface="Times New Roman" pitchFamily="18" charset="0"/>
              </a:rPr>
              <a:t>năm</a:t>
            </a:r>
            <a:r>
              <a:rPr lang="en-US" sz="2400">
                <a:latin typeface="+mj-lt"/>
              </a:rPr>
              <a:t> </a:t>
            </a:r>
            <a:r>
              <a:rPr lang="vi-VN" sz="2400">
                <a:latin typeface="+mj-lt"/>
              </a:rPr>
              <a:t>1900, </a:t>
            </a:r>
            <a:r>
              <a:rPr lang="en-US" sz="2400">
                <a:latin typeface="Times New Roman" pitchFamily="18" charset="0"/>
                <a:cs typeface="Times New Roman" pitchFamily="18" charset="0"/>
              </a:rPr>
              <a:t>đ</a:t>
            </a:r>
            <a:r>
              <a:rPr lang="vi-VN" sz="2400">
                <a:latin typeface="+mj-lt"/>
              </a:rPr>
              <a:t>ến năm 1920, </a:t>
            </a:r>
            <a:r>
              <a:rPr lang="en-US" sz="2400">
                <a:latin typeface="Times New Roman" pitchFamily="18" charset="0"/>
                <a:cs typeface="Times New Roman" pitchFamily="18" charset="0"/>
              </a:rPr>
              <a:t>phát thanh A</a:t>
            </a:r>
            <a:r>
              <a:rPr lang="vi-VN" sz="2400">
                <a:latin typeface="+mj-lt"/>
              </a:rPr>
              <a:t>M mới được phổ biến rộng rãi, sau sự phát triển của</a:t>
            </a:r>
            <a:r>
              <a:rPr lang="en-US" sz="2400">
                <a:latin typeface="+mj-lt"/>
              </a:rPr>
              <a:t> </a:t>
            </a:r>
            <a:r>
              <a:rPr lang="en-US" sz="2400">
                <a:latin typeface="Times New Roman" pitchFamily="18" charset="0"/>
                <a:cs typeface="Times New Roman" pitchFamily="18" charset="0"/>
              </a:rPr>
              <a:t>máy thu thanh</a:t>
            </a:r>
            <a:r>
              <a:rPr lang="vi-VN" sz="2400">
                <a:latin typeface="Times New Roman" pitchFamily="18" charset="0"/>
                <a:cs typeface="Times New Roman" pitchFamily="18" charset="0"/>
              </a:rPr>
              <a:t>. </a:t>
            </a:r>
            <a:r>
              <a:rPr lang="vi-VN" sz="2400">
                <a:latin typeface="+mj-lt"/>
              </a:rPr>
              <a:t>Loại hình phát sóng này tiếp tục thống trị 30 năm tiếp theo, được gọi là thời đại vàng của phát thanh, cho đến khi</a:t>
            </a:r>
            <a:r>
              <a:rPr lang="en-US" sz="2400">
                <a:latin typeface="+mj-lt"/>
              </a:rPr>
              <a:t> </a:t>
            </a:r>
            <a:r>
              <a:rPr lang="en-US" sz="2400">
                <a:latin typeface="Times New Roman" pitchFamily="18" charset="0"/>
                <a:cs typeface="Times New Roman" pitchFamily="18" charset="0"/>
              </a:rPr>
              <a:t>truyền hình </a:t>
            </a:r>
            <a:r>
              <a:rPr lang="vi-VN" sz="2400">
                <a:latin typeface="+mj-lt"/>
              </a:rPr>
              <a:t>trở nên phổ biến năm 1950. Phát thanh AM còn bị thu hẹp do sự phát triển mạnh mẽ từ</a:t>
            </a:r>
            <a:r>
              <a:rPr lang="en-US" sz="2400">
                <a:latin typeface="+mj-lt"/>
              </a:rPr>
              <a:t> </a:t>
            </a:r>
            <a:r>
              <a:rPr lang="en-US" sz="2400">
                <a:latin typeface="Times New Roman" pitchFamily="18" charset="0"/>
                <a:cs typeface="Times New Roman" pitchFamily="18" charset="0"/>
              </a:rPr>
              <a:t>phát thanh FM.</a:t>
            </a:r>
          </a:p>
          <a:p>
            <a:r>
              <a:rPr lang="en-US" sz="2400">
                <a:latin typeface="+mj-lt"/>
              </a:rPr>
              <a:t>        </a:t>
            </a:r>
            <a:r>
              <a:rPr lang="vi-VN" sz="2400">
                <a:latin typeface="+mj-lt"/>
              </a:rPr>
              <a:t>Phát thanh AM rất dễ bị</a:t>
            </a:r>
            <a:r>
              <a:rPr lang="en-US" sz="2400">
                <a:latin typeface="+mj-lt"/>
              </a:rPr>
              <a:t> </a:t>
            </a:r>
            <a:r>
              <a:rPr lang="en-US" sz="2400">
                <a:latin typeface="Times New Roman" pitchFamily="18" charset="0"/>
                <a:cs typeface="Times New Roman" pitchFamily="18" charset="0"/>
              </a:rPr>
              <a:t>nhiễu, </a:t>
            </a:r>
            <a:r>
              <a:rPr lang="vi-VN" sz="2400">
                <a:latin typeface="+mj-lt"/>
              </a:rPr>
              <a:t>thường bị gián đoạn bởi các tòa nhà cao tầng và thời tiết, đây là một vấn đề lớn trong thế giới ngày </a:t>
            </a:r>
            <a:r>
              <a:rPr lang="en-US" sz="2400">
                <a:latin typeface="+mj-lt"/>
              </a:rPr>
              <a:t>nay. </a:t>
            </a:r>
            <a:r>
              <a:rPr lang="en-US" sz="2400">
                <a:latin typeface="Times New Roman" pitchFamily="18" charset="0"/>
                <a:cs typeface="Times New Roman" pitchFamily="18" charset="0"/>
              </a:rPr>
              <a:t>Đ</a:t>
            </a:r>
            <a:r>
              <a:rPr lang="vi-VN" sz="2400">
                <a:latin typeface="+mj-lt"/>
              </a:rPr>
              <a:t>ộ trung thực của</a:t>
            </a:r>
            <a:r>
              <a:rPr lang="en-US" sz="2400">
                <a:latin typeface="+mj-lt"/>
              </a:rPr>
              <a:t> </a:t>
            </a:r>
            <a:r>
              <a:rPr lang="en-US" sz="2400">
                <a:latin typeface="Times New Roman" pitchFamily="18" charset="0"/>
                <a:cs typeface="Times New Roman" pitchFamily="18" charset="0"/>
              </a:rPr>
              <a:t>âm thanh</a:t>
            </a:r>
            <a:r>
              <a:rPr lang="vi-VN" sz="2400">
                <a:latin typeface="+mj-lt"/>
              </a:rPr>
              <a:t> rất hạn chế. </a:t>
            </a:r>
            <a:endParaRPr lang="en-US" sz="2400">
              <a:latin typeface="+mj-lt"/>
            </a:endParaRPr>
          </a:p>
          <a:p>
            <a:r>
              <a:rPr lang="en-US" sz="2400">
                <a:latin typeface="+mj-lt"/>
              </a:rPr>
              <a:t>        </a:t>
            </a:r>
            <a:r>
              <a:rPr lang="vi-VN" sz="2400">
                <a:latin typeface="+mj-lt"/>
              </a:rPr>
              <a:t>Vì vậy để truyền tiếng nói</a:t>
            </a:r>
            <a:r>
              <a:rPr lang="en-US" sz="2400">
                <a:latin typeface="Times New Roman" pitchFamily="18" charset="0"/>
                <a:cs typeface="Times New Roman" pitchFamily="18" charset="0"/>
              </a:rPr>
              <a:t> thường dùng AM</a:t>
            </a:r>
            <a:r>
              <a:rPr lang="vi-VN" sz="2400">
                <a:latin typeface="Times New Roman" pitchFamily="18" charset="0"/>
                <a:cs typeface="Times New Roman" pitchFamily="18" charset="0"/>
              </a:rPr>
              <a:t> </a:t>
            </a:r>
            <a:r>
              <a:rPr lang="vi-VN" sz="2400">
                <a:latin typeface="+mj-lt"/>
              </a:rPr>
              <a:t>còn truyền</a:t>
            </a:r>
            <a:r>
              <a:rPr lang="en-US" sz="2400">
                <a:latin typeface="+mj-lt"/>
              </a:rPr>
              <a:t> </a:t>
            </a:r>
            <a:r>
              <a:rPr lang="en-US" sz="2400">
                <a:latin typeface="Times New Roman" pitchFamily="18" charset="0"/>
                <a:cs typeface="Times New Roman" pitchFamily="18" charset="0"/>
              </a:rPr>
              <a:t>âm nhạc</a:t>
            </a:r>
            <a:r>
              <a:rPr lang="vi-VN" sz="2400">
                <a:latin typeface="Times New Roman" pitchFamily="18" charset="0"/>
                <a:cs typeface="Times New Roman" pitchFamily="18" charset="0"/>
              </a:rPr>
              <a:t> </a:t>
            </a:r>
            <a:r>
              <a:rPr lang="vi-VN" sz="2400">
                <a:latin typeface="+mj-lt"/>
              </a:rPr>
              <a:t>thì lại dùng FM và kĩ thuật số.</a:t>
            </a:r>
          </a:p>
        </p:txBody>
      </p:sp>
    </p:spTree>
    <p:extLst>
      <p:ext uri="{BB962C8B-B14F-4D97-AF65-F5344CB8AC3E}">
        <p14:creationId xmlns:p14="http://schemas.microsoft.com/office/powerpoint/2010/main" val="224378292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19 zalo Hoang Thuan">
            <a:extLst>
              <a:ext uri="{FF2B5EF4-FFF2-40B4-BE49-F238E27FC236}">
                <a16:creationId xmlns:a16="http://schemas.microsoft.com/office/drawing/2014/main" id="{1D90AC91-ADA6-4A3D-A6DD-413ADE974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1745" y="4486209"/>
            <a:ext cx="2699657" cy="2188911"/>
          </a:xfrm>
          <a:prstGeom prst="rect">
            <a:avLst/>
          </a:prstGeom>
        </p:spPr>
      </p:pic>
      <p:sp>
        <p:nvSpPr>
          <p:cNvPr id="6" name="Google Shape;439;p20" descr="n119 zalo Hoang Thuan">
            <a:extLst>
              <a:ext uri="{FF2B5EF4-FFF2-40B4-BE49-F238E27FC236}">
                <a16:creationId xmlns:a16="http://schemas.microsoft.com/office/drawing/2014/main" id="{AF243792-B38A-4AAD-88A3-B8129262093A}"/>
              </a:ext>
            </a:extLst>
          </p:cNvPr>
          <p:cNvSpPr/>
          <p:nvPr/>
        </p:nvSpPr>
        <p:spPr>
          <a:xfrm>
            <a:off x="336765" y="162782"/>
            <a:ext cx="2989900" cy="1808977"/>
          </a:xfrm>
          <a:custGeom>
            <a:avLst/>
            <a:gdLst/>
            <a:ahLst/>
            <a:cxnLst/>
            <a:rect l="l" t="t" r="r" b="b"/>
            <a:pathLst>
              <a:path w="89697" h="30490" extrusionOk="0">
                <a:moveTo>
                  <a:pt x="0" y="10657"/>
                </a:moveTo>
                <a:lnTo>
                  <a:pt x="2072" y="30490"/>
                </a:lnTo>
                <a:lnTo>
                  <a:pt x="54766" y="22794"/>
                </a:lnTo>
                <a:lnTo>
                  <a:pt x="89697" y="20722"/>
                </a:lnTo>
                <a:lnTo>
                  <a:pt x="87921" y="0"/>
                </a:lnTo>
                <a:lnTo>
                  <a:pt x="54766" y="7400"/>
                </a:lnTo>
                <a:lnTo>
                  <a:pt x="50325" y="3256"/>
                </a:lnTo>
                <a:close/>
              </a:path>
            </a:pathLst>
          </a:custGeom>
          <a:solidFill>
            <a:srgbClr val="44546A"/>
          </a:solidFill>
          <a:ln w="76200" cap="flat" cmpd="sng">
            <a:solidFill>
              <a:srgbClr val="FFFFFF"/>
            </a:solidFill>
            <a:prstDash val="solid"/>
            <a:round/>
            <a:headEnd type="none" w="med" len="med"/>
            <a:tailEnd type="none" w="med" len="med"/>
          </a:ln>
          <a:effectLst>
            <a:outerShdw blurRad="28575" dist="19050" dir="19320000" algn="bl" rotWithShape="0">
              <a:srgbClr val="000000">
                <a:alpha val="24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descr="n119 zalo Hoang Thuan">
            <a:extLst>
              <a:ext uri="{FF2B5EF4-FFF2-40B4-BE49-F238E27FC236}">
                <a16:creationId xmlns:a16="http://schemas.microsoft.com/office/drawing/2014/main" id="{F9F54B45-17A7-4562-A66D-98E28973D2CD}"/>
              </a:ext>
            </a:extLst>
          </p:cNvPr>
          <p:cNvSpPr txBox="1"/>
          <p:nvPr/>
        </p:nvSpPr>
        <p:spPr>
          <a:xfrm rot="21064838">
            <a:off x="403037" y="747174"/>
            <a:ext cx="27778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FF00"/>
                </a:solidFill>
                <a:latin typeface="Times New Roman" pitchFamily="18" charset="0"/>
                <a:cs typeface="Times New Roman" pitchFamily="18" charset="0"/>
              </a:rPr>
              <a:t>THẢO LUẬN</a:t>
            </a:r>
            <a:endPar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8" name="Rounded Rectangular Callout 28" descr="n119 zalo Hoang Thuan">
            <a:extLst>
              <a:ext uri="{FF2B5EF4-FFF2-40B4-BE49-F238E27FC236}">
                <a16:creationId xmlns:a16="http://schemas.microsoft.com/office/drawing/2014/main" id="{261FCBFE-DF2B-4074-967A-A31F4EA6E53B}"/>
              </a:ext>
            </a:extLst>
          </p:cNvPr>
          <p:cNvSpPr/>
          <p:nvPr/>
        </p:nvSpPr>
        <p:spPr>
          <a:xfrm>
            <a:off x="1011743" y="1630383"/>
            <a:ext cx="5878869" cy="3390519"/>
          </a:xfrm>
          <a:prstGeom prst="wedgeRoundRectCallout">
            <a:avLst/>
          </a:prstGeom>
          <a:solidFill>
            <a:schemeClr val="bg1"/>
          </a:solidFill>
          <a:ln w="50800" cap="flat" cmpd="sng" algn="ctr">
            <a:solidFill>
              <a:srgbClr val="FF0000"/>
            </a:solidFill>
            <a:prstDash val="sysDash"/>
            <a:miter lim="800000"/>
          </a:ln>
          <a:effectLst/>
        </p:spPr>
        <p:txBody>
          <a:bodyPr rtlCol="0" anchor="ctr"/>
          <a:lstStyle/>
          <a:p>
            <a:pPr algn="just">
              <a:lnSpc>
                <a:spcPct val="115000"/>
              </a:lnSpc>
            </a:pPr>
            <a:r>
              <a:rPr lang="en-US" sz="2600" b="1">
                <a:latin typeface="Times New Roman" pitchFamily="18" charset="0"/>
                <a:ea typeface="Times New Roman" panose="02020603050405020304" pitchFamily="18" charset="0"/>
                <a:cs typeface="Times New Roman" pitchFamily="18" charset="0"/>
              </a:rPr>
              <a:t>Trong hình 4.8 (SGK/30), nếu khoảng cách kênh là 0,2 MHz thì sẽ có bao nhiêu kênh FM trong dải từ 88 MHz đến 108 MHz?</a:t>
            </a:r>
          </a:p>
          <a:p>
            <a:pPr algn="just">
              <a:lnSpc>
                <a:spcPct val="115000"/>
              </a:lnSpc>
            </a:pPr>
            <a:r>
              <a:rPr lang="en-US" sz="2600" b="1">
                <a:effectLst/>
                <a:latin typeface="Times New Roman" pitchFamily="18" charset="0"/>
                <a:ea typeface="Times New Roman" panose="02020603050405020304" pitchFamily="18" charset="0"/>
                <a:cs typeface="Times New Roman" pitchFamily="18" charset="0"/>
              </a:rPr>
              <a:t>Tại cùng một thời điểm có bao nhiêu kênh FM được phép hoạt động?</a:t>
            </a:r>
            <a:endParaRPr lang="vi-VN" sz="2600" b="1">
              <a:effectLst/>
              <a:latin typeface="Times New Roman" pitchFamily="18" charset="0"/>
              <a:ea typeface="Times New Roman" panose="02020603050405020304" pitchFamily="18" charset="0"/>
              <a:cs typeface="Times New Roman" pitchFamily="18" charset="0"/>
            </a:endParaRPr>
          </a:p>
        </p:txBody>
      </p:sp>
      <p:pic>
        <p:nvPicPr>
          <p:cNvPr id="9" name="Picture 2" descr="n119 zalo Hoang Thuan">
            <a:extLst>
              <a:ext uri="{FF2B5EF4-FFF2-40B4-BE49-F238E27FC236}">
                <a16:creationId xmlns:a16="http://schemas.microsoft.com/office/drawing/2014/main" id="{D4B6D74C-6931-4232-A608-3C9BEFD33F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0960" y="1630383"/>
            <a:ext cx="3981570" cy="303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063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119 zalo Hoang Thuan">
            <a:extLst>
              <a:ext uri="{FF2B5EF4-FFF2-40B4-BE49-F238E27FC236}">
                <a16:creationId xmlns:a16="http://schemas.microsoft.com/office/drawing/2014/main" id="{97FAE891-13A7-4044-B30C-BF996A52576A}"/>
              </a:ext>
            </a:extLst>
          </p:cNvPr>
          <p:cNvSpPr txBox="1"/>
          <p:nvPr/>
        </p:nvSpPr>
        <p:spPr>
          <a:xfrm>
            <a:off x="1450848" y="3368140"/>
            <a:ext cx="8692896" cy="1864340"/>
          </a:xfrm>
          <a:prstGeom prst="round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marL="114300" indent="0" algn="just">
              <a:lnSpc>
                <a:spcPct val="115000"/>
              </a:lnSpc>
              <a:buNone/>
            </a:pPr>
            <a:r>
              <a:rPr lang="vi-VN" sz="3000" b="1">
                <a:latin typeface="+mj-lt"/>
              </a:rPr>
              <a:t>Dải tần từ 526,5 kHz đến 1606,5 kHz sử dụng tần số sóng mang là 9</a:t>
            </a:r>
            <a:r>
              <a:rPr lang="en-US" sz="3000" b="1">
                <a:latin typeface="+mj-lt"/>
              </a:rPr>
              <a:t> </a:t>
            </a:r>
            <a:r>
              <a:rPr lang="vi-VN" sz="3000" b="1">
                <a:latin typeface="+mj-lt"/>
              </a:rPr>
              <a:t>kHz nên có 120 kênh và cùng một lúc có 120 kênh có thể hoạt động.</a:t>
            </a:r>
            <a:endParaRPr lang="vi-VN" sz="3000" b="1" dirty="0">
              <a:solidFill>
                <a:schemeClr val="tx1"/>
              </a:solidFill>
              <a:latin typeface="+mj-lt"/>
              <a:ea typeface="Times New Roman" panose="02020603050405020304" pitchFamily="18" charset="0"/>
              <a:cs typeface="#9Slide03 Arima Madurai Black" panose="00000A00000000000000" pitchFamily="2" charset="-93"/>
            </a:endParaRPr>
          </a:p>
        </p:txBody>
      </p:sp>
      <p:sp>
        <p:nvSpPr>
          <p:cNvPr id="7" name="Google Shape;439;p20" descr="n119 zalo Hoang Thuan">
            <a:extLst>
              <a:ext uri="{FF2B5EF4-FFF2-40B4-BE49-F238E27FC236}">
                <a16:creationId xmlns:a16="http://schemas.microsoft.com/office/drawing/2014/main" id="{6BEEF4FD-37DE-4AB1-875E-44C2F43CDC55}"/>
              </a:ext>
            </a:extLst>
          </p:cNvPr>
          <p:cNvSpPr/>
          <p:nvPr/>
        </p:nvSpPr>
        <p:spPr>
          <a:xfrm>
            <a:off x="331090" y="280416"/>
            <a:ext cx="2834966" cy="1808977"/>
          </a:xfrm>
          <a:custGeom>
            <a:avLst/>
            <a:gdLst/>
            <a:ahLst/>
            <a:cxnLst/>
            <a:rect l="l" t="t" r="r" b="b"/>
            <a:pathLst>
              <a:path w="89697" h="30490" extrusionOk="0">
                <a:moveTo>
                  <a:pt x="0" y="10657"/>
                </a:moveTo>
                <a:lnTo>
                  <a:pt x="2072" y="30490"/>
                </a:lnTo>
                <a:lnTo>
                  <a:pt x="54766" y="22794"/>
                </a:lnTo>
                <a:lnTo>
                  <a:pt x="89697" y="20722"/>
                </a:lnTo>
                <a:lnTo>
                  <a:pt x="87921" y="0"/>
                </a:lnTo>
                <a:lnTo>
                  <a:pt x="54766" y="7400"/>
                </a:lnTo>
                <a:lnTo>
                  <a:pt x="50325" y="3256"/>
                </a:lnTo>
                <a:close/>
              </a:path>
            </a:pathLst>
          </a:custGeom>
          <a:solidFill>
            <a:srgbClr val="44546A"/>
          </a:solidFill>
          <a:ln w="76200" cap="flat" cmpd="sng">
            <a:solidFill>
              <a:srgbClr val="FFFFFF"/>
            </a:solidFill>
            <a:prstDash val="solid"/>
            <a:round/>
            <a:headEnd type="none" w="med" len="med"/>
            <a:tailEnd type="none" w="med" len="med"/>
          </a:ln>
          <a:effectLst>
            <a:outerShdw blurRad="28575" dist="19050" dir="19320000" algn="bl" rotWithShape="0">
              <a:srgbClr val="000000">
                <a:alpha val="24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descr="n119 zalo Hoang Thuan">
            <a:extLst>
              <a:ext uri="{FF2B5EF4-FFF2-40B4-BE49-F238E27FC236}">
                <a16:creationId xmlns:a16="http://schemas.microsoft.com/office/drawing/2014/main" id="{8CE9B265-F505-4607-AB23-9621CD5254E2}"/>
              </a:ext>
            </a:extLst>
          </p:cNvPr>
          <p:cNvSpPr txBox="1"/>
          <p:nvPr/>
        </p:nvSpPr>
        <p:spPr>
          <a:xfrm rot="21064838">
            <a:off x="359627" y="892517"/>
            <a:ext cx="27778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TRẢ LỜI</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5648" y="1756676"/>
            <a:ext cx="8083296" cy="1425436"/>
          </a:xfrm>
          <a:prstGeom prst="rect">
            <a:avLst/>
          </a:prstGeom>
        </p:spPr>
      </p:pic>
    </p:spTree>
    <p:extLst>
      <p:ext uri="{BB962C8B-B14F-4D97-AF65-F5344CB8AC3E}">
        <p14:creationId xmlns:p14="http://schemas.microsoft.com/office/powerpoint/2010/main" val="99510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31504" y="1052737"/>
            <a:ext cx="8856984" cy="954107"/>
          </a:xfrm>
          <a:prstGeom prst="rect">
            <a:avLst/>
          </a:prstGeom>
          <a:noFill/>
        </p:spPr>
        <p:txBody>
          <a:bodyPr wrap="square" rtlCol="0">
            <a:spAutoFit/>
          </a:bodyPr>
          <a:lstStyle/>
          <a:p>
            <a:pPr algn="ctr"/>
            <a:r>
              <a:rPr lang="vi-VN" sz="2800" b="1" dirty="0">
                <a:latin typeface="+mj-lt"/>
              </a:rPr>
              <a:t>IV. TẦN SỐ VÀ BƯỚC SÓNG ĐƯỢC SỬ DỤNG TRONG CÁC KÊNH TRUYỀN THÔNG</a:t>
            </a:r>
            <a:endParaRPr lang="en-US" sz="2800" b="1" dirty="0">
              <a:latin typeface="+mj-lt"/>
            </a:endParaRPr>
          </a:p>
        </p:txBody>
      </p:sp>
      <p:sp>
        <p:nvSpPr>
          <p:cNvPr id="3" name="TextBox 2"/>
          <p:cNvSpPr txBox="1"/>
          <p:nvPr/>
        </p:nvSpPr>
        <p:spPr>
          <a:xfrm>
            <a:off x="1883532" y="2348880"/>
            <a:ext cx="8352928" cy="2308324"/>
          </a:xfrm>
          <a:prstGeom prst="rect">
            <a:avLst/>
          </a:prstGeom>
          <a:noFill/>
        </p:spPr>
        <p:txBody>
          <a:bodyPr wrap="square" rtlCol="0">
            <a:spAutoFit/>
          </a:bodyPr>
          <a:lstStyle/>
          <a:p>
            <a:r>
              <a:rPr lang="vi-VN" sz="2400" dirty="0">
                <a:latin typeface="+mj-lt"/>
              </a:rPr>
              <a:t>Kênh truyền thông tin là môi trường được sử dụng để truyền tải thông tin từ nơi phát đến nơi thu. Kênh có dây truyền tải thông tin bằng dây dẫn hoặc cáp ( cáp đồng, cáp quang). </a:t>
            </a:r>
          </a:p>
          <a:p>
            <a:r>
              <a:rPr lang="vi-VN" sz="2400" dirty="0">
                <a:latin typeface="+mj-lt"/>
              </a:rPr>
              <a:t>Kênh vô tuyến sử dụng không gian tự do (Không khí) để truyền tải thông tin.</a:t>
            </a:r>
          </a:p>
          <a:p>
            <a:endParaRPr lang="en-US" sz="2400" dirty="0">
              <a:latin typeface="+mj-lt"/>
            </a:endParaRPr>
          </a:p>
        </p:txBody>
      </p:sp>
    </p:spTree>
    <p:extLst>
      <p:ext uri="{BB962C8B-B14F-4D97-AF65-F5344CB8AC3E}">
        <p14:creationId xmlns:p14="http://schemas.microsoft.com/office/powerpoint/2010/main" val="20276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1241" y="1023122"/>
            <a:ext cx="8856984" cy="954107"/>
          </a:xfrm>
          <a:prstGeom prst="rect">
            <a:avLst/>
          </a:prstGeom>
          <a:noFill/>
        </p:spPr>
        <p:txBody>
          <a:bodyPr wrap="square" rtlCol="0">
            <a:spAutoFit/>
          </a:bodyPr>
          <a:lstStyle/>
          <a:p>
            <a:pPr algn="ctr"/>
            <a:r>
              <a:rPr lang="vi-VN" sz="2800" b="1" dirty="0">
                <a:latin typeface="+mj-lt"/>
              </a:rPr>
              <a:t>IV. TẦN SỐ VÀ BƯỚC SÓNG ĐƯỢC SỬ DỤNG TRONG CÁC KÊNH TRUYỀN THÔNG</a:t>
            </a:r>
            <a:endParaRPr lang="en-US" sz="2800" b="1" dirty="0">
              <a:latin typeface="+mj-lt"/>
            </a:endParaRPr>
          </a:p>
        </p:txBody>
      </p:sp>
      <p:sp>
        <p:nvSpPr>
          <p:cNvPr id="6" name="TextBox 5"/>
          <p:cNvSpPr txBox="1"/>
          <p:nvPr/>
        </p:nvSpPr>
        <p:spPr>
          <a:xfrm>
            <a:off x="1703512" y="2118047"/>
            <a:ext cx="8856984" cy="3046988"/>
          </a:xfrm>
          <a:prstGeom prst="rect">
            <a:avLst/>
          </a:prstGeom>
          <a:noFill/>
        </p:spPr>
        <p:txBody>
          <a:bodyPr wrap="square" rtlCol="0">
            <a:spAutoFit/>
          </a:bodyPr>
          <a:lstStyle/>
          <a:p>
            <a:r>
              <a:rPr lang="vi-VN" sz="2400" dirty="0">
                <a:latin typeface="+mj-lt"/>
              </a:rPr>
              <a:t>Có một số kênh truyền thông phổ biến như sau: </a:t>
            </a:r>
          </a:p>
          <a:p>
            <a:pPr marL="342900" indent="-342900">
              <a:buFontTx/>
              <a:buChar char="-"/>
            </a:pPr>
            <a:r>
              <a:rPr lang="vi-VN" sz="2400" dirty="0">
                <a:latin typeface="+mj-lt"/>
              </a:rPr>
              <a:t>Kênh truyền thông AM: Tần số từ 530kHz đến 1700 kHz</a:t>
            </a:r>
          </a:p>
          <a:p>
            <a:pPr marL="342900" indent="-342900">
              <a:buFontTx/>
              <a:buChar char="-"/>
            </a:pPr>
            <a:r>
              <a:rPr lang="vi-VN" sz="2400" dirty="0">
                <a:latin typeface="+mj-lt"/>
              </a:rPr>
              <a:t>Kênh truyền thông FM: Tần số từ 88 MHz đến 108 MHz</a:t>
            </a:r>
          </a:p>
          <a:p>
            <a:pPr marL="342900" indent="-342900">
              <a:buFontTx/>
              <a:buChar char="-"/>
            </a:pPr>
            <a:r>
              <a:rPr lang="vi-VN" sz="2400" dirty="0">
                <a:latin typeface="+mj-lt"/>
              </a:rPr>
              <a:t>Kênh truyền hình có tần số rất cao (VHF) và tần số cực cao (UHF): Tần số từ 30MHz đến 3000 MHz.</a:t>
            </a:r>
          </a:p>
          <a:p>
            <a:pPr marL="342900" indent="-342900">
              <a:buFontTx/>
              <a:buChar char="-"/>
            </a:pPr>
            <a:r>
              <a:rPr lang="vi-VN" sz="2400" dirty="0">
                <a:latin typeface="+mj-lt"/>
              </a:rPr>
              <a:t>Kênh truyền thông tần số siêu cao (Viba hay SHF): Tần số từ 300MHz đến 300 GHz.</a:t>
            </a:r>
          </a:p>
          <a:p>
            <a:pPr marL="342900" indent="-342900">
              <a:buFontTx/>
              <a:buChar char="-"/>
            </a:pPr>
            <a:r>
              <a:rPr lang="vi-VN" sz="2400" dirty="0">
                <a:latin typeface="+mj-lt"/>
              </a:rPr>
              <a:t>Kênh truyền thông bằng sợi quang: Tần số từ 187 THz đến 374 THz</a:t>
            </a:r>
          </a:p>
        </p:txBody>
      </p:sp>
    </p:spTree>
    <p:extLst>
      <p:ext uri="{BB962C8B-B14F-4D97-AF65-F5344CB8AC3E}">
        <p14:creationId xmlns:p14="http://schemas.microsoft.com/office/powerpoint/2010/main" val="256937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p:cTn id="27"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29"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30" dur="10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p:cTn id="35"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 calcmode="lin" valueType="num">
                                      <p:cBhvr>
                                        <p:cTn id="42" dur="1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43" dur="1000" fill="hold"/>
                                        <p:tgtEl>
                                          <p:spTgt spid="6">
                                            <p:txEl>
                                              <p:pRg st="5" end="5"/>
                                            </p:txEl>
                                          </p:spTgt>
                                        </p:tgtEl>
                                        <p:attrNameLst>
                                          <p:attrName>ppt_h</p:attrName>
                                        </p:attrNameLst>
                                      </p:cBhvr>
                                      <p:tavLst>
                                        <p:tav tm="0">
                                          <p:val>
                                            <p:fltVal val="0"/>
                                          </p:val>
                                        </p:tav>
                                        <p:tav tm="100000">
                                          <p:val>
                                            <p:strVal val="#ppt_h"/>
                                          </p:val>
                                        </p:tav>
                                      </p:tavLst>
                                    </p:anim>
                                    <p:anim calcmode="lin" valueType="num">
                                      <p:cBhvr>
                                        <p:cTn id="44" dur="1000" fill="hold"/>
                                        <p:tgtEl>
                                          <p:spTgt spid="6">
                                            <p:txEl>
                                              <p:pRg st="5" end="5"/>
                                            </p:txEl>
                                          </p:spTgt>
                                        </p:tgtEl>
                                        <p:attrNameLst>
                                          <p:attrName>style.rotation</p:attrName>
                                        </p:attrNameLst>
                                      </p:cBhvr>
                                      <p:tavLst>
                                        <p:tav tm="0">
                                          <p:val>
                                            <p:fltVal val="90"/>
                                          </p:val>
                                        </p:tav>
                                        <p:tav tm="100000">
                                          <p:val>
                                            <p:fltVal val="0"/>
                                          </p:val>
                                        </p:tav>
                                      </p:tavLst>
                                    </p:anim>
                                    <p:animEffect transition="in" filter="fade">
                                      <p:cBhvr>
                                        <p:cTn id="45"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663356"/>
            <a:ext cx="8784976" cy="58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350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a le bui tuyet lan">
            <a:extLst>
              <a:ext uri="{FF2B5EF4-FFF2-40B4-BE49-F238E27FC236}">
                <a16:creationId xmlns:a16="http://schemas.microsoft.com/office/drawing/2014/main" id="{904AC8EA-1601-D910-1C0B-EFD055F33306}"/>
              </a:ext>
            </a:extLst>
          </p:cNvPr>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3125" b="3125"/>
          <a:stretch/>
        </p:blipFill>
        <p:spPr bwMode="auto">
          <a:xfrm>
            <a:off x="1392" y="3796"/>
            <a:ext cx="12185252" cy="6854204"/>
          </a:xfrm>
          <a:prstGeom prst="rect">
            <a:avLst/>
          </a:prstGeom>
          <a:extLst>
            <a:ext uri="{909E8E84-426E-40DD-AFC4-6F175D3DCCD1}">
              <a14:hiddenFill xmlns:a14="http://schemas.microsoft.com/office/drawing/2010/main">
                <a:solidFill>
                  <a:srgbClr val="FFFFFF"/>
                </a:solidFill>
              </a14:hiddenFill>
            </a:ext>
          </a:extLst>
        </p:spPr>
      </p:pic>
      <p:sp>
        <p:nvSpPr>
          <p:cNvPr id="2" name="Freeform: Shape 1" descr="mua le bui tuyet lan">
            <a:extLst>
              <a:ext uri="{FF2B5EF4-FFF2-40B4-BE49-F238E27FC236}">
                <a16:creationId xmlns:a16="http://schemas.microsoft.com/office/drawing/2014/main" id="{4D2B2D1E-506B-19A7-9D87-A2AC7742AFD9}"/>
              </a:ext>
            </a:extLst>
          </p:cNvPr>
          <p:cNvSpPr/>
          <p:nvPr/>
        </p:nvSpPr>
        <p:spPr>
          <a:xfrm>
            <a:off x="3945712" y="929041"/>
            <a:ext cx="2421515" cy="4888101"/>
          </a:xfrm>
          <a:custGeom>
            <a:avLst/>
            <a:gdLst>
              <a:gd name="connsiteX0" fmla="*/ 0 w 2421515"/>
              <a:gd name="connsiteY0" fmla="*/ 0 h 4888101"/>
              <a:gd name="connsiteX1" fmla="*/ 226279 w 2421515"/>
              <a:gd name="connsiteY1" fmla="*/ 11426 h 4888101"/>
              <a:gd name="connsiteX2" fmla="*/ 2421515 w 2421515"/>
              <a:gd name="connsiteY2" fmla="*/ 2444050 h 4888101"/>
              <a:gd name="connsiteX3" fmla="*/ 226279 w 2421515"/>
              <a:gd name="connsiteY3" fmla="*/ 4876674 h 4888101"/>
              <a:gd name="connsiteX4" fmla="*/ 0 w 2421515"/>
              <a:gd name="connsiteY4" fmla="*/ 4888101 h 4888101"/>
              <a:gd name="connsiteX5" fmla="*/ 0 w 2421515"/>
              <a:gd name="connsiteY5" fmla="*/ 4853965 h 4888101"/>
              <a:gd name="connsiteX6" fmla="*/ 222788 w 2421515"/>
              <a:gd name="connsiteY6" fmla="*/ 4842715 h 4888101"/>
              <a:gd name="connsiteX7" fmla="*/ 2387379 w 2421515"/>
              <a:gd name="connsiteY7" fmla="*/ 2444050 h 4888101"/>
              <a:gd name="connsiteX8" fmla="*/ 222788 w 2421515"/>
              <a:gd name="connsiteY8" fmla="*/ 45385 h 4888101"/>
              <a:gd name="connsiteX9" fmla="*/ 0 w 2421515"/>
              <a:gd name="connsiteY9" fmla="*/ 34135 h 4888101"/>
              <a:gd name="connsiteX10" fmla="*/ 0 w 2421515"/>
              <a:gd name="connsiteY10" fmla="*/ 0 h 488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1515" h="4888101">
                <a:moveTo>
                  <a:pt x="0" y="0"/>
                </a:moveTo>
                <a:lnTo>
                  <a:pt x="226279" y="11426"/>
                </a:lnTo>
                <a:cubicBezTo>
                  <a:pt x="1459311" y="136647"/>
                  <a:pt x="2421515" y="1177981"/>
                  <a:pt x="2421515" y="2444050"/>
                </a:cubicBezTo>
                <a:cubicBezTo>
                  <a:pt x="2421515" y="3710120"/>
                  <a:pt x="1459311" y="4751454"/>
                  <a:pt x="226279" y="4876674"/>
                </a:cubicBezTo>
                <a:lnTo>
                  <a:pt x="0" y="4888101"/>
                </a:lnTo>
                <a:lnTo>
                  <a:pt x="0" y="4853965"/>
                </a:lnTo>
                <a:lnTo>
                  <a:pt x="222788" y="4842715"/>
                </a:lnTo>
                <a:cubicBezTo>
                  <a:pt x="1438607" y="4719242"/>
                  <a:pt x="2387379" y="3692445"/>
                  <a:pt x="2387379" y="2444050"/>
                </a:cubicBezTo>
                <a:cubicBezTo>
                  <a:pt x="2387379" y="1195655"/>
                  <a:pt x="1438607" y="168858"/>
                  <a:pt x="222788" y="45385"/>
                </a:cubicBezTo>
                <a:lnTo>
                  <a:pt x="0" y="34135"/>
                </a:lnTo>
                <a:lnTo>
                  <a:pt x="0" y="0"/>
                </a:lnTo>
                <a:close/>
              </a:path>
            </a:pathLst>
          </a:custGeom>
          <a:gradFill flip="none" rotWithShape="1">
            <a:gsLst>
              <a:gs pos="52000">
                <a:srgbClr val="8FC36D"/>
              </a:gs>
              <a:gs pos="36000">
                <a:srgbClr val="456D4A"/>
              </a:gs>
              <a:gs pos="17000">
                <a:srgbClr val="5780CA">
                  <a:lumMod val="80000"/>
                </a:srgbClr>
              </a:gs>
              <a:gs pos="0">
                <a:srgbClr val="335697">
                  <a:alpha val="94000"/>
                </a:srgbClr>
              </a:gs>
              <a:gs pos="77000">
                <a:srgbClr val="A98002"/>
              </a:gs>
              <a:gs pos="100000">
                <a:srgbClr val="FFCF3C"/>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Oval 2" descr="mua le bui tuyet lan">
            <a:extLst>
              <a:ext uri="{FF2B5EF4-FFF2-40B4-BE49-F238E27FC236}">
                <a16:creationId xmlns:a16="http://schemas.microsoft.com/office/drawing/2014/main" id="{92F53A98-BEDB-C43B-0A10-95C95E683A8F}"/>
              </a:ext>
            </a:extLst>
          </p:cNvPr>
          <p:cNvSpPr/>
          <p:nvPr/>
        </p:nvSpPr>
        <p:spPr>
          <a:xfrm>
            <a:off x="5735426" y="1765433"/>
            <a:ext cx="288656" cy="288656"/>
          </a:xfrm>
          <a:prstGeom prst="ellipse">
            <a:avLst/>
          </a:prstGeom>
          <a:solidFill>
            <a:srgbClr val="3357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Oval 3" descr="mua le bui tuyet lan">
            <a:extLst>
              <a:ext uri="{FF2B5EF4-FFF2-40B4-BE49-F238E27FC236}">
                <a16:creationId xmlns:a16="http://schemas.microsoft.com/office/drawing/2014/main" id="{1F52C2E2-4685-0E29-DDF1-1047A132F99D}"/>
              </a:ext>
            </a:extLst>
          </p:cNvPr>
          <p:cNvSpPr/>
          <p:nvPr/>
        </p:nvSpPr>
        <p:spPr>
          <a:xfrm>
            <a:off x="6196410" y="3233300"/>
            <a:ext cx="288656" cy="288656"/>
          </a:xfrm>
          <a:prstGeom prst="ellipse">
            <a:avLst/>
          </a:prstGeom>
          <a:solidFill>
            <a:srgbClr val="4C76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Oval 4" descr="mua le bui tuyet lan">
            <a:extLst>
              <a:ext uri="{FF2B5EF4-FFF2-40B4-BE49-F238E27FC236}">
                <a16:creationId xmlns:a16="http://schemas.microsoft.com/office/drawing/2014/main" id="{C7775D26-4F37-E656-58E4-8619A814D79C}"/>
              </a:ext>
            </a:extLst>
          </p:cNvPr>
          <p:cNvSpPr/>
          <p:nvPr/>
        </p:nvSpPr>
        <p:spPr>
          <a:xfrm>
            <a:off x="5735426" y="4705706"/>
            <a:ext cx="288656" cy="288656"/>
          </a:xfrm>
          <a:prstGeom prst="ellipse">
            <a:avLst/>
          </a:prstGeom>
          <a:solidFill>
            <a:srgbClr val="CB6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5" descr="mua le bui tuyet lan">
            <a:extLst>
              <a:ext uri="{FF2B5EF4-FFF2-40B4-BE49-F238E27FC236}">
                <a16:creationId xmlns:a16="http://schemas.microsoft.com/office/drawing/2014/main" id="{821EA5A4-C67B-3D95-3890-14DD98602980}"/>
              </a:ext>
            </a:extLst>
          </p:cNvPr>
          <p:cNvGrpSpPr/>
          <p:nvPr/>
        </p:nvGrpSpPr>
        <p:grpSpPr>
          <a:xfrm>
            <a:off x="6024082" y="1468008"/>
            <a:ext cx="4591381" cy="883507"/>
            <a:chOff x="6024082" y="1468008"/>
            <a:chExt cx="4591381" cy="883507"/>
          </a:xfrm>
        </p:grpSpPr>
        <p:grpSp>
          <p:nvGrpSpPr>
            <p:cNvPr id="7" name="Group 6">
              <a:extLst>
                <a:ext uri="{FF2B5EF4-FFF2-40B4-BE49-F238E27FC236}">
                  <a16:creationId xmlns:a16="http://schemas.microsoft.com/office/drawing/2014/main" id="{4E543E3C-2C89-6813-3D5D-6A46BA192C0C}"/>
                </a:ext>
              </a:extLst>
            </p:cNvPr>
            <p:cNvGrpSpPr/>
            <p:nvPr/>
          </p:nvGrpSpPr>
          <p:grpSpPr>
            <a:xfrm>
              <a:off x="6765458" y="1468008"/>
              <a:ext cx="3850005" cy="883507"/>
              <a:chOff x="1499068" y="1486398"/>
              <a:chExt cx="4267201" cy="1019175"/>
            </a:xfrm>
            <a:effectLst>
              <a:glow>
                <a:schemeClr val="accent3">
                  <a:satMod val="175000"/>
                  <a:alpha val="36000"/>
                </a:schemeClr>
              </a:glow>
              <a:outerShdw blurRad="342900" dist="304800" dir="20280000" sx="92000" sy="92000" algn="bl" rotWithShape="0">
                <a:prstClr val="black">
                  <a:alpha val="79000"/>
                </a:prstClr>
              </a:outerShdw>
            </a:effectLst>
          </p:grpSpPr>
          <p:sp>
            <p:nvSpPr>
              <p:cNvPr id="9" name="Freeform: Shape 8">
                <a:extLst>
                  <a:ext uri="{FF2B5EF4-FFF2-40B4-BE49-F238E27FC236}">
                    <a16:creationId xmlns:a16="http://schemas.microsoft.com/office/drawing/2014/main" id="{7027D35C-8A9E-8823-D747-6A0753D4DC69}"/>
                  </a:ext>
                </a:extLst>
              </p:cNvPr>
              <p:cNvSpPr/>
              <p:nvPr/>
            </p:nvSpPr>
            <p:spPr>
              <a:xfrm>
                <a:off x="5292850" y="1990752"/>
                <a:ext cx="120176" cy="10466"/>
              </a:xfrm>
              <a:custGeom>
                <a:avLst/>
                <a:gdLst>
                  <a:gd name="connsiteX0" fmla="*/ 103063 w 120176"/>
                  <a:gd name="connsiteY0" fmla="*/ 0 h 10466"/>
                  <a:gd name="connsiteX1" fmla="*/ 120176 w 120176"/>
                  <a:gd name="connsiteY1" fmla="*/ 1725 h 10466"/>
                  <a:gd name="connsiteX2" fmla="*/ 512 w 120176"/>
                  <a:gd name="connsiteY2" fmla="*/ 10352 h 10466"/>
                  <a:gd name="connsiteX3" fmla="*/ 0 w 120176"/>
                  <a:gd name="connsiteY3" fmla="*/ 10466 h 10466"/>
                  <a:gd name="connsiteX4" fmla="*/ 363 w 120176"/>
                  <a:gd name="connsiteY4" fmla="*/ 10353 h 10466"/>
                  <a:gd name="connsiteX5" fmla="*/ 103063 w 120176"/>
                  <a:gd name="connsiteY5" fmla="*/ 0 h 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76" h="10466">
                    <a:moveTo>
                      <a:pt x="103063" y="0"/>
                    </a:moveTo>
                    <a:lnTo>
                      <a:pt x="120176" y="1725"/>
                    </a:lnTo>
                    <a:lnTo>
                      <a:pt x="512" y="10352"/>
                    </a:lnTo>
                    <a:lnTo>
                      <a:pt x="0" y="10466"/>
                    </a:lnTo>
                    <a:lnTo>
                      <a:pt x="363" y="10353"/>
                    </a:lnTo>
                    <a:cubicBezTo>
                      <a:pt x="33536" y="3565"/>
                      <a:pt x="67883" y="0"/>
                      <a:pt x="1030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Shape 9">
                <a:extLst>
                  <a:ext uri="{FF2B5EF4-FFF2-40B4-BE49-F238E27FC236}">
                    <a16:creationId xmlns:a16="http://schemas.microsoft.com/office/drawing/2014/main" id="{36A21C52-3ADD-FDF5-3EA9-95E0AA3B6511}"/>
                  </a:ext>
                </a:extLst>
              </p:cNvPr>
              <p:cNvSpPr/>
              <p:nvPr/>
            </p:nvSpPr>
            <p:spPr>
              <a:xfrm>
                <a:off x="1499068" y="1486398"/>
                <a:ext cx="4267201" cy="1019175"/>
              </a:xfrm>
              <a:custGeom>
                <a:avLst/>
                <a:gdLst>
                  <a:gd name="connsiteX0" fmla="*/ 526701 w 4267201"/>
                  <a:gd name="connsiteY0" fmla="*/ 1725 h 1019175"/>
                  <a:gd name="connsiteX1" fmla="*/ 612288 w 4267201"/>
                  <a:gd name="connsiteY1" fmla="*/ 10353 h 1019175"/>
                  <a:gd name="connsiteX2" fmla="*/ 1019176 w 4267201"/>
                  <a:gd name="connsiteY2" fmla="*/ 509588 h 1019175"/>
                  <a:gd name="connsiteX3" fmla="*/ 612288 w 4267201"/>
                  <a:gd name="connsiteY3" fmla="*/ 1008823 h 1019175"/>
                  <a:gd name="connsiteX4" fmla="*/ 526707 w 4267201"/>
                  <a:gd name="connsiteY4" fmla="*/ 1017450 h 1019175"/>
                  <a:gd name="connsiteX5" fmla="*/ 407037 w 4267201"/>
                  <a:gd name="connsiteY5" fmla="*/ 1008823 h 1019175"/>
                  <a:gd name="connsiteX6" fmla="*/ 406514 w 4267201"/>
                  <a:gd name="connsiteY6" fmla="*/ 1008707 h 1019175"/>
                  <a:gd name="connsiteX7" fmla="*/ 311233 w 4267201"/>
                  <a:gd name="connsiteY7" fmla="*/ 979130 h 1019175"/>
                  <a:gd name="connsiteX8" fmla="*/ 0 w 4267201"/>
                  <a:gd name="connsiteY8" fmla="*/ 509588 h 1019175"/>
                  <a:gd name="connsiteX9" fmla="*/ 311233 w 4267201"/>
                  <a:gd name="connsiteY9" fmla="*/ 40046 h 1019175"/>
                  <a:gd name="connsiteX10" fmla="*/ 406525 w 4267201"/>
                  <a:gd name="connsiteY10" fmla="*/ 10466 h 1019175"/>
                  <a:gd name="connsiteX11" fmla="*/ 407037 w 4267201"/>
                  <a:gd name="connsiteY11" fmla="*/ 10352 h 1019175"/>
                  <a:gd name="connsiteX12" fmla="*/ 550632 w 4267201"/>
                  <a:gd name="connsiteY12" fmla="*/ 0 h 1019175"/>
                  <a:gd name="connsiteX13" fmla="*/ 3554645 w 4267201"/>
                  <a:gd name="connsiteY13" fmla="*/ 0 h 1019175"/>
                  <a:gd name="connsiteX14" fmla="*/ 4267201 w 4267201"/>
                  <a:gd name="connsiteY14" fmla="*/ 509588 h 1019175"/>
                  <a:gd name="connsiteX15" fmla="*/ 3554645 w 4267201"/>
                  <a:gd name="connsiteY15" fmla="*/ 1019175 h 1019175"/>
                  <a:gd name="connsiteX16" fmla="*/ 550632 w 4267201"/>
                  <a:gd name="connsiteY16" fmla="*/ 1019175 h 1019175"/>
                  <a:gd name="connsiteX17" fmla="*/ 526708 w 4267201"/>
                  <a:gd name="connsiteY17" fmla="*/ 1017450 h 1019175"/>
                  <a:gd name="connsiteX18" fmla="*/ 612289 w 4267201"/>
                  <a:gd name="connsiteY18" fmla="*/ 1008823 h 1019175"/>
                  <a:gd name="connsiteX19" fmla="*/ 1019177 w 4267201"/>
                  <a:gd name="connsiteY19" fmla="*/ 509588 h 1019175"/>
                  <a:gd name="connsiteX20" fmla="*/ 612289 w 4267201"/>
                  <a:gd name="connsiteY20" fmla="*/ 10353 h 1019175"/>
                  <a:gd name="connsiteX21" fmla="*/ 526702 w 4267201"/>
                  <a:gd name="connsiteY21" fmla="*/ 1725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67201" h="1019175">
                    <a:moveTo>
                      <a:pt x="526701" y="1725"/>
                    </a:moveTo>
                    <a:lnTo>
                      <a:pt x="612288" y="10353"/>
                    </a:lnTo>
                    <a:cubicBezTo>
                      <a:pt x="844499" y="57870"/>
                      <a:pt x="1019176" y="263330"/>
                      <a:pt x="1019176" y="509588"/>
                    </a:cubicBezTo>
                    <a:cubicBezTo>
                      <a:pt x="1019176" y="755846"/>
                      <a:pt x="844499" y="961306"/>
                      <a:pt x="612288" y="1008823"/>
                    </a:cubicBezTo>
                    <a:lnTo>
                      <a:pt x="526707" y="1017450"/>
                    </a:lnTo>
                    <a:lnTo>
                      <a:pt x="407037" y="1008823"/>
                    </a:lnTo>
                    <a:lnTo>
                      <a:pt x="406514" y="1008707"/>
                    </a:lnTo>
                    <a:lnTo>
                      <a:pt x="311233" y="979130"/>
                    </a:lnTo>
                    <a:cubicBezTo>
                      <a:pt x="128335" y="901771"/>
                      <a:pt x="0" y="720667"/>
                      <a:pt x="0" y="509588"/>
                    </a:cubicBezTo>
                    <a:cubicBezTo>
                      <a:pt x="0" y="298510"/>
                      <a:pt x="128335" y="117406"/>
                      <a:pt x="311233" y="40046"/>
                    </a:cubicBezTo>
                    <a:lnTo>
                      <a:pt x="406525" y="10466"/>
                    </a:lnTo>
                    <a:lnTo>
                      <a:pt x="407037" y="10352"/>
                    </a:lnTo>
                    <a:close/>
                    <a:moveTo>
                      <a:pt x="550632" y="0"/>
                    </a:moveTo>
                    <a:lnTo>
                      <a:pt x="3554645" y="0"/>
                    </a:lnTo>
                    <a:cubicBezTo>
                      <a:pt x="3948140" y="0"/>
                      <a:pt x="4267201" y="228135"/>
                      <a:pt x="4267201" y="509588"/>
                    </a:cubicBezTo>
                    <a:cubicBezTo>
                      <a:pt x="4267201" y="791040"/>
                      <a:pt x="3948140" y="1019175"/>
                      <a:pt x="3554645" y="1019175"/>
                    </a:cubicBezTo>
                    <a:lnTo>
                      <a:pt x="550632" y="1019175"/>
                    </a:lnTo>
                    <a:lnTo>
                      <a:pt x="526708" y="1017450"/>
                    </a:lnTo>
                    <a:lnTo>
                      <a:pt x="612289" y="1008823"/>
                    </a:lnTo>
                    <a:cubicBezTo>
                      <a:pt x="844500" y="961306"/>
                      <a:pt x="1019177" y="755846"/>
                      <a:pt x="1019177" y="509588"/>
                    </a:cubicBezTo>
                    <a:cubicBezTo>
                      <a:pt x="1019177" y="263330"/>
                      <a:pt x="844500" y="57870"/>
                      <a:pt x="612289" y="10353"/>
                    </a:cubicBezTo>
                    <a:lnTo>
                      <a:pt x="526702" y="1725"/>
                    </a:lnTo>
                    <a:close/>
                  </a:path>
                </a:pathLst>
              </a:cu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solidFill>
                    <a:srgbClr val="FFB039"/>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D14FBD9-9857-0F26-87CC-D91DD71755E1}"/>
                  </a:ext>
                </a:extLst>
              </p:cNvPr>
              <p:cNvSpPr/>
              <p:nvPr/>
            </p:nvSpPr>
            <p:spPr>
              <a:xfrm>
                <a:off x="5292839" y="1990751"/>
                <a:ext cx="120193" cy="10469"/>
              </a:xfrm>
              <a:custGeom>
                <a:avLst/>
                <a:gdLst>
                  <a:gd name="connsiteX0" fmla="*/ 0 w 120193"/>
                  <a:gd name="connsiteY0" fmla="*/ 0 h 10469"/>
                  <a:gd name="connsiteX1" fmla="*/ 523 w 120193"/>
                  <a:gd name="connsiteY1" fmla="*/ 116 h 10469"/>
                  <a:gd name="connsiteX2" fmla="*/ 120193 w 120193"/>
                  <a:gd name="connsiteY2" fmla="*/ 8743 h 10469"/>
                  <a:gd name="connsiteX3" fmla="*/ 103074 w 120193"/>
                  <a:gd name="connsiteY3" fmla="*/ 10469 h 10469"/>
                  <a:gd name="connsiteX4" fmla="*/ 374 w 120193"/>
                  <a:gd name="connsiteY4" fmla="*/ 116 h 10469"/>
                  <a:gd name="connsiteX5" fmla="*/ 0 w 120193"/>
                  <a:gd name="connsiteY5" fmla="*/ 0 h 1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93" h="10469">
                    <a:moveTo>
                      <a:pt x="0" y="0"/>
                    </a:moveTo>
                    <a:lnTo>
                      <a:pt x="523" y="116"/>
                    </a:lnTo>
                    <a:lnTo>
                      <a:pt x="120193" y="8743"/>
                    </a:lnTo>
                    <a:lnTo>
                      <a:pt x="103074" y="10469"/>
                    </a:lnTo>
                    <a:cubicBezTo>
                      <a:pt x="67894" y="10469"/>
                      <a:pt x="33547" y="6904"/>
                      <a:pt x="374" y="116"/>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a:extLst>
                  <a:ext uri="{FF2B5EF4-FFF2-40B4-BE49-F238E27FC236}">
                    <a16:creationId xmlns:a16="http://schemas.microsoft.com/office/drawing/2014/main" id="{6A73E63B-2EFB-1988-119D-066955804D49}"/>
                  </a:ext>
                </a:extLst>
              </p:cNvPr>
              <p:cNvSpPr/>
              <p:nvPr/>
            </p:nvSpPr>
            <p:spPr>
              <a:xfrm>
                <a:off x="1557554" y="1538785"/>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vi-VN" sz="2400" b="1">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cxnSp>
          <p:nvCxnSpPr>
            <p:cNvPr id="8" name="Straight Connector 7">
              <a:extLst>
                <a:ext uri="{FF2B5EF4-FFF2-40B4-BE49-F238E27FC236}">
                  <a16:creationId xmlns:a16="http://schemas.microsoft.com/office/drawing/2014/main" id="{CE7628B2-BD22-3B56-CB92-95073FFF25E6}"/>
                </a:ext>
              </a:extLst>
            </p:cNvPr>
            <p:cNvCxnSpPr>
              <a:cxnSpLocks/>
              <a:stCxn id="3" idx="6"/>
            </p:cNvCxnSpPr>
            <p:nvPr/>
          </p:nvCxnSpPr>
          <p:spPr>
            <a:xfrm>
              <a:off x="6024082" y="1909761"/>
              <a:ext cx="741376" cy="4537"/>
            </a:xfrm>
            <a:prstGeom prst="line">
              <a:avLst/>
            </a:prstGeom>
            <a:ln w="25400" cmpd="sng">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13" name="Freeform: Shape 12" descr="mua le bui tuyet lan">
            <a:extLst>
              <a:ext uri="{FF2B5EF4-FFF2-40B4-BE49-F238E27FC236}">
                <a16:creationId xmlns:a16="http://schemas.microsoft.com/office/drawing/2014/main" id="{55F39376-D073-23CB-7C00-E4B0B2EA75CC}"/>
              </a:ext>
            </a:extLst>
          </p:cNvPr>
          <p:cNvSpPr/>
          <p:nvPr/>
        </p:nvSpPr>
        <p:spPr>
          <a:xfrm>
            <a:off x="10451333" y="4855817"/>
            <a:ext cx="108427" cy="9073"/>
          </a:xfrm>
          <a:custGeom>
            <a:avLst/>
            <a:gdLst>
              <a:gd name="connsiteX0" fmla="*/ 103063 w 120176"/>
              <a:gd name="connsiteY0" fmla="*/ 0 h 10466"/>
              <a:gd name="connsiteX1" fmla="*/ 120176 w 120176"/>
              <a:gd name="connsiteY1" fmla="*/ 1725 h 10466"/>
              <a:gd name="connsiteX2" fmla="*/ 512 w 120176"/>
              <a:gd name="connsiteY2" fmla="*/ 10352 h 10466"/>
              <a:gd name="connsiteX3" fmla="*/ 0 w 120176"/>
              <a:gd name="connsiteY3" fmla="*/ 10466 h 10466"/>
              <a:gd name="connsiteX4" fmla="*/ 363 w 120176"/>
              <a:gd name="connsiteY4" fmla="*/ 10353 h 10466"/>
              <a:gd name="connsiteX5" fmla="*/ 103063 w 120176"/>
              <a:gd name="connsiteY5" fmla="*/ 0 h 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76" h="10466">
                <a:moveTo>
                  <a:pt x="103063" y="0"/>
                </a:moveTo>
                <a:lnTo>
                  <a:pt x="120176" y="1725"/>
                </a:lnTo>
                <a:lnTo>
                  <a:pt x="512" y="10352"/>
                </a:lnTo>
                <a:lnTo>
                  <a:pt x="0" y="10466"/>
                </a:lnTo>
                <a:lnTo>
                  <a:pt x="363" y="10353"/>
                </a:lnTo>
                <a:cubicBezTo>
                  <a:pt x="33536" y="3565"/>
                  <a:pt x="67883" y="0"/>
                  <a:pt x="1030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Freeform: Shape 13" descr="mua le bui tuyet lan">
            <a:extLst>
              <a:ext uri="{FF2B5EF4-FFF2-40B4-BE49-F238E27FC236}">
                <a16:creationId xmlns:a16="http://schemas.microsoft.com/office/drawing/2014/main" id="{894CC72C-9DB2-33BC-E382-6FF399467966}"/>
              </a:ext>
            </a:extLst>
          </p:cNvPr>
          <p:cNvSpPr/>
          <p:nvPr/>
        </p:nvSpPr>
        <p:spPr>
          <a:xfrm>
            <a:off x="10451323" y="4855816"/>
            <a:ext cx="108442" cy="9075"/>
          </a:xfrm>
          <a:custGeom>
            <a:avLst/>
            <a:gdLst>
              <a:gd name="connsiteX0" fmla="*/ 0 w 120193"/>
              <a:gd name="connsiteY0" fmla="*/ 0 h 10469"/>
              <a:gd name="connsiteX1" fmla="*/ 523 w 120193"/>
              <a:gd name="connsiteY1" fmla="*/ 116 h 10469"/>
              <a:gd name="connsiteX2" fmla="*/ 120193 w 120193"/>
              <a:gd name="connsiteY2" fmla="*/ 8743 h 10469"/>
              <a:gd name="connsiteX3" fmla="*/ 103074 w 120193"/>
              <a:gd name="connsiteY3" fmla="*/ 10469 h 10469"/>
              <a:gd name="connsiteX4" fmla="*/ 374 w 120193"/>
              <a:gd name="connsiteY4" fmla="*/ 116 h 10469"/>
              <a:gd name="connsiteX5" fmla="*/ 0 w 120193"/>
              <a:gd name="connsiteY5" fmla="*/ 0 h 1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93" h="10469">
                <a:moveTo>
                  <a:pt x="0" y="0"/>
                </a:moveTo>
                <a:lnTo>
                  <a:pt x="523" y="116"/>
                </a:lnTo>
                <a:lnTo>
                  <a:pt x="120193" y="8743"/>
                </a:lnTo>
                <a:lnTo>
                  <a:pt x="103074" y="10469"/>
                </a:lnTo>
                <a:cubicBezTo>
                  <a:pt x="67894" y="10469"/>
                  <a:pt x="33547" y="6904"/>
                  <a:pt x="374" y="116"/>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5" name="Group 14" descr="mua le bui tuyet lan">
            <a:extLst>
              <a:ext uri="{FF2B5EF4-FFF2-40B4-BE49-F238E27FC236}">
                <a16:creationId xmlns:a16="http://schemas.microsoft.com/office/drawing/2014/main" id="{6E0E41C4-A123-147B-9C59-6F109EBC6341}"/>
              </a:ext>
            </a:extLst>
          </p:cNvPr>
          <p:cNvGrpSpPr/>
          <p:nvPr/>
        </p:nvGrpSpPr>
        <p:grpSpPr>
          <a:xfrm>
            <a:off x="6024082" y="4418600"/>
            <a:ext cx="5329718" cy="883507"/>
            <a:chOff x="6024082" y="4418600"/>
            <a:chExt cx="4643769" cy="883507"/>
          </a:xfrm>
          <a:effectLst>
            <a:outerShdw blurRad="177800" dist="177800" dir="18900000" algn="bl" rotWithShape="0">
              <a:prstClr val="black">
                <a:alpha val="40000"/>
              </a:prstClr>
            </a:outerShdw>
          </a:effectLst>
        </p:grpSpPr>
        <p:grpSp>
          <p:nvGrpSpPr>
            <p:cNvPr id="16" name="Group 15">
              <a:extLst>
                <a:ext uri="{FF2B5EF4-FFF2-40B4-BE49-F238E27FC236}">
                  <a16:creationId xmlns:a16="http://schemas.microsoft.com/office/drawing/2014/main" id="{94E3358A-1E27-61BB-5C20-67F0254CB909}"/>
                </a:ext>
              </a:extLst>
            </p:cNvPr>
            <p:cNvGrpSpPr/>
            <p:nvPr/>
          </p:nvGrpSpPr>
          <p:grpSpPr>
            <a:xfrm>
              <a:off x="6818227" y="4418600"/>
              <a:ext cx="3849624" cy="883507"/>
              <a:chOff x="6818227" y="4418600"/>
              <a:chExt cx="3849624" cy="883507"/>
            </a:xfrm>
          </p:grpSpPr>
          <p:sp>
            <p:nvSpPr>
              <p:cNvPr id="18" name="Freeform: Shape 17">
                <a:extLst>
                  <a:ext uri="{FF2B5EF4-FFF2-40B4-BE49-F238E27FC236}">
                    <a16:creationId xmlns:a16="http://schemas.microsoft.com/office/drawing/2014/main" id="{034F5E47-4032-6890-4740-8B6DDD6C7183}"/>
                  </a:ext>
                </a:extLst>
              </p:cNvPr>
              <p:cNvSpPr/>
              <p:nvPr/>
            </p:nvSpPr>
            <p:spPr>
              <a:xfrm>
                <a:off x="6818227" y="4418600"/>
                <a:ext cx="3849624" cy="883507"/>
              </a:xfrm>
              <a:custGeom>
                <a:avLst/>
                <a:gdLst>
                  <a:gd name="connsiteX0" fmla="*/ 526701 w 4267201"/>
                  <a:gd name="connsiteY0" fmla="*/ 1725 h 1019175"/>
                  <a:gd name="connsiteX1" fmla="*/ 612288 w 4267201"/>
                  <a:gd name="connsiteY1" fmla="*/ 10353 h 1019175"/>
                  <a:gd name="connsiteX2" fmla="*/ 1019176 w 4267201"/>
                  <a:gd name="connsiteY2" fmla="*/ 509588 h 1019175"/>
                  <a:gd name="connsiteX3" fmla="*/ 612288 w 4267201"/>
                  <a:gd name="connsiteY3" fmla="*/ 1008823 h 1019175"/>
                  <a:gd name="connsiteX4" fmla="*/ 526707 w 4267201"/>
                  <a:gd name="connsiteY4" fmla="*/ 1017450 h 1019175"/>
                  <a:gd name="connsiteX5" fmla="*/ 407037 w 4267201"/>
                  <a:gd name="connsiteY5" fmla="*/ 1008823 h 1019175"/>
                  <a:gd name="connsiteX6" fmla="*/ 406514 w 4267201"/>
                  <a:gd name="connsiteY6" fmla="*/ 1008707 h 1019175"/>
                  <a:gd name="connsiteX7" fmla="*/ 311233 w 4267201"/>
                  <a:gd name="connsiteY7" fmla="*/ 979130 h 1019175"/>
                  <a:gd name="connsiteX8" fmla="*/ 0 w 4267201"/>
                  <a:gd name="connsiteY8" fmla="*/ 509588 h 1019175"/>
                  <a:gd name="connsiteX9" fmla="*/ 311233 w 4267201"/>
                  <a:gd name="connsiteY9" fmla="*/ 40046 h 1019175"/>
                  <a:gd name="connsiteX10" fmla="*/ 406525 w 4267201"/>
                  <a:gd name="connsiteY10" fmla="*/ 10466 h 1019175"/>
                  <a:gd name="connsiteX11" fmla="*/ 407037 w 4267201"/>
                  <a:gd name="connsiteY11" fmla="*/ 10352 h 1019175"/>
                  <a:gd name="connsiteX12" fmla="*/ 550632 w 4267201"/>
                  <a:gd name="connsiteY12" fmla="*/ 0 h 1019175"/>
                  <a:gd name="connsiteX13" fmla="*/ 3554645 w 4267201"/>
                  <a:gd name="connsiteY13" fmla="*/ 0 h 1019175"/>
                  <a:gd name="connsiteX14" fmla="*/ 4267201 w 4267201"/>
                  <a:gd name="connsiteY14" fmla="*/ 509588 h 1019175"/>
                  <a:gd name="connsiteX15" fmla="*/ 3554645 w 4267201"/>
                  <a:gd name="connsiteY15" fmla="*/ 1019175 h 1019175"/>
                  <a:gd name="connsiteX16" fmla="*/ 550632 w 4267201"/>
                  <a:gd name="connsiteY16" fmla="*/ 1019175 h 1019175"/>
                  <a:gd name="connsiteX17" fmla="*/ 526708 w 4267201"/>
                  <a:gd name="connsiteY17" fmla="*/ 1017450 h 1019175"/>
                  <a:gd name="connsiteX18" fmla="*/ 612289 w 4267201"/>
                  <a:gd name="connsiteY18" fmla="*/ 1008823 h 1019175"/>
                  <a:gd name="connsiteX19" fmla="*/ 1019177 w 4267201"/>
                  <a:gd name="connsiteY19" fmla="*/ 509588 h 1019175"/>
                  <a:gd name="connsiteX20" fmla="*/ 612289 w 4267201"/>
                  <a:gd name="connsiteY20" fmla="*/ 10353 h 1019175"/>
                  <a:gd name="connsiteX21" fmla="*/ 526702 w 4267201"/>
                  <a:gd name="connsiteY21" fmla="*/ 1725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67201" h="1019175">
                    <a:moveTo>
                      <a:pt x="526701" y="1725"/>
                    </a:moveTo>
                    <a:lnTo>
                      <a:pt x="612288" y="10353"/>
                    </a:lnTo>
                    <a:cubicBezTo>
                      <a:pt x="844499" y="57870"/>
                      <a:pt x="1019176" y="263330"/>
                      <a:pt x="1019176" y="509588"/>
                    </a:cubicBezTo>
                    <a:cubicBezTo>
                      <a:pt x="1019176" y="755846"/>
                      <a:pt x="844499" y="961306"/>
                      <a:pt x="612288" y="1008823"/>
                    </a:cubicBezTo>
                    <a:lnTo>
                      <a:pt x="526707" y="1017450"/>
                    </a:lnTo>
                    <a:lnTo>
                      <a:pt x="407037" y="1008823"/>
                    </a:lnTo>
                    <a:lnTo>
                      <a:pt x="406514" y="1008707"/>
                    </a:lnTo>
                    <a:lnTo>
                      <a:pt x="311233" y="979130"/>
                    </a:lnTo>
                    <a:cubicBezTo>
                      <a:pt x="128335" y="901771"/>
                      <a:pt x="0" y="720667"/>
                      <a:pt x="0" y="509588"/>
                    </a:cubicBezTo>
                    <a:cubicBezTo>
                      <a:pt x="0" y="298510"/>
                      <a:pt x="128335" y="117406"/>
                      <a:pt x="311233" y="40046"/>
                    </a:cubicBezTo>
                    <a:lnTo>
                      <a:pt x="406525" y="10466"/>
                    </a:lnTo>
                    <a:lnTo>
                      <a:pt x="407037" y="10352"/>
                    </a:lnTo>
                    <a:close/>
                    <a:moveTo>
                      <a:pt x="550632" y="0"/>
                    </a:moveTo>
                    <a:lnTo>
                      <a:pt x="3554645" y="0"/>
                    </a:lnTo>
                    <a:cubicBezTo>
                      <a:pt x="3948140" y="0"/>
                      <a:pt x="4267201" y="228135"/>
                      <a:pt x="4267201" y="509588"/>
                    </a:cubicBezTo>
                    <a:cubicBezTo>
                      <a:pt x="4267201" y="791040"/>
                      <a:pt x="3948140" y="1019175"/>
                      <a:pt x="3554645" y="1019175"/>
                    </a:cubicBezTo>
                    <a:lnTo>
                      <a:pt x="550632" y="1019175"/>
                    </a:lnTo>
                    <a:lnTo>
                      <a:pt x="526708" y="1017450"/>
                    </a:lnTo>
                    <a:lnTo>
                      <a:pt x="612289" y="1008823"/>
                    </a:lnTo>
                    <a:cubicBezTo>
                      <a:pt x="844500" y="961306"/>
                      <a:pt x="1019177" y="755846"/>
                      <a:pt x="1019177" y="509588"/>
                    </a:cubicBezTo>
                    <a:cubicBezTo>
                      <a:pt x="1019177" y="263330"/>
                      <a:pt x="844500" y="57870"/>
                      <a:pt x="612289" y="10353"/>
                    </a:cubicBezTo>
                    <a:lnTo>
                      <a:pt x="526702" y="1725"/>
                    </a:lnTo>
                    <a:close/>
                  </a:path>
                </a:pathLst>
              </a:custGeom>
              <a:gradFill flip="none" rotWithShape="1">
                <a:gsLst>
                  <a:gs pos="0">
                    <a:schemeClr val="bg1"/>
                  </a:gs>
                  <a:gs pos="46000">
                    <a:schemeClr val="accent2">
                      <a:lumMod val="60000"/>
                      <a:lumOff val="40000"/>
                    </a:schemeClr>
                  </a:gs>
                  <a:gs pos="100000">
                    <a:schemeClr val="accent2">
                      <a:lumMod val="7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id="{8EBAC1A1-4002-F025-0743-DB82D82C5EEA}"/>
                  </a:ext>
                </a:extLst>
              </p:cNvPr>
              <p:cNvSpPr/>
              <p:nvPr/>
            </p:nvSpPr>
            <p:spPr>
              <a:xfrm>
                <a:off x="6879278" y="4464014"/>
                <a:ext cx="825001" cy="7926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A631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a:t>
                </a:r>
                <a:endParaRPr lang="vi-VN" sz="2400" b="1">
                  <a:solidFill>
                    <a:srgbClr val="CA631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cxnSp>
          <p:nvCxnSpPr>
            <p:cNvPr id="17" name="Straight Connector 16">
              <a:extLst>
                <a:ext uri="{FF2B5EF4-FFF2-40B4-BE49-F238E27FC236}">
                  <a16:creationId xmlns:a16="http://schemas.microsoft.com/office/drawing/2014/main" id="{5403B0A4-B595-DC52-2186-627CACE3094E}"/>
                </a:ext>
              </a:extLst>
            </p:cNvPr>
            <p:cNvCxnSpPr>
              <a:cxnSpLocks/>
            </p:cNvCxnSpPr>
            <p:nvPr/>
          </p:nvCxnSpPr>
          <p:spPr>
            <a:xfrm>
              <a:off x="6024082" y="4860353"/>
              <a:ext cx="786049" cy="0"/>
            </a:xfrm>
            <a:prstGeom prst="line">
              <a:avLst/>
            </a:prstGeom>
            <a:ln w="25400" cmpd="sng">
              <a:solidFill>
                <a:srgbClr val="CB641E"/>
              </a:solidFill>
            </a:ln>
          </p:spPr>
          <p:style>
            <a:lnRef idx="1">
              <a:schemeClr val="accent1"/>
            </a:lnRef>
            <a:fillRef idx="0">
              <a:schemeClr val="accent1"/>
            </a:fillRef>
            <a:effectRef idx="0">
              <a:schemeClr val="accent1"/>
            </a:effectRef>
            <a:fontRef idx="minor">
              <a:schemeClr val="tx1"/>
            </a:fontRef>
          </p:style>
        </p:cxnSp>
      </p:grpSp>
      <p:sp>
        <p:nvSpPr>
          <p:cNvPr id="20" name="Freeform: Shape 19" descr="mua le bui tuyet lan">
            <a:extLst>
              <a:ext uri="{FF2B5EF4-FFF2-40B4-BE49-F238E27FC236}">
                <a16:creationId xmlns:a16="http://schemas.microsoft.com/office/drawing/2014/main" id="{E5F240D9-E703-8539-2427-4EE7F8524582}"/>
              </a:ext>
            </a:extLst>
          </p:cNvPr>
          <p:cNvSpPr/>
          <p:nvPr/>
        </p:nvSpPr>
        <p:spPr>
          <a:xfrm>
            <a:off x="11124443" y="3368555"/>
            <a:ext cx="108427" cy="9073"/>
          </a:xfrm>
          <a:custGeom>
            <a:avLst/>
            <a:gdLst>
              <a:gd name="connsiteX0" fmla="*/ 103063 w 120176"/>
              <a:gd name="connsiteY0" fmla="*/ 0 h 10466"/>
              <a:gd name="connsiteX1" fmla="*/ 120176 w 120176"/>
              <a:gd name="connsiteY1" fmla="*/ 1725 h 10466"/>
              <a:gd name="connsiteX2" fmla="*/ 512 w 120176"/>
              <a:gd name="connsiteY2" fmla="*/ 10352 h 10466"/>
              <a:gd name="connsiteX3" fmla="*/ 0 w 120176"/>
              <a:gd name="connsiteY3" fmla="*/ 10466 h 10466"/>
              <a:gd name="connsiteX4" fmla="*/ 363 w 120176"/>
              <a:gd name="connsiteY4" fmla="*/ 10353 h 10466"/>
              <a:gd name="connsiteX5" fmla="*/ 103063 w 120176"/>
              <a:gd name="connsiteY5" fmla="*/ 0 h 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76" h="10466">
                <a:moveTo>
                  <a:pt x="103063" y="0"/>
                </a:moveTo>
                <a:lnTo>
                  <a:pt x="120176" y="1725"/>
                </a:lnTo>
                <a:lnTo>
                  <a:pt x="512" y="10352"/>
                </a:lnTo>
                <a:lnTo>
                  <a:pt x="0" y="10466"/>
                </a:lnTo>
                <a:lnTo>
                  <a:pt x="363" y="10353"/>
                </a:lnTo>
                <a:cubicBezTo>
                  <a:pt x="33536" y="3565"/>
                  <a:pt x="67883" y="0"/>
                  <a:pt x="1030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Freeform: Shape 20" descr="mua le bui tuyet lan">
            <a:extLst>
              <a:ext uri="{FF2B5EF4-FFF2-40B4-BE49-F238E27FC236}">
                <a16:creationId xmlns:a16="http://schemas.microsoft.com/office/drawing/2014/main" id="{98DE19CB-283F-B638-0055-A283A44104CE}"/>
              </a:ext>
            </a:extLst>
          </p:cNvPr>
          <p:cNvSpPr/>
          <p:nvPr/>
        </p:nvSpPr>
        <p:spPr>
          <a:xfrm>
            <a:off x="11124433" y="3368554"/>
            <a:ext cx="108442" cy="9075"/>
          </a:xfrm>
          <a:custGeom>
            <a:avLst/>
            <a:gdLst>
              <a:gd name="connsiteX0" fmla="*/ 0 w 120193"/>
              <a:gd name="connsiteY0" fmla="*/ 0 h 10469"/>
              <a:gd name="connsiteX1" fmla="*/ 523 w 120193"/>
              <a:gd name="connsiteY1" fmla="*/ 116 h 10469"/>
              <a:gd name="connsiteX2" fmla="*/ 120193 w 120193"/>
              <a:gd name="connsiteY2" fmla="*/ 8743 h 10469"/>
              <a:gd name="connsiteX3" fmla="*/ 103074 w 120193"/>
              <a:gd name="connsiteY3" fmla="*/ 10469 h 10469"/>
              <a:gd name="connsiteX4" fmla="*/ 374 w 120193"/>
              <a:gd name="connsiteY4" fmla="*/ 116 h 10469"/>
              <a:gd name="connsiteX5" fmla="*/ 0 w 120193"/>
              <a:gd name="connsiteY5" fmla="*/ 0 h 1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93" h="10469">
                <a:moveTo>
                  <a:pt x="0" y="0"/>
                </a:moveTo>
                <a:lnTo>
                  <a:pt x="523" y="116"/>
                </a:lnTo>
                <a:lnTo>
                  <a:pt x="120193" y="8743"/>
                </a:lnTo>
                <a:lnTo>
                  <a:pt x="103074" y="10469"/>
                </a:lnTo>
                <a:cubicBezTo>
                  <a:pt x="67894" y="10469"/>
                  <a:pt x="33547" y="6904"/>
                  <a:pt x="374" y="116"/>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2" name="Group 21" descr="mua le bui tuyet lan">
            <a:extLst>
              <a:ext uri="{FF2B5EF4-FFF2-40B4-BE49-F238E27FC236}">
                <a16:creationId xmlns:a16="http://schemas.microsoft.com/office/drawing/2014/main" id="{7F2166D6-A3B1-82AE-610D-B911F744C0E6}"/>
              </a:ext>
            </a:extLst>
          </p:cNvPr>
          <p:cNvGrpSpPr/>
          <p:nvPr/>
        </p:nvGrpSpPr>
        <p:grpSpPr>
          <a:xfrm>
            <a:off x="6360036" y="2968216"/>
            <a:ext cx="5826608" cy="883507"/>
            <a:chOff x="6485066" y="2931338"/>
            <a:chExt cx="5066130" cy="883507"/>
          </a:xfrm>
          <a:effectLst>
            <a:outerShdw blurRad="279400" dist="139700" dir="19200000" algn="bl" rotWithShape="0">
              <a:prstClr val="black">
                <a:alpha val="52000"/>
              </a:prstClr>
            </a:outerShdw>
          </a:effectLst>
        </p:grpSpPr>
        <p:grpSp>
          <p:nvGrpSpPr>
            <p:cNvPr id="23" name="Group 22">
              <a:extLst>
                <a:ext uri="{FF2B5EF4-FFF2-40B4-BE49-F238E27FC236}">
                  <a16:creationId xmlns:a16="http://schemas.microsoft.com/office/drawing/2014/main" id="{418FF2D9-989C-835E-4D51-491C6485E89E}"/>
                </a:ext>
              </a:extLst>
            </p:cNvPr>
            <p:cNvGrpSpPr/>
            <p:nvPr/>
          </p:nvGrpSpPr>
          <p:grpSpPr>
            <a:xfrm>
              <a:off x="7701572" y="2931338"/>
              <a:ext cx="3849624" cy="883507"/>
              <a:chOff x="7701572" y="2931338"/>
              <a:chExt cx="3849624" cy="883507"/>
            </a:xfrm>
          </p:grpSpPr>
          <p:sp>
            <p:nvSpPr>
              <p:cNvPr id="25" name="Freeform: Shape 24">
                <a:extLst>
                  <a:ext uri="{FF2B5EF4-FFF2-40B4-BE49-F238E27FC236}">
                    <a16:creationId xmlns:a16="http://schemas.microsoft.com/office/drawing/2014/main" id="{C215DEA1-8E9E-CEE1-CF60-42489D2801B1}"/>
                  </a:ext>
                </a:extLst>
              </p:cNvPr>
              <p:cNvSpPr/>
              <p:nvPr/>
            </p:nvSpPr>
            <p:spPr>
              <a:xfrm>
                <a:off x="7701572" y="2931338"/>
                <a:ext cx="3849624" cy="883507"/>
              </a:xfrm>
              <a:custGeom>
                <a:avLst/>
                <a:gdLst>
                  <a:gd name="connsiteX0" fmla="*/ 526701 w 4267201"/>
                  <a:gd name="connsiteY0" fmla="*/ 1725 h 1019175"/>
                  <a:gd name="connsiteX1" fmla="*/ 612288 w 4267201"/>
                  <a:gd name="connsiteY1" fmla="*/ 10353 h 1019175"/>
                  <a:gd name="connsiteX2" fmla="*/ 1019176 w 4267201"/>
                  <a:gd name="connsiteY2" fmla="*/ 509588 h 1019175"/>
                  <a:gd name="connsiteX3" fmla="*/ 612288 w 4267201"/>
                  <a:gd name="connsiteY3" fmla="*/ 1008823 h 1019175"/>
                  <a:gd name="connsiteX4" fmla="*/ 526707 w 4267201"/>
                  <a:gd name="connsiteY4" fmla="*/ 1017450 h 1019175"/>
                  <a:gd name="connsiteX5" fmla="*/ 407037 w 4267201"/>
                  <a:gd name="connsiteY5" fmla="*/ 1008823 h 1019175"/>
                  <a:gd name="connsiteX6" fmla="*/ 406514 w 4267201"/>
                  <a:gd name="connsiteY6" fmla="*/ 1008707 h 1019175"/>
                  <a:gd name="connsiteX7" fmla="*/ 311233 w 4267201"/>
                  <a:gd name="connsiteY7" fmla="*/ 979130 h 1019175"/>
                  <a:gd name="connsiteX8" fmla="*/ 0 w 4267201"/>
                  <a:gd name="connsiteY8" fmla="*/ 509588 h 1019175"/>
                  <a:gd name="connsiteX9" fmla="*/ 311233 w 4267201"/>
                  <a:gd name="connsiteY9" fmla="*/ 40046 h 1019175"/>
                  <a:gd name="connsiteX10" fmla="*/ 406525 w 4267201"/>
                  <a:gd name="connsiteY10" fmla="*/ 10466 h 1019175"/>
                  <a:gd name="connsiteX11" fmla="*/ 407037 w 4267201"/>
                  <a:gd name="connsiteY11" fmla="*/ 10352 h 1019175"/>
                  <a:gd name="connsiteX12" fmla="*/ 550632 w 4267201"/>
                  <a:gd name="connsiteY12" fmla="*/ 0 h 1019175"/>
                  <a:gd name="connsiteX13" fmla="*/ 3554645 w 4267201"/>
                  <a:gd name="connsiteY13" fmla="*/ 0 h 1019175"/>
                  <a:gd name="connsiteX14" fmla="*/ 4267201 w 4267201"/>
                  <a:gd name="connsiteY14" fmla="*/ 509588 h 1019175"/>
                  <a:gd name="connsiteX15" fmla="*/ 3554645 w 4267201"/>
                  <a:gd name="connsiteY15" fmla="*/ 1019175 h 1019175"/>
                  <a:gd name="connsiteX16" fmla="*/ 550632 w 4267201"/>
                  <a:gd name="connsiteY16" fmla="*/ 1019175 h 1019175"/>
                  <a:gd name="connsiteX17" fmla="*/ 526708 w 4267201"/>
                  <a:gd name="connsiteY17" fmla="*/ 1017450 h 1019175"/>
                  <a:gd name="connsiteX18" fmla="*/ 612289 w 4267201"/>
                  <a:gd name="connsiteY18" fmla="*/ 1008823 h 1019175"/>
                  <a:gd name="connsiteX19" fmla="*/ 1019177 w 4267201"/>
                  <a:gd name="connsiteY19" fmla="*/ 509588 h 1019175"/>
                  <a:gd name="connsiteX20" fmla="*/ 612289 w 4267201"/>
                  <a:gd name="connsiteY20" fmla="*/ 10353 h 1019175"/>
                  <a:gd name="connsiteX21" fmla="*/ 526702 w 4267201"/>
                  <a:gd name="connsiteY21" fmla="*/ 1725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67201" h="1019175">
                    <a:moveTo>
                      <a:pt x="526701" y="1725"/>
                    </a:moveTo>
                    <a:lnTo>
                      <a:pt x="612288" y="10353"/>
                    </a:lnTo>
                    <a:cubicBezTo>
                      <a:pt x="844499" y="57870"/>
                      <a:pt x="1019176" y="263330"/>
                      <a:pt x="1019176" y="509588"/>
                    </a:cubicBezTo>
                    <a:cubicBezTo>
                      <a:pt x="1019176" y="755846"/>
                      <a:pt x="844499" y="961306"/>
                      <a:pt x="612288" y="1008823"/>
                    </a:cubicBezTo>
                    <a:lnTo>
                      <a:pt x="526707" y="1017450"/>
                    </a:lnTo>
                    <a:lnTo>
                      <a:pt x="407037" y="1008823"/>
                    </a:lnTo>
                    <a:lnTo>
                      <a:pt x="406514" y="1008707"/>
                    </a:lnTo>
                    <a:lnTo>
                      <a:pt x="311233" y="979130"/>
                    </a:lnTo>
                    <a:cubicBezTo>
                      <a:pt x="128335" y="901771"/>
                      <a:pt x="0" y="720667"/>
                      <a:pt x="0" y="509588"/>
                    </a:cubicBezTo>
                    <a:cubicBezTo>
                      <a:pt x="0" y="298510"/>
                      <a:pt x="128335" y="117406"/>
                      <a:pt x="311233" y="40046"/>
                    </a:cubicBezTo>
                    <a:lnTo>
                      <a:pt x="406525" y="10466"/>
                    </a:lnTo>
                    <a:lnTo>
                      <a:pt x="407037" y="10352"/>
                    </a:lnTo>
                    <a:close/>
                    <a:moveTo>
                      <a:pt x="550632" y="0"/>
                    </a:moveTo>
                    <a:lnTo>
                      <a:pt x="3554645" y="0"/>
                    </a:lnTo>
                    <a:cubicBezTo>
                      <a:pt x="3948140" y="0"/>
                      <a:pt x="4267201" y="228135"/>
                      <a:pt x="4267201" y="509588"/>
                    </a:cubicBezTo>
                    <a:cubicBezTo>
                      <a:pt x="4267201" y="791040"/>
                      <a:pt x="3948140" y="1019175"/>
                      <a:pt x="3554645" y="1019175"/>
                    </a:cubicBezTo>
                    <a:lnTo>
                      <a:pt x="550632" y="1019175"/>
                    </a:lnTo>
                    <a:lnTo>
                      <a:pt x="526708" y="1017450"/>
                    </a:lnTo>
                    <a:lnTo>
                      <a:pt x="612289" y="1008823"/>
                    </a:lnTo>
                    <a:cubicBezTo>
                      <a:pt x="844500" y="961306"/>
                      <a:pt x="1019177" y="755846"/>
                      <a:pt x="1019177" y="509588"/>
                    </a:cubicBezTo>
                    <a:cubicBezTo>
                      <a:pt x="1019177" y="263330"/>
                      <a:pt x="844500" y="57870"/>
                      <a:pt x="612289" y="10353"/>
                    </a:cubicBezTo>
                    <a:lnTo>
                      <a:pt x="526702" y="1725"/>
                    </a:lnTo>
                    <a:close/>
                  </a:path>
                </a:pathLst>
              </a:cu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Oval 25">
                <a:extLst>
                  <a:ext uri="{FF2B5EF4-FFF2-40B4-BE49-F238E27FC236}">
                    <a16:creationId xmlns:a16="http://schemas.microsoft.com/office/drawing/2014/main" id="{0F0DEDF6-1119-AD87-7D36-48581B305242}"/>
                  </a:ext>
                </a:extLst>
              </p:cNvPr>
              <p:cNvSpPr/>
              <p:nvPr/>
            </p:nvSpPr>
            <p:spPr>
              <a:xfrm>
                <a:off x="7754340" y="2976751"/>
                <a:ext cx="825001" cy="7926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a:t>
                </a:r>
                <a:endParaRPr lang="vi-VN" sz="2400" b="1">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cxnSp>
          <p:nvCxnSpPr>
            <p:cNvPr id="24" name="Straight Connector 23">
              <a:extLst>
                <a:ext uri="{FF2B5EF4-FFF2-40B4-BE49-F238E27FC236}">
                  <a16:creationId xmlns:a16="http://schemas.microsoft.com/office/drawing/2014/main" id="{FF418DAB-FD83-618F-DA7E-E1F74CD3CF48}"/>
                </a:ext>
              </a:extLst>
            </p:cNvPr>
            <p:cNvCxnSpPr>
              <a:cxnSpLocks/>
              <a:stCxn id="4" idx="6"/>
              <a:endCxn id="25" idx="8"/>
            </p:cNvCxnSpPr>
            <p:nvPr/>
          </p:nvCxnSpPr>
          <p:spPr>
            <a:xfrm flipV="1">
              <a:off x="6485066" y="3373092"/>
              <a:ext cx="1216506" cy="4536"/>
            </a:xfrm>
            <a:prstGeom prst="line">
              <a:avLst/>
            </a:prstGeom>
            <a:ln w="25400" cmpd="sng">
              <a:solidFill>
                <a:srgbClr val="4C7631"/>
              </a:solidFill>
            </a:ln>
          </p:spPr>
          <p:style>
            <a:lnRef idx="1">
              <a:schemeClr val="accent1"/>
            </a:lnRef>
            <a:fillRef idx="0">
              <a:schemeClr val="accent1"/>
            </a:fillRef>
            <a:effectRef idx="0">
              <a:schemeClr val="accent1"/>
            </a:effectRef>
            <a:fontRef idx="minor">
              <a:schemeClr val="tx1"/>
            </a:fontRef>
          </p:style>
        </p:cxnSp>
      </p:grpSp>
      <p:grpSp>
        <p:nvGrpSpPr>
          <p:cNvPr id="27" name="Group 26" descr="mua le bui tuyet lan">
            <a:extLst>
              <a:ext uri="{FF2B5EF4-FFF2-40B4-BE49-F238E27FC236}">
                <a16:creationId xmlns:a16="http://schemas.microsoft.com/office/drawing/2014/main" id="{4C36DEFD-BD5D-E4E9-D81F-C79A442E32F5}"/>
              </a:ext>
            </a:extLst>
          </p:cNvPr>
          <p:cNvGrpSpPr/>
          <p:nvPr/>
        </p:nvGrpSpPr>
        <p:grpSpPr>
          <a:xfrm>
            <a:off x="1614377" y="1163646"/>
            <a:ext cx="4458020" cy="4458020"/>
            <a:chOff x="1614377" y="1163646"/>
            <a:chExt cx="4458020" cy="4458020"/>
          </a:xfrm>
        </p:grpSpPr>
        <p:grpSp>
          <p:nvGrpSpPr>
            <p:cNvPr id="28" name="Group 27">
              <a:extLst>
                <a:ext uri="{FF2B5EF4-FFF2-40B4-BE49-F238E27FC236}">
                  <a16:creationId xmlns:a16="http://schemas.microsoft.com/office/drawing/2014/main" id="{B51173C8-D310-64FF-B69C-CD71E12F347B}"/>
                </a:ext>
              </a:extLst>
            </p:cNvPr>
            <p:cNvGrpSpPr/>
            <p:nvPr/>
          </p:nvGrpSpPr>
          <p:grpSpPr>
            <a:xfrm>
              <a:off x="1614377" y="1163646"/>
              <a:ext cx="4458020" cy="4458020"/>
              <a:chOff x="1614377" y="1163646"/>
              <a:chExt cx="4458020" cy="4458020"/>
            </a:xfrm>
          </p:grpSpPr>
          <p:sp>
            <p:nvSpPr>
              <p:cNvPr id="33" name="Oval 32">
                <a:extLst>
                  <a:ext uri="{FF2B5EF4-FFF2-40B4-BE49-F238E27FC236}">
                    <a16:creationId xmlns:a16="http://schemas.microsoft.com/office/drawing/2014/main" id="{EDB5C617-0DE5-9315-B2E2-5D836CB4F7B1}"/>
                  </a:ext>
                </a:extLst>
              </p:cNvPr>
              <p:cNvSpPr/>
              <p:nvPr/>
            </p:nvSpPr>
            <p:spPr>
              <a:xfrm>
                <a:off x="1614377" y="1163646"/>
                <a:ext cx="4458020" cy="4458020"/>
              </a:xfrm>
              <a:prstGeom prst="ellipse">
                <a:avLst/>
              </a:prstGeom>
              <a:gradFill flip="none" rotWithShape="1">
                <a:gsLst>
                  <a:gs pos="0">
                    <a:schemeClr val="accent2">
                      <a:lumMod val="5000"/>
                      <a:lumOff val="95000"/>
                    </a:schemeClr>
                  </a:gs>
                  <a:gs pos="100000">
                    <a:srgbClr val="F9D1B6"/>
                  </a:gs>
                </a:gsLst>
                <a:lin ang="13500000" scaled="1"/>
                <a:tileRect/>
              </a:gradFill>
              <a:ln w="25400">
                <a:noFill/>
                <a:prstDash val="solid"/>
              </a:ln>
              <a:effectLst>
                <a:glow rad="215900">
                  <a:schemeClr val="accent2">
                    <a:lumMod val="60000"/>
                    <a:lumOff val="40000"/>
                    <a:alpha val="23000"/>
                  </a:schemeClr>
                </a:glow>
                <a:outerShdw blurRad="317500" dist="203200" dir="13500000" sx="101000" sy="101000" algn="b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Oval 33">
                <a:extLst>
                  <a:ext uri="{FF2B5EF4-FFF2-40B4-BE49-F238E27FC236}">
                    <a16:creationId xmlns:a16="http://schemas.microsoft.com/office/drawing/2014/main" id="{0F76EE7E-3DDE-F230-24BA-0E45CB9C6DCC}"/>
                  </a:ext>
                </a:extLst>
              </p:cNvPr>
              <p:cNvSpPr/>
              <p:nvPr/>
            </p:nvSpPr>
            <p:spPr>
              <a:xfrm>
                <a:off x="1894283" y="1443552"/>
                <a:ext cx="3931920" cy="3931920"/>
              </a:xfrm>
              <a:prstGeom prst="ellipse">
                <a:avLst/>
              </a:prstGeom>
              <a:noFill/>
              <a:ln w="25400">
                <a:solidFill>
                  <a:srgbClr val="080808"/>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Oval 34">
                <a:extLst>
                  <a:ext uri="{FF2B5EF4-FFF2-40B4-BE49-F238E27FC236}">
                    <a16:creationId xmlns:a16="http://schemas.microsoft.com/office/drawing/2014/main" id="{55E7C3CD-773B-AC4F-02DA-7F3FBD196686}"/>
                  </a:ext>
                </a:extLst>
              </p:cNvPr>
              <p:cNvSpPr/>
              <p:nvPr/>
            </p:nvSpPr>
            <p:spPr>
              <a:xfrm>
                <a:off x="1837669" y="1386938"/>
                <a:ext cx="4045148" cy="4045148"/>
              </a:xfrm>
              <a:prstGeom prst="ellipse">
                <a:avLst/>
              </a:prstGeom>
              <a:noFill/>
              <a:ln w="25400">
                <a:solidFill>
                  <a:srgbClr val="080808"/>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9" name="Oval 28">
              <a:extLst>
                <a:ext uri="{FF2B5EF4-FFF2-40B4-BE49-F238E27FC236}">
                  <a16:creationId xmlns:a16="http://schemas.microsoft.com/office/drawing/2014/main" id="{F059C5ED-93AA-4108-DBBB-99956CC2D118}"/>
                </a:ext>
              </a:extLst>
            </p:cNvPr>
            <p:cNvSpPr/>
            <p:nvPr/>
          </p:nvSpPr>
          <p:spPr>
            <a:xfrm>
              <a:off x="3914452" y="1500029"/>
              <a:ext cx="71919" cy="7191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Oval 29">
              <a:extLst>
                <a:ext uri="{FF2B5EF4-FFF2-40B4-BE49-F238E27FC236}">
                  <a16:creationId xmlns:a16="http://schemas.microsoft.com/office/drawing/2014/main" id="{55E56A22-6216-E25A-169E-887521AA6951}"/>
                </a:ext>
              </a:extLst>
            </p:cNvPr>
            <p:cNvSpPr/>
            <p:nvPr/>
          </p:nvSpPr>
          <p:spPr>
            <a:xfrm>
              <a:off x="3923016" y="5258664"/>
              <a:ext cx="71919" cy="7191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a:extLst>
                <a:ext uri="{FF2B5EF4-FFF2-40B4-BE49-F238E27FC236}">
                  <a16:creationId xmlns:a16="http://schemas.microsoft.com/office/drawing/2014/main" id="{9CB71D43-ACA4-B02C-2AC2-CC66193084AA}"/>
                </a:ext>
              </a:extLst>
            </p:cNvPr>
            <p:cNvSpPr/>
            <p:nvPr/>
          </p:nvSpPr>
          <p:spPr>
            <a:xfrm>
              <a:off x="5709346" y="3325633"/>
              <a:ext cx="71919" cy="7191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Oval 31">
              <a:extLst>
                <a:ext uri="{FF2B5EF4-FFF2-40B4-BE49-F238E27FC236}">
                  <a16:creationId xmlns:a16="http://schemas.microsoft.com/office/drawing/2014/main" id="{1E7B8DA7-7ACB-43AA-767E-417A7B487225}"/>
                </a:ext>
              </a:extLst>
            </p:cNvPr>
            <p:cNvSpPr/>
            <p:nvPr/>
          </p:nvSpPr>
          <p:spPr>
            <a:xfrm>
              <a:off x="1948389" y="3344812"/>
              <a:ext cx="76717" cy="7315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6" name="TextBox 35" descr="mua le bui tuyet lan">
            <a:extLst>
              <a:ext uri="{FF2B5EF4-FFF2-40B4-BE49-F238E27FC236}">
                <a16:creationId xmlns:a16="http://schemas.microsoft.com/office/drawing/2014/main" id="{08739B69-C74E-8D44-0A2F-248A8580F1F7}"/>
              </a:ext>
            </a:extLst>
          </p:cNvPr>
          <p:cNvSpPr txBox="1"/>
          <p:nvPr/>
        </p:nvSpPr>
        <p:spPr>
          <a:xfrm>
            <a:off x="2659561" y="1666895"/>
            <a:ext cx="2363339" cy="523220"/>
          </a:xfrm>
          <a:prstGeom prst="rect">
            <a:avLst/>
          </a:prstGeom>
          <a:noFill/>
        </p:spPr>
        <p:txBody>
          <a:bodyPr wrap="square" rtlCol="0">
            <a:spAutoFit/>
          </a:bodyPr>
          <a:lstStyle/>
          <a:p>
            <a:pPr algn="ctr"/>
            <a:r>
              <a:rPr lang="en-US" sz="2800" b="1">
                <a:solidFill>
                  <a:srgbClr val="008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Chuyên đề 2</a:t>
            </a:r>
            <a:endParaRPr lang="vi-VN" sz="2800" b="1">
              <a:solidFill>
                <a:srgbClr val="008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8" name="Rectangle 37" descr="mua le bui tuyet lan">
            <a:extLst>
              <a:ext uri="{FF2B5EF4-FFF2-40B4-BE49-F238E27FC236}">
                <a16:creationId xmlns:a16="http://schemas.microsoft.com/office/drawing/2014/main" id="{33A00EA9-8ED9-0DE9-FB50-925F5D2CF3BB}"/>
              </a:ext>
            </a:extLst>
          </p:cNvPr>
          <p:cNvSpPr/>
          <p:nvPr/>
        </p:nvSpPr>
        <p:spPr>
          <a:xfrm>
            <a:off x="2202160" y="2275719"/>
            <a:ext cx="3377187" cy="1384995"/>
          </a:xfrm>
          <a:prstGeom prst="rect">
            <a:avLst/>
          </a:prstGeom>
          <a:noFill/>
        </p:spPr>
        <p:txBody>
          <a:bodyPr wrap="square" lIns="91440" tIns="45720" rIns="91440" bIns="45720">
            <a:spAutoFit/>
            <a:scene3d>
              <a:camera prst="obliqueBottomRight"/>
              <a:lightRig rig="soft" dir="t">
                <a:rot lat="0" lon="0" rev="15600000"/>
              </a:lightRig>
            </a:scene3d>
            <a:sp3d extrusionH="57150" prstMaterial="softEdge">
              <a:bevelT w="25400" h="38100"/>
            </a:sp3d>
          </a:bodyPr>
          <a:lstStyle/>
          <a:p>
            <a:pPr algn="ctr"/>
            <a:r>
              <a:rPr lang="en-US" sz="2800" b="1">
                <a:ln>
                  <a:solidFill>
                    <a:srgbClr val="FF0066"/>
                  </a:solidFill>
                </a:ln>
                <a:solidFill>
                  <a:srgbClr val="FF0066"/>
                </a:solidFill>
                <a:latin typeface="Times New Roman" panose="02020603050405020304" pitchFamily="18" charset="0"/>
                <a:cs typeface="Times New Roman" panose="02020603050405020304" pitchFamily="18" charset="0"/>
              </a:rPr>
              <a:t>TRUYỀN THÔNG TIN BẰNG SÓNG VÔ TUYẾN</a:t>
            </a:r>
            <a:endParaRPr lang="en-US" sz="2800" b="1" cap="none" spc="0">
              <a:ln>
                <a:solidFill>
                  <a:srgbClr val="FF0066"/>
                </a:solidFill>
              </a:ln>
              <a:solidFill>
                <a:srgbClr val="FF0066"/>
              </a:solidFill>
              <a:effectLst/>
              <a:latin typeface="Times New Roman" panose="02020603050405020304" pitchFamily="18" charset="0"/>
              <a:cs typeface="Times New Roman" panose="02020603050405020304" pitchFamily="18" charset="0"/>
            </a:endParaRPr>
          </a:p>
        </p:txBody>
      </p:sp>
      <p:sp>
        <p:nvSpPr>
          <p:cNvPr id="39" name="TextBox 38" descr="mua le bui tuyet lan">
            <a:extLst>
              <a:ext uri="{FF2B5EF4-FFF2-40B4-BE49-F238E27FC236}">
                <a16:creationId xmlns:a16="http://schemas.microsoft.com/office/drawing/2014/main" id="{B48B70ED-63E7-909A-3043-7E33D0A5AB38}"/>
              </a:ext>
            </a:extLst>
          </p:cNvPr>
          <p:cNvSpPr txBox="1"/>
          <p:nvPr/>
        </p:nvSpPr>
        <p:spPr>
          <a:xfrm>
            <a:off x="7772576" y="1666895"/>
            <a:ext cx="2668603" cy="461665"/>
          </a:xfrm>
          <a:prstGeom prst="rect">
            <a:avLst/>
          </a:prstGeom>
          <a:noFill/>
        </p:spPr>
        <p:txBody>
          <a:bodyPr wrap="square" rtlCol="0">
            <a:spAutoFit/>
          </a:bodyPr>
          <a:lstStyle/>
          <a:p>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BIẾN ĐIỆU</a:t>
            </a:r>
            <a:endPar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0" name="TextBox 39" descr="mua le bui tuyet lan">
            <a:extLst>
              <a:ext uri="{FF2B5EF4-FFF2-40B4-BE49-F238E27FC236}">
                <a16:creationId xmlns:a16="http://schemas.microsoft.com/office/drawing/2014/main" id="{D8B46EF4-9E72-E78A-75D7-28BC1CE6390A}"/>
              </a:ext>
            </a:extLst>
          </p:cNvPr>
          <p:cNvSpPr txBox="1"/>
          <p:nvPr/>
        </p:nvSpPr>
        <p:spPr>
          <a:xfrm>
            <a:off x="8639392" y="3001938"/>
            <a:ext cx="3429878" cy="830997"/>
          </a:xfrm>
          <a:prstGeom prst="rect">
            <a:avLst/>
          </a:prstGeom>
          <a:noFill/>
        </p:spPr>
        <p:txBody>
          <a:bodyPr wrap="square" rtlCol="0">
            <a:spAutoFit/>
          </a:bodyPr>
          <a:lstStyle/>
          <a:p>
            <a:pPr algn="ctr"/>
            <a:r>
              <a:rPr lang="en-US" sz="24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TÍN HIỆU TƯƠNG TỰ VÀ TÍN HIỆU SỐ</a:t>
            </a:r>
            <a:endParaRPr lang="vi-VN" sz="24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1" name="TextBox 40" descr="mua le bui tuyet lan">
            <a:extLst>
              <a:ext uri="{FF2B5EF4-FFF2-40B4-BE49-F238E27FC236}">
                <a16:creationId xmlns:a16="http://schemas.microsoft.com/office/drawing/2014/main" id="{4F8EA03A-B9B2-5ECD-47E8-F043C23AB0DA}"/>
              </a:ext>
            </a:extLst>
          </p:cNvPr>
          <p:cNvSpPr txBox="1"/>
          <p:nvPr/>
        </p:nvSpPr>
        <p:spPr>
          <a:xfrm>
            <a:off x="7879223" y="4631315"/>
            <a:ext cx="3483869" cy="461665"/>
          </a:xfrm>
          <a:prstGeom prst="rect">
            <a:avLst/>
          </a:prstGeom>
          <a:noFill/>
        </p:spPr>
        <p:txBody>
          <a:bodyPr wrap="square" rtlCol="0">
            <a:spAutoFit/>
          </a:bodyPr>
          <a:lstStyle/>
          <a:p>
            <a:pPr algn="ctr"/>
            <a:r>
              <a:rPr lang="en-US" sz="2400" b="1">
                <a:solidFill>
                  <a:srgbClr val="FFFF00"/>
                </a:solidFill>
                <a:latin typeface="Times New Roman" panose="02020603050405020304" pitchFamily="18" charset="0"/>
                <a:cs typeface="Times New Roman" panose="02020603050405020304" pitchFamily="18" charset="0"/>
              </a:rPr>
              <a:t>SUY GIẢM TÍN HIỆU</a:t>
            </a:r>
            <a:endParaRPr lang="vi-VN" sz="2400" b="1">
              <a:solidFill>
                <a:srgbClr val="FFFF00"/>
              </a:solidFill>
              <a:latin typeface="Times New Roman" panose="02020603050405020304" pitchFamily="18" charset="0"/>
              <a:cs typeface="Times New Roman" panose="02020603050405020304" pitchFamily="18" charset="0"/>
            </a:endParaRPr>
          </a:p>
        </p:txBody>
      </p:sp>
      <p:pic>
        <p:nvPicPr>
          <p:cNvPr id="1028" name="Picture 4" descr="mua le bui tuyet lan">
            <a:extLst>
              <a:ext uri="{FF2B5EF4-FFF2-40B4-BE49-F238E27FC236}">
                <a16:creationId xmlns:a16="http://schemas.microsoft.com/office/drawing/2014/main" id="{A43958DB-8AA6-B742-5813-152C4BD581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937" b="93651" l="8834" r="89753">
                        <a14:foregroundMark x1="8834" y1="22222" x2="8834" y2="22222"/>
                        <a14:foregroundMark x1="15548" y1="7937" x2="15548" y2="7937"/>
                        <a14:foregroundMark x1="32862" y1="46561" x2="32862" y2="46561"/>
                        <a14:foregroundMark x1="72438" y1="93651" x2="72438" y2="93651"/>
                        <a14:foregroundMark x1="86219" y1="79365" x2="86219" y2="79365"/>
                      </a14:backgroundRemoval>
                    </a14:imgEffect>
                  </a14:imgLayer>
                </a14:imgProps>
              </a:ext>
              <a:ext uri="{28A0092B-C50C-407E-A947-70E740481C1C}">
                <a14:useLocalDpi xmlns:a14="http://schemas.microsoft.com/office/drawing/2010/main" val="0"/>
              </a:ext>
            </a:extLst>
          </a:blip>
          <a:srcRect/>
          <a:stretch>
            <a:fillRect/>
          </a:stretch>
        </p:blipFill>
        <p:spPr bwMode="auto">
          <a:xfrm>
            <a:off x="2051000" y="3134720"/>
            <a:ext cx="3190472" cy="2130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863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Users\admin\Desktop\vov_07c549e7a3f64832bb44b2a6b61bacfb.webp"/>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ttps://file.hstatic.net/200000264521/file/vov_07c549e7a3f64832bb44b2a6b61bacf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6" y="476673"/>
            <a:ext cx="8736905" cy="6093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301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703512" y="332656"/>
            <a:ext cx="8748464" cy="4608512"/>
          </a:xfrm>
          <a:prstGeom prst="cloudCallout">
            <a:avLst>
              <a:gd name="adj1" fmla="val -25846"/>
              <a:gd name="adj2" fmla="val 76675"/>
            </a:avLst>
          </a:prstGeom>
          <a:solidFill>
            <a:schemeClr val="accent5">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accent1">
                    <a:lumMod val="50000"/>
                  </a:schemeClr>
                </a:solidFill>
                <a:latin typeface="+mj-lt"/>
              </a:rPr>
              <a:t>EM CÓ BIẾT??</a:t>
            </a:r>
            <a:endParaRPr lang="en-US" sz="4000" b="1" dirty="0">
              <a:solidFill>
                <a:schemeClr val="accent1">
                  <a:lumMod val="50000"/>
                </a:schemeClr>
              </a:solidFill>
              <a:latin typeface="+mj-lt"/>
            </a:endParaRPr>
          </a:p>
        </p:txBody>
      </p:sp>
    </p:spTree>
    <p:extLst>
      <p:ext uri="{BB962C8B-B14F-4D97-AF65-F5344CB8AC3E}">
        <p14:creationId xmlns:p14="http://schemas.microsoft.com/office/powerpoint/2010/main" val="335578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7528" y="1196752"/>
            <a:ext cx="8640960" cy="1261884"/>
          </a:xfrm>
          <a:prstGeom prst="rect">
            <a:avLst/>
          </a:prstGeom>
          <a:noFill/>
        </p:spPr>
        <p:txBody>
          <a:bodyPr wrap="square" rtlCol="0">
            <a:spAutoFit/>
          </a:bodyPr>
          <a:lstStyle/>
          <a:p>
            <a:pPr marL="457200" indent="-457200">
              <a:buAutoNum type="arabicPeriod"/>
            </a:pPr>
            <a:r>
              <a:rPr lang="vi-VN" sz="2800" b="1" dirty="0">
                <a:latin typeface="+mj-lt"/>
              </a:rPr>
              <a:t>Quá trình phát tín hiệu ở đài phát AM, FM</a:t>
            </a:r>
          </a:p>
          <a:p>
            <a:r>
              <a:rPr lang="vi-VN" sz="2400" dirty="0">
                <a:latin typeface="+mj-lt"/>
              </a:rPr>
              <a:t>Tín hiệu sau khi được biến điệu thành sóng mang, được khuếch đại lên công suất hàng ngàn oát sau đó được truyền tới anten phát.</a:t>
            </a:r>
            <a:endParaRPr lang="en-US" sz="2400" dirty="0">
              <a:latin typeface="+mj-lt"/>
            </a:endParaRPr>
          </a:p>
        </p:txBody>
      </p:sp>
      <p:sp>
        <p:nvSpPr>
          <p:cNvPr id="5" name="Rectangle 4"/>
          <p:cNvSpPr/>
          <p:nvPr/>
        </p:nvSpPr>
        <p:spPr>
          <a:xfrm>
            <a:off x="3803844" y="404664"/>
            <a:ext cx="3517310" cy="707886"/>
          </a:xfrm>
          <a:prstGeom prst="rect">
            <a:avLst/>
          </a:prstGeom>
        </p:spPr>
        <p:txBody>
          <a:bodyPr wrap="none">
            <a:spAutoFit/>
          </a:bodyPr>
          <a:lstStyle/>
          <a:p>
            <a:pPr algn="ctr"/>
            <a:r>
              <a:rPr lang="vi-VN" sz="4000" b="1" dirty="0">
                <a:solidFill>
                  <a:srgbClr val="FF0000"/>
                </a:solidFill>
                <a:latin typeface="+mj-lt"/>
              </a:rPr>
              <a:t>EM CÓ BIẾT?</a:t>
            </a:r>
            <a:endParaRPr lang="en-US" sz="4000" b="1" dirty="0">
              <a:solidFill>
                <a:srgbClr val="FF0000"/>
              </a:solidFill>
              <a:latin typeface="+mj-l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2996952"/>
            <a:ext cx="381642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064" y="3060738"/>
            <a:ext cx="291465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 name="TextBox 3071"/>
          <p:cNvSpPr txBox="1"/>
          <p:nvPr/>
        </p:nvSpPr>
        <p:spPr>
          <a:xfrm>
            <a:off x="1815115" y="5885589"/>
            <a:ext cx="8417754" cy="369332"/>
          </a:xfrm>
          <a:prstGeom prst="rect">
            <a:avLst/>
          </a:prstGeom>
          <a:noFill/>
        </p:spPr>
        <p:txBody>
          <a:bodyPr wrap="none" rtlCol="0">
            <a:spAutoFit/>
          </a:bodyPr>
          <a:lstStyle/>
          <a:p>
            <a:r>
              <a:rPr lang="vi-VN" i="1" dirty="0">
                <a:latin typeface="+mj-lt"/>
              </a:rPr>
              <a:t>Hình 4.10: Quá  trình phát sóng radio AM và việc thu tín hiệu khi đài phát ở xa máy thu. </a:t>
            </a:r>
            <a:endParaRPr lang="en-US" i="1" dirty="0">
              <a:latin typeface="+mj-lt"/>
            </a:endParaRPr>
          </a:p>
        </p:txBody>
      </p:sp>
    </p:spTree>
    <p:extLst>
      <p:ext uri="{BB962C8B-B14F-4D97-AF65-F5344CB8AC3E}">
        <p14:creationId xmlns:p14="http://schemas.microsoft.com/office/powerpoint/2010/main" val="269820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075"/>
                                        </p:tgtEl>
                                        <p:attrNameLst>
                                          <p:attrName>style.visibility</p:attrName>
                                        </p:attrNameLst>
                                      </p:cBhvr>
                                      <p:to>
                                        <p:strVal val="visible"/>
                                      </p:to>
                                    </p:set>
                                    <p:anim calcmode="lin" valueType="num">
                                      <p:cBhvr additive="base">
                                        <p:cTn id="28" dur="500" fill="hold"/>
                                        <p:tgtEl>
                                          <p:spTgt spid="3075"/>
                                        </p:tgtEl>
                                        <p:attrNameLst>
                                          <p:attrName>ppt_x</p:attrName>
                                        </p:attrNameLst>
                                      </p:cBhvr>
                                      <p:tavLst>
                                        <p:tav tm="0">
                                          <p:val>
                                            <p:strVal val="#ppt_x"/>
                                          </p:val>
                                        </p:tav>
                                        <p:tav tm="100000">
                                          <p:val>
                                            <p:strVal val="#ppt_x"/>
                                          </p:val>
                                        </p:tav>
                                      </p:tavLst>
                                    </p:anim>
                                    <p:anim calcmode="lin" valueType="num">
                                      <p:cBhvr additive="base">
                                        <p:cTn id="29"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076"/>
                                        </p:tgtEl>
                                        <p:attrNameLst>
                                          <p:attrName>style.visibility</p:attrName>
                                        </p:attrNameLst>
                                      </p:cBhvr>
                                      <p:to>
                                        <p:strVal val="visible"/>
                                      </p:to>
                                    </p:set>
                                    <p:anim calcmode="lin" valueType="num">
                                      <p:cBhvr>
                                        <p:cTn id="34" dur="500" fill="hold"/>
                                        <p:tgtEl>
                                          <p:spTgt spid="3076"/>
                                        </p:tgtEl>
                                        <p:attrNameLst>
                                          <p:attrName>ppt_w</p:attrName>
                                        </p:attrNameLst>
                                      </p:cBhvr>
                                      <p:tavLst>
                                        <p:tav tm="0">
                                          <p:val>
                                            <p:fltVal val="0"/>
                                          </p:val>
                                        </p:tav>
                                        <p:tav tm="100000">
                                          <p:val>
                                            <p:strVal val="#ppt_w"/>
                                          </p:val>
                                        </p:tav>
                                      </p:tavLst>
                                    </p:anim>
                                    <p:anim calcmode="lin" valueType="num">
                                      <p:cBhvr>
                                        <p:cTn id="35" dur="500" fill="hold"/>
                                        <p:tgtEl>
                                          <p:spTgt spid="3076"/>
                                        </p:tgtEl>
                                        <p:attrNameLst>
                                          <p:attrName>ppt_h</p:attrName>
                                        </p:attrNameLst>
                                      </p:cBhvr>
                                      <p:tavLst>
                                        <p:tav tm="0">
                                          <p:val>
                                            <p:fltVal val="0"/>
                                          </p:val>
                                        </p:tav>
                                        <p:tav tm="100000">
                                          <p:val>
                                            <p:strVal val="#ppt_h"/>
                                          </p:val>
                                        </p:tav>
                                      </p:tavLst>
                                    </p:anim>
                                    <p:animEffect transition="in" filter="fade">
                                      <p:cBhvr>
                                        <p:cTn id="36" dur="500"/>
                                        <p:tgtEl>
                                          <p:spTgt spid="307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072"/>
                                        </p:tgtEl>
                                        <p:attrNameLst>
                                          <p:attrName>style.visibility</p:attrName>
                                        </p:attrNameLst>
                                      </p:cBhvr>
                                      <p:to>
                                        <p:strVal val="visible"/>
                                      </p:to>
                                    </p:set>
                                    <p:anim calcmode="lin" valueType="num">
                                      <p:cBhvr additive="base">
                                        <p:cTn id="41" dur="500" fill="hold"/>
                                        <p:tgtEl>
                                          <p:spTgt spid="3072"/>
                                        </p:tgtEl>
                                        <p:attrNameLst>
                                          <p:attrName>ppt_x</p:attrName>
                                        </p:attrNameLst>
                                      </p:cBhvr>
                                      <p:tavLst>
                                        <p:tav tm="0">
                                          <p:val>
                                            <p:strVal val="#ppt_x"/>
                                          </p:val>
                                        </p:tav>
                                        <p:tav tm="100000">
                                          <p:val>
                                            <p:strVal val="#ppt_x"/>
                                          </p:val>
                                        </p:tav>
                                      </p:tavLst>
                                    </p:anim>
                                    <p:anim calcmode="lin" valueType="num">
                                      <p:cBhvr additive="base">
                                        <p:cTn id="42" dur="500" fill="hold"/>
                                        <p:tgtEl>
                                          <p:spTgt spid="30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7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976736" y="625556"/>
            <a:ext cx="8208912" cy="2677656"/>
          </a:xfrm>
          <a:prstGeom prst="rect">
            <a:avLst/>
          </a:prstGeom>
          <a:noFill/>
        </p:spPr>
        <p:txBody>
          <a:bodyPr wrap="square" rtlCol="0">
            <a:spAutoFit/>
          </a:bodyPr>
          <a:lstStyle/>
          <a:p>
            <a:r>
              <a:rPr lang="vi-VN" sz="2400" dirty="0">
                <a:latin typeface="+mj-lt"/>
              </a:rPr>
              <a:t>Sóng AM có thể truyền đi xa hàng ngàn kilomet và truyền theo đường thẳng, các đài phát AM sử dụng băng sóng ngắn (Từ 4 MHz đến 23 MHz)</a:t>
            </a:r>
          </a:p>
          <a:p>
            <a:r>
              <a:rPr lang="vi-VN" sz="2400" dirty="0">
                <a:latin typeface="+mj-lt"/>
              </a:rPr>
              <a:t>Với biến điệu FM, tần số thay đổi theo biên độ của tín hiệu âm tần, khoảng biến đôir là 150 kHz.Do sóng FM có cự li truyền ngắn nên thường được sử dụng làm sóng phát thanh trên các địa phương.</a:t>
            </a:r>
            <a:endParaRPr lang="en-US" sz="2400" dirty="0">
              <a:latin typeface="+mj-lt"/>
            </a:endParaRPr>
          </a:p>
        </p:txBody>
      </p:sp>
    </p:spTree>
    <p:extLst>
      <p:ext uri="{BB962C8B-B14F-4D97-AF65-F5344CB8AC3E}">
        <p14:creationId xmlns:p14="http://schemas.microsoft.com/office/powerpoint/2010/main" val="381723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p:cTn id="7"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1">
                                            <p:txEl>
                                              <p:pRg st="1" end="1"/>
                                            </p:txEl>
                                          </p:spTgt>
                                        </p:tgtEl>
                                        <p:attrNameLst>
                                          <p:attrName>style.visibility</p:attrName>
                                        </p:attrNameLst>
                                      </p:cBhvr>
                                      <p:to>
                                        <p:strVal val="visible"/>
                                      </p:to>
                                    </p:set>
                                    <p:anim calcmode="lin" valueType="num">
                                      <p:cBhvr>
                                        <p:cTn id="14" dur="500" fill="hold"/>
                                        <p:tgtEl>
                                          <p:spTgt spid="3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7" y="896526"/>
            <a:ext cx="6255239" cy="523220"/>
          </a:xfrm>
          <a:prstGeom prst="rect">
            <a:avLst/>
          </a:prstGeom>
          <a:noFill/>
        </p:spPr>
        <p:txBody>
          <a:bodyPr wrap="none" rtlCol="0">
            <a:spAutoFit/>
          </a:bodyPr>
          <a:lstStyle/>
          <a:p>
            <a:r>
              <a:rPr lang="vi-VN" sz="2800" b="1" dirty="0">
                <a:latin typeface="+mj-lt"/>
              </a:rPr>
              <a:t>2.Quản lí, cấp phát tần số vô tuyến điện</a:t>
            </a:r>
            <a:endParaRPr lang="en-US" sz="2800" b="1" dirty="0">
              <a:latin typeface="+mj-lt"/>
            </a:endParaRPr>
          </a:p>
        </p:txBody>
      </p:sp>
      <p:sp>
        <p:nvSpPr>
          <p:cNvPr id="5" name="Rectangle 4"/>
          <p:cNvSpPr/>
          <p:nvPr/>
        </p:nvSpPr>
        <p:spPr>
          <a:xfrm>
            <a:off x="3803844" y="188640"/>
            <a:ext cx="3517310" cy="707886"/>
          </a:xfrm>
          <a:prstGeom prst="rect">
            <a:avLst/>
          </a:prstGeom>
        </p:spPr>
        <p:txBody>
          <a:bodyPr wrap="none">
            <a:spAutoFit/>
          </a:bodyPr>
          <a:lstStyle/>
          <a:p>
            <a:pPr algn="ctr"/>
            <a:r>
              <a:rPr lang="vi-VN" sz="4000" b="1" dirty="0">
                <a:solidFill>
                  <a:srgbClr val="FF0000"/>
                </a:solidFill>
                <a:latin typeface="+mj-lt"/>
              </a:rPr>
              <a:t>EM CÓ BIẾT?</a:t>
            </a:r>
            <a:endParaRPr lang="en-US" sz="4000" b="1" dirty="0">
              <a:solidFill>
                <a:srgbClr val="FF0000"/>
              </a:solidFill>
              <a:latin typeface="+mj-lt"/>
            </a:endParaRPr>
          </a:p>
        </p:txBody>
      </p:sp>
      <p:sp>
        <p:nvSpPr>
          <p:cNvPr id="6" name="Rectangle 5"/>
          <p:cNvSpPr/>
          <p:nvPr/>
        </p:nvSpPr>
        <p:spPr>
          <a:xfrm>
            <a:off x="1986472" y="1422384"/>
            <a:ext cx="8358000" cy="5262979"/>
          </a:xfrm>
          <a:prstGeom prst="rect">
            <a:avLst/>
          </a:prstGeom>
        </p:spPr>
        <p:txBody>
          <a:bodyPr wrap="square">
            <a:spAutoFit/>
          </a:bodyPr>
          <a:lstStyle/>
          <a:p>
            <a:r>
              <a:rPr lang="vi-VN" sz="2400" dirty="0">
                <a:latin typeface="+mj-lt"/>
              </a:rPr>
              <a:t>Bộ Thông tin và Truyền thông chịu trách nhiệm trước Chính phủ thực hiện thống nhất quản lý nhà nước về tần số vô tuyến điện.</a:t>
            </a:r>
          </a:p>
          <a:p>
            <a:r>
              <a:rPr lang="vi-VN" sz="2400" dirty="0">
                <a:latin typeface="+mj-lt"/>
              </a:rPr>
              <a:t>ban hành quy chuẩn kỹ thuật quốc gia về thiết bị vô tuyến điện, phát xạ vô tuyến điện, tương thích điện từ, an toàn bức xạ vô tuyến điện; thực hiện quy hoạch tần số vô tuyến điện; phân bổ băng tần phục vụ mục đích quốc phòng, an ninh; quy định điều kiện phân bổ, ấn định và sử dụng tần số vô tuyến điện; Cấp, sửa đổi, bổ sung, gia hạn, thu hồi giấy phép sử dụng tần số vô tuyến điện; quản lý lệ phí cấp giấy phép sử dụng tần số vô tuyến điện, phí sử dụng tần số vô tuyến điện theo quy định của pháp luật về phí và lệ phí; tổ chức việc phối hợp tần số vô tuyến điện và quỹ đạo vệ tinh với các quốc gia, vùng lãnh thổ và tổ chức quốc tế; đăng ký tần số vô tuyến điện và quỹ đạo vệ tinh với tổ chức quốc tế;</a:t>
            </a:r>
            <a:r>
              <a:rPr lang="vi-VN" sz="2400" dirty="0"/>
              <a:t> </a:t>
            </a:r>
            <a:r>
              <a:rPr lang="vi-VN" sz="2400" dirty="0">
                <a:latin typeface="+mj-lt"/>
              </a:rPr>
              <a:t>Kiểm tra, kiểm soát tần số vô tuyến điện, xử lý nhiễu có hại;…….</a:t>
            </a:r>
            <a:endParaRPr lang="en-US" sz="2400" dirty="0">
              <a:latin typeface="+mj-lt"/>
            </a:endParaRPr>
          </a:p>
        </p:txBody>
      </p:sp>
    </p:spTree>
    <p:extLst>
      <p:ext uri="{BB962C8B-B14F-4D97-AF65-F5344CB8AC3E}">
        <p14:creationId xmlns:p14="http://schemas.microsoft.com/office/powerpoint/2010/main" val="32272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a le bui tuyet lan">
            <a:extLst>
              <a:ext uri="{FF2B5EF4-FFF2-40B4-BE49-F238E27FC236}">
                <a16:creationId xmlns:a16="http://schemas.microsoft.com/office/drawing/2014/main" id="{B8B5C2E5-4641-F3BF-CFA6-9E876A04BCE2}"/>
              </a:ext>
            </a:extLst>
          </p:cNvPr>
          <p:cNvPicPr>
            <a:picLocks noChangeAspect="1" noChangeArrowheads="1"/>
          </p:cNvPicPr>
          <p:nvPr/>
        </p:nvPicPr>
        <p:blipFill rotWithShape="1">
          <a:blip r:embed="rId3">
            <a:alphaModFix amt="35000"/>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t="2524" b="662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mua le bui tuyet lan">
            <a:extLst>
              <a:ext uri="{FF2B5EF4-FFF2-40B4-BE49-F238E27FC236}">
                <a16:creationId xmlns:a16="http://schemas.microsoft.com/office/drawing/2014/main" id="{1A601323-F278-9AF2-DAE8-02E38670EF2F}"/>
              </a:ext>
            </a:extLst>
          </p:cNvPr>
          <p:cNvGrpSpPr/>
          <p:nvPr/>
        </p:nvGrpSpPr>
        <p:grpSpPr>
          <a:xfrm>
            <a:off x="949650" y="1681477"/>
            <a:ext cx="3611636" cy="3611636"/>
            <a:chOff x="949650" y="1681477"/>
            <a:chExt cx="3611636" cy="3611636"/>
          </a:xfrm>
        </p:grpSpPr>
        <p:grpSp>
          <p:nvGrpSpPr>
            <p:cNvPr id="3" name="Group 2">
              <a:extLst>
                <a:ext uri="{FF2B5EF4-FFF2-40B4-BE49-F238E27FC236}">
                  <a16:creationId xmlns:a16="http://schemas.microsoft.com/office/drawing/2014/main" id="{DDB02706-406D-7DBB-B46A-5DFDAE4901EC}"/>
                </a:ext>
              </a:extLst>
            </p:cNvPr>
            <p:cNvGrpSpPr/>
            <p:nvPr/>
          </p:nvGrpSpPr>
          <p:grpSpPr>
            <a:xfrm>
              <a:off x="1125758" y="1857585"/>
              <a:ext cx="3259421" cy="3259421"/>
              <a:chOff x="1614377" y="1163646"/>
              <a:chExt cx="4458020" cy="4458020"/>
            </a:xfrm>
          </p:grpSpPr>
          <p:sp>
            <p:nvSpPr>
              <p:cNvPr id="7" name="Oval 6">
                <a:extLst>
                  <a:ext uri="{FF2B5EF4-FFF2-40B4-BE49-F238E27FC236}">
                    <a16:creationId xmlns:a16="http://schemas.microsoft.com/office/drawing/2014/main" id="{62995B82-7DAC-AFEF-29FD-49A6ED128C6F}"/>
                  </a:ext>
                </a:extLst>
              </p:cNvPr>
              <p:cNvSpPr/>
              <p:nvPr/>
            </p:nvSpPr>
            <p:spPr>
              <a:xfrm>
                <a:off x="1614377" y="1163646"/>
                <a:ext cx="4458020" cy="4458020"/>
              </a:xfrm>
              <a:prstGeom prst="ellipse">
                <a:avLst/>
              </a:prstGeom>
              <a:gradFill flip="none" rotWithShape="1">
                <a:gsLst>
                  <a:gs pos="0">
                    <a:schemeClr val="accent2">
                      <a:lumMod val="5000"/>
                      <a:lumOff val="95000"/>
                    </a:schemeClr>
                  </a:gs>
                  <a:gs pos="100000">
                    <a:srgbClr val="F9D1B6"/>
                  </a:gs>
                </a:gsLst>
                <a:lin ang="13500000" scaled="1"/>
                <a:tileRect/>
              </a:gradFill>
              <a:ln w="25400">
                <a:noFill/>
                <a:prstDash val="solid"/>
              </a:ln>
              <a:effectLst>
                <a:glow rad="215900">
                  <a:schemeClr val="accent2">
                    <a:lumMod val="60000"/>
                    <a:lumOff val="40000"/>
                    <a:alpha val="23000"/>
                  </a:schemeClr>
                </a:glow>
                <a:outerShdw blurRad="317500" dist="203200" dir="13500000" sx="101000" sy="101000" algn="b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609E672A-1E67-4CA7-111C-1552B85E37D5}"/>
                  </a:ext>
                </a:extLst>
              </p:cNvPr>
              <p:cNvSpPr/>
              <p:nvPr/>
            </p:nvSpPr>
            <p:spPr>
              <a:xfrm>
                <a:off x="1894283" y="1443552"/>
                <a:ext cx="3931920" cy="3931920"/>
              </a:xfrm>
              <a:prstGeom prst="ellipse">
                <a:avLst/>
              </a:prstGeom>
              <a:noFill/>
              <a:ln w="25400">
                <a:solidFill>
                  <a:srgbClr val="080808"/>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Oval 8">
                <a:extLst>
                  <a:ext uri="{FF2B5EF4-FFF2-40B4-BE49-F238E27FC236}">
                    <a16:creationId xmlns:a16="http://schemas.microsoft.com/office/drawing/2014/main" id="{B7524FC9-D87F-AD33-2DB3-0CE816AE5C25}"/>
                  </a:ext>
                </a:extLst>
              </p:cNvPr>
              <p:cNvSpPr/>
              <p:nvPr/>
            </p:nvSpPr>
            <p:spPr>
              <a:xfrm>
                <a:off x="1837669" y="1386938"/>
                <a:ext cx="4045148" cy="4045148"/>
              </a:xfrm>
              <a:prstGeom prst="ellipse">
                <a:avLst/>
              </a:prstGeom>
              <a:noFill/>
              <a:ln w="25400">
                <a:solidFill>
                  <a:srgbClr val="080808"/>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 name="Group 3">
              <a:extLst>
                <a:ext uri="{FF2B5EF4-FFF2-40B4-BE49-F238E27FC236}">
                  <a16:creationId xmlns:a16="http://schemas.microsoft.com/office/drawing/2014/main" id="{24E73F31-7A50-EC51-70C0-6742B105C3C3}"/>
                </a:ext>
              </a:extLst>
            </p:cNvPr>
            <p:cNvGrpSpPr/>
            <p:nvPr/>
          </p:nvGrpSpPr>
          <p:grpSpPr>
            <a:xfrm>
              <a:off x="949650" y="1681477"/>
              <a:ext cx="3611636" cy="3611636"/>
              <a:chOff x="1063256" y="1967023"/>
              <a:chExt cx="3317358" cy="3317358"/>
            </a:xfrm>
          </p:grpSpPr>
          <p:sp>
            <p:nvSpPr>
              <p:cNvPr id="5" name="Circle: Hollow 4">
                <a:extLst>
                  <a:ext uri="{FF2B5EF4-FFF2-40B4-BE49-F238E27FC236}">
                    <a16:creationId xmlns:a16="http://schemas.microsoft.com/office/drawing/2014/main" id="{E396D893-3458-DE84-2EA2-0839C5BE9A7A}"/>
                  </a:ext>
                </a:extLst>
              </p:cNvPr>
              <p:cNvSpPr/>
              <p:nvPr/>
            </p:nvSpPr>
            <p:spPr>
              <a:xfrm>
                <a:off x="1063256" y="1967023"/>
                <a:ext cx="3317358" cy="3317358"/>
              </a:xfrm>
              <a:prstGeom prst="donut">
                <a:avLst>
                  <a:gd name="adj" fmla="val 6110"/>
                </a:avLst>
              </a:prstGeom>
              <a:solidFill>
                <a:schemeClr val="bg1">
                  <a:lumMod val="8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200">
                  <a:solidFill>
                    <a:schemeClr val="tx1"/>
                  </a:solidFill>
                </a:endParaRPr>
              </a:p>
            </p:txBody>
          </p:sp>
          <p:sp>
            <p:nvSpPr>
              <p:cNvPr id="6" name="Freeform: Shape 5">
                <a:extLst>
                  <a:ext uri="{FF2B5EF4-FFF2-40B4-BE49-F238E27FC236}">
                    <a16:creationId xmlns:a16="http://schemas.microsoft.com/office/drawing/2014/main" id="{599D7B9E-738B-D858-6490-AF4816B3C058}"/>
                  </a:ext>
                </a:extLst>
              </p:cNvPr>
              <p:cNvSpPr/>
              <p:nvPr/>
            </p:nvSpPr>
            <p:spPr>
              <a:xfrm>
                <a:off x="1986401" y="2987748"/>
                <a:ext cx="2394213" cy="2296633"/>
              </a:xfrm>
              <a:custGeom>
                <a:avLst/>
                <a:gdLst>
                  <a:gd name="connsiteX0" fmla="*/ 2064536 w 2394213"/>
                  <a:gd name="connsiteY0" fmla="*/ 0 h 2296633"/>
                  <a:gd name="connsiteX1" fmla="*/ 2388111 w 2394213"/>
                  <a:gd name="connsiteY1" fmla="*/ 517111 h 2296633"/>
                  <a:gd name="connsiteX2" fmla="*/ 2394213 w 2394213"/>
                  <a:gd name="connsiteY2" fmla="*/ 637954 h 2296633"/>
                  <a:gd name="connsiteX3" fmla="*/ 735534 w 2394213"/>
                  <a:gd name="connsiteY3" fmla="*/ 2296633 h 2296633"/>
                  <a:gd name="connsiteX4" fmla="*/ 401253 w 2394213"/>
                  <a:gd name="connsiteY4" fmla="*/ 2262935 h 2296633"/>
                  <a:gd name="connsiteX5" fmla="*/ 337338 w 2394213"/>
                  <a:gd name="connsiteY5" fmla="*/ 2246501 h 2296633"/>
                  <a:gd name="connsiteX6" fmla="*/ 0 w 2394213"/>
                  <a:gd name="connsiteY6" fmla="*/ 1892986 h 2296633"/>
                  <a:gd name="connsiteX7" fmla="*/ 41524 w 2394213"/>
                  <a:gd name="connsiteY7" fmla="*/ 1918212 h 2296633"/>
                  <a:gd name="connsiteX8" fmla="*/ 735534 w 2394213"/>
                  <a:gd name="connsiteY8" fmla="*/ 2093942 h 2296633"/>
                  <a:gd name="connsiteX9" fmla="*/ 2191522 w 2394213"/>
                  <a:gd name="connsiteY9" fmla="*/ 637954 h 2296633"/>
                  <a:gd name="connsiteX10" fmla="*/ 2077103 w 2394213"/>
                  <a:gd name="connsiteY10" fmla="*/ 71218 h 2296633"/>
                  <a:gd name="connsiteX11" fmla="*/ 2047784 w 2394213"/>
                  <a:gd name="connsiteY11" fmla="*/ 10355 h 229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4213" h="2296633">
                    <a:moveTo>
                      <a:pt x="2064536" y="0"/>
                    </a:moveTo>
                    <a:lnTo>
                      <a:pt x="2388111" y="517111"/>
                    </a:lnTo>
                    <a:lnTo>
                      <a:pt x="2394213" y="637954"/>
                    </a:lnTo>
                    <a:cubicBezTo>
                      <a:pt x="2394213" y="1554017"/>
                      <a:pt x="1651597" y="2296633"/>
                      <a:pt x="735534" y="2296633"/>
                    </a:cubicBezTo>
                    <a:cubicBezTo>
                      <a:pt x="621026" y="2296633"/>
                      <a:pt x="509229" y="2285030"/>
                      <a:pt x="401253" y="2262935"/>
                    </a:cubicBezTo>
                    <a:lnTo>
                      <a:pt x="337338" y="2246501"/>
                    </a:lnTo>
                    <a:lnTo>
                      <a:pt x="0" y="1892986"/>
                    </a:lnTo>
                    <a:lnTo>
                      <a:pt x="41524" y="1918212"/>
                    </a:lnTo>
                    <a:cubicBezTo>
                      <a:pt x="247828" y="2030283"/>
                      <a:pt x="484247" y="2093942"/>
                      <a:pt x="735534" y="2093942"/>
                    </a:cubicBezTo>
                    <a:cubicBezTo>
                      <a:pt x="1539654" y="2093942"/>
                      <a:pt x="2191522" y="1442074"/>
                      <a:pt x="2191522" y="637954"/>
                    </a:cubicBezTo>
                    <a:cubicBezTo>
                      <a:pt x="2191522" y="436924"/>
                      <a:pt x="2150780" y="245410"/>
                      <a:pt x="2077103" y="71218"/>
                    </a:cubicBezTo>
                    <a:lnTo>
                      <a:pt x="2047784" y="10355"/>
                    </a:lnTo>
                    <a:close/>
                  </a:path>
                </a:pathLst>
              </a:custGeom>
              <a:solidFill>
                <a:schemeClr val="accent6">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200"/>
              </a:p>
            </p:txBody>
          </p:sp>
        </p:grpSp>
      </p:grpSp>
      <p:grpSp>
        <p:nvGrpSpPr>
          <p:cNvPr id="17" name="Group 16" descr="mua le bui tuyet lan">
            <a:extLst>
              <a:ext uri="{FF2B5EF4-FFF2-40B4-BE49-F238E27FC236}">
                <a16:creationId xmlns:a16="http://schemas.microsoft.com/office/drawing/2014/main" id="{062DEAE4-D208-9064-6182-79D4599E3290}"/>
              </a:ext>
            </a:extLst>
          </p:cNvPr>
          <p:cNvGrpSpPr/>
          <p:nvPr/>
        </p:nvGrpSpPr>
        <p:grpSpPr>
          <a:xfrm>
            <a:off x="5723638" y="4892153"/>
            <a:ext cx="5116071" cy="1443441"/>
            <a:chOff x="6187541" y="1933713"/>
            <a:chExt cx="5833730" cy="1645920"/>
          </a:xfrm>
        </p:grpSpPr>
        <p:sp>
          <p:nvSpPr>
            <p:cNvPr id="18" name="Freeform: Shape 17">
              <a:extLst>
                <a:ext uri="{FF2B5EF4-FFF2-40B4-BE49-F238E27FC236}">
                  <a16:creationId xmlns:a16="http://schemas.microsoft.com/office/drawing/2014/main" id="{273B3474-F02F-2FCE-830B-02A470175E05}"/>
                </a:ext>
              </a:extLst>
            </p:cNvPr>
            <p:cNvSpPr/>
            <p:nvPr/>
          </p:nvSpPr>
          <p:spPr>
            <a:xfrm>
              <a:off x="6187541" y="1933713"/>
              <a:ext cx="5833730" cy="1645920"/>
            </a:xfrm>
            <a:custGeom>
              <a:avLst/>
              <a:gdLst>
                <a:gd name="connsiteX0" fmla="*/ 846334 w 5833730"/>
                <a:gd name="connsiteY0" fmla="*/ 0 h 1645920"/>
                <a:gd name="connsiteX1" fmla="*/ 4877526 w 5833730"/>
                <a:gd name="connsiteY1" fmla="*/ 0 h 1645920"/>
                <a:gd name="connsiteX2" fmla="*/ 5833730 w 5833730"/>
                <a:gd name="connsiteY2" fmla="*/ 822960 h 1645920"/>
                <a:gd name="connsiteX3" fmla="*/ 4877526 w 5833730"/>
                <a:gd name="connsiteY3" fmla="*/ 1645920 h 1645920"/>
                <a:gd name="connsiteX4" fmla="*/ 846334 w 5833730"/>
                <a:gd name="connsiteY4" fmla="*/ 1645920 h 1645920"/>
                <a:gd name="connsiteX5" fmla="*/ 833772 w 5833730"/>
                <a:gd name="connsiteY5" fmla="*/ 1645374 h 1645920"/>
                <a:gd name="connsiteX6" fmla="*/ 748576 w 5833730"/>
                <a:gd name="connsiteY6" fmla="*/ 1641671 h 1645920"/>
                <a:gd name="connsiteX7" fmla="*/ 678546 w 5833730"/>
                <a:gd name="connsiteY7" fmla="*/ 1632472 h 1645920"/>
                <a:gd name="connsiteX8" fmla="*/ 657105 w 5833730"/>
                <a:gd name="connsiteY8" fmla="*/ 1629200 h 1645920"/>
                <a:gd name="connsiteX9" fmla="*/ 0 w 5833730"/>
                <a:gd name="connsiteY9" fmla="*/ 822960 h 1645920"/>
                <a:gd name="connsiteX10" fmla="*/ 657105 w 5833730"/>
                <a:gd name="connsiteY10" fmla="*/ 16720 h 1645920"/>
                <a:gd name="connsiteX11" fmla="*/ 678546 w 5833730"/>
                <a:gd name="connsiteY11" fmla="*/ 13448 h 1645920"/>
                <a:gd name="connsiteX12" fmla="*/ 748576 w 5833730"/>
                <a:gd name="connsiteY12" fmla="*/ 4249 h 1645920"/>
                <a:gd name="connsiteX13" fmla="*/ 833772 w 5833730"/>
                <a:gd name="connsiteY13" fmla="*/ 546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33730" h="1645920">
                  <a:moveTo>
                    <a:pt x="846334" y="0"/>
                  </a:moveTo>
                  <a:lnTo>
                    <a:pt x="4877526" y="0"/>
                  </a:lnTo>
                  <a:cubicBezTo>
                    <a:pt x="5405571" y="0"/>
                    <a:pt x="5833730" y="368427"/>
                    <a:pt x="5833730" y="822960"/>
                  </a:cubicBezTo>
                  <a:cubicBezTo>
                    <a:pt x="5833730" y="1277493"/>
                    <a:pt x="5405571" y="1645920"/>
                    <a:pt x="4877526" y="1645920"/>
                  </a:cubicBezTo>
                  <a:lnTo>
                    <a:pt x="846334" y="1645920"/>
                  </a:lnTo>
                  <a:lnTo>
                    <a:pt x="833772" y="1645374"/>
                  </a:lnTo>
                  <a:lnTo>
                    <a:pt x="748576" y="1641671"/>
                  </a:lnTo>
                  <a:lnTo>
                    <a:pt x="678546" y="1632472"/>
                  </a:lnTo>
                  <a:lnTo>
                    <a:pt x="657105" y="1629200"/>
                  </a:lnTo>
                  <a:cubicBezTo>
                    <a:pt x="282096" y="1552463"/>
                    <a:pt x="0" y="1220655"/>
                    <a:pt x="0" y="822960"/>
                  </a:cubicBezTo>
                  <a:cubicBezTo>
                    <a:pt x="0" y="425266"/>
                    <a:pt x="282096" y="93458"/>
                    <a:pt x="657105" y="16720"/>
                  </a:cubicBezTo>
                  <a:lnTo>
                    <a:pt x="678546" y="13448"/>
                  </a:lnTo>
                  <a:lnTo>
                    <a:pt x="748576" y="4249"/>
                  </a:lnTo>
                  <a:lnTo>
                    <a:pt x="833772" y="546"/>
                  </a:lnTo>
                  <a:close/>
                </a:path>
              </a:pathLst>
            </a:custGeom>
            <a:solidFill>
              <a:srgbClr val="9900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Shape 18">
              <a:extLst>
                <a:ext uri="{FF2B5EF4-FFF2-40B4-BE49-F238E27FC236}">
                  <a16:creationId xmlns:a16="http://schemas.microsoft.com/office/drawing/2014/main" id="{A290573D-2D2C-268D-9A92-E589DC934A70}"/>
                </a:ext>
              </a:extLst>
            </p:cNvPr>
            <p:cNvSpPr/>
            <p:nvPr/>
          </p:nvSpPr>
          <p:spPr>
            <a:xfrm>
              <a:off x="7103548" y="2752572"/>
              <a:ext cx="155226" cy="13448"/>
            </a:xfrm>
            <a:custGeom>
              <a:avLst/>
              <a:gdLst>
                <a:gd name="connsiteX0" fmla="*/ 144414 w 155226"/>
                <a:gd name="connsiteY0" fmla="*/ 0 h 13448"/>
                <a:gd name="connsiteX1" fmla="*/ 155226 w 155226"/>
                <a:gd name="connsiteY1" fmla="*/ 546 h 13448"/>
                <a:gd name="connsiteX2" fmla="*/ 70030 w 155226"/>
                <a:gd name="connsiteY2" fmla="*/ 4249 h 13448"/>
                <a:gd name="connsiteX3" fmla="*/ 0 w 155226"/>
                <a:gd name="connsiteY3" fmla="*/ 13448 h 13448"/>
                <a:gd name="connsiteX4" fmla="*/ 60271 w 155226"/>
                <a:gd name="connsiteY4" fmla="*/ 4249 h 13448"/>
                <a:gd name="connsiteX5" fmla="*/ 144414 w 155226"/>
                <a:gd name="connsiteY5" fmla="*/ 0 h 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26" h="13448">
                  <a:moveTo>
                    <a:pt x="144414" y="0"/>
                  </a:moveTo>
                  <a:lnTo>
                    <a:pt x="155226" y="546"/>
                  </a:lnTo>
                  <a:lnTo>
                    <a:pt x="70030" y="4249"/>
                  </a:lnTo>
                  <a:lnTo>
                    <a:pt x="0" y="13448"/>
                  </a:lnTo>
                  <a:lnTo>
                    <a:pt x="60271" y="4249"/>
                  </a:lnTo>
                  <a:cubicBezTo>
                    <a:pt x="87937" y="1439"/>
                    <a:pt x="116007" y="0"/>
                    <a:pt x="14441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Shape 19">
              <a:extLst>
                <a:ext uri="{FF2B5EF4-FFF2-40B4-BE49-F238E27FC236}">
                  <a16:creationId xmlns:a16="http://schemas.microsoft.com/office/drawing/2014/main" id="{DAEAB5A3-DCE1-08E3-6B76-E4B3285AB761}"/>
                </a:ext>
              </a:extLst>
            </p:cNvPr>
            <p:cNvSpPr/>
            <p:nvPr/>
          </p:nvSpPr>
          <p:spPr>
            <a:xfrm>
              <a:off x="7103548" y="2752572"/>
              <a:ext cx="155226" cy="13448"/>
            </a:xfrm>
            <a:custGeom>
              <a:avLst/>
              <a:gdLst>
                <a:gd name="connsiteX0" fmla="*/ 0 w 155226"/>
                <a:gd name="connsiteY0" fmla="*/ 0 h 13448"/>
                <a:gd name="connsiteX1" fmla="*/ 70030 w 155226"/>
                <a:gd name="connsiteY1" fmla="*/ 9199 h 13448"/>
                <a:gd name="connsiteX2" fmla="*/ 155226 w 155226"/>
                <a:gd name="connsiteY2" fmla="*/ 12902 h 13448"/>
                <a:gd name="connsiteX3" fmla="*/ 144414 w 155226"/>
                <a:gd name="connsiteY3" fmla="*/ 13448 h 13448"/>
                <a:gd name="connsiteX4" fmla="*/ 60271 w 155226"/>
                <a:gd name="connsiteY4" fmla="*/ 9199 h 13448"/>
                <a:gd name="connsiteX5" fmla="*/ 0 w 155226"/>
                <a:gd name="connsiteY5" fmla="*/ 0 h 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26" h="13448">
                  <a:moveTo>
                    <a:pt x="0" y="0"/>
                  </a:moveTo>
                  <a:lnTo>
                    <a:pt x="70030" y="9199"/>
                  </a:lnTo>
                  <a:lnTo>
                    <a:pt x="155226" y="12902"/>
                  </a:lnTo>
                  <a:lnTo>
                    <a:pt x="144414" y="13448"/>
                  </a:lnTo>
                  <a:cubicBezTo>
                    <a:pt x="116007" y="13448"/>
                    <a:pt x="87937" y="12009"/>
                    <a:pt x="60271" y="9199"/>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Freeform: Shape 20">
              <a:extLst>
                <a:ext uri="{FF2B5EF4-FFF2-40B4-BE49-F238E27FC236}">
                  <a16:creationId xmlns:a16="http://schemas.microsoft.com/office/drawing/2014/main" id="{B53B3FAC-D0BA-2F1B-A26E-68DAB3695D13}"/>
                </a:ext>
              </a:extLst>
            </p:cNvPr>
            <p:cNvSpPr/>
            <p:nvPr/>
          </p:nvSpPr>
          <p:spPr>
            <a:xfrm>
              <a:off x="9922504" y="1935192"/>
              <a:ext cx="2098767" cy="1642963"/>
            </a:xfrm>
            <a:custGeom>
              <a:avLst/>
              <a:gdLst>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22669 w 2110832"/>
                <a:gd name="connsiteY0" fmla="*/ 0 h 1642963"/>
                <a:gd name="connsiteX1" fmla="*/ 1252386 w 2110832"/>
                <a:gd name="connsiteY1" fmla="*/ 1292 h 1642963"/>
                <a:gd name="connsiteX2" fmla="*/ 2110832 w 2110832"/>
                <a:gd name="connsiteY2" fmla="*/ 820003 h 1642963"/>
                <a:gd name="connsiteX3" fmla="*/ 1154628 w 2110832"/>
                <a:gd name="connsiteY3" fmla="*/ 1642963 h 1642963"/>
                <a:gd name="connsiteX4" fmla="*/ 12065 w 2110832"/>
                <a:gd name="connsiteY4" fmla="*/ 1642963 h 1642963"/>
                <a:gd name="connsiteX5" fmla="*/ 1222669 w 2110832"/>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8767" h="1642963">
                  <a:moveTo>
                    <a:pt x="1210604" y="0"/>
                  </a:moveTo>
                  <a:lnTo>
                    <a:pt x="1240321" y="1292"/>
                  </a:lnTo>
                  <a:cubicBezTo>
                    <a:pt x="1722455" y="43433"/>
                    <a:pt x="2098767" y="393879"/>
                    <a:pt x="2098767" y="820003"/>
                  </a:cubicBezTo>
                  <a:cubicBezTo>
                    <a:pt x="2098767" y="1274536"/>
                    <a:pt x="1670608" y="1642963"/>
                    <a:pt x="1142563" y="1642963"/>
                  </a:cubicBezTo>
                  <a:lnTo>
                    <a:pt x="0" y="1642963"/>
                  </a:lnTo>
                  <a:cubicBezTo>
                    <a:pt x="20763" y="765699"/>
                    <a:pt x="1498186" y="845366"/>
                    <a:pt x="1210604" y="0"/>
                  </a:cubicBezTo>
                  <a:close/>
                </a:path>
              </a:pathLst>
            </a:custGeom>
            <a:solidFill>
              <a:srgbClr val="FF99FF">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Freeform: Shape 21">
              <a:extLst>
                <a:ext uri="{FF2B5EF4-FFF2-40B4-BE49-F238E27FC236}">
                  <a16:creationId xmlns:a16="http://schemas.microsoft.com/office/drawing/2014/main" id="{15057AC9-CDD6-97B5-29D4-06793405C980}"/>
                </a:ext>
              </a:extLst>
            </p:cNvPr>
            <p:cNvSpPr/>
            <p:nvPr/>
          </p:nvSpPr>
          <p:spPr>
            <a:xfrm>
              <a:off x="6198174" y="2169588"/>
              <a:ext cx="614137" cy="1244489"/>
            </a:xfrm>
            <a:custGeom>
              <a:avLst/>
              <a:gdLst>
                <a:gd name="connsiteX0" fmla="*/ 450344 w 614137"/>
                <a:gd name="connsiteY0" fmla="*/ 0 h 1244489"/>
                <a:gd name="connsiteX1" fmla="*/ 445236 w 614137"/>
                <a:gd name="connsiteY1" fmla="*/ 2772 h 1244489"/>
                <a:gd name="connsiteX2" fmla="*/ 228823 w 614137"/>
                <a:gd name="connsiteY2" fmla="*/ 241057 h 1244489"/>
                <a:gd name="connsiteX3" fmla="*/ 207138 w 614137"/>
                <a:gd name="connsiteY3" fmla="*/ 287520 h 1244489"/>
                <a:gd name="connsiteX4" fmla="*/ 191337 w 614137"/>
                <a:gd name="connsiteY4" fmla="*/ 316631 h 1244489"/>
                <a:gd name="connsiteX5" fmla="*/ 138223 w 614137"/>
                <a:gd name="connsiteY5" fmla="*/ 579713 h 1244489"/>
                <a:gd name="connsiteX6" fmla="*/ 551018 w 614137"/>
                <a:gd name="connsiteY6" fmla="*/ 1202477 h 1244489"/>
                <a:gd name="connsiteX7" fmla="*/ 614137 w 614137"/>
                <a:gd name="connsiteY7" fmla="*/ 1222070 h 1244489"/>
                <a:gd name="connsiteX8" fmla="*/ 339935 w 614137"/>
                <a:gd name="connsiteY8" fmla="*/ 1244489 h 1244489"/>
                <a:gd name="connsiteX9" fmla="*/ 284394 w 614137"/>
                <a:gd name="connsiteY9" fmla="*/ 1203994 h 1244489"/>
                <a:gd name="connsiteX10" fmla="*/ 0 w 614137"/>
                <a:gd name="connsiteY10" fmla="*/ 581714 h 1244489"/>
                <a:gd name="connsiteX11" fmla="*/ 109033 w 614137"/>
                <a:gd name="connsiteY11" fmla="*/ 172081 h 1244489"/>
                <a:gd name="connsiteX12" fmla="*/ 151313 w 614137"/>
                <a:gd name="connsiteY12" fmla="*/ 111068 h 124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37" h="1244489">
                  <a:moveTo>
                    <a:pt x="450344" y="0"/>
                  </a:moveTo>
                  <a:lnTo>
                    <a:pt x="445236" y="2772"/>
                  </a:lnTo>
                  <a:cubicBezTo>
                    <a:pt x="355344" y="63502"/>
                    <a:pt x="280847" y="145290"/>
                    <a:pt x="228823" y="241057"/>
                  </a:cubicBezTo>
                  <a:lnTo>
                    <a:pt x="207138" y="287520"/>
                  </a:lnTo>
                  <a:lnTo>
                    <a:pt x="191337" y="316631"/>
                  </a:lnTo>
                  <a:cubicBezTo>
                    <a:pt x="157136" y="397492"/>
                    <a:pt x="138223" y="486394"/>
                    <a:pt x="138223" y="579713"/>
                  </a:cubicBezTo>
                  <a:cubicBezTo>
                    <a:pt x="138223" y="859671"/>
                    <a:pt x="308436" y="1099873"/>
                    <a:pt x="551018" y="1202477"/>
                  </a:cubicBezTo>
                  <a:lnTo>
                    <a:pt x="614137" y="1222070"/>
                  </a:lnTo>
                  <a:lnTo>
                    <a:pt x="339935" y="1244489"/>
                  </a:lnTo>
                  <a:lnTo>
                    <a:pt x="284394" y="1203994"/>
                  </a:lnTo>
                  <a:cubicBezTo>
                    <a:pt x="110194" y="1053096"/>
                    <a:pt x="0" y="830274"/>
                    <a:pt x="0" y="581714"/>
                  </a:cubicBezTo>
                  <a:cubicBezTo>
                    <a:pt x="0" y="432579"/>
                    <a:pt x="39670" y="292709"/>
                    <a:pt x="109033" y="172081"/>
                  </a:cubicBezTo>
                  <a:lnTo>
                    <a:pt x="151313" y="111068"/>
                  </a:lnTo>
                  <a:close/>
                </a:path>
              </a:pathLst>
            </a:custGeom>
            <a:solidFill>
              <a:srgbClr val="660066">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Oval 22">
              <a:extLst>
                <a:ext uri="{FF2B5EF4-FFF2-40B4-BE49-F238E27FC236}">
                  <a16:creationId xmlns:a16="http://schemas.microsoft.com/office/drawing/2014/main" id="{08C43899-2F61-8E8B-A368-A81B987939FF}"/>
                </a:ext>
              </a:extLst>
            </p:cNvPr>
            <p:cNvSpPr/>
            <p:nvPr/>
          </p:nvSpPr>
          <p:spPr>
            <a:xfrm>
              <a:off x="6325764" y="2083505"/>
              <a:ext cx="1351753" cy="13517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4" name="Group 23" descr="mua le bui tuyet lan">
            <a:extLst>
              <a:ext uri="{FF2B5EF4-FFF2-40B4-BE49-F238E27FC236}">
                <a16:creationId xmlns:a16="http://schemas.microsoft.com/office/drawing/2014/main" id="{3B0721D8-B1A6-18E2-F192-7DA4A9B93094}"/>
              </a:ext>
            </a:extLst>
          </p:cNvPr>
          <p:cNvGrpSpPr/>
          <p:nvPr/>
        </p:nvGrpSpPr>
        <p:grpSpPr>
          <a:xfrm>
            <a:off x="5685553" y="3252256"/>
            <a:ext cx="4959557" cy="1399282"/>
            <a:chOff x="6095700" y="3827629"/>
            <a:chExt cx="5833730" cy="1645920"/>
          </a:xfrm>
        </p:grpSpPr>
        <p:sp>
          <p:nvSpPr>
            <p:cNvPr id="25" name="Freeform: Shape 24">
              <a:extLst>
                <a:ext uri="{FF2B5EF4-FFF2-40B4-BE49-F238E27FC236}">
                  <a16:creationId xmlns:a16="http://schemas.microsoft.com/office/drawing/2014/main" id="{79BE61A5-F635-EA15-FD01-9FDC3F9AF9BF}"/>
                </a:ext>
              </a:extLst>
            </p:cNvPr>
            <p:cNvSpPr/>
            <p:nvPr/>
          </p:nvSpPr>
          <p:spPr>
            <a:xfrm>
              <a:off x="6095700" y="3827629"/>
              <a:ext cx="5833730" cy="1645920"/>
            </a:xfrm>
            <a:custGeom>
              <a:avLst/>
              <a:gdLst>
                <a:gd name="connsiteX0" fmla="*/ 846334 w 5833730"/>
                <a:gd name="connsiteY0" fmla="*/ 0 h 1645920"/>
                <a:gd name="connsiteX1" fmla="*/ 4877526 w 5833730"/>
                <a:gd name="connsiteY1" fmla="*/ 0 h 1645920"/>
                <a:gd name="connsiteX2" fmla="*/ 5833730 w 5833730"/>
                <a:gd name="connsiteY2" fmla="*/ 822960 h 1645920"/>
                <a:gd name="connsiteX3" fmla="*/ 4877526 w 5833730"/>
                <a:gd name="connsiteY3" fmla="*/ 1645920 h 1645920"/>
                <a:gd name="connsiteX4" fmla="*/ 846334 w 5833730"/>
                <a:gd name="connsiteY4" fmla="*/ 1645920 h 1645920"/>
                <a:gd name="connsiteX5" fmla="*/ 833772 w 5833730"/>
                <a:gd name="connsiteY5" fmla="*/ 1645374 h 1645920"/>
                <a:gd name="connsiteX6" fmla="*/ 748576 w 5833730"/>
                <a:gd name="connsiteY6" fmla="*/ 1641671 h 1645920"/>
                <a:gd name="connsiteX7" fmla="*/ 678546 w 5833730"/>
                <a:gd name="connsiteY7" fmla="*/ 1632472 h 1645920"/>
                <a:gd name="connsiteX8" fmla="*/ 657105 w 5833730"/>
                <a:gd name="connsiteY8" fmla="*/ 1629200 h 1645920"/>
                <a:gd name="connsiteX9" fmla="*/ 0 w 5833730"/>
                <a:gd name="connsiteY9" fmla="*/ 822960 h 1645920"/>
                <a:gd name="connsiteX10" fmla="*/ 657105 w 5833730"/>
                <a:gd name="connsiteY10" fmla="*/ 16720 h 1645920"/>
                <a:gd name="connsiteX11" fmla="*/ 678546 w 5833730"/>
                <a:gd name="connsiteY11" fmla="*/ 13448 h 1645920"/>
                <a:gd name="connsiteX12" fmla="*/ 748576 w 5833730"/>
                <a:gd name="connsiteY12" fmla="*/ 4249 h 1645920"/>
                <a:gd name="connsiteX13" fmla="*/ 833772 w 5833730"/>
                <a:gd name="connsiteY13" fmla="*/ 546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33730" h="1645920">
                  <a:moveTo>
                    <a:pt x="846334" y="0"/>
                  </a:moveTo>
                  <a:lnTo>
                    <a:pt x="4877526" y="0"/>
                  </a:lnTo>
                  <a:cubicBezTo>
                    <a:pt x="5405571" y="0"/>
                    <a:pt x="5833730" y="368427"/>
                    <a:pt x="5833730" y="822960"/>
                  </a:cubicBezTo>
                  <a:cubicBezTo>
                    <a:pt x="5833730" y="1277493"/>
                    <a:pt x="5405571" y="1645920"/>
                    <a:pt x="4877526" y="1645920"/>
                  </a:cubicBezTo>
                  <a:lnTo>
                    <a:pt x="846334" y="1645920"/>
                  </a:lnTo>
                  <a:lnTo>
                    <a:pt x="833772" y="1645374"/>
                  </a:lnTo>
                  <a:lnTo>
                    <a:pt x="748576" y="1641671"/>
                  </a:lnTo>
                  <a:lnTo>
                    <a:pt x="678546" y="1632472"/>
                  </a:lnTo>
                  <a:lnTo>
                    <a:pt x="657105" y="1629200"/>
                  </a:lnTo>
                  <a:cubicBezTo>
                    <a:pt x="282096" y="1552463"/>
                    <a:pt x="0" y="1220655"/>
                    <a:pt x="0" y="822960"/>
                  </a:cubicBezTo>
                  <a:cubicBezTo>
                    <a:pt x="0" y="425266"/>
                    <a:pt x="282096" y="93458"/>
                    <a:pt x="657105" y="16720"/>
                  </a:cubicBezTo>
                  <a:lnTo>
                    <a:pt x="678546" y="13448"/>
                  </a:lnTo>
                  <a:lnTo>
                    <a:pt x="748576" y="4249"/>
                  </a:lnTo>
                  <a:lnTo>
                    <a:pt x="833772" y="546"/>
                  </a:lnTo>
                  <a:close/>
                </a:path>
              </a:pathLst>
            </a:custGeom>
            <a:solidFill>
              <a:srgbClr val="FF99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Freeform: Shape 25">
              <a:extLst>
                <a:ext uri="{FF2B5EF4-FFF2-40B4-BE49-F238E27FC236}">
                  <a16:creationId xmlns:a16="http://schemas.microsoft.com/office/drawing/2014/main" id="{BB6DDC0E-E202-C8BD-48D4-9CD3425D2570}"/>
                </a:ext>
              </a:extLst>
            </p:cNvPr>
            <p:cNvSpPr/>
            <p:nvPr/>
          </p:nvSpPr>
          <p:spPr>
            <a:xfrm>
              <a:off x="7011707" y="4646488"/>
              <a:ext cx="155226" cy="13448"/>
            </a:xfrm>
            <a:custGeom>
              <a:avLst/>
              <a:gdLst>
                <a:gd name="connsiteX0" fmla="*/ 144414 w 155226"/>
                <a:gd name="connsiteY0" fmla="*/ 0 h 13448"/>
                <a:gd name="connsiteX1" fmla="*/ 155226 w 155226"/>
                <a:gd name="connsiteY1" fmla="*/ 546 h 13448"/>
                <a:gd name="connsiteX2" fmla="*/ 70030 w 155226"/>
                <a:gd name="connsiteY2" fmla="*/ 4249 h 13448"/>
                <a:gd name="connsiteX3" fmla="*/ 0 w 155226"/>
                <a:gd name="connsiteY3" fmla="*/ 13448 h 13448"/>
                <a:gd name="connsiteX4" fmla="*/ 60271 w 155226"/>
                <a:gd name="connsiteY4" fmla="*/ 4249 h 13448"/>
                <a:gd name="connsiteX5" fmla="*/ 144414 w 155226"/>
                <a:gd name="connsiteY5" fmla="*/ 0 h 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26" h="13448">
                  <a:moveTo>
                    <a:pt x="144414" y="0"/>
                  </a:moveTo>
                  <a:lnTo>
                    <a:pt x="155226" y="546"/>
                  </a:lnTo>
                  <a:lnTo>
                    <a:pt x="70030" y="4249"/>
                  </a:lnTo>
                  <a:lnTo>
                    <a:pt x="0" y="13448"/>
                  </a:lnTo>
                  <a:lnTo>
                    <a:pt x="60271" y="4249"/>
                  </a:lnTo>
                  <a:cubicBezTo>
                    <a:pt x="87937" y="1439"/>
                    <a:pt x="116007" y="0"/>
                    <a:pt x="14441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Freeform: Shape 26">
              <a:extLst>
                <a:ext uri="{FF2B5EF4-FFF2-40B4-BE49-F238E27FC236}">
                  <a16:creationId xmlns:a16="http://schemas.microsoft.com/office/drawing/2014/main" id="{885FC50D-0BAC-C28F-339B-5E8D4B814A35}"/>
                </a:ext>
              </a:extLst>
            </p:cNvPr>
            <p:cNvSpPr/>
            <p:nvPr/>
          </p:nvSpPr>
          <p:spPr>
            <a:xfrm>
              <a:off x="7011707" y="4646488"/>
              <a:ext cx="155226" cy="13448"/>
            </a:xfrm>
            <a:custGeom>
              <a:avLst/>
              <a:gdLst>
                <a:gd name="connsiteX0" fmla="*/ 0 w 155226"/>
                <a:gd name="connsiteY0" fmla="*/ 0 h 13448"/>
                <a:gd name="connsiteX1" fmla="*/ 70030 w 155226"/>
                <a:gd name="connsiteY1" fmla="*/ 9199 h 13448"/>
                <a:gd name="connsiteX2" fmla="*/ 155226 w 155226"/>
                <a:gd name="connsiteY2" fmla="*/ 12902 h 13448"/>
                <a:gd name="connsiteX3" fmla="*/ 144414 w 155226"/>
                <a:gd name="connsiteY3" fmla="*/ 13448 h 13448"/>
                <a:gd name="connsiteX4" fmla="*/ 60271 w 155226"/>
                <a:gd name="connsiteY4" fmla="*/ 9199 h 13448"/>
                <a:gd name="connsiteX5" fmla="*/ 0 w 155226"/>
                <a:gd name="connsiteY5" fmla="*/ 0 h 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26" h="13448">
                  <a:moveTo>
                    <a:pt x="0" y="0"/>
                  </a:moveTo>
                  <a:lnTo>
                    <a:pt x="70030" y="9199"/>
                  </a:lnTo>
                  <a:lnTo>
                    <a:pt x="155226" y="12902"/>
                  </a:lnTo>
                  <a:lnTo>
                    <a:pt x="144414" y="13448"/>
                  </a:lnTo>
                  <a:cubicBezTo>
                    <a:pt x="116007" y="13448"/>
                    <a:pt x="87937" y="12009"/>
                    <a:pt x="60271" y="9199"/>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Freeform: Shape 27">
              <a:extLst>
                <a:ext uri="{FF2B5EF4-FFF2-40B4-BE49-F238E27FC236}">
                  <a16:creationId xmlns:a16="http://schemas.microsoft.com/office/drawing/2014/main" id="{0483CF7D-2B5C-C85A-18FB-3FD03A26DA1C}"/>
                </a:ext>
              </a:extLst>
            </p:cNvPr>
            <p:cNvSpPr/>
            <p:nvPr/>
          </p:nvSpPr>
          <p:spPr>
            <a:xfrm>
              <a:off x="9830663" y="3829108"/>
              <a:ext cx="2098767" cy="1642963"/>
            </a:xfrm>
            <a:custGeom>
              <a:avLst/>
              <a:gdLst>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22669 w 2110832"/>
                <a:gd name="connsiteY0" fmla="*/ 0 h 1642963"/>
                <a:gd name="connsiteX1" fmla="*/ 1252386 w 2110832"/>
                <a:gd name="connsiteY1" fmla="*/ 1292 h 1642963"/>
                <a:gd name="connsiteX2" fmla="*/ 2110832 w 2110832"/>
                <a:gd name="connsiteY2" fmla="*/ 820003 h 1642963"/>
                <a:gd name="connsiteX3" fmla="*/ 1154628 w 2110832"/>
                <a:gd name="connsiteY3" fmla="*/ 1642963 h 1642963"/>
                <a:gd name="connsiteX4" fmla="*/ 12065 w 2110832"/>
                <a:gd name="connsiteY4" fmla="*/ 1642963 h 1642963"/>
                <a:gd name="connsiteX5" fmla="*/ 1222669 w 2110832"/>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8767" h="1642963">
                  <a:moveTo>
                    <a:pt x="1210604" y="0"/>
                  </a:moveTo>
                  <a:lnTo>
                    <a:pt x="1240321" y="1292"/>
                  </a:lnTo>
                  <a:cubicBezTo>
                    <a:pt x="1722455" y="43433"/>
                    <a:pt x="2098767" y="393879"/>
                    <a:pt x="2098767" y="820003"/>
                  </a:cubicBezTo>
                  <a:cubicBezTo>
                    <a:pt x="2098767" y="1274536"/>
                    <a:pt x="1670608" y="1642963"/>
                    <a:pt x="1142563" y="1642963"/>
                  </a:cubicBezTo>
                  <a:lnTo>
                    <a:pt x="0" y="1642963"/>
                  </a:lnTo>
                  <a:cubicBezTo>
                    <a:pt x="20763" y="765699"/>
                    <a:pt x="1498186" y="845366"/>
                    <a:pt x="1210604" y="0"/>
                  </a:cubicBezTo>
                  <a:close/>
                </a:path>
              </a:pathLst>
            </a:custGeom>
            <a:solidFill>
              <a:srgbClr val="FFFF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Freeform: Shape 28">
              <a:extLst>
                <a:ext uri="{FF2B5EF4-FFF2-40B4-BE49-F238E27FC236}">
                  <a16:creationId xmlns:a16="http://schemas.microsoft.com/office/drawing/2014/main" id="{F9A0A6D4-1739-E636-54C5-0EF94E789B8A}"/>
                </a:ext>
              </a:extLst>
            </p:cNvPr>
            <p:cNvSpPr/>
            <p:nvPr/>
          </p:nvSpPr>
          <p:spPr>
            <a:xfrm>
              <a:off x="6106333" y="4063504"/>
              <a:ext cx="614137" cy="1244489"/>
            </a:xfrm>
            <a:custGeom>
              <a:avLst/>
              <a:gdLst>
                <a:gd name="connsiteX0" fmla="*/ 450344 w 614137"/>
                <a:gd name="connsiteY0" fmla="*/ 0 h 1244489"/>
                <a:gd name="connsiteX1" fmla="*/ 445236 w 614137"/>
                <a:gd name="connsiteY1" fmla="*/ 2772 h 1244489"/>
                <a:gd name="connsiteX2" fmla="*/ 228823 w 614137"/>
                <a:gd name="connsiteY2" fmla="*/ 241057 h 1244489"/>
                <a:gd name="connsiteX3" fmla="*/ 207138 w 614137"/>
                <a:gd name="connsiteY3" fmla="*/ 287520 h 1244489"/>
                <a:gd name="connsiteX4" fmla="*/ 191337 w 614137"/>
                <a:gd name="connsiteY4" fmla="*/ 316631 h 1244489"/>
                <a:gd name="connsiteX5" fmla="*/ 138223 w 614137"/>
                <a:gd name="connsiteY5" fmla="*/ 579713 h 1244489"/>
                <a:gd name="connsiteX6" fmla="*/ 551018 w 614137"/>
                <a:gd name="connsiteY6" fmla="*/ 1202477 h 1244489"/>
                <a:gd name="connsiteX7" fmla="*/ 614137 w 614137"/>
                <a:gd name="connsiteY7" fmla="*/ 1222070 h 1244489"/>
                <a:gd name="connsiteX8" fmla="*/ 339935 w 614137"/>
                <a:gd name="connsiteY8" fmla="*/ 1244489 h 1244489"/>
                <a:gd name="connsiteX9" fmla="*/ 284394 w 614137"/>
                <a:gd name="connsiteY9" fmla="*/ 1203994 h 1244489"/>
                <a:gd name="connsiteX10" fmla="*/ 0 w 614137"/>
                <a:gd name="connsiteY10" fmla="*/ 581714 h 1244489"/>
                <a:gd name="connsiteX11" fmla="*/ 109033 w 614137"/>
                <a:gd name="connsiteY11" fmla="*/ 172081 h 1244489"/>
                <a:gd name="connsiteX12" fmla="*/ 151313 w 614137"/>
                <a:gd name="connsiteY12" fmla="*/ 111068 h 124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37" h="1244489">
                  <a:moveTo>
                    <a:pt x="450344" y="0"/>
                  </a:moveTo>
                  <a:lnTo>
                    <a:pt x="445236" y="2772"/>
                  </a:lnTo>
                  <a:cubicBezTo>
                    <a:pt x="355344" y="63502"/>
                    <a:pt x="280847" y="145290"/>
                    <a:pt x="228823" y="241057"/>
                  </a:cubicBezTo>
                  <a:lnTo>
                    <a:pt x="207138" y="287520"/>
                  </a:lnTo>
                  <a:lnTo>
                    <a:pt x="191337" y="316631"/>
                  </a:lnTo>
                  <a:cubicBezTo>
                    <a:pt x="157136" y="397492"/>
                    <a:pt x="138223" y="486394"/>
                    <a:pt x="138223" y="579713"/>
                  </a:cubicBezTo>
                  <a:cubicBezTo>
                    <a:pt x="138223" y="859671"/>
                    <a:pt x="308436" y="1099873"/>
                    <a:pt x="551018" y="1202477"/>
                  </a:cubicBezTo>
                  <a:lnTo>
                    <a:pt x="614137" y="1222070"/>
                  </a:lnTo>
                  <a:lnTo>
                    <a:pt x="339935" y="1244489"/>
                  </a:lnTo>
                  <a:lnTo>
                    <a:pt x="284394" y="1203994"/>
                  </a:lnTo>
                  <a:cubicBezTo>
                    <a:pt x="110194" y="1053096"/>
                    <a:pt x="0" y="830274"/>
                    <a:pt x="0" y="581714"/>
                  </a:cubicBezTo>
                  <a:cubicBezTo>
                    <a:pt x="0" y="432579"/>
                    <a:pt x="39670" y="292709"/>
                    <a:pt x="109033" y="172081"/>
                  </a:cubicBezTo>
                  <a:lnTo>
                    <a:pt x="151313" y="111068"/>
                  </a:lnTo>
                  <a:close/>
                </a:path>
              </a:pathLst>
            </a:cu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Oval 29">
              <a:extLst>
                <a:ext uri="{FF2B5EF4-FFF2-40B4-BE49-F238E27FC236}">
                  <a16:creationId xmlns:a16="http://schemas.microsoft.com/office/drawing/2014/main" id="{359690BD-1FD8-6EB1-1D7F-4EB623620450}"/>
                </a:ext>
              </a:extLst>
            </p:cNvPr>
            <p:cNvSpPr/>
            <p:nvPr/>
          </p:nvSpPr>
          <p:spPr>
            <a:xfrm>
              <a:off x="6233923" y="3977421"/>
              <a:ext cx="1351753" cy="13517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1" name="Group 30" descr="mua le bui tuyet lan">
            <a:extLst>
              <a:ext uri="{FF2B5EF4-FFF2-40B4-BE49-F238E27FC236}">
                <a16:creationId xmlns:a16="http://schemas.microsoft.com/office/drawing/2014/main" id="{98CC969C-9A6A-20B4-F7A6-892A61371C98}"/>
              </a:ext>
            </a:extLst>
          </p:cNvPr>
          <p:cNvGrpSpPr/>
          <p:nvPr/>
        </p:nvGrpSpPr>
        <p:grpSpPr>
          <a:xfrm>
            <a:off x="5715000" y="1710308"/>
            <a:ext cx="4739445" cy="1337180"/>
            <a:chOff x="400193" y="5212080"/>
            <a:chExt cx="5833730" cy="1645920"/>
          </a:xfrm>
        </p:grpSpPr>
        <p:sp>
          <p:nvSpPr>
            <p:cNvPr id="2048" name="Freeform: Shape 2047">
              <a:extLst>
                <a:ext uri="{FF2B5EF4-FFF2-40B4-BE49-F238E27FC236}">
                  <a16:creationId xmlns:a16="http://schemas.microsoft.com/office/drawing/2014/main" id="{71362107-0BEE-638A-7D67-01ED70451F16}"/>
                </a:ext>
              </a:extLst>
            </p:cNvPr>
            <p:cNvSpPr/>
            <p:nvPr/>
          </p:nvSpPr>
          <p:spPr>
            <a:xfrm>
              <a:off x="400193" y="5212080"/>
              <a:ext cx="5833730" cy="1645920"/>
            </a:xfrm>
            <a:custGeom>
              <a:avLst/>
              <a:gdLst>
                <a:gd name="connsiteX0" fmla="*/ 846334 w 5833730"/>
                <a:gd name="connsiteY0" fmla="*/ 0 h 1645920"/>
                <a:gd name="connsiteX1" fmla="*/ 4877526 w 5833730"/>
                <a:gd name="connsiteY1" fmla="*/ 0 h 1645920"/>
                <a:gd name="connsiteX2" fmla="*/ 5833730 w 5833730"/>
                <a:gd name="connsiteY2" fmla="*/ 822960 h 1645920"/>
                <a:gd name="connsiteX3" fmla="*/ 4877526 w 5833730"/>
                <a:gd name="connsiteY3" fmla="*/ 1645920 h 1645920"/>
                <a:gd name="connsiteX4" fmla="*/ 846334 w 5833730"/>
                <a:gd name="connsiteY4" fmla="*/ 1645920 h 1645920"/>
                <a:gd name="connsiteX5" fmla="*/ 833772 w 5833730"/>
                <a:gd name="connsiteY5" fmla="*/ 1645374 h 1645920"/>
                <a:gd name="connsiteX6" fmla="*/ 748576 w 5833730"/>
                <a:gd name="connsiteY6" fmla="*/ 1641671 h 1645920"/>
                <a:gd name="connsiteX7" fmla="*/ 678546 w 5833730"/>
                <a:gd name="connsiteY7" fmla="*/ 1632472 h 1645920"/>
                <a:gd name="connsiteX8" fmla="*/ 657105 w 5833730"/>
                <a:gd name="connsiteY8" fmla="*/ 1629200 h 1645920"/>
                <a:gd name="connsiteX9" fmla="*/ 0 w 5833730"/>
                <a:gd name="connsiteY9" fmla="*/ 822960 h 1645920"/>
                <a:gd name="connsiteX10" fmla="*/ 657105 w 5833730"/>
                <a:gd name="connsiteY10" fmla="*/ 16720 h 1645920"/>
                <a:gd name="connsiteX11" fmla="*/ 678546 w 5833730"/>
                <a:gd name="connsiteY11" fmla="*/ 13448 h 1645920"/>
                <a:gd name="connsiteX12" fmla="*/ 748576 w 5833730"/>
                <a:gd name="connsiteY12" fmla="*/ 4249 h 1645920"/>
                <a:gd name="connsiteX13" fmla="*/ 833772 w 5833730"/>
                <a:gd name="connsiteY13" fmla="*/ 546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33730" h="1645920">
                  <a:moveTo>
                    <a:pt x="846334" y="0"/>
                  </a:moveTo>
                  <a:lnTo>
                    <a:pt x="4877526" y="0"/>
                  </a:lnTo>
                  <a:cubicBezTo>
                    <a:pt x="5405571" y="0"/>
                    <a:pt x="5833730" y="368427"/>
                    <a:pt x="5833730" y="822960"/>
                  </a:cubicBezTo>
                  <a:cubicBezTo>
                    <a:pt x="5833730" y="1277493"/>
                    <a:pt x="5405571" y="1645920"/>
                    <a:pt x="4877526" y="1645920"/>
                  </a:cubicBezTo>
                  <a:lnTo>
                    <a:pt x="846334" y="1645920"/>
                  </a:lnTo>
                  <a:lnTo>
                    <a:pt x="833772" y="1645374"/>
                  </a:lnTo>
                  <a:lnTo>
                    <a:pt x="748576" y="1641671"/>
                  </a:lnTo>
                  <a:lnTo>
                    <a:pt x="678546" y="1632472"/>
                  </a:lnTo>
                  <a:lnTo>
                    <a:pt x="657105" y="1629200"/>
                  </a:lnTo>
                  <a:cubicBezTo>
                    <a:pt x="282096" y="1552463"/>
                    <a:pt x="0" y="1220655"/>
                    <a:pt x="0" y="822960"/>
                  </a:cubicBezTo>
                  <a:cubicBezTo>
                    <a:pt x="0" y="425266"/>
                    <a:pt x="282096" y="93458"/>
                    <a:pt x="657105" y="16720"/>
                  </a:cubicBezTo>
                  <a:lnTo>
                    <a:pt x="678546" y="13448"/>
                  </a:lnTo>
                  <a:lnTo>
                    <a:pt x="748576" y="4249"/>
                  </a:lnTo>
                  <a:lnTo>
                    <a:pt x="833772" y="546"/>
                  </a:ln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49" name="Freeform: Shape 2048">
              <a:extLst>
                <a:ext uri="{FF2B5EF4-FFF2-40B4-BE49-F238E27FC236}">
                  <a16:creationId xmlns:a16="http://schemas.microsoft.com/office/drawing/2014/main" id="{AC51AB9C-848B-49DF-5ABE-757379CDCC34}"/>
                </a:ext>
              </a:extLst>
            </p:cNvPr>
            <p:cNvSpPr/>
            <p:nvPr/>
          </p:nvSpPr>
          <p:spPr>
            <a:xfrm>
              <a:off x="1316200" y="6030939"/>
              <a:ext cx="155226" cy="13448"/>
            </a:xfrm>
            <a:custGeom>
              <a:avLst/>
              <a:gdLst>
                <a:gd name="connsiteX0" fmla="*/ 144414 w 155226"/>
                <a:gd name="connsiteY0" fmla="*/ 0 h 13448"/>
                <a:gd name="connsiteX1" fmla="*/ 155226 w 155226"/>
                <a:gd name="connsiteY1" fmla="*/ 546 h 13448"/>
                <a:gd name="connsiteX2" fmla="*/ 70030 w 155226"/>
                <a:gd name="connsiteY2" fmla="*/ 4249 h 13448"/>
                <a:gd name="connsiteX3" fmla="*/ 0 w 155226"/>
                <a:gd name="connsiteY3" fmla="*/ 13448 h 13448"/>
                <a:gd name="connsiteX4" fmla="*/ 60271 w 155226"/>
                <a:gd name="connsiteY4" fmla="*/ 4249 h 13448"/>
                <a:gd name="connsiteX5" fmla="*/ 144414 w 155226"/>
                <a:gd name="connsiteY5" fmla="*/ 0 h 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26" h="13448">
                  <a:moveTo>
                    <a:pt x="144414" y="0"/>
                  </a:moveTo>
                  <a:lnTo>
                    <a:pt x="155226" y="546"/>
                  </a:lnTo>
                  <a:lnTo>
                    <a:pt x="70030" y="4249"/>
                  </a:lnTo>
                  <a:lnTo>
                    <a:pt x="0" y="13448"/>
                  </a:lnTo>
                  <a:lnTo>
                    <a:pt x="60271" y="4249"/>
                  </a:lnTo>
                  <a:cubicBezTo>
                    <a:pt x="87937" y="1439"/>
                    <a:pt x="116007" y="0"/>
                    <a:pt x="14441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51" name="Freeform: Shape 2050">
              <a:extLst>
                <a:ext uri="{FF2B5EF4-FFF2-40B4-BE49-F238E27FC236}">
                  <a16:creationId xmlns:a16="http://schemas.microsoft.com/office/drawing/2014/main" id="{7E2DCF00-34FC-4298-0DF7-DF397F06B39D}"/>
                </a:ext>
              </a:extLst>
            </p:cNvPr>
            <p:cNvSpPr/>
            <p:nvPr/>
          </p:nvSpPr>
          <p:spPr>
            <a:xfrm>
              <a:off x="1316200" y="6030939"/>
              <a:ext cx="155226" cy="13448"/>
            </a:xfrm>
            <a:custGeom>
              <a:avLst/>
              <a:gdLst>
                <a:gd name="connsiteX0" fmla="*/ 0 w 155226"/>
                <a:gd name="connsiteY0" fmla="*/ 0 h 13448"/>
                <a:gd name="connsiteX1" fmla="*/ 70030 w 155226"/>
                <a:gd name="connsiteY1" fmla="*/ 9199 h 13448"/>
                <a:gd name="connsiteX2" fmla="*/ 155226 w 155226"/>
                <a:gd name="connsiteY2" fmla="*/ 12902 h 13448"/>
                <a:gd name="connsiteX3" fmla="*/ 144414 w 155226"/>
                <a:gd name="connsiteY3" fmla="*/ 13448 h 13448"/>
                <a:gd name="connsiteX4" fmla="*/ 60271 w 155226"/>
                <a:gd name="connsiteY4" fmla="*/ 9199 h 13448"/>
                <a:gd name="connsiteX5" fmla="*/ 0 w 155226"/>
                <a:gd name="connsiteY5" fmla="*/ 0 h 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26" h="13448">
                  <a:moveTo>
                    <a:pt x="0" y="0"/>
                  </a:moveTo>
                  <a:lnTo>
                    <a:pt x="70030" y="9199"/>
                  </a:lnTo>
                  <a:lnTo>
                    <a:pt x="155226" y="12902"/>
                  </a:lnTo>
                  <a:lnTo>
                    <a:pt x="144414" y="13448"/>
                  </a:lnTo>
                  <a:cubicBezTo>
                    <a:pt x="116007" y="13448"/>
                    <a:pt x="87937" y="12009"/>
                    <a:pt x="60271" y="9199"/>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52" name="Freeform: Shape 2051">
              <a:extLst>
                <a:ext uri="{FF2B5EF4-FFF2-40B4-BE49-F238E27FC236}">
                  <a16:creationId xmlns:a16="http://schemas.microsoft.com/office/drawing/2014/main" id="{B9E373CE-1731-153F-8E01-CA1932439C15}"/>
                </a:ext>
              </a:extLst>
            </p:cNvPr>
            <p:cNvSpPr/>
            <p:nvPr/>
          </p:nvSpPr>
          <p:spPr>
            <a:xfrm>
              <a:off x="4135156" y="5213559"/>
              <a:ext cx="2098767" cy="1642963"/>
            </a:xfrm>
            <a:custGeom>
              <a:avLst/>
              <a:gdLst>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22669 w 2110832"/>
                <a:gd name="connsiteY0" fmla="*/ 0 h 1642963"/>
                <a:gd name="connsiteX1" fmla="*/ 1252386 w 2110832"/>
                <a:gd name="connsiteY1" fmla="*/ 1292 h 1642963"/>
                <a:gd name="connsiteX2" fmla="*/ 2110832 w 2110832"/>
                <a:gd name="connsiteY2" fmla="*/ 820003 h 1642963"/>
                <a:gd name="connsiteX3" fmla="*/ 1154628 w 2110832"/>
                <a:gd name="connsiteY3" fmla="*/ 1642963 h 1642963"/>
                <a:gd name="connsiteX4" fmla="*/ 12065 w 2110832"/>
                <a:gd name="connsiteY4" fmla="*/ 1642963 h 1642963"/>
                <a:gd name="connsiteX5" fmla="*/ 1222669 w 2110832"/>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8767" h="1642963">
                  <a:moveTo>
                    <a:pt x="1210604" y="0"/>
                  </a:moveTo>
                  <a:lnTo>
                    <a:pt x="1240321" y="1292"/>
                  </a:lnTo>
                  <a:cubicBezTo>
                    <a:pt x="1722455" y="43433"/>
                    <a:pt x="2098767" y="393879"/>
                    <a:pt x="2098767" y="820003"/>
                  </a:cubicBezTo>
                  <a:cubicBezTo>
                    <a:pt x="2098767" y="1274536"/>
                    <a:pt x="1670608" y="1642963"/>
                    <a:pt x="1142563" y="1642963"/>
                  </a:cubicBezTo>
                  <a:lnTo>
                    <a:pt x="0" y="1642963"/>
                  </a:lnTo>
                  <a:cubicBezTo>
                    <a:pt x="20763" y="765699"/>
                    <a:pt x="1498186" y="845366"/>
                    <a:pt x="1210604" y="0"/>
                  </a:cubicBezTo>
                  <a:close/>
                </a:path>
              </a:pathLst>
            </a:custGeom>
            <a:solidFill>
              <a:srgbClr val="FFCCC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53" name="Freeform: Shape 2052">
              <a:extLst>
                <a:ext uri="{FF2B5EF4-FFF2-40B4-BE49-F238E27FC236}">
                  <a16:creationId xmlns:a16="http://schemas.microsoft.com/office/drawing/2014/main" id="{5B035489-54AE-A053-AF14-C530CAB0C967}"/>
                </a:ext>
              </a:extLst>
            </p:cNvPr>
            <p:cNvSpPr/>
            <p:nvPr/>
          </p:nvSpPr>
          <p:spPr>
            <a:xfrm>
              <a:off x="410826" y="5447955"/>
              <a:ext cx="614137" cy="1244489"/>
            </a:xfrm>
            <a:custGeom>
              <a:avLst/>
              <a:gdLst>
                <a:gd name="connsiteX0" fmla="*/ 450344 w 614137"/>
                <a:gd name="connsiteY0" fmla="*/ 0 h 1244489"/>
                <a:gd name="connsiteX1" fmla="*/ 445236 w 614137"/>
                <a:gd name="connsiteY1" fmla="*/ 2772 h 1244489"/>
                <a:gd name="connsiteX2" fmla="*/ 228823 w 614137"/>
                <a:gd name="connsiteY2" fmla="*/ 241057 h 1244489"/>
                <a:gd name="connsiteX3" fmla="*/ 207138 w 614137"/>
                <a:gd name="connsiteY3" fmla="*/ 287520 h 1244489"/>
                <a:gd name="connsiteX4" fmla="*/ 191337 w 614137"/>
                <a:gd name="connsiteY4" fmla="*/ 316631 h 1244489"/>
                <a:gd name="connsiteX5" fmla="*/ 138223 w 614137"/>
                <a:gd name="connsiteY5" fmla="*/ 579713 h 1244489"/>
                <a:gd name="connsiteX6" fmla="*/ 551018 w 614137"/>
                <a:gd name="connsiteY6" fmla="*/ 1202477 h 1244489"/>
                <a:gd name="connsiteX7" fmla="*/ 614137 w 614137"/>
                <a:gd name="connsiteY7" fmla="*/ 1222070 h 1244489"/>
                <a:gd name="connsiteX8" fmla="*/ 339935 w 614137"/>
                <a:gd name="connsiteY8" fmla="*/ 1244489 h 1244489"/>
                <a:gd name="connsiteX9" fmla="*/ 284394 w 614137"/>
                <a:gd name="connsiteY9" fmla="*/ 1203994 h 1244489"/>
                <a:gd name="connsiteX10" fmla="*/ 0 w 614137"/>
                <a:gd name="connsiteY10" fmla="*/ 581714 h 1244489"/>
                <a:gd name="connsiteX11" fmla="*/ 109033 w 614137"/>
                <a:gd name="connsiteY11" fmla="*/ 172081 h 1244489"/>
                <a:gd name="connsiteX12" fmla="*/ 151313 w 614137"/>
                <a:gd name="connsiteY12" fmla="*/ 111068 h 124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37" h="1244489">
                  <a:moveTo>
                    <a:pt x="450344" y="0"/>
                  </a:moveTo>
                  <a:lnTo>
                    <a:pt x="445236" y="2772"/>
                  </a:lnTo>
                  <a:cubicBezTo>
                    <a:pt x="355344" y="63502"/>
                    <a:pt x="280847" y="145290"/>
                    <a:pt x="228823" y="241057"/>
                  </a:cubicBezTo>
                  <a:lnTo>
                    <a:pt x="207138" y="287520"/>
                  </a:lnTo>
                  <a:lnTo>
                    <a:pt x="191337" y="316631"/>
                  </a:lnTo>
                  <a:cubicBezTo>
                    <a:pt x="157136" y="397492"/>
                    <a:pt x="138223" y="486394"/>
                    <a:pt x="138223" y="579713"/>
                  </a:cubicBezTo>
                  <a:cubicBezTo>
                    <a:pt x="138223" y="859671"/>
                    <a:pt x="308436" y="1099873"/>
                    <a:pt x="551018" y="1202477"/>
                  </a:cubicBezTo>
                  <a:lnTo>
                    <a:pt x="614137" y="1222070"/>
                  </a:lnTo>
                  <a:lnTo>
                    <a:pt x="339935" y="1244489"/>
                  </a:lnTo>
                  <a:lnTo>
                    <a:pt x="284394" y="1203994"/>
                  </a:lnTo>
                  <a:cubicBezTo>
                    <a:pt x="110194" y="1053096"/>
                    <a:pt x="0" y="830274"/>
                    <a:pt x="0" y="581714"/>
                  </a:cubicBezTo>
                  <a:cubicBezTo>
                    <a:pt x="0" y="432579"/>
                    <a:pt x="39670" y="292709"/>
                    <a:pt x="109033" y="172081"/>
                  </a:cubicBezTo>
                  <a:lnTo>
                    <a:pt x="151313" y="111068"/>
                  </a:lnTo>
                  <a:close/>
                </a:path>
              </a:pathLst>
            </a:cu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54" name="Oval 2053">
              <a:extLst>
                <a:ext uri="{FF2B5EF4-FFF2-40B4-BE49-F238E27FC236}">
                  <a16:creationId xmlns:a16="http://schemas.microsoft.com/office/drawing/2014/main" id="{ED4C3BF1-854F-2E94-FA3B-7DC16DC84FC0}"/>
                </a:ext>
              </a:extLst>
            </p:cNvPr>
            <p:cNvSpPr/>
            <p:nvPr/>
          </p:nvSpPr>
          <p:spPr>
            <a:xfrm>
              <a:off x="538416" y="5361872"/>
              <a:ext cx="1351753" cy="13517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055" name="TextBox 2054" descr="mua le bui tuyet lan">
            <a:extLst>
              <a:ext uri="{FF2B5EF4-FFF2-40B4-BE49-F238E27FC236}">
                <a16:creationId xmlns:a16="http://schemas.microsoft.com/office/drawing/2014/main" id="{C282F9CA-001C-BB8D-E156-842A6A832F8F}"/>
              </a:ext>
            </a:extLst>
          </p:cNvPr>
          <p:cNvSpPr txBox="1"/>
          <p:nvPr/>
        </p:nvSpPr>
        <p:spPr>
          <a:xfrm>
            <a:off x="1205354" y="2868617"/>
            <a:ext cx="3124876" cy="1107996"/>
          </a:xfrm>
          <a:prstGeom prst="rect">
            <a:avLst/>
          </a:prstGeom>
          <a:noFill/>
        </p:spPr>
        <p:txBody>
          <a:bodyPr wrap="square" rtlCol="0">
            <a:spAutoFit/>
          </a:bodyPr>
          <a:lstStyle/>
          <a:p>
            <a:pPr algn="ctr"/>
            <a:r>
              <a:rPr lang="en-US" sz="2400">
                <a:solidFill>
                  <a:srgbClr val="0000FF"/>
                </a:solidFill>
                <a:effectLst>
                  <a:outerShdw blurRad="38100" dist="38100" dir="2700000" algn="tl">
                    <a:srgbClr val="000000">
                      <a:alpha val="43137"/>
                    </a:srgbClr>
                  </a:outerShdw>
                </a:effectLst>
                <a:latin typeface="+mj-lt"/>
              </a:rPr>
              <a:t>BÀI 4: BIẾN ĐIỆU</a:t>
            </a:r>
          </a:p>
          <a:p>
            <a:pPr algn="ctr"/>
            <a:r>
              <a:rPr lang="vi-VN" sz="4200">
                <a:solidFill>
                  <a:srgbClr val="C00000"/>
                </a:solidFill>
                <a:effectLst>
                  <a:outerShdw blurRad="38100" dist="38100" dir="2700000" algn="tl">
                    <a:srgbClr val="000000">
                      <a:alpha val="43137"/>
                    </a:srgbClr>
                  </a:outerShdw>
                </a:effectLst>
                <a:latin typeface="+mj-lt"/>
              </a:rPr>
              <a:t>MỤC TIÊU</a:t>
            </a:r>
          </a:p>
        </p:txBody>
      </p:sp>
      <p:grpSp>
        <p:nvGrpSpPr>
          <p:cNvPr id="2057" name="Group 2056" descr="mua le bui tuyet lan">
            <a:extLst>
              <a:ext uri="{FF2B5EF4-FFF2-40B4-BE49-F238E27FC236}">
                <a16:creationId xmlns:a16="http://schemas.microsoft.com/office/drawing/2014/main" id="{BDEC94F2-A639-1A73-AB6E-87905386A94D}"/>
              </a:ext>
            </a:extLst>
          </p:cNvPr>
          <p:cNvGrpSpPr/>
          <p:nvPr/>
        </p:nvGrpSpPr>
        <p:grpSpPr>
          <a:xfrm>
            <a:off x="5562600" y="108270"/>
            <a:ext cx="4988459" cy="1337180"/>
            <a:chOff x="69970" y="192192"/>
            <a:chExt cx="5833730" cy="1645920"/>
          </a:xfrm>
        </p:grpSpPr>
        <p:sp>
          <p:nvSpPr>
            <p:cNvPr id="2059" name="Freeform: Shape 2058">
              <a:extLst>
                <a:ext uri="{FF2B5EF4-FFF2-40B4-BE49-F238E27FC236}">
                  <a16:creationId xmlns:a16="http://schemas.microsoft.com/office/drawing/2014/main" id="{15A3E84C-4902-4FE7-8D73-37DB08A5DC29}"/>
                </a:ext>
              </a:extLst>
            </p:cNvPr>
            <p:cNvSpPr/>
            <p:nvPr/>
          </p:nvSpPr>
          <p:spPr>
            <a:xfrm>
              <a:off x="69970" y="192192"/>
              <a:ext cx="5833730" cy="1645920"/>
            </a:xfrm>
            <a:custGeom>
              <a:avLst/>
              <a:gdLst>
                <a:gd name="connsiteX0" fmla="*/ 846334 w 5833730"/>
                <a:gd name="connsiteY0" fmla="*/ 0 h 1645920"/>
                <a:gd name="connsiteX1" fmla="*/ 4877526 w 5833730"/>
                <a:gd name="connsiteY1" fmla="*/ 0 h 1645920"/>
                <a:gd name="connsiteX2" fmla="*/ 5833730 w 5833730"/>
                <a:gd name="connsiteY2" fmla="*/ 822960 h 1645920"/>
                <a:gd name="connsiteX3" fmla="*/ 4877526 w 5833730"/>
                <a:gd name="connsiteY3" fmla="*/ 1645920 h 1645920"/>
                <a:gd name="connsiteX4" fmla="*/ 846334 w 5833730"/>
                <a:gd name="connsiteY4" fmla="*/ 1645920 h 1645920"/>
                <a:gd name="connsiteX5" fmla="*/ 833772 w 5833730"/>
                <a:gd name="connsiteY5" fmla="*/ 1645374 h 1645920"/>
                <a:gd name="connsiteX6" fmla="*/ 748576 w 5833730"/>
                <a:gd name="connsiteY6" fmla="*/ 1641671 h 1645920"/>
                <a:gd name="connsiteX7" fmla="*/ 678546 w 5833730"/>
                <a:gd name="connsiteY7" fmla="*/ 1632472 h 1645920"/>
                <a:gd name="connsiteX8" fmla="*/ 657105 w 5833730"/>
                <a:gd name="connsiteY8" fmla="*/ 1629200 h 1645920"/>
                <a:gd name="connsiteX9" fmla="*/ 0 w 5833730"/>
                <a:gd name="connsiteY9" fmla="*/ 822960 h 1645920"/>
                <a:gd name="connsiteX10" fmla="*/ 657105 w 5833730"/>
                <a:gd name="connsiteY10" fmla="*/ 16720 h 1645920"/>
                <a:gd name="connsiteX11" fmla="*/ 678546 w 5833730"/>
                <a:gd name="connsiteY11" fmla="*/ 13448 h 1645920"/>
                <a:gd name="connsiteX12" fmla="*/ 748576 w 5833730"/>
                <a:gd name="connsiteY12" fmla="*/ 4249 h 1645920"/>
                <a:gd name="connsiteX13" fmla="*/ 833772 w 5833730"/>
                <a:gd name="connsiteY13" fmla="*/ 546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33730" h="1645920">
                  <a:moveTo>
                    <a:pt x="846334" y="0"/>
                  </a:moveTo>
                  <a:lnTo>
                    <a:pt x="4877526" y="0"/>
                  </a:lnTo>
                  <a:cubicBezTo>
                    <a:pt x="5405571" y="0"/>
                    <a:pt x="5833730" y="368427"/>
                    <a:pt x="5833730" y="822960"/>
                  </a:cubicBezTo>
                  <a:cubicBezTo>
                    <a:pt x="5833730" y="1277493"/>
                    <a:pt x="5405571" y="1645920"/>
                    <a:pt x="4877526" y="1645920"/>
                  </a:cubicBezTo>
                  <a:lnTo>
                    <a:pt x="846334" y="1645920"/>
                  </a:lnTo>
                  <a:lnTo>
                    <a:pt x="833772" y="1645374"/>
                  </a:lnTo>
                  <a:lnTo>
                    <a:pt x="748576" y="1641671"/>
                  </a:lnTo>
                  <a:lnTo>
                    <a:pt x="678546" y="1632472"/>
                  </a:lnTo>
                  <a:lnTo>
                    <a:pt x="657105" y="1629200"/>
                  </a:lnTo>
                  <a:cubicBezTo>
                    <a:pt x="282096" y="1552463"/>
                    <a:pt x="0" y="1220655"/>
                    <a:pt x="0" y="822960"/>
                  </a:cubicBezTo>
                  <a:cubicBezTo>
                    <a:pt x="0" y="425266"/>
                    <a:pt x="282096" y="93458"/>
                    <a:pt x="657105" y="16720"/>
                  </a:cubicBezTo>
                  <a:lnTo>
                    <a:pt x="678546" y="13448"/>
                  </a:lnTo>
                  <a:lnTo>
                    <a:pt x="748576" y="4249"/>
                  </a:lnTo>
                  <a:lnTo>
                    <a:pt x="833772" y="546"/>
                  </a:lnTo>
                  <a:close/>
                </a:path>
              </a:pathLst>
            </a:custGeom>
            <a:solidFill>
              <a:srgbClr val="0099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60" name="Freeform: Shape 2059">
              <a:extLst>
                <a:ext uri="{FF2B5EF4-FFF2-40B4-BE49-F238E27FC236}">
                  <a16:creationId xmlns:a16="http://schemas.microsoft.com/office/drawing/2014/main" id="{CF633EEF-595D-16FD-B849-6B55823AE2BC}"/>
                </a:ext>
              </a:extLst>
            </p:cNvPr>
            <p:cNvSpPr/>
            <p:nvPr/>
          </p:nvSpPr>
          <p:spPr>
            <a:xfrm>
              <a:off x="985977" y="1011051"/>
              <a:ext cx="155226" cy="13448"/>
            </a:xfrm>
            <a:custGeom>
              <a:avLst/>
              <a:gdLst>
                <a:gd name="connsiteX0" fmla="*/ 144414 w 155226"/>
                <a:gd name="connsiteY0" fmla="*/ 0 h 13448"/>
                <a:gd name="connsiteX1" fmla="*/ 155226 w 155226"/>
                <a:gd name="connsiteY1" fmla="*/ 546 h 13448"/>
                <a:gd name="connsiteX2" fmla="*/ 70030 w 155226"/>
                <a:gd name="connsiteY2" fmla="*/ 4249 h 13448"/>
                <a:gd name="connsiteX3" fmla="*/ 0 w 155226"/>
                <a:gd name="connsiteY3" fmla="*/ 13448 h 13448"/>
                <a:gd name="connsiteX4" fmla="*/ 60271 w 155226"/>
                <a:gd name="connsiteY4" fmla="*/ 4249 h 13448"/>
                <a:gd name="connsiteX5" fmla="*/ 144414 w 155226"/>
                <a:gd name="connsiteY5" fmla="*/ 0 h 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26" h="13448">
                  <a:moveTo>
                    <a:pt x="144414" y="0"/>
                  </a:moveTo>
                  <a:lnTo>
                    <a:pt x="155226" y="546"/>
                  </a:lnTo>
                  <a:lnTo>
                    <a:pt x="70030" y="4249"/>
                  </a:lnTo>
                  <a:lnTo>
                    <a:pt x="0" y="13448"/>
                  </a:lnTo>
                  <a:lnTo>
                    <a:pt x="60271" y="4249"/>
                  </a:lnTo>
                  <a:cubicBezTo>
                    <a:pt x="87937" y="1439"/>
                    <a:pt x="116007" y="0"/>
                    <a:pt x="14441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61" name="Freeform: Shape 2060">
              <a:extLst>
                <a:ext uri="{FF2B5EF4-FFF2-40B4-BE49-F238E27FC236}">
                  <a16:creationId xmlns:a16="http://schemas.microsoft.com/office/drawing/2014/main" id="{3AD33550-7DDB-F4A5-5AE1-875795EFB069}"/>
                </a:ext>
              </a:extLst>
            </p:cNvPr>
            <p:cNvSpPr/>
            <p:nvPr/>
          </p:nvSpPr>
          <p:spPr>
            <a:xfrm>
              <a:off x="985977" y="1011051"/>
              <a:ext cx="155226" cy="13448"/>
            </a:xfrm>
            <a:custGeom>
              <a:avLst/>
              <a:gdLst>
                <a:gd name="connsiteX0" fmla="*/ 0 w 155226"/>
                <a:gd name="connsiteY0" fmla="*/ 0 h 13448"/>
                <a:gd name="connsiteX1" fmla="*/ 70030 w 155226"/>
                <a:gd name="connsiteY1" fmla="*/ 9199 h 13448"/>
                <a:gd name="connsiteX2" fmla="*/ 155226 w 155226"/>
                <a:gd name="connsiteY2" fmla="*/ 12902 h 13448"/>
                <a:gd name="connsiteX3" fmla="*/ 144414 w 155226"/>
                <a:gd name="connsiteY3" fmla="*/ 13448 h 13448"/>
                <a:gd name="connsiteX4" fmla="*/ 60271 w 155226"/>
                <a:gd name="connsiteY4" fmla="*/ 9199 h 13448"/>
                <a:gd name="connsiteX5" fmla="*/ 0 w 155226"/>
                <a:gd name="connsiteY5" fmla="*/ 0 h 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26" h="13448">
                  <a:moveTo>
                    <a:pt x="0" y="0"/>
                  </a:moveTo>
                  <a:lnTo>
                    <a:pt x="70030" y="9199"/>
                  </a:lnTo>
                  <a:lnTo>
                    <a:pt x="155226" y="12902"/>
                  </a:lnTo>
                  <a:lnTo>
                    <a:pt x="144414" y="13448"/>
                  </a:lnTo>
                  <a:cubicBezTo>
                    <a:pt x="116007" y="13448"/>
                    <a:pt x="87937" y="12009"/>
                    <a:pt x="60271" y="9199"/>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62" name="Freeform: Shape 2061">
              <a:extLst>
                <a:ext uri="{FF2B5EF4-FFF2-40B4-BE49-F238E27FC236}">
                  <a16:creationId xmlns:a16="http://schemas.microsoft.com/office/drawing/2014/main" id="{173B3939-2592-F0FA-0500-0024089D05D3}"/>
                </a:ext>
              </a:extLst>
            </p:cNvPr>
            <p:cNvSpPr/>
            <p:nvPr/>
          </p:nvSpPr>
          <p:spPr>
            <a:xfrm>
              <a:off x="3804933" y="193671"/>
              <a:ext cx="2098767" cy="1642963"/>
            </a:xfrm>
            <a:custGeom>
              <a:avLst/>
              <a:gdLst>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22669 w 2110832"/>
                <a:gd name="connsiteY0" fmla="*/ 0 h 1642963"/>
                <a:gd name="connsiteX1" fmla="*/ 1252386 w 2110832"/>
                <a:gd name="connsiteY1" fmla="*/ 1292 h 1642963"/>
                <a:gd name="connsiteX2" fmla="*/ 2110832 w 2110832"/>
                <a:gd name="connsiteY2" fmla="*/ 820003 h 1642963"/>
                <a:gd name="connsiteX3" fmla="*/ 1154628 w 2110832"/>
                <a:gd name="connsiteY3" fmla="*/ 1642963 h 1642963"/>
                <a:gd name="connsiteX4" fmla="*/ 12065 w 2110832"/>
                <a:gd name="connsiteY4" fmla="*/ 1642963 h 1642963"/>
                <a:gd name="connsiteX5" fmla="*/ 1222669 w 2110832"/>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 name="connsiteX0" fmla="*/ 1210604 w 2098767"/>
                <a:gd name="connsiteY0" fmla="*/ 0 h 1642963"/>
                <a:gd name="connsiteX1" fmla="*/ 1240321 w 2098767"/>
                <a:gd name="connsiteY1" fmla="*/ 1292 h 1642963"/>
                <a:gd name="connsiteX2" fmla="*/ 2098767 w 2098767"/>
                <a:gd name="connsiteY2" fmla="*/ 820003 h 1642963"/>
                <a:gd name="connsiteX3" fmla="*/ 1142563 w 2098767"/>
                <a:gd name="connsiteY3" fmla="*/ 1642963 h 1642963"/>
                <a:gd name="connsiteX4" fmla="*/ 0 w 2098767"/>
                <a:gd name="connsiteY4" fmla="*/ 1642963 h 1642963"/>
                <a:gd name="connsiteX5" fmla="*/ 1210604 w 2098767"/>
                <a:gd name="connsiteY5" fmla="*/ 0 h 164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8767" h="1642963">
                  <a:moveTo>
                    <a:pt x="1210604" y="0"/>
                  </a:moveTo>
                  <a:lnTo>
                    <a:pt x="1240321" y="1292"/>
                  </a:lnTo>
                  <a:cubicBezTo>
                    <a:pt x="1722455" y="43433"/>
                    <a:pt x="2098767" y="393879"/>
                    <a:pt x="2098767" y="820003"/>
                  </a:cubicBezTo>
                  <a:cubicBezTo>
                    <a:pt x="2098767" y="1274536"/>
                    <a:pt x="1670608" y="1642963"/>
                    <a:pt x="1142563" y="1642963"/>
                  </a:cubicBezTo>
                  <a:lnTo>
                    <a:pt x="0" y="1642963"/>
                  </a:lnTo>
                  <a:cubicBezTo>
                    <a:pt x="20763" y="765699"/>
                    <a:pt x="1498186" y="845366"/>
                    <a:pt x="1210604" y="0"/>
                  </a:cubicBezTo>
                  <a:close/>
                </a:path>
              </a:pathLst>
            </a:custGeom>
            <a:solidFill>
              <a:srgbClr val="99FFCC">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63" name="Freeform: Shape 2062">
              <a:extLst>
                <a:ext uri="{FF2B5EF4-FFF2-40B4-BE49-F238E27FC236}">
                  <a16:creationId xmlns:a16="http://schemas.microsoft.com/office/drawing/2014/main" id="{9A5E1915-012F-A75E-64AE-0391316BE1F5}"/>
                </a:ext>
              </a:extLst>
            </p:cNvPr>
            <p:cNvSpPr/>
            <p:nvPr/>
          </p:nvSpPr>
          <p:spPr>
            <a:xfrm>
              <a:off x="80603" y="428067"/>
              <a:ext cx="614137" cy="1244489"/>
            </a:xfrm>
            <a:custGeom>
              <a:avLst/>
              <a:gdLst>
                <a:gd name="connsiteX0" fmla="*/ 450344 w 614137"/>
                <a:gd name="connsiteY0" fmla="*/ 0 h 1244489"/>
                <a:gd name="connsiteX1" fmla="*/ 445236 w 614137"/>
                <a:gd name="connsiteY1" fmla="*/ 2772 h 1244489"/>
                <a:gd name="connsiteX2" fmla="*/ 228823 w 614137"/>
                <a:gd name="connsiteY2" fmla="*/ 241057 h 1244489"/>
                <a:gd name="connsiteX3" fmla="*/ 207138 w 614137"/>
                <a:gd name="connsiteY3" fmla="*/ 287520 h 1244489"/>
                <a:gd name="connsiteX4" fmla="*/ 191337 w 614137"/>
                <a:gd name="connsiteY4" fmla="*/ 316631 h 1244489"/>
                <a:gd name="connsiteX5" fmla="*/ 138223 w 614137"/>
                <a:gd name="connsiteY5" fmla="*/ 579713 h 1244489"/>
                <a:gd name="connsiteX6" fmla="*/ 551018 w 614137"/>
                <a:gd name="connsiteY6" fmla="*/ 1202477 h 1244489"/>
                <a:gd name="connsiteX7" fmla="*/ 614137 w 614137"/>
                <a:gd name="connsiteY7" fmla="*/ 1222070 h 1244489"/>
                <a:gd name="connsiteX8" fmla="*/ 339935 w 614137"/>
                <a:gd name="connsiteY8" fmla="*/ 1244489 h 1244489"/>
                <a:gd name="connsiteX9" fmla="*/ 284394 w 614137"/>
                <a:gd name="connsiteY9" fmla="*/ 1203994 h 1244489"/>
                <a:gd name="connsiteX10" fmla="*/ 0 w 614137"/>
                <a:gd name="connsiteY10" fmla="*/ 581714 h 1244489"/>
                <a:gd name="connsiteX11" fmla="*/ 109033 w 614137"/>
                <a:gd name="connsiteY11" fmla="*/ 172081 h 1244489"/>
                <a:gd name="connsiteX12" fmla="*/ 151313 w 614137"/>
                <a:gd name="connsiteY12" fmla="*/ 111068 h 124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37" h="1244489">
                  <a:moveTo>
                    <a:pt x="450344" y="0"/>
                  </a:moveTo>
                  <a:lnTo>
                    <a:pt x="445236" y="2772"/>
                  </a:lnTo>
                  <a:cubicBezTo>
                    <a:pt x="355344" y="63502"/>
                    <a:pt x="280847" y="145290"/>
                    <a:pt x="228823" y="241057"/>
                  </a:cubicBezTo>
                  <a:lnTo>
                    <a:pt x="207138" y="287520"/>
                  </a:lnTo>
                  <a:lnTo>
                    <a:pt x="191337" y="316631"/>
                  </a:lnTo>
                  <a:cubicBezTo>
                    <a:pt x="157136" y="397492"/>
                    <a:pt x="138223" y="486394"/>
                    <a:pt x="138223" y="579713"/>
                  </a:cubicBezTo>
                  <a:cubicBezTo>
                    <a:pt x="138223" y="859671"/>
                    <a:pt x="308436" y="1099873"/>
                    <a:pt x="551018" y="1202477"/>
                  </a:cubicBezTo>
                  <a:lnTo>
                    <a:pt x="614137" y="1222070"/>
                  </a:lnTo>
                  <a:lnTo>
                    <a:pt x="339935" y="1244489"/>
                  </a:lnTo>
                  <a:lnTo>
                    <a:pt x="284394" y="1203994"/>
                  </a:lnTo>
                  <a:cubicBezTo>
                    <a:pt x="110194" y="1053096"/>
                    <a:pt x="0" y="830274"/>
                    <a:pt x="0" y="581714"/>
                  </a:cubicBezTo>
                  <a:cubicBezTo>
                    <a:pt x="0" y="432579"/>
                    <a:pt x="39670" y="292709"/>
                    <a:pt x="109033" y="172081"/>
                  </a:cubicBezTo>
                  <a:lnTo>
                    <a:pt x="151313" y="111068"/>
                  </a:lnTo>
                  <a:close/>
                </a:path>
              </a:pathLst>
            </a:custGeom>
            <a:solidFill>
              <a:srgbClr val="1D2C12">
                <a:alpha val="2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64" name="Oval 2063">
              <a:extLst>
                <a:ext uri="{FF2B5EF4-FFF2-40B4-BE49-F238E27FC236}">
                  <a16:creationId xmlns:a16="http://schemas.microsoft.com/office/drawing/2014/main" id="{5E970FB6-258F-897E-8456-63540D7CCB72}"/>
                </a:ext>
              </a:extLst>
            </p:cNvPr>
            <p:cNvSpPr/>
            <p:nvPr/>
          </p:nvSpPr>
          <p:spPr>
            <a:xfrm>
              <a:off x="208193" y="341984"/>
              <a:ext cx="1351753" cy="13517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065" name="TextBox 2064" descr="mua le bui tuyet lan">
            <a:extLst>
              <a:ext uri="{FF2B5EF4-FFF2-40B4-BE49-F238E27FC236}">
                <a16:creationId xmlns:a16="http://schemas.microsoft.com/office/drawing/2014/main" id="{45DA1072-C836-0846-0261-B58F53C42276}"/>
              </a:ext>
            </a:extLst>
          </p:cNvPr>
          <p:cNvSpPr txBox="1"/>
          <p:nvPr/>
        </p:nvSpPr>
        <p:spPr>
          <a:xfrm>
            <a:off x="6337909" y="205093"/>
            <a:ext cx="4462189" cy="1077218"/>
          </a:xfrm>
          <a:prstGeom prst="rect">
            <a:avLst/>
          </a:prstGeom>
          <a:noFill/>
        </p:spPr>
        <p:txBody>
          <a:bodyPr wrap="square" rtlCol="0">
            <a:spAutoFit/>
          </a:bodyPr>
          <a:lstStyle/>
          <a:p>
            <a:pPr algn="ctr"/>
            <a:r>
              <a:rPr lang="en-US" sz="3200" b="1">
                <a:solidFill>
                  <a:srgbClr val="D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Biến điệu biên độ (AM)</a:t>
            </a:r>
            <a:endParaRPr lang="vi-VN" sz="3200" b="1">
              <a:solidFill>
                <a:srgbClr val="D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66" name="TextBox 2065" descr="mua le bui tuyet lan">
            <a:extLst>
              <a:ext uri="{FF2B5EF4-FFF2-40B4-BE49-F238E27FC236}">
                <a16:creationId xmlns:a16="http://schemas.microsoft.com/office/drawing/2014/main" id="{0B5711D7-EB4C-067E-A6FD-40C57DF41F65}"/>
              </a:ext>
            </a:extLst>
          </p:cNvPr>
          <p:cNvSpPr txBox="1"/>
          <p:nvPr/>
        </p:nvSpPr>
        <p:spPr>
          <a:xfrm>
            <a:off x="6918081" y="4856970"/>
            <a:ext cx="3969687" cy="1477328"/>
          </a:xfrm>
          <a:prstGeom prst="rect">
            <a:avLst/>
          </a:prstGeom>
          <a:noFill/>
        </p:spPr>
        <p:txBody>
          <a:bodyPr wrap="square" rtlCol="0">
            <a:spAutoFit/>
          </a:bodyPr>
          <a:lstStyle/>
          <a:p>
            <a:pPr algn="ctr"/>
            <a:r>
              <a:rPr lang="en-US" sz="30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 Tần số và bước sóng sử dụng trong các kênh truyền thông</a:t>
            </a:r>
            <a:endParaRPr lang="vi-VN" sz="30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73" name="TextBox 2072" descr="mua le bui tuyet lan">
            <a:extLst>
              <a:ext uri="{FF2B5EF4-FFF2-40B4-BE49-F238E27FC236}">
                <a16:creationId xmlns:a16="http://schemas.microsoft.com/office/drawing/2014/main" id="{FBC994F2-46D0-27F0-35A8-ABDA021608C7}"/>
              </a:ext>
            </a:extLst>
          </p:cNvPr>
          <p:cNvSpPr txBox="1"/>
          <p:nvPr/>
        </p:nvSpPr>
        <p:spPr>
          <a:xfrm>
            <a:off x="6451770" y="3415518"/>
            <a:ext cx="4368630" cy="1077218"/>
          </a:xfrm>
          <a:prstGeom prst="rect">
            <a:avLst/>
          </a:prstGeom>
          <a:noFill/>
        </p:spPr>
        <p:txBody>
          <a:bodyPr wrap="square" rtlCol="0">
            <a:spAutoFit/>
          </a:bodyPr>
          <a:lstStyle/>
          <a:p>
            <a:pPr algn="ctr"/>
            <a:r>
              <a:rPr lang="en-US" sz="3200" b="1">
                <a:solidFill>
                  <a:srgbClr val="66003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 So sánh giữa biến điệu AM và FM</a:t>
            </a:r>
            <a:endParaRPr lang="vi-VN" sz="3200" b="1">
              <a:solidFill>
                <a:srgbClr val="66003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74" name="TextBox 2073" descr="mua le bui tuyet lan">
            <a:extLst>
              <a:ext uri="{FF2B5EF4-FFF2-40B4-BE49-F238E27FC236}">
                <a16:creationId xmlns:a16="http://schemas.microsoft.com/office/drawing/2014/main" id="{3DA660D5-D46C-F9A2-42C3-EA43FC9C84D5}"/>
              </a:ext>
            </a:extLst>
          </p:cNvPr>
          <p:cNvSpPr txBox="1"/>
          <p:nvPr/>
        </p:nvSpPr>
        <p:spPr>
          <a:xfrm>
            <a:off x="6605106" y="1828800"/>
            <a:ext cx="3986694" cy="1077218"/>
          </a:xfrm>
          <a:prstGeom prst="rect">
            <a:avLst/>
          </a:prstGeom>
          <a:noFill/>
        </p:spPr>
        <p:txBody>
          <a:bodyPr wrap="square" rtlCol="0">
            <a:spAutoFit/>
          </a:bodyPr>
          <a:lstStyle/>
          <a:p>
            <a:pPr algn="ctr"/>
            <a:r>
              <a:rPr lang="en-US" sz="3200" b="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Biến điệu tần số (FM)</a:t>
            </a:r>
            <a:endParaRPr lang="vi-VN" sz="3200" b="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077" name="Straight Arrow Connector 2076" descr="mua le bui tuyet lan">
            <a:extLst>
              <a:ext uri="{FF2B5EF4-FFF2-40B4-BE49-F238E27FC236}">
                <a16:creationId xmlns:a16="http://schemas.microsoft.com/office/drawing/2014/main" id="{017302A7-E138-577B-0077-F46B98465D0C}"/>
              </a:ext>
            </a:extLst>
          </p:cNvPr>
          <p:cNvCxnSpPr/>
          <p:nvPr/>
        </p:nvCxnSpPr>
        <p:spPr>
          <a:xfrm flipV="1">
            <a:off x="4032374" y="866273"/>
            <a:ext cx="1530226" cy="12959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80" name="Straight Arrow Connector 2079" descr="mua le bui tuyet lan">
            <a:extLst>
              <a:ext uri="{FF2B5EF4-FFF2-40B4-BE49-F238E27FC236}">
                <a16:creationId xmlns:a16="http://schemas.microsoft.com/office/drawing/2014/main" id="{BE8435D1-C4D2-7716-9880-495A0DC1A9E0}"/>
              </a:ext>
            </a:extLst>
          </p:cNvPr>
          <p:cNvCxnSpPr>
            <a:cxnSpLocks/>
            <a:stCxn id="6" idx="2"/>
            <a:endCxn id="2053" idx="10"/>
          </p:cNvCxnSpPr>
          <p:nvPr/>
        </p:nvCxnSpPr>
        <p:spPr>
          <a:xfrm flipV="1">
            <a:off x="4561286" y="2374535"/>
            <a:ext cx="1162352" cy="11127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82" name="Straight Arrow Connector 2081" descr="mua le bui tuyet lan">
            <a:extLst>
              <a:ext uri="{FF2B5EF4-FFF2-40B4-BE49-F238E27FC236}">
                <a16:creationId xmlns:a16="http://schemas.microsoft.com/office/drawing/2014/main" id="{631C5D32-E750-F4A5-507E-732516DCD19D}"/>
              </a:ext>
            </a:extLst>
          </p:cNvPr>
          <p:cNvCxnSpPr>
            <a:endCxn id="29" idx="10"/>
          </p:cNvCxnSpPr>
          <p:nvPr/>
        </p:nvCxnSpPr>
        <p:spPr>
          <a:xfrm>
            <a:off x="4561286" y="3487295"/>
            <a:ext cx="1133307" cy="4600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84" name="Straight Arrow Connector 2083" descr="mua le bui tuyet lan">
            <a:extLst>
              <a:ext uri="{FF2B5EF4-FFF2-40B4-BE49-F238E27FC236}">
                <a16:creationId xmlns:a16="http://schemas.microsoft.com/office/drawing/2014/main" id="{E1948F44-7529-5827-C746-81CB876BCFE1}"/>
              </a:ext>
            </a:extLst>
          </p:cNvPr>
          <p:cNvCxnSpPr>
            <a:stCxn id="5" idx="5"/>
          </p:cNvCxnSpPr>
          <p:nvPr/>
        </p:nvCxnSpPr>
        <p:spPr>
          <a:xfrm>
            <a:off x="4032374" y="4764201"/>
            <a:ext cx="1682626" cy="8460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mua le bui tuyet lan">
            <a:extLst>
              <a:ext uri="{FF2B5EF4-FFF2-40B4-BE49-F238E27FC236}">
                <a16:creationId xmlns:a16="http://schemas.microsoft.com/office/drawing/2014/main" id="{E43E8756-FD82-0160-1342-4875965D3A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323" t="-274" r="13986" b="274"/>
          <a:stretch/>
        </p:blipFill>
        <p:spPr bwMode="auto">
          <a:xfrm>
            <a:off x="5741159" y="282109"/>
            <a:ext cx="1005840" cy="100584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8" name="Picture 4" descr="mua le bui tuyet lan">
            <a:extLst>
              <a:ext uri="{FF2B5EF4-FFF2-40B4-BE49-F238E27FC236}">
                <a16:creationId xmlns:a16="http://schemas.microsoft.com/office/drawing/2014/main" id="{D61F599E-DE02-B778-0291-5C46BC8ADC7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507" t="186" r="1921" b="-186"/>
          <a:stretch/>
        </p:blipFill>
        <p:spPr bwMode="auto">
          <a:xfrm>
            <a:off x="5867400" y="1865758"/>
            <a:ext cx="1005840" cy="100584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0" name="Picture 6" descr="mua le bui tuyet lan">
            <a:extLst>
              <a:ext uri="{FF2B5EF4-FFF2-40B4-BE49-F238E27FC236}">
                <a16:creationId xmlns:a16="http://schemas.microsoft.com/office/drawing/2014/main" id="{8858FAA4-6CAF-806D-74BF-A6E57ED346C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8992" t="-58" r="1008" b="58"/>
          <a:stretch/>
        </p:blipFill>
        <p:spPr bwMode="auto">
          <a:xfrm>
            <a:off x="5872610" y="3442063"/>
            <a:ext cx="1005840" cy="100584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2" name="Picture 8" descr="mua le bui tuyet lan">
            <a:extLst>
              <a:ext uri="{FF2B5EF4-FFF2-40B4-BE49-F238E27FC236}">
                <a16:creationId xmlns:a16="http://schemas.microsoft.com/office/drawing/2014/main" id="{4CC020B3-5E79-1706-91CF-5CBED21B9DE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093" t="306" r="19289" b="-306"/>
          <a:stretch/>
        </p:blipFill>
        <p:spPr bwMode="auto">
          <a:xfrm>
            <a:off x="5928360" y="5101958"/>
            <a:ext cx="1005840" cy="1005840"/>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67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77"/>
                                        </p:tgtEl>
                                        <p:attrNameLst>
                                          <p:attrName>style.visibility</p:attrName>
                                        </p:attrNameLst>
                                      </p:cBhvr>
                                      <p:to>
                                        <p:strVal val="visible"/>
                                      </p:to>
                                    </p:set>
                                    <p:animEffect transition="in" filter="wipe(left)">
                                      <p:cBhvr>
                                        <p:cTn id="7" dur="500"/>
                                        <p:tgtEl>
                                          <p:spTgt spid="207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65"/>
                                        </p:tgtEl>
                                        <p:attrNameLst>
                                          <p:attrName>style.visibility</p:attrName>
                                        </p:attrNameLst>
                                      </p:cBhvr>
                                      <p:to>
                                        <p:strVal val="visible"/>
                                      </p:to>
                                    </p:set>
                                    <p:animEffect transition="in" filter="wipe(left)">
                                      <p:cBhvr>
                                        <p:cTn id="10" dur="500"/>
                                        <p:tgtEl>
                                          <p:spTgt spid="2065"/>
                                        </p:tgtEl>
                                      </p:cBhvr>
                                    </p:animEffect>
                                  </p:childTnLst>
                                </p:cTn>
                              </p:par>
                              <p:par>
                                <p:cTn id="11" presetID="22" presetClass="entr" presetSubtype="8" fill="hold" nodeType="withEffect">
                                  <p:stCondLst>
                                    <p:cond delay="0"/>
                                  </p:stCondLst>
                                  <p:childTnLst>
                                    <p:set>
                                      <p:cBhvr>
                                        <p:cTn id="12" dur="1" fill="hold">
                                          <p:stCondLst>
                                            <p:cond delay="0"/>
                                          </p:stCondLst>
                                        </p:cTn>
                                        <p:tgtEl>
                                          <p:spTgt spid="2057"/>
                                        </p:tgtEl>
                                        <p:attrNameLst>
                                          <p:attrName>style.visibility</p:attrName>
                                        </p:attrNameLst>
                                      </p:cBhvr>
                                      <p:to>
                                        <p:strVal val="visible"/>
                                      </p:to>
                                    </p:set>
                                    <p:animEffect transition="in" filter="wipe(left)">
                                      <p:cBhvr>
                                        <p:cTn id="13" dur="500"/>
                                        <p:tgtEl>
                                          <p:spTgt spid="2057"/>
                                        </p:tgtEl>
                                      </p:cBhvr>
                                    </p:animEffect>
                                  </p:childTnLst>
                                </p:cTn>
                              </p:par>
                              <p:par>
                                <p:cTn id="14" presetID="1"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80"/>
                                        </p:tgtEl>
                                        <p:attrNameLst>
                                          <p:attrName>style.visibility</p:attrName>
                                        </p:attrNameLst>
                                      </p:cBhvr>
                                      <p:to>
                                        <p:strVal val="visible"/>
                                      </p:to>
                                    </p:set>
                                    <p:animEffect transition="in" filter="wipe(left)">
                                      <p:cBhvr>
                                        <p:cTn id="20" dur="500"/>
                                        <p:tgtEl>
                                          <p:spTgt spid="208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074"/>
                                        </p:tgtEl>
                                        <p:attrNameLst>
                                          <p:attrName>style.visibility</p:attrName>
                                        </p:attrNameLst>
                                      </p:cBhvr>
                                      <p:to>
                                        <p:strVal val="visible"/>
                                      </p:to>
                                    </p:set>
                                    <p:animEffect transition="in" filter="wipe(left)">
                                      <p:cBhvr>
                                        <p:cTn id="23" dur="500"/>
                                        <p:tgtEl>
                                          <p:spTgt spid="2074"/>
                                        </p:tgtEl>
                                      </p:cBhvr>
                                    </p:animEffect>
                                  </p:childTnLst>
                                </p:cTn>
                              </p:par>
                              <p:par>
                                <p:cTn id="24" presetID="22" presetClass="entr" presetSubtype="8"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082"/>
                                        </p:tgtEl>
                                        <p:attrNameLst>
                                          <p:attrName>style.visibility</p:attrName>
                                        </p:attrNameLst>
                                      </p:cBhvr>
                                      <p:to>
                                        <p:strVal val="visible"/>
                                      </p:to>
                                    </p:set>
                                    <p:animEffect transition="in" filter="wipe(left)">
                                      <p:cBhvr>
                                        <p:cTn id="33" dur="500"/>
                                        <p:tgtEl>
                                          <p:spTgt spid="208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73"/>
                                        </p:tgtEl>
                                        <p:attrNameLst>
                                          <p:attrName>style.visibility</p:attrName>
                                        </p:attrNameLst>
                                      </p:cBhvr>
                                      <p:to>
                                        <p:strVal val="visible"/>
                                      </p:to>
                                    </p:set>
                                    <p:animEffect transition="in" filter="wipe(left)">
                                      <p:cBhvr>
                                        <p:cTn id="36" dur="500"/>
                                        <p:tgtEl>
                                          <p:spTgt spid="2073"/>
                                        </p:tgtEl>
                                      </p:cBhvr>
                                    </p:animEffect>
                                  </p:childTnLst>
                                </p:cTn>
                              </p:par>
                              <p:par>
                                <p:cTn id="37" presetID="22" presetClass="entr" presetSubtype="8"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1" presetClass="entr" presetSubtype="0" fill="hold" nodeType="withEffect">
                                  <p:stCondLst>
                                    <p:cond delay="0"/>
                                  </p:stCondLst>
                                  <p:childTnLst>
                                    <p:set>
                                      <p:cBhvr>
                                        <p:cTn id="41" dur="1" fill="hold">
                                          <p:stCondLst>
                                            <p:cond delay="0"/>
                                          </p:stCondLst>
                                        </p:cTn>
                                        <p:tgtEl>
                                          <p:spTgt spid="103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084"/>
                                        </p:tgtEl>
                                        <p:attrNameLst>
                                          <p:attrName>style.visibility</p:attrName>
                                        </p:attrNameLst>
                                      </p:cBhvr>
                                      <p:to>
                                        <p:strVal val="visible"/>
                                      </p:to>
                                    </p:set>
                                    <p:animEffect transition="in" filter="wipe(left)">
                                      <p:cBhvr>
                                        <p:cTn id="46" dur="500"/>
                                        <p:tgtEl>
                                          <p:spTgt spid="208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066"/>
                                        </p:tgtEl>
                                        <p:attrNameLst>
                                          <p:attrName>style.visibility</p:attrName>
                                        </p:attrNameLst>
                                      </p:cBhvr>
                                      <p:to>
                                        <p:strVal val="visible"/>
                                      </p:to>
                                    </p:set>
                                    <p:animEffect transition="in" filter="wipe(left)">
                                      <p:cBhvr>
                                        <p:cTn id="49" dur="500"/>
                                        <p:tgtEl>
                                          <p:spTgt spid="2066"/>
                                        </p:tgtEl>
                                      </p:cBhvr>
                                    </p:animEffect>
                                  </p:childTnLst>
                                </p:cTn>
                              </p:par>
                              <p:par>
                                <p:cTn id="50" presetID="22" presetClass="entr" presetSubtype="8"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par>
                                <p:cTn id="53" presetID="1" presetClass="entr" presetSubtype="0" fill="hold" nodeType="withEffect">
                                  <p:stCondLst>
                                    <p:cond delay="0"/>
                                  </p:stCondLst>
                                  <p:childTnLst>
                                    <p:set>
                                      <p:cBhvr>
                                        <p:cTn id="5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 grpId="0"/>
      <p:bldP spid="2066" grpId="0"/>
      <p:bldP spid="2073" grpId="0"/>
      <p:bldP spid="20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2065"/>
            <a:ext cx="9144000" cy="1606735"/>
          </a:xfrm>
        </p:spPr>
        <p:txBody>
          <a:bodyPr>
            <a:normAutofit fontScale="90000"/>
          </a:bodyPr>
          <a:lstStyle/>
          <a:p>
            <a:r>
              <a:rPr lang="en-US" dirty="0" err="1">
                <a:solidFill>
                  <a:srgbClr val="0070C0"/>
                </a:solidFill>
                <a:latin typeface="Times New Roman" panose="02020603050405020304" pitchFamily="18" charset="0"/>
                <a:cs typeface="Times New Roman" panose="02020603050405020304" pitchFamily="18" charset="0"/>
              </a:rPr>
              <a:t>Hãy</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lắng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nghe</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và</a:t>
            </a:r>
            <a:r>
              <a:rPr lang="en-US" dirty="0">
                <a:solidFill>
                  <a:srgbClr val="0070C0"/>
                </a:solidFill>
                <a:latin typeface="Times New Roman" panose="02020603050405020304" pitchFamily="18" charset="0"/>
                <a:cs typeface="Times New Roman" panose="02020603050405020304" pitchFamily="18" charset="0"/>
              </a:rPr>
              <a:t> so </a:t>
            </a:r>
            <a:r>
              <a:rPr lang="en-US" dirty="0" err="1">
                <a:solidFill>
                  <a:srgbClr val="0070C0"/>
                </a:solidFill>
                <a:latin typeface="Times New Roman" panose="02020603050405020304" pitchFamily="18" charset="0"/>
                <a:cs typeface="Times New Roman" panose="02020603050405020304" pitchFamily="18" charset="0"/>
              </a:rPr>
              <a:t>sánh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tín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hiệu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của</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hai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kênh</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149526" y="1933304"/>
            <a:ext cx="6993660" cy="4428307"/>
          </a:xfrm>
          <a:prstGeom prst="rect">
            <a:avLst/>
          </a:prstGeom>
        </p:spPr>
      </p:pic>
      <p:sp>
        <p:nvSpPr>
          <p:cNvPr id="5" name="Oval 4"/>
          <p:cNvSpPr/>
          <p:nvPr/>
        </p:nvSpPr>
        <p:spPr>
          <a:xfrm>
            <a:off x="7236823" y="1711233"/>
            <a:ext cx="4955178" cy="4310743"/>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76456" y="2638697"/>
            <a:ext cx="4537165" cy="2677656"/>
          </a:xfrm>
          <a:prstGeom prst="rect">
            <a:avLst/>
          </a:prstGeom>
          <a:noFill/>
        </p:spPr>
        <p:txBody>
          <a:bodyPr wrap="square" rtlCol="0">
            <a:spAutoFit/>
          </a:bodyPr>
          <a:lstStyle/>
          <a:p>
            <a:pPr algn="ctr"/>
            <a:r>
              <a:rPr lang="en-US" sz="2400" b="1" i="1" dirty="0" err="1">
                <a:solidFill>
                  <a:srgbClr val="0070C0"/>
                </a:solidFill>
                <a:latin typeface="Times New Roman" panose="02020603050405020304" pitchFamily="18" charset="0"/>
                <a:cs typeface="Times New Roman" panose="02020603050405020304" pitchFamily="18" charset="0"/>
              </a:rPr>
              <a:t>Âm</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thanh</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chúng</a:t>
            </a:r>
            <a:r>
              <a:rPr lang="en-US" sz="2400" b="1" i="1" dirty="0">
                <a:solidFill>
                  <a:srgbClr val="0070C0"/>
                </a:solidFill>
                <a:latin typeface="Times New Roman" panose="02020603050405020304" pitchFamily="18" charset="0"/>
                <a:cs typeface="Times New Roman" panose="02020603050405020304" pitchFamily="18" charset="0"/>
              </a:rPr>
              <a:t> ta </a:t>
            </a:r>
            <a:r>
              <a:rPr lang="en-US" sz="2400" b="1" i="1" dirty="0" err="1">
                <a:solidFill>
                  <a:srgbClr val="0070C0"/>
                </a:solidFill>
                <a:latin typeface="Times New Roman" panose="02020603050405020304" pitchFamily="18" charset="0"/>
                <a:cs typeface="Times New Roman" panose="02020603050405020304" pitchFamily="18" charset="0"/>
              </a:rPr>
              <a:t>nghe</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được</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phát</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ra</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từ</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phát</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thanh</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viên</a:t>
            </a:r>
            <a:r>
              <a:rPr lang="en-US" sz="2400" b="1" i="1" dirty="0">
                <a:solidFill>
                  <a:srgbClr val="0070C0"/>
                </a:solidFill>
                <a:latin typeface="Times New Roman" panose="02020603050405020304" pitchFamily="18" charset="0"/>
                <a:cs typeface="Times New Roman" panose="02020603050405020304" pitchFamily="18" charset="0"/>
              </a:rPr>
              <a:t> ở </a:t>
            </a:r>
            <a:r>
              <a:rPr lang="en-US" sz="2400" b="1" i="1" dirty="0" err="1">
                <a:solidFill>
                  <a:srgbClr val="0070C0"/>
                </a:solidFill>
                <a:latin typeface="Times New Roman" panose="02020603050405020304" pitchFamily="18" charset="0"/>
                <a:cs typeface="Times New Roman" panose="02020603050405020304" pitchFamily="18" charset="0"/>
              </a:rPr>
              <a:t>rất</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xa</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chúng</a:t>
            </a:r>
            <a:r>
              <a:rPr lang="en-US" sz="2400" b="1" i="1" dirty="0">
                <a:solidFill>
                  <a:srgbClr val="0070C0"/>
                </a:solidFill>
                <a:latin typeface="Times New Roman" panose="02020603050405020304" pitchFamily="18" charset="0"/>
                <a:cs typeface="Times New Roman" panose="02020603050405020304" pitchFamily="18" charset="0"/>
              </a:rPr>
              <a:t> ta, </a:t>
            </a:r>
            <a:r>
              <a:rPr lang="en-US" sz="2400" b="1" i="1" dirty="0" err="1">
                <a:solidFill>
                  <a:srgbClr val="0070C0"/>
                </a:solidFill>
                <a:latin typeface="Times New Roman" panose="02020603050405020304" pitchFamily="18" charset="0"/>
                <a:cs typeface="Times New Roman" panose="02020603050405020304" pitchFamily="18" charset="0"/>
              </a:rPr>
              <a:t>mà</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âm</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thanh</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đơn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thuần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không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truyền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được</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xa</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như</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thế</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Vậy</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tại</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sao</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chúng</a:t>
            </a:r>
            <a:r>
              <a:rPr lang="en-US" sz="2400" b="1" i="1" dirty="0">
                <a:solidFill>
                  <a:srgbClr val="0070C0"/>
                </a:solidFill>
                <a:latin typeface="Times New Roman" panose="02020603050405020304" pitchFamily="18" charset="0"/>
                <a:cs typeface="Times New Roman" panose="02020603050405020304" pitchFamily="18" charset="0"/>
              </a:rPr>
              <a:t> ta </a:t>
            </a:r>
            <a:r>
              <a:rPr lang="en-US" sz="2400" b="1" i="1" dirty="0" err="1">
                <a:solidFill>
                  <a:srgbClr val="0070C0"/>
                </a:solidFill>
                <a:latin typeface="Times New Roman" panose="02020603050405020304" pitchFamily="18" charset="0"/>
                <a:cs typeface="Times New Roman" panose="02020603050405020304" pitchFamily="18" charset="0"/>
              </a:rPr>
              <a:t>lại</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nghe</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được</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âm</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thanh</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đó</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và</a:t>
            </a:r>
            <a:r>
              <a:rPr lang="en-US" sz="2400" b="1" i="1" dirty="0">
                <a:solidFill>
                  <a:srgbClr val="0070C0"/>
                </a:solidFill>
                <a:latin typeface="Times New Roman" panose="02020603050405020304" pitchFamily="18" charset="0"/>
                <a:cs typeface="Times New Roman" panose="02020603050405020304" pitchFamily="18" charset="0"/>
              </a:rPr>
              <a:t> ý </a:t>
            </a:r>
            <a:r>
              <a:rPr lang="en-US" sz="2400" b="1" i="1" dirty="0" err="1">
                <a:solidFill>
                  <a:srgbClr val="0070C0"/>
                </a:solidFill>
                <a:latin typeface="Times New Roman" panose="02020603050405020304" pitchFamily="18" charset="0"/>
                <a:cs typeface="Times New Roman" panose="02020603050405020304" pitchFamily="18" charset="0"/>
              </a:rPr>
              <a:t>nghĩa</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của</a:t>
            </a:r>
            <a:r>
              <a:rPr lang="en-US" sz="2400" b="1" i="1" dirty="0">
                <a:solidFill>
                  <a:srgbClr val="0070C0"/>
                </a:solidFill>
                <a:latin typeface="Times New Roman" panose="02020603050405020304" pitchFamily="18" charset="0"/>
                <a:cs typeface="Times New Roman" panose="02020603050405020304" pitchFamily="18" charset="0"/>
              </a:rPr>
              <a:t> AM hay FM </a:t>
            </a:r>
            <a:r>
              <a:rPr lang="en-US" sz="2400" b="1" i="1" dirty="0" err="1">
                <a:solidFill>
                  <a:srgbClr val="0070C0"/>
                </a:solidFill>
                <a:latin typeface="Times New Roman" panose="02020603050405020304" pitchFamily="18" charset="0"/>
                <a:cs typeface="Times New Roman" panose="02020603050405020304" pitchFamily="18" charset="0"/>
              </a:rPr>
              <a:t>là</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gì</a:t>
            </a:r>
            <a:r>
              <a:rPr lang="en-US" sz="2400" b="1" i="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627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anim calcmode="lin" valueType="num">
                                      <p:cBhvr>
                                        <p:cTn id="21" dur="2000" fill="hold"/>
                                        <p:tgtEl>
                                          <p:spTgt spid="6"/>
                                        </p:tgtEl>
                                        <p:attrNameLst>
                                          <p:attrName>ppt_w</p:attrName>
                                        </p:attrNameLst>
                                      </p:cBhvr>
                                      <p:tavLst>
                                        <p:tav tm="0" fmla="#ppt_w*sin(2.5*pi*$)">
                                          <p:val>
                                            <p:fltVal val="0"/>
                                          </p:val>
                                        </p:tav>
                                        <p:tav tm="100000">
                                          <p:val>
                                            <p:fltVal val="1"/>
                                          </p:val>
                                        </p:tav>
                                      </p:tavLst>
                                    </p:anim>
                                    <p:anim calcmode="lin" valueType="num">
                                      <p:cBhvr>
                                        <p:cTn id="22"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306"/>
            <a:ext cx="10515600" cy="1325563"/>
          </a:xfrm>
        </p:spPr>
        <p:txBody>
          <a:bodyPr/>
          <a:lstStyle/>
          <a:p>
            <a:pPr algn="ctr"/>
            <a:r>
              <a:rPr lang="en-US" b="1" i="1" u="sng" dirty="0" err="1">
                <a:solidFill>
                  <a:srgbClr val="00B050"/>
                </a:solidFill>
                <a:latin typeface="Times New Roman" panose="02020603050405020304" pitchFamily="18" charset="0"/>
                <a:cs typeface="Times New Roman" panose="02020603050405020304" pitchFamily="18" charset="0"/>
              </a:rPr>
              <a:t>Bài</a:t>
            </a:r>
            <a:r>
              <a:rPr lang="en-US" b="1" i="1" u="sng" dirty="0">
                <a:solidFill>
                  <a:srgbClr val="00B050"/>
                </a:solidFill>
                <a:latin typeface="Times New Roman" panose="02020603050405020304" pitchFamily="18" charset="0"/>
                <a:cs typeface="Times New Roman" panose="02020603050405020304" pitchFamily="18" charset="0"/>
              </a:rPr>
              <a:t> 4:</a:t>
            </a:r>
            <a:r>
              <a:rPr lang="en-US" b="1" dirty="0">
                <a:solidFill>
                  <a:srgbClr val="FF0000"/>
                </a:solidFill>
                <a:latin typeface="Times New Roman" panose="02020603050405020304" pitchFamily="18" charset="0"/>
                <a:cs typeface="Times New Roman" panose="02020603050405020304" pitchFamily="18" charset="0"/>
              </a:rPr>
              <a:t> BIẾN ĐIỆU</a:t>
            </a:r>
          </a:p>
        </p:txBody>
      </p:sp>
      <p:sp>
        <p:nvSpPr>
          <p:cNvPr id="3" name="Content Placeholder 2"/>
          <p:cNvSpPr>
            <a:spLocks noGrp="1"/>
          </p:cNvSpPr>
          <p:nvPr>
            <p:ph idx="1"/>
          </p:nvPr>
        </p:nvSpPr>
        <p:spPr>
          <a:xfrm>
            <a:off x="600891" y="1690688"/>
            <a:ext cx="11025051" cy="4486275"/>
          </a:xfrm>
        </p:spPr>
        <p:txBody>
          <a:bodyPr>
            <a:normAutofit fontScale="92500" lnSpcReduction="10000"/>
          </a:bodyPr>
          <a:lstStyle/>
          <a:p>
            <a:r>
              <a:rPr lang="en-US" b="1" dirty="0" err="1">
                <a:latin typeface="Times New Roman" panose="02020603050405020304" pitchFamily="18" charset="0"/>
                <a:cs typeface="Times New Roman" panose="02020603050405020304" pitchFamily="18" charset="0"/>
              </a:rPr>
              <a:t>Khái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niệm</a:t>
            </a:r>
            <a:r>
              <a:rPr lang="en-US" dirty="0">
                <a:latin typeface="Times New Roman" panose="02020603050405020304" pitchFamily="18" charset="0"/>
                <a:cs typeface="Times New Roman" panose="02020603050405020304" pitchFamily="18" charset="0"/>
              </a:rPr>
              <a:t>: </a:t>
            </a:r>
          </a:p>
          <a:p>
            <a:pPr marL="0" indent="0">
              <a:buNone/>
            </a:pP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Biến</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là</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quá</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trình</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sử</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dụng</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sóng</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từ</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có</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tần</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số</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cao</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gọi</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là</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sóng</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mang</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để</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mang</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phát</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các</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tín</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hiệu</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có</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tần</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số</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thấp</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sóng</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âm</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tần</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r>
              <a:rPr lang="en-US" kern="100" spc="-40" dirty="0">
                <a:latin typeface="Times New Roman" panose="02020603050405020304" pitchFamily="18" charset="0"/>
                <a:ea typeface="Calibri" panose="020F0502020204030204" pitchFamily="34" charset="0"/>
                <a:cs typeface="Times New Roman" panose="02020603050405020304" pitchFamily="18" charset="0"/>
              </a:rPr>
              <a:t>        (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Âm</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thanh</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sóng</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cơ</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học</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biến</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đổi</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thành</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sóng</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từ</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cùng</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tần</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số</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endParaRPr lang="en-US" kern="100" spc="-4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217170" algn="l"/>
              </a:tabLst>
            </a:pPr>
            <a:r>
              <a:rPr lang="en-US" b="1" kern="100" spc="-40" dirty="0" err="1">
                <a:latin typeface="Times New Roman" panose="02020603050405020304" pitchFamily="18" charset="0"/>
                <a:ea typeface="Calibri" panose="020F0502020204030204" pitchFamily="34" charset="0"/>
                <a:cs typeface="Times New Roman" panose="02020603050405020304" pitchFamily="18" charset="0"/>
              </a:rPr>
              <a:t>Các</a:t>
            </a:r>
            <a:r>
              <a:rPr lang="en-US" b="1"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b="1" kern="100" spc="-40" dirty="0" err="1">
                <a:latin typeface="Times New Roman" panose="02020603050405020304" pitchFamily="18" charset="0"/>
                <a:ea typeface="Calibri" panose="020F0502020204030204" pitchFamily="34" charset="0"/>
                <a:cs typeface="Times New Roman" panose="02020603050405020304" pitchFamily="18" charset="0"/>
              </a:rPr>
              <a:t>cách</a:t>
            </a:r>
            <a:r>
              <a:rPr lang="en-US" b="1"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b="1" kern="100" spc="-40" dirty="0" err="1">
                <a:latin typeface="Times New Roman" panose="02020603050405020304" pitchFamily="18" charset="0"/>
                <a:ea typeface="Calibri" panose="020F0502020204030204" pitchFamily="34" charset="0"/>
                <a:cs typeface="Times New Roman" panose="02020603050405020304" pitchFamily="18" charset="0"/>
              </a:rPr>
              <a:t>biến</a:t>
            </a:r>
            <a:r>
              <a:rPr lang="en-US" b="1"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b="1" kern="100" spc="-4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p>
          <a:p>
            <a:pPr marL="0" indent="0" algn="just">
              <a:lnSpc>
                <a:spcPct val="115000"/>
              </a:lnSpc>
              <a:spcAft>
                <a:spcPts val="0"/>
              </a:spcAft>
              <a:buNone/>
              <a:tabLst>
                <a:tab pos="217170" algn="l"/>
              </a:tabLst>
            </a:pPr>
            <a:r>
              <a:rPr lang="en-US" kern="100" spc="-40" dirty="0">
                <a:latin typeface="Times New Roman" panose="02020603050405020304" pitchFamily="18" charset="0"/>
                <a:ea typeface="Calibri" panose="020F0502020204030204" pitchFamily="34" charset="0"/>
                <a:cs typeface="Times New Roman" panose="02020603050405020304" pitchFamily="18" charset="0"/>
              </a:rPr>
              <a:t>                             -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Biến</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biên</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độ</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(AM: Amplitude Modulation).</a:t>
            </a: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15000"/>
              </a:lnSpc>
              <a:spcAft>
                <a:spcPts val="0"/>
              </a:spcAft>
              <a:buNone/>
              <a:tabLst>
                <a:tab pos="217170" algn="l"/>
              </a:tabLst>
            </a:pPr>
            <a:r>
              <a:rPr lang="en-US" kern="100" spc="-40" dirty="0">
                <a:latin typeface="Times New Roman" panose="02020603050405020304" pitchFamily="18" charset="0"/>
                <a:ea typeface="Calibri" panose="020F0502020204030204" pitchFamily="34" charset="0"/>
                <a:cs typeface="Times New Roman" panose="02020603050405020304" pitchFamily="18" charset="0"/>
              </a:rPr>
              <a:t>                             -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Biến</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tần</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số</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(FM: Frequency Modulation).</a:t>
            </a: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kern="100" spc="-40" dirty="0">
                <a:latin typeface="Times New Roman" panose="02020603050405020304" pitchFamily="18" charset="0"/>
                <a:ea typeface="Calibri" panose="020F0502020204030204" pitchFamily="34" charset="0"/>
                <a:cs typeface="Times New Roman" panose="02020603050405020304" pitchFamily="18" charset="0"/>
              </a:rPr>
              <a:t>                             -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Biến</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a:t>
            </a:r>
            <a:r>
              <a:rPr lang="en-US" kern="100" spc="-40" dirty="0" err="1">
                <a:latin typeface="Times New Roman" panose="02020603050405020304" pitchFamily="18" charset="0"/>
                <a:ea typeface="Calibri" panose="020F0502020204030204" pitchFamily="34" charset="0"/>
                <a:cs typeface="Times New Roman" panose="02020603050405020304" pitchFamily="18" charset="0"/>
              </a:rPr>
              <a:t>pha</a:t>
            </a:r>
            <a:r>
              <a:rPr lang="en-US" kern="100" spc="-40" dirty="0">
                <a:latin typeface="Times New Roman" panose="02020603050405020304" pitchFamily="18" charset="0"/>
                <a:ea typeface="Calibri" panose="020F0502020204030204" pitchFamily="34" charset="0"/>
                <a:cs typeface="Times New Roman" panose="02020603050405020304" pitchFamily="18" charset="0"/>
              </a:rPr>
              <a:t> (PM: Phase Modulation)</a:t>
            </a:r>
            <a:endParaRPr lang="en-US" dirty="0">
              <a:latin typeface="Times New Roman" panose="02020603050405020304" pitchFamily="18" charset="0"/>
              <a:cs typeface="Times New Roman" panose="02020603050405020304" pitchFamily="18" charset="0"/>
            </a:endParaRPr>
          </a:p>
          <a:p>
            <a:pPr marL="0" indent="0">
              <a:buNone/>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724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mua le bui tuyet lan">
            <a:extLst>
              <a:ext uri="{FF2B5EF4-FFF2-40B4-BE49-F238E27FC236}">
                <a16:creationId xmlns:a16="http://schemas.microsoft.com/office/drawing/2014/main" id="{767BB23E-A765-C319-D4CA-46AF0216B277}"/>
              </a:ext>
            </a:extLst>
          </p:cNvPr>
          <p:cNvSpPr txBox="1"/>
          <p:nvPr/>
        </p:nvSpPr>
        <p:spPr>
          <a:xfrm>
            <a:off x="2176" y="-32657"/>
            <a:ext cx="12189824" cy="646331"/>
          </a:xfrm>
          <a:prstGeom prst="rect">
            <a:avLst/>
          </a:prstGeom>
          <a:solidFill>
            <a:srgbClr val="CC99FF"/>
          </a:solidFill>
          <a:ln>
            <a:solidFill>
              <a:schemeClr val="accent6">
                <a:lumMod val="20000"/>
                <a:lumOff val="80000"/>
              </a:schemeClr>
            </a:solidFill>
          </a:ln>
        </p:spPr>
        <p:txBody>
          <a:bodyPr wrap="square">
            <a:spAutoFit/>
          </a:bodyPr>
          <a:lstStyle/>
          <a:p>
            <a:pPr marL="0" marR="0">
              <a:spcBef>
                <a:spcPts val="0"/>
              </a:spcBef>
              <a:spcAft>
                <a:spcPts val="0"/>
              </a:spcAft>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BIẾN ĐIỆU BIÊN ĐỘ (AM)</a:t>
            </a:r>
          </a:p>
        </p:txBody>
      </p:sp>
      <p:pic>
        <p:nvPicPr>
          <p:cNvPr id="12" name="Picture 11" descr="mua le bui tuyet lan">
            <a:extLst>
              <a:ext uri="{FF2B5EF4-FFF2-40B4-BE49-F238E27FC236}">
                <a16:creationId xmlns:a16="http://schemas.microsoft.com/office/drawing/2014/main" id="{4A3DA04D-92A5-1291-78FC-AEFEABBF40B9}"/>
              </a:ext>
            </a:extLst>
          </p:cNvPr>
          <p:cNvPicPr>
            <a:picLocks noChangeAspect="1"/>
          </p:cNvPicPr>
          <p:nvPr/>
        </p:nvPicPr>
        <p:blipFill>
          <a:blip r:embed="rId3"/>
          <a:stretch>
            <a:fillRect/>
          </a:stretch>
        </p:blipFill>
        <p:spPr>
          <a:xfrm>
            <a:off x="3810000" y="626739"/>
            <a:ext cx="8380540" cy="6244325"/>
          </a:xfrm>
          <a:prstGeom prst="rect">
            <a:avLst/>
          </a:prstGeom>
        </p:spPr>
      </p:pic>
      <p:sp>
        <p:nvSpPr>
          <p:cNvPr id="17" name="Rectangle 16" descr="mua le bui tuyet lan">
            <a:extLst>
              <a:ext uri="{FF2B5EF4-FFF2-40B4-BE49-F238E27FC236}">
                <a16:creationId xmlns:a16="http://schemas.microsoft.com/office/drawing/2014/main" id="{F1EE0974-F85D-A42F-E873-4B77649B420F}"/>
              </a:ext>
            </a:extLst>
          </p:cNvPr>
          <p:cNvSpPr/>
          <p:nvPr/>
        </p:nvSpPr>
        <p:spPr>
          <a:xfrm>
            <a:off x="0" y="613674"/>
            <a:ext cx="3810000" cy="624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457200">
              <a:spcBef>
                <a:spcPts val="0"/>
              </a:spcBef>
              <a:spcAft>
                <a:spcPts val="0"/>
              </a:spcAft>
            </a:pPr>
            <a:r>
              <a:rPr lang="en-US" sz="320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là một kĩ thuật được sử dụng để truyền thông tin qua một sóng mang,</a:t>
            </a:r>
          </a:p>
          <a:p>
            <a:pPr marR="0" indent="457200">
              <a:spcBef>
                <a:spcPts val="0"/>
              </a:spcBef>
              <a:spcAft>
                <a:spcPts val="0"/>
              </a:spcAft>
            </a:pPr>
            <a:r>
              <a:rPr lang="en-US" sz="320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biên độ của tín hiệu sóng mang thay đổi theo biên độ của sóng âm tần theo thời gian,</a:t>
            </a:r>
          </a:p>
          <a:p>
            <a:pPr marR="0" indent="457200">
              <a:spcBef>
                <a:spcPts val="0"/>
              </a:spcBef>
              <a:spcAft>
                <a:spcPts val="0"/>
              </a:spcAft>
            </a:pPr>
            <a:r>
              <a:rPr lang="en-US" sz="320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tần số và pha của sóng mang được giữ nguyên không thay đổi.</a:t>
            </a:r>
            <a:endParaRPr lang="en-US" sz="3200">
              <a:solidFill>
                <a:schemeClr val="accent2">
                  <a:lumMod val="50000"/>
                </a:schemeClr>
              </a:solidFill>
            </a:endParaRPr>
          </a:p>
        </p:txBody>
      </p:sp>
      <p:sp>
        <p:nvSpPr>
          <p:cNvPr id="18" name="Rectangle 17" descr="mua le bui tuyet lan">
            <a:extLst>
              <a:ext uri="{FF2B5EF4-FFF2-40B4-BE49-F238E27FC236}">
                <a16:creationId xmlns:a16="http://schemas.microsoft.com/office/drawing/2014/main" id="{C413D8C6-4886-F4DA-DE53-1D57907B1C2E}"/>
              </a:ext>
            </a:extLst>
          </p:cNvPr>
          <p:cNvSpPr/>
          <p:nvPr/>
        </p:nvSpPr>
        <p:spPr>
          <a:xfrm>
            <a:off x="0" y="609600"/>
            <a:ext cx="3810000" cy="624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457200">
              <a:spcBef>
                <a:spcPts val="0"/>
              </a:spcBef>
              <a:spcAft>
                <a:spcPts val="0"/>
              </a:spcAft>
            </a:pPr>
            <a:r>
              <a:rPr lang="en-US" sz="320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là một kĩ thuật được sử dụng để truyền thông tin qua một sóng mang,</a:t>
            </a:r>
          </a:p>
          <a:p>
            <a:pPr marR="0" indent="457200">
              <a:spcBef>
                <a:spcPts val="0"/>
              </a:spcBef>
              <a:spcAft>
                <a:spcPts val="0"/>
              </a:spcAft>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biên độ của tín hiệu sóng mang thay đổi theo biên độ của sóng âm tần theo thời gian,</a:t>
            </a:r>
          </a:p>
          <a:p>
            <a:pPr marR="0" indent="457200">
              <a:spcBef>
                <a:spcPts val="0"/>
              </a:spcBef>
              <a:spcAft>
                <a:spcPts val="0"/>
              </a:spcAft>
            </a:pPr>
            <a:r>
              <a:rPr lang="en-US" sz="320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 tần số và pha của sóng mang được giữ nguyên không thay đổi.</a:t>
            </a:r>
            <a:endParaRPr lang="en-US" sz="3200">
              <a:solidFill>
                <a:srgbClr val="000099"/>
              </a:solidFill>
            </a:endParaRPr>
          </a:p>
        </p:txBody>
      </p:sp>
    </p:spTree>
    <p:extLst>
      <p:ext uri="{BB962C8B-B14F-4D97-AF65-F5344CB8AC3E}">
        <p14:creationId xmlns:p14="http://schemas.microsoft.com/office/powerpoint/2010/main" val="1843643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checkerboard(across)">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checkerboard(across)">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checkerboard(across)">
                                      <p:cBhvr>
                                        <p:cTn id="17" dur="500"/>
                                        <p:tgtEl>
                                          <p:spTgt spid="17">
                                            <p:txEl>
                                              <p:pRg st="2" end="2"/>
                                            </p:txEl>
                                          </p:spTgt>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strips(down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mua le bui tuyet lan">
            <a:extLst>
              <a:ext uri="{FF2B5EF4-FFF2-40B4-BE49-F238E27FC236}">
                <a16:creationId xmlns:a16="http://schemas.microsoft.com/office/drawing/2014/main" id="{767BB23E-A765-C319-D4CA-46AF0216B277}"/>
              </a:ext>
            </a:extLst>
          </p:cNvPr>
          <p:cNvSpPr txBox="1"/>
          <p:nvPr/>
        </p:nvSpPr>
        <p:spPr>
          <a:xfrm>
            <a:off x="2176" y="-32657"/>
            <a:ext cx="12189824" cy="646331"/>
          </a:xfrm>
          <a:prstGeom prst="rect">
            <a:avLst/>
          </a:prstGeom>
          <a:solidFill>
            <a:srgbClr val="CC99FF"/>
          </a:solidFill>
          <a:ln>
            <a:solidFill>
              <a:schemeClr val="accent6">
                <a:lumMod val="20000"/>
                <a:lumOff val="80000"/>
              </a:schemeClr>
            </a:solidFill>
          </a:ln>
        </p:spPr>
        <p:txBody>
          <a:bodyPr wrap="square">
            <a:spAutoFit/>
          </a:bodyPr>
          <a:lstStyle/>
          <a:p>
            <a:pPr marL="0" marR="0">
              <a:spcBef>
                <a:spcPts val="0"/>
              </a:spcBef>
              <a:spcAft>
                <a:spcPts val="0"/>
              </a:spcAft>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BIẾN ĐIỆU BIÊN ĐỘ (AM)</a:t>
            </a:r>
          </a:p>
        </p:txBody>
      </p:sp>
      <p:sp>
        <p:nvSpPr>
          <p:cNvPr id="17" name="Rectangle 16" descr="mua le bui tuyet lan">
            <a:extLst>
              <a:ext uri="{FF2B5EF4-FFF2-40B4-BE49-F238E27FC236}">
                <a16:creationId xmlns:a16="http://schemas.microsoft.com/office/drawing/2014/main" id="{F1EE0974-F85D-A42F-E873-4B77649B420F}"/>
              </a:ext>
            </a:extLst>
          </p:cNvPr>
          <p:cNvSpPr/>
          <p:nvPr/>
        </p:nvSpPr>
        <p:spPr>
          <a:xfrm>
            <a:off x="0" y="613674"/>
            <a:ext cx="3810000" cy="624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457200">
              <a:spcBef>
                <a:spcPts val="0"/>
              </a:spcBef>
              <a:spcAft>
                <a:spcPts val="0"/>
              </a:spcAft>
            </a:pPr>
            <a:r>
              <a:rPr lang="en-US" sz="3200">
                <a:solidFill>
                  <a:srgbClr val="C00000"/>
                </a:solidFill>
                <a:latin typeface="Times New Roman" panose="02020603050405020304" pitchFamily="18" charset="0"/>
                <a:cs typeface="Times New Roman" panose="02020603050405020304" pitchFamily="18" charset="0"/>
              </a:rPr>
              <a:t>- </a:t>
            </a:r>
            <a:r>
              <a:rPr lang="en-US" sz="3200" b="1" i="1">
                <a:solidFill>
                  <a:srgbClr val="C00000"/>
                </a:solidFill>
                <a:latin typeface="Times New Roman" panose="02020603050405020304" pitchFamily="18" charset="0"/>
                <a:cs typeface="Times New Roman" panose="02020603050405020304" pitchFamily="18" charset="0"/>
              </a:rPr>
              <a:t>Bộ nhân </a:t>
            </a:r>
            <a:r>
              <a:rPr lang="en-US" sz="3200">
                <a:solidFill>
                  <a:srgbClr val="C00000"/>
                </a:solidFill>
                <a:latin typeface="Times New Roman" panose="02020603050405020304" pitchFamily="18" charset="0"/>
                <a:cs typeface="Times New Roman" panose="02020603050405020304" pitchFamily="18" charset="0"/>
                <a:sym typeface="Symbol" panose="05050102010706020507" pitchFamily="18" charset="2"/>
              </a:rPr>
              <a:t> nhân 2 tín hiệu tương tự đầu vào  tạo ra 1 tín hiệu tương tự ở đầu ra.</a:t>
            </a:r>
          </a:p>
          <a:p>
            <a:pPr marR="0" indent="457200">
              <a:spcBef>
                <a:spcPts val="0"/>
              </a:spcBef>
              <a:spcAft>
                <a:spcPts val="0"/>
              </a:spcAft>
            </a:pPr>
            <a:endParaRPr lang="en-US" sz="3200">
              <a:solidFill>
                <a:srgbClr val="000099"/>
              </a:solidFill>
              <a:latin typeface="Times New Roman" panose="02020603050405020304" pitchFamily="18" charset="0"/>
              <a:cs typeface="Times New Roman" panose="02020603050405020304" pitchFamily="18" charset="0"/>
              <a:sym typeface="Symbol" panose="05050102010706020507" pitchFamily="18" charset="2"/>
            </a:endParaRPr>
          </a:p>
          <a:p>
            <a:pPr marR="0" indent="457200">
              <a:spcBef>
                <a:spcPts val="0"/>
              </a:spcBef>
              <a:spcAft>
                <a:spcPts val="0"/>
              </a:spcAft>
            </a:pPr>
            <a:r>
              <a:rPr lang="en-US" sz="3200">
                <a:solidFill>
                  <a:schemeClr val="tx2">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 </a:t>
            </a:r>
            <a:r>
              <a:rPr lang="en-US" sz="3200" b="1" i="1">
                <a:solidFill>
                  <a:schemeClr val="tx2">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Biên độ </a:t>
            </a:r>
            <a:r>
              <a:rPr lang="en-US" sz="3200">
                <a:solidFill>
                  <a:schemeClr val="tx2">
                    <a:lumMod val="95000"/>
                    <a:lumOff val="5000"/>
                  </a:schemeClr>
                </a:solidFill>
                <a:latin typeface="Times New Roman" panose="02020603050405020304" pitchFamily="18" charset="0"/>
                <a:cs typeface="Times New Roman" panose="02020603050405020304" pitchFamily="18" charset="0"/>
                <a:sym typeface="Symbol" panose="05050102010706020507" pitchFamily="18" charset="2"/>
              </a:rPr>
              <a:t>của tín hiệu đầu ra là tích của hai biên độ tín hiệu đầu vào.</a:t>
            </a:r>
            <a:endParaRPr lang="en-US" sz="3200">
              <a:solidFill>
                <a:schemeClr val="tx2">
                  <a:lumMod val="95000"/>
                  <a:lumOff val="5000"/>
                </a:schemeClr>
              </a:solidFill>
              <a:latin typeface="Times New Roman" panose="02020603050405020304" pitchFamily="18" charset="0"/>
              <a:cs typeface="Times New Roman" panose="02020603050405020304" pitchFamily="18" charset="0"/>
            </a:endParaRPr>
          </a:p>
        </p:txBody>
      </p:sp>
      <p:pic>
        <p:nvPicPr>
          <p:cNvPr id="2" name="Picture 1" descr="mua le bui tuyet lan">
            <a:extLst>
              <a:ext uri="{FF2B5EF4-FFF2-40B4-BE49-F238E27FC236}">
                <a16:creationId xmlns:a16="http://schemas.microsoft.com/office/drawing/2014/main" id="{412F4A20-CDF0-973D-AB1B-729053A6E37C}"/>
              </a:ext>
            </a:extLst>
          </p:cNvPr>
          <p:cNvPicPr>
            <a:picLocks noChangeAspect="1"/>
          </p:cNvPicPr>
          <p:nvPr/>
        </p:nvPicPr>
        <p:blipFill>
          <a:blip r:embed="rId3"/>
          <a:stretch>
            <a:fillRect/>
          </a:stretch>
        </p:blipFill>
        <p:spPr>
          <a:xfrm>
            <a:off x="3810001" y="613674"/>
            <a:ext cx="8382000" cy="6244326"/>
          </a:xfrm>
          <a:prstGeom prst="rect">
            <a:avLst/>
          </a:prstGeom>
        </p:spPr>
      </p:pic>
    </p:spTree>
    <p:extLst>
      <p:ext uri="{BB962C8B-B14F-4D97-AF65-F5344CB8AC3E}">
        <p14:creationId xmlns:p14="http://schemas.microsoft.com/office/powerpoint/2010/main" val="795819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left)">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mua le bui tuyet lan">
            <a:extLst>
              <a:ext uri="{FF2B5EF4-FFF2-40B4-BE49-F238E27FC236}">
                <a16:creationId xmlns:a16="http://schemas.microsoft.com/office/drawing/2014/main" id="{767BB23E-A765-C319-D4CA-46AF0216B277}"/>
              </a:ext>
            </a:extLst>
          </p:cNvPr>
          <p:cNvSpPr txBox="1"/>
          <p:nvPr/>
        </p:nvSpPr>
        <p:spPr>
          <a:xfrm>
            <a:off x="2176" y="-32657"/>
            <a:ext cx="12189824" cy="646331"/>
          </a:xfrm>
          <a:prstGeom prst="rect">
            <a:avLst/>
          </a:prstGeom>
          <a:solidFill>
            <a:srgbClr val="CC99FF"/>
          </a:solidFill>
          <a:ln>
            <a:solidFill>
              <a:schemeClr val="accent6">
                <a:lumMod val="20000"/>
                <a:lumOff val="80000"/>
              </a:schemeClr>
            </a:solidFill>
          </a:ln>
        </p:spPr>
        <p:txBody>
          <a:bodyPr wrap="square">
            <a:spAutoFit/>
          </a:bodyPr>
          <a:lstStyle/>
          <a:p>
            <a:pPr marL="0" marR="0">
              <a:spcBef>
                <a:spcPts val="0"/>
              </a:spcBef>
              <a:spcAft>
                <a:spcPts val="0"/>
              </a:spcAft>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 CÓ BIẾT</a:t>
            </a:r>
          </a:p>
        </p:txBody>
      </p:sp>
      <p:sp>
        <p:nvSpPr>
          <p:cNvPr id="5" name="Rectangle: Rounded Corners 4" descr="mua le bui tuyet lan">
            <a:extLst>
              <a:ext uri="{FF2B5EF4-FFF2-40B4-BE49-F238E27FC236}">
                <a16:creationId xmlns:a16="http://schemas.microsoft.com/office/drawing/2014/main" id="{4EC0CA84-E935-2DC4-40B8-D3C6C7EA7442}"/>
              </a:ext>
            </a:extLst>
          </p:cNvPr>
          <p:cNvSpPr/>
          <p:nvPr/>
        </p:nvSpPr>
        <p:spPr>
          <a:xfrm>
            <a:off x="210986" y="840465"/>
            <a:ext cx="1465414" cy="86588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solidFill>
                  <a:srgbClr val="C00000"/>
                </a:solidFill>
              </a:rPr>
              <a:t>Tín hiệu âm tần </a:t>
            </a:r>
          </a:p>
        </p:txBody>
      </p:sp>
      <p:cxnSp>
        <p:nvCxnSpPr>
          <p:cNvPr id="11" name="Straight Arrow Connector 10" descr="mua le bui tuyet lan">
            <a:extLst>
              <a:ext uri="{FF2B5EF4-FFF2-40B4-BE49-F238E27FC236}">
                <a16:creationId xmlns:a16="http://schemas.microsoft.com/office/drawing/2014/main" id="{3F78EDD3-9D4E-A046-93C7-C06DA0E9B7C6}"/>
              </a:ext>
            </a:extLst>
          </p:cNvPr>
          <p:cNvCxnSpPr>
            <a:cxnSpLocks/>
          </p:cNvCxnSpPr>
          <p:nvPr/>
        </p:nvCxnSpPr>
        <p:spPr>
          <a:xfrm flipV="1">
            <a:off x="1663435" y="1271140"/>
            <a:ext cx="384576" cy="2265"/>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22" name="Rectangle: Rounded Corners 21" descr="mua le bui tuyet lan">
            <a:extLst>
              <a:ext uri="{FF2B5EF4-FFF2-40B4-BE49-F238E27FC236}">
                <a16:creationId xmlns:a16="http://schemas.microsoft.com/office/drawing/2014/main" id="{9D33A759-076F-DB21-5A56-3FB3CBCF0D3E}"/>
              </a:ext>
            </a:extLst>
          </p:cNvPr>
          <p:cNvSpPr/>
          <p:nvPr/>
        </p:nvSpPr>
        <p:spPr>
          <a:xfrm>
            <a:off x="4832553" y="661540"/>
            <a:ext cx="5835447" cy="60622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Khuếch đại qua mạch khuếch đại âm tần</a:t>
            </a:r>
          </a:p>
        </p:txBody>
      </p:sp>
      <p:cxnSp>
        <p:nvCxnSpPr>
          <p:cNvPr id="25" name="Straight Arrow Connector 24" descr="mua le bui tuyet lan">
            <a:extLst>
              <a:ext uri="{FF2B5EF4-FFF2-40B4-BE49-F238E27FC236}">
                <a16:creationId xmlns:a16="http://schemas.microsoft.com/office/drawing/2014/main" id="{4A88A54F-780A-5ED3-02F0-6C7A7358AB6D}"/>
              </a:ext>
            </a:extLst>
          </p:cNvPr>
          <p:cNvCxnSpPr>
            <a:cxnSpLocks/>
          </p:cNvCxnSpPr>
          <p:nvPr/>
        </p:nvCxnSpPr>
        <p:spPr>
          <a:xfrm flipV="1">
            <a:off x="2048011" y="914400"/>
            <a:ext cx="0" cy="771940"/>
          </a:xfrm>
          <a:prstGeom prst="straightConnector1">
            <a:avLst/>
          </a:prstGeom>
          <a:ln>
            <a:solidFill>
              <a:srgbClr val="FFFF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6" name="Straight Arrow Connector 25" descr="mua le bui tuyet lan">
            <a:extLst>
              <a:ext uri="{FF2B5EF4-FFF2-40B4-BE49-F238E27FC236}">
                <a16:creationId xmlns:a16="http://schemas.microsoft.com/office/drawing/2014/main" id="{BF28A921-12E8-646A-2B20-E22D7F739793}"/>
              </a:ext>
            </a:extLst>
          </p:cNvPr>
          <p:cNvCxnSpPr>
            <a:cxnSpLocks/>
          </p:cNvCxnSpPr>
          <p:nvPr/>
        </p:nvCxnSpPr>
        <p:spPr>
          <a:xfrm flipV="1">
            <a:off x="2052669" y="914400"/>
            <a:ext cx="742883" cy="2"/>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27" name="Rectangle: Rounded Corners 26" descr="mua le bui tuyet lan">
            <a:extLst>
              <a:ext uri="{FF2B5EF4-FFF2-40B4-BE49-F238E27FC236}">
                <a16:creationId xmlns:a16="http://schemas.microsoft.com/office/drawing/2014/main" id="{0455CCED-F93C-F70E-7CB6-731AA160D8D2}"/>
              </a:ext>
            </a:extLst>
          </p:cNvPr>
          <p:cNvSpPr/>
          <p:nvPr/>
        </p:nvSpPr>
        <p:spPr>
          <a:xfrm>
            <a:off x="2757816" y="661540"/>
            <a:ext cx="1325031" cy="609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Micro</a:t>
            </a:r>
          </a:p>
        </p:txBody>
      </p:sp>
      <p:cxnSp>
        <p:nvCxnSpPr>
          <p:cNvPr id="28" name="Straight Arrow Connector 27" descr="mua le bui tuyet lan">
            <a:extLst>
              <a:ext uri="{FF2B5EF4-FFF2-40B4-BE49-F238E27FC236}">
                <a16:creationId xmlns:a16="http://schemas.microsoft.com/office/drawing/2014/main" id="{1FBC20D4-779C-7C36-894D-871A930E6E47}"/>
              </a:ext>
            </a:extLst>
          </p:cNvPr>
          <p:cNvCxnSpPr>
            <a:cxnSpLocks/>
          </p:cNvCxnSpPr>
          <p:nvPr/>
        </p:nvCxnSpPr>
        <p:spPr>
          <a:xfrm flipV="1">
            <a:off x="4082847" y="942404"/>
            <a:ext cx="742883" cy="2"/>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31" name="Straight Arrow Connector 30" descr="mua le bui tuyet lan">
            <a:extLst>
              <a:ext uri="{FF2B5EF4-FFF2-40B4-BE49-F238E27FC236}">
                <a16:creationId xmlns:a16="http://schemas.microsoft.com/office/drawing/2014/main" id="{4E141C81-A5CF-CFC4-A462-20930723C87E}"/>
              </a:ext>
            </a:extLst>
          </p:cNvPr>
          <p:cNvCxnSpPr>
            <a:cxnSpLocks/>
          </p:cNvCxnSpPr>
          <p:nvPr/>
        </p:nvCxnSpPr>
        <p:spPr>
          <a:xfrm flipV="1">
            <a:off x="2052669" y="1676400"/>
            <a:ext cx="742883" cy="2"/>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32" name="Rectangle: Rounded Corners 31" descr="mua le bui tuyet lan">
            <a:extLst>
              <a:ext uri="{FF2B5EF4-FFF2-40B4-BE49-F238E27FC236}">
                <a16:creationId xmlns:a16="http://schemas.microsoft.com/office/drawing/2014/main" id="{C2AE183D-4E89-6D08-8B35-369CC4BA88B5}"/>
              </a:ext>
            </a:extLst>
          </p:cNvPr>
          <p:cNvSpPr/>
          <p:nvPr/>
        </p:nvSpPr>
        <p:spPr>
          <a:xfrm>
            <a:off x="2757816" y="1394030"/>
            <a:ext cx="3642983" cy="609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Cassette, đầu đĩa CD,…</a:t>
            </a:r>
          </a:p>
        </p:txBody>
      </p:sp>
      <p:pic>
        <p:nvPicPr>
          <p:cNvPr id="1026" name="Picture 2" descr="mua le bui tuyet lan">
            <a:extLst>
              <a:ext uri="{FF2B5EF4-FFF2-40B4-BE49-F238E27FC236}">
                <a16:creationId xmlns:a16="http://schemas.microsoft.com/office/drawing/2014/main" id="{79095C93-CC84-689C-102F-912B62F7C3A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16" b="89855" l="8500" r="92000">
                        <a14:foregroundMark x1="8500" y1="75667" x2="8500" y2="75667"/>
                        <a14:foregroundMark x1="92000" y1="78871" x2="92000" y2="78871"/>
                      </a14:backgroundRemoval>
                    </a14:imgEffect>
                  </a14:imgLayer>
                </a14:imgProps>
              </a:ext>
              <a:ext uri="{28A0092B-C50C-407E-A947-70E740481C1C}">
                <a14:useLocalDpi xmlns:a14="http://schemas.microsoft.com/office/drawing/2010/main" val="0"/>
              </a:ext>
            </a:extLst>
          </a:blip>
          <a:srcRect l="6864" r="5435" b="11592"/>
          <a:stretch/>
        </p:blipFill>
        <p:spPr bwMode="auto">
          <a:xfrm>
            <a:off x="248442" y="1627880"/>
            <a:ext cx="2891143" cy="19820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a le bui tuyet lan">
            <a:extLst>
              <a:ext uri="{FF2B5EF4-FFF2-40B4-BE49-F238E27FC236}">
                <a16:creationId xmlns:a16="http://schemas.microsoft.com/office/drawing/2014/main" id="{5BBB2910-867A-DA6F-4C06-7C74CE9697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6757" y="2033683"/>
            <a:ext cx="2635622" cy="15748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a le bui tuyet lan">
            <a:extLst>
              <a:ext uri="{FF2B5EF4-FFF2-40B4-BE49-F238E27FC236}">
                <a16:creationId xmlns:a16="http://schemas.microsoft.com/office/drawing/2014/main" id="{15EED0EE-2C59-6D8A-DBB4-957F243A5AA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68" b="89764" l="500" r="99125">
                        <a14:foregroundMark x1="5250" y1="76378" x2="5250" y2="76378"/>
                        <a14:foregroundMark x1="500" y1="76378" x2="625" y2="76378"/>
                        <a14:foregroundMark x1="95375" y1="38583" x2="95375" y2="38583"/>
                        <a14:foregroundMark x1="21375" y1="34252" x2="21375" y2="34252"/>
                        <a14:foregroundMark x1="18125" y1="34646" x2="18125" y2="34646"/>
                        <a14:foregroundMark x1="46125" y1="8268" x2="46125" y2="8268"/>
                        <a14:foregroundMark x1="99125" y1="33071" x2="99125" y2="33071"/>
                        <a14:foregroundMark x1="25875" y1="88976" x2="25875" y2="88976"/>
                        <a14:foregroundMark x1="19125" y1="37402" x2="19125" y2="37402"/>
                        <a14:foregroundMark x1="20125" y1="33071" x2="20125" y2="33071"/>
                        <a14:foregroundMark x1="17500" y1="34252" x2="17500" y2="34252"/>
                      </a14:backgroundRemoval>
                    </a14:imgEffect>
                  </a14:imgLayer>
                </a14:imgProps>
              </a:ext>
              <a:ext uri="{28A0092B-C50C-407E-A947-70E740481C1C}">
                <a14:useLocalDpi xmlns:a14="http://schemas.microsoft.com/office/drawing/2010/main" val="0"/>
              </a:ext>
            </a:extLst>
          </a:blip>
          <a:srcRect/>
          <a:stretch>
            <a:fillRect/>
          </a:stretch>
        </p:blipFill>
        <p:spPr bwMode="auto">
          <a:xfrm>
            <a:off x="7435065" y="2488340"/>
            <a:ext cx="3531836" cy="1121358"/>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descr="mua le bui tuyet lan">
            <a:extLst>
              <a:ext uri="{FF2B5EF4-FFF2-40B4-BE49-F238E27FC236}">
                <a16:creationId xmlns:a16="http://schemas.microsoft.com/office/drawing/2014/main" id="{81C9AF91-078F-F893-E32C-6259FED0545A}"/>
              </a:ext>
            </a:extLst>
          </p:cNvPr>
          <p:cNvSpPr/>
          <p:nvPr/>
        </p:nvSpPr>
        <p:spPr>
          <a:xfrm>
            <a:off x="184860" y="3914889"/>
            <a:ext cx="1465414" cy="86588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solidFill>
                  <a:srgbClr val="C00000"/>
                </a:solidFill>
              </a:rPr>
              <a:t>Tín hiệu cao tần</a:t>
            </a:r>
          </a:p>
        </p:txBody>
      </p:sp>
      <p:cxnSp>
        <p:nvCxnSpPr>
          <p:cNvPr id="36" name="Straight Arrow Connector 35" descr="mua le bui tuyet lan">
            <a:extLst>
              <a:ext uri="{FF2B5EF4-FFF2-40B4-BE49-F238E27FC236}">
                <a16:creationId xmlns:a16="http://schemas.microsoft.com/office/drawing/2014/main" id="{78EED821-A4E2-4460-D6E9-E817A3E1EB7F}"/>
              </a:ext>
            </a:extLst>
          </p:cNvPr>
          <p:cNvCxnSpPr>
            <a:cxnSpLocks/>
            <a:stCxn id="35" idx="3"/>
          </p:cNvCxnSpPr>
          <p:nvPr/>
        </p:nvCxnSpPr>
        <p:spPr>
          <a:xfrm flipV="1">
            <a:off x="1650274" y="4345564"/>
            <a:ext cx="357844" cy="2266"/>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37" name="Rectangle: Rounded Corners 36" descr="mua le bui tuyet lan">
            <a:extLst>
              <a:ext uri="{FF2B5EF4-FFF2-40B4-BE49-F238E27FC236}">
                <a16:creationId xmlns:a16="http://schemas.microsoft.com/office/drawing/2014/main" id="{1FD10219-C932-72BC-B655-9C5B214B7CFA}"/>
              </a:ext>
            </a:extLst>
          </p:cNvPr>
          <p:cNvSpPr/>
          <p:nvPr/>
        </p:nvSpPr>
        <p:spPr>
          <a:xfrm>
            <a:off x="5980091" y="3731117"/>
            <a:ext cx="4339253" cy="60622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a:t>được tạo bởi mạch dao động</a:t>
            </a:r>
          </a:p>
        </p:txBody>
      </p:sp>
      <p:cxnSp>
        <p:nvCxnSpPr>
          <p:cNvPr id="38" name="Straight Arrow Connector 37" descr="mua le bui tuyet lan">
            <a:extLst>
              <a:ext uri="{FF2B5EF4-FFF2-40B4-BE49-F238E27FC236}">
                <a16:creationId xmlns:a16="http://schemas.microsoft.com/office/drawing/2014/main" id="{FCE2ED2E-C5F2-767C-03FA-4C764D18423B}"/>
              </a:ext>
            </a:extLst>
          </p:cNvPr>
          <p:cNvCxnSpPr>
            <a:cxnSpLocks/>
          </p:cNvCxnSpPr>
          <p:nvPr/>
        </p:nvCxnSpPr>
        <p:spPr>
          <a:xfrm flipV="1">
            <a:off x="5458771" y="4046175"/>
            <a:ext cx="0" cy="771940"/>
          </a:xfrm>
          <a:prstGeom prst="straightConnector1">
            <a:avLst/>
          </a:prstGeom>
          <a:ln>
            <a:solidFill>
              <a:srgbClr val="FFFF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9" name="Straight Arrow Connector 38" descr="mua le bui tuyet lan">
            <a:extLst>
              <a:ext uri="{FF2B5EF4-FFF2-40B4-BE49-F238E27FC236}">
                <a16:creationId xmlns:a16="http://schemas.microsoft.com/office/drawing/2014/main" id="{FF4A2A91-2546-36E5-5FBD-17C072EA5EF5}"/>
              </a:ext>
            </a:extLst>
          </p:cNvPr>
          <p:cNvCxnSpPr>
            <a:cxnSpLocks/>
          </p:cNvCxnSpPr>
          <p:nvPr/>
        </p:nvCxnSpPr>
        <p:spPr>
          <a:xfrm>
            <a:off x="5463429" y="4043984"/>
            <a:ext cx="510131" cy="0"/>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40" name="Rectangle: Rounded Corners 39" descr="mua le bui tuyet lan">
            <a:extLst>
              <a:ext uri="{FF2B5EF4-FFF2-40B4-BE49-F238E27FC236}">
                <a16:creationId xmlns:a16="http://schemas.microsoft.com/office/drawing/2014/main" id="{5FC9E35C-AC63-0EF9-DF3E-84FD24569696}"/>
              </a:ext>
            </a:extLst>
          </p:cNvPr>
          <p:cNvSpPr/>
          <p:nvPr/>
        </p:nvSpPr>
        <p:spPr>
          <a:xfrm>
            <a:off x="1985854" y="4078473"/>
            <a:ext cx="3105964" cy="609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có tần số trên 30 Hz</a:t>
            </a:r>
          </a:p>
        </p:txBody>
      </p:sp>
      <p:cxnSp>
        <p:nvCxnSpPr>
          <p:cNvPr id="43" name="Straight Arrow Connector 42" descr="mua le bui tuyet lan">
            <a:extLst>
              <a:ext uri="{FF2B5EF4-FFF2-40B4-BE49-F238E27FC236}">
                <a16:creationId xmlns:a16="http://schemas.microsoft.com/office/drawing/2014/main" id="{F34A6D33-744B-36B8-0F62-914A7E97DA0A}"/>
              </a:ext>
            </a:extLst>
          </p:cNvPr>
          <p:cNvCxnSpPr>
            <a:cxnSpLocks/>
          </p:cNvCxnSpPr>
          <p:nvPr/>
        </p:nvCxnSpPr>
        <p:spPr>
          <a:xfrm>
            <a:off x="5463429" y="4795397"/>
            <a:ext cx="510131" cy="0"/>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44" name="Rectangle: Rounded Corners 43" descr="mua le bui tuyet lan">
            <a:extLst>
              <a:ext uri="{FF2B5EF4-FFF2-40B4-BE49-F238E27FC236}">
                <a16:creationId xmlns:a16="http://schemas.microsoft.com/office/drawing/2014/main" id="{5EEB7911-FEAF-C458-E6BA-F46C60750722}"/>
              </a:ext>
            </a:extLst>
          </p:cNvPr>
          <p:cNvSpPr/>
          <p:nvPr/>
        </p:nvSpPr>
        <p:spPr>
          <a:xfrm>
            <a:off x="5980091" y="4475970"/>
            <a:ext cx="5973559" cy="609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tần số cao tần theo qui định của đài phát.</a:t>
            </a:r>
          </a:p>
        </p:txBody>
      </p:sp>
      <p:sp>
        <p:nvSpPr>
          <p:cNvPr id="45" name="Rectangle: Rounded Corners 44" descr="mua le bui tuyet lan">
            <a:extLst>
              <a:ext uri="{FF2B5EF4-FFF2-40B4-BE49-F238E27FC236}">
                <a16:creationId xmlns:a16="http://schemas.microsoft.com/office/drawing/2014/main" id="{36F5BDEE-02DC-40AD-1EF7-FE4CC9D9A86D}"/>
              </a:ext>
            </a:extLst>
          </p:cNvPr>
          <p:cNvSpPr/>
          <p:nvPr/>
        </p:nvSpPr>
        <p:spPr>
          <a:xfrm>
            <a:off x="228600" y="5666148"/>
            <a:ext cx="1465414" cy="86588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solidFill>
                  <a:srgbClr val="C00000"/>
                </a:solidFill>
              </a:rPr>
              <a:t>Tín hiệu đầu ra</a:t>
            </a:r>
          </a:p>
        </p:txBody>
      </p:sp>
      <p:cxnSp>
        <p:nvCxnSpPr>
          <p:cNvPr id="46" name="Straight Arrow Connector 45" descr="mua le bui tuyet lan">
            <a:extLst>
              <a:ext uri="{FF2B5EF4-FFF2-40B4-BE49-F238E27FC236}">
                <a16:creationId xmlns:a16="http://schemas.microsoft.com/office/drawing/2014/main" id="{9CE7E5B1-656F-3DC6-8A98-4B156E95E472}"/>
              </a:ext>
            </a:extLst>
          </p:cNvPr>
          <p:cNvCxnSpPr>
            <a:cxnSpLocks/>
            <a:stCxn id="45" idx="3"/>
          </p:cNvCxnSpPr>
          <p:nvPr/>
        </p:nvCxnSpPr>
        <p:spPr>
          <a:xfrm flipV="1">
            <a:off x="1694014" y="6099088"/>
            <a:ext cx="286543" cy="1"/>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55" name="Straight Arrow Connector 54" descr="mua le bui tuyet lan">
            <a:extLst>
              <a:ext uri="{FF2B5EF4-FFF2-40B4-BE49-F238E27FC236}">
                <a16:creationId xmlns:a16="http://schemas.microsoft.com/office/drawing/2014/main" id="{E78B662A-DA07-9F96-C220-9A0BF74E2ED0}"/>
              </a:ext>
            </a:extLst>
          </p:cNvPr>
          <p:cNvCxnSpPr>
            <a:cxnSpLocks/>
          </p:cNvCxnSpPr>
          <p:nvPr/>
        </p:nvCxnSpPr>
        <p:spPr>
          <a:xfrm>
            <a:off x="5113320" y="4399921"/>
            <a:ext cx="345451" cy="0"/>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59" name="Rectangle: Rounded Corners 58" descr="mua le bui tuyet lan">
            <a:extLst>
              <a:ext uri="{FF2B5EF4-FFF2-40B4-BE49-F238E27FC236}">
                <a16:creationId xmlns:a16="http://schemas.microsoft.com/office/drawing/2014/main" id="{9F46B631-9E9A-EB03-FA67-C82A46ED3250}"/>
              </a:ext>
            </a:extLst>
          </p:cNvPr>
          <p:cNvSpPr/>
          <p:nvPr/>
        </p:nvSpPr>
        <p:spPr>
          <a:xfrm>
            <a:off x="5979451" y="5396668"/>
            <a:ext cx="4339253" cy="60622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a:t>có tần số bằng tần số cao</a:t>
            </a:r>
          </a:p>
        </p:txBody>
      </p:sp>
      <p:cxnSp>
        <p:nvCxnSpPr>
          <p:cNvPr id="60" name="Straight Arrow Connector 59" descr="mua le bui tuyet lan">
            <a:extLst>
              <a:ext uri="{FF2B5EF4-FFF2-40B4-BE49-F238E27FC236}">
                <a16:creationId xmlns:a16="http://schemas.microsoft.com/office/drawing/2014/main" id="{5D6D1DA5-8566-9E5E-F58E-7355A1011552}"/>
              </a:ext>
            </a:extLst>
          </p:cNvPr>
          <p:cNvCxnSpPr>
            <a:cxnSpLocks/>
          </p:cNvCxnSpPr>
          <p:nvPr/>
        </p:nvCxnSpPr>
        <p:spPr>
          <a:xfrm flipV="1">
            <a:off x="5458131" y="5711726"/>
            <a:ext cx="0" cy="771940"/>
          </a:xfrm>
          <a:prstGeom prst="straightConnector1">
            <a:avLst/>
          </a:prstGeom>
          <a:ln>
            <a:solidFill>
              <a:srgbClr val="FFFF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61" name="Straight Arrow Connector 60" descr="mua le bui tuyet lan">
            <a:extLst>
              <a:ext uri="{FF2B5EF4-FFF2-40B4-BE49-F238E27FC236}">
                <a16:creationId xmlns:a16="http://schemas.microsoft.com/office/drawing/2014/main" id="{3EA5DED0-6635-FDF6-4121-5771124E7BC6}"/>
              </a:ext>
            </a:extLst>
          </p:cNvPr>
          <p:cNvCxnSpPr>
            <a:cxnSpLocks/>
          </p:cNvCxnSpPr>
          <p:nvPr/>
        </p:nvCxnSpPr>
        <p:spPr>
          <a:xfrm>
            <a:off x="5462789" y="5709535"/>
            <a:ext cx="510131" cy="0"/>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62" name="Rectangle: Rounded Corners 61" descr="mua le bui tuyet lan">
            <a:extLst>
              <a:ext uri="{FF2B5EF4-FFF2-40B4-BE49-F238E27FC236}">
                <a16:creationId xmlns:a16="http://schemas.microsoft.com/office/drawing/2014/main" id="{83299819-7176-3BF0-58B9-23A36356962F}"/>
              </a:ext>
            </a:extLst>
          </p:cNvPr>
          <p:cNvSpPr/>
          <p:nvPr/>
        </p:nvSpPr>
        <p:spPr>
          <a:xfrm>
            <a:off x="1985214" y="5782704"/>
            <a:ext cx="3105964" cy="6180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sóng mang</a:t>
            </a:r>
          </a:p>
        </p:txBody>
      </p:sp>
      <p:cxnSp>
        <p:nvCxnSpPr>
          <p:cNvPr id="1024" name="Straight Arrow Connector 1023" descr="mua le bui tuyet lan">
            <a:extLst>
              <a:ext uri="{FF2B5EF4-FFF2-40B4-BE49-F238E27FC236}">
                <a16:creationId xmlns:a16="http://schemas.microsoft.com/office/drawing/2014/main" id="{AD1CC416-6457-C204-D968-9A4BFBD6B72C}"/>
              </a:ext>
            </a:extLst>
          </p:cNvPr>
          <p:cNvCxnSpPr>
            <a:cxnSpLocks/>
          </p:cNvCxnSpPr>
          <p:nvPr/>
        </p:nvCxnSpPr>
        <p:spPr>
          <a:xfrm>
            <a:off x="5462789" y="6460948"/>
            <a:ext cx="510131" cy="0"/>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1025" name="Rectangle: Rounded Corners 1024" descr="mua le bui tuyet lan">
            <a:extLst>
              <a:ext uri="{FF2B5EF4-FFF2-40B4-BE49-F238E27FC236}">
                <a16:creationId xmlns:a16="http://schemas.microsoft.com/office/drawing/2014/main" id="{DFC402D1-9419-C267-D509-ED2A54FA7090}"/>
              </a:ext>
            </a:extLst>
          </p:cNvPr>
          <p:cNvSpPr/>
          <p:nvPr/>
        </p:nvSpPr>
        <p:spPr>
          <a:xfrm>
            <a:off x="5979451" y="6141521"/>
            <a:ext cx="5973559" cy="609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a:t>có biên độ thay đổi theo tín hiệu âm tần.</a:t>
            </a:r>
          </a:p>
        </p:txBody>
      </p:sp>
      <p:cxnSp>
        <p:nvCxnSpPr>
          <p:cNvPr id="1027" name="Straight Arrow Connector 1026" descr="mua le bui tuyet lan">
            <a:extLst>
              <a:ext uri="{FF2B5EF4-FFF2-40B4-BE49-F238E27FC236}">
                <a16:creationId xmlns:a16="http://schemas.microsoft.com/office/drawing/2014/main" id="{BE7C2552-7E75-12A6-2270-D05E13561236}"/>
              </a:ext>
            </a:extLst>
          </p:cNvPr>
          <p:cNvCxnSpPr>
            <a:cxnSpLocks/>
          </p:cNvCxnSpPr>
          <p:nvPr/>
        </p:nvCxnSpPr>
        <p:spPr>
          <a:xfrm>
            <a:off x="5112680" y="6065472"/>
            <a:ext cx="345451" cy="0"/>
          </a:xfrm>
          <a:prstGeom prst="straightConnector1">
            <a:avLst/>
          </a:prstGeom>
          <a:ln>
            <a:solidFill>
              <a:srgbClr val="FFFF00"/>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189454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par>
                                <p:cTn id="36" presetID="22" presetClass="entr" presetSubtype="8"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wipe(left)">
                                      <p:cBhvr>
                                        <p:cTn id="38" dur="500"/>
                                        <p:tgtEl>
                                          <p:spTgt spid="1028"/>
                                        </p:tgtEl>
                                      </p:cBhvr>
                                    </p:animEffect>
                                  </p:childTnLst>
                                </p:cTn>
                              </p:par>
                              <p:par>
                                <p:cTn id="39" presetID="22" presetClass="entr" presetSubtype="8" fill="hold" nodeType="with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wipe(left)">
                                      <p:cBhvr>
                                        <p:cTn id="41" dur="500"/>
                                        <p:tgtEl>
                                          <p:spTgt spid="103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500"/>
                                        <p:tgtEl>
                                          <p:spTgt spid="35"/>
                                        </p:tgtEl>
                                      </p:cBhvr>
                                    </p:animEffect>
                                  </p:childTnLst>
                                </p:cTn>
                              </p:par>
                              <p:par>
                                <p:cTn id="47" presetID="22" presetClass="entr" presetSubtype="8"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left)">
                                      <p:cBhvr>
                                        <p:cTn id="49" dur="500"/>
                                        <p:tgtEl>
                                          <p:spTgt spid="3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wipe(left)">
                                      <p:cBhvr>
                                        <p:cTn id="55" dur="500"/>
                                        <p:tgtEl>
                                          <p:spTgt spid="55"/>
                                        </p:tgtEl>
                                      </p:cBhvr>
                                    </p:animEffect>
                                  </p:childTnLst>
                                </p:cTn>
                              </p:par>
                              <p:par>
                                <p:cTn id="56" presetID="1"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childTnLst>
                                </p:cTn>
                              </p:par>
                              <p:par>
                                <p:cTn id="58" presetID="22" presetClass="entr" presetSubtype="8"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left)">
                                      <p:cBhvr>
                                        <p:cTn id="60" dur="500"/>
                                        <p:tgtEl>
                                          <p:spTgt spid="39"/>
                                        </p:tgtEl>
                                      </p:cBhvr>
                                    </p:animEffect>
                                  </p:childTnLst>
                                </p:cTn>
                              </p:par>
                              <p:par>
                                <p:cTn id="61" presetID="22" presetClass="entr" presetSubtype="8"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left)">
                                      <p:cBhvr>
                                        <p:cTn id="63" dur="500"/>
                                        <p:tgtEl>
                                          <p:spTgt spid="43"/>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left)">
                                      <p:cBhvr>
                                        <p:cTn id="66" dur="500"/>
                                        <p:tgtEl>
                                          <p:spTgt spid="44"/>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left)">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wipe(left)">
                                      <p:cBhvr>
                                        <p:cTn id="74" dur="500"/>
                                        <p:tgtEl>
                                          <p:spTgt spid="45"/>
                                        </p:tgtEl>
                                      </p:cBhvr>
                                    </p:animEffect>
                                  </p:childTnLst>
                                </p:cTn>
                              </p:par>
                              <p:par>
                                <p:cTn id="75" presetID="22" presetClass="entr" presetSubtype="8"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wipe(left)">
                                      <p:cBhvr>
                                        <p:cTn id="77" dur="500"/>
                                        <p:tgtEl>
                                          <p:spTgt spid="46"/>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wipe(left)">
                                      <p:cBhvr>
                                        <p:cTn id="80" dur="500"/>
                                        <p:tgtEl>
                                          <p:spTgt spid="62"/>
                                        </p:tgtEl>
                                      </p:cBhvr>
                                    </p:animEffect>
                                  </p:childTnLst>
                                </p:cTn>
                              </p:par>
                              <p:par>
                                <p:cTn id="81" presetID="22" presetClass="entr" presetSubtype="8" fill="hold" nodeType="withEffect">
                                  <p:stCondLst>
                                    <p:cond delay="0"/>
                                  </p:stCondLst>
                                  <p:childTnLst>
                                    <p:set>
                                      <p:cBhvr>
                                        <p:cTn id="82" dur="1" fill="hold">
                                          <p:stCondLst>
                                            <p:cond delay="0"/>
                                          </p:stCondLst>
                                        </p:cTn>
                                        <p:tgtEl>
                                          <p:spTgt spid="1027"/>
                                        </p:tgtEl>
                                        <p:attrNameLst>
                                          <p:attrName>style.visibility</p:attrName>
                                        </p:attrNameLst>
                                      </p:cBhvr>
                                      <p:to>
                                        <p:strVal val="visible"/>
                                      </p:to>
                                    </p:set>
                                    <p:animEffect transition="in" filter="wipe(left)">
                                      <p:cBhvr>
                                        <p:cTn id="83" dur="500"/>
                                        <p:tgtEl>
                                          <p:spTgt spid="1027"/>
                                        </p:tgtEl>
                                      </p:cBhvr>
                                    </p:animEffect>
                                  </p:childTnLst>
                                </p:cTn>
                              </p:par>
                              <p:par>
                                <p:cTn id="84" presetID="22" presetClass="entr" presetSubtype="8" fill="hold" nodeType="withEffect">
                                  <p:stCondLst>
                                    <p:cond delay="0"/>
                                  </p:stCondLst>
                                  <p:childTnLst>
                                    <p:set>
                                      <p:cBhvr>
                                        <p:cTn id="85" dur="1" fill="hold">
                                          <p:stCondLst>
                                            <p:cond delay="0"/>
                                          </p:stCondLst>
                                        </p:cTn>
                                        <p:tgtEl>
                                          <p:spTgt spid="60"/>
                                        </p:tgtEl>
                                        <p:attrNameLst>
                                          <p:attrName>style.visibility</p:attrName>
                                        </p:attrNameLst>
                                      </p:cBhvr>
                                      <p:to>
                                        <p:strVal val="visible"/>
                                      </p:to>
                                    </p:set>
                                    <p:animEffect transition="in" filter="wipe(left)">
                                      <p:cBhvr>
                                        <p:cTn id="86" dur="500"/>
                                        <p:tgtEl>
                                          <p:spTgt spid="60"/>
                                        </p:tgtEl>
                                      </p:cBhvr>
                                    </p:animEffect>
                                  </p:childTnLst>
                                </p:cTn>
                              </p:par>
                              <p:par>
                                <p:cTn id="87" presetID="22" presetClass="entr" presetSubtype="8" fill="hold" nodeType="withEffect">
                                  <p:stCondLst>
                                    <p:cond delay="0"/>
                                  </p:stCondLst>
                                  <p:childTnLst>
                                    <p:set>
                                      <p:cBhvr>
                                        <p:cTn id="88" dur="1" fill="hold">
                                          <p:stCondLst>
                                            <p:cond delay="0"/>
                                          </p:stCondLst>
                                        </p:cTn>
                                        <p:tgtEl>
                                          <p:spTgt spid="61"/>
                                        </p:tgtEl>
                                        <p:attrNameLst>
                                          <p:attrName>style.visibility</p:attrName>
                                        </p:attrNameLst>
                                      </p:cBhvr>
                                      <p:to>
                                        <p:strVal val="visible"/>
                                      </p:to>
                                    </p:set>
                                    <p:animEffect transition="in" filter="wipe(left)">
                                      <p:cBhvr>
                                        <p:cTn id="89" dur="500"/>
                                        <p:tgtEl>
                                          <p:spTgt spid="61"/>
                                        </p:tgtEl>
                                      </p:cBhvr>
                                    </p:animEffect>
                                  </p:childTnLst>
                                </p:cTn>
                              </p:par>
                              <p:par>
                                <p:cTn id="90" presetID="22" presetClass="entr" presetSubtype="8" fill="hold" nodeType="withEffect">
                                  <p:stCondLst>
                                    <p:cond delay="0"/>
                                  </p:stCondLst>
                                  <p:childTnLst>
                                    <p:set>
                                      <p:cBhvr>
                                        <p:cTn id="91" dur="1" fill="hold">
                                          <p:stCondLst>
                                            <p:cond delay="0"/>
                                          </p:stCondLst>
                                        </p:cTn>
                                        <p:tgtEl>
                                          <p:spTgt spid="1024"/>
                                        </p:tgtEl>
                                        <p:attrNameLst>
                                          <p:attrName>style.visibility</p:attrName>
                                        </p:attrNameLst>
                                      </p:cBhvr>
                                      <p:to>
                                        <p:strVal val="visible"/>
                                      </p:to>
                                    </p:set>
                                    <p:animEffect transition="in" filter="wipe(left)">
                                      <p:cBhvr>
                                        <p:cTn id="92" dur="500"/>
                                        <p:tgtEl>
                                          <p:spTgt spid="1024"/>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59"/>
                                        </p:tgtEl>
                                        <p:attrNameLst>
                                          <p:attrName>style.visibility</p:attrName>
                                        </p:attrNameLst>
                                      </p:cBhvr>
                                      <p:to>
                                        <p:strVal val="visible"/>
                                      </p:to>
                                    </p:set>
                                    <p:animEffect transition="in" filter="wipe(left)">
                                      <p:cBhvr>
                                        <p:cTn id="95" dur="500"/>
                                        <p:tgtEl>
                                          <p:spTgt spid="59"/>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1025"/>
                                        </p:tgtEl>
                                        <p:attrNameLst>
                                          <p:attrName>style.visibility</p:attrName>
                                        </p:attrNameLst>
                                      </p:cBhvr>
                                      <p:to>
                                        <p:strVal val="visible"/>
                                      </p:to>
                                    </p:set>
                                    <p:animEffect transition="in" filter="wipe(left)">
                                      <p:cBhvr>
                                        <p:cTn id="98"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P spid="27" grpId="0" animBg="1"/>
      <p:bldP spid="32" grpId="0" animBg="1"/>
      <p:bldP spid="35" grpId="0" animBg="1"/>
      <p:bldP spid="37" grpId="0" animBg="1"/>
      <p:bldP spid="40" grpId="0" animBg="1"/>
      <p:bldP spid="44" grpId="0" animBg="1"/>
      <p:bldP spid="45" grpId="0" animBg="1"/>
      <p:bldP spid="59" grpId="0" animBg="1"/>
      <p:bldP spid="62" grpId="0" animBg="1"/>
      <p:bldP spid="10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2921</Words>
  <Application>Microsoft Office PowerPoint</Application>
  <PresentationFormat>Widescreen</PresentationFormat>
  <Paragraphs>189</Paragraphs>
  <Slides>34</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Calibri Light</vt:lpstr>
      <vt:lpstr>Söhne</vt:lpstr>
      <vt:lpstr>Tahoma</vt:lpstr>
      <vt:lpstr>Times New Roman</vt:lpstr>
      <vt:lpstr>Office Theme</vt:lpstr>
      <vt:lpstr>PowerPoint Presentation</vt:lpstr>
      <vt:lpstr>PowerPoint Presentation</vt:lpstr>
      <vt:lpstr>PowerPoint Presentation</vt:lpstr>
      <vt:lpstr>PowerPoint Presentation</vt:lpstr>
      <vt:lpstr>Hãy lắng nghe và so sánh tín hiệu của hai kênh.</vt:lpstr>
      <vt:lpstr>Bài 4: BIẾN ĐIỆU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Hãy lắng nghe và so sánh tín hiệu của hai kênh.</dc:title>
  <dc:creator>Windows User</dc:creator>
  <cp:lastModifiedBy>Vinh</cp:lastModifiedBy>
  <cp:revision>15</cp:revision>
  <dcterms:created xsi:type="dcterms:W3CDTF">2023-07-26T01:47:25Z</dcterms:created>
  <dcterms:modified xsi:type="dcterms:W3CDTF">2026-01-12T11:14:34Z</dcterms:modified>
</cp:coreProperties>
</file>