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307" r:id="rId3"/>
    <p:sldId id="273" r:id="rId4"/>
    <p:sldId id="278" r:id="rId5"/>
    <p:sldId id="279" r:id="rId6"/>
    <p:sldId id="295" r:id="rId7"/>
    <p:sldId id="277" r:id="rId8"/>
    <p:sldId id="296" r:id="rId9"/>
    <p:sldId id="280" r:id="rId10"/>
    <p:sldId id="299" r:id="rId12"/>
    <p:sldId id="297" r:id="rId13"/>
    <p:sldId id="308" r:id="rId14"/>
    <p:sldId id="309" r:id="rId15"/>
    <p:sldId id="310" r:id="rId16"/>
    <p:sldId id="311" r:id="rId17"/>
    <p:sldId id="312" r:id="rId18"/>
    <p:sldId id="303" r:id="rId19"/>
    <p:sldId id="306" r:id="rId20"/>
    <p:sldId id="282" r:id="rId21"/>
    <p:sldId id="283" r:id="rId22"/>
    <p:sldId id="305" r:id="rId23"/>
  </p:sldIdLst>
  <p:sldSz cx="12192000" cy="6858000"/>
  <p:notesSz cx="6858000" cy="9144000"/>
  <p:defaultTextStyle>
    <a:defPPr>
      <a:defRPr lang="vi-V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5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807"/>
    <p:restoredTop sz="94660"/>
  </p:normalViewPr>
  <p:slideViewPr>
    <p:cSldViewPr snapToGrid="0" showGuides="1">
      <p:cViewPr varScale="1">
        <p:scale>
          <a:sx n="114" d="100"/>
          <a:sy n="114" d="100"/>
        </p:scale>
        <p:origin x="486" y="102"/>
      </p:cViewPr>
      <p:guideLst>
        <p:guide orient="horz" pos="215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solidFill>
              <a:effectLst/>
              <a:uLnTx/>
              <a:uFillTx/>
              <a:latin typeface="+mn-lt"/>
              <a:ea typeface="+mn-ea"/>
              <a:cs typeface="+mn-cs"/>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EDA08D2A-A729-437A-8248-BB388D8E6199}" type="datetimeFigureOut">
              <a:rPr kumimoji="0" lang="vi-VN" sz="1200" b="0" i="0" u="none" strike="noStrike" kern="1200" cap="none" spc="0" normalizeH="0" baseline="0" noProof="0">
                <a:ln>
                  <a:noFill/>
                </a:ln>
                <a:solidFill>
                  <a:schemeClr val="tx1"/>
                </a:solidFill>
                <a:effectLst/>
                <a:uLnTx/>
                <a:uFillTx/>
                <a:latin typeface="+mn-lt"/>
                <a:ea typeface="+mn-ea"/>
                <a:cs typeface="+mn-cs"/>
              </a:rPr>
            </a:fld>
            <a:endParaRPr kumimoji="0" lang="vi-VN" sz="12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1" fontAlgn="base" latinLnBrk="0" hangingPunct="1">
              <a:lnSpc>
                <a:spcPct val="100000"/>
              </a:lnSpc>
              <a:spcBef>
                <a:spcPct val="30000"/>
              </a:spcBef>
              <a:spcAft>
                <a:spcPct val="0"/>
              </a:spcAft>
              <a:buClrTx/>
              <a:buSzTx/>
              <a:buFontTx/>
              <a:buNone/>
              <a:defRPr/>
            </a:pPr>
            <a:endParaRPr kumimoji="0" lang="vi-VN" sz="1200" b="0" i="0" u="none" strike="noStrike" kern="1200" cap="none" spc="0" normalizeH="0" baseline="0" noProof="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1" fontAlgn="base" latinLnBrk="0" hangingPunct="1">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Edit Master text styles</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457200" marR="0" lvl="1" indent="0" algn="l" defTabSz="914400" rtl="0" eaLnBrk="1" fontAlgn="base" latinLnBrk="0" hangingPunct="1">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914400" marR="0" lvl="2" indent="0" algn="l" defTabSz="914400" rtl="0" eaLnBrk="1" fontAlgn="base" latinLnBrk="0" hangingPunct="1">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1371600" marR="0" lvl="3" indent="0" algn="l" defTabSz="914400" rtl="0" eaLnBrk="1" fontAlgn="base" latinLnBrk="0" hangingPunct="1">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1828800" marR="0" lvl="4" indent="0" algn="l" defTabSz="914400" rtl="0" eaLnBrk="1" fontAlgn="base" latinLnBrk="0" hangingPunct="1">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Fifth level</a:t>
            </a:r>
            <a:endParaRPr kumimoji="0" lang="vi-VN" sz="12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5"/>
          </p:nvPr>
        </p:nvSpPr>
        <p:spPr>
          <a:xfrm>
            <a:off x="3884613" y="8685213"/>
            <a:ext cx="2971800" cy="458788"/>
          </a:xfrm>
          <a:prstGeom prst="rect">
            <a:avLst/>
          </a:prstGeom>
        </p:spPr>
        <p:txBody>
          <a:bodyPr vert="horz" wrap="square" lIns="91440" tIns="45720" rIns="91440" bIns="45720" numCol="1" anchor="b" anchorCtr="0" compatLnSpc="1"/>
          <a:p>
            <a:pPr lvl="0" algn="r" eaLnBrk="1" hangingPunct="1"/>
            <a:fld id="{9A0DB2DC-4C9A-4742-B13C-FB6460FD3503}" type="slidenum">
              <a:rPr lang="vi-VN" altLang="en-US" sz="1200" dirty="0"/>
            </a:fld>
            <a:endParaRPr lang="vi-VN" altLang="en-US" sz="1200" dirty="0"/>
          </a:p>
        </p:txBody>
      </p:sp>
    </p:spTree>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7" name="Date Placeholder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defRPr/>
            </a:pPr>
            <a:endParaRPr kumimoji="0" lang="vi-VN" sz="32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Title Placeholder 1"/>
          <p:cNvSpPr>
            <a:spLocks noGrp="1"/>
          </p:cNvSpPr>
          <p:nvPr>
            <p:ph type="title"/>
          </p:nvPr>
        </p:nvSpPr>
        <p:spPr>
          <a:xfrm>
            <a:off x="838200" y="365125"/>
            <a:ext cx="10515600" cy="1325563"/>
          </a:xfrm>
          <a:prstGeom prst="rect">
            <a:avLst/>
          </a:prstGeom>
          <a:noFill/>
          <a:ln w="9525">
            <a:noFill/>
          </a:ln>
        </p:spPr>
        <p:txBody>
          <a:bodyPr anchor="ctr" anchorCtr="0"/>
          <a:p>
            <a:pPr lvl="0"/>
            <a:r>
              <a:rPr lang="en-US" altLang="en-US" dirty="0"/>
              <a:t>Click to edit Master title style</a:t>
            </a:r>
            <a:endParaRPr lang="vi-VN" altLang="en-US" dirty="0"/>
          </a:p>
        </p:txBody>
      </p:sp>
      <p:sp>
        <p:nvSpPr>
          <p:cNvPr id="1027" name="Text Placeholder 2"/>
          <p:cNvSpPr>
            <a:spLocks noGrp="1"/>
          </p:cNvSpPr>
          <p:nvPr>
            <p:ph type="body" idx="1"/>
          </p:nvPr>
        </p:nvSpPr>
        <p:spPr>
          <a:xfrm>
            <a:off x="838200" y="1825625"/>
            <a:ext cx="10515600" cy="4351338"/>
          </a:xfrm>
          <a:prstGeom prst="rect">
            <a:avLst/>
          </a:prstGeom>
          <a:noFill/>
          <a:ln w="9525">
            <a:noFill/>
          </a:ln>
        </p:spPr>
        <p:txBody>
          <a:bodyPr/>
          <a:p>
            <a:pPr lvl="0"/>
            <a:r>
              <a:rPr lang="en-US" altLang="en-US" dirty="0"/>
              <a:t>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vi-VN" alt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D3D671AF-3345-4F69-B34D-905BB5B67938}" type="datetimeFigureOut">
              <a:rPr kumimoji="0" lang="vi-VN"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lstStyle>
            <a:lvl1pPr algn="r">
              <a:defRPr sz="1200">
                <a:solidFill>
                  <a:srgbClr val="898989"/>
                </a:solidFill>
              </a:defRPr>
            </a:lvl1pPr>
          </a:lstStyle>
          <a:p>
            <a:pPr lvl="0" eaLnBrk="1" hangingPunct="1"/>
            <a:fld id="{9A0DB2DC-4C9A-4742-B13C-FB6460FD3503}" type="slidenum">
              <a:rPr lang="vi-VN" altLang="en-US" dirty="0">
                <a:latin typeface="Arial" panose="020B0604020202020204" pitchFamily="34" charset="0"/>
              </a:rPr>
            </a:fld>
            <a:endParaRPr lang="vi-VN" altLang="en-US" dirty="0">
              <a:latin typeface="Arial" panose="020B0604020202020204" pitchFamily="34" charset="0"/>
            </a:endParaRPr>
          </a:p>
        </p:txBody>
      </p:sp>
      <p:pic>
        <p:nvPicPr>
          <p:cNvPr id="1031" name="Picture 6"/>
          <p:cNvPicPr>
            <a:picLocks noChangeAspect="1"/>
          </p:cNvPicPr>
          <p:nvPr userDrawn="1"/>
        </p:nvPicPr>
        <p:blipFill>
          <a:blip r:embed="rId12"/>
          <a:stretch>
            <a:fillRect/>
          </a:stretch>
        </p:blipFill>
        <p:spPr>
          <a:xfrm>
            <a:off x="0" y="0"/>
            <a:ext cx="12192000" cy="68580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lnSpc>
          <a:spcPct val="90000"/>
        </a:lnSpc>
        <a:spcBef>
          <a:spcPct val="0"/>
        </a:spcBef>
        <a:spcAft>
          <a:spcPct val="0"/>
        </a:spcAft>
        <a:defRPr sz="4400" kern="1200">
          <a:solidFill>
            <a:schemeClr val="tx1"/>
          </a:solidFill>
          <a:latin typeface="Arial" panose="020B0604020202020204" pitchFamily="34" charset="0"/>
          <a:ea typeface="+mj-ea"/>
          <a:cs typeface="Arial" panose="020B0604020202020204" pitchFamily="34" charset="0"/>
        </a:defRPr>
      </a:lvl1pPr>
      <a:lvl2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2pPr>
      <a:lvl3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3pPr>
      <a:lvl4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4pPr>
      <a:lvl5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6.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6.jpeg"/></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7.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5.xml"/><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8.jpeg"/></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png"/><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074" name="Picture 2"/>
          <p:cNvPicPr>
            <a:picLocks noChangeAspect="1"/>
          </p:cNvPicPr>
          <p:nvPr/>
        </p:nvPicPr>
        <p:blipFill>
          <a:blip r:embed="rId1"/>
          <a:stretch>
            <a:fillRect/>
          </a:stretch>
        </p:blipFill>
        <p:spPr>
          <a:xfrm>
            <a:off x="428625" y="330200"/>
            <a:ext cx="5253038" cy="3133725"/>
          </a:xfrm>
          <a:prstGeom prst="rect">
            <a:avLst/>
          </a:prstGeom>
          <a:noFill/>
          <a:ln w="9525">
            <a:noFill/>
          </a:ln>
        </p:spPr>
      </p:pic>
      <p:sp>
        <p:nvSpPr>
          <p:cNvPr id="3075" name="AutoShape 3" descr="Quyền tự do cạnh tranh của doanh nghiệp và kết cấu thị trường cạnh tranh"/>
          <p:cNvSpPr>
            <a:spLocks noChangeAspect="1"/>
          </p:cNvSpPr>
          <p:nvPr/>
        </p:nvSpPr>
        <p:spPr>
          <a:xfrm>
            <a:off x="5943600" y="3276600"/>
            <a:ext cx="304800" cy="304800"/>
          </a:xfrm>
          <a:prstGeom prst="rect">
            <a:avLst/>
          </a:prstGeom>
          <a:noFill/>
          <a:ln w="9525">
            <a:noFill/>
          </a:ln>
        </p:spPr>
        <p:txBody>
          <a:bodyPr/>
          <a:p>
            <a:pPr eaLnBrk="1" hangingPunct="1"/>
            <a:endParaRPr lang="en-US" altLang="x-none" dirty="0">
              <a:latin typeface="Arial" panose="020B0604020202020204" pitchFamily="34" charset="0"/>
            </a:endParaRPr>
          </a:p>
        </p:txBody>
      </p:sp>
      <p:pic>
        <p:nvPicPr>
          <p:cNvPr id="3076" name="Picture 4"/>
          <p:cNvPicPr>
            <a:picLocks noChangeAspect="1"/>
          </p:cNvPicPr>
          <p:nvPr/>
        </p:nvPicPr>
        <p:blipFill>
          <a:blip r:embed="rId2"/>
          <a:stretch>
            <a:fillRect/>
          </a:stretch>
        </p:blipFill>
        <p:spPr>
          <a:xfrm>
            <a:off x="6075363" y="341313"/>
            <a:ext cx="5500687" cy="3187700"/>
          </a:xfrm>
          <a:prstGeom prst="rect">
            <a:avLst/>
          </a:prstGeom>
          <a:noFill/>
          <a:ln w="9525">
            <a:noFill/>
          </a:ln>
        </p:spPr>
      </p:pic>
      <p:sp>
        <p:nvSpPr>
          <p:cNvPr id="3077" name="Title 1"/>
          <p:cNvSpPr/>
          <p:nvPr/>
        </p:nvSpPr>
        <p:spPr>
          <a:xfrm>
            <a:off x="528638" y="3949700"/>
            <a:ext cx="11206162" cy="1947863"/>
          </a:xfrm>
          <a:prstGeom prst="rect">
            <a:avLst/>
          </a:prstGeom>
          <a:noFill/>
          <a:ln w="9525">
            <a:noFill/>
          </a:ln>
        </p:spPr>
        <p:txBody>
          <a:bodyPr anchor="ctr" anchorCtr="0"/>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spcBef>
                <a:spcPct val="0"/>
              </a:spcBef>
              <a:buFontTx/>
              <a:buNone/>
            </a:pPr>
            <a:r>
              <a:rPr lang="en-US" altLang="en-US" sz="3500" b="1" dirty="0">
                <a:solidFill>
                  <a:srgbClr val="FF0000"/>
                </a:solidFill>
              </a:rPr>
              <a:t>BÀI 1: </a:t>
            </a:r>
            <a:br>
              <a:rPr lang="en-US" altLang="en-US" sz="3500" b="1" dirty="0">
                <a:solidFill>
                  <a:srgbClr val="FF0000"/>
                </a:solidFill>
              </a:rPr>
            </a:br>
            <a:r>
              <a:rPr lang="en-US" altLang="en-US" sz="3500" b="1" dirty="0">
                <a:solidFill>
                  <a:srgbClr val="FF0000"/>
                </a:solidFill>
              </a:rPr>
              <a:t>CẠNH TRANH TRONG NỀN KINH TẾ THỊ TRƯỜNG</a:t>
            </a:r>
            <a:endParaRPr lang="en-US" altLang="en-US" sz="3500" b="1" dirty="0">
              <a:solidFill>
                <a:srgbClr val="0000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438" name="Rectangle 46"/>
          <p:cNvSpPr/>
          <p:nvPr/>
        </p:nvSpPr>
        <p:spPr>
          <a:xfrm>
            <a:off x="220663" y="174625"/>
            <a:ext cx="9601200" cy="650875"/>
          </a:xfrm>
          <a:prstGeom prst="rect">
            <a:avLst/>
          </a:prstGeom>
          <a:noFill/>
          <a:ln w="25400" cap="flat" cmpd="sng">
            <a:solidFill>
              <a:srgbClr val="FF0000"/>
            </a:solidFill>
            <a:prstDash val="sysDot"/>
            <a:miter/>
            <a:headEnd type="none" w="med" len="med"/>
            <a:tailEnd type="none" w="med" len="med"/>
          </a:ln>
        </p:spPr>
        <p:txBody>
          <a:bodyPr anchor="ctr" anchorCtr="0">
            <a:spAutoFit/>
          </a:bodyPr>
          <a:p>
            <a:pPr algn="justLow" eaLnBrk="1" hangingPunct="1"/>
            <a:r>
              <a:rPr lang="vi-VN" altLang="en-US" sz="3500" b="1" dirty="0">
                <a:latin typeface="Arial" panose="020B0604020202020204" pitchFamily="34" charset="0"/>
              </a:rPr>
              <a:t>3. Vai trò của cạnh tranh trong nền kinh tế</a:t>
            </a:r>
            <a:endParaRPr lang="vi-VN" altLang="en-US" sz="3500" b="1" dirty="0">
              <a:latin typeface="Arial" panose="020B0604020202020204" pitchFamily="34" charset="0"/>
            </a:endParaRPr>
          </a:p>
        </p:txBody>
      </p:sp>
      <p:sp>
        <p:nvSpPr>
          <p:cNvPr id="59439" name="Rectangle 47"/>
          <p:cNvSpPr/>
          <p:nvPr/>
        </p:nvSpPr>
        <p:spPr>
          <a:xfrm>
            <a:off x="320675" y="1109663"/>
            <a:ext cx="11493500" cy="3917950"/>
          </a:xfrm>
          <a:prstGeom prst="rect">
            <a:avLst/>
          </a:prstGeom>
          <a:noFill/>
          <a:ln w="15875" cap="flat" cmpd="sng">
            <a:solidFill>
              <a:srgbClr val="FF0000"/>
            </a:solidFill>
            <a:prstDash val="solid"/>
            <a:miter/>
            <a:headEnd type="none" w="med" len="med"/>
            <a:tailEnd type="none" w="med" len="med"/>
          </a:ln>
        </p:spPr>
        <p:txBody>
          <a:bodyPr anchor="ctr" anchorCtr="0">
            <a:spAutoFit/>
          </a:bodyPr>
          <a:p>
            <a:pPr algn="justLow" eaLnBrk="1" hangingPunct="1"/>
            <a:r>
              <a:rPr lang="vi-VN" altLang="en-US" sz="2500" dirty="0">
                <a:latin typeface="Arial" panose="020B0604020202020204" pitchFamily="34" charset="0"/>
              </a:rPr>
              <a:t>Công ty H chuyên sản xuất kinh doanh các sản phẩm áo sơ mi nữ. Hai tháng gần đây, trên thị trường xuất hiện nhiều sản phẩm mới của các công ty, tập đoàn may mặc có thương hiệu trong và ngoài nước với kiểu dáng, mẫu mã đa dạng, chất liệu vải đẹp, giá cũng hấp dẫn hơn khiến doanh thu bán hàng của công ty H sụt giảm. Ban Giám đốc công ty phải nhanh chóng đưa ra các giải pháp: tìm kiếm thêm nguồn vải có hoạ tiết, chất liệu đặc biệt hơn, ứng dụng công nghệ mới trong việc hoàn thiện sản phẩm, đưa ra mức lương hấp dẫn tuyển dụng được nhà thiết kế có tay nghề cao,... để nhanh chóng tạo ra sản phẩm mới, thu hút khách hàng, chiếm lĩnh lại thị trưởng, ổn định tình hình sản xuất kinh doanh của doanh nghiệp. </a:t>
            </a:r>
            <a:endParaRPr lang="vi-VN" altLang="en-US" sz="2500" dirty="0">
              <a:latin typeface="Arial" panose="020B0604020202020204" pitchFamily="34" charset="0"/>
            </a:endParaRPr>
          </a:p>
        </p:txBody>
      </p:sp>
      <p:pic>
        <p:nvPicPr>
          <p:cNvPr id="59440" name="Picture 48" descr="3 câu hỏi tiết lộ mọi điều về ứng viên | Cẩm nang tuyển dụng"/>
          <p:cNvPicPr>
            <a:picLocks noChangeAspect="1"/>
          </p:cNvPicPr>
          <p:nvPr/>
        </p:nvPicPr>
        <p:blipFill>
          <a:blip r:embed="rId1"/>
          <a:stretch>
            <a:fillRect/>
          </a:stretch>
        </p:blipFill>
        <p:spPr>
          <a:xfrm>
            <a:off x="446088" y="5264150"/>
            <a:ext cx="1592262" cy="1303338"/>
          </a:xfrm>
          <a:prstGeom prst="rect">
            <a:avLst/>
          </a:prstGeom>
          <a:noFill/>
          <a:ln w="9525">
            <a:noFill/>
          </a:ln>
        </p:spPr>
      </p:pic>
      <p:sp>
        <p:nvSpPr>
          <p:cNvPr id="59441" name="Rectangle 49"/>
          <p:cNvSpPr/>
          <p:nvPr/>
        </p:nvSpPr>
        <p:spPr>
          <a:xfrm>
            <a:off x="2378075" y="5100638"/>
            <a:ext cx="9434513" cy="1616075"/>
          </a:xfrm>
          <a:prstGeom prst="rect">
            <a:avLst/>
          </a:prstGeom>
          <a:noFill/>
          <a:ln w="9525">
            <a:noFill/>
          </a:ln>
        </p:spPr>
        <p:txBody>
          <a:bodyPr anchor="ctr" anchorCtr="0">
            <a:spAutoFit/>
          </a:bodyPr>
          <a:p>
            <a:pPr algn="justLow" eaLnBrk="1" hangingPunct="1"/>
            <a:r>
              <a:rPr lang="vi-VN" altLang="en-US" sz="2500" dirty="0">
                <a:latin typeface="Arial" panose="020B0604020202020204" pitchFamily="34" charset="0"/>
              </a:rPr>
              <a:t>Cạnh tranh đã thúc đẩy công ty H phải làm gì để tồn tại và phát triển? </a:t>
            </a:r>
            <a:endParaRPr lang="vi-VN" altLang="en-US" sz="2500" dirty="0">
              <a:latin typeface="Arial" panose="020B0604020202020204" pitchFamily="34" charset="0"/>
            </a:endParaRPr>
          </a:p>
          <a:p>
            <a:pPr algn="justLow" eaLnBrk="1" hangingPunct="1"/>
            <a:r>
              <a:rPr lang="vi-VN" altLang="en-US" sz="2500" dirty="0">
                <a:latin typeface="Arial" panose="020B0604020202020204" pitchFamily="34" charset="0"/>
              </a:rPr>
              <a:t>Để cạnh tranh thành công, các nguồn lực của nền kinh tế và doanh nghiệp H được phân bổ như thế nào? </a:t>
            </a:r>
            <a:endParaRPr lang="vi-VN" altLang="en-US" sz="2500"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9438"/>
                                        </p:tgtEl>
                                        <p:attrNameLst>
                                          <p:attrName>style.visibility</p:attrName>
                                        </p:attrNameLst>
                                      </p:cBhvr>
                                      <p:to>
                                        <p:strVal val="visible"/>
                                      </p:to>
                                    </p:set>
                                    <p:animEffect transition="in" filter="blinds(horizontal)">
                                      <p:cBhvr>
                                        <p:cTn id="7" dur="500"/>
                                        <p:tgtEl>
                                          <p:spTgt spid="594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9439"/>
                                        </p:tgtEl>
                                        <p:attrNameLst>
                                          <p:attrName>style.visibility</p:attrName>
                                        </p:attrNameLst>
                                      </p:cBhvr>
                                      <p:to>
                                        <p:strVal val="visible"/>
                                      </p:to>
                                    </p:set>
                                    <p:animEffect transition="in" filter="blinds(horizontal)">
                                      <p:cBhvr>
                                        <p:cTn id="12" dur="500"/>
                                        <p:tgtEl>
                                          <p:spTgt spid="5943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9440"/>
                                        </p:tgtEl>
                                        <p:attrNameLst>
                                          <p:attrName>style.visibility</p:attrName>
                                        </p:attrNameLst>
                                      </p:cBhvr>
                                      <p:to>
                                        <p:strVal val="visible"/>
                                      </p:to>
                                    </p:set>
                                    <p:animEffect transition="in" filter="blinds(horizontal)">
                                      <p:cBhvr>
                                        <p:cTn id="17" dur="500"/>
                                        <p:tgtEl>
                                          <p:spTgt spid="5944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9441"/>
                                        </p:tgtEl>
                                        <p:attrNameLst>
                                          <p:attrName>style.visibility</p:attrName>
                                        </p:attrNameLst>
                                      </p:cBhvr>
                                      <p:to>
                                        <p:strVal val="visible"/>
                                      </p:to>
                                    </p:set>
                                    <p:animEffect transition="in" filter="blinds(horizontal)">
                                      <p:cBhvr>
                                        <p:cTn id="22" dur="500"/>
                                        <p:tgtEl>
                                          <p:spTgt spid="594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38" grpId="0" animBg="1"/>
      <p:bldP spid="59439" grpId="0" animBg="1"/>
      <p:bldP spid="5944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438" name="Rectangle 46"/>
          <p:cNvSpPr/>
          <p:nvPr/>
        </p:nvSpPr>
        <p:spPr>
          <a:xfrm>
            <a:off x="220663" y="174625"/>
            <a:ext cx="9601200" cy="650875"/>
          </a:xfrm>
          <a:prstGeom prst="rect">
            <a:avLst/>
          </a:prstGeom>
          <a:noFill/>
          <a:ln w="25400" cap="flat" cmpd="sng">
            <a:solidFill>
              <a:srgbClr val="FF0000"/>
            </a:solidFill>
            <a:prstDash val="sysDot"/>
            <a:miter/>
            <a:headEnd type="none" w="med" len="med"/>
            <a:tailEnd type="none" w="med" len="med"/>
          </a:ln>
        </p:spPr>
        <p:txBody>
          <a:bodyPr anchor="ctr" anchorCtr="0">
            <a:spAutoFit/>
          </a:bodyPr>
          <a:p>
            <a:pPr algn="justLow" eaLnBrk="1" hangingPunct="1"/>
            <a:r>
              <a:rPr lang="vi-VN" altLang="en-US" sz="3500" b="1" dirty="0">
                <a:latin typeface="Arial" panose="020B0604020202020204" pitchFamily="34" charset="0"/>
              </a:rPr>
              <a:t>3. Vai trò của cạnh tranh trong nền kinh tế</a:t>
            </a:r>
            <a:endParaRPr lang="vi-VN" altLang="en-US" sz="3500" b="1" dirty="0">
              <a:latin typeface="Arial" panose="020B0604020202020204" pitchFamily="34" charset="0"/>
            </a:endParaRPr>
          </a:p>
        </p:txBody>
      </p:sp>
      <p:sp>
        <p:nvSpPr>
          <p:cNvPr id="59439" name="Rectangle 47"/>
          <p:cNvSpPr/>
          <p:nvPr/>
        </p:nvSpPr>
        <p:spPr>
          <a:xfrm>
            <a:off x="321310" y="1068705"/>
            <a:ext cx="11493500" cy="5072380"/>
          </a:xfrm>
          <a:prstGeom prst="rect">
            <a:avLst/>
          </a:prstGeom>
          <a:noFill/>
          <a:ln w="15875" cap="flat" cmpd="sng">
            <a:solidFill>
              <a:srgbClr val="FF0000"/>
            </a:solidFill>
            <a:prstDash val="solid"/>
            <a:miter/>
            <a:headEnd type="none" w="med" len="med"/>
            <a:tailEnd type="none" w="med" len="med"/>
          </a:ln>
        </p:spPr>
        <p:txBody>
          <a:bodyPr anchor="ctr" anchorCtr="0">
            <a:noAutofit/>
          </a:bodyPr>
          <a:p>
            <a:pPr algn="justLow" eaLnBrk="1" hangingPunct="1"/>
            <a:endParaRPr lang="vi-VN" altLang="en-US" sz="2500" dirty="0">
              <a:latin typeface="Arial" panose="020B0604020202020204" pitchFamily="34" charset="0"/>
            </a:endParaRPr>
          </a:p>
        </p:txBody>
      </p:sp>
      <p:sp>
        <p:nvSpPr>
          <p:cNvPr id="5" name="Text Box 4"/>
          <p:cNvSpPr txBox="1"/>
          <p:nvPr/>
        </p:nvSpPr>
        <p:spPr>
          <a:xfrm>
            <a:off x="321310" y="1289685"/>
            <a:ext cx="11492865" cy="3841115"/>
          </a:xfrm>
          <a:prstGeom prst="rect">
            <a:avLst/>
          </a:prstGeom>
          <a:noFill/>
        </p:spPr>
        <p:txBody>
          <a:bodyPr wrap="square" rtlCol="0" anchor="t">
            <a:noAutofit/>
          </a:bodyPr>
          <a:p>
            <a:pPr marL="0" indent="278765" algn="just" defTabSz="266700">
              <a:lnSpc>
                <a:spcPct val="114000"/>
              </a:lnSpc>
              <a:spcAft>
                <a:spcPct val="0"/>
              </a:spcAft>
            </a:pPr>
            <a:r>
              <a:rPr lang="en-US" sz="2800" i="1">
                <a:latin typeface="Times New Roman" panose="02020603050405020304"/>
                <a:ea typeface="Times New Roman" panose="02020603050405020304"/>
                <a:sym typeface="+mn-ea"/>
              </a:rPr>
              <a:t>- </a:t>
            </a:r>
            <a:r>
              <a:rPr sz="2800" i="1">
                <a:latin typeface="Times New Roman" panose="02020603050405020304"/>
                <a:ea typeface="Times New Roman" panose="02020603050405020304"/>
                <a:sym typeface="+mn-ea"/>
              </a:rPr>
              <a:t>Cạnh tranh là động lực thúc đẩy sản xuất kinh doanh phát triển. Để giành được lợi nhuận tối đa. các chủ thể sản xuất kinh doanh luôn tìm cách tận dụng tốt nhất các nguồn lực và lợi thế, tích cực ứng dụng tiến bộ kĩ thuật, công nghệ mới vào sản xuất.</a:t>
            </a:r>
            <a:endParaRPr sz="2800" i="1">
              <a:latin typeface="Times New Roman" panose="02020603050405020304"/>
              <a:ea typeface="Times New Roman" panose="02020603050405020304"/>
            </a:endParaRPr>
          </a:p>
          <a:p>
            <a:pPr marL="0" indent="278765" algn="just" defTabSz="266700">
              <a:lnSpc>
                <a:spcPct val="114000"/>
              </a:lnSpc>
              <a:spcAft>
                <a:spcPct val="0"/>
              </a:spcAft>
            </a:pPr>
            <a:r>
              <a:rPr lang="en-US" sz="2800" i="1">
                <a:latin typeface="Times New Roman" panose="02020603050405020304"/>
                <a:ea typeface="Times New Roman" panose="02020603050405020304"/>
                <a:sym typeface="+mn-ea"/>
              </a:rPr>
              <a:t>-</a:t>
            </a:r>
            <a:r>
              <a:rPr sz="2800" i="1">
                <a:latin typeface="Times New Roman" panose="02020603050405020304"/>
                <a:ea typeface="Times New Roman" panose="02020603050405020304"/>
                <a:sym typeface="+mn-ea"/>
              </a:rPr>
              <a:t>Cạnh tranh tạo điều kiện để người tiêu dùng được tiếp cận hàng hoá dịch vụ chất lượng tốt phong phú về mẫu mã, chủng loại, giá cả hợp lí. Do đó, nhu cầu của người tiêu dùng và xã hội được đáp ứng ngày càng tốt hơn.</a:t>
            </a:r>
            <a:endParaRPr sz="2800" i="1">
              <a:latin typeface="Times New Roman" panose="02020603050405020304"/>
              <a:ea typeface="Times New Roman" panose="02020603050405020304"/>
            </a:endParaRPr>
          </a:p>
          <a:p>
            <a:pPr defTabSz="266700">
              <a:lnSpc>
                <a:spcPct val="114000"/>
              </a:lnSpc>
              <a:spcAft>
                <a:spcPts val="1000"/>
              </a:spcAft>
            </a:pPr>
            <a:r>
              <a:rPr lang="en-US" sz="2800" i="1">
                <a:latin typeface="Times New Roman" panose="02020603050405020304"/>
                <a:ea typeface="Times New Roman" panose="02020603050405020304"/>
                <a:sym typeface="+mn-ea"/>
              </a:rPr>
              <a:t>-</a:t>
            </a:r>
            <a:r>
              <a:rPr sz="2800" i="1">
                <a:latin typeface="Times New Roman" panose="02020603050405020304"/>
                <a:ea typeface="Times New Roman" panose="02020603050405020304"/>
                <a:sym typeface="+mn-ea"/>
              </a:rPr>
              <a:t>Nhờ có cạnh tranh, các nguồn lực kinh tế được sử dụng linh hoạt và hiệu quả, cạnh tranh trở thành động lực cho sự phát triển của nền kinh tế thị trường.</a:t>
            </a:r>
            <a:endParaRPr lang="en-US" sz="2800" i="1">
              <a:latin typeface="Times New Roman" panose="02020603050405020304"/>
              <a:ea typeface="Times New Roman" panose="02020603050405020304"/>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9438"/>
                                        </p:tgtEl>
                                        <p:attrNameLst>
                                          <p:attrName>style.visibility</p:attrName>
                                        </p:attrNameLst>
                                      </p:cBhvr>
                                      <p:to>
                                        <p:strVal val="visible"/>
                                      </p:to>
                                    </p:set>
                                    <p:animEffect transition="in" filter="blinds(horizontal)">
                                      <p:cBhvr>
                                        <p:cTn id="7" dur="500"/>
                                        <p:tgtEl>
                                          <p:spTgt spid="594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9439"/>
                                        </p:tgtEl>
                                        <p:attrNameLst>
                                          <p:attrName>style.visibility</p:attrName>
                                        </p:attrNameLst>
                                      </p:cBhvr>
                                      <p:to>
                                        <p:strVal val="visible"/>
                                      </p:to>
                                    </p:set>
                                    <p:animEffect transition="in" filter="blinds(horizontal)">
                                      <p:cBhvr>
                                        <p:cTn id="12" dur="500"/>
                                        <p:tgtEl>
                                          <p:spTgt spid="59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38" grpId="0" bldLvl="0" animBg="1"/>
      <p:bldP spid="59439"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438" name="Rectangle 46"/>
          <p:cNvSpPr/>
          <p:nvPr/>
        </p:nvSpPr>
        <p:spPr>
          <a:xfrm>
            <a:off x="220663" y="185103"/>
            <a:ext cx="9601200" cy="629920"/>
          </a:xfrm>
          <a:prstGeom prst="rect">
            <a:avLst/>
          </a:prstGeom>
          <a:noFill/>
          <a:ln w="25400" cap="flat" cmpd="sng">
            <a:solidFill>
              <a:srgbClr val="FF0000"/>
            </a:solidFill>
            <a:prstDash val="sysDot"/>
            <a:miter/>
            <a:headEnd type="none" w="med" len="med"/>
            <a:tailEnd type="none" w="med" len="med"/>
          </a:ln>
        </p:spPr>
        <p:txBody>
          <a:bodyPr anchor="ctr" anchorCtr="0">
            <a:spAutoFit/>
          </a:bodyPr>
          <a:p>
            <a:pPr algn="justLow" eaLnBrk="1" hangingPunct="1"/>
            <a:r>
              <a:rPr lang="en-US" altLang="vi-VN" sz="3500" b="1" dirty="0">
                <a:latin typeface="Arial" panose="020B0604020202020204" pitchFamily="34" charset="0"/>
              </a:rPr>
              <a:t>4</a:t>
            </a:r>
            <a:r>
              <a:rPr lang="vi-VN" altLang="en-US" sz="3500" b="1" dirty="0">
                <a:latin typeface="Arial" panose="020B0604020202020204" pitchFamily="34" charset="0"/>
              </a:rPr>
              <a:t>. </a:t>
            </a:r>
            <a:r>
              <a:rPr lang="en-US" altLang="vi-VN" sz="3500" b="1" dirty="0">
                <a:latin typeface="Arial" panose="020B0604020202020204" pitchFamily="34" charset="0"/>
              </a:rPr>
              <a:t>C</a:t>
            </a:r>
            <a:r>
              <a:rPr lang="vi-VN" altLang="en-US" sz="3500" b="1" dirty="0">
                <a:latin typeface="Arial" panose="020B0604020202020204" pitchFamily="34" charset="0"/>
              </a:rPr>
              <a:t>ạnh tranh </a:t>
            </a:r>
            <a:r>
              <a:rPr lang="en-US" altLang="vi-VN" sz="3500" b="1" dirty="0">
                <a:latin typeface="Arial" panose="020B0604020202020204" pitchFamily="34" charset="0"/>
              </a:rPr>
              <a:t>khô</a:t>
            </a:r>
            <a:r>
              <a:rPr lang="vi-VN" altLang="en-US" sz="3500" b="1" dirty="0">
                <a:latin typeface="Arial" panose="020B0604020202020204" pitchFamily="34" charset="0"/>
              </a:rPr>
              <a:t>ng </a:t>
            </a:r>
            <a:r>
              <a:rPr lang="en-US" altLang="vi-VN" sz="3500" b="1" dirty="0">
                <a:latin typeface="Arial" panose="020B0604020202020204" pitchFamily="34" charset="0"/>
              </a:rPr>
              <a:t>lành mạnh</a:t>
            </a:r>
            <a:endParaRPr lang="en-US" altLang="vi-VN" sz="3500" b="1" dirty="0">
              <a:latin typeface="Arial" panose="020B0604020202020204" pitchFamily="34" charset="0"/>
            </a:endParaRPr>
          </a:p>
        </p:txBody>
      </p:sp>
      <p:sp>
        <p:nvSpPr>
          <p:cNvPr id="59439" name="Rectangle 47"/>
          <p:cNvSpPr/>
          <p:nvPr/>
        </p:nvSpPr>
        <p:spPr>
          <a:xfrm>
            <a:off x="321310" y="1068705"/>
            <a:ext cx="11493500" cy="5072380"/>
          </a:xfrm>
          <a:prstGeom prst="rect">
            <a:avLst/>
          </a:prstGeom>
          <a:noFill/>
          <a:ln w="15875" cap="flat" cmpd="sng">
            <a:solidFill>
              <a:srgbClr val="FF0000"/>
            </a:solidFill>
            <a:prstDash val="solid"/>
            <a:miter/>
            <a:headEnd type="none" w="med" len="med"/>
            <a:tailEnd type="none" w="med" len="med"/>
          </a:ln>
        </p:spPr>
        <p:txBody>
          <a:bodyPr anchor="ctr" anchorCtr="0">
            <a:noAutofit/>
          </a:bodyPr>
          <a:p>
            <a:pPr algn="justLow" eaLnBrk="1" hangingPunct="1"/>
            <a:endParaRPr lang="vi-VN" altLang="en-US" sz="2500" dirty="0">
              <a:latin typeface="Arial" panose="020B0604020202020204" pitchFamily="34" charset="0"/>
            </a:endParaRPr>
          </a:p>
        </p:txBody>
      </p:sp>
      <p:sp>
        <p:nvSpPr>
          <p:cNvPr id="5" name="Text Box 4"/>
          <p:cNvSpPr txBox="1"/>
          <p:nvPr/>
        </p:nvSpPr>
        <p:spPr>
          <a:xfrm>
            <a:off x="321310" y="1289685"/>
            <a:ext cx="11492865" cy="3841115"/>
          </a:xfrm>
          <a:prstGeom prst="rect">
            <a:avLst/>
          </a:prstGeom>
          <a:noFill/>
        </p:spPr>
        <p:txBody>
          <a:bodyPr wrap="square" rtlCol="0" anchor="t">
            <a:noAutofit/>
          </a:bodyPr>
          <a:p>
            <a:pPr marL="0" indent="278765" algn="just" defTabSz="266700">
              <a:lnSpc>
                <a:spcPct val="114000"/>
              </a:lnSpc>
              <a:spcAft>
                <a:spcPct val="0"/>
              </a:spcAft>
            </a:pPr>
            <a:endParaRPr lang="en-US" sz="2800" i="1">
              <a:latin typeface="Times New Roman" panose="02020603050405020304"/>
              <a:ea typeface="Times New Roman" panose="02020603050405020304"/>
              <a:sym typeface="+mn-ea"/>
            </a:endParaRPr>
          </a:p>
        </p:txBody>
      </p:sp>
      <p:sp>
        <p:nvSpPr>
          <p:cNvPr id="2" name="Text Box 1"/>
          <p:cNvSpPr txBox="1"/>
          <p:nvPr/>
        </p:nvSpPr>
        <p:spPr>
          <a:xfrm>
            <a:off x="220980" y="918845"/>
            <a:ext cx="11492865" cy="3841115"/>
          </a:xfrm>
          <a:prstGeom prst="rect">
            <a:avLst/>
          </a:prstGeom>
          <a:noFill/>
        </p:spPr>
        <p:txBody>
          <a:bodyPr wrap="square" rtlCol="0" anchor="t">
            <a:noAutofit/>
          </a:bodyPr>
          <a:p>
            <a:pPr marL="0" indent="278765" algn="just" defTabSz="266700">
              <a:lnSpc>
                <a:spcPct val="114000"/>
              </a:lnSpc>
              <a:spcAft>
                <a:spcPct val="0"/>
              </a:spcAft>
            </a:pPr>
            <a:r>
              <a:rPr lang="en-US" altLang="en-US" sz="2800" b="1">
                <a:latin typeface="Times New Roman" panose="02020603050405020304"/>
                <a:ea typeface="Times New Roman" panose="02020603050405020304"/>
                <a:sym typeface="+mn-ea"/>
              </a:rPr>
              <a:t>Tr</a:t>
            </a:r>
            <a:r>
              <a:rPr lang="" altLang="en-US" sz="2800" b="1">
                <a:latin typeface="Times New Roman" panose="02020603050405020304"/>
                <a:ea typeface="Times New Roman" panose="02020603050405020304"/>
                <a:sym typeface="+mn-ea"/>
              </a:rPr>
              <a:t>ư</a:t>
            </a:r>
            <a:r>
              <a:rPr lang="en-US" altLang="en-US" sz="2800" b="1">
                <a:latin typeface="Times New Roman" panose="02020603050405020304"/>
                <a:ea typeface="Times New Roman" panose="02020603050405020304"/>
                <a:sym typeface="+mn-ea"/>
              </a:rPr>
              <a:t>ờng hợp 1.</a:t>
            </a:r>
            <a:r>
              <a:rPr lang="en-US" altLang="en-US" sz="2800">
                <a:latin typeface="Times New Roman" panose="02020603050405020304"/>
                <a:ea typeface="Times New Roman" panose="02020603050405020304"/>
                <a:sym typeface="+mn-ea"/>
              </a:rPr>
              <a:t> Hai doanh nghiệp A và B cùng sản xuất bột giặt </a:t>
            </a:r>
            <a:r>
              <a:rPr lang="" altLang="en-US" sz="2800">
                <a:latin typeface="Times New Roman" panose="02020603050405020304"/>
                <a:ea typeface="Times New Roman" panose="02020603050405020304"/>
                <a:sym typeface="+mn-ea"/>
              </a:rPr>
              <a:t>đ</a:t>
            </a:r>
            <a:r>
              <a:rPr lang="en-US" altLang="en-US" sz="2800">
                <a:latin typeface="Times New Roman" panose="02020603050405020304"/>
                <a:ea typeface="Times New Roman" panose="02020603050405020304"/>
                <a:sym typeface="+mn-ea"/>
              </a:rPr>
              <a:t>ể bán ra thị tr</a:t>
            </a:r>
            <a:r>
              <a:rPr lang="" altLang="en-US" sz="2800">
                <a:latin typeface="Times New Roman" panose="02020603050405020304"/>
                <a:ea typeface="Times New Roman" panose="02020603050405020304"/>
                <a:sym typeface="+mn-ea"/>
              </a:rPr>
              <a:t>ư</a:t>
            </a:r>
            <a:r>
              <a:rPr lang="en-US" altLang="en-US" sz="2800">
                <a:latin typeface="Times New Roman" panose="02020603050405020304"/>
                <a:ea typeface="Times New Roman" panose="02020603050405020304"/>
                <a:sym typeface="+mn-ea"/>
              </a:rPr>
              <a:t>ờng. Sản phẩm của doanh nghiệp A tiêu thụ rất tốt do </a:t>
            </a:r>
            <a:r>
              <a:rPr lang="" altLang="en-US" sz="2800">
                <a:latin typeface="Times New Roman" panose="02020603050405020304"/>
                <a:ea typeface="Times New Roman" panose="02020603050405020304"/>
                <a:sym typeface="+mn-ea"/>
              </a:rPr>
              <a:t>đư</a:t>
            </a:r>
            <a:r>
              <a:rPr lang="en-US" altLang="en-US" sz="2800">
                <a:latin typeface="Times New Roman" panose="02020603050405020304"/>
                <a:ea typeface="Times New Roman" panose="02020603050405020304"/>
                <a:sym typeface="+mn-ea"/>
              </a:rPr>
              <a:t>ợc ng</a:t>
            </a:r>
            <a:r>
              <a:rPr lang="" altLang="en-US" sz="2800">
                <a:latin typeface="Times New Roman" panose="02020603050405020304"/>
                <a:ea typeface="Times New Roman" panose="02020603050405020304"/>
                <a:sym typeface="+mn-ea"/>
              </a:rPr>
              <a:t>ư</a:t>
            </a:r>
            <a:r>
              <a:rPr lang="en-US" altLang="en-US" sz="2800">
                <a:latin typeface="Times New Roman" panose="02020603050405020304"/>
                <a:ea typeface="Times New Roman" panose="02020603050405020304"/>
                <a:sym typeface="+mn-ea"/>
              </a:rPr>
              <a:t>ời tiêu dùng </a:t>
            </a:r>
            <a:r>
              <a:rPr lang="" altLang="en-US" sz="2800">
                <a:latin typeface="Times New Roman" panose="02020603050405020304"/>
                <a:ea typeface="Times New Roman" panose="02020603050405020304"/>
                <a:sym typeface="+mn-ea"/>
              </a:rPr>
              <a:t>ư</a:t>
            </a:r>
            <a:r>
              <a:rPr lang="en-US" altLang="en-US" sz="2800">
                <a:latin typeface="Times New Roman" panose="02020603050405020304"/>
                <a:ea typeface="Times New Roman" panose="02020603050405020304"/>
                <a:sym typeface="+mn-ea"/>
              </a:rPr>
              <a:t>a chuộng. </a:t>
            </a:r>
            <a:r>
              <a:rPr lang="" altLang="en-US" sz="2800">
                <a:latin typeface="Times New Roman" panose="02020603050405020304"/>
                <a:ea typeface="Times New Roman" panose="02020603050405020304"/>
                <a:sym typeface="+mn-ea"/>
              </a:rPr>
              <a:t>Đ</a:t>
            </a:r>
            <a:r>
              <a:rPr lang="en-US" altLang="en-US" sz="2800">
                <a:latin typeface="Times New Roman" panose="02020603050405020304"/>
                <a:ea typeface="Times New Roman" panose="02020603050405020304"/>
                <a:sym typeface="+mn-ea"/>
              </a:rPr>
              <a:t>ể tạo thuận lợi cho việc bán hàng của mình, doanh nghiệp B </a:t>
            </a:r>
            <a:r>
              <a:rPr lang="" altLang="en-US" sz="2800">
                <a:latin typeface="Times New Roman" panose="02020603050405020304"/>
                <a:ea typeface="Times New Roman" panose="02020603050405020304"/>
                <a:sym typeface="+mn-ea"/>
              </a:rPr>
              <a:t>đ</a:t>
            </a:r>
            <a:r>
              <a:rPr lang="en-US" altLang="en-US" sz="2800">
                <a:latin typeface="Times New Roman" panose="02020603050405020304"/>
                <a:ea typeface="Times New Roman" panose="02020603050405020304"/>
                <a:sym typeface="+mn-ea"/>
              </a:rPr>
              <a:t>ã thiết kế bao bì với tên sản phẩm, màu sắc và hoạ tiết gây nhầm lẫn với sản phẩm của doanh nghiệp A.</a:t>
            </a:r>
            <a:endParaRPr lang="en-US" altLang="en-US" sz="2800">
              <a:latin typeface="Times New Roman" panose="02020603050405020304"/>
              <a:ea typeface="Times New Roman" panose="02020603050405020304"/>
              <a:sym typeface="+mn-ea"/>
            </a:endParaRPr>
          </a:p>
          <a:p>
            <a:pPr marL="0" indent="278765" algn="just" defTabSz="266700">
              <a:lnSpc>
                <a:spcPct val="114000"/>
              </a:lnSpc>
              <a:spcAft>
                <a:spcPct val="0"/>
              </a:spcAft>
            </a:pPr>
            <a:r>
              <a:rPr lang="en-US" altLang="en-US" sz="2800" b="1">
                <a:latin typeface="Times New Roman" panose="02020603050405020304"/>
                <a:ea typeface="Times New Roman" panose="02020603050405020304"/>
                <a:sym typeface="+mn-ea"/>
              </a:rPr>
              <a:t>Tr</a:t>
            </a:r>
            <a:r>
              <a:rPr lang="" altLang="en-US" sz="2800" b="1">
                <a:latin typeface="Times New Roman" panose="02020603050405020304"/>
                <a:ea typeface="Times New Roman" panose="02020603050405020304"/>
                <a:sym typeface="+mn-ea"/>
              </a:rPr>
              <a:t>ư</a:t>
            </a:r>
            <a:r>
              <a:rPr lang="en-US" altLang="en-US" sz="2800" b="1">
                <a:latin typeface="Times New Roman" panose="02020603050405020304"/>
                <a:ea typeface="Times New Roman" panose="02020603050405020304"/>
                <a:sym typeface="+mn-ea"/>
              </a:rPr>
              <a:t>ờng hợp 2. </a:t>
            </a:r>
            <a:r>
              <a:rPr lang="en-US" altLang="en-US" sz="2800">
                <a:latin typeface="Times New Roman" panose="02020603050405020304"/>
                <a:ea typeface="Times New Roman" panose="02020603050405020304"/>
                <a:sym typeface="+mn-ea"/>
              </a:rPr>
              <a:t>Thấy cửa hàng bán </a:t>
            </a:r>
            <a:r>
              <a:rPr lang="" altLang="en-US" sz="2800">
                <a:latin typeface="Times New Roman" panose="02020603050405020304"/>
                <a:ea typeface="Times New Roman" panose="02020603050405020304"/>
                <a:sym typeface="+mn-ea"/>
              </a:rPr>
              <a:t>đ</a:t>
            </a:r>
            <a:r>
              <a:rPr lang="en-US" altLang="en-US" sz="2800">
                <a:latin typeface="Times New Roman" panose="02020603050405020304"/>
                <a:ea typeface="Times New Roman" panose="02020603050405020304"/>
                <a:sym typeface="+mn-ea"/>
              </a:rPr>
              <a:t>ồ </a:t>
            </a:r>
            <a:r>
              <a:rPr lang="" altLang="en-US" sz="2800">
                <a:latin typeface="Times New Roman" panose="02020603050405020304"/>
                <a:ea typeface="Times New Roman" panose="02020603050405020304"/>
                <a:sym typeface="+mn-ea"/>
              </a:rPr>
              <a:t>ă</a:t>
            </a:r>
            <a:r>
              <a:rPr lang="en-US" altLang="en-US" sz="2800">
                <a:latin typeface="Times New Roman" panose="02020603050405020304"/>
                <a:ea typeface="Times New Roman" panose="02020603050405020304"/>
                <a:sym typeface="+mn-ea"/>
              </a:rPr>
              <a:t>n của mình l</a:t>
            </a:r>
            <a:r>
              <a:rPr lang="" altLang="en-US" sz="2800">
                <a:latin typeface="Times New Roman" panose="02020603050405020304"/>
                <a:ea typeface="Times New Roman" panose="02020603050405020304"/>
                <a:sym typeface="+mn-ea"/>
              </a:rPr>
              <a:t>ư</a:t>
            </a:r>
            <a:r>
              <a:rPr lang="en-US" altLang="en-US" sz="2800">
                <a:latin typeface="Times New Roman" panose="02020603050405020304"/>
                <a:ea typeface="Times New Roman" panose="02020603050405020304"/>
                <a:sym typeface="+mn-ea"/>
              </a:rPr>
              <a:t>ợng khách lúc nào c</a:t>
            </a:r>
            <a:r>
              <a:rPr lang="" altLang="en-US" sz="2800">
                <a:latin typeface="Times New Roman" panose="02020603050405020304"/>
                <a:ea typeface="Times New Roman" panose="02020603050405020304"/>
                <a:sym typeface="+mn-ea"/>
              </a:rPr>
              <a:t>ũ</a:t>
            </a:r>
            <a:r>
              <a:rPr lang="en-US" altLang="en-US" sz="2800">
                <a:latin typeface="Times New Roman" panose="02020603050405020304"/>
                <a:ea typeface="Times New Roman" panose="02020603050405020304"/>
                <a:sym typeface="+mn-ea"/>
              </a:rPr>
              <a:t>ng ít hơn cửa hàng bán </a:t>
            </a:r>
            <a:r>
              <a:rPr lang="" altLang="en-US" sz="2800">
                <a:latin typeface="Times New Roman" panose="02020603050405020304"/>
                <a:ea typeface="Times New Roman" panose="02020603050405020304"/>
                <a:sym typeface="+mn-ea"/>
              </a:rPr>
              <a:t>đ</a:t>
            </a:r>
            <a:r>
              <a:rPr lang="en-US" altLang="en-US" sz="2800">
                <a:latin typeface="Times New Roman" panose="02020603050405020304"/>
                <a:ea typeface="Times New Roman" panose="02020603050405020304"/>
                <a:sym typeface="+mn-ea"/>
              </a:rPr>
              <a:t>ồ </a:t>
            </a:r>
            <a:r>
              <a:rPr lang="" altLang="en-US" sz="2800">
                <a:latin typeface="Times New Roman" panose="02020603050405020304"/>
                <a:ea typeface="Times New Roman" panose="02020603050405020304"/>
                <a:sym typeface="+mn-ea"/>
              </a:rPr>
              <a:t>ă</a:t>
            </a:r>
            <a:r>
              <a:rPr lang="en-US" altLang="en-US" sz="2800">
                <a:latin typeface="Times New Roman" panose="02020603050405020304"/>
                <a:ea typeface="Times New Roman" panose="02020603050405020304"/>
                <a:sym typeface="+mn-ea"/>
              </a:rPr>
              <a:t>n góc phố </a:t>
            </a:r>
            <a:r>
              <a:rPr lang="" altLang="en-US" sz="2800">
                <a:latin typeface="Times New Roman" panose="02020603050405020304"/>
                <a:ea typeface="Times New Roman" panose="02020603050405020304"/>
                <a:sym typeface="+mn-ea"/>
              </a:rPr>
              <a:t>đ</a:t>
            </a:r>
            <a:r>
              <a:rPr lang="en-US" altLang="en-US" sz="2800">
                <a:latin typeface="Times New Roman" panose="02020603050405020304"/>
                <a:ea typeface="Times New Roman" panose="02020603050405020304"/>
                <a:sym typeface="+mn-ea"/>
              </a:rPr>
              <a:t>ối diện, bà T th</a:t>
            </a:r>
            <a:r>
              <a:rPr lang="" altLang="en-US" sz="2800">
                <a:latin typeface="Times New Roman" panose="02020603050405020304"/>
                <a:ea typeface="Times New Roman" panose="02020603050405020304"/>
                <a:sym typeface="+mn-ea"/>
              </a:rPr>
              <a:t>ư</a:t>
            </a:r>
            <a:r>
              <a:rPr lang="en-US" altLang="en-US" sz="2800">
                <a:latin typeface="Times New Roman" panose="02020603050405020304"/>
                <a:ea typeface="Times New Roman" panose="02020603050405020304"/>
                <a:sym typeface="+mn-ea"/>
              </a:rPr>
              <a:t>ờng tung những tin </a:t>
            </a:r>
            <a:r>
              <a:rPr lang="" altLang="en-US" sz="2800">
                <a:latin typeface="Times New Roman" panose="02020603050405020304"/>
                <a:ea typeface="Times New Roman" panose="02020603050405020304"/>
                <a:sym typeface="+mn-ea"/>
              </a:rPr>
              <a:t>đ</a:t>
            </a:r>
            <a:r>
              <a:rPr lang="en-US" altLang="en-US" sz="2800">
                <a:latin typeface="Times New Roman" panose="02020603050405020304"/>
                <a:ea typeface="Times New Roman" panose="02020603050405020304"/>
                <a:sym typeface="+mn-ea"/>
              </a:rPr>
              <a:t>ồn thất thiệt về những món </a:t>
            </a:r>
            <a:r>
              <a:rPr lang="" altLang="en-US" sz="2800">
                <a:latin typeface="Times New Roman" panose="02020603050405020304"/>
                <a:ea typeface="Times New Roman" panose="02020603050405020304"/>
                <a:sym typeface="+mn-ea"/>
              </a:rPr>
              <a:t>ă</a:t>
            </a:r>
            <a:r>
              <a:rPr lang="en-US" altLang="en-US" sz="2800">
                <a:latin typeface="Times New Roman" panose="02020603050405020304"/>
                <a:ea typeface="Times New Roman" panose="02020603050405020304"/>
                <a:sym typeface="+mn-ea"/>
              </a:rPr>
              <a:t>n của cửa hàng </a:t>
            </a:r>
            <a:r>
              <a:rPr lang="" altLang="en-US" sz="2800">
                <a:latin typeface="Times New Roman" panose="02020603050405020304"/>
                <a:ea typeface="Times New Roman" panose="02020603050405020304"/>
                <a:sym typeface="+mn-ea"/>
              </a:rPr>
              <a:t>đ</a:t>
            </a:r>
            <a:r>
              <a:rPr lang="en-US" altLang="en-US" sz="2800">
                <a:latin typeface="Times New Roman" panose="02020603050405020304"/>
                <a:ea typeface="Times New Roman" panose="02020603050405020304"/>
                <a:sym typeface="+mn-ea"/>
              </a:rPr>
              <a:t>ối diện, gây phiền hà cho khách hàng vào những thời </a:t>
            </a:r>
            <a:r>
              <a:rPr lang="" altLang="en-US" sz="2800">
                <a:latin typeface="Times New Roman" panose="02020603050405020304"/>
                <a:ea typeface="Times New Roman" panose="02020603050405020304"/>
                <a:sym typeface="+mn-ea"/>
              </a:rPr>
              <a:t>đ</a:t>
            </a:r>
            <a:r>
              <a:rPr lang="en-US" altLang="en-US" sz="2800">
                <a:latin typeface="Times New Roman" panose="02020603050405020304"/>
                <a:ea typeface="Times New Roman" panose="02020603050405020304"/>
                <a:sym typeface="+mn-ea"/>
              </a:rPr>
              <a:t>iểm </a:t>
            </a:r>
            <a:r>
              <a:rPr lang="" altLang="en-US" sz="2800">
                <a:latin typeface="Times New Roman" panose="02020603050405020304"/>
                <a:ea typeface="Times New Roman" panose="02020603050405020304"/>
                <a:sym typeface="+mn-ea"/>
              </a:rPr>
              <a:t>đ</a:t>
            </a:r>
            <a:r>
              <a:rPr lang="en-US" altLang="en-US" sz="2800">
                <a:latin typeface="Times New Roman" panose="02020603050405020304"/>
                <a:ea typeface="Times New Roman" panose="02020603050405020304"/>
                <a:sym typeface="+mn-ea"/>
              </a:rPr>
              <a:t>ông khách.</a:t>
            </a:r>
            <a:endParaRPr lang="en-US" sz="2800">
              <a:latin typeface="Times New Roman" panose="02020603050405020304"/>
              <a:ea typeface="Times New Roman" panose="02020603050405020304"/>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9438"/>
                                        </p:tgtEl>
                                        <p:attrNameLst>
                                          <p:attrName>style.visibility</p:attrName>
                                        </p:attrNameLst>
                                      </p:cBhvr>
                                      <p:to>
                                        <p:strVal val="visible"/>
                                      </p:to>
                                    </p:set>
                                    <p:animEffect transition="in" filter="blinds(horizontal)">
                                      <p:cBhvr>
                                        <p:cTn id="7" dur="500"/>
                                        <p:tgtEl>
                                          <p:spTgt spid="594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9439"/>
                                        </p:tgtEl>
                                        <p:attrNameLst>
                                          <p:attrName>style.visibility</p:attrName>
                                        </p:attrNameLst>
                                      </p:cBhvr>
                                      <p:to>
                                        <p:strVal val="visible"/>
                                      </p:to>
                                    </p:set>
                                    <p:animEffect transition="in" filter="blinds(horizontal)">
                                      <p:cBhvr>
                                        <p:cTn id="12" dur="500"/>
                                        <p:tgtEl>
                                          <p:spTgt spid="59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38" grpId="0" bldLvl="0" animBg="1"/>
      <p:bldP spid="59439"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438" name="Rectangle 46"/>
          <p:cNvSpPr/>
          <p:nvPr/>
        </p:nvSpPr>
        <p:spPr>
          <a:xfrm>
            <a:off x="220663" y="185103"/>
            <a:ext cx="9601200" cy="629920"/>
          </a:xfrm>
          <a:prstGeom prst="rect">
            <a:avLst/>
          </a:prstGeom>
          <a:noFill/>
          <a:ln w="25400" cap="flat" cmpd="sng">
            <a:solidFill>
              <a:srgbClr val="FF0000"/>
            </a:solidFill>
            <a:prstDash val="sysDot"/>
            <a:miter/>
            <a:headEnd type="none" w="med" len="med"/>
            <a:tailEnd type="none" w="med" len="med"/>
          </a:ln>
        </p:spPr>
        <p:txBody>
          <a:bodyPr anchor="ctr" anchorCtr="0">
            <a:spAutoFit/>
          </a:bodyPr>
          <a:p>
            <a:pPr algn="justLow" eaLnBrk="1" hangingPunct="1"/>
            <a:r>
              <a:rPr lang="en-US" altLang="vi-VN" sz="3500" b="1" dirty="0">
                <a:latin typeface="Arial" panose="020B0604020202020204" pitchFamily="34" charset="0"/>
              </a:rPr>
              <a:t>4</a:t>
            </a:r>
            <a:r>
              <a:rPr lang="vi-VN" altLang="en-US" sz="3500" b="1" dirty="0">
                <a:latin typeface="Arial" panose="020B0604020202020204" pitchFamily="34" charset="0"/>
              </a:rPr>
              <a:t>. </a:t>
            </a:r>
            <a:r>
              <a:rPr lang="en-US" altLang="vi-VN" sz="3500" b="1" dirty="0">
                <a:latin typeface="Arial" panose="020B0604020202020204" pitchFamily="34" charset="0"/>
              </a:rPr>
              <a:t>C</a:t>
            </a:r>
            <a:r>
              <a:rPr lang="vi-VN" altLang="en-US" sz="3500" b="1" dirty="0">
                <a:latin typeface="Arial" panose="020B0604020202020204" pitchFamily="34" charset="0"/>
              </a:rPr>
              <a:t>ạnh tranh </a:t>
            </a:r>
            <a:r>
              <a:rPr lang="en-US" altLang="vi-VN" sz="3500" b="1" dirty="0">
                <a:latin typeface="Arial" panose="020B0604020202020204" pitchFamily="34" charset="0"/>
              </a:rPr>
              <a:t>khô</a:t>
            </a:r>
            <a:r>
              <a:rPr lang="vi-VN" altLang="en-US" sz="3500" b="1" dirty="0">
                <a:latin typeface="Arial" panose="020B0604020202020204" pitchFamily="34" charset="0"/>
              </a:rPr>
              <a:t>ng </a:t>
            </a:r>
            <a:r>
              <a:rPr lang="en-US" altLang="vi-VN" sz="3500" b="1" dirty="0">
                <a:latin typeface="Arial" panose="020B0604020202020204" pitchFamily="34" charset="0"/>
              </a:rPr>
              <a:t>lành mạnh</a:t>
            </a:r>
            <a:endParaRPr lang="en-US" altLang="vi-VN" sz="3500" b="1" dirty="0">
              <a:latin typeface="Arial" panose="020B0604020202020204" pitchFamily="34" charset="0"/>
            </a:endParaRPr>
          </a:p>
        </p:txBody>
      </p:sp>
      <p:sp>
        <p:nvSpPr>
          <p:cNvPr id="59439" name="Rectangle 47"/>
          <p:cNvSpPr/>
          <p:nvPr/>
        </p:nvSpPr>
        <p:spPr>
          <a:xfrm>
            <a:off x="321310" y="1068705"/>
            <a:ext cx="11493500" cy="5072380"/>
          </a:xfrm>
          <a:prstGeom prst="rect">
            <a:avLst/>
          </a:prstGeom>
          <a:noFill/>
          <a:ln w="15875" cap="flat" cmpd="sng">
            <a:solidFill>
              <a:srgbClr val="FF0000"/>
            </a:solidFill>
            <a:prstDash val="solid"/>
            <a:miter/>
            <a:headEnd type="none" w="med" len="med"/>
            <a:tailEnd type="none" w="med" len="med"/>
          </a:ln>
        </p:spPr>
        <p:txBody>
          <a:bodyPr anchor="ctr" anchorCtr="0">
            <a:noAutofit/>
          </a:bodyPr>
          <a:p>
            <a:pPr algn="justLow" eaLnBrk="1" hangingPunct="1"/>
            <a:endParaRPr lang="vi-VN" altLang="en-US" sz="2500" dirty="0">
              <a:latin typeface="Arial" panose="020B0604020202020204" pitchFamily="34" charset="0"/>
            </a:endParaRPr>
          </a:p>
        </p:txBody>
      </p:sp>
      <p:sp>
        <p:nvSpPr>
          <p:cNvPr id="5" name="Text Box 4"/>
          <p:cNvSpPr txBox="1"/>
          <p:nvPr/>
        </p:nvSpPr>
        <p:spPr>
          <a:xfrm>
            <a:off x="321310" y="1289685"/>
            <a:ext cx="11492865" cy="3841115"/>
          </a:xfrm>
          <a:prstGeom prst="rect">
            <a:avLst/>
          </a:prstGeom>
          <a:noFill/>
        </p:spPr>
        <p:txBody>
          <a:bodyPr wrap="square" rtlCol="0" anchor="t">
            <a:noAutofit/>
          </a:bodyPr>
          <a:p>
            <a:pPr marL="0" indent="278765" algn="just" defTabSz="266700">
              <a:lnSpc>
                <a:spcPct val="114000"/>
              </a:lnSpc>
              <a:spcAft>
                <a:spcPct val="0"/>
              </a:spcAft>
            </a:pPr>
            <a:r>
              <a:rPr lang="en-US" altLang="en-US" sz="2800" i="1">
                <a:latin typeface="Times New Roman" panose="02020603050405020304"/>
                <a:ea typeface="Times New Roman" panose="02020603050405020304"/>
                <a:sym typeface="+mn-ea"/>
              </a:rPr>
              <a:t>THẢO LUẬN NHÓM( 4 phút)</a:t>
            </a:r>
            <a:endParaRPr lang="en-US" altLang="en-US" sz="2800" i="1">
              <a:latin typeface="Times New Roman" panose="02020603050405020304"/>
              <a:ea typeface="Times New Roman" panose="02020603050405020304"/>
              <a:sym typeface="+mn-ea"/>
            </a:endParaRPr>
          </a:p>
          <a:p>
            <a:pPr marL="0" indent="278765" algn="just" defTabSz="266700">
              <a:lnSpc>
                <a:spcPct val="114000"/>
              </a:lnSpc>
              <a:spcAft>
                <a:spcPct val="0"/>
              </a:spcAft>
            </a:pPr>
            <a:r>
              <a:rPr lang="en-US" altLang="en-US" sz="2800" i="1">
                <a:latin typeface="Times New Roman" panose="02020603050405020304"/>
                <a:ea typeface="Times New Roman" panose="02020603050405020304"/>
                <a:sym typeface="+mn-ea"/>
              </a:rPr>
              <a:t>Nhóm 1,2: </a:t>
            </a:r>
            <a:r>
              <a:rPr lang="en-US" sz="2800" i="1">
                <a:latin typeface="Times New Roman" panose="02020603050405020304"/>
                <a:ea typeface="Times New Roman" panose="02020603050405020304"/>
                <a:sym typeface="+mn-ea"/>
              </a:rPr>
              <a:t>Hãy nhận xét hành vi của doanh nghiệp B trong trường hợp 1</a:t>
            </a:r>
            <a:r>
              <a:rPr lang="en-US" altLang="en-US" sz="2800" i="1">
                <a:latin typeface="Times New Roman" panose="02020603050405020304"/>
                <a:ea typeface="Times New Roman" panose="02020603050405020304"/>
                <a:sym typeface="+mn-ea"/>
              </a:rPr>
              <a:t>?  Việc cạnh tranh nh</a:t>
            </a:r>
            <a:r>
              <a:rPr lang="" altLang="en-US" sz="2800" i="1">
                <a:latin typeface="Times New Roman" panose="02020603050405020304"/>
                <a:ea typeface="Times New Roman" panose="02020603050405020304"/>
                <a:sym typeface="+mn-ea"/>
              </a:rPr>
              <a:t>ư</a:t>
            </a:r>
            <a:r>
              <a:rPr lang="en-US" altLang="en-US" sz="2800" i="1">
                <a:latin typeface="Times New Roman" panose="02020603050405020304"/>
                <a:ea typeface="Times New Roman" panose="02020603050405020304"/>
                <a:sym typeface="+mn-ea"/>
              </a:rPr>
              <a:t> vậy dẫn </a:t>
            </a:r>
            <a:r>
              <a:rPr lang="" altLang="en-US" sz="2800" i="1">
                <a:latin typeface="Times New Roman" panose="02020603050405020304"/>
                <a:ea typeface="Times New Roman" panose="02020603050405020304"/>
                <a:sym typeface="+mn-ea"/>
              </a:rPr>
              <a:t>đ</a:t>
            </a:r>
            <a:r>
              <a:rPr lang="en-US" altLang="en-US" sz="2800" i="1">
                <a:latin typeface="Times New Roman" panose="02020603050405020304"/>
                <a:ea typeface="Times New Roman" panose="02020603050405020304"/>
                <a:sym typeface="+mn-ea"/>
              </a:rPr>
              <a:t>ến hậu quả gì?</a:t>
            </a:r>
            <a:endParaRPr lang="en-US" altLang="en-US" sz="2800" i="1">
              <a:latin typeface="Times New Roman" panose="02020603050405020304"/>
              <a:ea typeface="Times New Roman" panose="02020603050405020304"/>
              <a:sym typeface="+mn-ea"/>
            </a:endParaRPr>
          </a:p>
          <a:p>
            <a:pPr marL="0" indent="278765" algn="just" defTabSz="266700">
              <a:lnSpc>
                <a:spcPct val="114000"/>
              </a:lnSpc>
              <a:spcAft>
                <a:spcPct val="0"/>
              </a:spcAft>
            </a:pPr>
            <a:r>
              <a:rPr lang="en-US" altLang="en-US" sz="2800" i="1">
                <a:latin typeface="Times New Roman" panose="02020603050405020304"/>
                <a:ea typeface="Times New Roman" panose="02020603050405020304"/>
                <a:sym typeface="+mn-ea"/>
              </a:rPr>
              <a:t>Nhóm 1,2: </a:t>
            </a:r>
            <a:r>
              <a:rPr lang="en-US" sz="2800" i="1">
                <a:latin typeface="Times New Roman" panose="02020603050405020304"/>
                <a:ea typeface="Times New Roman" panose="02020603050405020304"/>
                <a:sym typeface="+mn-ea"/>
              </a:rPr>
              <a:t>Hãy nhận xét hành vi của bà T trong trường hợp 2</a:t>
            </a:r>
            <a:r>
              <a:rPr lang="en-US" altLang="en-US" sz="2800" i="1">
                <a:latin typeface="Times New Roman" panose="02020603050405020304"/>
                <a:ea typeface="Times New Roman" panose="02020603050405020304"/>
                <a:sym typeface="+mn-ea"/>
              </a:rPr>
              <a:t>?  Việc cạnh tranh như vậy dẫn đến hậu quả gì?</a:t>
            </a:r>
            <a:endParaRPr lang="en-US" altLang="en-US" sz="2800" i="1">
              <a:latin typeface="Times New Roman" panose="02020603050405020304"/>
              <a:ea typeface="Times New Roman" panose="02020603050405020304"/>
              <a:sym typeface="+mn-ea"/>
            </a:endParaRPr>
          </a:p>
          <a:p>
            <a:pPr marL="0" indent="278765" algn="just" defTabSz="266700">
              <a:lnSpc>
                <a:spcPct val="114000"/>
              </a:lnSpc>
              <a:spcAft>
                <a:spcPct val="0"/>
              </a:spcAft>
            </a:pPr>
            <a:endParaRPr lang="en-US" altLang="en-US" sz="2800" i="1">
              <a:latin typeface="Times New Roman" panose="02020603050405020304"/>
              <a:ea typeface="Times New Roman" panose="02020603050405020304"/>
              <a:sym typeface="+mn-ea"/>
            </a:endParaRPr>
          </a:p>
          <a:p>
            <a:pPr marL="0" indent="278765" algn="just" defTabSz="266700">
              <a:lnSpc>
                <a:spcPct val="114000"/>
              </a:lnSpc>
              <a:spcAft>
                <a:spcPct val="0"/>
              </a:spcAft>
            </a:pPr>
            <a:endParaRPr lang="en-US" sz="2800" i="1">
              <a:latin typeface="Times New Roman" panose="02020603050405020304"/>
              <a:ea typeface="Times New Roman" panose="02020603050405020304"/>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9438"/>
                                        </p:tgtEl>
                                        <p:attrNameLst>
                                          <p:attrName>style.visibility</p:attrName>
                                        </p:attrNameLst>
                                      </p:cBhvr>
                                      <p:to>
                                        <p:strVal val="visible"/>
                                      </p:to>
                                    </p:set>
                                    <p:animEffect transition="in" filter="blinds(horizontal)">
                                      <p:cBhvr>
                                        <p:cTn id="7" dur="500"/>
                                        <p:tgtEl>
                                          <p:spTgt spid="594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9439"/>
                                        </p:tgtEl>
                                        <p:attrNameLst>
                                          <p:attrName>style.visibility</p:attrName>
                                        </p:attrNameLst>
                                      </p:cBhvr>
                                      <p:to>
                                        <p:strVal val="visible"/>
                                      </p:to>
                                    </p:set>
                                    <p:animEffect transition="in" filter="blinds(horizontal)">
                                      <p:cBhvr>
                                        <p:cTn id="12" dur="500"/>
                                        <p:tgtEl>
                                          <p:spTgt spid="59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38" grpId="0" bldLvl="0" animBg="1"/>
      <p:bldP spid="59439"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438" name="Rectangle 46"/>
          <p:cNvSpPr/>
          <p:nvPr/>
        </p:nvSpPr>
        <p:spPr>
          <a:xfrm>
            <a:off x="220663" y="185103"/>
            <a:ext cx="9601200" cy="629920"/>
          </a:xfrm>
          <a:prstGeom prst="rect">
            <a:avLst/>
          </a:prstGeom>
          <a:noFill/>
          <a:ln w="25400" cap="flat" cmpd="sng">
            <a:solidFill>
              <a:srgbClr val="FF0000"/>
            </a:solidFill>
            <a:prstDash val="sysDot"/>
            <a:miter/>
            <a:headEnd type="none" w="med" len="med"/>
            <a:tailEnd type="none" w="med" len="med"/>
          </a:ln>
        </p:spPr>
        <p:txBody>
          <a:bodyPr anchor="ctr" anchorCtr="0">
            <a:spAutoFit/>
          </a:bodyPr>
          <a:p>
            <a:pPr algn="justLow" eaLnBrk="1" hangingPunct="1"/>
            <a:r>
              <a:rPr lang="vi-VN" altLang="en-US" sz="3500" b="1" dirty="0">
                <a:latin typeface="Arial" panose="020B0604020202020204" pitchFamily="34" charset="0"/>
              </a:rPr>
              <a:t>3. </a:t>
            </a:r>
            <a:r>
              <a:rPr lang="en-US" altLang="vi-VN" sz="3500" b="1" dirty="0">
                <a:latin typeface="Arial" panose="020B0604020202020204" pitchFamily="34" charset="0"/>
              </a:rPr>
              <a:t>C</a:t>
            </a:r>
            <a:r>
              <a:rPr lang="vi-VN" altLang="en-US" sz="3500" b="1" dirty="0">
                <a:latin typeface="Arial" panose="020B0604020202020204" pitchFamily="34" charset="0"/>
              </a:rPr>
              <a:t>ạnh tranh </a:t>
            </a:r>
            <a:r>
              <a:rPr lang="en-US" altLang="vi-VN" sz="3500" b="1" dirty="0">
                <a:latin typeface="Arial" panose="020B0604020202020204" pitchFamily="34" charset="0"/>
              </a:rPr>
              <a:t>khô</a:t>
            </a:r>
            <a:r>
              <a:rPr lang="vi-VN" altLang="en-US" sz="3500" b="1" dirty="0">
                <a:latin typeface="Arial" panose="020B0604020202020204" pitchFamily="34" charset="0"/>
              </a:rPr>
              <a:t>ng </a:t>
            </a:r>
            <a:r>
              <a:rPr lang="en-US" altLang="vi-VN" sz="3500" b="1" dirty="0">
                <a:latin typeface="Arial" panose="020B0604020202020204" pitchFamily="34" charset="0"/>
              </a:rPr>
              <a:t>lành mạnh</a:t>
            </a:r>
            <a:endParaRPr lang="en-US" altLang="vi-VN" sz="3500" b="1" dirty="0">
              <a:latin typeface="Arial" panose="020B0604020202020204" pitchFamily="34" charset="0"/>
            </a:endParaRPr>
          </a:p>
        </p:txBody>
      </p:sp>
      <p:sp>
        <p:nvSpPr>
          <p:cNvPr id="59439" name="Rectangle 47"/>
          <p:cNvSpPr/>
          <p:nvPr/>
        </p:nvSpPr>
        <p:spPr>
          <a:xfrm>
            <a:off x="321310" y="1068705"/>
            <a:ext cx="11493500" cy="2360295"/>
          </a:xfrm>
          <a:prstGeom prst="rect">
            <a:avLst/>
          </a:prstGeom>
          <a:noFill/>
          <a:ln w="15875" cap="flat" cmpd="sng">
            <a:solidFill>
              <a:srgbClr val="FF0000"/>
            </a:solidFill>
            <a:prstDash val="solid"/>
            <a:miter/>
            <a:headEnd type="none" w="med" len="med"/>
            <a:tailEnd type="none" w="med" len="med"/>
          </a:ln>
        </p:spPr>
        <p:txBody>
          <a:bodyPr anchor="ctr" anchorCtr="0">
            <a:noAutofit/>
          </a:bodyPr>
          <a:p>
            <a:pPr algn="justLow" eaLnBrk="1" hangingPunct="1"/>
            <a:endParaRPr lang="vi-VN" altLang="en-US" sz="2500" dirty="0">
              <a:latin typeface="Arial" panose="020B0604020202020204" pitchFamily="34" charset="0"/>
            </a:endParaRPr>
          </a:p>
        </p:txBody>
      </p:sp>
      <p:sp>
        <p:nvSpPr>
          <p:cNvPr id="5" name="Text Box 4"/>
          <p:cNvSpPr txBox="1"/>
          <p:nvPr/>
        </p:nvSpPr>
        <p:spPr>
          <a:xfrm>
            <a:off x="321310" y="1289685"/>
            <a:ext cx="11492865" cy="3841115"/>
          </a:xfrm>
          <a:prstGeom prst="rect">
            <a:avLst/>
          </a:prstGeom>
          <a:noFill/>
        </p:spPr>
        <p:txBody>
          <a:bodyPr wrap="square" rtlCol="0" anchor="t">
            <a:noAutofit/>
          </a:bodyPr>
          <a:p>
            <a:pPr marL="0" indent="278765" algn="just" defTabSz="266700">
              <a:lnSpc>
                <a:spcPct val="114000"/>
              </a:lnSpc>
              <a:spcAft>
                <a:spcPct val="0"/>
              </a:spcAft>
            </a:pPr>
            <a:r>
              <a:rPr lang="en-US" altLang="en-US" sz="2800" i="1">
                <a:latin typeface="Times New Roman" panose="02020603050405020304"/>
                <a:ea typeface="Times New Roman" panose="02020603050405020304"/>
                <a:sym typeface="+mn-ea"/>
              </a:rPr>
              <a:t>Câu hỏi:</a:t>
            </a:r>
            <a:endParaRPr lang="en-US" altLang="en-US" sz="2800" i="1">
              <a:latin typeface="Times New Roman" panose="02020603050405020304"/>
              <a:ea typeface="Times New Roman" panose="02020603050405020304"/>
              <a:sym typeface="+mn-ea"/>
            </a:endParaRPr>
          </a:p>
          <a:p>
            <a:pPr marL="0" indent="278765" algn="just" defTabSz="266700">
              <a:lnSpc>
                <a:spcPct val="114000"/>
              </a:lnSpc>
              <a:spcAft>
                <a:spcPct val="0"/>
              </a:spcAft>
            </a:pPr>
            <a:r>
              <a:rPr lang="en-US" altLang="en-US" sz="2800" i="1">
                <a:latin typeface="Times New Roman" panose="02020603050405020304"/>
                <a:ea typeface="Times New Roman" panose="02020603050405020304"/>
                <a:sym typeface="+mn-ea"/>
              </a:rPr>
              <a:t>a) Từ các tr</a:t>
            </a:r>
            <a:r>
              <a:rPr lang="" altLang="en-US" sz="2800" i="1">
                <a:latin typeface="Times New Roman" panose="02020603050405020304"/>
                <a:ea typeface="Times New Roman" panose="02020603050405020304"/>
                <a:sym typeface="+mn-ea"/>
              </a:rPr>
              <a:t>ư</a:t>
            </a:r>
            <a:r>
              <a:rPr lang="en-US" altLang="en-US" sz="2800" i="1">
                <a:latin typeface="Times New Roman" panose="02020603050405020304"/>
                <a:ea typeface="Times New Roman" panose="02020603050405020304"/>
                <a:sym typeface="+mn-ea"/>
              </a:rPr>
              <a:t>ờng hợp trên, em hiểu thế nào là cạnh tranh không lành mạnh?</a:t>
            </a:r>
            <a:endParaRPr lang="en-US" altLang="en-US" sz="2800" i="1">
              <a:latin typeface="Times New Roman" panose="02020603050405020304"/>
              <a:ea typeface="Times New Roman" panose="02020603050405020304"/>
              <a:sym typeface="+mn-ea"/>
            </a:endParaRPr>
          </a:p>
          <a:p>
            <a:pPr marL="0" indent="278765" algn="just" defTabSz="266700">
              <a:lnSpc>
                <a:spcPct val="114000"/>
              </a:lnSpc>
              <a:spcAft>
                <a:spcPct val="0"/>
              </a:spcAft>
            </a:pPr>
            <a:r>
              <a:rPr lang="en-US" altLang="en-US" sz="2800" i="1">
                <a:latin typeface="Times New Roman" panose="02020603050405020304"/>
                <a:ea typeface="Times New Roman" panose="02020603050405020304"/>
                <a:sym typeface="+mn-ea"/>
              </a:rPr>
              <a:t>b) Theo em, các chủ thể sản xuất kinh doanh cần phải làm gì </a:t>
            </a:r>
            <a:r>
              <a:rPr lang="" altLang="en-US" sz="2800" i="1">
                <a:latin typeface="Times New Roman" panose="02020603050405020304"/>
                <a:ea typeface="Times New Roman" panose="02020603050405020304"/>
                <a:sym typeface="+mn-ea"/>
              </a:rPr>
              <a:t>đ</a:t>
            </a:r>
            <a:r>
              <a:rPr lang="en-US" altLang="en-US" sz="2800" i="1">
                <a:latin typeface="Times New Roman" panose="02020603050405020304"/>
                <a:ea typeface="Times New Roman" panose="02020603050405020304"/>
                <a:sym typeface="+mn-ea"/>
              </a:rPr>
              <a:t>ể ng</a:t>
            </a:r>
            <a:r>
              <a:rPr lang="" altLang="en-US" sz="2800" i="1">
                <a:latin typeface="Times New Roman" panose="02020603050405020304"/>
                <a:ea typeface="Times New Roman" panose="02020603050405020304"/>
                <a:sym typeface="+mn-ea"/>
              </a:rPr>
              <a:t>ă</a:t>
            </a:r>
            <a:r>
              <a:rPr lang="en-US" altLang="en-US" sz="2800" i="1">
                <a:latin typeface="Times New Roman" panose="02020603050405020304"/>
                <a:ea typeface="Times New Roman" panose="02020603050405020304"/>
                <a:sym typeface="+mn-ea"/>
              </a:rPr>
              <a:t>n ngừa, hạn chế cạnh tranh không lành mạnh?</a:t>
            </a:r>
            <a:endParaRPr lang="en-US" sz="2800" i="1">
              <a:latin typeface="Times New Roman" panose="02020603050405020304"/>
              <a:ea typeface="Times New Roman" panose="02020603050405020304"/>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9438"/>
                                        </p:tgtEl>
                                        <p:attrNameLst>
                                          <p:attrName>style.visibility</p:attrName>
                                        </p:attrNameLst>
                                      </p:cBhvr>
                                      <p:to>
                                        <p:strVal val="visible"/>
                                      </p:to>
                                    </p:set>
                                    <p:animEffect transition="in" filter="blinds(horizontal)">
                                      <p:cBhvr>
                                        <p:cTn id="7" dur="500"/>
                                        <p:tgtEl>
                                          <p:spTgt spid="594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9439"/>
                                        </p:tgtEl>
                                        <p:attrNameLst>
                                          <p:attrName>style.visibility</p:attrName>
                                        </p:attrNameLst>
                                      </p:cBhvr>
                                      <p:to>
                                        <p:strVal val="visible"/>
                                      </p:to>
                                    </p:set>
                                    <p:animEffect transition="in" filter="blinds(horizontal)">
                                      <p:cBhvr>
                                        <p:cTn id="12" dur="500"/>
                                        <p:tgtEl>
                                          <p:spTgt spid="59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38" grpId="0" bldLvl="0" animBg="1"/>
      <p:bldP spid="59439"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438" name="Rectangle 46"/>
          <p:cNvSpPr/>
          <p:nvPr/>
        </p:nvSpPr>
        <p:spPr>
          <a:xfrm>
            <a:off x="220663" y="185103"/>
            <a:ext cx="9601200" cy="629920"/>
          </a:xfrm>
          <a:prstGeom prst="rect">
            <a:avLst/>
          </a:prstGeom>
          <a:noFill/>
          <a:ln w="25400" cap="flat" cmpd="sng">
            <a:solidFill>
              <a:srgbClr val="FF0000"/>
            </a:solidFill>
            <a:prstDash val="sysDot"/>
            <a:miter/>
            <a:headEnd type="none" w="med" len="med"/>
            <a:tailEnd type="none" w="med" len="med"/>
          </a:ln>
        </p:spPr>
        <p:txBody>
          <a:bodyPr anchor="ctr" anchorCtr="0">
            <a:spAutoFit/>
          </a:bodyPr>
          <a:p>
            <a:pPr algn="justLow" eaLnBrk="1" hangingPunct="1"/>
            <a:r>
              <a:rPr lang="en-US" altLang="vi-VN" sz="3500" b="1" dirty="0">
                <a:latin typeface="Arial" panose="020B0604020202020204" pitchFamily="34" charset="0"/>
              </a:rPr>
              <a:t>4</a:t>
            </a:r>
            <a:r>
              <a:rPr lang="vi-VN" altLang="en-US" sz="3500" b="1" dirty="0">
                <a:latin typeface="Arial" panose="020B0604020202020204" pitchFamily="34" charset="0"/>
              </a:rPr>
              <a:t>. </a:t>
            </a:r>
            <a:r>
              <a:rPr lang="en-US" altLang="vi-VN" sz="3500" b="1" dirty="0">
                <a:latin typeface="Arial" panose="020B0604020202020204" pitchFamily="34" charset="0"/>
              </a:rPr>
              <a:t>C</a:t>
            </a:r>
            <a:r>
              <a:rPr lang="vi-VN" altLang="en-US" sz="3500" b="1" dirty="0">
                <a:latin typeface="Arial" panose="020B0604020202020204" pitchFamily="34" charset="0"/>
              </a:rPr>
              <a:t>ạnh tranh </a:t>
            </a:r>
            <a:r>
              <a:rPr lang="en-US" altLang="vi-VN" sz="3500" b="1" dirty="0">
                <a:latin typeface="Arial" panose="020B0604020202020204" pitchFamily="34" charset="0"/>
              </a:rPr>
              <a:t>khô</a:t>
            </a:r>
            <a:r>
              <a:rPr lang="vi-VN" altLang="en-US" sz="3500" b="1" dirty="0">
                <a:latin typeface="Arial" panose="020B0604020202020204" pitchFamily="34" charset="0"/>
              </a:rPr>
              <a:t>ng </a:t>
            </a:r>
            <a:r>
              <a:rPr lang="en-US" altLang="vi-VN" sz="3500" b="1" dirty="0">
                <a:latin typeface="Arial" panose="020B0604020202020204" pitchFamily="34" charset="0"/>
              </a:rPr>
              <a:t>lành mạnh</a:t>
            </a:r>
            <a:endParaRPr lang="en-US" altLang="vi-VN" sz="3500" b="1" dirty="0">
              <a:latin typeface="Arial" panose="020B0604020202020204" pitchFamily="34" charset="0"/>
            </a:endParaRPr>
          </a:p>
        </p:txBody>
      </p:sp>
      <p:sp>
        <p:nvSpPr>
          <p:cNvPr id="59439" name="Rectangle 47"/>
          <p:cNvSpPr/>
          <p:nvPr/>
        </p:nvSpPr>
        <p:spPr>
          <a:xfrm>
            <a:off x="321310" y="1068705"/>
            <a:ext cx="11493500" cy="5072380"/>
          </a:xfrm>
          <a:prstGeom prst="rect">
            <a:avLst/>
          </a:prstGeom>
          <a:noFill/>
          <a:ln w="15875" cap="flat" cmpd="sng">
            <a:solidFill>
              <a:srgbClr val="FF0000"/>
            </a:solidFill>
            <a:prstDash val="solid"/>
            <a:miter/>
            <a:headEnd type="none" w="med" len="med"/>
            <a:tailEnd type="none" w="med" len="med"/>
          </a:ln>
        </p:spPr>
        <p:txBody>
          <a:bodyPr anchor="ctr" anchorCtr="0">
            <a:noAutofit/>
          </a:bodyPr>
          <a:p>
            <a:pPr algn="justLow" eaLnBrk="1" hangingPunct="1"/>
            <a:endParaRPr lang="vi-VN" altLang="en-US" sz="2500" dirty="0">
              <a:latin typeface="Arial" panose="020B0604020202020204" pitchFamily="34" charset="0"/>
            </a:endParaRPr>
          </a:p>
        </p:txBody>
      </p:sp>
      <p:sp>
        <p:nvSpPr>
          <p:cNvPr id="5" name="Text Box 4"/>
          <p:cNvSpPr txBox="1"/>
          <p:nvPr/>
        </p:nvSpPr>
        <p:spPr>
          <a:xfrm>
            <a:off x="321310" y="1289685"/>
            <a:ext cx="11492865" cy="3841115"/>
          </a:xfrm>
          <a:prstGeom prst="rect">
            <a:avLst/>
          </a:prstGeom>
          <a:noFill/>
        </p:spPr>
        <p:txBody>
          <a:bodyPr wrap="square" rtlCol="0" anchor="t">
            <a:noAutofit/>
          </a:bodyPr>
          <a:p>
            <a:pPr marL="0" indent="278765" algn="just" defTabSz="266700">
              <a:lnSpc>
                <a:spcPct val="114000"/>
              </a:lnSpc>
              <a:spcAft>
                <a:spcPct val="0"/>
              </a:spcAft>
            </a:pPr>
            <a:r>
              <a:rPr lang="en-US" altLang="en-US" sz="2800" i="1">
                <a:latin typeface="Times New Roman" panose="02020603050405020304"/>
                <a:ea typeface="Times New Roman" panose="02020603050405020304"/>
                <a:sym typeface="+mn-ea"/>
              </a:rPr>
              <a:t>-Cạnh tranh không lành mạnh là hành vi trái với nguyên tắc thiện chí, trung thực, tập quán th</a:t>
            </a:r>
            <a:r>
              <a:rPr lang="" altLang="en-US" sz="2800" i="1">
                <a:latin typeface="Times New Roman" panose="02020603050405020304"/>
                <a:ea typeface="Times New Roman" panose="02020603050405020304"/>
                <a:sym typeface="+mn-ea"/>
              </a:rPr>
              <a:t>ư</a:t>
            </a:r>
            <a:r>
              <a:rPr lang="en-US" altLang="en-US" sz="2800" i="1">
                <a:latin typeface="Times New Roman" panose="02020603050405020304"/>
                <a:ea typeface="Times New Roman" panose="02020603050405020304"/>
                <a:sym typeface="+mn-ea"/>
              </a:rPr>
              <a:t>ơng mại và các chuẩn mực trong sản xuất, kinh doanh, gây thiệt hại hoặc có thể gây thiệt hại tới quyền và lợi ích hợp pháp của các chủ thể khác. </a:t>
            </a:r>
            <a:endParaRPr lang="en-US" altLang="en-US" sz="2800" i="1">
              <a:latin typeface="Times New Roman" panose="02020603050405020304"/>
              <a:ea typeface="Times New Roman" panose="02020603050405020304"/>
              <a:sym typeface="+mn-ea"/>
            </a:endParaRPr>
          </a:p>
          <a:p>
            <a:pPr marL="0" indent="278765" algn="just" defTabSz="266700">
              <a:lnSpc>
                <a:spcPct val="114000"/>
              </a:lnSpc>
              <a:spcAft>
                <a:spcPct val="0"/>
              </a:spcAft>
            </a:pPr>
            <a:r>
              <a:rPr lang="en-US" altLang="en-US" sz="2800" i="1">
                <a:latin typeface="Times New Roman" panose="02020603050405020304"/>
                <a:ea typeface="Times New Roman" panose="02020603050405020304"/>
                <a:sym typeface="+mn-ea"/>
              </a:rPr>
              <a:t>-Ng</a:t>
            </a:r>
            <a:r>
              <a:rPr lang="" altLang="en-US" sz="2800" i="1">
                <a:latin typeface="Times New Roman" panose="02020603050405020304"/>
                <a:ea typeface="Times New Roman" panose="02020603050405020304"/>
                <a:sym typeface="+mn-ea"/>
              </a:rPr>
              <a:t>ă</a:t>
            </a:r>
            <a:r>
              <a:rPr lang="en-US" altLang="en-US" sz="2800" i="1">
                <a:latin typeface="Times New Roman" panose="02020603050405020304"/>
                <a:ea typeface="Times New Roman" panose="02020603050405020304"/>
                <a:sym typeface="+mn-ea"/>
              </a:rPr>
              <a:t>n ngừa, hạn chế cạnh tranh không lành mạnh là nhiệm vụ của mọi cá nhân, của toàn xã hội, </a:t>
            </a:r>
            <a:r>
              <a:rPr lang="" altLang="en-US" sz="2800" i="1">
                <a:latin typeface="Times New Roman" panose="02020603050405020304"/>
                <a:ea typeface="Times New Roman" panose="02020603050405020304"/>
                <a:sym typeface="+mn-ea"/>
              </a:rPr>
              <a:t>đ</a:t>
            </a:r>
            <a:r>
              <a:rPr lang="en-US" altLang="en-US" sz="2800" i="1">
                <a:latin typeface="Times New Roman" panose="02020603050405020304"/>
                <a:ea typeface="Times New Roman" panose="02020603050405020304"/>
                <a:sym typeface="+mn-ea"/>
              </a:rPr>
              <a:t>ặc biệt là của nhà n</a:t>
            </a:r>
            <a:r>
              <a:rPr lang="" altLang="en-US" sz="2800" i="1">
                <a:latin typeface="Times New Roman" panose="02020603050405020304"/>
                <a:ea typeface="Times New Roman" panose="02020603050405020304"/>
                <a:sym typeface="+mn-ea"/>
              </a:rPr>
              <a:t>ư</a:t>
            </a:r>
            <a:r>
              <a:rPr lang="en-US" altLang="en-US" sz="2800" i="1">
                <a:latin typeface="Times New Roman" panose="02020603050405020304"/>
                <a:ea typeface="Times New Roman" panose="02020603050405020304"/>
                <a:sym typeface="+mn-ea"/>
              </a:rPr>
              <a:t>ớc.</a:t>
            </a:r>
            <a:endParaRPr lang="en-US" sz="2800" i="1">
              <a:latin typeface="Times New Roman" panose="02020603050405020304"/>
              <a:ea typeface="Times New Roman" panose="02020603050405020304"/>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9438"/>
                                        </p:tgtEl>
                                        <p:attrNameLst>
                                          <p:attrName>style.visibility</p:attrName>
                                        </p:attrNameLst>
                                      </p:cBhvr>
                                      <p:to>
                                        <p:strVal val="visible"/>
                                      </p:to>
                                    </p:set>
                                    <p:animEffect transition="in" filter="blinds(horizontal)">
                                      <p:cBhvr>
                                        <p:cTn id="7" dur="500"/>
                                        <p:tgtEl>
                                          <p:spTgt spid="594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9439"/>
                                        </p:tgtEl>
                                        <p:attrNameLst>
                                          <p:attrName>style.visibility</p:attrName>
                                        </p:attrNameLst>
                                      </p:cBhvr>
                                      <p:to>
                                        <p:strVal val="visible"/>
                                      </p:to>
                                    </p:set>
                                    <p:animEffect transition="in" filter="blinds(horizontal)">
                                      <p:cBhvr>
                                        <p:cTn id="12" dur="500"/>
                                        <p:tgtEl>
                                          <p:spTgt spid="59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38" grpId="0" bldLvl="0" animBg="1"/>
      <p:bldP spid="59439"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 name="Rectangle 4"/>
          <p:cNvSpPr/>
          <p:nvPr/>
        </p:nvSpPr>
        <p:spPr>
          <a:xfrm flipH="1">
            <a:off x="5517217" y="4228516"/>
            <a:ext cx="2092511" cy="1618700"/>
          </a:xfrm>
          <a:custGeom>
            <a:avLst/>
            <a:gdLst>
              <a:gd name="connsiteX0" fmla="*/ 0 w 1872208"/>
              <a:gd name="connsiteY0" fmla="*/ 0 h 864096"/>
              <a:gd name="connsiteX1" fmla="*/ 1872208 w 1872208"/>
              <a:gd name="connsiteY1" fmla="*/ 0 h 864096"/>
              <a:gd name="connsiteX2" fmla="*/ 1872208 w 1872208"/>
              <a:gd name="connsiteY2" fmla="*/ 864096 h 864096"/>
              <a:gd name="connsiteX3" fmla="*/ 0 w 1872208"/>
              <a:gd name="connsiteY3" fmla="*/ 864096 h 864096"/>
              <a:gd name="connsiteX4" fmla="*/ 0 w 1872208"/>
              <a:gd name="connsiteY4" fmla="*/ 0 h 864096"/>
              <a:gd name="connsiteX0-1" fmla="*/ 0 w 1872208"/>
              <a:gd name="connsiteY0-2" fmla="*/ 0 h 1849518"/>
              <a:gd name="connsiteX1-3" fmla="*/ 1872208 w 1872208"/>
              <a:gd name="connsiteY1-4" fmla="*/ 0 h 1849518"/>
              <a:gd name="connsiteX2-5" fmla="*/ 1872208 w 1872208"/>
              <a:gd name="connsiteY2-6" fmla="*/ 864096 h 1849518"/>
              <a:gd name="connsiteX3-7" fmla="*/ 230819 w 1872208"/>
              <a:gd name="connsiteY3-8" fmla="*/ 1849518 h 1849518"/>
              <a:gd name="connsiteX4-9" fmla="*/ 0 w 1872208"/>
              <a:gd name="connsiteY4-10" fmla="*/ 0 h 1849518"/>
              <a:gd name="connsiteX0-11" fmla="*/ 0 w 1650267"/>
              <a:gd name="connsiteY0-12" fmla="*/ 1784411 h 1849518"/>
              <a:gd name="connsiteX1-13" fmla="*/ 1650267 w 1650267"/>
              <a:gd name="connsiteY1-14" fmla="*/ 0 h 1849518"/>
              <a:gd name="connsiteX2-15" fmla="*/ 1650267 w 1650267"/>
              <a:gd name="connsiteY2-16" fmla="*/ 864096 h 1849518"/>
              <a:gd name="connsiteX3-17" fmla="*/ 8878 w 1650267"/>
              <a:gd name="connsiteY3-18" fmla="*/ 1849518 h 1849518"/>
              <a:gd name="connsiteX4-19" fmla="*/ 0 w 1650267"/>
              <a:gd name="connsiteY4-20" fmla="*/ 1784411 h 1849518"/>
              <a:gd name="connsiteX0-21" fmla="*/ 0 w 1668022"/>
              <a:gd name="connsiteY0-22" fmla="*/ 1784411 h 1849518"/>
              <a:gd name="connsiteX1-23" fmla="*/ 1650267 w 1668022"/>
              <a:gd name="connsiteY1-24" fmla="*/ 0 h 1849518"/>
              <a:gd name="connsiteX2-25" fmla="*/ 1668022 w 1668022"/>
              <a:gd name="connsiteY2-26" fmla="*/ 855218 h 1849518"/>
              <a:gd name="connsiteX3-27" fmla="*/ 8878 w 1668022"/>
              <a:gd name="connsiteY3-28" fmla="*/ 1849518 h 1849518"/>
              <a:gd name="connsiteX4-29" fmla="*/ 0 w 1668022"/>
              <a:gd name="connsiteY4-30" fmla="*/ 1784411 h 1849518"/>
              <a:gd name="connsiteX0-31" fmla="*/ 0 w 1659145"/>
              <a:gd name="connsiteY0-32" fmla="*/ 843378 h 1849518"/>
              <a:gd name="connsiteX1-33" fmla="*/ 1641390 w 1659145"/>
              <a:gd name="connsiteY1-34" fmla="*/ 0 h 1849518"/>
              <a:gd name="connsiteX2-35" fmla="*/ 1659145 w 1659145"/>
              <a:gd name="connsiteY2-36" fmla="*/ 855218 h 1849518"/>
              <a:gd name="connsiteX3-37" fmla="*/ 1 w 1659145"/>
              <a:gd name="connsiteY3-38" fmla="*/ 1849518 h 1849518"/>
              <a:gd name="connsiteX4-39" fmla="*/ 0 w 1659145"/>
              <a:gd name="connsiteY4-40" fmla="*/ 843378 h 1849518"/>
              <a:gd name="connsiteX0-41" fmla="*/ 0 w 1659145"/>
              <a:gd name="connsiteY0-42" fmla="*/ 843378 h 945987"/>
              <a:gd name="connsiteX1-43" fmla="*/ 1641390 w 1659145"/>
              <a:gd name="connsiteY1-44" fmla="*/ 0 h 945987"/>
              <a:gd name="connsiteX2-45" fmla="*/ 1659145 w 1659145"/>
              <a:gd name="connsiteY2-46" fmla="*/ 855218 h 945987"/>
              <a:gd name="connsiteX3-47" fmla="*/ 8878 w 1659145"/>
              <a:gd name="connsiteY3-48" fmla="*/ 890730 h 945987"/>
              <a:gd name="connsiteX4-49" fmla="*/ 0 w 1659145"/>
              <a:gd name="connsiteY4-50" fmla="*/ 843378 h 945987"/>
              <a:gd name="connsiteX0-51" fmla="*/ 17755 w 1676900"/>
              <a:gd name="connsiteY0-52" fmla="*/ 843378 h 948353"/>
              <a:gd name="connsiteX1-53" fmla="*/ 1659145 w 1676900"/>
              <a:gd name="connsiteY1-54" fmla="*/ 0 h 948353"/>
              <a:gd name="connsiteX2-55" fmla="*/ 1676900 w 1676900"/>
              <a:gd name="connsiteY2-56" fmla="*/ 855218 h 948353"/>
              <a:gd name="connsiteX3-57" fmla="*/ 0 w 1676900"/>
              <a:gd name="connsiteY3-58" fmla="*/ 908486 h 948353"/>
              <a:gd name="connsiteX4-59" fmla="*/ 17755 w 1676900"/>
              <a:gd name="connsiteY4-60" fmla="*/ 843378 h 948353"/>
              <a:gd name="connsiteX0-61" fmla="*/ 8878 w 1676900"/>
              <a:gd name="connsiteY0-62" fmla="*/ 923277 h 1018421"/>
              <a:gd name="connsiteX1-63" fmla="*/ 1659145 w 1676900"/>
              <a:gd name="connsiteY1-64" fmla="*/ 0 h 1018421"/>
              <a:gd name="connsiteX2-65" fmla="*/ 1676900 w 1676900"/>
              <a:gd name="connsiteY2-66" fmla="*/ 855218 h 1018421"/>
              <a:gd name="connsiteX3-67" fmla="*/ 0 w 1676900"/>
              <a:gd name="connsiteY3-68" fmla="*/ 908486 h 1018421"/>
              <a:gd name="connsiteX4-69" fmla="*/ 8878 w 1676900"/>
              <a:gd name="connsiteY4-70" fmla="*/ 923277 h 1018421"/>
              <a:gd name="connsiteX0-71" fmla="*/ 0 w 1685778"/>
              <a:gd name="connsiteY0-72" fmla="*/ 905521 h 1002679"/>
              <a:gd name="connsiteX1-73" fmla="*/ 1668023 w 1685778"/>
              <a:gd name="connsiteY1-74" fmla="*/ 0 h 1002679"/>
              <a:gd name="connsiteX2-75" fmla="*/ 1685778 w 1685778"/>
              <a:gd name="connsiteY2-76" fmla="*/ 855218 h 1002679"/>
              <a:gd name="connsiteX3-77" fmla="*/ 8878 w 1685778"/>
              <a:gd name="connsiteY3-78" fmla="*/ 908486 h 1002679"/>
              <a:gd name="connsiteX4-79" fmla="*/ 0 w 1685778"/>
              <a:gd name="connsiteY4-80" fmla="*/ 905521 h 1002679"/>
              <a:gd name="connsiteX0-81" fmla="*/ 0 w 1676900"/>
              <a:gd name="connsiteY0-82" fmla="*/ 35509 h 908486"/>
              <a:gd name="connsiteX1-83" fmla="*/ 1659145 w 1676900"/>
              <a:gd name="connsiteY1-84" fmla="*/ 0 h 908486"/>
              <a:gd name="connsiteX2-85" fmla="*/ 1676900 w 1676900"/>
              <a:gd name="connsiteY2-86" fmla="*/ 855218 h 908486"/>
              <a:gd name="connsiteX3-87" fmla="*/ 0 w 1676900"/>
              <a:gd name="connsiteY3-88" fmla="*/ 908486 h 908486"/>
              <a:gd name="connsiteX4-89" fmla="*/ 0 w 1676900"/>
              <a:gd name="connsiteY4-90" fmla="*/ 35509 h 908486"/>
              <a:gd name="connsiteX0-91" fmla="*/ 0 w 1676900"/>
              <a:gd name="connsiteY0-92" fmla="*/ 35509 h 855218"/>
              <a:gd name="connsiteX1-93" fmla="*/ 1659145 w 1676900"/>
              <a:gd name="connsiteY1-94" fmla="*/ 0 h 855218"/>
              <a:gd name="connsiteX2-95" fmla="*/ 1676900 w 1676900"/>
              <a:gd name="connsiteY2-96" fmla="*/ 855218 h 855218"/>
              <a:gd name="connsiteX3-97" fmla="*/ 26633 w 1676900"/>
              <a:gd name="connsiteY3-98" fmla="*/ 198272 h 855218"/>
              <a:gd name="connsiteX4-99" fmla="*/ 0 w 1676900"/>
              <a:gd name="connsiteY4-100" fmla="*/ 35509 h 855218"/>
              <a:gd name="connsiteX0-101" fmla="*/ 0 w 1676900"/>
              <a:gd name="connsiteY0-102" fmla="*/ 8876 h 855218"/>
              <a:gd name="connsiteX1-103" fmla="*/ 1659145 w 1676900"/>
              <a:gd name="connsiteY1-104" fmla="*/ 0 h 855218"/>
              <a:gd name="connsiteX2-105" fmla="*/ 1676900 w 1676900"/>
              <a:gd name="connsiteY2-106" fmla="*/ 855218 h 855218"/>
              <a:gd name="connsiteX3-107" fmla="*/ 26633 w 1676900"/>
              <a:gd name="connsiteY3-108" fmla="*/ 198272 h 855218"/>
              <a:gd name="connsiteX4-109" fmla="*/ 0 w 1676900"/>
              <a:gd name="connsiteY4-110" fmla="*/ 8876 h 855218"/>
              <a:gd name="connsiteX0-111" fmla="*/ 8878 w 1685778"/>
              <a:gd name="connsiteY0-112" fmla="*/ 8876 h 855218"/>
              <a:gd name="connsiteX1-113" fmla="*/ 1668023 w 1685778"/>
              <a:gd name="connsiteY1-114" fmla="*/ 0 h 855218"/>
              <a:gd name="connsiteX2-115" fmla="*/ 1685778 w 1685778"/>
              <a:gd name="connsiteY2-116" fmla="*/ 855218 h 855218"/>
              <a:gd name="connsiteX3-117" fmla="*/ 0 w 1685778"/>
              <a:gd name="connsiteY3-118" fmla="*/ 153884 h 855218"/>
              <a:gd name="connsiteX4-119" fmla="*/ 8878 w 1685778"/>
              <a:gd name="connsiteY4-120" fmla="*/ 8876 h 855218"/>
              <a:gd name="connsiteX0-121" fmla="*/ 8878 w 1685778"/>
              <a:gd name="connsiteY0-122" fmla="*/ 26632 h 872974"/>
              <a:gd name="connsiteX1-123" fmla="*/ 1676901 w 1685778"/>
              <a:gd name="connsiteY1-124" fmla="*/ 0 h 872974"/>
              <a:gd name="connsiteX2-125" fmla="*/ 1685778 w 1685778"/>
              <a:gd name="connsiteY2-126" fmla="*/ 872974 h 872974"/>
              <a:gd name="connsiteX3-127" fmla="*/ 0 w 1685778"/>
              <a:gd name="connsiteY3-128" fmla="*/ 171640 h 872974"/>
              <a:gd name="connsiteX4-129" fmla="*/ 8878 w 1685778"/>
              <a:gd name="connsiteY4-130" fmla="*/ 26632 h 872974"/>
              <a:gd name="connsiteX0-131" fmla="*/ 8878 w 1694655"/>
              <a:gd name="connsiteY0-132" fmla="*/ 26632 h 801953"/>
              <a:gd name="connsiteX1-133" fmla="*/ 1676901 w 1694655"/>
              <a:gd name="connsiteY1-134" fmla="*/ 0 h 801953"/>
              <a:gd name="connsiteX2-135" fmla="*/ 1694655 w 1694655"/>
              <a:gd name="connsiteY2-136" fmla="*/ 801953 h 801953"/>
              <a:gd name="connsiteX3-137" fmla="*/ 0 w 1694655"/>
              <a:gd name="connsiteY3-138" fmla="*/ 171640 h 801953"/>
              <a:gd name="connsiteX4-139" fmla="*/ 8878 w 1694655"/>
              <a:gd name="connsiteY4-140" fmla="*/ 26632 h 801953"/>
              <a:gd name="connsiteX0-141" fmla="*/ 8878 w 1721288"/>
              <a:gd name="connsiteY0-142" fmla="*/ 26632 h 872974"/>
              <a:gd name="connsiteX1-143" fmla="*/ 1676901 w 1721288"/>
              <a:gd name="connsiteY1-144" fmla="*/ 0 h 872974"/>
              <a:gd name="connsiteX2-145" fmla="*/ 1721288 w 1721288"/>
              <a:gd name="connsiteY2-146" fmla="*/ 872974 h 872974"/>
              <a:gd name="connsiteX3-147" fmla="*/ 0 w 1721288"/>
              <a:gd name="connsiteY3-148" fmla="*/ 171640 h 872974"/>
              <a:gd name="connsiteX4-149" fmla="*/ 8878 w 1721288"/>
              <a:gd name="connsiteY4-150" fmla="*/ 26632 h 872974"/>
              <a:gd name="connsiteX0-151" fmla="*/ 8878 w 1676901"/>
              <a:gd name="connsiteY0-152" fmla="*/ 26632 h 855219"/>
              <a:gd name="connsiteX1-153" fmla="*/ 1676901 w 1676901"/>
              <a:gd name="connsiteY1-154" fmla="*/ 0 h 855219"/>
              <a:gd name="connsiteX2-155" fmla="*/ 1676900 w 1676901"/>
              <a:gd name="connsiteY2-156" fmla="*/ 855219 h 855219"/>
              <a:gd name="connsiteX3-157" fmla="*/ 0 w 1676901"/>
              <a:gd name="connsiteY3-158" fmla="*/ 171640 h 855219"/>
              <a:gd name="connsiteX4-159" fmla="*/ 8878 w 1676901"/>
              <a:gd name="connsiteY4-160" fmla="*/ 26632 h 855219"/>
              <a:gd name="connsiteX0-161" fmla="*/ 8878 w 1676901"/>
              <a:gd name="connsiteY0-162" fmla="*/ 26632 h 943996"/>
              <a:gd name="connsiteX1-163" fmla="*/ 1676901 w 1676901"/>
              <a:gd name="connsiteY1-164" fmla="*/ 0 h 943996"/>
              <a:gd name="connsiteX2-165" fmla="*/ 1668023 w 1676901"/>
              <a:gd name="connsiteY2-166" fmla="*/ 943996 h 943996"/>
              <a:gd name="connsiteX3-167" fmla="*/ 0 w 1676901"/>
              <a:gd name="connsiteY3-168" fmla="*/ 171640 h 943996"/>
              <a:gd name="connsiteX4-169" fmla="*/ 8878 w 1676901"/>
              <a:gd name="connsiteY4-170" fmla="*/ 26632 h 943996"/>
              <a:gd name="connsiteX0-171" fmla="*/ 8878 w 1676901"/>
              <a:gd name="connsiteY0-172" fmla="*/ 26632 h 864097"/>
              <a:gd name="connsiteX1-173" fmla="*/ 1676901 w 1676901"/>
              <a:gd name="connsiteY1-174" fmla="*/ 0 h 864097"/>
              <a:gd name="connsiteX2-175" fmla="*/ 1659145 w 1676901"/>
              <a:gd name="connsiteY2-176" fmla="*/ 864097 h 864097"/>
              <a:gd name="connsiteX3-177" fmla="*/ 0 w 1676901"/>
              <a:gd name="connsiteY3-178" fmla="*/ 171640 h 864097"/>
              <a:gd name="connsiteX4-179" fmla="*/ 8878 w 1676901"/>
              <a:gd name="connsiteY4-180" fmla="*/ 26632 h 864097"/>
              <a:gd name="connsiteX0-181" fmla="*/ 8878 w 1676901"/>
              <a:gd name="connsiteY0-182" fmla="*/ 26632 h 997262"/>
              <a:gd name="connsiteX1-183" fmla="*/ 1676901 w 1676901"/>
              <a:gd name="connsiteY1-184" fmla="*/ 0 h 997262"/>
              <a:gd name="connsiteX2-185" fmla="*/ 1641390 w 1676901"/>
              <a:gd name="connsiteY2-186" fmla="*/ 997262 h 997262"/>
              <a:gd name="connsiteX3-187" fmla="*/ 0 w 1676901"/>
              <a:gd name="connsiteY3-188" fmla="*/ 171640 h 997262"/>
              <a:gd name="connsiteX4-189" fmla="*/ 8878 w 1676901"/>
              <a:gd name="connsiteY4-190" fmla="*/ 26632 h 997262"/>
              <a:gd name="connsiteX0-191" fmla="*/ 8878 w 1676901"/>
              <a:gd name="connsiteY0-192" fmla="*/ 26632 h 855219"/>
              <a:gd name="connsiteX1-193" fmla="*/ 1676901 w 1676901"/>
              <a:gd name="connsiteY1-194" fmla="*/ 0 h 855219"/>
              <a:gd name="connsiteX2-195" fmla="*/ 1650267 w 1676901"/>
              <a:gd name="connsiteY2-196" fmla="*/ 855219 h 855219"/>
              <a:gd name="connsiteX3-197" fmla="*/ 0 w 1676901"/>
              <a:gd name="connsiteY3-198" fmla="*/ 171640 h 855219"/>
              <a:gd name="connsiteX4-199" fmla="*/ 8878 w 1676901"/>
              <a:gd name="connsiteY4-200" fmla="*/ 26632 h 855219"/>
              <a:gd name="connsiteX0-201" fmla="*/ 8878 w 1676901"/>
              <a:gd name="connsiteY0-202" fmla="*/ 26632 h 935118"/>
              <a:gd name="connsiteX1-203" fmla="*/ 1676901 w 1676901"/>
              <a:gd name="connsiteY1-204" fmla="*/ 0 h 935118"/>
              <a:gd name="connsiteX2-205" fmla="*/ 1668023 w 1676901"/>
              <a:gd name="connsiteY2-206" fmla="*/ 935118 h 935118"/>
              <a:gd name="connsiteX3-207" fmla="*/ 0 w 1676901"/>
              <a:gd name="connsiteY3-208" fmla="*/ 171640 h 935118"/>
              <a:gd name="connsiteX4-209" fmla="*/ 8878 w 1676901"/>
              <a:gd name="connsiteY4-210" fmla="*/ 26632 h 935118"/>
              <a:gd name="connsiteX0-211" fmla="*/ 8878 w 1676901"/>
              <a:gd name="connsiteY0-212" fmla="*/ 26632 h 855219"/>
              <a:gd name="connsiteX1-213" fmla="*/ 1676901 w 1676901"/>
              <a:gd name="connsiteY1-214" fmla="*/ 0 h 855219"/>
              <a:gd name="connsiteX2-215" fmla="*/ 1659145 w 1676901"/>
              <a:gd name="connsiteY2-216" fmla="*/ 855219 h 855219"/>
              <a:gd name="connsiteX3-217" fmla="*/ 0 w 1676901"/>
              <a:gd name="connsiteY3-218" fmla="*/ 171640 h 855219"/>
              <a:gd name="connsiteX4-219" fmla="*/ 8878 w 1676901"/>
              <a:gd name="connsiteY4-220" fmla="*/ 26632 h 855219"/>
              <a:gd name="connsiteX0-221" fmla="*/ 8878 w 1676901"/>
              <a:gd name="connsiteY0-222" fmla="*/ 26632 h 864097"/>
              <a:gd name="connsiteX1-223" fmla="*/ 1676901 w 1676901"/>
              <a:gd name="connsiteY1-224" fmla="*/ 0 h 864097"/>
              <a:gd name="connsiteX2-225" fmla="*/ 1668023 w 1676901"/>
              <a:gd name="connsiteY2-226" fmla="*/ 864097 h 864097"/>
              <a:gd name="connsiteX3-227" fmla="*/ 0 w 1676901"/>
              <a:gd name="connsiteY3-228" fmla="*/ 171640 h 864097"/>
              <a:gd name="connsiteX4-229" fmla="*/ 8878 w 1676901"/>
              <a:gd name="connsiteY4-230" fmla="*/ 26632 h 864097"/>
              <a:gd name="connsiteX0-231" fmla="*/ 8878 w 1676901"/>
              <a:gd name="connsiteY0-232" fmla="*/ 26632 h 642156"/>
              <a:gd name="connsiteX1-233" fmla="*/ 1676901 w 1676901"/>
              <a:gd name="connsiteY1-234" fmla="*/ 0 h 642156"/>
              <a:gd name="connsiteX2-235" fmla="*/ 1659145 w 1676901"/>
              <a:gd name="connsiteY2-236" fmla="*/ 642156 h 642156"/>
              <a:gd name="connsiteX3-237" fmla="*/ 0 w 1676901"/>
              <a:gd name="connsiteY3-238" fmla="*/ 171640 h 642156"/>
              <a:gd name="connsiteX4-239" fmla="*/ 8878 w 1676901"/>
              <a:gd name="connsiteY4-240" fmla="*/ 26632 h 642156"/>
              <a:gd name="connsiteX0-241" fmla="*/ 8878 w 1676901"/>
              <a:gd name="connsiteY0-242" fmla="*/ 26632 h 864097"/>
              <a:gd name="connsiteX1-243" fmla="*/ 1676901 w 1676901"/>
              <a:gd name="connsiteY1-244" fmla="*/ 0 h 864097"/>
              <a:gd name="connsiteX2-245" fmla="*/ 1659145 w 1676901"/>
              <a:gd name="connsiteY2-246" fmla="*/ 864097 h 864097"/>
              <a:gd name="connsiteX3-247" fmla="*/ 0 w 1676901"/>
              <a:gd name="connsiteY3-248" fmla="*/ 171640 h 864097"/>
              <a:gd name="connsiteX4-249" fmla="*/ 8878 w 1676901"/>
              <a:gd name="connsiteY4-250" fmla="*/ 26632 h 864097"/>
              <a:gd name="connsiteX0-251" fmla="*/ 8878 w 1676901"/>
              <a:gd name="connsiteY0-252" fmla="*/ 26632 h 943996"/>
              <a:gd name="connsiteX1-253" fmla="*/ 1676901 w 1676901"/>
              <a:gd name="connsiteY1-254" fmla="*/ 0 h 943996"/>
              <a:gd name="connsiteX2-255" fmla="*/ 1659145 w 1676901"/>
              <a:gd name="connsiteY2-256" fmla="*/ 943996 h 943996"/>
              <a:gd name="connsiteX3-257" fmla="*/ 0 w 1676901"/>
              <a:gd name="connsiteY3-258" fmla="*/ 171640 h 943996"/>
              <a:gd name="connsiteX4-259" fmla="*/ 8878 w 1676901"/>
              <a:gd name="connsiteY4-260" fmla="*/ 26632 h 943996"/>
              <a:gd name="connsiteX0-261" fmla="*/ 8878 w 1676901"/>
              <a:gd name="connsiteY0-262" fmla="*/ 26632 h 872975"/>
              <a:gd name="connsiteX1-263" fmla="*/ 1676901 w 1676901"/>
              <a:gd name="connsiteY1-264" fmla="*/ 0 h 872975"/>
              <a:gd name="connsiteX2-265" fmla="*/ 1668022 w 1676901"/>
              <a:gd name="connsiteY2-266" fmla="*/ 872975 h 872975"/>
              <a:gd name="connsiteX3-267" fmla="*/ 0 w 1676901"/>
              <a:gd name="connsiteY3-268" fmla="*/ 171640 h 872975"/>
              <a:gd name="connsiteX4-269" fmla="*/ 8878 w 1676901"/>
              <a:gd name="connsiteY4-270" fmla="*/ 26632 h 872975"/>
              <a:gd name="connsiteX0-271" fmla="*/ 0 w 1676901"/>
              <a:gd name="connsiteY0-272" fmla="*/ 0 h 1618700"/>
              <a:gd name="connsiteX1-273" fmla="*/ 1676901 w 1676901"/>
              <a:gd name="connsiteY1-274" fmla="*/ 745725 h 1618700"/>
              <a:gd name="connsiteX2-275" fmla="*/ 1668022 w 1676901"/>
              <a:gd name="connsiteY2-276" fmla="*/ 1618700 h 1618700"/>
              <a:gd name="connsiteX3-277" fmla="*/ 0 w 1676901"/>
              <a:gd name="connsiteY3-278" fmla="*/ 917365 h 1618700"/>
              <a:gd name="connsiteX4-279" fmla="*/ 0 w 1676901"/>
              <a:gd name="connsiteY4-280" fmla="*/ 0 h 1618700"/>
              <a:gd name="connsiteX0-281" fmla="*/ 0 w 1676901"/>
              <a:gd name="connsiteY0-282" fmla="*/ 0 h 1618700"/>
              <a:gd name="connsiteX1-283" fmla="*/ 1676901 w 1676901"/>
              <a:gd name="connsiteY1-284" fmla="*/ 745725 h 1618700"/>
              <a:gd name="connsiteX2-285" fmla="*/ 1668022 w 1676901"/>
              <a:gd name="connsiteY2-286" fmla="*/ 1618700 h 1618700"/>
              <a:gd name="connsiteX3-287" fmla="*/ 0 w 1676901"/>
              <a:gd name="connsiteY3-288" fmla="*/ 100620 h 1618700"/>
              <a:gd name="connsiteX4-289" fmla="*/ 0 w 1676901"/>
              <a:gd name="connsiteY4-290" fmla="*/ 0 h 1618700"/>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676901" h="1618700">
                <a:moveTo>
                  <a:pt x="0" y="0"/>
                </a:moveTo>
                <a:lnTo>
                  <a:pt x="1676901" y="745725"/>
                </a:lnTo>
                <a:cubicBezTo>
                  <a:pt x="1676901" y="1030798"/>
                  <a:pt x="1668022" y="1333627"/>
                  <a:pt x="1668022" y="1618700"/>
                </a:cubicBezTo>
                <a:lnTo>
                  <a:pt x="0" y="100620"/>
                </a:lnTo>
                <a:lnTo>
                  <a:pt x="0" y="0"/>
                </a:lnTo>
                <a:close/>
              </a:path>
            </a:pathLst>
          </a:custGeom>
          <a:gradFill flip="none" rotWithShape="1">
            <a:gsLst>
              <a:gs pos="35000">
                <a:schemeClr val="accent3">
                  <a:alpha val="0"/>
                </a:schemeClr>
              </a:gs>
              <a:gs pos="80000">
                <a:schemeClr val="accent3">
                  <a:alpha val="85000"/>
                </a:schemeClr>
              </a:gs>
            </a:gsLst>
            <a:lin ang="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700" b="0" i="0" u="none" strike="noStrike" kern="1200" cap="none" spc="0" normalizeH="0" baseline="0" noProof="0">
              <a:ln>
                <a:noFill/>
              </a:ln>
              <a:solidFill>
                <a:schemeClr val="lt1"/>
              </a:solidFill>
              <a:effectLst/>
              <a:uLnTx/>
              <a:uFillTx/>
              <a:latin typeface="+mn-lt"/>
              <a:ea typeface="+mn-ea"/>
              <a:cs typeface="+mn-cs"/>
            </a:endParaRPr>
          </a:p>
        </p:txBody>
      </p:sp>
      <p:sp>
        <p:nvSpPr>
          <p:cNvPr id="20" name="Rectangle 4"/>
          <p:cNvSpPr/>
          <p:nvPr/>
        </p:nvSpPr>
        <p:spPr>
          <a:xfrm flipH="1">
            <a:off x="5528298" y="4037879"/>
            <a:ext cx="2092511" cy="864097"/>
          </a:xfrm>
          <a:custGeom>
            <a:avLst/>
            <a:gdLst>
              <a:gd name="connsiteX0" fmla="*/ 0 w 1872208"/>
              <a:gd name="connsiteY0" fmla="*/ 0 h 864096"/>
              <a:gd name="connsiteX1" fmla="*/ 1872208 w 1872208"/>
              <a:gd name="connsiteY1" fmla="*/ 0 h 864096"/>
              <a:gd name="connsiteX2" fmla="*/ 1872208 w 1872208"/>
              <a:gd name="connsiteY2" fmla="*/ 864096 h 864096"/>
              <a:gd name="connsiteX3" fmla="*/ 0 w 1872208"/>
              <a:gd name="connsiteY3" fmla="*/ 864096 h 864096"/>
              <a:gd name="connsiteX4" fmla="*/ 0 w 1872208"/>
              <a:gd name="connsiteY4" fmla="*/ 0 h 864096"/>
              <a:gd name="connsiteX0-1" fmla="*/ 0 w 1872208"/>
              <a:gd name="connsiteY0-2" fmla="*/ 0 h 1849518"/>
              <a:gd name="connsiteX1-3" fmla="*/ 1872208 w 1872208"/>
              <a:gd name="connsiteY1-4" fmla="*/ 0 h 1849518"/>
              <a:gd name="connsiteX2-5" fmla="*/ 1872208 w 1872208"/>
              <a:gd name="connsiteY2-6" fmla="*/ 864096 h 1849518"/>
              <a:gd name="connsiteX3-7" fmla="*/ 230819 w 1872208"/>
              <a:gd name="connsiteY3-8" fmla="*/ 1849518 h 1849518"/>
              <a:gd name="connsiteX4-9" fmla="*/ 0 w 1872208"/>
              <a:gd name="connsiteY4-10" fmla="*/ 0 h 1849518"/>
              <a:gd name="connsiteX0-11" fmla="*/ 0 w 1650267"/>
              <a:gd name="connsiteY0-12" fmla="*/ 1784411 h 1849518"/>
              <a:gd name="connsiteX1-13" fmla="*/ 1650267 w 1650267"/>
              <a:gd name="connsiteY1-14" fmla="*/ 0 h 1849518"/>
              <a:gd name="connsiteX2-15" fmla="*/ 1650267 w 1650267"/>
              <a:gd name="connsiteY2-16" fmla="*/ 864096 h 1849518"/>
              <a:gd name="connsiteX3-17" fmla="*/ 8878 w 1650267"/>
              <a:gd name="connsiteY3-18" fmla="*/ 1849518 h 1849518"/>
              <a:gd name="connsiteX4-19" fmla="*/ 0 w 1650267"/>
              <a:gd name="connsiteY4-20" fmla="*/ 1784411 h 1849518"/>
              <a:gd name="connsiteX0-21" fmla="*/ 0 w 1668022"/>
              <a:gd name="connsiteY0-22" fmla="*/ 1784411 h 1849518"/>
              <a:gd name="connsiteX1-23" fmla="*/ 1650267 w 1668022"/>
              <a:gd name="connsiteY1-24" fmla="*/ 0 h 1849518"/>
              <a:gd name="connsiteX2-25" fmla="*/ 1668022 w 1668022"/>
              <a:gd name="connsiteY2-26" fmla="*/ 855218 h 1849518"/>
              <a:gd name="connsiteX3-27" fmla="*/ 8878 w 1668022"/>
              <a:gd name="connsiteY3-28" fmla="*/ 1849518 h 1849518"/>
              <a:gd name="connsiteX4-29" fmla="*/ 0 w 1668022"/>
              <a:gd name="connsiteY4-30" fmla="*/ 1784411 h 1849518"/>
              <a:gd name="connsiteX0-31" fmla="*/ 0 w 1659145"/>
              <a:gd name="connsiteY0-32" fmla="*/ 843378 h 1849518"/>
              <a:gd name="connsiteX1-33" fmla="*/ 1641390 w 1659145"/>
              <a:gd name="connsiteY1-34" fmla="*/ 0 h 1849518"/>
              <a:gd name="connsiteX2-35" fmla="*/ 1659145 w 1659145"/>
              <a:gd name="connsiteY2-36" fmla="*/ 855218 h 1849518"/>
              <a:gd name="connsiteX3-37" fmla="*/ 1 w 1659145"/>
              <a:gd name="connsiteY3-38" fmla="*/ 1849518 h 1849518"/>
              <a:gd name="connsiteX4-39" fmla="*/ 0 w 1659145"/>
              <a:gd name="connsiteY4-40" fmla="*/ 843378 h 1849518"/>
              <a:gd name="connsiteX0-41" fmla="*/ 0 w 1659145"/>
              <a:gd name="connsiteY0-42" fmla="*/ 843378 h 945987"/>
              <a:gd name="connsiteX1-43" fmla="*/ 1641390 w 1659145"/>
              <a:gd name="connsiteY1-44" fmla="*/ 0 h 945987"/>
              <a:gd name="connsiteX2-45" fmla="*/ 1659145 w 1659145"/>
              <a:gd name="connsiteY2-46" fmla="*/ 855218 h 945987"/>
              <a:gd name="connsiteX3-47" fmla="*/ 8878 w 1659145"/>
              <a:gd name="connsiteY3-48" fmla="*/ 890730 h 945987"/>
              <a:gd name="connsiteX4-49" fmla="*/ 0 w 1659145"/>
              <a:gd name="connsiteY4-50" fmla="*/ 843378 h 945987"/>
              <a:gd name="connsiteX0-51" fmla="*/ 17755 w 1676900"/>
              <a:gd name="connsiteY0-52" fmla="*/ 843378 h 948353"/>
              <a:gd name="connsiteX1-53" fmla="*/ 1659145 w 1676900"/>
              <a:gd name="connsiteY1-54" fmla="*/ 0 h 948353"/>
              <a:gd name="connsiteX2-55" fmla="*/ 1676900 w 1676900"/>
              <a:gd name="connsiteY2-56" fmla="*/ 855218 h 948353"/>
              <a:gd name="connsiteX3-57" fmla="*/ 0 w 1676900"/>
              <a:gd name="connsiteY3-58" fmla="*/ 908486 h 948353"/>
              <a:gd name="connsiteX4-59" fmla="*/ 17755 w 1676900"/>
              <a:gd name="connsiteY4-60" fmla="*/ 843378 h 948353"/>
              <a:gd name="connsiteX0-61" fmla="*/ 8878 w 1676900"/>
              <a:gd name="connsiteY0-62" fmla="*/ 923277 h 1018421"/>
              <a:gd name="connsiteX1-63" fmla="*/ 1659145 w 1676900"/>
              <a:gd name="connsiteY1-64" fmla="*/ 0 h 1018421"/>
              <a:gd name="connsiteX2-65" fmla="*/ 1676900 w 1676900"/>
              <a:gd name="connsiteY2-66" fmla="*/ 855218 h 1018421"/>
              <a:gd name="connsiteX3-67" fmla="*/ 0 w 1676900"/>
              <a:gd name="connsiteY3-68" fmla="*/ 908486 h 1018421"/>
              <a:gd name="connsiteX4-69" fmla="*/ 8878 w 1676900"/>
              <a:gd name="connsiteY4-70" fmla="*/ 923277 h 1018421"/>
              <a:gd name="connsiteX0-71" fmla="*/ 0 w 1685778"/>
              <a:gd name="connsiteY0-72" fmla="*/ 905521 h 1002679"/>
              <a:gd name="connsiteX1-73" fmla="*/ 1668023 w 1685778"/>
              <a:gd name="connsiteY1-74" fmla="*/ 0 h 1002679"/>
              <a:gd name="connsiteX2-75" fmla="*/ 1685778 w 1685778"/>
              <a:gd name="connsiteY2-76" fmla="*/ 855218 h 1002679"/>
              <a:gd name="connsiteX3-77" fmla="*/ 8878 w 1685778"/>
              <a:gd name="connsiteY3-78" fmla="*/ 908486 h 1002679"/>
              <a:gd name="connsiteX4-79" fmla="*/ 0 w 1685778"/>
              <a:gd name="connsiteY4-80" fmla="*/ 905521 h 1002679"/>
              <a:gd name="connsiteX0-81" fmla="*/ 0 w 1676900"/>
              <a:gd name="connsiteY0-82" fmla="*/ 35509 h 908486"/>
              <a:gd name="connsiteX1-83" fmla="*/ 1659145 w 1676900"/>
              <a:gd name="connsiteY1-84" fmla="*/ 0 h 908486"/>
              <a:gd name="connsiteX2-85" fmla="*/ 1676900 w 1676900"/>
              <a:gd name="connsiteY2-86" fmla="*/ 855218 h 908486"/>
              <a:gd name="connsiteX3-87" fmla="*/ 0 w 1676900"/>
              <a:gd name="connsiteY3-88" fmla="*/ 908486 h 908486"/>
              <a:gd name="connsiteX4-89" fmla="*/ 0 w 1676900"/>
              <a:gd name="connsiteY4-90" fmla="*/ 35509 h 908486"/>
              <a:gd name="connsiteX0-91" fmla="*/ 0 w 1676900"/>
              <a:gd name="connsiteY0-92" fmla="*/ 35509 h 855218"/>
              <a:gd name="connsiteX1-93" fmla="*/ 1659145 w 1676900"/>
              <a:gd name="connsiteY1-94" fmla="*/ 0 h 855218"/>
              <a:gd name="connsiteX2-95" fmla="*/ 1676900 w 1676900"/>
              <a:gd name="connsiteY2-96" fmla="*/ 855218 h 855218"/>
              <a:gd name="connsiteX3-97" fmla="*/ 26633 w 1676900"/>
              <a:gd name="connsiteY3-98" fmla="*/ 198272 h 855218"/>
              <a:gd name="connsiteX4-99" fmla="*/ 0 w 1676900"/>
              <a:gd name="connsiteY4-100" fmla="*/ 35509 h 855218"/>
              <a:gd name="connsiteX0-101" fmla="*/ 0 w 1676900"/>
              <a:gd name="connsiteY0-102" fmla="*/ 8876 h 855218"/>
              <a:gd name="connsiteX1-103" fmla="*/ 1659145 w 1676900"/>
              <a:gd name="connsiteY1-104" fmla="*/ 0 h 855218"/>
              <a:gd name="connsiteX2-105" fmla="*/ 1676900 w 1676900"/>
              <a:gd name="connsiteY2-106" fmla="*/ 855218 h 855218"/>
              <a:gd name="connsiteX3-107" fmla="*/ 26633 w 1676900"/>
              <a:gd name="connsiteY3-108" fmla="*/ 198272 h 855218"/>
              <a:gd name="connsiteX4-109" fmla="*/ 0 w 1676900"/>
              <a:gd name="connsiteY4-110" fmla="*/ 8876 h 855218"/>
              <a:gd name="connsiteX0-111" fmla="*/ 8878 w 1685778"/>
              <a:gd name="connsiteY0-112" fmla="*/ 8876 h 855218"/>
              <a:gd name="connsiteX1-113" fmla="*/ 1668023 w 1685778"/>
              <a:gd name="connsiteY1-114" fmla="*/ 0 h 855218"/>
              <a:gd name="connsiteX2-115" fmla="*/ 1685778 w 1685778"/>
              <a:gd name="connsiteY2-116" fmla="*/ 855218 h 855218"/>
              <a:gd name="connsiteX3-117" fmla="*/ 0 w 1685778"/>
              <a:gd name="connsiteY3-118" fmla="*/ 153884 h 855218"/>
              <a:gd name="connsiteX4-119" fmla="*/ 8878 w 1685778"/>
              <a:gd name="connsiteY4-120" fmla="*/ 8876 h 855218"/>
              <a:gd name="connsiteX0-121" fmla="*/ 8878 w 1685778"/>
              <a:gd name="connsiteY0-122" fmla="*/ 26632 h 872974"/>
              <a:gd name="connsiteX1-123" fmla="*/ 1676901 w 1685778"/>
              <a:gd name="connsiteY1-124" fmla="*/ 0 h 872974"/>
              <a:gd name="connsiteX2-125" fmla="*/ 1685778 w 1685778"/>
              <a:gd name="connsiteY2-126" fmla="*/ 872974 h 872974"/>
              <a:gd name="connsiteX3-127" fmla="*/ 0 w 1685778"/>
              <a:gd name="connsiteY3-128" fmla="*/ 171640 h 872974"/>
              <a:gd name="connsiteX4-129" fmla="*/ 8878 w 1685778"/>
              <a:gd name="connsiteY4-130" fmla="*/ 26632 h 872974"/>
              <a:gd name="connsiteX0-131" fmla="*/ 8878 w 1694655"/>
              <a:gd name="connsiteY0-132" fmla="*/ 26632 h 801953"/>
              <a:gd name="connsiteX1-133" fmla="*/ 1676901 w 1694655"/>
              <a:gd name="connsiteY1-134" fmla="*/ 0 h 801953"/>
              <a:gd name="connsiteX2-135" fmla="*/ 1694655 w 1694655"/>
              <a:gd name="connsiteY2-136" fmla="*/ 801953 h 801953"/>
              <a:gd name="connsiteX3-137" fmla="*/ 0 w 1694655"/>
              <a:gd name="connsiteY3-138" fmla="*/ 171640 h 801953"/>
              <a:gd name="connsiteX4-139" fmla="*/ 8878 w 1694655"/>
              <a:gd name="connsiteY4-140" fmla="*/ 26632 h 801953"/>
              <a:gd name="connsiteX0-141" fmla="*/ 8878 w 1721288"/>
              <a:gd name="connsiteY0-142" fmla="*/ 26632 h 872974"/>
              <a:gd name="connsiteX1-143" fmla="*/ 1676901 w 1721288"/>
              <a:gd name="connsiteY1-144" fmla="*/ 0 h 872974"/>
              <a:gd name="connsiteX2-145" fmla="*/ 1721288 w 1721288"/>
              <a:gd name="connsiteY2-146" fmla="*/ 872974 h 872974"/>
              <a:gd name="connsiteX3-147" fmla="*/ 0 w 1721288"/>
              <a:gd name="connsiteY3-148" fmla="*/ 171640 h 872974"/>
              <a:gd name="connsiteX4-149" fmla="*/ 8878 w 1721288"/>
              <a:gd name="connsiteY4-150" fmla="*/ 26632 h 872974"/>
              <a:gd name="connsiteX0-151" fmla="*/ 8878 w 1676901"/>
              <a:gd name="connsiteY0-152" fmla="*/ 26632 h 855219"/>
              <a:gd name="connsiteX1-153" fmla="*/ 1676901 w 1676901"/>
              <a:gd name="connsiteY1-154" fmla="*/ 0 h 855219"/>
              <a:gd name="connsiteX2-155" fmla="*/ 1676900 w 1676901"/>
              <a:gd name="connsiteY2-156" fmla="*/ 855219 h 855219"/>
              <a:gd name="connsiteX3-157" fmla="*/ 0 w 1676901"/>
              <a:gd name="connsiteY3-158" fmla="*/ 171640 h 855219"/>
              <a:gd name="connsiteX4-159" fmla="*/ 8878 w 1676901"/>
              <a:gd name="connsiteY4-160" fmla="*/ 26632 h 855219"/>
              <a:gd name="connsiteX0-161" fmla="*/ 8878 w 1676901"/>
              <a:gd name="connsiteY0-162" fmla="*/ 26632 h 943996"/>
              <a:gd name="connsiteX1-163" fmla="*/ 1676901 w 1676901"/>
              <a:gd name="connsiteY1-164" fmla="*/ 0 h 943996"/>
              <a:gd name="connsiteX2-165" fmla="*/ 1668023 w 1676901"/>
              <a:gd name="connsiteY2-166" fmla="*/ 943996 h 943996"/>
              <a:gd name="connsiteX3-167" fmla="*/ 0 w 1676901"/>
              <a:gd name="connsiteY3-168" fmla="*/ 171640 h 943996"/>
              <a:gd name="connsiteX4-169" fmla="*/ 8878 w 1676901"/>
              <a:gd name="connsiteY4-170" fmla="*/ 26632 h 943996"/>
              <a:gd name="connsiteX0-171" fmla="*/ 8878 w 1676901"/>
              <a:gd name="connsiteY0-172" fmla="*/ 26632 h 864097"/>
              <a:gd name="connsiteX1-173" fmla="*/ 1676901 w 1676901"/>
              <a:gd name="connsiteY1-174" fmla="*/ 0 h 864097"/>
              <a:gd name="connsiteX2-175" fmla="*/ 1659145 w 1676901"/>
              <a:gd name="connsiteY2-176" fmla="*/ 864097 h 864097"/>
              <a:gd name="connsiteX3-177" fmla="*/ 0 w 1676901"/>
              <a:gd name="connsiteY3-178" fmla="*/ 171640 h 864097"/>
              <a:gd name="connsiteX4-179" fmla="*/ 8878 w 1676901"/>
              <a:gd name="connsiteY4-180" fmla="*/ 26632 h 86409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676901" h="864097">
                <a:moveTo>
                  <a:pt x="8878" y="26632"/>
                </a:moveTo>
                <a:lnTo>
                  <a:pt x="1676901" y="0"/>
                </a:lnTo>
                <a:cubicBezTo>
                  <a:pt x="1676901" y="285073"/>
                  <a:pt x="1659145" y="579024"/>
                  <a:pt x="1659145" y="864097"/>
                </a:cubicBezTo>
                <a:lnTo>
                  <a:pt x="0" y="171640"/>
                </a:lnTo>
                <a:lnTo>
                  <a:pt x="8878" y="26632"/>
                </a:lnTo>
                <a:close/>
              </a:path>
            </a:pathLst>
          </a:custGeom>
          <a:gradFill flip="none" rotWithShape="1">
            <a:gsLst>
              <a:gs pos="35000">
                <a:schemeClr val="accent2">
                  <a:alpha val="0"/>
                </a:schemeClr>
              </a:gs>
              <a:gs pos="80000">
                <a:schemeClr val="accent2">
                  <a:alpha val="85000"/>
                </a:schemeClr>
              </a:gs>
            </a:gsLst>
            <a:lin ang="21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700" b="0" i="0" u="none" strike="noStrike" kern="1200" cap="none" spc="0" normalizeH="0" baseline="0" noProof="0" dirty="0">
              <a:ln>
                <a:noFill/>
              </a:ln>
              <a:solidFill>
                <a:schemeClr val="lt1"/>
              </a:solidFill>
              <a:effectLst/>
              <a:uLnTx/>
              <a:uFillTx/>
              <a:latin typeface="+mn-lt"/>
              <a:ea typeface="+mn-ea"/>
              <a:cs typeface="+mn-cs"/>
            </a:endParaRPr>
          </a:p>
        </p:txBody>
      </p:sp>
      <p:sp>
        <p:nvSpPr>
          <p:cNvPr id="18440" name="Rectangle 20"/>
          <p:cNvSpPr/>
          <p:nvPr/>
        </p:nvSpPr>
        <p:spPr>
          <a:xfrm rot="-10800000" flipH="1">
            <a:off x="0" y="2151063"/>
            <a:ext cx="5554663" cy="865187"/>
          </a:xfrm>
          <a:prstGeom prst="rect">
            <a:avLst/>
          </a:prstGeom>
          <a:solidFill>
            <a:srgbClr val="DC00C8"/>
          </a:solidFill>
          <a:ln w="12700">
            <a:noFill/>
          </a:ln>
        </p:spPr>
        <p:txBody>
          <a:bodyPr rot="10800000" anchor="ctr" anchorCtr="0"/>
          <a:p>
            <a:pPr algn="ctr" eaLnBrk="1" hangingPunct="1">
              <a:buNone/>
            </a:pPr>
            <a:endParaRPr lang="en-US" altLang="x-none" sz="2700" dirty="0">
              <a:solidFill>
                <a:srgbClr val="FFFFFF"/>
              </a:solidFill>
              <a:latin typeface="Calibri" panose="020F0502020204030204" pitchFamily="34" charset="0"/>
            </a:endParaRPr>
          </a:p>
        </p:txBody>
      </p:sp>
      <p:sp>
        <p:nvSpPr>
          <p:cNvPr id="22" name="Rectangle 4"/>
          <p:cNvSpPr/>
          <p:nvPr/>
        </p:nvSpPr>
        <p:spPr>
          <a:xfrm flipH="1">
            <a:off x="5525839" y="2144408"/>
            <a:ext cx="2084406" cy="1829838"/>
          </a:xfrm>
          <a:custGeom>
            <a:avLst/>
            <a:gdLst>
              <a:gd name="connsiteX0" fmla="*/ 0 w 1872208"/>
              <a:gd name="connsiteY0" fmla="*/ 0 h 864096"/>
              <a:gd name="connsiteX1" fmla="*/ 1872208 w 1872208"/>
              <a:gd name="connsiteY1" fmla="*/ 0 h 864096"/>
              <a:gd name="connsiteX2" fmla="*/ 1872208 w 1872208"/>
              <a:gd name="connsiteY2" fmla="*/ 864096 h 864096"/>
              <a:gd name="connsiteX3" fmla="*/ 0 w 1872208"/>
              <a:gd name="connsiteY3" fmla="*/ 864096 h 864096"/>
              <a:gd name="connsiteX4" fmla="*/ 0 w 1872208"/>
              <a:gd name="connsiteY4" fmla="*/ 0 h 864096"/>
              <a:gd name="connsiteX0-1" fmla="*/ 0 w 1872208"/>
              <a:gd name="connsiteY0-2" fmla="*/ 0 h 1849518"/>
              <a:gd name="connsiteX1-3" fmla="*/ 1872208 w 1872208"/>
              <a:gd name="connsiteY1-4" fmla="*/ 0 h 1849518"/>
              <a:gd name="connsiteX2-5" fmla="*/ 1872208 w 1872208"/>
              <a:gd name="connsiteY2-6" fmla="*/ 864096 h 1849518"/>
              <a:gd name="connsiteX3-7" fmla="*/ 230819 w 1872208"/>
              <a:gd name="connsiteY3-8" fmla="*/ 1849518 h 1849518"/>
              <a:gd name="connsiteX4-9" fmla="*/ 0 w 1872208"/>
              <a:gd name="connsiteY4-10" fmla="*/ 0 h 1849518"/>
              <a:gd name="connsiteX0-11" fmla="*/ 0 w 1650267"/>
              <a:gd name="connsiteY0-12" fmla="*/ 1784411 h 1849518"/>
              <a:gd name="connsiteX1-13" fmla="*/ 1650267 w 1650267"/>
              <a:gd name="connsiteY1-14" fmla="*/ 0 h 1849518"/>
              <a:gd name="connsiteX2-15" fmla="*/ 1650267 w 1650267"/>
              <a:gd name="connsiteY2-16" fmla="*/ 864096 h 1849518"/>
              <a:gd name="connsiteX3-17" fmla="*/ 8878 w 1650267"/>
              <a:gd name="connsiteY3-18" fmla="*/ 1849518 h 1849518"/>
              <a:gd name="connsiteX4-19" fmla="*/ 0 w 1650267"/>
              <a:gd name="connsiteY4-20" fmla="*/ 1784411 h 1849518"/>
              <a:gd name="connsiteX0-21" fmla="*/ 0 w 1668022"/>
              <a:gd name="connsiteY0-22" fmla="*/ 1784411 h 1849518"/>
              <a:gd name="connsiteX1-23" fmla="*/ 1650267 w 1668022"/>
              <a:gd name="connsiteY1-24" fmla="*/ 0 h 1849518"/>
              <a:gd name="connsiteX2-25" fmla="*/ 1668022 w 1668022"/>
              <a:gd name="connsiteY2-26" fmla="*/ 855218 h 1849518"/>
              <a:gd name="connsiteX3-27" fmla="*/ 8878 w 1668022"/>
              <a:gd name="connsiteY3-28" fmla="*/ 1849518 h 1849518"/>
              <a:gd name="connsiteX4-29" fmla="*/ 0 w 1668022"/>
              <a:gd name="connsiteY4-30" fmla="*/ 1784411 h 1849518"/>
              <a:gd name="connsiteX0-31" fmla="*/ 0 w 1668022"/>
              <a:gd name="connsiteY0-32" fmla="*/ 1713390 h 1849518"/>
              <a:gd name="connsiteX1-33" fmla="*/ 1650267 w 1668022"/>
              <a:gd name="connsiteY1-34" fmla="*/ 0 h 1849518"/>
              <a:gd name="connsiteX2-35" fmla="*/ 1668022 w 1668022"/>
              <a:gd name="connsiteY2-36" fmla="*/ 855218 h 1849518"/>
              <a:gd name="connsiteX3-37" fmla="*/ 8878 w 1668022"/>
              <a:gd name="connsiteY3-38" fmla="*/ 1849518 h 1849518"/>
              <a:gd name="connsiteX4-39" fmla="*/ 0 w 1668022"/>
              <a:gd name="connsiteY4-40" fmla="*/ 1713390 h 1849518"/>
              <a:gd name="connsiteX0-41" fmla="*/ 0 w 1668022"/>
              <a:gd name="connsiteY0-42" fmla="*/ 1713390 h 1787374"/>
              <a:gd name="connsiteX1-43" fmla="*/ 1650267 w 1668022"/>
              <a:gd name="connsiteY1-44" fmla="*/ 0 h 1787374"/>
              <a:gd name="connsiteX2-45" fmla="*/ 1668022 w 1668022"/>
              <a:gd name="connsiteY2-46" fmla="*/ 855218 h 1787374"/>
              <a:gd name="connsiteX3-47" fmla="*/ 26633 w 1668022"/>
              <a:gd name="connsiteY3-48" fmla="*/ 1787374 h 1787374"/>
              <a:gd name="connsiteX4-49" fmla="*/ 0 w 1668022"/>
              <a:gd name="connsiteY4-50" fmla="*/ 1713390 h 1787374"/>
              <a:gd name="connsiteX0-51" fmla="*/ 0 w 1668022"/>
              <a:gd name="connsiteY0-52" fmla="*/ 1713390 h 1805129"/>
              <a:gd name="connsiteX1-53" fmla="*/ 1650267 w 1668022"/>
              <a:gd name="connsiteY1-54" fmla="*/ 0 h 1805129"/>
              <a:gd name="connsiteX2-55" fmla="*/ 1668022 w 1668022"/>
              <a:gd name="connsiteY2-56" fmla="*/ 855218 h 1805129"/>
              <a:gd name="connsiteX3-57" fmla="*/ 35511 w 1668022"/>
              <a:gd name="connsiteY3-58" fmla="*/ 1805129 h 1805129"/>
              <a:gd name="connsiteX4-59" fmla="*/ 0 w 1668022"/>
              <a:gd name="connsiteY4-60" fmla="*/ 1713390 h 1805129"/>
              <a:gd name="connsiteX0-61" fmla="*/ 0 w 1668022"/>
              <a:gd name="connsiteY0-62" fmla="*/ 1713390 h 1822885"/>
              <a:gd name="connsiteX1-63" fmla="*/ 1650267 w 1668022"/>
              <a:gd name="connsiteY1-64" fmla="*/ 0 h 1822885"/>
              <a:gd name="connsiteX2-65" fmla="*/ 1668022 w 1668022"/>
              <a:gd name="connsiteY2-66" fmla="*/ 855218 h 1822885"/>
              <a:gd name="connsiteX3-67" fmla="*/ 35511 w 1668022"/>
              <a:gd name="connsiteY3-68" fmla="*/ 1822885 h 1822885"/>
              <a:gd name="connsiteX4-69" fmla="*/ 0 w 1668022"/>
              <a:gd name="connsiteY4-70" fmla="*/ 1713390 h 1822885"/>
              <a:gd name="connsiteX0-71" fmla="*/ 0 w 1668022"/>
              <a:gd name="connsiteY0-72" fmla="*/ 1720343 h 1829838"/>
              <a:gd name="connsiteX1-73" fmla="*/ 1660710 w 1668022"/>
              <a:gd name="connsiteY1-74" fmla="*/ 0 h 1829838"/>
              <a:gd name="connsiteX2-75" fmla="*/ 1668022 w 1668022"/>
              <a:gd name="connsiteY2-76" fmla="*/ 862171 h 1829838"/>
              <a:gd name="connsiteX3-77" fmla="*/ 35511 w 1668022"/>
              <a:gd name="connsiteY3-78" fmla="*/ 1829838 h 1829838"/>
              <a:gd name="connsiteX4-79" fmla="*/ 0 w 1668022"/>
              <a:gd name="connsiteY4-80" fmla="*/ 1720343 h 1829838"/>
              <a:gd name="connsiteX0-81" fmla="*/ 0 w 1670406"/>
              <a:gd name="connsiteY0-82" fmla="*/ 1720343 h 1829838"/>
              <a:gd name="connsiteX1-83" fmla="*/ 1669865 w 1670406"/>
              <a:gd name="connsiteY1-84" fmla="*/ 0 h 1829838"/>
              <a:gd name="connsiteX2-85" fmla="*/ 1668022 w 1670406"/>
              <a:gd name="connsiteY2-86" fmla="*/ 862171 h 1829838"/>
              <a:gd name="connsiteX3-87" fmla="*/ 35511 w 1670406"/>
              <a:gd name="connsiteY3-88" fmla="*/ 1829838 h 1829838"/>
              <a:gd name="connsiteX4-89" fmla="*/ 0 w 1670406"/>
              <a:gd name="connsiteY4-90" fmla="*/ 1720343 h 1829838"/>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670406" h="1829838">
                <a:moveTo>
                  <a:pt x="0" y="1720343"/>
                </a:moveTo>
                <a:lnTo>
                  <a:pt x="1669865" y="0"/>
                </a:lnTo>
                <a:cubicBezTo>
                  <a:pt x="1672302" y="287390"/>
                  <a:pt x="1665585" y="574781"/>
                  <a:pt x="1668022" y="862171"/>
                </a:cubicBezTo>
                <a:lnTo>
                  <a:pt x="35511" y="1829838"/>
                </a:lnTo>
                <a:lnTo>
                  <a:pt x="0" y="1720343"/>
                </a:lnTo>
                <a:close/>
              </a:path>
            </a:pathLst>
          </a:custGeom>
          <a:gradFill flip="none" rotWithShape="1">
            <a:gsLst>
              <a:gs pos="35000">
                <a:schemeClr val="accent5">
                  <a:alpha val="0"/>
                </a:schemeClr>
              </a:gs>
              <a:gs pos="80000">
                <a:schemeClr val="accent5">
                  <a:alpha val="85000"/>
                </a:schemeClr>
              </a:gs>
            </a:gsLst>
            <a:lin ang="21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700" b="0" i="0" u="none" strike="noStrike" kern="1200" cap="none" spc="0" normalizeH="0" baseline="0" noProof="0" dirty="0">
              <a:ln>
                <a:noFill/>
              </a:ln>
              <a:solidFill>
                <a:schemeClr val="lt1"/>
              </a:solidFill>
              <a:effectLst/>
              <a:uLnTx/>
              <a:uFillTx/>
              <a:latin typeface="+mn-lt"/>
              <a:ea typeface="+mn-ea"/>
              <a:cs typeface="+mn-cs"/>
            </a:endParaRPr>
          </a:p>
        </p:txBody>
      </p:sp>
      <p:sp>
        <p:nvSpPr>
          <p:cNvPr id="18444" name="Rectangle 22"/>
          <p:cNvSpPr/>
          <p:nvPr/>
        </p:nvSpPr>
        <p:spPr>
          <a:xfrm rot="-10800000" flipH="1">
            <a:off x="0" y="3079750"/>
            <a:ext cx="5554663" cy="865188"/>
          </a:xfrm>
          <a:prstGeom prst="rect">
            <a:avLst/>
          </a:prstGeom>
          <a:solidFill>
            <a:schemeClr val="accent1"/>
          </a:solidFill>
          <a:ln w="12700">
            <a:noFill/>
          </a:ln>
        </p:spPr>
        <p:txBody>
          <a:bodyPr rot="10800000" anchor="ctr" anchorCtr="0"/>
          <a:p>
            <a:pPr algn="ctr" eaLnBrk="1" hangingPunct="1">
              <a:buNone/>
            </a:pPr>
            <a:endParaRPr lang="en-US" altLang="x-none" sz="2700" dirty="0">
              <a:solidFill>
                <a:srgbClr val="FFFFFF"/>
              </a:solidFill>
              <a:latin typeface="Calibri" panose="020F0502020204030204" pitchFamily="34" charset="0"/>
            </a:endParaRPr>
          </a:p>
        </p:txBody>
      </p:sp>
      <p:sp>
        <p:nvSpPr>
          <p:cNvPr id="18445" name="Rectangle 23"/>
          <p:cNvSpPr/>
          <p:nvPr/>
        </p:nvSpPr>
        <p:spPr>
          <a:xfrm rot="-10800000" flipH="1">
            <a:off x="0" y="4037013"/>
            <a:ext cx="5554663" cy="865187"/>
          </a:xfrm>
          <a:prstGeom prst="rect">
            <a:avLst/>
          </a:prstGeom>
          <a:solidFill>
            <a:schemeClr val="accent2"/>
          </a:solidFill>
          <a:ln w="12700">
            <a:noFill/>
          </a:ln>
        </p:spPr>
        <p:txBody>
          <a:bodyPr rot="10800000" anchor="ctr" anchorCtr="0"/>
          <a:p>
            <a:pPr algn="ctr" eaLnBrk="1" hangingPunct="1">
              <a:buNone/>
            </a:pPr>
            <a:endParaRPr lang="en-US" altLang="x-none" sz="2700" dirty="0">
              <a:solidFill>
                <a:srgbClr val="FFFFFF"/>
              </a:solidFill>
              <a:latin typeface="Calibri" panose="020F0502020204030204" pitchFamily="34" charset="0"/>
            </a:endParaRPr>
          </a:p>
        </p:txBody>
      </p:sp>
      <p:sp>
        <p:nvSpPr>
          <p:cNvPr id="18446" name="Rectangle 24"/>
          <p:cNvSpPr/>
          <p:nvPr/>
        </p:nvSpPr>
        <p:spPr>
          <a:xfrm rot="-10800000" flipH="1">
            <a:off x="0" y="4979988"/>
            <a:ext cx="5554663" cy="865187"/>
          </a:xfrm>
          <a:prstGeom prst="rect">
            <a:avLst/>
          </a:prstGeom>
          <a:solidFill>
            <a:srgbClr val="FD9034"/>
          </a:solidFill>
          <a:ln w="12700">
            <a:noFill/>
          </a:ln>
        </p:spPr>
        <p:txBody>
          <a:bodyPr rot="10800000" anchor="ctr" anchorCtr="0"/>
          <a:p>
            <a:pPr algn="ctr" eaLnBrk="1" hangingPunct="1">
              <a:buNone/>
            </a:pPr>
            <a:endParaRPr lang="en-US" altLang="x-none" sz="2700" dirty="0">
              <a:solidFill>
                <a:srgbClr val="FFFFFF"/>
              </a:solidFill>
              <a:latin typeface="Calibri" panose="020F0502020204030204" pitchFamily="34" charset="0"/>
            </a:endParaRPr>
          </a:p>
        </p:txBody>
      </p:sp>
      <p:sp>
        <p:nvSpPr>
          <p:cNvPr id="26" name="Rectangle 4"/>
          <p:cNvSpPr/>
          <p:nvPr/>
        </p:nvSpPr>
        <p:spPr>
          <a:xfrm flipH="1">
            <a:off x="5536060" y="3083285"/>
            <a:ext cx="2103588" cy="1002680"/>
          </a:xfrm>
          <a:custGeom>
            <a:avLst/>
            <a:gdLst>
              <a:gd name="connsiteX0" fmla="*/ 0 w 1872208"/>
              <a:gd name="connsiteY0" fmla="*/ 0 h 864096"/>
              <a:gd name="connsiteX1" fmla="*/ 1872208 w 1872208"/>
              <a:gd name="connsiteY1" fmla="*/ 0 h 864096"/>
              <a:gd name="connsiteX2" fmla="*/ 1872208 w 1872208"/>
              <a:gd name="connsiteY2" fmla="*/ 864096 h 864096"/>
              <a:gd name="connsiteX3" fmla="*/ 0 w 1872208"/>
              <a:gd name="connsiteY3" fmla="*/ 864096 h 864096"/>
              <a:gd name="connsiteX4" fmla="*/ 0 w 1872208"/>
              <a:gd name="connsiteY4" fmla="*/ 0 h 864096"/>
              <a:gd name="connsiteX0-1" fmla="*/ 0 w 1872208"/>
              <a:gd name="connsiteY0-2" fmla="*/ 0 h 1849518"/>
              <a:gd name="connsiteX1-3" fmla="*/ 1872208 w 1872208"/>
              <a:gd name="connsiteY1-4" fmla="*/ 0 h 1849518"/>
              <a:gd name="connsiteX2-5" fmla="*/ 1872208 w 1872208"/>
              <a:gd name="connsiteY2-6" fmla="*/ 864096 h 1849518"/>
              <a:gd name="connsiteX3-7" fmla="*/ 230819 w 1872208"/>
              <a:gd name="connsiteY3-8" fmla="*/ 1849518 h 1849518"/>
              <a:gd name="connsiteX4-9" fmla="*/ 0 w 1872208"/>
              <a:gd name="connsiteY4-10" fmla="*/ 0 h 1849518"/>
              <a:gd name="connsiteX0-11" fmla="*/ 0 w 1650267"/>
              <a:gd name="connsiteY0-12" fmla="*/ 1784411 h 1849518"/>
              <a:gd name="connsiteX1-13" fmla="*/ 1650267 w 1650267"/>
              <a:gd name="connsiteY1-14" fmla="*/ 0 h 1849518"/>
              <a:gd name="connsiteX2-15" fmla="*/ 1650267 w 1650267"/>
              <a:gd name="connsiteY2-16" fmla="*/ 864096 h 1849518"/>
              <a:gd name="connsiteX3-17" fmla="*/ 8878 w 1650267"/>
              <a:gd name="connsiteY3-18" fmla="*/ 1849518 h 1849518"/>
              <a:gd name="connsiteX4-19" fmla="*/ 0 w 1650267"/>
              <a:gd name="connsiteY4-20" fmla="*/ 1784411 h 1849518"/>
              <a:gd name="connsiteX0-21" fmla="*/ 0 w 1668022"/>
              <a:gd name="connsiteY0-22" fmla="*/ 1784411 h 1849518"/>
              <a:gd name="connsiteX1-23" fmla="*/ 1650267 w 1668022"/>
              <a:gd name="connsiteY1-24" fmla="*/ 0 h 1849518"/>
              <a:gd name="connsiteX2-25" fmla="*/ 1668022 w 1668022"/>
              <a:gd name="connsiteY2-26" fmla="*/ 855218 h 1849518"/>
              <a:gd name="connsiteX3-27" fmla="*/ 8878 w 1668022"/>
              <a:gd name="connsiteY3-28" fmla="*/ 1849518 h 1849518"/>
              <a:gd name="connsiteX4-29" fmla="*/ 0 w 1668022"/>
              <a:gd name="connsiteY4-30" fmla="*/ 1784411 h 1849518"/>
              <a:gd name="connsiteX0-31" fmla="*/ 0 w 1659145"/>
              <a:gd name="connsiteY0-32" fmla="*/ 843378 h 1849518"/>
              <a:gd name="connsiteX1-33" fmla="*/ 1641390 w 1659145"/>
              <a:gd name="connsiteY1-34" fmla="*/ 0 h 1849518"/>
              <a:gd name="connsiteX2-35" fmla="*/ 1659145 w 1659145"/>
              <a:gd name="connsiteY2-36" fmla="*/ 855218 h 1849518"/>
              <a:gd name="connsiteX3-37" fmla="*/ 1 w 1659145"/>
              <a:gd name="connsiteY3-38" fmla="*/ 1849518 h 1849518"/>
              <a:gd name="connsiteX4-39" fmla="*/ 0 w 1659145"/>
              <a:gd name="connsiteY4-40" fmla="*/ 843378 h 1849518"/>
              <a:gd name="connsiteX0-41" fmla="*/ 0 w 1659145"/>
              <a:gd name="connsiteY0-42" fmla="*/ 843378 h 945987"/>
              <a:gd name="connsiteX1-43" fmla="*/ 1641390 w 1659145"/>
              <a:gd name="connsiteY1-44" fmla="*/ 0 h 945987"/>
              <a:gd name="connsiteX2-45" fmla="*/ 1659145 w 1659145"/>
              <a:gd name="connsiteY2-46" fmla="*/ 855218 h 945987"/>
              <a:gd name="connsiteX3-47" fmla="*/ 8878 w 1659145"/>
              <a:gd name="connsiteY3-48" fmla="*/ 890730 h 945987"/>
              <a:gd name="connsiteX4-49" fmla="*/ 0 w 1659145"/>
              <a:gd name="connsiteY4-50" fmla="*/ 843378 h 945987"/>
              <a:gd name="connsiteX0-51" fmla="*/ 17755 w 1676900"/>
              <a:gd name="connsiteY0-52" fmla="*/ 843378 h 948353"/>
              <a:gd name="connsiteX1-53" fmla="*/ 1659145 w 1676900"/>
              <a:gd name="connsiteY1-54" fmla="*/ 0 h 948353"/>
              <a:gd name="connsiteX2-55" fmla="*/ 1676900 w 1676900"/>
              <a:gd name="connsiteY2-56" fmla="*/ 855218 h 948353"/>
              <a:gd name="connsiteX3-57" fmla="*/ 0 w 1676900"/>
              <a:gd name="connsiteY3-58" fmla="*/ 908486 h 948353"/>
              <a:gd name="connsiteX4-59" fmla="*/ 17755 w 1676900"/>
              <a:gd name="connsiteY4-60" fmla="*/ 843378 h 948353"/>
              <a:gd name="connsiteX0-61" fmla="*/ 8878 w 1676900"/>
              <a:gd name="connsiteY0-62" fmla="*/ 923277 h 1018421"/>
              <a:gd name="connsiteX1-63" fmla="*/ 1659145 w 1676900"/>
              <a:gd name="connsiteY1-64" fmla="*/ 0 h 1018421"/>
              <a:gd name="connsiteX2-65" fmla="*/ 1676900 w 1676900"/>
              <a:gd name="connsiteY2-66" fmla="*/ 855218 h 1018421"/>
              <a:gd name="connsiteX3-67" fmla="*/ 0 w 1676900"/>
              <a:gd name="connsiteY3-68" fmla="*/ 908486 h 1018421"/>
              <a:gd name="connsiteX4-69" fmla="*/ 8878 w 1676900"/>
              <a:gd name="connsiteY4-70" fmla="*/ 923277 h 1018421"/>
              <a:gd name="connsiteX0-71" fmla="*/ 0 w 1685778"/>
              <a:gd name="connsiteY0-72" fmla="*/ 905521 h 1002679"/>
              <a:gd name="connsiteX1-73" fmla="*/ 1668023 w 1685778"/>
              <a:gd name="connsiteY1-74" fmla="*/ 0 h 1002679"/>
              <a:gd name="connsiteX2-75" fmla="*/ 1685778 w 1685778"/>
              <a:gd name="connsiteY2-76" fmla="*/ 855218 h 1002679"/>
              <a:gd name="connsiteX3-77" fmla="*/ 8878 w 1685778"/>
              <a:gd name="connsiteY3-78" fmla="*/ 908486 h 1002679"/>
              <a:gd name="connsiteX4-79" fmla="*/ 0 w 1685778"/>
              <a:gd name="connsiteY4-80" fmla="*/ 905521 h 1002679"/>
              <a:gd name="connsiteX0-81" fmla="*/ 0 w 1685778"/>
              <a:gd name="connsiteY0-82" fmla="*/ 905521 h 1002679"/>
              <a:gd name="connsiteX1-83" fmla="*/ 1678467 w 1685778"/>
              <a:gd name="connsiteY1-84" fmla="*/ 0 h 1002679"/>
              <a:gd name="connsiteX2-85" fmla="*/ 1685778 w 1685778"/>
              <a:gd name="connsiteY2-86" fmla="*/ 855218 h 1002679"/>
              <a:gd name="connsiteX3-87" fmla="*/ 8878 w 1685778"/>
              <a:gd name="connsiteY3-88" fmla="*/ 908486 h 1002679"/>
              <a:gd name="connsiteX4-89" fmla="*/ 0 w 1685778"/>
              <a:gd name="connsiteY4-90" fmla="*/ 905521 h 100267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685778" h="1002679">
                <a:moveTo>
                  <a:pt x="0" y="905521"/>
                </a:moveTo>
                <a:lnTo>
                  <a:pt x="1678467" y="0"/>
                </a:lnTo>
                <a:lnTo>
                  <a:pt x="1685778" y="855218"/>
                </a:lnTo>
                <a:lnTo>
                  <a:pt x="8878" y="908486"/>
                </a:lnTo>
                <a:cubicBezTo>
                  <a:pt x="8878" y="573106"/>
                  <a:pt x="0" y="1240901"/>
                  <a:pt x="0" y="905521"/>
                </a:cubicBezTo>
                <a:close/>
              </a:path>
            </a:pathLst>
          </a:custGeom>
          <a:gradFill flip="none" rotWithShape="1">
            <a:gsLst>
              <a:gs pos="35000">
                <a:schemeClr val="accent1">
                  <a:alpha val="0"/>
                </a:schemeClr>
              </a:gs>
              <a:gs pos="80000">
                <a:schemeClr val="accent1">
                  <a:alpha val="85000"/>
                </a:schemeClr>
              </a:gs>
            </a:gsLst>
            <a:lin ang="21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7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Text Placeholder 1"/>
          <p:cNvSpPr>
            <a:spLocks noGrp="1"/>
          </p:cNvSpPr>
          <p:nvPr>
            <p:ph type="body" sz="quarter" idx="4294967295"/>
          </p:nvPr>
        </p:nvSpPr>
        <p:spPr>
          <a:xfrm>
            <a:off x="862013" y="215900"/>
            <a:ext cx="8872537" cy="723900"/>
          </a:xfrm>
        </p:spPr>
        <p:txBody>
          <a:bodyPr vert="horz" wrap="square" lIns="91440" tIns="91440" rIns="91440" bIns="45720" anchor="ctr" anchorCtr="0"/>
          <a:lstStyle>
            <a:lvl1pPr lvl="0">
              <a:buClrTx/>
              <a:buSzTx/>
              <a:buFont typeface="Arial" panose="020B0604020202020204" pitchFamily="34" charset="0"/>
              <a:defRPr sz="2000"/>
            </a:lvl1pPr>
            <a:lvl2pPr lvl="1">
              <a:buClrTx/>
              <a:buSzTx/>
              <a:buFont typeface="Arial" panose="020B0604020202020204" pitchFamily="34" charset="0"/>
              <a:defRPr sz="1800"/>
            </a:lvl2pPr>
            <a:lvl3pPr lvl="2">
              <a:buClrTx/>
              <a:buSzTx/>
              <a:buFont typeface="Arial" panose="020B0604020202020204" pitchFamily="34" charset="0"/>
              <a:defRPr sz="1600"/>
            </a:lvl3pPr>
            <a:lvl4pPr lvl="3">
              <a:buClrTx/>
              <a:buSzTx/>
              <a:buFont typeface="Arial" panose="020B0604020202020204" pitchFamily="34" charset="0"/>
              <a:defRPr sz="1400"/>
            </a:lvl4pPr>
            <a:lvl5pPr lvl="4">
              <a:buClrTx/>
              <a:buSzTx/>
              <a:buFont typeface="Arial" panose="020B0604020202020204" pitchFamily="34" charset="0"/>
              <a:defRPr sz="1400"/>
            </a:lvl5pPr>
          </a:lstStyle>
          <a:p>
            <a:pPr marL="0" lvl="0" indent="0" algn="ctr" eaLnBrk="1" hangingPunct="1">
              <a:buNone/>
            </a:pPr>
            <a:r>
              <a:rPr lang="en-US" altLang="en-US" sz="3000" b="1" dirty="0">
                <a:solidFill>
                  <a:srgbClr val="0000CC"/>
                </a:solidFill>
              </a:rPr>
              <a:t>Cạnh tranh không lành mạnh và biểu hiện</a:t>
            </a:r>
            <a:endParaRPr lang="en-US" altLang="en-US" sz="3000" b="1" dirty="0">
              <a:solidFill>
                <a:srgbClr val="0000CC"/>
              </a:solidFill>
            </a:endParaRPr>
          </a:p>
        </p:txBody>
      </p:sp>
      <p:sp>
        <p:nvSpPr>
          <p:cNvPr id="67634" name="Rectangle 50"/>
          <p:cNvSpPr/>
          <p:nvPr/>
        </p:nvSpPr>
        <p:spPr>
          <a:xfrm>
            <a:off x="7294563" y="2157413"/>
            <a:ext cx="4367212" cy="3765550"/>
          </a:xfrm>
          <a:prstGeom prst="rect">
            <a:avLst/>
          </a:prstGeom>
          <a:noFill/>
          <a:ln w="15875" cap="flat" cmpd="sng">
            <a:solidFill>
              <a:srgbClr val="FF0000"/>
            </a:solidFill>
            <a:prstDash val="dash"/>
            <a:miter/>
            <a:headEnd type="none" w="med" len="med"/>
            <a:tailEnd type="none" w="med" len="med"/>
          </a:ln>
        </p:spPr>
        <p:txBody>
          <a:bodyPr anchor="ctr" anchorCtr="0">
            <a:spAutoFit/>
          </a:bodyPr>
          <a:p>
            <a:pPr algn="ctr" eaLnBrk="1" hangingPunct="1"/>
            <a:r>
              <a:rPr lang="vi-VN" altLang="en-US" sz="3000" dirty="0">
                <a:latin typeface="Arial" panose="020B0604020202020204" pitchFamily="34" charset="0"/>
              </a:rPr>
              <a:t>Cạnh tranh không lành mạnh là những hành vi trái với quy định của pháp luật, các nguyên tắc thiện chí, trung thực, tập quán thương mại, các chuẩn mực khác trong kinh doanh </a:t>
            </a:r>
            <a:endParaRPr lang="vi-VN" altLang="en-US" sz="3000" dirty="0">
              <a:latin typeface="Arial" panose="020B0604020202020204" pitchFamily="34" charset="0"/>
            </a:endParaRPr>
          </a:p>
        </p:txBody>
      </p:sp>
      <p:sp>
        <p:nvSpPr>
          <p:cNvPr id="67635" name="Rectangle 51"/>
          <p:cNvSpPr/>
          <p:nvPr/>
        </p:nvSpPr>
        <p:spPr>
          <a:xfrm>
            <a:off x="190500" y="2409825"/>
            <a:ext cx="4930775" cy="473075"/>
          </a:xfrm>
          <a:prstGeom prst="rect">
            <a:avLst/>
          </a:prstGeom>
          <a:noFill/>
          <a:ln w="9525">
            <a:noFill/>
          </a:ln>
        </p:spPr>
        <p:txBody>
          <a:bodyPr wrap="none" anchor="ctr" anchorCtr="0">
            <a:spAutoFit/>
          </a:bodyPr>
          <a:p>
            <a:pPr eaLnBrk="1" hangingPunct="1"/>
            <a:r>
              <a:rPr lang="vi-VN" altLang="en-US" sz="2500" dirty="0">
                <a:solidFill>
                  <a:schemeClr val="bg1"/>
                </a:solidFill>
                <a:latin typeface="Arial" panose="020B0604020202020204" pitchFamily="34" charset="0"/>
              </a:rPr>
              <a:t>Chỉ dẫn gây nhầm lẫn, gièm pha, </a:t>
            </a:r>
            <a:endParaRPr lang="vi-VN" altLang="en-US" sz="2500" dirty="0">
              <a:solidFill>
                <a:schemeClr val="bg1"/>
              </a:solidFill>
              <a:latin typeface="Arial" panose="020B0604020202020204" pitchFamily="34" charset="0"/>
            </a:endParaRPr>
          </a:p>
        </p:txBody>
      </p:sp>
      <p:sp>
        <p:nvSpPr>
          <p:cNvPr id="67636" name="Rectangle 52"/>
          <p:cNvSpPr/>
          <p:nvPr/>
        </p:nvSpPr>
        <p:spPr>
          <a:xfrm>
            <a:off x="349250" y="3289300"/>
            <a:ext cx="4752975" cy="473075"/>
          </a:xfrm>
          <a:prstGeom prst="rect">
            <a:avLst/>
          </a:prstGeom>
          <a:noFill/>
          <a:ln w="9525">
            <a:noFill/>
          </a:ln>
        </p:spPr>
        <p:txBody>
          <a:bodyPr wrap="none">
            <a:spAutoFit/>
          </a:bodyPr>
          <a:p>
            <a:pPr eaLnBrk="1" hangingPunct="1"/>
            <a:r>
              <a:rPr lang="vi-VN" altLang="en-US" sz="2500" dirty="0">
                <a:latin typeface="Arial" panose="020B0604020202020204" pitchFamily="34" charset="0"/>
              </a:rPr>
              <a:t>Gây rối loạn </a:t>
            </a:r>
            <a:r>
              <a:rPr lang="vi-VN" altLang="en-US" sz="2500" dirty="0">
                <a:solidFill>
                  <a:schemeClr val="bg1"/>
                </a:solidFill>
                <a:latin typeface="Arial" panose="020B0604020202020204" pitchFamily="34" charset="0"/>
              </a:rPr>
              <a:t>doanh</a:t>
            </a:r>
            <a:r>
              <a:rPr lang="vi-VN" altLang="en-US" sz="2500" dirty="0">
                <a:latin typeface="Arial" panose="020B0604020202020204" pitchFamily="34" charset="0"/>
              </a:rPr>
              <a:t> nghiệp khác </a:t>
            </a:r>
            <a:endParaRPr lang="vi-VN" altLang="en-US" sz="2500" dirty="0">
              <a:latin typeface="Arial" panose="020B0604020202020204" pitchFamily="34" charset="0"/>
            </a:endParaRPr>
          </a:p>
        </p:txBody>
      </p:sp>
      <p:sp>
        <p:nvSpPr>
          <p:cNvPr id="67637" name="Rectangle 53"/>
          <p:cNvSpPr/>
          <p:nvPr/>
        </p:nvSpPr>
        <p:spPr>
          <a:xfrm>
            <a:off x="547688" y="4224338"/>
            <a:ext cx="4421187" cy="473075"/>
          </a:xfrm>
          <a:prstGeom prst="rect">
            <a:avLst/>
          </a:prstGeom>
          <a:noFill/>
          <a:ln w="9525">
            <a:noFill/>
          </a:ln>
        </p:spPr>
        <p:txBody>
          <a:bodyPr wrap="none" anchor="ctr" anchorCtr="0">
            <a:spAutoFit/>
          </a:bodyPr>
          <a:p>
            <a:pPr eaLnBrk="1" hangingPunct="1"/>
            <a:r>
              <a:rPr lang="vi-VN" altLang="en-US" sz="2500" dirty="0">
                <a:solidFill>
                  <a:schemeClr val="bg1"/>
                </a:solidFill>
                <a:latin typeface="Arial" panose="020B0604020202020204" pitchFamily="34" charset="0"/>
              </a:rPr>
              <a:t>Xâm phạm bí mật kinh doanh </a:t>
            </a:r>
            <a:endParaRPr lang="vi-VN" altLang="en-US" sz="2500" dirty="0">
              <a:solidFill>
                <a:schemeClr val="bg1"/>
              </a:solidFill>
              <a:latin typeface="Arial" panose="020B0604020202020204" pitchFamily="34" charset="0"/>
            </a:endParaRPr>
          </a:p>
        </p:txBody>
      </p:sp>
      <p:sp>
        <p:nvSpPr>
          <p:cNvPr id="67638" name="Rectangle 54"/>
          <p:cNvSpPr/>
          <p:nvPr/>
        </p:nvSpPr>
        <p:spPr>
          <a:xfrm>
            <a:off x="349250" y="3289300"/>
            <a:ext cx="4752975" cy="473075"/>
          </a:xfrm>
          <a:prstGeom prst="rect">
            <a:avLst/>
          </a:prstGeom>
          <a:noFill/>
          <a:ln w="9525">
            <a:noFill/>
          </a:ln>
        </p:spPr>
        <p:txBody>
          <a:bodyPr wrap="none">
            <a:spAutoFit/>
          </a:bodyPr>
          <a:p>
            <a:pPr eaLnBrk="1" hangingPunct="1"/>
            <a:r>
              <a:rPr lang="vi-VN" altLang="en-US" sz="2500" dirty="0">
                <a:solidFill>
                  <a:schemeClr val="bg1"/>
                </a:solidFill>
                <a:latin typeface="Arial" panose="020B0604020202020204" pitchFamily="34" charset="0"/>
              </a:rPr>
              <a:t>Gây rối loạn doanh nghiệp khác </a:t>
            </a:r>
            <a:endParaRPr lang="vi-VN" altLang="en-US" sz="2500" dirty="0">
              <a:solidFill>
                <a:schemeClr val="bg1"/>
              </a:solidFill>
              <a:latin typeface="Arial" panose="020B0604020202020204" pitchFamily="34" charset="0"/>
            </a:endParaRPr>
          </a:p>
        </p:txBody>
      </p:sp>
      <p:sp>
        <p:nvSpPr>
          <p:cNvPr id="67639" name="Rectangle 55"/>
          <p:cNvSpPr/>
          <p:nvPr/>
        </p:nvSpPr>
        <p:spPr>
          <a:xfrm>
            <a:off x="357188" y="5165725"/>
            <a:ext cx="3270250" cy="473075"/>
          </a:xfrm>
          <a:prstGeom prst="rect">
            <a:avLst/>
          </a:prstGeom>
          <a:noFill/>
          <a:ln w="9525">
            <a:noFill/>
          </a:ln>
        </p:spPr>
        <p:txBody>
          <a:bodyPr wrap="none" anchor="ctr" anchorCtr="0">
            <a:spAutoFit/>
          </a:bodyPr>
          <a:p>
            <a:pPr eaLnBrk="1" hangingPunct="1"/>
            <a:r>
              <a:rPr lang="vi-VN" altLang="en-US" sz="2500" dirty="0">
                <a:solidFill>
                  <a:schemeClr val="bg1"/>
                </a:solidFill>
                <a:latin typeface="Arial" panose="020B0604020202020204" pitchFamily="34" charset="0"/>
              </a:rPr>
              <a:t>Hủy hoại môi trường, </a:t>
            </a:r>
            <a:endParaRPr lang="vi-VN" altLang="en-US" sz="2500"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charRg st="0" end="40"/>
                                            </p:txEl>
                                          </p:spTgt>
                                        </p:tgtEl>
                                        <p:attrNameLst>
                                          <p:attrName>style.visibility</p:attrName>
                                        </p:attrNameLst>
                                      </p:cBhvr>
                                      <p:to>
                                        <p:strVal val="visible"/>
                                      </p:to>
                                    </p:set>
                                    <p:animEffect transition="in" filter="blinds(horizontal)">
                                      <p:cBhvr>
                                        <p:cTn id="7" dur="500"/>
                                        <p:tgtEl>
                                          <p:spTgt spid="2">
                                            <p:txEl>
                                              <p:charRg st="0" end="4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7634"/>
                                        </p:tgtEl>
                                        <p:attrNameLst>
                                          <p:attrName>style.visibility</p:attrName>
                                        </p:attrNameLst>
                                      </p:cBhvr>
                                      <p:to>
                                        <p:strVal val="visible"/>
                                      </p:to>
                                    </p:set>
                                    <p:animEffect transition="in" filter="blinds(horizontal)">
                                      <p:cBhvr>
                                        <p:cTn id="12" dur="500"/>
                                        <p:tgtEl>
                                          <p:spTgt spid="6763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8440"/>
                                        </p:tgtEl>
                                        <p:attrNameLst>
                                          <p:attrName>style.visibility</p:attrName>
                                        </p:attrNameLst>
                                      </p:cBhvr>
                                      <p:to>
                                        <p:strVal val="visible"/>
                                      </p:to>
                                    </p:set>
                                    <p:animEffect transition="in" filter="blinds(horizontal)">
                                      <p:cBhvr>
                                        <p:cTn id="17" dur="500"/>
                                        <p:tgtEl>
                                          <p:spTgt spid="18440"/>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67635"/>
                                        </p:tgtEl>
                                        <p:attrNameLst>
                                          <p:attrName>style.visibility</p:attrName>
                                        </p:attrNameLst>
                                      </p:cBhvr>
                                      <p:to>
                                        <p:strVal val="visible"/>
                                      </p:to>
                                    </p:set>
                                    <p:animEffect transition="in" filter="blinds(horizontal)">
                                      <p:cBhvr>
                                        <p:cTn id="20" dur="500"/>
                                        <p:tgtEl>
                                          <p:spTgt spid="67635"/>
                                        </p:tgtEl>
                                      </p:cBhvr>
                                    </p:animEffect>
                                  </p:childTnLst>
                                </p:cTn>
                              </p:par>
                              <p:par>
                                <p:cTn id="21" presetID="3" presetClass="entr" presetSubtype="10"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blinds(horizontal)">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8444"/>
                                        </p:tgtEl>
                                        <p:attrNameLst>
                                          <p:attrName>style.visibility</p:attrName>
                                        </p:attrNameLst>
                                      </p:cBhvr>
                                      <p:to>
                                        <p:strVal val="visible"/>
                                      </p:to>
                                    </p:set>
                                    <p:animEffect transition="in" filter="blinds(horizontal)">
                                      <p:cBhvr>
                                        <p:cTn id="28" dur="500"/>
                                        <p:tgtEl>
                                          <p:spTgt spid="18444"/>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67636"/>
                                        </p:tgtEl>
                                        <p:attrNameLst>
                                          <p:attrName>style.visibility</p:attrName>
                                        </p:attrNameLst>
                                      </p:cBhvr>
                                      <p:to>
                                        <p:strVal val="visible"/>
                                      </p:to>
                                    </p:set>
                                    <p:animEffect transition="in" filter="blinds(horizontal)">
                                      <p:cBhvr>
                                        <p:cTn id="31" dur="500"/>
                                        <p:tgtEl>
                                          <p:spTgt spid="67636"/>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67638"/>
                                        </p:tgtEl>
                                        <p:attrNameLst>
                                          <p:attrName>style.visibility</p:attrName>
                                        </p:attrNameLst>
                                      </p:cBhvr>
                                      <p:to>
                                        <p:strVal val="visible"/>
                                      </p:to>
                                    </p:set>
                                    <p:animEffect transition="in" filter="blinds(horizontal)">
                                      <p:cBhvr>
                                        <p:cTn id="34" dur="500"/>
                                        <p:tgtEl>
                                          <p:spTgt spid="67638"/>
                                        </p:tgtEl>
                                      </p:cBhvr>
                                    </p:animEffect>
                                  </p:childTnLst>
                                </p:cTn>
                              </p:par>
                              <p:par>
                                <p:cTn id="35" presetID="3" presetClass="entr" presetSubtype="10" fill="hold" nodeType="with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blinds(horizontal)">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8445"/>
                                        </p:tgtEl>
                                        <p:attrNameLst>
                                          <p:attrName>style.visibility</p:attrName>
                                        </p:attrNameLst>
                                      </p:cBhvr>
                                      <p:to>
                                        <p:strVal val="visible"/>
                                      </p:to>
                                    </p:set>
                                    <p:animEffect transition="in" filter="blinds(horizontal)">
                                      <p:cBhvr>
                                        <p:cTn id="42" dur="500"/>
                                        <p:tgtEl>
                                          <p:spTgt spid="18445"/>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67637"/>
                                        </p:tgtEl>
                                        <p:attrNameLst>
                                          <p:attrName>style.visibility</p:attrName>
                                        </p:attrNameLst>
                                      </p:cBhvr>
                                      <p:to>
                                        <p:strVal val="visible"/>
                                      </p:to>
                                    </p:set>
                                    <p:animEffect transition="in" filter="blinds(horizontal)">
                                      <p:cBhvr>
                                        <p:cTn id="45" dur="500"/>
                                        <p:tgtEl>
                                          <p:spTgt spid="67637"/>
                                        </p:tgtEl>
                                      </p:cBhvr>
                                    </p:animEffect>
                                  </p:childTnLst>
                                </p:cTn>
                              </p:par>
                              <p:par>
                                <p:cTn id="46" presetID="3" presetClass="entr" presetSubtype="10" fill="hold" nodeType="with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blinds(horizontal)">
                                      <p:cBhvr>
                                        <p:cTn id="48" dur="500"/>
                                        <p:tgtEl>
                                          <p:spTgt spid="20"/>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8446"/>
                                        </p:tgtEl>
                                        <p:attrNameLst>
                                          <p:attrName>style.visibility</p:attrName>
                                        </p:attrNameLst>
                                      </p:cBhvr>
                                      <p:to>
                                        <p:strVal val="visible"/>
                                      </p:to>
                                    </p:set>
                                    <p:animEffect transition="in" filter="blinds(horizontal)">
                                      <p:cBhvr>
                                        <p:cTn id="53" dur="500"/>
                                        <p:tgtEl>
                                          <p:spTgt spid="18446"/>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67639"/>
                                        </p:tgtEl>
                                        <p:attrNameLst>
                                          <p:attrName>style.visibility</p:attrName>
                                        </p:attrNameLst>
                                      </p:cBhvr>
                                      <p:to>
                                        <p:strVal val="visible"/>
                                      </p:to>
                                    </p:set>
                                    <p:animEffect transition="in" filter="blinds(horizontal)">
                                      <p:cBhvr>
                                        <p:cTn id="56" dur="500"/>
                                        <p:tgtEl>
                                          <p:spTgt spid="67639"/>
                                        </p:tgtEl>
                                      </p:cBhvr>
                                    </p:animEffect>
                                  </p:childTnLst>
                                </p:cTn>
                              </p:par>
                              <p:par>
                                <p:cTn id="57" presetID="3" presetClass="entr" presetSubtype="10" fill="hold" nodeType="withEffect">
                                  <p:stCondLst>
                                    <p:cond delay="0"/>
                                  </p:stCondLst>
                                  <p:childTnLst>
                                    <p:set>
                                      <p:cBhvr>
                                        <p:cTn id="58" dur="1" fill="hold">
                                          <p:stCondLst>
                                            <p:cond delay="0"/>
                                          </p:stCondLst>
                                        </p:cTn>
                                        <p:tgtEl>
                                          <p:spTgt spid="19"/>
                                        </p:tgtEl>
                                        <p:attrNameLst>
                                          <p:attrName>style.visibility</p:attrName>
                                        </p:attrNameLst>
                                      </p:cBhvr>
                                      <p:to>
                                        <p:strVal val="visible"/>
                                      </p:to>
                                    </p:set>
                                    <p:animEffect transition="in" filter="blinds(horizontal)">
                                      <p:cBhvr>
                                        <p:cTn id="5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0" grpId="0" animBg="1"/>
      <p:bldP spid="18444" grpId="0" animBg="1"/>
      <p:bldP spid="18445" grpId="0" animBg="1"/>
      <p:bldP spid="18446" grpId="0" animBg="1"/>
      <p:bldP spid="2" grpId="0" build="p"/>
      <p:bldP spid="67634" grpId="0" animBg="1"/>
      <p:bldP spid="67635" grpId="0"/>
      <p:bldP spid="67636" grpId="0"/>
      <p:bldP spid="67637" grpId="0"/>
      <p:bldP spid="67638" grpId="0"/>
      <p:bldP spid="6763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9458" name="Picture 2"/>
          <p:cNvPicPr>
            <a:picLocks noChangeAspect="1"/>
          </p:cNvPicPr>
          <p:nvPr/>
        </p:nvPicPr>
        <p:blipFill>
          <a:blip r:embed="rId1"/>
          <a:stretch>
            <a:fillRect/>
          </a:stretch>
        </p:blipFill>
        <p:spPr>
          <a:xfrm>
            <a:off x="0" y="0"/>
            <a:ext cx="12192000" cy="6837363"/>
          </a:xfrm>
          <a:prstGeom prst="rect">
            <a:avLst/>
          </a:prstGeom>
          <a:noFill/>
          <a:ln w="9525">
            <a:noFill/>
          </a:ln>
        </p:spPr>
      </p:pic>
      <p:sp>
        <p:nvSpPr>
          <p:cNvPr id="3" name="Oval 4"/>
          <p:cNvSpPr/>
          <p:nvPr/>
        </p:nvSpPr>
        <p:spPr>
          <a:xfrm>
            <a:off x="325438" y="200025"/>
            <a:ext cx="3429000" cy="1473200"/>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r>
              <a:rPr lang="en-US" altLang="en-US" sz="3000" b="1" dirty="0"/>
              <a:t>LUYỆN TẬP</a:t>
            </a:r>
            <a:endParaRPr lang="en-US" altLang="en-US" sz="3000" b="1"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0482" name="Table 20481"/>
          <p:cNvGraphicFramePr/>
          <p:nvPr/>
        </p:nvGraphicFramePr>
        <p:xfrm>
          <a:off x="269875" y="933450"/>
          <a:ext cx="11726863" cy="5462588"/>
        </p:xfrm>
        <a:graphic>
          <a:graphicData uri="http://schemas.openxmlformats.org/drawingml/2006/table">
            <a:tbl>
              <a:tblPr/>
              <a:tblGrid>
                <a:gridCol w="3282950"/>
                <a:gridCol w="8443913"/>
              </a:tblGrid>
              <a:tr h="13652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dirty="0">
                          <a:solidFill>
                            <a:srgbClr val="000000"/>
                          </a:solidFill>
                          <a:latin typeface="Arial" panose="020B0604020202020204"/>
                          <a:ea typeface="Arial" panose="020B0604020202020204"/>
                        </a:rPr>
                        <a:t>a. Cạnh tranh chỉ diễn ra giữa những người c</a:t>
                      </a:r>
                      <a:r>
                        <a:rPr lang="vi-VN" altLang="en-US" sz="2200" dirty="0">
                          <a:solidFill>
                            <a:srgbClr val="000000"/>
                          </a:solidFill>
                          <a:latin typeface="Arial Unicode MS" pitchFamily="34" charset="-128"/>
                          <a:ea typeface="Arial" panose="020B0604020202020204"/>
                        </a:rPr>
                        <a:t>ù</a:t>
                      </a:r>
                      <a:r>
                        <a:rPr lang="vi-VN" altLang="en-US" sz="2200" dirty="0">
                          <a:solidFill>
                            <a:srgbClr val="000000"/>
                          </a:solidFill>
                          <a:latin typeface="Arial" panose="020B0604020202020204"/>
                          <a:ea typeface="Arial" panose="020B0604020202020204"/>
                        </a:rPr>
                        <a:t>ng b</a:t>
                      </a:r>
                      <a:r>
                        <a:rPr lang="vi-VN" altLang="en-US" sz="2200" dirty="0">
                          <a:solidFill>
                            <a:srgbClr val="000000"/>
                          </a:solidFill>
                          <a:latin typeface="Arial Unicode MS" pitchFamily="34" charset="-128"/>
                          <a:ea typeface="Arial" panose="020B0604020202020204"/>
                        </a:rPr>
                        <a:t>á</a:t>
                      </a:r>
                      <a:r>
                        <a:rPr lang="vi-VN" altLang="en-US" sz="2200" dirty="0">
                          <a:solidFill>
                            <a:srgbClr val="000000"/>
                          </a:solidFill>
                          <a:latin typeface="Arial" panose="020B0604020202020204"/>
                          <a:ea typeface="Arial" panose="020B0604020202020204"/>
                        </a:rPr>
                        <a:t>n một loại h</a:t>
                      </a:r>
                      <a:r>
                        <a:rPr lang="vi-VN" altLang="en-US" sz="2200" dirty="0">
                          <a:solidFill>
                            <a:srgbClr val="000000"/>
                          </a:solidFill>
                          <a:latin typeface="Arial Unicode MS" pitchFamily="34" charset="-128"/>
                          <a:ea typeface="Arial" panose="020B0604020202020204"/>
                        </a:rPr>
                        <a:t>à</a:t>
                      </a:r>
                      <a:r>
                        <a:rPr lang="vi-VN" altLang="en-US" sz="2200" dirty="0">
                          <a:solidFill>
                            <a:srgbClr val="000000"/>
                          </a:solidFill>
                          <a:latin typeface="Arial" panose="020B0604020202020204"/>
                          <a:ea typeface="Arial" panose="020B0604020202020204"/>
                        </a:rPr>
                        <a:t>ng h</a:t>
                      </a:r>
                      <a:r>
                        <a:rPr lang="vi-VN" altLang="en-US" sz="2200" dirty="0">
                          <a:solidFill>
                            <a:srgbClr val="000000"/>
                          </a:solidFill>
                          <a:latin typeface="Arial Unicode MS" pitchFamily="34" charset="-128"/>
                          <a:ea typeface="Arial" panose="020B0604020202020204"/>
                        </a:rPr>
                        <a:t>ó</a:t>
                      </a:r>
                      <a:r>
                        <a:rPr lang="vi-VN" altLang="en-US" sz="2200" dirty="0">
                          <a:solidFill>
                            <a:srgbClr val="000000"/>
                          </a:solidFill>
                          <a:latin typeface="Arial" panose="020B0604020202020204"/>
                          <a:ea typeface="Arial" panose="020B0604020202020204"/>
                        </a:rPr>
                        <a:t>a n</a:t>
                      </a:r>
                      <a:r>
                        <a:rPr lang="vi-VN" altLang="en-US" sz="2200" dirty="0">
                          <a:solidFill>
                            <a:srgbClr val="000000"/>
                          </a:solidFill>
                          <a:latin typeface="Arial Unicode MS" pitchFamily="34" charset="-128"/>
                          <a:ea typeface="Arial" panose="020B0604020202020204"/>
                        </a:rPr>
                        <a:t>à</a:t>
                      </a:r>
                      <a:r>
                        <a:rPr lang="vi-VN" altLang="en-US" sz="2200" dirty="0">
                          <a:solidFill>
                            <a:srgbClr val="000000"/>
                          </a:solidFill>
                          <a:latin typeface="Arial" panose="020B0604020202020204"/>
                          <a:ea typeface="Arial" panose="020B0604020202020204"/>
                        </a:rPr>
                        <a:t>o đ</a:t>
                      </a:r>
                      <a:r>
                        <a:rPr lang="vi-VN" altLang="en-US" sz="2200" dirty="0">
                          <a:solidFill>
                            <a:srgbClr val="000000"/>
                          </a:solidFill>
                          <a:latin typeface="Arial Unicode MS" pitchFamily="34" charset="-128"/>
                          <a:ea typeface="Arial" panose="020B0604020202020204"/>
                        </a:rPr>
                        <a:t>ó</a:t>
                      </a:r>
                      <a:r>
                        <a:rPr lang="vi-VN" altLang="en-US" sz="2200" dirty="0">
                          <a:solidFill>
                            <a:srgbClr val="000000"/>
                          </a:solidFill>
                          <a:latin typeface="Arial" panose="020B0604020202020204"/>
                          <a:ea typeface="Arial" panose="020B0604020202020204"/>
                        </a:rPr>
                        <a:t>.</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99"/>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b="1" dirty="0">
                          <a:solidFill>
                            <a:srgbClr val="000000"/>
                          </a:solidFill>
                          <a:latin typeface="Arial" panose="020B0604020202020204"/>
                          <a:ea typeface="Arial" panose="020B0604020202020204"/>
                        </a:rPr>
                        <a:t>- Không đồng t</a:t>
                      </a:r>
                      <a:r>
                        <a:rPr lang="vi-VN" altLang="en-US" sz="2200" b="1" dirty="0">
                          <a:solidFill>
                            <a:srgbClr val="000000"/>
                          </a:solidFill>
                          <a:latin typeface="Arial" panose="020B0604020202020204" pitchFamily="34" charset="0"/>
                          <a:ea typeface="Arial" panose="020B0604020202020204"/>
                        </a:rPr>
                        <a:t>ì</a:t>
                      </a:r>
                      <a:r>
                        <a:rPr lang="vi-VN" altLang="en-US" sz="2200" b="1" dirty="0">
                          <a:solidFill>
                            <a:srgbClr val="000000"/>
                          </a:solidFill>
                          <a:latin typeface="Arial" panose="020B0604020202020204"/>
                          <a:ea typeface="Arial" panose="020B0604020202020204"/>
                        </a:rPr>
                        <a:t>nh</a:t>
                      </a:r>
                      <a:r>
                        <a:rPr lang="vi-VN" altLang="en-US" sz="2200" dirty="0">
                          <a:solidFill>
                            <a:srgbClr val="000000"/>
                          </a:solidFill>
                          <a:latin typeface="Arial" panose="020B0604020202020204"/>
                          <a:ea typeface="Arial" panose="020B0604020202020204"/>
                        </a:rPr>
                        <a:t>, v</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 cạnh tranh không chỉ diễn ra với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 chủ thể c</a:t>
                      </a:r>
                      <a:r>
                        <a:rPr lang="vi-VN" altLang="en-US" sz="2200" dirty="0">
                          <a:solidFill>
                            <a:srgbClr val="000000"/>
                          </a:solidFill>
                          <a:latin typeface="Arial" panose="020B0604020202020204" pitchFamily="34" charset="0"/>
                          <a:ea typeface="Arial" panose="020B0604020202020204"/>
                        </a:rPr>
                        <a:t>ù</a:t>
                      </a:r>
                      <a:r>
                        <a:rPr lang="vi-VN" altLang="en-US" sz="2200" dirty="0">
                          <a:solidFill>
                            <a:srgbClr val="000000"/>
                          </a:solidFill>
                          <a:latin typeface="Arial" panose="020B0604020202020204"/>
                          <a:ea typeface="Arial" panose="020B0604020202020204"/>
                        </a:rPr>
                        <a:t>ng kinh doanh một mặt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ng m</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còn giữa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 chủ thể kinh doanh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 mặt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ng kh</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 nhau v</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 nh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đầu tư sẽ lựa chọn đầu tư v</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o ng</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nh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ng mang lại lợi nhuận cao nhất.</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99"/>
                    </a:solidFill>
                  </a:tcPr>
                </a:tc>
              </a:tr>
              <a:tr h="136683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dirty="0">
                          <a:solidFill>
                            <a:srgbClr val="000000"/>
                          </a:solidFill>
                          <a:latin typeface="Arial" panose="020B0604020202020204"/>
                          <a:ea typeface="Arial" panose="020B0604020202020204"/>
                        </a:rPr>
                        <a:t>b. Muốn cạnh tranh th</a:t>
                      </a:r>
                      <a:r>
                        <a:rPr lang="vi-VN" altLang="en-US" sz="2200" dirty="0">
                          <a:solidFill>
                            <a:srgbClr val="000000"/>
                          </a:solidFill>
                          <a:latin typeface="Arial Unicode MS" pitchFamily="34" charset="-128"/>
                          <a:ea typeface="Arial" panose="020B0604020202020204"/>
                        </a:rPr>
                        <a:t>à</a:t>
                      </a:r>
                      <a:r>
                        <a:rPr lang="vi-VN" altLang="en-US" sz="2200" dirty="0">
                          <a:solidFill>
                            <a:srgbClr val="000000"/>
                          </a:solidFill>
                          <a:latin typeface="Arial" panose="020B0604020202020204"/>
                          <a:ea typeface="Arial" panose="020B0604020202020204"/>
                        </a:rPr>
                        <a:t>nh công, điều quan trọng l</a:t>
                      </a:r>
                      <a:r>
                        <a:rPr lang="vi-VN" altLang="en-US" sz="2200" dirty="0">
                          <a:solidFill>
                            <a:srgbClr val="000000"/>
                          </a:solidFill>
                          <a:latin typeface="Arial Unicode MS" pitchFamily="34" charset="-128"/>
                          <a:ea typeface="Arial" panose="020B0604020202020204"/>
                        </a:rPr>
                        <a:t>à</a:t>
                      </a:r>
                      <a:r>
                        <a:rPr lang="vi-VN" altLang="en-US" sz="2200" dirty="0">
                          <a:solidFill>
                            <a:srgbClr val="000000"/>
                          </a:solidFill>
                          <a:latin typeface="Arial" panose="020B0604020202020204"/>
                          <a:ea typeface="Arial" panose="020B0604020202020204"/>
                        </a:rPr>
                        <a:t> phải l</a:t>
                      </a:r>
                      <a:r>
                        <a:rPr lang="vi-VN" altLang="en-US" sz="2200" dirty="0">
                          <a:solidFill>
                            <a:srgbClr val="000000"/>
                          </a:solidFill>
                          <a:latin typeface="Arial Unicode MS" pitchFamily="34" charset="-128"/>
                          <a:ea typeface="Arial" panose="020B0604020202020204"/>
                        </a:rPr>
                        <a:t>à</a:t>
                      </a:r>
                      <a:r>
                        <a:rPr lang="vi-VN" altLang="en-US" sz="2200" dirty="0">
                          <a:solidFill>
                            <a:srgbClr val="000000"/>
                          </a:solidFill>
                          <a:latin typeface="Arial" panose="020B0604020202020204"/>
                          <a:ea typeface="Arial" panose="020B0604020202020204"/>
                        </a:rPr>
                        <a:t>m cho đối thủ của m</a:t>
                      </a:r>
                      <a:r>
                        <a:rPr lang="vi-VN" altLang="en-US" sz="2200" dirty="0">
                          <a:solidFill>
                            <a:srgbClr val="000000"/>
                          </a:solidFill>
                          <a:latin typeface="Arial Unicode MS" pitchFamily="34" charset="-128"/>
                          <a:ea typeface="Arial" panose="020B0604020202020204"/>
                        </a:rPr>
                        <a:t>ì</a:t>
                      </a:r>
                      <a:r>
                        <a:rPr lang="vi-VN" altLang="en-US" sz="2200" dirty="0">
                          <a:solidFill>
                            <a:srgbClr val="000000"/>
                          </a:solidFill>
                          <a:latin typeface="Arial" panose="020B0604020202020204"/>
                          <a:ea typeface="Arial" panose="020B0604020202020204"/>
                        </a:rPr>
                        <a:t>nh suy yếu.</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CCFFC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dirty="0">
                          <a:solidFill>
                            <a:srgbClr val="000000"/>
                          </a:solidFill>
                          <a:latin typeface="Arial" panose="020B0604020202020204"/>
                          <a:ea typeface="Arial" panose="020B0604020202020204"/>
                        </a:rPr>
                        <a:t>-</a:t>
                      </a:r>
                      <a:r>
                        <a:rPr lang="vi-VN" altLang="en-US" sz="2200" dirty="0">
                          <a:solidFill>
                            <a:srgbClr val="000000"/>
                          </a:solidFill>
                          <a:latin typeface="Arial" panose="020B0604020202020204" pitchFamily="34" charset="0"/>
                          <a:ea typeface="Arial" panose="020B0604020202020204"/>
                        </a:rPr>
                        <a:t> </a:t>
                      </a:r>
                      <a:r>
                        <a:rPr lang="vi-VN" altLang="en-US" sz="2200" b="1" dirty="0">
                          <a:solidFill>
                            <a:srgbClr val="000000"/>
                          </a:solidFill>
                          <a:latin typeface="Arial" panose="020B0604020202020204"/>
                          <a:ea typeface="Arial" panose="020B0604020202020204"/>
                        </a:rPr>
                        <a:t>Không đồng t</a:t>
                      </a:r>
                      <a:r>
                        <a:rPr lang="vi-VN" altLang="en-US" sz="2200" b="1" dirty="0">
                          <a:solidFill>
                            <a:srgbClr val="000000"/>
                          </a:solidFill>
                          <a:latin typeface="Arial" panose="020B0604020202020204" pitchFamily="34" charset="0"/>
                          <a:ea typeface="Arial" panose="020B0604020202020204"/>
                        </a:rPr>
                        <a:t>ì</a:t>
                      </a:r>
                      <a:r>
                        <a:rPr lang="vi-VN" altLang="en-US" sz="2200" b="1" dirty="0">
                          <a:solidFill>
                            <a:srgbClr val="000000"/>
                          </a:solidFill>
                          <a:latin typeface="Arial" panose="020B0604020202020204"/>
                          <a:ea typeface="Arial" panose="020B0604020202020204"/>
                        </a:rPr>
                        <a:t>nh</a:t>
                      </a:r>
                      <a:r>
                        <a:rPr lang="vi-VN" altLang="en-US" sz="2200" dirty="0">
                          <a:solidFill>
                            <a:srgbClr val="000000"/>
                          </a:solidFill>
                          <a:latin typeface="Arial" panose="020B0604020202020204"/>
                          <a:ea typeface="Arial" panose="020B0604020202020204"/>
                        </a:rPr>
                        <a:t>, v</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 cạnh tranh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nh mạnh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phải tôn trọng đối thủ, t</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m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ch cải thiện m</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nh để vượt lên đối thủ chứ không phải t</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m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ch để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m cho đối thủ suy yếu.</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CCFFCC"/>
                    </a:solidFill>
                  </a:tcPr>
                </a:tc>
              </a:tr>
              <a:tr h="13652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dirty="0">
                          <a:solidFill>
                            <a:srgbClr val="000000"/>
                          </a:solidFill>
                          <a:latin typeface="Arial" panose="020B0604020202020204"/>
                          <a:ea typeface="Arial" panose="020B0604020202020204"/>
                        </a:rPr>
                        <a:t>c. Cạnh tranh chỉ diễn ra ở nơi c</a:t>
                      </a:r>
                      <a:r>
                        <a:rPr lang="vi-VN" altLang="en-US" sz="2200" dirty="0">
                          <a:solidFill>
                            <a:srgbClr val="000000"/>
                          </a:solidFill>
                          <a:latin typeface="Arial Unicode MS" pitchFamily="34" charset="-128"/>
                          <a:ea typeface="Arial" panose="020B0604020202020204"/>
                        </a:rPr>
                        <a:t>ó</a:t>
                      </a:r>
                      <a:r>
                        <a:rPr lang="vi-VN" altLang="en-US" sz="2200" dirty="0">
                          <a:solidFill>
                            <a:srgbClr val="000000"/>
                          </a:solidFill>
                          <a:latin typeface="Arial" panose="020B0604020202020204"/>
                          <a:ea typeface="Arial" panose="020B0604020202020204"/>
                        </a:rPr>
                        <a:t> kinh tế thị trường ph</a:t>
                      </a:r>
                      <a:r>
                        <a:rPr lang="vi-VN" altLang="en-US" sz="2200" dirty="0">
                          <a:solidFill>
                            <a:srgbClr val="000000"/>
                          </a:solidFill>
                          <a:latin typeface="Arial Unicode MS" pitchFamily="34" charset="-128"/>
                          <a:ea typeface="Arial" panose="020B0604020202020204"/>
                        </a:rPr>
                        <a:t>á</a:t>
                      </a:r>
                      <a:r>
                        <a:rPr lang="vi-VN" altLang="en-US" sz="2200" dirty="0">
                          <a:solidFill>
                            <a:srgbClr val="000000"/>
                          </a:solidFill>
                          <a:latin typeface="Arial" panose="020B0604020202020204"/>
                          <a:ea typeface="Arial" panose="020B0604020202020204"/>
                        </a:rPr>
                        <a:t>t triển.</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CC99"/>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dirty="0">
                          <a:solidFill>
                            <a:srgbClr val="000000"/>
                          </a:solidFill>
                          <a:latin typeface="Arial" panose="020B0604020202020204"/>
                          <a:ea typeface="Arial" panose="020B0604020202020204"/>
                        </a:rPr>
                        <a:t>-</a:t>
                      </a:r>
                      <a:r>
                        <a:rPr lang="vi-VN" altLang="en-US" sz="2200" dirty="0">
                          <a:solidFill>
                            <a:srgbClr val="000000"/>
                          </a:solidFill>
                          <a:latin typeface="Arial" panose="020B0604020202020204" pitchFamily="34" charset="0"/>
                          <a:ea typeface="Arial" panose="020B0604020202020204"/>
                        </a:rPr>
                        <a:t> </a:t>
                      </a:r>
                      <a:r>
                        <a:rPr lang="vi-VN" altLang="en-US" sz="2200" b="1" dirty="0">
                          <a:solidFill>
                            <a:srgbClr val="000000"/>
                          </a:solidFill>
                          <a:latin typeface="Arial" panose="020B0604020202020204"/>
                          <a:ea typeface="Arial" panose="020B0604020202020204"/>
                        </a:rPr>
                        <a:t>Không đồng t</a:t>
                      </a:r>
                      <a:r>
                        <a:rPr lang="vi-VN" altLang="en-US" sz="2200" b="1" dirty="0">
                          <a:solidFill>
                            <a:srgbClr val="000000"/>
                          </a:solidFill>
                          <a:latin typeface="Arial" panose="020B0604020202020204" pitchFamily="34" charset="0"/>
                          <a:ea typeface="Arial" panose="020B0604020202020204"/>
                        </a:rPr>
                        <a:t>ì</a:t>
                      </a:r>
                      <a:r>
                        <a:rPr lang="vi-VN" altLang="en-US" sz="2200" b="1" dirty="0">
                          <a:solidFill>
                            <a:srgbClr val="000000"/>
                          </a:solidFill>
                          <a:latin typeface="Arial" panose="020B0604020202020204"/>
                          <a:ea typeface="Arial" panose="020B0604020202020204"/>
                        </a:rPr>
                        <a:t>nh</a:t>
                      </a:r>
                      <a:r>
                        <a:rPr lang="vi-VN" altLang="en-US" sz="2200" dirty="0">
                          <a:solidFill>
                            <a:srgbClr val="000000"/>
                          </a:solidFill>
                          <a:latin typeface="Arial" panose="020B0604020202020204"/>
                          <a:ea typeface="Arial" panose="020B0604020202020204"/>
                        </a:rPr>
                        <a:t>, v</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 cạnh tranh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tất yếu trong cơ chế thị trường, ở đâu c</a:t>
                      </a:r>
                      <a:r>
                        <a:rPr lang="vi-VN" altLang="en-US" sz="2200" dirty="0">
                          <a:solidFill>
                            <a:srgbClr val="000000"/>
                          </a:solidFill>
                          <a:latin typeface="Arial" panose="020B0604020202020204" pitchFamily="34" charset="0"/>
                          <a:ea typeface="Arial" panose="020B0604020202020204"/>
                        </a:rPr>
                        <a:t>ó</a:t>
                      </a:r>
                      <a:r>
                        <a:rPr lang="vi-VN" altLang="en-US" sz="2200" dirty="0">
                          <a:solidFill>
                            <a:srgbClr val="000000"/>
                          </a:solidFill>
                          <a:latin typeface="Arial" panose="020B0604020202020204"/>
                          <a:ea typeface="Arial" panose="020B0604020202020204"/>
                        </a:rPr>
                        <a:t> sản xuất, trao đổi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ng h</a:t>
                      </a:r>
                      <a:r>
                        <a:rPr lang="vi-VN" altLang="en-US" sz="2200" dirty="0">
                          <a:solidFill>
                            <a:srgbClr val="000000"/>
                          </a:solidFill>
                          <a:latin typeface="Arial" panose="020B0604020202020204" pitchFamily="34" charset="0"/>
                          <a:ea typeface="Arial" panose="020B0604020202020204"/>
                        </a:rPr>
                        <a:t>ó</a:t>
                      </a:r>
                      <a:r>
                        <a:rPr lang="vi-VN" altLang="en-US" sz="2200" dirty="0">
                          <a:solidFill>
                            <a:srgbClr val="000000"/>
                          </a:solidFill>
                          <a:latin typeface="Arial" panose="020B0604020202020204"/>
                          <a:ea typeface="Arial" panose="020B0604020202020204"/>
                        </a:rPr>
                        <a:t>a th</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 ở đ</a:t>
                      </a:r>
                      <a:r>
                        <a:rPr lang="vi-VN" altLang="en-US" sz="2200" dirty="0">
                          <a:solidFill>
                            <a:srgbClr val="000000"/>
                          </a:solidFill>
                          <a:latin typeface="Arial" panose="020B0604020202020204" pitchFamily="34" charset="0"/>
                          <a:ea typeface="Arial" panose="020B0604020202020204"/>
                        </a:rPr>
                        <a:t>ó</a:t>
                      </a:r>
                      <a:r>
                        <a:rPr lang="vi-VN" altLang="en-US" sz="2200" dirty="0">
                          <a:solidFill>
                            <a:srgbClr val="000000"/>
                          </a:solidFill>
                          <a:latin typeface="Arial" panose="020B0604020202020204"/>
                          <a:ea typeface="Arial" panose="020B0604020202020204"/>
                        </a:rPr>
                        <a:t> c</a:t>
                      </a:r>
                      <a:r>
                        <a:rPr lang="vi-VN" altLang="en-US" sz="2200" dirty="0">
                          <a:solidFill>
                            <a:srgbClr val="000000"/>
                          </a:solidFill>
                          <a:latin typeface="Arial" panose="020B0604020202020204" pitchFamily="34" charset="0"/>
                          <a:ea typeface="Arial" panose="020B0604020202020204"/>
                        </a:rPr>
                        <a:t>ó</a:t>
                      </a:r>
                      <a:r>
                        <a:rPr lang="vi-VN" altLang="en-US" sz="2200" dirty="0">
                          <a:solidFill>
                            <a:srgbClr val="000000"/>
                          </a:solidFill>
                          <a:latin typeface="Arial" panose="020B0604020202020204"/>
                          <a:ea typeface="Arial" panose="020B0604020202020204"/>
                        </a:rPr>
                        <a:t> cạnh tranh. Do vậy, không phải chỉ khi kinh tế thị trường ph</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t triển mới c</a:t>
                      </a:r>
                      <a:r>
                        <a:rPr lang="vi-VN" altLang="en-US" sz="2200" dirty="0">
                          <a:solidFill>
                            <a:srgbClr val="000000"/>
                          </a:solidFill>
                          <a:latin typeface="Arial" panose="020B0604020202020204" pitchFamily="34" charset="0"/>
                          <a:ea typeface="Arial" panose="020B0604020202020204"/>
                        </a:rPr>
                        <a:t>ó</a:t>
                      </a:r>
                      <a:r>
                        <a:rPr lang="vi-VN" altLang="en-US" sz="2200" dirty="0">
                          <a:solidFill>
                            <a:srgbClr val="000000"/>
                          </a:solidFill>
                          <a:latin typeface="Arial" panose="020B0604020202020204"/>
                          <a:ea typeface="Arial" panose="020B0604020202020204"/>
                        </a:rPr>
                        <a:t> cạnh tranh.</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CC99"/>
                    </a:solidFill>
                  </a:tcPr>
                </a:tc>
              </a:tr>
              <a:tr h="13652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dirty="0">
                          <a:solidFill>
                            <a:srgbClr val="000000"/>
                          </a:solidFill>
                          <a:latin typeface="Arial" panose="020B0604020202020204"/>
                          <a:ea typeface="Arial" panose="020B0604020202020204"/>
                        </a:rPr>
                        <a:t>d. Muốn cạnh tranh l</a:t>
                      </a:r>
                      <a:r>
                        <a:rPr lang="vi-VN" altLang="en-US" sz="2200" dirty="0">
                          <a:solidFill>
                            <a:srgbClr val="000000"/>
                          </a:solidFill>
                          <a:latin typeface="Arial Unicode MS" pitchFamily="34" charset="-128"/>
                          <a:ea typeface="Arial" panose="020B0604020202020204"/>
                        </a:rPr>
                        <a:t>à</a:t>
                      </a:r>
                      <a:r>
                        <a:rPr lang="vi-VN" altLang="en-US" sz="2200" dirty="0">
                          <a:solidFill>
                            <a:srgbClr val="000000"/>
                          </a:solidFill>
                          <a:latin typeface="Arial" panose="020B0604020202020204"/>
                          <a:ea typeface="Arial" panose="020B0604020202020204"/>
                        </a:rPr>
                        <a:t>nh mạnh, cần phải tôn trọng đối thủ.</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99C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dirty="0">
                          <a:solidFill>
                            <a:srgbClr val="000000"/>
                          </a:solidFill>
                          <a:latin typeface="Arial" panose="020B0604020202020204"/>
                          <a:ea typeface="Arial" panose="020B0604020202020204"/>
                        </a:rPr>
                        <a:t>-</a:t>
                      </a:r>
                      <a:r>
                        <a:rPr lang="vi-VN" altLang="en-US" sz="2200" dirty="0">
                          <a:solidFill>
                            <a:srgbClr val="000000"/>
                          </a:solidFill>
                          <a:latin typeface="Arial" panose="020B0604020202020204" pitchFamily="34" charset="0"/>
                          <a:ea typeface="Arial" panose="020B0604020202020204"/>
                        </a:rPr>
                        <a:t> </a:t>
                      </a:r>
                      <a:r>
                        <a:rPr lang="vi-VN" altLang="en-US" sz="2200" b="1" dirty="0">
                          <a:solidFill>
                            <a:srgbClr val="000000"/>
                          </a:solidFill>
                          <a:latin typeface="Arial" panose="020B0604020202020204"/>
                          <a:ea typeface="Arial" panose="020B0604020202020204"/>
                        </a:rPr>
                        <a:t>Đồng t</a:t>
                      </a:r>
                      <a:r>
                        <a:rPr lang="vi-VN" altLang="en-US" sz="2200" b="1" dirty="0">
                          <a:solidFill>
                            <a:srgbClr val="000000"/>
                          </a:solidFill>
                          <a:latin typeface="Arial" panose="020B0604020202020204" pitchFamily="34" charset="0"/>
                          <a:ea typeface="Arial" panose="020B0604020202020204"/>
                        </a:rPr>
                        <a:t>ì</a:t>
                      </a:r>
                      <a:r>
                        <a:rPr lang="vi-VN" altLang="en-US" sz="2200" b="1" dirty="0">
                          <a:solidFill>
                            <a:srgbClr val="000000"/>
                          </a:solidFill>
                          <a:latin typeface="Arial" panose="020B0604020202020204"/>
                          <a:ea typeface="Arial" panose="020B0604020202020204"/>
                        </a:rPr>
                        <a:t>nh</a:t>
                      </a:r>
                      <a:r>
                        <a:rPr lang="vi-VN" altLang="en-US" sz="2200" dirty="0">
                          <a:solidFill>
                            <a:srgbClr val="000000"/>
                          </a:solidFill>
                          <a:latin typeface="Arial" panose="020B0604020202020204"/>
                          <a:ea typeface="Arial" panose="020B0604020202020204"/>
                        </a:rPr>
                        <a:t>, v</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 cạnh tranh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nh mạnh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biết chấp nhận cạnh tranh, c</a:t>
                      </a:r>
                      <a:r>
                        <a:rPr lang="vi-VN" altLang="en-US" sz="2200" dirty="0">
                          <a:solidFill>
                            <a:srgbClr val="000000"/>
                          </a:solidFill>
                          <a:latin typeface="Arial" panose="020B0604020202020204" pitchFamily="34" charset="0"/>
                          <a:ea typeface="Arial" panose="020B0604020202020204"/>
                        </a:rPr>
                        <a:t>ù</a:t>
                      </a:r>
                      <a:r>
                        <a:rPr lang="vi-VN" altLang="en-US" sz="2200" dirty="0">
                          <a:solidFill>
                            <a:srgbClr val="000000"/>
                          </a:solidFill>
                          <a:latin typeface="Arial" panose="020B0604020202020204"/>
                          <a:ea typeface="Arial" panose="020B0604020202020204"/>
                        </a:rPr>
                        <a:t>ng hợp t</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 v</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cạnh tranh với đối thủ, tôn trọng đối thủ, t</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m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ch tạo ra ưu thế vượt trội so với đối thủ để tồn tại v</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ph</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t triển.</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99CC"/>
                    </a:solidFill>
                  </a:tcPr>
                </a:tc>
              </a:tr>
            </a:tbl>
          </a:graphicData>
        </a:graphic>
      </p:graphicFrame>
      <p:sp>
        <p:nvSpPr>
          <p:cNvPr id="20499" name="Rectangle 66"/>
          <p:cNvSpPr/>
          <p:nvPr/>
        </p:nvSpPr>
        <p:spPr>
          <a:xfrm>
            <a:off x="322263" y="277813"/>
            <a:ext cx="11549062" cy="442912"/>
          </a:xfrm>
          <a:prstGeom prst="rect">
            <a:avLst/>
          </a:prstGeom>
          <a:noFill/>
          <a:ln w="9525">
            <a:noFill/>
          </a:ln>
        </p:spPr>
        <p:txBody>
          <a:bodyPr anchor="ctr" anchorCtr="0">
            <a:spAutoFit/>
          </a:bodyPr>
          <a:p>
            <a:pPr algn="justLow" eaLnBrk="1" hangingPunct="1"/>
            <a:r>
              <a:rPr lang="vi-VN" altLang="en-US" sz="2300" b="1" dirty="0">
                <a:solidFill>
                  <a:srgbClr val="FF0000"/>
                </a:solidFill>
                <a:latin typeface="Arial" panose="020B0604020202020204" pitchFamily="34" charset="0"/>
              </a:rPr>
              <a:t>Bài tập 1: Em đồng tình hay không đồng tình với những ý kiến sau đây? Vì sao? </a:t>
            </a:r>
            <a:endParaRPr lang="vi-VN" altLang="en-US" sz="2300" b="1" dirty="0">
              <a:solidFill>
                <a:srgbClr val="FF0000"/>
              </a:solidFill>
              <a:latin typeface="Arial" panose="020B0604020202020204" pitchFamily="34" charset="0"/>
            </a:endParaRPr>
          </a:p>
        </p:txBody>
      </p:sp>
      <p:sp>
        <p:nvSpPr>
          <p:cNvPr id="10" name="Rectangle 9"/>
          <p:cNvSpPr>
            <a:spLocks noChangeArrowheads="1"/>
          </p:cNvSpPr>
          <p:nvPr/>
        </p:nvSpPr>
        <p:spPr bwMode="auto">
          <a:xfrm>
            <a:off x="3608388" y="1006475"/>
            <a:ext cx="8301038" cy="1220788"/>
          </a:xfrm>
          <a:prstGeom prst="rect">
            <a:avLst/>
          </a:prstGeom>
          <a:solidFill>
            <a:srgbClr val="FFFF99"/>
          </a:solidFill>
          <a:ln>
            <a:noFill/>
          </a:ln>
        </p:spPr>
        <p:txBody>
          <a:bodyPr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lang="x-none" sz="1400" b="0" i="0" u="none" strike="noStrike" kern="0" cap="none" spc="0" normalizeH="0" baseline="0" noProof="0">
              <a:ln>
                <a:noFill/>
              </a:ln>
              <a:solidFill>
                <a:schemeClr val="lt1"/>
              </a:solidFill>
              <a:effectLst/>
              <a:uLnTx/>
              <a:uFillTx/>
              <a:latin typeface="+mn-lt"/>
              <a:ea typeface="+mn-ea"/>
              <a:cs typeface="+mn-cs"/>
              <a:sym typeface="Arial" panose="020B0604020202020204"/>
            </a:endParaRPr>
          </a:p>
        </p:txBody>
      </p:sp>
      <p:sp>
        <p:nvSpPr>
          <p:cNvPr id="2" name="Rectangle 9"/>
          <p:cNvSpPr>
            <a:spLocks noChangeArrowheads="1"/>
          </p:cNvSpPr>
          <p:nvPr/>
        </p:nvSpPr>
        <p:spPr bwMode="auto">
          <a:xfrm>
            <a:off x="3590925" y="2368550"/>
            <a:ext cx="8301038" cy="1220788"/>
          </a:xfrm>
          <a:prstGeom prst="rect">
            <a:avLst/>
          </a:prstGeom>
          <a:solidFill>
            <a:srgbClr val="CCFFCC"/>
          </a:solidFill>
          <a:ln>
            <a:noFill/>
          </a:ln>
        </p:spPr>
        <p:txBody>
          <a:bodyPr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lang="x-none" sz="1400" b="0" i="0" u="none" strike="noStrike" kern="0" cap="none" spc="0" normalizeH="0" baseline="0" noProof="0">
              <a:ln>
                <a:noFill/>
              </a:ln>
              <a:solidFill>
                <a:schemeClr val="lt1"/>
              </a:solidFill>
              <a:effectLst/>
              <a:uLnTx/>
              <a:uFillTx/>
              <a:latin typeface="+mn-lt"/>
              <a:ea typeface="+mn-ea"/>
              <a:cs typeface="+mn-cs"/>
              <a:sym typeface="Arial" panose="020B0604020202020204"/>
            </a:endParaRPr>
          </a:p>
        </p:txBody>
      </p:sp>
      <p:sp>
        <p:nvSpPr>
          <p:cNvPr id="3" name="Rectangle 9"/>
          <p:cNvSpPr>
            <a:spLocks noChangeArrowheads="1"/>
          </p:cNvSpPr>
          <p:nvPr/>
        </p:nvSpPr>
        <p:spPr bwMode="auto">
          <a:xfrm>
            <a:off x="3603625" y="3686175"/>
            <a:ext cx="8301038" cy="1220788"/>
          </a:xfrm>
          <a:prstGeom prst="rect">
            <a:avLst/>
          </a:prstGeom>
          <a:solidFill>
            <a:srgbClr val="FFCC99"/>
          </a:solidFill>
          <a:ln>
            <a:noFill/>
          </a:ln>
        </p:spPr>
        <p:txBody>
          <a:bodyPr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lang="x-none" sz="1400" b="0" i="0" u="none" strike="noStrike" kern="0" cap="none" spc="0" normalizeH="0" baseline="0" noProof="0">
              <a:ln>
                <a:noFill/>
              </a:ln>
              <a:solidFill>
                <a:schemeClr val="lt1"/>
              </a:solidFill>
              <a:effectLst/>
              <a:uLnTx/>
              <a:uFillTx/>
              <a:latin typeface="+mn-lt"/>
              <a:ea typeface="+mn-ea"/>
              <a:cs typeface="+mn-cs"/>
              <a:sym typeface="Arial" panose="020B0604020202020204"/>
            </a:endParaRPr>
          </a:p>
        </p:txBody>
      </p:sp>
      <p:sp>
        <p:nvSpPr>
          <p:cNvPr id="4" name="Rectangle 9"/>
          <p:cNvSpPr>
            <a:spLocks noChangeArrowheads="1"/>
          </p:cNvSpPr>
          <p:nvPr/>
        </p:nvSpPr>
        <p:spPr bwMode="auto">
          <a:xfrm>
            <a:off x="3587750" y="5106988"/>
            <a:ext cx="8301038" cy="1220788"/>
          </a:xfrm>
          <a:prstGeom prst="rect">
            <a:avLst/>
          </a:prstGeom>
          <a:solidFill>
            <a:srgbClr val="FF99CC"/>
          </a:solidFill>
          <a:ln>
            <a:noFill/>
          </a:ln>
        </p:spPr>
        <p:txBody>
          <a:bodyPr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lang="x-none" sz="1400" b="0" i="0" u="none" strike="noStrike" kern="0" cap="none" spc="0" normalizeH="0" baseline="0" noProof="0">
              <a:ln>
                <a:noFill/>
              </a:ln>
              <a:solidFill>
                <a:schemeClr val="lt1"/>
              </a:solidFill>
              <a:effectLst/>
              <a:uLnTx/>
              <a:uFillTx/>
              <a:latin typeface="+mn-lt"/>
              <a:ea typeface="+mn-ea"/>
              <a:cs typeface="+mn-cs"/>
              <a:sym typeface="Arial" panose="020B0604020202020204"/>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0" nodeType="clickEffect">
                                  <p:stCondLst>
                                    <p:cond delay="0"/>
                                  </p:stCondLst>
                                  <p:childTnLst>
                                    <p:animEffect transition="out" filter="blinds(horizontal)">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0" nodeType="clickEffect">
                                  <p:stCondLst>
                                    <p:cond delay="0"/>
                                  </p:stCondLst>
                                  <p:childTnLst>
                                    <p:animEffect transition="out" filter="blinds(horizontal)">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animBg="1"/>
      <p:bldP spid="3" grpId="0" animBg="1"/>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Rectangle 2"/>
          <p:cNvSpPr/>
          <p:nvPr/>
        </p:nvSpPr>
        <p:spPr>
          <a:xfrm>
            <a:off x="0" y="0"/>
            <a:ext cx="12192000" cy="412750"/>
          </a:xfrm>
          <a:prstGeom prst="rect">
            <a:avLst/>
          </a:prstGeom>
          <a:solidFill>
            <a:srgbClr val="000080"/>
          </a:solidFill>
          <a:ln w="9525">
            <a:noFill/>
          </a:ln>
        </p:spPr>
        <p:txBody>
          <a:bodyPr anchor="ctr" anchorCtr="0">
            <a:spAutoFit/>
          </a:bodyPr>
          <a:p>
            <a:pPr algn="justLow" eaLnBrk="1" hangingPunct="1"/>
            <a:r>
              <a:rPr lang="vi-VN" altLang="en-US" sz="2100" dirty="0">
                <a:solidFill>
                  <a:schemeClr val="bg1"/>
                </a:solidFill>
                <a:latin typeface="Arial" panose="020B0604020202020204" pitchFamily="34" charset="0"/>
              </a:rPr>
              <a:t>Bài 2: Em hãy nhận xét hành vi cạnh tranh của các doanh nghiệp trong những trường hợp sau: </a:t>
            </a:r>
            <a:endParaRPr lang="vi-VN" altLang="en-US" sz="2100" dirty="0">
              <a:solidFill>
                <a:schemeClr val="bg1"/>
              </a:solidFill>
              <a:latin typeface="Arial" panose="020B0604020202020204" pitchFamily="34" charset="0"/>
            </a:endParaRPr>
          </a:p>
        </p:txBody>
      </p:sp>
      <p:graphicFrame>
        <p:nvGraphicFramePr>
          <p:cNvPr id="21507" name="Table 21506"/>
          <p:cNvGraphicFramePr/>
          <p:nvPr/>
        </p:nvGraphicFramePr>
        <p:xfrm>
          <a:off x="282575" y="860425"/>
          <a:ext cx="11566525" cy="5797550"/>
        </p:xfrm>
        <a:graphic>
          <a:graphicData uri="http://schemas.openxmlformats.org/drawingml/2006/table">
            <a:tbl>
              <a:tblPr/>
              <a:tblGrid>
                <a:gridCol w="5784850"/>
                <a:gridCol w="5781675"/>
              </a:tblGrid>
              <a:tr h="1600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dirty="0">
                          <a:solidFill>
                            <a:srgbClr val="000000"/>
                          </a:solidFill>
                          <a:latin typeface="Arial" panose="020B0604020202020204"/>
                          <a:ea typeface="Arial" panose="020B0604020202020204"/>
                        </a:rPr>
                        <a:t>a. Khi quảng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o sản phẩm, doanh nghiệp A luôn đưa ra thông tin khuếch đại ưu điểm sản phẩm của m</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nh so với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 sản phẩm c</a:t>
                      </a:r>
                      <a:r>
                        <a:rPr lang="vi-VN" altLang="en-US" sz="2200" dirty="0">
                          <a:solidFill>
                            <a:srgbClr val="000000"/>
                          </a:solidFill>
                          <a:latin typeface="Arial" panose="020B0604020202020204" pitchFamily="34" charset="0"/>
                          <a:ea typeface="Arial" panose="020B0604020202020204"/>
                        </a:rPr>
                        <a:t>ù</a:t>
                      </a:r>
                      <a:r>
                        <a:rPr lang="vi-VN" altLang="en-US" sz="2200" dirty="0">
                          <a:solidFill>
                            <a:srgbClr val="000000"/>
                          </a:solidFill>
                          <a:latin typeface="Arial" panose="020B0604020202020204"/>
                          <a:ea typeface="Arial" panose="020B0604020202020204"/>
                        </a:rPr>
                        <a:t>ng loại của doanh nghiệp kh</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 đang b</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n trên thị trường.</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99"/>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b="1" dirty="0">
                          <a:solidFill>
                            <a:srgbClr val="000000"/>
                          </a:solidFill>
                          <a:latin typeface="Arial" panose="020B0604020202020204"/>
                          <a:ea typeface="Arial" panose="020B0604020202020204"/>
                        </a:rPr>
                        <a:t>-</a:t>
                      </a:r>
                      <a:r>
                        <a:rPr lang="vi-VN" altLang="en-US" sz="2200" dirty="0">
                          <a:solidFill>
                            <a:srgbClr val="000000"/>
                          </a:solidFill>
                          <a:latin typeface="Arial" panose="020B0604020202020204" pitchFamily="34" charset="0"/>
                          <a:ea typeface="Arial" panose="020B0604020202020204"/>
                        </a:rPr>
                        <a:t> </a:t>
                      </a:r>
                      <a:r>
                        <a:rPr lang="vi-VN" altLang="en-US" sz="2200" dirty="0">
                          <a:solidFill>
                            <a:srgbClr val="000000"/>
                          </a:solidFill>
                          <a:latin typeface="Arial" panose="020B0604020202020204"/>
                          <a:ea typeface="Arial" panose="020B0604020202020204"/>
                        </a:rPr>
                        <a:t>Đây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nh vi cạnh tranh không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nh mạnh, đưa ra thông tin không đ</a:t>
                      </a:r>
                      <a:r>
                        <a:rPr lang="vi-VN" altLang="en-US" sz="2200" dirty="0">
                          <a:solidFill>
                            <a:srgbClr val="000000"/>
                          </a:solidFill>
                          <a:latin typeface="Arial" panose="020B0604020202020204" pitchFamily="34" charset="0"/>
                          <a:ea typeface="Arial" panose="020B0604020202020204"/>
                        </a:rPr>
                        <a:t>ú</a:t>
                      </a:r>
                      <a:r>
                        <a:rPr lang="vi-VN" altLang="en-US" sz="2200" dirty="0">
                          <a:solidFill>
                            <a:srgbClr val="000000"/>
                          </a:solidFill>
                          <a:latin typeface="Arial" panose="020B0604020202020204"/>
                          <a:ea typeface="Arial" panose="020B0604020202020204"/>
                        </a:rPr>
                        <a:t>ng với chất lượng sản phẩm của doanh nghiệp, tạo sự hiểu lầm với kh</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ch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ng.</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FF99"/>
                    </a:solidFill>
                  </a:tcPr>
                </a:tc>
              </a:tr>
              <a:tr h="12985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dirty="0">
                          <a:solidFill>
                            <a:srgbClr val="000000"/>
                          </a:solidFill>
                          <a:latin typeface="Arial" panose="020B0604020202020204"/>
                          <a:ea typeface="Arial" panose="020B0604020202020204"/>
                        </a:rPr>
                        <a:t>b. Do c</a:t>
                      </a:r>
                      <a:r>
                        <a:rPr lang="vi-VN" altLang="en-US" sz="2200" dirty="0">
                          <a:solidFill>
                            <a:srgbClr val="000000"/>
                          </a:solidFill>
                          <a:latin typeface="Arial" panose="020B0604020202020204" pitchFamily="34" charset="0"/>
                          <a:ea typeface="Arial" panose="020B0604020202020204"/>
                        </a:rPr>
                        <a:t>ó</a:t>
                      </a:r>
                      <a:r>
                        <a:rPr lang="vi-VN" altLang="en-US" sz="2200" dirty="0">
                          <a:solidFill>
                            <a:srgbClr val="000000"/>
                          </a:solidFill>
                          <a:latin typeface="Arial" panose="020B0604020202020204"/>
                          <a:ea typeface="Arial" panose="020B0604020202020204"/>
                        </a:rPr>
                        <a:t> tiềm năng về t</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i ch</a:t>
                      </a:r>
                      <a:r>
                        <a:rPr lang="vi-VN" altLang="en-US" sz="2200" dirty="0">
                          <a:solidFill>
                            <a:srgbClr val="000000"/>
                          </a:solidFill>
                          <a:latin typeface="Arial" panose="020B0604020202020204" pitchFamily="34" charset="0"/>
                          <a:ea typeface="Arial" panose="020B0604020202020204"/>
                        </a:rPr>
                        <a:t>í</a:t>
                      </a:r>
                      <a:r>
                        <a:rPr lang="vi-VN" altLang="en-US" sz="2200" dirty="0">
                          <a:solidFill>
                            <a:srgbClr val="000000"/>
                          </a:solidFill>
                          <a:latin typeface="Arial" panose="020B0604020202020204"/>
                          <a:ea typeface="Arial" panose="020B0604020202020204"/>
                        </a:rPr>
                        <a:t>nh, doanh nghiệp Z quyết định bản sản phẩm của m</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nh với gi</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 thấp hơn nhiều so với gi</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 thị trường để loại bỏ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 đối thủ cạnh tranh.</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CCFFC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b="1" dirty="0">
                          <a:solidFill>
                            <a:srgbClr val="000000"/>
                          </a:solidFill>
                          <a:latin typeface="Arial" panose="020B0604020202020204"/>
                          <a:ea typeface="Arial" panose="020B0604020202020204"/>
                        </a:rPr>
                        <a:t>- </a:t>
                      </a:r>
                      <a:r>
                        <a:rPr lang="vi-VN" altLang="en-US" sz="2200" dirty="0">
                          <a:solidFill>
                            <a:srgbClr val="000000"/>
                          </a:solidFill>
                          <a:latin typeface="Arial" panose="020B0604020202020204"/>
                          <a:ea typeface="Arial" panose="020B0604020202020204"/>
                        </a:rPr>
                        <a:t>Đây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nh vi cạnh tranh không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nh mạnh, b</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n ph</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 gi</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 thị trường để hạ gục đối thủ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 doanh nghiệp nhỏ.</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CCFFCC"/>
                    </a:solidFill>
                  </a:tcPr>
                </a:tc>
              </a:tr>
              <a:tr h="12985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dirty="0">
                          <a:solidFill>
                            <a:srgbClr val="000000"/>
                          </a:solidFill>
                          <a:latin typeface="Arial" panose="020B0604020202020204"/>
                          <a:ea typeface="Arial" panose="020B0604020202020204"/>
                        </a:rPr>
                        <a:t>c. Doanh nghiệp D t</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m mọi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ch để mua được thông tin chiến lược kinh doanh của doanh nghiệp Y - đối thủ cạnh tranh trực tiếp.</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CC99"/>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b="1" dirty="0">
                          <a:solidFill>
                            <a:srgbClr val="000000"/>
                          </a:solidFill>
                          <a:latin typeface="Arial" panose="020B0604020202020204"/>
                          <a:ea typeface="Arial" panose="020B0604020202020204"/>
                        </a:rPr>
                        <a:t>-</a:t>
                      </a:r>
                      <a:r>
                        <a:rPr lang="vi-VN" altLang="en-US" sz="2200" b="1" dirty="0">
                          <a:solidFill>
                            <a:srgbClr val="000000"/>
                          </a:solidFill>
                          <a:latin typeface="Arial" panose="020B0604020202020204" pitchFamily="34" charset="0"/>
                          <a:ea typeface="Arial" panose="020B0604020202020204"/>
                        </a:rPr>
                        <a:t> </a:t>
                      </a:r>
                      <a:r>
                        <a:rPr lang="vi-VN" altLang="en-US" sz="2200" dirty="0">
                          <a:solidFill>
                            <a:srgbClr val="000000"/>
                          </a:solidFill>
                          <a:latin typeface="Arial" panose="020B0604020202020204"/>
                          <a:ea typeface="Arial" panose="020B0604020202020204"/>
                        </a:rPr>
                        <a:t>Đây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nh vi cạnh tranh không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nh mạnh. Việc t</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m mọi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ch để lấy thông tin c</a:t>
                      </a:r>
                      <a:r>
                        <a:rPr lang="vi-VN" altLang="en-US" sz="2200" dirty="0">
                          <a:solidFill>
                            <a:srgbClr val="000000"/>
                          </a:solidFill>
                          <a:latin typeface="Arial" panose="020B0604020202020204" pitchFamily="34" charset="0"/>
                          <a:ea typeface="Arial" panose="020B0604020202020204"/>
                        </a:rPr>
                        <a:t>ó</a:t>
                      </a:r>
                      <a:r>
                        <a:rPr lang="vi-VN" altLang="en-US" sz="2200" dirty="0">
                          <a:solidFill>
                            <a:srgbClr val="000000"/>
                          </a:solidFill>
                          <a:latin typeface="Arial" panose="020B0604020202020204"/>
                          <a:ea typeface="Arial" panose="020B0604020202020204"/>
                        </a:rPr>
                        <a:t> thể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 thủ đoạn xấu, vi phạm ph</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p luật</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CC99"/>
                    </a:solidFill>
                  </a:tcPr>
                </a:tc>
              </a:tr>
              <a:tr h="1600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dirty="0">
                          <a:solidFill>
                            <a:srgbClr val="000000"/>
                          </a:solidFill>
                          <a:latin typeface="Arial" panose="020B0604020202020204"/>
                          <a:ea typeface="Arial" panose="020B0604020202020204"/>
                        </a:rPr>
                        <a:t>d. Công ty K luôn quan tâm đến việc tạo sự thân thiện, tin tưởng của kh</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ch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ng thông qua việc cung cấp sản phẩm c</a:t>
                      </a:r>
                      <a:r>
                        <a:rPr lang="vi-VN" altLang="en-US" sz="2200" dirty="0">
                          <a:solidFill>
                            <a:srgbClr val="000000"/>
                          </a:solidFill>
                          <a:latin typeface="Arial" panose="020B0604020202020204" pitchFamily="34" charset="0"/>
                          <a:ea typeface="Arial" panose="020B0604020202020204"/>
                        </a:rPr>
                        <a:t>ó</a:t>
                      </a:r>
                      <a:r>
                        <a:rPr lang="vi-VN" altLang="en-US" sz="2200" dirty="0">
                          <a:solidFill>
                            <a:srgbClr val="000000"/>
                          </a:solidFill>
                          <a:latin typeface="Arial" panose="020B0604020202020204"/>
                          <a:ea typeface="Arial" panose="020B0604020202020204"/>
                        </a:rPr>
                        <a:t> chất lượng cao kết hợp với quan tâm, chăm s</a:t>
                      </a:r>
                      <a:r>
                        <a:rPr lang="vi-VN" altLang="en-US" sz="2200" dirty="0">
                          <a:solidFill>
                            <a:srgbClr val="000000"/>
                          </a:solidFill>
                          <a:latin typeface="Arial" panose="020B0604020202020204" pitchFamily="34" charset="0"/>
                          <a:ea typeface="Arial" panose="020B0604020202020204"/>
                        </a:rPr>
                        <a:t>ó</a:t>
                      </a:r>
                      <a:r>
                        <a:rPr lang="vi-VN" altLang="en-US" sz="2200" dirty="0">
                          <a:solidFill>
                            <a:srgbClr val="000000"/>
                          </a:solidFill>
                          <a:latin typeface="Arial" panose="020B0604020202020204"/>
                          <a:ea typeface="Arial" panose="020B0604020202020204"/>
                        </a:rPr>
                        <a:t>c, ưu đãi kh</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ch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ng.</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99C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Low" eaLnBrk="1" hangingPunct="1">
                        <a:lnSpc>
                          <a:spcPct val="90000"/>
                        </a:lnSpc>
                        <a:spcBef>
                          <a:spcPts val="1000"/>
                        </a:spcBef>
                        <a:buNone/>
                      </a:pPr>
                      <a:r>
                        <a:rPr lang="vi-VN" altLang="en-US" sz="2200" b="1" dirty="0">
                          <a:solidFill>
                            <a:srgbClr val="000000"/>
                          </a:solidFill>
                          <a:latin typeface="Arial" panose="020B0604020202020204"/>
                          <a:ea typeface="Arial" panose="020B0604020202020204"/>
                        </a:rPr>
                        <a:t>- </a:t>
                      </a:r>
                      <a:r>
                        <a:rPr lang="vi-VN" altLang="en-US" sz="2200" dirty="0">
                          <a:solidFill>
                            <a:srgbClr val="000000"/>
                          </a:solidFill>
                          <a:latin typeface="Arial" panose="020B0604020202020204"/>
                          <a:ea typeface="Arial" panose="020B0604020202020204"/>
                        </a:rPr>
                        <a:t>Đây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nh vi cạnh tranh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nh mạnh. Muốn kh</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ch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ng tin tưởng, chọn mua sản phẩm của m</a:t>
                      </a:r>
                      <a:r>
                        <a:rPr lang="vi-VN" altLang="en-US" sz="2200" dirty="0">
                          <a:solidFill>
                            <a:srgbClr val="000000"/>
                          </a:solidFill>
                          <a:latin typeface="Arial" panose="020B0604020202020204" pitchFamily="34" charset="0"/>
                          <a:ea typeface="Arial" panose="020B0604020202020204"/>
                        </a:rPr>
                        <a:t>ì</a:t>
                      </a:r>
                      <a:r>
                        <a:rPr lang="vi-VN" altLang="en-US" sz="2200" dirty="0">
                          <a:solidFill>
                            <a:srgbClr val="000000"/>
                          </a:solidFill>
                          <a:latin typeface="Arial" panose="020B0604020202020204"/>
                          <a:ea typeface="Arial" panose="020B0604020202020204"/>
                        </a:rPr>
                        <a:t>nh, c</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ch tốt nhất l</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 tạo ra sản phẩm c</a:t>
                      </a:r>
                      <a:r>
                        <a:rPr lang="vi-VN" altLang="en-US" sz="2200" dirty="0">
                          <a:solidFill>
                            <a:srgbClr val="000000"/>
                          </a:solidFill>
                          <a:latin typeface="Arial" panose="020B0604020202020204" pitchFamily="34" charset="0"/>
                          <a:ea typeface="Arial" panose="020B0604020202020204"/>
                        </a:rPr>
                        <a:t>ó</a:t>
                      </a:r>
                      <a:r>
                        <a:rPr lang="vi-VN" altLang="en-US" sz="2200" dirty="0">
                          <a:solidFill>
                            <a:srgbClr val="000000"/>
                          </a:solidFill>
                          <a:latin typeface="Arial" panose="020B0604020202020204"/>
                          <a:ea typeface="Arial" panose="020B0604020202020204"/>
                        </a:rPr>
                        <a:t> chất lượng cao, dịch vụ chăm s</a:t>
                      </a:r>
                      <a:r>
                        <a:rPr lang="vi-VN" altLang="en-US" sz="2200" dirty="0">
                          <a:solidFill>
                            <a:srgbClr val="000000"/>
                          </a:solidFill>
                          <a:latin typeface="Arial" panose="020B0604020202020204" pitchFamily="34" charset="0"/>
                          <a:ea typeface="Arial" panose="020B0604020202020204"/>
                        </a:rPr>
                        <a:t>ó</a:t>
                      </a:r>
                      <a:r>
                        <a:rPr lang="vi-VN" altLang="en-US" sz="2200" dirty="0">
                          <a:solidFill>
                            <a:srgbClr val="000000"/>
                          </a:solidFill>
                          <a:latin typeface="Arial" panose="020B0604020202020204"/>
                          <a:ea typeface="Arial" panose="020B0604020202020204"/>
                        </a:rPr>
                        <a:t>c kh</a:t>
                      </a:r>
                      <a:r>
                        <a:rPr lang="vi-VN" altLang="en-US" sz="2200" dirty="0">
                          <a:solidFill>
                            <a:srgbClr val="000000"/>
                          </a:solidFill>
                          <a:latin typeface="Arial" panose="020B0604020202020204" pitchFamily="34" charset="0"/>
                          <a:ea typeface="Arial" panose="020B0604020202020204"/>
                        </a:rPr>
                        <a:t>á</a:t>
                      </a:r>
                      <a:r>
                        <a:rPr lang="vi-VN" altLang="en-US" sz="2200" dirty="0">
                          <a:solidFill>
                            <a:srgbClr val="000000"/>
                          </a:solidFill>
                          <a:latin typeface="Arial" panose="020B0604020202020204"/>
                          <a:ea typeface="Arial" panose="020B0604020202020204"/>
                        </a:rPr>
                        <a:t>ch h</a:t>
                      </a:r>
                      <a:r>
                        <a:rPr lang="vi-VN" altLang="en-US" sz="2200" dirty="0">
                          <a:solidFill>
                            <a:srgbClr val="000000"/>
                          </a:solidFill>
                          <a:latin typeface="Arial" panose="020B0604020202020204" pitchFamily="34" charset="0"/>
                          <a:ea typeface="Arial" panose="020B0604020202020204"/>
                        </a:rPr>
                        <a:t>à</a:t>
                      </a:r>
                      <a:r>
                        <a:rPr lang="vi-VN" altLang="en-US" sz="2200" dirty="0">
                          <a:solidFill>
                            <a:srgbClr val="000000"/>
                          </a:solidFill>
                          <a:latin typeface="Arial" panose="020B0604020202020204"/>
                          <a:ea typeface="Arial" panose="020B0604020202020204"/>
                        </a:rPr>
                        <a:t>ng tốt.</a:t>
                      </a:r>
                      <a:endParaRPr lang="vi-VN" altLang="en-US" sz="2200" dirty="0">
                        <a:solidFill>
                          <a:srgbClr val="000000"/>
                        </a:solidFill>
                        <a:latin typeface="Arial" panose="020B0604020202020204"/>
                        <a:ea typeface="Arial" panose="020B0604020202020204"/>
                      </a:endParaRPr>
                    </a:p>
                  </a:txBody>
                  <a:tcPr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F99CC"/>
                    </a:solidFill>
                  </a:tcPr>
                </a:tc>
              </a:tr>
            </a:tbl>
          </a:graphicData>
        </a:graphic>
      </p:graphicFrame>
      <p:sp>
        <p:nvSpPr>
          <p:cNvPr id="10" name="Rectangle 9"/>
          <p:cNvSpPr>
            <a:spLocks noChangeArrowheads="1"/>
          </p:cNvSpPr>
          <p:nvPr/>
        </p:nvSpPr>
        <p:spPr bwMode="auto">
          <a:xfrm>
            <a:off x="6118225" y="1006475"/>
            <a:ext cx="5702300" cy="1322388"/>
          </a:xfrm>
          <a:prstGeom prst="rect">
            <a:avLst/>
          </a:prstGeom>
          <a:solidFill>
            <a:srgbClr val="FFFF99"/>
          </a:solidFill>
          <a:ln>
            <a:noFill/>
          </a:ln>
        </p:spPr>
        <p:txBody>
          <a:bodyPr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lang="x-none" sz="1400" b="0" i="0" u="none" strike="noStrike" kern="0" cap="none" spc="0" normalizeH="0" baseline="0" noProof="0">
              <a:ln>
                <a:noFill/>
              </a:ln>
              <a:solidFill>
                <a:schemeClr val="lt1"/>
              </a:solidFill>
              <a:effectLst/>
              <a:uLnTx/>
              <a:uFillTx/>
              <a:latin typeface="+mn-lt"/>
              <a:ea typeface="+mn-ea"/>
              <a:cs typeface="+mn-cs"/>
              <a:sym typeface="Arial" panose="020B0604020202020204"/>
            </a:endParaRPr>
          </a:p>
        </p:txBody>
      </p:sp>
      <p:sp>
        <p:nvSpPr>
          <p:cNvPr id="2" name="Rectangle 9"/>
          <p:cNvSpPr>
            <a:spLocks noChangeArrowheads="1"/>
          </p:cNvSpPr>
          <p:nvPr/>
        </p:nvSpPr>
        <p:spPr bwMode="auto">
          <a:xfrm>
            <a:off x="6145213" y="2514600"/>
            <a:ext cx="5614988" cy="1177925"/>
          </a:xfrm>
          <a:prstGeom prst="rect">
            <a:avLst/>
          </a:prstGeom>
          <a:solidFill>
            <a:srgbClr val="CCFFCC"/>
          </a:solidFill>
          <a:ln>
            <a:noFill/>
          </a:ln>
        </p:spPr>
        <p:txBody>
          <a:bodyPr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lang="x-none" sz="1400" b="0" i="0" u="none" strike="noStrike" kern="0" cap="none" spc="0" normalizeH="0" baseline="0" noProof="0">
              <a:ln>
                <a:noFill/>
              </a:ln>
              <a:solidFill>
                <a:schemeClr val="lt1"/>
              </a:solidFill>
              <a:effectLst/>
              <a:uLnTx/>
              <a:uFillTx/>
              <a:latin typeface="+mn-lt"/>
              <a:ea typeface="+mn-ea"/>
              <a:cs typeface="+mn-cs"/>
              <a:sym typeface="Arial" panose="020B0604020202020204"/>
            </a:endParaRPr>
          </a:p>
        </p:txBody>
      </p:sp>
      <p:sp>
        <p:nvSpPr>
          <p:cNvPr id="3" name="Rectangle 9"/>
          <p:cNvSpPr>
            <a:spLocks noChangeArrowheads="1"/>
          </p:cNvSpPr>
          <p:nvPr/>
        </p:nvSpPr>
        <p:spPr bwMode="auto">
          <a:xfrm>
            <a:off x="6145213" y="2514600"/>
            <a:ext cx="5614988" cy="1177925"/>
          </a:xfrm>
          <a:prstGeom prst="rect">
            <a:avLst/>
          </a:prstGeom>
          <a:solidFill>
            <a:srgbClr val="CCFFCC"/>
          </a:solidFill>
          <a:ln>
            <a:noFill/>
          </a:ln>
        </p:spPr>
        <p:txBody>
          <a:bodyPr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lang="x-none" sz="1400" b="0" i="0" u="none" strike="noStrike" kern="0" cap="none" spc="0" normalizeH="0" baseline="0" noProof="0">
              <a:ln>
                <a:noFill/>
              </a:ln>
              <a:solidFill>
                <a:schemeClr val="lt1"/>
              </a:solidFill>
              <a:effectLst/>
              <a:uLnTx/>
              <a:uFillTx/>
              <a:latin typeface="+mn-lt"/>
              <a:ea typeface="+mn-ea"/>
              <a:cs typeface="+mn-cs"/>
              <a:sym typeface="Arial" panose="020B0604020202020204"/>
            </a:endParaRPr>
          </a:p>
        </p:txBody>
      </p:sp>
      <p:sp>
        <p:nvSpPr>
          <p:cNvPr id="4" name="Rectangle 9"/>
          <p:cNvSpPr>
            <a:spLocks noChangeArrowheads="1"/>
          </p:cNvSpPr>
          <p:nvPr/>
        </p:nvSpPr>
        <p:spPr bwMode="auto">
          <a:xfrm>
            <a:off x="6143625" y="3817938"/>
            <a:ext cx="5614988" cy="1177925"/>
          </a:xfrm>
          <a:prstGeom prst="rect">
            <a:avLst/>
          </a:prstGeom>
          <a:solidFill>
            <a:srgbClr val="FFCC99"/>
          </a:solidFill>
          <a:ln>
            <a:noFill/>
          </a:ln>
        </p:spPr>
        <p:txBody>
          <a:bodyPr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lang="x-none" sz="1400" b="0" i="0" u="none" strike="noStrike" kern="0" cap="none" spc="0" normalizeH="0" baseline="0" noProof="0">
              <a:ln>
                <a:noFill/>
              </a:ln>
              <a:solidFill>
                <a:schemeClr val="lt1"/>
              </a:solidFill>
              <a:effectLst/>
              <a:uLnTx/>
              <a:uFillTx/>
              <a:latin typeface="+mn-lt"/>
              <a:ea typeface="+mn-ea"/>
              <a:cs typeface="+mn-cs"/>
              <a:sym typeface="Arial" panose="020B0604020202020204"/>
            </a:endParaRPr>
          </a:p>
        </p:txBody>
      </p:sp>
      <p:sp>
        <p:nvSpPr>
          <p:cNvPr id="5" name="Rectangle 9"/>
          <p:cNvSpPr>
            <a:spLocks noChangeArrowheads="1"/>
          </p:cNvSpPr>
          <p:nvPr/>
        </p:nvSpPr>
        <p:spPr bwMode="auto">
          <a:xfrm>
            <a:off x="6143625" y="3817938"/>
            <a:ext cx="5614988" cy="1177925"/>
          </a:xfrm>
          <a:prstGeom prst="rect">
            <a:avLst/>
          </a:prstGeom>
          <a:solidFill>
            <a:srgbClr val="FFCC99"/>
          </a:solidFill>
          <a:ln>
            <a:noFill/>
          </a:ln>
        </p:spPr>
        <p:txBody>
          <a:bodyPr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lang="x-none" sz="1400" b="0" i="0" u="none" strike="noStrike" kern="0" cap="none" spc="0" normalizeH="0" baseline="0" noProof="0">
              <a:ln>
                <a:noFill/>
              </a:ln>
              <a:solidFill>
                <a:schemeClr val="lt1"/>
              </a:solidFill>
              <a:effectLst/>
              <a:uLnTx/>
              <a:uFillTx/>
              <a:latin typeface="+mn-lt"/>
              <a:ea typeface="+mn-ea"/>
              <a:cs typeface="+mn-cs"/>
              <a:sym typeface="Arial" panose="020B0604020202020204"/>
            </a:endParaRPr>
          </a:p>
        </p:txBody>
      </p:sp>
      <p:sp>
        <p:nvSpPr>
          <p:cNvPr id="6" name="Rectangle 9"/>
          <p:cNvSpPr>
            <a:spLocks noChangeArrowheads="1"/>
          </p:cNvSpPr>
          <p:nvPr/>
        </p:nvSpPr>
        <p:spPr bwMode="auto">
          <a:xfrm>
            <a:off x="6127750" y="5106988"/>
            <a:ext cx="5614988" cy="1482725"/>
          </a:xfrm>
          <a:prstGeom prst="rect">
            <a:avLst/>
          </a:prstGeom>
          <a:solidFill>
            <a:srgbClr val="FF99CC"/>
          </a:solidFill>
          <a:ln>
            <a:noFill/>
          </a:ln>
        </p:spPr>
        <p:txBody>
          <a:bodyPr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endParaRPr kumimoji="0" lang="x-none" sz="1400" b="0" i="0" u="none" strike="noStrike" kern="0" cap="none" spc="0" normalizeH="0" baseline="0" noProof="0">
              <a:ln>
                <a:noFill/>
              </a:ln>
              <a:solidFill>
                <a:schemeClr val="lt1"/>
              </a:solidFill>
              <a:effectLst/>
              <a:uLnTx/>
              <a:uFillTx/>
              <a:latin typeface="+mn-lt"/>
              <a:ea typeface="+mn-ea"/>
              <a:cs typeface="+mn-cs"/>
              <a:sym typeface="Arial" panose="020B0604020202020204"/>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0" nodeType="clickEffect">
                                  <p:stCondLst>
                                    <p:cond delay="0"/>
                                  </p:stCondLst>
                                  <p:childTnLst>
                                    <p:animEffect transition="out" filter="blinds(horizontal)">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0" nodeType="clickEffect">
                                  <p:stCondLst>
                                    <p:cond delay="0"/>
                                  </p:stCondLst>
                                  <p:childTnLst>
                                    <p:animEffect transition="out" filter="blinds(horizontal)">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3" presetClass="exit" presetSubtype="10" fill="hold" grpId="0" nodeType="clickEffect">
                                  <p:stCondLst>
                                    <p:cond delay="0"/>
                                  </p:stCondLst>
                                  <p:childTnLst>
                                    <p:animEffect transition="out" filter="blinds(horizontal)">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3" presetClass="exit" presetSubtype="10" fill="hold" grpId="0" nodeType="clickEffect">
                                  <p:stCondLst>
                                    <p:cond delay="0"/>
                                  </p:stCondLst>
                                  <p:childTnLst>
                                    <p:animEffect transition="out" filter="blinds(horizontal)">
                                      <p:cBhvr>
                                        <p:cTn id="31" dur="500"/>
                                        <p:tgtEl>
                                          <p:spTgt spid="6"/>
                                        </p:tgtEl>
                                      </p:cBhvr>
                                    </p:animEffect>
                                    <p:set>
                                      <p:cBhvr>
                                        <p:cTn id="3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animBg="1"/>
      <p:bldP spid="3" grpId="0" animBg="1"/>
      <p:bldP spid="4" grpId="0" animBg="1"/>
      <p:bldP spid="5"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Oval 4"/>
          <p:cNvSpPr/>
          <p:nvPr/>
        </p:nvSpPr>
        <p:spPr>
          <a:xfrm>
            <a:off x="325438" y="200025"/>
            <a:ext cx="3429000" cy="1473200"/>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r>
              <a:rPr lang="en-US" altLang="en-US" sz="3000" b="1" dirty="0"/>
              <a:t>MỞ ĐẦU</a:t>
            </a:r>
            <a:endParaRPr lang="en-US" altLang="en-US" sz="3000" b="1" dirty="0"/>
          </a:p>
        </p:txBody>
      </p:sp>
      <p:sp>
        <p:nvSpPr>
          <p:cNvPr id="14" name="Bent-Up Arrow 13"/>
          <p:cNvSpPr/>
          <p:nvPr/>
        </p:nvSpPr>
        <p:spPr>
          <a:xfrm rot="5400000">
            <a:off x="4393406" y="534194"/>
            <a:ext cx="952500" cy="1055688"/>
          </a:xfrm>
          <a:prstGeom prst="bentUpArrow">
            <a:avLst/>
          </a:prstGeom>
        </p:spPr>
        <p:style>
          <a:lnRef idx="1">
            <a:schemeClr val="accent2"/>
          </a:lnRef>
          <a:fillRef idx="2">
            <a:schemeClr val="accent2"/>
          </a:fillRef>
          <a:effectRef idx="1">
            <a:schemeClr val="accent2"/>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dk1"/>
              </a:solidFill>
              <a:effectLst/>
              <a:uLnTx/>
              <a:uFillTx/>
              <a:latin typeface="+mn-lt"/>
              <a:ea typeface="+mn-ea"/>
              <a:cs typeface="Calibri" panose="020F0502020204030204" pitchFamily="34" charset="0"/>
            </a:endParaRPr>
          </a:p>
        </p:txBody>
      </p:sp>
      <p:sp>
        <p:nvSpPr>
          <p:cNvPr id="26634" name="Rectangle 10"/>
          <p:cNvSpPr/>
          <p:nvPr/>
        </p:nvSpPr>
        <p:spPr>
          <a:xfrm>
            <a:off x="5649913" y="415925"/>
            <a:ext cx="6030912" cy="1184275"/>
          </a:xfrm>
          <a:prstGeom prst="rect">
            <a:avLst/>
          </a:prstGeom>
          <a:noFill/>
          <a:ln w="25400" cap="flat" cmpd="sng">
            <a:solidFill>
              <a:srgbClr val="FF0000"/>
            </a:solidFill>
            <a:prstDash val="sysDot"/>
            <a:miter/>
            <a:headEnd type="none" w="med" len="med"/>
            <a:tailEnd type="none" w="med" len="med"/>
          </a:ln>
        </p:spPr>
        <p:txBody>
          <a:bodyPr anchor="ctr" anchorCtr="0">
            <a:spAutoFit/>
          </a:bodyPr>
          <a:p>
            <a:pPr algn="justLow" eaLnBrk="1" hangingPunct="1"/>
            <a:r>
              <a:rPr lang="vi-VN" altLang="en-US" sz="3500" dirty="0">
                <a:latin typeface="Arial" panose="020B0604020202020204" pitchFamily="34" charset="0"/>
              </a:rPr>
              <a:t>Em hãy đọc trường hợp sau để trả lời câu hỏi: </a:t>
            </a:r>
            <a:endParaRPr lang="vi-VN" altLang="en-US" sz="3500" dirty="0">
              <a:latin typeface="Arial" panose="020B0604020202020204" pitchFamily="34" charset="0"/>
            </a:endParaRPr>
          </a:p>
        </p:txBody>
      </p:sp>
      <p:sp>
        <p:nvSpPr>
          <p:cNvPr id="26635" name="Rectangle 11"/>
          <p:cNvSpPr/>
          <p:nvPr/>
        </p:nvSpPr>
        <p:spPr>
          <a:xfrm>
            <a:off x="566738" y="2208213"/>
            <a:ext cx="11282362" cy="1692275"/>
          </a:xfrm>
          <a:prstGeom prst="rect">
            <a:avLst/>
          </a:prstGeom>
          <a:noFill/>
          <a:ln w="9525">
            <a:noFill/>
          </a:ln>
        </p:spPr>
        <p:txBody>
          <a:bodyPr anchor="ctr" anchorCtr="0">
            <a:spAutoFit/>
          </a:bodyPr>
          <a:p>
            <a:pPr algn="justLow" eaLnBrk="1" hangingPunct="1"/>
            <a:r>
              <a:rPr lang="vi-VN" altLang="en-US" sz="3500" dirty="0">
                <a:latin typeface="Arial" panose="020B0604020202020204" pitchFamily="34" charset="0"/>
              </a:rPr>
              <a:t>Chị A mở cửa hàng kinh doanh tạp hoá ở phố H được ba năm. Mới đây, trên phố xuất hiện thêm một siêu thị và hai cửa hàng tạp hoá khác. </a:t>
            </a:r>
            <a:endParaRPr lang="vi-VN" altLang="en-US" sz="3500" dirty="0">
              <a:latin typeface="Arial" panose="020B0604020202020204" pitchFamily="34" charset="0"/>
            </a:endParaRPr>
          </a:p>
        </p:txBody>
      </p:sp>
      <p:sp>
        <p:nvSpPr>
          <p:cNvPr id="2" name="Bent-Up Arrow 13"/>
          <p:cNvSpPr/>
          <p:nvPr/>
        </p:nvSpPr>
        <p:spPr>
          <a:xfrm rot="5400000">
            <a:off x="646906" y="4204494"/>
            <a:ext cx="952500" cy="1055688"/>
          </a:xfrm>
          <a:prstGeom prst="bentUpArrow">
            <a:avLst/>
          </a:prstGeom>
        </p:spPr>
        <p:style>
          <a:lnRef idx="1">
            <a:schemeClr val="accent2"/>
          </a:lnRef>
          <a:fillRef idx="2">
            <a:schemeClr val="accent2"/>
          </a:fillRef>
          <a:effectRef idx="1">
            <a:schemeClr val="accent2"/>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dk1"/>
              </a:solidFill>
              <a:effectLst/>
              <a:uLnTx/>
              <a:uFillTx/>
              <a:latin typeface="+mn-lt"/>
              <a:ea typeface="+mn-ea"/>
              <a:cs typeface="Calibri" panose="020F0502020204030204" pitchFamily="34" charset="0"/>
            </a:endParaRPr>
          </a:p>
        </p:txBody>
      </p:sp>
      <p:sp>
        <p:nvSpPr>
          <p:cNvPr id="26637" name="Rectangle 13"/>
          <p:cNvSpPr/>
          <p:nvPr/>
        </p:nvSpPr>
        <p:spPr>
          <a:xfrm>
            <a:off x="2035175" y="4171950"/>
            <a:ext cx="9480550" cy="1692275"/>
          </a:xfrm>
          <a:prstGeom prst="rect">
            <a:avLst/>
          </a:prstGeom>
          <a:noFill/>
          <a:ln w="9525">
            <a:noFill/>
          </a:ln>
        </p:spPr>
        <p:txBody>
          <a:bodyPr anchor="ctr" anchorCtr="0">
            <a:spAutoFit/>
          </a:bodyPr>
          <a:p>
            <a:pPr algn="justLow" eaLnBrk="1" hangingPunct="1"/>
            <a:r>
              <a:rPr lang="vi-VN" altLang="en-US" sz="3500" dirty="0">
                <a:solidFill>
                  <a:srgbClr val="0000CC"/>
                </a:solidFill>
                <a:latin typeface="Arial" panose="020B0604020202020204" pitchFamily="34" charset="0"/>
              </a:rPr>
              <a:t>Theo em, chị A và các chủ cửa hàng tạp hoá khác phải làm thế nào để thu hút khách hàng, đảm bảo việc kinh doanh? </a:t>
            </a:r>
            <a:endParaRPr lang="vi-VN" altLang="en-US" sz="3500" dirty="0">
              <a:solidFill>
                <a:srgbClr val="0000CC"/>
              </a:solidFill>
              <a:latin typeface="Arial" panose="020B0604020202020204" pitchFamily="34" charset="0"/>
            </a:endParaRPr>
          </a:p>
        </p:txBody>
      </p:sp>
      <p:sp>
        <p:nvSpPr>
          <p:cNvPr id="3" name="Oval 4"/>
          <p:cNvSpPr/>
          <p:nvPr/>
        </p:nvSpPr>
        <p:spPr>
          <a:xfrm>
            <a:off x="325438" y="200025"/>
            <a:ext cx="3429000" cy="1473200"/>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r>
              <a:rPr lang="en-US" altLang="en-US" sz="3000" b="1" dirty="0"/>
              <a:t>MỞ ĐẦU</a:t>
            </a:r>
            <a:endParaRPr lang="en-US" altLang="en-US" sz="3000" b="1"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linds(horizontal)">
                                      <p:cBhvr>
                                        <p:cTn id="12" dur="500"/>
                                        <p:tgtEl>
                                          <p:spTgt spid="1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6634"/>
                                        </p:tgtEl>
                                        <p:attrNameLst>
                                          <p:attrName>style.visibility</p:attrName>
                                        </p:attrNameLst>
                                      </p:cBhvr>
                                      <p:to>
                                        <p:strVal val="visible"/>
                                      </p:to>
                                    </p:set>
                                    <p:animEffect transition="in" filter="blinds(horizontal)">
                                      <p:cBhvr>
                                        <p:cTn id="15" dur="500"/>
                                        <p:tgtEl>
                                          <p:spTgt spid="2663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6635"/>
                                        </p:tgtEl>
                                        <p:attrNameLst>
                                          <p:attrName>style.visibility</p:attrName>
                                        </p:attrNameLst>
                                      </p:cBhvr>
                                      <p:to>
                                        <p:strVal val="visible"/>
                                      </p:to>
                                    </p:set>
                                    <p:animEffect transition="in" filter="blinds(horizontal)">
                                      <p:cBhvr>
                                        <p:cTn id="20" dur="500"/>
                                        <p:tgtEl>
                                          <p:spTgt spid="26635"/>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linds(horizontal)">
                                      <p:cBhvr>
                                        <p:cTn id="25" dur="500"/>
                                        <p:tgtEl>
                                          <p:spTgt spid="2"/>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26637"/>
                                        </p:tgtEl>
                                        <p:attrNameLst>
                                          <p:attrName>style.visibility</p:attrName>
                                        </p:attrNameLst>
                                      </p:cBhvr>
                                      <p:to>
                                        <p:strVal val="visible"/>
                                      </p:to>
                                    </p:set>
                                    <p:animEffect transition="in" filter="blinds(horizontal)">
                                      <p:cBhvr>
                                        <p:cTn id="28" dur="500"/>
                                        <p:tgtEl>
                                          <p:spTgt spid="26637"/>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blinds(horizontal)">
                                      <p:cBhvr>
                                        <p:cTn id="3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6634" grpId="0" animBg="1"/>
      <p:bldP spid="26635" grpId="0"/>
      <p:bldP spid="26637" grpId="0"/>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0661" name="Rectangle 5"/>
          <p:cNvSpPr/>
          <p:nvPr/>
        </p:nvSpPr>
        <p:spPr>
          <a:xfrm>
            <a:off x="358775" y="608013"/>
            <a:ext cx="3843338" cy="3616325"/>
          </a:xfrm>
          <a:prstGeom prst="rect">
            <a:avLst/>
          </a:prstGeom>
          <a:noFill/>
          <a:ln w="15875" cap="flat" cmpd="sng">
            <a:solidFill>
              <a:srgbClr val="FF0000"/>
            </a:solidFill>
            <a:prstDash val="dash"/>
            <a:miter/>
            <a:headEnd type="none" w="med" len="med"/>
            <a:tailEnd type="none" w="med" len="med"/>
          </a:ln>
        </p:spPr>
        <p:txBody>
          <a:bodyPr anchor="ctr" anchorCtr="0">
            <a:spAutoFit/>
          </a:bodyPr>
          <a:p>
            <a:pPr algn="justLow" eaLnBrk="1" hangingPunct="1"/>
            <a:r>
              <a:rPr lang="vi-VN" altLang="en-US" sz="2300" dirty="0">
                <a:latin typeface="Arial" panose="020B0604020202020204" pitchFamily="34" charset="0"/>
              </a:rPr>
              <a:t>Từ khi lên làm trưởng phòng tổ chức ở công ty M, ông H đã nghiên cứu chính sách đãi ngộ nhân viên của các doanh nghiệp là đối thủ cạnh tranh với công ty để đề xuất mức lương, thưởng cao hơn hẳn cho những nhân viên có nhiều đóng góp cho công ty M. </a:t>
            </a:r>
            <a:endParaRPr lang="vi-VN" altLang="en-US" sz="2300" dirty="0">
              <a:latin typeface="Arial" panose="020B0604020202020204" pitchFamily="34" charset="0"/>
            </a:endParaRPr>
          </a:p>
        </p:txBody>
      </p:sp>
      <p:sp>
        <p:nvSpPr>
          <p:cNvPr id="70662" name="Rectangle 6"/>
          <p:cNvSpPr/>
          <p:nvPr/>
        </p:nvSpPr>
        <p:spPr>
          <a:xfrm>
            <a:off x="4503738" y="407988"/>
            <a:ext cx="3732212" cy="473075"/>
          </a:xfrm>
          <a:prstGeom prst="rect">
            <a:avLst/>
          </a:prstGeom>
          <a:solidFill>
            <a:srgbClr val="FF0000"/>
          </a:solidFill>
          <a:ln w="9525">
            <a:noFill/>
          </a:ln>
        </p:spPr>
        <p:txBody>
          <a:bodyPr wrap="none" anchor="ctr" anchorCtr="0">
            <a:spAutoFit/>
          </a:bodyPr>
          <a:p>
            <a:pPr algn="justLow" eaLnBrk="1" hangingPunct="1"/>
            <a:r>
              <a:rPr lang="vi-VN" altLang="en-US" sz="2500" dirty="0">
                <a:solidFill>
                  <a:schemeClr val="bg1"/>
                </a:solidFill>
                <a:latin typeface="Arial" panose="020B0604020202020204" pitchFamily="34" charset="0"/>
              </a:rPr>
              <a:t>Bài 5: Giải đáp thắc mắc </a:t>
            </a:r>
            <a:endParaRPr lang="vi-VN" altLang="en-US" sz="2500" dirty="0">
              <a:solidFill>
                <a:schemeClr val="bg1"/>
              </a:solidFill>
              <a:latin typeface="Arial" panose="020B0604020202020204" pitchFamily="34" charset="0"/>
            </a:endParaRPr>
          </a:p>
        </p:txBody>
      </p:sp>
      <p:sp>
        <p:nvSpPr>
          <p:cNvPr id="70663" name="Rectangle 7"/>
          <p:cNvSpPr/>
          <p:nvPr/>
        </p:nvSpPr>
        <p:spPr>
          <a:xfrm>
            <a:off x="8564563" y="1344613"/>
            <a:ext cx="3159125" cy="4800600"/>
          </a:xfrm>
          <a:prstGeom prst="rect">
            <a:avLst/>
          </a:prstGeom>
          <a:noFill/>
          <a:ln w="19050" cap="flat" cmpd="sng">
            <a:solidFill>
              <a:srgbClr val="FF0000"/>
            </a:solidFill>
            <a:prstDash val="dash"/>
            <a:miter/>
            <a:headEnd type="none" w="med" len="med"/>
            <a:tailEnd type="none" w="med" len="med"/>
          </a:ln>
        </p:spPr>
        <p:txBody>
          <a:bodyPr anchor="ctr" anchorCtr="0">
            <a:spAutoFit/>
          </a:bodyPr>
          <a:p>
            <a:pPr algn="justLow" eaLnBrk="1" hangingPunct="1"/>
            <a:r>
              <a:rPr lang="vi-VN" altLang="en-US" sz="2200" dirty="0">
                <a:latin typeface="Arial" panose="020B0604020202020204" pitchFamily="34" charset="0"/>
              </a:rPr>
              <a:t>Công ty M cần có mức lương, thưởng cao cho các nhân viên có nhiều đóng góp cho công ty vì các nhân viên này là nhân tố quan trọng tạo nên năng lực cạnh tranh của doanh nghiệp so với đối thủ nên cần có chính sách khích lệ, động viên để giữ chân và thúc đẩy các nhân viên này cống hiến cho doanh nghiệp. </a:t>
            </a:r>
            <a:endParaRPr lang="vi-VN" altLang="en-US" sz="2200" dirty="0">
              <a:latin typeface="Arial" panose="020B0604020202020204" pitchFamily="34" charset="0"/>
            </a:endParaRPr>
          </a:p>
        </p:txBody>
      </p:sp>
      <p:sp>
        <p:nvSpPr>
          <p:cNvPr id="24581" name="Right Triangle 47"/>
          <p:cNvSpPr/>
          <p:nvPr/>
        </p:nvSpPr>
        <p:spPr>
          <a:xfrm rot="5400000">
            <a:off x="5845175" y="3192463"/>
            <a:ext cx="938213" cy="936625"/>
          </a:xfrm>
          <a:prstGeom prst="rtTriangle">
            <a:avLst/>
          </a:prstGeom>
          <a:gradFill rotWithShape="1">
            <a:gsLst>
              <a:gs pos="0">
                <a:srgbClr val="9DDFAF">
                  <a:alpha val="100000"/>
                </a:srgbClr>
              </a:gs>
              <a:gs pos="75999">
                <a:srgbClr val="83C696">
                  <a:alpha val="100000"/>
                </a:srgbClr>
              </a:gs>
              <a:gs pos="100000">
                <a:srgbClr val="83C696">
                  <a:alpha val="100000"/>
                </a:srgbClr>
              </a:gs>
            </a:gsLst>
            <a:lin ang="10200000"/>
            <a:tileRect/>
          </a:gradFill>
          <a:ln w="12700">
            <a:noFill/>
          </a:ln>
        </p:spPr>
        <p:txBody>
          <a:bodyPr rot="10800000" vert="eaVert" anchor="ctr" anchorCtr="0"/>
          <a:p>
            <a:pPr algn="ctr" eaLnBrk="1" hangingPunct="1">
              <a:buNone/>
            </a:pPr>
            <a:endParaRPr lang="en-US" altLang="x-none" dirty="0">
              <a:solidFill>
                <a:srgbClr val="FFFFFF"/>
              </a:solidFill>
              <a:latin typeface="Calibri" panose="020F0502020204030204" pitchFamily="34" charset="0"/>
            </a:endParaRPr>
          </a:p>
        </p:txBody>
      </p:sp>
      <p:grpSp>
        <p:nvGrpSpPr>
          <p:cNvPr id="53" name="Group 52"/>
          <p:cNvGrpSpPr/>
          <p:nvPr/>
        </p:nvGrpSpPr>
        <p:grpSpPr>
          <a:xfrm>
            <a:off x="4306252" y="2264884"/>
            <a:ext cx="2712455" cy="1086679"/>
            <a:chOff x="4117339" y="3732496"/>
            <a:chExt cx="2712455" cy="1086679"/>
          </a:xfrm>
          <a:effectLst>
            <a:outerShdw blurRad="88900" dist="76200" dir="8100000" algn="tr" rotWithShape="0">
              <a:prstClr val="black">
                <a:alpha val="40000"/>
              </a:prstClr>
            </a:outerShdw>
          </a:effectLst>
        </p:grpSpPr>
        <p:sp>
          <p:nvSpPr>
            <p:cNvPr id="54" name="Freeform: Shape 53"/>
            <p:cNvSpPr/>
            <p:nvPr/>
          </p:nvSpPr>
          <p:spPr>
            <a:xfrm flipH="1">
              <a:off x="4117339" y="3732496"/>
              <a:ext cx="2504271" cy="1086679"/>
            </a:xfrm>
            <a:custGeom>
              <a:avLst/>
              <a:gdLst>
                <a:gd name="connsiteX0" fmla="*/ 1533130 w 2504271"/>
                <a:gd name="connsiteY0" fmla="*/ 0 h 1086679"/>
                <a:gd name="connsiteX1" fmla="*/ 2504271 w 2504271"/>
                <a:gd name="connsiteY1" fmla="*/ 543340 h 1086679"/>
                <a:gd name="connsiteX2" fmla="*/ 1533130 w 2504271"/>
                <a:gd name="connsiteY2" fmla="*/ 1086679 h 1086679"/>
                <a:gd name="connsiteX3" fmla="*/ 1533130 w 2504271"/>
                <a:gd name="connsiteY3" fmla="*/ 942585 h 1086679"/>
                <a:gd name="connsiteX4" fmla="*/ 0 w 2504271"/>
                <a:gd name="connsiteY4" fmla="*/ 942585 h 1086679"/>
                <a:gd name="connsiteX5" fmla="*/ 798491 w 2504271"/>
                <a:gd name="connsiteY5" fmla="*/ 144094 h 1086679"/>
                <a:gd name="connsiteX6" fmla="*/ 1533130 w 2504271"/>
                <a:gd name="connsiteY6" fmla="*/ 144094 h 1086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04271" h="1086679">
                  <a:moveTo>
                    <a:pt x="1533130" y="0"/>
                  </a:moveTo>
                  <a:lnTo>
                    <a:pt x="2504271" y="543340"/>
                  </a:lnTo>
                  <a:lnTo>
                    <a:pt x="1533130" y="1086679"/>
                  </a:lnTo>
                  <a:lnTo>
                    <a:pt x="1533130" y="942585"/>
                  </a:lnTo>
                  <a:lnTo>
                    <a:pt x="0" y="942585"/>
                  </a:lnTo>
                  <a:lnTo>
                    <a:pt x="798491" y="144094"/>
                  </a:lnTo>
                  <a:lnTo>
                    <a:pt x="1533130" y="144094"/>
                  </a:lnTo>
                  <a:close/>
                </a:path>
              </a:pathLst>
            </a:custGeom>
            <a:gradFill flip="none" rotWithShape="1">
              <a:gsLst>
                <a:gs pos="0">
                  <a:srgbClr val="9DDFAF"/>
                </a:gs>
                <a:gs pos="76000">
                  <a:srgbClr val="5CB475"/>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5" name="Right Triangle 54"/>
            <p:cNvSpPr/>
            <p:nvPr/>
          </p:nvSpPr>
          <p:spPr>
            <a:xfrm flipH="1" flipV="1">
              <a:off x="4117340" y="4275835"/>
              <a:ext cx="971550" cy="543339"/>
            </a:xfrm>
            <a:prstGeom prst="rtTriangle">
              <a:avLst/>
            </a:prstGeom>
            <a:gradFill flip="none" rotWithShape="1">
              <a:gsLst>
                <a:gs pos="0">
                  <a:srgbClr val="F2F4F3">
                    <a:alpha val="0"/>
                  </a:srgbClr>
                </a:gs>
                <a:gs pos="46028">
                  <a:srgbClr val="9DDFAF">
                    <a:alpha val="0"/>
                  </a:srgbClr>
                </a:gs>
                <a:gs pos="86000">
                  <a:srgbClr val="5CB475"/>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6" name="Rectangle 55"/>
            <p:cNvSpPr/>
            <p:nvPr/>
          </p:nvSpPr>
          <p:spPr>
            <a:xfrm rot="18864124" flipH="1">
              <a:off x="6089091" y="3632344"/>
              <a:ext cx="209851" cy="1271555"/>
            </a:xfrm>
            <a:prstGeom prst="rect">
              <a:avLst/>
            </a:prstGeom>
            <a:solidFill>
              <a:schemeClr val="bg1">
                <a:alpha val="54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49" name="Group 48"/>
          <p:cNvGrpSpPr/>
          <p:nvPr/>
        </p:nvGrpSpPr>
        <p:grpSpPr>
          <a:xfrm>
            <a:off x="5637795" y="3246849"/>
            <a:ext cx="2712455" cy="1086679"/>
            <a:chOff x="5488571" y="4714460"/>
            <a:chExt cx="2712455" cy="1086679"/>
          </a:xfrm>
          <a:effectLst>
            <a:outerShdw blurRad="127000" dist="76200" dir="2700000" algn="tl" rotWithShape="0">
              <a:prstClr val="black">
                <a:alpha val="40000"/>
              </a:prstClr>
            </a:outerShdw>
          </a:effectLst>
        </p:grpSpPr>
        <p:sp>
          <p:nvSpPr>
            <p:cNvPr id="50" name="Freeform: Shape 49"/>
            <p:cNvSpPr/>
            <p:nvPr/>
          </p:nvSpPr>
          <p:spPr>
            <a:xfrm>
              <a:off x="5696755" y="4714460"/>
              <a:ext cx="2504271" cy="1086679"/>
            </a:xfrm>
            <a:custGeom>
              <a:avLst/>
              <a:gdLst>
                <a:gd name="connsiteX0" fmla="*/ 1533130 w 2504271"/>
                <a:gd name="connsiteY0" fmla="*/ 0 h 1086679"/>
                <a:gd name="connsiteX1" fmla="*/ 2504271 w 2504271"/>
                <a:gd name="connsiteY1" fmla="*/ 543340 h 1086679"/>
                <a:gd name="connsiteX2" fmla="*/ 1533130 w 2504271"/>
                <a:gd name="connsiteY2" fmla="*/ 1086679 h 1086679"/>
                <a:gd name="connsiteX3" fmla="*/ 1533130 w 2504271"/>
                <a:gd name="connsiteY3" fmla="*/ 942585 h 1086679"/>
                <a:gd name="connsiteX4" fmla="*/ 0 w 2504271"/>
                <a:gd name="connsiteY4" fmla="*/ 942585 h 1086679"/>
                <a:gd name="connsiteX5" fmla="*/ 798491 w 2504271"/>
                <a:gd name="connsiteY5" fmla="*/ 144094 h 1086679"/>
                <a:gd name="connsiteX6" fmla="*/ 1533130 w 2504271"/>
                <a:gd name="connsiteY6" fmla="*/ 144094 h 1086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04271" h="1086679">
                  <a:moveTo>
                    <a:pt x="1533130" y="0"/>
                  </a:moveTo>
                  <a:lnTo>
                    <a:pt x="2504271" y="543340"/>
                  </a:lnTo>
                  <a:lnTo>
                    <a:pt x="1533130" y="1086679"/>
                  </a:lnTo>
                  <a:lnTo>
                    <a:pt x="1533130" y="942585"/>
                  </a:lnTo>
                  <a:lnTo>
                    <a:pt x="0" y="942585"/>
                  </a:lnTo>
                  <a:lnTo>
                    <a:pt x="798491" y="144094"/>
                  </a:lnTo>
                  <a:lnTo>
                    <a:pt x="1533130" y="144094"/>
                  </a:lnTo>
                  <a:close/>
                </a:path>
              </a:pathLst>
            </a:custGeom>
            <a:gradFill flip="none" rotWithShape="1">
              <a:gsLst>
                <a:gs pos="0">
                  <a:srgbClr val="9DD9F3"/>
                </a:gs>
                <a:gs pos="76000">
                  <a:srgbClr val="4B99C9"/>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1" name="Right Triangle 50"/>
            <p:cNvSpPr/>
            <p:nvPr/>
          </p:nvSpPr>
          <p:spPr>
            <a:xfrm flipV="1">
              <a:off x="7229475" y="5257799"/>
              <a:ext cx="971550" cy="543339"/>
            </a:xfrm>
            <a:prstGeom prst="rtTriangle">
              <a:avLst/>
            </a:prstGeom>
            <a:gradFill flip="none" rotWithShape="1">
              <a:gsLst>
                <a:gs pos="0">
                  <a:srgbClr val="F2F4F3">
                    <a:alpha val="0"/>
                  </a:srgbClr>
                </a:gs>
                <a:gs pos="46028">
                  <a:srgbClr val="8ABBD9">
                    <a:alpha val="0"/>
                  </a:srgbClr>
                </a:gs>
                <a:gs pos="86000">
                  <a:srgbClr val="4B99C9"/>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2" name="Rectangle 51"/>
            <p:cNvSpPr/>
            <p:nvPr/>
          </p:nvSpPr>
          <p:spPr>
            <a:xfrm rot="2735876">
              <a:off x="6019423" y="4614308"/>
              <a:ext cx="209851" cy="1271555"/>
            </a:xfrm>
            <a:prstGeom prst="rect">
              <a:avLst/>
            </a:prstGeom>
            <a:solidFill>
              <a:schemeClr val="bg1">
                <a:alpha val="54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70670" name="Rectangle 14"/>
          <p:cNvSpPr/>
          <p:nvPr/>
        </p:nvSpPr>
        <p:spPr>
          <a:xfrm>
            <a:off x="360363" y="4456113"/>
            <a:ext cx="3762375" cy="2101850"/>
          </a:xfrm>
          <a:prstGeom prst="rect">
            <a:avLst/>
          </a:prstGeom>
          <a:solidFill>
            <a:srgbClr val="FFCC99"/>
          </a:solidFill>
          <a:ln w="9525">
            <a:noFill/>
          </a:ln>
        </p:spPr>
        <p:txBody>
          <a:bodyPr anchor="ctr" anchorCtr="0">
            <a:spAutoFit/>
          </a:bodyPr>
          <a:p>
            <a:pPr algn="justLow" eaLnBrk="1" hangingPunct="1"/>
            <a:r>
              <a:rPr lang="vi-VN" altLang="en-US" sz="2200" dirty="0">
                <a:latin typeface="Arial" panose="020B0604020202020204" pitchFamily="34" charset="0"/>
              </a:rPr>
              <a:t>Theo em, vì sao công ty M cần có mức lương, thưởng cho các nhân viên có nhiều đóng góp cho công ty cao hơn so với các doanh nghiệp đối thủ cạnh tranh? </a:t>
            </a:r>
            <a:endParaRPr lang="vi-VN" altLang="en-US" sz="2200" dirty="0">
              <a:latin typeface="Arial" panose="020B0604020202020204" pitchFamily="34" charset="0"/>
            </a:endParaRPr>
          </a:p>
        </p:txBody>
      </p:sp>
      <p:pic>
        <p:nvPicPr>
          <p:cNvPr id="24585" name="Picture 15"/>
          <p:cNvPicPr>
            <a:picLocks noChangeAspect="1"/>
          </p:cNvPicPr>
          <p:nvPr/>
        </p:nvPicPr>
        <p:blipFill>
          <a:blip r:embed="rId1"/>
          <a:stretch>
            <a:fillRect/>
          </a:stretch>
        </p:blipFill>
        <p:spPr>
          <a:xfrm>
            <a:off x="-553085" y="99060"/>
            <a:ext cx="12813030" cy="6375400"/>
          </a:xfrm>
          <a:prstGeom prst="rect">
            <a:avLst/>
          </a:prstGeom>
          <a:noFill/>
          <a:ln w="9525">
            <a:noFill/>
          </a:ln>
        </p:spPr>
      </p:pic>
      <p:sp>
        <p:nvSpPr>
          <p:cNvPr id="24586" name="Rectangle 16"/>
          <p:cNvSpPr/>
          <p:nvPr/>
        </p:nvSpPr>
        <p:spPr>
          <a:xfrm>
            <a:off x="3754120" y="99695"/>
            <a:ext cx="8082915" cy="1476375"/>
          </a:xfrm>
          <a:prstGeom prst="rect">
            <a:avLst/>
          </a:prstGeom>
          <a:noFill/>
          <a:ln w="9525">
            <a:noFill/>
          </a:ln>
        </p:spPr>
        <p:txBody>
          <a:bodyPr wrap="square" anchor="ctr" anchorCtr="0">
            <a:spAutoFit/>
          </a:bodyPr>
          <a:p>
            <a:pPr algn="justLow" eaLnBrk="1" hangingPunct="1"/>
            <a:r>
              <a:rPr lang="en-US" altLang="vi-VN" sz="3000" dirty="0">
                <a:latin typeface="Arial" panose="020B0604020202020204" pitchFamily="34" charset="0"/>
              </a:rPr>
              <a:t>   </a:t>
            </a:r>
            <a:r>
              <a:rPr lang="vi-VN" altLang="en-US" sz="3000" dirty="0">
                <a:latin typeface="Arial" panose="020B0604020202020204" pitchFamily="34" charset="0"/>
              </a:rPr>
              <a:t>Em hãy viết một kịch bản và cùng các bạn đóng</a:t>
            </a:r>
            <a:r>
              <a:rPr lang="en-US" altLang="vi-VN" sz="3000" dirty="0">
                <a:latin typeface="Arial" panose="020B0604020202020204" pitchFamily="34" charset="0"/>
              </a:rPr>
              <a:t> v</a:t>
            </a:r>
            <a:r>
              <a:rPr lang="vi-VN" altLang="en-US" sz="3000" dirty="0">
                <a:latin typeface="Arial" panose="020B0604020202020204" pitchFamily="34" charset="0"/>
              </a:rPr>
              <a:t>ai phê phán một hành vi cạnh tranh không lành mạnh. </a:t>
            </a:r>
            <a:endParaRPr lang="vi-VN" altLang="en-US" sz="3000" dirty="0">
              <a:latin typeface="Arial" panose="020B0604020202020204" pitchFamily="34" charset="0"/>
            </a:endParaRPr>
          </a:p>
        </p:txBody>
      </p:sp>
      <p:sp>
        <p:nvSpPr>
          <p:cNvPr id="3" name="Oval 4"/>
          <p:cNvSpPr/>
          <p:nvPr/>
        </p:nvSpPr>
        <p:spPr>
          <a:xfrm>
            <a:off x="325438" y="200025"/>
            <a:ext cx="3429000" cy="1473200"/>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r>
              <a:rPr lang="en-US" altLang="en-US" sz="3000" b="1" dirty="0"/>
              <a:t>VẬN DỤNG</a:t>
            </a:r>
            <a:endParaRPr lang="en-US" altLang="en-US" sz="3000" b="1"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0662"/>
                                        </p:tgtEl>
                                        <p:attrNameLst>
                                          <p:attrName>style.visibility</p:attrName>
                                        </p:attrNameLst>
                                      </p:cBhvr>
                                      <p:to>
                                        <p:strVal val="visible"/>
                                      </p:to>
                                    </p:set>
                                    <p:animEffect transition="in" filter="blinds(horizontal)">
                                      <p:cBhvr>
                                        <p:cTn id="7" dur="500"/>
                                        <p:tgtEl>
                                          <p:spTgt spid="7066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581"/>
                                        </p:tgtEl>
                                        <p:attrNameLst>
                                          <p:attrName>style.visibility</p:attrName>
                                        </p:attrNameLst>
                                      </p:cBhvr>
                                      <p:to>
                                        <p:strVal val="visible"/>
                                      </p:to>
                                    </p:set>
                                    <p:animEffect transition="in" filter="blinds(horizontal)">
                                      <p:cBhvr>
                                        <p:cTn id="12" dur="500"/>
                                        <p:tgtEl>
                                          <p:spTgt spid="24581"/>
                                        </p:tgtEl>
                                      </p:cBhvr>
                                    </p:animEffect>
                                  </p:childTnLst>
                                </p:cTn>
                              </p:par>
                              <p:par>
                                <p:cTn id="13" presetID="3" presetClass="entr" presetSubtype="10" fill="hold" nodeType="withEffect">
                                  <p:stCondLst>
                                    <p:cond delay="0"/>
                                  </p:stCondLst>
                                  <p:childTnLst>
                                    <p:set>
                                      <p:cBhvr>
                                        <p:cTn id="14" dur="1" fill="hold">
                                          <p:stCondLst>
                                            <p:cond delay="0"/>
                                          </p:stCondLst>
                                        </p:cTn>
                                        <p:tgtEl>
                                          <p:spTgt spid="53"/>
                                        </p:tgtEl>
                                        <p:attrNameLst>
                                          <p:attrName>style.visibility</p:attrName>
                                        </p:attrNameLst>
                                      </p:cBhvr>
                                      <p:to>
                                        <p:strVal val="visible"/>
                                      </p:to>
                                    </p:set>
                                    <p:animEffect transition="in" filter="blinds(horizontal)">
                                      <p:cBhvr>
                                        <p:cTn id="15" dur="500"/>
                                        <p:tgtEl>
                                          <p:spTgt spid="53"/>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70661"/>
                                        </p:tgtEl>
                                        <p:attrNameLst>
                                          <p:attrName>style.visibility</p:attrName>
                                        </p:attrNameLst>
                                      </p:cBhvr>
                                      <p:to>
                                        <p:strVal val="visible"/>
                                      </p:to>
                                    </p:set>
                                    <p:animEffect transition="in" filter="blinds(horizontal)">
                                      <p:cBhvr>
                                        <p:cTn id="20" dur="500"/>
                                        <p:tgtEl>
                                          <p:spTgt spid="70661"/>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70670"/>
                                        </p:tgtEl>
                                        <p:attrNameLst>
                                          <p:attrName>style.visibility</p:attrName>
                                        </p:attrNameLst>
                                      </p:cBhvr>
                                      <p:to>
                                        <p:strVal val="visible"/>
                                      </p:to>
                                    </p:set>
                                    <p:animEffect transition="in" filter="blinds(horizontal)">
                                      <p:cBhvr>
                                        <p:cTn id="25" dur="500"/>
                                        <p:tgtEl>
                                          <p:spTgt spid="70670"/>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49"/>
                                        </p:tgtEl>
                                        <p:attrNameLst>
                                          <p:attrName>style.visibility</p:attrName>
                                        </p:attrNameLst>
                                      </p:cBhvr>
                                      <p:to>
                                        <p:strVal val="visible"/>
                                      </p:to>
                                    </p:set>
                                    <p:animEffect transition="in" filter="blinds(horizontal)">
                                      <p:cBhvr>
                                        <p:cTn id="30" dur="500"/>
                                        <p:tgtEl>
                                          <p:spTgt spid="49"/>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70663"/>
                                        </p:tgtEl>
                                        <p:attrNameLst>
                                          <p:attrName>style.visibility</p:attrName>
                                        </p:attrNameLst>
                                      </p:cBhvr>
                                      <p:to>
                                        <p:strVal val="visible"/>
                                      </p:to>
                                    </p:set>
                                    <p:animEffect transition="in" filter="blinds(horizontal)">
                                      <p:cBhvr>
                                        <p:cTn id="35" dur="500"/>
                                        <p:tgtEl>
                                          <p:spTgt spid="70663"/>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blinds(horizontal)">
                                      <p:cBhvr>
                                        <p:cTn id="4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1" grpId="0" animBg="1"/>
      <p:bldP spid="70662" grpId="0" animBg="1"/>
      <p:bldP spid="70663" grpId="0" animBg="1"/>
      <p:bldP spid="24581" grpId="0" animBg="1"/>
      <p:bldP spid="70670" grpId="0" animBg="1"/>
      <p:bldP spid="3"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122" name="Group 54"/>
          <p:cNvGrpSpPr/>
          <p:nvPr/>
        </p:nvGrpSpPr>
        <p:grpSpPr>
          <a:xfrm>
            <a:off x="504825" y="266700"/>
            <a:ext cx="10872788" cy="6426200"/>
            <a:chOff x="592974" y="114738"/>
            <a:chExt cx="9552512" cy="6426364"/>
          </a:xfrm>
        </p:grpSpPr>
        <p:sp>
          <p:nvSpPr>
            <p:cNvPr id="10" name="Rectangle 9"/>
            <p:cNvSpPr/>
            <p:nvPr/>
          </p:nvSpPr>
          <p:spPr>
            <a:xfrm>
              <a:off x="3919408" y="740229"/>
              <a:ext cx="6226078" cy="1030314"/>
            </a:xfrm>
            <a:prstGeom prst="rect">
              <a:avLst/>
            </a:prstGeom>
            <a:gradFill flip="none" rotWithShape="1">
              <a:gsLst>
                <a:gs pos="0">
                  <a:srgbClr val="660066"/>
                </a:gs>
                <a:gs pos="100000">
                  <a:srgbClr val="FF3399"/>
                </a:gs>
              </a:gsLst>
              <a:lin ang="0" scaled="1"/>
              <a:tileRect/>
            </a:gradFill>
            <a:ln>
              <a:noFill/>
            </a:ln>
            <a:effectLst>
              <a:outerShdw blurRad="254000" dist="38100" sx="101000" sy="101000" algn="l" rotWithShape="0">
                <a:schemeClr val="tx1">
                  <a:lumMod val="85000"/>
                  <a:lumOff val="1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Rectangle 10"/>
            <p:cNvSpPr/>
            <p:nvPr/>
          </p:nvSpPr>
          <p:spPr>
            <a:xfrm>
              <a:off x="3919408" y="2119802"/>
              <a:ext cx="6226078" cy="1030313"/>
            </a:xfrm>
            <a:prstGeom prst="rect">
              <a:avLst/>
            </a:prstGeom>
            <a:gradFill flip="none" rotWithShape="1">
              <a:gsLst>
                <a:gs pos="0">
                  <a:srgbClr val="000099"/>
                </a:gs>
                <a:gs pos="100000">
                  <a:srgbClr val="00CCFF"/>
                </a:gs>
              </a:gsLst>
              <a:lin ang="0" scaled="1"/>
              <a:tileRect/>
            </a:gradFill>
            <a:ln>
              <a:noFill/>
            </a:ln>
            <a:effectLst>
              <a:outerShdw blurRad="254000" dist="38100" sx="101000" sy="101000" algn="l" rotWithShape="0">
                <a:schemeClr val="tx1">
                  <a:lumMod val="85000"/>
                  <a:lumOff val="1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 name="Rectangle 11"/>
            <p:cNvSpPr/>
            <p:nvPr/>
          </p:nvSpPr>
          <p:spPr>
            <a:xfrm>
              <a:off x="3919408" y="3497787"/>
              <a:ext cx="6226078" cy="1030313"/>
            </a:xfrm>
            <a:prstGeom prst="rect">
              <a:avLst/>
            </a:prstGeom>
            <a:gradFill flip="none" rotWithShape="1">
              <a:gsLst>
                <a:gs pos="0">
                  <a:srgbClr val="003300"/>
                </a:gs>
                <a:gs pos="100000">
                  <a:srgbClr val="33CC33"/>
                </a:gs>
              </a:gsLst>
              <a:lin ang="0" scaled="1"/>
              <a:tileRect/>
            </a:gradFill>
            <a:ln>
              <a:noFill/>
            </a:ln>
            <a:effectLst>
              <a:outerShdw blurRad="254000" dist="38100" sx="101000" sy="101000" algn="l" rotWithShape="0">
                <a:schemeClr val="tx1">
                  <a:lumMod val="85000"/>
                  <a:lumOff val="1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Rectangle 12"/>
            <p:cNvSpPr/>
            <p:nvPr/>
          </p:nvSpPr>
          <p:spPr>
            <a:xfrm>
              <a:off x="3919408" y="4877360"/>
              <a:ext cx="6226078" cy="1030314"/>
            </a:xfrm>
            <a:prstGeom prst="rect">
              <a:avLst/>
            </a:prstGeom>
            <a:gradFill flip="none" rotWithShape="1">
              <a:gsLst>
                <a:gs pos="0">
                  <a:srgbClr val="CC3300"/>
                </a:gs>
                <a:gs pos="100000">
                  <a:srgbClr val="FF6600"/>
                </a:gs>
              </a:gsLst>
              <a:lin ang="0" scaled="1"/>
              <a:tileRect/>
            </a:gradFill>
            <a:ln>
              <a:noFill/>
            </a:ln>
            <a:effectLst>
              <a:outerShdw blurRad="254000" dist="38100" sx="101000" sy="101000" algn="l" rotWithShape="0">
                <a:schemeClr val="tx1">
                  <a:lumMod val="85000"/>
                  <a:lumOff val="1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Rectangle 13"/>
            <p:cNvSpPr/>
            <p:nvPr/>
          </p:nvSpPr>
          <p:spPr>
            <a:xfrm>
              <a:off x="4131407" y="906921"/>
              <a:ext cx="810338" cy="69693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IN" altLang="en-US" sz="3200" b="1" i="0" u="none" strike="noStrike" kern="1200" cap="none" spc="0" normalizeH="0" baseline="0" noProof="0">
                  <a:ln>
                    <a:noFill/>
                  </a:ln>
                  <a:solidFill>
                    <a:srgbClr val="F2F2F2"/>
                  </a:solidFill>
                  <a:effectLst/>
                  <a:uLnTx/>
                  <a:uFillTx/>
                  <a:latin typeface="Century Gothic" pitchFamily="34" charset="0"/>
                  <a:ea typeface="+mn-ea"/>
                  <a:cs typeface="Arial" panose="020B0604020202020204" pitchFamily="34" charset="0"/>
                </a:rPr>
                <a:t>1</a:t>
              </a:r>
              <a:endParaRPr kumimoji="0" lang="en-IN" altLang="en-US" sz="3200" b="1" i="0" u="none" strike="noStrike" kern="1200" cap="none" spc="0" normalizeH="0" baseline="0" noProof="0">
                <a:ln>
                  <a:noFill/>
                </a:ln>
                <a:solidFill>
                  <a:srgbClr val="F2F2F2"/>
                </a:solidFill>
                <a:effectLst/>
                <a:uLnTx/>
                <a:uFillTx/>
                <a:latin typeface="Century Gothic" pitchFamily="34" charset="0"/>
                <a:ea typeface="+mn-ea"/>
                <a:cs typeface="Arial" panose="020B0604020202020204" pitchFamily="34" charset="0"/>
              </a:endParaRPr>
            </a:p>
          </p:txBody>
        </p:sp>
        <p:sp>
          <p:nvSpPr>
            <p:cNvPr id="15" name="Rectangle 14"/>
            <p:cNvSpPr/>
            <p:nvPr/>
          </p:nvSpPr>
          <p:spPr>
            <a:xfrm>
              <a:off x="4131407" y="2284906"/>
              <a:ext cx="810338" cy="69851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IN" altLang="en-US" sz="3200" b="1" i="0" u="none" strike="noStrike" kern="1200" cap="none" spc="0" normalizeH="0" baseline="0" noProof="0">
                  <a:ln>
                    <a:noFill/>
                  </a:ln>
                  <a:solidFill>
                    <a:srgbClr val="F2F2F2"/>
                  </a:solidFill>
                  <a:effectLst/>
                  <a:uLnTx/>
                  <a:uFillTx/>
                  <a:latin typeface="Century Gothic" pitchFamily="34" charset="0"/>
                  <a:ea typeface="+mn-ea"/>
                  <a:cs typeface="Arial" panose="020B0604020202020204" pitchFamily="34" charset="0"/>
                </a:rPr>
                <a:t>2</a:t>
              </a:r>
              <a:endParaRPr kumimoji="0" lang="en-IN" altLang="en-US" sz="3200" b="1" i="0" u="none" strike="noStrike" kern="1200" cap="none" spc="0" normalizeH="0" baseline="0" noProof="0">
                <a:ln>
                  <a:noFill/>
                </a:ln>
                <a:solidFill>
                  <a:srgbClr val="F2F2F2"/>
                </a:solidFill>
                <a:effectLst/>
                <a:uLnTx/>
                <a:uFillTx/>
                <a:latin typeface="Century Gothic" pitchFamily="34" charset="0"/>
                <a:ea typeface="+mn-ea"/>
                <a:cs typeface="Arial" panose="020B0604020202020204" pitchFamily="34" charset="0"/>
              </a:endParaRPr>
            </a:p>
          </p:txBody>
        </p:sp>
        <p:sp>
          <p:nvSpPr>
            <p:cNvPr id="16" name="Rectangle 15"/>
            <p:cNvSpPr/>
            <p:nvPr/>
          </p:nvSpPr>
          <p:spPr>
            <a:xfrm>
              <a:off x="4132801" y="3664479"/>
              <a:ext cx="810339" cy="69693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IN" altLang="en-US" sz="3200" b="1" i="0" u="none" strike="noStrike" kern="1200" cap="none" spc="0" normalizeH="0" baseline="0" noProof="0">
                  <a:ln>
                    <a:noFill/>
                  </a:ln>
                  <a:solidFill>
                    <a:srgbClr val="F2F2F2"/>
                  </a:solidFill>
                  <a:effectLst/>
                  <a:uLnTx/>
                  <a:uFillTx/>
                  <a:latin typeface="Century Gothic" pitchFamily="34" charset="0"/>
                  <a:ea typeface="+mn-ea"/>
                  <a:cs typeface="Arial" panose="020B0604020202020204" pitchFamily="34" charset="0"/>
                </a:rPr>
                <a:t>3</a:t>
              </a:r>
              <a:endParaRPr kumimoji="0" lang="en-IN" altLang="en-US" sz="3200" b="1" i="0" u="none" strike="noStrike" kern="1200" cap="none" spc="0" normalizeH="0" baseline="0" noProof="0">
                <a:ln>
                  <a:noFill/>
                </a:ln>
                <a:solidFill>
                  <a:srgbClr val="F2F2F2"/>
                </a:solidFill>
                <a:effectLst/>
                <a:uLnTx/>
                <a:uFillTx/>
                <a:latin typeface="Century Gothic" pitchFamily="34" charset="0"/>
                <a:ea typeface="+mn-ea"/>
                <a:cs typeface="Arial" panose="020B0604020202020204" pitchFamily="34" charset="0"/>
              </a:endParaRPr>
            </a:p>
          </p:txBody>
        </p:sp>
        <p:sp>
          <p:nvSpPr>
            <p:cNvPr id="17" name="Rectangle 16"/>
            <p:cNvSpPr/>
            <p:nvPr/>
          </p:nvSpPr>
          <p:spPr>
            <a:xfrm>
              <a:off x="4123038" y="5044052"/>
              <a:ext cx="811733" cy="69693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IN" altLang="en-US" sz="3200" b="1" i="0" u="none" strike="noStrike" kern="1200" cap="none" spc="0" normalizeH="0" baseline="0" noProof="0">
                  <a:ln>
                    <a:noFill/>
                  </a:ln>
                  <a:solidFill>
                    <a:srgbClr val="F2F2F2"/>
                  </a:solidFill>
                  <a:effectLst/>
                  <a:uLnTx/>
                  <a:uFillTx/>
                  <a:latin typeface="Century Gothic" pitchFamily="34" charset="0"/>
                  <a:ea typeface="+mn-ea"/>
                  <a:cs typeface="Arial" panose="020B0604020202020204" pitchFamily="34" charset="0"/>
                </a:rPr>
                <a:t>4</a:t>
              </a:r>
              <a:endParaRPr kumimoji="0" lang="en-IN" altLang="en-US" sz="3200" b="1" i="0" u="none" strike="noStrike" kern="1200" cap="none" spc="0" normalizeH="0" baseline="0" noProof="0">
                <a:ln>
                  <a:noFill/>
                </a:ln>
                <a:solidFill>
                  <a:srgbClr val="F2F2F2"/>
                </a:solidFill>
                <a:effectLst/>
                <a:uLnTx/>
                <a:uFillTx/>
                <a:latin typeface="Century Gothic" pitchFamily="34" charset="0"/>
                <a:ea typeface="+mn-ea"/>
                <a:cs typeface="Arial" panose="020B0604020202020204" pitchFamily="34" charset="0"/>
              </a:endParaRPr>
            </a:p>
          </p:txBody>
        </p:sp>
        <p:grpSp>
          <p:nvGrpSpPr>
            <p:cNvPr id="5148" name="Group 19"/>
            <p:cNvGrpSpPr/>
            <p:nvPr/>
          </p:nvGrpSpPr>
          <p:grpSpPr>
            <a:xfrm>
              <a:off x="5279923" y="954308"/>
              <a:ext cx="3849100" cy="462492"/>
              <a:chOff x="5279923" y="935369"/>
              <a:chExt cx="3849100" cy="462492"/>
            </a:xfrm>
          </p:grpSpPr>
          <p:sp>
            <p:nvSpPr>
              <p:cNvPr id="5170" name="TextBox 17"/>
              <p:cNvSpPr txBox="1"/>
              <p:nvPr/>
            </p:nvSpPr>
            <p:spPr>
              <a:xfrm>
                <a:off x="5279269" y="935608"/>
                <a:ext cx="2008412" cy="276232"/>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eaLnBrk="1" hangingPunct="1">
                  <a:lnSpc>
                    <a:spcPct val="100000"/>
                  </a:lnSpc>
                  <a:spcBef>
                    <a:spcPct val="0"/>
                  </a:spcBef>
                  <a:buFontTx/>
                  <a:buNone/>
                </a:pPr>
                <a:endParaRPr lang="en-IN" altLang="en-US" sz="1200" dirty="0">
                  <a:solidFill>
                    <a:schemeClr val="bg1"/>
                  </a:solidFill>
                  <a:latin typeface="Agency FB" pitchFamily="34" charset="0"/>
                </a:endParaRPr>
              </a:p>
            </p:txBody>
          </p:sp>
          <p:sp>
            <p:nvSpPr>
              <p:cNvPr id="5171" name="TextBox 18"/>
              <p:cNvSpPr txBox="1"/>
              <p:nvPr/>
            </p:nvSpPr>
            <p:spPr>
              <a:xfrm>
                <a:off x="5279923" y="1168999"/>
                <a:ext cx="3849100" cy="228862"/>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just" eaLnBrk="1" hangingPunct="1">
                  <a:lnSpc>
                    <a:spcPct val="100000"/>
                  </a:lnSpc>
                  <a:spcBef>
                    <a:spcPct val="0"/>
                  </a:spcBef>
                  <a:buFontTx/>
                  <a:buNone/>
                </a:pPr>
                <a:endParaRPr lang="en-IN" altLang="en-US" sz="900" dirty="0">
                  <a:solidFill>
                    <a:schemeClr val="bg1"/>
                  </a:solidFill>
                  <a:latin typeface="Century Gothic" pitchFamily="34" charset="0"/>
                </a:endParaRPr>
              </a:p>
            </p:txBody>
          </p:sp>
        </p:grpSp>
        <p:grpSp>
          <p:nvGrpSpPr>
            <p:cNvPr id="5149" name="Group 20"/>
            <p:cNvGrpSpPr/>
            <p:nvPr/>
          </p:nvGrpSpPr>
          <p:grpSpPr>
            <a:xfrm>
              <a:off x="5279923" y="2333162"/>
              <a:ext cx="3849100" cy="461276"/>
              <a:chOff x="5279923" y="935369"/>
              <a:chExt cx="3849100" cy="461276"/>
            </a:xfrm>
          </p:grpSpPr>
          <p:sp>
            <p:nvSpPr>
              <p:cNvPr id="5168" name="TextBox 21"/>
              <p:cNvSpPr txBox="1"/>
              <p:nvPr/>
            </p:nvSpPr>
            <p:spPr>
              <a:xfrm>
                <a:off x="5279269" y="934740"/>
                <a:ext cx="2008412" cy="274644"/>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eaLnBrk="1" hangingPunct="1">
                  <a:lnSpc>
                    <a:spcPct val="100000"/>
                  </a:lnSpc>
                  <a:spcBef>
                    <a:spcPct val="0"/>
                  </a:spcBef>
                  <a:buFontTx/>
                  <a:buNone/>
                </a:pPr>
                <a:endParaRPr lang="en-IN" altLang="en-US" sz="1200" dirty="0">
                  <a:solidFill>
                    <a:schemeClr val="bg1"/>
                  </a:solidFill>
                  <a:latin typeface="Agency FB" pitchFamily="34" charset="0"/>
                </a:endParaRPr>
              </a:p>
            </p:txBody>
          </p:sp>
          <p:sp>
            <p:nvSpPr>
              <p:cNvPr id="5169" name="TextBox 22"/>
              <p:cNvSpPr txBox="1"/>
              <p:nvPr/>
            </p:nvSpPr>
            <p:spPr>
              <a:xfrm>
                <a:off x="5279923" y="1168385"/>
                <a:ext cx="3849100" cy="228260"/>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just" eaLnBrk="1" hangingPunct="1">
                  <a:lnSpc>
                    <a:spcPct val="100000"/>
                  </a:lnSpc>
                  <a:spcBef>
                    <a:spcPct val="0"/>
                  </a:spcBef>
                  <a:buFontTx/>
                  <a:buNone/>
                </a:pPr>
                <a:endParaRPr lang="en-IN" altLang="en-US" sz="900" dirty="0">
                  <a:solidFill>
                    <a:schemeClr val="bg1"/>
                  </a:solidFill>
                  <a:latin typeface="Century Gothic" pitchFamily="34" charset="0"/>
                </a:endParaRPr>
              </a:p>
            </p:txBody>
          </p:sp>
        </p:grpSp>
        <p:grpSp>
          <p:nvGrpSpPr>
            <p:cNvPr id="5150" name="Group 23"/>
            <p:cNvGrpSpPr/>
            <p:nvPr/>
          </p:nvGrpSpPr>
          <p:grpSpPr>
            <a:xfrm>
              <a:off x="5279923" y="3712017"/>
              <a:ext cx="3849100" cy="462492"/>
              <a:chOff x="5279923" y="935369"/>
              <a:chExt cx="3849100" cy="462492"/>
            </a:xfrm>
          </p:grpSpPr>
          <p:sp>
            <p:nvSpPr>
              <p:cNvPr id="5166" name="TextBox 24"/>
              <p:cNvSpPr txBox="1"/>
              <p:nvPr/>
            </p:nvSpPr>
            <p:spPr>
              <a:xfrm>
                <a:off x="5279269" y="935457"/>
                <a:ext cx="2008412" cy="276232"/>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eaLnBrk="1" hangingPunct="1">
                  <a:lnSpc>
                    <a:spcPct val="100000"/>
                  </a:lnSpc>
                  <a:spcBef>
                    <a:spcPct val="0"/>
                  </a:spcBef>
                  <a:buFontTx/>
                  <a:buNone/>
                </a:pPr>
                <a:endParaRPr lang="en-IN" altLang="en-US" sz="1200" dirty="0">
                  <a:solidFill>
                    <a:schemeClr val="bg1"/>
                  </a:solidFill>
                  <a:latin typeface="Agency FB" pitchFamily="34" charset="0"/>
                </a:endParaRPr>
              </a:p>
            </p:txBody>
          </p:sp>
          <p:sp>
            <p:nvSpPr>
              <p:cNvPr id="5167" name="TextBox 25"/>
              <p:cNvSpPr txBox="1"/>
              <p:nvPr/>
            </p:nvSpPr>
            <p:spPr>
              <a:xfrm>
                <a:off x="5279923" y="1168999"/>
                <a:ext cx="3849100" cy="228862"/>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just" eaLnBrk="1" hangingPunct="1">
                  <a:lnSpc>
                    <a:spcPct val="100000"/>
                  </a:lnSpc>
                  <a:spcBef>
                    <a:spcPct val="0"/>
                  </a:spcBef>
                  <a:buFontTx/>
                  <a:buNone/>
                </a:pPr>
                <a:endParaRPr lang="en-IN" altLang="en-US" sz="900" dirty="0">
                  <a:solidFill>
                    <a:schemeClr val="bg1"/>
                  </a:solidFill>
                  <a:latin typeface="Century Gothic" pitchFamily="34" charset="0"/>
                </a:endParaRPr>
              </a:p>
            </p:txBody>
          </p:sp>
        </p:grpSp>
        <p:grpSp>
          <p:nvGrpSpPr>
            <p:cNvPr id="5151" name="Group 26"/>
            <p:cNvGrpSpPr/>
            <p:nvPr/>
          </p:nvGrpSpPr>
          <p:grpSpPr>
            <a:xfrm>
              <a:off x="5279923" y="5090871"/>
              <a:ext cx="3849100" cy="461276"/>
              <a:chOff x="5279923" y="935369"/>
              <a:chExt cx="3849100" cy="461276"/>
            </a:xfrm>
          </p:grpSpPr>
          <p:sp>
            <p:nvSpPr>
              <p:cNvPr id="5164" name="TextBox 27"/>
              <p:cNvSpPr txBox="1"/>
              <p:nvPr/>
            </p:nvSpPr>
            <p:spPr>
              <a:xfrm>
                <a:off x="5279269" y="934588"/>
                <a:ext cx="2008412" cy="274645"/>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eaLnBrk="1" hangingPunct="1">
                  <a:lnSpc>
                    <a:spcPct val="100000"/>
                  </a:lnSpc>
                  <a:spcBef>
                    <a:spcPct val="0"/>
                  </a:spcBef>
                  <a:buFontTx/>
                  <a:buNone/>
                </a:pPr>
                <a:endParaRPr lang="en-IN" altLang="en-US" sz="1200" dirty="0">
                  <a:solidFill>
                    <a:schemeClr val="bg1"/>
                  </a:solidFill>
                  <a:latin typeface="Agency FB" pitchFamily="34" charset="0"/>
                </a:endParaRPr>
              </a:p>
            </p:txBody>
          </p:sp>
          <p:sp>
            <p:nvSpPr>
              <p:cNvPr id="5165" name="TextBox 28"/>
              <p:cNvSpPr txBox="1"/>
              <p:nvPr/>
            </p:nvSpPr>
            <p:spPr>
              <a:xfrm>
                <a:off x="5279923" y="1168385"/>
                <a:ext cx="3849100" cy="228260"/>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just" eaLnBrk="1" hangingPunct="1">
                  <a:lnSpc>
                    <a:spcPct val="100000"/>
                  </a:lnSpc>
                  <a:spcBef>
                    <a:spcPct val="0"/>
                  </a:spcBef>
                  <a:buFontTx/>
                  <a:buNone/>
                </a:pPr>
                <a:endParaRPr lang="en-IN" altLang="en-US" sz="900" dirty="0">
                  <a:solidFill>
                    <a:schemeClr val="bg1"/>
                  </a:solidFill>
                  <a:latin typeface="Century Gothic" pitchFamily="34" charset="0"/>
                </a:endParaRPr>
              </a:p>
            </p:txBody>
          </p:sp>
        </p:grpSp>
        <p:pic>
          <p:nvPicPr>
            <p:cNvPr id="31" name="Graphic 30" descr="Laptop"/>
            <p:cNvPicPr>
              <a:picLocks noChangeAspect="1"/>
            </p:cNvPicPr>
            <p:nvPr/>
          </p:nvPicPr>
          <p:blipFill>
            <a:blip r:embed="rId1"/>
            <a:stretch>
              <a:fillRect/>
            </a:stretch>
          </p:blipFill>
          <p:spPr>
            <a:xfrm>
              <a:off x="9527620" y="5175817"/>
              <a:ext cx="432367" cy="431811"/>
            </a:xfrm>
            <a:prstGeom prst="rect">
              <a:avLst/>
            </a:prstGeom>
            <a:effectLst>
              <a:outerShdw blurRad="127000" dist="38100" dir="2700000" algn="tl" rotWithShape="0">
                <a:prstClr val="black">
                  <a:alpha val="40000"/>
                </a:prstClr>
              </a:outerShdw>
            </a:effectLst>
          </p:spPr>
        </p:pic>
        <p:pic>
          <p:nvPicPr>
            <p:cNvPr id="33" name="Graphic 32" descr="Monitor"/>
            <p:cNvPicPr>
              <a:picLocks noChangeAspect="1"/>
            </p:cNvPicPr>
            <p:nvPr/>
          </p:nvPicPr>
          <p:blipFill>
            <a:blip r:embed="rId2"/>
            <a:stretch>
              <a:fillRect/>
            </a:stretch>
          </p:blipFill>
          <p:spPr>
            <a:xfrm>
              <a:off x="9530409" y="3797832"/>
              <a:ext cx="432367" cy="431811"/>
            </a:xfrm>
            <a:prstGeom prst="rect">
              <a:avLst/>
            </a:prstGeom>
            <a:effectLst>
              <a:outerShdw blurRad="127000" dist="38100" dir="2700000" algn="tl" rotWithShape="0">
                <a:prstClr val="black">
                  <a:alpha val="40000"/>
                </a:prstClr>
              </a:outerShdw>
            </a:effectLst>
          </p:spPr>
        </p:pic>
        <p:pic>
          <p:nvPicPr>
            <p:cNvPr id="35" name="Graphic 34" descr="Smart Phone"/>
            <p:cNvPicPr>
              <a:picLocks noChangeAspect="1"/>
            </p:cNvPicPr>
            <p:nvPr/>
          </p:nvPicPr>
          <p:blipFill>
            <a:blip r:embed="rId3"/>
            <a:stretch>
              <a:fillRect/>
            </a:stretch>
          </p:blipFill>
          <p:spPr>
            <a:xfrm>
              <a:off x="9527620" y="2418260"/>
              <a:ext cx="432367" cy="431811"/>
            </a:xfrm>
            <a:prstGeom prst="rect">
              <a:avLst/>
            </a:prstGeom>
            <a:effectLst>
              <a:outerShdw blurRad="127000" dist="38100" dir="2700000" algn="tl" rotWithShape="0">
                <a:prstClr val="black">
                  <a:alpha val="40000"/>
                </a:prstClr>
              </a:outerShdw>
            </a:effectLst>
          </p:spPr>
        </p:pic>
        <p:pic>
          <p:nvPicPr>
            <p:cNvPr id="37" name="Graphic 36" descr="Tablet"/>
            <p:cNvPicPr>
              <a:picLocks noChangeAspect="1"/>
            </p:cNvPicPr>
            <p:nvPr/>
          </p:nvPicPr>
          <p:blipFill>
            <a:blip r:embed="rId4"/>
            <a:stretch>
              <a:fillRect/>
            </a:stretch>
          </p:blipFill>
          <p:spPr>
            <a:xfrm>
              <a:off x="9527620" y="1040275"/>
              <a:ext cx="432367" cy="431811"/>
            </a:xfrm>
            <a:prstGeom prst="rect">
              <a:avLst/>
            </a:prstGeom>
            <a:effectLst>
              <a:outerShdw blurRad="127000" dist="38100" dir="2700000" algn="tl" rotWithShape="0">
                <a:prstClr val="black">
                  <a:alpha val="40000"/>
                </a:prstClr>
              </a:outerShdw>
            </a:effectLst>
          </p:spPr>
        </p:pic>
        <p:sp>
          <p:nvSpPr>
            <p:cNvPr id="40" name="Freeform: Shape 39"/>
            <p:cNvSpPr/>
            <p:nvPr/>
          </p:nvSpPr>
          <p:spPr>
            <a:xfrm>
              <a:off x="3240173" y="1780068"/>
              <a:ext cx="679234" cy="1370047"/>
            </a:xfrm>
            <a:custGeom>
              <a:avLst/>
              <a:gdLst>
                <a:gd name="connsiteX0" fmla="*/ 1 w 1016465"/>
                <a:gd name="connsiteY0" fmla="*/ 167454 h 1197969"/>
                <a:gd name="connsiteX1" fmla="*/ 1016465 w 1016465"/>
                <a:gd name="connsiteY1" fmla="*/ 167454 h 1197969"/>
                <a:gd name="connsiteX2" fmla="*/ 1016465 w 1016465"/>
                <a:gd name="connsiteY2" fmla="*/ 1197969 h 1197969"/>
                <a:gd name="connsiteX3" fmla="*/ 1 w 1016465"/>
                <a:gd name="connsiteY3" fmla="*/ 1197969 h 1197969"/>
                <a:gd name="connsiteX4" fmla="*/ 0 w 1016465"/>
                <a:gd name="connsiteY4" fmla="*/ 0 h 1197969"/>
                <a:gd name="connsiteX5" fmla="*/ 1016465 w 1016465"/>
                <a:gd name="connsiteY5" fmla="*/ 167453 h 1197969"/>
                <a:gd name="connsiteX6" fmla="*/ 0 w 1016465"/>
                <a:gd name="connsiteY6" fmla="*/ 167453 h 1197969"/>
                <a:gd name="connsiteX0-1" fmla="*/ 1 w 1016465"/>
                <a:gd name="connsiteY0-2" fmla="*/ 338904 h 1369419"/>
                <a:gd name="connsiteX1-3" fmla="*/ 1016465 w 1016465"/>
                <a:gd name="connsiteY1-4" fmla="*/ 338904 h 1369419"/>
                <a:gd name="connsiteX2-5" fmla="*/ 1016465 w 1016465"/>
                <a:gd name="connsiteY2-6" fmla="*/ 1369419 h 1369419"/>
                <a:gd name="connsiteX3-7" fmla="*/ 1 w 1016465"/>
                <a:gd name="connsiteY3-8" fmla="*/ 1369419 h 1369419"/>
                <a:gd name="connsiteX4-9" fmla="*/ 1 w 1016465"/>
                <a:gd name="connsiteY4-10" fmla="*/ 338904 h 1369419"/>
                <a:gd name="connsiteX5-11" fmla="*/ 0 w 1016465"/>
                <a:gd name="connsiteY5-12" fmla="*/ 0 h 1369419"/>
                <a:gd name="connsiteX6-13" fmla="*/ 1016465 w 1016465"/>
                <a:gd name="connsiteY6-14" fmla="*/ 338903 h 1369419"/>
                <a:gd name="connsiteX7" fmla="*/ 0 w 1016465"/>
                <a:gd name="connsiteY7" fmla="*/ 338903 h 1369419"/>
                <a:gd name="connsiteX8" fmla="*/ 0 w 1016465"/>
                <a:gd name="connsiteY8" fmla="*/ 0 h 136941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 y="connsiteY7"/>
                </a:cxn>
                <a:cxn ang="0">
                  <a:pos x="connsiteX8" y="connsiteY8"/>
                </a:cxn>
              </a:cxnLst>
              <a:rect l="l" t="t" r="r" b="b"/>
              <a:pathLst>
                <a:path w="1016465" h="1369419">
                  <a:moveTo>
                    <a:pt x="1" y="338904"/>
                  </a:moveTo>
                  <a:lnTo>
                    <a:pt x="1016465" y="338904"/>
                  </a:lnTo>
                  <a:lnTo>
                    <a:pt x="1016465" y="1369419"/>
                  </a:lnTo>
                  <a:lnTo>
                    <a:pt x="1" y="1369419"/>
                  </a:lnTo>
                  <a:lnTo>
                    <a:pt x="1" y="338904"/>
                  </a:lnTo>
                  <a:close/>
                  <a:moveTo>
                    <a:pt x="0" y="0"/>
                  </a:moveTo>
                  <a:lnTo>
                    <a:pt x="1016465" y="338903"/>
                  </a:lnTo>
                  <a:lnTo>
                    <a:pt x="0" y="338903"/>
                  </a:lnTo>
                  <a:lnTo>
                    <a:pt x="0" y="0"/>
                  </a:lnTo>
                  <a:close/>
                </a:path>
              </a:pathLst>
            </a:custGeom>
            <a:gradFill flip="none" rotWithShape="1">
              <a:gsLst>
                <a:gs pos="0">
                  <a:srgbClr val="000099"/>
                </a:gs>
                <a:gs pos="100000">
                  <a:srgbClr val="0021C8"/>
                </a:gs>
              </a:gsLst>
              <a:lin ang="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5" name="Freeform: Shape 44"/>
            <p:cNvSpPr/>
            <p:nvPr/>
          </p:nvSpPr>
          <p:spPr>
            <a:xfrm>
              <a:off x="3240173" y="114738"/>
              <a:ext cx="679234" cy="1655805"/>
            </a:xfrm>
            <a:custGeom>
              <a:avLst/>
              <a:gdLst>
                <a:gd name="connsiteX0" fmla="*/ 0 w 1016467"/>
                <a:gd name="connsiteY0" fmla="*/ 0 h 1656005"/>
                <a:gd name="connsiteX1" fmla="*/ 1016464 w 1016467"/>
                <a:gd name="connsiteY1" fmla="*/ 625490 h 1656005"/>
                <a:gd name="connsiteX2" fmla="*/ 1016467 w 1016467"/>
                <a:gd name="connsiteY2" fmla="*/ 625490 h 1656005"/>
                <a:gd name="connsiteX3" fmla="*/ 1016467 w 1016467"/>
                <a:gd name="connsiteY3" fmla="*/ 1656005 h 1656005"/>
                <a:gd name="connsiteX4" fmla="*/ 1016461 w 1016467"/>
                <a:gd name="connsiteY4" fmla="*/ 1656005 h 1656005"/>
                <a:gd name="connsiteX5" fmla="*/ 2 w 1016467"/>
                <a:gd name="connsiteY5" fmla="*/ 1356750 h 1656005"/>
                <a:gd name="connsiteX6" fmla="*/ 2 w 1016467"/>
                <a:gd name="connsiteY6" fmla="*/ 625491 h 1656005"/>
                <a:gd name="connsiteX7" fmla="*/ 0 w 1016467"/>
                <a:gd name="connsiteY7" fmla="*/ 625491 h 1656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6467" h="1656005">
                  <a:moveTo>
                    <a:pt x="0" y="0"/>
                  </a:moveTo>
                  <a:lnTo>
                    <a:pt x="1016464" y="625490"/>
                  </a:lnTo>
                  <a:lnTo>
                    <a:pt x="1016467" y="625490"/>
                  </a:lnTo>
                  <a:lnTo>
                    <a:pt x="1016467" y="1656005"/>
                  </a:lnTo>
                  <a:lnTo>
                    <a:pt x="1016461" y="1656005"/>
                  </a:lnTo>
                  <a:lnTo>
                    <a:pt x="2" y="1356750"/>
                  </a:lnTo>
                  <a:lnTo>
                    <a:pt x="2" y="625491"/>
                  </a:lnTo>
                  <a:lnTo>
                    <a:pt x="0" y="625491"/>
                  </a:lnTo>
                  <a:close/>
                </a:path>
              </a:pathLst>
            </a:custGeom>
            <a:gradFill flip="none" rotWithShape="1">
              <a:gsLst>
                <a:gs pos="0">
                  <a:srgbClr val="660066"/>
                </a:gs>
                <a:gs pos="100000">
                  <a:srgbClr val="A40C8B"/>
                </a:gs>
              </a:gsLst>
              <a:lin ang="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7" name="Freeform: Shape 46"/>
            <p:cNvSpPr/>
            <p:nvPr/>
          </p:nvSpPr>
          <p:spPr>
            <a:xfrm flipV="1">
              <a:off x="3240173" y="4880535"/>
              <a:ext cx="677839" cy="1655805"/>
            </a:xfrm>
            <a:custGeom>
              <a:avLst/>
              <a:gdLst>
                <a:gd name="connsiteX0" fmla="*/ 0 w 1016467"/>
                <a:gd name="connsiteY0" fmla="*/ 0 h 1656005"/>
                <a:gd name="connsiteX1" fmla="*/ 1016464 w 1016467"/>
                <a:gd name="connsiteY1" fmla="*/ 625490 h 1656005"/>
                <a:gd name="connsiteX2" fmla="*/ 1016467 w 1016467"/>
                <a:gd name="connsiteY2" fmla="*/ 625490 h 1656005"/>
                <a:gd name="connsiteX3" fmla="*/ 1016467 w 1016467"/>
                <a:gd name="connsiteY3" fmla="*/ 1656005 h 1656005"/>
                <a:gd name="connsiteX4" fmla="*/ 1016461 w 1016467"/>
                <a:gd name="connsiteY4" fmla="*/ 1656005 h 1656005"/>
                <a:gd name="connsiteX5" fmla="*/ 2 w 1016467"/>
                <a:gd name="connsiteY5" fmla="*/ 1356750 h 1656005"/>
                <a:gd name="connsiteX6" fmla="*/ 2 w 1016467"/>
                <a:gd name="connsiteY6" fmla="*/ 625491 h 1656005"/>
                <a:gd name="connsiteX7" fmla="*/ 0 w 1016467"/>
                <a:gd name="connsiteY7" fmla="*/ 625491 h 1656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6467" h="1656005">
                  <a:moveTo>
                    <a:pt x="0" y="0"/>
                  </a:moveTo>
                  <a:lnTo>
                    <a:pt x="1016464" y="625490"/>
                  </a:lnTo>
                  <a:lnTo>
                    <a:pt x="1016467" y="625490"/>
                  </a:lnTo>
                  <a:lnTo>
                    <a:pt x="1016467" y="1656005"/>
                  </a:lnTo>
                  <a:lnTo>
                    <a:pt x="1016461" y="1656005"/>
                  </a:lnTo>
                  <a:lnTo>
                    <a:pt x="2" y="1356750"/>
                  </a:lnTo>
                  <a:lnTo>
                    <a:pt x="2" y="625491"/>
                  </a:lnTo>
                  <a:lnTo>
                    <a:pt x="0" y="625491"/>
                  </a:lnTo>
                  <a:close/>
                </a:path>
              </a:pathLst>
            </a:custGeom>
            <a:gradFill flip="none" rotWithShape="1">
              <a:gsLst>
                <a:gs pos="0">
                  <a:srgbClr val="C13403"/>
                </a:gs>
                <a:gs pos="100000">
                  <a:srgbClr val="F74D11"/>
                </a:gs>
              </a:gsLst>
              <a:lin ang="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9" name="Rectangle 48"/>
            <p:cNvSpPr/>
            <p:nvPr/>
          </p:nvSpPr>
          <p:spPr>
            <a:xfrm>
              <a:off x="592974" y="114738"/>
              <a:ext cx="2645805" cy="1357348"/>
            </a:xfrm>
            <a:prstGeom prst="rect">
              <a:avLst/>
            </a:prstGeom>
            <a:gradFill flip="none" rotWithShape="1">
              <a:gsLst>
                <a:gs pos="0">
                  <a:schemeClr val="accent3">
                    <a:lumMod val="5000"/>
                    <a:lumOff val="95000"/>
                  </a:schemeClr>
                </a:gs>
                <a:gs pos="10000">
                  <a:schemeClr val="bg1">
                    <a:lumMod val="75000"/>
                  </a:schemeClr>
                </a:gs>
                <a:gs pos="34000">
                  <a:schemeClr val="bg1">
                    <a:lumMod val="95000"/>
                  </a:schemeClr>
                </a:gs>
                <a:gs pos="100000">
                  <a:schemeClr val="bg1">
                    <a:lumMod val="75000"/>
                  </a:schemeClr>
                </a:gs>
                <a:gs pos="89000">
                  <a:schemeClr val="bg1">
                    <a:lumMod val="95000"/>
                  </a:schemeClr>
                </a:gs>
              </a:gsLst>
              <a:lin ang="5400000" scaled="1"/>
              <a:tileRect/>
            </a:gradFill>
            <a:ln>
              <a:noFill/>
            </a:ln>
            <a:effectLst>
              <a:outerShdw blurRad="381000" dist="38100" dir="5400000" sx="102000" sy="102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0" name="Rectangle 49"/>
            <p:cNvSpPr/>
            <p:nvPr/>
          </p:nvSpPr>
          <p:spPr>
            <a:xfrm>
              <a:off x="592974" y="1780068"/>
              <a:ext cx="2645805" cy="1357347"/>
            </a:xfrm>
            <a:prstGeom prst="rect">
              <a:avLst/>
            </a:prstGeom>
            <a:gradFill flip="none" rotWithShape="1">
              <a:gsLst>
                <a:gs pos="0">
                  <a:schemeClr val="accent3">
                    <a:lumMod val="5000"/>
                    <a:lumOff val="95000"/>
                  </a:schemeClr>
                </a:gs>
                <a:gs pos="10000">
                  <a:schemeClr val="bg1">
                    <a:lumMod val="75000"/>
                  </a:schemeClr>
                </a:gs>
                <a:gs pos="34000">
                  <a:schemeClr val="bg1">
                    <a:lumMod val="95000"/>
                  </a:schemeClr>
                </a:gs>
                <a:gs pos="100000">
                  <a:schemeClr val="bg1">
                    <a:lumMod val="75000"/>
                  </a:schemeClr>
                </a:gs>
                <a:gs pos="89000">
                  <a:schemeClr val="bg1">
                    <a:lumMod val="95000"/>
                  </a:schemeClr>
                </a:gs>
              </a:gsLst>
              <a:lin ang="5400000" scaled="1"/>
              <a:tileRect/>
            </a:gradFill>
            <a:ln>
              <a:noFill/>
            </a:ln>
            <a:effectLst>
              <a:outerShdw blurRad="381000" dist="38100" dir="5400000" sx="102000" sy="102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1" name="Freeform: Shape 50"/>
            <p:cNvSpPr/>
            <p:nvPr/>
          </p:nvSpPr>
          <p:spPr>
            <a:xfrm flipV="1">
              <a:off x="3240173" y="3489849"/>
              <a:ext cx="677839" cy="1370048"/>
            </a:xfrm>
            <a:custGeom>
              <a:avLst/>
              <a:gdLst>
                <a:gd name="connsiteX0" fmla="*/ 1 w 1016465"/>
                <a:gd name="connsiteY0" fmla="*/ 167454 h 1197969"/>
                <a:gd name="connsiteX1" fmla="*/ 1016465 w 1016465"/>
                <a:gd name="connsiteY1" fmla="*/ 167454 h 1197969"/>
                <a:gd name="connsiteX2" fmla="*/ 1016465 w 1016465"/>
                <a:gd name="connsiteY2" fmla="*/ 1197969 h 1197969"/>
                <a:gd name="connsiteX3" fmla="*/ 1 w 1016465"/>
                <a:gd name="connsiteY3" fmla="*/ 1197969 h 1197969"/>
                <a:gd name="connsiteX4" fmla="*/ 0 w 1016465"/>
                <a:gd name="connsiteY4" fmla="*/ 0 h 1197969"/>
                <a:gd name="connsiteX5" fmla="*/ 1016465 w 1016465"/>
                <a:gd name="connsiteY5" fmla="*/ 167453 h 1197969"/>
                <a:gd name="connsiteX6" fmla="*/ 0 w 1016465"/>
                <a:gd name="connsiteY6" fmla="*/ 167453 h 1197969"/>
                <a:gd name="connsiteX0-1" fmla="*/ 1 w 1016465"/>
                <a:gd name="connsiteY0-2" fmla="*/ 338904 h 1369419"/>
                <a:gd name="connsiteX1-3" fmla="*/ 1016465 w 1016465"/>
                <a:gd name="connsiteY1-4" fmla="*/ 338904 h 1369419"/>
                <a:gd name="connsiteX2-5" fmla="*/ 1016465 w 1016465"/>
                <a:gd name="connsiteY2-6" fmla="*/ 1369419 h 1369419"/>
                <a:gd name="connsiteX3-7" fmla="*/ 1 w 1016465"/>
                <a:gd name="connsiteY3-8" fmla="*/ 1369419 h 1369419"/>
                <a:gd name="connsiteX4-9" fmla="*/ 1 w 1016465"/>
                <a:gd name="connsiteY4-10" fmla="*/ 338904 h 1369419"/>
                <a:gd name="connsiteX5-11" fmla="*/ 0 w 1016465"/>
                <a:gd name="connsiteY5-12" fmla="*/ 0 h 1369419"/>
                <a:gd name="connsiteX6-13" fmla="*/ 1016465 w 1016465"/>
                <a:gd name="connsiteY6-14" fmla="*/ 338903 h 1369419"/>
                <a:gd name="connsiteX7" fmla="*/ 0 w 1016465"/>
                <a:gd name="connsiteY7" fmla="*/ 338903 h 1369419"/>
                <a:gd name="connsiteX8" fmla="*/ 0 w 1016465"/>
                <a:gd name="connsiteY8" fmla="*/ 0 h 136941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 y="connsiteY7"/>
                </a:cxn>
                <a:cxn ang="0">
                  <a:pos x="connsiteX8" y="connsiteY8"/>
                </a:cxn>
              </a:cxnLst>
              <a:rect l="l" t="t" r="r" b="b"/>
              <a:pathLst>
                <a:path w="1016465" h="1369419">
                  <a:moveTo>
                    <a:pt x="1" y="338904"/>
                  </a:moveTo>
                  <a:lnTo>
                    <a:pt x="1016465" y="338904"/>
                  </a:lnTo>
                  <a:lnTo>
                    <a:pt x="1016465" y="1369419"/>
                  </a:lnTo>
                  <a:lnTo>
                    <a:pt x="1" y="1369419"/>
                  </a:lnTo>
                  <a:lnTo>
                    <a:pt x="1" y="338904"/>
                  </a:lnTo>
                  <a:close/>
                  <a:moveTo>
                    <a:pt x="0" y="0"/>
                  </a:moveTo>
                  <a:lnTo>
                    <a:pt x="1016465" y="338903"/>
                  </a:lnTo>
                  <a:lnTo>
                    <a:pt x="0" y="338903"/>
                  </a:lnTo>
                  <a:lnTo>
                    <a:pt x="0" y="0"/>
                  </a:lnTo>
                  <a:close/>
                </a:path>
              </a:pathLst>
            </a:custGeom>
            <a:gradFill flip="none" rotWithShape="1">
              <a:gsLst>
                <a:gs pos="0">
                  <a:srgbClr val="023802"/>
                </a:gs>
                <a:gs pos="100000">
                  <a:srgbClr val="047004"/>
                </a:gs>
              </a:gsLst>
              <a:lin ang="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2" name="Rectangle 51"/>
            <p:cNvSpPr/>
            <p:nvPr/>
          </p:nvSpPr>
          <p:spPr>
            <a:xfrm>
              <a:off x="592974" y="3496199"/>
              <a:ext cx="2645805" cy="1355760"/>
            </a:xfrm>
            <a:prstGeom prst="rect">
              <a:avLst/>
            </a:prstGeom>
            <a:gradFill flip="none" rotWithShape="1">
              <a:gsLst>
                <a:gs pos="0">
                  <a:schemeClr val="accent3">
                    <a:lumMod val="5000"/>
                    <a:lumOff val="95000"/>
                  </a:schemeClr>
                </a:gs>
                <a:gs pos="10000">
                  <a:schemeClr val="bg1">
                    <a:lumMod val="75000"/>
                  </a:schemeClr>
                </a:gs>
                <a:gs pos="34000">
                  <a:schemeClr val="bg1">
                    <a:lumMod val="95000"/>
                  </a:schemeClr>
                </a:gs>
                <a:gs pos="100000">
                  <a:schemeClr val="bg1">
                    <a:lumMod val="75000"/>
                  </a:schemeClr>
                </a:gs>
                <a:gs pos="89000">
                  <a:schemeClr val="bg1">
                    <a:lumMod val="95000"/>
                  </a:schemeClr>
                </a:gs>
              </a:gsLst>
              <a:lin ang="5400000" scaled="1"/>
              <a:tileRect/>
            </a:gradFill>
            <a:ln>
              <a:noFill/>
            </a:ln>
            <a:effectLst>
              <a:outerShdw blurRad="381000" dist="38100" dir="5400000" sx="102000" sy="102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3" name="Rectangle 52"/>
            <p:cNvSpPr/>
            <p:nvPr/>
          </p:nvSpPr>
          <p:spPr>
            <a:xfrm>
              <a:off x="592974" y="5183755"/>
              <a:ext cx="2645805" cy="1357347"/>
            </a:xfrm>
            <a:prstGeom prst="rect">
              <a:avLst/>
            </a:prstGeom>
            <a:gradFill flip="none" rotWithShape="1">
              <a:gsLst>
                <a:gs pos="0">
                  <a:schemeClr val="accent3">
                    <a:lumMod val="5000"/>
                    <a:lumOff val="95000"/>
                  </a:schemeClr>
                </a:gs>
                <a:gs pos="10000">
                  <a:schemeClr val="bg1">
                    <a:lumMod val="75000"/>
                  </a:schemeClr>
                </a:gs>
                <a:gs pos="34000">
                  <a:schemeClr val="bg1">
                    <a:lumMod val="95000"/>
                  </a:schemeClr>
                </a:gs>
                <a:gs pos="100000">
                  <a:schemeClr val="bg1">
                    <a:lumMod val="75000"/>
                  </a:schemeClr>
                </a:gs>
                <a:gs pos="89000">
                  <a:schemeClr val="bg1">
                    <a:lumMod val="95000"/>
                  </a:schemeClr>
                </a:gs>
              </a:gsLst>
              <a:lin ang="5400000" scaled="1"/>
              <a:tileRect/>
            </a:gradFill>
            <a:ln>
              <a:noFill/>
            </a:ln>
            <a:effectLst>
              <a:outerShdw blurRad="381000" dist="38100" dir="5400000" sx="102000" sy="102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38953" name="Group 58"/>
          <p:cNvGrpSpPr/>
          <p:nvPr/>
        </p:nvGrpSpPr>
        <p:grpSpPr>
          <a:xfrm>
            <a:off x="966788" y="1990725"/>
            <a:ext cx="1809750" cy="823913"/>
            <a:chOff x="1010629" y="543439"/>
            <a:chExt cx="1809928" cy="823095"/>
          </a:xfrm>
        </p:grpSpPr>
        <p:sp>
          <p:nvSpPr>
            <p:cNvPr id="5138" name="TextBox 59"/>
            <p:cNvSpPr txBox="1"/>
            <p:nvPr/>
          </p:nvSpPr>
          <p:spPr>
            <a:xfrm>
              <a:off x="1286881" y="725821"/>
              <a:ext cx="1257424" cy="640713"/>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endParaRPr lang="en-IN" altLang="en-US" sz="3600" b="1" dirty="0">
                <a:solidFill>
                  <a:srgbClr val="404040"/>
                </a:solidFill>
                <a:latin typeface="Century Gothic" pitchFamily="34" charset="0"/>
              </a:endParaRPr>
            </a:p>
          </p:txBody>
        </p:sp>
        <p:sp>
          <p:nvSpPr>
            <p:cNvPr id="5139" name="TextBox 60"/>
            <p:cNvSpPr txBox="1"/>
            <p:nvPr/>
          </p:nvSpPr>
          <p:spPr>
            <a:xfrm>
              <a:off x="1010629" y="543439"/>
              <a:ext cx="1809928" cy="274365"/>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endParaRPr lang="en-IN" altLang="en-US" sz="1200" dirty="0">
                <a:latin typeface="Agency FB" pitchFamily="34" charset="0"/>
              </a:endParaRPr>
            </a:p>
          </p:txBody>
        </p:sp>
      </p:grpSp>
      <p:grpSp>
        <p:nvGrpSpPr>
          <p:cNvPr id="38956" name="Group 61"/>
          <p:cNvGrpSpPr/>
          <p:nvPr/>
        </p:nvGrpSpPr>
        <p:grpSpPr>
          <a:xfrm>
            <a:off x="966788" y="3662363"/>
            <a:ext cx="1809750" cy="823912"/>
            <a:chOff x="1010629" y="543439"/>
            <a:chExt cx="1809928" cy="824672"/>
          </a:xfrm>
        </p:grpSpPr>
        <p:sp>
          <p:nvSpPr>
            <p:cNvPr id="5136" name="TextBox 62"/>
            <p:cNvSpPr txBox="1"/>
            <p:nvPr/>
          </p:nvSpPr>
          <p:spPr>
            <a:xfrm>
              <a:off x="1286881" y="726169"/>
              <a:ext cx="1257424" cy="641942"/>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endParaRPr lang="en-IN" altLang="en-US" sz="3600" b="1" dirty="0">
                <a:solidFill>
                  <a:srgbClr val="404040"/>
                </a:solidFill>
                <a:latin typeface="Century Gothic" pitchFamily="34" charset="0"/>
              </a:endParaRPr>
            </a:p>
          </p:txBody>
        </p:sp>
        <p:sp>
          <p:nvSpPr>
            <p:cNvPr id="5137" name="TextBox 63"/>
            <p:cNvSpPr txBox="1"/>
            <p:nvPr/>
          </p:nvSpPr>
          <p:spPr>
            <a:xfrm>
              <a:off x="1010629" y="543439"/>
              <a:ext cx="1809928" cy="276480"/>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endParaRPr lang="en-IN" altLang="en-US" sz="1200" dirty="0">
                <a:latin typeface="Agency FB" pitchFamily="34" charset="0"/>
              </a:endParaRPr>
            </a:p>
          </p:txBody>
        </p:sp>
      </p:grpSp>
      <p:grpSp>
        <p:nvGrpSpPr>
          <p:cNvPr id="38959" name="Group 64"/>
          <p:cNvGrpSpPr/>
          <p:nvPr/>
        </p:nvGrpSpPr>
        <p:grpSpPr>
          <a:xfrm>
            <a:off x="966788" y="5403850"/>
            <a:ext cx="1809750" cy="823913"/>
            <a:chOff x="1010629" y="543439"/>
            <a:chExt cx="1809928" cy="823095"/>
          </a:xfrm>
        </p:grpSpPr>
        <p:sp>
          <p:nvSpPr>
            <p:cNvPr id="5134" name="TextBox 65"/>
            <p:cNvSpPr txBox="1"/>
            <p:nvPr/>
          </p:nvSpPr>
          <p:spPr>
            <a:xfrm>
              <a:off x="1286881" y="725821"/>
              <a:ext cx="1257424" cy="640713"/>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endParaRPr lang="en-IN" altLang="en-US" sz="3600" b="1" dirty="0">
                <a:solidFill>
                  <a:srgbClr val="404040"/>
                </a:solidFill>
                <a:latin typeface="Century Gothic" pitchFamily="34" charset="0"/>
              </a:endParaRPr>
            </a:p>
          </p:txBody>
        </p:sp>
        <p:sp>
          <p:nvSpPr>
            <p:cNvPr id="5135" name="TextBox 66"/>
            <p:cNvSpPr txBox="1"/>
            <p:nvPr/>
          </p:nvSpPr>
          <p:spPr>
            <a:xfrm>
              <a:off x="1010629" y="543439"/>
              <a:ext cx="1809928" cy="274365"/>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endParaRPr lang="en-IN" altLang="en-US" sz="1200" dirty="0">
                <a:latin typeface="Agency FB" pitchFamily="34" charset="0"/>
              </a:endParaRPr>
            </a:p>
          </p:txBody>
        </p:sp>
      </p:grpSp>
      <p:sp>
        <p:nvSpPr>
          <p:cNvPr id="38967" name="Rectangle 55"/>
          <p:cNvSpPr/>
          <p:nvPr/>
        </p:nvSpPr>
        <p:spPr>
          <a:xfrm>
            <a:off x="619125" y="450850"/>
            <a:ext cx="2305050" cy="1006475"/>
          </a:xfrm>
          <a:prstGeom prst="rect">
            <a:avLst/>
          </a:prstGeom>
          <a:noFill/>
          <a:ln w="9525">
            <a:noFill/>
          </a:ln>
        </p:spPr>
        <p:txBody>
          <a:bodyPr anchor="ctr" anchorCtr="0">
            <a:spAutoFit/>
          </a:bodyPr>
          <a:p>
            <a:pPr algn="ctr" eaLnBrk="1" hangingPunct="1"/>
            <a:r>
              <a:rPr lang="vi-VN" altLang="en-US" sz="3000" dirty="0">
                <a:latin typeface="Arial" panose="020B0604020202020204" pitchFamily="34" charset="0"/>
              </a:rPr>
              <a:t>Để thu hút khách hàng </a:t>
            </a:r>
            <a:endParaRPr lang="vi-VN" altLang="en-US" sz="3000" dirty="0">
              <a:latin typeface="Arial" panose="020B0604020202020204" pitchFamily="34" charset="0"/>
            </a:endParaRPr>
          </a:p>
        </p:txBody>
      </p:sp>
      <p:sp>
        <p:nvSpPr>
          <p:cNvPr id="38968" name="Rectangle 56"/>
          <p:cNvSpPr/>
          <p:nvPr/>
        </p:nvSpPr>
        <p:spPr>
          <a:xfrm>
            <a:off x="5681663" y="1055688"/>
            <a:ext cx="5172075" cy="762000"/>
          </a:xfrm>
          <a:prstGeom prst="rect">
            <a:avLst/>
          </a:prstGeom>
          <a:noFill/>
          <a:ln w="9525">
            <a:noFill/>
          </a:ln>
        </p:spPr>
        <p:txBody>
          <a:bodyPr anchor="ctr" anchorCtr="0">
            <a:spAutoFit/>
          </a:bodyPr>
          <a:p>
            <a:pPr algn="justLow" eaLnBrk="1" hangingPunct="1"/>
            <a:r>
              <a:rPr lang="vi-VN" altLang="en-US" sz="2200" dirty="0">
                <a:solidFill>
                  <a:schemeClr val="bg1"/>
                </a:solidFill>
                <a:latin typeface="Arial" panose="020B0604020202020204" pitchFamily="34" charset="0"/>
              </a:rPr>
              <a:t>Đa dạng hóa các mặt hàng nhằm đáp ứng được các nhu cầu của khách hàng </a:t>
            </a:r>
            <a:endParaRPr lang="vi-VN" altLang="en-US" sz="2200" dirty="0">
              <a:solidFill>
                <a:schemeClr val="bg1"/>
              </a:solidFill>
              <a:latin typeface="Arial" panose="020B0604020202020204" pitchFamily="34" charset="0"/>
            </a:endParaRPr>
          </a:p>
        </p:txBody>
      </p:sp>
      <p:sp>
        <p:nvSpPr>
          <p:cNvPr id="38969" name="Rectangle 57"/>
          <p:cNvSpPr/>
          <p:nvPr/>
        </p:nvSpPr>
        <p:spPr>
          <a:xfrm>
            <a:off x="5686425" y="2400300"/>
            <a:ext cx="4970463" cy="762000"/>
          </a:xfrm>
          <a:prstGeom prst="rect">
            <a:avLst/>
          </a:prstGeom>
          <a:noFill/>
          <a:ln w="9525">
            <a:noFill/>
          </a:ln>
        </p:spPr>
        <p:txBody>
          <a:bodyPr anchor="ctr" anchorCtr="0">
            <a:spAutoFit/>
          </a:bodyPr>
          <a:p>
            <a:pPr algn="justLow" eaLnBrk="1" hangingPunct="1"/>
            <a:r>
              <a:rPr lang="vi-VN" altLang="en-US" sz="2200" dirty="0">
                <a:solidFill>
                  <a:schemeClr val="bg1"/>
                </a:solidFill>
                <a:latin typeface="Arial" panose="020B0604020202020204" pitchFamily="34" charset="0"/>
              </a:rPr>
              <a:t>Có chất lượng tốt, nguồn gốc, xuất xứ rõ ràng</a:t>
            </a:r>
            <a:endParaRPr lang="vi-VN" altLang="en-US" sz="2200" dirty="0">
              <a:solidFill>
                <a:schemeClr val="bg1"/>
              </a:solidFill>
              <a:latin typeface="Arial" panose="020B0604020202020204" pitchFamily="34" charset="0"/>
            </a:endParaRPr>
          </a:p>
        </p:txBody>
      </p:sp>
      <p:sp>
        <p:nvSpPr>
          <p:cNvPr id="38970" name="Rectangle 58"/>
          <p:cNvSpPr/>
          <p:nvPr/>
        </p:nvSpPr>
        <p:spPr>
          <a:xfrm>
            <a:off x="795338" y="2124075"/>
            <a:ext cx="2305050" cy="1006475"/>
          </a:xfrm>
          <a:prstGeom prst="rect">
            <a:avLst/>
          </a:prstGeom>
          <a:noFill/>
          <a:ln w="9525">
            <a:noFill/>
          </a:ln>
        </p:spPr>
        <p:txBody>
          <a:bodyPr anchor="ctr" anchorCtr="0">
            <a:spAutoFit/>
          </a:bodyPr>
          <a:p>
            <a:pPr algn="ctr" eaLnBrk="1" hangingPunct="1"/>
            <a:r>
              <a:rPr lang="vi-VN" altLang="en-US" sz="3000" dirty="0">
                <a:latin typeface="Arial" panose="020B0604020202020204" pitchFamily="34" charset="0"/>
              </a:rPr>
              <a:t>Các sản phẩm cần</a:t>
            </a:r>
            <a:endParaRPr lang="vi-VN" altLang="en-US" sz="3000" dirty="0">
              <a:latin typeface="Arial" panose="020B0604020202020204" pitchFamily="34" charset="0"/>
            </a:endParaRPr>
          </a:p>
        </p:txBody>
      </p:sp>
      <p:sp>
        <p:nvSpPr>
          <p:cNvPr id="38971" name="Rectangle 59"/>
          <p:cNvSpPr/>
          <p:nvPr/>
        </p:nvSpPr>
        <p:spPr>
          <a:xfrm>
            <a:off x="746125" y="3798888"/>
            <a:ext cx="2305050" cy="1006475"/>
          </a:xfrm>
          <a:prstGeom prst="rect">
            <a:avLst/>
          </a:prstGeom>
          <a:noFill/>
          <a:ln w="9525">
            <a:noFill/>
          </a:ln>
        </p:spPr>
        <p:txBody>
          <a:bodyPr anchor="ctr" anchorCtr="0">
            <a:spAutoFit/>
          </a:bodyPr>
          <a:p>
            <a:pPr algn="ctr" eaLnBrk="1" hangingPunct="1"/>
            <a:r>
              <a:rPr lang="vi-VN" altLang="en-US" sz="3000" dirty="0">
                <a:latin typeface="Arial" panose="020B0604020202020204" pitchFamily="34" charset="0"/>
              </a:rPr>
              <a:t>Giá cả hàng hóa</a:t>
            </a:r>
            <a:endParaRPr lang="vi-VN" altLang="en-US" sz="3000" dirty="0">
              <a:latin typeface="Arial" panose="020B0604020202020204" pitchFamily="34" charset="0"/>
            </a:endParaRPr>
          </a:p>
        </p:txBody>
      </p:sp>
      <p:sp>
        <p:nvSpPr>
          <p:cNvPr id="38972" name="Rectangle 60"/>
          <p:cNvSpPr/>
          <p:nvPr/>
        </p:nvSpPr>
        <p:spPr>
          <a:xfrm>
            <a:off x="5959475" y="3984625"/>
            <a:ext cx="3860800" cy="427038"/>
          </a:xfrm>
          <a:prstGeom prst="rect">
            <a:avLst/>
          </a:prstGeom>
          <a:noFill/>
          <a:ln w="9525">
            <a:noFill/>
          </a:ln>
        </p:spPr>
        <p:txBody>
          <a:bodyPr wrap="none" anchor="ctr" anchorCtr="0">
            <a:spAutoFit/>
          </a:bodyPr>
          <a:p>
            <a:pPr algn="justLow" eaLnBrk="1" hangingPunct="1"/>
            <a:r>
              <a:rPr lang="vi-VN" altLang="en-US" sz="2200" dirty="0">
                <a:solidFill>
                  <a:schemeClr val="bg1"/>
                </a:solidFill>
                <a:latin typeface="Arial" panose="020B0604020202020204" pitchFamily="34" charset="0"/>
              </a:rPr>
              <a:t>Bán hàng với giá cả phù hợp </a:t>
            </a:r>
            <a:endParaRPr lang="vi-VN" altLang="en-US" sz="2200" dirty="0">
              <a:solidFill>
                <a:schemeClr val="bg1"/>
              </a:solidFill>
              <a:latin typeface="Arial" panose="020B0604020202020204" pitchFamily="34" charset="0"/>
            </a:endParaRPr>
          </a:p>
        </p:txBody>
      </p:sp>
      <p:sp>
        <p:nvSpPr>
          <p:cNvPr id="38973" name="Rectangle 61"/>
          <p:cNvSpPr/>
          <p:nvPr/>
        </p:nvSpPr>
        <p:spPr>
          <a:xfrm>
            <a:off x="749300" y="5565775"/>
            <a:ext cx="2305050" cy="1006475"/>
          </a:xfrm>
          <a:prstGeom prst="rect">
            <a:avLst/>
          </a:prstGeom>
          <a:noFill/>
          <a:ln w="9525">
            <a:noFill/>
          </a:ln>
        </p:spPr>
        <p:txBody>
          <a:bodyPr anchor="ctr" anchorCtr="0">
            <a:spAutoFit/>
          </a:bodyPr>
          <a:p>
            <a:pPr algn="ctr" eaLnBrk="1" hangingPunct="1"/>
            <a:r>
              <a:rPr lang="vi-VN" altLang="en-US" sz="3000" dirty="0">
                <a:latin typeface="Arial" panose="020B0604020202020204" pitchFamily="34" charset="0"/>
              </a:rPr>
              <a:t>Chiến lược bán hàng</a:t>
            </a:r>
            <a:endParaRPr lang="vi-VN" altLang="en-US" sz="3000" dirty="0">
              <a:latin typeface="Arial" panose="020B0604020202020204" pitchFamily="34" charset="0"/>
            </a:endParaRPr>
          </a:p>
        </p:txBody>
      </p:sp>
      <p:sp>
        <p:nvSpPr>
          <p:cNvPr id="38974" name="Rectangle 62"/>
          <p:cNvSpPr/>
          <p:nvPr/>
        </p:nvSpPr>
        <p:spPr>
          <a:xfrm>
            <a:off x="5719763" y="5181600"/>
            <a:ext cx="5040312" cy="762000"/>
          </a:xfrm>
          <a:prstGeom prst="rect">
            <a:avLst/>
          </a:prstGeom>
          <a:noFill/>
          <a:ln w="9525">
            <a:noFill/>
          </a:ln>
        </p:spPr>
        <p:txBody>
          <a:bodyPr anchor="ctr" anchorCtr="0">
            <a:spAutoFit/>
          </a:bodyPr>
          <a:p>
            <a:pPr eaLnBrk="1" hangingPunct="1"/>
            <a:r>
              <a:rPr lang="vi-VN" altLang="en-US" sz="2200" dirty="0">
                <a:solidFill>
                  <a:schemeClr val="bg1"/>
                </a:solidFill>
                <a:latin typeface="Arial" panose="020B0604020202020204" pitchFamily="34" charset="0"/>
              </a:rPr>
              <a:t>Khuyến mại : tri ân khách hàng; khuyến mại vào các dịp lễ, tết,… </a:t>
            </a:r>
            <a:endParaRPr lang="vi-VN" altLang="en-US" sz="2200"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967"/>
                                        </p:tgtEl>
                                        <p:attrNameLst>
                                          <p:attrName>style.visibility</p:attrName>
                                        </p:attrNameLst>
                                      </p:cBhvr>
                                      <p:to>
                                        <p:strVal val="visible"/>
                                      </p:to>
                                    </p:set>
                                    <p:animEffect transition="in" filter="blinds(horizontal)">
                                      <p:cBhvr>
                                        <p:cTn id="7" dur="500"/>
                                        <p:tgtEl>
                                          <p:spTgt spid="3896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8968"/>
                                        </p:tgtEl>
                                        <p:attrNameLst>
                                          <p:attrName>style.visibility</p:attrName>
                                        </p:attrNameLst>
                                      </p:cBhvr>
                                      <p:to>
                                        <p:strVal val="visible"/>
                                      </p:to>
                                    </p:set>
                                    <p:animEffect transition="in" filter="blinds(horizontal)">
                                      <p:cBhvr>
                                        <p:cTn id="12" dur="500"/>
                                        <p:tgtEl>
                                          <p:spTgt spid="3896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8953"/>
                                        </p:tgtEl>
                                        <p:attrNameLst>
                                          <p:attrName>style.visibility</p:attrName>
                                        </p:attrNameLst>
                                      </p:cBhvr>
                                      <p:to>
                                        <p:strVal val="visible"/>
                                      </p:to>
                                    </p:set>
                                    <p:animEffect transition="in" filter="blinds(horizontal)">
                                      <p:cBhvr>
                                        <p:cTn id="17" dur="500"/>
                                        <p:tgtEl>
                                          <p:spTgt spid="38953"/>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38970"/>
                                        </p:tgtEl>
                                        <p:attrNameLst>
                                          <p:attrName>style.visibility</p:attrName>
                                        </p:attrNameLst>
                                      </p:cBhvr>
                                      <p:to>
                                        <p:strVal val="visible"/>
                                      </p:to>
                                    </p:set>
                                    <p:animEffect transition="in" filter="blinds(horizontal)">
                                      <p:cBhvr>
                                        <p:cTn id="20" dur="500"/>
                                        <p:tgtEl>
                                          <p:spTgt spid="38970"/>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8969"/>
                                        </p:tgtEl>
                                        <p:attrNameLst>
                                          <p:attrName>style.visibility</p:attrName>
                                        </p:attrNameLst>
                                      </p:cBhvr>
                                      <p:to>
                                        <p:strVal val="visible"/>
                                      </p:to>
                                    </p:set>
                                    <p:animEffect transition="in" filter="blinds(horizontal)">
                                      <p:cBhvr>
                                        <p:cTn id="25" dur="500"/>
                                        <p:tgtEl>
                                          <p:spTgt spid="38969"/>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8956"/>
                                        </p:tgtEl>
                                        <p:attrNameLst>
                                          <p:attrName>style.visibility</p:attrName>
                                        </p:attrNameLst>
                                      </p:cBhvr>
                                      <p:to>
                                        <p:strVal val="visible"/>
                                      </p:to>
                                    </p:set>
                                    <p:animEffect transition="in" filter="blinds(horizontal)">
                                      <p:cBhvr>
                                        <p:cTn id="30" dur="500"/>
                                        <p:tgtEl>
                                          <p:spTgt spid="38956"/>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38971"/>
                                        </p:tgtEl>
                                        <p:attrNameLst>
                                          <p:attrName>style.visibility</p:attrName>
                                        </p:attrNameLst>
                                      </p:cBhvr>
                                      <p:to>
                                        <p:strVal val="visible"/>
                                      </p:to>
                                    </p:set>
                                    <p:animEffect transition="in" filter="blinds(horizontal)">
                                      <p:cBhvr>
                                        <p:cTn id="33" dur="500"/>
                                        <p:tgtEl>
                                          <p:spTgt spid="38971"/>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8972"/>
                                        </p:tgtEl>
                                        <p:attrNameLst>
                                          <p:attrName>style.visibility</p:attrName>
                                        </p:attrNameLst>
                                      </p:cBhvr>
                                      <p:to>
                                        <p:strVal val="visible"/>
                                      </p:to>
                                    </p:set>
                                    <p:animEffect transition="in" filter="blinds(horizontal)">
                                      <p:cBhvr>
                                        <p:cTn id="38" dur="500"/>
                                        <p:tgtEl>
                                          <p:spTgt spid="38972"/>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38959"/>
                                        </p:tgtEl>
                                        <p:attrNameLst>
                                          <p:attrName>style.visibility</p:attrName>
                                        </p:attrNameLst>
                                      </p:cBhvr>
                                      <p:to>
                                        <p:strVal val="visible"/>
                                      </p:to>
                                    </p:set>
                                    <p:animEffect transition="in" filter="blinds(horizontal)">
                                      <p:cBhvr>
                                        <p:cTn id="43" dur="500"/>
                                        <p:tgtEl>
                                          <p:spTgt spid="38959"/>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38973"/>
                                        </p:tgtEl>
                                        <p:attrNameLst>
                                          <p:attrName>style.visibility</p:attrName>
                                        </p:attrNameLst>
                                      </p:cBhvr>
                                      <p:to>
                                        <p:strVal val="visible"/>
                                      </p:to>
                                    </p:set>
                                    <p:animEffect transition="in" filter="blinds(horizontal)">
                                      <p:cBhvr>
                                        <p:cTn id="46" dur="500"/>
                                        <p:tgtEl>
                                          <p:spTgt spid="38973"/>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8974"/>
                                        </p:tgtEl>
                                        <p:attrNameLst>
                                          <p:attrName>style.visibility</p:attrName>
                                        </p:attrNameLst>
                                      </p:cBhvr>
                                      <p:to>
                                        <p:strVal val="visible"/>
                                      </p:to>
                                    </p:set>
                                    <p:animEffect transition="in" filter="blinds(horizontal)">
                                      <p:cBhvr>
                                        <p:cTn id="51" dur="500"/>
                                        <p:tgtEl>
                                          <p:spTgt spid="389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67" grpId="0"/>
      <p:bldP spid="38968" grpId="0"/>
      <p:bldP spid="38969" grpId="0"/>
      <p:bldP spid="38970" grpId="0"/>
      <p:bldP spid="38971" grpId="0"/>
      <p:bldP spid="38972" grpId="0"/>
      <p:bldP spid="38973" grpId="0"/>
      <p:bldP spid="3897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Oval 4"/>
          <p:cNvSpPr/>
          <p:nvPr/>
        </p:nvSpPr>
        <p:spPr>
          <a:xfrm>
            <a:off x="203200" y="87630"/>
            <a:ext cx="3886200" cy="1698625"/>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30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HÌNH THÀNH KIẾN THỨC MỚI</a:t>
            </a:r>
            <a:endParaRPr kumimoji="0" lang="en-US" altLang="en-US" sz="30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4" name="Bent-Up Arrow 13"/>
          <p:cNvSpPr/>
          <p:nvPr/>
        </p:nvSpPr>
        <p:spPr>
          <a:xfrm rot="5400000">
            <a:off x="4393406" y="534194"/>
            <a:ext cx="952500" cy="1055688"/>
          </a:xfrm>
          <a:prstGeom prst="bentUpArrow">
            <a:avLst/>
          </a:prstGeom>
        </p:spPr>
        <p:style>
          <a:lnRef idx="1">
            <a:schemeClr val="accent2"/>
          </a:lnRef>
          <a:fillRef idx="2">
            <a:schemeClr val="accent2"/>
          </a:fillRef>
          <a:effectRef idx="1">
            <a:schemeClr val="accent2"/>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dk1"/>
              </a:solidFill>
              <a:effectLst/>
              <a:uLnTx/>
              <a:uFillTx/>
              <a:latin typeface="+mn-lt"/>
              <a:ea typeface="+mn-ea"/>
              <a:cs typeface="Calibri" panose="020F0502020204030204" pitchFamily="34" charset="0"/>
            </a:endParaRPr>
          </a:p>
        </p:txBody>
      </p:sp>
      <p:sp>
        <p:nvSpPr>
          <p:cNvPr id="39941" name="Rectangle 5"/>
          <p:cNvSpPr/>
          <p:nvPr/>
        </p:nvSpPr>
        <p:spPr>
          <a:xfrm>
            <a:off x="5649913" y="682625"/>
            <a:ext cx="6030912" cy="650875"/>
          </a:xfrm>
          <a:prstGeom prst="rect">
            <a:avLst/>
          </a:prstGeom>
          <a:noFill/>
          <a:ln w="25400" cap="flat" cmpd="sng">
            <a:solidFill>
              <a:srgbClr val="FF0000"/>
            </a:solidFill>
            <a:prstDash val="sysDot"/>
            <a:miter/>
            <a:headEnd type="none" w="med" len="med"/>
            <a:tailEnd type="none" w="med" len="med"/>
          </a:ln>
        </p:spPr>
        <p:txBody>
          <a:bodyPr anchor="ctr" anchorCtr="0">
            <a:spAutoFit/>
          </a:bodyPr>
          <a:p>
            <a:pPr algn="justLow" eaLnBrk="1" hangingPunct="1"/>
            <a:r>
              <a:rPr lang="vi-VN" altLang="en-US" sz="3500" b="1" dirty="0">
                <a:latin typeface="Arial" panose="020B0604020202020204" pitchFamily="34" charset="0"/>
              </a:rPr>
              <a:t>1. Khái niệm cạnh tranh</a:t>
            </a:r>
            <a:r>
              <a:rPr lang="vi-VN" altLang="en-US" sz="3500" dirty="0">
                <a:latin typeface="Arial" panose="020B0604020202020204" pitchFamily="34" charset="0"/>
              </a:rPr>
              <a:t> </a:t>
            </a:r>
            <a:endParaRPr lang="vi-VN" altLang="en-US" sz="3500" dirty="0">
              <a:latin typeface="Arial" panose="020B0604020202020204" pitchFamily="34" charset="0"/>
            </a:endParaRPr>
          </a:p>
        </p:txBody>
      </p:sp>
      <p:sp>
        <p:nvSpPr>
          <p:cNvPr id="39945" name="Rectangle 9"/>
          <p:cNvSpPr/>
          <p:nvPr/>
        </p:nvSpPr>
        <p:spPr>
          <a:xfrm>
            <a:off x="566738" y="1954213"/>
            <a:ext cx="11304587" cy="3155950"/>
          </a:xfrm>
          <a:prstGeom prst="rect">
            <a:avLst/>
          </a:prstGeom>
          <a:noFill/>
          <a:ln w="15875" cap="flat" cmpd="sng">
            <a:solidFill>
              <a:srgbClr val="FF0000"/>
            </a:solidFill>
            <a:prstDash val="dash"/>
            <a:miter/>
            <a:headEnd type="none" w="med" len="med"/>
            <a:tailEnd type="none" w="med" len="med"/>
          </a:ln>
        </p:spPr>
        <p:txBody>
          <a:bodyPr anchor="ctr" anchorCtr="0">
            <a:spAutoFit/>
          </a:bodyPr>
          <a:p>
            <a:pPr eaLnBrk="1" hangingPunct="1"/>
            <a:endParaRPr lang="vi-VN" altLang="en-US" sz="2500" dirty="0">
              <a:latin typeface="Arial" panose="020B0604020202020204" pitchFamily="34" charset="0"/>
            </a:endParaRPr>
          </a:p>
          <a:p>
            <a:pPr eaLnBrk="1" hangingPunct="1"/>
            <a:r>
              <a:rPr lang="vi-VN" altLang="en-US" sz="2500" dirty="0">
                <a:latin typeface="Arial" panose="020B0604020202020204" pitchFamily="34" charset="0"/>
              </a:rPr>
              <a:t>Phố B nổi tiếng đông vui, sầm uất bởi có nhiều nhà hàng có các món ăn ngon. Nơi đây thường xuyên diễn ra cuộc tranh đua quyết liệt trong việc thu hút thực khách giữa các nhà hàng. Các nhà hàng tìm cách tạo ra ưu thế với những món ăn có hương vị đặc biệt, hấp dẫn, giá cả hợp lí,... Để có những ưu thế đó, các nhà hàng phải giành giật những điều kiện thuận lợi như: thuê được đầu bếp giỏi, có (được nguồn cung cấp nguyên liệu ngon, tìm được những gia vị độc đáo,...</a:t>
            </a:r>
            <a:endParaRPr lang="vi-VN" altLang="en-US" sz="2500" dirty="0">
              <a:latin typeface="Arial" panose="020B0604020202020204" pitchFamily="34" charset="0"/>
            </a:endParaRPr>
          </a:p>
        </p:txBody>
      </p:sp>
      <p:sp>
        <p:nvSpPr>
          <p:cNvPr id="39946" name="Rectangle 10"/>
          <p:cNvSpPr/>
          <p:nvPr/>
        </p:nvSpPr>
        <p:spPr>
          <a:xfrm>
            <a:off x="3135313" y="1698625"/>
            <a:ext cx="6705600" cy="473075"/>
          </a:xfrm>
          <a:prstGeom prst="rect">
            <a:avLst/>
          </a:prstGeom>
          <a:solidFill>
            <a:schemeClr val="bg1"/>
          </a:solidFill>
          <a:ln w="9525">
            <a:noFill/>
          </a:ln>
        </p:spPr>
        <p:txBody>
          <a:bodyPr wrap="none" anchor="ctr" anchorCtr="0">
            <a:spAutoFit/>
          </a:bodyPr>
          <a:p>
            <a:pPr eaLnBrk="1" hangingPunct="1"/>
            <a:r>
              <a:rPr lang="vi-VN" altLang="en-US" sz="2500" dirty="0">
                <a:latin typeface="Arial" panose="020B0604020202020204" pitchFamily="34" charset="0"/>
              </a:rPr>
              <a:t>Em hãy đọc trường hợp sau để trả lời câu hỏi:</a:t>
            </a:r>
            <a:endParaRPr lang="vi-VN" altLang="en-US" sz="2500" dirty="0">
              <a:latin typeface="Arial" panose="020B0604020202020204" pitchFamily="34" charset="0"/>
            </a:endParaRPr>
          </a:p>
        </p:txBody>
      </p:sp>
      <p:pic>
        <p:nvPicPr>
          <p:cNvPr id="39948" name="Picture 12" descr="3 câu hỏi tiết lộ mọi điều về ứng viên | Cẩm nang tuyển dụng"/>
          <p:cNvPicPr>
            <a:picLocks noChangeAspect="1"/>
          </p:cNvPicPr>
          <p:nvPr/>
        </p:nvPicPr>
        <p:blipFill>
          <a:blip r:embed="rId1"/>
          <a:stretch>
            <a:fillRect/>
          </a:stretch>
        </p:blipFill>
        <p:spPr>
          <a:xfrm>
            <a:off x="576263" y="5278438"/>
            <a:ext cx="1592262" cy="1303337"/>
          </a:xfrm>
          <a:prstGeom prst="rect">
            <a:avLst/>
          </a:prstGeom>
          <a:noFill/>
          <a:ln w="9525">
            <a:noFill/>
          </a:ln>
        </p:spPr>
      </p:pic>
      <p:sp>
        <p:nvSpPr>
          <p:cNvPr id="39949" name="Rectangle 13"/>
          <p:cNvSpPr/>
          <p:nvPr/>
        </p:nvSpPr>
        <p:spPr>
          <a:xfrm>
            <a:off x="2684463" y="5381625"/>
            <a:ext cx="9144000" cy="1235075"/>
          </a:xfrm>
          <a:prstGeom prst="rect">
            <a:avLst/>
          </a:prstGeom>
          <a:noFill/>
          <a:ln w="9525">
            <a:noFill/>
          </a:ln>
        </p:spPr>
        <p:txBody>
          <a:bodyPr anchor="ctr" anchorCtr="0">
            <a:spAutoFit/>
          </a:bodyPr>
          <a:p>
            <a:pPr algn="justLow" eaLnBrk="1" hangingPunct="1"/>
            <a:r>
              <a:rPr lang="vi-VN" altLang="en-US" sz="2500" dirty="0">
                <a:solidFill>
                  <a:srgbClr val="0000CC"/>
                </a:solidFill>
                <a:latin typeface="Arial" panose="020B0604020202020204" pitchFamily="34" charset="0"/>
              </a:rPr>
              <a:t>Theo em, các nhà hàng kinh doanh ẩm thực trên phố B đã sử dụng những cách thức gì để tranh đua thu hút khách hàng? Điều đó mang lại lợi ích gì cho các nhà hàng? </a:t>
            </a:r>
            <a:endParaRPr lang="vi-VN" altLang="en-US" sz="2500" dirty="0">
              <a:solidFill>
                <a:srgbClr val="0000CC"/>
              </a:solidFill>
              <a:latin typeface="Arial" panose="020B0604020202020204" pitchFamily="34" charset="0"/>
            </a:endParaRPr>
          </a:p>
        </p:txBody>
      </p:sp>
      <p:pic>
        <p:nvPicPr>
          <p:cNvPr id="39951" name="Picture 15" descr="3 câu hỏi tiết lộ mọi điều về ứng viên | Cẩm nang tuyển dụng"/>
          <p:cNvPicPr>
            <a:picLocks noChangeAspect="1"/>
          </p:cNvPicPr>
          <p:nvPr/>
        </p:nvPicPr>
        <p:blipFill>
          <a:blip r:embed="rId1"/>
          <a:stretch>
            <a:fillRect/>
          </a:stretch>
        </p:blipFill>
        <p:spPr>
          <a:xfrm>
            <a:off x="576263" y="5278438"/>
            <a:ext cx="1592262" cy="1303337"/>
          </a:xfrm>
          <a:prstGeom prst="rect">
            <a:avLst/>
          </a:prstGeom>
          <a:noFill/>
          <a:ln w="9525">
            <a:noFill/>
          </a:ln>
        </p:spPr>
      </p:pic>
      <p:pic>
        <p:nvPicPr>
          <p:cNvPr id="39952" name="Picture 16" descr="3 câu hỏi tiết lộ mọi điều về ứng viên | Cẩm nang tuyển dụng"/>
          <p:cNvPicPr>
            <a:picLocks noChangeAspect="1"/>
          </p:cNvPicPr>
          <p:nvPr/>
        </p:nvPicPr>
        <p:blipFill>
          <a:blip r:embed="rId1"/>
          <a:stretch>
            <a:fillRect/>
          </a:stretch>
        </p:blipFill>
        <p:spPr>
          <a:xfrm>
            <a:off x="576263" y="5278438"/>
            <a:ext cx="1592262" cy="1303337"/>
          </a:xfrm>
          <a:prstGeom prst="rect">
            <a:avLst/>
          </a:prstGeom>
          <a:noFill/>
          <a:ln w="9525">
            <a:noFill/>
          </a:ln>
        </p:spPr>
      </p:pic>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linds(horizontal)">
                                      <p:cBhvr>
                                        <p:cTn id="12" dur="500"/>
                                        <p:tgtEl>
                                          <p:spTgt spid="1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9941"/>
                                        </p:tgtEl>
                                        <p:attrNameLst>
                                          <p:attrName>style.visibility</p:attrName>
                                        </p:attrNameLst>
                                      </p:cBhvr>
                                      <p:to>
                                        <p:strVal val="visible"/>
                                      </p:to>
                                    </p:set>
                                    <p:animEffect transition="in" filter="blinds(horizontal)">
                                      <p:cBhvr>
                                        <p:cTn id="15" dur="500"/>
                                        <p:tgtEl>
                                          <p:spTgt spid="39941"/>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9946"/>
                                        </p:tgtEl>
                                        <p:attrNameLst>
                                          <p:attrName>style.visibility</p:attrName>
                                        </p:attrNameLst>
                                      </p:cBhvr>
                                      <p:to>
                                        <p:strVal val="visible"/>
                                      </p:to>
                                    </p:set>
                                    <p:animEffect transition="in" filter="blinds(horizontal)">
                                      <p:cBhvr>
                                        <p:cTn id="20" dur="500"/>
                                        <p:tgtEl>
                                          <p:spTgt spid="39946"/>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9945"/>
                                        </p:tgtEl>
                                        <p:attrNameLst>
                                          <p:attrName>style.visibility</p:attrName>
                                        </p:attrNameLst>
                                      </p:cBhvr>
                                      <p:to>
                                        <p:strVal val="visible"/>
                                      </p:to>
                                    </p:set>
                                    <p:animEffect transition="in" filter="blinds(horizontal)">
                                      <p:cBhvr>
                                        <p:cTn id="25" dur="500"/>
                                        <p:tgtEl>
                                          <p:spTgt spid="39945"/>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9948"/>
                                        </p:tgtEl>
                                        <p:attrNameLst>
                                          <p:attrName>style.visibility</p:attrName>
                                        </p:attrNameLst>
                                      </p:cBhvr>
                                      <p:to>
                                        <p:strVal val="visible"/>
                                      </p:to>
                                    </p:set>
                                    <p:animEffect transition="in" filter="blinds(horizontal)">
                                      <p:cBhvr>
                                        <p:cTn id="30" dur="500"/>
                                        <p:tgtEl>
                                          <p:spTgt spid="39948"/>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9949"/>
                                        </p:tgtEl>
                                        <p:attrNameLst>
                                          <p:attrName>style.visibility</p:attrName>
                                        </p:attrNameLst>
                                      </p:cBhvr>
                                      <p:to>
                                        <p:strVal val="visible"/>
                                      </p:to>
                                    </p:set>
                                    <p:animEffect transition="in" filter="blinds(horizontal)">
                                      <p:cBhvr>
                                        <p:cTn id="35" dur="500"/>
                                        <p:tgtEl>
                                          <p:spTgt spid="39949"/>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39951"/>
                                        </p:tgtEl>
                                        <p:attrNameLst>
                                          <p:attrName>style.visibility</p:attrName>
                                        </p:attrNameLst>
                                      </p:cBhvr>
                                      <p:to>
                                        <p:strVal val="visible"/>
                                      </p:to>
                                    </p:set>
                                    <p:animEffect transition="in" filter="blinds(horizontal)">
                                      <p:cBhvr>
                                        <p:cTn id="40" dur="500"/>
                                        <p:tgtEl>
                                          <p:spTgt spid="39951"/>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39952"/>
                                        </p:tgtEl>
                                        <p:attrNameLst>
                                          <p:attrName>style.visibility</p:attrName>
                                        </p:attrNameLst>
                                      </p:cBhvr>
                                      <p:to>
                                        <p:strVal val="visible"/>
                                      </p:to>
                                    </p:set>
                                    <p:animEffect transition="in" filter="blinds(horizontal)">
                                      <p:cBhvr>
                                        <p:cTn id="45" dur="500"/>
                                        <p:tgtEl>
                                          <p:spTgt spid="399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39941" grpId="0" animBg="1"/>
      <p:bldP spid="39945" grpId="0" animBg="1"/>
      <p:bldP spid="39946" grpId="0" animBg="1"/>
      <p:bldP spid="3994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Freeform: Shape 1"/>
          <p:cNvSpPr/>
          <p:nvPr/>
        </p:nvSpPr>
        <p:spPr>
          <a:xfrm>
            <a:off x="0" y="4699000"/>
            <a:ext cx="6096000" cy="1612900"/>
          </a:xfrm>
          <a:custGeom>
            <a:avLst/>
            <a:gdLst>
              <a:gd name="connsiteX0" fmla="*/ 0 w 6096000"/>
              <a:gd name="connsiteY0" fmla="*/ 0 h 1612900"/>
              <a:gd name="connsiteX1" fmla="*/ 3510874 w 6096000"/>
              <a:gd name="connsiteY1" fmla="*/ 0 h 1612900"/>
              <a:gd name="connsiteX2" fmla="*/ 3561050 w 6096000"/>
              <a:gd name="connsiteY2" fmla="*/ 104160 h 1612900"/>
              <a:gd name="connsiteX3" fmla="*/ 6096000 w 6096000"/>
              <a:gd name="connsiteY3" fmla="*/ 1612899 h 1612900"/>
              <a:gd name="connsiteX4" fmla="*/ 6096000 w 6096000"/>
              <a:gd name="connsiteY4" fmla="*/ 1612900 h 1612900"/>
              <a:gd name="connsiteX5" fmla="*/ 0 w 6096000"/>
              <a:gd name="connsiteY5" fmla="*/ 1612900 h 1612900"/>
              <a:gd name="connsiteX6" fmla="*/ 0 w 6096000"/>
              <a:gd name="connsiteY6" fmla="*/ 0 h 161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1612900">
                <a:moveTo>
                  <a:pt x="0" y="0"/>
                </a:moveTo>
                <a:lnTo>
                  <a:pt x="3510874" y="0"/>
                </a:lnTo>
                <a:lnTo>
                  <a:pt x="3561050" y="104160"/>
                </a:lnTo>
                <a:cubicBezTo>
                  <a:pt x="4049239" y="1002833"/>
                  <a:pt x="5001375" y="1612899"/>
                  <a:pt x="6096000" y="1612899"/>
                </a:cubicBezTo>
                <a:lnTo>
                  <a:pt x="6096000" y="1612900"/>
                </a:lnTo>
                <a:lnTo>
                  <a:pt x="0" y="1612900"/>
                </a:lnTo>
                <a:lnTo>
                  <a:pt x="0" y="0"/>
                </a:lnTo>
                <a:close/>
              </a:path>
            </a:pathLst>
          </a:custGeom>
          <a:gradFill flip="none" rotWithShape="1">
            <a:gsLst>
              <a:gs pos="0">
                <a:srgbClr val="4E114E"/>
              </a:gs>
              <a:gs pos="74000">
                <a:srgbClr val="67186B"/>
              </a:gs>
            </a:gsLst>
            <a:lin ang="0" scaled="1"/>
            <a:tileRect/>
          </a:gradFill>
          <a:ln>
            <a:noFill/>
          </a:ln>
          <a:effectLst>
            <a:outerShdw blurRad="1016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Freeform: Shape 2"/>
          <p:cNvSpPr/>
          <p:nvPr/>
        </p:nvSpPr>
        <p:spPr>
          <a:xfrm>
            <a:off x="6096000" y="546100"/>
            <a:ext cx="6096000" cy="1612900"/>
          </a:xfrm>
          <a:custGeom>
            <a:avLst/>
            <a:gdLst>
              <a:gd name="connsiteX0" fmla="*/ 0 w 6096000"/>
              <a:gd name="connsiteY0" fmla="*/ 0 h 1612900"/>
              <a:gd name="connsiteX1" fmla="*/ 6096000 w 6096000"/>
              <a:gd name="connsiteY1" fmla="*/ 0 h 1612900"/>
              <a:gd name="connsiteX2" fmla="*/ 6096000 w 6096000"/>
              <a:gd name="connsiteY2" fmla="*/ 1612900 h 1612900"/>
              <a:gd name="connsiteX3" fmla="*/ 2585126 w 6096000"/>
              <a:gd name="connsiteY3" fmla="*/ 1612900 h 1612900"/>
              <a:gd name="connsiteX4" fmla="*/ 2534950 w 6096000"/>
              <a:gd name="connsiteY4" fmla="*/ 1508740 h 1612900"/>
              <a:gd name="connsiteX5" fmla="*/ 0 w 6096000"/>
              <a:gd name="connsiteY5" fmla="*/ 1 h 1612900"/>
              <a:gd name="connsiteX6" fmla="*/ 0 w 6096000"/>
              <a:gd name="connsiteY6" fmla="*/ 0 h 161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1612900">
                <a:moveTo>
                  <a:pt x="0" y="0"/>
                </a:moveTo>
                <a:lnTo>
                  <a:pt x="6096000" y="0"/>
                </a:lnTo>
                <a:lnTo>
                  <a:pt x="6096000" y="1612900"/>
                </a:lnTo>
                <a:lnTo>
                  <a:pt x="2585126" y="1612900"/>
                </a:lnTo>
                <a:lnTo>
                  <a:pt x="2534950" y="1508740"/>
                </a:lnTo>
                <a:cubicBezTo>
                  <a:pt x="2046762" y="610067"/>
                  <a:pt x="1094625" y="1"/>
                  <a:pt x="0" y="1"/>
                </a:cubicBezTo>
                <a:lnTo>
                  <a:pt x="0" y="0"/>
                </a:lnTo>
                <a:close/>
              </a:path>
            </a:pathLst>
          </a:custGeom>
          <a:gradFill flip="none" rotWithShape="1">
            <a:gsLst>
              <a:gs pos="0">
                <a:srgbClr val="357720"/>
              </a:gs>
              <a:gs pos="74000">
                <a:srgbClr val="3E9A27"/>
              </a:gs>
            </a:gsLst>
            <a:lin ang="10800000" scaled="1"/>
            <a:tileRect/>
          </a:gradFill>
          <a:ln>
            <a:noFill/>
          </a:ln>
          <a:effectLst>
            <a:outerShdw blurRad="1016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 name="Freeform: Shape 3"/>
          <p:cNvSpPr/>
          <p:nvPr/>
        </p:nvSpPr>
        <p:spPr>
          <a:xfrm>
            <a:off x="0" y="546100"/>
            <a:ext cx="8978900" cy="4152900"/>
          </a:xfrm>
          <a:custGeom>
            <a:avLst/>
            <a:gdLst>
              <a:gd name="connsiteX0" fmla="*/ 6096001 w 8978901"/>
              <a:gd name="connsiteY0" fmla="*/ 0 h 4152900"/>
              <a:gd name="connsiteX1" fmla="*/ 8630951 w 8978901"/>
              <a:gd name="connsiteY1" fmla="*/ 1508739 h 4152900"/>
              <a:gd name="connsiteX2" fmla="*/ 8681127 w 8978901"/>
              <a:gd name="connsiteY2" fmla="*/ 1612899 h 4152900"/>
              <a:gd name="connsiteX3" fmla="*/ 8752348 w 8978901"/>
              <a:gd name="connsiteY3" fmla="*/ 1760745 h 4152900"/>
              <a:gd name="connsiteX4" fmla="*/ 8978901 w 8978901"/>
              <a:gd name="connsiteY4" fmla="*/ 2882900 h 4152900"/>
              <a:gd name="connsiteX5" fmla="*/ 8752348 w 8978901"/>
              <a:gd name="connsiteY5" fmla="*/ 4005055 h 4152900"/>
              <a:gd name="connsiteX6" fmla="*/ 8681128 w 8978901"/>
              <a:gd name="connsiteY6" fmla="*/ 4152900 h 4152900"/>
              <a:gd name="connsiteX7" fmla="*/ 6223400 w 8978901"/>
              <a:gd name="connsiteY7" fmla="*/ 4152900 h 4152900"/>
              <a:gd name="connsiteX8" fmla="*/ 6226509 w 8978901"/>
              <a:gd name="connsiteY8" fmla="*/ 4152743 h 4152900"/>
              <a:gd name="connsiteX9" fmla="*/ 7372434 w 8978901"/>
              <a:gd name="connsiteY9" fmla="*/ 2882900 h 4152900"/>
              <a:gd name="connsiteX10" fmla="*/ 6226509 w 8978901"/>
              <a:gd name="connsiteY10" fmla="*/ 1613057 h 4152900"/>
              <a:gd name="connsiteX11" fmla="*/ 6223380 w 8978901"/>
              <a:gd name="connsiteY11" fmla="*/ 1612899 h 4152900"/>
              <a:gd name="connsiteX12" fmla="*/ 6096001 w 8978901"/>
              <a:gd name="connsiteY12" fmla="*/ 1606467 h 4152900"/>
              <a:gd name="connsiteX13" fmla="*/ 5968602 w 8978901"/>
              <a:gd name="connsiteY13" fmla="*/ 1612900 h 4152900"/>
              <a:gd name="connsiteX14" fmla="*/ 3510875 w 8978901"/>
              <a:gd name="connsiteY14" fmla="*/ 1612900 h 4152900"/>
              <a:gd name="connsiteX15" fmla="*/ 3561051 w 8978901"/>
              <a:gd name="connsiteY15" fmla="*/ 1508739 h 4152900"/>
              <a:gd name="connsiteX16" fmla="*/ 6096001 w 8978901"/>
              <a:gd name="connsiteY16" fmla="*/ 0 h 4152900"/>
              <a:gd name="connsiteX17" fmla="*/ 0 w 8978901"/>
              <a:gd name="connsiteY17" fmla="*/ 0 h 4152900"/>
              <a:gd name="connsiteX18" fmla="*/ 6096000 w 8978901"/>
              <a:gd name="connsiteY18" fmla="*/ 0 h 4152900"/>
              <a:gd name="connsiteX19" fmla="*/ 3561050 w 8978901"/>
              <a:gd name="connsiteY19" fmla="*/ 1508739 h 4152900"/>
              <a:gd name="connsiteX20" fmla="*/ 3510873 w 8978901"/>
              <a:gd name="connsiteY20" fmla="*/ 1612900 h 4152900"/>
              <a:gd name="connsiteX21" fmla="*/ 0 w 8978901"/>
              <a:gd name="connsiteY21" fmla="*/ 1612900 h 415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8978901" h="4152900">
                <a:moveTo>
                  <a:pt x="6096001" y="0"/>
                </a:moveTo>
                <a:cubicBezTo>
                  <a:pt x="7190626" y="0"/>
                  <a:pt x="8142763" y="610066"/>
                  <a:pt x="8630951" y="1508739"/>
                </a:cubicBezTo>
                <a:lnTo>
                  <a:pt x="8681127" y="1612899"/>
                </a:lnTo>
                <a:lnTo>
                  <a:pt x="8752348" y="1760745"/>
                </a:lnTo>
                <a:cubicBezTo>
                  <a:pt x="8898231" y="2105651"/>
                  <a:pt x="8978901" y="2484855"/>
                  <a:pt x="8978901" y="2882900"/>
                </a:cubicBezTo>
                <a:cubicBezTo>
                  <a:pt x="8978901" y="3280946"/>
                  <a:pt x="8898231" y="3660150"/>
                  <a:pt x="8752348" y="4005055"/>
                </a:cubicBezTo>
                <a:lnTo>
                  <a:pt x="8681128" y="4152900"/>
                </a:lnTo>
                <a:lnTo>
                  <a:pt x="6223400" y="4152900"/>
                </a:lnTo>
                <a:lnTo>
                  <a:pt x="6226509" y="4152743"/>
                </a:lnTo>
                <a:cubicBezTo>
                  <a:pt x="6870158" y="4087377"/>
                  <a:pt x="7372434" y="3543795"/>
                  <a:pt x="7372434" y="2882900"/>
                </a:cubicBezTo>
                <a:cubicBezTo>
                  <a:pt x="7372434" y="2222006"/>
                  <a:pt x="6870158" y="1678423"/>
                  <a:pt x="6226509" y="1613057"/>
                </a:cubicBezTo>
                <a:lnTo>
                  <a:pt x="6223380" y="1612899"/>
                </a:lnTo>
                <a:lnTo>
                  <a:pt x="6096001" y="1606467"/>
                </a:lnTo>
                <a:lnTo>
                  <a:pt x="5968602" y="1612900"/>
                </a:lnTo>
                <a:lnTo>
                  <a:pt x="3510875" y="1612900"/>
                </a:lnTo>
                <a:lnTo>
                  <a:pt x="3561051" y="1508739"/>
                </a:lnTo>
                <a:cubicBezTo>
                  <a:pt x="4049240" y="610066"/>
                  <a:pt x="5001376" y="0"/>
                  <a:pt x="6096001" y="0"/>
                </a:cubicBezTo>
                <a:close/>
                <a:moveTo>
                  <a:pt x="0" y="0"/>
                </a:moveTo>
                <a:lnTo>
                  <a:pt x="6096000" y="0"/>
                </a:lnTo>
                <a:cubicBezTo>
                  <a:pt x="5001375" y="0"/>
                  <a:pt x="4049239" y="610066"/>
                  <a:pt x="3561050" y="1508739"/>
                </a:cubicBezTo>
                <a:lnTo>
                  <a:pt x="3510873" y="1612900"/>
                </a:lnTo>
                <a:lnTo>
                  <a:pt x="0" y="1612900"/>
                </a:lnTo>
                <a:close/>
              </a:path>
            </a:pathLst>
          </a:custGeom>
          <a:gradFill flip="none" rotWithShape="1">
            <a:gsLst>
              <a:gs pos="0">
                <a:srgbClr val="FF2A86"/>
              </a:gs>
              <a:gs pos="74000">
                <a:srgbClr val="8E2185"/>
              </a:gs>
            </a:gsLst>
            <a:lin ang="5400000" scaled="1"/>
            <a:tileRect/>
          </a:gradFill>
          <a:ln>
            <a:noFill/>
          </a:ln>
          <a:effectLst>
            <a:outerShdw blurRad="1270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 name="Freeform: Shape 4"/>
          <p:cNvSpPr/>
          <p:nvPr/>
        </p:nvSpPr>
        <p:spPr>
          <a:xfrm>
            <a:off x="3213100" y="2159000"/>
            <a:ext cx="8978900" cy="4152900"/>
          </a:xfrm>
          <a:custGeom>
            <a:avLst/>
            <a:gdLst>
              <a:gd name="connsiteX0" fmla="*/ 297773 w 8978899"/>
              <a:gd name="connsiteY0" fmla="*/ 0 h 4152900"/>
              <a:gd name="connsiteX1" fmla="*/ 2755501 w 8978899"/>
              <a:gd name="connsiteY1" fmla="*/ 0 h 4152900"/>
              <a:gd name="connsiteX2" fmla="*/ 2752392 w 8978899"/>
              <a:gd name="connsiteY2" fmla="*/ 157 h 4152900"/>
              <a:gd name="connsiteX3" fmla="*/ 1606467 w 8978899"/>
              <a:gd name="connsiteY3" fmla="*/ 1270000 h 4152900"/>
              <a:gd name="connsiteX4" fmla="*/ 2752392 w 8978899"/>
              <a:gd name="connsiteY4" fmla="*/ 2539843 h 4152900"/>
              <a:gd name="connsiteX5" fmla="*/ 2755521 w 8978899"/>
              <a:gd name="connsiteY5" fmla="*/ 2540001 h 4152900"/>
              <a:gd name="connsiteX6" fmla="*/ 2882900 w 8978899"/>
              <a:gd name="connsiteY6" fmla="*/ 2546433 h 4152900"/>
              <a:gd name="connsiteX7" fmla="*/ 3010299 w 8978899"/>
              <a:gd name="connsiteY7" fmla="*/ 2540000 h 4152900"/>
              <a:gd name="connsiteX8" fmla="*/ 5468026 w 8978899"/>
              <a:gd name="connsiteY8" fmla="*/ 2540000 h 4152900"/>
              <a:gd name="connsiteX9" fmla="*/ 5468027 w 8978899"/>
              <a:gd name="connsiteY9" fmla="*/ 2540000 h 4152900"/>
              <a:gd name="connsiteX10" fmla="*/ 8978899 w 8978899"/>
              <a:gd name="connsiteY10" fmla="*/ 2540000 h 4152900"/>
              <a:gd name="connsiteX11" fmla="*/ 8978899 w 8978899"/>
              <a:gd name="connsiteY11" fmla="*/ 4152900 h 4152900"/>
              <a:gd name="connsiteX12" fmla="*/ 2882900 w 8978899"/>
              <a:gd name="connsiteY12" fmla="*/ 4152900 h 4152900"/>
              <a:gd name="connsiteX13" fmla="*/ 2882900 w 8978899"/>
              <a:gd name="connsiteY13" fmla="*/ 4152900 h 4152900"/>
              <a:gd name="connsiteX14" fmla="*/ 2679406 w 8978899"/>
              <a:gd name="connsiteY14" fmla="*/ 4145830 h 4152900"/>
              <a:gd name="connsiteX15" fmla="*/ 347950 w 8978899"/>
              <a:gd name="connsiteY15" fmla="*/ 2644161 h 4152900"/>
              <a:gd name="connsiteX16" fmla="*/ 297774 w 8978899"/>
              <a:gd name="connsiteY16" fmla="*/ 2540001 h 4152900"/>
              <a:gd name="connsiteX17" fmla="*/ 297774 w 8978899"/>
              <a:gd name="connsiteY17" fmla="*/ 2540001 h 4152900"/>
              <a:gd name="connsiteX18" fmla="*/ 226553 w 8978899"/>
              <a:gd name="connsiteY18" fmla="*/ 2392155 h 4152900"/>
              <a:gd name="connsiteX19" fmla="*/ 0 w 8978899"/>
              <a:gd name="connsiteY19" fmla="*/ 1270000 h 4152900"/>
              <a:gd name="connsiteX20" fmla="*/ 226553 w 8978899"/>
              <a:gd name="connsiteY20" fmla="*/ 147845 h 415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978899" h="4152900">
                <a:moveTo>
                  <a:pt x="297773" y="0"/>
                </a:moveTo>
                <a:lnTo>
                  <a:pt x="2755501" y="0"/>
                </a:lnTo>
                <a:lnTo>
                  <a:pt x="2752392" y="157"/>
                </a:lnTo>
                <a:cubicBezTo>
                  <a:pt x="2108744" y="65523"/>
                  <a:pt x="1606467" y="609106"/>
                  <a:pt x="1606467" y="1270000"/>
                </a:cubicBezTo>
                <a:cubicBezTo>
                  <a:pt x="1606467" y="1930895"/>
                  <a:pt x="2108744" y="2474477"/>
                  <a:pt x="2752392" y="2539843"/>
                </a:cubicBezTo>
                <a:lnTo>
                  <a:pt x="2755521" y="2540001"/>
                </a:lnTo>
                <a:lnTo>
                  <a:pt x="2882900" y="2546433"/>
                </a:lnTo>
                <a:lnTo>
                  <a:pt x="3010299" y="2540000"/>
                </a:lnTo>
                <a:lnTo>
                  <a:pt x="5468026" y="2540000"/>
                </a:lnTo>
                <a:lnTo>
                  <a:pt x="5468027" y="2540000"/>
                </a:lnTo>
                <a:lnTo>
                  <a:pt x="8978899" y="2540000"/>
                </a:lnTo>
                <a:lnTo>
                  <a:pt x="8978899" y="4152900"/>
                </a:lnTo>
                <a:lnTo>
                  <a:pt x="2882900" y="4152900"/>
                </a:lnTo>
                <a:lnTo>
                  <a:pt x="2882900" y="4152900"/>
                </a:lnTo>
                <a:lnTo>
                  <a:pt x="2679406" y="4145830"/>
                </a:lnTo>
                <a:cubicBezTo>
                  <a:pt x="1671070" y="4075515"/>
                  <a:pt x="805627" y="3486667"/>
                  <a:pt x="347950" y="2644161"/>
                </a:cubicBezTo>
                <a:lnTo>
                  <a:pt x="297774" y="2540001"/>
                </a:lnTo>
                <a:lnTo>
                  <a:pt x="297774" y="2540001"/>
                </a:lnTo>
                <a:lnTo>
                  <a:pt x="226553" y="2392155"/>
                </a:lnTo>
                <a:cubicBezTo>
                  <a:pt x="80670" y="2047250"/>
                  <a:pt x="0" y="1668046"/>
                  <a:pt x="0" y="1270000"/>
                </a:cubicBezTo>
                <a:cubicBezTo>
                  <a:pt x="0" y="871955"/>
                  <a:pt x="80670" y="492751"/>
                  <a:pt x="226553" y="147845"/>
                </a:cubicBezTo>
                <a:close/>
              </a:path>
            </a:pathLst>
          </a:custGeom>
          <a:gradFill>
            <a:gsLst>
              <a:gs pos="0">
                <a:srgbClr val="52B92D"/>
              </a:gs>
              <a:gs pos="74000">
                <a:srgbClr val="F87235"/>
              </a:gs>
            </a:gsLst>
            <a:lin ang="5400000" scaled="1"/>
          </a:gradFill>
          <a:ln>
            <a:noFill/>
          </a:ln>
          <a:effectLst>
            <a:outerShdw blurRad="1270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5" name="TextBox 24"/>
          <p:cNvSpPr txBox="1"/>
          <p:nvPr/>
        </p:nvSpPr>
        <p:spPr>
          <a:xfrm>
            <a:off x="4900613" y="2706688"/>
            <a:ext cx="2319337" cy="1495425"/>
          </a:xfrm>
          <a:prstGeom prst="rect">
            <a:avLst/>
          </a:prstGeom>
          <a:noFill/>
          <a:ln w="9525">
            <a:noFill/>
          </a:ln>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r>
              <a:rPr lang="en-US" altLang="en-US" sz="2300" b="1" dirty="0"/>
              <a:t>CHIẾN LƯỢC KINH DOANH CỦA NHÀ HÀNG B</a:t>
            </a:r>
            <a:endParaRPr lang="en-US" altLang="en-US" sz="2300" b="1" dirty="0"/>
          </a:p>
        </p:txBody>
      </p:sp>
      <p:sp>
        <p:nvSpPr>
          <p:cNvPr id="56347" name="Rectangle 27"/>
          <p:cNvSpPr/>
          <p:nvPr/>
        </p:nvSpPr>
        <p:spPr>
          <a:xfrm>
            <a:off x="0" y="595313"/>
            <a:ext cx="6543675" cy="1463675"/>
          </a:xfrm>
          <a:prstGeom prst="rect">
            <a:avLst/>
          </a:prstGeom>
          <a:noFill/>
          <a:ln w="9525">
            <a:noFill/>
          </a:ln>
        </p:spPr>
        <p:txBody>
          <a:bodyPr anchor="ctr" anchorCtr="0">
            <a:spAutoFit/>
          </a:bodyPr>
          <a:p>
            <a:pPr algn="justLow" eaLnBrk="1" hangingPunct="1"/>
            <a:r>
              <a:rPr lang="vi-VN" altLang="en-US" sz="3000" dirty="0">
                <a:solidFill>
                  <a:schemeClr val="bg1"/>
                </a:solidFill>
                <a:latin typeface="Arial" panose="020B0604020202020204" pitchFamily="34" charset="0"/>
              </a:rPr>
              <a:t>Tạo ra những món ăn ngon, có hương vị đặc biệt, hấp dẫn, giá cả hợp lí,… </a:t>
            </a:r>
            <a:endParaRPr lang="vi-VN" altLang="en-US" sz="3000" dirty="0">
              <a:solidFill>
                <a:schemeClr val="bg1"/>
              </a:solidFill>
              <a:latin typeface="Arial" panose="020B0604020202020204" pitchFamily="34" charset="0"/>
            </a:endParaRPr>
          </a:p>
        </p:txBody>
      </p:sp>
      <p:sp>
        <p:nvSpPr>
          <p:cNvPr id="56348" name="Rectangle 28"/>
          <p:cNvSpPr/>
          <p:nvPr/>
        </p:nvSpPr>
        <p:spPr>
          <a:xfrm>
            <a:off x="8680450" y="565150"/>
            <a:ext cx="3511550" cy="1552575"/>
          </a:xfrm>
          <a:prstGeom prst="rect">
            <a:avLst/>
          </a:prstGeom>
          <a:noFill/>
          <a:ln w="9525">
            <a:noFill/>
          </a:ln>
        </p:spPr>
        <p:txBody>
          <a:bodyPr anchor="ctr" anchorCtr="0">
            <a:spAutoFit/>
          </a:bodyPr>
          <a:p>
            <a:pPr eaLnBrk="1" hangingPunct="1"/>
            <a:r>
              <a:rPr lang="vi-VN" altLang="en-US" sz="2400" dirty="0">
                <a:solidFill>
                  <a:schemeClr val="bg1"/>
                </a:solidFill>
                <a:latin typeface="Arial" panose="020B0604020202020204" pitchFamily="34" charset="0"/>
              </a:rPr>
              <a:t>Thuê đầu bếp giỏi, nguồn nguyên liệu ngon, tìm được gia vị độc đáo.... </a:t>
            </a:r>
            <a:endParaRPr lang="vi-VN" altLang="en-US" sz="2400" dirty="0">
              <a:solidFill>
                <a:schemeClr val="bg1"/>
              </a:solidFill>
              <a:latin typeface="Arial" panose="020B0604020202020204" pitchFamily="34" charset="0"/>
            </a:endParaRPr>
          </a:p>
        </p:txBody>
      </p:sp>
      <p:sp>
        <p:nvSpPr>
          <p:cNvPr id="56349" name="Rectangle 29"/>
          <p:cNvSpPr/>
          <p:nvPr/>
        </p:nvSpPr>
        <p:spPr>
          <a:xfrm>
            <a:off x="5380038" y="4887913"/>
            <a:ext cx="6811962" cy="1235075"/>
          </a:xfrm>
          <a:prstGeom prst="rect">
            <a:avLst/>
          </a:prstGeom>
          <a:noFill/>
          <a:ln w="9525">
            <a:noFill/>
          </a:ln>
        </p:spPr>
        <p:txBody>
          <a:bodyPr anchor="ctr" anchorCtr="0">
            <a:spAutoFit/>
          </a:bodyPr>
          <a:p>
            <a:pPr algn="justLow" eaLnBrk="1" hangingPunct="1"/>
            <a:r>
              <a:rPr lang="vi-VN" altLang="en-US" sz="2500" dirty="0">
                <a:solidFill>
                  <a:schemeClr val="bg1"/>
                </a:solidFill>
                <a:latin typeface="Arial" panose="020B0604020202020204" pitchFamily="34" charset="0"/>
              </a:rPr>
              <a:t>Cửa hàng nào làm tốt sẽ thu hút được nhiều thực khách, có nhiều lợi nhuận hơn, kinh doanh ổn định và phát triển </a:t>
            </a:r>
            <a:endParaRPr lang="vi-VN" altLang="en-US" sz="2500" dirty="0">
              <a:solidFill>
                <a:schemeClr val="bg1"/>
              </a:solidFill>
              <a:latin typeface="Arial" panose="020B0604020202020204" pitchFamily="34" charset="0"/>
            </a:endParaRPr>
          </a:p>
        </p:txBody>
      </p:sp>
      <p:sp>
        <p:nvSpPr>
          <p:cNvPr id="56350" name="Rectangle 30"/>
          <p:cNvSpPr/>
          <p:nvPr/>
        </p:nvSpPr>
        <p:spPr>
          <a:xfrm>
            <a:off x="0" y="4848225"/>
            <a:ext cx="3441700" cy="1431925"/>
          </a:xfrm>
          <a:prstGeom prst="rect">
            <a:avLst/>
          </a:prstGeom>
          <a:noFill/>
          <a:ln w="9525">
            <a:noFill/>
          </a:ln>
        </p:spPr>
        <p:txBody>
          <a:bodyPr anchor="ctr" anchorCtr="0">
            <a:spAutoFit/>
          </a:bodyPr>
          <a:p>
            <a:pPr algn="justLow" eaLnBrk="1" hangingPunct="1"/>
            <a:r>
              <a:rPr lang="vi-VN" altLang="en-US" sz="2200" dirty="0">
                <a:solidFill>
                  <a:schemeClr val="bg1"/>
                </a:solidFill>
                <a:latin typeface="Arial" panose="020B0604020202020204" pitchFamily="34" charset="0"/>
              </a:rPr>
              <a:t>Cửa hàng nào làm không tốt sẽ không thu hút được khách hàng, có ít lợi nhuận </a:t>
            </a:r>
            <a:endParaRPr lang="vi-VN" altLang="en-US" sz="2200" dirty="0">
              <a:solidFill>
                <a:schemeClr val="bg1"/>
              </a:solidFill>
              <a:latin typeface="Arial" panose="020B0604020202020204" pitchFamily="34" charset="0"/>
            </a:endParaRPr>
          </a:p>
        </p:txBody>
      </p:sp>
      <p:sp>
        <p:nvSpPr>
          <p:cNvPr id="56351" name="AutoShape 31"/>
          <p:cNvSpPr/>
          <p:nvPr/>
        </p:nvSpPr>
        <p:spPr>
          <a:xfrm>
            <a:off x="695325" y="3413125"/>
            <a:ext cx="1247775" cy="955675"/>
          </a:xfrm>
          <a:prstGeom prst="downArrow">
            <a:avLst>
              <a:gd name="adj1" fmla="val 50000"/>
              <a:gd name="adj2" fmla="val 25000"/>
            </a:avLst>
          </a:prstGeom>
          <a:solidFill>
            <a:schemeClr val="accent1"/>
          </a:solidFill>
          <a:ln w="9525">
            <a:noFill/>
          </a:ln>
        </p:spPr>
        <p:txBody>
          <a:bodyPr wrap="none" anchor="ctr" anchorCtr="0"/>
          <a:p>
            <a:pPr eaLnBrk="1" hangingPunct="1"/>
            <a:endParaRPr lang="en-US" altLang="x-none" dirty="0">
              <a:latin typeface="Arial" panose="020B0604020202020204" pitchFamily="34" charset="0"/>
            </a:endParaRPr>
          </a:p>
        </p:txBody>
      </p:sp>
      <p:sp>
        <p:nvSpPr>
          <p:cNvPr id="56353" name="Rectangle 33"/>
          <p:cNvSpPr/>
          <p:nvPr/>
        </p:nvSpPr>
        <p:spPr>
          <a:xfrm>
            <a:off x="554038" y="2909888"/>
            <a:ext cx="1611312" cy="473075"/>
          </a:xfrm>
          <a:prstGeom prst="rect">
            <a:avLst/>
          </a:prstGeom>
          <a:noFill/>
          <a:ln w="9525">
            <a:noFill/>
          </a:ln>
        </p:spPr>
        <p:txBody>
          <a:bodyPr wrap="none">
            <a:spAutoFit/>
          </a:bodyPr>
          <a:p>
            <a:pPr eaLnBrk="1" hangingPunct="1"/>
            <a:r>
              <a:rPr lang="en-US" altLang="en-US" sz="2500" b="1" dirty="0">
                <a:solidFill>
                  <a:srgbClr val="FF0000"/>
                </a:solidFill>
                <a:latin typeface="Arial" panose="020B0604020202020204" pitchFamily="34" charset="0"/>
              </a:rPr>
              <a:t>KẾT QUẢ</a:t>
            </a:r>
            <a:endParaRPr lang="en-US" altLang="en-US" sz="2500" b="1" dirty="0">
              <a:solidFill>
                <a:srgbClr val="FF0000"/>
              </a:solidFill>
              <a:latin typeface="Arial" panose="020B0604020202020204" pitchFamily="34" charset="0"/>
            </a:endParaRPr>
          </a:p>
        </p:txBody>
      </p:sp>
      <p:sp>
        <p:nvSpPr>
          <p:cNvPr id="56354" name="AutoShape 34"/>
          <p:cNvSpPr/>
          <p:nvPr/>
        </p:nvSpPr>
        <p:spPr>
          <a:xfrm>
            <a:off x="9998075" y="3543300"/>
            <a:ext cx="1247775" cy="955675"/>
          </a:xfrm>
          <a:prstGeom prst="downArrow">
            <a:avLst>
              <a:gd name="adj1" fmla="val 50000"/>
              <a:gd name="adj2" fmla="val 25000"/>
            </a:avLst>
          </a:prstGeom>
          <a:solidFill>
            <a:schemeClr val="accent1"/>
          </a:solidFill>
          <a:ln w="9525">
            <a:noFill/>
          </a:ln>
        </p:spPr>
        <p:txBody>
          <a:bodyPr wrap="none" anchor="ctr" anchorCtr="0"/>
          <a:p>
            <a:pPr eaLnBrk="1" hangingPunct="1"/>
            <a:endParaRPr lang="en-US" altLang="x-none" dirty="0">
              <a:latin typeface="Arial" panose="020B0604020202020204" pitchFamily="34" charset="0"/>
            </a:endParaRPr>
          </a:p>
        </p:txBody>
      </p:sp>
      <p:sp>
        <p:nvSpPr>
          <p:cNvPr id="56355" name="Rectangle 35"/>
          <p:cNvSpPr/>
          <p:nvPr/>
        </p:nvSpPr>
        <p:spPr>
          <a:xfrm>
            <a:off x="9856788" y="3040063"/>
            <a:ext cx="1611312" cy="473075"/>
          </a:xfrm>
          <a:prstGeom prst="rect">
            <a:avLst/>
          </a:prstGeom>
          <a:noFill/>
          <a:ln w="9525">
            <a:noFill/>
          </a:ln>
        </p:spPr>
        <p:txBody>
          <a:bodyPr wrap="none">
            <a:spAutoFit/>
          </a:bodyPr>
          <a:p>
            <a:pPr eaLnBrk="1" hangingPunct="1"/>
            <a:r>
              <a:rPr lang="en-US" altLang="en-US" sz="2500" b="1" dirty="0">
                <a:solidFill>
                  <a:srgbClr val="FF0000"/>
                </a:solidFill>
                <a:latin typeface="Arial" panose="020B0604020202020204" pitchFamily="34" charset="0"/>
              </a:rPr>
              <a:t>KẾT QUẢ</a:t>
            </a:r>
            <a:endParaRPr lang="en-US" altLang="en-US" sz="2500" b="1" dirty="0">
              <a:solidFill>
                <a:srgbClr val="FF000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linds(horizontal)">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56347"/>
                                        </p:tgtEl>
                                        <p:attrNameLst>
                                          <p:attrName>style.visibility</p:attrName>
                                        </p:attrNameLst>
                                      </p:cBhvr>
                                      <p:to>
                                        <p:strVal val="visible"/>
                                      </p:to>
                                    </p:set>
                                    <p:animEffect transition="in" filter="blinds(horizontal)">
                                      <p:cBhvr>
                                        <p:cTn id="15" dur="500"/>
                                        <p:tgtEl>
                                          <p:spTgt spid="56347"/>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blinds(horizontal)">
                                      <p:cBhvr>
                                        <p:cTn id="20" dur="500"/>
                                        <p:tgtEl>
                                          <p:spTgt spid="3"/>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56348"/>
                                        </p:tgtEl>
                                        <p:attrNameLst>
                                          <p:attrName>style.visibility</p:attrName>
                                        </p:attrNameLst>
                                      </p:cBhvr>
                                      <p:to>
                                        <p:strVal val="visible"/>
                                      </p:to>
                                    </p:set>
                                    <p:animEffect transition="in" filter="blinds(horizontal)">
                                      <p:cBhvr>
                                        <p:cTn id="23" dur="500"/>
                                        <p:tgtEl>
                                          <p:spTgt spid="56348"/>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56354"/>
                                        </p:tgtEl>
                                        <p:attrNameLst>
                                          <p:attrName>style.visibility</p:attrName>
                                        </p:attrNameLst>
                                      </p:cBhvr>
                                      <p:to>
                                        <p:strVal val="visible"/>
                                      </p:to>
                                    </p:set>
                                    <p:animEffect transition="in" filter="blinds(horizontal)">
                                      <p:cBhvr>
                                        <p:cTn id="28" dur="500"/>
                                        <p:tgtEl>
                                          <p:spTgt spid="56354"/>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56355"/>
                                        </p:tgtEl>
                                        <p:attrNameLst>
                                          <p:attrName>style.visibility</p:attrName>
                                        </p:attrNameLst>
                                      </p:cBhvr>
                                      <p:to>
                                        <p:strVal val="visible"/>
                                      </p:to>
                                    </p:set>
                                    <p:animEffect transition="in" filter="blinds(horizontal)">
                                      <p:cBhvr>
                                        <p:cTn id="31" dur="500"/>
                                        <p:tgtEl>
                                          <p:spTgt spid="56355"/>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blinds(horizontal)">
                                      <p:cBhvr>
                                        <p:cTn id="36" dur="500"/>
                                        <p:tgtEl>
                                          <p:spTgt spid="5"/>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56349"/>
                                        </p:tgtEl>
                                        <p:attrNameLst>
                                          <p:attrName>style.visibility</p:attrName>
                                        </p:attrNameLst>
                                      </p:cBhvr>
                                      <p:to>
                                        <p:strVal val="visible"/>
                                      </p:to>
                                    </p:set>
                                    <p:animEffect transition="in" filter="blinds(horizontal)">
                                      <p:cBhvr>
                                        <p:cTn id="39" dur="500"/>
                                        <p:tgtEl>
                                          <p:spTgt spid="56349"/>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nodeType="clickEffect">
                                  <p:stCondLst>
                                    <p:cond delay="0"/>
                                  </p:stCondLst>
                                  <p:childTnLst>
                                    <p:set>
                                      <p:cBhvr>
                                        <p:cTn id="43" dur="1" fill="hold">
                                          <p:stCondLst>
                                            <p:cond delay="0"/>
                                          </p:stCondLst>
                                        </p:cTn>
                                        <p:tgtEl>
                                          <p:spTgt spid="56351"/>
                                        </p:tgtEl>
                                        <p:attrNameLst>
                                          <p:attrName>style.visibility</p:attrName>
                                        </p:attrNameLst>
                                      </p:cBhvr>
                                      <p:to>
                                        <p:strVal val="visible"/>
                                      </p:to>
                                    </p:set>
                                    <p:animEffect transition="in" filter="blinds(horizontal)">
                                      <p:cBhvr>
                                        <p:cTn id="44" dur="500"/>
                                        <p:tgtEl>
                                          <p:spTgt spid="56351"/>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56353"/>
                                        </p:tgtEl>
                                        <p:attrNameLst>
                                          <p:attrName>style.visibility</p:attrName>
                                        </p:attrNameLst>
                                      </p:cBhvr>
                                      <p:to>
                                        <p:strVal val="visible"/>
                                      </p:to>
                                    </p:set>
                                    <p:animEffect transition="in" filter="blinds(horizontal)">
                                      <p:cBhvr>
                                        <p:cTn id="47" dur="500"/>
                                        <p:tgtEl>
                                          <p:spTgt spid="5635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blinds(horizontal)">
                                      <p:cBhvr>
                                        <p:cTn id="52" dur="500"/>
                                        <p:tgtEl>
                                          <p:spTgt spid="2"/>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56350"/>
                                        </p:tgtEl>
                                        <p:attrNameLst>
                                          <p:attrName>style.visibility</p:attrName>
                                        </p:attrNameLst>
                                      </p:cBhvr>
                                      <p:to>
                                        <p:strVal val="visible"/>
                                      </p:to>
                                    </p:set>
                                    <p:animEffect transition="in" filter="blinds(horizontal)">
                                      <p:cBhvr>
                                        <p:cTn id="55" dur="500"/>
                                        <p:tgtEl>
                                          <p:spTgt spid="563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56347" grpId="0"/>
      <p:bldP spid="56348" grpId="0"/>
      <p:bldP spid="56349" grpId="0"/>
      <p:bldP spid="56350" grpId="0"/>
      <p:bldP spid="56353" grpId="0"/>
      <p:bldP spid="5635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1" name="Rectangle 11"/>
          <p:cNvSpPr/>
          <p:nvPr/>
        </p:nvSpPr>
        <p:spPr>
          <a:xfrm>
            <a:off x="1614488" y="279400"/>
            <a:ext cx="9747250" cy="876300"/>
          </a:xfrm>
          <a:prstGeom prst="rect">
            <a:avLst/>
          </a:prstGeom>
          <a:noFill/>
          <a:ln w="22225" cap="flat" cmpd="sng">
            <a:solidFill>
              <a:srgbClr val="FF0000"/>
            </a:solidFill>
            <a:prstDash val="dash"/>
            <a:miter/>
            <a:headEnd type="none" w="med" len="med"/>
            <a:tailEnd type="none" w="med" len="med"/>
          </a:ln>
        </p:spPr>
        <p:txBody>
          <a:bodyPr anchor="ctr" anchorCtr="0">
            <a:spAutoFit/>
          </a:bodyPr>
          <a:p>
            <a:pPr algn="justLow" eaLnBrk="1" hangingPunct="1"/>
            <a:r>
              <a:rPr lang="vi-VN" altLang="en-US" sz="2500" dirty="0">
                <a:latin typeface="Arial" panose="020B0604020202020204" pitchFamily="34" charset="0"/>
              </a:rPr>
              <a:t>Em hãy nêu ví dụ về sự tranh đua giữa các chủ thể cùng kinh doanh mặt hàng khác trên thị trường. </a:t>
            </a:r>
            <a:endParaRPr lang="vi-VN" altLang="en-US" sz="2500" dirty="0">
              <a:latin typeface="Arial" panose="020B0604020202020204" pitchFamily="34" charset="0"/>
            </a:endParaRPr>
          </a:p>
        </p:txBody>
      </p:sp>
      <p:pic>
        <p:nvPicPr>
          <p:cNvPr id="30732" name="Picture 12" descr="3 câu hỏi tiết lộ mọi điều về ứng viên | Cẩm nang tuyển dụng"/>
          <p:cNvPicPr>
            <a:picLocks noChangeAspect="1"/>
          </p:cNvPicPr>
          <p:nvPr/>
        </p:nvPicPr>
        <p:blipFill>
          <a:blip r:embed="rId1"/>
          <a:stretch>
            <a:fillRect/>
          </a:stretch>
        </p:blipFill>
        <p:spPr>
          <a:xfrm>
            <a:off x="0" y="0"/>
            <a:ext cx="1254125" cy="1303338"/>
          </a:xfrm>
          <a:prstGeom prst="rect">
            <a:avLst/>
          </a:prstGeom>
          <a:noFill/>
          <a:ln w="9525">
            <a:noFill/>
          </a:ln>
        </p:spPr>
      </p:pic>
      <p:pic>
        <p:nvPicPr>
          <p:cNvPr id="30734" name="Picture 14" descr="5 ví dụ về đối thủ cạnh tranh nổi tiếng trên thế giới - VNOKRs"/>
          <p:cNvPicPr>
            <a:picLocks noChangeAspect="1"/>
          </p:cNvPicPr>
          <p:nvPr/>
        </p:nvPicPr>
        <p:blipFill>
          <a:blip r:embed="rId2"/>
          <a:stretch>
            <a:fillRect/>
          </a:stretch>
        </p:blipFill>
        <p:spPr>
          <a:xfrm>
            <a:off x="192088" y="1589088"/>
            <a:ext cx="5621337" cy="3432175"/>
          </a:xfrm>
          <a:prstGeom prst="rect">
            <a:avLst/>
          </a:prstGeom>
          <a:noFill/>
          <a:ln w="9525">
            <a:noFill/>
          </a:ln>
        </p:spPr>
      </p:pic>
      <p:pic>
        <p:nvPicPr>
          <p:cNvPr id="30736" name="Picture 16" descr="Phân tích mô hình 5 áp lực cạnh tranh của Michael Porter kèm ví dụ"/>
          <p:cNvPicPr>
            <a:picLocks noChangeAspect="1"/>
          </p:cNvPicPr>
          <p:nvPr/>
        </p:nvPicPr>
        <p:blipFill>
          <a:blip r:embed="rId3"/>
          <a:stretch>
            <a:fillRect/>
          </a:stretch>
        </p:blipFill>
        <p:spPr>
          <a:xfrm>
            <a:off x="5935663" y="1582738"/>
            <a:ext cx="5919787" cy="3511550"/>
          </a:xfrm>
          <a:prstGeom prst="rect">
            <a:avLst/>
          </a:prstGeom>
          <a:noFill/>
          <a:ln w="9525">
            <a:noFill/>
          </a:ln>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0732"/>
                                        </p:tgtEl>
                                        <p:attrNameLst>
                                          <p:attrName>style.visibility</p:attrName>
                                        </p:attrNameLst>
                                      </p:cBhvr>
                                      <p:to>
                                        <p:strVal val="visible"/>
                                      </p:to>
                                    </p:set>
                                    <p:animEffect transition="in" filter="blinds(horizontal)">
                                      <p:cBhvr>
                                        <p:cTn id="7" dur="500"/>
                                        <p:tgtEl>
                                          <p:spTgt spid="3073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731"/>
                                        </p:tgtEl>
                                        <p:attrNameLst>
                                          <p:attrName>style.visibility</p:attrName>
                                        </p:attrNameLst>
                                      </p:cBhvr>
                                      <p:to>
                                        <p:strVal val="visible"/>
                                      </p:to>
                                    </p:set>
                                    <p:animEffect transition="in" filter="blinds(horizontal)">
                                      <p:cBhvr>
                                        <p:cTn id="12" dur="500"/>
                                        <p:tgtEl>
                                          <p:spTgt spid="3073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0734"/>
                                        </p:tgtEl>
                                        <p:attrNameLst>
                                          <p:attrName>style.visibility</p:attrName>
                                        </p:attrNameLst>
                                      </p:cBhvr>
                                      <p:to>
                                        <p:strVal val="visible"/>
                                      </p:to>
                                    </p:set>
                                    <p:animEffect transition="in" filter="blinds(horizontal)">
                                      <p:cBhvr>
                                        <p:cTn id="17" dur="500"/>
                                        <p:tgtEl>
                                          <p:spTgt spid="3073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0736"/>
                                        </p:tgtEl>
                                        <p:attrNameLst>
                                          <p:attrName>style.visibility</p:attrName>
                                        </p:attrNameLst>
                                      </p:cBhvr>
                                      <p:to>
                                        <p:strVal val="visible"/>
                                      </p:to>
                                    </p:set>
                                    <p:animEffect transition="in" filter="blinds(horizontal)">
                                      <p:cBhvr>
                                        <p:cTn id="22" dur="500"/>
                                        <p:tgtEl>
                                          <p:spTgt spid="307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Oval 1"/>
          <p:cNvSpPr/>
          <p:nvPr/>
        </p:nvSpPr>
        <p:spPr>
          <a:xfrm>
            <a:off x="8939828" y="6317238"/>
            <a:ext cx="2173008" cy="339443"/>
          </a:xfrm>
          <a:prstGeom prst="ellipse">
            <a:avLst/>
          </a:prstGeom>
          <a:gradFill flip="none" rotWithShape="1">
            <a:gsLst>
              <a:gs pos="65000">
                <a:schemeClr val="tx1">
                  <a:lumMod val="65000"/>
                  <a:lumOff val="35000"/>
                  <a:alpha val="87000"/>
                </a:schemeClr>
              </a:gs>
              <a:gs pos="93000">
                <a:schemeClr val="bg1">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3" name="Oval 2"/>
          <p:cNvSpPr/>
          <p:nvPr/>
        </p:nvSpPr>
        <p:spPr>
          <a:xfrm>
            <a:off x="6930903" y="6317238"/>
            <a:ext cx="2173006" cy="339443"/>
          </a:xfrm>
          <a:prstGeom prst="ellipse">
            <a:avLst/>
          </a:prstGeom>
          <a:gradFill flip="none" rotWithShape="1">
            <a:gsLst>
              <a:gs pos="65000">
                <a:schemeClr val="tx1">
                  <a:lumMod val="65000"/>
                  <a:lumOff val="35000"/>
                  <a:alpha val="87000"/>
                </a:schemeClr>
              </a:gs>
              <a:gs pos="93000">
                <a:schemeClr val="bg1">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 name="Oval 3"/>
          <p:cNvSpPr/>
          <p:nvPr/>
        </p:nvSpPr>
        <p:spPr>
          <a:xfrm>
            <a:off x="4941349" y="6317238"/>
            <a:ext cx="2173006" cy="339443"/>
          </a:xfrm>
          <a:prstGeom prst="ellipse">
            <a:avLst/>
          </a:prstGeom>
          <a:gradFill flip="none" rotWithShape="1">
            <a:gsLst>
              <a:gs pos="65000">
                <a:schemeClr val="tx1">
                  <a:lumMod val="65000"/>
                  <a:lumOff val="35000"/>
                  <a:alpha val="87000"/>
                </a:schemeClr>
              </a:gs>
              <a:gs pos="93000">
                <a:schemeClr val="bg1">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 name="Oval 4"/>
          <p:cNvSpPr/>
          <p:nvPr/>
        </p:nvSpPr>
        <p:spPr>
          <a:xfrm>
            <a:off x="2911420" y="6317238"/>
            <a:ext cx="2173006" cy="339443"/>
          </a:xfrm>
          <a:prstGeom prst="ellipse">
            <a:avLst/>
          </a:prstGeom>
          <a:gradFill flip="none" rotWithShape="1">
            <a:gsLst>
              <a:gs pos="65000">
                <a:schemeClr val="tx1">
                  <a:lumMod val="65000"/>
                  <a:lumOff val="35000"/>
                  <a:alpha val="87000"/>
                </a:schemeClr>
              </a:gs>
              <a:gs pos="93000">
                <a:schemeClr val="bg1">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6" name="Oval 5"/>
          <p:cNvSpPr/>
          <p:nvPr/>
        </p:nvSpPr>
        <p:spPr>
          <a:xfrm>
            <a:off x="881490" y="6317238"/>
            <a:ext cx="2173008" cy="339443"/>
          </a:xfrm>
          <a:prstGeom prst="ellipse">
            <a:avLst/>
          </a:prstGeom>
          <a:gradFill flip="none" rotWithShape="1">
            <a:gsLst>
              <a:gs pos="65000">
                <a:schemeClr val="tx1">
                  <a:lumMod val="65000"/>
                  <a:lumOff val="35000"/>
                  <a:alpha val="87000"/>
                </a:schemeClr>
              </a:gs>
              <a:gs pos="93000">
                <a:schemeClr val="bg1">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7" name="Freeform: Shape 6"/>
          <p:cNvSpPr/>
          <p:nvPr/>
        </p:nvSpPr>
        <p:spPr>
          <a:xfrm>
            <a:off x="9253538" y="2144713"/>
            <a:ext cx="1546225" cy="4410075"/>
          </a:xfrm>
          <a:custGeom>
            <a:avLst/>
            <a:gdLst>
              <a:gd name="connsiteX0" fmla="*/ 4783 w 1546874"/>
              <a:gd name="connsiteY0" fmla="*/ 0 h 4410226"/>
              <a:gd name="connsiteX1" fmla="*/ 1544023 w 1546874"/>
              <a:gd name="connsiteY1" fmla="*/ 0 h 4410226"/>
              <a:gd name="connsiteX2" fmla="*/ 1544023 w 1546874"/>
              <a:gd name="connsiteY2" fmla="*/ 4258564 h 4410226"/>
              <a:gd name="connsiteX3" fmla="*/ 1546874 w 1546874"/>
              <a:gd name="connsiteY3" fmla="*/ 4268882 h 4410226"/>
              <a:gd name="connsiteX4" fmla="*/ 773437 w 1546874"/>
              <a:gd name="connsiteY4" fmla="*/ 4410226 h 4410226"/>
              <a:gd name="connsiteX5" fmla="*/ 0 w 1546874"/>
              <a:gd name="connsiteY5" fmla="*/ 4268882 h 4410226"/>
              <a:gd name="connsiteX6" fmla="*/ 3993 w 1546874"/>
              <a:gd name="connsiteY6" fmla="*/ 4254431 h 4410226"/>
              <a:gd name="connsiteX7" fmla="*/ 4783 w 1546874"/>
              <a:gd name="connsiteY7" fmla="*/ 4253485 h 4410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6874" h="4410226">
                <a:moveTo>
                  <a:pt x="4783" y="0"/>
                </a:moveTo>
                <a:lnTo>
                  <a:pt x="1544023" y="0"/>
                </a:lnTo>
                <a:lnTo>
                  <a:pt x="1544023" y="4258564"/>
                </a:lnTo>
                <a:lnTo>
                  <a:pt x="1546874" y="4268882"/>
                </a:lnTo>
                <a:cubicBezTo>
                  <a:pt x="1546874" y="4346944"/>
                  <a:pt x="1200594" y="4410226"/>
                  <a:pt x="773437" y="4410226"/>
                </a:cubicBezTo>
                <a:cubicBezTo>
                  <a:pt x="346280" y="4410226"/>
                  <a:pt x="0" y="4346944"/>
                  <a:pt x="0" y="4268882"/>
                </a:cubicBezTo>
                <a:cubicBezTo>
                  <a:pt x="0" y="4264003"/>
                  <a:pt x="1352" y="4259182"/>
                  <a:pt x="3993" y="4254431"/>
                </a:cubicBezTo>
                <a:lnTo>
                  <a:pt x="4783" y="4253485"/>
                </a:lnTo>
                <a:close/>
              </a:path>
            </a:pathLst>
          </a:custGeom>
          <a:gradFill flip="none" rotWithShape="1">
            <a:gsLst>
              <a:gs pos="0">
                <a:srgbClr val="307D8C"/>
              </a:gs>
              <a:gs pos="43000">
                <a:srgbClr val="3B98AB"/>
              </a:gs>
              <a:gs pos="67000">
                <a:srgbClr val="70BECE"/>
              </a:gs>
              <a:gs pos="92000">
                <a:srgbClr val="307D8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 name="Freeform: Shape 7"/>
          <p:cNvSpPr/>
          <p:nvPr/>
        </p:nvSpPr>
        <p:spPr>
          <a:xfrm>
            <a:off x="9253538" y="22479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9" name="Freeform: Shape 8"/>
          <p:cNvSpPr/>
          <p:nvPr/>
        </p:nvSpPr>
        <p:spPr>
          <a:xfrm>
            <a:off x="9253538" y="23177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Freeform: Shape 9"/>
          <p:cNvSpPr/>
          <p:nvPr/>
        </p:nvSpPr>
        <p:spPr>
          <a:xfrm>
            <a:off x="9253538" y="23891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Freeform: Shape 10"/>
          <p:cNvSpPr/>
          <p:nvPr/>
        </p:nvSpPr>
        <p:spPr>
          <a:xfrm>
            <a:off x="9253538" y="24590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 name="Freeform: Shape 11"/>
          <p:cNvSpPr/>
          <p:nvPr/>
        </p:nvSpPr>
        <p:spPr>
          <a:xfrm>
            <a:off x="9253538" y="25304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Freeform: Shape 12"/>
          <p:cNvSpPr/>
          <p:nvPr/>
        </p:nvSpPr>
        <p:spPr>
          <a:xfrm>
            <a:off x="9253538" y="26003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Freeform: Shape 13"/>
          <p:cNvSpPr/>
          <p:nvPr/>
        </p:nvSpPr>
        <p:spPr>
          <a:xfrm>
            <a:off x="9253538" y="26717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Freeform: Shape 14"/>
          <p:cNvSpPr/>
          <p:nvPr/>
        </p:nvSpPr>
        <p:spPr>
          <a:xfrm>
            <a:off x="9253538" y="27416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Freeform: Shape 15"/>
          <p:cNvSpPr/>
          <p:nvPr/>
        </p:nvSpPr>
        <p:spPr>
          <a:xfrm>
            <a:off x="9253538" y="28130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Freeform: Shape 16"/>
          <p:cNvSpPr/>
          <p:nvPr/>
        </p:nvSpPr>
        <p:spPr>
          <a:xfrm>
            <a:off x="9253538" y="28829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Freeform: Shape 17"/>
          <p:cNvSpPr/>
          <p:nvPr/>
        </p:nvSpPr>
        <p:spPr>
          <a:xfrm>
            <a:off x="9253538" y="29543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9" name="Freeform: Shape 18"/>
          <p:cNvSpPr/>
          <p:nvPr/>
        </p:nvSpPr>
        <p:spPr>
          <a:xfrm>
            <a:off x="9253538" y="30241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0" name="Freeform: Shape 19"/>
          <p:cNvSpPr/>
          <p:nvPr/>
        </p:nvSpPr>
        <p:spPr>
          <a:xfrm>
            <a:off x="9253538" y="30956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1" name="Freeform: Shape 20"/>
          <p:cNvSpPr/>
          <p:nvPr/>
        </p:nvSpPr>
        <p:spPr>
          <a:xfrm>
            <a:off x="9253538" y="31654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2" name="Freeform: Shape 21"/>
          <p:cNvSpPr/>
          <p:nvPr/>
        </p:nvSpPr>
        <p:spPr>
          <a:xfrm>
            <a:off x="9253538" y="32369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3" name="Freeform: Shape 22"/>
          <p:cNvSpPr/>
          <p:nvPr/>
        </p:nvSpPr>
        <p:spPr>
          <a:xfrm>
            <a:off x="9253538" y="33067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4" name="Freeform: Shape 23"/>
          <p:cNvSpPr/>
          <p:nvPr/>
        </p:nvSpPr>
        <p:spPr>
          <a:xfrm>
            <a:off x="9253538" y="33782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5" name="Freeform: Shape 24"/>
          <p:cNvSpPr/>
          <p:nvPr/>
        </p:nvSpPr>
        <p:spPr>
          <a:xfrm>
            <a:off x="9253538" y="34480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6" name="Freeform: Shape 25"/>
          <p:cNvSpPr/>
          <p:nvPr/>
        </p:nvSpPr>
        <p:spPr>
          <a:xfrm>
            <a:off x="9253538" y="35194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Freeform: Shape 26"/>
          <p:cNvSpPr/>
          <p:nvPr/>
        </p:nvSpPr>
        <p:spPr>
          <a:xfrm>
            <a:off x="9253538" y="35893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8" name="Freeform: Shape 27"/>
          <p:cNvSpPr/>
          <p:nvPr/>
        </p:nvSpPr>
        <p:spPr>
          <a:xfrm>
            <a:off x="9253538" y="36607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9" name="Freeform: Shape 28"/>
          <p:cNvSpPr/>
          <p:nvPr/>
        </p:nvSpPr>
        <p:spPr>
          <a:xfrm>
            <a:off x="9253538" y="3730625"/>
            <a:ext cx="1544638" cy="142875"/>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30" name="Freeform: Shape 29"/>
          <p:cNvSpPr/>
          <p:nvPr/>
        </p:nvSpPr>
        <p:spPr>
          <a:xfrm>
            <a:off x="9253538" y="38020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31" name="Freeform: Shape 30"/>
          <p:cNvSpPr/>
          <p:nvPr/>
        </p:nvSpPr>
        <p:spPr>
          <a:xfrm>
            <a:off x="9253538" y="38735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32" name="Freeform: Shape 31"/>
          <p:cNvSpPr/>
          <p:nvPr/>
        </p:nvSpPr>
        <p:spPr>
          <a:xfrm>
            <a:off x="9253538" y="39433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33" name="Freeform: Shape 32"/>
          <p:cNvSpPr/>
          <p:nvPr/>
        </p:nvSpPr>
        <p:spPr>
          <a:xfrm>
            <a:off x="9253538" y="40147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34" name="Freeform: Shape 33"/>
          <p:cNvSpPr/>
          <p:nvPr/>
        </p:nvSpPr>
        <p:spPr>
          <a:xfrm>
            <a:off x="9253538" y="40846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35" name="Freeform: Shape 34"/>
          <p:cNvSpPr/>
          <p:nvPr/>
        </p:nvSpPr>
        <p:spPr>
          <a:xfrm>
            <a:off x="9253538" y="41560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36" name="Freeform: Shape 35"/>
          <p:cNvSpPr/>
          <p:nvPr/>
        </p:nvSpPr>
        <p:spPr>
          <a:xfrm>
            <a:off x="9253538" y="42259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37" name="Freeform: Shape 36"/>
          <p:cNvSpPr/>
          <p:nvPr/>
        </p:nvSpPr>
        <p:spPr>
          <a:xfrm>
            <a:off x="9253538" y="42973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38" name="Freeform: Shape 37"/>
          <p:cNvSpPr/>
          <p:nvPr/>
        </p:nvSpPr>
        <p:spPr>
          <a:xfrm>
            <a:off x="9253538" y="43672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39" name="Freeform: Shape 38"/>
          <p:cNvSpPr/>
          <p:nvPr/>
        </p:nvSpPr>
        <p:spPr>
          <a:xfrm>
            <a:off x="9253538" y="44386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0" name="Freeform: Shape 39"/>
          <p:cNvSpPr/>
          <p:nvPr/>
        </p:nvSpPr>
        <p:spPr>
          <a:xfrm>
            <a:off x="9253538" y="45085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1" name="Freeform: Shape 40"/>
          <p:cNvSpPr/>
          <p:nvPr/>
        </p:nvSpPr>
        <p:spPr>
          <a:xfrm>
            <a:off x="9253538" y="45799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2" name="Freeform: Shape 41"/>
          <p:cNvSpPr/>
          <p:nvPr/>
        </p:nvSpPr>
        <p:spPr>
          <a:xfrm>
            <a:off x="9253538" y="46497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3" name="Freeform: Shape 42"/>
          <p:cNvSpPr/>
          <p:nvPr/>
        </p:nvSpPr>
        <p:spPr>
          <a:xfrm>
            <a:off x="9253538" y="47212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4" name="Freeform: Shape 43"/>
          <p:cNvSpPr/>
          <p:nvPr/>
        </p:nvSpPr>
        <p:spPr>
          <a:xfrm>
            <a:off x="9253538" y="47910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5" name="Freeform: Shape 44"/>
          <p:cNvSpPr/>
          <p:nvPr/>
        </p:nvSpPr>
        <p:spPr>
          <a:xfrm>
            <a:off x="9253538" y="48625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6" name="Freeform: Shape 45"/>
          <p:cNvSpPr/>
          <p:nvPr/>
        </p:nvSpPr>
        <p:spPr>
          <a:xfrm>
            <a:off x="9253538" y="49323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7" name="Freeform: Shape 46"/>
          <p:cNvSpPr/>
          <p:nvPr/>
        </p:nvSpPr>
        <p:spPr>
          <a:xfrm>
            <a:off x="9253538" y="50038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8" name="Freeform: Shape 47"/>
          <p:cNvSpPr/>
          <p:nvPr/>
        </p:nvSpPr>
        <p:spPr>
          <a:xfrm>
            <a:off x="9253538" y="50736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9" name="Freeform: Shape 48"/>
          <p:cNvSpPr/>
          <p:nvPr/>
        </p:nvSpPr>
        <p:spPr>
          <a:xfrm>
            <a:off x="9253538" y="51450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0" name="Freeform: Shape 49"/>
          <p:cNvSpPr/>
          <p:nvPr/>
        </p:nvSpPr>
        <p:spPr>
          <a:xfrm>
            <a:off x="9253538" y="52149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1" name="Freeform: Shape 50"/>
          <p:cNvSpPr/>
          <p:nvPr/>
        </p:nvSpPr>
        <p:spPr>
          <a:xfrm>
            <a:off x="9253538" y="52863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2" name="Freeform: Shape 51"/>
          <p:cNvSpPr/>
          <p:nvPr/>
        </p:nvSpPr>
        <p:spPr>
          <a:xfrm>
            <a:off x="9253538" y="53562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3" name="Freeform: Shape 52"/>
          <p:cNvSpPr/>
          <p:nvPr/>
        </p:nvSpPr>
        <p:spPr>
          <a:xfrm>
            <a:off x="9253538" y="54276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4" name="Freeform: Shape 53"/>
          <p:cNvSpPr/>
          <p:nvPr/>
        </p:nvSpPr>
        <p:spPr>
          <a:xfrm>
            <a:off x="9253538" y="54975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5" name="Freeform: Shape 54"/>
          <p:cNvSpPr/>
          <p:nvPr/>
        </p:nvSpPr>
        <p:spPr>
          <a:xfrm>
            <a:off x="9253538" y="55689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6" name="Freeform: Shape 55"/>
          <p:cNvSpPr/>
          <p:nvPr/>
        </p:nvSpPr>
        <p:spPr>
          <a:xfrm>
            <a:off x="9253538" y="5638800"/>
            <a:ext cx="1544638" cy="142875"/>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7" name="Freeform: Shape 56"/>
          <p:cNvSpPr/>
          <p:nvPr/>
        </p:nvSpPr>
        <p:spPr>
          <a:xfrm>
            <a:off x="9253538" y="57102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8" name="Freeform: Shape 57"/>
          <p:cNvSpPr/>
          <p:nvPr/>
        </p:nvSpPr>
        <p:spPr>
          <a:xfrm>
            <a:off x="9253538" y="57816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59" name="Freeform: Shape 58"/>
          <p:cNvSpPr/>
          <p:nvPr/>
        </p:nvSpPr>
        <p:spPr>
          <a:xfrm>
            <a:off x="9253538" y="58515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60" name="Freeform: Shape 59"/>
          <p:cNvSpPr/>
          <p:nvPr/>
        </p:nvSpPr>
        <p:spPr>
          <a:xfrm>
            <a:off x="9253538" y="59229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61" name="Freeform: Shape 60"/>
          <p:cNvSpPr/>
          <p:nvPr/>
        </p:nvSpPr>
        <p:spPr>
          <a:xfrm>
            <a:off x="9253538" y="59928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62" name="Freeform: Shape 61"/>
          <p:cNvSpPr/>
          <p:nvPr/>
        </p:nvSpPr>
        <p:spPr>
          <a:xfrm>
            <a:off x="9253538" y="60642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63" name="Freeform: Shape 62"/>
          <p:cNvSpPr/>
          <p:nvPr/>
        </p:nvSpPr>
        <p:spPr>
          <a:xfrm>
            <a:off x="9253538" y="61341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64" name="Freeform: Shape 63"/>
          <p:cNvSpPr/>
          <p:nvPr/>
        </p:nvSpPr>
        <p:spPr>
          <a:xfrm>
            <a:off x="9253538" y="62055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65" name="Freeform: Shape 64"/>
          <p:cNvSpPr/>
          <p:nvPr/>
        </p:nvSpPr>
        <p:spPr>
          <a:xfrm>
            <a:off x="9253538" y="62753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66" name="Freeform: Shape 65"/>
          <p:cNvSpPr/>
          <p:nvPr/>
        </p:nvSpPr>
        <p:spPr>
          <a:xfrm>
            <a:off x="9253538" y="63468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348798"/>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grpSp>
        <p:nvGrpSpPr>
          <p:cNvPr id="58445" name="Group 66"/>
          <p:cNvGrpSpPr/>
          <p:nvPr/>
        </p:nvGrpSpPr>
        <p:grpSpPr>
          <a:xfrm>
            <a:off x="9253538" y="2020888"/>
            <a:ext cx="1519237" cy="246062"/>
            <a:chOff x="5336400" y="1082469"/>
            <a:chExt cx="1519200" cy="244699"/>
          </a:xfrm>
        </p:grpSpPr>
        <p:sp>
          <p:nvSpPr>
            <p:cNvPr id="68" name="Oval 67"/>
            <p:cNvSpPr/>
            <p:nvPr/>
          </p:nvSpPr>
          <p:spPr>
            <a:xfrm>
              <a:off x="5336400" y="1082469"/>
              <a:ext cx="1519200" cy="244699"/>
            </a:xfrm>
            <a:prstGeom prst="ellipse">
              <a:avLst/>
            </a:prstGeom>
            <a:solidFill>
              <a:schemeClr val="bg1"/>
            </a:solidFill>
            <a:ln w="38100">
              <a:solidFill>
                <a:srgbClr val="307D8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69" name="Oval 68"/>
            <p:cNvSpPr/>
            <p:nvPr/>
          </p:nvSpPr>
          <p:spPr>
            <a:xfrm>
              <a:off x="5415773" y="1114043"/>
              <a:ext cx="1360454" cy="191023"/>
            </a:xfrm>
            <a:prstGeom prst="ellipse">
              <a:avLst/>
            </a:prstGeom>
            <a:gradFill flip="none" rotWithShape="1">
              <a:gsLst>
                <a:gs pos="0">
                  <a:schemeClr val="tx1">
                    <a:lumMod val="65000"/>
                    <a:lumOff val="35000"/>
                  </a:schemeClr>
                </a:gs>
                <a:gs pos="93000">
                  <a:schemeClr val="bg1"/>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70" name="Freeform: Shape 69"/>
          <p:cNvSpPr/>
          <p:nvPr/>
        </p:nvSpPr>
        <p:spPr>
          <a:xfrm>
            <a:off x="7256463" y="3024188"/>
            <a:ext cx="1547813" cy="3530600"/>
          </a:xfrm>
          <a:custGeom>
            <a:avLst/>
            <a:gdLst>
              <a:gd name="connsiteX0" fmla="*/ 4783 w 1546874"/>
              <a:gd name="connsiteY0" fmla="*/ 0 h 3529479"/>
              <a:gd name="connsiteX1" fmla="*/ 1544023 w 1546874"/>
              <a:gd name="connsiteY1" fmla="*/ 0 h 3529479"/>
              <a:gd name="connsiteX2" fmla="*/ 1544023 w 1546874"/>
              <a:gd name="connsiteY2" fmla="*/ 3377817 h 3529479"/>
              <a:gd name="connsiteX3" fmla="*/ 1546874 w 1546874"/>
              <a:gd name="connsiteY3" fmla="*/ 3388135 h 3529479"/>
              <a:gd name="connsiteX4" fmla="*/ 773437 w 1546874"/>
              <a:gd name="connsiteY4" fmla="*/ 3529479 h 3529479"/>
              <a:gd name="connsiteX5" fmla="*/ 0 w 1546874"/>
              <a:gd name="connsiteY5" fmla="*/ 3388135 h 3529479"/>
              <a:gd name="connsiteX6" fmla="*/ 3993 w 1546874"/>
              <a:gd name="connsiteY6" fmla="*/ 3373684 h 3529479"/>
              <a:gd name="connsiteX7" fmla="*/ 4783 w 1546874"/>
              <a:gd name="connsiteY7" fmla="*/ 3372738 h 3529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6874" h="3529479">
                <a:moveTo>
                  <a:pt x="4783" y="0"/>
                </a:moveTo>
                <a:lnTo>
                  <a:pt x="1544023" y="0"/>
                </a:lnTo>
                <a:lnTo>
                  <a:pt x="1544023" y="3377817"/>
                </a:lnTo>
                <a:lnTo>
                  <a:pt x="1546874" y="3388135"/>
                </a:lnTo>
                <a:cubicBezTo>
                  <a:pt x="1546874" y="3466197"/>
                  <a:pt x="1200594" y="3529479"/>
                  <a:pt x="773437" y="3529479"/>
                </a:cubicBezTo>
                <a:cubicBezTo>
                  <a:pt x="346280" y="3529479"/>
                  <a:pt x="0" y="3466197"/>
                  <a:pt x="0" y="3388135"/>
                </a:cubicBezTo>
                <a:cubicBezTo>
                  <a:pt x="0" y="3383256"/>
                  <a:pt x="1352" y="3378435"/>
                  <a:pt x="3993" y="3373684"/>
                </a:cubicBezTo>
                <a:lnTo>
                  <a:pt x="4783" y="3372738"/>
                </a:lnTo>
                <a:close/>
              </a:path>
            </a:pathLst>
          </a:custGeom>
          <a:gradFill flip="none" rotWithShape="1">
            <a:gsLst>
              <a:gs pos="0">
                <a:srgbClr val="90923E"/>
              </a:gs>
              <a:gs pos="43000">
                <a:srgbClr val="B0B24C"/>
              </a:gs>
              <a:gs pos="67000">
                <a:srgbClr val="C7C981"/>
              </a:gs>
              <a:gs pos="92000">
                <a:srgbClr val="90923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71" name="Freeform: Shape 70"/>
          <p:cNvSpPr/>
          <p:nvPr/>
        </p:nvSpPr>
        <p:spPr>
          <a:xfrm>
            <a:off x="7258050" y="30241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72" name="Freeform: Shape 71"/>
          <p:cNvSpPr/>
          <p:nvPr/>
        </p:nvSpPr>
        <p:spPr>
          <a:xfrm>
            <a:off x="7258050" y="30956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73" name="Freeform: Shape 72"/>
          <p:cNvSpPr/>
          <p:nvPr/>
        </p:nvSpPr>
        <p:spPr>
          <a:xfrm>
            <a:off x="7258050" y="31654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74" name="Freeform: Shape 73"/>
          <p:cNvSpPr/>
          <p:nvPr/>
        </p:nvSpPr>
        <p:spPr>
          <a:xfrm>
            <a:off x="7258050" y="32369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75" name="Freeform: Shape 74"/>
          <p:cNvSpPr/>
          <p:nvPr/>
        </p:nvSpPr>
        <p:spPr>
          <a:xfrm>
            <a:off x="7258050" y="33067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76" name="Freeform: Shape 75"/>
          <p:cNvSpPr/>
          <p:nvPr/>
        </p:nvSpPr>
        <p:spPr>
          <a:xfrm>
            <a:off x="7258050" y="33782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77" name="Freeform: Shape 76"/>
          <p:cNvSpPr/>
          <p:nvPr/>
        </p:nvSpPr>
        <p:spPr>
          <a:xfrm>
            <a:off x="7258050" y="34480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78" name="Freeform: Shape 77"/>
          <p:cNvSpPr/>
          <p:nvPr/>
        </p:nvSpPr>
        <p:spPr>
          <a:xfrm>
            <a:off x="7258050" y="35194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79" name="Freeform: Shape 78"/>
          <p:cNvSpPr/>
          <p:nvPr/>
        </p:nvSpPr>
        <p:spPr>
          <a:xfrm>
            <a:off x="7258050" y="35893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0" name="Freeform: Shape 79"/>
          <p:cNvSpPr/>
          <p:nvPr/>
        </p:nvSpPr>
        <p:spPr>
          <a:xfrm>
            <a:off x="7258050" y="36607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1" name="Freeform: Shape 80"/>
          <p:cNvSpPr/>
          <p:nvPr/>
        </p:nvSpPr>
        <p:spPr>
          <a:xfrm>
            <a:off x="7258050" y="3730625"/>
            <a:ext cx="1544638" cy="142875"/>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2" name="Freeform: Shape 81"/>
          <p:cNvSpPr/>
          <p:nvPr/>
        </p:nvSpPr>
        <p:spPr>
          <a:xfrm>
            <a:off x="7258050" y="38020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3" name="Freeform: Shape 82"/>
          <p:cNvSpPr/>
          <p:nvPr/>
        </p:nvSpPr>
        <p:spPr>
          <a:xfrm>
            <a:off x="7258050" y="38735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4" name="Freeform: Shape 83"/>
          <p:cNvSpPr/>
          <p:nvPr/>
        </p:nvSpPr>
        <p:spPr>
          <a:xfrm>
            <a:off x="7258050" y="39433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5" name="Freeform: Shape 84"/>
          <p:cNvSpPr/>
          <p:nvPr/>
        </p:nvSpPr>
        <p:spPr>
          <a:xfrm>
            <a:off x="7258050" y="40147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6" name="Freeform: Shape 85"/>
          <p:cNvSpPr/>
          <p:nvPr/>
        </p:nvSpPr>
        <p:spPr>
          <a:xfrm>
            <a:off x="7258050" y="40846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7" name="Freeform: Shape 86"/>
          <p:cNvSpPr/>
          <p:nvPr/>
        </p:nvSpPr>
        <p:spPr>
          <a:xfrm>
            <a:off x="7258050" y="41560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8" name="Freeform: Shape 87"/>
          <p:cNvSpPr/>
          <p:nvPr/>
        </p:nvSpPr>
        <p:spPr>
          <a:xfrm>
            <a:off x="7258050" y="42259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9" name="Freeform: Shape 88"/>
          <p:cNvSpPr/>
          <p:nvPr/>
        </p:nvSpPr>
        <p:spPr>
          <a:xfrm>
            <a:off x="7258050" y="42973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90" name="Freeform: Shape 89"/>
          <p:cNvSpPr/>
          <p:nvPr/>
        </p:nvSpPr>
        <p:spPr>
          <a:xfrm>
            <a:off x="7258050" y="43672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91" name="Freeform: Shape 90"/>
          <p:cNvSpPr/>
          <p:nvPr/>
        </p:nvSpPr>
        <p:spPr>
          <a:xfrm>
            <a:off x="7258050" y="44386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92" name="Freeform: Shape 91"/>
          <p:cNvSpPr/>
          <p:nvPr/>
        </p:nvSpPr>
        <p:spPr>
          <a:xfrm>
            <a:off x="7258050" y="45085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93" name="Freeform: Shape 92"/>
          <p:cNvSpPr/>
          <p:nvPr/>
        </p:nvSpPr>
        <p:spPr>
          <a:xfrm>
            <a:off x="7258050" y="45799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94" name="Freeform: Shape 93"/>
          <p:cNvSpPr/>
          <p:nvPr/>
        </p:nvSpPr>
        <p:spPr>
          <a:xfrm>
            <a:off x="7258050" y="46497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95" name="Freeform: Shape 94"/>
          <p:cNvSpPr/>
          <p:nvPr/>
        </p:nvSpPr>
        <p:spPr>
          <a:xfrm>
            <a:off x="7258050" y="47212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96" name="Freeform: Shape 95"/>
          <p:cNvSpPr/>
          <p:nvPr/>
        </p:nvSpPr>
        <p:spPr>
          <a:xfrm>
            <a:off x="7258050" y="47910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97" name="Freeform: Shape 96"/>
          <p:cNvSpPr/>
          <p:nvPr/>
        </p:nvSpPr>
        <p:spPr>
          <a:xfrm>
            <a:off x="7258050" y="48625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98" name="Freeform: Shape 97"/>
          <p:cNvSpPr/>
          <p:nvPr/>
        </p:nvSpPr>
        <p:spPr>
          <a:xfrm>
            <a:off x="7258050" y="49323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99" name="Freeform: Shape 98"/>
          <p:cNvSpPr/>
          <p:nvPr/>
        </p:nvSpPr>
        <p:spPr>
          <a:xfrm>
            <a:off x="7258050" y="50038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00" name="Freeform: Shape 99"/>
          <p:cNvSpPr/>
          <p:nvPr/>
        </p:nvSpPr>
        <p:spPr>
          <a:xfrm>
            <a:off x="7258050" y="50736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01" name="Freeform: Shape 100"/>
          <p:cNvSpPr/>
          <p:nvPr/>
        </p:nvSpPr>
        <p:spPr>
          <a:xfrm>
            <a:off x="7258050" y="51450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02" name="Freeform: Shape 101"/>
          <p:cNvSpPr/>
          <p:nvPr/>
        </p:nvSpPr>
        <p:spPr>
          <a:xfrm>
            <a:off x="7258050" y="52149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03" name="Freeform: Shape 102"/>
          <p:cNvSpPr/>
          <p:nvPr/>
        </p:nvSpPr>
        <p:spPr>
          <a:xfrm>
            <a:off x="7258050" y="52863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04" name="Freeform: Shape 103"/>
          <p:cNvSpPr/>
          <p:nvPr/>
        </p:nvSpPr>
        <p:spPr>
          <a:xfrm>
            <a:off x="7258050" y="53562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05" name="Freeform: Shape 104"/>
          <p:cNvSpPr/>
          <p:nvPr/>
        </p:nvSpPr>
        <p:spPr>
          <a:xfrm>
            <a:off x="7258050" y="54276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06" name="Freeform: Shape 105"/>
          <p:cNvSpPr/>
          <p:nvPr/>
        </p:nvSpPr>
        <p:spPr>
          <a:xfrm>
            <a:off x="7258050" y="54975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07" name="Freeform: Shape 106"/>
          <p:cNvSpPr/>
          <p:nvPr/>
        </p:nvSpPr>
        <p:spPr>
          <a:xfrm>
            <a:off x="7258050" y="55689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08" name="Freeform: Shape 107"/>
          <p:cNvSpPr/>
          <p:nvPr/>
        </p:nvSpPr>
        <p:spPr>
          <a:xfrm>
            <a:off x="7258050" y="5638800"/>
            <a:ext cx="1544638" cy="142875"/>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09" name="Freeform: Shape 108"/>
          <p:cNvSpPr/>
          <p:nvPr/>
        </p:nvSpPr>
        <p:spPr>
          <a:xfrm>
            <a:off x="7258050" y="57102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0" name="Freeform: Shape 109"/>
          <p:cNvSpPr/>
          <p:nvPr/>
        </p:nvSpPr>
        <p:spPr>
          <a:xfrm>
            <a:off x="7258050" y="57816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1" name="Freeform: Shape 110"/>
          <p:cNvSpPr/>
          <p:nvPr/>
        </p:nvSpPr>
        <p:spPr>
          <a:xfrm>
            <a:off x="7258050" y="58515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2" name="Freeform: Shape 111"/>
          <p:cNvSpPr/>
          <p:nvPr/>
        </p:nvSpPr>
        <p:spPr>
          <a:xfrm>
            <a:off x="7258050" y="59229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3" name="Freeform: Shape 112"/>
          <p:cNvSpPr/>
          <p:nvPr/>
        </p:nvSpPr>
        <p:spPr>
          <a:xfrm>
            <a:off x="7258050" y="59928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4" name="Freeform: Shape 113"/>
          <p:cNvSpPr/>
          <p:nvPr/>
        </p:nvSpPr>
        <p:spPr>
          <a:xfrm>
            <a:off x="7258050" y="60642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5" name="Freeform: Shape 114"/>
          <p:cNvSpPr/>
          <p:nvPr/>
        </p:nvSpPr>
        <p:spPr>
          <a:xfrm>
            <a:off x="7258050" y="61341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6" name="Freeform: Shape 115"/>
          <p:cNvSpPr/>
          <p:nvPr/>
        </p:nvSpPr>
        <p:spPr>
          <a:xfrm>
            <a:off x="7258050" y="62055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7" name="Freeform: Shape 116"/>
          <p:cNvSpPr/>
          <p:nvPr/>
        </p:nvSpPr>
        <p:spPr>
          <a:xfrm>
            <a:off x="7258050" y="62753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8" name="Freeform: Shape 117"/>
          <p:cNvSpPr/>
          <p:nvPr/>
        </p:nvSpPr>
        <p:spPr>
          <a:xfrm>
            <a:off x="7258050" y="63468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65662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19" name="Oval 118"/>
          <p:cNvSpPr/>
          <p:nvPr/>
        </p:nvSpPr>
        <p:spPr>
          <a:xfrm>
            <a:off x="7258050" y="2892425"/>
            <a:ext cx="1519238" cy="244475"/>
          </a:xfrm>
          <a:prstGeom prst="ellipse">
            <a:avLst/>
          </a:prstGeom>
          <a:solidFill>
            <a:schemeClr val="bg1"/>
          </a:solidFill>
          <a:ln w="38100">
            <a:solidFill>
              <a:srgbClr val="90923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0" name="Oval 119"/>
          <p:cNvSpPr/>
          <p:nvPr/>
        </p:nvSpPr>
        <p:spPr>
          <a:xfrm>
            <a:off x="7337425" y="2925763"/>
            <a:ext cx="1358900" cy="188913"/>
          </a:xfrm>
          <a:prstGeom prst="ellipse">
            <a:avLst/>
          </a:prstGeom>
          <a:gradFill flip="none" rotWithShape="1">
            <a:gsLst>
              <a:gs pos="0">
                <a:schemeClr val="tx1">
                  <a:lumMod val="65000"/>
                  <a:lumOff val="35000"/>
                </a:schemeClr>
              </a:gs>
              <a:gs pos="93000">
                <a:schemeClr val="bg1"/>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1" name="Freeform: Shape 120"/>
          <p:cNvSpPr/>
          <p:nvPr/>
        </p:nvSpPr>
        <p:spPr>
          <a:xfrm>
            <a:off x="5254625" y="3519488"/>
            <a:ext cx="1546225" cy="3035300"/>
          </a:xfrm>
          <a:custGeom>
            <a:avLst/>
            <a:gdLst>
              <a:gd name="connsiteX0" fmla="*/ 4783 w 1546874"/>
              <a:gd name="connsiteY0" fmla="*/ 0 h 3034775"/>
              <a:gd name="connsiteX1" fmla="*/ 1544023 w 1546874"/>
              <a:gd name="connsiteY1" fmla="*/ 0 h 3034775"/>
              <a:gd name="connsiteX2" fmla="*/ 1544023 w 1546874"/>
              <a:gd name="connsiteY2" fmla="*/ 2883113 h 3034775"/>
              <a:gd name="connsiteX3" fmla="*/ 1546874 w 1546874"/>
              <a:gd name="connsiteY3" fmla="*/ 2893431 h 3034775"/>
              <a:gd name="connsiteX4" fmla="*/ 773437 w 1546874"/>
              <a:gd name="connsiteY4" fmla="*/ 3034775 h 3034775"/>
              <a:gd name="connsiteX5" fmla="*/ 0 w 1546874"/>
              <a:gd name="connsiteY5" fmla="*/ 2893431 h 3034775"/>
              <a:gd name="connsiteX6" fmla="*/ 3993 w 1546874"/>
              <a:gd name="connsiteY6" fmla="*/ 2878980 h 3034775"/>
              <a:gd name="connsiteX7" fmla="*/ 4783 w 1546874"/>
              <a:gd name="connsiteY7" fmla="*/ 2878034 h 303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6874" h="3034775">
                <a:moveTo>
                  <a:pt x="4783" y="0"/>
                </a:moveTo>
                <a:lnTo>
                  <a:pt x="1544023" y="0"/>
                </a:lnTo>
                <a:lnTo>
                  <a:pt x="1544023" y="2883113"/>
                </a:lnTo>
                <a:lnTo>
                  <a:pt x="1546874" y="2893431"/>
                </a:lnTo>
                <a:cubicBezTo>
                  <a:pt x="1546874" y="2971493"/>
                  <a:pt x="1200594" y="3034775"/>
                  <a:pt x="773437" y="3034775"/>
                </a:cubicBezTo>
                <a:cubicBezTo>
                  <a:pt x="346280" y="3034775"/>
                  <a:pt x="0" y="2971493"/>
                  <a:pt x="0" y="2893431"/>
                </a:cubicBezTo>
                <a:cubicBezTo>
                  <a:pt x="0" y="2888552"/>
                  <a:pt x="1352" y="2883731"/>
                  <a:pt x="3993" y="2878980"/>
                </a:cubicBezTo>
                <a:lnTo>
                  <a:pt x="4783" y="2878034"/>
                </a:lnTo>
                <a:close/>
              </a:path>
            </a:pathLst>
          </a:custGeom>
          <a:gradFill flip="none" rotWithShape="1">
            <a:gsLst>
              <a:gs pos="0">
                <a:srgbClr val="BE467F"/>
              </a:gs>
              <a:gs pos="43000">
                <a:srgbClr val="C4588B"/>
              </a:gs>
              <a:gs pos="67000">
                <a:srgbClr val="D587AC"/>
              </a:gs>
              <a:gs pos="82000">
                <a:srgbClr val="BE467F"/>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2" name="Freeform: Shape 121"/>
          <p:cNvSpPr/>
          <p:nvPr/>
        </p:nvSpPr>
        <p:spPr>
          <a:xfrm>
            <a:off x="5256213" y="3519488"/>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BD7031"/>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3" name="Freeform: Shape 122"/>
          <p:cNvSpPr/>
          <p:nvPr/>
        </p:nvSpPr>
        <p:spPr>
          <a:xfrm>
            <a:off x="5256213" y="3589338"/>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4" name="Freeform: Shape 123"/>
          <p:cNvSpPr/>
          <p:nvPr/>
        </p:nvSpPr>
        <p:spPr>
          <a:xfrm>
            <a:off x="5256213" y="3660775"/>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5" name="Freeform: Shape 124"/>
          <p:cNvSpPr/>
          <p:nvPr/>
        </p:nvSpPr>
        <p:spPr>
          <a:xfrm>
            <a:off x="5256213" y="3730625"/>
            <a:ext cx="1543050" cy="142875"/>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6" name="Freeform: Shape 125"/>
          <p:cNvSpPr/>
          <p:nvPr/>
        </p:nvSpPr>
        <p:spPr>
          <a:xfrm>
            <a:off x="5256213" y="3802063"/>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7" name="Freeform: Shape 126"/>
          <p:cNvSpPr/>
          <p:nvPr/>
        </p:nvSpPr>
        <p:spPr>
          <a:xfrm>
            <a:off x="5256213" y="3873500"/>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8" name="Freeform: Shape 127"/>
          <p:cNvSpPr/>
          <p:nvPr/>
        </p:nvSpPr>
        <p:spPr>
          <a:xfrm>
            <a:off x="5256213" y="3943350"/>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29" name="Freeform: Shape 128"/>
          <p:cNvSpPr/>
          <p:nvPr/>
        </p:nvSpPr>
        <p:spPr>
          <a:xfrm>
            <a:off x="5256213" y="4014788"/>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0" name="Freeform: Shape 129"/>
          <p:cNvSpPr/>
          <p:nvPr/>
        </p:nvSpPr>
        <p:spPr>
          <a:xfrm>
            <a:off x="5256213" y="4084638"/>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1" name="Freeform: Shape 130"/>
          <p:cNvSpPr/>
          <p:nvPr/>
        </p:nvSpPr>
        <p:spPr>
          <a:xfrm>
            <a:off x="5256213" y="4156075"/>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2" name="Freeform: Shape 131"/>
          <p:cNvSpPr/>
          <p:nvPr/>
        </p:nvSpPr>
        <p:spPr>
          <a:xfrm>
            <a:off x="5256213" y="4225925"/>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3" name="Freeform: Shape 132"/>
          <p:cNvSpPr/>
          <p:nvPr/>
        </p:nvSpPr>
        <p:spPr>
          <a:xfrm>
            <a:off x="5256213" y="4297363"/>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4" name="Freeform: Shape 133"/>
          <p:cNvSpPr/>
          <p:nvPr/>
        </p:nvSpPr>
        <p:spPr>
          <a:xfrm>
            <a:off x="5256213" y="4367213"/>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5" name="Freeform: Shape 134"/>
          <p:cNvSpPr/>
          <p:nvPr/>
        </p:nvSpPr>
        <p:spPr>
          <a:xfrm>
            <a:off x="5256213" y="4438650"/>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6" name="Freeform: Shape 135"/>
          <p:cNvSpPr/>
          <p:nvPr/>
        </p:nvSpPr>
        <p:spPr>
          <a:xfrm>
            <a:off x="5256213" y="4508500"/>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7" name="Freeform: Shape 136"/>
          <p:cNvSpPr/>
          <p:nvPr/>
        </p:nvSpPr>
        <p:spPr>
          <a:xfrm>
            <a:off x="5256213" y="4579938"/>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8" name="Freeform: Shape 137"/>
          <p:cNvSpPr/>
          <p:nvPr/>
        </p:nvSpPr>
        <p:spPr>
          <a:xfrm>
            <a:off x="5256213" y="4649788"/>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9" name="Freeform: Shape 138"/>
          <p:cNvSpPr/>
          <p:nvPr/>
        </p:nvSpPr>
        <p:spPr>
          <a:xfrm>
            <a:off x="5256213" y="4721225"/>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0" name="Freeform: Shape 139"/>
          <p:cNvSpPr/>
          <p:nvPr/>
        </p:nvSpPr>
        <p:spPr>
          <a:xfrm>
            <a:off x="5256213" y="4791075"/>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1" name="Freeform: Shape 140"/>
          <p:cNvSpPr/>
          <p:nvPr/>
        </p:nvSpPr>
        <p:spPr>
          <a:xfrm>
            <a:off x="5256213" y="4862513"/>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2" name="Freeform: Shape 141"/>
          <p:cNvSpPr/>
          <p:nvPr/>
        </p:nvSpPr>
        <p:spPr>
          <a:xfrm>
            <a:off x="5256213" y="4932363"/>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3" name="Freeform: Shape 142"/>
          <p:cNvSpPr/>
          <p:nvPr/>
        </p:nvSpPr>
        <p:spPr>
          <a:xfrm>
            <a:off x="5256213" y="5003800"/>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4" name="Freeform: Shape 143"/>
          <p:cNvSpPr/>
          <p:nvPr/>
        </p:nvSpPr>
        <p:spPr>
          <a:xfrm>
            <a:off x="5256213" y="5073650"/>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5" name="Freeform: Shape 144"/>
          <p:cNvSpPr/>
          <p:nvPr/>
        </p:nvSpPr>
        <p:spPr>
          <a:xfrm>
            <a:off x="5256213" y="5145088"/>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6" name="Freeform: Shape 145"/>
          <p:cNvSpPr/>
          <p:nvPr/>
        </p:nvSpPr>
        <p:spPr>
          <a:xfrm>
            <a:off x="5256213" y="5214938"/>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7" name="Freeform: Shape 146"/>
          <p:cNvSpPr/>
          <p:nvPr/>
        </p:nvSpPr>
        <p:spPr>
          <a:xfrm>
            <a:off x="5256213" y="5286375"/>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8" name="Freeform: Shape 147"/>
          <p:cNvSpPr/>
          <p:nvPr/>
        </p:nvSpPr>
        <p:spPr>
          <a:xfrm>
            <a:off x="5256213" y="5356225"/>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49" name="Freeform: Shape 148"/>
          <p:cNvSpPr/>
          <p:nvPr/>
        </p:nvSpPr>
        <p:spPr>
          <a:xfrm>
            <a:off x="5256213" y="5427663"/>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50" name="Freeform: Shape 149"/>
          <p:cNvSpPr/>
          <p:nvPr/>
        </p:nvSpPr>
        <p:spPr>
          <a:xfrm>
            <a:off x="5256213" y="5497513"/>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51" name="Freeform: Shape 150"/>
          <p:cNvSpPr/>
          <p:nvPr/>
        </p:nvSpPr>
        <p:spPr>
          <a:xfrm>
            <a:off x="5256213" y="5568950"/>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52" name="Freeform: Shape 151"/>
          <p:cNvSpPr/>
          <p:nvPr/>
        </p:nvSpPr>
        <p:spPr>
          <a:xfrm>
            <a:off x="5256213" y="5638800"/>
            <a:ext cx="1543050" cy="142875"/>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53" name="Freeform: Shape 152"/>
          <p:cNvSpPr/>
          <p:nvPr/>
        </p:nvSpPr>
        <p:spPr>
          <a:xfrm>
            <a:off x="5256213" y="5710238"/>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54" name="Freeform: Shape 153"/>
          <p:cNvSpPr/>
          <p:nvPr/>
        </p:nvSpPr>
        <p:spPr>
          <a:xfrm>
            <a:off x="5256213" y="5781675"/>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55" name="Freeform: Shape 154"/>
          <p:cNvSpPr/>
          <p:nvPr/>
        </p:nvSpPr>
        <p:spPr>
          <a:xfrm>
            <a:off x="5256213" y="5851525"/>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56" name="Freeform: Shape 155"/>
          <p:cNvSpPr/>
          <p:nvPr/>
        </p:nvSpPr>
        <p:spPr>
          <a:xfrm>
            <a:off x="5256213" y="5922963"/>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57" name="Freeform: Shape 156"/>
          <p:cNvSpPr/>
          <p:nvPr/>
        </p:nvSpPr>
        <p:spPr>
          <a:xfrm>
            <a:off x="5256213" y="5992813"/>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58" name="Freeform: Shape 157"/>
          <p:cNvSpPr/>
          <p:nvPr/>
        </p:nvSpPr>
        <p:spPr>
          <a:xfrm>
            <a:off x="5256213" y="6064250"/>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59" name="Freeform: Shape 158"/>
          <p:cNvSpPr/>
          <p:nvPr/>
        </p:nvSpPr>
        <p:spPr>
          <a:xfrm>
            <a:off x="5256213" y="6134100"/>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60" name="Freeform: Shape 159"/>
          <p:cNvSpPr/>
          <p:nvPr/>
        </p:nvSpPr>
        <p:spPr>
          <a:xfrm>
            <a:off x="5256213" y="6205538"/>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61" name="Freeform: Shape 160"/>
          <p:cNvSpPr/>
          <p:nvPr/>
        </p:nvSpPr>
        <p:spPr>
          <a:xfrm>
            <a:off x="5256213" y="6275388"/>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62" name="Freeform: Shape 161"/>
          <p:cNvSpPr/>
          <p:nvPr/>
        </p:nvSpPr>
        <p:spPr>
          <a:xfrm>
            <a:off x="5256213" y="6346825"/>
            <a:ext cx="1543050"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43A6C"/>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63" name="Oval 162"/>
          <p:cNvSpPr/>
          <p:nvPr/>
        </p:nvSpPr>
        <p:spPr>
          <a:xfrm>
            <a:off x="5268913" y="3382963"/>
            <a:ext cx="1519238" cy="244475"/>
          </a:xfrm>
          <a:prstGeom prst="ellipse">
            <a:avLst/>
          </a:prstGeom>
          <a:solidFill>
            <a:schemeClr val="bg1"/>
          </a:solidFill>
          <a:ln w="38100">
            <a:solidFill>
              <a:srgbClr val="BE467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64" name="Oval 163"/>
          <p:cNvSpPr/>
          <p:nvPr/>
        </p:nvSpPr>
        <p:spPr>
          <a:xfrm>
            <a:off x="5348288" y="3416300"/>
            <a:ext cx="1358900" cy="188913"/>
          </a:xfrm>
          <a:prstGeom prst="ellipse">
            <a:avLst/>
          </a:prstGeom>
          <a:gradFill flip="none" rotWithShape="1">
            <a:gsLst>
              <a:gs pos="0">
                <a:schemeClr val="tx1">
                  <a:lumMod val="65000"/>
                  <a:lumOff val="35000"/>
                </a:schemeClr>
              </a:gs>
              <a:gs pos="93000">
                <a:schemeClr val="bg1"/>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65" name="Freeform: Shape 164"/>
          <p:cNvSpPr/>
          <p:nvPr/>
        </p:nvSpPr>
        <p:spPr>
          <a:xfrm>
            <a:off x="3224213" y="4349750"/>
            <a:ext cx="1547813" cy="2205038"/>
          </a:xfrm>
          <a:custGeom>
            <a:avLst/>
            <a:gdLst>
              <a:gd name="connsiteX0" fmla="*/ 4783 w 1546874"/>
              <a:gd name="connsiteY0" fmla="*/ 0 h 2205113"/>
              <a:gd name="connsiteX1" fmla="*/ 1544023 w 1546874"/>
              <a:gd name="connsiteY1" fmla="*/ 0 h 2205113"/>
              <a:gd name="connsiteX2" fmla="*/ 1544023 w 1546874"/>
              <a:gd name="connsiteY2" fmla="*/ 2053451 h 2205113"/>
              <a:gd name="connsiteX3" fmla="*/ 1546874 w 1546874"/>
              <a:gd name="connsiteY3" fmla="*/ 2063769 h 2205113"/>
              <a:gd name="connsiteX4" fmla="*/ 773437 w 1546874"/>
              <a:gd name="connsiteY4" fmla="*/ 2205113 h 2205113"/>
              <a:gd name="connsiteX5" fmla="*/ 0 w 1546874"/>
              <a:gd name="connsiteY5" fmla="*/ 2063769 h 2205113"/>
              <a:gd name="connsiteX6" fmla="*/ 3993 w 1546874"/>
              <a:gd name="connsiteY6" fmla="*/ 2049318 h 2205113"/>
              <a:gd name="connsiteX7" fmla="*/ 4783 w 1546874"/>
              <a:gd name="connsiteY7" fmla="*/ 2048372 h 2205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6874" h="2205113">
                <a:moveTo>
                  <a:pt x="4783" y="0"/>
                </a:moveTo>
                <a:lnTo>
                  <a:pt x="1544023" y="0"/>
                </a:lnTo>
                <a:lnTo>
                  <a:pt x="1544023" y="2053451"/>
                </a:lnTo>
                <a:lnTo>
                  <a:pt x="1546874" y="2063769"/>
                </a:lnTo>
                <a:cubicBezTo>
                  <a:pt x="1546874" y="2141831"/>
                  <a:pt x="1200594" y="2205113"/>
                  <a:pt x="773437" y="2205113"/>
                </a:cubicBezTo>
                <a:cubicBezTo>
                  <a:pt x="346280" y="2205113"/>
                  <a:pt x="0" y="2141831"/>
                  <a:pt x="0" y="2063769"/>
                </a:cubicBezTo>
                <a:cubicBezTo>
                  <a:pt x="0" y="2058890"/>
                  <a:pt x="1352" y="2054069"/>
                  <a:pt x="3993" y="2049318"/>
                </a:cubicBezTo>
                <a:lnTo>
                  <a:pt x="4783" y="2048372"/>
                </a:lnTo>
                <a:close/>
              </a:path>
            </a:pathLst>
          </a:custGeom>
          <a:gradFill flip="none" rotWithShape="1">
            <a:gsLst>
              <a:gs pos="0">
                <a:srgbClr val="B29030"/>
              </a:gs>
              <a:gs pos="43000">
                <a:srgbClr val="C9A337"/>
              </a:gs>
              <a:gs pos="67000">
                <a:srgbClr val="D7BB6B"/>
              </a:gs>
              <a:gs pos="92000">
                <a:srgbClr val="B2903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66" name="Freeform: Shape 165"/>
          <p:cNvSpPr/>
          <p:nvPr/>
        </p:nvSpPr>
        <p:spPr>
          <a:xfrm>
            <a:off x="3225800" y="43672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BD7031"/>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67" name="Freeform: Shape 166"/>
          <p:cNvSpPr/>
          <p:nvPr/>
        </p:nvSpPr>
        <p:spPr>
          <a:xfrm>
            <a:off x="3225800" y="44386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68" name="Freeform: Shape 167"/>
          <p:cNvSpPr/>
          <p:nvPr/>
        </p:nvSpPr>
        <p:spPr>
          <a:xfrm>
            <a:off x="3225800" y="45085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69" name="Freeform: Shape 168"/>
          <p:cNvSpPr/>
          <p:nvPr/>
        </p:nvSpPr>
        <p:spPr>
          <a:xfrm>
            <a:off x="3225800" y="45799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70" name="Freeform: Shape 169"/>
          <p:cNvSpPr/>
          <p:nvPr/>
        </p:nvSpPr>
        <p:spPr>
          <a:xfrm>
            <a:off x="3225800" y="46497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71" name="Freeform: Shape 170"/>
          <p:cNvSpPr/>
          <p:nvPr/>
        </p:nvSpPr>
        <p:spPr>
          <a:xfrm>
            <a:off x="3225800" y="47212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72" name="Freeform: Shape 171"/>
          <p:cNvSpPr/>
          <p:nvPr/>
        </p:nvSpPr>
        <p:spPr>
          <a:xfrm>
            <a:off x="3225800" y="47910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73" name="Freeform: Shape 172"/>
          <p:cNvSpPr/>
          <p:nvPr/>
        </p:nvSpPr>
        <p:spPr>
          <a:xfrm>
            <a:off x="3225800" y="48625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74" name="Freeform: Shape 173"/>
          <p:cNvSpPr/>
          <p:nvPr/>
        </p:nvSpPr>
        <p:spPr>
          <a:xfrm>
            <a:off x="3225800" y="49323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75" name="Freeform: Shape 174"/>
          <p:cNvSpPr/>
          <p:nvPr/>
        </p:nvSpPr>
        <p:spPr>
          <a:xfrm>
            <a:off x="3225800" y="50038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76" name="Freeform: Shape 175"/>
          <p:cNvSpPr/>
          <p:nvPr/>
        </p:nvSpPr>
        <p:spPr>
          <a:xfrm>
            <a:off x="3225800" y="50736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77" name="Freeform: Shape 176"/>
          <p:cNvSpPr/>
          <p:nvPr/>
        </p:nvSpPr>
        <p:spPr>
          <a:xfrm>
            <a:off x="3225800" y="51450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78" name="Freeform: Shape 177"/>
          <p:cNvSpPr/>
          <p:nvPr/>
        </p:nvSpPr>
        <p:spPr>
          <a:xfrm>
            <a:off x="3225800" y="52149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79" name="Freeform: Shape 178"/>
          <p:cNvSpPr/>
          <p:nvPr/>
        </p:nvSpPr>
        <p:spPr>
          <a:xfrm>
            <a:off x="3225800" y="52863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80" name="Freeform: Shape 179"/>
          <p:cNvSpPr/>
          <p:nvPr/>
        </p:nvSpPr>
        <p:spPr>
          <a:xfrm>
            <a:off x="3225800" y="53562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81" name="Freeform: Shape 180"/>
          <p:cNvSpPr/>
          <p:nvPr/>
        </p:nvSpPr>
        <p:spPr>
          <a:xfrm>
            <a:off x="3225800" y="54276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82" name="Freeform: Shape 181"/>
          <p:cNvSpPr/>
          <p:nvPr/>
        </p:nvSpPr>
        <p:spPr>
          <a:xfrm>
            <a:off x="3225800" y="54975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83" name="Freeform: Shape 182"/>
          <p:cNvSpPr/>
          <p:nvPr/>
        </p:nvSpPr>
        <p:spPr>
          <a:xfrm>
            <a:off x="3225800" y="55689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84" name="Freeform: Shape 183"/>
          <p:cNvSpPr/>
          <p:nvPr/>
        </p:nvSpPr>
        <p:spPr>
          <a:xfrm>
            <a:off x="3225800" y="5638800"/>
            <a:ext cx="1544638" cy="142875"/>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85" name="Freeform: Shape 184"/>
          <p:cNvSpPr/>
          <p:nvPr/>
        </p:nvSpPr>
        <p:spPr>
          <a:xfrm>
            <a:off x="3225800" y="57102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86" name="Freeform: Shape 185"/>
          <p:cNvSpPr/>
          <p:nvPr/>
        </p:nvSpPr>
        <p:spPr>
          <a:xfrm>
            <a:off x="3225800" y="57816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87" name="Freeform: Shape 186"/>
          <p:cNvSpPr/>
          <p:nvPr/>
        </p:nvSpPr>
        <p:spPr>
          <a:xfrm>
            <a:off x="3225800" y="58515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88" name="Freeform: Shape 187"/>
          <p:cNvSpPr/>
          <p:nvPr/>
        </p:nvSpPr>
        <p:spPr>
          <a:xfrm>
            <a:off x="3225800" y="59229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89" name="Freeform: Shape 188"/>
          <p:cNvSpPr/>
          <p:nvPr/>
        </p:nvSpPr>
        <p:spPr>
          <a:xfrm>
            <a:off x="3225800" y="59928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90" name="Freeform: Shape 189"/>
          <p:cNvSpPr/>
          <p:nvPr/>
        </p:nvSpPr>
        <p:spPr>
          <a:xfrm>
            <a:off x="3225800" y="60642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91" name="Freeform: Shape 190"/>
          <p:cNvSpPr/>
          <p:nvPr/>
        </p:nvSpPr>
        <p:spPr>
          <a:xfrm>
            <a:off x="3225800" y="61341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92" name="Freeform: Shape 191"/>
          <p:cNvSpPr/>
          <p:nvPr/>
        </p:nvSpPr>
        <p:spPr>
          <a:xfrm>
            <a:off x="3225800" y="62055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93" name="Freeform: Shape 192"/>
          <p:cNvSpPr/>
          <p:nvPr/>
        </p:nvSpPr>
        <p:spPr>
          <a:xfrm>
            <a:off x="3225800" y="62753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94" name="Freeform: Shape 193"/>
          <p:cNvSpPr/>
          <p:nvPr/>
        </p:nvSpPr>
        <p:spPr>
          <a:xfrm>
            <a:off x="3225800" y="63468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917527"/>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95" name="Oval 194"/>
          <p:cNvSpPr/>
          <p:nvPr/>
        </p:nvSpPr>
        <p:spPr>
          <a:xfrm>
            <a:off x="3225800" y="4221163"/>
            <a:ext cx="1519238" cy="244475"/>
          </a:xfrm>
          <a:prstGeom prst="ellipse">
            <a:avLst/>
          </a:prstGeom>
          <a:solidFill>
            <a:schemeClr val="bg1"/>
          </a:solidFill>
          <a:ln w="38100">
            <a:solidFill>
              <a:srgbClr val="B2903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96" name="Oval 195"/>
          <p:cNvSpPr/>
          <p:nvPr/>
        </p:nvSpPr>
        <p:spPr>
          <a:xfrm>
            <a:off x="3305175" y="4252913"/>
            <a:ext cx="1358900" cy="190500"/>
          </a:xfrm>
          <a:prstGeom prst="ellipse">
            <a:avLst/>
          </a:prstGeom>
          <a:gradFill flip="none" rotWithShape="1">
            <a:gsLst>
              <a:gs pos="0">
                <a:schemeClr val="tx1">
                  <a:lumMod val="65000"/>
                  <a:lumOff val="35000"/>
                </a:schemeClr>
              </a:gs>
              <a:gs pos="93000">
                <a:schemeClr val="bg1"/>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97" name="Freeform: Shape 196"/>
          <p:cNvSpPr/>
          <p:nvPr/>
        </p:nvSpPr>
        <p:spPr>
          <a:xfrm>
            <a:off x="1193800" y="5286375"/>
            <a:ext cx="1547813" cy="1268413"/>
          </a:xfrm>
          <a:custGeom>
            <a:avLst/>
            <a:gdLst>
              <a:gd name="connsiteX0" fmla="*/ 4783 w 1546874"/>
              <a:gd name="connsiteY0" fmla="*/ 0 h 1267975"/>
              <a:gd name="connsiteX1" fmla="*/ 1544023 w 1546874"/>
              <a:gd name="connsiteY1" fmla="*/ 0 h 1267975"/>
              <a:gd name="connsiteX2" fmla="*/ 1544023 w 1546874"/>
              <a:gd name="connsiteY2" fmla="*/ 1116313 h 1267975"/>
              <a:gd name="connsiteX3" fmla="*/ 1546874 w 1546874"/>
              <a:gd name="connsiteY3" fmla="*/ 1126631 h 1267975"/>
              <a:gd name="connsiteX4" fmla="*/ 773437 w 1546874"/>
              <a:gd name="connsiteY4" fmla="*/ 1267975 h 1267975"/>
              <a:gd name="connsiteX5" fmla="*/ 0 w 1546874"/>
              <a:gd name="connsiteY5" fmla="*/ 1126631 h 1267975"/>
              <a:gd name="connsiteX6" fmla="*/ 3993 w 1546874"/>
              <a:gd name="connsiteY6" fmla="*/ 1112180 h 1267975"/>
              <a:gd name="connsiteX7" fmla="*/ 4783 w 1546874"/>
              <a:gd name="connsiteY7" fmla="*/ 1111234 h 1267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6874" h="1267975">
                <a:moveTo>
                  <a:pt x="4783" y="0"/>
                </a:moveTo>
                <a:lnTo>
                  <a:pt x="1544023" y="0"/>
                </a:lnTo>
                <a:lnTo>
                  <a:pt x="1544023" y="1116313"/>
                </a:lnTo>
                <a:lnTo>
                  <a:pt x="1546874" y="1126631"/>
                </a:lnTo>
                <a:cubicBezTo>
                  <a:pt x="1546874" y="1204693"/>
                  <a:pt x="1200594" y="1267975"/>
                  <a:pt x="773437" y="1267975"/>
                </a:cubicBezTo>
                <a:cubicBezTo>
                  <a:pt x="346280" y="1267975"/>
                  <a:pt x="0" y="1204693"/>
                  <a:pt x="0" y="1126631"/>
                </a:cubicBezTo>
                <a:cubicBezTo>
                  <a:pt x="0" y="1121752"/>
                  <a:pt x="1352" y="1116931"/>
                  <a:pt x="3993" y="1112180"/>
                </a:cubicBezTo>
                <a:lnTo>
                  <a:pt x="4783" y="1111234"/>
                </a:lnTo>
                <a:close/>
              </a:path>
            </a:pathLst>
          </a:custGeom>
          <a:gradFill flip="none" rotWithShape="1">
            <a:gsLst>
              <a:gs pos="0">
                <a:srgbClr val="BD7031"/>
              </a:gs>
              <a:gs pos="46000">
                <a:srgbClr val="D18A4F"/>
              </a:gs>
              <a:gs pos="67000">
                <a:srgbClr val="DBA477"/>
              </a:gs>
              <a:gs pos="92000">
                <a:srgbClr val="BD703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98" name="Freeform: Shape 197"/>
          <p:cNvSpPr/>
          <p:nvPr/>
        </p:nvSpPr>
        <p:spPr>
          <a:xfrm>
            <a:off x="1195388" y="52863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BD7031"/>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99" name="Freeform: Shape 198"/>
          <p:cNvSpPr/>
          <p:nvPr/>
        </p:nvSpPr>
        <p:spPr>
          <a:xfrm>
            <a:off x="1195388" y="53562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00" name="Freeform: Shape 199"/>
          <p:cNvSpPr/>
          <p:nvPr/>
        </p:nvSpPr>
        <p:spPr>
          <a:xfrm>
            <a:off x="1195388" y="54276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01" name="Freeform: Shape 200"/>
          <p:cNvSpPr/>
          <p:nvPr/>
        </p:nvSpPr>
        <p:spPr>
          <a:xfrm>
            <a:off x="1195388" y="54975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02" name="Freeform: Shape 201"/>
          <p:cNvSpPr/>
          <p:nvPr/>
        </p:nvSpPr>
        <p:spPr>
          <a:xfrm>
            <a:off x="1195388" y="55689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03" name="Freeform: Shape 202"/>
          <p:cNvSpPr/>
          <p:nvPr/>
        </p:nvSpPr>
        <p:spPr>
          <a:xfrm>
            <a:off x="1195388" y="5638800"/>
            <a:ext cx="1544638" cy="142875"/>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04" name="Freeform: Shape 203"/>
          <p:cNvSpPr/>
          <p:nvPr/>
        </p:nvSpPr>
        <p:spPr>
          <a:xfrm>
            <a:off x="1195388" y="57102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05" name="Freeform: Shape 204"/>
          <p:cNvSpPr/>
          <p:nvPr/>
        </p:nvSpPr>
        <p:spPr>
          <a:xfrm>
            <a:off x="1195388" y="578167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06" name="Freeform: Shape 205"/>
          <p:cNvSpPr/>
          <p:nvPr/>
        </p:nvSpPr>
        <p:spPr>
          <a:xfrm>
            <a:off x="1195388" y="58515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07" name="Freeform: Shape 206"/>
          <p:cNvSpPr/>
          <p:nvPr/>
        </p:nvSpPr>
        <p:spPr>
          <a:xfrm>
            <a:off x="1195388" y="592296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08" name="Freeform: Shape 207"/>
          <p:cNvSpPr/>
          <p:nvPr/>
        </p:nvSpPr>
        <p:spPr>
          <a:xfrm>
            <a:off x="1195388" y="5992813"/>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09" name="Freeform: Shape 208"/>
          <p:cNvSpPr/>
          <p:nvPr/>
        </p:nvSpPr>
        <p:spPr>
          <a:xfrm>
            <a:off x="1195388" y="606425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10" name="Freeform: Shape 209"/>
          <p:cNvSpPr/>
          <p:nvPr/>
        </p:nvSpPr>
        <p:spPr>
          <a:xfrm>
            <a:off x="1195388" y="6134100"/>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11" name="Freeform: Shape 210"/>
          <p:cNvSpPr/>
          <p:nvPr/>
        </p:nvSpPr>
        <p:spPr>
          <a:xfrm>
            <a:off x="1195388" y="620553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12" name="Freeform: Shape 211"/>
          <p:cNvSpPr/>
          <p:nvPr/>
        </p:nvSpPr>
        <p:spPr>
          <a:xfrm>
            <a:off x="1195388" y="6275388"/>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13" name="Freeform: Shape 212"/>
          <p:cNvSpPr/>
          <p:nvPr/>
        </p:nvSpPr>
        <p:spPr>
          <a:xfrm>
            <a:off x="1195388" y="6346825"/>
            <a:ext cx="1544638" cy="141288"/>
          </a:xfrm>
          <a:custGeom>
            <a:avLst/>
            <a:gdLst>
              <a:gd name="connsiteX0" fmla="*/ 1534190 w 1546874"/>
              <a:gd name="connsiteY0" fmla="*/ 0 h 152825"/>
              <a:gd name="connsiteX1" fmla="*/ 1546874 w 1546874"/>
              <a:gd name="connsiteY1" fmla="*/ 11481 h 152825"/>
              <a:gd name="connsiteX2" fmla="*/ 773437 w 1546874"/>
              <a:gd name="connsiteY2" fmla="*/ 152825 h 152825"/>
              <a:gd name="connsiteX3" fmla="*/ 0 w 1546874"/>
              <a:gd name="connsiteY3" fmla="*/ 11481 h 152825"/>
              <a:gd name="connsiteX4" fmla="*/ 12683 w 1546874"/>
              <a:gd name="connsiteY4" fmla="*/ 1 h 152825"/>
              <a:gd name="connsiteX5" fmla="*/ 60780 w 1546874"/>
              <a:gd name="connsiteY5" fmla="*/ 43537 h 152825"/>
              <a:gd name="connsiteX6" fmla="*/ 773436 w 1546874"/>
              <a:gd name="connsiteY6" fmla="*/ 129863 h 152825"/>
              <a:gd name="connsiteX7" fmla="*/ 1486092 w 1546874"/>
              <a:gd name="connsiteY7" fmla="*/ 43537 h 152825"/>
              <a:gd name="connsiteX0-1" fmla="*/ 1534190 w 1546874"/>
              <a:gd name="connsiteY0-2" fmla="*/ 0 h 152825"/>
              <a:gd name="connsiteX1-3" fmla="*/ 1546874 w 1546874"/>
              <a:gd name="connsiteY1-4" fmla="*/ 11481 h 152825"/>
              <a:gd name="connsiteX2-5" fmla="*/ 773437 w 1546874"/>
              <a:gd name="connsiteY2-6" fmla="*/ 152825 h 152825"/>
              <a:gd name="connsiteX3-7" fmla="*/ 0 w 1546874"/>
              <a:gd name="connsiteY3-8" fmla="*/ 11481 h 152825"/>
              <a:gd name="connsiteX4-9" fmla="*/ 60780 w 1546874"/>
              <a:gd name="connsiteY4-10" fmla="*/ 43537 h 152825"/>
              <a:gd name="connsiteX5-11" fmla="*/ 773436 w 1546874"/>
              <a:gd name="connsiteY5-12" fmla="*/ 129863 h 152825"/>
              <a:gd name="connsiteX6-13" fmla="*/ 1486092 w 1546874"/>
              <a:gd name="connsiteY6-14" fmla="*/ 43537 h 152825"/>
              <a:gd name="connsiteX7-15" fmla="*/ 1534190 w 1546874"/>
              <a:gd name="connsiteY7-16" fmla="*/ 0 h 152825"/>
              <a:gd name="connsiteX0-17" fmla="*/ 1486092 w 1546874"/>
              <a:gd name="connsiteY0-18" fmla="*/ 32056 h 141344"/>
              <a:gd name="connsiteX1-19" fmla="*/ 1546874 w 1546874"/>
              <a:gd name="connsiteY1-20" fmla="*/ 0 h 141344"/>
              <a:gd name="connsiteX2-21" fmla="*/ 773437 w 1546874"/>
              <a:gd name="connsiteY2-22" fmla="*/ 141344 h 141344"/>
              <a:gd name="connsiteX3-23" fmla="*/ 0 w 1546874"/>
              <a:gd name="connsiteY3-24" fmla="*/ 0 h 141344"/>
              <a:gd name="connsiteX4-25" fmla="*/ 60780 w 1546874"/>
              <a:gd name="connsiteY4-26" fmla="*/ 32056 h 141344"/>
              <a:gd name="connsiteX5-27" fmla="*/ 773436 w 1546874"/>
              <a:gd name="connsiteY5-28" fmla="*/ 118382 h 141344"/>
              <a:gd name="connsiteX6-29" fmla="*/ 1486092 w 1546874"/>
              <a:gd name="connsiteY6-30" fmla="*/ 32056 h 14134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46874" h="141344">
                <a:moveTo>
                  <a:pt x="1486092" y="32056"/>
                </a:moveTo>
                <a:lnTo>
                  <a:pt x="1546874" y="0"/>
                </a:lnTo>
                <a:cubicBezTo>
                  <a:pt x="1546874" y="78062"/>
                  <a:pt x="1200594" y="141344"/>
                  <a:pt x="773437" y="141344"/>
                </a:cubicBezTo>
                <a:cubicBezTo>
                  <a:pt x="346280" y="141344"/>
                  <a:pt x="0" y="78062"/>
                  <a:pt x="0" y="0"/>
                </a:cubicBezTo>
                <a:lnTo>
                  <a:pt x="60780" y="32056"/>
                </a:lnTo>
                <a:cubicBezTo>
                  <a:pt x="178194" y="82786"/>
                  <a:pt x="453068" y="118382"/>
                  <a:pt x="773436" y="118382"/>
                </a:cubicBezTo>
                <a:cubicBezTo>
                  <a:pt x="1093804" y="118382"/>
                  <a:pt x="1368678" y="82786"/>
                  <a:pt x="1486092" y="32056"/>
                </a:cubicBezTo>
                <a:close/>
              </a:path>
            </a:pathLst>
          </a:custGeom>
          <a:solidFill>
            <a:srgbClr val="A2602A"/>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14" name="Oval 213"/>
          <p:cNvSpPr/>
          <p:nvPr/>
        </p:nvSpPr>
        <p:spPr>
          <a:xfrm>
            <a:off x="1208088" y="5145088"/>
            <a:ext cx="1519238" cy="244475"/>
          </a:xfrm>
          <a:prstGeom prst="ellipse">
            <a:avLst/>
          </a:prstGeom>
          <a:solidFill>
            <a:schemeClr val="bg1"/>
          </a:solidFill>
          <a:ln w="38100">
            <a:solidFill>
              <a:srgbClr val="A2602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215" name="Oval 214"/>
          <p:cNvSpPr/>
          <p:nvPr/>
        </p:nvSpPr>
        <p:spPr>
          <a:xfrm>
            <a:off x="1289050" y="5176838"/>
            <a:ext cx="1358900" cy="190500"/>
          </a:xfrm>
          <a:prstGeom prst="ellipse">
            <a:avLst/>
          </a:prstGeom>
          <a:gradFill flip="none" rotWithShape="1">
            <a:gsLst>
              <a:gs pos="0">
                <a:schemeClr val="tx1">
                  <a:lumMod val="65000"/>
                  <a:lumOff val="35000"/>
                </a:schemeClr>
              </a:gs>
              <a:gs pos="93000">
                <a:schemeClr val="bg1"/>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pic>
        <p:nvPicPr>
          <p:cNvPr id="216" name="Graphic 215" descr="Lecturer"/>
          <p:cNvPicPr>
            <a:picLocks noChangeAspect="1"/>
          </p:cNvPicPr>
          <p:nvPr/>
        </p:nvPicPr>
        <p:blipFill>
          <a:blip r:embed="rId1"/>
          <a:stretch>
            <a:fillRect/>
          </a:stretch>
        </p:blipFill>
        <p:spPr>
          <a:xfrm>
            <a:off x="9569450" y="1246188"/>
            <a:ext cx="914400" cy="914400"/>
          </a:xfrm>
          <a:prstGeom prst="rect">
            <a:avLst/>
          </a:prstGeom>
          <a:effectLst>
            <a:outerShdw blurRad="88900" sx="111000" sy="111000" algn="ctr" rotWithShape="0">
              <a:prstClr val="black">
                <a:alpha val="57000"/>
              </a:prstClr>
            </a:outerShdw>
          </a:effectLst>
        </p:spPr>
      </p:pic>
      <p:pic>
        <p:nvPicPr>
          <p:cNvPr id="217" name="Graphic 216" descr="Walk"/>
          <p:cNvPicPr>
            <a:picLocks noChangeAspect="1"/>
          </p:cNvPicPr>
          <p:nvPr/>
        </p:nvPicPr>
        <p:blipFill>
          <a:blip r:embed="rId2"/>
          <a:stretch>
            <a:fillRect/>
          </a:stretch>
        </p:blipFill>
        <p:spPr>
          <a:xfrm>
            <a:off x="5634038" y="2647950"/>
            <a:ext cx="914400" cy="914400"/>
          </a:xfrm>
          <a:prstGeom prst="rect">
            <a:avLst/>
          </a:prstGeom>
          <a:effectLst>
            <a:outerShdw blurRad="88900" sx="111000" sy="111000" algn="ctr" rotWithShape="0">
              <a:prstClr val="black">
                <a:alpha val="57000"/>
              </a:prstClr>
            </a:outerShdw>
          </a:effectLst>
        </p:spPr>
      </p:pic>
      <p:pic>
        <p:nvPicPr>
          <p:cNvPr id="218" name="Graphic 217" descr="Run"/>
          <p:cNvPicPr>
            <a:picLocks noChangeAspect="1"/>
          </p:cNvPicPr>
          <p:nvPr/>
        </p:nvPicPr>
        <p:blipFill>
          <a:blip r:embed="rId3"/>
          <a:stretch>
            <a:fillRect/>
          </a:stretch>
        </p:blipFill>
        <p:spPr>
          <a:xfrm>
            <a:off x="7612063" y="2133600"/>
            <a:ext cx="914400" cy="914400"/>
          </a:xfrm>
          <a:prstGeom prst="rect">
            <a:avLst/>
          </a:prstGeom>
          <a:effectLst>
            <a:outerShdw blurRad="88900" sx="111000" sy="111000" algn="ctr" rotWithShape="0">
              <a:prstClr val="black">
                <a:alpha val="57000"/>
              </a:prstClr>
            </a:outerShdw>
          </a:effectLst>
        </p:spPr>
      </p:pic>
      <p:pic>
        <p:nvPicPr>
          <p:cNvPr id="219" name="Graphic 218" descr="Man"/>
          <p:cNvPicPr>
            <a:picLocks noChangeAspect="1"/>
          </p:cNvPicPr>
          <p:nvPr/>
        </p:nvPicPr>
        <p:blipFill>
          <a:blip r:embed="rId4"/>
          <a:stretch>
            <a:fillRect/>
          </a:stretch>
        </p:blipFill>
        <p:spPr>
          <a:xfrm>
            <a:off x="1512888" y="4371975"/>
            <a:ext cx="914400" cy="914400"/>
          </a:xfrm>
          <a:prstGeom prst="rect">
            <a:avLst/>
          </a:prstGeom>
          <a:effectLst>
            <a:outerShdw blurRad="88900" sx="111000" sy="111000" algn="ctr" rotWithShape="0">
              <a:prstClr val="black">
                <a:alpha val="57000"/>
              </a:prstClr>
            </a:outerShdw>
          </a:effectLst>
        </p:spPr>
      </p:pic>
      <p:pic>
        <p:nvPicPr>
          <p:cNvPr id="220" name="Graphic 219" descr="Crawl"/>
          <p:cNvPicPr>
            <a:picLocks noChangeAspect="1"/>
          </p:cNvPicPr>
          <p:nvPr/>
        </p:nvPicPr>
        <p:blipFill>
          <a:blip r:embed="rId5"/>
          <a:stretch>
            <a:fillRect/>
          </a:stretch>
        </p:blipFill>
        <p:spPr>
          <a:xfrm>
            <a:off x="3648075" y="3611563"/>
            <a:ext cx="914400" cy="914400"/>
          </a:xfrm>
          <a:prstGeom prst="rect">
            <a:avLst/>
          </a:prstGeom>
          <a:effectLst>
            <a:outerShdw blurRad="88900" sx="111000" sy="111000" algn="ctr" rotWithShape="0">
              <a:prstClr val="black">
                <a:alpha val="57000"/>
              </a:prstClr>
            </a:outerShdw>
          </a:effectLst>
        </p:spPr>
      </p:pic>
      <p:sp>
        <p:nvSpPr>
          <p:cNvPr id="221" name="TextBox 220"/>
          <p:cNvSpPr txBox="1"/>
          <p:nvPr/>
        </p:nvSpPr>
        <p:spPr>
          <a:xfrm>
            <a:off x="663575" y="371475"/>
            <a:ext cx="5537200" cy="553085"/>
          </a:xfrm>
          <a:prstGeom prst="rect">
            <a:avLst/>
          </a:prstGeom>
          <a:noFill/>
        </p:spPr>
        <p:txBody>
          <a:bodyPr>
            <a:spAutoFit/>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panose="020B0604020202020204" pitchFamily="34" charset="0"/>
              </a:defRPr>
            </a:lvl5pPr>
          </a:lstStyle>
          <a:p>
            <a:pPr marL="0" lvl="0" indent="0" algn="ctr" eaLnBrk="1" hangingPunct="1">
              <a:lnSpc>
                <a:spcPct val="100000"/>
              </a:lnSpc>
              <a:spcBef>
                <a:spcPct val="0"/>
              </a:spcBef>
              <a:buFontTx/>
              <a:buNone/>
            </a:pPr>
            <a:r>
              <a:rPr lang="en-US" altLang="en-US" sz="3000" b="1" dirty="0">
                <a:effectLst>
                  <a:outerShdw blurRad="38100" dist="38100" dir="2700000">
                    <a:srgbClr val="C0C0C0"/>
                  </a:outerShdw>
                </a:effectLst>
              </a:rPr>
              <a:t>1. Khái niệm cạnh tranh</a:t>
            </a:r>
            <a:endParaRPr lang="en-IN" altLang="en-US" sz="3000" b="1" dirty="0">
              <a:effectLst>
                <a:outerShdw blurRad="38100" dist="38100" dir="2700000">
                  <a:srgbClr val="C0C0C0"/>
                </a:outerShdw>
              </a:effectLst>
            </a:endParaRPr>
          </a:p>
        </p:txBody>
      </p:sp>
      <p:sp>
        <p:nvSpPr>
          <p:cNvPr id="58600" name="Rectangle 232"/>
          <p:cNvSpPr/>
          <p:nvPr/>
        </p:nvSpPr>
        <p:spPr>
          <a:xfrm>
            <a:off x="441325" y="1138238"/>
            <a:ext cx="7300913" cy="1616075"/>
          </a:xfrm>
          <a:prstGeom prst="rect">
            <a:avLst/>
          </a:prstGeom>
          <a:noFill/>
          <a:ln w="9525">
            <a:noFill/>
          </a:ln>
        </p:spPr>
        <p:txBody>
          <a:bodyPr anchor="ctr" anchorCtr="0">
            <a:spAutoFit/>
          </a:bodyPr>
          <a:p>
            <a:pPr eaLnBrk="1" hangingPunct="1"/>
            <a:r>
              <a:rPr lang="vi-VN" altLang="en-US" sz="2500" dirty="0">
                <a:solidFill>
                  <a:srgbClr val="FF0000"/>
                </a:solidFill>
                <a:latin typeface="Arial" panose="020B0604020202020204" pitchFamily="34" charset="0"/>
              </a:rPr>
              <a:t>Cạnh tranh kinh tế là sự tranh đua giữa các chủ thể kinh tế nhằm có được những ưu thế trong sản xuất, tiêu thụ hàng hoá, qua đó thu được lợi ích tối đa </a:t>
            </a:r>
            <a:endParaRPr lang="vi-VN" altLang="en-US" sz="2500" dirty="0">
              <a:solidFill>
                <a:srgbClr val="FF000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1"/>
                                        </p:tgtEl>
                                        <p:attrNameLst>
                                          <p:attrName>style.visibility</p:attrName>
                                        </p:attrNameLst>
                                      </p:cBhvr>
                                      <p:to>
                                        <p:strVal val="visible"/>
                                      </p:to>
                                    </p:set>
                                    <p:animEffect transition="in" filter="blinds(horizontal)">
                                      <p:cBhvr>
                                        <p:cTn id="7" dur="500"/>
                                        <p:tgtEl>
                                          <p:spTgt spid="2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par>
                                <p:cTn id="13" presetID="3" presetClass="entr" presetSubtype="1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par>
                                <p:cTn id="16" presetID="3" presetClass="entr" presetSubtype="1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linds(horizontal)">
                                      <p:cBhvr>
                                        <p:cTn id="18" dur="500"/>
                                        <p:tgtEl>
                                          <p:spTgt spid="4"/>
                                        </p:tgtEl>
                                      </p:cBhvr>
                                    </p:animEffect>
                                  </p:childTnLst>
                                </p:cTn>
                              </p:par>
                              <p:par>
                                <p:cTn id="19" presetID="3" presetClass="entr" presetSubtype="1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linds(horizontal)">
                                      <p:cBhvr>
                                        <p:cTn id="21" dur="500"/>
                                        <p:tgtEl>
                                          <p:spTgt spid="5"/>
                                        </p:tgtEl>
                                      </p:cBhvr>
                                    </p:animEffect>
                                  </p:childTnLst>
                                </p:cTn>
                              </p:par>
                              <p:par>
                                <p:cTn id="22" presetID="3" presetClass="entr" presetSubtype="10" fill="hold"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linds(horizontal)">
                                      <p:cBhvr>
                                        <p:cTn id="24" dur="500"/>
                                        <p:tgtEl>
                                          <p:spTgt spid="7"/>
                                        </p:tgtEl>
                                      </p:cBhvr>
                                    </p:animEffect>
                                  </p:childTnLst>
                                </p:cTn>
                              </p:par>
                              <p:par>
                                <p:cTn id="25" presetID="3" presetClass="entr" presetSubtype="10" fill="hold"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par>
                                <p:cTn id="28" presetID="3" presetClass="entr" presetSubtype="10" fill="hold"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linds(horizontal)">
                                      <p:cBhvr>
                                        <p:cTn id="30" dur="500"/>
                                        <p:tgtEl>
                                          <p:spTgt spid="9"/>
                                        </p:tgtEl>
                                      </p:cBhvr>
                                    </p:animEffect>
                                  </p:childTnLst>
                                </p:cTn>
                              </p:par>
                              <p:par>
                                <p:cTn id="31" presetID="3" presetClass="entr" presetSubtype="1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linds(horizontal)">
                                      <p:cBhvr>
                                        <p:cTn id="33" dur="500"/>
                                        <p:tgtEl>
                                          <p:spTgt spid="10"/>
                                        </p:tgtEl>
                                      </p:cBhvr>
                                    </p:animEffect>
                                  </p:childTnLst>
                                </p:cTn>
                              </p:par>
                              <p:par>
                                <p:cTn id="34" presetID="3" presetClass="entr" presetSubtype="10"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linds(horizontal)">
                                      <p:cBhvr>
                                        <p:cTn id="36" dur="500"/>
                                        <p:tgtEl>
                                          <p:spTgt spid="11"/>
                                        </p:tgtEl>
                                      </p:cBhvr>
                                    </p:animEffect>
                                  </p:childTnLst>
                                </p:cTn>
                              </p:par>
                              <p:par>
                                <p:cTn id="37" presetID="3" presetClass="entr" presetSubtype="10"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linds(horizontal)">
                                      <p:cBhvr>
                                        <p:cTn id="39" dur="500"/>
                                        <p:tgtEl>
                                          <p:spTgt spid="12"/>
                                        </p:tgtEl>
                                      </p:cBhvr>
                                    </p:animEffect>
                                  </p:childTnLst>
                                </p:cTn>
                              </p:par>
                              <p:par>
                                <p:cTn id="40" presetID="3" presetClass="entr" presetSubtype="10" fill="hold" nodeType="with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linds(horizontal)">
                                      <p:cBhvr>
                                        <p:cTn id="42" dur="500"/>
                                        <p:tgtEl>
                                          <p:spTgt spid="13"/>
                                        </p:tgtEl>
                                      </p:cBhvr>
                                    </p:animEffect>
                                  </p:childTnLst>
                                </p:cTn>
                              </p:par>
                              <p:par>
                                <p:cTn id="43" presetID="3" presetClass="entr" presetSubtype="10" fill="hold"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blinds(horizontal)">
                                      <p:cBhvr>
                                        <p:cTn id="45" dur="500"/>
                                        <p:tgtEl>
                                          <p:spTgt spid="14"/>
                                        </p:tgtEl>
                                      </p:cBhvr>
                                    </p:animEffect>
                                  </p:childTnLst>
                                </p:cTn>
                              </p:par>
                              <p:par>
                                <p:cTn id="46" presetID="3" presetClass="entr" presetSubtype="10" fill="hold"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blinds(horizontal)">
                                      <p:cBhvr>
                                        <p:cTn id="48" dur="500"/>
                                        <p:tgtEl>
                                          <p:spTgt spid="15"/>
                                        </p:tgtEl>
                                      </p:cBhvr>
                                    </p:animEffect>
                                  </p:childTnLst>
                                </p:cTn>
                              </p:par>
                              <p:par>
                                <p:cTn id="49" presetID="3" presetClass="entr" presetSubtype="10" fill="hold" nodeType="with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blinds(horizontal)">
                                      <p:cBhvr>
                                        <p:cTn id="51" dur="500"/>
                                        <p:tgtEl>
                                          <p:spTgt spid="16"/>
                                        </p:tgtEl>
                                      </p:cBhvr>
                                    </p:animEffect>
                                  </p:childTnLst>
                                </p:cTn>
                              </p:par>
                              <p:par>
                                <p:cTn id="52" presetID="3" presetClass="entr" presetSubtype="10" fill="hold" nodeType="with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blinds(horizontal)">
                                      <p:cBhvr>
                                        <p:cTn id="54" dur="500"/>
                                        <p:tgtEl>
                                          <p:spTgt spid="17"/>
                                        </p:tgtEl>
                                      </p:cBhvr>
                                    </p:animEffect>
                                  </p:childTnLst>
                                </p:cTn>
                              </p:par>
                              <p:par>
                                <p:cTn id="55" presetID="3" presetClass="entr" presetSubtype="10" fill="hold" nodeType="with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blinds(horizontal)">
                                      <p:cBhvr>
                                        <p:cTn id="57" dur="500"/>
                                        <p:tgtEl>
                                          <p:spTgt spid="18"/>
                                        </p:tgtEl>
                                      </p:cBhvr>
                                    </p:animEffect>
                                  </p:childTnLst>
                                </p:cTn>
                              </p:par>
                              <p:par>
                                <p:cTn id="58" presetID="3" presetClass="entr" presetSubtype="10" fill="hold" nodeType="with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blinds(horizontal)">
                                      <p:cBhvr>
                                        <p:cTn id="60" dur="500"/>
                                        <p:tgtEl>
                                          <p:spTgt spid="19"/>
                                        </p:tgtEl>
                                      </p:cBhvr>
                                    </p:animEffect>
                                  </p:childTnLst>
                                </p:cTn>
                              </p:par>
                              <p:par>
                                <p:cTn id="61" presetID="3" presetClass="entr" presetSubtype="10" fill="hold" nodeType="with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blinds(horizontal)">
                                      <p:cBhvr>
                                        <p:cTn id="63" dur="500"/>
                                        <p:tgtEl>
                                          <p:spTgt spid="20"/>
                                        </p:tgtEl>
                                      </p:cBhvr>
                                    </p:animEffect>
                                  </p:childTnLst>
                                </p:cTn>
                              </p:par>
                              <p:par>
                                <p:cTn id="64" presetID="3" presetClass="entr" presetSubtype="10" fill="hold" nodeType="with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blinds(horizontal)">
                                      <p:cBhvr>
                                        <p:cTn id="66" dur="500"/>
                                        <p:tgtEl>
                                          <p:spTgt spid="21"/>
                                        </p:tgtEl>
                                      </p:cBhvr>
                                    </p:animEffect>
                                  </p:childTnLst>
                                </p:cTn>
                              </p:par>
                              <p:par>
                                <p:cTn id="67" presetID="3" presetClass="entr" presetSubtype="10" fill="hold" nodeType="withEffect">
                                  <p:stCondLst>
                                    <p:cond delay="0"/>
                                  </p:stCondLst>
                                  <p:childTnLst>
                                    <p:set>
                                      <p:cBhvr>
                                        <p:cTn id="68" dur="1" fill="hold">
                                          <p:stCondLst>
                                            <p:cond delay="0"/>
                                          </p:stCondLst>
                                        </p:cTn>
                                        <p:tgtEl>
                                          <p:spTgt spid="22"/>
                                        </p:tgtEl>
                                        <p:attrNameLst>
                                          <p:attrName>style.visibility</p:attrName>
                                        </p:attrNameLst>
                                      </p:cBhvr>
                                      <p:to>
                                        <p:strVal val="visible"/>
                                      </p:to>
                                    </p:set>
                                    <p:animEffect transition="in" filter="blinds(horizontal)">
                                      <p:cBhvr>
                                        <p:cTn id="69" dur="500"/>
                                        <p:tgtEl>
                                          <p:spTgt spid="22"/>
                                        </p:tgtEl>
                                      </p:cBhvr>
                                    </p:animEffect>
                                  </p:childTnLst>
                                </p:cTn>
                              </p:par>
                              <p:par>
                                <p:cTn id="70" presetID="3" presetClass="entr" presetSubtype="10" fill="hold" nodeType="with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blinds(horizontal)">
                                      <p:cBhvr>
                                        <p:cTn id="72" dur="500"/>
                                        <p:tgtEl>
                                          <p:spTgt spid="23"/>
                                        </p:tgtEl>
                                      </p:cBhvr>
                                    </p:animEffect>
                                  </p:childTnLst>
                                </p:cTn>
                              </p:par>
                              <p:par>
                                <p:cTn id="73" presetID="3" presetClass="entr" presetSubtype="10" fill="hold" nodeType="withEffect">
                                  <p:stCondLst>
                                    <p:cond delay="0"/>
                                  </p:stCondLst>
                                  <p:childTnLst>
                                    <p:set>
                                      <p:cBhvr>
                                        <p:cTn id="74" dur="1" fill="hold">
                                          <p:stCondLst>
                                            <p:cond delay="0"/>
                                          </p:stCondLst>
                                        </p:cTn>
                                        <p:tgtEl>
                                          <p:spTgt spid="24"/>
                                        </p:tgtEl>
                                        <p:attrNameLst>
                                          <p:attrName>style.visibility</p:attrName>
                                        </p:attrNameLst>
                                      </p:cBhvr>
                                      <p:to>
                                        <p:strVal val="visible"/>
                                      </p:to>
                                    </p:set>
                                    <p:animEffect transition="in" filter="blinds(horizontal)">
                                      <p:cBhvr>
                                        <p:cTn id="75" dur="500"/>
                                        <p:tgtEl>
                                          <p:spTgt spid="24"/>
                                        </p:tgtEl>
                                      </p:cBhvr>
                                    </p:animEffect>
                                  </p:childTnLst>
                                </p:cTn>
                              </p:par>
                              <p:par>
                                <p:cTn id="76" presetID="3" presetClass="entr" presetSubtype="10" fill="hold" nodeType="with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blinds(horizontal)">
                                      <p:cBhvr>
                                        <p:cTn id="78" dur="500"/>
                                        <p:tgtEl>
                                          <p:spTgt spid="25"/>
                                        </p:tgtEl>
                                      </p:cBhvr>
                                    </p:animEffect>
                                  </p:childTnLst>
                                </p:cTn>
                              </p:par>
                              <p:par>
                                <p:cTn id="79" presetID="3" presetClass="entr" presetSubtype="10" fill="hold" nodeType="withEffect">
                                  <p:stCondLst>
                                    <p:cond delay="0"/>
                                  </p:stCondLst>
                                  <p:childTnLst>
                                    <p:set>
                                      <p:cBhvr>
                                        <p:cTn id="80" dur="1" fill="hold">
                                          <p:stCondLst>
                                            <p:cond delay="0"/>
                                          </p:stCondLst>
                                        </p:cTn>
                                        <p:tgtEl>
                                          <p:spTgt spid="26"/>
                                        </p:tgtEl>
                                        <p:attrNameLst>
                                          <p:attrName>style.visibility</p:attrName>
                                        </p:attrNameLst>
                                      </p:cBhvr>
                                      <p:to>
                                        <p:strVal val="visible"/>
                                      </p:to>
                                    </p:set>
                                    <p:animEffect transition="in" filter="blinds(horizontal)">
                                      <p:cBhvr>
                                        <p:cTn id="81" dur="500"/>
                                        <p:tgtEl>
                                          <p:spTgt spid="26"/>
                                        </p:tgtEl>
                                      </p:cBhvr>
                                    </p:animEffect>
                                  </p:childTnLst>
                                </p:cTn>
                              </p:par>
                              <p:par>
                                <p:cTn id="82" presetID="3" presetClass="entr" presetSubtype="10" fill="hold" nodeType="withEffect">
                                  <p:stCondLst>
                                    <p:cond delay="0"/>
                                  </p:stCondLst>
                                  <p:childTnLst>
                                    <p:set>
                                      <p:cBhvr>
                                        <p:cTn id="83" dur="1" fill="hold">
                                          <p:stCondLst>
                                            <p:cond delay="0"/>
                                          </p:stCondLst>
                                        </p:cTn>
                                        <p:tgtEl>
                                          <p:spTgt spid="27"/>
                                        </p:tgtEl>
                                        <p:attrNameLst>
                                          <p:attrName>style.visibility</p:attrName>
                                        </p:attrNameLst>
                                      </p:cBhvr>
                                      <p:to>
                                        <p:strVal val="visible"/>
                                      </p:to>
                                    </p:set>
                                    <p:animEffect transition="in" filter="blinds(horizontal)">
                                      <p:cBhvr>
                                        <p:cTn id="84" dur="500"/>
                                        <p:tgtEl>
                                          <p:spTgt spid="27"/>
                                        </p:tgtEl>
                                      </p:cBhvr>
                                    </p:animEffect>
                                  </p:childTnLst>
                                </p:cTn>
                              </p:par>
                              <p:par>
                                <p:cTn id="85" presetID="3" presetClass="entr" presetSubtype="10" fill="hold" nodeType="withEffect">
                                  <p:stCondLst>
                                    <p:cond delay="0"/>
                                  </p:stCondLst>
                                  <p:childTnLst>
                                    <p:set>
                                      <p:cBhvr>
                                        <p:cTn id="86" dur="1" fill="hold">
                                          <p:stCondLst>
                                            <p:cond delay="0"/>
                                          </p:stCondLst>
                                        </p:cTn>
                                        <p:tgtEl>
                                          <p:spTgt spid="28"/>
                                        </p:tgtEl>
                                        <p:attrNameLst>
                                          <p:attrName>style.visibility</p:attrName>
                                        </p:attrNameLst>
                                      </p:cBhvr>
                                      <p:to>
                                        <p:strVal val="visible"/>
                                      </p:to>
                                    </p:set>
                                    <p:animEffect transition="in" filter="blinds(horizontal)">
                                      <p:cBhvr>
                                        <p:cTn id="87" dur="500"/>
                                        <p:tgtEl>
                                          <p:spTgt spid="28"/>
                                        </p:tgtEl>
                                      </p:cBhvr>
                                    </p:animEffect>
                                  </p:childTnLst>
                                </p:cTn>
                              </p:par>
                              <p:par>
                                <p:cTn id="88" presetID="3" presetClass="entr" presetSubtype="10" fill="hold" nodeType="withEffect">
                                  <p:stCondLst>
                                    <p:cond delay="0"/>
                                  </p:stCondLst>
                                  <p:childTnLst>
                                    <p:set>
                                      <p:cBhvr>
                                        <p:cTn id="89" dur="1" fill="hold">
                                          <p:stCondLst>
                                            <p:cond delay="0"/>
                                          </p:stCondLst>
                                        </p:cTn>
                                        <p:tgtEl>
                                          <p:spTgt spid="29"/>
                                        </p:tgtEl>
                                        <p:attrNameLst>
                                          <p:attrName>style.visibility</p:attrName>
                                        </p:attrNameLst>
                                      </p:cBhvr>
                                      <p:to>
                                        <p:strVal val="visible"/>
                                      </p:to>
                                    </p:set>
                                    <p:animEffect transition="in" filter="blinds(horizontal)">
                                      <p:cBhvr>
                                        <p:cTn id="90" dur="500"/>
                                        <p:tgtEl>
                                          <p:spTgt spid="29"/>
                                        </p:tgtEl>
                                      </p:cBhvr>
                                    </p:animEffect>
                                  </p:childTnLst>
                                </p:cTn>
                              </p:par>
                              <p:par>
                                <p:cTn id="91" presetID="3" presetClass="entr" presetSubtype="10" fill="hold" nodeType="withEffect">
                                  <p:stCondLst>
                                    <p:cond delay="0"/>
                                  </p:stCondLst>
                                  <p:childTnLst>
                                    <p:set>
                                      <p:cBhvr>
                                        <p:cTn id="92" dur="1" fill="hold">
                                          <p:stCondLst>
                                            <p:cond delay="0"/>
                                          </p:stCondLst>
                                        </p:cTn>
                                        <p:tgtEl>
                                          <p:spTgt spid="30"/>
                                        </p:tgtEl>
                                        <p:attrNameLst>
                                          <p:attrName>style.visibility</p:attrName>
                                        </p:attrNameLst>
                                      </p:cBhvr>
                                      <p:to>
                                        <p:strVal val="visible"/>
                                      </p:to>
                                    </p:set>
                                    <p:animEffect transition="in" filter="blinds(horizontal)">
                                      <p:cBhvr>
                                        <p:cTn id="93" dur="500"/>
                                        <p:tgtEl>
                                          <p:spTgt spid="30"/>
                                        </p:tgtEl>
                                      </p:cBhvr>
                                    </p:animEffect>
                                  </p:childTnLst>
                                </p:cTn>
                              </p:par>
                              <p:par>
                                <p:cTn id="94" presetID="3" presetClass="entr" presetSubtype="10" fill="hold" nodeType="withEffect">
                                  <p:stCondLst>
                                    <p:cond delay="0"/>
                                  </p:stCondLst>
                                  <p:childTnLst>
                                    <p:set>
                                      <p:cBhvr>
                                        <p:cTn id="95" dur="1" fill="hold">
                                          <p:stCondLst>
                                            <p:cond delay="0"/>
                                          </p:stCondLst>
                                        </p:cTn>
                                        <p:tgtEl>
                                          <p:spTgt spid="31"/>
                                        </p:tgtEl>
                                        <p:attrNameLst>
                                          <p:attrName>style.visibility</p:attrName>
                                        </p:attrNameLst>
                                      </p:cBhvr>
                                      <p:to>
                                        <p:strVal val="visible"/>
                                      </p:to>
                                    </p:set>
                                    <p:animEffect transition="in" filter="blinds(horizontal)">
                                      <p:cBhvr>
                                        <p:cTn id="96" dur="500"/>
                                        <p:tgtEl>
                                          <p:spTgt spid="31"/>
                                        </p:tgtEl>
                                      </p:cBhvr>
                                    </p:animEffect>
                                  </p:childTnLst>
                                </p:cTn>
                              </p:par>
                              <p:par>
                                <p:cTn id="97" presetID="3" presetClass="entr" presetSubtype="10" fill="hold" nodeType="withEffect">
                                  <p:stCondLst>
                                    <p:cond delay="0"/>
                                  </p:stCondLst>
                                  <p:childTnLst>
                                    <p:set>
                                      <p:cBhvr>
                                        <p:cTn id="98" dur="1" fill="hold">
                                          <p:stCondLst>
                                            <p:cond delay="0"/>
                                          </p:stCondLst>
                                        </p:cTn>
                                        <p:tgtEl>
                                          <p:spTgt spid="32"/>
                                        </p:tgtEl>
                                        <p:attrNameLst>
                                          <p:attrName>style.visibility</p:attrName>
                                        </p:attrNameLst>
                                      </p:cBhvr>
                                      <p:to>
                                        <p:strVal val="visible"/>
                                      </p:to>
                                    </p:set>
                                    <p:animEffect transition="in" filter="blinds(horizontal)">
                                      <p:cBhvr>
                                        <p:cTn id="99" dur="500"/>
                                        <p:tgtEl>
                                          <p:spTgt spid="32"/>
                                        </p:tgtEl>
                                      </p:cBhvr>
                                    </p:animEffect>
                                  </p:childTnLst>
                                </p:cTn>
                              </p:par>
                              <p:par>
                                <p:cTn id="100" presetID="3" presetClass="entr" presetSubtype="10" fill="hold" nodeType="withEffect">
                                  <p:stCondLst>
                                    <p:cond delay="0"/>
                                  </p:stCondLst>
                                  <p:childTnLst>
                                    <p:set>
                                      <p:cBhvr>
                                        <p:cTn id="101" dur="1" fill="hold">
                                          <p:stCondLst>
                                            <p:cond delay="0"/>
                                          </p:stCondLst>
                                        </p:cTn>
                                        <p:tgtEl>
                                          <p:spTgt spid="33"/>
                                        </p:tgtEl>
                                        <p:attrNameLst>
                                          <p:attrName>style.visibility</p:attrName>
                                        </p:attrNameLst>
                                      </p:cBhvr>
                                      <p:to>
                                        <p:strVal val="visible"/>
                                      </p:to>
                                    </p:set>
                                    <p:animEffect transition="in" filter="blinds(horizontal)">
                                      <p:cBhvr>
                                        <p:cTn id="102" dur="500"/>
                                        <p:tgtEl>
                                          <p:spTgt spid="33"/>
                                        </p:tgtEl>
                                      </p:cBhvr>
                                    </p:animEffect>
                                  </p:childTnLst>
                                </p:cTn>
                              </p:par>
                              <p:par>
                                <p:cTn id="103" presetID="3" presetClass="entr" presetSubtype="10" fill="hold" nodeType="withEffect">
                                  <p:stCondLst>
                                    <p:cond delay="0"/>
                                  </p:stCondLst>
                                  <p:childTnLst>
                                    <p:set>
                                      <p:cBhvr>
                                        <p:cTn id="104" dur="1" fill="hold">
                                          <p:stCondLst>
                                            <p:cond delay="0"/>
                                          </p:stCondLst>
                                        </p:cTn>
                                        <p:tgtEl>
                                          <p:spTgt spid="34"/>
                                        </p:tgtEl>
                                        <p:attrNameLst>
                                          <p:attrName>style.visibility</p:attrName>
                                        </p:attrNameLst>
                                      </p:cBhvr>
                                      <p:to>
                                        <p:strVal val="visible"/>
                                      </p:to>
                                    </p:set>
                                    <p:animEffect transition="in" filter="blinds(horizontal)">
                                      <p:cBhvr>
                                        <p:cTn id="105" dur="500"/>
                                        <p:tgtEl>
                                          <p:spTgt spid="34"/>
                                        </p:tgtEl>
                                      </p:cBhvr>
                                    </p:animEffect>
                                  </p:childTnLst>
                                </p:cTn>
                              </p:par>
                              <p:par>
                                <p:cTn id="106" presetID="3" presetClass="entr" presetSubtype="10" fill="hold" nodeType="withEffect">
                                  <p:stCondLst>
                                    <p:cond delay="0"/>
                                  </p:stCondLst>
                                  <p:childTnLst>
                                    <p:set>
                                      <p:cBhvr>
                                        <p:cTn id="107" dur="1" fill="hold">
                                          <p:stCondLst>
                                            <p:cond delay="0"/>
                                          </p:stCondLst>
                                        </p:cTn>
                                        <p:tgtEl>
                                          <p:spTgt spid="35"/>
                                        </p:tgtEl>
                                        <p:attrNameLst>
                                          <p:attrName>style.visibility</p:attrName>
                                        </p:attrNameLst>
                                      </p:cBhvr>
                                      <p:to>
                                        <p:strVal val="visible"/>
                                      </p:to>
                                    </p:set>
                                    <p:animEffect transition="in" filter="blinds(horizontal)">
                                      <p:cBhvr>
                                        <p:cTn id="108" dur="500"/>
                                        <p:tgtEl>
                                          <p:spTgt spid="35"/>
                                        </p:tgtEl>
                                      </p:cBhvr>
                                    </p:animEffect>
                                  </p:childTnLst>
                                </p:cTn>
                              </p:par>
                              <p:par>
                                <p:cTn id="109" presetID="3" presetClass="entr" presetSubtype="10" fill="hold" nodeType="withEffect">
                                  <p:stCondLst>
                                    <p:cond delay="0"/>
                                  </p:stCondLst>
                                  <p:childTnLst>
                                    <p:set>
                                      <p:cBhvr>
                                        <p:cTn id="110" dur="1" fill="hold">
                                          <p:stCondLst>
                                            <p:cond delay="0"/>
                                          </p:stCondLst>
                                        </p:cTn>
                                        <p:tgtEl>
                                          <p:spTgt spid="36"/>
                                        </p:tgtEl>
                                        <p:attrNameLst>
                                          <p:attrName>style.visibility</p:attrName>
                                        </p:attrNameLst>
                                      </p:cBhvr>
                                      <p:to>
                                        <p:strVal val="visible"/>
                                      </p:to>
                                    </p:set>
                                    <p:animEffect transition="in" filter="blinds(horizontal)">
                                      <p:cBhvr>
                                        <p:cTn id="111" dur="500"/>
                                        <p:tgtEl>
                                          <p:spTgt spid="36"/>
                                        </p:tgtEl>
                                      </p:cBhvr>
                                    </p:animEffect>
                                  </p:childTnLst>
                                </p:cTn>
                              </p:par>
                              <p:par>
                                <p:cTn id="112" presetID="3" presetClass="entr" presetSubtype="10" fill="hold" nodeType="withEffect">
                                  <p:stCondLst>
                                    <p:cond delay="0"/>
                                  </p:stCondLst>
                                  <p:childTnLst>
                                    <p:set>
                                      <p:cBhvr>
                                        <p:cTn id="113" dur="1" fill="hold">
                                          <p:stCondLst>
                                            <p:cond delay="0"/>
                                          </p:stCondLst>
                                        </p:cTn>
                                        <p:tgtEl>
                                          <p:spTgt spid="37"/>
                                        </p:tgtEl>
                                        <p:attrNameLst>
                                          <p:attrName>style.visibility</p:attrName>
                                        </p:attrNameLst>
                                      </p:cBhvr>
                                      <p:to>
                                        <p:strVal val="visible"/>
                                      </p:to>
                                    </p:set>
                                    <p:animEffect transition="in" filter="blinds(horizontal)">
                                      <p:cBhvr>
                                        <p:cTn id="114" dur="500"/>
                                        <p:tgtEl>
                                          <p:spTgt spid="37"/>
                                        </p:tgtEl>
                                      </p:cBhvr>
                                    </p:animEffect>
                                  </p:childTnLst>
                                </p:cTn>
                              </p:par>
                              <p:par>
                                <p:cTn id="115" presetID="3" presetClass="entr" presetSubtype="10" fill="hold" nodeType="withEffect">
                                  <p:stCondLst>
                                    <p:cond delay="0"/>
                                  </p:stCondLst>
                                  <p:childTnLst>
                                    <p:set>
                                      <p:cBhvr>
                                        <p:cTn id="116" dur="1" fill="hold">
                                          <p:stCondLst>
                                            <p:cond delay="0"/>
                                          </p:stCondLst>
                                        </p:cTn>
                                        <p:tgtEl>
                                          <p:spTgt spid="38"/>
                                        </p:tgtEl>
                                        <p:attrNameLst>
                                          <p:attrName>style.visibility</p:attrName>
                                        </p:attrNameLst>
                                      </p:cBhvr>
                                      <p:to>
                                        <p:strVal val="visible"/>
                                      </p:to>
                                    </p:set>
                                    <p:animEffect transition="in" filter="blinds(horizontal)">
                                      <p:cBhvr>
                                        <p:cTn id="117" dur="500"/>
                                        <p:tgtEl>
                                          <p:spTgt spid="38"/>
                                        </p:tgtEl>
                                      </p:cBhvr>
                                    </p:animEffect>
                                  </p:childTnLst>
                                </p:cTn>
                              </p:par>
                              <p:par>
                                <p:cTn id="118" presetID="3" presetClass="entr" presetSubtype="10" fill="hold" nodeType="withEffect">
                                  <p:stCondLst>
                                    <p:cond delay="0"/>
                                  </p:stCondLst>
                                  <p:childTnLst>
                                    <p:set>
                                      <p:cBhvr>
                                        <p:cTn id="119" dur="1" fill="hold">
                                          <p:stCondLst>
                                            <p:cond delay="0"/>
                                          </p:stCondLst>
                                        </p:cTn>
                                        <p:tgtEl>
                                          <p:spTgt spid="39"/>
                                        </p:tgtEl>
                                        <p:attrNameLst>
                                          <p:attrName>style.visibility</p:attrName>
                                        </p:attrNameLst>
                                      </p:cBhvr>
                                      <p:to>
                                        <p:strVal val="visible"/>
                                      </p:to>
                                    </p:set>
                                    <p:animEffect transition="in" filter="blinds(horizontal)">
                                      <p:cBhvr>
                                        <p:cTn id="120" dur="500"/>
                                        <p:tgtEl>
                                          <p:spTgt spid="39"/>
                                        </p:tgtEl>
                                      </p:cBhvr>
                                    </p:animEffect>
                                  </p:childTnLst>
                                </p:cTn>
                              </p:par>
                              <p:par>
                                <p:cTn id="121" presetID="3" presetClass="entr" presetSubtype="10" fill="hold" nodeType="withEffect">
                                  <p:stCondLst>
                                    <p:cond delay="0"/>
                                  </p:stCondLst>
                                  <p:childTnLst>
                                    <p:set>
                                      <p:cBhvr>
                                        <p:cTn id="122" dur="1" fill="hold">
                                          <p:stCondLst>
                                            <p:cond delay="0"/>
                                          </p:stCondLst>
                                        </p:cTn>
                                        <p:tgtEl>
                                          <p:spTgt spid="40"/>
                                        </p:tgtEl>
                                        <p:attrNameLst>
                                          <p:attrName>style.visibility</p:attrName>
                                        </p:attrNameLst>
                                      </p:cBhvr>
                                      <p:to>
                                        <p:strVal val="visible"/>
                                      </p:to>
                                    </p:set>
                                    <p:animEffect transition="in" filter="blinds(horizontal)">
                                      <p:cBhvr>
                                        <p:cTn id="123" dur="500"/>
                                        <p:tgtEl>
                                          <p:spTgt spid="40"/>
                                        </p:tgtEl>
                                      </p:cBhvr>
                                    </p:animEffect>
                                  </p:childTnLst>
                                </p:cTn>
                              </p:par>
                              <p:par>
                                <p:cTn id="124" presetID="3" presetClass="entr" presetSubtype="10" fill="hold" nodeType="withEffect">
                                  <p:stCondLst>
                                    <p:cond delay="0"/>
                                  </p:stCondLst>
                                  <p:childTnLst>
                                    <p:set>
                                      <p:cBhvr>
                                        <p:cTn id="125" dur="1" fill="hold">
                                          <p:stCondLst>
                                            <p:cond delay="0"/>
                                          </p:stCondLst>
                                        </p:cTn>
                                        <p:tgtEl>
                                          <p:spTgt spid="41"/>
                                        </p:tgtEl>
                                        <p:attrNameLst>
                                          <p:attrName>style.visibility</p:attrName>
                                        </p:attrNameLst>
                                      </p:cBhvr>
                                      <p:to>
                                        <p:strVal val="visible"/>
                                      </p:to>
                                    </p:set>
                                    <p:animEffect transition="in" filter="blinds(horizontal)">
                                      <p:cBhvr>
                                        <p:cTn id="126" dur="500"/>
                                        <p:tgtEl>
                                          <p:spTgt spid="41"/>
                                        </p:tgtEl>
                                      </p:cBhvr>
                                    </p:animEffect>
                                  </p:childTnLst>
                                </p:cTn>
                              </p:par>
                              <p:par>
                                <p:cTn id="127" presetID="3" presetClass="entr" presetSubtype="10" fill="hold" nodeType="withEffect">
                                  <p:stCondLst>
                                    <p:cond delay="0"/>
                                  </p:stCondLst>
                                  <p:childTnLst>
                                    <p:set>
                                      <p:cBhvr>
                                        <p:cTn id="128" dur="1" fill="hold">
                                          <p:stCondLst>
                                            <p:cond delay="0"/>
                                          </p:stCondLst>
                                        </p:cTn>
                                        <p:tgtEl>
                                          <p:spTgt spid="42"/>
                                        </p:tgtEl>
                                        <p:attrNameLst>
                                          <p:attrName>style.visibility</p:attrName>
                                        </p:attrNameLst>
                                      </p:cBhvr>
                                      <p:to>
                                        <p:strVal val="visible"/>
                                      </p:to>
                                    </p:set>
                                    <p:animEffect transition="in" filter="blinds(horizontal)">
                                      <p:cBhvr>
                                        <p:cTn id="129" dur="500"/>
                                        <p:tgtEl>
                                          <p:spTgt spid="42"/>
                                        </p:tgtEl>
                                      </p:cBhvr>
                                    </p:animEffect>
                                  </p:childTnLst>
                                </p:cTn>
                              </p:par>
                              <p:par>
                                <p:cTn id="130" presetID="3" presetClass="entr" presetSubtype="10" fill="hold" nodeType="withEffect">
                                  <p:stCondLst>
                                    <p:cond delay="0"/>
                                  </p:stCondLst>
                                  <p:childTnLst>
                                    <p:set>
                                      <p:cBhvr>
                                        <p:cTn id="131" dur="1" fill="hold">
                                          <p:stCondLst>
                                            <p:cond delay="0"/>
                                          </p:stCondLst>
                                        </p:cTn>
                                        <p:tgtEl>
                                          <p:spTgt spid="43"/>
                                        </p:tgtEl>
                                        <p:attrNameLst>
                                          <p:attrName>style.visibility</p:attrName>
                                        </p:attrNameLst>
                                      </p:cBhvr>
                                      <p:to>
                                        <p:strVal val="visible"/>
                                      </p:to>
                                    </p:set>
                                    <p:animEffect transition="in" filter="blinds(horizontal)">
                                      <p:cBhvr>
                                        <p:cTn id="132" dur="500"/>
                                        <p:tgtEl>
                                          <p:spTgt spid="43"/>
                                        </p:tgtEl>
                                      </p:cBhvr>
                                    </p:animEffect>
                                  </p:childTnLst>
                                </p:cTn>
                              </p:par>
                              <p:par>
                                <p:cTn id="133" presetID="3" presetClass="entr" presetSubtype="10" fill="hold" nodeType="withEffect">
                                  <p:stCondLst>
                                    <p:cond delay="0"/>
                                  </p:stCondLst>
                                  <p:childTnLst>
                                    <p:set>
                                      <p:cBhvr>
                                        <p:cTn id="134" dur="1" fill="hold">
                                          <p:stCondLst>
                                            <p:cond delay="0"/>
                                          </p:stCondLst>
                                        </p:cTn>
                                        <p:tgtEl>
                                          <p:spTgt spid="44"/>
                                        </p:tgtEl>
                                        <p:attrNameLst>
                                          <p:attrName>style.visibility</p:attrName>
                                        </p:attrNameLst>
                                      </p:cBhvr>
                                      <p:to>
                                        <p:strVal val="visible"/>
                                      </p:to>
                                    </p:set>
                                    <p:animEffect transition="in" filter="blinds(horizontal)">
                                      <p:cBhvr>
                                        <p:cTn id="135" dur="500"/>
                                        <p:tgtEl>
                                          <p:spTgt spid="44"/>
                                        </p:tgtEl>
                                      </p:cBhvr>
                                    </p:animEffect>
                                  </p:childTnLst>
                                </p:cTn>
                              </p:par>
                              <p:par>
                                <p:cTn id="136" presetID="3" presetClass="entr" presetSubtype="10" fill="hold" nodeType="withEffect">
                                  <p:stCondLst>
                                    <p:cond delay="0"/>
                                  </p:stCondLst>
                                  <p:childTnLst>
                                    <p:set>
                                      <p:cBhvr>
                                        <p:cTn id="137" dur="1" fill="hold">
                                          <p:stCondLst>
                                            <p:cond delay="0"/>
                                          </p:stCondLst>
                                        </p:cTn>
                                        <p:tgtEl>
                                          <p:spTgt spid="45"/>
                                        </p:tgtEl>
                                        <p:attrNameLst>
                                          <p:attrName>style.visibility</p:attrName>
                                        </p:attrNameLst>
                                      </p:cBhvr>
                                      <p:to>
                                        <p:strVal val="visible"/>
                                      </p:to>
                                    </p:set>
                                    <p:animEffect transition="in" filter="blinds(horizontal)">
                                      <p:cBhvr>
                                        <p:cTn id="138" dur="500"/>
                                        <p:tgtEl>
                                          <p:spTgt spid="45"/>
                                        </p:tgtEl>
                                      </p:cBhvr>
                                    </p:animEffect>
                                  </p:childTnLst>
                                </p:cTn>
                              </p:par>
                              <p:par>
                                <p:cTn id="139" presetID="3" presetClass="entr" presetSubtype="10" fill="hold" nodeType="withEffect">
                                  <p:stCondLst>
                                    <p:cond delay="0"/>
                                  </p:stCondLst>
                                  <p:childTnLst>
                                    <p:set>
                                      <p:cBhvr>
                                        <p:cTn id="140" dur="1" fill="hold">
                                          <p:stCondLst>
                                            <p:cond delay="0"/>
                                          </p:stCondLst>
                                        </p:cTn>
                                        <p:tgtEl>
                                          <p:spTgt spid="46"/>
                                        </p:tgtEl>
                                        <p:attrNameLst>
                                          <p:attrName>style.visibility</p:attrName>
                                        </p:attrNameLst>
                                      </p:cBhvr>
                                      <p:to>
                                        <p:strVal val="visible"/>
                                      </p:to>
                                    </p:set>
                                    <p:animEffect transition="in" filter="blinds(horizontal)">
                                      <p:cBhvr>
                                        <p:cTn id="141" dur="500"/>
                                        <p:tgtEl>
                                          <p:spTgt spid="46"/>
                                        </p:tgtEl>
                                      </p:cBhvr>
                                    </p:animEffect>
                                  </p:childTnLst>
                                </p:cTn>
                              </p:par>
                              <p:par>
                                <p:cTn id="142" presetID="3" presetClass="entr" presetSubtype="10" fill="hold" nodeType="withEffect">
                                  <p:stCondLst>
                                    <p:cond delay="0"/>
                                  </p:stCondLst>
                                  <p:childTnLst>
                                    <p:set>
                                      <p:cBhvr>
                                        <p:cTn id="143" dur="1" fill="hold">
                                          <p:stCondLst>
                                            <p:cond delay="0"/>
                                          </p:stCondLst>
                                        </p:cTn>
                                        <p:tgtEl>
                                          <p:spTgt spid="47"/>
                                        </p:tgtEl>
                                        <p:attrNameLst>
                                          <p:attrName>style.visibility</p:attrName>
                                        </p:attrNameLst>
                                      </p:cBhvr>
                                      <p:to>
                                        <p:strVal val="visible"/>
                                      </p:to>
                                    </p:set>
                                    <p:animEffect transition="in" filter="blinds(horizontal)">
                                      <p:cBhvr>
                                        <p:cTn id="144" dur="500"/>
                                        <p:tgtEl>
                                          <p:spTgt spid="47"/>
                                        </p:tgtEl>
                                      </p:cBhvr>
                                    </p:animEffect>
                                  </p:childTnLst>
                                </p:cTn>
                              </p:par>
                              <p:par>
                                <p:cTn id="145" presetID="3" presetClass="entr" presetSubtype="10" fill="hold" nodeType="withEffect">
                                  <p:stCondLst>
                                    <p:cond delay="0"/>
                                  </p:stCondLst>
                                  <p:childTnLst>
                                    <p:set>
                                      <p:cBhvr>
                                        <p:cTn id="146" dur="1" fill="hold">
                                          <p:stCondLst>
                                            <p:cond delay="0"/>
                                          </p:stCondLst>
                                        </p:cTn>
                                        <p:tgtEl>
                                          <p:spTgt spid="48"/>
                                        </p:tgtEl>
                                        <p:attrNameLst>
                                          <p:attrName>style.visibility</p:attrName>
                                        </p:attrNameLst>
                                      </p:cBhvr>
                                      <p:to>
                                        <p:strVal val="visible"/>
                                      </p:to>
                                    </p:set>
                                    <p:animEffect transition="in" filter="blinds(horizontal)">
                                      <p:cBhvr>
                                        <p:cTn id="147" dur="500"/>
                                        <p:tgtEl>
                                          <p:spTgt spid="48"/>
                                        </p:tgtEl>
                                      </p:cBhvr>
                                    </p:animEffect>
                                  </p:childTnLst>
                                </p:cTn>
                              </p:par>
                              <p:par>
                                <p:cTn id="148" presetID="3" presetClass="entr" presetSubtype="10" fill="hold" nodeType="withEffect">
                                  <p:stCondLst>
                                    <p:cond delay="0"/>
                                  </p:stCondLst>
                                  <p:childTnLst>
                                    <p:set>
                                      <p:cBhvr>
                                        <p:cTn id="149" dur="1" fill="hold">
                                          <p:stCondLst>
                                            <p:cond delay="0"/>
                                          </p:stCondLst>
                                        </p:cTn>
                                        <p:tgtEl>
                                          <p:spTgt spid="49"/>
                                        </p:tgtEl>
                                        <p:attrNameLst>
                                          <p:attrName>style.visibility</p:attrName>
                                        </p:attrNameLst>
                                      </p:cBhvr>
                                      <p:to>
                                        <p:strVal val="visible"/>
                                      </p:to>
                                    </p:set>
                                    <p:animEffect transition="in" filter="blinds(horizontal)">
                                      <p:cBhvr>
                                        <p:cTn id="150" dur="500"/>
                                        <p:tgtEl>
                                          <p:spTgt spid="49"/>
                                        </p:tgtEl>
                                      </p:cBhvr>
                                    </p:animEffect>
                                  </p:childTnLst>
                                </p:cTn>
                              </p:par>
                              <p:par>
                                <p:cTn id="151" presetID="3" presetClass="entr" presetSubtype="10" fill="hold" nodeType="withEffect">
                                  <p:stCondLst>
                                    <p:cond delay="0"/>
                                  </p:stCondLst>
                                  <p:childTnLst>
                                    <p:set>
                                      <p:cBhvr>
                                        <p:cTn id="152" dur="1" fill="hold">
                                          <p:stCondLst>
                                            <p:cond delay="0"/>
                                          </p:stCondLst>
                                        </p:cTn>
                                        <p:tgtEl>
                                          <p:spTgt spid="50"/>
                                        </p:tgtEl>
                                        <p:attrNameLst>
                                          <p:attrName>style.visibility</p:attrName>
                                        </p:attrNameLst>
                                      </p:cBhvr>
                                      <p:to>
                                        <p:strVal val="visible"/>
                                      </p:to>
                                    </p:set>
                                    <p:animEffect transition="in" filter="blinds(horizontal)">
                                      <p:cBhvr>
                                        <p:cTn id="153" dur="500"/>
                                        <p:tgtEl>
                                          <p:spTgt spid="50"/>
                                        </p:tgtEl>
                                      </p:cBhvr>
                                    </p:animEffect>
                                  </p:childTnLst>
                                </p:cTn>
                              </p:par>
                              <p:par>
                                <p:cTn id="154" presetID="3" presetClass="entr" presetSubtype="10" fill="hold" nodeType="withEffect">
                                  <p:stCondLst>
                                    <p:cond delay="0"/>
                                  </p:stCondLst>
                                  <p:childTnLst>
                                    <p:set>
                                      <p:cBhvr>
                                        <p:cTn id="155" dur="1" fill="hold">
                                          <p:stCondLst>
                                            <p:cond delay="0"/>
                                          </p:stCondLst>
                                        </p:cTn>
                                        <p:tgtEl>
                                          <p:spTgt spid="51"/>
                                        </p:tgtEl>
                                        <p:attrNameLst>
                                          <p:attrName>style.visibility</p:attrName>
                                        </p:attrNameLst>
                                      </p:cBhvr>
                                      <p:to>
                                        <p:strVal val="visible"/>
                                      </p:to>
                                    </p:set>
                                    <p:animEffect transition="in" filter="blinds(horizontal)">
                                      <p:cBhvr>
                                        <p:cTn id="156" dur="500"/>
                                        <p:tgtEl>
                                          <p:spTgt spid="51"/>
                                        </p:tgtEl>
                                      </p:cBhvr>
                                    </p:animEffect>
                                  </p:childTnLst>
                                </p:cTn>
                              </p:par>
                              <p:par>
                                <p:cTn id="157" presetID="3" presetClass="entr" presetSubtype="10" fill="hold" nodeType="withEffect">
                                  <p:stCondLst>
                                    <p:cond delay="0"/>
                                  </p:stCondLst>
                                  <p:childTnLst>
                                    <p:set>
                                      <p:cBhvr>
                                        <p:cTn id="158" dur="1" fill="hold">
                                          <p:stCondLst>
                                            <p:cond delay="0"/>
                                          </p:stCondLst>
                                        </p:cTn>
                                        <p:tgtEl>
                                          <p:spTgt spid="52"/>
                                        </p:tgtEl>
                                        <p:attrNameLst>
                                          <p:attrName>style.visibility</p:attrName>
                                        </p:attrNameLst>
                                      </p:cBhvr>
                                      <p:to>
                                        <p:strVal val="visible"/>
                                      </p:to>
                                    </p:set>
                                    <p:animEffect transition="in" filter="blinds(horizontal)">
                                      <p:cBhvr>
                                        <p:cTn id="159" dur="500"/>
                                        <p:tgtEl>
                                          <p:spTgt spid="52"/>
                                        </p:tgtEl>
                                      </p:cBhvr>
                                    </p:animEffect>
                                  </p:childTnLst>
                                </p:cTn>
                              </p:par>
                              <p:par>
                                <p:cTn id="160" presetID="3" presetClass="entr" presetSubtype="10" fill="hold" nodeType="withEffect">
                                  <p:stCondLst>
                                    <p:cond delay="0"/>
                                  </p:stCondLst>
                                  <p:childTnLst>
                                    <p:set>
                                      <p:cBhvr>
                                        <p:cTn id="161" dur="1" fill="hold">
                                          <p:stCondLst>
                                            <p:cond delay="0"/>
                                          </p:stCondLst>
                                        </p:cTn>
                                        <p:tgtEl>
                                          <p:spTgt spid="53"/>
                                        </p:tgtEl>
                                        <p:attrNameLst>
                                          <p:attrName>style.visibility</p:attrName>
                                        </p:attrNameLst>
                                      </p:cBhvr>
                                      <p:to>
                                        <p:strVal val="visible"/>
                                      </p:to>
                                    </p:set>
                                    <p:animEffect transition="in" filter="blinds(horizontal)">
                                      <p:cBhvr>
                                        <p:cTn id="162" dur="500"/>
                                        <p:tgtEl>
                                          <p:spTgt spid="53"/>
                                        </p:tgtEl>
                                      </p:cBhvr>
                                    </p:animEffect>
                                  </p:childTnLst>
                                </p:cTn>
                              </p:par>
                              <p:par>
                                <p:cTn id="163" presetID="3" presetClass="entr" presetSubtype="10" fill="hold" nodeType="withEffect">
                                  <p:stCondLst>
                                    <p:cond delay="0"/>
                                  </p:stCondLst>
                                  <p:childTnLst>
                                    <p:set>
                                      <p:cBhvr>
                                        <p:cTn id="164" dur="1" fill="hold">
                                          <p:stCondLst>
                                            <p:cond delay="0"/>
                                          </p:stCondLst>
                                        </p:cTn>
                                        <p:tgtEl>
                                          <p:spTgt spid="54"/>
                                        </p:tgtEl>
                                        <p:attrNameLst>
                                          <p:attrName>style.visibility</p:attrName>
                                        </p:attrNameLst>
                                      </p:cBhvr>
                                      <p:to>
                                        <p:strVal val="visible"/>
                                      </p:to>
                                    </p:set>
                                    <p:animEffect transition="in" filter="blinds(horizontal)">
                                      <p:cBhvr>
                                        <p:cTn id="165" dur="500"/>
                                        <p:tgtEl>
                                          <p:spTgt spid="54"/>
                                        </p:tgtEl>
                                      </p:cBhvr>
                                    </p:animEffect>
                                  </p:childTnLst>
                                </p:cTn>
                              </p:par>
                              <p:par>
                                <p:cTn id="166" presetID="3" presetClass="entr" presetSubtype="10" fill="hold" nodeType="withEffect">
                                  <p:stCondLst>
                                    <p:cond delay="0"/>
                                  </p:stCondLst>
                                  <p:childTnLst>
                                    <p:set>
                                      <p:cBhvr>
                                        <p:cTn id="167" dur="1" fill="hold">
                                          <p:stCondLst>
                                            <p:cond delay="0"/>
                                          </p:stCondLst>
                                        </p:cTn>
                                        <p:tgtEl>
                                          <p:spTgt spid="55"/>
                                        </p:tgtEl>
                                        <p:attrNameLst>
                                          <p:attrName>style.visibility</p:attrName>
                                        </p:attrNameLst>
                                      </p:cBhvr>
                                      <p:to>
                                        <p:strVal val="visible"/>
                                      </p:to>
                                    </p:set>
                                    <p:animEffect transition="in" filter="blinds(horizontal)">
                                      <p:cBhvr>
                                        <p:cTn id="168" dur="500"/>
                                        <p:tgtEl>
                                          <p:spTgt spid="55"/>
                                        </p:tgtEl>
                                      </p:cBhvr>
                                    </p:animEffect>
                                  </p:childTnLst>
                                </p:cTn>
                              </p:par>
                              <p:par>
                                <p:cTn id="169" presetID="3" presetClass="entr" presetSubtype="10" fill="hold" nodeType="withEffect">
                                  <p:stCondLst>
                                    <p:cond delay="0"/>
                                  </p:stCondLst>
                                  <p:childTnLst>
                                    <p:set>
                                      <p:cBhvr>
                                        <p:cTn id="170" dur="1" fill="hold">
                                          <p:stCondLst>
                                            <p:cond delay="0"/>
                                          </p:stCondLst>
                                        </p:cTn>
                                        <p:tgtEl>
                                          <p:spTgt spid="56"/>
                                        </p:tgtEl>
                                        <p:attrNameLst>
                                          <p:attrName>style.visibility</p:attrName>
                                        </p:attrNameLst>
                                      </p:cBhvr>
                                      <p:to>
                                        <p:strVal val="visible"/>
                                      </p:to>
                                    </p:set>
                                    <p:animEffect transition="in" filter="blinds(horizontal)">
                                      <p:cBhvr>
                                        <p:cTn id="171" dur="500"/>
                                        <p:tgtEl>
                                          <p:spTgt spid="56"/>
                                        </p:tgtEl>
                                      </p:cBhvr>
                                    </p:animEffect>
                                  </p:childTnLst>
                                </p:cTn>
                              </p:par>
                              <p:par>
                                <p:cTn id="172" presetID="3" presetClass="entr" presetSubtype="10" fill="hold" nodeType="withEffect">
                                  <p:stCondLst>
                                    <p:cond delay="0"/>
                                  </p:stCondLst>
                                  <p:childTnLst>
                                    <p:set>
                                      <p:cBhvr>
                                        <p:cTn id="173" dur="1" fill="hold">
                                          <p:stCondLst>
                                            <p:cond delay="0"/>
                                          </p:stCondLst>
                                        </p:cTn>
                                        <p:tgtEl>
                                          <p:spTgt spid="57"/>
                                        </p:tgtEl>
                                        <p:attrNameLst>
                                          <p:attrName>style.visibility</p:attrName>
                                        </p:attrNameLst>
                                      </p:cBhvr>
                                      <p:to>
                                        <p:strVal val="visible"/>
                                      </p:to>
                                    </p:set>
                                    <p:animEffect transition="in" filter="blinds(horizontal)">
                                      <p:cBhvr>
                                        <p:cTn id="174" dur="500"/>
                                        <p:tgtEl>
                                          <p:spTgt spid="57"/>
                                        </p:tgtEl>
                                      </p:cBhvr>
                                    </p:animEffect>
                                  </p:childTnLst>
                                </p:cTn>
                              </p:par>
                              <p:par>
                                <p:cTn id="175" presetID="3" presetClass="entr" presetSubtype="10" fill="hold" nodeType="withEffect">
                                  <p:stCondLst>
                                    <p:cond delay="0"/>
                                  </p:stCondLst>
                                  <p:childTnLst>
                                    <p:set>
                                      <p:cBhvr>
                                        <p:cTn id="176" dur="1" fill="hold">
                                          <p:stCondLst>
                                            <p:cond delay="0"/>
                                          </p:stCondLst>
                                        </p:cTn>
                                        <p:tgtEl>
                                          <p:spTgt spid="58"/>
                                        </p:tgtEl>
                                        <p:attrNameLst>
                                          <p:attrName>style.visibility</p:attrName>
                                        </p:attrNameLst>
                                      </p:cBhvr>
                                      <p:to>
                                        <p:strVal val="visible"/>
                                      </p:to>
                                    </p:set>
                                    <p:animEffect transition="in" filter="blinds(horizontal)">
                                      <p:cBhvr>
                                        <p:cTn id="177" dur="500"/>
                                        <p:tgtEl>
                                          <p:spTgt spid="58"/>
                                        </p:tgtEl>
                                      </p:cBhvr>
                                    </p:animEffect>
                                  </p:childTnLst>
                                </p:cTn>
                              </p:par>
                              <p:par>
                                <p:cTn id="178" presetID="3" presetClass="entr" presetSubtype="10" fill="hold" nodeType="withEffect">
                                  <p:stCondLst>
                                    <p:cond delay="0"/>
                                  </p:stCondLst>
                                  <p:childTnLst>
                                    <p:set>
                                      <p:cBhvr>
                                        <p:cTn id="179" dur="1" fill="hold">
                                          <p:stCondLst>
                                            <p:cond delay="0"/>
                                          </p:stCondLst>
                                        </p:cTn>
                                        <p:tgtEl>
                                          <p:spTgt spid="59"/>
                                        </p:tgtEl>
                                        <p:attrNameLst>
                                          <p:attrName>style.visibility</p:attrName>
                                        </p:attrNameLst>
                                      </p:cBhvr>
                                      <p:to>
                                        <p:strVal val="visible"/>
                                      </p:to>
                                    </p:set>
                                    <p:animEffect transition="in" filter="blinds(horizontal)">
                                      <p:cBhvr>
                                        <p:cTn id="180" dur="500"/>
                                        <p:tgtEl>
                                          <p:spTgt spid="59"/>
                                        </p:tgtEl>
                                      </p:cBhvr>
                                    </p:animEffect>
                                  </p:childTnLst>
                                </p:cTn>
                              </p:par>
                              <p:par>
                                <p:cTn id="181" presetID="3" presetClass="entr" presetSubtype="10" fill="hold" nodeType="withEffect">
                                  <p:stCondLst>
                                    <p:cond delay="0"/>
                                  </p:stCondLst>
                                  <p:childTnLst>
                                    <p:set>
                                      <p:cBhvr>
                                        <p:cTn id="182" dur="1" fill="hold">
                                          <p:stCondLst>
                                            <p:cond delay="0"/>
                                          </p:stCondLst>
                                        </p:cTn>
                                        <p:tgtEl>
                                          <p:spTgt spid="60"/>
                                        </p:tgtEl>
                                        <p:attrNameLst>
                                          <p:attrName>style.visibility</p:attrName>
                                        </p:attrNameLst>
                                      </p:cBhvr>
                                      <p:to>
                                        <p:strVal val="visible"/>
                                      </p:to>
                                    </p:set>
                                    <p:animEffect transition="in" filter="blinds(horizontal)">
                                      <p:cBhvr>
                                        <p:cTn id="183" dur="500"/>
                                        <p:tgtEl>
                                          <p:spTgt spid="60"/>
                                        </p:tgtEl>
                                      </p:cBhvr>
                                    </p:animEffect>
                                  </p:childTnLst>
                                </p:cTn>
                              </p:par>
                              <p:par>
                                <p:cTn id="184" presetID="3" presetClass="entr" presetSubtype="10" fill="hold" nodeType="withEffect">
                                  <p:stCondLst>
                                    <p:cond delay="0"/>
                                  </p:stCondLst>
                                  <p:childTnLst>
                                    <p:set>
                                      <p:cBhvr>
                                        <p:cTn id="185" dur="1" fill="hold">
                                          <p:stCondLst>
                                            <p:cond delay="0"/>
                                          </p:stCondLst>
                                        </p:cTn>
                                        <p:tgtEl>
                                          <p:spTgt spid="61"/>
                                        </p:tgtEl>
                                        <p:attrNameLst>
                                          <p:attrName>style.visibility</p:attrName>
                                        </p:attrNameLst>
                                      </p:cBhvr>
                                      <p:to>
                                        <p:strVal val="visible"/>
                                      </p:to>
                                    </p:set>
                                    <p:animEffect transition="in" filter="blinds(horizontal)">
                                      <p:cBhvr>
                                        <p:cTn id="186" dur="500"/>
                                        <p:tgtEl>
                                          <p:spTgt spid="61"/>
                                        </p:tgtEl>
                                      </p:cBhvr>
                                    </p:animEffect>
                                  </p:childTnLst>
                                </p:cTn>
                              </p:par>
                              <p:par>
                                <p:cTn id="187" presetID="3" presetClass="entr" presetSubtype="10" fill="hold" nodeType="withEffect">
                                  <p:stCondLst>
                                    <p:cond delay="0"/>
                                  </p:stCondLst>
                                  <p:childTnLst>
                                    <p:set>
                                      <p:cBhvr>
                                        <p:cTn id="188" dur="1" fill="hold">
                                          <p:stCondLst>
                                            <p:cond delay="0"/>
                                          </p:stCondLst>
                                        </p:cTn>
                                        <p:tgtEl>
                                          <p:spTgt spid="62"/>
                                        </p:tgtEl>
                                        <p:attrNameLst>
                                          <p:attrName>style.visibility</p:attrName>
                                        </p:attrNameLst>
                                      </p:cBhvr>
                                      <p:to>
                                        <p:strVal val="visible"/>
                                      </p:to>
                                    </p:set>
                                    <p:animEffect transition="in" filter="blinds(horizontal)">
                                      <p:cBhvr>
                                        <p:cTn id="189" dur="500"/>
                                        <p:tgtEl>
                                          <p:spTgt spid="62"/>
                                        </p:tgtEl>
                                      </p:cBhvr>
                                    </p:animEffect>
                                  </p:childTnLst>
                                </p:cTn>
                              </p:par>
                              <p:par>
                                <p:cTn id="190" presetID="3" presetClass="entr" presetSubtype="10" fill="hold" nodeType="withEffect">
                                  <p:stCondLst>
                                    <p:cond delay="0"/>
                                  </p:stCondLst>
                                  <p:childTnLst>
                                    <p:set>
                                      <p:cBhvr>
                                        <p:cTn id="191" dur="1" fill="hold">
                                          <p:stCondLst>
                                            <p:cond delay="0"/>
                                          </p:stCondLst>
                                        </p:cTn>
                                        <p:tgtEl>
                                          <p:spTgt spid="63"/>
                                        </p:tgtEl>
                                        <p:attrNameLst>
                                          <p:attrName>style.visibility</p:attrName>
                                        </p:attrNameLst>
                                      </p:cBhvr>
                                      <p:to>
                                        <p:strVal val="visible"/>
                                      </p:to>
                                    </p:set>
                                    <p:animEffect transition="in" filter="blinds(horizontal)">
                                      <p:cBhvr>
                                        <p:cTn id="192" dur="500"/>
                                        <p:tgtEl>
                                          <p:spTgt spid="63"/>
                                        </p:tgtEl>
                                      </p:cBhvr>
                                    </p:animEffect>
                                  </p:childTnLst>
                                </p:cTn>
                              </p:par>
                              <p:par>
                                <p:cTn id="193" presetID="3" presetClass="entr" presetSubtype="10" fill="hold" nodeType="withEffect">
                                  <p:stCondLst>
                                    <p:cond delay="0"/>
                                  </p:stCondLst>
                                  <p:childTnLst>
                                    <p:set>
                                      <p:cBhvr>
                                        <p:cTn id="194" dur="1" fill="hold">
                                          <p:stCondLst>
                                            <p:cond delay="0"/>
                                          </p:stCondLst>
                                        </p:cTn>
                                        <p:tgtEl>
                                          <p:spTgt spid="64"/>
                                        </p:tgtEl>
                                        <p:attrNameLst>
                                          <p:attrName>style.visibility</p:attrName>
                                        </p:attrNameLst>
                                      </p:cBhvr>
                                      <p:to>
                                        <p:strVal val="visible"/>
                                      </p:to>
                                    </p:set>
                                    <p:animEffect transition="in" filter="blinds(horizontal)">
                                      <p:cBhvr>
                                        <p:cTn id="195" dur="500"/>
                                        <p:tgtEl>
                                          <p:spTgt spid="64"/>
                                        </p:tgtEl>
                                      </p:cBhvr>
                                    </p:animEffect>
                                  </p:childTnLst>
                                </p:cTn>
                              </p:par>
                              <p:par>
                                <p:cTn id="196" presetID="3" presetClass="entr" presetSubtype="10" fill="hold" nodeType="withEffect">
                                  <p:stCondLst>
                                    <p:cond delay="0"/>
                                  </p:stCondLst>
                                  <p:childTnLst>
                                    <p:set>
                                      <p:cBhvr>
                                        <p:cTn id="197" dur="1" fill="hold">
                                          <p:stCondLst>
                                            <p:cond delay="0"/>
                                          </p:stCondLst>
                                        </p:cTn>
                                        <p:tgtEl>
                                          <p:spTgt spid="65"/>
                                        </p:tgtEl>
                                        <p:attrNameLst>
                                          <p:attrName>style.visibility</p:attrName>
                                        </p:attrNameLst>
                                      </p:cBhvr>
                                      <p:to>
                                        <p:strVal val="visible"/>
                                      </p:to>
                                    </p:set>
                                    <p:animEffect transition="in" filter="blinds(horizontal)">
                                      <p:cBhvr>
                                        <p:cTn id="198" dur="500"/>
                                        <p:tgtEl>
                                          <p:spTgt spid="65"/>
                                        </p:tgtEl>
                                      </p:cBhvr>
                                    </p:animEffect>
                                  </p:childTnLst>
                                </p:cTn>
                              </p:par>
                              <p:par>
                                <p:cTn id="199" presetID="3" presetClass="entr" presetSubtype="10" fill="hold" nodeType="withEffect">
                                  <p:stCondLst>
                                    <p:cond delay="0"/>
                                  </p:stCondLst>
                                  <p:childTnLst>
                                    <p:set>
                                      <p:cBhvr>
                                        <p:cTn id="200" dur="1" fill="hold">
                                          <p:stCondLst>
                                            <p:cond delay="0"/>
                                          </p:stCondLst>
                                        </p:cTn>
                                        <p:tgtEl>
                                          <p:spTgt spid="66"/>
                                        </p:tgtEl>
                                        <p:attrNameLst>
                                          <p:attrName>style.visibility</p:attrName>
                                        </p:attrNameLst>
                                      </p:cBhvr>
                                      <p:to>
                                        <p:strVal val="visible"/>
                                      </p:to>
                                    </p:set>
                                    <p:animEffect transition="in" filter="blinds(horizontal)">
                                      <p:cBhvr>
                                        <p:cTn id="201" dur="500"/>
                                        <p:tgtEl>
                                          <p:spTgt spid="66"/>
                                        </p:tgtEl>
                                      </p:cBhvr>
                                    </p:animEffect>
                                  </p:childTnLst>
                                </p:cTn>
                              </p:par>
                              <p:par>
                                <p:cTn id="202" presetID="3" presetClass="entr" presetSubtype="10" fill="hold" nodeType="withEffect">
                                  <p:stCondLst>
                                    <p:cond delay="0"/>
                                  </p:stCondLst>
                                  <p:childTnLst>
                                    <p:set>
                                      <p:cBhvr>
                                        <p:cTn id="203" dur="1" fill="hold">
                                          <p:stCondLst>
                                            <p:cond delay="0"/>
                                          </p:stCondLst>
                                        </p:cTn>
                                        <p:tgtEl>
                                          <p:spTgt spid="58445"/>
                                        </p:tgtEl>
                                        <p:attrNameLst>
                                          <p:attrName>style.visibility</p:attrName>
                                        </p:attrNameLst>
                                      </p:cBhvr>
                                      <p:to>
                                        <p:strVal val="visible"/>
                                      </p:to>
                                    </p:set>
                                    <p:animEffect transition="in" filter="blinds(horizontal)">
                                      <p:cBhvr>
                                        <p:cTn id="204" dur="500"/>
                                        <p:tgtEl>
                                          <p:spTgt spid="58445"/>
                                        </p:tgtEl>
                                      </p:cBhvr>
                                    </p:animEffect>
                                  </p:childTnLst>
                                </p:cTn>
                              </p:par>
                              <p:par>
                                <p:cTn id="205" presetID="3" presetClass="entr" presetSubtype="10" fill="hold" nodeType="withEffect">
                                  <p:stCondLst>
                                    <p:cond delay="0"/>
                                  </p:stCondLst>
                                  <p:childTnLst>
                                    <p:set>
                                      <p:cBhvr>
                                        <p:cTn id="206" dur="1" fill="hold">
                                          <p:stCondLst>
                                            <p:cond delay="0"/>
                                          </p:stCondLst>
                                        </p:cTn>
                                        <p:tgtEl>
                                          <p:spTgt spid="70"/>
                                        </p:tgtEl>
                                        <p:attrNameLst>
                                          <p:attrName>style.visibility</p:attrName>
                                        </p:attrNameLst>
                                      </p:cBhvr>
                                      <p:to>
                                        <p:strVal val="visible"/>
                                      </p:to>
                                    </p:set>
                                    <p:animEffect transition="in" filter="blinds(horizontal)">
                                      <p:cBhvr>
                                        <p:cTn id="207" dur="500"/>
                                        <p:tgtEl>
                                          <p:spTgt spid="70"/>
                                        </p:tgtEl>
                                      </p:cBhvr>
                                    </p:animEffect>
                                  </p:childTnLst>
                                </p:cTn>
                              </p:par>
                              <p:par>
                                <p:cTn id="208" presetID="3" presetClass="entr" presetSubtype="10" fill="hold" nodeType="withEffect">
                                  <p:stCondLst>
                                    <p:cond delay="0"/>
                                  </p:stCondLst>
                                  <p:childTnLst>
                                    <p:set>
                                      <p:cBhvr>
                                        <p:cTn id="209" dur="1" fill="hold">
                                          <p:stCondLst>
                                            <p:cond delay="0"/>
                                          </p:stCondLst>
                                        </p:cTn>
                                        <p:tgtEl>
                                          <p:spTgt spid="71"/>
                                        </p:tgtEl>
                                        <p:attrNameLst>
                                          <p:attrName>style.visibility</p:attrName>
                                        </p:attrNameLst>
                                      </p:cBhvr>
                                      <p:to>
                                        <p:strVal val="visible"/>
                                      </p:to>
                                    </p:set>
                                    <p:animEffect transition="in" filter="blinds(horizontal)">
                                      <p:cBhvr>
                                        <p:cTn id="210" dur="500"/>
                                        <p:tgtEl>
                                          <p:spTgt spid="71"/>
                                        </p:tgtEl>
                                      </p:cBhvr>
                                    </p:animEffect>
                                  </p:childTnLst>
                                </p:cTn>
                              </p:par>
                              <p:par>
                                <p:cTn id="211" presetID="3" presetClass="entr" presetSubtype="10" fill="hold" nodeType="withEffect">
                                  <p:stCondLst>
                                    <p:cond delay="0"/>
                                  </p:stCondLst>
                                  <p:childTnLst>
                                    <p:set>
                                      <p:cBhvr>
                                        <p:cTn id="212" dur="1" fill="hold">
                                          <p:stCondLst>
                                            <p:cond delay="0"/>
                                          </p:stCondLst>
                                        </p:cTn>
                                        <p:tgtEl>
                                          <p:spTgt spid="72"/>
                                        </p:tgtEl>
                                        <p:attrNameLst>
                                          <p:attrName>style.visibility</p:attrName>
                                        </p:attrNameLst>
                                      </p:cBhvr>
                                      <p:to>
                                        <p:strVal val="visible"/>
                                      </p:to>
                                    </p:set>
                                    <p:animEffect transition="in" filter="blinds(horizontal)">
                                      <p:cBhvr>
                                        <p:cTn id="213" dur="500"/>
                                        <p:tgtEl>
                                          <p:spTgt spid="72"/>
                                        </p:tgtEl>
                                      </p:cBhvr>
                                    </p:animEffect>
                                  </p:childTnLst>
                                </p:cTn>
                              </p:par>
                              <p:par>
                                <p:cTn id="214" presetID="3" presetClass="entr" presetSubtype="10" fill="hold" nodeType="withEffect">
                                  <p:stCondLst>
                                    <p:cond delay="0"/>
                                  </p:stCondLst>
                                  <p:childTnLst>
                                    <p:set>
                                      <p:cBhvr>
                                        <p:cTn id="215" dur="1" fill="hold">
                                          <p:stCondLst>
                                            <p:cond delay="0"/>
                                          </p:stCondLst>
                                        </p:cTn>
                                        <p:tgtEl>
                                          <p:spTgt spid="73"/>
                                        </p:tgtEl>
                                        <p:attrNameLst>
                                          <p:attrName>style.visibility</p:attrName>
                                        </p:attrNameLst>
                                      </p:cBhvr>
                                      <p:to>
                                        <p:strVal val="visible"/>
                                      </p:to>
                                    </p:set>
                                    <p:animEffect transition="in" filter="blinds(horizontal)">
                                      <p:cBhvr>
                                        <p:cTn id="216" dur="500"/>
                                        <p:tgtEl>
                                          <p:spTgt spid="73"/>
                                        </p:tgtEl>
                                      </p:cBhvr>
                                    </p:animEffect>
                                  </p:childTnLst>
                                </p:cTn>
                              </p:par>
                              <p:par>
                                <p:cTn id="217" presetID="3" presetClass="entr" presetSubtype="10" fill="hold" nodeType="withEffect">
                                  <p:stCondLst>
                                    <p:cond delay="0"/>
                                  </p:stCondLst>
                                  <p:childTnLst>
                                    <p:set>
                                      <p:cBhvr>
                                        <p:cTn id="218" dur="1" fill="hold">
                                          <p:stCondLst>
                                            <p:cond delay="0"/>
                                          </p:stCondLst>
                                        </p:cTn>
                                        <p:tgtEl>
                                          <p:spTgt spid="74"/>
                                        </p:tgtEl>
                                        <p:attrNameLst>
                                          <p:attrName>style.visibility</p:attrName>
                                        </p:attrNameLst>
                                      </p:cBhvr>
                                      <p:to>
                                        <p:strVal val="visible"/>
                                      </p:to>
                                    </p:set>
                                    <p:animEffect transition="in" filter="blinds(horizontal)">
                                      <p:cBhvr>
                                        <p:cTn id="219" dur="500"/>
                                        <p:tgtEl>
                                          <p:spTgt spid="74"/>
                                        </p:tgtEl>
                                      </p:cBhvr>
                                    </p:animEffect>
                                  </p:childTnLst>
                                </p:cTn>
                              </p:par>
                              <p:par>
                                <p:cTn id="220" presetID="3" presetClass="entr" presetSubtype="10" fill="hold" nodeType="withEffect">
                                  <p:stCondLst>
                                    <p:cond delay="0"/>
                                  </p:stCondLst>
                                  <p:childTnLst>
                                    <p:set>
                                      <p:cBhvr>
                                        <p:cTn id="221" dur="1" fill="hold">
                                          <p:stCondLst>
                                            <p:cond delay="0"/>
                                          </p:stCondLst>
                                        </p:cTn>
                                        <p:tgtEl>
                                          <p:spTgt spid="75"/>
                                        </p:tgtEl>
                                        <p:attrNameLst>
                                          <p:attrName>style.visibility</p:attrName>
                                        </p:attrNameLst>
                                      </p:cBhvr>
                                      <p:to>
                                        <p:strVal val="visible"/>
                                      </p:to>
                                    </p:set>
                                    <p:animEffect transition="in" filter="blinds(horizontal)">
                                      <p:cBhvr>
                                        <p:cTn id="222" dur="500"/>
                                        <p:tgtEl>
                                          <p:spTgt spid="75"/>
                                        </p:tgtEl>
                                      </p:cBhvr>
                                    </p:animEffect>
                                  </p:childTnLst>
                                </p:cTn>
                              </p:par>
                              <p:par>
                                <p:cTn id="223" presetID="3" presetClass="entr" presetSubtype="10" fill="hold" nodeType="withEffect">
                                  <p:stCondLst>
                                    <p:cond delay="0"/>
                                  </p:stCondLst>
                                  <p:childTnLst>
                                    <p:set>
                                      <p:cBhvr>
                                        <p:cTn id="224" dur="1" fill="hold">
                                          <p:stCondLst>
                                            <p:cond delay="0"/>
                                          </p:stCondLst>
                                        </p:cTn>
                                        <p:tgtEl>
                                          <p:spTgt spid="76"/>
                                        </p:tgtEl>
                                        <p:attrNameLst>
                                          <p:attrName>style.visibility</p:attrName>
                                        </p:attrNameLst>
                                      </p:cBhvr>
                                      <p:to>
                                        <p:strVal val="visible"/>
                                      </p:to>
                                    </p:set>
                                    <p:animEffect transition="in" filter="blinds(horizontal)">
                                      <p:cBhvr>
                                        <p:cTn id="225" dur="500"/>
                                        <p:tgtEl>
                                          <p:spTgt spid="76"/>
                                        </p:tgtEl>
                                      </p:cBhvr>
                                    </p:animEffect>
                                  </p:childTnLst>
                                </p:cTn>
                              </p:par>
                              <p:par>
                                <p:cTn id="226" presetID="3" presetClass="entr" presetSubtype="10" fill="hold" nodeType="withEffect">
                                  <p:stCondLst>
                                    <p:cond delay="0"/>
                                  </p:stCondLst>
                                  <p:childTnLst>
                                    <p:set>
                                      <p:cBhvr>
                                        <p:cTn id="227" dur="1" fill="hold">
                                          <p:stCondLst>
                                            <p:cond delay="0"/>
                                          </p:stCondLst>
                                        </p:cTn>
                                        <p:tgtEl>
                                          <p:spTgt spid="77"/>
                                        </p:tgtEl>
                                        <p:attrNameLst>
                                          <p:attrName>style.visibility</p:attrName>
                                        </p:attrNameLst>
                                      </p:cBhvr>
                                      <p:to>
                                        <p:strVal val="visible"/>
                                      </p:to>
                                    </p:set>
                                    <p:animEffect transition="in" filter="blinds(horizontal)">
                                      <p:cBhvr>
                                        <p:cTn id="228" dur="500"/>
                                        <p:tgtEl>
                                          <p:spTgt spid="77"/>
                                        </p:tgtEl>
                                      </p:cBhvr>
                                    </p:animEffect>
                                  </p:childTnLst>
                                </p:cTn>
                              </p:par>
                              <p:par>
                                <p:cTn id="229" presetID="3" presetClass="entr" presetSubtype="10" fill="hold" nodeType="withEffect">
                                  <p:stCondLst>
                                    <p:cond delay="0"/>
                                  </p:stCondLst>
                                  <p:childTnLst>
                                    <p:set>
                                      <p:cBhvr>
                                        <p:cTn id="230" dur="1" fill="hold">
                                          <p:stCondLst>
                                            <p:cond delay="0"/>
                                          </p:stCondLst>
                                        </p:cTn>
                                        <p:tgtEl>
                                          <p:spTgt spid="78"/>
                                        </p:tgtEl>
                                        <p:attrNameLst>
                                          <p:attrName>style.visibility</p:attrName>
                                        </p:attrNameLst>
                                      </p:cBhvr>
                                      <p:to>
                                        <p:strVal val="visible"/>
                                      </p:to>
                                    </p:set>
                                    <p:animEffect transition="in" filter="blinds(horizontal)">
                                      <p:cBhvr>
                                        <p:cTn id="231" dur="500"/>
                                        <p:tgtEl>
                                          <p:spTgt spid="78"/>
                                        </p:tgtEl>
                                      </p:cBhvr>
                                    </p:animEffect>
                                  </p:childTnLst>
                                </p:cTn>
                              </p:par>
                              <p:par>
                                <p:cTn id="232" presetID="3" presetClass="entr" presetSubtype="10" fill="hold" nodeType="withEffect">
                                  <p:stCondLst>
                                    <p:cond delay="0"/>
                                  </p:stCondLst>
                                  <p:childTnLst>
                                    <p:set>
                                      <p:cBhvr>
                                        <p:cTn id="233" dur="1" fill="hold">
                                          <p:stCondLst>
                                            <p:cond delay="0"/>
                                          </p:stCondLst>
                                        </p:cTn>
                                        <p:tgtEl>
                                          <p:spTgt spid="79"/>
                                        </p:tgtEl>
                                        <p:attrNameLst>
                                          <p:attrName>style.visibility</p:attrName>
                                        </p:attrNameLst>
                                      </p:cBhvr>
                                      <p:to>
                                        <p:strVal val="visible"/>
                                      </p:to>
                                    </p:set>
                                    <p:animEffect transition="in" filter="blinds(horizontal)">
                                      <p:cBhvr>
                                        <p:cTn id="234" dur="500"/>
                                        <p:tgtEl>
                                          <p:spTgt spid="79"/>
                                        </p:tgtEl>
                                      </p:cBhvr>
                                    </p:animEffect>
                                  </p:childTnLst>
                                </p:cTn>
                              </p:par>
                              <p:par>
                                <p:cTn id="235" presetID="3" presetClass="entr" presetSubtype="10" fill="hold" nodeType="withEffect">
                                  <p:stCondLst>
                                    <p:cond delay="0"/>
                                  </p:stCondLst>
                                  <p:childTnLst>
                                    <p:set>
                                      <p:cBhvr>
                                        <p:cTn id="236" dur="1" fill="hold">
                                          <p:stCondLst>
                                            <p:cond delay="0"/>
                                          </p:stCondLst>
                                        </p:cTn>
                                        <p:tgtEl>
                                          <p:spTgt spid="80"/>
                                        </p:tgtEl>
                                        <p:attrNameLst>
                                          <p:attrName>style.visibility</p:attrName>
                                        </p:attrNameLst>
                                      </p:cBhvr>
                                      <p:to>
                                        <p:strVal val="visible"/>
                                      </p:to>
                                    </p:set>
                                    <p:animEffect transition="in" filter="blinds(horizontal)">
                                      <p:cBhvr>
                                        <p:cTn id="237" dur="500"/>
                                        <p:tgtEl>
                                          <p:spTgt spid="80"/>
                                        </p:tgtEl>
                                      </p:cBhvr>
                                    </p:animEffect>
                                  </p:childTnLst>
                                </p:cTn>
                              </p:par>
                              <p:par>
                                <p:cTn id="238" presetID="3" presetClass="entr" presetSubtype="10" fill="hold" nodeType="withEffect">
                                  <p:stCondLst>
                                    <p:cond delay="0"/>
                                  </p:stCondLst>
                                  <p:childTnLst>
                                    <p:set>
                                      <p:cBhvr>
                                        <p:cTn id="239" dur="1" fill="hold">
                                          <p:stCondLst>
                                            <p:cond delay="0"/>
                                          </p:stCondLst>
                                        </p:cTn>
                                        <p:tgtEl>
                                          <p:spTgt spid="81"/>
                                        </p:tgtEl>
                                        <p:attrNameLst>
                                          <p:attrName>style.visibility</p:attrName>
                                        </p:attrNameLst>
                                      </p:cBhvr>
                                      <p:to>
                                        <p:strVal val="visible"/>
                                      </p:to>
                                    </p:set>
                                    <p:animEffect transition="in" filter="blinds(horizontal)">
                                      <p:cBhvr>
                                        <p:cTn id="240" dur="500"/>
                                        <p:tgtEl>
                                          <p:spTgt spid="81"/>
                                        </p:tgtEl>
                                      </p:cBhvr>
                                    </p:animEffect>
                                  </p:childTnLst>
                                </p:cTn>
                              </p:par>
                              <p:par>
                                <p:cTn id="241" presetID="3" presetClass="entr" presetSubtype="10" fill="hold" nodeType="withEffect">
                                  <p:stCondLst>
                                    <p:cond delay="0"/>
                                  </p:stCondLst>
                                  <p:childTnLst>
                                    <p:set>
                                      <p:cBhvr>
                                        <p:cTn id="242" dur="1" fill="hold">
                                          <p:stCondLst>
                                            <p:cond delay="0"/>
                                          </p:stCondLst>
                                        </p:cTn>
                                        <p:tgtEl>
                                          <p:spTgt spid="82"/>
                                        </p:tgtEl>
                                        <p:attrNameLst>
                                          <p:attrName>style.visibility</p:attrName>
                                        </p:attrNameLst>
                                      </p:cBhvr>
                                      <p:to>
                                        <p:strVal val="visible"/>
                                      </p:to>
                                    </p:set>
                                    <p:animEffect transition="in" filter="blinds(horizontal)">
                                      <p:cBhvr>
                                        <p:cTn id="243" dur="500"/>
                                        <p:tgtEl>
                                          <p:spTgt spid="82"/>
                                        </p:tgtEl>
                                      </p:cBhvr>
                                    </p:animEffect>
                                  </p:childTnLst>
                                </p:cTn>
                              </p:par>
                              <p:par>
                                <p:cTn id="244" presetID="3" presetClass="entr" presetSubtype="10" fill="hold" nodeType="withEffect">
                                  <p:stCondLst>
                                    <p:cond delay="0"/>
                                  </p:stCondLst>
                                  <p:childTnLst>
                                    <p:set>
                                      <p:cBhvr>
                                        <p:cTn id="245" dur="1" fill="hold">
                                          <p:stCondLst>
                                            <p:cond delay="0"/>
                                          </p:stCondLst>
                                        </p:cTn>
                                        <p:tgtEl>
                                          <p:spTgt spid="83"/>
                                        </p:tgtEl>
                                        <p:attrNameLst>
                                          <p:attrName>style.visibility</p:attrName>
                                        </p:attrNameLst>
                                      </p:cBhvr>
                                      <p:to>
                                        <p:strVal val="visible"/>
                                      </p:to>
                                    </p:set>
                                    <p:animEffect transition="in" filter="blinds(horizontal)">
                                      <p:cBhvr>
                                        <p:cTn id="246" dur="500"/>
                                        <p:tgtEl>
                                          <p:spTgt spid="83"/>
                                        </p:tgtEl>
                                      </p:cBhvr>
                                    </p:animEffect>
                                  </p:childTnLst>
                                </p:cTn>
                              </p:par>
                              <p:par>
                                <p:cTn id="247" presetID="3" presetClass="entr" presetSubtype="10" fill="hold" nodeType="withEffect">
                                  <p:stCondLst>
                                    <p:cond delay="0"/>
                                  </p:stCondLst>
                                  <p:childTnLst>
                                    <p:set>
                                      <p:cBhvr>
                                        <p:cTn id="248" dur="1" fill="hold">
                                          <p:stCondLst>
                                            <p:cond delay="0"/>
                                          </p:stCondLst>
                                        </p:cTn>
                                        <p:tgtEl>
                                          <p:spTgt spid="84"/>
                                        </p:tgtEl>
                                        <p:attrNameLst>
                                          <p:attrName>style.visibility</p:attrName>
                                        </p:attrNameLst>
                                      </p:cBhvr>
                                      <p:to>
                                        <p:strVal val="visible"/>
                                      </p:to>
                                    </p:set>
                                    <p:animEffect transition="in" filter="blinds(horizontal)">
                                      <p:cBhvr>
                                        <p:cTn id="249" dur="500"/>
                                        <p:tgtEl>
                                          <p:spTgt spid="84"/>
                                        </p:tgtEl>
                                      </p:cBhvr>
                                    </p:animEffect>
                                  </p:childTnLst>
                                </p:cTn>
                              </p:par>
                              <p:par>
                                <p:cTn id="250" presetID="3" presetClass="entr" presetSubtype="10" fill="hold" nodeType="withEffect">
                                  <p:stCondLst>
                                    <p:cond delay="0"/>
                                  </p:stCondLst>
                                  <p:childTnLst>
                                    <p:set>
                                      <p:cBhvr>
                                        <p:cTn id="251" dur="1" fill="hold">
                                          <p:stCondLst>
                                            <p:cond delay="0"/>
                                          </p:stCondLst>
                                        </p:cTn>
                                        <p:tgtEl>
                                          <p:spTgt spid="85"/>
                                        </p:tgtEl>
                                        <p:attrNameLst>
                                          <p:attrName>style.visibility</p:attrName>
                                        </p:attrNameLst>
                                      </p:cBhvr>
                                      <p:to>
                                        <p:strVal val="visible"/>
                                      </p:to>
                                    </p:set>
                                    <p:animEffect transition="in" filter="blinds(horizontal)">
                                      <p:cBhvr>
                                        <p:cTn id="252" dur="500"/>
                                        <p:tgtEl>
                                          <p:spTgt spid="85"/>
                                        </p:tgtEl>
                                      </p:cBhvr>
                                    </p:animEffect>
                                  </p:childTnLst>
                                </p:cTn>
                              </p:par>
                              <p:par>
                                <p:cTn id="253" presetID="3" presetClass="entr" presetSubtype="10" fill="hold" nodeType="withEffect">
                                  <p:stCondLst>
                                    <p:cond delay="0"/>
                                  </p:stCondLst>
                                  <p:childTnLst>
                                    <p:set>
                                      <p:cBhvr>
                                        <p:cTn id="254" dur="1" fill="hold">
                                          <p:stCondLst>
                                            <p:cond delay="0"/>
                                          </p:stCondLst>
                                        </p:cTn>
                                        <p:tgtEl>
                                          <p:spTgt spid="86"/>
                                        </p:tgtEl>
                                        <p:attrNameLst>
                                          <p:attrName>style.visibility</p:attrName>
                                        </p:attrNameLst>
                                      </p:cBhvr>
                                      <p:to>
                                        <p:strVal val="visible"/>
                                      </p:to>
                                    </p:set>
                                    <p:animEffect transition="in" filter="blinds(horizontal)">
                                      <p:cBhvr>
                                        <p:cTn id="255" dur="500"/>
                                        <p:tgtEl>
                                          <p:spTgt spid="86"/>
                                        </p:tgtEl>
                                      </p:cBhvr>
                                    </p:animEffect>
                                  </p:childTnLst>
                                </p:cTn>
                              </p:par>
                              <p:par>
                                <p:cTn id="256" presetID="3" presetClass="entr" presetSubtype="10" fill="hold" nodeType="withEffect">
                                  <p:stCondLst>
                                    <p:cond delay="0"/>
                                  </p:stCondLst>
                                  <p:childTnLst>
                                    <p:set>
                                      <p:cBhvr>
                                        <p:cTn id="257" dur="1" fill="hold">
                                          <p:stCondLst>
                                            <p:cond delay="0"/>
                                          </p:stCondLst>
                                        </p:cTn>
                                        <p:tgtEl>
                                          <p:spTgt spid="87"/>
                                        </p:tgtEl>
                                        <p:attrNameLst>
                                          <p:attrName>style.visibility</p:attrName>
                                        </p:attrNameLst>
                                      </p:cBhvr>
                                      <p:to>
                                        <p:strVal val="visible"/>
                                      </p:to>
                                    </p:set>
                                    <p:animEffect transition="in" filter="blinds(horizontal)">
                                      <p:cBhvr>
                                        <p:cTn id="258" dur="500"/>
                                        <p:tgtEl>
                                          <p:spTgt spid="87"/>
                                        </p:tgtEl>
                                      </p:cBhvr>
                                    </p:animEffect>
                                  </p:childTnLst>
                                </p:cTn>
                              </p:par>
                              <p:par>
                                <p:cTn id="259" presetID="3" presetClass="entr" presetSubtype="10" fill="hold" nodeType="withEffect">
                                  <p:stCondLst>
                                    <p:cond delay="0"/>
                                  </p:stCondLst>
                                  <p:childTnLst>
                                    <p:set>
                                      <p:cBhvr>
                                        <p:cTn id="260" dur="1" fill="hold">
                                          <p:stCondLst>
                                            <p:cond delay="0"/>
                                          </p:stCondLst>
                                        </p:cTn>
                                        <p:tgtEl>
                                          <p:spTgt spid="88"/>
                                        </p:tgtEl>
                                        <p:attrNameLst>
                                          <p:attrName>style.visibility</p:attrName>
                                        </p:attrNameLst>
                                      </p:cBhvr>
                                      <p:to>
                                        <p:strVal val="visible"/>
                                      </p:to>
                                    </p:set>
                                    <p:animEffect transition="in" filter="blinds(horizontal)">
                                      <p:cBhvr>
                                        <p:cTn id="261" dur="500"/>
                                        <p:tgtEl>
                                          <p:spTgt spid="88"/>
                                        </p:tgtEl>
                                      </p:cBhvr>
                                    </p:animEffect>
                                  </p:childTnLst>
                                </p:cTn>
                              </p:par>
                              <p:par>
                                <p:cTn id="262" presetID="3" presetClass="entr" presetSubtype="10" fill="hold" nodeType="withEffect">
                                  <p:stCondLst>
                                    <p:cond delay="0"/>
                                  </p:stCondLst>
                                  <p:childTnLst>
                                    <p:set>
                                      <p:cBhvr>
                                        <p:cTn id="263" dur="1" fill="hold">
                                          <p:stCondLst>
                                            <p:cond delay="0"/>
                                          </p:stCondLst>
                                        </p:cTn>
                                        <p:tgtEl>
                                          <p:spTgt spid="89"/>
                                        </p:tgtEl>
                                        <p:attrNameLst>
                                          <p:attrName>style.visibility</p:attrName>
                                        </p:attrNameLst>
                                      </p:cBhvr>
                                      <p:to>
                                        <p:strVal val="visible"/>
                                      </p:to>
                                    </p:set>
                                    <p:animEffect transition="in" filter="blinds(horizontal)">
                                      <p:cBhvr>
                                        <p:cTn id="264" dur="500"/>
                                        <p:tgtEl>
                                          <p:spTgt spid="89"/>
                                        </p:tgtEl>
                                      </p:cBhvr>
                                    </p:animEffect>
                                  </p:childTnLst>
                                </p:cTn>
                              </p:par>
                              <p:par>
                                <p:cTn id="265" presetID="3" presetClass="entr" presetSubtype="10" fill="hold" nodeType="withEffect">
                                  <p:stCondLst>
                                    <p:cond delay="0"/>
                                  </p:stCondLst>
                                  <p:childTnLst>
                                    <p:set>
                                      <p:cBhvr>
                                        <p:cTn id="266" dur="1" fill="hold">
                                          <p:stCondLst>
                                            <p:cond delay="0"/>
                                          </p:stCondLst>
                                        </p:cTn>
                                        <p:tgtEl>
                                          <p:spTgt spid="90"/>
                                        </p:tgtEl>
                                        <p:attrNameLst>
                                          <p:attrName>style.visibility</p:attrName>
                                        </p:attrNameLst>
                                      </p:cBhvr>
                                      <p:to>
                                        <p:strVal val="visible"/>
                                      </p:to>
                                    </p:set>
                                    <p:animEffect transition="in" filter="blinds(horizontal)">
                                      <p:cBhvr>
                                        <p:cTn id="267" dur="500"/>
                                        <p:tgtEl>
                                          <p:spTgt spid="90"/>
                                        </p:tgtEl>
                                      </p:cBhvr>
                                    </p:animEffect>
                                  </p:childTnLst>
                                </p:cTn>
                              </p:par>
                              <p:par>
                                <p:cTn id="268" presetID="3" presetClass="entr" presetSubtype="10" fill="hold" nodeType="withEffect">
                                  <p:stCondLst>
                                    <p:cond delay="0"/>
                                  </p:stCondLst>
                                  <p:childTnLst>
                                    <p:set>
                                      <p:cBhvr>
                                        <p:cTn id="269" dur="1" fill="hold">
                                          <p:stCondLst>
                                            <p:cond delay="0"/>
                                          </p:stCondLst>
                                        </p:cTn>
                                        <p:tgtEl>
                                          <p:spTgt spid="91"/>
                                        </p:tgtEl>
                                        <p:attrNameLst>
                                          <p:attrName>style.visibility</p:attrName>
                                        </p:attrNameLst>
                                      </p:cBhvr>
                                      <p:to>
                                        <p:strVal val="visible"/>
                                      </p:to>
                                    </p:set>
                                    <p:animEffect transition="in" filter="blinds(horizontal)">
                                      <p:cBhvr>
                                        <p:cTn id="270" dur="500"/>
                                        <p:tgtEl>
                                          <p:spTgt spid="91"/>
                                        </p:tgtEl>
                                      </p:cBhvr>
                                    </p:animEffect>
                                  </p:childTnLst>
                                </p:cTn>
                              </p:par>
                              <p:par>
                                <p:cTn id="271" presetID="3" presetClass="entr" presetSubtype="10" fill="hold" nodeType="withEffect">
                                  <p:stCondLst>
                                    <p:cond delay="0"/>
                                  </p:stCondLst>
                                  <p:childTnLst>
                                    <p:set>
                                      <p:cBhvr>
                                        <p:cTn id="272" dur="1" fill="hold">
                                          <p:stCondLst>
                                            <p:cond delay="0"/>
                                          </p:stCondLst>
                                        </p:cTn>
                                        <p:tgtEl>
                                          <p:spTgt spid="92"/>
                                        </p:tgtEl>
                                        <p:attrNameLst>
                                          <p:attrName>style.visibility</p:attrName>
                                        </p:attrNameLst>
                                      </p:cBhvr>
                                      <p:to>
                                        <p:strVal val="visible"/>
                                      </p:to>
                                    </p:set>
                                    <p:animEffect transition="in" filter="blinds(horizontal)">
                                      <p:cBhvr>
                                        <p:cTn id="273" dur="500"/>
                                        <p:tgtEl>
                                          <p:spTgt spid="92"/>
                                        </p:tgtEl>
                                      </p:cBhvr>
                                    </p:animEffect>
                                  </p:childTnLst>
                                </p:cTn>
                              </p:par>
                              <p:par>
                                <p:cTn id="274" presetID="3" presetClass="entr" presetSubtype="10" fill="hold" nodeType="withEffect">
                                  <p:stCondLst>
                                    <p:cond delay="0"/>
                                  </p:stCondLst>
                                  <p:childTnLst>
                                    <p:set>
                                      <p:cBhvr>
                                        <p:cTn id="275" dur="1" fill="hold">
                                          <p:stCondLst>
                                            <p:cond delay="0"/>
                                          </p:stCondLst>
                                        </p:cTn>
                                        <p:tgtEl>
                                          <p:spTgt spid="93"/>
                                        </p:tgtEl>
                                        <p:attrNameLst>
                                          <p:attrName>style.visibility</p:attrName>
                                        </p:attrNameLst>
                                      </p:cBhvr>
                                      <p:to>
                                        <p:strVal val="visible"/>
                                      </p:to>
                                    </p:set>
                                    <p:animEffect transition="in" filter="blinds(horizontal)">
                                      <p:cBhvr>
                                        <p:cTn id="276" dur="500"/>
                                        <p:tgtEl>
                                          <p:spTgt spid="93"/>
                                        </p:tgtEl>
                                      </p:cBhvr>
                                    </p:animEffect>
                                  </p:childTnLst>
                                </p:cTn>
                              </p:par>
                              <p:par>
                                <p:cTn id="277" presetID="3" presetClass="entr" presetSubtype="10" fill="hold" nodeType="withEffect">
                                  <p:stCondLst>
                                    <p:cond delay="0"/>
                                  </p:stCondLst>
                                  <p:childTnLst>
                                    <p:set>
                                      <p:cBhvr>
                                        <p:cTn id="278" dur="1" fill="hold">
                                          <p:stCondLst>
                                            <p:cond delay="0"/>
                                          </p:stCondLst>
                                        </p:cTn>
                                        <p:tgtEl>
                                          <p:spTgt spid="94"/>
                                        </p:tgtEl>
                                        <p:attrNameLst>
                                          <p:attrName>style.visibility</p:attrName>
                                        </p:attrNameLst>
                                      </p:cBhvr>
                                      <p:to>
                                        <p:strVal val="visible"/>
                                      </p:to>
                                    </p:set>
                                    <p:animEffect transition="in" filter="blinds(horizontal)">
                                      <p:cBhvr>
                                        <p:cTn id="279" dur="500"/>
                                        <p:tgtEl>
                                          <p:spTgt spid="94"/>
                                        </p:tgtEl>
                                      </p:cBhvr>
                                    </p:animEffect>
                                  </p:childTnLst>
                                </p:cTn>
                              </p:par>
                              <p:par>
                                <p:cTn id="280" presetID="3" presetClass="entr" presetSubtype="10" fill="hold" nodeType="withEffect">
                                  <p:stCondLst>
                                    <p:cond delay="0"/>
                                  </p:stCondLst>
                                  <p:childTnLst>
                                    <p:set>
                                      <p:cBhvr>
                                        <p:cTn id="281" dur="1" fill="hold">
                                          <p:stCondLst>
                                            <p:cond delay="0"/>
                                          </p:stCondLst>
                                        </p:cTn>
                                        <p:tgtEl>
                                          <p:spTgt spid="95"/>
                                        </p:tgtEl>
                                        <p:attrNameLst>
                                          <p:attrName>style.visibility</p:attrName>
                                        </p:attrNameLst>
                                      </p:cBhvr>
                                      <p:to>
                                        <p:strVal val="visible"/>
                                      </p:to>
                                    </p:set>
                                    <p:animEffect transition="in" filter="blinds(horizontal)">
                                      <p:cBhvr>
                                        <p:cTn id="282" dur="500"/>
                                        <p:tgtEl>
                                          <p:spTgt spid="95"/>
                                        </p:tgtEl>
                                      </p:cBhvr>
                                    </p:animEffect>
                                  </p:childTnLst>
                                </p:cTn>
                              </p:par>
                              <p:par>
                                <p:cTn id="283" presetID="3" presetClass="entr" presetSubtype="10" fill="hold" nodeType="withEffect">
                                  <p:stCondLst>
                                    <p:cond delay="0"/>
                                  </p:stCondLst>
                                  <p:childTnLst>
                                    <p:set>
                                      <p:cBhvr>
                                        <p:cTn id="284" dur="1" fill="hold">
                                          <p:stCondLst>
                                            <p:cond delay="0"/>
                                          </p:stCondLst>
                                        </p:cTn>
                                        <p:tgtEl>
                                          <p:spTgt spid="96"/>
                                        </p:tgtEl>
                                        <p:attrNameLst>
                                          <p:attrName>style.visibility</p:attrName>
                                        </p:attrNameLst>
                                      </p:cBhvr>
                                      <p:to>
                                        <p:strVal val="visible"/>
                                      </p:to>
                                    </p:set>
                                    <p:animEffect transition="in" filter="blinds(horizontal)">
                                      <p:cBhvr>
                                        <p:cTn id="285" dur="500"/>
                                        <p:tgtEl>
                                          <p:spTgt spid="96"/>
                                        </p:tgtEl>
                                      </p:cBhvr>
                                    </p:animEffect>
                                  </p:childTnLst>
                                </p:cTn>
                              </p:par>
                              <p:par>
                                <p:cTn id="286" presetID="3" presetClass="entr" presetSubtype="10" fill="hold" nodeType="withEffect">
                                  <p:stCondLst>
                                    <p:cond delay="0"/>
                                  </p:stCondLst>
                                  <p:childTnLst>
                                    <p:set>
                                      <p:cBhvr>
                                        <p:cTn id="287" dur="1" fill="hold">
                                          <p:stCondLst>
                                            <p:cond delay="0"/>
                                          </p:stCondLst>
                                        </p:cTn>
                                        <p:tgtEl>
                                          <p:spTgt spid="97"/>
                                        </p:tgtEl>
                                        <p:attrNameLst>
                                          <p:attrName>style.visibility</p:attrName>
                                        </p:attrNameLst>
                                      </p:cBhvr>
                                      <p:to>
                                        <p:strVal val="visible"/>
                                      </p:to>
                                    </p:set>
                                    <p:animEffect transition="in" filter="blinds(horizontal)">
                                      <p:cBhvr>
                                        <p:cTn id="288" dur="500"/>
                                        <p:tgtEl>
                                          <p:spTgt spid="97"/>
                                        </p:tgtEl>
                                      </p:cBhvr>
                                    </p:animEffect>
                                  </p:childTnLst>
                                </p:cTn>
                              </p:par>
                              <p:par>
                                <p:cTn id="289" presetID="3" presetClass="entr" presetSubtype="10" fill="hold" nodeType="withEffect">
                                  <p:stCondLst>
                                    <p:cond delay="0"/>
                                  </p:stCondLst>
                                  <p:childTnLst>
                                    <p:set>
                                      <p:cBhvr>
                                        <p:cTn id="290" dur="1" fill="hold">
                                          <p:stCondLst>
                                            <p:cond delay="0"/>
                                          </p:stCondLst>
                                        </p:cTn>
                                        <p:tgtEl>
                                          <p:spTgt spid="98"/>
                                        </p:tgtEl>
                                        <p:attrNameLst>
                                          <p:attrName>style.visibility</p:attrName>
                                        </p:attrNameLst>
                                      </p:cBhvr>
                                      <p:to>
                                        <p:strVal val="visible"/>
                                      </p:to>
                                    </p:set>
                                    <p:animEffect transition="in" filter="blinds(horizontal)">
                                      <p:cBhvr>
                                        <p:cTn id="291" dur="500"/>
                                        <p:tgtEl>
                                          <p:spTgt spid="98"/>
                                        </p:tgtEl>
                                      </p:cBhvr>
                                    </p:animEffect>
                                  </p:childTnLst>
                                </p:cTn>
                              </p:par>
                              <p:par>
                                <p:cTn id="292" presetID="3" presetClass="entr" presetSubtype="10" fill="hold" nodeType="withEffect">
                                  <p:stCondLst>
                                    <p:cond delay="0"/>
                                  </p:stCondLst>
                                  <p:childTnLst>
                                    <p:set>
                                      <p:cBhvr>
                                        <p:cTn id="293" dur="1" fill="hold">
                                          <p:stCondLst>
                                            <p:cond delay="0"/>
                                          </p:stCondLst>
                                        </p:cTn>
                                        <p:tgtEl>
                                          <p:spTgt spid="99"/>
                                        </p:tgtEl>
                                        <p:attrNameLst>
                                          <p:attrName>style.visibility</p:attrName>
                                        </p:attrNameLst>
                                      </p:cBhvr>
                                      <p:to>
                                        <p:strVal val="visible"/>
                                      </p:to>
                                    </p:set>
                                    <p:animEffect transition="in" filter="blinds(horizontal)">
                                      <p:cBhvr>
                                        <p:cTn id="294" dur="500"/>
                                        <p:tgtEl>
                                          <p:spTgt spid="99"/>
                                        </p:tgtEl>
                                      </p:cBhvr>
                                    </p:animEffect>
                                  </p:childTnLst>
                                </p:cTn>
                              </p:par>
                              <p:par>
                                <p:cTn id="295" presetID="3" presetClass="entr" presetSubtype="10" fill="hold" nodeType="withEffect">
                                  <p:stCondLst>
                                    <p:cond delay="0"/>
                                  </p:stCondLst>
                                  <p:childTnLst>
                                    <p:set>
                                      <p:cBhvr>
                                        <p:cTn id="296" dur="1" fill="hold">
                                          <p:stCondLst>
                                            <p:cond delay="0"/>
                                          </p:stCondLst>
                                        </p:cTn>
                                        <p:tgtEl>
                                          <p:spTgt spid="100"/>
                                        </p:tgtEl>
                                        <p:attrNameLst>
                                          <p:attrName>style.visibility</p:attrName>
                                        </p:attrNameLst>
                                      </p:cBhvr>
                                      <p:to>
                                        <p:strVal val="visible"/>
                                      </p:to>
                                    </p:set>
                                    <p:animEffect transition="in" filter="blinds(horizontal)">
                                      <p:cBhvr>
                                        <p:cTn id="297" dur="500"/>
                                        <p:tgtEl>
                                          <p:spTgt spid="100"/>
                                        </p:tgtEl>
                                      </p:cBhvr>
                                    </p:animEffect>
                                  </p:childTnLst>
                                </p:cTn>
                              </p:par>
                              <p:par>
                                <p:cTn id="298" presetID="3" presetClass="entr" presetSubtype="10" fill="hold" nodeType="withEffect">
                                  <p:stCondLst>
                                    <p:cond delay="0"/>
                                  </p:stCondLst>
                                  <p:childTnLst>
                                    <p:set>
                                      <p:cBhvr>
                                        <p:cTn id="299" dur="1" fill="hold">
                                          <p:stCondLst>
                                            <p:cond delay="0"/>
                                          </p:stCondLst>
                                        </p:cTn>
                                        <p:tgtEl>
                                          <p:spTgt spid="101"/>
                                        </p:tgtEl>
                                        <p:attrNameLst>
                                          <p:attrName>style.visibility</p:attrName>
                                        </p:attrNameLst>
                                      </p:cBhvr>
                                      <p:to>
                                        <p:strVal val="visible"/>
                                      </p:to>
                                    </p:set>
                                    <p:animEffect transition="in" filter="blinds(horizontal)">
                                      <p:cBhvr>
                                        <p:cTn id="300" dur="500"/>
                                        <p:tgtEl>
                                          <p:spTgt spid="101"/>
                                        </p:tgtEl>
                                      </p:cBhvr>
                                    </p:animEffect>
                                  </p:childTnLst>
                                </p:cTn>
                              </p:par>
                              <p:par>
                                <p:cTn id="301" presetID="3" presetClass="entr" presetSubtype="10" fill="hold" nodeType="withEffect">
                                  <p:stCondLst>
                                    <p:cond delay="0"/>
                                  </p:stCondLst>
                                  <p:childTnLst>
                                    <p:set>
                                      <p:cBhvr>
                                        <p:cTn id="302" dur="1" fill="hold">
                                          <p:stCondLst>
                                            <p:cond delay="0"/>
                                          </p:stCondLst>
                                        </p:cTn>
                                        <p:tgtEl>
                                          <p:spTgt spid="102"/>
                                        </p:tgtEl>
                                        <p:attrNameLst>
                                          <p:attrName>style.visibility</p:attrName>
                                        </p:attrNameLst>
                                      </p:cBhvr>
                                      <p:to>
                                        <p:strVal val="visible"/>
                                      </p:to>
                                    </p:set>
                                    <p:animEffect transition="in" filter="blinds(horizontal)">
                                      <p:cBhvr>
                                        <p:cTn id="303" dur="500"/>
                                        <p:tgtEl>
                                          <p:spTgt spid="102"/>
                                        </p:tgtEl>
                                      </p:cBhvr>
                                    </p:animEffect>
                                  </p:childTnLst>
                                </p:cTn>
                              </p:par>
                              <p:par>
                                <p:cTn id="304" presetID="3" presetClass="entr" presetSubtype="10" fill="hold" nodeType="withEffect">
                                  <p:stCondLst>
                                    <p:cond delay="0"/>
                                  </p:stCondLst>
                                  <p:childTnLst>
                                    <p:set>
                                      <p:cBhvr>
                                        <p:cTn id="305" dur="1" fill="hold">
                                          <p:stCondLst>
                                            <p:cond delay="0"/>
                                          </p:stCondLst>
                                        </p:cTn>
                                        <p:tgtEl>
                                          <p:spTgt spid="103"/>
                                        </p:tgtEl>
                                        <p:attrNameLst>
                                          <p:attrName>style.visibility</p:attrName>
                                        </p:attrNameLst>
                                      </p:cBhvr>
                                      <p:to>
                                        <p:strVal val="visible"/>
                                      </p:to>
                                    </p:set>
                                    <p:animEffect transition="in" filter="blinds(horizontal)">
                                      <p:cBhvr>
                                        <p:cTn id="306" dur="500"/>
                                        <p:tgtEl>
                                          <p:spTgt spid="103"/>
                                        </p:tgtEl>
                                      </p:cBhvr>
                                    </p:animEffect>
                                  </p:childTnLst>
                                </p:cTn>
                              </p:par>
                              <p:par>
                                <p:cTn id="307" presetID="3" presetClass="entr" presetSubtype="10" fill="hold" nodeType="withEffect">
                                  <p:stCondLst>
                                    <p:cond delay="0"/>
                                  </p:stCondLst>
                                  <p:childTnLst>
                                    <p:set>
                                      <p:cBhvr>
                                        <p:cTn id="308" dur="1" fill="hold">
                                          <p:stCondLst>
                                            <p:cond delay="0"/>
                                          </p:stCondLst>
                                        </p:cTn>
                                        <p:tgtEl>
                                          <p:spTgt spid="104"/>
                                        </p:tgtEl>
                                        <p:attrNameLst>
                                          <p:attrName>style.visibility</p:attrName>
                                        </p:attrNameLst>
                                      </p:cBhvr>
                                      <p:to>
                                        <p:strVal val="visible"/>
                                      </p:to>
                                    </p:set>
                                    <p:animEffect transition="in" filter="blinds(horizontal)">
                                      <p:cBhvr>
                                        <p:cTn id="309" dur="500"/>
                                        <p:tgtEl>
                                          <p:spTgt spid="104"/>
                                        </p:tgtEl>
                                      </p:cBhvr>
                                    </p:animEffect>
                                  </p:childTnLst>
                                </p:cTn>
                              </p:par>
                              <p:par>
                                <p:cTn id="310" presetID="3" presetClass="entr" presetSubtype="10" fill="hold" nodeType="withEffect">
                                  <p:stCondLst>
                                    <p:cond delay="0"/>
                                  </p:stCondLst>
                                  <p:childTnLst>
                                    <p:set>
                                      <p:cBhvr>
                                        <p:cTn id="311" dur="1" fill="hold">
                                          <p:stCondLst>
                                            <p:cond delay="0"/>
                                          </p:stCondLst>
                                        </p:cTn>
                                        <p:tgtEl>
                                          <p:spTgt spid="105"/>
                                        </p:tgtEl>
                                        <p:attrNameLst>
                                          <p:attrName>style.visibility</p:attrName>
                                        </p:attrNameLst>
                                      </p:cBhvr>
                                      <p:to>
                                        <p:strVal val="visible"/>
                                      </p:to>
                                    </p:set>
                                    <p:animEffect transition="in" filter="blinds(horizontal)">
                                      <p:cBhvr>
                                        <p:cTn id="312" dur="500"/>
                                        <p:tgtEl>
                                          <p:spTgt spid="105"/>
                                        </p:tgtEl>
                                      </p:cBhvr>
                                    </p:animEffect>
                                  </p:childTnLst>
                                </p:cTn>
                              </p:par>
                              <p:par>
                                <p:cTn id="313" presetID="3" presetClass="entr" presetSubtype="10" fill="hold" nodeType="withEffect">
                                  <p:stCondLst>
                                    <p:cond delay="0"/>
                                  </p:stCondLst>
                                  <p:childTnLst>
                                    <p:set>
                                      <p:cBhvr>
                                        <p:cTn id="314" dur="1" fill="hold">
                                          <p:stCondLst>
                                            <p:cond delay="0"/>
                                          </p:stCondLst>
                                        </p:cTn>
                                        <p:tgtEl>
                                          <p:spTgt spid="106"/>
                                        </p:tgtEl>
                                        <p:attrNameLst>
                                          <p:attrName>style.visibility</p:attrName>
                                        </p:attrNameLst>
                                      </p:cBhvr>
                                      <p:to>
                                        <p:strVal val="visible"/>
                                      </p:to>
                                    </p:set>
                                    <p:animEffect transition="in" filter="blinds(horizontal)">
                                      <p:cBhvr>
                                        <p:cTn id="315" dur="500"/>
                                        <p:tgtEl>
                                          <p:spTgt spid="106"/>
                                        </p:tgtEl>
                                      </p:cBhvr>
                                    </p:animEffect>
                                  </p:childTnLst>
                                </p:cTn>
                              </p:par>
                              <p:par>
                                <p:cTn id="316" presetID="3" presetClass="entr" presetSubtype="10" fill="hold" nodeType="withEffect">
                                  <p:stCondLst>
                                    <p:cond delay="0"/>
                                  </p:stCondLst>
                                  <p:childTnLst>
                                    <p:set>
                                      <p:cBhvr>
                                        <p:cTn id="317" dur="1" fill="hold">
                                          <p:stCondLst>
                                            <p:cond delay="0"/>
                                          </p:stCondLst>
                                        </p:cTn>
                                        <p:tgtEl>
                                          <p:spTgt spid="107"/>
                                        </p:tgtEl>
                                        <p:attrNameLst>
                                          <p:attrName>style.visibility</p:attrName>
                                        </p:attrNameLst>
                                      </p:cBhvr>
                                      <p:to>
                                        <p:strVal val="visible"/>
                                      </p:to>
                                    </p:set>
                                    <p:animEffect transition="in" filter="blinds(horizontal)">
                                      <p:cBhvr>
                                        <p:cTn id="318" dur="500"/>
                                        <p:tgtEl>
                                          <p:spTgt spid="107"/>
                                        </p:tgtEl>
                                      </p:cBhvr>
                                    </p:animEffect>
                                  </p:childTnLst>
                                </p:cTn>
                              </p:par>
                              <p:par>
                                <p:cTn id="319" presetID="3" presetClass="entr" presetSubtype="10" fill="hold" nodeType="withEffect">
                                  <p:stCondLst>
                                    <p:cond delay="0"/>
                                  </p:stCondLst>
                                  <p:childTnLst>
                                    <p:set>
                                      <p:cBhvr>
                                        <p:cTn id="320" dur="1" fill="hold">
                                          <p:stCondLst>
                                            <p:cond delay="0"/>
                                          </p:stCondLst>
                                        </p:cTn>
                                        <p:tgtEl>
                                          <p:spTgt spid="108"/>
                                        </p:tgtEl>
                                        <p:attrNameLst>
                                          <p:attrName>style.visibility</p:attrName>
                                        </p:attrNameLst>
                                      </p:cBhvr>
                                      <p:to>
                                        <p:strVal val="visible"/>
                                      </p:to>
                                    </p:set>
                                    <p:animEffect transition="in" filter="blinds(horizontal)">
                                      <p:cBhvr>
                                        <p:cTn id="321" dur="500"/>
                                        <p:tgtEl>
                                          <p:spTgt spid="108"/>
                                        </p:tgtEl>
                                      </p:cBhvr>
                                    </p:animEffect>
                                  </p:childTnLst>
                                </p:cTn>
                              </p:par>
                              <p:par>
                                <p:cTn id="322" presetID="3" presetClass="entr" presetSubtype="10" fill="hold" nodeType="withEffect">
                                  <p:stCondLst>
                                    <p:cond delay="0"/>
                                  </p:stCondLst>
                                  <p:childTnLst>
                                    <p:set>
                                      <p:cBhvr>
                                        <p:cTn id="323" dur="1" fill="hold">
                                          <p:stCondLst>
                                            <p:cond delay="0"/>
                                          </p:stCondLst>
                                        </p:cTn>
                                        <p:tgtEl>
                                          <p:spTgt spid="109"/>
                                        </p:tgtEl>
                                        <p:attrNameLst>
                                          <p:attrName>style.visibility</p:attrName>
                                        </p:attrNameLst>
                                      </p:cBhvr>
                                      <p:to>
                                        <p:strVal val="visible"/>
                                      </p:to>
                                    </p:set>
                                    <p:animEffect transition="in" filter="blinds(horizontal)">
                                      <p:cBhvr>
                                        <p:cTn id="324" dur="500"/>
                                        <p:tgtEl>
                                          <p:spTgt spid="109"/>
                                        </p:tgtEl>
                                      </p:cBhvr>
                                    </p:animEffect>
                                  </p:childTnLst>
                                </p:cTn>
                              </p:par>
                              <p:par>
                                <p:cTn id="325" presetID="3" presetClass="entr" presetSubtype="10" fill="hold" nodeType="withEffect">
                                  <p:stCondLst>
                                    <p:cond delay="0"/>
                                  </p:stCondLst>
                                  <p:childTnLst>
                                    <p:set>
                                      <p:cBhvr>
                                        <p:cTn id="326" dur="1" fill="hold">
                                          <p:stCondLst>
                                            <p:cond delay="0"/>
                                          </p:stCondLst>
                                        </p:cTn>
                                        <p:tgtEl>
                                          <p:spTgt spid="110"/>
                                        </p:tgtEl>
                                        <p:attrNameLst>
                                          <p:attrName>style.visibility</p:attrName>
                                        </p:attrNameLst>
                                      </p:cBhvr>
                                      <p:to>
                                        <p:strVal val="visible"/>
                                      </p:to>
                                    </p:set>
                                    <p:animEffect transition="in" filter="blinds(horizontal)">
                                      <p:cBhvr>
                                        <p:cTn id="327" dur="500"/>
                                        <p:tgtEl>
                                          <p:spTgt spid="110"/>
                                        </p:tgtEl>
                                      </p:cBhvr>
                                    </p:animEffect>
                                  </p:childTnLst>
                                </p:cTn>
                              </p:par>
                              <p:par>
                                <p:cTn id="328" presetID="3" presetClass="entr" presetSubtype="10" fill="hold" nodeType="withEffect">
                                  <p:stCondLst>
                                    <p:cond delay="0"/>
                                  </p:stCondLst>
                                  <p:childTnLst>
                                    <p:set>
                                      <p:cBhvr>
                                        <p:cTn id="329" dur="1" fill="hold">
                                          <p:stCondLst>
                                            <p:cond delay="0"/>
                                          </p:stCondLst>
                                        </p:cTn>
                                        <p:tgtEl>
                                          <p:spTgt spid="111"/>
                                        </p:tgtEl>
                                        <p:attrNameLst>
                                          <p:attrName>style.visibility</p:attrName>
                                        </p:attrNameLst>
                                      </p:cBhvr>
                                      <p:to>
                                        <p:strVal val="visible"/>
                                      </p:to>
                                    </p:set>
                                    <p:animEffect transition="in" filter="blinds(horizontal)">
                                      <p:cBhvr>
                                        <p:cTn id="330" dur="500"/>
                                        <p:tgtEl>
                                          <p:spTgt spid="111"/>
                                        </p:tgtEl>
                                      </p:cBhvr>
                                    </p:animEffect>
                                  </p:childTnLst>
                                </p:cTn>
                              </p:par>
                              <p:par>
                                <p:cTn id="331" presetID="3" presetClass="entr" presetSubtype="10" fill="hold" nodeType="withEffect">
                                  <p:stCondLst>
                                    <p:cond delay="0"/>
                                  </p:stCondLst>
                                  <p:childTnLst>
                                    <p:set>
                                      <p:cBhvr>
                                        <p:cTn id="332" dur="1" fill="hold">
                                          <p:stCondLst>
                                            <p:cond delay="0"/>
                                          </p:stCondLst>
                                        </p:cTn>
                                        <p:tgtEl>
                                          <p:spTgt spid="112"/>
                                        </p:tgtEl>
                                        <p:attrNameLst>
                                          <p:attrName>style.visibility</p:attrName>
                                        </p:attrNameLst>
                                      </p:cBhvr>
                                      <p:to>
                                        <p:strVal val="visible"/>
                                      </p:to>
                                    </p:set>
                                    <p:animEffect transition="in" filter="blinds(horizontal)">
                                      <p:cBhvr>
                                        <p:cTn id="333" dur="500"/>
                                        <p:tgtEl>
                                          <p:spTgt spid="112"/>
                                        </p:tgtEl>
                                      </p:cBhvr>
                                    </p:animEffect>
                                  </p:childTnLst>
                                </p:cTn>
                              </p:par>
                              <p:par>
                                <p:cTn id="334" presetID="3" presetClass="entr" presetSubtype="10" fill="hold" nodeType="withEffect">
                                  <p:stCondLst>
                                    <p:cond delay="0"/>
                                  </p:stCondLst>
                                  <p:childTnLst>
                                    <p:set>
                                      <p:cBhvr>
                                        <p:cTn id="335" dur="1" fill="hold">
                                          <p:stCondLst>
                                            <p:cond delay="0"/>
                                          </p:stCondLst>
                                        </p:cTn>
                                        <p:tgtEl>
                                          <p:spTgt spid="113"/>
                                        </p:tgtEl>
                                        <p:attrNameLst>
                                          <p:attrName>style.visibility</p:attrName>
                                        </p:attrNameLst>
                                      </p:cBhvr>
                                      <p:to>
                                        <p:strVal val="visible"/>
                                      </p:to>
                                    </p:set>
                                    <p:animEffect transition="in" filter="blinds(horizontal)">
                                      <p:cBhvr>
                                        <p:cTn id="336" dur="500"/>
                                        <p:tgtEl>
                                          <p:spTgt spid="113"/>
                                        </p:tgtEl>
                                      </p:cBhvr>
                                    </p:animEffect>
                                  </p:childTnLst>
                                </p:cTn>
                              </p:par>
                              <p:par>
                                <p:cTn id="337" presetID="3" presetClass="entr" presetSubtype="10" fill="hold" nodeType="withEffect">
                                  <p:stCondLst>
                                    <p:cond delay="0"/>
                                  </p:stCondLst>
                                  <p:childTnLst>
                                    <p:set>
                                      <p:cBhvr>
                                        <p:cTn id="338" dur="1" fill="hold">
                                          <p:stCondLst>
                                            <p:cond delay="0"/>
                                          </p:stCondLst>
                                        </p:cTn>
                                        <p:tgtEl>
                                          <p:spTgt spid="114"/>
                                        </p:tgtEl>
                                        <p:attrNameLst>
                                          <p:attrName>style.visibility</p:attrName>
                                        </p:attrNameLst>
                                      </p:cBhvr>
                                      <p:to>
                                        <p:strVal val="visible"/>
                                      </p:to>
                                    </p:set>
                                    <p:animEffect transition="in" filter="blinds(horizontal)">
                                      <p:cBhvr>
                                        <p:cTn id="339" dur="500"/>
                                        <p:tgtEl>
                                          <p:spTgt spid="114"/>
                                        </p:tgtEl>
                                      </p:cBhvr>
                                    </p:animEffect>
                                  </p:childTnLst>
                                </p:cTn>
                              </p:par>
                              <p:par>
                                <p:cTn id="340" presetID="3" presetClass="entr" presetSubtype="10" fill="hold" nodeType="withEffect">
                                  <p:stCondLst>
                                    <p:cond delay="0"/>
                                  </p:stCondLst>
                                  <p:childTnLst>
                                    <p:set>
                                      <p:cBhvr>
                                        <p:cTn id="341" dur="1" fill="hold">
                                          <p:stCondLst>
                                            <p:cond delay="0"/>
                                          </p:stCondLst>
                                        </p:cTn>
                                        <p:tgtEl>
                                          <p:spTgt spid="115"/>
                                        </p:tgtEl>
                                        <p:attrNameLst>
                                          <p:attrName>style.visibility</p:attrName>
                                        </p:attrNameLst>
                                      </p:cBhvr>
                                      <p:to>
                                        <p:strVal val="visible"/>
                                      </p:to>
                                    </p:set>
                                    <p:animEffect transition="in" filter="blinds(horizontal)">
                                      <p:cBhvr>
                                        <p:cTn id="342" dur="500"/>
                                        <p:tgtEl>
                                          <p:spTgt spid="115"/>
                                        </p:tgtEl>
                                      </p:cBhvr>
                                    </p:animEffect>
                                  </p:childTnLst>
                                </p:cTn>
                              </p:par>
                              <p:par>
                                <p:cTn id="343" presetID="3" presetClass="entr" presetSubtype="10" fill="hold" nodeType="withEffect">
                                  <p:stCondLst>
                                    <p:cond delay="0"/>
                                  </p:stCondLst>
                                  <p:childTnLst>
                                    <p:set>
                                      <p:cBhvr>
                                        <p:cTn id="344" dur="1" fill="hold">
                                          <p:stCondLst>
                                            <p:cond delay="0"/>
                                          </p:stCondLst>
                                        </p:cTn>
                                        <p:tgtEl>
                                          <p:spTgt spid="116"/>
                                        </p:tgtEl>
                                        <p:attrNameLst>
                                          <p:attrName>style.visibility</p:attrName>
                                        </p:attrNameLst>
                                      </p:cBhvr>
                                      <p:to>
                                        <p:strVal val="visible"/>
                                      </p:to>
                                    </p:set>
                                    <p:animEffect transition="in" filter="blinds(horizontal)">
                                      <p:cBhvr>
                                        <p:cTn id="345" dur="500"/>
                                        <p:tgtEl>
                                          <p:spTgt spid="116"/>
                                        </p:tgtEl>
                                      </p:cBhvr>
                                    </p:animEffect>
                                  </p:childTnLst>
                                </p:cTn>
                              </p:par>
                              <p:par>
                                <p:cTn id="346" presetID="3" presetClass="entr" presetSubtype="10" fill="hold" nodeType="withEffect">
                                  <p:stCondLst>
                                    <p:cond delay="0"/>
                                  </p:stCondLst>
                                  <p:childTnLst>
                                    <p:set>
                                      <p:cBhvr>
                                        <p:cTn id="347" dur="1" fill="hold">
                                          <p:stCondLst>
                                            <p:cond delay="0"/>
                                          </p:stCondLst>
                                        </p:cTn>
                                        <p:tgtEl>
                                          <p:spTgt spid="117"/>
                                        </p:tgtEl>
                                        <p:attrNameLst>
                                          <p:attrName>style.visibility</p:attrName>
                                        </p:attrNameLst>
                                      </p:cBhvr>
                                      <p:to>
                                        <p:strVal val="visible"/>
                                      </p:to>
                                    </p:set>
                                    <p:animEffect transition="in" filter="blinds(horizontal)">
                                      <p:cBhvr>
                                        <p:cTn id="348" dur="500"/>
                                        <p:tgtEl>
                                          <p:spTgt spid="117"/>
                                        </p:tgtEl>
                                      </p:cBhvr>
                                    </p:animEffect>
                                  </p:childTnLst>
                                </p:cTn>
                              </p:par>
                              <p:par>
                                <p:cTn id="349" presetID="3" presetClass="entr" presetSubtype="10" fill="hold" nodeType="withEffect">
                                  <p:stCondLst>
                                    <p:cond delay="0"/>
                                  </p:stCondLst>
                                  <p:childTnLst>
                                    <p:set>
                                      <p:cBhvr>
                                        <p:cTn id="350" dur="1" fill="hold">
                                          <p:stCondLst>
                                            <p:cond delay="0"/>
                                          </p:stCondLst>
                                        </p:cTn>
                                        <p:tgtEl>
                                          <p:spTgt spid="118"/>
                                        </p:tgtEl>
                                        <p:attrNameLst>
                                          <p:attrName>style.visibility</p:attrName>
                                        </p:attrNameLst>
                                      </p:cBhvr>
                                      <p:to>
                                        <p:strVal val="visible"/>
                                      </p:to>
                                    </p:set>
                                    <p:animEffect transition="in" filter="blinds(horizontal)">
                                      <p:cBhvr>
                                        <p:cTn id="351" dur="500"/>
                                        <p:tgtEl>
                                          <p:spTgt spid="118"/>
                                        </p:tgtEl>
                                      </p:cBhvr>
                                    </p:animEffect>
                                  </p:childTnLst>
                                </p:cTn>
                              </p:par>
                              <p:par>
                                <p:cTn id="352" presetID="3" presetClass="entr" presetSubtype="10" fill="hold" grpId="0" nodeType="withEffect">
                                  <p:stCondLst>
                                    <p:cond delay="0"/>
                                  </p:stCondLst>
                                  <p:childTnLst>
                                    <p:set>
                                      <p:cBhvr>
                                        <p:cTn id="353" dur="1" fill="hold">
                                          <p:stCondLst>
                                            <p:cond delay="0"/>
                                          </p:stCondLst>
                                        </p:cTn>
                                        <p:tgtEl>
                                          <p:spTgt spid="119"/>
                                        </p:tgtEl>
                                        <p:attrNameLst>
                                          <p:attrName>style.visibility</p:attrName>
                                        </p:attrNameLst>
                                      </p:cBhvr>
                                      <p:to>
                                        <p:strVal val="visible"/>
                                      </p:to>
                                    </p:set>
                                    <p:animEffect transition="in" filter="blinds(horizontal)">
                                      <p:cBhvr>
                                        <p:cTn id="354" dur="500"/>
                                        <p:tgtEl>
                                          <p:spTgt spid="119"/>
                                        </p:tgtEl>
                                      </p:cBhvr>
                                    </p:animEffect>
                                  </p:childTnLst>
                                </p:cTn>
                              </p:par>
                              <p:par>
                                <p:cTn id="355" presetID="3" presetClass="entr" presetSubtype="10" fill="hold" grpId="0" nodeType="withEffect">
                                  <p:stCondLst>
                                    <p:cond delay="0"/>
                                  </p:stCondLst>
                                  <p:childTnLst>
                                    <p:set>
                                      <p:cBhvr>
                                        <p:cTn id="356" dur="1" fill="hold">
                                          <p:stCondLst>
                                            <p:cond delay="0"/>
                                          </p:stCondLst>
                                        </p:cTn>
                                        <p:tgtEl>
                                          <p:spTgt spid="120"/>
                                        </p:tgtEl>
                                        <p:attrNameLst>
                                          <p:attrName>style.visibility</p:attrName>
                                        </p:attrNameLst>
                                      </p:cBhvr>
                                      <p:to>
                                        <p:strVal val="visible"/>
                                      </p:to>
                                    </p:set>
                                    <p:animEffect transition="in" filter="blinds(horizontal)">
                                      <p:cBhvr>
                                        <p:cTn id="357" dur="500"/>
                                        <p:tgtEl>
                                          <p:spTgt spid="120"/>
                                        </p:tgtEl>
                                      </p:cBhvr>
                                    </p:animEffect>
                                  </p:childTnLst>
                                </p:cTn>
                              </p:par>
                              <p:par>
                                <p:cTn id="358" presetID="3" presetClass="entr" presetSubtype="10" fill="hold" nodeType="withEffect">
                                  <p:stCondLst>
                                    <p:cond delay="0"/>
                                  </p:stCondLst>
                                  <p:childTnLst>
                                    <p:set>
                                      <p:cBhvr>
                                        <p:cTn id="359" dur="1" fill="hold">
                                          <p:stCondLst>
                                            <p:cond delay="0"/>
                                          </p:stCondLst>
                                        </p:cTn>
                                        <p:tgtEl>
                                          <p:spTgt spid="121"/>
                                        </p:tgtEl>
                                        <p:attrNameLst>
                                          <p:attrName>style.visibility</p:attrName>
                                        </p:attrNameLst>
                                      </p:cBhvr>
                                      <p:to>
                                        <p:strVal val="visible"/>
                                      </p:to>
                                    </p:set>
                                    <p:animEffect transition="in" filter="blinds(horizontal)">
                                      <p:cBhvr>
                                        <p:cTn id="360" dur="500"/>
                                        <p:tgtEl>
                                          <p:spTgt spid="121"/>
                                        </p:tgtEl>
                                      </p:cBhvr>
                                    </p:animEffect>
                                  </p:childTnLst>
                                </p:cTn>
                              </p:par>
                              <p:par>
                                <p:cTn id="361" presetID="3" presetClass="entr" presetSubtype="10" fill="hold" nodeType="withEffect">
                                  <p:stCondLst>
                                    <p:cond delay="0"/>
                                  </p:stCondLst>
                                  <p:childTnLst>
                                    <p:set>
                                      <p:cBhvr>
                                        <p:cTn id="362" dur="1" fill="hold">
                                          <p:stCondLst>
                                            <p:cond delay="0"/>
                                          </p:stCondLst>
                                        </p:cTn>
                                        <p:tgtEl>
                                          <p:spTgt spid="122"/>
                                        </p:tgtEl>
                                        <p:attrNameLst>
                                          <p:attrName>style.visibility</p:attrName>
                                        </p:attrNameLst>
                                      </p:cBhvr>
                                      <p:to>
                                        <p:strVal val="visible"/>
                                      </p:to>
                                    </p:set>
                                    <p:animEffect transition="in" filter="blinds(horizontal)">
                                      <p:cBhvr>
                                        <p:cTn id="363" dur="500"/>
                                        <p:tgtEl>
                                          <p:spTgt spid="122"/>
                                        </p:tgtEl>
                                      </p:cBhvr>
                                    </p:animEffect>
                                  </p:childTnLst>
                                </p:cTn>
                              </p:par>
                              <p:par>
                                <p:cTn id="364" presetID="3" presetClass="entr" presetSubtype="10" fill="hold" nodeType="withEffect">
                                  <p:stCondLst>
                                    <p:cond delay="0"/>
                                  </p:stCondLst>
                                  <p:childTnLst>
                                    <p:set>
                                      <p:cBhvr>
                                        <p:cTn id="365" dur="1" fill="hold">
                                          <p:stCondLst>
                                            <p:cond delay="0"/>
                                          </p:stCondLst>
                                        </p:cTn>
                                        <p:tgtEl>
                                          <p:spTgt spid="123"/>
                                        </p:tgtEl>
                                        <p:attrNameLst>
                                          <p:attrName>style.visibility</p:attrName>
                                        </p:attrNameLst>
                                      </p:cBhvr>
                                      <p:to>
                                        <p:strVal val="visible"/>
                                      </p:to>
                                    </p:set>
                                    <p:animEffect transition="in" filter="blinds(horizontal)">
                                      <p:cBhvr>
                                        <p:cTn id="366" dur="500"/>
                                        <p:tgtEl>
                                          <p:spTgt spid="123"/>
                                        </p:tgtEl>
                                      </p:cBhvr>
                                    </p:animEffect>
                                  </p:childTnLst>
                                </p:cTn>
                              </p:par>
                              <p:par>
                                <p:cTn id="367" presetID="3" presetClass="entr" presetSubtype="10" fill="hold" nodeType="withEffect">
                                  <p:stCondLst>
                                    <p:cond delay="0"/>
                                  </p:stCondLst>
                                  <p:childTnLst>
                                    <p:set>
                                      <p:cBhvr>
                                        <p:cTn id="368" dur="1" fill="hold">
                                          <p:stCondLst>
                                            <p:cond delay="0"/>
                                          </p:stCondLst>
                                        </p:cTn>
                                        <p:tgtEl>
                                          <p:spTgt spid="124"/>
                                        </p:tgtEl>
                                        <p:attrNameLst>
                                          <p:attrName>style.visibility</p:attrName>
                                        </p:attrNameLst>
                                      </p:cBhvr>
                                      <p:to>
                                        <p:strVal val="visible"/>
                                      </p:to>
                                    </p:set>
                                    <p:animEffect transition="in" filter="blinds(horizontal)">
                                      <p:cBhvr>
                                        <p:cTn id="369" dur="500"/>
                                        <p:tgtEl>
                                          <p:spTgt spid="124"/>
                                        </p:tgtEl>
                                      </p:cBhvr>
                                    </p:animEffect>
                                  </p:childTnLst>
                                </p:cTn>
                              </p:par>
                              <p:par>
                                <p:cTn id="370" presetID="3" presetClass="entr" presetSubtype="10" fill="hold" nodeType="withEffect">
                                  <p:stCondLst>
                                    <p:cond delay="0"/>
                                  </p:stCondLst>
                                  <p:childTnLst>
                                    <p:set>
                                      <p:cBhvr>
                                        <p:cTn id="371" dur="1" fill="hold">
                                          <p:stCondLst>
                                            <p:cond delay="0"/>
                                          </p:stCondLst>
                                        </p:cTn>
                                        <p:tgtEl>
                                          <p:spTgt spid="125"/>
                                        </p:tgtEl>
                                        <p:attrNameLst>
                                          <p:attrName>style.visibility</p:attrName>
                                        </p:attrNameLst>
                                      </p:cBhvr>
                                      <p:to>
                                        <p:strVal val="visible"/>
                                      </p:to>
                                    </p:set>
                                    <p:animEffect transition="in" filter="blinds(horizontal)">
                                      <p:cBhvr>
                                        <p:cTn id="372" dur="500"/>
                                        <p:tgtEl>
                                          <p:spTgt spid="125"/>
                                        </p:tgtEl>
                                      </p:cBhvr>
                                    </p:animEffect>
                                  </p:childTnLst>
                                </p:cTn>
                              </p:par>
                              <p:par>
                                <p:cTn id="373" presetID="3" presetClass="entr" presetSubtype="10" fill="hold" nodeType="withEffect">
                                  <p:stCondLst>
                                    <p:cond delay="0"/>
                                  </p:stCondLst>
                                  <p:childTnLst>
                                    <p:set>
                                      <p:cBhvr>
                                        <p:cTn id="374" dur="1" fill="hold">
                                          <p:stCondLst>
                                            <p:cond delay="0"/>
                                          </p:stCondLst>
                                        </p:cTn>
                                        <p:tgtEl>
                                          <p:spTgt spid="126"/>
                                        </p:tgtEl>
                                        <p:attrNameLst>
                                          <p:attrName>style.visibility</p:attrName>
                                        </p:attrNameLst>
                                      </p:cBhvr>
                                      <p:to>
                                        <p:strVal val="visible"/>
                                      </p:to>
                                    </p:set>
                                    <p:animEffect transition="in" filter="blinds(horizontal)">
                                      <p:cBhvr>
                                        <p:cTn id="375" dur="500"/>
                                        <p:tgtEl>
                                          <p:spTgt spid="126"/>
                                        </p:tgtEl>
                                      </p:cBhvr>
                                    </p:animEffect>
                                  </p:childTnLst>
                                </p:cTn>
                              </p:par>
                              <p:par>
                                <p:cTn id="376" presetID="3" presetClass="entr" presetSubtype="10" fill="hold" nodeType="withEffect">
                                  <p:stCondLst>
                                    <p:cond delay="0"/>
                                  </p:stCondLst>
                                  <p:childTnLst>
                                    <p:set>
                                      <p:cBhvr>
                                        <p:cTn id="377" dur="1" fill="hold">
                                          <p:stCondLst>
                                            <p:cond delay="0"/>
                                          </p:stCondLst>
                                        </p:cTn>
                                        <p:tgtEl>
                                          <p:spTgt spid="127"/>
                                        </p:tgtEl>
                                        <p:attrNameLst>
                                          <p:attrName>style.visibility</p:attrName>
                                        </p:attrNameLst>
                                      </p:cBhvr>
                                      <p:to>
                                        <p:strVal val="visible"/>
                                      </p:to>
                                    </p:set>
                                    <p:animEffect transition="in" filter="blinds(horizontal)">
                                      <p:cBhvr>
                                        <p:cTn id="378" dur="500"/>
                                        <p:tgtEl>
                                          <p:spTgt spid="127"/>
                                        </p:tgtEl>
                                      </p:cBhvr>
                                    </p:animEffect>
                                  </p:childTnLst>
                                </p:cTn>
                              </p:par>
                              <p:par>
                                <p:cTn id="379" presetID="3" presetClass="entr" presetSubtype="10" fill="hold" nodeType="withEffect">
                                  <p:stCondLst>
                                    <p:cond delay="0"/>
                                  </p:stCondLst>
                                  <p:childTnLst>
                                    <p:set>
                                      <p:cBhvr>
                                        <p:cTn id="380" dur="1" fill="hold">
                                          <p:stCondLst>
                                            <p:cond delay="0"/>
                                          </p:stCondLst>
                                        </p:cTn>
                                        <p:tgtEl>
                                          <p:spTgt spid="128"/>
                                        </p:tgtEl>
                                        <p:attrNameLst>
                                          <p:attrName>style.visibility</p:attrName>
                                        </p:attrNameLst>
                                      </p:cBhvr>
                                      <p:to>
                                        <p:strVal val="visible"/>
                                      </p:to>
                                    </p:set>
                                    <p:animEffect transition="in" filter="blinds(horizontal)">
                                      <p:cBhvr>
                                        <p:cTn id="381" dur="500"/>
                                        <p:tgtEl>
                                          <p:spTgt spid="128"/>
                                        </p:tgtEl>
                                      </p:cBhvr>
                                    </p:animEffect>
                                  </p:childTnLst>
                                </p:cTn>
                              </p:par>
                              <p:par>
                                <p:cTn id="382" presetID="3" presetClass="entr" presetSubtype="10" fill="hold" nodeType="withEffect">
                                  <p:stCondLst>
                                    <p:cond delay="0"/>
                                  </p:stCondLst>
                                  <p:childTnLst>
                                    <p:set>
                                      <p:cBhvr>
                                        <p:cTn id="383" dur="1" fill="hold">
                                          <p:stCondLst>
                                            <p:cond delay="0"/>
                                          </p:stCondLst>
                                        </p:cTn>
                                        <p:tgtEl>
                                          <p:spTgt spid="129"/>
                                        </p:tgtEl>
                                        <p:attrNameLst>
                                          <p:attrName>style.visibility</p:attrName>
                                        </p:attrNameLst>
                                      </p:cBhvr>
                                      <p:to>
                                        <p:strVal val="visible"/>
                                      </p:to>
                                    </p:set>
                                    <p:animEffect transition="in" filter="blinds(horizontal)">
                                      <p:cBhvr>
                                        <p:cTn id="384" dur="500"/>
                                        <p:tgtEl>
                                          <p:spTgt spid="129"/>
                                        </p:tgtEl>
                                      </p:cBhvr>
                                    </p:animEffect>
                                  </p:childTnLst>
                                </p:cTn>
                              </p:par>
                              <p:par>
                                <p:cTn id="385" presetID="3" presetClass="entr" presetSubtype="10" fill="hold" nodeType="withEffect">
                                  <p:stCondLst>
                                    <p:cond delay="0"/>
                                  </p:stCondLst>
                                  <p:childTnLst>
                                    <p:set>
                                      <p:cBhvr>
                                        <p:cTn id="386" dur="1" fill="hold">
                                          <p:stCondLst>
                                            <p:cond delay="0"/>
                                          </p:stCondLst>
                                        </p:cTn>
                                        <p:tgtEl>
                                          <p:spTgt spid="130"/>
                                        </p:tgtEl>
                                        <p:attrNameLst>
                                          <p:attrName>style.visibility</p:attrName>
                                        </p:attrNameLst>
                                      </p:cBhvr>
                                      <p:to>
                                        <p:strVal val="visible"/>
                                      </p:to>
                                    </p:set>
                                    <p:animEffect transition="in" filter="blinds(horizontal)">
                                      <p:cBhvr>
                                        <p:cTn id="387" dur="500"/>
                                        <p:tgtEl>
                                          <p:spTgt spid="130"/>
                                        </p:tgtEl>
                                      </p:cBhvr>
                                    </p:animEffect>
                                  </p:childTnLst>
                                </p:cTn>
                              </p:par>
                              <p:par>
                                <p:cTn id="388" presetID="3" presetClass="entr" presetSubtype="10" fill="hold" nodeType="withEffect">
                                  <p:stCondLst>
                                    <p:cond delay="0"/>
                                  </p:stCondLst>
                                  <p:childTnLst>
                                    <p:set>
                                      <p:cBhvr>
                                        <p:cTn id="389" dur="1" fill="hold">
                                          <p:stCondLst>
                                            <p:cond delay="0"/>
                                          </p:stCondLst>
                                        </p:cTn>
                                        <p:tgtEl>
                                          <p:spTgt spid="131"/>
                                        </p:tgtEl>
                                        <p:attrNameLst>
                                          <p:attrName>style.visibility</p:attrName>
                                        </p:attrNameLst>
                                      </p:cBhvr>
                                      <p:to>
                                        <p:strVal val="visible"/>
                                      </p:to>
                                    </p:set>
                                    <p:animEffect transition="in" filter="blinds(horizontal)">
                                      <p:cBhvr>
                                        <p:cTn id="390" dur="500"/>
                                        <p:tgtEl>
                                          <p:spTgt spid="131"/>
                                        </p:tgtEl>
                                      </p:cBhvr>
                                    </p:animEffect>
                                  </p:childTnLst>
                                </p:cTn>
                              </p:par>
                              <p:par>
                                <p:cTn id="391" presetID="3" presetClass="entr" presetSubtype="10" fill="hold" nodeType="withEffect">
                                  <p:stCondLst>
                                    <p:cond delay="0"/>
                                  </p:stCondLst>
                                  <p:childTnLst>
                                    <p:set>
                                      <p:cBhvr>
                                        <p:cTn id="392" dur="1" fill="hold">
                                          <p:stCondLst>
                                            <p:cond delay="0"/>
                                          </p:stCondLst>
                                        </p:cTn>
                                        <p:tgtEl>
                                          <p:spTgt spid="132"/>
                                        </p:tgtEl>
                                        <p:attrNameLst>
                                          <p:attrName>style.visibility</p:attrName>
                                        </p:attrNameLst>
                                      </p:cBhvr>
                                      <p:to>
                                        <p:strVal val="visible"/>
                                      </p:to>
                                    </p:set>
                                    <p:animEffect transition="in" filter="blinds(horizontal)">
                                      <p:cBhvr>
                                        <p:cTn id="393" dur="500"/>
                                        <p:tgtEl>
                                          <p:spTgt spid="132"/>
                                        </p:tgtEl>
                                      </p:cBhvr>
                                    </p:animEffect>
                                  </p:childTnLst>
                                </p:cTn>
                              </p:par>
                              <p:par>
                                <p:cTn id="394" presetID="3" presetClass="entr" presetSubtype="10" fill="hold" nodeType="withEffect">
                                  <p:stCondLst>
                                    <p:cond delay="0"/>
                                  </p:stCondLst>
                                  <p:childTnLst>
                                    <p:set>
                                      <p:cBhvr>
                                        <p:cTn id="395" dur="1" fill="hold">
                                          <p:stCondLst>
                                            <p:cond delay="0"/>
                                          </p:stCondLst>
                                        </p:cTn>
                                        <p:tgtEl>
                                          <p:spTgt spid="133"/>
                                        </p:tgtEl>
                                        <p:attrNameLst>
                                          <p:attrName>style.visibility</p:attrName>
                                        </p:attrNameLst>
                                      </p:cBhvr>
                                      <p:to>
                                        <p:strVal val="visible"/>
                                      </p:to>
                                    </p:set>
                                    <p:animEffect transition="in" filter="blinds(horizontal)">
                                      <p:cBhvr>
                                        <p:cTn id="396" dur="500"/>
                                        <p:tgtEl>
                                          <p:spTgt spid="133"/>
                                        </p:tgtEl>
                                      </p:cBhvr>
                                    </p:animEffect>
                                  </p:childTnLst>
                                </p:cTn>
                              </p:par>
                              <p:par>
                                <p:cTn id="397" presetID="3" presetClass="entr" presetSubtype="10" fill="hold" nodeType="withEffect">
                                  <p:stCondLst>
                                    <p:cond delay="0"/>
                                  </p:stCondLst>
                                  <p:childTnLst>
                                    <p:set>
                                      <p:cBhvr>
                                        <p:cTn id="398" dur="1" fill="hold">
                                          <p:stCondLst>
                                            <p:cond delay="0"/>
                                          </p:stCondLst>
                                        </p:cTn>
                                        <p:tgtEl>
                                          <p:spTgt spid="134"/>
                                        </p:tgtEl>
                                        <p:attrNameLst>
                                          <p:attrName>style.visibility</p:attrName>
                                        </p:attrNameLst>
                                      </p:cBhvr>
                                      <p:to>
                                        <p:strVal val="visible"/>
                                      </p:to>
                                    </p:set>
                                    <p:animEffect transition="in" filter="blinds(horizontal)">
                                      <p:cBhvr>
                                        <p:cTn id="399" dur="500"/>
                                        <p:tgtEl>
                                          <p:spTgt spid="134"/>
                                        </p:tgtEl>
                                      </p:cBhvr>
                                    </p:animEffect>
                                  </p:childTnLst>
                                </p:cTn>
                              </p:par>
                              <p:par>
                                <p:cTn id="400" presetID="3" presetClass="entr" presetSubtype="10" fill="hold" nodeType="withEffect">
                                  <p:stCondLst>
                                    <p:cond delay="0"/>
                                  </p:stCondLst>
                                  <p:childTnLst>
                                    <p:set>
                                      <p:cBhvr>
                                        <p:cTn id="401" dur="1" fill="hold">
                                          <p:stCondLst>
                                            <p:cond delay="0"/>
                                          </p:stCondLst>
                                        </p:cTn>
                                        <p:tgtEl>
                                          <p:spTgt spid="135"/>
                                        </p:tgtEl>
                                        <p:attrNameLst>
                                          <p:attrName>style.visibility</p:attrName>
                                        </p:attrNameLst>
                                      </p:cBhvr>
                                      <p:to>
                                        <p:strVal val="visible"/>
                                      </p:to>
                                    </p:set>
                                    <p:animEffect transition="in" filter="blinds(horizontal)">
                                      <p:cBhvr>
                                        <p:cTn id="402" dur="500"/>
                                        <p:tgtEl>
                                          <p:spTgt spid="135"/>
                                        </p:tgtEl>
                                      </p:cBhvr>
                                    </p:animEffect>
                                  </p:childTnLst>
                                </p:cTn>
                              </p:par>
                              <p:par>
                                <p:cTn id="403" presetID="3" presetClass="entr" presetSubtype="10" fill="hold" nodeType="withEffect">
                                  <p:stCondLst>
                                    <p:cond delay="0"/>
                                  </p:stCondLst>
                                  <p:childTnLst>
                                    <p:set>
                                      <p:cBhvr>
                                        <p:cTn id="404" dur="1" fill="hold">
                                          <p:stCondLst>
                                            <p:cond delay="0"/>
                                          </p:stCondLst>
                                        </p:cTn>
                                        <p:tgtEl>
                                          <p:spTgt spid="136"/>
                                        </p:tgtEl>
                                        <p:attrNameLst>
                                          <p:attrName>style.visibility</p:attrName>
                                        </p:attrNameLst>
                                      </p:cBhvr>
                                      <p:to>
                                        <p:strVal val="visible"/>
                                      </p:to>
                                    </p:set>
                                    <p:animEffect transition="in" filter="blinds(horizontal)">
                                      <p:cBhvr>
                                        <p:cTn id="405" dur="500"/>
                                        <p:tgtEl>
                                          <p:spTgt spid="136"/>
                                        </p:tgtEl>
                                      </p:cBhvr>
                                    </p:animEffect>
                                  </p:childTnLst>
                                </p:cTn>
                              </p:par>
                              <p:par>
                                <p:cTn id="406" presetID="3" presetClass="entr" presetSubtype="10" fill="hold" nodeType="withEffect">
                                  <p:stCondLst>
                                    <p:cond delay="0"/>
                                  </p:stCondLst>
                                  <p:childTnLst>
                                    <p:set>
                                      <p:cBhvr>
                                        <p:cTn id="407" dur="1" fill="hold">
                                          <p:stCondLst>
                                            <p:cond delay="0"/>
                                          </p:stCondLst>
                                        </p:cTn>
                                        <p:tgtEl>
                                          <p:spTgt spid="137"/>
                                        </p:tgtEl>
                                        <p:attrNameLst>
                                          <p:attrName>style.visibility</p:attrName>
                                        </p:attrNameLst>
                                      </p:cBhvr>
                                      <p:to>
                                        <p:strVal val="visible"/>
                                      </p:to>
                                    </p:set>
                                    <p:animEffect transition="in" filter="blinds(horizontal)">
                                      <p:cBhvr>
                                        <p:cTn id="408" dur="500"/>
                                        <p:tgtEl>
                                          <p:spTgt spid="137"/>
                                        </p:tgtEl>
                                      </p:cBhvr>
                                    </p:animEffect>
                                  </p:childTnLst>
                                </p:cTn>
                              </p:par>
                              <p:par>
                                <p:cTn id="409" presetID="3" presetClass="entr" presetSubtype="10" fill="hold" nodeType="withEffect">
                                  <p:stCondLst>
                                    <p:cond delay="0"/>
                                  </p:stCondLst>
                                  <p:childTnLst>
                                    <p:set>
                                      <p:cBhvr>
                                        <p:cTn id="410" dur="1" fill="hold">
                                          <p:stCondLst>
                                            <p:cond delay="0"/>
                                          </p:stCondLst>
                                        </p:cTn>
                                        <p:tgtEl>
                                          <p:spTgt spid="138"/>
                                        </p:tgtEl>
                                        <p:attrNameLst>
                                          <p:attrName>style.visibility</p:attrName>
                                        </p:attrNameLst>
                                      </p:cBhvr>
                                      <p:to>
                                        <p:strVal val="visible"/>
                                      </p:to>
                                    </p:set>
                                    <p:animEffect transition="in" filter="blinds(horizontal)">
                                      <p:cBhvr>
                                        <p:cTn id="411" dur="500"/>
                                        <p:tgtEl>
                                          <p:spTgt spid="138"/>
                                        </p:tgtEl>
                                      </p:cBhvr>
                                    </p:animEffect>
                                  </p:childTnLst>
                                </p:cTn>
                              </p:par>
                              <p:par>
                                <p:cTn id="412" presetID="3" presetClass="entr" presetSubtype="10" fill="hold" nodeType="withEffect">
                                  <p:stCondLst>
                                    <p:cond delay="0"/>
                                  </p:stCondLst>
                                  <p:childTnLst>
                                    <p:set>
                                      <p:cBhvr>
                                        <p:cTn id="413" dur="1" fill="hold">
                                          <p:stCondLst>
                                            <p:cond delay="0"/>
                                          </p:stCondLst>
                                        </p:cTn>
                                        <p:tgtEl>
                                          <p:spTgt spid="139"/>
                                        </p:tgtEl>
                                        <p:attrNameLst>
                                          <p:attrName>style.visibility</p:attrName>
                                        </p:attrNameLst>
                                      </p:cBhvr>
                                      <p:to>
                                        <p:strVal val="visible"/>
                                      </p:to>
                                    </p:set>
                                    <p:animEffect transition="in" filter="blinds(horizontal)">
                                      <p:cBhvr>
                                        <p:cTn id="414" dur="500"/>
                                        <p:tgtEl>
                                          <p:spTgt spid="139"/>
                                        </p:tgtEl>
                                      </p:cBhvr>
                                    </p:animEffect>
                                  </p:childTnLst>
                                </p:cTn>
                              </p:par>
                              <p:par>
                                <p:cTn id="415" presetID="3" presetClass="entr" presetSubtype="10" fill="hold" nodeType="withEffect">
                                  <p:stCondLst>
                                    <p:cond delay="0"/>
                                  </p:stCondLst>
                                  <p:childTnLst>
                                    <p:set>
                                      <p:cBhvr>
                                        <p:cTn id="416" dur="1" fill="hold">
                                          <p:stCondLst>
                                            <p:cond delay="0"/>
                                          </p:stCondLst>
                                        </p:cTn>
                                        <p:tgtEl>
                                          <p:spTgt spid="140"/>
                                        </p:tgtEl>
                                        <p:attrNameLst>
                                          <p:attrName>style.visibility</p:attrName>
                                        </p:attrNameLst>
                                      </p:cBhvr>
                                      <p:to>
                                        <p:strVal val="visible"/>
                                      </p:to>
                                    </p:set>
                                    <p:animEffect transition="in" filter="blinds(horizontal)">
                                      <p:cBhvr>
                                        <p:cTn id="417" dur="500"/>
                                        <p:tgtEl>
                                          <p:spTgt spid="140"/>
                                        </p:tgtEl>
                                      </p:cBhvr>
                                    </p:animEffect>
                                  </p:childTnLst>
                                </p:cTn>
                              </p:par>
                              <p:par>
                                <p:cTn id="418" presetID="3" presetClass="entr" presetSubtype="10" fill="hold" nodeType="withEffect">
                                  <p:stCondLst>
                                    <p:cond delay="0"/>
                                  </p:stCondLst>
                                  <p:childTnLst>
                                    <p:set>
                                      <p:cBhvr>
                                        <p:cTn id="419" dur="1" fill="hold">
                                          <p:stCondLst>
                                            <p:cond delay="0"/>
                                          </p:stCondLst>
                                        </p:cTn>
                                        <p:tgtEl>
                                          <p:spTgt spid="141"/>
                                        </p:tgtEl>
                                        <p:attrNameLst>
                                          <p:attrName>style.visibility</p:attrName>
                                        </p:attrNameLst>
                                      </p:cBhvr>
                                      <p:to>
                                        <p:strVal val="visible"/>
                                      </p:to>
                                    </p:set>
                                    <p:animEffect transition="in" filter="blinds(horizontal)">
                                      <p:cBhvr>
                                        <p:cTn id="420" dur="500"/>
                                        <p:tgtEl>
                                          <p:spTgt spid="141"/>
                                        </p:tgtEl>
                                      </p:cBhvr>
                                    </p:animEffect>
                                  </p:childTnLst>
                                </p:cTn>
                              </p:par>
                              <p:par>
                                <p:cTn id="421" presetID="3" presetClass="entr" presetSubtype="10" fill="hold" nodeType="withEffect">
                                  <p:stCondLst>
                                    <p:cond delay="0"/>
                                  </p:stCondLst>
                                  <p:childTnLst>
                                    <p:set>
                                      <p:cBhvr>
                                        <p:cTn id="422" dur="1" fill="hold">
                                          <p:stCondLst>
                                            <p:cond delay="0"/>
                                          </p:stCondLst>
                                        </p:cTn>
                                        <p:tgtEl>
                                          <p:spTgt spid="142"/>
                                        </p:tgtEl>
                                        <p:attrNameLst>
                                          <p:attrName>style.visibility</p:attrName>
                                        </p:attrNameLst>
                                      </p:cBhvr>
                                      <p:to>
                                        <p:strVal val="visible"/>
                                      </p:to>
                                    </p:set>
                                    <p:animEffect transition="in" filter="blinds(horizontal)">
                                      <p:cBhvr>
                                        <p:cTn id="423" dur="500"/>
                                        <p:tgtEl>
                                          <p:spTgt spid="142"/>
                                        </p:tgtEl>
                                      </p:cBhvr>
                                    </p:animEffect>
                                  </p:childTnLst>
                                </p:cTn>
                              </p:par>
                              <p:par>
                                <p:cTn id="424" presetID="3" presetClass="entr" presetSubtype="10" fill="hold" nodeType="withEffect">
                                  <p:stCondLst>
                                    <p:cond delay="0"/>
                                  </p:stCondLst>
                                  <p:childTnLst>
                                    <p:set>
                                      <p:cBhvr>
                                        <p:cTn id="425" dur="1" fill="hold">
                                          <p:stCondLst>
                                            <p:cond delay="0"/>
                                          </p:stCondLst>
                                        </p:cTn>
                                        <p:tgtEl>
                                          <p:spTgt spid="143"/>
                                        </p:tgtEl>
                                        <p:attrNameLst>
                                          <p:attrName>style.visibility</p:attrName>
                                        </p:attrNameLst>
                                      </p:cBhvr>
                                      <p:to>
                                        <p:strVal val="visible"/>
                                      </p:to>
                                    </p:set>
                                    <p:animEffect transition="in" filter="blinds(horizontal)">
                                      <p:cBhvr>
                                        <p:cTn id="426" dur="500"/>
                                        <p:tgtEl>
                                          <p:spTgt spid="143"/>
                                        </p:tgtEl>
                                      </p:cBhvr>
                                    </p:animEffect>
                                  </p:childTnLst>
                                </p:cTn>
                              </p:par>
                              <p:par>
                                <p:cTn id="427" presetID="3" presetClass="entr" presetSubtype="10" fill="hold" nodeType="withEffect">
                                  <p:stCondLst>
                                    <p:cond delay="0"/>
                                  </p:stCondLst>
                                  <p:childTnLst>
                                    <p:set>
                                      <p:cBhvr>
                                        <p:cTn id="428" dur="1" fill="hold">
                                          <p:stCondLst>
                                            <p:cond delay="0"/>
                                          </p:stCondLst>
                                        </p:cTn>
                                        <p:tgtEl>
                                          <p:spTgt spid="144"/>
                                        </p:tgtEl>
                                        <p:attrNameLst>
                                          <p:attrName>style.visibility</p:attrName>
                                        </p:attrNameLst>
                                      </p:cBhvr>
                                      <p:to>
                                        <p:strVal val="visible"/>
                                      </p:to>
                                    </p:set>
                                    <p:animEffect transition="in" filter="blinds(horizontal)">
                                      <p:cBhvr>
                                        <p:cTn id="429" dur="500"/>
                                        <p:tgtEl>
                                          <p:spTgt spid="144"/>
                                        </p:tgtEl>
                                      </p:cBhvr>
                                    </p:animEffect>
                                  </p:childTnLst>
                                </p:cTn>
                              </p:par>
                              <p:par>
                                <p:cTn id="430" presetID="3" presetClass="entr" presetSubtype="10" fill="hold" nodeType="withEffect">
                                  <p:stCondLst>
                                    <p:cond delay="0"/>
                                  </p:stCondLst>
                                  <p:childTnLst>
                                    <p:set>
                                      <p:cBhvr>
                                        <p:cTn id="431" dur="1" fill="hold">
                                          <p:stCondLst>
                                            <p:cond delay="0"/>
                                          </p:stCondLst>
                                        </p:cTn>
                                        <p:tgtEl>
                                          <p:spTgt spid="145"/>
                                        </p:tgtEl>
                                        <p:attrNameLst>
                                          <p:attrName>style.visibility</p:attrName>
                                        </p:attrNameLst>
                                      </p:cBhvr>
                                      <p:to>
                                        <p:strVal val="visible"/>
                                      </p:to>
                                    </p:set>
                                    <p:animEffect transition="in" filter="blinds(horizontal)">
                                      <p:cBhvr>
                                        <p:cTn id="432" dur="500"/>
                                        <p:tgtEl>
                                          <p:spTgt spid="145"/>
                                        </p:tgtEl>
                                      </p:cBhvr>
                                    </p:animEffect>
                                  </p:childTnLst>
                                </p:cTn>
                              </p:par>
                              <p:par>
                                <p:cTn id="433" presetID="3" presetClass="entr" presetSubtype="10" fill="hold" nodeType="withEffect">
                                  <p:stCondLst>
                                    <p:cond delay="0"/>
                                  </p:stCondLst>
                                  <p:childTnLst>
                                    <p:set>
                                      <p:cBhvr>
                                        <p:cTn id="434" dur="1" fill="hold">
                                          <p:stCondLst>
                                            <p:cond delay="0"/>
                                          </p:stCondLst>
                                        </p:cTn>
                                        <p:tgtEl>
                                          <p:spTgt spid="146"/>
                                        </p:tgtEl>
                                        <p:attrNameLst>
                                          <p:attrName>style.visibility</p:attrName>
                                        </p:attrNameLst>
                                      </p:cBhvr>
                                      <p:to>
                                        <p:strVal val="visible"/>
                                      </p:to>
                                    </p:set>
                                    <p:animEffect transition="in" filter="blinds(horizontal)">
                                      <p:cBhvr>
                                        <p:cTn id="435" dur="500"/>
                                        <p:tgtEl>
                                          <p:spTgt spid="146"/>
                                        </p:tgtEl>
                                      </p:cBhvr>
                                    </p:animEffect>
                                  </p:childTnLst>
                                </p:cTn>
                              </p:par>
                              <p:par>
                                <p:cTn id="436" presetID="3" presetClass="entr" presetSubtype="10" fill="hold" nodeType="withEffect">
                                  <p:stCondLst>
                                    <p:cond delay="0"/>
                                  </p:stCondLst>
                                  <p:childTnLst>
                                    <p:set>
                                      <p:cBhvr>
                                        <p:cTn id="437" dur="1" fill="hold">
                                          <p:stCondLst>
                                            <p:cond delay="0"/>
                                          </p:stCondLst>
                                        </p:cTn>
                                        <p:tgtEl>
                                          <p:spTgt spid="147"/>
                                        </p:tgtEl>
                                        <p:attrNameLst>
                                          <p:attrName>style.visibility</p:attrName>
                                        </p:attrNameLst>
                                      </p:cBhvr>
                                      <p:to>
                                        <p:strVal val="visible"/>
                                      </p:to>
                                    </p:set>
                                    <p:animEffect transition="in" filter="blinds(horizontal)">
                                      <p:cBhvr>
                                        <p:cTn id="438" dur="500"/>
                                        <p:tgtEl>
                                          <p:spTgt spid="147"/>
                                        </p:tgtEl>
                                      </p:cBhvr>
                                    </p:animEffect>
                                  </p:childTnLst>
                                </p:cTn>
                              </p:par>
                              <p:par>
                                <p:cTn id="439" presetID="3" presetClass="entr" presetSubtype="10" fill="hold" nodeType="withEffect">
                                  <p:stCondLst>
                                    <p:cond delay="0"/>
                                  </p:stCondLst>
                                  <p:childTnLst>
                                    <p:set>
                                      <p:cBhvr>
                                        <p:cTn id="440" dur="1" fill="hold">
                                          <p:stCondLst>
                                            <p:cond delay="0"/>
                                          </p:stCondLst>
                                        </p:cTn>
                                        <p:tgtEl>
                                          <p:spTgt spid="148"/>
                                        </p:tgtEl>
                                        <p:attrNameLst>
                                          <p:attrName>style.visibility</p:attrName>
                                        </p:attrNameLst>
                                      </p:cBhvr>
                                      <p:to>
                                        <p:strVal val="visible"/>
                                      </p:to>
                                    </p:set>
                                    <p:animEffect transition="in" filter="blinds(horizontal)">
                                      <p:cBhvr>
                                        <p:cTn id="441" dur="500"/>
                                        <p:tgtEl>
                                          <p:spTgt spid="148"/>
                                        </p:tgtEl>
                                      </p:cBhvr>
                                    </p:animEffect>
                                  </p:childTnLst>
                                </p:cTn>
                              </p:par>
                              <p:par>
                                <p:cTn id="442" presetID="3" presetClass="entr" presetSubtype="10" fill="hold" nodeType="withEffect">
                                  <p:stCondLst>
                                    <p:cond delay="0"/>
                                  </p:stCondLst>
                                  <p:childTnLst>
                                    <p:set>
                                      <p:cBhvr>
                                        <p:cTn id="443" dur="1" fill="hold">
                                          <p:stCondLst>
                                            <p:cond delay="0"/>
                                          </p:stCondLst>
                                        </p:cTn>
                                        <p:tgtEl>
                                          <p:spTgt spid="149"/>
                                        </p:tgtEl>
                                        <p:attrNameLst>
                                          <p:attrName>style.visibility</p:attrName>
                                        </p:attrNameLst>
                                      </p:cBhvr>
                                      <p:to>
                                        <p:strVal val="visible"/>
                                      </p:to>
                                    </p:set>
                                    <p:animEffect transition="in" filter="blinds(horizontal)">
                                      <p:cBhvr>
                                        <p:cTn id="444" dur="500"/>
                                        <p:tgtEl>
                                          <p:spTgt spid="149"/>
                                        </p:tgtEl>
                                      </p:cBhvr>
                                    </p:animEffect>
                                  </p:childTnLst>
                                </p:cTn>
                              </p:par>
                              <p:par>
                                <p:cTn id="445" presetID="3" presetClass="entr" presetSubtype="10" fill="hold" nodeType="withEffect">
                                  <p:stCondLst>
                                    <p:cond delay="0"/>
                                  </p:stCondLst>
                                  <p:childTnLst>
                                    <p:set>
                                      <p:cBhvr>
                                        <p:cTn id="446" dur="1" fill="hold">
                                          <p:stCondLst>
                                            <p:cond delay="0"/>
                                          </p:stCondLst>
                                        </p:cTn>
                                        <p:tgtEl>
                                          <p:spTgt spid="150"/>
                                        </p:tgtEl>
                                        <p:attrNameLst>
                                          <p:attrName>style.visibility</p:attrName>
                                        </p:attrNameLst>
                                      </p:cBhvr>
                                      <p:to>
                                        <p:strVal val="visible"/>
                                      </p:to>
                                    </p:set>
                                    <p:animEffect transition="in" filter="blinds(horizontal)">
                                      <p:cBhvr>
                                        <p:cTn id="447" dur="500"/>
                                        <p:tgtEl>
                                          <p:spTgt spid="150"/>
                                        </p:tgtEl>
                                      </p:cBhvr>
                                    </p:animEffect>
                                  </p:childTnLst>
                                </p:cTn>
                              </p:par>
                              <p:par>
                                <p:cTn id="448" presetID="3" presetClass="entr" presetSubtype="10" fill="hold" nodeType="withEffect">
                                  <p:stCondLst>
                                    <p:cond delay="0"/>
                                  </p:stCondLst>
                                  <p:childTnLst>
                                    <p:set>
                                      <p:cBhvr>
                                        <p:cTn id="449" dur="1" fill="hold">
                                          <p:stCondLst>
                                            <p:cond delay="0"/>
                                          </p:stCondLst>
                                        </p:cTn>
                                        <p:tgtEl>
                                          <p:spTgt spid="151"/>
                                        </p:tgtEl>
                                        <p:attrNameLst>
                                          <p:attrName>style.visibility</p:attrName>
                                        </p:attrNameLst>
                                      </p:cBhvr>
                                      <p:to>
                                        <p:strVal val="visible"/>
                                      </p:to>
                                    </p:set>
                                    <p:animEffect transition="in" filter="blinds(horizontal)">
                                      <p:cBhvr>
                                        <p:cTn id="450" dur="500"/>
                                        <p:tgtEl>
                                          <p:spTgt spid="151"/>
                                        </p:tgtEl>
                                      </p:cBhvr>
                                    </p:animEffect>
                                  </p:childTnLst>
                                </p:cTn>
                              </p:par>
                              <p:par>
                                <p:cTn id="451" presetID="3" presetClass="entr" presetSubtype="10" fill="hold" nodeType="withEffect">
                                  <p:stCondLst>
                                    <p:cond delay="0"/>
                                  </p:stCondLst>
                                  <p:childTnLst>
                                    <p:set>
                                      <p:cBhvr>
                                        <p:cTn id="452" dur="1" fill="hold">
                                          <p:stCondLst>
                                            <p:cond delay="0"/>
                                          </p:stCondLst>
                                        </p:cTn>
                                        <p:tgtEl>
                                          <p:spTgt spid="152"/>
                                        </p:tgtEl>
                                        <p:attrNameLst>
                                          <p:attrName>style.visibility</p:attrName>
                                        </p:attrNameLst>
                                      </p:cBhvr>
                                      <p:to>
                                        <p:strVal val="visible"/>
                                      </p:to>
                                    </p:set>
                                    <p:animEffect transition="in" filter="blinds(horizontal)">
                                      <p:cBhvr>
                                        <p:cTn id="453" dur="500"/>
                                        <p:tgtEl>
                                          <p:spTgt spid="152"/>
                                        </p:tgtEl>
                                      </p:cBhvr>
                                    </p:animEffect>
                                  </p:childTnLst>
                                </p:cTn>
                              </p:par>
                              <p:par>
                                <p:cTn id="454" presetID="3" presetClass="entr" presetSubtype="10" fill="hold" nodeType="withEffect">
                                  <p:stCondLst>
                                    <p:cond delay="0"/>
                                  </p:stCondLst>
                                  <p:childTnLst>
                                    <p:set>
                                      <p:cBhvr>
                                        <p:cTn id="455" dur="1" fill="hold">
                                          <p:stCondLst>
                                            <p:cond delay="0"/>
                                          </p:stCondLst>
                                        </p:cTn>
                                        <p:tgtEl>
                                          <p:spTgt spid="153"/>
                                        </p:tgtEl>
                                        <p:attrNameLst>
                                          <p:attrName>style.visibility</p:attrName>
                                        </p:attrNameLst>
                                      </p:cBhvr>
                                      <p:to>
                                        <p:strVal val="visible"/>
                                      </p:to>
                                    </p:set>
                                    <p:animEffect transition="in" filter="blinds(horizontal)">
                                      <p:cBhvr>
                                        <p:cTn id="456" dur="500"/>
                                        <p:tgtEl>
                                          <p:spTgt spid="153"/>
                                        </p:tgtEl>
                                      </p:cBhvr>
                                    </p:animEffect>
                                  </p:childTnLst>
                                </p:cTn>
                              </p:par>
                              <p:par>
                                <p:cTn id="457" presetID="3" presetClass="entr" presetSubtype="10" fill="hold" nodeType="withEffect">
                                  <p:stCondLst>
                                    <p:cond delay="0"/>
                                  </p:stCondLst>
                                  <p:childTnLst>
                                    <p:set>
                                      <p:cBhvr>
                                        <p:cTn id="458" dur="1" fill="hold">
                                          <p:stCondLst>
                                            <p:cond delay="0"/>
                                          </p:stCondLst>
                                        </p:cTn>
                                        <p:tgtEl>
                                          <p:spTgt spid="154"/>
                                        </p:tgtEl>
                                        <p:attrNameLst>
                                          <p:attrName>style.visibility</p:attrName>
                                        </p:attrNameLst>
                                      </p:cBhvr>
                                      <p:to>
                                        <p:strVal val="visible"/>
                                      </p:to>
                                    </p:set>
                                    <p:animEffect transition="in" filter="blinds(horizontal)">
                                      <p:cBhvr>
                                        <p:cTn id="459" dur="500"/>
                                        <p:tgtEl>
                                          <p:spTgt spid="154"/>
                                        </p:tgtEl>
                                      </p:cBhvr>
                                    </p:animEffect>
                                  </p:childTnLst>
                                </p:cTn>
                              </p:par>
                              <p:par>
                                <p:cTn id="460" presetID="3" presetClass="entr" presetSubtype="10" fill="hold" nodeType="withEffect">
                                  <p:stCondLst>
                                    <p:cond delay="0"/>
                                  </p:stCondLst>
                                  <p:childTnLst>
                                    <p:set>
                                      <p:cBhvr>
                                        <p:cTn id="461" dur="1" fill="hold">
                                          <p:stCondLst>
                                            <p:cond delay="0"/>
                                          </p:stCondLst>
                                        </p:cTn>
                                        <p:tgtEl>
                                          <p:spTgt spid="155"/>
                                        </p:tgtEl>
                                        <p:attrNameLst>
                                          <p:attrName>style.visibility</p:attrName>
                                        </p:attrNameLst>
                                      </p:cBhvr>
                                      <p:to>
                                        <p:strVal val="visible"/>
                                      </p:to>
                                    </p:set>
                                    <p:animEffect transition="in" filter="blinds(horizontal)">
                                      <p:cBhvr>
                                        <p:cTn id="462" dur="500"/>
                                        <p:tgtEl>
                                          <p:spTgt spid="155"/>
                                        </p:tgtEl>
                                      </p:cBhvr>
                                    </p:animEffect>
                                  </p:childTnLst>
                                </p:cTn>
                              </p:par>
                              <p:par>
                                <p:cTn id="463" presetID="3" presetClass="entr" presetSubtype="10" fill="hold" nodeType="withEffect">
                                  <p:stCondLst>
                                    <p:cond delay="0"/>
                                  </p:stCondLst>
                                  <p:childTnLst>
                                    <p:set>
                                      <p:cBhvr>
                                        <p:cTn id="464" dur="1" fill="hold">
                                          <p:stCondLst>
                                            <p:cond delay="0"/>
                                          </p:stCondLst>
                                        </p:cTn>
                                        <p:tgtEl>
                                          <p:spTgt spid="156"/>
                                        </p:tgtEl>
                                        <p:attrNameLst>
                                          <p:attrName>style.visibility</p:attrName>
                                        </p:attrNameLst>
                                      </p:cBhvr>
                                      <p:to>
                                        <p:strVal val="visible"/>
                                      </p:to>
                                    </p:set>
                                    <p:animEffect transition="in" filter="blinds(horizontal)">
                                      <p:cBhvr>
                                        <p:cTn id="465" dur="500"/>
                                        <p:tgtEl>
                                          <p:spTgt spid="156"/>
                                        </p:tgtEl>
                                      </p:cBhvr>
                                    </p:animEffect>
                                  </p:childTnLst>
                                </p:cTn>
                              </p:par>
                              <p:par>
                                <p:cTn id="466" presetID="3" presetClass="entr" presetSubtype="10" fill="hold" nodeType="withEffect">
                                  <p:stCondLst>
                                    <p:cond delay="0"/>
                                  </p:stCondLst>
                                  <p:childTnLst>
                                    <p:set>
                                      <p:cBhvr>
                                        <p:cTn id="467" dur="1" fill="hold">
                                          <p:stCondLst>
                                            <p:cond delay="0"/>
                                          </p:stCondLst>
                                        </p:cTn>
                                        <p:tgtEl>
                                          <p:spTgt spid="157"/>
                                        </p:tgtEl>
                                        <p:attrNameLst>
                                          <p:attrName>style.visibility</p:attrName>
                                        </p:attrNameLst>
                                      </p:cBhvr>
                                      <p:to>
                                        <p:strVal val="visible"/>
                                      </p:to>
                                    </p:set>
                                    <p:animEffect transition="in" filter="blinds(horizontal)">
                                      <p:cBhvr>
                                        <p:cTn id="468" dur="500"/>
                                        <p:tgtEl>
                                          <p:spTgt spid="157"/>
                                        </p:tgtEl>
                                      </p:cBhvr>
                                    </p:animEffect>
                                  </p:childTnLst>
                                </p:cTn>
                              </p:par>
                              <p:par>
                                <p:cTn id="469" presetID="3" presetClass="entr" presetSubtype="10" fill="hold" nodeType="withEffect">
                                  <p:stCondLst>
                                    <p:cond delay="0"/>
                                  </p:stCondLst>
                                  <p:childTnLst>
                                    <p:set>
                                      <p:cBhvr>
                                        <p:cTn id="470" dur="1" fill="hold">
                                          <p:stCondLst>
                                            <p:cond delay="0"/>
                                          </p:stCondLst>
                                        </p:cTn>
                                        <p:tgtEl>
                                          <p:spTgt spid="158"/>
                                        </p:tgtEl>
                                        <p:attrNameLst>
                                          <p:attrName>style.visibility</p:attrName>
                                        </p:attrNameLst>
                                      </p:cBhvr>
                                      <p:to>
                                        <p:strVal val="visible"/>
                                      </p:to>
                                    </p:set>
                                    <p:animEffect transition="in" filter="blinds(horizontal)">
                                      <p:cBhvr>
                                        <p:cTn id="471" dur="500"/>
                                        <p:tgtEl>
                                          <p:spTgt spid="158"/>
                                        </p:tgtEl>
                                      </p:cBhvr>
                                    </p:animEffect>
                                  </p:childTnLst>
                                </p:cTn>
                              </p:par>
                              <p:par>
                                <p:cTn id="472" presetID="3" presetClass="entr" presetSubtype="10" fill="hold" nodeType="withEffect">
                                  <p:stCondLst>
                                    <p:cond delay="0"/>
                                  </p:stCondLst>
                                  <p:childTnLst>
                                    <p:set>
                                      <p:cBhvr>
                                        <p:cTn id="473" dur="1" fill="hold">
                                          <p:stCondLst>
                                            <p:cond delay="0"/>
                                          </p:stCondLst>
                                        </p:cTn>
                                        <p:tgtEl>
                                          <p:spTgt spid="159"/>
                                        </p:tgtEl>
                                        <p:attrNameLst>
                                          <p:attrName>style.visibility</p:attrName>
                                        </p:attrNameLst>
                                      </p:cBhvr>
                                      <p:to>
                                        <p:strVal val="visible"/>
                                      </p:to>
                                    </p:set>
                                    <p:animEffect transition="in" filter="blinds(horizontal)">
                                      <p:cBhvr>
                                        <p:cTn id="474" dur="500"/>
                                        <p:tgtEl>
                                          <p:spTgt spid="159"/>
                                        </p:tgtEl>
                                      </p:cBhvr>
                                    </p:animEffect>
                                  </p:childTnLst>
                                </p:cTn>
                              </p:par>
                              <p:par>
                                <p:cTn id="475" presetID="3" presetClass="entr" presetSubtype="10" fill="hold" nodeType="withEffect">
                                  <p:stCondLst>
                                    <p:cond delay="0"/>
                                  </p:stCondLst>
                                  <p:childTnLst>
                                    <p:set>
                                      <p:cBhvr>
                                        <p:cTn id="476" dur="1" fill="hold">
                                          <p:stCondLst>
                                            <p:cond delay="0"/>
                                          </p:stCondLst>
                                        </p:cTn>
                                        <p:tgtEl>
                                          <p:spTgt spid="160"/>
                                        </p:tgtEl>
                                        <p:attrNameLst>
                                          <p:attrName>style.visibility</p:attrName>
                                        </p:attrNameLst>
                                      </p:cBhvr>
                                      <p:to>
                                        <p:strVal val="visible"/>
                                      </p:to>
                                    </p:set>
                                    <p:animEffect transition="in" filter="blinds(horizontal)">
                                      <p:cBhvr>
                                        <p:cTn id="477" dur="500"/>
                                        <p:tgtEl>
                                          <p:spTgt spid="160"/>
                                        </p:tgtEl>
                                      </p:cBhvr>
                                    </p:animEffect>
                                  </p:childTnLst>
                                </p:cTn>
                              </p:par>
                              <p:par>
                                <p:cTn id="478" presetID="3" presetClass="entr" presetSubtype="10" fill="hold" nodeType="withEffect">
                                  <p:stCondLst>
                                    <p:cond delay="0"/>
                                  </p:stCondLst>
                                  <p:childTnLst>
                                    <p:set>
                                      <p:cBhvr>
                                        <p:cTn id="479" dur="1" fill="hold">
                                          <p:stCondLst>
                                            <p:cond delay="0"/>
                                          </p:stCondLst>
                                        </p:cTn>
                                        <p:tgtEl>
                                          <p:spTgt spid="161"/>
                                        </p:tgtEl>
                                        <p:attrNameLst>
                                          <p:attrName>style.visibility</p:attrName>
                                        </p:attrNameLst>
                                      </p:cBhvr>
                                      <p:to>
                                        <p:strVal val="visible"/>
                                      </p:to>
                                    </p:set>
                                    <p:animEffect transition="in" filter="blinds(horizontal)">
                                      <p:cBhvr>
                                        <p:cTn id="480" dur="500"/>
                                        <p:tgtEl>
                                          <p:spTgt spid="161"/>
                                        </p:tgtEl>
                                      </p:cBhvr>
                                    </p:animEffect>
                                  </p:childTnLst>
                                </p:cTn>
                              </p:par>
                              <p:par>
                                <p:cTn id="481" presetID="3" presetClass="entr" presetSubtype="10" fill="hold" nodeType="withEffect">
                                  <p:stCondLst>
                                    <p:cond delay="0"/>
                                  </p:stCondLst>
                                  <p:childTnLst>
                                    <p:set>
                                      <p:cBhvr>
                                        <p:cTn id="482" dur="1" fill="hold">
                                          <p:stCondLst>
                                            <p:cond delay="0"/>
                                          </p:stCondLst>
                                        </p:cTn>
                                        <p:tgtEl>
                                          <p:spTgt spid="162"/>
                                        </p:tgtEl>
                                        <p:attrNameLst>
                                          <p:attrName>style.visibility</p:attrName>
                                        </p:attrNameLst>
                                      </p:cBhvr>
                                      <p:to>
                                        <p:strVal val="visible"/>
                                      </p:to>
                                    </p:set>
                                    <p:animEffect transition="in" filter="blinds(horizontal)">
                                      <p:cBhvr>
                                        <p:cTn id="483" dur="500"/>
                                        <p:tgtEl>
                                          <p:spTgt spid="162"/>
                                        </p:tgtEl>
                                      </p:cBhvr>
                                    </p:animEffect>
                                  </p:childTnLst>
                                </p:cTn>
                              </p:par>
                              <p:par>
                                <p:cTn id="484" presetID="3" presetClass="entr" presetSubtype="10" fill="hold" grpId="0" nodeType="withEffect">
                                  <p:stCondLst>
                                    <p:cond delay="0"/>
                                  </p:stCondLst>
                                  <p:childTnLst>
                                    <p:set>
                                      <p:cBhvr>
                                        <p:cTn id="485" dur="1" fill="hold">
                                          <p:stCondLst>
                                            <p:cond delay="0"/>
                                          </p:stCondLst>
                                        </p:cTn>
                                        <p:tgtEl>
                                          <p:spTgt spid="163"/>
                                        </p:tgtEl>
                                        <p:attrNameLst>
                                          <p:attrName>style.visibility</p:attrName>
                                        </p:attrNameLst>
                                      </p:cBhvr>
                                      <p:to>
                                        <p:strVal val="visible"/>
                                      </p:to>
                                    </p:set>
                                    <p:animEffect transition="in" filter="blinds(horizontal)">
                                      <p:cBhvr>
                                        <p:cTn id="486" dur="500"/>
                                        <p:tgtEl>
                                          <p:spTgt spid="163"/>
                                        </p:tgtEl>
                                      </p:cBhvr>
                                    </p:animEffect>
                                  </p:childTnLst>
                                </p:cTn>
                              </p:par>
                              <p:par>
                                <p:cTn id="487" presetID="3" presetClass="entr" presetSubtype="10" fill="hold" grpId="0" nodeType="withEffect">
                                  <p:stCondLst>
                                    <p:cond delay="0"/>
                                  </p:stCondLst>
                                  <p:childTnLst>
                                    <p:set>
                                      <p:cBhvr>
                                        <p:cTn id="488" dur="1" fill="hold">
                                          <p:stCondLst>
                                            <p:cond delay="0"/>
                                          </p:stCondLst>
                                        </p:cTn>
                                        <p:tgtEl>
                                          <p:spTgt spid="164"/>
                                        </p:tgtEl>
                                        <p:attrNameLst>
                                          <p:attrName>style.visibility</p:attrName>
                                        </p:attrNameLst>
                                      </p:cBhvr>
                                      <p:to>
                                        <p:strVal val="visible"/>
                                      </p:to>
                                    </p:set>
                                    <p:animEffect transition="in" filter="blinds(horizontal)">
                                      <p:cBhvr>
                                        <p:cTn id="489" dur="500"/>
                                        <p:tgtEl>
                                          <p:spTgt spid="164"/>
                                        </p:tgtEl>
                                      </p:cBhvr>
                                    </p:animEffect>
                                  </p:childTnLst>
                                </p:cTn>
                              </p:par>
                              <p:par>
                                <p:cTn id="490" presetID="3" presetClass="entr" presetSubtype="10" fill="hold" nodeType="withEffect">
                                  <p:stCondLst>
                                    <p:cond delay="0"/>
                                  </p:stCondLst>
                                  <p:childTnLst>
                                    <p:set>
                                      <p:cBhvr>
                                        <p:cTn id="491" dur="1" fill="hold">
                                          <p:stCondLst>
                                            <p:cond delay="0"/>
                                          </p:stCondLst>
                                        </p:cTn>
                                        <p:tgtEl>
                                          <p:spTgt spid="165"/>
                                        </p:tgtEl>
                                        <p:attrNameLst>
                                          <p:attrName>style.visibility</p:attrName>
                                        </p:attrNameLst>
                                      </p:cBhvr>
                                      <p:to>
                                        <p:strVal val="visible"/>
                                      </p:to>
                                    </p:set>
                                    <p:animEffect transition="in" filter="blinds(horizontal)">
                                      <p:cBhvr>
                                        <p:cTn id="492" dur="500"/>
                                        <p:tgtEl>
                                          <p:spTgt spid="165"/>
                                        </p:tgtEl>
                                      </p:cBhvr>
                                    </p:animEffect>
                                  </p:childTnLst>
                                </p:cTn>
                              </p:par>
                              <p:par>
                                <p:cTn id="493" presetID="3" presetClass="entr" presetSubtype="10" fill="hold" nodeType="withEffect">
                                  <p:stCondLst>
                                    <p:cond delay="0"/>
                                  </p:stCondLst>
                                  <p:childTnLst>
                                    <p:set>
                                      <p:cBhvr>
                                        <p:cTn id="494" dur="1" fill="hold">
                                          <p:stCondLst>
                                            <p:cond delay="0"/>
                                          </p:stCondLst>
                                        </p:cTn>
                                        <p:tgtEl>
                                          <p:spTgt spid="166"/>
                                        </p:tgtEl>
                                        <p:attrNameLst>
                                          <p:attrName>style.visibility</p:attrName>
                                        </p:attrNameLst>
                                      </p:cBhvr>
                                      <p:to>
                                        <p:strVal val="visible"/>
                                      </p:to>
                                    </p:set>
                                    <p:animEffect transition="in" filter="blinds(horizontal)">
                                      <p:cBhvr>
                                        <p:cTn id="495" dur="500"/>
                                        <p:tgtEl>
                                          <p:spTgt spid="166"/>
                                        </p:tgtEl>
                                      </p:cBhvr>
                                    </p:animEffect>
                                  </p:childTnLst>
                                </p:cTn>
                              </p:par>
                              <p:par>
                                <p:cTn id="496" presetID="3" presetClass="entr" presetSubtype="10" fill="hold" nodeType="withEffect">
                                  <p:stCondLst>
                                    <p:cond delay="0"/>
                                  </p:stCondLst>
                                  <p:childTnLst>
                                    <p:set>
                                      <p:cBhvr>
                                        <p:cTn id="497" dur="1" fill="hold">
                                          <p:stCondLst>
                                            <p:cond delay="0"/>
                                          </p:stCondLst>
                                        </p:cTn>
                                        <p:tgtEl>
                                          <p:spTgt spid="167"/>
                                        </p:tgtEl>
                                        <p:attrNameLst>
                                          <p:attrName>style.visibility</p:attrName>
                                        </p:attrNameLst>
                                      </p:cBhvr>
                                      <p:to>
                                        <p:strVal val="visible"/>
                                      </p:to>
                                    </p:set>
                                    <p:animEffect transition="in" filter="blinds(horizontal)">
                                      <p:cBhvr>
                                        <p:cTn id="498" dur="500"/>
                                        <p:tgtEl>
                                          <p:spTgt spid="167"/>
                                        </p:tgtEl>
                                      </p:cBhvr>
                                    </p:animEffect>
                                  </p:childTnLst>
                                </p:cTn>
                              </p:par>
                              <p:par>
                                <p:cTn id="499" presetID="3" presetClass="entr" presetSubtype="10" fill="hold" nodeType="withEffect">
                                  <p:stCondLst>
                                    <p:cond delay="0"/>
                                  </p:stCondLst>
                                  <p:childTnLst>
                                    <p:set>
                                      <p:cBhvr>
                                        <p:cTn id="500" dur="1" fill="hold">
                                          <p:stCondLst>
                                            <p:cond delay="0"/>
                                          </p:stCondLst>
                                        </p:cTn>
                                        <p:tgtEl>
                                          <p:spTgt spid="168"/>
                                        </p:tgtEl>
                                        <p:attrNameLst>
                                          <p:attrName>style.visibility</p:attrName>
                                        </p:attrNameLst>
                                      </p:cBhvr>
                                      <p:to>
                                        <p:strVal val="visible"/>
                                      </p:to>
                                    </p:set>
                                    <p:animEffect transition="in" filter="blinds(horizontal)">
                                      <p:cBhvr>
                                        <p:cTn id="501" dur="500"/>
                                        <p:tgtEl>
                                          <p:spTgt spid="168"/>
                                        </p:tgtEl>
                                      </p:cBhvr>
                                    </p:animEffect>
                                  </p:childTnLst>
                                </p:cTn>
                              </p:par>
                              <p:par>
                                <p:cTn id="502" presetID="3" presetClass="entr" presetSubtype="10" fill="hold" nodeType="withEffect">
                                  <p:stCondLst>
                                    <p:cond delay="0"/>
                                  </p:stCondLst>
                                  <p:childTnLst>
                                    <p:set>
                                      <p:cBhvr>
                                        <p:cTn id="503" dur="1" fill="hold">
                                          <p:stCondLst>
                                            <p:cond delay="0"/>
                                          </p:stCondLst>
                                        </p:cTn>
                                        <p:tgtEl>
                                          <p:spTgt spid="169"/>
                                        </p:tgtEl>
                                        <p:attrNameLst>
                                          <p:attrName>style.visibility</p:attrName>
                                        </p:attrNameLst>
                                      </p:cBhvr>
                                      <p:to>
                                        <p:strVal val="visible"/>
                                      </p:to>
                                    </p:set>
                                    <p:animEffect transition="in" filter="blinds(horizontal)">
                                      <p:cBhvr>
                                        <p:cTn id="504" dur="500"/>
                                        <p:tgtEl>
                                          <p:spTgt spid="169"/>
                                        </p:tgtEl>
                                      </p:cBhvr>
                                    </p:animEffect>
                                  </p:childTnLst>
                                </p:cTn>
                              </p:par>
                              <p:par>
                                <p:cTn id="505" presetID="3" presetClass="entr" presetSubtype="10" fill="hold" nodeType="withEffect">
                                  <p:stCondLst>
                                    <p:cond delay="0"/>
                                  </p:stCondLst>
                                  <p:childTnLst>
                                    <p:set>
                                      <p:cBhvr>
                                        <p:cTn id="506" dur="1" fill="hold">
                                          <p:stCondLst>
                                            <p:cond delay="0"/>
                                          </p:stCondLst>
                                        </p:cTn>
                                        <p:tgtEl>
                                          <p:spTgt spid="170"/>
                                        </p:tgtEl>
                                        <p:attrNameLst>
                                          <p:attrName>style.visibility</p:attrName>
                                        </p:attrNameLst>
                                      </p:cBhvr>
                                      <p:to>
                                        <p:strVal val="visible"/>
                                      </p:to>
                                    </p:set>
                                    <p:animEffect transition="in" filter="blinds(horizontal)">
                                      <p:cBhvr>
                                        <p:cTn id="507" dur="500"/>
                                        <p:tgtEl>
                                          <p:spTgt spid="170"/>
                                        </p:tgtEl>
                                      </p:cBhvr>
                                    </p:animEffect>
                                  </p:childTnLst>
                                </p:cTn>
                              </p:par>
                              <p:par>
                                <p:cTn id="508" presetID="3" presetClass="entr" presetSubtype="10" fill="hold" nodeType="withEffect">
                                  <p:stCondLst>
                                    <p:cond delay="0"/>
                                  </p:stCondLst>
                                  <p:childTnLst>
                                    <p:set>
                                      <p:cBhvr>
                                        <p:cTn id="509" dur="1" fill="hold">
                                          <p:stCondLst>
                                            <p:cond delay="0"/>
                                          </p:stCondLst>
                                        </p:cTn>
                                        <p:tgtEl>
                                          <p:spTgt spid="171"/>
                                        </p:tgtEl>
                                        <p:attrNameLst>
                                          <p:attrName>style.visibility</p:attrName>
                                        </p:attrNameLst>
                                      </p:cBhvr>
                                      <p:to>
                                        <p:strVal val="visible"/>
                                      </p:to>
                                    </p:set>
                                    <p:animEffect transition="in" filter="blinds(horizontal)">
                                      <p:cBhvr>
                                        <p:cTn id="510" dur="500"/>
                                        <p:tgtEl>
                                          <p:spTgt spid="171"/>
                                        </p:tgtEl>
                                      </p:cBhvr>
                                    </p:animEffect>
                                  </p:childTnLst>
                                </p:cTn>
                              </p:par>
                              <p:par>
                                <p:cTn id="511" presetID="3" presetClass="entr" presetSubtype="10" fill="hold" nodeType="withEffect">
                                  <p:stCondLst>
                                    <p:cond delay="0"/>
                                  </p:stCondLst>
                                  <p:childTnLst>
                                    <p:set>
                                      <p:cBhvr>
                                        <p:cTn id="512" dur="1" fill="hold">
                                          <p:stCondLst>
                                            <p:cond delay="0"/>
                                          </p:stCondLst>
                                        </p:cTn>
                                        <p:tgtEl>
                                          <p:spTgt spid="172"/>
                                        </p:tgtEl>
                                        <p:attrNameLst>
                                          <p:attrName>style.visibility</p:attrName>
                                        </p:attrNameLst>
                                      </p:cBhvr>
                                      <p:to>
                                        <p:strVal val="visible"/>
                                      </p:to>
                                    </p:set>
                                    <p:animEffect transition="in" filter="blinds(horizontal)">
                                      <p:cBhvr>
                                        <p:cTn id="513" dur="500"/>
                                        <p:tgtEl>
                                          <p:spTgt spid="172"/>
                                        </p:tgtEl>
                                      </p:cBhvr>
                                    </p:animEffect>
                                  </p:childTnLst>
                                </p:cTn>
                              </p:par>
                              <p:par>
                                <p:cTn id="514" presetID="3" presetClass="entr" presetSubtype="10" fill="hold" nodeType="withEffect">
                                  <p:stCondLst>
                                    <p:cond delay="0"/>
                                  </p:stCondLst>
                                  <p:childTnLst>
                                    <p:set>
                                      <p:cBhvr>
                                        <p:cTn id="515" dur="1" fill="hold">
                                          <p:stCondLst>
                                            <p:cond delay="0"/>
                                          </p:stCondLst>
                                        </p:cTn>
                                        <p:tgtEl>
                                          <p:spTgt spid="173"/>
                                        </p:tgtEl>
                                        <p:attrNameLst>
                                          <p:attrName>style.visibility</p:attrName>
                                        </p:attrNameLst>
                                      </p:cBhvr>
                                      <p:to>
                                        <p:strVal val="visible"/>
                                      </p:to>
                                    </p:set>
                                    <p:animEffect transition="in" filter="blinds(horizontal)">
                                      <p:cBhvr>
                                        <p:cTn id="516" dur="500"/>
                                        <p:tgtEl>
                                          <p:spTgt spid="173"/>
                                        </p:tgtEl>
                                      </p:cBhvr>
                                    </p:animEffect>
                                  </p:childTnLst>
                                </p:cTn>
                              </p:par>
                              <p:par>
                                <p:cTn id="517" presetID="3" presetClass="entr" presetSubtype="10" fill="hold" nodeType="withEffect">
                                  <p:stCondLst>
                                    <p:cond delay="0"/>
                                  </p:stCondLst>
                                  <p:childTnLst>
                                    <p:set>
                                      <p:cBhvr>
                                        <p:cTn id="518" dur="1" fill="hold">
                                          <p:stCondLst>
                                            <p:cond delay="0"/>
                                          </p:stCondLst>
                                        </p:cTn>
                                        <p:tgtEl>
                                          <p:spTgt spid="174"/>
                                        </p:tgtEl>
                                        <p:attrNameLst>
                                          <p:attrName>style.visibility</p:attrName>
                                        </p:attrNameLst>
                                      </p:cBhvr>
                                      <p:to>
                                        <p:strVal val="visible"/>
                                      </p:to>
                                    </p:set>
                                    <p:animEffect transition="in" filter="blinds(horizontal)">
                                      <p:cBhvr>
                                        <p:cTn id="519" dur="500"/>
                                        <p:tgtEl>
                                          <p:spTgt spid="174"/>
                                        </p:tgtEl>
                                      </p:cBhvr>
                                    </p:animEffect>
                                  </p:childTnLst>
                                </p:cTn>
                              </p:par>
                              <p:par>
                                <p:cTn id="520" presetID="3" presetClass="entr" presetSubtype="10" fill="hold" nodeType="withEffect">
                                  <p:stCondLst>
                                    <p:cond delay="0"/>
                                  </p:stCondLst>
                                  <p:childTnLst>
                                    <p:set>
                                      <p:cBhvr>
                                        <p:cTn id="521" dur="1" fill="hold">
                                          <p:stCondLst>
                                            <p:cond delay="0"/>
                                          </p:stCondLst>
                                        </p:cTn>
                                        <p:tgtEl>
                                          <p:spTgt spid="175"/>
                                        </p:tgtEl>
                                        <p:attrNameLst>
                                          <p:attrName>style.visibility</p:attrName>
                                        </p:attrNameLst>
                                      </p:cBhvr>
                                      <p:to>
                                        <p:strVal val="visible"/>
                                      </p:to>
                                    </p:set>
                                    <p:animEffect transition="in" filter="blinds(horizontal)">
                                      <p:cBhvr>
                                        <p:cTn id="522" dur="500"/>
                                        <p:tgtEl>
                                          <p:spTgt spid="175"/>
                                        </p:tgtEl>
                                      </p:cBhvr>
                                    </p:animEffect>
                                  </p:childTnLst>
                                </p:cTn>
                              </p:par>
                              <p:par>
                                <p:cTn id="523" presetID="3" presetClass="entr" presetSubtype="10" fill="hold" nodeType="withEffect">
                                  <p:stCondLst>
                                    <p:cond delay="0"/>
                                  </p:stCondLst>
                                  <p:childTnLst>
                                    <p:set>
                                      <p:cBhvr>
                                        <p:cTn id="524" dur="1" fill="hold">
                                          <p:stCondLst>
                                            <p:cond delay="0"/>
                                          </p:stCondLst>
                                        </p:cTn>
                                        <p:tgtEl>
                                          <p:spTgt spid="176"/>
                                        </p:tgtEl>
                                        <p:attrNameLst>
                                          <p:attrName>style.visibility</p:attrName>
                                        </p:attrNameLst>
                                      </p:cBhvr>
                                      <p:to>
                                        <p:strVal val="visible"/>
                                      </p:to>
                                    </p:set>
                                    <p:animEffect transition="in" filter="blinds(horizontal)">
                                      <p:cBhvr>
                                        <p:cTn id="525" dur="500"/>
                                        <p:tgtEl>
                                          <p:spTgt spid="176"/>
                                        </p:tgtEl>
                                      </p:cBhvr>
                                    </p:animEffect>
                                  </p:childTnLst>
                                </p:cTn>
                              </p:par>
                              <p:par>
                                <p:cTn id="526" presetID="3" presetClass="entr" presetSubtype="10" fill="hold" nodeType="withEffect">
                                  <p:stCondLst>
                                    <p:cond delay="0"/>
                                  </p:stCondLst>
                                  <p:childTnLst>
                                    <p:set>
                                      <p:cBhvr>
                                        <p:cTn id="527" dur="1" fill="hold">
                                          <p:stCondLst>
                                            <p:cond delay="0"/>
                                          </p:stCondLst>
                                        </p:cTn>
                                        <p:tgtEl>
                                          <p:spTgt spid="177"/>
                                        </p:tgtEl>
                                        <p:attrNameLst>
                                          <p:attrName>style.visibility</p:attrName>
                                        </p:attrNameLst>
                                      </p:cBhvr>
                                      <p:to>
                                        <p:strVal val="visible"/>
                                      </p:to>
                                    </p:set>
                                    <p:animEffect transition="in" filter="blinds(horizontal)">
                                      <p:cBhvr>
                                        <p:cTn id="528" dur="500"/>
                                        <p:tgtEl>
                                          <p:spTgt spid="177"/>
                                        </p:tgtEl>
                                      </p:cBhvr>
                                    </p:animEffect>
                                  </p:childTnLst>
                                </p:cTn>
                              </p:par>
                              <p:par>
                                <p:cTn id="529" presetID="3" presetClass="entr" presetSubtype="10" fill="hold" nodeType="withEffect">
                                  <p:stCondLst>
                                    <p:cond delay="0"/>
                                  </p:stCondLst>
                                  <p:childTnLst>
                                    <p:set>
                                      <p:cBhvr>
                                        <p:cTn id="530" dur="1" fill="hold">
                                          <p:stCondLst>
                                            <p:cond delay="0"/>
                                          </p:stCondLst>
                                        </p:cTn>
                                        <p:tgtEl>
                                          <p:spTgt spid="178"/>
                                        </p:tgtEl>
                                        <p:attrNameLst>
                                          <p:attrName>style.visibility</p:attrName>
                                        </p:attrNameLst>
                                      </p:cBhvr>
                                      <p:to>
                                        <p:strVal val="visible"/>
                                      </p:to>
                                    </p:set>
                                    <p:animEffect transition="in" filter="blinds(horizontal)">
                                      <p:cBhvr>
                                        <p:cTn id="531" dur="500"/>
                                        <p:tgtEl>
                                          <p:spTgt spid="178"/>
                                        </p:tgtEl>
                                      </p:cBhvr>
                                    </p:animEffect>
                                  </p:childTnLst>
                                </p:cTn>
                              </p:par>
                              <p:par>
                                <p:cTn id="532" presetID="3" presetClass="entr" presetSubtype="10" fill="hold" nodeType="withEffect">
                                  <p:stCondLst>
                                    <p:cond delay="0"/>
                                  </p:stCondLst>
                                  <p:childTnLst>
                                    <p:set>
                                      <p:cBhvr>
                                        <p:cTn id="533" dur="1" fill="hold">
                                          <p:stCondLst>
                                            <p:cond delay="0"/>
                                          </p:stCondLst>
                                        </p:cTn>
                                        <p:tgtEl>
                                          <p:spTgt spid="179"/>
                                        </p:tgtEl>
                                        <p:attrNameLst>
                                          <p:attrName>style.visibility</p:attrName>
                                        </p:attrNameLst>
                                      </p:cBhvr>
                                      <p:to>
                                        <p:strVal val="visible"/>
                                      </p:to>
                                    </p:set>
                                    <p:animEffect transition="in" filter="blinds(horizontal)">
                                      <p:cBhvr>
                                        <p:cTn id="534" dur="500"/>
                                        <p:tgtEl>
                                          <p:spTgt spid="179"/>
                                        </p:tgtEl>
                                      </p:cBhvr>
                                    </p:animEffect>
                                  </p:childTnLst>
                                </p:cTn>
                              </p:par>
                              <p:par>
                                <p:cTn id="535" presetID="3" presetClass="entr" presetSubtype="10" fill="hold" nodeType="withEffect">
                                  <p:stCondLst>
                                    <p:cond delay="0"/>
                                  </p:stCondLst>
                                  <p:childTnLst>
                                    <p:set>
                                      <p:cBhvr>
                                        <p:cTn id="536" dur="1" fill="hold">
                                          <p:stCondLst>
                                            <p:cond delay="0"/>
                                          </p:stCondLst>
                                        </p:cTn>
                                        <p:tgtEl>
                                          <p:spTgt spid="180"/>
                                        </p:tgtEl>
                                        <p:attrNameLst>
                                          <p:attrName>style.visibility</p:attrName>
                                        </p:attrNameLst>
                                      </p:cBhvr>
                                      <p:to>
                                        <p:strVal val="visible"/>
                                      </p:to>
                                    </p:set>
                                    <p:animEffect transition="in" filter="blinds(horizontal)">
                                      <p:cBhvr>
                                        <p:cTn id="537" dur="500"/>
                                        <p:tgtEl>
                                          <p:spTgt spid="180"/>
                                        </p:tgtEl>
                                      </p:cBhvr>
                                    </p:animEffect>
                                  </p:childTnLst>
                                </p:cTn>
                              </p:par>
                              <p:par>
                                <p:cTn id="538" presetID="3" presetClass="entr" presetSubtype="10" fill="hold" nodeType="withEffect">
                                  <p:stCondLst>
                                    <p:cond delay="0"/>
                                  </p:stCondLst>
                                  <p:childTnLst>
                                    <p:set>
                                      <p:cBhvr>
                                        <p:cTn id="539" dur="1" fill="hold">
                                          <p:stCondLst>
                                            <p:cond delay="0"/>
                                          </p:stCondLst>
                                        </p:cTn>
                                        <p:tgtEl>
                                          <p:spTgt spid="181"/>
                                        </p:tgtEl>
                                        <p:attrNameLst>
                                          <p:attrName>style.visibility</p:attrName>
                                        </p:attrNameLst>
                                      </p:cBhvr>
                                      <p:to>
                                        <p:strVal val="visible"/>
                                      </p:to>
                                    </p:set>
                                    <p:animEffect transition="in" filter="blinds(horizontal)">
                                      <p:cBhvr>
                                        <p:cTn id="540" dur="500"/>
                                        <p:tgtEl>
                                          <p:spTgt spid="181"/>
                                        </p:tgtEl>
                                      </p:cBhvr>
                                    </p:animEffect>
                                  </p:childTnLst>
                                </p:cTn>
                              </p:par>
                              <p:par>
                                <p:cTn id="541" presetID="3" presetClass="entr" presetSubtype="10" fill="hold" nodeType="withEffect">
                                  <p:stCondLst>
                                    <p:cond delay="0"/>
                                  </p:stCondLst>
                                  <p:childTnLst>
                                    <p:set>
                                      <p:cBhvr>
                                        <p:cTn id="542" dur="1" fill="hold">
                                          <p:stCondLst>
                                            <p:cond delay="0"/>
                                          </p:stCondLst>
                                        </p:cTn>
                                        <p:tgtEl>
                                          <p:spTgt spid="182"/>
                                        </p:tgtEl>
                                        <p:attrNameLst>
                                          <p:attrName>style.visibility</p:attrName>
                                        </p:attrNameLst>
                                      </p:cBhvr>
                                      <p:to>
                                        <p:strVal val="visible"/>
                                      </p:to>
                                    </p:set>
                                    <p:animEffect transition="in" filter="blinds(horizontal)">
                                      <p:cBhvr>
                                        <p:cTn id="543" dur="500"/>
                                        <p:tgtEl>
                                          <p:spTgt spid="182"/>
                                        </p:tgtEl>
                                      </p:cBhvr>
                                    </p:animEffect>
                                  </p:childTnLst>
                                </p:cTn>
                              </p:par>
                              <p:par>
                                <p:cTn id="544" presetID="3" presetClass="entr" presetSubtype="10" fill="hold" nodeType="withEffect">
                                  <p:stCondLst>
                                    <p:cond delay="0"/>
                                  </p:stCondLst>
                                  <p:childTnLst>
                                    <p:set>
                                      <p:cBhvr>
                                        <p:cTn id="545" dur="1" fill="hold">
                                          <p:stCondLst>
                                            <p:cond delay="0"/>
                                          </p:stCondLst>
                                        </p:cTn>
                                        <p:tgtEl>
                                          <p:spTgt spid="183"/>
                                        </p:tgtEl>
                                        <p:attrNameLst>
                                          <p:attrName>style.visibility</p:attrName>
                                        </p:attrNameLst>
                                      </p:cBhvr>
                                      <p:to>
                                        <p:strVal val="visible"/>
                                      </p:to>
                                    </p:set>
                                    <p:animEffect transition="in" filter="blinds(horizontal)">
                                      <p:cBhvr>
                                        <p:cTn id="546" dur="500"/>
                                        <p:tgtEl>
                                          <p:spTgt spid="183"/>
                                        </p:tgtEl>
                                      </p:cBhvr>
                                    </p:animEffect>
                                  </p:childTnLst>
                                </p:cTn>
                              </p:par>
                              <p:par>
                                <p:cTn id="547" presetID="3" presetClass="entr" presetSubtype="10" fill="hold" nodeType="withEffect">
                                  <p:stCondLst>
                                    <p:cond delay="0"/>
                                  </p:stCondLst>
                                  <p:childTnLst>
                                    <p:set>
                                      <p:cBhvr>
                                        <p:cTn id="548" dur="1" fill="hold">
                                          <p:stCondLst>
                                            <p:cond delay="0"/>
                                          </p:stCondLst>
                                        </p:cTn>
                                        <p:tgtEl>
                                          <p:spTgt spid="184"/>
                                        </p:tgtEl>
                                        <p:attrNameLst>
                                          <p:attrName>style.visibility</p:attrName>
                                        </p:attrNameLst>
                                      </p:cBhvr>
                                      <p:to>
                                        <p:strVal val="visible"/>
                                      </p:to>
                                    </p:set>
                                    <p:animEffect transition="in" filter="blinds(horizontal)">
                                      <p:cBhvr>
                                        <p:cTn id="549" dur="500"/>
                                        <p:tgtEl>
                                          <p:spTgt spid="184"/>
                                        </p:tgtEl>
                                      </p:cBhvr>
                                    </p:animEffect>
                                  </p:childTnLst>
                                </p:cTn>
                              </p:par>
                              <p:par>
                                <p:cTn id="550" presetID="3" presetClass="entr" presetSubtype="10" fill="hold" nodeType="withEffect">
                                  <p:stCondLst>
                                    <p:cond delay="0"/>
                                  </p:stCondLst>
                                  <p:childTnLst>
                                    <p:set>
                                      <p:cBhvr>
                                        <p:cTn id="551" dur="1" fill="hold">
                                          <p:stCondLst>
                                            <p:cond delay="0"/>
                                          </p:stCondLst>
                                        </p:cTn>
                                        <p:tgtEl>
                                          <p:spTgt spid="185"/>
                                        </p:tgtEl>
                                        <p:attrNameLst>
                                          <p:attrName>style.visibility</p:attrName>
                                        </p:attrNameLst>
                                      </p:cBhvr>
                                      <p:to>
                                        <p:strVal val="visible"/>
                                      </p:to>
                                    </p:set>
                                    <p:animEffect transition="in" filter="blinds(horizontal)">
                                      <p:cBhvr>
                                        <p:cTn id="552" dur="500"/>
                                        <p:tgtEl>
                                          <p:spTgt spid="185"/>
                                        </p:tgtEl>
                                      </p:cBhvr>
                                    </p:animEffect>
                                  </p:childTnLst>
                                </p:cTn>
                              </p:par>
                              <p:par>
                                <p:cTn id="553" presetID="3" presetClass="entr" presetSubtype="10" fill="hold" nodeType="withEffect">
                                  <p:stCondLst>
                                    <p:cond delay="0"/>
                                  </p:stCondLst>
                                  <p:childTnLst>
                                    <p:set>
                                      <p:cBhvr>
                                        <p:cTn id="554" dur="1" fill="hold">
                                          <p:stCondLst>
                                            <p:cond delay="0"/>
                                          </p:stCondLst>
                                        </p:cTn>
                                        <p:tgtEl>
                                          <p:spTgt spid="186"/>
                                        </p:tgtEl>
                                        <p:attrNameLst>
                                          <p:attrName>style.visibility</p:attrName>
                                        </p:attrNameLst>
                                      </p:cBhvr>
                                      <p:to>
                                        <p:strVal val="visible"/>
                                      </p:to>
                                    </p:set>
                                    <p:animEffect transition="in" filter="blinds(horizontal)">
                                      <p:cBhvr>
                                        <p:cTn id="555" dur="500"/>
                                        <p:tgtEl>
                                          <p:spTgt spid="186"/>
                                        </p:tgtEl>
                                      </p:cBhvr>
                                    </p:animEffect>
                                  </p:childTnLst>
                                </p:cTn>
                              </p:par>
                              <p:par>
                                <p:cTn id="556" presetID="3" presetClass="entr" presetSubtype="10" fill="hold" nodeType="withEffect">
                                  <p:stCondLst>
                                    <p:cond delay="0"/>
                                  </p:stCondLst>
                                  <p:childTnLst>
                                    <p:set>
                                      <p:cBhvr>
                                        <p:cTn id="557" dur="1" fill="hold">
                                          <p:stCondLst>
                                            <p:cond delay="0"/>
                                          </p:stCondLst>
                                        </p:cTn>
                                        <p:tgtEl>
                                          <p:spTgt spid="187"/>
                                        </p:tgtEl>
                                        <p:attrNameLst>
                                          <p:attrName>style.visibility</p:attrName>
                                        </p:attrNameLst>
                                      </p:cBhvr>
                                      <p:to>
                                        <p:strVal val="visible"/>
                                      </p:to>
                                    </p:set>
                                    <p:animEffect transition="in" filter="blinds(horizontal)">
                                      <p:cBhvr>
                                        <p:cTn id="558" dur="500"/>
                                        <p:tgtEl>
                                          <p:spTgt spid="187"/>
                                        </p:tgtEl>
                                      </p:cBhvr>
                                    </p:animEffect>
                                  </p:childTnLst>
                                </p:cTn>
                              </p:par>
                              <p:par>
                                <p:cTn id="559" presetID="3" presetClass="entr" presetSubtype="10" fill="hold" nodeType="withEffect">
                                  <p:stCondLst>
                                    <p:cond delay="0"/>
                                  </p:stCondLst>
                                  <p:childTnLst>
                                    <p:set>
                                      <p:cBhvr>
                                        <p:cTn id="560" dur="1" fill="hold">
                                          <p:stCondLst>
                                            <p:cond delay="0"/>
                                          </p:stCondLst>
                                        </p:cTn>
                                        <p:tgtEl>
                                          <p:spTgt spid="188"/>
                                        </p:tgtEl>
                                        <p:attrNameLst>
                                          <p:attrName>style.visibility</p:attrName>
                                        </p:attrNameLst>
                                      </p:cBhvr>
                                      <p:to>
                                        <p:strVal val="visible"/>
                                      </p:to>
                                    </p:set>
                                    <p:animEffect transition="in" filter="blinds(horizontal)">
                                      <p:cBhvr>
                                        <p:cTn id="561" dur="500"/>
                                        <p:tgtEl>
                                          <p:spTgt spid="188"/>
                                        </p:tgtEl>
                                      </p:cBhvr>
                                    </p:animEffect>
                                  </p:childTnLst>
                                </p:cTn>
                              </p:par>
                              <p:par>
                                <p:cTn id="562" presetID="3" presetClass="entr" presetSubtype="10" fill="hold" nodeType="withEffect">
                                  <p:stCondLst>
                                    <p:cond delay="0"/>
                                  </p:stCondLst>
                                  <p:childTnLst>
                                    <p:set>
                                      <p:cBhvr>
                                        <p:cTn id="563" dur="1" fill="hold">
                                          <p:stCondLst>
                                            <p:cond delay="0"/>
                                          </p:stCondLst>
                                        </p:cTn>
                                        <p:tgtEl>
                                          <p:spTgt spid="189"/>
                                        </p:tgtEl>
                                        <p:attrNameLst>
                                          <p:attrName>style.visibility</p:attrName>
                                        </p:attrNameLst>
                                      </p:cBhvr>
                                      <p:to>
                                        <p:strVal val="visible"/>
                                      </p:to>
                                    </p:set>
                                    <p:animEffect transition="in" filter="blinds(horizontal)">
                                      <p:cBhvr>
                                        <p:cTn id="564" dur="500"/>
                                        <p:tgtEl>
                                          <p:spTgt spid="189"/>
                                        </p:tgtEl>
                                      </p:cBhvr>
                                    </p:animEffect>
                                  </p:childTnLst>
                                </p:cTn>
                              </p:par>
                              <p:par>
                                <p:cTn id="565" presetID="3" presetClass="entr" presetSubtype="10" fill="hold" nodeType="withEffect">
                                  <p:stCondLst>
                                    <p:cond delay="0"/>
                                  </p:stCondLst>
                                  <p:childTnLst>
                                    <p:set>
                                      <p:cBhvr>
                                        <p:cTn id="566" dur="1" fill="hold">
                                          <p:stCondLst>
                                            <p:cond delay="0"/>
                                          </p:stCondLst>
                                        </p:cTn>
                                        <p:tgtEl>
                                          <p:spTgt spid="190"/>
                                        </p:tgtEl>
                                        <p:attrNameLst>
                                          <p:attrName>style.visibility</p:attrName>
                                        </p:attrNameLst>
                                      </p:cBhvr>
                                      <p:to>
                                        <p:strVal val="visible"/>
                                      </p:to>
                                    </p:set>
                                    <p:animEffect transition="in" filter="blinds(horizontal)">
                                      <p:cBhvr>
                                        <p:cTn id="567" dur="500"/>
                                        <p:tgtEl>
                                          <p:spTgt spid="190"/>
                                        </p:tgtEl>
                                      </p:cBhvr>
                                    </p:animEffect>
                                  </p:childTnLst>
                                </p:cTn>
                              </p:par>
                              <p:par>
                                <p:cTn id="568" presetID="3" presetClass="entr" presetSubtype="10" fill="hold" nodeType="withEffect">
                                  <p:stCondLst>
                                    <p:cond delay="0"/>
                                  </p:stCondLst>
                                  <p:childTnLst>
                                    <p:set>
                                      <p:cBhvr>
                                        <p:cTn id="569" dur="1" fill="hold">
                                          <p:stCondLst>
                                            <p:cond delay="0"/>
                                          </p:stCondLst>
                                        </p:cTn>
                                        <p:tgtEl>
                                          <p:spTgt spid="191"/>
                                        </p:tgtEl>
                                        <p:attrNameLst>
                                          <p:attrName>style.visibility</p:attrName>
                                        </p:attrNameLst>
                                      </p:cBhvr>
                                      <p:to>
                                        <p:strVal val="visible"/>
                                      </p:to>
                                    </p:set>
                                    <p:animEffect transition="in" filter="blinds(horizontal)">
                                      <p:cBhvr>
                                        <p:cTn id="570" dur="500"/>
                                        <p:tgtEl>
                                          <p:spTgt spid="191"/>
                                        </p:tgtEl>
                                      </p:cBhvr>
                                    </p:animEffect>
                                  </p:childTnLst>
                                </p:cTn>
                              </p:par>
                              <p:par>
                                <p:cTn id="571" presetID="3" presetClass="entr" presetSubtype="10" fill="hold" nodeType="withEffect">
                                  <p:stCondLst>
                                    <p:cond delay="0"/>
                                  </p:stCondLst>
                                  <p:childTnLst>
                                    <p:set>
                                      <p:cBhvr>
                                        <p:cTn id="572" dur="1" fill="hold">
                                          <p:stCondLst>
                                            <p:cond delay="0"/>
                                          </p:stCondLst>
                                        </p:cTn>
                                        <p:tgtEl>
                                          <p:spTgt spid="192"/>
                                        </p:tgtEl>
                                        <p:attrNameLst>
                                          <p:attrName>style.visibility</p:attrName>
                                        </p:attrNameLst>
                                      </p:cBhvr>
                                      <p:to>
                                        <p:strVal val="visible"/>
                                      </p:to>
                                    </p:set>
                                    <p:animEffect transition="in" filter="blinds(horizontal)">
                                      <p:cBhvr>
                                        <p:cTn id="573" dur="500"/>
                                        <p:tgtEl>
                                          <p:spTgt spid="192"/>
                                        </p:tgtEl>
                                      </p:cBhvr>
                                    </p:animEffect>
                                  </p:childTnLst>
                                </p:cTn>
                              </p:par>
                              <p:par>
                                <p:cTn id="574" presetID="3" presetClass="entr" presetSubtype="10" fill="hold" nodeType="withEffect">
                                  <p:stCondLst>
                                    <p:cond delay="0"/>
                                  </p:stCondLst>
                                  <p:childTnLst>
                                    <p:set>
                                      <p:cBhvr>
                                        <p:cTn id="575" dur="1" fill="hold">
                                          <p:stCondLst>
                                            <p:cond delay="0"/>
                                          </p:stCondLst>
                                        </p:cTn>
                                        <p:tgtEl>
                                          <p:spTgt spid="193"/>
                                        </p:tgtEl>
                                        <p:attrNameLst>
                                          <p:attrName>style.visibility</p:attrName>
                                        </p:attrNameLst>
                                      </p:cBhvr>
                                      <p:to>
                                        <p:strVal val="visible"/>
                                      </p:to>
                                    </p:set>
                                    <p:animEffect transition="in" filter="blinds(horizontal)">
                                      <p:cBhvr>
                                        <p:cTn id="576" dur="500"/>
                                        <p:tgtEl>
                                          <p:spTgt spid="193"/>
                                        </p:tgtEl>
                                      </p:cBhvr>
                                    </p:animEffect>
                                  </p:childTnLst>
                                </p:cTn>
                              </p:par>
                              <p:par>
                                <p:cTn id="577" presetID="3" presetClass="entr" presetSubtype="10" fill="hold" nodeType="withEffect">
                                  <p:stCondLst>
                                    <p:cond delay="0"/>
                                  </p:stCondLst>
                                  <p:childTnLst>
                                    <p:set>
                                      <p:cBhvr>
                                        <p:cTn id="578" dur="1" fill="hold">
                                          <p:stCondLst>
                                            <p:cond delay="0"/>
                                          </p:stCondLst>
                                        </p:cTn>
                                        <p:tgtEl>
                                          <p:spTgt spid="194"/>
                                        </p:tgtEl>
                                        <p:attrNameLst>
                                          <p:attrName>style.visibility</p:attrName>
                                        </p:attrNameLst>
                                      </p:cBhvr>
                                      <p:to>
                                        <p:strVal val="visible"/>
                                      </p:to>
                                    </p:set>
                                    <p:animEffect transition="in" filter="blinds(horizontal)">
                                      <p:cBhvr>
                                        <p:cTn id="579" dur="500"/>
                                        <p:tgtEl>
                                          <p:spTgt spid="194"/>
                                        </p:tgtEl>
                                      </p:cBhvr>
                                    </p:animEffect>
                                  </p:childTnLst>
                                </p:cTn>
                              </p:par>
                              <p:par>
                                <p:cTn id="580" presetID="3" presetClass="entr" presetSubtype="10" fill="hold" grpId="0" nodeType="withEffect">
                                  <p:stCondLst>
                                    <p:cond delay="0"/>
                                  </p:stCondLst>
                                  <p:childTnLst>
                                    <p:set>
                                      <p:cBhvr>
                                        <p:cTn id="581" dur="1" fill="hold">
                                          <p:stCondLst>
                                            <p:cond delay="0"/>
                                          </p:stCondLst>
                                        </p:cTn>
                                        <p:tgtEl>
                                          <p:spTgt spid="195"/>
                                        </p:tgtEl>
                                        <p:attrNameLst>
                                          <p:attrName>style.visibility</p:attrName>
                                        </p:attrNameLst>
                                      </p:cBhvr>
                                      <p:to>
                                        <p:strVal val="visible"/>
                                      </p:to>
                                    </p:set>
                                    <p:animEffect transition="in" filter="blinds(horizontal)">
                                      <p:cBhvr>
                                        <p:cTn id="582" dur="500"/>
                                        <p:tgtEl>
                                          <p:spTgt spid="195"/>
                                        </p:tgtEl>
                                      </p:cBhvr>
                                    </p:animEffect>
                                  </p:childTnLst>
                                </p:cTn>
                              </p:par>
                              <p:par>
                                <p:cTn id="583" presetID="3" presetClass="entr" presetSubtype="10" fill="hold" grpId="0" nodeType="withEffect">
                                  <p:stCondLst>
                                    <p:cond delay="0"/>
                                  </p:stCondLst>
                                  <p:childTnLst>
                                    <p:set>
                                      <p:cBhvr>
                                        <p:cTn id="584" dur="1" fill="hold">
                                          <p:stCondLst>
                                            <p:cond delay="0"/>
                                          </p:stCondLst>
                                        </p:cTn>
                                        <p:tgtEl>
                                          <p:spTgt spid="196"/>
                                        </p:tgtEl>
                                        <p:attrNameLst>
                                          <p:attrName>style.visibility</p:attrName>
                                        </p:attrNameLst>
                                      </p:cBhvr>
                                      <p:to>
                                        <p:strVal val="visible"/>
                                      </p:to>
                                    </p:set>
                                    <p:animEffect transition="in" filter="blinds(horizontal)">
                                      <p:cBhvr>
                                        <p:cTn id="585" dur="500"/>
                                        <p:tgtEl>
                                          <p:spTgt spid="196"/>
                                        </p:tgtEl>
                                      </p:cBhvr>
                                    </p:animEffect>
                                  </p:childTnLst>
                                </p:cTn>
                              </p:par>
                              <p:par>
                                <p:cTn id="586" presetID="3" presetClass="entr" presetSubtype="10" fill="hold" nodeType="withEffect">
                                  <p:stCondLst>
                                    <p:cond delay="0"/>
                                  </p:stCondLst>
                                  <p:childTnLst>
                                    <p:set>
                                      <p:cBhvr>
                                        <p:cTn id="587" dur="1" fill="hold">
                                          <p:stCondLst>
                                            <p:cond delay="0"/>
                                          </p:stCondLst>
                                        </p:cTn>
                                        <p:tgtEl>
                                          <p:spTgt spid="197"/>
                                        </p:tgtEl>
                                        <p:attrNameLst>
                                          <p:attrName>style.visibility</p:attrName>
                                        </p:attrNameLst>
                                      </p:cBhvr>
                                      <p:to>
                                        <p:strVal val="visible"/>
                                      </p:to>
                                    </p:set>
                                    <p:animEffect transition="in" filter="blinds(horizontal)">
                                      <p:cBhvr>
                                        <p:cTn id="588" dur="500"/>
                                        <p:tgtEl>
                                          <p:spTgt spid="197"/>
                                        </p:tgtEl>
                                      </p:cBhvr>
                                    </p:animEffect>
                                  </p:childTnLst>
                                </p:cTn>
                              </p:par>
                              <p:par>
                                <p:cTn id="589" presetID="3" presetClass="entr" presetSubtype="10" fill="hold" nodeType="withEffect">
                                  <p:stCondLst>
                                    <p:cond delay="0"/>
                                  </p:stCondLst>
                                  <p:childTnLst>
                                    <p:set>
                                      <p:cBhvr>
                                        <p:cTn id="590" dur="1" fill="hold">
                                          <p:stCondLst>
                                            <p:cond delay="0"/>
                                          </p:stCondLst>
                                        </p:cTn>
                                        <p:tgtEl>
                                          <p:spTgt spid="198"/>
                                        </p:tgtEl>
                                        <p:attrNameLst>
                                          <p:attrName>style.visibility</p:attrName>
                                        </p:attrNameLst>
                                      </p:cBhvr>
                                      <p:to>
                                        <p:strVal val="visible"/>
                                      </p:to>
                                    </p:set>
                                    <p:animEffect transition="in" filter="blinds(horizontal)">
                                      <p:cBhvr>
                                        <p:cTn id="591" dur="500"/>
                                        <p:tgtEl>
                                          <p:spTgt spid="198"/>
                                        </p:tgtEl>
                                      </p:cBhvr>
                                    </p:animEffect>
                                  </p:childTnLst>
                                </p:cTn>
                              </p:par>
                              <p:par>
                                <p:cTn id="592" presetID="3" presetClass="entr" presetSubtype="10" fill="hold" nodeType="withEffect">
                                  <p:stCondLst>
                                    <p:cond delay="0"/>
                                  </p:stCondLst>
                                  <p:childTnLst>
                                    <p:set>
                                      <p:cBhvr>
                                        <p:cTn id="593" dur="1" fill="hold">
                                          <p:stCondLst>
                                            <p:cond delay="0"/>
                                          </p:stCondLst>
                                        </p:cTn>
                                        <p:tgtEl>
                                          <p:spTgt spid="199"/>
                                        </p:tgtEl>
                                        <p:attrNameLst>
                                          <p:attrName>style.visibility</p:attrName>
                                        </p:attrNameLst>
                                      </p:cBhvr>
                                      <p:to>
                                        <p:strVal val="visible"/>
                                      </p:to>
                                    </p:set>
                                    <p:animEffect transition="in" filter="blinds(horizontal)">
                                      <p:cBhvr>
                                        <p:cTn id="594" dur="500"/>
                                        <p:tgtEl>
                                          <p:spTgt spid="199"/>
                                        </p:tgtEl>
                                      </p:cBhvr>
                                    </p:animEffect>
                                  </p:childTnLst>
                                </p:cTn>
                              </p:par>
                              <p:par>
                                <p:cTn id="595" presetID="3" presetClass="entr" presetSubtype="10" fill="hold" nodeType="withEffect">
                                  <p:stCondLst>
                                    <p:cond delay="0"/>
                                  </p:stCondLst>
                                  <p:childTnLst>
                                    <p:set>
                                      <p:cBhvr>
                                        <p:cTn id="596" dur="1" fill="hold">
                                          <p:stCondLst>
                                            <p:cond delay="0"/>
                                          </p:stCondLst>
                                        </p:cTn>
                                        <p:tgtEl>
                                          <p:spTgt spid="200"/>
                                        </p:tgtEl>
                                        <p:attrNameLst>
                                          <p:attrName>style.visibility</p:attrName>
                                        </p:attrNameLst>
                                      </p:cBhvr>
                                      <p:to>
                                        <p:strVal val="visible"/>
                                      </p:to>
                                    </p:set>
                                    <p:animEffect transition="in" filter="blinds(horizontal)">
                                      <p:cBhvr>
                                        <p:cTn id="597" dur="500"/>
                                        <p:tgtEl>
                                          <p:spTgt spid="200"/>
                                        </p:tgtEl>
                                      </p:cBhvr>
                                    </p:animEffect>
                                  </p:childTnLst>
                                </p:cTn>
                              </p:par>
                              <p:par>
                                <p:cTn id="598" presetID="3" presetClass="entr" presetSubtype="10" fill="hold" nodeType="withEffect">
                                  <p:stCondLst>
                                    <p:cond delay="0"/>
                                  </p:stCondLst>
                                  <p:childTnLst>
                                    <p:set>
                                      <p:cBhvr>
                                        <p:cTn id="599" dur="1" fill="hold">
                                          <p:stCondLst>
                                            <p:cond delay="0"/>
                                          </p:stCondLst>
                                        </p:cTn>
                                        <p:tgtEl>
                                          <p:spTgt spid="201"/>
                                        </p:tgtEl>
                                        <p:attrNameLst>
                                          <p:attrName>style.visibility</p:attrName>
                                        </p:attrNameLst>
                                      </p:cBhvr>
                                      <p:to>
                                        <p:strVal val="visible"/>
                                      </p:to>
                                    </p:set>
                                    <p:animEffect transition="in" filter="blinds(horizontal)">
                                      <p:cBhvr>
                                        <p:cTn id="600" dur="500"/>
                                        <p:tgtEl>
                                          <p:spTgt spid="201"/>
                                        </p:tgtEl>
                                      </p:cBhvr>
                                    </p:animEffect>
                                  </p:childTnLst>
                                </p:cTn>
                              </p:par>
                              <p:par>
                                <p:cTn id="601" presetID="3" presetClass="entr" presetSubtype="10" fill="hold" nodeType="withEffect">
                                  <p:stCondLst>
                                    <p:cond delay="0"/>
                                  </p:stCondLst>
                                  <p:childTnLst>
                                    <p:set>
                                      <p:cBhvr>
                                        <p:cTn id="602" dur="1" fill="hold">
                                          <p:stCondLst>
                                            <p:cond delay="0"/>
                                          </p:stCondLst>
                                        </p:cTn>
                                        <p:tgtEl>
                                          <p:spTgt spid="202"/>
                                        </p:tgtEl>
                                        <p:attrNameLst>
                                          <p:attrName>style.visibility</p:attrName>
                                        </p:attrNameLst>
                                      </p:cBhvr>
                                      <p:to>
                                        <p:strVal val="visible"/>
                                      </p:to>
                                    </p:set>
                                    <p:animEffect transition="in" filter="blinds(horizontal)">
                                      <p:cBhvr>
                                        <p:cTn id="603" dur="500"/>
                                        <p:tgtEl>
                                          <p:spTgt spid="202"/>
                                        </p:tgtEl>
                                      </p:cBhvr>
                                    </p:animEffect>
                                  </p:childTnLst>
                                </p:cTn>
                              </p:par>
                              <p:par>
                                <p:cTn id="604" presetID="3" presetClass="entr" presetSubtype="10" fill="hold" nodeType="withEffect">
                                  <p:stCondLst>
                                    <p:cond delay="0"/>
                                  </p:stCondLst>
                                  <p:childTnLst>
                                    <p:set>
                                      <p:cBhvr>
                                        <p:cTn id="605" dur="1" fill="hold">
                                          <p:stCondLst>
                                            <p:cond delay="0"/>
                                          </p:stCondLst>
                                        </p:cTn>
                                        <p:tgtEl>
                                          <p:spTgt spid="203"/>
                                        </p:tgtEl>
                                        <p:attrNameLst>
                                          <p:attrName>style.visibility</p:attrName>
                                        </p:attrNameLst>
                                      </p:cBhvr>
                                      <p:to>
                                        <p:strVal val="visible"/>
                                      </p:to>
                                    </p:set>
                                    <p:animEffect transition="in" filter="blinds(horizontal)">
                                      <p:cBhvr>
                                        <p:cTn id="606" dur="500"/>
                                        <p:tgtEl>
                                          <p:spTgt spid="203"/>
                                        </p:tgtEl>
                                      </p:cBhvr>
                                    </p:animEffect>
                                  </p:childTnLst>
                                </p:cTn>
                              </p:par>
                              <p:par>
                                <p:cTn id="607" presetID="3" presetClass="entr" presetSubtype="10" fill="hold" nodeType="withEffect">
                                  <p:stCondLst>
                                    <p:cond delay="0"/>
                                  </p:stCondLst>
                                  <p:childTnLst>
                                    <p:set>
                                      <p:cBhvr>
                                        <p:cTn id="608" dur="1" fill="hold">
                                          <p:stCondLst>
                                            <p:cond delay="0"/>
                                          </p:stCondLst>
                                        </p:cTn>
                                        <p:tgtEl>
                                          <p:spTgt spid="204"/>
                                        </p:tgtEl>
                                        <p:attrNameLst>
                                          <p:attrName>style.visibility</p:attrName>
                                        </p:attrNameLst>
                                      </p:cBhvr>
                                      <p:to>
                                        <p:strVal val="visible"/>
                                      </p:to>
                                    </p:set>
                                    <p:animEffect transition="in" filter="blinds(horizontal)">
                                      <p:cBhvr>
                                        <p:cTn id="609" dur="500"/>
                                        <p:tgtEl>
                                          <p:spTgt spid="204"/>
                                        </p:tgtEl>
                                      </p:cBhvr>
                                    </p:animEffect>
                                  </p:childTnLst>
                                </p:cTn>
                              </p:par>
                              <p:par>
                                <p:cTn id="610" presetID="3" presetClass="entr" presetSubtype="10" fill="hold" nodeType="withEffect">
                                  <p:stCondLst>
                                    <p:cond delay="0"/>
                                  </p:stCondLst>
                                  <p:childTnLst>
                                    <p:set>
                                      <p:cBhvr>
                                        <p:cTn id="611" dur="1" fill="hold">
                                          <p:stCondLst>
                                            <p:cond delay="0"/>
                                          </p:stCondLst>
                                        </p:cTn>
                                        <p:tgtEl>
                                          <p:spTgt spid="205"/>
                                        </p:tgtEl>
                                        <p:attrNameLst>
                                          <p:attrName>style.visibility</p:attrName>
                                        </p:attrNameLst>
                                      </p:cBhvr>
                                      <p:to>
                                        <p:strVal val="visible"/>
                                      </p:to>
                                    </p:set>
                                    <p:animEffect transition="in" filter="blinds(horizontal)">
                                      <p:cBhvr>
                                        <p:cTn id="612" dur="500"/>
                                        <p:tgtEl>
                                          <p:spTgt spid="205"/>
                                        </p:tgtEl>
                                      </p:cBhvr>
                                    </p:animEffect>
                                  </p:childTnLst>
                                </p:cTn>
                              </p:par>
                              <p:par>
                                <p:cTn id="613" presetID="3" presetClass="entr" presetSubtype="10" fill="hold" nodeType="withEffect">
                                  <p:stCondLst>
                                    <p:cond delay="0"/>
                                  </p:stCondLst>
                                  <p:childTnLst>
                                    <p:set>
                                      <p:cBhvr>
                                        <p:cTn id="614" dur="1" fill="hold">
                                          <p:stCondLst>
                                            <p:cond delay="0"/>
                                          </p:stCondLst>
                                        </p:cTn>
                                        <p:tgtEl>
                                          <p:spTgt spid="206"/>
                                        </p:tgtEl>
                                        <p:attrNameLst>
                                          <p:attrName>style.visibility</p:attrName>
                                        </p:attrNameLst>
                                      </p:cBhvr>
                                      <p:to>
                                        <p:strVal val="visible"/>
                                      </p:to>
                                    </p:set>
                                    <p:animEffect transition="in" filter="blinds(horizontal)">
                                      <p:cBhvr>
                                        <p:cTn id="615" dur="500"/>
                                        <p:tgtEl>
                                          <p:spTgt spid="206"/>
                                        </p:tgtEl>
                                      </p:cBhvr>
                                    </p:animEffect>
                                  </p:childTnLst>
                                </p:cTn>
                              </p:par>
                              <p:par>
                                <p:cTn id="616" presetID="3" presetClass="entr" presetSubtype="10" fill="hold" nodeType="withEffect">
                                  <p:stCondLst>
                                    <p:cond delay="0"/>
                                  </p:stCondLst>
                                  <p:childTnLst>
                                    <p:set>
                                      <p:cBhvr>
                                        <p:cTn id="617" dur="1" fill="hold">
                                          <p:stCondLst>
                                            <p:cond delay="0"/>
                                          </p:stCondLst>
                                        </p:cTn>
                                        <p:tgtEl>
                                          <p:spTgt spid="207"/>
                                        </p:tgtEl>
                                        <p:attrNameLst>
                                          <p:attrName>style.visibility</p:attrName>
                                        </p:attrNameLst>
                                      </p:cBhvr>
                                      <p:to>
                                        <p:strVal val="visible"/>
                                      </p:to>
                                    </p:set>
                                    <p:animEffect transition="in" filter="blinds(horizontal)">
                                      <p:cBhvr>
                                        <p:cTn id="618" dur="500"/>
                                        <p:tgtEl>
                                          <p:spTgt spid="207"/>
                                        </p:tgtEl>
                                      </p:cBhvr>
                                    </p:animEffect>
                                  </p:childTnLst>
                                </p:cTn>
                              </p:par>
                              <p:par>
                                <p:cTn id="619" presetID="3" presetClass="entr" presetSubtype="10" fill="hold" nodeType="withEffect">
                                  <p:stCondLst>
                                    <p:cond delay="0"/>
                                  </p:stCondLst>
                                  <p:childTnLst>
                                    <p:set>
                                      <p:cBhvr>
                                        <p:cTn id="620" dur="1" fill="hold">
                                          <p:stCondLst>
                                            <p:cond delay="0"/>
                                          </p:stCondLst>
                                        </p:cTn>
                                        <p:tgtEl>
                                          <p:spTgt spid="208"/>
                                        </p:tgtEl>
                                        <p:attrNameLst>
                                          <p:attrName>style.visibility</p:attrName>
                                        </p:attrNameLst>
                                      </p:cBhvr>
                                      <p:to>
                                        <p:strVal val="visible"/>
                                      </p:to>
                                    </p:set>
                                    <p:animEffect transition="in" filter="blinds(horizontal)">
                                      <p:cBhvr>
                                        <p:cTn id="621" dur="500"/>
                                        <p:tgtEl>
                                          <p:spTgt spid="208"/>
                                        </p:tgtEl>
                                      </p:cBhvr>
                                    </p:animEffect>
                                  </p:childTnLst>
                                </p:cTn>
                              </p:par>
                              <p:par>
                                <p:cTn id="622" presetID="3" presetClass="entr" presetSubtype="10" fill="hold" nodeType="withEffect">
                                  <p:stCondLst>
                                    <p:cond delay="0"/>
                                  </p:stCondLst>
                                  <p:childTnLst>
                                    <p:set>
                                      <p:cBhvr>
                                        <p:cTn id="623" dur="1" fill="hold">
                                          <p:stCondLst>
                                            <p:cond delay="0"/>
                                          </p:stCondLst>
                                        </p:cTn>
                                        <p:tgtEl>
                                          <p:spTgt spid="209"/>
                                        </p:tgtEl>
                                        <p:attrNameLst>
                                          <p:attrName>style.visibility</p:attrName>
                                        </p:attrNameLst>
                                      </p:cBhvr>
                                      <p:to>
                                        <p:strVal val="visible"/>
                                      </p:to>
                                    </p:set>
                                    <p:animEffect transition="in" filter="blinds(horizontal)">
                                      <p:cBhvr>
                                        <p:cTn id="624" dur="500"/>
                                        <p:tgtEl>
                                          <p:spTgt spid="209"/>
                                        </p:tgtEl>
                                      </p:cBhvr>
                                    </p:animEffect>
                                  </p:childTnLst>
                                </p:cTn>
                              </p:par>
                              <p:par>
                                <p:cTn id="625" presetID="3" presetClass="entr" presetSubtype="10" fill="hold" nodeType="withEffect">
                                  <p:stCondLst>
                                    <p:cond delay="0"/>
                                  </p:stCondLst>
                                  <p:childTnLst>
                                    <p:set>
                                      <p:cBhvr>
                                        <p:cTn id="626" dur="1" fill="hold">
                                          <p:stCondLst>
                                            <p:cond delay="0"/>
                                          </p:stCondLst>
                                        </p:cTn>
                                        <p:tgtEl>
                                          <p:spTgt spid="210"/>
                                        </p:tgtEl>
                                        <p:attrNameLst>
                                          <p:attrName>style.visibility</p:attrName>
                                        </p:attrNameLst>
                                      </p:cBhvr>
                                      <p:to>
                                        <p:strVal val="visible"/>
                                      </p:to>
                                    </p:set>
                                    <p:animEffect transition="in" filter="blinds(horizontal)">
                                      <p:cBhvr>
                                        <p:cTn id="627" dur="500"/>
                                        <p:tgtEl>
                                          <p:spTgt spid="210"/>
                                        </p:tgtEl>
                                      </p:cBhvr>
                                    </p:animEffect>
                                  </p:childTnLst>
                                </p:cTn>
                              </p:par>
                              <p:par>
                                <p:cTn id="628" presetID="3" presetClass="entr" presetSubtype="10" fill="hold" nodeType="withEffect">
                                  <p:stCondLst>
                                    <p:cond delay="0"/>
                                  </p:stCondLst>
                                  <p:childTnLst>
                                    <p:set>
                                      <p:cBhvr>
                                        <p:cTn id="629" dur="1" fill="hold">
                                          <p:stCondLst>
                                            <p:cond delay="0"/>
                                          </p:stCondLst>
                                        </p:cTn>
                                        <p:tgtEl>
                                          <p:spTgt spid="211"/>
                                        </p:tgtEl>
                                        <p:attrNameLst>
                                          <p:attrName>style.visibility</p:attrName>
                                        </p:attrNameLst>
                                      </p:cBhvr>
                                      <p:to>
                                        <p:strVal val="visible"/>
                                      </p:to>
                                    </p:set>
                                    <p:animEffect transition="in" filter="blinds(horizontal)">
                                      <p:cBhvr>
                                        <p:cTn id="630" dur="500"/>
                                        <p:tgtEl>
                                          <p:spTgt spid="211"/>
                                        </p:tgtEl>
                                      </p:cBhvr>
                                    </p:animEffect>
                                  </p:childTnLst>
                                </p:cTn>
                              </p:par>
                              <p:par>
                                <p:cTn id="631" presetID="3" presetClass="entr" presetSubtype="10" fill="hold" nodeType="withEffect">
                                  <p:stCondLst>
                                    <p:cond delay="0"/>
                                  </p:stCondLst>
                                  <p:childTnLst>
                                    <p:set>
                                      <p:cBhvr>
                                        <p:cTn id="632" dur="1" fill="hold">
                                          <p:stCondLst>
                                            <p:cond delay="0"/>
                                          </p:stCondLst>
                                        </p:cTn>
                                        <p:tgtEl>
                                          <p:spTgt spid="212"/>
                                        </p:tgtEl>
                                        <p:attrNameLst>
                                          <p:attrName>style.visibility</p:attrName>
                                        </p:attrNameLst>
                                      </p:cBhvr>
                                      <p:to>
                                        <p:strVal val="visible"/>
                                      </p:to>
                                    </p:set>
                                    <p:animEffect transition="in" filter="blinds(horizontal)">
                                      <p:cBhvr>
                                        <p:cTn id="633" dur="500"/>
                                        <p:tgtEl>
                                          <p:spTgt spid="212"/>
                                        </p:tgtEl>
                                      </p:cBhvr>
                                    </p:animEffect>
                                  </p:childTnLst>
                                </p:cTn>
                              </p:par>
                              <p:par>
                                <p:cTn id="634" presetID="3" presetClass="entr" presetSubtype="10" fill="hold" nodeType="withEffect">
                                  <p:stCondLst>
                                    <p:cond delay="0"/>
                                  </p:stCondLst>
                                  <p:childTnLst>
                                    <p:set>
                                      <p:cBhvr>
                                        <p:cTn id="635" dur="1" fill="hold">
                                          <p:stCondLst>
                                            <p:cond delay="0"/>
                                          </p:stCondLst>
                                        </p:cTn>
                                        <p:tgtEl>
                                          <p:spTgt spid="213"/>
                                        </p:tgtEl>
                                        <p:attrNameLst>
                                          <p:attrName>style.visibility</p:attrName>
                                        </p:attrNameLst>
                                      </p:cBhvr>
                                      <p:to>
                                        <p:strVal val="visible"/>
                                      </p:to>
                                    </p:set>
                                    <p:animEffect transition="in" filter="blinds(horizontal)">
                                      <p:cBhvr>
                                        <p:cTn id="636" dur="500"/>
                                        <p:tgtEl>
                                          <p:spTgt spid="213"/>
                                        </p:tgtEl>
                                      </p:cBhvr>
                                    </p:animEffect>
                                  </p:childTnLst>
                                </p:cTn>
                              </p:par>
                              <p:par>
                                <p:cTn id="637" presetID="3" presetClass="entr" presetSubtype="10" fill="hold" grpId="0" nodeType="withEffect">
                                  <p:stCondLst>
                                    <p:cond delay="0"/>
                                  </p:stCondLst>
                                  <p:childTnLst>
                                    <p:set>
                                      <p:cBhvr>
                                        <p:cTn id="638" dur="1" fill="hold">
                                          <p:stCondLst>
                                            <p:cond delay="0"/>
                                          </p:stCondLst>
                                        </p:cTn>
                                        <p:tgtEl>
                                          <p:spTgt spid="214"/>
                                        </p:tgtEl>
                                        <p:attrNameLst>
                                          <p:attrName>style.visibility</p:attrName>
                                        </p:attrNameLst>
                                      </p:cBhvr>
                                      <p:to>
                                        <p:strVal val="visible"/>
                                      </p:to>
                                    </p:set>
                                    <p:animEffect transition="in" filter="blinds(horizontal)">
                                      <p:cBhvr>
                                        <p:cTn id="639" dur="500"/>
                                        <p:tgtEl>
                                          <p:spTgt spid="214"/>
                                        </p:tgtEl>
                                      </p:cBhvr>
                                    </p:animEffect>
                                  </p:childTnLst>
                                </p:cTn>
                              </p:par>
                              <p:par>
                                <p:cTn id="640" presetID="3" presetClass="entr" presetSubtype="10" fill="hold" grpId="0" nodeType="withEffect">
                                  <p:stCondLst>
                                    <p:cond delay="0"/>
                                  </p:stCondLst>
                                  <p:childTnLst>
                                    <p:set>
                                      <p:cBhvr>
                                        <p:cTn id="641" dur="1" fill="hold">
                                          <p:stCondLst>
                                            <p:cond delay="0"/>
                                          </p:stCondLst>
                                        </p:cTn>
                                        <p:tgtEl>
                                          <p:spTgt spid="215"/>
                                        </p:tgtEl>
                                        <p:attrNameLst>
                                          <p:attrName>style.visibility</p:attrName>
                                        </p:attrNameLst>
                                      </p:cBhvr>
                                      <p:to>
                                        <p:strVal val="visible"/>
                                      </p:to>
                                    </p:set>
                                    <p:animEffect transition="in" filter="blinds(horizontal)">
                                      <p:cBhvr>
                                        <p:cTn id="642" dur="500"/>
                                        <p:tgtEl>
                                          <p:spTgt spid="215"/>
                                        </p:tgtEl>
                                      </p:cBhvr>
                                    </p:animEffect>
                                  </p:childTnLst>
                                </p:cTn>
                              </p:par>
                              <p:par>
                                <p:cTn id="643" presetID="3" presetClass="entr" presetSubtype="10" fill="hold" nodeType="withEffect">
                                  <p:stCondLst>
                                    <p:cond delay="0"/>
                                  </p:stCondLst>
                                  <p:childTnLst>
                                    <p:set>
                                      <p:cBhvr>
                                        <p:cTn id="644" dur="1" fill="hold">
                                          <p:stCondLst>
                                            <p:cond delay="0"/>
                                          </p:stCondLst>
                                        </p:cTn>
                                        <p:tgtEl>
                                          <p:spTgt spid="216"/>
                                        </p:tgtEl>
                                        <p:attrNameLst>
                                          <p:attrName>style.visibility</p:attrName>
                                        </p:attrNameLst>
                                      </p:cBhvr>
                                      <p:to>
                                        <p:strVal val="visible"/>
                                      </p:to>
                                    </p:set>
                                    <p:animEffect transition="in" filter="blinds(horizontal)">
                                      <p:cBhvr>
                                        <p:cTn id="645" dur="500"/>
                                        <p:tgtEl>
                                          <p:spTgt spid="216"/>
                                        </p:tgtEl>
                                      </p:cBhvr>
                                    </p:animEffect>
                                  </p:childTnLst>
                                </p:cTn>
                              </p:par>
                              <p:par>
                                <p:cTn id="646" presetID="3" presetClass="entr" presetSubtype="10" fill="hold" nodeType="withEffect">
                                  <p:stCondLst>
                                    <p:cond delay="0"/>
                                  </p:stCondLst>
                                  <p:childTnLst>
                                    <p:set>
                                      <p:cBhvr>
                                        <p:cTn id="647" dur="1" fill="hold">
                                          <p:stCondLst>
                                            <p:cond delay="0"/>
                                          </p:stCondLst>
                                        </p:cTn>
                                        <p:tgtEl>
                                          <p:spTgt spid="217"/>
                                        </p:tgtEl>
                                        <p:attrNameLst>
                                          <p:attrName>style.visibility</p:attrName>
                                        </p:attrNameLst>
                                      </p:cBhvr>
                                      <p:to>
                                        <p:strVal val="visible"/>
                                      </p:to>
                                    </p:set>
                                    <p:animEffect transition="in" filter="blinds(horizontal)">
                                      <p:cBhvr>
                                        <p:cTn id="648" dur="500"/>
                                        <p:tgtEl>
                                          <p:spTgt spid="217"/>
                                        </p:tgtEl>
                                      </p:cBhvr>
                                    </p:animEffect>
                                  </p:childTnLst>
                                </p:cTn>
                              </p:par>
                              <p:par>
                                <p:cTn id="649" presetID="3" presetClass="entr" presetSubtype="10" fill="hold" nodeType="withEffect">
                                  <p:stCondLst>
                                    <p:cond delay="0"/>
                                  </p:stCondLst>
                                  <p:childTnLst>
                                    <p:set>
                                      <p:cBhvr>
                                        <p:cTn id="650" dur="1" fill="hold">
                                          <p:stCondLst>
                                            <p:cond delay="0"/>
                                          </p:stCondLst>
                                        </p:cTn>
                                        <p:tgtEl>
                                          <p:spTgt spid="218"/>
                                        </p:tgtEl>
                                        <p:attrNameLst>
                                          <p:attrName>style.visibility</p:attrName>
                                        </p:attrNameLst>
                                      </p:cBhvr>
                                      <p:to>
                                        <p:strVal val="visible"/>
                                      </p:to>
                                    </p:set>
                                    <p:animEffect transition="in" filter="blinds(horizontal)">
                                      <p:cBhvr>
                                        <p:cTn id="651" dur="500"/>
                                        <p:tgtEl>
                                          <p:spTgt spid="218"/>
                                        </p:tgtEl>
                                      </p:cBhvr>
                                    </p:animEffect>
                                  </p:childTnLst>
                                </p:cTn>
                              </p:par>
                              <p:par>
                                <p:cTn id="652" presetID="3" presetClass="entr" presetSubtype="10" fill="hold" nodeType="withEffect">
                                  <p:stCondLst>
                                    <p:cond delay="0"/>
                                  </p:stCondLst>
                                  <p:childTnLst>
                                    <p:set>
                                      <p:cBhvr>
                                        <p:cTn id="653" dur="1" fill="hold">
                                          <p:stCondLst>
                                            <p:cond delay="0"/>
                                          </p:stCondLst>
                                        </p:cTn>
                                        <p:tgtEl>
                                          <p:spTgt spid="219"/>
                                        </p:tgtEl>
                                        <p:attrNameLst>
                                          <p:attrName>style.visibility</p:attrName>
                                        </p:attrNameLst>
                                      </p:cBhvr>
                                      <p:to>
                                        <p:strVal val="visible"/>
                                      </p:to>
                                    </p:set>
                                    <p:animEffect transition="in" filter="blinds(horizontal)">
                                      <p:cBhvr>
                                        <p:cTn id="654" dur="500"/>
                                        <p:tgtEl>
                                          <p:spTgt spid="219"/>
                                        </p:tgtEl>
                                      </p:cBhvr>
                                    </p:animEffect>
                                  </p:childTnLst>
                                </p:cTn>
                              </p:par>
                              <p:par>
                                <p:cTn id="655" presetID="3" presetClass="entr" presetSubtype="10" fill="hold" nodeType="withEffect">
                                  <p:stCondLst>
                                    <p:cond delay="0"/>
                                  </p:stCondLst>
                                  <p:childTnLst>
                                    <p:set>
                                      <p:cBhvr>
                                        <p:cTn id="656" dur="1" fill="hold">
                                          <p:stCondLst>
                                            <p:cond delay="0"/>
                                          </p:stCondLst>
                                        </p:cTn>
                                        <p:tgtEl>
                                          <p:spTgt spid="220"/>
                                        </p:tgtEl>
                                        <p:attrNameLst>
                                          <p:attrName>style.visibility</p:attrName>
                                        </p:attrNameLst>
                                      </p:cBhvr>
                                      <p:to>
                                        <p:strVal val="visible"/>
                                      </p:to>
                                    </p:set>
                                    <p:animEffect transition="in" filter="blinds(horizontal)">
                                      <p:cBhvr>
                                        <p:cTn id="657" dur="500"/>
                                        <p:tgtEl>
                                          <p:spTgt spid="220"/>
                                        </p:tgtEl>
                                      </p:cBhvr>
                                    </p:animEffect>
                                  </p:childTnLst>
                                </p:cTn>
                              </p:par>
                            </p:childTnLst>
                          </p:cTn>
                        </p:par>
                      </p:childTnLst>
                    </p:cTn>
                  </p:par>
                  <p:par>
                    <p:cTn id="658" fill="hold">
                      <p:stCondLst>
                        <p:cond delay="indefinite"/>
                      </p:stCondLst>
                      <p:childTnLst>
                        <p:par>
                          <p:cTn id="659" fill="hold">
                            <p:stCondLst>
                              <p:cond delay="0"/>
                            </p:stCondLst>
                            <p:childTnLst>
                              <p:par>
                                <p:cTn id="660" presetID="3" presetClass="entr" presetSubtype="10" fill="hold" grpId="0" nodeType="clickEffect">
                                  <p:stCondLst>
                                    <p:cond delay="0"/>
                                  </p:stCondLst>
                                  <p:childTnLst>
                                    <p:set>
                                      <p:cBhvr>
                                        <p:cTn id="661" dur="1" fill="hold">
                                          <p:stCondLst>
                                            <p:cond delay="0"/>
                                          </p:stCondLst>
                                        </p:cTn>
                                        <p:tgtEl>
                                          <p:spTgt spid="58600"/>
                                        </p:tgtEl>
                                        <p:attrNameLst>
                                          <p:attrName>style.visibility</p:attrName>
                                        </p:attrNameLst>
                                      </p:cBhvr>
                                      <p:to>
                                        <p:strVal val="visible"/>
                                      </p:to>
                                    </p:set>
                                    <p:animEffect transition="in" filter="blinds(horizontal)">
                                      <p:cBhvr>
                                        <p:cTn id="662" dur="500"/>
                                        <p:tgtEl>
                                          <p:spTgt spid="586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animBg="1"/>
      <p:bldP spid="120" grpId="0" animBg="1"/>
      <p:bldP spid="163" grpId="0" animBg="1"/>
      <p:bldP spid="164" grpId="0" animBg="1"/>
      <p:bldP spid="195" grpId="0" animBg="1"/>
      <p:bldP spid="196" grpId="0" animBg="1"/>
      <p:bldP spid="214" grpId="0" animBg="1"/>
      <p:bldP spid="215" grpId="0" animBg="1"/>
      <p:bldP spid="221" grpId="0"/>
      <p:bldP spid="5860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Rectangle 2"/>
          <p:cNvSpPr/>
          <p:nvPr/>
        </p:nvSpPr>
        <p:spPr>
          <a:xfrm>
            <a:off x="220663" y="174625"/>
            <a:ext cx="9601200" cy="650875"/>
          </a:xfrm>
          <a:prstGeom prst="rect">
            <a:avLst/>
          </a:prstGeom>
          <a:noFill/>
          <a:ln w="25400" cap="flat" cmpd="sng">
            <a:solidFill>
              <a:srgbClr val="FF0000"/>
            </a:solidFill>
            <a:prstDash val="sysDot"/>
            <a:miter/>
            <a:headEnd type="none" w="med" len="med"/>
            <a:tailEnd type="none" w="med" len="med"/>
          </a:ln>
        </p:spPr>
        <p:txBody>
          <a:bodyPr anchor="ctr" anchorCtr="0">
            <a:spAutoFit/>
          </a:bodyPr>
          <a:p>
            <a:pPr algn="justLow" eaLnBrk="1" hangingPunct="1"/>
            <a:r>
              <a:rPr lang="vi-VN" altLang="en-US" sz="3500" b="1" dirty="0">
                <a:latin typeface="Arial" panose="020B0604020202020204" pitchFamily="34" charset="0"/>
              </a:rPr>
              <a:t>2. Nguyên nhân dẫn đến cạnh tranh</a:t>
            </a:r>
            <a:r>
              <a:rPr lang="vi-VN" altLang="en-US" sz="3500" dirty="0">
                <a:latin typeface="Arial" panose="020B0604020202020204" pitchFamily="34" charset="0"/>
              </a:rPr>
              <a:t> </a:t>
            </a:r>
            <a:endParaRPr lang="vi-VN" altLang="en-US" sz="3500" dirty="0">
              <a:latin typeface="Arial" panose="020B0604020202020204" pitchFamily="34" charset="0"/>
            </a:endParaRPr>
          </a:p>
        </p:txBody>
      </p:sp>
      <p:sp>
        <p:nvSpPr>
          <p:cNvPr id="55299" name="Rectangle 3"/>
          <p:cNvSpPr/>
          <p:nvPr/>
        </p:nvSpPr>
        <p:spPr>
          <a:xfrm>
            <a:off x="220345" y="1386840"/>
            <a:ext cx="11971020" cy="4410710"/>
          </a:xfrm>
          <a:prstGeom prst="rect">
            <a:avLst/>
          </a:prstGeom>
          <a:noFill/>
          <a:ln w="15875" cap="flat" cmpd="sng">
            <a:solidFill>
              <a:srgbClr val="FF0000"/>
            </a:solidFill>
            <a:prstDash val="solid"/>
            <a:miter/>
            <a:headEnd type="none" w="med" len="med"/>
            <a:tailEnd type="none" w="med" len="med"/>
          </a:ln>
        </p:spPr>
        <p:txBody>
          <a:bodyPr anchor="ctr" anchorCtr="0">
            <a:noAutofit/>
          </a:bodyPr>
          <a:p>
            <a:pPr algn="justLow" eaLnBrk="1" hangingPunct="1"/>
            <a:r>
              <a:rPr lang="en-US" altLang="en-US" sz="2600" b="1" dirty="0">
                <a:latin typeface="Times New Roman" panose="02020603050405020304" charset="0"/>
                <a:cs typeface="Times New Roman" panose="02020603050405020304" charset="0"/>
              </a:rPr>
              <a:t>Trường hợp 1</a:t>
            </a:r>
            <a:r>
              <a:rPr lang="en-US" altLang="en-US" sz="2600" dirty="0">
                <a:latin typeface="Times New Roman" panose="02020603050405020304" charset="0"/>
                <a:cs typeface="Times New Roman" panose="02020603050405020304" charset="0"/>
              </a:rPr>
              <a:t>.</a:t>
            </a:r>
            <a:endParaRPr lang="en-US" altLang="en-US" sz="2600" dirty="0">
              <a:latin typeface="Times New Roman" panose="02020603050405020304" charset="0"/>
              <a:cs typeface="Times New Roman" panose="02020603050405020304" charset="0"/>
            </a:endParaRPr>
          </a:p>
          <a:p>
            <a:pPr algn="justLow" eaLnBrk="1" hangingPunct="1"/>
            <a:r>
              <a:rPr lang="en-US" altLang="en-US" sz="2600" dirty="0">
                <a:latin typeface="Times New Roman" panose="02020603050405020304" charset="0"/>
                <a:cs typeface="Times New Roman" panose="02020603050405020304" charset="0"/>
              </a:rPr>
              <a:t> Tại một chợ đ</a:t>
            </a:r>
            <a:r>
              <a:rPr lang="en-US" altLang="en-US" sz="2600" dirty="0">
                <a:latin typeface="Times New Roman" panose="02020603050405020304" charset="0"/>
                <a:cs typeface="Times New Roman" panose="02020603050405020304" charset="0"/>
              </a:rPr>
              <a:t>ầu mối chuyên kinh doanh nông sản, thực phẩm, khu vực nông sản chế biến luôn tấp nập khách mua hàng. Đây là nơi tập trung nhiều nhà sản xuất khác nhau, từ những hộ gia đ</a:t>
            </a:r>
            <a:r>
              <a:rPr lang="en-US" altLang="en-US" sz="2600" dirty="0">
                <a:latin typeface="Times New Roman" panose="02020603050405020304" charset="0"/>
                <a:cs typeface="Times New Roman" panose="02020603050405020304" charset="0"/>
              </a:rPr>
              <a:t>ình chế biến nông sản thủ công theo phương pháp truyền thống đ</a:t>
            </a:r>
            <a:r>
              <a:rPr lang="en-US" altLang="en-US" sz="2600" dirty="0">
                <a:latin typeface="Times New Roman" panose="02020603050405020304" charset="0"/>
                <a:cs typeface="Times New Roman" panose="02020603050405020304" charset="0"/>
              </a:rPr>
              <a:t>ến các chủ trang trại, hợp tác xã, doanh nghiệp chế biến với công nghệ hiện đại. Mỗi nhà sản xuất đ</a:t>
            </a:r>
            <a:r>
              <a:rPr lang="en-US" altLang="en-US" sz="2600" dirty="0">
                <a:latin typeface="Times New Roman" panose="02020603050405020304" charset="0"/>
                <a:cs typeface="Times New Roman" panose="02020603050405020304" charset="0"/>
              </a:rPr>
              <a:t>ều tích cực giới thiệu những sản phẩm tốt nhất của mình cho khách hàng. Người tiêu dùng thực sự bị thu hút bởi sự đ</a:t>
            </a:r>
            <a:r>
              <a:rPr lang="en-US" altLang="en-US" sz="2600" dirty="0">
                <a:latin typeface="Times New Roman" panose="02020603050405020304" charset="0"/>
                <a:cs typeface="Times New Roman" panose="02020603050405020304" charset="0"/>
              </a:rPr>
              <a:t>a dạng về chủng loại sản phẩm, chất lượng, mẫu mã, giá cả,... Một số sản phẩm đ</a:t>
            </a:r>
            <a:r>
              <a:rPr lang="en-US" altLang="en-US" sz="2600" dirty="0">
                <a:latin typeface="Times New Roman" panose="02020603050405020304" charset="0"/>
                <a:cs typeface="Times New Roman" panose="02020603050405020304" charset="0"/>
              </a:rPr>
              <a:t>ặc sắc có lúc khan hiếm hàng do nhiều người tìm mua.</a:t>
            </a:r>
            <a:endParaRPr lang="en-US" altLang="en-US" sz="2600" dirty="0">
              <a:latin typeface="Times New Roman" panose="02020603050405020304" charset="0"/>
              <a:cs typeface="Times New Roman" panose="02020603050405020304" charset="0"/>
            </a:endParaRPr>
          </a:p>
          <a:p>
            <a:pPr algn="justLow" eaLnBrk="1" hangingPunct="1"/>
            <a:r>
              <a:rPr lang="en-US" altLang="en-US" sz="2600" b="1" dirty="0">
                <a:latin typeface="Times New Roman" panose="02020603050405020304" charset="0"/>
                <a:cs typeface="Times New Roman" panose="02020603050405020304" charset="0"/>
              </a:rPr>
              <a:t>Trường hợp 2.</a:t>
            </a:r>
            <a:endParaRPr lang="en-US" altLang="en-US" sz="2600" b="1" dirty="0">
              <a:latin typeface="Times New Roman" panose="02020603050405020304" charset="0"/>
              <a:cs typeface="Times New Roman" panose="02020603050405020304" charset="0"/>
            </a:endParaRPr>
          </a:p>
          <a:p>
            <a:pPr algn="justLow" eaLnBrk="1" hangingPunct="1"/>
            <a:r>
              <a:rPr lang="en-US" altLang="en-US" sz="2600" dirty="0">
                <a:latin typeface="Times New Roman" panose="02020603050405020304" charset="0"/>
                <a:cs typeface="Times New Roman" panose="02020603050405020304" charset="0"/>
              </a:rPr>
              <a:t> Thị trư</a:t>
            </a:r>
            <a:r>
              <a:rPr lang="en-US" altLang="en-US" sz="2600" dirty="0">
                <a:latin typeface="Times New Roman" panose="02020603050405020304" charset="0"/>
                <a:cs typeface="Times New Roman" panose="02020603050405020304" charset="0"/>
              </a:rPr>
              <a:t>ờng thời trang ở nước ta hiện nay có nhiều chủ thể sản xuất kinh doanh với đ</a:t>
            </a:r>
            <a:r>
              <a:rPr lang="en-US" altLang="en-US" sz="2600" dirty="0">
                <a:latin typeface="Times New Roman" panose="02020603050405020304" charset="0"/>
                <a:cs typeface="Times New Roman" panose="02020603050405020304" charset="0"/>
              </a:rPr>
              <a:t>iều kiện sản xuất khác nhau. Sự xuất hiện các doanh nghiệp thời trang nước ngoài với thế mạnh về vốn, công nghệ, mức đ</a:t>
            </a:r>
            <a:r>
              <a:rPr lang="en-US" altLang="en-US" sz="2600" dirty="0">
                <a:latin typeface="Times New Roman" panose="02020603050405020304" charset="0"/>
                <a:cs typeface="Times New Roman" panose="02020603050405020304" charset="0"/>
              </a:rPr>
              <a:t>ộ chuyên nghiệp,... bên cạnh các doanh nghiệp Việt Nam không chỉ đáp ứng nhu cầu mua sắm ngày càng cao của ngư</a:t>
            </a:r>
            <a:r>
              <a:rPr lang="en-US" altLang="en-US" sz="2600" dirty="0">
                <a:latin typeface="Times New Roman" panose="02020603050405020304" charset="0"/>
                <a:cs typeface="Times New Roman" panose="02020603050405020304" charset="0"/>
              </a:rPr>
              <a:t>ời tiêu dùng, mà còn tạo ra cuộc cạnh tranh sôi động trên thị trư</a:t>
            </a:r>
            <a:r>
              <a:rPr lang="en-US" altLang="en-US" sz="2600" dirty="0">
                <a:latin typeface="Times New Roman" panose="02020603050405020304" charset="0"/>
                <a:cs typeface="Times New Roman" panose="02020603050405020304" charset="0"/>
              </a:rPr>
              <a:t>ờng thời trang nước ta.</a:t>
            </a:r>
            <a:endParaRPr lang="en-US" altLang="en-US" sz="2600" dirty="0">
              <a:latin typeface="Times New Roman" panose="02020603050405020304" charset="0"/>
              <a:cs typeface="Times New Roman" panose="02020603050405020304" charset="0"/>
            </a:endParaRPr>
          </a:p>
          <a:p>
            <a:pPr algn="justLow" eaLnBrk="1" hangingPunct="1"/>
            <a:endParaRPr lang="en-US" altLang="en-US" sz="2600" dirty="0">
              <a:latin typeface="Times New Roman" panose="02020603050405020304" charset="0"/>
              <a:cs typeface="Times New Roman" panose="02020603050405020304" charset="0"/>
            </a:endParaRPr>
          </a:p>
        </p:txBody>
      </p:sp>
      <p:sp>
        <p:nvSpPr>
          <p:cNvPr id="2" name="Text Box 1"/>
          <p:cNvSpPr txBox="1"/>
          <p:nvPr/>
        </p:nvSpPr>
        <p:spPr>
          <a:xfrm>
            <a:off x="220980" y="6021070"/>
            <a:ext cx="11693525" cy="836930"/>
          </a:xfrm>
          <a:prstGeom prst="rect">
            <a:avLst/>
          </a:prstGeom>
          <a:noFill/>
        </p:spPr>
        <p:txBody>
          <a:bodyPr wrap="square" rtlCol="0" anchor="t">
            <a:noAutofit/>
          </a:bodyPr>
          <a:p>
            <a:r>
              <a:rPr lang="en-US" altLang="en-US" sz="2600" b="1" dirty="0">
                <a:solidFill>
                  <a:srgbClr val="FF0000"/>
                </a:solidFill>
                <a:latin typeface="Times New Roman" panose="02020603050405020304" charset="0"/>
                <a:cs typeface="Times New Roman" panose="02020603050405020304" charset="0"/>
                <a:sym typeface="+mn-ea"/>
              </a:rPr>
              <a:t>Em hãy đọc trường hợp và thảo luận nhóm để trả lời câu hỏi</a:t>
            </a:r>
            <a:endParaRPr lang="en-US" altLang="en-US" sz="2600" b="1" dirty="0">
              <a:solidFill>
                <a:srgbClr val="FF0000"/>
              </a:solidFill>
              <a:latin typeface="Times New Roman" panose="02020603050405020304" charset="0"/>
              <a:cs typeface="Times New Roman" panose="02020603050405020304" charset="0"/>
            </a:endParaRPr>
          </a:p>
          <a:p>
            <a:r>
              <a:rPr lang="en-US" altLang="en-US" sz="2600">
                <a:latin typeface="Times New Roman" panose="02020603050405020304" charset="0"/>
                <a:cs typeface="Times New Roman" panose="02020603050405020304" charset="0"/>
              </a:rPr>
              <a:t> Vì sao các chủ thể </a:t>
            </a:r>
            <a:r>
              <a:rPr lang="en-US" sz="2600">
                <a:latin typeface="Times New Roman" panose="02020603050405020304" charset="0"/>
                <a:cs typeface="Times New Roman" panose="02020603050405020304" charset="0"/>
              </a:rPr>
              <a:t>sản xuất kinh doanh</a:t>
            </a:r>
            <a:r>
              <a:rPr lang="en-US" altLang="en-US" sz="2600">
                <a:latin typeface="Times New Roman" panose="02020603050405020304" charset="0"/>
                <a:cs typeface="Times New Roman" panose="02020603050405020304" charset="0"/>
              </a:rPr>
              <a:t> phải tìm mọi cách cạnh tranh với nhau? </a:t>
            </a:r>
            <a:endParaRPr lang="en-US" sz="26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blinds(horizontal)">
                                      <p:cBhvr>
                                        <p:cTn id="7" dur="500"/>
                                        <p:tgtEl>
                                          <p:spTgt spid="5529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5299"/>
                                        </p:tgtEl>
                                        <p:attrNameLst>
                                          <p:attrName>style.visibility</p:attrName>
                                        </p:attrNameLst>
                                      </p:cBhvr>
                                      <p:to>
                                        <p:strVal val="visible"/>
                                      </p:to>
                                    </p:set>
                                    <p:animEffect transition="in" filter="blinds(horizontal)">
                                      <p:cBhvr>
                                        <p:cTn id="12" dur="500"/>
                                        <p:tgtEl>
                                          <p:spTgt spid="55299"/>
                                        </p:tgtEl>
                                      </p:cBhvr>
                                    </p:animEffect>
                                  </p:childTnLst>
                                </p:cTn>
                              </p:par>
                            </p:childTnLst>
                          </p:cTn>
                        </p:par>
                      </p:childTnLst>
                    </p:cTn>
                  </p:par>
                  <p:par>
                    <p:cTn id="13" fill="hold">
                      <p:stCondLst>
                        <p:cond delay="indefinite"/>
                      </p:stCondLst>
                      <p:childTnLst>
                        <p:par>
                          <p:cTn id="14" fill="hold">
                            <p:stCondLst>
                              <p:cond delay="0"/>
                            </p:stCondLst>
                            <p:childTnLst>
                              <p:par>
                                <p:cTn id="15" presetID="25" presetClass="entr" presetSubtype="0"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 calcmode="lin" valueType="num">
                                      <p:cBhvr>
                                        <p:cTn id="17" dur="500" decel="50000" fill="hold">
                                          <p:stCondLst>
                                            <p:cond delay="0"/>
                                          </p:stCondLst>
                                        </p:cTn>
                                        <p:tgtEl>
                                          <p:spTgt spid="2">
                                            <p:txEl>
                                              <p:pRg st="0" end="0"/>
                                            </p:txEl>
                                          </p:spTgt>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2">
                                            <p:txEl>
                                              <p:pRg st="0" end="0"/>
                                            </p:txEl>
                                          </p:spTgt>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2">
                                            <p:txEl>
                                              <p:pRg st="0" end="0"/>
                                            </p:txEl>
                                          </p:spTgt>
                                        </p:tgtEl>
                                        <p:attrNameLst>
                                          <p:attrName>ppt_w</p:attrName>
                                        </p:attrNameLst>
                                      </p:cBhvr>
                                      <p:tavLst>
                                        <p:tav tm="0">
                                          <p:val>
                                            <p:strVal val="#ppt_w*.05"/>
                                          </p:val>
                                        </p:tav>
                                        <p:tav tm="100000">
                                          <p:val>
                                            <p:strVal val="#ppt_w"/>
                                          </p:val>
                                        </p:tav>
                                      </p:tavLst>
                                    </p:anim>
                                    <p:anim calcmode="lin" valueType="num">
                                      <p:cBhvr>
                                        <p:cTn id="20" dur="1000" fill="hold"/>
                                        <p:tgtEl>
                                          <p:spTgt spid="2">
                                            <p:txEl>
                                              <p:pRg st="0" end="0"/>
                                            </p:txEl>
                                          </p:spTgt>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2">
                                            <p:txEl>
                                              <p:pRg st="0" end="0"/>
                                            </p:txEl>
                                          </p:spTgt>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2">
                                            <p:txEl>
                                              <p:pRg st="0" end="0"/>
                                            </p:txEl>
                                          </p:spTgt>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2">
                                            <p:txEl>
                                              <p:pRg st="0" end="0"/>
                                            </p:txEl>
                                          </p:spTgt>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2">
                                            <p:txEl>
                                              <p:pRg st="0" end="0"/>
                                            </p:txEl>
                                          </p:spTgt>
                                        </p:tgtEl>
                                      </p:cBhvr>
                                    </p:animEffect>
                                  </p:childTnLst>
                                </p:cTn>
                              </p:par>
                              <p:par>
                                <p:cTn id="25" presetID="25" presetClass="entr" presetSubtype="0" fill="hold" nodeType="withEffect">
                                  <p:stCondLst>
                                    <p:cond delay="0"/>
                                  </p:stCondLst>
                                  <p:childTnLst>
                                    <p:set>
                                      <p:cBhvr>
                                        <p:cTn id="26" dur="1" fill="hold">
                                          <p:stCondLst>
                                            <p:cond delay="0"/>
                                          </p:stCondLst>
                                        </p:cTn>
                                        <p:tgtEl>
                                          <p:spTgt spid="2">
                                            <p:txEl>
                                              <p:pRg st="1" end="1"/>
                                            </p:txEl>
                                          </p:spTgt>
                                        </p:tgtEl>
                                        <p:attrNameLst>
                                          <p:attrName>style.visibility</p:attrName>
                                        </p:attrNameLst>
                                      </p:cBhvr>
                                      <p:to>
                                        <p:strVal val="visible"/>
                                      </p:to>
                                    </p:set>
                                    <p:anim calcmode="lin" valueType="num">
                                      <p:cBhvr>
                                        <p:cTn id="27" dur="500" decel="50000" fill="hold">
                                          <p:stCondLst>
                                            <p:cond delay="0"/>
                                          </p:stCondLst>
                                        </p:cTn>
                                        <p:tgtEl>
                                          <p:spTgt spid="2">
                                            <p:txEl>
                                              <p:pRg st="1" end="1"/>
                                            </p:txEl>
                                          </p:spTgt>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2">
                                            <p:txEl>
                                              <p:pRg st="1" end="1"/>
                                            </p:txEl>
                                          </p:spTgt>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2">
                                            <p:txEl>
                                              <p:pRg st="1" end="1"/>
                                            </p:txEl>
                                          </p:spTgt>
                                        </p:tgtEl>
                                        <p:attrNameLst>
                                          <p:attrName>ppt_w</p:attrName>
                                        </p:attrNameLst>
                                      </p:cBhvr>
                                      <p:tavLst>
                                        <p:tav tm="0">
                                          <p:val>
                                            <p:strVal val="#ppt_w*.05"/>
                                          </p:val>
                                        </p:tav>
                                        <p:tav tm="100000">
                                          <p:val>
                                            <p:strVal val="#ppt_w"/>
                                          </p:val>
                                        </p:tav>
                                      </p:tavLst>
                                    </p:anim>
                                    <p:anim calcmode="lin" valueType="num">
                                      <p:cBhvr>
                                        <p:cTn id="30" dur="1000" fill="hold"/>
                                        <p:tgtEl>
                                          <p:spTgt spid="2">
                                            <p:txEl>
                                              <p:pRg st="1" end="1"/>
                                            </p:txEl>
                                          </p:spTgt>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2">
                                            <p:txEl>
                                              <p:pRg st="1" end="1"/>
                                            </p:txEl>
                                          </p:spTgt>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2">
                                            <p:txEl>
                                              <p:pRg st="1" end="1"/>
                                            </p:txEl>
                                          </p:spTgt>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2">
                                            <p:txEl>
                                              <p:pRg st="1" end="1"/>
                                            </p:txEl>
                                          </p:spTgt>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animBg="1"/>
      <p:bldP spid="55299"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Freeform: Shape 1"/>
          <p:cNvSpPr/>
          <p:nvPr/>
        </p:nvSpPr>
        <p:spPr>
          <a:xfrm>
            <a:off x="2152650" y="938213"/>
            <a:ext cx="9478963" cy="2733675"/>
          </a:xfrm>
          <a:custGeom>
            <a:avLst/>
            <a:gdLst>
              <a:gd name="connsiteX0" fmla="*/ 0 w 3801418"/>
              <a:gd name="connsiteY0" fmla="*/ 141668 h 991674"/>
              <a:gd name="connsiteX1" fmla="*/ 3427927 w 3801418"/>
              <a:gd name="connsiteY1" fmla="*/ 141668 h 991674"/>
              <a:gd name="connsiteX2" fmla="*/ 3427927 w 3801418"/>
              <a:gd name="connsiteY2" fmla="*/ 850006 h 991674"/>
              <a:gd name="connsiteX3" fmla="*/ 0 w 3801418"/>
              <a:gd name="connsiteY3" fmla="*/ 850006 h 991674"/>
              <a:gd name="connsiteX4" fmla="*/ 3427928 w 3801418"/>
              <a:gd name="connsiteY4" fmla="*/ 0 h 991674"/>
              <a:gd name="connsiteX5" fmla="*/ 3801418 w 3801418"/>
              <a:gd name="connsiteY5" fmla="*/ 495838 h 991674"/>
              <a:gd name="connsiteX6" fmla="*/ 3427928 w 3801418"/>
              <a:gd name="connsiteY6" fmla="*/ 991674 h 991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01418" h="991674">
                <a:moveTo>
                  <a:pt x="0" y="141668"/>
                </a:moveTo>
                <a:lnTo>
                  <a:pt x="3427927" y="141668"/>
                </a:lnTo>
                <a:lnTo>
                  <a:pt x="3427927" y="850006"/>
                </a:lnTo>
                <a:lnTo>
                  <a:pt x="0" y="850006"/>
                </a:lnTo>
                <a:close/>
                <a:moveTo>
                  <a:pt x="3427928" y="0"/>
                </a:moveTo>
                <a:lnTo>
                  <a:pt x="3801418" y="495838"/>
                </a:lnTo>
                <a:lnTo>
                  <a:pt x="3427928" y="991674"/>
                </a:lnTo>
                <a:close/>
              </a:path>
            </a:pathLst>
          </a:custGeom>
          <a:solidFill>
            <a:srgbClr val="488A52"/>
          </a:solidFill>
          <a:ln>
            <a:noFill/>
          </a:ln>
          <a:effectLst>
            <a:outerShdw blurRad="165100" dist="38100" sx="101000" sy="101000" algn="l" rotWithShape="0">
              <a:prstClr val="black">
                <a:alpha val="4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4" name="Freeform: Shape 3"/>
          <p:cNvSpPr/>
          <p:nvPr/>
        </p:nvSpPr>
        <p:spPr>
          <a:xfrm>
            <a:off x="2138363" y="3956050"/>
            <a:ext cx="9547225" cy="2516188"/>
          </a:xfrm>
          <a:custGeom>
            <a:avLst/>
            <a:gdLst>
              <a:gd name="connsiteX0" fmla="*/ 4282092 w 4655582"/>
              <a:gd name="connsiteY0" fmla="*/ 0 h 991674"/>
              <a:gd name="connsiteX1" fmla="*/ 4655582 w 4655582"/>
              <a:gd name="connsiteY1" fmla="*/ 495838 h 991674"/>
              <a:gd name="connsiteX2" fmla="*/ 4282092 w 4655582"/>
              <a:gd name="connsiteY2" fmla="*/ 991674 h 991674"/>
              <a:gd name="connsiteX3" fmla="*/ 4282092 w 4655582"/>
              <a:gd name="connsiteY3" fmla="*/ 862884 h 991674"/>
              <a:gd name="connsiteX4" fmla="*/ 0 w 4655582"/>
              <a:gd name="connsiteY4" fmla="*/ 862884 h 991674"/>
              <a:gd name="connsiteX5" fmla="*/ 0 w 4655582"/>
              <a:gd name="connsiteY5" fmla="*/ 154546 h 991674"/>
              <a:gd name="connsiteX6" fmla="*/ 4282092 w 4655582"/>
              <a:gd name="connsiteY6" fmla="*/ 154546 h 991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55582" h="991674">
                <a:moveTo>
                  <a:pt x="4282092" y="0"/>
                </a:moveTo>
                <a:lnTo>
                  <a:pt x="4655582" y="495838"/>
                </a:lnTo>
                <a:lnTo>
                  <a:pt x="4282092" y="991674"/>
                </a:lnTo>
                <a:lnTo>
                  <a:pt x="4282092" y="862884"/>
                </a:lnTo>
                <a:lnTo>
                  <a:pt x="0" y="862884"/>
                </a:lnTo>
                <a:lnTo>
                  <a:pt x="0" y="154546"/>
                </a:lnTo>
                <a:lnTo>
                  <a:pt x="4282092" y="154546"/>
                </a:lnTo>
                <a:close/>
              </a:path>
            </a:pathLst>
          </a:custGeom>
          <a:solidFill>
            <a:srgbClr val="EC923B"/>
          </a:solidFill>
          <a:ln>
            <a:noFill/>
          </a:ln>
          <a:effectLst>
            <a:outerShdw blurRad="165100" dist="38100" sx="101000" sy="101000" algn="l" rotWithShape="0">
              <a:prstClr val="black">
                <a:alpha val="4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7" name="Freeform: Shape 6"/>
          <p:cNvSpPr/>
          <p:nvPr/>
        </p:nvSpPr>
        <p:spPr>
          <a:xfrm rot="16200000">
            <a:off x="-1428750" y="2927350"/>
            <a:ext cx="5632450" cy="1806575"/>
          </a:xfrm>
          <a:custGeom>
            <a:avLst/>
            <a:gdLst>
              <a:gd name="connsiteX0" fmla="*/ 1106680 w 5125792"/>
              <a:gd name="connsiteY0" fmla="*/ 1597135 h 1806259"/>
              <a:gd name="connsiteX1" fmla="*/ 278005 w 5125792"/>
              <a:gd name="connsiteY1" fmla="*/ 1597135 h 1806259"/>
              <a:gd name="connsiteX2" fmla="*/ 278005 w 5125792"/>
              <a:gd name="connsiteY2" fmla="*/ 1740010 h 1806259"/>
              <a:gd name="connsiteX3" fmla="*/ 1106680 w 5125792"/>
              <a:gd name="connsiteY3" fmla="*/ 1740010 h 1806259"/>
              <a:gd name="connsiteX4" fmla="*/ 2085474 w 5125792"/>
              <a:gd name="connsiteY4" fmla="*/ 1597135 h 1806259"/>
              <a:gd name="connsiteX5" fmla="*/ 1256799 w 5125792"/>
              <a:gd name="connsiteY5" fmla="*/ 1597135 h 1806259"/>
              <a:gd name="connsiteX6" fmla="*/ 1256799 w 5125792"/>
              <a:gd name="connsiteY6" fmla="*/ 1740010 h 1806259"/>
              <a:gd name="connsiteX7" fmla="*/ 2085474 w 5125792"/>
              <a:gd name="connsiteY7" fmla="*/ 1740010 h 1806259"/>
              <a:gd name="connsiteX8" fmla="*/ 3063676 w 5125792"/>
              <a:gd name="connsiteY8" fmla="*/ 1597135 h 1806259"/>
              <a:gd name="connsiteX9" fmla="*/ 2235001 w 5125792"/>
              <a:gd name="connsiteY9" fmla="*/ 1597135 h 1806259"/>
              <a:gd name="connsiteX10" fmla="*/ 2235001 w 5125792"/>
              <a:gd name="connsiteY10" fmla="*/ 1740010 h 1806259"/>
              <a:gd name="connsiteX11" fmla="*/ 3063676 w 5125792"/>
              <a:gd name="connsiteY11" fmla="*/ 1740010 h 1806259"/>
              <a:gd name="connsiteX12" fmla="*/ 4044827 w 5125792"/>
              <a:gd name="connsiteY12" fmla="*/ 1597136 h 1806259"/>
              <a:gd name="connsiteX13" fmla="*/ 3216153 w 5125792"/>
              <a:gd name="connsiteY13" fmla="*/ 1597135 h 1806259"/>
              <a:gd name="connsiteX14" fmla="*/ 3216153 w 5125792"/>
              <a:gd name="connsiteY14" fmla="*/ 1740010 h 1806259"/>
              <a:gd name="connsiteX15" fmla="*/ 4044827 w 5125792"/>
              <a:gd name="connsiteY15" fmla="*/ 1740011 h 1806259"/>
              <a:gd name="connsiteX16" fmla="*/ 5014088 w 5125792"/>
              <a:gd name="connsiteY16" fmla="*/ 1597136 h 1806259"/>
              <a:gd name="connsiteX17" fmla="*/ 4185413 w 5125792"/>
              <a:gd name="connsiteY17" fmla="*/ 1597136 h 1806259"/>
              <a:gd name="connsiteX18" fmla="*/ 4185413 w 5125792"/>
              <a:gd name="connsiteY18" fmla="*/ 1740011 h 1806259"/>
              <a:gd name="connsiteX19" fmla="*/ 5014088 w 5125792"/>
              <a:gd name="connsiteY19" fmla="*/ 1740011 h 1806259"/>
              <a:gd name="connsiteX20" fmla="*/ 5125792 w 5125792"/>
              <a:gd name="connsiteY20" fmla="*/ 544750 h 1806259"/>
              <a:gd name="connsiteX21" fmla="*/ 5125792 w 5125792"/>
              <a:gd name="connsiteY21" fmla="*/ 1806259 h 1806259"/>
              <a:gd name="connsiteX22" fmla="*/ 0 w 5125792"/>
              <a:gd name="connsiteY22" fmla="*/ 1806259 h 1806259"/>
              <a:gd name="connsiteX23" fmla="*/ 0 w 5125792"/>
              <a:gd name="connsiteY23" fmla="*/ 544750 h 1806259"/>
              <a:gd name="connsiteX24" fmla="*/ 544750 w 5125792"/>
              <a:gd name="connsiteY24" fmla="*/ 0 h 1806259"/>
              <a:gd name="connsiteX25" fmla="*/ 4581042 w 5125792"/>
              <a:gd name="connsiteY25" fmla="*/ 0 h 1806259"/>
              <a:gd name="connsiteX26" fmla="*/ 5125792 w 5125792"/>
              <a:gd name="connsiteY26" fmla="*/ 544750 h 1806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125792" h="1806259">
                <a:moveTo>
                  <a:pt x="1106680" y="1597135"/>
                </a:moveTo>
                <a:lnTo>
                  <a:pt x="278005" y="1597135"/>
                </a:lnTo>
                <a:lnTo>
                  <a:pt x="278005" y="1740010"/>
                </a:lnTo>
                <a:lnTo>
                  <a:pt x="1106680" y="1740010"/>
                </a:lnTo>
                <a:close/>
                <a:moveTo>
                  <a:pt x="2085474" y="1597135"/>
                </a:moveTo>
                <a:lnTo>
                  <a:pt x="1256799" y="1597135"/>
                </a:lnTo>
                <a:lnTo>
                  <a:pt x="1256799" y="1740010"/>
                </a:lnTo>
                <a:lnTo>
                  <a:pt x="2085474" y="1740010"/>
                </a:lnTo>
                <a:close/>
                <a:moveTo>
                  <a:pt x="3063676" y="1597135"/>
                </a:moveTo>
                <a:lnTo>
                  <a:pt x="2235001" y="1597135"/>
                </a:lnTo>
                <a:lnTo>
                  <a:pt x="2235001" y="1740010"/>
                </a:lnTo>
                <a:lnTo>
                  <a:pt x="3063676" y="1740010"/>
                </a:lnTo>
                <a:close/>
                <a:moveTo>
                  <a:pt x="4044827" y="1597136"/>
                </a:moveTo>
                <a:lnTo>
                  <a:pt x="3216153" y="1597135"/>
                </a:lnTo>
                <a:lnTo>
                  <a:pt x="3216153" y="1740010"/>
                </a:lnTo>
                <a:lnTo>
                  <a:pt x="4044827" y="1740011"/>
                </a:lnTo>
                <a:close/>
                <a:moveTo>
                  <a:pt x="5014088" y="1597136"/>
                </a:moveTo>
                <a:lnTo>
                  <a:pt x="4185413" y="1597136"/>
                </a:lnTo>
                <a:lnTo>
                  <a:pt x="4185413" y="1740011"/>
                </a:lnTo>
                <a:lnTo>
                  <a:pt x="5014088" y="1740011"/>
                </a:lnTo>
                <a:close/>
                <a:moveTo>
                  <a:pt x="5125792" y="544750"/>
                </a:moveTo>
                <a:lnTo>
                  <a:pt x="5125792" y="1806259"/>
                </a:lnTo>
                <a:lnTo>
                  <a:pt x="0" y="1806259"/>
                </a:lnTo>
                <a:lnTo>
                  <a:pt x="0" y="544750"/>
                </a:lnTo>
                <a:cubicBezTo>
                  <a:pt x="0" y="243893"/>
                  <a:pt x="243893" y="0"/>
                  <a:pt x="544750" y="0"/>
                </a:cubicBezTo>
                <a:lnTo>
                  <a:pt x="4581042" y="0"/>
                </a:lnTo>
                <a:cubicBezTo>
                  <a:pt x="4881899" y="0"/>
                  <a:pt x="5125792" y="243893"/>
                  <a:pt x="5125792" y="544750"/>
                </a:cubicBezTo>
                <a:close/>
              </a:path>
            </a:pathLst>
          </a:custGeom>
          <a:gradFill flip="none" rotWithShape="1">
            <a:gsLst>
              <a:gs pos="1493">
                <a:schemeClr val="bg1">
                  <a:lumMod val="65000"/>
                </a:schemeClr>
              </a:gs>
              <a:gs pos="46000">
                <a:schemeClr val="bg1">
                  <a:lumMod val="85000"/>
                </a:schemeClr>
              </a:gs>
              <a:gs pos="100000">
                <a:schemeClr val="tx1">
                  <a:lumMod val="75000"/>
                  <a:lumOff val="25000"/>
                </a:schemeClr>
              </a:gs>
            </a:gsLst>
            <a:lin ang="5400000" scaled="1"/>
            <a:tileRect/>
          </a:gradFill>
          <a:ln>
            <a:noFill/>
          </a:ln>
          <a:effectLst>
            <a:outerShdw blurRad="165100" dist="38100" dir="10800000" sx="101000" sy="101000" algn="r" rotWithShape="0">
              <a:prstClr val="black">
                <a:alpha val="51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8" name="Rectangle 7"/>
          <p:cNvSpPr/>
          <p:nvPr/>
        </p:nvSpPr>
        <p:spPr>
          <a:xfrm>
            <a:off x="2124075" y="1327150"/>
            <a:ext cx="204788" cy="1928813"/>
          </a:xfrm>
          <a:prstGeom prst="rect">
            <a:avLst/>
          </a:prstGeom>
          <a:gradFill flip="none" rotWithShape="1">
            <a:gsLst>
              <a:gs pos="3731">
                <a:srgbClr val="25472A"/>
              </a:gs>
              <a:gs pos="49000">
                <a:srgbClr val="8CC294"/>
              </a:gs>
              <a:gs pos="100000">
                <a:srgbClr val="25472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Rectangle 12"/>
          <p:cNvSpPr/>
          <p:nvPr/>
        </p:nvSpPr>
        <p:spPr>
          <a:xfrm>
            <a:off x="2152650" y="4386263"/>
            <a:ext cx="249238" cy="1752600"/>
          </a:xfrm>
          <a:prstGeom prst="rect">
            <a:avLst/>
          </a:prstGeom>
          <a:gradFill flip="none" rotWithShape="1">
            <a:gsLst>
              <a:gs pos="3731">
                <a:srgbClr val="904F0E"/>
              </a:gs>
              <a:gs pos="49000">
                <a:srgbClr val="EC923B"/>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IN" sz="1800" b="0" i="0" u="none" strike="noStrike" kern="1200" cap="none" spc="0" normalizeH="0" baseline="0" noProof="0">
              <a:ln>
                <a:noFill/>
              </a:ln>
              <a:solidFill>
                <a:schemeClr val="lt1"/>
              </a:solidFill>
              <a:effectLst/>
              <a:uLnTx/>
              <a:uFillTx/>
              <a:latin typeface="+mn-lt"/>
              <a:ea typeface="+mn-ea"/>
              <a:cs typeface="+mn-cs"/>
            </a:endParaRPr>
          </a:p>
        </p:txBody>
      </p:sp>
      <p:sp>
        <p:nvSpPr>
          <p:cNvPr id="61473" name="Rectangle 33"/>
          <p:cNvSpPr/>
          <p:nvPr/>
        </p:nvSpPr>
        <p:spPr>
          <a:xfrm>
            <a:off x="695325" y="2122488"/>
            <a:ext cx="1157288" cy="3249612"/>
          </a:xfrm>
          <a:prstGeom prst="rect">
            <a:avLst/>
          </a:prstGeom>
          <a:noFill/>
          <a:ln w="9525">
            <a:noFill/>
          </a:ln>
        </p:spPr>
        <p:txBody>
          <a:bodyPr anchor="ctr" anchorCtr="0">
            <a:spAutoFit/>
          </a:bodyPr>
          <a:p>
            <a:pPr algn="ctr" eaLnBrk="1" hangingPunct="1"/>
            <a:r>
              <a:rPr lang="vi-VN" altLang="en-US" sz="2300" dirty="0">
                <a:solidFill>
                  <a:srgbClr val="FF0000"/>
                </a:solidFill>
                <a:latin typeface="Arial" panose="020B0604020202020204" pitchFamily="34" charset="0"/>
              </a:rPr>
              <a:t>Những nguyên nhân dẫn đến cạnh tranh trong kinh tế. </a:t>
            </a:r>
            <a:endParaRPr lang="vi-VN" altLang="en-US" sz="2300" dirty="0">
              <a:solidFill>
                <a:srgbClr val="FF0000"/>
              </a:solidFill>
              <a:latin typeface="Arial" panose="020B0604020202020204" pitchFamily="34" charset="0"/>
            </a:endParaRPr>
          </a:p>
        </p:txBody>
      </p:sp>
      <p:sp>
        <p:nvSpPr>
          <p:cNvPr id="61474" name="Rectangle 34"/>
          <p:cNvSpPr/>
          <p:nvPr/>
        </p:nvSpPr>
        <p:spPr>
          <a:xfrm>
            <a:off x="2505075" y="1554163"/>
            <a:ext cx="8586788" cy="1431925"/>
          </a:xfrm>
          <a:prstGeom prst="rect">
            <a:avLst/>
          </a:prstGeom>
          <a:noFill/>
          <a:ln w="9525">
            <a:noFill/>
          </a:ln>
        </p:spPr>
        <p:txBody>
          <a:bodyPr anchor="ctr" anchorCtr="0">
            <a:spAutoFit/>
          </a:bodyPr>
          <a:p>
            <a:pPr algn="justLow" eaLnBrk="1" hangingPunct="1"/>
            <a:r>
              <a:rPr lang="vi-VN" altLang="en-US" sz="2200" dirty="0">
                <a:solidFill>
                  <a:schemeClr val="bg1"/>
                </a:solidFill>
                <a:latin typeface="Arial" panose="020B0604020202020204" pitchFamily="34" charset="0"/>
              </a:rPr>
              <a:t>Nền kinh tế tồn tại nhiều chủ sở hữu, là những đơn vị kinh tế độc lập, tự do sản xuất, kinh doanh khiến nguồn cung trên thị trường tăng lên làm cho các chủ thể kinh doanh phải cạnh tranh, tìm cho mình những lợi thế để có chỗ đứng trên thị trường. </a:t>
            </a:r>
            <a:endParaRPr lang="vi-VN" altLang="en-US" sz="2200" dirty="0">
              <a:solidFill>
                <a:schemeClr val="bg1"/>
              </a:solidFill>
              <a:latin typeface="Arial" panose="020B0604020202020204" pitchFamily="34" charset="0"/>
            </a:endParaRPr>
          </a:p>
        </p:txBody>
      </p:sp>
      <p:sp>
        <p:nvSpPr>
          <p:cNvPr id="61475" name="Rectangle 35"/>
          <p:cNvSpPr/>
          <p:nvPr/>
        </p:nvSpPr>
        <p:spPr>
          <a:xfrm>
            <a:off x="2735263" y="4741863"/>
            <a:ext cx="7781925" cy="1096962"/>
          </a:xfrm>
          <a:prstGeom prst="rect">
            <a:avLst/>
          </a:prstGeom>
          <a:noFill/>
          <a:ln w="9525">
            <a:noFill/>
          </a:ln>
        </p:spPr>
        <p:txBody>
          <a:bodyPr anchor="ctr" anchorCtr="0">
            <a:spAutoFit/>
          </a:bodyPr>
          <a:p>
            <a:pPr algn="justLow" eaLnBrk="1" hangingPunct="1"/>
            <a:r>
              <a:rPr lang="vi-VN" altLang="en-US" sz="2200" dirty="0">
                <a:solidFill>
                  <a:schemeClr val="bg1"/>
                </a:solidFill>
                <a:latin typeface="Arial" panose="020B0604020202020204" pitchFamily="34" charset="0"/>
              </a:rPr>
              <a:t>Mỗi chủ thể có điều kiện sản xuất khác nhau, tạo ra năng suất và chất lượng sản phẩm khác nhau, dẫn đến sự cạnh tranh về giá cả và chất lượng sản phẩm </a:t>
            </a:r>
            <a:endParaRPr lang="vi-VN" altLang="en-US" sz="2200"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500"/>
                                        <p:tgtEl>
                                          <p:spTgt spid="8"/>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linds(horizontal)">
                                      <p:cBhvr>
                                        <p:cTn id="13" dur="500"/>
                                        <p:tgtEl>
                                          <p:spTgt spid="13"/>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1473"/>
                                        </p:tgtEl>
                                        <p:attrNameLst>
                                          <p:attrName>style.visibility</p:attrName>
                                        </p:attrNameLst>
                                      </p:cBhvr>
                                      <p:to>
                                        <p:strVal val="visible"/>
                                      </p:to>
                                    </p:set>
                                    <p:animEffect transition="in" filter="blinds(horizontal)">
                                      <p:cBhvr>
                                        <p:cTn id="16" dur="500"/>
                                        <p:tgtEl>
                                          <p:spTgt spid="61473"/>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61474"/>
                                        </p:tgtEl>
                                        <p:attrNameLst>
                                          <p:attrName>style.visibility</p:attrName>
                                        </p:attrNameLst>
                                      </p:cBhvr>
                                      <p:to>
                                        <p:strVal val="visible"/>
                                      </p:to>
                                    </p:set>
                                    <p:animEffect transition="in" filter="blinds(horizontal)">
                                      <p:cBhvr>
                                        <p:cTn id="21" dur="500"/>
                                        <p:tgtEl>
                                          <p:spTgt spid="61474"/>
                                        </p:tgtEl>
                                      </p:cBhvr>
                                    </p:animEffect>
                                  </p:childTnLst>
                                </p:cTn>
                              </p:par>
                              <p:par>
                                <p:cTn id="22" presetID="3" presetClass="entr" presetSubtype="10" fill="hold" nodeType="with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blinds(horizontal)">
                                      <p:cBhvr>
                                        <p:cTn id="24" dur="500"/>
                                        <p:tgtEl>
                                          <p:spTgt spid="2"/>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61475"/>
                                        </p:tgtEl>
                                        <p:attrNameLst>
                                          <p:attrName>style.visibility</p:attrName>
                                        </p:attrNameLst>
                                      </p:cBhvr>
                                      <p:to>
                                        <p:strVal val="visible"/>
                                      </p:to>
                                    </p:set>
                                    <p:animEffect transition="in" filter="blinds(horizontal)">
                                      <p:cBhvr>
                                        <p:cTn id="29" dur="500"/>
                                        <p:tgtEl>
                                          <p:spTgt spid="61475"/>
                                        </p:tgtEl>
                                      </p:cBhvr>
                                    </p:animEffect>
                                  </p:childTnLst>
                                </p:cTn>
                              </p:par>
                              <p:par>
                                <p:cTn id="30" presetID="3" presetClass="entr" presetSubtype="10" fill="hold" nodeType="with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linds(horizontal)">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3" grpId="0" animBg="1"/>
      <p:bldP spid="61473" grpId="0"/>
      <p:bldP spid="61474" grpId="0"/>
      <p:bldP spid="6147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10372</Words>
  <Application>WPS Presentation</Application>
  <PresentationFormat>Widescreen</PresentationFormat>
  <Paragraphs>184</Paragraphs>
  <Slides>20</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20</vt:i4>
      </vt:variant>
    </vt:vector>
  </HeadingPairs>
  <TitlesOfParts>
    <vt:vector size="35" baseType="lpstr">
      <vt:lpstr>Arial</vt:lpstr>
      <vt:lpstr>SimSun</vt:lpstr>
      <vt:lpstr>Wingdings</vt:lpstr>
      <vt:lpstr>Calibri</vt:lpstr>
      <vt:lpstr>Century Gothic</vt:lpstr>
      <vt:lpstr>Agency FB</vt:lpstr>
      <vt:lpstr>Times New Roman</vt:lpstr>
      <vt:lpstr>Microsoft YaHei</vt:lpstr>
      <vt:lpstr>Arial Unicode MS</vt:lpstr>
      <vt:lpstr>Trebuchet MS</vt:lpstr>
      <vt:lpstr>Arial</vt:lpstr>
      <vt:lpstr>Arial Unicode MS</vt:lpstr>
      <vt:lpstr>Malgun Gothic</vt:lpstr>
      <vt:lpstr>Times New Roman</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Tran Thi My (IEC-QNI-iSC)</dc:creator>
  <cp:lastModifiedBy>WPS_1720866424</cp:lastModifiedBy>
  <cp:revision>54</cp:revision>
  <dcterms:created xsi:type="dcterms:W3CDTF">2020-09-08T15:37:00Z</dcterms:created>
  <dcterms:modified xsi:type="dcterms:W3CDTF">2026-01-12T01:29:25Z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F4FA2FB9463B405EA7352C1C02E63F63_12</vt:lpwstr>
  </property>
  <property fmtid="{D5CDD505-2E9C-101B-9397-08002B2CF9AE}" pid="3" name="KSOProductBuildVer">
    <vt:lpwstr>1033-12.2.0.23131</vt:lpwstr>
  </property>
</Properties>
</file>