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 id="2147483697" r:id="rId6"/>
    <p:sldMasterId id="2147483709" r:id="rId7"/>
  </p:sldMasterIdLst>
  <p:sldIdLst>
    <p:sldId id="318" r:id="rId8"/>
    <p:sldId id="261" r:id="rId9"/>
    <p:sldId id="262" r:id="rId10"/>
    <p:sldId id="295" r:id="rId11"/>
    <p:sldId id="305" r:id="rId12"/>
    <p:sldId id="263" r:id="rId13"/>
    <p:sldId id="296" r:id="rId14"/>
    <p:sldId id="306" r:id="rId15"/>
    <p:sldId id="265" r:id="rId16"/>
    <p:sldId id="297" r:id="rId17"/>
    <p:sldId id="307" r:id="rId18"/>
    <p:sldId id="266" r:id="rId19"/>
    <p:sldId id="299" r:id="rId20"/>
    <p:sldId id="298" r:id="rId21"/>
    <p:sldId id="267" r:id="rId22"/>
    <p:sldId id="300" r:id="rId23"/>
    <p:sldId id="268" r:id="rId24"/>
    <p:sldId id="301" r:id="rId25"/>
    <p:sldId id="308" r:id="rId26"/>
    <p:sldId id="270" r:id="rId27"/>
    <p:sldId id="302" r:id="rId28"/>
    <p:sldId id="271" r:id="rId29"/>
    <p:sldId id="274" r:id="rId30"/>
    <p:sldId id="275" r:id="rId31"/>
    <p:sldId id="276" r:id="rId32"/>
    <p:sldId id="290" r:id="rId33"/>
    <p:sldId id="277" r:id="rId34"/>
    <p:sldId id="291" r:id="rId35"/>
    <p:sldId id="304" r:id="rId36"/>
    <p:sldId id="281" r:id="rId37"/>
    <p:sldId id="282" r:id="rId38"/>
    <p:sldId id="309" r:id="rId39"/>
    <p:sldId id="310" r:id="rId40"/>
    <p:sldId id="311" r:id="rId41"/>
    <p:sldId id="312" r:id="rId42"/>
    <p:sldId id="313" r:id="rId43"/>
    <p:sldId id="314" r:id="rId44"/>
    <p:sldId id="316" r:id="rId45"/>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0" d="100"/>
          <a:sy n="80" d="100"/>
        </p:scale>
        <p:origin x="-1086" y="156"/>
      </p:cViewPr>
      <p:guideLst>
        <p:guide orient="horz" pos="2160"/>
        <p:guide pos="28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9" Type="http://schemas.openxmlformats.org/officeDocument/2006/relationships/tags" Target="tags/tag17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ight Triangle 6"/>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2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247094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22502C-A662-4D01-961D-B0D207F9833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852E7-186E-4442-AAF2-02382F5B5AD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222502C-A662-4D01-961D-B0D207F9833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852E7-186E-4442-AAF2-02382F5B5AD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4222502C-A662-4D01-961D-B0D207F9833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852E7-186E-4442-AAF2-02382F5B5AD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6"/>
            <a:ext cx="8229600" cy="4525963"/>
          </a:xfrm>
        </p:spPr>
        <p:txBody>
          <a:bodyPr/>
          <a:lstStyle/>
          <a:p>
            <a:pPr lvl="0"/>
            <a:endParaRPr lang="en-US" noProof="0" smtClean="0"/>
          </a:p>
        </p:txBody>
      </p:sp>
      <p:sp>
        <p:nvSpPr>
          <p:cNvPr id="4" name="Rectangle 4"/>
          <p:cNvSpPr>
            <a:spLocks noGrp="1" noChangeArrowheads="1"/>
          </p:cNvSpPr>
          <p:nvPr>
            <p:ph type="dt" sz="half" idx="10"/>
            <p:custDataLst>
              <p:tags r:id="rId3"/>
            </p:custDataLst>
          </p:nvPr>
        </p:nvSpPr>
        <p:spPr/>
        <p:txBody>
          <a:bodyPr/>
          <a:lstStyle>
            <a:lvl1pPr>
              <a:defRPr/>
            </a:lvl1pPr>
          </a:lstStyle>
          <a:p>
            <a:pPr>
              <a:defRPr/>
            </a:pPr>
            <a:endParaRPr lang="en-US"/>
          </a:p>
        </p:txBody>
      </p:sp>
      <p:sp>
        <p:nvSpPr>
          <p:cNvPr id="5" name="Rectangle 5"/>
          <p:cNvSpPr>
            <a:spLocks noGrp="1" noChangeArrowheads="1"/>
          </p:cNvSpPr>
          <p:nvPr>
            <p:ph type="ftr" sz="quarter" idx="11"/>
            <p:custDataLst>
              <p:tags r:id="rId4"/>
            </p:custDataLst>
          </p:nvPr>
        </p:nvSpPr>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5"/>
            </p:custDataLst>
          </p:nvPr>
        </p:nvSpPr>
        <p:spPr/>
        <p:txBody>
          <a:bodyPr/>
          <a:lstStyle>
            <a:lvl1pPr>
              <a:defRPr/>
            </a:lvl1pPr>
          </a:lstStyle>
          <a:p>
            <a:pPr>
              <a:defRPr/>
            </a:pPr>
            <a:fld id="{2B2EF9B2-D4CF-412C-B543-40042EA69296}" type="slidenum">
              <a:rPr lang="en-US"/>
            </a:fld>
            <a:endParaRPr lang="en-US"/>
          </a:p>
        </p:txBody>
      </p:sp>
    </p:spTree>
  </p:cSld>
  <p:clrMapOvr>
    <a:masterClrMapping/>
  </p:clrMapOvr>
  <p:transition spd="med">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1C824A73-37A3-4E8E-90B6-123CF44796F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59AF0E-BC20-415A-B5AC-C76740EB30B6}"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04761120-18EF-4B75-AB06-6BAC4BE9A0DE}"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57C913-2C7C-435F-A5AE-434A6BD4B25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ED5C221A-72F6-4764-9932-B6DA2CFA08A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8975CE-23F3-4A31-A919-814722AB4FAE}"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EF65C255-B84E-4122-9E69-3B32D77C3361}"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3733E3-6FE8-4293-8101-AC5F5F03C18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02CD710C-AB3E-4789-A7AB-F7040B3D63BA}" type="datetimeFigureOut">
              <a:rPr lang="vi-VN">
                <a:solidFill>
                  <a:prstClr val="black">
                    <a:tint val="75000"/>
                  </a:prstClr>
                </a:solidFill>
              </a:rPr>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84533F-B38F-465A-A94A-C484F4D4207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FB2ACE1-8ADE-46A6-AA93-36A80D58A57B}" type="datetimeFigureOut">
              <a:rPr lang="vi-VN">
                <a:solidFill>
                  <a:prstClr val="black">
                    <a:tint val="75000"/>
                  </a:prstClr>
                </a:solidFill>
              </a:rPr>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956A29-BA8E-490F-8609-DD191062E34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3B5E8C-AEE1-4617-9FE3-E706E76DF0FC}" type="datetimeFigureOut">
              <a:rPr lang="vi-VN">
                <a:solidFill>
                  <a:prstClr val="black">
                    <a:tint val="75000"/>
                  </a:prstClr>
                </a:solidFill>
              </a:rPr>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5AE0A2-F982-4BC8-8644-5D0F77043BF3}"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3"/>
            </p:custDataLst>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custDataLst>
              <p:tags r:id="rId4"/>
            </p:custDataLst>
          </p:nvPr>
        </p:nvSpPr>
        <p:spPr/>
        <p:txBody>
          <a:bodyPr/>
          <a:lstStyle/>
          <a:p>
            <a:fld id="{4222502C-A662-4D01-961D-B0D207F98336}" type="datetimeFigureOut">
              <a:rPr lang="en-US" smtClean="0"/>
            </a:fld>
            <a:endParaRPr lang="en-US"/>
          </a:p>
        </p:txBody>
      </p:sp>
      <p:sp>
        <p:nvSpPr>
          <p:cNvPr id="5" name="Footer Placeholder 4"/>
          <p:cNvSpPr>
            <a:spLocks noGrp="1"/>
          </p:cNvSpPr>
          <p:nvPr>
            <p:ph type="ftr" sz="quarter" idx="11"/>
            <p:custDataLst>
              <p:tags r:id="rId5"/>
            </p:custDataLst>
          </p:nvPr>
        </p:nvSpPr>
        <p:spPr/>
        <p:txBody>
          <a:bodyPr/>
          <a:lstStyle/>
          <a:p>
            <a:endParaRPr lang="en-US"/>
          </a:p>
        </p:txBody>
      </p:sp>
      <p:sp>
        <p:nvSpPr>
          <p:cNvPr id="6" name="Slide Number Placeholder 5"/>
          <p:cNvSpPr>
            <a:spLocks noGrp="1"/>
          </p:cNvSpPr>
          <p:nvPr>
            <p:ph type="sldNum" sz="quarter" idx="12"/>
            <p:custDataLst>
              <p:tags r:id="rId6"/>
            </p:custDataLst>
          </p:nvPr>
        </p:nvSpPr>
        <p:spPr/>
        <p:txBody>
          <a:bodyPr/>
          <a:lstStyle/>
          <a:p>
            <a:fld id="{2A0852E7-186E-4442-AAF2-02382F5B5AD9}" type="slidenum">
              <a:rPr lang="en-US" smtClean="0"/>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391" y="9874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CD21D965-A44C-42CE-BF7A-D2123CBF487F}"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B545B1-96C6-4BF7-B49C-1C183608EBA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391" y="98744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6D61385-5912-47B3-925A-2307AC6C1190}"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7B402C-CC47-45E8-B5A6-90BCB5ADF299}"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BD53B3A6-65A7-48C2-8ECE-705E7024B28A}"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914DF7-360B-4519-A00A-820EC6325A6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AC2AA075-278A-447C-ACD8-6F900BC6424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FE1D8E-E629-4D37-BF24-235D7FC73D3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1C824A73-37A3-4E8E-90B6-123CF44796F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59AF0E-BC20-415A-B5AC-C76740EB30B6}"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04761120-18EF-4B75-AB06-6BAC4BE9A0DE}"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57C913-2C7C-435F-A5AE-434A6BD4B25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7"/>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8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ED5C221A-72F6-4764-9932-B6DA2CFA08A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8975CE-23F3-4A31-A919-814722AB4FAE}"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EF65C255-B84E-4122-9E69-3B32D77C3361}"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3733E3-6FE8-4293-8101-AC5F5F03C18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02CD710C-AB3E-4789-A7AB-F7040B3D63BA}" type="datetimeFigureOut">
              <a:rPr lang="vi-VN">
                <a:solidFill>
                  <a:prstClr val="black">
                    <a:tint val="75000"/>
                  </a:prstClr>
                </a:solidFill>
              </a:rPr>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84533F-B38F-465A-A94A-C484F4D4207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FB2ACE1-8ADE-46A6-AA93-36A80D58A57B}" type="datetimeFigureOut">
              <a:rPr lang="vi-VN">
                <a:solidFill>
                  <a:prstClr val="black">
                    <a:tint val="75000"/>
                  </a:prstClr>
                </a:solidFill>
              </a:rPr>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956A29-BA8E-490F-8609-DD191062E34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2"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5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4222502C-A662-4D01-961D-B0D207F9833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852E7-186E-4442-AAF2-02382F5B5AD9}"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3B5E8C-AEE1-4617-9FE3-E706E76DF0FC}" type="datetimeFigureOut">
              <a:rPr lang="vi-VN">
                <a:solidFill>
                  <a:prstClr val="black">
                    <a:tint val="75000"/>
                  </a:prstClr>
                </a:solidFill>
              </a:rPr>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5AE0A2-F982-4BC8-8644-5D0F77043BF3}"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391" y="9874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CD21D965-A44C-42CE-BF7A-D2123CBF487F}"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B545B1-96C6-4BF7-B49C-1C183608EBA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391" y="98744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6D61385-5912-47B3-925A-2307AC6C1190}"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7B402C-CC47-45E8-B5A6-90BCB5ADF299}"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BD53B3A6-65A7-48C2-8ECE-705E7024B28A}"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914DF7-360B-4519-A00A-820EC6325A6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AC2AA075-278A-447C-ACD8-6F900BC6424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FE1D8E-E629-4D37-BF24-235D7FC73D3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1C824A73-37A3-4E8E-90B6-123CF44796F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59AF0E-BC20-415A-B5AC-C76740EB30B6}"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04761120-18EF-4B75-AB06-6BAC4BE9A0DE}"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57C913-2C7C-435F-A5AE-434A6BD4B25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3"/>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ED5C221A-72F6-4764-9932-B6DA2CFA08A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8975CE-23F3-4A31-A919-814722AB4FAE}"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EF65C255-B84E-4122-9E69-3B32D77C3361}"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3733E3-6FE8-4293-8101-AC5F5F03C18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02CD710C-AB3E-4789-A7AB-F7040B3D63BA}" type="datetimeFigureOut">
              <a:rPr lang="vi-VN">
                <a:solidFill>
                  <a:prstClr val="black">
                    <a:tint val="75000"/>
                  </a:prstClr>
                </a:solidFill>
              </a:rPr>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84533F-B38F-465A-A94A-C484F4D4207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2"/>
            </p:custDataLst>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custDataLst>
              <p:tags r:id="rId3"/>
            </p:custDataLst>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custDataLst>
              <p:tags r:id="rId4"/>
            </p:custDataLst>
          </p:nvPr>
        </p:nvSpPr>
        <p:spPr/>
        <p:txBody>
          <a:bodyPr/>
          <a:lstStyle/>
          <a:p>
            <a:fld id="{4222502C-A662-4D01-961D-B0D207F98336}" type="datetimeFigureOut">
              <a:rPr lang="en-US" smtClean="0"/>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2A0852E7-186E-4442-AAF2-02382F5B5AD9}" type="slidenum">
              <a:rPr lang="en-US" smtClean="0"/>
            </a:fld>
            <a:endParaRPr lang="en-US"/>
          </a:p>
        </p:txBody>
      </p:sp>
      <p:sp>
        <p:nvSpPr>
          <p:cNvPr id="8" name="Title 7"/>
          <p:cNvSpPr>
            <a:spLocks noGrp="1"/>
          </p:cNvSpPr>
          <p:nvPr>
            <p:ph type="title"/>
            <p:custDataLst>
              <p:tags r:id="rId7"/>
            </p:custDataLst>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FB2ACE1-8ADE-46A6-AA93-36A80D58A57B}" type="datetimeFigureOut">
              <a:rPr lang="vi-VN">
                <a:solidFill>
                  <a:prstClr val="black">
                    <a:tint val="75000"/>
                  </a:prstClr>
                </a:solidFill>
              </a:rPr>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956A29-BA8E-490F-8609-DD191062E34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3B5E8C-AEE1-4617-9FE3-E706E76DF0FC}" type="datetimeFigureOut">
              <a:rPr lang="vi-VN">
                <a:solidFill>
                  <a:prstClr val="black">
                    <a:tint val="75000"/>
                  </a:prstClr>
                </a:solidFill>
              </a:rPr>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5AE0A2-F982-4BC8-8644-5D0F77043BF3}"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CD21D965-A44C-42CE-BF7A-D2123CBF487F}"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B545B1-96C6-4BF7-B49C-1C183608EBA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391" y="98744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6D61385-5912-47B3-925A-2307AC6C1190}"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7B402C-CC47-45E8-B5A6-90BCB5ADF299}"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BD53B3A6-65A7-48C2-8ECE-705E7024B28A}"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914DF7-360B-4519-A00A-820EC6325A6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AC2AA075-278A-447C-ACD8-6F900BC6424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FE1D8E-E629-4D37-BF24-235D7FC73D3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1C824A73-37A3-4E8E-90B6-123CF44796F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59AF0E-BC20-415A-B5AC-C76740EB30B6}"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04761120-18EF-4B75-AB06-6BAC4BE9A0DE}"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57C913-2C7C-435F-A5AE-434A6BD4B25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ED5C221A-72F6-4764-9932-B6DA2CFA08A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8975CE-23F3-4A31-A919-814722AB4FAE}"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EF65C255-B84E-4122-9E69-3B32D77C3361}"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3733E3-6FE8-4293-8101-AC5F5F03C18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smtClean="0"/>
              <a:t>Click to edit Master text styles</a:t>
            </a:r>
            <a:endParaRPr lang="en-US" smtClean="0"/>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smtClean="0"/>
              <a:t>Click to edit Master text styles</a:t>
            </a:r>
            <a:endParaRPr lang="en-US" smtClean="0"/>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4222502C-A662-4D01-961D-B0D207F9833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852E7-186E-4442-AAF2-02382F5B5AD9}"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02CD710C-AB3E-4789-A7AB-F7040B3D63BA}" type="datetimeFigureOut">
              <a:rPr lang="vi-VN">
                <a:solidFill>
                  <a:prstClr val="black">
                    <a:tint val="75000"/>
                  </a:prstClr>
                </a:solidFill>
              </a:rPr>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84533F-B38F-465A-A94A-C484F4D4207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FB2ACE1-8ADE-46A6-AA93-36A80D58A57B}" type="datetimeFigureOut">
              <a:rPr lang="vi-VN">
                <a:solidFill>
                  <a:prstClr val="black">
                    <a:tint val="75000"/>
                  </a:prstClr>
                </a:solidFill>
              </a:rPr>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956A29-BA8E-490F-8609-DD191062E34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3B5E8C-AEE1-4617-9FE3-E706E76DF0FC}" type="datetimeFigureOut">
              <a:rPr lang="vi-VN">
                <a:solidFill>
                  <a:prstClr val="black">
                    <a:tint val="75000"/>
                  </a:prstClr>
                </a:solidFill>
              </a:rPr>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5AE0A2-F982-4BC8-8644-5D0F77043BF3}"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CD21D965-A44C-42CE-BF7A-D2123CBF487F}"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B545B1-96C6-4BF7-B49C-1C183608EBA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391" y="98743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6D61385-5912-47B3-925A-2307AC6C1190}"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7B402C-CC47-45E8-B5A6-90BCB5ADF299}"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BD53B3A6-65A7-48C2-8ECE-705E7024B28A}"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914DF7-360B-4519-A00A-820EC6325A6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AC2AA075-278A-447C-ACD8-6F900BC6424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FE1D8E-E629-4D37-BF24-235D7FC73D3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1C824A73-37A3-4E8E-90B6-123CF44796F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59AF0E-BC20-415A-B5AC-C76740EB30B6}"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04761120-18EF-4B75-AB06-6BAC4BE9A0DE}"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57C913-2C7C-435F-A5AE-434A6BD4B25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ED5C221A-72F6-4764-9932-B6DA2CFA08AB}"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8975CE-23F3-4A31-A919-814722AB4FAE}"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22502C-A662-4D01-961D-B0D207F9833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852E7-186E-4442-AAF2-02382F5B5AD9}"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fld id="{EF65C255-B84E-4122-9E69-3B32D77C3361}"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3733E3-6FE8-4293-8101-AC5F5F03C18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fld id="{02CD710C-AB3E-4789-A7AB-F7040B3D63BA}" type="datetimeFigureOut">
              <a:rPr lang="vi-VN">
                <a:solidFill>
                  <a:prstClr val="black">
                    <a:tint val="75000"/>
                  </a:prstClr>
                </a:solidFill>
              </a:rPr>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84533F-B38F-465A-A94A-C484F4D4207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FFB2ACE1-8ADE-46A6-AA93-36A80D58A57B}" type="datetimeFigureOut">
              <a:rPr lang="vi-VN">
                <a:solidFill>
                  <a:prstClr val="black">
                    <a:tint val="75000"/>
                  </a:prstClr>
                </a:solidFill>
              </a:rPr>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956A29-BA8E-490F-8609-DD191062E34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3B5E8C-AEE1-4617-9FE3-E706E76DF0FC}" type="datetimeFigureOut">
              <a:rPr lang="vi-VN">
                <a:solidFill>
                  <a:prstClr val="black">
                    <a:tint val="75000"/>
                  </a:prstClr>
                </a:solidFill>
              </a:rPr>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55AE0A2-F982-4BC8-8644-5D0F77043BF3}"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CD21D965-A44C-42CE-BF7A-D2123CBF487F}"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6B545B1-96C6-4BF7-B49C-1C183608EBA2}"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E6D61385-5912-47B3-925A-2307AC6C1190}" type="datetimeFigureOut">
              <a:rPr lang="vi-VN">
                <a:solidFill>
                  <a:prstClr val="black">
                    <a:tint val="75000"/>
                  </a:prstClr>
                </a:solidFill>
              </a:rPr>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7B402C-CC47-45E8-B5A6-90BCB5ADF299}"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BD53B3A6-65A7-48C2-8ECE-705E7024B28A}"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914DF7-360B-4519-A00A-820EC6325A60}"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AC2AA075-278A-447C-ACD8-6F900BC6424C}"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FE1D8E-E629-4D37-BF24-235D7FC73D35}" type="slidenum">
              <a:rPr lang="vi-VN">
                <a:solidFill>
                  <a:prstClr val="black">
                    <a:tint val="75000"/>
                  </a:prstClr>
                </a:solidFill>
              </a:rPr>
            </a:fld>
            <a:endParaRPr lang="vi-VN">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4222502C-A662-4D01-961D-B0D207F98336}" type="datetimeFigureOut">
              <a:rPr lang="en-US" smtClean="0"/>
            </a:fld>
            <a:endParaRPr lang="en-US"/>
          </a:p>
        </p:txBody>
      </p:sp>
      <p:sp>
        <p:nvSpPr>
          <p:cNvPr id="3" name="Footer Placeholder 2"/>
          <p:cNvSpPr>
            <a:spLocks noGrp="1"/>
          </p:cNvSpPr>
          <p:nvPr>
            <p:ph type="ftr" sz="quarter" idx="11"/>
            <p:custDataLst>
              <p:tags r:id="rId3"/>
            </p:custDataLst>
          </p:nvPr>
        </p:nvSpPr>
        <p:spPr/>
        <p:txBody>
          <a:bodyPr/>
          <a:lstStyle/>
          <a:p>
            <a:endParaRPr lang="en-US"/>
          </a:p>
        </p:txBody>
      </p:sp>
      <p:sp>
        <p:nvSpPr>
          <p:cNvPr id="4" name="Slide Number Placeholder 3"/>
          <p:cNvSpPr>
            <a:spLocks noGrp="1"/>
          </p:cNvSpPr>
          <p:nvPr>
            <p:ph type="sldNum" sz="quarter" idx="12"/>
            <p:custDataLst>
              <p:tags r:id="rId4"/>
            </p:custDataLst>
          </p:nvPr>
        </p:nvSpPr>
        <p:spPr/>
        <p:txBody>
          <a:bodyPr/>
          <a:lstStyle/>
          <a:p>
            <a:fld id="{2A0852E7-186E-4442-AAF2-02382F5B5AD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17" name="Right Triangle 16"/>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2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smtClean="0"/>
              <a:t>Click to edit Master title style</a:t>
            </a:r>
            <a:endParaRPr lang="en-US" dirty="0"/>
          </a:p>
        </p:txBody>
      </p:sp>
      <p:sp>
        <p:nvSpPr>
          <p:cNvPr id="3" name="Content Placeholder 2"/>
          <p:cNvSpPr>
            <a:spLocks noGrp="1"/>
          </p:cNvSpPr>
          <p:nvPr>
            <p:ph idx="1"/>
          </p:nvPr>
        </p:nvSpPr>
        <p:spPr>
          <a:xfrm>
            <a:off x="4749562" y="261893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222502C-A662-4D01-961D-B0D207F98336}" type="datetimeFigureOut">
              <a:rPr lang="en-US" smtClean="0"/>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A0852E7-186E-4442-AAF2-02382F5B5AD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7"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2"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4222502C-A662-4D01-961D-B0D207F9833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852E7-186E-4442-AAF2-02382F5B5AD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3.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image" Target="../media/image3.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3" Type="http://schemas.openxmlformats.org/officeDocument/2006/relationships/theme" Target="../theme/theme5.xml"/><Relationship Id="rId12" Type="http://schemas.openxmlformats.org/officeDocument/2006/relationships/image" Target="../media/image3.jpeg"/><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3" Type="http://schemas.openxmlformats.org/officeDocument/2006/relationships/theme" Target="../theme/theme6.xml"/><Relationship Id="rId12" Type="http://schemas.openxmlformats.org/officeDocument/2006/relationships/image" Target="../media/image3.jpeg"/><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custDataLst>
              <p:tags r:id="rId13"/>
            </p:custDataLst>
          </p:nvPr>
        </p:nvSpPr>
        <p:spPr>
          <a:xfrm>
            <a:off x="-2381"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custDataLst>
              <p:tags r:id="rId14"/>
            </p:custDataLst>
          </p:nvPr>
        </p:nvSpPr>
        <p:spPr>
          <a:xfrm>
            <a:off x="-2380" y="505131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custDataLst>
              <p:tags r:id="rId15"/>
            </p:custDataLst>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custDataLst>
              <p:tags r:id="rId16"/>
            </p:custDataLst>
          </p:nvPr>
        </p:nvSpPr>
        <p:spPr>
          <a:xfrm>
            <a:off x="822960" y="1100648"/>
            <a:ext cx="7520940" cy="3579849"/>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custDataLst>
              <p:tags r:id="rId17"/>
            </p:custDataLst>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222502C-A662-4D01-961D-B0D207F98336}" type="datetimeFigureOut">
              <a:rPr lang="en-US" smtClean="0"/>
            </a:fld>
            <a:endParaRPr lang="en-US"/>
          </a:p>
        </p:txBody>
      </p:sp>
      <p:sp>
        <p:nvSpPr>
          <p:cNvPr id="5" name="Footer Placeholder 4"/>
          <p:cNvSpPr>
            <a:spLocks noGrp="1"/>
          </p:cNvSpPr>
          <p:nvPr>
            <p:ph type="ftr" sz="quarter" idx="3"/>
            <p:custDataLst>
              <p:tags r:id="rId18"/>
            </p:custDataLst>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custDataLst>
              <p:tags r:id="rId19"/>
            </p:custDataLst>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A0852E7-186E-4442-AAF2-02382F5B5AD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2800" b="0" i="0" u="none"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smtClean="0"/>
          </a:p>
        </p:txBody>
      </p:sp>
      <p:sp>
        <p:nvSpPr>
          <p:cNvPr id="4" name="Date Placeholder 3"/>
          <p:cNvSpPr>
            <a:spLocks noGrp="1"/>
          </p:cNvSpPr>
          <p:nvPr>
            <p:ph type="dt" sz="half" idx="2"/>
          </p:nvPr>
        </p:nvSpPr>
        <p:spPr>
          <a:xfrm>
            <a:off x="628650" y="6356371"/>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913CE5-AD93-4200-83BC-7A801DAB0C41}"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3028950" y="635637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71"/>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D59998-4579-401B-A183-ED6644A34EFF}" type="slidenum">
              <a:rPr lang="vi-VN">
                <a:solidFill>
                  <a:prstClr val="black">
                    <a:tint val="75000"/>
                  </a:prstClr>
                </a:solidFill>
              </a:rPr>
            </a:fld>
            <a:endParaRPr lang="vi-VN">
              <a:solidFill>
                <a:prstClr val="black">
                  <a:tint val="75000"/>
                </a:prstClr>
              </a:solidFill>
            </a:endParaRPr>
          </a:p>
        </p:txBody>
      </p:sp>
      <p:pic>
        <p:nvPicPr>
          <p:cNvPr id="1031"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smtClean="0"/>
          </a:p>
        </p:txBody>
      </p:sp>
      <p:sp>
        <p:nvSpPr>
          <p:cNvPr id="4" name="Date Placeholder 3"/>
          <p:cNvSpPr>
            <a:spLocks noGrp="1"/>
          </p:cNvSpPr>
          <p:nvPr>
            <p:ph type="dt" sz="half" idx="2"/>
          </p:nvPr>
        </p:nvSpPr>
        <p:spPr>
          <a:xfrm>
            <a:off x="628650" y="6356369"/>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913CE5-AD93-4200-83BC-7A801DAB0C41}"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3028950" y="635636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69"/>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D59998-4579-401B-A183-ED6644A34EFF}" type="slidenum">
              <a:rPr lang="vi-VN">
                <a:solidFill>
                  <a:prstClr val="black">
                    <a:tint val="75000"/>
                  </a:prstClr>
                </a:solidFill>
              </a:rPr>
            </a:fld>
            <a:endParaRPr lang="vi-VN">
              <a:solidFill>
                <a:prstClr val="black">
                  <a:tint val="75000"/>
                </a:prstClr>
              </a:solidFill>
            </a:endParaRPr>
          </a:p>
        </p:txBody>
      </p:sp>
      <p:pic>
        <p:nvPicPr>
          <p:cNvPr id="1031"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smtClean="0"/>
          </a:p>
        </p:txBody>
      </p:sp>
      <p:sp>
        <p:nvSpPr>
          <p:cNvPr id="4" name="Date Placeholder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913CE5-AD93-4200-83BC-7A801DAB0C41}"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D59998-4579-401B-A183-ED6644A34EFF}" type="slidenum">
              <a:rPr lang="vi-VN">
                <a:solidFill>
                  <a:prstClr val="black">
                    <a:tint val="75000"/>
                  </a:prstClr>
                </a:solidFill>
              </a:rPr>
            </a:fld>
            <a:endParaRPr lang="vi-VN">
              <a:solidFill>
                <a:prstClr val="black">
                  <a:tint val="75000"/>
                </a:prstClr>
              </a:solidFill>
            </a:endParaRPr>
          </a:p>
        </p:txBody>
      </p:sp>
      <p:pic>
        <p:nvPicPr>
          <p:cNvPr id="1031"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smtClean="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913CE5-AD93-4200-83BC-7A801DAB0C41}"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D59998-4579-401B-A183-ED6644A34EFF}" type="slidenum">
              <a:rPr lang="vi-VN">
                <a:solidFill>
                  <a:prstClr val="black">
                    <a:tint val="75000"/>
                  </a:prstClr>
                </a:solidFill>
              </a:rPr>
            </a:fld>
            <a:endParaRPr lang="vi-VN">
              <a:solidFill>
                <a:prstClr val="black">
                  <a:tint val="75000"/>
                </a:prstClr>
              </a:solidFill>
            </a:endParaRPr>
          </a:p>
        </p:txBody>
      </p:sp>
      <p:pic>
        <p:nvPicPr>
          <p:cNvPr id="1031"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smtClean="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913CE5-AD93-4200-83BC-7A801DAB0C41}" type="datetimeFigureOut">
              <a:rPr lang="vi-VN">
                <a:solidFill>
                  <a:prstClr val="black">
                    <a:tint val="75000"/>
                  </a:prstClr>
                </a:solidFill>
              </a:rPr>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4D59998-4579-401B-A183-ED6644A34EFF}" type="slidenum">
              <a:rPr lang="vi-VN">
                <a:solidFill>
                  <a:prstClr val="black">
                    <a:tint val="75000"/>
                  </a:prstClr>
                </a:solidFill>
              </a:rPr>
            </a:fld>
            <a:endParaRPr lang="vi-VN">
              <a:solidFill>
                <a:prstClr val="black">
                  <a:tint val="75000"/>
                </a:prstClr>
              </a:solidFill>
            </a:endParaRPr>
          </a:p>
        </p:txBody>
      </p:sp>
      <p:pic>
        <p:nvPicPr>
          <p:cNvPr id="1031" name="Picture 6"/>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tags" Target="../tags/tag26.xml"/><Relationship Id="rId3" Type="http://schemas.microsoft.com/office/2007/relationships/media" Target="file:///C:/Users/Administrator/Downloads/Ch&#7907;%20qu&#234;%20ng&#224;y%20T&#7871;t%20-%20VTV24%20-%20YouTube.mp4" TargetMode="External"/><Relationship Id="rId2" Type="http://schemas.openxmlformats.org/officeDocument/2006/relationships/video" Target="file:///C:/Users/Administrator/Downloads/Ch&#7907;%20qu&#234;%20ng&#224;y%20T&#7871;t%20-%20VTV24%20-%20YouTube.mp4" TargetMode="Externa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tags" Target="../tags/tag51.xml"/><Relationship Id="rId4" Type="http://schemas.openxmlformats.org/officeDocument/2006/relationships/image" Target="../media/image12.png"/><Relationship Id="rId3" Type="http://schemas.openxmlformats.org/officeDocument/2006/relationships/tags" Target="../tags/tag50.xml"/><Relationship Id="rId2" Type="http://schemas.openxmlformats.org/officeDocument/2006/relationships/tags" Target="../tags/tag49.xml"/><Relationship Id="rId17" Type="http://schemas.openxmlformats.org/officeDocument/2006/relationships/slideLayout" Target="../slideLayouts/slideLayout2.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image" Target="../media/image16.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5.jpe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slideLayout" Target="../slideLayouts/slideLayout2.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0" Type="http://schemas.openxmlformats.org/officeDocument/2006/relationships/slideLayout" Target="../slideLayouts/slideLayout12.xml"/><Relationship Id="rId2" Type="http://schemas.openxmlformats.org/officeDocument/2006/relationships/tags" Target="../tags/tag67.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hyperlink" Target="../../../../TUYET/BAI5-11sua.ppt#-1,2,B&#192;I%205:%20CUNG%20C&#7846;U%20TRONG%20%20S&#7842;N%20XU&#7844;T%20V&#192;%20L&#431;U%20TH&#212;NG%20H&#192;NG%20H&#211;A" TargetMode="Externa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6" Type="http://schemas.openxmlformats.org/officeDocument/2006/relationships/slideLayout" Target="../slideLayouts/slideLayout2.xml"/><Relationship Id="rId25" Type="http://schemas.openxmlformats.org/officeDocument/2006/relationships/tags" Target="../tags/tag106.xml"/><Relationship Id="rId24" Type="http://schemas.openxmlformats.org/officeDocument/2006/relationships/image" Target="../media/image21.png"/><Relationship Id="rId23" Type="http://schemas.openxmlformats.org/officeDocument/2006/relationships/image" Target="../media/image20.png"/><Relationship Id="rId22" Type="http://schemas.openxmlformats.org/officeDocument/2006/relationships/image" Target="../media/image19.png"/><Relationship Id="rId21" Type="http://schemas.openxmlformats.org/officeDocument/2006/relationships/image" Target="../media/image18.png"/><Relationship Id="rId20" Type="http://schemas.openxmlformats.org/officeDocument/2006/relationships/tags" Target="../tags/tag105.xml"/><Relationship Id="rId2" Type="http://schemas.openxmlformats.org/officeDocument/2006/relationships/tags" Target="../tags/tag89.xml"/><Relationship Id="rId19" Type="http://schemas.openxmlformats.org/officeDocument/2006/relationships/tags" Target="../tags/tag104.xml"/><Relationship Id="rId18" Type="http://schemas.openxmlformats.org/officeDocument/2006/relationships/image" Target="../media/image12.png"/><Relationship Id="rId17" Type="http://schemas.openxmlformats.org/officeDocument/2006/relationships/image" Target="../media/image17.GIF"/><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6" Type="http://schemas.openxmlformats.org/officeDocument/2006/relationships/slideLayout" Target="../slideLayouts/slideLayout7.xml"/><Relationship Id="rId15" Type="http://schemas.openxmlformats.org/officeDocument/2006/relationships/tags" Target="../tags/tag119.xml"/><Relationship Id="rId14" Type="http://schemas.openxmlformats.org/officeDocument/2006/relationships/image" Target="../media/image22.png"/><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9" Type="http://schemas.openxmlformats.org/officeDocument/2006/relationships/hyperlink" Target="chanh%20tang%20gia%20do%20cau%20hon%20cung.mp4" TargetMode="Externa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hyperlink" Target="1gia%20thuc%20pham%20ha%20nhiet%20do%20cung%20tang.mp4" TargetMode="External"/><Relationship Id="rId5" Type="http://schemas.openxmlformats.org/officeDocument/2006/relationships/image" Target="../media/image29.GIF"/><Relationship Id="rId4" Type="http://schemas.openxmlformats.org/officeDocument/2006/relationships/tags" Target="../tags/tag123.xml"/><Relationship Id="rId3" Type="http://schemas.openxmlformats.org/officeDocument/2006/relationships/tags" Target="../tags/tag122.xml"/><Relationship Id="rId20" Type="http://schemas.openxmlformats.org/officeDocument/2006/relationships/slideLayout" Target="../slideLayouts/slideLayout7.xml"/><Relationship Id="rId2" Type="http://schemas.openxmlformats.org/officeDocument/2006/relationships/tags" Target="../tags/tag121.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image" Target="../media/image30.jpeg"/><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27.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hyperlink" Target="gia%20sua%20bot%20tang%20do%20cung%20han%20che.mp4" TargetMode="Externa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hyperlink" Target="1gia%20thuc%20pham%20ha%20nhiet%20do%20cung%20tang.mp4" TargetMode="External"/><Relationship Id="rId32" Type="http://schemas.openxmlformats.org/officeDocument/2006/relationships/slideLayout" Target="../slideLayouts/slideLayout7.xml"/><Relationship Id="rId31" Type="http://schemas.openxmlformats.org/officeDocument/2006/relationships/tags" Target="../tags/tag160.xml"/><Relationship Id="rId30" Type="http://schemas.openxmlformats.org/officeDocument/2006/relationships/tags" Target="../tags/tag159.xml"/><Relationship Id="rId3" Type="http://schemas.openxmlformats.org/officeDocument/2006/relationships/tags" Target="../tags/tag136.xml"/><Relationship Id="rId29" Type="http://schemas.openxmlformats.org/officeDocument/2006/relationships/image" Target="../media/image33.png"/><Relationship Id="rId28" Type="http://schemas.openxmlformats.org/officeDocument/2006/relationships/tags" Target="../tags/tag158.xml"/><Relationship Id="rId27" Type="http://schemas.openxmlformats.org/officeDocument/2006/relationships/tags" Target="../tags/tag157.xml"/><Relationship Id="rId26" Type="http://schemas.openxmlformats.org/officeDocument/2006/relationships/tags" Target="../tags/tag156.xml"/><Relationship Id="rId25" Type="http://schemas.openxmlformats.org/officeDocument/2006/relationships/tags" Target="../tags/tag155.xml"/><Relationship Id="rId24" Type="http://schemas.openxmlformats.org/officeDocument/2006/relationships/tags" Target="../tags/tag154.xml"/><Relationship Id="rId23" Type="http://schemas.openxmlformats.org/officeDocument/2006/relationships/tags" Target="../tags/tag153.xml"/><Relationship Id="rId22" Type="http://schemas.openxmlformats.org/officeDocument/2006/relationships/tags" Target="../tags/tag152.xml"/><Relationship Id="rId21" Type="http://schemas.openxmlformats.org/officeDocument/2006/relationships/tags" Target="../tags/tag151.xml"/><Relationship Id="rId20" Type="http://schemas.openxmlformats.org/officeDocument/2006/relationships/tags" Target="../tags/tag150.xml"/><Relationship Id="rId2" Type="http://schemas.openxmlformats.org/officeDocument/2006/relationships/tags" Target="../tags/tag135.xml"/><Relationship Id="rId19" Type="http://schemas.openxmlformats.org/officeDocument/2006/relationships/tags" Target="../tags/tag149.xml"/><Relationship Id="rId18" Type="http://schemas.openxmlformats.org/officeDocument/2006/relationships/tags" Target="../tags/tag148.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image" Target="../media/image30.jpeg"/><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9" Type="http://schemas.openxmlformats.org/officeDocument/2006/relationships/hyperlink" Target="binh%20on%20vang.mp4" TargetMode="External"/><Relationship Id="rId8" Type="http://schemas.openxmlformats.org/officeDocument/2006/relationships/tags" Target="../tags/tag164.xml"/><Relationship Id="rId7" Type="http://schemas.openxmlformats.org/officeDocument/2006/relationships/slide" Target="slide27.xml"/><Relationship Id="rId6" Type="http://schemas.openxmlformats.org/officeDocument/2006/relationships/tags" Target="../tags/tag163.xml"/><Relationship Id="rId5" Type="http://schemas.openxmlformats.org/officeDocument/2006/relationships/slide" Target="slide22.xml"/><Relationship Id="rId4" Type="http://schemas.openxmlformats.org/officeDocument/2006/relationships/tags" Target="../tags/tag162.xml"/><Relationship Id="rId3" Type="http://schemas.openxmlformats.org/officeDocument/2006/relationships/slide" Target="slide20.xml"/><Relationship Id="rId2" Type="http://schemas.openxmlformats.org/officeDocument/2006/relationships/tags" Target="../tags/tag161.xml"/><Relationship Id="rId14" Type="http://schemas.openxmlformats.org/officeDocument/2006/relationships/slideLayout" Target="../slideLayouts/slideLayout7.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70.xml"/><Relationship Id="rId5" Type="http://schemas.openxmlformats.org/officeDocument/2006/relationships/image" Target="../media/image37.jpeg"/><Relationship Id="rId4" Type="http://schemas.openxmlformats.org/officeDocument/2006/relationships/tags" Target="../tags/tag169.xml"/><Relationship Id="rId3" Type="http://schemas.openxmlformats.org/officeDocument/2006/relationships/slide" Target="slide31.xml"/><Relationship Id="rId2" Type="http://schemas.openxmlformats.org/officeDocument/2006/relationships/image" Target="../media/image36.jpeg"/><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image" Target="../media/image40.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tags" Target="../tags/tag3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6.xml"/><Relationship Id="rId5" Type="http://schemas.openxmlformats.org/officeDocument/2006/relationships/image" Target="../media/image11.png"/><Relationship Id="rId4" Type="http://schemas.openxmlformats.org/officeDocument/2006/relationships/image" Target="../media/image10.jpe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0" Type="http://schemas.openxmlformats.org/officeDocument/2006/relationships/slideLayout" Target="../slideLayouts/slideLayout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87000" b="-17000"/>
          </a:stretch>
        </a:blipFill>
        <a:effectLst/>
      </p:bgPr>
    </p:bg>
    <p:spTree>
      <p:nvGrpSpPr>
        <p:cNvPr id="1" name=""/>
        <p:cNvGrpSpPr/>
        <p:nvPr/>
      </p:nvGrpSpPr>
      <p:grpSpPr>
        <a:xfrm>
          <a:off x="0" y="0"/>
          <a:ext cx="0" cy="0"/>
          <a:chOff x="0" y="0"/>
          <a:chExt cx="0" cy="0"/>
        </a:xfrm>
      </p:grpSpPr>
      <p:sp>
        <p:nvSpPr>
          <p:cNvPr id="55" name="Rectangle: Rounded Corners 54"/>
          <p:cNvSpPr/>
          <p:nvPr/>
        </p:nvSpPr>
        <p:spPr>
          <a:xfrm>
            <a:off x="152307" y="-4762"/>
            <a:ext cx="2768153"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56" name="Rectangle: Rounded Corners 55"/>
          <p:cNvSpPr/>
          <p:nvPr/>
        </p:nvSpPr>
        <p:spPr>
          <a:xfrm>
            <a:off x="76330" y="-64255"/>
            <a:ext cx="2907406"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57" name="Freeform: Shape 56"/>
          <p:cNvSpPr/>
          <p:nvPr/>
        </p:nvSpPr>
        <p:spPr>
          <a:xfrm>
            <a:off x="380762" y="-152400"/>
            <a:ext cx="2295525"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7660" name="TextBox 71"/>
          <p:cNvSpPr txBox="1">
            <a:spLocks noChangeArrowheads="1"/>
          </p:cNvSpPr>
          <p:nvPr/>
        </p:nvSpPr>
        <p:spPr bwMode="auto">
          <a:xfrm>
            <a:off x="533400" y="0"/>
            <a:ext cx="22167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en-US" sz="3000" b="1" smtClean="0">
                <a:solidFill>
                  <a:prstClr val="white"/>
                </a:solidFill>
                <a:latin typeface="Arial Unicode MS" pitchFamily="34" charset="-128"/>
                <a:ea typeface="Arial Unicode MS" pitchFamily="34" charset="-128"/>
                <a:cs typeface="Arial Unicode MS" pitchFamily="34" charset="-128"/>
              </a:rPr>
              <a:t>  MỞ ĐẦU </a:t>
            </a:r>
            <a:endParaRPr lang="en-IN" sz="3000" smtClean="0">
              <a:solidFill>
                <a:prstClr val="white"/>
              </a:solidFill>
              <a:latin typeface="Arial Unicode MS" pitchFamily="34" charset="-128"/>
              <a:ea typeface="Arial Unicode MS" pitchFamily="34" charset="-128"/>
              <a:cs typeface="Arial Unicode MS" pitchFamily="34" charset="-128"/>
            </a:endParaRPr>
          </a:p>
        </p:txBody>
      </p:sp>
      <p:sp>
        <p:nvSpPr>
          <p:cNvPr id="27663" name="Rectangle 15"/>
          <p:cNvSpPr>
            <a:spLocks noChangeArrowheads="1"/>
          </p:cNvSpPr>
          <p:nvPr/>
        </p:nvSpPr>
        <p:spPr bwMode="auto">
          <a:xfrm>
            <a:off x="6296025" y="3560923"/>
            <a:ext cx="2616994" cy="4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200" smtClean="0">
                <a:solidFill>
                  <a:srgbClr val="FF0000"/>
                </a:solidFill>
                <a:cs typeface="Arial" panose="020B0604020202020204" pitchFamily="34" charset="0"/>
              </a:rPr>
              <a:t>V</a:t>
            </a:r>
            <a:endParaRPr lang="vi-VN" sz="2200" smtClean="0">
              <a:solidFill>
                <a:srgbClr val="FF0000"/>
              </a:solidFill>
              <a:cs typeface="Arial" panose="020B0604020202020204" pitchFamily="34" charset="0"/>
            </a:endParaRPr>
          </a:p>
        </p:txBody>
      </p:sp>
      <p:pic>
        <p:nvPicPr>
          <p:cNvPr id="2" name="Chợ quê ngày Tết - VTV24 - YouTube">
            <a:hlinkClick r:id="" action="ppaction://media"/>
          </p:cNvPr>
          <p:cNvPicPr/>
          <p:nvPr>
            <a:videoFile r:link="rId2"/>
            <p:extLst>
              <p:ext uri="{DAA4B4D4-6D71-4841-9C94-3DE7FCFB9230}">
                <p14:media xmlns:p14="http://schemas.microsoft.com/office/powerpoint/2010/main" r:link="rId3"/>
              </p:ext>
            </p:extLst>
            <p:custDataLst>
              <p:tags r:id="rId4"/>
            </p:custDataLst>
          </p:nvPr>
        </p:nvPicPr>
        <p:blipFill>
          <a:blip r:embed="rId5"/>
          <a:stretch>
            <a:fillRect/>
          </a:stretch>
        </p:blipFill>
        <p:spPr>
          <a:xfrm>
            <a:off x="229235" y="553720"/>
            <a:ext cx="8683625" cy="4589780"/>
          </a:xfrm>
          <a:prstGeom prst="rect">
            <a:avLst/>
          </a:prstGeom>
        </p:spPr>
      </p:pic>
      <p:sp>
        <p:nvSpPr>
          <p:cNvPr id="3" name="Text Box 2"/>
          <p:cNvSpPr txBox="1"/>
          <p:nvPr/>
        </p:nvSpPr>
        <p:spPr>
          <a:xfrm>
            <a:off x="119380" y="5486400"/>
            <a:ext cx="8860155" cy="1353185"/>
          </a:xfrm>
          <a:prstGeom prst="rect">
            <a:avLst/>
          </a:prstGeom>
        </p:spPr>
        <p:txBody>
          <a:bodyPr wrap="square">
            <a:spAutoFit/>
          </a:bodyPr>
          <a:p>
            <a:pPr marL="0" indent="180340" algn="just" defTabSz="266700">
              <a:lnSpc>
                <a:spcPct val="114000"/>
              </a:lnSpc>
              <a:spcAft>
                <a:spcPct val="0"/>
              </a:spcAft>
            </a:pPr>
            <a:r>
              <a:rPr sz="2400" i="1">
                <a:latin typeface="Times New Roman" panose="02020603050405020304"/>
                <a:ea typeface="Times New Roman" panose="02020603050405020304"/>
              </a:rPr>
              <a:t> </a:t>
            </a:r>
            <a:r>
              <a:rPr lang="en-US" sz="2400" i="1">
                <a:latin typeface="Times New Roman" panose="02020603050405020304"/>
                <a:ea typeface="Times New Roman" panose="02020603050405020304"/>
              </a:rPr>
              <a:t>H</a:t>
            </a:r>
            <a:r>
              <a:rPr sz="2400" i="1">
                <a:latin typeface="Times New Roman" panose="02020603050405020304"/>
                <a:ea typeface="Times New Roman" panose="02020603050405020304"/>
              </a:rPr>
              <a:t>ãy cho biết nhu cầu tiêu dùng một số loại hàng hóa, dịch vụ vào những dịp lễ, Tết ở Việt Nam như thế nào?. Theo em, các chủ thể sản xuất kinh doanh sẽ làm gì để đáp ứng sự thay đổi đó.</a:t>
            </a:r>
            <a:endParaRPr sz="2400" i="1">
              <a:latin typeface="Times New Roman" panose="02020603050405020304"/>
              <a:ea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660"/>
                                        </p:tgtEl>
                                        <p:attrNameLst>
                                          <p:attrName>style.visibility</p:attrName>
                                        </p:attrNameLst>
                                      </p:cBhvr>
                                      <p:to>
                                        <p:strVal val="visible"/>
                                      </p:to>
                                    </p:set>
                                    <p:animEffect transition="in" filter="blinds(horizontal)">
                                      <p:cBhvr>
                                        <p:cTn id="16" dur="500"/>
                                        <p:tgtEl>
                                          <p:spTgt spid="2766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7663"/>
                                        </p:tgtEl>
                                        <p:attrNameLst>
                                          <p:attrName>style.visibility</p:attrName>
                                        </p:attrNameLst>
                                      </p:cBhvr>
                                      <p:to>
                                        <p:strVal val="visible"/>
                                      </p:to>
                                    </p:set>
                                    <p:animEffect transition="in" filter="blinds(horizontal)">
                                      <p:cBhvr>
                                        <p:cTn id="21"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22" fill="hold" display="1">
                  <p:stCondLst>
                    <p:cond delay="indefinite"/>
                  </p:stCondLst>
                </p:cTn>
                <p:tgtEl>
                  <p:spTgt spid="2"/>
                </p:tgtEl>
              </p:cMediaNode>
            </p:video>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additive="base">
                                        <p:cTn id="27" dur="1" fill="hold"/>
                                        <p:tgtEl>
                                          <p:spTgt spid="2"/>
                                        </p:tgtEl>
                                      </p:cBhvr>
                                    </p:cmd>
                                  </p:childTnLst>
                                </p:cTn>
                              </p:par>
                            </p:childTnLst>
                          </p:cTn>
                        </p:par>
                      </p:childTnLst>
                    </p:cTn>
                  </p:par>
                </p:childTnLst>
              </p:cTn>
              <p:nextCondLst>
                <p:cond evt="onClick" delay="0">
                  <p:tgtEl>
                    <p:spTgt spid="2"/>
                  </p:tgtEl>
                </p:cond>
              </p:nextCondLst>
            </p:seq>
          </p:childTnLst>
        </p:cTn>
      </p:par>
    </p:tnLst>
    <p:bldLst>
      <p:bldP spid="27660" grpId="0"/>
      <p:bldP spid="2766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85800"/>
            <a:ext cx="7520940" cy="777240"/>
          </a:xfrm>
        </p:spPr>
        <p:txBody>
          <a:bodyPr/>
          <a:lstStyle/>
          <a:p>
            <a:r>
              <a:rPr lang="vi-VN" dirty="0">
                <a:solidFill>
                  <a:srgbClr val="FF0000"/>
                </a:solidFill>
              </a:rPr>
              <a:t>- Các nhân tố ảnh hưởng đến cầu</a:t>
            </a:r>
            <a:br>
              <a:rPr lang="vi-VN" dirty="0">
                <a:solidFill>
                  <a:srgbClr val="FF0000"/>
                </a:solidFill>
              </a:rPr>
            </a:br>
            <a:endParaRPr lang="en-US" dirty="0">
              <a:solidFill>
                <a:srgbClr val="FF0000"/>
              </a:solidFill>
            </a:endParaRPr>
          </a:p>
        </p:txBody>
      </p:sp>
      <p:sp>
        <p:nvSpPr>
          <p:cNvPr id="6" name="Content Placeholder 5"/>
          <p:cNvSpPr>
            <a:spLocks noGrp="1"/>
          </p:cNvSpPr>
          <p:nvPr>
            <p:ph idx="1"/>
          </p:nvPr>
        </p:nvSpPr>
        <p:spPr>
          <a:xfrm>
            <a:off x="838200" y="1524020"/>
            <a:ext cx="7520940" cy="3579849"/>
          </a:xfrm>
        </p:spPr>
        <p:txBody>
          <a:bodyPr>
            <a:normAutofit/>
          </a:bodyPr>
          <a:lstStyle/>
          <a:p>
            <a:r>
              <a:rPr lang="en-US" sz="3200" b="0" dirty="0" smtClean="0">
                <a:solidFill>
                  <a:srgbClr val="0070C0"/>
                </a:solidFill>
                <a:latin typeface="Times New Roman" panose="02020603050405020304" pitchFamily="18" charset="0"/>
                <a:cs typeface="Times New Roman" panose="02020603050405020304" pitchFamily="18" charset="0"/>
              </a:rPr>
              <a:t>G</a:t>
            </a:r>
            <a:r>
              <a:rPr lang="vi-VN" sz="3200" b="0" dirty="0" smtClean="0">
                <a:solidFill>
                  <a:srgbClr val="0070C0"/>
                </a:solidFill>
                <a:latin typeface="Times New Roman" panose="02020603050405020304" pitchFamily="18" charset="0"/>
                <a:cs typeface="Times New Roman" panose="02020603050405020304" pitchFamily="18" charset="0"/>
              </a:rPr>
              <a:t>iá </a:t>
            </a:r>
            <a:r>
              <a:rPr lang="vi-VN" sz="3200" b="0" dirty="0">
                <a:solidFill>
                  <a:srgbClr val="0070C0"/>
                </a:solidFill>
                <a:latin typeface="Times New Roman" panose="02020603050405020304" pitchFamily="18" charset="0"/>
                <a:cs typeface="Times New Roman" panose="02020603050405020304" pitchFamily="18" charset="0"/>
              </a:rPr>
              <a:t>cả chất lượng hàng hoá, dịch vụ; thu nhập, thị hiếu sở thích người mua; lượng cung hàng hoá; dự </a:t>
            </a:r>
            <a:r>
              <a:rPr lang="vi-VN" sz="3200" b="0" dirty="0" smtClean="0">
                <a:solidFill>
                  <a:srgbClr val="0070C0"/>
                </a:solidFill>
                <a:latin typeface="Times New Roman" panose="02020603050405020304" pitchFamily="18" charset="0"/>
                <a:cs typeface="Times New Roman" panose="02020603050405020304" pitchFamily="18" charset="0"/>
              </a:rPr>
              <a:t>đoán </a:t>
            </a:r>
            <a:r>
              <a:rPr lang="vi-VN" sz="3200" b="0" dirty="0">
                <a:solidFill>
                  <a:srgbClr val="0070C0"/>
                </a:solidFill>
                <a:latin typeface="Times New Roman" panose="02020603050405020304" pitchFamily="18" charset="0"/>
                <a:cs typeface="Times New Roman" panose="02020603050405020304" pitchFamily="18" charset="0"/>
              </a:rPr>
              <a:t>của người tiêu dùng về hàng hoá, dịch </a:t>
            </a:r>
            <a:r>
              <a:rPr lang="vi-VN" sz="3200" b="0" dirty="0" smtClean="0">
                <a:solidFill>
                  <a:srgbClr val="0070C0"/>
                </a:solidFill>
                <a:latin typeface="Times New Roman" panose="02020603050405020304" pitchFamily="18" charset="0"/>
                <a:cs typeface="Times New Roman" panose="02020603050405020304" pitchFamily="18" charset="0"/>
              </a:rPr>
              <a:t>vụ</a:t>
            </a:r>
            <a:r>
              <a:rPr lang="en-US" sz="3200" b="0" dirty="0" smtClean="0">
                <a:solidFill>
                  <a:srgbClr val="0070C0"/>
                </a:solidFill>
                <a:latin typeface="Times New Roman" panose="02020603050405020304" pitchFamily="18" charset="0"/>
                <a:cs typeface="Times New Roman" panose="02020603050405020304" pitchFamily="18" charset="0"/>
              </a:rPr>
              <a:t>…</a:t>
            </a:r>
            <a:endParaRPr lang="en-US" sz="3200" b="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992291" y="4549792"/>
            <a:ext cx="446484"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23" name="Rectangle 22"/>
          <p:cNvSpPr/>
          <p:nvPr/>
        </p:nvSpPr>
        <p:spPr>
          <a:xfrm>
            <a:off x="4992291" y="3627438"/>
            <a:ext cx="446484" cy="593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24" name="Rectangle 23"/>
          <p:cNvSpPr/>
          <p:nvPr/>
        </p:nvSpPr>
        <p:spPr>
          <a:xfrm>
            <a:off x="4992291" y="2703513"/>
            <a:ext cx="446484" cy="595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26" name="Rectangle 25"/>
          <p:cNvSpPr/>
          <p:nvPr/>
        </p:nvSpPr>
        <p:spPr>
          <a:xfrm>
            <a:off x="4992291" y="5472113"/>
            <a:ext cx="446484" cy="5953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27" name="Rectangle 26"/>
          <p:cNvSpPr/>
          <p:nvPr/>
        </p:nvSpPr>
        <p:spPr>
          <a:xfrm>
            <a:off x="4992291" y="1781179"/>
            <a:ext cx="446484"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28" name="Down Arrow 1"/>
          <p:cNvSpPr/>
          <p:nvPr/>
        </p:nvSpPr>
        <p:spPr>
          <a:xfrm rot="10800000" flipH="1">
            <a:off x="5075643" y="5559425"/>
            <a:ext cx="279797" cy="42068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black"/>
              </a:solidFill>
            </a:endParaRPr>
          </a:p>
        </p:txBody>
      </p:sp>
      <p:sp>
        <p:nvSpPr>
          <p:cNvPr id="29" name="Donut 15"/>
          <p:cNvSpPr/>
          <p:nvPr/>
        </p:nvSpPr>
        <p:spPr>
          <a:xfrm>
            <a:off x="5086350" y="1905001"/>
            <a:ext cx="258366" cy="346075"/>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black"/>
              </a:solidFill>
            </a:endParaRPr>
          </a:p>
        </p:txBody>
      </p:sp>
      <p:sp>
        <p:nvSpPr>
          <p:cNvPr id="30" name="Rectangle 1"/>
          <p:cNvSpPr>
            <a:spLocks noChangeAspect="1"/>
          </p:cNvSpPr>
          <p:nvPr/>
        </p:nvSpPr>
        <p:spPr>
          <a:xfrm>
            <a:off x="5088740" y="4646630"/>
            <a:ext cx="264319" cy="35083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black">
                  <a:lumMod val="75000"/>
                  <a:lumOff val="25000"/>
                </a:prstClr>
              </a:solidFill>
            </a:endParaRPr>
          </a:p>
        </p:txBody>
      </p:sp>
      <p:sp>
        <p:nvSpPr>
          <p:cNvPr id="31" name="Rounded Rectangle 24"/>
          <p:cNvSpPr>
            <a:spLocks noChangeAspect="1"/>
          </p:cNvSpPr>
          <p:nvPr/>
        </p:nvSpPr>
        <p:spPr>
          <a:xfrm>
            <a:off x="5091112" y="3794125"/>
            <a:ext cx="253604" cy="26035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black">
                  <a:lumMod val="75000"/>
                  <a:lumOff val="25000"/>
                </a:prstClr>
              </a:solidFill>
            </a:endParaRPr>
          </a:p>
        </p:txBody>
      </p:sp>
      <p:sp>
        <p:nvSpPr>
          <p:cNvPr id="32" name="Freeform 35"/>
          <p:cNvSpPr>
            <a:spLocks noChangeAspect="1"/>
          </p:cNvSpPr>
          <p:nvPr/>
        </p:nvSpPr>
        <p:spPr>
          <a:xfrm rot="8580000">
            <a:off x="5091113" y="2836863"/>
            <a:ext cx="248841" cy="330200"/>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black">
                  <a:lumMod val="75000"/>
                  <a:lumOff val="25000"/>
                </a:prstClr>
              </a:solidFill>
            </a:endParaRPr>
          </a:p>
        </p:txBody>
      </p:sp>
      <p:sp>
        <p:nvSpPr>
          <p:cNvPr id="33" name="Rectangle 32"/>
          <p:cNvSpPr/>
          <p:nvPr/>
        </p:nvSpPr>
        <p:spPr>
          <a:xfrm>
            <a:off x="3367088" y="3741738"/>
            <a:ext cx="723900" cy="555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34" name="Rectangle 33"/>
          <p:cNvSpPr/>
          <p:nvPr/>
        </p:nvSpPr>
        <p:spPr>
          <a:xfrm>
            <a:off x="3367088" y="3819525"/>
            <a:ext cx="723900" cy="555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35" name="Rectangle 34"/>
          <p:cNvSpPr/>
          <p:nvPr/>
        </p:nvSpPr>
        <p:spPr>
          <a:xfrm>
            <a:off x="3367088" y="3895725"/>
            <a:ext cx="723900" cy="5715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36" name="Rectangle 35"/>
          <p:cNvSpPr/>
          <p:nvPr/>
        </p:nvSpPr>
        <p:spPr>
          <a:xfrm>
            <a:off x="3367088" y="3973513"/>
            <a:ext cx="723900" cy="55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37" name="Rectangle 36"/>
          <p:cNvSpPr/>
          <p:nvPr/>
        </p:nvSpPr>
        <p:spPr>
          <a:xfrm>
            <a:off x="3367088" y="4051302"/>
            <a:ext cx="723900" cy="55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48" name="Freeform 47"/>
          <p:cNvSpPr/>
          <p:nvPr/>
        </p:nvSpPr>
        <p:spPr>
          <a:xfrm>
            <a:off x="4089797" y="1781175"/>
            <a:ext cx="903684"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7118 h 1953837"/>
              <a:gd name="connsiteX3-85" fmla="*/ 0 w 1183065"/>
              <a:gd name="connsiteY3-86" fmla="*/ 1953837 h 1953837"/>
              <a:gd name="connsiteX4-87" fmla="*/ 457 w 1183065"/>
              <a:gd name="connsiteY4-88" fmla="*/ 1903679 h 1953837"/>
              <a:gd name="connsiteX0-89" fmla="*/ 457 w 1183065"/>
              <a:gd name="connsiteY0-90" fmla="*/ 1903679 h 1953837"/>
              <a:gd name="connsiteX1-91" fmla="*/ 1180112 w 1183065"/>
              <a:gd name="connsiteY1-92" fmla="*/ 0 h 1953837"/>
              <a:gd name="connsiteX2-93" fmla="*/ 1183065 w 1183065"/>
              <a:gd name="connsiteY2-94" fmla="*/ 569785 h 1953837"/>
              <a:gd name="connsiteX3-95" fmla="*/ 0 w 1183065"/>
              <a:gd name="connsiteY3-96" fmla="*/ 1953837 h 1953837"/>
              <a:gd name="connsiteX4-97" fmla="*/ 457 w 1183065"/>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72452 h 1953837"/>
              <a:gd name="connsiteX3-105" fmla="*/ 0 w 1183065"/>
              <a:gd name="connsiteY3-106" fmla="*/ 1953837 h 1953837"/>
              <a:gd name="connsiteX4-107" fmla="*/ 457 w 1183065"/>
              <a:gd name="connsiteY4-108" fmla="*/ 1903679 h 1953837"/>
              <a:gd name="connsiteX0-109" fmla="*/ 457 w 1183065"/>
              <a:gd name="connsiteY0-110" fmla="*/ 1901373 h 1953837"/>
              <a:gd name="connsiteX1-111" fmla="*/ 1180112 w 1183065"/>
              <a:gd name="connsiteY1-112" fmla="*/ 0 h 1953837"/>
              <a:gd name="connsiteX2-113" fmla="*/ 1183065 w 1183065"/>
              <a:gd name="connsiteY2-114" fmla="*/ 572452 h 1953837"/>
              <a:gd name="connsiteX3-115" fmla="*/ 0 w 1183065"/>
              <a:gd name="connsiteY3-116" fmla="*/ 1953837 h 1953837"/>
              <a:gd name="connsiteX4-117" fmla="*/ 457 w 1183065"/>
              <a:gd name="connsiteY4-118" fmla="*/ 1901373 h 1953837"/>
              <a:gd name="connsiteX0-119" fmla="*/ 457 w 1183065"/>
              <a:gd name="connsiteY0-120" fmla="*/ 1901373 h 1956143"/>
              <a:gd name="connsiteX1-121" fmla="*/ 1180112 w 1183065"/>
              <a:gd name="connsiteY1-122" fmla="*/ 0 h 1956143"/>
              <a:gd name="connsiteX2-123" fmla="*/ 1183065 w 1183065"/>
              <a:gd name="connsiteY2-124" fmla="*/ 572452 h 1956143"/>
              <a:gd name="connsiteX3-125" fmla="*/ 0 w 1183065"/>
              <a:gd name="connsiteY3-126" fmla="*/ 1956143 h 1956143"/>
              <a:gd name="connsiteX4-127" fmla="*/ 457 w 1183065"/>
              <a:gd name="connsiteY4-128" fmla="*/ 1901373 h 19561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49" name="Freeform 48"/>
          <p:cNvSpPr/>
          <p:nvPr/>
        </p:nvSpPr>
        <p:spPr>
          <a:xfrm>
            <a:off x="4089797" y="2703530"/>
            <a:ext cx="903684"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2755 h 1134698"/>
              <a:gd name="connsiteX1-93" fmla="*/ 1182019 w 1182972"/>
              <a:gd name="connsiteY1-94" fmla="*/ 0 h 1134698"/>
              <a:gd name="connsiteX2-95" fmla="*/ 1182972 w 1182972"/>
              <a:gd name="connsiteY2-96" fmla="*/ 578973 h 1134698"/>
              <a:gd name="connsiteX3-97" fmla="*/ 1522 w 1182972"/>
              <a:gd name="connsiteY3-98" fmla="*/ 1134698 h 1134698"/>
              <a:gd name="connsiteX4-99" fmla="*/ 32 w 1182972"/>
              <a:gd name="connsiteY4-100" fmla="*/ 1082755 h 11346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50" name="Freeform 49"/>
          <p:cNvSpPr/>
          <p:nvPr/>
        </p:nvSpPr>
        <p:spPr>
          <a:xfrm>
            <a:off x="4089797" y="3627438"/>
            <a:ext cx="903684"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1" fmla="*/ 0 w 1182941"/>
              <a:gd name="connsiteY0-2" fmla="*/ 259242 h 571075"/>
              <a:gd name="connsiteX1-3" fmla="*/ 1182941 w 1182941"/>
              <a:gd name="connsiteY1-4" fmla="*/ 571075 h 571075"/>
              <a:gd name="connsiteX2-5" fmla="*/ 1182941 w 1182941"/>
              <a:gd name="connsiteY2-6" fmla="*/ 0 h 571075"/>
              <a:gd name="connsiteX3-7" fmla="*/ 0 w 1182941"/>
              <a:gd name="connsiteY3-8" fmla="*/ 259242 h 571075"/>
              <a:gd name="connsiteX0-9" fmla="*/ 576 w 1183517"/>
              <a:gd name="connsiteY0-10" fmla="*/ 259242 h 571075"/>
              <a:gd name="connsiteX1-11" fmla="*/ 9283 w 1183517"/>
              <a:gd name="connsiteY1-12" fmla="*/ 305851 h 571075"/>
              <a:gd name="connsiteX2-13" fmla="*/ 1183517 w 1183517"/>
              <a:gd name="connsiteY2-14" fmla="*/ 571075 h 571075"/>
              <a:gd name="connsiteX3-15" fmla="*/ 1183517 w 1183517"/>
              <a:gd name="connsiteY3-16" fmla="*/ 0 h 571075"/>
              <a:gd name="connsiteX4" fmla="*/ 576 w 1183517"/>
              <a:gd name="connsiteY4" fmla="*/ 259242 h 571075"/>
              <a:gd name="connsiteX0-17" fmla="*/ 0 w 1182941"/>
              <a:gd name="connsiteY0-18" fmla="*/ 259242 h 571075"/>
              <a:gd name="connsiteX1-19" fmla="*/ 8707 w 1182941"/>
              <a:gd name="connsiteY1-20" fmla="*/ 305851 h 571075"/>
              <a:gd name="connsiteX2-21" fmla="*/ 1182941 w 1182941"/>
              <a:gd name="connsiteY2-22" fmla="*/ 571075 h 571075"/>
              <a:gd name="connsiteX3-23" fmla="*/ 1182941 w 1182941"/>
              <a:gd name="connsiteY3-24" fmla="*/ 0 h 571075"/>
              <a:gd name="connsiteX4-25" fmla="*/ 0 w 1182941"/>
              <a:gd name="connsiteY4-26" fmla="*/ 259242 h 571075"/>
              <a:gd name="connsiteX0-27" fmla="*/ 0 w 1182941"/>
              <a:gd name="connsiteY0-28" fmla="*/ 259242 h 571075"/>
              <a:gd name="connsiteX1-29" fmla="*/ 8707 w 1182941"/>
              <a:gd name="connsiteY1-30" fmla="*/ 305851 h 571075"/>
              <a:gd name="connsiteX2-31" fmla="*/ 1182941 w 1182941"/>
              <a:gd name="connsiteY2-32" fmla="*/ 571075 h 571075"/>
              <a:gd name="connsiteX3-33" fmla="*/ 1182941 w 1182941"/>
              <a:gd name="connsiteY3-34" fmla="*/ 0 h 571075"/>
              <a:gd name="connsiteX4-35" fmla="*/ 0 w 1182941"/>
              <a:gd name="connsiteY4-36" fmla="*/ 259242 h 571075"/>
              <a:gd name="connsiteX0-37" fmla="*/ 1610 w 1184551"/>
              <a:gd name="connsiteY0-38" fmla="*/ 259242 h 571075"/>
              <a:gd name="connsiteX1-39" fmla="*/ 2982 w 1184551"/>
              <a:gd name="connsiteY1-40" fmla="*/ 303406 h 571075"/>
              <a:gd name="connsiteX2-41" fmla="*/ 1184551 w 1184551"/>
              <a:gd name="connsiteY2-42" fmla="*/ 571075 h 571075"/>
              <a:gd name="connsiteX3-43" fmla="*/ 1184551 w 1184551"/>
              <a:gd name="connsiteY3-44" fmla="*/ 0 h 571075"/>
              <a:gd name="connsiteX4-45" fmla="*/ 1610 w 1184551"/>
              <a:gd name="connsiteY4-46" fmla="*/ 259242 h 571075"/>
              <a:gd name="connsiteX0-47" fmla="*/ 0 w 1182941"/>
              <a:gd name="connsiteY0-48" fmla="*/ 259242 h 571075"/>
              <a:gd name="connsiteX1-49" fmla="*/ 1372 w 1182941"/>
              <a:gd name="connsiteY1-50" fmla="*/ 303406 h 571075"/>
              <a:gd name="connsiteX2-51" fmla="*/ 1182941 w 1182941"/>
              <a:gd name="connsiteY2-52" fmla="*/ 571075 h 571075"/>
              <a:gd name="connsiteX3-53" fmla="*/ 1182941 w 1182941"/>
              <a:gd name="connsiteY3-54" fmla="*/ 0 h 571075"/>
              <a:gd name="connsiteX4-55" fmla="*/ 0 w 1182941"/>
              <a:gd name="connsiteY4-56" fmla="*/ 259242 h 571075"/>
              <a:gd name="connsiteX0-57" fmla="*/ 0 w 1182941"/>
              <a:gd name="connsiteY0-58" fmla="*/ 266577 h 578410"/>
              <a:gd name="connsiteX1-59" fmla="*/ 1372 w 1182941"/>
              <a:gd name="connsiteY1-60" fmla="*/ 310741 h 578410"/>
              <a:gd name="connsiteX2-61" fmla="*/ 1182941 w 1182941"/>
              <a:gd name="connsiteY2-62" fmla="*/ 578410 h 578410"/>
              <a:gd name="connsiteX3-63" fmla="*/ 1180496 w 1182941"/>
              <a:gd name="connsiteY3-64" fmla="*/ 0 h 578410"/>
              <a:gd name="connsiteX4-65" fmla="*/ 0 w 1182941"/>
              <a:gd name="connsiteY4-66" fmla="*/ 266577 h 578410"/>
              <a:gd name="connsiteX0-67" fmla="*/ 0 w 1182941"/>
              <a:gd name="connsiteY0-68" fmla="*/ 266577 h 575743"/>
              <a:gd name="connsiteX1-69" fmla="*/ 1372 w 1182941"/>
              <a:gd name="connsiteY1-70" fmla="*/ 310741 h 575743"/>
              <a:gd name="connsiteX2-71" fmla="*/ 1182941 w 1182941"/>
              <a:gd name="connsiteY2-72" fmla="*/ 575743 h 575743"/>
              <a:gd name="connsiteX3-73" fmla="*/ 1180496 w 1182941"/>
              <a:gd name="connsiteY3-74" fmla="*/ 0 h 575743"/>
              <a:gd name="connsiteX4-75" fmla="*/ 0 w 1182941"/>
              <a:gd name="connsiteY4-76" fmla="*/ 266577 h 575743"/>
              <a:gd name="connsiteX0-77" fmla="*/ 0 w 1182941"/>
              <a:gd name="connsiteY0-78" fmla="*/ 261965 h 575743"/>
              <a:gd name="connsiteX1-79" fmla="*/ 1372 w 1182941"/>
              <a:gd name="connsiteY1-80" fmla="*/ 310741 h 575743"/>
              <a:gd name="connsiteX2-81" fmla="*/ 1182941 w 1182941"/>
              <a:gd name="connsiteY2-82" fmla="*/ 575743 h 575743"/>
              <a:gd name="connsiteX3-83" fmla="*/ 1180496 w 1182941"/>
              <a:gd name="connsiteY3-84" fmla="*/ 0 h 575743"/>
              <a:gd name="connsiteX4-85" fmla="*/ 0 w 1182941"/>
              <a:gd name="connsiteY4-86" fmla="*/ 261965 h 575743"/>
              <a:gd name="connsiteX0-87" fmla="*/ 0 w 1182941"/>
              <a:gd name="connsiteY0-88" fmla="*/ 261965 h 575743"/>
              <a:gd name="connsiteX1-89" fmla="*/ 1372 w 1182941"/>
              <a:gd name="connsiteY1-90" fmla="*/ 317659 h 575743"/>
              <a:gd name="connsiteX2-91" fmla="*/ 1182941 w 1182941"/>
              <a:gd name="connsiteY2-92" fmla="*/ 575743 h 575743"/>
              <a:gd name="connsiteX3-93" fmla="*/ 1180496 w 1182941"/>
              <a:gd name="connsiteY3-94" fmla="*/ 0 h 575743"/>
              <a:gd name="connsiteX4-95" fmla="*/ 0 w 1182941"/>
              <a:gd name="connsiteY4-96" fmla="*/ 261965 h 575743"/>
              <a:gd name="connsiteX0-97" fmla="*/ 966 w 1181569"/>
              <a:gd name="connsiteY0-98" fmla="*/ 261965 h 575743"/>
              <a:gd name="connsiteX1-99" fmla="*/ 0 w 1181569"/>
              <a:gd name="connsiteY1-100" fmla="*/ 317659 h 575743"/>
              <a:gd name="connsiteX2-101" fmla="*/ 1181569 w 1181569"/>
              <a:gd name="connsiteY2-102" fmla="*/ 575743 h 575743"/>
              <a:gd name="connsiteX3-103" fmla="*/ 1179124 w 1181569"/>
              <a:gd name="connsiteY3-104" fmla="*/ 0 h 575743"/>
              <a:gd name="connsiteX4-105" fmla="*/ 966 w 1181569"/>
              <a:gd name="connsiteY4-106" fmla="*/ 261965 h 575743"/>
              <a:gd name="connsiteX0-107" fmla="*/ 966 w 1181569"/>
              <a:gd name="connsiteY0-108" fmla="*/ 261965 h 575743"/>
              <a:gd name="connsiteX1-109" fmla="*/ 0 w 1181569"/>
              <a:gd name="connsiteY1-110" fmla="*/ 317659 h 575743"/>
              <a:gd name="connsiteX2-111" fmla="*/ 1181569 w 1181569"/>
              <a:gd name="connsiteY2-112" fmla="*/ 575743 h 575743"/>
              <a:gd name="connsiteX3-113" fmla="*/ 1179124 w 1181569"/>
              <a:gd name="connsiteY3-114" fmla="*/ 0 h 575743"/>
              <a:gd name="connsiteX4-115" fmla="*/ 966 w 1181569"/>
              <a:gd name="connsiteY4-116" fmla="*/ 261965 h 575743"/>
              <a:gd name="connsiteX0-117" fmla="*/ 1982 w 1182585"/>
              <a:gd name="connsiteY0-118" fmla="*/ 261965 h 575743"/>
              <a:gd name="connsiteX1-119" fmla="*/ 1016 w 1182585"/>
              <a:gd name="connsiteY1-120" fmla="*/ 317659 h 575743"/>
              <a:gd name="connsiteX2-121" fmla="*/ 1182585 w 1182585"/>
              <a:gd name="connsiteY2-122" fmla="*/ 575743 h 575743"/>
              <a:gd name="connsiteX3-123" fmla="*/ 1180140 w 1182585"/>
              <a:gd name="connsiteY3-124" fmla="*/ 0 h 575743"/>
              <a:gd name="connsiteX4-125" fmla="*/ 1982 w 1182585"/>
              <a:gd name="connsiteY4-126" fmla="*/ 261965 h 575743"/>
              <a:gd name="connsiteX0-127" fmla="*/ 2423 w 1183026"/>
              <a:gd name="connsiteY0-128" fmla="*/ 261965 h 575743"/>
              <a:gd name="connsiteX1-129" fmla="*/ 1457 w 1183026"/>
              <a:gd name="connsiteY1-130" fmla="*/ 317659 h 575743"/>
              <a:gd name="connsiteX2-131" fmla="*/ 1183026 w 1183026"/>
              <a:gd name="connsiteY2-132" fmla="*/ 575743 h 575743"/>
              <a:gd name="connsiteX3-133" fmla="*/ 1180581 w 1183026"/>
              <a:gd name="connsiteY3-134" fmla="*/ 0 h 575743"/>
              <a:gd name="connsiteX4-135" fmla="*/ 2423 w 1183026"/>
              <a:gd name="connsiteY4-136" fmla="*/ 261965 h 575743"/>
              <a:gd name="connsiteX0-137" fmla="*/ 1940 w 1182543"/>
              <a:gd name="connsiteY0-138" fmla="*/ 261965 h 575743"/>
              <a:gd name="connsiteX1-139" fmla="*/ 3312 w 1182543"/>
              <a:gd name="connsiteY1-140" fmla="*/ 317659 h 575743"/>
              <a:gd name="connsiteX2-141" fmla="*/ 1182543 w 1182543"/>
              <a:gd name="connsiteY2-142" fmla="*/ 575743 h 575743"/>
              <a:gd name="connsiteX3-143" fmla="*/ 1180098 w 1182543"/>
              <a:gd name="connsiteY3-144" fmla="*/ 0 h 575743"/>
              <a:gd name="connsiteX4-145" fmla="*/ 1940 w 1182543"/>
              <a:gd name="connsiteY4-146" fmla="*/ 261965 h 575743"/>
              <a:gd name="connsiteX0-147" fmla="*/ 2423 w 1183026"/>
              <a:gd name="connsiteY0-148" fmla="*/ 261965 h 575743"/>
              <a:gd name="connsiteX1-149" fmla="*/ 1457 w 1183026"/>
              <a:gd name="connsiteY1-150" fmla="*/ 315354 h 575743"/>
              <a:gd name="connsiteX2-151" fmla="*/ 1183026 w 1183026"/>
              <a:gd name="connsiteY2-152" fmla="*/ 575743 h 575743"/>
              <a:gd name="connsiteX3-153" fmla="*/ 1180581 w 1183026"/>
              <a:gd name="connsiteY3-154" fmla="*/ 0 h 575743"/>
              <a:gd name="connsiteX4-155" fmla="*/ 2423 w 1183026"/>
              <a:gd name="connsiteY4-156" fmla="*/ 261965 h 575743"/>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51" name="Freeform 50"/>
          <p:cNvSpPr/>
          <p:nvPr/>
        </p:nvSpPr>
        <p:spPr>
          <a:xfrm flipV="1">
            <a:off x="4092187" y="4049713"/>
            <a:ext cx="901303" cy="201771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0768 h 1953837"/>
              <a:gd name="connsiteX3-85" fmla="*/ 0 w 1183065"/>
              <a:gd name="connsiteY3-86" fmla="*/ 1953837 h 1953837"/>
              <a:gd name="connsiteX4-87" fmla="*/ 457 w 1183065"/>
              <a:gd name="connsiteY4-88" fmla="*/ 1903679 h 1953837"/>
              <a:gd name="connsiteX0-89" fmla="*/ 457 w 1186612"/>
              <a:gd name="connsiteY0-90" fmla="*/ 1903679 h 1953837"/>
              <a:gd name="connsiteX1-91" fmla="*/ 1186462 w 1186612"/>
              <a:gd name="connsiteY1-92" fmla="*/ 0 h 1953837"/>
              <a:gd name="connsiteX2-93" fmla="*/ 1183065 w 1186612"/>
              <a:gd name="connsiteY2-94" fmla="*/ 560768 h 1953837"/>
              <a:gd name="connsiteX3-95" fmla="*/ 0 w 1186612"/>
              <a:gd name="connsiteY3-96" fmla="*/ 1953837 h 1953837"/>
              <a:gd name="connsiteX4-97" fmla="*/ 457 w 1186612"/>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60768 h 1953837"/>
              <a:gd name="connsiteX3-105" fmla="*/ 0 w 1183065"/>
              <a:gd name="connsiteY3-106" fmla="*/ 1953837 h 1953837"/>
              <a:gd name="connsiteX4-107" fmla="*/ 457 w 1183065"/>
              <a:gd name="connsiteY4-108" fmla="*/ 1903679 h 1953837"/>
              <a:gd name="connsiteX0-109" fmla="*/ 457 w 1183262"/>
              <a:gd name="connsiteY0-110" fmla="*/ 1912094 h 1962252"/>
              <a:gd name="connsiteX1-111" fmla="*/ 1182917 w 1183262"/>
              <a:gd name="connsiteY1-112" fmla="*/ 0 h 1962252"/>
              <a:gd name="connsiteX2-113" fmla="*/ 1183065 w 1183262"/>
              <a:gd name="connsiteY2-114" fmla="*/ 569183 h 1962252"/>
              <a:gd name="connsiteX3-115" fmla="*/ 0 w 1183262"/>
              <a:gd name="connsiteY3-116" fmla="*/ 1962252 h 1962252"/>
              <a:gd name="connsiteX4-117" fmla="*/ 457 w 1183262"/>
              <a:gd name="connsiteY4-118" fmla="*/ 1912094 h 1962252"/>
              <a:gd name="connsiteX0-119" fmla="*/ 457 w 1183262"/>
              <a:gd name="connsiteY0-120" fmla="*/ 1912094 h 1962252"/>
              <a:gd name="connsiteX1-121" fmla="*/ 1182917 w 1183262"/>
              <a:gd name="connsiteY1-122" fmla="*/ 0 h 1962252"/>
              <a:gd name="connsiteX2-123" fmla="*/ 1183065 w 1183262"/>
              <a:gd name="connsiteY2-124" fmla="*/ 574518 h 1962252"/>
              <a:gd name="connsiteX3-125" fmla="*/ 0 w 1183262"/>
              <a:gd name="connsiteY3-126" fmla="*/ 1962252 h 1962252"/>
              <a:gd name="connsiteX4-127" fmla="*/ 457 w 1183262"/>
              <a:gd name="connsiteY4-128" fmla="*/ 1912094 h 1962252"/>
              <a:gd name="connsiteX0-129" fmla="*/ 3 w 1182808"/>
              <a:gd name="connsiteY0-130" fmla="*/ 1912094 h 1946110"/>
              <a:gd name="connsiteX1-131" fmla="*/ 1182463 w 1182808"/>
              <a:gd name="connsiteY1-132" fmla="*/ 0 h 1946110"/>
              <a:gd name="connsiteX2-133" fmla="*/ 1182611 w 1182808"/>
              <a:gd name="connsiteY2-134" fmla="*/ 574518 h 1946110"/>
              <a:gd name="connsiteX3-135" fmla="*/ 6561 w 1182808"/>
              <a:gd name="connsiteY3-136" fmla="*/ 1946110 h 1946110"/>
              <a:gd name="connsiteX4-137" fmla="*/ 3 w 1182808"/>
              <a:gd name="connsiteY4-138" fmla="*/ 1912094 h 1946110"/>
              <a:gd name="connsiteX0-139" fmla="*/ 8 w 1178136"/>
              <a:gd name="connsiteY0-140" fmla="*/ 1895953 h 1946110"/>
              <a:gd name="connsiteX1-141" fmla="*/ 1177791 w 1178136"/>
              <a:gd name="connsiteY1-142" fmla="*/ 0 h 1946110"/>
              <a:gd name="connsiteX2-143" fmla="*/ 1177939 w 1178136"/>
              <a:gd name="connsiteY2-144" fmla="*/ 574518 h 1946110"/>
              <a:gd name="connsiteX3-145" fmla="*/ 1889 w 1178136"/>
              <a:gd name="connsiteY3-146" fmla="*/ 1946110 h 1946110"/>
              <a:gd name="connsiteX4-147" fmla="*/ 8 w 1178136"/>
              <a:gd name="connsiteY4-148" fmla="*/ 1895953 h 1946110"/>
              <a:gd name="connsiteX0-149" fmla="*/ 457 w 1178585"/>
              <a:gd name="connsiteY0-150" fmla="*/ 1895953 h 1953027"/>
              <a:gd name="connsiteX1-151" fmla="*/ 1178240 w 1178585"/>
              <a:gd name="connsiteY1-152" fmla="*/ 0 h 1953027"/>
              <a:gd name="connsiteX2-153" fmla="*/ 1178388 w 1178585"/>
              <a:gd name="connsiteY2-154" fmla="*/ 574518 h 1953027"/>
              <a:gd name="connsiteX3-155" fmla="*/ 0 w 1178585"/>
              <a:gd name="connsiteY3-156" fmla="*/ 1953027 h 1953027"/>
              <a:gd name="connsiteX4-157" fmla="*/ 457 w 1178585"/>
              <a:gd name="connsiteY4-158" fmla="*/ 1895953 h 1953027"/>
              <a:gd name="connsiteX0-159" fmla="*/ 457 w 1178585"/>
              <a:gd name="connsiteY0-160" fmla="*/ 1895953 h 1953027"/>
              <a:gd name="connsiteX1-161" fmla="*/ 1178240 w 1178585"/>
              <a:gd name="connsiteY1-162" fmla="*/ 0 h 1953027"/>
              <a:gd name="connsiteX2-163" fmla="*/ 1178388 w 1178585"/>
              <a:gd name="connsiteY2-164" fmla="*/ 574518 h 1953027"/>
              <a:gd name="connsiteX3-165" fmla="*/ 0 w 1178585"/>
              <a:gd name="connsiteY3-166" fmla="*/ 1953027 h 1953027"/>
              <a:gd name="connsiteX4-167" fmla="*/ 457 w 1178585"/>
              <a:gd name="connsiteY4-168" fmla="*/ 1895953 h 1953027"/>
              <a:gd name="connsiteX0-169" fmla="*/ 2795 w 1180923"/>
              <a:gd name="connsiteY0-170" fmla="*/ 1895953 h 1948415"/>
              <a:gd name="connsiteX1-171" fmla="*/ 1180578 w 1180923"/>
              <a:gd name="connsiteY1-172" fmla="*/ 0 h 1948415"/>
              <a:gd name="connsiteX2-173" fmla="*/ 1180726 w 1180923"/>
              <a:gd name="connsiteY2-174" fmla="*/ 574518 h 1948415"/>
              <a:gd name="connsiteX3-175" fmla="*/ 0 w 1180923"/>
              <a:gd name="connsiteY3-176" fmla="*/ 1948415 h 1948415"/>
              <a:gd name="connsiteX4-177" fmla="*/ 2795 w 1180923"/>
              <a:gd name="connsiteY4-178" fmla="*/ 1895953 h 1948415"/>
              <a:gd name="connsiteX0-179" fmla="*/ 2795 w 1180923"/>
              <a:gd name="connsiteY0-180" fmla="*/ 1895953 h 1953027"/>
              <a:gd name="connsiteX1-181" fmla="*/ 1180578 w 1180923"/>
              <a:gd name="connsiteY1-182" fmla="*/ 0 h 1953027"/>
              <a:gd name="connsiteX2-183" fmla="*/ 1180726 w 1180923"/>
              <a:gd name="connsiteY2-184" fmla="*/ 574518 h 1953027"/>
              <a:gd name="connsiteX3-185" fmla="*/ 0 w 1180923"/>
              <a:gd name="connsiteY3-186" fmla="*/ 1953027 h 1953027"/>
              <a:gd name="connsiteX4-187" fmla="*/ 2795 w 1180923"/>
              <a:gd name="connsiteY4-188" fmla="*/ 1895953 h 1953027"/>
              <a:gd name="connsiteX0-189" fmla="*/ 456 w 1180923"/>
              <a:gd name="connsiteY0-190" fmla="*/ 1895953 h 1953027"/>
              <a:gd name="connsiteX1-191" fmla="*/ 1180578 w 1180923"/>
              <a:gd name="connsiteY1-192" fmla="*/ 0 h 1953027"/>
              <a:gd name="connsiteX2-193" fmla="*/ 1180726 w 1180923"/>
              <a:gd name="connsiteY2-194" fmla="*/ 574518 h 1953027"/>
              <a:gd name="connsiteX3-195" fmla="*/ 0 w 1180923"/>
              <a:gd name="connsiteY3-196" fmla="*/ 1953027 h 1953027"/>
              <a:gd name="connsiteX4-197" fmla="*/ 456 w 1180923"/>
              <a:gd name="connsiteY4-198" fmla="*/ 1895953 h 19530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52" name="Freeform 51"/>
          <p:cNvSpPr/>
          <p:nvPr/>
        </p:nvSpPr>
        <p:spPr>
          <a:xfrm flipV="1">
            <a:off x="4089797" y="3973513"/>
            <a:ext cx="903684"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5422 h 1137365"/>
              <a:gd name="connsiteX1-93" fmla="*/ 1182019 w 1182972"/>
              <a:gd name="connsiteY1-94" fmla="*/ 0 h 1137365"/>
              <a:gd name="connsiteX2-95" fmla="*/ 1182972 w 1182972"/>
              <a:gd name="connsiteY2-96" fmla="*/ 576306 h 1137365"/>
              <a:gd name="connsiteX3-97" fmla="*/ 1522 w 1182972"/>
              <a:gd name="connsiteY3-98" fmla="*/ 1137365 h 1137365"/>
              <a:gd name="connsiteX4-99" fmla="*/ 32 w 1182972"/>
              <a:gd name="connsiteY4-100" fmla="*/ 1085422 h 1137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0">
              <a:solidFill>
                <a:prstClr val="white"/>
              </a:solidFill>
            </a:endParaRPr>
          </a:p>
        </p:txBody>
      </p:sp>
      <p:sp>
        <p:nvSpPr>
          <p:cNvPr id="3" name="Text Placeholder 2"/>
          <p:cNvSpPr>
            <a:spLocks noGrp="1"/>
          </p:cNvSpPr>
          <p:nvPr>
            <p:ph type="body" sz="quarter" idx="4294967295"/>
          </p:nvPr>
        </p:nvSpPr>
        <p:spPr>
          <a:xfrm>
            <a:off x="210742" y="252413"/>
            <a:ext cx="8679656" cy="723900"/>
          </a:xfrm>
        </p:spPr>
        <p:txBody>
          <a:bodyPr anchor="ctr"/>
          <a:lstStyle/>
          <a:p>
            <a:pPr marL="0" indent="0" algn="ctr">
              <a:buFont typeface="Arial" panose="020B0604020202020204" pitchFamily="34" charset="0"/>
              <a:buNone/>
            </a:pPr>
            <a:r>
              <a:rPr lang="en-US" sz="3500" b="1" smtClean="0">
                <a:solidFill>
                  <a:srgbClr val="262626"/>
                </a:solidFill>
                <a:latin typeface="Arial" panose="020B0604020202020204" pitchFamily="34" charset="0"/>
                <a:cs typeface="Arial" panose="020B0604020202020204" pitchFamily="34" charset="0"/>
              </a:rPr>
              <a:t>Khái niệm cầu và các nhân tố ảnh hưởng đến cầu</a:t>
            </a:r>
            <a:endParaRPr lang="en-US" sz="3500" b="1" smtClean="0">
              <a:solidFill>
                <a:srgbClr val="262626"/>
              </a:solidFill>
              <a:latin typeface="Arial" panose="020B0604020202020204" pitchFamily="34" charset="0"/>
              <a:cs typeface="Arial" panose="020B0604020202020204" pitchFamily="34" charset="0"/>
            </a:endParaRPr>
          </a:p>
        </p:txBody>
      </p:sp>
      <p:sp>
        <p:nvSpPr>
          <p:cNvPr id="68631" name="Rectangle 23"/>
          <p:cNvSpPr>
            <a:spLocks noChangeArrowheads="1"/>
          </p:cNvSpPr>
          <p:nvPr/>
        </p:nvSpPr>
        <p:spPr bwMode="auto">
          <a:xfrm>
            <a:off x="685802" y="1035126"/>
            <a:ext cx="2638425" cy="5632311"/>
          </a:xfrm>
          <a:prstGeom prst="rect">
            <a:avLst/>
          </a:prstGeom>
          <a:noFill/>
          <a:ln w="19050">
            <a:solidFill>
              <a:srgbClr val="00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3000" smtClean="0">
                <a:solidFill>
                  <a:prstClr val="black"/>
                </a:solidFill>
                <a:latin typeface="Arial" panose="020B0604020202020204" pitchFamily="34" charset="0"/>
                <a:cs typeface="Arial" panose="020B0604020202020204" pitchFamily="34" charset="0"/>
              </a:rPr>
              <a:t>Cầu là số lượng hàng hoá, dịch vụ mà người tiêu dùng có khả năng mua và sẵn sàng mua ở các mức giá khác nhau trong một thời gian nhất định.</a:t>
            </a:r>
            <a:endParaRPr lang="en-US" sz="3000" smtClean="0">
              <a:solidFill>
                <a:prstClr val="black"/>
              </a:solidFill>
              <a:latin typeface="Arial" panose="020B0604020202020204" pitchFamily="34" charset="0"/>
              <a:cs typeface="Arial" panose="020B0604020202020204" pitchFamily="34" charset="0"/>
            </a:endParaRPr>
          </a:p>
        </p:txBody>
      </p:sp>
      <p:sp>
        <p:nvSpPr>
          <p:cNvPr id="68632" name="Rectangle 24"/>
          <p:cNvSpPr>
            <a:spLocks noChangeArrowheads="1"/>
          </p:cNvSpPr>
          <p:nvPr/>
        </p:nvSpPr>
        <p:spPr bwMode="auto">
          <a:xfrm>
            <a:off x="5673337" y="1841100"/>
            <a:ext cx="3820277"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500" smtClean="0">
                <a:solidFill>
                  <a:prstClr val="black"/>
                </a:solidFill>
                <a:latin typeface="Arial" panose="020B0604020202020204" pitchFamily="34" charset="0"/>
                <a:cs typeface="Arial" panose="020B0604020202020204" pitchFamily="34" charset="0"/>
              </a:rPr>
              <a:t>Giá cả hàng hoá, dịch vụ</a:t>
            </a:r>
            <a:r>
              <a:rPr lang="vi-VN" sz="2500" smtClean="0">
                <a:solidFill>
                  <a:prstClr val="black"/>
                </a:solidFill>
                <a:cs typeface="Arial" panose="020B0604020202020204" pitchFamily="34" charset="0"/>
              </a:rPr>
              <a:t> </a:t>
            </a:r>
            <a:endParaRPr lang="vi-VN" sz="2500" smtClean="0">
              <a:solidFill>
                <a:prstClr val="black"/>
              </a:solidFill>
              <a:cs typeface="Arial" panose="020B0604020202020204" pitchFamily="34" charset="0"/>
            </a:endParaRPr>
          </a:p>
        </p:txBody>
      </p:sp>
      <p:sp>
        <p:nvSpPr>
          <p:cNvPr id="68633" name="Rectangle 25"/>
          <p:cNvSpPr>
            <a:spLocks noChangeArrowheads="1"/>
          </p:cNvSpPr>
          <p:nvPr/>
        </p:nvSpPr>
        <p:spPr bwMode="auto">
          <a:xfrm>
            <a:off x="5759062" y="2595580"/>
            <a:ext cx="318730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500" smtClean="0">
                <a:solidFill>
                  <a:prstClr val="black"/>
                </a:solidFill>
                <a:latin typeface="Arial" panose="020B0604020202020204" pitchFamily="34" charset="0"/>
                <a:cs typeface="Arial" panose="020B0604020202020204" pitchFamily="34" charset="0"/>
              </a:rPr>
              <a:t>Thu nhập, thị hiếu người tiêu dùng</a:t>
            </a:r>
            <a:r>
              <a:rPr lang="vi-VN" sz="2500" smtClean="0">
                <a:solidFill>
                  <a:prstClr val="black"/>
                </a:solidFill>
                <a:cs typeface="Arial" panose="020B0604020202020204" pitchFamily="34" charset="0"/>
              </a:rPr>
              <a:t> </a:t>
            </a:r>
            <a:endParaRPr lang="vi-VN" sz="2500" smtClean="0">
              <a:solidFill>
                <a:prstClr val="black"/>
              </a:solidFill>
              <a:cs typeface="Arial" panose="020B0604020202020204" pitchFamily="34" charset="0"/>
            </a:endParaRPr>
          </a:p>
        </p:txBody>
      </p:sp>
      <p:sp>
        <p:nvSpPr>
          <p:cNvPr id="68634" name="Rectangle 26"/>
          <p:cNvSpPr>
            <a:spLocks noChangeArrowheads="1"/>
          </p:cNvSpPr>
          <p:nvPr/>
        </p:nvSpPr>
        <p:spPr bwMode="auto">
          <a:xfrm>
            <a:off x="5743583" y="3612750"/>
            <a:ext cx="443743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500" smtClean="0">
                <a:solidFill>
                  <a:prstClr val="black"/>
                </a:solidFill>
                <a:latin typeface="Arial" panose="020B0604020202020204" pitchFamily="34" charset="0"/>
                <a:cs typeface="Arial" panose="020B0604020202020204" pitchFamily="34" charset="0"/>
              </a:rPr>
              <a:t>Sở thích của người tiêu dùng</a:t>
            </a:r>
            <a:r>
              <a:rPr lang="vi-VN" sz="2500" smtClean="0">
                <a:solidFill>
                  <a:prstClr val="black"/>
                </a:solidFill>
                <a:cs typeface="Arial" panose="020B0604020202020204" pitchFamily="34" charset="0"/>
              </a:rPr>
              <a:t> </a:t>
            </a:r>
            <a:endParaRPr lang="vi-VN" sz="2500" smtClean="0">
              <a:solidFill>
                <a:prstClr val="black"/>
              </a:solidFill>
              <a:cs typeface="Arial" panose="020B0604020202020204" pitchFamily="34" charset="0"/>
            </a:endParaRPr>
          </a:p>
        </p:txBody>
      </p:sp>
      <p:sp>
        <p:nvSpPr>
          <p:cNvPr id="68635" name="Rectangle 27"/>
          <p:cNvSpPr>
            <a:spLocks noChangeArrowheads="1"/>
          </p:cNvSpPr>
          <p:nvPr/>
        </p:nvSpPr>
        <p:spPr bwMode="auto">
          <a:xfrm>
            <a:off x="5779294" y="4468830"/>
            <a:ext cx="322302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500" smtClean="0">
                <a:solidFill>
                  <a:prstClr val="black"/>
                </a:solidFill>
                <a:latin typeface="Arial" panose="020B0604020202020204" pitchFamily="34" charset="0"/>
                <a:cs typeface="Arial" panose="020B0604020202020204" pitchFamily="34" charset="0"/>
              </a:rPr>
              <a:t>Giá cả những hàng hoá, dịch vụ thay thế</a:t>
            </a:r>
            <a:r>
              <a:rPr lang="vi-VN" sz="2500" smtClean="0">
                <a:solidFill>
                  <a:prstClr val="black"/>
                </a:solidFill>
                <a:cs typeface="Arial" panose="020B0604020202020204" pitchFamily="34" charset="0"/>
              </a:rPr>
              <a:t> </a:t>
            </a:r>
            <a:endParaRPr lang="vi-VN" sz="2500" smtClean="0">
              <a:solidFill>
                <a:prstClr val="black"/>
              </a:solidFill>
              <a:cs typeface="Arial" panose="020B0604020202020204" pitchFamily="34" charset="0"/>
            </a:endParaRPr>
          </a:p>
        </p:txBody>
      </p:sp>
      <p:sp>
        <p:nvSpPr>
          <p:cNvPr id="68636" name="Rectangle 28"/>
          <p:cNvSpPr>
            <a:spLocks noChangeArrowheads="1"/>
          </p:cNvSpPr>
          <p:nvPr/>
        </p:nvSpPr>
        <p:spPr bwMode="auto">
          <a:xfrm>
            <a:off x="5712620" y="5361637"/>
            <a:ext cx="3152775"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500" smtClean="0">
                <a:solidFill>
                  <a:prstClr val="black"/>
                </a:solidFill>
                <a:latin typeface="Arial" panose="020B0604020202020204" pitchFamily="34" charset="0"/>
                <a:cs typeface="Arial" panose="020B0604020202020204" pitchFamily="34" charset="0"/>
              </a:rPr>
              <a:t>Kì vọng, dự đoán của người tiêu dùng về hàng hoá</a:t>
            </a:r>
            <a:endParaRPr lang="vi-VN" sz="2500" smtClean="0">
              <a:solidFill>
                <a:prstClr val="black"/>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631"/>
                                        </p:tgtEl>
                                        <p:attrNameLst>
                                          <p:attrName>style.visibility</p:attrName>
                                        </p:attrNameLst>
                                      </p:cBhvr>
                                      <p:to>
                                        <p:strVal val="visible"/>
                                      </p:to>
                                    </p:set>
                                    <p:animEffect transition="in" filter="blinds(horizontal)">
                                      <p:cBhvr>
                                        <p:cTn id="12" dur="500"/>
                                        <p:tgtEl>
                                          <p:spTgt spid="686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500"/>
                                        <p:tgtEl>
                                          <p:spTgt spid="2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par>
                                <p:cTn id="30" presetID="3" presetClass="entr" presetSubtype="1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par>
                                <p:cTn id="33" presetID="3" presetClass="entr" presetSubtype="1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par>
                                <p:cTn id="36" presetID="3" presetClass="entr" presetSubtype="1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cTn>
                              </p:par>
                              <p:par>
                                <p:cTn id="39" presetID="3" presetClass="entr" presetSubtype="1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linds(horizontal)">
                                      <p:cBhvr>
                                        <p:cTn id="53" dur="500"/>
                                        <p:tgtEl>
                                          <p:spTgt spid="35"/>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linds(horizontal)">
                                      <p:cBhvr>
                                        <p:cTn id="56" dur="500"/>
                                        <p:tgtEl>
                                          <p:spTgt spid="3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linds(horizontal)">
                                      <p:cBhvr>
                                        <p:cTn id="59" dur="500"/>
                                        <p:tgtEl>
                                          <p:spTgt spid="37"/>
                                        </p:tgtEl>
                                      </p:cBhvr>
                                    </p:animEffect>
                                  </p:childTnLst>
                                </p:cTn>
                              </p:par>
                              <p:par>
                                <p:cTn id="60" presetID="3" presetClass="entr" presetSubtype="1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linds(horizontal)">
                                      <p:cBhvr>
                                        <p:cTn id="62" dur="500"/>
                                        <p:tgtEl>
                                          <p:spTgt spid="48"/>
                                        </p:tgtEl>
                                      </p:cBhvr>
                                    </p:animEffect>
                                  </p:childTnLst>
                                </p:cTn>
                              </p:par>
                              <p:par>
                                <p:cTn id="63" presetID="3" presetClass="entr" presetSubtype="1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blinds(horizontal)">
                                      <p:cBhvr>
                                        <p:cTn id="65" dur="500"/>
                                        <p:tgtEl>
                                          <p:spTgt spid="49"/>
                                        </p:tgtEl>
                                      </p:cBhvr>
                                    </p:animEffect>
                                  </p:childTnLst>
                                </p:cTn>
                              </p:par>
                              <p:par>
                                <p:cTn id="66" presetID="3" presetClass="entr" presetSubtype="1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blinds(horizontal)">
                                      <p:cBhvr>
                                        <p:cTn id="68" dur="500"/>
                                        <p:tgtEl>
                                          <p:spTgt spid="50"/>
                                        </p:tgtEl>
                                      </p:cBhvr>
                                    </p:animEffect>
                                  </p:childTnLst>
                                </p:cTn>
                              </p:par>
                              <p:par>
                                <p:cTn id="69" presetID="3" presetClass="entr" presetSubtype="1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linds(horizontal)">
                                      <p:cBhvr>
                                        <p:cTn id="71" dur="500"/>
                                        <p:tgtEl>
                                          <p:spTgt spid="51"/>
                                        </p:tgtEl>
                                      </p:cBhvr>
                                    </p:animEffect>
                                  </p:childTnLst>
                                </p:cTn>
                              </p:par>
                              <p:par>
                                <p:cTn id="72" presetID="3" presetClass="entr" presetSubtype="10" fill="hold"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linds(horizont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68632"/>
                                        </p:tgtEl>
                                        <p:attrNameLst>
                                          <p:attrName>style.visibility</p:attrName>
                                        </p:attrNameLst>
                                      </p:cBhvr>
                                      <p:to>
                                        <p:strVal val="visible"/>
                                      </p:to>
                                    </p:set>
                                    <p:animEffect transition="in" filter="blinds(horizontal)">
                                      <p:cBhvr>
                                        <p:cTn id="79" dur="500"/>
                                        <p:tgtEl>
                                          <p:spTgt spid="6863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8633"/>
                                        </p:tgtEl>
                                        <p:attrNameLst>
                                          <p:attrName>style.visibility</p:attrName>
                                        </p:attrNameLst>
                                      </p:cBhvr>
                                      <p:to>
                                        <p:strVal val="visible"/>
                                      </p:to>
                                    </p:set>
                                    <p:animEffect transition="in" filter="blinds(horizontal)">
                                      <p:cBhvr>
                                        <p:cTn id="84" dur="500"/>
                                        <p:tgtEl>
                                          <p:spTgt spid="6863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68634"/>
                                        </p:tgtEl>
                                        <p:attrNameLst>
                                          <p:attrName>style.visibility</p:attrName>
                                        </p:attrNameLst>
                                      </p:cBhvr>
                                      <p:to>
                                        <p:strVal val="visible"/>
                                      </p:to>
                                    </p:set>
                                    <p:animEffect transition="in" filter="blinds(horizontal)">
                                      <p:cBhvr>
                                        <p:cTn id="89" dur="500"/>
                                        <p:tgtEl>
                                          <p:spTgt spid="6863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68635"/>
                                        </p:tgtEl>
                                        <p:attrNameLst>
                                          <p:attrName>style.visibility</p:attrName>
                                        </p:attrNameLst>
                                      </p:cBhvr>
                                      <p:to>
                                        <p:strVal val="visible"/>
                                      </p:to>
                                    </p:set>
                                    <p:animEffect transition="in" filter="blinds(horizontal)">
                                      <p:cBhvr>
                                        <p:cTn id="94" dur="500"/>
                                        <p:tgtEl>
                                          <p:spTgt spid="68635"/>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68636"/>
                                        </p:tgtEl>
                                        <p:attrNameLst>
                                          <p:attrName>style.visibility</p:attrName>
                                        </p:attrNameLst>
                                      </p:cBhvr>
                                      <p:to>
                                        <p:strVal val="visible"/>
                                      </p:to>
                                    </p:set>
                                    <p:animEffect transition="in" filter="blinds(horizontal)">
                                      <p:cBhvr>
                                        <p:cTn id="99" dur="500"/>
                                        <p:tgtEl>
                                          <p:spTgt spid="68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7" grpId="0" animBg="1"/>
      <p:bldP spid="33" grpId="0" animBg="1"/>
      <p:bldP spid="34" grpId="0" animBg="1"/>
      <p:bldP spid="35" grpId="0" animBg="1"/>
      <p:bldP spid="36" grpId="0" animBg="1"/>
      <p:bldP spid="37" grpId="0" animBg="1"/>
      <p:bldP spid="3" grpId="0" build="p"/>
      <p:bldP spid="68631" grpId="0" animBg="1"/>
      <p:bldP spid="68632" grpId="0"/>
      <p:bldP spid="68633" grpId="0"/>
      <p:bldP spid="68634" grpId="0"/>
      <p:bldP spid="68635" grpId="0"/>
      <p:bldP spid="686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34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787" name="Rectangle 3"/>
          <p:cNvSpPr>
            <a:spLocks noGrp="1" noChangeArrowheads="1"/>
          </p:cNvSpPr>
          <p:nvPr>
            <p:ph idx="1"/>
            <p:custDataLst>
              <p:tags r:id="rId2"/>
            </p:custDataLst>
          </p:nvPr>
        </p:nvSpPr>
        <p:spPr>
          <a:xfrm>
            <a:off x="381000" y="381003"/>
            <a:ext cx="8229600" cy="6238259"/>
          </a:xfrm>
        </p:spPr>
        <p:txBody>
          <a:bodyPr>
            <a:normAutofit fontScale="40000" lnSpcReduction="20000"/>
          </a:bodyPr>
          <a:lstStyle/>
          <a:p>
            <a:pPr>
              <a:spcBef>
                <a:spcPts val="0"/>
              </a:spcBef>
              <a:defRPr/>
            </a:pPr>
            <a:r>
              <a:rPr lang="vi-VN" sz="8000" dirty="0">
                <a:solidFill>
                  <a:srgbClr val="FF0000"/>
                </a:solidFill>
                <a:latin typeface="Times New Roman" panose="02020603050405020304" pitchFamily="18" charset="0"/>
                <a:cs typeface="Times New Roman" panose="02020603050405020304" pitchFamily="18" charset="0"/>
              </a:rPr>
              <a:t>2. Khái niệm cung và các nhân tố ảnh hưởng đến </a:t>
            </a:r>
            <a:r>
              <a:rPr lang="vi-VN" sz="8000" dirty="0" smtClean="0">
                <a:solidFill>
                  <a:srgbClr val="FF0000"/>
                </a:solidFill>
                <a:latin typeface="Times New Roman" panose="02020603050405020304" pitchFamily="18" charset="0"/>
                <a:cs typeface="Times New Roman" panose="02020603050405020304" pitchFamily="18" charset="0"/>
              </a:rPr>
              <a:t>cung</a:t>
            </a:r>
            <a:endParaRPr lang="en-US" sz="8000" dirty="0" smtClean="0">
              <a:solidFill>
                <a:srgbClr val="FF0000"/>
              </a:solidFill>
              <a:latin typeface="Times New Roman" panose="02020603050405020304" pitchFamily="18" charset="0"/>
              <a:cs typeface="Times New Roman" panose="02020603050405020304" pitchFamily="18" charset="0"/>
            </a:endParaRPr>
          </a:p>
          <a:p>
            <a:pPr eaLnBrk="1" hangingPunct="1">
              <a:spcBef>
                <a:spcPts val="0"/>
              </a:spcBef>
              <a:buFontTx/>
              <a:buNone/>
              <a:defRPr/>
            </a:pPr>
            <a:r>
              <a:rPr lang="en-US" sz="8000" b="1" dirty="0" smtClean="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8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80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Khái</a:t>
            </a:r>
            <a:r>
              <a:rPr lang="en-US" sz="8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80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niệm</a:t>
            </a:r>
            <a:r>
              <a:rPr lang="en-US" sz="80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80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cung</a:t>
            </a:r>
            <a:r>
              <a:rPr lang="en-US" sz="8000" dirty="0" smtClean="0">
                <a:solidFill>
                  <a:srgbClr val="FF0000"/>
                </a:solidFill>
                <a:latin typeface="Times New Roman" panose="02020603050405020304" pitchFamily="18" charset="0"/>
                <a:cs typeface="Times New Roman" panose="02020603050405020304" pitchFamily="18" charset="0"/>
              </a:rPr>
              <a:t> </a:t>
            </a:r>
            <a:endParaRPr lang="en-US" sz="8000" dirty="0" smtClean="0">
              <a:solidFill>
                <a:srgbClr val="FF0000"/>
              </a:solidFill>
              <a:latin typeface="Times New Roman" panose="02020603050405020304" pitchFamily="18" charset="0"/>
              <a:cs typeface="Times New Roman" panose="02020603050405020304" pitchFamily="18" charset="0"/>
            </a:endParaRPr>
          </a:p>
          <a:p>
            <a:pPr eaLnBrk="1" hangingPunct="1">
              <a:spcBef>
                <a:spcPts val="0"/>
              </a:spcBef>
              <a:buFontTx/>
              <a:buNone/>
              <a:defRPr/>
            </a:pPr>
            <a:endParaRPr lang="en-US" sz="5900" dirty="0" smtClean="0">
              <a:solidFill>
                <a:srgbClr val="0000CC"/>
              </a:solidFill>
              <a:latin typeface="Times New Roman" panose="02020603050405020304" pitchFamily="18" charset="0"/>
              <a:cs typeface="Times New Roman" panose="02020603050405020304" pitchFamily="18" charset="0"/>
            </a:endParaRPr>
          </a:p>
          <a:p>
            <a:pPr>
              <a:spcBef>
                <a:spcPts val="0"/>
              </a:spcBef>
              <a:defRPr/>
            </a:pPr>
            <a:r>
              <a:rPr lang="vi-VN" sz="7000" b="0" dirty="0">
                <a:solidFill>
                  <a:srgbClr val="002060"/>
                </a:solidFill>
                <a:latin typeface="Times New Roman" panose="02020603050405020304" pitchFamily="18" charset="0"/>
                <a:cs typeface="Times New Roman" panose="02020603050405020304" pitchFamily="18" charset="0"/>
              </a:rPr>
              <a:t>Hoạt động nhóm. Thời gian 15 </a:t>
            </a:r>
            <a:r>
              <a:rPr lang="vi-VN" sz="7000" b="0" dirty="0" smtClean="0">
                <a:solidFill>
                  <a:srgbClr val="002060"/>
                </a:solidFill>
                <a:latin typeface="Times New Roman" panose="02020603050405020304" pitchFamily="18" charset="0"/>
                <a:cs typeface="Times New Roman" panose="02020603050405020304" pitchFamily="18" charset="0"/>
              </a:rPr>
              <a:t>phút</a:t>
            </a:r>
            <a:r>
              <a:rPr lang="en-US" sz="7000" b="0" dirty="0" smtClean="0">
                <a:solidFill>
                  <a:srgbClr val="002060"/>
                </a:solidFill>
                <a:latin typeface="Times New Roman" panose="02020603050405020304" pitchFamily="18" charset="0"/>
                <a:cs typeface="Times New Roman" panose="02020603050405020304" pitchFamily="18" charset="0"/>
              </a:rPr>
              <a:t>. Đ</a:t>
            </a:r>
            <a:r>
              <a:rPr lang="vi-VN" sz="7000" b="0" dirty="0" smtClean="0">
                <a:solidFill>
                  <a:srgbClr val="002060"/>
                </a:solidFill>
                <a:latin typeface="Times New Roman" panose="02020603050405020304" pitchFamily="18" charset="0"/>
                <a:cs typeface="Times New Roman" panose="02020603050405020304" pitchFamily="18" charset="0"/>
              </a:rPr>
              <a:t>ọc </a:t>
            </a:r>
            <a:r>
              <a:rPr lang="vi-VN" sz="7000" b="0" dirty="0">
                <a:solidFill>
                  <a:srgbClr val="002060"/>
                </a:solidFill>
                <a:latin typeface="Times New Roman" panose="02020603050405020304" pitchFamily="18" charset="0"/>
                <a:cs typeface="Times New Roman" panose="02020603050405020304" pitchFamily="18" charset="0"/>
              </a:rPr>
              <a:t>thông tin trong SGK và trả lời hỏi </a:t>
            </a:r>
            <a:endParaRPr lang="en-US" sz="7000" b="0" dirty="0" smtClean="0">
              <a:solidFill>
                <a:srgbClr val="002060"/>
              </a:solidFill>
              <a:latin typeface="Times New Roman" panose="02020603050405020304" pitchFamily="18" charset="0"/>
              <a:cs typeface="Times New Roman" panose="02020603050405020304" pitchFamily="18" charset="0"/>
            </a:endParaRPr>
          </a:p>
          <a:p>
            <a:pPr>
              <a:spcBef>
                <a:spcPts val="0"/>
              </a:spcBef>
              <a:defRPr/>
            </a:pPr>
            <a:r>
              <a:rPr lang="vi-VN" sz="7000" b="0" dirty="0">
                <a:solidFill>
                  <a:srgbClr val="002060"/>
                </a:solidFill>
                <a:latin typeface="Times New Roman" panose="02020603050405020304" pitchFamily="18" charset="0"/>
                <a:cs typeface="Times New Roman" panose="02020603050405020304" pitchFamily="18" charset="0"/>
              </a:rPr>
              <a:t>1. Nhận xét về cung ứng lượng bánh trung thu của các DN? </a:t>
            </a:r>
            <a:endParaRPr lang="vi-VN" sz="7000" b="0" dirty="0">
              <a:solidFill>
                <a:srgbClr val="002060"/>
              </a:solidFill>
              <a:latin typeface="Times New Roman" panose="02020603050405020304" pitchFamily="18" charset="0"/>
              <a:cs typeface="Times New Roman" panose="02020603050405020304" pitchFamily="18" charset="0"/>
            </a:endParaRPr>
          </a:p>
          <a:p>
            <a:pPr>
              <a:spcBef>
                <a:spcPts val="0"/>
              </a:spcBef>
              <a:defRPr/>
            </a:pPr>
            <a:r>
              <a:rPr lang="vi-VN" sz="7000" b="0" dirty="0">
                <a:solidFill>
                  <a:srgbClr val="002060"/>
                </a:solidFill>
                <a:latin typeface="Times New Roman" panose="02020603050405020304" pitchFamily="18" charset="0"/>
                <a:cs typeface="Times New Roman" panose="02020603050405020304" pitchFamily="18" charset="0"/>
              </a:rPr>
              <a:t>2. Hãy chỉ ra những nhân tố ảnh hưởng đến cung? Những nhân tố nào, theo em là quan trọng? </a:t>
            </a:r>
            <a:endParaRPr lang="vi-VN" sz="7000" b="0" dirty="0">
              <a:solidFill>
                <a:srgbClr val="002060"/>
              </a:solidFill>
              <a:latin typeface="Times New Roman" panose="02020603050405020304" pitchFamily="18" charset="0"/>
              <a:cs typeface="Times New Roman" panose="02020603050405020304" pitchFamily="18" charset="0"/>
            </a:endParaRPr>
          </a:p>
          <a:p>
            <a:pPr>
              <a:spcBef>
                <a:spcPts val="0"/>
              </a:spcBef>
              <a:defRPr/>
            </a:pPr>
            <a:r>
              <a:rPr lang="vi-VN" sz="7000" b="0" dirty="0">
                <a:solidFill>
                  <a:srgbClr val="002060"/>
                </a:solidFill>
                <a:latin typeface="Times New Roman" panose="02020603050405020304" pitchFamily="18" charset="0"/>
                <a:cs typeface="Times New Roman" panose="02020603050405020304" pitchFamily="18" charset="0"/>
              </a:rPr>
              <a:t>3. Cung là gì? Các yếu tố ảnh hưởng đến cung?</a:t>
            </a:r>
            <a:endParaRPr lang="vi-VN" sz="7000" b="0" dirty="0">
              <a:solidFill>
                <a:srgbClr val="002060"/>
              </a:solidFill>
              <a:latin typeface="Times New Roman" panose="02020603050405020304" pitchFamily="18" charset="0"/>
              <a:cs typeface="Times New Roman" panose="02020603050405020304" pitchFamily="18" charset="0"/>
            </a:endParaRPr>
          </a:p>
          <a:p>
            <a:pPr>
              <a:spcBef>
                <a:spcPts val="0"/>
              </a:spcBef>
              <a:defRPr/>
            </a:pPr>
            <a:endParaRPr lang="en-US" sz="5900" b="0" dirty="0" smtClean="0">
              <a:solidFill>
                <a:srgbClr val="002060"/>
              </a:solidFill>
              <a:latin typeface="Times New Roman" panose="02020603050405020304" pitchFamily="18" charset="0"/>
              <a:cs typeface="Times New Roman" panose="02020603050405020304" pitchFamily="18" charset="0"/>
            </a:endParaRPr>
          </a:p>
          <a:p>
            <a:pPr eaLnBrk="1" hangingPunct="1">
              <a:spcBef>
                <a:spcPts val="0"/>
              </a:spcBef>
              <a:buFontTx/>
              <a:buNone/>
              <a:defRPr/>
            </a:pPr>
            <a:endParaRPr lang="en-US" sz="5900" dirty="0" smtClean="0">
              <a:solidFill>
                <a:srgbClr val="0000CC"/>
              </a:solidFill>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sz="5900" b="1" i="1" dirty="0" smtClean="0">
              <a:solidFill>
                <a:srgbClr val="FF3300"/>
              </a:solidFill>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sz="5900" b="1" i="1" dirty="0" smtClean="0">
              <a:solidFill>
                <a:srgbClr val="FF3300"/>
              </a:solidFill>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r>
              <a:rPr lang="en-US" sz="2800" b="1" i="1" dirty="0" smtClean="0">
                <a:solidFill>
                  <a:srgbClr val="FF3300"/>
                </a:solidFill>
              </a:rPr>
              <a:t>        			</a:t>
            </a:r>
            <a:endParaRPr lang="en-US" sz="2800" b="1" i="1" dirty="0" smtClean="0">
              <a:solidFill>
                <a:srgbClr val="FF3300"/>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wipe(down)">
                                      <p:cBhvr>
                                        <p:cTn id="7" dur="580">
                                          <p:stCondLst>
                                            <p:cond delay="0"/>
                                          </p:stCondLst>
                                        </p:cTn>
                                        <p:tgtEl>
                                          <p:spTgt spid="118787">
                                            <p:txEl>
                                              <p:pRg st="0" end="0"/>
                                            </p:txEl>
                                          </p:spTgt>
                                        </p:tgtEl>
                                      </p:cBhvr>
                                    </p:animEffect>
                                    <p:anim calcmode="lin" valueType="num">
                                      <p:cBhvr>
                                        <p:cTn id="8" dur="1822" tmFilter="0,0; 0.14,0.36; 0.43,0.73; 0.71,0.91; 1.0,1.0">
                                          <p:stCondLst>
                                            <p:cond delay="0"/>
                                          </p:stCondLst>
                                        </p:cTn>
                                        <p:tgtEl>
                                          <p:spTgt spid="11878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878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878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878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878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8787">
                                            <p:txEl>
                                              <p:pRg st="0" end="0"/>
                                            </p:txEl>
                                          </p:spTgt>
                                        </p:tgtEl>
                                      </p:cBhvr>
                                      <p:to x="100000" y="60000"/>
                                    </p:animScale>
                                    <p:animScale>
                                      <p:cBhvr>
                                        <p:cTn id="14" dur="166" decel="50000">
                                          <p:stCondLst>
                                            <p:cond delay="676"/>
                                          </p:stCondLst>
                                        </p:cTn>
                                        <p:tgtEl>
                                          <p:spTgt spid="118787">
                                            <p:txEl>
                                              <p:pRg st="0" end="0"/>
                                            </p:txEl>
                                          </p:spTgt>
                                        </p:tgtEl>
                                      </p:cBhvr>
                                      <p:to x="100000" y="100000"/>
                                    </p:animScale>
                                    <p:animScale>
                                      <p:cBhvr>
                                        <p:cTn id="15" dur="26">
                                          <p:stCondLst>
                                            <p:cond delay="1312"/>
                                          </p:stCondLst>
                                        </p:cTn>
                                        <p:tgtEl>
                                          <p:spTgt spid="118787">
                                            <p:txEl>
                                              <p:pRg st="0" end="0"/>
                                            </p:txEl>
                                          </p:spTgt>
                                        </p:tgtEl>
                                      </p:cBhvr>
                                      <p:to x="100000" y="80000"/>
                                    </p:animScale>
                                    <p:animScale>
                                      <p:cBhvr>
                                        <p:cTn id="16" dur="166" decel="50000">
                                          <p:stCondLst>
                                            <p:cond delay="1338"/>
                                          </p:stCondLst>
                                        </p:cTn>
                                        <p:tgtEl>
                                          <p:spTgt spid="118787">
                                            <p:txEl>
                                              <p:pRg st="0" end="0"/>
                                            </p:txEl>
                                          </p:spTgt>
                                        </p:tgtEl>
                                      </p:cBhvr>
                                      <p:to x="100000" y="100000"/>
                                    </p:animScale>
                                    <p:animScale>
                                      <p:cBhvr>
                                        <p:cTn id="17" dur="26">
                                          <p:stCondLst>
                                            <p:cond delay="1642"/>
                                          </p:stCondLst>
                                        </p:cTn>
                                        <p:tgtEl>
                                          <p:spTgt spid="118787">
                                            <p:txEl>
                                              <p:pRg st="0" end="0"/>
                                            </p:txEl>
                                          </p:spTgt>
                                        </p:tgtEl>
                                      </p:cBhvr>
                                      <p:to x="100000" y="90000"/>
                                    </p:animScale>
                                    <p:animScale>
                                      <p:cBhvr>
                                        <p:cTn id="18" dur="166" decel="50000">
                                          <p:stCondLst>
                                            <p:cond delay="1668"/>
                                          </p:stCondLst>
                                        </p:cTn>
                                        <p:tgtEl>
                                          <p:spTgt spid="118787">
                                            <p:txEl>
                                              <p:pRg st="0" end="0"/>
                                            </p:txEl>
                                          </p:spTgt>
                                        </p:tgtEl>
                                      </p:cBhvr>
                                      <p:to x="100000" y="100000"/>
                                    </p:animScale>
                                    <p:animScale>
                                      <p:cBhvr>
                                        <p:cTn id="19" dur="26">
                                          <p:stCondLst>
                                            <p:cond delay="1808"/>
                                          </p:stCondLst>
                                        </p:cTn>
                                        <p:tgtEl>
                                          <p:spTgt spid="118787">
                                            <p:txEl>
                                              <p:pRg st="0" end="0"/>
                                            </p:txEl>
                                          </p:spTgt>
                                        </p:tgtEl>
                                      </p:cBhvr>
                                      <p:to x="100000" y="95000"/>
                                    </p:animScale>
                                    <p:animScale>
                                      <p:cBhvr>
                                        <p:cTn id="20" dur="166" decel="50000">
                                          <p:stCondLst>
                                            <p:cond delay="1834"/>
                                          </p:stCondLst>
                                        </p:cTn>
                                        <p:tgtEl>
                                          <p:spTgt spid="11878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8787">
                                            <p:txEl>
                                              <p:pRg st="1" end="1"/>
                                            </p:txEl>
                                          </p:spTgt>
                                        </p:tgtEl>
                                        <p:attrNameLst>
                                          <p:attrName>style.visibility</p:attrName>
                                        </p:attrNameLst>
                                      </p:cBhvr>
                                      <p:to>
                                        <p:strVal val="visible"/>
                                      </p:to>
                                    </p:set>
                                    <p:animEffect transition="in" filter="wipe(down)">
                                      <p:cBhvr>
                                        <p:cTn id="23" dur="580">
                                          <p:stCondLst>
                                            <p:cond delay="0"/>
                                          </p:stCondLst>
                                        </p:cTn>
                                        <p:tgtEl>
                                          <p:spTgt spid="118787">
                                            <p:txEl>
                                              <p:pRg st="1" end="1"/>
                                            </p:txEl>
                                          </p:spTgt>
                                        </p:tgtEl>
                                      </p:cBhvr>
                                    </p:animEffect>
                                    <p:anim calcmode="lin" valueType="num">
                                      <p:cBhvr>
                                        <p:cTn id="24" dur="1822" tmFilter="0,0; 0.14,0.36; 0.43,0.73; 0.71,0.91; 1.0,1.0">
                                          <p:stCondLst>
                                            <p:cond delay="0"/>
                                          </p:stCondLst>
                                        </p:cTn>
                                        <p:tgtEl>
                                          <p:spTgt spid="11878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878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878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878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878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18787">
                                            <p:txEl>
                                              <p:pRg st="1" end="1"/>
                                            </p:txEl>
                                          </p:spTgt>
                                        </p:tgtEl>
                                      </p:cBhvr>
                                      <p:to x="100000" y="60000"/>
                                    </p:animScale>
                                    <p:animScale>
                                      <p:cBhvr>
                                        <p:cTn id="30" dur="166" decel="50000">
                                          <p:stCondLst>
                                            <p:cond delay="676"/>
                                          </p:stCondLst>
                                        </p:cTn>
                                        <p:tgtEl>
                                          <p:spTgt spid="118787">
                                            <p:txEl>
                                              <p:pRg st="1" end="1"/>
                                            </p:txEl>
                                          </p:spTgt>
                                        </p:tgtEl>
                                      </p:cBhvr>
                                      <p:to x="100000" y="100000"/>
                                    </p:animScale>
                                    <p:animScale>
                                      <p:cBhvr>
                                        <p:cTn id="31" dur="26">
                                          <p:stCondLst>
                                            <p:cond delay="1312"/>
                                          </p:stCondLst>
                                        </p:cTn>
                                        <p:tgtEl>
                                          <p:spTgt spid="118787">
                                            <p:txEl>
                                              <p:pRg st="1" end="1"/>
                                            </p:txEl>
                                          </p:spTgt>
                                        </p:tgtEl>
                                      </p:cBhvr>
                                      <p:to x="100000" y="80000"/>
                                    </p:animScale>
                                    <p:animScale>
                                      <p:cBhvr>
                                        <p:cTn id="32" dur="166" decel="50000">
                                          <p:stCondLst>
                                            <p:cond delay="1338"/>
                                          </p:stCondLst>
                                        </p:cTn>
                                        <p:tgtEl>
                                          <p:spTgt spid="118787">
                                            <p:txEl>
                                              <p:pRg st="1" end="1"/>
                                            </p:txEl>
                                          </p:spTgt>
                                        </p:tgtEl>
                                      </p:cBhvr>
                                      <p:to x="100000" y="100000"/>
                                    </p:animScale>
                                    <p:animScale>
                                      <p:cBhvr>
                                        <p:cTn id="33" dur="26">
                                          <p:stCondLst>
                                            <p:cond delay="1642"/>
                                          </p:stCondLst>
                                        </p:cTn>
                                        <p:tgtEl>
                                          <p:spTgt spid="118787">
                                            <p:txEl>
                                              <p:pRg st="1" end="1"/>
                                            </p:txEl>
                                          </p:spTgt>
                                        </p:tgtEl>
                                      </p:cBhvr>
                                      <p:to x="100000" y="90000"/>
                                    </p:animScale>
                                    <p:animScale>
                                      <p:cBhvr>
                                        <p:cTn id="34" dur="166" decel="50000">
                                          <p:stCondLst>
                                            <p:cond delay="1668"/>
                                          </p:stCondLst>
                                        </p:cTn>
                                        <p:tgtEl>
                                          <p:spTgt spid="118787">
                                            <p:txEl>
                                              <p:pRg st="1" end="1"/>
                                            </p:txEl>
                                          </p:spTgt>
                                        </p:tgtEl>
                                      </p:cBhvr>
                                      <p:to x="100000" y="100000"/>
                                    </p:animScale>
                                    <p:animScale>
                                      <p:cBhvr>
                                        <p:cTn id="35" dur="26">
                                          <p:stCondLst>
                                            <p:cond delay="1808"/>
                                          </p:stCondLst>
                                        </p:cTn>
                                        <p:tgtEl>
                                          <p:spTgt spid="118787">
                                            <p:txEl>
                                              <p:pRg st="1" end="1"/>
                                            </p:txEl>
                                          </p:spTgt>
                                        </p:tgtEl>
                                      </p:cBhvr>
                                      <p:to x="100000" y="95000"/>
                                    </p:animScale>
                                    <p:animScale>
                                      <p:cBhvr>
                                        <p:cTn id="36" dur="166" decel="50000">
                                          <p:stCondLst>
                                            <p:cond delay="1834"/>
                                          </p:stCondLst>
                                        </p:cTn>
                                        <p:tgtEl>
                                          <p:spTgt spid="118787">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118787">
                                            <p:txEl>
                                              <p:pRg st="3" end="3"/>
                                            </p:txEl>
                                          </p:spTgt>
                                        </p:tgtEl>
                                        <p:attrNameLst>
                                          <p:attrName>style.visibility</p:attrName>
                                        </p:attrNameLst>
                                      </p:cBhvr>
                                      <p:to>
                                        <p:strVal val="visible"/>
                                      </p:to>
                                    </p:set>
                                    <p:animEffect transition="in" filter="fade">
                                      <p:cBhvr>
                                        <p:cTn id="41" dur="2000"/>
                                        <p:tgtEl>
                                          <p:spTgt spid="118787">
                                            <p:txEl>
                                              <p:pRg st="3" end="3"/>
                                            </p:txEl>
                                          </p:spTgt>
                                        </p:tgtEl>
                                      </p:cBhvr>
                                    </p:animEffect>
                                    <p:anim calcmode="lin" valueType="num">
                                      <p:cBhvr>
                                        <p:cTn id="42" dur="2000" fill="hold"/>
                                        <p:tgtEl>
                                          <p:spTgt spid="118787">
                                            <p:txEl>
                                              <p:pRg st="3" end="3"/>
                                            </p:txEl>
                                          </p:spTgt>
                                        </p:tgtEl>
                                        <p:attrNameLst>
                                          <p:attrName>ppt_w</p:attrName>
                                        </p:attrNameLst>
                                      </p:cBhvr>
                                      <p:tavLst>
                                        <p:tav tm="0" fmla="#ppt_w*sin(2.5*pi*$)">
                                          <p:val>
                                            <p:fltVal val="0"/>
                                          </p:val>
                                        </p:tav>
                                        <p:tav tm="100000">
                                          <p:val>
                                            <p:fltVal val="1"/>
                                          </p:val>
                                        </p:tav>
                                      </p:tavLst>
                                    </p:anim>
                                    <p:anim calcmode="lin" valueType="num">
                                      <p:cBhvr>
                                        <p:cTn id="43" dur="2000" fill="hold"/>
                                        <p:tgtEl>
                                          <p:spTgt spid="11878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18787">
                                            <p:txEl>
                                              <p:pRg st="4" end="4"/>
                                            </p:txEl>
                                          </p:spTgt>
                                        </p:tgtEl>
                                        <p:attrNameLst>
                                          <p:attrName>style.visibility</p:attrName>
                                        </p:attrNameLst>
                                      </p:cBhvr>
                                      <p:to>
                                        <p:strVal val="visible"/>
                                      </p:to>
                                    </p:set>
                                    <p:anim calcmode="lin" valueType="num">
                                      <p:cBhvr>
                                        <p:cTn id="48" dur="500" fill="hold"/>
                                        <p:tgtEl>
                                          <p:spTgt spid="118787">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118787">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118787">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8787">
                                            <p:txEl>
                                              <p:pRg st="5" end="5"/>
                                            </p:txEl>
                                          </p:spTgt>
                                        </p:tgtEl>
                                        <p:attrNameLst>
                                          <p:attrName>style.visibility</p:attrName>
                                        </p:attrNameLst>
                                      </p:cBhvr>
                                      <p:to>
                                        <p:strVal val="visible"/>
                                      </p:to>
                                    </p:set>
                                    <p:animEffect transition="in" filter="randombar(horizontal)">
                                      <p:cBhvr>
                                        <p:cTn id="55" dur="500"/>
                                        <p:tgtEl>
                                          <p:spTgt spid="118787">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18787">
                                            <p:txEl>
                                              <p:pRg st="6" end="6"/>
                                            </p:txEl>
                                          </p:spTgt>
                                        </p:tgtEl>
                                        <p:attrNameLst>
                                          <p:attrName>style.visibility</p:attrName>
                                        </p:attrNameLst>
                                      </p:cBhvr>
                                      <p:to>
                                        <p:strVal val="visible"/>
                                      </p:to>
                                    </p:set>
                                    <p:animEffect transition="in" filter="blinds(horizontal)">
                                      <p:cBhvr>
                                        <p:cTn id="60" dur="500"/>
                                        <p:tgtEl>
                                          <p:spTgt spid="118787">
                                            <p:txEl>
                                              <p:pRg st="6" end="6"/>
                                            </p:txEl>
                                          </p:spTgt>
                                        </p:tgtEl>
                                      </p:cBhvr>
                                    </p:animEffect>
                                  </p:childTnLst>
                                </p:cTn>
                              </p:par>
                              <p:par>
                                <p:cTn id="61" presetID="24" presetClass="entr" presetSubtype="0" fill="hold" nodeType="withEffect">
                                  <p:stCondLst>
                                    <p:cond delay="0"/>
                                  </p:stCondLst>
                                  <p:childTnLst>
                                    <p:set>
                                      <p:cBhvr>
                                        <p:cTn id="62" dur="1" fill="hold">
                                          <p:stCondLst>
                                            <p:cond delay="0"/>
                                          </p:stCondLst>
                                        </p:cTn>
                                        <p:tgtEl>
                                          <p:spTgt spid="118787">
                                            <p:txEl>
                                              <p:pRg st="18" end="18"/>
                                            </p:txEl>
                                          </p:spTgt>
                                        </p:tgtEl>
                                        <p:attrNameLst>
                                          <p:attrName>style.visibility</p:attrName>
                                        </p:attrNameLst>
                                      </p:cBhvr>
                                      <p:to>
                                        <p:strVal val="visible"/>
                                      </p:to>
                                    </p:set>
                                    <p:anim to="" calcmode="lin" valueType="num">
                                      <p:cBhvr>
                                        <p:cTn id="63" dur="1" fill="hold"/>
                                        <p:tgtEl>
                                          <p:spTgt spid="118787">
                                            <p:txEl>
                                              <p:pRg st="18" end="18"/>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20"/>
            <a:ext cx="7520940" cy="3579849"/>
          </a:xfrm>
        </p:spPr>
        <p:txBody>
          <a:bodyPr>
            <a:normAutofit fontScale="92500" lnSpcReduction="20000"/>
          </a:bodyPr>
          <a:lstStyle/>
          <a:p>
            <a:r>
              <a:rPr lang="en-US" sz="2800" b="0" dirty="0" err="1" smtClean="0">
                <a:latin typeface="Times New Roman" panose="02020603050405020304" pitchFamily="18" charset="0"/>
                <a:cs typeface="Times New Roman" panose="02020603050405020304" pitchFamily="18" charset="0"/>
              </a:rPr>
              <a:t>Như</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vậy</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chốt</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lại</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vấn</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đề</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các</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nhóm</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đã</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trình</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bày</a:t>
            </a:r>
            <a:r>
              <a:rPr lang="en-US" sz="2800" b="0" dirty="0" smtClean="0">
                <a:latin typeface="Times New Roman" panose="02020603050405020304" pitchFamily="18" charset="0"/>
                <a:cs typeface="Times New Roman" panose="02020603050405020304" pitchFamily="18" charset="0"/>
              </a:rPr>
              <a:t>:</a:t>
            </a:r>
            <a:endParaRPr lang="en-US" sz="2800" b="0" dirty="0" smtClean="0">
              <a:latin typeface="Times New Roman" panose="02020603050405020304" pitchFamily="18" charset="0"/>
              <a:cs typeface="Times New Roman" panose="02020603050405020304" pitchFamily="18" charset="0"/>
            </a:endParaRPr>
          </a:p>
          <a:p>
            <a:r>
              <a:rPr lang="vi-VN" sz="2800" b="0" dirty="0" smtClean="0">
                <a:latin typeface="Times New Roman" panose="02020603050405020304" pitchFamily="18" charset="0"/>
                <a:cs typeface="Times New Roman" panose="02020603050405020304" pitchFamily="18" charset="0"/>
              </a:rPr>
              <a:t>1</a:t>
            </a:r>
            <a:r>
              <a:rPr lang="vi-VN" sz="2800" b="0" dirty="0">
                <a:latin typeface="Times New Roman" panose="02020603050405020304" pitchFamily="18" charset="0"/>
                <a:cs typeface="Times New Roman" panose="02020603050405020304" pitchFamily="18" charset="0"/>
              </a:rPr>
              <a:t>. Đến </a:t>
            </a:r>
            <a:r>
              <a:rPr lang="vi-VN" sz="2800" b="0" dirty="0" smtClean="0">
                <a:latin typeface="Times New Roman" panose="02020603050405020304" pitchFamily="18" charset="0"/>
                <a:cs typeface="Times New Roman" panose="02020603050405020304" pitchFamily="18" charset="0"/>
              </a:rPr>
              <a:t>mùa </a:t>
            </a:r>
            <a:r>
              <a:rPr lang="vi-VN" sz="2800" b="0" dirty="0">
                <a:latin typeface="Times New Roman" panose="02020603050405020304" pitchFamily="18" charset="0"/>
                <a:cs typeface="Times New Roman" panose="02020603050405020304" pitchFamily="18" charset="0"/>
              </a:rPr>
              <a:t>trung thu, các doanh nghiệp sẽ tăng sản lượng bánh để phục vụ nhu cầu khách hàng.</a:t>
            </a:r>
            <a:endParaRPr lang="vi-VN" sz="2800" b="0" dirty="0">
              <a:latin typeface="Times New Roman" panose="02020603050405020304" pitchFamily="18" charset="0"/>
              <a:cs typeface="Times New Roman" panose="02020603050405020304" pitchFamily="18" charset="0"/>
            </a:endParaRPr>
          </a:p>
          <a:p>
            <a:r>
              <a:rPr lang="vi-VN" sz="2800" b="0" dirty="0" smtClean="0">
                <a:latin typeface="Times New Roman" panose="02020603050405020304" pitchFamily="18" charset="0"/>
                <a:cs typeface="Times New Roman" panose="02020603050405020304" pitchFamily="18" charset="0"/>
              </a:rPr>
              <a:t>2</a:t>
            </a:r>
            <a:r>
              <a:rPr lang="vi-VN" sz="2800" b="0" dirty="0">
                <a:latin typeface="Times New Roman" panose="02020603050405020304" pitchFamily="18" charset="0"/>
                <a:cs typeface="Times New Roman" panose="02020603050405020304" pitchFamily="18" charset="0"/>
              </a:rPr>
              <a:t>. Những nhân tố ảnh hưởng đến cung: chi phí, khả năng sản xuất; trình độ công nghệ; dự đoán về số lượng người bán – người mua trên thị trường; chính sách của nhà nước…Nhân tố quan trọng của cung là giá hàng hoá đó trên thị trường</a:t>
            </a:r>
            <a:r>
              <a:rPr lang="vi-VN" sz="2800" b="0" dirty="0" smtClean="0">
                <a:latin typeface="Times New Roman" panose="02020603050405020304" pitchFamily="18" charset="0"/>
                <a:cs typeface="Times New Roman" panose="02020603050405020304" pitchFamily="18" charset="0"/>
              </a:rPr>
              <a:t>.</a:t>
            </a:r>
            <a:endParaRPr lang="en-US" sz="2800" b="0" dirty="0" smtClean="0">
              <a:latin typeface="Times New Roman" panose="02020603050405020304" pitchFamily="18" charset="0"/>
              <a:cs typeface="Times New Roman" panose="02020603050405020304" pitchFamily="18" charset="0"/>
            </a:endParaRPr>
          </a:p>
          <a:p>
            <a:r>
              <a:rPr lang="en-US" sz="2800" b="0" dirty="0" err="1" smtClean="0">
                <a:latin typeface="Times New Roman" panose="02020603050405020304" pitchFamily="18" charset="0"/>
                <a:cs typeface="Times New Roman" panose="02020603050405020304" pitchFamily="18" charset="0"/>
              </a:rPr>
              <a:t>Vậy</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thế</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nào</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là</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cung</a:t>
            </a:r>
            <a:r>
              <a:rPr lang="en-US" sz="2800" b="0" dirty="0" smtClean="0">
                <a:latin typeface="Times New Roman" panose="02020603050405020304" pitchFamily="18" charset="0"/>
                <a:cs typeface="Times New Roman" panose="02020603050405020304" pitchFamily="18" charset="0"/>
              </a:rPr>
              <a:t>? </a:t>
            </a:r>
            <a:endParaRPr lang="en-US" sz="2800" b="0" dirty="0" smtClean="0">
              <a:latin typeface="Times New Roman" panose="02020603050405020304" pitchFamily="18" charset="0"/>
              <a:cs typeface="Times New Roman" panose="02020603050405020304" pitchFamily="18" charset="0"/>
            </a:endParaRPr>
          </a:p>
          <a:p>
            <a:endParaRPr lang="en-US" sz="2800" b="0" dirty="0">
              <a:latin typeface="Times New Roman" panose="02020603050405020304" pitchFamily="18" charset="0"/>
              <a:cs typeface="Times New Roman" panose="02020603050405020304" pitchFamily="18" charset="0"/>
            </a:endParaRPr>
          </a:p>
          <a:p>
            <a:endParaRPr lang="en-US" sz="2800" b="0" dirty="0" smtClean="0">
              <a:latin typeface="Times New Roman" panose="02020603050405020304" pitchFamily="18" charset="0"/>
              <a:cs typeface="Times New Roman" panose="02020603050405020304" pitchFamily="18" charset="0"/>
            </a:endParaRPr>
          </a:p>
          <a:p>
            <a:endParaRPr lang="en-US" sz="2800" b="0" dirty="0">
              <a:latin typeface="Times New Roman" panose="02020603050405020304" pitchFamily="18" charset="0"/>
              <a:cs typeface="Times New Roman" panose="02020603050405020304" pitchFamily="18" charset="0"/>
            </a:endParaRPr>
          </a:p>
          <a:p>
            <a:endParaRPr lang="en-US" sz="2800" b="0" dirty="0" smtClean="0">
              <a:latin typeface="Times New Roman" panose="02020603050405020304" pitchFamily="18" charset="0"/>
              <a:cs typeface="Times New Roman" panose="02020603050405020304" pitchFamily="18" charset="0"/>
            </a:endParaRPr>
          </a:p>
          <a:p>
            <a:endParaRPr lang="vi-VN" sz="2800" b="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34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787" name="Rectangle 3"/>
          <p:cNvSpPr>
            <a:spLocks noGrp="1" noChangeArrowheads="1"/>
          </p:cNvSpPr>
          <p:nvPr>
            <p:ph idx="1"/>
            <p:custDataLst>
              <p:tags r:id="rId2"/>
            </p:custDataLst>
          </p:nvPr>
        </p:nvSpPr>
        <p:spPr>
          <a:xfrm>
            <a:off x="381000" y="381003"/>
            <a:ext cx="8229600" cy="6238259"/>
          </a:xfrm>
        </p:spPr>
        <p:txBody>
          <a:bodyPr>
            <a:normAutofit/>
          </a:bodyPr>
          <a:lstStyle/>
          <a:p>
            <a:pPr>
              <a:spcBef>
                <a:spcPts val="0"/>
              </a:spcBef>
              <a:defRPr/>
            </a:pPr>
            <a:r>
              <a:rPr lang="en-US" sz="2800" b="1" dirty="0" smtClean="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b="1" dirty="0" err="1" smtClean="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Khái</a:t>
            </a:r>
            <a:r>
              <a:rPr lang="en-US" sz="2800" b="1" dirty="0" smtClean="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b="1" dirty="0" err="1" smtClean="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niệm</a:t>
            </a:r>
            <a:r>
              <a:rPr lang="en-US" sz="2800" b="1" dirty="0" smtClean="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800" b="1" dirty="0" err="1" smtClean="0">
                <a:solidFill>
                  <a:srgbClr val="0000CC"/>
                </a:solidFill>
                <a:effectLst>
                  <a:outerShdw blurRad="38100" dist="38100" dir="2700000" algn="tl">
                    <a:srgbClr val="C0C0C0"/>
                  </a:outerShdw>
                </a:effectLst>
                <a:latin typeface="Arial" panose="020B0604020202020204" pitchFamily="34" charset="0"/>
                <a:cs typeface="Arial" panose="020B0604020202020204" pitchFamily="34" charset="0"/>
              </a:rPr>
              <a:t>cung</a:t>
            </a:r>
            <a:r>
              <a:rPr lang="en-US" sz="2800" dirty="0" smtClean="0">
                <a:solidFill>
                  <a:srgbClr val="0000CC"/>
                </a:solidFill>
                <a:latin typeface="Arial" panose="020B0604020202020204" pitchFamily="34" charset="0"/>
                <a:cs typeface="Arial" panose="020B0604020202020204" pitchFamily="34" charset="0"/>
              </a:rPr>
              <a:t> </a:t>
            </a:r>
            <a:endParaRPr lang="en-US" sz="2800" dirty="0" smtClean="0">
              <a:solidFill>
                <a:srgbClr val="0000CC"/>
              </a:solidFill>
              <a:latin typeface="Arial" panose="020B0604020202020204" pitchFamily="34" charset="0"/>
              <a:cs typeface="Arial" panose="020B0604020202020204" pitchFamily="34" charset="0"/>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endParaRPr lang="en-US" sz="2800" b="1" i="1" dirty="0" smtClean="0">
              <a:solidFill>
                <a:srgbClr val="FF3300"/>
              </a:solidFill>
            </a:endParaRPr>
          </a:p>
          <a:p>
            <a:pPr eaLnBrk="1" hangingPunct="1">
              <a:spcBef>
                <a:spcPct val="0"/>
              </a:spcBef>
              <a:buFontTx/>
              <a:buNone/>
              <a:defRPr/>
            </a:pPr>
            <a:r>
              <a:rPr lang="en-US" sz="2800" b="1" i="1" dirty="0" smtClean="0">
                <a:solidFill>
                  <a:srgbClr val="FF3300"/>
                </a:solidFill>
              </a:rPr>
              <a:t>        			</a:t>
            </a:r>
            <a:endParaRPr lang="en-US" sz="2800" b="1" i="1" dirty="0" smtClean="0">
              <a:solidFill>
                <a:srgbClr val="FF3300"/>
              </a:solidFill>
            </a:endParaRPr>
          </a:p>
        </p:txBody>
      </p:sp>
      <p:grpSp>
        <p:nvGrpSpPr>
          <p:cNvPr id="3" name="Group 10"/>
          <p:cNvGrpSpPr/>
          <p:nvPr>
            <p:custDataLst>
              <p:tags r:id="rId3"/>
            </p:custDataLst>
          </p:nvPr>
        </p:nvGrpSpPr>
        <p:grpSpPr bwMode="auto">
          <a:xfrm>
            <a:off x="9" y="2819401"/>
            <a:ext cx="2176463" cy="2003140"/>
            <a:chOff x="-1" y="2819400"/>
            <a:chExt cx="2176463" cy="2003365"/>
          </a:xfrm>
        </p:grpSpPr>
        <p:pic>
          <p:nvPicPr>
            <p:cNvPr id="13319" name="Picture 7" descr="D:\gvg 1\154652234632981.png"/>
            <p:cNvPicPr>
              <a:picLocks noChangeAspect="1" noChangeArrowheads="1"/>
            </p:cNvPicPr>
            <p:nvPr/>
          </p:nvPicPr>
          <p:blipFill>
            <a:blip r:embed="rId4" cstate="print"/>
            <a:srcRect l="69512" r="7974" b="54967"/>
            <a:stretch>
              <a:fillRect/>
            </a:stretch>
          </p:blipFill>
          <p:spPr bwMode="auto">
            <a:xfrm>
              <a:off x="147918" y="2819400"/>
              <a:ext cx="1680882" cy="1905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69" name="TextBox 8"/>
            <p:cNvSpPr txBox="1">
              <a:spLocks noChangeArrowheads="1"/>
            </p:cNvSpPr>
            <p:nvPr>
              <p:custDataLst>
                <p:tags r:id="rId5"/>
              </p:custDataLst>
            </p:nvPr>
          </p:nvSpPr>
          <p:spPr bwMode="auto">
            <a:xfrm>
              <a:off x="-1" y="4114800"/>
              <a:ext cx="2176463" cy="7079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a:solidFill>
                    <a:srgbClr val="0000CC"/>
                  </a:solidFill>
                  <a:cs typeface="Arial" panose="020B0604020202020204" pitchFamily="34" charset="0"/>
                </a:rPr>
                <a:t>Người bán - </a:t>
              </a:r>
              <a:endParaRPr lang="en-US" sz="2000" b="1">
                <a:solidFill>
                  <a:srgbClr val="0000CC"/>
                </a:solidFill>
                <a:cs typeface="Arial" panose="020B0604020202020204" pitchFamily="34" charset="0"/>
              </a:endParaRPr>
            </a:p>
            <a:p>
              <a:pPr algn="ctr" eaLnBrk="1" hangingPunct="1"/>
              <a:r>
                <a:rPr lang="en-US" sz="2000" b="1">
                  <a:solidFill>
                    <a:srgbClr val="0000CC"/>
                  </a:solidFill>
                  <a:cs typeface="Arial" panose="020B0604020202020204" pitchFamily="34" charset="0"/>
                </a:rPr>
                <a:t>Người sản xuất</a:t>
              </a:r>
              <a:endParaRPr lang="en-US" sz="2000" b="1">
                <a:solidFill>
                  <a:srgbClr val="0000CC"/>
                </a:solidFill>
                <a:cs typeface="Arial" panose="020B0604020202020204" pitchFamily="34" charset="0"/>
              </a:endParaRPr>
            </a:p>
          </p:txBody>
        </p:sp>
      </p:grpSp>
      <p:pic>
        <p:nvPicPr>
          <p:cNvPr id="13320" name="Picture 8" descr="D:\gvg 1\tải xuống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2" y="228602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D:\gvg 1\images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6852" y="4066092"/>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p:cNvSpPr/>
          <p:nvPr>
            <p:custDataLst>
              <p:tags r:id="rId8"/>
            </p:custDataLst>
          </p:nvPr>
        </p:nvSpPr>
        <p:spPr>
          <a:xfrm rot="19826865">
            <a:off x="1965335" y="3497267"/>
            <a:ext cx="735013"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ight Arrow 14"/>
          <p:cNvSpPr/>
          <p:nvPr>
            <p:custDataLst>
              <p:tags r:id="rId9"/>
            </p:custDataLst>
          </p:nvPr>
        </p:nvSpPr>
        <p:spPr>
          <a:xfrm rot="2326138">
            <a:off x="1919288" y="4079895"/>
            <a:ext cx="733425" cy="303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 name="TextBox 15"/>
          <p:cNvSpPr txBox="1">
            <a:spLocks noChangeArrowheads="1"/>
          </p:cNvSpPr>
          <p:nvPr>
            <p:custDataLst>
              <p:tags r:id="rId10"/>
            </p:custDataLst>
          </p:nvPr>
        </p:nvSpPr>
        <p:spPr bwMode="auto">
          <a:xfrm>
            <a:off x="5562600" y="1739152"/>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dirty="0">
                <a:solidFill>
                  <a:srgbClr val="000000"/>
                </a:solidFill>
                <a:cs typeface="Arial" panose="020B0604020202020204" pitchFamily="34" charset="0"/>
              </a:rPr>
              <a:t>* </a:t>
            </a:r>
            <a:r>
              <a:rPr lang="en-US" sz="2800" b="1" dirty="0" err="1">
                <a:solidFill>
                  <a:srgbClr val="000000"/>
                </a:solidFill>
                <a:cs typeface="Arial" panose="020B0604020202020204" pitchFamily="34" charset="0"/>
              </a:rPr>
              <a:t>Thị</a:t>
            </a:r>
            <a:r>
              <a:rPr lang="en-US" sz="2800" b="1" dirty="0">
                <a:solidFill>
                  <a:srgbClr val="000000"/>
                </a:solidFill>
                <a:cs typeface="Arial" panose="020B0604020202020204" pitchFamily="34" charset="0"/>
              </a:rPr>
              <a:t> </a:t>
            </a:r>
            <a:r>
              <a:rPr lang="en-US" sz="2800" b="1" dirty="0" err="1">
                <a:solidFill>
                  <a:srgbClr val="000000"/>
                </a:solidFill>
                <a:cs typeface="Arial" panose="020B0604020202020204" pitchFamily="34" charset="0"/>
              </a:rPr>
              <a:t>trường</a:t>
            </a:r>
            <a:r>
              <a:rPr lang="en-US" sz="2800" b="1" dirty="0">
                <a:solidFill>
                  <a:srgbClr val="000000"/>
                </a:solidFill>
                <a:cs typeface="Arial" panose="020B0604020202020204" pitchFamily="34" charset="0"/>
              </a:rPr>
              <a:t> </a:t>
            </a:r>
            <a:endParaRPr lang="en-US" sz="2800" b="1" dirty="0">
              <a:solidFill>
                <a:srgbClr val="000000"/>
              </a:solidFill>
              <a:cs typeface="Arial" panose="020B0604020202020204" pitchFamily="34" charset="0"/>
            </a:endParaRPr>
          </a:p>
        </p:txBody>
      </p:sp>
      <p:sp>
        <p:nvSpPr>
          <p:cNvPr id="17" name="TextBox 16"/>
          <p:cNvSpPr txBox="1">
            <a:spLocks noChangeArrowheads="1"/>
          </p:cNvSpPr>
          <p:nvPr>
            <p:custDataLst>
              <p:tags r:id="rId11"/>
            </p:custDataLst>
          </p:nvPr>
        </p:nvSpPr>
        <p:spPr bwMode="auto">
          <a:xfrm>
            <a:off x="5638800" y="2570331"/>
            <a:ext cx="2971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Chuẩn</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bị</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đưa</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ra</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thị</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trường</a:t>
            </a:r>
            <a:r>
              <a:rPr lang="en-US" sz="2800" b="1" dirty="0">
                <a:solidFill>
                  <a:srgbClr val="0000CC"/>
                </a:solidFill>
                <a:cs typeface="Arial" panose="020B0604020202020204" pitchFamily="34" charset="0"/>
              </a:rPr>
              <a:t> </a:t>
            </a:r>
            <a:endParaRPr lang="en-US" sz="2800" b="1" dirty="0">
              <a:solidFill>
                <a:srgbClr val="0000CC"/>
              </a:solidFill>
              <a:cs typeface="Arial" panose="020B0604020202020204" pitchFamily="34" charset="0"/>
            </a:endParaRPr>
          </a:p>
        </p:txBody>
      </p:sp>
      <p:sp>
        <p:nvSpPr>
          <p:cNvPr id="18" name="TextBox 17"/>
          <p:cNvSpPr txBox="1">
            <a:spLocks noChangeArrowheads="1"/>
          </p:cNvSpPr>
          <p:nvPr>
            <p:custDataLst>
              <p:tags r:id="rId12"/>
            </p:custDataLst>
          </p:nvPr>
        </p:nvSpPr>
        <p:spPr bwMode="auto">
          <a:xfrm>
            <a:off x="5645727" y="4117670"/>
            <a:ext cx="1905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dirty="0">
                <a:solidFill>
                  <a:srgbClr val="C00000"/>
                </a:solidFill>
                <a:cs typeface="Arial" panose="020B0604020202020204" pitchFamily="34" charset="0"/>
              </a:rPr>
              <a:t>* </a:t>
            </a:r>
            <a:r>
              <a:rPr lang="en-US" sz="2600" b="1" dirty="0" err="1">
                <a:solidFill>
                  <a:srgbClr val="C00000"/>
                </a:solidFill>
                <a:cs typeface="Arial" panose="020B0604020202020204" pitchFamily="34" charset="0"/>
              </a:rPr>
              <a:t>Giá</a:t>
            </a:r>
            <a:r>
              <a:rPr lang="en-US" sz="2600" b="1" dirty="0">
                <a:solidFill>
                  <a:srgbClr val="C00000"/>
                </a:solidFill>
                <a:cs typeface="Arial" panose="020B0604020202020204" pitchFamily="34" charset="0"/>
              </a:rPr>
              <a:t> </a:t>
            </a:r>
            <a:r>
              <a:rPr lang="en-US" sz="2600" b="1" dirty="0" err="1">
                <a:solidFill>
                  <a:srgbClr val="C00000"/>
                </a:solidFill>
                <a:cs typeface="Arial" panose="020B0604020202020204" pitchFamily="34" charset="0"/>
              </a:rPr>
              <a:t>cả</a:t>
            </a:r>
            <a:endParaRPr lang="en-US" sz="2600" b="1" dirty="0">
              <a:solidFill>
                <a:srgbClr val="C00000"/>
              </a:solidFill>
              <a:cs typeface="Arial" panose="020B0604020202020204" pitchFamily="34" charset="0"/>
            </a:endParaRPr>
          </a:p>
        </p:txBody>
      </p:sp>
      <p:sp>
        <p:nvSpPr>
          <p:cNvPr id="19" name="TextBox 18"/>
          <p:cNvSpPr txBox="1">
            <a:spLocks noChangeArrowheads="1"/>
          </p:cNvSpPr>
          <p:nvPr>
            <p:custDataLst>
              <p:tags r:id="rId13"/>
            </p:custDataLst>
          </p:nvPr>
        </p:nvSpPr>
        <p:spPr bwMode="auto">
          <a:xfrm>
            <a:off x="5638800" y="4792873"/>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rgbClr val="660066"/>
                </a:solidFill>
                <a:cs typeface="Arial" panose="020B0604020202020204" pitchFamily="34" charset="0"/>
              </a:rPr>
              <a:t>* </a:t>
            </a:r>
            <a:r>
              <a:rPr lang="en-US" sz="2400" b="1" dirty="0" err="1" smtClean="0">
                <a:solidFill>
                  <a:srgbClr val="660066"/>
                </a:solidFill>
                <a:cs typeface="Arial" panose="020B0604020202020204" pitchFamily="34" charset="0"/>
              </a:rPr>
              <a:t>Khả</a:t>
            </a:r>
            <a:r>
              <a:rPr lang="en-US" sz="2400" b="1" dirty="0" smtClean="0">
                <a:solidFill>
                  <a:srgbClr val="660066"/>
                </a:solidFill>
                <a:cs typeface="Arial" panose="020B0604020202020204" pitchFamily="34" charset="0"/>
              </a:rPr>
              <a:t> </a:t>
            </a:r>
            <a:r>
              <a:rPr lang="en-US" sz="2400" b="1" dirty="0" err="1" smtClean="0">
                <a:solidFill>
                  <a:srgbClr val="660066"/>
                </a:solidFill>
                <a:cs typeface="Arial" panose="020B0604020202020204" pitchFamily="34" charset="0"/>
              </a:rPr>
              <a:t>năng</a:t>
            </a:r>
            <a:r>
              <a:rPr lang="en-US" sz="2400" b="1" dirty="0" smtClean="0">
                <a:solidFill>
                  <a:srgbClr val="660066"/>
                </a:solidFill>
                <a:cs typeface="Arial" panose="020B0604020202020204" pitchFamily="34" charset="0"/>
              </a:rPr>
              <a:t> </a:t>
            </a:r>
            <a:r>
              <a:rPr lang="en-US" sz="2400" b="1" dirty="0" err="1" smtClean="0">
                <a:solidFill>
                  <a:srgbClr val="660066"/>
                </a:solidFill>
                <a:cs typeface="Arial" panose="020B0604020202020204" pitchFamily="34" charset="0"/>
              </a:rPr>
              <a:t>sản</a:t>
            </a:r>
            <a:r>
              <a:rPr lang="en-US" sz="2400" b="1" dirty="0" smtClean="0">
                <a:solidFill>
                  <a:srgbClr val="660066"/>
                </a:solidFill>
                <a:cs typeface="Arial" panose="020B0604020202020204" pitchFamily="34" charset="0"/>
              </a:rPr>
              <a:t> </a:t>
            </a:r>
            <a:r>
              <a:rPr lang="en-US" sz="2400" b="1" dirty="0" err="1" smtClean="0">
                <a:solidFill>
                  <a:srgbClr val="660066"/>
                </a:solidFill>
                <a:cs typeface="Arial" panose="020B0604020202020204" pitchFamily="34" charset="0"/>
              </a:rPr>
              <a:t>xuất</a:t>
            </a:r>
            <a:r>
              <a:rPr lang="en-US" sz="2400" b="1" dirty="0" smtClean="0">
                <a:solidFill>
                  <a:srgbClr val="660066"/>
                </a:solidFill>
                <a:cs typeface="Arial" panose="020B0604020202020204" pitchFamily="34" charset="0"/>
              </a:rPr>
              <a:t> </a:t>
            </a:r>
            <a:endParaRPr lang="en-US" sz="2400" b="1" dirty="0">
              <a:solidFill>
                <a:srgbClr val="660066"/>
              </a:solidFill>
              <a:cs typeface="Arial" panose="020B0604020202020204" pitchFamily="34" charset="0"/>
            </a:endParaRPr>
          </a:p>
        </p:txBody>
      </p:sp>
      <p:sp>
        <p:nvSpPr>
          <p:cNvPr id="20" name="TextBox 19"/>
          <p:cNvSpPr txBox="1">
            <a:spLocks noChangeArrowheads="1"/>
          </p:cNvSpPr>
          <p:nvPr>
            <p:custDataLst>
              <p:tags r:id="rId14"/>
            </p:custDataLst>
          </p:nvPr>
        </p:nvSpPr>
        <p:spPr bwMode="auto">
          <a:xfrm>
            <a:off x="5707083" y="5415280"/>
            <a:ext cx="327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solidFill>
                  <a:srgbClr val="FF0066"/>
                </a:solidFill>
                <a:cs typeface="Arial" panose="020B0604020202020204" pitchFamily="34" charset="0"/>
              </a:rPr>
              <a:t>* Chi </a:t>
            </a:r>
            <a:r>
              <a:rPr lang="en-US" sz="2400" b="1" dirty="0" err="1">
                <a:solidFill>
                  <a:srgbClr val="FF0066"/>
                </a:solidFill>
                <a:cs typeface="Arial" panose="020B0604020202020204" pitchFamily="34" charset="0"/>
              </a:rPr>
              <a:t>phí</a:t>
            </a:r>
            <a:r>
              <a:rPr lang="en-US" sz="2400" b="1" dirty="0">
                <a:solidFill>
                  <a:srgbClr val="FF0066"/>
                </a:solidFill>
                <a:cs typeface="Arial" panose="020B0604020202020204" pitchFamily="34" charset="0"/>
              </a:rPr>
              <a:t> </a:t>
            </a:r>
            <a:r>
              <a:rPr lang="en-US" sz="2400" b="1" dirty="0" err="1">
                <a:solidFill>
                  <a:srgbClr val="FF0066"/>
                </a:solidFill>
                <a:cs typeface="Arial" panose="020B0604020202020204" pitchFamily="34" charset="0"/>
              </a:rPr>
              <a:t>sản</a:t>
            </a:r>
            <a:r>
              <a:rPr lang="en-US" sz="2400" b="1" dirty="0">
                <a:solidFill>
                  <a:srgbClr val="FF0066"/>
                </a:solidFill>
                <a:cs typeface="Arial" panose="020B0604020202020204" pitchFamily="34" charset="0"/>
              </a:rPr>
              <a:t> </a:t>
            </a:r>
            <a:r>
              <a:rPr lang="en-US" sz="2400" b="1" dirty="0" err="1">
                <a:solidFill>
                  <a:srgbClr val="FF0066"/>
                </a:solidFill>
                <a:cs typeface="Arial" panose="020B0604020202020204" pitchFamily="34" charset="0"/>
              </a:rPr>
              <a:t>xuất</a:t>
            </a:r>
            <a:r>
              <a:rPr lang="en-US" sz="2400" b="1" dirty="0">
                <a:solidFill>
                  <a:srgbClr val="FF0066"/>
                </a:solidFill>
                <a:cs typeface="Arial" panose="020B0604020202020204" pitchFamily="34" charset="0"/>
              </a:rPr>
              <a:t> </a:t>
            </a:r>
            <a:endParaRPr lang="en-US" sz="2400" b="1" dirty="0">
              <a:solidFill>
                <a:srgbClr val="FF0066"/>
              </a:solidFill>
              <a:cs typeface="Arial" panose="020B0604020202020204" pitchFamily="34" charset="0"/>
            </a:endParaRPr>
          </a:p>
        </p:txBody>
      </p:sp>
      <p:sp>
        <p:nvSpPr>
          <p:cNvPr id="21" name="TextBox 20"/>
          <p:cNvSpPr txBox="1">
            <a:spLocks noChangeArrowheads="1"/>
          </p:cNvSpPr>
          <p:nvPr>
            <p:custDataLst>
              <p:tags r:id="rId15"/>
            </p:custDataLst>
          </p:nvPr>
        </p:nvSpPr>
        <p:spPr bwMode="auto">
          <a:xfrm>
            <a:off x="5621986" y="3558234"/>
            <a:ext cx="29886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dirty="0">
                <a:solidFill>
                  <a:srgbClr val="FFC000"/>
                </a:solidFill>
                <a:cs typeface="Arial" panose="020B0604020202020204" pitchFamily="34" charset="0"/>
              </a:rPr>
              <a:t>* </a:t>
            </a:r>
            <a:r>
              <a:rPr lang="en-US" sz="2600" b="1" dirty="0" err="1">
                <a:solidFill>
                  <a:srgbClr val="FFC000"/>
                </a:solidFill>
                <a:cs typeface="Arial" panose="020B0604020202020204" pitchFamily="34" charset="0"/>
              </a:rPr>
              <a:t>Thời</a:t>
            </a:r>
            <a:r>
              <a:rPr lang="en-US" sz="2600" b="1" dirty="0">
                <a:solidFill>
                  <a:srgbClr val="FFC000"/>
                </a:solidFill>
                <a:cs typeface="Arial" panose="020B0604020202020204" pitchFamily="34" charset="0"/>
              </a:rPr>
              <a:t> </a:t>
            </a:r>
            <a:r>
              <a:rPr lang="en-US" sz="2600" b="1" dirty="0" err="1">
                <a:solidFill>
                  <a:srgbClr val="FFC000"/>
                </a:solidFill>
                <a:cs typeface="Arial" panose="020B0604020202020204" pitchFamily="34" charset="0"/>
              </a:rPr>
              <a:t>điểm</a:t>
            </a:r>
            <a:endParaRPr lang="en-US" sz="2600" b="1" dirty="0">
              <a:solidFill>
                <a:srgbClr val="FFC000"/>
              </a:solidFill>
              <a:cs typeface="Arial" panose="020B0604020202020204" pitchFamily="34" charset="0"/>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blinds(horizontal)">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20"/>
                                        </p:tgtEl>
                                        <p:attrNameLst>
                                          <p:attrName>style.visibility</p:attrName>
                                        </p:attrNameLst>
                                      </p:cBhvr>
                                      <p:to>
                                        <p:strVal val="visible"/>
                                      </p:to>
                                    </p:set>
                                    <p:animEffect transition="in" filter="blinds(horizontal)">
                                      <p:cBhvr>
                                        <p:cTn id="22" dur="500"/>
                                        <p:tgtEl>
                                          <p:spTgt spid="133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21"/>
                                        </p:tgtEl>
                                        <p:attrNameLst>
                                          <p:attrName>style.visibility</p:attrName>
                                        </p:attrNameLst>
                                      </p:cBhvr>
                                      <p:to>
                                        <p:strVal val="visible"/>
                                      </p:to>
                                    </p:set>
                                    <p:animEffect transition="in" filter="blinds(horizontal)">
                                      <p:cBhvr>
                                        <p:cTn id="32" dur="500"/>
                                        <p:tgtEl>
                                          <p:spTgt spid="1332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1+#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1+#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par>
                                <p:cTn id="69" presetID="24" presetClass="entr" presetSubtype="0" fill="hold" nodeType="withEffect">
                                  <p:stCondLst>
                                    <p:cond delay="0"/>
                                  </p:stCondLst>
                                  <p:childTnLst>
                                    <p:set>
                                      <p:cBhvr>
                                        <p:cTn id="70" dur="1" fill="hold">
                                          <p:stCondLst>
                                            <p:cond delay="0"/>
                                          </p:stCondLst>
                                        </p:cTn>
                                        <p:tgtEl>
                                          <p:spTgt spid="118787">
                                            <p:txEl>
                                              <p:pRg st="10" end="10"/>
                                            </p:txEl>
                                          </p:spTgt>
                                        </p:tgtEl>
                                        <p:attrNameLst>
                                          <p:attrName>style.visibility</p:attrName>
                                        </p:attrNameLst>
                                      </p:cBhvr>
                                      <p:to>
                                        <p:strVal val="visible"/>
                                      </p:to>
                                    </p:set>
                                    <p:anim to="" calcmode="lin" valueType="num">
                                      <p:cBhvr>
                                        <p:cTn id="71" dur="1" fill="hold"/>
                                        <p:tgtEl>
                                          <p:spTgt spid="118787">
                                            <p:txEl>
                                              <p:pRg st="10" end="1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custDataLst>
              <p:tags r:id="rId2"/>
            </p:custDataLst>
          </p:nvPr>
        </p:nvSpPr>
        <p:spPr>
          <a:xfrm>
            <a:off x="304800" y="0"/>
            <a:ext cx="8229600" cy="1143000"/>
          </a:xfrm>
        </p:spPr>
        <p:txBody>
          <a:bodyPr/>
          <a:lstStyle/>
          <a:p>
            <a:pPr algn="ctr" eaLnBrk="1" hangingPunct="1"/>
            <a:r>
              <a:rPr lang="en-US" sz="3200" b="1" dirty="0" smtClean="0">
                <a:solidFill>
                  <a:schemeClr val="accent2"/>
                </a:solidFill>
                <a:latin typeface="Arial" panose="020B0604020202020204" pitchFamily="34" charset="0"/>
                <a:cs typeface="Arial" panose="020B0604020202020204" pitchFamily="34" charset="0"/>
              </a:rPr>
              <a:t>- </a:t>
            </a:r>
            <a:r>
              <a:rPr lang="en-US" sz="3200" b="1" dirty="0" err="1" smtClean="0">
                <a:solidFill>
                  <a:schemeClr val="accent2"/>
                </a:solidFill>
                <a:latin typeface="Arial" panose="020B0604020202020204" pitchFamily="34" charset="0"/>
                <a:cs typeface="Arial" panose="020B0604020202020204" pitchFamily="34" charset="0"/>
              </a:rPr>
              <a:t>Khái</a:t>
            </a:r>
            <a:r>
              <a:rPr lang="en-US" sz="3200" b="1" dirty="0" smtClean="0">
                <a:solidFill>
                  <a:schemeClr val="accent2"/>
                </a:solidFill>
                <a:latin typeface="Arial" panose="020B0604020202020204" pitchFamily="34" charset="0"/>
                <a:cs typeface="Arial" panose="020B0604020202020204" pitchFamily="34" charset="0"/>
              </a:rPr>
              <a:t> </a:t>
            </a:r>
            <a:r>
              <a:rPr lang="en-US" sz="3200" b="1" dirty="0" err="1" smtClean="0">
                <a:solidFill>
                  <a:schemeClr val="accent2"/>
                </a:solidFill>
                <a:latin typeface="Arial" panose="020B0604020202020204" pitchFamily="34" charset="0"/>
                <a:cs typeface="Arial" panose="020B0604020202020204" pitchFamily="34" charset="0"/>
              </a:rPr>
              <a:t>niệm</a:t>
            </a:r>
            <a:r>
              <a:rPr lang="en-US" sz="3200" b="1" dirty="0" smtClean="0">
                <a:solidFill>
                  <a:schemeClr val="accent2"/>
                </a:solidFill>
                <a:latin typeface="Arial" panose="020B0604020202020204" pitchFamily="34" charset="0"/>
                <a:cs typeface="Arial" panose="020B0604020202020204" pitchFamily="34" charset="0"/>
              </a:rPr>
              <a:t> </a:t>
            </a:r>
            <a:r>
              <a:rPr lang="en-US" sz="3200" b="1" dirty="0" err="1" smtClean="0">
                <a:solidFill>
                  <a:schemeClr val="accent2"/>
                </a:solidFill>
                <a:latin typeface="Arial" panose="020B0604020202020204" pitchFamily="34" charset="0"/>
                <a:cs typeface="Arial" panose="020B0604020202020204" pitchFamily="34" charset="0"/>
              </a:rPr>
              <a:t>cung</a:t>
            </a:r>
            <a:endParaRPr lang="en-US" sz="3200" b="1" dirty="0" smtClean="0">
              <a:solidFill>
                <a:schemeClr val="accent2"/>
              </a:solidFill>
              <a:latin typeface="Arial" panose="020B0604020202020204" pitchFamily="34" charset="0"/>
              <a:cs typeface="Arial" panose="020B0604020202020204" pitchFamily="34" charset="0"/>
            </a:endParaRPr>
          </a:p>
        </p:txBody>
      </p:sp>
      <p:sp>
        <p:nvSpPr>
          <p:cNvPr id="9219" name="Text Box 3"/>
          <p:cNvSpPr txBox="1">
            <a:spLocks noChangeArrowheads="1"/>
          </p:cNvSpPr>
          <p:nvPr>
            <p:custDataLst>
              <p:tags r:id="rId3"/>
            </p:custDataLst>
          </p:nvPr>
        </p:nvSpPr>
        <p:spPr bwMode="auto">
          <a:xfrm>
            <a:off x="3222627" y="2811463"/>
            <a:ext cx="184150" cy="641350"/>
          </a:xfrm>
          <a:prstGeom prst="rect">
            <a:avLst/>
          </a:prstGeom>
          <a:noFill/>
          <a:ln w="9525">
            <a:noFill/>
            <a:miter lim="800000"/>
          </a:ln>
          <a:effectLst/>
        </p:spPr>
        <p:txBody>
          <a:bodyPr>
            <a:spAutoFit/>
          </a:bodyPr>
          <a:lstStyle/>
          <a:p>
            <a:pPr>
              <a:spcBef>
                <a:spcPct val="50000"/>
              </a:spcBef>
              <a:defRPr/>
            </a:pPr>
            <a:endParaRPr lang="en-US" sz="3600">
              <a:effectLst>
                <a:outerShdw blurRad="38100" dist="38100" dir="2700000" algn="tl">
                  <a:srgbClr val="C0C0C0"/>
                </a:outerShdw>
              </a:effectLst>
            </a:endParaRPr>
          </a:p>
        </p:txBody>
      </p:sp>
      <p:sp>
        <p:nvSpPr>
          <p:cNvPr id="9220" name="AutoShape 4"/>
          <p:cNvSpPr>
            <a:spLocks noChangeArrowheads="1"/>
          </p:cNvSpPr>
          <p:nvPr>
            <p:custDataLst>
              <p:tags r:id="rId4"/>
            </p:custDataLst>
          </p:nvPr>
        </p:nvSpPr>
        <p:spPr bwMode="auto">
          <a:xfrm>
            <a:off x="0" y="914400"/>
            <a:ext cx="8839200" cy="1828800"/>
          </a:xfrm>
          <a:prstGeom prst="wedgeRoundRectCallout">
            <a:avLst>
              <a:gd name="adj1" fmla="val 23690"/>
              <a:gd name="adj2" fmla="val 137847"/>
              <a:gd name="adj3" fmla="val 16667"/>
            </a:avLst>
          </a:prstGeom>
          <a:solidFill>
            <a:schemeClr val="bg1"/>
          </a:solidFill>
          <a:ln w="9525">
            <a:solidFill>
              <a:schemeClr val="bg1"/>
            </a:solidFill>
            <a:miter lim="800000"/>
          </a:ln>
          <a:effectLst/>
        </p:spPr>
        <p:txBody>
          <a:bodyPr/>
          <a:lstStyle/>
          <a:p>
            <a:pPr algn="just">
              <a:defRPr/>
            </a:pPr>
            <a:r>
              <a:rPr lang="en-US" sz="2800" dirty="0" err="1">
                <a:solidFill>
                  <a:srgbClr val="0070C0"/>
                </a:solidFill>
                <a:latin typeface="Times New Roman" panose="02020603050405020304"/>
                <a:ea typeface="Calibri" panose="020F0502020204030204"/>
              </a:rPr>
              <a:t>Cung</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là</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khối</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lượng</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hàng</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hóa</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dịch</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vụ</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mà</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nhà</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cung</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cấp</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có</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khả</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năng</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và</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sẵn</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sàng</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bán</a:t>
            </a:r>
            <a:r>
              <a:rPr lang="en-US" sz="2800" dirty="0">
                <a:solidFill>
                  <a:srgbClr val="0070C0"/>
                </a:solidFill>
                <a:latin typeface="Times New Roman" panose="02020603050405020304"/>
                <a:ea typeface="Calibri" panose="020F0502020204030204"/>
              </a:rPr>
              <a:t> ở </a:t>
            </a:r>
            <a:r>
              <a:rPr lang="en-US" sz="2800" dirty="0" err="1">
                <a:solidFill>
                  <a:srgbClr val="0070C0"/>
                </a:solidFill>
                <a:latin typeface="Times New Roman" panose="02020603050405020304"/>
                <a:ea typeface="Calibri" panose="020F0502020204030204"/>
              </a:rPr>
              <a:t>các</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mức</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giá</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khác</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nhau</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trong</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một</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thời</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kì</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nhất</a:t>
            </a:r>
            <a:r>
              <a:rPr lang="en-US" sz="2800" dirty="0">
                <a:solidFill>
                  <a:srgbClr val="0070C0"/>
                </a:solidFill>
                <a:latin typeface="Times New Roman" panose="02020603050405020304"/>
                <a:ea typeface="Calibri" panose="020F0502020204030204"/>
              </a:rPr>
              <a:t> </a:t>
            </a:r>
            <a:r>
              <a:rPr lang="en-US" sz="2800" dirty="0" err="1">
                <a:solidFill>
                  <a:srgbClr val="0070C0"/>
                </a:solidFill>
                <a:latin typeface="Times New Roman" panose="02020603050405020304"/>
                <a:ea typeface="Calibri" panose="020F0502020204030204"/>
              </a:rPr>
              <a:t>định</a:t>
            </a:r>
            <a:r>
              <a:rPr lang="en-US" sz="2800" dirty="0">
                <a:solidFill>
                  <a:srgbClr val="0070C0"/>
                </a:solidFill>
                <a:latin typeface="Times New Roman" panose="02020603050405020304"/>
                <a:ea typeface="Calibri" panose="020F0502020204030204"/>
              </a:rPr>
              <a:t>. </a:t>
            </a:r>
            <a:endParaRPr lang="en-US" sz="2800" b="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9222" name="Picture 6" descr="sieut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895600"/>
            <a:ext cx="4495800" cy="3043238"/>
          </a:xfrm>
          <a:prstGeom prst="rect">
            <a:avLst/>
          </a:prstGeom>
          <a:noFill/>
          <a:ln w="38100" cmpd="dbl">
            <a:solidFill>
              <a:srgbClr val="66FF33"/>
            </a:solidFill>
            <a:miter lim="800000"/>
            <a:headEnd/>
            <a:tailEnd/>
          </a:ln>
          <a:extLst>
            <a:ext uri="{909E8E84-426E-40DD-AFC4-6F175D3DCCD1}">
              <a14:hiddenFill xmlns:a14="http://schemas.microsoft.com/office/drawing/2010/main">
                <a:solidFill>
                  <a:srgbClr val="FFFFFF"/>
                </a:solidFill>
              </a14:hiddenFill>
            </a:ext>
          </a:extLst>
        </p:spPr>
      </p:pic>
      <p:sp>
        <p:nvSpPr>
          <p:cNvPr id="9225" name="Rectangle 9"/>
          <p:cNvSpPr>
            <a:spLocks noChangeArrowheads="1"/>
          </p:cNvSpPr>
          <p:nvPr>
            <p:custDataLst>
              <p:tags r:id="rId6"/>
            </p:custDataLst>
          </p:nvPr>
        </p:nvSpPr>
        <p:spPr bwMode="auto">
          <a:xfrm>
            <a:off x="609600" y="6248400"/>
            <a:ext cx="3048000" cy="533400"/>
          </a:xfrm>
          <a:prstGeom prst="rect">
            <a:avLst/>
          </a:prstGeom>
          <a:solidFill>
            <a:schemeClr val="bg1"/>
          </a:solidFill>
          <a:ln w="9525">
            <a:solidFill>
              <a:srgbClr val="66FF33"/>
            </a:solidFill>
            <a:miter lim="800000"/>
          </a:ln>
          <a:effectLst/>
        </p:spPr>
        <p:txBody>
          <a:bodyPr wrap="none" anchor="ctr"/>
          <a:lstStyle/>
          <a:p>
            <a:pPr algn="ctr">
              <a:defRPr/>
            </a:pPr>
            <a:r>
              <a:rPr lang="en-US" sz="2400" b="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Hàng hóa ở nhà kho</a:t>
            </a:r>
            <a:endParaRPr lang="en-US" sz="2400" b="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9226" name="Rectangle 10"/>
          <p:cNvSpPr>
            <a:spLocks noChangeArrowheads="1"/>
          </p:cNvSpPr>
          <p:nvPr>
            <p:custDataLst>
              <p:tags r:id="rId7"/>
            </p:custDataLst>
          </p:nvPr>
        </p:nvSpPr>
        <p:spPr bwMode="auto">
          <a:xfrm>
            <a:off x="5029200" y="6248400"/>
            <a:ext cx="3048000" cy="533400"/>
          </a:xfrm>
          <a:prstGeom prst="rect">
            <a:avLst/>
          </a:prstGeom>
          <a:solidFill>
            <a:schemeClr val="bg1"/>
          </a:solidFill>
          <a:ln w="9525">
            <a:solidFill>
              <a:srgbClr val="66FF33"/>
            </a:solidFill>
            <a:miter lim="800000"/>
          </a:ln>
          <a:effectLst/>
        </p:spPr>
        <p:txBody>
          <a:bodyPr wrap="none" anchor="ctr"/>
          <a:lstStyle/>
          <a:p>
            <a:pPr algn="ctr">
              <a:defRPr/>
            </a:pPr>
            <a:r>
              <a:rPr lang="en-US" sz="2400" b="1" dirty="0" err="1"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Hàng</a:t>
            </a:r>
            <a:r>
              <a:rPr lang="en-US" sz="2400" b="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b="1" dirty="0" err="1"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hóa</a:t>
            </a:r>
            <a:r>
              <a:rPr lang="en-US" sz="2400" b="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ở </a:t>
            </a:r>
            <a:r>
              <a:rPr lang="en-US" sz="2400" b="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siêu</a:t>
            </a:r>
            <a:r>
              <a:rPr lang="en-US" sz="24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b="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thị</a:t>
            </a:r>
            <a:endParaRPr lang="en-US" sz="2400" b="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9227" name="Picture 11" descr="nha_kho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2811463"/>
            <a:ext cx="4343400" cy="3048000"/>
          </a:xfrm>
          <a:prstGeom prst="rect">
            <a:avLst/>
          </a:prstGeom>
          <a:solidFill>
            <a:srgbClr val="66FF66"/>
          </a:solidFill>
          <a:ln w="12700">
            <a:solidFill>
              <a:srgbClr val="66FF66"/>
            </a:solidFill>
            <a:miter lim="800000"/>
            <a:headEnd/>
            <a:tailEnd/>
          </a:ln>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226"/>
                                        </p:tgtEl>
                                        <p:attrNameLst>
                                          <p:attrName>style.visibility</p:attrName>
                                        </p:attrNameLst>
                                      </p:cBhvr>
                                      <p:to>
                                        <p:strVal val="visible"/>
                                      </p:to>
                                    </p:set>
                                    <p:animEffect transition="in" filter="diamond(in)">
                                      <p:cBhvr>
                                        <p:cTn id="17" dur="2000"/>
                                        <p:tgtEl>
                                          <p:spTgt spid="92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box(in)">
                                      <p:cBhvr>
                                        <p:cTn id="22" dur="500"/>
                                        <p:tgtEl>
                                          <p:spTgt spid="922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225"/>
                                        </p:tgtEl>
                                        <p:attrNameLst>
                                          <p:attrName>style.visibility</p:attrName>
                                        </p:attrNameLst>
                                      </p:cBhvr>
                                      <p:to>
                                        <p:strVal val="visible"/>
                                      </p:to>
                                    </p:set>
                                    <p:animEffect transition="in" filter="checkerboard(across)">
                                      <p:cBhvr>
                                        <p:cTn id="27" dur="500"/>
                                        <p:tgtEl>
                                          <p:spTgt spid="9225"/>
                                        </p:tgtEl>
                                      </p:cBhvr>
                                    </p:animEffect>
                                  </p:childTnLst>
                                </p:cTn>
                              </p:par>
                              <p:par>
                                <p:cTn id="28" presetID="2" presetClass="entr" presetSubtype="4" fill="hold" nodeType="withEffect">
                                  <p:stCondLst>
                                    <p:cond delay="0"/>
                                  </p:stCondLst>
                                  <p:childTnLst>
                                    <p:set>
                                      <p:cBhvr>
                                        <p:cTn id="29" dur="1" fill="hold">
                                          <p:stCondLst>
                                            <p:cond delay="0"/>
                                          </p:stCondLst>
                                        </p:cTn>
                                        <p:tgtEl>
                                          <p:spTgt spid="9227"/>
                                        </p:tgtEl>
                                        <p:attrNameLst>
                                          <p:attrName>style.visibility</p:attrName>
                                        </p:attrNameLst>
                                      </p:cBhvr>
                                      <p:to>
                                        <p:strVal val="visible"/>
                                      </p:to>
                                    </p:set>
                                    <p:anim calcmode="lin" valueType="num">
                                      <p:cBhvr additive="base">
                                        <p:cTn id="30" dur="500" fill="hold"/>
                                        <p:tgtEl>
                                          <p:spTgt spid="9227"/>
                                        </p:tgtEl>
                                        <p:attrNameLst>
                                          <p:attrName>ppt_x</p:attrName>
                                        </p:attrNameLst>
                                      </p:cBhvr>
                                      <p:tavLst>
                                        <p:tav tm="0">
                                          <p:val>
                                            <p:strVal val="#ppt_x"/>
                                          </p:val>
                                        </p:tav>
                                        <p:tav tm="100000">
                                          <p:val>
                                            <p:strVal val="#ppt_x"/>
                                          </p:val>
                                        </p:tav>
                                      </p:tavLst>
                                    </p:anim>
                                    <p:anim calcmode="lin" valueType="num">
                                      <p:cBhvr additive="base">
                                        <p:cTn id="31"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9220" grpId="0" animBg="1"/>
      <p:bldP spid="9225" grpId="0" animBg="1"/>
      <p:bldP spid="92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33420"/>
            <a:ext cx="7520940" cy="4147077"/>
          </a:xfrm>
        </p:spPr>
        <p:txBody>
          <a:bodyPr>
            <a:norm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tố</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ảnh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hưởng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đến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cung</a:t>
            </a: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34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custDataLst>
              <p:tags r:id="rId2"/>
            </p:custDataLst>
          </p:nvPr>
        </p:nvSpPr>
        <p:spPr>
          <a:xfrm>
            <a:off x="457200" y="0"/>
            <a:ext cx="8229600" cy="914400"/>
          </a:xfrm>
        </p:spPr>
        <p:txBody>
          <a:bodyPr/>
          <a:lstStyle/>
          <a:p>
            <a:pPr eaLnBrk="1" hangingPunct="1"/>
            <a:r>
              <a:rPr lang="en-US" sz="3200" b="1" dirty="0" err="1" smtClean="0">
                <a:solidFill>
                  <a:srgbClr val="3333FF"/>
                </a:solidFill>
                <a:latin typeface="Arial" panose="020B0604020202020204" pitchFamily="34" charset="0"/>
                <a:cs typeface="Arial" panose="020B0604020202020204" pitchFamily="34" charset="0"/>
              </a:rPr>
              <a:t>Các</a:t>
            </a:r>
            <a:r>
              <a:rPr lang="en-US" sz="3200" b="1" dirty="0" smtClean="0">
                <a:solidFill>
                  <a:srgbClr val="3333FF"/>
                </a:solidFill>
                <a:latin typeface="Arial" panose="020B0604020202020204" pitchFamily="34" charset="0"/>
                <a:cs typeface="Arial" panose="020B0604020202020204" pitchFamily="34" charset="0"/>
              </a:rPr>
              <a:t> </a:t>
            </a:r>
            <a:r>
              <a:rPr lang="en-US" sz="3200" b="1" dirty="0" err="1" smtClean="0">
                <a:solidFill>
                  <a:srgbClr val="3333FF"/>
                </a:solidFill>
                <a:latin typeface="Arial" panose="020B0604020202020204" pitchFamily="34" charset="0"/>
                <a:cs typeface="Arial" panose="020B0604020202020204" pitchFamily="34" charset="0"/>
              </a:rPr>
              <a:t>yếu</a:t>
            </a:r>
            <a:r>
              <a:rPr lang="en-US" sz="3200" b="1" dirty="0" smtClean="0">
                <a:solidFill>
                  <a:srgbClr val="3333FF"/>
                </a:solidFill>
                <a:latin typeface="Arial" panose="020B0604020202020204" pitchFamily="34" charset="0"/>
                <a:cs typeface="Arial" panose="020B0604020202020204" pitchFamily="34" charset="0"/>
              </a:rPr>
              <a:t> </a:t>
            </a:r>
            <a:r>
              <a:rPr lang="en-US" sz="3200" b="1" dirty="0" err="1" smtClean="0">
                <a:solidFill>
                  <a:srgbClr val="3333FF"/>
                </a:solidFill>
                <a:latin typeface="Arial" panose="020B0604020202020204" pitchFamily="34" charset="0"/>
                <a:cs typeface="Arial" panose="020B0604020202020204" pitchFamily="34" charset="0"/>
              </a:rPr>
              <a:t>tố</a:t>
            </a:r>
            <a:r>
              <a:rPr lang="en-US" sz="3200" b="1" dirty="0" smtClean="0">
                <a:solidFill>
                  <a:srgbClr val="3333FF"/>
                </a:solidFill>
                <a:latin typeface="Arial" panose="020B0604020202020204" pitchFamily="34" charset="0"/>
                <a:cs typeface="Arial" panose="020B0604020202020204" pitchFamily="34" charset="0"/>
              </a:rPr>
              <a:t> </a:t>
            </a:r>
            <a:r>
              <a:rPr lang="en-US" sz="3200" b="1" dirty="0" err="1" smtClean="0">
                <a:solidFill>
                  <a:srgbClr val="3333FF"/>
                </a:solidFill>
                <a:latin typeface="Arial" panose="020B0604020202020204" pitchFamily="34" charset="0"/>
                <a:cs typeface="Arial" panose="020B0604020202020204" pitchFamily="34" charset="0"/>
              </a:rPr>
              <a:t>ảnh</a:t>
            </a:r>
            <a:r>
              <a:rPr lang="en-US" sz="3200" b="1" dirty="0" smtClean="0">
                <a:solidFill>
                  <a:srgbClr val="3333FF"/>
                </a:solidFill>
                <a:latin typeface="Arial" panose="020B0604020202020204" pitchFamily="34" charset="0"/>
                <a:cs typeface="Arial" panose="020B0604020202020204" pitchFamily="34" charset="0"/>
              </a:rPr>
              <a:t> </a:t>
            </a:r>
            <a:r>
              <a:rPr lang="en-US" sz="3200" b="1" dirty="0" err="1" smtClean="0">
                <a:solidFill>
                  <a:srgbClr val="3333FF"/>
                </a:solidFill>
                <a:latin typeface="Arial" panose="020B0604020202020204" pitchFamily="34" charset="0"/>
                <a:cs typeface="Arial" panose="020B0604020202020204" pitchFamily="34" charset="0"/>
              </a:rPr>
              <a:t>hưởng</a:t>
            </a:r>
            <a:r>
              <a:rPr lang="en-US" sz="3200" b="1" dirty="0" smtClean="0">
                <a:solidFill>
                  <a:srgbClr val="3333FF"/>
                </a:solidFill>
                <a:latin typeface="Arial" panose="020B0604020202020204" pitchFamily="34" charset="0"/>
                <a:cs typeface="Arial" panose="020B0604020202020204" pitchFamily="34" charset="0"/>
              </a:rPr>
              <a:t> </a:t>
            </a:r>
            <a:r>
              <a:rPr lang="en-US" sz="3200" b="1" dirty="0" err="1" smtClean="0">
                <a:solidFill>
                  <a:srgbClr val="3333FF"/>
                </a:solidFill>
                <a:latin typeface="Arial" panose="020B0604020202020204" pitchFamily="34" charset="0"/>
                <a:cs typeface="Arial" panose="020B0604020202020204" pitchFamily="34" charset="0"/>
              </a:rPr>
              <a:t>đến</a:t>
            </a:r>
            <a:r>
              <a:rPr lang="en-US" sz="3200" b="1" dirty="0" smtClean="0">
                <a:solidFill>
                  <a:srgbClr val="3333FF"/>
                </a:solidFill>
                <a:latin typeface="Arial" panose="020B0604020202020204" pitchFamily="34" charset="0"/>
                <a:cs typeface="Arial" panose="020B0604020202020204" pitchFamily="34" charset="0"/>
              </a:rPr>
              <a:t> </a:t>
            </a:r>
            <a:r>
              <a:rPr lang="en-US" sz="3200" b="1" dirty="0" err="1" smtClean="0">
                <a:solidFill>
                  <a:srgbClr val="3333FF"/>
                </a:solidFill>
                <a:latin typeface="Arial" panose="020B0604020202020204" pitchFamily="34" charset="0"/>
                <a:cs typeface="Arial" panose="020B0604020202020204" pitchFamily="34" charset="0"/>
              </a:rPr>
              <a:t>cung</a:t>
            </a:r>
            <a:r>
              <a:rPr lang="en-US" sz="3200" dirty="0" smtClean="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p:txBody>
      </p:sp>
      <p:sp>
        <p:nvSpPr>
          <p:cNvPr id="10243" name="AutoShape 3"/>
          <p:cNvSpPr>
            <a:spLocks noChangeArrowheads="1"/>
          </p:cNvSpPr>
          <p:nvPr>
            <p:custDataLst>
              <p:tags r:id="rId3"/>
            </p:custDataLst>
          </p:nvPr>
        </p:nvSpPr>
        <p:spPr bwMode="auto">
          <a:xfrm>
            <a:off x="609600" y="1143000"/>
            <a:ext cx="2209800" cy="1066800"/>
          </a:xfrm>
          <a:prstGeom prst="plaque">
            <a:avLst>
              <a:gd name="adj" fmla="val 16667"/>
            </a:avLst>
          </a:prstGeom>
          <a:gradFill rotWithShape="1">
            <a:gsLst>
              <a:gs pos="0">
                <a:schemeClr val="bg1"/>
              </a:gs>
              <a:gs pos="100000">
                <a:srgbClr val="66FF33"/>
              </a:gs>
            </a:gsLst>
            <a:lin ang="2700000" scaled="1"/>
          </a:gradFill>
          <a:ln w="9525">
            <a:solidFill>
              <a:schemeClr val="tx1"/>
            </a:solidFill>
            <a:miter lim="800000"/>
          </a:ln>
          <a:effectLst/>
        </p:spPr>
        <p:txBody>
          <a:bodyPr wrap="none" anchor="ctr"/>
          <a:lstStyle/>
          <a:p>
            <a:pPr algn="ctr">
              <a:defRPr/>
            </a:pPr>
            <a:r>
              <a:rPr lang="en-US" sz="3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Khả</a:t>
            </a:r>
            <a:r>
              <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năng</a:t>
            </a:r>
            <a:endPar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ctr">
              <a:defRPr/>
            </a:pPr>
            <a:r>
              <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sản</a:t>
            </a:r>
            <a:r>
              <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xuất</a:t>
            </a:r>
            <a:r>
              <a:rPr lang="en-US" sz="32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32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244" name="AutoShape 4"/>
          <p:cNvSpPr>
            <a:spLocks noChangeArrowheads="1"/>
          </p:cNvSpPr>
          <p:nvPr>
            <p:custDataLst>
              <p:tags r:id="rId4"/>
            </p:custDataLst>
          </p:nvPr>
        </p:nvSpPr>
        <p:spPr bwMode="auto">
          <a:xfrm>
            <a:off x="609600" y="2895600"/>
            <a:ext cx="2209800" cy="1066800"/>
          </a:xfrm>
          <a:prstGeom prst="plaque">
            <a:avLst>
              <a:gd name="adj" fmla="val 16667"/>
            </a:avLst>
          </a:prstGeom>
          <a:gradFill rotWithShape="1">
            <a:gsLst>
              <a:gs pos="0">
                <a:srgbClr val="66FF33"/>
              </a:gs>
              <a:gs pos="100000">
                <a:schemeClr val="bg1"/>
              </a:gs>
            </a:gsLst>
            <a:lin ang="18900000" scaled="1"/>
          </a:gradFill>
          <a:ln w="9525">
            <a:solidFill>
              <a:schemeClr val="tx1"/>
            </a:solidFill>
            <a:miter lim="800000"/>
          </a:ln>
          <a:effectLst/>
        </p:spPr>
        <p:txBody>
          <a:bodyPr wrap="none" anchor="ctr"/>
          <a:lstStyle/>
          <a:p>
            <a:pPr algn="ctr">
              <a:defRPr/>
            </a:pPr>
            <a:r>
              <a:rPr lang="en-US" sz="3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Chất</a:t>
            </a:r>
            <a:r>
              <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lượng</a:t>
            </a:r>
            <a:r>
              <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245" name="AutoShape 5"/>
          <p:cNvSpPr>
            <a:spLocks noChangeArrowheads="1"/>
          </p:cNvSpPr>
          <p:nvPr>
            <p:custDataLst>
              <p:tags r:id="rId5"/>
            </p:custDataLst>
          </p:nvPr>
        </p:nvSpPr>
        <p:spPr bwMode="auto">
          <a:xfrm>
            <a:off x="6400800" y="1143000"/>
            <a:ext cx="2209800" cy="1066800"/>
          </a:xfrm>
          <a:prstGeom prst="plaque">
            <a:avLst>
              <a:gd name="adj" fmla="val 16667"/>
            </a:avLst>
          </a:prstGeom>
          <a:gradFill rotWithShape="1">
            <a:gsLst>
              <a:gs pos="0">
                <a:srgbClr val="66FF33"/>
              </a:gs>
              <a:gs pos="100000">
                <a:schemeClr val="bg1"/>
              </a:gs>
            </a:gsLst>
            <a:lin ang="2700000" scaled="1"/>
          </a:gradFill>
          <a:ln w="9525">
            <a:solidFill>
              <a:schemeClr val="tx1"/>
            </a:solidFill>
            <a:miter lim="800000"/>
          </a:ln>
          <a:effectLst/>
        </p:spPr>
        <p:txBody>
          <a:bodyPr wrap="none" anchor="ctr"/>
          <a:lstStyle/>
          <a:p>
            <a:pPr algn="ctr">
              <a:defRPr/>
            </a:pPr>
            <a:r>
              <a:rPr lang="en-US" sz="3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Giá</a:t>
            </a:r>
            <a:r>
              <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dirty="0" err="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cả</a:t>
            </a:r>
            <a:r>
              <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246" name="AutoShape 6"/>
          <p:cNvSpPr>
            <a:spLocks noChangeArrowheads="1"/>
          </p:cNvSpPr>
          <p:nvPr>
            <p:custDataLst>
              <p:tags r:id="rId6"/>
            </p:custDataLst>
          </p:nvPr>
        </p:nvSpPr>
        <p:spPr bwMode="auto">
          <a:xfrm>
            <a:off x="6324600" y="2895600"/>
            <a:ext cx="2209800" cy="1066800"/>
          </a:xfrm>
          <a:prstGeom prst="plaque">
            <a:avLst>
              <a:gd name="adj" fmla="val 16667"/>
            </a:avLst>
          </a:prstGeom>
          <a:gradFill rotWithShape="1">
            <a:gsLst>
              <a:gs pos="0">
                <a:schemeClr val="bg1"/>
              </a:gs>
              <a:gs pos="100000">
                <a:srgbClr val="66FF33"/>
              </a:gs>
            </a:gsLst>
            <a:lin ang="5400000" scaled="1"/>
          </a:gradFill>
          <a:ln w="9525">
            <a:solidFill>
              <a:schemeClr val="tx1"/>
            </a:solidFill>
            <a:miter lim="800000"/>
          </a:ln>
          <a:effectLst/>
        </p:spPr>
        <p:txBody>
          <a:bodyPr wrap="none" anchor="ctr"/>
          <a:lstStyle/>
          <a:p>
            <a:pPr algn="ctr">
              <a:defRPr/>
            </a:pPr>
            <a:r>
              <a:rPr lang="en-US" sz="3200" dirty="0" err="1">
                <a:effectLst>
                  <a:outerShdw blurRad="38100" dist="38100" dir="2700000" algn="tl">
                    <a:srgbClr val="C0C0C0"/>
                  </a:outerShdw>
                </a:effectLst>
                <a:latin typeface="Arial" panose="020B0604020202020204" pitchFamily="34" charset="0"/>
                <a:cs typeface="Arial" panose="020B0604020202020204" pitchFamily="34" charset="0"/>
              </a:rPr>
              <a:t>Năng</a:t>
            </a:r>
            <a:r>
              <a:rPr lang="en-US" sz="3200"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dirty="0" err="1">
                <a:effectLst>
                  <a:outerShdw blurRad="38100" dist="38100" dir="2700000" algn="tl">
                    <a:srgbClr val="C0C0C0"/>
                  </a:outerShdw>
                </a:effectLst>
                <a:latin typeface="Arial" panose="020B0604020202020204" pitchFamily="34" charset="0"/>
                <a:cs typeface="Arial" panose="020B0604020202020204" pitchFamily="34" charset="0"/>
              </a:rPr>
              <a:t>suất</a:t>
            </a:r>
            <a:r>
              <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32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247" name="AutoShape 7"/>
          <p:cNvSpPr>
            <a:spLocks noChangeArrowheads="1"/>
          </p:cNvSpPr>
          <p:nvPr>
            <p:custDataLst>
              <p:tags r:id="rId7"/>
            </p:custDataLst>
          </p:nvPr>
        </p:nvSpPr>
        <p:spPr bwMode="auto">
          <a:xfrm>
            <a:off x="6324600" y="4724400"/>
            <a:ext cx="2209800" cy="1066800"/>
          </a:xfrm>
          <a:prstGeom prst="plaque">
            <a:avLst>
              <a:gd name="adj" fmla="val 16667"/>
            </a:avLst>
          </a:prstGeom>
          <a:gradFill rotWithShape="1">
            <a:gsLst>
              <a:gs pos="0">
                <a:schemeClr val="bg1"/>
              </a:gs>
              <a:gs pos="100000">
                <a:srgbClr val="66FF33"/>
              </a:gs>
            </a:gsLst>
            <a:lin ang="5400000" scaled="1"/>
          </a:gradFill>
          <a:ln w="9525">
            <a:solidFill>
              <a:schemeClr val="tx1"/>
            </a:solidFill>
            <a:miter lim="800000"/>
          </a:ln>
          <a:effectLst/>
        </p:spPr>
        <p:txBody>
          <a:bodyPr wrap="none" anchor="ctr"/>
          <a:lstStyle/>
          <a:p>
            <a:pPr algn="ctr">
              <a:defRPr/>
            </a:pPr>
            <a:r>
              <a:rPr lang="en-US" sz="3200" dirty="0" err="1">
                <a:effectLst>
                  <a:outerShdw blurRad="38100" dist="38100" dir="2700000" algn="tl">
                    <a:srgbClr val="C0C0C0"/>
                  </a:outerShdw>
                </a:effectLst>
                <a:latin typeface="Arial" panose="020B0604020202020204" pitchFamily="34" charset="0"/>
                <a:cs typeface="Arial" panose="020B0604020202020204" pitchFamily="34" charset="0"/>
              </a:rPr>
              <a:t>Số</a:t>
            </a:r>
            <a:r>
              <a:rPr lang="en-US" sz="3200"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dirty="0" err="1">
                <a:effectLst>
                  <a:outerShdw blurRad="38100" dist="38100" dir="2700000" algn="tl">
                    <a:srgbClr val="C0C0C0"/>
                  </a:outerShdw>
                </a:effectLst>
                <a:latin typeface="Arial" panose="020B0604020202020204" pitchFamily="34" charset="0"/>
                <a:cs typeface="Arial" panose="020B0604020202020204" pitchFamily="34" charset="0"/>
              </a:rPr>
              <a:t>lượng</a:t>
            </a:r>
            <a:r>
              <a:rPr lang="en-US" sz="3200" dirty="0">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32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248" name="AutoShape 8"/>
          <p:cNvSpPr>
            <a:spLocks noChangeArrowheads="1"/>
          </p:cNvSpPr>
          <p:nvPr>
            <p:custDataLst>
              <p:tags r:id="rId8"/>
            </p:custDataLst>
          </p:nvPr>
        </p:nvSpPr>
        <p:spPr bwMode="auto">
          <a:xfrm>
            <a:off x="533400" y="4648200"/>
            <a:ext cx="2209800" cy="1066800"/>
          </a:xfrm>
          <a:prstGeom prst="plaque">
            <a:avLst>
              <a:gd name="adj" fmla="val 16667"/>
            </a:avLst>
          </a:prstGeom>
          <a:gradFill rotWithShape="1">
            <a:gsLst>
              <a:gs pos="0">
                <a:schemeClr val="bg1"/>
              </a:gs>
              <a:gs pos="100000">
                <a:srgbClr val="66FF33"/>
              </a:gs>
            </a:gsLst>
            <a:lin ang="2700000" scaled="1"/>
          </a:gradFill>
          <a:ln w="9525">
            <a:solidFill>
              <a:schemeClr val="tx1"/>
            </a:solidFill>
            <a:miter lim="800000"/>
          </a:ln>
          <a:effectLst/>
        </p:spPr>
        <p:txBody>
          <a:bodyPr wrap="none" anchor="ctr"/>
          <a:lstStyle/>
          <a:p>
            <a:pPr algn="ctr">
              <a:defRPr/>
            </a:pPr>
            <a:r>
              <a:rPr lang="en-US" sz="3200" dirty="0">
                <a:effectLst>
                  <a:outerShdw blurRad="38100" dist="38100" dir="2700000" algn="tl">
                    <a:srgbClr val="C0C0C0"/>
                  </a:outerShdw>
                </a:effectLst>
                <a:latin typeface="Arial" panose="020B0604020202020204" pitchFamily="34" charset="0"/>
                <a:cs typeface="Arial" panose="020B0604020202020204" pitchFamily="34" charset="0"/>
              </a:rPr>
              <a:t>Chi </a:t>
            </a:r>
            <a:r>
              <a:rPr lang="en-US" sz="3200" dirty="0" err="1">
                <a:effectLst>
                  <a:outerShdw blurRad="38100" dist="38100" dir="2700000" algn="tl">
                    <a:srgbClr val="C0C0C0"/>
                  </a:outerShdw>
                </a:effectLst>
                <a:latin typeface="Arial" panose="020B0604020202020204" pitchFamily="34" charset="0"/>
                <a:cs typeface="Arial" panose="020B0604020202020204" pitchFamily="34" charset="0"/>
              </a:rPr>
              <a:t>phí</a:t>
            </a:r>
            <a:r>
              <a:rPr lang="en-US" sz="3200" dirty="0">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3200" dirty="0">
              <a:effectLst>
                <a:outerShdw blurRad="38100" dist="38100" dir="2700000" algn="tl">
                  <a:srgbClr val="C0C0C0"/>
                </a:outerShdw>
              </a:effectLst>
              <a:latin typeface="Arial" panose="020B0604020202020204" pitchFamily="34" charset="0"/>
              <a:cs typeface="Arial" panose="020B0604020202020204" pitchFamily="34" charset="0"/>
            </a:endParaRPr>
          </a:p>
          <a:p>
            <a:pPr algn="ctr">
              <a:defRPr/>
            </a:pPr>
            <a:r>
              <a:rPr lang="en-US" sz="3200" dirty="0" err="1">
                <a:effectLst>
                  <a:outerShdw blurRad="38100" dist="38100" dir="2700000" algn="tl">
                    <a:srgbClr val="C0C0C0"/>
                  </a:outerShdw>
                </a:effectLst>
                <a:latin typeface="Arial" panose="020B0604020202020204" pitchFamily="34" charset="0"/>
                <a:cs typeface="Arial" panose="020B0604020202020204" pitchFamily="34" charset="0"/>
              </a:rPr>
              <a:t>sản</a:t>
            </a:r>
            <a:r>
              <a:rPr lang="en-US" sz="3200"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dirty="0" err="1">
                <a:effectLst>
                  <a:outerShdw blurRad="38100" dist="38100" dir="2700000" algn="tl">
                    <a:srgbClr val="C0C0C0"/>
                  </a:outerShdw>
                </a:effectLst>
                <a:latin typeface="Arial" panose="020B0604020202020204" pitchFamily="34" charset="0"/>
                <a:cs typeface="Arial" panose="020B0604020202020204" pitchFamily="34" charset="0"/>
              </a:rPr>
              <a:t>xuất</a:t>
            </a:r>
            <a:r>
              <a:rPr lang="en-US" sz="3200" dirty="0">
                <a:effectLst>
                  <a:outerShdw blurRad="38100" dist="38100" dir="2700000" algn="tl">
                    <a:srgbClr val="C0C0C0"/>
                  </a:outerShdw>
                </a:effectLst>
                <a:latin typeface="Arial" panose="020B0604020202020204" pitchFamily="34" charset="0"/>
                <a:cs typeface="Arial" panose="020B0604020202020204" pitchFamily="34" charset="0"/>
              </a:rPr>
              <a:t> </a:t>
            </a:r>
            <a:endParaRPr lang="en-US" sz="32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249" name="Oval 9"/>
          <p:cNvSpPr>
            <a:spLocks noChangeArrowheads="1"/>
          </p:cNvSpPr>
          <p:nvPr>
            <p:custDataLst>
              <p:tags r:id="rId9"/>
            </p:custDataLst>
          </p:nvPr>
        </p:nvSpPr>
        <p:spPr bwMode="auto">
          <a:xfrm>
            <a:off x="3505200" y="1828800"/>
            <a:ext cx="2209800" cy="3276600"/>
          </a:xfrm>
          <a:prstGeom prst="ellipse">
            <a:avLst/>
          </a:prstGeom>
          <a:gradFill rotWithShape="1">
            <a:gsLst>
              <a:gs pos="0">
                <a:srgbClr val="66FF33"/>
              </a:gs>
              <a:gs pos="100000">
                <a:srgbClr val="FFFF66"/>
              </a:gs>
            </a:gsLst>
            <a:lin ang="5400000" scaled="1"/>
          </a:gradFill>
          <a:ln w="9525">
            <a:solidFill>
              <a:schemeClr val="tx1"/>
            </a:solidFill>
            <a:round/>
          </a:ln>
          <a:effectLst/>
        </p:spPr>
        <p:txBody>
          <a:bodyPr wrap="none" anchor="ctr"/>
          <a:lstStyle/>
          <a:p>
            <a:pPr algn="ctr">
              <a:defRPr/>
            </a:pPr>
            <a:r>
              <a:rPr lang="en-US" sz="4000" b="1">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Cung </a:t>
            </a:r>
            <a:endParaRPr lang="en-US" sz="4000" b="1">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5610" name="Line 10"/>
          <p:cNvSpPr>
            <a:spLocks noChangeShapeType="1"/>
          </p:cNvSpPr>
          <p:nvPr>
            <p:custDataLst>
              <p:tags r:id="rId10"/>
            </p:custDataLst>
          </p:nvPr>
        </p:nvSpPr>
        <p:spPr bwMode="auto">
          <a:xfrm>
            <a:off x="2895600" y="1676400"/>
            <a:ext cx="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Line 11"/>
          <p:cNvSpPr>
            <a:spLocks noChangeShapeType="1"/>
          </p:cNvSpPr>
          <p:nvPr>
            <p:custDataLst>
              <p:tags r:id="rId11"/>
            </p:custDataLst>
          </p:nvPr>
        </p:nvSpPr>
        <p:spPr bwMode="auto">
          <a:xfrm>
            <a:off x="2819400" y="1600200"/>
            <a:ext cx="914400" cy="838200"/>
          </a:xfrm>
          <a:prstGeom prst="line">
            <a:avLst/>
          </a:prstGeom>
          <a:noFill/>
          <a:ln w="38100" cmpd="dbl">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2" name="Line 12"/>
          <p:cNvSpPr>
            <a:spLocks noChangeShapeType="1"/>
          </p:cNvSpPr>
          <p:nvPr>
            <p:custDataLst>
              <p:tags r:id="rId12"/>
            </p:custDataLst>
          </p:nvPr>
        </p:nvSpPr>
        <p:spPr bwMode="auto">
          <a:xfrm>
            <a:off x="2819400" y="3429000"/>
            <a:ext cx="685800" cy="0"/>
          </a:xfrm>
          <a:prstGeom prst="line">
            <a:avLst/>
          </a:prstGeom>
          <a:noFill/>
          <a:ln w="38100" cmpd="dbl">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13"/>
          <p:cNvSpPr>
            <a:spLocks noChangeShapeType="1"/>
          </p:cNvSpPr>
          <p:nvPr>
            <p:custDataLst>
              <p:tags r:id="rId13"/>
            </p:custDataLst>
          </p:nvPr>
        </p:nvSpPr>
        <p:spPr bwMode="auto">
          <a:xfrm flipV="1">
            <a:off x="2743200" y="4495800"/>
            <a:ext cx="990600" cy="609600"/>
          </a:xfrm>
          <a:prstGeom prst="line">
            <a:avLst/>
          </a:prstGeom>
          <a:noFill/>
          <a:ln w="38100" cmpd="dbl">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Line 14"/>
          <p:cNvSpPr>
            <a:spLocks noChangeShapeType="1"/>
          </p:cNvSpPr>
          <p:nvPr>
            <p:custDataLst>
              <p:tags r:id="rId14"/>
            </p:custDataLst>
          </p:nvPr>
        </p:nvSpPr>
        <p:spPr bwMode="auto">
          <a:xfrm flipH="1">
            <a:off x="5410200" y="1676400"/>
            <a:ext cx="990600" cy="685800"/>
          </a:xfrm>
          <a:prstGeom prst="line">
            <a:avLst/>
          </a:prstGeom>
          <a:noFill/>
          <a:ln w="38100" cmpd="dbl">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Line 15"/>
          <p:cNvSpPr>
            <a:spLocks noChangeShapeType="1"/>
          </p:cNvSpPr>
          <p:nvPr>
            <p:custDataLst>
              <p:tags r:id="rId15"/>
            </p:custDataLst>
          </p:nvPr>
        </p:nvSpPr>
        <p:spPr bwMode="auto">
          <a:xfrm flipH="1">
            <a:off x="5715000" y="3429000"/>
            <a:ext cx="609600" cy="0"/>
          </a:xfrm>
          <a:prstGeom prst="line">
            <a:avLst/>
          </a:prstGeom>
          <a:noFill/>
          <a:ln w="38100" cmpd="dbl">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Line 16"/>
          <p:cNvSpPr>
            <a:spLocks noChangeShapeType="1"/>
          </p:cNvSpPr>
          <p:nvPr>
            <p:custDataLst>
              <p:tags r:id="rId16"/>
            </p:custDataLst>
          </p:nvPr>
        </p:nvSpPr>
        <p:spPr bwMode="auto">
          <a:xfrm flipH="1" flipV="1">
            <a:off x="5486400" y="4495800"/>
            <a:ext cx="838200" cy="762000"/>
          </a:xfrm>
          <a:prstGeom prst="line">
            <a:avLst/>
          </a:prstGeom>
          <a:noFill/>
          <a:ln w="38100" cmpd="dbl">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7" name="AutoShape 17">
            <a:hlinkClick r:id="rId17" action="ppaction://hlinkpres?slideindex=2&amp;slidetitle=BÀI 5: CUNG CẦU TRONG  SẢN XUẤT VÀ LƯU THÔNG HÀNG HÓA"/>
          </p:cNvPr>
          <p:cNvSpPr>
            <a:spLocks noChangeArrowheads="1"/>
          </p:cNvSpPr>
          <p:nvPr>
            <p:custDataLst>
              <p:tags r:id="rId18"/>
            </p:custDataLst>
          </p:nvPr>
        </p:nvSpPr>
        <p:spPr bwMode="auto">
          <a:xfrm>
            <a:off x="8001000" y="5943600"/>
            <a:ext cx="914400" cy="914400"/>
          </a:xfrm>
          <a:prstGeom prst="star4">
            <a:avLst>
              <a:gd name="adj" fmla="val 12500"/>
            </a:avLst>
          </a:prstGeom>
          <a:solidFill>
            <a:srgbClr val="FF99FF"/>
          </a:solidFill>
          <a:ln w="9525">
            <a:solidFill>
              <a:srgbClr val="FF0000"/>
            </a:solidFill>
            <a:miter lim="800000"/>
          </a:ln>
        </p:spPr>
        <p:txBody>
          <a:bodyPr wrap="none" anchor="ctr"/>
          <a:lstStyle/>
          <a:p>
            <a:endParaRPr lang="vi-VN"/>
          </a:p>
        </p:txBody>
      </p:sp>
    </p:spTree>
    <p:custDataLst>
      <p:tags r:id="rId19"/>
    </p:custData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4)">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diamond(in)">
                                      <p:cBhvr>
                                        <p:cTn id="12" dur="500"/>
                                        <p:tgtEl>
                                          <p:spTgt spid="1024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43"/>
                                        </p:tgtEl>
                                        <p:attrNameLst>
                                          <p:attrName>style.visibility</p:attrName>
                                        </p:attrNameLst>
                                      </p:cBhvr>
                                      <p:to>
                                        <p:strVal val="visible"/>
                                      </p:to>
                                    </p:set>
                                    <p:anim calcmode="lin" valueType="num">
                                      <p:cBhvr additive="base">
                                        <p:cTn id="17" dur="500" fill="hold"/>
                                        <p:tgtEl>
                                          <p:spTgt spid="10243"/>
                                        </p:tgtEl>
                                        <p:attrNameLst>
                                          <p:attrName>ppt_x</p:attrName>
                                        </p:attrNameLst>
                                      </p:cBhvr>
                                      <p:tavLst>
                                        <p:tav tm="0">
                                          <p:val>
                                            <p:strVal val="#ppt_x"/>
                                          </p:val>
                                        </p:tav>
                                        <p:tav tm="100000">
                                          <p:val>
                                            <p:strVal val="#ppt_x"/>
                                          </p:val>
                                        </p:tav>
                                      </p:tavLst>
                                    </p:anim>
                                    <p:anim calcmode="lin" valueType="num">
                                      <p:cBhvr additive="base">
                                        <p:cTn id="1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251"/>
                                        </p:tgtEl>
                                        <p:attrNameLst>
                                          <p:attrName>style.visibility</p:attrName>
                                        </p:attrNameLst>
                                      </p:cBhvr>
                                      <p:to>
                                        <p:strVal val="visible"/>
                                      </p:to>
                                    </p:set>
                                    <p:animEffect transition="in" filter="wipe(up)">
                                      <p:cBhvr>
                                        <p:cTn id="23" dur="500"/>
                                        <p:tgtEl>
                                          <p:spTgt spid="1025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244"/>
                                        </p:tgtEl>
                                        <p:attrNameLst>
                                          <p:attrName>style.visibility</p:attrName>
                                        </p:attrNameLst>
                                      </p:cBhvr>
                                      <p:to>
                                        <p:strVal val="visible"/>
                                      </p:to>
                                    </p:set>
                                    <p:anim calcmode="lin" valueType="num">
                                      <p:cBhvr additive="base">
                                        <p:cTn id="28" dur="500" fill="hold"/>
                                        <p:tgtEl>
                                          <p:spTgt spid="10244"/>
                                        </p:tgtEl>
                                        <p:attrNameLst>
                                          <p:attrName>ppt_x</p:attrName>
                                        </p:attrNameLst>
                                      </p:cBhvr>
                                      <p:tavLst>
                                        <p:tav tm="0">
                                          <p:val>
                                            <p:strVal val="#ppt_x"/>
                                          </p:val>
                                        </p:tav>
                                        <p:tav tm="100000">
                                          <p:val>
                                            <p:strVal val="#ppt_x"/>
                                          </p:val>
                                        </p:tav>
                                      </p:tavLst>
                                    </p:anim>
                                    <p:anim calcmode="lin" valueType="num">
                                      <p:cBhvr additive="base">
                                        <p:cTn id="29"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252"/>
                                        </p:tgtEl>
                                        <p:attrNameLst>
                                          <p:attrName>style.visibility</p:attrName>
                                        </p:attrNameLst>
                                      </p:cBhvr>
                                      <p:to>
                                        <p:strVal val="visible"/>
                                      </p:to>
                                    </p:set>
                                    <p:animEffect transition="in" filter="wipe(left)">
                                      <p:cBhvr>
                                        <p:cTn id="34" dur="500"/>
                                        <p:tgtEl>
                                          <p:spTgt spid="1025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248"/>
                                        </p:tgtEl>
                                        <p:attrNameLst>
                                          <p:attrName>style.visibility</p:attrName>
                                        </p:attrNameLst>
                                      </p:cBhvr>
                                      <p:to>
                                        <p:strVal val="visible"/>
                                      </p:to>
                                    </p:set>
                                    <p:anim calcmode="lin" valueType="num">
                                      <p:cBhvr additive="base">
                                        <p:cTn id="39" dur="500" fill="hold"/>
                                        <p:tgtEl>
                                          <p:spTgt spid="10248"/>
                                        </p:tgtEl>
                                        <p:attrNameLst>
                                          <p:attrName>ppt_x</p:attrName>
                                        </p:attrNameLst>
                                      </p:cBhvr>
                                      <p:tavLst>
                                        <p:tav tm="0">
                                          <p:val>
                                            <p:strVal val="#ppt_x"/>
                                          </p:val>
                                        </p:tav>
                                        <p:tav tm="100000">
                                          <p:val>
                                            <p:strVal val="#ppt_x"/>
                                          </p:val>
                                        </p:tav>
                                      </p:tavLst>
                                    </p:anim>
                                    <p:anim calcmode="lin" valueType="num">
                                      <p:cBhvr additive="base">
                                        <p:cTn id="40"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253"/>
                                        </p:tgtEl>
                                        <p:attrNameLst>
                                          <p:attrName>style.visibility</p:attrName>
                                        </p:attrNameLst>
                                      </p:cBhvr>
                                      <p:to>
                                        <p:strVal val="visible"/>
                                      </p:to>
                                    </p:set>
                                    <p:animEffect transition="in" filter="wipe(down)">
                                      <p:cBhvr>
                                        <p:cTn id="45" dur="500"/>
                                        <p:tgtEl>
                                          <p:spTgt spid="1025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247"/>
                                        </p:tgtEl>
                                        <p:attrNameLst>
                                          <p:attrName>style.visibility</p:attrName>
                                        </p:attrNameLst>
                                      </p:cBhvr>
                                      <p:to>
                                        <p:strVal val="visible"/>
                                      </p:to>
                                    </p:set>
                                    <p:anim calcmode="lin" valueType="num">
                                      <p:cBhvr additive="base">
                                        <p:cTn id="50" dur="500" fill="hold"/>
                                        <p:tgtEl>
                                          <p:spTgt spid="10247"/>
                                        </p:tgtEl>
                                        <p:attrNameLst>
                                          <p:attrName>ppt_x</p:attrName>
                                        </p:attrNameLst>
                                      </p:cBhvr>
                                      <p:tavLst>
                                        <p:tav tm="0">
                                          <p:val>
                                            <p:strVal val="#ppt_x"/>
                                          </p:val>
                                        </p:tav>
                                        <p:tav tm="100000">
                                          <p:val>
                                            <p:strVal val="#ppt_x"/>
                                          </p:val>
                                        </p:tav>
                                      </p:tavLst>
                                    </p:anim>
                                    <p:anim calcmode="lin" valueType="num">
                                      <p:cBhvr additive="base">
                                        <p:cTn id="51"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256"/>
                                        </p:tgtEl>
                                        <p:attrNameLst>
                                          <p:attrName>style.visibility</p:attrName>
                                        </p:attrNameLst>
                                      </p:cBhvr>
                                      <p:to>
                                        <p:strVal val="visible"/>
                                      </p:to>
                                    </p:set>
                                    <p:animEffect transition="in" filter="wipe(down)">
                                      <p:cBhvr>
                                        <p:cTn id="56" dur="500"/>
                                        <p:tgtEl>
                                          <p:spTgt spid="1025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46"/>
                                        </p:tgtEl>
                                        <p:attrNameLst>
                                          <p:attrName>style.visibility</p:attrName>
                                        </p:attrNameLst>
                                      </p:cBhvr>
                                      <p:to>
                                        <p:strVal val="visible"/>
                                      </p:to>
                                    </p:set>
                                    <p:anim calcmode="lin" valueType="num">
                                      <p:cBhvr additive="base">
                                        <p:cTn id="61" dur="500" fill="hold"/>
                                        <p:tgtEl>
                                          <p:spTgt spid="10246"/>
                                        </p:tgtEl>
                                        <p:attrNameLst>
                                          <p:attrName>ppt_x</p:attrName>
                                        </p:attrNameLst>
                                      </p:cBhvr>
                                      <p:tavLst>
                                        <p:tav tm="0">
                                          <p:val>
                                            <p:strVal val="#ppt_x"/>
                                          </p:val>
                                        </p:tav>
                                        <p:tav tm="100000">
                                          <p:val>
                                            <p:strVal val="#ppt_x"/>
                                          </p:val>
                                        </p:tav>
                                      </p:tavLst>
                                    </p:anim>
                                    <p:anim calcmode="lin" valueType="num">
                                      <p:cBhvr additive="base">
                                        <p:cTn id="62"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0255"/>
                                        </p:tgtEl>
                                        <p:attrNameLst>
                                          <p:attrName>style.visibility</p:attrName>
                                        </p:attrNameLst>
                                      </p:cBhvr>
                                      <p:to>
                                        <p:strVal val="visible"/>
                                      </p:to>
                                    </p:set>
                                    <p:animEffect transition="in" filter="wipe(right)">
                                      <p:cBhvr>
                                        <p:cTn id="67" dur="500"/>
                                        <p:tgtEl>
                                          <p:spTgt spid="1025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0254"/>
                                        </p:tgtEl>
                                        <p:attrNameLst>
                                          <p:attrName>style.visibility</p:attrName>
                                        </p:attrNameLst>
                                      </p:cBhvr>
                                      <p:to>
                                        <p:strVal val="visible"/>
                                      </p:to>
                                    </p:set>
                                    <p:animEffect transition="in" filter="wipe(up)">
                                      <p:cBhvr>
                                        <p:cTn id="72" dur="500"/>
                                        <p:tgtEl>
                                          <p:spTgt spid="1025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245"/>
                                        </p:tgtEl>
                                        <p:attrNameLst>
                                          <p:attrName>style.visibility</p:attrName>
                                        </p:attrNameLst>
                                      </p:cBhvr>
                                      <p:to>
                                        <p:strVal val="visible"/>
                                      </p:to>
                                    </p:set>
                                    <p:anim calcmode="lin" valueType="num">
                                      <p:cBhvr additive="base">
                                        <p:cTn id="77" dur="500" fill="hold"/>
                                        <p:tgtEl>
                                          <p:spTgt spid="10245"/>
                                        </p:tgtEl>
                                        <p:attrNameLst>
                                          <p:attrName>ppt_x</p:attrName>
                                        </p:attrNameLst>
                                      </p:cBhvr>
                                      <p:tavLst>
                                        <p:tav tm="0">
                                          <p:val>
                                            <p:strVal val="#ppt_x"/>
                                          </p:val>
                                        </p:tav>
                                        <p:tav tm="100000">
                                          <p:val>
                                            <p:strVal val="#ppt_x"/>
                                          </p:val>
                                        </p:tav>
                                      </p:tavLst>
                                    </p:anim>
                                    <p:anim calcmode="lin" valueType="num">
                                      <p:cBhvr additive="base">
                                        <p:cTn id="7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mph" presetSubtype="2" fill="hold" nodeType="clickEffect">
                                  <p:stCondLst>
                                    <p:cond delay="0"/>
                                  </p:stCondLst>
                                  <p:childTnLst>
                                    <p:animClr clrSpc="rgb" dir="cw">
                                      <p:cBhvr>
                                        <p:cTn id="82" dur="500" fill="hold"/>
                                        <p:tgtEl>
                                          <p:spTgt spid="10245"/>
                                        </p:tgtEl>
                                        <p:attrNameLst>
                                          <p:attrName>fillcolor</p:attrName>
                                        </p:attrNameLst>
                                      </p:cBhvr>
                                      <p:to>
                                        <a:schemeClr val="accent2"/>
                                      </p:to>
                                    </p:animClr>
                                    <p:set>
                                      <p:cBhvr>
                                        <p:cTn id="83" dur="500" fill="hold"/>
                                        <p:tgtEl>
                                          <p:spTgt spid="10245"/>
                                        </p:tgtEl>
                                        <p:attrNameLst>
                                          <p:attrName>fill.type</p:attrName>
                                        </p:attrNameLst>
                                      </p:cBhvr>
                                      <p:to>
                                        <p:strVal val="solid"/>
                                      </p:to>
                                    </p:set>
                                    <p:set>
                                      <p:cBhvr>
                                        <p:cTn id="84" dur="500" fill="hold"/>
                                        <p:tgtEl>
                                          <p:spTgt spid="10245"/>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 presetClass="emph" presetSubtype="2" fill="hold" nodeType="clickEffect">
                                  <p:stCondLst>
                                    <p:cond delay="0"/>
                                  </p:stCondLst>
                                  <p:childTnLst>
                                    <p:animClr clrSpc="rgb" dir="cw">
                                      <p:cBhvr>
                                        <p:cTn id="88" dur="500" fill="hold"/>
                                        <p:tgtEl>
                                          <p:spTgt spid="10243"/>
                                        </p:tgtEl>
                                        <p:attrNameLst>
                                          <p:attrName>fillcolor</p:attrName>
                                        </p:attrNameLst>
                                      </p:cBhvr>
                                      <p:to>
                                        <a:schemeClr val="accent2"/>
                                      </p:to>
                                    </p:animClr>
                                    <p:set>
                                      <p:cBhvr>
                                        <p:cTn id="89" dur="500" fill="hold"/>
                                        <p:tgtEl>
                                          <p:spTgt spid="10243"/>
                                        </p:tgtEl>
                                        <p:attrNameLst>
                                          <p:attrName>fill.type</p:attrName>
                                        </p:attrNameLst>
                                      </p:cBhvr>
                                      <p:to>
                                        <p:strVal val="solid"/>
                                      </p:to>
                                    </p:set>
                                    <p:set>
                                      <p:cBhvr>
                                        <p:cTn id="90" dur="500" fill="hold"/>
                                        <p:tgtEl>
                                          <p:spTgt spid="10243"/>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500" fill="hold"/>
                                        <p:tgtEl>
                                          <p:spTgt spid="10248"/>
                                        </p:tgtEl>
                                        <p:attrNameLst>
                                          <p:attrName>fillcolor</p:attrName>
                                        </p:attrNameLst>
                                      </p:cBhvr>
                                      <p:to>
                                        <a:schemeClr val="accent2"/>
                                      </p:to>
                                    </p:animClr>
                                    <p:set>
                                      <p:cBhvr>
                                        <p:cTn id="95" dur="500" fill="hold"/>
                                        <p:tgtEl>
                                          <p:spTgt spid="10248"/>
                                        </p:tgtEl>
                                        <p:attrNameLst>
                                          <p:attrName>fill.type</p:attrName>
                                        </p:attrNameLst>
                                      </p:cBhvr>
                                      <p:to>
                                        <p:strVal val="solid"/>
                                      </p:to>
                                    </p:set>
                                    <p:set>
                                      <p:cBhvr>
                                        <p:cTn id="96" dur="500" fill="hold"/>
                                        <p:tgtEl>
                                          <p:spTgt spid="102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animBg="1"/>
      <p:bldP spid="10244" grpId="0" animBg="1"/>
      <p:bldP spid="10245" grpId="0" animBg="1"/>
      <p:bldP spid="10246" grpId="0" animBg="1"/>
      <p:bldP spid="10247" grpId="0" animBg="1"/>
      <p:bldP spid="10248" grpId="0" animBg="1"/>
      <p:bldP spid="10249" grpId="0" animBg="1"/>
      <p:bldP spid="10251" grpId="0" animBg="1"/>
      <p:bldP spid="10252" grpId="0" animBg="1"/>
      <p:bldP spid="10253" grpId="0" animBg="1"/>
      <p:bldP spid="10254" grpId="0" animBg="1"/>
      <p:bldP spid="10255" grpId="0" animBg="1"/>
      <p:bldP spid="102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33420"/>
            <a:ext cx="7520940" cy="4147077"/>
          </a:xfrm>
        </p:spPr>
        <p:txBody>
          <a:bodyPr>
            <a:normAutofit/>
          </a:bodyPr>
          <a:lstStyle/>
          <a:p>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tố</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ảnh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hưởng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đến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cung</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giá </a:t>
            </a:r>
            <a:r>
              <a:rPr lang="vi-VN" sz="2800" dirty="0">
                <a:solidFill>
                  <a:srgbClr val="0070C0"/>
                </a:solidFill>
                <a:latin typeface="Times New Roman" panose="02020603050405020304" pitchFamily="18" charset="0"/>
                <a:cs typeface="Times New Roman" panose="02020603050405020304" pitchFamily="18" charset="0"/>
              </a:rPr>
              <a:t>cả các yếu tố sản xuất; trình độ, công nghệ sản xuất; dự đoán của </a:t>
            </a:r>
            <a:r>
              <a:rPr lang="en-US" sz="2800" dirty="0" err="1" smtClean="0">
                <a:solidFill>
                  <a:srgbClr val="0070C0"/>
                </a:solidFill>
                <a:latin typeface="Times New Roman" panose="02020603050405020304" pitchFamily="18" charset="0"/>
                <a:cs typeface="Times New Roman" panose="02020603050405020304" pitchFamily="18" charset="0"/>
              </a:rPr>
              <a:t>hàng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hoá</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bán </a:t>
            </a:r>
            <a:r>
              <a:rPr lang="vi-VN" sz="2800" dirty="0">
                <a:solidFill>
                  <a:srgbClr val="0070C0"/>
                </a:solidFill>
                <a:latin typeface="Times New Roman" panose="02020603050405020304" pitchFamily="18" charset="0"/>
                <a:cs typeface="Times New Roman" panose="02020603050405020304" pitchFamily="18" charset="0"/>
              </a:rPr>
              <a:t>trên thị trường; số lượng người bán trên thị trường …</a:t>
            </a: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10742" y="252413"/>
            <a:ext cx="8679656" cy="723900"/>
          </a:xfrm>
        </p:spPr>
        <p:txBody>
          <a:bodyPr anchor="ctr"/>
          <a:lstStyle/>
          <a:p>
            <a:pPr marL="0" indent="0" algn="ctr">
              <a:buFont typeface="Arial" panose="020B0604020202020204" pitchFamily="34" charset="0"/>
              <a:buNone/>
            </a:pPr>
            <a:r>
              <a:rPr lang="en-US" sz="3500" b="1" smtClean="0">
                <a:solidFill>
                  <a:srgbClr val="262626"/>
                </a:solidFill>
                <a:latin typeface="Arial" panose="020B0604020202020204" pitchFamily="34" charset="0"/>
                <a:cs typeface="Arial" panose="020B0604020202020204" pitchFamily="34" charset="0"/>
              </a:rPr>
              <a:t>Khái niệm cung và các nhân tố ảnh hưởng đến cung</a:t>
            </a:r>
            <a:endParaRPr lang="en-US" sz="3500" b="1" smtClean="0">
              <a:solidFill>
                <a:srgbClr val="262626"/>
              </a:solidFill>
              <a:latin typeface="Arial" panose="020B0604020202020204" pitchFamily="34" charset="0"/>
              <a:cs typeface="Arial" panose="020B0604020202020204" pitchFamily="34" charset="0"/>
            </a:endParaRPr>
          </a:p>
        </p:txBody>
      </p:sp>
      <p:sp>
        <p:nvSpPr>
          <p:cNvPr id="4" name="Rectangle 3"/>
          <p:cNvSpPr/>
          <p:nvPr/>
        </p:nvSpPr>
        <p:spPr>
          <a:xfrm>
            <a:off x="4587484" y="1112849"/>
            <a:ext cx="3888581" cy="94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a:solidFill>
                <a:prstClr val="white"/>
              </a:solidFill>
            </a:endParaRPr>
          </a:p>
        </p:txBody>
      </p:sp>
      <p:sp>
        <p:nvSpPr>
          <p:cNvPr id="6" name="Rectangle 5"/>
          <p:cNvSpPr/>
          <p:nvPr/>
        </p:nvSpPr>
        <p:spPr>
          <a:xfrm>
            <a:off x="4576768" y="2214574"/>
            <a:ext cx="3888581"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a:solidFill>
                <a:prstClr val="white"/>
              </a:solidFill>
            </a:endParaRPr>
          </a:p>
        </p:txBody>
      </p:sp>
      <p:sp>
        <p:nvSpPr>
          <p:cNvPr id="8" name="Rectangle 7"/>
          <p:cNvSpPr/>
          <p:nvPr/>
        </p:nvSpPr>
        <p:spPr>
          <a:xfrm>
            <a:off x="4576768" y="3317875"/>
            <a:ext cx="3888581" cy="941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a:solidFill>
                <a:prstClr val="white"/>
              </a:solidFill>
            </a:endParaRPr>
          </a:p>
        </p:txBody>
      </p:sp>
      <p:sp>
        <p:nvSpPr>
          <p:cNvPr id="10" name="Rectangle 9"/>
          <p:cNvSpPr/>
          <p:nvPr/>
        </p:nvSpPr>
        <p:spPr>
          <a:xfrm>
            <a:off x="4576768" y="4370399"/>
            <a:ext cx="3888581"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a:solidFill>
                <a:prstClr val="white"/>
              </a:solidFill>
            </a:endParaRPr>
          </a:p>
        </p:txBody>
      </p:sp>
      <p:sp>
        <p:nvSpPr>
          <p:cNvPr id="5" name="Isosceles Triangle 26"/>
          <p:cNvSpPr/>
          <p:nvPr/>
        </p:nvSpPr>
        <p:spPr>
          <a:xfrm rot="16200000">
            <a:off x="2903538" y="1464469"/>
            <a:ext cx="2036762" cy="1333500"/>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1" fmla="*/ 1197213 w 2205213"/>
              <a:gd name="connsiteY0-2" fmla="*/ 1064702 h 1064702"/>
              <a:gd name="connsiteX1-3" fmla="*/ 0 w 2205213"/>
              <a:gd name="connsiteY1-4" fmla="*/ 0 h 1064702"/>
              <a:gd name="connsiteX2-5" fmla="*/ 2205213 w 2205213"/>
              <a:gd name="connsiteY2-6" fmla="*/ 1064702 h 1064702"/>
              <a:gd name="connsiteX3-7" fmla="*/ 1197213 w 2205213"/>
              <a:gd name="connsiteY3-8" fmla="*/ 1064702 h 1064702"/>
              <a:gd name="connsiteX0-9" fmla="*/ 1180481 w 2188481"/>
              <a:gd name="connsiteY0-10" fmla="*/ 1064702 h 1064702"/>
              <a:gd name="connsiteX1-11" fmla="*/ 0 w 2188481"/>
              <a:gd name="connsiteY1-12" fmla="*/ 0 h 1064702"/>
              <a:gd name="connsiteX2-13" fmla="*/ 2188481 w 2188481"/>
              <a:gd name="connsiteY2-14" fmla="*/ 1064702 h 1064702"/>
              <a:gd name="connsiteX3-15" fmla="*/ 1180481 w 2188481"/>
              <a:gd name="connsiteY3-16" fmla="*/ 1064702 h 1064702"/>
              <a:gd name="connsiteX0-17" fmla="*/ 1172115 w 2180115"/>
              <a:gd name="connsiteY0-18" fmla="*/ 1067431 h 1067431"/>
              <a:gd name="connsiteX1-19" fmla="*/ 0 w 2180115"/>
              <a:gd name="connsiteY1-20" fmla="*/ 0 h 1067431"/>
              <a:gd name="connsiteX2-21" fmla="*/ 2180115 w 2180115"/>
              <a:gd name="connsiteY2-22" fmla="*/ 1067431 h 1067431"/>
              <a:gd name="connsiteX3-23" fmla="*/ 1172115 w 2180115"/>
              <a:gd name="connsiteY3-24" fmla="*/ 1067431 h 1067431"/>
            </a:gdLst>
            <a:ahLst/>
            <a:cxnLst>
              <a:cxn ang="0">
                <a:pos x="connsiteX0-1" y="connsiteY0-2"/>
              </a:cxn>
              <a:cxn ang="0">
                <a:pos x="connsiteX1-3" y="connsiteY1-4"/>
              </a:cxn>
              <a:cxn ang="0">
                <a:pos x="connsiteX2-5" y="connsiteY2-6"/>
              </a:cxn>
              <a:cxn ang="0">
                <a:pos x="connsiteX3-7" y="connsiteY3-8"/>
              </a:cxn>
            </a:cxnLst>
            <a:rect l="l" t="t" r="r" b="b"/>
            <a:pathLst>
              <a:path w="2180115" h="1067431">
                <a:moveTo>
                  <a:pt x="1172115" y="1067431"/>
                </a:moveTo>
                <a:lnTo>
                  <a:pt x="0" y="0"/>
                </a:lnTo>
                <a:lnTo>
                  <a:pt x="2180115" y="1067431"/>
                </a:lnTo>
                <a:lnTo>
                  <a:pt x="1172115" y="1067431"/>
                </a:lnTo>
                <a:close/>
              </a:path>
            </a:pathLst>
          </a:custGeom>
          <a:gradFill>
            <a:gsLst>
              <a:gs pos="0">
                <a:schemeClr val="accent1">
                  <a:lumMod val="80000"/>
                </a:schemeClr>
              </a:gs>
              <a:gs pos="100000">
                <a:schemeClr val="accent1">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a:solidFill>
                <a:prstClr val="white"/>
              </a:solidFill>
            </a:endParaRPr>
          </a:p>
        </p:txBody>
      </p:sp>
      <p:sp>
        <p:nvSpPr>
          <p:cNvPr id="7" name="Isosceles Triangle 48"/>
          <p:cNvSpPr/>
          <p:nvPr/>
        </p:nvSpPr>
        <p:spPr>
          <a:xfrm rot="16200000">
            <a:off x="3404003" y="2045500"/>
            <a:ext cx="1004887" cy="134302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1" fmla="*/ 112693 w 1120693"/>
              <a:gd name="connsiteY0-2" fmla="*/ 1075334 h 1075334"/>
              <a:gd name="connsiteX1-3" fmla="*/ 0 w 1120693"/>
              <a:gd name="connsiteY1-4" fmla="*/ 0 h 1075334"/>
              <a:gd name="connsiteX2-5" fmla="*/ 1120693 w 1120693"/>
              <a:gd name="connsiteY2-6" fmla="*/ 1075334 h 1075334"/>
              <a:gd name="connsiteX3-7" fmla="*/ 112693 w 1120693"/>
              <a:gd name="connsiteY3-8" fmla="*/ 1075334 h 1075334"/>
              <a:gd name="connsiteX0-9" fmla="*/ 83413 w 1091413"/>
              <a:gd name="connsiteY0-10" fmla="*/ 1072603 h 1072603"/>
              <a:gd name="connsiteX1-11" fmla="*/ 0 w 1091413"/>
              <a:gd name="connsiteY1-12" fmla="*/ 0 h 1072603"/>
              <a:gd name="connsiteX2-13" fmla="*/ 1091413 w 1091413"/>
              <a:gd name="connsiteY2-14" fmla="*/ 1072603 h 1072603"/>
              <a:gd name="connsiteX3-15" fmla="*/ 83413 w 1091413"/>
              <a:gd name="connsiteY3-16" fmla="*/ 1072603 h 1072603"/>
              <a:gd name="connsiteX0-17" fmla="*/ 79231 w 1087231"/>
              <a:gd name="connsiteY0-18" fmla="*/ 1069873 h 1069873"/>
              <a:gd name="connsiteX1-19" fmla="*/ 0 w 1087231"/>
              <a:gd name="connsiteY1-20" fmla="*/ 0 h 1069873"/>
              <a:gd name="connsiteX2-21" fmla="*/ 1087231 w 1087231"/>
              <a:gd name="connsiteY2-22" fmla="*/ 1069873 h 1069873"/>
              <a:gd name="connsiteX3-23" fmla="*/ 79231 w 1087231"/>
              <a:gd name="connsiteY3-24" fmla="*/ 1069873 h 1069873"/>
              <a:gd name="connsiteX0-25" fmla="*/ 62499 w 1070499"/>
              <a:gd name="connsiteY0-26" fmla="*/ 1075334 h 1075334"/>
              <a:gd name="connsiteX1-27" fmla="*/ 0 w 1070499"/>
              <a:gd name="connsiteY1-28" fmla="*/ 0 h 1075334"/>
              <a:gd name="connsiteX2-29" fmla="*/ 1070499 w 1070499"/>
              <a:gd name="connsiteY2-30" fmla="*/ 1075334 h 1075334"/>
              <a:gd name="connsiteX3-31" fmla="*/ 62499 w 1070499"/>
              <a:gd name="connsiteY3-32" fmla="*/ 1075334 h 1075334"/>
              <a:gd name="connsiteX0-33" fmla="*/ 66683 w 1074683"/>
              <a:gd name="connsiteY0-34" fmla="*/ 1075332 h 1075332"/>
              <a:gd name="connsiteX1-35" fmla="*/ 0 w 1074683"/>
              <a:gd name="connsiteY1-36" fmla="*/ 0 h 1075332"/>
              <a:gd name="connsiteX2-37" fmla="*/ 1074683 w 1074683"/>
              <a:gd name="connsiteY2-38" fmla="*/ 1075332 h 1075332"/>
              <a:gd name="connsiteX3-39" fmla="*/ 66683 w 1074683"/>
              <a:gd name="connsiteY3-40" fmla="*/ 1075332 h 1075332"/>
            </a:gdLst>
            <a:ahLst/>
            <a:cxnLst>
              <a:cxn ang="0">
                <a:pos x="connsiteX0-1" y="connsiteY0-2"/>
              </a:cxn>
              <a:cxn ang="0">
                <a:pos x="connsiteX1-3" y="connsiteY1-4"/>
              </a:cxn>
              <a:cxn ang="0">
                <a:pos x="connsiteX2-5" y="connsiteY2-6"/>
              </a:cxn>
              <a:cxn ang="0">
                <a:pos x="connsiteX3-7" y="connsiteY3-8"/>
              </a:cxn>
            </a:cxnLst>
            <a:rect l="l" t="t" r="r" b="b"/>
            <a:pathLst>
              <a:path w="1074683" h="1075332">
                <a:moveTo>
                  <a:pt x="66683" y="1075332"/>
                </a:moveTo>
                <a:lnTo>
                  <a:pt x="0" y="0"/>
                </a:lnTo>
                <a:lnTo>
                  <a:pt x="1074683" y="1075332"/>
                </a:lnTo>
                <a:lnTo>
                  <a:pt x="66683" y="1075332"/>
                </a:lnTo>
                <a:close/>
              </a:path>
            </a:pathLst>
          </a:custGeom>
          <a:gradFill>
            <a:gsLst>
              <a:gs pos="0">
                <a:schemeClr val="accent2">
                  <a:lumMod val="80000"/>
                </a:schemeClr>
              </a:gs>
              <a:gs pos="100000">
                <a:schemeClr val="accent2">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a:solidFill>
                <a:prstClr val="white"/>
              </a:solidFill>
            </a:endParaRPr>
          </a:p>
        </p:txBody>
      </p:sp>
      <p:sp>
        <p:nvSpPr>
          <p:cNvPr id="9" name="Isosceles Triangle 49"/>
          <p:cNvSpPr/>
          <p:nvPr/>
        </p:nvSpPr>
        <p:spPr>
          <a:xfrm rot="16200000">
            <a:off x="3407172" y="3088487"/>
            <a:ext cx="998538" cy="1343025"/>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1" fmla="*/ 0 w 1035624"/>
              <a:gd name="connsiteY0-2" fmla="*/ 1085967 h 1085967"/>
              <a:gd name="connsiteX1-3" fmla="*/ 1035624 w 1035624"/>
              <a:gd name="connsiteY1-4" fmla="*/ 0 h 1085967"/>
              <a:gd name="connsiteX2-5" fmla="*/ 1008000 w 1035624"/>
              <a:gd name="connsiteY2-6" fmla="*/ 1085967 h 1085967"/>
              <a:gd name="connsiteX3-7" fmla="*/ 0 w 1035624"/>
              <a:gd name="connsiteY3-8" fmla="*/ 1085967 h 1085967"/>
              <a:gd name="connsiteX0-9" fmla="*/ 0 w 1060722"/>
              <a:gd name="connsiteY0-10" fmla="*/ 1075043 h 1075043"/>
              <a:gd name="connsiteX1-11" fmla="*/ 1060722 w 1060722"/>
              <a:gd name="connsiteY1-12" fmla="*/ 0 h 1075043"/>
              <a:gd name="connsiteX2-13" fmla="*/ 1008000 w 1060722"/>
              <a:gd name="connsiteY2-14" fmla="*/ 1075043 h 1075043"/>
              <a:gd name="connsiteX3-15" fmla="*/ 0 w 1060722"/>
              <a:gd name="connsiteY3-16" fmla="*/ 1075043 h 1075043"/>
              <a:gd name="connsiteX0-17" fmla="*/ 0 w 1069087"/>
              <a:gd name="connsiteY0-18" fmla="*/ 1075043 h 1075043"/>
              <a:gd name="connsiteX1-19" fmla="*/ 1069087 w 1069087"/>
              <a:gd name="connsiteY1-20" fmla="*/ 0 h 1075043"/>
              <a:gd name="connsiteX2-21" fmla="*/ 1008000 w 1069087"/>
              <a:gd name="connsiteY2-22" fmla="*/ 1075043 h 1075043"/>
              <a:gd name="connsiteX3-23" fmla="*/ 0 w 1069087"/>
              <a:gd name="connsiteY3-24" fmla="*/ 1075043 h 1075043"/>
            </a:gdLst>
            <a:ahLst/>
            <a:cxnLst>
              <a:cxn ang="0">
                <a:pos x="connsiteX0-1" y="connsiteY0-2"/>
              </a:cxn>
              <a:cxn ang="0">
                <a:pos x="connsiteX1-3" y="connsiteY1-4"/>
              </a:cxn>
              <a:cxn ang="0">
                <a:pos x="connsiteX2-5" y="connsiteY2-6"/>
              </a:cxn>
              <a:cxn ang="0">
                <a:pos x="connsiteX3-7" y="connsiteY3-8"/>
              </a:cxn>
            </a:cxnLst>
            <a:rect l="l" t="t" r="r" b="b"/>
            <a:pathLst>
              <a:path w="1069087" h="1075043">
                <a:moveTo>
                  <a:pt x="0" y="1075043"/>
                </a:moveTo>
                <a:lnTo>
                  <a:pt x="1069087" y="0"/>
                </a:lnTo>
                <a:lnTo>
                  <a:pt x="1008000" y="1075043"/>
                </a:lnTo>
                <a:lnTo>
                  <a:pt x="0" y="1075043"/>
                </a:lnTo>
                <a:close/>
              </a:path>
            </a:pathLst>
          </a:custGeom>
          <a:gradFill>
            <a:gsLst>
              <a:gs pos="0">
                <a:schemeClr val="accent3">
                  <a:lumMod val="80000"/>
                </a:schemeClr>
              </a:gs>
              <a:gs pos="100000">
                <a:schemeClr val="accent3">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dirty="0">
              <a:solidFill>
                <a:prstClr val="white"/>
              </a:solidFill>
            </a:endParaRPr>
          </a:p>
        </p:txBody>
      </p:sp>
      <p:sp>
        <p:nvSpPr>
          <p:cNvPr id="11" name="Isosceles Triangle 50"/>
          <p:cNvSpPr/>
          <p:nvPr/>
        </p:nvSpPr>
        <p:spPr>
          <a:xfrm rot="16200000">
            <a:off x="2900164" y="3584784"/>
            <a:ext cx="2025650" cy="1329929"/>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1" fmla="*/ 0 w 2109512"/>
              <a:gd name="connsiteY0-2" fmla="*/ 1054069 h 1054069"/>
              <a:gd name="connsiteX1-3" fmla="*/ 2109512 w 2109512"/>
              <a:gd name="connsiteY1-4" fmla="*/ 0 h 1054069"/>
              <a:gd name="connsiteX2-5" fmla="*/ 1008000 w 2109512"/>
              <a:gd name="connsiteY2-6" fmla="*/ 1054069 h 1054069"/>
              <a:gd name="connsiteX3-7" fmla="*/ 0 w 2109512"/>
              <a:gd name="connsiteY3-8" fmla="*/ 1054069 h 1054069"/>
              <a:gd name="connsiteX0-9" fmla="*/ 0 w 2172255"/>
              <a:gd name="connsiteY0-10" fmla="*/ 1064989 h 1064989"/>
              <a:gd name="connsiteX1-11" fmla="*/ 2172255 w 2172255"/>
              <a:gd name="connsiteY1-12" fmla="*/ 0 h 1064989"/>
              <a:gd name="connsiteX2-13" fmla="*/ 1008000 w 2172255"/>
              <a:gd name="connsiteY2-14" fmla="*/ 1064989 h 1064989"/>
              <a:gd name="connsiteX3-15" fmla="*/ 0 w 2172255"/>
              <a:gd name="connsiteY3-16" fmla="*/ 1064989 h 1064989"/>
              <a:gd name="connsiteX0-17" fmla="*/ 0 w 2168072"/>
              <a:gd name="connsiteY0-18" fmla="*/ 1064989 h 1064989"/>
              <a:gd name="connsiteX1-19" fmla="*/ 2168072 w 2168072"/>
              <a:gd name="connsiteY1-20" fmla="*/ 0 h 1064989"/>
              <a:gd name="connsiteX2-21" fmla="*/ 1008000 w 2168072"/>
              <a:gd name="connsiteY2-22" fmla="*/ 1064989 h 1064989"/>
              <a:gd name="connsiteX3-23" fmla="*/ 0 w 2168072"/>
              <a:gd name="connsiteY3-24" fmla="*/ 1064989 h 1064989"/>
            </a:gdLst>
            <a:ahLst/>
            <a:cxnLst>
              <a:cxn ang="0">
                <a:pos x="connsiteX0-1" y="connsiteY0-2"/>
              </a:cxn>
              <a:cxn ang="0">
                <a:pos x="connsiteX1-3" y="connsiteY1-4"/>
              </a:cxn>
              <a:cxn ang="0">
                <a:pos x="connsiteX2-5" y="connsiteY2-6"/>
              </a:cxn>
              <a:cxn ang="0">
                <a:pos x="connsiteX3-7" y="connsiteY3-8"/>
              </a:cxn>
            </a:cxnLst>
            <a:rect l="l" t="t" r="r" b="b"/>
            <a:pathLst>
              <a:path w="2168072" h="1064989">
                <a:moveTo>
                  <a:pt x="0" y="1064989"/>
                </a:moveTo>
                <a:lnTo>
                  <a:pt x="2168072" y="0"/>
                </a:lnTo>
                <a:lnTo>
                  <a:pt x="1008000" y="1064989"/>
                </a:lnTo>
                <a:lnTo>
                  <a:pt x="0" y="1064989"/>
                </a:lnTo>
                <a:close/>
              </a:path>
            </a:pathLst>
          </a:custGeom>
          <a:gradFill>
            <a:gsLst>
              <a:gs pos="0">
                <a:schemeClr val="accent4">
                  <a:lumMod val="80000"/>
                </a:schemeClr>
              </a:gs>
              <a:gs pos="100000">
                <a:schemeClr val="accent4">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dirty="0">
              <a:solidFill>
                <a:prstClr val="white"/>
              </a:solidFill>
            </a:endParaRPr>
          </a:p>
        </p:txBody>
      </p:sp>
      <p:sp>
        <p:nvSpPr>
          <p:cNvPr id="30764" name="Rectangle 44"/>
          <p:cNvSpPr>
            <a:spLocks noChangeArrowheads="1"/>
          </p:cNvSpPr>
          <p:nvPr/>
        </p:nvSpPr>
        <p:spPr bwMode="auto">
          <a:xfrm>
            <a:off x="460773" y="2084981"/>
            <a:ext cx="2693194"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500" smtClean="0">
                <a:solidFill>
                  <a:prstClr val="black"/>
                </a:solidFill>
                <a:latin typeface="Arial" panose="020B0604020202020204" pitchFamily="34" charset="0"/>
                <a:cs typeface="Arial" panose="020B0604020202020204" pitchFamily="34" charset="0"/>
              </a:rPr>
              <a:t>Cung là số lượng hàng hoá. dịch vụ mà người bán có khả năng bán và sẵn sàng bán ở các mức giá khác khau trong một thời gian nhất định.</a:t>
            </a:r>
            <a:endParaRPr lang="en-US" sz="2500" smtClean="0">
              <a:solidFill>
                <a:prstClr val="black"/>
              </a:solidFill>
              <a:latin typeface="Arial" panose="020B0604020202020204" pitchFamily="34" charset="0"/>
              <a:cs typeface="Arial" panose="020B0604020202020204" pitchFamily="34" charset="0"/>
            </a:endParaRPr>
          </a:p>
        </p:txBody>
      </p:sp>
      <p:sp>
        <p:nvSpPr>
          <p:cNvPr id="29" name="Rectangle 28"/>
          <p:cNvSpPr>
            <a:spLocks noChangeArrowheads="1"/>
          </p:cNvSpPr>
          <p:nvPr/>
        </p:nvSpPr>
        <p:spPr bwMode="auto">
          <a:xfrm>
            <a:off x="378619" y="1928813"/>
            <a:ext cx="2887266" cy="3670300"/>
          </a:xfrm>
          <a:prstGeom prst="rect">
            <a:avLst/>
          </a:prstGeom>
          <a:noFill/>
          <a:ln w="22225" algn="ctr">
            <a:solidFill>
              <a:schemeClr val="accent1"/>
            </a:solidFill>
            <a:miter lim="800000"/>
          </a:ln>
          <a:extLst>
            <a:ext uri="{909E8E84-426E-40DD-AFC4-6F175D3DCCD1}">
              <a14:hiddenFill xmlns:a14="http://schemas.microsoft.com/office/drawing/2010/main">
                <a:solidFill>
                  <a:schemeClr val="bg1"/>
                </a:solidFill>
              </a14:hiddenFill>
            </a:ext>
          </a:extLst>
        </p:spPr>
        <p:txBody>
          <a:bodyPr anchor="ctr"/>
          <a:lstStyle/>
          <a:p>
            <a:pPr algn="ctr" defTabSz="914400">
              <a:defRPr/>
            </a:pPr>
            <a:endParaRPr lang="ko-KR" altLang="en-US" sz="2700">
              <a:solidFill>
                <a:prstClr val="white"/>
              </a:solidFill>
              <a:cs typeface="Arial" panose="020B0604020202020204" pitchFamily="34" charset="0"/>
            </a:endParaRPr>
          </a:p>
        </p:txBody>
      </p:sp>
      <p:sp>
        <p:nvSpPr>
          <p:cNvPr id="30767" name="Rectangle 47"/>
          <p:cNvSpPr>
            <a:spLocks noChangeArrowheads="1"/>
          </p:cNvSpPr>
          <p:nvPr/>
        </p:nvSpPr>
        <p:spPr bwMode="auto">
          <a:xfrm>
            <a:off x="4707731" y="1210590"/>
            <a:ext cx="35337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500" smtClean="0">
                <a:solidFill>
                  <a:prstClr val="black"/>
                </a:solidFill>
                <a:cs typeface="Arial" panose="020B0604020202020204" pitchFamily="34" charset="0"/>
              </a:rPr>
              <a:t> Trình độ công nghệ sản xuất </a:t>
            </a:r>
            <a:endParaRPr lang="vi-VN" sz="2500" smtClean="0">
              <a:solidFill>
                <a:prstClr val="black"/>
              </a:solidFill>
              <a:cs typeface="Arial" panose="020B0604020202020204" pitchFamily="34" charset="0"/>
            </a:endParaRPr>
          </a:p>
        </p:txBody>
      </p:sp>
      <p:sp>
        <p:nvSpPr>
          <p:cNvPr id="30768" name="Rectangle 48"/>
          <p:cNvSpPr>
            <a:spLocks noChangeArrowheads="1"/>
          </p:cNvSpPr>
          <p:nvPr/>
        </p:nvSpPr>
        <p:spPr bwMode="auto">
          <a:xfrm>
            <a:off x="4770837" y="2220240"/>
            <a:ext cx="368379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500" smtClean="0">
                <a:solidFill>
                  <a:prstClr val="black"/>
                </a:solidFill>
                <a:cs typeface="Arial" panose="020B0604020202020204" pitchFamily="34" charset="0"/>
              </a:rPr>
              <a:t>Giá cả các yếu tố sản xuất </a:t>
            </a:r>
            <a:endParaRPr lang="vi-VN" sz="2500" smtClean="0">
              <a:solidFill>
                <a:prstClr val="black"/>
              </a:solidFill>
              <a:cs typeface="Arial" panose="020B0604020202020204" pitchFamily="34" charset="0"/>
            </a:endParaRPr>
          </a:p>
        </p:txBody>
      </p:sp>
      <p:sp>
        <p:nvSpPr>
          <p:cNvPr id="30769" name="Rectangle 49"/>
          <p:cNvSpPr>
            <a:spLocks noChangeArrowheads="1"/>
          </p:cNvSpPr>
          <p:nvPr/>
        </p:nvSpPr>
        <p:spPr bwMode="auto">
          <a:xfrm>
            <a:off x="4692259" y="3398839"/>
            <a:ext cx="349686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500" smtClean="0">
                <a:solidFill>
                  <a:prstClr val="black"/>
                </a:solidFill>
                <a:cs typeface="Arial" panose="020B0604020202020204" pitchFamily="34" charset="0"/>
              </a:rPr>
              <a:t>Số lượng người bán trên thị trường </a:t>
            </a:r>
            <a:endParaRPr lang="vi-VN" sz="2500" smtClean="0">
              <a:solidFill>
                <a:prstClr val="black"/>
              </a:solidFill>
              <a:cs typeface="Arial" panose="020B0604020202020204" pitchFamily="34" charset="0"/>
            </a:endParaRPr>
          </a:p>
        </p:txBody>
      </p:sp>
      <p:sp>
        <p:nvSpPr>
          <p:cNvPr id="30770" name="Rectangle 50"/>
          <p:cNvSpPr>
            <a:spLocks noChangeArrowheads="1"/>
          </p:cNvSpPr>
          <p:nvPr/>
        </p:nvSpPr>
        <p:spPr bwMode="auto">
          <a:xfrm>
            <a:off x="4781555" y="4471315"/>
            <a:ext cx="360878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500" smtClean="0">
                <a:solidFill>
                  <a:prstClr val="black"/>
                </a:solidFill>
                <a:cs typeface="Arial" panose="020B0604020202020204" pitchFamily="34" charset="0"/>
              </a:rPr>
              <a:t>Chính sách của nhà nước</a:t>
            </a:r>
            <a:endParaRPr lang="vi-VN" sz="2500" smtClean="0">
              <a:solidFill>
                <a:prstClr val="black"/>
              </a:solidFill>
              <a:cs typeface="Arial" panose="020B0604020202020204" pitchFamily="34" charset="0"/>
            </a:endParaRPr>
          </a:p>
        </p:txBody>
      </p:sp>
      <p:sp>
        <p:nvSpPr>
          <p:cNvPr id="2" name="Rectangle 3"/>
          <p:cNvSpPr/>
          <p:nvPr/>
        </p:nvSpPr>
        <p:spPr>
          <a:xfrm>
            <a:off x="4568434" y="5405449"/>
            <a:ext cx="3888581" cy="94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a:solidFill>
                <a:prstClr val="white"/>
              </a:solidFill>
            </a:endParaRPr>
          </a:p>
        </p:txBody>
      </p:sp>
      <p:sp>
        <p:nvSpPr>
          <p:cNvPr id="30772" name="Rectangle 52"/>
          <p:cNvSpPr>
            <a:spLocks noChangeArrowheads="1"/>
          </p:cNvSpPr>
          <p:nvPr/>
        </p:nvSpPr>
        <p:spPr bwMode="auto">
          <a:xfrm>
            <a:off x="4688683" y="5310834"/>
            <a:ext cx="3682604"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500" smtClean="0">
                <a:solidFill>
                  <a:prstClr val="black"/>
                </a:solidFill>
                <a:cs typeface="Arial" panose="020B0604020202020204" pitchFamily="34" charset="0"/>
              </a:rPr>
              <a:t>Dự đoán của chủ thể sản xuất kinh doanh về thị trường. </a:t>
            </a:r>
            <a:endParaRPr lang="vi-VN" sz="2500" smtClean="0">
              <a:solidFill>
                <a:prstClr val="black"/>
              </a:solidFill>
              <a:cs typeface="Arial" panose="020B0604020202020204" pitchFamily="34" charset="0"/>
            </a:endParaRPr>
          </a:p>
        </p:txBody>
      </p:sp>
      <p:sp>
        <p:nvSpPr>
          <p:cNvPr id="12" name="Isosceles Triangle 50"/>
          <p:cNvSpPr/>
          <p:nvPr/>
        </p:nvSpPr>
        <p:spPr>
          <a:xfrm rot="16200000">
            <a:off x="2322314" y="4270584"/>
            <a:ext cx="3143250" cy="1253729"/>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1" fmla="*/ 0 w 2109512"/>
              <a:gd name="connsiteY0-2" fmla="*/ 1054069 h 1054069"/>
              <a:gd name="connsiteX1-3" fmla="*/ 2109512 w 2109512"/>
              <a:gd name="connsiteY1-4" fmla="*/ 0 h 1054069"/>
              <a:gd name="connsiteX2-5" fmla="*/ 1008000 w 2109512"/>
              <a:gd name="connsiteY2-6" fmla="*/ 1054069 h 1054069"/>
              <a:gd name="connsiteX3-7" fmla="*/ 0 w 2109512"/>
              <a:gd name="connsiteY3-8" fmla="*/ 1054069 h 1054069"/>
              <a:gd name="connsiteX0-9" fmla="*/ 0 w 2172255"/>
              <a:gd name="connsiteY0-10" fmla="*/ 1064989 h 1064989"/>
              <a:gd name="connsiteX1-11" fmla="*/ 2172255 w 2172255"/>
              <a:gd name="connsiteY1-12" fmla="*/ 0 h 1064989"/>
              <a:gd name="connsiteX2-13" fmla="*/ 1008000 w 2172255"/>
              <a:gd name="connsiteY2-14" fmla="*/ 1064989 h 1064989"/>
              <a:gd name="connsiteX3-15" fmla="*/ 0 w 2172255"/>
              <a:gd name="connsiteY3-16" fmla="*/ 1064989 h 1064989"/>
              <a:gd name="connsiteX0-17" fmla="*/ 0 w 2168072"/>
              <a:gd name="connsiteY0-18" fmla="*/ 1064989 h 1064989"/>
              <a:gd name="connsiteX1-19" fmla="*/ 2168072 w 2168072"/>
              <a:gd name="connsiteY1-20" fmla="*/ 0 h 1064989"/>
              <a:gd name="connsiteX2-21" fmla="*/ 1008000 w 2168072"/>
              <a:gd name="connsiteY2-22" fmla="*/ 1064989 h 1064989"/>
              <a:gd name="connsiteX3-23" fmla="*/ 0 w 2168072"/>
              <a:gd name="connsiteY3-24" fmla="*/ 1064989 h 1064989"/>
            </a:gdLst>
            <a:ahLst/>
            <a:cxnLst>
              <a:cxn ang="0">
                <a:pos x="connsiteX0-1" y="connsiteY0-2"/>
              </a:cxn>
              <a:cxn ang="0">
                <a:pos x="connsiteX1-3" y="connsiteY1-4"/>
              </a:cxn>
              <a:cxn ang="0">
                <a:pos x="connsiteX2-5" y="connsiteY2-6"/>
              </a:cxn>
              <a:cxn ang="0">
                <a:pos x="connsiteX3-7" y="connsiteY3-8"/>
              </a:cxn>
            </a:cxnLst>
            <a:rect l="l" t="t" r="r" b="b"/>
            <a:pathLst>
              <a:path w="2168072" h="1064989">
                <a:moveTo>
                  <a:pt x="0" y="1064989"/>
                </a:moveTo>
                <a:lnTo>
                  <a:pt x="2168072" y="0"/>
                </a:lnTo>
                <a:lnTo>
                  <a:pt x="1008000" y="1064989"/>
                </a:lnTo>
                <a:lnTo>
                  <a:pt x="0" y="1064989"/>
                </a:lnTo>
                <a:close/>
              </a:path>
            </a:pathLst>
          </a:custGeom>
          <a:gradFill>
            <a:gsLst>
              <a:gs pos="0">
                <a:schemeClr val="accent4">
                  <a:lumMod val="80000"/>
                </a:schemeClr>
              </a:gs>
              <a:gs pos="100000">
                <a:schemeClr val="accent4">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ko-KR" altLang="en-US" sz="2700"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4"/>
                                        </p:tgtEl>
                                        <p:attrNameLst>
                                          <p:attrName>style.visibility</p:attrName>
                                        </p:attrNameLst>
                                      </p:cBhvr>
                                      <p:to>
                                        <p:strVal val="visible"/>
                                      </p:to>
                                    </p:set>
                                    <p:animEffect transition="in" filter="blinds(horizontal)">
                                      <p:cBhvr>
                                        <p:cTn id="12" dur="500"/>
                                        <p:tgtEl>
                                          <p:spTgt spid="3076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767"/>
                                        </p:tgtEl>
                                        <p:attrNameLst>
                                          <p:attrName>style.visibility</p:attrName>
                                        </p:attrNameLst>
                                      </p:cBhvr>
                                      <p:to>
                                        <p:strVal val="visible"/>
                                      </p:to>
                                    </p:set>
                                    <p:animEffect transition="in" filter="blinds(horizontal)">
                                      <p:cBhvr>
                                        <p:cTn id="23" dur="500"/>
                                        <p:tgtEl>
                                          <p:spTgt spid="30767"/>
                                        </p:tgtEl>
                                      </p:cBhvr>
                                    </p:animEffect>
                                  </p:childTnLst>
                                </p:cTn>
                              </p:par>
                              <p:par>
                                <p:cTn id="24" presetID="3" presetClass="entr" presetSubtype="1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0768"/>
                                        </p:tgtEl>
                                        <p:attrNameLst>
                                          <p:attrName>style.visibility</p:attrName>
                                        </p:attrNameLst>
                                      </p:cBhvr>
                                      <p:to>
                                        <p:strVal val="visible"/>
                                      </p:to>
                                    </p:set>
                                    <p:animEffect transition="in" filter="blinds(horizontal)">
                                      <p:cBhvr>
                                        <p:cTn id="37" dur="500"/>
                                        <p:tgtEl>
                                          <p:spTgt spid="307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linds(horizontal)">
                                      <p:cBhvr>
                                        <p:cTn id="45" dur="500"/>
                                        <p:tgtEl>
                                          <p:spTgt spid="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0769"/>
                                        </p:tgtEl>
                                        <p:attrNameLst>
                                          <p:attrName>style.visibility</p:attrName>
                                        </p:attrNameLst>
                                      </p:cBhvr>
                                      <p:to>
                                        <p:strVal val="visible"/>
                                      </p:to>
                                    </p:set>
                                    <p:animEffect transition="in" filter="blinds(horizontal)">
                                      <p:cBhvr>
                                        <p:cTn id="48" dur="500"/>
                                        <p:tgtEl>
                                          <p:spTgt spid="3076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0770"/>
                                        </p:tgtEl>
                                        <p:attrNameLst>
                                          <p:attrName>style.visibility</p:attrName>
                                        </p:attrNameLst>
                                      </p:cBhvr>
                                      <p:to>
                                        <p:strVal val="visible"/>
                                      </p:to>
                                    </p:set>
                                    <p:animEffect transition="in" filter="blinds(horizontal)">
                                      <p:cBhvr>
                                        <p:cTn id="59" dur="500"/>
                                        <p:tgtEl>
                                          <p:spTgt spid="3077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linds(horizontal)">
                                      <p:cBhvr>
                                        <p:cTn id="64" dur="500"/>
                                        <p:tgtEl>
                                          <p:spTgt spid="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0772"/>
                                        </p:tgtEl>
                                        <p:attrNameLst>
                                          <p:attrName>style.visibility</p:attrName>
                                        </p:attrNameLst>
                                      </p:cBhvr>
                                      <p:to>
                                        <p:strVal val="visible"/>
                                      </p:to>
                                    </p:set>
                                    <p:animEffect transition="in" filter="blinds(horizontal)">
                                      <p:cBhvr>
                                        <p:cTn id="67" dur="500"/>
                                        <p:tgtEl>
                                          <p:spTgt spid="3077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8" grpId="0" animBg="1"/>
      <p:bldP spid="10" grpId="0" animBg="1"/>
      <p:bldP spid="30764" grpId="0"/>
      <p:bldP spid="29" grpId="0" animBg="1"/>
      <p:bldP spid="30767" grpId="0"/>
      <p:bldP spid="30768" grpId="0"/>
      <p:bldP spid="30769" grpId="0"/>
      <p:bldP spid="30770" grpId="0"/>
      <p:bldP spid="2" grpId="0" animBg="1"/>
      <p:bldP spid="307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custDataLst>
              <p:tags r:id="rId2"/>
            </p:custDataLst>
          </p:nvPr>
        </p:nvSpPr>
        <p:spPr>
          <a:xfrm>
            <a:off x="1219200" y="609600"/>
            <a:ext cx="7620000" cy="1600200"/>
          </a:xfrm>
        </p:spPr>
        <p:txBody>
          <a:bodyPr>
            <a:normAutofit/>
          </a:bodyPr>
          <a:lstStyle/>
          <a:p>
            <a:pPr algn="ctr" eaLnBrk="1" hangingPunct="1"/>
            <a:r>
              <a:rPr lang="en-US" b="1" dirty="0" smtClean="0">
                <a:solidFill>
                  <a:srgbClr val="000099"/>
                </a:solidFill>
                <a:latin typeface="Arial" panose="020B0604020202020204" pitchFamily="34" charset="0"/>
                <a:cs typeface="Arial" panose="020B0604020202020204" pitchFamily="34" charset="0"/>
              </a:rPr>
              <a:t>BÀI 2 -  CUNG CẦU TRONG NỀN KINH TẾ THỊ TRƯỜNG</a:t>
            </a:r>
            <a:endParaRPr lang="en-US" b="1" dirty="0" smtClean="0">
              <a:solidFill>
                <a:srgbClr val="000099"/>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idx="1"/>
            <p:custDataLst>
              <p:tags r:id="rId3"/>
            </p:custDataLst>
          </p:nvPr>
        </p:nvSpPr>
        <p:spPr>
          <a:xfrm>
            <a:off x="457200" y="2057406"/>
            <a:ext cx="8153400" cy="3616325"/>
          </a:xfrm>
        </p:spPr>
        <p:txBody>
          <a:bodyPr>
            <a:normAutofit/>
          </a:bodyPr>
          <a:lstStyle/>
          <a:p>
            <a:pPr marL="0" indent="0" algn="just"/>
            <a:r>
              <a:rPr lang="en-US" sz="3200" dirty="0" smtClean="0">
                <a:solidFill>
                  <a:srgbClr val="FF0000"/>
                </a:solidFill>
                <a:latin typeface="Arial" panose="020B0604020202020204" pitchFamily="34" charset="0"/>
                <a:cs typeface="Arial" panose="020B0604020202020204" pitchFamily="34" charset="0"/>
              </a:rPr>
              <a:t>1. </a:t>
            </a:r>
            <a:r>
              <a:rPr lang="vi-VN" sz="3200" dirty="0" smtClean="0">
                <a:solidFill>
                  <a:srgbClr val="FF0000"/>
                </a:solidFill>
                <a:latin typeface="Arial" panose="020B0604020202020204" pitchFamily="34" charset="0"/>
                <a:cs typeface="Arial" panose="020B0604020202020204" pitchFamily="34" charset="0"/>
              </a:rPr>
              <a:t>Khái </a:t>
            </a:r>
            <a:r>
              <a:rPr lang="vi-VN" sz="3200" dirty="0">
                <a:solidFill>
                  <a:srgbClr val="FF0000"/>
                </a:solidFill>
                <a:latin typeface="Arial" panose="020B0604020202020204" pitchFamily="34" charset="0"/>
                <a:cs typeface="Arial" panose="020B0604020202020204" pitchFamily="34" charset="0"/>
              </a:rPr>
              <a:t>niệm cầu và các nhân tố ảnh hưởng đến cầu</a:t>
            </a:r>
            <a:endParaRPr lang="en-US" sz="3200" dirty="0" smtClean="0">
              <a:solidFill>
                <a:srgbClr val="FF0000"/>
              </a:solidFill>
              <a:latin typeface="Arial" panose="020B0604020202020204" pitchFamily="34" charset="0"/>
              <a:cs typeface="Arial" panose="020B0604020202020204" pitchFamily="34" charset="0"/>
            </a:endParaRPr>
          </a:p>
          <a:p>
            <a:pPr marL="0" indent="0" algn="just"/>
            <a:r>
              <a:rPr lang="en-US" sz="3200" dirty="0" smtClean="0">
                <a:solidFill>
                  <a:srgbClr val="FF0000"/>
                </a:solidFill>
                <a:latin typeface="Arial" panose="020B0604020202020204" pitchFamily="34" charset="0"/>
                <a:cs typeface="Arial" panose="020B0604020202020204" pitchFamily="34" charset="0"/>
              </a:rPr>
              <a:t>2. </a:t>
            </a:r>
            <a:r>
              <a:rPr lang="vi-VN" sz="3200" dirty="0" smtClean="0">
                <a:solidFill>
                  <a:srgbClr val="FF0000"/>
                </a:solidFill>
                <a:latin typeface="Arial" panose="020B0604020202020204" pitchFamily="34" charset="0"/>
                <a:cs typeface="Arial" panose="020B0604020202020204" pitchFamily="34" charset="0"/>
              </a:rPr>
              <a:t>Khái </a:t>
            </a:r>
            <a:r>
              <a:rPr lang="vi-VN" sz="3200" dirty="0">
                <a:solidFill>
                  <a:srgbClr val="FF0000"/>
                </a:solidFill>
                <a:latin typeface="Arial" panose="020B0604020202020204" pitchFamily="34" charset="0"/>
                <a:cs typeface="Arial" panose="020B0604020202020204" pitchFamily="34" charset="0"/>
              </a:rPr>
              <a:t>niệm cung và các nhân tố ảnh hưởng đến </a:t>
            </a:r>
            <a:r>
              <a:rPr lang="vi-VN" sz="3200" dirty="0" smtClean="0">
                <a:solidFill>
                  <a:srgbClr val="FF0000"/>
                </a:solidFill>
                <a:latin typeface="Arial" panose="020B0604020202020204" pitchFamily="34" charset="0"/>
                <a:cs typeface="Arial" panose="020B0604020202020204" pitchFamily="34" charset="0"/>
              </a:rPr>
              <a:t>cung</a:t>
            </a:r>
            <a:endParaRPr lang="en-US" sz="3200" dirty="0" smtClean="0">
              <a:solidFill>
                <a:srgbClr val="FF0000"/>
              </a:solidFill>
              <a:latin typeface="Arial" panose="020B0604020202020204" pitchFamily="34" charset="0"/>
              <a:cs typeface="Arial" panose="020B0604020202020204" pitchFamily="34" charset="0"/>
            </a:endParaRPr>
          </a:p>
          <a:p>
            <a:pPr marL="0" indent="0" algn="just"/>
            <a:r>
              <a:rPr lang="en-US" sz="3200" dirty="0" smtClean="0">
                <a:solidFill>
                  <a:srgbClr val="FF0000"/>
                </a:solidFill>
                <a:latin typeface="Arial" panose="020B0604020202020204" pitchFamily="34" charset="0"/>
                <a:cs typeface="Arial" panose="020B0604020202020204" pitchFamily="34" charset="0"/>
              </a:rPr>
              <a:t>3</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Mối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quan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hệ</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cung</a:t>
            </a:r>
            <a:r>
              <a:rPr lang="en-US" sz="3200" dirty="0">
                <a:solidFill>
                  <a:srgbClr val="FF0000"/>
                </a:solidFill>
                <a:latin typeface="Arial" panose="020B0604020202020204" pitchFamily="34" charset="0"/>
                <a:cs typeface="Arial" panose="020B0604020202020204" pitchFamily="34" charset="0"/>
              </a:rPr>
              <a:t> – </a:t>
            </a:r>
            <a:r>
              <a:rPr lang="en-US" sz="3200" dirty="0" err="1">
                <a:solidFill>
                  <a:srgbClr val="FF0000"/>
                </a:solidFill>
                <a:latin typeface="Arial" panose="020B0604020202020204" pitchFamily="34" charset="0"/>
                <a:cs typeface="Arial" panose="020B0604020202020204" pitchFamily="34" charset="0"/>
              </a:rPr>
              <a:t>cầu</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trò</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của</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quan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hệ</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cung</a:t>
            </a:r>
            <a:r>
              <a:rPr lang="en-US" sz="3200" dirty="0">
                <a:solidFill>
                  <a:srgbClr val="FF0000"/>
                </a:solidFill>
                <a:latin typeface="Arial" panose="020B0604020202020204" pitchFamily="34" charset="0"/>
                <a:cs typeface="Arial" panose="020B0604020202020204" pitchFamily="34" charset="0"/>
              </a:rPr>
              <a:t> – </a:t>
            </a:r>
            <a:r>
              <a:rPr lang="en-US" sz="3200" dirty="0" err="1">
                <a:solidFill>
                  <a:srgbClr val="FF0000"/>
                </a:solidFill>
                <a:latin typeface="Arial" panose="020B0604020202020204" pitchFamily="34" charset="0"/>
                <a:cs typeface="Arial" panose="020B0604020202020204" pitchFamily="34" charset="0"/>
              </a:rPr>
              <a:t>cầu</a:t>
            </a:r>
            <a:endParaRPr lang="en-US" sz="3200" dirty="0" smtClean="0">
              <a:solidFill>
                <a:srgbClr val="FF0000"/>
              </a:solidFill>
              <a:latin typeface="Arial" panose="020B0604020202020204" pitchFamily="34" charset="0"/>
              <a:cs typeface="Arial" panose="020B0604020202020204" pitchFamily="34" charset="0"/>
            </a:endParaRPr>
          </a:p>
        </p:txBody>
      </p:sp>
      <p:sp>
        <p:nvSpPr>
          <p:cNvPr id="55" name="Rectangle: Rounded Corners 54"/>
          <p:cNvSpPr/>
          <p:nvPr/>
        </p:nvSpPr>
        <p:spPr>
          <a:xfrm>
            <a:off x="152400" y="76200"/>
            <a:ext cx="5765165"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27660" name="TextBox 71"/>
          <p:cNvSpPr txBox="1">
            <a:spLocks noChangeArrowheads="1"/>
          </p:cNvSpPr>
          <p:nvPr/>
        </p:nvSpPr>
        <p:spPr bwMode="auto">
          <a:xfrm>
            <a:off x="76200" y="152400"/>
            <a:ext cx="503491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en-US" sz="3000" b="1" smtClean="0">
                <a:solidFill>
                  <a:prstClr val="white"/>
                </a:solidFill>
                <a:latin typeface="Arial Unicode MS" pitchFamily="34" charset="-128"/>
                <a:ea typeface="Arial Unicode MS" pitchFamily="34" charset="-128"/>
                <a:cs typeface="Arial Unicode MS" pitchFamily="34" charset="-128"/>
              </a:rPr>
              <a:t>  HÌNH THÀNH KIẾN THỨC</a:t>
            </a:r>
            <a:endParaRPr lang="en-IN" sz="3000" smtClean="0">
              <a:solidFill>
                <a:prstClr val="white"/>
              </a:solidFill>
              <a:latin typeface="Arial Unicode MS" pitchFamily="34" charset="-128"/>
              <a:ea typeface="Arial Unicode MS" pitchFamily="34" charset="-128"/>
              <a:cs typeface="Arial Unicode MS" pitchFamily="34" charset="-128"/>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0" dur="500"/>
                                        <p:tgtEl>
                                          <p:spTgt spid="614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5" dur="500"/>
                                        <p:tgtEl>
                                          <p:spTgt spid="614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linds(horizontal)">
                                      <p:cBhvr>
                                        <p:cTn id="20" dur="500"/>
                                        <p:tgtEl>
                                          <p:spTgt spid="5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7660"/>
                                        </p:tgtEl>
                                        <p:attrNameLst>
                                          <p:attrName>style.visibility</p:attrName>
                                        </p:attrNameLst>
                                      </p:cBhvr>
                                      <p:to>
                                        <p:strVal val="visible"/>
                                      </p:to>
                                    </p:set>
                                    <p:animEffect transition="in" filter="blinds(horizontal)">
                                      <p:cBhvr>
                                        <p:cTn id="23"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276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58" name="Rectangle 2"/>
          <p:cNvSpPr>
            <a:spLocks noGrp="1" noChangeArrowheads="1"/>
          </p:cNvSpPr>
          <p:nvPr>
            <p:ph type="title"/>
            <p:custDataLst>
              <p:tags r:id="rId2"/>
            </p:custDataLst>
          </p:nvPr>
        </p:nvSpPr>
        <p:spPr>
          <a:xfrm>
            <a:off x="233570" y="1143020"/>
            <a:ext cx="8610600" cy="1139825"/>
          </a:xfrm>
        </p:spPr>
        <p:txBody>
          <a:bodyPr/>
          <a:lstStyle/>
          <a:p>
            <a:r>
              <a:rPr lang="en-US" b="1" dirty="0" smtClean="0">
                <a:solidFill>
                  <a:srgbClr val="FF0000"/>
                </a:solidFill>
                <a:latin typeface="Arial" panose="020B0604020202020204" pitchFamily="34" charset="0"/>
                <a:cs typeface="Arial" panose="020B0604020202020204" pitchFamily="34" charset="0"/>
              </a:rPr>
              <a:t>3. </a:t>
            </a:r>
            <a:r>
              <a:rPr lang="en-US" b="1" dirty="0" err="1" smtClean="0">
                <a:solidFill>
                  <a:srgbClr val="FF0000"/>
                </a:solidFill>
                <a:latin typeface="Arial" panose="020B0604020202020204" pitchFamily="34" charset="0"/>
                <a:cs typeface="Arial" panose="020B0604020202020204" pitchFamily="34" charset="0"/>
              </a:rPr>
              <a:t>Mối</a:t>
            </a:r>
            <a:r>
              <a:rPr lang="en-US" b="1" dirty="0" smtClean="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quan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hệ</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cung</a:t>
            </a:r>
            <a:r>
              <a:rPr lang="en-US" b="1" dirty="0">
                <a:solidFill>
                  <a:srgbClr val="FF0000"/>
                </a:solidFill>
                <a:latin typeface="Arial" panose="020B0604020202020204" pitchFamily="34" charset="0"/>
                <a:cs typeface="Arial" panose="020B0604020202020204" pitchFamily="34" charset="0"/>
              </a:rPr>
              <a:t> – </a:t>
            </a:r>
            <a:r>
              <a:rPr lang="en-US" b="1" dirty="0" err="1">
                <a:solidFill>
                  <a:srgbClr val="FF0000"/>
                </a:solidFill>
                <a:latin typeface="Arial" panose="020B0604020202020204" pitchFamily="34" charset="0"/>
                <a:cs typeface="Arial" panose="020B0604020202020204" pitchFamily="34" charset="0"/>
              </a:rPr>
              <a:t>cầu</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và</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vai</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trò</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của</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quan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hệ</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cung</a:t>
            </a:r>
            <a:r>
              <a:rPr lang="en-US" b="1" dirty="0">
                <a:solidFill>
                  <a:srgbClr val="FF0000"/>
                </a:solidFill>
                <a:latin typeface="Arial" panose="020B0604020202020204" pitchFamily="34" charset="0"/>
                <a:cs typeface="Arial" panose="020B0604020202020204" pitchFamily="34" charset="0"/>
              </a:rPr>
              <a:t> – </a:t>
            </a:r>
            <a:r>
              <a:rPr lang="en-US" b="1" dirty="0" err="1">
                <a:solidFill>
                  <a:srgbClr val="FF0000"/>
                </a:solidFill>
                <a:latin typeface="Arial" panose="020B0604020202020204" pitchFamily="34" charset="0"/>
                <a:cs typeface="Arial" panose="020B0604020202020204" pitchFamily="34" charset="0"/>
              </a:rPr>
              <a:t>cầu</a:t>
            </a:r>
            <a:endParaRPr lang="en-US" sz="2800" b="1" dirty="0" smtClean="0">
              <a:solidFill>
                <a:srgbClr val="FF0000"/>
              </a:solidFill>
              <a:latin typeface="Arial" panose="020B0604020202020204" pitchFamily="34" charset="0"/>
              <a:cs typeface="Arial" panose="020B0604020202020204" pitchFamily="34" charset="0"/>
            </a:endParaRPr>
          </a:p>
        </p:txBody>
      </p:sp>
      <p:sp>
        <p:nvSpPr>
          <p:cNvPr id="70659" name="Rectangle 3"/>
          <p:cNvSpPr>
            <a:spLocks noGrp="1" noChangeArrowheads="1"/>
          </p:cNvSpPr>
          <p:nvPr>
            <p:ph idx="1"/>
            <p:custDataLst>
              <p:tags r:id="rId3"/>
            </p:custDataLst>
          </p:nvPr>
        </p:nvSpPr>
        <p:spPr>
          <a:xfrm>
            <a:off x="424070" y="2454295"/>
            <a:ext cx="8229600" cy="3870325"/>
          </a:xfrm>
        </p:spPr>
        <p:txBody>
          <a:bodyPr>
            <a:normAutofit fontScale="25000" lnSpcReduction="20000"/>
          </a:bodyPr>
          <a:lstStyle/>
          <a:p>
            <a:pPr marL="0" indent="0"/>
            <a:r>
              <a:rPr lang="vi-VN" sz="11200" dirty="0" smtClean="0">
                <a:latin typeface="Times New Roman" panose="02020603050405020304" pitchFamily="18" charset="0"/>
                <a:cs typeface="Times New Roman" panose="02020603050405020304" pitchFamily="18" charset="0"/>
              </a:rPr>
              <a:t>Hoạt </a:t>
            </a:r>
            <a:r>
              <a:rPr lang="vi-VN" sz="11200" dirty="0">
                <a:latin typeface="Times New Roman" panose="02020603050405020304" pitchFamily="18" charset="0"/>
                <a:cs typeface="Times New Roman" panose="02020603050405020304" pitchFamily="18" charset="0"/>
              </a:rPr>
              <a:t>động nhóm. Thời gian 15 </a:t>
            </a:r>
            <a:r>
              <a:rPr lang="vi-VN" sz="11200" dirty="0" smtClean="0">
                <a:latin typeface="Times New Roman" panose="02020603050405020304" pitchFamily="18" charset="0"/>
                <a:cs typeface="Times New Roman" panose="02020603050405020304" pitchFamily="18" charset="0"/>
              </a:rPr>
              <a:t>phút</a:t>
            </a:r>
            <a:r>
              <a:rPr lang="en-US" sz="11200" dirty="0" smtClean="0">
                <a:latin typeface="Times New Roman" panose="02020603050405020304" pitchFamily="18" charset="0"/>
                <a:cs typeface="Times New Roman" panose="02020603050405020304" pitchFamily="18" charset="0"/>
              </a:rPr>
              <a:t>. </a:t>
            </a:r>
            <a:endParaRPr lang="en-US" sz="11200" dirty="0" smtClean="0">
              <a:latin typeface="Times New Roman" panose="02020603050405020304" pitchFamily="18" charset="0"/>
              <a:cs typeface="Times New Roman" panose="02020603050405020304" pitchFamily="18" charset="0"/>
            </a:endParaRPr>
          </a:p>
          <a:p>
            <a:pPr marL="0" indent="0"/>
            <a:r>
              <a:rPr lang="en-US" sz="11200" dirty="0">
                <a:latin typeface="Times New Roman" panose="02020603050405020304" pitchFamily="18" charset="0"/>
                <a:cs typeface="Times New Roman" panose="02020603050405020304" pitchFamily="18" charset="0"/>
              </a:rPr>
              <a:t>Đ</a:t>
            </a:r>
            <a:r>
              <a:rPr lang="vi-VN" sz="11200" dirty="0" smtClean="0">
                <a:latin typeface="Times New Roman" panose="02020603050405020304" pitchFamily="18" charset="0"/>
                <a:cs typeface="Times New Roman" panose="02020603050405020304" pitchFamily="18" charset="0"/>
              </a:rPr>
              <a:t>ọc </a:t>
            </a:r>
            <a:r>
              <a:rPr lang="vi-VN" sz="11200" dirty="0">
                <a:latin typeface="Times New Roman" panose="02020603050405020304" pitchFamily="18" charset="0"/>
                <a:cs typeface="Times New Roman" panose="02020603050405020304" pitchFamily="18" charset="0"/>
              </a:rPr>
              <a:t>và phân tích sơ đồ trong SGK và trả lời hỏi </a:t>
            </a:r>
            <a:endParaRPr lang="vi-VN" sz="11200" dirty="0">
              <a:latin typeface="Times New Roman" panose="02020603050405020304" pitchFamily="18" charset="0"/>
              <a:cs typeface="Times New Roman" panose="02020603050405020304" pitchFamily="18" charset="0"/>
            </a:endParaRPr>
          </a:p>
          <a:p>
            <a:pPr marL="0" indent="0"/>
            <a:r>
              <a:rPr lang="vi-VN" sz="11200" dirty="0">
                <a:latin typeface="Times New Roman" panose="02020603050405020304" pitchFamily="18" charset="0"/>
                <a:cs typeface="Times New Roman" panose="02020603050405020304" pitchFamily="18" charset="0"/>
              </a:rPr>
              <a:t>1. Nhận xét về lượng cung cầu của mặt hàng X tại các mức giá? </a:t>
            </a:r>
            <a:endParaRPr lang="vi-VN" sz="11200" dirty="0">
              <a:latin typeface="Times New Roman" panose="02020603050405020304" pitchFamily="18" charset="0"/>
              <a:cs typeface="Times New Roman" panose="02020603050405020304" pitchFamily="18" charset="0"/>
            </a:endParaRPr>
          </a:p>
          <a:p>
            <a:pPr marL="0" indent="0"/>
            <a:r>
              <a:rPr lang="vi-VN" sz="11200" dirty="0">
                <a:latin typeface="Times New Roman" panose="02020603050405020304" pitchFamily="18" charset="0"/>
                <a:cs typeface="Times New Roman" panose="02020603050405020304" pitchFamily="18" charset="0"/>
              </a:rPr>
              <a:t>2. Thị trường đạt trạng thái như thế nào tại mức giá 30tr/tấn? </a:t>
            </a:r>
            <a:endParaRPr lang="vi-VN" sz="11200" dirty="0">
              <a:latin typeface="Times New Roman" panose="02020603050405020304" pitchFamily="18" charset="0"/>
              <a:cs typeface="Times New Roman" panose="02020603050405020304" pitchFamily="18" charset="0"/>
            </a:endParaRPr>
          </a:p>
          <a:p>
            <a:pPr marL="0" indent="0"/>
            <a:r>
              <a:rPr lang="vi-VN" sz="11200" dirty="0">
                <a:latin typeface="Times New Roman" panose="02020603050405020304" pitchFamily="18" charset="0"/>
                <a:cs typeface="Times New Roman" panose="02020603050405020304" pitchFamily="18" charset="0"/>
              </a:rPr>
              <a:t>3. Khi thị trường có trạng thái cung lớn hơn và nhỏ hơn cầu, người sản xuất kinh doanh và người tiêu dùng sẽ đưa ra lựa chọn như thế nào? </a:t>
            </a:r>
            <a:endParaRPr lang="vi-VN" sz="11200" dirty="0">
              <a:latin typeface="Times New Roman" panose="02020603050405020304" pitchFamily="18" charset="0"/>
              <a:cs typeface="Times New Roman" panose="02020603050405020304" pitchFamily="18" charset="0"/>
            </a:endParaRPr>
          </a:p>
          <a:p>
            <a:pPr marL="0" indent="0"/>
            <a:endParaRPr lang="en-US" sz="2400" b="1" dirty="0" smtClean="0">
              <a:solidFill>
                <a:srgbClr val="0000CC"/>
              </a:solidFill>
              <a:latin typeface="Arial" panose="020B0604020202020204" pitchFamily="34" charset="0"/>
              <a:cs typeface="Arial" panose="020B0604020202020204" pitchFamily="34" charset="0"/>
            </a:endParaRPr>
          </a:p>
          <a:p>
            <a:pPr marL="609600" indent="-609600" eaLnBrk="1" hangingPunct="1">
              <a:buFontTx/>
              <a:buAutoNum type="alphaLcParenR"/>
            </a:pPr>
            <a:endParaRPr lang="en-US" sz="2400" b="1" dirty="0" smtClean="0">
              <a:solidFill>
                <a:srgbClr val="0000CC"/>
              </a:solidFill>
              <a:latin typeface="Arial" panose="020B0604020202020204" pitchFamily="34" charset="0"/>
              <a:cs typeface="Arial" panose="020B0604020202020204" pitchFamily="34" charset="0"/>
            </a:endParaRPr>
          </a:p>
          <a:p>
            <a:pPr marL="609600" indent="-609600" eaLnBrk="1" hangingPunct="1">
              <a:buFontTx/>
              <a:buNone/>
            </a:pPr>
            <a:r>
              <a:rPr lang="en-US" sz="2400" b="1" dirty="0" smtClean="0">
                <a:solidFill>
                  <a:srgbClr val="0000CC"/>
                </a:solidFill>
                <a:latin typeface="Arial" panose="020B0604020202020204" pitchFamily="34" charset="0"/>
                <a:cs typeface="Arial" panose="020B0604020202020204" pitchFamily="34" charset="0"/>
              </a:rPr>
              <a:t>				</a:t>
            </a:r>
            <a:endParaRPr lang="en-US" sz="2400" b="1" i="1" dirty="0" smtClean="0">
              <a:solidFill>
                <a:srgbClr val="0000CC"/>
              </a:solidFill>
              <a:latin typeface="Arial" panose="020B0604020202020204" pitchFamily="34" charset="0"/>
              <a:cs typeface="Arial" panose="020B0604020202020204" pitchFamily="34" charset="0"/>
            </a:endParaRPr>
          </a:p>
        </p:txBody>
      </p:sp>
      <p:sp>
        <p:nvSpPr>
          <p:cNvPr id="70661" name="Text Box 5"/>
          <p:cNvSpPr txBox="1">
            <a:spLocks noChangeArrowheads="1"/>
          </p:cNvSpPr>
          <p:nvPr>
            <p:custDataLst>
              <p:tags r:id="rId4"/>
            </p:custDataLst>
          </p:nvPr>
        </p:nvSpPr>
        <p:spPr bwMode="auto">
          <a:xfrm>
            <a:off x="3336935" y="3521081"/>
            <a:ext cx="184731" cy="584775"/>
          </a:xfrm>
          <a:prstGeom prst="rect">
            <a:avLst/>
          </a:prstGeom>
          <a:noFill/>
          <a:ln w="9525">
            <a:noFill/>
            <a:miter lim="800000"/>
          </a:ln>
          <a:effectLst/>
        </p:spPr>
        <p:txBody>
          <a:bodyPr wrap="none">
            <a:spAutoFit/>
          </a:bodyPr>
          <a:lstStyle/>
          <a:p>
            <a:pPr>
              <a:defRPr/>
            </a:pPr>
            <a:endParaRPr lang="en-US" sz="3200" b="1">
              <a:effectLst>
                <a:outerShdw blurRad="38100" dist="38100" dir="2700000" algn="tl">
                  <a:srgbClr val="C0C0C0"/>
                </a:outerShdw>
              </a:effectLst>
            </a:endParaRPr>
          </a:p>
        </p:txBody>
      </p:sp>
      <p:sp>
        <p:nvSpPr>
          <p:cNvPr id="27653" name="Rectangle 6"/>
          <p:cNvSpPr>
            <a:spLocks noChangeArrowheads="1"/>
          </p:cNvSpPr>
          <p:nvPr>
            <p:custDataLst>
              <p:tags r:id="rId5"/>
            </p:custDataLst>
          </p:nvPr>
        </p:nvSpPr>
        <p:spPr bwMode="auto">
          <a:xfrm>
            <a:off x="304800" y="990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b="1" dirty="0">
              <a:solidFill>
                <a:srgbClr val="FF0000"/>
              </a:solidFill>
              <a:latin typeface="Arial" panose="020B0604020202020204" pitchFamily="34" charset="0"/>
              <a:cs typeface="Arial" panose="020B0604020202020204" pitchFamily="34" charset="0"/>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1000" fill="hold"/>
                                        <p:tgtEl>
                                          <p:spTgt spid="70658"/>
                                        </p:tgtEl>
                                        <p:attrNameLst>
                                          <p:attrName>ppt_x</p:attrName>
                                        </p:attrNameLst>
                                      </p:cBhvr>
                                      <p:tavLst>
                                        <p:tav tm="0">
                                          <p:val>
                                            <p:strVal val="#ppt_x"/>
                                          </p:val>
                                        </p:tav>
                                        <p:tav tm="100000">
                                          <p:val>
                                            <p:strVal val="#ppt_x"/>
                                          </p:val>
                                        </p:tav>
                                      </p:tavLst>
                                    </p:anim>
                                    <p:anim calcmode="lin" valueType="num">
                                      <p:cBhvr additive="base">
                                        <p:cTn id="8" dur="1000" fill="hold"/>
                                        <p:tgtEl>
                                          <p:spTgt spid="706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70659">
                                            <p:txEl>
                                              <p:pRg st="0" end="0"/>
                                            </p:txEl>
                                          </p:spTgt>
                                        </p:tgtEl>
                                        <p:attrNameLst>
                                          <p:attrName>style.visibility</p:attrName>
                                        </p:attrNameLst>
                                      </p:cBhvr>
                                      <p:to>
                                        <p:strVal val="visible"/>
                                      </p:to>
                                    </p:set>
                                    <p:animEffect transition="in" filter="diamond(in)">
                                      <p:cBhvr>
                                        <p:cTn id="13" dur="1000"/>
                                        <p:tgtEl>
                                          <p:spTgt spid="706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70659">
                                            <p:txEl>
                                              <p:pRg st="1" end="1"/>
                                            </p:txEl>
                                          </p:spTgt>
                                        </p:tgtEl>
                                        <p:attrNameLst>
                                          <p:attrName>style.visibility</p:attrName>
                                        </p:attrNameLst>
                                      </p:cBhvr>
                                      <p:to>
                                        <p:strVal val="visible"/>
                                      </p:to>
                                    </p:set>
                                    <p:animEffect transition="in" filter="diamond(in)">
                                      <p:cBhvr>
                                        <p:cTn id="18" dur="1000"/>
                                        <p:tgtEl>
                                          <p:spTgt spid="706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70659">
                                            <p:txEl>
                                              <p:pRg st="2" end="2"/>
                                            </p:txEl>
                                          </p:spTgt>
                                        </p:tgtEl>
                                        <p:attrNameLst>
                                          <p:attrName>style.visibility</p:attrName>
                                        </p:attrNameLst>
                                      </p:cBhvr>
                                      <p:to>
                                        <p:strVal val="visible"/>
                                      </p:to>
                                    </p:set>
                                    <p:animEffect transition="in" filter="diamond(in)">
                                      <p:cBhvr>
                                        <p:cTn id="23" dur="1000"/>
                                        <p:tgtEl>
                                          <p:spTgt spid="706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70659">
                                            <p:txEl>
                                              <p:pRg st="3" end="3"/>
                                            </p:txEl>
                                          </p:spTgt>
                                        </p:tgtEl>
                                        <p:attrNameLst>
                                          <p:attrName>style.visibility</p:attrName>
                                        </p:attrNameLst>
                                      </p:cBhvr>
                                      <p:to>
                                        <p:strVal val="visible"/>
                                      </p:to>
                                    </p:set>
                                    <p:animEffect transition="in" filter="diamond(in)">
                                      <p:cBhvr>
                                        <p:cTn id="28" dur="1000"/>
                                        <p:tgtEl>
                                          <p:spTgt spid="7065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70659">
                                            <p:txEl>
                                              <p:pRg st="4" end="4"/>
                                            </p:txEl>
                                          </p:spTgt>
                                        </p:tgtEl>
                                        <p:attrNameLst>
                                          <p:attrName>style.visibility</p:attrName>
                                        </p:attrNameLst>
                                      </p:cBhvr>
                                      <p:to>
                                        <p:strVal val="visible"/>
                                      </p:to>
                                    </p:set>
                                    <p:animEffect transition="in" filter="diamond(in)">
                                      <p:cBhvr>
                                        <p:cTn id="33" dur="1000"/>
                                        <p:tgtEl>
                                          <p:spTgt spid="70659">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70659">
                                            <p:txEl>
                                              <p:pRg st="7" end="7"/>
                                            </p:txEl>
                                          </p:spTgt>
                                        </p:tgtEl>
                                        <p:attrNameLst>
                                          <p:attrName>style.visibility</p:attrName>
                                        </p:attrNameLst>
                                      </p:cBhvr>
                                      <p:to>
                                        <p:strVal val="visible"/>
                                      </p:to>
                                    </p:set>
                                    <p:animEffect transition="in" filter="diamond(in)">
                                      <p:cBhvr>
                                        <p:cTn id="38" dur="10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533400"/>
            <a:ext cx="7520940" cy="5181600"/>
          </a:xfrm>
        </p:spPr>
        <p:txBody>
          <a:bodyPr>
            <a:normAutofit/>
          </a:bodyPr>
          <a:lstStyle/>
          <a:p>
            <a:r>
              <a:rPr lang="en-US" sz="2800" b="0" dirty="0" err="1" smtClean="0">
                <a:latin typeface="Times New Roman" panose="02020603050405020304" pitchFamily="18" charset="0"/>
                <a:cs typeface="Times New Roman" panose="02020603050405020304" pitchFamily="18" charset="0"/>
              </a:rPr>
              <a:t>Chốt</a:t>
            </a:r>
            <a:r>
              <a:rPr lang="en-US" sz="2800" b="0" dirty="0" smtClean="0">
                <a:latin typeface="Times New Roman" panose="02020603050405020304" pitchFamily="18" charset="0"/>
                <a:cs typeface="Times New Roman" panose="02020603050405020304" pitchFamily="18" charset="0"/>
              </a:rPr>
              <a:t> </a:t>
            </a:r>
            <a:r>
              <a:rPr lang="en-US" sz="2800" b="0" dirty="0" err="1" smtClean="0">
                <a:latin typeface="Times New Roman" panose="02020603050405020304" pitchFamily="18" charset="0"/>
                <a:cs typeface="Times New Roman" panose="02020603050405020304" pitchFamily="18" charset="0"/>
              </a:rPr>
              <a:t>lại</a:t>
            </a:r>
            <a:r>
              <a:rPr lang="en-US" sz="2800" b="0" dirty="0" smtClean="0">
                <a:latin typeface="Times New Roman" panose="02020603050405020304" pitchFamily="18" charset="0"/>
                <a:cs typeface="Times New Roman" panose="02020603050405020304" pitchFamily="18" charset="0"/>
              </a:rPr>
              <a:t>,</a:t>
            </a:r>
            <a:endParaRPr lang="en-US" sz="2800" b="0" dirty="0" smtClean="0">
              <a:latin typeface="Times New Roman" panose="02020603050405020304" pitchFamily="18" charset="0"/>
              <a:cs typeface="Times New Roman" panose="02020603050405020304" pitchFamily="18" charset="0"/>
            </a:endParaRPr>
          </a:p>
          <a:p>
            <a:r>
              <a:rPr lang="vi-VN" sz="2800" b="0" dirty="0">
                <a:latin typeface="Times New Roman" panose="02020603050405020304" pitchFamily="18" charset="0"/>
                <a:cs typeface="Times New Roman" panose="02020603050405020304" pitchFamily="18" charset="0"/>
              </a:rPr>
              <a:t>1. Khi lượng cung tăng, cầu thấp thì giá bán thấp và ngược lại.</a:t>
            </a:r>
            <a:endParaRPr lang="vi-VN" sz="2800" b="0" dirty="0">
              <a:latin typeface="Times New Roman" panose="02020603050405020304" pitchFamily="18" charset="0"/>
              <a:cs typeface="Times New Roman" panose="02020603050405020304" pitchFamily="18" charset="0"/>
            </a:endParaRPr>
          </a:p>
          <a:p>
            <a:r>
              <a:rPr lang="vi-VN" sz="2800" b="0" dirty="0">
                <a:latin typeface="Times New Roman" panose="02020603050405020304" pitchFamily="18" charset="0"/>
                <a:cs typeface="Times New Roman" panose="02020603050405020304" pitchFamily="18" charset="0"/>
              </a:rPr>
              <a:t>2. Thị trường đạt trạng thái cân bằng tại mức giá 30tr/tấn.</a:t>
            </a:r>
            <a:endParaRPr lang="vi-VN" sz="2800" b="0" dirty="0">
              <a:latin typeface="Times New Roman" panose="02020603050405020304" pitchFamily="18" charset="0"/>
              <a:cs typeface="Times New Roman" panose="02020603050405020304" pitchFamily="18" charset="0"/>
            </a:endParaRPr>
          </a:p>
          <a:p>
            <a:r>
              <a:rPr lang="vi-VN" sz="2800" b="0" dirty="0">
                <a:latin typeface="Times New Roman" panose="02020603050405020304" pitchFamily="18" charset="0"/>
                <a:cs typeface="Times New Roman" panose="02020603050405020304" pitchFamily="18" charset="0"/>
              </a:rPr>
              <a:t>3. Khi </a:t>
            </a:r>
            <a:r>
              <a:rPr lang="vi-VN" sz="2800" b="0" dirty="0" smtClean="0">
                <a:latin typeface="Times New Roman" panose="02020603050405020304" pitchFamily="18" charset="0"/>
                <a:cs typeface="Times New Roman" panose="02020603050405020304" pitchFamily="18" charset="0"/>
              </a:rPr>
              <a:t>cung&gt;cầu</a:t>
            </a:r>
            <a:r>
              <a:rPr lang="en-US" sz="2800" b="0" dirty="0" smtClean="0">
                <a:latin typeface="Times New Roman" panose="02020603050405020304" pitchFamily="18" charset="0"/>
                <a:cs typeface="Times New Roman" panose="02020603050405020304" pitchFamily="18" charset="0"/>
              </a:rPr>
              <a:t> </a:t>
            </a:r>
            <a:r>
              <a:rPr lang="vi-VN" sz="2800" b="0" dirty="0" smtClean="0">
                <a:latin typeface="Times New Roman" panose="02020603050405020304" pitchFamily="18" charset="0"/>
                <a:cs typeface="Times New Roman" panose="02020603050405020304" pitchFamily="18" charset="0"/>
              </a:rPr>
              <a:t>-</a:t>
            </a:r>
            <a:r>
              <a:rPr lang="en-US" sz="2800" b="0" dirty="0" smtClean="0">
                <a:latin typeface="Times New Roman" panose="02020603050405020304" pitchFamily="18" charset="0"/>
                <a:cs typeface="Times New Roman" panose="02020603050405020304" pitchFamily="18" charset="0"/>
              </a:rPr>
              <a:t> </a:t>
            </a:r>
            <a:r>
              <a:rPr lang="vi-VN" sz="2800" b="0" dirty="0" smtClean="0">
                <a:latin typeface="Times New Roman" panose="02020603050405020304" pitchFamily="18" charset="0"/>
                <a:cs typeface="Times New Roman" panose="02020603050405020304" pitchFamily="18" charset="0"/>
              </a:rPr>
              <a:t>thu </a:t>
            </a:r>
            <a:r>
              <a:rPr lang="vi-VN" sz="2800" b="0" dirty="0">
                <a:latin typeface="Times New Roman" panose="02020603050405020304" pitchFamily="18" charset="0"/>
                <a:cs typeface="Times New Roman" panose="02020603050405020304" pitchFamily="18" charset="0"/>
              </a:rPr>
              <a:t>hẹp sản xuất và ngược lại. Khi cung&gt;cầu người tiêu dùng nên mua </a:t>
            </a:r>
            <a:r>
              <a:rPr lang="vi-VN" sz="2800" b="0" dirty="0" smtClean="0">
                <a:latin typeface="Times New Roman" panose="02020603050405020304" pitchFamily="18" charset="0"/>
                <a:cs typeface="Times New Roman" panose="02020603050405020304" pitchFamily="18" charset="0"/>
              </a:rPr>
              <a:t>nh</a:t>
            </a:r>
            <a:r>
              <a:rPr lang="en-US" sz="2800" b="0" dirty="0" err="1" smtClean="0">
                <a:latin typeface="Times New Roman" panose="02020603050405020304" pitchFamily="18" charset="0"/>
                <a:cs typeface="Times New Roman" panose="02020603050405020304" pitchFamily="18" charset="0"/>
              </a:rPr>
              <a:t>iều</a:t>
            </a:r>
            <a:r>
              <a:rPr lang="vi-VN" sz="2800" b="0" dirty="0" smtClean="0">
                <a:latin typeface="Times New Roman" panose="02020603050405020304" pitchFamily="18" charset="0"/>
                <a:cs typeface="Times New Roman" panose="02020603050405020304" pitchFamily="18" charset="0"/>
              </a:rPr>
              <a:t> </a:t>
            </a:r>
            <a:r>
              <a:rPr lang="vi-VN" sz="2800" b="0" dirty="0">
                <a:latin typeface="Times New Roman" panose="02020603050405020304" pitchFamily="18" charset="0"/>
                <a:cs typeface="Times New Roman" panose="02020603050405020304" pitchFamily="18" charset="0"/>
              </a:rPr>
              <a:t>hơn và ngược lại</a:t>
            </a:r>
            <a:r>
              <a:rPr lang="vi-VN" sz="2800" b="0" dirty="0" smtClean="0">
                <a:latin typeface="Times New Roman" panose="02020603050405020304" pitchFamily="18" charset="0"/>
                <a:cs typeface="Times New Roman" panose="02020603050405020304" pitchFamily="18" charset="0"/>
              </a:rPr>
              <a:t>.</a:t>
            </a:r>
            <a:endParaRPr lang="en-US" sz="2800" b="0" dirty="0" smtClean="0">
              <a:latin typeface="Times New Roman" panose="02020603050405020304" pitchFamily="18" charset="0"/>
              <a:cs typeface="Times New Roman" panose="02020603050405020304" pitchFamily="18" charset="0"/>
            </a:endParaRPr>
          </a:p>
          <a:p>
            <a:r>
              <a:rPr lang="en-US" sz="2800" b="0" dirty="0" err="1" smtClean="0">
                <a:solidFill>
                  <a:srgbClr val="C00000"/>
                </a:solidFill>
                <a:latin typeface="Times New Roman" panose="02020603050405020304" pitchFamily="18" charset="0"/>
                <a:cs typeface="Times New Roman" panose="02020603050405020304" pitchFamily="18" charset="0"/>
              </a:rPr>
              <a:t>Vậy</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mối</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quan</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hệ</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cung</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cầu</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là</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gì</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Chúng</a:t>
            </a:r>
            <a:r>
              <a:rPr lang="en-US" sz="2800" b="0" dirty="0" smtClean="0">
                <a:solidFill>
                  <a:srgbClr val="C00000"/>
                </a:solidFill>
                <a:latin typeface="Times New Roman" panose="02020603050405020304" pitchFamily="18" charset="0"/>
                <a:cs typeface="Times New Roman" panose="02020603050405020304" pitchFamily="18" charset="0"/>
              </a:rPr>
              <a:t> ta </a:t>
            </a:r>
            <a:r>
              <a:rPr lang="en-US" sz="2800" b="0" dirty="0" err="1" smtClean="0">
                <a:solidFill>
                  <a:srgbClr val="C00000"/>
                </a:solidFill>
                <a:latin typeface="Times New Roman" panose="02020603050405020304" pitchFamily="18" charset="0"/>
                <a:cs typeface="Times New Roman" panose="02020603050405020304" pitchFamily="18" charset="0"/>
              </a:rPr>
              <a:t>cùng</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quan</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sát</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hình</a:t>
            </a:r>
            <a:r>
              <a:rPr lang="en-US" sz="2800" b="0" dirty="0" smtClean="0">
                <a:solidFill>
                  <a:srgbClr val="C00000"/>
                </a:solidFill>
                <a:latin typeface="Times New Roman" panose="02020603050405020304" pitchFamily="18" charset="0"/>
                <a:cs typeface="Times New Roman" panose="02020603050405020304" pitchFamily="18" charset="0"/>
              </a:rPr>
              <a:t> </a:t>
            </a:r>
            <a:r>
              <a:rPr lang="en-US" sz="2800" b="0" dirty="0" err="1" smtClean="0">
                <a:solidFill>
                  <a:srgbClr val="C00000"/>
                </a:solidFill>
                <a:latin typeface="Times New Roman" panose="02020603050405020304" pitchFamily="18" charset="0"/>
                <a:cs typeface="Times New Roman" panose="02020603050405020304" pitchFamily="18" charset="0"/>
              </a:rPr>
              <a:t>ảnh</a:t>
            </a:r>
            <a:r>
              <a:rPr lang="vi-VN" sz="2800" b="0" dirty="0" smtClean="0">
                <a:solidFill>
                  <a:srgbClr val="C00000"/>
                </a:solidFill>
                <a:latin typeface="Times New Roman" panose="02020603050405020304" pitchFamily="18" charset="0"/>
                <a:cs typeface="Times New Roman" panose="02020603050405020304" pitchFamily="18" charset="0"/>
              </a:rPr>
              <a:t> </a:t>
            </a:r>
            <a:endParaRPr lang="vi-VN" sz="2800" b="0" dirty="0">
              <a:solidFill>
                <a:srgbClr val="C00000"/>
              </a:solidFill>
              <a:latin typeface="Times New Roman" panose="02020603050405020304" pitchFamily="18" charset="0"/>
              <a:cs typeface="Times New Roman" panose="02020603050405020304" pitchFamily="18" charset="0"/>
            </a:endParaRPr>
          </a:p>
          <a:p>
            <a:endParaRPr lang="en-US" sz="2800" b="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custDataLst>
              <p:tags r:id="rId2"/>
            </p:custDataLst>
          </p:nvPr>
        </p:nvSpPr>
        <p:spPr>
          <a:xfrm>
            <a:off x="2578946" y="307762"/>
            <a:ext cx="3924300" cy="990600"/>
          </a:xfrm>
        </p:spPr>
        <p:txBody>
          <a:bodyPr/>
          <a:lstStyle/>
          <a:p>
            <a:pPr algn="ctr" eaLnBrk="1" hangingPunct="1"/>
            <a:r>
              <a:rPr lang="en-US" sz="4200" b="1" dirty="0" err="1" smtClean="0">
                <a:solidFill>
                  <a:srgbClr val="FF0000"/>
                </a:solidFill>
                <a:latin typeface="Arial" panose="020B0604020202020204" pitchFamily="34" charset="0"/>
                <a:cs typeface="Arial" panose="020B0604020202020204" pitchFamily="34" charset="0"/>
              </a:rPr>
              <a:t>Thị</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trường</a:t>
            </a:r>
            <a:endParaRPr lang="en-US" sz="4200" b="1" dirty="0" smtClean="0">
              <a:solidFill>
                <a:srgbClr val="FF0000"/>
              </a:solidFill>
              <a:latin typeface="Arial" panose="020B0604020202020204" pitchFamily="34" charset="0"/>
              <a:cs typeface="Arial" panose="020B0604020202020204" pitchFamily="34" charset="0"/>
            </a:endParaRPr>
          </a:p>
        </p:txBody>
      </p:sp>
      <p:sp>
        <p:nvSpPr>
          <p:cNvPr id="112644" name="Oval 4"/>
          <p:cNvSpPr>
            <a:spLocks noChangeArrowheads="1"/>
          </p:cNvSpPr>
          <p:nvPr>
            <p:custDataLst>
              <p:tags r:id="rId3"/>
            </p:custDataLst>
          </p:nvPr>
        </p:nvSpPr>
        <p:spPr bwMode="auto">
          <a:xfrm>
            <a:off x="7391400" y="2362200"/>
            <a:ext cx="1600200" cy="1219200"/>
          </a:xfrm>
          <a:prstGeom prst="ellipse">
            <a:avLst/>
          </a:prstGeom>
          <a:gradFill rotWithShape="1">
            <a:gsLst>
              <a:gs pos="0">
                <a:srgbClr val="FF99FF"/>
              </a:gs>
              <a:gs pos="100000">
                <a:schemeClr val="bg1"/>
              </a:gs>
            </a:gsLst>
            <a:path path="shape">
              <a:fillToRect l="50000" t="50000" r="50000" b="50000"/>
            </a:path>
          </a:gradFill>
          <a:ln w="9525">
            <a:solidFill>
              <a:srgbClr val="FF99FF"/>
            </a:solidFill>
            <a:round/>
          </a:ln>
          <a:effectLst/>
        </p:spPr>
        <p:txBody>
          <a:bodyPr wrap="none" anchor="ctr"/>
          <a:lstStyle/>
          <a:p>
            <a:pPr algn="ctr">
              <a:defRPr/>
            </a:pPr>
            <a:endParaRPr lang="en-US" sz="3600" b="1">
              <a:effectLst>
                <a:outerShdw blurRad="38100" dist="38100" dir="2700000" algn="tl">
                  <a:srgbClr val="C0C0C0"/>
                </a:outerShdw>
              </a:effectLst>
              <a:latin typeface="Times New Roman" panose="02020603050405020304" pitchFamily="18" charset="0"/>
            </a:endParaRPr>
          </a:p>
        </p:txBody>
      </p:sp>
      <p:sp>
        <p:nvSpPr>
          <p:cNvPr id="112645" name="Oval 5"/>
          <p:cNvSpPr>
            <a:spLocks noChangeArrowheads="1"/>
          </p:cNvSpPr>
          <p:nvPr>
            <p:custDataLst>
              <p:tags r:id="rId4"/>
            </p:custDataLst>
          </p:nvPr>
        </p:nvSpPr>
        <p:spPr bwMode="auto">
          <a:xfrm>
            <a:off x="0" y="2438400"/>
            <a:ext cx="1600200" cy="1219200"/>
          </a:xfrm>
          <a:prstGeom prst="ellipse">
            <a:avLst/>
          </a:prstGeom>
          <a:gradFill rotWithShape="1">
            <a:gsLst>
              <a:gs pos="0">
                <a:srgbClr val="FF99FF"/>
              </a:gs>
              <a:gs pos="100000">
                <a:schemeClr val="bg1"/>
              </a:gs>
            </a:gsLst>
            <a:path path="shape">
              <a:fillToRect l="50000" t="50000" r="50000" b="50000"/>
            </a:path>
          </a:gradFill>
          <a:ln w="38100" cmpd="dbl">
            <a:solidFill>
              <a:srgbClr val="FF99FF"/>
            </a:solidFill>
            <a:round/>
          </a:ln>
          <a:effectLst/>
        </p:spPr>
        <p:txBody>
          <a:bodyPr wrap="none" anchor="ctr"/>
          <a:lstStyle/>
          <a:p>
            <a:pPr algn="ctr">
              <a:defRPr/>
            </a:pPr>
            <a:endParaRPr lang="en-US">
              <a:solidFill>
                <a:schemeClr val="tx2"/>
              </a:solidFill>
              <a:effectLst>
                <a:outerShdw blurRad="38100" dist="38100" dir="2700000" algn="tl">
                  <a:srgbClr val="C0C0C0"/>
                </a:outerShdw>
              </a:effectLst>
            </a:endParaRPr>
          </a:p>
        </p:txBody>
      </p:sp>
      <p:sp>
        <p:nvSpPr>
          <p:cNvPr id="112646" name="Text Box 6"/>
          <p:cNvSpPr txBox="1">
            <a:spLocks noChangeArrowheads="1"/>
          </p:cNvSpPr>
          <p:nvPr>
            <p:custDataLst>
              <p:tags r:id="rId5"/>
            </p:custDataLst>
          </p:nvPr>
        </p:nvSpPr>
        <p:spPr bwMode="auto">
          <a:xfrm>
            <a:off x="304810" y="2689225"/>
            <a:ext cx="864339" cy="523220"/>
          </a:xfrm>
          <a:prstGeom prst="rect">
            <a:avLst/>
          </a:prstGeom>
          <a:noFill/>
          <a:ln w="9525">
            <a:noFill/>
            <a:miter lim="800000"/>
          </a:ln>
          <a:effectLst/>
        </p:spPr>
        <p:txBody>
          <a:bodyPr wrap="none">
            <a:spAutoFit/>
          </a:bodyPr>
          <a:lstStyle/>
          <a:p>
            <a:pPr>
              <a:defRPr/>
            </a:pPr>
            <a:r>
              <a:rPr lang="en-US" sz="2800" b="1" dirty="0" err="1">
                <a:effectLst>
                  <a:outerShdw blurRad="38100" dist="38100" dir="2700000" algn="tl">
                    <a:srgbClr val="C0C0C0"/>
                  </a:outerShdw>
                </a:effectLst>
                <a:latin typeface="Arial" panose="020B0604020202020204" pitchFamily="34" charset="0"/>
                <a:cs typeface="Arial" panose="020B0604020202020204" pitchFamily="34" charset="0"/>
              </a:rPr>
              <a:t>Cầu</a:t>
            </a:r>
            <a:endParaRPr lang="en-US" sz="28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8679" name="AutoShape 7"/>
          <p:cNvSpPr/>
          <p:nvPr>
            <p:custDataLst>
              <p:tags r:id="rId6"/>
            </p:custDataLst>
          </p:nvPr>
        </p:nvSpPr>
        <p:spPr bwMode="auto">
          <a:xfrm>
            <a:off x="1600200" y="2209800"/>
            <a:ext cx="304800" cy="1828800"/>
          </a:xfrm>
          <a:prstGeom prst="leftBrace">
            <a:avLst>
              <a:gd name="adj1" fmla="val 50000"/>
              <a:gd name="adj2" fmla="val 50000"/>
            </a:avLst>
          </a:prstGeom>
          <a:noFill/>
          <a:ln w="9525">
            <a:solidFill>
              <a:srgbClr val="FF99FF"/>
            </a:solidFill>
            <a:rou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8680" name="AutoShape 8"/>
          <p:cNvSpPr/>
          <p:nvPr>
            <p:custDataLst>
              <p:tags r:id="rId7"/>
            </p:custDataLst>
          </p:nvPr>
        </p:nvSpPr>
        <p:spPr bwMode="auto">
          <a:xfrm>
            <a:off x="7010400" y="2133600"/>
            <a:ext cx="381000" cy="1752600"/>
          </a:xfrm>
          <a:prstGeom prst="rightBrace">
            <a:avLst>
              <a:gd name="adj1" fmla="val 38333"/>
              <a:gd name="adj2" fmla="val 50000"/>
            </a:avLst>
          </a:prstGeom>
          <a:noFill/>
          <a:ln w="9525">
            <a:solidFill>
              <a:srgbClr val="FF99FF"/>
            </a:solidFill>
            <a:rou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8681" name="Line 9"/>
          <p:cNvSpPr>
            <a:spLocks noChangeShapeType="1"/>
          </p:cNvSpPr>
          <p:nvPr>
            <p:custDataLst>
              <p:tags r:id="rId8"/>
            </p:custDataLst>
          </p:nvPr>
        </p:nvSpPr>
        <p:spPr bwMode="auto">
          <a:xfrm>
            <a:off x="762000" y="5181600"/>
            <a:ext cx="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112650" name="Text Box 10"/>
          <p:cNvSpPr txBox="1">
            <a:spLocks noChangeArrowheads="1"/>
          </p:cNvSpPr>
          <p:nvPr>
            <p:custDataLst>
              <p:tags r:id="rId9"/>
            </p:custDataLst>
          </p:nvPr>
        </p:nvSpPr>
        <p:spPr bwMode="auto">
          <a:xfrm>
            <a:off x="7391400" y="2711450"/>
            <a:ext cx="1676400" cy="523220"/>
          </a:xfrm>
          <a:prstGeom prst="rect">
            <a:avLst/>
          </a:prstGeom>
          <a:noFill/>
          <a:ln w="38100" cmpd="dbl">
            <a:solidFill>
              <a:schemeClr val="bg1"/>
            </a:solidFill>
            <a:miter lim="800000"/>
          </a:ln>
          <a:effectLst/>
        </p:spPr>
        <p:txBody>
          <a:bodyPr>
            <a:spAutoFit/>
          </a:bodyPr>
          <a:lstStyle/>
          <a:p>
            <a:pPr algn="ctr">
              <a:spcBef>
                <a:spcPct val="50000"/>
              </a:spcBef>
              <a:defRPr/>
            </a:pPr>
            <a:r>
              <a:rPr lang="en-US" sz="2800" b="1">
                <a:effectLst>
                  <a:outerShdw blurRad="38100" dist="38100" dir="2700000" algn="tl">
                    <a:srgbClr val="C0C0C0"/>
                  </a:outerShdw>
                </a:effectLst>
                <a:latin typeface="Arial" panose="020B0604020202020204" pitchFamily="34" charset="0"/>
                <a:cs typeface="Arial" panose="020B0604020202020204" pitchFamily="34" charset="0"/>
              </a:rPr>
              <a:t>Cung</a:t>
            </a:r>
            <a:endParaRPr lang="en-US" sz="2800" b="1">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12651" name="Rectangle 11"/>
          <p:cNvSpPr>
            <a:spLocks noChangeArrowheads="1"/>
          </p:cNvSpPr>
          <p:nvPr>
            <p:custDataLst>
              <p:tags r:id="rId10"/>
            </p:custDataLst>
          </p:nvPr>
        </p:nvSpPr>
        <p:spPr bwMode="auto">
          <a:xfrm>
            <a:off x="2714759" y="4953000"/>
            <a:ext cx="4572000" cy="914400"/>
          </a:xfrm>
          <a:prstGeom prst="rect">
            <a:avLst/>
          </a:prstGeom>
          <a:gradFill rotWithShape="1">
            <a:gsLst>
              <a:gs pos="0">
                <a:schemeClr val="bg1"/>
              </a:gs>
              <a:gs pos="100000">
                <a:srgbClr val="66FF66"/>
              </a:gs>
            </a:gsLst>
            <a:lin ang="5400000" scaled="1"/>
          </a:gradFill>
          <a:ln w="38100" cmpd="dbl">
            <a:solidFill>
              <a:srgbClr val="FF99FF"/>
            </a:solidFill>
            <a:miter lim="800000"/>
          </a:ln>
          <a:effectLst/>
        </p:spPr>
        <p:txBody>
          <a:bodyPr wrap="none" anchor="ctr"/>
          <a:lstStyle/>
          <a:p>
            <a:pPr algn="ctr">
              <a:defRPr/>
            </a:pPr>
            <a:endParaRPr lang="en-US" sz="4000" b="1">
              <a:solidFill>
                <a:srgbClr val="FFFF00"/>
              </a:solidFill>
              <a:effectLst>
                <a:outerShdw blurRad="38100" dist="38100" dir="2700000" algn="tl">
                  <a:srgbClr val="C0C0C0"/>
                </a:outerShdw>
              </a:effectLst>
            </a:endParaRPr>
          </a:p>
        </p:txBody>
      </p:sp>
      <p:sp>
        <p:nvSpPr>
          <p:cNvPr id="112652" name="Text Box 12"/>
          <p:cNvSpPr txBox="1">
            <a:spLocks noChangeArrowheads="1"/>
          </p:cNvSpPr>
          <p:nvPr>
            <p:custDataLst>
              <p:tags r:id="rId11"/>
            </p:custDataLst>
          </p:nvPr>
        </p:nvSpPr>
        <p:spPr bwMode="auto">
          <a:xfrm>
            <a:off x="2667000" y="5093614"/>
            <a:ext cx="4343400" cy="584775"/>
          </a:xfrm>
          <a:prstGeom prst="rect">
            <a:avLst/>
          </a:prstGeom>
          <a:noFill/>
          <a:ln w="9525">
            <a:noFill/>
            <a:miter lim="800000"/>
          </a:ln>
          <a:effectLst/>
        </p:spPr>
        <p:txBody>
          <a:bodyPr>
            <a:spAutoFit/>
          </a:bodyPr>
          <a:lstStyle/>
          <a:p>
            <a:pPr algn="ctr">
              <a:spcBef>
                <a:spcPct val="50000"/>
              </a:spcBef>
              <a:defRPr/>
            </a:pPr>
            <a:r>
              <a:rPr lang="en-US" sz="3200" b="1" dirty="0" err="1">
                <a:effectLst>
                  <a:outerShdw blurRad="38100" dist="38100" dir="2700000" algn="tl">
                    <a:srgbClr val="C0C0C0"/>
                  </a:outerShdw>
                </a:effectLst>
                <a:latin typeface="Arial" panose="020B0604020202020204" pitchFamily="34" charset="0"/>
                <a:cs typeface="Arial" panose="020B0604020202020204" pitchFamily="34" charset="0"/>
              </a:rPr>
              <a:t>Quan</a:t>
            </a:r>
            <a:r>
              <a:rPr lang="en-US" sz="32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effectLst>
                  <a:outerShdw blurRad="38100" dist="38100" dir="2700000" algn="tl">
                    <a:srgbClr val="C0C0C0"/>
                  </a:outerShdw>
                </a:effectLst>
                <a:latin typeface="Arial" panose="020B0604020202020204" pitchFamily="34" charset="0"/>
                <a:cs typeface="Arial" panose="020B0604020202020204" pitchFamily="34" charset="0"/>
              </a:rPr>
              <a:t>hệ</a:t>
            </a:r>
            <a:r>
              <a:rPr lang="en-US" sz="32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effectLst>
                  <a:outerShdw blurRad="38100" dist="38100" dir="2700000" algn="tl">
                    <a:srgbClr val="C0C0C0"/>
                  </a:outerShdw>
                </a:effectLst>
                <a:latin typeface="Arial" panose="020B0604020202020204" pitchFamily="34" charset="0"/>
                <a:cs typeface="Arial" panose="020B0604020202020204" pitchFamily="34" charset="0"/>
              </a:rPr>
              <a:t>cung</a:t>
            </a:r>
            <a:r>
              <a:rPr lang="en-US" sz="3200" b="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3200" b="1" dirty="0" err="1">
                <a:effectLst>
                  <a:outerShdw blurRad="38100" dist="38100" dir="2700000" algn="tl">
                    <a:srgbClr val="C0C0C0"/>
                  </a:outerShdw>
                </a:effectLst>
                <a:latin typeface="Arial" panose="020B0604020202020204" pitchFamily="34" charset="0"/>
                <a:cs typeface="Arial" panose="020B0604020202020204" pitchFamily="34" charset="0"/>
              </a:rPr>
              <a:t>cầu</a:t>
            </a:r>
            <a:endParaRPr lang="en-US" sz="3200" b="1"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8685" name="Line 13"/>
          <p:cNvSpPr>
            <a:spLocks noChangeShapeType="1"/>
          </p:cNvSpPr>
          <p:nvPr>
            <p:custDataLst>
              <p:tags r:id="rId12"/>
            </p:custDataLst>
          </p:nvPr>
        </p:nvSpPr>
        <p:spPr bwMode="auto">
          <a:xfrm>
            <a:off x="762000" y="3657600"/>
            <a:ext cx="0" cy="1447800"/>
          </a:xfrm>
          <a:prstGeom prst="line">
            <a:avLst/>
          </a:prstGeom>
          <a:noFill/>
          <a:ln w="38100" cmpd="dbl">
            <a:solidFill>
              <a:srgbClr val="FF99FF"/>
            </a:solidFill>
            <a:round/>
          </a:ln>
          <a:extLst>
            <a:ext uri="{909E8E84-426E-40DD-AFC4-6F175D3DCCD1}">
              <a14:hiddenFill xmlns:a14="http://schemas.microsoft.com/office/drawing/2010/main">
                <a:noFill/>
              </a14:hiddenFill>
            </a:ext>
          </a:extLst>
        </p:spPr>
        <p:txBody>
          <a:bodyPr/>
          <a:lstStyle/>
          <a:p>
            <a:endParaRPr lang="en-US"/>
          </a:p>
        </p:txBody>
      </p:sp>
      <p:sp>
        <p:nvSpPr>
          <p:cNvPr id="28686" name="Line 14"/>
          <p:cNvSpPr>
            <a:spLocks noChangeShapeType="1"/>
          </p:cNvSpPr>
          <p:nvPr>
            <p:custDataLst>
              <p:tags r:id="rId13"/>
            </p:custDataLst>
          </p:nvPr>
        </p:nvSpPr>
        <p:spPr bwMode="auto">
          <a:xfrm>
            <a:off x="762000" y="5105400"/>
            <a:ext cx="1371600" cy="0"/>
          </a:xfrm>
          <a:prstGeom prst="line">
            <a:avLst/>
          </a:prstGeom>
          <a:noFill/>
          <a:ln w="38100" cmpd="dbl">
            <a:solidFill>
              <a:srgbClr val="FF99FF"/>
            </a:solidFill>
            <a:round/>
          </a:ln>
          <a:extLst>
            <a:ext uri="{909E8E84-426E-40DD-AFC4-6F175D3DCCD1}">
              <a14:hiddenFill xmlns:a14="http://schemas.microsoft.com/office/drawing/2010/main">
                <a:noFill/>
              </a14:hiddenFill>
            </a:ext>
          </a:extLst>
        </p:spPr>
        <p:txBody>
          <a:bodyPr/>
          <a:lstStyle/>
          <a:p>
            <a:endParaRPr lang="en-US"/>
          </a:p>
        </p:txBody>
      </p:sp>
      <p:sp>
        <p:nvSpPr>
          <p:cNvPr id="28687" name="Line 15"/>
          <p:cNvSpPr>
            <a:spLocks noChangeShapeType="1"/>
          </p:cNvSpPr>
          <p:nvPr>
            <p:custDataLst>
              <p:tags r:id="rId14"/>
            </p:custDataLst>
          </p:nvPr>
        </p:nvSpPr>
        <p:spPr bwMode="auto">
          <a:xfrm>
            <a:off x="8077200" y="3657600"/>
            <a:ext cx="0" cy="1447800"/>
          </a:xfrm>
          <a:prstGeom prst="line">
            <a:avLst/>
          </a:prstGeom>
          <a:noFill/>
          <a:ln w="38100" cmpd="dbl">
            <a:solidFill>
              <a:srgbClr val="FF99FF"/>
            </a:solidFill>
            <a:round/>
          </a:ln>
          <a:extLst>
            <a:ext uri="{909E8E84-426E-40DD-AFC4-6F175D3DCCD1}">
              <a14:hiddenFill xmlns:a14="http://schemas.microsoft.com/office/drawing/2010/main">
                <a:noFill/>
              </a14:hiddenFill>
            </a:ext>
          </a:extLst>
        </p:spPr>
        <p:txBody>
          <a:bodyPr/>
          <a:lstStyle/>
          <a:p>
            <a:endParaRPr lang="en-US"/>
          </a:p>
        </p:txBody>
      </p:sp>
      <p:sp>
        <p:nvSpPr>
          <p:cNvPr id="28688" name="Line 16"/>
          <p:cNvSpPr>
            <a:spLocks noChangeShapeType="1"/>
          </p:cNvSpPr>
          <p:nvPr>
            <p:custDataLst>
              <p:tags r:id="rId15"/>
            </p:custDataLst>
          </p:nvPr>
        </p:nvSpPr>
        <p:spPr bwMode="auto">
          <a:xfrm>
            <a:off x="6705600" y="5105400"/>
            <a:ext cx="1371600" cy="0"/>
          </a:xfrm>
          <a:prstGeom prst="line">
            <a:avLst/>
          </a:prstGeom>
          <a:noFill/>
          <a:ln w="38100" cmpd="dbl">
            <a:solidFill>
              <a:srgbClr val="FF99FF"/>
            </a:solidFill>
            <a:round/>
          </a:ln>
          <a:extLst>
            <a:ext uri="{909E8E84-426E-40DD-AFC4-6F175D3DCCD1}">
              <a14:hiddenFill xmlns:a14="http://schemas.microsoft.com/office/drawing/2010/main">
                <a:noFill/>
              </a14:hiddenFill>
            </a:ext>
          </a:extLst>
        </p:spPr>
        <p:txBody>
          <a:bodyPr/>
          <a:lstStyle/>
          <a:p>
            <a:endParaRPr lang="en-US"/>
          </a:p>
        </p:txBody>
      </p:sp>
      <p:pic>
        <p:nvPicPr>
          <p:cNvPr id="28689" name="Picture 17" descr="colorbar24x20"/>
          <p:cNvPicPr>
            <a:picLocks noChangeAspect="1" noChangeArrowheads="1" noCrop="1"/>
          </p:cNvPicPr>
          <p:nvPr>
            <p:custDataLst>
              <p:tags r:id="rId16"/>
            </p:custDataLst>
          </p:nvPr>
        </p:nvPicPr>
        <p:blipFill>
          <a:blip r:embed="rId17">
            <a:extLst>
              <a:ext uri="{28A0092B-C50C-407E-A947-70E740481C1C}">
                <a14:useLocalDpi xmlns:a14="http://schemas.microsoft.com/office/drawing/2010/main" val="0"/>
              </a:ext>
            </a:extLst>
          </a:blip>
          <a:srcRect/>
          <a:stretch>
            <a:fillRect/>
          </a:stretch>
        </p:blipFill>
        <p:spPr bwMode="auto">
          <a:xfrm rot="10800000">
            <a:off x="2473843" y="1322031"/>
            <a:ext cx="4263288"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9" descr="D:\gvg 1\154652234632981.png"/>
          <p:cNvPicPr>
            <a:picLocks noChangeAspect="1" noChangeArrowheads="1"/>
          </p:cNvPicPr>
          <p:nvPr/>
        </p:nvPicPr>
        <p:blipFill>
          <a:blip r:embed="rId18">
            <a:extLst>
              <a:ext uri="{28A0092B-C50C-407E-A947-70E740481C1C}">
                <a14:useLocalDpi xmlns:a14="http://schemas.microsoft.com/office/drawing/2010/main" val="0"/>
              </a:ext>
            </a:extLst>
          </a:blip>
          <a:srcRect l="10976" r="66512" b="57947"/>
          <a:stretch>
            <a:fillRect/>
          </a:stretch>
        </p:blipFill>
        <p:spPr bwMode="auto">
          <a:xfrm>
            <a:off x="0" y="4953020"/>
            <a:ext cx="16002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0" descr="D:\gvg 1\154652234632981.png"/>
          <p:cNvPicPr>
            <a:picLocks noChangeAspect="1" noChangeArrowheads="1"/>
          </p:cNvPicPr>
          <p:nvPr/>
        </p:nvPicPr>
        <p:blipFill>
          <a:blip r:embed="rId18">
            <a:extLst>
              <a:ext uri="{28A0092B-C50C-407E-A947-70E740481C1C}">
                <a14:useLocalDpi xmlns:a14="http://schemas.microsoft.com/office/drawing/2010/main" val="0"/>
              </a:ext>
            </a:extLst>
          </a:blip>
          <a:srcRect l="71013" r="6473" b="60944"/>
          <a:stretch>
            <a:fillRect/>
          </a:stretch>
        </p:blipFill>
        <p:spPr bwMode="auto">
          <a:xfrm>
            <a:off x="7543800" y="4876800"/>
            <a:ext cx="1600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custDataLst>
              <p:tags r:id="rId19"/>
            </p:custDataLst>
          </p:nvPr>
        </p:nvSpPr>
        <p:spPr bwMode="auto">
          <a:xfrm>
            <a:off x="1752600" y="6192982"/>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smtClean="0">
                <a:solidFill>
                  <a:srgbClr val="0000CC"/>
                </a:solidFill>
                <a:cs typeface="Arial" panose="020B0604020202020204" pitchFamily="34" charset="0"/>
              </a:rPr>
              <a:t>Người </a:t>
            </a:r>
            <a:r>
              <a:rPr lang="en-US" b="1">
                <a:solidFill>
                  <a:srgbClr val="0000CC"/>
                </a:solidFill>
                <a:cs typeface="Arial" panose="020B0604020202020204" pitchFamily="34" charset="0"/>
              </a:rPr>
              <a:t>tiêu dùng </a:t>
            </a:r>
            <a:endParaRPr lang="en-US" b="1">
              <a:solidFill>
                <a:srgbClr val="0000CC"/>
              </a:solidFill>
              <a:cs typeface="Arial" panose="020B0604020202020204" pitchFamily="34" charset="0"/>
            </a:endParaRPr>
          </a:p>
        </p:txBody>
      </p:sp>
      <p:sp>
        <p:nvSpPr>
          <p:cNvPr id="21" name="TextBox 20"/>
          <p:cNvSpPr txBox="1">
            <a:spLocks noChangeArrowheads="1"/>
          </p:cNvSpPr>
          <p:nvPr>
            <p:custDataLst>
              <p:tags r:id="rId20"/>
            </p:custDataLst>
          </p:nvPr>
        </p:nvSpPr>
        <p:spPr bwMode="auto">
          <a:xfrm>
            <a:off x="5181600" y="61722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b="1">
                <a:solidFill>
                  <a:srgbClr val="FF0000"/>
                </a:solidFill>
                <a:cs typeface="Arial" panose="020B0604020202020204" pitchFamily="34" charset="0"/>
              </a:rPr>
              <a:t>Người sản xuất -</a:t>
            </a:r>
            <a:endParaRPr lang="en-US" b="1">
              <a:solidFill>
                <a:srgbClr val="FF0000"/>
              </a:solidFill>
              <a:cs typeface="Arial" panose="020B0604020202020204" pitchFamily="34" charset="0"/>
            </a:endParaRPr>
          </a:p>
        </p:txBody>
      </p:sp>
      <p:pic>
        <p:nvPicPr>
          <p:cNvPr id="5122" name="Picture 2"/>
          <p:cNvPicPr>
            <a:picLocks noGrp="1" noChangeAspect="1" noChangeArrowheads="1"/>
          </p:cNvPicPr>
          <p:nvPr>
            <p:ph idx="1"/>
          </p:nvPr>
        </p:nvPicPr>
        <p:blipFill>
          <a:blip r:embed="rId21">
            <a:extLst>
              <a:ext uri="{28A0092B-C50C-407E-A947-70E740481C1C}">
                <a14:useLocalDpi xmlns:a14="http://schemas.microsoft.com/office/drawing/2010/main" val="0"/>
              </a:ext>
            </a:extLst>
          </a:blip>
          <a:srcRect/>
          <a:stretch>
            <a:fillRect/>
          </a:stretch>
        </p:blipFill>
        <p:spPr bwMode="auto">
          <a:xfrm>
            <a:off x="1919495" y="1566882"/>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2000" y="1587486"/>
            <a:ext cx="2857500" cy="164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30088" y="323467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19976" y="3212447"/>
            <a:ext cx="2771424" cy="1740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63"/>
                                        </p:tgtEl>
                                        <p:attrNameLst>
                                          <p:attrName>style.visibility</p:attrName>
                                        </p:attrNameLst>
                                      </p:cBhvr>
                                      <p:to>
                                        <p:strVal val="visible"/>
                                      </p:to>
                                    </p:set>
                                    <p:animEffect transition="in" filter="blinds(horizontal)">
                                      <p:cBhvr>
                                        <p:cTn id="7" dur="500"/>
                                        <p:tgtEl>
                                          <p:spTgt spid="616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12"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0">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164"/>
                                        </p:tgtEl>
                                        <p:attrNameLst>
                                          <p:attrName>style.visibility</p:attrName>
                                        </p:attrNameLst>
                                      </p:cBhvr>
                                      <p:to>
                                        <p:strVal val="visible"/>
                                      </p:to>
                                    </p:set>
                                    <p:animEffect transition="in" filter="blinds(horizontal)">
                                      <p:cBhvr>
                                        <p:cTn id="19" dur="500"/>
                                        <p:tgtEl>
                                          <p:spTgt spid="6164"/>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21">
                                            <p:txEl>
                                              <p:pRg st="0" end="0"/>
                                            </p:txEl>
                                          </p:spTgt>
                                        </p:tgtEl>
                                        <p:attrNameLst>
                                          <p:attrName>style.visibility</p:attrName>
                                        </p:attrNameLst>
                                      </p:cBhvr>
                                      <p:to>
                                        <p:strVal val="visible"/>
                                      </p:to>
                                    </p:set>
                                    <p:anim calcmode="discrete" valueType="clr">
                                      <p:cBhvr override="childStyle">
                                        <p:cTn id="24" dur="80"/>
                                        <p:tgtEl>
                                          <p:spTgt spid="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1">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2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6" name="Date Placeholder 3"/>
          <p:cNvSpPr txBox="1">
            <a:spLocks noGrp="1"/>
          </p:cNvSpPr>
          <p:nvPr>
            <p:custDataLst>
              <p:tags r:id="rId2"/>
            </p:custDataLst>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5F55B3-FEB3-4EEF-B370-530BBA6CE43B}" type="datetime1">
              <a:rPr lang="en-US" sz="1200">
                <a:latin typeface="Garamond" pitchFamily="18" charset="0"/>
              </a:rPr>
            </a:fld>
            <a:endParaRPr lang="en-US" altLang="en-US" sz="1200">
              <a:latin typeface="Garamond" pitchFamily="18" charset="0"/>
            </a:endParaRPr>
          </a:p>
        </p:txBody>
      </p:sp>
      <p:sp>
        <p:nvSpPr>
          <p:cNvPr id="21511" name="AutoShape 6"/>
          <p:cNvSpPr>
            <a:spLocks noChangeArrowheads="1"/>
          </p:cNvSpPr>
          <p:nvPr>
            <p:custDataLst>
              <p:tags r:id="rId3"/>
            </p:custDataLst>
          </p:nvPr>
        </p:nvSpPr>
        <p:spPr bwMode="auto">
          <a:xfrm>
            <a:off x="76210" y="1952645"/>
            <a:ext cx="1939925" cy="1008063"/>
          </a:xfrm>
          <a:prstGeom prst="roundRect">
            <a:avLst>
              <a:gd name="adj" fmla="val 16667"/>
            </a:avLst>
          </a:prstGeom>
          <a:solidFill>
            <a:srgbClr val="CCFFCC"/>
          </a:solidFill>
          <a:ln w="12700" cap="sq">
            <a:solidFill>
              <a:srgbClr val="FF6600"/>
            </a:solidFill>
            <a:round/>
            <a:headEnd type="none" w="sm" len="sm"/>
            <a:tailEnd type="none" w="sm" len="sm"/>
          </a:ln>
        </p:spPr>
        <p:txBody>
          <a:bodyPr anchor="ctr"/>
          <a:lstStyle/>
          <a:p>
            <a:pPr algn="ctr" eaLnBrk="0" hangingPunct="0"/>
            <a:r>
              <a:rPr lang="en-US" sz="2800" b="1">
                <a:solidFill>
                  <a:srgbClr val="FF0066"/>
                </a:solidFill>
                <a:latin typeface="Arial" panose="020B0604020202020204" pitchFamily="34" charset="0"/>
                <a:cs typeface="Arial" panose="020B0604020202020204" pitchFamily="34" charset="0"/>
              </a:rPr>
              <a:t>Cầu tăng</a:t>
            </a:r>
            <a:r>
              <a:rPr lang="en-US" sz="2000" b="1">
                <a:solidFill>
                  <a:srgbClr val="FF0066"/>
                </a:solidFill>
                <a:latin typeface="Arial" panose="020B0604020202020204" pitchFamily="34" charset="0"/>
                <a:cs typeface="Arial" panose="020B0604020202020204" pitchFamily="34" charset="0"/>
              </a:rPr>
              <a:t> </a:t>
            </a:r>
            <a:endParaRPr lang="en-US" sz="2000" b="1">
              <a:solidFill>
                <a:srgbClr val="FF0066"/>
              </a:solidFill>
              <a:latin typeface="Arial" panose="020B0604020202020204" pitchFamily="34" charset="0"/>
              <a:cs typeface="Arial" panose="020B0604020202020204" pitchFamily="34" charset="0"/>
            </a:endParaRPr>
          </a:p>
        </p:txBody>
      </p:sp>
      <p:sp>
        <p:nvSpPr>
          <p:cNvPr id="21512" name="AutoShape 7"/>
          <p:cNvSpPr>
            <a:spLocks noChangeArrowheads="1"/>
          </p:cNvSpPr>
          <p:nvPr>
            <p:custDataLst>
              <p:tags r:id="rId4"/>
            </p:custDataLst>
          </p:nvPr>
        </p:nvSpPr>
        <p:spPr bwMode="auto">
          <a:xfrm>
            <a:off x="3059113" y="1989138"/>
            <a:ext cx="2989262" cy="971550"/>
          </a:xfrm>
          <a:prstGeom prst="roundRect">
            <a:avLst>
              <a:gd name="adj" fmla="val 16667"/>
            </a:avLst>
          </a:prstGeom>
          <a:solidFill>
            <a:srgbClr val="CCFFFF"/>
          </a:solidFill>
          <a:ln w="12700" cap="sq">
            <a:solidFill>
              <a:srgbClr val="FF0000"/>
            </a:solidFill>
            <a:round/>
            <a:headEnd type="none" w="sm" len="sm"/>
            <a:tailEnd type="none" w="sm" len="sm"/>
          </a:ln>
        </p:spPr>
        <p:txBody>
          <a:bodyPr anchor="ctr"/>
          <a:lstStyle/>
          <a:p>
            <a:pPr algn="ctr" eaLnBrk="0" hangingPunct="0"/>
            <a:r>
              <a:rPr lang="en-US" sz="2800" b="1">
                <a:solidFill>
                  <a:srgbClr val="0000FF"/>
                </a:solidFill>
                <a:latin typeface="Arial" panose="020B0604020202020204" pitchFamily="34" charset="0"/>
                <a:cs typeface="Arial" panose="020B0604020202020204" pitchFamily="34" charset="0"/>
              </a:rPr>
              <a:t>SX kinh doanh mở rộng</a:t>
            </a:r>
            <a:r>
              <a:rPr lang="en-US" sz="2000" b="1">
                <a:solidFill>
                  <a:srgbClr val="0000FF"/>
                </a:solidFill>
                <a:latin typeface="Arial" panose="020B0604020202020204" pitchFamily="34" charset="0"/>
                <a:cs typeface="Arial" panose="020B0604020202020204" pitchFamily="34" charset="0"/>
              </a:rPr>
              <a:t> </a:t>
            </a:r>
            <a:endParaRPr lang="en-US" sz="2000" b="1">
              <a:solidFill>
                <a:srgbClr val="0000FF"/>
              </a:solidFill>
              <a:latin typeface="Arial" panose="020B0604020202020204" pitchFamily="34" charset="0"/>
              <a:cs typeface="Arial" panose="020B0604020202020204" pitchFamily="34" charset="0"/>
            </a:endParaRPr>
          </a:p>
        </p:txBody>
      </p:sp>
      <p:sp>
        <p:nvSpPr>
          <p:cNvPr id="21513" name="AutoShape 8"/>
          <p:cNvSpPr>
            <a:spLocks noChangeArrowheads="1"/>
          </p:cNvSpPr>
          <p:nvPr>
            <p:custDataLst>
              <p:tags r:id="rId5"/>
            </p:custDataLst>
          </p:nvPr>
        </p:nvSpPr>
        <p:spPr bwMode="auto">
          <a:xfrm>
            <a:off x="6985000" y="1952645"/>
            <a:ext cx="1835150" cy="1008063"/>
          </a:xfrm>
          <a:prstGeom prst="roundRect">
            <a:avLst>
              <a:gd name="adj" fmla="val 16667"/>
            </a:avLst>
          </a:prstGeom>
          <a:solidFill>
            <a:srgbClr val="CCFFFF"/>
          </a:solidFill>
          <a:ln w="12700" cap="sq">
            <a:solidFill>
              <a:srgbClr val="FF00FF"/>
            </a:solidFill>
            <a:round/>
            <a:headEnd type="none" w="sm" len="sm"/>
            <a:tailEnd type="none" w="sm" len="sm"/>
          </a:ln>
        </p:spPr>
        <p:txBody>
          <a:bodyPr anchor="ctr"/>
          <a:lstStyle/>
          <a:p>
            <a:pPr algn="ctr" eaLnBrk="0" hangingPunct="0"/>
            <a:r>
              <a:rPr lang="en-US" sz="2800" b="1" dirty="0" err="1">
                <a:solidFill>
                  <a:srgbClr val="FF0066"/>
                </a:solidFill>
                <a:latin typeface="Arial" panose="020B0604020202020204" pitchFamily="34" charset="0"/>
                <a:cs typeface="Arial" panose="020B0604020202020204" pitchFamily="34" charset="0"/>
              </a:rPr>
              <a:t>Cung</a:t>
            </a:r>
            <a:r>
              <a:rPr lang="en-US" sz="2800" b="1" dirty="0">
                <a:solidFill>
                  <a:srgbClr val="FF0066"/>
                </a:solidFill>
                <a:latin typeface="Arial" panose="020B0604020202020204" pitchFamily="34" charset="0"/>
                <a:cs typeface="Arial" panose="020B0604020202020204" pitchFamily="34" charset="0"/>
              </a:rPr>
              <a:t> </a:t>
            </a:r>
            <a:r>
              <a:rPr lang="en-US" sz="2800" b="1" dirty="0" err="1" smtClean="0">
                <a:solidFill>
                  <a:srgbClr val="FF0066"/>
                </a:solidFill>
                <a:latin typeface="Arial" panose="020B0604020202020204" pitchFamily="34" charset="0"/>
                <a:cs typeface="Arial" panose="020B0604020202020204" pitchFamily="34" charset="0"/>
              </a:rPr>
              <a:t>tăng</a:t>
            </a:r>
            <a:r>
              <a:rPr lang="en-US" sz="2800" b="1" dirty="0" smtClean="0">
                <a:solidFill>
                  <a:srgbClr val="FF0066"/>
                </a:solidFill>
                <a:latin typeface="Arial" panose="020B0604020202020204" pitchFamily="34" charset="0"/>
                <a:cs typeface="Arial" panose="020B0604020202020204" pitchFamily="34" charset="0"/>
              </a:rPr>
              <a:t> </a:t>
            </a:r>
            <a:endParaRPr lang="en-US" sz="2800" b="1" dirty="0">
              <a:solidFill>
                <a:srgbClr val="FF0066"/>
              </a:solidFill>
              <a:latin typeface="Arial" panose="020B0604020202020204" pitchFamily="34" charset="0"/>
              <a:cs typeface="Arial" panose="020B0604020202020204" pitchFamily="34" charset="0"/>
            </a:endParaRPr>
          </a:p>
        </p:txBody>
      </p:sp>
      <p:sp>
        <p:nvSpPr>
          <p:cNvPr id="21514" name="AutoShape 9"/>
          <p:cNvSpPr>
            <a:spLocks noChangeArrowheads="1"/>
          </p:cNvSpPr>
          <p:nvPr>
            <p:custDataLst>
              <p:tags r:id="rId6"/>
            </p:custDataLst>
          </p:nvPr>
        </p:nvSpPr>
        <p:spPr bwMode="auto">
          <a:xfrm>
            <a:off x="2232026" y="2457450"/>
            <a:ext cx="360363" cy="323850"/>
          </a:xfrm>
          <a:prstGeom prst="rightArrow">
            <a:avLst>
              <a:gd name="adj1" fmla="val 50000"/>
              <a:gd name="adj2" fmla="val 27819"/>
            </a:avLst>
          </a:prstGeom>
          <a:solidFill>
            <a:srgbClr val="0000FF"/>
          </a:solidFill>
          <a:ln w="12700" cap="sq">
            <a:solidFill>
              <a:srgbClr val="FF0000"/>
            </a:solidFill>
            <a:miter lim="800000"/>
            <a:headEnd type="none" w="sm" len="sm"/>
            <a:tailEnd type="none" w="sm" len="sm"/>
          </a:ln>
        </p:spPr>
        <p:txBody>
          <a:bodyPr wrap="none" anchor="ctr"/>
          <a:lstStyle/>
          <a:p>
            <a:endParaRPr lang="vi-VN" u="sng"/>
          </a:p>
        </p:txBody>
      </p:sp>
      <p:sp>
        <p:nvSpPr>
          <p:cNvPr id="21515" name="AutoShape 10"/>
          <p:cNvSpPr>
            <a:spLocks noChangeArrowheads="1"/>
          </p:cNvSpPr>
          <p:nvPr>
            <p:custDataLst>
              <p:tags r:id="rId7"/>
            </p:custDataLst>
          </p:nvPr>
        </p:nvSpPr>
        <p:spPr bwMode="auto">
          <a:xfrm>
            <a:off x="6300790" y="2457450"/>
            <a:ext cx="360362" cy="323850"/>
          </a:xfrm>
          <a:prstGeom prst="rightArrow">
            <a:avLst>
              <a:gd name="adj1" fmla="val 50000"/>
              <a:gd name="adj2" fmla="val 27819"/>
            </a:avLst>
          </a:prstGeom>
          <a:solidFill>
            <a:srgbClr val="0000FF"/>
          </a:solidFill>
          <a:ln w="12700" cap="sq">
            <a:solidFill>
              <a:srgbClr val="FF0000"/>
            </a:solidFill>
            <a:miter lim="800000"/>
            <a:headEnd type="none" w="sm" len="sm"/>
            <a:tailEnd type="none" w="sm" len="sm"/>
          </a:ln>
        </p:spPr>
        <p:txBody>
          <a:bodyPr wrap="none" anchor="ctr"/>
          <a:lstStyle/>
          <a:p>
            <a:endParaRPr lang="vi-VN" u="sng"/>
          </a:p>
        </p:txBody>
      </p:sp>
      <p:sp>
        <p:nvSpPr>
          <p:cNvPr id="21516" name="AutoShape 11"/>
          <p:cNvSpPr>
            <a:spLocks noChangeArrowheads="1"/>
          </p:cNvSpPr>
          <p:nvPr>
            <p:custDataLst>
              <p:tags r:id="rId8"/>
            </p:custDataLst>
          </p:nvPr>
        </p:nvSpPr>
        <p:spPr bwMode="auto">
          <a:xfrm>
            <a:off x="76210" y="3933825"/>
            <a:ext cx="1939925" cy="935038"/>
          </a:xfrm>
          <a:prstGeom prst="roundRect">
            <a:avLst>
              <a:gd name="adj" fmla="val 16667"/>
            </a:avLst>
          </a:prstGeom>
          <a:solidFill>
            <a:srgbClr val="CCFFCC"/>
          </a:solidFill>
          <a:ln w="12700" cap="sq">
            <a:solidFill>
              <a:srgbClr val="FFCC00"/>
            </a:solidFill>
            <a:round/>
            <a:headEnd type="none" w="sm" len="sm"/>
            <a:tailEnd type="none" w="sm" len="sm"/>
          </a:ln>
        </p:spPr>
        <p:txBody>
          <a:bodyPr anchor="ctr"/>
          <a:lstStyle/>
          <a:p>
            <a:pPr algn="just" eaLnBrk="0" hangingPunct="0"/>
            <a:r>
              <a:rPr lang="en-US" sz="2800" b="1">
                <a:solidFill>
                  <a:srgbClr val="FF0066"/>
                </a:solidFill>
                <a:latin typeface="Arial" panose="020B0604020202020204" pitchFamily="34" charset="0"/>
                <a:cs typeface="Arial" panose="020B0604020202020204" pitchFamily="34" charset="0"/>
              </a:rPr>
              <a:t>Cầu giảm</a:t>
            </a:r>
            <a:endParaRPr lang="en-US" sz="2800" b="1">
              <a:solidFill>
                <a:srgbClr val="FF0066"/>
              </a:solidFill>
              <a:latin typeface="Arial" panose="020B0604020202020204" pitchFamily="34" charset="0"/>
              <a:cs typeface="Arial" panose="020B0604020202020204" pitchFamily="34" charset="0"/>
            </a:endParaRPr>
          </a:p>
        </p:txBody>
      </p:sp>
      <p:sp>
        <p:nvSpPr>
          <p:cNvPr id="21517" name="AutoShape 12"/>
          <p:cNvSpPr>
            <a:spLocks noChangeArrowheads="1"/>
          </p:cNvSpPr>
          <p:nvPr>
            <p:custDataLst>
              <p:tags r:id="rId9"/>
            </p:custDataLst>
          </p:nvPr>
        </p:nvSpPr>
        <p:spPr bwMode="auto">
          <a:xfrm>
            <a:off x="3024198" y="3897313"/>
            <a:ext cx="3024187" cy="971550"/>
          </a:xfrm>
          <a:prstGeom prst="roundRect">
            <a:avLst>
              <a:gd name="adj" fmla="val 16667"/>
            </a:avLst>
          </a:prstGeom>
          <a:solidFill>
            <a:srgbClr val="CCFFFF"/>
          </a:solidFill>
          <a:ln w="12700" cap="sq">
            <a:solidFill>
              <a:srgbClr val="FF0000"/>
            </a:solidFill>
            <a:round/>
            <a:headEnd type="none" w="sm" len="sm"/>
            <a:tailEnd type="none" w="sm" len="sm"/>
          </a:ln>
        </p:spPr>
        <p:txBody>
          <a:bodyPr anchor="ctr"/>
          <a:lstStyle/>
          <a:p>
            <a:pPr algn="ctr" eaLnBrk="0" hangingPunct="0"/>
            <a:r>
              <a:rPr lang="en-US" sz="2800" b="1">
                <a:solidFill>
                  <a:srgbClr val="0000FF"/>
                </a:solidFill>
                <a:latin typeface="Arial" panose="020B0604020202020204" pitchFamily="34" charset="0"/>
                <a:cs typeface="Arial" panose="020B0604020202020204" pitchFamily="34" charset="0"/>
              </a:rPr>
              <a:t>SX kinh doanh thu hẹp</a:t>
            </a:r>
            <a:r>
              <a:rPr lang="en-US" sz="2000">
                <a:latin typeface="Arial" panose="020B0604020202020204" pitchFamily="34" charset="0"/>
                <a:cs typeface="Arial" panose="020B0604020202020204" pitchFamily="34" charset="0"/>
              </a:rPr>
              <a:t> </a:t>
            </a:r>
            <a:endParaRPr lang="en-US" sz="2000">
              <a:latin typeface="Arial" panose="020B0604020202020204" pitchFamily="34" charset="0"/>
              <a:cs typeface="Arial" panose="020B0604020202020204" pitchFamily="34" charset="0"/>
            </a:endParaRPr>
          </a:p>
        </p:txBody>
      </p:sp>
      <p:sp>
        <p:nvSpPr>
          <p:cNvPr id="21518" name="AutoShape 14"/>
          <p:cNvSpPr>
            <a:spLocks noChangeArrowheads="1"/>
          </p:cNvSpPr>
          <p:nvPr>
            <p:custDataLst>
              <p:tags r:id="rId10"/>
            </p:custDataLst>
          </p:nvPr>
        </p:nvSpPr>
        <p:spPr bwMode="auto">
          <a:xfrm>
            <a:off x="2232026" y="4365625"/>
            <a:ext cx="360363" cy="323850"/>
          </a:xfrm>
          <a:prstGeom prst="rightArrow">
            <a:avLst>
              <a:gd name="adj1" fmla="val 50000"/>
              <a:gd name="adj2" fmla="val 27819"/>
            </a:avLst>
          </a:prstGeom>
          <a:solidFill>
            <a:srgbClr val="0000FF"/>
          </a:solidFill>
          <a:ln w="12700" cap="sq">
            <a:solidFill>
              <a:srgbClr val="FF0000"/>
            </a:solidFill>
            <a:miter lim="800000"/>
            <a:headEnd type="none" w="sm" len="sm"/>
            <a:tailEnd type="none" w="sm" len="sm"/>
          </a:ln>
        </p:spPr>
        <p:txBody>
          <a:bodyPr wrap="none" anchor="ctr"/>
          <a:lstStyle/>
          <a:p>
            <a:endParaRPr lang="vi-VN" u="sng"/>
          </a:p>
        </p:txBody>
      </p:sp>
      <p:sp>
        <p:nvSpPr>
          <p:cNvPr id="21519" name="AutoShape 15"/>
          <p:cNvSpPr>
            <a:spLocks noChangeArrowheads="1"/>
          </p:cNvSpPr>
          <p:nvPr>
            <p:custDataLst>
              <p:tags r:id="rId11"/>
            </p:custDataLst>
          </p:nvPr>
        </p:nvSpPr>
        <p:spPr bwMode="auto">
          <a:xfrm>
            <a:off x="6300790" y="4365625"/>
            <a:ext cx="360362" cy="323850"/>
          </a:xfrm>
          <a:prstGeom prst="rightArrow">
            <a:avLst>
              <a:gd name="adj1" fmla="val 50000"/>
              <a:gd name="adj2" fmla="val 27819"/>
            </a:avLst>
          </a:prstGeom>
          <a:solidFill>
            <a:srgbClr val="0000FF"/>
          </a:solidFill>
          <a:ln w="12700" cap="sq">
            <a:solidFill>
              <a:srgbClr val="FF0000"/>
            </a:solidFill>
            <a:miter lim="800000"/>
            <a:headEnd type="none" w="sm" len="sm"/>
            <a:tailEnd type="none" w="sm" len="sm"/>
          </a:ln>
        </p:spPr>
        <p:txBody>
          <a:bodyPr wrap="none" anchor="ctr"/>
          <a:lstStyle/>
          <a:p>
            <a:endParaRPr lang="vi-VN" u="sng"/>
          </a:p>
        </p:txBody>
      </p:sp>
      <p:sp>
        <p:nvSpPr>
          <p:cNvPr id="21520" name="AutoShape 8"/>
          <p:cNvSpPr>
            <a:spLocks noChangeArrowheads="1"/>
          </p:cNvSpPr>
          <p:nvPr>
            <p:custDataLst>
              <p:tags r:id="rId12"/>
            </p:custDataLst>
          </p:nvPr>
        </p:nvSpPr>
        <p:spPr bwMode="auto">
          <a:xfrm>
            <a:off x="7010401" y="3886220"/>
            <a:ext cx="1835150" cy="1008063"/>
          </a:xfrm>
          <a:prstGeom prst="roundRect">
            <a:avLst>
              <a:gd name="adj" fmla="val 16667"/>
            </a:avLst>
          </a:prstGeom>
          <a:solidFill>
            <a:srgbClr val="CCFFFF"/>
          </a:solidFill>
          <a:ln w="12700" cap="sq">
            <a:solidFill>
              <a:srgbClr val="FF00FF"/>
            </a:solidFill>
            <a:round/>
            <a:headEnd type="none" w="sm" len="sm"/>
            <a:tailEnd type="none" w="sm" len="sm"/>
          </a:ln>
        </p:spPr>
        <p:txBody>
          <a:bodyPr anchor="ctr"/>
          <a:lstStyle/>
          <a:p>
            <a:pPr algn="ctr" eaLnBrk="0" hangingPunct="0"/>
            <a:r>
              <a:rPr lang="en-US" sz="2800" b="1" dirty="0" err="1">
                <a:solidFill>
                  <a:srgbClr val="FF0066"/>
                </a:solidFill>
                <a:latin typeface="Arial" panose="020B0604020202020204" pitchFamily="34" charset="0"/>
                <a:cs typeface="Arial" panose="020B0604020202020204" pitchFamily="34" charset="0"/>
              </a:rPr>
              <a:t>Cung</a:t>
            </a:r>
            <a:r>
              <a:rPr lang="en-US" sz="2800" b="1" dirty="0">
                <a:solidFill>
                  <a:srgbClr val="FF0066"/>
                </a:solidFill>
                <a:latin typeface="Arial" panose="020B0604020202020204" pitchFamily="34" charset="0"/>
                <a:cs typeface="Arial" panose="020B0604020202020204" pitchFamily="34" charset="0"/>
              </a:rPr>
              <a:t> </a:t>
            </a:r>
            <a:r>
              <a:rPr lang="en-US" sz="2800" b="1" dirty="0" err="1" smtClean="0">
                <a:solidFill>
                  <a:srgbClr val="FF0066"/>
                </a:solidFill>
                <a:latin typeface="Arial" panose="020B0604020202020204" pitchFamily="34" charset="0"/>
                <a:cs typeface="Arial" panose="020B0604020202020204" pitchFamily="34" charset="0"/>
              </a:rPr>
              <a:t>giảm</a:t>
            </a:r>
            <a:r>
              <a:rPr lang="en-US" sz="2800" b="1" dirty="0" smtClean="0">
                <a:solidFill>
                  <a:srgbClr val="FF0066"/>
                </a:solidFill>
                <a:latin typeface="Arial" panose="020B0604020202020204" pitchFamily="34" charset="0"/>
                <a:cs typeface="Arial" panose="020B0604020202020204" pitchFamily="34" charset="0"/>
              </a:rPr>
              <a:t> </a:t>
            </a:r>
            <a:endParaRPr lang="en-US" sz="2800" b="1" dirty="0">
              <a:solidFill>
                <a:srgbClr val="FF0066"/>
              </a:solidFill>
              <a:latin typeface="Arial" panose="020B0604020202020204" pitchFamily="34" charset="0"/>
              <a:cs typeface="Arial" panose="020B0604020202020204" pitchFamily="34" charset="0"/>
            </a:endParaRPr>
          </a:p>
        </p:txBody>
      </p:sp>
      <p:sp>
        <p:nvSpPr>
          <p:cNvPr id="16" name="TextBox 15"/>
          <p:cNvSpPr txBox="1">
            <a:spLocks noChangeArrowheads="1"/>
          </p:cNvSpPr>
          <p:nvPr>
            <p:custDataLst>
              <p:tags r:id="rId13"/>
            </p:custDataLst>
          </p:nvPr>
        </p:nvSpPr>
        <p:spPr bwMode="auto">
          <a:xfrm>
            <a:off x="762000" y="152400"/>
            <a:ext cx="792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Biểu</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hiện</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nội</a:t>
            </a:r>
            <a:r>
              <a:rPr lang="en-US" sz="3200" b="1" dirty="0">
                <a:solidFill>
                  <a:srgbClr val="0000CC"/>
                </a:solidFill>
                <a:cs typeface="Arial" panose="020B0604020202020204" pitchFamily="34" charset="0"/>
              </a:rPr>
              <a:t> dung </a:t>
            </a:r>
            <a:r>
              <a:rPr lang="en-US" sz="3200" b="1" dirty="0" err="1">
                <a:solidFill>
                  <a:srgbClr val="0000CC"/>
                </a:solidFill>
                <a:cs typeface="Arial" panose="020B0604020202020204" pitchFamily="34" charset="0"/>
              </a:rPr>
              <a:t>quan</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hệ</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cung</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cầu</a:t>
            </a:r>
            <a:endParaRPr lang="en-US" sz="3200" b="1" dirty="0">
              <a:solidFill>
                <a:srgbClr val="0000CC"/>
              </a:solidFill>
              <a:cs typeface="Arial" panose="020B0604020202020204" pitchFamily="34" charset="0"/>
            </a:endParaRPr>
          </a:p>
          <a:p>
            <a:pPr eaLnBrk="1" hangingPunct="1"/>
            <a:r>
              <a:rPr lang="en-US" sz="3200" b="1" dirty="0" smtClean="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Cung</a:t>
            </a:r>
            <a:r>
              <a:rPr lang="en-US" sz="3200" b="1" dirty="0">
                <a:solidFill>
                  <a:srgbClr val="0000CC"/>
                </a:solidFill>
                <a:cs typeface="Arial" panose="020B0604020202020204" pitchFamily="34" charset="0"/>
              </a:rPr>
              <a:t> - </a:t>
            </a:r>
            <a:r>
              <a:rPr lang="en-US" sz="3200" b="1" dirty="0" err="1">
                <a:solidFill>
                  <a:srgbClr val="0000CC"/>
                </a:solidFill>
                <a:cs typeface="Arial" panose="020B0604020202020204" pitchFamily="34" charset="0"/>
              </a:rPr>
              <a:t>cầu</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tác</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động</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lẫn</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nhau</a:t>
            </a:r>
            <a:endParaRPr lang="en-US" sz="3200" b="1" dirty="0">
              <a:solidFill>
                <a:srgbClr val="0000CC"/>
              </a:solidFill>
              <a:cs typeface="Arial" panose="020B0604020202020204" pitchFamily="34" charset="0"/>
            </a:endParaRPr>
          </a:p>
        </p:txBody>
      </p:sp>
      <p:pic>
        <p:nvPicPr>
          <p:cNvPr id="31759" name="Picture 15" descr="D:\hinh dong\Picture1.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98" y="5019695"/>
            <a:ext cx="195421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1511"/>
                                        </p:tgtEl>
                                        <p:attrNameLst>
                                          <p:attrName>style.visibility</p:attrName>
                                        </p:attrNameLst>
                                      </p:cBhvr>
                                      <p:to>
                                        <p:strVal val="visible"/>
                                      </p:to>
                                    </p:set>
                                    <p:animEffect transition="in" filter="blinds(horizontal)">
                                      <p:cBhvr>
                                        <p:cTn id="14" dur="500"/>
                                        <p:tgtEl>
                                          <p:spTgt spid="215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514"/>
                                        </p:tgtEl>
                                        <p:attrNameLst>
                                          <p:attrName>style.visibility</p:attrName>
                                        </p:attrNameLst>
                                      </p:cBhvr>
                                      <p:to>
                                        <p:strVal val="visible"/>
                                      </p:to>
                                    </p:set>
                                    <p:animEffect transition="in" filter="wipe(left)">
                                      <p:cBhvr>
                                        <p:cTn id="19" dur="500"/>
                                        <p:tgtEl>
                                          <p:spTgt spid="215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512"/>
                                        </p:tgtEl>
                                        <p:attrNameLst>
                                          <p:attrName>style.visibility</p:attrName>
                                        </p:attrNameLst>
                                      </p:cBhvr>
                                      <p:to>
                                        <p:strVal val="visible"/>
                                      </p:to>
                                    </p:set>
                                    <p:animEffect transition="in" filter="blinds(horizontal)">
                                      <p:cBhvr>
                                        <p:cTn id="24" dur="500"/>
                                        <p:tgtEl>
                                          <p:spTgt spid="215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515"/>
                                        </p:tgtEl>
                                        <p:attrNameLst>
                                          <p:attrName>style.visibility</p:attrName>
                                        </p:attrNameLst>
                                      </p:cBhvr>
                                      <p:to>
                                        <p:strVal val="visible"/>
                                      </p:to>
                                    </p:set>
                                    <p:animEffect transition="in" filter="wipe(left)">
                                      <p:cBhvr>
                                        <p:cTn id="29" dur="500"/>
                                        <p:tgtEl>
                                          <p:spTgt spid="215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1513"/>
                                        </p:tgtEl>
                                        <p:attrNameLst>
                                          <p:attrName>style.visibility</p:attrName>
                                        </p:attrNameLst>
                                      </p:cBhvr>
                                      <p:to>
                                        <p:strVal val="visible"/>
                                      </p:to>
                                    </p:set>
                                    <p:animEffect transition="in" filter="blinds(horizontal)">
                                      <p:cBhvr>
                                        <p:cTn id="34" dur="500"/>
                                        <p:tgtEl>
                                          <p:spTgt spid="215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516"/>
                                        </p:tgtEl>
                                        <p:attrNameLst>
                                          <p:attrName>style.visibility</p:attrName>
                                        </p:attrNameLst>
                                      </p:cBhvr>
                                      <p:to>
                                        <p:strVal val="visible"/>
                                      </p:to>
                                    </p:set>
                                    <p:animEffect transition="in" filter="blinds(horizontal)">
                                      <p:cBhvr>
                                        <p:cTn id="39" dur="500"/>
                                        <p:tgtEl>
                                          <p:spTgt spid="215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518"/>
                                        </p:tgtEl>
                                        <p:attrNameLst>
                                          <p:attrName>style.visibility</p:attrName>
                                        </p:attrNameLst>
                                      </p:cBhvr>
                                      <p:to>
                                        <p:strVal val="visible"/>
                                      </p:to>
                                    </p:set>
                                    <p:animEffect transition="in" filter="wipe(left)">
                                      <p:cBhvr>
                                        <p:cTn id="44" dur="500"/>
                                        <p:tgtEl>
                                          <p:spTgt spid="2151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1517"/>
                                        </p:tgtEl>
                                        <p:attrNameLst>
                                          <p:attrName>style.visibility</p:attrName>
                                        </p:attrNameLst>
                                      </p:cBhvr>
                                      <p:to>
                                        <p:strVal val="visible"/>
                                      </p:to>
                                    </p:set>
                                    <p:animEffect transition="in" filter="blinds(horizontal)">
                                      <p:cBhvr>
                                        <p:cTn id="49" dur="500"/>
                                        <p:tgtEl>
                                          <p:spTgt spid="215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519"/>
                                        </p:tgtEl>
                                        <p:attrNameLst>
                                          <p:attrName>style.visibility</p:attrName>
                                        </p:attrNameLst>
                                      </p:cBhvr>
                                      <p:to>
                                        <p:strVal val="visible"/>
                                      </p:to>
                                    </p:set>
                                    <p:animEffect transition="in" filter="wipe(left)">
                                      <p:cBhvr>
                                        <p:cTn id="54" dur="500"/>
                                        <p:tgtEl>
                                          <p:spTgt spid="215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1520"/>
                                        </p:tgtEl>
                                        <p:attrNameLst>
                                          <p:attrName>style.visibility</p:attrName>
                                        </p:attrNameLst>
                                      </p:cBhvr>
                                      <p:to>
                                        <p:strVal val="visible"/>
                                      </p:to>
                                    </p:set>
                                    <p:animEffect transition="in" filter="blinds(horizontal)">
                                      <p:cBhvr>
                                        <p:cTn id="59"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bai 5\nongsan-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9906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D:\bai 5\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727" y="914400"/>
            <a:ext cx="335972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D:\bai 5\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225" y="1079994"/>
            <a:ext cx="2653146"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81420"/>
            <a:ext cx="2971801" cy="238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497" y="3581400"/>
            <a:ext cx="3359728" cy="243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4948" y="3687886"/>
            <a:ext cx="2638425" cy="228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0"/>
            <a:ext cx="77724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Hình</a:t>
            </a:r>
            <a:r>
              <a:rPr lang="en-US" sz="2400" dirty="0" smtClean="0">
                <a:solidFill>
                  <a:srgbClr val="FF0000"/>
                </a:solidFill>
              </a:rPr>
              <a:t> </a:t>
            </a:r>
            <a:r>
              <a:rPr lang="en-US" sz="2400" dirty="0" err="1" smtClean="0">
                <a:solidFill>
                  <a:srgbClr val="FF0000"/>
                </a:solidFill>
              </a:rPr>
              <a:t>ảnh</a:t>
            </a:r>
            <a:r>
              <a:rPr lang="en-US" sz="2400" dirty="0" smtClean="0">
                <a:solidFill>
                  <a:srgbClr val="FF0000"/>
                </a:solidFill>
              </a:rPr>
              <a:t> </a:t>
            </a:r>
            <a:r>
              <a:rPr lang="en-US" sz="2400" dirty="0" err="1" smtClean="0">
                <a:solidFill>
                  <a:srgbClr val="FF0000"/>
                </a:solidFill>
              </a:rPr>
              <a:t>nào</a:t>
            </a:r>
            <a:r>
              <a:rPr lang="en-US" sz="2400" dirty="0" smtClean="0">
                <a:solidFill>
                  <a:srgbClr val="FF0000"/>
                </a:solidFill>
              </a:rPr>
              <a:t> </a:t>
            </a:r>
            <a:r>
              <a:rPr lang="en-US" sz="2400" dirty="0" err="1" smtClean="0">
                <a:solidFill>
                  <a:srgbClr val="FF0000"/>
                </a:solidFill>
              </a:rPr>
              <a:t>dưới</a:t>
            </a:r>
            <a:r>
              <a:rPr lang="en-US" sz="2400" dirty="0" smtClean="0">
                <a:solidFill>
                  <a:srgbClr val="FF0000"/>
                </a:solidFill>
              </a:rPr>
              <a:t> </a:t>
            </a:r>
            <a:r>
              <a:rPr lang="en-US" sz="2400" dirty="0" err="1" smtClean="0">
                <a:solidFill>
                  <a:srgbClr val="FF0000"/>
                </a:solidFill>
              </a:rPr>
              <a:t>đây</a:t>
            </a:r>
            <a:r>
              <a:rPr lang="en-US" sz="2400" dirty="0" smtClean="0">
                <a:solidFill>
                  <a:srgbClr val="FF0000"/>
                </a:solidFill>
              </a:rPr>
              <a:t> </a:t>
            </a:r>
            <a:r>
              <a:rPr lang="en-US" sz="2400" dirty="0" err="1" smtClean="0">
                <a:solidFill>
                  <a:srgbClr val="FF0000"/>
                </a:solidFill>
              </a:rPr>
              <a:t>nên</a:t>
            </a:r>
            <a:r>
              <a:rPr lang="en-US" sz="2400" dirty="0" smtClean="0">
                <a:solidFill>
                  <a:srgbClr val="FF0000"/>
                </a:solidFill>
              </a:rPr>
              <a:t> </a:t>
            </a:r>
            <a:r>
              <a:rPr lang="en-US" sz="2400" dirty="0" err="1" smtClean="0">
                <a:solidFill>
                  <a:srgbClr val="FF0000"/>
                </a:solidFill>
              </a:rPr>
              <a:t>mở</a:t>
            </a:r>
            <a:r>
              <a:rPr lang="en-US" sz="2400" dirty="0" smtClean="0">
                <a:solidFill>
                  <a:srgbClr val="FF0000"/>
                </a:solidFill>
              </a:rPr>
              <a:t> </a:t>
            </a:r>
            <a:r>
              <a:rPr lang="en-US" sz="2400" dirty="0" err="1" smtClean="0">
                <a:solidFill>
                  <a:srgbClr val="FF0000"/>
                </a:solidFill>
              </a:rPr>
              <a:t>rộng</a:t>
            </a:r>
            <a:r>
              <a:rPr lang="en-US" sz="2400" dirty="0" smtClean="0">
                <a:solidFill>
                  <a:srgbClr val="FF0000"/>
                </a:solidFill>
              </a:rPr>
              <a:t> hay </a:t>
            </a:r>
            <a:r>
              <a:rPr lang="en-US" sz="2400" dirty="0" err="1" smtClean="0">
                <a:solidFill>
                  <a:srgbClr val="FF0000"/>
                </a:solidFill>
              </a:rPr>
              <a:t>thu</a:t>
            </a:r>
            <a:r>
              <a:rPr lang="en-US" sz="2400" dirty="0" smtClean="0">
                <a:solidFill>
                  <a:srgbClr val="FF0000"/>
                </a:solidFill>
              </a:rPr>
              <a:t> </a:t>
            </a:r>
            <a:r>
              <a:rPr lang="en-US" sz="2400" dirty="0" err="1" smtClean="0">
                <a:solidFill>
                  <a:srgbClr val="FF0000"/>
                </a:solidFill>
              </a:rPr>
              <a:t>hẹp</a:t>
            </a:r>
            <a:r>
              <a:rPr lang="en-US" sz="2400" dirty="0" smtClean="0">
                <a:solidFill>
                  <a:srgbClr val="FF0000"/>
                </a:solidFill>
              </a:rPr>
              <a:t> </a:t>
            </a:r>
            <a:r>
              <a:rPr lang="en-US" sz="2400" dirty="0" err="1" smtClean="0">
                <a:solidFill>
                  <a:srgbClr val="FF0000"/>
                </a:solidFill>
              </a:rPr>
              <a:t>sản</a:t>
            </a:r>
            <a:r>
              <a:rPr lang="en-US" sz="2400" dirty="0" smtClean="0">
                <a:solidFill>
                  <a:srgbClr val="FF0000"/>
                </a:solidFill>
              </a:rPr>
              <a:t> </a:t>
            </a:r>
            <a:r>
              <a:rPr lang="en-US" sz="2400" dirty="0" err="1" smtClean="0">
                <a:solidFill>
                  <a:srgbClr val="FF0000"/>
                </a:solidFill>
              </a:rPr>
              <a:t>xuất</a:t>
            </a:r>
            <a:r>
              <a:rPr lang="en-US" sz="2400" dirty="0" smtClean="0">
                <a:solidFill>
                  <a:srgbClr val="FF0000"/>
                </a:solidFill>
              </a:rPr>
              <a:t>?</a:t>
            </a:r>
            <a:endParaRPr lang="en-US" sz="2400" dirty="0">
              <a:solidFill>
                <a:srgbClr val="FF0000"/>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wipe(down)">
                                      <p:cBhvr>
                                        <p:cTn id="12" dur="500"/>
                                        <p:tgtEl>
                                          <p:spTgt spid="327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ircle(in)">
                                      <p:cBhvr>
                                        <p:cTn id="17" dur="2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2771"/>
                                        </p:tgtEl>
                                        <p:attrNameLst>
                                          <p:attrName>style.visibility</p:attrName>
                                        </p:attrNameLst>
                                      </p:cBhvr>
                                      <p:to>
                                        <p:strVal val="visible"/>
                                      </p:to>
                                    </p:set>
                                    <p:animEffect transition="in" filter="wheel(1)">
                                      <p:cBhvr>
                                        <p:cTn id="22" dur="2000"/>
                                        <p:tgtEl>
                                          <p:spTgt spid="3277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wheel(1)">
                                      <p:cBhvr>
                                        <p:cTn id="27" dur="2000"/>
                                        <p:tgtEl>
                                          <p:spTgt spid="3277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1000"/>
                                        <p:tgtEl>
                                          <p:spTgt spid="1029"/>
                                        </p:tgtEl>
                                      </p:cBhvr>
                                    </p:animEffect>
                                    <p:anim calcmode="lin" valueType="num">
                                      <p:cBhvr>
                                        <p:cTn id="33" dur="1000" fill="hold"/>
                                        <p:tgtEl>
                                          <p:spTgt spid="1029"/>
                                        </p:tgtEl>
                                        <p:attrNameLst>
                                          <p:attrName>ppt_x</p:attrName>
                                        </p:attrNameLst>
                                      </p:cBhvr>
                                      <p:tavLst>
                                        <p:tav tm="0">
                                          <p:val>
                                            <p:strVal val="#ppt_x"/>
                                          </p:val>
                                        </p:tav>
                                        <p:tav tm="100000">
                                          <p:val>
                                            <p:strVal val="#ppt_x"/>
                                          </p:val>
                                        </p:tav>
                                      </p:tavLst>
                                    </p:anim>
                                    <p:anim calcmode="lin" valueType="num">
                                      <p:cBhvr>
                                        <p:cTn id="34"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 calcmode="lin" valueType="num">
                                      <p:cBhvr additive="base">
                                        <p:cTn id="39" dur="500" fill="hold"/>
                                        <p:tgtEl>
                                          <p:spTgt spid="1028"/>
                                        </p:tgtEl>
                                        <p:attrNameLst>
                                          <p:attrName>ppt_x</p:attrName>
                                        </p:attrNameLst>
                                      </p:cBhvr>
                                      <p:tavLst>
                                        <p:tav tm="0">
                                          <p:val>
                                            <p:strVal val="#ppt_x"/>
                                          </p:val>
                                        </p:tav>
                                        <p:tav tm="100000">
                                          <p:val>
                                            <p:strVal val="#ppt_x"/>
                                          </p:val>
                                        </p:tav>
                                      </p:tavLst>
                                    </p:anim>
                                    <p:anim calcmode="lin" valueType="num">
                                      <p:cBhvr additive="base">
                                        <p:cTn id="4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4" name="Date Placeholder 3"/>
          <p:cNvSpPr txBox="1">
            <a:spLocks noGrp="1"/>
          </p:cNvSpPr>
          <p:nvPr>
            <p:custDataLst>
              <p:tags r:id="rId2"/>
            </p:custDataLst>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D621D3-14C0-4FA1-9359-0B520C50F9AB}" type="datetime1">
              <a:rPr lang="en-US" sz="1200">
                <a:latin typeface="Garamond" pitchFamily="18" charset="0"/>
              </a:rPr>
            </a:fld>
            <a:endParaRPr lang="en-US" altLang="en-US" sz="1200">
              <a:latin typeface="Garamond" pitchFamily="18" charset="0"/>
            </a:endParaRPr>
          </a:p>
        </p:txBody>
      </p:sp>
      <p:sp>
        <p:nvSpPr>
          <p:cNvPr id="16" name="TextBox 15"/>
          <p:cNvSpPr txBox="1">
            <a:spLocks noChangeArrowheads="1"/>
          </p:cNvSpPr>
          <p:nvPr>
            <p:custDataLst>
              <p:tags r:id="rId3"/>
            </p:custDataLst>
          </p:nvPr>
        </p:nvSpPr>
        <p:spPr bwMode="auto">
          <a:xfrm>
            <a:off x="914400" y="939820"/>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rgbClr val="0000CC"/>
                </a:solidFill>
                <a:cs typeface="Arial" panose="020B0604020202020204" pitchFamily="34" charset="0"/>
              </a:rPr>
              <a:t>* Cung - cầu ảnh hưởng đến giá cả thị trường</a:t>
            </a:r>
            <a:endParaRPr lang="en-US" sz="2400" b="1">
              <a:solidFill>
                <a:srgbClr val="0000CC"/>
              </a:solidFill>
              <a:cs typeface="Arial" panose="020B0604020202020204" pitchFamily="34" charset="0"/>
            </a:endParaRPr>
          </a:p>
        </p:txBody>
      </p:sp>
      <p:pic>
        <p:nvPicPr>
          <p:cNvPr id="33797" name="Picture 2" descr="D:\hinh dong\2067166a35x1e8i0t.gif"/>
          <p:cNvPicPr>
            <a:picLocks noChangeAspect="1" noChangeArrowheads="1" noCrop="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0" y="5210195"/>
            <a:ext cx="1257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8">
            <a:hlinkClick r:id="rId6" action="ppaction://hlinkfile"/>
          </p:cNvPr>
          <p:cNvSpPr>
            <a:spLocks noChangeArrowheads="1"/>
          </p:cNvSpPr>
          <p:nvPr>
            <p:custDataLst>
              <p:tags r:id="rId7"/>
            </p:custDataLst>
          </p:nvPr>
        </p:nvSpPr>
        <p:spPr bwMode="auto">
          <a:xfrm>
            <a:off x="1014423" y="1828800"/>
            <a:ext cx="2860675" cy="914400"/>
          </a:xfrm>
          <a:prstGeom prst="roundRect">
            <a:avLst>
              <a:gd name="adj" fmla="val 16667"/>
            </a:avLst>
          </a:prstGeom>
          <a:solidFill>
            <a:srgbClr val="CCFFCC"/>
          </a:solidFill>
          <a:ln w="12700" cap="sq">
            <a:solidFill>
              <a:srgbClr val="FF99CC"/>
            </a:solidFill>
            <a:round/>
            <a:headEnd type="none" w="sm" len="sm"/>
            <a:tailEnd type="none" w="sm" len="sm"/>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Nếu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cung</a:t>
            </a:r>
            <a:r>
              <a:rPr lang="en-US" sz="2400" b="1" dirty="0">
                <a:solidFill>
                  <a:srgbClr val="0000FF"/>
                </a:solidFill>
                <a:latin typeface="Arial" panose="020B0604020202020204" pitchFamily="34" charset="0"/>
                <a:cs typeface="Arial" panose="020B0604020202020204" pitchFamily="34" charset="0"/>
              </a:rPr>
              <a:t> &gt; </a:t>
            </a:r>
            <a:r>
              <a:rPr lang="en-US" sz="2400" b="1" dirty="0" err="1">
                <a:solidFill>
                  <a:srgbClr val="0000FF"/>
                </a:solidFill>
                <a:latin typeface="Arial" panose="020B0604020202020204" pitchFamily="34" charset="0"/>
                <a:cs typeface="Arial" panose="020B0604020202020204" pitchFamily="34" charset="0"/>
                <a:hlinkClick r:id="rId6" action="ppaction://hlinkfile"/>
              </a:rPr>
              <a:t>cầu</a:t>
            </a:r>
            <a:endParaRPr lang="en-US" sz="2400" b="1" dirty="0">
              <a:solidFill>
                <a:srgbClr val="0000FF"/>
              </a:solidFill>
              <a:latin typeface="Arial" panose="020B0604020202020204" pitchFamily="34" charset="0"/>
              <a:cs typeface="Arial" panose="020B0604020202020204" pitchFamily="34" charset="0"/>
            </a:endParaRPr>
          </a:p>
        </p:txBody>
      </p:sp>
      <p:sp>
        <p:nvSpPr>
          <p:cNvPr id="19" name="AutoShape 10"/>
          <p:cNvSpPr>
            <a:spLocks noChangeArrowheads="1"/>
          </p:cNvSpPr>
          <p:nvPr>
            <p:custDataLst>
              <p:tags r:id="rId8"/>
            </p:custDataLst>
          </p:nvPr>
        </p:nvSpPr>
        <p:spPr bwMode="auto">
          <a:xfrm>
            <a:off x="5662623" y="1828800"/>
            <a:ext cx="2719387" cy="990600"/>
          </a:xfrm>
          <a:prstGeom prst="roundRect">
            <a:avLst>
              <a:gd name="adj" fmla="val 16667"/>
            </a:avLst>
          </a:prstGeom>
          <a:solidFill>
            <a:srgbClr val="CCFFFF"/>
          </a:solidFill>
          <a:ln w="12700" cap="sq">
            <a:solidFill>
              <a:srgbClr val="FF00FF"/>
            </a:solidFill>
            <a:round/>
            <a:headEnd type="none" w="sm" len="sm"/>
            <a:tailEnd type="none" w="sm" len="sm"/>
          </a:ln>
        </p:spPr>
        <p:txBody>
          <a:bodyPr wrap="none" anchor="ctr"/>
          <a:lstStyle/>
          <a:p>
            <a:pPr algn="ctr"/>
            <a:r>
              <a:rPr lang="en-US" sz="2400" b="1">
                <a:solidFill>
                  <a:srgbClr val="800080"/>
                </a:solidFill>
                <a:latin typeface="Arial" panose="020B0604020202020204" pitchFamily="34" charset="0"/>
                <a:cs typeface="Arial" panose="020B0604020202020204" pitchFamily="34" charset="0"/>
              </a:rPr>
              <a:t>Giá cả &lt; giá trị</a:t>
            </a:r>
            <a:endParaRPr lang="en-US" sz="2400" b="1">
              <a:solidFill>
                <a:srgbClr val="800080"/>
              </a:solidFill>
              <a:latin typeface="Arial" panose="020B0604020202020204" pitchFamily="34" charset="0"/>
              <a:cs typeface="Arial" panose="020B0604020202020204" pitchFamily="34" charset="0"/>
            </a:endParaRPr>
          </a:p>
        </p:txBody>
      </p:sp>
      <p:sp>
        <p:nvSpPr>
          <p:cNvPr id="20" name="AutoShape 8">
            <a:hlinkClick r:id="rId9" action="ppaction://hlinkfile"/>
          </p:cNvPr>
          <p:cNvSpPr>
            <a:spLocks noChangeArrowheads="1"/>
          </p:cNvSpPr>
          <p:nvPr>
            <p:custDataLst>
              <p:tags r:id="rId10"/>
            </p:custDataLst>
          </p:nvPr>
        </p:nvSpPr>
        <p:spPr bwMode="auto">
          <a:xfrm>
            <a:off x="938223" y="3048000"/>
            <a:ext cx="2860675" cy="914400"/>
          </a:xfrm>
          <a:prstGeom prst="roundRect">
            <a:avLst>
              <a:gd name="adj" fmla="val 16667"/>
            </a:avLst>
          </a:prstGeom>
          <a:solidFill>
            <a:srgbClr val="CCFFCC"/>
          </a:solidFill>
          <a:ln w="12700" cap="sq">
            <a:solidFill>
              <a:srgbClr val="FF99CC"/>
            </a:solidFill>
            <a:round/>
            <a:headEnd type="none" w="sm" len="sm"/>
            <a:tailEnd type="none" w="sm" len="sm"/>
          </a:ln>
        </p:spPr>
        <p:txBody>
          <a:bodyPr wrap="none" anchor="ctr"/>
          <a:lstStyle/>
          <a:p>
            <a:pPr algn="ctr"/>
            <a:r>
              <a:rPr lang="en-US" sz="2400" b="1">
                <a:solidFill>
                  <a:srgbClr val="0000FF"/>
                </a:solidFill>
                <a:latin typeface="Arial" panose="020B0604020202020204" pitchFamily="34" charset="0"/>
                <a:cs typeface="Arial" panose="020B0604020202020204" pitchFamily="34" charset="0"/>
              </a:rPr>
              <a:t>Nếu cung &lt; </a:t>
            </a:r>
            <a:r>
              <a:rPr lang="en-US" sz="2400" b="1">
                <a:solidFill>
                  <a:srgbClr val="0000FF"/>
                </a:solidFill>
                <a:latin typeface="Arial" panose="020B0604020202020204" pitchFamily="34" charset="0"/>
                <a:cs typeface="Arial" panose="020B0604020202020204" pitchFamily="34" charset="0"/>
                <a:hlinkClick r:id="rId9" action="ppaction://hlinkfile"/>
              </a:rPr>
              <a:t>cầu</a:t>
            </a:r>
            <a:endParaRPr lang="en-US" sz="2400" b="1">
              <a:solidFill>
                <a:srgbClr val="0000FF"/>
              </a:solidFill>
              <a:latin typeface="Arial" panose="020B0604020202020204" pitchFamily="34" charset="0"/>
              <a:cs typeface="Arial" panose="020B0604020202020204" pitchFamily="34" charset="0"/>
            </a:endParaRPr>
          </a:p>
        </p:txBody>
      </p:sp>
      <p:sp>
        <p:nvSpPr>
          <p:cNvPr id="21" name="AutoShape 8"/>
          <p:cNvSpPr>
            <a:spLocks noChangeArrowheads="1"/>
          </p:cNvSpPr>
          <p:nvPr>
            <p:custDataLst>
              <p:tags r:id="rId11"/>
            </p:custDataLst>
          </p:nvPr>
        </p:nvSpPr>
        <p:spPr bwMode="auto">
          <a:xfrm>
            <a:off x="938223" y="4495800"/>
            <a:ext cx="2860675" cy="914400"/>
          </a:xfrm>
          <a:prstGeom prst="roundRect">
            <a:avLst>
              <a:gd name="adj" fmla="val 16667"/>
            </a:avLst>
          </a:prstGeom>
          <a:solidFill>
            <a:srgbClr val="CCFFCC"/>
          </a:solidFill>
          <a:ln w="12700" cap="sq">
            <a:solidFill>
              <a:srgbClr val="FF99CC"/>
            </a:solidFill>
            <a:round/>
            <a:headEnd type="none" w="sm" len="sm"/>
            <a:tailEnd type="none" w="sm" len="sm"/>
          </a:ln>
        </p:spPr>
        <p:txBody>
          <a:bodyPr wrap="none" anchor="ctr"/>
          <a:lstStyle/>
          <a:p>
            <a:pPr algn="ctr"/>
            <a:r>
              <a:rPr lang="en-US" sz="2400" b="1">
                <a:solidFill>
                  <a:srgbClr val="0000FF"/>
                </a:solidFill>
                <a:latin typeface="Arial" panose="020B0604020202020204" pitchFamily="34" charset="0"/>
                <a:cs typeface="Arial" panose="020B0604020202020204" pitchFamily="34" charset="0"/>
              </a:rPr>
              <a:t>Nếu cung = cầu</a:t>
            </a:r>
            <a:endParaRPr lang="en-US" sz="2400" b="1">
              <a:solidFill>
                <a:srgbClr val="0000FF"/>
              </a:solidFill>
              <a:latin typeface="Arial" panose="020B0604020202020204" pitchFamily="34" charset="0"/>
              <a:cs typeface="Arial" panose="020B0604020202020204" pitchFamily="34" charset="0"/>
            </a:endParaRPr>
          </a:p>
        </p:txBody>
      </p:sp>
      <p:sp>
        <p:nvSpPr>
          <p:cNvPr id="22" name="AutoShape 10"/>
          <p:cNvSpPr>
            <a:spLocks noChangeArrowheads="1"/>
          </p:cNvSpPr>
          <p:nvPr>
            <p:custDataLst>
              <p:tags r:id="rId12"/>
            </p:custDataLst>
          </p:nvPr>
        </p:nvSpPr>
        <p:spPr bwMode="auto">
          <a:xfrm>
            <a:off x="5662623" y="3124200"/>
            <a:ext cx="2719387" cy="990600"/>
          </a:xfrm>
          <a:prstGeom prst="roundRect">
            <a:avLst>
              <a:gd name="adj" fmla="val 16667"/>
            </a:avLst>
          </a:prstGeom>
          <a:solidFill>
            <a:srgbClr val="CCFFFF"/>
          </a:solidFill>
          <a:ln w="12700" cap="sq">
            <a:solidFill>
              <a:srgbClr val="FF00FF"/>
            </a:solidFill>
            <a:round/>
            <a:headEnd type="none" w="sm" len="sm"/>
            <a:tailEnd type="none" w="sm" len="sm"/>
          </a:ln>
        </p:spPr>
        <p:txBody>
          <a:bodyPr wrap="none" anchor="ctr"/>
          <a:lstStyle/>
          <a:p>
            <a:pPr algn="ctr"/>
            <a:r>
              <a:rPr lang="en-US" sz="2400" b="1">
                <a:solidFill>
                  <a:srgbClr val="800080"/>
                </a:solidFill>
                <a:latin typeface="Arial" panose="020B0604020202020204" pitchFamily="34" charset="0"/>
                <a:cs typeface="Arial" panose="020B0604020202020204" pitchFamily="34" charset="0"/>
              </a:rPr>
              <a:t>Giá cả &gt; giá trị</a:t>
            </a:r>
            <a:endParaRPr lang="en-US" sz="2400" b="1">
              <a:solidFill>
                <a:srgbClr val="800080"/>
              </a:solidFill>
              <a:latin typeface="Arial" panose="020B0604020202020204" pitchFamily="34" charset="0"/>
              <a:cs typeface="Arial" panose="020B0604020202020204" pitchFamily="34" charset="0"/>
            </a:endParaRPr>
          </a:p>
        </p:txBody>
      </p:sp>
      <p:sp>
        <p:nvSpPr>
          <p:cNvPr id="23" name="AutoShape 10"/>
          <p:cNvSpPr>
            <a:spLocks noChangeArrowheads="1"/>
          </p:cNvSpPr>
          <p:nvPr>
            <p:custDataLst>
              <p:tags r:id="rId13"/>
            </p:custDataLst>
          </p:nvPr>
        </p:nvSpPr>
        <p:spPr bwMode="auto">
          <a:xfrm>
            <a:off x="5662623" y="4495800"/>
            <a:ext cx="2719387" cy="990600"/>
          </a:xfrm>
          <a:prstGeom prst="roundRect">
            <a:avLst>
              <a:gd name="adj" fmla="val 16667"/>
            </a:avLst>
          </a:prstGeom>
          <a:solidFill>
            <a:srgbClr val="CCFFFF"/>
          </a:solidFill>
          <a:ln w="12700" cap="sq">
            <a:solidFill>
              <a:srgbClr val="FF00FF"/>
            </a:solidFill>
            <a:round/>
            <a:headEnd type="none" w="sm" len="sm"/>
            <a:tailEnd type="none" w="sm" len="sm"/>
          </a:ln>
        </p:spPr>
        <p:txBody>
          <a:bodyPr wrap="none" anchor="ctr"/>
          <a:lstStyle/>
          <a:p>
            <a:pPr algn="ctr"/>
            <a:r>
              <a:rPr lang="en-US" sz="2400" b="1">
                <a:solidFill>
                  <a:srgbClr val="800080"/>
                </a:solidFill>
                <a:latin typeface="Arial" panose="020B0604020202020204" pitchFamily="34" charset="0"/>
                <a:cs typeface="Arial" panose="020B0604020202020204" pitchFamily="34" charset="0"/>
              </a:rPr>
              <a:t>Giá cả = giá trị</a:t>
            </a:r>
            <a:endParaRPr lang="en-US" sz="2400" b="1">
              <a:solidFill>
                <a:srgbClr val="800080"/>
              </a:solidFill>
              <a:latin typeface="Arial" panose="020B0604020202020204" pitchFamily="34" charset="0"/>
              <a:cs typeface="Arial" panose="020B0604020202020204" pitchFamily="34" charset="0"/>
            </a:endParaRPr>
          </a:p>
        </p:txBody>
      </p:sp>
      <p:sp>
        <p:nvSpPr>
          <p:cNvPr id="24" name="Right Arrow 23"/>
          <p:cNvSpPr/>
          <p:nvPr>
            <p:custDataLst>
              <p:tags r:id="rId14"/>
            </p:custDataLst>
          </p:nvPr>
        </p:nvSpPr>
        <p:spPr>
          <a:xfrm>
            <a:off x="4062413" y="2209800"/>
            <a:ext cx="1371600" cy="304800"/>
          </a:xfrm>
          <a:prstGeom prst="rightArrow">
            <a:avLst/>
          </a:prstGeom>
          <a:blipFill>
            <a:blip r:embed="rId1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custDataLst>
              <p:tags r:id="rId16"/>
            </p:custDataLst>
          </p:nvPr>
        </p:nvSpPr>
        <p:spPr>
          <a:xfrm>
            <a:off x="3986213" y="3429000"/>
            <a:ext cx="1371600" cy="304800"/>
          </a:xfrm>
          <a:prstGeom prst="rightArrow">
            <a:avLst/>
          </a:prstGeom>
          <a:blipFill>
            <a:blip r:embed="rId1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custDataLst>
              <p:tags r:id="rId17"/>
            </p:custDataLst>
          </p:nvPr>
        </p:nvSpPr>
        <p:spPr>
          <a:xfrm>
            <a:off x="3986213" y="4876800"/>
            <a:ext cx="1371600" cy="304800"/>
          </a:xfrm>
          <a:prstGeom prst="rightArrow">
            <a:avLst/>
          </a:prstGeom>
          <a:blipFill>
            <a:blip r:embed="rId1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7" name="Picture 17" descr="D:\hinh dong\Picture12.wmf"/>
          <p:cNvSpPr>
            <a:spLocks noChangeAspect="1" noChangeArrowheads="1"/>
          </p:cNvSpPr>
          <p:nvPr>
            <p:custDataLst>
              <p:tags r:id="rId18"/>
            </p:custDataLst>
          </p:nvPr>
        </p:nvSpPr>
        <p:spPr bwMode="auto">
          <a:xfrm>
            <a:off x="8048627" y="5867420"/>
            <a:ext cx="10191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Tree>
    <p:custDataLst>
      <p:tags r:id="rId19"/>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linds(horizont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heckerboard(across)">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heckerboard(across)">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4800" y="838200"/>
            <a:ext cx="4495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333026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3505200"/>
            <a:ext cx="3200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Do </a:t>
            </a:r>
            <a:r>
              <a:rPr lang="en-US" sz="2000" dirty="0" err="1" smtClean="0"/>
              <a:t>dịch</a:t>
            </a:r>
            <a:r>
              <a:rPr lang="en-US" sz="2000" dirty="0" smtClean="0"/>
              <a:t> </a:t>
            </a:r>
            <a:r>
              <a:rPr lang="en-US" sz="2000" dirty="0" err="1" smtClean="0"/>
              <a:t>bệnh</a:t>
            </a:r>
            <a:r>
              <a:rPr lang="en-US" sz="2000" dirty="0" smtClean="0"/>
              <a:t>, </a:t>
            </a:r>
            <a:r>
              <a:rPr lang="en-US" sz="2000" dirty="0" err="1" smtClean="0"/>
              <a:t>công</a:t>
            </a:r>
            <a:r>
              <a:rPr lang="en-US" sz="2000" dirty="0" smtClean="0"/>
              <a:t> </a:t>
            </a:r>
            <a:r>
              <a:rPr lang="en-US" sz="2000" dirty="0" err="1" smtClean="0"/>
              <a:t>nhân</a:t>
            </a:r>
            <a:r>
              <a:rPr lang="en-US" sz="2000" dirty="0" smtClean="0"/>
              <a:t> </a:t>
            </a:r>
            <a:r>
              <a:rPr lang="en-US" sz="2000" dirty="0" err="1" smtClean="0"/>
              <a:t>nghỉ</a:t>
            </a:r>
            <a:r>
              <a:rPr lang="en-US" sz="2000" dirty="0" smtClean="0"/>
              <a:t> </a:t>
            </a:r>
            <a:r>
              <a:rPr lang="en-US" sz="2000" dirty="0" err="1" smtClean="0"/>
              <a:t>việc</a:t>
            </a:r>
            <a:r>
              <a:rPr lang="en-US" sz="2000" dirty="0" smtClean="0"/>
              <a:t>, </a:t>
            </a:r>
            <a:r>
              <a:rPr lang="en-US" sz="2000" dirty="0" err="1" smtClean="0"/>
              <a:t>thiếu</a:t>
            </a:r>
            <a:r>
              <a:rPr lang="en-US" sz="2000" dirty="0" smtClean="0"/>
              <a:t> </a:t>
            </a:r>
            <a:r>
              <a:rPr lang="en-US" sz="2000" dirty="0" err="1" smtClean="0"/>
              <a:t>sắt</a:t>
            </a:r>
            <a:r>
              <a:rPr lang="en-US" sz="2000" dirty="0" smtClean="0"/>
              <a:t> </a:t>
            </a:r>
            <a:r>
              <a:rPr lang="en-US" sz="2000" dirty="0" err="1" smtClean="0"/>
              <a:t>thép</a:t>
            </a:r>
            <a:r>
              <a:rPr lang="en-US" sz="2000" dirty="0" smtClean="0"/>
              <a:t> </a:t>
            </a:r>
            <a:r>
              <a:rPr lang="en-US" sz="2000" dirty="0" err="1" smtClean="0"/>
              <a:t>nên</a:t>
            </a:r>
            <a:r>
              <a:rPr lang="en-US" sz="2000" dirty="0" smtClean="0"/>
              <a:t> </a:t>
            </a:r>
            <a:r>
              <a:rPr lang="en-US" sz="2000" dirty="0" err="1" smtClean="0"/>
              <a:t>khi</a:t>
            </a:r>
            <a:r>
              <a:rPr lang="en-US" sz="2000" dirty="0" smtClean="0"/>
              <a:t> </a:t>
            </a:r>
            <a:r>
              <a:rPr lang="en-US" sz="2000" dirty="0" err="1" smtClean="0"/>
              <a:t>bình</a:t>
            </a:r>
            <a:r>
              <a:rPr lang="en-US" sz="2000" dirty="0" smtClean="0"/>
              <a:t> </a:t>
            </a:r>
            <a:r>
              <a:rPr lang="en-US" sz="2000" dirty="0" err="1" smtClean="0"/>
              <a:t>thg</a:t>
            </a:r>
            <a:r>
              <a:rPr lang="en-US" sz="2000" dirty="0" smtClean="0"/>
              <a:t> </a:t>
            </a:r>
            <a:r>
              <a:rPr lang="en-US" sz="2000" dirty="0" err="1" smtClean="0"/>
              <a:t>trở</a:t>
            </a:r>
            <a:r>
              <a:rPr lang="en-US" sz="2000" dirty="0" smtClean="0"/>
              <a:t> </a:t>
            </a:r>
            <a:r>
              <a:rPr lang="en-US" sz="2000" dirty="0" err="1" smtClean="0"/>
              <a:t>lại</a:t>
            </a:r>
            <a:r>
              <a:rPr lang="en-US" sz="2000" dirty="0" smtClean="0"/>
              <a:t> </a:t>
            </a:r>
            <a:r>
              <a:rPr lang="en-US" sz="2000" dirty="0" err="1" smtClean="0"/>
              <a:t>nó</a:t>
            </a:r>
            <a:r>
              <a:rPr lang="en-US" sz="2000" dirty="0" smtClean="0"/>
              <a:t> </a:t>
            </a:r>
            <a:r>
              <a:rPr lang="en-US" sz="2000" dirty="0" err="1" smtClean="0"/>
              <a:t>tăng</a:t>
            </a:r>
            <a:r>
              <a:rPr lang="en-US" sz="2000" dirty="0" smtClean="0"/>
              <a:t> </a:t>
            </a:r>
            <a:r>
              <a:rPr lang="en-US" sz="2000" dirty="0" err="1" smtClean="0"/>
              <a:t>giá</a:t>
            </a:r>
            <a:r>
              <a:rPr lang="en-US" sz="2000" dirty="0" smtClean="0"/>
              <a:t> </a:t>
            </a:r>
            <a:r>
              <a:rPr lang="en-US" sz="2000" dirty="0" err="1" smtClean="0"/>
              <a:t>chóng</a:t>
            </a:r>
            <a:r>
              <a:rPr lang="en-US" sz="2000" dirty="0" smtClean="0"/>
              <a:t> </a:t>
            </a:r>
            <a:r>
              <a:rPr lang="en-US" sz="2000" dirty="0" err="1" smtClean="0"/>
              <a:t>mặt</a:t>
            </a:r>
            <a:endParaRPr lang="en-US" sz="2000" dirty="0"/>
          </a:p>
        </p:txBody>
      </p:sp>
      <p:sp>
        <p:nvSpPr>
          <p:cNvPr id="3" name="Rectangle 2"/>
          <p:cNvSpPr/>
          <p:nvPr/>
        </p:nvSpPr>
        <p:spPr>
          <a:xfrm>
            <a:off x="4457700" y="3467100"/>
            <a:ext cx="3810000" cy="140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Vì</a:t>
            </a:r>
            <a:r>
              <a:rPr lang="en-US" sz="2400" dirty="0" smtClean="0"/>
              <a:t> </a:t>
            </a:r>
            <a:r>
              <a:rPr lang="en-US" sz="2400" dirty="0" err="1" smtClean="0"/>
              <a:t>dịch</a:t>
            </a:r>
            <a:r>
              <a:rPr lang="en-US" sz="2400" dirty="0" smtClean="0"/>
              <a:t>, TQ </a:t>
            </a:r>
            <a:r>
              <a:rPr lang="en-US" sz="2400" dirty="0" err="1" smtClean="0"/>
              <a:t>áp</a:t>
            </a:r>
            <a:r>
              <a:rPr lang="en-US" sz="2400" dirty="0" smtClean="0"/>
              <a:t> </a:t>
            </a:r>
            <a:r>
              <a:rPr lang="en-US" sz="2400" dirty="0" err="1" smtClean="0"/>
              <a:t>dụng</a:t>
            </a:r>
            <a:r>
              <a:rPr lang="en-US" sz="2400" dirty="0" smtClean="0"/>
              <a:t> zero </a:t>
            </a:r>
            <a:r>
              <a:rPr lang="en-US" sz="2400" dirty="0" err="1" smtClean="0"/>
              <a:t>Covid</a:t>
            </a:r>
            <a:r>
              <a:rPr lang="en-US" sz="2400" dirty="0" smtClean="0"/>
              <a:t>, VN </a:t>
            </a:r>
            <a:r>
              <a:rPr lang="en-US" sz="2400" dirty="0" err="1" smtClean="0"/>
              <a:t>cấm</a:t>
            </a:r>
            <a:r>
              <a:rPr lang="en-US" sz="2400" dirty="0" smtClean="0"/>
              <a:t> </a:t>
            </a:r>
            <a:r>
              <a:rPr lang="en-US" sz="2400" dirty="0" err="1" smtClean="0"/>
              <a:t>tập</a:t>
            </a:r>
            <a:r>
              <a:rPr lang="en-US" sz="2400" dirty="0" smtClean="0"/>
              <a:t> </a:t>
            </a:r>
            <a:r>
              <a:rPr lang="en-US" sz="2400" dirty="0" err="1" smtClean="0"/>
              <a:t>trung</a:t>
            </a:r>
            <a:r>
              <a:rPr lang="en-US" sz="2400" dirty="0" smtClean="0"/>
              <a:t> </a:t>
            </a:r>
            <a:r>
              <a:rPr lang="en-US" sz="2400" dirty="0" err="1" smtClean="0"/>
              <a:t>nên</a:t>
            </a:r>
            <a:r>
              <a:rPr lang="en-US" sz="2400" dirty="0" smtClean="0"/>
              <a:t> </a:t>
            </a:r>
            <a:r>
              <a:rPr lang="en-US" sz="2400" dirty="0" err="1" smtClean="0"/>
              <a:t>ko</a:t>
            </a:r>
            <a:r>
              <a:rPr lang="en-US" sz="2400" dirty="0" smtClean="0"/>
              <a:t> </a:t>
            </a:r>
            <a:r>
              <a:rPr lang="en-US" sz="2400" dirty="0" err="1" smtClean="0"/>
              <a:t>bán</a:t>
            </a:r>
            <a:r>
              <a:rPr lang="en-US" sz="2400" dirty="0" smtClean="0"/>
              <a:t> </a:t>
            </a:r>
            <a:r>
              <a:rPr lang="en-US" sz="2400" dirty="0" err="1" smtClean="0"/>
              <a:t>đc</a:t>
            </a:r>
            <a:r>
              <a:rPr lang="en-US" sz="2400" dirty="0" smtClean="0"/>
              <a:t>, </a:t>
            </a:r>
            <a:r>
              <a:rPr lang="en-US" sz="2400" dirty="0" err="1" smtClean="0"/>
              <a:t>Thanh</a:t>
            </a:r>
            <a:r>
              <a:rPr lang="en-US" sz="2400" dirty="0" smtClean="0"/>
              <a:t> long </a:t>
            </a:r>
            <a:r>
              <a:rPr lang="en-US" sz="2400" dirty="0" err="1" smtClean="0"/>
              <a:t>bị</a:t>
            </a:r>
            <a:r>
              <a:rPr lang="en-US" sz="2400" dirty="0" smtClean="0"/>
              <a:t> </a:t>
            </a:r>
            <a:r>
              <a:rPr lang="en-US" sz="2400" dirty="0" err="1" smtClean="0"/>
              <a:t>ùn</a:t>
            </a:r>
            <a:r>
              <a:rPr lang="en-US" sz="2400" dirty="0" smtClean="0"/>
              <a:t> ứ, </a:t>
            </a:r>
            <a:r>
              <a:rPr lang="en-US" sz="2400" dirty="0" err="1" smtClean="0"/>
              <a:t>ko</a:t>
            </a:r>
            <a:r>
              <a:rPr lang="en-US" sz="2400" dirty="0" smtClean="0"/>
              <a:t> </a:t>
            </a:r>
            <a:r>
              <a:rPr lang="en-US" sz="2400" dirty="0" err="1" smtClean="0"/>
              <a:t>ai</a:t>
            </a:r>
            <a:r>
              <a:rPr lang="en-US" sz="2400" dirty="0" smtClean="0"/>
              <a:t> </a:t>
            </a:r>
            <a:r>
              <a:rPr lang="en-US" sz="2400" dirty="0" err="1" smtClean="0"/>
              <a:t>mua</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18" name="Date Placeholder 3"/>
          <p:cNvSpPr txBox="1">
            <a:spLocks noGrp="1"/>
          </p:cNvSpPr>
          <p:nvPr>
            <p:custDataLst>
              <p:tags r:id="rId2"/>
            </p:custDataLst>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20BC32-DE15-41F5-AE86-B5E0A1A8B6E6}" type="datetime1">
              <a:rPr lang="en-US" sz="1200">
                <a:latin typeface="Garamond" pitchFamily="18" charset="0"/>
              </a:rPr>
            </a:fld>
            <a:endParaRPr lang="en-US" altLang="en-US" sz="1200">
              <a:latin typeface="Garamond" pitchFamily="18" charset="0"/>
            </a:endParaRPr>
          </a:p>
        </p:txBody>
      </p:sp>
      <p:sp>
        <p:nvSpPr>
          <p:cNvPr id="16" name="TextBox 15"/>
          <p:cNvSpPr txBox="1">
            <a:spLocks noChangeArrowheads="1"/>
          </p:cNvSpPr>
          <p:nvPr>
            <p:custDataLst>
              <p:tags r:id="rId3"/>
            </p:custDataLst>
          </p:nvPr>
        </p:nvSpPr>
        <p:spPr bwMode="auto">
          <a:xfrm>
            <a:off x="1905000" y="457200"/>
            <a:ext cx="632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Giá</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cả</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ảnh</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hưởng</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đến</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cung</a:t>
            </a:r>
            <a:r>
              <a:rPr lang="en-US" sz="2800" b="1" dirty="0">
                <a:solidFill>
                  <a:srgbClr val="0000CC"/>
                </a:solidFill>
                <a:cs typeface="Arial" panose="020B0604020202020204" pitchFamily="34" charset="0"/>
              </a:rPr>
              <a:t> - </a:t>
            </a:r>
            <a:r>
              <a:rPr lang="en-US" sz="2800" b="1" dirty="0" err="1">
                <a:solidFill>
                  <a:srgbClr val="0000CC"/>
                </a:solidFill>
                <a:cs typeface="Arial" panose="020B0604020202020204" pitchFamily="34" charset="0"/>
              </a:rPr>
              <a:t>cầu</a:t>
            </a:r>
            <a:r>
              <a:rPr lang="en-US" sz="2800" b="1" dirty="0">
                <a:solidFill>
                  <a:srgbClr val="0000CC"/>
                </a:solidFill>
                <a:cs typeface="Arial" panose="020B0604020202020204" pitchFamily="34" charset="0"/>
              </a:rPr>
              <a:t> </a:t>
            </a:r>
            <a:endParaRPr lang="en-US" sz="2800" b="1" dirty="0">
              <a:solidFill>
                <a:srgbClr val="0000CC"/>
              </a:solidFill>
              <a:cs typeface="Arial" panose="020B0604020202020204" pitchFamily="34" charset="0"/>
            </a:endParaRPr>
          </a:p>
        </p:txBody>
      </p:sp>
      <p:sp>
        <p:nvSpPr>
          <p:cNvPr id="18" name="AutoShape 8">
            <a:hlinkClick r:id="rId4" action="ppaction://hlinkfile"/>
          </p:cNvPr>
          <p:cNvSpPr>
            <a:spLocks noChangeArrowheads="1"/>
          </p:cNvSpPr>
          <p:nvPr>
            <p:custDataLst>
              <p:tags r:id="rId5"/>
            </p:custDataLst>
          </p:nvPr>
        </p:nvSpPr>
        <p:spPr bwMode="auto">
          <a:xfrm>
            <a:off x="76201" y="1600200"/>
            <a:ext cx="2033588" cy="685800"/>
          </a:xfrm>
          <a:prstGeom prst="roundRect">
            <a:avLst>
              <a:gd name="adj" fmla="val 16667"/>
            </a:avLst>
          </a:prstGeom>
          <a:solidFill>
            <a:srgbClr val="CCFFCC"/>
          </a:solidFill>
          <a:ln w="12700" cap="sq">
            <a:solidFill>
              <a:srgbClr val="FF99CC"/>
            </a:solidFill>
            <a:round/>
            <a:headEnd type="none" w="sm" len="sm"/>
            <a:tailEnd type="none" w="sm" len="sm"/>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Giá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tăng</a:t>
            </a:r>
            <a:r>
              <a:rPr lang="en-US" sz="2400" b="1" dirty="0">
                <a:solidFill>
                  <a:srgbClr val="0000FF"/>
                </a:solidFill>
                <a:latin typeface="Arial" panose="020B0604020202020204" pitchFamily="34" charset="0"/>
                <a:cs typeface="Arial" panose="020B0604020202020204" pitchFamily="34" charset="0"/>
              </a:rPr>
              <a:t> </a:t>
            </a:r>
            <a:endParaRPr lang="en-US" sz="2400" b="1" dirty="0">
              <a:solidFill>
                <a:srgbClr val="0000FF"/>
              </a:solidFill>
              <a:latin typeface="Arial" panose="020B0604020202020204" pitchFamily="34" charset="0"/>
              <a:cs typeface="Arial" panose="020B0604020202020204" pitchFamily="34" charset="0"/>
            </a:endParaRPr>
          </a:p>
        </p:txBody>
      </p:sp>
      <p:sp>
        <p:nvSpPr>
          <p:cNvPr id="19" name="AutoShape 10"/>
          <p:cNvSpPr>
            <a:spLocks noChangeArrowheads="1"/>
          </p:cNvSpPr>
          <p:nvPr>
            <p:custDataLst>
              <p:tags r:id="rId6"/>
            </p:custDataLst>
          </p:nvPr>
        </p:nvSpPr>
        <p:spPr bwMode="auto">
          <a:xfrm>
            <a:off x="2743200" y="1524000"/>
            <a:ext cx="3733800" cy="762000"/>
          </a:xfrm>
          <a:prstGeom prst="roundRect">
            <a:avLst>
              <a:gd name="adj" fmla="val 16667"/>
            </a:avLst>
          </a:prstGeom>
          <a:solidFill>
            <a:srgbClr val="CCFFFF"/>
          </a:solidFill>
          <a:ln w="12700" cap="sq">
            <a:solidFill>
              <a:srgbClr val="FF00FF"/>
            </a:solidFill>
            <a:round/>
            <a:headEnd type="none" w="sm" len="sm"/>
            <a:tailEnd type="none" w="sm" len="sm"/>
          </a:ln>
        </p:spPr>
        <p:txBody>
          <a:bodyPr wrap="none" anchor="ctr"/>
          <a:lstStyle/>
          <a:p>
            <a:pPr algn="ctr"/>
            <a:r>
              <a:rPr lang="en-US" sz="2400" b="1" dirty="0" err="1">
                <a:solidFill>
                  <a:srgbClr val="800080"/>
                </a:solidFill>
                <a:latin typeface="Arial" panose="020B0604020202020204" pitchFamily="34" charset="0"/>
                <a:cs typeface="Arial" panose="020B0604020202020204" pitchFamily="34" charset="0"/>
              </a:rPr>
              <a:t>doanh</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nghiệp</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mở</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rộng</a:t>
            </a:r>
            <a:r>
              <a:rPr lang="en-US" sz="2400" b="1" dirty="0">
                <a:solidFill>
                  <a:srgbClr val="800080"/>
                </a:solidFill>
                <a:latin typeface="Arial" panose="020B0604020202020204" pitchFamily="34" charset="0"/>
                <a:cs typeface="Arial" panose="020B0604020202020204" pitchFamily="34" charset="0"/>
              </a:rPr>
              <a:t> </a:t>
            </a:r>
            <a:endParaRPr lang="en-US" sz="2400" b="1" dirty="0">
              <a:solidFill>
                <a:srgbClr val="800080"/>
              </a:solidFill>
              <a:latin typeface="Arial" panose="020B0604020202020204" pitchFamily="34" charset="0"/>
              <a:cs typeface="Arial" panose="020B0604020202020204" pitchFamily="34" charset="0"/>
            </a:endParaRPr>
          </a:p>
          <a:p>
            <a:pPr algn="ctr"/>
            <a:r>
              <a:rPr lang="en-US" sz="2400" b="1" dirty="0" err="1">
                <a:solidFill>
                  <a:srgbClr val="800080"/>
                </a:solidFill>
                <a:latin typeface="Arial" panose="020B0604020202020204" pitchFamily="34" charset="0"/>
                <a:cs typeface="Arial" panose="020B0604020202020204" pitchFamily="34" charset="0"/>
              </a:rPr>
              <a:t>sản</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xuất</a:t>
            </a:r>
            <a:endParaRPr lang="en-US" sz="2400" b="1" dirty="0">
              <a:solidFill>
                <a:srgbClr val="800080"/>
              </a:solidFill>
              <a:latin typeface="Arial" panose="020B0604020202020204" pitchFamily="34" charset="0"/>
              <a:cs typeface="Arial" panose="020B0604020202020204" pitchFamily="34" charset="0"/>
            </a:endParaRPr>
          </a:p>
        </p:txBody>
      </p:sp>
      <p:sp>
        <p:nvSpPr>
          <p:cNvPr id="20" name="AutoShape 8">
            <a:hlinkClick r:id="rId7" action="ppaction://hlinkfile"/>
          </p:cNvPr>
          <p:cNvSpPr>
            <a:spLocks noChangeArrowheads="1"/>
          </p:cNvSpPr>
          <p:nvPr>
            <p:custDataLst>
              <p:tags r:id="rId8"/>
            </p:custDataLst>
          </p:nvPr>
        </p:nvSpPr>
        <p:spPr bwMode="auto">
          <a:xfrm>
            <a:off x="76201" y="2438400"/>
            <a:ext cx="2033588" cy="685800"/>
          </a:xfrm>
          <a:prstGeom prst="roundRect">
            <a:avLst>
              <a:gd name="adj" fmla="val 16667"/>
            </a:avLst>
          </a:prstGeom>
          <a:solidFill>
            <a:srgbClr val="CCFFCC"/>
          </a:solidFill>
          <a:ln w="12700" cap="sq">
            <a:solidFill>
              <a:srgbClr val="FF99CC"/>
            </a:solidFill>
            <a:round/>
            <a:headEnd type="none" w="sm" len="sm"/>
            <a:tailEnd type="none" w="sm" len="sm"/>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Giá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giảm</a:t>
            </a:r>
            <a:r>
              <a:rPr lang="en-US" sz="2400" b="1" dirty="0">
                <a:solidFill>
                  <a:srgbClr val="0000FF"/>
                </a:solidFill>
                <a:latin typeface="Arial" panose="020B0604020202020204" pitchFamily="34" charset="0"/>
                <a:cs typeface="Arial" panose="020B0604020202020204" pitchFamily="34" charset="0"/>
              </a:rPr>
              <a:t> </a:t>
            </a:r>
            <a:endParaRPr lang="en-US" sz="2400" b="1" dirty="0">
              <a:solidFill>
                <a:srgbClr val="0000FF"/>
              </a:solidFill>
              <a:latin typeface="Arial" panose="020B0604020202020204" pitchFamily="34" charset="0"/>
              <a:cs typeface="Arial" panose="020B0604020202020204" pitchFamily="34" charset="0"/>
            </a:endParaRPr>
          </a:p>
        </p:txBody>
      </p:sp>
      <p:sp>
        <p:nvSpPr>
          <p:cNvPr id="24" name="Right Arrow 23"/>
          <p:cNvSpPr/>
          <p:nvPr>
            <p:custDataLst>
              <p:tags r:id="rId9"/>
            </p:custDataLst>
          </p:nvPr>
        </p:nvSpPr>
        <p:spPr>
          <a:xfrm>
            <a:off x="2209800" y="1828800"/>
            <a:ext cx="457200" cy="304800"/>
          </a:xfrm>
          <a:prstGeom prst="rightArrow">
            <a:avLst/>
          </a:prstGeom>
          <a:blipFill>
            <a:blip r:embed="rId10"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custDataLst>
              <p:tags r:id="rId11"/>
            </p:custDataLst>
          </p:nvPr>
        </p:nvSpPr>
        <p:spPr>
          <a:xfrm>
            <a:off x="2209800" y="2667000"/>
            <a:ext cx="457200" cy="304800"/>
          </a:xfrm>
          <a:prstGeom prst="rightArrow">
            <a:avLst/>
          </a:prstGeom>
          <a:blipFill>
            <a:blip r:embed="rId10"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a:spLocks noChangeArrowheads="1"/>
          </p:cNvSpPr>
          <p:nvPr>
            <p:custDataLst>
              <p:tags r:id="rId12"/>
            </p:custDataLst>
          </p:nvPr>
        </p:nvSpPr>
        <p:spPr bwMode="auto">
          <a:xfrm>
            <a:off x="381000" y="1066820"/>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00CC"/>
                </a:solidFill>
                <a:cs typeface="Arial" panose="020B0604020202020204" pitchFamily="34" charset="0"/>
              </a:rPr>
              <a:t>* Đối với cung</a:t>
            </a:r>
            <a:endParaRPr lang="en-US" sz="2800" b="1">
              <a:solidFill>
                <a:srgbClr val="0000CC"/>
              </a:solidFill>
              <a:cs typeface="Arial" panose="020B0604020202020204" pitchFamily="34" charset="0"/>
            </a:endParaRPr>
          </a:p>
        </p:txBody>
      </p:sp>
      <p:sp>
        <p:nvSpPr>
          <p:cNvPr id="27" name="TextBox 26"/>
          <p:cNvSpPr txBox="1">
            <a:spLocks noChangeArrowheads="1"/>
          </p:cNvSpPr>
          <p:nvPr>
            <p:custDataLst>
              <p:tags r:id="rId13"/>
            </p:custDataLst>
          </p:nvPr>
        </p:nvSpPr>
        <p:spPr bwMode="auto">
          <a:xfrm>
            <a:off x="457200" y="3200401"/>
            <a:ext cx="320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Đối</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với</a:t>
            </a:r>
            <a:r>
              <a:rPr lang="en-US" sz="2800" b="1" dirty="0">
                <a:solidFill>
                  <a:srgbClr val="0000CC"/>
                </a:solidFill>
                <a:cs typeface="Arial" panose="020B0604020202020204" pitchFamily="34" charset="0"/>
              </a:rPr>
              <a:t> </a:t>
            </a:r>
            <a:r>
              <a:rPr lang="en-US" sz="2800" b="1" dirty="0" err="1">
                <a:solidFill>
                  <a:srgbClr val="0000CC"/>
                </a:solidFill>
                <a:cs typeface="Arial" panose="020B0604020202020204" pitchFamily="34" charset="0"/>
              </a:rPr>
              <a:t>cầu</a:t>
            </a:r>
            <a:endParaRPr lang="en-US" sz="2800" b="1" dirty="0">
              <a:solidFill>
                <a:srgbClr val="0000CC"/>
              </a:solidFill>
              <a:cs typeface="Arial" panose="020B0604020202020204" pitchFamily="34" charset="0"/>
            </a:endParaRPr>
          </a:p>
        </p:txBody>
      </p:sp>
      <p:sp>
        <p:nvSpPr>
          <p:cNvPr id="28" name="AutoShape 10"/>
          <p:cNvSpPr>
            <a:spLocks noChangeArrowheads="1"/>
          </p:cNvSpPr>
          <p:nvPr>
            <p:custDataLst>
              <p:tags r:id="rId14"/>
            </p:custDataLst>
          </p:nvPr>
        </p:nvSpPr>
        <p:spPr bwMode="auto">
          <a:xfrm>
            <a:off x="2743200" y="2514600"/>
            <a:ext cx="3733800" cy="762000"/>
          </a:xfrm>
          <a:prstGeom prst="roundRect">
            <a:avLst>
              <a:gd name="adj" fmla="val 16667"/>
            </a:avLst>
          </a:prstGeom>
          <a:solidFill>
            <a:srgbClr val="CCFFFF"/>
          </a:solidFill>
          <a:ln w="12700" cap="sq">
            <a:solidFill>
              <a:srgbClr val="FF00FF"/>
            </a:solidFill>
            <a:round/>
            <a:headEnd type="none" w="sm" len="sm"/>
            <a:tailEnd type="none" w="sm" len="sm"/>
          </a:ln>
        </p:spPr>
        <p:txBody>
          <a:bodyPr wrap="none" anchor="ctr"/>
          <a:lstStyle/>
          <a:p>
            <a:pPr algn="ctr"/>
            <a:r>
              <a:rPr lang="en-US" sz="2400" b="1" dirty="0" err="1">
                <a:solidFill>
                  <a:srgbClr val="800080"/>
                </a:solidFill>
                <a:latin typeface="Arial" panose="020B0604020202020204" pitchFamily="34" charset="0"/>
                <a:cs typeface="Arial" panose="020B0604020202020204" pitchFamily="34" charset="0"/>
              </a:rPr>
              <a:t>doanh</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nghiệp</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thu</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hẹp</a:t>
            </a:r>
            <a:endParaRPr lang="en-US" sz="2400" b="1" dirty="0">
              <a:solidFill>
                <a:srgbClr val="800080"/>
              </a:solidFill>
              <a:latin typeface="Arial" panose="020B0604020202020204" pitchFamily="34" charset="0"/>
              <a:cs typeface="Arial" panose="020B0604020202020204" pitchFamily="34" charset="0"/>
            </a:endParaRPr>
          </a:p>
          <a:p>
            <a:pPr algn="ctr"/>
            <a:r>
              <a:rPr lang="en-US" sz="2400" b="1" dirty="0" err="1">
                <a:solidFill>
                  <a:srgbClr val="800080"/>
                </a:solidFill>
                <a:latin typeface="Arial" panose="020B0604020202020204" pitchFamily="34" charset="0"/>
                <a:cs typeface="Arial" panose="020B0604020202020204" pitchFamily="34" charset="0"/>
              </a:rPr>
              <a:t>sản</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xuất</a:t>
            </a:r>
            <a:endParaRPr lang="en-US" sz="2400" b="1" dirty="0">
              <a:solidFill>
                <a:srgbClr val="800080"/>
              </a:solidFill>
              <a:latin typeface="Arial" panose="020B0604020202020204" pitchFamily="34" charset="0"/>
              <a:cs typeface="Arial" panose="020B0604020202020204" pitchFamily="34" charset="0"/>
            </a:endParaRPr>
          </a:p>
        </p:txBody>
      </p:sp>
      <p:sp>
        <p:nvSpPr>
          <p:cNvPr id="29" name="AutoShape 8">
            <a:hlinkClick r:id="rId4" action="ppaction://hlinkfile"/>
          </p:cNvPr>
          <p:cNvSpPr>
            <a:spLocks noChangeArrowheads="1"/>
          </p:cNvSpPr>
          <p:nvPr>
            <p:custDataLst>
              <p:tags r:id="rId15"/>
            </p:custDataLst>
          </p:nvPr>
        </p:nvSpPr>
        <p:spPr bwMode="auto">
          <a:xfrm>
            <a:off x="7110423" y="1524000"/>
            <a:ext cx="2033587" cy="762000"/>
          </a:xfrm>
          <a:prstGeom prst="roundRect">
            <a:avLst>
              <a:gd name="adj" fmla="val 16667"/>
            </a:avLst>
          </a:prstGeom>
          <a:solidFill>
            <a:srgbClr val="CCFFCC"/>
          </a:solidFill>
          <a:ln w="12700" cap="sq">
            <a:solidFill>
              <a:srgbClr val="FF99CC"/>
            </a:solidFill>
            <a:round/>
            <a:headEnd type="none" w="sm" len="sm"/>
            <a:tailEnd type="none" w="sm" len="sm"/>
          </a:ln>
        </p:spPr>
        <p:txBody>
          <a:bodyPr wrap="none" anchor="ctr"/>
          <a:lstStyle/>
          <a:p>
            <a:pPr algn="ctr"/>
            <a:r>
              <a:rPr lang="en-US" sz="2400" b="1">
                <a:solidFill>
                  <a:srgbClr val="FF0000"/>
                </a:solidFill>
                <a:latin typeface="Arial" panose="020B0604020202020204" pitchFamily="34" charset="0"/>
                <a:cs typeface="Arial" panose="020B0604020202020204" pitchFamily="34" charset="0"/>
              </a:rPr>
              <a:t>Cung tăng </a:t>
            </a:r>
            <a:endParaRPr lang="en-US" sz="2400" b="1">
              <a:solidFill>
                <a:srgbClr val="FF0000"/>
              </a:solidFill>
              <a:latin typeface="Arial" panose="020B0604020202020204" pitchFamily="34" charset="0"/>
              <a:cs typeface="Arial" panose="020B0604020202020204" pitchFamily="34" charset="0"/>
            </a:endParaRPr>
          </a:p>
        </p:txBody>
      </p:sp>
      <p:sp>
        <p:nvSpPr>
          <p:cNvPr id="30" name="AutoShape 8">
            <a:hlinkClick r:id="rId4" action="ppaction://hlinkfile"/>
          </p:cNvPr>
          <p:cNvSpPr>
            <a:spLocks noChangeArrowheads="1"/>
          </p:cNvSpPr>
          <p:nvPr>
            <p:custDataLst>
              <p:tags r:id="rId16"/>
            </p:custDataLst>
          </p:nvPr>
        </p:nvSpPr>
        <p:spPr bwMode="auto">
          <a:xfrm>
            <a:off x="7110423" y="2438400"/>
            <a:ext cx="2033587" cy="838200"/>
          </a:xfrm>
          <a:prstGeom prst="roundRect">
            <a:avLst>
              <a:gd name="adj" fmla="val 16667"/>
            </a:avLst>
          </a:prstGeom>
          <a:solidFill>
            <a:srgbClr val="CCFFCC"/>
          </a:solidFill>
          <a:ln w="12700" cap="sq">
            <a:solidFill>
              <a:srgbClr val="FF99CC"/>
            </a:solidFill>
            <a:round/>
            <a:headEnd type="none" w="sm" len="sm"/>
            <a:tailEnd type="none" w="sm" len="sm"/>
          </a:ln>
        </p:spPr>
        <p:txBody>
          <a:bodyPr wrap="none" anchor="ctr"/>
          <a:lstStyle/>
          <a:p>
            <a:pPr algn="ctr"/>
            <a:r>
              <a:rPr lang="en-US" sz="2400" b="1" dirty="0" err="1">
                <a:solidFill>
                  <a:srgbClr val="FF0000"/>
                </a:solidFill>
                <a:latin typeface="Arial" panose="020B0604020202020204" pitchFamily="34" charset="0"/>
                <a:cs typeface="Arial" panose="020B0604020202020204" pitchFamily="34" charset="0"/>
              </a:rPr>
              <a:t>Cung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giảm</a:t>
            </a:r>
            <a:r>
              <a:rPr lang="en-US" sz="2400" b="1" dirty="0">
                <a:solidFill>
                  <a:srgbClr val="FF0000"/>
                </a:solidFill>
                <a:latin typeface="Arial" panose="020B0604020202020204" pitchFamily="34" charset="0"/>
                <a:cs typeface="Arial" panose="020B0604020202020204" pitchFamily="34" charset="0"/>
              </a:rPr>
              <a:t> </a:t>
            </a:r>
            <a:endParaRPr lang="en-US" sz="2400" b="1" dirty="0">
              <a:solidFill>
                <a:srgbClr val="FF0000"/>
              </a:solidFill>
              <a:latin typeface="Arial" panose="020B0604020202020204" pitchFamily="34" charset="0"/>
              <a:cs typeface="Arial" panose="020B0604020202020204" pitchFamily="34" charset="0"/>
            </a:endParaRPr>
          </a:p>
        </p:txBody>
      </p:sp>
      <p:sp>
        <p:nvSpPr>
          <p:cNvPr id="31" name="Right Arrow 30"/>
          <p:cNvSpPr/>
          <p:nvPr>
            <p:custDataLst>
              <p:tags r:id="rId17"/>
            </p:custDataLst>
          </p:nvPr>
        </p:nvSpPr>
        <p:spPr>
          <a:xfrm>
            <a:off x="6553200" y="2743200"/>
            <a:ext cx="457200" cy="304800"/>
          </a:xfrm>
          <a:prstGeom prst="rightArrow">
            <a:avLst/>
          </a:prstGeom>
          <a:blipFill>
            <a:blip r:embed="rId10"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ight Arrow 31"/>
          <p:cNvSpPr/>
          <p:nvPr>
            <p:custDataLst>
              <p:tags r:id="rId18"/>
            </p:custDataLst>
          </p:nvPr>
        </p:nvSpPr>
        <p:spPr>
          <a:xfrm>
            <a:off x="6553200" y="1676400"/>
            <a:ext cx="457200" cy="304800"/>
          </a:xfrm>
          <a:prstGeom prst="rightArrow">
            <a:avLst/>
          </a:prstGeom>
          <a:blipFill>
            <a:blip r:embed="rId10"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AutoShape 10"/>
          <p:cNvSpPr>
            <a:spLocks noChangeArrowheads="1"/>
          </p:cNvSpPr>
          <p:nvPr>
            <p:custDataLst>
              <p:tags r:id="rId19"/>
            </p:custDataLst>
          </p:nvPr>
        </p:nvSpPr>
        <p:spPr bwMode="auto">
          <a:xfrm>
            <a:off x="2667000" y="3771900"/>
            <a:ext cx="3733800" cy="762000"/>
          </a:xfrm>
          <a:prstGeom prst="roundRect">
            <a:avLst>
              <a:gd name="adj" fmla="val 16667"/>
            </a:avLst>
          </a:prstGeom>
          <a:solidFill>
            <a:srgbClr val="CCFF99"/>
          </a:solidFill>
          <a:ln w="12700" cap="sq">
            <a:solidFill>
              <a:srgbClr val="FF00FF"/>
            </a:solidFill>
            <a:round/>
            <a:headEnd type="none" w="sm" len="sm"/>
            <a:tailEnd type="none" w="sm" len="sm"/>
          </a:ln>
        </p:spPr>
        <p:txBody>
          <a:bodyPr wrap="none" anchor="ctr"/>
          <a:lstStyle/>
          <a:p>
            <a:pPr algn="ctr"/>
            <a:r>
              <a:rPr lang="en-US" sz="2400" b="1" dirty="0" err="1">
                <a:solidFill>
                  <a:srgbClr val="800080"/>
                </a:solidFill>
                <a:latin typeface="Arial" panose="020B0604020202020204" pitchFamily="34" charset="0"/>
                <a:cs typeface="Arial" panose="020B0604020202020204" pitchFamily="34" charset="0"/>
              </a:rPr>
              <a:t>nhu</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cầu</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xã</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hội</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giảm</a:t>
            </a:r>
            <a:r>
              <a:rPr lang="en-US" sz="2400" b="1" dirty="0">
                <a:solidFill>
                  <a:srgbClr val="800080"/>
                </a:solidFill>
                <a:latin typeface="Arial" panose="020B0604020202020204" pitchFamily="34" charset="0"/>
                <a:cs typeface="Arial" panose="020B0604020202020204" pitchFamily="34" charset="0"/>
              </a:rPr>
              <a:t> </a:t>
            </a:r>
            <a:endParaRPr lang="en-US" sz="2400" b="1" dirty="0">
              <a:solidFill>
                <a:srgbClr val="800080"/>
              </a:solidFill>
              <a:latin typeface="Arial" panose="020B0604020202020204" pitchFamily="34" charset="0"/>
              <a:cs typeface="Arial" panose="020B0604020202020204" pitchFamily="34" charset="0"/>
            </a:endParaRPr>
          </a:p>
        </p:txBody>
      </p:sp>
      <p:sp>
        <p:nvSpPr>
          <p:cNvPr id="34" name="Right Arrow 33"/>
          <p:cNvSpPr/>
          <p:nvPr>
            <p:custDataLst>
              <p:tags r:id="rId20"/>
            </p:custDataLst>
          </p:nvPr>
        </p:nvSpPr>
        <p:spPr>
          <a:xfrm>
            <a:off x="2133600" y="4114800"/>
            <a:ext cx="457200" cy="304800"/>
          </a:xfrm>
          <a:prstGeom prst="rightArrow">
            <a:avLst/>
          </a:prstGeom>
          <a:blipFill>
            <a:blip r:embed="rId10"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ight Arrow 34"/>
          <p:cNvSpPr/>
          <p:nvPr>
            <p:custDataLst>
              <p:tags r:id="rId21"/>
            </p:custDataLst>
          </p:nvPr>
        </p:nvSpPr>
        <p:spPr>
          <a:xfrm>
            <a:off x="2133600" y="4953000"/>
            <a:ext cx="457200" cy="304800"/>
          </a:xfrm>
          <a:prstGeom prst="rightArrow">
            <a:avLst/>
          </a:prstGeom>
          <a:blipFill>
            <a:blip r:embed="rId10"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AutoShape 10"/>
          <p:cNvSpPr>
            <a:spLocks noChangeArrowheads="1"/>
          </p:cNvSpPr>
          <p:nvPr>
            <p:custDataLst>
              <p:tags r:id="rId22"/>
            </p:custDataLst>
          </p:nvPr>
        </p:nvSpPr>
        <p:spPr bwMode="auto">
          <a:xfrm>
            <a:off x="2667000" y="4800600"/>
            <a:ext cx="3733800" cy="762000"/>
          </a:xfrm>
          <a:prstGeom prst="roundRect">
            <a:avLst>
              <a:gd name="adj" fmla="val 16667"/>
            </a:avLst>
          </a:prstGeom>
          <a:solidFill>
            <a:srgbClr val="CCFF99"/>
          </a:solidFill>
          <a:ln w="12700" cap="sq">
            <a:solidFill>
              <a:srgbClr val="FF00FF"/>
            </a:solidFill>
            <a:round/>
            <a:headEnd type="none" w="sm" len="sm"/>
            <a:tailEnd type="none" w="sm" len="sm"/>
          </a:ln>
        </p:spPr>
        <p:txBody>
          <a:bodyPr wrap="none" anchor="ctr"/>
          <a:lstStyle/>
          <a:p>
            <a:pPr algn="ctr"/>
            <a:r>
              <a:rPr lang="en-US" sz="2400" b="1" dirty="0" err="1">
                <a:solidFill>
                  <a:srgbClr val="800080"/>
                </a:solidFill>
                <a:latin typeface="Arial" panose="020B0604020202020204" pitchFamily="34" charset="0"/>
                <a:cs typeface="Arial" panose="020B0604020202020204" pitchFamily="34" charset="0"/>
              </a:rPr>
              <a:t>nhu</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cầu</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xã</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hội</a:t>
            </a:r>
            <a:r>
              <a:rPr lang="en-US" sz="2400" b="1" dirty="0">
                <a:solidFill>
                  <a:srgbClr val="800080"/>
                </a:solidFill>
                <a:latin typeface="Arial" panose="020B0604020202020204" pitchFamily="34" charset="0"/>
                <a:cs typeface="Arial" panose="020B0604020202020204" pitchFamily="34" charset="0"/>
              </a:rPr>
              <a:t> </a:t>
            </a:r>
            <a:r>
              <a:rPr lang="en-US" sz="2400" b="1" dirty="0" err="1">
                <a:solidFill>
                  <a:srgbClr val="800080"/>
                </a:solidFill>
                <a:latin typeface="Arial" panose="020B0604020202020204" pitchFamily="34" charset="0"/>
                <a:cs typeface="Arial" panose="020B0604020202020204" pitchFamily="34" charset="0"/>
              </a:rPr>
              <a:t>tăng</a:t>
            </a:r>
            <a:endParaRPr lang="en-US" sz="2400" b="1" dirty="0">
              <a:solidFill>
                <a:srgbClr val="800080"/>
              </a:solidFill>
              <a:latin typeface="Arial" panose="020B0604020202020204" pitchFamily="34" charset="0"/>
              <a:cs typeface="Arial" panose="020B0604020202020204" pitchFamily="34" charset="0"/>
            </a:endParaRPr>
          </a:p>
        </p:txBody>
      </p:sp>
      <p:sp>
        <p:nvSpPr>
          <p:cNvPr id="37" name="Right Arrow 36"/>
          <p:cNvSpPr/>
          <p:nvPr>
            <p:custDataLst>
              <p:tags r:id="rId23"/>
            </p:custDataLst>
          </p:nvPr>
        </p:nvSpPr>
        <p:spPr>
          <a:xfrm>
            <a:off x="6477000" y="5029200"/>
            <a:ext cx="457200" cy="304800"/>
          </a:xfrm>
          <a:prstGeom prst="rightArrow">
            <a:avLst/>
          </a:prstGeom>
          <a:blipFill>
            <a:blip r:embed="rId10"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ight Arrow 37"/>
          <p:cNvSpPr/>
          <p:nvPr>
            <p:custDataLst>
              <p:tags r:id="rId24"/>
            </p:custDataLst>
          </p:nvPr>
        </p:nvSpPr>
        <p:spPr>
          <a:xfrm>
            <a:off x="6477000" y="3962400"/>
            <a:ext cx="457200" cy="304800"/>
          </a:xfrm>
          <a:prstGeom prst="rightArrow">
            <a:avLst/>
          </a:prstGeom>
          <a:blipFill>
            <a:blip r:embed="rId10"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AutoShape 8">
            <a:hlinkClick r:id="rId4" action="ppaction://hlinkfile"/>
          </p:cNvPr>
          <p:cNvSpPr>
            <a:spLocks noChangeArrowheads="1"/>
          </p:cNvSpPr>
          <p:nvPr>
            <p:custDataLst>
              <p:tags r:id="rId25"/>
            </p:custDataLst>
          </p:nvPr>
        </p:nvSpPr>
        <p:spPr bwMode="auto">
          <a:xfrm>
            <a:off x="7010401" y="3733800"/>
            <a:ext cx="2033588" cy="762000"/>
          </a:xfrm>
          <a:prstGeom prst="roundRect">
            <a:avLst>
              <a:gd name="adj" fmla="val 16667"/>
            </a:avLst>
          </a:prstGeom>
          <a:solidFill>
            <a:srgbClr val="FFCCFF"/>
          </a:solidFill>
          <a:ln w="12700" cap="sq">
            <a:solidFill>
              <a:srgbClr val="FF99CC"/>
            </a:solidFill>
            <a:round/>
            <a:headEnd type="none" w="sm" len="sm"/>
            <a:tailEnd type="none" w="sm" len="sm"/>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Cầu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giảm</a:t>
            </a:r>
            <a:r>
              <a:rPr lang="en-US" sz="2400" b="1" dirty="0">
                <a:solidFill>
                  <a:srgbClr val="0000FF"/>
                </a:solidFill>
                <a:latin typeface="Arial" panose="020B0604020202020204" pitchFamily="34" charset="0"/>
                <a:cs typeface="Arial" panose="020B0604020202020204" pitchFamily="34" charset="0"/>
              </a:rPr>
              <a:t> </a:t>
            </a:r>
            <a:endParaRPr lang="en-US" sz="2400" b="1" dirty="0">
              <a:solidFill>
                <a:srgbClr val="0000FF"/>
              </a:solidFill>
              <a:latin typeface="Arial" panose="020B0604020202020204" pitchFamily="34" charset="0"/>
              <a:cs typeface="Arial" panose="020B0604020202020204" pitchFamily="34" charset="0"/>
            </a:endParaRPr>
          </a:p>
        </p:txBody>
      </p:sp>
      <p:sp>
        <p:nvSpPr>
          <p:cNvPr id="40" name="AutoShape 8">
            <a:hlinkClick r:id="rId4" action="ppaction://hlinkfile"/>
          </p:cNvPr>
          <p:cNvSpPr>
            <a:spLocks noChangeArrowheads="1"/>
          </p:cNvSpPr>
          <p:nvPr>
            <p:custDataLst>
              <p:tags r:id="rId26"/>
            </p:custDataLst>
          </p:nvPr>
        </p:nvSpPr>
        <p:spPr bwMode="auto">
          <a:xfrm>
            <a:off x="7010401" y="4724400"/>
            <a:ext cx="2033588" cy="838200"/>
          </a:xfrm>
          <a:prstGeom prst="roundRect">
            <a:avLst>
              <a:gd name="adj" fmla="val 16667"/>
            </a:avLst>
          </a:prstGeom>
          <a:solidFill>
            <a:srgbClr val="FFCCFF"/>
          </a:solidFill>
          <a:ln w="12700" cap="sq">
            <a:solidFill>
              <a:srgbClr val="FF99CC"/>
            </a:solidFill>
            <a:round/>
            <a:headEnd type="none" w="sm" len="sm"/>
            <a:tailEnd type="none" w="sm" len="sm"/>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Cầu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tăng</a:t>
            </a:r>
            <a:r>
              <a:rPr lang="en-US" sz="2400" b="1" dirty="0">
                <a:solidFill>
                  <a:srgbClr val="0000FF"/>
                </a:solidFill>
                <a:latin typeface="Arial" panose="020B0604020202020204" pitchFamily="34" charset="0"/>
                <a:cs typeface="Arial" panose="020B0604020202020204" pitchFamily="34" charset="0"/>
              </a:rPr>
              <a:t> </a:t>
            </a:r>
            <a:endParaRPr lang="en-US" sz="2400" b="1" dirty="0">
              <a:solidFill>
                <a:srgbClr val="0000FF"/>
              </a:solidFill>
              <a:latin typeface="Arial" panose="020B0604020202020204" pitchFamily="34" charset="0"/>
              <a:cs typeface="Arial" panose="020B0604020202020204" pitchFamily="34" charset="0"/>
            </a:endParaRPr>
          </a:p>
        </p:txBody>
      </p:sp>
      <p:sp>
        <p:nvSpPr>
          <p:cNvPr id="41" name="AutoShape 8">
            <a:hlinkClick r:id="rId4" action="ppaction://hlinkfile"/>
          </p:cNvPr>
          <p:cNvSpPr>
            <a:spLocks noChangeArrowheads="1"/>
          </p:cNvSpPr>
          <p:nvPr>
            <p:custDataLst>
              <p:tags r:id="rId27"/>
            </p:custDataLst>
          </p:nvPr>
        </p:nvSpPr>
        <p:spPr bwMode="auto">
          <a:xfrm>
            <a:off x="23823" y="3810000"/>
            <a:ext cx="2033587" cy="685800"/>
          </a:xfrm>
          <a:prstGeom prst="roundRect">
            <a:avLst>
              <a:gd name="adj" fmla="val 16667"/>
            </a:avLst>
          </a:prstGeom>
          <a:solidFill>
            <a:srgbClr val="FFFFCC"/>
          </a:solidFill>
          <a:ln w="12700" cap="sq">
            <a:solidFill>
              <a:srgbClr val="FF99CC"/>
            </a:solidFill>
            <a:round/>
            <a:headEnd type="none" w="sm" len="sm"/>
            <a:tailEnd type="none" w="sm" len="sm"/>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Giá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tăng</a:t>
            </a:r>
            <a:r>
              <a:rPr lang="en-US" sz="2400" b="1" dirty="0">
                <a:solidFill>
                  <a:srgbClr val="0000FF"/>
                </a:solidFill>
                <a:latin typeface="Arial" panose="020B0604020202020204" pitchFamily="34" charset="0"/>
                <a:cs typeface="Arial" panose="020B0604020202020204" pitchFamily="34" charset="0"/>
              </a:rPr>
              <a:t> </a:t>
            </a:r>
            <a:endParaRPr lang="en-US" sz="2400" b="1" dirty="0">
              <a:solidFill>
                <a:srgbClr val="0000FF"/>
              </a:solidFill>
              <a:latin typeface="Arial" panose="020B0604020202020204" pitchFamily="34" charset="0"/>
              <a:cs typeface="Arial" panose="020B0604020202020204" pitchFamily="34" charset="0"/>
            </a:endParaRPr>
          </a:p>
        </p:txBody>
      </p:sp>
      <p:sp>
        <p:nvSpPr>
          <p:cNvPr id="42" name="AutoShape 8">
            <a:hlinkClick r:id="rId7" action="ppaction://hlinkfile"/>
          </p:cNvPr>
          <p:cNvSpPr>
            <a:spLocks noChangeArrowheads="1"/>
          </p:cNvSpPr>
          <p:nvPr>
            <p:custDataLst>
              <p:tags r:id="rId28"/>
            </p:custDataLst>
          </p:nvPr>
        </p:nvSpPr>
        <p:spPr bwMode="auto">
          <a:xfrm>
            <a:off x="23823" y="4648200"/>
            <a:ext cx="2033587" cy="838200"/>
          </a:xfrm>
          <a:prstGeom prst="roundRect">
            <a:avLst>
              <a:gd name="adj" fmla="val 16667"/>
            </a:avLst>
          </a:prstGeom>
          <a:solidFill>
            <a:srgbClr val="FFFFCC"/>
          </a:solidFill>
          <a:ln w="12700" cap="sq">
            <a:solidFill>
              <a:srgbClr val="FF99CC"/>
            </a:solidFill>
            <a:round/>
            <a:headEnd type="none" w="sm" len="sm"/>
            <a:tailEnd type="none" w="sm" len="sm"/>
          </a:ln>
        </p:spPr>
        <p:txBody>
          <a:bodyPr wrap="none" anchor="ctr"/>
          <a:lstStyle/>
          <a:p>
            <a:pPr algn="ctr"/>
            <a:r>
              <a:rPr lang="en-US" sz="2400" b="1" dirty="0" err="1">
                <a:solidFill>
                  <a:srgbClr val="0000FF"/>
                </a:solidFill>
                <a:latin typeface="Arial" panose="020B0604020202020204" pitchFamily="34" charset="0"/>
                <a:cs typeface="Arial" panose="020B0604020202020204" pitchFamily="34" charset="0"/>
              </a:rPr>
              <a:t>Giá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giảm</a:t>
            </a:r>
            <a:r>
              <a:rPr lang="en-US" sz="2400" b="1" dirty="0">
                <a:solidFill>
                  <a:srgbClr val="0000FF"/>
                </a:solidFill>
                <a:latin typeface="Arial" panose="020B0604020202020204" pitchFamily="34" charset="0"/>
                <a:cs typeface="Arial" panose="020B0604020202020204" pitchFamily="34" charset="0"/>
              </a:rPr>
              <a:t> </a:t>
            </a:r>
            <a:endParaRPr lang="en-US" sz="2400" b="1" dirty="0">
              <a:solidFill>
                <a:srgbClr val="0000FF"/>
              </a:solidFill>
              <a:latin typeface="Arial" panose="020B0604020202020204" pitchFamily="34" charset="0"/>
              <a:cs typeface="Arial" panose="020B0604020202020204" pitchFamily="34" charset="0"/>
            </a:endParaRPr>
          </a:p>
        </p:txBody>
      </p:sp>
      <p:pic>
        <p:nvPicPr>
          <p:cNvPr id="34843" name="Picture 2" descr="D:\hinh dong\Picture6.gif"/>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305800" y="-95250"/>
            <a:ext cx="762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4" name="Picture 4" descr="D:\hinh dong\Picture12.wmf"/>
          <p:cNvSpPr>
            <a:spLocks noChangeAspect="1" noChangeArrowheads="1"/>
          </p:cNvSpPr>
          <p:nvPr>
            <p:custDataLst>
              <p:tags r:id="rId30"/>
            </p:custDataLst>
          </p:nvPr>
        </p:nvSpPr>
        <p:spPr bwMode="auto">
          <a:xfrm>
            <a:off x="0" y="5775345"/>
            <a:ext cx="12192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Tree>
    <p:custDataLst>
      <p:tags r:id="rId3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to="" calcmode="lin" valueType="num">
                                      <p:cBhvr>
                                        <p:cTn id="14" dur="1" fill="hold"/>
                                        <p:tgtEl>
                                          <p:spTgt spid="17"/>
                                        </p:tgtEl>
                                      </p:cBhvr>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linds(horizont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linds(horizontal)">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to="" calcmode="lin" valueType="num">
                                      <p:cBhvr>
                                        <p:cTn id="69" dur="1" fill="hold"/>
                                        <p:tgtEl>
                                          <p:spTgt spid="27"/>
                                        </p:tgtEl>
                                      </p:cBhvr>
                                    </p:anim>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blinds(horizontal)">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5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blinds(horizontal)">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left)">
                                      <p:cBhvr>
                                        <p:cTn id="89" dur="500"/>
                                        <p:tgtEl>
                                          <p:spTgt spid="38"/>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blinds(horizontal)">
                                      <p:cBhvr>
                                        <p:cTn id="94" dur="500"/>
                                        <p:tgtEl>
                                          <p:spTgt spid="39"/>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linds(horizontal)">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left)">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blinds(horizontal)">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blinds(horizontal)">
                                      <p:cBhvr>
                                        <p:cTn id="1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animBg="1"/>
      <p:bldP spid="24" grpId="0" animBg="1"/>
      <p:bldP spid="25" grpId="0" animBg="1"/>
      <p:bldP spid="17"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685800"/>
            <a:ext cx="44196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5181600"/>
            <a:ext cx="4419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Đang</a:t>
            </a:r>
            <a:r>
              <a:rPr lang="en-US" sz="2400" dirty="0" smtClean="0">
                <a:solidFill>
                  <a:schemeClr val="tx1"/>
                </a:solidFill>
              </a:rPr>
              <a:t> </a:t>
            </a:r>
            <a:r>
              <a:rPr lang="en-US" sz="2400" dirty="0" err="1" smtClean="0">
                <a:solidFill>
                  <a:schemeClr val="tx1"/>
                </a:solidFill>
              </a:rPr>
              <a:t>đông</a:t>
            </a:r>
            <a:r>
              <a:rPr lang="en-US" sz="2400" dirty="0" smtClean="0">
                <a:solidFill>
                  <a:schemeClr val="tx1"/>
                </a:solidFill>
              </a:rPr>
              <a:t> </a:t>
            </a:r>
            <a:r>
              <a:rPr lang="en-US" sz="2400" dirty="0" err="1" smtClean="0">
                <a:solidFill>
                  <a:schemeClr val="tx1"/>
                </a:solidFill>
              </a:rPr>
              <a:t>khách</a:t>
            </a:r>
            <a:r>
              <a:rPr lang="en-US" sz="2400" dirty="0" smtClean="0">
                <a:solidFill>
                  <a:schemeClr val="tx1"/>
                </a:solidFill>
              </a:rPr>
              <a:t>, </a:t>
            </a:r>
            <a:r>
              <a:rPr lang="en-US" sz="2400" dirty="0" err="1" smtClean="0">
                <a:solidFill>
                  <a:schemeClr val="tx1"/>
                </a:solidFill>
              </a:rPr>
              <a:t>mở</a:t>
            </a:r>
            <a:r>
              <a:rPr lang="en-US" sz="2400" dirty="0" smtClean="0">
                <a:solidFill>
                  <a:schemeClr val="tx1"/>
                </a:solidFill>
              </a:rPr>
              <a:t> </a:t>
            </a:r>
            <a:r>
              <a:rPr lang="en-US" sz="2400" dirty="0" err="1" smtClean="0">
                <a:solidFill>
                  <a:schemeClr val="tx1"/>
                </a:solidFill>
              </a:rPr>
              <a:t>thêm</a:t>
            </a:r>
            <a:r>
              <a:rPr lang="en-US" sz="2400" dirty="0" smtClean="0">
                <a:solidFill>
                  <a:schemeClr val="tx1"/>
                </a:solidFill>
              </a:rPr>
              <a:t> </a:t>
            </a:r>
            <a:r>
              <a:rPr lang="en-US" sz="2400" dirty="0" err="1" smtClean="0">
                <a:solidFill>
                  <a:schemeClr val="tx1"/>
                </a:solidFill>
              </a:rPr>
              <a:t>cơ</a:t>
            </a:r>
            <a:r>
              <a:rPr lang="en-US" sz="2400" dirty="0" smtClean="0">
                <a:solidFill>
                  <a:schemeClr val="tx1"/>
                </a:solidFill>
              </a:rPr>
              <a:t> </a:t>
            </a:r>
            <a:r>
              <a:rPr lang="en-US" sz="2400" dirty="0" err="1" smtClean="0">
                <a:solidFill>
                  <a:schemeClr val="tx1"/>
                </a:solidFill>
              </a:rPr>
              <a:t>sở</a:t>
            </a:r>
            <a:r>
              <a:rPr lang="en-US" sz="2400" dirty="0" smtClean="0">
                <a:solidFill>
                  <a:schemeClr val="tx1"/>
                </a:solidFill>
              </a:rPr>
              <a:t> </a:t>
            </a:r>
            <a:r>
              <a:rPr lang="en-US" sz="2400" dirty="0" err="1" smtClean="0">
                <a:solidFill>
                  <a:schemeClr val="tx1"/>
                </a:solidFill>
              </a:rPr>
              <a:t>nữa</a:t>
            </a:r>
            <a:r>
              <a:rPr lang="en-US" sz="2400" dirty="0" smtClean="0">
                <a:solidFill>
                  <a:schemeClr val="tx1"/>
                </a:solidFill>
              </a:rPr>
              <a:t> </a:t>
            </a:r>
            <a:endParaRPr lang="en-US" sz="2400" dirty="0">
              <a:solidFill>
                <a:schemeClr val="tx1"/>
              </a:solidFill>
            </a:endParaRPr>
          </a:p>
        </p:txBody>
      </p:sp>
      <p:sp>
        <p:nvSpPr>
          <p:cNvPr id="3" name="Rectangle 2"/>
          <p:cNvSpPr/>
          <p:nvPr/>
        </p:nvSpPr>
        <p:spPr>
          <a:xfrm>
            <a:off x="4724400" y="5181600"/>
            <a:ext cx="4419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Ế </a:t>
            </a:r>
            <a:r>
              <a:rPr lang="en-US" sz="2800" dirty="0" err="1" smtClean="0">
                <a:solidFill>
                  <a:schemeClr val="tx1"/>
                </a:solidFill>
              </a:rPr>
              <a:t>quá</a:t>
            </a:r>
            <a:r>
              <a:rPr lang="en-US" sz="2800" dirty="0" smtClean="0">
                <a:solidFill>
                  <a:schemeClr val="tx1"/>
                </a:solidFill>
              </a:rPr>
              <a:t>, </a:t>
            </a:r>
            <a:r>
              <a:rPr lang="en-US" sz="2800" dirty="0" err="1" smtClean="0">
                <a:solidFill>
                  <a:schemeClr val="tx1"/>
                </a:solidFill>
              </a:rPr>
              <a:t>không</a:t>
            </a:r>
            <a:r>
              <a:rPr lang="en-US" sz="2800" dirty="0" smtClean="0">
                <a:solidFill>
                  <a:schemeClr val="tx1"/>
                </a:solidFill>
              </a:rPr>
              <a:t> </a:t>
            </a:r>
            <a:r>
              <a:rPr lang="en-US" sz="2800" dirty="0" err="1" smtClean="0">
                <a:solidFill>
                  <a:schemeClr val="tx1"/>
                </a:solidFill>
              </a:rPr>
              <a:t>giám</a:t>
            </a:r>
            <a:r>
              <a:rPr lang="en-US" sz="2800" dirty="0" smtClean="0">
                <a:solidFill>
                  <a:schemeClr val="tx1"/>
                </a:solidFill>
              </a:rPr>
              <a:t> </a:t>
            </a:r>
            <a:r>
              <a:rPr lang="en-US" sz="2800" dirty="0" err="1" smtClean="0">
                <a:solidFill>
                  <a:schemeClr val="tx1"/>
                </a:solidFill>
              </a:rPr>
              <a:t>bán</a:t>
            </a:r>
            <a:r>
              <a:rPr lang="en-US" sz="2800" dirty="0" smtClean="0">
                <a:solidFill>
                  <a:schemeClr val="tx1"/>
                </a:solidFill>
              </a:rPr>
              <a:t> </a:t>
            </a:r>
            <a:r>
              <a:rPr lang="en-US" sz="2800" dirty="0" err="1" smtClean="0">
                <a:solidFill>
                  <a:schemeClr val="tx1"/>
                </a:solidFill>
              </a:rPr>
              <a:t>nhiều</a:t>
            </a:r>
            <a:r>
              <a:rPr lang="en-US" sz="2800" dirty="0" smtClean="0">
                <a:solidFill>
                  <a:schemeClr val="tx1"/>
                </a:solidFill>
              </a:rPr>
              <a:t> </a:t>
            </a:r>
            <a:r>
              <a:rPr lang="en-US" sz="2800" dirty="0" err="1" smtClean="0">
                <a:solidFill>
                  <a:schemeClr val="tx1"/>
                </a:solidFill>
              </a:rPr>
              <a:t>nữa</a:t>
            </a:r>
            <a:endParaRPr lang="en-US" sz="28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2" y="685820"/>
            <a:ext cx="4162425" cy="430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barn(inVertical)">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5334000"/>
          </a:xfrm>
        </p:spPr>
        <p:txBody>
          <a:bodyPr>
            <a:normAutofit lnSpcReduction="10000"/>
          </a:bodyPr>
          <a:lstStyle/>
          <a:p>
            <a:r>
              <a:rPr lang="en-US" sz="2800" b="0" dirty="0" err="1" smtClean="0">
                <a:solidFill>
                  <a:srgbClr val="FF0000"/>
                </a:solidFill>
                <a:latin typeface="Times New Roman" panose="02020603050405020304" pitchFamily="18" charset="0"/>
                <a:cs typeface="Times New Roman" panose="02020603050405020304" pitchFamily="18" charset="0"/>
              </a:rPr>
              <a:t>Quan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hệ</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cung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cầu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và</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vai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trò</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của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quan</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hệ</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cung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cầu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dirty="0" smtClean="0">
              <a:solidFill>
                <a:srgbClr val="FF0000"/>
              </a:solidFill>
              <a:latin typeface="Times New Roman" panose="02020603050405020304" pitchFamily="18" charset="0"/>
              <a:cs typeface="Times New Roman" panose="02020603050405020304" pitchFamily="18" charset="0"/>
            </a:endParaRPr>
          </a:p>
          <a:p>
            <a:r>
              <a:rPr lang="en-US" sz="2800" b="0" dirty="0" smtClean="0">
                <a:solidFill>
                  <a:srgbClr val="002060"/>
                </a:solidFill>
                <a:latin typeface="Times New Roman" panose="02020603050405020304" pitchFamily="18" charset="0"/>
                <a:cs typeface="Times New Roman" panose="02020603050405020304" pitchFamily="18" charset="0"/>
              </a:rPr>
              <a:t>- M</a:t>
            </a:r>
            <a:r>
              <a:rPr lang="vi-VN" sz="2800" b="0" dirty="0" smtClean="0">
                <a:solidFill>
                  <a:srgbClr val="002060"/>
                </a:solidFill>
                <a:latin typeface="Times New Roman" panose="02020603050405020304" pitchFamily="18" charset="0"/>
                <a:cs typeface="Times New Roman" panose="02020603050405020304" pitchFamily="18" charset="0"/>
              </a:rPr>
              <a:t>ối </a:t>
            </a:r>
            <a:r>
              <a:rPr lang="vi-VN" sz="2800" b="0" dirty="0">
                <a:solidFill>
                  <a:srgbClr val="002060"/>
                </a:solidFill>
                <a:latin typeface="Times New Roman" panose="02020603050405020304" pitchFamily="18" charset="0"/>
                <a:cs typeface="Times New Roman" panose="02020603050405020304" pitchFamily="18" charset="0"/>
              </a:rPr>
              <a:t>quan hệ cung cầu: cung và cầu thường xuyên tác động lẫn nhau và ảnh hưởng đến giá cả. Khi cung = cầu thì mức giá cả cân bằng. Nếu cung </a:t>
            </a:r>
            <a:r>
              <a:rPr lang="vi-VN" sz="2800" b="0" dirty="0" smtClean="0">
                <a:solidFill>
                  <a:srgbClr val="002060"/>
                </a:solidFill>
                <a:latin typeface="Times New Roman" panose="02020603050405020304" pitchFamily="18" charset="0"/>
                <a:cs typeface="Times New Roman" panose="02020603050405020304" pitchFamily="18" charset="0"/>
              </a:rPr>
              <a:t>&lt;</a:t>
            </a:r>
            <a:r>
              <a:rPr lang="en-US" sz="2800" b="0" dirty="0" smtClean="0">
                <a:solidFill>
                  <a:srgbClr val="002060"/>
                </a:solidFill>
                <a:latin typeface="Times New Roman" panose="02020603050405020304" pitchFamily="18" charset="0"/>
                <a:cs typeface="Times New Roman" panose="02020603050405020304" pitchFamily="18" charset="0"/>
              </a:rPr>
              <a:t> </a:t>
            </a:r>
            <a:r>
              <a:rPr lang="vi-VN" sz="2800" b="0" dirty="0" smtClean="0">
                <a:solidFill>
                  <a:srgbClr val="002060"/>
                </a:solidFill>
                <a:latin typeface="Times New Roman" panose="02020603050405020304" pitchFamily="18" charset="0"/>
                <a:cs typeface="Times New Roman" panose="02020603050405020304" pitchFamily="18" charset="0"/>
              </a:rPr>
              <a:t>cầu </a:t>
            </a:r>
            <a:r>
              <a:rPr lang="vi-VN" sz="2800" b="0" dirty="0">
                <a:solidFill>
                  <a:srgbClr val="002060"/>
                </a:solidFill>
                <a:latin typeface="Times New Roman" panose="02020603050405020304" pitchFamily="18" charset="0"/>
                <a:cs typeface="Times New Roman" panose="02020603050405020304" pitchFamily="18" charset="0"/>
              </a:rPr>
              <a:t>thì giá cao. Nếu cung </a:t>
            </a:r>
            <a:r>
              <a:rPr lang="vi-VN" sz="2800" b="0" dirty="0" smtClean="0">
                <a:solidFill>
                  <a:srgbClr val="002060"/>
                </a:solidFill>
                <a:latin typeface="Times New Roman" panose="02020603050405020304" pitchFamily="18" charset="0"/>
                <a:cs typeface="Times New Roman" panose="02020603050405020304" pitchFamily="18" charset="0"/>
              </a:rPr>
              <a:t>&gt;</a:t>
            </a:r>
            <a:r>
              <a:rPr lang="en-US" sz="2800" b="0" dirty="0" smtClean="0">
                <a:solidFill>
                  <a:srgbClr val="002060"/>
                </a:solidFill>
                <a:latin typeface="Times New Roman" panose="02020603050405020304" pitchFamily="18" charset="0"/>
                <a:cs typeface="Times New Roman" panose="02020603050405020304" pitchFamily="18" charset="0"/>
              </a:rPr>
              <a:t> </a:t>
            </a:r>
            <a:r>
              <a:rPr lang="vi-VN" sz="2800" b="0" dirty="0" smtClean="0">
                <a:solidFill>
                  <a:srgbClr val="002060"/>
                </a:solidFill>
                <a:latin typeface="Times New Roman" panose="02020603050405020304" pitchFamily="18" charset="0"/>
                <a:cs typeface="Times New Roman" panose="02020603050405020304" pitchFamily="18" charset="0"/>
              </a:rPr>
              <a:t>cầu </a:t>
            </a:r>
            <a:r>
              <a:rPr lang="vi-VN" sz="2800" b="0" dirty="0">
                <a:solidFill>
                  <a:srgbClr val="002060"/>
                </a:solidFill>
                <a:latin typeface="Times New Roman" panose="02020603050405020304" pitchFamily="18" charset="0"/>
                <a:cs typeface="Times New Roman" panose="02020603050405020304" pitchFamily="18" charset="0"/>
              </a:rPr>
              <a:t>thì giá thấp. Khi giá tăng thì cung tăng. Khi giá thấp thì cung giảm. Khi cầu tăng thì cung tăng. Cầu giảm cung giảm. </a:t>
            </a:r>
            <a:endParaRPr lang="vi-VN" sz="2800" b="0" dirty="0">
              <a:solidFill>
                <a:srgbClr val="002060"/>
              </a:solidFill>
              <a:latin typeface="Times New Roman" panose="02020603050405020304" pitchFamily="18" charset="0"/>
              <a:cs typeface="Times New Roman" panose="02020603050405020304" pitchFamily="18" charset="0"/>
            </a:endParaRPr>
          </a:p>
          <a:p>
            <a:r>
              <a:rPr lang="en-US" sz="2800" b="0" dirty="0" smtClean="0">
                <a:solidFill>
                  <a:srgbClr val="002060"/>
                </a:solidFill>
                <a:latin typeface="Times New Roman" panose="02020603050405020304" pitchFamily="18" charset="0"/>
                <a:cs typeface="Times New Roman" panose="02020603050405020304" pitchFamily="18" charset="0"/>
              </a:rPr>
              <a:t>-</a:t>
            </a:r>
            <a:r>
              <a:rPr lang="vi-VN" sz="2800" b="0" dirty="0" smtClean="0">
                <a:solidFill>
                  <a:srgbClr val="002060"/>
                </a:solidFill>
                <a:latin typeface="Times New Roman" panose="02020603050405020304" pitchFamily="18" charset="0"/>
                <a:cs typeface="Times New Roman" panose="02020603050405020304" pitchFamily="18" charset="0"/>
              </a:rPr>
              <a:t> </a:t>
            </a:r>
            <a:r>
              <a:rPr lang="vi-VN" sz="2800" b="0" dirty="0">
                <a:solidFill>
                  <a:srgbClr val="002060"/>
                </a:solidFill>
                <a:latin typeface="Times New Roman" panose="02020603050405020304" pitchFamily="18" charset="0"/>
                <a:cs typeface="Times New Roman" panose="02020603050405020304" pitchFamily="18" charset="0"/>
              </a:rPr>
              <a:t>Vai trò của quan hệ cung cầu: quan hệ cung cầu có tác dụng điều tiết quan hệ giữa sản xuất và lưu thông hàng hoá; làm thay đổi cơ cấu và quy mô thị trường, giá cả. Dụa vào quan hệ cung cầu để dự đoán xu thế biến động của giá cả. </a:t>
            </a:r>
            <a:endParaRPr lang="vi-VN" sz="2800" b="0" dirty="0">
              <a:solidFill>
                <a:srgbClr val="002060"/>
              </a:solidFill>
              <a:latin typeface="Times New Roman" panose="02020603050405020304" pitchFamily="18" charset="0"/>
              <a:cs typeface="Times New Roman" panose="02020603050405020304" pitchFamily="18" charset="0"/>
            </a:endParaRPr>
          </a:p>
          <a:p>
            <a:endParaRPr lang="en-US" sz="2800" b="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1859" name="Rectangle 3"/>
          <p:cNvSpPr>
            <a:spLocks noGrp="1" noChangeArrowheads="1"/>
          </p:cNvSpPr>
          <p:nvPr>
            <p:ph idx="1"/>
            <p:custDataLst>
              <p:tags r:id="rId2"/>
            </p:custDataLst>
          </p:nvPr>
        </p:nvSpPr>
        <p:spPr>
          <a:xfrm>
            <a:off x="152400" y="304820"/>
            <a:ext cx="8229600" cy="5714999"/>
          </a:xfrm>
        </p:spPr>
        <p:txBody>
          <a:bodyPr>
            <a:normAutofit fontScale="55000" lnSpcReduction="20000"/>
          </a:bodyPr>
          <a:lstStyle/>
          <a:p>
            <a:pPr>
              <a:defRPr/>
            </a:pPr>
            <a:r>
              <a:rPr lang="en-US" sz="5100" b="1" dirty="0" smtClean="0">
                <a:solidFill>
                  <a:srgbClr val="FF0000"/>
                </a:solidFill>
                <a:latin typeface="Arial" panose="020B0604020202020204" pitchFamily="34" charset="0"/>
                <a:cs typeface="Arial" panose="020B0604020202020204" pitchFamily="34" charset="0"/>
              </a:rPr>
              <a:t>1</a:t>
            </a:r>
            <a:r>
              <a:rPr lang="en-US" sz="5100" b="1" dirty="0" smtClean="0">
                <a:solidFill>
                  <a:srgbClr val="FF0000"/>
                </a:solidFill>
                <a:latin typeface="Times New Roman" panose="02020603050405020304" pitchFamily="18" charset="0"/>
                <a:cs typeface="Times New Roman" panose="02020603050405020304" pitchFamily="18" charset="0"/>
              </a:rPr>
              <a:t>. </a:t>
            </a:r>
            <a:r>
              <a:rPr lang="vi-VN" sz="5100" dirty="0" smtClean="0">
                <a:solidFill>
                  <a:srgbClr val="FF0000"/>
                </a:solidFill>
                <a:latin typeface="Times New Roman" panose="02020603050405020304" pitchFamily="18" charset="0"/>
                <a:cs typeface="Times New Roman" panose="02020603050405020304" pitchFamily="18" charset="0"/>
              </a:rPr>
              <a:t>Khái </a:t>
            </a:r>
            <a:r>
              <a:rPr lang="vi-VN" sz="5100" dirty="0">
                <a:solidFill>
                  <a:srgbClr val="FF0000"/>
                </a:solidFill>
                <a:latin typeface="Times New Roman" panose="02020603050405020304" pitchFamily="18" charset="0"/>
                <a:cs typeface="Times New Roman" panose="02020603050405020304" pitchFamily="18" charset="0"/>
              </a:rPr>
              <a:t>niệm cầu và các nhân tố ảnh hưởng đến </a:t>
            </a:r>
            <a:r>
              <a:rPr lang="vi-VN" sz="5100" dirty="0" smtClean="0">
                <a:solidFill>
                  <a:srgbClr val="FF0000"/>
                </a:solidFill>
                <a:latin typeface="Times New Roman" panose="02020603050405020304" pitchFamily="18" charset="0"/>
                <a:cs typeface="Times New Roman" panose="02020603050405020304" pitchFamily="18" charset="0"/>
              </a:rPr>
              <a:t>cầu</a:t>
            </a:r>
            <a:endParaRPr lang="en-US" sz="5100" dirty="0" smtClean="0">
              <a:solidFill>
                <a:srgbClr val="FF0000"/>
              </a:solidFill>
              <a:latin typeface="Times New Roman" panose="02020603050405020304" pitchFamily="18" charset="0"/>
              <a:cs typeface="Times New Roman" panose="02020603050405020304" pitchFamily="18" charset="0"/>
            </a:endParaRPr>
          </a:p>
          <a:p>
            <a:pPr algn="ctr">
              <a:defRPr/>
            </a:pPr>
            <a:r>
              <a:rPr lang="vi-VN" sz="5100" dirty="0">
                <a:solidFill>
                  <a:srgbClr val="002060"/>
                </a:solidFill>
                <a:latin typeface="Times New Roman" panose="02020603050405020304" pitchFamily="18" charset="0"/>
                <a:cs typeface="Times New Roman" panose="02020603050405020304" pitchFamily="18" charset="0"/>
              </a:rPr>
              <a:t>Hoạt động cặp đôi. Thời gian 15 </a:t>
            </a:r>
            <a:r>
              <a:rPr lang="vi-VN" sz="5100" dirty="0" smtClean="0">
                <a:solidFill>
                  <a:srgbClr val="002060"/>
                </a:solidFill>
                <a:latin typeface="Times New Roman" panose="02020603050405020304" pitchFamily="18" charset="0"/>
                <a:cs typeface="Times New Roman" panose="02020603050405020304" pitchFamily="18" charset="0"/>
              </a:rPr>
              <a:t>phút</a:t>
            </a:r>
            <a:endParaRPr lang="en-US" sz="5100" dirty="0" smtClean="0">
              <a:solidFill>
                <a:srgbClr val="002060"/>
              </a:solidFill>
              <a:latin typeface="Times New Roman" panose="02020603050405020304" pitchFamily="18" charset="0"/>
              <a:cs typeface="Times New Roman" panose="02020603050405020304" pitchFamily="18" charset="0"/>
            </a:endParaRPr>
          </a:p>
          <a:p>
            <a:pPr>
              <a:defRPr/>
            </a:pPr>
            <a:endParaRPr lang="en-US" sz="5100" dirty="0" smtClean="0">
              <a:solidFill>
                <a:srgbClr val="002060"/>
              </a:solidFill>
              <a:latin typeface="Times New Roman" panose="02020603050405020304" pitchFamily="18" charset="0"/>
              <a:cs typeface="Times New Roman" panose="02020603050405020304" pitchFamily="18" charset="0"/>
            </a:endParaRPr>
          </a:p>
          <a:p>
            <a:pPr>
              <a:defRPr/>
            </a:pPr>
            <a:r>
              <a:rPr lang="vi-VN" sz="5100" dirty="0">
                <a:solidFill>
                  <a:srgbClr val="002060"/>
                </a:solidFill>
                <a:latin typeface="Times New Roman" panose="02020603050405020304" pitchFamily="18" charset="0"/>
                <a:cs typeface="Times New Roman" panose="02020603050405020304" pitchFamily="18" charset="0"/>
              </a:rPr>
              <a:t>1</a:t>
            </a:r>
            <a:r>
              <a:rPr lang="vi-VN" sz="5100" dirty="0" smtClean="0">
                <a:solidFill>
                  <a:srgbClr val="002060"/>
                </a:solidFill>
                <a:latin typeface="Times New Roman" panose="02020603050405020304" pitchFamily="18" charset="0"/>
                <a:cs typeface="Times New Roman" panose="02020603050405020304" pitchFamily="18" charset="0"/>
              </a:rPr>
              <a:t>.</a:t>
            </a:r>
            <a:r>
              <a:rPr lang="en-US" sz="5100" dirty="0" smtClean="0">
                <a:solidFill>
                  <a:srgbClr val="002060"/>
                </a:solidFill>
                <a:latin typeface="Times New Roman" panose="02020603050405020304" pitchFamily="18" charset="0"/>
                <a:cs typeface="Times New Roman" panose="02020603050405020304" pitchFamily="18" charset="0"/>
              </a:rPr>
              <a:t> Theo </a:t>
            </a:r>
            <a:r>
              <a:rPr lang="en-US" sz="5100" dirty="0" err="1" smtClean="0">
                <a:solidFill>
                  <a:srgbClr val="002060"/>
                </a:solidFill>
                <a:latin typeface="Times New Roman" panose="02020603050405020304" pitchFamily="18" charset="0"/>
                <a:cs typeface="Times New Roman" panose="02020603050405020304" pitchFamily="18" charset="0"/>
              </a:rPr>
              <a:t>em</a:t>
            </a:r>
            <a:r>
              <a:rPr lang="en-US" sz="5100" dirty="0" smtClean="0">
                <a:solidFill>
                  <a:srgbClr val="002060"/>
                </a:solidFill>
                <a:latin typeface="Times New Roman" panose="02020603050405020304" pitchFamily="18" charset="0"/>
                <a:cs typeface="Times New Roman" panose="02020603050405020304" pitchFamily="18" charset="0"/>
              </a:rPr>
              <a:t>, </a:t>
            </a:r>
            <a:r>
              <a:rPr lang="vi-VN" sz="5100" dirty="0" smtClean="0">
                <a:solidFill>
                  <a:srgbClr val="002060"/>
                </a:solidFill>
                <a:latin typeface="Times New Roman" panose="02020603050405020304" pitchFamily="18" charset="0"/>
                <a:cs typeface="Times New Roman" panose="02020603050405020304" pitchFamily="18" charset="0"/>
              </a:rPr>
              <a:t>vào </a:t>
            </a:r>
            <a:r>
              <a:rPr lang="vi-VN" sz="5100" dirty="0">
                <a:solidFill>
                  <a:srgbClr val="002060"/>
                </a:solidFill>
                <a:latin typeface="Times New Roman" panose="02020603050405020304" pitchFamily="18" charset="0"/>
                <a:cs typeface="Times New Roman" panose="02020603050405020304" pitchFamily="18" charset="0"/>
              </a:rPr>
              <a:t>đầu năm </a:t>
            </a:r>
            <a:r>
              <a:rPr lang="vi-VN" sz="5100" dirty="0" smtClean="0">
                <a:solidFill>
                  <a:srgbClr val="002060"/>
                </a:solidFill>
                <a:latin typeface="Times New Roman" panose="02020603050405020304" pitchFamily="18" charset="0"/>
                <a:cs typeface="Times New Roman" panose="02020603050405020304" pitchFamily="18" charset="0"/>
              </a:rPr>
              <a:t>học</a:t>
            </a:r>
            <a:r>
              <a:rPr lang="en-US" sz="5100" dirty="0" smtClean="0">
                <a:solidFill>
                  <a:srgbClr val="002060"/>
                </a:solidFill>
                <a:latin typeface="Times New Roman" panose="02020603050405020304" pitchFamily="18" charset="0"/>
                <a:cs typeface="Times New Roman" panose="02020603050405020304" pitchFamily="18" charset="0"/>
              </a:rPr>
              <a:t> </a:t>
            </a:r>
            <a:r>
              <a:rPr lang="en-US" sz="5100" dirty="0" err="1" smtClean="0">
                <a:solidFill>
                  <a:srgbClr val="002060"/>
                </a:solidFill>
                <a:latin typeface="Times New Roman" panose="02020603050405020304" pitchFamily="18" charset="0"/>
                <a:cs typeface="Times New Roman" panose="02020603050405020304" pitchFamily="18" charset="0"/>
              </a:rPr>
              <a:t>những</a:t>
            </a:r>
            <a:r>
              <a:rPr lang="en-US" sz="5100" dirty="0" smtClean="0">
                <a:solidFill>
                  <a:srgbClr val="002060"/>
                </a:solidFill>
                <a:latin typeface="Times New Roman" panose="02020603050405020304" pitchFamily="18" charset="0"/>
                <a:cs typeface="Times New Roman" panose="02020603050405020304" pitchFamily="18" charset="0"/>
              </a:rPr>
              <a:t> </a:t>
            </a:r>
            <a:r>
              <a:rPr lang="en-US" sz="5100" dirty="0" err="1" smtClean="0">
                <a:solidFill>
                  <a:srgbClr val="002060"/>
                </a:solidFill>
                <a:latin typeface="Times New Roman" panose="02020603050405020304" pitchFamily="18" charset="0"/>
                <a:cs typeface="Times New Roman" panose="02020603050405020304" pitchFamily="18" charset="0"/>
              </a:rPr>
              <a:t>mặt</a:t>
            </a:r>
            <a:r>
              <a:rPr lang="en-US" sz="5100" dirty="0" smtClean="0">
                <a:solidFill>
                  <a:srgbClr val="002060"/>
                </a:solidFill>
                <a:latin typeface="Times New Roman" panose="02020603050405020304" pitchFamily="18" charset="0"/>
                <a:cs typeface="Times New Roman" panose="02020603050405020304" pitchFamily="18" charset="0"/>
              </a:rPr>
              <a:t> </a:t>
            </a:r>
            <a:r>
              <a:rPr lang="en-US" sz="5100" dirty="0" err="1" smtClean="0">
                <a:solidFill>
                  <a:srgbClr val="002060"/>
                </a:solidFill>
                <a:latin typeface="Times New Roman" panose="02020603050405020304" pitchFamily="18" charset="0"/>
                <a:cs typeface="Times New Roman" panose="02020603050405020304" pitchFamily="18" charset="0"/>
              </a:rPr>
              <a:t>hàng</a:t>
            </a:r>
            <a:r>
              <a:rPr lang="en-US" sz="5100" dirty="0" smtClean="0">
                <a:solidFill>
                  <a:srgbClr val="002060"/>
                </a:solidFill>
                <a:latin typeface="Times New Roman" panose="02020603050405020304" pitchFamily="18" charset="0"/>
                <a:cs typeface="Times New Roman" panose="02020603050405020304" pitchFamily="18" charset="0"/>
              </a:rPr>
              <a:t> </a:t>
            </a:r>
            <a:r>
              <a:rPr lang="en-US" sz="5100" dirty="0" err="1" smtClean="0">
                <a:solidFill>
                  <a:srgbClr val="002060"/>
                </a:solidFill>
                <a:latin typeface="Times New Roman" panose="02020603050405020304" pitchFamily="18" charset="0"/>
                <a:cs typeface="Times New Roman" panose="02020603050405020304" pitchFamily="18" charset="0"/>
              </a:rPr>
              <a:t>nào</a:t>
            </a:r>
            <a:r>
              <a:rPr lang="en-US" sz="5100" dirty="0" smtClean="0">
                <a:solidFill>
                  <a:srgbClr val="002060"/>
                </a:solidFill>
                <a:latin typeface="Times New Roman" panose="02020603050405020304" pitchFamily="18" charset="0"/>
                <a:cs typeface="Times New Roman" panose="02020603050405020304" pitchFamily="18" charset="0"/>
              </a:rPr>
              <a:t> </a:t>
            </a:r>
            <a:r>
              <a:rPr lang="en-US" sz="5100" dirty="0" err="1" smtClean="0">
                <a:solidFill>
                  <a:srgbClr val="002060"/>
                </a:solidFill>
                <a:latin typeface="Times New Roman" panose="02020603050405020304" pitchFamily="18" charset="0"/>
                <a:cs typeface="Times New Roman" panose="02020603050405020304" pitchFamily="18" charset="0"/>
              </a:rPr>
              <a:t>có</a:t>
            </a:r>
            <a:r>
              <a:rPr lang="en-US" sz="5100" dirty="0" smtClean="0">
                <a:solidFill>
                  <a:srgbClr val="002060"/>
                </a:solidFill>
                <a:latin typeface="Times New Roman" panose="02020603050405020304" pitchFamily="18" charset="0"/>
                <a:cs typeface="Times New Roman" panose="02020603050405020304" pitchFamily="18" charset="0"/>
              </a:rPr>
              <a:t> </a:t>
            </a:r>
            <a:r>
              <a:rPr lang="en-US" sz="5100" dirty="0" err="1" smtClean="0">
                <a:solidFill>
                  <a:srgbClr val="002060"/>
                </a:solidFill>
                <a:latin typeface="Times New Roman" panose="02020603050405020304" pitchFamily="18" charset="0"/>
                <a:cs typeface="Times New Roman" panose="02020603050405020304" pitchFamily="18" charset="0"/>
              </a:rPr>
              <a:t>nhiều</a:t>
            </a:r>
            <a:r>
              <a:rPr lang="en-US" sz="5100" dirty="0" smtClean="0">
                <a:solidFill>
                  <a:srgbClr val="002060"/>
                </a:solidFill>
                <a:latin typeface="Times New Roman" panose="02020603050405020304" pitchFamily="18" charset="0"/>
                <a:cs typeface="Times New Roman" panose="02020603050405020304" pitchFamily="18" charset="0"/>
              </a:rPr>
              <a:t> </a:t>
            </a:r>
            <a:r>
              <a:rPr lang="en-US" sz="5100" dirty="0" err="1" smtClean="0">
                <a:solidFill>
                  <a:srgbClr val="002060"/>
                </a:solidFill>
                <a:latin typeface="Times New Roman" panose="02020603050405020304" pitchFamily="18" charset="0"/>
                <a:cs typeface="Times New Roman" panose="02020603050405020304" pitchFamily="18" charset="0"/>
              </a:rPr>
              <a:t>người</a:t>
            </a:r>
            <a:r>
              <a:rPr lang="en-US" sz="5100" dirty="0" smtClean="0">
                <a:solidFill>
                  <a:srgbClr val="002060"/>
                </a:solidFill>
                <a:latin typeface="Times New Roman" panose="02020603050405020304" pitchFamily="18" charset="0"/>
                <a:cs typeface="Times New Roman" panose="02020603050405020304" pitchFamily="18" charset="0"/>
              </a:rPr>
              <a:t> </a:t>
            </a:r>
            <a:r>
              <a:rPr lang="en-US" sz="5100" dirty="0" err="1" smtClean="0">
                <a:solidFill>
                  <a:srgbClr val="002060"/>
                </a:solidFill>
                <a:latin typeface="Times New Roman" panose="02020603050405020304" pitchFamily="18" charset="0"/>
                <a:cs typeface="Times New Roman" panose="02020603050405020304" pitchFamily="18" charset="0"/>
              </a:rPr>
              <a:t>mua</a:t>
            </a:r>
            <a:r>
              <a:rPr lang="vi-VN" sz="5100" dirty="0" smtClean="0">
                <a:solidFill>
                  <a:srgbClr val="002060"/>
                </a:solidFill>
                <a:latin typeface="Times New Roman" panose="02020603050405020304" pitchFamily="18" charset="0"/>
                <a:cs typeface="Times New Roman" panose="02020603050405020304" pitchFamily="18" charset="0"/>
              </a:rPr>
              <a:t>? </a:t>
            </a:r>
            <a:endParaRPr lang="vi-VN" sz="5100" dirty="0">
              <a:solidFill>
                <a:srgbClr val="002060"/>
              </a:solidFill>
              <a:latin typeface="Times New Roman" panose="02020603050405020304" pitchFamily="18" charset="0"/>
              <a:cs typeface="Times New Roman" panose="02020603050405020304" pitchFamily="18" charset="0"/>
            </a:endParaRPr>
          </a:p>
          <a:p>
            <a:pPr>
              <a:defRPr/>
            </a:pPr>
            <a:r>
              <a:rPr lang="vi-VN" sz="5100" dirty="0">
                <a:solidFill>
                  <a:srgbClr val="002060"/>
                </a:solidFill>
                <a:latin typeface="Times New Roman" panose="02020603050405020304" pitchFamily="18" charset="0"/>
                <a:cs typeface="Times New Roman" panose="02020603050405020304" pitchFamily="18" charset="0"/>
              </a:rPr>
              <a:t>2. Hãy chỉ ra những nhân tố ảnh hưởng đến nhu cầu của người tiêu dùng? Nhân tố nào theo em là quan trọng?</a:t>
            </a:r>
            <a:endParaRPr lang="vi-VN" sz="5100" dirty="0">
              <a:solidFill>
                <a:srgbClr val="002060"/>
              </a:solidFill>
              <a:latin typeface="Times New Roman" panose="02020603050405020304" pitchFamily="18" charset="0"/>
              <a:cs typeface="Times New Roman" panose="02020603050405020304" pitchFamily="18" charset="0"/>
            </a:endParaRPr>
          </a:p>
          <a:p>
            <a:pPr>
              <a:defRPr/>
            </a:pPr>
            <a:r>
              <a:rPr lang="vi-VN" sz="5100" dirty="0">
                <a:solidFill>
                  <a:srgbClr val="002060"/>
                </a:solidFill>
                <a:latin typeface="Times New Roman" panose="02020603050405020304" pitchFamily="18" charset="0"/>
                <a:cs typeface="Times New Roman" panose="02020603050405020304" pitchFamily="18" charset="0"/>
              </a:rPr>
              <a:t>3. Cầu là gì? Các yếu tố ảnh hưởng đến cầu?</a:t>
            </a:r>
            <a:endParaRPr lang="vi-VN" sz="5100" dirty="0">
              <a:solidFill>
                <a:srgbClr val="002060"/>
              </a:solidFill>
              <a:latin typeface="Times New Roman" panose="02020603050405020304" pitchFamily="18" charset="0"/>
              <a:cs typeface="Times New Roman" panose="02020603050405020304" pitchFamily="18" charset="0"/>
            </a:endParaRPr>
          </a:p>
          <a:p>
            <a:pPr>
              <a:defRPr/>
            </a:pPr>
            <a:endParaRPr lang="vi-VN" sz="3500" dirty="0">
              <a:solidFill>
                <a:srgbClr val="002060"/>
              </a:solidFill>
              <a:latin typeface="Arial" panose="020B0604020202020204" pitchFamily="34" charset="0"/>
              <a:cs typeface="Arial" panose="020B0604020202020204" pitchFamily="34" charset="0"/>
            </a:endParaRPr>
          </a:p>
          <a:p>
            <a:pPr eaLnBrk="1" hangingPunct="1">
              <a:spcBef>
                <a:spcPct val="0"/>
              </a:spcBef>
              <a:buFontTx/>
              <a:buNone/>
              <a:defRPr/>
            </a:pPr>
            <a:endParaRPr lang="en-US" sz="3800" b="1" i="1" dirty="0" smtClean="0">
              <a:solidFill>
                <a:srgbClr val="FF3300"/>
              </a:solidFill>
            </a:endParaRPr>
          </a:p>
          <a:p>
            <a:pPr eaLnBrk="1" hangingPunct="1">
              <a:spcBef>
                <a:spcPct val="0"/>
              </a:spcBef>
              <a:buFontTx/>
              <a:buNone/>
              <a:defRPr/>
            </a:pPr>
            <a:endParaRPr lang="en-US" sz="3800" b="1" i="1" dirty="0" smtClean="0">
              <a:solidFill>
                <a:srgbClr val="FF3300"/>
              </a:solidFill>
            </a:endParaRPr>
          </a:p>
          <a:p>
            <a:pPr eaLnBrk="1" hangingPunct="1">
              <a:spcBef>
                <a:spcPct val="0"/>
              </a:spcBef>
              <a:buFontTx/>
              <a:buNone/>
              <a:defRPr/>
            </a:pPr>
            <a:endParaRPr lang="en-US" sz="3800" b="1" i="1" dirty="0" smtClean="0">
              <a:solidFill>
                <a:srgbClr val="FF3300"/>
              </a:solidFill>
            </a:endParaRPr>
          </a:p>
          <a:p>
            <a:pPr eaLnBrk="1" hangingPunct="1">
              <a:spcBef>
                <a:spcPct val="0"/>
              </a:spcBef>
              <a:buFontTx/>
              <a:buNone/>
              <a:defRPr/>
            </a:pPr>
            <a:endParaRPr lang="en-US" sz="3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r>
              <a:rPr lang="en-US" sz="3600" b="1" i="1" dirty="0" smtClean="0">
                <a:solidFill>
                  <a:srgbClr val="FF3300"/>
                </a:solidFill>
                <a:latin typeface="Times New Roman" panose="02020603050405020304" pitchFamily="18" charset="0"/>
                <a:cs typeface="Times New Roman" panose="02020603050405020304" pitchFamily="18" charset="0"/>
              </a:rPr>
              <a:t>        		</a:t>
            </a:r>
            <a:endParaRPr lang="en-US" sz="3600" b="1" i="1" dirty="0" smtClean="0">
              <a:solidFill>
                <a:srgbClr val="FF3300"/>
              </a:solidFill>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wheel(1)">
                                      <p:cBhvr>
                                        <p:cTn id="7" dur="2000"/>
                                        <p:tgtEl>
                                          <p:spTgt spid="1218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circle(in)">
                                      <p:cBhvr>
                                        <p:cTn id="12" dur="2000"/>
                                        <p:tgtEl>
                                          <p:spTgt spid="1218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1859">
                                            <p:txEl>
                                              <p:pRg st="3" end="3"/>
                                            </p:txEl>
                                          </p:spTgt>
                                        </p:tgtEl>
                                        <p:attrNameLst>
                                          <p:attrName>style.visibility</p:attrName>
                                        </p:attrNameLst>
                                      </p:cBhvr>
                                      <p:to>
                                        <p:strVal val="visible"/>
                                      </p:to>
                                    </p:set>
                                    <p:animEffect transition="in" filter="box(in)">
                                      <p:cBhvr>
                                        <p:cTn id="17" dur="500"/>
                                        <p:tgtEl>
                                          <p:spTgt spid="1218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1859">
                                            <p:txEl>
                                              <p:pRg st="4" end="4"/>
                                            </p:txEl>
                                          </p:spTgt>
                                        </p:tgtEl>
                                        <p:attrNameLst>
                                          <p:attrName>style.visibility</p:attrName>
                                        </p:attrNameLst>
                                      </p:cBhvr>
                                      <p:to>
                                        <p:strVal val="visible"/>
                                      </p:to>
                                    </p:set>
                                    <p:animEffect transition="in" filter="box(in)">
                                      <p:cBhvr>
                                        <p:cTn id="22" dur="500"/>
                                        <p:tgtEl>
                                          <p:spTgt spid="1218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1859">
                                            <p:txEl>
                                              <p:pRg st="5" end="5"/>
                                            </p:txEl>
                                          </p:spTgt>
                                        </p:tgtEl>
                                        <p:attrNameLst>
                                          <p:attrName>style.visibility</p:attrName>
                                        </p:attrNameLst>
                                      </p:cBhvr>
                                      <p:to>
                                        <p:strVal val="visible"/>
                                      </p:to>
                                    </p:set>
                                    <p:animEffect transition="in" filter="box(in)">
                                      <p:cBhvr>
                                        <p:cTn id="27" dur="500"/>
                                        <p:tgtEl>
                                          <p:spTgt spid="1218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a:spLocks noChangeArrowheads="1"/>
          </p:cNvSpPr>
          <p:nvPr>
            <p:custDataLst>
              <p:tags r:id="rId2"/>
            </p:custDataLst>
          </p:nvPr>
        </p:nvSpPr>
        <p:spPr bwMode="auto">
          <a:xfrm>
            <a:off x="279042" y="285235"/>
            <a:ext cx="84839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000" b="1" dirty="0" err="1" smtClean="0">
                <a:solidFill>
                  <a:srgbClr val="FF0000"/>
                </a:solidFill>
                <a:cs typeface="Arial" panose="020B0604020202020204" pitchFamily="34" charset="0"/>
              </a:rPr>
              <a:t>Chúng</a:t>
            </a:r>
            <a:r>
              <a:rPr lang="en-US" sz="3000" b="1" dirty="0" smtClean="0">
                <a:solidFill>
                  <a:srgbClr val="FF0000"/>
                </a:solidFill>
                <a:cs typeface="Arial" panose="020B0604020202020204" pitchFamily="34" charset="0"/>
              </a:rPr>
              <a:t> ta </a:t>
            </a:r>
            <a:r>
              <a:rPr lang="en-US" sz="3000" b="1" dirty="0" err="1" smtClean="0">
                <a:solidFill>
                  <a:srgbClr val="FF0000"/>
                </a:solidFill>
                <a:cs typeface="Arial" panose="020B0604020202020204" pitchFamily="34" charset="0"/>
              </a:rPr>
              <a:t>nên</a:t>
            </a:r>
            <a:r>
              <a:rPr lang="en-US" sz="3000" b="1" dirty="0" smtClean="0">
                <a:solidFill>
                  <a:srgbClr val="FF0000"/>
                </a:solidFill>
                <a:cs typeface="Arial" panose="020B0604020202020204" pitchFamily="34" charset="0"/>
              </a:rPr>
              <a:t> </a:t>
            </a:r>
            <a:r>
              <a:rPr lang="en-US" sz="3000" b="1" dirty="0" err="1" smtClean="0">
                <a:solidFill>
                  <a:srgbClr val="FF0000"/>
                </a:solidFill>
                <a:cs typeface="Arial" panose="020B0604020202020204" pitchFamily="34" charset="0"/>
              </a:rPr>
              <a:t>vận</a:t>
            </a:r>
            <a:r>
              <a:rPr lang="en-US" sz="3000" b="1" dirty="0" smtClean="0">
                <a:solidFill>
                  <a:srgbClr val="FF0000"/>
                </a:solidFill>
                <a:cs typeface="Arial" panose="020B0604020202020204" pitchFamily="34" charset="0"/>
              </a:rPr>
              <a:t> </a:t>
            </a:r>
            <a:r>
              <a:rPr lang="en-US" sz="3000" b="1" dirty="0" err="1">
                <a:solidFill>
                  <a:srgbClr val="FF0000"/>
                </a:solidFill>
                <a:cs typeface="Arial" panose="020B0604020202020204" pitchFamily="34" charset="0"/>
              </a:rPr>
              <a:t>dụng</a:t>
            </a:r>
            <a:r>
              <a:rPr lang="en-US" sz="3000" b="1" dirty="0">
                <a:solidFill>
                  <a:srgbClr val="FF0000"/>
                </a:solidFill>
                <a:cs typeface="Arial" panose="020B0604020202020204" pitchFamily="34" charset="0"/>
              </a:rPr>
              <a:t> </a:t>
            </a:r>
            <a:r>
              <a:rPr lang="en-US" sz="3000" b="1" dirty="0" err="1">
                <a:solidFill>
                  <a:srgbClr val="FF0000"/>
                </a:solidFill>
                <a:cs typeface="Arial" panose="020B0604020202020204" pitchFamily="34" charset="0"/>
              </a:rPr>
              <a:t>quy</a:t>
            </a:r>
            <a:r>
              <a:rPr lang="en-US" sz="3000" b="1" dirty="0">
                <a:solidFill>
                  <a:srgbClr val="FF0000"/>
                </a:solidFill>
                <a:cs typeface="Arial" panose="020B0604020202020204" pitchFamily="34" charset="0"/>
              </a:rPr>
              <a:t> </a:t>
            </a:r>
            <a:r>
              <a:rPr lang="en-US" sz="3000" b="1" dirty="0" err="1">
                <a:solidFill>
                  <a:srgbClr val="FF0000"/>
                </a:solidFill>
                <a:cs typeface="Arial" panose="020B0604020202020204" pitchFamily="34" charset="0"/>
              </a:rPr>
              <a:t>luật</a:t>
            </a:r>
            <a:r>
              <a:rPr lang="en-US" sz="3000" b="1" dirty="0">
                <a:solidFill>
                  <a:srgbClr val="FF0000"/>
                </a:solidFill>
                <a:cs typeface="Arial" panose="020B0604020202020204" pitchFamily="34" charset="0"/>
              </a:rPr>
              <a:t> </a:t>
            </a:r>
            <a:r>
              <a:rPr lang="en-US" sz="3000" b="1" dirty="0" err="1">
                <a:solidFill>
                  <a:srgbClr val="FF0000"/>
                </a:solidFill>
                <a:cs typeface="Arial" panose="020B0604020202020204" pitchFamily="34" charset="0"/>
              </a:rPr>
              <a:t>cung</a:t>
            </a:r>
            <a:r>
              <a:rPr lang="en-US" sz="3000" b="1" dirty="0">
                <a:solidFill>
                  <a:srgbClr val="FF0000"/>
                </a:solidFill>
                <a:cs typeface="Arial" panose="020B0604020202020204" pitchFamily="34" charset="0"/>
              </a:rPr>
              <a:t> </a:t>
            </a:r>
            <a:r>
              <a:rPr lang="en-US" sz="3000" b="1" dirty="0" err="1">
                <a:solidFill>
                  <a:srgbClr val="FF0000"/>
                </a:solidFill>
                <a:cs typeface="Arial" panose="020B0604020202020204" pitchFamily="34" charset="0"/>
              </a:rPr>
              <a:t>cầu</a:t>
            </a:r>
            <a:endParaRPr lang="en-US" sz="3000" b="1" dirty="0">
              <a:solidFill>
                <a:srgbClr val="FF0000"/>
              </a:solidFill>
              <a:cs typeface="Arial" panose="020B0604020202020204" pitchFamily="34" charset="0"/>
            </a:endParaRPr>
          </a:p>
        </p:txBody>
      </p:sp>
      <p:sp>
        <p:nvSpPr>
          <p:cNvPr id="14" name="Rectangle 13">
            <a:hlinkClick r:id="rId3" action="ppaction://hlinksldjump"/>
          </p:cNvPr>
          <p:cNvSpPr>
            <a:spLocks noChangeArrowheads="1"/>
          </p:cNvSpPr>
          <p:nvPr>
            <p:custDataLst>
              <p:tags r:id="rId4"/>
            </p:custDataLst>
          </p:nvPr>
        </p:nvSpPr>
        <p:spPr bwMode="auto">
          <a:xfrm>
            <a:off x="26840" y="1389154"/>
            <a:ext cx="52309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Đối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với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nhà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nước</a:t>
            </a:r>
            <a:r>
              <a:rPr lang="en-US" sz="2800" b="1" dirty="0">
                <a:solidFill>
                  <a:srgbClr val="0000CC"/>
                </a:solidFill>
                <a:latin typeface="Arial" panose="020B0604020202020204" pitchFamily="34" charset="0"/>
                <a:cs typeface="Arial" panose="020B0604020202020204" pitchFamily="34" charset="0"/>
              </a:rPr>
              <a:t>?</a:t>
            </a:r>
            <a:endParaRPr lang="en-US" sz="2800" b="1" dirty="0">
              <a:solidFill>
                <a:srgbClr val="0000CC"/>
              </a:solidFill>
              <a:latin typeface="Arial" panose="020B0604020202020204" pitchFamily="34" charset="0"/>
              <a:cs typeface="Arial" panose="020B0604020202020204" pitchFamily="34" charset="0"/>
            </a:endParaRPr>
          </a:p>
        </p:txBody>
      </p:sp>
      <p:sp>
        <p:nvSpPr>
          <p:cNvPr id="15" name="Rectangle 14">
            <a:hlinkClick r:id="rId5" action="ppaction://hlinksldjump"/>
          </p:cNvPr>
          <p:cNvSpPr>
            <a:spLocks noChangeArrowheads="1"/>
          </p:cNvSpPr>
          <p:nvPr>
            <p:custDataLst>
              <p:tags r:id="rId6"/>
            </p:custDataLst>
          </p:nvPr>
        </p:nvSpPr>
        <p:spPr bwMode="auto">
          <a:xfrm>
            <a:off x="228600" y="2895600"/>
            <a:ext cx="746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Đối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với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người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sản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xuất</a:t>
            </a:r>
            <a:r>
              <a:rPr lang="en-US" sz="2800" b="1" dirty="0">
                <a:solidFill>
                  <a:srgbClr val="0000CC"/>
                </a:solidFill>
                <a:latin typeface="Arial" panose="020B0604020202020204" pitchFamily="34" charset="0"/>
                <a:cs typeface="Arial" panose="020B0604020202020204" pitchFamily="34" charset="0"/>
              </a:rPr>
              <a:t> – </a:t>
            </a:r>
            <a:r>
              <a:rPr lang="en-US" sz="2800" b="1" dirty="0" err="1">
                <a:solidFill>
                  <a:srgbClr val="0000CC"/>
                </a:solidFill>
                <a:latin typeface="Arial" panose="020B0604020202020204" pitchFamily="34" charset="0"/>
                <a:cs typeface="Arial" panose="020B0604020202020204" pitchFamily="34" charset="0"/>
              </a:rPr>
              <a:t>kinh</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doanh</a:t>
            </a:r>
            <a:endParaRPr lang="en-US" sz="2800" dirty="0">
              <a:solidFill>
                <a:srgbClr val="0000CC"/>
              </a:solidFill>
              <a:latin typeface="Arial" panose="020B0604020202020204" pitchFamily="34" charset="0"/>
              <a:cs typeface="Arial" panose="020B0604020202020204" pitchFamily="34" charset="0"/>
            </a:endParaRPr>
          </a:p>
        </p:txBody>
      </p:sp>
      <p:sp>
        <p:nvSpPr>
          <p:cNvPr id="16" name="Rectangle 15">
            <a:hlinkClick r:id="rId7" action="ppaction://hlinksldjump"/>
          </p:cNvPr>
          <p:cNvSpPr>
            <a:spLocks noChangeArrowheads="1"/>
          </p:cNvSpPr>
          <p:nvPr>
            <p:custDataLst>
              <p:tags r:id="rId8"/>
            </p:custDataLst>
          </p:nvPr>
        </p:nvSpPr>
        <p:spPr bwMode="auto">
          <a:xfrm>
            <a:off x="304800" y="441960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Đối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với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người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tiêu</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dùng</a:t>
            </a:r>
            <a:endParaRPr lang="en-US" sz="2800" dirty="0">
              <a:solidFill>
                <a:srgbClr val="0000CC"/>
              </a:solidFill>
              <a:latin typeface="Arial" panose="020B0604020202020204" pitchFamily="34" charset="0"/>
              <a:cs typeface="Arial" panose="020B0604020202020204" pitchFamily="34" charset="0"/>
            </a:endParaRPr>
          </a:p>
        </p:txBody>
      </p:sp>
      <p:sp>
        <p:nvSpPr>
          <p:cNvPr id="17" name="Rectangle 16">
            <a:hlinkClick r:id="rId9" action="ppaction://hlinkfile"/>
          </p:cNvPr>
          <p:cNvSpPr>
            <a:spLocks noChangeArrowheads="1"/>
          </p:cNvSpPr>
          <p:nvPr>
            <p:custDataLst>
              <p:tags r:id="rId10"/>
            </p:custDataLst>
          </p:nvPr>
        </p:nvSpPr>
        <p:spPr bwMode="auto">
          <a:xfrm>
            <a:off x="152400" y="1905000"/>
            <a:ext cx="88217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dirty="0" err="1">
                <a:solidFill>
                  <a:srgbClr val="000066"/>
                </a:solidFill>
                <a:latin typeface="Arial" panose="020B0604020202020204" pitchFamily="34" charset="0"/>
                <a:cs typeface="Arial" panose="020B0604020202020204" pitchFamily="34" charset="0"/>
              </a:rPr>
              <a:t>Điều</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tiết</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các</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trường</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hợp</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cung</a:t>
            </a:r>
            <a:r>
              <a:rPr lang="en-US" sz="2600" dirty="0">
                <a:solidFill>
                  <a:srgbClr val="000066"/>
                </a:solidFill>
                <a:latin typeface="Arial" panose="020B0604020202020204" pitchFamily="34" charset="0"/>
                <a:cs typeface="Arial" panose="020B0604020202020204" pitchFamily="34" charset="0"/>
              </a:rPr>
              <a:t> – </a:t>
            </a:r>
            <a:r>
              <a:rPr lang="en-US" sz="2600" dirty="0" err="1">
                <a:solidFill>
                  <a:srgbClr val="000066"/>
                </a:solidFill>
                <a:latin typeface="Arial" panose="020B0604020202020204" pitchFamily="34" charset="0"/>
                <a:cs typeface="Arial" panose="020B0604020202020204" pitchFamily="34" charset="0"/>
              </a:rPr>
              <a:t>cầu</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trên</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thị</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trường</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thông</a:t>
            </a:r>
            <a:r>
              <a:rPr lang="en-US" sz="2600" dirty="0">
                <a:solidFill>
                  <a:srgbClr val="000066"/>
                </a:solidFill>
                <a:latin typeface="Arial" panose="020B0604020202020204" pitchFamily="34" charset="0"/>
                <a:cs typeface="Arial" panose="020B0604020202020204" pitchFamily="34" charset="0"/>
              </a:rPr>
              <a:t> qua </a:t>
            </a:r>
            <a:r>
              <a:rPr lang="en-US" sz="2600" dirty="0" err="1">
                <a:solidFill>
                  <a:srgbClr val="000066"/>
                </a:solidFill>
                <a:latin typeface="Arial" panose="020B0604020202020204" pitchFamily="34" charset="0"/>
                <a:cs typeface="Arial" panose="020B0604020202020204" pitchFamily="34" charset="0"/>
              </a:rPr>
              <a:t>các</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giải</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pháp</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vĩ</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mô</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thích</a:t>
            </a:r>
            <a:r>
              <a:rPr lang="en-US" sz="2600" dirty="0">
                <a:solidFill>
                  <a:srgbClr val="000066"/>
                </a:solidFill>
                <a:latin typeface="Arial" panose="020B0604020202020204" pitchFamily="34" charset="0"/>
                <a:cs typeface="Arial" panose="020B0604020202020204" pitchFamily="34" charset="0"/>
              </a:rPr>
              <a:t> </a:t>
            </a:r>
            <a:r>
              <a:rPr lang="en-US" sz="2600" dirty="0" err="1">
                <a:solidFill>
                  <a:srgbClr val="000066"/>
                </a:solidFill>
                <a:latin typeface="Arial" panose="020B0604020202020204" pitchFamily="34" charset="0"/>
                <a:cs typeface="Arial" panose="020B0604020202020204" pitchFamily="34" charset="0"/>
              </a:rPr>
              <a:t>hợp</a:t>
            </a:r>
            <a:r>
              <a:rPr lang="en-US" sz="2600" dirty="0">
                <a:solidFill>
                  <a:srgbClr val="000066"/>
                </a:solidFill>
                <a:latin typeface="Arial" panose="020B0604020202020204" pitchFamily="34" charset="0"/>
                <a:cs typeface="Arial" panose="020B0604020202020204" pitchFamily="34" charset="0"/>
              </a:rPr>
              <a:t>  </a:t>
            </a:r>
            <a:endParaRPr lang="en-US" sz="2600" dirty="0">
              <a:solidFill>
                <a:srgbClr val="000066"/>
              </a:solidFill>
              <a:latin typeface="Arial" panose="020B0604020202020204" pitchFamily="34" charset="0"/>
              <a:cs typeface="Arial" panose="020B0604020202020204" pitchFamily="34" charset="0"/>
            </a:endParaRPr>
          </a:p>
        </p:txBody>
      </p:sp>
      <p:sp>
        <p:nvSpPr>
          <p:cNvPr id="18" name="Rectangle 17"/>
          <p:cNvSpPr>
            <a:spLocks noChangeArrowheads="1"/>
          </p:cNvSpPr>
          <p:nvPr>
            <p:custDataLst>
              <p:tags r:id="rId11"/>
            </p:custDataLst>
          </p:nvPr>
        </p:nvSpPr>
        <p:spPr bwMode="auto">
          <a:xfrm>
            <a:off x="228600" y="3429000"/>
            <a:ext cx="868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700" dirty="0">
                <a:solidFill>
                  <a:srgbClr val="000066"/>
                </a:solidFill>
                <a:latin typeface="Arial" panose="020B0604020202020204" pitchFamily="34" charset="0"/>
                <a:cs typeface="Arial" panose="020B0604020202020204" pitchFamily="34" charset="0"/>
              </a:rPr>
              <a:t>Ra </a:t>
            </a:r>
            <a:r>
              <a:rPr lang="en-US" sz="2700" dirty="0" err="1">
                <a:solidFill>
                  <a:srgbClr val="000066"/>
                </a:solidFill>
                <a:latin typeface="Arial" panose="020B0604020202020204" pitchFamily="34" charset="0"/>
                <a:cs typeface="Arial" panose="020B0604020202020204" pitchFamily="34" charset="0"/>
              </a:rPr>
              <a:t>các</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quyết</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định</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mở</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rộng</a:t>
            </a:r>
            <a:r>
              <a:rPr lang="en-US" sz="2700" dirty="0">
                <a:solidFill>
                  <a:srgbClr val="000066"/>
                </a:solidFill>
                <a:latin typeface="Arial" panose="020B0604020202020204" pitchFamily="34" charset="0"/>
                <a:cs typeface="Arial" panose="020B0604020202020204" pitchFamily="34" charset="0"/>
              </a:rPr>
              <a:t> hay </a:t>
            </a:r>
            <a:r>
              <a:rPr lang="en-US" sz="2700" dirty="0" err="1">
                <a:solidFill>
                  <a:srgbClr val="000066"/>
                </a:solidFill>
                <a:latin typeface="Arial" panose="020B0604020202020204" pitchFamily="34" charset="0"/>
                <a:cs typeface="Arial" panose="020B0604020202020204" pitchFamily="34" charset="0"/>
              </a:rPr>
              <a:t>thu</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hẹp</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sản</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xuất</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kinh</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doanh</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thích</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ứng</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với</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các</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trường</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hợp</a:t>
            </a:r>
            <a:r>
              <a:rPr lang="en-US" sz="2700" dirty="0">
                <a:solidFill>
                  <a:srgbClr val="000066"/>
                </a:solidFill>
                <a:latin typeface="Arial" panose="020B0604020202020204" pitchFamily="34" charset="0"/>
                <a:cs typeface="Arial" panose="020B0604020202020204" pitchFamily="34" charset="0"/>
              </a:rPr>
              <a:t> </a:t>
            </a:r>
            <a:r>
              <a:rPr lang="en-US" sz="2700" dirty="0" err="1">
                <a:solidFill>
                  <a:srgbClr val="000066"/>
                </a:solidFill>
                <a:latin typeface="Arial" panose="020B0604020202020204" pitchFamily="34" charset="0"/>
                <a:cs typeface="Arial" panose="020B0604020202020204" pitchFamily="34" charset="0"/>
              </a:rPr>
              <a:t>cung</a:t>
            </a:r>
            <a:r>
              <a:rPr lang="en-US" sz="2700" dirty="0">
                <a:solidFill>
                  <a:srgbClr val="000066"/>
                </a:solidFill>
                <a:latin typeface="Arial" panose="020B0604020202020204" pitchFamily="34" charset="0"/>
                <a:cs typeface="Arial" panose="020B0604020202020204" pitchFamily="34" charset="0"/>
              </a:rPr>
              <a:t> – </a:t>
            </a:r>
            <a:r>
              <a:rPr lang="en-US" sz="2700" dirty="0" err="1">
                <a:solidFill>
                  <a:srgbClr val="000066"/>
                </a:solidFill>
                <a:latin typeface="Arial" panose="020B0604020202020204" pitchFamily="34" charset="0"/>
                <a:cs typeface="Arial" panose="020B0604020202020204" pitchFamily="34" charset="0"/>
              </a:rPr>
              <a:t>cầu</a:t>
            </a:r>
            <a:endParaRPr lang="en-US" sz="2700" dirty="0">
              <a:solidFill>
                <a:srgbClr val="000066"/>
              </a:solidFill>
              <a:latin typeface="Arial" panose="020B0604020202020204" pitchFamily="34" charset="0"/>
              <a:cs typeface="Arial" panose="020B0604020202020204" pitchFamily="34" charset="0"/>
            </a:endParaRPr>
          </a:p>
        </p:txBody>
      </p:sp>
      <p:sp>
        <p:nvSpPr>
          <p:cNvPr id="19" name="Rectangle 18"/>
          <p:cNvSpPr>
            <a:spLocks noChangeArrowheads="1"/>
          </p:cNvSpPr>
          <p:nvPr>
            <p:custDataLst>
              <p:tags r:id="rId12"/>
            </p:custDataLst>
          </p:nvPr>
        </p:nvSpPr>
        <p:spPr bwMode="auto">
          <a:xfrm>
            <a:off x="152400" y="4953000"/>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700" dirty="0" smtClean="0">
                <a:solidFill>
                  <a:srgbClr val="000066"/>
                </a:solidFill>
                <a:latin typeface="Arial" panose="020B0604020202020204" pitchFamily="34" charset="0"/>
                <a:cs typeface="Arial" panose="020B0604020202020204" pitchFamily="34" charset="0"/>
              </a:rPr>
              <a:t>Ra </a:t>
            </a:r>
            <a:r>
              <a:rPr lang="en-US" sz="2700" dirty="0" err="1" smtClean="0">
                <a:solidFill>
                  <a:srgbClr val="000066"/>
                </a:solidFill>
                <a:latin typeface="Arial" panose="020B0604020202020204" pitchFamily="34" charset="0"/>
                <a:cs typeface="Arial" panose="020B0604020202020204" pitchFamily="34" charset="0"/>
              </a:rPr>
              <a:t>các</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quyết</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định</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mua</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hàng</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thích</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ứng</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với</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các</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trường</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hợp</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cung</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cầu</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để</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có</a:t>
            </a:r>
            <a:r>
              <a:rPr lang="en-US" sz="2700" dirty="0" smtClean="0">
                <a:solidFill>
                  <a:srgbClr val="000066"/>
                </a:solidFill>
                <a:latin typeface="Arial" panose="020B0604020202020204" pitchFamily="34" charset="0"/>
                <a:cs typeface="Arial" panose="020B0604020202020204" pitchFamily="34" charset="0"/>
              </a:rPr>
              <a:t> </a:t>
            </a:r>
            <a:r>
              <a:rPr lang="en-US" sz="2700" dirty="0" err="1" smtClean="0">
                <a:solidFill>
                  <a:srgbClr val="000066"/>
                </a:solidFill>
                <a:latin typeface="Arial" panose="020B0604020202020204" pitchFamily="34" charset="0"/>
                <a:cs typeface="Arial" panose="020B0604020202020204" pitchFamily="34" charset="0"/>
              </a:rPr>
              <a:t>lợi</a:t>
            </a:r>
            <a:endParaRPr lang="en-US" sz="2700" dirty="0">
              <a:solidFill>
                <a:srgbClr val="000066"/>
              </a:solidFill>
              <a:latin typeface="Arial" panose="020B0604020202020204" pitchFamily="34" charset="0"/>
              <a:cs typeface="Arial" panose="020B0604020202020204" pitchFamily="34" charset="0"/>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1+#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1+#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ImageVi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90600"/>
            <a:ext cx="4419600" cy="3860800"/>
          </a:xfrm>
          <a:prstGeom prst="rect">
            <a:avLst/>
          </a:prstGeom>
          <a:noFill/>
          <a:ln w="38100">
            <a:solidFill>
              <a:srgbClr val="CCFF33"/>
            </a:solidFill>
            <a:miter lim="800000"/>
            <a:headEnd/>
            <a:tailEnd/>
          </a:ln>
          <a:extLst>
            <a:ext uri="{909E8E84-426E-40DD-AFC4-6F175D3DCCD1}">
              <a14:hiddenFill xmlns:a14="http://schemas.microsoft.com/office/drawing/2010/main">
                <a:solidFill>
                  <a:srgbClr val="FFFFFF"/>
                </a:solidFill>
              </a14:hiddenFill>
            </a:ext>
          </a:extLst>
        </p:spPr>
      </p:pic>
      <p:sp>
        <p:nvSpPr>
          <p:cNvPr id="17412" name="Rectangle 4">
            <a:hlinkClick r:id="rId3" action="ppaction://hlinksldjump"/>
          </p:cNvPr>
          <p:cNvSpPr>
            <a:spLocks noChangeArrowheads="1"/>
          </p:cNvSpPr>
          <p:nvPr>
            <p:custDataLst>
              <p:tags r:id="rId4"/>
            </p:custDataLst>
          </p:nvPr>
        </p:nvSpPr>
        <p:spPr bwMode="auto">
          <a:xfrm>
            <a:off x="304802" y="5058568"/>
            <a:ext cx="8733369" cy="954107"/>
          </a:xfrm>
          <a:prstGeom prst="rect">
            <a:avLst/>
          </a:prstGeom>
          <a:noFill/>
          <a:ln w="9525">
            <a:noFill/>
            <a:miter lim="800000"/>
          </a:ln>
          <a:effectLst/>
        </p:spPr>
        <p:txBody>
          <a:bodyPr wrap="square" anchor="ctr">
            <a:spAutoFit/>
          </a:bodyPr>
          <a:lstStyle/>
          <a:p>
            <a:pPr eaLnBrk="0" hangingPunct="0">
              <a:defRPr/>
            </a:pPr>
            <a:r>
              <a:rPr lang="en-US" sz="2800" b="1" i="1" dirty="0" err="1">
                <a:solidFill>
                  <a:srgbClr val="6666FF"/>
                </a:solidFill>
                <a:latin typeface="Times New Roman" panose="02020603050405020304" pitchFamily="18" charset="0"/>
                <a:cs typeface="Times New Roman" panose="02020603050405020304" pitchFamily="18" charset="0"/>
                <a:hlinkClick r:id="rId3" action="ppaction://hlinksldjump"/>
              </a:rPr>
              <a:t>Đầu</a:t>
            </a:r>
            <a:r>
              <a:rPr lang="en-US" sz="2800" b="1" i="1" dirty="0">
                <a:solidFill>
                  <a:srgbClr val="6666FF"/>
                </a:solidFill>
                <a:latin typeface="Times New Roman" panose="02020603050405020304" pitchFamily="18" charset="0"/>
                <a:cs typeface="Times New Roman" panose="02020603050405020304" pitchFamily="18" charset="0"/>
                <a:hlinkClick r:id="rId3" action="ppaction://hlinksldjump"/>
              </a:rPr>
              <a:t> </a:t>
            </a:r>
            <a:r>
              <a:rPr lang="en-US" sz="2800" b="1" i="1" dirty="0" err="1">
                <a:solidFill>
                  <a:srgbClr val="6666FF"/>
                </a:solidFill>
                <a:latin typeface="Times New Roman" panose="02020603050405020304" pitchFamily="18" charset="0"/>
                <a:cs typeface="Times New Roman" panose="02020603050405020304" pitchFamily="18" charset="0"/>
                <a:hlinkClick r:id="rId3" action="ppaction://hlinksldjump"/>
              </a:rPr>
              <a:t>cơ</a:t>
            </a:r>
            <a:r>
              <a:rPr lang="en-US" sz="2800" b="1" i="1" dirty="0">
                <a:solidFill>
                  <a:srgbClr val="6666FF"/>
                </a:solidFill>
                <a:latin typeface="Times New Roman" panose="02020603050405020304" pitchFamily="18" charset="0"/>
                <a:cs typeface="Times New Roman" panose="02020603050405020304" pitchFamily="18" charset="0"/>
                <a:hlinkClick r:id="rId3" action="ppaction://hlinksldjump"/>
              </a:rPr>
              <a:t> </a:t>
            </a:r>
            <a:r>
              <a:rPr lang="en-US" sz="2800" b="1" i="1" dirty="0" err="1" smtClean="0">
                <a:solidFill>
                  <a:srgbClr val="6666FF"/>
                </a:solidFill>
                <a:latin typeface="Times New Roman" panose="02020603050405020304" pitchFamily="18" charset="0"/>
                <a:cs typeface="Times New Roman" panose="02020603050405020304" pitchFamily="18" charset="0"/>
              </a:rPr>
              <a:t>hàng</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hoá</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để</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trục</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lợi</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là</a:t>
            </a:r>
            <a:r>
              <a:rPr lang="en-US" sz="2800" b="1" i="1" dirty="0" smtClean="0">
                <a:solidFill>
                  <a:srgbClr val="6666FF"/>
                </a:solidFill>
                <a:latin typeface="Times New Roman" panose="02020603050405020304" pitchFamily="18" charset="0"/>
                <a:cs typeface="Times New Roman" panose="02020603050405020304" pitchFamily="18" charset="0"/>
              </a:rPr>
              <a:t> vi </a:t>
            </a:r>
            <a:r>
              <a:rPr lang="en-US" sz="2800" b="1" i="1" dirty="0" err="1" smtClean="0">
                <a:solidFill>
                  <a:srgbClr val="6666FF"/>
                </a:solidFill>
                <a:latin typeface="Times New Roman" panose="02020603050405020304" pitchFamily="18" charset="0"/>
                <a:cs typeface="Times New Roman" panose="02020603050405020304" pitchFamily="18" charset="0"/>
              </a:rPr>
              <a:t>phạm</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pháp</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luật</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sẽ</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bị</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nhà</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nước</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xử</a:t>
            </a:r>
            <a:r>
              <a:rPr lang="en-US" sz="2800" b="1" i="1" dirty="0" smtClean="0">
                <a:solidFill>
                  <a:srgbClr val="6666FF"/>
                </a:solidFill>
                <a:latin typeface="Times New Roman" panose="02020603050405020304" pitchFamily="18" charset="0"/>
                <a:cs typeface="Times New Roman" panose="02020603050405020304" pitchFamily="18" charset="0"/>
              </a:rPr>
              <a:t> </a:t>
            </a:r>
            <a:r>
              <a:rPr lang="en-US" sz="2800" b="1" i="1" dirty="0" err="1" smtClean="0">
                <a:solidFill>
                  <a:srgbClr val="6666FF"/>
                </a:solidFill>
                <a:latin typeface="Times New Roman" panose="02020603050405020304" pitchFamily="18" charset="0"/>
                <a:cs typeface="Times New Roman" panose="02020603050405020304" pitchFamily="18" charset="0"/>
              </a:rPr>
              <a:t>phạt</a:t>
            </a:r>
            <a:r>
              <a:rPr lang="en-US" sz="2800" b="1" i="1" dirty="0" smtClean="0">
                <a:solidFill>
                  <a:srgbClr val="6666FF"/>
                </a:solidFill>
                <a:latin typeface="Times New Roman" panose="02020603050405020304" pitchFamily="18" charset="0"/>
                <a:cs typeface="Times New Roman" panose="02020603050405020304" pitchFamily="18" charset="0"/>
              </a:rPr>
              <a:t>.</a:t>
            </a:r>
            <a:endParaRPr lang="en-US" sz="2800" b="1" i="1" dirty="0">
              <a:solidFill>
                <a:srgbClr val="6666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17414" name="Picture 6" descr="g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2000" fill="hold"/>
                                        <p:tgtEl>
                                          <p:spTgt spid="17411"/>
                                        </p:tgtEl>
                                        <p:attrNameLst>
                                          <p:attrName>ppt_w</p:attrName>
                                        </p:attrNameLst>
                                      </p:cBhvr>
                                      <p:tavLst>
                                        <p:tav tm="0">
                                          <p:val>
                                            <p:strVal val="#ppt_w*0.70"/>
                                          </p:val>
                                        </p:tav>
                                        <p:tav tm="100000">
                                          <p:val>
                                            <p:strVal val="#ppt_w"/>
                                          </p:val>
                                        </p:tav>
                                      </p:tavLst>
                                    </p:anim>
                                    <p:anim calcmode="lin" valueType="num">
                                      <p:cBhvr>
                                        <p:cTn id="8" dur="2000" fill="hold"/>
                                        <p:tgtEl>
                                          <p:spTgt spid="17411"/>
                                        </p:tgtEl>
                                        <p:attrNameLst>
                                          <p:attrName>ppt_h</p:attrName>
                                        </p:attrNameLst>
                                      </p:cBhvr>
                                      <p:tavLst>
                                        <p:tav tm="0">
                                          <p:val>
                                            <p:strVal val="#ppt_h"/>
                                          </p:val>
                                        </p:tav>
                                        <p:tav tm="100000">
                                          <p:val>
                                            <p:strVal val="#ppt_h"/>
                                          </p:val>
                                        </p:tav>
                                      </p:tavLst>
                                    </p:anim>
                                    <p:animEffect transition="in" filter="fade">
                                      <p:cBhvr>
                                        <p:cTn id="9" dur="2000"/>
                                        <p:tgtEl>
                                          <p:spTgt spid="17411"/>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7414"/>
                                        </p:tgtEl>
                                        <p:attrNameLst>
                                          <p:attrName>style.visibility</p:attrName>
                                        </p:attrNameLst>
                                      </p:cBhvr>
                                      <p:to>
                                        <p:strVal val="visible"/>
                                      </p:to>
                                    </p:set>
                                    <p:animEffect transition="in" filter="checkerboard(across)">
                                      <p:cBhvr>
                                        <p:cTn id="14" dur="500"/>
                                        <p:tgtEl>
                                          <p:spTgt spid="174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412">
                                            <p:txEl>
                                              <p:pRg st="0" end="0"/>
                                            </p:txEl>
                                          </p:spTgt>
                                        </p:tgtEl>
                                        <p:attrNameLst>
                                          <p:attrName>style.visibility</p:attrName>
                                        </p:attrNameLst>
                                      </p:cBhvr>
                                      <p:to>
                                        <p:strVal val="visible"/>
                                      </p:to>
                                    </p:set>
                                    <p:anim calcmode="lin" valueType="num">
                                      <p:cBhvr>
                                        <p:cTn id="19" dur="2000" fill="hold"/>
                                        <p:tgtEl>
                                          <p:spTgt spid="17412">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17412">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17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8000" b="-21000"/>
          </a:stretch>
        </a:blipFill>
        <a:effectLst/>
      </p:bgPr>
    </p:bg>
    <p:spTree>
      <p:nvGrpSpPr>
        <p:cNvPr id="1" name=""/>
        <p:cNvGrpSpPr/>
        <p:nvPr/>
      </p:nvGrpSpPr>
      <p:grpSpPr>
        <a:xfrm>
          <a:off x="0" y="0"/>
          <a:ext cx="0" cy="0"/>
          <a:chOff x="0" y="0"/>
          <a:chExt cx="0" cy="0"/>
        </a:xfrm>
      </p:grpSpPr>
      <p:sp>
        <p:nvSpPr>
          <p:cNvPr id="55" name="Rectangle: Rounded Corners 54"/>
          <p:cNvSpPr/>
          <p:nvPr/>
        </p:nvSpPr>
        <p:spPr>
          <a:xfrm>
            <a:off x="287562" y="351473"/>
            <a:ext cx="2768153"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56" name="Rectangle: Rounded Corners 55"/>
          <p:cNvSpPr/>
          <p:nvPr/>
        </p:nvSpPr>
        <p:spPr>
          <a:xfrm>
            <a:off x="217935" y="289442"/>
            <a:ext cx="2907406"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57" name="Freeform: Shape 56"/>
          <p:cNvSpPr/>
          <p:nvPr/>
        </p:nvSpPr>
        <p:spPr>
          <a:xfrm>
            <a:off x="841772" y="273053"/>
            <a:ext cx="2295525"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70" name="TextBox 69"/>
          <p:cNvSpPr txBox="1"/>
          <p:nvPr/>
        </p:nvSpPr>
        <p:spPr>
          <a:xfrm>
            <a:off x="286942" y="385765"/>
            <a:ext cx="542925" cy="1200329"/>
          </a:xfrm>
          <a:prstGeom prst="rect">
            <a:avLst/>
          </a:prstGeom>
          <a:noFill/>
          <a:effectLst>
            <a:outerShdw blurRad="50800" dist="50800" dir="5400000" algn="ctr" rotWithShape="0">
              <a:srgbClr val="000000">
                <a:alpha val="75000"/>
              </a:srgbClr>
            </a:out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3600" b="1" smtClean="0">
                <a:solidFill>
                  <a:prstClr val="white"/>
                </a:solidFill>
                <a:latin typeface="Adobe Gothic Std B"/>
                <a:ea typeface="Adobe Gothic Std B"/>
                <a:cs typeface="Adobe Gothic Std B"/>
              </a:rPr>
              <a:t>03</a:t>
            </a:r>
            <a:endParaRPr lang="en-IN" sz="3600" b="1" smtClean="0">
              <a:solidFill>
                <a:prstClr val="white"/>
              </a:solidFill>
              <a:latin typeface="Adobe Gothic Std B"/>
              <a:ea typeface="Adobe Gothic Std B"/>
              <a:cs typeface="Adobe Gothic Std B"/>
            </a:endParaRPr>
          </a:p>
        </p:txBody>
      </p:sp>
      <p:sp>
        <p:nvSpPr>
          <p:cNvPr id="19473" name="TextBox 71"/>
          <p:cNvSpPr txBox="1">
            <a:spLocks noChangeArrowheads="1"/>
          </p:cNvSpPr>
          <p:nvPr/>
        </p:nvSpPr>
        <p:spPr bwMode="auto">
          <a:xfrm>
            <a:off x="425450" y="387350"/>
            <a:ext cx="245935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en-US" sz="3000" b="1" smtClean="0">
                <a:solidFill>
                  <a:prstClr val="white"/>
                </a:solidFill>
                <a:latin typeface="Arial Unicode MS" pitchFamily="34" charset="-128"/>
                <a:ea typeface="Arial Unicode MS" pitchFamily="34" charset="-128"/>
                <a:cs typeface="Arial Unicode MS" pitchFamily="34" charset="-128"/>
              </a:rPr>
              <a:t>LUYỆN TẬP</a:t>
            </a:r>
            <a:endParaRPr lang="en-IN" sz="3000" smtClean="0">
              <a:solidFill>
                <a:prstClr val="white"/>
              </a:solidFill>
              <a:latin typeface="Arial Unicode MS" pitchFamily="34" charset="-128"/>
              <a:ea typeface="Arial Unicode MS" pitchFamily="34" charset="-128"/>
              <a:cs typeface="Arial Unicode MS" pitchFamily="34" charset="-128"/>
            </a:endParaRPr>
          </a:p>
        </p:txBody>
      </p:sp>
      <p:sp>
        <p:nvSpPr>
          <p:cNvPr id="19474" name="Rectangle 18"/>
          <p:cNvSpPr>
            <a:spLocks noChangeArrowheads="1"/>
          </p:cNvSpPr>
          <p:nvPr/>
        </p:nvSpPr>
        <p:spPr bwMode="auto">
          <a:xfrm>
            <a:off x="3359945" y="273053"/>
            <a:ext cx="5569744"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vi-VN" sz="2500" smtClean="0">
                <a:solidFill>
                  <a:prstClr val="black"/>
                </a:solidFill>
                <a:cs typeface="Arial" panose="020B0604020202020204" pitchFamily="34" charset="0"/>
              </a:rPr>
              <a:t>Em đồng tình hay không đồng tình với nhận định nào sau đây? Vì sao? </a:t>
            </a:r>
            <a:endParaRPr lang="vi-VN" sz="2500" smtClean="0">
              <a:solidFill>
                <a:prstClr val="black"/>
              </a:solidFill>
              <a:cs typeface="Arial" panose="020B0604020202020204" pitchFamily="34" charset="0"/>
            </a:endParaRPr>
          </a:p>
        </p:txBody>
      </p:sp>
      <p:graphicFrame>
        <p:nvGraphicFramePr>
          <p:cNvPr id="19687" name="Group 231"/>
          <p:cNvGraphicFramePr>
            <a:graphicFrameLocks noGrp="1"/>
          </p:cNvGraphicFramePr>
          <p:nvPr/>
        </p:nvGraphicFramePr>
        <p:xfrm>
          <a:off x="257176" y="1498600"/>
          <a:ext cx="8443913" cy="5349240"/>
        </p:xfrm>
        <a:graphic>
          <a:graphicData uri="http://schemas.openxmlformats.org/drawingml/2006/table">
            <a:tbl>
              <a:tblPr/>
              <a:tblGrid>
                <a:gridCol w="8443913"/>
              </a:tblGrid>
              <a:tr h="114300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A. Cầu l</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nhu cầu về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ó</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a, dịch vụ m</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người tiêu d</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ù</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muốn mua.</a:t>
                      </a:r>
                      <a:endPar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r>
              <a:tr h="114300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B. Khi người tiêu d</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ù</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c</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ó</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khả năng mua v</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sẵn s</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mua một loại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ó</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a, dịch vụ tại c</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á</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c mức gi</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á</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kh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á</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c nhau trong một thời gian nhất định th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ì</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tạo th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nh cầu về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ó</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a dịch vụ đ</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ó</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a:t>
                      </a:r>
                      <a:endPar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r>
              <a:tr h="114300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C. Cầu l</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nhu cầu về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ó</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a, dịch vụ m</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người tiêu d</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ù</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c</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ó</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khả năng mua.</a:t>
                      </a:r>
                      <a:endPar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r>
              <a:tr h="114300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D. Cầu l</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 số lượng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à</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ó</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a, dịch vụ đ</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á</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p ứng những nhu cầu kh</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á</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c nhau của người tiêu d</a:t>
                      </a:r>
                      <a:r>
                        <a:rPr kumimoji="0" lang="vi-VN" sz="3000" b="0" i="0" u="none" strike="noStrike" cap="none" normalizeH="0" baseline="0" smtClean="0">
                          <a:ln>
                            <a:noFill/>
                          </a:ln>
                          <a:solidFill>
                            <a:srgbClr val="000000"/>
                          </a:solidFill>
                          <a:effectLst/>
                          <a:latin typeface="Arial Unicode MS"/>
                          <a:ea typeface="Arial Unicode MS" pitchFamily="34" charset="-128"/>
                          <a:cs typeface="Arial Unicode MS" pitchFamily="34" charset="-128"/>
                        </a:rPr>
                        <a:t>ù</a:t>
                      </a:r>
                      <a:r>
                        <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rPr>
                        <a:t>ng trong một thời gian nhất định.</a:t>
                      </a:r>
                      <a:endParaRPr kumimoji="0" lang="vi-VN" sz="3000" b="0" i="0" u="none" strike="noStrike" cap="none" normalizeH="0" baseline="0" smtClean="0">
                        <a:ln>
                          <a:noFill/>
                        </a:ln>
                        <a:solidFill>
                          <a:srgbClr val="000000"/>
                        </a:solidFill>
                        <a:effectLst/>
                        <a:latin typeface="Arial" panose="020B0604020202020204"/>
                        <a:ea typeface="Arial Unicode MS" pitchFamily="34" charset="-128"/>
                        <a:cs typeface="Arial Unicode MS" pitchFamily="34" charset="-128"/>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3" name="Rectangle 11"/>
          <p:cNvSpPr>
            <a:spLocks noChangeArrowheads="1"/>
          </p:cNvSpPr>
          <p:nvPr/>
        </p:nvSpPr>
        <p:spPr bwMode="auto">
          <a:xfrm>
            <a:off x="302420" y="53302"/>
            <a:ext cx="860821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vi-VN" sz="2500" smtClean="0">
                <a:solidFill>
                  <a:prstClr val="black"/>
                </a:solidFill>
                <a:cs typeface="Arial" panose="020B0604020202020204" pitchFamily="34" charset="0"/>
              </a:rPr>
              <a:t>Em đồng tình hay không đồng tình với nhận định nào sau đây? Vì sao? </a:t>
            </a:r>
            <a:endParaRPr lang="vi-VN" sz="2500" smtClean="0">
              <a:solidFill>
                <a:prstClr val="black"/>
              </a:solidFill>
              <a:cs typeface="Arial" panose="020B0604020202020204" pitchFamily="34" charset="0"/>
            </a:endParaRPr>
          </a:p>
        </p:txBody>
      </p:sp>
      <p:graphicFrame>
        <p:nvGraphicFramePr>
          <p:cNvPr id="85091" name="Group 99"/>
          <p:cNvGraphicFramePr>
            <a:graphicFrameLocks noGrp="1"/>
          </p:cNvGraphicFramePr>
          <p:nvPr/>
        </p:nvGraphicFramePr>
        <p:xfrm>
          <a:off x="285751" y="952500"/>
          <a:ext cx="8601075" cy="6842760"/>
        </p:xfrm>
        <a:graphic>
          <a:graphicData uri="http://schemas.openxmlformats.org/drawingml/2006/table">
            <a:tbl>
              <a:tblPr/>
              <a:tblGrid>
                <a:gridCol w="4695825"/>
                <a:gridCol w="3905250"/>
              </a:tblGrid>
              <a:tr h="90487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 Khi người tiêu dùng có khả năng mua và sẵn sàng mua một loại hàng hóa, dịch vụ tại các mức giá khác nhau trong một thời gian nhất định thì tạo thành cầu về hàng hóa dịch vụ đó.</a:t>
                      </a:r>
                      <a:endPar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Đồng tình: Phản ánh đúng nội dung của khái niệm cầu </a:t>
                      </a:r>
                      <a:endPar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r>
              <a:tr h="917575">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 Cầu là nhu cầu về hàng hóa, dịch vụ mà người tiêu dùng muốn mua.</a:t>
                      </a:r>
                      <a:endParaRPr kumimoji="0" lang="vi-VN" sz="2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ctr" latinLnBrk="0" hangingPunct="1">
                        <a:lnSpc>
                          <a:spcPct val="100000"/>
                        </a:lnSpc>
                        <a:spcBef>
                          <a:spcPct val="0"/>
                        </a:spcBef>
                        <a:spcAft>
                          <a:spcPct val="0"/>
                        </a:spcAft>
                        <a:buClrTx/>
                        <a:buSzTx/>
                        <a:buFontTx/>
                        <a:buNone/>
                      </a:pP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Không đồng tình </a:t>
                      </a:r>
                      <a:endPar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Giải thích: để tạo thành cầu về một loại hàng hóa, dịch vụ nào đó, cần phải đồng thời đáp ứng được 2 tiêu chí:</a:t>
                      </a:r>
                      <a:endPar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Thứ nhất, người tiêu dùng có nhu cầu tiêu dùng hàng hóa, dịch vụ đó.</a:t>
                      </a:r>
                      <a:endPar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Thứ hai, người tiêu dùng có khả năng và sẵn sàng mua ở các mức giá khác nhau trong một thời gian nhất định.</a:t>
                      </a:r>
                      <a:endParaRPr kumimoji="0" lang="vi-VN" sz="2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r>
              <a:tr h="917575">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 Cầu là nhu cầu về hàng hóa, dịch vụ mà người tiêu dùng có khả năng mua.</a:t>
                      </a:r>
                      <a:endParaRPr kumimoji="0" lang="vi-VN" sz="2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c vMerge="1">
                  <a:tcPr/>
                </a:tc>
              </a:tr>
              <a:tr h="917575">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 Cầu là số lượng hàng hóa, dịch vụ đáp ứng những nhu cầu khác nhau của người tiêu dùng trong một thời gian nhất định.</a:t>
                      </a:r>
                      <a:endParaRPr kumimoji="0" lang="vi-VN" sz="23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tc vMerge="1">
                  <a:tcPr/>
                </a:tc>
              </a:tr>
            </a:tbl>
          </a:graphicData>
        </a:graphic>
      </p:graphicFrame>
      <p:sp>
        <p:nvSpPr>
          <p:cNvPr id="10" name="Rectangle 9"/>
          <p:cNvSpPr>
            <a:spLocks noChangeArrowheads="1"/>
          </p:cNvSpPr>
          <p:nvPr/>
        </p:nvSpPr>
        <p:spPr bwMode="auto">
          <a:xfrm>
            <a:off x="5044678" y="1058866"/>
            <a:ext cx="3786188" cy="1252537"/>
          </a:xfrm>
          <a:prstGeom prst="rect">
            <a:avLst/>
          </a:prstGeom>
          <a:solidFill>
            <a:srgbClr val="FFFF99"/>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
        <p:nvSpPr>
          <p:cNvPr id="2" name="Rectangle 9"/>
          <p:cNvSpPr>
            <a:spLocks noChangeArrowheads="1"/>
          </p:cNvSpPr>
          <p:nvPr/>
        </p:nvSpPr>
        <p:spPr bwMode="auto">
          <a:xfrm>
            <a:off x="5016103" y="2493966"/>
            <a:ext cx="3786188" cy="3830637"/>
          </a:xfrm>
          <a:prstGeom prst="rect">
            <a:avLst/>
          </a:prstGeom>
          <a:solidFill>
            <a:srgbClr val="CCFFCC"/>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58355" y="100016"/>
            <a:ext cx="884515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500" smtClean="0">
                <a:solidFill>
                  <a:srgbClr val="FF0000"/>
                </a:solidFill>
                <a:cs typeface="Arial" panose="020B0604020202020204" pitchFamily="34" charset="0"/>
              </a:rPr>
              <a:t>Bài 2: Em hãy xác định nhân tố ảnh hưởng tới cầu về hàng hóa, dịch vụ trong những trường hợp sau đây:</a:t>
            </a:r>
            <a:endParaRPr lang="vi-VN" sz="2500" smtClean="0">
              <a:solidFill>
                <a:srgbClr val="FF0000"/>
              </a:solidFill>
              <a:cs typeface="Arial" panose="020B0604020202020204" pitchFamily="34" charset="0"/>
            </a:endParaRPr>
          </a:p>
        </p:txBody>
      </p:sp>
      <p:graphicFrame>
        <p:nvGraphicFramePr>
          <p:cNvPr id="20776" name="Group 296"/>
          <p:cNvGraphicFramePr>
            <a:graphicFrameLocks noGrp="1"/>
          </p:cNvGraphicFramePr>
          <p:nvPr/>
        </p:nvGraphicFramePr>
        <p:xfrm>
          <a:off x="352426" y="1320800"/>
          <a:ext cx="8410576" cy="5550408"/>
        </p:xfrm>
        <a:graphic>
          <a:graphicData uri="http://schemas.openxmlformats.org/drawingml/2006/table">
            <a:tbl>
              <a:tblPr/>
              <a:tblGrid>
                <a:gridCol w="4205288"/>
                <a:gridCol w="4205288"/>
              </a:tblGrid>
              <a:tr h="116205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 Cứ vào dịp Tết, cầu về hoa đào, hoa mai và cây cảnh ở Việt Nam tăng cao.</a:t>
                      </a:r>
                      <a:endPar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Nhân tố ảnh hưởng đến cầu là: tâm lí, tập quán và thị hiếu của người tiêu dùng.</a:t>
                      </a:r>
                      <a:endPar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r>
              <a:tr h="116205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 Do tình hình dịch bệnh trên đàn gia súc, cầu về hải sản trên thị trường tăng lên.</a:t>
                      </a:r>
                      <a:endPar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Có 2 nhân tố ảnh hưởng đến cầu là: tâm lí của người tiêu dùng và giá cả hàng hóa</a:t>
                      </a:r>
                      <a:endPar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r>
              <a:tr h="116205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 Do mức sống được cải thiện dần, cầu về hàng tiêu dùng như ti vi, tủ lạnh, máy giặt,.... đang tăng lên.</a:t>
                      </a:r>
                      <a:endPar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Nhân tố ảnh hưởng đến cầu là: thu nhập của người tiêu dùng</a:t>
                      </a:r>
                      <a:endPar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r>
              <a:tr h="116205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 Mặc dù giá cả cổ phiếu có xu hướng tăng, nhiều nhà đầu tư vẫn quyết định mua thêm một số loại cổ phiếu.</a:t>
                      </a:r>
                      <a:endPar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Nhân tố ảnh hưởng đến cầu là: dự đoán của người tiêu dùng về thị trường.</a:t>
                      </a:r>
                      <a:endParaRPr kumimoji="0" lang="vi-VN" sz="2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tr>
            </a:tbl>
          </a:graphicData>
        </a:graphic>
      </p:graphicFrame>
      <p:sp>
        <p:nvSpPr>
          <p:cNvPr id="10" name="Rectangle 9"/>
          <p:cNvSpPr>
            <a:spLocks noChangeArrowheads="1"/>
          </p:cNvSpPr>
          <p:nvPr/>
        </p:nvSpPr>
        <p:spPr bwMode="auto">
          <a:xfrm>
            <a:off x="4587479" y="1376366"/>
            <a:ext cx="4119563" cy="1125537"/>
          </a:xfrm>
          <a:prstGeom prst="rect">
            <a:avLst/>
          </a:prstGeom>
          <a:solidFill>
            <a:srgbClr val="FFFF99"/>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
        <p:nvSpPr>
          <p:cNvPr id="2" name="Rectangle 9"/>
          <p:cNvSpPr>
            <a:spLocks noChangeArrowheads="1"/>
          </p:cNvSpPr>
          <p:nvPr/>
        </p:nvSpPr>
        <p:spPr bwMode="auto">
          <a:xfrm>
            <a:off x="4587479" y="2570166"/>
            <a:ext cx="4119563" cy="1112837"/>
          </a:xfrm>
          <a:prstGeom prst="rect">
            <a:avLst/>
          </a:prstGeom>
          <a:solidFill>
            <a:srgbClr val="CCFFCC"/>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
        <p:nvSpPr>
          <p:cNvPr id="3" name="Rectangle 9"/>
          <p:cNvSpPr>
            <a:spLocks noChangeArrowheads="1"/>
          </p:cNvSpPr>
          <p:nvPr/>
        </p:nvSpPr>
        <p:spPr bwMode="auto">
          <a:xfrm>
            <a:off x="4587479" y="3763966"/>
            <a:ext cx="4119563" cy="1074737"/>
          </a:xfrm>
          <a:prstGeom prst="rect">
            <a:avLst/>
          </a:prstGeom>
          <a:solidFill>
            <a:srgbClr val="FFCC99"/>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
        <p:nvSpPr>
          <p:cNvPr id="4" name="Rectangle 9"/>
          <p:cNvSpPr>
            <a:spLocks noChangeArrowheads="1"/>
          </p:cNvSpPr>
          <p:nvPr/>
        </p:nvSpPr>
        <p:spPr bwMode="auto">
          <a:xfrm>
            <a:off x="4587479" y="4983166"/>
            <a:ext cx="4119563" cy="1074737"/>
          </a:xfrm>
          <a:prstGeom prst="rect">
            <a:avLst/>
          </a:prstGeom>
          <a:solidFill>
            <a:srgbClr val="FF99CC"/>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48830" y="112715"/>
            <a:ext cx="884515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vi-VN" sz="2000" smtClean="0">
                <a:solidFill>
                  <a:srgbClr val="FF0000"/>
                </a:solidFill>
                <a:cs typeface="Arial" panose="020B0604020202020204" pitchFamily="34" charset="0"/>
              </a:rPr>
              <a:t>Bài 3: </a:t>
            </a:r>
            <a:r>
              <a:rPr lang="vi-VN" sz="2000" smtClean="0">
                <a:solidFill>
                  <a:prstClr val="black"/>
                </a:solidFill>
                <a:cs typeface="Arial" panose="020B0604020202020204" pitchFamily="34" charset="0"/>
              </a:rPr>
              <a:t>Em hãy xác định hoạt động kinh tế nào dưới đây tạo thành cung hàng hóa trên thị trường. Vì sao?</a:t>
            </a:r>
            <a:endParaRPr lang="vi-VN" sz="2000" smtClean="0">
              <a:solidFill>
                <a:prstClr val="black"/>
              </a:solidFill>
              <a:cs typeface="Arial" panose="020B0604020202020204" pitchFamily="34" charset="0"/>
            </a:endParaRPr>
          </a:p>
        </p:txBody>
      </p:sp>
      <p:graphicFrame>
        <p:nvGraphicFramePr>
          <p:cNvPr id="46207" name="Group 127"/>
          <p:cNvGraphicFramePr>
            <a:graphicFrameLocks noGrp="1"/>
          </p:cNvGraphicFramePr>
          <p:nvPr/>
        </p:nvGraphicFramePr>
        <p:xfrm>
          <a:off x="342901" y="1120775"/>
          <a:ext cx="8639175" cy="5073969"/>
        </p:xfrm>
        <a:graphic>
          <a:graphicData uri="http://schemas.openxmlformats.org/drawingml/2006/table">
            <a:tbl>
              <a:tblPr/>
              <a:tblGrid>
                <a:gridCol w="8639175"/>
              </a:tblGrid>
              <a:tr h="1249363">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3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 Hằng tháng, xí nghiệp dệt ở thành phố N sản xuất được 2 triệu mét vải để đưa ra thị trường.</a:t>
                      </a:r>
                      <a:endParaRPr kumimoji="0" lang="vi-VN" sz="3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r>
              <a:tr h="1249363">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3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 Quần áo của hãng thời trang X được bày bán ở các cửa hàng thời trang.</a:t>
                      </a:r>
                      <a:endParaRPr kumimoji="0" lang="vi-VN" sz="3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r>
              <a:tr h="1249363">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3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 Các tỉnh khu vực Nam Trung Bộ chuẩn bị thu hoạch quả thanh long để xuất khẩu sang châu Âu.</a:t>
                      </a:r>
                      <a:endParaRPr kumimoji="0" lang="vi-VN" sz="3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r>
              <a:tr h="1249363">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3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 Vườn nhà bạn H trồng nhiều loại cây ăn quả khác nhau. Mùa nào thức ấy, nhà H có nhiều loại trái cây để ăn và biếu họ hàng, bạn bè.</a:t>
                      </a:r>
                      <a:endParaRPr kumimoji="0" lang="vi-VN" sz="3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tr>
            </a:tbl>
          </a:graphicData>
        </a:graphic>
      </p:graphicFrame>
    </p:spTree>
  </p:cSld>
  <p:clrMapOvr>
    <a:masterClrMapping/>
  </p:clrMapOvr>
  <p:transition spd="slow">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48830" y="112715"/>
            <a:ext cx="884515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vi-VN" sz="2000" smtClean="0">
                <a:solidFill>
                  <a:srgbClr val="FF0000"/>
                </a:solidFill>
                <a:cs typeface="Arial" panose="020B0604020202020204" pitchFamily="34" charset="0"/>
              </a:rPr>
              <a:t>Bài 3: Em hãy xác định hoạt động kinh tế nào dưới đây tạo thành cung hàng hóa trên thị trường. Vì sao?</a:t>
            </a:r>
            <a:endParaRPr lang="vi-VN" sz="2000" smtClean="0">
              <a:solidFill>
                <a:srgbClr val="FF0000"/>
              </a:solidFill>
              <a:cs typeface="Arial" panose="020B0604020202020204" pitchFamily="34" charset="0"/>
            </a:endParaRPr>
          </a:p>
        </p:txBody>
      </p:sp>
      <p:graphicFrame>
        <p:nvGraphicFramePr>
          <p:cNvPr id="86103" name="Group 87"/>
          <p:cNvGraphicFramePr>
            <a:graphicFrameLocks noGrp="1"/>
          </p:cNvGraphicFramePr>
          <p:nvPr/>
        </p:nvGraphicFramePr>
        <p:xfrm>
          <a:off x="219075" y="900113"/>
          <a:ext cx="8553450" cy="7062216"/>
        </p:xfrm>
        <a:graphic>
          <a:graphicData uri="http://schemas.openxmlformats.org/drawingml/2006/table">
            <a:tbl>
              <a:tblPr/>
              <a:tblGrid>
                <a:gridCol w="4276725"/>
                <a:gridCol w="4276725"/>
              </a:tblGrid>
              <a:tr h="30480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 Hằng tháng, xí nghiệp dệt ở thành phố N sản xuất được 2 triệu mét vải để đưa ra thị trường.</a:t>
                      </a:r>
                      <a:endParaRPr kumimoji="0" lang="vi-VN"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vi-VN"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ctr" latinLnBrk="0" hangingPunct="1">
                        <a:lnSpc>
                          <a:spcPct val="100000"/>
                        </a:lnSpc>
                        <a:spcBef>
                          <a:spcPct val="0"/>
                        </a:spcBef>
                        <a:spcAft>
                          <a:spcPct val="0"/>
                        </a:spcAft>
                        <a:buClrTx/>
                        <a:buSzTx/>
                        <a:buFontTx/>
                        <a:buNone/>
                      </a:pPr>
                      <a:r>
                        <a:rPr kumimoji="0" lang="vi-VN"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vi-VN"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ctr" latinLnBrk="0" hangingPunct="1">
                        <a:lnSpc>
                          <a:spcPct val="100000"/>
                        </a:lnSpc>
                        <a:spcBef>
                          <a:spcPct val="0"/>
                        </a:spcBef>
                        <a:spcAft>
                          <a:spcPct val="0"/>
                        </a:spcAft>
                        <a:buClrTx/>
                        <a:buSzTx/>
                        <a:buFontTx/>
                        <a:buNone/>
                      </a:pPr>
                      <a:r>
                        <a:rPr kumimoji="0" lang="vi-VN"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Các hoạt động kinh tế trong trường hợp A, B, C sẽ tạo thành cung hàng hóa trên thị trường. Vì: các chủ thể sản xuất kinh doanh có khả năng bán và sẵn sàng bán sản phẩm ra thị trường ở các mức giá khác nhau </a:t>
                      </a:r>
                      <a:endParaRPr kumimoji="0" lang="vi-VN"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r>
              <a:tr h="30480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 Quần áo của hãng thời trang X được bày bán ở các cửa hàng thời trang.</a:t>
                      </a:r>
                      <a:endParaRPr kumimoji="0" lang="vi-VN"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vMerge="1">
                  <a:tcPr/>
                </a:tc>
              </a:tr>
              <a:tr h="30480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 Các tỉnh khu vực Nam Trung Bộ chuẩn bị thu hoạch quả thanh long để xuất khẩu sang châu Âu.</a:t>
                      </a:r>
                      <a:endParaRPr kumimoji="0" lang="vi-VN"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c vMerge="1">
                  <a:tcPr/>
                </a:tc>
              </a:tr>
              <a:tr h="304800">
                <a:tc>
                  <a:txBody>
                    <a:bodyPr/>
                    <a:lstStyle/>
                    <a:p>
                      <a:pPr marL="0" marR="0" lvl="0" indent="0" algn="justLow" defTabSz="914400" rtl="0" eaLnBrk="1" fontAlgn="base" latinLnBrk="0" hangingPunct="1">
                        <a:lnSpc>
                          <a:spcPct val="90000"/>
                        </a:lnSpc>
                        <a:spcBef>
                          <a:spcPts val="1000"/>
                        </a:spcBef>
                        <a:spcAft>
                          <a:spcPct val="0"/>
                        </a:spcAft>
                        <a:buClrTx/>
                        <a:buSzTx/>
                        <a:buFont typeface="Arial" panose="020B0604020202020204" pitchFamily="34" charset="0"/>
                        <a:buNone/>
                      </a:pPr>
                      <a:r>
                        <a:rPr kumimoji="0" lang="vi-VN"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 Vườn nhà bạn H trồng nhiều loại cây ăn quả khác nhau. Mùa nào thức ấy, nhà H có nhiều loại trái cây để ăn và biếu họ hàng, bạn bè.</a:t>
                      </a:r>
                      <a:endParaRPr kumimoji="0" lang="vi-VN"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Hoạt động sản xuất ở trường hợp D không tạo thành nguồn cung hàng hóa, vì: mục đích trồng các loại cây ăn quả của gia đình bạn H là để đáp ứng nhu cầu sử dụng của gia đình và biếu tặng họ hàng, bạn bè. </a:t>
                      </a:r>
                      <a:endParaRPr kumimoji="0" lang="vi-VN" sz="2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99CC"/>
                    </a:solidFill>
                  </a:tcPr>
                </a:tc>
              </a:tr>
            </a:tbl>
          </a:graphicData>
        </a:graphic>
      </p:graphicFrame>
      <p:sp>
        <p:nvSpPr>
          <p:cNvPr id="10" name="Rectangle 9"/>
          <p:cNvSpPr>
            <a:spLocks noChangeArrowheads="1"/>
          </p:cNvSpPr>
          <p:nvPr/>
        </p:nvSpPr>
        <p:spPr bwMode="auto">
          <a:xfrm>
            <a:off x="4539615" y="1376680"/>
            <a:ext cx="4167505" cy="3707765"/>
          </a:xfrm>
          <a:prstGeom prst="rect">
            <a:avLst/>
          </a:prstGeom>
          <a:solidFill>
            <a:srgbClr val="FFFF99"/>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
        <p:nvSpPr>
          <p:cNvPr id="2" name="Rectangle 9"/>
          <p:cNvSpPr>
            <a:spLocks noChangeArrowheads="1"/>
          </p:cNvSpPr>
          <p:nvPr/>
        </p:nvSpPr>
        <p:spPr bwMode="auto">
          <a:xfrm>
            <a:off x="4572238" y="5333686"/>
            <a:ext cx="4167188" cy="2357437"/>
          </a:xfrm>
          <a:prstGeom prst="rect">
            <a:avLst/>
          </a:prstGeom>
          <a:solidFill>
            <a:srgbClr val="FF99CC"/>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8" name="Rectangle 34"/>
          <p:cNvSpPr>
            <a:spLocks noChangeArrowheads="1"/>
          </p:cNvSpPr>
          <p:nvPr/>
        </p:nvSpPr>
        <p:spPr bwMode="auto">
          <a:xfrm>
            <a:off x="153591" y="-12867"/>
            <a:ext cx="8820150" cy="1446550"/>
          </a:xfrm>
          <a:prstGeom prst="rect">
            <a:avLst/>
          </a:prstGeom>
          <a:noFill/>
          <a:ln w="15875">
            <a:solidFill>
              <a:srgbClr val="FF0000"/>
            </a:solidFill>
            <a:prstDash val="dash"/>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200" smtClean="0">
                <a:solidFill>
                  <a:prstClr val="black"/>
                </a:solidFill>
                <a:cs typeface="Arial" panose="020B0604020202020204" pitchFamily="34" charset="0"/>
              </a:rPr>
              <a:t>Luyện tập 4: Gia đình H có nguồn thu nhập chính từ kinh doanh mặt hàng may mặc. Hiện nay trên thị trường, cung về mặt hàng này lớn hơn cầu. Gia đình H dự định chuyển đổi sang kinh doanh mặt hàng mới chưa có nhiều người kinh doanh.</a:t>
            </a:r>
            <a:endParaRPr lang="vi-VN" sz="2200" smtClean="0">
              <a:solidFill>
                <a:prstClr val="black"/>
              </a:solidFill>
              <a:cs typeface="Arial" panose="020B0604020202020204" pitchFamily="34" charset="0"/>
            </a:endParaRPr>
          </a:p>
        </p:txBody>
      </p:sp>
      <p:graphicFrame>
        <p:nvGraphicFramePr>
          <p:cNvPr id="47199" name="Group 95"/>
          <p:cNvGraphicFramePr>
            <a:graphicFrameLocks noGrp="1"/>
          </p:cNvGraphicFramePr>
          <p:nvPr/>
        </p:nvGraphicFramePr>
        <p:xfrm>
          <a:off x="200025" y="1385891"/>
          <a:ext cx="8782050" cy="5145723"/>
        </p:xfrm>
        <a:graphic>
          <a:graphicData uri="http://schemas.openxmlformats.org/drawingml/2006/table">
            <a:tbl>
              <a:tblPr/>
              <a:tblGrid>
                <a:gridCol w="4238625"/>
                <a:gridCol w="4543425"/>
              </a:tblGrid>
              <a:tr h="1122363">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 Theo em, trường hợp nêu trên đề cập đến vai trò gì của quan hệ cung - cầu trong nền kinh tế</a:t>
                      </a:r>
                      <a:endPar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điều tiết quan hệ giữa sản xuất và lưu thông hàng hóa.</a:t>
                      </a:r>
                      <a:endPar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FF99"/>
                    </a:solidFill>
                  </a:tcPr>
                </a:tc>
              </a:tr>
              <a:tr h="1120775">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b) Lựa chọn của gia đình H có hợp lí không? Vì sao?</a:t>
                      </a:r>
                      <a:endPar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Lựa chọn của gia đình bạn H là hợp lí, vì: trong trường hợp cung lớn hơn cầu =&gt; giá cả sản phẩm giảm =&gt; doanh thu và lợi nhuận của gia đình bạn H sẽ giảm, từ đó, gia đình H dự định chuyển hướng kinh doanh.</a:t>
                      </a:r>
                      <a:endPar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CCFFCC"/>
                    </a:solidFill>
                  </a:tcPr>
                </a:tc>
              </a:tr>
              <a:tr h="112236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c) Gia đình H còn có thể lựa chọn phương án nào dưới đây? Giải thích vì sao.</a:t>
                      </a:r>
                      <a:endPar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 Tạm ngừng kinh doanh mặt hàng này và chờ đợi thị trường hồi phục.</a:t>
                      </a:r>
                      <a:endPar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 Tiếp tục đẩy mạnh đầu tư, mở rộng kinh doanh các sản phẩm may mặc.</a:t>
                      </a:r>
                      <a:endPar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 Đẩy mạnh việc tuyên truyền và quảng bá sản phẩm may mặc của gia đình.</a:t>
                      </a:r>
                      <a:endPar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pPr>
                      <a:r>
                        <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Trong trường hợp này, gia đình bạn H nên lựa chọn phương án A (tạm ngừng kinh doanh mặt hàng thời trang và chờ đợi thị trường hồi phục) Trong trường hợp cung lớn hơn cầu =&gt; giá cả sản phẩm giảm =&gt; doanh thu và lợi nhuận của gia đình bạn H sẽ giảm =&gt; gia đình H nên thu hẹp quy mô sản xuất.</a:t>
                      </a:r>
                      <a:endParaRPr kumimoji="0" lang="vi-VN" sz="21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FFCC99"/>
                    </a:solidFill>
                  </a:tcPr>
                </a:tc>
              </a:tr>
            </a:tbl>
          </a:graphicData>
        </a:graphic>
      </p:graphicFrame>
      <p:sp>
        <p:nvSpPr>
          <p:cNvPr id="10" name="Rectangle 9"/>
          <p:cNvSpPr>
            <a:spLocks noChangeArrowheads="1"/>
          </p:cNvSpPr>
          <p:nvPr/>
        </p:nvSpPr>
        <p:spPr bwMode="auto">
          <a:xfrm>
            <a:off x="4492228" y="1465265"/>
            <a:ext cx="4414838" cy="973137"/>
          </a:xfrm>
          <a:prstGeom prst="rect">
            <a:avLst/>
          </a:prstGeom>
          <a:solidFill>
            <a:srgbClr val="FFFF99"/>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
        <p:nvSpPr>
          <p:cNvPr id="2" name="Rectangle 9"/>
          <p:cNvSpPr>
            <a:spLocks noChangeArrowheads="1"/>
          </p:cNvSpPr>
          <p:nvPr/>
        </p:nvSpPr>
        <p:spPr bwMode="auto">
          <a:xfrm>
            <a:off x="4491990" y="2570480"/>
            <a:ext cx="4415155" cy="1919605"/>
          </a:xfrm>
          <a:prstGeom prst="rect">
            <a:avLst/>
          </a:prstGeom>
          <a:solidFill>
            <a:srgbClr val="CCFFCC"/>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
        <p:nvSpPr>
          <p:cNvPr id="3" name="Rectangle 9"/>
          <p:cNvSpPr>
            <a:spLocks noChangeArrowheads="1"/>
          </p:cNvSpPr>
          <p:nvPr/>
        </p:nvSpPr>
        <p:spPr bwMode="auto">
          <a:xfrm>
            <a:off x="4419600" y="4572000"/>
            <a:ext cx="4415155" cy="3128645"/>
          </a:xfrm>
          <a:prstGeom prst="rect">
            <a:avLst/>
          </a:prstGeom>
          <a:solidFill>
            <a:srgbClr val="FFCC99"/>
          </a:solidFill>
          <a:ln>
            <a:noFill/>
          </a:ln>
          <a:extLst>
            <a:ext uri="{91240B29-F687-4F45-9708-019B960494DF}">
              <a14:hiddenLine xmlns:a14="http://schemas.microsoft.com/office/drawing/2010/main" w="25400">
                <a:solidFill>
                  <a:srgbClr val="0000FF"/>
                </a:solidFill>
                <a:miter lim="800000"/>
                <a:headEnd/>
                <a:tailEnd/>
              </a14:hiddenLine>
            </a:ext>
          </a:extLst>
        </p:spPr>
        <p:txBody>
          <a:bodyPr anchor="ctr"/>
          <a:lstStyle/>
          <a:p>
            <a:pPr algn="ctr">
              <a:buClr>
                <a:srgbClr val="000000"/>
              </a:buClr>
              <a:buFont typeface="Arial" panose="020B0604020202020204"/>
              <a:buNone/>
              <a:defRPr/>
            </a:pPr>
            <a:endParaRPr lang="x-none" sz="1400" kern="0">
              <a:solidFill>
                <a:prstClr val="white"/>
              </a:solidFill>
              <a:cs typeface="Arial" panose="020B0604020202020204"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ldLvl="0" animBg="1"/>
      <p:bldP spid="3"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87000" b="-17000"/>
          </a:stretch>
        </a:blipFill>
        <a:effectLst/>
      </p:bgPr>
    </p:bg>
    <p:spTree>
      <p:nvGrpSpPr>
        <p:cNvPr id="1" name=""/>
        <p:cNvGrpSpPr/>
        <p:nvPr/>
      </p:nvGrpSpPr>
      <p:grpSpPr>
        <a:xfrm>
          <a:off x="0" y="0"/>
          <a:ext cx="0" cy="0"/>
          <a:chOff x="0" y="0"/>
          <a:chExt cx="0" cy="0"/>
        </a:xfrm>
      </p:grpSpPr>
      <p:sp>
        <p:nvSpPr>
          <p:cNvPr id="55" name="Rectangle: Rounded Corners 54"/>
          <p:cNvSpPr/>
          <p:nvPr/>
        </p:nvSpPr>
        <p:spPr>
          <a:xfrm>
            <a:off x="449487" y="567373"/>
            <a:ext cx="2768153"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56" name="Rectangle: Rounded Corners 55"/>
          <p:cNvSpPr/>
          <p:nvPr/>
        </p:nvSpPr>
        <p:spPr>
          <a:xfrm>
            <a:off x="379860" y="505340"/>
            <a:ext cx="2907406"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57" name="Freeform: Shape 56"/>
          <p:cNvSpPr/>
          <p:nvPr/>
        </p:nvSpPr>
        <p:spPr>
          <a:xfrm>
            <a:off x="1003697" y="488950"/>
            <a:ext cx="2295525"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prstClr val="white"/>
              </a:solidFill>
            </a:endParaRPr>
          </a:p>
        </p:txBody>
      </p:sp>
      <p:sp>
        <p:nvSpPr>
          <p:cNvPr id="70" name="TextBox 69"/>
          <p:cNvSpPr txBox="1"/>
          <p:nvPr/>
        </p:nvSpPr>
        <p:spPr>
          <a:xfrm>
            <a:off x="448867" y="601665"/>
            <a:ext cx="542925" cy="1200329"/>
          </a:xfrm>
          <a:prstGeom prst="rect">
            <a:avLst/>
          </a:prstGeom>
          <a:noFill/>
          <a:effectLst>
            <a:outerShdw blurRad="50800" dist="50800" dir="5400000" algn="ctr" rotWithShape="0">
              <a:srgbClr val="000000">
                <a:alpha val="75000"/>
              </a:srgbClr>
            </a:out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3600" b="1" smtClean="0">
                <a:solidFill>
                  <a:prstClr val="white"/>
                </a:solidFill>
                <a:latin typeface="Adobe Gothic Std B"/>
                <a:ea typeface="Adobe Gothic Std B"/>
                <a:cs typeface="Adobe Gothic Std B"/>
              </a:rPr>
              <a:t>04</a:t>
            </a:r>
            <a:endParaRPr lang="en-IN" sz="3600" b="1" smtClean="0">
              <a:solidFill>
                <a:prstClr val="white"/>
              </a:solidFill>
              <a:latin typeface="Adobe Gothic Std B"/>
              <a:ea typeface="Adobe Gothic Std B"/>
              <a:cs typeface="Adobe Gothic Std B"/>
            </a:endParaRPr>
          </a:p>
        </p:txBody>
      </p:sp>
      <p:sp>
        <p:nvSpPr>
          <p:cNvPr id="27660" name="TextBox 71"/>
          <p:cNvSpPr txBox="1">
            <a:spLocks noChangeArrowheads="1"/>
          </p:cNvSpPr>
          <p:nvPr/>
        </p:nvSpPr>
        <p:spPr bwMode="auto">
          <a:xfrm>
            <a:off x="879475" y="609600"/>
            <a:ext cx="22167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pPr>
            <a:r>
              <a:rPr lang="en-US" sz="3000" b="1" smtClean="0">
                <a:solidFill>
                  <a:prstClr val="white"/>
                </a:solidFill>
                <a:latin typeface="Arial Unicode MS" pitchFamily="34" charset="-128"/>
                <a:ea typeface="Arial Unicode MS" pitchFamily="34" charset="-128"/>
                <a:cs typeface="Arial Unicode MS" pitchFamily="34" charset="-128"/>
              </a:rPr>
              <a:t>VẬN DỤNG</a:t>
            </a:r>
            <a:endParaRPr lang="en-IN" sz="3000" smtClean="0">
              <a:solidFill>
                <a:prstClr val="white"/>
              </a:solidFill>
              <a:latin typeface="Arial Unicode MS" pitchFamily="34" charset="-128"/>
              <a:ea typeface="Arial Unicode MS" pitchFamily="34" charset="-128"/>
              <a:cs typeface="Arial Unicode MS" pitchFamily="34" charset="-128"/>
            </a:endParaRPr>
          </a:p>
        </p:txBody>
      </p:sp>
      <p:pic>
        <p:nvPicPr>
          <p:cNvPr id="27662" name="Picture 14" descr="QUY LUẬT CUNG CẦU - THÔNG TIN QUỐC TẾ TỪ M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47" y="1570038"/>
            <a:ext cx="5886450" cy="4792662"/>
          </a:xfrm>
          <a:prstGeom prst="rect">
            <a:avLst/>
          </a:prstGeom>
          <a:noFill/>
          <a:extLst>
            <a:ext uri="{909E8E84-426E-40DD-AFC4-6F175D3DCCD1}">
              <a14:hiddenFill xmlns:a14="http://schemas.microsoft.com/office/drawing/2010/main">
                <a:solidFill>
                  <a:srgbClr val="FFFFFF"/>
                </a:solidFill>
              </a14:hiddenFill>
            </a:ext>
          </a:extLst>
        </p:spPr>
      </p:pic>
      <p:sp>
        <p:nvSpPr>
          <p:cNvPr id="27663" name="Rectangle 15"/>
          <p:cNvSpPr>
            <a:spLocks noChangeArrowheads="1"/>
          </p:cNvSpPr>
          <p:nvPr/>
        </p:nvSpPr>
        <p:spPr bwMode="auto">
          <a:xfrm>
            <a:off x="6296025" y="1021270"/>
            <a:ext cx="261699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200" smtClean="0">
                <a:solidFill>
                  <a:srgbClr val="FF0000"/>
                </a:solidFill>
                <a:cs typeface="Arial" panose="020B0604020202020204" pitchFamily="34" charset="0"/>
              </a:rPr>
              <a:t>Vận dụng 1: Em hãy sưu tầm thông tin về tình hình cung, cầu một hàng hóa, dịch vụ thiết yếu trên thị trường và chia sẻ với các bạn cùng lớp.</a:t>
            </a:r>
            <a:endParaRPr lang="vi-VN" sz="2200" smtClean="0">
              <a:solidFill>
                <a:srgbClr val="FF0000"/>
              </a:solidFill>
              <a:cs typeface="Arial" panose="020B0604020202020204" pitchFamily="34" charset="0"/>
            </a:endParaRPr>
          </a:p>
          <a:p>
            <a:pPr fontAlgn="base">
              <a:spcBef>
                <a:spcPct val="0"/>
              </a:spcBef>
              <a:spcAft>
                <a:spcPct val="0"/>
              </a:spcAft>
            </a:pPr>
            <a:r>
              <a:rPr lang="vi-VN" sz="2200" smtClean="0">
                <a:solidFill>
                  <a:srgbClr val="FF0000"/>
                </a:solidFill>
                <a:cs typeface="Arial" panose="020B0604020202020204" pitchFamily="34" charset="0"/>
              </a:rPr>
              <a:t>Vận dụng 2: Em viết bài phân tích các nhân tố ảnh hưởng đến cung, cầu một hàng hóa, dịch vụ trên thị trường vào dịp Tết.</a:t>
            </a:r>
            <a:endParaRPr lang="vi-VN" sz="2200" smtClean="0">
              <a:solidFill>
                <a:srgbClr val="FF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660"/>
                                        </p:tgtEl>
                                        <p:attrNameLst>
                                          <p:attrName>style.visibility</p:attrName>
                                        </p:attrNameLst>
                                      </p:cBhvr>
                                      <p:to>
                                        <p:strVal val="visible"/>
                                      </p:to>
                                    </p:set>
                                    <p:animEffect transition="in" filter="blinds(horizontal)">
                                      <p:cBhvr>
                                        <p:cTn id="19" dur="500"/>
                                        <p:tgtEl>
                                          <p:spTgt spid="2766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7662"/>
                                        </p:tgtEl>
                                        <p:attrNameLst>
                                          <p:attrName>style.visibility</p:attrName>
                                        </p:attrNameLst>
                                      </p:cBhvr>
                                      <p:to>
                                        <p:strVal val="visible"/>
                                      </p:to>
                                    </p:set>
                                    <p:animEffect transition="in" filter="blinds(horizontal)">
                                      <p:cBhvr>
                                        <p:cTn id="24" dur="500"/>
                                        <p:tgtEl>
                                          <p:spTgt spid="2766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663"/>
                                        </p:tgtEl>
                                        <p:attrNameLst>
                                          <p:attrName>style.visibility</p:attrName>
                                        </p:attrNameLst>
                                      </p:cBhvr>
                                      <p:to>
                                        <p:strVal val="visible"/>
                                      </p:to>
                                    </p:set>
                                    <p:animEffect transition="in" filter="blinds(horizontal)">
                                      <p:cBhvr>
                                        <p:cTn id="29"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7660" grpId="0"/>
      <p:bldP spid="276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1859" name="Rectangle 3"/>
          <p:cNvSpPr>
            <a:spLocks noGrp="1" noChangeArrowheads="1"/>
          </p:cNvSpPr>
          <p:nvPr>
            <p:ph idx="1"/>
            <p:custDataLst>
              <p:tags r:id="rId2"/>
            </p:custDataLst>
          </p:nvPr>
        </p:nvSpPr>
        <p:spPr>
          <a:xfrm>
            <a:off x="-381000" y="228620"/>
            <a:ext cx="9144000" cy="5714999"/>
          </a:xfrm>
        </p:spPr>
        <p:txBody>
          <a:bodyPr>
            <a:normAutofit fontScale="25000" lnSpcReduction="20000"/>
          </a:bodyPr>
          <a:lstStyle/>
          <a:p>
            <a:pPr>
              <a:defRPr/>
            </a:pPr>
            <a:endParaRPr lang="en-US" sz="11200" b="0" dirty="0" smtClean="0">
              <a:solidFill>
                <a:srgbClr val="002060"/>
              </a:solidFill>
              <a:latin typeface="Times New Roman" panose="02020603050405020304" pitchFamily="18" charset="0"/>
              <a:cs typeface="Times New Roman" panose="02020603050405020304" pitchFamily="18" charset="0"/>
            </a:endParaRPr>
          </a:p>
          <a:p>
            <a:pPr>
              <a:defRPr/>
            </a:pPr>
            <a:endParaRPr lang="en-US" sz="11200" b="0" dirty="0" smtClean="0">
              <a:solidFill>
                <a:srgbClr val="002060"/>
              </a:solidFill>
              <a:latin typeface="Times New Roman" panose="02020603050405020304" pitchFamily="18" charset="0"/>
              <a:cs typeface="Times New Roman" panose="02020603050405020304" pitchFamily="18" charset="0"/>
            </a:endParaRPr>
          </a:p>
          <a:p>
            <a:pPr>
              <a:defRPr/>
            </a:pPr>
            <a:endParaRPr lang="en-US" sz="11200" b="0" dirty="0">
              <a:solidFill>
                <a:srgbClr val="002060"/>
              </a:solidFill>
              <a:latin typeface="Times New Roman" panose="02020603050405020304" pitchFamily="18" charset="0"/>
              <a:cs typeface="Times New Roman" panose="02020603050405020304" pitchFamily="18" charset="0"/>
            </a:endParaRPr>
          </a:p>
          <a:p>
            <a:pPr>
              <a:defRPr/>
            </a:pPr>
            <a:endParaRPr lang="en-US" sz="11200" b="0" dirty="0" smtClean="0">
              <a:solidFill>
                <a:srgbClr val="002060"/>
              </a:solidFill>
              <a:latin typeface="Times New Roman" panose="02020603050405020304" pitchFamily="18" charset="0"/>
              <a:cs typeface="Times New Roman" panose="02020603050405020304" pitchFamily="18" charset="0"/>
            </a:endParaRPr>
          </a:p>
          <a:p>
            <a:pPr>
              <a:defRPr/>
            </a:pPr>
            <a:endParaRPr lang="en-US" sz="11200" b="0" dirty="0">
              <a:solidFill>
                <a:srgbClr val="002060"/>
              </a:solidFill>
              <a:latin typeface="Times New Roman" panose="02020603050405020304" pitchFamily="18" charset="0"/>
              <a:cs typeface="Times New Roman" panose="02020603050405020304" pitchFamily="18" charset="0"/>
            </a:endParaRPr>
          </a:p>
          <a:p>
            <a:pPr>
              <a:defRPr/>
            </a:pPr>
            <a:r>
              <a:rPr lang="vi-VN" sz="11200" b="0" dirty="0" smtClean="0">
                <a:solidFill>
                  <a:srgbClr val="002060"/>
                </a:solidFill>
                <a:latin typeface="Times New Roman" panose="02020603050405020304" pitchFamily="18" charset="0"/>
                <a:cs typeface="Times New Roman" panose="02020603050405020304" pitchFamily="18" charset="0"/>
              </a:rPr>
              <a:t>1</a:t>
            </a:r>
            <a:r>
              <a:rPr lang="vi-VN" sz="11200" b="0" dirty="0" smtClean="0">
                <a:solidFill>
                  <a:srgbClr val="002060"/>
                </a:solidFill>
                <a:latin typeface="Times New Roman" panose="02020603050405020304" pitchFamily="18" charset="0"/>
                <a:cs typeface="Times New Roman" panose="02020603050405020304" pitchFamily="18" charset="0"/>
              </a:rPr>
              <a:t>.</a:t>
            </a:r>
            <a:r>
              <a:rPr lang="en-US" sz="11200" b="0" dirty="0" smtClean="0">
                <a:solidFill>
                  <a:srgbClr val="002060"/>
                </a:solidFill>
                <a:latin typeface="Times New Roman" panose="02020603050405020304" pitchFamily="18" charset="0"/>
                <a:cs typeface="Times New Roman" panose="02020603050405020304" pitchFamily="18" charset="0"/>
              </a:rPr>
              <a:t> V</a:t>
            </a:r>
            <a:r>
              <a:rPr lang="vi-VN" sz="11200" b="0" dirty="0" smtClean="0">
                <a:solidFill>
                  <a:srgbClr val="002060"/>
                </a:solidFill>
                <a:latin typeface="Times New Roman" panose="02020603050405020304" pitchFamily="18" charset="0"/>
                <a:cs typeface="Times New Roman" panose="02020603050405020304" pitchFamily="18" charset="0"/>
              </a:rPr>
              <a:t>ào </a:t>
            </a:r>
            <a:r>
              <a:rPr lang="vi-VN" sz="11200" b="0" dirty="0">
                <a:solidFill>
                  <a:srgbClr val="002060"/>
                </a:solidFill>
                <a:latin typeface="Times New Roman" panose="02020603050405020304" pitchFamily="18" charset="0"/>
                <a:cs typeface="Times New Roman" panose="02020603050405020304" pitchFamily="18" charset="0"/>
              </a:rPr>
              <a:t>đầu năm </a:t>
            </a:r>
            <a:r>
              <a:rPr lang="vi-VN" sz="11200" b="0" dirty="0" smtClean="0">
                <a:solidFill>
                  <a:srgbClr val="002060"/>
                </a:solidFill>
                <a:latin typeface="Times New Roman" panose="02020603050405020304" pitchFamily="18" charset="0"/>
                <a:cs typeface="Times New Roman" panose="02020603050405020304" pitchFamily="18" charset="0"/>
              </a:rPr>
              <a:t>học</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những</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mặt</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hàng</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có</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nhiều</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người</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mua</a:t>
            </a:r>
            <a:r>
              <a:rPr lang="en-US" sz="11200" b="0" dirty="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như</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sách</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vở</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đồ</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dùng</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học</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tập</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quần</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áo</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đồng</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phục</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xe</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đạp</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xe</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máy</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xe</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điện</a:t>
            </a:r>
            <a:r>
              <a:rPr lang="en-US" sz="11200" b="0" dirty="0" smtClean="0">
                <a:solidFill>
                  <a:srgbClr val="002060"/>
                </a:solidFill>
                <a:latin typeface="Times New Roman" panose="02020603050405020304" pitchFamily="18" charset="0"/>
                <a:cs typeface="Times New Roman" panose="02020603050405020304" pitchFamily="18" charset="0"/>
              </a:rPr>
              <a:t>…</a:t>
            </a:r>
            <a:endParaRPr lang="vi-VN" sz="11200" b="0" dirty="0">
              <a:solidFill>
                <a:srgbClr val="002060"/>
              </a:solidFill>
              <a:latin typeface="Times New Roman" panose="02020603050405020304" pitchFamily="18" charset="0"/>
              <a:cs typeface="Times New Roman" panose="02020603050405020304" pitchFamily="18" charset="0"/>
            </a:endParaRPr>
          </a:p>
          <a:p>
            <a:pPr>
              <a:defRPr/>
            </a:pPr>
            <a:r>
              <a:rPr lang="vi-VN" sz="11200" b="0" dirty="0">
                <a:solidFill>
                  <a:srgbClr val="002060"/>
                </a:solidFill>
                <a:latin typeface="Times New Roman" panose="02020603050405020304" pitchFamily="18" charset="0"/>
                <a:cs typeface="Times New Roman" panose="02020603050405020304" pitchFamily="18" charset="0"/>
              </a:rPr>
              <a:t>2</a:t>
            </a:r>
            <a:r>
              <a:rPr lang="vi-VN" sz="11200" b="0" dirty="0" smtClean="0">
                <a:solidFill>
                  <a:srgbClr val="002060"/>
                </a:solidFill>
                <a:latin typeface="Times New Roman" panose="02020603050405020304" pitchFamily="18" charset="0"/>
                <a:cs typeface="Times New Roman" panose="02020603050405020304" pitchFamily="18" charset="0"/>
              </a:rPr>
              <a:t>. </a:t>
            </a:r>
            <a:r>
              <a:rPr lang="vi-VN" sz="11200" b="0" dirty="0">
                <a:solidFill>
                  <a:srgbClr val="002060"/>
                </a:solidFill>
                <a:latin typeface="Times New Roman" panose="02020603050405020304" pitchFamily="18" charset="0"/>
                <a:cs typeface="Times New Roman" panose="02020603050405020304" pitchFamily="18" charset="0"/>
              </a:rPr>
              <a:t>Những nhân tố ảnh hưởng đến nhu cầu của người tiêu dùng gồm: giá cả hàng hoá, chất lượng mẫu mã sản phẩm, thu nhập của người tiêu dùng, tâm lí, thị hiếu, các chính sách makettinh của doanh nghiệp… Nhân tố quan trọng chính là thu nhập của người tiêu </a:t>
            </a:r>
            <a:r>
              <a:rPr lang="vi-VN" sz="11200" b="0" dirty="0" smtClean="0">
                <a:solidFill>
                  <a:srgbClr val="002060"/>
                </a:solidFill>
                <a:latin typeface="Times New Roman" panose="02020603050405020304" pitchFamily="18" charset="0"/>
                <a:cs typeface="Times New Roman" panose="02020603050405020304" pitchFamily="18" charset="0"/>
              </a:rPr>
              <a:t>dùng</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giá</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cả</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hàng</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hóa</a:t>
            </a:r>
            <a:r>
              <a:rPr lang="vi-VN" sz="11200" b="0" dirty="0" smtClean="0">
                <a:solidFill>
                  <a:srgbClr val="002060"/>
                </a:solidFill>
                <a:latin typeface="Times New Roman" panose="02020603050405020304" pitchFamily="18" charset="0"/>
                <a:cs typeface="Times New Roman" panose="02020603050405020304" pitchFamily="18" charset="0"/>
              </a:rPr>
              <a:t>.</a:t>
            </a:r>
            <a:endParaRPr lang="en-US" sz="11200" b="0" dirty="0" smtClean="0">
              <a:solidFill>
                <a:srgbClr val="002060"/>
              </a:solidFill>
              <a:latin typeface="Times New Roman" panose="02020603050405020304" pitchFamily="18" charset="0"/>
              <a:cs typeface="Times New Roman" panose="02020603050405020304" pitchFamily="18" charset="0"/>
            </a:endParaRPr>
          </a:p>
          <a:p>
            <a:pPr>
              <a:defRPr/>
            </a:pPr>
            <a:r>
              <a:rPr lang="vi-VN" sz="11200" b="0" dirty="0" smtClean="0">
                <a:solidFill>
                  <a:srgbClr val="002060"/>
                </a:solidFill>
                <a:latin typeface="Times New Roman" panose="02020603050405020304" pitchFamily="18" charset="0"/>
                <a:cs typeface="Times New Roman" panose="02020603050405020304" pitchFamily="18" charset="0"/>
              </a:rPr>
              <a:t>3</a:t>
            </a:r>
            <a:r>
              <a:rPr lang="vi-VN" sz="11200" b="0" dirty="0">
                <a:solidFill>
                  <a:srgbClr val="002060"/>
                </a:solidFill>
                <a:latin typeface="Times New Roman" panose="02020603050405020304" pitchFamily="18" charset="0"/>
                <a:cs typeface="Times New Roman" panose="02020603050405020304" pitchFamily="18" charset="0"/>
              </a:rPr>
              <a:t>. Cầu là </a:t>
            </a:r>
            <a:r>
              <a:rPr lang="vi-VN" sz="11200" b="0" dirty="0" smtClean="0">
                <a:solidFill>
                  <a:srgbClr val="002060"/>
                </a:solidFill>
                <a:latin typeface="Times New Roman" panose="02020603050405020304" pitchFamily="18" charset="0"/>
                <a:cs typeface="Times New Roman" panose="02020603050405020304" pitchFamily="18" charset="0"/>
              </a:rPr>
              <a:t>gì</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chúng</a:t>
            </a:r>
            <a:r>
              <a:rPr lang="en-US" sz="11200" b="0" dirty="0" smtClean="0">
                <a:solidFill>
                  <a:srgbClr val="002060"/>
                </a:solidFill>
                <a:latin typeface="Times New Roman" panose="02020603050405020304" pitchFamily="18" charset="0"/>
                <a:cs typeface="Times New Roman" panose="02020603050405020304" pitchFamily="18" charset="0"/>
              </a:rPr>
              <a:t> ta </a:t>
            </a:r>
            <a:r>
              <a:rPr lang="en-US" sz="11200" b="0" dirty="0" err="1" smtClean="0">
                <a:solidFill>
                  <a:srgbClr val="002060"/>
                </a:solidFill>
                <a:latin typeface="Times New Roman" panose="02020603050405020304" pitchFamily="18" charset="0"/>
                <a:cs typeface="Times New Roman" panose="02020603050405020304" pitchFamily="18" charset="0"/>
              </a:rPr>
              <a:t>cùng</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quan</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sát</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hình</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ảnh</a:t>
            </a:r>
            <a:r>
              <a:rPr lang="en-US" sz="11200" b="0" dirty="0" smtClean="0">
                <a:solidFill>
                  <a:srgbClr val="002060"/>
                </a:solidFill>
                <a:latin typeface="Times New Roman" panose="02020603050405020304" pitchFamily="18" charset="0"/>
                <a:cs typeface="Times New Roman" panose="02020603050405020304" pitchFamily="18" charset="0"/>
              </a:rPr>
              <a:t> </a:t>
            </a:r>
            <a:r>
              <a:rPr lang="en-US" sz="11200" b="0" dirty="0" err="1" smtClean="0">
                <a:solidFill>
                  <a:srgbClr val="002060"/>
                </a:solidFill>
                <a:latin typeface="Times New Roman" panose="02020603050405020304" pitchFamily="18" charset="0"/>
                <a:cs typeface="Times New Roman" panose="02020603050405020304" pitchFamily="18" charset="0"/>
              </a:rPr>
              <a:t>sau</a:t>
            </a:r>
            <a:endParaRPr lang="vi-VN" sz="11200" b="0"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defRPr/>
            </a:pPr>
            <a:endParaRPr lang="en-US" sz="3800" b="1" i="1" dirty="0" smtClean="0">
              <a:solidFill>
                <a:srgbClr val="FF3300"/>
              </a:solidFill>
            </a:endParaRPr>
          </a:p>
          <a:p>
            <a:pPr eaLnBrk="1" hangingPunct="1">
              <a:spcBef>
                <a:spcPct val="0"/>
              </a:spcBef>
              <a:buFontTx/>
              <a:buNone/>
              <a:defRPr/>
            </a:pPr>
            <a:endParaRPr lang="en-US" sz="3800" b="1" i="1" dirty="0" smtClean="0">
              <a:solidFill>
                <a:srgbClr val="FF3300"/>
              </a:solidFill>
            </a:endParaRPr>
          </a:p>
          <a:p>
            <a:pPr eaLnBrk="1" hangingPunct="1">
              <a:spcBef>
                <a:spcPct val="0"/>
              </a:spcBef>
              <a:buFontTx/>
              <a:buNone/>
              <a:defRPr/>
            </a:pPr>
            <a:endParaRPr lang="en-US" sz="3800" b="1" i="1" dirty="0" smtClean="0">
              <a:solidFill>
                <a:srgbClr val="FF3300"/>
              </a:solidFill>
            </a:endParaRPr>
          </a:p>
          <a:p>
            <a:pPr eaLnBrk="1" hangingPunct="1">
              <a:spcBef>
                <a:spcPct val="0"/>
              </a:spcBef>
              <a:buFontTx/>
              <a:buNone/>
              <a:defRPr/>
            </a:pPr>
            <a:endParaRPr lang="en-US" sz="3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endParaRPr lang="en-US" sz="800" b="1" i="1" dirty="0" smtClean="0">
              <a:solidFill>
                <a:srgbClr val="FF3300"/>
              </a:solidFill>
            </a:endParaRPr>
          </a:p>
          <a:p>
            <a:pPr eaLnBrk="1" hangingPunct="1">
              <a:spcBef>
                <a:spcPct val="0"/>
              </a:spcBef>
              <a:buFontTx/>
              <a:buNone/>
              <a:defRPr/>
            </a:pPr>
            <a:r>
              <a:rPr lang="en-US" sz="3600" b="1" i="1" dirty="0" smtClean="0">
                <a:solidFill>
                  <a:srgbClr val="FF3300"/>
                </a:solidFill>
                <a:latin typeface="Times New Roman" panose="02020603050405020304" pitchFamily="18" charset="0"/>
                <a:cs typeface="Times New Roman" panose="02020603050405020304" pitchFamily="18" charset="0"/>
              </a:rPr>
              <a:t>        		</a:t>
            </a:r>
            <a:endParaRPr lang="en-US" sz="3600" b="1" i="1" dirty="0" smtClean="0">
              <a:solidFill>
                <a:srgbClr val="FF33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1"/>
            <a:ext cx="3886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4196"/>
            <a:ext cx="4191000" cy="25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1859">
                                            <p:txEl>
                                              <p:pRg st="5" end="5"/>
                                            </p:txEl>
                                          </p:spTgt>
                                        </p:tgtEl>
                                        <p:attrNameLst>
                                          <p:attrName>style.visibility</p:attrName>
                                        </p:attrNameLst>
                                      </p:cBhvr>
                                      <p:to>
                                        <p:strVal val="visible"/>
                                      </p:to>
                                    </p:set>
                                    <p:animEffect transition="in" filter="box(in)">
                                      <p:cBhvr>
                                        <p:cTn id="17" dur="500"/>
                                        <p:tgtEl>
                                          <p:spTgt spid="12185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1859">
                                            <p:txEl>
                                              <p:pRg st="6" end="6"/>
                                            </p:txEl>
                                          </p:spTgt>
                                        </p:tgtEl>
                                        <p:attrNameLst>
                                          <p:attrName>style.visibility</p:attrName>
                                        </p:attrNameLst>
                                      </p:cBhvr>
                                      <p:to>
                                        <p:strVal val="visible"/>
                                      </p:to>
                                    </p:set>
                                    <p:animEffect transition="in" filter="box(in)">
                                      <p:cBhvr>
                                        <p:cTn id="22" dur="500"/>
                                        <p:tgtEl>
                                          <p:spTgt spid="12185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1859">
                                            <p:txEl>
                                              <p:pRg st="7" end="7"/>
                                            </p:txEl>
                                          </p:spTgt>
                                        </p:tgtEl>
                                        <p:attrNameLst>
                                          <p:attrName>style.visibility</p:attrName>
                                        </p:attrNameLst>
                                      </p:cBhvr>
                                      <p:to>
                                        <p:strVal val="visible"/>
                                      </p:to>
                                    </p:set>
                                    <p:animEffect transition="in" filter="box(in)">
                                      <p:cBhvr>
                                        <p:cTn id="27" dur="500"/>
                                        <p:tgtEl>
                                          <p:spTgt spid="1218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3"/>
          <p:cNvGrpSpPr/>
          <p:nvPr/>
        </p:nvGrpSpPr>
        <p:grpSpPr bwMode="auto">
          <a:xfrm>
            <a:off x="445294" y="2625748"/>
            <a:ext cx="1434704" cy="3605213"/>
            <a:chOff x="513" y="998"/>
            <a:chExt cx="1109" cy="2271"/>
          </a:xfrm>
        </p:grpSpPr>
        <p:sp>
          <p:nvSpPr>
            <p:cNvPr id="71683" name="Freeform 4"/>
            <p:cNvSpPr/>
            <p:nvPr/>
          </p:nvSpPr>
          <p:spPr bwMode="gray">
            <a:xfrm flipV="1">
              <a:off x="683" y="2087"/>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71684" name="Freeform 5"/>
            <p:cNvSpPr/>
            <p:nvPr/>
          </p:nvSpPr>
          <p:spPr bwMode="gray">
            <a:xfrm rot="-5400000">
              <a:off x="917" y="1548"/>
              <a:ext cx="301" cy="110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71685" name="Freeform 6"/>
            <p:cNvSpPr/>
            <p:nvPr/>
          </p:nvSpPr>
          <p:spPr bwMode="gray">
            <a:xfrm>
              <a:off x="677" y="998"/>
              <a:ext cx="933" cy="118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3"/>
                <a:gd name="T37" fmla="*/ 0 h 1182"/>
                <a:gd name="T38" fmla="*/ 933 w 933"/>
                <a:gd name="T39" fmla="*/ 1182 h 11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p>
              <a:pP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grpSp>
      <p:sp>
        <p:nvSpPr>
          <p:cNvPr id="9223" name="AutoShape 7"/>
          <p:cNvSpPr>
            <a:spLocks noChangeArrowheads="1"/>
          </p:cNvSpPr>
          <p:nvPr/>
        </p:nvSpPr>
        <p:spPr bwMode="gray">
          <a:xfrm>
            <a:off x="2384828" y="3779861"/>
            <a:ext cx="6074569" cy="1304925"/>
          </a:xfrm>
          <a:prstGeom prst="roundRect">
            <a:avLst>
              <a:gd name="adj" fmla="val 11505"/>
            </a:avLst>
          </a:prstGeom>
          <a:gradFill rotWithShape="1">
            <a:gsLst>
              <a:gs pos="0">
                <a:schemeClr val="folHlink"/>
              </a:gs>
              <a:gs pos="100000">
                <a:schemeClr val="folHlink">
                  <a:gamma/>
                  <a:shade val="46275"/>
                  <a:invGamma/>
                  <a:alpha val="0"/>
                </a:schemeClr>
              </a:gs>
            </a:gsLst>
            <a:lin ang="0" scaled="1"/>
          </a:gradFill>
          <a:ln w="6350" algn="ctr">
            <a:noFill/>
            <a:prstDash val="sysDot"/>
            <a:round/>
          </a:ln>
          <a:effectLst/>
        </p:spPr>
        <p:txBody>
          <a:bodyPr wrap="none"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71687" name="AutoShape 8"/>
          <p:cNvSpPr>
            <a:spLocks noChangeArrowheads="1"/>
          </p:cNvSpPr>
          <p:nvPr/>
        </p:nvSpPr>
        <p:spPr bwMode="gray">
          <a:xfrm>
            <a:off x="3044430" y="4225925"/>
            <a:ext cx="282178" cy="344488"/>
          </a:xfrm>
          <a:prstGeom prst="rightArrow">
            <a:avLst>
              <a:gd name="adj1" fmla="val 50000"/>
              <a:gd name="adj2" fmla="val 45507"/>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9225" name="AutoShape 9"/>
          <p:cNvSpPr>
            <a:spLocks noChangeArrowheads="1"/>
          </p:cNvSpPr>
          <p:nvPr/>
        </p:nvSpPr>
        <p:spPr bwMode="ltGray">
          <a:xfrm>
            <a:off x="2413397" y="5302250"/>
            <a:ext cx="6096000" cy="1314450"/>
          </a:xfrm>
          <a:prstGeom prst="roundRect">
            <a:avLst>
              <a:gd name="adj" fmla="val 11505"/>
            </a:avLst>
          </a:prstGeom>
          <a:gradFill rotWithShape="1">
            <a:gsLst>
              <a:gs pos="0">
                <a:schemeClr val="accent2"/>
              </a:gs>
              <a:gs pos="100000">
                <a:schemeClr val="accent2">
                  <a:gamma/>
                  <a:shade val="46275"/>
                  <a:invGamma/>
                  <a:alpha val="0"/>
                </a:schemeClr>
              </a:gs>
            </a:gsLst>
            <a:lin ang="0" scaled="1"/>
          </a:gradFill>
          <a:ln w="6350" algn="ctr">
            <a:noFill/>
            <a:prstDash val="sysDot"/>
            <a:round/>
          </a:ln>
          <a:effectLst/>
        </p:spPr>
        <p:txBody>
          <a:bodyPr wrap="none"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71689" name="AutoShape 10"/>
          <p:cNvSpPr>
            <a:spLocks noChangeArrowheads="1"/>
          </p:cNvSpPr>
          <p:nvPr/>
        </p:nvSpPr>
        <p:spPr bwMode="gray">
          <a:xfrm>
            <a:off x="3024198" y="5767388"/>
            <a:ext cx="282179" cy="347662"/>
          </a:xfrm>
          <a:prstGeom prst="rightArrow">
            <a:avLst>
              <a:gd name="adj1" fmla="val 50000"/>
              <a:gd name="adj2" fmla="val 45091"/>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9227" name="AutoShape 11"/>
          <p:cNvSpPr>
            <a:spLocks noChangeArrowheads="1"/>
          </p:cNvSpPr>
          <p:nvPr/>
        </p:nvSpPr>
        <p:spPr bwMode="gray">
          <a:xfrm>
            <a:off x="2403873" y="2271736"/>
            <a:ext cx="6301978" cy="1304925"/>
          </a:xfrm>
          <a:prstGeom prst="roundRect">
            <a:avLst>
              <a:gd name="adj" fmla="val 11505"/>
            </a:avLst>
          </a:prstGeom>
          <a:gradFill rotWithShape="1">
            <a:gsLst>
              <a:gs pos="0">
                <a:schemeClr val="hlink">
                  <a:alpha val="80000"/>
                </a:schemeClr>
              </a:gs>
              <a:gs pos="100000">
                <a:schemeClr val="hlink">
                  <a:gamma/>
                  <a:shade val="46275"/>
                  <a:invGamma/>
                  <a:alpha val="0"/>
                </a:schemeClr>
              </a:gs>
            </a:gsLst>
            <a:lin ang="0" scaled="1"/>
          </a:gradFill>
          <a:ln w="6350" algn="ctr">
            <a:noFill/>
            <a:prstDash val="sysDot"/>
            <a:round/>
          </a:ln>
          <a:effectLst/>
        </p:spPr>
        <p:txBody>
          <a:bodyPr wrap="none"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71691" name="AutoShape 12"/>
          <p:cNvSpPr>
            <a:spLocks noChangeArrowheads="1"/>
          </p:cNvSpPr>
          <p:nvPr/>
        </p:nvSpPr>
        <p:spPr bwMode="gray">
          <a:xfrm>
            <a:off x="3030141" y="2730500"/>
            <a:ext cx="282178" cy="344488"/>
          </a:xfrm>
          <a:prstGeom prst="rightArrow">
            <a:avLst>
              <a:gd name="adj1" fmla="val 50000"/>
              <a:gd name="adj2" fmla="val 45507"/>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9229" name="AutoShape 13"/>
          <p:cNvSpPr>
            <a:spLocks noChangeArrowheads="1"/>
          </p:cNvSpPr>
          <p:nvPr/>
        </p:nvSpPr>
        <p:spPr bwMode="gray">
          <a:xfrm>
            <a:off x="1947874" y="2268561"/>
            <a:ext cx="1221581" cy="1298575"/>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9230" name="Freeform 14"/>
          <p:cNvSpPr/>
          <p:nvPr/>
        </p:nvSpPr>
        <p:spPr bwMode="gray">
          <a:xfrm>
            <a:off x="1995489" y="2333625"/>
            <a:ext cx="608410"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9231" name="AutoShape 15"/>
          <p:cNvSpPr>
            <a:spLocks noChangeArrowheads="1"/>
          </p:cNvSpPr>
          <p:nvPr/>
        </p:nvSpPr>
        <p:spPr bwMode="gray">
          <a:xfrm>
            <a:off x="1957399" y="3770336"/>
            <a:ext cx="1221581" cy="12985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9232" name="Freeform 16"/>
          <p:cNvSpPr/>
          <p:nvPr/>
        </p:nvSpPr>
        <p:spPr bwMode="gray">
          <a:xfrm>
            <a:off x="1997869" y="3835400"/>
            <a:ext cx="608410" cy="6492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9233" name="AutoShape 17"/>
          <p:cNvSpPr>
            <a:spLocks noChangeArrowheads="1"/>
          </p:cNvSpPr>
          <p:nvPr/>
        </p:nvSpPr>
        <p:spPr bwMode="gray">
          <a:xfrm>
            <a:off x="1943112" y="5292748"/>
            <a:ext cx="1221581" cy="129857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sp>
        <p:nvSpPr>
          <p:cNvPr id="9234" name="Freeform 18"/>
          <p:cNvSpPr/>
          <p:nvPr/>
        </p:nvSpPr>
        <p:spPr bwMode="gray">
          <a:xfrm>
            <a:off x="1983582" y="5348311"/>
            <a:ext cx="608410" cy="64928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fontAlgn="base">
              <a:spcBef>
                <a:spcPct val="0"/>
              </a:spcBef>
              <a:spcAft>
                <a:spcPct val="0"/>
              </a:spcAft>
              <a:defRPr/>
            </a:pPr>
            <a:endParaRPr lang="en-US">
              <a:solidFill>
                <a:prstClr val="black"/>
              </a:solidFill>
              <a:latin typeface="Arial" panose="020B0604020202020204" pitchFamily="34" charset="0"/>
              <a:cs typeface="Arial" panose="020B0604020202020204" pitchFamily="34" charset="0"/>
            </a:endParaRPr>
          </a:p>
        </p:txBody>
      </p:sp>
      <p:pic>
        <p:nvPicPr>
          <p:cNvPr id="71698" name="Picture 19" descr="YG_circle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28" y="3444875"/>
            <a:ext cx="1412081"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9" name="Text Box 20"/>
          <p:cNvSpPr txBox="1">
            <a:spLocks noChangeArrowheads="1"/>
          </p:cNvSpPr>
          <p:nvPr/>
        </p:nvSpPr>
        <p:spPr bwMode="black">
          <a:xfrm>
            <a:off x="3489723" y="2370150"/>
            <a:ext cx="521612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vi-VN" sz="2500" smtClean="0">
                <a:solidFill>
                  <a:prstClr val="black"/>
                </a:solidFill>
              </a:rPr>
              <a:t>Giá cả ảnh hưởng rất nhiều tới chất lượng hàng hóa được mua, giá thành cao thì sẽ được đáp ứng bởi vật liệu chất lượng. </a:t>
            </a:r>
            <a:endParaRPr lang="en-US" sz="2500" smtClean="0">
              <a:solidFill>
                <a:prstClr val="black"/>
              </a:solidFill>
            </a:endParaRPr>
          </a:p>
        </p:txBody>
      </p:sp>
      <p:sp>
        <p:nvSpPr>
          <p:cNvPr id="71700" name="Text Box 23"/>
          <p:cNvSpPr txBox="1">
            <a:spLocks noChangeArrowheads="1"/>
          </p:cNvSpPr>
          <p:nvPr/>
        </p:nvSpPr>
        <p:spPr bwMode="gray">
          <a:xfrm>
            <a:off x="77393" y="3970350"/>
            <a:ext cx="117990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sz="2500" b="1" smtClean="0">
                <a:solidFill>
                  <a:prstClr val="black"/>
                </a:solidFill>
              </a:rPr>
              <a:t>Trường </a:t>
            </a:r>
            <a:endParaRPr lang="en-US" sz="2500" b="1" smtClean="0">
              <a:solidFill>
                <a:prstClr val="black"/>
              </a:solidFill>
            </a:endParaRPr>
          </a:p>
          <a:p>
            <a:pPr algn="ctr" eaLnBrk="0" fontAlgn="base" hangingPunct="0">
              <a:spcBef>
                <a:spcPct val="0"/>
              </a:spcBef>
              <a:spcAft>
                <a:spcPct val="0"/>
              </a:spcAft>
            </a:pPr>
            <a:r>
              <a:rPr lang="en-US" sz="2500" b="1" smtClean="0">
                <a:solidFill>
                  <a:prstClr val="black"/>
                </a:solidFill>
              </a:rPr>
              <a:t>hợp</a:t>
            </a:r>
            <a:endParaRPr lang="en-US" sz="2500" b="1" smtClean="0">
              <a:solidFill>
                <a:prstClr val="black"/>
              </a:solidFill>
            </a:endParaRPr>
          </a:p>
        </p:txBody>
      </p:sp>
      <p:sp>
        <p:nvSpPr>
          <p:cNvPr id="71701" name="Text Box 24"/>
          <p:cNvSpPr txBox="1">
            <a:spLocks noChangeArrowheads="1"/>
          </p:cNvSpPr>
          <p:nvPr/>
        </p:nvSpPr>
        <p:spPr bwMode="white">
          <a:xfrm>
            <a:off x="1866911" y="2565423"/>
            <a:ext cx="1254919"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sz="4500" b="1" smtClean="0">
                <a:solidFill>
                  <a:srgbClr val="FEFFFF"/>
                </a:solidFill>
              </a:rPr>
              <a:t> A</a:t>
            </a:r>
            <a:endParaRPr lang="en-US" sz="4500" b="1" smtClean="0">
              <a:solidFill>
                <a:srgbClr val="FEFFFF"/>
              </a:solidFill>
            </a:endParaRPr>
          </a:p>
        </p:txBody>
      </p:sp>
      <p:sp>
        <p:nvSpPr>
          <p:cNvPr id="71702" name="Text Box 25"/>
          <p:cNvSpPr txBox="1">
            <a:spLocks noChangeArrowheads="1"/>
          </p:cNvSpPr>
          <p:nvPr/>
        </p:nvSpPr>
        <p:spPr bwMode="white">
          <a:xfrm>
            <a:off x="1933586" y="3997348"/>
            <a:ext cx="1254919"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sz="4500" b="1" smtClean="0">
                <a:solidFill>
                  <a:srgbClr val="FEFFFF"/>
                </a:solidFill>
              </a:rPr>
              <a:t> B</a:t>
            </a:r>
            <a:endParaRPr lang="en-US" sz="4500" b="1" smtClean="0">
              <a:solidFill>
                <a:srgbClr val="FEFFFF"/>
              </a:solidFill>
            </a:endParaRPr>
          </a:p>
        </p:txBody>
      </p:sp>
      <p:sp>
        <p:nvSpPr>
          <p:cNvPr id="71703" name="Text Box 26"/>
          <p:cNvSpPr txBox="1">
            <a:spLocks noChangeArrowheads="1"/>
          </p:cNvSpPr>
          <p:nvPr/>
        </p:nvSpPr>
        <p:spPr bwMode="white">
          <a:xfrm>
            <a:off x="1880009" y="5556273"/>
            <a:ext cx="1254919"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pPr>
            <a:r>
              <a:rPr lang="en-US" sz="4500" b="1" smtClean="0">
                <a:solidFill>
                  <a:srgbClr val="FEFFFF"/>
                </a:solidFill>
              </a:rPr>
              <a:t>C</a:t>
            </a:r>
            <a:endParaRPr lang="en-US" sz="4500" b="1" smtClean="0">
              <a:solidFill>
                <a:srgbClr val="FEFFFF"/>
              </a:solidFill>
            </a:endParaRPr>
          </a:p>
        </p:txBody>
      </p:sp>
      <p:sp>
        <p:nvSpPr>
          <p:cNvPr id="71704" name="Rectangle 24"/>
          <p:cNvSpPr>
            <a:spLocks noChangeArrowheads="1"/>
          </p:cNvSpPr>
          <p:nvPr/>
        </p:nvSpPr>
        <p:spPr bwMode="auto">
          <a:xfrm>
            <a:off x="3507582" y="3785252"/>
            <a:ext cx="4900613"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500" smtClean="0">
                <a:solidFill>
                  <a:prstClr val="black"/>
                </a:solidFill>
                <a:cs typeface="Arial" panose="020B0604020202020204" pitchFamily="34" charset="0"/>
              </a:rPr>
              <a:t>Không tạo thành cầu về mặt hàng vì có khả năng mua và không có khả năng chi trả. </a:t>
            </a:r>
            <a:endParaRPr lang="vi-VN" sz="2500" smtClean="0">
              <a:solidFill>
                <a:prstClr val="black"/>
              </a:solidFill>
              <a:cs typeface="Arial" panose="020B0604020202020204" pitchFamily="34" charset="0"/>
            </a:endParaRPr>
          </a:p>
        </p:txBody>
      </p:sp>
      <p:sp>
        <p:nvSpPr>
          <p:cNvPr id="71705" name="Rectangle 25"/>
          <p:cNvSpPr>
            <a:spLocks noChangeArrowheads="1"/>
          </p:cNvSpPr>
          <p:nvPr/>
        </p:nvSpPr>
        <p:spPr bwMode="auto">
          <a:xfrm>
            <a:off x="3450431" y="5258452"/>
            <a:ext cx="48006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500" smtClean="0">
                <a:solidFill>
                  <a:prstClr val="black"/>
                </a:solidFill>
                <a:cs typeface="Arial" panose="020B0604020202020204" pitchFamily="34" charset="0"/>
              </a:rPr>
              <a:t>Có gọi là cầu về mặt hàng vì học có khả năng mua và có khả năng chi trả </a:t>
            </a:r>
            <a:endParaRPr lang="vi-VN" sz="2500" smtClean="0">
              <a:solidFill>
                <a:prstClr val="black"/>
              </a:solidFill>
              <a:cs typeface="Arial" panose="020B0604020202020204" pitchFamily="34" charset="0"/>
            </a:endParaRPr>
          </a:p>
        </p:txBody>
      </p:sp>
      <p:sp>
        <p:nvSpPr>
          <p:cNvPr id="71706" name="Rectangle 26"/>
          <p:cNvSpPr>
            <a:spLocks noChangeArrowheads="1"/>
          </p:cNvSpPr>
          <p:nvPr/>
        </p:nvSpPr>
        <p:spPr bwMode="auto">
          <a:xfrm>
            <a:off x="420302" y="19389"/>
            <a:ext cx="8539163" cy="2031325"/>
          </a:xfrm>
          <a:prstGeom prst="rect">
            <a:avLst/>
          </a:prstGeom>
          <a:noFill/>
          <a:ln w="19050">
            <a:solidFill>
              <a:srgbClr val="0000FF"/>
            </a:solidFill>
            <a:prstDash val="dash"/>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100" smtClean="0">
                <a:solidFill>
                  <a:prstClr val="black"/>
                </a:solidFill>
                <a:cs typeface="Arial" panose="020B0604020202020204" pitchFamily="34" charset="0"/>
              </a:rPr>
              <a:t>a. Em hãy cho biết giá cả ảnh hưởng như thế nào đến lượng hàng hóa được mua.</a:t>
            </a:r>
            <a:endParaRPr lang="vi-VN" sz="2100" smtClean="0">
              <a:solidFill>
                <a:prstClr val="black"/>
              </a:solidFill>
              <a:cs typeface="Arial" panose="020B0604020202020204" pitchFamily="34" charset="0"/>
            </a:endParaRPr>
          </a:p>
          <a:p>
            <a:pPr fontAlgn="base">
              <a:spcBef>
                <a:spcPct val="0"/>
              </a:spcBef>
              <a:spcAft>
                <a:spcPct val="0"/>
              </a:spcAft>
            </a:pPr>
            <a:r>
              <a:rPr lang="vi-VN" sz="2100" smtClean="0">
                <a:solidFill>
                  <a:prstClr val="black"/>
                </a:solidFill>
                <a:cs typeface="Arial" panose="020B0604020202020204" pitchFamily="34" charset="0"/>
              </a:rPr>
              <a:t>b. Nếu người tiêu dùng có nhu cầu về mặt hàng X nhưng không có khả năng chi trả thì có tạo thành cầu về mặt hàng này được không?</a:t>
            </a:r>
            <a:endParaRPr lang="vi-VN" sz="2100" smtClean="0">
              <a:solidFill>
                <a:prstClr val="black"/>
              </a:solidFill>
              <a:cs typeface="Arial" panose="020B0604020202020204" pitchFamily="34" charset="0"/>
            </a:endParaRPr>
          </a:p>
          <a:p>
            <a:pPr fontAlgn="base">
              <a:spcBef>
                <a:spcPct val="0"/>
              </a:spcBef>
              <a:spcAft>
                <a:spcPct val="0"/>
              </a:spcAft>
            </a:pPr>
            <a:r>
              <a:rPr lang="vi-VN" sz="2100" smtClean="0">
                <a:solidFill>
                  <a:prstClr val="black"/>
                </a:solidFill>
                <a:cs typeface="Arial" panose="020B0604020202020204" pitchFamily="34" charset="0"/>
              </a:rPr>
              <a:t>c. Nếu người tiêu dùng có khả năng chi trả nhưng không có nhu cầu sử dụng hàng hóa X thì có được gọi là cầu về mặt hàng này không?</a:t>
            </a:r>
            <a:endParaRPr lang="vi-VN" sz="2100" smtClean="0">
              <a:solidFill>
                <a:prstClr val="black"/>
              </a:solidFill>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par>
                                <p:cTn id="8" presetID="3" presetClass="entr" presetSubtype="10" fill="hold" nodeType="withEffect">
                                  <p:stCondLst>
                                    <p:cond delay="0"/>
                                  </p:stCondLst>
                                  <p:childTnLst>
                                    <p:set>
                                      <p:cBhvr>
                                        <p:cTn id="9" dur="1" fill="hold">
                                          <p:stCondLst>
                                            <p:cond delay="0"/>
                                          </p:stCondLst>
                                        </p:cTn>
                                        <p:tgtEl>
                                          <p:spTgt spid="71698"/>
                                        </p:tgtEl>
                                        <p:attrNameLst>
                                          <p:attrName>style.visibility</p:attrName>
                                        </p:attrNameLst>
                                      </p:cBhvr>
                                      <p:to>
                                        <p:strVal val="visible"/>
                                      </p:to>
                                    </p:set>
                                    <p:animEffect transition="in" filter="blinds(horizontal)">
                                      <p:cBhvr>
                                        <p:cTn id="10" dur="500"/>
                                        <p:tgtEl>
                                          <p:spTgt spid="7169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700"/>
                                        </p:tgtEl>
                                        <p:attrNameLst>
                                          <p:attrName>style.visibility</p:attrName>
                                        </p:attrNameLst>
                                      </p:cBhvr>
                                      <p:to>
                                        <p:strVal val="visible"/>
                                      </p:to>
                                    </p:set>
                                    <p:animEffect transition="in" filter="blinds(horizontal)">
                                      <p:cBhvr>
                                        <p:cTn id="13" dur="500"/>
                                        <p:tgtEl>
                                          <p:spTgt spid="7170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1691"/>
                                        </p:tgtEl>
                                        <p:attrNameLst>
                                          <p:attrName>style.visibility</p:attrName>
                                        </p:attrNameLst>
                                      </p:cBhvr>
                                      <p:to>
                                        <p:strVal val="visible"/>
                                      </p:to>
                                    </p:set>
                                    <p:animEffect transition="in" filter="blinds(horizontal)">
                                      <p:cBhvr>
                                        <p:cTn id="18" dur="500"/>
                                        <p:tgtEl>
                                          <p:spTgt spid="7169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229"/>
                                        </p:tgtEl>
                                        <p:attrNameLst>
                                          <p:attrName>style.visibility</p:attrName>
                                        </p:attrNameLst>
                                      </p:cBhvr>
                                      <p:to>
                                        <p:strVal val="visible"/>
                                      </p:to>
                                    </p:set>
                                    <p:animEffect transition="in" filter="blinds(horizontal)">
                                      <p:cBhvr>
                                        <p:cTn id="21" dur="500"/>
                                        <p:tgtEl>
                                          <p:spTgt spid="9229"/>
                                        </p:tgtEl>
                                      </p:cBhvr>
                                    </p:animEffect>
                                  </p:childTnLst>
                                </p:cTn>
                              </p:par>
                              <p:par>
                                <p:cTn id="22" presetID="3" presetClass="entr" presetSubtype="10" fill="hold" nodeType="withEffect">
                                  <p:stCondLst>
                                    <p:cond delay="0"/>
                                  </p:stCondLst>
                                  <p:childTnLst>
                                    <p:set>
                                      <p:cBhvr>
                                        <p:cTn id="23" dur="1" fill="hold">
                                          <p:stCondLst>
                                            <p:cond delay="0"/>
                                          </p:stCondLst>
                                        </p:cTn>
                                        <p:tgtEl>
                                          <p:spTgt spid="9230"/>
                                        </p:tgtEl>
                                        <p:attrNameLst>
                                          <p:attrName>style.visibility</p:attrName>
                                        </p:attrNameLst>
                                      </p:cBhvr>
                                      <p:to>
                                        <p:strVal val="visible"/>
                                      </p:to>
                                    </p:set>
                                    <p:animEffect transition="in" filter="blinds(horizontal)">
                                      <p:cBhvr>
                                        <p:cTn id="24" dur="500"/>
                                        <p:tgtEl>
                                          <p:spTgt spid="923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1701"/>
                                        </p:tgtEl>
                                        <p:attrNameLst>
                                          <p:attrName>style.visibility</p:attrName>
                                        </p:attrNameLst>
                                      </p:cBhvr>
                                      <p:to>
                                        <p:strVal val="visible"/>
                                      </p:to>
                                    </p:set>
                                    <p:animEffect transition="in" filter="blinds(horizontal)">
                                      <p:cBhvr>
                                        <p:cTn id="27" dur="500"/>
                                        <p:tgtEl>
                                          <p:spTgt spid="717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27"/>
                                        </p:tgtEl>
                                        <p:attrNameLst>
                                          <p:attrName>style.visibility</p:attrName>
                                        </p:attrNameLst>
                                      </p:cBhvr>
                                      <p:to>
                                        <p:strVal val="visible"/>
                                      </p:to>
                                    </p:set>
                                    <p:animEffect transition="in" filter="blinds(horizontal)">
                                      <p:cBhvr>
                                        <p:cTn id="32" dur="500"/>
                                        <p:tgtEl>
                                          <p:spTgt spid="9227"/>
                                        </p:tgtEl>
                                      </p:cBhvr>
                                    </p:animEffect>
                                  </p:childTnLst>
                                </p:cTn>
                              </p:par>
                              <p:par>
                                <p:cTn id="33" presetID="3" presetClass="entr" presetSubtype="10" fill="hold" grpId="1" nodeType="withEffect">
                                  <p:stCondLst>
                                    <p:cond delay="0"/>
                                  </p:stCondLst>
                                  <p:childTnLst>
                                    <p:set>
                                      <p:cBhvr>
                                        <p:cTn id="34" dur="1" fill="hold">
                                          <p:stCondLst>
                                            <p:cond delay="0"/>
                                          </p:stCondLst>
                                        </p:cTn>
                                        <p:tgtEl>
                                          <p:spTgt spid="71691"/>
                                        </p:tgtEl>
                                        <p:attrNameLst>
                                          <p:attrName>style.visibility</p:attrName>
                                        </p:attrNameLst>
                                      </p:cBhvr>
                                      <p:to>
                                        <p:strVal val="visible"/>
                                      </p:to>
                                    </p:set>
                                    <p:animEffect transition="in" filter="blinds(horizontal)">
                                      <p:cBhvr>
                                        <p:cTn id="35" dur="500"/>
                                        <p:tgtEl>
                                          <p:spTgt spid="7169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1699"/>
                                        </p:tgtEl>
                                        <p:attrNameLst>
                                          <p:attrName>style.visibility</p:attrName>
                                        </p:attrNameLst>
                                      </p:cBhvr>
                                      <p:to>
                                        <p:strVal val="visible"/>
                                      </p:to>
                                    </p:set>
                                    <p:animEffect transition="in" filter="blinds(horizontal)">
                                      <p:cBhvr>
                                        <p:cTn id="38" dur="500"/>
                                        <p:tgtEl>
                                          <p:spTgt spid="7169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1687"/>
                                        </p:tgtEl>
                                        <p:attrNameLst>
                                          <p:attrName>style.visibility</p:attrName>
                                        </p:attrNameLst>
                                      </p:cBhvr>
                                      <p:to>
                                        <p:strVal val="visible"/>
                                      </p:to>
                                    </p:set>
                                    <p:animEffect transition="in" filter="blinds(horizontal)">
                                      <p:cBhvr>
                                        <p:cTn id="43" dur="500"/>
                                        <p:tgtEl>
                                          <p:spTgt spid="7168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231"/>
                                        </p:tgtEl>
                                        <p:attrNameLst>
                                          <p:attrName>style.visibility</p:attrName>
                                        </p:attrNameLst>
                                      </p:cBhvr>
                                      <p:to>
                                        <p:strVal val="visible"/>
                                      </p:to>
                                    </p:set>
                                    <p:animEffect transition="in" filter="blinds(horizontal)">
                                      <p:cBhvr>
                                        <p:cTn id="46" dur="500"/>
                                        <p:tgtEl>
                                          <p:spTgt spid="9231"/>
                                        </p:tgtEl>
                                      </p:cBhvr>
                                    </p:animEffect>
                                  </p:childTnLst>
                                </p:cTn>
                              </p:par>
                              <p:par>
                                <p:cTn id="47" presetID="3" presetClass="entr" presetSubtype="10" fill="hold" nodeType="withEffect">
                                  <p:stCondLst>
                                    <p:cond delay="0"/>
                                  </p:stCondLst>
                                  <p:childTnLst>
                                    <p:set>
                                      <p:cBhvr>
                                        <p:cTn id="48" dur="1" fill="hold">
                                          <p:stCondLst>
                                            <p:cond delay="0"/>
                                          </p:stCondLst>
                                        </p:cTn>
                                        <p:tgtEl>
                                          <p:spTgt spid="9232"/>
                                        </p:tgtEl>
                                        <p:attrNameLst>
                                          <p:attrName>style.visibility</p:attrName>
                                        </p:attrNameLst>
                                      </p:cBhvr>
                                      <p:to>
                                        <p:strVal val="visible"/>
                                      </p:to>
                                    </p:set>
                                    <p:animEffect transition="in" filter="blinds(horizontal)">
                                      <p:cBhvr>
                                        <p:cTn id="49" dur="500"/>
                                        <p:tgtEl>
                                          <p:spTgt spid="923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1702"/>
                                        </p:tgtEl>
                                        <p:attrNameLst>
                                          <p:attrName>style.visibility</p:attrName>
                                        </p:attrNameLst>
                                      </p:cBhvr>
                                      <p:to>
                                        <p:strVal val="visible"/>
                                      </p:to>
                                    </p:set>
                                    <p:animEffect transition="in" filter="blinds(horizontal)">
                                      <p:cBhvr>
                                        <p:cTn id="52" dur="500"/>
                                        <p:tgtEl>
                                          <p:spTgt spid="7170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1" nodeType="clickEffect">
                                  <p:stCondLst>
                                    <p:cond delay="0"/>
                                  </p:stCondLst>
                                  <p:childTnLst>
                                    <p:set>
                                      <p:cBhvr>
                                        <p:cTn id="56" dur="1" fill="hold">
                                          <p:stCondLst>
                                            <p:cond delay="0"/>
                                          </p:stCondLst>
                                        </p:cTn>
                                        <p:tgtEl>
                                          <p:spTgt spid="71687"/>
                                        </p:tgtEl>
                                        <p:attrNameLst>
                                          <p:attrName>style.visibility</p:attrName>
                                        </p:attrNameLst>
                                      </p:cBhvr>
                                      <p:to>
                                        <p:strVal val="visible"/>
                                      </p:to>
                                    </p:set>
                                    <p:animEffect transition="in" filter="blinds(horizontal)">
                                      <p:cBhvr>
                                        <p:cTn id="57" dur="500"/>
                                        <p:tgtEl>
                                          <p:spTgt spid="7168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71704"/>
                                        </p:tgtEl>
                                        <p:attrNameLst>
                                          <p:attrName>style.visibility</p:attrName>
                                        </p:attrNameLst>
                                      </p:cBhvr>
                                      <p:to>
                                        <p:strVal val="visible"/>
                                      </p:to>
                                    </p:set>
                                    <p:animEffect transition="in" filter="blinds(horizontal)">
                                      <p:cBhvr>
                                        <p:cTn id="60" dur="500"/>
                                        <p:tgtEl>
                                          <p:spTgt spid="7170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9223"/>
                                        </p:tgtEl>
                                        <p:attrNameLst>
                                          <p:attrName>style.visibility</p:attrName>
                                        </p:attrNameLst>
                                      </p:cBhvr>
                                      <p:to>
                                        <p:strVal val="visible"/>
                                      </p:to>
                                    </p:set>
                                    <p:animEffect transition="in" filter="blinds(horizontal)">
                                      <p:cBhvr>
                                        <p:cTn id="63" dur="500"/>
                                        <p:tgtEl>
                                          <p:spTgt spid="922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1689"/>
                                        </p:tgtEl>
                                        <p:attrNameLst>
                                          <p:attrName>style.visibility</p:attrName>
                                        </p:attrNameLst>
                                      </p:cBhvr>
                                      <p:to>
                                        <p:strVal val="visible"/>
                                      </p:to>
                                    </p:set>
                                    <p:animEffect transition="in" filter="blinds(horizontal)">
                                      <p:cBhvr>
                                        <p:cTn id="68" dur="500"/>
                                        <p:tgtEl>
                                          <p:spTgt spid="71689"/>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233"/>
                                        </p:tgtEl>
                                        <p:attrNameLst>
                                          <p:attrName>style.visibility</p:attrName>
                                        </p:attrNameLst>
                                      </p:cBhvr>
                                      <p:to>
                                        <p:strVal val="visible"/>
                                      </p:to>
                                    </p:set>
                                    <p:animEffect transition="in" filter="blinds(horizontal)">
                                      <p:cBhvr>
                                        <p:cTn id="71" dur="500"/>
                                        <p:tgtEl>
                                          <p:spTgt spid="9233"/>
                                        </p:tgtEl>
                                      </p:cBhvr>
                                    </p:animEffect>
                                  </p:childTnLst>
                                </p:cTn>
                              </p:par>
                              <p:par>
                                <p:cTn id="72" presetID="3" presetClass="entr" presetSubtype="10" fill="hold" nodeType="withEffect">
                                  <p:stCondLst>
                                    <p:cond delay="0"/>
                                  </p:stCondLst>
                                  <p:childTnLst>
                                    <p:set>
                                      <p:cBhvr>
                                        <p:cTn id="73" dur="1" fill="hold">
                                          <p:stCondLst>
                                            <p:cond delay="0"/>
                                          </p:stCondLst>
                                        </p:cTn>
                                        <p:tgtEl>
                                          <p:spTgt spid="9234"/>
                                        </p:tgtEl>
                                        <p:attrNameLst>
                                          <p:attrName>style.visibility</p:attrName>
                                        </p:attrNameLst>
                                      </p:cBhvr>
                                      <p:to>
                                        <p:strVal val="visible"/>
                                      </p:to>
                                    </p:set>
                                    <p:animEffect transition="in" filter="blinds(horizontal)">
                                      <p:cBhvr>
                                        <p:cTn id="74" dur="500"/>
                                        <p:tgtEl>
                                          <p:spTgt spid="923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71703"/>
                                        </p:tgtEl>
                                        <p:attrNameLst>
                                          <p:attrName>style.visibility</p:attrName>
                                        </p:attrNameLst>
                                      </p:cBhvr>
                                      <p:to>
                                        <p:strVal val="visible"/>
                                      </p:to>
                                    </p:set>
                                    <p:animEffect transition="in" filter="blinds(horizontal)">
                                      <p:cBhvr>
                                        <p:cTn id="77" dur="500"/>
                                        <p:tgtEl>
                                          <p:spTgt spid="7170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1" nodeType="clickEffect">
                                  <p:stCondLst>
                                    <p:cond delay="0"/>
                                  </p:stCondLst>
                                  <p:childTnLst>
                                    <p:set>
                                      <p:cBhvr>
                                        <p:cTn id="81" dur="1" fill="hold">
                                          <p:stCondLst>
                                            <p:cond delay="0"/>
                                          </p:stCondLst>
                                        </p:cTn>
                                        <p:tgtEl>
                                          <p:spTgt spid="71689"/>
                                        </p:tgtEl>
                                        <p:attrNameLst>
                                          <p:attrName>style.visibility</p:attrName>
                                        </p:attrNameLst>
                                      </p:cBhvr>
                                      <p:to>
                                        <p:strVal val="visible"/>
                                      </p:to>
                                    </p:set>
                                    <p:animEffect transition="in" filter="blinds(horizontal)">
                                      <p:cBhvr>
                                        <p:cTn id="82" dur="500"/>
                                        <p:tgtEl>
                                          <p:spTgt spid="71689"/>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71705"/>
                                        </p:tgtEl>
                                        <p:attrNameLst>
                                          <p:attrName>style.visibility</p:attrName>
                                        </p:attrNameLst>
                                      </p:cBhvr>
                                      <p:to>
                                        <p:strVal val="visible"/>
                                      </p:to>
                                    </p:set>
                                    <p:animEffect transition="in" filter="blinds(horizontal)">
                                      <p:cBhvr>
                                        <p:cTn id="85" dur="500"/>
                                        <p:tgtEl>
                                          <p:spTgt spid="71705"/>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9225"/>
                                        </p:tgtEl>
                                        <p:attrNameLst>
                                          <p:attrName>style.visibility</p:attrName>
                                        </p:attrNameLst>
                                      </p:cBhvr>
                                      <p:to>
                                        <p:strVal val="visible"/>
                                      </p:to>
                                    </p:set>
                                    <p:animEffect transition="in" filter="blinds(horizontal)">
                                      <p:cBhvr>
                                        <p:cTn id="88"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71687" grpId="0" animBg="1"/>
      <p:bldP spid="71687" grpId="1" animBg="1"/>
      <p:bldP spid="9225" grpId="0" animBg="1"/>
      <p:bldP spid="71689" grpId="0" animBg="1"/>
      <p:bldP spid="71689" grpId="1" animBg="1"/>
      <p:bldP spid="9227" grpId="0" animBg="1"/>
      <p:bldP spid="71691" grpId="0" animBg="1"/>
      <p:bldP spid="71691" grpId="1" animBg="1"/>
      <p:bldP spid="9229" grpId="0" animBg="1"/>
      <p:bldP spid="9231" grpId="0" animBg="1"/>
      <p:bldP spid="9233" grpId="0" animBg="1"/>
      <p:bldP spid="71699" grpId="0"/>
      <p:bldP spid="71700" grpId="0"/>
      <p:bldP spid="71701" grpId="0"/>
      <p:bldP spid="71702" grpId="0"/>
      <p:bldP spid="71703" grpId="0"/>
      <p:bldP spid="71704" grpId="0"/>
      <p:bldP spid="717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AutoShape 3"/>
          <p:cNvSpPr>
            <a:spLocks noChangeArrowheads="1"/>
          </p:cNvSpPr>
          <p:nvPr>
            <p:custDataLst>
              <p:tags r:id="rId2"/>
            </p:custDataLst>
          </p:nvPr>
        </p:nvSpPr>
        <p:spPr bwMode="auto">
          <a:xfrm>
            <a:off x="304800" y="1600200"/>
            <a:ext cx="8534400" cy="3505200"/>
          </a:xfrm>
          <a:prstGeom prst="wedgeRoundRectCallout">
            <a:avLst>
              <a:gd name="adj1" fmla="val -6417"/>
              <a:gd name="adj2" fmla="val 70000"/>
              <a:gd name="adj3" fmla="val 16667"/>
            </a:avLst>
          </a:prstGeom>
          <a:solidFill>
            <a:schemeClr val="bg1"/>
          </a:solidFill>
          <a:ln w="9525">
            <a:solidFill>
              <a:schemeClr val="tx1"/>
            </a:solidFill>
            <a:miter lim="800000"/>
          </a:ln>
          <a:effectLst/>
        </p:spPr>
        <p:txBody>
          <a:bodyPr/>
          <a:lstStyle/>
          <a:p>
            <a:pPr algn="just">
              <a:defRPr/>
            </a:pPr>
            <a:r>
              <a:rPr lang="vi-VN" sz="2800" dirty="0">
                <a:solidFill>
                  <a:srgbClr val="0070C0"/>
                </a:solidFill>
                <a:latin typeface="Times New Roman" panose="02020603050405020304" pitchFamily="18" charset="0"/>
                <a:cs typeface="Times New Roman" panose="02020603050405020304" pitchFamily="18" charset="0"/>
              </a:rPr>
              <a:t>là hàng hoá, dịch vụ mà người tiêu dùng có khả năng và sẵn sàng mua với một mức giá xác định ở một thời điểm nhất định.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0484" name="Rectangle 4"/>
          <p:cNvSpPr>
            <a:spLocks noChangeArrowheads="1"/>
          </p:cNvSpPr>
          <p:nvPr>
            <p:custDataLst>
              <p:tags r:id="rId3"/>
            </p:custDataLst>
          </p:nvPr>
        </p:nvSpPr>
        <p:spPr bwMode="auto">
          <a:xfrm>
            <a:off x="76200" y="342900"/>
            <a:ext cx="8763000" cy="1143000"/>
          </a:xfrm>
          <a:prstGeom prst="rect">
            <a:avLst/>
          </a:prstGeom>
          <a:solidFill>
            <a:schemeClr val="bg1"/>
          </a:solidFill>
          <a:ln w="9525">
            <a:solidFill>
              <a:schemeClr val="bg1"/>
            </a:solidFill>
            <a:miter lim="800000"/>
          </a:ln>
        </p:spPr>
        <p:txBody>
          <a:bodyPr wrap="none" anchor="ctr"/>
          <a:lstStyle/>
          <a:p>
            <a:pPr marL="342900" indent="-342900" algn="ctr"/>
            <a:endParaRPr lang="en-US" b="1" dirty="0">
              <a:solidFill>
                <a:srgbClr val="FF0000"/>
              </a:solidFill>
            </a:endParaRPr>
          </a:p>
          <a:p>
            <a:pPr marL="342900" indent="-342900" algn="just">
              <a:buFontTx/>
              <a:buAutoNum type="arabicPeriod"/>
            </a:pPr>
            <a:r>
              <a:rPr lang="vi-VN" sz="2400" b="1" dirty="0" smtClean="0">
                <a:solidFill>
                  <a:srgbClr val="FF0000"/>
                </a:solidFill>
                <a:latin typeface="Arial" panose="020B0604020202020204" pitchFamily="34" charset="0"/>
                <a:cs typeface="Arial" panose="020B0604020202020204" pitchFamily="34" charset="0"/>
              </a:rPr>
              <a:t> </a:t>
            </a:r>
            <a:r>
              <a:rPr lang="vi-VN" sz="2400" b="1" dirty="0">
                <a:solidFill>
                  <a:srgbClr val="FF0000"/>
                </a:solidFill>
                <a:latin typeface="Arial" panose="020B0604020202020204" pitchFamily="34" charset="0"/>
                <a:cs typeface="Arial" panose="020B0604020202020204" pitchFamily="34" charset="0"/>
              </a:rPr>
              <a:t>Khái niệm cầu và các nhân tố ảnh hưởng đến cầu</a:t>
            </a:r>
            <a:br>
              <a:rPr lang="en-US" sz="2400" dirty="0">
                <a:solidFill>
                  <a:schemeClr val="tx2"/>
                </a:solidFill>
                <a:latin typeface="Times New Roman" panose="02020603050405020304" pitchFamily="18" charset="0"/>
                <a:cs typeface="Times New Roman" panose="02020603050405020304" pitchFamily="18" charset="0"/>
              </a:rPr>
            </a:br>
            <a:r>
              <a:rPr lang="en-US" sz="2400" dirty="0">
                <a:solidFill>
                  <a:srgbClr val="000099"/>
                </a:solidFill>
                <a:latin typeface="Arial" panose="020B0604020202020204" pitchFamily="34" charset="0"/>
                <a:cs typeface="Arial" panose="020B0604020202020204" pitchFamily="34" charset="0"/>
              </a:rPr>
              <a:t>-</a:t>
            </a:r>
            <a:r>
              <a:rPr lang="en-US" sz="2400" dirty="0" smtClean="0">
                <a:solidFill>
                  <a:srgbClr val="000099"/>
                </a:solidFill>
                <a:latin typeface="Arial" panose="020B0604020202020204" pitchFamily="34" charset="0"/>
                <a:cs typeface="Arial" panose="020B0604020202020204" pitchFamily="34" charset="0"/>
              </a:rPr>
              <a:t> </a:t>
            </a:r>
            <a:r>
              <a:rPr lang="en-US" sz="2400" dirty="0" err="1">
                <a:solidFill>
                  <a:srgbClr val="000099"/>
                </a:solidFill>
                <a:latin typeface="Arial" panose="020B0604020202020204" pitchFamily="34" charset="0"/>
                <a:cs typeface="Arial" panose="020B0604020202020204" pitchFamily="34" charset="0"/>
              </a:rPr>
              <a:t>Khái</a:t>
            </a:r>
            <a:r>
              <a:rPr lang="en-US" sz="2400" dirty="0">
                <a:solidFill>
                  <a:srgbClr val="000099"/>
                </a:solidFill>
                <a:latin typeface="Arial" panose="020B0604020202020204" pitchFamily="34" charset="0"/>
                <a:cs typeface="Arial" panose="020B0604020202020204" pitchFamily="34" charset="0"/>
              </a:rPr>
              <a:t> </a:t>
            </a:r>
            <a:r>
              <a:rPr lang="en-US" sz="2400" dirty="0" err="1">
                <a:solidFill>
                  <a:srgbClr val="000099"/>
                </a:solidFill>
                <a:latin typeface="Arial" panose="020B0604020202020204" pitchFamily="34" charset="0"/>
                <a:cs typeface="Arial" panose="020B0604020202020204" pitchFamily="34" charset="0"/>
              </a:rPr>
              <a:t>niệm</a:t>
            </a:r>
            <a:r>
              <a:rPr lang="en-US" sz="2400" dirty="0">
                <a:solidFill>
                  <a:srgbClr val="000099"/>
                </a:solidFill>
                <a:latin typeface="Arial" panose="020B0604020202020204" pitchFamily="34" charset="0"/>
                <a:cs typeface="Arial" panose="020B0604020202020204" pitchFamily="34" charset="0"/>
              </a:rPr>
              <a:t> </a:t>
            </a:r>
            <a:r>
              <a:rPr lang="en-US" sz="2400" dirty="0" err="1" smtClean="0">
                <a:solidFill>
                  <a:srgbClr val="000099"/>
                </a:solidFill>
                <a:latin typeface="Arial" panose="020B0604020202020204" pitchFamily="34" charset="0"/>
                <a:cs typeface="Arial" panose="020B0604020202020204" pitchFamily="34" charset="0"/>
              </a:rPr>
              <a:t>cầu</a:t>
            </a:r>
            <a:endParaRPr lang="en-US" sz="2400" dirty="0">
              <a:solidFill>
                <a:srgbClr val="000099"/>
              </a:solidFill>
            </a:endParaRPr>
          </a:p>
          <a:p>
            <a:pPr marL="342900" indent="-342900" algn="ctr"/>
            <a:endParaRPr lang="en-US" sz="3200" b="1" u="sng" dirty="0">
              <a:solidFill>
                <a:srgbClr val="000099"/>
              </a:solidFill>
            </a:endParaRPr>
          </a:p>
        </p:txBody>
      </p:sp>
      <p:pic>
        <p:nvPicPr>
          <p:cNvPr id="53261" name="Picture 13" descr="c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9" y="3160816"/>
            <a:ext cx="4152901" cy="278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0" y="3160816"/>
            <a:ext cx="4305300" cy="278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edge">
                                      <p:cBhvr>
                                        <p:cTn id="7" dur="50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3261"/>
                                        </p:tgtEl>
                                        <p:attrNameLst>
                                          <p:attrName>style.visibility</p:attrName>
                                        </p:attrNameLst>
                                      </p:cBhvr>
                                      <p:to>
                                        <p:strVal val="visible"/>
                                      </p:to>
                                    </p:set>
                                    <p:animEffect transition="in" filter="wheel(1)">
                                      <p:cBhvr>
                                        <p:cTn id="12" dur="2000"/>
                                        <p:tgtEl>
                                          <p:spTgt spid="5326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484">
                                            <p:txEl>
                                              <p:pRg st="1" end="1"/>
                                            </p:txEl>
                                          </p:spTgt>
                                        </p:tgtEl>
                                        <p:attrNameLst>
                                          <p:attrName>style.visibility</p:attrName>
                                        </p:attrNameLst>
                                      </p:cBhvr>
                                      <p:to>
                                        <p:strVal val="visible"/>
                                      </p:to>
                                    </p:set>
                                    <p:animEffect transition="in" filter="circle(in)">
                                      <p:cBhvr>
                                        <p:cTn id="17" dur="2000"/>
                                        <p:tgtEl>
                                          <p:spTgt spid="204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3251">
                                            <p:txEl>
                                              <p:pRg st="0" end="0"/>
                                            </p:txEl>
                                          </p:spTgt>
                                        </p:tgtEl>
                                        <p:attrNameLst>
                                          <p:attrName>style.visibility</p:attrName>
                                        </p:attrNameLst>
                                      </p:cBhvr>
                                      <p:to>
                                        <p:strVal val="visible"/>
                                      </p:to>
                                    </p:set>
                                    <p:animEffect transition="in" filter="circle(in)">
                                      <p:cBhvr>
                                        <p:cTn id="22" dur="2000"/>
                                        <p:tgtEl>
                                          <p:spTgt spid="5325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wheel(1)">
                                      <p:cBhvr>
                                        <p:cTn id="2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p:cNvSpPr>
            <a:spLocks noChangeArrowheads="1"/>
          </p:cNvSpPr>
          <p:nvPr>
            <p:custDataLst>
              <p:tags r:id="rId2"/>
            </p:custDataLst>
          </p:nvPr>
        </p:nvSpPr>
        <p:spPr bwMode="auto">
          <a:xfrm>
            <a:off x="76200" y="342900"/>
            <a:ext cx="8763000" cy="2781300"/>
          </a:xfrm>
          <a:prstGeom prst="rect">
            <a:avLst/>
          </a:prstGeom>
          <a:solidFill>
            <a:schemeClr val="bg1"/>
          </a:solidFill>
          <a:ln w="9525">
            <a:solidFill>
              <a:schemeClr val="bg1"/>
            </a:solidFill>
            <a:miter lim="800000"/>
          </a:ln>
        </p:spPr>
        <p:txBody>
          <a:bodyPr wrap="none" anchor="ctr"/>
          <a:lstStyle/>
          <a:p>
            <a:pPr marL="342900" indent="-342900" algn="ctr"/>
            <a:endParaRPr lang="en-US" b="1" dirty="0">
              <a:solidFill>
                <a:srgbClr val="FF0000"/>
              </a:solidFill>
            </a:endParaRPr>
          </a:p>
          <a:p>
            <a:pPr algn="just"/>
            <a:r>
              <a:rPr lang="en-US" sz="3200" b="1" dirty="0" smtClean="0">
                <a:solidFill>
                  <a:srgbClr val="FF0000"/>
                </a:solidFill>
                <a:cs typeface="Arial" panose="020B0604020202020204" pitchFamily="34" charset="0"/>
              </a:rPr>
              <a:t>1.</a:t>
            </a:r>
            <a:r>
              <a:rPr lang="vi-VN" sz="3200" b="1" dirty="0" smtClean="0">
                <a:solidFill>
                  <a:srgbClr val="FF0000"/>
                </a:solidFill>
                <a:cs typeface="Arial" panose="020B0604020202020204" pitchFamily="34" charset="0"/>
              </a:rPr>
              <a:t>Khái </a:t>
            </a:r>
            <a:r>
              <a:rPr lang="vi-VN" sz="3200" b="1" dirty="0">
                <a:solidFill>
                  <a:srgbClr val="FF0000"/>
                </a:solidFill>
                <a:cs typeface="Arial" panose="020B0604020202020204" pitchFamily="34" charset="0"/>
              </a:rPr>
              <a:t>niệm cầu và các nhân </a:t>
            </a:r>
            <a:r>
              <a:rPr lang="vi-VN" sz="3200" b="1" dirty="0" smtClean="0">
                <a:solidFill>
                  <a:srgbClr val="FF0000"/>
                </a:solidFill>
                <a:cs typeface="Arial" panose="020B0604020202020204" pitchFamily="34" charset="0"/>
              </a:rPr>
              <a:t>tố ảnh </a:t>
            </a:r>
            <a:r>
              <a:rPr lang="vi-VN" sz="3200" b="1" dirty="0">
                <a:solidFill>
                  <a:srgbClr val="FF0000"/>
                </a:solidFill>
                <a:cs typeface="Arial" panose="020B0604020202020204" pitchFamily="34" charset="0"/>
              </a:rPr>
              <a:t>hưởng </a:t>
            </a:r>
            <a:endParaRPr lang="en-US" sz="3200" b="1" dirty="0">
              <a:solidFill>
                <a:srgbClr val="FF0000"/>
              </a:solidFill>
              <a:cs typeface="Arial" panose="020B0604020202020204" pitchFamily="34" charset="0"/>
            </a:endParaRPr>
          </a:p>
          <a:p>
            <a:pPr algn="just"/>
            <a:r>
              <a:rPr lang="vi-VN" sz="3200" b="1" dirty="0" smtClean="0">
                <a:solidFill>
                  <a:srgbClr val="FF0000"/>
                </a:solidFill>
                <a:cs typeface="Arial" panose="020B0604020202020204" pitchFamily="34" charset="0"/>
              </a:rPr>
              <a:t>đến </a:t>
            </a:r>
            <a:r>
              <a:rPr lang="vi-VN" sz="3200" b="1" dirty="0">
                <a:solidFill>
                  <a:srgbClr val="FF0000"/>
                </a:solidFill>
                <a:cs typeface="Arial" panose="020B0604020202020204" pitchFamily="34" charset="0"/>
              </a:rPr>
              <a:t>cầu</a:t>
            </a:r>
            <a:br>
              <a:rPr lang="en-US" sz="3200" dirty="0">
                <a:solidFill>
                  <a:srgbClr val="434342"/>
                </a:solidFill>
                <a:latin typeface="Times New Roman" panose="02020603050405020304" pitchFamily="18" charset="0"/>
                <a:cs typeface="Times New Roman" panose="02020603050405020304" pitchFamily="18" charset="0"/>
              </a:rPr>
            </a:br>
            <a:r>
              <a:rPr lang="en-US" sz="3200" dirty="0">
                <a:solidFill>
                  <a:srgbClr val="000099"/>
                </a:solidFill>
                <a:latin typeface="Arial" panose="020B0604020202020204" pitchFamily="34" charset="0"/>
                <a:cs typeface="Arial" panose="020B0604020202020204" pitchFamily="34" charset="0"/>
              </a:rPr>
              <a:t>-</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Các</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nhân</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tố</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ảnh</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hưởng</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đến</a:t>
            </a:r>
            <a:r>
              <a:rPr lang="en-US" sz="3200" dirty="0" smtClean="0">
                <a:solidFill>
                  <a:srgbClr val="000099"/>
                </a:solidFill>
                <a:latin typeface="Arial" panose="020B0604020202020204" pitchFamily="34" charset="0"/>
                <a:cs typeface="Arial" panose="020B0604020202020204" pitchFamily="34" charset="0"/>
              </a:rPr>
              <a:t> </a:t>
            </a:r>
            <a:r>
              <a:rPr lang="en-US" sz="3200" dirty="0" err="1" smtClean="0">
                <a:solidFill>
                  <a:srgbClr val="000099"/>
                </a:solidFill>
                <a:latin typeface="Arial" panose="020B0604020202020204" pitchFamily="34" charset="0"/>
                <a:cs typeface="Arial" panose="020B0604020202020204" pitchFamily="34" charset="0"/>
              </a:rPr>
              <a:t>cầu</a:t>
            </a:r>
            <a:endParaRPr lang="en-US" sz="3200" dirty="0">
              <a:solidFill>
                <a:srgbClr val="000099"/>
              </a:solidFill>
            </a:endParaRPr>
          </a:p>
          <a:p>
            <a:pPr marL="342900" indent="-342900" algn="ctr"/>
            <a:endParaRPr lang="en-US" sz="3200" b="1" u="sng" dirty="0">
              <a:solidFill>
                <a:srgbClr val="000099"/>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animEffect transition="in" filter="circle(in)">
                                      <p:cBhvr>
                                        <p:cTn id="7" dur="2000"/>
                                        <p:tgtEl>
                                          <p:spTgt spid="20484">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0484">
                                            <p:txEl>
                                              <p:pRg st="2" end="2"/>
                                            </p:txEl>
                                          </p:spTgt>
                                        </p:tgtEl>
                                        <p:attrNameLst>
                                          <p:attrName>style.visibility</p:attrName>
                                        </p:attrNameLst>
                                      </p:cBhvr>
                                      <p:to>
                                        <p:strVal val="visible"/>
                                      </p:to>
                                    </p:set>
                                    <p:animEffect transition="in" filter="circle(in)">
                                      <p:cBhvr>
                                        <p:cTn id="10" dur="2000"/>
                                        <p:tgtEl>
                                          <p:spTgt spid="204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nt Arrow 12"/>
          <p:cNvSpPr/>
          <p:nvPr/>
        </p:nvSpPr>
        <p:spPr>
          <a:xfrm rot="5400000">
            <a:off x="4199742" y="-3455193"/>
            <a:ext cx="744537" cy="9144000"/>
          </a:xfrm>
          <a:prstGeom prst="bentArrow">
            <a:avLst>
              <a:gd name="adj1" fmla="val 25000"/>
              <a:gd name="adj2" fmla="val 25000"/>
              <a:gd name="adj3" fmla="val 33523"/>
              <a:gd name="adj4" fmla="val 437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nchor="ctr"/>
          <a:lstStyle/>
          <a:p>
            <a:pPr algn="ctr">
              <a:defRPr/>
            </a:pPr>
            <a:endParaRPr lang="ko-KR" altLang="en-US" sz="3200">
              <a:solidFill>
                <a:prstClr val="black"/>
              </a:solidFill>
            </a:endParaRPr>
          </a:p>
        </p:txBody>
      </p:sp>
      <p:sp>
        <p:nvSpPr>
          <p:cNvPr id="14" name="Bent Arrow 13"/>
          <p:cNvSpPr/>
          <p:nvPr/>
        </p:nvSpPr>
        <p:spPr bwMode="auto">
          <a:xfrm rot="5400000" flipH="1">
            <a:off x="4198948" y="-1322387"/>
            <a:ext cx="746125" cy="9144000"/>
          </a:xfrm>
          <a:custGeom>
            <a:avLst/>
            <a:gdLst>
              <a:gd name="T0" fmla="*/ 495302 w 745073"/>
              <a:gd name="T1" fmla="*/ 0 h 5627753"/>
              <a:gd name="T2" fmla="*/ 495302 w 745073"/>
              <a:gd name="T3" fmla="*/ 372537 h 5627753"/>
              <a:gd name="T4" fmla="*/ 93134 w 745073"/>
              <a:gd name="T5" fmla="*/ 5627753 h 5627753"/>
              <a:gd name="T6" fmla="*/ 745073 w 745073"/>
              <a:gd name="T7" fmla="*/ 186268 h 5627753"/>
              <a:gd name="T8" fmla="*/ 17694720 60000 65536"/>
              <a:gd name="T9" fmla="*/ 5898240 60000 65536"/>
              <a:gd name="T10" fmla="*/ 5898240 60000 65536"/>
              <a:gd name="T11" fmla="*/ 0 60000 65536"/>
            </a:gdLst>
            <a:ahLst/>
            <a:cxnLst>
              <a:cxn ang="T8">
                <a:pos x="T0" y="T1"/>
              </a:cxn>
              <a:cxn ang="T9">
                <a:pos x="T2" y="T3"/>
              </a:cxn>
              <a:cxn ang="T10">
                <a:pos x="T4" y="T5"/>
              </a:cxn>
              <a:cxn ang="T11">
                <a:pos x="T6" y="T7"/>
              </a:cxn>
            </a:cxnLst>
            <a:rect l="0" t="0" r="r" b="b"/>
            <a:pathLst>
              <a:path w="745073" h="5627753">
                <a:moveTo>
                  <a:pt x="0" y="5627753"/>
                </a:moveTo>
                <a:lnTo>
                  <a:pt x="0" y="419104"/>
                </a:lnTo>
                <a:cubicBezTo>
                  <a:pt x="0" y="239076"/>
                  <a:pt x="145941" y="93135"/>
                  <a:pt x="325969" y="93135"/>
                </a:cubicBezTo>
                <a:cubicBezTo>
                  <a:pt x="325969" y="93135"/>
                  <a:pt x="325969" y="93135"/>
                  <a:pt x="325969" y="93135"/>
                </a:cubicBezTo>
                <a:lnTo>
                  <a:pt x="495302" y="93134"/>
                </a:lnTo>
                <a:lnTo>
                  <a:pt x="495302" y="0"/>
                </a:lnTo>
                <a:lnTo>
                  <a:pt x="745073" y="186268"/>
                </a:lnTo>
                <a:lnTo>
                  <a:pt x="495302" y="372537"/>
                </a:lnTo>
                <a:lnTo>
                  <a:pt x="495302" y="279402"/>
                </a:lnTo>
                <a:lnTo>
                  <a:pt x="325969" y="279402"/>
                </a:lnTo>
                <a:lnTo>
                  <a:pt x="325968" y="279402"/>
                </a:lnTo>
                <a:cubicBezTo>
                  <a:pt x="248814" y="279402"/>
                  <a:pt x="186268" y="341948"/>
                  <a:pt x="186268" y="419102"/>
                </a:cubicBezTo>
                <a:lnTo>
                  <a:pt x="186268" y="5627753"/>
                </a:lnTo>
                <a:close/>
              </a:path>
            </a:pathLst>
          </a:custGeom>
          <a:solidFill>
            <a:schemeClr val="accent1"/>
          </a:solid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lIns="121920" tIns="60960" rIns="121920" bIns="60960" anchor="ctr"/>
          <a:lstStyle/>
          <a:p>
            <a:pP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66564" name="Rectangle 4"/>
          <p:cNvSpPr>
            <a:spLocks noChangeArrowheads="1"/>
          </p:cNvSpPr>
          <p:nvPr/>
        </p:nvSpPr>
        <p:spPr bwMode="auto">
          <a:xfrm>
            <a:off x="-302969" y="204471"/>
            <a:ext cx="98475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fontAlgn="base">
              <a:spcBef>
                <a:spcPct val="0"/>
              </a:spcBef>
              <a:spcAft>
                <a:spcPct val="0"/>
              </a:spcAft>
            </a:pPr>
            <a:r>
              <a:rPr lang="vi-VN" sz="2200" smtClean="0">
                <a:solidFill>
                  <a:srgbClr val="0033CC"/>
                </a:solidFill>
                <a:cs typeface="Arial" panose="020B0604020202020204" pitchFamily="34" charset="0"/>
              </a:rPr>
              <a:t>Em hãy xác định các nhân tố ảnh hưởng đến cầu trong các trường hợp trên. </a:t>
            </a:r>
            <a:endParaRPr lang="vi-VN" sz="2200" smtClean="0">
              <a:solidFill>
                <a:srgbClr val="0033CC"/>
              </a:solidFill>
              <a:cs typeface="Arial" panose="020B0604020202020204" pitchFamily="34" charset="0"/>
            </a:endParaRPr>
          </a:p>
        </p:txBody>
      </p:sp>
      <p:sp>
        <p:nvSpPr>
          <p:cNvPr id="66565" name="Rectangle 5"/>
          <p:cNvSpPr>
            <a:spLocks noChangeArrowheads="1"/>
          </p:cNvSpPr>
          <p:nvPr/>
        </p:nvSpPr>
        <p:spPr bwMode="auto">
          <a:xfrm>
            <a:off x="173833" y="596197"/>
            <a:ext cx="604242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000" dirty="0" smtClean="0">
                <a:solidFill>
                  <a:prstClr val="black"/>
                </a:solidFill>
                <a:cs typeface="Arial" panose="020B0604020202020204" pitchFamily="34" charset="0"/>
              </a:rPr>
              <a:t>Khi nền kinh tế tăng trưởng tốt, thu nhập bình quân của người dân tăng lên. Điều này làm cho cầu tiêu dùng hàng hoá, dịch vụ thông thường của họ cũng tăng lên. Tuy nhiên, khi các hoạt động kinh tế gặp khó khăn do tác </a:t>
            </a:r>
            <a:r>
              <a:rPr lang="en-US" sz="2000" dirty="0">
                <a:solidFill>
                  <a:prstClr val="black"/>
                </a:solidFill>
                <a:cs typeface="Arial" panose="020B0604020202020204" pitchFamily="34" charset="0"/>
              </a:rPr>
              <a:t>đ</a:t>
            </a:r>
            <a:r>
              <a:rPr lang="vi-VN" sz="2000" dirty="0" smtClean="0">
                <a:solidFill>
                  <a:prstClr val="black"/>
                </a:solidFill>
                <a:cs typeface="Arial" panose="020B0604020202020204" pitchFamily="34" charset="0"/>
              </a:rPr>
              <a:t>ộng </a:t>
            </a:r>
            <a:r>
              <a:rPr lang="vi-VN" sz="2000" dirty="0" smtClean="0">
                <a:solidFill>
                  <a:prstClr val="black"/>
                </a:solidFill>
                <a:cs typeface="Arial" panose="020B0604020202020204" pitchFamily="34" charset="0"/>
              </a:rPr>
              <a:t>của thiên tai và sự bất ổn của thị trường thế giới, nền kinh tế rơi vào suy thoái. Hệ quả là nhiều người mất việc làm mức thu nhập trung bình giảm xuống. Trong bối cảnh đó, người tiêu dùng phải cân nhắc hơn trước khi mua các hàng hoá dịch vụ.</a:t>
            </a:r>
            <a:endParaRPr lang="vi-VN" sz="2000" dirty="0" smtClean="0">
              <a:solidFill>
                <a:prstClr val="black"/>
              </a:solidFill>
              <a:cs typeface="Arial" panose="020B0604020202020204" pitchFamily="34" charset="0"/>
            </a:endParaRPr>
          </a:p>
        </p:txBody>
      </p:sp>
      <p:sp>
        <p:nvSpPr>
          <p:cNvPr id="66566" name="Rectangle 6"/>
          <p:cNvSpPr>
            <a:spLocks noChangeArrowheads="1"/>
          </p:cNvSpPr>
          <p:nvPr/>
        </p:nvSpPr>
        <p:spPr bwMode="auto">
          <a:xfrm>
            <a:off x="6541295" y="1577039"/>
            <a:ext cx="2333625"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vi-VN" sz="2500" smtClean="0">
                <a:solidFill>
                  <a:srgbClr val="0033CC"/>
                </a:solidFill>
                <a:cs typeface="Arial" panose="020B0604020202020204" pitchFamily="34" charset="0"/>
              </a:rPr>
              <a:t>Thiên tai, thị trường, kinh tế suy thoái </a:t>
            </a:r>
            <a:endParaRPr lang="vi-VN" sz="2500" smtClean="0">
              <a:solidFill>
                <a:srgbClr val="0033CC"/>
              </a:solidFill>
              <a:cs typeface="Arial" panose="020B0604020202020204" pitchFamily="34" charset="0"/>
            </a:endParaRPr>
          </a:p>
        </p:txBody>
      </p:sp>
      <p:sp>
        <p:nvSpPr>
          <p:cNvPr id="2" name="Bent Arrow 12"/>
          <p:cNvSpPr/>
          <p:nvPr/>
        </p:nvSpPr>
        <p:spPr bwMode="auto">
          <a:xfrm rot="16200000" flipV="1">
            <a:off x="4188619" y="1737519"/>
            <a:ext cx="766762" cy="9144000"/>
          </a:xfrm>
          <a:custGeom>
            <a:avLst/>
            <a:gdLst>
              <a:gd name="T0" fmla="*/ 495302 w 745073"/>
              <a:gd name="T1" fmla="*/ 0 h 5627753"/>
              <a:gd name="T2" fmla="*/ 495302 w 745073"/>
              <a:gd name="T3" fmla="*/ 372537 h 5627753"/>
              <a:gd name="T4" fmla="*/ 93134 w 745073"/>
              <a:gd name="T5" fmla="*/ 5627753 h 5627753"/>
              <a:gd name="T6" fmla="*/ 745073 w 745073"/>
              <a:gd name="T7" fmla="*/ 186268 h 5627753"/>
              <a:gd name="T8" fmla="*/ 17694720 60000 65536"/>
              <a:gd name="T9" fmla="*/ 5898240 60000 65536"/>
              <a:gd name="T10" fmla="*/ 5898240 60000 65536"/>
              <a:gd name="T11" fmla="*/ 0 60000 65536"/>
            </a:gdLst>
            <a:ahLst/>
            <a:cxnLst>
              <a:cxn ang="T8">
                <a:pos x="T0" y="T1"/>
              </a:cxn>
              <a:cxn ang="T9">
                <a:pos x="T2" y="T3"/>
              </a:cxn>
              <a:cxn ang="T10">
                <a:pos x="T4" y="T5"/>
              </a:cxn>
              <a:cxn ang="T11">
                <a:pos x="T6" y="T7"/>
              </a:cxn>
            </a:cxnLst>
            <a:rect l="0" t="0" r="r" b="b"/>
            <a:pathLst>
              <a:path w="745073" h="5627753">
                <a:moveTo>
                  <a:pt x="0" y="5627753"/>
                </a:moveTo>
                <a:lnTo>
                  <a:pt x="0" y="419104"/>
                </a:lnTo>
                <a:cubicBezTo>
                  <a:pt x="0" y="239076"/>
                  <a:pt x="145941" y="93135"/>
                  <a:pt x="325969" y="93135"/>
                </a:cubicBezTo>
                <a:cubicBezTo>
                  <a:pt x="325969" y="93135"/>
                  <a:pt x="325969" y="93135"/>
                  <a:pt x="325969" y="93135"/>
                </a:cubicBezTo>
                <a:lnTo>
                  <a:pt x="495302" y="93134"/>
                </a:lnTo>
                <a:lnTo>
                  <a:pt x="495302" y="0"/>
                </a:lnTo>
                <a:lnTo>
                  <a:pt x="745073" y="186268"/>
                </a:lnTo>
                <a:lnTo>
                  <a:pt x="495302" y="372537"/>
                </a:lnTo>
                <a:lnTo>
                  <a:pt x="495302" y="279402"/>
                </a:lnTo>
                <a:lnTo>
                  <a:pt x="325969" y="279402"/>
                </a:lnTo>
                <a:lnTo>
                  <a:pt x="325968" y="279402"/>
                </a:lnTo>
                <a:cubicBezTo>
                  <a:pt x="248814" y="279402"/>
                  <a:pt x="186268" y="341948"/>
                  <a:pt x="186268" y="419102"/>
                </a:cubicBezTo>
                <a:lnTo>
                  <a:pt x="186268" y="5627753"/>
                </a:lnTo>
                <a:close/>
              </a:path>
            </a:pathLst>
          </a:custGeom>
          <a:solidFill>
            <a:schemeClr val="accent2"/>
          </a:solid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lIns="121920" tIns="60960" rIns="121920" bIns="60960" anchor="ctr"/>
          <a:lstStyle/>
          <a:p>
            <a:pP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66568" name="Rectangle 8"/>
          <p:cNvSpPr>
            <a:spLocks noChangeArrowheads="1"/>
          </p:cNvSpPr>
          <p:nvPr/>
        </p:nvSpPr>
        <p:spPr bwMode="auto">
          <a:xfrm>
            <a:off x="3692131" y="3379977"/>
            <a:ext cx="491609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vi-VN" sz="2200" dirty="0" smtClean="0">
                <a:solidFill>
                  <a:prstClr val="black"/>
                </a:solidFill>
                <a:cs typeface="Arial" panose="020B0604020202020204" pitchFamily="34" charset="0"/>
              </a:rPr>
              <a:t>Trong bối cảnh thị trường dầu mỏ thế giới biến động làm giá xăng dầu tăng lên với mức thu nhập không đổi, nhiều người tiêu dùng ở thành phố đã phải cân nhắc khi sử dụng phương tiện giao thông. Thay vì sử dụng phương tiện ô tô, xe máy cá nhân hoặc taxi, nhiều người đã lựa chọn dùng phương tiện công cộng như xe buýt.</a:t>
            </a:r>
            <a:endParaRPr lang="vi-VN" sz="2200" dirty="0" smtClean="0">
              <a:solidFill>
                <a:prstClr val="black"/>
              </a:solidFill>
              <a:cs typeface="Arial" panose="020B0604020202020204" pitchFamily="34" charset="0"/>
            </a:endParaRPr>
          </a:p>
        </p:txBody>
      </p:sp>
      <p:sp>
        <p:nvSpPr>
          <p:cNvPr id="66569" name="AutoShape 9"/>
          <p:cNvSpPr/>
          <p:nvPr/>
        </p:nvSpPr>
        <p:spPr bwMode="auto">
          <a:xfrm flipH="1">
            <a:off x="3358754" y="4037013"/>
            <a:ext cx="228600" cy="2057400"/>
          </a:xfrm>
          <a:prstGeom prst="rightBrace">
            <a:avLst>
              <a:gd name="adj1" fmla="val 56250"/>
              <a:gd name="adj2" fmla="val 50000"/>
            </a:avLst>
          </a:prstGeom>
          <a:noFill/>
          <a:ln w="2857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66570" name="Rectangle 10"/>
          <p:cNvSpPr>
            <a:spLocks noChangeArrowheads="1"/>
          </p:cNvSpPr>
          <p:nvPr/>
        </p:nvSpPr>
        <p:spPr bwMode="auto">
          <a:xfrm>
            <a:off x="386964" y="4151691"/>
            <a:ext cx="266461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fontAlgn="base">
              <a:spcBef>
                <a:spcPct val="0"/>
              </a:spcBef>
              <a:spcAft>
                <a:spcPct val="0"/>
              </a:spcAft>
            </a:pPr>
            <a:r>
              <a:rPr lang="vi-VN" sz="2500" smtClean="0">
                <a:solidFill>
                  <a:srgbClr val="FF0000"/>
                </a:solidFill>
                <a:cs typeface="Arial" panose="020B0604020202020204" pitchFamily="34" charset="0"/>
              </a:rPr>
              <a:t> Thế giới biến động, thu nhập vẫn giữ nguyên không đổi </a:t>
            </a:r>
            <a:endParaRPr lang="vi-VN" sz="2500" smtClean="0">
              <a:solidFill>
                <a:srgbClr val="FF0000"/>
              </a:solidFill>
              <a:cs typeface="Arial" panose="020B0604020202020204" pitchFamily="34" charset="0"/>
            </a:endParaRPr>
          </a:p>
        </p:txBody>
      </p:sp>
      <p:sp>
        <p:nvSpPr>
          <p:cNvPr id="66571" name="AutoShape 11"/>
          <p:cNvSpPr/>
          <p:nvPr/>
        </p:nvSpPr>
        <p:spPr bwMode="auto">
          <a:xfrm>
            <a:off x="6056710" y="1195388"/>
            <a:ext cx="171450" cy="2057400"/>
          </a:xfrm>
          <a:prstGeom prst="rightBrace">
            <a:avLst>
              <a:gd name="adj1" fmla="val 75000"/>
              <a:gd name="adj2" fmla="val 50000"/>
            </a:avLst>
          </a:prstGeom>
          <a:noFill/>
          <a:ln w="28575">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linds(horizontal)">
                                      <p:cBhvr>
                                        <p:cTn id="7" dur="500"/>
                                        <p:tgtEl>
                                          <p:spTgt spid="665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6565"/>
                                        </p:tgtEl>
                                        <p:attrNameLst>
                                          <p:attrName>style.visibility</p:attrName>
                                        </p:attrNameLst>
                                      </p:cBhvr>
                                      <p:to>
                                        <p:strVal val="visible"/>
                                      </p:to>
                                    </p:set>
                                    <p:animEffect transition="in" filter="blinds(horizontal)">
                                      <p:cBhvr>
                                        <p:cTn id="23" dur="500"/>
                                        <p:tgtEl>
                                          <p:spTgt spid="6656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6568"/>
                                        </p:tgtEl>
                                        <p:attrNameLst>
                                          <p:attrName>style.visibility</p:attrName>
                                        </p:attrNameLst>
                                      </p:cBhvr>
                                      <p:to>
                                        <p:strVal val="visible"/>
                                      </p:to>
                                    </p:set>
                                    <p:animEffect transition="in" filter="blinds(horizontal)">
                                      <p:cBhvr>
                                        <p:cTn id="26" dur="500"/>
                                        <p:tgtEl>
                                          <p:spTgt spid="6656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6569"/>
                                        </p:tgtEl>
                                        <p:attrNameLst>
                                          <p:attrName>style.visibility</p:attrName>
                                        </p:attrNameLst>
                                      </p:cBhvr>
                                      <p:to>
                                        <p:strVal val="visible"/>
                                      </p:to>
                                    </p:set>
                                    <p:animEffect transition="in" filter="blinds(horizontal)">
                                      <p:cBhvr>
                                        <p:cTn id="31" dur="500"/>
                                        <p:tgtEl>
                                          <p:spTgt spid="6656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6571"/>
                                        </p:tgtEl>
                                        <p:attrNameLst>
                                          <p:attrName>style.visibility</p:attrName>
                                        </p:attrNameLst>
                                      </p:cBhvr>
                                      <p:to>
                                        <p:strVal val="visible"/>
                                      </p:to>
                                    </p:set>
                                    <p:animEffect transition="in" filter="blinds(horizontal)">
                                      <p:cBhvr>
                                        <p:cTn id="34" dur="500"/>
                                        <p:tgtEl>
                                          <p:spTgt spid="6657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6566"/>
                                        </p:tgtEl>
                                        <p:attrNameLst>
                                          <p:attrName>style.visibility</p:attrName>
                                        </p:attrNameLst>
                                      </p:cBhvr>
                                      <p:to>
                                        <p:strVal val="visible"/>
                                      </p:to>
                                    </p:set>
                                    <p:animEffect transition="in" filter="blinds(horizontal)">
                                      <p:cBhvr>
                                        <p:cTn id="39" dur="500"/>
                                        <p:tgtEl>
                                          <p:spTgt spid="6656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6570"/>
                                        </p:tgtEl>
                                        <p:attrNameLst>
                                          <p:attrName>style.visibility</p:attrName>
                                        </p:attrNameLst>
                                      </p:cBhvr>
                                      <p:to>
                                        <p:strVal val="visible"/>
                                      </p:to>
                                    </p:set>
                                    <p:animEffect transition="in" filter="blinds(horizontal)">
                                      <p:cBhvr>
                                        <p:cTn id="44"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6564" grpId="0"/>
      <p:bldP spid="66565" grpId="0"/>
      <p:bldP spid="66566" grpId="0"/>
      <p:bldP spid="2" grpId="0" animBg="1"/>
      <p:bldP spid="66568" grpId="0"/>
      <p:bldP spid="66569" grpId="0" animBg="1"/>
      <p:bldP spid="66570" grpId="0"/>
      <p:bldP spid="665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Đường diềm trang trí\Nền\Picture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60" y="0"/>
            <a:ext cx="921026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custDataLst>
              <p:tags r:id="rId2"/>
            </p:custDataLst>
          </p:nvPr>
        </p:nvSpPr>
        <p:spPr>
          <a:xfrm>
            <a:off x="321100" y="202289"/>
            <a:ext cx="8534400" cy="682625"/>
          </a:xfrm>
        </p:spPr>
        <p:txBody>
          <a:bodyPr>
            <a:normAutofit/>
          </a:bodyPr>
          <a:lstStyle/>
          <a:p>
            <a:pPr algn="ctr" eaLnBrk="1" hangingPunct="1"/>
            <a:r>
              <a:rPr lang="en-US" b="1" dirty="0" err="1" smtClean="0">
                <a:solidFill>
                  <a:srgbClr val="FF0000"/>
                </a:solidFill>
                <a:latin typeface="Arial" panose="020B0604020202020204" pitchFamily="34" charset="0"/>
                <a:cs typeface="Arial" panose="020B0604020202020204" pitchFamily="34" charset="0"/>
              </a:rPr>
              <a:t>Những</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yếu</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tố</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ảnh</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hưởng</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đến</a:t>
            </a:r>
            <a:r>
              <a:rPr lang="en-US" b="1" dirty="0" smtClean="0">
                <a:solidFill>
                  <a:srgbClr val="FF0000"/>
                </a:solidFill>
                <a:latin typeface="Arial" panose="020B0604020202020204" pitchFamily="34" charset="0"/>
                <a:cs typeface="Arial" panose="020B0604020202020204" pitchFamily="34" charset="0"/>
              </a:rPr>
              <a:t> “</a:t>
            </a:r>
            <a:r>
              <a:rPr lang="en-US" b="1" dirty="0" err="1" smtClean="0">
                <a:solidFill>
                  <a:srgbClr val="FF0000"/>
                </a:solidFill>
                <a:latin typeface="Arial" panose="020B0604020202020204" pitchFamily="34" charset="0"/>
                <a:cs typeface="Arial" panose="020B0604020202020204" pitchFamily="34" charset="0"/>
              </a:rPr>
              <a:t>cầu</a:t>
            </a:r>
            <a:r>
              <a:rPr lang="en-US" b="1" dirty="0" smtClean="0">
                <a:solidFill>
                  <a:srgbClr val="FF0000"/>
                </a:solidFill>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p:txBody>
      </p:sp>
      <p:sp>
        <p:nvSpPr>
          <p:cNvPr id="8195" name="AutoShape 3"/>
          <p:cNvSpPr>
            <a:spLocks noChangeArrowheads="1"/>
          </p:cNvSpPr>
          <p:nvPr>
            <p:custDataLst>
              <p:tags r:id="rId3"/>
            </p:custDataLst>
          </p:nvPr>
        </p:nvSpPr>
        <p:spPr bwMode="auto">
          <a:xfrm rot="1948014">
            <a:off x="457200" y="1295400"/>
            <a:ext cx="3200400" cy="1371600"/>
          </a:xfrm>
          <a:prstGeom prst="rightArrow">
            <a:avLst>
              <a:gd name="adj1" fmla="val 50000"/>
              <a:gd name="adj2" fmla="val 58333"/>
            </a:avLst>
          </a:prstGeom>
          <a:gradFill rotWithShape="1">
            <a:gsLst>
              <a:gs pos="0">
                <a:schemeClr val="bg1"/>
              </a:gs>
              <a:gs pos="100000">
                <a:srgbClr val="FF99FF"/>
              </a:gs>
            </a:gsLst>
            <a:lin ang="0" scaled="1"/>
          </a:gradFill>
          <a:ln w="9525">
            <a:solidFill>
              <a:schemeClr val="tx1"/>
            </a:solidFill>
            <a:miter lim="800000"/>
          </a:ln>
          <a:effectLst/>
        </p:spPr>
        <p:txBody>
          <a:bodyPr wrap="none" anchor="ctr"/>
          <a:lstStyle/>
          <a:p>
            <a:pPr algn="ctr">
              <a:defRPr/>
            </a:pPr>
            <a:r>
              <a:rPr lang="en-US" sz="3600">
                <a:solidFill>
                  <a:srgbClr val="0000FF"/>
                </a:solidFill>
                <a:effectLst>
                  <a:outerShdw blurRad="38100" dist="38100" dir="2700000" algn="tl">
                    <a:srgbClr val="C0C0C0"/>
                  </a:outerShdw>
                </a:effectLst>
              </a:rPr>
              <a:t>Thị hiếu </a:t>
            </a:r>
            <a:endParaRPr lang="en-US" sz="3600">
              <a:solidFill>
                <a:srgbClr val="0000FF"/>
              </a:solidFill>
              <a:effectLst>
                <a:outerShdw blurRad="38100" dist="38100" dir="2700000" algn="tl">
                  <a:srgbClr val="C0C0C0"/>
                </a:outerShdw>
              </a:effectLst>
            </a:endParaRPr>
          </a:p>
        </p:txBody>
      </p:sp>
      <p:sp>
        <p:nvSpPr>
          <p:cNvPr id="8196" name="AutoShape 4"/>
          <p:cNvSpPr>
            <a:spLocks noChangeArrowheads="1"/>
          </p:cNvSpPr>
          <p:nvPr>
            <p:custDataLst>
              <p:tags r:id="rId4"/>
            </p:custDataLst>
          </p:nvPr>
        </p:nvSpPr>
        <p:spPr bwMode="auto">
          <a:xfrm rot="-1643670">
            <a:off x="457200" y="3657600"/>
            <a:ext cx="3200400" cy="1371600"/>
          </a:xfrm>
          <a:prstGeom prst="rightArrow">
            <a:avLst>
              <a:gd name="adj1" fmla="val 50000"/>
              <a:gd name="adj2" fmla="val 58333"/>
            </a:avLst>
          </a:prstGeom>
          <a:gradFill rotWithShape="1">
            <a:gsLst>
              <a:gs pos="0">
                <a:schemeClr val="bg1"/>
              </a:gs>
              <a:gs pos="50000">
                <a:srgbClr val="FF99FF"/>
              </a:gs>
              <a:gs pos="100000">
                <a:schemeClr val="bg1"/>
              </a:gs>
            </a:gsLst>
            <a:lin ang="0" scaled="1"/>
          </a:gradFill>
          <a:ln w="9525">
            <a:solidFill>
              <a:schemeClr val="tx1"/>
            </a:solidFill>
            <a:miter lim="800000"/>
          </a:ln>
          <a:effectLst/>
        </p:spPr>
        <p:txBody>
          <a:bodyPr wrap="none" anchor="ctr"/>
          <a:lstStyle/>
          <a:p>
            <a:pPr algn="ctr">
              <a:defRPr/>
            </a:pPr>
            <a:r>
              <a:rPr lang="en-US" sz="3600">
                <a:solidFill>
                  <a:srgbClr val="0000FF"/>
                </a:solidFill>
                <a:effectLst>
                  <a:outerShdw blurRad="38100" dist="38100" dir="2700000" algn="tl">
                    <a:srgbClr val="C0C0C0"/>
                  </a:outerShdw>
                </a:effectLst>
              </a:rPr>
              <a:t>Tâm lý </a:t>
            </a:r>
            <a:endParaRPr lang="en-US" sz="3600">
              <a:solidFill>
                <a:srgbClr val="0000FF"/>
              </a:solidFill>
              <a:effectLst>
                <a:outerShdw blurRad="38100" dist="38100" dir="2700000" algn="tl">
                  <a:srgbClr val="C0C0C0"/>
                </a:outerShdw>
              </a:effectLst>
            </a:endParaRPr>
          </a:p>
        </p:txBody>
      </p:sp>
      <p:sp>
        <p:nvSpPr>
          <p:cNvPr id="8198" name="Oval 6"/>
          <p:cNvSpPr>
            <a:spLocks noChangeArrowheads="1"/>
          </p:cNvSpPr>
          <p:nvPr>
            <p:custDataLst>
              <p:tags r:id="rId5"/>
            </p:custDataLst>
          </p:nvPr>
        </p:nvSpPr>
        <p:spPr bwMode="auto">
          <a:xfrm>
            <a:off x="3657600" y="1981200"/>
            <a:ext cx="2286000" cy="1752600"/>
          </a:xfrm>
          <a:prstGeom prst="ellipse">
            <a:avLst/>
          </a:prstGeom>
          <a:gradFill rotWithShape="1">
            <a:gsLst>
              <a:gs pos="0">
                <a:schemeClr val="folHlink"/>
              </a:gs>
              <a:gs pos="100000">
                <a:srgbClr val="FFFF66"/>
              </a:gs>
            </a:gsLst>
            <a:path path="shape">
              <a:fillToRect l="50000" t="50000" r="50000" b="50000"/>
            </a:path>
          </a:gradFill>
          <a:ln w="57150" cmpd="thickThin">
            <a:solidFill>
              <a:schemeClr val="tx1"/>
            </a:solidFill>
            <a:round/>
          </a:ln>
          <a:effectLst/>
        </p:spPr>
        <p:txBody>
          <a:bodyPr wrap="none" anchor="ctr"/>
          <a:lstStyle/>
          <a:p>
            <a:pPr algn="ctr">
              <a:defRPr/>
            </a:pPr>
            <a:r>
              <a:rPr lang="en-US" sz="4400" b="1" dirty="0" err="1">
                <a:effectLst>
                  <a:outerShdw blurRad="38100" dist="38100" dir="2700000" algn="tl">
                    <a:srgbClr val="FFFFFF"/>
                  </a:outerShdw>
                </a:effectLst>
                <a:latin typeface="Arial" panose="020B0604020202020204" pitchFamily="34" charset="0"/>
                <a:cs typeface="Arial" panose="020B0604020202020204" pitchFamily="34" charset="0"/>
              </a:rPr>
              <a:t>Cầu</a:t>
            </a:r>
            <a:endParaRPr lang="en-US" sz="4400" b="1" dirty="0">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8199" name="AutoShape 7"/>
          <p:cNvSpPr>
            <a:spLocks noChangeArrowheads="1"/>
          </p:cNvSpPr>
          <p:nvPr>
            <p:custDataLst>
              <p:tags r:id="rId6"/>
            </p:custDataLst>
          </p:nvPr>
        </p:nvSpPr>
        <p:spPr bwMode="auto">
          <a:xfrm rot="1485008">
            <a:off x="5822950" y="3429000"/>
            <a:ext cx="3048000" cy="1371600"/>
          </a:xfrm>
          <a:prstGeom prst="leftArrow">
            <a:avLst>
              <a:gd name="adj1" fmla="val 50000"/>
              <a:gd name="adj2" fmla="val 55556"/>
            </a:avLst>
          </a:prstGeom>
          <a:gradFill rotWithShape="1">
            <a:gsLst>
              <a:gs pos="0">
                <a:srgbClr val="FF99FF"/>
              </a:gs>
              <a:gs pos="100000">
                <a:schemeClr val="bg1"/>
              </a:gs>
            </a:gsLst>
            <a:lin ang="0" scaled="1"/>
          </a:gradFill>
          <a:ln w="9525">
            <a:solidFill>
              <a:schemeClr val="tx1"/>
            </a:solidFill>
            <a:miter lim="800000"/>
          </a:ln>
          <a:effectLst/>
        </p:spPr>
        <p:txBody>
          <a:bodyPr wrap="none" anchor="ctr"/>
          <a:lstStyle/>
          <a:p>
            <a:pPr algn="ctr">
              <a:defRPr/>
            </a:pPr>
            <a:r>
              <a:rPr lang="en-US" sz="3600">
                <a:solidFill>
                  <a:srgbClr val="0000FF"/>
                </a:solidFill>
                <a:effectLst>
                  <a:outerShdw blurRad="38100" dist="38100" dir="2700000" algn="tl">
                    <a:srgbClr val="C0C0C0"/>
                  </a:outerShdw>
                </a:effectLst>
              </a:rPr>
              <a:t>Tập quán </a:t>
            </a:r>
            <a:endParaRPr lang="en-US" sz="3600">
              <a:solidFill>
                <a:srgbClr val="0000FF"/>
              </a:solidFill>
              <a:effectLst>
                <a:outerShdw blurRad="38100" dist="38100" dir="2700000" algn="tl">
                  <a:srgbClr val="C0C0C0"/>
                </a:outerShdw>
              </a:effectLst>
            </a:endParaRPr>
          </a:p>
        </p:txBody>
      </p:sp>
      <p:sp>
        <p:nvSpPr>
          <p:cNvPr id="8201" name="AutoShape 9"/>
          <p:cNvSpPr>
            <a:spLocks noChangeArrowheads="1"/>
          </p:cNvSpPr>
          <p:nvPr>
            <p:custDataLst>
              <p:tags r:id="rId7"/>
            </p:custDataLst>
          </p:nvPr>
        </p:nvSpPr>
        <p:spPr bwMode="auto">
          <a:xfrm rot="-1360952">
            <a:off x="5867400" y="1143000"/>
            <a:ext cx="3124200" cy="1371600"/>
          </a:xfrm>
          <a:prstGeom prst="leftArrow">
            <a:avLst>
              <a:gd name="adj1" fmla="val 50000"/>
              <a:gd name="adj2" fmla="val 56944"/>
            </a:avLst>
          </a:prstGeom>
          <a:gradFill rotWithShape="1">
            <a:gsLst>
              <a:gs pos="0">
                <a:srgbClr val="FF99FF"/>
              </a:gs>
              <a:gs pos="100000">
                <a:schemeClr val="bg1"/>
              </a:gs>
            </a:gsLst>
            <a:lin ang="0" scaled="1"/>
          </a:gradFill>
          <a:ln w="9525">
            <a:solidFill>
              <a:schemeClr val="tx1"/>
            </a:solidFill>
            <a:miter lim="800000"/>
          </a:ln>
          <a:effectLst/>
        </p:spPr>
        <p:txBody>
          <a:bodyPr wrap="none" anchor="ctr"/>
          <a:lstStyle/>
          <a:p>
            <a:pPr algn="ctr">
              <a:defRPr/>
            </a:pPr>
            <a:r>
              <a:rPr lang="en-US" sz="3600">
                <a:solidFill>
                  <a:srgbClr val="FF0000"/>
                </a:solidFill>
                <a:effectLst>
                  <a:outerShdw blurRad="38100" dist="38100" dir="2700000" algn="tl">
                    <a:srgbClr val="C0C0C0"/>
                  </a:outerShdw>
                </a:effectLst>
              </a:rPr>
              <a:t>Giá cả</a:t>
            </a:r>
            <a:endParaRPr lang="en-US" sz="3600">
              <a:solidFill>
                <a:srgbClr val="FF0000"/>
              </a:solidFill>
              <a:effectLst>
                <a:outerShdw blurRad="38100" dist="38100" dir="2700000" algn="tl">
                  <a:srgbClr val="C0C0C0"/>
                </a:outerShdw>
              </a:effectLst>
            </a:endParaRPr>
          </a:p>
        </p:txBody>
      </p:sp>
      <p:sp>
        <p:nvSpPr>
          <p:cNvPr id="8202" name="AutoShape 10"/>
          <p:cNvSpPr>
            <a:spLocks noChangeArrowheads="1"/>
          </p:cNvSpPr>
          <p:nvPr>
            <p:custDataLst>
              <p:tags r:id="rId8"/>
            </p:custDataLst>
          </p:nvPr>
        </p:nvSpPr>
        <p:spPr bwMode="auto">
          <a:xfrm rot="5400000">
            <a:off x="3314700" y="4457700"/>
            <a:ext cx="2895600" cy="1600200"/>
          </a:xfrm>
          <a:prstGeom prst="leftArrow">
            <a:avLst>
              <a:gd name="adj1" fmla="val 50000"/>
              <a:gd name="adj2" fmla="val 45238"/>
            </a:avLst>
          </a:prstGeom>
          <a:gradFill rotWithShape="1">
            <a:gsLst>
              <a:gs pos="0">
                <a:srgbClr val="FF99FF"/>
              </a:gs>
              <a:gs pos="100000">
                <a:schemeClr val="bg1"/>
              </a:gs>
            </a:gsLst>
            <a:lin ang="0" scaled="1"/>
          </a:gradFill>
          <a:ln w="9525">
            <a:solidFill>
              <a:schemeClr val="tx1"/>
            </a:solidFill>
            <a:miter lim="800000"/>
          </a:ln>
          <a:effectLst/>
        </p:spPr>
        <p:txBody>
          <a:bodyPr wrap="none" anchor="ctr"/>
          <a:lstStyle/>
          <a:p>
            <a:pPr algn="ctr">
              <a:defRPr/>
            </a:pPr>
            <a:r>
              <a:rPr lang="en-US" sz="3600">
                <a:solidFill>
                  <a:srgbClr val="FF0000"/>
                </a:solidFill>
                <a:effectLst>
                  <a:outerShdw blurRad="38100" dist="38100" dir="2700000" algn="tl">
                    <a:srgbClr val="C0C0C0"/>
                  </a:outerShdw>
                </a:effectLst>
              </a:rPr>
              <a:t>Thu nhập</a:t>
            </a:r>
            <a:endParaRPr lang="en-US" sz="3600">
              <a:solidFill>
                <a:srgbClr val="FF0000"/>
              </a:solidFill>
              <a:effectLst>
                <a:outerShdw blurRad="38100" dist="38100" dir="2700000" algn="tl">
                  <a:srgbClr val="C0C0C0"/>
                </a:outerShdw>
              </a:effectLst>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1000" fill="hold"/>
                                        <p:tgtEl>
                                          <p:spTgt spid="8194"/>
                                        </p:tgtEl>
                                        <p:attrNameLst>
                                          <p:attrName>ppt_x</p:attrName>
                                        </p:attrNameLst>
                                      </p:cBhvr>
                                      <p:tavLst>
                                        <p:tav tm="0">
                                          <p:val>
                                            <p:strVal val="#ppt_x"/>
                                          </p:val>
                                        </p:tav>
                                        <p:tav tm="100000">
                                          <p:val>
                                            <p:strVal val="#ppt_x"/>
                                          </p:val>
                                        </p:tav>
                                      </p:tavLst>
                                    </p:anim>
                                    <p:anim calcmode="lin" valueType="num">
                                      <p:cBhvr additive="base">
                                        <p:cTn id="8" dur="10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Effect transition="in" filter="blinds(horizontal)">
                                      <p:cBhvr>
                                        <p:cTn id="13" dur="3000"/>
                                        <p:tgtEl>
                                          <p:spTgt spid="819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additive="base">
                                        <p:cTn id="18" dur="2000" fill="hold"/>
                                        <p:tgtEl>
                                          <p:spTgt spid="8195"/>
                                        </p:tgtEl>
                                        <p:attrNameLst>
                                          <p:attrName>ppt_x</p:attrName>
                                        </p:attrNameLst>
                                      </p:cBhvr>
                                      <p:tavLst>
                                        <p:tav tm="0">
                                          <p:val>
                                            <p:strVal val="#ppt_x"/>
                                          </p:val>
                                        </p:tav>
                                        <p:tav tm="100000">
                                          <p:val>
                                            <p:strVal val="#ppt_x"/>
                                          </p:val>
                                        </p:tav>
                                      </p:tavLst>
                                    </p:anim>
                                    <p:anim calcmode="lin" valueType="num">
                                      <p:cBhvr additive="base">
                                        <p:cTn id="19" dur="20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6"/>
                                        </p:tgtEl>
                                        <p:attrNameLst>
                                          <p:attrName>style.visibility</p:attrName>
                                        </p:attrNameLst>
                                      </p:cBhvr>
                                      <p:to>
                                        <p:strVal val="visible"/>
                                      </p:to>
                                    </p:set>
                                    <p:anim calcmode="lin" valueType="num">
                                      <p:cBhvr additive="base">
                                        <p:cTn id="24" dur="2000" fill="hold"/>
                                        <p:tgtEl>
                                          <p:spTgt spid="8196"/>
                                        </p:tgtEl>
                                        <p:attrNameLst>
                                          <p:attrName>ppt_x</p:attrName>
                                        </p:attrNameLst>
                                      </p:cBhvr>
                                      <p:tavLst>
                                        <p:tav tm="0">
                                          <p:val>
                                            <p:strVal val="#ppt_x"/>
                                          </p:val>
                                        </p:tav>
                                        <p:tav tm="100000">
                                          <p:val>
                                            <p:strVal val="#ppt_x"/>
                                          </p:val>
                                        </p:tav>
                                      </p:tavLst>
                                    </p:anim>
                                    <p:anim calcmode="lin" valueType="num">
                                      <p:cBhvr additive="base">
                                        <p:cTn id="25" dur="20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99"/>
                                        </p:tgtEl>
                                        <p:attrNameLst>
                                          <p:attrName>style.visibility</p:attrName>
                                        </p:attrNameLst>
                                      </p:cBhvr>
                                      <p:to>
                                        <p:strVal val="visible"/>
                                      </p:to>
                                    </p:set>
                                    <p:anim calcmode="lin" valueType="num">
                                      <p:cBhvr additive="base">
                                        <p:cTn id="30" dur="2000" fill="hold"/>
                                        <p:tgtEl>
                                          <p:spTgt spid="8199"/>
                                        </p:tgtEl>
                                        <p:attrNameLst>
                                          <p:attrName>ppt_x</p:attrName>
                                        </p:attrNameLst>
                                      </p:cBhvr>
                                      <p:tavLst>
                                        <p:tav tm="0">
                                          <p:val>
                                            <p:strVal val="#ppt_x"/>
                                          </p:val>
                                        </p:tav>
                                        <p:tav tm="100000">
                                          <p:val>
                                            <p:strVal val="#ppt_x"/>
                                          </p:val>
                                        </p:tav>
                                      </p:tavLst>
                                    </p:anim>
                                    <p:anim calcmode="lin" valueType="num">
                                      <p:cBhvr additive="base">
                                        <p:cTn id="31" dur="20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201"/>
                                        </p:tgtEl>
                                        <p:attrNameLst>
                                          <p:attrName>style.visibility</p:attrName>
                                        </p:attrNameLst>
                                      </p:cBhvr>
                                      <p:to>
                                        <p:strVal val="visible"/>
                                      </p:to>
                                    </p:set>
                                    <p:anim calcmode="lin" valueType="num">
                                      <p:cBhvr additive="base">
                                        <p:cTn id="36" dur="2000" fill="hold"/>
                                        <p:tgtEl>
                                          <p:spTgt spid="8201"/>
                                        </p:tgtEl>
                                        <p:attrNameLst>
                                          <p:attrName>ppt_x</p:attrName>
                                        </p:attrNameLst>
                                      </p:cBhvr>
                                      <p:tavLst>
                                        <p:tav tm="0">
                                          <p:val>
                                            <p:strVal val="#ppt_x"/>
                                          </p:val>
                                        </p:tav>
                                        <p:tav tm="100000">
                                          <p:val>
                                            <p:strVal val="#ppt_x"/>
                                          </p:val>
                                        </p:tav>
                                      </p:tavLst>
                                    </p:anim>
                                    <p:anim calcmode="lin" valueType="num">
                                      <p:cBhvr additive="base">
                                        <p:cTn id="37" dur="20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202"/>
                                        </p:tgtEl>
                                        <p:attrNameLst>
                                          <p:attrName>style.visibility</p:attrName>
                                        </p:attrNameLst>
                                      </p:cBhvr>
                                      <p:to>
                                        <p:strVal val="visible"/>
                                      </p:to>
                                    </p:set>
                                    <p:anim calcmode="lin" valueType="num">
                                      <p:cBhvr additive="base">
                                        <p:cTn id="42" dur="2000" fill="hold"/>
                                        <p:tgtEl>
                                          <p:spTgt spid="8202"/>
                                        </p:tgtEl>
                                        <p:attrNameLst>
                                          <p:attrName>ppt_x</p:attrName>
                                        </p:attrNameLst>
                                      </p:cBhvr>
                                      <p:tavLst>
                                        <p:tav tm="0">
                                          <p:val>
                                            <p:strVal val="#ppt_x"/>
                                          </p:val>
                                        </p:tav>
                                        <p:tav tm="100000">
                                          <p:val>
                                            <p:strVal val="#ppt_x"/>
                                          </p:val>
                                        </p:tav>
                                      </p:tavLst>
                                    </p:anim>
                                    <p:anim calcmode="lin" valueType="num">
                                      <p:cBhvr additive="base">
                                        <p:cTn id="43" dur="20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mph" presetSubtype="2" fill="hold" grpId="1" nodeType="clickEffect">
                                  <p:stCondLst>
                                    <p:cond delay="0"/>
                                  </p:stCondLst>
                                  <p:childTnLst>
                                    <p:animClr clrSpc="rgb" dir="cw">
                                      <p:cBhvr override="childStyle">
                                        <p:cTn id="47" dur="2000" fill="hold"/>
                                        <p:tgtEl>
                                          <p:spTgt spid="8201"/>
                                        </p:tgtEl>
                                        <p:attrNameLst>
                                          <p:attrName>style.color</p:attrName>
                                        </p:attrNameLst>
                                      </p:cBhvr>
                                      <p:to>
                                        <a:srgbClr val="0000FF"/>
                                      </p:to>
                                    </p:animClr>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8201"/>
                                        </p:tgtEl>
                                        <p:attrNameLst>
                                          <p:attrName>fillcolor</p:attrName>
                                        </p:attrNameLst>
                                      </p:cBhvr>
                                      <p:to>
                                        <a:srgbClr val="FF0000"/>
                                      </p:to>
                                    </p:animClr>
                                    <p:set>
                                      <p:cBhvr>
                                        <p:cTn id="52" dur="2000" fill="hold"/>
                                        <p:tgtEl>
                                          <p:spTgt spid="8201"/>
                                        </p:tgtEl>
                                        <p:attrNameLst>
                                          <p:attrName>fill.type</p:attrName>
                                        </p:attrNameLst>
                                      </p:cBhvr>
                                      <p:to>
                                        <p:strVal val="solid"/>
                                      </p:to>
                                    </p:set>
                                    <p:set>
                                      <p:cBhvr>
                                        <p:cTn id="53" dur="2000" fill="hold"/>
                                        <p:tgtEl>
                                          <p:spTgt spid="8201"/>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3" presetClass="emph" presetSubtype="2" fill="hold" grpId="1" nodeType="clickEffect">
                                  <p:stCondLst>
                                    <p:cond delay="0"/>
                                  </p:stCondLst>
                                  <p:childTnLst>
                                    <p:animClr clrSpc="rgb" dir="cw">
                                      <p:cBhvr override="childStyle">
                                        <p:cTn id="57" dur="2000" fill="hold"/>
                                        <p:tgtEl>
                                          <p:spTgt spid="8202"/>
                                        </p:tgtEl>
                                        <p:attrNameLst>
                                          <p:attrName>style.color</p:attrName>
                                        </p:attrNameLst>
                                      </p:cBhvr>
                                      <p:to>
                                        <a:srgbClr val="0000FF"/>
                                      </p:to>
                                    </p:animClr>
                                  </p:child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8202"/>
                                        </p:tgtEl>
                                        <p:attrNameLst>
                                          <p:attrName>fillcolor</p:attrName>
                                        </p:attrNameLst>
                                      </p:cBhvr>
                                      <p:to>
                                        <a:srgbClr val="FF0000"/>
                                      </p:to>
                                    </p:animClr>
                                    <p:set>
                                      <p:cBhvr>
                                        <p:cTn id="62" dur="2000" fill="hold"/>
                                        <p:tgtEl>
                                          <p:spTgt spid="8202"/>
                                        </p:tgtEl>
                                        <p:attrNameLst>
                                          <p:attrName>fill.type</p:attrName>
                                        </p:attrNameLst>
                                      </p:cBhvr>
                                      <p:to>
                                        <p:strVal val="solid"/>
                                      </p:to>
                                    </p:set>
                                    <p:set>
                                      <p:cBhvr>
                                        <p:cTn id="63" dur="2000" fill="hold"/>
                                        <p:tgtEl>
                                          <p:spTgt spid="820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196" grpId="0" animBg="1"/>
      <p:bldP spid="8198" grpId="0" animBg="1"/>
      <p:bldP spid="8199" grpId="0" animBg="1"/>
      <p:bldP spid="8201" grpId="0" animBg="1"/>
      <p:bldP spid="8201" grpId="1" animBg="1"/>
      <p:bldP spid="8202" grpId="0" animBg="1"/>
      <p:bldP spid="8202" grpId="1" animBg="1"/>
    </p:bldLst>
  </p:timing>
</p:sld>
</file>

<file path=ppt/tags/tag1.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p="http://schemas.openxmlformats.org/presentationml/2006/main">
  <p:tag name="HTML_AUTOSHAPE_INFO" val="&lt;ThreeDShapeInfo&gt;&lt;uuid val=&quot;{4E7309DE-E6E3-4540-B816-4A92C3B5F0FD}&quot;/&gt;&lt;isInvalidForFieldText val=&quot;0&quot;/&gt;&lt;Image&gt;&lt;filename val=&quot;C:\Users\ADMINI~1\AppData\Local\Temp\PR\data\asimages\{4E7309DE-E6E3-4540-B816-4A92C3B5F0FD}.png&quot;/&gt;&lt;left val=&quot;195&quot;/&gt;&lt;top val=&quot;104&quot;/&gt;&lt;width val=&quot;335&quot;/&gt;&lt;height val=&quot;3&quot;/&gt;&lt;hasText val=&quot;1&quot;/&gt;&lt;/Image&gt;&lt;/ThreeDShapeInfo&gt;"/>
</p:tagLst>
</file>

<file path=ppt/tags/tag104.xml><?xml version="1.0" encoding="utf-8"?>
<p:tagLst xmlns:p="http://schemas.openxmlformats.org/presentationml/2006/main">
  <p:tag name="HTML_SHAPEINFO" val="&lt;TextEffect&gt;&lt;Image&gt;&lt;filename val=&quot;C:\Users\ADMINI~1\AppData\Local\Temp\PR\data\asimages\{BC5A442F-FD66-4073-A4AB-265E9FB4286E}_1.png_crop.png&quot;/&gt;&lt;left val=&quot;146&quot;/&gt;&lt;top val=&quot;495&quot;/&gt;&lt;width val=&quot;138&quot;/&gt;&lt;height val=&quot;17&quot;/&gt;&lt;hasText val=&quot;1&quot;/&gt;&lt;paraId val=&quot;1&quot;/&gt;&lt;/Image&gt;&lt;/TextEffect&gt;"/>
  <p:tag name="PRESENTER_SHAPETEXTINFO" val="&lt;ShapeTextInfo&gt;&lt;TableIndex row=&quot;-1&quot; col=&quot;-1&quot;&gt;&lt;linesCount val=&quot;1&quot;/&gt;&lt;lineCharCount val=&quot;16&quot;/&gt;&lt;/TableIndex&gt;&lt;/ShapeTextInfo&gt;"/>
</p:tagLst>
</file>

<file path=ppt/tags/tag105.xml><?xml version="1.0" encoding="utf-8"?>
<p:tagLst xmlns:p="http://schemas.openxmlformats.org/presentationml/2006/main">
  <p:tag name="HTML_SHAPEINFO" val="&lt;TextEffect&gt;&lt;Image&gt;&lt;filename val=&quot;C:\Users\ADMINI~1\AppData\Local\Temp\PR\data\asimages\{9C6DFBC4-CA54-4234-BBA6-28D576E3A8AA}_1.png_crop.png&quot;/&gt;&lt;left val=&quot;432&quot;/&gt;&lt;top val=&quot;490&quot;/&gt;&lt;width val=&quot;142&quot;/&gt;&lt;height val=&quot;21&quot;/&gt;&lt;hasText val=&quot;1&quot;/&gt;&lt;paraId val=&quot;1&quot;/&gt;&lt;/Image&gt;&lt;/TextEffect&gt;"/>
  <p:tag name="PRESENTER_SHAPETEXTINFO" val="&lt;ShapeTextInfo&gt;&lt;TableIndex row=&quot;-1&quot; col=&quot;-1&quot;&gt;&lt;linesCount val=&quot;1&quot;/&gt;&lt;lineCharCount val=&quot;16&quot;/&gt;&lt;/TableIndex&gt;&lt;/ShapeTextInfo&gt;"/>
</p:tagLst>
</file>

<file path=ppt/tags/tag106.xml><?xml version="1.0" encoding="utf-8"?>
<p:tagLst xmlns:p="http://schemas.openxmlformats.org/presentationml/2006/main">
  <p:tag name="PPSNARRATIONPROPS" val="E:\Kim Liên\TEP NGUON\File âm thanh\Slide 15.mp3"/>
  <p:tag name="PPSNARRATION" val="16,1543128212,D:\Kim Liên\TEP NGUON\Bai 5-Cung va cau trong sx va luu thong HH_pptx\Media.ppcx"/>
  <p:tag name="HTML_SHAPEINFO" val="&lt;SlideThumbPath val=&quot;Slide19.PNG&quot;/&gt;"/>
</p:tagLst>
</file>

<file path=ppt/tags/tag107.xml><?xml version="1.0" encoding="utf-8"?>
<p:tagLst xmlns:p="http://schemas.openxmlformats.org/presentationml/2006/main">
  <p:tag name="HTML_SHAPEINFO" val="&lt;ThreeDShapeInfo&gt;&lt;uuid val=&quot;&quot;/&gt;&lt;isInvalidForFieldText val=&quot;0&quot;/&gt;&lt;Image&gt;&lt;filename val=&quot;C:\Users\ADMINI~1\AppData\Local\Temp\PR\data\asimages\{88045758-6AC6-4EAD-9E9B-ABAF2A6FF12B}_22.png&quot;/&gt;&lt;left val=&quot;36&quot;/&gt;&lt;top val=&quot;492&quot;/&gt;&lt;width val=&quot;169&quot;/&gt;&lt;height val=&quot;40&quot;/&gt;&lt;hasText val=&quot;1&quot;/&gt;&lt;/Image&gt;&lt;/ThreeDShapeInfo&gt;"/>
  <p:tag name="PRESENTER_SHAPETEXTINFO" val="&lt;ShapeTextInfo&gt;&lt;TableIndex row=&quot;-1&quot; col=&quot;-1&quot;&gt;&lt;linesCount val=&quot;1&quot;/&gt;&lt;lineCharCount val=&quot;8&quot;/&gt;&lt;/TableIndex&gt;&lt;/ShapeTextInfo&gt;"/>
</p:tagLst>
</file>

<file path=ppt/tags/tag108.xml><?xml version="1.0" encoding="utf-8"?>
<p:tagLst xmlns:p="http://schemas.openxmlformats.org/presentationml/2006/main">
  <p:tag name="HTML_SHAPEINFO" val="&lt;ThreeDShapeInfo&gt;&lt;uuid val=&quot;&quot;/&gt;&lt;isInvalidForFieldText val=&quot;0&quot;/&gt;&lt;Image&gt;&lt;filename val=&quot;C:\Users\ADMINI~1\AppData\Local\Temp\PR\data\asimages\{5D5E18DA-DB26-4EFF-B728-3035C04D5C72}_22.png&quot;/&gt;&lt;left val=&quot;5&quot;/&gt;&lt;top val=&quot;153&quot;/&gt;&lt;width val=&quot;154&quot;/&gt;&lt;height val=&quot;80&quot;/&gt;&lt;hasText val=&quot;1&quot;/&gt;&lt;/Image&gt;&lt;/ThreeDShapeInfo&gt;"/>
  <p:tag name="PRESENTER_SHAPETEXTINFO" val="&lt;ShapeTextInfo&gt;&lt;TableIndex row=&quot;-1&quot; col=&quot;-1&quot;&gt;&lt;linesCount val=&quot;1&quot;/&gt;&lt;lineCharCount val=&quot;9&quot;/&gt;&lt;/TableIndex&gt;&lt;/ShapeTextInfo&gt;"/>
</p:tagLst>
</file>

<file path=ppt/tags/tag109.xml><?xml version="1.0" encoding="utf-8"?>
<p:tagLst xmlns:p="http://schemas.openxmlformats.org/presentationml/2006/main">
  <p:tag name="HTML_SHAPEINFO" val="&lt;ThreeDShapeInfo&gt;&lt;uuid val=&quot;&quot;/&gt;&lt;isInvalidForFieldText val=&quot;0&quot;/&gt;&lt;Image&gt;&lt;filename val=&quot;C:\Users\ADMINI~1\AppData\Local\Temp\PR\data\asimages\{68D44B63-8B59-4DEC-8DB2-AD43249EC1BF}_22.png&quot;/&gt;&lt;left val=&quot;240&quot;/&gt;&lt;top val=&quot;153&quot;/&gt;&lt;width val=&quot;240&quot;/&gt;&lt;height val=&quot;93&quot;/&gt;&lt;hasText val=&quot;1&quot;/&gt;&lt;/Image&gt;&lt;/ThreeDShapeInfo&gt;"/>
  <p:tag name="PRESENTER_SHAPETEXTINFO" val="&lt;ShapeTextInfo&gt;&lt;TableIndex row=&quot;-1&quot; col=&quot;-1&quot;&gt;&lt;linesCount val=&quot;2&quot;/&gt;&lt;lineCharCount val=&quot;14&quot;/&gt;&lt;lineCharCount val=&quot;8&quot;/&gt;&lt;/TableIndex&gt;&lt;/ShapeTextInfo&gt;"/>
</p:tagLst>
</file>

<file path=ppt/tags/tag11.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p="http://schemas.openxmlformats.org/presentationml/2006/main">
  <p:tag name="HTML_SHAPEINFO" val="&lt;ThreeDShapeInfo&gt;&lt;uuid val=&quot;&quot;/&gt;&lt;isInvalidForFieldText val=&quot;0&quot;/&gt;&lt;Image&gt;&lt;filename val=&quot;C:\Users\ADMINI~1\AppData\Local\Temp\PR\data\asimages\{E17524F7-7B54-4E24-B055-B78FA43832CB}_22.png&quot;/&gt;&lt;left val=&quot;545&quot;/&gt;&lt;top val=&quot;152&quot;/&gt;&lt;width val=&quot;162&quot;/&gt;&lt;height val=&quot;93&quot;/&gt;&lt;hasText val=&quot;1&quot;/&gt;&lt;/Image&gt;&lt;/ThreeDShapeInfo&gt;"/>
  <p:tag name="PRESENTER_SHAPETEXTINFO" val="&lt;ShapeTextInfo&gt;&lt;TableIndex row=&quot;-1&quot; col=&quot;-1&quot;&gt;&lt;linesCount val=&quot;2&quot;/&gt;&lt;lineCharCount val=&quot;8&quot;/&gt;&lt;lineCharCount val=&quot;5&quot;/&gt;&lt;/TableIndex&gt;&lt;/ShapeTextInfo&gt;"/>
</p:tagLst>
</file>

<file path=ppt/tags/tag11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p="http://schemas.openxmlformats.org/presentationml/2006/main">
  <p:tag name="HTML_SHAPEINFO" val="&lt;ThreeDShapeInfo&gt;&lt;uuid val=&quot;&quot;/&gt;&lt;isInvalidForFieldText val=&quot;0&quot;/&gt;&lt;Image&gt;&lt;filename val=&quot;C:\Users\ADMINI~1\AppData\Local\Temp\PR\data\asimages\{F84EB585-1F11-43EE-8BED-ECFB20FD1FBC}_22.png&quot;/&gt;&lt;left val=&quot;0&quot;/&gt;&lt;top val=&quot;309&quot;/&gt;&lt;width val=&quot;160&quot;/&gt;&lt;height val=&quot;74&quot;/&gt;&lt;hasText val=&quot;1&quot;/&gt;&lt;/Image&gt;&lt;/ThreeDShapeInfo&gt;"/>
  <p:tag name="PRESENTER_SHAPETEXTINFO" val="&lt;ShapeTextInfo&gt;&lt;TableIndex row=&quot;-1&quot; col=&quot;-1&quot;&gt;&lt;linesCount val=&quot;1&quot;/&gt;&lt;lineCharCount val=&quot;8&quot;/&gt;&lt;/TableIndex&gt;&lt;/ShapeTextInfo&gt;"/>
</p:tagLst>
</file>

<file path=ppt/tags/tag114.xml><?xml version="1.0" encoding="utf-8"?>
<p:tagLst xmlns:p="http://schemas.openxmlformats.org/presentationml/2006/main">
  <p:tag name="HTML_SHAPEINFO" val="&lt;ThreeDShapeInfo&gt;&lt;uuid val=&quot;&quot;/&gt;&lt;isInvalidForFieldText val=&quot;0&quot;/&gt;&lt;Image&gt;&lt;filename val=&quot;C:\Users\ADMINI~1\AppData\Local\Temp\PR\data\asimages\{5C92D1C3-0DCF-42D7-9013-3908F015DEF4}_22.png&quot;/&gt;&lt;left val=&quot;238&quot;/&gt;&lt;top val=&quot;303&quot;/&gt;&lt;width val=&quot;241&quot;/&gt;&lt;height val=&quot;93&quot;/&gt;&lt;hasText val=&quot;1&quot;/&gt;&lt;/Image&gt;&lt;/ThreeDShapeInfo&gt;"/>
  <p:tag name="PRESENTER_SHAPETEXTINFO" val="&lt;ShapeTextInfo&gt;&lt;TableIndex row=&quot;-1&quot; col=&quot;-1&quot;&gt;&lt;linesCount val=&quot;2&quot;/&gt;&lt;lineCharCount val=&quot;14&quot;/&gt;&lt;lineCharCount val=&quot;8&quot;/&gt;&lt;/TableIndex&gt;&lt;/ShapeTextInfo&gt;"/>
</p:tagLst>
</file>

<file path=ppt/tags/tag115.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p="http://schemas.openxmlformats.org/presentationml/2006/main">
  <p:tag name="HTML_SHAPEINFO" val="&lt;ThreeDShapeInfo&gt;&lt;uuid val=&quot;&quot;/&gt;&lt;isInvalidForFieldText val=&quot;0&quot;/&gt;&lt;Image&gt;&lt;filename val=&quot;C:\Users\ADMINI~1\AppData\Local\Temp\PR\data\asimages\{97AE659C-632D-4591-84A9-29ACED9283B4}_22.png&quot;/&gt;&lt;left val=&quot;546&quot;/&gt;&lt;top val=&quot;304&quot;/&gt;&lt;width val=&quot;162&quot;/&gt;&lt;height val=&quot;93&quot;/&gt;&lt;hasText val=&quot;1&quot;/&gt;&lt;/Image&gt;&lt;/ThreeDShapeInfo&gt;"/>
  <p:tag name="PRESENTER_SHAPETEXTINFO" val="&lt;ShapeTextInfo&gt;&lt;TableIndex row=&quot;-1&quot; col=&quot;-1&quot;&gt;&lt;linesCount val=&quot;2&quot;/&gt;&lt;lineCharCount val=&quot;8&quot;/&gt;&lt;lineCharCount val=&quot;5&quot;/&gt;&lt;/TableIndex&gt;&lt;/ShapeTextInfo&gt;"/>
</p:tagLst>
</file>

<file path=ppt/tags/tag118.xml><?xml version="1.0" encoding="utf-8"?>
<p:tagLst xmlns:p="http://schemas.openxmlformats.org/presentationml/2006/main">
  <p:tag name="HTML_SHAPEINFO" val="&lt;ThreeDShapeInfo&gt;&lt;uuid val=&quot;&quot;/&gt;&lt;isInvalidForFieldText val=&quot;0&quot;/&gt;&lt;Image&gt;&lt;filename val=&quot;C:\Users\ADMINI~1\AppData\Local\Temp\PR\data\asimages\{A163B7B4-5718-4197-9979-3C133210BF88}_22.png&quot;/&gt;&lt;left val=&quot;125&quot;/&gt;&lt;top val=&quot;46&quot;/&gt;&lt;width val=&quot;559&quot;/&gt;&lt;height val=&quot;70&quot;/&gt;&lt;hasText val=&quot;1&quot;/&gt;&lt;/Image&gt;&lt;/ThreeDShapeInfo&gt;"/>
  <p:tag name="PRESENTER_SHAPETEXTINFO" val="&lt;ShapeTextInfo&gt;&lt;TableIndex row=&quot;-1&quot; col=&quot;-1&quot;&gt;&lt;linesCount val=&quot;1&quot;/&gt;&lt;lineCharCount val=&quot;30&quot;/&gt;&lt;/TableIndex&gt;&lt;/ShapeTextInfo&gt;"/>
</p:tagLst>
</file>

<file path=ppt/tags/tag119.xml><?xml version="1.0" encoding="utf-8"?>
<p:tagLst xmlns:p="http://schemas.openxmlformats.org/presentationml/2006/main">
  <p:tag name="PPSNARRATIONPROPS" val="E:\Kim Liên\TEP NGUON\File âm thanh\Slide 18.mp3"/>
  <p:tag name="PPSNARRATION" val="19,1543128212,D:\Kim Liên\TEP NGUON\Bai 5-Cung va cau trong sx va luu thong HH_pptx\Media.ppcx"/>
  <p:tag name="HTML_SHAPEINFO" val="&lt;SlideThumbPath val=&quot;Slide22.PNG&quot;/&gt;"/>
</p:tagLst>
</file>

<file path=ppt/tags/tag12.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Lst>
</file>

<file path=ppt/tags/tag120.xml><?xml version="1.0" encoding="utf-8"?>
<p:tagLst xmlns:p="http://schemas.openxmlformats.org/presentationml/2006/main">
  <p:tag name="PPSNARRATIONPROPS" val="E:\Kim Liên\TEP NGUON\File âm thanh\Slide 19.mp3"/>
  <p:tag name="PPSNARRATION" val="20,1543128212,D:\Kim Liên\TEP NGUON\Bai 5-Cung va cau trong sx va luu thong HH_pptx\Media.ppcx"/>
  <p:tag name="HTML_SHAPEINFO" val="&lt;SlideThumbPath val=&quot;Slide23.PNG&quot;/&gt;"/>
</p:tagLst>
</file>

<file path=ppt/tags/tag121.xml><?xml version="1.0" encoding="utf-8"?>
<p:tagLst xmlns:p="http://schemas.openxmlformats.org/presentationml/2006/main">
  <p:tag name="HTML_SHAPEINFO" val="&lt;ThreeDShapeInfo&gt;&lt;uuid val=&quot;&quot;/&gt;&lt;isInvalidForFieldText val=&quot;0&quot;/&gt;&lt;Image&gt;&lt;filename val=&quot;C:\Users\ADMINI~1\AppData\Local\Temp\PR\data\asimages\{F2FB75EF-E0E0-4B22-88DB-890CC4D73A5D}_24.png&quot;/&gt;&lt;left val=&quot;36&quot;/&gt;&lt;top val=&quot;492&quot;/&gt;&lt;width val=&quot;169&quot;/&gt;&lt;height val=&quot;40&quot;/&gt;&lt;hasText val=&quot;1&quot;/&gt;&lt;/Image&gt;&lt;/ThreeDShapeInfo&gt;"/>
  <p:tag name="PRESENTER_SHAPETEXTINFO" val="&lt;ShapeTextInfo&gt;&lt;TableIndex row=&quot;-1&quot; col=&quot;-1&quot;&gt;&lt;linesCount val=&quot;1&quot;/&gt;&lt;lineCharCount val=&quot;8&quot;/&gt;&lt;/TableIndex&gt;&lt;/ShapeTextInfo&gt;"/>
</p:tagLst>
</file>

<file path=ppt/tags/tag122.xml><?xml version="1.0" encoding="utf-8"?>
<p:tagLst xmlns:p="http://schemas.openxmlformats.org/presentationml/2006/main">
  <p:tag name="HTML_SHAPEINFO" val="&lt;ThreeDShapeInfo&gt;&lt;uuid val=&quot;&quot;/&gt;&lt;isInvalidForFieldText val=&quot;0&quot;/&gt;&lt;Image&gt;&lt;filename val=&quot;C:\Users\ADMINI~1\AppData\Local\Temp\PR\data\asimages\{BDAC1C7B-13C3-4F37-B369-7067522F87B6}_24.png&quot;/&gt;&lt;left val=&quot;72&quot;/&gt;&lt;top val=&quot;70&quot;/&gt;&lt;width val=&quot;619&quot;/&gt;&lt;height val=&quot;51&quot;/&gt;&lt;hasText val=&quot;1&quot;/&gt;&lt;/Image&gt;&lt;/ThreeDShapeInfo&gt;"/>
  <p:tag name="PRESENTER_SHAPETEXTINFO" val="&lt;ShapeTextInfo&gt;&lt;TableIndex row=&quot;-1&quot; col=&quot;-1&quot;&gt;&lt;linesCount val=&quot;1&quot;/&gt;&lt;lineCharCount val=&quot;44&quot;/&gt;&lt;/TableIndex&gt;&lt;/ShapeTextInfo&gt;"/>
</p:tagLst>
</file>

<file path=ppt/tags/tag123.xml><?xml version="1.0" encoding="utf-8"?>
<p:tagLst xmlns:p="http://schemas.openxmlformats.org/presentationml/2006/main">
  <p:tag name="HTML_AUTOSHAPE_INFO" val="&lt;ThreeDShapeInfo&gt;&lt;uuid val=&quot;{B8A3273E-B740-4F02-AA74-257C85F862FA}&quot;/&gt;&lt;isInvalidForFieldText val=&quot;0&quot;/&gt;&lt;Image&gt;&lt;filename val=&quot;C:\Users\ADMINI~1\AppData\Local\Temp\PR\data\asimages\{B8A3273E-B740-4F02-AA74-257C85F862FA}.png&quot;/&gt;&lt;left val=&quot;0&quot;/&gt;&lt;top val=&quot;410&quot;/&gt;&lt;width val=&quot;99&quot;/&gt;&lt;height val=&quot;129&quot;/&gt;&lt;hasText val=&quot;1&quot;/&gt;&lt;/Image&gt;&lt;/ThreeDShapeInfo&gt;"/>
</p:tagLst>
</file>

<file path=ppt/tags/tag124.xml><?xml version="1.0" encoding="utf-8"?>
<p:tagLst xmlns:p="http://schemas.openxmlformats.org/presentationml/2006/main">
  <p:tag name="HTML_SHAPEINFO" val="&lt;ThreeDShapeInfo&gt;&lt;uuid val=&quot;&quot;/&gt;&lt;isInvalidForFieldText val=&quot;0&quot;/&gt;&lt;Image&gt;&lt;filename val=&quot;C:\Users\ADMINI~1\AppData\Local\Temp\PR\data\asimages\{97E76DD7-8194-4274-AD52-52C1B6D72340}_24.png&quot;/&gt;&lt;left val=&quot;80&quot;/&gt;&lt;top val=&quot;144&quot;/&gt;&lt;width val=&quot;226&quot;/&gt;&lt;height val=&quot;73&quot;/&gt;&lt;hasText val=&quot;1&quot;/&gt;&lt;/Image&gt;&lt;/ThreeDShapeInfo&gt;"/>
  <p:tag name="PRESENTER_SHAPETEXTINFO" val="&lt;ShapeTextInfo&gt;&lt;TableIndex row=&quot;-1&quot; col=&quot;-1&quot;&gt;&lt;linesCount val=&quot;1&quot;/&gt;&lt;lineCharCount val=&quot;14&quot;/&gt;&lt;/TableIndex&gt;&lt;/ShapeTextInfo&gt;"/>
</p:tagLst>
</file>

<file path=ppt/tags/tag125.xml><?xml version="1.0" encoding="utf-8"?>
<p:tagLst xmlns:p="http://schemas.openxmlformats.org/presentationml/2006/main">
  <p:tag name="HTML_SHAPEINFO" val="&lt;ThreeDShapeInfo&gt;&lt;uuid val=&quot;&quot;/&gt;&lt;isInvalidForFieldText val=&quot;0&quot;/&gt;&lt;Image&gt;&lt;filename val=&quot;C:\Users\ADMINI~1\AppData\Local\Temp\PR\data\asimages\{58C7A241-6623-4227-ADAD-E551721E7607}_24.png&quot;/&gt;&lt;left val=&quot;446&quot;/&gt;&lt;top val=&quot;144&quot;/&gt;&lt;width val=&quot;214&quot;/&gt;&lt;height val=&quot;79&quot;/&gt;&lt;hasText val=&quot;1&quot;/&gt;&lt;/Image&gt;&lt;/ThreeDShapeInfo&gt;"/>
  <p:tag name="PRESENTER_SHAPETEXTINFO" val="&lt;ShapeTextInfo&gt;&lt;TableIndex row=&quot;-1&quot; col=&quot;-1&quot;&gt;&lt;linesCount val=&quot;1&quot;/&gt;&lt;lineCharCount val=&quot;16&quot;/&gt;&lt;/TableIndex&gt;&lt;/ShapeTextInfo&gt;"/>
</p:tagLst>
</file>

<file path=ppt/tags/tag126.xml><?xml version="1.0" encoding="utf-8"?>
<p:tagLst xmlns:p="http://schemas.openxmlformats.org/presentationml/2006/main">
  <p:tag name="HTML_SHAPEINFO" val="&lt;ThreeDShapeInfo&gt;&lt;uuid val=&quot;&quot;/&gt;&lt;isInvalidForFieldText val=&quot;0&quot;/&gt;&lt;Image&gt;&lt;filename val=&quot;C:\Users\ADMINI~1\AppData\Local\Temp\PR\data\asimages\{FB5FA00B-84BB-4BB9-9872-C0143CF6CAA7}_24.png&quot;/&gt;&lt;left val=&quot;74&quot;/&gt;&lt;top val=&quot;240&quot;/&gt;&lt;width val=&quot;226&quot;/&gt;&lt;height val=&quot;73&quot;/&gt;&lt;hasText val=&quot;1&quot;/&gt;&lt;/Image&gt;&lt;/ThreeDShapeInfo&gt;"/>
  <p:tag name="PRESENTER_SHAPETEXTINFO" val="&lt;ShapeTextInfo&gt;&lt;TableIndex row=&quot;-1&quot; col=&quot;-1&quot;&gt;&lt;linesCount val=&quot;1&quot;/&gt;&lt;lineCharCount val=&quot;14&quot;/&gt;&lt;/TableIndex&gt;&lt;/ShapeTextInfo&gt;"/>
</p:tagLst>
</file>

<file path=ppt/tags/tag127.xml><?xml version="1.0" encoding="utf-8"?>
<p:tagLst xmlns:p="http://schemas.openxmlformats.org/presentationml/2006/main">
  <p:tag name="HTML_SHAPEINFO" val="&lt;ThreeDShapeInfo&gt;&lt;uuid val=&quot;&quot;/&gt;&lt;isInvalidForFieldText val=&quot;0&quot;/&gt;&lt;Image&gt;&lt;filename val=&quot;C:\Users\ADMINI~1\AppData\Local\Temp\PR\data\asimages\{BFA86FCB-F70F-47A7-8452-0C19A24031B2}_24.png&quot;/&gt;&lt;left val=&quot;74&quot;/&gt;&lt;top val=&quot;354&quot;/&gt;&lt;width val=&quot;226&quot;/&gt;&lt;height val=&quot;73&quot;/&gt;&lt;hasText val=&quot;1&quot;/&gt;&lt;/Image&gt;&lt;/ThreeDShapeInfo&gt;"/>
  <p:tag name="PRESENTER_SHAPETEXTINFO" val="&lt;ShapeTextInfo&gt;&lt;TableIndex row=&quot;-1&quot; col=&quot;-1&quot;&gt;&lt;linesCount val=&quot;1&quot;/&gt;&lt;lineCharCount val=&quot;14&quot;/&gt;&lt;/TableIndex&gt;&lt;/ShapeTextInfo&gt;"/>
</p:tagLst>
</file>

<file path=ppt/tags/tag128.xml><?xml version="1.0" encoding="utf-8"?>
<p:tagLst xmlns:p="http://schemas.openxmlformats.org/presentationml/2006/main">
  <p:tag name="HTML_SHAPEINFO" val="&lt;ThreeDShapeInfo&gt;&lt;uuid val=&quot;&quot;/&gt;&lt;isInvalidForFieldText val=&quot;0&quot;/&gt;&lt;Image&gt;&lt;filename val=&quot;C:\Users\ADMINI~1\AppData\Local\Temp\PR\data\asimages\{2FD2FE6F-011F-4448-B5E1-B39CC9C6E3C2}_24.png&quot;/&gt;&lt;left val=&quot;446&quot;/&gt;&lt;top val=&quot;246&quot;/&gt;&lt;width val=&quot;214&quot;/&gt;&lt;height val=&quot;79&quot;/&gt;&lt;hasText val=&quot;1&quot;/&gt;&lt;/Image&gt;&lt;/ThreeDShapeInfo&gt;"/>
  <p:tag name="PRESENTER_SHAPETEXTINFO" val="&lt;ShapeTextInfo&gt;&lt;TableIndex row=&quot;-1&quot; col=&quot;-1&quot;&gt;&lt;linesCount val=&quot;1&quot;/&gt;&lt;lineCharCount val=&quot;16&quot;/&gt;&lt;/TableIndex&gt;&lt;/ShapeTextInfo&gt;"/>
</p:tagLst>
</file>

<file path=ppt/tags/tag129.xml><?xml version="1.0" encoding="utf-8"?>
<p:tagLst xmlns:p="http://schemas.openxmlformats.org/presentationml/2006/main">
  <p:tag name="HTML_SHAPEINFO" val="&lt;ThreeDShapeInfo&gt;&lt;uuid val=&quot;&quot;/&gt;&lt;isInvalidForFieldText val=&quot;0&quot;/&gt;&lt;Image&gt;&lt;filename val=&quot;C:\Users\ADMINI~1\AppData\Local\Temp\PR\data\asimages\{A8C06ADF-5CEA-40B5-B5E1-87148F026926}_24.png&quot;/&gt;&lt;left val=&quot;446&quot;/&gt;&lt;top val=&quot;354&quot;/&gt;&lt;width val=&quot;214&quot;/&gt;&lt;height val=&quot;79&quot;/&gt;&lt;hasText val=&quot;1&quot;/&gt;&lt;/Image&gt;&lt;/ThreeDShapeInfo&gt;"/>
  <p:tag name="PRESENTER_SHAPETEXTINFO" val="&lt;ShapeTextInfo&gt;&lt;TableIndex row=&quot;-1&quot; col=&quot;-1&quot;&gt;&lt;linesCount val=&quot;1&quot;/&gt;&lt;lineCharCount val=&quot;16&quot;/&gt;&lt;/TableIndex&gt;&lt;/ShapeTextInfo&gt;"/>
</p:tagLst>
</file>

<file path=ppt/tags/tag13.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p="http://schemas.openxmlformats.org/presentationml/2006/main">
  <p:tag name="PPSNARRATIONPROPS" val="E:\Kim Liên\TEP NGUON\File âm thanh\Slide 20.mp3"/>
  <p:tag name="PPSNARRATION" val="21,1543128212,D:\Kim Liên\TEP NGUON\Bai 5-Cung va cau trong sx va luu thong HH_pptx\Media.ppcx"/>
  <p:tag name="HTML_SHAPEINFO" val="&lt;SlideThumbPath val=&quot;Slide24.PNG&quot;/&gt;"/>
</p:tagLst>
</file>

<file path=ppt/tags/tag135.xml><?xml version="1.0" encoding="utf-8"?>
<p:tagLst xmlns:p="http://schemas.openxmlformats.org/presentationml/2006/main">
  <p:tag name="HTML_SHAPEINFO" val="&lt;ThreeDShapeInfo&gt;&lt;uuid val=&quot;&quot;/&gt;&lt;isInvalidForFieldText val=&quot;0&quot;/&gt;&lt;Image&gt;&lt;filename val=&quot;C:\Users\ADMINI~1\AppData\Local\Temp\PR\data\asimages\{607CBF27-5C8D-4A80-B874-4C11B01DA9B1}_25.png&quot;/&gt;&lt;left val=&quot;36&quot;/&gt;&lt;top val=&quot;492&quot;/&gt;&lt;width val=&quot;169&quot;/&gt;&lt;height val=&quot;40&quot;/&gt;&lt;hasText val=&quot;1&quot;/&gt;&lt;/Image&gt;&lt;/ThreeDShapeInfo&gt;"/>
  <p:tag name="PRESENTER_SHAPETEXTINFO" val="&lt;ShapeTextInfo&gt;&lt;TableIndex row=&quot;-1&quot; col=&quot;-1&quot;&gt;&lt;linesCount val=&quot;1&quot;/&gt;&lt;lineCharCount val=&quot;8&quot;/&gt;&lt;/TableIndex&gt;&lt;/ShapeTextInfo&gt;"/>
</p:tagLst>
</file>

<file path=ppt/tags/tag136.xml><?xml version="1.0" encoding="utf-8"?>
<p:tagLst xmlns:p="http://schemas.openxmlformats.org/presentationml/2006/main">
  <p:tag name="HTML_SHAPEINFO" val="&lt;ThreeDShapeInfo&gt;&lt;uuid val=&quot;&quot;/&gt;&lt;isInvalidForFieldText val=&quot;0&quot;/&gt;&lt;Image&gt;&lt;filename val=&quot;C:\Users\ADMINI~1\AppData\Local\Temp\PR\data\asimages\{4B84F574-A2D4-4896-8220-9E175FE540DC}_25.png&quot;/&gt;&lt;left val=&quot;140&quot;/&gt;&lt;top val=&quot;31&quot;/&gt;&lt;width val=&quot;508&quot;/&gt;&lt;height val=&quot;59&quot;/&gt;&lt;hasText val=&quot;1&quot;/&gt;&lt;/Image&gt;&lt;/ThreeDShapeInfo&gt;"/>
  <p:tag name="PRESENTER_SHAPETEXTINFO" val="&lt;ShapeTextInfo&gt;&lt;TableIndex row=&quot;-1&quot; col=&quot;-1&quot;&gt;&lt;linesCount val=&quot;1&quot;/&gt;&lt;lineCharCount val=&quot;34&quot;/&gt;&lt;/TableIndex&gt;&lt;/ShapeTextInfo&gt;"/>
</p:tagLst>
</file>

<file path=ppt/tags/tag137.xml><?xml version="1.0" encoding="utf-8"?>
<p:tagLst xmlns:p="http://schemas.openxmlformats.org/presentationml/2006/main">
  <p:tag name="HTML_SHAPEINFO" val="&lt;ThreeDShapeInfo&gt;&lt;uuid val=&quot;&quot;/&gt;&lt;isInvalidForFieldText val=&quot;0&quot;/&gt;&lt;Image&gt;&lt;filename val=&quot;C:\Users\ADMINI~1\AppData\Local\Temp\PR\data\asimages\{42788ACC-FD17-454B-9A68-1D1C6F8AF232}_25.png&quot;/&gt;&lt;left val=&quot;6&quot;/&gt;&lt;top val=&quot;126&quot;/&gt;&lt;width val=&quot;161&quot;/&gt;&lt;height val=&quot;56&quot;/&gt;&lt;hasText val=&quot;1&quot;/&gt;&lt;/Image&gt;&lt;/ThreeDShapeInfo&gt;"/>
  <p:tag name="PRESENTER_SHAPETEXTINFO" val="&lt;ShapeTextInfo&gt;&lt;TableIndex row=&quot;-1&quot; col=&quot;-1&quot;&gt;&lt;linesCount val=&quot;1&quot;/&gt;&lt;lineCharCount val=&quot;9&quot;/&gt;&lt;/TableIndex&gt;&lt;/ShapeTextInfo&gt;"/>
</p:tagLst>
</file>

<file path=ppt/tags/tag138.xml><?xml version="1.0" encoding="utf-8"?>
<p:tagLst xmlns:p="http://schemas.openxmlformats.org/presentationml/2006/main">
  <p:tag name="HTML_SHAPEINFO" val="&lt;ThreeDShapeInfo&gt;&lt;uuid val=&quot;&quot;/&gt;&lt;isInvalidForFieldText val=&quot;0&quot;/&gt;&lt;Image&gt;&lt;filename val=&quot;C:\Users\ADMINI~1\AppData\Local\Temp\PR\data\asimages\{335C1572-69A6-44C3-8AA0-C3FD5E61DEF7}_25.png&quot;/&gt;&lt;left val=&quot;213&quot;/&gt;&lt;top val=&quot;114&quot;/&gt;&lt;width val=&quot;297&quot;/&gt;&lt;height val=&quot;80&quot;/&gt;&lt;hasText val=&quot;1&quot;/&gt;&lt;/Image&gt;&lt;/ThreeDShapeInfo&gt;"/>
  <p:tag name="PRESENTER_SHAPETEXTINFO" val="&lt;ShapeTextInfo&gt;&lt;TableIndex row=&quot;-1&quot; col=&quot;-1&quot;&gt;&lt;linesCount val=&quot;2&quot;/&gt;&lt;lineCharCount val=&quot;22&quot;/&gt;&lt;lineCharCount val=&quot;8&quot;/&gt;&lt;/TableIndex&gt;&lt;/ShapeTextInfo&gt;"/>
</p:tagLst>
</file>

<file path=ppt/tags/tag139.xml><?xml version="1.0" encoding="utf-8"?>
<p:tagLst xmlns:p="http://schemas.openxmlformats.org/presentationml/2006/main">
  <p:tag name="HTML_SHAPEINFO" val="&lt;ThreeDShapeInfo&gt;&lt;uuid val=&quot;&quot;/&gt;&lt;isInvalidForFieldText val=&quot;0&quot;/&gt;&lt;Image&gt;&lt;filename val=&quot;C:\Users\ADMINI~1\AppData\Local\Temp\PR\data\asimages\{C3DF877E-6FAE-4B6A-8B90-D9ADCC4915F6}_25.png&quot;/&gt;&lt;left val=&quot;6&quot;/&gt;&lt;top val=&quot;192&quot;/&gt;&lt;width val=&quot;161&quot;/&gt;&lt;height val=&quot;56&quot;/&gt;&lt;hasText val=&quot;1&quot;/&gt;&lt;/Image&gt;&lt;/ThreeDShapeInfo&gt;"/>
  <p:tag name="PRESENTER_SHAPETEXTINFO" val="&lt;ShapeTextInfo&gt;&lt;TableIndex row=&quot;-1&quot; col=&quot;-1&quot;&gt;&lt;linesCount val=&quot;1&quot;/&gt;&lt;lineCharCount val=&quot;9&quot;/&gt;&lt;/TableIndex&gt;&lt;/ShapeTextInfo&gt;"/>
</p:tagLst>
</file>

<file path=ppt/tags/tag14.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p="http://schemas.openxmlformats.org/presentationml/2006/main">
  <p:tag name="HTML_SHAPEINFO" val="&lt;ThreeDShapeInfo&gt;&lt;uuid val=&quot;&quot;/&gt;&lt;isInvalidForFieldText val=&quot;0&quot;/&gt;&lt;Image&gt;&lt;filename val=&quot;C:\Users\ADMINI~1\AppData\Local\Temp\PR\data\asimages\{70BCCE21-A157-4F47-BF7A-97017DD8A48E}_25.png&quot;/&gt;&lt;left val=&quot;20&quot;/&gt;&lt;top val=&quot;79&quot;/&gt;&lt;width val=&quot;262&quot;/&gt;&lt;height val=&quot;59&quot;/&gt;&lt;hasText val=&quot;1&quot;/&gt;&lt;/Image&gt;&lt;/ThreeDShapeInfo&gt;"/>
  <p:tag name="PRESENTER_SHAPETEXTINFO" val="&lt;ShapeTextInfo&gt;&lt;TableIndex row=&quot;-1&quot; col=&quot;-1&quot;&gt;&lt;linesCount val=&quot;1&quot;/&gt;&lt;lineCharCount val=&quot;14&quot;/&gt;&lt;/TableIndex&gt;&lt;/ShapeTextInfo&gt;"/>
</p:tagLst>
</file>

<file path=ppt/tags/tag143.xml><?xml version="1.0" encoding="utf-8"?>
<p:tagLst xmlns:p="http://schemas.openxmlformats.org/presentationml/2006/main">
  <p:tag name="HTML_SHAPEINFO" val="&lt;ThreeDShapeInfo&gt;&lt;uuid val=&quot;&quot;/&gt;&lt;isInvalidForFieldText val=&quot;0&quot;/&gt;&lt;Image&gt;&lt;filename val=&quot;C:\Users\ADMINI~1\AppData\Local\Temp\PR\data\asimages\{2E090E57-1705-437A-ACA1-8B46B61B54F5}_25.png&quot;/&gt;&lt;left val=&quot;26&quot;/&gt;&lt;top val=&quot;247&quot;/&gt;&lt;width val=&quot;262&quot;/&gt;&lt;height val=&quot;59&quot;/&gt;&lt;hasText val=&quot;1&quot;/&gt;&lt;/Image&gt;&lt;/ThreeDShapeInfo&gt;"/>
  <p:tag name="PRESENTER_SHAPETEXTINFO" val="&lt;ShapeTextInfo&gt;&lt;TableIndex row=&quot;-1&quot; col=&quot;-1&quot;&gt;&lt;linesCount val=&quot;1&quot;/&gt;&lt;lineCharCount val=&quot;13&quot;/&gt;&lt;/TableIndex&gt;&lt;/ShapeTextInfo&gt;"/>
</p:tagLst>
</file>

<file path=ppt/tags/tag144.xml><?xml version="1.0" encoding="utf-8"?>
<p:tagLst xmlns:p="http://schemas.openxmlformats.org/presentationml/2006/main">
  <p:tag name="HTML_SHAPEINFO" val="&lt;ThreeDShapeInfo&gt;&lt;uuid val=&quot;&quot;/&gt;&lt;isInvalidForFieldText val=&quot;0&quot;/&gt;&lt;Image&gt;&lt;filename val=&quot;C:\Users\ADMINI~1\AppData\Local\Temp\PR\data\asimages\{EE903C08-3029-48D3-A693-C06B9E21C0D0}_25.png&quot;/&gt;&lt;left val=&quot;216&quot;/&gt;&lt;top val=&quot;192&quot;/&gt;&lt;width val=&quot;295&quot;/&gt;&lt;height val=&quot;80&quot;/&gt;&lt;hasText val=&quot;1&quot;/&gt;&lt;/Image&gt;&lt;/ThreeDShapeInfo&gt;"/>
  <p:tag name="PRESENTER_SHAPETEXTINFO" val="&lt;ShapeTextInfo&gt;&lt;TableIndex row=&quot;-1&quot; col=&quot;-1&quot;&gt;&lt;linesCount val=&quot;2&quot;/&gt;&lt;lineCharCount val=&quot;21&quot;/&gt;&lt;lineCharCount val=&quot;8&quot;/&gt;&lt;/TableIndex&gt;&lt;/ShapeTextInfo&gt;"/>
</p:tagLst>
</file>

<file path=ppt/tags/tag145.xml><?xml version="1.0" encoding="utf-8"?>
<p:tagLst xmlns:p="http://schemas.openxmlformats.org/presentationml/2006/main">
  <p:tag name="HTML_SHAPEINFO" val="&lt;ThreeDShapeInfo&gt;&lt;uuid val=&quot;&quot;/&gt;&lt;isInvalidForFieldText val=&quot;0&quot;/&gt;&lt;Image&gt;&lt;filename val=&quot;C:\Users\ADMINI~1\AppData\Local\Temp\PR\data\asimages\{4E0AD861-3D22-41D9-B170-F51261453693}_25.png&quot;/&gt;&lt;left val=&quot;560&quot;/&gt;&lt;top val=&quot;120&quot;/&gt;&lt;width val=&quot;160&quot;/&gt;&lt;height val=&quot;61&quot;/&gt;&lt;hasText val=&quot;1&quot;/&gt;&lt;/Image&gt;&lt;/ThreeDShapeInfo&gt;"/>
  <p:tag name="PRESENTER_SHAPETEXTINFO" val="&lt;ShapeTextInfo&gt;&lt;TableIndex row=&quot;-1&quot; col=&quot;-1&quot;&gt;&lt;linesCount val=&quot;1&quot;/&gt;&lt;lineCharCount val=&quot;10&quot;/&gt;&lt;/TableIndex&gt;&lt;/ShapeTextInfo&gt;"/>
</p:tagLst>
</file>

<file path=ppt/tags/tag146.xml><?xml version="1.0" encoding="utf-8"?>
<p:tagLst xmlns:p="http://schemas.openxmlformats.org/presentationml/2006/main">
  <p:tag name="HTML_SHAPEINFO" val="&lt;ThreeDShapeInfo&gt;&lt;uuid val=&quot;&quot;/&gt;&lt;isInvalidForFieldText val=&quot;0&quot;/&gt;&lt;Image&gt;&lt;filename val=&quot;C:\Users\ADMINI~1\AppData\Local\Temp\PR\data\asimages\{E70366BF-41CA-401B-8B0C-FADD873ECEE9}_25.png&quot;/&gt;&lt;left val=&quot;560&quot;/&gt;&lt;top val=&quot;192&quot;/&gt;&lt;width val=&quot;160&quot;/&gt;&lt;height val=&quot;67&quot;/&gt;&lt;hasText val=&quot;1&quot;/&gt;&lt;/Image&gt;&lt;/ThreeDShapeInfo&gt;"/>
  <p:tag name="PRESENTER_SHAPETEXTINFO" val="&lt;ShapeTextInfo&gt;&lt;TableIndex row=&quot;-1&quot; col=&quot;-1&quot;&gt;&lt;linesCount val=&quot;1&quot;/&gt;&lt;lineCharCount val=&quot;10&quot;/&gt;&lt;/TableIndex&gt;&lt;/ShapeTextInfo&gt;"/>
</p:tagLst>
</file>

<file path=ppt/tags/tag14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p="http://schemas.openxmlformats.org/presentationml/2006/main">
  <p:tag name="HTML_SHAPEINFO" val="&lt;ThreeDShapeInfo&gt;&lt;uuid val=&quot;&quot;/&gt;&lt;isInvalidForFieldText val=&quot;0&quot;/&gt;&lt;Image&gt;&lt;filename val=&quot;C:\Users\ADMINI~1\AppData\Local\Temp\PR\data\asimages\{A2BFC5E2-CEA2-4D5C-8366-E1C710BEDF07}_25.png&quot;/&gt;&lt;left val=&quot;210&quot;/&gt;&lt;top val=&quot;297&quot;/&gt;&lt;width val=&quot;295&quot;/&gt;&lt;height val=&quot;61&quot;/&gt;&lt;hasText val=&quot;1&quot;/&gt;&lt;/Image&gt;&lt;/ThreeDShapeInfo&gt;"/>
  <p:tag name="PRESENTER_SHAPETEXTINFO" val="&lt;ShapeTextInfo&gt;&lt;TableIndex row=&quot;-1&quot; col=&quot;-1&quot;&gt;&lt;linesCount val=&quot;1&quot;/&gt;&lt;lineCharCount val=&quot;20&quot;/&gt;&lt;/TableIndex&gt;&lt;/ShapeTextInfo&gt;"/>
</p:tagLst>
</file>

<file path=ppt/tags/tag15.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p="http://schemas.openxmlformats.org/presentationml/2006/main">
  <p:tag name="HTML_SHAPEINFO" val="&lt;ThreeDShapeInfo&gt;&lt;uuid val=&quot;&quot;/&gt;&lt;isInvalidForFieldText val=&quot;0&quot;/&gt;&lt;Image&gt;&lt;filename val=&quot;C:\Users\ADMINI~1\AppData\Local\Temp\PR\data\asimages\{F8ABCE39-64C1-464C-AF18-549D8CF7FCE1}_25.png&quot;/&gt;&lt;left val=&quot;210&quot;/&gt;&lt;top val=&quot;378&quot;/&gt;&lt;width val=&quot;295&quot;/&gt;&lt;height val=&quot;61&quot;/&gt;&lt;hasText val=&quot;1&quot;/&gt;&lt;/Image&gt;&lt;/ThreeDShapeInfo&gt;"/>
  <p:tag name="PRESENTER_SHAPETEXTINFO" val="&lt;ShapeTextInfo&gt;&lt;TableIndex row=&quot;-1&quot; col=&quot;-1&quot;&gt;&lt;linesCount val=&quot;1&quot;/&gt;&lt;lineCharCount val=&quot;19&quot;/&gt;&lt;/TableIndex&gt;&lt;/ShapeTextInfo&gt;"/>
</p:tagLst>
</file>

<file path=ppt/tags/tag153.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p="http://schemas.openxmlformats.org/presentationml/2006/main">
  <p:tag name="HTML_SHAPEINFO" val="&lt;ThreeDShapeInfo&gt;&lt;uuid val=&quot;&quot;/&gt;&lt;isInvalidForFieldText val=&quot;0&quot;/&gt;&lt;Image&gt;&lt;filename val=&quot;C:\Users\ADMINI~1\AppData\Local\Temp\PR\data\asimages\{29B54074-439D-4EC2-8112-184E892BF947}_25.png&quot;/&gt;&lt;left val=&quot;552&quot;/&gt;&lt;top val=&quot;294&quot;/&gt;&lt;width val=&quot;161&quot;/&gt;&lt;height val=&quot;61&quot;/&gt;&lt;hasText val=&quot;1&quot;/&gt;&lt;/Image&gt;&lt;/ThreeDShapeInfo&gt;"/>
  <p:tag name="PRESENTER_SHAPETEXTINFO" val="&lt;ShapeTextInfo&gt;&lt;TableIndex row=&quot;-1&quot; col=&quot;-1&quot;&gt;&lt;linesCount val=&quot;1&quot;/&gt;&lt;lineCharCount val=&quot;9&quot;/&gt;&lt;/TableIndex&gt;&lt;/ShapeTextInfo&gt;"/>
</p:tagLst>
</file>

<file path=ppt/tags/tag156.xml><?xml version="1.0" encoding="utf-8"?>
<p:tagLst xmlns:p="http://schemas.openxmlformats.org/presentationml/2006/main">
  <p:tag name="HTML_SHAPEINFO" val="&lt;ThreeDShapeInfo&gt;&lt;uuid val=&quot;&quot;/&gt;&lt;isInvalidForFieldText val=&quot;0&quot;/&gt;&lt;Image&gt;&lt;filename val=&quot;C:\Users\ADMINI~1\AppData\Local\Temp\PR\data\asimages\{33B01029-4AAB-4C40-8087-C920DAF44E29}_25.png&quot;/&gt;&lt;left val=&quot;552&quot;/&gt;&lt;top val=&quot;372&quot;/&gt;&lt;width val=&quot;161&quot;/&gt;&lt;height val=&quot;67&quot;/&gt;&lt;hasText val=&quot;1&quot;/&gt;&lt;/Image&gt;&lt;/ThreeDShapeInfo&gt;"/>
  <p:tag name="PRESENTER_SHAPETEXTINFO" val="&lt;ShapeTextInfo&gt;&lt;TableIndex row=&quot;-1&quot; col=&quot;-1&quot;&gt;&lt;linesCount val=&quot;1&quot;/&gt;&lt;lineCharCount val=&quot;9&quot;/&gt;&lt;/TableIndex&gt;&lt;/ShapeTextInfo&gt;"/>
</p:tagLst>
</file>

<file path=ppt/tags/tag157.xml><?xml version="1.0" encoding="utf-8"?>
<p:tagLst xmlns:p="http://schemas.openxmlformats.org/presentationml/2006/main">
  <p:tag name="HTML_SHAPEINFO" val="&lt;ThreeDShapeInfo&gt;&lt;uuid val=&quot;&quot;/&gt;&lt;isInvalidForFieldText val=&quot;0&quot;/&gt;&lt;Image&gt;&lt;filename val=&quot;C:\Users\ADMINI~1\AppData\Local\Temp\PR\data\asimages\{2A28454A-82C3-4C60-8F8B-8ED1A8E26ED5}_25.png&quot;/&gt;&lt;left val=&quot;2&quot;/&gt;&lt;top val=&quot;300&quot;/&gt;&lt;width val=&quot;160&quot;/&gt;&lt;height val=&quot;56&quot;/&gt;&lt;hasText val=&quot;1&quot;/&gt;&lt;/Image&gt;&lt;/ThreeDShapeInfo&gt;"/>
  <p:tag name="PRESENTER_SHAPETEXTINFO" val="&lt;ShapeTextInfo&gt;&lt;TableIndex row=&quot;-1&quot; col=&quot;-1&quot;&gt;&lt;linesCount val=&quot;1&quot;/&gt;&lt;lineCharCount val=&quot;9&quot;/&gt;&lt;/TableIndex&gt;&lt;/ShapeTextInfo&gt;"/>
</p:tagLst>
</file>

<file path=ppt/tags/tag158.xml><?xml version="1.0" encoding="utf-8"?>
<p:tagLst xmlns:p="http://schemas.openxmlformats.org/presentationml/2006/main">
  <p:tag name="HTML_SHAPEINFO" val="&lt;ThreeDShapeInfo&gt;&lt;uuid val=&quot;&quot;/&gt;&lt;isInvalidForFieldText val=&quot;0&quot;/&gt;&lt;Image&gt;&lt;filename val=&quot;C:\Users\ADMINI~1\AppData\Local\Temp\PR\data\asimages\{3E9536E3-BB7E-467D-BDB3-3A0FA102A28D}_25.png&quot;/&gt;&lt;left val=&quot;2&quot;/&gt;&lt;top val=&quot;366&quot;/&gt;&lt;width val=&quot;160&quot;/&gt;&lt;height val=&quot;67&quot;/&gt;&lt;hasText val=&quot;1&quot;/&gt;&lt;/Image&gt;&lt;/ThreeDShapeInfo&gt;"/>
  <p:tag name="PRESENTER_SHAPETEXTINFO" val="&lt;ShapeTextInfo&gt;&lt;TableIndex row=&quot;-1&quot; col=&quot;-1&quot;&gt;&lt;linesCount val=&quot;1&quot;/&gt;&lt;lineCharCount val=&quot;9&quot;/&gt;&lt;/TableIndex&gt;&lt;/ShapeTextInfo&gt;"/>
</p:tagLst>
</file>

<file path=ppt/tags/tag159.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p="http://schemas.openxmlformats.org/presentationml/2006/main">
  <p:tag name="PPSNARRATIONPROPS" val="E:\Kim Liên\TEP NGUON\File âm thanh\Slide 21.mp3"/>
  <p:tag name="PPSNARRATION" val="22,1543128212,D:\Kim Liên\TEP NGUON\Bai 5-Cung va cau trong sx va luu thong HH_pptx\Media.ppcx"/>
  <p:tag name="HTML_SHAPEINFO" val="&lt;SlideThumbPath val=&quot;Slide25.PNG&quot;/&gt;"/>
</p:tagLst>
</file>

<file path=ppt/tags/tag161.xml><?xml version="1.0" encoding="utf-8"?>
<p:tagLst xmlns:p="http://schemas.openxmlformats.org/presentationml/2006/main">
  <p:tag name="HTML_SHAPEINFO" val="&lt;ThreeDShapeInfo&gt;&lt;uuid val=&quot;&quot;/&gt;&lt;isInvalidForFieldText val=&quot;0&quot;/&gt;&lt;Image&gt;&lt;filename val=&quot;C:\Users\ADMINI~1\AppData\Local\Temp\PR\data\asimages\{50FAF2D5-13E4-449E-97B5-BA2C3746C61C}_29.png&quot;/&gt;&lt;left val=&quot;6&quot;/&gt;&lt;top val=&quot;60&quot;/&gt;&lt;width val=&quot;486&quot;/&gt;&lt;height val=&quot;64&quot;/&gt;&lt;hasText val=&quot;1&quot;/&gt;&lt;/Image&gt;&lt;/ThreeDShapeInfo&gt;"/>
  <p:tag name="PRESENTER_SHAPETEXTINFO" val="&lt;ShapeTextInfo&gt;&lt;TableIndex row=&quot;-1&quot; col=&quot;-1&quot;&gt;&lt;linesCount val=&quot;1&quot;/&gt;&lt;lineCharCount val=&quot;29&quot;/&gt;&lt;/TableIndex&gt;&lt;/ShapeTextInfo&gt;"/>
</p:tagLst>
</file>

<file path=ppt/tags/tag162.xml><?xml version="1.0" encoding="utf-8"?>
<p:tagLst xmlns:p="http://schemas.openxmlformats.org/presentationml/2006/main">
  <p:tag name="HTML_SHAPEINFO" val="&lt;ThreeDShapeInfo&gt;&lt;uuid val=&quot;&quot;/&gt;&lt;isInvalidForFieldText val=&quot;0&quot;/&gt;&lt;Image&gt;&lt;filename val=&quot;C:\Users\ADMINI~1\AppData\Local\Temp\PR\data\asimages\{4B451874-E780-4962-BFB2-DBE2EA7F346D}_29.png&quot;/&gt;&lt;left val=&quot;-5&quot;/&gt;&lt;top val=&quot;107&quot;/&gt;&lt;width val=&quot;324&quot;/&gt;&lt;height val=&quot;51&quot;/&gt;&lt;hasText val=&quot;1&quot;/&gt;&lt;/Image&gt;&lt;/ThreeDShapeInfo&gt;"/>
  <p:tag name="PRESENTER_SHAPETEXTINFO" val="&lt;ShapeTextInfo&gt;&lt;TableIndex row=&quot;-1&quot; col=&quot;-1&quot;&gt;&lt;linesCount val=&quot;1&quot;/&gt;&lt;lineCharCount val=&quot;19&quot;/&gt;&lt;/TableIndex&gt;&lt;/ShapeTextInfo&gt;"/>
</p:tagLst>
</file>

<file path=ppt/tags/tag163.xml><?xml version="1.0" encoding="utf-8"?>
<p:tagLst xmlns:p="http://schemas.openxmlformats.org/presentationml/2006/main">
  <p:tag name="HTML_SHAPEINFO" val="&lt;ThreeDShapeInfo&gt;&lt;uuid val=&quot;&quot;/&gt;&lt;isInvalidForFieldText val=&quot;0&quot;/&gt;&lt;Image&gt;&lt;filename val=&quot;C:\Users\ADMINI~1\AppData\Local\Temp\PR\data\asimages\{5FA19DC7-C72B-43D8-8479-156071D70397}_29.png&quot;/&gt;&lt;left val=&quot;10&quot;/&gt;&lt;top val=&quot;224&quot;/&gt;&lt;width val=&quot;516&quot;/&gt;&lt;height val=&quot;51&quot;/&gt;&lt;hasText val=&quot;1&quot;/&gt;&lt;/Image&gt;&lt;/ThreeDShapeInfo&gt;"/>
  <p:tag name="PRESENTER_SHAPETEXTINFO" val="&lt;ShapeTextInfo&gt;&lt;TableIndex row=&quot;-1&quot; col=&quot;-1&quot;&gt;&lt;linesCount val=&quot;1&quot;/&gt;&lt;lineCharCount val=&quot;37&quot;/&gt;&lt;/TableIndex&gt;&lt;/ShapeTextInfo&gt;"/>
</p:tagLst>
</file>

<file path=ppt/tags/tag164.xml><?xml version="1.0" encoding="utf-8"?>
<p:tagLst xmlns:p="http://schemas.openxmlformats.org/presentationml/2006/main">
  <p:tag name="HTML_SHAPEINFO" val="&lt;ThreeDShapeInfo&gt;&lt;uuid val=&quot;&quot;/&gt;&lt;isInvalidForFieldText val=&quot;0&quot;/&gt;&lt;Image&gt;&lt;filename val=&quot;C:\Users\ADMINI~1\AppData\Local\Temp\PR\data\asimages\{4F454F19-D6D8-41AC-AA13-1E5C1F34C8E9}_29.png&quot;/&gt;&lt;left val=&quot;16&quot;/&gt;&lt;top val=&quot;344&quot;/&gt;&lt;width val=&quot;342&quot;/&gt;&lt;height val=&quot;51&quot;/&gt;&lt;hasText val=&quot;1&quot;/&gt;&lt;/Image&gt;&lt;/ThreeDShapeInfo&gt;"/>
  <p:tag name="PRESENTER_SHAPETEXTINFO" val="&lt;ShapeTextInfo&gt;&lt;TableIndex row=&quot;-1&quot; col=&quot;-1&quot;&gt;&lt;linesCount val=&quot;1&quot;/&gt;&lt;lineCharCount val=&quot;25&quot;/&gt;&lt;/TableIndex&gt;&lt;/ShapeTextInfo&gt;"/>
</p:tagLst>
</file>

<file path=ppt/tags/tag165.xml><?xml version="1.0" encoding="utf-8"?>
<p:tagLst xmlns:p="http://schemas.openxmlformats.org/presentationml/2006/main">
  <p:tag name="HTML_SHAPEINFO" val="&lt;ThreeDShapeInfo&gt;&lt;uuid val=&quot;&quot;/&gt;&lt;isInvalidForFieldText val=&quot;0&quot;/&gt;&lt;Image&gt;&lt;filename val=&quot;C:\Users\ADMINI~1\AppData\Local\Temp\PR\data\asimages\{1DED1627-1CE5-4F80-99CC-8FBE9E7ACD5C}_29.png&quot;/&gt;&lt;left val=&quot;4&quot;/&gt;&lt;top val=&quot;146&quot;/&gt;&lt;width val=&quot;710&quot;/&gt;&lt;height val=&quot;80&quot;/&gt;&lt;hasText val=&quot;1&quot;/&gt;&lt;/Image&gt;&lt;/ThreeDShapeInfo&gt;"/>
  <p:tag name="PRESENTER_SHAPETEXTINFO" val="&lt;ShapeTextInfo&gt;&lt;TableIndex row=&quot;-1&quot; col=&quot;-1&quot;&gt;&lt;linesCount val=&quot;2&quot;/&gt;&lt;lineCharCount val=&quot;62&quot;/&gt;&lt;lineCharCount val=&quot;31&quot;/&gt;&lt;/TableIndex&gt;&lt;/ShapeTextInfo&gt;"/>
</p:tagLst>
</file>

<file path=ppt/tags/tag166.xml><?xml version="1.0" encoding="utf-8"?>
<p:tagLst xmlns:p="http://schemas.openxmlformats.org/presentationml/2006/main">
  <p:tag name="HTML_SHAPEINFO" val="&lt;ThreeDShapeInfo&gt;&lt;uuid val=&quot;&quot;/&gt;&lt;isInvalidForFieldText val=&quot;0&quot;/&gt;&lt;Image&gt;&lt;filename val=&quot;C:\Users\ADMINI~1\AppData\Local\Temp\PR\data\asimages\{0065DC1F-BB2D-4505-BA11-15A543EA06F1}_29.png&quot;/&gt;&lt;left val=&quot;10&quot;/&gt;&lt;top val=&quot;266&quot;/&gt;&lt;width val=&quot;700&quot;/&gt;&lt;height val=&quot;80&quot;/&gt;&lt;hasText val=&quot;1&quot;/&gt;&lt;/Image&gt;&lt;/ThreeDShapeInfo&gt;"/>
  <p:tag name="PRESENTER_SHAPETEXTINFO" val="&lt;ShapeTextInfo&gt;&lt;TableIndex row=&quot;-1&quot; col=&quot;-1&quot;&gt;&lt;linesCount val=&quot;2&quot;/&gt;&lt;lineCharCount val=&quot;59&quot;/&gt;&lt;lineCharCount val=&quot;39&quot;/&gt;&lt;/TableIndex&gt;&lt;/ShapeTextInfo&gt;"/>
</p:tagLst>
</file>

<file path=ppt/tags/tag167.xml><?xml version="1.0" encoding="utf-8"?>
<p:tagLst xmlns:p="http://schemas.openxmlformats.org/presentationml/2006/main">
  <p:tag name="HTML_SHAPEINFO" val="&lt;ThreeDShapeInfo&gt;&lt;uuid val=&quot;&quot;/&gt;&lt;isInvalidForFieldText val=&quot;0&quot;/&gt;&lt;Image&gt;&lt;filename val=&quot;C:\Users\ADMINI~1\AppData\Local\Temp\PR\data\asimages\{DBC87D78-0012-448C-B9BC-F85B4D2A8513}_29.png&quot;/&gt;&lt;left val=&quot;4&quot;/&gt;&lt;top val=&quot;386&quot;/&gt;&lt;width val=&quot;694&quot;/&gt;&lt;height val=&quot;80&quot;/&gt;&lt;hasText val=&quot;1&quot;/&gt;&lt;/Image&gt;&lt;/ThreeDShapeInfo&gt;"/>
  <p:tag name="PRESENTER_SHAPETEXTINFO" val="&lt;ShapeTextInfo&gt;&lt;TableIndex row=&quot;-1&quot; col=&quot;-1&quot;&gt;&lt;linesCount val=&quot;2&quot;/&gt;&lt;lineCharCount val=&quot;56&quot;/&gt;&lt;lineCharCount val=&quot;18&quot;/&gt;&lt;/TableIndex&gt;&lt;/ShapeTextInfo&gt;"/>
</p:tagLst>
</file>

<file path=ppt/tags/tag168.xml><?xml version="1.0" encoding="utf-8"?>
<p:tagLst xmlns:p="http://schemas.openxmlformats.org/presentationml/2006/main">
  <p:tag name="PPSNARRATIONPROPS" val="E:\Kim Liên\TEP NGUON\File âm thanh\Slide 25.mp3"/>
  <p:tag name="PPSNARRATION" val="25,1543128212,D:\Kim Liên\TEP NGUON\Bai 5-Cung va cau trong sx va luu thong HH_pptx\Media.ppcx"/>
  <p:tag name="HTML_SHAPEINFO" val="&lt;SlideThumbPath val=&quot;Slide29.PNG&quot;/&gt;"/>
</p:tagLst>
</file>

<file path=ppt/tags/tag169.xml><?xml version="1.0" encoding="utf-8"?>
<p:tagLst xmlns:p="http://schemas.openxmlformats.org/presentationml/2006/main">
  <p:tag name="PRESENTER_SHAPEINFO" val="&lt;TextEffect&gt;&lt;Image&gt;&lt;filename val=&quot;C:\Users\ADMINI~1\AppData\Local\Temp\PR\data\asimages\{4B2871D6-D85A-4E70-B79E-C09CEC5F53D6}_1.png_crop.png&quot;/&gt;&lt;left val=&quot;186&quot;/&gt;&lt;top val=&quot;416&quot;/&gt;&lt;width val=&quot;387&quot;/&gt;&lt;height val=&quot;42&quot;/&gt;&lt;hasText val=&quot;1&quot;/&gt;&lt;paraId val=&quot;1&quot;/&gt;&lt;/Image&gt;&lt;/TextEffect&gt;"/>
  <p:tag name="PRESENTER_SHAPETEXTINFO" val="&lt;ShapeTextInfo&gt;&lt;TableIndex row=&quot;-1&quot; col=&quot;-1&quot;&gt;&lt;linesCount val=&quot;1&quot;/&gt;&lt;lineCharCount val=&quot;21&quot;/&gt;&lt;/TableIndex&gt;&lt;/ShapeTextInfo&gt;"/>
</p:tagLst>
</file>

<file path=ppt/tags/tag1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p="http://schemas.openxmlformats.org/presentationml/2006/main">
  <p:tag name="PPSNARRATIONPROPS" val="E:\Kim Liên\TEP NGUON\File âm thanh\Slide 26.mp3"/>
  <p:tag name="PPSNARRATION" val="26,1543128212,D:\Kim Liên\TEP NGUON\Bai 5-Cung va cau trong sx va luu thong HH_pptx\Media.ppcx"/>
  <p:tag name="HTML_SHAPEINFO" val="&lt;SlideThumbPath val=&quot;Slide30.PNG&quot;/&gt;"/>
</p:tagLst>
</file>

<file path=ppt/tags/tag171.xml><?xml version="1.0" encoding="utf-8"?>
<p:tagLst xmlns:p="http://schemas.openxmlformats.org/presentationml/2006/main">
  <p:tag name="MMPROD_UIPERSISTENCEDATA" val="MMPROD_UIPERSISTENCEDATA"/>
  <p:tag name="MMPROD_NEXTUNIQUEID" val="10031"/>
  <p:tag name="VIDEO_FILES_RECORD" val="&lt;Videos&gt;&lt;Video Name=&quot;Gioi thieu bai (1)_289_1_13482.mp4&quot; Position=&quot;1&quot; SlideID=&quot;289&quot;/&gt;&lt;Video Name=&quot;Thi truong hang hoa_290_1_00996.mp4&quot; Position=&quot;1&quot; SlideID=&quot;290&quot;/&gt;&lt;/Videos&gt;&#10;"/>
  <p:tag name="MMPROD_23740PHOTO" val="/9j/4AAQSkZJRgABAQAAAQABAAD/2wBDAAMCAgMCAgMDAwMEAwMEBQgFBQQEBQoHBwYIDAoMDAsKCwsNDhIQDQ4RDgsLEBYQERMUFRUVDA8XGBYUGBIUFRT/2wBDAQMEBAUEBQkFBQkUDQsNFBQUFBQUFBQUFBQUFBQUFBQUFBQUFBQUFBQUFBQUFBQUFBQUFBQUFBQUFBQUFBQUFBT/wAARCAIMAb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DT/Heq+GIo4be+vbO3ZizJaTNGpc4BJVSAScAEkdAKt3XxL8SMd6eItWGeMLeygDPturHtdMeQpNPOAyEkwsOcmo7qBIZXlD/um4wBgZxxzXy6lJLc+2dOD1aTOhTx54jFvl/FGslye1/KOfT71Z0/xA8V220TeJdZSObIUrqMu4Y5yPmrBUq0ZDvhwT8x45qnduLtUCuwkB/i5wB1x+VWpS7kexh2R0v/Cx/EtxCDF4p1sKgBYnUJs/j83erun/ABB8Uy2crjxJq7uDwWv5ePzasLw/oqXsJW3VkdmzzkkjHp25zWr/AGWNOjdHDuSwww4H5e1RKUu4eyp9ka9j8QfEixSGTxHqmVBOXvZT/wCzVnXPxC8VNJHJB4j1h0AyQL+UA8/73pVWWdNPiYqivKeBkZHPY1AsUr2qyylQWJO0DANRzz7j9lT7I1z8QvEhnjjPiTV4y6k/8f8AL6f71XLbxr4h2AnxXqzNGOVa+ly3v96uTmWIupJ+dRjAPT1qrLeeXNsgJV2B+cjIA781alPuS6VPsjrL/wCI/iS3jkKeI9VMmCR/p8pA46ferEtvif4uJSL/AISTWXkbGB9vlJyf+BVjag0rWroDksQAQM9TWlosltp1qqvEJLlCSWYAn2xVc8u7JVKHZGrrPjTxnZxwrJ4n1YySj5Vj1CYN+OGqtP8AEDxXCsX/ABUmuglRndqMp57/AMdU9TRJZFuYG3u3Qc5rJZZpJ1V/MCrk5x3qXOfc2VKn2RvWvxB8XC3cy+K9XMe48tqEu8DP+9mrlj8TvE1pMDJ4g1e4iYbVU38xP1zu/WsS20EXsgcO0sg6KThR9ae9kdHYRynzScABeQAe/wCFLnnfcr2NO2yNm88a+K4J90XifWyX+Yq2oS7Vz0A+eor7x74v8oiLxTq8kqjLCO/lG3HY4aqNxbytESUIiUZLNkfiKyraQtceTESIgcuF6sfTNHPNdQVGn2RuWvxS8U21gxk8Ray7OcZN9KxB9AS1WbH4leLL4GO08R6sJTkAz38oB9+W4rn/ALOFkVDuQdgSABz1/KpH0dElEqOAEUgEc9ean2ku5XsafZGtF4x8amQifxhqYI+8F1GXA+mGq9P4/wDEiw/uPFeru68nN/KSfYfNXN2FmYVaX5ZWYHgKTjFG2WcmRI1UEEjOQOtJ1J9w9hT7I27j4leJVRHj8R61I+3lVv5QAfU/NSSeOvFTpCT4r1pOdxxqEo/A4bpWLZ2sE7ukxZ5S3CpkDHpnvV6a2t7Z5EdhDOwwsbcADHXmmqkn1K9lS/lRoxeLvFksFzdjxlqwXjbGL+U8DqQN3FZf/CwPGc92qjxXrAQjJK38vTsPvdaxzust8YkLhjgEZwc1FHcsm4LErIepBII45/Gqc5d2JUad9kdA3jjxmm4v4r1sxKeSNQmB7f7VWF+JXi5IUVvEWsOrEkSfbZcgDpzurGuJWksUZAxQkcd/88VB/bDyKkUsEkp5ztxhR/WsnUl3NFQp/wAqOvt/HHioweZ/wkmsPkZ2m/lzn/vqo4fHPjKZUWLxHqrs2cj7fKSB/wB9cVnPJFPZrEgKSAAktjHI6VXgubiOJkjaJQCVZ8YJHcE0KrLuyvq9L+VG7/wnnitLaVT4j1h2PAdb6XjHXHzVmQeN/F0cZz4q1sktkFtSmP4cvWXdaoltC6NIY2U5OwZGDxwar6mk0dpEISWZiGz1IGPSm5zfUfsKVvhR01r8TvExleKXxDrG4rhSNQlABHUnLc07/hZ3isSSj/hJNVkQDOReuMfiGrmGsTLZLMZDNLjG0YHFRQ+Ul0VckIyhWXAI+lLnmupP1en/ACo663+KvicLg63rMjMwAxeyHv15bpUeofEvxXBMC3iHWFBJBC38oAP/AH1WdbWcQLsXAiVflUDv25pzASo6sm8bcHoSPz60KpPuL2FL+VFxfiD4uaCKRfEmskydv7Qlx/6Fmkf4j+L4UdpfEmsIisM/6dKSB/31ms7T7F55o4IE3hiSNxAHFW10uWG5MRdZn+8Fzkg8cUvaT7mcqNO+kUehJreuf2chh8U6vKZEDBzeyE5IzjlsiuOvfFvi+ylleXxXq+wHCxi/lBPvw1dLoeof2bZpbX8SvLjcXUgkDsK53xLeadd36CIOCThVyAAfU1XtJ92JUafVISy+JXifYzTeI9UA6ANey5/9CqFviT4me4dB4k1kEjKn7fKFx/31XKXTSxag6xjCE/eJ4z7ZqaV2vrVrYyMXGApwAAaSnPuaKjS/lR0X/CxPF0C+a3iXVjxgq1/KefXG6rMXxA8UXkMkg8TaxG6LgD7bKBn15bn61zsUIs1TepkkHDKwyPrUV/dpdYREyF4JU8r7Y70e0n3GqFP+VFiX4l+NrPe8nibV3QAkKuoyE4H0agfFrxdeshi8RasqEDpqEuc+h+brUdtpUUiROhjQsSCJOAeOlMk06WKZoUtkBJypUYB981aqTvuyXQp9kaf/AAlfjSW7Mj+K9eihIBCjUpce/wDFSXHjfxvPPAtr4r1cAMTJm/lIIz0+9xxmmx6nF9nSCVPLlXjABOPfpWZdXL7pEjyjOMblGAKpzn3BUaXZG5/wn/i2Gd0HifWZQejG/lIBx0+90qabxt4y8lWHibV94AJA1CXB/J65GPJlWJJQwYZducA1etb1xuti+CpAD4IJ+mRWbqT7lewpfyo0oPiD47ZjJP4i1VIegAv5QevX79Xbnx74olgyPFWsRAfxLqEoP/oXNY80avcxqDJIeABkBSaLixdZwsgVXAICqQR/+ujnn3Yewpfyo0bb4geKoIGB8V61O3UM2oSk/lu6VYk+I/i14EKa/q4cgAgX0uPr96uYzD9tTypyARgr2z0A/OrPlzwXClJdy4O4E5BoVSfcPYU/5UfSP7LHiLV9efxN/aupXl+Yvs3li7naXy8+bnG4nGcDOOuB6UVT/ZHcPN4t+TacWuT3P+uor6PCNukmz47GpRryUVocJc/Dqe3uFElx56SA4K8NnPA6Ut54PujZpbfZRLIHBDZAAA7n1r2R9LR5g4ChMYCjAwaP7OjQkugckYHPb0rzPZpM9WOKnbY8DvPh3qrRuDbh2bJ3R4AUfj1NY0Pw7u7N1eUPKOhAHJzzz6V9Gy2CpIJQGKgYIIGPpUselwSKHRAecnGBTVJPqJ4trdHgLRTada74Ea1kTKgbSSxHUCiz0q/1a1aWSVg2c7WGMf8A1693l0iCfckkKnJIA2jP/wBaqE3h+FY1CQZTOMYAo9gn1EsZ5HgttZTxzSiaMyKucAjvUF/qZa3lQQt8qkLGqkHP5V7zL4NtY5kUjBzlgQBtNPm+Hdk6sEjUljljkbvwOOKl4e3U2WMXVHzlFZl5lJSQPIo++CB0qa5gk0+3BAJLEAIBng969ivPh/bRybyZSYwQobGMVkXHgVLpS7DJUcDtUOk0UsRFnl1042RRQHexIJYdTxzVrSHsDeyvdwSMAu3LZHzfQdRXRDwHcTa2lqgVBHGZCy8AcjHX61pzfC+USKZJw6nk7OCT3+lT7NlKpHucU08i6ufLiDxIMgsDgKaNQSW4dJIkxg8gEgV3kvg65KwpCodQu0hhk/UH1qtf+B7uDYuJIQBkqoB3E96nkfY2VWK6nIxai9ggjSAKX5Yk9Kgig1XUJ0mhgJPc5GAPSt268K38EsRe2klY5IGMjj1qGyOq6ekyi1cS4JBC/KB259aXI76luqmtzK3XV8863MhiZW2PFggYrNmlis5JVhTAyACAfzragstRluXM8pMbHc5ZfY57UXfhnc8cpfERGQFHfjmiUWOE01qzMtUEhhN26zFuTjjirWo31pZyA2zjytmCCMAH8apfY4jcvBG0hdDklhzn2x2qTUtHnvykcZOCfmYjAx71k0aqRY0TUbm6vQYrZHthwzKSSPXNbuoR2L2rxo6gMPXGPauRgNxpF0tvDIxjbl9vfH079atYe4ld0TfsGSpB6nt9aLKxfMbml6RFNGbiZ0TbnBj6j3rmL+2RLyWUsZdxwZHOTjPGKlmvbmGwYJLscnDIDgEA9DSWMKaiGYKrdF3EHAJPUU0gbM6eR8JKU+UMMADIHNSvvvbZihaJmJ2gEYI+lXr6yOlyvaTyo5KlsjnIxxWLFGIoRKhZQjYLHkAEiiwRdi6UkUxAszRgcjoM47Vfs7NZpUKOAcbimecVGb1IYSS6OezEgj3OKdpt2ipJcRSQSzgEE5BAGemM5rOUextGSfUYMW0skonw5yApGcZPXFMt2E2+FCHwCxkYkcDnGDRe3P27/SGVInA5KjAz04rPiulVkHmxuSCGBOc8d+aOQ0vYtRXdtcXGDEUjC5J6DHc5qyksUG1ElRojk5JAwPr9KynnSaIW0ZClh0VCQB6E9K0oILJNPHmxykgbSAvBP09KpRYN2KyAm9CpKzxOSVbOMjFWi9rA6osQMpPLnO3Ip1nZ28lzEEDAKM4BOenSrsMSzgRxxDAJyxxnPahxZHNYzp5Y0jTZJIzuclQDtzngVp2tjdzW6yiLEajczEjAqsdLkecjAZgQCM4A5rS1SQ2lvHFGH3spLAHp64qLMTlczU1A2wV0fe6k/KBjIqOC5BnaQloDkkZJ+b2qxZ2LzW4ARWZ+RkgHntzSx2aQygSqCRxjOAKqxKXcr297fXl6WgR9inBkJJH1PpTrm3lNyTIxDgg5AyD6gVoo1uQTFKyAcFFOAfr60llpbXdyRCHA2HLHnHP1pNDsrbkd3Yw3gR44jEgIBJOckfyrMMVxJqhitYFkt4yS+TtIOf17V05jGnWqQSIVIP8ArAPvH6nvViey01bGW9Vle8fBY7skcdQB3oRN7HMRPOssxuIm2MCVA5YnHaqSW80WSEYlhk5GCB711CWg1S1hRGZYo2IZidpz1z71lxRgX80UMrThcozyHI+o9xQ0HMZqGVnJMo2hgcEDKn1+nFbnnyT2zCVHZVGQ6kAn/CqesWciiE7BsIwNq859TWhp85XTTBKsaFcgHHzHpyfWhJjbuYrX0umEModgxwAxBwDUMc6rOLiUZQAkqp5JNaRFtJIRMxAb5QrDHPtWdNpEihxI4EZOcdPyNX0sCKt1b232kXVqZIrYsCMkklupP0rYa/tdQbZIjGU8iQYz29PpWTHMGlRJIw8ERwQvJIq8I4fs5ltVYkElVOMgHtUuJaY/UJHaKIABVXOD3OT6+tIsVw8ACROykYLYyR7g1WsZzdO0E7rblCSfMOB7YrbsIXliMUE+6PnOWwSamwN6GYunJZZuJYA5jwVJOOT3xTr6cNAXtimXHXnAPv6U+9spjKS5aU9Q2SRVI3DQxugKljyBjA/H3osQfQ/7HsMqf8JZJNjzXFrux0H+u4oqT9kJHB8WF3Lk/ZeM5A/13SivpcJ/BR8bjv8AeJf10PSZbTIG4KEUZGeDVJ7UCRXVgQo5AHetGRZ54SjLiPIOe9QJbMocE4IB61ysfMyC8U/ZhsCkkjIzzj1p/wC6WGNggAHB4xzUsEBhlIJ83cMgY5GasGzyoBGR1x6UWJv3KrorqSqAFTkZ45quyIMFwAQcn0FalzAm5QHBCgEAfyqpdWqTEhVJb9Aa006CTMiCMXc8kp+VMEnOSSfxqeFZY5ASdwYEZFaUGnEoAwxjqOh+lMaLy8gAqFJ4o2KuZl5aLIpKJzjnvmsySKJISSoUAYyRzn8a6Ty38h1jAJI4YjNYOq2EvAfGCcgdBnFZtXLT0OH8Nxi58Wa2UOLaEJGpBySSMkZrsPs3noCFCEZAPtWJ8PoFuLTULlpEWWe6cmPABG3gH8f6V2yWyRrlzuA545osDkZdvpJtoVGBIW6N160+SwEhBkAJBwQBkg4rW27EBXJyePSkMAiBkC4J5OT3p2uJSZhw6QiSLJIR5eTuU+lMudJtykqgKqk4yehHv71tNEJDlg5Vhkg8flUU1pE6AqxLE/dPSlYrma2OYk0K2aOICFCAf7oI96vDwxZSWrB4ERW9FBIPtxWrHaukRyFJ7EcYHpUyIEQlySOuD0HtUNX6FKbvucPN4IsrMPN9iiIB3bsDcfcnvXNX+hafFASkJLuSQi4zjuMf413+rtJb287yygRKCQDyBXnGr+JNG0q3ae5vUjjdtrEgsB6Zx6ntUOF+h0QqNdTjdTgt9FeacyRRRpk/vG3Nz2GByfpXjfj74xWGj3zW9tPP50ZzJiP5e2CMHng1jfHP41QX129pZSslnBvRWRgpOOCT3yT0zXk+jeNU0Dw0mq/ZIL+4c7Y45SC5Bzknv0wKuOH6sqeKltFnpMfxuvUhMj2RFvKCqytblmx6jnrU2n/tAWti5tImXzH+VvMjZWX3weAa8P8AEHxrvNUeEXMrJGik+RAqhE7BRxnFS6l8QdA1Hw8s8GlRw6iqYlDjgHuSepJrVUYvoY/Wp9z3fUPi3FfTNPmK1ijHzSTyBixHHQdq5ib416VJIxnu1SIDBAdlOehJUAjHpXy3ca9JO5BcgAkgAn1zj6UsV/JMR5gwDwGU84x1P5VX1eEkL63NPc+m7z456BaKIrYvKchllfJQjoff9Kdb/GKy1iVkF9LZHBBFvbliPQg8d6+WTcOGLo4MY7d8g0o1CXkiVhgZwCQOeuRTWFgkhPF1O59U2vxE0xEVF1u8nnPMgmdgODg9T61saN42sJ5DlzcSgkBWkOQcjJ46ivjU3c9vMJfNbY3HBwMehre0vxXeWMqvBM6BhtJU5IHse1N4dWsi446atc+49O1WCWRA4mhfZkSRNlSc9wfatuy1pnvIkuHV4R12ggkepz1r5H8L/Ga/tJEgu5RLG5UbixBj5xkfX+le0+F/iBDrd6HWeOcNFtCxsCCcjkjqOK5XhXuehHMIuyZ7tY3EF1eKlnECf4Qp/POamnsBBM88ZcyjhlUgLnvj35rL8H+H9zreQ3Z81QfMt85AznBHtiu4s/Db6zhbd1WdeQDjGeOSK55UGjo+sxfU40F0nEzSmJ2yCnXn1q2YruRUmLB0BOWPJGR0rsJvhvqf2YQCSN2U7mBGCTnsewqZvA17BZACN1wOgIwDWLhJbo2jWjLqcY+l3YgRGIFufnUkZOfqOlOEsYhZJY3lcdCvQV0N9pOqHTxFBZyvcIwA4GMfSoLbSZf+Pe5Rw7ff+XBz6Z9KSizZTjbc5zTEMrMWi8sZ4zg10M0jaXAsyICAAPTP1p3/AAjNxZAB1IVs4OR+FWoYAlqU1BNykEADk+1S4sSmpbMyZ71dUQm4LyRtyAvCqfWsO6VYZhHAGJYjIzx9a6ePTrK5snBeSKdSQgAIUj0+tZF9psljl8rIQOAOv40rNak3TILOaSFiszkxg5BHGP8AGmSWpS4+1RANEck7SB19adZF3lUXNuSc8ED5f/10GynhkcLEwRiRtzjj1/L+VVZA79CdXlvgEMgSRQflJFZssEsFyIzKzkYO4HBqxNZSRt9oicmVRjBPUVJbwxy2UkkvM4ORsPPvn1pWQasrSXJkkLxqZQMDLDP1NWJ3nliaVY0kCciMd6mitg0YcOAMYA7n8KW3jnQGRYt0anGQR0+lIu5zMVm9zdM4ga0O47xISA3qBWiLROIVkMRxkEc8ZqTV9Re+uiHLoUHTHGB6e/SpLZLS5sAHdo52OVdgQCM9vyppEt2Kk9gt+hEyhWR9oY4ywGMGtqw0yygjjE104djksM5+nHSqk9iJgrABFIypHPOO9UYXuVmUOhPOAw6fWiw1K+h1D2sICGBw4YnJYjOKw9diN9N9miiRM4GVAAyO/FK9wbW7IAJc4Oeg59KmElpDO5MuJgdxUDJHuKVh3Pb/ANkDT5dPbxbHK24k2pH/AJGoq3+yhdC7l8VSb9//AB68Y6f66ivoML/CR8fjv94l/XQ9KByjgNtccewpjbEjUyHJIwT0q8+nmNjgguehHamy2zvGFIDMODuArKxHNoUbaGe4mBKhYVONwPJqdyEkIGS+cD0xU6qYxtIySOg4ANVys0c7sgLAjqRxQ1Ylu5HdYbLKAWAzjpzUE6SxICjASscnvj2q7PEWQsQCx4x2qCIyFSCox34pE3HWksq4JO4E9T2NMug7yEsRyTkAdRUlqrGNiSTgkZ7iq15dJa5VyzSMMAAZ7evahotMSO2MbE78DGRzXNeJbl0sZZpFBMIMhkLcAAfzrd89ksxI7bCf4TyQK8u1/XLzWI9ftolWOzhbyFuegyQAQR68il1Neh0vgnw3EPClk4YpdXCmV2br8xJ/kRXZm1WHTkiUAOoGGPJzWdoiPBYW0akbI41UgdwABkVuzIGtsgZGQAaFuJ9zHFtIgBZiTnOQMCpJInVcyAFM5CjmrSysp8t2yD2p0ylgEZiVA64AqrEqVyhMwSJWAOQcHJyaqzzIIwXwpA3BehNWJo2mBjifHBJPU/Ss6dBAC0wGSMhgcgADr/8AqpWsJsdHq8bMQQ2FGeRgfhmuT8TfFzQdB3wTyySXQPFpbpul/HHA69Sa86+Mnx60rwlFNZW0sd5cwqA+JAsSE9ATnk98DpXxx44/aDRWuTYGSW+ueZr4ggqMnKqO+OmT+VUo9SeY+g/ir+0ReJLdRGe1srWAEx2jNvckgY3FeM47Zr5c8bftG6nqV0Yknlt4kXoAAu7swGOD9a811L4gyXEc4aAmWUk+Y7Fmye/I4rg9VvZZQXmJJB5JJIJrZQQczZveJvEba5eNcO0rPJkszsCWPXJ965o30oUFXYbQQCCePb+dUlunkUY4IPAzjr2pNhCYwcHJznrWlkNsS4nYYkLEBuTipLe7MkLxFiFIyB6+9V5V8yIxE8gcY9KLRl2AE8rkEkfpRoK5Va4MczknIB4PetCw1IKVExJQ+vOKp3VrtDyA4GOgPNQwI+C5xjpg9eKrQm7OgmURHfExKN2HTHrTJIlZMocAjBPeqmm3xdDE2cM3GecH0q1tlVipG4KecdCKL9hEILRApIPMQkAHrmoWka0ZSRhGOFIOMVaiIkyOEXJGOtDIkqiAgkjkFhxTTC5ct5VuAjg4CjJIPGRWjpWvXOkTpJazyW068iWI7Tj+tc5ahrFwrglSeAOmK02KXGHBAA4Hr9KLge4/DT9o/V9G1WOPU7yW4sjgSPn5kI43e+fTpX2n8M/ixpnjO1jv9OljwrCMhSA2AepB5GetflxG4SUdA/U4746V2Xg7x7qnhjUYZtOvGtnUgttPDgHoR3FZyimtDSMmup+yOkXS3sSSBsvkAEccVvRacLnLMAFGRt4x9a+M/wBnr9pKLxe1rpV/cmy1YkqokYFJyOgB7EjtX2H4e1iK72Rudk2MMueQcfhkVyuNjZSutyxcaSjxhRFuOe4wPzqodMiilxNAoRhgggZrq408xVA5I59RWXqNtcgI0CrKxIDbzxjuRUWXYOd9zETw9aXPmbIFdAeM8iqd54JtHjIESIMcEZJBP412MMRMS7BkAYJHQnvSSWxjQgDIbtUOKfQ2hVklozzdvBSSFoZIHVAMqw4B+pqjdfDe0mDKisshIIYHke1ep+UQoBGRgHB6CojBEQQi7h39RR7NW2L9vPozy+4+GqG2CxMY3AyG6knjn+dVJPhlJLAC0peTOF2kjHvz1r1lbYgjYhTbzzzUslpGYQdmcjI9ah0os1WLmup4/Z/DK9RC8gjd+cAE49s1jaj8P9Wu4JUgt41boGUhe/t1r3S3gcpkIQBkbTxTG0tleNlThvwBqPYo0WNnY8DsPh5eadaqt1bOZwfmYHjGfrVtvDItZAHUxb1yMgnIr3VbBJZHWdAUX2zVZ9EhmYEgBBkDgHj0pexQ/rsux8/6j4NmmEk4RnjY4CpyOnX61TtNMe2tnt7q0ldwfkcoSqj0yBxX0IugojhIVAQHJ4wKY+jCYtE8YCAEkKAATR7HomNY3ujwRtOSGFFntwQ+SCSQRnvxWfDowmyodzGrAHA5Az0r6GXwnZPgGBGCk4UgZqg/g6yuWlARQmSSqDHNQ6DNljIddDxLW/D9u7QG3d0k2/MpGRge9VZdFBCkKWckA8ZJ9q9mn+HltfsqhpIiozlRktz0+lRxfDQQBjDdkKSd0ZjAP1zmp9jJGixdNm1+y9pb6afEmU2LILbGRzkebn+dFdb8G9GGk/2uwdn8zyh83tv6fnRXs4dWppHzuLkp1pSR1cRLY3FQBz1yaWRVLHB4POaiMQgk4yBjgt/KnmFmUmMAkDOCeDWSMlsMZE5wVBPOSegpYgQ4BAIIOO1MZdyoXUozDGB0qaCMuRnJA6GhoLoo+QYpZGYuwJJwTwMVHHFFKxl3kEnpnitS4jQiQEluMY96pRWwhRQQMsM9KAuiCRxtKRLtBOSSOtZEOmzzWzi7ly5lLAZ52g8DPvW/IwTYhBLZ7Cmy24YghQR60DTT0Mm/uYYbN3EYcKDkYBwK838QtBY6RDbmJh9vvlJRFy7nIOMewr07UbICAqjhTnJXHX2rgLqZr7xtodu0QCQNJPkcngYz7DpUtWL5ju0tVjREQBRgDGenHSrRiaBQofg4wKWKFWUFgcr6nmnXcHCEOQevI4HtQlYUnfYqyRIjgucyE59apahMJGVWbylzjg5q1JcLBG8jgtI42r7mqgMdipnkcGVQSWP9M96okytYvxplgZsiKFT80khwCO2MckmvnP4y/FnWr22is9JvW0yzdmFxOCBIqjqwI5Ax0A55ruPG3jF9WuJYV3Ark72GViXPGB3J9a+WP2hvFMXg3RntpIvtOo6hGVEhcqLdCTjI7k9ePahK7F0PDvil41tdQ1krbCUaXbg4MzbpJ37s3cZPb0xXkN9qkl5fGRshXIAVRgAegFP1bUpbiaUlwFDdMEH9etZtq7PM5JOAMn0zW8Y9yHfYdcgrI5JyWOACcms3UlUnygSADnrzn3q7K5Ezyh+UXO3txWaWa5kaUnHzAn61o9rAiEqkQBByV6/WnwsZ0TacrnBAqxexh3MYGckfMOh46VLpdsC8gdNgC5GBgZrN2K9Cg9uYmBPIxg+tL9mWArIgO0nOOtaMsJkViwAxxxUYjdowinG09e9F0Fivf2jSWzSoeMjDY4rPEBJKlSSRwenNdWts6WwBO9CM7R0zVRdOZnZyMnGAO2M0JpFJM59EKAoAVAJJA65q5bymTywCVccH0NWJrQszqQQc9utQhT5wGMEAj8RVpjcRJo3WQyKM9ivQZqTzhOgwNrgd+mRSsWIGRgnrj1qpJiKUZzyau+hmWUcXShXJEgGTzSxzGzmVXBKZyeKqecY2VwMODgmrVzl4gwBI6nHJzin0AvROjTFxg9sYyQKVFdG8xMgluoOBj0rKtrmSMqCMAnk962onMtvvGAM9Bz+NRYadjc0LWZ7OdJYp2hkRgVZCQQwOQQR0IxX3b+yx+0hJ4mu4tF8QXyNqi4jt55DtMgxnBJ6t796/PRZXgc5GSpzkdMetdL4Z8Qy2lyklvK1vKGDIykgqQeCD1BqHEaZ+4HhzWEvEcFwZFGdo649x2rRic3WQEYhehxwa+VP2Wv2iE8d6fBpGoyKmv26hGKnJnUDG4k9/WvrKxuFkgU7Cp2g8Hg1g42L5iHTrZLcOhdwjMSVJ6Z9KnKK7FEAO0cHJzUkUbTO204AOcseMVJIhVlyOp6gVFkUnch8gLGQ5yT1A7CljtY5WGE28YJI61LPC0hAVgp6A/wCNWVcJEEPLYxkciiyKuirJprrDuQk9uxqsto6EF9vl9MiteLO0nIx1xTZYUAGOnoOnvS5UFymkIDjJBHoKcWTlAMLjg9qW7hOVljOxSep4PHal8l3YlBnIyccmhRsO7IUhS2BDlSWGc1RGns7hxkKW6DkGtb7OYgHcKdwx8wyakht3MZA+4OeeCPSmkK72M2a3EURIBD55GMVVWLDsSGDgZA7fWtK+UclzwTjGeahijDZJDYAwCTzQlYSZUeKOMb35PYHjJqCC0lkmDPGUj6DOPwrU+xrdbQ3JzwcYq9FbLE3luQ69j0oauU30MmO1PmkuMso64wMVHJYGVgEUjHJwf51ryxiNztwSRj61HDEULBScep61NiS94Ptzbm7ygQtt4AwON1FX9B/5bjOcBefzorspfCcs3eTK7g3GASSR0z0qWHMBCEbie/tTLabznZEVgyHBDDA+v0NWY1Q5ZznHcDIrHYtqwjRrzvyAPpUTMIcjIKtTrjLRZVsAZ56GsrzzDut3kaWQHcAOSM9qNyGSXV8LYea7gRFgCcck1YWdLmMOmSMZxjkVnzaal7hHYs6MG2qcgH3rQitFtkUBsBiNzZ/z61IEEZD5JGXB4zxSS5aMopIP96pFtxvdlOQDwe1NeMKNrEgHJyKT2KRm3ahIhty7jqc5P1rgdMie6+J2oFRsW1slU8cqWbP4ZArsLu2jtJnnEsrSkZMeeCK5r4eONR8S+KL4IUMk6QhickqigfnkmmWtDt1D7ycgsmAef51PPIZGIKEFRknGRUJ0+Q36Sq5SADLgnBY9qsPZgMZS7FiMYycUCvqZq2sc903mMQIhkc4GSM1xXjPUJLiCW2tpNjuNoOOR61vS3pRLwmTkttx1JwOted+L9bTTLSeYK8kzRsI1UgFSQQDTSuB4/qnmaxrAs7KXbbhmnnnlYqnloOpPpkfpXwh8ffH0/jTxzdyrOZrG1Jt4dpJUqCeQPQ16n8XvjZeaZYaroWk3cSy3iiG5uIm3FIh/yzU9Mk5JIPtXy/NcufMQksG6DP8AWtUguVpWLyA7chhx7kVOiNb27uRgnpx09P61Xiy8yLnGfXnFW5977I8hgxx7YA61qSUZGP2VyVAL+ncZqOztCxjLKSGOWC9cZrWis2vBHngJ8u1Rweev6VestLK3YQkMCdo46HPWokzaMLlWPS1vbggqVEeCcDHXvWk2nCIhVjwAOOM/nW5Y6eN0pjGHkAUkjgkHqK07bw680rhSN4GAD061zOok7M6VSbWiPNL2N4ZWDgAZxhRmrek6SbqZMgMGOBngCtTxLoVxaO7yoFKkjgY9MGrvgmN7yVoiUMgU7Vx3zz+lacytdGHI72aMG7tXtbiUjJVTtOOgNXNLsxLERuwQcEnj8K6jX9BeMPMkRUMNsgAOMjoao+CrFru6ubaZc+XyBjnjv+oqVK6NFBppWMe58PFXkYISTyGHOa56fTWMzFkIYevUmvZ7jwpdw2BeIK6KCSCPmPfiuF1PTnlAlEQDK2Dxgg980Kepo6btqcLwpIAPB6dajuYxICy8A8Y75ra1HSUjIeIFWGcjOR1zWUsJLlWGDnOOtbxlc5nEzvsbMSASHHPPTFWVmGTEWwuOg6k1JMpVztOSeDzjiqb5gkLhCAfWrb7GTVh88RUgqMnAzxjipLe9B3IG2gZHpxUmUnjBRw+3kg8E+1U5UD7nUbSvUe1WloQzYilDwOWBDk8HtTreR7S4Ug5VhzgcZ9KybbUCAsLAEdQ3etaMpcx7AcMACD3z6UWEmeofDvxte+FNVsdV02cxX0EgZQpwGx1B55B9K/U/9n74uW3xM8H22om7LzMQkqsQTG2PukDoPSvxo0i9e1ukjJJUNnk4wf8AGvo/9nj4zXvws8U2940skujXREd5CpBAB6MAe4PU+lRKI0fr1Z+VcAISA4GMjgEetWntk3g78sBjHauL8CeL7LxTocF7YzrPbyoCkqkHcOueK7KN1cEkkH/61c8o2LTYkNqFLHGeSASeaGtdsTLg5HJ75qW3mMgCFQAOh9fenLuiLAncWPXGcD0qDRFOAOUQDJXOCCOasMjNuCA5J+gqc5gQkjcOuAKekbTIDENhYZwRTsxcyRQltWeMI45PYHNNjJswSFyOhUnk1bG15D8+SDjGMDNJeWnmAuxIIxgA0WDmXQlj23UIDRlDjOMCqrQ7AzMCOe3HFSQyMqgPkADGaEV5GO3DDOBzikK5TurPfKhxgdQDxQYgy4HLA/pU7sZXKvwy8ZPAoikCq4IHynHuaAuQGNIssrEY4JAxzT4gZCC7AmkdBOFCkAsecmrBjSMqiqSQATzigLkT2RwSTk9RUaQhXVSjHcM8VakkDuEKsq569selT7Fi5AILDgNQFyfREC+cAMDj+tFT6bGUDk8k45/OiumHwmEtypFKVkd1Ugnr3PFPRkcFBlB1OeBWVPq8UUvlMxMznACjJHNTrF5byStMzkjhB0rn1Ni8pR2AL5APbntVSe2trWUuYt8sxwSM5x/hUEEzGYeXEx3HJJ6D2q9JmTKOoBAJ3Dnj0obI5SvapFFqJKEBMYIHQn196sXKgkhRgMfrVFPKg3Sluc4APr6UXN7OpgiiQETE5LDoAMn8+KQrMmkIjTgFiDzg8VDdgFCQcHHHNMjnlMbgwyBwec9Me1RanZSX9k0EEvkOAQZAMkE96RqkYmpsRHNNvIRc5bcMcDOM1ifCUzHw+07IWM88kxlxjdluOe+AKPEdpLoPhLUy92Z/Kt3JZwACSCM/XJrofAtqmleB9JtndTLFaoXHTBIyePxFStwaaNW9ie72AOyISCxHBNTXN4kFgSSC46dj9aIroMmQucDIKjisnxEJeCgUnA3FuMg9hVErVnKT3Yea6dBvMkm1AABgdyfbOa+av2q/imngXw1NBp06S6nehoISMEKMYLeoxzz6mvb/ABj4ytPCMWp3986wJDGQgAABwOB6AknHPrX5c/Gz4iXPjLxFdX91JslVmVI1cEIuThRjjuc+taxRLetjy/VLsvM6HJOcnPck5J/XP41kSkKSAAeo6981NdtvdWDYXbnGec1TZlMZfOApzz1rdLQdhlp800uSAVOM56Vo7N2MN0AJGeapQopJI5J5z05qeLzJHAQAEkLk09h2Z1vhWxF2EKAllY5HYADNaTWyWl9uRMbHy27IPNXPhjZyG6e2lILRZc9DkE45rd8Q6I02uyRRowjZdwIIwD3ArhnLV6no046Ii0y1ilAePn5sFu3J6Cuts9HUSBok3EkYHb6mud0S1QwywMGBU5wD3B6/lXoGiorWiGMFyvUE5A5/WuSo9Trpo80+IejExysHwVUu27tg9PrXC6NObXUIJ42IhbAcdCMHn9K988Y6EdQ024UIGmIJHHOO+fbivn1LaWC5mR1KIGKkcYBHStqTvG1zCqrSvY92trGDUbNSpDQSKCSOeMfzrzDUvO8B+No7sxmS1lyhIA5Ukc89xW/8P/EEcOLKafypdvyhiQGGcYHvVn4jaKus6I7oR5sI3KQTuOTnB/Kkm1KzKaTimtz0PQ1j1nRo5UVWDDJK4IIPr74rjdX8Jpbz3KBNzSsTGp6YJyQBWf8ABTxvFZJLpV6WLbwQASSR3PPQAeleo+JtLtpLcXEE+ZFbIAB+UH179Kyk3GVkbRSlFHz5feGhPLLEY9kqEgbj1zXE6nYS2N0YZomQr0YcD2r33xVpCNbx6lABlCBKAcgjscdfWvPfEOkPqNsZBGxAIyQM8YrqhO6OWdOzaR5hcu6KAQAwOBxwR65qncbSu0kEHk85wfSty4szb3DRSRsVBwAQRj86y7qz2g7CHQj05BJ6V1xd9TgnGzsZqSiCZdvAPUHtVs/vd0qghDwSozVa6hCEMQSoGMnr+NWNKlKO0JI2MMDHfPetkznkircWwLh0DHJ6jpVvS5xA53kgj8aluIGjYICNucY6Y96plXjmCSAgg89gaog1ZmO4SxgheuemK6Lwvq4XcskmS3AB65/zmsGyIfMcpyGHGBxUzwHS7iOVGyhYHHpijcadj7u/Yw+Oh8N60nhrUJR5Vy+YpJ5QqrgEhQDxX6LaRqtvqlulzazxSoQCxjYMCPqK/D7RNSM8EF1bFUuEO4MhIII6Gv0s/Y7+M0HjXwyllcSqmp24EdxGSQRgYBA759RWUo6F3PqyGASsW3FeO3appFKuCDkHgA1WsZfOUDcBnsOtWmLxsAiFiOcnmsGrFqQyFXEgDDIJ6YpHuDFPsVWJPXAJwKns5hOpcoVckgg9sU4MVuAmzCt365FSSQywDYCEILHJHSmyITHtY8VbkcOjEAkr0B71XiZZ1JclCDgZ4GfSgm5WeEFdpG4DnAPIpIVKplgRg4x3FWXRYlLkbmPAA4qKN3fdmLigLkW1ZHcEMDwAc9aRIYncOQTyc56VauZFt9gKDc2OcdKckC5AQg7ufai1yuYz3iRLlQSCCcjsKtuQ+wouCep7VJNblMDYCexIp8COI8g7sevFKwrshQIWCP8AMaszxRSwhcE4HBHUVE8ZYEhBux1FTIhVVRgQT6d6GrFXRLYZ2lTnIx1/Giizi2SSnJw2MA9sZoroh8JnLc5nRri2uIIrtwvnsDknGQav5S5ZgGUJz8wIGTXyofHmp2TFftbowAwzNhQM+nerun/ErVWv4Ua4+0KUOWJIHPcY4yK8/wBvE9VYSbPp7T5Im8xRJkKdpycgmszW9fWxlECRtLcucqi8DHrXhcHxHm02QxRThBI25mYk849c1pRfE6dJHCQLO4X/AI+ZBkgZ6D2oVaJm8LUT0R7Bp8M4LyXGAPvBQOB+takE0MrZCBypyN3XpXkVp8Rry4heUyqEHAIHNWoPi1HbqIjbTO2cmUkDPqetV7WNlqQqE+x6xcMGZX3gMvIUep9awL++Iz9ncicEggjI/wDr1y+m/FDSoUkeUSBmPVjnn8+MVBL8TdFeR1SUohGGdgQc98Ypc6ezL9jNLYx/ijfyTeH1s3lDXF7LHCFUYJBYZ4+lemtHa2UKJIFRFRQxJ44AHWvnn4jeJdObXfD8ME7CIXgkZychMAnPPXPrXbWvxO0ucRx3BaWNODjkMc8E5PNJS13D2crbHrcFyfI85F3jb8o7Edv0rlPEWspJKHJKyxHcVHI4Heue1P4nachR4r0RoANqZ4x3GPWvLf2gPjzY/D7wGb23vI1v79isUS4LgEHnHbmtItNmDg07tWPmn9rX4vHW5r7RLN2Fik7faJNw/euMYUY6AHBr401O5NzKnz7gABjqcA1t+KvEtxrEs1zcsxeRixBJwSSTk575JrkZJyoLkgkHAx1xXTFamaWoyVxNIw6AnjPGKbgMAhAIAOcD3pzhTGZRwDyMDnNT6Yodnbg8HI757frVORajcWKEyWt04TIRRtI4Oc4q3osHl6xaxsC6ZBYdM+350+eWKwsIVCkln8yQdOP/ANdXvCdsZpnvpeIiSQOpz14qJSubRidz4UV7XU7m7KlYppcEr1XHb6V2msRB7Rr1ASFOQykdMc1laJo7J4etpSjKFlNw7EZGDwAa6CaINHHDCC0T4AUDI5rz5SO+MXY52FRYXFtdormCYjzR1ABHP869C8PCFkcxuRkDBA6+lcf9ka2gnSchYmJUBhjaT3PtVvRr1/DsqNLO0lo6gAgFhk9s1m3c3imjv5IkaFwRslYYDeorwPxrosekeJZ4HURwXQLrtzjP9DzX0TaQwanYpJE4cEZAyCR06gHivPvil4fEgtrxkLiFwpwB8oPUkd6qk+WQ6sbx9DxEA24RwzrPC4KHOCwHOf5V6L4b8TR6zY+XKxLnCkFQC3GCa5zXfCVzYSGaJxPaSDcpxyox0rmor6fT7lQ5MSN8w5wM4rqaT6nNG6NnXNDbTLuW7sWZLlGLDHGQDXungLxHB4t0aOQYF+ihZVcdSByce5rya3jvNRt41nkUMACpwMHj+Vdj4E8PXemai11FKqhCGkiQ/Mue/uMVzzaaRtHTU6vUdEMUksAtVmSYEFFyTg9RgdMVycXhd7pp7R08q5iJaNMH5lJ4/ICvaNGs7RoS7sodwSJCcjJPrVXxN4GnuLRNU00B7+zJkMY/5aJjJHHXgVjzW2NeW+p85eJvCMV3HKSu1kBAHQg+/wCVeXXuky6fKYJwemQeueRX2Ld+ELbxTosWpW0GRLwQpICkZyD6EEHqK8s8Z+AC8ErPFuXIUSIORwSOfwPNdVGqk7M461FtXW584X9mwZyG3AjG0cms0ebb3EZRSoyBnHau41vw/NpM0qEliDgHBwwP1/nXO3lsyoVYAJnIIOa9OLR5cosgky4MjDAJzn8ar3cspIY44Gf/AK9WLWUPC1vICEByPfFIbZpWdCVBwdpA6+grQxkhdHvcOFdtoY8Hrg1ualEZ7dHQ5KYJzXLSW4tnGSA/THYGuu0GZb+MRuQJFABHbGPSgzLXhO/EdwsBbAPAycDmvob4AfE9/hv48tLtnKWkjCKVcZBJ6Hseox+NfM9zaSaVqCSkhRuB+U8Yz+dd9pV6l8VQHawXhgSOex/Pmk9VYEz9t/But/25odheIcCaNWbA55GR9OK7CN41iDA4B4yTzmvj39in4xHxX4ct9PuCftdkBbTl3zuAAAbnp9a+vYGUqUIwGG5ehH0zXNPc0RI8kcW5gQSTnANMimkkYkIQMcFh1qYRRgYdQW6ZpUPQuQCDgY4GKgYcsgLphupx2qAQCYfN0ByAen1qZkd3YB8D8+KjktZHQDcR9KCRwiJUpjOOhzxTVUI5ViAxAwD/AEqWFTFhSxJ9O1QSCGacgkGVOOuAKQEksUcyZK4A4yeM02AFOCo2DoT1FSMCyEEhvTB4pqXKZMTY3EcDsaAFMYbBJx3B6inq6YC7SPpUPllXR2fGBxHnipVVywYkAe1ACynyQSoyTxUW6R4iUwXAOCw4qw21c7z14prxkjaCAMcg0wGaeWZX3srNwDsOR3op1lZx2vmbFwXOW+tFbw2JZ8SSQQX7Ri6LxxE8FRknH9KqXupWNpIY7YgxKCQcHOR6VlWTmBQwneREUgBiSQOlVJLyKe4EJRVWInLngYx1NfNtn2Ki2ab6xFdJEm0iUkksRxwelbdnqe22EQZWLDGR39q4q+miwDDIrqTnKHIrUsEnt4g4JBxkcZ7UiuVrc7XTtbNtE0axjdjABGRmobrU5JFMrxlAg6kYJ964248UxWpUBlSbAJUjPP8A9eqtz4qa6DiV2DPwB0HOKaYcq6Gxp2p3F3dXBuyohBO3JwTz096fLqTrdJ5UimNRkA8nGcmueubhImj3SF8EEEDBFSCe2tW3o5dpBn5jkn2q0xWK/iTWhqWs2BQEKpaQ9weAAOenOa0vt6E4aTZkclTn/wDVXI3V0LjWZ2QlYljAwByCeTUltOsk8KLK7cncWxj6VopdiXFGlqviIRYMcmY0IG4nAJNfLHx5+IM/ijxI1sbhZrO1VVRlYEqwzkdOCDxXqnxg8fQ+HvD920S4nc+XCEGCrHIzjPOP8K+QdVv3JdpWLSuxkYg8sSck/Xmu2hFu7PKxckrRIdSvN8uwHIXk7ulUyxZip5B6Yqm05di5ORnGCeTTYX2PgBuMnkV12seclcuXU5SNYxkZA6DODWppcJMMaBCTIQTjqR/+usW1zc3DsQCq469K6XSW+zRTXWcIimMYGecZ60maJGdrtwbm5MKAgL+7ABxjHU123heyLafp2mRIRcynLY5OCf8ACuG023lvdQluWGYlBLN1BOen1617N8NtPUFdSKEzyHy4yBzGuMZA9TWU3ZOx004pvU9ItUFto6WUQJQKB8wx04qPw7o8jOUZGjQEmMkEjOT1Ndh4R8IT3UkUtwC4bJCuMd+Mj+tdnN4TNsY5Y1UIAfMU5x7EV5rvuejFHmsmlKl7KLmITxMoBBGT7kCsW40YWEj2RDS2EwBUuOVIJ/LGa9Zv9Ka4nia2hjMq4BVhye55qvf6As0vlNH80gKsD0BPQg9hTtoWjyzQrqOz1RbC5jkiklfEE6sVDYHAOOK6zUtAvdUsZ4nDTROCPmUA4I7Eda0r34XNcRKj5lO4MCvBXAPQ+nNXbDTtR8JwqkqSXdkMgbTudRjjr1ApXsNq6POfAfh061Y3elX0JE9ozKMgk7exI9sVg+KPgpJFcM8aLLbsxChgTjj1A4zXsGjQCLxJDqlnG7faP3c4xn5SeuOxHrXr1poQuIiHjR45BghskcjuKXtGhezTVj4gXwjrehOEjilkgXojqWBweQCB0Arcs7m5MiSLBc2N+nDcFQ69MYIGRX2AngaBgIp7SOW3DblyMFD6D2rRtfh5pU53z2izuoADuoJABOMGk6jY1Cx846HNDbTRNcLOrkAsEJKZPcjqM16Ra3j+WklvcRzqnIEcgDfTGc13+v8Awq0/VISYolhnIyJEGGHtxXm2o+ANX8MX73dmizrkB45FJDj69qlu5draFSTxQfBviA3UtpjRr8hbuNFBEchGA/oM966vUfCWia7aG4sp4pYZgHCkAD6e4znpUfhW9stche3vtKigWTKTAgEOD1PPPf8AlW14b8LWfhvV00xJvJ0qchrWZySEYniMntntQmyJI+ePiL8GYp2uXgjDkgnCggZPQg/nx7V4B4m+HV5prNAbdkODztJxgdvrX6p6n4DF6hjmtoZ4uANqgMCO+R9K8r8f/A+DWrZjs8liSAGAAxnoTjOOldVOrKL3OOdOMrqx+X82my2bFJo2QDjcwIGPxoaIXMaGJ9roeMdc/wBa+q/Hn7PWohLqBIIjNGrONxwJFAPCkdxxxXzhr3gvUNAumjeJlC9GPAPHIye4r1qdWM1fqeTUpuLML7OL4osi4mQ4JxgdOv1pdNElpqBYsYwRgjofwpieb5gOx0I5OeM/41bE8EkoVyDICAGJwR9K3OZrWxsanbi6svtAIeQgZB71d8KaoIohEwBLHBz1Bz1qpZymNTC6B0IyDzk5rLtrsWWrAsm6NX5A6HmqS0uZ2Po74BfFC7+Hfj21uEdlsbqRYp0BAHJ4Jzxiv1r8KeJzrelW88ZjZDGpVo2DE8dTjivxCsbgNMSHZI/vNgZ49vev0q/Ys+Kz+J/ACW87m4ubFhasqNk7McMfQ+ornmtDVPQ+tFlMiqZJNrk8FRVuJhwrEsTzk1krcL9nSd4ywzgFOee1WIL5JSYpCUmXgA1zPc0toaAmZWYYyBz6Ugu1kYgHBUZJ7VnxyPFMGaVpFxjbx+dTTTAqZIAHcjG0jBNF2KyLkTJuJBB9year3VoZnOwqiN98kckGqUMzTM5ICAAjHQ1NJfeUiDBKHAyOTRcOVdC/DbrbxqiHIUYAY54oEKFgRg9+veqEl4+BtIZSOoPFRwTmEsU4Vu5OaLhyl+eMSEuxLBRymeKhLS3kYAcwZxnkE8HpVZ7uUSAOoKHg8U9pYp0CIwjKHkZpXYcqL6kbSpBI9QcinJtXLE89OlU4HMagBmKAk5NIt+HmOBgDqDTuxcppQuJMkHIziiq1hKZHlUkHGCAOwOf8KK6YO6M2rM/PW3lUWryi4WQHgge3aobqNJmVIHDMy/vOM9R0rPN4Y7eBI4B8o7cAgDGfrUdvrLQTlksrh2zkhQCpGOmfWvmj7hqxNCU090VlbKqRtxx1Pb3roDqU1xaoIDyVAA6kcdq5N/EERllmlt50lAyqsuce+B1qLTvF1rbvLLciSBQMEmMgZ9fpQK1zX1bTohIjyqJCg3uecj8qryXttOMWdsJWZgPMYkAj2HY1TufFmmygq94oNwpA3EqMHjvUi6xpMEcSQXcJEfCqjDBOPfrQOxZktZbd386QmUcDnI65xVyOeO6t0YhQSSGwMDI7in2U1pdgGW7hQlSQC45Hv71S1PAtJYLaVVyMhwQQR9RQI5/T764uJbxS6gAlRwBkZIznv0Fac7Q6dZxvEMuFLM2eQe/5VhaRb3H2GacKqQwsV8xiCWOTziud+JnjVdB8H3dxEcXki+XGuRhc8ZNXBOTSMpSUU2+h4l8bvF0es6y9vG7CKz+UAkfOx5Jz36141dzJK4cZDEZIJ5rR1e9MrOWlLs53MzHJJPP881gMzZJJBHv1Ne5CPKkj52rLnk5DWmQsQBkAGkef5MK+CeGxwcCmbCFL8helPtrdZXDYyg5JJxnnpTMos29K08pC8pXKFSQAep7V093pUsGi2loqbJbklkHZierfQf0p+k+Gb6TRLa58hnS4YiFE5bA6k16HoXw51HxXqsEsqskVrGIxGOCoxgAHpznnHesXUXc6405Poctp2iRww2WnWji4cEG4cYC7j1A9QK9H8OQzaMgghjWQkkqRkjOPWvUvDnwEglgja5QiNcbUjGM8YJJ65zXTf8KktrZxtRwEBAII6HoOnUetc7qRe7OuNKSPNF+J9/o0AVxE8w6Escjgcce9TH4537RAOyEqPmXgKPy5Jq/4p+GsxEscciEEZAZcEHtk15ZrXgO8tnfyAFJA3YHB9xQnBl8s0en6T8ZrmWUrcWyytjiVCAB/kV0kPxQt5pI3ePMJIzIV7+lfP9npN3YLLEZCwJweCCTUsJu4fMiUsImOSpOQSKTUehS5up9baL4psL9kQXCbyCSCeB6fzrZR7edgGYSc4wOePWvlbQNYn08RSoxBJw69SRivSvDPjSaST5nIRTjb/F0zXNLudMb2PddE0OyjL4RSGbO3A5rpDbwQumMFAB8o46V5j4f8Vi6wxyqBtuCcH64FdtDfCbJ37wQOc81ztmiR1MLxSkgYAPI44FWfMEMYJUDPpWNaSpFEG5HGME8g1INVSKJ1kJI6A1K3uJmnJLH1yB3H1rPmljuJthKZPB6Vhap4iW1jLrk+gHFeYa58Rp1u58TbEjPQHBI9jW0Y3JZ6v/witjPcGeNRHKByQcDOeuPTFW7jQ47y2aAyI0YGQWOMEcgj3Br5n1T4yXkW4IzogGAzMQc9sgHkGuYvPibqeuRmS9upVw2QqSFVXHHAB5rojTT6nPOdj7r8I6pc6fZm1vZ0uRGMLNnJI54OO4rolnsNRR0JjkQjnJHGfXnIr88Ifirq9nGkcF/qEpDcCNsDGe5J5rp9L+M93aJ5kupXgZzhlLgkDPcZ5Fa+yS6nI6r6o+vfEXgTT9QAAZCM5U8Eg9/rXjHjf9nvStZeeOS0VzKCAeFwT2yO2TWPpHxhTUVTEsskuciQMAQPTFdlo3j27nQma4WWMHI83Ib6cilyuOzFzKXQ+I/j18A734ZXm+KMmykIMTA5GMcjPtXg19EIb0OwCHA6DJyOtfq94k03SPibo93p0sUU8nlnMUh+6SOvr+XpX5o/GXwDf/DzxbdaddxBWVi0bqpCOp5BBPXFd1Co3eMjhr01pJGfa3kT2JcqBIOAScE1g32UvzKpJU84AyMkVNpVzHNC6OOVXJGBxx71QlIE5LlgvUAHk12nG07XR32mz/8AEsglwWL8E5zwB3+tfQf7L3xel+GPiy4Bdhpl+gWdOg3ZGGA9RyPxr5i8OaiXR7YnAyGAPB6V1umX7w3CSbikiEFGHqCCOPwpNJoa0P1w8PfGa2ubGOYqwKruDhsgj3H4Vrx/FS2vgt0VbavAMYxuH49K+QPg/r82v2VuXdUHlgSnfjDnoSMYxivRIfEeGktEZQyttB6qw9R615FScoSZ7lHDwqQTaPomx+MOmXULgpMhUlSzJgAj1PcVpWXxT0KZSJ52gk6MShC5PfPpXzLZpdzXcskU7m1HRQ2ckdeK0dRv5YsqZXIKg4AO2sfbyXQ1eChumfTMfjTSpACmowSxkfKwOAT6VInjHTySCVQLjJYgZ+nrXyvFqU3mRSAOEiH3hgLyev8AKrl5qtzJIgu3EwzkEngflR7cn6lHufT1r4jsLmJlBVUlJHzHAHPX/wDVV6C+tmgTM6NEDwQ2Dj/Cvk5tfksoQ6XUhjyFWMMeDnqKV/FmrW3lMhKiUnDO3IGevX9Kr2/kS8H5n1w14mwkOjq3Q7gc+4ptu9tAWlMgJHUZz+Jr5Xh+IN7bYiN1I55AO7OB3qza/E67aLEt/I4PylEODj696ar+REsG+jPqNNQLTlAhMGM7geCfSobi8VHYFMhuDg9q+f8AT/idM0Aga4mCqMqCxJJ+tWB8XNUjCxRywsinhZFBIHrnPOKFiImf1KfQ+jNCIKSYUhQFwSc560VyPwi8ZXHiyPUVnKN9nWLBRcZ3b85/IUV6VJqUUzyqsXTm4s+HXTzZljQgxKuc4wfpS2qD7SilAkQH3gcDPpUNxIEcAuxixnYo6ntUEkxEiICcE52+pr51s+2Nk2cDYmLqcHnI5xWdqDx3c4BAWIABiQM4zTlZLoAO7W45zzw2O1Z1yrPOE87fk5O0ZyPelcCx/Y8dwoV7eGUMxMbMoJqC+8O2waNpbWF0HGCoBye/4Vcs79XkKD5WQDG7rnnpVg3Cq8j3A+bAAB6e3FTzajszkb/QtPmuUhitypx/Dx0PSqx8PRR2MrJJIrpkoCcgHPPFb91OsczGPII6FRnn+lZurTu1oucszOoO3r1FXEhkuneH4oNKKG5MTBS7KTzyM5xXzR8cfEYeX+z7eUy28eM5GTuHU5/H9a978X6vHpWl3V3cOQYYiRjgk9hivjXxvq51G/kneTc5JIJPOCfSvQw1O7cux5eLnyrlW7Ocubs7nHJ444P51WDAqSxJI5GeKjeRudxHTG7GM0zJbdxknAAPavTS0PFfYm80ykqCCR6cCuv8BeGpfEmq21ogCxsw3NjJxkE8Vx9lGPNUE8seg65zxX0t+z94UV91+8WHbCKHHA5wSK5q81Tg33OrDUnUn5I9e8NfDeDVJ4QIENpbIESMfKAQMEnHUnrXs/h3wVaaZGHECFByAAAM/wCe9R+G9Lt9Hs1RULHqTnliO/NarawpwFBKnseo+teJzt9T6DlS2Rt2tvGsZAICseFB4qneKIyVTOB1JGcn/CqUOrDZjcSgbAx61Ob52JQHJAyQeTincVmc7qmjx3kod0yyjuSAfwrk9T8KxncTDhRnGBjj0zXpMkkOQXABIxnt+NUrlYJQ4BVwCB7VKbvuO1lqeIa14VhKudpDZ4XsPSuUm0KIH5oyrE8g9cete9a1o8NwpCogbr0Neb67pyJJgZLHJBxxgfyrZSZNjiP7GSJw6BgAMEZyCO3860NOgaJgVOAzZIHripYijSEKoHOCrHGeK6XRrNXMRZAwIAAUdycUN9CrX2Oh8KGWFUQck8k45P416bpEgRUYkknAPpmuP0bSjEyFQQQRn0xXcWFqyKjkAr2HvWbZS0Ojt0aaMEZPTOD+tQaxYlQRGGIA5B7+9bmgx+YgDjJI7Cujk8OpdICFIQjkURV3YmVkjwTxJPJCrqQVIBAxyM4714v4kWeQvIDgk8ADAr6n8W+EEWOR2xtHPAxg14Z4u0KK2dygJABOG5BrqSsY3TPGZdLnv5HAAJfqp4H16U5PCtwZCArFSMDB4NdjJboXQJFtdSQTyB+Fa+l6ctwAQfl5yMYo9o4rYHTT3OUsPAM91CFM0YLEYwCCB7+9dX4a+EETSoZ089zgEnkdQciuv0DQkSVCvz56nkHPYV6DoulKpBAYEDGAcD601VkyHQh1KWhfCLSLjbEbCKPOASi88Hr9a9H034LWUcQSTzbqB/u5YBlqfQLUgIY9xdjgkZxivT/C8qBWRzk4xhuRWkJOTszkrQUFdHiPiD4N3Ph0re6c0xVCTubBbntkdq+TP2xvCv8Ab3hSDVyipfadJtkIBBkUjGPwx3r9V7Sxt5oPKkQOGyMYyOleC/tG/AODxJ4U1I20IWSeN1BiwADgkZHTk9661Fxakjh509GfijJiKEkBgc4LZHIPaq5vgGAdS+SACQMD2rY8a6Fc+GtbvdKu08qe2lMbrk5Uj6+tcxcFQm0ZBJwSDk9a7076nHazsdTpE0Ud6sgOCxA7Yx/SuxiyHQDG4nBOe3c+1ebW8pSEPncyEHpycGvRNFlScozAEOoIA56+9USe3/Bbxjc2FwbAvvicjJUZIx6n0x2r6QtNTsvsRn8rEr/KpUcDjg18Z+DNZfQdZjWcL9ll4G04CsTgHNfTPh7VG1LT47eUoZkG3aDwSRwfp05ry8XFLVdT3MBK6cW9j0KwvbrTcHzFTd1Xtg9/rUt9qNxGVt4388SYOSc/h7Vyi6jNHafZ7iNhcDGxhwMDjNa+nzKoQyEmVQSGHAzivKbuz2rK+hoRXs0IliLgROBlSMjPXj0qVZ7i7kykD3CbSWVcAYFZEUkxu+V3KR8zE9vpV68u1gTZbNk7eWUkfgalCaGm+LwKuzymDkFWGQB6fWpFCaiyi5faVOUIOBnHXFUVM3lCV4o5lcHJLjIPrjvUcF3LHIhCAiE7l3ggZ9s9apOxm0WTaS2t2rLKr7uFyMip9ySzBHRY2zjgjGa1dLlttcVzcIsUu7dlTgZ9qrXOhJaXZVoCASWDFs5z0NHMQlcbE7WxUEM6HgkchRzzxTWt4p5CYkYZGSSTnPpWf5hs5AIJCzLkFW6Hr1FO06+meNi+CxOMLjP5VJqtD6N/ZZlcr4ijfrGtsMZyf+Wv+FFJ+yvHH/xUsyvveT7NuU/w487H8zRXv4b+Ej5TGfx5f10PkeSeSKyxIgRyCVB5J9KrieKV4klIEgIyRnHJFWoLC5kmdZHwEB+c+oGKqy2BjgUlyJ9wIIIPfpnvXzfMfZqBpal5IdSiBI1wAmeSfWmwW8UcZnKEADBOeBVG/gaS3jdZVluE+YrkD69eM1iW/wBsF4Fecm2UEgKSQzHsR6CndD5WjdklENxHPAiAAEEMcnOeuKd/bCyTyo6guRkZx0/xrNRY4pmZpseWCVDfxVVvrJ5lSUDY7MCAeMjPXihK4noaWn38jmRzCoAJHOPzrF1p3N1bBVIAPmMAenOM1fFgumIZ4pGcsRuVmyMCue17U1tL1HkBKiLe2CCFBJraKMmzzb9orxStppdpYwu8d1KRISeA68/4V8t390087s/BI7cEn1/lXoPxi8Ty6vrQDyB0gJRc5LYJyAfYf415k+Z2PPQdc/lXtUYOMPNnzmJnzz9CMyBgSCXHTnrmnAMHZi5HQgU2FHUEqATnk9qsIhkZiRwP1+ldD7HA9WXNHs5LzVLaGMsXdwowM8k4/rX3f8JfDsek2VpEi5EagkHJ+o/PP5V8ifBjQG1r4gaZAqhgGM5JzgKoJJP6V94+HbEWlqSYwA5yNp5GRxz6V4mOqe8orY93BQtFy7nQXWoNwAcBRyV5I9qpLqIwHxgj88VR1C5NuQGbBxkjoDXHeI/HVro9u5JG8DjBIPB6Yrgjuep01O9l1aOFWcuI0xyCcAVj6p8SbK2mEJuFLnhVjyxP0xXz74l+KE2pSF7i5FtbAH5A2GYZz0FYi/FKz0ydXso3nkIyGJIOMetdVOk5GFSooaX1PoCb4vwGV4lt7wyAYKlSFH69apSfF2UBymmXAUc7iMnHrgGvm7VPjhq880iwRRRHkFm+Yj2H+JrHT47+JYWdN8LA8YCAFfp7V0LDdkcv1jXVn07B8YIXZ1YvEWOT5ikbSR6nqKL/AMTpdwRtiN1fLBgTnp/KvnJ/jRe65Elve6dDk9XhGCTjrirWg+ORaX7u7tJbyYG0nGwegqZUXHoawqqaVj2OaVPOBI3FjzjgivQ/CESFEckvGCCOOR7GvPtI046haR3sK74nAKt25/GvW/Culm3gRGJAcAkEDjj2rmbOlbHdaHbCVVIH3h6V1VvYHCkjjp+FYugwAYQOWJx2rttPtySARyME5rJyKasamiWGEjIGACOK9D0i3VkAKfe4wwrnNCiBUEKBjr6V3OjoC43D7oxzWtLc5qz0ucp410K3Fi7mIFtpwF4yfWvlH4kxHTDK5UmN2+Xseexr7P8AGFibq2BCEqo5IOO1fNHxd8NnUtMd4IsGIlsEjJPTP5Zrre5zQfU+bEuBLchw5G1umfbpWxBriWkAYAoRyWbgYz1rmfFkcXhC0lu7t2SPcQoUZOfpXkGrePRqE7PeXEkcC5ASMkEjPGan2bk9Do9qo7n1BZeNEiYFLqNAMH5iAPzzXeeGvH6OEDSROAOcEZb9a+GE+IejQzBX06e5gIAJZyDn8a2tI+KXhmSRozZXcBJCgrIQFOeDwatUJIzdeL2P0h8OeKoroRElUUYIKEAfjmvTdAvYJpEJcHeMgAjNfnP4T8aRsgfSPE7RujA/Z7lsqxz0yencV7n8Pf2i0s7uPT/Eam0lJxFcR8oxycDI6VcYuD1Oeo1UVkfdGmXkMUQUgjHG5uc1f1CGDWdNmgI3I6kfjXl3g7xlBqttE8c0cyOAQVYEEH6V3ul6gEYrnKnOQDkCuyEr6Hl1IcrPyH/4KD/CyLwT8V5L+AFYtRj3sjADDAAZz0yRXyJLAdpZhgdADxX6zf8ABTTwBN4i+G8ut20DSPpzrKxVQQFPBJPXFfk7fkgKck84B9u1dFOV7oykmrNhGNtsSSdwBPHJrvPC0hm0uAgEkDBYdPb8a4KIkRuEBL7c4ruPBU2NNELvgk7sAY/DNbsyvY7Oayb7KAmC6jzI2Y85A7/Q17f8KfEc2pafZGVojcSqRvHBLAHAPpXiN3cOLRJE5TbsJHcGt34V6/FpOqJZuwQtP5gJP3cjBAH0rlxEOaDfY7MHU5Klr6M+qrFpZ54HvBHI4UKWAwAetaM+oGGYiIRsiDGMZrBaCCeOMI7FcA5BOOBkZq4yCV1YHcEHzEcGvnj6pNo3dMLpGZ5QhlPzAAcYz0+tTXF0ksgcIoL5UjGD9ayrmWWCS2MWCrLggEHHpRJPPJtbIjHOV4znNGwN9DQa28uEO4bYASCmCAfQ1Su5XlKB3yGAAYjH4e1MaaeNFCBnUfeB6D396pPN5joTK0oU/dwCP8/4UEF631hrPC27q7g4+cZJHfFXn8S3l2FjRwGHBEgycZ9e1Z6Is8JDiNcAjBXGPxFQJAdM3SgRsrMNwLcn3+lArIs3E01q7uAspJ+6BkmodNuCzxzupRiThVBH51JJqG4EyRLGM4AHIHvTLSd2GASACTuYcAUGlj6V/ZLZ3ufFpZQARaEev/LbrRVf9j5w0niwiXzTi0yfTmeivfw38JHyWN/jyPl+W8nh5A80yEkjPHPtUFxZmeGQk5QjJGSCD6j6UzRyjO7yvvlUEtg4wc9hUd/raF3iBBGcA46j3r5pK59w1Ygs7AxskJfzg2ZRI/bPY0j2wSCYE7OSuR3+mOlRxapGls4ZSSMhVyN3tVH+0381AEZwTlmPBB9B2ppEsslliAMUbSS5A2k59PWrv9l3N7uEgKxxt8y7sDGOAKx77UkiaNvLYOOThsEfl3q1ZeLJbg+TbxMgkGMk5P1yatGTY27WaKWJ0LFPMCGIHJIPtXFeOdQtdOTU7qYiOO2BO0kE5A4GPqa7OW4ng3vOBERlhg/eA/ka+d/jl4jBsDbtLm4uZDJIuMAAngfkK66MOaVjjxFT2cWzwrxFqM+pXktzKMySuWJHTJPp2qig2QnIXI4zT5iJHJIwvqe9VpZT5m0KMdcDpivaV0rHzEpNttjonEUbqAQWOTnrT7dC8jZJAPPFVZ5ScgHoOD1INXdLj5L4LO3OCMgUN9WEVzM+jP2TvDAu7/VNVlTiMLbxsByGPJA9iOtfYNvZJBAsQXg85z3ryP8AZ78Jjw94L0mAMQ7r9okDLtJZgD1PUAcV7ta2qOoDHIHIHv6V8xXn7So2fUYeHJTSOG8V2jyQbUBByAWUZbn0rx3XvBN5rFxta48uNyQd2Wfg9uMdK+nZNHM5DhAWPJGM1Vm8JxBSUiAcncGwM5NQnZm9j5A1b4KW9xcERyzEKv3m5Occ9az4/hVDpZEpeV2AIUSKMH6j0r63u/BUb5LII5Ack4JGeayLv4fidAhAkJORkZ754rrhVa2OedFSdz4+1b4NXeoO11bSxQB2wQ5wv5CsyD4Gag8pL6haogGS6gsTzyO1fXdz8LDLcmQQLtAIySevsKhg+EwR3LIsZzkAnjgVv9YaWjOf6sn0PmfSvgw1niVZVu52YoCDgL74NaKfAu7kAKXMMpBLBSpAPqMjuDX0vF8Pre3BcO4cnhQOK2NN8JI8rIkJjT+Ingn8aylXk9Gb06KjscX8J/Bt9ovhuG3vyrkOSpAPTjg+3Fep6bbSJKHCbUUYyR+grRs9AS1gQAkRqMYNXoVWOMFVBHQVzSlc64wLWlopuRsGMYPPBrsrGTcyENkA5I9a422cRShiCSwA47V0WnSGTJBxjsOtY3G0eg6DMXlGwqUx24FdxYOVQYwG6k1574aAjYAFgBgdOK7uywBgOSSeK3pOzOWrHQt6vI81sYwgIPU46V5Z4t0JLiOWMKVMgPBGR9a9OuYw+ByQeDz096xdVsUnyApMgyRXUp7nNGFlofAf7SXwy1bVri1FtEZrJIyQsZwwbOMgd6+fz8GdSuIpLaYCGQjIZuSPqK/TzxJ4Lj1i2ZAg3gkhhng+leK+IvBUa3EkE8ASXlSQMj0zntWkajWw3T5tWfB+pfA/xKqym3SK9hVcgI2GIHoD1PtWBF8KfE6SnZpVyjADLZG0c9c9K+9I/hhHFKjgkjqCjEc445qX/hXEs7qEllQA/MvUEf8A663VfuYvDrdHyVYfB/VE0SE2yTf2gpJk+UhQc9Accmtu0+FPj+3hSbynu7WQBljdiSD2Iz0r67sPA7xxFJ43dMg8HHT6V0sWk3F2kcfliOJeFXB4AqZVkyo0mj51+C/xQ8R+BNbgsLqOXKEqbeU5DDI4H0571+hngPXLfxFYQ3YUruUFlJGRkdDivn1/hxb6k6PJbxuyggSBQGGfQ13PgaObw0iwRSkxJ8q7uv41Ea1ndhVoqotNzu/jp4QsvGngbUdMuA0kV3CyEZxnjj9cdq/CXxz4Zl8LeJtT0WdCktnOybTngAnHX2r93b7V3vdOMchLEDlR0NflN+3v8O28KfFZdbgiKWmrx5wBwHUc5Pv/AErpoVk5tdzzq1Fxgn1PltIxtY5JOD+VdX4MmJtmiBCk5Y989q5U5EbsvCg4Het3wqht2cqTgqSQTxXqI8x7HdWk0s2nGNsEqxLAHkAVb0kPb63YSxvh96kkj0IOM/Ss7QrwXFtOhQZZjyvXB7fpWtoqSmbcCzCKUbeAT1z/AEpSV4tBTdpI+t7aSYwxGOQmAqGLA8HIrdVIJ4J5YTvuFB4XvxxkVxnh3WEv9MifaQZMAKCCMYA5A6c11tvDLYOyEEFlGEBHHvxXy8k03fofcw1imP0aGeS4R7jgAZKkZx/hWpf3Vkt/EHZCOvltwW4rJm1hEKWwVmuy3IPHH9agvHhlkBkUyyYBGCAV59aV9CXDW6ZcOpRR3rmRHeEseg5A7Uw6YZ7kG2GyNjksSc1VDPEXKEmSQgmNsZIFbOn6iq2zXLIUEQw+3kE+n4f1pAou5nvYXWlanGZyJYScjLdcjrTr5TNPETGXWTgFTkYqO71ldR1JJSjBANoAxj8adHJK7vEihAxO0McAfSgrlIWvpCwheKIjByCD26cdc1Ibm4MccqACEMQQASBx7dqjEMyzTQuEZowSWHLNx0Bp2laRcaoA8BkMaEBlU4K59R+FBTiraH0l+xrGkbeLgg5/0Qk+v+u/+vRU37H4iRvFqRSeYym1DH3Bm/8Ar0V7+G/hI+Pxv+8S/rofIKhrcedNIVAyMDoc+tVP7SD6gltEAqSg5JAJA+vanNC/MZO+PoNx4OO9JHpE/wBrEqzgRnG0AAED0zXzqPtnoas8VpHbIViErqM4IwMDqc1iR3DXV6ywJ5MZGVbGQDg8c1eltg++NnYqoIDE45/Cq8No5yIZcyLjAwAPeqTIbMq5Fw7qZFw4YDdjFTSsWINshS4jADEjH5VfkuYr+4ET4LAbmUcAEccVkSGdLi5IJIPCngZwMj8apGT3Ib67uzZXDTyABFJBc53MAcivlP4ra2dX8QAudqxADA6E4FfQXinXUttBuXlO8xAu3JGD1/M/0r5K1i7e8vZZSd29yQT15PpXpYaG8jxMdU0USlO+X2kfKBkY6ZqqsZTzGJXPYjqPaprgFIgWO0n3yRUAyI9rnPJ5r00tLnivcY213Bxkngkda7LwNoja1q9hZLkvc3CRhR6E5P6A1x0Ss8wAA5wBivd/2b9LF58Q4SdqixgaYEjIyeAfrzWFWXLBnTQjzTSPtfwnp6wWdtAigLCojTnJwBjqa7u1tDIUIJBBwQOlcz4etyIUcMCQAQa7nToVECHPzYzXy7u3c+tjGy0HpbBGBJJIBGBUc8JGHGSuMkZq/HGAXJOW9h1FO+ys7FiAEzgeuKktozFKNEXZeTxzUWVZCQoUe9akkA3bAFAIyDVQ2q4Jc5AGMVqnYXKYM5d2YKgJPAIHFQSaVLcZBLgYyTmumFqZACqhE6A9SKligjgVgTvIHLDqTTuCpmBZ6CwByWcnkEnArSTTzBGGwoJOOKnmvEBYEEOSAMcCovtBkKqTkjPQ8UuYtRJFjBURkBxkk56Vi6zrEGkACYqA5AVQM5/KtN3VSAHKsR+OfSsu90mK7uI3lXcV5XcckVDLSLmnyrJGrqAqMMgZ5rf0x8SptIxnmudtY2dgFUFQDkD0rrNE0t5ELAHBPFIGjs9CujHyFEgxyAe9dTa3quocBlIH3e+a5XSbKaBGVixCnsMCuis7d9hOSCO4NbROacTbhuTIpBIBAzVQkSsSRyScY4pLeMqwUnORwRVkWBAIVyCeRjrXQk3scrSj1Me8kWBtmQshGMDiuZ1rw1aamx8yJUkxlXXg/jXZahZKbd3c5fjBxk5rCnQo5DjJIyMkEEUWaKikeYal4VurFmliLPCDzjkn6Cn6XcpHlJYiCTtLMMGvQXCSRgdRnp0rGuNDSRmcqMDPAx+H40iuVdiG1t7adI1D5I69ADW3a6bDvAADAd8cise300Q4YKQVPB6Vtae7wqzhgAxyfX6UEtFn+yAikghXxkHoKh+wFPmCZwc5UVoLKWKByxzwM1uWdiska/KcYp2ZkzFtrdih8wZDAjB4FfKH7e/w8HiT4YS6lDEon06UTq+MtgA7gD2GDX2pLpym2IRQcfnXlHxd8Pxa34Q1awlj89Z4XjKEZAypAJHfBrWF4yTMJpSTR+IdwpC5XlWI4710HhuA/aXAfaAASrZPBHNV/EmlvpWsXlg2Ee3uXiKrwMhiPw6Ve8PIXuC20gAkEg8sAK+gi7pM+dkrNo2vDFzLb3k8aAsjZDAcnr1ro9Mu/sPiDyWyUYgFQMHnkda4/TFlW8nwSpL9MkcZ7+tbH2l5dahLhi7nGQckY96olKzTPqPQtUT+xw9s8YMYAAXg9sjHrnvXXWNzfywCeSaJZXUGMyHBAyOD2xXkfguR/KVozkADIc547jPrkV3k0UhY+XlRjJTPygdcc8etfPV48s2fZ4afNTR1moXtpO8KRgQXMS7jIp3KzHOcH0qnNcBYkE6B5HIJ2kcH61WmsFhgtVcNHtQFlPB2nnINOuLiJIoI7eNJEwRIZOT7HNcj0OxJNXLz3CLEZH+bywFKggED61LdatDNpyRWwKKThuSAw4zketczO0twXjBAyuc44ODV7TdPuZ5FEk2VPIwMgkDvQmLlL0d6kW8qAgVOFYdx396lg1Q3UYDRlxtLNhSCox2rMu4zJKTBIRICQY5DjkelatskttFLNK6JI8YAVWzz9R0ouNRJFuAWDRFoy2AuTySR2HWrX2u70tmKMYJ3UFSh4f61iJqbTCJ2AA6k9CoBOTke1JeXVzLcxm3kNzbkYJzyF6jBPINCdx8p9Z/se20sY8VzS7Q8wtGIA6H99n880Vn/ALFGsvqp8YIxykIswAeuT5wOT36Civfw38JHxWPX+0y/rofJNpemRVVCHYYBUjGRjOB7ir8RknVomOBkncTjGBXIaIss1xHJOTFIZBuVmGcYxkDtXRXtulsHCSkIQTuZuCfTNeDa59epDrWRr25jjD+XECc5HLHpVzXdMgtCjRXBjLKCVxwfYGudtJMzI5l8pAwLbiRx7Y7VqeJiJ9Ot5klDREjEinnBOD+NQIw767M0oihmRp0AKheoHXn8Ko3V09y5EwaGCE5kdB8znsB/WrTaXaWwlmDugCjuMZPGfWsm51QpKVIyAAxXaQMdPxPSriQcP8SbkJ4WvyCUEitlmGDjHAr5pnMTsmD8z5OQcg17f8bdcLaNFbxvxKcPGDyAMmvCo1LshACAdBjj8K9rDK8EfOYyXv2IrhMMQxycZBIpJEG0AkAd+KmukLSK3UAVG0e2I5B3FcjI4Fd3Sx527G6Uu/UF5OF545HWvo39l62WTXNVugArxqqrJjJAJ5GK+evD2F89ymRtJDe+a+j/ANlIgXeqiRdwLKSCQe3UY7Vx4lfu2ejg/wCKj7M0J0ht4gCxwOWxXYadKNoOCCcHpzj0rhNOmKxRADBxjPbA6V1OnX/loNxJY4BJNfOpXsfXHVAAgBRyeOeDUKId2A2EB5yetRQXaGLIJLnrg5OKilufMIA+QDsetPlESXLgNlTke3b3qJUQZfBLnnnpUCEKo3Mznp16VJNIyRjaT6ADrSasWl3FaXDEucADPy9qqyXeY3AQnI5A7/5xUMskroQRsY8YHX61Dao8RO47iP4j1pJFpaE0bFiCqYwOrdacSFyFGCOc98+tQXk5RAQAD3x1IrLfV2jlwMkk4AHP40JXHY1kJYkyEB8c57+9UbmcvJsBIx3p6GaZQQOo78Gp2toLSIyT44weeCKLDUTT0LTikZuHGE5wT0+tdXb6pFDGgjQYJHzA5/SvP5PHMccDwIoUAYBPX8KyrbxmEmCB8vn6dKpIHE950jXmdjG6goccnvXVWoEi5jcAH0rwHR/HBe4BIyBxnPX616h4R8aWtxcRxtwXIGAc/j7VvFK9jlqxsm0d1BCYBuPJ7ZrTs5ortAGC7wPrVhIbLUrZDFOvIGArAZrAubW4066DJu2DnI5HWu72bhbqmeLzqrdbNFzVQkcbDK9Oh61w1/KUkYuxK84+lafjbXxptglyCwBO1iO2e5rgbjxHHcxZWXlhwTzisKiszsoxbRurdpwSCMjIOKnjYTYwcg+oxXM2d4Li4VAzOo4HYZrdgYxTDcP3WM46kVjudXLZF+ey6OOnpmrFvYiSMErlF4PY5pkM4k6EqD0HqK17VDtwMFDyexrWMTnkQQ2rz4GDhTwMYNdNo1szIB1PTnrTNPshlCASD3PFb1rYeVIR0BGePWuqFO+p59Wqo3XUcmnFUPHGM1wfjrR1ktLgAAblIII4ORXqSrmADviuP8bWy/2XPlCSVIBHUHHWtZ00lojhpVm20z8L/jbpyaX8WPFcQUgLeucHrk8nHtXO+H3AclV3kDIGe1dl+0BKLr4t+LCCTm9baWPTAwRn0rlfD0aLuZlwOAGAr0YJ8qPPqfEy3pDYu594LFn4UdR7VpH91fRvJhQHCgDqOe9ZulyGHUJHADkycHPA7ce9aUgN5eq7IUU4bcOhwa0sTHc9q0a5bTo7cIxw4ALAcDIzn3rvm1W0GmpbXsUwkkyS4JBBHQnjoRXl1hfyNp8RwcoAckflXo0unXN+ltch8wTqA0jDIAxzjsK8TEJN3PpsJJpWNZJhLaxyQzvKjHaI3JIC8YHPQcdKltYHFyRI4giIJMZ5OMVU0290aINZRpLLcLlRIw79jx1rU1qB5NGDxhortR87H7pH9OK85o9eOpNDsgklaVo/s5AMTAjHTkGoYtRha4AjkAJbCAEbTx14pNBEEWjpNIIypYhoyQScDOcfj/Oo5ZYyzy21vCJZGAG2MYUEY6dAakZC8zpPJD5yGQPkFOSQatXFxKLRlEe5sEAg4GcdCKoyi00uQvdqETPVQQfocd6li1S1vsxhZYo1O9QoLAg+tIpO5Vt9Re2tYYpIhKgO1tx4GfpzTYLq3tnljN0IAxJCs2APQVchS2glDXIxHKflLZK8c4IHfjrRdSadcEyqI9rtgoUBJ45warQZ9T/sKrCH8amKfzwy2RLKRjP7/piiof2DobaKXxyYMgt9iLLjGP8AX44/Oivew1/ZI+IzD/eZf10Pk/ybfTmBfdK4wGY4OO/+RVPWb2K4i3yGXysjaq9B7msy1Et5dmKQyI8r4JJOMY4Nbtrp4sA7ygPCp+YSD74weB7cV4LZ9XFE+nQDVtLd41Mi2qgRgEAtg8g96S5ju9PiQiBnhf5mQ8KgHrnvWh4YNo2pSyIBHFjISM5Hbg+lWfFIA0ye3hkG+cj7xyVGOgrO7NGjkr8brUyShgHZTtXk4BzjmsueSC6knlkcQoB8qfxN/hW/qM9vbKkTyebPFGGKrgg8enauW1yRbxEkt4Nh2kuzYA4B6VrEyZ4N8Zr+O5eFYzj58AgcsADmvMYA2UzkkAkgjtnivRfjTJCbu2EAZELEYzkA4/zzXn9ll2OASFGK+gw6tTR8vi3eqyEKBcAkkgZ4NSSoWjc5GNp+nHSlVSt2xAIwucHpT51zC5LEDHTtXV0ONblfSAwinUHAIHI6A8mvef2ZbsW/iDULfPLRqwIODgkg/h0rwrRgFeRHAMbDIHQmvWPgJqA0/wAfwRkhUmUrknAwOQK4sQm4M9HCtKqmfbdhenYiFiMHgnvW9BqYiOAS7qRkdsVw0Gofu18p1Lj+EHNdDpcoaMlnBkJHLcE187rY+rudlZ3rtKFKlFAySTz9BWgjJgsDn6nmuftJ2yDuDYPWtB7wbVO3gDkd81S0LRpC6CkhFycE5PQUq3rMwCgAd2PX61leaCjAPgEcgHim206uc7jtQEdcUpNG6saDP8znJIIznNVpL5YFBHzEnv1pn2sLEEBI5/irIuJdsrRhySeQewqXYCa/vlkRxkKevJxisa3vFluAFIOD1zzTrqOe6AKMRg5P0rNmZbOUsVwSMEg81K0KudhL4lg0u1dmVS204yeM15j4z+LlpasRdX0UCAZ+dgpxnGOT0OKz/EmrySQSxiUhCCAc5PByP5V8l/Fy21LUNblnmcyxMwUAZIwB0ArelD2j1diKtR048yV2fUVh43i1Il7e5WWJuVkRgVGT04qx/bz73dTgg4O05Bz3r4x8Janrug6pD9geZI9w8yJiQhUHOD6Z5FfSela6+pabFOR5RZQzKM5XI6HPpWtSlyOydyKVb2sdVqeqaX4qeJlKuSc85HHPevSfDviSRUjlWUBccuDivnLTtSeW5RBIxTI6dCK2/H3xWt/hp4ZQwKLvV5lIgtuSoGPvPjsM9KcI323Km0k2z6Z1D4uz6JboZZGJBBVlYA/hXf8AgP432utgRXjrIqkAuxAwD0GO5r8fvE3xJ8VeK9VN1e6pdl2YERQOyonAGAAcACvcPgL8QtZiDreTSyojAJPIxLEjqCD1HvXVJSppO5w040q8nG1vM/U3xz4eh8S+Ebk2pUiSMsrKM8gE9q+WIdTm068eF3LqhKkdeR2r2b4O/ENLvw5PBPcfaMISV3Ehcg5AzXiXiUj+1buVECqzsQoPuefyxXPVmpWaQ6FKVNyhLZbG9H4kubaESWzkE5xxkZ4ru9A8RS3+nQGZAkx5ZVPB/wAK8asdQJ2q4IGeMcjNdr4c1wLKIpG2IeFJ9fSsYvU6Wro9dsrhLqVEKkEnrjp7V0mlM/msoUE98968/wBF1KRThSHBIOT1Art9BvEudwclZOzDgV1w1scNXRNnb6XAfJRnGAM4B7Vtqnyg9CB+FZWnPi2RWOSo65zVz7RhDhsnPQmvRjZKzPnKicncuGcgYI7Y+tcR8RdTFpo947kIEjY5PToePxrfuNXFuhkZwABknsK8e/aE8WxaR8MPEV+JlEaWr4LMBklSRgnqc0XvoZwXLqfjf8UdQXU/iB4hvEGUe+kwAcjg4qPQw50+TcABjOAMkCsHUpZbm4nd8lppGkIPXLEnP611FmoghSMIUDAbuO2K9CKskjjk+Ztkej24a8O1FdEfJUnGferRmWDU1Rl/c5ztPQc9Ki0WINf4TLqCdxHH0qbVA1vPG4yRjGMcjPQ032IT1PT/AA9G2oWoUKQNowuMA+mP0rvvDOrXthaPpzkT25z+7lJwvqB+NcH4LvTdSWMqQCRFjAJJxyOMfnXaXFi9revcTnyxncFQkkkjpXi117zPpMK7wTNjSvs0tvcPMNkqsQsMYwT6HPWta6nRLSCMzPdxT4DBDgIQOQT3HvVLw/pdzdWkt3JH5xBwkbKQSvpn1PrTriR4YrZp0NpcIcC3jGNuScA/hXmPc9yCdkLqttLodwjxuiIgDeWx5JIzj3/+vVq1uzfoZYnhiQfMElBBdscgY4yMVzuoSPc3EUTzs6xNucgk8enNdFZafBcWcxtp1lEY3bC20YGMjJ7npUJGtkLdwxzQy3MsqSeTgrFjJc46H/Gn2yQCOG4aB42uCYwoXAQgdfpTdNvLO8mbfZSQJIcmPzAzLgY4xzirk9okmpJLb3YEcUeJISxLAA9cHpxxSEjG1W/MR+zpIJzGQQpOAceh7Vcjt4JlSUDMhXccHIBx0/8Ar1bWxsdXlnt7EIEjA8yTqBkHPJ9xUEtnLp9uRZM6EDDAgMpHfBoGfVP7CiKsHjAg5JFmSSMEf6/j3xRT/wBhjy/L8YeWyniz3BScA/vs8HpRXv4b+Ej4jMP95l/XQ+SL5JNNuGL22+OMgrJjAAI/xrPvLeWWYzTys8LYZUXO3P51q634gSERJeROYmO0ZGQw65+grMsLia9uHigBFtICFDjO0dyPfmvAPsVY1bGKCxHnwSeX5gwYgRhiR/8AWqlqGpvdX0aCIxBBg/NkE4qpLoUmm3qyLcbzEox5rYOTnoM0+x1i20q7u/tsBleVQUYjKq2cc8VKVipWsY9/HJDaXsxJnlbOFB2n6ZrI1CVZLCGEAxHy+DySAQc/jXSeKA8oCpbqIQQ+88BvUj6ZrEu4YRo93LHKrKkRwSQcHkAc/jW8Fqcs2fOPxXQrrEMRLE+UGOeBknGfrXLWRVPNUjacYI79K6H4gK76lbMxZ12gHccHI5/KudiYLuJzkHjI9RX0FK3s0fK1177IX3i76HOzJHt6VBeSnbtJIBIwP6VPOrfasgnGOvYcdKjmgJg8wDIB/l3ra+hzLcq2EzPcEZHA5z0xXbeAtT/szxnpNwAzKJgCvTqMflXCaeyw3bEjIIwR1rrIURJbSdCQA4O4HgDI/rWE3dNHZSdmmfb+iTh1En3iRjAORj610tlclJQSAy5wOxHFcF4Tuw1nEYjhGUMOMDJ6459q7KwYAliSeeo9a+dktWfVwldJnY2E4WNQDyATzVtbwspKvkkemfwrmLacuy5JABwccCrkdy6OoDgAgjI61FzpRtQsDICX5/u9qtNOckhQFXGQDgmsW3kMcSszs2OhIzVp7oZyRggAknp3rMq5akndlcKDgZ6nmqTyCUKAdpAzuI4BqKS7kVCcgKRgemc1Y0u3a4n3kFlBAwall3Rft7PdGjMTkjjA61zvinT5GjkZAA2cAHgfSu/gtkhjDEAnGQDzzVHUbeO5jIYDJ56YP1ppXE2fL/ii4v4J3RoXCDP3R0OawLbw7c65IXkg8uP724jqa+kL/wAL200zO8KuWOfmGTWa/g+JWJwEUnIA6fStloQ33PDZPAcNtGzpAoPAICAbj9c81DHo15bJII0ZkAAPBGf/AK9e+DwpCQg2AuSSARkY/wAatQ+Fo9gDQglemRz1qubzJWmx4NpFhdi4UpE+N3CsMEe9W9R8AP4knd7u3Z3b5QqrkgY6g9uK9wtvCUElxtMSgMcgnt710mm+EhDMhyrKOoxjP1rRStqjOctLM+S7n4Of2WwaS3YhTkKVzge+KueH4YtJugiIUCkgKeDzx0NfYt74aSRBiyjYHAHyg4/Oj/hW+n3kqGTTrYSYyWMYJBx64rVyclqyaVZU27o5/wCFUssGjIyh08wHtgYPFaev6G7RuUIOcnoO9ehaD4UgstPWFFUADACjgf4Cp7vR4pAQUAOMbcdfesXEftuZt9z5/aE29y0TsQRxnoCK3dJgW5aIvIdoPbg/WtXxf4ZS1ufNSJghI4B5zVDT4SjYIIIxgdDSSdylNNHofh67SFAmTKwOFY/e+hrvfDtwIpwSCwzg5HNeW6PdMkiI52DcAWxnqa9P0ArHIBIC6HGSB0OeDXXT3RxVtYs9K06UNt4whXOSehzRcW7JO7AkKTwAao2pBiQKSq5IB5qxJISgBYgdz3rtuzxGjPv3MsRiIyACDzXx3+3940GmfC+DRInCm+nAIPBwoJ/pX1xqlyI42cABVB+8f1r8w/2+vF39s+MbeyjneRLZSzJngEk9vwNXTTlJXManuxZ8s2pN7qActgDBxyT2xXeX8UaxwEyjcyjoPQVxHhyIyXgwpwxGAOCf85rr9ZIttXdEOEEYAB6E4616h5hW8MEm5mBUkNn5sHAOe9SaqzTTBScADCgcE47iodJkYFgCAzOeFJx071Hq+9J45GDRhVzwOlZvcaXU9H+HOqvEtmyLGqwsQynr6Zr0bVbSdtQM8gZrcEHY7YByOOewrx/4b3EBupVlYrC0eV7nOa9r1LWrLUNDiiDvJcxDaxC4BPGMnqQMV5WIXvXPosHrBHoeixg6PEHSOJmUAGHJAOPXPtXNT288k07SDzJ1cBmY5GB3H4VU0nV7i702KVXVolGwopwMgVHdzz3dgRbAojkhyDgkDgjP9a8qXU9+D0Qahe2f9kkQJLcTiTBRCCeT14HSq1+mqx2ckkWmu+m4Xe6qSAeOp+vtUdnawwajbJYCQ3DkK0RON5HOBntW1cXmsiZ7aafyIHI/cyAqqY7EdzU7lXMiF7i0lgltba4gYqSAkRYg+4AxWlp+oz6paSERhrgA7nHytnJ4I7VoaZ4wnsobm3QwoAMiZQQVI7j1BIrJ0y7upJHkchEmdm85UxuySSPzotcL2LKXdzHa7GiCTKCN46+vJHX6Vraf4k07hJ2uN/G7zEBUHHJyPeqEFrEYpLk7jJuxnJI+oFQNcafaW7xTZWZ23BUGS4yOOago+xP2KVt5G8Y3FtKJY5RZn5egIM/+NFUv2FGgI8ZraRyrbAWRVpABknz8gY9OPzor6DDX9kj4jMP95l/XQ+UNM1NIrOwFwI5ZGBUySAEKuOeo4NZ9pcG3kuXibzASckjGB2qnIwnsHSSX7PcIdqxYAJI6j61ea2WwsoBdspRgGZlPJ5rwGrH1y2MoNNcX5uJW3NHkhWOeTxxWhqJISE3BEiSgY24zn0P0pjz291dYtlCJkBiOmP8AHpSX0c0cxwm+FTmIcE5Ixn86QNi66duiTgPunA2xg8gDA59uK5O6USaI8AgVRKFDSKQQSOwHr71sXbTfZXaY5cg4jB5ABxWe+bIRbIi6YLfMMkkjtXREylqfOfxGsUttQicMTGQAAQcjGa5cx+YCdpAbgHpXpHxqCSXqLDD5QQZkxwNxPTHavPkQfZQSTuU4xjjOK9qi24I+ZxCtNlFoyrMBkkDHPSp3UrZum3LEYBzxmmghpCSOvrUeoMfs4RDlj0xXRqcelzJ8wwvuKgODgg9CK6LT5xPZuAQwXjAPAPXH51ysrF4+TkHg+v1rQ02+NoSRwjHBz6461m10NoSs9T7J+F+rnU/COnXAB3bNmSMAleDivR7HesYIBJ6lc5GDXjnwF1JbrwekfyultOyqeuc8/wBa9ghIXYd5BxyoHQGvnqqcZNH1FGV4JmzbZbfhAhUZIzwantJttwCPlUHHJ4NUotiqSpy3fnBqws6MAQCCOnua5tTuTvobaTl2KggpjmmXZdkDowZABgHgms6G4K7iM8gHLcAkjpVxJWlKjAKkcjuD9KLotBps0l3vMilQWwBjoBXXWRWCJEfaCORtH86xLdUjwSCpznirIvwqkgkgnPv0pW6i6nQJeFQS4AXPHc1HuSUuSATg4BrDhvVIUsTuJyOcirAuhc4RWIJOParSYncseUZIw7ncR+lROEHBycegqV1YRAYIGMcHrU4tlWEM+ASfXBoeiFqVra0MmGJBzyMdQPStS2sRKpIGSCBzwaj0/ULaOYJJLGDwMEjitwS20pZ45IwQBkAjp9BU2YSizNhtEaUlVAYHv0rptI06OTDAkk889DUEenxFCAULOf7wNaujyQx4h85Ay8kEgYArWJjJO2xZjsQ8hUAgHp2q7b6edowCcHBPqastGjOHDYXHBB4NX7GH5eDkkHHPFbxVzhk2mGn2xjUqcADnn+VOmtjJICApQcnipFnKTFH5GecetWFcMhBGwdMdePWrcRKepxHifR1v4ZQQCMfKBwc+tcGNLeCU5XdsOK9H1hnWZ1JBQHkdjWFLYD7Q0gAeMnJHeoSOhT0KVlp4IGCMEg88HNdvoMzxqQQW6E57VzsVrECzZwAMjHHNdDoLMrowBORg45BFbw0MaktDvbKYJEBknjOAc8VbuJg0QOcDHI6GqGnIDAHddoAIPrUV5OVLAHPHA6/Q10J6nmySuc74v1ARWM6oxVQuCSfxNfj7+0j4lfxN8WvEE6SiWISBEwcjAGMD8a/VT4pawmj+GtQvpXKeVCzgngZAPGPevxy1i5OraxqF8zgPLO7EE4OSx4/DNdlBXbZxYh+6kX/CqKby2L5G1gSRwcDkitnVZxc6rIQNsePlPesvRUeCN8bUdQSDnrng/pU88y+aWbB3EDd7AV3JnnW1sX/DsKTzSxggMWBAzzxnBx70viGRJ7eML/rmUh/QkHt+Aqh4RnVNTuHAMj5OQe+BkfzqZz5k5IAOWPB569qls2irmj4IuGS6jQBg4jyo9SP/AK1e++B/s97ZHzLcGQqQVlbgnnkcZ6V83+HpZ4dbQAlwsmApbA+nSvbPDutvZT75QzFWxtUYAHIwDXm4pX1R7mCaV0dlpVrczPLBEUitYXLkKMDnjFbmkaWgglF2QrMSyqSSAB16dDXK2+tX9rcl7KU2ySD/AFWwEEjpkHr1rcsdV1ATQyXLR2wCFWD4OXJ4OMdDzxXlNb3PeT7Gg+nadZ73uy8V27CWCUNghM8Y96k1ZhqDW09yZFjbq7ZyoHc47kZrmL+01BbxHMrXbKCykgbVB46+grbvb17u4tMO4dAqvFgBTgYJA6kVm1YpsbdaXGXSW0KFJBgs54x6/TFNv4ja6cbWOzeZ4lPlyRMAuTyCe+O1aM+hRrcebFdsYsECEYwQfXvxXPXeqy6fqsf2dEKoMYYkrnpjNCYku5q6fLDqLWVvZl0udgE6cgI3cc9R7VZ1jTINJjeW7IcOvD45/wDrVfsXivrZ7uUwWd9t38MBuIHHseOOKsXvhmPU47Ge5vCYrqMSMCoA44xkHpSHc+h/+Cfr3Zs/GcM7iSBPsZhKkEYPn55HPYcGitL9h3QotDvfHIgcNBKtiyBTnA/0j/Givfw38JHxmP8A95l/XQ+J112C6uZFEDgvl0XBJDH1OOlakOpTzpaRG2VznPJJGOex7VlWUDjeJJQoiXAwoHy9xkVLNrjwxRC0SN5Ysqr5BLA+34V4G59Y2WLq3lWN1gg3M7ZJQZxznp6VBFeq16Hu96wRkD5RkZ5/ritCy1MQ2ySkEPKMHHIBPB/rU+u29pHastmSUBVpAeC2evv1pJCbMVJ4b2aUhmbqAxAHGegFZuqBUutgnMdvFGCWA5Vj1FXpUe8G63AQxkgqowce9cff3ZuLq6CFixcg7ieMDGBW8VoZNnCfFuwGoiS5gACrFl2Y4LEHr9a8uhG+xBI3njKk4HTrXrXi61jntWhmR0faQSc4Y46V5VFEu1gCevTHPp/SvWw792zPBxitK5mqVjuQSDtYAEA8VFqcqhRsGOcD296tXYCOm0cr36ZrL1GXfGhUkkHkAV16bHmmbcBcEg4BH602FjwNxJPUHpQ77wQRjHtTS4EoAORgdsc0WV0UmfRv7MGtlrbWLF2AEUiyqB15GP5ivpTTj56OQSXxySMcjtmvj79m7UTbeNprYhcTwZOeB8pz+eDX2DoksZYISqljkgjnpzXz+KTVRrufT4SV6SLsUhA3MoAJwTjBJq7BkxDCgDGc+lQyRnlRllFWLUhGWI5JI4yOCa4WrHpJ6XRMiRjapYFGz1OcGrEQO4ORgAgDuKjlBCBAMFeeBUkchEALgg9j0FZmq2JLi7eJHJOAOgU81nS6uyEEk59B0qvql6BGVDDIOSe/0rkNb8Tx2UbMhBOMFs8L/jWsVdkt9DurfVDclRu8sD3zWzFqNpYQh7h8gDIGTn/9VfO8PxKRZnQzlCpIOTww9RWPrHxLub53CzyEKNoQEgYrpjG5UYuWh9D698XbTT8R2pimKgAnccAn19q4rVfizqmqF4oJ8JnLFeePQegOK8Ri10SP5rkEFsZJyfpVyHxBBFKxdirPjAzjkevtzXSqaXQ9GnSjbVanop1+7UGV5pHAJwCxBBJzn3xmrtt4+v7G5Di8Z+AoBYnr0H8685Ovxt8wlKJtJOORn/Ipza3A0MbpImSQSCwyMUOK7HU4JrVHsVz481iTyHju3icDK7W57ZzTovG2qu4le7YliQCWyea8qGvx3NzEBMA5AK4bA/PpVvTta2W7GSVQA5IYsAzD0GaFFdjGUF2Pd/Dvxh1vQ3CFhPApBO/n2I59hXtngP46eHtdljgvUeyuMldxOUJx1z/SvjGDxLHNaAiflWIGDgk+hpkutSQOJIZSJo8OpVjjn1rVQT0PNrUITW1mfo7craz2jXtpOkyMpYFSD261zw11Gt3BchicEd6+Tfh7+0dc6ZA+najcYgxtUnAOOf5V1Q+MdlPfgW16kgY5ZFOCo9Tms5RcdzxnTcWew6rrwFw0bAEE8c54o03UVuZgAQQMdDgV57feI0u7OKaNg5IznOD0/mK1/CuoG4IDsR3ByKytYtKyPQmhiMoiA2CTnJ5rd0VCiMANyqcH1+tc4od0DhydvAx1rf0aQmPeQSRkema0WxzzfQ6lbkRWoQvkkdBxgVQM6OzkHBxxycmq81ydpQZJJxgcVG7JFFkcnuD/ACrRS0ORrU8O/aw14aX8K9al3fM0e1cHBBzjP86/KW2CzuGZQctk465zX31+3r4yWDwoNOR8NKyghSMYBB59OtfA+loZp1AyNuS3ToO9ejh1aLZ59d6mws26couFVQAOcfiaLiYM4UqQQMY7fnUSqr3iEAlGOMn0pt98924zsQcDHB6V1HC0XfCcQMtw7MGCggjoQccGpIWLO7BiQrggE89aq6HEPsV6QShz9/PUccUocSvIQcD24yQKlmsdCyly+n6y8eTsYhgx7E9816npl9KhikDEoCCQwyDnv9K821+3hbTdL1CNThx5cyjkAjvXrXhWeDV9EtPMRQyxMhkToCo4Jz3I7VxVldHrYRtNo6S3v5Z0jlkSOIowK4fHIPf0rvNVhtxIt9jAGPlYgkggdO1eU6cAbPbKWBc7WyOAc8D8q6yzvnvdMEF/OiRwERxtzuyB3x1rzKkWtT3KUr6M15DKLWSUyo7EEbRkY54HucVL4cn8me5kn2vPsHMxGQO+PT8KzrjTrc6U0MUjhzIGDKST04OM4xmp9OtJ9LhFzcBLhBHhJCQWDdwQOgrCR1JXOk03W7RCjrbM0qkqpY4Xn+L3qPxJJBO9sS8RBbDLgEE9ccetYLzh7aKdGD5JyABwcc/gKLF51SSV7eO4gDBzkZII6H6UkrlbF+/0SedQqqYIkBZWUZHIGR9KYr3FpYxOZ3LodiLGCQo/Wtc+KormBIWtngnlUBVCnaSD1+lZ91Z3s8TfZEdDBIPMkwCDkZIwegxTasS/I+rP2Ck2HxxulkllIsSxfsP3+AB+dFT/ALCl3DeSeNnijaP5bANnoT/pAyPyor3cN/CR8Zj/APeJf10PiJ7o3Fz5QXCSEqMjHB7006dBp7iOMrOwAfIbJX/AdabYWoimJRtzk7SmckD15qfT9Nt1inPIdiQZOSFPbivBasfV3G299cSsBFLlYwQRgAeufrT4tSe7uX3ShWRsbT045pLLT3t98LupJ53KcE+maoappsEEyXMzuJCRkK2Bx/jRYDob5vkimtWCEHLLH0Y45rkrOxa+mYxNGhdnY7yBg5rTNwLGV3R2AEZILn5ckf8A16yYYLceXK5kWQAE7TkEnv8ATNbRMZHK+Mrdl+xFzgecRIScgjpgflXkOpxCy1GZSAp3HCrwOTXrnje6Z5bSIRESxXAbOMgjHpXlPi1jFqsrkMScfMRivQw7toePjIppM5zU3JlyMg9x2rJuphsQEhWI5Oau3s5kkwMlT0JrPu2QBgucjgivQTPJsUHmDMDjoKSZNrFlO4DBxQWfaACDt/M0juSGKZI6HPHNMa0O7+DWqpp3xE0dzkhyyYHqVNfamj3eHSU8qo7jnPpX5+6FqI0nVrG9BwbadJOOvB5H5V9zaFfLd2kcvzNHKgkVu+CAc/rXj42Fpcx7uAn7riz0e2kRlOSCc54IBNOWco+4j5SMgnqDWDpt2CQCScLgL7nvWhLMxUAEMe3oK8pnsxepuI4kUOxwCOv1qO6YoAQ4KY6E1StbkzIiAYbkA4wDTryVrOIoXLkAcAZHNZM3MbVy72xKug45J4Bry7XLWe4kcgsikgAEZB9cGvSdSufMUqQNuQMDrmorLSRdFg0YK5B2gZwfWrg7MVtbnib/AAgv9Z3XSSyRDPEYJBPPf261sad8LRE5jmmaUKPlY5ByOxz1r33TtMSKFYwAGAyCeO9VtQ0eIOzqAW6ZA79zXXCZvSWqPI4fhnA1sgSPJUkCPjJJ5H/6607f4ORXmx3hMT7cEEjGf6V1Msr2l3JsiIReVYkYOPX3rbs/FFsYULEBicYHIwBzmt1JvqexTSPO7j4CpPbq4maNwcbVYgZz19xWZdfs5TyylE1CRUXk7Rk5PYete1W/iaGVkXCKT0yQOO3XtVkeIYhKxYKNowT2Jp3Z1cqex4hYfs43sV75b6lcKEAYZUZI7cdP8K6PRvgABvSe7nco2SDxke1eoxeLImmSdGBJXb1GTityy8RRNcRXJcBQpLAjhsD+dUmYygmedW3wFs8uEglLsMK4JBGe/Hfmrl78CbJdPMcQuI7tVwWDYGB0POcniva/D3jjRkheS4heWcj5RjCj0qc3w1shoIgEbIJIIGPSuhNWuzxa8uWTR8S/Ej4Ua7ocH2qC5SVI13FVBLZyeuB1+grkPDA1W2vWlvY5ySAcsMHj6V+gc3w90+5jL3ZEqEZIOSCc15P8WfBlmJoGt4I4EjBXKLksTjB471lOaeh5kp3ujgPD/jR5LNYZS7sGCqF5I9ST3Ne0+EJBLCjK5IYZYZAIrw5PDj2E8csYKFfvZGCT3P1Neo+EL9oVQMpHABOece9cl9TBnumgSmSAIBkgYB68e9dXaApbgqQBnJ7Vwvg67JijUL+7ZvvdiD712V3ciBCoZcdBj61pFnPNE4ZjcMxJAzx7+9VdY1YWVnKSQMAnJ+h5qlJqSxxk7yX7c8V5J8XviIdH0ydFch2GARyATnBPtmtN9jnaPjj9sXxkuv67LChYpEeSTkk9Mn29K+eNIYpE7khTtz6DrXTfF/WH1HWnDPv+YkgnJPPH+FcZArvCUD7d68Dt6mvXoq0EmeRVd5M2tOn3XYJyVUnvgZ9quXKoRgDJBOWzzisOCYQERpjJ5Oea00uHyRkMSAD7itjnad7kulqNtyxctGxCkdBx2qxZqJ4WKjBDEZBH4VWiDW8cWFyHkOSTgdKs+HCbm8ubbGVlY4HoQCT/ACrJ7GkdzcsbRNR8MXVorgXEbGRRkdR1HvXa/DTUHk8P3NogDSJKJSG4O3ABx+Oa8+0y7jsNXBBBEbEMp9D2rqfANyIvEk8RY+VNG5C5AGBzj61yzV0ejRdpI9AtmR9TiQeZBBOuSzABQ4PQetdl4P0t/NurZ4I7iHzMEy8uAR0HoK5N9VhTSDELdisEobzAMsvqK3tG1prHUopXmdI3TcrAZJx0GB3rinqj2qTtI6W8totClVLMKpcheW3AD0JPejUdHg/swzCQIgw/mK2NxzyMd8/0rGmv7K9N2rgmYklZGbG3J6keua0bC0Fzp6eeWV4ztXn5WxyOOlcTR6N0JfzHyRFHEtqSm4BRww7n261Sg1h7eBxsJLqAxVccgj+lSaveG8v4IY1ZNkWGxhjjPQDv+NXtOtI5xCCkjvGSWLjHGPQdM1S7ENjLy9tvsdrKuYrncB5rNnaCcgADrV+O7vLaV44rsSRTbWlGCAwHoTyM02WO0uDcxpaNKUXB/dZ2E9CAe/vVe1sntQryAlQMbXyGXkdR0oZm2fW37B9ssQ8ayJOJhILLgDAXBuOM9+tFSfsKxy7vGssilY3WxCcYBx5+cD05or3MN/CR8jjX+/l/XQ+F7pkDG5kLkMMLGnXr1JFLp084mngkbYjDzAoByR2/EVrzwG1s7qS1TzoJkMagAEjvkfT1rl1muhNG6uQ0ZIww+9x0NeE7M+rudCLZJbhFlYouwtwCMgds1U1DULEeVGVdznBJGQBxVW3nuJpBMHKeSMFMjBq68ENxKilljkb5sNjj1/pTSuS2Z3ihIX0sANiOQjIYHOM9OKy9zX0QMUwighIVVzgkgd/WtrXLWOF7dMrMXPIyTyAf8aba6QsiGKcrFG2WQngg1psZs4TxJNOiidwJW3hi4PIrzbx3J51+JkZSrJljjBJ9q9e8SbBp88BQBicYI578/wBa8i8Z7bc28cRLHB3Y65xxXXQetjz8XH3bnDXClZQWYEAYPrisq6mDsccHkD2Fad7IAx7ggDIGaxrgDzcAZxkfWvTieIyDJVASVJJ70ZCAbVIJ5Pem7VbAcZXp0xTnKgFQN2B1A4q0TewIT5jEDjkgV9ZfAzxENX8G2geUvPGPLdW6gKcD6V8lxMAVIBVhxXqvwR8Vf2TrEumSviC4IZQOAH+vvXFioc8Lroehg6ihO3c+sbeVlcsj5IOQD6ela8NyswAwQSOcE45rltMunnkiUOCDzz0PtW1bzSEOisgYHgA/qK+fZ9NHc3rSfyWJBUMnHBzinzzm4Ry5LqOuDjmsn7VnBQ7XbhsAAE+pqSCQl3Uvk5wB2rE6FqDASzMMAgAEHv8Aj71s2DeVGChw+MZxmsie1dVfOAT3HSrNjP5UcaAlsdcUJFWOhtZn2MSQMDGScVTvb0fMpDfgcil+1rJHtKZOMdcH61XlUbiudpYYyOfzrSMjSGhhahcBFk2DI43Ek81zt28ZYlJSDgkAHgdMitzUbOVcmOTIJOQelclqSD5AQyM2ScHjPpW0ZHVGo0P+1z27IC+Bg474rSttfSVFE8mSDkDBAHauKvZ5YcgOxZTkg8k/TNVRfzkMMkbgCOAP5VspG6xDR6RHrKImxGwQxIHU4Pet7S9YF2VgeXAUcL0rxmPUb+JkJb51GDnk+wroNK1acsvmlgw5JAwarmsZTxL6H0HoTWFnbhiA2TyGxkmux0/XnCpHAoVV7KeBmvF/DjGeNZd7ykjAznHFehaTO20DAXIGceuKpVDyasm22d6usrGkcUrlznJOfXsax/EMSX5JUBhkdRnOO4FUZrJ5fKcsSQc4zir1yhjtwSShxxiobucT3PO/EdqBKxdMgEnp6Ck8M58wlCEBPQ9K2Nbti6OSSSehrN0iMwuAyZAOOBmsm9RHrXhzURa6fESSWB5UHtmtK58Rx3GVRiHB5BHHXoTXFw6kLa0VA4AC5yO/tVeXWBDE7khTjJBwAK1iYTNzxL4sg0u0eSWUIFGSBzx618ifGr4ivqzXMIlJQkqEHHGeCPXrXXfFD4jLMwEU5CDMeSRye5HqK+UviD4qkdnfexlcEK7Hkc4zXZShzSOOrLljc4fxLqR1TXZpcl9pCDPTjrSW4MQLMCVAIx3rMtlLTZeTAAyWPr61ckvT5eOQucAgc16y00PGbvqFuJJpGdcMe56DFb1soYoQOGHJzzx7VywlcOVXhW4GDjmtvTpCzZJICjqOnSmiS5cu4niQEBQcgZ5NXPDLrbavFKWAzJgtn14/rWTM6zFWJIZVOD0NGk3BEsDqQArAkHvzzSa0Kjuju7jRUOs3BGV8w74y3AxUGk3jWevWwlPlskgBJ4OD1I9q6i/ifUDpkUSKrCA4IwSc881yXiW0FtfRujkTJxIxzn6VxN30PUjG1mezSWMtxa3LI4Qr8wAbHHbjvTtEmuTdWAaRXBYjIB446VV8FatBr9mxlKgrEIyM4OfXHerNnGtvEqEFDbTA5XgkE9iPauOd1oetTaaTR0t5pkU0aSeQN7S7WbcQCM+v1rZgs1hvPs1wDCSoYHcSM44xVS5srFJornUJZPsrMGMakg4z0wD1qWbXbfU5ZmtoS6R/LAJCQVXtz7Vys61IttaRafOl1dgiBj5ZlTnGTxmrDaxZh1SzEkm04LDg/Ud+KpTrczQCKSVArEBjGMgA8Z56EVdudBtfDk9vPbXguSRg7sYU8c579elToVurkfh+81GfWLi6WZnUKRI0gBLY6AepFVr/AFjUL2Cdmb7kgBDLg8Hv6V1+owW0MFpL9oQREAsYiOSeScjtXO6yHu4XFpKJDIwJVRgsAcc+9Ihn1X/wT/1G4vrfxqlzv3xfYgA4xwTcdPbiio/+CfguBH45FwAHBsgAPT/SMUV7mG/ho+Sxv8eR8P2S30cdpc29y8wJIdVJIQe+egqaXykBJVjKxJJPQH/9dbnhywjtYEW1gUxOMyHqT7E1WuLy1bVQogAiUMBkYw2OM+ozXiJXPqNbamOGCwkeX+8HzbieB7GpNFurbzpWu1DzlQRjp1x/UVBftNDatAkayS5zvVsnHp+dSaLossmZJpVR1GAR8xOcenQA1psSxmqndq6mKRjL5ZIUjgcgZFS+bAVKzOTKCAPmxg9xWdqMJttUkWeQpKqbAVbkAnOKwtRufJt3MBE8+eBycjPU07Mi6LOpb9Tv3KQeREFIRpDn5un415V47t0soooGGLlSxZyevt9K7a98Rxw2BRiUuI2DBTng5zjPpXnHj7WpdUaF54xGik7ewOT1rroJ8xxYppw1OBvJgjADg9OB1zWcSTgg5IJA4qxLIFkYkB8g4GMge9VVmKRggYQE4Ujg16aVjxGNdzkAgD2pkkiqCGOCT+FPXBySMjp9KjcBnJJGQeAeRTJAKA2GOWOMEdMVesb42F7bXEDbGhkVgfcHOKo7w2Bt24POKGkyCQARuxgjP40muZNMqMmmmuh9dfDnxlH4g09HDZIGG5wQc5I/WvQIrwb0cDJHAxxxivj74e+LpfD+opEZSkErAnJ4Br6Z8NeIVuoUdnDoyg4ABPpkV4Neg6bb6H1GGrKrFdzvIJAAJQrbT34IGfWrthKiqQfvMc4rESYSJhCdpHHYcdq07CdFCuEOAcY65rzmnueimbsMDTL5aMXLHhT0PFQw6e8TAGLBBIznpWhp7RuEA+V8ceo9K0mjEe0gZI4JPSod0aGZFE3yuDjkgjvTngLkBTwOSDwT7VoLCjOGB6njFSC3jIAA3PjkDqKEyjlb+wkkBKKwU9gMisG90aRcMYjk8ZxkZPevTzYpIAuCQR1AxUUmjBE2AkhhxnmrjIpM8YvdAmfIKByPl55wKozaM8QQmIAnjgZAA9a9nbw1EFIK5fPBqlN4YCEHyiSB06k81opBdnk/9kSyKpCF3JIzjjIrU0fR3uGKkBWxyenPpXp1j4eSRw7RBRuyQOD+NdHbeF43kiwihiePlBzWnMZSZyXhrSbjagYGLyySvYHjB+td3pUJiVUcZB6H1rTt/DOx0LIQFGAM8Vt2mmQ71BTYVGMEcU9TmmUre3IYYDsMcBuQKsXtus0IV3IOMgetaqwopIIwc4BHSoL9h5ZAGCB1FNs5mcddaYGIyx2NwSe1UTbw2oJEmCOBj2rU1C8MeEz8uenXNcvq2tRWyyvuBI6qRxTXmS/MmutYW2iDSOD7Drj1rzLxt45d7eW2jmMWSec4yO/6VU8TeK2aaeQTBMk5XORgcYFeMeN/FbMGCvluSGz7dK6KcHJpIwm0ldmd438WI5dEk3bOMqwI/CvFdbvn1C4OAevGTkGtHXtRlvXYg/MBk7e/HNY1tCcKRuJz0IxivYpUuRK+54tao5uy2AAhVUANk/NU84EOwcE8fhTh5YJIILY5FV5P3jPJySTkZ6VvY5CMMCTgYbP4fWtnTwDGuCSc4PPFYaO7SFDgEHJI6Vu27FbZGBGM9utJAV7lgZXAJwBjJ9aZblfJUINy5OSDgimXP+tchsnPIzTYHJjQkbPmzjtQ2Utz2bwe895NYXOfMSNQFbpkY6D1o8d6PO8Ut4IlMQUmRogcgn19B703wAU/4R6LMhBjnDA54xg8D6123ia2uLTwtdySIka7SSOxBPArgbtKx7UY3gmcJ8OvEp8PN55gFyuNpiIyCCMdT0INehWWoJc6ck4Ro1lIdhnPOeBXmmgWszWZlUMRI23pk8egroYGk0fUYIpZVFvuUqXzjPXJx1HWs6kU9TWlJx0ex67eBUSJJUZTMgYJIQx6deO1VblZLOaNEUJGMDcp5OeoH5VTtYrzW/IunlAhiJjEgGcD0AHUEV2WiWkF95cFwi2kCEmK4lBHzAcAnvn0964GelGVzPniuZrAGJmZDjKjjPsTWh/ZgTS4lkjLggMVJJwc9hU2vSrZ2BtkaNpJMKwTrg9SMdKdFPcpZRQICSqjc45OOgyT3qOpqmY9jZ3F3dTwbvKjIwYuNq88YH+elNt4LrRdYKQTx3YwQSWwB+nUVc03WJdLnmh+yrLKzHEhGW47fr+lNl0R9TvXuZZCjSgksDgqTzgVSSCx9c/sByzSv45ab0sQB+Nzk0Uv7A7oL7x/CjmQxCwyx7ki4/wor2qH8NHyGN/jyPi2e+FlO9nal4lAAd1YkEkdR6VhzzBLiS2eVZjkMGJwPp+dTahqI02YSJG0iYBPAJqnfWc1/DDdxFYjLkYxzj1rxVFn1LGx3DT3JLIQVIUnkAH61ML42DtMJVUYIBByB7c9c0pKm2ETHOMEnoMgVgap5kbTSOF8pUONgzz9K0irmUn3IDqEOrm6nknxOpJCscbh1z9eKoXF4I2gEJfbIQTxkAd81zOqX8JUmKdYZzy/GAQRxj0rlr/xnqdkjRrIroflWQc4HsfWumNJs5J1FHU7XXAIpmublR9kU7m5Gc4xzXk/ifWn1a6cAjykJCBTgYzwKgv9ev7/ACk9xI0echSeCPQ+tZjyBkJIwQScV206fLueZWq860KhQrIwySM559KUujRABCApyTSSOY8A8lhngYpHBCKRkEjmug4xrMcHAJUng46VEYjtJyQc8CnkbcruwcZ+lRmVupII4570ECr8pKEEEdxS8O528Ac4NAUrwCSGH4g0q5U4wCO/GOaCk7DwCwBGSq8nHXrXrnwr8ayC4S0uHwEIKljzj0ryAOACcgZBBGOtbXhm6Md8QjKDgYYcHg1lVipRdzpw9V05Jo+wtF1tLlEUOQucr3Brora/HmbGPXkHoBXg3grxk1q8MEpXzB0Jz9MDPevVrXUkuYkmLqwIGQTznNfPzpOKufU060Z6JnpelXQjYOJSQOAp4OcV0UMxaNckMc5/GvN9I1dcxq+AoOSeprq7DVQ0oOcKAcD+VcjizrizdVzvLBTkHAx0xVuK4SBWZiTk88ZNZCamgYhmwvUYGTn3pVvUkYgghTyD3z61m46lpdTp43XzBITxgYxUqzKzkEA5/lWCl5lEAbAJxj3xUq6iEZAx+YHIwMYqhm2I0d8gnaOq4qUQpIi5IQHIwKyf7SzhYyN5Jyc4FOGobAqEkv1OOcetWkJmokSFWRMgA4zjPNaWmuIiDI+7HA+tc3HqYhlOGyGGQKtx6t5WzJBOcmrRm0d7b3iqqbsEE9ucVcynm70OTjoa4tNet2AYuAR2qQ+IhHl94wBxz2rQ55G/Lfn7QVBAPZehzWZqeojLglSynGc4zXKXXiDfKzkeUGOQwJrl9Y8SkTFjJ5gHC4JwR/jxVKLMGu5peKPEKQK4jcHAwSO3+ea8l8T+LHkBAkJLMRjknHam+KPFBk84o2CQQVzgYPt615frviIFTuk2NgkYPAx0rojB9jKT8x3iDxJEpLO20gHqcDOf/r15N4i19HZgFySc8nNT+JdaEyuS5yATknGT3FcJLOJiWLZJOAM16dCkoq7PLxNRt8qNDdbF2kYFCx7c5NJxICd5LDoBxgVm+cQVU4AB71ajkcklASTwT2wa7loeY9S68MTIfLwGYD5c8+9VntXijIAzk8ACneWqfPkkADkc1OJgEOHwTjBzmggpxWPlbmkACnkjqasrchYwQCiYwo7/AFomWVsqJEYN0OP0qMhPORXyiovOfWgCpK7N8ikEu2ck8/SrUSkNGgJIHfvUaxokgZSAAc5YZFWtODyToiIQgbJYDOR+NS9wPZvg7bxX9q8ThQ8bZ2scBhium8cXbRaZewXKGXcQqkEgKM8YHcVwvw5vjpdxPEIvNEoABHBBB4I/Ou1uLWXxJcOtw4fYQWRTntx+defUXLLU97DvmppdSt4E8PXa6OlyUKxyMWQsckjHXHocUy60q71C9SKePYgJwOgA9q9Bswbfw+UQMkoAjjAwNgHt6Y71m3OlCRY7m4lLzocxqpI9sn1Fckql2ztjTskhfD0d1pxlthOWi2iRYzjHPt3I9q6K2u9QmaQTSR+RjIjP3W/wrAs0j1BhJNIySw5jKpxuHY5rclOnpCBmUMQDuLZAP0rBmyTTJYEe61OGOVvJ8xwPMjOSo9efatv7GdM8QOUeaW3Zdqqw/wBYB/FxwOe1Zmh2Nte3BVpGWYDcpUngCrxuLixu7bzLlpYlb5RjJAz0/Kklc1TJb+ONJYkiUmd+oIwRk8mrI8M3F8YphcyRxRgqQmQWPvVXUbq8E0spdWhckqRw2M/yrQsvEIs4IXlJliZcMduBkn0znt1qHoXc+qP2EdIGmT+OZAciZbDjOTkfaMn8c0VN+wzem9n8bsCm0Cx2qvb/AF/Wivcw38NHyGO/3iX9dD4Bu5Xt7FWMDOzgqCw6g/8A6qoDVZSkETkRQIMKpGTnPXNaWt3OII4FlLpGQwHXqORUNtYB0ikWLzR0AIPfrXkH0jlYiMDyWsUjzgliSF6cA9aydQinS1nMbh05BD4AOeOD+NU/GbXNnqCLHCxDR7fkbAXBz/WuS1jxbqMNi1m8AwWBVlyGwOea2hDW9znlPRkPiXw7cyTlTbiVgoAaNwRgDGPrXB3+g39tIBND5KkcISD+Nb2o+O9TZkctkhdojxjA9eOp965vUvE1/qNwDcnIQYxg49hXoRVtzz5tO5j3tkY2UmUFuhUH9KzpN6sTyQeh9farkqvJIC54IJB5wPpUMmNgAOSpwK6FpY4Wip8xILDgdPehwCgJ4x3zT2jMaqFJJyM98U4xbsgDIxnpVGTRBsPJIwSOtRlQxwQBgdB0qcZYYQEkHkHkUzaFJKnHOT6UEtWGxtuUEHkcE+9EZ5BJ74Oec04hWYnIJ7gHFCbhEWIAOeOMUCF2BjgkBh0A44rS0BSL9SAAAME9eazUVSyuRyBwe1aOg4i1KIkMVckcVEnozWmtUzt7XeXjckkg5yvBwD2rv/DPidS0dtIxDZ4Ockj3rhbONUBYNgDnHXn0q7HuSYOgKsDkHkGvMkk1ZntUm000e3aXrALIxkGeeCCDXUafr2xQwO4AZBJwDXh2k+JJbciORlODlWbnn6111n4hDRpICCTxx0HviuKdOx69Oomj1+21USqHLAZPParUOooTv3goTg4PSvNLXXyUCsSAMgnPJrTg11WjCkZXaMc4wR/OsHE6k0d4mrA7gshyOg9vXNObXGRgoBJPGe+PWuHOusqMQSoIGM8/lQNbBBJbcwwM4OaFAs76LV124D/Mc8HkUsHiJLcNlyzjkMBkH2rgP7ZBUjJRs5GcgVGNUDBgG2MpHGcCqUGB6HL4gDklXw4OOwpbbxCJpUR5AXBOR2I+tefrqbjaGkHTJINNk1mOXAEhAJ5IP5Z9KOVktnp39toDlnClf4c89etFx4mURhFkU9yDya81k1nBAD73UDkHnGehqpc68VnBX5Dg5xnB+taKPc5pJHcah4oWfIQlfLJwDkHNcV4i8RoFB807geRkgKfWse91zdli4eTHReCfc+tczqWrfM0kj7UKk4Ygc/jXRCByzdh2t6vJKC6S5IGNxH3vqK8717VgWdvMBkbsvT8asaxr7OJxCxKPgZA4z7Vzc6F5Q3JJOcnpmu+KSOGcrsxNWkka1mZiHJG48849MVzRlJwqoQC3UHkV0fiJfs1uQBgucFh0xXMt8u3BySevcCuuOx5VV6k4lCAhiSQeMnNWIWCfOGIJGRzis7cocnGSM9e9WFYNGQo2gdc1qc5sw3bLhQCylcnjqamXChXHBPHNZ9s4+UAsR7da1YYxJtQk5JAA7igkIYGYkOCQDkAD9aRx5x2lNhHOW6mrhukRtiP8wODnrUkUJucu7gHOMY5xQQ2ZRsJJGGTnBGAPaup0TTUZSWAVhzuYnB/CkgEMIRAcuTnoOK1dKkR543PESkggng0maxVzV8G+b/bSRKWCsCSFGQcf/Wr13T9ETRohPGAJC25pCMMR6H2rj/BPhdJc3b3a2bZLIXBIAx0x3zXoNvZCOzVIL4TyljuwPlIPJAB57V4+InzSsmfQ4WnyxTaFluptTubZFDIhUhiy/wAWfbseKJ7WfTJVjlCOWHzKDkjJ6CnWOsiK4iE6EJ/qwqAAkk4FOubBpmluSrSPDn92T6+vvXHzLY9CxY0nSnu5fKigWRtpIXIB65yD6ise8tjp/mO4JCMQUJzznOD79K6jwrZ3LagrQkRXbrmMOTjke1UbzTZUvbmC9ZXkVyxYHjPqadx2HWOq7IzgYZwDuAwFGOgPvmte2jF4sccm55G4BBwc8VkxQIdOuCI9zbQIyp4GD196l06CSARGOV3cKG3AEEc9P1piasWNW04xF1llkjhHyhfU1YC2Qt0RG8yZ4xhQclOOntU+piaTT0lb9/nOUAztIPBz3zzXL3l3HADKrZdmClSCAOOSMd6hoad9D7R/4J/wSQTePS8ZjRvsG3PfH2nJoqL/AIJ7tM7eOzL5mwrYeXvz0/0npmivaw/8NHyeO/3iX9dD42j0mOfyXhId5OCnB6dadfmWEIiYjiDZUYwc+9Q20wtBvQnemSOozT2u5bpRmPJYgMMc49q8mx75hX0CXd350iIwc7cFQw/KuE8YaYtpqODCCJVDjaMcdOg9K9QZkySAsYZsKp4O7pXPXemveaxOHj3vHEF3dgSeg/KtYuxm43ueL3eiIZyxVQoAIByD/wDrrEvNLCyOVGUXljIQDXqOueE7+e+AtoFwpBILc5xyay/+FQ3N8kk95qAVeSYUySfau2NSNtzjlSlJ6I8nunNyzRRxjAOFCDsK09E8EXmokyBAvOQzcAcf/Xr1TRvhdBpsyS53uwKqvUDP9a6ptFtNOiKECOfaBkdM+v8AKnKslZImOGk9WfOGoaOtnNIhO51OCcZBrPmgEZQIAMDkV0niMFL6eNSCRIxYg8da525YlwVbnpgiumOyZwySTa7FCQeWGCjBJ5I5FQsvysScntirMqlQFHPJz34qsQyghBxnv6VZixi/PkkADr6ULvCkZyCentSmIqMnLFjwR2qSGMsyAnO4hQQeSScAU7AlcURs+1Bkn0x2/wDr1raZpd3HcwTPA6Rq3LHjjGelexeGPBWmWGnok1uTLkEuFDMe5yewz2rT1fwJYX0qiB2jWQcDJUKc8k/gKzl1R6EKD0ZwWno+wErlWHGemf8AOK1IVBQu4yBwMcV1K/DQWlu/lXDeUAM5IYZJ7HGegqA+D7mK2BCF0wQoAwcg8E+ma5JU2d0YNHOSWhaRsqcEZB/rU8NzLbuBEeFABDYIOK0bjSLuOFd0TSEAZCgkj/8AVVBoZIyykbSfUc1jy90dEW0bFp4lDODKNhwAwOQDWt/aoYARODtGeMnn0rk2ij2nzAxZRnJ6VXE08GWglMRIJIJBBPoKl0kzojVa0Z3ketvgkkr2wefxFOGr5d3ZyUIwMcc5rh4vEE1vAFeIkk84wTmp4PE9rKQhDwuDyGHB9xWTpPodUa0erO1k1gvxnJzgbaH1UK26RynAGMnFchBr1ns3G5XcM9+cdKsrrVoVZnuBImABgg80lTl2NParujp11VHnYeYXUDoMkDilGoHOANx68Hsf61yba/p8fzC7XJH3cc/jjpUM/jWyskAjR5mY9QvGcdM+lUqTfQzlUj3O2XU2ySDww5OcZNU5NTNtku+EwcZPfPWuHPjG6uFdIYVUtyGIyRkVmSXN5cEmeV3IJJPIH5VqqNkck6y2R1t/4ohhJeBxM4BztGOfxrl7/UJdTQ7mI5yUOCDSw6eTcb85BAbHUEVaj00yMy4AYHsMcVailockpOTMZLEvGA42g8jHsasfYgI8FSQfbvXQW+mmBULjdg7QB6mn3WnGKAsfmGex5H5Vomc8lc8u8ZqV2jJPQlT0FcjvG3lQG9K7j4gwmOeBQCCScgjnoOPeuJKYkAxwAeT3NdsNYnm1fiIZVLbXAwCenep0yUIY4Oc0xCFZyTkA4x6VMsYyDnJ6gZzWhzu5cheGIAoW3nrnp+FaiuY4jIzEMFwoA5zVew07Ma3Ex2IeQuOTg9MUX9yGnAQbUHKg9RQQ72JIi+QzoQSeD/8AXq5A8kYUKcljknOO/SqlmDcuRI5IUdjxWnFZi3IBYEMcjuaCbMtRpjBdyTnr3rr/AAtppuYUYQtIHYEuRgAZrm9NsDLc4LFizAAema9r8EaELf7JFcK8EDDlmGABkmuevU9nHTdndhaTqS8kbtppqmK1MAAWJCWOQc8cDH51r24CuCIGjZBkkIQSMVamhtmw1oQipwSGA4HQmpZ7thbKsc5O8bSwxnGORk14Dbbuz6iKSSt0INNs7WSaWR5xEYyrfMMlhnkD3xQsKySkgkRGQ8EnPTjnvxTbVVkjCNtIwFDZwOvJOfau21DTrfVmS3VFQNGBFPEoIB4GeOtSrlnJWLPp0RmkZywO1CvJQHpzU6zQw2zz2yG5uZSEZSCW5PJ5qNVj0e/a0llN1EGIJJIIPcYq5CkDSPImEVhhc8DHb8aabYXI9RuluhHCi7HUZBAwAMdDj3qfQrS6u4XRzsK8/IPvHsOelStDAlkj+ckcwIYx5yc5x29qvadcSCMSoATyCpOAB2PHetES2Ml0+WO3SPzVQNkyBScj056Z61ymrac8EqPBEzrGScPyW9663U5zZ27O6Ha33e4z/wDrrDh1B7mQwyxMpCkg9M/59KenUyTsfWX/AATy1S51L/hPVuIhEIfsCqAMcf6Rn+lFWf8Agn+YXl8evEGUkWCsGx1H2n/GivYw/wDDR8xjH+/kfGcswjcExYhLYGeTgdxUqxJukkSQjCkqCR6fzqpcQyzGAKCGYEjcc1NJaxwkJI6m4bAIU8LxXmpJn0G5TBkuIwxwmOdpGTn1qnaLObu4nkkABIAyMfpWmUe1uHcNujC4yBx0/wAao6akZslaeUpcb2YEd+cY/KlyglYuWthHdXxYTbH4JOAAQMcZqjqcCR3EpiBA34GOh9a2LW2ivBKZZ/KiQAArwcY/Xmq0sQWKJzggkgHvgdCaWqLTsjFlXdcI8SFRjqDwCO/P+eKy9YlEUjynLuRg5GQB2/GuytYkQSFkDoVO0kZxx1FcnfwSGGQxkykZByQMDrk+9UtSNz558RROl/NlgMsx29+vWufliBUgsDIDng13/jLR5BqxRRvd13EgYIB9fauMkiKkI0YDeo59q9eHwo8Ga95mXOixoXLZHTIquQFwQwII/SrE6ks4OQAccVXKsCAp78k960Suc73IWVC5OSDjOAeKkRmVwVAAHQ+9SFSjITkgHkdsVe0bSJtYvo47dMoTlnxwoqklY0im2rHuHwy1g67bIPOlR4wFlVQCAMckepr0V7WFtqJLI4IwpnABBz0GOoryDwvFN4U1CCKKQiKUCNm6AknjNetoLlY48yq82DtDDgjrjJ696zaue3BaIuXOjPBYiV1QRHBYo4xknAGKRSi2LQCwUTSHaZd557jA+lW7qzeM4iihu45EUl1JAB6kYPvVK8V5CuY0UKuSoYg56cY71LR0JakMkFujo5Q5ChWjBILDP0rJuNNgMhleHY7D5QVBwMnA/XrXQ3EUa2xWIOrjDYdCe3PPvUbiNQHKyxSuMEMCQOOoFRymiRy9xpENzbNCEXaWyTtAbPpms9fCkTS72RSME7W5/D8K7QWi3FsJVR3MQDNsPGPU1ZTy7ryXnUGMDGMdganluw5TzW88HsEjkRI3DknCNnb9fesu58HloYyikzvkKo4PWvT59PS4eV4phH8+RE6kAgjt2GB+dV7TTkaVo7hvKORswpYk54I9v8a0UUJxR5Td+B3hiUqXV8EOM5IOaiHgy6UgMGRA20kn6V7BFpMUzGGG9U3MrFfLZcLycck9Oal/4RaPaELuZQwAxyGOeSD04p2SJcTxr/hCLlJHQAqcnO4DB98+nWnQ+Dp5MgHLg4VAMjPp7GvZ7vw3KlwHSJLeGTBQOScgcE57nINSnw+LctKVEr8sJAPUY/OnYThc8dtfCN8hRREQ5O0YBIGO+RVuLw1OxZZUIJ4K9a9Xt9MlhtYHQGQyA5DsF+uCDVyy8LC8G+c7RglY1OTkdiaOS5DgjzC20BwpdImCoNoAOAfY1bg0WbeGKqATg5OQDjpxXpcXh6OWaNEMgZ1OI1XIYg9PrxVpPDySgMkAYquZY+hLZwD+H171Hsk+pNkedJo4Rc4U5GT0PP496JNJM6EIoBI9gQfWvTIfDSIiGSIhQ2fMkX5Rz0OOoqx/wilhMyPBGkpUgsjKy85PJPpT9h5kyij5Q+J+kG1niVQ8jEnDHJOMcn6V5rNaNGrhwRgkgmvuLxD8JdJ8ShIru0hlBYrE1vOVHTJxn0968R+JvwIl8LW9tcwC5NlLIY8XCgsGwSCCDgggYGea3UXFHn1aep4MIl8sgjDE5weCfenQHy2LgAYxjmuq1DwPqlvGHNhI8QBIdRk4xnJx0/Gqi+FLxY95tpAhXcGAzkfhSbtucjg1sZ4v5LhCHOCOFCnIAqud0jgYwRxzWoNGl8wxFTG6jLKwwa2rDwZcyqGMRZmGAoGT9c+lF0Z8r7GRaeXbbFD5lJBwB29K2NNiNzcAIuSzAYJyR7YrSs/B0jbgYmUxna25TkEdvrXoOheCGt44JpUjWRmAUEYOPU+56VLnGPUqNKUnZIk8DeHIivmtGCkTYbcudxzXqr6THfCKWCSaBEXlHIIOKjsdAWKwgREKsgJkVRkE5znt0Fb2mBNO8tTKJU25JwCVJ9h+FeRWm6kn2Pfw9P2UEnuzJGjwTIIkbapOCSe+OlXLXTIrS6eF4RL8m0ebyASOox0q4pQSmSGRLkKcEMu0gk9Md6tSGWR38uAvhgMAYOcdP/r1y2udnNZWOeeyNvAQjgIhO4kkDk8VtaRLqWm2kKvPGsEg4IbJ5HQHsasuFaRUnEcRVeBjJY+471kxQE28plAnYkeW/ICkE5wPpT5RKZYm0Ka3naVESaB8kZkBYknrntUCWdzDOkUjAR5wV6nA6AH15q7Z3EVsiFA7uRgc4IPpSSX0c9+rTyNEiqecE/MOg46fWk1Yu7ZXSRY5pkWCRIwxIJGTjHINbenXCwrGQnngEEhRjIzxVGC4iMgQPh2YgsoJyew59fWtTSZBa6gTLGRGpO5W54zwR+NNJEtlvWr+R4oI0tg8XVlA5z6fzrnorKyuLqeR45IpQmVYMSAc9CK7ScgxEKgldySoxjjFVvDs9oLh4liV3kXbICAep6exyK2hSc3ZHDXxCoxcmfSn7BkEdrp/i+GOJVdfse+UdXJ888/T+tFdN+yHGsdp4mRQqjNscKoAH+t/P8aK9eEHTjynzEqv1h+07nxIvh+7kt0xaXAcYyuw5we/0rKu/D+qo7BNOuGQZcyGM4wOD796+l2XcrBCGJAJ9SaGZUiQE4cHjjNCwaXUFnE+x8r3ej6nPbOGsrwogP3YmBye/TpVaHw3fiSJZbC6lWJARIYyAcjofU19VtlJQ7jIxj86Y+1pgcADA+XAAzVLBruL+2J3+E+YZNHnSMeXbzqgIBUxtkd+mKifTdUvthNrItuv8bRkA9eMYr6fkIDksqBR2AHPuaRhCB/qwVJ6EAjNS8Cn1L/tmX8p8sGC8jGI7a4KZwx8tgAMEYGR61VubW7hVibWSI4wy+WSTx9K+sV8qMAiIF+nIFQSwJK+BAoycklR+VJYG2zH/a8raxPivUPA1zeajJdSwSYkUBSFPAx0NcFrfwwvFvJzBFK8ZJwzIRtGPpX6EmGCRWLxKoUdgACc9aqXFjbSQnbFGWIwCVBH16V0Kjy2VzjlmF27o/MjWvCs2jTSpcowccjKkA8Z61zk1m4IJGO49MV+ivxK+Glp440tbQxxo6uXWQKFJOCACeuK8N8S/sr3CafIbOWOS7QBupCsCcY9sVfs3ui6eKjLfQ+Wooy8oRSSW4OeD9BXtvw/8EHSdKilnUie5AdgRnaO304603QPgfqek+KrYa1bJEluPM8sEEOeowe4NesXGliJMFTGzDgVi9ND6TCUbrna0Z5D403WMG+Nf3sciuWJyOCK9h0a7utdt4HDWsqQoH2kgAEgcg9+9eV/EtVtxDEQDucZQnAJBB59q6Dwvezw6ZD5loEUgDzIWyD6DHtT0sdbdm0dxcXMu+dDbNHuUDcp4+o61TlhjwS80isqglVXPU8ZOeKV50MMTm5lPJLFV4AHQD1rRVIBBIkFy0vmx7huXbyBnB60mlY2jqV0nu5F2+YhRjgArngdhzTpHYK5kcmbICjJJ6c/QdKtWVs1psgDo7qoKujA4yO/HWq0QefUJ/PcCVBy7ADPtj8qlq5qmRQ3saRvEhIMoCuoGBgfX1NEtw4iCBIwFBBCrj8MZ/WtKFYp13P5cQH3s4BIzxj0qnLYSsZCIwix5DMSDuz0x6nApWQ+YrMouIoo4mDsgAKEEAgdyamgZ0jMz28a3LNhWIyFx9TwKLOxkmeAqFI6kMQpYDt9aWWxne/WIqoMxyVPBQdjx2Aq0Ju4kceJvMdQjMQF2DnJOSQe3NP1INZzwnDvIwwoGCMjnJ5xVp7RLa4S1YBiASZQ4AIA6jPWmzzBo7YQqqImSzryGzjgEjrxSVhFdGNwkBEqvtySmclSScj6VsQKI4pIoCRCykFpBkZz2rIiuXkcy28Yd2cxpEMA5x1Jx+NWEvphCQ7lnDAbTxjtjpjrVpAaBiFxp0lsEDsTkOq4KgcnH1q9YQm0ms2leF42UqzRgkqCO49azrOzaa5Qxl4Yv4wSTlunrnHIq4NNmsZboAbgDhmU5XA9CaaEyWASW1zM6bY2QFoycggZ6j3IqzdCJ7Uyk4mdQ28PhevcDnPf8Ky7qPEpMRzE4GQGBI9unIrc0v8AdEusccJ2lSpO7cCO/HFMzZdgkg08i0N7FfwNGSZVBI3EZwAecCoot9uqeRFlJQB5hU8kHkDtk027CS6kZQ0CJGqxrtGGc8dBjjGSM1uKXe2gtoZmCpuOw5YIc8gZHf8ApVIhleKS1WMIlmLmVJQY4i+3Gepz7Vk/GFrex8BxWk6SwXt3dL5eWDxuMEkDrggd+OK6X7HbxwiN7MK+Q5ud2GUdx7g/pXlXxl8VPrvinTtKQRpaaZbgAQggM7c5JPUgcZ+tD7mbg2b/AMKPC2iaxaT6NrMAaW5jb7HPvCjzD0jY9CCTgZqXx/8ABm/8J6hc6Jq2mQWCiBJFKYAdSONpHYHIPvVHwjfJtiifCqo3CQHlWzxj6GvRPiN45v8Ax1pWkG/j332nW5tWul5Myg5BI9QK5K6tG63JVKSktLo8VX4UaVLYpcR6dFFI4IZiBliDjJJ5PQ1bj8JW9rZxRR2iZRdoUcAknOeOa6y21ILFHEQChU/Kw+bIHBHrUIY3UUhkm8t0bhgBu+nH0ry3N9zX2cexhWPgmK2dJLxEiEh3SHkjP+OKl0/wxaQRF3lM88jMqxegzwRn2rfvJDeWCQuA0oIYSZyfrgdeKgcRRLESpErYyeOT6j0rPmb3Y4wS2RVS2Nvcrakl3CksQcjHufWludGBkikhLBy2TzgEdxxV+WdJ5/KiiaEhQGaPJ3fWnTTTwSRq7xiMLgAjA575FK9zaxBFppijubloyhiwd5JAGe3uakh1l7WS1mjQuGPJ6546/Wo7hbme1EYlYwk/MoOVb3/lUnh+KBdScXk6lUIMasMLgDB79elNITQ65tne8jngLCNznMnByeox2FR2/h97h9pmdEYncigk5znjtS31xd3uukW0G+EsEUqQABng56YNal7Za7ZyxSPB9kWVvLjeGQMucZOe/T+dVyt3dhpO2hkmye0l+zOSEDAKxxknoMY79Ko39ncW2rC2ch4QTmVVwDnufTFXJzLbSNHcyEToQQwHIOcg5FMt9WuIJZTMVmWTIJkHXr0NZtXKTaHw2giJmgDOVOSQAQAeh+uasWl/drMttIgKyEyGUjLHJ6delZUt1HDbJEhIMnQqTxg55Fatmsd+CY1ZpwoIYnAJHPXtRFCfc7GO1P2ZJSrEEBWGMHHeua0m5gsfENzbI5ETsXU9CPT6DPrXf+HyG0gm5kBkSPLKhBOCeB9a88161i0nxZDKqMsNwCoB6g9cGvQoO0jxsfFyp6H2h+x25e38UZ6gWmc+v77NFUf2KJTNb+LDkHH2Pp/22orvnufP0P4aPL43cBSAQw/lTdwlALg5B61EsZBBLlAOCtJcTLEAGfCg/MT0UV3tWPIjCUmklcmldioUEEZye3FVby7EcTuXSMr0ZmAA59647xH42MHmwWA25U4nfpkHHArzrUL65v2LXdy7BzzkkD6VlzpaWPoMPk06i5puyPZZvGGmQFxLdxB8DuDx+FYV/wDFPRbUFRLJLg5BjQ4P5141eyeSQVQkDnPUYxWReXjGIOOSy4IJOVFT7R9j0lktKPU9tm+N2hxMpC3DhjjIjHX/AOtS2/xn8N3TBjfSISSCHjIC+3vXzw9+XUBzmPOduMc+tUppQJEGwHbyMEjipdRjeUUbbn1dY+MdG1mJTa6rbzE5G0SANx1BB5rSaYxIgABBHHIxj1+lfGU8JuZFkDvGFOFKkkjPcYxW5o/iLxL4fcS6dq0xA42ztuU+xBzxiqVRdUcVTJm7uDPqkvhC3ynv7EVz+u67aaTG80q5kbAWMcFz249PeuK8N/E3UdRsWS9sRFcKMieIkI3rx2qtM8uq3Uksrb3Y4BIPA9MUSqpLQrCZPUdROrsihebtRu2vJnDO7HCjqoHQD2FUrhQ6u5XeiggEDJ/yK6NbIMQyjOw4GT+tV9U0/bCyrjAGSAcDoef1rkWrZ9jGCjFJKyR82fFi8MGq2ELpnC75CMgjJwP0q94S1SzlmiiinuYJGwqhWBXpycH+VYnxNUah4pnYOxWFBGCRw3P9OlUI/D15ZCJ7d3ldgCrQ5OD6Z+ma1PJm25M930m9ubzFsJYp4YlwGdADgHoT79a1HEluyJPEsYJxiMAkg59OleIad4g1DSJGSWIyyHAIOQOnAP1rpLDx4gKK1jNEcZYxSZGfUZ5qW+xtBu2h6XCosbUpGjrcyNvZMHIGeD+IqOYeZOSLR5JXYblycj3Hr/8AWrA0/wAY2l15ZlN1CuMBgu4nnpk9BWiniLTr+5jSKSYThix8wc8dORUdTdGwtobWaR7uBo4Wwq7uRkjrjrxV1tOezcLFL5yJGW3AnCk4wTkfWss3yzPlCqOgDEEnGOmRnvmnyatdTXBQzEGYhWU4AIx7HgcVb7DJJY1ldCAZCvJEeSc+oHbNOi8z7UUKTLMFJG/OduD1NRQNHHdOJZWgRFI3xgsd2OBgHpTVhuZihV2lEoKyMCS2Pp2oa7AIlpJJiXerBcAxNkHp1HqKcYpblYjGh3nIKg4Bwe4qe1lezmhUqoMXRWwSQMcH1pb/AH38rt9nSJmO5Qp4x19aVraE9SKwiFrdo0zAoJOQFJx9KffqjSsYHDoGz5RGCAKftSSOCUkKCQuRgYINWIZVlnEEsSRhiVEysC2c8E+oHpWi2KKR8pVieV3im3EgEEHHsa6bTLkizkBifzeCuVLAAeo7En1rBvoHkn8iciQ25GZImyHB57dPzq9baldxQG3+0MbcEFV3EluehPXmmJmhdPIb53LRTTlCCsSgBcjGOOMjrS2EiW0bmW2NwQCpWQkBvQ8elULIhpDvcxyBsqMYHTkn6frWhY5idDdXKnJI8sjaMdc59P8AGgzSuW57WCVoklhe2LDcGVS2D1AHOSPrW1fO2nMJLR3uZGjUs0bAgEDkYHQ+1c0Z5YcG5LyRMxaPY33QenPfHHBqo+pGHDSXExQtkBGBJHcH05x0piZ12pazHDbvMZZrEuuVdzlRkdD7E9q8C1m+j17xvqFysyyBVVQy8AkDGf8ACuu8U+Mpr3TSkl44jVSirOADyeAOBzwK4HwYG1GXUblwGnacDCgY4A4/z60mVGN2en+EbYxsiSwo4ABHr65r0O3thc27Rl8BlIDMo4J6H3ri/DimSJQ5IY4GB6/4V3dl8sabn68YHIFDimdUYq1jg2up9J1F4Lkq4iJVWxndnOCPSqVtDc6pqd2kQZUQYAUAZ4znPSux8WeGTqc0U8GEdMKwI4Yev1Fcld6YbSVoCGJIJ3YIGR7968apRcZPTQhxaYzT9SfTlkiljBcNhc8gnpjNWp7aW4txcSsinOQF5wB2HvWLIj3iBiCqRk5JGCcdq25p/sFjbW6MpZ1DF1O4jPTj1rDlYlEihv1EE5SN02jBYnBHv7/SopbmUxqVJmOAVA5B6ZzUlkqXEs8UYwTgtIwGGIHIIpNZcu4AcROAB+7HH4Cp5Qa7Et5qKqoKghSAzKBgcdvbvWoz2N1ZG8eNECjKgnIPHP4jiubisP7QkEHnMGI7ggflVxrBI5YtNtj5qggErnLEnk4z1reEdQUXc7PwRYi9jnu2QlCQsYOAD15H6V23ivT3sPBd26MRLGquCf4TkcD0zUfg3Qbe0NtZIcJABIwGcFiOh5rc+JwFr4Hv3CZUIDuHruGM/TNd3JaDOi1lY8K1G1utShYiWMysQQpJ6jkViAzyskrsd8eVaMAkZHfFaN1qLtAM7gwG446D3BFY66gDA5BJkDchmIBFeW0zmsyyhTYqKhd5AdsmeAT3/Ct+zvGWK2RQEMQCSMoxu9T9a5OGaCbeXfAUcIGwavaPeQ2kq5lYKWztLZI44OO/NHUVr6HsfhaGMSyyq4kyoDIxAGecfpXFfENYsvIAwMcgO9TkYzzW74euo75Ix50ce8ckyAHPofU9a57xxavam4tXlQROpKgE5buPx9q66Ts0zysTrFo+sf2E7kXNj4ucDAP2MjHv5/8AhRWb/wAE+bgz6T4v3feUWI/9KKK9Ju589CPKrHlUutTq+EBIxznpXOajfXd20pMrbGbOFOB9OK2JiBGpC4JHA6iqskULRBgmBnsMHPpWzk31PtaOCo0fgiclf2hm2AHZgE4PIrnb2B1HA3lWyMAkk45zntxXfy6c0jkEjDHcCOoFUbvTwilmBLrknB6+lSdzgedXEMoTkbCxyQeR9PrWTcWDMSpALZwDjiu/uNIO4AIWbOScZAJFUH0Q8Eg4xgjuOaTsRyeRwMmlNcMxIIGeQPaoz4fllYvEnBOBkE/h/OvRItFHmCQJnPIBHP1xVgaSkiEkEk5ABGMfT396lkumeew+FCqgsCA3bBBB9a2NO8MLEyhlJHJyRz05rso9G8xA+Aox1IzkYq5HpIbcGOBjAAHGMdc/jUXKjCxh2tkkEaGFcEgLg8DHb+tattZs0mQB5meecitGPTY4UGABnBIAzV+C3Eco/d8EccUnqbRhoZ6WCbMAE7zz2OayfFZi03TbiVxtVYyWPTAAPNdmkG2Ih4x0znGMfjXlvxa1mJlg0gytHJeErledqj19iTVJESukzxGx0VNdvOA81yZCyFQDkHBxzXaWfw8WEGS4uEjf+BAw4JHQgUW/w+uYbUXNjIJyf4HJVgRxgY61oLqckGILxGjeMbTHEgBB6de/NO+p5bp63FPw5tpFgZL1g0gPmFwNoOO3c1o6T8JXWGKRLu3ZSTtaZSBjOBkgVJpnia2t5CJYJ4Yo1PzjLZPQY7HJrorDWA0YjA8pmbePNBzg+3SkaxjYyrL4c3KXYLvFIFBByCUI9vbNbjeBXtrYhGg27RnCDOe4Bxz/APXrSi1i3hkR2uQ87NtI2YVR+P8AX1rWsryB4pUChmkyORkDrgg/rTSNeU5S4+HE+5JLuFniiQbVUglhnIzjnriql74GvTJD58TxSGQHEaEsVJ6HHTA9fWvQLKSAQQeXeyI6MS52kknr68jNXGu3E5MVyfNcgliORnv+XamyZRseU6r4CuXvZ3sbi5hQEAhot3PoD0xWKPDOqQrcMt/KJ0ZRHHkBTzznv6V9MWk9xcWcVtG80oQBscBSM9h1J+tYdxp8F1cyW8sCMwYtl1HJAPX2oI1PDrnwxrSsLk6naOWJVonUlicdiP51mw2uvwTPI0AliU4ASQA5GPXnp0r6Jm0XS0ggHliUA+Y6mMLtAGMZHXvUdroOni5MttZxkkZQKpBU45J9SQfwpjR8/PJqvkTBNOlFup3HkscnHAx3NQWV5dxmdxp1z5qkqWjGTx1BFfQcej21qxSOBIJA24LtIIPXnNV7fw7p0XnobdjMX3SDkKSec5BpobPGY5NVaKOGLSmdyPMJU/MPYnpjHGKjubjUYnQf2ZNGUIzkg89QBg9K9xg0fT7S4uWjRopJVO4RZxgjpjtSaVY6aIREsUZnBLszRlmz0AJPGMdqYmrnhI1DUbh5GOnzEBgAAOc56Yp1/r+r3sqKmmXc752hFiOccDqBjBNe96rpStOlwbaNHUA4IGcDgNgdMVNHasqpNAAig8qoAyR1J/GgTieJ2Ona7dRNEbO7D8YViSFwOhGOoqG+8Ia7exzFpXgEUZcgZJ46gAdTXvl7FO7rI8u6Qjh4yBzjjOBVCzhTUZiSWBGQSXwAQOmDQJxsfLetLaWdiUu5bh52bBWZQqKMe4zmsz4aulxe3MNtgCNiSQcg9vzr6U8R6XbXq3KSQRSOqnLSbWBHqAR1968U0vw9aaH4mkFlAsMVypYyIxIYg5OB29KllwWp6B4bjJyWBBHzYxzj0rtbPyzHhgSWOMKOK4vSJgsoYbt2chSeM4x+Nddp8zFBk4zxkdjRe53RjoaJZpI2QqQvQHvxWFq0CKAzAEjk5HStkMcMPMOGGBzzmqlzAhBDhmHuM8ipkrqxLR59d6a5ZisnzEnKnIHes37JdrGCkgyDySeeO1egXFlHIxZwUJ6YGfxNZM2ngsSgBZeg6ZPasHBdhcpzdp9rtt5CFt2GYYwTjvVoXSy3MczRgEHBXOfxrUe3lXYThC4wcnJ+gqv/AGaFBIX5s5wBniocF2E4lV7XzJ3mikYOTgE8HnrgjpXTeBtCW3uHu5wH2MSsmSTn0+tZdvbOSEjJG4Y2kc/hXpnhTQ5GNvAkeY4gC+e5PPSrjTXYOU7PwvpjW8HmygFnyScY69BVf4nAnwPfRmPduKKQAScFhmuhso3EAypUg429CBWT8QJxD4fcE7C7qu49Oucc11cl00D2sfOd/pbmUCKMtHtzg5GD3Fcjf6VdpM+LecRq3DKhIAx617OqIS5ECsDyWIBPem+RbRqJJ1EcTNjCgn8K4ZUF0YuS/U8EuQrsi4bz2OFBBBY9qT7Qbe6eKQyEqACQOFOOa+gbjQrK/wAywQROnDBHjB59Qe1cjq/w10a/Vw9jLBKxLb7eQqMnvjoR7Vi6NtbidPscV4W1oR6xp0PlrIGuoxk8nJOOfavUvHNujzywG22sjFwS2ST2I9utcTp/w2OkXy3Vvel0VlYLJGAwIOeoNdlc6qb+8El2FklzgnGP8irjBrU4auGc2e+/8E55Qy/EJM5KvYsVznbn7Tx+lFa/7Bvh2HQrjx7LbytJFdGxIV8ZUg3JIyOo+biiuxbHy1eHsqjiz530DxdDqyLIJFGRgqGztJ6V0TqJ0QjlcYA6YPeviHw18SNR8OzIlwzSQscAk4Ye/vzivonwN8UYtWtoomnLyKgIP971OPbNbH3FKtGa7Hp7WzqrSOQOcDb1FQ/ZyUkJGSTjOKtWV2l5aieOUNvHKEgkD1x2piAbgELAd17n3qW+h0Mzbi0EalCMuACO5qmLMGVkKFQOTIRkYx6Vu3cByjAjGSPU9qgkG1gcYPXp1+tZvyLUdLmYNO3ujIAVAyCODR9mMsYJQZBIGB+tayKscJd03EHjk5NQDKbnZSAR0zjFNaCsilFCYcxEBWxwMZGfQ1KtrKqgsSG7gYxn0qQMokPl7nJHORQvnzzFHJAPIAPIppDtYljsmcYLKDgZyeQKtDyIUKOxAHRhzimpbEFASSx4/wDrmrk9qqqEIBJGRzkZqkgZSuroQQuFcMh4OcHjvz9K+bNV1OXxD4s1G6uA8sCvstVK7VVQeuep+gr2n4p6gmh6Fm2ci4mOxVB5xnBIHfrXkGl2BjuIXln8tNpVWk+Yrz2HrUvRHNN9Ds/DlwYJVtLxiiKu5RKCDnHCgDnrzz616DL4eg1aGN5LeKFnUZcKMtz19cmvPtPuIJrpXVTbBMObqcFpXIHQDtmvQdFunJjSWIsSAzvOxyCTwQB0yOai9zBIr3ngpdPyjQyMu4MVZTtVeuc46ZxWpp1pDBauk6oYZCMA/e+uT0zXbWTDVGMEkiFHAUkAjgdAT3FXp/DkeyWfYtykHJj24BA7+/0q0XFdzim8MWkjW5dIZUkG91CglTnABPfipX8IwCJxbwqQo2kqcFe9bcdvEXLxRMqqchWPJ/wH+FX5EjSUReW5JAO1SANxPWqasWkclZ+EzGj/AGWV4pzyCxG1T3xntVj/AIQyX7GkhninuGkPOAOMdSR15rqbpntGUo8b5JVoyoZuvJ/KpmeOeVTsITHyoowo46YHSs35A4nHRWWvabDLObXEKjaGRssR0wKr2zG0aSS6LwSOvELLgk54JJ4AOetd7AhkyjyrHEzEBCSSCfcf1rUSBGhkgmjRyY8HzFBJAOR1zx1oTM5RPNGvFOnl0a3QjgsJAMnPPBPOKs21wbpwSy79oyqHB6dq7v8A4QvTbpRBPawEbQW2ovBIzjP0rMuPBWnWV8JY7NoSqgAo7AlcYz15OK0M3A4+8naNXxMdoPKk5PTrk5NOW6RPLBiwXxulOSzjA4PYV048HaaA4cSzndkHew2jjAPrT28DadH5Ya/nM02SIkOWB4xnPAFNIdkcrqltLazRzs6CKcAiONucDjk+tUo5AZpX2SvGpBYKBxjknHpXd2/gqwu1SKWSeSdMmMBsgAckEDoacfCekCNESD5CDuJYksPQmi6Q1Hqcs3iWKeOVkYCOQeXGQgJU447dfaqsU96CGTTLiYGMhZMBA5zjPNeh2+n22n6S9tFBHDGx3BQoO044PNaFkiJZBZiplAAUEZxx6U7lpHm0Hh3WZZpTcQpaRYBZt5c49CBVS/8ACuowBp7aWBJzgYKHPXr1IPBr1i2dBprpNFhJMqWzgnnPHryBXPymePAdFkty207hk/UUnITieL654XvJNMuJJbuA3OQFLREM3Jx1ORk/hXjUNjqen+M7aS4KC2yysYjjB7gj0r6p8WRTfZpChWWORgBEACyge/XArxzxJpSW7CZojFJ5nmMQDuIHocYA59Khu5UVbQm00+QQ6BWJAwccj610+mgtZh8klskAdAc1g6Zh4opFTJkG4jOQBjvW9ayFLYKRswMdeMZoR1RRd8raoYkkkZAHUGklJRcEknOTn+VRLM20AAqR1PX8qiN4xjJYEE5AHoR396obQss4nRiXVWbHGMcVmS26xXGwswYjJParZZ3UNCuSw5yMgUzygcu+XkB4Y9KlodihJagSZQHJUAA8nvzVXyZRKoAyRkZB4NbC4aRcDnkZP8qYbU4d0ILgY6dOeopWFZDtFhAkEjKS4HBIwK9c8FWAt4ZLhjiR13tn1xxXBaNYJKqRShgzgEkDJxmvSrZ1hhiVBu3Acj0HatYozlobNgrvC5yCx67ueK4z4lMJYILZh5gY7mUk5AA4P4Guzt3AQgPgkDANePfFbxYtnqt3CZVtvsa7ZJHYDjAOQfpWxk3qZ1xqFtpoJnOWbKqijOTjIzj1rJia515yCfIjU5CqeMHoPfvXl198Q01G7FrpCCU5yZ2YksTnJAPfmvVvhzpU8sKSz8llBI5O456D9axki00zo9FhFlAsRDYyRnqTWlLYGVS6kAYyRjmoNeiFqC8eEkxgAHmsqx8RCMmGV2ARcnPJxnFYNGrSJJURJShiBTOCfb1rJvrS3uQSqKkitjOc4H/166cxxajBuhOSF7cEmuevrWS18xXTHTBxgnHNTYho+lf2IHP/ABWSE5C/Y8f+R/8ACim/sQOJJPGbqRtZbI4AxjmeirWx8Zjl/tEv66H5N3eglpCCu9lBAJ4PGMn8KvaDo+qWF5Fd2gmCOQoCggdc8+xwK+krT4U2duSDam5kA+Z2AIYg88dvpVybwg7qQtqsSIMrhQBjpxWjVj6iGGas2zk/Bvj65sZIor0LCznbIqgnIznjPTrXr1lqyXKCWIlg2CAMf56V5Xqfw4vbzJhCpKgyryEKM9unSu78MaNc6PZxRXcqNLtw205AOOxpM7oxt5nRPIGc7mwAOgOBn/GmNMJedvzKOB0JPf61A9s0gySXkB43EDFOleNAzpC7EcAZzg45rNsuw4zzTxlWxGnJPHbHSo5F3BCQH578jFSHcdgIwMdBz+dNMbqTliqA844NG4EkbjaDhSPUDn/IohIjyQMg8kn0qOIooBHJIxg9avR26Pt3oSDwMHGPrWiWgD4QkUJIG5ivB5qYBioZzkgc54FOiHWLb82cjI4AFYvjTXxoFptKoZZDtCu2wY6Eg+uK0SuJvTU8x+Id43iPxK8UQKW9ooWLBB3NnJYVSTSpTPbgiRplACqEwSOv580adpqxSG5EizpvIIEvIJPp1rqrKxCXAkkjADAku0mCmB2PespHHJ3ZBaWwjWV2ktreIjaxcF5t3IIA6DPrW9pTMiCREPzEKLidiQSCOAB2AxWV/Z5k8txPbwwFSSsILSE55JJ6Gt3S7FIbbeA0sR5Es5wAO+B+VZp6gkdl4fvri81J4og08UKbnbIVF5wefyrskjkupyhK2kbADBlySPXn1x1ryzTb+2WYxNObmIggRwEquTjk9M4rtdIAmthNEY1UFVLXMgyMenqK1TLSubf2BFkkFuPKCnk9SfpnqP8AGqL+aCGcIHDbQpPftW9pd3ayJcRyFZ55M8qOAexHtUl1p1ooEzDeyLkQsMjf6n1HeqbGnbQ5xmuEulW4KsB8pwBtHfqO9IyG7hLxRuSrZLAFSMenrVrLNI6EDZjJLdM03Mt7GZFfCqQu0cD64HaoaGWdOSMWztJO0GUBURqCd2Tkn61NIsamMo++QKd6scE+/wBKr2TiW5MTfIrEg7eSBip7kxRSJGE3ggFJOmR6e9QNos2lysVmCS6lmOxMcE+ufSti7vRepZRCFvNKDJUjoOpNYkmo+WtunmKCgJCKAwX1B9DUjXib2eIuDwoZhgEnrj860TM3Ev3dkC0ggKoQMgFsZI71m3EtyhWYlC4AIfbg4HYcVt2H2a7iV55zEUUqUVcliOhz2FV75llW3aNRKQCrKwIGR3B6H8KslorwWkVvcR3Ny7hJMl1i4diR04GKq3YDxsYwUjJ4Xrjofzq8l9KkLBYNjk4D4yQcdgaSG58mMB1BZuGUrgjn0NTIa2KcsjvCSwDsw5OOcY6VLDHbzQKfNKyADgjk49KsCxje9MCOyo44Y4+v4CoZLFI70RxTC4ZCcNGO3v8AnSWxaEvd7pEBHnAxuYEEHNQT2zJCMuuF4DMpAJ9M+tTuTJmJ2KiMZJ5J69elY2o3L3+xIhIFAIVSRjg9fzpvzGZesxqrlRlzIhAKkEIcdT3zXmPiW0iuLAJdMzvGS6qxwxwDgZ64J/pXrgMcEyxS23mysQJFnAYYwckYPArifF1pBFJK8UIkgKkEYDEE9AAeazuTszzbw9qDXFuUEZjK4BLHPHpW4upJExRDjBwT1x9K5LSbw2moT20qPEN+FWQ5IwOT6jPpW5HOisBtJPToDj0NTe10dMLNGyb9zb4UAjGQTxk0ttOJCXZQq5xtBzniqKl92zaCqjgrzwaliQKHAzgk8H0qk9C2rGit2FiLhRgHG0dfyqvNckxEhRGM9Dyfeq5DBS5CnphgcHFRzxzsSRiSIjrnofTFU32JHM7shZMFFOcnjk0WV491cxooymfmH8/8+1Z0qXTEJGrIo5wDV/Q7Gd7ggFkLsArMAe/PTt1qou4mei+F7JFuBKCmW4RyxwB3z/hXVx7XkIB+QHqvQ4rF06JdP08BdpOcDjPHetG0k2kBMkEDII4zWsTKR0Aw4UqARwQcZFfAXxv8Saz4o+JWv6Y80n2KC6aNYhgDAx17nn+dff0RBiRQCh4BB4FfGnjDw1FN8RtflMSkG8chz1zkf4VblYwabMn4a+E0gnEqkRvgKdwyAcc8djX0n4KiitY0jUEkgYwPlBxXmHhyyitWCIVQEBiCOCc9c16P4fvUikAD4GcHHSsW7s1iraGp4rsGiiZySOCSBz2/+vXlWokxzbxktkgEHAxn9a9q1hF1HTcK4VgvJ74ryDxHbpHcFFZguSRjoOe9ZF3NDw/rDjCqcKCSSzY4H/667Z7WLVLQOBiYKCc4wTivKdLkKTopIIGeeCM16BoN05UDfvYYGAeKnqUfQn7F9idPufGsW0qv+hkA9f8Alvmit/8AZWAEnicgYYi1zx/11opo+Kx/+8y/rofM7MeSrBTnkdM1XuSgPzZ2kc85AouWVSAQADxntmqWCysoOQCQc9xWx9wK/lBFUjex5yR0oO6ZskqEXgrjnFDwsVG5sAc4HOai3jzcBWBXBPYGspbgWmJR1AcHAzjHP500MPNbeSSwyMHA5qNojK+N2AclSc5HtSOA4jQyMTngYwKm+gxUB5AJVwce9MLmYYBG4ckk9hSoVkaUYDYGCDxn3pqRh33glEAxj1poRJEGaQ4wM4IOOCK1beIqwJwBjOB1PrVazCTEKDhcY6VoWsSgkFySvAJ6kVqhN2GzsECEE42nJ6Y968T8b+IT4h19REBNBGRGrspYZBOTjpXf/EnxGdD0o21sZJrm6+VRGMELyCSe3bmvNdEsZ7i4SzEssUm0scsMeuSe4+nOab2OWpO60N/wgsOn6i7vKqRFT8yQAnd24PQV0ZWJRLI7gRgjKNCSSCeozj9KzLW2EN7EQ8pYqASWBZyByfb/AOtXRxSzXVqg82ecqSAXO7Gfp2GKzaMUmyjFHCj5QvKrHJMMYGM9sE1Z+yebPHsgd4wCCZ24HHBwDj8KkezaIsiwy3IZgpZQFHvz3qQrLA5iFpHEVGFMjbl698VOiNlpuEVikcgy33ev2dcjpnBrpNKRWu4j5CLbqoJllYAjOeMZ68ViRiSNyquIwUDSpCCGyD1HtWjbWaR3KToHeUDeWlGADnpg8GpvqM7KG5SJohHLvCjIYDPfgGui029s7q3mD29xLKEyGUYVWx0J/wA9K5bSNQikuZWuWDAYwsQArQ06+lIZomcRu211HQ84FUpXDUnvLKNwCHMYOAFXkkn2qWPSpZIgyRM/lggbVAzj15pRbxLcAvOfMU7lAHAI7ZqinmyzsGJZdxIJJJBPUfyq7lCwxushL/uXzknPPPYClkdMBXdiUHAIwB70XMUsrBHckRg85yT7/Wqctsk7gyPI4VjgZ56Vm9DTdGtCEkYIlubeN1xuYg7m7kk9BRcRwQXaRB3l3AcggKDnnHrj1pun3yRRtGUMRIwplIJJ/wDr01reNrpP3hBcYIxyD6jHbmp5rMRItzF5xCFoxuweclgDWsmri4aCM2zhYyDkEkcHg4/CsO1WH+1Iw0BgTO0ZbcW9DyBVqO6ld3hWQrJCxYMCQCB2PPNapq1yHE1L20kl1LBckyEEBeNpJz+Bqu0cFxfmBonRmJUmNi7ZAznJ4PShb15J2LktIy5bvxjrnuaqxyG4nEdvKIkA3fMCCCM55HrSuTaxYu4yzK0bs5UFVJG0jjoe1Zvkl3kM3yuWAYDjnHGMU6dLlmcSDYDzlc4x2HvUIAjCIqO8gO49x+dNMCeaeeBCQ5AOF25BOPc1UimmkURvHmIMWDKB8oIwadcW4uYhJG5dyc4TOc47VSike0lFvNG7BwQS5I598UnqA6N7eSRjI6r5RyqqhJc4IAJHSuZ1RW1EPAqJG8mQAxAyR0Az6VuzNNDIkVsTG2MBw2OfX1xWJeWM6XgnmmZ5ACOQH4Ix0z1pJWEzyLxfaz6L4njieAIsQBaZSdshIGe5GQfQ1Ytz8yo5BBOQSeau+LIoJYUMEjQSLkN8pRSAe5ORk1k6TNHeI/zedIuCdpyPzqZaamkGbW7YqhSSSpJXOakVwyZJ2E8E9arxKJtpO7cvcccZ6UpXy9yA5ycgn9KlM3vcsSSbwUPKkjnOOKRrtkkeJQCDjBx+tVrgnJJAKnGAOD0xUE8+CFAI29889OtO4rlpnkkJjDkPuAJJA9a6jwtZGaRB8xdQADjAJz1+lcpoqPd3RKAMyYySeOfT3r0vRdmmWrs5IfbhSBzk9a1T1Bmk0kcs5ti5aOMAhugJP/6q07NRhdpIAxwaw7YmNsqys7cnIz+NbWnZYgAgnHfj8K3WxjI3bVh8xJOV7g85Hevnfx/BHb+N9ZOwMxm3YIAJBGc/ia+h7YeUACcknJx1r51+MEsen+PtTkYtl9hGOSRt7UmZmZFetEgJYAjqq8DrW/pmrkuAhwinGc8fnXAfahMgRWJAIbP1PSr1hqTRkOQijnIycrzgH3zWTaTNEe7+HtVN3aMgPJXGeD9BXDeLrJUnkL5L8gjoDzzUWgeIBBsOSUB5Cjk/StzxlEdR02G9iQAcBh0wcdT9RU3uUtTza1nHmMDFhFbqTg4xwR+ddNoGrlWAByO4PBB7VyE6SJM+85Gc4Gfy/CtDTLqJXBAICjA56n1qWrGlj7e/ZFnE8XiU5y+213c5wf3tFYX7D12bpPGAY7mX7Hk/Xzv8KKo+Ix/+8y/rofPs0zTAq5ByM4Hb3pCioAyvkAZOOmPWmXR8liE4yOT3oIzCwPIA71dz7joSJKBtAIO4Y3Y7UxY38wuUJAPGeDwKI0DDkVFdSNEcKcAk5rJvUCYvmNA5IDHnByaQIEMWQAATjJ4xVeRyfK7ZI6VNLGJo/mz16ChagKqu0TEBUyTwvPFWYYvMjQFAAoyCO59KqW4/fKMkDgYzWkxI2xjhR0xVpA2OXEWwoAAB94jGSaZcX6WkTu5wiAnORjA5PPeo2ciQ85G3oa5nxPK8tpOpYqNq/d46nmtDCcrHBeJ/EMfiG8Z2igKBm8qcyEPs6YI6Y5zRafZrK6QxLbykFTyxKgHjAxzST3L2Wr3tvHt8uIqF3ICRkfStbSnYvu+XdI+wnaOB7cUHK9WdJp9jZFmO6znJJYwuGxGenykHnPety3jhdGeBIwuQCsTEAEDoKzdLka5tgJNpKnZnaMkflWhGqW8OY0VdvYDr7moexokaVkiG2mmkiRNi5DtNkk54GD1pIbeGeJCRFE5Y5OS3Pr9KzvOIZBheepxWtGAdOHygHd94daybKWo2xiWf7Qj3ZV1BVBFGPm56ZPQVrW264lgUBv3QAkLABSAOp/wrNtCUlixxgE9OtX7bMySlnYh3yRnioKSLPzzSl1WK1DNjKDAI55/GtOyuHhiMYcmMHkKM8eufrzWLPcPDIkaHCKTgfgKvWUjPBPljwRjH1pIqxrG9VJ4zbllUA7mlILdOSBRCh8kOCT82SAecdcmiTT42nt8sx3t7cfp/OpIokH2vCj5SWH1xWqZaiNlkmd5niBEC/KCeuT6/r+VF1+8KG2JDMvQjGTjBNMuJ2jgtmGPnPzKeh6VWv2eBYWjkdCGI4PvQ2P4diUSRRKY9xMisAwbkk9yPardvM/2gIiF48gfKCfwBHIrOt8SarahuQ+d3PWrqzOLR2U7TuPK8dKgFsTXLj7WH2FDGcBc8cd8+tWY7h9QiVpFGI+AUGCR7kcfnWZJCHuvKLMVGO/PNTJEIY2jUnYW6E/WgC61xuG8R7gVKnnBz0qvH5loJHSXBKgFVwRj3/DNV7G4eZSXOSM81MZDNHKz8kKPbPNUmS0Ti3lSzWchxEuWAKkFgT19xVYBJUEktyI0bPKnnn2P4U2NnmVQ7sQSVPPUVWkHmCTdzsIwD9KaM2RvNtuDHFMCu7apXPX6Cp75YRAiSl2mOASrYwOx55/CmI/nWVnclVEwyoYDHANOuoRezKJWbAHY4zVEkEmxRE53q45DMBjHtiqOsXbKgiJCLuDlTHy55GPpzS3EIS7MQZvLA+7nimXcxe6kRwHAOAW6jHvST6EyOF12LzFdHTyI9p3FiQvU4IHPPX864OxmttF1QW8YmMcjFjK7qVOPbAIzmvY9bPnxRjAjKKHVo+CDn1ryjxpGTYHUGdmuYyhDNg5yDnJxk0JX0CLsaaGPzZJW4JHGTxj0pZJQsaKcAk4BPP61Qtv3sFvkYyBnH0zVluFkHUDGM/Ss2rM6U7oZOSVJHpgc8ZB7VWc5QuQQ3fmhmLlAegFRwsZdSRXJZcjg0WuUdV4V00SASqnDkOcZBB6ZxXczgqwt0YmNTjJGTnHWuf8Nr5SsQTkHjNa9tcyZIJB/CtoiLlqDEVCuX6hsda2rMqzgkEqRxjrmsONcvjJA9jWlpzk4BPGK6OhmzpLdxtJAOQOfXNfOvx3cRePjGCQJbVJMY78g8/hX0Ra/J04zXz7+0JGr+NLViMH7EOnsTUszZ5sk7R5BwgB+6OSRVi3mLKQwIVuDjg469azsfuN3cPVsyMkoUHg4zmueQJ6nSaXfuMqDtKEct1xivTvD98l7ZCyuHOyRQCCQSozwf8+leP20zpfIoOBgV12kk2vllGOTJyTSSN1sVPEFhLpOqTW0wYuDuUgcMh6EVkJI8DCQEKnXHQn/69d38Qvn0XSpmw0ilk3EckcHr7V555QZVyScMcZNPoaH2T+wBOZm8d5OT/oJ46c+fRTP+CfSAHx1gYylh0/7eKKFsfD4//eZf10P/2Q=="/>
  <p:tag name="MMPROD_23740LOGO" val="/9j/4AAQSkZJRgABAQAAAQABAAD/2wBDAAMCAgMCAgMDAwMEAwMEBQgFBQQEBQoHBwYIDAoMDAsKCwsNDhIQDQ4RDgsLEBYQERMUFRUVDA8XGBYUGBIUFRT/2wBDAQMEBAUEBQkFBQkUDQsNFBQUFBQUFBQUFBQUFBQUFBQUFBQUFBQUFBQUFBQUFBQUFBQUFBQUFBQUFBQUFBQUFBT/wAARCANIA0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b5i+tJ5if3h+dAD6KZ5if3h+dHmJ/eH507APopnmJ/eH50eYn94fnRYB9FN3L/eH50bx60gHUUUUAFFFFABRRRQAUUUUAFFFFABRRRQAUUUUAFFFFABRRRQAUUUUAFFFFABRRRQAUUUUAFFFFABRRRQAUUUUAFFFFABRRRQAUUUUAFFFFABRRRQAUUUUAFFFFABRRRQAUUUUAFFFFABRRRQAUUUUAFFFFABRRRQAUUUUAFFFFABRRRQAUUUUAFFFFABRRRQAUUUUAFFFFABRRRQAUUUUAFFFFABRRSZFAC0UmRQTilcA5z7UEgUnTpWbqWt2GjRPLfXkFrEoyXmkCAfUk01GUnaKuwNHPpk0gbOeteC/EH9tj4QfDhZBqXi6zuLlCf9GsSbiQkHGMLmvmfx5/wV00KxMsHhDwje6k3IW61GYQp9do3Mf0r6rAcJ53mbX1bDSafVqy+92OeeIpQ3Z+iRPFVp763tUJmnjhHdpGAH6mvxp8cf8ABTL4x+LC66feWPh+Bs4W0t9zAf7zZya8J8VfHr4heOHkfWvGWsXoc5MbXTKn0CjgV+k4DwizrE2eIlGn+LOSePpr4Vc/dPxV8fvh54JVzrHi/SbIrnKSXabhjrxnNeOeJ/8Ago18FvDW9Y/ET6pImeLKBmzx2OADX4q3FxLcszyyvKxOS0jFj+ZqHk+9foWD8GMHCzxeIlJ+SS/zOSWYS+ytD9XfEH/BW7wPZlhpXhvVL4hTtaQrGCe2Qea8z1z/AIK8a5L5g0nwVbQjHytc3LMc+4Ar87uvAzmk5HFfZYbwq4do6zg5erZzvHVnsz7T1f8A4KrfFy9fNnY6Np6dwIWkP1GWxXDan/wUT+PGph1XxelkrHj7NZxKR7AkH+dfMpzjJpwI7kivoaPAvDeHWmGh81f8zP6zWl9o9q1H9tD44akuyX4la3GM9beYQn81ArBm/ac+L9znf8UPF4/3NauU/k4rzI46k0tejHhnh+kv93p/dEj21Xuz0T/ho74s/wDRUfGf/hQXn/xyj/ho74s/9FR8Z/8AhQXn/wAcrzsK7dFY/QU4QTHkRvj/AHTV/wBicOf9A9L/AMBj/kL2tb+ZnoX/AA0d8Wf+io+M/wDwobz/AOOUq/tHfFlTkfFLxn+PiC7P85K88MMo6xuPqpppRgSCpH1FL+w+HX/y4p/+AxD2tb+Znqdp+1N8YrNw0fxP8VsR0EmrTyD8QzEV0enfty/HTTHV0+ImpTKP4bgRyA/XcpJrwjOM+1KGPORWcuF+H6m+Hp/chqtUX2mfU+k/8FK/jlprhpdestRUfw3NinP1K4rudF/4Kw/E6yWIahomjXxB+Yorx5H5nBr4dxnJA4p3tyK82twFw3idHhYr00/ItYmqn8R+knh//gr26sF1jwOQMgFrW6zgfQivTfD3/BV/4a6hIsepaVqulkkgsYxIFHqSDX5GHPGOTT8nB44r5vE+E/D9ZPkjKL8mzZY6qt9T9yvC37e/wV8VFFTxlbWczAfu7xWiIz2ORivXfDvxR8KeLIxJo3iHTtSQjP7i6Rj+QNfzrHGMkZAq5Y6rfabIr2l5PbOpyGikKkH1BBr4zG+C9CWuDxDT7SSf5WOmGYv7UT+kWO4jcZVlYYzwc1JndyM1+A/g79q74seBnT+yfHGqpGhGIriczJ9MN29q978B/wDBVT4oeHmjTxBp2m+I4FPzEIYJCPquR+JBr89x/hLnuFTlQ5aiXZ2f3P8AzOqOPpPfQ/X6jOQO1fCHgD/grH8PtceOLxPouqeHZmwGlVRcQqe/K/N+lfS/gP8Aae+GfxGRDoXjHTrt36QtMI5B04Ktg55r80x3Deb5a2sVh5Rt1tdfetDqhXpz+FnrKdKdVS0vILqIPDKkqnkMpB/lVrPFfPNNaS3Nk7i0UUUDCiikyKAFooooAKKKKACiiigAooooAKKKKACiiigAooooAKKKKACiiigAooooAKKKKACiiigAooooAKKKKACiiigAooooAKKKKACiiigAooooAKKKKACiiigAooooAKKKKACiiigAooooAKKKKACiiigAooooAKKKKACiiigAooooAKKTIpN4pN2AXbQenrSbgBk8D3qKW4jhQs7hFHJLHH86a12AcSABkH8KA4JIAyR1r55+M/7cPwr+DRntr7XYtV1aPIOm6aRPIDg8NjhfxIr4c+Ln/BVbxp4o8+08F6Xb+G7RgVW6nzNcY9QDhQfzr7fJuC86zpqWHotRf2paL/gnNUxFKnuz9UfEPi/RvCtm11q+p2um265JkuJgi/ma+X/it/wUt+E/w8aaDS7q48VahGSPJ0xAUzzwZGIHUds1+SXjX4reL/iNdvdeJPEWoavIxLYuZyyjPUAcADpwBXJMM4wfz5r90yfwcoxSnmdZyf8ALHRffuebUzBvSmj7W+KH/BU74keLTLB4ZsbHwrZkkCRQbicj1JbAB+mcV8x+M/jZ46+Ilw0viLxTqep5OSstwdvPooIGPauFCtkYGc88c/yoO7OOT6DvX7Jl/CeR5NFexoxjbq0m/vZ588RVqbsHJLsxOSSSSaTrk5Ofau+8C/An4g/E6SNfDfhLU9Tjc4E6QFYQOx3thf1r6U8A/wDBLT4l+I/Kl8Q31h4bgbqjMZn/AEOP1p47izI8pTVWvCLXS939yFChVntE+LNp7Dg08KWICgsfQDNfrD4G/wCCTngHR/Km8R63qWuSAAsiOIIyfYAZx7Emvf8Awb+x38IPAaKbDwfphdMfvbpPNfPqS2cGvzfHeMOWULxwlOVR/cvx1OuOAm/idj8PdE8BeJfEkqx6VoOo6gzcAW9sz8/UDFep+GP2KPjN4t2Gz8E3tuj4+e9IhUD1O7GK/aq+1XwN8P7MNc3OjaLbRjGZHihVfzIrzTxV+3P8E/CJkS48a2NzKn8FgDP+qAj9a+Oq+KWfZg+TLsHv5OT/AAR0LBUo/HI/Pvw1/wAEr/izqwRtSvtF0dG6iSZ5WX8FXk/iK9X8Nf8ABIEHy3174hSOD1SxsQo+gZmPv2r0zxL/AMFWvhhpe9NL07VtYfJwViWNT+LEdfpXluvf8FeZ/mGi+BQAfutd3XP1IUdPxrleP8Q80+CDgn5JfnqV7PCU93c9U0X/AIJO/C2wCfb9V1rUyBzvuFjB/BVGPzrt9I/4JtfBLSlAk8PSXpB4NzdyP+YzXxlrP/BVr4o3jN9g0jR9PU5wTG7kfiSBXCat/wAFH/jfqYIj1+1slPH+jWaAj8TmlHhXjzGa1sS437zf6IXt8LHaP4H6aWH7D3wU00Dy/A+mtgYy6lv5mt20/ZY+EliMReCdFX626n+lfj/qX7bXxr1MkS+PNQiyefJ2J/IVz15+1F8WL1iJ/H+uEf8AX0V/lirfh5xPU/jY7/yeTD63Rv8AAftlD+z18MrQfu/CWioB6W0dWl+C3w4jUAeF9GBH/TtH/hX4XzfH/wCJU2RJ4411weDm+k/xqD/hePxCGSfGmuAev26T/Gn/AMQyzd6zzBfe/wDMPrlP+Q/daT4I/DiY4PhfRiPT7NH/AEFUrj9nH4Y3ZBfwfoj565tk/wAK/Dhfjn8QwcjxtrgPtfSf41Zg/aD+JduwKeO9fQjpi9c/zNL/AIhnnEfgzBfe/wDMf1yl/IftVdfsl/CG+BEngjRjn+7Av9MVz+o/sGfBPU87/BdhGT1MO5D+YNfkZaftW/F6xIMfj7WwR0DT5H6iul039un43aSQU8b3coHO24RXH6jpR/xD7imn/Bx1/wDt+QfW8O9HD8D9H9X/AOCZPwV1MkxaPdWWe9teOMH1AOa4PXv+CSPw8vd50zxJrWnPggB2jlUH6EZ/Wvk3R/8Agpl8atMKCbVNOvwOontVGfxGP513Oif8FZviHaFBqXh3SL4A4YxmSMke2CQDWb4b4+wXvUa7lbtK/wCYe1wst1+B1niX/gkFq8Ku2g+PrecHpHf2JUj6lW/XH4V5L4l/4JhfGXQgz2cGk61EOhtbvYx+gZRXu3h//grzYMyLrXge5hycFrS5D4/AgGvV/DX/AAVN+EessiagdR0Vm6m4ti6r9SuRVRznxCyv+LTc0u8U/wAtROnhJ7M/NbxN+yb8W/CO86l4H1NUUnLwRecv1yoORXmeq+G9W0SZotR027s5FOCs8DIf1Ar91PDX7Xvwc8bLGLDxvo5eTGI7mcQsSe2Hxmu1utA8D+PLMCaz0fWIJBwWSOUMD6dcjvwa7qHivnGBfLmOD1+cX+KE8DTl8Ej+eMjIBA70oJXua/cbxt+wT8GfG4d5/ClvZTvn99p7GA5PfAOP0r568ef8Ej9BuRJL4U8VXunvzthvVEyfQtgHH519tl/i/k+ItHExlTb7q6/A5p5fUjtqj8vcHucipoLiW1cSQSvBIpyHjJVgfYg5r6s+If8AwTU+L/gwSzabZ2fiW2TODZTBXI9drY59q+c/Ffw88UeBbtrfxD4e1LR5VOMXls6A8kcMQAeh5BNfo2C4jyPOo2oVYyv0ur/czklSqU9Wmjs/h/8AtS/FD4aPEdE8YagsSHPkXEhmiI9Crf0NfV/ws/4K0+INLMVr488NwavBwGvdLbypQO5MbAqx+hAr8+OecHAHvQQQASea8/NOCMizmL9pRjf+ZaP70XDEVaezP3L+FP7dHwl+KyQx2fiKLSr6Qf8AHnqeIJAfQZJBI9iR6E177Z6la6jAs9pcRXETDKvEwZSPqK/m6VmTBVirDoQcH9Oa9O+Gn7S3xI+El1FJ4d8U30EEZ/49JpDLAwz0KsSPyr8VzjwblG9TLK3/AG7L/NHoUswt8aP6AVO4dhTu4559K/Mv4Rf8FZ5UeC08f+H96kBW1DSyc56EmM/nwfwr7j+E/wC0l8PvjNapL4Z8R2d7MVy1m7iO4Q+hjbDfpX4Zm/Cub5JJrF0WorqtV96/U9OnXhVWjPVAO9LTVkV+hzRuB4zXynkbjqKTIoByM0wFooooAKKKKACiiigAooooAKKKKACiiigAooooAKKKKACiiigAooooAKKKKACiiigAooooAKKKKACiiigAooooAKKKKACiiigAooooAKKKKACiiigAooooAKKKKACiiigAooooAKKKKACiiigAopM8ZoP0zQAd6bSk+lY3iPxVpnhLS5tR1i+gsLSEFnmuHCKB+JpQhKpJRirt7Aa28Dg8fWs3WvEGneHbGW91O+g0+0iG6Se4kCIo9yTxXxB8fv8AgqD4W8Gi40zwDbjxNqgyv22QlbVCMjI7t+GBX52fGH9pL4gfG/UHn8U6/cXFqTlNPhYx26D0CA4P45r9c4c8NM3zq1SsvZU+8lr8l/mcFXG06bstWfpP8bv+Cn3gTwLJdad4RifxZqURKGeI7LZT2Ic/eGfQfjXwT8Zv23fij8aGlgu9ck0bSHJxp+mExIQT0YjlvxNeA7iOORnjOcf5FJjIPb37V/S2R+HeSZKlOUPaTX2pa6+S2R49XF1KvWyHMxckkkkkkk8k56kmkUZyAeOuc4H610vgn4Z+KfiPqaWXhvQr3V52IBFtEWUfVug/E19k/Bv/AIJW+LfEhgvfHGrQ+H7TgmztcSz464JxtBx9a97NOK8l4fp2rVIxa+yt/uRlToVKz0Vz4S2sxAUFiTgAAnJ9Pc17B8K/2Svin8X2jfQvCt3FYvyb++X7PCB65bBIwewNfrT8Jv2IfhV8HVinstAt77UIhuOoahiaTPr83A/AV1XxD/aR+GHwftTHrfiXT7JohhLaFg8mR2Crnnr2r8UzLxYxmNm8PkeGbb6tNv7l/melDAxir1WfFnwz/wCCSzTLFceNvFGTwzWmnKcfQs3P4gV9WfDn9iL4Q/DAQzWnhe0vLyMgi71Iee+RzkbsgflXzV8U/wDgrNpVlJLbeBfDk2oupIF5qLeVHn1Cjk/jXyX8S/27vjB8TfNiuPE0mjWUoI+y6SPIGCMYJ5J/MV4ayPjjib38ZVdKD7vl09F+pftcNR0irs/Yfxb8Xvh98J9OZtb8QaToUMQ/1ckyo2BxgIOT+FfNfj//AIKn/DDw95kPh+G98Rzp0eKLyoifZmxn8q/KvTfD/in4jamPsdjqfiG+kJ+dUe4cknk7jnBJ96928Af8E8fjJ46aGSbRItCtH/5banMEIH+4MmuuHAWQZT+8zvGpve10v+CJ4qrPSlGx6j43/wCCrvjnVjKnhzQLPR4mJCy3DGV/Y9hmvBPGf7aXxk8bmQXfjW/tIG6x6e3kKBnplcHH419geA/+CRVpF5U3izxjLOxwWg02EIvuNzcn8q+hvA//AATx+DXgtI2PhtNZuExmbUZGlJP06D8qp8R8DZP7uDwvtWutv1YvZYmprJ2PxjurnXvGmoF55tQ128lON0jyXDknt1Jz7V33hD9lP4s+Nyn9leA9XKN92S5g+zJ+cm3P4V+6Hhj4YeF/B0CxaLoOn6cijAFtbJH+oFdPHbpF9xFU46gV5dfxZqQvHAYSEF0b/wCAkaRwKfxybPxr8Mf8Ew/jFrmw30Om6QrYJE1zvZfqFBH616n4e/4JFazLtfW/GlvBn7y2tsWOfQEkV+ovlgAAAD8KXaK+SxPiZxDiG+WooLyX+dzeODpR3Vz8/tF/4JH+DoNral4p1K8IxxGqxj9Oa7jS/wDglx8IbDablNSvm7+ZdED9BX2TtI6UHBxmvnq3Gef4h3nip/J2/I1WGoraJ8x6b/wTs+CdgAf+EVExAxma5kbP6iuisv2HPgtYcx+BNNb/AH1LfzNe9Y9eaTA9BXkzz/NqnxYmf/gT/wAzT2VP+VHjkX7IPwehwU+H+hgj1s1P86tL+yn8JFAA+H+gDHf7BH/hXrf4UlcrzXHy3rzf/bz/AMyvZw7Hkb/so/CRxg/D7QCD62Ef+FUrj9jz4PXAO74faIM8EpaKp/TFe0YpTwKI5tj46xrzT/xP/MXs4fyo+fbz9hL4J3oIbwJp0Z5/1W5P5Guc1H/gnD8Er8HZ4aa0YjrBcuPxxk19S7SPejBrrp8Q5tT1jiZr/t5/5kujTf2UfFOrf8Eq/hTe5Nrc6pZN2IuN2PwIrhdb/wCCQ3h6bcdL8YX1ueyzwq4H5Yr9EKNv0r2cPxtn+Gf7vFS+dn+aM3h6TVnE/KfxJ/wSQ8W2u9tH8WWN2P4UuIWQ/iRnFeT+KP8Agm38a9AR3tdIs9biXkCxu1LfgGIr9sNo9BUZXgDOR79a+kwvijxDh2uecZr+8v8AKxi8DSe2h/Ph4r/Z++JPglnOteCNbslQHMps3ZAB1O9QRj8awdA8beK/A1xu0fWtX0OZTkra3EsPI9QCAfxBr+iiWyhnXbIiuB2Kg/0rhfGPwD8AePEK674U0rUCcgvLZpu5/wBoAH9a+rw/iwq65MywcZp72/ya/UweCa+CR+Pfgr9v74z+DmRW8Tvq0CkAJqMayEj03Yz+te/+BP8AgrVrNu0cfirwrFeAEBp7CUqfqAcjNfRnjX/gmT8H/FG97CwuvD05Bw1hOQoJ/wBk5GPavnX4h/8ABI7WbCOWbwh4tg1AZykGowmNj7blz+teis54Czr3cRh/YyfW1vxWgvZ4ql8Luj6P+HX/AAUp+DnjR44L/U5vDd05A26nEVTPpvGQPxxXvaX3gX4taRtjn0bxHp865wTHKjAj0Ofavxf8ffsT/GH4dCWS98KT3tqmd0+nkTrj1wMnH4V5Xpmu+Kvhnqm+xvNU8N30bcmN5IGznuDgHp6dqzn4d5TmK9tkWOs+iun+VmJYupDSrE/YT4jf8E5/hB4+8ya10dtAvH5EumuVXOOu05GPYV8m/FD/AIJSeLNHM0/grXbfW4MErbXf7qQgdACMgn64rzT4af8ABSP4teBTFb6ne2/ieyQgFL+P95j2YY59yDX1/wDCz/gqh8P/ABWsNt4t0688M3TEK0rDz4CfXI6D6iuN4Xjnhb3qU3Vprz5l9z1L5sNiN9Gfmd8Rvgh47+FF69t4q8L6hpW0nE0kRaFhntIMqfzz7VwuByetf0FeHvHvw/8AjTpBTTtU0nxDYTLzDlJMgjOCpz+WAa8P+Lv/AATd+FnxI8+60u0bwtqDA4m004jzjunTH5V9NlXi06UvYZzQcJLql+aev5mNTAdabufjNwGyR0Pcf41b0zU7vRL2K90+6nsryIhknt5CjqRyCCCCK+sPjD/wTU+Jvw5M91oKweLdLTLBrTKThe2UPU49DXylrOgal4cvpLLVbG40+7jJDQ3EZRgR1GCK/aMvz7JuIaP7mpGaa1Wl/mmedOlUovVWPqv4Mf8ABSj4lfDZoLLXJU8WaUmARdHE4HHRx1P1r7++BH7fHwy+M5gsW1L/AIR/XZBg6fqPyBm9Ec/KfYZzX4kEdcnIp4lZGDISrqQQykggjpjnivi8/wDDHKM2i6mGj7Ko+sdvmtjpo4ypT0eqP6SYbiO4jV43DqwBBU5GPbFWPpX4afAr9ub4lfBGWC1h1R9f0JCAdO1Ny4A77XJLA+nJHtX6QfAP/goP8OfjEtvY31yfDGvy4H2K+YBGbgYSTof0r+aOIPD/ADjIG5uHtKf80dfvW6PWo4unV02Z9W5FBGarQXMVzGskTrJGwBV1III9iKn3HA4r81fu6M7Vrqh9IRmkzgZxmnUrjCiiimAUUUUAFFFFABRRRQAUUUUAFFFFABRRRQAUUUUAFFFFABRRRQAUUUUAFFFFABRRRQAUUUUAFFFFABRRRQAUUUUAFFFFABRRRQAUUUUAFFFFABRRRQAUUUUAFFFFABRSEkUwyEDjB9aVwAkgDiql3qFvYwST3EqQwxglpHYBQO5J7V438fv2tfAv7PulySa3qKXGrFSYNLtGDzyH3H8I9zX5VftG/tw+Pvj3dT2q3j+H/DJY7NNs5CpcZODIwOTx2zjjpX6Fw3wPmnEc1KnDkp/zPb5dzkrYqFG6e599ftE/8FI/A/wrS60rwzjxV4iTKAQNi3ib1Z8EHB7DNfmZ8Z/2l/H/AMetUkufFOuSyWmcxafbZjt4h2AUdfqcnOTx0ryhpCxJJJYjBJpxIIyOcDnGAK/rHhzw/wAp4fiqnL7Sot5S3Xp2PErYupV0vZBkdMd855pCDuwB3r0v4Qfs7ePPjnqiWvhXRJriAsBLfzApbwjuWcjn6DJ9q/R/9n7/AIJi+D/An2bVfHcw8U6wgDfZWG2zjP8Au5+b8c108QceZPw9B03LmqLaMdX8+xFLC1Kz20Pzl+FP7N/xA+NF4kXhnw9c3Fuxw17KhSBR6ljxj6ZNffPwJ/4JYeH9GaDU/iNftr94CH/s20Jit0OOjEcsM9sAcd+lfX3iz4geAPgN4aM2q3ul+G9MhTEcOVTcAOAqAZJwOgGPevhz45f8FWTuuNO+GWj7gCVGq6iMAkcZSMHJ9ieOnFfhmI4m4r40m6OWU3TpPqtPvl/kenHD0MPrOV2fdVrpngH4G+HysUOk+GNLhXoAkSgAfhn9TXzV8ZP+Cnnw98Cia08MQT+KtRQEAwEJADjjLkHj2Ar8vviB8X/G/wAYNXe78Sa9f61cSniJnJRcnoqDAH0Ar0/4N/sLfFL4xNBNDosmg6VKQft+qAxZX1VCNzcdOg967KPAOWZVH61xLi7y3av/AE2TLEzn7tGOhY+L/wC3t8Wfi3JPD/bbeHdHckLp+kjysD0Zx8xOO+R34rx3w14H8YfE7Vduj6TqfiK8lJJkRHlJJ6kv3H1NfqN8HP8Aglx8P/BpgvPFlzP4s1FcMYpcx2oP+4Ov4k9K+vvC/gLQPBenx2Wi6RZ6daxgKsdvCqKB+ArPEeIOSZHB4fIMKnb7TVv+CwWFq1dasj8m/hh/wS/+JPjPy5/EF3Z+FbJgCd486bHso4Bx6mvsf4Wf8EyvhT4CWG51aC58V6kmGMuov+6DD0jXAx7HNfXnlKQOBx046U8rxgdK/L8149z3Nm1Os4QfSOn/AAfxO2nhaVPVK5y/hf4d+G/Bdolto2i2WmwqAAltbrGBgY6gf1roxENuBj64FSFc9TS46c9K+BqVqlWXNUbbffU6kklsKF4AJzznkU+kwOPalqErDCiiimAUUUUAFFFFABRRRQAUUUm4UALRSZozQAtFFFABRRRQAUUUUAFFFFADWGRzzTSMrjnB9Kf2o7UrAVJIY5GwyBsjGCB/+uuH8cfAzwP8Ronh8ReGtN1NHBBMtuu/8GABHX1r0HHrRgVvRxFbDyU6M3Frqm0S4xe6Pg74r/8ABKTwN4kM114M1W88LXRywgc/aLfOOgBwwBPua+Ovih/wTy+LXw686e30yLxJZR5Pnaa25sDuUIBB9q/bUJn3FIYkII2j8q/Rsp8RM8yu0HU9pDtLX8dzknhKU9bWZ/OrFdeK/hjrf7uXU/DeqxNyAZIHBB6YGM89zX038Gv+CmfxK8APDZeKDD4x0leC1yBFdIPUSAYb6MPxr9TviL8CfA3xZ057TxP4asNTjYYDyRDzF9ww5H4Gvif4x/8ABKHS73z774e63Lpk5JZNN1DMkJ46LJjI/EGv0mhxrw3xHD2GeYZQl/Na/wBzWqOOVCtR1pu57t8H/wDgoF8KviskNrPqn9galIAPsmqDYCenysflP4H8K9O+IPwM+G/xy0cjXtE07WoZV+S7QASKDyCsi4PvnNfiz8Vv2ZPiP8F7qRfEvhu8t7ZGIW/tlMtuwHcOvT6ED61a+EH7VnxL+CtzGfD/AIjuH09MbtNvGM0DAdRhj8v/AAEior+HlLEJY3hjF+aXN+TWv3iWKa0rRPqn46/8Ep9V0h7nUfhvq/8AaVqMsul6i22VRydqSAYb8QPrXw947+Gfib4aao+neJtGu9JuVOP38ZVW9wehHuCa/Tr4F/8ABUTwh4vSDTfHdq3hfVHIUXXL2zk4Gcj7o57n8a+p9c8K+APj14XEd9a6X4m0i5T5XAWRWBHBVgSQfoQazwXHHEfCtRYXOqTnBaXe9vJ7MqWGo11zU3Zn8+ucfX2609JGVgysVcHIIJBz65r9Hf2gv+CVyQrc6r8L9QYEEudIv3z7lY5OufQHI9xXwH43+HniP4ca1NpPibRrvSb6I4MdzGVB56g9CDg8gmv3nIuMMn4jpKNKa5usZb/czzKmHqUXqj2/9nv9u74h/A24gs5rxvE3h0EeZp1+5Z0Udo3OdvrjBH0r9QPgN+2l8O/jxawxafqS6brBUF9NvmCSA/7OfvfhX4VkYwBk+uas2N/c6ZdRXNncSWtzEQ0csLFWUg5yCOhr5jifwzyzO06+Fj7Ko+q2fqjehjJ0tHqj+kdZN4GACD15qUnNfkb+zH/wUu8R/DlrXQ/iAJvEehDCLfgA3UCgYGT/ABj2PPvX6c/DL4weFPi7oMWseFNYt9UtJBk+Uw3ofRl6g+xxX8nZ/wAJ5nw5VcMXTbh0ktU/n09Ge3RxEKy0ep3lFM3E5AIBHWl3du9fH3OkdRTRnPtTqYBRRRQAUUUUAFFFFABRRRQAUUUUAFFFFABRRRQAUUUUAFFFFABRRRQAUUUUAFFFFABRRRQAUUUUAFFFFABRRRQAUUUUAFFFFABRRRQAUUUUAFFFMJ6EdKACjPHpTWPqa8N/aN/ax8G/s56IZtWuhe6vKp+zaTakNNKegyM/KuepNdeDweIx9aOHw0HKctkkTKcYK8meveIvEmmeFNLuNS1e+t9PsbdS8s9w4RFAGckmvzd/ak/4KdPfteeG/harRwrmOTX5RjceQTCp7e5/CvlP9on9rTxv+0Tq0p1W7bTtDDHydJt3IiUZ4DEfeOOpPFeHlifcgAf/AFq/qTg/wspYflxec+9PdQ6L17/keJiMa5e7T27mhr3iDUfE+rXOp6tez6jf3DF5Li4cu7E+pP41nA7uBmpre3kuZo4YYnnmkYKscalmYnoAAMk+1faX7Mv/AATc8S/E02mteOmm8OeHpMOloBi6uBwcEH7gI79eK/Z81z7KeF8NevJQilpFbvySPPp0Z15aK58oeAfhr4m+KOuwaP4X0a61m+mYAJbLlVBPV3PCgepr9Hv2cf8Agl5pWgi11j4k3KavejDjS7cnyIz6M3Vj6jp1r658EfDXwD+zv4TMOmWlloWnW65munKqWwOrMeSTjpXyP+0f/wAFPdN0J7nRfhnAuq3wyjarOp8hT0PlgcsR69ARX86ZhxfxBxlXeDySm4Unpdb2830+Wp68KFLDrmqO7PsLXPE/gD9nvwj5moXOl+GNFtY/ljBWPgDACoBljgdBk18DfH//AIKnX2qPcaV8M9ONlbElP7Wv1/eMPWOPt9Sa+JfG/wAS/Gvxr8RC617U7/xBqMz4ig+Z1BzwEQcDHsK+k/2fv+Ca/jb4lPaap4vc+FdDkw3kOubuQdfu9FHu1d+G4PyThmH13iOuqlTflv19N2yHiKlZ8lFWR8xeIfFniz4veIhcapfah4j1a4Y7ULNKwJOMKgzgZI6DHNfT/wABv+CZ/j34kx22p+LWHhDRpAHWGQbruQY/udFzxyT+FfpB8F/2UPh78ELWJdB0WBrxQA17cKJJnI6ncen4V7PsUDGBXz2c+KFT2f1TI6SpU19q2vyWyNqeDSd6rufP3wY/Yo+GXwZigmsNEiv9UjwTfagollyO4znb+Fe+xQRxIFRAijoFGBU2MjpSkYr8SxmPxeY1HVxVRzk+rdz0IwjBWSGhcYI6n2p46UDAoAAriSsWLRRRTAaORQQO1NJCjlgBWbf6/p+l7Ptd7b2wkbYhmlVNx9Bk8mgylUjBXk7GtRSBsjNMkJEbEdcUF30GMwTljgepoEiSL8rBvoa/Pn4s/H/4lReLtc0OfXX0yKyu5bcR2USxEqGIDBsb+Rgj5u4Nb37IHj+/b4vz2eq6nc3r6tZuge6maR2ljO8csSeFEnH/ANeuFYmLqKnZ9j4KHF+Gq4+OBjFpt2u9LM+7MVxfxP8AiZpfws8PDWdWiuJLQzLB/o0YdgzZwSCRgcdfcV2eea8P/bCtBd/A3V5cZa3mt5B14zMi9vZjXVUk4wcl0PqsyxFTDYOpXpfFGLa+Rx97+3Z4YQkWmh6vMRjiVIox19nPasC9/b4Iciy8Hl17NPfbcf8AARGf518jDg16/wDDL9mTxN8UfD1vrem3umW+nzvIo+0Sv5oKkg/KEI5I/vDjmvHjia9V2gfh2G4lz7MarpYZ3lvZJfqegt+3fr5nz/wjNj5ec7RcOTj0zj9cfhXeeBv23dB168hs/EWmTaA0jBRdJL58APqxwrKPfBA7kYzXiHjj9kjxt4K0efUo2stYtoE3yx2TuZUABJIVlG4Drwc+1eJ9vaiWIr0mucK3EOf5TWSxb36NKz+a/Q/WuwvLbVLSG6tpkuLeVRJHJEwZXU8ggjgg9a8B/a9+J/iX4caf4cfw5qT6bPdTy+Y6xxyBlVRwQ6kfxZ/Cua/Yc+IF1qOn6x4VvJTKtjtubTeclY2JDoPYNgj/AHzXsPxk+BukfGqDTV1W+v7H7AZDGLNkAYvt5bcjdNvGMdTn29Jydaleno2fqksVXzvJ3VwT5aklprazT11PjO2/ay+KFuW3eI1uAenm2UHH02oP1zV+H9sL4kxBQ9/ZTFTnL2ijd9cY+navZ7n9g/w8xXyPEOqR46+YI3/LCjFfM/xq+HEHws8dT+H7e7kvYUgjmEsyhWyw5HFeZUWJpLmlJ29T8ozCHEOU0vb4irJRvbe/6nokX7bPxBizuttGcejW0v8ASQVdtf25fGqIRPpOjSvn7yJKgx6YMh9+c/hXhvgvw0/jHxVpGhRzi2e/uEgE5QvsyfvYyM464yK+h5f2Etb3f6N4ns5EI+9Lauhz6YDH88/hRTqYqom4P8icuxvEWPpuphZykk7br9TuvgZ+1LrPxS8f2+gXej2dnDJDJK0sUrsw2jgAHjr+lfTfpzXzJ8A/2Xtb+FnxBOu6nqNheWyW0kMa2+8OGYrhsFQOgI6nrX036V6tD2nJ+93P2Th/6/8AVP8AhQ/iXe9tvkS0h6UtFdB9OVpJY4hiQgZ96crBuf6182/tum5tPA2g6lZSzW1xbamqiaB2RkDRSdwQRyq/pXzX4X/aT+InhQxiHxDNfQr1g1EC4DemWYb/AMmFclTExpT5JI+FzHimhleMeFxEHbRprz8j9KcbqMYNcp8M/Elx4u8C6BrF0qLc31jBczeUCEDsilgoJJxknGSeO5rrDXUndXPtKVSNanGpHZ6jh0paazBRknApQwPQ5pmtxaKKSgYwjuPxppQHGRUnBFU72/h0+J5biaOCJBlnkcKqj1JNTa+5EpqCu9iDVNFsdYs5La9tYrq3cEPFMgdWB65BBzXyr8bf+Ccfw2+JpnvNKtm8K6q+cT2KgRknuU6dfQZNfWFrfwXsSSQTRzIwyrIwYEeoIq1tBHSvXy/NsdlVVVsHVlB+T/Qm0Kq6M/Dj46/sMfEv4HvPcyaW/iHQFyRqemoXCqDnMiDJXge9effCr4/+O/gnqSTeGteubKJHBaxkYtC3qDGfX8DX9AU9pFdwtFLGrxuCGVgCDXzD8ev2Avh18Y4Z7uCx/wCEe1twWN9pyhdzerJwDnv3r9wyrxLoY2msJxFQVSL05kvzX+R59TCOD5qL1PKf2dv+Cn/h7xbLbaL8RbdPDWpOQi6mpLWrk9AxGShPqeK+rvGnw08B/H7wwItXtNP8Q6bMuYbiMq+ARkMjjJB56g1+QHx6/Yi+I3wJluLuaxOu6ChONS05WOAegdMZU4/A4Nct8FP2ofiB8B9Qjk8P6vMbBX+fTbos8DjjIwfunA6jmu/F8C4PNI/2lwtiEnvyp9fLqiIYmUPcrr5n0v8AtJf8ExNc8Ipda38OLg61p6gyPo8zAXCKBk7D0YDng818L6npF7od7NZajZz2V5ExWSC4Qo6kdQVPI+vSv2J/Z0/4KGeBfjFHbaXr7L4Y8TuAv2e8YeTMehMb9O3Q4OeK7747fsjfD79ofTJJr+wjtNUZCYtUsgFmBI4JI4YfXOarJ/EDN+G66wHEVOTS05ra/wCTQqmFp11zUWfhYxx0PU/yrsvhl8X/ABZ8H/EEWr+FdZuNMuFILpG37uUD+F1PBH1Fep/tHfsV+OP2fby4vJrZtc8MhiU1O0jJCDPAkX+E479K+eccZORjqDxX9C4bGZVxRg+aDjUhJarf710Z5TjOhKz0Z+u/7K//AAUc8O/Fd7bw94zCeHvErKFjmY/6NdHpwx+6xPY/hX2pb3KXMSyRsskbAEMORz6HvX820cjo6sjMrgghlJByOhz7V9g/suf8FDPFnwcmstD8WNL4j8LZCK0hJuLdemVJ+8B6H86/nji/wrnR5sXk2q3cP8v8j1sPjb2jUP2QBzS1xHwv+K/hn4w+HLbXPDOqQ6lYzKCfLYboz3Vh1BHQg129fzdWo1MPOVKrFxktGno0eumpaofRSc5PpS1AwooooAKKKKACiiigAooooAKKKKACiiigAooooAKKKKACiiigAooooAKKKKACiiigAooooAKKKKACiiigAooooAKKKKACiiigApKWo2znr3qW7AAPFRTSpDEzysEVQSSegFZfiXxLpvhDSLrVdWvIbGxtlLyzTMFVQBknJr8rv2wf+CiOqfEg3nhL4eTSaZ4dJaO51Nflmuh02of4VP5mvrOHeGcw4jxCo4WHu/ak9l/XY561aNFXb1Pe/wBrX/go3pXw5W/8L+AGj1jxGoaKTUBhoLVsEE+jMOuOlflt4t8Y63478QXeteINRn1TUrpzJLPO5c59BknAHYViyOzuWZy7PyzHqTSKCTxnceg6mv7V4Z4Oy7hehzxjepb3pvf/AICPna2InXer0E45I5H6ivR/g18CfGHx18QJpfhfSpLkbgJ7xlxDCMjO5ug69Bya98/ZV/4J++I/jTLa694sW48PeFGIZVddlxdL1O0HlQR3PJFfqDonh7wD+zd4BFvZw2PhvQdPQl5CQgJA5Yk/eY9T3Jr4ri7xKpYGTwGUr2lZ6XWqT+W78jpoYNyXNU0R4x+zB+wL4O+Blvb61rEUfiHxQFDNd3KAxQH0jU8DB7nngVuftG/tueAvgDaz2JnXWfEW0iPTLNgdpA43t0Uexyfavkn9qX/gpfqPiX7d4c+GXmabp5zFJrbDEsi9CYgfuA889a+MvAfw78YfGnxWNP8AD+nXmu6tcyFpZ+W2knJZ5DwBzySea+Ay3g7F5vJ5xxTWcIb2bs7efZeSOqVdU/3dBanY/H79qzx1+0Lqkp1zUpLXR8nydItXKwKOo3AfePua6T9nn9iDx98eZoLxLJ9B8OuQTqN4hXeM/wAAPJ4/Cvtn9mP/AIJpeHvAxtfEHj8ReINdTEiWJ/49YH69P4iD+Ffcenadb6bbpb28SQQoNqpGoVQB0AA6YpZz4h4LJ6Ty7hukopac9vy7+rHSwsqj56z+R4H+z5+xT8PfgFaxXFnZLq+vAAyapfKHk3AclBjCjOegr6FVQqAAAL0xjFSLThX4FjcfisxquviqjnJ9W7npwhGmrRVg7Y6ClHt0owKWuBIsQDFBOKWoZJ44gcsFA9TiqJbUdWOPPtQzkDNeMfEL9qfwP4EMsCagdb1FODaaaRKQc4+Z8hFweozn2NfM3xA/bA8Z+LC9vpJTwzYt2tz5lwR6GQjjt90A9eTXLUxFOlo3qfIZlxRl2XXjKfNLstWfavi/4m+GfAcaya7rVppwYZRJZBvf/dUfMfwBrp4po54w6EFSMg1+Sd9f3WrXkl1eXM15dytueaeQyO59SSSSfcmv0a/Zu1zV9Z+EejHWbG6sr21j+zH7XE0ZlRMBJAGGSChXnuQanD4j27atY4sg4llnWInTdPlildf8F7HnH7Z3inxX4T0zQZ9E1q70rTrh5be5W2by2MmAyEOBuBwH4BxwK+MLzVr3UL/7bc3txc3YIb7RPKzvkHIO4knI69a/QT9rTwoPEfwY1eRI99zp5S+j46bD85/74L1+d7dK4MW5Rq76H57xpLEYbMlLnfK0mlfRdP0P1U+HviRPF/grRdZQgi9tIpyB2LKCR+ByMe1dH94elfMf7LPxf0DRvg5Da6/rFppjaddS26m7nVC6k+YuATk/fIAH93Hat3xP+2d4D0Telg97rky8f6JblEz/AL0hXj3Gfxr041ocilJ2ufqmFzzBLBUq1arFNxTeuu2um587ftg+Gv7B+Ml3com1NTt4rsEDjcAY2x7/ALsE/wC9nvXm3wz8Snwf8QfD2teZ5cdrexPK3TERbEn/AI4WFdh8ePjevxp1HTZhow0tbASIjmfzZJVYr975RjG3pz1NeVZ614VWcfbOUHdXufgmZYqgs3eIwsrx5uZP8fzP10t3EkKN/eWvN/2j7A6h8E/FcY52WbS8n+5h/wD2WtD4IeJz4v8AhZ4b1JpfOmktI1lf1lUbJP8Ax5WrQ+K1gNT+HHiWzPSfTriLrjrEw/rX0DtOHqj+jK8o4vLZSjtKD/FH5YV93/sP3wuvhRdwgn/RtSli546pG/H/AH1XwhXonw9+OXij4X6PdaZ4fltoYLif7Q7TQl3DbQvc4xhRxjtXg4aqqNS8tj+eeHc0o5NmDrVk3GzWh+ket6haaXpN3d3s0cFvDE0kkjkBUQAkkn0wCa/KTVJYZ9Tu5raMQ20kzvFGOiIWJA/AYFdb41+M/jP4hWrWuu69Pc2ROTaxKsMR5yMqgG7B5G7OMZrl9G0TUPEerW2maVZzX1/cMEighUszH+gHUk4AGSSAM1piayrtKC2PT4kzuPEFWnSwtN2jffdt2PoL9hnS5pviTrF+ufs9vpxhcgcbpJUK5Pr+7bj6190dBwM15F+zt8Gl+EXg3yLplm1m9YTXsqfd3D7sa/7Kjj3JY98D1xuVPOK9fD03TpqL3P2ThvAzy/LqdKppLd+VxWr85v2tLhZvjtr6oeYkt0bPr5KN/Iiv0ZY/u6/Nj9p+UzfHbxW5wMSQqOuDiCMf0rmxv8Jep85x7K2XRXeS/Iq/s6WzXXxs8JxptBF0XO/phUZj+OAce9fpfGv7ta/N39lyJZvjx4VDZI8y4b8RbykfyFfpJ2FGA/hv1I4AjbL5S/vP8kPooor0T9QCiiigDwb9svTvtnwU1CfAP2W5t5uRnrIE/D79fn5/DX6T/tL6eNT+CXimLZ5my087BxxsYPnn0259eOOa/NjHy14mOVpp+R/P/HtPlzCnNdUvzP0l/Znvhf8AwS8Ky7t7LbGLJbP3GZMfhtxjt0r1IfL9K8P/AGO74XHwR0qHqbee4jPGMZmZvx+9XT/HT4rW3wm8D3WqOEl1GT9xZW7H/Wynpn/ZHLH2HqRXqQmo01JvSyP1vA4ylQymniKjtGMU38keI/te/HW60y6j8HeH7+W1ukKz39zayFHjxhkiDDkE8McHptHc14z4W/ah+Ivhfy0TXm1WFePI1KMTZ+rcP/49Xl2o6jdavf3N/ezvc3lzI0ss0hyzuxyT+pNfQX7I/wAFB4x8Qf8ACWarb50bTJQLWNxxcXA5zz1VOvuxHoRXkKrVr1vcdv8AI/GqWZ5jnubXws5RTfR6KK7n2F8N9V1/WfBunX3iS0hsNXuIxJNbW+7bFnoDuOd2MZHY5HOMnqlPHSkUBUUDgCsPxT4x0jwXpcmo6zqEOnWaHBluJAuT2AHcnsBya9zSK1Z+/wAZLD0V7WeiWrf5sv6xdtpmmXN5HBLctBG0ghgXdI+ATtUdyegHrivzb+JHjDxl8W/HT2uqW1+b95zHaaGY2U24OcII8D5gOrEZ4OTjp9W6z+2v4B0y5MdrHqmqoDjzbW1Cr/5EZDj8KZof7Unwr8Tatb3l7G2malEClvc6hZDfGG4IEibtoIznkd646rhVtHnSR8FnVbA5wo0YYxQSeqTVn8z5T8E+OPFXwE8aYaK7s2ikH27SZyUSdD/eU5AODlWAPXuCQftDU/2ofAumeDbPXzqYuxcFFWxtmR7pS33g0e4Y28k5OOOM5GcP42fB/R/2gvD0GseGr+xk1m2UrbXsMivFOmcmJ2XPGSSDztJPqa+Wx+zB8TG1IWX/AAjEwk6+b9oh8rHrv3Y98dfasP32H92C5k9j56Es3yCUqOEi61OXwvV2+4+9PAnxS8MfEu1+0eH9WgvdgBkhXKyx5/vIcMOe5GK7DAbmvIv2ffgbD8HPDcqTypea1elXu7lAQvH3Y0zztXJ5PJJJwOAPXxz0r0YczinLRn6vl9TEVMPCeKioza1SKl7YQX1vJBPEksMilWRxkMD1BHevjf8AaL/4Jt+DPigLnV/Cap4V8QvlysCf6NM3JwUH3ck9RX2nj0pDwOBXtZZnGOyisq+DquEvLZ+q6nbOlCorSR/P18ZP2ffHPwI1drbxPpM1pAWxDqMQJgkweCHHQ/XmvZf2af8AgoH41+CjW+leIJpfFPhhWCiKeTM8AzglXOSQB2P4V+vvjPwTo3j3RbrR9d0631PT7lSksFxGHVgRjGD/ADr82/2mP+CYd9ozXevfDBzeWigyvokrbZEHU+Ux4wPQ81++5bxtlHFNH6hxFSjGb0UvP16M8yeGqUJc9F6dj7m+Enx5+H/7Rvhhn0W9tr+N0xcafcqPMjBHIZDn/CvlD9qf/gmhp2vC68R/DVI9L1BgZJdIY/uJD38vP3SfTp6V+dmgeI/F/wAFPGQvNNuL7wz4hsJNrKAYnBBwVdT95SQcg8Gv0v8A2WP+Ckui+P8A7J4d+IXlaLrz7Y478fLbXDdBn+6ST361w43hnOOEKv8AaeQVXUovVpa6eaW689yoVqdf3Kysz8uvF3g/WPAet3Gja/YT6XqduxWSCdCp46EZ6g9iOKxdx3ZJwTwTX7w/H39mbwN+0p4WEOqWsS36x7rLVrbHnREjghh1U+h4NfkZ+0X+yd41/Z11Z11W0a/0F3It9WtkJjcZ4D/3TjHHSv1vhHxEweeRWGxlqddaWez9P8jhr4SVP3o6o534JfH7xf8AAPxLHrPhfUpYlJH2ixkJMFwoxlWXOMccHGRjiv13/Ze/bQ8J/tE6dFbLMuk+JkQefpszAFiBy0ZP3lzn3r8OhwAetaeha5qHhnVrXVdJvJtP1C1kEkNzbvtdGHIIP9O9dXF/AGB4jpOvSXJWS0kuvr3JoYqVJpPY/pCXB5B4NLwVr4E/Y2/4KH2fxAFl4R+Icsdh4iIEcGpMQkV0RwA2ejHuehNfecMyTxB4mDqwyGXkHjqPWv4vzjJMbkeJeGxtNxktn0a7pn0NOrGqrxZbopB0oyOma8U1FooooAKKKKACiiigAooooAKKKKACiiigAooooAKKKKACiiigAooooAKKKKACiiigAooooAKKKKACiiigAooooAKQketLTCwHBPIpN2AQnAri/ij8VPDvwj8MXev+I9RisLG3UsN7DdIQOFUdSSeKwvjz8fPDHwC8HXGveIr0R7QRb2iHMtw+OFUdevfoO9fi9+0Z+0z4p/aL8Wy6lrFy9tpcTlbPTIyfLhTOASOhYgZJPOSR0r9J4P4KxfE1dSacaKesu/kjjxGJjRXmdj+1l+2d4j/aO12eytnl0bwhC5FvpochpgCcPKR1yMEDoO9fNpyOg4zilYEDgcD06V1/wx+FniT4v+LLTw74Z06W+vpzhmVT5cK93c9AB6k1/aeDwGW8KYBKCVOEFq3+bfVnzrlKvK+7Zz+g6FqHiXVbbTdJs57/AFC4cJFb26FnckgDAAPev08/Y8/4J1WfhKK08V/Em2iv9abbLb6O2Hitu43nozYOfQGvaP2Vv2NfDH7OehQ6hdQxar4qljButSlUEoSOUjzwoB/E153+2L/wUC0r4TpdeGPA01vqvilgUmuQd8NkR644ZsZwOxxnFfztxBxjmfGGLeVZDFqD0cl1879F+J61LD08Ouerue1/tBftQ+Cv2avDBfU5459T2EWek2u0SykDgYH3R0BJGK/Ir9oL9qfxp+0RrstxrF21no6uTbaRbE+VEueAf7ze56muI1HUvF/xq8aiS4kvvEniLUZMAfNI7MT0AHQDPQcCv0c/ZI/4JuWPhaKz8VfElI9R1c4lg0YYMNv0I8z+8w9M4Feph8tyPw9wyxeYSVXFPZb6+S6erM3OpipcsNEfLv7Lv7Bfi/473tvqetRTeHfCQIY3Uy7ZrgZziNT2PPJ9a/WP4RfAvwl8EvDsOleGNLhs40XbJMEBlmPcsx5JNd1pun2+nWsdvbwLBDGAqRoAAoHQYHAq50r8T4l4xzHiOq/ay5aa2itvn3Z6dGhCklZaiouwdOPal65xkU7Ipa+DszpEHv1paKKoApG6UtFAHzX8bP2tV+HOuX/h3StFlutYtcCSW8PlwKWUMCAMs4wf9n618o+PPjZ4x+I7yLrGsy/Yn/5cbU+VbgehUfe7/eJ69a+of2of2edb+JXijR9Y8N20L3TobW8eaQRoiAlkc9z1ZTgE8rwQOK3w+/Yf0jThFc+LNQl1acYLWlqTDbj1Bb77fUFfpXl1oV6k3FPQ/HM2wOfZnjZ0ISapp6PZWfpufFox+NdP8OPDmn+L/HGjaJqd5Jp9lf3AhaeJQWDMDtAz03Nhec9ele2/tf8Awd07wNJomtaFYQ2OmSIbGeK3j2qsi5ZG46lhvBJ5+Udc184RTSW80c0TtHLGwdHU4KkHIII6EEZzXmTpujUtPXY/MsXgJ5RmCpYpc3K032aP0k+Hv7Pngv4dRxTabpcc98vP2+8AlnJ9Qx4X/gIA9q9NVFjXAUAegrh/g145T4jfDrRdbBHnTwBZ1H8My/LIMem4HHtiu4Iwa+kgope6tD+m8vp4aOHhPDRUYySasu5l+KdHh1/w9qOnXC7oLu3khkGM5VlKn9DX5TalYT6RqF1Y3KbLi1leCRf7rKSCPwINfra43qR/eFfm7+054X/4Rb4z+IYUTZb3jrfRf7XmLlz/AN97687HQvBS7M/OPEDCc+Hp4hfZdn8zyvrya63w18JvGPjAp/ZHhzULuN8bZjAY4j/20fC/rWj8CNcj8PfFzwvdzorwSXS27iQAgCQGMMc9MFgc+1fprBGgjUiNRx1Arlw2HjWV29nsfI8M8N0s7pSqVarSi7WX+Z+fN1+yR420vwvqWt6n9htFs7aS5NoshlmfapYr8o25OMD5jzXiaDca/WzUbRb+xnt3AdJFKsrDIII6V+VHi/QX8M+KdZ0h8lrC7ltsnvscqD75ABz708Xh40UnArizh+hk8aU8Nfld029dT7K/Yc8TnUvAWpaK8mZNMuyyLn7sUo3D/wAeElfRuqW63dhPE3KujKfoRXwv+xP4o/sf4o3OlPJsi1WzZVX+9LGd449l8z/Oa+7rjmCT/dNelhZc9JXP07hfFLGZNFN3cbxfy/4B+SE8L208sMi4kjYowBzyDgj8xXqn7P3wYsvjRrGqWN3qM+n/AGSJJFMEatvyxByT0xx25yemOeG+INl/Z/j3xLac/wCj6ncxc9eJWFe0fsP3hh+LGoQHG2XS5D05yssWOfoTXjUoJ1lGa6n4tlWFo1c5jQrxvFyaafzPYNI/Yc8F2cm+81DV70f3HnRF/wDHUB/WvX/A/wAKPCnw8gaPQNGt7FmG15gN80g9GdssfoTXZ9qCcV78KUIO8VY/onC5PgcG+ajSin3tr947FFLRWp7RG5wp+lfmP8fZln+Mvi1w3mD7ay568gAEfgRj8K/TWb7h+lflz8YLk3fxX8XyFdmNWuo8f7srLn8cZ/GvPxv8Nep+U8f3eDpxXf8AQ7j9kWEy/HLSGVdwjhuGJ4+UeWRn8yB+Nfonivz7/YwthcfGdXLYMOnzSY9clFx7fez+FfoGOp9qeD/hfM7+BY8uWPzk/wAkPooorvP0cKKKKAOO+K+njVvhx4lsycC4065jz0xmJh/Wvyyr9cNRhWeymVhlWRgR7EV+TF3avZXM9vKAJIXaNsZ6g4PXnqO9eTmC+Fn4n4hU7So1O91+R9rfsWa1Db/CTVnupUt4bHUZi0jvhVTyo3LHPAHJ9uM183/H34tz/FzxvNdxs66NaEwWEDdk7uR2L4B9QAo5xWLpPxJvdE+Guq+E7FpIl1O88+5lBx+6CgbB3+YgZPHAxzk45CGGSaWOKKNpZXYKqICWYk8AAckk8ACuWpX56cacfmfJ4/PJ4rL6OXUdklzeb6I6j4YfD6/+J3jOx0KxDKsrb7mcDIghBG5z274APUkDvX6YeDfCtj4L8NWGi6dD5NlaxCJExzx1JPck5JPcknvXmf7NfwZi+FPg4TXsYOvagFlvHOCYuPliBHZcnJ7kk9MY9maQKpPoM16eFoeyjd7s/WeFMjjlWF9tVX7yau/Jdjhfi78UdP8AhP4QuNYvvnl/1dtbg4aeYg7VHp0JJ7AE81+dPj74g638Stem1fXLw3E7ZEcK5EUC8fLGuTtHA9yeSScmvTf2t/iJL4y+Jk+lQz79L0TMEaL0MxAMrH3Bwntt46nPi+l6Zc6zqNpp9jCZ7y6lWCGJerOxAUfqBXn4qs6k/Zxei09WfnHFWdVsxxjwVBvlTtZdWNsrC61S8itLS2mvLqQ4jgt4y7sfQKAST9BWtqvgDxLoNr9r1Tw7qtha4BM1xZyRoM9ixUAH2JzX6BfA34HaV8JvD8MfkxXOtToDeXxXLOxGSqkjIQHoOPU8mvTprOC4jZJI1ZCCCCAQR6VvDAXj7z1PbwXAbqYZTr1OWbWyWiPy08EfEPxD8OtTF/oGpS2LkgyRg5imA7Oh4buPUZOCDzX3p8Bfj3p/xk0po5VSx1+0UfarINkMOnmR56qT+Kng9QT80/tbfBuw+HniCx1nRYFtdK1RnElqowkM45JX0DA8KOAVOOoA8l+Gvji7+HXjXS9ftCxNrL+9jB4liPEifipOM9Dg9QKyp1J4ap7OTujxsvzHGcN5l9SxErwuk10s9mj9UsjFKOlU7G6S9tYp4nEkUiB1ZeQwIyCKtg4r2z+gYtTXMh1J7YpaKCxpB7dKYyBgcrnPHIqWkPQ1DWqA+dv2j/2NPBn7QulSte2q6Zr6KfI1S2QLID2DY+8PY1+SXx6/Zh8bfs9a69pr9i82mFybfVbcEwSr2PH3T7E5FfvpXNeNfA2i+P8ARLjSddsINRsLhSkkM6hhj2yOPrX6dwvx1j+H5qlUftKL3i+i8jir4WNVXWjPyF/ZY/b48UfBC6tdF8RzT+IPCGQnlysWmtATyYyeSoHY5PpX6meH/Evgj9pLwAs1lNZeINEvoiJYiFcAEchgclSOmOoODX5yftef8E6tV+G8l34p+Hqzav4eYtJPpeC09pxklT1ZfbqK+ZPgt8e/GXwB8TJqfhvUJbZVYC40+XPkzgHBDr2OMjPUHBr9VzHh3K+MaH9rcPTVOstXHbXzXR+ZxQqzw75Kyuj6X/bD/wCCe2p/DS5ufFHgC2m1Xw4xaSfTUBaa0GCfl4JZRg/Tivh91eNyjKVcEgqQQQfQj1r9x/2aP2tvCf7Snh1BCUsddVALvSbhhuU4AJXP3lJPUZxkA9a8G/bO/wCCetp41iuvGXw6torLXlBkudKQbYrruSn91+vHQ1pwpx/i8nrrJ+IE4tOyk916+XmKvhVUj7SkflnFM8MiSRs0ciMGVlJBUjoQR0PvX3x+xV/wUJvfCE9n4M+I1693ojERWerynMlsTgBZCeq+/Xk18Iazo97oOo3Gn6jay2d7buY5YJ1KvGwOCCD3qnyuOa/bs94ey/ivBOFVKSavGS3T7pnnU6s6ElY/pF0rVbTWbCG7sriO5tZkEkcsTBlZT0IIqWC5E806Yx5TYBr8cf2N/wBuvWvgdqdt4f8AE00ureCp3CfMS0liScBlJySozyv41+t/gjxTpfjHSxrOj3sV5p12qyRTxMCpBHH0+lfxDxNwrjeGsS6WIV4P4ZLZ/wCTPoqGIjWWm51QGBxS0i9PWlr4s6gooooAKKKKACiiigAooooAKKKKACiiigAooooAKKKKACiiigAooooAKKKKACiiigAooooAKKKKACkJxS0jdKTAjJwBxXkP7Rv7RXhn9nnwVNreu3S/a3BSysEYebcSdgB1x6npinftFftC+HP2evAl1rmtzh52BjtLFSN9xJjhQOvcZPavxN+OHxw8R/Hjxvc+I/EFy7szEW1qGOy2jycKo/rX6rwPwRiOJa6rVU40IvV9/JfqzgxWKVFWjqyb47/HvxL+0B4zuNf8QXLmPJFtZK58q3TsqjpnHU9682weCDgYAz0oPI5B/DtXt37MH7LniH9o7xYlvZo9loNq4N9qZUhUXPKqe7Edu1f2RVq5bwpl/NK0KcFotv6Z8+lOtLu2Y/7P/wCzx4l/aH8Ypo2gwFLOMg3uospMdsp65I4LHsB+OK/ZD4FfAHwZ+zL4HFtp0UULpH5l9qVwAJJSByzMew59BWj4A+HvgX9l74ZC2slttH0fT4jLc3UxCtIQPmd2PUkgn8a/M/8AbI/bz1X4z3N34X8JTS6X4QDlJJUJWS9APUnqFPYV/MuMzDOPEnHvDYS8MNF6vpbu+77I9qMaeDhzSV5M9F/bL/4KI3Wty6h4M+Gl0bexy0N3rkbAM/BBWE9hgkE9fpXxz8H/AIK+L/2gPGSaR4ds5b24kYvdX0oJjhBOSztjqfQ8nPpzXZfsu/sleKP2kfEIW2hksPDNqw+2arIp2DkZSPP3mIz06da/Y/4J/Arwt8CvCltonh2xS3CjM87AGSd8csx6k19BmeeZVwBhHl2UJTxDXvPez7t/oYU6U8VLnqOyPPP2W/2NvCv7OmkpNHFHqniWZR9p1OVQWBxysefuge1fRixhRgDihV2gcYA4AFPAxzX8147MMTmVeWIxU3Kct2z2YRUElFDgMUtJQelcJY3tSda43x78T/Dvwz0s32vahHajnyovvSzEdkQcseR06Z5wK+XPHH7cer3s8kXhbR4rKDOFudQJkkI9dikKp/FqxqV6dL4mfOZjn2ByvSvUXN2WrPtYfnSbhkjOTXw98FP2sPEKeOYrbxpqQvNI1EiESmKOJbRyflf5QPkOcMT04OeDn7dhkSVQ6ndnkUUqsayvE0yrOMNm9J1MO9nZp7liik7UtbHvhSUtFAHn/wAafAkfxI+HOsaIUVp5Yi9szfwzL8yHPb5gAfYkd6/MaaF7eR4pUMckbFWRhgqQcEEdiD2r9dHAYMtfnd+1Z8P28E/FW7uYYilhrAN7EQOPMJxKv13fN/wMV5mOp8yU10PyHj3LPaUo46C1jo/ToegfsPfEM2Gsat4QupAIbsfbbXJx+8ACyL7kqFb22nrnj7RAHPNflJ4I8V3XgfxfpOu2uTNYXCy7VOC69HTP+0pZfxNfqT4e1i21/RrPUrSVZ7a6hSaKVTw6soZSPqDWmCqc1Ple6PS4IzP61g3hpv3obejNQjnmvjf9u7wsItS8N+IY4+JEksZnx0wd8Yz+MtfY+ea8X/at8EXPjP4S3yWNpJe6hZSxXVvBChd3IbawUAEk7HfgDnp3revDnpyR9LxHg3jctq0oq7tdfI/PSKWS1mjlido5I2DKy8EEHII9wRX6o+APEkXi7wbousRgBb20in2g9CygkfgTivz/APDf7L/xG8SuhXQm02F8fvtRlWID6pkv+S/rxX2/8DvA+rfDr4c6XoOr3MFzd2m8eZBu2hWcsFywBON2Og6CuLAwnC/MrI+E4HwuMwlSoq1NxhJLVq2qPQyONtfnz+1R4IvbP433o0+ynun1aCK8jhtoi7FseW2ABk/NHk+7D1r9BT0pj28cjbigLepHNd1akq0VFux99neUQzrDqhOXLZp33PgP4GfBL4h2HxA8Oa8mgz6dZ2t0kk0t66wsIjxIAhO/JQsMbfY4r79xuTDdcU4IF6AL9KUYBoo0lRjZMeTZLSyag6FKTkm7u58z+Kf2LdN8VeMNV1ufxDdQR6hdPcm3gt0XZuO4jcSc9TzjrzXXfCr9lzw/8KPFC67YalqV3eLC8O25kj8vDYzwqA54HfHtXtmeKaD2pxp01LmS1NKeR5fSr/WIU0p3vfzJKKKK2PfCiiigCMqGXBHFcLqXwX8D6vfzXl14U0ie6ncySzNZRlpGJyWY45JJJJPJrvMg0080mlLRo5qtClXVqsVJeaucX4U+EPhDwXqbajoug2mnXrIYzNCuCVJBI/MD8q7Ucjim/eHBxThxQkkrJWKpUKVCPJRiorslYfRRRTNwooooAr3KboHHsa/LD4k2P9m/ELxTZhCiQ6rdIoIxwJWx+Ywc+9fqmRkYryLxz+zD4F8eXt1f3emPaajcMXku7OZo3ZjySRkqTnuRXFiqDrxSW58NxTkdbOaEI0GlKLvqfnHX1B+x/wDBU67qg8batBusLNyunRSJxLKODJz1CdAf72TwV56DUv2D4P7Ttn0/xNMNP81fPhuYQZfLzztdcDdjgZXGea+pPD+g2XhnRrTS9PgS2sbWNYooUHCqB/nrXLh8I4z5p9D4/hzhGvh8X7fHRso7LR3ff5Gsq7VxVa/lWCzndjhVRmJ9gM1cqvdLvgcd8GvXP2Oon7NpH5LatqUur6re6hMWM13O87ljk7mYscnuck817v8AsXeDo9f+Jlzq06CSLRrbzEBGQJZCVU+n3fM/HB7V4l4p0GXwv4k1XRrgMJrC6ktzuGCdrEA/QgAg9wQRxX0Z+wp4gtLHxN4l0uaQJc31vBPCD/EImcNj3/eLx9a+doL9+ubufzXkVKMs+jHEaWk9+6vb8T7aHC0m6g84qCeZbeNndgoUEkk4GK+iP6XbUI3Z8sft4avEnhvw1phx58t69wOeiom08fWQV8Y16n+0X8TV+J/xLvr22l8zS7NRaWZB4dFJ3OP95iSD6ba4fwd4auPGPirSdEtgfNv7lINwGdqlhlvoBkn2Br5yvL2lZ8uvQ/mXPcSszzlyoaptJedtD9L/AIQGY/DHwsblNk/9l2vmL6N5S5H55rsT61S0y0j07T7e2iQRpDGqqo6AAYA/SroHSvokrI/pPDQdOjCD3SQ+iikbpTOobmkbpXivxo/aU0f4Q61pmmSWrardTtvuYoHCtbw8/NzwWJ6LxkA5I4z6H4G8e6N8RdEh1XRL2O6t5OCVOGjbHKuvVWGehrNSi5cqeqPNpZjha1aWHhUTnHdHV0wqTxT6Ktq56RVlt0nVlkUOrDBDcgj3FfDP7Xv/AATu0n4kreeKPAcMWleJWBklskG2C7P0HCseeen061921G6BuCMg+or2sozrGZJiViMJNxa+5+TXUyqUo1VaR/O3byeLfgl493Kb3w14n0mbBAJR0YH8ip/EEV+qH7Gv7e+k/GSK38L+L5odM8Xom2Jydkd6AOSuTw3t78V6F+1X+xp4Y/aK0d7oRppfieBD9m1KJQCSAcK/quce4xX4+/E/4XeLPgJ45l0bXYJtM1WzkEtvdREqJAD8skbD8+DxX9GUK+T+JGD9jWtSxcVv1/4KPJcamEndaxP1c/bD/Yh0P4+6bLrmjRw6V4xiUmO4RQq3WBwkmB3xwcZr8hfG3gnXPh34lvfD/iGwl03VbNykkEylT1IBGeoOMgjiv0a/Yk/4KCDxA1l4H+Ilzt1A4hstYlPEo6BJCeA3QA9+9fRf7VX7Jnhz9pTwuZtkVj4kt4ybLVEADdDhWI+8pPr0zmvGyDiXM+BccsqzhN0Hs+y7ry8uhpUoQxMfaU3qfh5yCRxn2P8AnNfT37Hv7Z2tfs665FpmpyS6l4Nu5FW4tmbLWxJ5kjJ6YB5HevD/AIm/DDxD8JPF174b8SWL2V7bOQCQdkqjoynoQQQePWuQ4B9R7cV/R2Oy/LeLMucJ2nCa0fbs0eRGc6M9NGj+jHwP450b4i+GLDX9CvY7/TbuMSxTRHIwexx0I6EV0W7KjHevxG/Y4/bG1X9nHxEmn6g0t94Nu5ALm0ByYCf+WiA9OeSB1r9mPBnjjR/iB4asdd0G9i1HTL2MSQzwMCpBGfz7fWv4e4t4TxfDGLdOa5qbfuy6Ndn5n0mHxEa0V3Omooor4Y6gooooAKKKKACiiigAooooAKKKKACiiigAooooAKKKKACiiigAooooAKKKKACiiigApD0paaxwpJ6UARsduOPzNedfG/42eH/gX4GvvEev3CRRQqRDFu+eaTBwqjueK2fiR8RNE+FvhLUPEWu3kdjp1lGZHd2xnHRR6k9AB61+I37U37TOv/tH+PrjUruZ7XQbVjHpum5IWKPONxGTliOST68AV+jcGcH4jifGK6apR+KX6LzOPE4hUI6bswvj/wDHvxF+0B47uvEOuTusQYrZ2SsfLtoweAB0zjGTjnj0rzDGR0AHc0vB6DB68fXpXs37Mv7NXiH9ozxpHp2nxva6NbSK2oak65SKPPKg9CxHAHbOa/tapUy7hTLdbQpwXpt+p86uevOy1bL37LP7LHiD9o7xbFBCklj4btnH27UypAUZyUQ92I446V+w2h6L4F/Zf+FgSBbXQ9A0yDdJK2AzsASSx6lic+pyaPDmgeCv2YvhYkEX2bRtC0uDdNPIQrPgcsTjljjp1Nfk7+2R+2Fqv7RXimSw0+SXT/BdjIVtbQMQ1wRx5rjPOeoHTBHev5iq1cz8S815I3hhYP5Jf5v8D2IqGDhd/Eyz+2L+2lq37Qmsy6RpDzaX4KtpCIrYNta7IPDyAdvQfnmj9j/9irXf2hNbg1XVYpNL8FxMGlumBVrrB5SMdwe56Vr/ALFX7E2o/HnWrTxH4jt5bHwVbSBssCr3xHOxcj7ueCfTpX7B+GvDOmeEdGtNK0m0isbC1QRwwRKFVFHYAV6vE3FOD4Vwn9hZCkppWlJdO+vVk0KMq8/bVfuM7wF8PtE+G/hmy0HQLGHT9Os0EccMKADjufcnnNdQBjpS0fdr+bKlWdWbqTd29W2euklsO2jOaWiikMiYjrXjv7QPx6tPg9oiw26x3viG7U/ZbNmOFHTzJMchQew5Y8Ajkj1fV9Sh0bTLq+uXEUEEbSSOeiqoJJ/IV+W/xD8b3vxF8X6n4g1AkS3cpKRE5EUY4RB/uqB9Tk9Sa4sVXdGOm7PhOLM7llOFUaL/AHk9F5Lqyl4o8Wat411m41XW76W/vpzlpJDwo/uqBwq+wwK9Y+G/7JPjHx3aRX16I/Dunyjcj3alp2XsREMED/eKnpjg5rrP2Nfg9a+KNQuvGGqwpcWthMILKGQZUzgAtIQeDtyoXrySeCor7bUKkYCjArlw+G9ovaVdbnxnD/C8czp/Xsxk3z6pX382z5Rt/wBgvTFgUT+KbuSXHzNHboqn6Ak4/OvovwX4ebwb4X03RZdRn1RrKIRC5uiPMkA6ZwOwwB3wBkk8nmfix8dfDnwksi2pXH2jUpFLW+nW3zTS9skfwrnPzNgcHGTxXxD45/aG8Y+NvE9nrDX7aZHYzrPZ2VqxEUTKcgkH75xwS3BBIAAOK6ZTo4V2S1fRH0lfH5NwxPloR996NJt6eep+lJOBS57V538F/inZfFjwTa6tBiO6XEV3bg5MMwA3Lz1HIIPcEd69D612xkpLmR+gYbEU8VSjWpO8ZK6JKKKKZ1EZwBXgv7X/AMPx4v8AhjNqUERe/wBFY3kZUfMY/wDlqv02/N/wAV750FVL20iv7aW2mRZIpFKOjDIIIwRj6GonBTi4vqebmGDhj8LUw8tpKx+SHX2Ffe37G/iHU9T+GK6df2d1CmnylLW4midUngf5l2sRhtpLDjgAL610Xgf9l3wF4Hn+0x6X/ad3vLrcak3nmP0CqRtGOxxn3NeuRQRwqBGgUegGK4sNhpUXzSZ8Jw5wviMoxDxFSotVblXbzZPwRSEAjnmnUV6B+mjQoHQU6iigBlLx6UjHAyaoX2qW2mxNNczxQoBy0jBRj6k0lGUmlHVhoX8+nNBPevI/F/7Unwv8D7xq/jDTIGQHcizh3B9MLnNeH+L/APgqR8JfDxdNO/tHW5FOALaDapP1Jr38Lw9m2Nt7DDzlfydvvMZVqcd5H2ZnHUUh+ma/M3xb/wAFeZGd08O+BBtx8sl/e7fxIUc/TNeR+If+Cp3xg1dnGnQaJpCseDFatI4H1Zzk/hX2WG8NuIcQ1eioX/ma/S5hLF0Y9bn7GBwMk0jSoAMso/Gvwx1r9vb45a07+Z43ntlbPy2ttFGPwwuf1rj9Q/ak+LOrZFz4/wBcbjot2y5/Iivo6XhHm7t7WrCP3syeOp9Fc/fpryFfvSoPqwpv9pWo4NxEPq4r+e2f45fEO7z5vjbXHB4Ob6QD+dU2+LXjdiSfFmtE+v22Q/1rvXhFiftYuC+X/BM/r6/lP6H/AO0rbPFxEf8AgYp4vYSARMh/4EK/nfj+L3jiM4TxfrYPXi+lH8jV62+PHxHtWBi8b6+hHpfycfrRLwixVvdxcPu/4I/r6/lP6FBOhPDA/Q07fkkZzX4Fab+1v8YdJKG3+IWsYX+GWYSD8mzmu10T/goZ8dNEYEeL1v0A+5d2MTgj3IAP615tTwjzqKvSqwl87foUsfSe6Z+4W7sSBRuHIHUV+Q/hv/grB8UNOCLq2h6Hq6DGSiSQMffhiB+Veu+FP+Cu+jyFE8QeCbu0PAaSyuVmA9cAgGvmcV4dcR4W79hzJfytP9Toji6Mup+jdG7tXyd4P/4KVfBzxOY0uNXuNHmbjZfQFcH3IyPyr27wn8efAXjYJ/Y3inTL9nHCx3K5z9Cc/pXxuKyTMsHf29CUfWLNo1IS+Fnomc9OtOqpFcxTBGVw6tyGU5BqxuPHTPevGs1ujUfRSDpzS0wCkpaKAPkH9r74DXmpXcnjfQbZrmYRqmo2kKZdgowJlA5JCgKR6AHsa+UNB12/8M6xaarpd1JZ6haP5kM8Z+ZT0+hBBIIOQQSCCCRX6zyKHQjG4HtXz98Vv2RfDnjyW41LRZP+Ee1eRi7vDHuglb1aPIwT3Kkc5JBNebiMM5y9pT3PyfiDhSrWrvG5e7T3a217p9zz/wAJ/t1GCwSLxD4ceW7UYM2myjZJ1x8j8r2/iPc9sVwHxi/au134l2E2laZbnQdHmUpOqy757hc9C2BtUjqo68jJBxVLxH+yV8RdAneO30uDWoOSJrK4QcdsrIVbPsAceprE0v8AZq+JWrTrHH4YngBIBe5kjiVR6nLZP4An6muSU8U1yNfgfI4nF8S1KTwlSMrbaLV/NI8wr6//AGNPgxNa7vHWrQFDNGYtMjcchDw8vtu6L7ZPQirPwj/Ywi0u/t9T8aXMOoyRPvTTbYEwEg8eYxALj/ZwBxg5Gc/VVtBHaQpFEipGg2qqjAA7YFdGFwrhLnmfRcLcK1cPWWNxys1tHz7stKOKWiivVP2QKa43KR606igD89/2kfgh4s8I+JdU8TXcsuv6XeTmV9QRfnhz0WVR90AYUEfLgAcEgV5h4D+Ieu/DXWk1TQr1rabgSRN80Uyj+F17j8iOoIPNfqRd2kN3bvFPGrwMpDBxkEHqDmvzg/aGsfCel/EzUbTwjB5FtASl2qMPIW4B+ZYxjgDoR0zkAADnx8VS9k/awdj8K4oyd5PVWY4Wry8z2vrd9j7B+CX7SGifFeCOymddK8QquZLGRv8AWYHLRN/EO+Oo5yMcn2jIPOMqa/I21uZrOeK4t5Xt54mDpLGxVkYHIII5BB5BHSvq74F/thvbtbaJ46k3JxHDrAXp6CYD/wBDA+o6tWtDGKdoz0fc9vh7jKGIthse+WXSXR+vY+xye1GMjrVGxvYNStYri2lSeCVBJHLGwZXUjIII6gg9avLXpn6xGSmroayggZ69jXjn7Rf7NXhX9onwjJpWs2qR3sYJtNRjUCa3bHBB64yBkd69jIzikCjOQa3wuLrYKtHEUJOM4vRobipJpn8/3x6+AHir9nnxhJpWvW7mAsXtNSjB8u4XPBB7MBjI6g19g/sNft9SabJY+AviNetPakLBp2sTnLJ0AjkJ6jsD6YB6ZP3v8cPgZ4b+O3gq78P6/aq6yIfIuVAMlvJ2dSQcEV+Kn7RH7OPif9nLxhLpWswtPp7ufsOpouI7hMnv/CwxyOvcYzX9OZTnGXeIGAeWZqlHExXuvRXfdfqjxZ0p4WXPB3XU/XL9pz9mDwv+014HZZlSLWoozJYarDgvGxGQMjqpPYmvxe+KXwu8QfCDxheeG/Edm1reW7EBtpCSrnhlPcH2r7b/AGDP27H8Oz2nw9+IV80unSERaZqspOYTniKQk8rzwT06GvsD9qn9l3w7+0t4DdSIrfX4EMunapGBuDYyFJHVW6Y968LJM6zHw+zL+zcyvLDyej6W7ry7o1qUoYqnzwep+GpOffoOfT0r6u/Yg/bEvP2ffE0Wia9NNc+C7+QK8ZO77GxI+dQeg5yQPrXzv8Q/h7rfwt8XX3hvxBZvZ6jaSFCrKQHA6Mp7g9jXNEDjcMj0/TFf0nmeXZfxXlrpztKE1dNdPNM8eE50J36o/o98P+I9P8VaPZ6rpdzHeWF3GJYZo2yrKRkEGtTjbX5E/sA/tmT/AAn1yHwR4tvGl8JXrhLW5lcn7DKT0yT9w/oe9frVYXsOoW0M9vIssEi7lkU5BBAII9cg5zX8J8T8N4rhrHyw1dXj9mXRr/PufTUayrQUluaNFFFfJHQFFFFABRRRQAUUUUAFFFFABRRRQAUUUUAFFFFABRRRQAUUUUAFFFFABRRRQBFyR1rP1fVrTQ9MutQvrhLWzt0aWSWQhVRVGSST6YJq+5CKSSAAMk1+XH/BR39r9tev7j4aeFL8iyt2xq13A+BI4IPkgjqBgZPQ9K+l4cyDFcRY6GDw+z1k+iX9bGNarGjFyZ49+3H+1xdftAeMZtI0e4kh8HaZKUgRWwLpwcGRh3HHAPGOetfK2Mnk9Off3poIAxnAArpvh54B1n4oeMNO8N6DavdajfyiJAoJCAnlmI6ADkmv70yzLsDwrlipwtGEFdv03bZ8vOcq023uzpPgT8ENf+Pnj6y8NaJAQrMGu7xhmO2iB+ZmPQcEADucV+1vww+GHhH9mL4WxWNq0Fhpenwebd3s2FMjAZZ3J65x07cYrE/Zs/Z48PfsyfDxLOLyZL2SMS6lqUgAMjAEkknooOcdsCvz3/b3/bKufi34guvBPha7eLwjYymOe4hYqL2QEg5IPKAjgdDX805lj8f4k5wsDhG44aD1fS3d+fZHsQhHB0+eXxM5P9tX9sLUP2gfFE2kaTPLa+C7CUiCANj7UwJHmOB1HoCemKvfsQfsa3fx58QQ+IvEVvJbeDLKUHLAr9uYHOxTx8oxyfwrJ/Yt/ZE1D9ozxYNQ1SCW28G6e4NzPgr9pYHIiQnqCByR24r9mfCfhbTPCHh6y0fSLOGz0+2jEcUMSBVCjpx79a9LiniTCcK4JZBkllNK0pLp8+7FQpSxEva1fkTeHvD2neGdHtNN021is7K1jWKKCJQqooAAAA4HQVr44pqrgfyp+OK/mmUnNuU3dvdnr2S0RGikHHSncH8aTO047VxPxQ+KOj/Cvw7Pq+rT4VcrDbqR5k8mOEUdz/IZJ4pNqKu9jmrVqeHpyq1ZWit2zuO1Jk47V8jfBz9sWbW/Flzp3jAQWdjfTZsblBtS2zgCKQ9wePnPcnPBG362SVJIwy8qeeKmFSNRXizgy7NMLmcHPDSulv3R57+0FPLbfBrxc0Kl3OnTIR6Ky4Y/QAk/hX5mHotfq5428PR+KvCeraPMxSK9tZbZmXqA6Fcj35r8rtW0y50XVLvTr2Mw3dnM8EqH+F1YqR+hrycwi7xl0PyfxBo1Pa0q32bNfM+5f2KdVt7z4SyWcTD7Ra30ySr3G7DKT7YOPwI6g11n7SPjnxN4B+Hc+p+GbOOeYPsuLl8ubRCMeYExhsHHU4GQSCM4+Pf2c/jEPhL4133budC1ALDeBcnyyD8s2B125IIHO1j1IAr9Bg2neLdF4MGo6dfReokiljYfiGBB+hFdmHmqtHli7NKx9Tw/jY5nk/1ajPlqRjbzXZn5W399qPiTVZLu7nn1LUbuTLPITJJK5OAO+TkgAD2Apup6ZeaNfT2OoWs1ldwna8E6FHQ4B5Bx2IP0Ir9EPhd+zd4T+F2pT6ja2732oPK7RXN5hmgQk4SMY4wpwW6nnnBwPHP23PCvh3ytO1yK9trTxCCIGtAf3l3DnrgdNhz8xwMEjOdorhqYOSpucnqj4LMuEq+Fwc8ZiKq50728vV9TxD4DfFy5+EPjSG9d3fRrsiG/gXJ3J2cD+8mSfcEjjOa/SDTdRt9Xsbe8tJUntZo1kjljIKspAIIPcEGvyZjRpnSKNC8jEKqqCSxJwAAOpJ7V+jf7Nfg3XPA/wtsNP165eS7ZmnS3Yf8AHpG2CIc98ck+hYgcAVtgKkneD2R73AeYYmfPhZRbgtU+3l8z1yloor1j9mCiiigBAc0HNH41UuLqKzjaSWRYkUZZ3O1R7kmpV3okBZGabuBBI5r5w+Nv7dvwx+Ciy29zqy63rKghdN0wiWQH0Zh8q4PHJr4Q+Lf/AAVA+IXjMzQeFbS38L2LZCuD5swH+8flH4V97kvBGdZ3aVCk4wf2paL/ADZzVMTTpbs/VjxT8RvDvgiwku9e1qz0u3jGWe6nWMDAyepFfK/xR/4Kg/DDwY01roP2rxTepkZtEKQgj/bYDI9wD+FflJr/AIx8XfFPVvM1XUdT8RX8rcI7PMc54AQZxz6CvZPhV+wJ8X/imIriPQP7A0x8EXersYsg91QAsfyHviv1Wh4e5HksFWz7GL0TsvTuzgeLq1HalE9E+In/AAVK+JnimSWLw5Z2Hhq2bIV9hnmA9cngH6Cvm7xl8efiJ8R7h317xfq2pb+sRmZU/BFOB+VfoR8NP+CS3hzTUjn8YeI7rV5hgtBZqIYwe4zkk/XIr6Z8B/sZ/Cj4fCM6b4R0+WaPkT3UYmfPrlgea1fF3CGRXjlmE9pJbSt+r1EqGIq/HKx+KHhT4TeOfiFcBND8L6vrUjH70Fq7jnuSRgdO5Fe4eDv+CcHxp8U+XJNolroULjJfUbldwHuqE4PsTmv2i03R7TS4FhtLWG2iUYCQxhVH0AAxV3YAMbRivnsZ4tZnUvHB0YU106v9DWOBgl77ufl74V/4JG6tdRo+v+NYLcnkpY2xYj1AJ6/lXqvh/wD4JNfDmy2nVNc1jUnGCVV1iU+2AMj86+78D0pDjjBwPSvisXx7xDi782Ja9LL9DphhaMNo3PlXRv8Agmv8EdKUFvD0t8/rdXkjf1rtdO/Yk+DGlqiw+A9Kbb0MkO8/mc17qGB4yM+xpfTmvnqnEGa1tamJm/8At5/5mypQjtFHllr+y98LrIYh8D6Kg/68kP8ASry/s7/DhFwPBmjY9PsUf+Fej496OPSuF5ljZb1pf+BP/Mfs4djzeT9nb4byZ3eC9FOf+nKP/Csy7/ZS+FGoArceBdFcH0tFB/lXrY+tL+NEczxsdVWkv+3n/mHJHsfPer/sI/BPVlIl8C6fFnqYAYz+YIriNa/4JkfBfVBJ5OlXmnsw4a1vHAH4HIr66IppAzmvRpcRZvQ1p4ma/wC3n/mS6VN7xR+f/iL/AIJGeC7pWOkeKtWsnPQThJV/QA15H4t/4JKeMNP3v4f8WWGoqASI7qBomPtkEjP0r9XAD6YFJgY6cV9JhPELiHCNWxDl/iSZjLCUn0t6H4aeNP2BvjX4NEjt4Uk1WBR/rNNkWYkf7oO78wK8b1Twt4o8C3xj1HTdV0K5Tn99DJCw/EgH+Vf0WmNX5KjP61i694N0XxPaPbarpdpfwtkFJ4VcH8CDX2eE8Wcamo4/DxqLy0/zOeWBj9htH4T+Av2sviv8OHQaJ4z1HyEIAtrt/Pj47bXz/Svpv4b/APBWTxXpZit/GHh611aIYDXNi5ikI9SpyM+wr7I8e/sAfB/x0ksj+HItMuZMnzbBjDgnvgcfpXy58Sv+CSM8QkuPBPipW6lLTU4yRn03r0+pr3v9YuCc/dsdh/ZTfW1vxRl7LE0fhd0fSvwq/wCChvwi+JJht31s+H9RfA+zasvlZPs3II565r6M0nxHp+u2yT2N5BdQuMiSGRZFI9QVJFfhD8U/2S/il8I5ZP7e8JXjWS5/06xX7RbsBnkMuccDPIHSuf8Ah38dvH3wlvVl8N+JL/TQjZNuZC0WR2KHgflXJi/DTLsyg6+RYtST2Taf4r/IqOMnTdqsT+hFXxwTzS5z0r8s/g7/AMFXdZ0hra08f6Eup2xwGvtNwko55JQ8N9BzX3f8Jf2n/h38arSObw14ltLmcqC1lK3lXEZwCQY2w3cV+RZzwlm+SN/WqL5f5lqvvW3zO+niKdSyiz2AdKWoopA8YbIANSDpXyGvU6BNo9KNo/u06imKyEwKWiigYUUUUAR7vm96M59qDxXEfFn4k6f8LvB15reoOG8v5IYQ2GmkI+VF9z19gCe1JtRTbObEVqeHpSrVHaMVdnmn7VHxyHw68P8A9iaTcFPEWop8jJ1t4s4aT6nBC++T2wfgoszEljlieSTk59a2PFvinUPG3iG/1rVpzPfXkhdj/Co/hVfQKBgf1rpfgt8KL34u+M7fSoQ8dhDia/ulH+qizggHpvbovXucYBx4FWo8TUUUj+b82x9fiXHqlRTavaK/U7D4G/s2Xnxb0TUtXvLiXS7EKYrGcRhvNmB5bBxlFwQcEZORn5SK89+Ifwy1/wCGGsNYa7ZNECT5N1GCYJwO6NgZ9wcEZ5Ffpx4f0Gy8MaTa6bp8CWtnbRrFFDGMBVHFUvFngrRvHWjS6XrdhHfWUvDJIOQexUjlSOxBBFd8sHFwSWj7n6HV4HoTwcI03arFb9G/M+Pf2NvFXjSXxcdD06b7X4WhXzb2K5JZLYHODEf4WZs/L0PzHGea+4sEnPSuI+GXwp0T4UaJ/ZeiJII3kaWWechpZWJ43EADgYAwOg+udTxv460n4e6Bc6xrV0trZwjk9WY9lUdSx7CuqlB0qaU3sfX5NhJ5RgFDFVLuOrbei8l5HR5BNDDPTmuD+Fvxb0f4t+H01XSXaNgdk9pKR5sDejAE/UEdR+OO8PXnpWyaaunc9+jXp4mmqlKV4vZoVgO3WvOPjb8FfDnxy8FXnh3xBZrPDMp8qfHzwv2ZT1BFejMQe1B5Gcc1th69bC1Y1qMuWUXdNGzXMrPZn4DftFfs+eIv2c/HU+iarE72Lsz2GogEJPGCCMEcBhwCPUGvsj9gP9uUwzWPw38e3gxxHpWqzvnJ6CKQnoegU9Ox5r7i+PXwK8N/HrwNd+H9etFfeCYLpQPMt37Mp6ivxE+N3wb8QfAL4h3fh3V4pYXgk8y1vFUhJowfldT3PTgdDX9O5RmeB8QcteWZjaOJgtJdX2a/VHi1ISwlTnh8LP1k/bN/ZI0v9ovweb7TEitvF1nGXsroqF80YyUc9wex5x2r8Z/EfhzU/B+uXujaxZS2GqWUhintphhkYHHPqDX6f/8ABPj9s9fHVlB8PPGN2B4gtYtthdTtg3UY/gJPVwOeTzW//wAFAf2Oo/ix4duPG3ha0UeLLCMyTQxDBvI1GSPdgASPXFcHC3EGN4LzJ5Fm7/dN+7J7K+zXk/wZdelHEQ9rT3PyO3sCCDjHA/PP86/Sr/gnZ+2lJO1n8MfGl586r5ek6hO/L9f3LE9xjgn2Ffm1c28tlcy288bwTxMUkikXDIwOCCD706yvrjTL2C8tZnt7mBxJHKhIZWByCCO4Nfu/E/DuE4qy505WcrXjJdH0PNoVpUZH9JKtuPUEU4dxXyB+wR+1xB8c/ByeHtduUj8YaVGEkUnm6iAGJBnqegNfXyEkcnpX8EZpluIyjF1MHiY2lF29fNeTPp6c1UipIlooorzDQKKKKACiiigAooooAKKKKACiiigAooooAKKKKACiiigAooooAZRnrRxwO9eY/H3406P8CPhzqXifV5FCwoVt4cjdNKR8qgd+fStMPh6uKrQoUY80pOySE2kmzwb9v/8Aa5HwT8It4Y8PXK/8Jdq8TAMh5tICCDJ7N2HvX473VzLeTyT3EjyzyMWeRzlmJJJJ9yTXUfE/4kav8WfHWreKdcuGnvr6Vn2sxIjTsg9ABwK5IA56Zx69Pxr+9OB+FaHDWXJzS9tJXlL9PRHzGJrutLyLOn6fcatfW1laQvc3U8gjiijGWdicAAepJr9iP2FP2QLT4FeFo/EGvQxzeMdRiDSuygi0jIBES56Hpkjqa8G/4Jvfsii9nt/ih4tsyI0BOkWk6nk4P74g+3T8693/AG9f2s7f4IeD38M6FcoPF+qRFIljOWtYiMGQgdDjoD17dK/IuN+IsVxLmMeHcpd1e0mtm/8AJdT0MNRVGHtah4p/wUP/AGzWWS7+Gvgq+KkZj1e/gYgr0BiUjpxkH0yPWvkT9l39mnXP2j/HUOm2iPbaFasJdS1AjIjjB5VfVj0Arj/hj8NvEXxv8f2mgaPHJfapqEpkmmfJCKWy8jnoAOpJ6kgV+4f7OnwI0b4BfDuw8O6XGjTqga7utuGnlIBZj+PH0ArozjH4Tw+yiOWZfZ4ma1fVd2/0JpReKqc8tkdJ8MPhvovwr8JWHh7Q7SO0sLSMKiqoG4gcsT1JJ5JPeuzUACgLS1/LtarUrzdWq7yk7tvue0kkrIavPPWnHrTfwrlPHXxJ8P8Aw30tdR1/UE0+2dxGuFZ3dj2VVBZu54HQE1Lairswq1adGDqVZKMVu3ojq8c9K+Y/2tvgbq/jdYfE2izXF9dWEBjk0osWDx5JLxDs/qo+8AMcgA+xeGPjZ4I8XNGmmeJNPmmf7sDThJT/AMAbDd/SuzE8NyvDo4Pqc1nOMa0OW+jPGxtLCZzhZYfnTUuqf4n5Hkc9CPavqT9mX9pltAltPCXi27J084jstRlb/Uekch/u9gx+70Py4K9F+03+zGdU+1eLvCVt/pvMl9p0S/8AHx3MkYH8fcqPvdR82d3xy2cnIwR2rw2qmEqf1qfhE4Y7hHHpr4fwkj9dI5EnUFTuU85r5F/bA+Bk80z+OtEtjLtQDU7eNfmwowJwO+BgN6BQegY1kfszftNtoL2nhTxXdFrA4jstRlP+o9I5D/d7Bj93v8uCv2cPLvIfmw6EfXNeteniqf8AWh+vqpg+LMucE9X96Z+RxO48cV6F8Ovjt4x+GCeRo+peZp+c/Yb1fNhBzn5RkFeSc7SM5ycnFfTPxZ/Yy03xPdXOreFLtNFvpTvaxlTNq7f7O3mPJ5ONw9AK8F1D9kz4n2d5JDFoEd8i9Jre8hCN9N7q35gV5Tw9ajL3b+qPyKtkOc5NiL4ZSfZxu7/d+pqat+2X8Q9Usnton0zTWYY+0WdqxkA9vMdx+leNanqeo+JtXe6vrm51TUrpxmSVmkkkboB39gAPYCvbfC/7GHjzWrmMaqLTQrU48x5ZRPIo9lQkE/VgK+nPhN+zd4W+Fey6ih/tTWgOdQvAC6+0a9EHXkc8nJNaxoV67XtHZf10PXoZHnmeTj9elKMF3/RHmP7NH7ML6FLb+LPFtuF1JcPZac3It89JHH9/0X+Hr97G36tXAUAUYwuAKQDJr16dKNKPLFH7NleWUMroKjQWnV9W+7Jaax6c4pcimOyhck5x2zVs9gQHrjpVe8vodPhaWeVIY1BLO7YAA7k189ftB/ttfD74E209vcaimra+gITTbJg7hu24g4Uc96/MH9oL9t34h/Hi5ktJNRl0Lw6WITS7BzGrLz/rGGC2c8jOOBX6Lw7wJmuftVFH2dLrKWmnkupx1sVClpuz9C/j/wD8FGfAHwoM+naHKfFmux5UwWTjyo2H99+nB6gAmvzu+NX7cHxN+NEksV1rDaJpDZA0/TGMabT2ZgdxP4gVzPwY/Ze+IXx0u0Hh3RJPsDMA+o3KmOBOeTuIGce2a/RH4Bf8Ew/Bfgc2+q+OJD4r1RSGFqwK2qEc52/xYPrx7V+tqhwhwRBOo/b14/N3/JHApYjEPTRH5tfDD4A+PfjXqCxeGNBvNQR2xJeyKVhX3Mh4/U19y/Bf/gk9br5F98RdcM7rhjp2m/Kv0ZzyfwAr9D9D8Oad4bsYbLTLG30+2hXYkNtGEQADAAA7Adq2f1r4DOvE3NsenRwdqNP+7v8Af/kddPBwhrPVnlnwz/Zx+Hvwjhij8OeGrG1kQYM7RB5j7ljk16esaKoAQADpxT8Z9qca/Jq+Jr4qbqV5uUn1budyjGKtFClQeozRgZpaKwKEwKMClooAQjNNdNwIBwafSbh60AeY/Erw/wCJIbO41bwvqrW2pQgv9ln+eCYDnaQeQT6ivC/A37cNql82n+MdLksLmKQxPPbksgI7kdRX1V4gu0sNHvJ3+VEjYtn6da/JLxTfJqvibV71D8lxdSyrjnAZia8TMcTLC8rh9x+n8JZTQzuFWjiY6RtaS3R+q/g/4j6B46s47vRdTgvYGAyI3BKn3HUV1CfjX5A+HPFWseD9Uj1DRdQnsLqMjDQNgNznkdCPavsP4Jftn22rNb6R4uAs7xsIt6vETn/a9D/U0sLmUKzUZ6MWecEYrL06uGfPD8UfYH060gIIxVGwv4dStUnidZI2AKuhyCD0INXcgHrgGvc0ex+ZNOLcXuiSk/CkDA96dS3EFJgUtFMBMCjApaKAEwKaUU4yBke1PooApXNpDeRNHNCksbcMrqCCPcGvCvi3+xX8Lvi0ksmo+HILK/cHF7YL5MoPr8o5/Gvf+SOKCvA4rtwmPxWBmquGqODXZtGcoRno0fk58Z/+CVvifw0bi98CarHr1muWFld4inwOwOdpI/CvjzxD4T8Y/CDxCkWqafqfhjVrdvkkYNC2QTyrDgj3Bx1r+iNgOM1x/wAQPhX4W+J+lyad4n0Sz1mzkGClzEHKn1Un7pHqOa/X8n8UMdh4rD5nBVqfXv8A5M4amCi3em7M/J34H/8ABSb4h/DVrex8ROPFujJhSLglbhRns4znjsa/RX4E/tmfDv47QxW+laqljq5A3aZfsIpge+AeGA9q+VPjz/wSrj8y51P4a6oYcksNIvjuQHGcK/Ue2Qa+CfHfw08Z/BfxCLPxDpd9oWoQsGim+ZASDwyOODzzwa+yqZJwrxrTdXLaio13rbbXzX+RzqrXw+k1dH9DsUgkQspyOx9aeOnSvx5/Z1/4KTeMfhmtrpHjNpPFOhphVuXbF3CoGMbv4h9ea/TP4L/tDeCfjlpC3nhjWYbiRQDLaM22aL2KHnHv0r8Vz/hDNOH5v6zTvDpJar/gHoUcRTq6J6nq9FJuHrSBgRkHivizqHUUmRS0AZup6hbaVZTXd3MkFtCheSRyAqKASSSegxX5z/tAfGK4+LnjB5YXaPQbAtFYQHI3DPzSt7tgcdgB3yT9/wDxB8FWXxC8Jaj4f1CW4htbxAjPbSFHXkEYPIPI6EEHoQRX59/GH4CeIfhBes91EdQ0Z2xDqcCEJ7CQc7G+pIPY9cefi/acqUVp1Py3jd5hOhGGHjen9prf0fkcDomh3viPWLLStNga6vryVYYYl/iYnA+gHUk8AAk8Cv0i+CXwms/hL4Lt9LhCyX8mJb26A5mlI56/wjoB6D1Jryv9kb4F/wDCKaQPF2t2+3V7+MfZIZB81rARnJHZ3GCe4GBwSwr6bAIFGEoezXPLdmvCHD/1CisXXX7yS08l/mN79h7U4frRj061yfxB8f6P8NPDs+saxc+RbIMKo5eR+yIO7HHT6k8Akeg2krs/RatWFCDqVHaK1bYvxA+IGj/Dfw7c61rNx5FvCMKo5eR+cIg7scdPxOACR+enxe+Mms/GHXvteot9m0+EkWlhGxKQqT1J/icjGWIHTAAqL4u/FzWfi94jk1DUGMFhEStnYqxKQJnr7scAlsZJ4GBgDjdM0u71q/trDT7aS7vbhxHDBEMs7HsK8LE4l1n7OG35n8/8R8SVc2q/VMJdQvbTeTOq+EnjPxJ4K8a2N34YWS5v55FhaxQFlulJ/wBWyj889q/TTTLie5021muYPs1w8atLAXDeW5Ayu4cHB4yK8X/Z1/Z0tPhbpy6rqscd14nnT55cZW2U9Y0Pr6t3+nX3YqBXo4WlKlD3mfpvCeVYrLcI1iZu8tVHt/wX1JCM0YFA6Utdh92R4+bNeDftUfsyaD+0b4Im0+8jS21qAF9P1EJloJADjJ6lSeCOnNe9dKaAMe1deDxtfL8RDEYeTjOLumiJQjKLjLZn87/i3wt4o+B/xEn0y/SbSPEGkXAaORCVIKnKyKepBHIPoa/W79h39re3+P8A4QXR9cmji8YadGEuYzwLlAMeaB2z3HY8VX/bv/ZFi+O3hNtd0K2jTxhpaFoGUAG5j7xE/qD2Nfk54A8eeJvgd8RrXWtNabS9b0i4IlgkBUnBAeKQdcEZBz61/TjWF8Scluko4ukvnf8AyZ4/vYSpr8LPt3/gon+xqukS3XxK8G2e22dt2q2EK/cY8mVQOOe4/GvztPYgEGv3n+BPxm8N/tQfCePULZYZRPD9n1HT3wfKkIw0ZHcHkg+hr8sf23P2V779nnx3PfWEDy+D9VlL2c6j5YWJJMTehGTg+nFdfh3xZWoVXw/mr5ZwdouW+nT/ACIxVCLXtqezPEPhr8Qtb+FfjPTvE+gXbWmoWMgdCp+VwDypHQgjIwemc9q/c39mz48aR+0H8NdP8Rac6x3ZURXtqGyYJgOV+meQe9fgQAeewxivoX9jT9pu9/Zy+JMM9xK8vhXUisOpWwYkRgnAlUeqk5I7g19J4j8HQzrCPHYWP76mrr+8u3+Rng67pyUW9GfudnB9qdnINZHh3XbHxLotpqenXCXNldxrLFLGQVZSMggj2rWU8Gv4ocZRfLNWa3R9Fo1dD6KKKYBRRRQAUUUUAFFFFABRRRQAUUUUAFFFFABRRRQAUUhOKQOOnelcCle30Gm2k9zcSLFBCpeSRyAAAMkk1+Kf7df7TN18e/iZJp+nXLf8InojPBZwqSBNITh5mA4OcAD0A96+x/8Agpd+06Ph/wCEx8P9ButuuaypN7JE3zQW+MEH/abgD2Br8nDljkkkk5LHnmv6g8KeEFP/AIWsZH/An/6V/keLjsR/y7i/UaAGwCcc9a+kv2Kv2Yrj9oP4kQy6hE8fhTSHWe+kwQJSDkRA98kDPtmvD/AfgfV/iN4t0vw3oVq93qOoTLDGijIGSAWPoADkn0r9yvgb8JvD37MPwftNMWSKKOzg+0X99IQvmSYy8hJ7dePavu/Efi3+yMJ9Qwj/AH1TRW3S7/5HNg6Cqy5pbIZ8evi/4f8A2YvhJcamyQwC1h+z6fYx4XfJtwqAeg4JIr8R/GPinxF8afiFdavftNqmvazdYWIEsck4WNR2UZAAHvXqf7Zn7S15+0P8TLia2lePwvprtBpsBJwwDEGUjuWPIPpivpz/AIJrfsktdyL8UPFVkY0BK6NazJywGAZmHbuB65zXxOS4WhwHkss3x9niaq0T312X6s6KkpYmp7OHwo+i/wBhn9lSz+AHgRb/AFOBJfF2qIJLyfaP3IPIiQnkAZ/En2r6pTvxjJpkabVAxjAAzxTx6niv5rzLMMRmuKqYvESvKTv/AMD0PXhCNOKjEloopu8dM8155ocT8UfidpHwp8N3Gr6tPt2grBbqf3k8nUIg7n+QyTxX51fE74n6x8VvE0uratLtUZW2tEOY7ePPCqO5PBJ7/TAH6KfE/wCGOj/FXw3PpGrQ7g3zwXC/6yCTs6Hsf5jIPFfnZ8TvhjrHwp8Sy6TqsW5Tlra7QYjuI88Mp7EcAjt9ME+VjfaWVvhPxzjr+0LR5f4Pl38zj+K6DQfiD4n8KlV0rX9S09E6RQXTrH/3xnafxFYcJRJEaRGeMMCyq20kZ5AODgkd8HHoa978Ifs16V8V/D66t4N8UlWGFm0/Uog0sMn91nQ8exCcjntivNpQqTf7vdeZ+XZZh8biptYOXvLonZ/IoeH/ANsL4haMohvbmy1qPoReWwVsezRle3cg1wHxI8Z6Z481f+2bXQhoWpTEm7SCbzIJ3P8Ay1A2goxPUcg9c5znrPEv7KvxH8Nh2/sZNVhXOZdOnD/khwxz7L9cV5lrHh/VfD05h1bTLzTpenl3cDRH8mArSo66XLUvb+up6OYSzj2XsMbGTiu6v9zM6vqT9mb9pp/D72vhPxXdltPOI7LUZW/1HpHIT/D2DH7vQ/Lgr8t9eas2VldareW9naW8l1dXDiOKGFdzux4AAHOecYrKhUlSkuX/AIc4cnzHFZZiozob7Nd/I/W2J1kjDoQVPQihl5yB81ebfALwr4j8F/DjTdO8Tagb6/UZVDg/ZoyBth3/AMe3nn3wMgA16WfvV9PF3SbR/U2Fqyr0YVJx5W0nZ9CQdKWkyBRkUzrG0jEAdaa7KoOewzivmr9qP9tXwn+z1pM1usyaz4pdSLfTLdxlSeA0hGdo784zjiu7AZdiszrxw+Fg5yl0REpxgryZ7R8Q/iX4c+GOgz6v4j1W203T4VJaSZwCSOwB6n2HNfmR+09/wUq1vxx9s8P/AA5aXRNIfMUuquNtxMOQdg/hB9etfL/xn+P3jX4/+Im1DxLfyTqXP2fToCVhhB6KqDqenJGSa95/ZZ/4J5+KPjDNba54wjn8N+FzhxHIALm6BwcBT91T6nB9K/orLOD8n4RwyzHiGopVN1HdX9OrPInXq4mXJR0Xc+bPAvw28X/GnxT/AGfoOnXmuapcSZlm+ZwpPVnc5x6kk1+j37N//BL/AEHwx9m1r4kSL4g1JcOumJkWsTccN/z0+h4r7H+F/wAGfCnwg0CLSfDOj2+n26KAWjUF3I7sx5Y/Wu7VcZ4r4fiTxHxuZp4XAL2NHZW0bXqtjpo4OMdamrMnQvDdh4a06Kx02zhsrWFQsdvbxqiKAMAAAcCtdfu+n4UZ3AjoaFGBg1+PSnKcuaWrfU9BW6D6KKKYwooooAQDFLSFgOtJvGcUAGKTn60bgOar3d3HZQmSV1RQMkk4FJu2rBJyaSJC3OCR9KTd1yRt/nXgvj/9pzT7XXIPDHhGD/hIPEdzJ5SRQt+6iPdnYdh1IHNW/ip8cP8AhTXgGKXWZVv/ABDcIRHbwgLuc9cZ6KM9TXM8RBXbei6nsU8qxdSdOmoe9PZdfU5z9sH4wweDvB03h+ynX+1NTUxhAeUjI5Jx09Aa/PxM5JPWtvxf4t1Txzr11rGr3DXN3cMWJycIM8KAeigdutY1fE43EvE1Oboj+m+Gcjjk2EUJfHLVsKDkAkDJxx9aKK4Neh9g0mmmfVv7JH7Qt5puoweDtauTLaTELYzyHJjb+4Seue1faupa1aaTbRz3k0dvETjzJCAuT0GT61+QdneTaddQ3du+yeBxJGwOCGBBB/z61+ouheX8TPhBZTXqiSK/05GYemU5Iz3r7DK8VKrBwlvE/nXjbJaOExVOvSXLCb19T0S3uYrlN0bK6noVPFTKevFfnp8IP2oNY+GHiOXRNdlfU9BjnaFXZsywKGIBB6kAda+8vC/inTvFekw6jptxHcWsyh0kQ5BBAr06GIhX0juj4XNMlxWVNOqrwkrpm/RTN449+KcCGGQa7DwBaKKKACiiigAooooAKKKKAIj644FcX8Q/hP4X+KuiT6R4n0e11WxlyNlxGpKEjG5TjIPvnNdqBilAOfaqo1qlCaqUpNSWzWgmk1Zn5V/tIf8ABMHU/Dv2vW/hnO+oaeoLnR53/fIM9EY/e9gea+LNH1zxd8GfGC3NhcX/AIa8Q2MnP3onBHUMDjIPoRX9EZXIOVzn6V4b+0B+yT4G+P2lTJq+nR2uqhcQ6lbKFnjOOOQOR7HOa/cOHvEirTgsFnkPbUnpd6tLz7nm1sH9qjoz5m/Zi/4KaWHiSay8PfEmNNK1JiI49Vi4hlOAAZM/dJPfpX3/AKXqtprVlFeWVxHc20qhkliYMrAjggivwy/aI/Y/8cfs96pK9/Zvqnh1mPkaxaKWQrngOOqsB6gA1sfs0ftteNP2fr6Cze4l1zwqWHm6ZOxLRrnloyehHXHTivYzrgPA53hnmfDc01u4X/Ls/IzpYmdF8lc/cRWBzg5pQMj2ry34J/H7wj8dfDkGr+G9SWYOo822cgSwsf4WXqCPXpXqAPbNfz3icNWwlSVGtBxnHdPRnqxkpK6Y76Cql/p1tqds9vdwR3MMg2vFMgdGHoQeDVrORTuMdaxuJpSVmtBFUKmAMClA4oNVruVo7eRo0MjqpKqDjcccDPvQDfLG5zXxB+Imj/DTw5caxrVyILdOEQEGSV8EhEXuxx0+pOACR+eHxe+Lus/F7xE+oahIYbGIlbOwVspAhPX3Y4BLEcngYAAEvxw8f+JvHXji9bxLBLp01lI0MWmMfltF9B6k8Ev/ABcEcYA4rRtHvvEGqWumaZayXt9dSCKGCIZZ2Pb6dyTwACTgAmvCxOIlVfs46L8z+feJeIMTmld4LDpxina3Vvz/AMiooLE4BJwTgDPAGSfyrovh/wCOtQ+HHiqz17TfLa4tyQY5VDJIh+8ntkdx0r7b+BH7NWl/DjRTd6xFDqPiG7iKzuw3RxIw5iQEdOuWxlue3FeDftKfs1zfD24n8R+HYHm8OStunt0GWsmJ/wDRee/8P0qXhZ0oqot1rY5avC+Y5bhoZhD4o6tLddn/AJn1t8J/iro/xZ8Nxanpkm2RcJc2rkeZbyY5Vh/Ijgiuvvr+3020mu7qZLe2hUySSysFRFAySSeAABnNfmB8NfiPq3wv8TW+s6TKcKQtxaliI7iPujfzBxkV6J8ev2lb/wCK0EWk6XHPpmgBVeeJ2AluJOpD4JGxT0APJGT2x3QxsXTbktV0Pt8HxvRWBcq6/ex0t3fc7P4lftmasfHdu3hLZ/wj1hIRKs6YN/2OSRlFxnbjBzyc/dr6f+GHxP0b4peG7fVdJuMl8LPbvjzIJO6OOx/mMEcV+Xqnmvsr9j/4L674aZvF+qXNxp8N5Fsg0wEjzkPSSUH0/hHXvnnBywtepVqNPb8jzuGM+zLMMwmprmhLV9l6H1lRSZFLXrH7SROA6ncMivzU/wCCkX7JBl+0/FDwvZkuo/4mtrAvUA4EwA6kdD7c1+lnPPGRWfqWlW+tadPZXcCXFrNG0ckUgyrggggjuCDX0PD+eYnIMfDGUHtuu66owrUo1YuLPwv/AGSv2j9S/Z2+JFtqCzMfD986w6nZ5JVoyQAwHYryc9+lfsF8RfBXhj9pr4Ny2EzRXum6rbCW3ulAYxuRlXB7EHH16V+VP7cv7Ldx+z98Rpb/AEu3dvCOsyNLaSAZFu5OTCx+pJHqOK9g/wCCbP7V8vhbWY/hn4nvM6VdsTpU8rf6mU5zESex7eh4r964sy2nnmBpcVZK7VI2crb6fqjy6E3Sm6NXY+Nvi/8ACzWfgz4+1XwtrcJiurSUhZMELNH/AAuvqCMHPqDXFAHIyARkcHjI+tfsV/wUF/ZcT41/DqXxRoVuG8VaLGZoljUbrmL+OM+pAwQfYjvX48zwSW0rxyIY5EYqysMEEHBBB6YPFfrvA3FFLiTLoqo/3sPdkvPv6M48TQdGV1t0P0h/4JkftUM2fhZ4juyWUGTR55m/hz80JJ7jqK/StDkcnPPpX84Hh3X7/wAKa7Y6xpVw1rqNlKs8MqkgqynIPHUcdK/dH9kr9oTTv2hPhRp+txyqmrwKLfUbQkbopgBk49GyCMcc46g1/Pvihwn/AGVi/wC0cNH91Uetukv+D+Z6mCxHOuSW6PdKKTIozxmvwk9MWiiigAooooAKKKKACiiigAooooAKKKKACiiigCM+9effG34raZ8GvhxrXivVJVjjs4CyRkgGWTB2oM9yeK72RhjcRxX5L/8ABTX9pAePPHMfw+0a7EmkaI4N80TZWS47rkcHbn8wa+v4SyGpxDmlPCpe7e8n2iv89jmxFX2UG+p8hfE34jav8VfHGreKNanae/v5mkJJJCISdqDPQAECuUIGcA4NGCT15619BfsXfs9XPx++L1nazwsdB0pkutRmIIXbnCJn1YjAHoDX9347FYThnK3N2jCnHbbbZfM+ZjGVapbqz7W/4JpfsvDwd4VPxF8QWgTWNVT/AECOVcNBbn+IZ6Fv5VyX/BTn9p94Il+GHhy+KSSKJdWkibBVDysJx64yfYY719Y/tNfGnSv2ZPgxdalCkSXSRi002y+6skpUhQB2UdSfbHevxQJ8Q/GP4hqMzat4i169wCcszyO36AA5PYAZr+bOFMJU4mzWtxLmv8Gm21fbTb5JfievXkqFNUYbs9Z/Yx/Zvuf2gvijawXULf8ACN6Y6T6jNj5XGfljHH8Q7eg/Cv270PR7TQtMt7CyiS2traNYYooxhVVRgAD2ryT9lX4A6f8As/fC/T9BgVH1KRBNf3IUZlmPLZPseAOwFe2DAYknr2r82414mnxFmLlB/uoe7FeXf5nXh6KowT6vcmopu5Txmlr89O0yNc1QaJo97qHkT3P2aFpTDaxmSWTaCdqKOWY9AB1NfntqX7Rnj6w+Ieoa/HqFzp0zy4bR7ncbeOMfdjaJsYIHVgAxJJyM1+jMjoikuQo9DXyp+2gPCl14UtLkPbSeIkukjtzAymXZgl1fHOzHPPQkevPJiVJx5oytbU+B4rjWWGVehX5OTW21z1n4D/G6z+Mnh6W4WP7FqtmVS8tM7gpOdrqe6tg478Edsnf+J/wy0b4qeHLjSNVt87vmguFH7yCTHDofX+YyDxXzV+whpFw2seJtUZGFmsUVsGIwGfJYgepAAz/vD1r7LB5GOFFXRl7WknPqejklZ5vlUHi4qXMmn59Ln5cfE/4Y618KfEkukarFuU5e2vEGI7iPPDKexHGR2+mCYvht8SNY+F3iWDWdGn2uMLPbuf3dxH3RgPzBHSv0X+KHww0f4p+HLjSdWt9+4boLhB+8gk7Oh7H+fIPFfnZ8T/hjrHwp8Ty6Tq8W5Tlra7QYjuI+zKexHAI7fTBPlV6EqEueG35H5JnuRYjIMSsXg2/Z3umt0+zP0N+FXxW0X4s+HY9U0x8SDCXFo+PMt5Mcqw7+xHBFdfe6TaalA0NzbRTxPwySIGU/ga/L/wCG/wAR9Y+F/iWDWtHmwwws9uxPl3EfdGA/MEdDX6J/Cr4q6P8AFrw5HqelSbZBhbm1YjzIJMfdYfqD0Ir0MPiFWVnufpXDnEFHOaXsa9lUW67+aMPxN+zJ8OvEwLTeHLazl5xJYZtiD64jIBP1Bqr8Lf2afCXwr1u51SxW5v7+QbYZb51c26kchMKMZ6ZOTjjPJz7DjikPA9K6fZwvzW1Pp/7JwSqqsqUVJdbIeFApaKTIrQ9cjyBzVe4uo7S3eWVgkagksxwAMdyaqa9r9j4e0y4v9RuY7Syt0aWWeZgqIo6kk9MV+U/7Zf8AwUEvviHNe+D/AIfXUlj4eBMVxqcZKy3Q7hMfdX6da+q4e4axvEWJVDDR91fFJ7Jf10OetWjSjdvU9b/bK/4KLQeHZL3wZ8OJlutT5ju9ZDAxwHBBWPB5YevQH1r88PDnhrxd8bfGotNOhu/EPiHUJNzsSXbJOSzsfugDJyeOOMnArqf2e/2bvFn7RniwWGiWsiafE4N7qcqnyoASM5J4LEZwM5Jr9jP2dP2XfCP7O/huKy0S0SbU5FH2vU5lBmnbqeey56AcV+9YzNMm8O8L9Uy+KqYprV7692+noeZCnUxT5pO0TxD9k/8A4J4+H/hPFba/4zjg17xTw6xsmYLU4Bwqnqw7k9fSvtS3to7eNURFVFGFCjAA9KlVAv404Lya/nLNc5xmc4h4jGVHKT+5eSXQ9anTjTVoqw+iiivINQooooAKKKKACiikPSgBhI/GmbhtzngenWlPGB1rkviN49034feFrzWNRlEMMCk8nBZuygdyelTKSinJ7I0pUp1pqnTV5N2Q/wAefEDR/h/oc+patdJbW0QJO84LH+6B1JNfBHxs/an8QfEq4ns9Jmk0rQwSFSNsSTLzyxHQHpgHt15rivjB8Y9a+LviKW9v53jsI2ItrMEhY1zwSOhYgDOfavPtm3BHOc/XqP8AE18fjcfKvLkpuyR/RHDnB1HAU1isZFTna9uiPtL9h74aQppN74xvYw9zPIYreRxyq/xEe5P6V4d+1J4pn8S/GDVEklBtrFltokByEAGSQD0Oa+xP2THt7n4HaHFAVDbGV8f3txz9DXyL+1j4FufCHxWvrlomNrqh8+FwDhjgZGfXqcV1YqDjgoKGvc8TIsTCrxHWdfdXUV2S7HiwyQCRg0UcZODkdjRXy61P3RWeqCjjucUAjOMge56U+KN5pFjjVnkY4CqMkntgdTVJcz5TGpVjTTcnb1H2VnPqN9BZ26GSe4kWKNFGSWYgAD3ya/UvQreH4efCa0tp2EUdhp4ViSMfKg3fyPWvmn9l39nSfSLyDxh4qtxa+SDJZ2k5AK8ffYHofSr/AO1h+0bp02iXHhLw9dLPcygR3UsJysa90BHc96+mwcFg6EqlR2bPxHiCvLiPMqWDwi5oQerWx8fardDUNTu7oAATStIp9ixwfy7V7Z+y98crv4c+J7fRtRuS/h+8cRsjMcQuTgMPQE4yK8KKgEgAAHoP6UoYxMJUJV1BIK9c8fyPNeFTrzpVFOLtqfqWPyijjcA8LWV9NH8j9jrW6jvLdJUIKsAwI569DVkHHtXlf7N3i2Txn8JNDv5X3zeV5UjdcsvGf0r1MHPBr9ApT9pBTXU/kbF0HhcROhLeLa+4kooorU5QooooAKKKKACiiigAooooAKayhgQRxTqQ9KAMbX/Dmn+JtLuNP1S0hvLOdSskM6BlYYxyD7V+a/7XH/BNuTTWvPFPwvjM0Q3S3OhFuV7kwnvxk7TjpwSeD+no+b6UySBZFYFQSepIr6TIuI8fkNf2+Em0usej9UYVaMKq95H89Hw/+JXi/wCCHi8ajoV5daJqtpJia2YFVYgjKyIcAjjGDz71+uX7I37cPh79oTTYdJ1Fo9I8XwqBLZu2Fm9WjJPI9uo9Kyv2uf2DPD/xys7nXtC8rQ/F0akieNAsV0ccCQDv2B681+T/AIm8LeK/gd48ew1GO60DxDpsweOWMlWUg8MjDqO/GQe9f0BKOS+JOFvC1LFxX4/qjyr1MHLXWLP6Gw4IBzwaeD1HWvgb9iv9v+2+Iv2Pwf4/uY7TxIQIra/4WO8I4AOeA5GM+tfesMyzR71Pynoa/nXOMmxmR4p4bGQakuvRruj16dSNWKcWWKQ9KQNntS9RXiJp7Gp4b+0J+zzZfFrTjf6cqWfia3TEFwRhZh/zzkx29G6qT6ZFJ+z3+zzZfCXTVv8AUUS88TXCYnuAMrCOvlx57erdWI9MCvcGx1oXkZrP2UOfntqeF/Y2D+ufXfZrn/rW3fzCsrxBPYW2l3T6o8MenLEzTNcECMR4O7dnjGM5zxiptV1S20XT5728mjt7WBDJJLKwVUUDJJJ6ACvgj9or9oq6+Kd/Jo+jyyWvhiB+nKveMDw7jqFBGVU+xPOAudetGjG73OPPs6w+UYduprJ7R7/8A80+I1z4cuPGeqy+FIZodDaU+Qsp6+pUEZVCeVB5xjOOg5okYxTckcV9c/sx/sxlGtPF3i222ycS2OmzL93uJZQe/cL24J5xjwqdOWIndK3c/n3AZbXz/Gv2UbXd21skVf2Zf2Y3u5bXxX4utCkakSWOmzrgseollX9Qv4ntX2QiCOMKoAAoRUjXYowAO1Ic7SBxxxX0NKlGlHlif0dleVYfKcOqVFer6tnPeK/Gmi+B9LOoa9qUGmWYIXzJm+8T0AHVj7AetbVrdRXkCTwussLqGV0O4EHkEEdRX56/tT6b4s074m3I8R3st9ZzbpdMkxthEGfuKvQMvAbucAnqK9a/ZA+OjXEMfgXXLjdNGv8AxLJpDyyDrDn1UAlfYY7CueOKTqunJWPncPxTCpmk8vrQ5EtE3u35+vQ+vaQ8gihegpa7T788z+O/wd0f44fDrVPDWrQI6XEZ8mUjLQyAfKw9CDX4TfELwVrXwX+JGoaDqKS2eqaTc/I4JUsAcpIp9CMEEV/RCy7h2r4h/wCCjf7LMXxO8Ft430K2UeJNGjYzeWozcwdSp9SoyR9MV+v+HfFKynFvL8W70Kumuyb6+j2ZwYrD+0XPHdHc/sO/tJQftAfC2Gz1OdD4m01BbX8JIJfAwJAPQjGe2frXw/8A8FHP2Zx8K/Hy+MNFtPL8O65KfNEa/Jb3J5I46Buv1zXg/wCzd8cNU/Z9+KOmeI7R3NkHEN/a5IEsBYbgR6gAn8K/Z7xv4W8NftRfA2ayby73SNashNbXGMtGxGVcHswJH619Pj6dXw+4jhjsPrhqr1XSz3Xy3RhC2KpOL+JH4FFdoBIwCK+if2I/2hZvgH8XrKW6nKeHtWdLW/QnCqCcLJjOPlJ6+ma8i+KHw71T4V+O9Y8KaxGYrzTrhoizDAdc/KwPoRg1ywYKMEZB5Br+l8wwmE4myqVN2lCpG6fqtGePCUqM79Uf0i2V7DqNpDcwOskMyiRHQgqykZBHrVzGRzzXw7/wTS/aVPxI8AnwJrN0ZNe0GMCBpGy09tkhTk9SvAP0r7iGQOlf585zldbJsdUwddWlF/euj+4+qpzVSKkiSikB60teOnc0CiiimAUUUUAFFFFABRRRQAUUUUAFFITiq0kxjUk8KASWPQY9f89qW/QDwz9sb48wfAP4O6pqsUqrrN0htdOjJAPmsCA2PRRk1+F2o31xqd5PeXMrz3Fw7SySyHLOzHJJPqScn3r6n/4KIftAN8YvjJPo+nXHmaB4d3W0QU/LLNn944559B7A18oNljyc55r+3PDHhn+yMsWMrRtUq6vul0R83ja3POyeiLGm6dcatfW1laRNNdXMixRRqMlmY4AHuTX7gfsffAyx/Z4+Clna3KRxandIL3UrkjksVzgnrhRwB2618D/8E1f2eD8SPiS/jXVrZn0HQCDCGUbZrk9ACeyjBP1FfXX/AAUV/aNh+EXwpbw3pV0I/EuvqYIhGcPBABh5MduoAz3J4OCK+D8Qs0rcRZvR4dwLurrma7+fotTqwlONGDrT+R8Hft2ftEy/HT4uXFrY3DP4b0VntbJAflkfPzye/IAHtX0h/wAEvv2aQIn+KOu2v7yUNBpSyryqkYaUZ7noCO2a+J/2cfgtqHx9+K2leGrVXFrJIJr+5A/1UAbLsTjqeg9yK/eLwb4UsPBPhvTdD0u3S206ygWCGJBgBVAA4/M1ycd5nQ4cyqlw3gHZtLna7f5tjw1N1ajrTL2qajbaPZXF7dyrBbwRtLLK5wEUDJJPYYBr4B+J37TfivxF42v77w/rd7pWjp+5tII22goP42H95jk88gEDtz9x/EHwJa/Ejw1caDf3l7Z2c7qZvscio8ig52ElT8pOM49MZxkVxOjfsn/DXR9rf8I/9slAxvuriSTP/AS239K/mCtTqTtGDt5niZ/gMyzFwpYOooQWrd2m38j5C8K/G34ra7rlnpWkeJb66v76VYYo2SN/m9fmU4AGSTwAASeBx9XfED4yr8CPAOn22s6g3iPxXLDhFbajzyclpGCgbYwTgYGeg5OTXXaro3gv4QeHNQ1+HRNO0iGyhaV5LS2jjc8YABAGWPCjnkkCvzq8d+M9Q+IPim/17VJC9zdOWRM5WJP4Y19AowPfknkknmnKWGjrK8mfGY3EYnhjDunOs6lae127Jd7PqbXxA+M/jD4lzSHWtXlayZiVsLc+VboM8DaPvY7FiT71wv8AFX0V8H/2QNS8d6VBrPiC+l0axuFDwWsUYM7oejHPCAjkDB684rt/Ef7CFobQtoXiO5juV5C38ayI/wCKbdv1wfpXH9XxFRczPlJZBnmZU/rNROXNrq9fubPmrwL8UPFHw3u/O0HV5rNC/mSWxO+CU8AlkORkgAZwDgDBGBX2h8D/ANqPSvia0ek6uItG8QHhIS/7u5OOsZPQ/wCwecevOPjD4gfDHxF8MdUFjr9gbcOT5NynzwTgd0f15HBweRkDNctFNJbyxzQu0UyMGV0JDKQcggjkEHkEUqVeph5cstuxhlmd5hkFf2NW/Kt4v9Ox+ue7IBHNcT8UfhfpHxU8OzaTqtuCGy0M6/6yCTs6nsf59DxXCfsvfGeT4o+EjaanMra7pe2K5PQzIfuS49Tgg47gngECvcSvHBr3ouNSN1qmf0DQrYbOMGp/FCa2Py/8f/CHxD8PPGa+Hbqzlu7md9tjLbxkreKThSgGeeQCvYnnjBP2T+zR8AW+E+lyapqkjS+IdQiCzRo58qBM52AA4ZumW/AcZJ9oudLtbu8trie1ilngYvFK6BmjJBUlSehIJHHYmroJBPGBXPSwsaU3NHz2VcK4bLMXPExd39ldl+rJ6Kac8YoyehIzXVc+5GnArB8V+LNM8G6Nd6trF1FY2FqhllnmbaqqBnJP6D3q14h16x8M6VdalqdzHaWNshklmlICqoGSSTX48ftw/to33x312bw54dnktPBtm5XKsQ16w4LNg/dHYEe/evtOFuF8VxJi1SpK1OPxS6Jf5nNXrRpRvfUk/bM/bi1P476jc+G/DEkuneDYZCGZSVkviCRubHIXjgHt1rj/ANk/9jzxF+0brsd08cmneEbZx9p1FwR5nPMcfq3qegq/+xz+x1qv7RPiOHU9UilsfBltIDcXJBU3JB/1aE9c9CecV+yvgzwRo/gPw9Z6JodlHp+m2qCOOCBQqgD1x1Pqe/fNfs/EXE2B4OwiyXIkvaW96W9u931f5Hn0aMq8va1Nuxl/C34U+H/g94QtPD/h6wistPtwOEUAu2MFmPdj3JrtkH50cZxTsd6/metWqV6kqtRuUpO7b6nsRSSsh9FFFSMKKKKACiiigAooooAKKKKAIZTtjJzivgH9tP4qv4l8YDwvZzH7BpuDOFPDSkZwfoCPxr7v8RXo07R7y6Y4WONnP4CvyL8S6zL4i8Qajqkzb5bu4eVic9zkde2CBXgZrXdOmoJ6s/VOAMthisbLEVFdQWnqzN55ySTnJJ6k+p96Oexwe1FFfHWtof0elofRP7KX7Qlt8NdQk0DXJTHo90+6KcniCQ8c+xr68+JPw38PfG/wk0EzpMrrvtrmJgWjbHDAj+Vfl1gcjAIIwcgHI9K9D+HHx38X/DGaNNL1Bp7FTk2VyS0f0Bzkfga97B5goQ9jWXun5Vn3Cc6+J+vZdPlq7tdH/XUv/FX9nnxT8MbqSWW0fUNLJOy8t1LDGeNwHI4/CvLeSpOCOx7V9reFf24vD2tWa2nivRpLeRhteWHEsZ45OCM/hg/WmeIdB+AfxYJmh1K20m8l6yQnyWB/3SNv6UTwdGrrRmtR4TiHM8vXscxw0rr7UVdP7jwb4I/s5a98X5hdKx0/REYK944ILnPIQdz719iaB8A/A3wV8PXGsyWEd1c2URne8uVDsCBkkZ4B69K7z4ZW3h7w54V07StEvbe5traMIrxup3f7RA7n1qT4u+G5/F/w71zS7V8y3Vq6Ic98cD8TXr0MHCjRvFJyPzXNeI8bmeMVOpJwpOVrbaX6n55/Fb9oPxL8S9TuES/n0/RiSIrO2YopTOAXxgkmvLckkMfmP+eatappVzomoz2N7A9tdwkrJG4wQQSOnYccetVuOxr5KtOc6j53qj+hcswmGw2Hh7CKSstuvmIAOSMk55pQdvIwT29ByD/IGkAGQCcEnA7nNdn8J/hnqfxS8XWWl2MT+Qsga5nAyqJnnJ6AkZwKilB1Wox3OvHYynhMPOtUdlFH3j+x9pc+lfBXSBMpQzb51GMfKzEj9DXugxjNY3hfQLfw1odnptsoSG3jWJQBxgDH9K2Ac4r9EoQ5KcY9j+OcwxKxWLqVl9ptklFFFbnAFFFFABRRRQAUUUUAFFFFABRRRQAUh6UtFAETgEcjj3rwf9p79lXwv+0Z4Ya3voUstZt1Js9URP3kR9CR1XPUGveiOKaAOOM11YLG18vrxxGGm4zi7poicYzjyyP58/jN8FPFv7P/AI5m0XxBay2lzHJvtb6LIjnUHIdGHfocdRX3Z+w1+32NUew8CfES9C3hxDYavOQFlIAASQno3YE9eB2r7D/aH/Z58N/tBeC7nRtctwLhVLWt6igyQSdmBx64yO4r8Vfjf8DfFH7PfjSbRNet3QK5a01BARHcKCcMp9Rj6gg1/TWW5nlviJgP7PzFKOKitJd33X6o8adOphJc0NUz+gGCZbiJZEYMrcgg/wAqn7Cvzg/YI/brXU1svh54+vfLvlAj0zVJm4mA6ROSeGAwAT1GB1r9G4ZVljDKQVPI21/PWeZFi8gxc8LiY2a2fRruj1qVWNaKlFlikpAx4yOadXz6dzY8j/aJ+GWqfFTwDNp2lalJZXUTidbbdtiuivSOTvjPI7ZwSDxj86dU0y70fULixvreS0vbdzHLBKu1kYdiK/W7oK4HxD8GfCXijxlp/ibUNMjuNWsfuP8AwuR90uvRivUZ6fljixGG9s1JOzPz3iPhj+2akK1OfLJaO+zX+Z8+/sx/syENa+LfF9tiQYlsdMlX7ncSyg9+4U9OCecAfX6KI4wq8AVxPxH+KXh74WaIb/W7pbdTkQW8fzTTMP4UXueRz0Gckgc1Z+HfxF0n4l+FrTXtLlP2eUEOjnEkLjhkcdiD+B4IyCDW1OMKS9nHc9rKcPgMqSwNGS50rvu/NnXZ9a4j4lfFvw78LtIa+1q7EbEHybWPDTTsOyLnntz0HcivMfjl+1XpPw9SbSdBMWseIxlXAbMNoenzkdWz/ADng5I4z8SeJ/FWr+MtYm1bW72W/vZj80kpyFH91QOFUegAHtWFfFxpe6tWfPZ/xdQy+9DC2lU/Bf5s7H4zfHHWfjFqyPdxx2WlWzFrawjAOzIxuZ8ZZscdgOw6k+e2d5cadeQXlrM9vcwOssU0bFWRlIIYEdMEAg1Z0LQtR8Tapb6ZpNlNqF/cNtjggXcx9T7AdSTgAZJIFe5+Kv2P9f8ADHw1fXWulvddg/f3Gm265VYMHIU9WccHsOCBk4J8hQq1m5pfM/HoYbNM3nPHxi5OOrl6dj6Y/Z2+M8Xxd8Iq87JHrliFivYFwASR8sij+6wBOOxBHbJ9dzj2r8+v2U/CPjO+8f2mteHo/sulW7CK+u7gEQyxEjdEP7zYGQB90hc44z+gm04Fe9h5ynTTktT9+4ax2IxuBjLEQaktLvr5kmKp3tjFf20sEyLJFIpVlYZDAjBB9auA5prjI64FdCbi7pn1m5+JX7ef7N8nwM+K097p8Df8I1rjtcWrBTsikJy0ee3PI9s19Bf8EvP2klQzfC/W7nL4a40syPw396IZ79wK+x/2rvgPY/H34S6toM8arqKoZrG4IyYpl5Uj2PIP1r8QLO41/wCEPxBjnQSab4h0O+BI+6ySI3I+h5Hvmv6hyHE0uPOHJ5XiH/tFJaN76bP9GeLUi8NWVSOzP0g/4Kefs3p4m8OQ/ErRLTfqOmL5d+kQJaWDsxA6lT19q/LbO4g9sfgeP61+9Pwa+I+h/tLfAu01Bo454NRtDb31rkEpJtxIhHqDmvxv/ae+CF/8Avi9rPhq5iYaeZGuNPmxhZbdiSuD6jkH6V63hfn9SjKpw/jnadNvlv2W6+X5EY2ktKsepk/Ab4r6h8E/ihoXi3TnZRZzATxjpJCxw6ke4zj3Ffvf4H8Yaf498J6Zr2mTLPZ38CToy88MM4/DNfzmnIAABH41+nn/AASx/aETVdDvvhjq1yPttkDdaYZG5eEn50BPUqcED0PsTUeLnDP1jDxzehH3o6St27/IeBrpP2cnofowDjNPqMHA56VJX8krXU9wKKKKoAooooAKKKKACiiigAooooAYeK+df24fjrH8Dfgbq17BOseuampsNPQH5vMcEFh/urk/gK+hpZPKUt0GPwr8Y/8Ago/8bW+KXxuk0S0uPN0jw4ptogp+VpjzI2OnoM+1ffcD5C8+zinRkrwi+aXounzOPFVfZ0m1ufJ9xcS3NxLNM5kmkYu7kkkknJPPPU1oeHNAvfFeu6fo2mwm4vr+dLeCJQSWZmAAPoOck+grJY9B196+5/8Agl58DB4v+IF5461G28zT9DHl228cNOw5Iz12rz7Eiv7V4mzWnw7k9SunbljaK89kj5+jTdWokfoH8Efh3pX7NXwN0/SnMcMWmWZub24IA3yYDSOxPXJOB6AAV+N/7Tfxhuvjh8ZNd8STSs9m0pt7KI5ISFSQuB7nJ9yea/Q7/gp5+0AfA/w7tvAukz7dW10n7R5Z+aK2AGc45BYnHuAa+EP2NfgfL8c/jXpGmSQGTSLFxe6jIM4Ea8hSfVmwAPY1+CcC4ZZfhMVxVmHxSu032629XsejiZc01Qhsfod/wTe/Z5Hww+Fo8Tapa7Nd8Qbbghh80UHVEHp2Y+59q+zgOlU9P0+DS7OC1t0EUEKKiIowFAGBgVcAHXvX8+ZxmdbN8fVxlZ3c3f0XRHrU6apxUUSUUUV5RqfMH7c/iWbTvA2k6NDIUXUbzfMB/HHEN23/AL6KH/gIr5P+FOkW3iL4k+GNNvQrWk99EsqN0dd2Sp9jjH419Qft4aLLN4d8M6qibo7W7kt3YDJXzFBH0H7v88V8d6ZqFxpOp2l/ZyGG6tZknhkHO11YMp/AgH8K8LFytXTa0Vj+euKqzp56pV1eMeVr06n6028awwIFGAAKlDZ69a83+Cvxg034teFIL62dIb+JQl5Zlvmgkxz9VOCVPcehBA9IIBOe9e3GSklJbH7tg8RSxVGNWjK8WtLHO+M/BOlePdAutJ1i0S6tJ1wQy8qccMp6qwPII5Ffm78WvhxdfCzxze6DcOZoUxLbTsMGWFs7WPuMEHtlTjiv1EI4x0r4X/bh1Czn+I+lW0JVru2sP35XHG6Riqk/mcdgQe9cONpxdPne6Pz7jjAYeeC+stJTi0k+9+hz/wCx3rkulfGqys1fEWp289u6c4bavmg/UeX19zX6EgnBr8+f2N/D8urfGS1vhGTFpltLOznIALL5QH1O9vyNfoMD2owV/Za9zr4G9p/Znv7XdvTT9R9LSUtegfoo0jkGqV3dpZW8lxK6xwxqWdmOAAO5Jq1K4jQknAFfm7/wUY/bLl077V8M/Bt/supF2avewNny1IP7lWB6nufQ4r38gyPE5/jYYPDLVvV9EurZhWqqjHmZ5d/wUB/bNm+Keu3HgbwpemPwvZyFLueBirXkg4xn+6D2HB715j+x5+yVqf7Rni6O4vopLXwhp8qm9vBx5xByYkJ6k8ZPQCuU/Zh/Zx1z9o/4hW2jWiSQaTARLqWolSVhizyAehZugxyOtft78MPhlonwo8HWHh3QbKOzsbSMKqp1Y92Y9yfWv3/iPO8JwRl0ciym3tmvel1V92/N9Ox5lGlLET9rPboXvBngzSvA/h6z0bR7KGysLWMRxQQrgAAAfieOSeT3rowOOaBjrS4Gc4r+YKkp1Zuc3dvc9laKw6iiimMKKKKACiiigAooooAKKKKACiiigDD8V2P9p+HtQtQSDPA6ce64r8itUsJtK1K6sp0MU1vK0ToRggqxXH/jufxr9ipow6EV8F/tf/Ae50HW7jxlo9u8unXZ3XkcS5MTk/ewOxPJrwc0w7q01OK1R+pcB5tTwWKlh6rtz2s/NHy/RQMnIIIIOCM/r+P9KK+Mbd7WP6R5k9goyccEgH04oop7aMOW4evAx9KATk44HoOBRRQTyKSs1oaWl+JdW0OdZ9P1K6s5VIIaGVlOR06GvePhn+2T4p8LvFaeINut6eCAZCMTquOcYABP1r51oycFRk57ZxXXSxFWi/dkeHjsjwOPp8lamn52sz9AfEHwv+Hn7T3h6PW9Ll+zam6/8flqQJFbH3ZF6Ej6fjXhPib9iLxppMrf2ZcWmqW/RXJMTfiDn+dYH7JvxBvPCfxWsNNSUmx1V/JmiJIUNjIIHtgj8a/SdcMg7CvpaFGjj6anJWfkfiOZZhmPCeL+rUKjlTeqUtdOx8CeCv2HPE+q3sZ1++g0yzHLrA3mSEdwOAB9a+x/hl8JNA+F2kJY6RapCMDfIRl5Djqx7mu3VFOTtGadgY6V6NDB0cPrFa9z47M+Icdm2lefu9lsKAOMGlAA6UAAUAYrvPmRaKKKACiiigAooooAKKKKACiiigAooooAKKKKACkPSlooAjIzXkf7Q/7P/h39oLwNeaHrVuizFC1reqv723kA4ZT35wCDxivXSuRSECtsLia2DrRr0JOMou6aJklJNM/nu+L/AMJPEvwG8d3Xh7WoZbW7t3LW1wuQsyA5V1I4IHBPoa/SD/gn5+2enxJ0qHwH4xvEj8TWce2zupWA+2xjjknjeBxjvXvH7V37MOiftH+BprGaCO3121Uvp9+qjfE+OhPUqehFfip4j0HxP8EfiHNY3Yn0fxFo1zlJEyrKynKsD3BHPHGDX9QYLFYLxJyh4TE2hiqa0fX19H1PFlGeDnePws/oizuXI59qfXyv+xF+1jbftCeClstSlii8W6Yqx3kO7HmrjAlUdwQMkdia+p89Aa/mfMctxGVYmphMTG04v+mezCaqRUovQAflHGKG9O1IjdB3rzn4wfGnQvg/pUdzqUjTXs4P2axi5lmI6n0VR3Y8fU4B89tRV29DHEYilhqUqtV2jHdnzp+2h8KNQt9aj8b2klxd6fMqQXcbsXFow4Rl67UboQOAxz/Fx8/eGviJ4i8HaRqenaPq0+n2moBfPWE4JxxlT1UnOCVIJ7ngV9V/Bv8AaRi+Mes6v4U8ZWlpFFqYYWcIB8t0Iw0DE9WxyD3+bpgCvnL44fCe7+EXjObTnDy6Vc5m0+6Yf6yPPKk9Ny5AP4HABFeNiI3ftqT0e5+CZ9SVWTzfLJvkk2pW0af+TPPCSSSeT1JPWvQ/hL8E/Efxd1IRabC1rpcbYuNSuEPkx+oH99sfwg9xkgc1a/Z+8E+G/H3j+30nxJeyQQN+8gtUOwXTg58svnK8ZOByRnBBxn9GtE0Ox8Pabb2GnWkNnZwLsihgQIqL6ACpw2GVZc8np2J4Y4Zjm3+14mXup7Ldvz7HE/Cn4K+H/hHpfkaXbebeyKPtF7KAZpj9f4R6KMD8ck+isA4wcEd6XoeKVQcV7cYqKSjsfveHw1HC0lRpRSiuiKOnaVaaRbR2tjaw2dtGMJFBGERR6BQMCtDGBTcep/KlqjoilFWSsh9Icd6WkIzSZZBIgYFW4U9fevym/wCCon7P7eGPFtp8RNKtQLDVWFvfiJSFWYAYY44AIGCeORX6vFQRzXn/AMbvhbpfxf8AhlrvhXVYllt7+3ZFYjJSTqrD0IIHNfX8J55U4fzOlil8N7SXeL3+458RSVWDXU/ML/gmb+0E3w/+Jc3gvVLkDRdewbcMcLHcjkY9NwyD7gV9Vf8ABSb4FL8TPhMPE+nWwl1fQMz5RfmeAgbh74HP5471+VfiTQdb+EPxHu9LmZrPW9EvsLIMr8ytlWB44OAfzr9rf2Zfi7p37SfwE0zVJVSa5lgaz1K1bHyzqNrgg9A2Qwz1Br9i41wzybM8LxPl/wAE2nK21/8Ago8/Dy9pCVGe6PwlbjKngg812Pwl+IWofCr4jaB4q02UxXGmXSTHBxvTOHU+oIJGD612X7WPwWn+BPxo1vQPLYaVK5udPlI4eJsEAHvgnB+leN9SeeK/pLD1sNxJlKl8UKkfwaPIalSm+6P6LPh343sfiJ4K0jxDp0qy2t/bpOhByPmAOM/jiuq7c1+eH/BKr45f2x4X1X4c6lcFrrS2F1YhzktCxO5Rn+6w6dga/Q9e+a/z94hyqeSZnWwUlpGTt6dD6ihU9rTUh1FFFfPm4UUUUAFFFFABRRRQAUUh6Ux2AwDyKTdgPIv2pfi9b/BP4K+I/EsrgXMVu0NmnQvcOCsYH4n9K/BXVtTuda1S51C7laa7upGlkkYklmYkk/rX3t/wVc+NH9t+K9D+HthP/ommf6beqhGDKy4QH6KT+dfn6e+Bx+df2d4T5B9Qyz6/Uj79V39Irb79z57H1eeaitkW9K0251rUbXT7KE3F5dSLDDGvV3YgAD6k4/Gv3X/Z8+GOm/s3fAfTNJlaOKS0tDeahctgB5iu+RifwwB6CvzV/wCCbfwYHxK+N8WvXsHm6V4cUXJLD5TMeEGemRyfwFfZn/BSz41D4c/Bk+HLCYRar4gPkALwRADlyR7ggfia+T8RcbVz/O8Pw/hXdJpy9X/ktTbCJUaTqtH5n/tL/GG6+OHxj17xK7u1rJOYLKMk/JApwmB2z1+pr9Rf+CdPwGj+E3wYt9YvbYLrviALd3EjD5ki58tM+gBzj1Oa/Mr9kz4PT/Gv426BohiL6dDILy/k5IEKEE59yePxr949N0+HSdPt7SBBHDBGERB0AAryfErMqeW4PD8PYR2UUnK3ZbL9TTCQc5utIu43V5f8ffix/wAKi8DTarBHFPqUkqQWkM+djuTk5wc4Chj+GO9enk4FcH8S/g74d+LEFpHr9vNcfZN5gaKd4whYAE4BwT8oxkHHPqc/zjLm5Xy7m+PjiJ4eawrSm1pc8T+H37cGmapdxWXirSm0ZnIX7dbuZYM+rLgMo+m73xX03p9/BqdnDdW0yXFtMgdJY2DK6kZBBHBBHORX55ftF/BS3+DHiCwisL2S807UI3eFZ8GWIoVDBiAAR8ykHHqO2T9Ufsf6hdX3wU0tbrc4gnnhhZs52CQ4AJ6gZIHsMdq46Fabm6dTdHw3D+b4+eNqZbmCTnBXuvkd/wDFfwBbfE3wRqWg3J8v7QmYpcZMUqnKP+DAcdxkd6/M7xN4Z1Hwdrd7pGrWzWl/aOY5EYfkwPdSMEHoQQRX6y9+K8m+NPwD0P4vWHmTILDWYEK22pxKC6jn5XGRvTJJwTxkkEEmqxWH9sk1ujp4p4c/temq1HSpH8V2Pz38LeLdY8EaxFqmi38un3sfSSMjDD+6ynIYexBr6p8C/t0Wj20Nv4t0eeG4AwbrT8PG59SjEFR9C34V8+/Eb4HeLvhldSrqmlyT2K5K39qpktyo7lgMr06MB+I5rgOCvpXlQq1cO2vwZ+PYXMc2yCo6cbrumtPuPtbxl+3B4etNMlTw5p91qGoOp8t7hPKhQ44Lc7jjjgDn1HWvjzxL4g1HxZrt7rGqXDXd9eyGSWQ9STgAAdgAAAOgwAOlVtM0m91y8istOs5768lOEgt4zI7fgATX17+zv+ynNoV/aeJfGUaG/gcS2mmAhlhYYIeQjILA8gDgYByT00vWxUknsewpZvxZWhTq/AnrpZLz9Tvf2VPhLJ8OfAhvNRgeHW9XKz3EbjDRIM+XGR2IBJPcFiOwr3TnPTikVAgUAYFLj5ute5CChFRXQ/eMDg6eAw8MPSWkVb/gijrSEg8Z5oYdMmuD+MfxT0v4P+AtV8SatMIraziLhQwDSNj5VHuTxW1CjVxNWNKkryk7Jd7ne2km2eI/t0/tTwfADwG1hpdwsnizVlaO0gBy0KkAGQjtjOR71+RXgjwb4k+N/wAR7TR9OWXVNc1a4LSSvkkZOXkc9gASSfpVr4xfFLXvjt8StR8SapJLc3l7Lst7cZYRJnCRqO3UDHqT61+p/wCwD+ydH8F/BUfibXbZR4t1iMNJuHzW8RGRGD2OOT9cdq/qOnHD+G+Qe0lZ4ur99/8AJHivmxdWy+FHsv7Nf7P+j/s/fD2y0HTY1e7Kh7y824eeXAyT7dQPavX+MD1NCRgDpyeuKcPWv5gxeKrY2vPEV5c0pO7bPailBKMR46UtFFcyKCiiimAUUUUAFFFFABRRRQAUUUUAFFFITjr0pXAYR29azdU0q21Wzlt7qCOaGQFWjddwII5BHeovE3irSPB+mtqGtala6XZqQDPdSrGmfqa4wftE/DZgM+NNGH/b6nB/OumnhK+Ii3Cm5LyTZPPyO6lZnhXxg/YltdVubnUvB062Nw2WNlIcxE9eO6n9K+UfGPwv8VeAriSLWdEurVVbaJQheNvcOBgiv0k/4aK+GoxjxroxH/X7H/jVHUfjn8KtUiaK58XaFKjcFXu4mBH4mvLxHDdas+aNGSf+Fn6LlXHWMy9Rp1ZKcV33+8/MAggkEAHv1/rSV96eJtM/Z38TiR7nWPDsMrf8tbe7jibPr8pH615prXwT+BV8zNYfEuzsCeQrX0UgB/Hn8zXlT4XzGPw0pP8A7df+R+k4XxEy6rZVk4v7z5Wor6Ff4BfDHkL8YdIAB7yx5/8AQqRPgF8M+jfGLSD/ANtY/wD4quf/AFazP/nxL7mez/rzk2/tPwZ890oxznoAT+lfQw+APwvBJPxh0kn1EkX/AMVTh8A/hYcA/GHSc9iJYhg+v3qP9W80/wCfMvuYv9esmS/ifgzjv2YfDM/iT4y6F5abo7OT7RI3YADH8yK/TxAACPSvlP4Fx/CH4LLdzQ/EDR9TvbojdcPdxqVUdFAzwM817Kf2i/hqGA/4TTRsY/5/U/xr6bAZNjcNS5ZUZX9GfhfFWd0c4x3taUvdirI9Lorzb/hov4anj/hNtG/8C0/xpP8Ahov4bZwfG2jY/wCvyP8Axr0v7Pxn/PqX/gL/AMj4znh/Mj0vFJ1965Hwv8TfC/jh5l8P67Yas8ODItpcLIVBOMkA8fjXWjjjNcNSnOlJwqRcWu+hSaezJKKKKQwooooAKKQ4700kDjp+NJuwCrTqZkc0ZB5BB+lJNMGPopmcDJ/wpQR2xTuA6imUvA64xRsAYHrTqjyMggZBpwPPSi4WHUUUUwCm9z64p1FAEXykEdq+Nv29f2QofjX4Zm8S+HrWNfF+mRF0CKAbuMcmM46nGSCfpX2XjmoniVwylQcjBz6V6mU5nicnxcMXhpWlF/euzM6lNVYuLP56vhR8T/EXwJ+Idn4i0d5LTUbCUrPavkCVQcPG498Eexr9zfgD8adG+O3w603xPpEoIuEHn25b54JP4kYdiDX5/wD/AAUm/ZPPhzUZvif4Zs8WFw3/ABNoIl4jcnAlwOx7/nXif7C/7Ttx8BfiNDY6lMzeFNXdYbqNicQueFkHoOcH2r+jOIMvw3HeSxzrAJe3pr3kt3bdP9DyKUpYaryS2ex+2uR6e1eafHn4RWvxe8GyWLbItStsy2V0w5jkx90nrtbgEfQ9QK9A0vUoNYtIbq2dJbeVVkjkQ5VlIBBH51ex+Vfy9KG8Jr5HoYrDU8XRlQqK8ZKzPy+8E/DDxh4g8c/2Lo9hcW2t6fcDzZXyi2Tow+d37YIyCMk44B6V91fEb4Rt8UvhlDouvTwy+IIIFePUIY9ipchcFgOflJyCPQ9jjHpUVjb2s08sUMcckrBpGVQGcgAZJ7nAA59BV3qfaualh40ouN73Plcs4Zw2X0KlByclPdPa3TTv5n57/Cn9mTxp4i8W7byO48M22m3OH1F1PmeYjf8ALDn5jkZDg7cc8nivv+zjMFvFGXaVlULubGWwOpxxk9as7QOgoA4NXSpRpJqJ6eUZLQyanKFBt8zu2ySikpa3PogooprMFHJxQAbqdUInjP8AEv51LuFBKknsLUcoLDink4prZyPSgo/Ln/gqn8BxpWs6Z8R9KtwsV3iz1AKAMOBlGOOueR9a4L/gmZ8cW8A/FiXwle3G3SvECgRK7YUXCgBce5Hy/gK/Tf8AaB+Fdp8YPhTr/hm6UFry3cQsQCUlAJRhn0OK/ByUax8LvHrp89preg3xGOVKyxt/LI49jX9N8H4mnxVw1XyPEO9Smvdv26fczxa69hWVWOx+pf8AwU8+By+PPhVF400+236t4f8AncqMl7djhxkf3eG/OvyN96/fP4Q+NtJ/aK+Amnakyxz2ur2DQXURIO19pWRD6YOa/E346/DK5+EfxX8R+FZ0ZRZXTCIkYDREkocemMV7vhRnE6SrZFiXadNvlv2vqvk/zMcfTu1Vjsy5+zr8Wrn4K/F/w54qhdktre4WO7Rf44GO1wfXgk/hX78aHq9vrmk2WoWsiy211Es0TqchlYAg/rX83ZGa/ZD/AIJp/Gk/EX4Iw6DezmbU/Dzi0Yscs0P/ACzP0AyM+1eb4w5A3Gnm1Jar3ZenR/ea5fWSvTZ9jg5paYOMDpT6/ldM9sKKKKoAooooAKKKKAGnjmsPxf4ltfCXhjU9ZvX8u1sbd55W9FVST/Kto9fSvj//AIKZfFf/AIQD4B3GjW0ojvtflFou04YR9XI/AY/GvXybATzTH0cJBazkl8uv4GdSahByfQ/J/wCMnxBuvin8TfEfii7kZ31G8kljyc7Y8kIo9gABXFgZZRgkE8gUh4AAGAK9N/Zw+Gc3xe+M/hfwxGhaG5u1e4YZ+WFDucn2wMfjX+hlSpRyDKG37sacfwSPlUnVqLzP1Z/4J5fB5fhP8ArC/u4RFquuMdQuWZcMqkfIp9gvP41+d37fHxlPxf8Aj9qqWkxk0jQ86bbfNlWZDiRh25fIHsBX6iftSfEiD4Cfs86ze2TLbTxWf2SyUEDEjDYuPpnP4V+Kvw08E33xR+Iui+HbXdJdaterE7jLMAzZdifXGST7V/OPAVF4zHYzifGP3Y81m/x+5WR6uKdoxoxP0x/4JZfBR/Cvw6v/ABzfQCO+1+QC3JHK26cDGeRubJPtivvYLxXN/D/wjaeA/B2kaDYRrFa2NtHbxooxwoxXSV+DZ9mc84zKtjJv4m7enT8D1KVNU4KI4jNRyOI0YntUh6VVubYXNvLEWZBIpUsjEMMjGQexrwy5XtofnR+0v8Qv+E++KupNDN5lhpn+g22D8p2H52H1ctz3AXrUXwq/aN8WfCmyh0+zkgv9GjYt9huk4TcxZtjrypJJPORznHJr1r4ifsPXcDy3Xg/VRcITu+w6icOO+FlA59gQPcmvm3xZ4G8Q+Bb02mv6RdaZNnAM6fI/+64yrd/uk18/VVelUdS2/U/m/NKOc5bj6mNalFye61Vu1+3kfb/w6/a/8F+L/Kt9Vmbw3fNgGO+P7kn2m+7j/e2/SvcrS/t7+FZbeZJonAKujAqwPQgivyROK6/wP8WPFnw4mV9C1m4tYQ2WtGPmW785OUbIyfUYPoRXRTx72qL5n0WWceThanjoXXdb/cfqK8UcikOgYe4zXH3/AMHvBeq3P2i88LaPcTHq8thEzH2JK89TXk3wQ/aysPiBe2+ieIbePSNcmwkLoxMFy3opPKN6KSc9iScV9GK2/wDGvUjKFWN1qj9UwmIwOb0lWp2mvTYxtC8H6L4Yg8jSdJstNh6mO1gSIfkoArbxgcU0YPXFP21oetTpwprlgkl5DqTIFB6cU0k49KTZsRTzLDGXYgKvJJ6V+P3/AAUY/ail+Kvjr/hC9Euy3hrQpCs7IcC5uhkNkjqq9MdM5r7X/b8/aRX4I/Cq4sNMnA8S6yrWtptbmJTkNIR7DgH1Nfkt8G/hhqnxt+Jek+GrIO89/cbp5jk7IwQXYn6E8nua/f8Aw3yCjRhU4gzBWp00+W/dbv8ARHl4us7qlDdn1F/wTg/ZXb4l+LF8fa9ak6DpMuLOOVcrczjvg8FV6/Uiv1vihWKJY1AAXgADgelct8Lfh7pfww8EaT4b0i3S2sbGBYkVBjOByT65OTXX9BX5hxVxDW4izGeJm/dTtFdl/wAHqddCkqUEluPHSloor5A6QooooAKQnAyaWmsRjnvQA3cPWlDgtgHNct8QPG1l4A8L32s3z7YLdCwXPLt2Ue5NeZfsw+Mtd+IFl4h8QavcO9tdXhW0tz92FFGMD9KxdVc/J1OOWJhGqqPVnvAORS01adWx2BRRRQAUUUUAFIelLRSsB4T+1X+zdF+0t4Bh0CXWJtGkgnFxHLENykgEEMM8jmvkCb/gkTIkZkb4gEgZ+b7GFP44PNfpi3QZ9agurcXFu8RB2uCpAOOD1r6fLOJcyyqn7HDVOWN77J/mjGdGEnzSV2fj3q/7F/wt8P6ncadqPx20y2vbdzHLC8QJRgcEHB4Iqr/wyR8IMgf8L+0rI/6Zj/Gvp3xz/wAEqvCWveIdW1weLtUsYbuaS6eLy43CFmLNyRkjnv0xXx9r/wAMP2dfDet3ul3HxJ8RTy2krQu8Onhk3KSCAQoBAIPrX7hlecQzOFqWNqSmleSjTTt/5KeZUp8m8VY6Ufsk/CAZB+P2kkevlD/Gk/4ZJ+EIB/4v9pPPrCP8a4v/AIQr9m8k/wDFw/E3H/UNx/Sk/wCEJ/Zv/wCig+Jv/Bb/APWr30q//QTW/wDBa/8AkTK6Wll9/wDwTtD+yV8Ic/8AJfdJ/wC/Q/xo/wCGSPhB/wBF90r/AL9D/GuL/wCEJ/Zv/wCig+Jv/Bb/APWpf+EJ/Zxx/wAlC8Tf+Cz/AOxotW/6Ca3/AILX/wAiK6/lX3/8E7I/slfCDBx8ftKz/wBch/jR/wAMkfCLP/JfdJ/78j/GuM/4Qj9nH/oofif/AMFv/wBak/4Qn9nDv8QvE3/gt/8ArU7V/wDoJrf+C1/8iNO3Rff/AME7MfskfCHnPx90kD2hH+NP/wCGSfhCeB8fdKJ9oR/jXFDwV+zjjn4h+Jf/AAW//WpR4I/ZwJAPxE8TYzgj+zBjHv8AKeBUyVVK7xNbT/p2v/kQTi9LL7ztB+yN8ISwVfj5pRYkAAxYH869a0T/AIJOW/iDTYNQ0/4kJdWU6iSKaK13K4PIIIPIIq78Pv8AgmD4B+JXhXTvEeiePtUvNJv4xNBIsEa7lJ7gjOeMc4Ir7++F/gGy+FngXSPC+nvLLZ6bAsCSTNudwByT7k54FfmmecWVMIoxy7FynNO0lKEVb8EddKjGfxR0Pnb9kr9hKP8AZp8Xal4hk8TS6vdXNv8AZljEIjRVzkk8nJzX1yvQd6azDP3sGoLi+t7VC00yQqOrOwX+dfkuOxuIzOu6+JfNN+X+R3wioLlii1TSwxnNeeeL/j/8PvA0TvrnivTNPC9RJcru/IHNfPvjj/gqB8IvCoePS57zxJMpI22VuVQn/ebAx9M11YTIsyxzX1ehKXydvv2FKrTh8TPsfeD3pjuqjJIAr8uPGH/BV3xd4gmktvBPglLYscRyXbtO+TwDsUY/DNch/wAJJ+2B+0G5W1TW9LsJeMwILCEA8j5yQSPoeenOcV9ZDgfHQh7THVYUY/3pK/3IweJhf3Vc/UvxX8UvCvgqBptc1/T9LjUZJublEz+BNeCePP8Ago58G/BpeO31yTXZwDhNPiZxn03dK+UfDX/BLn4l+MpxdeOPGUNlI53SBXku5OeoLEgZ/A17f4Q/4JQ/DfR0jbXNW1fW5B9796sCH2wq9Pqa6Y5Zwtgf97xcqrXSCsvvf+YvaVZ/DG3qcd4k/wCCumixlxovgu9uQPuyXE6xg+nABNeeap/wVx8YzMxsPB2nQpjgzXDuR+QAr7Q8P/sCfBHw/tMfgizvHUcNeM02frmu3039mT4YaQoW28B6DGo6f6BGTn1yQa6v7X4Rw+lLAyn/AIpW/Vk+zxEt5JH5qXn/AAVc+K07E2+j6FCD0/cyOfzLDNZ0n/BU34zNu2poUWf+nRj/ADev1Wi+CPgWNQq+E9HVR0Asoh/JadJ8EfAsi7W8J6Sw97OL/wCJraHFHDMNP7LT+d/0J9hX/wCfh+T3/D0j415yJtE9v9DP/wAVVqP/AIKnfGROXh0KU+htSD/6HX6oH4D+AMH/AIpDRsn/AKcY/wDCvgH/AIKjad4W8G2Pg/w1oej6fpV5fXMlzPLa26RuI1wBkqMnJPT2r6DJ854cznFxwdPK4pyvrfZJX7EVIVaceZ1D7K/ZA+J/iz4xfBjSvFvi6G1t7/UZZWijtEZEESttU4JPXaT+Ne5g7ulfJHwa/a2+Cvw4+GHhzw0PFsEA0yyit3DQyKAyqAxJ24yTz+Ne7/Cv44+DfjRZXN34Q1iLWLa2k8qWSIEBWxnByB2r8fzXA1o4irWjScKfM7aNJK+iudtOcXFK92eiUUUV4JuFFFFABTGHNPopNXA53xZ4W0/xhoF9o2qWiXdheQvBNDIuVdWGCPbjoe1fhn+1X+z1ffs7/FG80YpJJotyTNpt02fnjz90n1HQ96/esCvnD9tb9ne2+PvwnvLaGBV1/T1a6sZwADvAyUJ9GAwffFfpXAvE0+H8xUKr/c1NJLovM48VR9rC63R4f/wTS/ao/wCEx0Bvhx4hut+s6WubCeU/Nc24H3ST/Ev619/bgV6iv53fA3i7Wvg18RrLWbUy2WraPd/vIuQflbDowPY4Ir94fgl8UdL+MXw60fxPpcqyxXkAZwp5jcDDKR1BByMV7PiNw1HK8WsxwqvRra6bJ7/jujPCVnOPJLdHoanNOpq4AH0p1fjidz0AooopgRNyOuKTIU4FfN/x9/aol+GXiK58OaPpIu9VhjVjc3bYhTcoYYVfmbg88r+Ncx+yh8QPF3xM+Jet6nr2sXF7a21j5Ytc7YEd5FKlUACggRsM9eTyawdeHtPZrc+VlxDhPr0cvp3lNuz7K3c+qtW1O20TTrq/vJlgtLaNppZH4VEUZJP0AJr4K+Lv7VXifxzqc9voV/ceH9BRisQt2MdxMAeGdx8y5/uqRjODkivqD9rPUJdO+B2vmFijy+TESO6tMgYH6rkfjX524GR2rgxtaUGoxdj4bjfOcThqkMHQk4pq7a3fkb1j4/8AE+l3KXVp4i1WC4Q5DLeSAnnPPPPuDkHuDX1D8Av2uLjVL+38PeNJYjPMQlvqoAQOxPCSgAKCegYYHQEDrXlPwn/Ze1f4q+EZNfh1S302F2dLaOSIyGYqcHcQRtGcgHB6dOmfK/FPhnUfBmvXmiatbNbahaPslQ4I6Ahge4III/CuSE61BKb2Z8bg8Xm+SqnjJ83spd3dNfp5H6wI6yqrKeDS9cV4X+yl8VJPiJ4B+y6jOZ9Z0hhbXDu2WkQ/6uQ/UAqSepRj3r3MHJHpXvQmpxUl1P6EwGMp4/DwxFN6SVxswLL0yMdK/In/AIKg/A3/AIQT4r2vjPTrYR6b4hT/AEkIuFW5XgnjpuUKfrmv16HI5r50/bq+EI+LfwE123hh83UdOjN7bhR82UySB9QDX3nBWbvJc6o13K0JPll6PQ2xFP2lNrqfJX/BKD40Gz1LXfhzfTkpPjULBWOcEDEij25BxUn/AAVi+DZttR0D4iWFuRDJjTb8xj+Llo2OPXBGT3xXxH8EPiJdfCT4seGvE1u7RSafeI0irwHjJxIp9ipIx61+1vxw8F6f8f8A9nzWrGIJMmqaeZ7WQc4kC742HoQwH5Yr9Z4lg+FuLMPm9BWpVbX7a2T/AA1OKi/bUHTe6PwVIOATyTzmvrH/AIJv/Fv/AIV18frTSbmcxab4gT7G4z8vm9UJHTtj8a+WdS0+fSdQubG5Qxz20jQyKRggqSCPzFSaLrF14e1qw1OylMF3ZTpcRSrnKsrBgR+IFf0Pn2Ap59k1TD7qcdH520Z5NKTpTT7M/pDDqcEHOaeO9edfAj4j2/xa+FPhjxTAQRqFjHK4HO2TaN6n0IYGvRa/zrr0JYarOjNWlFtP1R9ZGSlFMfRRRWRQUUUUAFFFFAEJbaPWvx0/4KefFUeNfj2vh+2m8zT/AA/bLCQD8pnb5pMY644HODnNfrZ488TW/g7wfrOtXLBILG1knZmOPuqT/hX89fjvxPc+NfGmua9eSma51G8luWYknlmJ/LGB+FfvPhHk/wBczSeNmvdpKy9X/kjy8fUSgoLqc+ec/Wv0a/4JM/CQT3viX4gXMIZ4gNOsmYe4aQg468AfnX51QoZZFRQSSQAPckD+tfuh+yB4Ag+EP7N/h+2nRbeZrT7bdEjB3Mpck/Qfyr9a8Ws1eFymODpv3qskvktzgwMOapd9D4//AOCsfxZ+2a54b8BWkoVLdDfXahs8sSqAgdsAnn1rlf8Agld8KT4l+JuqeMLmDdbaNCIoHZcjzX6kH1Cj8M18yftKfEeb4r/G3xX4heQvFNePDb5OQIkO1AD6EDP41+tH/BPn4Sj4Yfs76G08Bi1LVgdQuQy4b95ygP0TbXxOezXC3BNHARdqlbfvrq/8jqop18Q59EfT6jAHrTqQdOKWv5h6HsjKM81znjvxZaeBvCup63fN+4s4GmK5wWIHCj3JwB7mvjrwN+2x4m0e7K+JbGHWrVnJ8y3AhmjBJ4GBtbA4AwOnLHrWVSrCk0pPc+ezHPcHllWFLESs5fh6n3OB6dKzNY8P2HiCwltNRsre+tpRh4bmJZEcehU8GuD+HX7Q3gz4kLHFp+qx29+/H2C7xDOD6BTw3/ASw969OWQSDKncPY1opKSutT0qWIw2Op3pyU4v5nzZ8Qv2KvDmuiW68OXMnh69PIi5ltmPptJ3Lk+hwPQ18t/Ez4HeLPhS5k1qwElgzbU1C0bzICewJxlf+BAe2a/TjIrJ8Q6NY6/pN5Zajbx3dnPE0csUgyrqRgg1yVcJTqLTRnxub8I4DGwlUpR5J91t81/kflDFJJDKjxyNHIhDK6kgqRyCCOhB5yK/S/4C+NpfiB8KtB1e5O69khMU5zy0kbFGb2yV3Y96/NfVYILfUryK1kMttHM6xOeSyBiAfxABr7//AGPtKbT/AII6VK4Ia5muJwp7Ayso/MKD+NcWAbVSUeh8TwLUq0sfVw6fu2d/VNanuVFFFe0fu5Hxj2qhrGq22i6XdX13IsFrbxmSSRjgKoGavucKcV8M/wDBTf8AaDk8BfD+DwXpNyYtV1wETNGfmSAEZ+memfrXt5HlVbOsfSwVHeb+5dX9xlWqKnByZ+fn7WXxyuvjr8YNX1nzT/ZdtI1tYwlsqsasQDjoCSM8Zr9AP+CZ37N6+APAL+OtYtAuva6MwCVfmgtx93HoWPJx6DmvhH9iz4Bv8efjJp2n3MTPoenFbu+YDgqpyFP1NfuNo2lW+j6dbWdrGsNtBGqJGgAVQBgADtiv2/xEzajlGCo8OYF2UUue35fPqebhKTqSdaXyNKNdoxjA7U+mrnnvTq/nRHrhRRRTAKKKKAEyKY+AhyTj2pc4wax/E+sw+H9Cvb+4IWG3iaVyemAMmpk1FNmU5KEXKXQ+N/2x/iQ2t+J7fwxaT5trD95chTkGQjocegx+de8/sm2Asvg7pLYw05eY8Yzk9f0r4I1zWJ/E+s6jqty+65vpmndj6sSQPyxX6Jfs6qF+EPhvGAPso4H1NeJhanta8pHw2U4h4rMak5O+mh6atOpq06vdPvgooooAKKKKACiiigBrDPSgA9zTqKAKd1bLdwtE6hlbgg9CD1/SvmjXf+Cd/wAGvEOs3mpXOgOtxdStNII7mRV3MSSQAcDOa+oR9aCa7sJj8VgJOWGqODfZ2IlCM90fB/xY/ZQ/Zd+CFrZXHjOE6NFeOY4WluZmDkDJAwTXmr+G/wBh8ZB1mPOcf664rvv+CuGkef8ACjwzqO0MbbVNhOM8Mh79sEV+UhIyTjBr+k+DMgxXE+WrGVcfUjK7TSemh5GJqKjU5YxVj9HP+Eb/AGHuv9sRZ/67XFNfQP2IEYj+2EJHpJOR/KvzlBHHBNOyOcAg/Wv0NeHdX/oY1f8AwJf5HJ9a/uI/RX+wv2If+goP++rj/CkOh/sQ/wDQVA/4Fcf/ABNfnVz70YI6cGh+HdVa/wBo1f8AwL/gD+td4o++9af9inSbmKFI9Q1IOpYyWSTOq47HODn8KxrjxJ+xdBGSNE1+Y4yAsMgz7csK5f8A4Jo+A9J8c/HO/h1jT4NSsoNOZzDcxB03F1wcEEZ61+o0n7MvwvuCTJ4K0Xd1JWzQf0r8V4kxdLhzMJZfVxFWpZJtqVt/kd9GDrQ50kvkfIOh/wDBTr4V/DPwtZ6B4P8ABOvSadYxiK3hZIolAHuXJ5+lclrn/BWLxZqUjr4b+HEcWeFe4uXmb/vlUHtxn8a+8bP9m/4aWRDReDNHjI7/AGNM/qK6XTPhl4U0fH2Tw9p0GOmy2QEfkK+Hhm3D1OTqfUpVJPdyk9fWx0OFVq3NZeh+Wl9+17+1H8SnZNB0K8sVc4AsNKZSAf8AafP55qnD8Av2tfjE4bVrvU7O2lOGOo6gIEAPUlUJP4Yr9dbfTbW2XEVvHEPREC1YMa4B2jj2zXT/AK6U8NZYDBU6bXW13+IfV2/im2fmF4L/AOCSviPV5kuvG3jqKAk7mhsIWnbJ5P7yQ9ffbX0L4H/4Jk/CLwm0ct/aXfiG4UfevpjtJ9dowK+utox0pzc14uK4wznF+667iu0bRX4GsaFOPS/qef8AhD4HeCfAqKuieGdNsQgAUxW67uPcjP613MdpFEAI0CqP4QKsCjbXytXEVq8uarNyfm7mqjGOyGhCDyBj2p22nUVz2LGhfUUu0elLRQlYBu30o206iiwELEKCSMj2r8t/jY6/Hf8A4KL6L4cKi70zRpIoHQjcuEBkkyOepOPwr9NPE2qxaHoOoX0rBI7aB5XYnGFUEk/zr81/+CculTfFD9pH4h/Ei7XzkiaQxyMP45pCQB9FFfoPCy+qUMZmT09nDlj/AIpaI5K6UnGHdn0t+2Xp/hL4Y/s7eJ9Sh0PTYL2W2+ywSJaoGDudoPTqPXrXF/8ABOfVfB/w9/Z+01LvX9Mt9W1SaS9uIZLpFkQk4CsCQc7QCMj1rmv+CnfiSbxBffD34Z2DlrrW9QE8sa8nywyoCR3BY/oa940z9iX4R/8ACO2EN74OsXuIreNXnXcjsQBkkgjnOTW8qlGjkNOnipy5qsnLTXRaLd9xJXrXitEj2ux8aaJqRUWuqWdyWOFWK4QknsAM1urJvr87dF+Cvhn/AIbt0Xw74KtJtN0TwxZjUdSWK4kZHlydinJIBywOO+K/Q6Jfl9eK+PzPBUsFKn7KblzRUrNWavsnqzopyck20WaKKK8g0CiiigBMA1FINyMCAwI6HvUo6U2p6pgj8jf+Cmf7OQ+H/jiHx/o1ts0bWW2XyRLhYbgd+mMN1znOe3epf+CYn7QjeCvHk/gDV7sppGt/vLLzW+WK4HVRngbxjPuB6nH6S/Hn4Uaf8Z/hlrfhi+jV1uoGETYBKSAHawz3BxX4M6vpusfCnx/dWTs9nrOiXzLuGQySRtwR064BHqDX9PcKYqnxhw7VyTFv97TXut7+T+Wx4taLw1ZVFsz+ixH3AHtTuxxXjn7LXxjt/jj8IdC8RpIpvHhEN4gPKzrwwx25yfxr2PPGa/mzF4apgq88PWVpRbTXoexGSklJD6SlormKPgX9tfSH0/4t212Fby7zT42DHoWV3UgfQBfzrc/YT1VIPGniHTzgPdWkc6+uI5CD/wCjBXof7bfgV9Z8CWPiCBd02jTkSY/54ylVY/gwj+gzXy78CvHi/Dj4oaNq80phsi5trs9vKcYJI9FOG4/u9+h8Wf7nFKT2Z+DY5LKeJ4156Rk0/k9H+J90/tK6Kdd+Cnim3AyY7X7Tgf8ATJhL/wCyV+aw6Gv1j1S3t9f8P3VtNtltrmBkbByGVlIPP0NflFPEbeaSLcrlGK7kOVODjIPcGjMI6xl3NOP6S9rRxEftJr7tf1Puf9iPXF1H4WXNgSN2n38kQXvtYK4P0yzfka439ubwOiw6J4qt41WUSGwuWA5YEF4yfoVcf8CHtWd+wbq3la34q08txNBbzqpPQqzgnH/Ax+n4+s/tlLC3wUvvMx5iXFu0WTj5vMAOP+Alq61aphte35H0FJQx/C37zeMX962Pmj9kXxdJ4a+L9laM5W11eJ7RwTxuALoceuV2j/eNfoYACBX5WfDe8msviF4Ynt1d5YdTt3CR53NiVcgAdcgEY9zX6pQndFGfUVGCk3TafRm3Adec8FKlL7L09GSjpVLUrZbu2lhcBo5EKspGQQeCPxBIq4egprDPB6EYIr007NNH6c1dH4G/tY/Ctvg/8efE+gJE0Ni9wbq04x+6kywA7cZxx6V+nn/BOn4qr8Rv2d7GxuZhLf6K7WM245YAAbSR6FT/ADrxP/grX8JUk0zw34+tIP3tvIbC8dR/C3KE/iCPxrx3/gl38WT4M+N1x4Vu5glh4itysasf+XmPJUD3Klx+Vf05mj/1p4IpYxa1aG/f3dH+Gp4tL9xieV7M88/bz+FzfDD9orXo44fKsNVI1CA/wnefnA+jA9K+cgM8HvX6of8ABWP4WDVvAuheNraHNzpVx9nuHUAkxSHAz7Bsfma/K8HBzjPtX634c5v/AGtkNPnd5Q91/L/gHFi6fs6rXc/VP/gk58Uf7Y8Ba74Jupt8+lXAuLdSefLcnOPYN/MV+gKt/hX4h/8ABPv4mn4bftIaDHLKY7LWN2mz5PBLDK/+PAV+3aOrAY71/LHiVlP9l5/VcFaNT3l89/xPawc+ekl2HrinU1adX5YrncFFFFUAh6ZNNJ656Up6CmyDKkDg4qdgWp8p/wDBSD4i/wDCEfs3arbxSmK51d1sowDgkMct+g/WvxakwckcrkgfQf8A66/QP/grd8Rhf+NPCvg2CYlbGB7+4UH+JztQH6AE/jX58DHfp7V/b/hPln1PI1Xl8VRuXy2R85jp81W3Y9L/AGcPh9L8Uvjb4R8NpGZI7m+R5wBnEKHdIT/wEEfjX6//ALZ/xBT4Nfs1eIri2kW3uZbUadaYOCJJMIMfQbj9BXxT/wAEnPhwNZ+JXiDxdcR7oNKtBawORx5kh5IPqFUj8a6z/grj8SjJN4U8EW0p2rv1C6Qc5OCqA/8Ajxr8+4pqS4j40w+Wx1hStddO7/RHTQ/c4eVTqz4i+A3w/k+K3xd8K+GijTRX18n2gdcxA7nz+AIz71/QHpFhDpmn21rCoSOKMIqqMAADHA7dK/KP/glN8Of+Eg+LWs+Kp490OkW3lRuw48yQ9R74B/Ov1r7A9a+N8VcxVfNoYOD92jFL5v8A4FjpwMOWm5dWPHSlpAeBS1+KnongX7WnhXxb4y8DW2neGrE39uZxNfRxyhZCicooU43Dd83XOUXAOePgm/sLrSryS0vbWazuYjteCeMo6H0KkAj6EV+tzLvHY1ynjP4Y+GPH9n9n13SLa/XG1WdMSJ/uuMMv4EVw4jCe295OzPzniHhT+16n1inUtO1rPb/gH5a52njgjkEcGvVvh3+0v44+H7RQx6idY05MD7JqRMuB/svneuBwBkgehr1z4i/sPSR+bdeD9ULHkix1D+SygfkCv1Yda+b/ABj8PPEvgG6+z+INGutNJO1ZZEzE5H92QZVvwNeU6dbDu+vqtj8oq4DOcgqc0VJW6rVH2V4G/bS8G69CseuJceHbwAZEiNNCT6K6DP8A30orG+Of7V/h6Lwre6T4SvzqWqXkTQi4iVljtlYYZtxAy2CcYzzjPv8AFQOB7UoXcQqglicAAZOfStfrlVxcdDvnxnmlag8M7XenMlr/AJX+Rf8AD2g3nibW7HSLCPzby+nWGJe25iBknsBnJPYAmv1M8HeHLfwl4X0vRrT/AFFlbRwISMZCqBk/XFfOP7JfwBufDbjxh4js2g1GRCthaSjDwIRhnYHkMwOAOoXOeTgfVRjGAK9DCUXTg5S3Z+jcG5RPA0JYmurTqfel/wAEkpu6nUwnGTXY30P0go6pqMOk2FxeTuI4YY2kdmOAqgEkn8q/CD9rb4zS/HH42a9rqyE6ZDIbOxGeBEhIDfQkE/iK/Tn/AIKKfGwfCz4F3mnWU5TVvEJNjBtbDBCCZGHfhc/iRX5c/st/B6b44/Gvw74aKE2DTrcXzjoIEIZgfrgAfWv6M8Ncvp5Zg8RxFitFBNR9Fu1+R5GMm5yjSXU/TH/gmn8DG+G/wci8RX8Hk6r4ixdHcuGEH/LMH6jn8a+yAMc5zWdoum2+i6Xa2NrEsNtbxLFGijAVVGAAPYAVpV+FZvmFXNsdVxlXecm/8j06cPZxUR9FFFeUaBRRRQAUh6UtRyyiKN3b7qjOaAFBA5NeQ/tRav8A2T8GtdbcUadFtwR1O5gCPyyPxr03TtUtdXgE1rMs8RONyHIz3H19RXjn7YsbP8HbwAZAuIif++q5sQ/3UmjzcfO2FqSj2Z8Dow2lQMcAY/D/AAr9Df2Wb/7f8HND5yYkMR5z0J/xr88QOFPTkZ/lX3n+xwzH4P2+SQBcyhc+gNeFlz/etH57w3N/W2vI96BGetLjNcLbfEi2l+Jd54REebiCxjvDJnj5mI2/gAD+Ndujg8jmvpVJPY/T4VIzvyvYlooopmoUUUUAFFFFABRRRQAUUUUAfHX/AAVE0U6l+zPeXKrlrO+t5ScZ2gvtJ/WvxrJGTxgV+6H7e+jf23+yr49iAy8VkLge2x1bP6GvwwYgsTjAJP8AOv7D8Gq/Pldal1jJ/ikfP5h8aG8ZPFJSt1pK/o1RR5Fx2R6frQSMHApCMUL1pOKEff8A/wAEjdK874jeMb8jiGziiBxzksT/AEFfqwvpX5sf8EgdLAsPHmoleWnghBx6KSR+tfpMDiv8+fEWp7TiPE+TS/BH1eD0oofgUYFLRX5qlY7RMfhSbadRRYBMcdaWikP1wKYC0Umc9DxS0AFFFFABRRRQAUUUUAfOn7dvxEHw8/Zr8X3UUnl3V7biwhKnBLSnace4Uk/hXmH/AAS58CHwr8AH1uWMJNrd3JcFiOTGnyL+HBP41wv/AAVk8YPNo/g7wZauTPqF59oaIHlsfIvH1fP4V9T+DrG1+Bn7M2mxShYU0XRFZ84HzrFkk+5P86/RnTeF4dpUIr3sRO/yWi/E4781Vv8AlR8fLO37Qn/BS2R/9fo/hKPykB5VTCBux9ZHJ/8A1V+iniDU4PD2g31/cSLFbWsDyyM3RQoJJr4M/wCCXPhSfXLz4h/EvUELXGsai0EEzjJYAmSQgnsS6j/gJr2X/goJ8RLjwj8DLrQ9Pdl1jxROmjWixk7sSEByMc/dJH41z5zTjiMyo5dS+GnGMfwvJ/mOk/cc+rMP9gnTJ/FR8cfFC/jP2rxRqrtbvIMkW6MQgB9P8K+wE6njFee/ArwDD8NPhT4a8ORIE+wWccb7RgF9o3H3ySa9CXB6V8nmmIVfFznH4b2XotEdFNWiSUUUV5pYUUUUAFM289afRSsmBFJwjc84r8q/+CpvwGXw94r0/wCI+lW+y11QC11EIMATKBsY+hIAB+gr9Vz715Z+0Z8KLX4yfCPxB4ZuIw8l1bloGIB2TKMow98gV9hwlnUsizajib+7e0vR7/duc+Ip+1puJ+cn/BLr46Dwh8RrnwDqNxssNcBkstxwq3CgnaM9CwHA7kCv1qR9wOeK/nRsLrVvhj48guIy9jrWiagrZyQySxSA5/MGv3x+CHxEtfiv8MdB8T2rgpfWiSuAc7XI+YH3BzX6D4o5LGhi6ebYZfu6y/H/AIKObB1LxdN7o9CGe4paQdKWvw5bHomR4j0K18SaNe6XeRCW1u4Whljb+JWGCPyr8yfij8OdQ+F/jC90K/DPGh321ztwJ4STtce/YgdCCOetfqTnkV5/8WPhDovxb0JtO1SIrNGS9teJxJA57qe46ZU8H8BjmxFD20dN0fE8S5Cs4oqVPSpHbz8j4R0X9oTxzoHg9vDVpq5Fh5ZhjkdA00KEfcR+oAzgZyQOAQAMea9e1e7eLf2OvH2hX7JpUEHiC0JOyaCZIXA7bkkIwfYFvrVjwd+xl45127T+21t/D1oGAdpJVmlI9VWMlfzYV48qNebUZJux+L1smzvFVI0K0JS5dFe9l89jqf2E9Anm8QeJNY2MttDDHaq5+6zM28gepAVSf94etfSfxc+FFn8X/Dtto1/fXNjaR3SXMhttu+QKGGzLAgD5s5wegrS+Hfw80n4aeGLbRdFhMVvF8zu5zJM5+87nux/IdAAAAOqTJJ5zXuUqXs6ag9T93yjKY4PLoYKsubT3u2pw3gL4M+EvhtEF0TSYLebGGunHmTv65kbLfhnHoBXdAjbS8/7tKeBWiSirJHvUMPSw0VCjFRj2SsPpp606k45ps6Txz9q34Zp8V/gX4r0IxiSeS0aW34yRKg3KR+IFfhv8O/E918PPiRoOtxFornSNRjmJzyCrgMD+GQfpX9D1/bi5tZYmAKuNp+h4Nfgp+1j8Pm+Gvx98X6MIvKgN21xCB02SfMMe3OK/ofwrxkcTDFZNW1jNXS+Vn+h5ONhytVV0P2L+L/he0+PH7N+r2cIWddX0kzW7df3hQMhB9QcflX4NXdtJY3E1vMu2WJzGwPUEHBH5g1+1H/BPj4hj4i/s16NbTyebd6bv0+YHkjaTtz/wHFfl/wDtk/Dj/hWP7RXjHTETZaT3RvrYAYHly5bA9gSR+Fe/4Y4meVZxjMlqvZtpejt+VjLGrnhGqjyTw3rU/hvxBpmq2zlLiyuI7hGU45VgR/Kv6E/hT4tg8dfD3w/r1uwki1CyimDZznKjP6k1/O0CMjnGOtfsp/wTG+IjeNf2dbbS5Zd93oNzJYvk5O3O9D9MMB+Fd/jNlanhKGYQWsXyv0f/AAScvm+ZwPsIep606mgd6dX8lLY90KKKKYDSOvvUMriOFmPQAk9qlzha5D4r+JY/Bvw78R65K2yOxsZZyx7bUJH61dGm61SNOK1k0vvJbsrn4kfto+Ov+FhftK+NtSWTzIIbw2UJByNsQCZGOxIJ/GvEVwDkjNXNX1CXV9Vvr+dmeW6meZmbk5ZieTUVhaSahfW1pCpeWeRY1A6kkgD9TX+kGU0YZTk9On0hBL7kfJVJOdRvuz9h/wDgmX4BXwp+zlBqskey41e4ku23Ag7Qdq/gQD+dfnr+3b48Pj39pPxROkplttPcWURyCMIBnH4k/lX64+DbK1+D37OdjA4EEOj6KHckAAMsW4n65r8KNYvrnxx42vLsgyXWq3zNjOSS78Afniv534Bax2e5hnVXaN7fN/5I9bFe7ThTXU/Wv/gl78Of+EU/Z8j1meIpc69dNcksMHy1+VfwOM/jX2UigKAfxrhPgh4Pj8BfCvwzoMabFsbCGIrjowUZ/XNd4Otfz/nuNlmOZV8TJ35pN/K+n4Hp0Y8kFEbgcelKTxSfeFcl8R/H2n/DTwnfa5qLkQ26/Kq/elc8Ki+5OB7dTwCa8NtJXZNWrChTlVqO0UrtnVyTRxj5mA+ppFnjcfKyt9DX5pfEP49+MfiLqk9zc6vc6dZE4i0+ymaOGNewOCC59WbuTjAwBkeGvi94z8K3Kz6b4l1KLac+XJOZYz9UfKn8q8546mnazsfmc+PcHGs4KDcF1/4B+pDDntVDVdIstatJbW9tYby3lG14Z0Dow9Cp4NeQ/s6/H6L4v6VPaagkVn4hsgDNDGcJKhOBIgJJAzwRk4OOeRXtTOIySxC/U13wnGcVKOx+g4bF4fMcPGvTalCX9anjmvfsmfDfXbl7gaIbCVzlvsU7xL9Amdo/ACtnwX+zx4E8C3qXmm6FCb1CGS6umaeRCO6lydp91xVH4l/tK+Dvhmstvc3p1HVk4/s+wxJIp/2znanbgnPoDXBfAf49+JvjN8Tb2KSGLTPDtnaNKbWICR3kLKqb5CMnjeflC9B1rG9GM1FJXZ866mS0sZGjThF1JP7KWnqfTSKFGAMCnUUV0n2pHmmSOFVmJwB1qXHFcR8YPGdv8Pvhvr/iG5cJHYWkkuScDIU4/nWlGjLEVY0oK7k0l82S3yps/JX/AIKSfGB/iP8AHqfRrebzNL8PRfZIwrZHnE7pG478hfwr6O/4JPfCBdM8M614+vbcifUH+yWbMOfLXliPqxx+Ffm9e3Oo/Efx1LKFe51PWb7KoMlmeRjgfmRX73/Aj4e2nwt+FHhrwzaoFSws0RyBjc+Msx9yxJz71/SvHFeHDvDeGySjpKaXN6LV/ezycNF1q0qj6HogX06U7Api8kYPB5qSv5kjsewFFFFUAUUUUAFMdQUYHoacDmhgCMGgD5V8R+Obj4AfGdrW4d28Ka9i4MQHEMmcOyjtg4Jx616H+0Rbr4v+CWry2Li4jEC3UckZBBCkH8eMn8K4P9uDR4n8I6JqO3M8F75SsODhlORn3IH5Vy/7LnxQTW9Ju/AWtyiWJ4ZFs2k6shBBj56nBOBXjzqtVJUX12Pi62KcMRUwdV+7JaHy5uCqWAwufxGBnH51+gHwEEXgX4F6bdagRbxLA125b5cA8jP1r45i+FmoH4sjwY0bPPHfeUT6xbsh8+hTH4177+1j44j8K+EtL8E6cwUzRr52DykKABQcep/SuLDx9jz1GeJlkXgVVxE1tdI534BeN5vG37SGq6s7ELfRTbFJ6RjAQe33Qf8A9dfaUBO0cYr4K/Y8t2l+LkcgGRHaSMxHQE4H8iPyr73jUYA7ivTwU5Tg5M+qyGo61CVSW7bJqKKK9I+lCiiigAooooAKKKKACiiigDzL9o7Qh4j+BfjrTQu9rnR7qMD38psfrX8+mMEjOSDjJr+jzxfZi/8ADWp2zDImtZUIPcFSMfrX86GuWZ03W9RtGABguJIiB/ssR/Sv6i8FK3vYqjf+V/meJmK1TKDfeNJRRX9YHhBTgOuRTaUYHUZFZz+FgfrJ/wAEktHFv8H/ABHflcG61Qjd67VAr7z718g/8EwNKOnfsyWMxXH2q9nlBx1+YD+lfX38X4V/nBxfWdfPsVNv7bX3afofX4dWpRH0UUV8gdIUUUhOKAGkcV4v8XvjbqnhHxLpvhPwn4fHinxXeQNeNZtciCOCBTgu7kHqeAMDNezk8GvnP4MRt4j/AGjfjLr8yiRrGWy0W3Y87ESESOB6As+SB1IrvwlOD56s1dRV7d22kQ27pI734N/Gi1+KVve2lxYTaF4k0uQRalo10QZIH7EH+JD1DDrXqFfN3x2sm+FnxJ8J/FCxU29qbhdG13ywSHtZWAjkYDqUfHJ6AmvbPEPjbRfC2jf2pq+qWum2IXd51zMsa/mTk5yOBzSxNCMnGpQXuy6b2fVDi7aM6XPPWlGa8Buv2wfCk8jvouk+IfEVnH/rL3S9KkkhXHX5zgHj0zXqnw+8faV8SvDVpruiT/adPuQSjMpVlI4KsDyGByCO1YVMLVpR5pxaRKmm7I6sHNLTV706sDQb1PXFMkbahJ6UpyR1xWb4g1CLStJuruZxHFBG0jsTwFAJJ/AZP4UQi5ySXUL2Vz8zPjyG+OP/AAUU8LeGIcz2OiSw+cv3gAg81z+YANfSf/BRLx7/AMIJ+zXqlhC+281eSPToY1PJBxnA9MCvnr/gnpbP8VP2nPiP8SLpDJEXl8hyMjMshIAPsoA+ldJ+3nqUnxR/aS+Fvwvt/wB7Clwt9dxpyOWAGR7Kr9fWv2OtRi81wmC+xh6alLtdK7/GxwRlaEpdZM+nf2M/h4Php+zn4P0t4/LumtBc3HGCZJSXOff5gPwrxz4kg/HP9ujwh4YAWbQvBFq2q3oHK/aWx5an3GVODxwa+s9SvrTwX4JuLqYiG0sLUu2eAFRf/rV8wfsB6PP4oTxx8VdSQm78V6vK0DMOVt42KoATzgnOBXxVCu5SxWYz3d1H1l/krnQ0lyw6H2DAgEYXGMds9PapgoHSlwB0HNLXyL1dzcKKKKACiiigAooooAQ9KilUMjKQCCMYzipScCmtg9ODS1ugPxh/4KR/CMfDz47zazbQeTp3iGP7SpAwBKOHHHAPQ/jX0d/wSh+MH9p+E9e8CXs5afT5BdWqswyY3+8AD2B/nXpv/BTH4Qt8QPgFda3ZwGXU/DkovkKjLGHOJfyUlv8AgIr83/2Mfii/wo/aF8Lao8xjsruYWF0vQGOQgZP0OD9a/p3BS/1u4Knh3rVoLT/t3VfejxWvYYlPoz941PX0p9VbWRZLZHQ5UgEHOePX+tWq/mKzWjPaCmucKT6U6kYZFMD5g1n9tOy8MeJtU0XVvCt5BLYXUls7206ybtjFdwDBOCACPY1o6X+274Fu/wDj5h1awOcEzWysO39x29T+R9q+f/2v/DP/AAj/AMZL26RNsOq20V0CBwGAMbD65TJ/3q8QrxqmJrUpuO9j8IzDijN8vxdWi0motpXXTptY/RzTv2rvhnqBwniRI29Li2mi/VkAP4V0um/GrwNqrqtr4r0iV26ILyMP2/hJz3Ar8vqfj2pRx8+qRFLxAxi/iUk/S6/zP1ns9d0/UE8y1vILiM/xRuGH5g1cE6P911I+tfkdFK8EivG7RupyGUkEH1BHStyx+IHijTEC2fiXWLVP7sN/Kg/IMPStVj11ietS8Qqb0q0WvR/8A/UzUNTtdKs5bu7uorS1iG6SedwiIPUseB+NPtr6C8iV4ZkmRgCGVgQR6jFfPn7PPia5+MPwM1fRdZvpb+/U3FjPPM5aRkkUsrE9eA5A/wBzHavkXTPFfjT4S6xNZWuo6n4fvLeQiWzYsq7vVo2BVgeoJBBBz3rpqYhQUZW0Z9RjOKIYSjSxPs3KnNXut0+3Y/UVsema/Kf/AIK0fD86T8RvDXiuKLEGqWzWszgceYhyMn1Kn9K+tv2Yv2kNd+IXiSfw54l+zSzraGeC8jj8t5GVlDKwB2k4bIwB901jf8FNvh6vjP8AZvv9RjQtd6DdQ6ihA52AlJB9Nr5P0Ffo3AearL88w9dP3ZPlfo9D3cPj6ObYP21F3i/vR88/8EkfiB9l8Q+LvB80mEuEj1C3QnPP3Hx37qfzqp/wVt8Cix8YeFvFMMWBdQNaTOBxuU5XPboSPwr56/YU8dnwH+0x4SuXl8qC+mNhLzgESDaM+vOK/Qr/AIKdeC18U/s7T6pFFvn0m4juQwHO0naefTnNfsGbr+w+PaOKjpGrb8dP8jSnarhXHqj8dRnORwe3evvf/gkp8Qzo/wATPE/hKR9kOrWa3cIJ48yJiCBnuVcf9818DgY5Havcv2LfGjeBf2lPBd+XKRS3P2SQ5wCsgK4PsSRX7dx1l8cz4fxEErvluvVao4MNPkqxP3jHfnNPqCJw6Kc5J5qev897W0PqgooooAjzxXzF/wAFEvGf/CIfsueJVWTZPqXl2EeCcnewzj8Aa+nSvWvzx/4K6+K/svgrwd4ejkAF3eyXMiBucKuASOvVjX1vCGD+v57haNvtp/Ja/oc+Ily0pM/Ls9MAEDqM9ccYr1L9l/wh/wAJx8fvA+kFN8UmoxSSjH8KkMf0FeW/xDB6V9e/8EwfCo1/9o1dRkjLR6XYSS5IOAxwoJPbqa/uXi/Gf2dkOIqLdQaXzVj5vDx56sfU++f+CgPjQeAv2V/FAifZcX8cemxAcH96wVsY9Fz+VflN+yT4K/4T/wDaL8D6QVDw/wBopPKMcbI8uf8A0GvuH/grx4v8jwn4M8MxyYa7vJL2RAecIu1cj6ua8X/4JUeDG1348anrske+LRtOIQ44EkrBRz/uq1fgvDC/sjgnF496Sqc1n+C/E9Os/aYmMOx+u9rGI4lQAALxgenb9KsY4xTIuEH0FSV/M7d9T2ErDK+Nv26/GLTal4f8MRPhI0a/uFz1JJSP+Un59u/2MzbQT7V+bf7TXiP/AISP40eIZVfdDaSLZRjg48tQGH/fe+uHGT5KVu5+f8a4t4bLHTi9ZtL9Tk/Afw+1z4l62NL0K0+0XAXzJHdtkcSZALM3bk9OT7Gt/wCIvwG8YfDGyF5q9jHNppIQ3tnJ5kasegbgMvPGSAM8ZJr6f/Yh8Kppnw5v9adF+0andtiTGCY4xtUZ9m8w/jXqPx4S3b4P+LvtCoVGmXBXeMjeI2Kn67sY965aeDi6XM3q0fG4PhHDVso+t1ZNVHFyXZdj8+fhV4/m+GPjew8QQxNcLBvSWEPt3qylSucHuQe/QV1/xI/ae8Z/EPzbdbz+xNLYn/RtPYozL6PJ948dQMA9xXkIOPcV3PgD4M+LvibKv9h6RK1mWw19cfurdfX5z97HcKCfauGE6rXs4X+R8LgsTmc6bwOElJxb2Rw3Rc19n/sJ+Hvs/hfxFrjoQ97dpbqT3WJM5H4ysPwq38N/2JtD0jyrvxXetrl0pDfZIsxW6n3wdz/iQD3Br6L0PQ7Dw3p8VhpllBZWUIxHBbRhEX6AAAV6OFwsqcueZ+ncL8L4vBYmONxlk0nZbvXua9FFFeqfr4zbzXw1/wAFUfim3hH4M2fha1nKXniK8EbKvXyI/mfP1baPoa+5C1fjV/wU7+Ib+Mf2h20eKXfZ6FZrbKoOQJGO5zx/wEfUV+keHuWf2nn1GMleMPefy2/GxxYufJSfmc1/wT0+Fx+JP7R+jSyRB7DREbUZiRkArxH/AOPEV+28cYSNFAGAMD6Yr8/v+CSvw4Gk+AfEPjK4ixPq10LaBiMHyouD+bMfyr9BR1ro8SM0/tLPqsYu8ador5b/AIiwcOSkn3HAYpaKK/LzuCiiigAooooAKQ+/SlooA8T/AGrPC7+JPhDqghXfNZFbtCPVSd36E18E6JrN34f1ez1OylaG8tpVliZTghgRx9D0r9UdVsYdUsZ7SdQ8MqMjKRwQQQR+Rr80/i18P7n4c+O77SZ0Ig3mW2kwdrxkkgj6dD6V4GYwcHGtHc/POJMNUhUhiqfQ+4PhVL4d+IOmWPjuCwt49YntxHNMR88bAYZc/gefQ18UfGzxefGnxO1y/wB+6FZzbwHGRsTgY/WvQ/2bfiVP4b8P+MNLeYqi6dLe24PGHVTkc9+leBGUs7SsQzMSWPqeDn9a5a9dVKUVHRvc8rMsdHEYOnCOjlufTH7EGimTxB4h1hlwlvCkKehLMc/+givre58TadZ6zaaRNcxpqN1G0kNuxwzhepH0rxT9nrTrX4V/BI6xqsiWy3Ra+mduCFI+Vee/+NeffB/4k3PxN/aPk1a4JFsLWaO0jYcIgIwR7kZNenSqRoU4Q6s+owFeGAoUqEvil+p9kJkgEnrTiMCo1PyjByM08HFesfYDqKKKACiiigAooooAKKKKAKd8ivazqeQVwRX89Pxw0v8AsP4xeNbHZsEOr3IC4xgGRiP0Nf0MXIyjnAJIx/PH61+Dn7ZulHRf2mPHkBGBJfmbBH94A5/Wv6C8Gq3Lmtalf4o3+5/8E8vMPgR4k3WkpW60lf2gfNhTl6gepptOXORgZNceIlyUpPsikfuZ+wFpY0r9lvwYmMGWB5s4/vOTX0V3FeQ/sm6X/Y37PXge0KbCumQkj6qD/WvXf8K/zRzqp7bMsRPvOT/Fn2VPSC9B4GKae/anA5pCM9q8WV7aGhSvrlba3llYlVjRmJHsM5/Q183+FPiV8W/jPaT674QTQ/D/AIaaaWOzOppJNczhHK7yqkBQSDx6Yr6WliEiMjAEEEYxXzFqMOtfsueJ77UbLT7rWfhnqlwbi7t7OMvPpMrHLyBAMtESSSByOTjFepguVxlFRTn0vt5/Mh8199DoZ734/wCggymz8K+JUXgxRTS2jsPYkMPzxXiXwO/aMX4beNviq/jvwtrOhi88RGW5vLO1a9tLJvJjGySSIHBxznsDX1/o3xL8NeIvCi+JdO1izudD8oy/bElXYqgZJJzxjuDjHevhjw1rjfFX4ofGKaw1iTRPho9xDq2o3Gxo7i9TydhWPI4jYRklh1GPWvostprE06tOtSSVldq6e60XS/ZWMKl4tNSPVPjH8ftK/aE8O6x8P/hhBD4uubuz33mqGTZZ2KkZUljyzgjIVQSCOcVa/Zl+DGj/ABJ8EaN4s8dXVz4x15FaEpqUhe3tJI2KFUi+6CCDyck182+Cfj98CvHnxBsPCul+FtR8EM8i2WneINOuBDIzcqvmBSOCfXOc8gV6n8K/Gfj/APZ51Dx5pUNnD4u8IaBqTz3RknWG/jjkQS+YM/Iw5ORkE8969vGZXVwmHlhKUHTlpJKVk2no9dt7aaGcZpy5m7n1r8VfGOj/AAh+HGo61cRQw21nFiC2iUKZZDxHEoHdmKj8awf2XPA194G+EOlW2qoYtVvnl1K7i7RSTuZCuOxAYD8K8d+Fni3T/wBsP4gL4iurlbbwt4clD2Hh6dsTzzkA/aJoychRkhQARnJzX17Cu1ABgADHHtXw+MhLCU/q8/jbvLy7L/M6oWk+ZEy8D1p9IPSlrx0aEbHGPavn/wDbl8ff8K6/Zq8Y38Uhiu7m1Njb4ODvlITj8Cfyr6AIz15r88P+CtXjZo/DnhPwfbuXk1C7+0yRrySFICg/UkYr6PhrCfXM0o03te79I6/oZVpcsGzsv+CXXgdfDPwDuNemjKyavcvKH/6ZplR+eDXnv7O4k+Ov7f3jrxmwM2m+Hw9vbv1UYPlIRnuQrGvo+Pyv2bf2MEL7YZ9G0AFu2Z2j/Ul26eteY/8ABLXwLLo3we1XxXeITfeIr95zKw5eNPlH4btx/Gvrq2N5oZjmS3m+SPo9/wAEjlUfgh8z0T9vXxxceF/grc6LpzH+1vEtzFpFqi/eJkPzY/A1678EPAFv8M/hb4b8N26COLT7OOIgdS235ifxJr5m+Jlx/wALw/bl8J+D4WM+j+CrQ6tfAfd+0PjYCPUDafxNfaUQCIqgYAGMV8fjv9mwVHDdZe9L56L8Dqj703L5FiiiivnzUKKKKACiiigAooooAKTtS0UAYPi/QLfxP4a1PSrpA9te20kEisAQVZSpGPoTX8+fxI8J3Xw1+JWu6FJuhm0q/khVs84Vsg/XGDX9EshGDkcV+NX/AAU3+Ho8I/H86vFHsg1u2WfdjgyL8rc9PSv3PwnzBU8yq4Co/dqx/Ff8BnmY2HuqfY/Tj9lT4kD4q/Arwn4g8zzJ57JEn9pU+Vx+Yr2ADNfnt/wSS+I39oeB/Evg6eUM+nXQu7dCefLk+9x7MP1r9CAR+dfmfE+XPK83xGFasoydvR6r8DroT56akPooor5g6Cjc2UF2u2eJJBnOGUEfrXiX7S3wv0nUfhHr13YaVZQX9nCLpJ47dVcLGwZxkAHBTf8AnXux65HWqGuadDq2j3tlcJvguIXjkX1VlII/U1E4KaafU8nH4Kli8PUhKK1TX4H5W+ErmwtfE+kS6nAk+mrdxfao5PutFuG8H/gOefXmvvef9lL4XX1uk58PmFioJaO9nUYx6b8V8Aa5pM2hazqOlz8z2VzJbSf7yMVP8q9L8b/tIeLfGPhmw0NLk6Xp8NqkFx9lciS6ZUAZnfghTg/KMdcEt28KhUhSUlUjd+h+B5NmGByyNenjaSm7+6mk3frq9jV+Nfh74TeDpZ9L8NvqGqawo2s9veKbeFufvOVO5ugKr9CQa8Qxxmjv6V718Fv2VNb+Iht9V1xZdE8Pt867lxcXK9tikfKD/eYcjGAQcjLlliZ+5Gx5HsK/EGLthKSj5JWSXmzpv2E9Zmt/GXiHSljke3uLOO4ZwpKI8b7QM9ASJD9dvtX1F8QfhF4Y+Jtk1trmmx3DqpWK5QbJov8AdccjnnHQ9wa0vBfgXRfh7o0OlaFYRWVsmMhBku2MFmY8sxxySSa6RWyK92lS5KahLU/oHKco+q5fDBYq07b6aa9D5C0L9mbxJ8IPi/oGt6DK2uaEl2IpuQk8EUgMbGRcgMoD5yv93O0Yr6F+M/hWPxr8K/E+hTKHW/0+aHBGeqH+uK7npVa9t1ntpUYZVlIIPfjFdeEthasalPSzT+aPQwOWUcuhOnQVoyd7dF6H86Ok6hceCPGlleIDHd6VqCSf8Cjkzj9K/dD4o6RB8Zf2ZtZhh2zR6vobSw+7NFvUj3zivxj/AGnvCh8F/HzxtpWzYkWpSyKuMDDHcP51+uv7Cvi3/hO/2V/CRmYSSW1s9jLk55jYqAfT5dtf0t4it1cFluc0ultfkmvyFg1aU6TPw9miaCWSNhtZGKke4JH9K1PCOsP4f8UaRqcb7HtLqOcHpyrA/wBK6X48+FT4I+MvjXRNmxLPVJ0jAGMIXLJ/46wrgs9PbFf0hhakczyiEuk4fmjyZJwqW7M/o08B6uniDwdo+pRvuS5tI5Q3rlRzXReteE/sTeLP+Ew/Zp8E3xcPKtmIJDnPzISp/lXutf5zZlh3hcbWw7+zKS+52PrIPmimPooorzyyMj15r8lP+CsfiQ6j8YtA0kNlLHT95XGMM7Hn8hX61v8AdP0r8Qv+CiXiH+3v2pPEq7yyWSQ2yjPAwgJH5k1+xeFWF+scQxm18EW/yX6nn46TVKyPmfGSfTrX6Rf8EiPCxMnjfxDImcNDZo2PbcR+AIP41+bwBY4H0r9ff+CVvhsaR+zncaoVw+palPLkjkqgCfzVh+Ffvnizi/q+Qukt5yS/X9DzMBG9W/Y+WP8Agqt4sOtfHrTtJRyY9M05cr2DOSSfyAr3H/gkb4UFl4F8XeIGQeZeXq26MepEa9B+LH86+NP25vEX/CR/tQeM5g+9Le5FqpznARQCPzJr9K/+Ca/hz+wf2Y9FlKBZL2aW4J6E5bA/QV+ccSv+zeBMJhY6c/Lf8zro/vMVKXY+sAAoAAxQRmgetLX80HsGZq96ml6Vd3kjbY4YmkdvQAEmvyj1vVZdd1m/1Ofie9uJLmT/AHnYsee/U1+pPjrw1L4x8HazosN59hbULWS1+0eXv8sOpUnbkZ4PqK+MvEv7EXjTSyz6VqGnaxCOisWglb6A5X82rzcZTqVLcqvY/KeNsuxuPVNYaDlGN27d35HC+Af2jvGnw40yDTNMu7W40y3z5Vrd2ylFyxY8rtY8sTy2c12PxA/a31T4h/D/AFHw7d6LFZXF4iK17a3BK7Q6lh5bLxuAI+8etedeIvgd488KgnUPC2ooi53S28f2hAPUtGWAH1xXDyxNBI8ciNHIhIZWBBBHUEHkGvN9rXprld7H5nLMM6wVF4ablGLVrNdNuux1HwuTSP8AhYPh9tflgh0iO7WW4a5BMe1cttYYOQSAORjnB4zX6SeFfGfhjXraMaHq+m3saKAFs50faAOmFPHbjtX5YdBnNPR/KZXjYq6kEMpIIIORgjoavD4n2Cta51ZBxK8kjKnKkpKTvfZn65rKjn5WBNPr4B/Zh8a+MdX+K2i6UviLUZ9L/eS3NvPcGVPLWNiAFfOAW2jjB5z2r78ByBzmvbo1VWjzJH7tkubwznDvEU4uKTtqS03PJFOppHXFaO/Q+iM3W71NP0u7uZGKpDG0jHOOAM1/Pp8afFU3j/4t+KNaZzI19qMrRknJ27sKB9MV+4H7VHjFfAnwD8aawHEbxadKkZzg7mBUY98mvw1+FXh6Txn8T/DWkgF3vtShjYdScuCa/o7wow0cNh8bmc1pFWT+V3+h5GNlzSjTP24/Y+8CL8Pv2f8AwhpmwRS/YlmlXGCXfDEn8TXt/pWZoNgmlaRZWsQAjiiWMY9gB/StMnJFfgGPxMsXiqteW8pN/ez1Iq0Uh1FFFcRYUUUUAFFFFABRRSHpQBA5AwcY44zXjXx4+Elh8YvDIlspIxq1mS1tOrAhiOqMR688etezsAy7TjoeDXyb8RfGOsfs5/Eprm2Vr3wtrRM5tHY4ifOGCE9Cc5x7VxYlx5LTXus8nMHT9i1WV4v8D5gnj1bwRq1/Y3UT2V5se3nicEHDDB/A8Y7VW0DTm1XXNOslG4zzxxkD0YgH9BX174t8OeDP2ndBTUdCvIrXX4o/lLYEn+7IO4z3rxX4ffC3W/C3xs0HTdbsJIGjuBIJdpMUgUE5BHGMgcV89PDSU1yu8T83qZdONaPs3zQb37HU/tTePGs10vwFpreXZWFvG11s43tgBVPsAMn6iuD/AGbNWGj/ABj8PnOxblmgIGcfMCP1OPzrnfitq0utfEfxFdykl2vJFwTnAViAPpgCp/gyxT4seFWUEkX8YAHPVh/gaTqOVdeTMZYiVTMVd6JpL5H6axgBAM5FSnkVBEQVWplr65Ns/YY7XHUUUUywooooAKKKKACkPSlooAglGV+hFfib/wAFH9I/sz9qHXm27RcwQy9OvygZ/Sv20Oa/IT/gqxpH2P486Xd4wLrTlJOO4Yj+VfsfhTiPZcQqH80WvyZ5+OV6PzPiU9TjpSUUV/d58uKeOlWLOIz3kEQBJeRVAHfJHFVq3vA9mdQ8Z6FbAZMt9CmPXLgV5WZTVPCVZ9k/yNYK7SP6CPhDYf2V8NfDVoVC+Tp8C8dsRqMV2Y6Gsrw1B9k0KwgAwqQRqPoFArTWv8ycRP2lec+7f5n2EdEkSUUUVgWMxVK/MH2aYXSxtCVIkEgG0jHOc8Y+tXj1r5+/ap1vVdUtNA+Heg3bWOpeLro2k95ESHtrJV3XDg9mKZUH/arWhSdWoop2/wAhN2R4HrnwWu/jr408QX/wyuB4b8GW8227hdn+wa5dI24jylIATIILDqTms3Vte/4RL4w6npPxM0IeC9L8TeGBozXFqTNaO8MjbXRgMhQrg/NyPWvuXwd4T0vwJ4Y0/RNLgis9OsYFhijXAAVQOSe5yMknrmvlT9rj4xeHbfxZ4Nn8PNb+J/Eei35jnsrcB4limUxssz4KoC204PpX2uX4+piqyw6jeKTSezTWqbfe6W5yzSUb3Pm3wP8AsOaR4G8T2njrXPiFpF14D0u6W7iltJN0k4B3LH1IBJABA5Jr2nwT4Xb9ob9pHxKurxajoPg24s7TVBosv7s6mFJSOSQDBCHGdnfAzXSeHP2EYvFl7ceLNe1ZvDfiG4mS8tLHw2ixWNkwOQTGQVkfIySQPYVRtdN+Lfw//ade2s9Q0vxrqDeGxlrmP7ETAs+ADtBBfJBzgDAIwM172LzipmDnzV1OpGLim9Lap6PZvzfyMlTUUmke9fEb9mrQ/Ei2+p+HZH8HeKLBQLLVtMHllMDAV1HDpgAEEdM81B8H/i5rD+JbjwH47tI7HxjaIWiuoP8Aj31KEdJY/T3XqKqx/Gz4jWJVNS+EupNIvVtOvYpkOPQnB596w007xr8Xvip4R1/UPCDeDtK0CWScz3k6vdTllKiMBTwvOTn0r4dQqThKOJkmkm07ptP83fsdbe3Kj6ZjYMoIOcgGpKhhUhBkAcDgdvapq+eRqRORg57V+Xn7Qa/8L3/4KIeF/Cin7Tp2jSwiZOqjZ+9fI+oANfpj4i1CPS9Hu7yZgkcETSMScYCjcf5V+bP/AAT8sJfih+1N8R/iJcgyxRSymKRhn5pJDgD0wor77heP1aji8wl9iDS9ZaI5azu4w7nqn/BULxlLpnwe0TwfZOftXiC/SHy1JBMa8gY9C2Pyr6J+F3h60+CX7Pmj2U22CHR9LEkzdBuVdzE++c18j/H6M/Gz9vzwJ4OjJn07w8q3t0hOVG395gj3IUfjXvH7dnjSfw18D5tBsCRq3iO5i0i1RThm8wgMQPQAc/jW2JpWwmBy5bzbnL57fcrkwaUpTfTQ5T9gLw3c+Iz48+LeqRlr7xdq0ptWfkraxMVUAnoCc/gBX2QvJ5rhPgt4Jg+HHww8M+HLeNUTTrGOAgDGWCjcT7k8/jXdrnNfG5niPrGKlNbXsvRaL8EdUFaI+iiivOKCiiigAooooAKKKKACiiigCNgDwRkV8B/8FZ/h62q/DLw94qiQtLpd6YZWwM+XKMcn0BA/Ovv4jFeF/toeCx47/Zu8a6YE3yixa4iwOQ8fzgj/AL5NfTcL455dnOGxCdrSV/R6M568eelJH5q/8EzvHZ8J/tEwafJIVg1m1e3Kk8FgAwP14Nfs2pBAAOQMV/Pd8AvFTeCvjT4O1cuYlt9Ui8w8jCswVgfwNf0FWM4u7OCVSCHQMMe4r9J8WMIqebU8XFaVY/iv+HOXAyvBx7FsdKWkHSivw/0PSGfyr5n+O/7WVt4Jvr7w94ZgN9rcBMU9xOpWC3buADjew/LpyeRX0vjIOa/PX9r3wx/wj3xkvbpFxBqlvHdAgcbgPLYfXMeT/vVy4ic4U7wPieLMbisDgOfCuzbSb6pPsePaxq15r+p3ep6hObm9u5WmmkKgbnJ5OAAB+AAq74V8Iax461iHStEsZb+7kP3Ihwoz95m6KvuTXp/wY/Zj8QfFFotRvd+i+Hsg/aZF/ezjuIlPY9Nx4543YIr7g+H3wz0H4aaLHp2h2KWqjBkl6yTMB952PLH+XQYFebQwkqr5p6L8z8syXhPE5rJYjF3jB63e79P8zyL4KfskaV4HMGq+JhDrWtD5ljK7re3P+yCPnb/aYfQAjJ+ikQRqAi7VFLnnk07pXtQhGmuWKsj91wGW4bLqSp4eFl+L9WSUUmRS1Z6gU1gGUj8KUkDrTf4jRsB+L/8AwU28Kf8ACO/tK3t2qbY9UsornPQEj5SfzAr6q/4JOeKRqHwi17QmclrDUS6KT/C4z/OvNf8Agr14YEHiDwPryqAZYZ7R2x1wwYf+hH8qpf8ABI3xALfxj4w0YuR58Ec6rnqVbBI/Ov6Zxz/tPw8pVXq6dv8AyV2/I8aHuYq3c8X/AOCjvhYeG/2oNemRNkepww3gAGBkrtJ/8dH518vjqOce9ffP/BW/w8LX4l+FNYCYF1ZSQswHUq3Az+NfAyjPbJzX7TwDi/rnDuGk91Hl+7Q4MUrVpH6+f8EpPFDax+z9e6W7ln0vU5ohnoFbDgD25NfbWOtfmZ/wR98RCO6+IGiszEsLa7RSeP4lJA9+Pyr9M1OTX8a8cYb6pxDiYLZyv96ue9hpc9JMdRRRXw51EM7eXC59ATX4AftRa0PEH7QXj68Dl1OqzIrH0VtoH6Gv311iXydKu5c7dkTNn0wDX863j/U31rxz4jvpCC9zqNxKcdMGViP51/Q/g1Q5syr1u0Uvvf8AwDx8xlaKiYAI5zxX7mfsPaGvhb9kzwTEVCb7A3T54yXZnJP4mvw0VDIwQdWOAK/fHwQg8F/sxaYgAQWPh1TgcAbYOT7c819h4x1nOnhMKvtSv+n6mWX6OUvI/EL4z6sfEnxc8YX5YsbjVZ3z1zmQgY/DFft9+yRoQ8Pfs7+CbMrtYafG5Huwz/WvwhLNrHigvnJurstk9yzk/qa/oV+F2mjSfh94fswuzybGFMDtiNeK+Z8Up/V8swGDjstfuSX6m2DV5ykdaOnFLTBxT6/m49ciYheuBRvU/KGB9q+Yv21fF2r+GdH8NDSNWv8ASZpbmTe1jcvCXUIOGKkE8kHBrzT9lv4keLvE/wAXdNsNS8RX+oWK28zyQXNwzq+EwMgnkgkHmuWWIjGoqVndnxuI4koYfMll0oNybSv01PudoUYcqD9RWDrvgTQPE8XlatpFnqMf925gSQD8xXQLkUvfiuppM+qnQp1VacU15o8N8S/sgfDvXldoNNm0idv+WtjcMuPorblH/fNeXeI/2EHVnk0PxKdvOyDUIN30zIh+n8NfYQFLjiueVClPeJ8/iuGsrxXx0kn5afkfMP7NP7O2v/Czxpqmra8bSXNqLe2ltJS6tucF+CARjYvOO/1r6exSfSgnHPWtadONOPLHY9TL8BQy2iqFBWitR9J/jTqYT8wGKp6HqHxl/wAFSPFZ0L9nSbTVfa+qX0MIAOCQG3EfktfA/wDwT98JnxZ+1J4WQxeZFYedfSZHC7FIBP4kfnX0/wD8Fe/EbLZeCdEVuHmluWXPUAAD9Sfyrg/+CR/hj+0vi34r1x1yun6alupxwGlfP54jNf0vkj/srgHEYiOjqc34ux41T95ikux+r8OQgBGCKlHSmhQOhpxOK/mk9kWiiigAooooAKKKKACiiigCIjqQOcV5l8dfhZD8UvBU1gQqX0X7y0lIztkHQfj0r0/15pjoCrA4OfWonFVIuEloznr0YYik6U1oz8rp49d+H3iGe2c3Gl6rZybWIYowI6EEdQevSvqD4IftP2uuPbaL4t8uPUB8kGpsoAcnjD/3SfUcHvivRPj3+z5afE7T3vbApa6/Ch8ubGBKOysf5HtXwv4j8Map4S1eWw1a0ksbuJsMrZAYjupxyPcV81UjVwk7rVM/NMRTxeT12171N7Gt8UdPbSPiF4htn5IvHYHOchjuBB7ggjn611P7M+kNq/xl0MAApb+ZcN34VTg/mRXml/qN1qsqz3c73MoUJ5rnJIHQZ6kAetfQn7FWlfafGes3px+4tAi9OpYZP5DFclF+0rJ26nk4D/aMdGVt3c+xvD/ibT/Ea3DWMwl+zytBJj+F1OCD71rrjBr5B8D/ABbj+Hnx98T6NqE3l6TqN8yhifljk4wceh6dq+uYbiOWJXRg6MAQQc5B6V9VRrKrdLofrGExcMTFpPVOzRapabngHFOrpPRCiiigAooooAKKKKAGEdK/Lb/grzo/l+LvBeoqgAkt5Yi3fIYED9a/UonNfnX/AMFeNHMnhPwVqQGRFfSQscdmXI5/A1+i+Hlf2HEeGfdtfejjxetFn5eY5IptA6Uda/0MR8mOHFeg/s/aWNY+N/gSxI3CbWLZSPbzAT/KvPx617h+xRpJ1n9qHwBbhd22/wDPIxnhEZv6V8pxRW9hk+JqJ7Ql+R00VzVIrzP3ds4xDbQoDkBQPyFWR1xUUQ/drxx0/WpQMN17V/my3du59eOooooAbjivK/jB8GpviPfaLrGk69N4b8SaNI7WeoRRCUBXXDoyEgEEY716r2ppGelXTqSpS5ouzE0nufPkv7NniXxc4Txt8TtY1uw4zYacgsYXHo+w7iD7EVv+Jf2fPDFv8Ktb8JeH9KtdKiu7dhG8KAN5oGVctjJIYA5JJr2PaMUFQUI4x9K6Prtbmi+ayWtlp+RPJHax49+zT8Q3+IHw1s1vwYdd0knTNUt34eO5iO1wR15wCD6Gud8Mf8T39r7xZdR/NFpfh22tHYYIEjyl8d/4RmmeP/hT4w8FePbvxx8LxZXN3qShNX0G/lMMF4QMLKHAO1wOCcHPHTFdN8AfhvrPg631vW/FE0Fx4o1+6N1em2JMcIAwkSE8kKoAzgZIJwM16E5UYxnWhJe8tF1TbVwabtpoeviMdwOnWlCKuTgA04Y9KXIrxL6FiLTqTpgUfhUrbQDwn9tHx4Ph7+zn4y1RZBHcPZtbwEnBLuCox+deGf8ABMbwgvg79n2/8TXaeUdVu5bhpHOMxoNoJPp1/GsL/grN43eHwb4Q8GWrk3OsX7SyRKckogAXI9CzD8q7/wCKV4n7OH7BcllARb366NHZRFeCZ5gAxHvlia/T8Nh/Z5FRw8fjxNT/AMljp+epxTd6kpPaKPN/2DYG+Kv7RfxX+KM48yGW6a0s5W5Aj3HGD0+6q9D3Nd38Tmb41/tw+DvCMR87SPBtm2rXwHK+exxGD2yAAce9X/2AvC0Pwr/ZVtNdvkFs1+kuqTO3GEwcEn0wM/Sm/sCaXP4sPjz4ralGxvfFmry/ZXccraxnagHoMjH4VjmFaKxeJxMPhpxUI+trfhqxxj7kU1q9T7DiTYirwSO9S0UV+cHYFFFFABRRRQAUUUUAFFFFABRRRQAh6VieK9JTW/D2oWMih0uLeSJl9QykEfrW0TxUMgJAGOvH6VVN8k1NboW+h/Od4y0mXwh461jTmO2XTtQmi7jBSQgH17Zr99vgX4nXxr8JfCetKwb7dplvOSORuZAW/XI/CvxV/bM8Ojwt+0z48s1QJG9/9oUY6iRQ+fzJH4V+pf8AwTm8St4k/ZX8J733vYiazPOSAkrAA/hiv6O8RqaxuQZfmS7JP5q/6Hj4R8tWUUfUIA7UtIM96DX83nsja4jxb8JvDXjnxDpWr63p4v59LD+QkhzGSxU5Zf4sbeAeOTx0rtQOnNZHinxHZeFfD9/q9/J5dnZwvPK2OQqjJwO546Una2py4mNGVNuuk4rXXbTW5Yv7+x0Gwkubq4hsraJcvLK4REHqSeBXmurftQ/DPR5Wjm8UW8sgyP8ARYpbgfnGrD/PvXw58V/jDrfxZ1ya81G5ki09XJtNNRj5UC9Bx3Yjqx5znGBgDhccV5NTHtO0Efj+YceSpVXDBU1yrS7vr6JWP0Auv2zfh1AR5d7d3ORnMdo4H0+YCsS6/bl8FQMBFp2tXAI6pbxgD/vqQH8q+Gcj0ptY/XqvkeDLjjNJbJL5H2ndft4aEn/Hv4c1GX5c/vGjTn04J49/0r1n4GfGSL406DfapHp0ml/Zbo2xjklEm75FbdkAf3sfhX5q5A7Zr7J/YMuN+heKbfJAS6if2+ZCOP8Avn+VdGHxNSrUUZbH0PDfEWZ5hmEaOJ1g0+luh9Yv2oJHT1o25wc+9GORXqO5+znwb/wVq0A33we0DVAhLWOpAE47OhH8wK+WP+CYGunSv2kYrUsAt9YSx4J4JGCP5Gvuv/gpNo39rfsveIHAy9pLBOMjOAJBk/kTX5r/ALCesHRv2pPBTK21Z53tySccMpx+uK/pbhX/AGzgbGYd/Y5vyuePWTjioyPsH/grzoBl8IeDNVVeYb2SEn2ZM/nkV+XdfsB/wVT0j+0P2doLwDLWeowufo3B/nX5AY4zX6T4R1/bZCoP7EmvxuceOVqt+59tf8EptcbTvj7qtiWbZe6S/wAo6ZR1bnn0JxX69pjAr8Rv+Cc+rtpn7VHhpA/lrdRTwHnrlCQPzAr9uV9enAr8E8VsOqPEMpJfFFP80engXejbzJaKQdKWvxw9E5j4j3o0z4f+IrsttEGn3Epb02xMc/pX86MspmlkdzlmcsT3OSTmv6DP2jbs2XwD+I1wDgxeHb+TP0tpD/Sv58ODjAIx0+nav6h8FIXli5f4V+Z4mY/ZL3h+2N5r2nW4BJluY48d+WA/rX7tfGK7/wCEc/Zd8SMp2CDQnRT0/wCWIH8ya/D34Y2wvviR4XgIyJNTt1I+si1+0/7YV2NN/ZN8Yc7SNK2A+5AH9a7fFJe1zjLqPRy/VCwWlObPxV+HVj/a3j7w5aHkT6jBGB9ZVH9TX9EmjQC20y1jAAEcaqMfQV/P7+ztYDVPjt4BtGGRJrdqMY7CRSf5V/QXbgCGMDkADp9K+T8X63+1YTDr7MH+NjfAX5ZN9ycY6ilpB1NLX8+I9U+Pf2+rplbwXAMbGN25+o8kD/0I157+xikL/GNpZuBDp0zqewO6Nf5Ma6/9vO4V/EXhaAZ3pBcOfTDMmP8A0E18sDFeHXqezxPNa9rH8659jlguIniXHm5GtPRI/XIXsJ/5ap+dP+0xH/lqn5ivyUg1G7tYxHDdzxRg5CxyFRn1wDWlb+N/EdpIXg1/VIXxjdHeyKcemQeldH19dY/ifTx8Q6fWg/v/AOAfqyLhCeo/On+Yp6MPzr8rk+KPjOJdqeLtejX0XU5wP/Qq0oPjn4/t2DL4v1Ukf35yw/I5Bq/rtPszrh4g4R/FTkfp+ORwcikzjrXj37LfiHV/FfwmsdS1rUZdTu57iYedNjcFVyoHH0/WvYCfmwetehGSlFSXU/S8Jio4yhCvFWUkmr+ZNTTjNOpj96d0jtPyR/4Kya4bv40+H9OBIS00vcV92kPP5AV67/wSE0FbfwV431bb89zfxQBz1ISPIH4Fj+dfNX/BTXVDqH7Umpwlty2tjbxYz0O0kj8iK+z/APglTpSWX7PU9wBg3mpzyEn/AGcKMfgK/pbO/wDZPD7DUl9vl/F8x49L3sS32PthSD9adTBwSBT6/miOx7AUUUVQBRRRQAUUUUAFFFFABSHpS01s7TjrQBUvLqGxt3mndIoVGWeQ4A9ya43x38M/DnxQ0lrbVLWOfcv7q4TAcZHBUg+9dbqunQ6rYz2l1EJreVCkkbDIYHqK+T/iFqXjX9m/Wzc6Tcyaj4PuJNyQXQLrASfuZ6qPQ5rkxE1Be/G6PKx9SnTherHmj1OP+JX7I3iLwr5t3oROt2S8+WBiYL6Y74FXv2Pr2bw/8RdV0a+he1uLq0O2OVSrZRskYPsf0r0bwT+2T4e1SVYPEFnNpMhwDOPmjz7kc46Y/GvavD114X8WTx65pTWF5OFwt1CFLgEHIJ6jr3rz6eHozmqlKVvI+bw+BwlSsq2FnbyPz8+N0Mtr8WvE4lBVzeOw55wcYI9K+q/2SvivJ4v8LyaHqE/m6lpuFDMfmaM5weeuOn4V4f8Atd+EpNC+JTakiMYNTiEikdCygAjPqetcn+z34zbwb8UNJuPM2W9zJ9ll9MNwCfof51yU6ssNiZJ7Nni0MRPAZnKL2kz9A/EHjTTvDM+nx38nkLezCCORuF3EZAJ7ZreV96huxAOPrXk37Smkpq3wl1Zwdklqi3MTrwUZSCCD2xXMfs1/HqDx1o0OiatME122jCgsf+PhB0YZPX1Fe668Yz5H1Pv5Y6FOv7Go7X2Z9D0UxW3AEHIp9dJ6gUUUUAFFFIelADDzXxJ/wVc0T7f+z9Z3oXJstUiYnHQMrL+WSK+2/XivmD/govpH9r/sreLyE3G08i5HHPyyjOPwzX0/C1b6vnWFqdpx/F2MK6vSl6H4ktnJz602nnIOO+aZX+k8HzQTPjh4619R/wDBNrSxqX7Vvh5+T9ltbm4PGcfuyo/VhXy2P519sf8ABKDSFvP2g9XviuRZ6M4zju0qf0Br844/r/V+HcVLvFr79DuwivWifsABgYzS0g6Utf58H1QUUUUAFFFFABSY4xS0UAMKA96QIF7cnmn45zS1DQ7iDqaWkoqkIQ8dOlNZtvJPA596cegrN1q9TTtLurqQ7UhjaRmzjACnn9KIpykordgfmZ+0SX+O3/BRHwt4VjPnWGitDHIvVRtIlkP8h+Fd3/wUu1ufxPc/Dj4W6axN1rWoRF4lJAxuCLkegJJ/4DXM/sGaW/xQ/ap+JvxJuU8y3s5JIIJG5w8rHkZ9Ej/WtrRwPjz/AMFIb2+/4+NK8F2+2MkZXzVUjjt94t+VftFVrD4unBL3cLSu/wDE1/m0ectU/wC8/wAD1r9r/Vz8J/2YtO8CaACmoawLbw/Yon3iGAVsY9VGPxr374KeALb4X/DHw54atY1jXT7SOJsDq2AWP4nJr5w+IFuPjP8Ats+E/DeftGj+CrU6rdKeV+0NxGCOmRwR9BX2PGoQYByBX53mNT2WGpUL+9O85er2/A64ayb6IsUUUV84bBRRRQAUUUUAFFFFABRRRQAUUUUAIelMZgqk4yRzin4FNZRg+9LqB+MH/BTzQBo/7T1zcgbft+nW8px3I3Ln64Ar61/4JLa2178Etc09nB+x6tIwXPQOqt/PNeC/8FbdMWH4seEtQCEG40+RGYdyrgj8smvQv+CQWqf8Snx3p5bIE8EwX6qR/Q1/S+b/AO2+HmHqPeHL+DseNTXJiml1P0kHSlpq9KdX80nsjBivnn9tTxBJpHwjSzicg6lfRWz4IyVAaQ/hmMDj1x3r6GOM18z/ALdVq8vw30edeVh1VN3sDFKM/ngfjWFe6pSt2Pm+IpShldZw35WfGvhXwzfeMvEun6JpqK97fTLDGHOFHqx9AACSeTgHg9K+0fCP7E3g3TLKM63Le6zdFRvJmMEee+1UwQPqxr5j/Zt1O30j43+Fri6kEcTTyRAn+9JC8aj8WYCv0qRg6hhyMcGvPwdGEoOUldn5xwXlODxtCeIxEVOSdrPZKy6HkNt+yf8ADC03FfDaOWHPm3M7/luc4/Cti1/Z4+HdoWKeEtMYt182AP8Aluzj8K9JpN1ekqcP5V9x+qxyrAQ+GjFfJHF2nwe8EWRJt/CmiwFuCY7CFcjtnC10umaFp+jhxZWdvaB8FvIiCbvrjrWgD7ikJ3dOa0SR108PQpO8IJeiJKYScg0+m7RSe2h1ng/7a+kjWP2ZfHsJGSunu/8A3zzn9K/Gv9mrUTpHx+8AXQO3brNupOexcKf51+4P7R9guo/A3xxbsu4PpNzx9I2I/UCvwb+GV4dP+JXhW5ztMOq2zk9Okqmv6U8NH9YyPMMK/N/fG36HjY28asJI/Yb/AIKJaYNU/ZW8SttLNbiGYeow4/pX4onpmv3R/bNthqf7KfjUAbj/AGaJAe/BBH8q/DDsPYf5/nX2Xg1Uvl+IpvpP9EYZhG0ovyPav2MNQXTP2nvAEzNtB1BY89OWBGP1r954+VBzmv59f2a7g2v7QHw+lBxjW7QfnKo/rX9BUJ/dxn2r858ZKajnNKfeH6nZl7/dtE1FFFfgJ6h5T+1QxX9mz4pkdR4X1I/+Sktfz+ZJ4zxX9AX7VP8AybR8VP8AsV9T/wDSSWv5/Fr+qvBJe7jPWP6niZj9n5nc/A2A3Pxi8GRYznVbfj6SA1+wP7ecxtf2TvFfJBa3iQ/QsoI/U1+RX7O6CT45+B1JwP7Wg/8AQhX62f8ABQ9jF+yj4lx/EsIJ/wCBrVeIz5uKMuh5r/0pCwelGbPyv/ZEtjd/tK/DmIDldXib8Fyx/lX742/+rGDnpX4Q/sRwC4/an+HiHkjUCxz7RtX7woAEGBgV8T4vSX9sUY/3F+Z0YD4JepLRSDpS1+EI9Q+GP26boy/EDQ4cjalgWHrkyMD/AOgj9a80+CfwZm+M+p6jYw6oNNeyiSXc0BlD5OMcMMY9ec+1dx+27IsnxgtAOqaVCp/7+zH+tdd+wTETqXjKTjakdovvkmb/AArxZRVTFOMldf8AAP5/rYSlmPE8qNVXi27/ACRSuP2EdcR8QeJrWSPHV7V0OfTAY/nn8Ky7n9hrxmkZ8jWNIlcdBI0qg/UhD/KvusHFJx6V3/VKPY/RJcGZS9oP72fA0v7EnxBTbi50Zx323UvH5xCsyf8AY7+JEIfZYWU5HQJdL83PUZx9ecf0r9DABSfQfrUPB0vM558DZXLa69H/AMA8y/Z18Fal8PvhPpOjaxCtvqULTNNGjhwC0zsvI4+6Vr0zHOaUYxS9TXZGKglFdD7rDUIYWjChT+GKSXyH1G5GCaeOlMl+430qzpufhr/wUEu/tf7V/jQ5yI3hj/KJP8TX6N/8E07MWn7MOgMFwZZZn+uXPP6CvzT/AG6JPN/aq8fnJ4vFX8o0Ffp5/wAE6Iyn7LXhIk85l/8AQ2r+k+M/3fBeXxXXl/I8fD64iTPqADmnDpTe+afX813PZtYKKKKYBRRRQAUUUUAFFFFABTXBI4p1FAEZGDzWP4k8PWPibTJ9P1G2S6tJ1KvGw6jFbPGOKTb3IpNcyszKUYyTUldM+DfjJ+y7rHgu5n1Dw+kmqaMzE7E+aWEdcFe4HPPavIfDPjLXvA2pG40i/uNNuVbDKjFVOD0K9D07iv1LkiSRGDqCD1FeRfEn9mnwj8QvNunt20zUmzi7tMKc+pHQ/jXjV8C1LnouzPisbkUozdbCS5XvY+bvEfxes/jj4LGieIFXTvEtm3nWN4BtilcDBRj2JHtivDYJZNNuo3CmKW3kGVz3BBPP4da938W/sdeMdGd5NKnt9XgUkrglJMfQ8Z+leU6x8MPFehyvHf6DfIe58ksDx6ivJrRrOV5x1R8ri6eMc4zq03zLqkfdHjXUx4m+Al/fod5uNK83IweSoJH55r4B0HWrvw1rFrqlhM0NzbSCRGQ4IOeQfXPTmvqP9nn4gSeIPB914B12KW2uPIeG1aVSN6EEbckckHp7V8t6/pE/h/W7/TblCLi1neBlPGCp6/jXTipuUYVI7o9LNqkqlOjiI3TW5+kvwo8eQfELwZp2rwkBpECyqCPlkHDD8+a7bf8ANXyL+w74qc/27oErFgm25iBPQfdOB25Ir677V7uGqe1pKTPu8rxP1rCwqN69R9FFFdR64UUUUANzjivGf2u9I/tz9m74gWYXczaTOw+qqWB/AgGvZG4HXBrkPi1pa618NvElgw3C5sZosYznKEYruy6o6OMozXSUX9zRnUV4NH87Oc9OhoBqaeI29xLERgxuV/I4qBetf6a4OftMPTn3S/I+PejaFA+bnpX6H/8ABITR/M8V+PdUK58u2toAfq7sR+OB+VfngvJ61+oP/BITS/K8H+ONQI4nv4ogcc4VM4/Nj+dflHipW9jw7Vj/ADOK/FHdgFeqj9GKKZ6fSjnIr+Ez6YfSHkU37vGaQtgjgk/pSuAo/KlP501mA5JwB71ga/420TwzC0uqarZ6fEASWuJ1QfqRThCc3ywTbDbc6HJpMkV4F4p/bd+Dvg9pI7vxnZTyoeUtczHr0AUV51qX/BTT4cROU0vR/EWtkdGtdOYA/QtivWp5Pj6qXLSf3W/MzdSHc+wz0pSfaviGf/gppYZItvhZ4wnHUMbZVBH51HH/AMFPdNi5vPhf4ut1/vfZlP49a7v9XMzav7L8V/mJ1ILqfb/0pO/NfGmmf8FRfhlJIE1TTNf0ck4zc2JwPqQxr03wh+3F8HfGjItl4zsoZW6R3TeU36j+tclTJcwpL3qMvuv+QKpGWiaPfmyPpXjn7XHjhPh9+z54y1hpPLkSxaKLkAl3+QAfiwr0XQvGWj+JbcTabqVrfRsMhoZlcEfgT+tfFP8AwVM8dM/grwr4CsZc3mvanGZIlILeUhGCQOcF2UfUCtsjwM6+ZUqM4tapu/ZasVWXLFu5b/YV0mL4P/sf6t4x1HbFNqH2nVZZHGDtVCqZJ9h+tYv/AATmsk0/wX8Q/ixrRER1W+mnNxIcARJudiSewJI49K0v2w9aX4MfsU6H4MsQIrzVorbSo0Q4JXaDIcfhg/U1m/Fe3uPg5+xL4Q+HOjoY/EnilbfTVjXh2eYhpTgfXB9Qa+4m5YmjWqX1xFTl/wC3I6tnOnZxXSK/M9G/YN0y48WR+NvivfoRP4t1SSS1LDBW1RiIxk9sfyr6+4GAK4r4PeArX4ZfDTw74atVHlabZxwlgANzADcxx3JyfxrtgAe1fnGZV1icTKcdr2XotF+B1wjyofRRRXnlhRRRQAUUUUAFFFFABRRRQAUUUUAJkUHHQ0tNPc+1J36AfmB/wV5s9uq+ArjABKXCZ9vlIH51D/wSCuwnibx3bA/eht3x9Cw/xra/4K+RBbbwJKB0lnX8CF4rkv8AgkTIf+Fi+MUycGxjJHb75/xP51/StN+08N3fo/8A248dv/a/67H6rA5FSVGvSpK/ms9lkeMmvMf2i/BM3jv4Ta3p1pEZr9Ixc26L1Z42D7R7sAV/4FXqAGaZJGJEKkcEc1MlzJxZx4rDxxVCdCe0k195+RccjQlJI2KSIQyspIIIOQQR0IPevdfDP7Y/jzQNPhtblNP1dIl2ie6icTH0yyMAePbJ6mu8+Pv7Jd/daxda/wCColnW6Yy3OlswQq/UtESQMHklSRg9OoA+bNR+HXinR5/IvvDerW0o/hks5Bn6HGCPcZFfPuFbDSfLf9D+cquEzfh7ETjQ5oq+61TXTyPYZ/22/H8rHZZ6JEucjFvKTj0yZefyrIuf2wPiVP8Ac1Czt+c/u7Rfy+bPH615tB8OfFt0gaDwvrcysMqY9OmbI9eFORWtZ/A7x/fBTF4R1ZQwyPNtmjOPfdjB9jzT9riJbNk/2jxBW1i5v0T/AEN2b9qH4oXP3vFMqgHICWluAPyjzj65r1b9k34seLPGfxRuLDXdevNTtP7NlkWGZhsVxJFhuAOQNw/E15Ja/s0fE26CtF4UuAGGR5lxDHx77nHPt1r2P9mz4B+Ovh/8SbTWtc0lbGwNtLFIRcxyMpI4BCsc5IHTNbUfrDqRcr2PbyRZ5LH054hTcLq972t53Psik/ipV6Uh6ivbP384z4u2/wBt+GPieADIk06dcexiav57tGl+x+JbCUHBivI2z9JAc1/RF4/jEngrXVPObKb/ANFtX87BwmtZAwFuc/k1f0d4T3eEx8PJfkzycavegz91f2lYvtv7LHi8DkNojsPoFyK/BsE9D2r96vjh++/ZY8UE8k6C59f+WWa/BcHOTjuB/OvqPByTjDFw6c/6GGYbx9Dvv2fj/wAX0+Ho7HX7EfgZ0B/Sv6Eof9VGfUf0r+e79n7/AJLr8P8A21+w/wDShK/oRtv9RH/u18d4z/8AI1of4H+Z0Zd8LLFFFFfz0eqeUftU/wDJtHxU/wCxX1P/ANJJa/n8Wv6BP2p+f2a/ingZP/CL6nx/26S1/P5yOvFf1V4JP3cYvOP6niZj9n5non7OrrH8dPAzN0/taD/0Kv1o/wCCiLZ/ZQ8R4BxiD/0NK/I34Ez/AGb4y+C5AQMarb/+hiv16/b+jE/7J/ihj1EETf8Ajy1fiIuXinLZ9Lr/ANKQsHrRmfmD+w42z9qv4enoPtzD/wAhtX7vJwg+tfgp+xtdfZP2nfh5JnGdURD26ggfrgfjX71Rf6sGvhvF5f8ACxSf9xfmzowH8OXqSjpQRmjIpa/Cz1Dy/wAf/s++DviTrS6vreny3V8sKwB1uZIxtBJHCsB1Y1a+FvwT8OfCKTUm0GO4Rr8RCbz5jJ9zdtxnp99v0r0FT607HvWahFS5ranmxy/CxrfWI00p97aj6TFLRWh6QUUUUAFFFFABTH+630p9N45GaL2A/CL9uq3e3/ap8fB0Kb7tHUnuDGvNfqB/wTuV1/Za8JCRGQ7ZCNwwTl25rsvir+yR8NfjL4ih1zxNoEV3qaYBuI2KM4HRWx1A969S8N+GNN8IaJaaRpNpHZafaxiOGCFQqoq9ABX6hn3F1HN8jw2WQg1Kla76aK2hw0cO6dVzb3Njn0p9JnpS1+XI7gooopgFFFFABRRRQAUUUUAFFFFABSHqKWigCJsYOT2zXivxE+LfiH4UahJcaxoR1bw7I/7u8sfvQg9nB6/WvbSdwqhqemW+rWsltdRJPBIpV45FDKw9CDWdROUbRdmc1eE5QapuzPCbH9s3wHIgMwv4G7hrcnB9M5rP179s/wAGwoRZadf6ix7NGsa/mai+JP7HWja7NJd+HZ/7IuWJYwEFomPpjsK+f/F37Nfj3wiXc6O+qW6niWwYPx6lc5/SvFrVMVB2tdHxmMxOaYdOPKpLvY9Rf9svSjdJMvgwExsCreYu9fcED0rxn4yeOtI+I/idNb0rTpdNnnjxdRyMCHfP3vy4rk7nw1rFpIyT6RfQuCQVe2dSCDyORVnTvA/iLV/lstC1G4HrHbSEfoK82pUr1VyyR8tiMXjcVT9lOLt6Hffsw+K18KfFrTfOk2W98rWTZ9WwV/8AHhX6HRtlA3B461+aP/CnfiBpKx3/APwjGpwiIiQSRwkupBznAGQRivsL9nv40QePtFXTNSc2viCxURz28gKs4HAYA847Eeterl83BezmrH1WQYiVCLoVouN9mz3PIpCPaowwYAggE8DmnqR3OT7V7Z9ymPopB9c0tBQ084rN1yD7VpN1HjcHjZcfUVp+9QXQD27r0BGM/WnB8s1JdBPVH86HxC03+x/HfiOxxt+z6jPFj0xIwx+lc56V6l+0/pJ0T9oDx7agEBdWnbBHPzMT/WvLWr/S7IcQq+WUKi6xi/wR8hUVptCjrxX65/8ABJ/SBZ/AnUrwgA3OqSNn6Kq1+RinHPev2l/4JpaYNN/Zg0SQgKbqaWX0ySxH9K/HvGKq4ZNCCfxSR35er1Gz6y3GmsSMYAJrJ13X9O8O6dNfaneQWNlApaW4uHCIgHUkngV84eIf2odZ+IE93ZfCvSo7nTIcpP4u1jNvpkWOCYy2DKB6rx71/HmGwdbE6xWi3b0S+Z7znGPU+jPEfijSvCmnSX+rX9vp9pGCXmuJQiAdySeK+cvE37cGl6nfyaT8M/DGr/EPVgSgl0+IpZoemWmPAHTkZrwXXdX8H65roHiHU/Efx98TxMGGmaJbO2lQPngAgCPAPGST0OcV3drcfH7WNKS08N+G/C3wh8Pgfu1u5kkuET1KINoP49RX1FDKqFK0qjUn5vlX3bv7kYObnsal94X/AGkfixGZPEPi/R/hXozjcbXTB590FPXdIQACB3zXE6n8Cv2evBc32n4mfFG68W6gp3SDVNYYgn08qM859DWJ4q+CWk6pvf4r/tMCbJ/e2VvqEcEfuAobOPbFcXD4E/Yv8LSH7f4yn16dTyY/PlDEe6Lj8jX0mHo07WVSSXanBr/yZoybfb72ekL+0b+yJ8NFMeh+HbPUJk43W+lmQ/XewNB/4KbfB7R22ab4EvmReMpaQx1w9v8AET9ibRvkj0C5vwvRzYztn3+bGatx/Gz9i48f8IbMB6/2bJx+texHA4CWtXC4ip5t/wDBIc5/zRR10f8AwVb+HIfB8CamEHQhYj+lbmmf8FQvg3qRVb/w/qVkGODvs0cD8ua8+t/ib+xFrDBZND+xc4zJp1wv/oOav2vgv9ibxmSlrr2n6ZI/AEtzLbEZHbzAP1q54HI0vfwWIh56v/Mnnqv7SPY9M/a2/Zp+IYEN9eaRC0nBj1SxEZ57EkYrQvv2av2bvjRambS9O0K5eQZFxo90sbj3HltnP4GvG1/YA+APjmMv4X8eBgRlTaajFOAT7A+/esDUf+CWGsaJOb7wN8RntbgcxmRTG2f9+Nsj8q82VDJY64XHVaMu007fhYtOp9qCa8jvtf8A+CbNz4bd774XfEvXPDNzy0dvPMzxjuBuXDAfXPXtXF/DT9g/4sax8c9E8TfFPxJBrWm6RKJhMblppJtpyiBT90EjJ9xU2l/Df9sb4LbW0zV7bxtp8X/LCa6WRmA7DzMNz7E9K6Fv+CgPj/wBpstv8Q/g9rthfIpCXVvC4hZhgEZK4IJ9CeBSdbNoxlTwmIp1uZct1bmSfrZ/mO0N5Rat9xh/tZ3Mvxn/AGzvhn8NLdvO07Ryl3dx9V3Md7A/REX6Zr03UbWP4xftuaPpUaibQvh9p4uHUfc+1yDCg+4BB/CvHv2OW1jxd8Sfib+0N4usJbCyt7aVbMXClQCRl9pYDIVEC5HGSRXv/wCwH4eu9Q8IeIfiPqsZGp+MdTlvg7jLeQCRGPYY6e1cOZyWBo+yi1+5go6P7c9Zfchw953S3Z9YxABAPbvUpGaBjaPSlr8uvfU7wooooAKKKKACiiigAooooAKKKKACiiigApD0P0paKAPzW/4K9rJ/ZvgVgGMXnz5YDgHaMZNcj/wSLtXf4g+M59hKJYxKWHQEuePrX6L/ABb+DfhT40+Hxo3irS49Ssg29N2dyN6gjkGqnwe+A3g34GaTLp/hLSo9NhmYNLIMtJIQMDcx5P0r9Up8XUafCssj5Hzt79LXucDw8nX9rfQ9JXpTqZGoVcDpT6/KzvCiiigBNuRioWt426qp/Cps5pNtBLjGW5H9niH8C/lTvKT0H5U7ijigShFdACAdqWlooLCmnOQe1Opv8VJuwHP+PG2eD9ab/pzl/wDQGr+dVwW1pgOSbgj/AMeNf0P/ABPnFp8P/EUxOAlhOc5/6ZtX88lohudegUcmS6CjHPVhX9H+E+mFzB/3V+TPIx3xQR+63xsYxfsseJd3UaBIP/IVfgyv3SM8ZH8jX7wftHyCx/ZW8Wk8ldDZfblcV+D3OM54zjFfU+DqvDGT/vo58w3j6Hffs/f8l1+Hv/YwWH/pQlf0JW3+oj/3a/nv/Z/H/F9fh7gZ/wCJ9Yk/9/0Nf0Iwj9zH/uj+VfG+M/8AyNcP/gf5nTl/wMsUUUV/PR6x5r+0bbG8+AHxGgAyZfDuoIB9baQf1r+fDnb6joD7V/Rf8S7Ean8PPE1mV3CfTrmIr67omGP1r+dWaIwyujDaysQV9MEjH6V/UXgpO08XD/C/zPEzJaxOj+F119h+JPhecnAj1O3Yn6SLX7NftrWxv/2S/FwAyy6dHKB16YOfzFfid4duvsPiDTLknAhuY3yO2GB/pX7kftBWo1/9lHxQUG4y6GXHuBHkfrmu/wAT/wB1neW1uil/7dEWC1pzR+PP7Lt19h/aH+HkxYADWrYEnjq4H86/f+BgYkI6Hmv53vg9fHTPit4Nui+3ydXtZM+mJV/+vX9DenSCazhccAoD+gr4zxepNY7DV/5oP8H/AME3wD9yS8y4OppaQdKWvwE9UKKKKACiiigAooooAKKKKACm45JxTqKTVwG7fbNLk+lGRS0WAKKKKYCHpRkUjdOuKQY6dTSuAvFISBRkDoaCw9aL6BqLuzRuxTSwApcj2NINR2RSE5pNyjvk0pOcY5p3BDqKTcPWjIo1AWiiimAU0k56U6igBu3npxUZjznK59sCpqQnFAmrlQ2ETctGpPuBTltIl+6gH0Aqx+NGfeo5V2IVKC6ELQIwIKjB9q808ffA7RvGU41O2aXRNcjGI9RsSEkH1xwR9e1eo8HFJwR/jRKEZbkTo06is0fPM3if4m/CZUXV9OTxlpCcfbbQbZwvqV7nA7V1Phj9pjwRr2yKfUDo12ettqKGFgfTnivWZIgybRgD0rkPE/wo8L+MUZdV0W0uWYcv5QDfmKy5Jx+FnE6Fel/Clddn/mbuneJdL1iISWN/b3UZ6NDKGH6GtITxsOHX868C1H9j7wyJ2l0jVNW0ZyeFt7glF+gI4/Ais8/sxeLLZ9tj8StXjgHCrIzEgf8AfVR7Sqt43I+sYmOjp39GfRbXUaA7nX88VWg1K2vd6QTRzFeGCMCQfQ46V88P+ypr2okLqfxD1e4jJ+ZVZuR6ckj9K9Q+FPwd0/4T2tzFZXd1evcOGklun3EkD0GAPwFXCpUb1jZGlGtXqTtOnyrvc/Hz9v3w7JoH7Uni3ehSO8aO6iJGNysg5HqM5H1FfOnfPWv2H/bb/Yhuf2jNZ0vxD4d1CDS9dtojbS/aAfLmizkA45BBJ596+TZ/+CVHxSTIj1LSJf8Atow/pX9qcH8f5NQyihQxlVQnGKTT8tDhr4Sp7RuKumfFPIGORX64fs+/HTRvg5+zV4L0GzgfXPFdzZebFpNsfmUMc+ZK3RE5BJPXsD0r5c/4dWfFlcE3mkADr+/PH6V9hfCv9gu20zStPfxp4k1HVZ47eOF9OsJPstqoVcBSVwz+hJPPpivl/EDiXIs5w1GnGspqMm7R1v2RphaFWnJ3VjzHxd4tm8datBP471201O6zuj0SINLaW5B4VbaMF5yOmXIUnt0rqbLwd4t+IMcEdh4EvtUs0wIbjxVMLCwiUdClpHklcdA3brX1p4L+EPhP4eQCPw/oFjpo43PFEN7Y7liMk/U12iJt49vwr8Hr53TilDD07JbX/wAl/meoqLa95nzNo37O3j++sUtr/wAdW/hizAA+weFNOS2VR6Bzk59SBVmT9hrwbq7F/EWseI/EcjHLfbdVl2t9VUgYr6UwB9aXI615Es0xTd4yt6JI09nE+etN/YR+CumEMPBVlO3rOzPk+pyTW9B+yH8IrYDy/AejAjoTbA/zr2XFGKl5njX/AMvpfe/8x8i7I8j/AOGVPhQFAPgXRiR/06LVO4/Y/wDg/dAiTwJo5+lsB/KvaQaMe1CzXHR2rTX/AG8/8xezj2X3Hztqf7BHwU1TcZPBdpGSMfumZf61xWs/8ExPg3qinyNPvdPY9DBdMMfnmvr4nFJ1rrhxBmlL4MRL72DpQe8T8/dc/wCCS/htXabw94z1bSpwcoXVXAPbkYNc3J+xX+0V8MW3eC/iq2pRJylvdTypnHQYYsK/SYdKa2Dwea9OHFuZpctWSmu0op/pch0IbrQ/OC3+Nv7XHwaIHifwPH4psYuHlt0DkgdSGj5yfcV3fgr/AIKY+BdVnGn+P/DWp+Ebw4WU3NsZIs9MHgEDOeoNfcLxK4wygj0NcR41+DPgz4gwPB4i8N6ZqsbjGLi2Rm79DgEdfWtHnOXYv/esIot9YNp/dsL2c4/BL7z5A/aj/ah8G/FHwZpfwz+GGrW+q6r4qu47OUaepXyICR5hIAGDj9K+0/hz4StPA/gjQ9Cso1itrC1jgVVHHyqAT+ea8t+Hn7F3wo+GXjBfE/h7wzHZ6ogIiZppJEhz1KKzEKfcCveI12IBnOK8rNMZhJwhh8Epcibbct2336aFU4SUnKe5IBwKWiivnkbhRRRTAKKTIpCRxzQAuRQDmk4PfNGORzilcB1JupueeD+tGcdTRcBQQKXIpu4f3qN47mld9gHZFAOabkZzTsg9OtO4C0UgIPANLTAQ9RTSOfen0UrJgIucc0tFFMAooooAKKKKACiiigAooooAKZ1PvT6Z/EKT10A8/wDjzdix+DnjKcMAY9JuWB9/KYD9SK/AbwRbHUPHGgwDkzajbxgeuZFH9a/df9rnVP7I/Z08e3AIVhpc6g+5XA/mK/Ef4EaadW+NPga1KlvN1u1BA9pVJ/QV/SPhgvY5RmGIe1rfdFnj43WpCJ+yX7Yt1/Zv7KfjJy20jS/KA6ckqB+ea/DLkKue3+Ar9r/+ChmoDSf2UfE67sNNHDAPfLjj8q/FDtyc44r7TwcpXy/EVO8/0RhmD99LyPSP2brdrr4/fD2MDJ/tu0OPYSqa/oJhx5aAdhX4K/sb6cNV/aa8AQkZC6ikn/fIJH6gV+9cZG1QB2r868ZZqWcUYLpD9Try9Wpv1JR0paKK/AD1DO1uLztJvIsZ3xOv5qa/nU8daY+jeNvENjIMPbahcREduJGHH5V/RrcL5kDj1Uiv5/P2mtF/4R/4/ePbIKUVdXndQfRm3A/rX9E+DNdQzHEUe8U/uZ5GYRvFSPM42KOrqMFSCPrmv3h01h41/ZJibHmm98NAjvkm3z/M1+DiHGTnFfuP+xlqy+Mf2QPBzFt3/EqNo+Tk5j3RkH/vkV9h4w0uSODxS+zO36/oc+Xu7nHyPxO0Rzpnimwckh7e9QnPGCrj+or+iHwXfrqPhbSrtTkTWsUn5oDX89XjvTW0Hx/rtkQVNrqMyc8HIc8+1fvV+ztrC678FfB18rb/ADdOg5J6kIAf5V8r4r0/a4TA4pdVa/yTOjAO0po9LAxS0nUUtfzgeuFFFFABRRRQAUUUUAFFFFADetH1qvd3cNjA008qQxKMl5GCgfia8a+I37WPgH4eRSCa/uNXvVHy2Wk273UrN2HyAgZ9yK0pUKleXLSjdslyS3Pag3rTWmSMEkgD61+dXxO/4KMfEO6WWLwV8KdWsouQt7q1vIXxnghFHHHPWvkv4lftY/Hnxa0p1nWtX0i2PHkWkDWyL+OMn86/SMp4CzHMrOc4U0+8k39yOWeJjDZNn7TeIviR4a8JQtJrGu6fp6L1M9wi4/M15H4o/bw+C/hYuk3jKzu5U6x2gaU/+Og1+IGq69qmt3DS6lqF1eysfme4mZyT7kk/pVEspUYAA9Af8Sf6V+uYDwbw8kpYnEuX+FJL9ThlmD6RP1913/gqp8JtPBFlDqupEHgxW20H8SRXD6p/wV38LLuGn+DdUuDnGZZUQEeuOa/LbPtj8qAwyRgEenT+VfYUvCPIaK9/mk/N2/I5njqj8j9Mk/4KwarqzgaN8Mby8B6FZmfPuNqf41q2X/BQv4s6rhrH4I6nNG3TAl/qlfLn7NH7c2sfBKaz03WdGtPEHh+MhCBCqXMS88q4HJHoRzjqK/Vz4MfHPwV8bvD8GreFNQguVKgy2xwJoDgZDqeQRmvxnijJqPDdTlllqdPpPmbT9bbHfQqSrK/PZ9j5esf20PjvdElfgNqTA9Ms4/mtbFt+1x8eZMB/gNqGP9mcg/qK+1xFGOiDr6CneWv93j6CvzKea4OT0wkV83/mdyhL+Y+Q9O/as+M0oJuPgLrAA6hbtf6iup0r9pv4iXP/AB+fA7xJAT/cniP8yK+lhGoHCgD6UmwdsVxzx2GqarDxXzf+Y1GX8x4rp37QGvXCA3Xwt8V2nr+6jfH5Pmut0L4sNrAxL4W1/T2zjFzZED8wTXehARg8/UUnlgkE846cCvOlUpyWkLfNlWfcZaXQu4VkCPGGGdsilWH4GrNIBilrnLCikyKWgAooooAKKKKACiiigApMc5paKAGBcjkk0Y4p9FLcCPbk57+lOI46UoGKWmJEQiCknHX3pdnHQU/8aOgpeY7jdnTgYpdo64waXIpAwJwKYBjnNKOlLRQAUUUUAFFFFABRRRQAUUUhNAC0UwyKGAJGafQAhz2phTJHA+p61JRQAmBjFGOMUtFKwBRRRTAKa7bVJxnFOprjKnBxQBxfiD4jro29V0PWL8qcYtLUtn6HIrjr/wCP2rRKTafDTxVdHtm3jT+b17CqZOTg5pfLAzxjNdEKtKPxQv8AN/oRKL6M+ddT/aW8d26P9k+Cfia4I6bpYlz/AOPGuSvv2qfjAATb/ATWiB0Ml0n9MV9bhFHpSbV74P4V308Zh4PWgn6t/wCYnFtfEfFNz+1t8dYyfK+AupY7E3BP8hWRfftmfHq1B8z4DaiB6+Y5/kK+7PKRs/LimtDGwwUB5rsjmmEja+Ei/m/8yPZye0j8/bn9vr4xacCbv4HapGR1OJSP0SsWX/gqZ4o0lidW+FOoWiLy2+V1x7fMgH5198eMvF/h7wFotxqniC/tdP0+BC8k1ywVVA9+/wCpr8zf2of+CjcHit7rQvhzpFtFp/Mb6zeW6u8nUExoQQBjoTzX3fD2CpZ/WVKhlqcesuZpJepzVpOlHWep6Ppn/BXnQmYLf+CNQhB7wzo317DpXaaL/wAFX/hhfbRfaZrOnHPVoRIB+R5r8lLu9lv7qa5uG8yaZ2d2xjJJyTgcD6Cq+48AkflX71PwnyCvBOMZQb7Sb/M8xY+qux+3nhr/AIKHfBLxE6qPFKWMh4xeRNGB9SRXrvhf43eBvGoU6L4n0zUC33RDdISfwzX88wAwecnHU1Ztb65spRJa3EttKOQ8TlW/Ag18tj/BrCJN4fEuP+KzX6G0MwlfVXP6RIruKcAo6OCM5VgRUokD5x2r8Dvh5+0b8YfCE0Q8OeKNbmCYxAzNcKQO21sjH0r6w+GH/BQ74z6YYk8T/Dq78SWgwGmtLSWCUjjnkEE9TjjrX5Nm/h3jsuTlTrQqLylZ/czup4uE3Zqx+oYYFRjpS9R0r5t+G37cngfxsqQaraav4Q1A8G31qxkiXPtIAV/Mivf9H16x121W5sLmK7gYAiSJww5+lfmWJwtbCy5K0WmdsZKS0NWikHTmlrmKCiiigAooooAKKKKACmHrT6aetS21qB8z/wDBQjWRpP7LXjJt5QyxJCD0yWdRivyr/Yz0k61+034AhA3BNQWZgOnyqWz+YFfot/wVS13+zP2eo7JXw19qEMePZcsfryB+dfEP/BN3RDq37UGiS43LZ28szHHT5cD9TX9LcHL6rwVjsQ9Obm/JI8jEe9iYI+3/APgqhqx079nGO0yFa71GBOvUDk/yr8fQCcDpmv1F/wCCu+ufZ/BPg7SgxzNevKR7KnX82/Svy6X8q/SPCOh7LIed/bk3+n6HJjnepbsfS/8AwTu0n+1P2qfCzFN62yTTnHOMIcH9a/b1OK/H/wD4JU6Kb/8AaFv7zGVstJkbO3Iyzqo57Y5PvX7BDAFfhHiziVW4hcIvSMUvzZ6OBVqVx9FFFfjR6JG33T9K/D3/AIKFeHzoX7UvifKsiXgiuVyuBgoASPxFfuF1Ffkb/wAFX/DR0z416HqoQhL/AE/buPTKMePrgiv2PwpxXsOIIwb+OLX5M8/HK9K58OqQGxgfjX7Af8EsvEv9s/s1SacXzJpupXMOM8hW2uPzLGvx+43HNfpR/wAEivFBNv460B3xiSC7RM9tuwkfkK/ePFnBrEZF7Zbwkn+n6nmYGXLVt3PjX9rPQT4a/aM8d2W3ah1KSZQRjhiGH86/Wr9gLxD/AMJD+zJ4Sctva3ha3J/3WIH6Yr85v+Clnhk+Hv2mtQuQmE1KzhuAccEgFT+oFfYP/BKLxWdU+CWq6S7Fm03UGTaTnAcAj8OtfnXGF8fwXgsWteXl/Kx1Yd8mIlHufc6d806mpyM5znmnV/NJ7CCiiigYUUUUAFFFFABSY5zS0UAVL/ToNThMNzEs0TdUcZFVLbw1penptttOtYB/0zhVf5CtXbRgCmpOK0YmrlM6bbFcG3ix0+4OlZWpeBtA1qExXukWVyjdRNArZ/MV0HApec1catSDvGTT9RcqZ86fEb9hT4R/EaKY3PhqDT7lwT9p0/MLg44PHFfDnx7/AOCX3irwULnU/AV//wAJNpqZb+z7gbLpQOeCBh8enBwK/WzGQab5Y9OfavtMo40zrJ6kZUa7lFfZk20c9TD06i1R/N9rnh/UvDOpTadq1hcadfwttkt7mIo6n6H+dZ/HODkdM9/yr93f2hf2RvA37QWkTx6tp6WurEHyNTtlCzRtjjJ7j2Nfkr+0h+yN4x/Z01IyajbPqHh6V8W+r26kxkdg/wDdOPXAr+quFPEjAZ9y0MT+7rdns35M8Svg5UtVqjwr7vOAT7ius+HHxR8TfCbxFb654Y1SbTL2Js/u2Oxx/dZehHsa5Rz+H0ORTc45FfrGKweHzCjKjXgpRktU9ThjJxaa0P2j/Y8/bh0L4/6XDourPFpXjOBAJbSRwq3AHV48nn6da+sEfcOxJ9K/m70TWb/w5qlrqml3cthqFq4kguYGKujA5BBFfrl+w3+27bfGywi8K+KJorbxjbJhHJwt6o/iGf4sdR3xmv47488PamSylj8vV6L1a6x/4H5H0GFxaqe5Pc+1gMjOaSlVgwBBBFOr8JPTG8UmPen0UrDuFJkUtFMRF+IpwPHSsXX/ABVo/hSCObWdTs9LhkbYkl5OkSs2CcAsRk4BNYf/AAujwKf+Zu0Qf9xGH/4qtI0qk1eMW0cdTF0KMuWpNJ+bO3DcU0gVxS/GjwKxwPF2if8Agxh/+KrqrO/hvoEltpUnikUOjowZWBGQQR1B9aJUpw1nFr1Q6WKo1nanNP0ZwfxU+Mll8JI7W51TR9VvLO5yourKKN40cfwMWdSCRyOMHnB4NaHw0+J2l/FTw6NX0cTRwiVoZILgBZI2XswUkcgg8HoR34rS8cabouqeFtStvEZtk0WWIrcPduI41XjBLEjaQcEHIIIBBBryD9nrwVoXgTxHrEGgePtO8SWt4nmf2fbtG00YRsK5ZZGzgNtJ2gEkdOld9OFCphZSaamnp2a/RniYiviqGYU4pp0pbrRNPvvqj6EH6UVz3iHxx4e8KSQxaxren6VLMC0aXtykJcDjIDEZq5ofiHTfElkt5pd/b6hbMSFntpVkRiDg4KkjrxXn+znyqTWh7yr0nP2akubtfU0w2OvHtTs96qXVzFY28k00gihjUu8jnaqKBkknoABWDonxJ8L+Ir9bHS/EOl6jeOCywWt7HI5A6kKpJIFEYykm0thzrU6clGckm9kdVnFFYfiHxbovhSOOTWdWstLSVtsbXtwkIY9wCxGaXw74p0fxVbPcaPqdnqkEb7Gks51lVWwDtJUkA4I496XJPl5raB7anz+z5lzdr6mznnBOTS8AHtTGYLljgKBkntXKWHxW8I6pfRWdn4m0i6u5m2RwQ38Tu7eiqGyTTjCU03FXFUrU6TSqSSb2OyopF6UHpUHQNFIcjoK426+LHgywupba58U6PBcQuY5YpNQiVo3BwVYbsgggjB9K6a0vIr+3SeCVJ4ZFDpJGwZWBGQQR1HvVunOKvJWRzwr0qjcYSTa6XLgpSSKxfEPivR/CltHPrOqWmlwyNsSS8nSJWbBOAWIBOATj2qvoHjjw94smli0bWtP1OWIBpEs7pJmQHjJCk4+tHs5cvPZ2B16Sn7JyXN2vqdD92jd6VyN/8U/B+j3stle+J9HtbuFiksE1/Ejo3cMpbIP1rqY3DqHXBU8gik4Tik5KyCFanUk4wkm1vqTe9IelY3iHxRpHhW3S51jU7TS4HcRpLeTrCrNgnaCxAJwCcexqDRvHGgeIrS5udM1qxv4LYZnmtrlJEiGCcsVJC8AnmmoTceZLQHWpKfs3Jc3a+p0AJ/u8UVxtv8WvBd7dRW1v4p0e4uJXEccUV/EzO5OAoAbkkkcV2KkOM5ytKUJxtzKw6delWv7OSduzAHPbHpS9BWfqeq2ehWMt3qF1DZWsI3SXFxIERB6ljgDrWHpPxP8ACmu30Vlp3iLSr29mJ8u3tr2OSRyAScKGyeAT9BVKE5LmitCZ16VOShOSTfS51fHcD8q838W/H7wN4J1qXSdW1wW+oQ4MkMVvLMUzyASiMAcYOOvI9as+MPiJ4ftbTUtKXxpo+h63tMQkuriJ2t3PcxM65IzkA+2c9K8A8PfCT4YW6a1J4i+I2leIL/UFYLeNeRQvAzHcZBmVsvuwcn3GCCc+pgsJRmpSxTkl0UU7v52sfOZrmdak408FyuXVyasvK173PqnQPEFj4m0i11HTpxdWlxGssUqggMp5BweR9DzWpxur52+Cc/hz4SWtzp8vxW0PWNKkO+K1aSKIwvnkq3nN8p5yuOvIxzn3fRtc0/xFp8eoaZeQahZOTsubWRZI2wSDhlJBwQR9RXFisP7GbULuPR2a/M9PLcesXSi6llO2qTT/ACb0NRTxRiuQHxT8HNfiyHijR2vDL5QgF/EX35xt27s5zxj1rrVcMoKnKnmuaVOcbcyselTrU6rapyTt2Y4nFA6Vi+IvF2jeFYYpNZ1ay0pJTtRr24SEOe4BYjP4VJoHiXTPE9kLvSNQttSt9xXzrSZZU3DqNykjNNwly8zWg/bU+f2fMubt1NqkIzS0VBsJtoIzS0UrAN2ijAGBmnUxuuT0o22AjLFePxz7V5B+0T+0r4V/Z08Jvquu3Aku5ARaafE2ZrhscBR7HGT2FZ/7UX7T3h/9nDwXJqOoTpNrFyrJYaeCPMmf1x2Udyfp1r8Vfiv8W/EXxo8Z3niPxLfyXV1Ox8uIsdkKZ4VR2AHpya/W+B+BK/EtVV6940I7vrLyX+Z5+JxSorljudV+0H+1B4x/aG1+W71u7a20tHJttKhY+VEMnAIz8xxjJOeemK8f3HBz3796aeefT2pE5OK/tfK8pwmUUI4fCwUYrt+p89Ocpvmk9RxznkcVLHA8rqiI8jsQFVRkk5wAB3Oewrs/hJ8H/FHxt8UwaD4W02S9uHIMswBEUC92dugx1weT2r9Xf2YP+Cffg74N21vq2vQx+IvFOA/2i5QNFAcdI1Ppnqea+G4q4+y7h2Dp356vSK/XsdFHCzrbaI+EfgL/AME9viJ8Y/s2oalGfCWgyEMLi9jJmkXjlI8g8jucfSvvv4Vf8E4vhR8PoIZL/TpPEuoIAWuNROQT6hBwB7V9VxwxQqFVVUDAAAx9KkK5HHFfyZnfH+d51Uleq4Q/li7fjue7SwtOlG1rs5Xw/wDCzwp4WiEemaBp9mi8DyrZFwPyroE0q0QYW2jAHQBBj+VXQKUj8a/P54irVfNOTb82dSil0M6bQbC4GJbOCRSMENGpH8qXTtEsNKJ+x2sVsW6+UoUfkK0PpS5x1qHOTVmx2tqLRRRUjCiiigAooooAKKKKACm8H86dTXOBk9KNwPzg/wCCvXiMR6J4H0RWw0txNdMAf7qhV/DJNeX/APBJ3QDefGHxBqm0FbOxCbj6s3BH5VU/4KueKf7Z+OulaOr5TTNPUsAeAzsW/kK9e/4JGeGhH4Z8Ya66EGa5jtkYjsq7iAfxFf0w1/Zvh2k9HU/9uf8AkeMnz4v0OD/4K5eIRc/ETwloyt/x7WckzL7swAP5CvgFRknvjmvqb/gpF4qHiP8Aad1i2V96aXbQWuc5w23LD9a+WB2OM1+0eH2FeD4cw8Xu1zffqedinerI/R7/AIJAeHfN1Xx9rbDiOO2tFOOQSXYjP021+m6pjivh7/gk74WfSPgRquryAhtV1WV1JHVUVUBz9Qa+4wM1/HPHOJ+t8Q4mad0pW+5WPewseWikOooor4U7BhGQcjIr86v+CvHhIzeFPB3iGOLP2e7kt5HA6BlyAfqR+lfopk4PrXy1/wAFGfBo8X/sv+IZkTfNpbxX6ADJAVhux+DGvr+D8Y8BnuFr305kn89P1OfER5qUkfih0JIr7G/4JceLhoX7Q8mmtJtTU7B4sE/eKkMPyANfHWDtBByM4HGDj/Jr1n9lPxY3gf8AaE8Eanv8uMahHDIQcfLJ8p/Q1/cHGOE+v5BiKSV24tr8z5zDvlqxPrv/AIK8+EBba/4I8SohxcRTWcjgcAqQyg/rVH/gkb4xFp418ZeGXbBuraK9iUnglCVOP++lr3//AIKfeDB4s/ZtGrxx75tFvYLsEckIx2Nz6ANn8K+Cf+CfnjU+DP2ovCxkk8uDUxJp75JA+dcqD6/Mij8a/CMp/wCFjgGvhftUb/g7r8D0qnuYlPufuMmNox0p1RxcoDnOeeKkr+Ztep7IUUUUwCkbOOKWopXCIWLBQO5pegBu9zS5PGa80+IH7Q/w/wDhfBI/iLxPYWLoM+S0ytIfooJJr5Z+I3/BWHwHobSweF9F1HxDMMhZnAt4Sfct8xH0FfR4DhzNs0t9VoSkn1tZfe9DCVenD4pI+8t2OcjFMd167hgda/Ijxh/wVX+Jmss66LpWl6FCxwpKtPIvvlsA/lXF2P7Rf7Tvxkk2aJqutXiMemmWgjTntnbx17GvuI+Gmb06ftcZKFKP96RzvFwbtFXP2nN7EDgyoPxqJ9Vs4zh7qJT7sK/JPRP2Xf2s/H2173XNV06J8Ete6yyHHuqnP4Yru9F/4JsfGDUyH1v4qvaBhkrDc3E7Z98lR+teVX4YyzCu1bMoX7RTf5FqvOXwwZ+mI1ayfIW6iP0cVKL2E9JkP0YV8A6L/wAEv9Yh2tffGHXi3BItAy8/UyH9a9A0T/gndDpOxm+K/jp3XqE1Iqv5CvBrYDK6ekMXzf8Abj/zNYzqPeJ9gLMrDhge/Bp4YN05rwrwx+y3/wAI5hk+InjS4K44n1QsOPYrXsGg6K2i2CW7X1zflRjzbpgzn6kYzXz9anSpv93Pm+VjZO+6NRkBHIzWF4u8G6R430K80jW7CHULC5jMcsMyBlYHjv3963zjHPNHvWEJzpyU4OzWzQNXVnsfkH+17/wT51b4USXvijwRFNqvhcEyy2agtLaDOTgDllGfqMV8UbCpwRg5xggg1/SVeWsd3DJFKiOjqVKsMgjuCO9fnh+2Z/wTsi1tr7xl8NLaK21I5mutGUbUm6ktHjgMfQ8HHqTX9OcD+Jvs+XAZxLyjP9Jf5ni4nBPWdM/MMAj1Bx2rY8M+JtT8H69Y6zpF1JY6lZSiaCeMkFWByOnY9D6iqmr6TfaHqNxYajay2V7AxSWCZSroQcEEHmqWc4zX9Pyhh8xw/K7ShJeqaZ46bi77NH7gfsY/tVWP7RXgaP7S6W3iiwUR39rnBY4GJFH90jn2JxX0oGBJr+fv9nf42ap8B/ibpXiaxkc20brHeWwPE0BOWXHQkdRnpX7t/D7x3pfxF8J6d4g0e5S50+9iWWORWz1HIPuDxiv4X8QOEpcO5hz0V+5nrHsn2/yPpMJiFVjaW51tFJkUtflh3hSHpS0UAfNH7b//ACJGhY/6CI/9FPXzz8MPgZr/AMWLK9utFuLCGK1lEUgvJHRskZBAVGyPxr6F/bez/wAIToP/AGER/wCinryj9nn48aN8IdJ1S01Sy1G5lu7hZENmkbAAKBzudefwr9RyyWIp5Hz4RXnzaaX6n4Pn0MLV4jVPHS5abWutumn4iX37Hnj2ytZpll0m7eNSwhhuZBJJgfdBaNVye2SB7isz9nn4k6t8PfiHY6NLLMNMv7sWl1YyHhJWOwOAfusGwCR1HXoMe0ar+214Z/s+Y2GiatNdlf3SzrFHGx9GYOxA9wprx/4B/D7Vvid8T4PEV3bvDp1vef2hcXO3akkwcuEjz975+TjOB1IJXLpVsVVwdf8AtSCUUtLqzv5HNXo4HDY7DrJKrlJy1SbatfqfVn7RbZ+CviY+tsP/AEJa+Yf2NP8AkrNz/wBguX/0bFX07+0Wu34K+JR6Ww/9CWvmL9jT/krNz/2C5f8A0bFXkZbFf2LiX5/oj6XP5z/t7BL0/M6T9uHjxP4Zz0+yTf8AoQrB/ZO+KZ8I+Kj4cvpdum6s48lm4EVxjA/BwAv1C+9b/wC3D/yNHhjP/PtN/wChCvDtc8F3vh7w34d8RR7zY6qkjJMvBjmjkZSmR04VWB4zkjsTX0WX0MPicmp4es7Od0vXVr8j5HOMVicHxFVxNC75LNrysk/zP0V8dsG8E64w5H2Cb/0W1fEn7J3/ACWbTf8ArhN/6Ca+iPhx8UV+JnwS1WaeQNqtpYzW94vGS4jOHwAOGGG4GAcjtXzt+yd/yWbTP+uE3/oJrwcsw7w+DxtOqveirfgz6fO8dHG4zLa9F+7Jp/ij1r9uP5dC8MZP/L1L/wCgCtL9iVv+KD1jn/mJtx/2yirM/bjx/YXhjn/l5l/9AFeUfBb9od/g5oF5piaENW+03TXPmm78nblFXbjY2fuZznv0rehga2NyGMKEeaXM+3d9znx2YUcu4n9tiZ8sFHzfTyPvDUcfYbj/AHG/lX5xfBTj4s+Fv+v6Ovbrn9uSa4hkj/4Q5BuUrkan6/8AbGvEPgnz8WfC3/X9HW+UZXicDhcS8VDlvHTVPo+xy8RZ5g8zxuDWDqc1pa6NbtW3P0mi/wBWv0qU9Kji/wBWv0qQ9K/NHufuMPgR8dftffCNdMvl8babARbXTCPUURflSQ8LIcdN3Ck/3sd2ra/ZL+McU+mN4Q1e5CXFmhksZZH/ANZCOWjye6ckDP3e2FJP0n4g0Oz8SaLeaZfwrPZ3UTQyRsMgqRj8D79q/OT4i+Cr74WeN9Q0Z533Q58i5jbaZYXBAJweCQSCPXI5HX9Cyf2edYOWXVnacdYvy/4B+P8AEVOtw9j45vhtYS0lHpf/AIO50/x++Kc/xa8estjvl0myc2unwxjcZSWAaQAckuQMD0C8Zzn6y/Z++FMfwu8ExxTqP7Xvds964/v4+VAfRRx7nJ714D+yP8K4vEmvy+KdQRHs9Nk2WsTc7rjAJcj/AGQRjI+8QRgrX2kE2IVHA9K4c+xNPDqOW4f4Yb+bO/hTB1sbOpnGL1lNvl8kfnB8dOfi74s/6/3/AKV+i2kc6fB/uD+VfnR8dP8Akrviz/r/AH/pX6L6R/yDoP8AcH8q14hilg8H/h/RGfCUpPM8df8Am/Vnz9+29/yT/R/+wqn/AKJlrG/YdUNo/igHnM8QP/fLVsftu/8AJP8ARv8AsKp/6JlrI/Yb/wCQT4m/6+Iv/QTTpR/4x6pL+8vzRGIf/GW04/3X+TPI/wBo34Tt8MvGrXVjEyaJqTGe0K9IXzl4s9sEgj2OOSCa+pv2dvir/wALK8DxPczBtYsQILxT1ZsfLJjA4YDPHGdwHSui+Lfw6tfih4Iv9HnIW4x5trMf+WUyg7G+nOD6gmvhjwP44134HeM77bbsLqESWl5YzMVVmGQpJAP3WwwI6jIBAbNbYaEc+y/2C/jU9vNHLjXU4Vzf60r+wq7rsz179sP4qC/v4fBemy5htys9+4PDSYykR+gIY+5XuDXU/sjfCQ6FpP8AwmGpRAXmoxhbNW6xW/Xd9X4PsoHPJFeIfBb4fXvxr+JMk+qNJcaekpvNTuGJ/eFiSEz6u2RxjChsEHFff9rax2lskMShI0UKqgYAA4xiubNqlPLcLDLKXxbyf6HXkFCpnePqZxiF7idoL06n52/tBf8AJZPFX/X4f/QFrsbT9jvxveW0U8d7ouyRQ65uJgcEf9cq479oD/ksniv/AK+z/wCgLXrunftuzafZw26+EFfy0CZ/tHGcD/rjX1Vf6/HA4f8As+N3yrm27K258RR/sueaYtZpNxXM+W1+7vscyP2MfHQGft2if+BE3/xqvp74K+BdS+HXw107QdTkt5Ly3MxdrVi0fzSswwSqnowzx1z9a8Pb9uiYpn/hC0A/7Cn/ANpr6U8I+In8V+DdM1k2/wBlN9aR3Pk79/l70Dbd2BnGcZwK+JzarmnJGGOilG+m2/yP0fIKOSKrOeWzcpKOu+3zPzc8ZEjxfrhBO77fOQR1/wBY1fcP7NnxV/4WP4Jjiu5N+saftgusn5n4+ST/AIEB+YavjSbRF8SfFa50lpGiW+1d7bzFGSu6YjP/ANbvW78M/F2o/Av4qj+0UaGOCVrPUrcHIMeRlhwc7eHBHUDGeTX3GbYGjjsFGnT/AIsYqSXVrqfnGT5pWyvNJ15X9lKbi30Wv6HuP7cp/wCJF4W/6+pv/QBXT/saDPwrP/X9N/7LXHfto38Wo+FvCVxA6yRPPIyshyGBRcEHuPeuv/Y1b/i1pH/T7N/7LXyNWHLkEL/zP9T72jVU+KZNO6cVb7kfQFFFFfEH6qFIfrilprYFJ7AMJ28k8VwHxn+Lmi/BfwFqnifW7lYLW0iLKpIDSOfuqo6kmu0v7pLG1lnmdUSNSzMxwABzkntX41/8FAf2oZPjd8RG0DSLpm8LaHI0cbKx23M4JDPgHBA5A9MH1r7bg/hurxJmEKCTUE7yfZdvmcuIrqhC/U8Q+Onxo1z47fETUPE+szuwkYra2zHK28PGEUduACfU5PWvOevHelJPuaeimRgoBLMQBgEknsAB3Nf37gcHh8pw0aNFKMIq1vQ+XlJ1G5PdkfI4r6E/Ze/ZA8U/tH64ksUT6X4YhcC51SRSFYZ5WMH7zYz7CvUv2Pv2ANU+LVza+JvHME2keFlIeO0YFZrwenqq479TX6w+EvB+keB9BttH0Wxg07TrZQkcECBVAHfgDmvwbjjxMp4NSwGVS5p7OXSPp3Z6uFwTlac9jkPgp8B/CnwH8KQaJ4c06OBAAZ7kr+9ncdWYnJJ/H6V6WqDkgAE9xS9T2x+tOzzX8lYjE1cXVlWrycpN3be57iioqyQYxzTTKAeoqvd27XMDRLI8W4Y3IQCPcEg15P4p/Z8bxS8jP4+8X2W45CWmoiNVz6AL/OlShCT/AHkuX8QafQ9bN5DGSDKq465IFRtq1pGMtdRD/gYr5T1/9gWDW5GY/Fbx2m49DqhOPwwK4HWv+CYt9dmQ2nxg8ToT90XMhkA+pDA19BRwOWzt7TFcv/br/wAzJzmto3PukatZN927iJ9nFSreROflnQj/AHhX5rav/wAEyviXYZOifFyeUjnE7TxH8w5A/KuH1j9jX9qXwaWfSPFV3qaJzmz1qQMfYByPywa96jw7leJ0p5jBP+8mvzMZV5R3gz9ZFlRhwwb6HNKW54/Svxf1nx7+1d8GpGbVL7xLBBGSC1wguYsf7xBFaPhP/gqD8YPDhSPU00vXEQgMLiAxORn1UjH1wa9leG2ZYim6mBqwqr+7In63TWkk0fshnof0pfevzq+H/wDwVx0S6eOHxd4Tu9NLYDXFhKJ0HvtOCB+dfU3w3/bD+FXxQjh/sbxXZi5fGbW5fyZAT2w3U/Svjsw4UznK9cTh5JLqldfejeFelPSMj3IZ70d6qW93Hexq8MiyIRkMpBBH1Bq3kV8q002mjcWikyKMimAnQ1DMdsTEnAwfwqftmsHxfq8eheGdTv5WCJBbSSsSegCk06UHOagt2xN2Pw+/be8Xf8Jd+0t4xukcSRW9wLRGznhFAP65FfpD/wAE1vC48K/ss6dfzR+U+pzT3rEjkqW2qTn1C5r8h/GmtTeMvHWsaoMyz6jfySjBySWckD9RX7X74/gL+x0QdsLaJ4cGOcZl8rj8SxH51/TnHkfq2SZdk9PeTj+Ct+bPGw2tSdR9D8cP2gfFR8bfGzxxrYfel1q1wUbORtVyqkexAB/GvPumD71NcTvcyyyuS8kjFmJOeSST/n2q74Z0p9c8Q6Xp0S75Lq5jhVfUswA/nX9FYOnHLsohBKyhBfgjyZNzqN92fuJ+wz4T/wCEO/Zk8FWZQpJLafaXBJzukYsev1r3/oa5n4eaInh3wRoeloAFtLOKHA9kA/xrps1/nTmeIeLxtau95Sk/vZ9ZBcsUh1FFFecaDccVxPxg8MJ4y+GPibRJF3Le6fNDjGeShA4rtc4FRSxrNEyEZDDBB960o1HRqwqResWn9xMldNH83WqWMmmahd2UoKyW0rxMCMcqxU8fhSaZfy6XqNpfQsVltpVlQ+6kEfyr1z9sLwMfh3+0b430sRmK3kvmvIBggeXL84x7ZJ/KvGvYnAr/AEgyutHNsnp1Ok4L8UfI1E4Ta7M/dbxDaQfHP9ke6VcTjWfD+4d/n8rcPx3AV+JXgrXJ/A3j7RdW5iudK1CKZvYpICR+hr9cv+CbvjlfGn7M1tpdxIJLjSpZLFwxGduMrkdhg4/Cvy8/aY8GP4C+O3jDSDGYo47+SSNQMDYxLDHr1r+feAofVswzPIqmzbt+K/Kx62Kd4U6qP3s8JatFr/hzTtQicPHc26Sqw9GUH+tbFfOX7BHxA/4T79mnwtcSTebc2URsJiT8waPgAjtxivo0EHkHrX83ZnhZYLGVcNL7EmvuZ61OXNBS7iZzkU1mCqSSMDrmmTTLDG8jHCqCxx6Cvhz9pP45fGT4kXV34U+DngvV47BS0Nz4imhMIc9MQl8DHX5uRSy/ASzCuqSkoLrKTskOcuSN7XPZfj7+2h8PfgFaSRajqA1PWdp2aXYOGmJxxknhRnAyelfmx8cv+CiXxL+LFxc2uk3Z8JaCxIS1sGJmZexeQ8k47DArTtP+CbXxw8W3El9q6WFtdTsXklvr0ySMT3JGcmugt/8AglB8T3T97rmixcZwrSMM/XFf0TkGB4JyJRqYvERq1e71SfktjyqksTV0UbI+L9S1S81i4e5vrua9nfkyzyM7H1OTVEEnjPFfa93/AMEpfirbqxg1XRLgjoC7rn9DXG69/wAE3Pjboqu0GiWOqKBnFpepuPsAwH86/ZsJxtwwkqdDEQS+482WGrbuJ8xWtwbS4jmVVZ42DqHAZcg5GQQQR7V7hoP7bHxa8MWcdpo/iCDTrWNQqww2EKqABjA+X09a5nxV+zB8V/Bu9tV8B61BGmS0kds0qY7/ADICP1rza90+702QxXVtNbSKcFJYypB9CCOtexVnkPECSqOFVLbVMhKrS1V0fSWn/wDBRb456ewf/hKILnByUuLGJh+gBruvDn/BVj4q6W6jVtL0PWIgeQIZIHI+ocjP/ARXxXjnBGDSEEYGCCa4K/AvDuJjrhY/JW/FFrE1Yu6kfp/4L/4K5+H7poofE/gu+09uA09jcLOg98MFYfQZr6T+HP7cnwi+JJhi0/xRb2d3J/y632YHB/4FxX4WY7Hg0quUcMpKt6rxXweY+EGUYhOWEcqcvW6/E6YZhUj8Wp/SRYapa6rAk9ncRXMTjIeJwwI+oq62DX4B/Cv9pv4jfB2+im8P+JruO3QgmyuZDLbsM5wVJOM9Mgg4r9CP2df+CnfhzxtLbaP4+gTw1q0hCJfbv9FkbpyT90k+tfhnEHhrm+Sxdamva011S1Xqv8j06WMhUsnoz70Xtk0/GRWdpeq2mrWcV3aTx3FvKAySxMGVwehBHWtAYPQ5r8lcXFuMlY7txcCo5YxIhBAOemRmpMigkCmgPlX9q79hzwr+0Bps+o2Spofi2JcwX8CYWU/3ZQOqnpnqK/JL4v8AwP8AF/wR8Qy6V4p0qS0cMRFcqpaGYA9VfuMetf0J43f41xPxK+E3hn4u6DcaR4o0m31GylUjEyAspI6qRyCPUGv1jhHxBx3D0lQrXqUez3Xp/kcOIwkaqutGfzwqA2cHivrz9hb9sm4+BWvJ4Z8STSXHgu/kGGJ+axlPG9f9g/xD6V1v7S3/AATR8ReA3u9c+HZm8RaKuXbTm5uoVyTxx84HTGM8V8P31nc6bdy2t5BLa3MTbZIplKuh9wcEH61/TTxmR+IGXOhzptrb7UX/AJniqNXCzvY/o30LX7LxNpkGo6dcx3VlcKJIpomDK6kcEGtReeR+NfiZ+yp+3B4m/Z+vYdL1GSTW/B8jjfZu5MkGSMmMnsB1B69q/XP4R/Gjwp8Z/DNvrnhbU4L+2lA3orASRHHKsvVSDxg4r+R+KODsdw3XftU5Um/dktvn2Z7tDERrR8z0QDFLTQwOMEGlyOmea+FOs+aP23v+RL0Iemo/+0nryn9nr4EaN8XdI1S71O91G2ktLhYkFnJGoIKg87kbn8a9X/bf58D6F/2ER/6Kevnn4YfHLxB8JrG8tdFt9PliupRLIbyN3bIGMAq64H4V+o5ZHEVcj5MK7T5tNbdT8Iz6WGpcRqpjo81O2ul+mn4n0NdfsS+FWgkW31rWI5ipCNJJCyq3YkCMEjOOMjPrXzlPPr3wB+KN3BYagDfabOI2ePiK5iIVgHXJ4ZWXK5JB5ByAa7mX9szx1JGyra6NHkY3Lby5HHUZlx7968/8LeGfEfxs8csu6e+vLycSX2oumUhU5y7YAVcAHavA42iunL6ONoxqvM6idPlejaZ5uaV8txFSislpONXmWqTWh9kfGbWY/En7POr6pECsV1p8U6huoDFGGfzr52/Y3OPizc/9guX/ANGxV9H/ABv0mHQfgBrmnwLsgt7FIY19FUqB/IV84/saru+LVz/2C5f/AEbFXh5fKH9j4q219PwPp84hU/trA+0+Kyv63Oi/bgbd4n8Mf9ek3/oYruvhz4AtviX+y9pmizhVlkSZ7eUjPlTLNIUb6Z4PqCR3rhv24hjxR4Z/69Jv/QxXtn7LwP8AwpTw+R0Ky/8Ao56jEVnSyTDSpuzjK/5m2GwyxHEuKp1VeMoWf3I+N/BnirU/hJ4o1jT76CWFJopNP1G1PUEqyhgOh2scg9wTg85rpf2T+fjLpuP+feb/ANBNejftifCowyxeNtOt+G22+ohB0PSOU4HsFJJ/ue9ecfsoAn4zaaB/z7zf+gmvqVisPjcqrYqCSnKLUvVJnw88Dictzyhg5NunGScfRtf5Hrf7cXy6H4Yx/wA/Uv8A6AK5j9l/4N+EviR4S1K88Qaab+6gvmgjcXEsWEEcbAYRwOrE56810/7cS40Lwx/19S/+gCtH9iT/AJETWeP+Yo3/AKKir5qOInQyCPspuL5ujt1Z9jXwsMVxUo1oKUeXZq62Otvf2WPhpDayvH4eYMqkj/TrjqB/10r47+CYz8WPC3/X9HX6O6gf9BuOedjfyr84/gof+Lr+Fh/0/wAdaZFjKtbC4r29Ry93S7b6PuZ8VZfQwuMwbwtJRvLXlSXVdj9JofuL9KeOlMh+4v0pWbahNfnr3P2OPwI5H4meOrL4ceDr/Xb4hhbpiOEMFM0h4VBn1P5DJ7V+fKweI/i94v1C5it5dW1q7El3MIx0VV6DJ4AGFUZ/urzmu9/ab+LjfETxe2l2Nxv0LSnMcWw/LNN0eT3A5VT6ZI+9X0B+zD8Iv+ED8KDUtSt/L1vVFEkokHzQx9Uj55BwcsPU4P3RX6JgZQyDAfW5JOrU2XZf1q/kfjea+14pzNYCm2qNP4murPnX9nL4sP8ADXxqlrezmPQ9RcQ3SucLDJ0WX2wThugwcnO0V9+RyiWIMuCpGcivh79qz4Rf8IT4q/4SHToiNI1aRmlVR8sFweWHsH5Ye4YcDFeu/sofFweLvDh8M6hKW1bS0xGzkEz2+cKfqmQp+qnJJNc2d0KWPoQzTD9dJLt5/odfDWKrZRjKmS4p6LWL/T9T5o+PUTQfGHxWkg+Y3rOOvQgEfoRX6HaHcJPpdtLGweMxqVYdxivjT9rr4aX2j+NZPFVtbySaVqKp58yqSsMygLhvQMApBPBOR1qP4c/tb614J8OwaVqGkx66tsojguDcmGQIM4DnY24jgZwOnOTzXdjcJUzjLsPLCe84KzV1fZX39DzcvzCnw/nOKWPvGNR3Ts2t7rbvc9Q/bcnQeAdDiJy7aorD6CKTP8xWf+w9AyeH/Ek3Ox7uNOncJk89/vCvB/i58Z9Z+Muq2vn2yWdlbki1sICZGDNgEs2AWYkccD0Azkn60/Zh+Hl54A+HcS6ihgv9RlN5NAww0W4KFQ55ztUZHYkjtWGMpf2bkiwtZ2qSle179Tpy+vHOeJfruHTdOKtf5W/U9jxk18Pftl6Taad8TbOe3gSKa8sVlndRjzGDsgY+4VVGfQCvuMcV8U/ttNt+I2i/9g4f+jZK8fhmbhmUGna6f5H0/G1JVMonpdpq33nsv7JuiWunfCPTryCFVuL2WaWeTqXYSsgP4KoGB/iT7gTlDXkP7KwP/CltBP8A13/9HyV6/wBjXj5nJyxtVt395/me5kEIwyuhFK3ur8j84/2gf+Sy+K/X7V/7ItfV2i/svfDa8063nl0BmkdFZv8ATrgckc/8tK+UP2gf+SzeK/8Ar6P/AKAtdlZfth+NrG2igjsdE2IoQE28xOAP+utfo2Nw+NxOCwywU2rRV7St0Xmfj2CxWX4PNMU8wpqScna8b9WfRn/DKXwyYceH2/8AA+5/+OV6TpOjWugaNb6XYReTZ2sKwQx7i21FGFGSSTwOpr4xH7aHjkf8uGh/9+Jv/jtfQ/7PvxP1b4peDLvVdXhtYbmO7e3As0ZU2hEPRmY5yx7+nFfFZhgMxowU8XJtJ6Xd/wBT9FynNcoxFR0sBTUZNa2jbT7j5C8McfH6w/7GH/24r2v9rz4UG4s7fxtp0BaSJVg1BUHVOiSn/dPyk+hXsDXinhf/AJL/AGPr/wAJEP8A0or9CNQ0u31vSZrC7hW4tbmIxSxOMq6MMEEehBNfRZtjpYPGYevDpFX811R8pkeVxzPCY3DVFvJ28n0Z+ces/EC51/4daN4dvTJJLpF07W8jc5hZeEPfKngexAHSvrL9jYr/AMKtf/r+m/8AZa+Tvix8Prn4Y+N9Q0SZWe2VvNs52/5awMcq2cDJHKnHGVPbFfWP7Gq/8WqbP/P7N/7LXfn8sO8pjLD7Skn992zyuFYYqlnnssTe8E469lax78OlB6UZFI2MYzivyln7+IfeoLmZbeJpGICgZJPA/PtWZ4m8UaZ4Q0i41TV76CwsrZDJLPcSBEVR1JJIFfmB+2B/wUVuvGovfCvw3uJLPSWBiuNYXKyTDoRGOyn1PJ7V9RkHDeP4ixKoYWPu9ZdEjCtWhSV5Hb/8FAv237a2sr34deBtQWa8lBi1LUbdsiJehjVu7HkH0r8zHYsxJO49znPPrUzySTyu7FpGdizMSWJJPJ55JJ/GvpP9nT9hLx78dZ7a+u7OTw54bcgtf3kZV5V4P7tCAWOD1OB79a/sjLMNk3h/lvLVqJPeTdryfl+iPn5yqYqex8/+FvCmr+NNbt9I0PT7jU9RuCFjgt4y7Zzjkdh7npX6efsgf8E5bHwQbTxZ8Q4otT14YkttNIzBanGQWH8bZ9elfTHwI/Za8Efs/wCipa6DpiPfsB52ozoHnlOOSSegz2HHSvZVXA4G0V/P3GHiXis6UsLl96dLa/2pf5I9Whg407SlqyK1tIbKFIYI1ijUAKijAAHYCrRFJwO9G4H3r8Pu27t3Z6QuBikOOuaTeCDzTJJVjUliFAGck8UbuwCjjtUUtxHAheR1RR1JOBXyz+0f+314G+B5n020mHiLxKoIFhZuCkbAH/WOMhcenU5HGM1+b3xm/bk+KPxjnmSXW5NB0hyQun6WxjG30Zhy34kV+l8P+H2b5+lUjDkpv7Uv0W7OOri6dLS92frf8Q/2p/hj8MYpRr/iywtp485t4pfMk47ALzXzN44/4KzeA9HaaLw54c1TX5BnEjstvET9SSxHfpX5U3M8t5M0s8zzysSWeRixPvk8/nVbnr1r95y3wey2jFSx1SU322X4anmTzCb+FWPu3xP/AMFaPiDqTOmh+GNG0mI52m4Z52HpzlQT+A/HrXnGpf8ABSP456i5K69Y2YJ4W2sUA+gJz+pNfLRDdcUhyOpxX3+F8P8Ah3Cx/wB2i/N6/mcksXWlvI+h9Q/bz+NOpRNFc+KVnjbgo9lER+qV4p4s8VX/AI01qfVdSFuL2Y5kNvAsQJ+i1kQxyTuEijaRz0CAkn8q7rwt8CviH422HQ/BWtaijEYkjs2CH/gRGD+depRo5BkDdSn7Ok7a2sjNupU0d2cCQeAM1LDLJBIHidopByGUkEH1yK+lPD//AATy+OPiFUZvDMWmKwzm9u0Uge4GSK7Wy/4JWfFq6RWnvNGtSeoMzOR+QFefiuNeGoxcKuJg/K9zSOGrPXlseTfCL9sr4p/Bu6iXSvEMuo6apAew1VmniZQRkDPI6YBHIzX6Ofs7/wDBRnwN8XI7bStfx4T8QSAL5N3KDBI3crJjAGegPNfJv/Dp74mCMEa9oxfpj5x+uKx9U/4Jc/GLTE8y0fR791OQsdyUP1GQBX5HntPgXP05U60aVXpJaa+fRnfSeKpWVro/YW0uory3SaCRZYnAKurAhh6gjrUy9Twa/NT4Aa5+0f8Asu3kGl+L/COq+KfBSttY2bi6ltVzjdHgliAOcEYwK/RXwt4htPFegWerWRY210gkUSKUYexU8gj0r+cM2yz+zK/JCpGpB7Si73+XRnr0586vszbAwa+fP25vHg+H37NnjG/Evlz3FsLOEdy8h2cfnX0CSAM9q/OP/grn8RDb6J4P8GQS7TdTyajcKCOVjXagI/3mY/VRXp8JYB5nneGw/RyTfotX+RniJctKTPhT9mrwU/j/AOOngvQ9nmJNqUTyjGfkVgzfotfp/wD8FK/FyeD/ANmu40pJNkuqzRWiqP7oO4j8lFfJH/BLDwF/wkXxyv8AxBJFvg0WxbaxGQJZDtBz7DP513X/AAVs8eC78S+FvCcMoP2eF72ZMjqxwuR+B/Ov3rP0s343wmAjrGik3+f+R5lH93h5SfU/O4cgivav2OvBzeOv2jvBOmhQ8a3q3EoI/hQFif0rxcdeB2r7t/4JNfD9tc+LviHxTLEHttFsRAjkcebMTjB9QqN+Br9i42zBZVkGIqbPlaXq9F+LPPw8OerH1P1ktlCRhQAAoA4qeox1GRjrUlf57XvqfVhRRRQAhOKY5AGSOKcaQjdkEA1LSYI/Kb/grV8OhpXxD8M+MLePEep2r2dwwGB5kZyufcqxH4V8BgdfTFfs9/wUr+G//Cb/ALOd9exR7rvRJ0vY2Ay20Haw+mDk/SvxiKkKD0ya/uLwozP69kMaEn71JuPy3X4M+bxsOWq/M+/P+CS/xFXT/HfibwZPLhNRtlvoFJON0bAMBnjJDD8AawP+Cqfw6Phr4y6T4iij22+s2ZDMBgeZEcHOO+CD/k185/svfEaT4W/Hfwd4gEhSCO+SC4GcAwyHY4PthifqBX6Y/wDBS34er8RP2dh4hs08660SaO+RkGSYWG2TB7jBz+FfE50nw7x1Rxa0hXST7Xen+R0Un7bDOHVHkn/BJP4h77fxX4Mnl+4y39upPTI2tj8QDX6WA9DjA7V+Fv7C/wASh8NP2jfDFzNKIrTU5P7OnLHC4k4BP44/Ov3PicNCjeozX5f4m5YsDns6sVaNVKS/U7cFUc6ai+g8qMYI49OtNWJVGFUKB0AGKlHSlr8j17neN2j0H5UuPpS0VQDcewoIHBxk06kbOOKNQK8sEc3BQMO+a43xV8G/BnjmJ01zw1puoq4wTcWqs35kZruOtGPfFaUq9WhJSpTcWuzsJpPRo+TPHX/BNX4Q+LhI9nps+gztk77CUgZ/3TkV80/EX/gktrVkZpfBviqG9ABK22oxlGPHA3rkfiRX6jgZ9KCNvIr7TL+OM+y63ssRKSXSWq/E5Z4alNaqx+CvxG/Y++LnwveVtX8GX1xaoTm701ftUWB7pyPxAPsK8dubKaymaG5gkt5l6xyKVcfUHBH5V/SRJAkoO9FcHggjIxXn/jX9n74f/EJJF17wnpt+ZBhpHt1D/wDfQ5r9YyzxlxVK0cfRUvOLt+D/AMzinl6fwM/nw4OQDnjP0pcHIByOOOP88V+tnxR/4JU+AvEgmufCup3fhm6OWWL/AF0AOOAAeQPxr5A+Jn/BOP4teAvNm06yt/E1ipO2XT3w5APeNsYPfg1+vZX4kZBm65Jz5JPpLT8djhng6tPVK5xnwG/bN+IXwGljtdO1A6poSkE6XesXjAzyEJOV/X6V+i3wJ/4KS/Df4leRp2vTnwjrLkL5d+QLdyf7svQfRsV+RXiTwVr/AIOumttd0e90mdSRsu4Gj59iRg/hWIinJIGSBnj+dcuc8CZBxJGVbDtRqPXmg1+K2Y4YqrRdpbH9Imm6xaatbRz2lxHcQuu5JI3DKw9QR1q7uG3Of0r+fr4YftH/ABD+Ds0R8MeJru2tkIJs5XMkDYzwVJI7npivs34S/wDBWae3MFp498OecgwGvtNYbj2yYz/IGv5/znwtznLr1MOlViu2j+7/AIJ6tLG0p6S0Z+nSEEdcgd6Uj0rwn4aftmfCn4oRIuleKLSC6YD/AEa9byJAT2w2M/gTXtdnqNtf26zQTpLGwyGRsg/Q1+T4vAYnBzcMTTlB+aaO2M4y+FkzL5isCvHI5PWvCvjh+xv8OvjnBLNq+jx2urMuBqVmojmBx1JAw34g17uCDkg55xSgYyM1ODx2JwFVVsNNwkuqdgnCNRcsldH46fHP/gml8Qfhy1xqHhML4t0hST5UJC3cYwTgqThuPQ5PpXzz4D+I3jj4AeKmu9HvL7w9qkDbZ7OZGRXAOCHRuvPHIHsa/oOMW4HnAIxXmnxO/Z28BfGC1aLxN4etL6THy3GwJMv0YAEV+0ZX4nVZUlhM8oqtTel+v3bP8Dz6mCSfNSdmfK37OP8AwU78NeLWttG+Ika+HdTchBqAybaQ8DLdSh9zx719x6Nrlh4gsYrzTryC+tZRujmt5A6OD0IIJB4r89/i1/wSZ06dJrvwH4iksJeWWy1Bd6fQOOQPrmvFNJ+HP7T/AOyLetNo1rf3eko254rNjdWsg6n5DyOB6CuDH5Jw9nl6+S4hU5v/AJdz0Xyb/wCCOFWtTfLUjdd0frdr/hfSPFlukGs6XZ6rDG25I7y3SZVbHUBgcHBIrAj+D3gGZVdfCWiYb102Ef8AstfGHwo/4Kk6ctxFpXxN8P3fh2/TEb3UKMYs56lSAw/UV9i/D342+BfidaJceG/EFjqaMMhIpV3jgcFe3XvXwGMyfM8ruqsWo91qvvWg5UcLiXzTim/Nal//AIUv4EPTwjon/gvh/wDia39I0Kw8P2KWemWEFjbR5EcFtGsaJk5OAowOSTWkHSRRtII/2eaT5SeCMj86+fnVqSVpSbNaeDw9J81OCT8kinqelWmtWEtnf2sN5azDbJb3CB43Gc4KnINZPh/4e+G/C96bzSNC03S7ooYzLZ2kcTlDglcqAcZAOPYV0jKGHTNPHC9KlTmlyp6GkqNOclOUU2tn1Od8Q+BvD/iyaGXWNG0/VJYgVje8tUlZAeoBYHH0q9o2i2Ph6wisdNsobCziB8u3t4xHGmSScKowOST+NabZNCjFDnNxUb6DVCmpuoormfXqUdT0u01iymsr61hvLSZdkkFxGHRl9CpGCPrWJonw18L+Hb1b7TfD+l6feKCBPa2UccgB6gMqg8104GRyc0/FOM5xXKnoTOhSnJTlFNrZmF4g8JaL4qiij1jSbLVUiYtGt5brKEJ6kBgcfUU/w74W0jwrbPBo+mWmmQyP5jx2kCxKzYA3EKACcAc+1bTjJpFFLnny8t9CvY0+f2nKubv1IyoYlTgqeCK5Ww+FPg/Sr+K8svDOj2t3E2+OeCwiR0b1DBcg11u3J5Gad1OKIznFNRdgqUadVp1Ip22FBAFV54o7iKSKRFkicFWRgCGB4II71Yxz7UhHoam9jfQ4qL4PeB4pUlj8J6KjowZWXToQQexGFrskVVGF6DtS7fm60pHJ9KuU5SspO5zU6FKi26cUr72Rk65oFh4lsWs9TsLfUbRyC0FzGsiEg5BKsCOorK0T4ZeFNBv47/TvDul6fex52T21nHHIuRg4YKD0OK6wDFNYY6dqFUmlyJ6BPD0ZyVSUE5LrbUp6hZW+qWsttcwJcW0qmOSOVQyup4IIPBBHH415pqH7Mfw41W9lupvDcUckhBK21xNBGOAOERwq9Ow689Sa9YHFBrSliK1DWlNxfk2jLE4LDYu3t6albuk/zPPvCHwR8FeBLj7To+hW8F0rlluZS00qEjadryFmUEZBAIHJr0FQqqABge1Jg+tLjPpWdStVrS5qsm33buXQw1DCx5aEFFdkrAOa5zxB4C8O+KbmOfV9D07VLiNfLWW8tY5WVc52gsCQOScV0YGKc3WpU5Rd4uzNalOFWPLNXXmZWjaLZeHtPisdOtIbC1jJ2W9vGI40ycnCrwMkk/U1pAjOc8U7vR70pNy1e5cYxglGKskcjqXwv8I63fy3l94Y0i6vJjuknmsYndz6sxXJP1qAfBjwL/0KOh/+C6H/AOJrsyN3bNHT6Vsq9VJJTf3nHLA4aT5pU02/JHF/8KY8CH/mUtE/8F0P/wATW5oXhjSfC9o1rpGm2mmWpcuYLOBYkLYAJ2qACTgc+wraIpucdsVMqs5q0pNl08HQovmpwSfkjk4fhf4Rt9RGoxeGtJivkl89bhLGISLJnO8MFzuzznrmutXjgcAU3OGxxTt4HU4J9amU5TtzO5tTo06V/ZxSv2Oe8ReBPD3iuWGTWdGsNUkhBWN721SYoD2BYHFWtD8O6X4Zsvsmk6da6bali3kWkKxJk9TtUYz71S8U/EHw94Js5LvXdYs9Nt4xlpLmdUGPxNfJXxf/AOCnnw/8ICWy8JQXHi/U+ieQCkJOODuPXnHAFexgsszDMbU8PBtfgvm9DJ08PTm6rSUn16n2jPdRW0LSyyKkajJZjgAfWvln9oX/AIKEfD34NR3Omafcr4n8RKCPsdg4aOI+sjjgD2zmvjPxR8SP2nv2tbh7PS9G1LRdBnztgso2tYSp4y0rYLcHnFdf8Kv+CTuvavLHdePPESacjHe9rpw82Qk8kM54Bz3FfoGB4ayfKmq2fYlXWvJB3fo2v0MZValS8aS+Z8vfHb9qnx5+0LqmNav5INLZsw6TZsVhA5ABA5Y4OMnPWul+B/7CHxP+MslvcjSZPDmhOQft+qIY9y+qRnDN9cAe9fqd8JP2Lvhf8HEjk0rw9BdX6c/b7399MTxyCRx06CvcoIEtkCogVBwABj9K9/F+JNLAYf6nw/h1SivtNa/d/mRDCOb5qzuz5P8AgL/wTs+Hvwla31DVbceJ9cjAb7RfqDGjeqxnI4PQnNfVthaQ2UCwwxrGiAAKoAAH0HSrZIHJOKbuXoDz1wK/F8wzbGZrVdbF1HOT7v8AQ9GFONNWih/bpTTz1qN7iOJCzyhVHckV5p4//aQ+HfwvhkbxB4p0+zkQEmHzg0hx2Cgkk+1c1DC18VJQoQcn2Sb/ACG5KOrZ6azAdTtFRzzxwRs0kiqAM5JxX58/Fz/grD4d0rz7XwJolxrU4BC3l4fJhznqB94/pXxl8Wf21fip8XRLDqGvS6Zpr5BsdMzBHgjGCRyQfQmv0zJvDTO80anOHs4vrL/I4qmNpw03P1R+NP7b/wALvgpDNBf67Fq2sJnbpemsJpcgdGwSF59SK/O/49f8FHPHvxWW40/w9jwpo75XEDEzup4wW7ZHXA/GvkiaVpXZ3Yu7EsWYkkk9yTyT7k1Y0zSL7WbpLWws5724c4WO3jLsT6AAE1/QOSeG+SZBavjn7Sa6ysor0R5dTF1a2kdEQXM8l3M888jzTuSzyOSWYk8kk9TURBAyQQPWvob4afsI/GH4kvG8Hht9Hs3xm41RvKGMjnb949c9O1fXfwr/AOCTOi2RhufHPiKfUplIL2lgvlxfTcfmIr6LMePuH8lg4e1Umtow1/LRGUMLWqPax+X6I8jhURnY9AoyT+Ar0TwD+zx8SvibcJH4c8G6pfIxwJ2gMUPbq74XuOM5r9q/AX7JXws+HSRf2N4Q05JowMXE8IlkJHcs2TmvWbXTrayiWKCCOFF4CRqFAH0FfkeaeM1WacMvoW85P9F/md8Mvt8TPye+Hn/BKTx7ryxT+KtZsdAibBaC3zPIBnkZ4AP519MeA/8Aglr8MPDYil1qS98Q3C4JE8nlxk/Ra+0woA6Y+lGK/Jcw4/4gzG6niHGL6R0/4P4nbHCUY9DzDwX+zb8OfACp/YnhHS7ORRgSC2Uv9dxBOfxr0eK0ht1WOKJI1HG1VxxVrFNIHtivhq+KxGJlz1puT822dUYqPwoUKAOAPyp30xS0VzlCY+lJjPYU6ikwI2iVh90U2NFRdoXaB0AwP5VNTXB60m3YCGZ1CNzggZ/z+VfiX/wUN+IZ8fftI6wiS+ZbaPGtjGAcgFRlsfUk/lX7HfE3xVa+B/AOva5dyLHBY2ctwxPH3VJ/pX8+2ualefEHxxeXjlpb3V75nwASxZ24H15xiv33wmwEXi6+ZVV7tKNk/N/8A8rHTfKoLqfqX/wSy+Hg8L/BC/8AE88W2bWrtnDEYPlIAoGfTOTzXwV+2v8AEb/hZn7Rvi2+jk8yzsp/sFvycBYhtJGfVg1fqjJc237NP7IhJCxPo+jcA8bpinH4ljX4f397NqV/c3c7l5riRpXYnJLMSSSfqTX23h7Seb8QY7Oqmqu4x/r0SOfFtU6caa3K2SWwOa/Yr/glz8Oj4P8A2fhrUse251+8kuiSOfLU7EH6E/jX5B6HpU2uaxY6bboXnu5lgRVGTliAP51/Qf8ABnwdF8P/AIY+G/D8CBUsbCKHAGOQoyfxOTW3jLmvJgqOAi7OTu/Rf8GwsvheTkdzx+NPpinJp9fyOux77CiiimIKQ9KWigDlfiP4Vg8b+Bdc0G5QPDf2kkDAjI+ZSP51/PV4v8P3PhLxXq+i3aGK50+7lt5EIIIKsQf5V/RzIm8dR+NfjR/wUx+FH/CA/tCz61bQ+Vp/iK3W7BUYXzl+WQD3OAfxNfvnhDnH1XM54CbsqquvVf5r8jy8fTvBTXQ+SIXMUqOpIZGDDB5yCP8A69ft/wDAXXLL9or9kzT4bx1uDfaW1jdBsE7whQ5z3zzX4e8Dv0Pav0k/4JM/FdZIvE3w/u5syIBqFohPJU4WQD3Bwfxr9V8V8slVy2GY0vjpSTv5HBgp8s3F9T8//E+i33w58dajpkga31DR74qBgghkfKkfkD+VfvD+zn8ULb4v/B3wt4ngdWe9sk88Kc7JlG2QH/gQNflz/wAFM/hV/wAIR8d28Q20Oyw8QQC4LAYHmrhW/EjB/Ove/wDgk18WBPoHiLwHczbpbOb7ZaITn5GOGA9gQD+NfDca0Y8RcMYXOqavOCV/R6P7mdOGfsqzpvqfo4OnNLTVOVB9qdX8zntBRRRQAUUUUAFFFFABRRRQAUUUUAIRxiojHuxwD/n6VKRmjaMYpMDlfFHw98PeM7M22t6LY6nA4KlLm3Vxg/UZ/LFfNXxN/wCCZXwj8cNLPpVlc+FbxskNpcgEWT3MbAjrzxivr78abt5zXsYLOcwy6Slha0oejdvu2MpUoT3R+UPxA/4JO+MtHaSTwx4jstaiGSkV0phkI4wO6k/TFfN3jj9kH4tfD9pP7Q8F380KH/XWUfnL9Rtye1fveUJOc/lUMlskqkOisPcA1+o5d4rZ5g7Rr8tVeas/vX+RxywNOW2h/N/e2F7o10Yrq2uLG4Q/dlVo2Uj2PINehfDz9pn4m/C2ZG8OeMNStoVIJtppDNCw9CrZ/Qiv3P8AF/wc8G+O7d4Ne8N6bqcbDGLi1RyPoSDj8MV4H41/4Jp/BjxX5j2mj3OhTP0ewnKgHHXa2R+HFfbU/FHJszp+yzbB7+SkvxszneDqQ1pyPlH4c/8ABWTxfpJih8YeHbPW0XAa5sWMMmMYJ2klcnrX034G/wCCnfwm8VmOPUp7vw9OeovIiVH4jIrxrxl/wSGhAkk8NeN5kxnZDqFuGB54BYEfyrxXxV/wS8+L2iB2sP7K1lB0+z3BRj+DACuCrgvD/OlejV9jJ+qX3PQpTxNPdXP1O8IfH3wB47SM6J4r029dwCsaXK7sfTIrvY7qCdQ0cySKehVgQc/Svwf1z9kT40eDJWefwRrKBOfMs18wEDknKk0zQviZ8dPhPKEs9V8WaOsZwYZxMU47FXBGPoK8PEeHGCxF5ZXmEJ+Ta/NP9DRYuUfigz96AwOQCOD9abJbpKpDKu0joQK/Gvwt/wAFL/jT4ZdYtVbT9biUjIvbMpJgepXHPuRXsXhf/grxdRbV17wKrgEbnsrrH6Mv9a+YxHh7ndBt0oxqJdYyX62NVi6bXvaH3t42+BHgP4hROniLwtpmqFgRvmtU3jPXDAbh+Br568Vf8Ey/h1c3rX/hHU9a8D6hnKSaZdsUU5zwCcgewIHHSsTw9/wVi+F+oFF1LTdY0pjjOYVkUfiDn9K9G0P/AIKJ/A/WFUt4sWzZu1zbyJj8SK8xYDiXL7xVOaS6WbX3aotToy67nM6B8Gf2ivhS4i0H4k6f4101B8tn4itiJAB0AkBJHHc5r0DRvi78U9FCxeKfhhJKV4a50O+WdPc7GwR9Oa39K/a2+EWuYFn490V2I4DXaof1INdVY/GnwLqODb+KdIlBHG29jP8AWvLxEsVL/ecNr35Wn+FjVcq+GRi6d8fNIlwuo6VrOjyYBIvLCQAceoBFdXp/xF8O6sFMGrW+T/DIxQ/kcU2Px34YusKms6bMDyNt0jZ9uTVhtV8N3Y4u9NkdumJEJ/Q814tSC35GjSDNmDUrW5QNDcRyKehDg/1q1kH3+lYVpZ6PIQbaK1Y56xgY/DFbcSBIwAAAOgFca9CiSiiimAUUUUAFFFFABRRRQAUUUUAFFFFABRRRQAUUUUAFFFFABRRRQAVBNdRQAl5EX/ebFTEAgg9KyL6z052JuoYmb1kAI/XOKAKmpeOtD0tCbnVLaPHUeYCfyGa5XUfjt4dtwVtYtR1SXOAtlYyvz9cAfrXSrdeHLJiBLpsWeu54wf1P9KSTxj4bsgA2radGenNxGB9eoropwi9eRtku66nmOrfHHxtqG6Pwv8MtVu3PCzanMlrH9Tkk4+gzXB+IfDH7TPxKR4f+Eh8PfDqwk4YadG91cgH/AG2IGcdwBXvl18WvBlhl5/EulQAdSbyMf1rmtW/ai+F2iKRdeOdEix1H2xCfyBJr2aEq8GnQwyv3ab/PQh23cjwLT/8Agmxo/iO/TUviP488R+OLwnc8c9yYoSTzjAycZ7Age1e7eAv2U/hZ8NVjOgeDNMs5k5+0PF5spPqXfJP4k1yutft+fBDRAwfxraXTL1FqrS/yFedeIP8Agqn8I9KDCxTVdWfsIbbYPzYivY+q8SY5csYT5eyTivu0RmpUodUfYNrYwWkapBEkSgYAjUKAPYAY/KrbYHJPIr84PE//AAV508q6aD4HuZmwQHvblVH1IUE4+lePeKf+CpXxY1wsmiafpmixscKVgM7j6ZIGfqDXdhuAs9xNnUgoX6ykl/mZvFUo/Cfr956gZZwB65rl/FHxU8J+Do2fWvEOn6cF5ImuUU4+hNfij4g/aN+PnxSZkuPEPiO6SQ4MOnxPCnPYLGBxz3BrG0z9nP4zeP5RIng/xDqDyHPmXUbDOe5LkCvqKHhrSormzLHQguyd/wAW/wBDF4xv4INn6neO/wDgox8HvBfmJBrh1qdCR5enIZNx9j0r5t+Iv/BXC4l82Dwh4PRTyEudUmOOpwdi9+nU14d4X/4Jq/GnxEUN1pdloqNgk3t2u5R9Fz+VezeD/wDgkZqlyY38R+NobdDy0VjblyOnAJI/lXu0cp4Cydf7ViPbSXZtr7kZ+0xNX4VY+YviT+2r8Yfic0iah4wudOs3z/omlH7NHjpg7cEj6k14tNNd6vdF5HnvbmQ9WJdiSfxJJr9fPBv/AASz+Efh8xSar/aXiKVcE/argxoxz3VcZHsSa998Ffs2/Db4diMaB4O0rT2UDEiWymTI7liCSfcmvQfiNw9lMeTKcFts7KP/AASfqdao71Jn4ieDP2cPiX4+eP8AsTwdqlxG5+WV4GjT65bAr6H+H/8AwS2+JfiVopNdvtO8O27EbgSZpMZ9Af6iv17hsoLdAsUSRqBjCqAPyqfaOOBXyWY+LOc4q6w0Y0/TV/ibwwFOPxO58PfDb/glN8OfDLQ3PijUdR8VXK4LQs/2eDI9kwxHsSa+o/A3wN8DfDa2S38N+GNP0mNQBm3t1VjjuWxkn3JzXoA570hzgHNfluPz/NMzk5YuvKV+l9Pu2OyFGENIqwxYFXAwNoHTHFTAYpFHPWnV4V29zYKKKKACiiigApKWigAooooAKKKKAEXpTWOMgdafUUriNSevrzUtX0A+LP8AgqJ8U18HfA//AIRy3n2X3iGdbcqp+bylwzn6cAf8Cr4B/Ya+FsnxS/aL8OWjwmXTtMc6jeHGQFjIKAnpkvtA/Guy/wCCk3xaHxF/aAudJtp/M0/w9ELRVU5UzEgyEep6DH+z17V9Mf8ABKb4V/2J4D1/xvdW+y41WUW8DsMEQoT0PoWJ+mB1r+nsL/xi3A8qm1Wv9/vbfcjxWvb4m3RF3/gqt8TU8OfC/RfBdtLi41e58yZA3Pkx4Iz3wWwPwNflKCR05PWvpr/goJ8T/wDhZX7ROrxwy+ZY6OosIQDwCvLkf8CP6V80AbckH9K/WvDnKf7KyGm5q05+8/n/AMA4MVUc6jfRaH0P+wZ8Mj8S/wBpDw7Eyl7PSnOo3GeVwn3AfqxFfuRFGI1AXoAAMelfnj/wSU+F5sPCniLxxcxESX84s7ZmGD5afeI9i3H4V+iIJ5Ga/l7xLzX+08+qQi7xp+6vXdntYKHJSXmOUYp1IBgUtflR3hRRRQAUUUUANP6V8Y/8FPfhMPHPwLPiC1hEmoeHpvtAYDLGJuHH05B/Cvs4nj0rnPG/haz8ZeEdX0S9QSW1/bvBIp6YZSM/1r2ckzGeVZhRxkHZwkn8uv4GVWCqQcWfzlsBnnr3r1j9l/4pSfB343+GPEiyGO1juRBd4PWB/lYY79jzxkCuT+Knge6+GvxD8QeGryMxTabeSQAHuoPyn8Rg/jXLxMVO5eGGCCOucjFf6E4inQz/AClxfvRqx/NHysX7Oon2P2E/4KN/DSL4o/s+N4j0+NZrvRcX0boMkwkAPg9wAc/ga/OX9j74sN8IPj34a1iWXyNPnnFlec4URuQuT7AkH8DX6bfsQ/EW0+P/AOzLb6Vq7LdXdjA+lX8cmCXXBCk/VSPqc1+Tvx0+Gl58HPiz4j8LXAYCwu3+zyMCC8JO6Nh/wErn3zX4BwT+8o47hTF7x5rX7PTT8/mepiNHGvE/oLsbpL22jmQgxuoZWHQgjtVrGM182/sI/GcfGD4CaPczzebqumD7DdgkbiyAAMfTIxX0jnPA61/NWY4Opl+MqYWqrSg2vuPXpy54qQ+iiiuE0CiiigAooooAKKKKACiiigAooooAKKKKACiiigApMClooAbtAz70wjtg/pUmBRtqGn0YEXkoQRjt07VRu9DsbxStxZwSqeoeNWz+YrSAFLgVanOOqdmJq5w2qfBbwPrW43nhjTLgt1L2qH+lcpqH7I/wk1PIuPA2kkHk7bcLz+Fex4HpScfSvQp5ljqK9ytJekmv1J5IvofPd5+wh8FbvJbwXZqT12Fh/I1jv/wTu+CUwJ/4RONAT0Ezj+tfTeAaNg75/OuyOe5pHRYidv8AE/8AMh0qf8qPmEf8E6PggOvhUEf9fEn+Naun/sC/BWwIK+EYnI/vyuf619FEYorKecZhU0lWk/my1CC2R4xpX7IXwo0dlNt4QsUK92DN/M12ekfBvwZobh7Hw7p9u46MsIzXa496MY71wTxVep8c2/mUopbFO00u1sQFht4olHQKoFXCvSjbTq5deowoooqgCiiigAooooAKKKKACiiigAooooAKKKKACiiigAooooAKKKKACoLi0iukKyIrg9QwzU9IRmgDlNW+GnhjW1K32h2VwDnO6EZ5964zVP2VfhjrAP2jwnYtnrhSP5GvXSMUYBFbU8RVp/DJr5kuKZ89X37CPwZvw3meD7YE9SjsD+eayJP+CdfwSkyf+EVUH2nkH9a+mjwcY/HNGQP/AK1ehDNsfD4K0l82S4Qelj5jT/gnX8EE/wCZVUn1M75/nWnafsD/AAUslATwZauB/wA9GY/zNfRAx6c0EdOQK2ee5o9HiJ/+BP8AzJVKC3ijxfT/ANjj4QaYwMHgbSRjpugDfzrqdM+AfgDSAotPCWkwAcjbaJ1/KvQce1GRXJUzXHVf4laT9ZP/ADKUIrZGTY+FtJ0xAlrplrbqOgihVf5CtFbeNAAsaqB6DFT44xSflXnyqTm7ybZotBpjXilCjnHGadtoAwBzU6gAAUYFLRRTAKKKKACiiigAooooAKKKKACiiigAooooAKKKKACiimtntSbAOxrzv46/Ea3+Ffwu8ReJLl1QWVo7pk4y+CFH4nFegliCOw9a/Or/AIKvfGcadomi/D2ynxc37fa7xFYZEQOFBA7EjP4V9Lwzlcs5zWjhIq6bV/Raswrz9nTcj84WOpfEPxtlt93qus3+WJJLPJI/6nJ/Wv2rvbnTv2Vf2TpC5SIaNpGMAgFpioA+pLsAPc1+dv8AwTZ+Dv8Awsj46prl5B5uleHIxdMWGVM7EiMHPcYJ/AV7d/wVf+MjJBoHw3sbjaJSL/UQp7KcRocdRnLY/wBkV+/cWL+3M/wnD2G/h07OXlb/AIH5nl4f91RlVe7Pzm1fV59d1a91G7cy3N3O88jMSSWZiST+dM07T7nV9QtbG0iae6uZVhiiHJZmIAGPcmqhB6Hg96+o/wDgnh8JP+Fm/tCaVd3EAm03Qh9vlJXI3jhAf+BEH8K/ec7x1LIMnqV9lTjp620PMpxdWaXdn6yfs6fDOH4Q/B3wx4ajQLLaWUYmYDG6UgFyfcsTXp+KiSIRoqjOB6mpBya/zrxNeeKrTr1HeUm2/mz6yMVGKQ+iiisCgooooAKKKKAEIyKjYjoT19alprKG4IyKlrqgPyd/4Kq/BdvDXj7SvH1nb7bHWF+y3TKOFnUcE+5B/HH1r4LycgjjvX71ftcfBuH44fA7xB4f2Kb9Yjc2Mh/gnQEqfx5H0Nfg9fWs2nXs1pcRmK4gcxSRsMFWU4IP0INf2p4T59/aOV/Uaj9+lp/270/yPncdS5J3WzPr3/gmd8Zj8PvjDJ4au5/K0zxGgiG44CzqCVI9yMj8q9e/4KsfBUD+xPiLYwZIH2G/KrnAySjH2zkZPbFfnXoet3fhzV7DVbCZra9spluIJVJBVlIIII5HI7etfthoV7o37Z/7KDmQR79W08wyqoGbe7UYIx2w4BHtivmeM6M+GeI8Pn1FWpzfLO33a/L8jXDNVqMqT3Wx8Cf8E1PjaPht8Ym8NahOY9J8SARKGOFS5UHYc9BkcH6iv2MjcSqCDkEfjX86epWOr/C3x7Nayq1lrGiX2MHIKyRtwRjscV+6/wCzT8WbT4z/AAh0DxNbyq0txAqXCA5Mcyjayn3zzXxnilk8I4ijnOHV4VUrtbXto/mvyOnBVdHTe6PWwMUtIOlLX4MeoFFFFABRRRQAUUUUAFFFFABRRRQAUUUUAFFFFABRTCTnFLnPYigB1FFFABSZFB6Ux8kEAnNAATgVGJUY7d659BXhX7WPxlvfhL8PxLo7iPVr6TybeZwCIuMlsHrgdjXwzpXxS+LtlKfEttrXiSW2Lk+fK00tmSTzw2UxkkAAYGBivMq42FGfs7Nn3OT8JYnN8O8VGpGEb2XM7XZ+rzdqQupOBhj9a+AdC/b/APEdvosltq2jQ3V6F2pcwuY+cYyykHnOOnrV/wDY48Y+NPiF8XtT1HU9d1a80qKGV5Lae7le3R3YbVClioI+YAAcAVVPG0qk1CF23+BpiuDMwwOHq4nFcsYw8783pY+9B0pP4qjTJxk9CfxqRc45616J8EOoopOo44oAWim8e9GPQ80CuOopD7UgOKBjqKQZ70tABRTc80ZNADqKQdOaWgAoopOooAWim/nR+dTd9gHUU3PHfNKOlUAtFFJgUALSYFJnr1pefWgVxaKKQ/XFAxaQnFJx70D68UCuOoppPpRk0DIZGRAWYgD3OK5C7+LvgzTrqS3ufFOkQ3ETFHhkvolZCOoILZB9qxfj/wDES3+Gfw31bVnIFysJWBCeXkbhR+Zr8zvh/wDD7XPjJ4zGnaYhlubmRprm6cExxAtlnY9e546kkYrza2KlTqqlCN2z77h/hinmmFq43E1fZ04dbXv+R+r3h3xtofi8StomrWWqiE4k+x3CS7T2ztJx+Nbp9cc15/8ACD4S6V8IPCMGkaZEAwAaa42/PM/dmI6/0HAr0Bj3xkn9K9GN7K61PicRClCrKNF3jfRvqT0UUUznCikyOlNPbnn60CuOGKWoyx9z9BTgcg5GKATuOooooGFFFFABRRRQAUUUUAFFFFABRRRQAUUUUAFFFFACAYoPp2pajkfaM0nfoC1MjxLrNr4c0S91S8kWK1s4WnkdiAFVQSeTX4G/tDfFW8+Nnxj8R+Kbl2kjurgx2keCSkC/LGo9yACR6k1+mP8AwU1+OY+HvwoTwjYXGzV/ERMTKrHKW4Hzk+meAK/PT9jv4OyfGn44aHo7w+dplpIL29LLlfLQ5wQeCCcDB9a/pHw4y+lk+W4jiLFKySajfst/vZ42Lk6lRUon6XfsOfCaH4A/s4x6vrCLaalqkR1W/eTCmNduVUk+igcdq/Kr9oX4ozfGD4weIvE0kjPDc3TLbqxyFiUkKB2xgCv0x/4KR/GdPhZ8FovCWmTeTqmv/wCiqsZw0dsBhz6jIAX6mvyDGRxknFfXeGWXVcfiMRxFil71STUfS+v+XyMMZNQSox6Bz9TX7Bf8Ew/gw/gP4MN4pv4PK1DxFJ56bhhlt1JCfTOCfoRX5e/Aj4X3fxj+K3h3wtaozC9uV891H3IQcux/AGv3+8M+H7XwzomnaXYwiC0soEgijXgKqqFAAHHQCvN8Yc+5KVPKaT1l70vRbL5v8i8vpXbmzYB6U+kwKWv5SR7oUUUUwCiiigAooooAKKKKAK8qLKDG3Rsgg/596/Fb/god8EZPhN8dLzULWAxaN4gDXtuyjCiTPzr9c8/iK/a1ifSvmf8Ab2+BC/G/4IX62cAfxBo3+nWDgZYlRl48+jLnjuQK/QuBM/lkOc05ydoT92Xo+vyZxYql7Sm7bo/ERgQSegIHH4V97f8ABLP45Dwz4u1H4f6jcbbPVh9pslkbAEyj5gP94Y/75r4MmjeKV43RkZSQysMEEdQfoa1vB/irUPBHifSte0uYwX+n3CXEThsZKnIB9j0Psa/s3inKafEOT1MPFXurxfmtUeBQqeyqJn2z/wAFR/gK3hjxrYfETSrbGnawBb3wReEnUfKxP+0OM/7PvVL/AIJgftAt4J+IN38P9Vutmj64RLZl2x5V0v8AD9GX9V96+3Ln+wv2z/2XRJHskXVtP6HBa2uVHP0IYcd+TX4xXtprXwq8eyQt5ljrWh3pAbJVhIjdfUZFfinDUlxLkOI4cxy/fUbpX3Vtvueh6Nb9xVjWhsz+i9WDKMdKdtrxv9l74yWfxx+EWi+IoJVa5eIRXcYPMcygBgfTnkfWvYs4FfzJi8NVwVeph6ytKDafyPajJSXMiSiiiuYYUUUUAFFFFABRRRQAUUUUAFFFFABSUtFAGNrmv2Hhyxa81O8hsYAQplncIuT0GTXP/wDC4PBu8KPEWnEk4/4+U/LrWX8fvAqfET4Xa5o+1Xme3Z4dw+7IvzIfzH86/JmZHt5HSUNGysQysMMrA8gg9CD1rx8XjpYWajy3T6n6bwnwlR4lpVJOryyg9rd9j9pLC+t9RtIbm2lSaCVA8ckbZVlIyCD6Ec1azivnD9iH4gyeLPhLb6bczma80aQ2jFj83lZPl5+g4/4DX0cMZGB9K9OE1UjGS6nwmZYGeW4upham8G0KTxurmte+IPh3w5cfZtR1mzs7gru8qaZUYA9DgkGt25lWCGSQkBVGf8/hX5Q/tE+MT43+LviG/EvmQxzm2g5yFRMrx7EgmuHG4z6olZXufS8KcNS4lxUqHNyxirt2Pv7x9oHw0+PgstJ1HUbXU5ImMkMFte7XJxgkBTkjHbpXURL4K+GPh+w8P3NzZadZxwiOGK5kUMyjj+LrXyH+wH4EOq+LdT8SzxZjsohBCxHR2GTg+wwPxp//AAUJct4t8NdgIJQDn0YVzyxXJQ+sOGrPffD/ADZzHIadeThHW/Z2voj2rXvg58EvifrUUaR6dJqErFv+JbdCGSQ9cnYQT3/WvXPh58MvDfwu0j7BoGnR6fbnltuSzHHJZjyTx1PpX5yfslkr8dvDxHX5/wD0A1+ol3n7DKSf+WZ5rowdWFak6yikzh4twGKyXEQy+VeU4NJ6t9+xy0/xa8I2txLBN4gsI5Y2KsrXCgqQcEEE8EVt6D4r0nxPA8ul39vfRodrPBIHAPocV+Q3xC/5H7xL/wBhO5/9GtXq37Jnxlk+F/j+GyvJtuh6owinVjhY3Jwr+3OAfUH2rlo5mqlX2U1bzPpcd4cyoZZ9ew9RzlyqXLb7z9PV+72/DpTJHEasxOABnnpUUE63ESuhDKwBBzkYIqLVm22E/r5bfyr227Jn4rGF5qLOYm+LnhC3keOTxBpqyIxVla6QEHuOtb+h67ZeILNbuwuory1fIWWFwyk9wCK/Hvxh/wAjbrZ7m8m/9CNfo3+xX/yQfSD/ALcv/oZry8HjniZSi42sfpvEHB8Mky6njlU5nNpWttdXPatc8Qaf4csTd6leQ2VuCFMs8gRcnpya52P4x+DpWCjxDp4YnA/0lDz6da8h/btCt8FZWU8/aouPzr86tO/5CFt/11X/ANCqK+P9hXVHlvc04c4MhnmXTxzqOLi2rW7K5+0cMizIHQ5VgCCOh96lxk4rN8NsToll/wBck/8AQRWmBzXsn5bVjyTcV0Zka94l0zwxa/adUvYbCAkKHuJAikn3PesGD4v+D7qdIk8Q6eZHYKo+0oSSewGa8J/4KCn/AItbYf3vtqfyavgvw3/yMml/9fUX/oQrxq+PdGv7HlufqeQcFwznK5Zg6ji1fS3Y/Z5GDKCDkYqSqmntusoP9wfyq0eleyflclaTiIBmql7dQ2FtJPPIsUKAs7kgADuTmrOecVxvxel2fDTxEQf+XOUf+OGsqk3CDl2NsPS9tVhT/maX3jT8Y/Bi9PEenY/6+k/xpP8AhcXg4/8AMx6b/wCBSf41+QZ7fXH61Yi067uI1kitZpUbOGSMkcEg4IHqDXzizecm1GFz+gP+IX4aNJVKmKtful/mfrl/wuTwaWwPEWnev/Hyn+NbWkeNND12MNp+qWl0pOAYplbJ/A9a/HVtLvYkMj2k6InJZo2A/EkcCpNL13UdFkim0++ubOSFtyGGVhgk9iCAPqMmrjmzUkpwsYvwxoVoP6rirteS/wAz9oXlGM54NDOEQtnGOTXyH+yJ+09d+NX/AOES8U3Ak1VF3Wl44AM6gZKsAeWGDyOoGTzmvrC/Df2fLg5JQ8/ga92nWjVp+0g7o/GM0yfEZRjXg8TG0l16Nd0c1dfFvwlZzyQSa/p6SxsUdGuUypBwQRnqDxitvQfEumeJrc3Gl39vfwK2xpLeRXUHA4JHfkce9fkJ8QP+R88R/wDYTuf/AEa1fcX/AAT0J/4VjrHP/MTf/wBFRVwYPHvFVJU3G1j7rPuDIZNlkMwVXmcraW7n1j3FMmkEURYnAAyTTm4/OqGuNt0q8/65N/I16spWVz8tpx5pJd2c1N8XvB8UjRt4i05XQkEfaU4I6gjNdBofiLTfEtp9q0y9gvbckr5tvIHXI6jIr8c/EP8AyMGp/wDX3J/6Ga/Qf9gQf8WXmP8A1Ep/5LXlYTHPFTceW1j9S4j4MhkeWwxyqOTk0rWturn0PrniDTvDdobzU72Gxt1IUyTuEXJ9zXOx/GDwfM6oviHTizHAH2lDz2HWvI/27efgtIf+nqL+dfnVpX/IStP+uyf+hVGIx7o1vZctw4c4MhneXTx0qji4tq1r7H6xfE/4Q+HPjLpllBr6T3NpbyefEkNw8asSOCdp568Unww+DHhb4SWNzb+H7AW/nNveSRi7t9WOTgV1nhAk+GtPBP8AyxT/ANBFbHccV6qpQUue3vdz89qYvEUacsIqj5E9r6b9jH17xTpfhe3jm1TUILGNjtV55FQMfQE1i2nxb8I3s8cEWv2Dyu21UFwpJJ4AAzzXz1/wUKx/wguh+v27n/vk18UfDn/kfvDw9b+H/wBGCvIq5i6WI9jy38z9IyLgqGcZVLMXVcWr6W7H7GrIGAIIIPNKSMZqnpu7+z4N3LbAP0FY3jbxrpvgbw7eaxq06W9nAu5nb9AB3OcDHqa9qUlBOUnoflcaM6lVUqau27KxvXNzFaxGSSRY1H8THArg/E3x18C+FFH9peJbG3fdt2mRWOfcDJr8/vjd+1B4m+KmrTwafdzaToKsRBbxEq8gGfmcgjk88dMEd68m0rQdX8S3bR6fp95qdy3JWCJpG6dTjJr5+rmvvONGNz9qyzw2c8OsRmVZU09baX+dz9RdP/ab+G+rXMdrD4qsmmk+6pkA/DnA/OvQ9F8R6brluJdOvYLuNuQ0UgYEevFfkBrXgnxD4dhWXU9Fv9Njb7r3Vs6KcdRkgVf8DfE7xJ8OdRiu9D1Se2eJgTEshaJwDypU8FT0I4x2NKnmslJRrRsd2J8NaNejz5ZiOeXbRr70fsMpBHvSjHNeOfs7/HSw+NnhVbhQltqtrhLu03DKsc4YD+6cHH4jtXsCY2r9K+gjJVIqUXdM/DMXg62Arzw+Ijyzi7NE1FFFWcgUUUUAFFFFABRRRQAUUUUAFFFFABRRTW6dM0m7AIe3NZ2s6hBpGnXF5cyLDb28bSvIxwFVRkk+wAJ/Cr5PAzxXw/8A8FMf2hZPh58N18F6PeeVrHiAFJmjYBobYEbyMHOWJA+ma9nJcsrZzjqWDoK7k7ei6syqzVKDkz89f2tvjVL8dPjTretpMzaXA5tbBc5AhQkAj6kE/jX6Ff8ABN/4Gr8J/g7c+N9djW31XXU+04k/5d7RRlBz0yMsc+or89v2SfgnP8cvjTouiGFn0u3kF3fuBlRCpyQT2yRgZ65r9Hv+Cgnxmg+CXwMTwxo0qWmqaxGLG2jjIBihAAcgD0XgH3r+jOMJ6YPg/LNL8vNbt5/meVQW9efyPzr/AGx/jfJ8c/jfrWqxSmTSLKQ2WnDt5SEAsPZiCR7GvC8ZJ4JGacxOTk5OevX8a6P4c+B9Q+JHjjQ/DGlxNJeandx26bQSQGPJ49ACa/fcHh8Nw3lMYK0Y0o6/JanlSbqzv1Z+iX/BKL4FNZ6bq3xJ1S3xLdH7Hp25eRGOXcfU4H4V+jwrjfhT4Asfhh4B0Xw1p8apbWNskI2jqwAyx9ycmuz9a/gLiTN555mdbGSeknp5JbH1FGmqUFFC5wQKWiivmzcKKKKACiiigAooooAKKKKAGFMioLiBZ4mjZdyMCCCMgj0OatUhOKFdO6Dc/Ef9vv4AN8FPjTe3dnAU8P66WvbQgYWNy3zpnpwTkD0NfMTA7jgcc47d6/cj9t/4AR/Hj4N6haW8QbXNOU3lg+MneoJK/wDAgMV+Hd1bzWk8tvcRNDPC7RyRsMFWBIII7EEEfhX9x+GXEizrKo4arK9Wlo/NdGfNYyl7Od0tGfcP/BMj9ogeB/HM3w/1e5K6RrTebZ+YfliuQMYz2DLj2yD610f/AAVE/ZwOiatafFDRYQbS9YW2qxxrwsgGEl46Ajg/hXwFousXXh7VrLUrGZoLy1mSeKUHBVlOQa/ar4MeMtC/bM/Zpa11ERzy3FsbHUYOCYp1UZOO3JDD2NfE8YYSrwjn1HiDCK1ObtNdP6f5o6cO1XoulLdbHwZ/wTm/aKPwp+KUXhXVrvyvD3iF1iUscLDcnhG56A52n3IJ4Ga/YxJBIFKkHPcHPav56vi58NdX+C3xL1fw1fq9vd6dcZgmGVLpkmORT7jByO4r9df2Cv2jE+Ofwqt7fULgSeJNHVba8BI3SAD5ZMe4FfI+JORU68afEOB1p1Eua3d7P9Gb4Sra9GW6Pqiimhg3A4NKM96/n/c9UWiiimAUUUUAFFFFABRRRQAUUUUAFFFFAFaeNZ4njbowwfoa/Kz9p/wEfAHxl1e1jjMdtdsL2HjA2uTuHp1yPy9q/VV26Y618e/8FAPAA1Dw9pfieCJmks5fJnZRz5bdz7AgGvEzSg6tDmW61P0vw/zT6hnEacnaNT3X69Dyj9hTxyfD/wATpdGkkZbfVYTtUnjzF5z9SM1+jAOcH2Nfjb4G8TT+DPGGk67AxEllcpMQOrAEAj8QCMe9fr/4Z1mHxDoFjqMDiSK4hWRGBGCCAaMqrc9Fxe6Pb8Tcr+rZjDFwXu1F+K/4BxX7QHjlPh78LNc1beFlSAxw88tI2VUD8SK/J2aR7iaWR23yysSzEnkkk5J+vNfaf/BQfx6wj0PwnA2FkLXlyFPYfLGDjrkljj/Zr5j+CngR/iN8S9D0XZvgluBJcjBIMKnc4PsQMfjXk42o8RilSjqfbcB4aOT5FVzOrpzXd/JbfqfoN+yP4CbwR8HtIE0Rhur1PtcyvwwL4Kg/RcDFfOn/AAUJ/wCRv8Nj/p2kz/30K+77C0W0s4YUUBY1CgDtjjivhL/goWmzxf4bP/TvL/6EK9bMoqGFUFsrH5zwfi5Y7iiOIm9ZOT/BnlX7Jv8AyXbw9/wP/wBANfqLe/8AIOl/65mvy6/ZM/5Lt4f/AOB/+gGv1Evf+QdN/wBczUZb/uj9Wej4mf8AI5p/4V+Z+PHxC/5H7xL/ANhO5/8ARrVhBipXBIIIIboQSe3vkVu/EL/kfvEv/YTuf/RrV1mp/Ci4f4N6X45sEZo0lkivBgnZhvkf6Z4J+lfL+znUlNw3Wp/Q9HHYfCYLDxxLsppRV9rtH2T+xj8b/wDhYPg4eH9UuA2s6QgiBY5aaIcK3PUjGD7jPQivo7V2LaZcFe8bY/KvyP8AhL8Rrv4W+N9O161LFIHCzxA8yRk4Zfc4xj6V+q+g+LLHxn4Mg1fTp1ntby28yN1OcjFfX4DFLEULN+9Hc/mbjfh7+x8yVejH91Ud12T6r9T8jvGH/I260Mc/bJv/AEI1+jf7E/8AyQ3SP96T/wBDNfnL4y/5G7WuMf6ZN/6Ea/Rr9ilc/ArST3zL/wChmvLyhWq1P66n6Fx//wAk/hr9XH8jJ/bwT/izMz9hdRf1r87NMBOpW2BkmVen+9X6J/t3Db8FZf8Ar5i/rX5zWswt7iKUrv2OGwcc4OcfpWGZtRxak9lY7vDinKpkdWMdW3JL7j9mfDJzoNj/ANcl/wDQRWpjFfA9h/wUF1PTrKC2HhmJxEgTP2ggnHAPT6VaP/BRLVT/AMyvD/4En/Cve/tHDdZH5HW4Dz6VSUlR0bfVHov/AAUDOfhZY4P/AC/oP0avgnw1/wAjHpWRz9riH/jwr2P45ftSXvxs8Ow6Vc6Otgkc6zb1mLZIB7fUivHPDOf+Ei0rONxu4jx0+8K+dxFWFbGKdN3Wh+48K5Ti8pyGrQxceWXvO3yP2W0n/jyh/wBwVcHU1S0r/jzgz/cX+VXR1NfbH8k1fjY0feri/jDz8NPEAP8Az5y/+gGu0H3q4z4xD/i2fiD/AK85f/QDXPX/AIcvRnVgP96pf4l+Z+QOTxgAk5xn15I/Wv0u/Y40qyu/gR4eklt45XxMNzrkkCZwMn6CvzSXOQRk89hnuRX6T/se+ItO0/4FeH7e4uo4ZUEwYFwCP3r+9fOZQoqdRSsf0n4kRqvKcP7JO9+noe23/hbStRtmgnsbeWKQFWRo1II9CMc18Gfts/A7Svh7faZ4i0O2Wxs7+V4bq1jGEDhSysoHTIByBxx6mvujU/iD4e0eymvbzV7SC3iXc8kkqqqj1JJwK+CP2xvj1p3xU1Ww0XQpxc6Xp8hme5UfLLKVKjbnqoBJB6Emu7M3S9g9rn5pwJDNP7XpOmpKCfvXva3meI/DPXJ/DPxB8PajAxSS2vonO0kBl3AMo9iCRX68zNv0RyO8Of0r8kPg/wCHLjxZ8TfDWnW8DS772J5AOyKwZyfYAGv1wuF26O4xjEJH6VOV3WGd9uh9D4oeyWY0FH4rO/3q36n4+/ED/kfPEf8A2E7n/wBGtX3D/wAE9jt+GesAnGNTcf8AkGKvh74gf8j54j/7Cdz/AOjWr1X4E/tP3nwP8PXWl22jpqAnuWuDI0pTGVVQoAHOAorycvxFPD15yqOyd0foPFGU4vNsgo0MJDmlaL/A/T3IIzz+VZ2uEPo15j/nk/8AI18Qr/wUP1VQSfC0Bz/08N/hUF3/AMFA9Tu7OaBvC8SiRSuRckEZGPSvenmGGcXys/DqXAeexmm6OzXVf5nyr4i/5GDUznI+1SHI5H3zX6DfsBrj4Mzn/qIz/wAlr88NQuzqF/c3TKEaeVpdoJIXcc4yeTg1+iP7AfPwWuB/1Ep/5LXlZS17WVtj9d8R6bp5BRjLdOKf3E/7d/8AyRmX/r5h/wDQq/OvSv8AkJWn/XZP/Qq/RT9u/wD5IzL/ANfMP/oVfnXpX/IStP8Arsn/AKFWWO/31fInw9/5J+t6y/I/Y7wf/wAi1p3/AFyX+Qra7msXwf8A8i1p3/XJf5Cto96+xP5mxX8afq/zPkX/AIKGf8iPon/X7/7Ka+Kfhx/yP3h7/sIQ/wDoYr7W/wCChn/Ij6J/1+/+ymvin4cf8j94e/7CEP8A6GK+Lxf+/fcf1BwR/wAktU/7e/U/YLTzjT4M4xsHX6Cvg39vT4oT6l4rtfCFtOy2lmguLpVJAeRh8gOOoABP1Ir7utX2aSh7iEfyr8nfj3q8mv8Axh8VXczFyb6SNef4VOAPwAA/CvVzao401BO1z8z8O8thjs5lUqK6gm/n0G/A74Wz/F/4hWOgR5S2I8+8lTGUhXA4z3JIHQ9T6ZH6g+A/hloHw/0GHTNK06C2giAyUQBmbGCxPcn1NfJP/BPDQ1k1PxNqzBTKoitwccjqx59MkflX3Ii7TiujLaEKdCM0tWT4h5xiMRmksHGTVOFtF363MnWvDGm+ILOSzvrOG4t5VKvE8YIII5FfnV+03+zzc+AfiHbweGNNur2w1RTLDbWsLTSIw5dQFBOAMH8a/S4D0OTUM1ussgYoDx3FdGJwdPFRtJWZ8fkHEmMyGu6tBtxa1i3oz4G/ZN+EHxL8H/Eix1uTQ5tL0WaFku/tsqxl0OMDywSwYEAgMAMA8jNfoBGBtHGKZGgRcKAp+lPzjrXRQoqhTVOLukced5zVzvE/Wq0VGW2hLRSDpS1ueAFFFFABRRRQAUUUUAFFFFABRRRQAU1qdUcj7VJJxSuBh+MfE9h4P8N6jrOpTpbWdjA9xLLIcBVVSev4V+C37RXxjvfjt8VdX8TXDSG2lk8qxhYnKQA4QAep619r/wDBT79pYBI/hdodx80uJdXeNs4XkiI4PfOSO2B1zXzt+wZ+ze/x3+LMF5qcBPhjQ2W5umYErK4OUiB/DJ9hX9K8C5bS4ayqtxHj1Zte6n28vVnjYmUq9RUY/M+6P2CPgXbfAT4JzeLvECJa6xqsJvrmSbAMNuASq5PTjJI9TX5yftZ/He7+P3xh1TWTKw0a1c2emwEkhIFJAbHqxyc9cEDtX3h/wUr/AGg1+HngW1+HGhXIi1LVowLgRMMw2oGNvHTdwPoK/KXPTB+tfVeHWUVc0xVbiXHq8qjfJ5L+tDHFz5EqMHohCO44571+k3/BK/8AZ5X/AE34o6xakuc2elrIPuj/AJaSj68AH64r4O+Dnw01L4v/ABH0TwppcTS3F/cKrlRkRxg5dj6ADNfvn8M/AenfDXwTo3hzTIhFaafbpCoA64ABJ9yeajxZ4l+q4WOU0Je/P4rdI/8ABKwFHml7SS0R1wPA9afTRkDnr3p1fyEr9T3QoooqgCiiigAooooAKKKKACiiigAooooAhkjEikN0r8f/APgpN+zanwu+I3/CZ6Na+VoWvPmdEGEiucZbp0DYJ+ua/YIivMf2gfg7pvxy+GGs+F9QjXN1CfImIy0UoGVYe4IHevs+D+IKnDuaU8Tf3HpJeT/y3OXE0lVptdT+fg9cDp0r6V/Ya/aLm+A/xYgt724ZfDOtstrfxsxCRuT8koHYqSQT3B56CvDvH3gXVPhx4x1Xw3rcDW2o6fM0MisCNwBIDD1BAyD3zXP7uQQSCDwQcfSv7qzHA4TifKpUpNSjUjo/yZ81CcqNS63R+r//AAUd/Zyi+J/gCD4ieGoBc6vpEO+cwAEz2pAPGOSVByPYmvgD9lv4+6h+zx8U9P16Ms2kTOINTtQTiSEnBOPVeo+lfoH/AME6/wBpGD4p/D1vh/4jnS41zSovLi8/DG5tcYGQepUZBHp6V8b/ALdH7NcvwI+KNxf6bblfDGsyNPZkAlYnJy8f5k49RnivwTher7KWI4OznbXkb6ry/Nf8A9Orry4in8z9mvCHiyw8Z+HrDWdLmW50+8iWaGVDkFWAI/nW5jmvy/8A+CZf7Uw0q5b4X+I7rEErF9ImmbhSTkxZPucj8sV+nkUgdRjGPrX4HxLkdbh/MamDq7J+6+66P/M9WjVVWCkixRRRXzJuFFFFABRRRQAUUUUAFFFFABRRRQBE3sOa4b4x+DovHXw91vRpEBae2YR5HG8DKn8Diu5Kk59xUckQkiaNuQRg1nOCqQcX1OjD1pYerCtB2cWn9x+LN7ZTabeT2lwhint5HikRuqspIIPuCMV+jf7FnxAXxL8HYbSeTN1o+baQMedgGUJ+o4/A18mftefDr/hA/jDqU0CBLDV/9MiwMASH/Wf+Pc9uuO2Tmfs//GOX4Vt4mjL7Yb6xcxjnBlUZT6HDEV8dg6v1LEVKc9Fqf1RnuD/1q4eo16CvP3WvyaK37S/jn/hO/jBrl6Jt8FvKbWEg5GxMDj8dx/E17z/wT6+Hwn1DWfFdzGR5eLOAt68F8fkB+dfHUrSahdNIx3TSyEk9yzHr78k/nX6r/s4/D5Ph18K9F07Z5dw0Imm45Mjjcc/TOPwrfLabr4iVeXQ8jjTERyTh+jllN2c0l8luepEHdngAV8D/APBQr/kbvDhz/wAu8v8A6EtffJ618Df8FC/+Ru8N/wDXvL/6Etepmn8D5o/K+AP+R9R+f5HlX7Jn/JdvD/8AwP8A9ANfqJef8g6b/rma/Lv9k3/ku3h7/gf/AKAa/UW8/wCQfL/1zNRl3+6S9WfReJn/ACOKf+Ffmfjv8Qv+R+8S/wDYTuf/AEa1fdn7JPhq18X/ALO66XfRLPbzyXEbKwzwW/x5r4T+IX/I/eJf+wnc/wDo1q/QT9h3j4J2jDnM8v8A6FXBlcVOvUi1o0fa8dVJUuH8LUi7NOLX3Hwl8Y/hjffCXx7qGhXIZoY3L2szA4miJO1s+oAwffivfP2MfjadJF14I1aci2mDyWDO3Ctj5oxnjGOR9TXuP7YHwUT4ieBZdVsoQ2saWGmiKrlpFx8yccnOBx61+cljeXGk38F3byNbXcDhkdSQUZe/sfUd65pKeXV2lsz0MprUON8i+rV2vawsr9brZ/M0PGTf8VdrZHI+2y9PTewz+Y/Wv0b/AGKf+SF6QPeX/wBDNfmleXc2o3c1zcP5kszmSQkAZJOSeOnPNfpZ+xT/AMkN0b6y/wDoZroyeSlUqM4vEilLD5JQpS3i0vuRmft4D/iy0x/6eYv61+clvCbidIgcF3CgnpySM1+jf7dw/wCLKyn/AKe4v61+dOnf8hC2/wCuq/8AoVY5ilLFqL2aRt4cVJU8jqzi9nL8kfT9h/wT/wDFd9aQ3C+IdOVJUDgGKTgEZAqz/wAO8fFn/Qw6b/36kr7r8M8aDYdz5Kf+gitUcCveWW4a3w/ifktbj7Po1JRVZWTfRH5c/Gn9lzW/gn4ei1bUtVtL2KSYQiO3RwcnPr9K8m8Nf8jJpXp9ri/9CFfe3/BQRcfCyyOeTfp/Jq+CvDf/ACMml/8AX1F/6EK+cr0oUMYoQVldH7hwvm+LzjIKtfGS5pe8r7dD9ltN/wCPGH/cFWh96qumf8eEP+4KtD71fcPc/kip8cg/iri/jH/yTTxD/wBecv8A6Aa7Q964z4x8/DPxB/15y/8AoBrnxH8KXodOX/71S/xL8z8f2wQNwB64JAIzzjr70ISqkBjtB4Cn5ckknGMDqT0pRkkAEgk9QSO59K/SX9j7wzpuqfAnQLi4s4ZpmWUGSRAzHErgZJHpXxmBwksTUlaVrH9h8T5/Dh/L6VWdFVFJpa+h+bWSx5JIA9yPxwefoePaui8P/DvxJ4ruoINL0O+u3n+64gYIffcRgD6k/lX63t4F0QnnTrY/9sVP9K0bXR7WyXbFBGmBgbUAwK9hZSr3nNtH5TV8UHGDWFwyi/X/AIB84/sq/swn4Vwvr2vGOfxBcR7UUfMtup6gHuT3NfSGpYFhOOBhD0+hqcJt6gD3yag1QqLG49Nh4/A17kaUaNJQgtEfjmOzPE5rjXisTK8pP+kj8ePiB/yPniP/ALCdz/6NavS/gl+zBrfxw0G51TTdUtLCKCc25S4RySQqtkFfZgPwrzT4gf8AI+eI/wDsJ3P/AKNavuL/AIJ6L/xbPVuef7Tf/wBFRV8lgMPTxFecaiulc/qTijN8Xk+Q0a2DlyytFX36Hlx/4J6eLV/5mHTuf+mcn+FQXn/BPzxXZ2ss7eIdOKxqWIEUmSAM4r9CD19Koa6CNIvMf88m/lXuzy7DRjpA/D6XiBn0pxTrLfsv8j8ZL61awvri2YhmhlaMsOhIJBI/Kv0S/YB/5IzN/wBhGf8A9lr89/EP/Iwan/19yf8AoZr9B/2BF/4svN/2EZ/5LXk5P/EkfrXiPUdXIaNST1bj+RZ/buBPwXnGOPtMOf8Avqvzq0o/8TKzA5/fJ+jCv0m/ba05774F6oyYzDJFISR2DjJr81LKVYbqCUHIRlY4HPByf61nj1bGJvbQy8OWp5DWit7y0+SP2S8H5HhrTs/88U/9BFbJ6etcr8Mtctte8E6Rd28gkjkt0KsD1+UV1OTlq+xWqufzTjIyhiKkZaNN/mfJH/BQxh/wg+h56C8/9kNfFHw2BPj/AMPADJ+3w/8AowV9i/8ABQnWIf7A8P6csi+c9yX2jGcBcdK+SPhBaPe/FHwrBGpdn1CI4AzxuyfyxXxWKvLHrl7o/qDgy9LhScpK2kn+Z+t8RJ0lVxyYf6V+R3xdha1+J/iiFgQ66hOCPfecj+X51+u1rEVtoYz02Y/lX5pftjeBZvB/xivrxYTHZ6qq3MTgHaW4DjPqSMn0BHrXp5zTbpxmujPz3w0xkKObVKUnbnWnnZnsP/BO29Q23iq03ATLLFJjvggj+YNfa4OR0NfmP+x18ToPh18Ukt76XytP1aP7M7E4VJAdyMT6feH1YV+l9ncpdwiWNg6MAQwOQRXfl9SM8PFRe2h4XiDgquGzupUlF8s7NP5FkH16VFLKiMNxAB4yTSz3CW6F3wq4zz7V8Iftn/Hm+Txxp+jeGNZuLKbTAXuJ7GYoQ7j7pIPOABx6t7V0YnFQwsOaR8nkmS188xSw1DRu+r2R93rMAQNpA9c1OMEdOtfBv7M/7TvxG8X/ABA0nwvqJttftpyzTXE0QSeGMLy25cKQOnK5JIGec193pnaueuK0oVo14KcSc5ybEZHifquJtzWvo7k1FFFbnhBRRRQAUUUUAFFFFABRRRQAUhOBS01sgEjrQAxjgZrx79pv452HwF+Fuq+IrqRRdhGis4CRmWYjCgDv1yfQCvU9W1S30fT5727lWC2gQySSOwAVQCSTntxX4nftv/tKXP7QfxSmhsrl/wDhFdHdrewgBOJG/jlI7kngH0r77grhqpxDmMYyX7qGs30t2+Zx4qt7GGm7PFL+9174v+P5Z5TLqWv65dkgA7meRycAew4HsBX7E/CjwZ4d/Ym/ZpkvdWljimtbb7ZqE5IDS3BAwg9Tk4Ar5r/4Jlfsvl2b4qeIrMbFBi0iKdcD3mAP4gH61wf/AAUm/aWHxB8XxeAtDut+iaPLvvGjPyzXA4wcdQozxzyc1+yZ7UlxZnFHh3LtMPRtztbadPlt6+hwUkqFN1p7vY+VfjJ8UtU+MnxE1nxZq7s099MzJGTkRRg4RB6ADH45ricFuf8A9X0pCQRgcY/KvdP2P/gBcftAfFzTtMkhdtEsXW61GTB2iMH7uexJGMdxX75icRg+GMpctIwpx0+SPMipVp+bPub/AIJifs1jwb4Rk+Iut2m3V9YXbYLIuGhtufmGeQW6/Qivvpc7RWfpGmW+i6ZbWFpEkFtbxrFHHGAFVQMAAD0ArQU461/n3nebV87zCrjK+8np5Loj6mlTVKCih3OKWiivE2NQooopgFFFFABRRRQAUUUUAFFFFABRRRQA0jPek2D1NPopWA/Pb/gpn+y+fFehj4l+HrQnVdNQR6lFEuWngB4fA5JX+XNfliQSMgYGcdc8+lf0h6tpNtrWm3VldxLNbXKNHJG4yrKRggj3r8RP21P2bbv9nr4rXSQQOPDGqsbjTbkD5B3eInswJ4B6iv6l8KeLk1/Y2Mlqvgv27fLp5HiY7DtfvI/M8h+GPxH1j4T+N9J8U6HM0N/YTLIACQJFyNyHBGQwBB+tfsTrNl4U/bw/ZtSSHyhNe24eJiQZLO7A6HjjDcH1Br8St3ByM19TfsJ/tSSfAf4hQaVrE7HwfrEohuQW+W2kYgLKR6ZwD7ZPavt/ELhmrjKcM3y/SvR1Vt2lrbz/AKRz4SvyN057M8L8VeGPEfwW+Ic+mXwk03X9GueJOVIZTw49QcAgjqK/Y39ib9p6x/aE+HEP2iVIvFGmxpBqNsxG5mAwJQOpVgM15R/wUF/ZftvjF4HX4g+FYUn16wgEz+UATeW+MjkdSByO/avzl+A3xo1r4A/Eew8Saa77YnEd3akkLNFkAqR6jB+hFfGYuhQ8RciVamksVRWq63W69H0N4t4Wr/dZ/QPuJo71xPwn+J+kfF/wRpviXQ7lLmxvIg4IPzI2BlWHYg5BFdquce9fy1Wo1MPUlSqK0k7NPoz2k1JKSJaKKKgoKKKKACiiigAooooAKKKKAEIzSbcCnUUAfJ37eXgA654CttfgjJn0qbdIwUE+W3B/LINfn19TgZJOfX1r9ivHvhS38d+FNU0K6OyC9geEuRkrkEZx7cGvjxv+Cc+o7jjxtEVzxnTDnHv+9r5fMcBVq1VUpLc/feBOMMDleBnhcwm42fu6N6Hgv7OPgc+P/jDoOnNF5tvFILq4AGQI0w2TnjkgD/gQr9XLeNbWGOFRhVAA/lXgP7OH7LsfwLu9T1C71VNav7wJGkiW/k+TGMkgZZs5PPXsK+hVwFxnPvXr4HD/AFeilJavc+F43z+nnuYc1CV6cFaPT5gzH09q+B/+ChY/4q/w3x/y7yfzFffHK88YPrXzt+0j+zFd/HTW9LvbfXE0gWcLRlJLUy7skc5DqB096WPoTrUeSG55/CGY4fK82p4nEy5YRvd/I+O/2TMD46eHj977/wD6Aa/UK7f/AEKU7OPLr5S+Dn7FV/8AC/x7p/iSfxTDfR2RY+QtiY9+QR94yHHX0NfV8y+dbNGG27l25x04/X8KnBUJ0cPyTWp7HHGc4TOczhicJLmgklfU/Hn4hgDx/wCJQOn9p3P/AKNav0E/YcP/ABZOz4yfOl/9CrzDxH/wT/1HX/EWq6lH4yhhW8upbgRtpzEqHctjPmjOM4zjmvo74EfCSX4N+BoPD8mpjVHikd/OWLys7jnGMnGPqa48vwlTD1pua0Z9LxbxJl2Z5NQweHnecbXVn0XoekywLNCyONyMMEHnNfmj+138EH+GXjqTVtPgb+wtVcyLhflhmP3k44APUenOc1+mX3lrgfi38MLH4ueDL3Qb7bH54zFPtDNFIPusB7fXkV343CLE09Fqtj4DhXPp5Dj41r+49JLy7/I/Iyv00/YpY/8ACi9Jzyd0v/oRrxL/AIdz6kdwHjeAsP8AqGH/AOOivqH4F/DCX4Q+AbTw/PfrqEkDOfPWIxAgnIGCT/OvOyzCVcPOTmtD9K474py3OsBCjhJ80lJO1munmea/t3n/AIstIBkYuov5mvzr03/kI23/AF1X/wBCr9Vfj58I5PjR4HfQIdSXSpXkWXz3g80fL2wGHqOc180wf8E8NStrmKX/AITSFljYMQNMOTg5Iz5vH61GLwVWtio1YbGXBnE+W5TlNTDYqdptvSz6rufa3hk7tCsT/wBMV/8AQRWoRkYqjpdv9jsIICQ3lRqu7GM4GM47VdHU19KfhtWSlUk1s2z5V/4KBr/xayxbHP21P5NXwX4a/wCRj0rr/wAfcX/oQr9QP2jPgvL8cfCEWiw6qulPFOk4maAyg4yCMZHqe9fPWmf8E9tR03UrK7bxpA6wzLL5Y01gThgcZ87AzjGSDXzWJwlapi/aRXu6H7pwnxNluWZJPCYidpvmsrN7rTU+29K5sYf9wVbPHNQWsYit41BzgAZFSnmvpWfhM3eTaA9a4v4xsB8NvEHvZy/+gGuyY5rB8aaCfE3hfUtLWYQNdwPCJSu4LuGM4yM9fWsKybpyS7HRhJxp4inOWyaf4n43LncMDuf61+nX7F+D+z/4cwcYE3H/AG2evCV/4J1alyR42gzngf2Weef+uvof0r6q+CHw3k+E/wAOtM8NS3w1FrTzP9JERjDBnZhxk9Acda8fLcLVw85Oatc/Z+OeJMuzjLqNDCz5pRaurPt5nooApNtOor3z8OG4z3qjqh/0KcYz8p/lV/oKqXcQniePON3Bx6YqJK8WkXTdpps/HT4gf8j54j/7Cdz/AOjWr7k/4J54Pwy1j1/tN/8A0VFXJ+Iv+Cft/rviDVNSj8Zwxi7upbgRHTixXcxbBPmDOM4yAM46CveP2bPgnP8AA3wnd6TcasurG5ujciRIPKwCiLjG5s8oTnPevCy/CVaFWU5rRn7pxXxNluZ5HTwmHneouW6s1sj2M46mszxAxXRb0nj902M/Q1pc4PGap6jbG9sbi3zjzFK564yK92avF2Pw2jJRqRb2uj8a/EP/ACMGp/8AX3J/6Ga/Qb9gQ4+DVwSP+YlN/Ja831P/AIJ56hfald3Q8Zwos8rS7P7NYkZbOP8AWZOBx2r6L/Z6+D0vwS8EvoMmpjV5HuHuPOSAwj5gONpYnqp5JrwstwlShUlKa0Z+38ZcT5bmuT0sJhZ3mmm1ZrZHU/FDwdB4/wDBGraDMMR3tu8eTztJHBx7HB/CvyY8Y+EtR8DeIrzRNUt2try1kZCGBw4zwR6ggAgjsfWv2UIDEcZx3ryz4vfs++Fvi/Zt/adkI74ACO9hG2VMZwM9+p4PHNb4/AvFJSi7NHyvBnFi4eqyp1481Ke/k+58K/BD9q3xL8H7NNKaKPV9DjOUt5W2yQjuFYdiTnBzXsmpf8FFB9jmW08KypdhfkMlwCmffC/yrnfFX/BPrxFayE6B4gsr0eZnytQR4SqepZd2T/wECueH7A/xJLELd6CAT3uZgMf9+jXBF4+CUEtvQ/R8TPgnMqv1qrJKT1e6v8jx/wCKfxT1v4teJpNW1iRMgFYoIsiOFCThRk85HU9T14r1r9i74U33i74jQ+IZoGTS9J/eGZh8skrAhVU9CACSSOhHvXqHgH/gn1b2dzb3XirXBfhQGeysozHHuxypckswByAcKcDoOlfWvhPwdpPgvSIdO0i0js7WEbVSMYH4+tbYTAVFV+sV3rvY8ziHjXL6OXPK8n1TVr2skjcVAqqvPTFePftKfAy3+NPg420ZEGq2hMtpOQOG7qf9lhwfwPavZD2pMArzzXuVaUa0HCS0Z+G4PGVsBiIYihK0ou6Pxk8S+GdW8F67caVrFnLY6hbPtZHBXJB4KnjIOMgg17D8Mf2xvHHw5sIdNnMOvWEK7Y0utwlQAcDcvUfUH2r73+JXwR8JfFK3K69pcdzIv3LhPklU4I4Yc9+nSvnLxJ/wTus7mcPoXimexhzkx3luJyB2AIKn8STXzn1LE4aTeHeh/QFHjTI89w0aGd0rNLe11fya1R5d46/bk8Z+K9Key06zttDaRcPNExlkAPoWAAIGexPPbFfO7Nc6peO5Et3czuTyS7yOxznPJJJJPuT2r7J0n/gnXIt4v9o+MvNtQDuS2sRG/PQgs7Afka9z+Ff7KXgv4YTx3cNodS1CPpeXeHfOOo4AH4ChYDE4qSdeWhtHi3hvh+jP+yafNJrs/wA2cZ+xr+z/ACfDnQ5PEmtw7Nd1FAqowG6CHOdvqCxAJH0Hrn6fjB2DcST71GE8rZGoCqPSpFb9a+kpUo0YKEdkfgOZ5lWzTFTxVd3lJ/d2RNRRRWp5YUUUUAFFFFABRRRQAUUUUAMpCwAJJwPWmyHkc8V84/tmftPWf7O/w1uJrd0l8RX6mHT7YnncRy5HZVB798Cu3AYGvmOJhhcPHmnJ2RE5xpx5pM+ef+Ck/wC1l/Yunv8ADDwzej+0btAdXngbJgj7RZH8RHJx2r4w/ZN/Z7v/ANoT4o2WlBHGh2bLc6ncAHCxgnC5xwzdAOwOa8+0+z8RfGX4gJDEJdW8Ra3djJJLFpGbkknsAfwAr9hvhj4I8IfsOfs7y3uoPElzBb/ab+7wA9zORkKO5G7Cge1f07mE6XAuS08pwPvYqt23u938tkeLG+IqOpP4Uc1+2f8AtC6Z+y58Gbfwt4XEVtr19bfY7CCIDNtEoAMhAPGAcD355r8eLy7lv55bi4laeeSRnkkY5LMTkknuSSTXd/HL4w6x8cviJqnirWZDvuHK28AYlYIh91R6cYJ9Sa89JAGccA9SeK/S+BeGI8P5f7WvrWqe9J9b9r+RyYms6srLZFzSNJvNb1S007T4Hu727lWKKCIEs7k4AH41+4H7F/7Ntl+z38J7KymjSTxHqAFzqV0FwWkIBCA9cKOMfWvj/wD4Jk/stnWtRb4oeIbMm0t2MWlQyrw7g8ygH06D65r9RUAjGAMAV+EeKPFv9o4lZXhZfu4P3rdX2+X5np4LD8q55LUk2gdKUDFLRX4CeqFFFFABRRRQAUUUUAFFFFABRRRQAUUUUAFFFFABRRRQBGeOozXkX7SnwI0v9oD4aaj4c1GNBcFTJZ3OBugmAOGB/IYr17260hUE5xW2ExVbB1oYijLllB3T9BSipKzP5z/H3gbVfhr4w1Xw3rVs1rqGnzNE6uCAQDwwz1BHIIrnVyCoA3HI4PSv1w/4KIfsiH4r+HX8deGLMN4o0qEm4t4lG68hGSRx1ZRkj16V+SMiNGzK6srKSGBGCCOOR26Gv724L4pocTZdHmf72KtNef8Akz5jE0HQn5dD9LP+Ccv7WUet6enws8XXXnXCKV0q5uCP3sYHMJJ6kDgeo4rzH/goT+yE3w212X4geFbZm8PalIXvraJdwtJSclxj+A8H2Oa+K9G1i80LVrPU9OuZLW+tJVmhnjYhkZSCCCOeMflX7B/ss/tD+Hf2ufhXfeFvFEUDa9FbmDUrGTG2ZSMeauex657Hmvy/iTLMVwXmyz3Lo/uJv34rb1/rr6nZRnHEU3Sm9VsfC37Dn7Wt38AfG0Wi6xcPL4M1SURzxkk/ZZCcCVQeg55HpX7O6RqlrremW99ZXEd1aXCCSOWJgVZSMggivw2/a4/Zh1b9nDx9Jbqklz4bvnZ9Ovtp5H/PNvRhnHuMGvpD/gnn+2knhuWy+G/jO7K2UjCLSr+Z8iMk8RMT0B6L6dK8HjXh3D59g48RZMua6vNLr527rqa4Ws6cvZVNOx+pQ6k/pS9QKggkEsauGDBhkEdCD0qYYAr+cLW3PXHUU0sF6kCk8xcZ3DFMB9FJuHqKNw9RQAtFJuHqKNw9RQAtFJuHqKNw9RQAtFJuHqKNw9RQAmwZJ70hjXJOOaNy+o/OjcnqKBWQhhUtuIyaUxqccCl8xfWjzF9aA3AoCMEZpFRVGAAPoMUvmL60eYvrQMbsUnJ60uBzx1oDA96N6+tArJB5a4xil2gHOKXcPUUnmL60BoKFAGAKTYPTFHmL60eYvrQGgbB+mKAijoKPMX1o8xfWgY3YvPGKUxqcEjOOlGV9aN6f3hQKyBVC9KUnNJuUdxRlfWgNELsGc45xjNJ5agkgc0vmL60u4eooDQAMDApaTcPUUbh6igYtIRmm+YOu4Yo3r/eH50WFcDGp6jJ9aNig5xg4xml3qe4o3j1H50DHUU3zF9aXcPUUALTSgYc9KPMX1pCwPcUCYoQKMAUhiUnOMml8xfWkMg9aB2uOCjsKa6gjBFG9PUU7cPUUWAbs9qTYOTj607zF9aXcPUUAIFAppQenPrSh19RS+YvrQJaAFHBxilKgjFG4eoo3D1FFhjRGqnIHNOwOTRuHqKTzF9aAHUUm4eoo3D1FABgdTSBQMkDmjzF9aPMX1oANobmjYAMAUm9R3FG8eooF5i7RnNKBik8xfWjzF9aBjqKTcPUUbh6igBaKTcPUUnmL60AOopNw9RRuHqKAEC06mCRf7w/Ol3D1oEncbzn2pxPtxSN+VYfi3xVp/gzQrzV9UuY7SwtI2lmmlbaqqBknNKEZVJKEVdt2SGc38Z/i3ofwX8B6l4m125EFtaJlUJG6Z+yKO5Nfht8d/jhr37QPxDu/EOrNIPNYx2dihLLDGTwgA6knBJ7mvSP2zv2rb79onxq9vZSyQeEdOdls7ctgTHJBlYe/YHoORXrv/BPL9j9vHesWvxG8WWgGhWbh9OtZlBW5kU8Pg9VUjv1Ir+oOHcqwvA2UyznMl+/kvdT3XZLzfU8StUliqns4/Cj2v9gL9lC3+EPhdviN4yhii127g8yBJ8AWUBGdxz0Yjk+lfKX7d37Vl18dPG0+gaJcPH4O0mVkiCnH2uQHBkbHVQRgDp3r37/gof8Athx6TbXPwu8F3YFyw8vVby3biJcY8kEc5Ixk+nFfmoWJ44znJJPU19BwTkGJznGS4lzhXlL4Ivoujt+X3mWJqqEVRp7LcTJ6dR+Ve4fsm/s36n+0b8SbXSo0aHQLRhNqd6FyEjBzsB6bmxgenNeV+CfB2r/EDxXpvh3QrR77VNQlEEMSDnnqT6ADJJ7AGv3K/ZS/Z1039nX4aWeiwqk2rzAS6heBQDJKRyAeu0dB9K+g8ReMIZDgng8NL99NWXkur/yM8JQdWSctkeoeD/CuneC/D1joulWyWthZRLDFFGMBQBj8frW8MAYHSkHt0pegNfxBOcqknObu3q2fR2tsPooooGFFFFABRRRQAUUUUAFFFFABRRRQAUUUUAFFFFABRRRQAUUUUAV5Yw6MpGQeCPwr8n/+Ci/7IkngDW7j4ieFrI/2FfybtRt4F+W2lJ5kwOisevYHFfrJj8MVkeI/Dmn+LNEu9K1W2jvNPu4zFNBMoZWUjBHNfU8M8RYnhvHxxdHbaS6Nf59jGtRjWg4s/nCwcZByK6/4V/EvW/hB4407xPoNw9ve2bhiASFlXPKMO4PQivYv2z/2Ur/9nLxzJLYRyXXg/UXMlhckE+VnkxMegx29RXzbtPBPAPQ1/emBxmA4qyyM42nCa1T/ABTPl5RlQnZ7o/bHRtd8B/t6/s/vazxxPLPEBPbkgzWN0AcMvoQckHoRkV+THxx+C3iD4B+P7rw7rMbo8Mm60vFBCzR5yrqfXgfQitD9nL9oTX/2d/H1rr2lStNYOwS/04uRHcRk8jHZhnIP1Hev1P8AiP8AD3wH+3b8EINR06ZDfPF5tlfx4860mxna2OcZOCD2NfgfLifDnNHSqpzwNZ+vLf8Ay/E9K8cXDtJHlv8AwT+/bVi8bafa/D/xneCPXraMJY3k7AC7QDAUk/xgfmK++4WBjBByK/nj8deBvFPwP8fXGk6pHNpWu6bLmO4iJTJB4kQ9wcdq/Ub9hX9te1+MWkW/hPxZcR2vi+zTYkrHC3sY6Ec8MBgEd+vevkuOuDoU4vOsoXNQn7zS1tfqvJ/gdGFxDv7Kpuj0X9sT4dfEjxN4QbWfhp4r1HRdb09WL2FvJtjukHOB6MO2Ovevyv1H9rX446VfXFle+Pddtbq3YxywSvhlYHkEEcEV+7uVmhxgEEZ5r4b/AG5f2FrT4oWdz408E2yWviq3XdcWaALHeqM54A4f36HGK8bgXPsswlZYLN6EZQk9JNJtPz8jbE0ptOVN2Pz9P7Yvxp4J+I2s4/66Kf6Un/DYnxp/6KNrH/fxf8K8l1PS7vRNRubC+tpLW7t3McsMikMrDqCDyDVPnGcHFf13Q4ayHEQVSGGg09dIo8B1aq3kz2b/AIbE+NP/AEUbWf8Av4v+FH/DYnxp/wCijaz/AN/F/wAK8XzRmur/AFSyT/oFh/4Che3qfzM9o/4bE+NP/RRtZ/7+L/hR/wANifGn/oo2s/8Afxf8K8XyaMmj/VLJP+gWH/gKD29T+ZntH/DYnxp/6KNrP/fxf8KP+GxPjT/0UbWf+/i/4V4vk0ZNH+qWSf8AQLD/AMBQe3qfzM9o/wCGxPjT/wBFG1n/AL+L/hR/w2J8af8Aoo2s/wDfxf8ACvF8mjJo/wBUsk/6BYf+AoPb1P5me0f8NifGn/oo2s/9/F/wo/4bE+NP/RRtZ/7+L/hXi+TRk0f6pZJ/0Cw/8BQe3qfzM9o/4bE+NP8A0UbWf+/i/wCFH/DYnxp/6KNrP/fxf8K8XyaMmj/VLJP+gWH/AICg9vU/mZ7R/wANifGn/oo2s/8Afxf8KP8AhsT40/8ARRtZ/wC/i/4V4vk0ZNH+qWSf9AsP/AUHt6n8zPaP+GxPjT/0UbWf+/i/4Uf8NifGn/oo2s/9/F/wrxfJoyaP9Usk/wCgWH/gKD29T+ZntH/DYnxp/wCijaz/AN/F/wAKP+GxPjT/ANFG1n/v4v8AhXi+TRk0f6pZJ/0Cw/8AAUHt6n8zPaP+GxPjT/0UbWf+/i/4Uf8ADYnxp/6KNrP/AH8X/CvF8mjJo/1SyT/oFh/4Cg9vU/mZ7R/w2J8af+ijaz/38X/Cj/hsT40/9FG1n/v4v+FeL5ozR/qlkn/QLD/wFB7ep/Mz2j/hsT40/wDRRtZ/7+L/AIUf8NifGn/oo2s/9/F/wrxfNGaP9Usk/wCgWH/gKD29T+ZntH/DYnxp/wCijaz/AN/F/wAKP+GxPjT/ANFG1n/v4v8AhXi+TRk0f6pZJ/0Cw/8AAUHt6n8zPaP+GxPjT/0UbWP+/i/4Un/DYnxpOQfiNrGP+ui/4V4yQRSZNH+qmSb/AFWH/gKBVqn8zPZx+2L8aCAB8RNZwO3mL/hSj9sX405GfiNrBHUZkUD9BXje0gE819B/s6fs5P46mPiTxQJLHw3agMkRUq9246KM/wAOcEnuM18VxQuFuFMDLGY6hTSSdlZXb7I7MLSxGLqKnTu7mPcftcfHGzWJ5/HuuwCYbo2dsBh6jIwR7iq//DYvxpGR/wALF1gH/fX/AAr7F8V/Bvw18dvh6+jLBHpmrWCldNmjjCFABwp9QeOa/Pfxv4G1n4e+IrvRNbs3s763coQQdrAdCCeoPXNfnfAHFXCHHDnQp4aEKsW/daV2ujXc9DH4HF4BpTbaZ6J/w2J8af8Aoo2s/wDfxf8ACj/hsT40/wDRRtZ/7+L/AIV4zz1IwM4pufev3hcKZG/+YWH/AICjw/b1P5me0f8ADYnxp/6KNrP/AH8X/Cj/AIbE+NP/AEUbWf8Av4v+FeL5NGTT/wBUsk/6BYf+AoPb1P5me0f8NifGn/oo2s/9/F/wo/4bE+NP/RRtZ/7+L/hXi+TRk0f6pZJ/0Cw/8BQe3qfzM9o/4bE+NP8A0UbWf+/i/wCFH/DYnxp/6KNrP/fxf8K8XyaMmj/VLJP+gWH/AICg9vU/mZ7R/wANifGn/oo2s/8Afxf8KP8AhsT40/8ARRtZ/wC/i/4V4vk0ZNH+qWSf9AsP/AUHt6n8zPaP+GxPjT/0UbWf+/i/4Uf8NifGn/oo2s/9/F/wrxfJoyaP9Usk/wCgWH/gKD29T+ZntH/DYnxp/wCijaz/AN/F/wAKP+GxPjT/ANFG1n/v4v8AhXi+TRk0f6pZJ/0Cw/8AAUHt6n8zPaP+GxPjT/0UbWf+/i/4Uf8ADYnxp/6KNrP/AH8X/CvF8mjJo/1SyT/oFh/4Cg9vU/mZ7R/w2J8af+ijaz/38X/Cj/hsT40/9FG1n/v4v+FeL5NGTR/qlkn/AECw/wDAUHt6n8zPaP8AhsT40/8ARRtZ/wC/i/4Uf8NifGn/AKKNrP8A38X/AArxfJoyaP8AVLJP+gWH/gKD29T+ZntH/DYnxp/6KNrP/fxf8KP+GxPjT/0UbWf+/i/4V4vk0ZNH+qWSf9AsP/AUHt6n8zPaP+GxPjT/ANFG1n/v4v8AhR/w2J8af+ijaz/38X/CvF8mjJo/1SyT/oFh/wCAoPb1P5me0f8ADYnxp/6KNrP/AH8X/Cj/AIbE+NP/AEUbWf8Av4v+FeL5NGTR/qlkn/QLD/wFB7ep/Mz2j/hsT40/9FG1n/v4v+FH/DYnxp/6KNrP/fxf8K8Xz70u6l/qnka/5hYf+AoFWqfzM9nX9sT40Y/5KLrH/fxf8KP+GxvjTwP+Fjazk/8ATRf8K8Z56+ldj8MPhl4h+Lni+z8O+GrF76/uGAJAISJc8uxxwo6n1rz8bkXDuAoyr4jDwjGKu20io1Ks2km7nsfwu+O/7RHxd8YWXhvw5461y8v7pgCRIAkS55dyFOFHU+o471+vvwT8Eaz4E8CWGm+IvEl54n1sLvu9QvCCWkI5CgAYUY4H49689/ZS/ZR8Pfs4+DobeCJL3xHcoGv9TdQWdiOVU9lBJAx+Ne8Xl7DYW0lxNIscUSlndiAoA6nPtzX8ZcYZ3g82xfsssoxhSi7KyScvPT8D6HD0pU1eb1GanqFvptpLdXMqQwRKXeRmCqoAJJJ9hzX5Hft6/tmz/GPWbnwZ4Wumj8JWchFzNEf+P2QHGP8AdB6etdX+3x+3HN4vu7v4f+BL1otFjJj1PU4Wx9oYcGJSOQo6kjk8jpXzl+y3+zJr/wC0b43hsbeJ7Xw7auDqGpEEKseclUJHLHpjqAa/SeDOFsPkmGef56uVRV4J/nbv2RyYjESqy9lSOt/Yt/ZKvv2hPFkOparA8Pg3TpFNzLyv2lgf9Up7j1I7cV9xftn/ALU2kfs0fDuHwR4LS2h8STWwt7a3twAtjCBt3Y7EAce+K3Pjn8Z/B37EPwfg0Lw9a241UQeRpunpgF2xgyyEckA8k9STivyC8a+NdY+IHia/1/Xr17/VL2QySzSNnk9gOwA4x2r3Mpy/FeIGarMsdFxwlN+5H+b+uv3GM5xw1Pkj8T3Mm+vbjU7ue7u5nuLqdzJJK5JZ2JJJPuSajtreS4mjjiQySyMFRVGSSTgADvk8VGAQxx1r9Cv+Cd37GMviC/tfiX40syumwkPpNhMmDOwyPOcEdBngdzg1+0cSZ/hOFMudWVtFaMe76I8+jSlWnY9w/wCCe37II+EXhxfGnie1U+K9UiBhikXmzhOCF/3jgEn2FfbAbOQRximRxCNAqrtUDGB0H0p65OePzr+B84zbE51jJ4zEyvKT+5dEvJH09KnGlFRRLRRRXkGoUUUUAFFFFABRRRQAUUUUAFFFFABRRRQAUUUUAFFFFABRRRQAUUUUAFNYAqQeO1OpO1AHCfFr4U6F8YfBeo+HNetEurS7jKhmHzRtjAZfQg81+Hn7R37Pmv8A7O3j660LVoWlsXYvY34X5J488c9MgcEV+/hXOK8m/aI/Z/8AD37QfgW60DWbdRNgtaXgX54JAOGB/Sv0zgfjGvwxi+So3KhJ+8u3mv1OHFYdVo3W5+Ae3v09Pzr339lL9qrW/wBm3xlFIjyX/he8kCX+nFv4SR+8Q9mHXjr0NcF8bPg3r/wL8eX3hjxDbNDNCxMFxg7LiMn5ZFPfI6gdCK8/yUIOefzFf2fiMPl3FeW8skp05rR+vVeaPnk50Z9mj9mfjv8AAnwV+2v8KbfXvDt1ANZ8nztN1OIDdkjPlSAc4J4IPPf3r8l/EGg+Kvgp49ksryO40LxFpU+VZSVIZTkMhHVSMHI6g167+yL+15rP7N/iNbe4ea/8I3cgN1ZE58k5wZEB7gdsgGv0L+P3wA8E/trfDSy8TeGbu2GseR5mn6nDghhj/VSY68jBB5Br8Fw+IxfAeMeV5mnUwVT4ZPXlv3/VfM9RqOJjzw0kjK/Yh/besvjXpFv4Y8VTx2XjO1jwrEhUvlAHzLnoxxkgdzxX2V8txF0ByOeMg1/PJ4n8M+LPgh4+k0/UobnQPEekzgqyttZSp4dGHBU4yCOo61+nn7E37emnfFWG28IeNLiOx8XRKFt55CFjvQBjgk4D+3f1r43jPgiOHi83yf36EtbR15fNeX5HTh8Rzfu6m5f/AG0v2D9P+M1hceJ/CMMWm+MYELMigLHfAAkqwGAG4wD6kA4Ffkv4j8N6n4S1q80jWLKXT9QtJDHNbzqQysDjv69fpX9HIk8yMYIOfyPFfMH7XP7FPh/9oXTJNTs0TSfFkEZ8m9RQBLjosgA5B9eorTgXxCrZLOOCzGTlReifWP8AwPyJxODU05Q3PxN5AxS9K6/4mfDHxF8JPFV14d8TafJp+o255DD5JB2ZD0Kkdx+IFciRjoeRX9lYHGUMdRjWoSUoy1TR4EouLs0Mooor1jIKKKKACiiigAoopR19KAAjFJTtpGc5FGDwRUcy7jsJg0AZo56HinBSeRQpJjSbGUUuOM04rtBJ4PoeKznVhDWTsSMopxBViDwQcGm1omnsPUKKUelP2nJAOaq4ajeRSqCaNucgc4rY8M+FdW8Y6nHp+j2Mt9dOcBY14A7knoAPevJxmPw2ApSrYmahFbtuyNYQc3aKuY+cdqaetd78Ufg9r/wjvNOt9aSIm+gE0UkBLL2ypOByMjIGfqa4bGMe/sazy/M8JmlBYjCTU4PZrVDqU5Upcs1ZkVFOwRyRgfSlAzzkcV6vtIb3M0hAMkDNO29RjJpUTvkDPvn+Ve/fsxfs1XXxe1Btb1lZLPwlZsC87DH2lhztQ+nvXw/E3FeXcL4Gpj8bUSUVtfVvsjrw2GqYmqqcFuWP2Z/2aZfiRd/8JD4ljuLDwvbHcrFQPtbA52jJzt4wTivsy30h/ENxbadp8Ag0y1URxQoMKFAxk47/AFrcsdHXUktNE0eAWuk2qrHDCgwuBxnjp7+tes+F/B8GgW4RADOyjc+B+Vf5LeIfiLmPGuOlWnJxpJvlj0S7td2frGX4GlllK71mzxnX/DV94K1CC6tyTEqrhwOM46HHaua+MXwf0T9pHwi+BHZeKLWP/R7o4BYgZ2tjqDX1Fe6Db6lavBcRCSNhggj9a8P8YeENS+Herrf2Rc2RbO4DIGexr84yPN8xybFU8fgpuNWDumtLrs/I76ro5hB0qq16H5W+L/CGreBPEF3o2tWj2l7bMVdWGAQDwQehB7GsLHPIwa/UP40fBPQv2kfBst1BFHaeKrVMxXCDLEgcK2OoOK/NTxZ4T1TwTr93o2r2slpf2rFXjdSCRk4I9Qa/1e8KvFLBcb4BQryUMTBWkm/xXqflWaZbUwNVprRmHRSnIOCMGkr+iY1YS2Z4FgpcY5pQCTj+dPCFuQMkkADB61nVrQpR55PRFJNuyG49Bn8aOO1eteK/2Z/GnhjwtD4gFrDqentEkspsX3vCGGRuXAPT0zXk5Uhip+UrwQeoPpXg5dxDlubOUcHXjLldnZ6p+hvUoVKVueLRG3WgDNGMcZoya+m5kzm2EopTjsc0lHMmIKKfjjOQBnHPFBUjGMHPoQax9tBtxvqhjVo6ninbTn0+vFIByRmtuZFW6jaKcRjgcmkAJ4/pRzImwlFOKFcE8ZpPfPNHMg2EoooqxBRRRQAUUUcetS3YBy0q4OSecc0hGa9o/Zt/Zf8AFX7R/icWmk2r22iW7j7bqsiHy4x3VTjDN2wOmcmvAzXNsLlOHeJxU1GK6s2hBzdorU5f4N/BbxR8cfGFt4f8NWDXErsPOuGBEVumRlnP4jA6niv2f/Zi/Zb8N/s6eEYrCwjS61iVQ15qTKPMmfvzjgA5AAro/gL+z54X+AHhGLRfD1mqOQDc3jKDLcP3Zj/SvRNS1K20mznubqeO2t4kLvLIwVUAGSSTwMV/E3GnHOK4mrPD4e8aCei6y83/AJH0eGw0aC5pbjru4gsIHlldY4kUszvwoAHUntgd6/MP9vD9u7/hIZL74f8AgC/K6cpMWo6tAx/e8nMcZHGPUg85x2NZn7b37fknjWXUPA/w+vGi0NSYr3VoyQ1wRwyoc/dzkZHWvmn9m79m3xH+0f4xTS9Lhe30yEhr/UmQ7IEJ6e7EA4Hbqeoz9bwjwdh8rw/9u5/7sIq8Yv8ABtfkjnr4iVSXsqYn7On7OfiT9ovxzBpOlwvFpsbB7/U2U+Xbx5GcE9XI6DuDmv1L8b+Nfh9+wZ8Ereys44hdrEY7Syjx595ORyzdzzySeAKh8VeKvht+wH8F4bK0SFbp49ttaIR9ovp8cs3fBJ5J4A4r8mfjT8ZfEPxx8bXXiPxDdPLLI22G33Hy4I88Ko7Y6Z6mvdoYfHeI+PU5p08DTei25rf18iJOGEjbeTKnxW+K3iD4yeNr/wAT+Irxrm9uXJVMkpCmeEQdAAOPfHNcXtIIHTPShckk4B/QV9J/sbfskal+0h4vFzepLZeELCQNeXQUjziCD5Sk9cjg4PGa/d8bjMv4Tyz2kkoQgtF+SR5cYzrzstWzqP2Ev2Pbr46eK4vE3iG2kg8G6bIJMMMfbZAchFJ6qDyT0PTNfsVpWmW2i2MFlZwJb2kChI4owAqqBxis3wZ4N0jwF4csdB0SyisNNsolihgiGAoH8znkn3roMDFfwxxVxPieJsa8RV0gtIx6Jf5s+koUFRgktySiiivjDqCiiigAooooAKKKKACiiigAooooAKKKKACiiigAooooAKKKKACiiigAooooAKKKKACmSDgAetPpCM0AeGftO/sx+HP2j/Bkun6lClpq9upaw1NFHmQtwQCe6kgZHsK/FH4s/CLxF8GfGt94a8SWht7u3Y7JcHZMnOGU9wf58V/Q8ULZ5rw39qH9l3w3+0h4OksdRiFprVuC+n6nGP3kMnbJHJU9CDX63wLxzW4crrD4luWHk9Vvy+a8u6OHE4ZV1eOjPweJABGMHoa+h/2Sv2udZ/Zv8SRQO0moeFbuQG8sAx+TJwZEB4DAc8da80+MXwc8R/BHxlc+HvE1m1vcREmKVQTHOgPDIT1BHPtXBHggAZHY1/YGLwuW8V5fyu1SnNaW/R9Gj5+LlQn2aP2b+L/wd+Hv7dHwvtNf0G9gOpGEvY6lEAJI2xny5B1AB4IPccV+TnxH+G3ir4GeOpdH1uGfStVspC9vcRkqHAPEkbDqPcV2X7NX7TniT9nDxTHeafM13odww+3aVIx2SrnkgHOGHUEDnvX6ea3ofwt/b7+ERuIJIZLxUPlXCgC5spiOMjrgHseDX4PGeY+HuJ+q4tOrgZuye/Lc9JqOLV46SR4v+xX/AMFCoNeNh4M+I10ttqQ2wWWrynCTngBHPZunPfvX6GWt0l7CssTLIjgMrKQQQeQQR1r8Dfj1+z14r/Z68VSadrtq7WZc/Y9TiB8qdR0IPY47E5HavpT9jb/goVe/DiSy8I/EGeXUNBBEVtqbndLajoFcnkr79q+e4o4IoZhQec8P2lCWrgv0/wAjahiZU37KqvmfoB+0X+zH4T/aG8MyWOt2ax6hEp+yajEoEsDHuD3HqDxX48ftFfsweL/2dvEMltrNo91osrZs9WhUmGVecAkcK3sa/dfw14o03xho1tqukXsV/YXKh45oXDKynuCKzvHXw+0L4keH7rRfEOnwajptyhSSGZM/iPQj1FfE8K8bZhwrW9lUvKlezi916dn5HRXw0K6utz+dLBxk8dqSvtP9q3/gnh4g+FF1ea94KWXXPDWTI1sqlri1HXGP4gO2Ocdq+MpI2jco6srqcMCMEH0I7Gv7VyLiTL8/w8a2EndvddV6o+eq0pUnaSIetKDinEYOOTTccgZr6/mSMLaCUUUU076okUnBqe2RHnjWVisRYByBnA7n8qgbrTxtzhhkdx0zXFieeVKSpvW2nqaRsnqfTuofsS6jdaXp2o6D4itbq2vrdZ4vPQqDkAkZGecnHNcD4g/ZW+JOgqSdCGoIMndZOHyB6Dg19W/sY+Nk8e/BufQJ5wNV0Akw8kMYycjkHJ9K+p/CE1treiRG5ijmkUbX3AE5BxgnrX+anEfjjxVwNnlXLcbacYyaTat7t9D9Aw+T4XF4WNWD1Pxk1fwbrugu66jo97ZFDhvOgZcH3OMfrWv4Q+Evi3x0xGjaFd3adTOyFIlHqWbA/LNfshqHw70DWImSeyjKsQSuAy/iDkGpdO+F+iaZAqRW29AeIyAEHoQo4B/Cvan9J3FYjCWw+FXtO99PuOeOQ04z9+eh+b/gj9h7WNT8p9YvysjYJtbBC7fQsRgfhXpi/s4eEPBfgzxdLJpEd1d2VhI4kumLuHxkEE8A/SvtGfNjKLdLSKMcgMAVB+pBGM15T4x8M6ZNBrulXNlc2T6vAYnuY7gsuCMZAYYH0r8YreM/EOaZrTlmGIcKSkm4rTS/ke/HJ8NChJU43k1ofkocEE4we/pSY+n5ivuuP/gnz4du4xJbazrWxhkHyomx7cioZf8AgnfpYPHiDWIh/tWat/7NX9vYLx94OVKMaldppJbM+KlkeMTa5fxPhsAA9enrU9tbS3lykFvE807kBYolLMST0AHNfYd7/wAE85hO3keJrgW46ebYHP44Y17Z8HP2WtH+HEaDS7A6jrJJL6rfRfMmQQdgOQOCR34Nc2f/AEgOG8Fg3Vy6bq1GtI2a+9joZJXqTUai5V3Pln4Pfsg614seG68SN/ZEDkNHp7MFnmX056A+/NfVPh/4BXfhrSzp2k2WmeHrNBzmcGWTHd2AJOfTpXsVv8H47Rvtl0/22/xkOx4U+o9xTYk1XQZjFdQLf2Tk7gVAZQfQgZP41/CXGnipxBxVUcpTtT6RTaSX6s+6wOXYbC6JJy7ni3xk/Zzi+LngXStNvfE+k2eqac2Yp4wXAU8EEjHYCvDP+GA/LYGXx1ZsoOP3VqxJHtzX2dL4Z0bxNNM2iXMcF/EfntD0B7fKeR0PNZYn1HwxOEvbLKqf4lyPwI7cV52R+LfE/D+DWCwNXlim3Zrv5s3r5ThcRUdSavI+Z9O/YO8KwSRG58SapeqpBZIbdUz6gE812ujfsV/Dm2jkD6Rq+quTkNPcFcD8BX054d8VafqgCiOKKQDlWQDn8cmutgmUqNuAD6AD+VcWK8auK8U3Cri5RfloYPKcLT+wfLuifsg+BNPld4vAy3IYYAvJmcD3HTmvWdN+Huo22iWmjWGnW2maVbDCW8ACrj0I74/OvTty9Cfx7mpY5l6k5HvXxuYcYZnnXu4/ESmuzldf8ObUqVPDvmpwSM3wz4Vg0K1jVV3zt95sZxn0roRDjOBknqTUCTqAcAgZyMcVYim3EZBrz6NSE9dzKpKU5NyZLFEWwc4xS6j4ftdbsZbS7hEsMgwR1IPqKngx1Iq6jjjBwR719HhaNOdrrQ5XOUZJxep4fJ8IfEXhfXHudCQTWwJIbcASD2I9K5vxh8D7DxxqH27xP4Es9SvAADMUIYgEkAkHnkn86+mBKM5AwPYmnPODycnAxjJr18JGWX1fb4KtKnPvF20+RvPEuqlGrFSsfD2s/sa/Dm/aYy+ELzT3c5BtpmAX6A5ri9X/AGE/h9c8W15rOmueu4hx+tfoTcyBsgouT04zXN63PY2cTS3aRBQO6AnP5V7v/EQ+KMq1pY+end3MFhcLWfvU1d9j87Nc/YE0BUU6f43lgfPP2y2BGPTim+Ef2DrLTvEWn3l/43027s4JhI8HlEb8cgE54Ga+x/EGpDWZjBpmmQg5PzlSSeeoHvTdG+EYjjN/r9ylnZD5nUkKSe49q9Kl40cZ4jDTw88RdSTTutbep0f2Rgo2m1ZrocFbfDjxNZ31xd6Zqum3UTYjWBZMK0YGApBGOBXl/wAXf2TNF8bQy6hdW9t4Q11gSJreRTBMx4BKjpnPJFfTOo+L7bT44dN8K6cjhgQLplzgDvk5zWe/wjh8awiTWXke75ZZwcFD7AcD0r4fI+Lc7yjHfXMNWcZXvddX5rZnZXw9GvS5asVboflL8T/g34n+FOoCDWrBjbPzFfQAtDKOxDDjpXChQeQc1+vms/C3U9D06XTtVsI/FPhyRSrRzIHKqf1BAz0r5+8S/sHeD/E+qvfaJqWsaJbSfP8AYvsvmrGSegJIwPbFf3VwZ9IPC1aXsOIIOM4r4km0/kj4fGZDOL5qDuj4FOM4/qKCQa+64f8AgnNpBJJ8SawQOoFiF/mTVsf8E7fDiYL6zrrheSBBGN3sCQTX6LV8feDqC/iyfyZ5iybFy+zr6nzx+yjoOn+IPGGsWuo2FtqEX9nlhFdKGH3wCR3Bwe1e5eKf2NfDHiG1S+0wXnh5pVLKyKZrfJ9QRkD6V6D8OP2dfBXwh8QXE9hBrV9fXMAtzHPcKowSCeFAx0r6LtLSDwnodpBJAYXIAjtZZDI2D0ye361/HnHXjFjq2evH8OYiUaUktHtp5M+ywGU04YfkxMNT8v8Axj+yV448NrLNpkEPiWxjBYyaewLqAerIeRXkkvhrVor42b6ZdpeDrbmBg/5Yr9tLTwHo3iaFJbuyWC5IyZrclHU/UYz+NXbP4JaDFdi6uZZruVRhWdVDD8cZNfe8PfSFzmnQtj6MZu26dn81qeViMkoqXNTlbyPxw8PfAD4h+KmjWx8LX6pJjEs6eUmD3yccfhXoeh/sTeMLy4ij1S/sdNZ2C+WpMr8+wAH61+tH/CIaPZxFo7RCVGN0g3ED8a89kl05dY1PXbzbFpukxNJuPA+UHOBwD+Irysy8fuJswxMcLgYKHM0lZXeprSybDRi5VG3ZH5V/tDfBW1+Bmv2WhjVxq2oyRebcbVCiPOMDA74ryYDkCu6+NPjy4+JnxM13X55TL9ouWERIwPLBIUY+lcKVIyT1zX9/8JPGvKKE8xlzVHFOT21Z8TiOT2kvZr3RhOaSiivujiClBxQTmjGe9ZuSXUpoXk07b0AyScYGOT9K0dD8P6j4m1W30zSbOfUL+4YLFb26FnY+wHb3r9I/2RP+Cbcemy2nir4nxLcXKYlt9E6xoeoaXsSP7vSvz/ibjDL+G6DnXmnPpFbtnVRoSrPRaHgX7JH7B3iH45Xltr3iWGbQ/B4IZXkUrNeYPRAegxxmv1u+Hnw50D4X+HLXQ/DmnQ6dp1sgVYolAB45Y46se5PJrobDTrfS7SK3tokhhiUIkcahQFAwAAK4v4v/ABq8LfBPwxPrXiXUYrONVJjiLDzJWH8Kjuea/i3P+Jcz4vxii72b92EdV/wX5nv0qNPDq/U6XxV4t0vwZolzqusXsNjp9uheWadwqKoGSSTX5J/tlft36l8ZLm98KeD7iXTvCIYxyTplZLzBx1HIU46d8155+1V+2F4l/aN1mS1jkfSfCcDH7NpsbECQc4aTHUkHoeBW9+yP+xJr3x51G21fWUm0fwbE4Z52BWS5A6rHnHB6E9Oa/XOHuEsBwrhv7Z4ga50rxjvZ9NOrOOtXnXlyUtjj/wBlv9lbxD+0h4oijt45dP8ADdu4+2amy/LjJyqZ4LEZ6dK/S3x349+HH7BPwgt9M0u3iW+MZW0sI8G4vZcY3yHqcEDJPQDHasz44/tEfD/9i/4eweF/CtnatrccISz0m3x8pIGHlxk9cEk8k1+TXxK+JniP4s+LLvxH4l1KXUdRuWJy5O2MZJCoOigZIAFduFwOZeImMWIxSdLBQfux6y/r/hiJShhI2WsmaPxi+MfiL42+M7rxH4kuzPcyEiGAEmOBDjCID0AwPqea4JgMAk44zzS+pxg/pj1r6C/ZV/ZF8S/tI+I4nSKTTvC1vIDeai6nDAHJjT1JHHHSv3fE4vLeFMu5p2hCC0W2x5kYzrT01bE/ZO/ZN1z9pbxci7JbHwvasPt2o7Tg/wDTNCerHr7Cv2k+G3w20L4V+ErDw54esUsdOskCxxoBk+rE9ST3J5NM+GXww0D4SeD7Dw74bsksdOtECgIo3Occsx7sTySa7EL15r+IuMOL8XxPim3eNKL92P6vzPpMPh40Y26klFFFfAHWFFFFABRRRQAUUUUAFFFFABRRRQAUUUUAFFFFABRRRQAUUUUAFFFFABRRRQAUUUUAFFFFABRRRQAUxvvZJwKfSEA9aTA8X/aQ/Zt8N/tG+CZtH1iBYdQjBay1GNR5tu/UEHHK56g8Gvxe+O3wB8Wfs/8AiyXRfElkywsxNrfxgmG4XsQegODyOoOa/oEKg9RnNee/Gf4JeGPjn4PutB8R2CXEMinyp8fvIm7Mp6gg1+o8GccYrhmsqVRuVCT1XbzX+RwYjCquuZaM/nxZj1xk46mu/wDgx8a/FHwM8XWuv+Gb+SCRGH2i1LZiuE7q65wR78Eetd1+1D+yR4p/Zt8SSLdxS6n4Zncmy1eNcqwycLJj7rAYz2J6V4KMnkfge9f2bh8RlfFmX3japTmtv62Z8+1OhLXRo/aD4ZfF34X/ALdHw6l0XW7S3OovGRdaVcECaF9uPMjJ5x3BHtX58ftVfsUeJP2etTn1G0jm1nwe7nyb1VJeEE5CyAA4wOM9DxXz/wCFfGGr+B9etNY0LUJ9O1O2cPFcQPtYHPQnuD3ByK/Uf9lf9urw18c9Gj8EfEmO0t9dkj8kSXCg21+pGDw3AbA6HqelfhuNybNuAcTLGZVephX8UN3FeX9ep6cKkMXHkqaPufE/7LX7Y/ij9nHV47cSSax4TnYefpkrn92CeWiOflI9DkH0r9efgt+0D4T+O3h6HVPDGoxXK7QZrdmAlhYjJV1zkEfjmvhD9rf/AIJzSWSXvi/4VwfabUZludCQ5KjkloT39dvPtiviT4e/EfxX8FPFyapoV9c6Jqls+JYWyqsQcFZEPUeoIz6VzY/h/JuPcO8flM1TxCXvRemvmv1Kp1amFahUV49z+hOe3S7iaOWNXRhghuQQeoNfEn7Wn/BOrQvim9z4k8EmDw94nI3ywBMW92eeCBgKx9R6dPXa/ZU/4KEeF/jJBa6B4lePw94tAC7JmAgujzkxsehPHB55r7EgljukEgIZWGR9K/DISzng3H/ap1Iv5Nfk0ek1SxMO6P53fiF8NPEvwo16fRPE+lz6ZfRkgeapCSAd0PRgexFcke1f0GfGL4EeD/jfoEmmeJ9IhvgVIjuNoEsRPdX4I/A1+WH7TX/BPXxf8GnudY8MRz+KPDKks3kruubYf7Sj7wHqOQOtf0/wn4oYPNVHC5janV28n8+h4tfBSp3lDVHyCRikAzU8kbxMySIUdTgq3BB9CD0qHbX71TrQqRUoO6Z5drbj1AyeM/pWjomg6h4l1OHT9KtJb68lYBYolJP1PoPc07QdMg1rWbW0uL6HTbeR8SXVwSERR1JODzjJr7D+GH/Cqvh5pcUWmePdGtryVQZ72UMZ5OxAOAAM9gRxX5Tx1xbiOG8I/qVCVWrL4VFNperR6mBwscTUtOXKjqf2Vfgdq/wka+vbmVZtc1GIQtaxkmO3TOcsc8t+OPavqvwl4dPh60cPK0s8pLPgjbk88cV494R+I/hawtVSw+IfhmXf8xMsu1ifckk/nXaaf8ULeadIYPFHhm5lY/KgvlG78+a/yK4+y7i7irM6uOxmFknJ/wArWi2W2yP1PCywmFpKjTqKx6nb3RiIBBB963bS9jdRkgV5fH42msbpYtVgijimAMd1A2+I/Qjg9RXS2915iK8Um4MM7gQRj/CvxaNbGZFVVOrG66nZPDqouZfeddf2sF7EQEDnHYZNcVrWm2eoB9O1BShfmKYkjYewzWdqPjG8m1FNO06dIfLUvdXTgFYlAyTn1Ar5g+K/7W/w4g1KSyk1vXtdubaQhjp6iCMOpxgMeoyOwr9jyLhvMuMIKWX0HJx1bX+Zw1K8MFb2krX6H0Lai98C6ubW7dpLR2wCxJBBPBBr0e0vY7iBJEwVbocAivnn4SfGyz+Ovw+1C8n0u80q00xhFb3N4wd5uM5yOpAwM+td38MrzUZ4ZS5JsgcKXOc/TNfA5/leLyPE1KWI92cPiV1+h6UJQxNJVIM9WR0bBIGfXoauQSIq4U7SepHU1zy3JXBHTNW4L3BAJwK+fwGdwcuWbsck6Ttub6RLMCoGAewp0miQXERDoCCMH/GqNtqKjHORWjDqQGBnB+tfoeCxuFkk3JHnyjOL91nj/wAT/wBny58ReIYPEXhvW30DWIFCmSMELKBjG4DHoc+uat6DqfiG0txpvjXSobsKNo1G0+ZX7ZK9Qe/9K9eW4EpxkH361heJHsIYDJdXKxAAgFiBj6d69PGRw1amnFJdmaUZ1HKzPNfEHgRQpvdHlMiL8xRMBvw9aztH+IMmlyC11JWBBwGIIwPcE1xnjL4tXfhPVETwxaz6tKZArRkEq2TgkYrsfiMkLeH7S7ntFi1GdYyVXIKkgEgjvjOOa+KxmB+BVVfm0TW57lKalJQmjvLDWrbUoVlglDqccA81cW4xjB4rzX4V2hFpc3DAlc4UHkYxj+dd4CemeK/Pswc8FXcIyvYVSnFNpbGsl0ODuyRVqK/wACeP1rB+YYwKdvkGQARWuGzivS9DllRizpU1AAAE4FTpqQwTnOa5UTuBgkk0fa3XBFfQUuKJwVmczwqfU65dS64JFTDUkRNztgdSScCuLN+4wCSM1U1+5e50O7QMwYqcEHBzjivTw3E/tJKO1xrCK6T6l/xF8TbaylMFk32ifp8h+VT7ntXP6doWseMJ/tN07Jb5yS4IQD1rj/hU9rc68YLxBKMkEN/EwPGfX8az/wBoD4yeI/C/ia18O6dZ/ZtKmjBa4iBBx0I9K+lhGWKmuaV32Ol0lQkqcF8z1LU/EGhfDuzeKygGq6rjCqhHX69hXlGqaF4y+LWtRXOvauLLSFlDLpVnnGAc/Me5q58Ol0rVY0meXzLhiCyysCc456+9erWYitkAiAA9eK8vEZtHAzdNqxU6Kjfq2JoHhS005IykQUKoVV7ADuPc966yzt0TaAAAD+NYkd6AMEjNWYtSAwSQB35qcNnNBtNtI4JwlNWfQ6qIIVwcEdwQCD9RUheJFAVEAHRQowK5j+2lQDD4pkmuLwSxJr6J8R4WnFR5kcvsZvS7sdFNhgQoAB/D+VcB4z8RpZg2No5a9l+UAZJU9/xq3r/iC5TSLl7IB7hVJAJ5A7ke9cT8OdQtbxdR1C4DXeqW6lltz1ZsE4GfTH61xzx1LNJqNO3b7ztoUfZxdSTu0adrY6X4B08axq4WTUZAWggZiWJPfH1rI0JLnX9Vl1TUiWlkOUU5AQZ4A59K+RfHn7XGga18QblvFNj4h0a8sJmgWOIK0SAHGdmRxgZ6V7d8NvjRpXivT4L/AMPauNYsI3EdxFLEY5Y/cj2r6rPeCs+yjL4Y2OHl7Nq6la6t6rQdDGUasnDm97sfSVnfpax9QBjt1qaXxFxgNmuWtr2G8iSWJw0bruBBz71Q1/xNbaIgRB9ou34S3By3Pc46V+MUM4zKrP2NJWfY3eGTd5HTXetvcRSxF2RWBBI68jrXkXjvQhc+EdX8MasJpND1NWU3luSJYiehJHYHHatPVvGV1osSvqN7o+klgDtvbtVbB9iQR+VcvqXxVsBAwn8X+GI4j2N4rDHvX3GTZTxXTxcMbRoyfK000mxXwii4TmrPc/Pn40fs46/8JZmvEV9X8OucwajApYKOwfHQ49fSvIS44we/XPX3r9J5/ij4G00z2l/478O3dhd5WaxaQvGwPUcZA+uK+Rv2hPBvw2spW1jwD4ptb0SPmbSk3EoSeqHABAr/AFP8LvEDOMxhTy7PMJKMrJKSi7P17M/N81wFChJzoVE4voeGUoNSMAMkdAcZGa0NE0DUPEuowafpVjPqN9O22K3toy7uT2AAz+PSv6hr4qlhoOpUkklu2fNJNuyM4KMZJweuMV658Cf2YvG/7QWsx23h7TZI9OVgLjU51KwRAnk5/iPsPzr64/Zl/wCCYdzqAs/EPxRkNtD8skWhwNlm5yBKwxz7D15r9H/Cfg3R/A2i2+k6Hp0Gm2EChY4bdAigAdeOpr+c+LfFajhubCZPaU9nLovTuetQwMpNSnojxH9mD9jTwj+zxpKSwwJq3iKRR9o1S4Qbs4GRHx8q5z0/M19EHCKSOMc9z+lU9Y1mz0KxlvL65itbaJSzzTMERQO5Y8DHvX51ftbf8FKERr3wt8L5hNMCYbjXSPkHHIhHc/7R49K/nzB5dnHGOObjecpPWT2Xq+noerKdOhHtY+kf2m/20/CP7PmmzWhni1XxO6EwaZbyZIJ6GQj7oHfPNfkL8XfjR4v+PnjKXWPEd/Nf3M0m22so8mKBSeEjUe+Bnkn1rJ8O+HfFnxk8aJZ6dbXviLxBqMuWbmRiSeWYnoBnOScV+nn7Mn7CnhT4BaQnjL4gzWmpeIIUMzNdEC2sgBngHgsDySc4xxzX7rQwuSeHVBTqWrYuSskt7+S6I82UqmMdtorqeJfsff8ABO258UPZeMfiXA9no6kTW+jyfI8/IIMvGQvXjgnjnGQfaf2rv24/DvwH0SXwT8OY7a48QJF5CtbgG308YwOAcFgOgBwCORXjv7YH/BRS515rzwf8MLlrPS03QXOtL8ry9iIcDhf9oYJ7cZr4CuJpbqZ5pZGllkJZpHJLMT1JJ7k12ZPwrmXFmJjm3ETaprWNPXbzRE68cOnTpavuXvEXiXVPF+tXOra3fS6lqVy5kmuZm3M5PJ5PQegHA7CssYz0Jx6daULkgEZPsec+lfan7GH7BGpfF+7tfFvjW1m03wlGyyQWsgKyX+MHoeQnYk9cHFfsWcZ3l3CmC56rUYxVklu+ySOCnSnWlZdThv2SP2Ldf/aH1q31PUoZdJ8GW8gM97IhDXABzsjB4IOCCcYHP1r9kfA/gTQ/h34as9C8P2EVhp9pGEjihXHQdSR1J7n3rQ8N+HdO8K6PaaXpdpFY2FqgjighUKqqOBgCtULiv4i4q4sxnE+J9pV92mvhitl5vuz6Khh40FZaskXp60tFFfDnWFFFFABRRRQAUUUUAFFFFABRRRQAUUUUAFFFFABRRRQAUUUUAFFFFABRRRQAUUUUAFFFFABRRRQAUUUUAFFFFABTTjJPcU6kwO9Jq4HM+N/A+i/EPw9daNr2nw6jp1ypR4pUBGD3Geh96/Jj9sD9gHXPgtdXPifwdDNrng9i0ksUalp7EZ7gcsnuORX7EsoHHSq97ZQ39tJBcRJNDIpVo5FBVgexBr7LhrirMOGMQqmGneD+KL2a/wA/M5q1CFdWe5/NvjYR8uDnpg8H0IPpTkkaGRXjZkdSGVlOCCOQQeoI9a/T79rb/gm3b+I5b3xZ8MYksdQbMtxovCxTHBJMZ/hJ6Y6elfmfr/h/UvDWsXWlatZTafqNq5jmt7hCjow9Qf59K/tLhvi3LeKcOuSS57awe6/zPnq1CdF6rTufZf7KP/BRHWPh3LZeGviC82s+GuIo9RJLT2o6Zbuyj86+rPjZ+yZ8Nv2tvCo8V+Eb2zs9ZuITJb6pYYKTcZAkUfXBJAINfjqcg9cn3r1n4D/tKeNP2ftdS98Pai509nDXGmTsWgmHfjsfcc18XxFwFUo1/wC1OHpulWWrivhl/wAOb0sVdKFXVGX8Wvgr4z+A3il9M8S6bPp80Mm63vos+VKM8Okg9eD1BFfSP7L/APwUc8SfDCSz0PxqsviPw8CsYugc3VuvTIJ++AB0PNfXHwx/aH+Ef7anhY+GvElnbwazLHtk0nUcB8kctEx5PI4IIPTI6V8o/tNf8E2fEfw9ku9d8ANJ4j0MEyNYHBuIF5Jxj7wHr1r5uGeZfny/sfiuh7KutFJ6Jvun0OiVKVL97Qd12P08+G3xb8L/ABa0G31jwxq9vqlnMoOYWG5c9mUnII78V2MsCXETRuoZGBUqeQQa/nt+HHxb8afA/wARm88N6ndaPewviW2bIRiDyrxngntyMiv0v/Zr/wCCl/hrx6trovjpE8OayxCC7LZtpiTgHP8ACT6HvX5lxL4d47Kb4nL37ajumt0vO2/yOuhiozXLPRnc/tEf8E/vAnxqW41CwiXw14hYEreWcYCSNkn50HBGfxr8wPjj+yl4/wDgFqUkev6RJcaXn9zq1mpkt5R6kjlT7EV+7+mala6paxXNpNFcQSqGWSJ9ysCMggjrkc5qPXNA0/xLYyWWp2cF7aSgq8M6B1YEdCDXHw54gZtw/NUqjdSmvsy3XoyquFp1VdLU/nDPPOMgHnIxg0wkYIIyfWv1k+P/APwTC8LeNWuNU8CT/wDCN6s5Lm0I3Wkhweg6qc+hIHpX51/GL9nHx78DNQe38U6FPbWwYql/EN8EnOAQw6Z9DjrX9S5Bx1kvESUbqNT+WVr/APBPFq4apS9Dy0qPTNSIWjcOrFWHQgkEfQ03g5BODTSPfINfoM8Dg66s6adzlU5LqfS/7Pn7V934JSPw14vL6v4blIjjlkJMloSSMg9wMj6Yr7Is/EN9Z6bHd+Hr1NZ0W+AFvOhDFS3HIHQj3r8o+xA4Jr1D4SftA+KvhCs0WmXAutOlUhrG5JaMMRgMvPykYB4xmv5I8TPAbB8Ry+vZTGMKjfvK2j8/Jn1eWZ7Uwn7uq+aJ9I/tXfGyX4faE3gvRLo/25qMe7UbuN/miUnlcjoSO1fLHwh+GGofF3xxZaJaEpE7h7m6cHbGgOSSexIBFYOo6hq3j3xRLc3Dyahq+ozdeWZ3Y8AfjwBX3l8EvgjrXw98BrY6daBdX1DD6heyEJtBH+rB6jHSsMxo4Xwf4SWBwcE8VUVr7u73enboXRUs3xvPUdoLuem6DpGlabp2n+EvDyLHplkoQ7QDvOACxI68jPNeu6bbw6fYx28KhIU6DABNeNaH4NuvDqHz/FGmaZInEmbpAwJ6kkmrF34s8H6QCNS+KOnIyDkJdhj+hr/OjOeFs+4hxEq0aU5OTu3yttt73P0J18HQgqcJqyPa1aADLSqMc8sB/Wmm+sg4T7Wgc9F3Dn8a+dLn48fBuySQ3Xj+S8dM5WBWYn2Ge9HhP46fCDx/fHTtK8QT6dqJbEbX4KBz7GuR+EmfwoSrzwk1FdeVnM8xwbko8+rPo7zWXhWyOoIORinC8kXGSSBXm8l74h8KKsoI1SwP3ZEO5cex+lauj/ETTdVZYnc2k7HmOQEflX5hjMnx+XzcUnpv5HoKnGSTjqmavjzxjd6JpkSWspiuJWCg4yelcZ8SPHXhj4Q+CrTxH40ub29+1ACOCIA7mxnHJqp421Ftc8ZWNhESyRsCT2Of/wBVfM3/AAUe8ZeZqnhnwrGgCWsLTSEHHoBx9Qa/oLwo4ZlxTnGGy/FXcXrL0R5ebVVgcP7SGkmaGk/ts6v49+I2ieHPAnhiw0aK+u1iWW7AaVgTyTxxwCa+oviVem5ntYpmAnCmRgDkZxjI9uuK/P39h/wwNd+NdvqUj7ItHt5LvcVyN2MD+Zr608a+L31PxXcJFKRBEwjOBjAzyB6V+neM3D+WZHnVDKsqhyqnG8nu23tc5uHZ1sXCVao7nsvgVVs9DiRBw2Mke/P866ZWAOCM14zpnxLnt7SKzsLB3CZXzpCAGPtWtbXfjHxJxBG8SH/nkhA/M1/HuKyHF4nEym2kr9T6WpFJvmdj1GXUra0XMsqRYGTuYCsTUPiFpNnuVJfPkHaMZNYEHwp1CWMXOs6jFaxdWaeTJHrkZwBXPeIfH/wf+GO4a34rtLq6QZMEMoYkjthec/U19blXAmPx8lChSnNvtF2OCrisNRXvyR2Nr8TNOuGImimtxnhmXitq11/T7/BhuUYEZAJANeHab+1B8DvGlzJbJqT6OQQqvcoYw3uCQRj612ln4S0LxNALvw14ks7+I8qYpQT+h/pXTm/hzmWX64nDTh5uLSJo4zC1tITVz0ncrcg5HYgg5/KmXAWS2ljJzuUgD8K8xu9A8XeHixgkmliXBBU7lNVE+JesacwS/slkXgHaCpH4GvgpcOYilPmptO3Q9FQTs07lDw9fvofjZgOAs+Sc+pqH9sn4lar8KtF0bxHp1laX9rJKsdxDcqCGUjPB7Vj3usJe+IpbuFHhVxvYEcDkVtftRaC3xA/Zq1B4VElxbwCdeMn5eSfyFft3B1DDSz3BRzCKcJSUZJ+ehwZrGaw8p03aSPMPhL+1D4H+J2p2OjXmm3XhvxDdSCOLycNC7H396998P6tf6V4vOlT3Ly22cKWGQR2NfkloGqyaFrunajESslrcLLkEgjBB/lxX6oXuvW9zYeHNeiIQXdukgOec1+v+Ofhpl/DFajistg/Z1U9G72e+h4WQY+pi+alVeqPZWJLYBOakVTgAkgVzMnjCwsrKC5ubmNC6g4zk59h3NY8njrUdcdrbRLKSVycGQjJ9iBX8PYfKMTWquEYu3fofTuFr8ysjuLmaC2wJZ0Qk8AsBUX2uBgNs8b59GH+NeXeMNS8O+ALI6n8QfE0dmCCRbBwZCccgD1rzCy/aY+DGqO6x+I9R04qcK0sLAEeoIr9QwnhZn2ZYdV8Nh5yj3UW0cDxuEpy5J1Fc+oVlTkkhhjoCD+Fea+LLe48H61b63YErE7/vV7A56EDsRiuDsPi38OtWYjT/AIm28JPG2dmQ/hmtlLy28R2rpYeOtJ1GCXjb9rQ5x7E5zWuH4Cz7J6ynVoTS63i0dNLE4Wd0pqzPGP2zPgPF420VPiT4YhU3caEajbRL8zjpuwO4x+VfKvwU+LF78I/GVtqUe6awkYRXlqxIDoTgnHYgc1+lvg/SdT0h3tHNtqekXIMc6xyqwYEYyBXwf+1x8A3+E3i7+09PjxoGpMWjIHETk5Kmv7z8IuJln2BqcIZ/TvFpqLknt217dD4bOMN9VrLFUGu+h9jeGviXc6n9mj8OOL2x1FBJaTYyFBAJz6EZxXK/Gz9ovRfgVZvaWk0PiDxxOhVlD7o7M4+8SOpz2r4z+H37QPin4beGb3R9ImVPOBENw+S9uD94J2BI5rzi+1C51S9nu7ueS5uZm3SSysWZj6knkmvY4c+jthMLntTGY2zoRl7qW79TPFcRTrYZUoK0u5q+M/HGtfEDXbnVtdv5r27nYkmRiVUdgAegFYZ2kggZPYmmAAd6egLMAAWz0A55r+zcPlGW5dRVKFOMYxWmi0R8VKrObu27ibSM4IA9qkgR5ZEjRGkdjhVUFiT6ADnP0r6D+Bf7DnxK+NzQXcOmPoWguQTqOooUDKccovU8d+lfpD+z5+wF8PfgzBDfXloviTxCnzG+v0DIjf7CcgYPQ9a/OeIPEHI8gi6eHSqVV0jayfm+h2UcJUrK70Xmfn5+zr+wB49+Nt1bahq9tL4X8NMQxubuMiaVfSNDg9O5wBkV+n/wI/ZQ8A/AfTo10DS4578qBJqNyA8zkYyd3bp0HFeywW0drEsSqoRQAFAAGPpWH418faD8PtHn1XxBqVvpdjCu55riQKPoM9T7Cv5ez7jHN+J63s5Sag3pCN/+HZ7FLDU6EbvfudAxEYwcAdcDivFP2gP2rfA37P2jyz61qK3GpupNvptqwkuJWxwNoOQuepOAK+M/2lf+Cn82o/atD+GNsYUIaNtauRz0xmNf6nivha1tPF/xp8aCKJNQ8T+Ir9wD96V2JPUnJwB69BX1nDvhvXrxWNzmXsaK1abs2v0Ma2LUfcp6s9V/aO/bQ8cftCXs9vPO+ieGyx8rS7WQ4YZ43sPvH26Un7NH7HPjH9oPVYZ0gl0XwwjgXGr3CbVIz92MH7zHn2FfWX7NX/BNPT9Ait/E/wAVpYbm4jAlXSFcCGPjrK3cj04A966T9ov/AIKA+EPg1pkvhL4Y29pqmrQJ5KzW6hbS14x2ABYeg4r7qrxDFL+xODqF3s5paLzv+v5nLGlf95iHp2PTLfR/g5+wP8Pmu3a3hvmjx5jbXvLyQDoM88nsMCvzi/aW/bP8ZftCX81q1w+jeGFYiHTbVyN6g8GQj7xOAcdK8g8f/EbxF8UfENxrnibVbjVdRmJ/eTOcIP7qjOFA9B1rlR15z+Ffc8L8A08DV/tDNpe1xD1u9UvQ5q2Kck4U9Ijj25PAxVnTtPudWvYbOzt5bu6ncJHDAhd2YnAAA6muu+E/wf8AFfxm8Sw6H4U0uXULuQ4eTGIoRx8zueABkfjiv1q/ZP8A2EfDXwDtLfV9Yji13xa6gvdSoGS3JHKxg9MHv1NenxZx5l/DVF0oNTrW0iv17E4fCyrPXY8R/Y0/4J0JYrY+MvibbJJd4Etror8pH3DS+p6fL0FfotY2kFhbxwW8SQwxgKsaKFCgDgACrMagLx2pcfhX8VZ3n2Oz/EvE4ud+y6LySPoqdKNKPLFDl6ADpTqQDFLXz6NQooopgFFFFABRRRQAUUUUAFFFFABRRRQAUUUUAFFFFABRRRQAUUUUAFFFFABRRRQAUUUUAFFFFABRRRQAUUUUAFFFFABRRRQAU0gHinUUmBGScHP6V85ftPfsZeEf2i9PkupohpHiWNcQ6pboNxHZZB/Ev16HntX0f7UhGRx1ruwOPxOW144jCzcJrqiJwjUVpI/AT49fsz+Nf2etcey8R2DyWLMRb6pApaCYZ45xwcdjXkoOcHqPWv6MPG/gPQviJoF1o3iLTYNU064Qo8VwgYYPXHcGvzI/ai/4Jm6v4P8AtviH4bs+raQC0r6PIc3EI64Q9GA6AdcV/V3CHilQxijg83tCpspdH/kzwsRgZR96GqPhHTr+50u9gu7K4ltLqFw8c8TFXQjoQRyCD3FfeH7NX/BTHU/C8VnoHxLjk1nT0AjXVo8NMgGAC4/ix69favg7UbC70q7ltb62ltLmIlXhnUq6kcYINVeVzzweoNfrGccN5VxRh17aKldaSW680zip1p0JaM/YX4n/ALL3wj/bM8PnxT4TvrSz1uVcrqem7fnYjgTIAMke4zX50/Hn9kbx98ALh5db0yS90UNhNVtVLw47bsDKnPrxXGfCv41+MPgvrUep+FdYnsJAQZLdmLQSgdnjJw36Yr9H/gN/wUY8FfFqzj8N/Eqyg0fU5x5TSzKGs7jIwQSc7SfQ8V+M1MFxLwPJ/V74jCr7L1aX9f8ADHo81HFaP3ZHxF+z5+2V4/8A2fp0tLDUH1bQdw36VfOWRQOvlnqp/Q1+mHwE/b6+HXxmS3sLi+Hh3X5AFNpqDhA59FfOCfbINeR/HH/gm54K+KFpL4h+F99baHfTKZVtYyHspyeeME7c54xwK/PH4ofArxz8FNWe28T6JdacY3/d3kaloX9GWQcY/GuapguF+OYuVJ+wxPVbO/mtmClXw711R/QVBPHPHvjdXBGQVOetZ2u+HdN8SWE1nqdjb31rKpV4biIOrA9QQeK/Fz4B/t8/Ej4JG3sJ71vE/h5MA2OosWdFB6JJ95QB25Ffox8C/wBvr4a/GWKC2l1BfDuuEANp+osEySP4GJwRn8a/Ic74GznIJuqoOdNbSj+vVHoUsRTrKz38zzr45f8ABL/wV4ze51LwTK3hTUnJf7KoL2rE5P3D93n04r4I+MP7G3xP+DLyz6noM2o6WnIvtPUzJgZ5IAJXjnkV+6treQ3caSQzJNG4yrKwII9iOtMurOK/iaGaNJI2GGVgGBB7EEciu/IvEbOsktSnL2kF0lvbye5FTB06mq0P5uGUh2Uggg8jHP5UnPAPT0r9wPjL+wb8Lfi959xNo6aFq0gP+n6cojbPqVHyt+I4yfWvhj4vf8EuPiF4Oae58IXdv4qsEJZYM+VcAehB4Y/T1r+icj8VMozJKnipeym++337Hl1cDUg7xV0fGekaze6Bfw3+m3ctlewtujnhYqyn2IrZ1P4meLtadzf+KNXuw5JIkvZMfkCAKTxd8PPE3gW9a08R6Hf6TMh2kXMLKM+xIxj6VzR6nHIr9DeHyrOnGtKMKjWzaTORSqU7xTaLU2o3d25eW5mmYjGZZCxx6c1UIA5zmjHOOTSba9alleCpK0KUV8kQ6s+4vHYYNAyGBBIPXIODTaK7ZYShUhyOGhHOz274T/taePfhT5drBqLarpAwDZXv7wBR2BPI4r6l8D/tKfDX4wqttqJHhDW2GMTsBC7ex6DJr871704djnHvnH8q/AeMfBjh3idSqQpezqP7UdNfNdT3cHnOJwjVpXXY/Wfwn4MutM8SWd600d3YMNyXUcgZDgZGPxxX59ftbeLJPGPx28RzmYzQWri1jJPChBgge2ST+NZfww/aR8c/CrdDpmqyXWnMCpsbxjJF3wRnkYyehrz/AFzVptd1a81K4wJ7qVpnC5AyxJOM/Wvg/C7wgxfBGe1sdipKcLWg169V6Hdmmc/2hSjG1mj69/YS8MyReGfFOsw20k91cullBgEKO5JPTAr3qfwz4H8CvLf+NvGNlbXMjmVrZZ1DD2AHJ4r859G+LPi3w94b/sLS9du9O0veZDBasE3MeCScZNczd6hc387S3dxJdSt1kmcuT+JJrn4l8EcVxfn9bMsbieWnJ6JLWy2VzTCZ48Fh1SpLU/RrXP22fhB4CiePw7pk+u3KDAkMfBxxnc3r7CvG/Gv/AAUh8batG8HhzTLLQoeiyMPNcfia+P8AjPFNr77I/ArhPKbTqUnUmusnf8DzK+c4qvvI9A8ZfHTx74+kkbW/FGo3MbnJhWcpHn/dGARXCs5kJLku5OdzHJz9ajxRnbX7Zl+QZbltNU8LQjFLtFI8idac3eTYo6+mOnatPR/EereH5ll0zVLuwkVg2beYpz+B5/Gss4ptdmLyvBY2HJiaSmvNJkRqSg7xZ9A+B/22vih4NVIpNYTWrVTkx6hGHJHpkcivcPDP/BQ7QdZjS38XeE9ueGltiHAPqAeR+Br4Q4oAxX4/nfgzwlnV5TwyhJ9Y6P8AA9ahm2KoWUZn6deH/il8GviMEj0/xJHpN1LyYrpvKAPYfNx+teu6b4cgvfBN/obXcepWVzBIsdxEwYYIPORxX419OQRn6DP511nhT4p+L/A8gk0LxFqGnbeAsUxZMdwVJI59q/A81+jZTpV4YjKsW04SUkmr2s+57q4kqzg6dWN7mR4s0V/DniTVdLcMDaXMkQBBBADEDIPTgV90fB/VtS+IfwF8IGJvtt7aSvZbFwSApxyOor4T13Xr3xNrN1qupT/aL26cySy4ALMeCSB3712nw/8Ajp4o+GnhzUtH0K5S2W8l80XOMywnGDtJ4Ga/YvETgDF8W8P4fL6bXtqfL7z20VmeZleZRwOJdW2jPv3Vrrwf8JLKPU/H+vxxXbKCtjFJvlIA4UL2+orwj4l/8FCb9YbnSvh5pEGjWLKUW9mUNKe24A9CRn86+Q9Y1rUPEN7Je6nez3945LPLcSF2JPfk4H0FZo57V81wh4CZLk/JiM0/e1FbT7N/Q3x+f4nFtqL5Ys2PFHi7WfGmpyajrmpXGp3rnJlncsfoM9B7VkZHTGKTmhuTX9QYTLcJgqSo4amoxWySsj5hzcndvUeNoBBGc0qTNFgo7If9kkUzd7UAZ56jrTqYHCT0qUk/WwKpJbNmtaeKdY04qbTV7+0YHhoLmRP5EVo6v8S/FmvaS+l6n4i1LUtPcgm3urhpFyO/JP8AOuaxlsDknoB1Neg/Dz4BfEH4qXUUHhnwxqGoK5A84wlIVB7l2AAFfOYnDZDlsvrVeFODjrdpJmqlVqe6m2ee8lsYJ5wKs2NhdaneRWtnbS3dzKwWOGBC7uScYAAJJ+lfoH8Hf+CT+r6i0F78QtcWwiOGbT9Nw7/RnPHtgV9zfCX9lX4bfBe2jHhvw3Zw3YHz386ebcMe53tkivzPO/FjK8AnDAJ1Z+Wkfv8A8jspYGc/i0R+W/wY/wCCdnxP+KD29zqtmPCuky4PnX4/ele5EfXOPXFff3wM/wCCffw0+DjQX9xYHxNr0eCL3UlDKh9VTG0c/U/jX1KiCJcAYUfp7AVna94j03w5p8l5ql9b2FpGNzSXEgRQB7kiv57znjvO+IJOm6jjB/Zjdf8ABZ6tLC06Wtrl60tYrOFYolWNFGAqgKB+AqrrWuaf4e0+a+1K8gsrSFS7zTuERR3JJIFfF/x5/wCCnngnwG1xpngyBvFmqrlfPibZbo3I5Y8tg+lfnX8Zv2oPiF8dr138Q63Kunu37vS7MmO3TJ4GAcse2T1rtyHw7zbOGq2JXsqb1vLe3p/mRVxdOF1HVn6FftA/8FOPCfgpLnS/AaL4o1ZcqLtSVtUYcZz/ABY9uK/N34ufHfxx8dtfF94o1m41Fi22CxjJWGLJ4VUHBPbPU123wH/Y3+Ivx2uY5dP0qTSdHZgX1XUEKR47lVIyxHbHFfoV8Mf2Sfg9+ydoq+I/Fl/aX2sW6hm1PVWG1WABPlRnheQegya/Uo1eGeCf3ODj9YxW2nvO/wCS+RxJV8RrJ2ifFn7Pv/BPLx58XmtNU1+KTwr4fkw3mXKETygn+FD0yO5r7mQ/BH9gbwe0am3i1eSPc2GEt/eMBxk53bc9jgCvnz9oj/gp/JKlxoXwtshBHgxNrN0mMjpmOM9R6E/WvgLxH4p1fxnq1xquuajcapqE7EyT3UhdiSc8ZPA9hXbQ4e4h40mq+cT9jQeqgt2vP/g/cgdalhk1TV33PpD9pv8Ab28ZfHM3Ok6VLJ4c8LMSDa28mJZ16YkYdiOw4r5XyPQ0jADpXT+BPh94i+JWv22jeGtJuNV1CdgqpApIXkDJI4AHqa/Z8BlmVcL4T9zGNOMVq3+bZ5spzrO71ZzAU8YB9OlfUn7Mn7CXjH48z2+p38Evh/wmSGF5PGRJOvfywQMg9ieOa+sv2WP+CaGleDZLTxH8SWj1jWUxJFpa/wDHvbnr8x/jYHr2r7zsbCDTraK3toUt4IlCpGgwqgcDAFfgfGPiq25YPJfRz/y/zPUw+B+1UOD+C3wL8KfAjwrDofhbTktYVAM1wwzNO3dnfqT9a9HX16U8AU3bk1/MtevVxVSVatJylJ3bb1PYilFWihV6nin0UVlYoKKKKYBRRRQAUUUUAFFFFABRRRQAUUUUAFFFFABRRRQAUUUUAFFFFABRRRQAUUUUAFFFFABRRRQAUUUUAFFFFABRRRQAUUUUAFFFFABRRRQAUUUUAI3TpmmMgKkEAg9R61JRQB83/tE/sVeAPj9YzzXViuj6/tJi1WyUK+7jAcdGGQMg4+tflR8ff2RfiF8AtSlGr6W+o6QGIi1WxUvC4ycZ7qcYyCAB2yOa/eM5I7H61n6xollr1jLZ6haRXlrKpV4ZlDIwPUEGv0nhnj3NOHZqHM50v5W9vR9PyOKvhYVVtqfzd8kYPB9MUozkA8Y7n+dfrL+0X/wTC8NeOWutZ8BXK+G9YYFzZOCbSZuuMDlMn0Br81/ir8D/ABp8F9Zl07xZodxp5ViEuShMEnur4wfxwa/rPh7jrKeI6agpqNTrGWj+Xc8Orh6lJ3a0Op+Cv7WnxE+BF9E+haw91poID6ZesZIGA7AHlfwr9DfhR+3X8Jv2h9Gi0Hx3YW2iarOu2Wy1PEltIen7uQjH/fW2vyOWMnPQH0P9fT8abkhgQxBHQ+n41hn3AOWZ2/b017KrupR0fz7jpYqVPR6o/UX43/8ABMzwr46t5dd+F+rx6NdygyLYyt51pLkfwkcqe2QSBXwJ8UP2evH/AMF9Qe38T6BdWSRsdl5EC8L4PBVwCPfGc1vfBv8Aa5+JPwPuIl0PXZbvS1I3abfkywkAg4AJyPTjFfevwp/4KO/DX4tWUei/EbS49BvJlCO11H51rIT1IODgE+owPXvX543xXwh7laH1rDr/AMCt+f5nWlRxDunys+GPg5+2f8T/AIKyRRaVrb6lpaEZ07UiZYsDsCSSp+n5V99/A/8A4KheBfGqQWPjC1l8J6oSFMjuZbZye4cD5foQKj+Jf/BPf4TfG3T5Nb8CalFoN3OC6TaVIs1pITyCUBI59FIr4g+Mn7B/xV+EJmuRox8R6SmSL3SwZDtHdo/vDjtgivNm+DuL3y1l9Xrv/t13/Jlr6zh9veR+0nhfx1oXjWwS90XVbXUbdxlZLaYOCPXg1uEqzcEEHnA5zX87/hD4leMfhZqgm0HWtR0K8hbBjSRkAI7FTgevBFfXXwk/4KpeM/DAgtPGekweJLVcBrq2/cz49cD5SRye1fG5t4W5lhk6uXTVaHTo/wDL8Tpp42D0noz9RvFXgHw/41sXtNa0iz1KFwQUuIlY4+pBr5f+KP8AwTJ+FXj0TT6NFd+E75gSJLBgYST0Jjbg/hiuv+FX7f3wk+KMcMQ19NC1F8A2mp4hOT2DH5Sfoa+hdM1iz1a1Sezu4buFwCrwyBwR6ggnNfncMRnvDlXlTnSkvVL7tmdVqVddGfkX8T/+CXvxN8GSTz+G7qx8WWSk4EZME+M8Eo3BOOoBx9a+Y/GHwY8c+AZnj8QeFdU00qcF5bdtn/fQBH61/Q6QCMkjHWqOpaDp2sWzw3tnBco3BWaIOMenIr9LyrxczfBpQxcVVS67P/L8DjqYCEtVofzfNGytgghh1BFNAPbvX7veP/2KPhF8Qw76j4Rs4Lh+s9oDC+fXK4r5w8df8EkPCWoGWXwz4p1LSnOSsFyqzxjnoOAf1/Ov1fLfGHKsQksVCVN+l1+BwzwFSPw6n5YYIPpSd+tfZ/jP/glp8UtA3yaNd6Zr8IyQElMLn8GGM+2a8N8WfslfFzwW0n9peBdV2J1ktofPXHr8uT+lfo2D41yHHJexxEW30bs/xOSWHqR3R5GpPJzikJyc1p6l4d1XR5GjvtNu7Nl4IngZMH3yBj8azh6cAjseP519VSxuHrxvTqJryaMGmtxADS/jikx15/I07b9D+IzXapRskmRcjop2B6ZOaMD3zWqktiRtFSbT6VGfrmqugCilAzS7SDyOKbdgG0YzTwB6H8eKACOR0rJvzKW+o0DNOAGME4oKE4IBIPoKUKME5z7ZFS6kEtQY3B7Hil7ZPFORGdgqgsT0AGT+Q5rb0TwP4i8SypHpOhajqTt90Wtq8gP0IBFebVzHC4dOVWoorzaNFGT6XMLg5AJx/Om4Ne7+Dv2I/jP4zKG18FXllE+P3uoEQDB74Jz+le7eC/8Agk5481cxv4i8QafoqHBZIFaZwPTsM9utfIYzjzIMBFupiIt9lq/wN44arPZHwqysDg8H0qSG3luZAkMTyuTgKiknP0FfrZ4G/wCCUXw20AxTa/qep+IZ1IJV5PIjJ+i8n8TX0X4J/Ze+Gfw6WMaF4T061dMEStAHfI7lmya/N8x8ZcuoprB0pTfd6L/M64ZfN/Ez8VPAn7MnxP8AiTJGuh+D9SnjcjbPLCYoue5ZsAV9VfCz/gk14q1uSG58beJLTQrbhmtdOQzzkccFmwqnqMjPTpX6oW9nb2qhIYUjUcbUAA/IVNuCqR05r8lzbxWzvH3hhrUk+2r+9/5HfTwNOPxas+bPhf8AsAfCP4aLHKmgDWb5MH7VqjmdsjuFPA/CvoLS9BsdFtkt7C0htIEGBHCgRQPoAKoeJ/HegeDrJ7vWtYstNt0BJkuZ1jGPxIyfavlj4s/8FNvhf4F8610KeXxbfLkBbJSIgfQucce4zXwdOhnnEdX3VOrJ97tfjojocqVFdD7EEgAweMDrjFcR8Q/jb4K+FlhJdeJfENlpqoCdkkw3njoFGST9BX5Q/F3/AIKUfE/4gma20eSLwlpzHASy+aYjtmRhxx/dxXzY0nin4n6+qE6n4l1a4bgfPPIxJxkDkgf54r9OyzwqxLiq+b1lShu0tX9+y/E5amNT0pq5+h/xw/4KuafamfT/AIbaPJe3HKjV9RykIPqsQyWx2JI+lfCfxN+P/wAQPjNftN4m8RXmoCQnFqj7YRk8AIMDjt16CvfPgx/wTO+I/wAQDb3niZ4PCWkuAxWb95csD6RjofqRX2P4Z/Zs+AH7JmkDVfEM1hPfxLk6hrUqvIxA52RngHPGAM819TTzHhThZqhldH6zX2ulzO/r+iOdxr1tZvlR+d/wZ/Yp+Jnxpmgl0/R30jSJGG7UtTBjjC9yAQCx+nHXmvv34XfsN/CP9nDSY/EHja/t9Y1OAb3vdTZY7dGHZIySMehOTXl/xq/4Kmadpkcuk/DDREuQoKrqd8myIcEApGOTjjk4Hse3wl8S/jd41+L+pyXvinX7vUy5JEDuRCnsEGAAPpXpxy/izi+31mX1bDv7K+Jr+v8AhiOahh/h95n6BfHn/gpx4c8G2k2gfCvTY9Uu4wYxqUyGO1hI4+RRgsR2OAOO9fnx8SfjJ4w+LeqtqHivXLrVZWbcImciJOScKvQAZPT864rbnoOPalIBBI598Zr9OyPgnKOHoqpCPNPrOWrf+XyOOrialXToR45Bz174qaGCW4lWOGN5ZHIVVUEkk8AYFe4fAX9jr4i/Hq7ik0zSpNN0UsFk1S+UpGAT/CCMt36Aiv08/Z3/AGBPh/8AA2CDULi1TxH4kQAm/v0DLG3fy0OQv1xmvG4m8RsryGLpUZe0q/yx6er6GtHCTq6vRHwT+zR/wTv8Z/Gae31TxMJvCvhkkOXmjxdTj0RT0B9TX6mfBv8AZ+8GfAvQ49O8LaNDacDzLlvmmlP95mPJPtXpEUCwxqiIqKvAAHA+lSgV/JfEPGeacSVH9YqONPpBbfPv8z3KOGhRWguz2pcYHvTqK+GOkaBzmnUUVYBRRRQAUUUUAFFFFABRRRQAUUUUAFFFFABRRRQAUUUUAFFFFABRRRQAUUUUAFFFFABRRRQAUUUUAFFFFABRRRQAUUUUAFFFFABRRRQAUUUUAFFFFABRRRQAUUUUAFNIJ9qdRQBG6g8EZrm/Gfw/0D4h6NNpfiHSrbVLCZSrQ3EYYc9xkcGulC5NKSKdOpOlJTpuzWzW4mk9GfnR8eP+CVWmal9q1P4bagdOuSS40u8YtCTknCt1A7Ac4Ffnx8T/AIMeNPg7rT6d4t0G60qUH5ZXjJhkHqsg+U/nmv6GtowQecnNYHi/wJoHj3SpNM8QaTa6pZyjDQ3UQcfrX7Hw74oZrlHLSxf72mu/xJev+f3nn1cDCprDRn853TBIOPpjP0pNwIwRkdMdq/VP43/8ErfDfiJ7jUfAOpPoN4csLGcGS3YkcAc5UV8EfFr9lf4k/Be6lXxB4cuWskJ239opmgYA9dwHHHY1/TGR8e5Jn0VFVFGb+zLR/jueRVwtSk77nP8Aw0+OPjf4P3y3PhbxDeacAQzW6SEwtjsUPH6V9q/CX/gq7fQrFZfEHw6l5FgK95p/DY9Sh4P4EV+dzAjAIOaAACCcfjXbm3BuR59Dnq0lzPaS0f3oiniKtNpJn7FCD9mn9si0MsP9lSazKmflAtb5CfUHBbp7gY9+fDvil/wSemYSXfgHxIsiklks9RXgj0EgH6kV+dtvezWV2lxbSvbzxkFJYnKupHcEHIP0Ne+fC39un4tfC9Y4YPEEmtWCYAtdUHnAjgY3n5hwPWvzWpwXxDkLc8ixjlBfYnr8v6sdixFKrpVj9xyfxP8A2XfiZ8Ip3/4SHwrfCzQn/TrRDPBgd9y5x+OKxvAfx08ffCy5R/DfinUdOWMhjbecWhODnBRsj9Aa+/8A4cf8FVvDGtRx2fj3wvPprOAr3NmRPEc8ElTggfQmvR5vCv7LP7T8ZltTox1CYcPbMLO4Vj6rxz9Qa4KvFOPwydDiXLHKPWUVdf5fiUqMJe9RnZ9j5b+Hn/BVX4gaAIYfEumWWvwqAGlizDJgDr6En6V9O/D/AP4KmfC/xJ5MOvxX/hqdsAvcQmSLP+8uf5V5p8QP+CTukahG114I8Wyw5yyQXyCVOeQNy9vwr5k+IH/BPP4x+AjLLFokevWiDPm6ZKHYj/dODXkywPAXEH8KfsJvp8Ovo9C/aYqlo1dH6++CPjp4D+JNusnhzxPpmqblzthuk3ge6Ehh+IFdwk8TgFWVgenIr+dnVfCPinwHeE3+lapodzE33nikiII7ggDH1BFdv4M/aw+K/gDy10rxrqRgQACC7k85cemGyR+dePifCiVWLnluLjOPRP8AzX+RrHHW+OLR++LKpAPygfSmtCjgAxg46ZH+NfkH4Q/4KmfFHRTGNYsdN1uJcAs8ZjYj6jjP4V7b4Q/4K76JJsTxF4Nvbck/NJZXCygD1AOD+FfFYzw54jwV2qPOl/K0/wDI3ji6Mutj731rwNoPiOMx6no9lfoQQVuLZJB+oNeZ+I/2Ofg/4n3m88C6WGfq0EPlHPttxivN/DH/AAUy+CviDyxPq93pLt1W8tWAH1IyK9U0H9rT4SeJQpsPHOjuWHCvcqjH8GxXzrwOf5a/gqQt2Ul+Rtz0Z9meW63/AMEy/gtq+TDpN1p5/wCne6YD9c1wer/8EmPh3ck/Ytd1azyeAXVwPbkV9k6Z8RPDesqrWWt2FyrDIMVyjZ/I1txajb3AzHPHIP8AZYE10U+J+IcG7LEVF6v/ADJ9hRl0R+duqf8ABITSW3NY+N7uIdhJbq2PyIrmrz/gkRqIJ+y+OI+nWW0/+vX6eCaM4+dc+meadkcEgfnXqU/ELiSklbEN+qX+RH1Oj2PypuP+CRvipciHxnp78fxwMP61U/4dJ+NTk/8ACWaZgd/Lb/Gv1h3g9/50ufp+ddq8TOJVvXX3IPqdHsfk+n/BJPxoTg+LdMxjqImJ/nV61/4JG+JGyJfGtkmRzi3Y/wBa/VPOOoxTCyhRzgn1/wDr0PxM4lkre3X3IX1Oj0R+ZVj/AMEhrpiPtXjoADr5Vp/ia6jTP+CQ2gKM33jO/nPpHCqj9c1+hxcKRkfrTDNGMkuBjvniuCp4gcSVd8S16Jf5FrCUl0PiTSP+CT3wys9pvdS1W+I6gyqmfyFd5oP/AATi+CWjsjSeG31Bl5H2q5dh+WRxX0tPq9pb58y6hj4z87gD9a5/Vviv4S0FC2oeI9NtNvJE1yikfhmvLqcR8Q4zR16kr9m/0LVGjHojlPD37LHwq8LbX07wPo0TryHe0WRs/VgTXoumeHNM0iARWdjb28a9FhiVMfkBXkHiH9tX4NeGVcXnjrS2dc5SCXzW49lBrynxV/wVI+EWh71059R1uQdPs9sVUn6sRWUcp4gzJ6Uqk/VS/Ng50YbtI+xVREGdoXHtRuXoOD6cZNfmp4t/4K77w6+HfBDAjIWS+uQM+hwoJ/WvEfF3/BTT4v8AiXfHYTafoUb5AFpBubH1OcmvqMF4a8Q4uznSUE+sn/lcxli6Mdnc/ZWa8ht0LyzJGo6l2AH515L8Q/2sfhd8MBKuveMNLt7mIZNrFOJZvoEXLfmBX4n+L/j58RfiBIy654v1e/WTIMH2lghz22AgY9sVV8JfBzx348mVND8K6tqbMeGjtnC5PckgAfXIr7PDeFdHDL2ma4yMYrdKy/F/5HPLGOWlOLZ+kfxB/wCCsngrTY5IfCuhahrUgJCzzj7PE3vzz+eK+XviN/wUv+K3jJJYNKltfDds2QPsqB5QP945wfwp3w//AOCZ3xZ8YmOfWEsfDVu+CTdS+ZIB7qM9Pc19KeDf+CXHw78H20d7408S3GrBQDIhkW2gyOT3yR+NepFcB5BZQXt6i9ZXf5Izviay3sj81PEnjXxV8RtUVta1jUvEF9M2EWeZ5WZjwAFJ69sAV7F8Kv2Efi78U/KuIfD0uhaZJj/S9WBg49kI3H64x719/P8AFr9mH9l6B4NHXRxfxDBi0yAXNw+PVsHnPqRXhXxP/wCCsV5O0lt4E8LLaJyq3WpPn6EIpH5EkV69LiTPsySo8P5f7KHSUlb8NP1M3Ro09asrs7T4W/8ABK/wl4chiv8Ax/4hk1SRBl7W3cQQA45BbOSM+4rvda/aF/Zz/ZLtpNN8OQ6dNqkQwbTR4hNKzY/jk5A/OvzW+J37UvxM+Lcsq+IPE94bRz/x52jGGED02rjj2rygPkdPr7n1PrXpUOAc2zqfteIcZJp/Yjov6+RDxVOnpSifbnxf/wCCo3jnxY1zaeEdOg8M2bcJcMfMnI9eQAPyr5A8WeOde8d6rLqXiLWLzWL6Q5Mt3KXI+gPAHsBWDu9P0qxb2st3MsUEUk0zYxHEpZjk9ABzX6flvDOSZBSvQpxjb7Ttf72cc61Sq9Xcg3kgggDNJjqew6kY/nX0p8Ff2Bvij8X5be5k0v8A4RvR3IJvNTBQsp7qnU8fSv0B+Bf/AATZ+G/wwNvf67AfFesRncJb1f3Kn1EfT8818tnviRk2Sp06c/aVF0jr972NqWEqVOlkfmj8Df2SviL8eryM6DosttpWQX1W9UxwAHupI+Y8HgV+jPwF/wCCZ/gX4bta6n4qc+LNYiw4W4XFvGwweEzzg565r7G0/TbbSraO2tII7eCMBUjiQKqgdgAABV8D3zX80cQ+IucZ25U4S9lTf2YvX5s9mjg6dPV6so2GlW+k2sVtZwRQW8Q2pHEgVVHoABxVzZwM4JqQdKQnivyuTcm23qzuWmwAH1yKdRRRYAooopgFFFFABRRRQAUUUUAFFFFABRRRQAUUUUAFFFFABRRRQAUUUUAFFFFABRRRQAUUUUAFFFFABRRRQAUUUUAFFFFABRRRQAUUUUAFFFFABRRRQAUUUUAFFFFABRRRQAUUUUAFFFFABRRRQAmBRtpaKVgI2jUgZGfYjNVL/TLbUrd4Lq3jnhcYZJVDKw9CDV7gikH1oUnFpp2YrHyr8av+CeHwr+LAnu7XTj4W1h8n7bpaqikn+/GRtP4YPvXwr8Wv+CZfxO8AtPcaE9v4s06PJDW4Mc2OvMZzz9Ca/ZLGRycU3aOeBX6DknHWd5JaNOtzwX2Zar/M5amFpVdbWZ/OR4l8F674LvXtNe0i70q4RtpjuoinPtkc1iZC5AyD0Pev6K/GPwy8LfEDT3s/EWhWOqW7jmO5gVx+ZFfIvxV/4JXfDzxYZ7nwpd3fhO7YlhFGxnt8k5wEY8D6EAelfu2TeMeEqpU8ypOD7rVf5nmVMvkvhZ+SAY44A564H+f0p0NxNayLJDI8UiHIeNipB9iK+r/ib/wTU+LXgRpp9LtrXxRYrkh7KTbLgeqMOvsDXzd4p8AeJPBN21tr+hX+kzKcYu7do+fYkYP51+v4LiPJc5hejVjNPpdX+5nBKjUpvVHc/D/9qz4q/DFoxoXjG/SCPgW1y/nx49MNnA9gRX078PP+Csvi7TPKg8ZeGLHWogArXGnubd8epU5Gfxr4IPBwVwQeeeaTJGTyDXHmPBWQZsnKpQjzPqtH96Lhia1PRM/XHQf+CiHwM+I8K2viXTX0x5Bhl1GzEyc8YLAHP41fvPhL+yf8blMtomgJdTcmTTrkWshJ5zgEc/UGvyADnpjgnmpI7iSB98Uskbg8MjEEfiK+DreFsKPvZbi50n2u2jp+vSatOKZ+oXiv/glJ4E1qMzeE/GeoaeW5WO4Ed1EM9ACApx+JrxrxV/wSk+IukCQ6P4g0vWkXorboWP4HI/U18o+GfjN478IyK+i+MNZ04p0EN64H0xnBHtivZfCf/BRT43eGDGkniSHWIVxlNRtUfd9WADH8651kXHGVr/ZcZGrFdJLV/g/zH7XDSXvRs/Io+I/2B/jT4dDlvCz3yJn5rOVZAfoAf6V5rrPwB+I/h0n7f4L1q3APLC0cj8wDxX1v4X/4K1+MbMouu+D9M1AD7z2kskWfcAkj+Ven6H/wVn8FXqr/AG14J1C1Y8MYikqj+RrB53xthdMTgI1Eu1hqnhpfDOx+akkHiTw5Kcx6rpsi8Z/eRkfljFamm/F/x1oqqLPxdrdrzn5b6UfoTiv1Htv+ChH7PfiZQdTs5LTPBF5p24c+4Bq7/wALs/ZI8YqRdHwzIX6rdWAQ8+pKZrhqcY4uOmMyV+fu3/QpYeLfu1D81LH9q74u6XgW3xC1pAuAA10WwB25Jro7P9uv442QCp48vHA/vwxN/NK/QSTwj+x14n4WLweSef3MyxH9CuKhf9lv9krWT+4GjqT08nWHU/kJK4JcV5BP/ecokn/gRXsaq2qfifC9t/wUO+OlsAB4ujl/66WUP9Fqz/w8c+OvfxPan/twi/wr7d/4YY/ZgvjmKWEA9PL1t/6vQP8Agn7+zY+Ss8h+mtt/8VWL4j4OfxZZK/8AgQ/ZYj/n4vvPiA/8FGvjoRg+KLYe4sIs/wAqqXX/AAUJ+OtySD4x8kH/AJ5WcK/+y190/wDDAP7NUZBa4fjqDrZ/xpT+xD+y7p+GmktyAf8Alrrb4/IOKFxJwcvgyuX/AIAg9jXentD8+r79t3436gMSePr9BnP7pUQ/mFFc7qX7T3xV1Pf9q+IGuShu32xlGPTg8fnX6VJ+zh+yNoWGlXQGK959UZ+nsZP6GrCWH7HHhNdyp4NBTnJKTN+Rzmt1xZkkf90yeTf+BC+r1H8VTT1PykvviT4w11iLrxLrF6T2kvJHz+ZNQWnhrxP4hkxb6XquoSMcApBI+fxwc1+scn7S37KnhEg2J0Ilegs9NDYx6EJj9ayr7/gpR8D/AA4rJpel3V6VBKi2sFjB+hNehDi/MJWWCyVp9Lq36EPDwXxVD84tC/Zl+KXiMp9i8D6xIrcBpLdkH/j2OK9L8O/8E6/jRr7IZdBg01G/5aXdyFwPUgZNfTOvf8Fc9Btt6aH4Fupz/CbqdYh9eAa8s8T/APBWD4jaoHTRdA0jSQeFeUPM4/UD9K7Y5px1jNMPg4Uk+7X+ZLp4aPxSbNbwt/wSU8XXrxPr3i3T9Nj/AIktYWmf8yVGfzr2Tw9/wTC+EPgyJLnxb4kvdXZACwuLlLeH8hyB/wAC/OviPxf+3b8bfGCutz4zuLGJ/wDljp0SW4A9AVGT+dePa98RPFHiiUyav4i1PUnPJa6u3c/qa3XDPGmZq2Nxypxe6iv+GD22Hh8Mbn6yRt+yd8CosxJ4cW5hHGFF1KSPc7ueOtc14p/4Kg/CzwXbvb+E/D95q5UHYsMS28WfTJGAPoK/KN5XckszMSeSTmmg9D3HpXZR8K8JUkp5jiJ1n1vKy/z/ABJeNn9hJI+0viN/wVM+JfibzovDen6b4XtnyFkCm4nA/wB5jtB/A180eNvjl4++IszyeI/Fuq6kGJPltcsqY54CggAcnjFcHz1PX35pwG4dz245/SvvsBwnkWTQ5qNGMWur1f3s5ZV6tTRyF3uSSWLc55OfzB60jMe54/HH613Pgj4H+PfiPOkXhzwrqmpByAJI7ZhGM9yxAAHv0r6m+F//AASr+IPil4bjxXqln4ZtCQWij/fz49ODgH8TWeYcW5FkkGqtaKa6J3f3II0Ks9lc+HuCBk5I7V2/gH4MeNfiddpbeGvDd/qbOeJUhIjGe5YjH61+tfwm/wCCcHwn+Gphur7TJPFeooATPqrbo845xGPlA9sGvp7SPDOmeH7VLbTNPtrGBBhY4IlRR+AFfjWceMsIXhltG/aUtF9256FLL2/jZ+W3wi/4JSeK/EEtvdeOdah0KyIDNa2Q8yc8/dJPyqcd8Gvuv4QfsdfC74LwxHRfDVtPqCYzqF8onnJH8QLZwfoBXuQHPrRjJzxX4VnHGOcZ22sTWai/sx0X/B+Z6dPDU6eyGpCkQARQoHYcU8RheRxT6K+Nep0iYFGBS0UAFFFFABRRRQAUUUUAFFFFABRRRQAUUUUAFFFFABRRRQAUUUUAFFFFABRRRQAUUUUAFFFFABRRRQAUUUUAFFFFABRRRQAUUUUAFFFFABRRRQAUUUUAFFFFABRRRQAUUUUAFFFFABRRRQAUUUUAFFFFABRRRQAUUUUAFFFFACY4xRgUtFACYFGAe1LRSsAxgG6isDxH4J0PxbZPaazpFnqVuwIMdxCsg/UV0GARSYIpxqTptSg2n5CaTPl34g/8E7/g748MssWgnQ7l8/vdOcxAEnOdvSvm3x5/wSKuE86Xwh4wD/3LfVITj6b15/Sv0y2AHOOe9OxX2eA40z7LUo0MRJpdHqvxOaWFpT1aPw+8e/8ABPn41+BRI7eFl1u1TJE+kXCy5A77DtYfka8M8QfDvxP4VneDV/D2p6bKpwRc2jp+uMfrX9GRBKiszU/DelazC0eoada3kbDBWaJXBH4iv0vL/GLNaCUcXTjP00f6nLPL4P4XY/nCKlOCpB9+P0IqPjPOQa/fPxV+yV8KPGAf+0PBellm5LxQiM5+q4rxzxV/wTB+D+ueY1jbX2ju3Q2twSo+gIOfpX6BhPGTLqjX1mjKHpZnHLL5rZn43klehp2c9TX6deJP+CQujz720TxxeWpONq3dssgHrnBBry3xD/wSW+IlgZDpHiPRtRUH5RMJISR+IOPzNfYYXxP4cxG9Xlb7poweDrR+zc+FgxAx1o+Zupr6m1n/AIJr/HDSWk8vQbLUETobS9QlvoGwf0riNW/Yr+NOigmfwDqTjPWBRLn6bSa+io8X8O4nWOJg/Voy9hVjq4s8N298U9cqQwJB9jivRdQ/Z3+J2lMFuvAWvwnoP9AkP9Kw5vhR42gB83whriEeunTf/E16cc0yWuk41IS+aIcKl9jnBd3C4xcSj6MRT/7RvBwLqcfSRv8AGtn/AIVp4w/6FTW//BdN/wDE0f8ACtvGH/Qqa5/4Lpv/AImr+s5K95Q/AOWfmYn9o3ZyDdz495G/xqNriZ/vTSN9WJre/wCFa+MP+hT1v/wXTf8AxNPX4Z+MGOB4U1vP/YOm/wDiaPrWSraUPwDlqdmc0QeTkk/WlOT1Ga6+3+EHjq5bEPg3XZGIzgadL0/75re0/wDZo+KmqIGtvAOuup6E2TqP1ArOeb5JQ+OpBfNAqdSTskzzLd2oz7V75pH7Cvxw1oxtF4EvYUfo1y8cYH1BYEflXcaP/wAEx/jXqg/e6fpenDI5ubzJx64UH+debW4z4ewybliofJopYeq3blZ8k7jTsnjnkV9+eH/+CRnjC82trXjLTLDIBK21u8pB7jJKg16j4c/4JGeErRw2s+LNUvxkfLDGsS/nzXzGJ8UuHcNflqufombxwVaW6sflhnJHUn2qeG3kncLHE8rE/dRST+gNftH4X/4Js/Bjw5hpdEm1SQY+a8uGYce3Ar1/wz+zl8NvBpj/ALJ8H6XbsnRzbKzDjrkg18fjPGbBQTWFoSk/OyR0Ry6T3Z+Fvhb4M+O/GkyR6J4P1nUtxwDBZSFT75IwPr0r33wJ/wAEzPjP4wMcmpWFj4WtWPL6hch5APXy48nPscV+y9rptrp6BLa3igQDAWNAo/ICreMDHavzvMfF7OcTeOFjGmvvf6L8Drhl9NfE7n52/D//AIJHaFZGOXxb4rutUYYLQ2MQhQ+oySTj8q+lfh9+xD8H/h4YpLHwjZ3VymCJ74ee2eOfmzzxXvgB9cc076Yr81x/FudZnf6ziJNPonZfcrHVDD0obIo6fo9lpkCQ2drDbRIMKkSBQB+FX9tIB+FOAxXyjlKWsndnQklsGBQRmlopWSGIBijAzS0UwCiiigAooooAKKKKACiiigAooooAKKKKACiiigAooooAKKKKACiiigAooooAKKKKACiiigAooooAKKKKACiiigAooooAKKKKACiiigAooooAKKKKACiiigAooooAKKKKACiiigAooooAKKKKACiiigAooooAKKKKACiiigAooooAKKKKACiiigAooooAKKKKACiiigBMCjApaKAEwKMClooATAowKWigBMU3y0PYU+igCPyI/wC4v5Un2aL/AJ5J/wB81LRTuwIfs0P/ADyT/vmj7ND/AM8k/wC+amoou+4EP2aH/nkn/fNH2aH/AJ5J/wB81NRRd9wIvs0X/PJP++aXyI/7i/lUlFF2A3y19KWlopAFJgUtFACYFL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2Q=="/>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ại&quot;/&gt;&lt;property id=&quot;10068&quot; value=&quot;Đúng - Kích bất cứ đâu để tiếp tục&quot;/&gt;&lt;property id=&quot;10069&quot; value=&quot;Không đúng - Kích bất cứ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Bạn phải trả lời câu hỏi này trước khi có thể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28&amp;quot;/&amp;gt;&amp;lt;Answer FontName=&amp;quot;Franklin Gothic Book&amp;quot; IsBold=&amp;quot;0&amp;quot; IsItalic=&amp;quot;0&amp;quot; IsUnderline=&amp;quot;0&amp;quot; FontSize=&amp;quot;18&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32953PHOTO" val="/9j/4AAQSkZJRgABAQAAAQABAAD/2wBDAAMCAgMCAgMDAwMEAwMEBQgFBQQEBQoHBwYIDAoMDAsKCwsNDhIQDQ4RDgsLEBYQERMUFRUVDA8XGBYUGBIUFRT/2wBDAQMEBAUEBQkFBQkUDQsNFBQUFBQUFBQUFBQUFBQUFBQUFBQUFBQUFBQUFBQUFBQUFBQUFBQUFBQUFBQUFBQUFBT/wAARCAIMAb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T/HGp+GY44re9vLOBmLMlpM0alzgElVIBJwASR0Aq5dfEnxIx3p4h1YZ4wt7KAM+26se10x5Ck084DISTCw5yajuoEhleUP+6bjAGBnHHNfMqUktz7Z0oPVpM6BPHPiEW+X8TawXJ7X8o59PvVnT+PvFVttE3iTWUjmyFK6jLuGOcj5qwlKtGQ74cE/MeOap3bi7VArsJAf4ucAdcflTUpdyPYw7I6T/hYviO4hBi8T62FQAsTqE2fx+bvV7T/H/ieWzlceItXdweC1/Lx+bVheH9FS9hK26sjs2eckkY9O3Oa1f7LGnRujh3JYYYcD8vaolKXcPZU+yNax8f8AiNYpDJ4i1TKgnL3sp/8AZqzrn4geKWkjkg8Rau6AZIF/KAef970qtLOmnxMVRXlPAyMjnsagWKV7VZZSoLEnaBgGo559x+xp9ka5+IHiMzxxnxHq8ZdSf+P+X0/3quW3jTxBsBPirVmaMcq19Llvf71cnMsRdST86jGAenrVWW88ubZASrsD85GQB35q1Kfcl0qfZHWX/wARfElvHIU8R6qZMEj/AE+UgcdPvViW3xN8WkpF/wAJFrDyNjA+3yk5P/AqxtQaVrV0ByWIAIGeprS0WS2061VXiElyhJLMAT7YqueXdkqlDsjU1nxn4ys44Vk8TasZJR8qx6hMG/HDVWm8feKoVi/4qPXASozu1GU89/46qamiSyLcwNvdug5zWSyzSTqr+YFXJzjvSc59zVUafZG7a+P/ABYLdzL4q1cx7jy2oS7wM/72auWPxM8S2kwMmv6vcRMNqqb+Yn653frWLbaCL2QOHaWQdFJwo+tPeyOjsI5T5pOAAvIAPf8ACp5533L9jTtsjZvPGfimCfdF4m1sl/mKtqEu1c9APnqG+8d+LvKIi8UavJKoywjv5Rtx2OGqlcW8rRElCIlGSzZH4isq2kLXHkxEiIHLherH0zT55rqCo0+yNy1+J/ie2sGMniHWXZzjJvpWIPoCWqex+I/iq+BjtPEOrCU5AM9/KAffluKwfs4WRUO5B2BIAHPX8qkfR0SUSo4ARSARz15qfaS7h7Cn2RqxeL/GhkIn8X6kCPvBdRlwPphqvT+PfEaw/uPFWrO68nN/KSfYfNXOWFmYVaX5ZWYHgKTjFG2WcmRI1UEEjOQOtS6k+5X1en2RtXHxI8SKiPH4i1qR9vKrfygA+p+akk8b+KXSEnxVrKc7jjUJR+Bw3SsaztYJ3dJizyluFTIGPTPer01tb2zyI7CGdhhY24AGOvNWqkn1K9jS/lRoReLPFcsFzdjxjqwXjbGL+U8DqQN3FZf/AAn3jKe7VR4q1cIRklb+Xp2H3utZB3WW+MSFwxwCM4OaijuWTcFiVkPUgkEcc/jQ5y7sSoU77I328beMU3F/FWtGJTyRqEwPb/aqwvxI8WpCit4h1h1YkiT7bLkAdOd1Y9xK0lijIGKEjjv/AJ4qD+2HkVIpYJJTznbjCj+tZupLuaLD0/5Uddb+NvFJg8z/AISTV3yM7Tfy5z/31UcPjfxjMqLF4i1V2bOR9vlJA/764rPeSKezWJAUkABJbGOR0qvBc3EcTJG0SgEqz4wSO4JpKrLuyvq9L+VG5/wnXipLaVT4i1d2PAdb6XjHXHzVmQeNfFkcZz4p1sktkFtSmP4cvWZdaoltC6NIY2U5OwZGDxwar6mk0dpEISWZiGz1IGPSqc5vqH1elb4UdLa/EzxIZXil8QaxuK4UjUJQAR1Jy3NO/wCFmeKRJKP+Ei1WRAM5F64x+IauZaxMtksxkM0uMbRgcVFD5SXRVyQjKFZcAj6Uuea6k/V6f8qOut/in4lC4Os6zIzMAMXsh79eW6VFqHxI8UwTAtr+rqCSCFv5QAf++qz7aziBdi4ESr8qgd+3NOYCVHVk3jbg9CR+fWkqk+4ewp/yotr4/wDFrQRSL4i1kmTt/aEuP/Qs0j/EXxbCjtL4j1dEVhn/AE6UkD/vrNZ+n2LzzRwQJvDEkbiAOKtrpcsNyYi6zP8AeC5yQeOKXtJ9zKVGnfSKPQU1jWv7OQw+KNWlMiBg5vZCckZxy2RXH3vivxbZSyvL4q1fYDhYxfygn34aul0PUP7Ns0tr+JXlxuLqQSB2Fc74lvNOu79BEHBJwq5AAPqav2k+7BUKfVISy+JHibYzTeItUA6ANey5/wDQqgb4j+JHuHQeItZBIyp+3yhcf99Vyt00sWoOsYwhP3ieM+2amldr61a2MjFxgKcAAGkpz7lqhS/lR0P/AAsLxbAvmt4k1U8YKtfynn1xuqzF4+8TXkMkg8SavG6LgD7bKBn15bn61z0UIs1TepkkHDKwyPrUV/dpdYREyF4JU8r7Y70e0n3GsPT/AJUTy/EjxpZ73k8Sas6AEhV1GQnA+jUD4seLbxkMXiHVlQgdNQlzn0PzdaZbaVFIkToY0LEgiTgHjpTJNOlimaFLZAScqVGAffNWqk77sTw9PsjS/wCEo8Zy3ZkfxTr0UJAIUalLj3/ipLjxp41nngW18U6uAGJkzfykEZ6fe44zSR6nF9nSCVPLlXjABOPfpWZdXL7pEjyjOMblGAKbnPuCo0uyNv8A4T3xZDO6DxNrMoPRjfykA46fe6VNN4z8YeSrDxJq28AEgahLg/k9clHkyrEkoYMMu3OAavWt643WxfBUgB8EE/TIqHUn3K9hT/lRoweP/HLMZJ/EOqpD0AF/KD16/fq7c+O/E8sGR4p1iID+JdQlB/8AQuayJo1e5jUGSQ8ADICk0XFi6zhZAquAQFUgj/8AXS5592HsKX8qNC28feKIIGB8U61O3UM2oSk/lu6VYk+Ivit4EKa7q4cgAgX0uPr96uZzD9tTypyARgr2z0A/OrPlzwXClJdy4O4E5BpqpPuL2FP+VH0d+y14i1fXZPEv9qaleX5i+zeWLudpfLz5ucbicZwM464HpRVT9klw9x4r+TacWuT3P+uor6HDNukmfGY1KNeSitDhrn4dT29wokuPPSQHBXhs54HSlvPB90bNLb7KJZA4IbIAAHc+teyPpaPMHAUJjAUYGDR/Z0aEl0DkjA57eleb7NJnsRxU7bHgd58O9VaNwbcOzZO6PACj8eprGh+Hd3Zuryh5R0IA5OeefSvo2WwVJBKAxUDBBAx9Klj0uCRQ6IDzk4wKapJ9RPFtbo8BaKbTrXfAjWsiZUDaSWI6gUWelX+rWrSySsGznawxj/69e7y6RBPuSSFTkkAbRn/61UJvD8KxqEgymcYwBR7BPqJYzyPBbaynjmlE0ZkVc4BHeoL/AFMtbyoIW+VSFjVSDn8q95l8G2scyKRg5ywIA2mnzfDuydWCRqSxyxyN34HHFS8PbqbLGLqj5yisy8ykpIHkUffBA6VNcwSafbggEliAEAzwe9exXnw/to5N5MpMYIUNjGKyLjwKl0pdhkqOB2qHSaKWIizy66cbIooDvYkEsOp45q1pD2BvZXu4JGAXblsj5voOoroh4DuJtbS1QKgjjMhZeAORjr9a05vhfKJFMk4dTydnBJ7/AEpezZSqR7nFNPIurny4g8SDILA4CmjUEluHSSJMYPIBIFd5L4OuSsKQqHULtIYZP1B9arX/AIHu4Ni4khAGSqgHcT3qOR9jZVYrqcjFqL2CCNIApfliT0qCKDVdQnSaGAk9zkYA9K3brwrfwSxF7aSVjkgYyOPWobI6rp6TKLVxLgkEL8oHbn1pcjvqW6qa3MrddXzzrcyGJlbY8WCBis2aWKzklWFMDIAIB/OtqCy1GW5czykxsdzll9jntRd+Gdzxyl8REZAUd+OaJRY4TTWrMy1QSGE3brMW5OOOKtajfWlnIDbOPK2YIIwAfxql9jiNy8EbSF0OSWHOfbHapNS0ee/KRxk4J+ZiMDHvWTRqpFjRNRubq9Bitke2HDMpJI9c1u6hHYvavGjqAw9cY9q5GA3GkXS28MjGNuX298fTv1q1h7iV3RN+wZKkHqe31osrF8xuaXpEU0ZuJnRNucGPqPeuYv7ZEvJZSxl3HBkc5OM8YqWa9uYbBgkuxycMgOAQD0NJYwpqIZgqt0XcQcAk9RTSBszp5HwkpT5QwwAMgc1K++9tmKFomYnaARgj6VevrI6XK9pPKjkqWyOcjHFYsUYihEqFlCNgseQASKdgi7F0pIpiBZmjA5HQZx2q/Z2azSoUcA43FM84qM3qQwkl0c9mJBHucU7TbtFSS4ikglnAIJyCAM9MZzWUo9jaMk+owYtpZJRPhzkBSM4yeuKZbsJt8KEPgFjIxI4HOMGi9uft3+kMqROByVGBnpxWfFdKrIPNjckEMCc54780chpexaiu7a4uMGIpGFyT0GO5zVlJYoNqJKjRHJySBgfX6VlPOk0QtoyFLDoqEgD0J6VpQQWSaePNjlJA2kBeCfp6VSiwbsVkBN6FSVnickq2cZGKtF7WB1RYgZSeXOduRTrOzt5LmIIGAUZwCc9OlXYYlnAjjiGATljjOe1DiyOaxnTyxpGmySRnc5KgHbnPArTtbG7mt1lEWI1G5mJGBVY6XI85GAzAgEZwBzWlqkhtLeOKMPvZSWAPT1xU2YnK5mpqBtgro+91J+UDGRUcFyDO0hLQHJIyT83tVizsXmtwAisz8jJAPPbmljs0hlAlUEjjGcAVViUu5Xt72+vL0tAj7FODISSPqfSnXNvKbkmRiHBByBkH1ArRRrcgmKVkA4KKcA/X1pLLS2u7kiEOBsOWPOOfrUtDsrbkd3Yw3gR44jEgIBJOckfyrMMVxJqhitYFkt4yS+TtIOf17V05jGnWqQSIVIP+sA+8fqe9WJ7LTVsZb1WV7x8FjuyRx1AHehE3scxE86yzG4ibYwJUDlicdqpJbzRZIRiWGTkYIHvXUJaDVLWFEZlijYhmJ2nPXPvWXFGBfzRQytOFyjPIcj6j3FDQcxmoZWckyjaGBwQMqfX6cVuefJPbMJUdlUZDqQCf8Kp6xZyKITsGwjA2rzn1NaGnzldNMEqxoVyAcfMenJ9aEmNu5itfS6YQyh2DHADEHANQxzqs4uJRlACSqnkk1pEW0khEzEBvlCsMc+1Z02kSKHEjgRk5x0/I1fSwIq3VvbfaRdWpkitiwIySSW6k/Sthr+11BtkiMZTyJBjPb0+lZMcwaVEkjDwRHBC8kirwjh+zmW1ViQSVU4yAe1S4lpj9QkdoogAFVc4Pc5Pr60ixXDwAJE7KRgtjJHuDVaxnN07QTutuUJJ8w4HtituwheWIxQT7o+c5bBJqbA3oZi6cllm4lgDmPBUk45PfFOvpw0Be2KZcdecA+/pT72ymMpLlpT1DZJFUjcNDG6AqWPIGMD8feixmfQv7H8MqnxVJNjzXFrux0H+u4oqT9kRHEniou5cn7LxnIH+u6UV9Lhv4SPjcb/Hkely2mQNwUIoyM8GqT2oEiurAhRyAO9aMizzwlGXEeQc96gS2ZQ4JwQD1rlZXMyC8U/ZhsCkkjIzzj1p/7pYY2CAAcHjHNSwQGGUgnzdwyBjkZqwbPKgEZHXHpRYm/cquiupKoAVORnjmq7IgwXABByfQVqXMCblAcEKAQB/Kql1apMSFUlv0BrTToJMyIIxdzySn5UwSc5JJ/Gp4VljkBJ3BgRkVpQacSgDDGOo6H6UxovLyACoUnijYq5mXlosikonOOe+azJIokhJKhQBjJHOfxrpPLfyHWMAkjhiM1g6rYS8B8YJyB0GcVm1ctPQ4fw3GLnxZrZQ4toQkakHJJIyRmuw+zeegIUIRkA+1Ynw+gW4tNQuWkRZZ7pyY8AEbeAfx/pXbJbJGuXO4DnjmiwORl2+km2hUYEhbo3XrT5LASEGQAkHBAGSDitbbsQFcnJ49KQwCIGQLgnk5Pena4lJmHDpCJIskhHl5O5T6Uy50m3KSqAqqTjJ6Ee/vW00QkOWDlWGSDx+VRTWkToCrEsT909KViuZrY5iTQrZo4gIUIB/ugj3q8PDFlJasHgRFb0UEg+3Fasdq6RHIUnsRxgelTIgRCXJI64PQe1Q1foUpu+5w83giysw832KIgHduwNx9ye9c1f6Fp8UBKQku5JCLjOO4x/jXf6u0lvbzvLKBEoJAPIFecav4k0bSrdp7m9SON22sSCwHpnHqe1Q4X6HRCo11ON1OC30V5pzJFFGmT+8bc3PYYHJ+leN+PvjFYaPfNb208/nRnMmI/l7YIweeDWN8c/jVBfXb2llKyWcG9FZGCk44JPfJPTNeT6N41TQPDSar9kgv7hztjjlILkHOSe/TAq44fqyp4qW0Wekx/G69SEyPZEW8oKrK1uWbHqOetTaf+0Ba2Lm0iZfMf5W8yNlZffB4Brw/xB8a7zVHhFzKyRopPkQKoROwUcZxUupfEHQNR8PLPBpUcOoqmJQ44B7knqSa1VGL6GP1qfc931D4txX0zT5itYox80k8gYsRx0HauYm+NelSSMZ7tUiAwQHZTnoSVAIx6V8t3GvSTuQXIAJIAJ9c4+lOiv5JiPMGAeAynnGOp/Kq+rwkhfW5p7n01efHPQLRRFbF5TkMsr5KEdD7/pTrf4xWWsSsgvpbI4IIt7csR6EHjvXyybhwxdHBjHbvkGlGoS8kSsMDOASBz1yKpYWCSE8XU7n1Ta/ETTERUXW7yec8yCZ2A4OD1PrWxo3jawnkOXNxKCQFaQ5ByMnjqK+NTdz28wl81tjccHAx6Gt/S/Fd5Yyq8EzoGG0lTkgex7UPDq1kXHHTVrn3Fp2qwSyIHE0L7MiSJsqTnuD7Vt2WtM95Elw6vCOu0EEj1OetfI/hf4zX9pIkF3KJY3KjcWIMfOMj6/0r2nwv8QIdbvQ6zxzhotoWNgQTkckdRxXK8K9z0I5hF2TPdrG4gurxUs4gT/CFP55zU09gIJnnjLmUcMqkBc98e/NZfg/w/udbyG7PmqD5lvnIGc4I9sV3Fn4bfWcLbuqzryAcYzxyRXPKg0dH1mL6nGguk4maUxO2QU68+tWzFdyKkxYOgJyx5IyOldhN8N9T+zCASRuyncwIwSc9j2FTN4GvYLIARuuB0BGAaycJLdG0a0ZdTjH0u7ECIxAtz86kjJz9R0pwljELJLG8rjoV6CuhvtJ1Q6eIoLOV7hGAHAxj6VBbaTL/AMe9yjh2+/8ALg59M+lJRZqpxtuc5piGVmLReWM8Zwa6GaRtLgWZEBAAHpn607/hGbiyADqQrZwcj8KtQwBLUpqCblIIAHJ9qlxYKalszJnvV1RCbgvJG3IC8Kp9aw7pVhmEcAYliMjPH1rp49OsrmycF5Ip1JCAAhSPT61kX2myWOXyshA4A6/jU2a1JumQWc0kLFZnJjByCOMf40yS1KXH2qIBojknaQOvrTrIu8qi5tyTnggfL/8AroNlPDI4WJgjEjbnHHr+X8qqyB36E6vLfAIZAkig/KSKzZYJYLkRmVnIwdwODViaykjb7RE5MqjGCeoqS3hjlspJJeZwcjYeffPrSsg1ZWkuTJIXjUygYGWGfqasTvPLE0qxpIE5EY71NFbBow4cAYwB3P4UtvHOgMixbo1OMgjp9Kku5zMVm9zdM4ga0O47xISA3qBWiLROIVkMRxkEc8ZqTV9Re+uiHLoUHTHGB6e/SpLZLS5sAHdo52OVdgQCM9vyqkiW7FSewW/QiZQrI+0McZYDGDW1YaZZQRxia6cOxyWGc/TjpVSexEwVgAikZUjnnHeqML3KzKHQnnAYdPrRYalfQ6h7WEBDA4cMTksRnFYeuxG+m+zRRImcDKgAZHfile4NrdkAEucHPQc+lTCS0hncmXEwO4qBkj3FFh3Pbf2QdPl0+XxXHK24k2pH/kairf7KN0LufxTJv3/8evGOn+uor6DDfwkfHY3+PI9MByjgNtccewpjbEjUyHJIwT0q8+nmNjgguehHamy2zvGFIDMODuArGxPNoUbaGe4mBKhYVONwPJqdyEkIGS+cD0xU6qYxtIySOg4ANVys0c7sgLAjqRxQ1Ylu5HdYbLKAWAzjpzUE6SxICjASscnvj2q7PEWQsQCx4x2qCIyFSCox34pE3HWksq4JO4E9T2NMug7yEsRyTkAdRUlqrGNiSTgkZ7iq15dJa5VyzSMMAAZ7evahotMSO2MbE78DGRzXNeJbl0sZZpFBMIMhkLcAAfzrd89ksxI7bCf4TyQK8u1/XLzWI9ftolWOzhbyFuegyQAQR68il1Neh0vgnw3EPClk4YpdXCmV2br8xJ/kRXZm1WHTkiUAOoGGPJzWdoiPBYW0akbI41UgdwABkVuzIGtsgZGQAaa3E+5ji2kQAsxJznIGBUkkTquZACmchRzVpZWU+W7ZB7U6ZSwCMxKgdcAU7EqVyhMwSJWAOQcHJyaqzzIIwXwpA3BehNWJo2mBjifHBJPU/Ss6dBAC0wGSMhgcgADr/wDqpWsJsdHq8bMQQ2FGeRgfhmuT8TfFzQdB3wTyySXQPFpbpul/HHA69Sa86+Mnx60rwlFNZW0sd5cwqA+JAsSE9ATnk98DpXxx44/aDRWuTYGSW+ueZr4ggqMnKqO+OmT+VUo9SeY+g/ir+0ReJLdRGe1srWAEx2jNvckgY3FeM47Zr5c8bftG6nqV0Yknlt4kXoAAu7swGOD9a811L4gyXEc4aAmWUk+Y7Fmye/I4rg9VvZZQXmJJB5JJIJrZQQczZveJvEba5eNcO0rPJkszsCWPXJ965o30oUFXYbQQCCePb+dUlunkUY4IPAzjr2o2EJjBwcnOeta2Q2xtxOwxIWIDcnFSW92ZIXiLEKRkD196ryr5kRiJ5A4x6UWjLsAJ5XIJI/SloK5Va4MczknIB4PetGw1IKVExJQ+vOKpXVrtDyA4GOgPNQwI+C5xjpg9eKvQm7OgmURHfExKN2HTHrTJIlZMocAjBPeqmm3xdDE2cM3GecH0q1tlVipG4KecdCKV+xJEC0QKSDzEJAB65qBpGtGUkYRjhSDjFWoiJMjhFyRjrSsiSqICCSOQWHFNMdy3byrcBHBwFGSQeMitHSteudInSS1nktp15EsR2nH9a5y1DWLhXBKk8AdMVpsUuMOCABwPX6UXEe4/DT9o7V9G1WOPU7yW4sjgSPn5kI43e+fTpX2n8M/ixpnjO1jv9OljwrCMhSA2AepB5GetflxG4SUdA/U4746V2Xg7x7qnhjUYZtOvGtnUgttPDgHoR3FZyimtDWMmup+yOkXS3sSSBsvkAEccVvRacLnLMAFGRt4x9a+M/wBnr9pKLxe1rpV/cmy1YkqokYFJyOgB7EjtX2H4e1iK72Rudk2MMueQcfhkVyuNjZSutyxcaSjxhRFuOe4wPzqodMiilxNAoRhgggZrq408xVA5I59RWXqNtcgI0CrKxIDbzxjuRU2XYfO+5iJ4etLnzNkCugPGeRVO88E2jxkCJEGOCMkgn8a7GGImJdgyAMEjoT3pJLYxoQBkN2rNxT6GsKsktGebt4KSQtDJA6oBlWHAP1NUbr4b2kwZUVlkJBDA8j2r1PyiFAIyMA4PQVEYIiCEXcO/qKPZq2xft59GeX3Hw1Q2wWJjG4GQ3Uk8c/zqpJ8MpJYAWlLyZwu0kY9+etesrbEEbEKbeeealktIzCDszkZHrUOlFmqxc11PH7P4ZXqIXkEbvzgAnHtmsbUfh/q13BKkFvGrdAykL39ute6W8DlMhCAMjaeKY2lsrxsqcN+ANR7FGixs7Hgdh8PLzTrVVurZzOD8zA8Yz9att4ZFrIA6mLeuRkE5Fe6rYJLI6zoCi+2arPokMzAkAIMgcA8elHsUP67LsfP+o+DZphJOEZ42OAqcjp1+tU7TTHtrZ7e6tJXcH5HKEqo9MgcV9CLoKI4SFQEByeMCmPowmLRPGAgBJCgAE0vY9ExrG90eCNpyQwos9uCHyQSSCM9+Kz4dGE2VDuY1YA4HIGelfQy+E7J8AwIwUnCkDNUH8HWVy0oCKEySVQY5qHQZssZDroeJa34ft3aA27ukm35lIyMD3qrLooIUhSzkgHjJPtXs0/w8tr9lUNJEVGcqMluen0qOL4aCAMYbshSTujMYB+uc1PsZI0WLps2P2YNLfTX8RZTYsgtsZHOR5uf50V1/wc0YaSdXYOz+Z5Q+b239Pzor2aCtTSPmsXNSrNnVxEtjcVAHPXJpZFUscHg85qIxCCTjIGOC38qeYWZSYwCQM4J4NZolbDGROcFQTzknoKWIEOAQCCDjtTGXcqF1KMwxgdKmgjLkZyQOhpNBdFHyDFLIzF2BJOCeBio44opWMu8gk9M8VqXEaESAktxjHvVKK2EKKCBlhnpQF0QSONpSJdoJySR1rIh02ea2cXcuXMpYDPO0HgZ9635GCbEIJbPYU2W3DEEKCPWgaaehk39zDDZu4jDhQcjAOBXm/iFoLHSIbcxMPt98pKIuXc5Bxj2FenajZAQFUcKc5K46+1cBdTNfeNtDt2iASBpJ8jk8DGfYdKlqxfMd2lqsaIiAKMAYz046VaMTQKFD8HGBSxQqygsDlfU8067g4QhyD15HA9qErCk77FWSJEcFzmQnPrVLUJhIyqzeUuccHNWpLhYI3kcFpHG1fc1UBjsVM8jgyqCSx/pnvVEmVrF+NMsDNkRQqfmkkOAR2xjkk185/GX4s61e20VnpN62mWbswuJwQJFUdWBHIGOgHPNdx428Yvq1xLCu4FcnewysS54wO5PrXyx+0N4pi8G6M9tJF9p1HUIyokLlRboScZHcnrx7UJXYuh4d8UvGtrqGslbYSjS7cHBmbdJO/dm7jJ7emK8hvtUkvL4yNkK5ACqMAD0Ap+ralLcTSkuAobpgg/r1rNtXZ5nJJwBk+ma3jHuQ77DrkFZHJOSxwATk1m6kqk+UCQAc9ec+9XZXImeUPyi529uKzSzXMjSk4+YE/WtHtYEQlUiAIOSvX61JCxnRNpyucECp72MO5jAzkj5h0PHSpdLtgXkDpsAXIwMDNZuxXoUHtzEwJ5GMH1pfsywFZEB2k5x1rRlhMisWAGOOKjEbtGEU42nr3p3QWK9/aNJbNKh4yMNjis8QEkqVJJHB6c11a2zpbAE70IztHTNVF05mdnIycYA7YzQmkUkzn0QoCgBUAkkDrmrlvKZPLAJVxwfQ1YmtCzOpBBz261CFPnAYwQCPxFUmNxEmjdZDIoz2K9BmpPOE6DA2uB36ZFKxYgZGCeuPWqkmIpRnPJq76GZZRxdKFckSAZPNLHMbOZVcEpnJ4qp5xjZXAw4OCatXOXiDAEjqccnOKfQC9E6NMXGD2xjJApUV0bzEyCW6g4GPSsq2uZIyoIwCeT3raicy2+8YAz0HP41Nhp2NzQtZns50linaGRGBVkJBDA5BBHQjFfdv7LH7SEnia7i0XxBfI2qLiO3nkO0yDGcEnq3v3r89FleBzkZKnOR0x610vhnxDLaXKSW8rW8oYMjKSCpB4IPUGs3EaZ+4HhzWEvEcFwZFGdo649x2rRic3WQEYhehxwa+VP2Wv2iE8d6fBpGoyKmv26hGKnJnUDG4k9/WvrKxuFkgU7Cp2g8Hg1g42L5iHTrZLcOhdwjMSVJ6Z9KnKK7FEAO0cHJzUkUbTO204AOcseMVJIhVlyOp6gVFkUnch8gLGQ5yT1A7CljtY5WGE28YJI61LPC0hAVgp6A/41ZVwkQQ8tjGRyKLIq6KsmmusO5CT27Gqy2joQX2+X0yK14s7ScjHXFNlhQAY6eg6e9HKguU0hAcZII9BTiycoBhccHtS3cJyssZ2KT1PB47Uvku7EoM5GTjk0lGw7shSFLYEOVJYZzVEaezuHGQpboOQa1vs5iAdwp3DHzDJqSG3cxkD7g554I9KaQrvYzZrcRREgEPnkYxVVYsOxIYOBkDt9a0r5RyXPBOMZ5qGKMNkkNgDAJPNCVhJlR4o4xvfk9geMmoILSWSYM8ZSPoM4/CtT7Gt1tDcnPBxir0VssTeW5Dr2PShq5TfQyY7U+aS4yyjrjAxUclgZWARSMcnB/nWvLGI3O3BJGPrUcMRQsFJx6nrU2JL3hC3NsbvKBC23gDA43UVe0LjzxnOAvP50V1U/hOWb94gcG4wCSSOmelSw5gIQjcT39qZbTec7IisGQ4IYYH1+hqzGqHLOc47gZFZ7FtWEaNed+QB9KiZhDkZBVqdcZaLKtgDPPQ1leeYd1u8jSyA7gByRntRuQyS6vhbDzXcCIsATjkmrCzpcxh0yRjOMcis+bTUvcI7FnRg21TkA+9aEVotsigNgMRubP+fWpAgjIfJIy4PGeKSXLRlFJB/vVItuN7spyAeD2prxhRtYkA5ORQ9ikZt2oSIbcu46nOT9a4HTInuvidqBUbFtbJVPHKlmz+GQK7C7to7SZ5xLK0pGTHngiua+HjjUfEvii+CFDJOkIYnJKooH55JoLWh26h95OQWTAPP86nnkMjEFCCoyTjIqE6fIb9JVcpABlwTgse1WHswGMpdixGMZOKBX1M1bWOe6bzGIEQyOcDJGa4rxnqElxBLbW0mx3G0HHI9a3pb0ol4TJyW246k4HWvO/F+tpplpPMFeSZo2EaqQCpIIBppXGeP6p5msawLOyl224Zp555WKp5aDqT6ZH6V8IfH3x9P408c3cqzmaxtSbeHaSVKgnkD0Nep/F742XmmWGq6FpN3Est4ohubiJtxSIf8s1PTJOSSD7V8vzXLnzEJLBugz/WtUhXK0rF5AduQw49yKnRGt7d3IwT046en9agiy8yLnGfXnFWp977I8hgxx7YA61oSUZGP2VyVAL+ncZqOztCxjLKSGOWC9cZrWis2vBHngJ8u1Rweev6VfstLK3YQkMCdo46HPWpkzaMLlSPS1vbggqVEeCcDHXvWm2nCIhVjwAOOM/nW3Y6eN0pjGHkAUkjgkHqK07bw680rhSN4GAD061zOok7M6VSbWiPNL2N4ZWDgAZxhRmrek6SbqZMgMGOBngCtTxLoVxaO7yoFKkjgY9MGrvgmN7yVoiUMgU7Vx3zz+lacytdGHI72aMG7tXtbiUjJVTtOOgNXNLsxLERuwQcEnj8K6jX9BeMPMkRUMNsgAOMjoao+CrFru6ubaZc+XyBjnjv+oqVK6NFBppWMe58PFXkYISTyGHOa56fTWMzFkIYevUmvZ7jwpdw2BeIK6KCSCPmPfiuG1PTnlAlEQDK2Dxgg980Kepo6btqcJwpIAPB6dajuYxICy8A8Y75ra1HSUjIeIFWGcjOR1zWUsJLlWGDnOOtbxlc5nEzvsbMSASHHPPTFWVmGTEWwuOg6k1JMpVztOSeDzjiqj5gkLhCAfWrb7GTVh08RUgqMnAzxjipLe9B3IG2gZHpxUuUnjBRw+3kg8E+1UpUD7nUbSvUe1WloQzYilDwOWBDk8HtTreR7S4Ug5VhzgcZ9KybbUCAsLAEdQ3etaMpcx7AcMACD3z6UWEmeofDvxte+FNVsdV02cxX0EgZQpwGx1B55B9K/U/9n74uW3xM8H22om7LzMQkqsQTG2PukDoPSvxo0i9e1ukjJJUNnk4wf8a+j/2ePjNe/CzxTb3jSyS6NdER3kKkEAHowB7g9T6VEojR+vVn5VwAhIDgYyOAR61ae2TeDvywGMdq4vwJ4vsvFOhwXtjOs9vKgKSqQdw654rso3VwSSQf/rVzyjYtNiQ2oUscZ5IBJ5oa12xMuDkcnvmpbeYyAIVAA6H196cu6IsCdxY9cZwPSoNEU4A5RAMlc4II5qwyM24IDkn6CpzmBCSNw64Ap6RtMgMQ2FhnBFVZi5kihLas8YRxyewOabGTZgkLkdCpPJq2NryH58kHGMYGaS8tPMBdiQRjABpWDmXQlj23UIDRlDjOMCqrQ7AzMCOe3HFSQyMqgPkADGaEV5GO3DDOBzikK5TurPfKhxgdQDxQYgy4HLA/pU7sZXKvwy8ZPAoikCq4IHynHuaAuQGNIssrEY4JAxzT4gZCC7AmkdBOFCkAsecmrBjSMqiqSQATzigLkT2RwSTk9RUaQhXVSjHcM8VakkDuEKsq569selT7Fi5AILDgNQFyfREC+cAMDj+tFT6bGUDk8k45/OiumHwmEtypFKVkd1Ugnr3PFPRkcFBlB1OeBWVPq8UUvlMxMznACjJHNTrF5byStMzkjhB0rn1Ni8pR2AL5APbntVSe2trWUuYt8sxwSM5x/hUEEzGYeXEx3HJJ6D2q9JmTKOoBAJ3Dnj0obI5SvapFFqJKEBMYIHQn196sXKgkhRgMfrVFPKg3Sluc4APr6UXN7OpgiiQETE5LDoAMn8+KQrMmkIjTgFiDzg8VDdgFCQcHHHNMjnlMbgwyBwec9Me1RanZSX9k0EEvkOAQZAMkE96DVIxNTYiOabeQi5y24Y4GcZrE+EpmPh9p2QsZ55JjLjG7Lcc98AUeI7SXQfCWpl7sz+VbuSzgAEkEZ+uTXQ+BbVNK8D6TbO6mWK1QuOmCRk8fiKhbg00at7E93sAdkQkFiOCamubxILAkkFx07H60RXQZMhc4GQVHFZPiIS8FApOBuLcZB7CrJWrOUnuw8106DeZJNqAADA7k+2c181ftV/FNPAvhqaDTp0l1O9DQQkYIUYwW9Rjnn1Ne3+MfGVp4Ri1O/vnWBIYyEAAAOBwPQEk459a/Ln42fES58ZeIrq/upNkqsypGrghFycKMcdzn1rSKJb1seX6pdl5nQ5Jzk57knJP65/GsiUhSQAD1HXvmprtt7qwbC7c4zzmqbMpjL5wFOeetbpaDsMtPmmlyQCpxnPStHZuxhugBIzzVKFFJJHJPOenNTxeZI4CAAkhcmnsOzOt8K2IuwhQEsrHI7AAZrSa2S0vtyJjY+W3ZB5q58MbOQ3T20pBaLLnocgnHNbviHRGm12SKNGEbLuBBGAe4FcU5avU9GnHREWmWsUoDx8/Ngt25PQV1tno6iQNEm4kjA7fU1zuiWqGGWBgwKnOAe4PX8q9A0VFa0QxguV6gnIHP61x1HqddNHmnxD0YmOVg+Cql23dsHp9a4XRpza6hBPGxELYDjoRg8/pXvnjHQjqGm3ChA0xBI45x3z7cV8+pbSwXMyOpRAxUjjAI6VtSd42uYVVaV7Hu1tYwajZqVIaCRQSRzxj+deYal53gPxtHdmMyWsuUJAHKkjnnuK3/AIf+II4cWU0/lS7flDEgMM4wPerPxG0VdZ0R3QjzYRuUgnccnOD+VJNqVmU0nFNbnoehrHrOjRyoqsGGSVwQQfX3xXG6v4TS3nuUCbmlYmNT0wTkgCs/4KeN4rJJdKvSxbeCACSSO556AD0r1HxNpdtJbi4gnzIrZAAPyg+vfpWUm4ysjaKUoo+fL7w0J5ZYjHslQkDceua4nU7CWxujDNEyFejDge1e++KtIRrePUoAMoQJQDkEdjjr61574h0h9RtjII2IBGSBnjFdUJ3Ryzp2bSPMLl3RQCAGBwOOCPXNU7jaV2kgg8nnOD6VuXFmbe4aKSNioOACCMfnWXdWe0HYQ6EenIJPSuuLvqcE42djNSUQTLt4B6g9qtn97ulUEIeCVGarXUIQhiCVAxk9fxqxpUpR2hJGxhgY7571smc8kVbi2BcOgY5PUdKt6XOIHO8kEfjUtxA0bBARtzjHTHvVMq8cwSQEEHnsDVEGrMx3CWMEL1z0xXReF9XC7lkkyW4APXP+c1g2RD5jlOQw4wOKmeA6XcRyo2ULA49MUbjTsfd37GHx0PhvWk8NahKPKuXzFJPKFVcAkKAeK/RbSNVt9Ut0ubWeKVCAWMbBgR9RX4faJqRnggurYqlwh3BkJBBHQ1+ln7Hfxmg8a+GUsriVU1O3AjuIySCMDAIHfPqKylHQu59WQwCVi24rx27VNIpVwQcg8AGq1jL5ygbgM9h1q0xeNgEQsRzk81g1YtSGQq4kAYZBPTFI9wYp9iqxJ64BOBU9nMJ1LlCrkkEHtinBitwE2YVu/XIqSSGWAbAQhBY5I6U2RCY9rHircjh0YgElegPeq8TLOpLkoQcDPAz6UE3KzwgrtI3Ac4B5FJCpVMsCMHGO4qy6LEpcjcx4AHFRRu77sxcUBci2rI7ghgeADnrSJDE7hyCeTnPSrVzItvsBQbmxzjpTkgXICEHdz7UWuVzGe8SJcqCQQTkdhVtyH2FFwT1PapJrcpgbAT2JFPgRxHkHdj14pWFdkKBCwR/mNWZ4opYQuCcDgjqKieMsCQg3Y6ipkQqqowIJ9O9DViroksc7SpzkY6/jRRaRbJJTk4bGAe2M0V0Q+Ezluc1o1xbXEEV24Xz2ByTjINX8pcswDKE5+YEDJr5UPjzU7Jiv2t0YAYZmwoGfTvV3T/iVqrX8KNcfaFKHLEkDnuMcZFef7eJ6qwk2fT2nyRN5iiTIU7Tk5BNZmt6+tjKIEjaW5c5VF4GPWvC4PiPNpshiinCCRtzMxJ5x65rSi+J06SOEgWdwv/HzIMkDPQe1CrRM3haieiPYNPhnBeS4wB94KBwP1rUgmhlbIQOVORu69K8itPiNeXELymVQg4BA5q1B8Wo7dREbaZ2zkykgZ9T1qvaxstSFQn2PWLhgzK+8Bl5Cj1PrWBf3xGfs7kTgkEEZH/165fTfihpUKSPKJAzHqxzz+fGKgl+JuivI6pKUQjDOwIOe+MUudPZl+xmlsY/xRv5JvD62byhri9ljhCqMEgsM8fSvTWjtbKFEkCoiooYk8cADrXzz8RvEunNrvh+GCdhELwSM5OQmATnnrn1rtrX4naXOI47gtLGnBxyGOeCcnmkpa7h7OVtj1uC5Pkeci7xt+UdiO36VyniLWUklDklZYjuKjkcDvXPan8TtOQo8V6I0AG1M8Y7jHrXlv7QHx5sfh94DN7b3ka39+xWKJcFwCDzjtzWkWmzBwad2rHzT+1r8Xjrc19olm7CxSdvtEm4fvXGMKMdADg18aancm5lT59wAAx1OAa2/FXiW41iWa5uWYvIxYgk4JJJyc98k1yMk5UFyQSDgY64rpitTNLUZK4mkYdATxnjFNwGAQgEAHOB705wpjMo4B5GBzmp9MUOztweDkd89v1qnItRuLFCZLW6cJkIo2kcHOcVb0WDy9YtY2BdMgsOmfb86fPLFYWEKhSSz+ZIOnH/66veE7YzTPfS8REkgdTnrxUSlc2jE7nwor2up3N2VKxTS4JXquO30rtNYiD2jXqAkKchlI6Y5rK0TR2Tw9bSlGULKbh2IyMHgA10E0QaOOGEFonwAoGRzXBKR3xi7HOwqLC4trtFcwTEeaOoAI5/nXoXh4QsjmNyMgYIHX0rj/sjW0E6TkLExKgMMbSe59qt6Nev4dlRpZ2ktHUAEAsMntmsm7m8U0d/JEjQuCNkrDAb1FeB+NdFj0jxLPA6iOC6BdducZ/oea+ibSGDU7FJInDgjIGQSOnUA8V598UvD4kFteMhcQuFOAPlB6kjvVUnyyHVjePoeIgG3COGdZ4XBQ5wWA5z/ACr0Xw34mj1mx8uViXOFIKgFuME1zmu+ErmwkM0Tie0kG5TjlRjpXNRX0+n3KhyYkb5hzgZxXU0n1OaN0bOuaG2mXct3YsyXKMWGOMgGvdPAXiODxbo0cgwL9FCyq46kDk49zXk1vHeajbxrPIoYAFTgYPH8q7HwJ4eu9M1FrqKVVCENJEh+Zc9/cYrnm00jaOmp1eo6IYpJYBarMkwIKLknB6jA6Yrk4vC73TT2jp5VzES0aYPzKTx+QFe0aNZ2jQl3ZQ7gkSE5GSfWqvibwNPcWiappoD39mTIYx/y0TGSOOvArHmtsa8t9T5y8TeEYruOUldrICAOhB9/yry690mXT5TBOD0yD1zyK+xbvwhbeKdFi1K2gyJeCFJAUjOQfQgg9RXlnjPwAXglZ4ty5CiRByOCRz+B5rro1UnZnHWotq63PnC/s2DOQ24EY2jk1mjzbe4jKKVGQM47V3Gt+H5tJmlQksQcA4OGB+v86528tmVCrABM5BBzXpRaPLlFkEmXBkYYBOc/jVe7llJDHHAz/wDXqxayh4Wt5AQgOR74pDbNKzoSoODtIHX0FaGMkLo97hwrttDHg9cGtzUojPbo6HJTBOa5aS3Fs4yQH6Y7A112gzLfxiNyBIoAI7Yx6UGZa8J34juFgLYB4GTgc19DfAD4nv8ADfx5aXbOUtJGEUq4yCT0PY9Rj8a+Z7m0k0rUElJCjcD8p4xn8677Sr1L4qgO1gvDAkc9j+fNJ6qwJn7b+Ddb/tzQ7C8Q4E0as2BzyMj6cV2EbxrEGBwDxknnNfHv7FPxiPivw5b6fcE/a7IC2nLvncAAA3PT619ewMpUoRgMNy9CPpmuae5oiR5I4tzAgknOAaZFNJIxIQgY4LDrUwijAw6gt0zSoehcgEHAxwMVmMOWQF0w3U47VAIBMPm6A5APT61MyO7sA+B+fFRyWsjoBuI+lBI4REqUxnHQ54pqqEcqxAYgYB/pUsKmLCliT6dqgkEM05BIMqcdcAUASSRRzJkrgDjJ4zTYAU4KjYOhPUVIwLIQSG9MHimpcpkxNjcRwOxoAUxhsEnHcHqKerpgLtI+lQ+WVdHZ8YHEeeKlVXLBiQB7UALKfJBKjJPFRbpHiJTBcA4LDirDbVzvPXimuhI2ggDHINAEdgzMG3srNwDsOR3op1lZx2vmbFwXOW+tFbR2IPiWSCC/aMXReOIngqMk4/pVS91KxtJDHbEGJQSDg5yPSsqycwKGE7yIikAMSSB0qpJeRT3AhKKqxE5c8DGOpr51s+yUWzTfWIrpIk2kSkkliOOD0rbs9T22wiDKxYYyO/tXFX00WAYZFdSc5Q5Falgk9vEHBIOMjjPakVytbna6drZtomjWMbsYAIyM1DdanJIpleMoEHUjBPvXG3HimK1KgMqTYBKkZ5/+vVW58VNdBxK7Bn4A6DnFNMOVdDY07U7i7urg3ZUQgnbk4J56e9Pl1J1uk8qRTGoyAeTjOTXPXNwkTR7pC+CCCBgipBPbWrb0cu0gz8xyT7VaYrFfxJrQ1LWbAoCFUtIe4PAAHPTnNaX29CcNJsyOSpz/APqrkbq6FxrM7ISsSxgYA5BPJqS2nWSeFFlduTuLYx9K0UuxLijS1XxEIsGOTMaEDcTgEmvlj48/EGfxR4ka2Nws1naqqoysCVYZyOnBB4r1T4wePofD3h+7aJcTufLhCDBVjkZxnnH+FfIOq37ku0rFpXYyMQeWJOSfrzXbQi3dnlYuSVokOpXm+XYDkLyd3SqZYsxU8g9MVTacuxcnIzjBPJpIX2PgBuMnkV12seclct3U5SNYxkZA6DODWrpcJMMaBCTIQTjqR/8ArrEtc3Nw7EAquOvSul0lvs0U11nCIpjGBnnGetJmiRn67cG5uTCgIC/uwAcYx1Ndr4Xsi2n6dpkSEXMpy2OTgn/CuG023lvdQluWGYlBLN1BOen1617N8NtPUFdSKEzyHy4yBzGuMZA9TWU3ZOx004pvU9JtUFto6WUQJQKB8wx04qPw7o8jOUZGjQEmMkEjOT1Ndf4R8IT3UkUtwC4bJCuMd+Mj+tdnN4TNsY5Y1UIAfMU5x7EV5rvuejFHmsmlKl7KLmITxMoBBGT7kCsW40YWEj2RDS2EwBUuOVIJ/LGa9Zv9Ka4nia2hjMq4BVhye55qvf6As0vlNH80gKsD0BPQg9hTtoWjyzQrqOz1RbC5jkiklfEE6sVDYHAOOK6zUtAvdUsZ4nDTROCPmUA4I7Eda0r34XNcRKj5lO4MCvBXAPQ+nNXbDTtR8JwqkqSXdkMgbTudRjjr1ApXsNq6POfAfh061Y3elX0JE9ozKMgk7exI9sVg+KPgpJFcM8aLLbsxChgTjj1A4zXsGjQCLxJDqlnG7faP3c4xn5SeuOxHrXr1poQuIiHjR45BghskcjuKXtGhezTVj4gXwjrehOEjilkgXojqWBweQCB0Arcs7m5MiSLBc2N+nDcFQ69MYIGRX2AngaBgIp7SOW3DblyMFD6D2rRtfh5pU53z2izuoADuoJABOMGk6jY1Cx846HNDbTRNcLOrkAsEJKZPcjqM16Ra3j+WklvcRzqnIEcgDfTGc13+v/CrT9UhJiiWGcjIkQYYe3Febaj4A1fwxfvd2aLOuQHjkUkOPr2qW7l2toVJPFB8G+IDdS2mNGvyFu40UERyEYD+gz3rq9R8JaJrtobiynilhmAcKQAPp7jOelR+Fb2y1yF7e+0qKBZMpMCAQ4PU889/5VteG/C1n4b1dNMSbydKnIa1mckhGJ4jJ7Z7UJsiSPnj4i/BmKdrl4Iw5IJwoIGT0IP58e1eAeJvh1eaazQG3ZDg87ScYHb61+qep+AxeoY5raGeLgDaoDAjvkfSvK/H/wAD4NatmOzyWJIAYADGehOM46V1U6sovc4504yurH5fzabLZsUmjZAONzAgY/GhohcxoYn2uh4x1z/Wvqvx5+z1qIS6gSCIzRqzjccCRQDwpHcccV84a94L1DQLpo3iZQvRjwDxyMnuK9anVjNX6nk1KbizC+zi+KLIuJkOCcYHTr9aXTRJaagWLGMEYI6H8KYnm+YDsdCOTnjP+NWxPBJKFcgyAgBicEfStzma1sbOp24urL7QCHkIGQe9XfCmqCKIRMASxwc9Qc9ap2cpjUwugdCMg85Oay7a7FlqwLJujV+QOh5qktLkWPo74BfFC7+Hfj21uEdlsbqRYp0BAHJ4Jzxiv1r8KeJzrelW88ZjZDGpVo2DE8dTjivxCsbgNMSHZI/vNgZ49vev0q/Ys+Kz+J/ACW87m4ubFhasqNk7McMfQ+ornmtDRPQ+tFlMiqZJNrk8FRVuJhwrEsTzk1krcL9nSd4ywzgFOee1WIL5JSYpCUmXgA1zvc0toaAmZWYYyBz6Ugu1kYgHBUZJ7VnxyPFMGaVpFxjbx+dTTTAqZIAHcjG0jBNF2KyLkTJuJBB9year3VoZnOwqiN98kckGqUMzTM5ICAAjHQ1NJfeUiDBKHAyOTSuHKuhfht1t41RDkKMAMc8UCFCwIwe/XvVCS8fA2kMpHUHio4JzCWKcK3cnNFw5S/PGJCXYlgo5TPFQEy3kYAcwZxnkE8HpVd7uUSAOoKHg8U9pYp0CIwjKHkZpXYcqL6kbSpBI9QcinJtXLE89OlU4HMagBmKAk5NIt+HmOBgDqDVXYuU0onEmSDkZxRVWwmMkkqkg4wQB2Bz/AIUVvF6GbjqfntbyqLV5RcLIDwQPbtUN1GkzKkDhmZf3nGeo6Vnm8MdvAkcA+UduAQBjP1qO31loJyyWVw7ZyQoBUjHTPrXzZ9w1YmhKae6KytlVI2446nt710B1Ka4tUEB5KgAdSOO1cm/iCIyyzS286SgZVWXOPfA61Fp3i61t3lluRJAoGCTGQM+v0oFa5r6tp0QkR5VEhQb3POR+VV5L22nGLO2ErMwHmMSAR7Dsap3PizTZQVe8UG4UgbiVGDx3qRdY0mCOJILuEiPhVRhgnHv1oHYsyWstu7+dITKOBzkdc4q5HPHdW6MQoJJDYGBkdxT7Ka0uwDLdwoSpIBccj396pangWksFtKq5GQ4III+ooEc/p99cXEt4pdQASo4AyMkZz36CtOdodOs43iGXClmbPIPf8qwtIt7j7DNOFVIYWK+YxBLHJ5xXO/Ezxqug+D7u4iOLyRfLjXIwueMmrgnJpGUpKKbfQ8S+N3i6PWdZe3jdhFZ/KASPnY8k579a8au5klcOMhiMkE81o6vemVnLSl2c7mZjkknn+eawGZskkgj36mvchHlSR87VlzychrTIWIAyADSPP8mFfBPDY4OBTNhCl+QvSn21usrhsZQckk4zz0pmUWbelaeUheUrlCpIAPU9q6i70qWDRbS0VNktySyDsxPVvoP6U7SfDN9Joltc+QzpcMRCictgdSa9D0L4c6j4r1WCWVWSK1jEYjHBUYwAD05zzjvWLqLudcacn0OX07RI4YbLTrRxcOCDcOMBdx6geoFejeHIZtGQQQxrISSVIyRnHrXqXhz4CQSwRtcoRGuNqRjGeMEk9c5rpv8AhUltbONqOAgIBBHQ9B06j1rndSL3Z1xpSR5ovxPv9GgCuInmHQljkcDjj3qY/HO/aIB2QlR8y8BR+XJNX/FPw1mIljjkQgjIDLgg9smvLNa8B3ls7+QApIG7A4PuKE4Mvlmj0/SfjNcyylbi2WVscSoQAP8AIrpIfihbzSRu8eYSRmQr39K+f7PSbuwWWIyFgTg8EEmpYTdw+ZEpYRMclScgkUmo9ClzdT620XxTYX7IguE3kEkE8D0/nWyj287AMwk5xgc8etfK2gaxPp4ilRiCTh16kjFeleGfGk0knzOQinG3+LpmuaXc6Y3se66JodlGXwikM2duBzXSG3ghdMYKAD5Rx0rzHw/4rF1hjlUDbcE4P1wK7aG+E2Tv3ggc55rnbNEjqYXilJAwAeRxwKs+YIYwSoGfSsa0lSKINyOMYJ5BqQaqkUTrISR0BpLe4macksfXIHcfWs+aWO4m2Epk8HpWFqniJbWMuuT6AcV5hrnxGnW7nxNsSM9AcEj2Naxjclnq/wDwitjPcGeNRHKByQcDOeuPTFW7jQ47y2aAyI0YGQWOMEcgj3Br5n1T4yXkW4IzogGAzMQc9sgHkGuYvPibqeuRmS9upVw2QqSFVXHHAB5rojTT6nPOdj7r8I6pc6fZm1vZ0uRGMLNnJI54OO4rolnsNRR0JjkQjnJHGfXnIr88Ifirq9nGkcF/qEpDcCNsDGe5J5rp9L+M93aJ5kupXgZzhlLgkDPcZ5FbeyS6nI6r6o+vfEXgTT9QAAZCM5U8Eg9/rXjHjf8AZ70rWXnjktFcyggHhcE9sjtk1j6R8YU1FUxLLJLnIkDAED0xXZaN49u50JmuFljByPNyG+nIpcrjsxcyl0PiP49fAO9+GV5vijJspCDEwORjHIz7V4NfRCG9DsAhwOgycjrX6veJNN0j4m6Pd6dLFFPJ5ZzFIfukjr6/l6V+aPxl8A3/AMPPFt1p13EFZWLRuqkI6nkEE9cV20Kjd4yOGvTWkkULW8iexLlQJBwCTgmsC+yl+ZVJKnnAGRkiptKuY5oXRxyq5IwOOPeqEpAnJcsF6gA8mu042na6O+02f/iWQS4LF+Cc54A7/WvoP9l74vS/DHxZcAuw0y/QLOnQbsjDAeo5H418xeHNRLo9sTgZDAHg9K63TL94bhJNxSRCCjD1BBHH4Umk0NaH64eHvjNbXNjHMVYFV3Bw2QR7j8K14/ipbXwW6KttXgGMY3D8elfIHwf1+bX7K3LuqDywJTvxhz0JGMYxXokPiPDSWiMoZW2g9VYeo9a8ipOUJM9yjh4VIJtH0TY/GHTLqFwUmQqSpZkwAR6nuK0rL4p6FMpE87QSdGJQhcnvn0r5ls0u5ruWSKdzajoobOSOvFaOo38sWVMrkFQcAHbWPt5LoavBQ3TPpmPxppUgBTUYJYyPlYHAJ9KkTxjp5JBKoFxksQM/T1r5Xi1KbzIpAHCRD7wwF5PX+VXLzVbmSRBduJhnIJPA/Kj25H1KPc+nrXxHYXMTKCqpKSPmOAOev/6qvQX1s0CZnRogeCGwcf4V8nNr8llCHS6kMeQqxhjwc9RSv4s1a28pkJUSk4Z25Az16/pVe38hPB+Z9cNeJsJDo6t0O4HPuKbbvbQFpTICR1Gc/ia+V4fiDe22IjdSOeQDuzgd6s2vxOu2ixLfyOD8pRDg4+vemq/kRLBvoz6jTUC05QITBjO4Hgn0qG4vFR2BTIbg4Pavn/T/AInTNAIGuJgqjKgsSSfrVgfFzVIwsUcsLIp4WRQSB65zzimsREz+pT6H0ZoRBSTCkKAuCTnPWiuP+EnjKfxYmoLOUb7OsWCi4zu35z+Qor0qbUopnkVoShNo+H3TzZljQgxKuc4wfpS2qD7SilAkQH3gcDPpUNxIEcAuxixnYo6ntUEkxEiICcE52+pr5xs+4Nk2cDYmLqcHnI5xWdqDx3c4BAWIABiQM4zTlZLoAO7W45zzw2O1Z1yrPOE87fk5O0ZyPelcCx/Y8dwoV7eGUMxMbMoJqC+8O2waNpbWF0HGCoBye/4Vcs79XkKD5WQDG7rnnpVg3Cq8j3A+bAAB6e3FTzajszkb/QtPmuUhitypx/Dx0PSqx8PRR2MrJJIrpkoCcgHPPFb91OsczGPII6FRnn+lZurTu1oucszOoO3r1FXEhkuneH4oNKKG5MTBS7KTzyM5xXzR8cfEYeX+z7eUy28eM5GTuHU5/H9a978X6vHpWl3V3cOQYYiRjgk9hivjXxvq51G/kneTc5JIJPOCfSvQw1O7cux5eLnyrlW7Ocubs7nHJ444P51WDAqSxJI5GeKjeRudxHTG7GM0zJbdxknAAPavUS0PFfYm80ykqCCR6cCuv8BeGpfEmq21ogCxsw3NjJxkE8Vx9lGPNUE8seg65zxX0t+z94UV91+8WHbCKHHA5wSK5a81Tg33OrDUnUn5I9e8NfDeDVJ4QIENpbIESMfKAQMEnHUnrXs/h3wVaaZGHECFByAAAM/571H4b0u30ezVFQsepOeWI781qtrCnAUEqex6j614nO31PoOVLZG3a28axkAgKx4UHiqd4ojJVM4HUkZyf8KpQ6sNmNxKBsDHrU5vnYlAckDJB5OKq4rM53VNHjvJQ7pllHckA/hXJ6n4VjO4mHCjOMDHHpmvSZJIcguACRjPb8apXKwShwCrgED2qE3fcdrLU8Q1rwrCVc7SGzwvYelcpNoUQPzRlWJ5B649a961rR4bhSFRA3Xoa8313TkSTAyWOSDjjA/lWykybHEf2MkTh0DAAYIzkEdv51oadA0TAqcBmyQPXFSxFGkIVQOcFWOM8V0ujWauYiyBgQAAo7k4ob6FWvsdD4UMsKog5J5Jxyfxr03SJAioxJJOAfTNcfo2lGJkKgggjPpiu4sLVkVHIBXsPes2ylodHbo00YIyemcH9ag1ixKgiMMQByD3963NBj8xAHGSR2FdHJ4dS6QEKQhHIoiruxMrJHgniSeSFXUgqQCBjkZx3rxfxIs8heQHBJ4AGBX1P4t8IIscjtjaOeBjBrwzxdoUVs7lASACcNyDXUlYxumeMy6XPfyOAAS/VTwPr0pyeFbgyEBWKkYGDwa7GS3QugSLa6kgnkD8K19L05bgAg/LzkYxR7RxWwOmnucpYeAZ7qEKZowWIxgEED3966vw18IImlQzp57nAJPI6g5FdfoGhIkqFfnz1PIOewr0HRdKVSCAwIGMA4H1pqrJkOhDqUtC+EWkXG2I2EUecAlF54PX616PpvwWso4gknm3UD/dywDLU+gWpAQx7i7HBIzjFen+F5UCsjnJxjDcitIScnZnJWgoK6PEfEHwbufDpW905piqEnc2C3PbI7V8mftjeFf7e8KQauUVL7TpNshAIMikYx+GO9fqvaWNvNB5UiBw2RjGR0rwX9oz4CweJfCmpG2hCyTxuoMWAAcEjI6cnvXWouLUkcPOnoz8UZMRQkgMDnBbI5B7VXN8AwDqXyQASBge1bPjXQrnw1rd7pV2nlT20pjdcnKkfX1rl7gqE2jIJOCQcnrXenfU47WdjqdImijvVkBwWIHbGP6V2MWQ6AY3E4Jz27n2rza3lKQh87mQg9OTg16JosqTlGYAh1BAHPX3qiT2/wCC3jG5sLg2BffE5GSoyRj1PpjtX0haanZfYjP5WJX+VSo4HHBr4z8Gay+g6zGs4X7LLwNpwFYnAOa+mfD2qNqWnx28pQzINu0Hgkjg/TpzXl4uKWq6nuYCV04t7HoVhe3Wm4PmKm7qvbB7/Wpb7UbiMrbxv54kwck5/D2rlF1GaO0+z3EbC4GNjDgYHGa19PmVQhkJMqgkMOBnFeU3dntWV9DQivZoRLEXAicDKkZGevHpUqz3F3JlIHuE2ksq4AwKyIpJjd8ruUj5mJ7fSr15drAmy2bJ28spI/A0kJoab4vAq7PKYOQVYZAHp9akUJqLKLl9pU5Qg4GcdcVRUzeUJXijmVwckuMg+uO9RwXcsciEICITuXeCBn2z1pp2M2iybSW1u1ZZVfdwuRkVPuSWYI6LG2ccEYzWrpcttriubhFil3bsqcDPtVa50JLS7KtAQCSwYtnOeho5iErjYna2KghnQ8EjkKOeeKa1vFPITEjDIySSc59Kz/MNnIBBIWZcgq3Q9eop2nX0zxsXwWJxhcZ/KpNVofRf7LUrn/hIY36xrbDGcn/lr/hRSfssxRlvEcyvveT7NuB/hx52P5mivew38JHyWN/jyPkmSeSKyxIgRyCVB5J9KrieKV4klIEgIyRnHJFWoLC5kmdZHwEB+c+oGKqy2BjgUlyJ9wIIIPfpnvXznMfaqBpal5IdSiBI1wAmeSfWmwW8UcZnKEADBOeBVG/gaS3jdZVluE+YrkD69eM1iW/2wXgV5ybZQSApJDMexHoKq6HytG7JKIbiOeBEAAIIY5Oc9cU7+2FknlR1BcjIzjp/jWaixxTMzTY8sEqG/iqrfWTzKkoGx2YEA8ZGevFJK4noaWn38jmRzCoAJHOPzrF1p3N1bBVIAPmMAenOM1fFgumIZ4pGcsRuVmyMCue17U1tL1HkBKiLe2CCFBJraKMmzzb9orxStppdpYwu8d1KRISeA68/4V8t390087s/BI7cEn1/lXoPxi8Ty6vrQDyB0gJRc5LYJyAfYf415k+Z2PPQdc/lXtUYOMPNnzmJnzz9CMyBgSCXHTnrmnAMHZi5HQgU2FHUEqATnk9qsIhkZiRwP1+ldD7HA9WXNHs5LzVLaGMsXdwowM8k4/rX3f8ACXw7HpNlaRIuRGoJByfqPzz+VfInwY0Bta+IGmQKoYBjOSc4CqCST+lfePh2xFpakmMAOcjaeRkcc+leLjqnvKK2PdwULRcu50F1qDcAHAUcleSPaqS6iMB8YI/PFUdQuTbkBmwcZI6A1x3iPx1a6PbuSRvA4wSDwemK8+O56nTU72XVo4VZy4jTHIJwBWPqnxJsraYQm4UueFWPLE/TFfPviX4oTalIXuLkW1sAfkDYZhnPQViL8UrPTJ1eyjeeQjIYkg4x611U6TkYVKihpfU+gJvi/AZXiW3vDIBgqVIUfr1qlJ8XZQHKaZcBRzuIyceuAa+btU+OGrzzSLBFFEeQWb5iPYf4msdPjv4lhZ03wsDxgIAV+ntXQsN2Ry/WNdWfTsHxghdnVi8RY5PmKRtJHqeoov8AxOl3BG2I3V8sGBOen8q+cn+NF7rkSW97p0OT1eEYJOOuKtaD45Fpfu7u0lvJgbScbB6CplRcehrCqppWPY5pU84EjcWPOOCK9D8IRIURyS8YII45Hsa8+0jTjqFpHewrvicAq3bn8a9b8K6WbeBEYkBwCQQOOPauZs6Vsd1odsJVUgfeHpXVW9gcKSOOn4Vi6DABhA5YnHau20+3JIBHIwTmsnIpqxqaJYYSMgYAI4r0PSLdWQAp97jDCuc0KIFQQoGOvpXc6OgLjcPujHNa0tzmrPS5ynjXQrcWLuYgW2nAXjJ9a+UfiTEdMMrlSY3b5ex57Gvs/wAYWJurYEISqjkg47V80fF3w2dS0x3giwYiWwSMk9M/lmux7nNB9T5sS4EtyHDkbW6Z9ulbEGuJaQBgChHJZuBjPWuZ8WRxeELSW7u3ZI9xChRk5+leQat49GoTs95cSRwLkBIyQSM8ZqPZuT0Oj2qjufUFl40SJgUuo0AwfmIA/PNd54a8fo4QNJE4A5wRlv1r4YT4h6NDMFfTp7mAgAlnIOfxra0j4peGZJGjNldwEkKCshAU54PBq1QkjN14vY/SHw54qiuhESVRRggoQB+Oa9N0C9gmkQlwd4yACM1+c/hPxpGyB9I8TtG6MD9nuWyrHPTJ6dxXufw9/aLSzu49P8RqbSUnEVxHyjHJwMjpVxi4PU56jVRWR90aZeQxRBSCMcbm5zV/UIYNZ06aAjcjqR+NeXeDvGUGq20TxzRzI4BBVgQQfpXe6XqARiucqc5AOQK7ISvoeXUhys/If/goP8LIvBPxXkv4AVi1GPeyMAMMABnPTJFfIksB2lmGB0APFfrN/wAFNPAE3iL4by63bQNI+nOsrFVBAU8Ek9cV+T1+SApyTzgH27V0U5XujKSas2JGNtsSSdwBPHJrvPC0hm0uAgEkDBYdPb8a4KIkRuEBL7c4rufBU2NNELvgk7sAY/DNbsyvY7Kayb7KAmC6jzI2Y85A7/Q17f8ACnxHNqWn2RlaI3EqkbxwSwBwD6V4jd3Di0SROU27CR3Brd+FevxaTqiWbsELT+YCT93IwQB9K5cRDmg32OzB1OSpa+jPqqxaWeeB7wRyOFClgMAHrWjPqBhmIiEbIgxjGawWggnjjCOxXAOQTjgZGauMgldWB3BB8xHBr54+qTaN3TC6RmeUIZT8wAHGM9PrU1xdJLIHCKC+VIxg/Wsq5llgktjFgqy4IBBx6USTzybWyIxzleM5zRsDfQ0GtvLhDuG2AEgpggH0NUruV5Sgd8hgAGIx+HtTGmnjRQgZ1H3geg9/eqTzeY6EytKFP3cAj/P+FBBet9Yazwtu6u4OPnGSR3xV5/Et5dhY0cBhwRIMnGfXtWeiLPCQ4jXAIwVxj8RUCQHTN0oEbKzDcC3J9/pQKyLNxNNau7gLKSfugZJqHTbgs8c7qUYk4VQR+dSSahuBMkSxjOAByB70y0ndhgEgAk7mHAFBpY+k/wBkxne78WFlABFoR6/8tutFV/2QHDTeKyJfNOLTJ9OZ6K97DfwkfH43+PI+YZbyeHkDzTISSM8c+1QXFmZ4ZCTlCMkZIIPqPpTNHKM7vK++VQS2DjBz2FR3+toXeIEEZwDjqPevm0rn3bViCzsDGyQl/ODZlEj9s9jSPbBIJgTs5K5Hf6Y6VHFqkaWzhlJIyFXI3e1Uf7TfzUARnBOWY8EH0HamkSyyWWIAxRtJLkDaTn09au/2Xc3u4SArHG3zLuwMY4ArHvtSSJo28tg45OGwR+XerVl4sluD5NvEyCQYyTk/XJrRGTY27WaKWJ0LFPMCGIHJIPtXFeOdQtdOTU7qYiOO2BO0kE5A4GPqa7OW4ng3vOBERlhg/eA/ka+d/jl4jBsDbtLm4uZDJIuMAAngfkK6qMOaVjjxFT2cWzwrxFqM+pXktzKMySuWJHTJPp2qig2QnIXI4zT5iJHJIwvqe9VpZT5m0KMdcDpivaV0rHzEpNttjonEUbqAQWOTnrT7dC8jZJAPPFVZ5ScgHoOD1INXdLj5L4LO3OCMgUN9WEVzM+jP2TvDAu7/AFTVZU4jC28bAchjyQPYjrX2Db2SQQLEF4POc968j/Z78Jjw94L0mAMQ7r9okDLtJZgD1PUAcV7ta2qOoDHIHIHv6V8zXn7So2fUYeHJTSOG8V2jyQbUBByAWUZbn0rx3XvBN5rFxta48uNyQd2Wfg9uMdK+nZNHM5DhAWPJGM1Vm8JxBSUiAcncGwM5NZp2ZvY+QNW+ClvcXBEcsxCr95uTnHPWs+P4VQ6WRKXldgCFEijB+o9K+t7vwVG+SyCOQHJOCRnmsi7+H4nQIQJCTkZGe+eK64VWtjnnRUnc+PtW+DV3qDtdW0sUAdsEOcL+QrMg+BmoPKS+oWqIBkuoLE88jtX13c/Cwy3JkEC7QCMknr7CoYPhMEdyyLGc5AJ44Fb/AFhpaM5/qyfQ+Z9K+DDWeJVlW7nZigIOAvvg1op8C7uQApcwykEsFKkA+oyO4NfS8Xw+t7cFw7hyeFA4rY03wkjysiQmNP4ieCfxrKVeT0ZvToqOxxfwn8G32i+G4be/KuQ5KkA9OOD7cV6npttIkocJtRRjJH6CtGz0BLWBACRGoxg1ehVY4wVUEdBXNKVzrjAtaWim5GwYxg88GuysZNzIQ2QDkj1rjbZxFKGIJLADjtXRadIZMkHGOw61jcbR6DoMxeUbCpTHbgV3Fg5VBjAbqTXnvhoCNgAWAGB04ru7LAGA5JJ4rek7M5asdC3q8jzWxjCAg9TjpXlni3QkuI5YwpUyA8EZH1r065jD4HJB4PPT3rF1WxSfICkyDJFdSnuc0YWWh8B/tJfDLVtWuLUW0RmskjJCxnDBs4yB3r5/PwZ1K4iktpgIZCMhm5I+or9PPEnguPWLZkCDeCSGGeD6V4r4i8FRrcSQTwBJeVJAyPTOe1aRqNbDdPm1Z8Ial8D/ABKqym3SK9hVcgI2GIHoD1PtXPxfCnxOkp2aVcowAy2RtHPXPSvvSP4YRxSo4JI6goxHOOOal/4VxLO6hJZUAPzL1BH/AOut1X7mLw63R8lWHwf1RNEhNsk39oKSZPlIUHPQHHJrbtPhT4/t4Um8p7u1kAZY3Ykg9iM9K+u7DwO8cRSeN3TIPBx0+ldLFpNxdpHH5YjiXhVweAKmVZMqNJo+dfgv8UPEfgTW4LC6jlyhKm3lOQwyOB9Oe9foZ4D1y38RWEN2FK7lBZSRkZHQ4r59f4cW+pOjyW8bsoIEgUBhn0Ndz4Gjm8NIsEUpMSfKu7r+NRGtZ3YVaKqLTc7v45+ELLxp4G1HTLgNJFdwshGcZ44/XHavwl8c+GZfC3ibU9FnQpLZzsm054AJx19q/d2+1d73TjHISxA5UdDX5Tft7/DtvCnxWXW4Iilpq8ecAcB1HOT7/wBK6aFZObXc86tRcYJ9T5bSMbWOSTg/lXV+DJibZogQpOWPfPauVORG7LwoOB3rd8KobdnKk4KkkE8V6iPMex3VpNLNpxjbBKsSwB5AFW9JD2+t2Esb4fepJI9CDjP0rO0K8FxbToUGWY8r1we36VraKkpm3AswilG3gE9c/wBKUleLRVJ2kj63tpJjDEY5CYCoYsDwcit1UgngnlhO+4UHhe/HGRXGeHdYS/0yJ9pBkwAoIIxgDkDpzXW28Mtg7IQQWUYQEce/FfMyTTd+h9tT1imP0aGeS4R7jgAZKkZx/hWpf3Vkt/EHZCOvltwW4rJm1hEKWwVmuy3IPHH9agvHhlkBkUyyYBGCAV59ai+gnDW6ZcOpRR3rmRHeEseg5A7Uw6YZ7kG2GyNjksSc1VDPEXKEmSQgmNsZIFbOn6iq2zXLIUEQw+3kE+n4f1pAou5nvYXWlanGZyJYScjLdcjrTr5TNPETGXWTgFTkYqO71ldR1JJSjBANoAxj8adHJK7vEihAxO0McAfSgrlIWvpCwheKIjByCD26cdc1Ibm4MccqACEMQQASBx7dqjEMyzTQuEZowSWHLNx0Bp2laRcaoA8BkMaEBlU4K59R+FBTiraH0h+xvGkcniwIOf8ARCT6/wCu/wDr0VN+yCsSSeK0ik8xlNqGPuDN/wDXor38N/CR8djf48j5DUNbjzppCoGRgdDn1qp/aQfUEtogFSUHJIBIH17U5oX5jJ3x9BuPBx3pI9In+1iVZwIzjaAACB6Zr51H270NWeK0jtkKxCV1GcEYGB1OaxI7hrq9ZYE8mMjKtjIBweOavS2wffGzsVUEBicc/hVeG0c5EMuZFxgYAHvVJkNmVci4d1Mi4cMBuxippWLEG2QpcRgBiRj8qvyXMV/cCJ8FgNzKOACOOKyJDOlxckEkHhTwM4GR+NUjJ7kN9d3Zsrhp5AAikguc7mAORXyn8VtbOr+IAXO1YgBgdCcCvoLxTrqW2g3LyneYgXbkjB6/mf6V8laxdveXsspO7e5IJ68n0r0sNDeR4mOqaKJSnfL7SPlAyMdM1VWMp5jErnsR1HtU1wCkQLHaT75IqAZEe1znk816aWlzxXuMba7g4yTwSOtdl4G0Rta1ewslyXubhIwo9Ccn9Aa46JWeYAAc4AxXu/7N+li8+IcJO1RYwNMCRkZPAP15rCrLlgzpoR5ppH2v4T09YLO2gRQFhURpzk4Ax1Nd3a2hkKEEgg4IHSuZ8PW5EKOGBIAINdzp0KiBDn5sZr5h3bufWxjZaD0tgjAkkkAjAqOeEjDjJXGSM1fjjALknLew6infZWdixACZwPXFQW0ZilGiLsvJ45qLKshIUKPetSSAbtgCgEZBqobVcEucgDGK1TsLlMGcu7MFQEngEDioJNKluMglwMZJzXTC1MgBVQidAepFSxQRwKwJ3kDlh1JqrgqZgWegsAclnJ5BJwK0k08wRhsKCTjip5rxAWBBDkgDHAqL7QZCqk5Iz0PFTzFqJIsYKiMgOMknPSsXWdYg0gATFQHICqBnP5Vpu6qQA5ViPxz6Vl3ukxXdxG8q7ivK7jkioZaRc0+VZI1dQFRhkDPNb+mPiVNpGM81ztrGzsAqgqAcgeldZomlvIhYA4J4qQaOz0K6MfIUSDHIB711Nreq6hwGUgfd75rldJspoEZWLEKewwK6Kzt32E5II7g1vE5pxNuG5MikEgEDNVCRKxJHJJxjikt4yrBSc5HBFWRYEAhXIJ5GOtdCTexytKPUx7yRYG2ZCyEYwOK5nWvDVpqbHzIlSTGVdeD+NdlqFkpt3dzl+MHGTmsKdCjkOMkjIyQQRRZoqKR5hqXhW6sWaWIs8IPOOSfoKfpdykeUliIJO0swwa9BcJJGB1GenSsa40NJGZyowM8DH4fjSK5V2IbW3tp0jUPkjr0ANbdrpsO8AAMB3xyKx7fTRDhgpBU8HpW1p7vCrOGADHJ9fpQS0Wf7ICKSCFfGQegqH7AU+YJnBzlRWgspYoHLHPAzW5Z2KyRr8pxiqszJmLbW7FD5gyGBGDwK+UP29/h4PEnwwl1KGJRPp0onV8ZbAB3AHsMGvtSXTlNsQig4/OvKPi74fi1vwhq1hLH56zwvGUIyBlSASO+DWkLxkmYTSkmj8Q7hSFyvKsRx3roPDcB+0uA+0AAlWyeCOar+JNLfStYvLBsI9vcvEVXgZDEfh0q94eQvcFtpABIJB5YAV9BF3SZ87JWbRteGLmW3vJ40BZGyGA5PXrXR6Zd/YfEHktkoxAKgYPPI61x+mLKt5PglSX6ZI4z39a2PtLy61CXDF3OMg5Ix71QkrNM+o9C1RP7HD2zxgxgABeD2yMeue9ddY3N/LAJ5JolldQYzIcEDI4PbFeR+C5H8pWjOQAMhznjuM+uRXeTRSFj5eVGMlM/KB1xzx614FePLNn2WGnzU0dZqF7aTvCkYEFzEu4yKdysxznB9KpzXAWJBOgeRyCdpHB+tVprBYYLVXDR7UBZTwdp5yDTri4iSKCO3jSRMESGTk+xzXG9DsSTVy89wixGR/m8sBSoIBA+tS3WrQzackVsCik4bkgMOM5HrXMztLcF4wQMrnOODg1e03T7meRRJNlTyMDIJA70kxcpejvUi3lQECpwrDuO/vUsGqG6jAaMuNpZsKQVGO1Zl3GZJSYJCJASDHIccj0rVtkltopZpXRJHjACq2efqOlFxqJItwCwaItGWwFyeSSOw61a+13elsxRjBO6gqUPD/WsRNTaYROwAHUnoVAJycj2pLy6uZbmM28hubcjBOeQvUYJ5BoTuPlPrH9j+2ljPimaXaHmFoxAHQ/vs/nmis/8AYr1l9VbxcjHKQizAB65PnA5PfoKK+gw38JHxGOX7+R8l2l6ZFVUIdhgFSMZGM4HuKvxGSdWiY4GSdxOMYFchoiyzXEck5MUhkG5WYZxjGQO1dFe26WwcJKQhBO5m4J9M14Frn2KkOtZGvbmOMP5cQJzkcselXNd0yC0KNFcGMsoJXHB9ga520kzMjmXykDAtuJHHtjtWp4mIn063mSUNESMSKecE4P41BJh312ZpRFDMjToAVC9QOvP4VRurp7lyJg0MEJzI6D5nPYD+tWm0u0thLMHdAFHcYyeM+tZNzqhSUqRkABiu0gY6fielXEk4f4k3ITwtfkEoJFbLMMHGOBXzTOYnZMH5nycg5Br2/wCNuuFtGit434lOHjB5AGTXhUal2QgBAOgxx+Fe3hleCPnMZL37EVwmGIY5OMgkUkiDaASAO/FTXSFpFbqAKjaPbEcg7iuRkcCu3pY87djdKXfqC8nC88cjrX0b+y9bLJrmq3QAV41VVkxkgE8jFfPfh7C+e5TI2khvfNfR37KRAu9VEi7gWUkEg9uox2rjxK/ds9HB/wAVH2ZoTpDbxAFjgctiuw06UbQcEE4PTnHpXCadMViiAGDjGe2B0rqdOv8Ay0G4kscAkmvnUr2PrTqgAQAo5PHPBqFEO7AbCA85PWooLtDFkElz1wcnFRS3PmEAfIB2PWnygSXLgNlTke3b3qJUQZfBLnnnpUCEKo3Mznp16VJNIyRjaT6ADrSasWl3FaXDEucADPy9qqyXeY3AQnI5A7/5xUMskroQRsY8YHX61Dao8RO47iP4j1pJFpaE0bFiCqYwOrdacSFyFGCOc98+tQXk5RAQAD3x1IrLfV2jlwMkk4AHP400rjsayEsSZCA+Oc9/eqNzOXk2AkY709DNMoIHUd+DU7W0FpEZJ8cYPPBFKw1E09C04pGbhxhOcE9PrXV2+qRQxoI0GCR8wOf0rz+TxzHHA8CKFAGAT1/Csq28ZhJggfL5+nSqSBxPedI15nYxuoKHHJ711VqBIuY3AB9K8B0fxwXuASMgcZz1+teoeEfGlrcXEcbcFyBgHP4+1bxSvY5asbJtHdQQmAbjye2a07OaK7QBgu8D61NHDZ6lbIYp15AwFYDNYVxa3Gn3QZN2wc5HI613ezcLdUzxedVbrZouamEjjYZXp0PWuGv5SkjF2JXnH0rT8ba+NNsEuQWAJ2sR2z3NcDceI47mLKy8sOCecVhUVmdlGLaN1btOCQRkZBxU8bCbGDkH1GK5mzvBcXCoGZ1HA7DNbsDGKYbh+6xnHUisdzq5bIvz2XRx09M1Yt7ESRglcovB7HNMhnEnQlQeg9RWvaoduBgoeT2NbRic8iCG1efAwcKeBjBrptGtmZAOp6c9aZp9kMoQCQe54retbDypCOgIzx610wp31PPq1VG66jk04qh44xmuD8daOslpcAADcpBBHByK9SVcwAd8Vx/ja2X+y58oSSpAI6g461rOmktEcNKs22mfhf8AG3Tk0v4seK4gpAW9c4PXJ5OPaue8PuA5KrvIGQM9q7L9oCUXXxb8WEEnN620semBgjPpXKeHo0XczLgcAMBXowT5UefU+JlvSGxdz7wWLPwo6j2rSP7q+jeTCgOFAHUc96zdLkMOoSOAHJk4OeB24960pAby9V2Qopw24dDg1pYUdz2rRrltOjtwjHDgAsBwMjOfeu+bVbQaaltexTCSTJLgkEEdCeOhFeXWF/I2nxHBygByR+VejS6dc36W1yHzBOoDSMMgDHOOwrxMQk3c+lwkmlY1kmEtrHJDO8qMdojckgLxgc9Bx0qW1gcXJEjiCIgkxnk4xVTTb3Rog1lGkstwuVEjDv2PHWtTWoHk0YPGGiu1Hzsfukf04rzmj146k0OyCSVpWj+zkAxMCMdOQahi1GFrgCOQAlsIARtPHXik0EQRaOk0gjKliGjJBJwM5x+P86jlljLPLbW8IlkYAbYxhQRjp0BqBkLzOk8kPnIZA+QU5JBq1cXEotGUR7mwQCDgZx0IqjKLTS5C92oRM9VBB+hx3qWLVLW+zGFlijU71CgsCD60FJ3KtvqL21rDFJEJUB2tuPAz9OabBdW9s8sZuhAGJIVmwB6CrkKW0Eoa5GI5T8pbJXjnBA78daLqTTrgmVRHtdsFCgJPHODVaDPqT9hhYRL4zMU/nhlsiWUjGf3/AExRUX7CENtFP43MGQW+xFlxjH+vxx+dFe9hr+yR8Pjv48j5R8m305gX3SuMBmODjv8A5FU9ZvYriLfIZfKyNqr0HuazLUS3l2YpDIjyvgkk4xjg1u2uniwDvKA8Kn5hIPvjB4HtxXgtn1kUT6dANW0t3jUyLaqBGAQC2DyD3pLmO70+JCIGeF/mZDwqAeue9aHhg2jalLIgEcWMhIzkduD6VZ8UgDTJ7eGQb5yPvHJUY6Cs7s0aOSvxutTJKGAdlO1eTgHOOay55ILqSeWRxCgHyp/E3+Fb+oz29sqRPJ5s8UYYquCDx6dq5bXJFvESS3g2HaS7NgDgHpWsTJng3xmv47l4VjOPnwCBywAOa8xgDZTOSQCSCO2eK9F+NMkJu7YQBkQsRjOQDj/PNef2WXY4BIUYr6DDq1NHy+Ld6rIQoFwCSSBng1JKhaNzkY2n6cdKVVK3bEAjC5welPnXMLksQMdO1dXQ41uV9IDCKdQcAgcjoDya95/Zluxb+INQt88tGrAg4OCSD+HSvCtGAV5EcAxsMgdCa9Z+AmoDT/H8EZIVJlK5JwMDkCuLEJuDPRwrSqpn21YXp2IhYjB4J71vQamIjgEu6kZHbFcNBqH7tfKdS4/hBzXQ6XKGjJZwZCRy3BNfO62Pq7nZWd67ShSpRQMkk8/QVoIyYLA5+p5rn7Sdsg7g2D1rQe8G1Tt4A5HfNUtC0aQugpIRcnBOT0FKt6zMAoAHdj1+tZXmgowD4BHIB4pttOrnO47UBHXFKTRurGgz/M5ySCM5zVaS+WBQR8xJ79aZ9rCxBASOf4qyLiXbK0YcknkHsKl2Amv75ZEcZCnrycYrGt7xZbgBSDg9c8066jnugCjEYOT9KzZmWzlLFcEjBIPNStCrnYS+JYNLtXZlUttOMnjNeY+M/i5aWrEXV9FAgGfnYKcZxjk9Dis/xJq8kkEsYlIQggHOTwcj+VfJfxcttS1DW5Z5nMsTMFAGSMAdAK3pQ9o9XYirUdOPMldn1FYeN4tSJe3uVliblZEYFRk9OKsf28+93U4IODtOQc96+MfCWp67oOqQ/YHmSPcPMiYkIVBzg+meRX0npWuvqWmxTkeUWUMyjOVyOhz6VrUpcjsncilW9rHVanqml+KniZSrknPORxz3r0nw74kkVI5VlAXHLg4r5y07UnluUQSMUyOnQitvx98Vrf4aeGUMCi71eZSILbkqBj7z47DPSnCN9typtJNs+mdQ+Ls+iW6GWRiQQVZWAP4V3/gP43WutgRXjrIqkAuxAwD0GO5r8fvE3xJ8VeK9VN1e6pdl2YERQOyonAGAAcACvcPgL8QtZiDreTSyojAJPIxLEjqCD1HvXVJSppO5w040q8nG1vM/UvxvoEPiXwldfZSpDxllZRnkAntXy1Dqc2nXjwu5dUJUjryO1ezfB34hpd+HJ4J7j7RhCSu4kLkHIGa8S8Skf2rdyogVWdiFB9zz+WK56s1KzSHQpSpuUJbLY3o/ElzbQiS2cgnOOMjPFd3oHiKW/wBOgMyBJjyyqeD/AIV41Y6gTtVwQM8Y5Ga7Xw5rgWURSNsQ8KT6+lYxep0tXR67ZXCXUqIVIJPXHT2rpNKZ/NZQoJ75715/oupSKcKQ4JByeoFdvoN4lzuDkrJ2YcCuuGtjhq6Js7fS4D5KM4wBnAPattU+UHoQPwrK058WyKxyVHXOaufaMIcNk56E16MbJWZ85UTk7lwzkDBHbH1riPiLqYtNHvHchAkbHJ6dDx+Nb9xq4t0MjOAAMk9hXj37Qni2LSPhh4ivxMojS1fBZgMkqSME9Tmi99DOC5dT8b/ijqC6n8QPEN4gyj30mADkcHFR6GHOnybgAMZwBkgVg6lLLc3E7vktNI0hB65Yk5/Wuos1EEKRhCgYDdx2xXoRVkkccnzNsj0e3DXh2oroj5Kk4z71aMywamqMv7nOdp6DnpUWixBr/CZdQTuI4+lTaoGt543GSMYxjkZ6Gm+xCep6h4ejbULUKFIG0YXGAfTH6V3vhnVr2wtH05yJ7c5/dyk4X1A/GuD8F3pupLGVIBIixgEk45HGPzrtLixe1vXuJz5YzuCoSSSR0rxa695n0mFd4JmxpX2aW3uHmGyVWIWGMYJ9DnrWtdTolpBGZnu4p8BghwEIHIJ7j3ql4f0u5urSW7kj84g4SNlIJX0z6n1p1xI8MVs06G0uEOBbxjG3JOAfwrzXue5BOyF1W2l0O4R43REQBvLY8kkZx7//AF6tWt2b9DLE8MSD5gkoILtjkDHGRiue1CR7m4iiednWJtzkEnj05robLT4LizmNtOsojG7YW2jAxkZPc9KzSNbIW7hjmhluZZUk8nBWLGS5x0P+NPtkgEcNw0DxtcExhQuAhA6/Sm6beWd5M2+ykgSQ5MfmBmXAxxjnFXJ7RJNSSW3uwI4o8SQliWAB64PTjikJGNqt+Yj9nSQTmMghScA49D2q5HbwTKkoGZCu44OQDjp/9era2Njq8s9vYhAkYHmSdQMg55PuKgls5dPtyLJnQgYYEBlI74NAz6n/AGF0VIvFxBySLMkkYI/1/Hviin/sNeXs8XeWyniz3BScA/vs8HpRXv4b+Ej4fH/7xI+Sr5JNNuGL22+OMgrJjAAI/wAaz7y3llmM08rPC2GVFztz+daut+IEhESXkTmJjtGRkMOufoKzLC4mvbh4oARbSAhQ4ztHcj35rwD7JWNWxigsR58Enl+YMGIEYYkf/WqlqGpvdX0aCIxBBg/NkE4qpLoUmm3qyLcbzEox5rYOTnoM0+x1i20q7u/tsBleVQUYjKq2cc8UkrFStYx7+OSG0vZiTPK2cKDtP0zWRqEqyWEMIBiPl8HkkAg5/Guk8UB5QFS3UQgh954DepH0zWJdwwjR7uWOVWVIjgkg4PIA5/GtoLU5Zs+cfiuhXWIYiWJ8oMc8DJOM/WuWsiqeapG04wR36V0PxAV31K2ZizrtAO44ORz+Vc7EwXcTnIPGR6ivoKVvZo+Vrr32QvvF30OdmSPb0qC8lO3aSQCRgf0qedW+1ZBOMdew46VHNATB5gGQD/LvW19DmW5VsJme4IyOBznpiu28Ban/AGZ4z0m4AZlEwBXp1GPyrhNPZYbtiRkEYI611kKIktpOhIAcHcDwBkf1rCbumjspOzTPt/RJw6iT7xIxgHIx9a6WyuSkoJAZc4HYjiuC8J3YaziMRwjKGHGBk9cc+1dlYMASxJPPUetfOyWrPq4SukzsbCcLGoB5AJ5q2t4WUlXySPTP4VzFtOXZckgA4OOBVyO5dHUBwAQRkdai50o2oWBkBL8/3e1WmnOSQoCrjIBwTWLbyGOJWZ2bHQkZq090M5IwQAST071mVctSTuyuFBwM9TzVJ5BKFAO0gZ3EcA1FJdyKhOQFIwPTOasaXbtcT7yCyggYNJl3Rft7PdGjMTkjjA61zvinT5GjkZAA2cAHgfSu/gtkhjDEAnGQDzzVHUbeO5jIYDJ56YP1oSuJs+X/ABRcX8E7o0LhBn7o6HNYFt4dudckLyQeXH97cR1NfSF/4Xtppmd4Vcsc/MMms1/B8SsTgIpOQB0+lbLQhvueGyeA4baNnSBQeAQEA3H655qKPRry2SQRozIAAeCM/wD1697HhSEhBsBckkAjIx/jVqHwtHsAaEEr0yOetVzeZK02PBtIsLsXClInxu4Vhgj3q3qPgB/Ek7vd27O7fKFVckDHUHtxXuFt4SgkuNpiUBjkE9veuk03wkIZkOVZR1GMZ+taKVtUZzlpZnyXc/Bz+y2DSW7EKchSucD3xVzw/DFpN0ERCgUkBTweeOhr7FvfDSSIMWUbA4A+UHH50f8ACt9PvJUMmnWwkxksYwSDj1xWzk5LVk0qypt3Rz/wqllg0ZGUOnmA9sDB4rT1/Q3aNyhBzk9B3r0LQfCkFlp6woqgAYAUcD/AVPd6PFICCgBxjbjr71g4j9tzNvufP7Qm3uWidiCOM9ARW7pMC3LRF5DtB7cH61q+L/DKWtz5qRMEJHAPOaoafCUbBBBGMDoaSTuUppo9D8PXaQoEyZWBwrH730Nd74duBFOCQWGcHI5ry3R7pkkRHOwbgC2M9TXp+gFY5AJAXQ4yQOhzwa66e6OKtrFnpWnShtvGEK5yT0OaLi3ZJ3YEhSeADVG1IMSBSVXJAPNWJJCUALEDue9d12eI0Z9+5liMRGQAQea+O/2/vGg0z4XwaJE4U304BB4OFBP9K+uNUuRHGzgAKoP3j+tfmH+314u/tnxjb2Uc7yJbKWZM8Aknt+BqqacpK5jU92LPlm1JvdQDlsAYOOSe2K7y/ijWOAmUbmUdB6CuI8ORGS8GFOGIwBwT/nNdfrJFtq7ohwgjAAPQnHWvUPNK3hgk3MwKkhs/Ng4Bz3qTVWaaYKTgAYUDgnHcVDpMjAsAQGZzwpOOneo9X3pPHIwaMKueB0rN7gl1PR/hzqrxLZsixqsLEMp6+ma9G1W0nbUDPIGa3BB2O2AcjjnsK8f+G9xAbqVZWKwtHle5zmva9S1qy1DQ4og7yXMQ2sQuATxjJ6kDFeViF71z6LB6wR6HosYOjxB0jiZlABhyQDj1z7VzU9vPJNO0g8ydXAZmORgdx+FVNJ1e4u9NilV1aJRsKKcDIFR3c893YEWwKI5Icg4JA4Iz/WvKl1Pfg9EGoXtn/ZJECS3E4kwUQgnk9eB0qtfpqsdnJJFprvpuF3uqkgHjqfr7VHZ2sMGo2yWAkNw5CtETjeRzgZ7VtXF5rIme2mn8iByP3MgKqmOxHc1O5VzIhe4tJYJbW2uIGKkgJEWIPuAMVpafqM+qWkhEYa4AO5x8rZyeCO1aGmeMJ7KG5t0MKADImUEFSO49QSKydMu7qSR5HIRJnZvOVMbskkj86LXC9iyl3cx2uxogkygjeOvryR1+la2n+JNO4Sdrjfxu8xAVBxycj3qhBaxGKS5O4ybsZySPqBUDXGn2lu8U2VmdtwVBkuMjjmoKPsL9itbeSXxfcW0oljlFmfl6Agz/AONFUv2F2gJ8ZLaxyrbAWRVpABknz8gY9OPzor6DDX9kj4bHfx5HylpmppFZ2AuBHLIwKmSQAhVxz1HBrPtLg28ly8TeYCTkkYwO1U5GE9g6SS/Z7hDtWLABJHUfWrzWy2FlALtlKMAzMp5PNeA1Y+wWxlBpri/NxK25o8kKxzyeOK0NRJCQm4IkSUDG3Gc+h+lMee3urrFsoRMgMR0x/j0pL6OaOY4TfCpzEOCckYz+dIGxddO3RJwH3TgbYweQBgc+3FcndKJNEeAQKolChpFIIJHYD1962LtpvsrtMcuQcRg8gA4rPfNkItkRdMFvmGSSR2roiZS1PnT4jWKW2oROGJjIAAIORjNcsY/MBO0gNwD0r0j41BJL1Fhh8oIMyY4G4npjtXnyIPsoJJ3KcYxxnFe1RbcEfM4hWmyi0ZVmAySBjnpU7qVs3TbliMA54zTQQ0hJHX1qPUGP2cIhyx6Yro1OPS5k+YYX3FQHBwQehFdFp84ns3AIYLxgHgHrj865WVi8fJyDwfX61oabfG0JI4Rjg59cdaza6G0JWep9k/C/VzqfhHTrgA7tmzJGASvBxXo9jvWMEAk9SucjBrxz4C6kt14PSP5XS2nZVPXOef617BCQuw7yDjlQOgNfPVU4yaPqKMrwTNm2y2/CBCoyRng1PaTbbgEfKoOOTwapRbFUlTlu/ODVhZ0YAgEEdPc1zancnfQ245y7FQQUxzTLsuyB0YMgAwDwTWdDcFdxGeQDluASR0q4krSlRgFSOR3B+lF0Wg02aS73mRSoLYAx0ArrrIrBEiPtBHI2j+dYluqR4JBU5zxVkX4VSQSQTn36UrdRdToEvCoJcALnjuaj3JKXJAJwcA1hw3qkKWJ3E5HORVgXQucIrEEnHtVpMTuWPKMkYdzuI/SonCDg5OPQVK6sIgMEDGOD1qcWyrCGfAJPrg03ohala2tDJhiQc8jHUD0rUtrESqSBkggc8Go9P1C2jmCSSxg8DBI4rcEttKWeOSMEAZAI6fQVNmEoszYbRGlJVQGB79K6bSNOjkwwJJPPPQ1BHp8RQgFCzn+8DWro8kMeIfOQMvJBIGAK1iYyTtsWY7EPIVAIB6dqu2+nnaMAnBwT6mrLRozhw2FxwQeDV+xh+Xg5JBxzxW0Vc4ZNphp9sY1KnAA55/lTprYySAgKUHJ4qRZykxR+RnnHrVhXDIQRsHTHXj1q3ESnqcR4n0db+GUEAjHygcHPrXBjS3glOV3bDivR9YZ1mdSQUB5HY1hS2A+0NIAHjJyR3qEjoU9ClZaeCBgjBIPPBzXb6DM8akEFuhOe1c7FaxAs2cADIxxzXQ6CzK6MATkYOOQRW8NDGpLQ72ymCRAZJ4zgHPFW7iYNEDnAxyOhqhpyAwB3XaACD61FeTlSwBzxwOv0NdCep5skrnO+L9QEVjOqMVULgkn8TX4+/tI+JX8TfFrxBOkoliEgRMHIwBjA/Gv1U+KWsJo/hrUL6VynlQs4J4GQDxj3r8ctYuTq2sahfM4DyzuxBODksePwzXbQV22cWIfupF/wqim8ti+RtYEkcHA5IrZ1WcXOqyEDbHj5T3rL0VHgjfG1HUEg5654P6VPPMvmlmwdxA3ewFdqZ51tbF/w7Ck80sYIDFgQM88Zwce9L4hkSe3jC/65lIf0JB7fgKoeEZ1TU7hwDI+TkHvgZH86mc+ZOSADljweevapbNoq5o+CLhkuo0AYOI8qPUj/AOtXvvgf7Pe2R8y3BkKkFZW4J55HGelfN/h6WeHW0AJcLJgKWwPp0r2zw7rb2U++UMxVsbVGAByMA15uKV9Ue5gmldHZaVa3MzywRFIrWFy5CjA54xW5pGloIJRdkKzEsqkkgAdenQ1ytvrV/a3JeylNskg/1WwEEjpkHr1rcsdV1ATQyXLR2wCFWD4OXJ4OMdDzxXlNb3PeT7Gg+nadZ73uy8V27CWCUNghM8Y96k1ZhqDW09yZFjbq7ZyoHc47kZrmL+01BbxHMrXbKCykgbVB46+grbvb17u4tMO4dAqvFgBTgYJA6kVm1YpsbdaXGXSW0KFJBgs54x6/TFNv4ja6cbWOzeZ4lPlyRMAuTyCe+O1aM+hRrcebFdsYsECEYwQfXvxXPXeqy6fqsf2dEKoMYYkrnpjNCYku5q6fLDqLWVvZl0udgE6cgI3cc9R7VZ1jTINJjeW7IcOvD45/+tV+xeK+tnu5TBZ323fwwG4gcex444qxe+GY9TjsZ7m8JiuoxIwKgDjjGQelIdz6F/4J/vdm08YwzuJIE+xmEqQRg+fnkc9hwaK0v2H9Ci0O+8biBw0Eq2LIFOcD/SP8aK97DfwkfE4//eJHxSuuwXVzIogcF8ui4JIY+px0rUh1KedLSI2yuc55JIxz2PasqygcbxJKFES4GFA+XuMipZtceGKIWiRvLFlVfIJYH2/CvB3Pr2yxdW8qxusEG5nbJKDOOc9PSoIr1WvQ93vWCMgfKMjPP9cVoWWpiG2SUgh5Rg45AJ4P9an123tI7VlsySgKtIDwWz19+tJITZipPDezSkMzdQGIA4z0ArN1QKl1sE5jt4owSwHKseoq9Kj3g3W4CGMkFVGDj3rj7+7NxdXQQsWLkHcTxgYwK3itDJs4T4t2A1ESXMAAVYsuzHBYg9frXl8I32IJG88ZUnA6da9Z8XWsc9q0MyOj7SCTnDHHSvKool2sAT16Y59P6V62Hfu2Z4OMVpXM1SsdyCQdrAAgHiotTlUKNgxzge3vVq7AR02jle/TNZeoy740Kkkg8gCuvTY8wzrgLgkHAI/WmQseBuJJ6g9KHfeCCMY9qaXAlAByMDtjmiyui0z6N/Zg1stbaxYuwAikWVQOvIx/MV9KacfPRyCS+OSRjkds18ffs3aibbxtNbELieDJzwPlOfzwa+wdEljLBCVUsckEc9Oa+fxSaqNdz6fCSvSRdikIG5lABOCcYJNXYMmIYUAYzn0qGSM8qMsoqxakIyxHJJHGRwTXE1Y9JPS6JkSMbVLAo2epzg1YiB3ByMAEAdxUcoIQIBgrzwKkjkIgBcEHsegrI1WxJcXbxI5JwB0Cnms6XV2QgknPoOlV9UvQIyoYZByT3+lchrfieOyjZkIJxgtnhf8AGtYq7Jb6HdW+qG5Kjd5YHvmtmLUbSwhD3D5AGQMnP/6q+d4fiUizOhnKFSQcnhh6isfWPiXc3zuFnkIUbQgJAxXVGNyoxctD6H174u2mn4jtTFMVABO44BPr7VxWq/FnVNULxQT4TOWK88eg9AcV4jFrokfzXIILYyTk/SrkPiCCKVi7FWfGBnHI9fbmuhU0uh6NOlG2q1PRTr92oMrzSOATgFiCCTnPvjNXbbx9f2NyHF4z8BQCxPXoP515ydfjb5hKUTaSccjP+RTm1uBoY3SRMkgkFhkYocV2OpwTWqPYrnx5rEnkPHdvE4GV2tz2zmnReNtVdxK92xLEgEtk815UNfjubmICYByAVw2B+fSrena1st2MkqgByQxYBmHoM0KK7GMoLse7+HfjDrehuELCeBSCd/PsRz7CvbPAfx08Pa7LHBeo9lcZK7icoTjrn+lfGMHiWOa0BE/KsQMHBJ9DTJdakgcSQykTR4dSrHHPrWqgnoebWoQmtrM/R25W1ntGvbSdJkZSwKkHt1rnhrqNbuC5DE4I718m/D39o650yB9O1G4xBjapOAcc/wAq6ofGOynvwLa9SQMcsinBUepzWcouO54zpuLPYdV14C4aNgCCeOc8UabqK3MwAIIGOhwK89vvEaXdnFNGwckZznB6fzFa/hXUDcEB2I7g5FZWsWlZHoTQxGURAbBJzk81u6KhRGAG5VOD6/WucUO6Bw5O3gY61v6NITHvIJIyPTNarY55vodStyIrUIXySOg4wKoGdHZyDg445OTVea5O0oMkk4wOKjdkiiyOT3B/lVqWhyNanh37WGvDS/hXrUu75mj2rg4IOcZ/nX5S2wWdwzKDlsnHXOa++v29fGSweFBpyPhpWUEKRjAIPPp1r4H0tDNOoGRtyW6dB3r0cOrRbPPrvU2Fm3TlFwqqABzj8TRcTBnClSCBjHb86iVVe8QgEoxxk+lNvvnu3GdiDgY4PSuo4Wi94TiBluHZgwUEEdCDjg0+FizuwYkK4IBPPWquhxD7FekEoc/fz1HHFKHEryEHA9uMkCpZrHQspcvp+svHk7GIYMexPfNep6ZfSoYpAxKAgkMMg57/AErzbX7eFtN0vUI1OHHlzKOQCO9eteFZ4NX0S08xFDLEyGROgKjgnPcjtXFWV0ethG02jpLe/lnSOWRI4ijArh8cg9/Su81WG3Ei32MAY+ViCSCB07V5TpwBs9spYFztbI4BzwPyrrLO+e90wQX86JHARHG3O7IHfHWvMqRa1PcpSvozXkMotZJTKjsQRtGRjnge5xUvhyfyZ7mSfa8+wczEZA749PwrOuNOtzpTQxSOHMgYMpJPTg4zjGan060n0uEXNwEuEEeEkJBYN3BA6CsJHUlc6TTdbtEKOtszSqSqljhef4veo/EkkE72xLxEFsMuAQT1xx61gvOHtop0YPknIAHBxz+AosXnVJJXt47iAMHORkgjofpQlcrYv3+iTzqFVTBEgLKyjI5AyPpTFe4tLGJzO5dDsRYwSFH61rnxVFcwJC1s8E8qgKoU7SQev0rPurO9nib7IjoYJB5kmAQcjJGD0GKGrEvyPqr9g1NjeNt0skspFiWL9h+/wAPzoqf9he7hvJvGrxRtH8tgGz0J/wBIGR+VFe7hv4SPi8d/HkfEj3RuLnyguEkJUZGOD3pp06DT3EcZWdgA+Q2Sv+A602wtRFMSjbnJ2lM5IHrzU+n6bbrFOeQ7EgyckKe3FeE1Y+suNt764lYCKXKxggjAA9c/Wnxak93cvulCsjY2npxzSWWnvb74XdSTzuU4J9M1Q1TTYIJkuZncSEjIVsDj/GlYDob5vkimtWCEHLLH0Y45rkrOxa+mYxNGhdnY7yBg5rTNwLGV3R2AEZILn5ckf/XrJhgtx5crmRZAATtOQSe/0zW0TGRyvjK3ZfsRc4HnESEnII6YH5V5DqcQstRmUgKdxwq8Dk16543umeW0iEREsVwGzjIIx6V5V4tYxarK5DEnHzEYr0MO7aHj4yKaTOb1NyZcjIPcdqybqYbEBIViOTmrt7OZJMDJU9Caz7tkAYLnI4Ir0EzybFB5gzA46CkmTaxZTuAwcUFn2gAg7fzNI7khimSOhzxzTGtDu/g1qqad8RNHc5IcsmB6lTX2po93h0lPKqO45z6V+fuhaiNJ1axvQcG2nSTjrweR+Vfc2hXy3dpHL8zRyoJFbvggHP614+NhaXMe7gJ+64s9HtpEZTkgnOeCATTlnKPuI+UjIJ6g1g6bdgkAknC4C+571oSzMVABDHt6CvLZ7MXqbiOJFDscAjr9ajumKAEOCmOhNUrW5MyIgGG5AOMA068laziKFy5AHAGRzWTNzG1cu9sSroOOSeAa8u1y1nuJHILIpIABGQfXBr0nUrnzFKkDbkDA65qKy0kXRYNGCuQdoGcH1qoOzFbW54o/wgv9Z3XSSyRDPEYJBPPf261r6d8LRE5jmmaUKPlY5ByOxz1r33TtMSKFYwAGAyCeO9VtQ0eIOzqAW6ZA79zXXCZvSWqPJIfhnA1sgSPJUkCPjJJ5H/660rf4ORXmx3hMT7cEEjGf6V1Msr2l3JsiIReVYkYOPX3rbs/FFsYULEBicYHIwBzmt1JvqexTSPO7j4CpPbq4maNwcbVYgZz19xWZdfs5TyylE1CRUXk7Rk5PYete1W/iaGVkXCKT0yQOO3XtVkeIYhKxYKNowT2Jqrs6uVPY8QsP2cb2K98t9SuFCAMMqMkduOn+FdHo3wAA3pPdzuUbJB4yPavUYvFkTTJOjAkrt6jJxW5ZeIomuIrkuAoUlgRw2B/OmmYygmedW3wFs8uEglLsMK4JBGe/Hfmrl78CbJdPMcQuI7tVwWDYGB0POcniva/D3jjRkheS4heWcj5RjCj0qc3w1shoIgEbIJIIGPSulNWuzxa8uWTR8S/Ej4Ua7ocH2qC5SVI13FVBLZyeuB1+grkPDA1W2vWlvY5ySAcsMHj6V+gc3w90+5jL3ZEqEZIOSCc15P8AFnwZZiaBreCOBIwVyi5LE4weO9ZTmnoeZKd7o4Dw/wCNHks1hlLuwYKoXkj1JPc17T4QkEsKMrkhhlhkAivDk8OPYTxyxgoV+9kYJPc/U16j4Qv2hVAykcAE55x71x31MGe6aBKZIAgGSBgHrx711doCluCpAGcntXC+DrsmKNQv7tm+92IPvXZXdyIEKhlx0GPrWkWc80ThmNwzEkDPHv71V1jVhZWcpJAwCcn6HmqUmpLHGTvJftzxXknxe+Ih0fTJ0VyHYYBHIBOcE+2a032Odo+OP2xfGS6/rssKFikR5JOST0yfb0r540hikTuSFO3PoOtdN8X9YfUdacM+/wCYkgnJPPH+FcZArvCUD7d68Dt6mvXoq0EmeRVd5M2tOn3XYJyVUnvgZ9quXKoRgDJBOWzzisOCYQERpjJ5Oea00uHyRkMSAD7itjnad7kulqNtyxctGxCkdBx2qxZqJ4WKjBDEZBH4VWiDW8cWFyHkOSTgdKs+HCbm8ubbGVlY4HoQCT/KsnsaR3N2xtE1HwxdWiuBcRsZFGR1HUe9dp8NNQeTw/c2iANIkolIbg7cAHH45rz7TLuOw1cEEERsQyn0Paup8A3Ii8STxFj5U0bkLkAYHOPrXLNXR6NF2kj0G2ZH1OJB5kEE65LMAFDg9B612Pg/S3826tngjuIfMwTLy4BHQegrk31WFNIMQt2KwShvMAyy+orf0bWmsdSileZ0jdNysBknHQYHeuKeqPapO0jpLy2i0KVUswqlyF5bcAPQk96NR0eD+zDMJAiDD+YrY3HPIx3z/Ssaa/sr03auCZiSVkZsbcnqR65rRsLQXOnp55ZXjO1eflbHI46VxNHo3Ql/MfJEUcS2pKbgFHDDufbrVKDWHt4HGwkuoDFVxyCP6VJq94by/ghjVk2RYbGGOM9AO/41e060jnEIKSO8ZJYuMcY9B0zVLsQ2MvL22+x2sq5iudwHms2doJyAAOtX47u8tpXjiuxJFNtaUYIDAehPIzTZY7S4NzGlo0pRcH91nYT0IB7+9V7Wye1CvICVAxtfIZeR1HShmbZ9afsI2yxHxnIk4mEgsuAMBcG44z360VJ+wvFLv8ZyyKVjdbEJxgHHn5wPTmivcw38NHx+Nf7+R8M3TIGNzIXIYYWNOvXqSKXTp5xNPBI2xGHmBQDkjt+IrXngNrZ3UlqnnQTIY1AAJHfI+nrXLrNdCaN1choyRhh97joa8N2Z9bc6EWyS3CLKxRdhbgEZA7ZqpqGoWI8qMq7nOCSMgDiqtvPcTSCYOU8kYKZGDV14IbiVFLLHI3zYbHHr/ShK5LZneKEhfSwA2I5CMhgc4z04rL3NfRAxTCKCEhVXOCSB39a2tctY4Xt0ysxc8jJPIB/xptrpCyIYpysUbZZCeCDWmxmzhPEk06KJ3AlbeGLg8ivNvHcnnX4mRlKsmWOMEn2r17xJsGnzwFAGJxgjnvz/AFryLxnttzbxxEscHdjrnHFddB62PPxcfducNcKVlBZgQBg+uKyrqYOxxweQPYVp3sgDHuCAMgZrGuAPNwBnGR9a9OJ4jIclUBJUknvRkIBtUgnk96ZtVsBxlenTFOcqAVA3YHUDirRN7AhPmMQOOSBX1l8DPEQ1fwbaB5S88Y8t1bqApwPpXyXEwBUgFWHFeq/BHxV/ZOsS6ZK+ILghlA4Af6+9cWKhzwuuh6GDqKE7dz6xt5WVyyPkg5APp6Vrw3KzADBBI5wTjmuW0y6eeSJQ4IPPPQ+1bVvNIQ6KyBgeAD+or59n00dzetJ/JYkFQyccHOKfPObhHLkuo64OOayftWcFDtduGwAAT6mpIJCXdS+TnAHasDoWoMBLMwwCAAQe/wCPvWzYN5UYKHD4xnGayJ7V1V84BPcdKs2M/lRxoCWx1xTSKsdDazPsYkgYGMk4qne3o+ZSG/A5FL9rWSPaUycY64P1qvKo3Fc7Swxkc/nWkZGkNDC1C4CLJsGRxuJJ5rnrt4yxKSkHBIAPA6ZFbeo2cq5McmQScg9K5LUkHyAhkZsk4PGfSt4yOqNRof8Aa57dkBfAwcd8VpW2vpKiieTJByBggDtXFXs8sOQHYspyQeSfpmqov5yGGSNwBHAH8q1UjdYho9Ij1lETYjYIYkDqcHvW9pesC7KwPLgKOF6V4zHqN/GyEt86jBzyfYV0GlatOWXzSwYckgYNVzWMp4l9D6D0JrCztwxAbJ5DYyTXY6frzhUjgUKq9lPAzXi/hxjPGsu95SRgZzjivQtJnbaBgLkDOPXFUqh5NWTbbO9XWVjSOKVy5zknPr2NY/iGJL8kqAwyOoznHcCqM1k8vlOWJIOcZxV65Qx24JJQ44xUN3OJ7nnfiO1AlYumQCT09BSeGc+YShCAnoelbGt2xdHJJJPQ1m6RGYXAZMgHHAzWTeoj1rw5qItdPiJJLA8qD2zWlc+I47jKoxDg8gjjr0Jri4dSFtaKgcABc5Hf2qvLrAhidyQpxkg4AFaxMJm54l8WQaXaPJLKECjJA549a+RPjV8RX1ZrmESkoSVCDjjPBHr1rrvih8RlmYCKchBmPJI5Pcj1FfKXxB8VSOzvvYyuCFdjyOcZrupQ5pHHVlyxucP4l1I6prs0uS+0hBnpx1pLcGIFmBKgEY71mWylpsvJgAZLH19auSXp8vHIXOAQOa9RaaHjN31C3Ek0jOuGPc9Bit62UMUIHDDk5549q5YSuHKrwrcDBxzW5p0hZskkBR1HTpTRJbuXcTxICAoOQM8mrnhl1ttXilLAZkwWz68f1rJmdZirEkMqnB6GjSbgiWB1IAVgSD355pNaFR3R3dxoqHWbgjK+Yd8ZbgYqDSbxrPXrYSny2SQAk8HB6ke1dRfxPqB0yKJFVhAcEYJOeea5LxLaC2vo3RyJk4kY5z9K4m76HqRjazPZpLGW4tblkcIV+YANjjtx3p2iTXJurANIrgsRkA8cdKq+CtWg1+zYylQViEZGcHPrjvVqzjW3iVCChtpgcrwSCexHtXHO60PWptNJo6S80yKaNJPIG9pdrNuIBGfX61swWaw3n2a4BhJUMDuJGccYqpc2Vik0VzqEsn2VmDGNSQcZ6YB61LNrtvqcszW0JdI/lgEhIKr259q5mdakW2tItPnS6uwRAx8sypzjJ4zVhtYsw6pZiSTacFhwfqO/FUp1uZoBFJKgViAxjGQAeM89CKu3Og2vhye3ntrwXJIwd2MKeOc9+vSo0K3VyPw/eajPrFxdLMzqFIkaQAlsdAPUiq1/rGoXsE7M33JACGXB4Pf0rr9RgtoYLSX7QgiIBYxEck8k5Haud1kPdwuLSUSGRgSqjBYA4596RDPqn9gHUbi+h8aJc798X2IAOMcE3HT24oqP/gn8LgDxwLgAODZAAen+kYor3cP/AA0fH43+PI+IbJb6OO0ube5eYEkOqkkIPfPQVNL5SAkqxlYkknoD/wDrrc8OWEdrAi2sCmJxmQ9SfYmq1xeWraqFEAEShgMjGGxxn1Ga8NK59XrbUxwwWEjy/wB4Pm3E8D2NSaLdW3nStdqHnKgjHTrj+oqG/aaG1aBI1klznerZOPT86fouiyyZkmlVHUYBHzE5x6dADWmxLGaqd2rqYpGMvlkhSOByBkVL5sBUrM5MoIA+bGD3FZ2owm21SRZ5CkqpsBVuQCc4rC1G58m3cwETz54HJyM9TVWZF0WdS36nfuUg8iIKQjSHPzdPxryrx3bpZRRQMMXKlizk9fb6V2174jjhsCjEpcRsGCnPBznGfSvOPH2tS6o0LzxiNFJ29gcnrXVQT5jixTThqcDeTBGAHB6cDrms4knBByQSBxViWQLIxID5BwMZA96qrMUjBAwgJwpHBr00rHiMa7nIBAHtTJJFUEMcEn8KeuDkkZHT6UxwGckkZB4B5FMQgUBsMcscYI6Yq9Y3xsL22uIG2NDIrA+4OcVR3hsDbtwecUNJkEgAjdjBGfxpNcyaY4yaaa6H118OfGUfiDT0cNkgYbnBBzkj9a9AivBvRwMkcDHHGK+Pvh74ul8P6ikRlKQSsCcngGvpnw14hW6hR2cOjKDgAE+mRXg16DptvofUYasqsV3O8gkAAlCttPfggZ9au2EqKpB+8xzisRJhImEJ2kcdhx2rTsJ0UK4Q4BxjrmvPae56KZuwwNMvloxcseFPQ8VDDp7xMAYsEEjOelaGntG4QD5Xxx6j0rSaMR7SBkjgk9Kzd0WZkUTfK4OOSCO9OeAuQFPA5IPBPtWgsKM4YHqeMVILeMgADc+OQOooTLOVv7CSQEorBT2AyKwr3RpFwxiOTxnGRk969ONikgC4JBHUDFRSaMETYCSGHGea0jIpM8YvdAmfIKByPl55wKozaM8QQmIAnjgZAA9a9nbw1EFIK5fPBqlN4YCEHyiSB06k81akF2eUf2RLIqkIXckjOOMitPR9He4YqQFbHJ6c+lenWPh5JHDtEFG7JA4P410dt4XjeSLCKGJ4+UHNacxlJnJeGtJuNqBgYvLJK9geMH613elQmJVRxkHofWtO38M7HQshAUYAzxW3aaZDvUFNhUYwRxT1OaZSt7chhgOwxwG5Aqxe26zQhXcg4yB61qrCikgjBzgEdKgv2HlkAYIHUU2zmZx11pgYjLHY3BJ7VRNvDagkSYI4GPatTULwx4TPy56dc1y+ra1FbLK+4EjqpHFNeZL8ya61hbaINI4PsOuPWvMvG3jl3t5baOYxZJ5zjI7/AKVU8TeK2aaeQTBMk5XORgcYFeMeN/FbMGCvluSGz7dK6KcHJpIwm0ldmd438WI5dEk3bOMqwI/CvFdbvn1C4OAevGTkGtHXtRlvXYg/MBk7e/HNY9tCcKRuJz0IxivYpUuRK+54tao5uy2EAIVVADZPzVPOBDsHBPH4U4eWCSCC2ORVeT94zyckk5Gelb2OQjDAk4GGz+H1rZ08AxrgknODzxWGju0hQ4BBySOlbtuxW2RgRjPbrSQFe5YGVwCcAYyfWmW5XyVCDcuTkg4Iplz/AK1yGyc8jNNgcmNCRs+bOO1DZa3PZvB7z3k1hc58xI1AVumRjoPWjx3o87xS3giUxBSZGiByCfX0HvTfABT/AIR6LMhBjnDA54xg8D6123ia2uLTwtdySIka7SSOxBPArgbtKx7MY3gmcJ8OvEp8PN55gFyuNpiIyCCMdT0INehWWoJc6ck4Ro1lIdhnPOeBXmmgWszWZlUMRI23pk8egroYGk0fUYIpZVFvuUqXzjPXJx1HWs6kU9TWlJx0ex67eBUSJJUZTMgYJIQx6deO1VblZLOaNEUJGMDcp5OeoH5VTtYrzW/IunlAhiJjEgGcD0AHUEV2WiWkF95cFwi2kCEmK4lBHzAcAnvn0964GelGVzPniuZrAGJmZDjKjjPsTWh/ZgTS4lkjLggMVJJwc9hU2vSrZ2BtkaNpJMKwTrg9SMdKdFPcpZRQICSqjc45OOgyT3qOpqmY9jZ3F3dTwbvKjIwYuNq88YH+elNt4LrRdYKQTx3YwQSWwB+nUVc03WJdLnmh+yrLKzHEhGW47fr+lNl0R9TvXuZZCjSgksDgqTzgVSSCx9b/ALA0s0svjdpvSxAH43OTRS/sFSINQ8ewo5kMQsMse5IuP8KK9qh/DR8hjf48j4vnvhZTvZ2peJQAHdWJBJHUelYc8wS4ktnlWY5DBicD6fnU2oaiNNmEiRtImATwCap31nNfww3cRWIy5GMc49a8VRZ9SxI7hp7klkIKkKTyAD9alF8bB2mEqqMEAg5A9ueuaUlTbCJjnGCT0GQKwdU8yNppHC+UqHGwZ5+laRVzKT7lc6hDq5up5J8TqSQrHG4dc/XiqFxeCNoBCX2yEE8ZAHfNczql/CVJinWGc8vxgEEcY9K5a/8AGep2SNGsiuh+VZBzgex9a6Y0mzknUUdTttcAima5uVH2RTubkZzjHNeTeJ9afVrpwCPKQkIFOBjPAqC/16/v8pPcSNHnIUngj0PrWY8gZCSMEEnFdtOny7nmVqvOtCoUKyMMkjOefSlLo0QAQgKck0kjmPAPJYZ4GKRwQikZBI5roOMazHBwCVJ4OOlRGI7SckHPAp5G3K7sHGfpUZlbqSCOOe9BAq/KShBBHcUvDudvAHODQFK8Akhh+INKuVOMAjvxjmgpOw8AsARkqvJx161658K/GsguEtLh8BCCpY849K8gDgAnIGQQRjrW14ZujHfEIyg4GGHB4NZVYqUXc6cPVdOSaPsLRdbS5RFDkLnK9wa6K2vx5mxj15B6AV4N4K8ZNavDBKV8wdCc/TAz3r1a11JLmJJi6sCBkE85zXgTpOKufU060Z6JnpelXQjYOJSQOAp4OcV0UMxaNckMc5/GvN9I1dcxq+AoOSeprq7DVQ0oOcKAcD+VcbizrizdVzvLBTkHAx0xVuK4SBWZiTk88ZNZCamgYhmwvUYGTn3pVvUkYgghTyD3z61m46lpdTp43XzBITxgYxUqzKzkEA5/lWCl5lEAbAJxj3xUq6iEZAx+YHIwMYpjNsRo75BO0dVxUohSRFyQgORgVk/2lnCxkbyTk5wKcNQ2BUJJfqcc49a0SEzUSJCrImQAcZxnmtLTXETAyPuxwPrXNx6mIZThshhkCrcereVsyQTnJq0ZtHe294qqm7BBPbnFXMp5u9Dk46GuLTXrdgGLgEdqkPiIR5feMAcc9q0OeRvy35+0FQQD2Xoc1manqIy4JUspxnOM1yl14g3ys5HlBjkMCa5fWPEpExYyeYBwuCcEf48VSizBruaXijxCkCuI3BwMEjt/nmvJfE/ix5AQJCSzEY5Jx2pvijxQZPOKNgkEFc4GD7eteX674iBU7pNjYJGDwMdK6IwfYyk/Md4g8SRKSzttIB6nAzn/AOvXk3iLX0dmAXJJzyc1P4l1oTK5LnIBOScZPcVwks4mJYtkk4AzXp0KSirs8vE1G3yo0N1sXaRgULHtzk0nEgJ3ksOgHGBWb5xBVTgAHvVqORySUBJPBPbBruWh5j1LrwxMh8vAZgPlzz71We1eKMgDOTwAKd5ap8+SQAORzU4mAQ4fBOMHOaCCnFY+VuaQAKeSOpqytyFjBAKJjCjv9aJllbKiRGDdDj9KjITzkV8oqLzn1oAqSuzfIpBLtnJPP0q1EpDRoCSB371GsaJIGUgAHOWGRVrTg8k6IiEIGyWAzkfjUvcD2b4O28V/avE4UPG2drHAYYrpvHF20WmXsFyhl3EKpBICjPGB3FcL8Ob46XcTxCLzRKAARwQQeCPzrtbi1l8SXDrcOH2EFkU57cfnXn1Fyy1Pew75qaXUreBPD12ujpclCscjFkLHJIx1x6HFMutKu9QvUinj2ICcDoAPavQbMG38PlEDJKAI4wMDYB7emO9ZtzpQkWO5uJS86HMaqSPbJ9RXLKpds7Y07JIXw9HdacZbYTlotokWM4xz7dyPauitrvUJmkE0kfkYyIz91v8ACsCzSPUGEk0jJLDmMqnG4djmtyU6ekIGZQxAO4tkA/SudmyTTJYEe61OGOVvJ8xwPMjOSo9efatv7GdM8QOUeaW3Zdqqw/1gH8XHA57VmaHY217cFWkZZgNylSeAKvG4uLG7tvMuWliVvlGMkDPT8qSVzVMlv440liSJSZ36gjBGTyasjwzcXximFzJHFGCpCZBY+9VdRurwTSyl1aFySpHDYz/KtCy8QizgheUmWJlwx24GSfTOe3Woehdz6m/YT0gaZc+N5AciZbDjOTkfaMn8c0VN+w5em9uPGzAptAsdqr2/1/Wivdw/8NHx+N/jyPgO7le3sVYwM7OCoLDqD/8AqqgNVlKQRORFAgwqkZOc9c1pa3c4gjgWUukZDAdeo5FQ21gHSKRYvNHQAg9+teOfSuViIwPJaxSPOCWJIXpwD1rJ1CKdLWcxuHTkEPgA544P41T8Ztc2eoIscLENHt+RsBcHP9a5LWPFuow2LWbwDBYFWXIbA55raENb3OeU9GQ+JfDtzJOVNuJWCgBo3BGAMY+tcHf6Df20gE0PkqRwhIP41vaj471NmRy2SF2iPGMD146n3rm9S8TX+o3ANychBjGDj2FehFW3PPm07mPe2RjZSZQW6FQf0rOk3qxPJB6H19quSq8kgLnggkHnA+lQyY2AA5KnAroWljhaKnzEgsOB096HAKAnjHfNPaMxqoUknIz3xTjFuyAMjGelUZNEGw8kjBI61GVDHBAGB0HSpxlhhASQeQeRTNoUkqcc5PpQS1YbG25QQeRwT70sZ5BJ74Oec0pCsxOQT3AOKE3CIsQAc8cYoELsDHBIDDoBxxWloCkX6kAAAYJ681nIqllcjkDg9q0NBxFqURIYq5I4qJPRmtNapnb2u8vG5JJBzleDgHtXf+GfE6lo7aRiGzwc5JHvXC2caoCwbAHOOvPpV6PckwdAVYHIPINeZJJqzPapNppo9t0vWAWRjIM88EEGuo0/XtihgdwAyCTgGvDtJ8SS25EcjKcHKs3PP1rrrPxCGjSQEEnjjoPfFcU6dj16dRNHr9tqolUOWAyee1WodRQnfvBQnBweleaWuvkoFYkAZBOeTWnBrqtGFIyu0Y5xgj+dYOJ1Jo7xNWB3BZDkdB7euac2uMjBQCSeM98etcOddZUYglQQMZ5/Kga2CCS25hgZwc0KBZ30errtwH+Y54PIpYPESW4bLlnHIYDIPtXAf2yCpGSjZyM5AqMaoGDANsZSOM4FUoMD0OXxAHJKvhwcdhS23iETSojyAuCcjsR9a8/XU3G0NIOmSQabJrMcuAJCATyQfyz6U+Vktnp39toDlnClf4c89etFx4mURhFkU9yDya81k1nBAD73UDkHnGehqpc68VnBX5Dg5xnB+tWo9zmkkdxqHihZ8hCV8snAOQc1xXiLxGgUHzTuB5GSAp9ax73XN2WLh5MdF4J9z61zOpat8zSSPtQqThiBz+NdEIHLN2Ha3q8koLpLkgY3Efe+orzvXtWBZ28wGRuy9PxqxrGvs4nELEo+BkDjPtXNzoXlDckk5yema74pI4ZyuzE1aSRrWZmIckbjzzj0xXNGUnCqhALdQeRXR+Il+zW5AGC5wWHTFc03y7cHJJ69wK647HlVXqTCUICGJJB4yc1YhYJ84YgkZHOKztyhycZIz171YVg0ZCjaB1zWpzmzDdsuFALKVyeOpqZcKFccE8c1n2zj5QCxHt1rVhjEm1CTkkADuKCAhgZiQ4JAOQAP1pHHnHaU2Ec5bqauG6RG2I/zA4OetSRQm5y7uAc4xjnFBLZlGwkkYZOcEYA9q6nRNNRlJYBWHO5icH8KSAQwhEBy5Oeg4rV0qRHnjc8RKSCCeDSZrFXNXwb5v9tJEpYKwJIUZBx/9avXdP0RNGiE8YAkLbmkIwxHofauP8E+F0lzdvdrZtkshcEgDHTHfNeg29kI7NUgvhPKWO7A+Ug8kAHntXj4ifNKyZ9DhafLFNoWW6m1O5tkUMiFSGLL/Fn27Hiie1n0yVY5Qjlh8yg5Iyegp1jrIiuIhOhCf6sKgAJJOBTrmwaZpbkq0jw5/dk+vr71x8y2PQsWNJ0p7uXyooFkbaSFyAeucg+orHvLY6f5juCQjEFCc85zg+/Suo8K2dy2oK0JEV265jDk45HtVG802VL25gvWV5FcsWB4z6mncdh1jquyM4GGcA7gMBRjoD75rXtoxeLHHJueRuAQcHPFZMUCHTrgiPc20CMqeBg9fepdOgkgERjld3ChtwBBHPT9aYmrFjVtOMRdZZZI4R8oX1NWAtkLdERvMmeMYUHJTjp7VPqYmk09JW/f5zlAM7SDwc9881y95dxwAyq2XZgpUggDjkjHeoaGnfQ+z/2AYJILjx4XjMaN9g2574+05NFRf8E+Wmd/HRl8zYVsPL356f6T0zRXt4f+Gj5PG/x5HxxHpMc/kvCQ7ycFOD0606/MsIRExHEGyoxg596htphaDehO9MkdRmntdy3SjMeSxAYY5x7V5Fj3zCvoEu7vzpERg524Khh+VcJ4w0xbTUcGEESqHG0Y46dB6V6gzJkkBYwzYVTwd3Sueu9Ne81icPHveOILu7Ak9B+VaxdjNxvc8Xu9EQzliqhQAQDkH/8AXWJeaWFkcqMovLGQgGvUdc8J3898BbQLhSCQW5zjk1l/8Khub5JJ7zUAq8kwpkk+1dsakbbnHKlKT0R5PdOblmijjGAcKEHYVp6J4IvNRJkCBechm4A4/wDr16po3wug02ZJc73YFVXqBn+tdU2i2mnRFCBHPtAyOmfX+VVKslZImOGk9WfOGoaOtnNIhO51OCcZBrPmgEZQIAMDkV0niMFL6eNSCRIxYg8da525YlwVbnpgiuiOyZwySTa7FCQeWGCjBJ5I5FQsvysScntirMqlQFHPJz34qsQyghBxnv6VZixi/PkkADr6ULvCkZyCentSmIqMnLFjwR2qSGMsyAnO4hQQeSScAU7AlcURs+1Bkn0x2/8Ar1r6Zpd3HcwTPA6Rq3LHjjGelew+GPBWmWGnok1uTLkEuFDMe5yewz2rT1fwJYX0qiB2jWQcDJUKc8k/gKzl1R6EKD0ZwWno+wErlWHGemf84rUhUFC7jIHAxxXUr8NBaW7+VcN5QAzkhhknscZ6CoD4PuYrYEIXTBCgDByDwT6ZrklTZ3Rg0c5JaFpGypwRkH+tTw3Mtu4ER4UAENgg4rRuNIu44V3RNIQBkKCSP/1VQaGSMspG0n1HNY8vdHRFtGxaeJQzgyjYcAMDkA1rf2qGAETg7RnjJ59K5Noo9p8wMWUZyelQCaeDLQSmIkEkEggn0FS6SZ0RqtaM7uPW3wSSV7YPP4inDV8u7s5KEYGOOc1w8XiCa3gCvESSecYJzU8Hie1lIQh4XB5DDg+4rJ0n0OqNaPVnayawX4zk5wNtD6qFbdI5TgDGTiuQg16z2bjcruGe/OOlWV1q0Ksz3AkTAAwQeaFTl2NParujqF1VHnYeYXUDoMkDigagc4A3Hrwex/rXJtr+nx/MLtckfdxz+OOlQz+NbKyQCNHmZj1C8Zx0z6VapN9DOVSPc7ZdTbJIPDDk5xk1Tk1M22S74TBxk989a4c+Mbq4V0hhVS3IYjJGRWZJc3lwSZ5Xcgkk8gflVqjZHJOstkddf+KIYSXgcTOAc7Rjn8a5a/1CXU0O5iOclDgg0sOnk3G/OQQGx1BFWo9NMjMuAGB7DHFaKKWhySk5MxksS8YDjaDyMexqx9iAjwVJB9u9dBb6aYFQuN2DtAHqafdacYoCx+YZ7HkflVpnPJXPLvGaldoyT0JU9BXI7xs5UBvSu4+IMJjngUAgknII56Dj3riSmJAMcAHk9zXbDWJ5tX4iGVS21wMAnp3qdMlCGODnNMQhWck5AOMelTLGMg5yeoGc1oc7uXIXhiAKFt5656fhWormOIyMxDBcKAOc1XsNOzGtxMdiHkLjk4PTFF/chpwEG1ByoPUUEO9iSIvkM6EEng//AF6uQPJGFCnJY5Jzjv0qpZg3LkSOSFHY8VpxWYtyAWBDHI7mgmzLUaYwXck56966/wALaabmFGELSB2BLkYAGa5vTbAy3OCxYswAHpmva/BGhC3+yRXCvBAw5ZhgAZJrnr1PZx03Z3YWk6kvJG7aaapitTAAFiQljkHPHAx+da9uArgiBo2QZJCEEjFWpobZsNaEIqcEhgOB0JqWe7YWyrHOTvG0sMZxjkZNeA227s+oikkrdCDTbO1kmlkecRGMq3zDJYZ5A98ULCskpIJERkPBJz04578U21VZIwjbSMBQ2cDryTn2rttQ0631Zkt1RUDRgRTxKCAeBnjrUq5ZyViz6dEZpGcsDtQryUB6c1Os0MNs89shubmUhGUgluTyeajVY9Hv2tJZTdRBiCSSCD3GKuwpA0jyJhFYYXPAx2/Gmm2FyLUbpboRwoux1GQQMADHQ496n0K0uruF0c7CvPyD7x7DnpUrQwJZI/nJHMCGMecnOcdvar2nXEgjEqAE8gqTgAdjx3rREtjJdPljt0j81UDZMgUnI9Oemetcpq2nPBKjwRM6xknD8lveut1Oc2duzuh2t93uM/8A66w4dQe5kMMsTKQpIPTP+fSnp1Mk7H1h/wAE9NUudSbx4txEIhD9gVQBjj/SM/0oqz+wCYXm8ePEGUkWCsGx1H2n/GivYw/8NHyuNf76R8ayzCNwTFiEtgZ5OB3FSrEm6SRJCMKSoJHp/OqlxDLMYAoIZgSNxzU0lrHCQkjqbhsAhTwvFeakmfR7lMGS4jDHCY52kZOfWqdos5u7ieSQAEgDIx+laZR7W4dw26MLjIHHT/GqOmpGbJWnlKXG9mBHfnGPypcoJWLtrYR3V8WE2x+CTgAEDHGaoanAkdxKYgQN+BjofWtm1torwSmWfyokAAK8HGP15qrLEFiic4IJIB74HQmjVFp2RiyruuEeJCox1B4BHfn/ADxWXrEoikeU5dyMHIyAO3412VrEiCQsgdCp2kjOOOork7+CQwyGMmUjIOSBgdcn3prUjc+efEUTpfzZYDLMdvfr1rn5YgVILAyA54Nd/wCMtHkGrFFG93XcSBggH19q4ySIqQjRgN6jn2r14fCjwZr3mZc6LGhctkdMiq5AXBDAgj9KsTqSzg5ABxxVcqwICnvyT3rRK5zvciZULk5IOM4B4p6MyuCoAA6H3qQqUZCckA8jtir2jaRNrF9HHbplCcs+OFFUkrGkU21Y9w+GWsHXbZB50qPGAsqqAQBjkj1NeivawttRJZHBGFM4AIOegx1FeQeF4pvCmoQRRSERSgRs3QEk8Zr1xBcrHHmVXmwdoYcEdcZPXvWbVz24LRFu50Z4LESuqCI4LFHGMk4AxSKUWxaAWCiaQ7TLvPPcYH0q3dWbxnEUUN3HIikupIAPUjB96p3ivIVzGihVyVDEHPTjHepaOhLUgkgt0dHKHIUK0YJBYZ+lZNxpsBkMrw7HYfKCoOBk4H69a6G4ijW2KxB1cYbDoT25596jcRqA5WWKVxghgSBx1AqOU0SOYuNIhubZoQi7S2SdoDZ9M1nL4UiaXeyKRgna3P4fhXaC0W4thKqO5iAZth4x6mrKeXdeS86gxgYxjsDU8t2HKea3ng9gkciJG4ck4Rs7fr71mXPg8tDGUUmd8hVHB616dPp6XDyvFMI/nyInUgEEduwwPzqvaacjStHcN5RyNmFLEnPBHt/jWiihOKPKbvwO8MSlS6vghxnJBzUQ8GXSkBgyIG2kk/SvYYtJimYww3qm5lYr5bLheTjknpzUn/CLR7QhdzKGAGOQxzyQenFOyRLieNf8IRcpI6AFTk53AYPvn0606HwdPJkA5cHCoBkZ9PY17Pd+G5UuA6RJbwyYKByTkDgnPc5BqU+HxblpSolflhIB6jH51VhOFzx218I3yFFERDk7RgEgY75FW4vDU7FllQgngr1r1e30yWG1gdAZDIDkOwX64INXLLwsLwb5ztGCVjU5OR2JpclyHBHmFtoDhS6RMFQbQAcA+xq3Bos28MVUAnBycgHHTivS4vD0cs0aIZAzqcRquQxB6fXirSeHklAZIAxVcyx9CWzgH8Pr3qPZJ9SbI86TRwi5wpyMnoefx70SaSZ0IRQCR7Ag+temQ+GkREMkRChs+ZIvyjnocdRVj/hFLCZkeCNJSpBZGVl5yeSfSn7DzJlFHyh8T9INrPEqh5GJOGOScY5P0rzWa0aNXDgjBJBNfcXiH4S6T4lCRXdpDKCxWJrecqOmTjPp714j8TfgRL4Wt7a5gFybKWQx4uFBYNgkEEHBBAwM81uouKPPq09TwYRL5ZBGGJzg8E+9OgPlsXAAxjHNdVqHgfVLeMObCR4gCQ6jJxjOTjp+NVF8KXix7zbSBCu4MBnI/Ck3bc5HBrYzxfyXCEOcEcKFOQBVc7pHAxgjjmtQaNL5hiKmN1GWVhg1tWHgy5lUMYizMMBQMn659KLoz5X2Mi08u22KHzKSDgDt6VsabEbm4ARclmAwTkj2xWlZ+DpG3AxMpjO1tynII7fWvQdC8ENbxwTSpGsjMAoIwcep9z0qXOMepUaUpOyRJ4G8ORFfNaMFImw25c7jmvVX0mO+EUsEk0CIvKOQQcVHY6AsVhAiIVZATIqjIJznPboK3tMCad5amUSptyTgEqT7D8K8itN1JPse/h6fsoJPdmSNHgmQRI21ScEk98dKuWumRWl08LwiX5No83kAkdRjpVxSglMkMiXIU4IZdpBJ6Y71akMsjv5cBfDAYAwc46f/AF65rXOzmsrHPPZG3gIRwEQncSSByeK2tIl1LTbSFXnjWCQcENk8joD2NWnCtIqTiOIqvAxksfcd6yIoCbeUygTsSPLfkBSCc4H0o5RKZYm0Ka3naVESaB8kZkBYknrntUCWdzDOkUjAR5wV6nA6AH15q7Z3EVsiFA7uRgc4IPpSSX0c9+rTyNEiqecE/MOg46fWk1Yu7ZXSRY5pkWCRIwxIJGTjHINbenXCwrGQnngEEhRjIzxVGC4iMgQPh2YgsoJyew59fWtTSZBa6gTLGRGpO5W54zwR+NNJEtlvWr+R4oI0tg8XVlA5z6fzrnorKyuLqeR45IpQmVYMSAc9CK7ScgxEKgldySoxjjFVvDs9oLh4liV3kXbICAep6exyK2hSc3ZHDXxCoxcmfSf7B0EdrY+LoY4lV1+x75R1cnzzz9P60V0v7Isax2XiZFCqM2xwqgAf638/xor1owcFY+alU9u/adz4mXw/dyW6YtLgOMZXYc4Pf6VlXfh/VUdgmnXDIMuZDGcYHB9+9fS7LuVghDEgE+pNDMqRICcODxxmmsGl1JWcT7Hyvd6Pqc9s4ayvCiA/diYHJ79OlVofDd+JIllsLqVYkBEhjIByOh9TX1W2UlDuMjGPzpj7WmBwAMD5cADNUsGu4v7Ynf4T5hk0edIx5dvOqAgFTG2R36YqJ9N1S+2E2si26/xtGQD14xivp+QgOSyoFHYAc+5pGEIH+rBUnoQCM1LwKfUv+2ZfynywYLyMYjtrgpnDHy2AAwRgZHrVW5tbuFWJtZIjjDL5ZJPH0r6xXyowCIgX6cgVBLAkr4ECjJySVH5UlgbbMf8Aa8raxPivUPA1zeajJdSwSYkUBSFPAx0NcFrfwwvFvJzBFK8ZJwzIRtGPpX6EmGCRWLxKoUdgACc9aqXFjbSQnbFGWIwCVBH16V0Kjy2VzjlmF27o/MjWvCs2jTSpcowccjKkA8Z61zk1m4IJGO49MV+ivxK+Glp440tbQxxo6uXWQKFJOCACeuK8N8S/sr3CafIbOWOS7QBupCsCcY9sVfs3ui6eKjLfQ+Wooy8oRSSW4OeD9BXtvw/8EHSdKilnUie5AdgRnaO304603QPgfqek+KrYa1bJEluPM8sEEOeowe4NesXGliJMFTGzDgVi9ND6TCUbrna0Z5D403WMG+Nf3sciuWJyOCK9h0a7utdt4HDWsqQoH2kgAEgcg9+9eV/EtVtxDEQDucZQnAJBB59q6Dwvezw6ZD5loEUgDzIWyD6DHtT0sdbdm0dxcXMu+dDbNHuUDcp4+o61TlhjwS80isqglVXPU8ZOeKV50MMTm5lPJLFV4AHQD1rRVIBBIkFy0vmx7huXbyBnB60mlY2jqV0nu5F2+YhRjgArngdhzTpHYK5kcmbICjJJ6c/QdKtWVs1psgDo7qoKujA4yO/HWq0QefUJ/PcCVBy7ADPtj8qlq5qmRQ3saRvEhIMoCuoGBgfX1NEtw4iCBIwFBBCrj8MZ/WtKFYp13P5cQH3s4BIzxj0qnLYSsZCIwix5DMSDuz0x6nApWQ+YrMouIoo4mDsgAKEEAgdyamgZ0jMz28a3LNhWIyFx9TwKLOxkmeAqFI6kMQpYDt9aWWxne/WIqoMxyVPBQdjx2Aq0Ju4kceJvMdQjMQF2DnJOSQe3NP1INZzwnDvIwwoGCMjnJ5xVp7RLa4S1YBiASZQ4AIA6jPWmzzBo7YQqqImSzryGzjgEjrxSVhFdGNwkBEqvtySmclSScj6VsQKI4pIoCRCykFpBkZz2rIiuXkcy28Yd2cxpEMA5x1Jx+NWEvphCQ7lnDAbTxjtjpjrVpAaBiFxp0lsEDsTkOq4KgcnH1q9YQm0ms2leF42UqzRgkqCO49azrOzaa5Qxl4Yv4wSTlunrnHIq4NNmsZboAbgDhmU5XA9CaaEyWASW1zM6bY2QFoycggZ6j3IqzdCJ7Uyk4mdQ28PhevcDnPf8Ky7qPEpMRzE4GQGBI9unIrc0v90S6xxwnaVKk7twI78cUzNl2CSDTyLQ3sV/A0ZJlUEjcRnAB5wKii326p5EWUlAHmFTyQeQO2TTbsJLqRlDQIkarGu0YZzx0GOMZIzW4pd7aC2hmYKm47DlghzyBkd/6VSIZXiktVjCJZi5lSUGOIvtxnqc+1ZPxha3sfAcVpOksF7d3S+Xlg8bjBJA64IHfjiul+x28cIjezCvkObndhlHce4P6V5V8ZfFT674p07SkEaWmmW4AEIIDO3OST1IHGfrQ+5m4Nm/8KPC2iaxaT6NrMAaW5jb7HPvCjzD0jY9CCTgZqXx/wDBm/8ACeoXOiatpkFgogSRSmAHUjjaR2ByD71R8I3ybYonwqqNwkB5Vs8Y+hr0T4jeOb/x1pWkG/j332nW5tWul5Myg5BI9QK5K6tG63JVKSktLo8VX4UaVLYpcR6dFFI4IZiBliDjJJ5PQ1bj8JW9rZxRR2iZRdoUcAknOeOa6y21ILFHEQChU/Kw+bIHBHrUIY3UUhkm8t0bhgBu+nH0ry3N9zX2cexh2PgmK2dJLxEiEh3SHkjP+OKk0/wxaQRF3lM88jMqxegzwRn2rfvJDeWCQuA0oIYSZyfrgdeKgcRRLESpErYyeOT6j0qOZvdjjBLZFVLY29ytqSXcKSxByMe59aW50YGSKSEsHLZPOAR3HFX5Z0nn8qKJoSFAZo8nd9adNNPBJGrvGIwuACMDnvkVN7m1iCLTTFHc3LRlDFg7ySAM9vc1JDrL2slrNGhcMeT1zx1+tR3C3M9qIxKxhJ+ZQcq3v/KpPD8UC6k4vJ1KoQY1YYXAGD369KpITQ65tne8jngLCNznMnByeox2FR2/h97h9pmdEYncigk5znjtS31xd3uukW0G+EsEUqQABng56YNal7Za7ZyxSPB9kWVvLjeGQMucZOe/T+dPlbu7DSdtDJNk9pL9mckIGAVjjJPQYx36VRv7O4ttWFs5DwgnMqrgHPc+mKuTmW2kaO5kInQghgOQc5ByKZb6tcQSymYrMsmQTIOvXoazauUm0PhtBETNAGcqckgAgA9D9c1YtL+7WZbaRAVkJkMpGWOT069KypbqOG2SJCQZOhUnjBzyK1bNY78ExqzThQQxOASOevaiKE+52MdqfsySlWIICsMYOO9c1pNzBY+Ibm2RyInYup6Een0GfWu/8PkNpBNzIDIkeWVCCcE8D6155r1rFpPiyGVUZYbgFQD1B64NehQdpHjY+LlT0Ps/9jty9v4oz1AtM59f32aKo/sUyma28WHIOPsfT/ttRXoS3Pn6PwI8wjdwFIBDD+VN3CUAuDkHrUSxkEEuUA4K0lxMsQAZ8KD8xPRRXc1Y8qNOUmklcmldioUEEZye3FVby7EcTuXSMr0ZmAA59647xH42MHmwWA25U4nfpkHHArzrUL65v2LXdy7BzzkkD6VlzpaWPew+TzqLmm7I9lm8YaZAXEt3EHwO4PH4VhX/AMU9FtQVEskuDkGNDg/nXjV7J5JBVCQOc9RjFZF5eMYg45LLggk5UVPtH2PSWT0o9T22b43aHEykLcOGOMiMdf8A61Lb/Gfw3dMGN9IhJIIeMgL7e9fPD35dQHOY8524xz61SmlAkQbAdvIwSOKl1GN5RRtufV1j4x0bWYlNrqtvMTkbRIA3HUEHmtJpjEiAAEEccjGPX6V8ZTwm5kWQO8YU4UqSSM9xjFbmj+IvEvh9xLp2rTEDjbO25T7EHPGKpVF1RxVMmbu4M+qS+ELfKe/sRXP67rtppMbzSrmRsBYxwXPbj0964rw38TdR1GxZL2xEVwoyJ4iQjevHaq0zy6rdSSytvdjgEg8D0xRKqktCsJlNR1E6myKF5u1G7a8mcM7scKOqgdAPYVSuFDq7ld6KCAQMn/Iro1sgxDKM7DgZP61X1TT9sLKuMAZIBwOh5/WuRatn2MYKMUkrJHzZ8WLwwarYQumcLvkIyCMnA/Sr/hLVLOWaKKKe5gkbCqFYFenJwf5Vh/E1RqHimdg7FYUEYJHDc/06VQj8PXlkInt3eV2AKtDk4Ppn6ZrU8mbbkz3fSb25vMWwlinhiXAZ0AOAehPv1rUcSW7Ik8SxgnGIwCSDn06V4hp3iDUNIkZJYjLIcAg5A6cA/WulsPHiAorWM0RxljFJkZ9Rnmpb7G0G7aHpUKixtSkaOtzI29kwcgZ4P4io5h5k5ItHkldhuXJyPcev/wBasHT/ABjaXXlmU3UK4wGC7ieemT0FaCeItOv7mNIpJhOGLHzBzx05FT1N0bC2htZpHu4GjhbCru5GSOuOvFXW057NwsUvnIkZbcCcKTjBOR9ayzfLM+UKo6AMQScY6ZGe+afJq11NcFDMQZiFZTgAjHseBxVPsMkljWV0IBkK8kR5Jz6gds06LzPtRQpMswUkb8524PU1FA0cd04llaBEUjfGCx3Y4GAelIsNzMUKu0olBWRgSWx9O1DXYBqWkkmJd6sFwDE2QenUeopxiluViMaHecgqDgHB7ip7WV7OaFSqgxdFbBJAxwfWlv8Affyu32dImY7lCnjHX1pWtoT1IrCIWt2jTMCgk5AUnH0p9+qNKxgcOgbPlEYIAp+1JI4JSQoJC5GBgg1YhlWWcQSxJGGJUTKwLZzwT6gelaLYopnylWJ5XeKbcSAQQcexrpdMuSLOQGJ/N4K5UsAB6jsSfWsG+geSfyJyJDbkZkibIcHnt0/Or1tqV3FAbf7QxtwQVXcSW56E9eaYmaF08hvnctFNOUIKxKAFyMY44yOtLYSJbRuZbY3BAKlZCQG9Dx6VQsiGkO9zHIGyoxgdOSfp+taFjmJ0N1cqckjyyNox1zn0/wAaDNK5bntYJWiSWF7YsNwZVLYPUAc5I+tbV87acwktHe5kaNSzRsCAQORgdD7VzRnlhwbkvJEzFo9jfdB6c98ccGqj6kYcNJcTFC2QEYEkdwfTnHSgTOu1LWY4bd5jLNYl1yrucqMjofYntXgWs30eveN9QuVmWQKqqGXgEgYz/hXXeKfGU17ppSS8cRqpRVnAB5PAHA54FcD4MDajLqNy4DTtOBhQMcAcf59aGVGN2en+EbYxsiSwo4ABHr65r0O3thc27Rl8BlIDMo4J6H3ri/DimSJQ5IY4GB6/4V3dl8sabn68YHIFDimdUYq1jg2up9J1F4Lkq4iJVWxndnOCPSqVtDc6pqd2kQZUQYAUAZ4znPSux8WeGTqc0U8GEdMKwI4Yev1Fcld6YbSVoCGJIJ3YIGR7968apRcZPTQhxaY3T9SfTlkiljBcNhc8gnpjNWZ7aW4txcSsinOQF5wB2HvWLIj3iBiCqRk5JGCcdq25p/sFjbW6MpZ1DF1O4jPTj1rDlYlEihv1EE5SN02jBYnBHv7/AEqKW5lMalSZjgFQOQemc1JZKlxLPFGME4LSMBhiByCKTWXLuAHETgAfuxx+AqeUGuxLeaiqqCoIUgMygYHHb271qM9jdWRvHjRAoyoJyDxz+I4rm4rD+0JBB5zBiO4IH5VcawSOWLTbY+aoIBK5yxJ5OM9a3hHUFF3Oz8EWIvY57tkJQkLGDgA9eR+ldt4r097DwXdujESxqrgn+E5HA9M1H4N0G3tDbWSHCQASMBnBYjoea3PicBa+B79wmVCA7h67hjP0zXdyWgzotZWPCtRtbrUoWIljMrEEKSeo5FYgM8rJK7HfHlWjAJGR3xWjd6i7QDO4MBuOOg9wRWOuoAwOQSZA3IZiARXltM5rMsoU2KioXeQHbJngE9/wrfs7xlitkUBDEAkjKMbvU/WuThmgm3l3wFHCBsGr2j3kNpKuZWCls7S2SOODjvzR1Fa+h7H4WhjEssquJMqAyMQBnnH6VxXxDWLLyAMDHIDvU5GM81u+HrqO+SMedHHvHJMgBz6H1PWue8cWr2puLV5UETqSoBOW7j8fau2k7NM8rE6xaPrD9hS5FzZeLnAwD9jIx7+f/hRWd/wT5uDPpXi/d95RYj/0oor0LnzsY8qseVS61Or4QEjHOelc5qN9d3bSkytsZs4U4H04rYmIEakLgkcDqKqyRQtEGCYGewwc+lbOTfU+2o4KjR+CJyV/aGbYAdmATg8iudvYHUcDeVbIwCSTjnOe3Fd/LpzSOQSMMdwI6gVRu9PCKWYEuuScHr6VJ3OB53cQyhORsLHJB5H0+tZFxYMxKkAtnAOOK7+40g7gAhZs5JxkAkVQfRDwSDjGCO45pOxnyeRwMmlNcMxIIGeQPaoz4fllYvEnBOBkE/h/OvRItFHmCQJnPIBHP1xVgaSkiEkEk5ABGMfT396lidM89h8KFVBYEBu2CCD61s6d4YWJlDKSOTkjnpzXYx6N5iB8BRjqRnIxVyPSQ24McDGAAOMY65/GouVGFjDtbJII0MK4JAXB4GO39a1bazZpMgDzM885FaMemxwoMADOCQBmr8FuI5R+74I44pPU2jDQz0sE2YAJ3nnsc1k+KzFpum3ErjaqxksemAAea7NINsRDxjpnOMY/GvLfi1rMTLBpBlaOS8JXK87VHr7EmqSIldJniNjoqa7ecB5rkyFkKgHIODjmu0s/h4sIMlxcJG/8CBhwSOhAot/h9cw2oubGQTk/wOSrAjjAx1rQXU5IMQXiNG8Y2mOJACD069+ad9Ty3T1uKfhzbSLAyXrBpAfMLgbQcdu5rR0n4SusMUiXduykna0ykDGcDJAqTTPE1tbyESwTwxRqfnGWyegx2OTXRWGsBoxGB5TM28eaDnB9ulI1jGxlWXw5uUuwXeKQKCDkEoR7e2a3G8CvbWxCNBt2jOEGc9wDjn/69aUWsW8MiO1yHnZtpGzCqPx/r61rWV5A8UqBQzSZHIyB1wQf1ppGvKcpcfDifckl3CzxRINqqQSwzkZxz1xVS98DXpkh8+J4pDIDiNCWKk9DjpgevrXoFlJAIIPLvZEdGJc7SST19eRmrjXbicmK5PmuQSxHIz3/AC7U2TKNjynVfAVy97O9jcXMKAgENFu59AemKxR4Z1SFbhlv5ROjKI48gKeec9/Svpi0nuLizito3mlCANjgKRnsOpP1rDuNPgurmS3lgRmDFsuo5IB6+1MjU8OufDGtKwuTqdo5YlWidSWJx2I/nWbDa6/BM8jQCWJTgBJADkY9eenSvombRdLSCAeWJQD5jqYwu0AYxkde9R2ug6eLky21nGSRlAqkFTjkn1JB/CgaPn55NV8iYJp0ot1O48ljk44GO5qCyvLuMzuNOufNUlS0YyeOoIr6Dj0e2tWKRwJBIG3BdpBB685qvb+HdOi89DbsZi+6QchSTznINNDZ4zHJqrRRwxaUzuR5hKn5h7E9MY4xUdzcajE6D+zJoyhGckHnqAMHpXuMGj6faXFy0aNFJKp3CLOMEdMdqTSrHTRCIlijM4JdmaMs2egBJ4xjtTE1c8JGoajcPIx0+YgMAABznPTFPv8AX9XvZUVNMu53ztCLEc44HUDGCa961XSladLg20aOoBwQM4HAbA6YqaO1ZVSaABFB5VQBkjqT+NAnE8TsdO126iaI2d2H4wrEkLgdCMdRUN94Q129jmLSvAIoy5AyTx1AA6mvfL2Kd3WR5d0hHDxkDnHGcCqFnCmozEksCMgkvgAgdMGgTjY+W9aW0s7Epdy3Dzs2CsyhUUY9xnNZnw1dLi9uYbbAEbEkg5B7fnX0p4j0u2vVuUkgikdVOWk2sCPUAjr714ppfh600PxNILKBYYrlSxkRiQxBycDt6VLLgtT0Dw3GTksCCPmxjnHpXa2flmPDAkscYUcVxekTBZQw3bs5Ck8Zxj8a67T5mKDJxnjI7Gi9zujHQ0SzSRshUhegPfisLVoEUBmAJHJyOlbIY4YeYcMMDnnNVLmBCCHDMPcZ5FTJXViWjz6701yzFZPmJOVOQO9Zv2S7WMFJBkHkk88dq9AuLKORizgoT0wM/iayZtPBYlACy9B0ye1YOC7C5Tm7T7XbbyELbsMwxgnHerQulluY5mjAIOCuc/jWo9vKuwnCFxg5OT9BVf8As0KCQvzZzgDPFQ4LsJxKr2vmTvNFIwcnAJ4PPXBHSum8DaEtvcPdzgPsYlZMknPp9azLe2ckJGSNwxtI5/CvS/CmhyMbeBI8xxAF89yeelXGmuwcp2fhfTGt4PNlALPkk4x16Cq/xOBPge+jMe7cUUgAk4LDNdDZRuIBlSpBxt6ECsn4gTiHw+4J2F3Vdx6dc45rq5LpoHtY+c7/AEtzKBFGWj25wcjB7iuRv9Ku0mfFvOI1bhlQkAY9a9nVEJciBWB5LEAnvTfIto1Ek6iOJmxhQT+FcMqC6MXJfqeCXIV2RcN57HCgggse1J9oNvdPFIZCVABIHCnHNfQNxoVlf5lggidOGCPGDz6g9q5HV/hro1+rh7GWCViW328hUZPfHQj2rF0ba3E6fY4rwtrQj1jTofLWQNdRjJ5OScc+1epeObdHnlgNttZGLglsknsR7da4nT/hsdIvlure9LorKwWSMBgQc9Qa7K51U394JLsLJLnBOMf5FXGDWpw1cM5s98/4J0yhk+ISZyVexYrnO3P2nj9KK1v2EPD0Og3XjuW3laSK6NiQr4ypBuSRkdR83FFd0dj5WvT5KjifPOgeLodWRZBIoyMFQ2dpPSuidROiEcrjAHTB718Q+GviRqPh2ZEuGaSFjgEnDD39+cV9E+BvijFq1tFE05eRUBB/vepx7ZrQ+5pVozXY9Pa2dVaRyBzgbeoqH7OSkhIyScZxVqyu0vLUTxyht45QkEgeuO1MQDcAhYDuvc+9S30OhmbcWgjUoRlwAR3NUxZgyshQqByZCMjGPSt27gOUYEYyR6ntUEg2sDjB69Ov1qH5FqOlzMGnb3RkAKgZBHBo+zGWMEoMgkDA/WtZFWOEu6biDxycmoBlNzspAI6ZxihaCsilFCYcxEBWxwMZGfQ1KtrKqgsSG7gYxn0qQMokPl7nJHORQvnzzFHJAPIAPIppDtYljsmcYLKDgZyeQKtDyIUKOxAHRhzimpbEFASSx4/+uauT2qqoQgEkZHORmqSBlK6uhBC4VwyHg5weO/P0r5s1XU5fEPizUbq4DywK+y1UrtVVB656n6CvafinqCaHoWbZyLiY7FUHnGcEgd+teQaXYGO4heWfy02lVaT5ivPYetS9Ec030Oz8OXBglW0vGKIq7lEoIOccKAOevPPrXoMvh6DVoY3kt4oWdRlwoy3PX1ya8+0+4gmuldVNsEw5upwWlcgdAO2a9B0W6cmNJYixIDO87HIJPBAHTI5qL3MEiveeCl0/KNDIy7gxVlO1V65zjpnFamnWkMFq6TqhhkIwD9765PTNdtZMNUYwSSIUcBSQCOB0BPcVen8OR7JZ9i3KQcmPbgEDv7/SrRcV3OKbwxaSNbl0hlSQb3UKCVOcAE9+KlfwjAInFvCpCjaSpwV71tx28RcvFEyqpyFY8n/Af4VfkSNJRF5bkkA7VIA3E9apqxaRyVn4TMaP9lleKc8gsRtU98Z7VY/4QyX7GkhninuGkPOAOMdSR15rqbpntGUo8b5JVoyoZuvJ/KpmeOeVTsITHyoowo46YHSofkDicdFZa9psMs5tcQqNoZGyxHTAqvbMbRpJLovBI68QsuCTngkngA5613sCGTKPKscTMQEJJIJ9x/WtRIEaGSCaNHJjwfMUEkA5HXPHWkmZyieaNeKdPLo1uhHBYSAZOeeCecVZtrg3Tgll37RlUOD07V3f/CF6bdKIJ7WAjaC21F4JGcZ+lZlx4K06yvhLHZtCVUAFHYErjGevJxWhm4HH3k7Rq+JjtB5UnJ6dcnJpy3SJ5YMWC+N0pyWcYHB7CunHg7TQHDiWc7sg72G0cYB9ae3gbTo/LDX85mmyREhywPGM54AppDsjldUtpbWaOdnQRTgERxtzgccn1qlHIDNK+yV41ILBQOMck49K7u38FWF2qRSyTyTpkxgNkADkggdDTj4T0gRoiQfIQdxLElh6E0XSGo9Tlm8SxTxysjARyDy4yEBKnHHbr7VVinvQQyaZcTAxkLJgIHOcZ5r0O30+20/SXtooI4Y2O4KFB2nHB5rQskRLILMVMoACgjOOPSnctI82g8O6zLNKbiFLSLALNvLnHoQKqX/hXUYA09tLAk5wMFDnr16kHg16xbOg010miwkmVLZwTznj15Arn5TPHgOiyW5badwyfqKTkJxPF9c8L3kmmXEkt3AbnICloiGbk46nIyfwrxqGx1PT/GdtJcFBbZZWMRxg9wR6V9U+LIpvs0hQrLHIwAiABZQPfrgV454k0pLdhM0Rik8zzGIB3ED0OMAc+lQ3cqKtoTaafIIdArEgYOOR9a6fTQWsw+SS2SAOgOawdMw8UUipkyDcRnIAx3retZClsFI2YGOvGM0I6oou+VtUMSSSMgDqDSSkouCSTnJz/KolmbaAAVI6nr+VRG8YxksCCcgD0I7+9UNoWWcToxLqrNjjGOKzJbdYrjYWYMRkntVss7qGhXJYc5GQKZ5QOXfLyA8MelS0OxQktQJMoDkqAAeT35qr5MolUAZIyMg8GthcNIuBzyMn+VMNqcO6EFwMdOnPUUrCsh2iwgSCRlJcDgkYFeueCrAW8MlwxxI672z644rgtGsElVIpQwZwCSBk4zXpVs6wwxKg3bgOR6DtWsUZy0NmwV3hc5BY9d3PFcZ8SmEsEFsw8wMdzKScgAcH8DXZ27gIQHwSBgGvHvit4sWz1W7hMq232NdskjsBxgHIP0rYyb1M641C200EznLNlVRRnJxkZx61kxNc685BPkRqchVPGD0Hv3ry6++Iaajdi10hBKc5M7MSWJzkgHvzXq3w50qeWFJZ+Sygkcncc9B+tYyRaaZ0eiwiygWIhsZIz1JrSlsDKpdSAMZIxzUGvRC1BePCSYwADzWVY+IhGTDK7AIuTnk4zisGjVpEkqIkpQxApnBPt61k31pb3IJVFSRWxnOcD/69dOY4tRg3QnJC9uCTXPX1rJa+Yrpjpg4wTjmpsQ0fSf7ETnPjBCchfseP/I/+FFN/YicSS+MXUjay2RwBjHM9FWtj4rGr9/I/J270EtIQV3soIBPB4xk/hV/QdH1SwvIru0EwRyFAUEDrnn2OBX0jafCmztyQbU3MgHzOwBDEHnjt9KuTeEHdSFtViRBlcKAMdOK0asfVQwzVm2cn4N8fXNjJFFehYWc7ZFUE5Gc8Z6da9estWS5QSxEsGwQBj/PSvK9T+HF7eZMIVJUGVeQhRnt06V3fhjRrnR7OKK7lRpduG2nIBx2NJndGNvM6J5Aznc2AB0BwM/40xphLzt+ZRwOhJ7/WoHtmkGSS8gPG4gYp0rxoGdIXYjgDOcHHNZtl2HGeaeMq2I05J47Y6VHIu4ISA/PfkYqQ7jsBGBjoOfzppjdScsVQHnHBo3AkjcbQcKR6gc/5FEJEeSBkHkk+lRxFFAI5JGMHrV6O3R9u9CQeBg4x9a0S0AfCEihJA3MV4PNTAMVDOckDnPAp0Q6xbfmzkZHAArF8aa+NAtNpVDLIdoV22DHQkH1xWiVxN6anmPxDvG8R+JXiiBS3tFCxYIO5s5LCqSaVKZ7cESNMoAVQmCR1/PmjTtNWKQ3IkWdN5BAl5BJ9OtdVZWIS4EkkYAYEl2kwUwOx71lI45O7ILS2Eayu0ltbxEbWLgvNu5BAHQZ9a3tKZkQSIh+YhRcTsSCQRwAOwGKyv7PMnluJ7eGAqSVhBaQnPJJPQ1u6XYpDbbwGliPIlnOAB3wPyrNPUEjsvD99cXmpPFEGnihTc7ZCovODz+Vdkkcl1OUJW0jYAYMuSR68+uOteWabf2yzGJpzcxEECOAlVyccnpnFdrpAE1sJojGqgqpa5kGRj09RWqZaVzb+wIskgtx5QU8nqT9M9R/jVF/NBDOEDhtoUnv2re0u7tZEuI5Cs88meVHAPYj2qS6060UCZhvZFyIWGRv9T6jvVNjTtoc4zXCXSrcFWA+U4A2jv1HekZDdwl4o3JVslgCpGPT1q1lmkdCBsxklumabmW9jMivhVIXaOB9cDtUNDLOnJGLZ2knaDKAqI1BO7JyT9amkWNTGUffIFO9WOCff6VXsnEtyYm+RWJB28kDFT3JiikSMJvBAKSdMj096zG0WbS5WKzBJdSzHYmOCfXPpWxd3ovUsohC3mlBkqR0HUmsSTUfLW3TzFBQEhFAYL6g+hqRrxN7PEXB4UMwwCT1x+dapmbiX7uyBaQQFUIGQC2Mkd6zbiW5QrMShcAEPtwcDsOK27D7NdxK885iKKVKKuSxHQ57Cq98yyrbtGolIBVlYEDI7g9D+FWS0V4LSK3uI7m5dwkmS6xcOxI6cDFVbsB42MYKRk8L1x0P51eS+lSFgsGxycB8ZIOOwNJDc+TGA6gs3DKVwRz6GpkNbFOWR3hJYB2YcnHOMdKlhjt5oFPmlZABwRycelWBYxvemBHZUccMcfX8BUMlikd6I4phcMhOGjHb3/Okti0Je73SICPOBjcwIIOagntmSEZdcLwGZSAT6Z9ancmTMTsVEYyTyT169KxtRuXv9iRCQKAQqkjHB6/nTfmMy9ZjVXKjLmRCAVIIQ46nvmvMfEtpFcWAS6ZneMl1VjhjgHAz1wT/SvXAY4JliltvNlYgSLOAwxg5IweBXE+LrSCKSV4oRJAVIIwGIJ6AA81ncnZnm3h7UGuLcoIzGVwCWOePStxdSSJiiHGDgnrj6VyWk3htNQntpUeIb8KshyRgcn1GfStyOdFYDaSenQHHoam9ro6YWaNk37m3woBGMgnjJpbacSEuyhVzjaDnPFUVL7tm0FVHBXng1LEgUOBnBJ4PpVJ6FtWNFbsLEXCjAONo6/lVea5JiJCiMZ6Hk+9VyGClyFPTDA4OKjnjnYkjEkRHXPQ+mKpvsSOZ3ZCyYKKc5PHJosrx7q5jRRlM/MP5/59qzpUumISNWRRzgGr+h2M73BALIXYBWYA9+enbrVRdxM9F8L2SLcCUFMtwjljgDvn/Curj2vIQD8gPVehxWLp0S6fp4C7Sc4HGeO9aNpJtICZIIGQRxmtYmUjoBhwpUAjgg4yK+Avjf4k1nxR8Stf0x5pPsUF00axDAGBjr3PP86+/oiDEigFDwCDwK+NPGHhqKb4ja/KYlIN45DnrnI/wq3Kxg02ZPw18JpBOJVIjfAU7hkA4547GvpPwVFFaxpGoJJAxgfKDivMPDllFasEQqgIDEEcE565r0fw/epFIAHwM4OOlYt3ZrFW0NTxXYNFEzkkcEkDnt/wDXryvUSY5t4yWyQCDgYz+te06wi6jpuFcKwXk98V5B4jt0juCiswXJIx0HPesi7mh4f1hxhVOFBJJZscD/APXXbPaxapaBwMTBQTnGCcV5TpchSdFJBAzzwRmvQNBunKgb97DAwDxS6lH0F+xjYnT7vxnEVKr/AKGQD1/5b5orf/ZXAE3iUgYYi1zx/wBdaKEfD4//AHiR80ljyVYKc8jpmq9yUB+bO0jnnIFFyyqQCAAeM9s1SwWVlByASDnuK2PuxX8oIqkb2POSOlB3TNklQi8Fcc4oeFio3NgDnA5zUW8ebgKwK4J7A1lLcC0xKOoDg4GcY5/Omhh5rbySWGRg4HNRtEZXxuwDkqTnI9qRwHEaGRic8DGBU30AVAeQCVcHHvTC5mGARuHJJPYUqFZGlGA2Bgg8Z96akYd94JRAMY9aaAkiDNIcYGcEHHBFatvEVYE4AxnA6n1qtZhJiFBwuMdK0LWJQSC5JXgE9SK1Qm7DZ2CBCCcbTk9Me9eJ+N/EJ8Q6+oiAmgjIjV2UsMgnJx0rv/iT4jOh6Uba2Mk1zdfKojGCF5BJPbtzXmuiWM9xcJZiWWKTaWOWGPXJPcfTnNN7HLUndaG/4QWHT9Rd3lVIip+ZIATu7cHoK6MrEolkdwIwRlGhJJBPUZx+lZlrbCG9iIeUsVAJLAs5A5Pt/wDWro4pZrq1QebPOVJALndjP07DFZtGKTZRijhR8oXlVjkmGMDGe2Cas/ZPNnj2QO8YBBM7cDjg4Bx+FSPZtEWRYZbkMwUsoCj3571IVlgcxC0jiKjCmRty9e+KnRGy03CKxSOQZb7vX7OuR0zg10mlIrXcR8hFt1UEyysARnPGM9eKxIxJG5VXEYKBpUhBDZB6j2rRtrNI7lJ0DvKBvLSjABz0weDU31A7KG5SJohHLvCjIYDPfgGui029s7q3mD29xLKEyGUYVWx0J/z0rltI1CKS5la5YMBjCxACtDTr6UhmiZxG7bXUdDzgVSlcepPeWUbgEOYwcAKvJJPtUselSyRBkiZ/LBA2qBnHrzSi3iW4Bec+Yp3KAOAR2zVFPNlnYMSy7iQSSSCeo/lV3KFhjdZCX/cvnJOeeewFLI6YCu7EoOARgD3ouYpZWCO5IjB5zkn3+tU5bZJ3BkeRwrHAzz0rN6Gm6NaEJIwRLc28brjcxB3N3JJ6Ci4jggu0iDvLuA5BAUHPOPXHrTdPvkijaMoYiRhTKQST/wDXprW8bXSfvCC4wRjkH1GO3NTzWYiRbmLziELRjdg85LAGtZNXFw0EZtnCxkHIJI4PBx+FYdqsP9qRhoDAmdoy24t6HkCrUd1K7vCshWSFiwYEgEDseea1TVrkOJqXtpJLqWC5JkIIC8bSTn8DVdo4Li/MDROjMSpMbF2yBnOTwelC3ryTsXJaRly3fjHXPc1VjkNxOI7eURIBu+YEEEZzyPWlcm1ixdxlmVo3ZyoKqSNpHHQ9qzfJLvIZvlcsAwHHOOMYp06XLM4kGwHnK5xjsPeoQBGERUd5Adx7j86aYieaeeBCQ5AOF25BOPc1UimmkURvHmIMWDKB8oIwadcW4uYhJG5dyc4TOc47VSike0lFvNG7BwQS5I598UnqA6N7eSRjI6r5RyqqhJc4IAJHSuZ1RW1EPAqJG8mQAxAyR0Az6VuzNNDIkVsTG2MBw2OfX1xWJeWM6XgnmmZ5ACOQH4Ix0z1pJWBnkXi+1n0XxPHE8ARYgC0yk7ZCQM9yMg+hqxbn5lRyCCcgk81d8WRQSwoYJGgkXIb5SikA9ycjJrJ0maO8R/m86RcE7TkfnUy01NIM2t2xVCkklSSuc1IrhkyTsJ4J61XiUTbSd25e444z0pSvl7kBzk5BP6VKZve5Ykk3goeVJHOccUjXbJI8SgEHGDj9arXBOSSAVOMAcHpioJ58EKARt7556dadxXLTPJITGHIfcASSB611HhayM0iD5i6gAHGATnr9K5TRUe7uiUAZkxkk8c+nvXpei7NMtXZyQ+3CkDnJ61qnqDNJpI5ZzbFy0cYBDdASf/1Vp2ajC7SQBjg1h2xMbZVlZ25ORn8a2tOyxABBOO/H4VutjGRu2rD5iScr3B5yO9fO/j+CO38b6ydgZjNuwQASCM5/E19D2w8oAE5JOTjrXzr8YJY9P8fanIxbL7CMckjb2pMzM2K9aJASwBHVV4HWt7TNXJcBDhFOM54/OuA+1CZAisSAQ2fqelXrDUmjIchFHORk5XnAPvmsm0maI938Paqbu0ZAeSuM8H6CuG8XWSpPIXyX5BHQHnmotA8QCDYckoDyFHJ+lbnjKI6jpsN7EgA4DDpg46n6ipvcpanm1rOPMYGLCK3UnBxjgj866bQNXKsADkdweCD2rkJ0kSZ95yM5wM/l+FaGmXUSuCAQFGBz1PrUtWNLH27+yNOJ08RnOX22u7nOD+9orC/YguzdDxeGO5l+x5P187/CiqPiMd/vEj5+mmaYFXIORnA7e9IUVAGV8gDJx0x60y6PksQnGRye9B5hIPIx3rS59x0JElA2gEHcMbsdqYsb+YXKEgHjPB4FEaBhyKiupGiOFOASc1i3qBMXzGgckBjzg5NIECGLIAAJxk8YqCVifL7cjpUs6CZPmz17ULUBVV2iYgKmSeF54qzDF5kaAoAFGQR3PpVW3X/SFGTjA4zWizEBUHCjpirSBscuIthQAAD7xGMk0y4v0tIndzhEBOcjGByee9Rs5E5XORt71zPiaV5rScFio2r93jqea0MJyscF4n8Qx+IbxnaKAoGbypzIQ+zpgjpjnNFp9msrpDEtvKQVPLEqAeMDHNOnmey1S8gj2lI8bdyAkcfStbS85Z8jc7bSdo4HtxQcr1Z0On2NkWY7rOckljC4bEZ6fKQec963LeOF0Z4EjC5AKxMQAQOgqhpmbm1j8wgn7udozj8quxolvGvloq7fQdfrUPY0SNKyRDbTTSRImxch2mySc8DB60kNvDPEhIiicscnJbn1+lZ3nEBOF568Vrxop0sNgBt33h1rJspajLGJZ/tCPdlXUFUEUY+bnpk9BWtbbriWBQG/dACQsAFIA6n/AArMtJCksGMDrWhblpVn3OxDScjPFSUkWfnmlLqsVqGbGUGARzz+NadlcPDEYw5MYPIUZ49c/Xmsaed4ZEiQ4RScD8BV2ykZ4J8seCMY+tSirGsb1UnjNuWVQDuaUgt05IFEKHyQ4JPzZIB5x1yadJpsbzxZZjlvbj9P50+KFF+1YUfKSw+uK1TLURkskzvM8QIgX5QT1yfX9fyouv3hQ2xIZl6EYycYJptxK0cdrjGJD8wPQ9Kqaiz2wgMcjocnofehsfw7EwkiiUx7iZFYBg3JJ7ke1W7eZ/tARELx5A+UE/gCORWfbKJdVtA3Ikzu96uRzv8AY3ZTsO7qvFQC2Jrlx9rD7ChjOAueOO+fWrMdw+oRK0ijEfAKDBI9yOPzrLkhD3SxFmK/Xmp44hCrxqTs3dCfrQBda43DeI9wKlTzg56VXj8y0EjpLglQCq4Ix7/hmoLCd5k3Ocnnmp1Y3CuX5O0fzqkyWiUW8qWazkOIlywBUgsCevuKrAJKgkluRGjZ5U88+x/Cmxu8yoHdiGJU89RVaT5927naRjP0qkZsjebbcGOKYFd21Suev0FT3ywiBElLtMcAlWxgdjzz+FMjk8+ys7kqomHyhlGOM064iF9PGJWbGOxxTJIJNiiJzvVxyGYDGPbFUdYu2VBESEXcHKmPlzyMfTmlmiC3flBm8vH3c8Ulw5mv54nwwXGCeo/Gkn0JkcHrsXmK6OnkR7TuLEhepwQOeev51wdjNbaLqgt4xMY5GLGV3Uqce2ARnNeya4fORFwIzGAysnBBz615V40g/cyXbSO9xEyYdsEnIOcnGTQlfQIuxoIY/NklbgkcZPGPSlklCxopwCTgE8/rVKH57e3zxkDOKsHhZB1C4xn6Vm1ZnSndEc5JUkemBzxkHtVZzlC5BDd+aVmLmMHpio4CZtVRHJZcjg0WuM6nwrpokAlVOHIc4yCD0ziu5nBVhboxManGSMnOOtc94bGxXIJyDxmte0u5GznH5VtEC7agxFQrl+obHWtqzKs4JBKkcY65rDjXL4yQPY1paa5JAJ4xXR0M2dJbuNpIByBz65r51+O7iLx8YwSBLapJjHfkHn8K+iLX5M44r5+/aFiV/Glq2MH7EvT6mpZmzzVJ2jyDhAD90ckirFvMWUhgQrcHHBx161nf8sge++rfmMsigHg4zXPIE9TpNLv3GVB2lCOW64xXp3h++S9shZXDnZIoBBIJUZ4P+fSvH7aZ0vEAOBgV12jM1v5bIxyZOc0kjdbFTxBYS6Tqk1tMGLg7lIHDIehFZCSPAwkBCp1x0J/+vXc/EBvM0bR5WAaT513kc4BGK8/8oFVySdrHGTT6Gh9jfsBTmaTxzk5P+gnjpz59FN/4J+qA/jjAx8lh0/7eKKFsfDY7/eJH/9k="/>
  <p:tag name="MMPROD_32953LOGO" val="/9j/4AAQSkZJRgABAQAAAQABAAD/2wBDAAMCAgMCAgMDAwMEAwMEBQgFBQQEBQoHBwYIDAoMDAsKCwsNDhIQDQ4RDgsLEBYQERMUFRUVDA8XGBYUGBIUFRT/2wBDAQMEBAUEBQkFBQkUDQsNFBQUFBQUFBQUFBQUFBQUFBQUFBQUFBQUFBQUFBQUFBQUFBQUFBQUFBQUFBQUFBQUFBT/wAARCANIA0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b5i+tJ5if3h+dAD6KZ5if3h+dHmJ/eH507APopnmJ/eH50eYn94fnRYB9FN3L/eH50bx60gHUUUUAFFFFABRRRQAUUUUAFFFFABRRRQAUUUUAFFFFABRRRQAUUUUAFFFFABRRRQAUUUUAFFFFABRRRQAUUUUAFFFFABRRRQAUUUUAFFFFABRRRQAUUUUAFFFFABRRRQAUUUUAFFFFABRRRQAUUUUAFFFFABRRRQAUUUUAFFFFABRRRQAUUUUAFFFFABRRRQAUUUUAFFFFABRRRQAUUUUAFFFFABRRSZFAC0UmRQTilcA5z7UEgUnTpWbqWt2GjRPLfXkFrEoyXmkCAfUk01GUnaKuwNHPpk0gbOeteC/EH9tj4QfDhZBqXi6zuLlCf9GsSbiQkHGMLmvmfx5/wV00KxMsHhDwje6k3IW61GYQp9do3Mf0r6rAcJ53mbX1bDSafVqy+92OeeIpQ3Z+iRPFVp763tUJmnjhHdpGAH6mvxp8cf8ABTL4x+LC66feWPh+Bs4W0t9zAf7zZya8J8VfHr4heOHkfWvGWsXoc5MbXTKn0CjgV+k4DwizrE2eIlGn+LOSePpr4Vc/dPxV8fvh54JVzrHi/SbIrnKSXabhjrxnNeOeJ/8Ago18FvDW9Y/ET6pImeLKBmzx2OADX4q3FxLcszyyvKxOS0jFj+ZqHk+9foWD8GMHCzxeIlJ+SS/zOSWYS+ytD9XfEH/BW7wPZlhpXhvVL4hTtaQrGCe2Qea8z1z/AIK8a5L5g0nwVbQjHytc3LMc+4Ar87uvAzmk5HFfZYbwq4do6zg5erZzvHVnsz7T1f8A4KrfFy9fNnY6Np6dwIWkP1GWxXDan/wUT+PGph1XxelkrHj7NZxKR7AkH+dfMpzjJpwI7kivoaPAvDeHWmGh81f8zP6zWl9o9q1H9tD44akuyX4la3GM9beYQn81ArBm/ac+L9znf8UPF4/3NauU/k4rzI46k0tejHhnh+kv93p/dEj21Xuz0T/ho74s/wDRUfGf/hQXn/xyj/ho74s/9FR8Z/8AhQXn/wAcrzsK7dFY/QU4QTHkRvj/AHTV/wBicOf9A9L/AMBj/kL2tb+ZnoX/AA0d8Wf+io+M/wDwobz/AOOUq/tHfFlTkfFLxn+PiC7P85K88MMo6xuPqpppRgSCpH1FL+w+HX/y4p/+AxD2tb+Znqdp+1N8YrNw0fxP8VsR0EmrTyD8QzEV0enfty/HTTHV0+ImpTKP4bgRyA/XcpJrwjOM+1KGPORWcuF+H6m+Hp/chqtUX2mfU+k/8FK/jlprhpdestRUfw3NinP1K4rudF/4Kw/E6yWIahomjXxB+Yorx5H5nBr4dxnJA4p3tyK82twFw3idHhYr00/ItYmqn8R+knh//gr26sF1jwOQMgFrW6zgfQivTfD3/BV/4a6hIsepaVqulkkgsYxIFHqSDX5GHPGOTT8nB44r5vE+E/D9ZPkjKL8mzZY6qt9T9yvC37e/wV8VFFTxlbWczAfu7xWiIz2ORivXfDvxR8KeLIxJo3iHTtSQjP7i6Rj+QNfzrHGMkZAq5Y6rfabIr2l5PbOpyGikKkH1BBr4zG+C9CWuDxDT7SSf5WOmGYv7UT+kWO4jcZVlYYzwc1JndyM1+A/g79q74seBnT+yfHGqpGhGIriczJ9MN29q978B/wDBVT4oeHmjTxBp2m+I4FPzEIYJCPquR+JBr89x/hLnuFTlQ5aiXZ2f3P8AzOqOPpPfQ/X6jOQO1fCHgD/grH8PtceOLxPouqeHZmwGlVRcQqe/K/N+lfS/gP8Aae+GfxGRDoXjHTrt36QtMI5B04Ktg55r80x3Deb5a2sVh5Rt1tdfetDqhXpz+FnrKdKdVS0vILqIPDKkqnkMpB/lVrPFfPNNaS3Nk7i0UUUDCiikyKAFooooAKKKKACiiigAooooAKKKKACiiigAooooAKKKKACiiigAooooAKKKKACiiigAooooAKKKKACiiigAooooAKKKKACiiigAooooAKKKKACiiigAooooAKKKKACiiigAooooAKKKKACiiigAooooAKKKKACiiigAooooAKKTIpN4pN2AXbQenrSbgBk8D3qKW4jhQs7hFHJLHH86a12AcSABkH8KA4JIAyR1r55+M/7cPwr+DRntr7XYtV1aPIOm6aRPIDg8NjhfxIr4c+Ln/BVbxp4o8+08F6Xb+G7RgVW6nzNcY9QDhQfzr7fJuC86zpqWHotRf2paL/gnNUxFKnuz9UfEPi/RvCtm11q+p2um265JkuJgi/ma+X/it/wUt+E/w8aaDS7q48VahGSPJ0xAUzzwZGIHUds1+SXjX4reL/iNdvdeJPEWoavIxLYuZyyjPUAcADpwBXJMM4wfz5r90yfwcoxSnmdZyf8ALHRffuebUzBvSmj7W+KH/BU74keLTLB4ZsbHwrZkkCRQbicj1JbAB+mcV8x+M/jZ46+Ilw0viLxTqep5OSstwdvPooIGPauFCtkYGc88c/yoO7OOT6DvX7Jl/CeR5NFexoxjbq0m/vZ588RVqbsHJLsxOSSSSaTrk5Ofau+8C/An4g/E6SNfDfhLU9Tjc4E6QFYQOx3thf1r6U8A/wDBLT4l+I/Kl8Q31h4bgbqjMZn/AEOP1p47izI8pTVWvCLXS939yFChVntE+LNp7Dg08KWICgsfQDNfrD4G/wCCTngHR/Km8R63qWuSAAsiOIIyfYAZx7Emvf8Awb+x38IPAaKbDwfphdMfvbpPNfPqS2cGvzfHeMOWULxwlOVR/cvx1OuOAm/idj8PdE8BeJfEkqx6VoOo6gzcAW9sz8/UDFep+GP2KPjN4t2Gz8E3tuj4+e9IhUD1O7GK/aq+1XwN8P7MNc3OjaLbRjGZHihVfzIrzTxV+3P8E/CJkS48a2NzKn8FgDP+qAj9a+Oq+KWfZg+TLsHv5OT/AAR0LBUo/HI/Pvw1/wAEr/izqwRtSvtF0dG6iSZ5WX8FXk/iK9X8Nf8ABIEHy3174hSOD1SxsQo+gZmPv2r0zxL/AMFWvhhpe9NL07VtYfJwViWNT+LEdfpXluvf8FeZ/mGi+BQAfutd3XP1IUdPxrleP8Q80+CDgn5JfnqV7PCU93c9U0X/AIJO/C2wCfb9V1rUyBzvuFjB/BVGPzrt9I/4JtfBLSlAk8PSXpB4NzdyP+YzXxlrP/BVr4o3jN9g0jR9PU5wTG7kfiSBXCat/wAFH/jfqYIj1+1slPH+jWaAj8TmlHhXjzGa1sS437zf6IXt8LHaP4H6aWH7D3wU00Dy/A+mtgYy6lv5mt20/ZY+EliMReCdFX626n+lfj/qX7bXxr1MkS+PNQiyefJ2J/IVz15+1F8WL1iJ/H+uEf8AX0V/lirfh5xPU/jY7/yeTD63Rv8AAftlD+z18MrQfu/CWioB6W0dWl+C3w4jUAeF9GBH/TtH/hX4XzfH/wCJU2RJ4411weDm+k/xqD/hePxCGSfGmuAev26T/Gn/AMQyzd6zzBfe/wDMPrlP+Q/daT4I/DiY4PhfRiPT7NH/AEFUrj9nH4Y3ZBfwfoj565tk/wAK/Dhfjn8QwcjxtrgPtfSf41Zg/aD+JduwKeO9fQjpi9c/zNL/AIhnnEfgzBfe/wDMf1yl/IftVdfsl/CG+BEngjRjn+7Av9MVz+o/sGfBPU87/BdhGT1MO5D+YNfkZaftW/F6xIMfj7WwR0DT5H6iul039un43aSQU8b3coHO24RXH6jpR/xD7imn/Bx1/wDt+QfW8O9HD8D9H9X/AOCZPwV1MkxaPdWWe9teOMH1AOa4PXv+CSPw8vd50zxJrWnPggB2jlUH6EZ/Wvk3R/8Agpl8atMKCbVNOvwOontVGfxGP513Oif8FZviHaFBqXh3SL4A4YxmSMke2CQDWb4b4+wXvUa7lbtK/wCYe1wst1+B1niX/gkFq8Ku2g+PrecHpHf2JUj6lW/XH4V5L4l/4JhfGXQgz2cGk61EOhtbvYx+gZRXu3h//grzYMyLrXge5hycFrS5D4/AgGvV/DX/AAVN+EessiagdR0Vm6m4ti6r9SuRVRznxCyv+LTc0u8U/wAtROnhJ7M/NbxN+yb8W/CO86l4H1NUUnLwRecv1yoORXmeq+G9W0SZotR027s5FOCs8DIf1Ar91PDX7Xvwc8bLGLDxvo5eTGI7mcQsSe2Hxmu1utA8D+PLMCaz0fWIJBwWSOUMD6dcjvwa7qHivnGBfLmOD1+cX+KE8DTl8Ej+eMjIBA70oJXua/cbxt+wT8GfG4d5/ClvZTvn99p7GA5PfAOP0r568ef8Ej9BuRJL4U8VXunvzthvVEyfQtgHH519tl/i/k+ItHExlTb7q6/A5p5fUjtqj8vcHucipoLiW1cSQSvBIpyHjJVgfYg5r6s+If8AwTU+L/gwSzabZ2fiW2TODZTBXI9drY59q+c/Ffw88UeBbtrfxD4e1LR5VOMXls6A8kcMQAeh5BNfo2C4jyPOo2oVYyv0ur/czklSqU9Wmjs/h/8AtS/FD4aPEdE8YagsSHPkXEhmiI9Crf0NfV/ws/4K0+INLMVr488NwavBwGvdLbypQO5MbAqx+hAr8+OecHAHvQQQASea8/NOCMizmL9pRjf+ZaP70XDEVaezP3L+FP7dHwl+KyQx2fiKLSr6Qf8AHnqeIJAfQZJBI9iR6E177Z6la6jAs9pcRXETDKvEwZSPqK/m6VmTBVirDoQcH9Oa9O+Gn7S3xI+El1FJ4d8U30EEZ/49JpDLAwz0KsSPyr8VzjwblG9TLK3/AG7L/NHoUswt8aP6AVO4dhTu4559K/Mv4Rf8FZ5UeC08f+H96kBW1DSyc56EmM/nwfwr7j+E/wC0l8PvjNapL4Z8R2d7MVy1m7iO4Q+hjbDfpX4Zm/Cub5JJrF0WorqtV96/U9OnXhVWjPVAO9LTVkV+hzRuB4zXynkbjqKTIoByM0wFooooAKKKKACiiigAooooAKKKKACiiigAooooAKKKKACiiigAooooAKKKKACiiigAooooAKKKKACiiigAooooAKKKKACiiigAooooAKKKKACiiigAooooAKKKKACiiigAooooAKKKKACiiigAopM8ZoP0zQAd6bSk+lY3iPxVpnhLS5tR1i+gsLSEFnmuHCKB+JpQhKpJRirt7Aa28Dg8fWs3WvEGneHbGW91O+g0+0iG6Se4kCIo9yTxXxB8fv8AgqD4W8Gi40zwDbjxNqgyv22QlbVCMjI7t+GBX52fGH9pL4gfG/UHn8U6/cXFqTlNPhYx26D0CA4P45r9c4c8NM3zq1SsvZU+8lr8l/mcFXG06bstWfpP8bv+Cn3gTwLJdad4RifxZqURKGeI7LZT2Ic/eGfQfjXwT8Zv23fij8aGlgu9ck0bSHJxp+mExIQT0YjlvxNeA7iOORnjOcf5FJjIPb37V/S2R+HeSZKlOUPaTX2pa6+S2R49XF1KvWyHMxckkkkkkk8k56kmkUZyAeOuc4H610vgn4Z+KfiPqaWXhvQr3V52IBFtEWUfVug/E19k/Bv/AIJW+LfEhgvfHGrQ+H7TgmztcSz464JxtBx9a97NOK8l4fp2rVIxa+yt/uRlToVKz0Vz4S2sxAUFiTgAAnJ9Pc17B8K/2Svin8X2jfQvCt3FYvyb++X7PCB65bBIwewNfrT8Jv2IfhV8HVinstAt77UIhuOoahiaTPr83A/AV1XxD/aR+GHwftTHrfiXT7JohhLaFg8mR2Crnnr2r8UzLxYxmNm8PkeGbb6tNv7l/melDAxir1WfFnwz/wCCSzTLFceNvFGTwzWmnKcfQs3P4gV9WfDn9iL4Q/DAQzWnhe0vLyMgi71Iee+RzkbsgflXzV8U/wDgrNpVlJLbeBfDk2oupIF5qLeVHn1Cjk/jXyX8S/27vjB8TfNiuPE0mjWUoI+y6SPIGCMYJ5J/MV4ayPjjib38ZVdKD7vl09F+pftcNR0irs/Yfxb8Xvh98J9OZtb8QaToUMQ/1ckyo2BxgIOT+FfNfj//AIKn/DDw95kPh+G98Rzp0eKLyoifZmxn8q/KvTfD/in4jamPsdjqfiG+kJ+dUe4cknk7jnBJ96928Af8E8fjJ46aGSbRItCtH/5banMEIH+4MmuuHAWQZT+8zvGpve10v+CJ4qrPSlGx6j43/wCCrvjnVjKnhzQLPR4mJCy3DGV/Y9hmvBPGf7aXxk8bmQXfjW/tIG6x6e3kKBnplcHH419geA/+CRVpF5U3izxjLOxwWg02EIvuNzcn8q+hvA//AATx+DXgtI2PhtNZuExmbUZGlJP06D8qp8R8DZP7uDwvtWutv1YvZYmprJ2PxjurnXvGmoF55tQ128lON0jyXDknt1Jz7V33hD9lP4s+Nyn9leA9XKN92S5g+zJ+cm3P4V+6Hhj4YeF/B0CxaLoOn6cijAFtbJH+oFdPHbpF9xFU46gV5dfxZqQvHAYSEF0b/wCAkaRwKfxybPxr8Mf8Ew/jFrmw30Om6QrYJE1zvZfqFBH616n4e/4JFazLtfW/GlvBn7y2tsWOfQEkV+ovlgAAAD8KXaK+SxPiZxDiG+WooLyX+dzeODpR3Vz8/tF/4JH+DoNral4p1K8IxxGqxj9Oa7jS/wDglx8IbDablNSvm7+ZdED9BX2TtI6UHBxmvnq3Gef4h3nip/J2/I1WGoraJ8x6b/wTs+CdgAf+EVExAxma5kbP6iuisv2HPgtYcx+BNNb/AH1LfzNe9Y9eaTA9BXkzz/NqnxYmf/gT/wAzT2VP+VHjkX7IPwehwU+H+hgj1s1P86tL+yn8JFAA+H+gDHf7BH/hXrf4UlcrzXHy3rzf/bz/AMyvZw7Hkb/so/CRxg/D7QCD62Ef+FUrj9jz4PXAO74faIM8EpaKp/TFe0YpTwKI5tj46xrzT/xP/MXs4fyo+fbz9hL4J3oIbwJp0Z5/1W5P5Guc1H/gnD8Er8HZ4aa0YjrBcuPxxk19S7SPejBrrp8Q5tT1jiZr/t5/5kujTf2UfFOrf8Eq/hTe5Nrc6pZN2IuN2PwIrhdb/wCCQ3h6bcdL8YX1ueyzwq4H5Yr9EKNv0r2cPxtn+Gf7vFS+dn+aM3h6TVnE/KfxJ/wSQ8W2u9tH8WWN2P4UuIWQ/iRnFeT+KP8Agm38a9AR3tdIs9biXkCxu1LfgGIr9sNo9BUZXgDOR79a+kwvijxDh2uecZr+8v8AKxi8DSe2h/Ph4r/Z++JPglnOteCNbslQHMps3ZAB1O9QRj8awdA8beK/A1xu0fWtX0OZTkra3EsPI9QCAfxBr+iiWyhnXbIiuB2Kg/0rhfGPwD8AePEK674U0rUCcgvLZpu5/wBoAH9a+rw/iwq65MywcZp72/ya/UweCa+CR+Pfgr9v74z+DmRW8Tvq0CkAJqMayEj03Yz+te/+BP8AgrVrNu0cfirwrFeAEBp7CUqfqAcjNfRnjX/gmT8H/FG97CwuvD05Bw1hOQoJ/wBk5GPavnX4h/8ABI7WbCOWbwh4tg1AZykGowmNj7blz+teis54Czr3cRh/YyfW1vxWgvZ4ql8Luj6P+HX/AAUp+DnjR44L/U5vDd05A26nEVTPpvGQPxxXvaX3gX4taRtjn0bxHp865wTHKjAj0Ofavxf8ffsT/GH4dCWS98KT3tqmd0+nkTrj1wMnH4V5Xpmu+Kvhnqm+xvNU8N30bcmN5IGznuDgHp6dqzn4d5TmK9tkWOs+iun+VmJYupDSrE/YT4jf8E5/hB4+8ya10dtAvH5EumuVXOOu05GPYV8m/FD/AIJSeLNHM0/grXbfW4MErbXf7qQgdACMgn64rzT4af8ABSP4teBTFb6ne2/ieyQgFL+P95j2YY59yDX1/wDCz/gqh8P/ABWsNt4t0688M3TEK0rDz4CfXI6D6iuN4Xjnhb3qU3Vprz5l9z1L5sNiN9Gfmd8Rvgh47+FF69t4q8L6hpW0nE0kRaFhntIMqfzz7VwuByetf0FeHvHvw/8AjTpBTTtU0nxDYTLzDlJMgjOCpz+WAa8P+Lv/AATd+FnxI8+60u0bwtqDA4m004jzjunTH5V9NlXi06UvYZzQcJLql+aev5mNTAdabufjNwGyR0Pcf41b0zU7vRL2K90+6nsryIhknt5CjqRyCCCCK+sPjD/wTU+Jvw5M91oKweLdLTLBrTKThe2UPU49DXylrOgal4cvpLLVbG40+7jJDQ3EZRgR1GCK/aMvz7JuIaP7mpGaa1Wl/mmedOlUovVWPqv4Mf8ABSj4lfDZoLLXJU8WaUmARdHE4HHRx1P1r7++BH7fHwy+M5gsW1L/AIR/XZBg6fqPyBm9Ec/KfYZzX4kEdcnIp4lZGDISrqQQykggjpjnivi8/wDDHKM2i6mGj7Ko+sdvmtjpo4ypT0eqP6SYbiO4jV43DqwBBU5GPbFWPpX4afAr9ub4lfBGWC1h1R9f0JCAdO1Ny4A77XJLA+nJHtX6QfAP/goP8OfjEtvY31yfDGvy4H2K+YBGbgYSTof0r+aOIPD/ADjIG5uHtKf80dfvW6PWo4unV02Z9W5FBGarQXMVzGskTrJGwBV1III9iKn3HA4r81fu6M7Vrqh9IRmkzgZxmnUrjCiiimAUUUUAFFFFABRRRQAUUUUAFFFFABRRRQAUUUUAFFFFABRRRQAUUUUAFFFFABRRRQAUUUUAFFFFABRRRQAUUUUAFFFFABRRRQAUUUUAFFFFABRRRQAUUUUAFFFFABRSEkUwyEDjB9aVwAkgDiql3qFvYwST3EqQwxglpHYBQO5J7V438fv2tfAv7PulySa3qKXGrFSYNLtGDzyH3H8I9zX5VftG/tw+Pvj3dT2q3j+H/DJY7NNs5CpcZODIwOTx2zjjpX6Fw3wPmnEc1KnDkp/zPb5dzkrYqFG6e599ftE/8FI/A/wrS60rwzjxV4iTKAQNi3ib1Z8EHB7DNfmZ8Z/2l/H/AMetUkufFOuSyWmcxafbZjt4h2AUdfqcnOTx0ryhpCxJJJYjBJpxIIyOcDnGAK/rHhzw/wAp4fiqnL7Sot5S3Xp2PErYupV0vZBkdMd855pCDuwB3r0v4Qfs7ePPjnqiWvhXRJriAsBLfzApbwjuWcjn6DJ9q/R/9n7/AIJi+D/An2bVfHcw8U6wgDfZWG2zjP8Au5+b8c108QceZPw9B03LmqLaMdX8+xFLC1Kz20Pzl+FP7N/xA+NF4kXhnw9c3Fuxw17KhSBR6ljxj6ZNffPwJ/4JYeH9GaDU/iNftr94CH/s20Jit0OOjEcsM9sAcd+lfX3iz4geAPgN4aM2q3ul+G9MhTEcOVTcAOAqAZJwOgGPevhz45f8FWTuuNO+GWj7gCVGq6iMAkcZSMHJ9ieOnFfhmI4m4r40m6OWU3TpPqtPvl/kenHD0MPrOV2fdVrpngH4G+HysUOk+GNLhXoAkSgAfhn9TXzV8ZP+Cnnw98Cia08MQT+KtRQEAwEJADjjLkHj2Ar8vviB8X/G/wAYNXe78Sa9f61cSniJnJRcnoqDAH0Ar0/4N/sLfFL4xNBNDosmg6VKQft+qAxZX1VCNzcdOg967KPAOWZVH61xLi7y3av/AE2TLEzn7tGOhY+L/wC3t8Wfi3JPD/bbeHdHckLp+kjysD0Zx8xOO+R34rx3w14H8YfE7Vduj6TqfiK8lJJkRHlJJ6kv3H1NfqN8HP8Aglx8P/BpgvPFlzP4s1FcMYpcx2oP+4Ov4k9K+vvC/gLQPBenx2Wi6RZ6daxgKsdvCqKB+ArPEeIOSZHB4fIMKnb7TVv+CwWFq1dasj8m/hh/wS/+JPjPy5/EF3Z+FbJgCd486bHso4Bx6mvsf4Wf8EyvhT4CWG51aC58V6kmGMuov+6DD0jXAx7HNfXnlKQOBx046U8rxgdK/L8149z3Nm1Os4QfSOn/AAfxO2nhaVPVK5y/hf4d+G/Bdolto2i2WmwqAAltbrGBgY6gf1roxENuBj64FSFc9TS46c9K+BqVqlWXNUbbffU6kklsKF4AJzznkU+kwOPalqErDCiiimAUUUUAFFFFABRRRQAUUUm4UALRSZozQAtFFFABRRRQAUUUUAFFFFADWGRzzTSMrjnB9Kf2o7UrAVJIY5GwyBsjGCB/+uuH8cfAzwP8Ronh8ReGtN1NHBBMtuu/8GABHX1r0HHrRgVvRxFbDyU6M3Frqm0S4xe6Pg74r/8ABKTwN4kM114M1W88LXRywgc/aLfOOgBwwBPua+Ovih/wTy+LXw686e30yLxJZR5Pnaa25sDuUIBB9q/bUJn3FIYkII2j8q/Rsp8RM8yu0HU9pDtLX8dzknhKU9bWZ/OrFdeK/hjrf7uXU/DeqxNyAZIHBB6YGM89zX038Gv+CmfxK8APDZeKDD4x0leC1yBFdIPUSAYb6MPxr9TviL8CfA3xZ057TxP4asNTjYYDyRDzF9ww5H4Gvif4x/8ABKHS73z774e63Lpk5JZNN1DMkJ46LJjI/EGv0mhxrw3xHD2GeYZQl/Na/wBzWqOOVCtR1pu57t8H/wDgoF8KviskNrPqn9galIAPsmqDYCenysflP4H8K9O+IPwM+G/xy0cjXtE07WoZV+S7QASKDyCsi4PvnNfiz8Vv2ZPiP8F7qRfEvhu8t7ZGIW/tlMtuwHcOvT6ED61a+EH7VnxL+CtzGfD/AIjuH09MbtNvGM0DAdRhj8v/AAEior+HlLEJY3hjF+aXN+TWv3iWKa0rRPqn46/8Ep9V0h7nUfhvq/8AaVqMsul6i22VRydqSAYb8QPrXw947+Gfib4aao+neJtGu9JuVOP38ZVW9wehHuCa/Tr4F/8ABUTwh4vSDTfHdq3hfVHIUXXL2zk4Gcj7o57n8a+p9c8K+APj14XEd9a6X4m0i5T5XAWRWBHBVgSQfoQazwXHHEfCtRYXOqTnBaXe9vJ7MqWGo11zU3Zn8+ucfX2609JGVgysVcHIIJBz65r9Hf2gv+CVyQrc6r8L9QYEEudIv3z7lY5OufQHI9xXwH43+HniP4ca1NpPibRrvSb6I4MdzGVB56g9CDg8gmv3nIuMMn4jpKNKa5usZb/czzKmHqUXqj2/9nv9u74h/A24gs5rxvE3h0EeZp1+5Z0Udo3OdvrjBH0r9QPgN+2l8O/jxawxafqS6brBUF9NvmCSA/7OfvfhX4VkYwBk+uas2N/c6ZdRXNncSWtzEQ0csLFWUg5yCOhr5jifwzyzO06+Fj7Ko+q2fqjehjJ0tHqj+kdZN4GACD15qUnNfkb+zH/wUu8R/DlrXQ/iAJvEehDCLfgA3UCgYGT/ABj2PPvX6c/DL4weFPi7oMWseFNYt9UtJBk+Uw3ofRl6g+xxX8nZ/wAJ5nw5VcMXTbh0ktU/n09Ge3RxEKy0ep3lFM3E5AIBHWl3du9fH3OkdRTRnPtTqYBRRRQAUUUUAFFFFABRRRQAUUUUAFFFFABRRRQAUUUUAFFFFABRRRQAUUUUAFFFFABRRRQAUUUUAFFFFABRRRQAUUUUAFFFFABRRRQAUUUUAFFFMJ6EdKACjPHpTWPqa8N/aN/ax8G/s56IZtWuhe6vKp+zaTakNNKegyM/KuepNdeDweIx9aOHw0HKctkkTKcYK8meveIvEmmeFNLuNS1e+t9PsbdS8s9w4RFAGckmvzd/ak/4KdPfteeG/harRwrmOTX5RjceQTCp7e5/CvlP9on9rTxv+0Tq0p1W7bTtDDHydJt3IiUZ4DEfeOOpPFeHlifcgAf/AFq/qTg/wspYflxec+9PdQ6L17/keJiMa5e7T27mhr3iDUfE+rXOp6tez6jf3DF5Li4cu7E+pP41nA7uBmpre3kuZo4YYnnmkYKscalmYnoAAMk+1faX7Mv/AATc8S/E02mteOmm8OeHpMOloBi6uBwcEH7gI79eK/Z81z7KeF8NevJQilpFbvySPPp0Z15aK58oeAfhr4m+KOuwaP4X0a61m+mYAJbLlVBPV3PCgepr9Hv2cf8Agl5pWgi11j4k3KavejDjS7cnyIz6M3Vj6jp1r658EfDXwD+zv4TMOmWlloWnW65munKqWwOrMeSTjpXyP+0f/wAFPdN0J7nRfhnAuq3wyjarOp8hT0PlgcsR69ARX86ZhxfxBxlXeDySm4Unpdb2830+Wp68KFLDrmqO7PsLXPE/gD9nvwj5moXOl+GNFtY/ljBWPgDACoBljgdBk18DfH//AIKnX2qPcaV8M9ONlbElP7Wv1/eMPWOPt9Sa+JfG/wAS/Gvxr8RC617U7/xBqMz4ig+Z1BzwEQcDHsK+k/2fv+Ca/jb4lPaap4vc+FdDkw3kOubuQdfu9FHu1d+G4PyThmH13iOuqlTflv19N2yHiKlZ8lFWR8xeIfFniz4veIhcapfah4j1a4Y7ULNKwJOMKgzgZI6DHNfT/wABv+CZ/j34kx22p+LWHhDRpAHWGQbruQY/udFzxyT+FfpB8F/2UPh78ELWJdB0WBrxQA17cKJJnI6ncen4V7PsUDGBXz2c+KFT2f1TI6SpU19q2vyWyNqeDSd6rufP3wY/Yo+GXwZigmsNEiv9UjwTfagollyO4znb+Fe+xQRxIFRAijoFGBU2MjpSkYr8SxmPxeY1HVxVRzk+rdz0IwjBWSGhcYI6n2p46UDAoAAriSsWLRRRTAaORQQO1NJCjlgBWbf6/p+l7Ptd7b2wkbYhmlVNx9Bk8mgylUjBXk7GtRSBsjNMkJEbEdcUF30GMwTljgepoEiSL8rBvoa/Pn4s/H/4lReLtc0OfXX0yKyu5bcR2USxEqGIDBsb+Rgj5u4Nb37IHj+/b4vz2eq6nc3r6tZuge6maR2ljO8csSeFEnH/ANeuFYmLqKnZ9j4KHF+Gq4+OBjFpt2u9LM+7MVxfxP8AiZpfws8PDWdWiuJLQzLB/o0YdgzZwSCRgcdfcV2eea8P/bCtBd/A3V5cZa3mt5B14zMi9vZjXVUk4wcl0PqsyxFTDYOpXpfFGLa+Rx97+3Z4YQkWmh6vMRjiVIox19nPasC9/b4Iciy8Hl17NPfbcf8AARGf518jDg16/wDDL9mTxN8UfD1vrem3umW+nzvIo+0Sv5oKkg/KEI5I/vDjmvHjia9V2gfh2G4lz7MarpYZ3lvZJfqegt+3fr5nz/wjNj5ec7RcOTj0zj9cfhXeeBv23dB168hs/EWmTaA0jBRdJL58APqxwrKPfBA7kYzXiHjj9kjxt4K0efUo2stYtoE3yx2TuZUABJIVlG4Drwc+1eJ9vaiWIr0mucK3EOf5TWSxb36NKz+a/Q/WuwvLbVLSG6tpkuLeVRJHJEwZXU8ggjgg9a8B/a9+J/iX4caf4cfw5qT6bPdTy+Y6xxyBlVRwQ6kfxZ/Cua/Yc+IF1qOn6x4VvJTKtjtubTeclY2JDoPYNgj/AHzXsPxk+BukfGqDTV1W+v7H7AZDGLNkAYvt5bcjdNvGMdTn29Jydaleno2fqksVXzvJ3VwT5aklprazT11PjO2/ay+KFuW3eI1uAenm2UHH02oP1zV+H9sL4kxBQ9/ZTFTnL2ijd9cY+navZ7n9g/w8xXyPEOqR46+YI3/LCjFfM/xq+HEHws8dT+H7e7kvYUgjmEsyhWyw5HFeZUWJpLmlJ29T8ozCHEOU0vb4irJRvbe/6nokX7bPxBizuttGcejW0v8ASQVdtf25fGqIRPpOjSvn7yJKgx6YMh9+c/hXhvgvw0/jHxVpGhRzi2e/uEgE5QvsyfvYyM464yK+h5f2Etb3f6N4ns5EI+9Lauhz6YDH88/hRTqYqom4P8icuxvEWPpuphZykk7br9TuvgZ+1LrPxS8f2+gXej2dnDJDJK0sUrsw2jgAHjr+lfTfpzXzJ8A/2Xtb+FnxBOu6nqNheWyW0kMa2+8OGYrhsFQOgI6nrX036V6tD2nJ+93P2Th/6/8AVP8AhQ/iXe9tvkS0h6UtFdB9OVpJY4hiQgZ96crBuf6182/tum5tPA2g6lZSzW1xbamqiaB2RkDRSdwQRyq/pXzX4X/aT+InhQxiHxDNfQr1g1EC4DemWYb/AMmFclTExpT5JI+FzHimhleMeFxEHbRprz8j9KcbqMYNcp8M/Elx4u8C6BrF0qLc31jBczeUCEDsilgoJJxknGSeO5rrDXUndXPtKVSNanGpHZ6jh0paazBRknApQwPQ5pmtxaKKSgYwjuPxppQHGRUnBFU72/h0+J5biaOCJBlnkcKqj1JNTa+5EpqCu9iDVNFsdYs5La9tYrq3cEPFMgdWB65BBzXyr8bf+Ccfw2+JpnvNKtm8K6q+cT2KgRknuU6dfQZNfWFrfwXsSSQTRzIwyrIwYEeoIq1tBHSvXy/NsdlVVVsHVlB+T/Qm0Kq6M/Dj46/sMfEv4HvPcyaW/iHQFyRqemoXCqDnMiDJXge9effCr4/+O/gnqSTeGteubKJHBaxkYtC3qDGfX8DX9AU9pFdwtFLGrxuCGVgCDXzD8ev2Avh18Y4Z7uCx/wCEe1twWN9pyhdzerJwDnv3r9wyrxLoY2msJxFQVSL05kvzX+R59TCOD5qL1PKf2dv+Cn/h7xbLbaL8RbdPDWpOQi6mpLWrk9AxGShPqeK+rvGnw08B/H7wwItXtNP8Q6bMuYbiMq+ARkMjjJB56g1+QHx6/Yi+I3wJluLuaxOu6ChONS05WOAegdMZU4/A4Nct8FP2ofiB8B9Qjk8P6vMbBX+fTbos8DjjIwfunA6jmu/F8C4PNI/2lwtiEnvyp9fLqiIYmUPcrr5n0v8AtJf8ExNc8Ipda38OLg61p6gyPo8zAXCKBk7D0YDng818L6npF7od7NZajZz2V5ExWSC4Qo6kdQVPI+vSv2J/Z0/4KGeBfjFHbaXr7L4Y8TuAv2e8YeTMehMb9O3Q4OeK7747fsjfD79ofTJJr+wjtNUZCYtUsgFmBI4JI4YfXOarJ/EDN+G66wHEVOTS05ra/wCTQqmFp11zUWfhYxx0PU/yrsvhl8X/ABZ8H/EEWr+FdZuNMuFILpG37uUD+F1PBH1Fep/tHfsV+OP2fby4vJrZtc8MhiU1O0jJCDPAkX+E479K+eccZORjqDxX9C4bGZVxRg+aDjUhJarf710Z5TjOhKz0Z+u/7K//AAUc8O/Fd7bw94zCeHvErKFjmY/6NdHpwx+6xPY/hX2pb3KXMSyRsskbAEMORz6HvX820cjo6sjMrgghlJByOhz7V9g/suf8FDPFnwcmstD8WNL4j8LZCK0hJuLdemVJ+8B6H86/nji/wrnR5sXk2q3cP8v8j1sPjb2jUP2QBzS1xHwv+K/hn4w+HLbXPDOqQ6lYzKCfLYboz3Vh1BHQg129fzdWo1MPOVKrFxktGno0eumpaofRSc5PpS1AwooooAKKKKACiiigAooooAKKKKACiiigAooooAKKKKACiiigAooooAKKKKACiiigAooooAKKKKACiiigAooooAKKKKACiiigApKWo2znr3qW7AAPFRTSpDEzysEVQSSegFZfiXxLpvhDSLrVdWvIbGxtlLyzTMFVQBknJr8rv2wf+CiOqfEg3nhL4eTSaZ4dJaO51Nflmuh02of4VP5mvrOHeGcw4jxCo4WHu/ak9l/XY561aNFXb1Pe/wBrX/go3pXw5W/8L+AGj1jxGoaKTUBhoLVsEE+jMOuOlflt4t8Y63478QXeteINRn1TUrpzJLPO5c59BknAHYViyOzuWZy7PyzHqTSKCTxnceg6mv7V4Z4Oy7hehzxjepb3pvf/AICPna2InXer0E45I5H6ivR/g18CfGHx18QJpfhfSpLkbgJ7xlxDCMjO5ug69Bya98/ZV/4J++I/jTLa694sW48PeFGIZVddlxdL1O0HlQR3PJFfqDonh7wD+zd4BFvZw2PhvQdPQl5CQgJA5Yk/eY9T3Jr4ri7xKpYGTwGUr2lZ6XWqT+W78jpoYNyXNU0R4x+zB+wL4O+Blvb61rEUfiHxQFDNd3KAxQH0jU8DB7nngVuftG/tueAvgDaz2JnXWfEW0iPTLNgdpA43t0Uexyfavkn9qX/gpfqPiX7d4c+GXmabp5zFJrbDEsi9CYgfuA889a+MvAfw78YfGnxWNP8AD+nXmu6tcyFpZ+W2knJZ5DwBzySea+Ay3g7F5vJ5xxTWcIb2bs7efZeSOqVdU/3dBanY/H79qzx1+0Lqkp1zUpLXR8nydItXKwKOo3AfePua6T9nn9iDx98eZoLxLJ9B8OuQTqN4hXeM/wAAPJ4/Cvtn9mP/AIJpeHvAxtfEHj8ReINdTEiWJ/49YH69P4iD+Ffcenadb6bbpb28SQQoNqpGoVQB0AA6YpZz4h4LJ6Ty7hukopac9vy7+rHSwsqj56z+R4H+z5+xT8PfgFaxXFnZLq+vAAyapfKHk3AclBjCjOegr6FVQqAAAL0xjFSLThX4FjcfisxquviqjnJ9W7npwhGmrRVg7Y6ClHt0owKWuBIsQDFBOKWoZJ44gcsFA9TiqJbUdWOPPtQzkDNeMfEL9qfwP4EMsCagdb1FODaaaRKQc4+Z8hFweozn2NfM3xA/bA8Z+LC9vpJTwzYt2tz5lwR6GQjjt90A9eTXLUxFOlo3qfIZlxRl2XXjKfNLstWfavi/4m+GfAcaya7rVppwYZRJZBvf/dUfMfwBrp4po54w6EFSMg1+Sd9f3WrXkl1eXM15dytueaeQyO59SSSSfcmv0a/Zu1zV9Z+EejHWbG6sr21j+zH7XE0ZlRMBJAGGSChXnuQanD4j27atY4sg4llnWInTdPlildf8F7HnH7Z3inxX4T0zQZ9E1q70rTrh5be5W2by2MmAyEOBuBwH4BxwK+MLzVr3UL/7bc3txc3YIb7RPKzvkHIO4knI69a/QT9rTwoPEfwY1eRI99zp5S+j46bD85/74L1+d7dK4MW5Rq76H57xpLEYbMlLnfK0mlfRdP0P1U+HviRPF/grRdZQgi9tIpyB2LKCR+ByMe1dH94elfMf7LPxf0DRvg5Da6/rFppjaddS26m7nVC6k+YuATk/fIAH93Hat3xP+2d4D0Telg97rky8f6JblEz/AL0hXj3Gfxr041ocilJ2ufqmFzzBLBUq1arFNxTeuu2um587ftg+Gv7B+Ml3com1NTt4rsEDjcAY2x7/ALsE/wC9nvXm3wz8Snwf8QfD2teZ5cdrexPK3TERbEn/AI4WFdh8ePjevxp1HTZhow0tbASIjmfzZJVYr975RjG3pz1NeVZ614VWcfbOUHdXufgmZYqgs3eIwsrx5uZP8fzP10t3EkKN/eWvN/2j7A6h8E/FcY52WbS8n+5h/wD2WtD4IeJz4v8AhZ4b1JpfOmktI1lf1lUbJP8Ax5WrQ+K1gNT+HHiWzPSfTriLrjrEw/rX0DtOHqj+jK8o4vLZSjtKD/FH5YV93/sP3wuvhRdwgn/RtSli546pG/H/AH1XwhXonw9+OXij4X6PdaZ4fltoYLif7Q7TQl3DbQvc4xhRxjtXg4aqqNS8tj+eeHc0o5NmDrVk3GzWh+ket6haaXpN3d3s0cFvDE0kkjkBUQAkkn0wCa/KTVJYZ9Tu5raMQ20kzvFGOiIWJA/AYFdb41+M/jP4hWrWuu69Pc2ROTaxKsMR5yMqgG7B5G7OMZrl9G0TUPEerW2maVZzX1/cMEighUszH+gHUk4AGSSAM1piayrtKC2PT4kzuPEFWnSwtN2jffdt2PoL9hnS5pviTrF+ufs9vpxhcgcbpJUK5Pr+7bj6190dBwM15F+zt8Gl+EXg3yLplm1m9YTXsqfd3D7sa/7Kjj3JY98D1xuVPOK9fD03TpqL3P2ThvAzy/LqdKppLd+VxWr85v2tLhZvjtr6oeYkt0bPr5KN/Iiv0ZY/u6/Nj9p+UzfHbxW5wMSQqOuDiCMf0rmxv8Jep85x7K2XRXeS/Iq/s6WzXXxs8JxptBF0XO/phUZj+OAce9fpfGv7ta/N39lyJZvjx4VDZI8y4b8RbykfyFfpJ2FGA/hv1I4AjbL5S/vP8kPooor0T9QCiiigDwb9svTvtnwU1CfAP2W5t5uRnrIE/D79fn5/DX6T/tL6eNT+CXimLZ5my087BxxsYPnn0259eOOa/NjHy14mOVpp+R/P/HtPlzCnNdUvzP0l/Znvhf8AwS8Ky7t7LbGLJbP3GZMfhtxjt0r1IfL9K8P/AGO74XHwR0qHqbee4jPGMZmZvx+9XT/HT4rW3wm8D3WqOEl1GT9xZW7H/Wynpn/ZHLH2HqRXqQmo01JvSyP1vA4ylQymniKjtGMU38keI/te/HW60y6j8HeH7+W1ukKz39zayFHjxhkiDDkE8McHptHc14z4W/ah+Ivhfy0TXm1WFePI1KMTZ+rcP/49Xl2o6jdavf3N/ezvc3lzI0ss0hyzuxyT+pNfQX7I/wAFB4x8Qf8ACWarb50bTJQLWNxxcXA5zz1VOvuxHoRXkKrVr1vcdv8AI/GqWZ5jnubXws5RTfR6KK7n2F8N9V1/WfBunX3iS0hsNXuIxJNbW+7bFnoDuOd2MZHY5HOMnqlPHSkUBUUDgCsPxT4x0jwXpcmo6zqEOnWaHBluJAuT2AHcnsBya9zSK1Z+/wAZLD0V7WeiWrf5sv6xdtpmmXN5HBLctBG0ghgXdI+ATtUdyegHrivzb+JHjDxl8W/HT2uqW1+b95zHaaGY2U24OcII8D5gOrEZ4OTjp9W6z+2v4B0y5MdrHqmqoDjzbW1Cr/5EZDj8KZof7Unwr8Tatb3l7G2malEClvc6hZDfGG4IEibtoIznkd646rhVtHnSR8FnVbA5wo0YYxQSeqTVn8z5T8E+OPFXwE8aYaK7s2ikH27SZyUSdD/eU5AODlWAPXuCQftDU/2ofAumeDbPXzqYuxcFFWxtmR7pS33g0e4Y28k5OOOM5GcP42fB/R/2gvD0GseGr+xk1m2UrbXsMivFOmcmJ2XPGSSDztJPqa+Wx+zB8TG1IWX/AAjEwk6+b9oh8rHrv3Y98dfasP32H92C5k9j56Es3yCUqOEi61OXwvV2+4+9PAnxS8MfEu1+0eH9WgvdgBkhXKyx5/vIcMOe5GK7DAbmvIv2ffgbD8HPDcqTypea1elXu7lAQvH3Y0zztXJ5PJJJwOAPXxz0r0YczinLRn6vl9TEVMPCeKioza1SKl7YQX1vJBPEksMilWRxkMD1BHevjf8AaL/4Jt+DPigLnV/Cap4V8QvlysCf6NM3JwUH3ck9RX2nj0pDwOBXtZZnGOyisq+DquEvLZ+q6nbOlCorSR/P18ZP2ffHPwI1drbxPpM1pAWxDqMQJgkweCHHQ/XmvZf2af8AgoH41+CjW+leIJpfFPhhWCiKeTM8AzglXOSQB2P4V+vvjPwTo3j3RbrR9d0631PT7lSksFxGHVgRjGD/ADr82/2mP+CYd9ozXevfDBzeWigyvokrbZEHU+Ux4wPQ81++5bxtlHFNH6hxFSjGb0UvP16M8yeGqUJc9F6dj7m+Enx5+H/7Rvhhn0W9tr+N0xcafcqPMjBHIZDn/CvlD9qf/gmhp2vC68R/DVI9L1BgZJdIY/uJD38vP3SfTp6V+dmgeI/F/wAFPGQvNNuL7wz4hsJNrKAYnBBwVdT95SQcg8Gv0v8A2WP+Ckui+P8A7J4d+IXlaLrz7Y478fLbXDdBn+6ST361w43hnOOEKv8AaeQVXUovVpa6eaW689yoVqdf3Kysz8uvF3g/WPAet3Gja/YT6XqduxWSCdCp46EZ6g9iOKxdx3ZJwTwTX7w/H39mbwN+0p4WEOqWsS36x7rLVrbHnREjghh1U+h4NfkZ+0X+yd41/Z11Z11W0a/0F3It9WtkJjcZ4D/3TjHHSv1vhHxEweeRWGxlqddaWez9P8jhr4SVP3o6o534JfH7xf8AAPxLHrPhfUpYlJH2ixkJMFwoxlWXOMccHGRjiv13/Ze/bQ8J/tE6dFbLMuk+JkQefpszAFiBy0ZP3lzn3r8OhwAetaeha5qHhnVrXVdJvJtP1C1kEkNzbvtdGHIIP9O9dXF/AGB4jpOvSXJWS0kuvr3JoYqVJpPY/pCXB5B4NLwVr4E/Y2/4KH2fxAFl4R+Icsdh4iIEcGpMQkV0RwA2ejHuehNfecMyTxB4mDqwyGXkHjqPWv4vzjJMbkeJeGxtNxktn0a7pn0NOrGqrxZbopB0oyOma8U1FooooAKKKKACiiigAooooAKKKKACiiigAooooAKKKKACiiigAooooAKKKKACiiigAooooAKKKKACiiigAooooAKQketLTCwHBPIpN2AQnAri/ij8VPDvwj8MXev+I9RisLG3UsN7DdIQOFUdSSeKwvjz8fPDHwC8HXGveIr0R7QRb2iHMtw+OFUdevfoO9fi9+0Z+0z4p/aL8Wy6lrFy9tpcTlbPTIyfLhTOASOhYgZJPOSR0r9J4P4KxfE1dSacaKesu/kjjxGJjRXmdj+1l+2d4j/aO12eytnl0bwhC5FvpochpgCcPKR1yMEDoO9fNpyOg4zilYEDgcD06V1/wx+FniT4v+LLTw74Z06W+vpzhmVT5cK93c9AB6k1/aeDwGW8KYBKCVOEFq3+bfVnzrlKvK+7Zz+g6FqHiXVbbTdJs57/AFC4cJFb26FnckgDAAPev08/Y8/4J1WfhKK08V/Em2iv9abbLb6O2Hitu43nozYOfQGvaP2Vv2NfDH7OehQ6hdQxar4qljButSlUEoSOUjzwoB/E153+2L/wUC0r4TpdeGPA01vqvilgUmuQd8NkR644ZsZwOxxnFfztxBxjmfGGLeVZDFqD0cl1879F+J61LD08Ouerue1/tBftQ+Cv2avDBfU5459T2EWek2u0SykDgYH3R0BJGK/Ir9oL9qfxp+0RrstxrF21no6uTbaRbE+VEueAf7ze56muI1HUvF/xq8aiS4kvvEniLUZMAfNI7MT0AHQDPQcCv0c/ZI/4JuWPhaKz8VfElI9R1c4lg0YYMNv0I8z+8w9M4Feph8tyPw9wyxeYSVXFPZb6+S6erM3OpipcsNEfLv7Lv7Bfi/473tvqetRTeHfCQIY3Uy7ZrgZziNT2PPJ9a/WP4RfAvwl8EvDsOleGNLhs40XbJMEBlmPcsx5JNd1pun2+nWsdvbwLBDGAqRoAAoHQYHAq50r8T4l4xzHiOq/ay5aa2itvn3Z6dGhCklZaiouwdOPal65xkU7Ipa+DszpEHv1paKKoApG6UtFAHzX8bP2tV+HOuX/h3StFlutYtcCSW8PlwKWUMCAMs4wf9n618o+PPjZ4x+I7yLrGsy/Yn/5cbU+VbgehUfe7/eJ69a+of2of2edb+JXijR9Y8N20L3TobW8eaQRoiAlkc9z1ZTgE8rwQOK3w+/Yf0jThFc+LNQl1acYLWlqTDbj1Bb77fUFfpXl1oV6k3FPQ/HM2wOfZnjZ0ISapp6PZWfpufFox+NdP8OPDmn+L/HGjaJqd5Jp9lf3AhaeJQWDMDtAz03Nhec9ele2/tf8Awd07wNJomtaFYQ2OmSIbGeK3j2qsi5ZG46lhvBJ5+Udc184RTSW80c0TtHLGwdHU4KkHIII6EEZzXmTpujUtPXY/MsXgJ5RmCpYpc3K032aP0k+Hv7Pngv4dRxTabpcc98vP2+8AlnJ9Qx4X/gIA9q9NVFjXAUAegrh/g145T4jfDrRdbBHnTwBZ1H8My/LIMem4HHtiu4Iwa+kgope6tD+m8vp4aOHhPDRUYySasu5l+KdHh1/w9qOnXC7oLu3khkGM5VlKn9DX5TalYT6RqF1Y3KbLi1leCRf7rKSCPwINfra43qR/eFfm7+054X/4Rb4z+IYUTZb3jrfRf7XmLlz/AN97687HQvBS7M/OPEDCc+Hp4hfZdn8zyvrya63w18JvGPjAp/ZHhzULuN8bZjAY4j/20fC/rWj8CNcj8PfFzwvdzorwSXS27iQAgCQGMMc9MFgc+1fprBGgjUiNRx1Arlw2HjWV29nsfI8M8N0s7pSqVarSi7WX+Z+fN1+yR420vwvqWt6n9htFs7aS5NoshlmfapYr8o25OMD5jzXiaDca/WzUbRb+xnt3AdJFKsrDIII6V+VHi/QX8M+KdZ0h8lrC7ltsnvscqD75ABz708Xh40UnArizh+hk8aU8Nfld029dT7K/Yc8TnUvAWpaK8mZNMuyyLn7sUo3D/wAeElfRuqW63dhPE3KujKfoRXwv+xP4o/sf4o3OlPJsi1WzZVX+9LGd449l8z/Oa+7rjmCT/dNelhZc9JXP07hfFLGZNFN3cbxfy/4B+SE8L208sMi4kjYowBzyDgj8xXqn7P3wYsvjRrGqWN3qM+n/AGSJJFMEatvyxByT0xx25yemOeG+INl/Z/j3xLac/wCj6ncxc9eJWFe0fsP3hh+LGoQHG2XS5D05yssWOfoTXjUoJ1lGa6n4tlWFo1c5jQrxvFyaafzPYNI/Yc8F2cm+81DV70f3HnRF/wDHUB/WvX/A/wAKPCnw8gaPQNGt7FmG15gN80g9GdssfoTXZ9qCcV78KUIO8VY/onC5PgcG+ajSin3tr947FFLRWp7RG5wp+lfmP8fZln+Mvi1w3mD7ay568gAEfgRj8K/TWb7h+lflz8YLk3fxX8XyFdmNWuo8f7srLn8cZ/GvPxv8Nep+U8f3eDpxXf8AQ7j9kWEy/HLSGVdwjhuGJ4+UeWRn8yB+Nfonivz7/YwthcfGdXLYMOnzSY9clFx7fez+FfoGOp9qeD/hfM7+BY8uWPzk/wAkPooorvP0cKKKKAOO+K+njVvhx4lsycC4065jz0xmJh/Wvyyr9cNRhWeymVhlWRgR7EV+TF3avZXM9vKAJIXaNsZ6g4PXnqO9eTmC+Fn4n4hU7So1O91+R9rfsWa1Db/CTVnupUt4bHUZi0jvhVTyo3LHPAHJ9uM183/H34tz/FzxvNdxs66NaEwWEDdk7uR2L4B9QAo5xWLpPxJvdE+Guq+E7FpIl1O88+5lBx+6CgbB3+YgZPHAxzk45CGGSaWOKKNpZXYKqICWYk8AAckk8ACuWpX56cacfmfJ4/PJ4rL6OXUdklzeb6I6j4YfD6/+J3jOx0KxDKsrb7mcDIghBG5z274APUkDvX6YeDfCtj4L8NWGi6dD5NlaxCJExzx1JPck5JPcknvXmf7NfwZi+FPg4TXsYOvagFlvHOCYuPliBHZcnJ7kk9MY9maQKpPoM16eFoeyjd7s/WeFMjjlWF9tVX7yau/Jdjhfi78UdP8AhP4QuNYvvnl/1dtbg4aeYg7VHp0JJ7AE81+dPj74g638Stem1fXLw3E7ZEcK5EUC8fLGuTtHA9yeSScmvTf2t/iJL4y+Jk+lQz79L0TMEaL0MxAMrH3Bwntt46nPi+l6Zc6zqNpp9jCZ7y6lWCGJerOxAUfqBXn4qs6k/Zxei09WfnHFWdVsxxjwVBvlTtZdWNsrC61S8itLS2mvLqQ4jgt4y7sfQKAST9BWtqvgDxLoNr9r1Tw7qtha4BM1xZyRoM9ixUAH2JzX6BfA34HaV8JvD8MfkxXOtToDeXxXLOxGSqkjIQHoOPU8mvTprOC4jZJI1ZCCCCAQR6VvDAXj7z1PbwXAbqYZTr1OWbWyWiPy08EfEPxD8OtTF/oGpS2LkgyRg5imA7Oh4buPUZOCDzX3p8Bfj3p/xk0po5VSx1+0UfarINkMOnmR56qT+Kng9QT80/tbfBuw+HniCx1nRYFtdK1RnElqowkM45JX0DA8KOAVOOoA8l+Gvji7+HXjXS9ftCxNrL+9jB4liPEifipOM9Dg9QKyp1J4ap7OTujxsvzHGcN5l9SxErwuk10s9mj9UsjFKOlU7G6S9tYp4nEkUiB1ZeQwIyCKtg4r2z+gYtTXMh1J7YpaKCxpB7dKYyBgcrnPHIqWkPQ1DWqA+dv2j/2NPBn7QulSte2q6Zr6KfI1S2QLID2DY+8PY1+SXx6/Zh8bfs9a69pr9i82mFybfVbcEwSr2PH3T7E5FfvpXNeNfA2i+P8ARLjSddsINRsLhSkkM6hhj2yOPrX6dwvx1j+H5qlUftKL3i+i8jir4WNVXWjPyF/ZY/b48UfBC6tdF8RzT+IPCGQnlysWmtATyYyeSoHY5PpX6meH/Evgj9pLwAs1lNZeINEvoiJYiFcAEchgclSOmOoODX5yftef8E6tV+G8l34p+Hqzav4eYtJPpeC09pxklT1ZfbqK+ZPgt8e/GXwB8TJqfhvUJbZVYC40+XPkzgHBDr2OMjPUHBr9VzHh3K+MaH9rcPTVOstXHbXzXR+ZxQqzw75Kyuj6X/bD/wCCe2p/DS5ufFHgC2m1Xw4xaSfTUBaa0GCfl4JZRg/Tivh91eNyjKVcEgqQQQfQj1r9x/2aP2tvCf7Snh1BCUsddVALvSbhhuU4AJXP3lJPUZxkA9a8G/bO/wCCetp41iuvGXw6torLXlBkudKQbYrruSn91+vHQ1pwpx/i8nrrJ+IE4tOyk916+XmKvhVUj7SkflnFM8MiSRs0ciMGVlJBUjoQR0PvX3x+xV/wUJvfCE9n4M+I1693ojERWerynMlsTgBZCeq+/Xk18Iazo97oOo3Gn6jay2d7buY5YJ1KvGwOCCD3qnyuOa/bs94ey/ivBOFVKSavGS3T7pnnU6s6ElY/pF0rVbTWbCG7sriO5tZkEkcsTBlZT0IIqWC5E806Yx5TYBr8cf2N/wBuvWvgdqdt4f8AE00ureCp3CfMS0liScBlJySozyv41+t/gjxTpfjHSxrOj3sV5p12qyRTxMCpBHH0+lfxDxNwrjeGsS6WIV4P4ZLZ/wCTPoqGIjWWm51QGBxS0i9PWlr4s6gooooAKKKKACiiigAooooAKKKKACiiigAooooAKKKKACiiigAooooAKKKKACiiigAooooAKKKKACkJxS0jdKTAjJwBxXkP7Rv7RXhn9nnwVNreu3S/a3BSysEYebcSdgB1x6npinftFftC+HP2evAl1rmtzh52BjtLFSN9xJjhQOvcZPavxN+OHxw8R/Hjxvc+I/EFy7szEW1qGOy2jycKo/rX6rwPwRiOJa6rVU40IvV9/JfqzgxWKVFWjqyb47/HvxL+0B4zuNf8QXLmPJFtZK58q3TsqjpnHU9682weCDgYAz0oPI5B/DtXt37MH7LniH9o7xYlvZo9loNq4N9qZUhUXPKqe7Edu1f2RVq5bwpl/NK0KcFotv6Z8+lOtLu2Y/7P/wCzx4l/aH8Ypo2gwFLOMg3uospMdsp65I4LHsB+OK/ZD4FfAHwZ+zL4HFtp0UULpH5l9qVwAJJSByzMew59BWj4A+HvgX9l74ZC2slttH0fT4jLc3UxCtIQPmd2PUkgn8a/M/8AbI/bz1X4z3N34X8JTS6X4QDlJJUJWS9APUnqFPYV/MuMzDOPEnHvDYS8MNF6vpbu+77I9qMaeDhzSV5M9F/bL/4KI3Wty6h4M+Gl0bexy0N3rkbAM/BBWE9hgkE9fpXxz8H/AIK+L/2gPGSaR4ds5b24kYvdX0oJjhBOSztjqfQ8nPpzXZfsu/sleKP2kfEIW2hksPDNqw+2arIp2DkZSPP3mIz06da/Y/4J/Arwt8CvCltonh2xS3CjM87AGSd8csx6k19BmeeZVwBhHl2UJTxDXvPez7t/oYU6U8VLnqOyPPP2W/2NvCv7OmkpNHFHqniWZR9p1OVQWBxysefuge1fRixhRgDihV2gcYA4AFPAxzX8147MMTmVeWIxU3Kct2z2YRUElFDgMUtJQelcJY3tSda43x78T/Dvwz0s32vahHajnyovvSzEdkQcseR06Z5wK+XPHH7cer3s8kXhbR4rKDOFudQJkkI9dikKp/FqxqV6dL4mfOZjn2ByvSvUXN2WrPtYfnSbhkjOTXw98FP2sPEKeOYrbxpqQvNI1EiESmKOJbRyflf5QPkOcMT04OeDn7dhkSVQ6ndnkUUqsayvE0yrOMNm9J1MO9nZp7liik7UtbHvhSUtFAHn/wAafAkfxI+HOsaIUVp5Yi9szfwzL8yHPb5gAfYkd6/MaaF7eR4pUMckbFWRhgqQcEEdiD2r9dHAYMtfnd+1Z8P28E/FW7uYYilhrAN7EQOPMJxKv13fN/wMV5mOp8yU10PyHj3LPaUo46C1jo/ToegfsPfEM2Gsat4QupAIbsfbbXJx+8ACyL7kqFb22nrnj7RAHPNflJ4I8V3XgfxfpOu2uTNYXCy7VOC69HTP+0pZfxNfqT4e1i21/RrPUrSVZ7a6hSaKVTw6soZSPqDWmCqc1Ple6PS4IzP61g3hpv3obejNQjnmvjf9u7wsItS8N+IY4+JEksZnx0wd8Yz+MtfY+ea8X/at8EXPjP4S3yWNpJe6hZSxXVvBChd3IbawUAEk7HfgDnp3revDnpyR9LxHg3jctq0oq7tdfI/PSKWS1mjlido5I2DKy8EEHII9wRX6o+APEkXi7wbousRgBb20in2g9CygkfgTivz/APDf7L/xG8SuhXQm02F8fvtRlWID6pkv+S/rxX2/8DvA+rfDr4c6XoOr3MFzd2m8eZBu2hWcsFywBON2Og6CuLAwnC/MrI+E4HwuMwlSoq1NxhJLVq2qPQyONtfnz+1R4IvbP433o0+ynun1aCK8jhtoi7FseW2ABk/NHk+7D1r9BT0pj28cjbigLepHNd1akq0VFux99neUQzrDqhOXLZp33PgP4GfBL4h2HxA8Oa8mgz6dZ2t0kk0t66wsIjxIAhO/JQsMbfY4r79xuTDdcU4IF6AL9KUYBoo0lRjZMeTZLSyag6FKTkm7u58z+Kf2LdN8VeMNV1ufxDdQR6hdPcm3gt0XZuO4jcSc9TzjrzXXfCr9lzw/8KPFC67YalqV3eLC8O25kj8vDYzwqA54HfHtXtmeKaD2pxp01LmS1NKeR5fSr/WIU0p3vfzJKKKK2PfCiiigCMqGXBHFcLqXwX8D6vfzXl14U0ie6ncySzNZRlpGJyWY45JJJJPJrvMg0080mlLRo5qtClXVqsVJeaucX4U+EPhDwXqbajoug2mnXrIYzNCuCVJBI/MD8q7Ucjim/eHBxThxQkkrJWKpUKVCPJRiorslYfRRRTNwooooAr3KboHHsa/LD4k2P9m/ELxTZhCiQ6rdIoIxwJWx+Ywc+9fqmRkYryLxz+zD4F8eXt1f3emPaajcMXku7OZo3ZjySRkqTnuRXFiqDrxSW58NxTkdbOaEI0GlKLvqfnHX1B+x/wDBU67qg8batBusLNyunRSJxLKODJz1CdAf72TwV56DUv2D4P7Ttn0/xNMNP81fPhuYQZfLzztdcDdjgZXGea+pPD+g2XhnRrTS9PgS2sbWNYooUHCqB/nrXLh8I4z5p9D4/hzhGvh8X7fHRso7LR3ff5Gsq7VxVa/lWCzndjhVRmJ9gM1cqvdLvgcd8GvXP2Oon7NpH5LatqUur6re6hMWM13O87ljk7mYscnuck817v8AsXeDo9f+Jlzq06CSLRrbzEBGQJZCVU+n3fM/HB7V4l4p0GXwv4k1XRrgMJrC6ktzuGCdrEA/QgAg9wQRxX0Z+wp4gtLHxN4l0uaQJc31vBPCD/EImcNj3/eLx9a+doL9+ubufzXkVKMs+jHEaWk9+6vb8T7aHC0m6g84qCeZbeNndgoUEkk4GK+iP6XbUI3Z8sft4avEnhvw1phx58t69wOeiom08fWQV8Y16n+0X8TV+J/xLvr22l8zS7NRaWZB4dFJ3OP95iSD6ba4fwd4auPGPirSdEtgfNv7lINwGdqlhlvoBkn2Br5yvL2lZ8uvQ/mXPcSszzlyoaptJedtD9L/AIQGY/DHwsblNk/9l2vmL6N5S5H55rsT61S0y0j07T7e2iQRpDGqqo6AAYA/SroHSvokrI/pPDQdOjCD3SQ+iikbpTOobmkbpXivxo/aU0f4Q61pmmSWrardTtvuYoHCtbw8/NzwWJ6LxkA5I4z6H4G8e6N8RdEh1XRL2O6t5OCVOGjbHKuvVWGehrNSi5cqeqPNpZjha1aWHhUTnHdHV0wqTxT6Ktq56RVlt0nVlkUOrDBDcgj3FfDP7Xv/AATu0n4kreeKPAcMWleJWBklskG2C7P0HCseeen061921G6BuCMg+or2sozrGZJiViMJNxa+5+TXUyqUo1VaR/O3byeLfgl493Kb3w14n0mbBAJR0YH8ip/EEV+qH7Gv7e+k/GSK38L+L5odM8Xom2Jydkd6AOSuTw3t78V6F+1X+xp4Y/aK0d7oRppfieBD9m1KJQCSAcK/quce4xX4+/E/4XeLPgJ45l0bXYJtM1WzkEtvdREqJAD8skbD8+DxX9GUK+T+JGD9jWtSxcVv1/4KPJcamEndaxP1c/bD/Yh0P4+6bLrmjRw6V4xiUmO4RQq3WBwkmB3xwcZr8hfG3gnXPh34lvfD/iGwl03VbNykkEylT1IBGeoOMgjiv0a/Yk/4KCDxA1l4H+Ilzt1A4hstYlPEo6BJCeA3QA9+9fRf7VX7Jnhz9pTwuZtkVj4kt4ybLVEADdDhWI+8pPr0zmvGyDiXM+BccsqzhN0Hs+y7ry8uhpUoQxMfaU3qfh5yCRxn2P8AnNfT37Hv7Z2tfs665FpmpyS6l4Nu5FW4tmbLWxJ5kjJ6YB5HevD/AIm/DDxD8JPF174b8SWL2V7bOQCQdkqjoynoQQQePWuQ4B9R7cV/R2Oy/LeLMucJ2nCa0fbs0eRGc6M9NGj+jHwP450b4i+GLDX9CvY7/TbuMSxTRHIwexx0I6EV0W7KjHevxG/Y4/bG1X9nHxEmn6g0t94Nu5ALm0ByYCf+WiA9OeSB1r9mPBnjjR/iB4asdd0G9i1HTL2MSQzwMCpBGfz7fWv4e4t4TxfDGLdOa5qbfuy6Ndn5n0mHxEa0V3Omooor4Y6gooooAKKKKACiiigAooooAKKKKACiiigAooooAKKKKACiiigAooooAKKKKACiiigApD0paaxwpJ6UARsduOPzNedfG/42eH/gX4GvvEev3CRRQqRDFu+eaTBwqjueK2fiR8RNE+FvhLUPEWu3kdjp1lGZHd2xnHRR6k9AB61+I37U37TOv/tH+PrjUruZ7XQbVjHpum5IWKPONxGTliOST68AV+jcGcH4jifGK6apR+KX6LzOPE4hUI6bswvj/wDHvxF+0B47uvEOuTusQYrZ2SsfLtoweAB0zjGTjnj0rzDGR0AHc0vB6DB68fXpXs37Mv7NXiH9ozxpHp2nxva6NbSK2oak65SKPPKg9CxHAHbOa/tapUy7hTLdbQpwXpt+p86uevOy1bL37LP7LHiD9o7xbFBCklj4btnH27UypAUZyUQ92I446V+w2h6L4F/Zf+FgSBbXQ9A0yDdJK2AzsASSx6lic+pyaPDmgeCv2YvhYkEX2bRtC0uDdNPIQrPgcsTjljjp1Nfk7+2R+2Fqv7RXimSw0+SXT/BdjIVtbQMQ1wRx5rjPOeoHTBHev5iq1cz8S815I3hhYP5Jf5v8D2IqGDhd/Eyz+2L+2lq37Qmsy6RpDzaX4KtpCIrYNta7IPDyAdvQfnmj9j/9irXf2hNbg1XVYpNL8FxMGlumBVrrB5SMdwe56Vr/ALFX7E2o/HnWrTxH4jt5bHwVbSBssCr3xHOxcj7ueCfTpX7B+GvDOmeEdGtNK0m0isbC1QRwwRKFVFHYAV6vE3FOD4Vwn9hZCkppWlJdO+vVk0KMq8/bVfuM7wF8PtE+G/hmy0HQLGHT9Os0EccMKADjufcnnNdQBjpS0fdr+bKlWdWbqTd29W2euklsO2jOaWiikMiYjrXjv7QPx6tPg9oiw26x3viG7U/ZbNmOFHTzJMchQew5Y8Ajkj1fV9Sh0bTLq+uXEUEEbSSOeiqoJJ/IV+W/xD8b3vxF8X6n4g1AkS3cpKRE5EUY4RB/uqB9Tk9Sa4sVXdGOm7PhOLM7llOFUaL/AHk9F5Lqyl4o8Wat411m41XW76W/vpzlpJDwo/uqBwq+wwK9Y+G/7JPjHx3aRX16I/Dunyjcj3alp2XsREMED/eKnpjg5rrP2Nfg9a+KNQuvGGqwpcWthMILKGQZUzgAtIQeDtyoXrySeCor7bUKkYCjArlw+G9ovaVdbnxnD/C8czp/Xsxk3z6pX382z5Rt/wBgvTFgUT+KbuSXHzNHboqn6Ak4/OvovwX4ebwb4X03RZdRn1RrKIRC5uiPMkA6ZwOwwB3wBkk8nmfix8dfDnwksi2pXH2jUpFLW+nW3zTS9skfwrnPzNgcHGTxXxD45/aG8Y+NvE9nrDX7aZHYzrPZ2VqxEUTKcgkH75xwS3BBIAAOK6ZTo4V2S1fRH0lfH5NwxPloR996NJt6eep+lJOBS57V538F/inZfFjwTa6tBiO6XEV3bg5MMwA3Lz1HIIPcEd69D612xkpLmR+gYbEU8VSjWpO8ZK6JKKKKZ1EZwBXgv7X/AMPx4v8AhjNqUERe/wBFY3kZUfMY/wDlqv02/N/wAV750FVL20iv7aW2mRZIpFKOjDIIIwRj6GonBTi4vqebmGDhj8LUw8tpKx+SHX2Ffe37G/iHU9T+GK6df2d1CmnylLW4midUngf5l2sRhtpLDjgAL610Xgf9l3wF4Hn+0x6X/ad3vLrcak3nmP0CqRtGOxxn3NeuRQRwqBGgUegGK4sNhpUXzSZ8Jw5wviMoxDxFSotVblXbzZPwRSEAjnmnUV6B+mjQoHQU6iigBlLx6UjHAyaoX2qW2mxNNczxQoBy0jBRj6k0lGUmlHVhoX8+nNBPevI/F/7Unwv8D7xq/jDTIGQHcizh3B9MLnNeH+L/APgqR8JfDxdNO/tHW5FOALaDapP1Jr38Lw9m2Nt7DDzlfydvvMZVqcd5H2ZnHUUh+ma/M3xb/wAFeZGd08O+BBtx8sl/e7fxIUc/TNeR+If+Cp3xg1dnGnQaJpCseDFatI4H1Zzk/hX2WG8NuIcQ1eioX/ma/S5hLF0Y9bn7GBwMk0jSoAMso/Gvwx1r9vb45a07+Z43ntlbPy2ttFGPwwuf1rj9Q/ak+LOrZFz4/wBcbjot2y5/Iivo6XhHm7t7WrCP3syeOp9Fc/fpryFfvSoPqwpv9pWo4NxEPq4r+e2f45fEO7z5vjbXHB4Ob6QD+dU2+LXjdiSfFmtE+v22Q/1rvXhFiftYuC+X/BM/r6/lP6H/AO0rbPFxEf8AgYp4vYSARMh/4EK/nfj+L3jiM4TxfrYPXi+lH8jV62+PHxHtWBi8b6+hHpfycfrRLwixVvdxcPu/4I/r6/lP6FBOhPDA/Q07fkkZzX4Fab+1v8YdJKG3+IWsYX+GWYSD8mzmu10T/goZ8dNEYEeL1v0A+5d2MTgj3IAP615tTwjzqKvSqwl87foUsfSe6Z+4W7sSBRuHIHUV+Q/hv/grB8UNOCLq2h6Hq6DGSiSQMffhiB+Veu+FP+Cu+jyFE8QeCbu0PAaSyuVmA9cAgGvmcV4dcR4W79hzJfytP9Toji6Mup+jdG7tXyd4P/4KVfBzxOY0uNXuNHmbjZfQFcH3IyPyr27wn8efAXjYJ/Y3inTL9nHCx3K5z9Cc/pXxuKyTMsHf29CUfWLNo1IS+Fnomc9OtOqpFcxTBGVw6tyGU5BqxuPHTPevGs1ujUfRSDpzS0wCkpaKAPkH9r74DXmpXcnjfQbZrmYRqmo2kKZdgowJlA5JCgKR6AHsa+UNB12/8M6xaarpd1JZ6haP5kM8Z+ZT0+hBBIIOQQSCCCRX6zyKHQjG4HtXz98Vv2RfDnjyW41LRZP+Ee1eRi7vDHuglb1aPIwT3Kkc5JBNebiMM5y9pT3PyfiDhSrWrvG5e7T3a217p9zz/wAJ/t1GCwSLxD4ceW7UYM2myjZJ1x8j8r2/iPc9sVwHxi/au134l2E2laZbnQdHmUpOqy757hc9C2BtUjqo68jJBxVLxH+yV8RdAneO30uDWoOSJrK4QcdsrIVbPsAceprE0v8AZq+JWrTrHH4YngBIBe5kjiVR6nLZP4An6muSU8U1yNfgfI4nF8S1KTwlSMrbaLV/NI8wr6//AGNPgxNa7vHWrQFDNGYtMjcchDw8vtu6L7ZPQirPwj/Ywi0u/t9T8aXMOoyRPvTTbYEwEg8eYxALj/ZwBxg5Gc/VVtBHaQpFEipGg2qqjAA7YFdGFwrhLnmfRcLcK1cPWWNxys1tHz7stKOKWiivVP2QKa43KR606igD89/2kfgh4s8I+JdU8TXcsuv6XeTmV9QRfnhz0WVR90AYUEfLgAcEgV5h4D+Ieu/DXWk1TQr1rabgSRN80Uyj+F17j8iOoIPNfqRd2kN3bvFPGrwMpDBxkEHqDmvzg/aGsfCel/EzUbTwjB5FtASl2qMPIW4B+ZYxjgDoR0zkAADnx8VS9k/awdj8K4oyd5PVWY4Wry8z2vrd9j7B+CX7SGifFeCOymddK8QquZLGRv8AWYHLRN/EO+Oo5yMcn2jIPOMqa/I21uZrOeK4t5Xt54mDpLGxVkYHIII5BB5BHSvq74F/thvbtbaJ46k3JxHDrAXp6CYD/wBDA+o6tWtDGKdoz0fc9vh7jKGIthse+WXSXR+vY+xye1GMjrVGxvYNStYri2lSeCVBJHLGwZXUjIII6gg9avLXpn6xGSmroayggZ69jXjn7Rf7NXhX9onwjJpWs2qR3sYJtNRjUCa3bHBB64yBkd69jIzikCjOQa3wuLrYKtHEUJOM4vRobipJpn8/3x6+AHir9nnxhJpWvW7mAsXtNSjB8u4XPBB7MBjI6g19g/sNft9SabJY+AviNetPakLBp2sTnLJ0AjkJ6jsD6YB6ZP3v8cPgZ4b+O3gq78P6/aq6yIfIuVAMlvJ2dSQcEV+Kn7RH7OPif9nLxhLpWswtPp7ufsOpouI7hMnv/CwxyOvcYzX9OZTnGXeIGAeWZqlHExXuvRXfdfqjxZ0p4WXPB3XU/XL9pz9mDwv+014HZZlSLWoozJYarDgvGxGQMjqpPYmvxe+KXwu8QfCDxheeG/Edm1reW7EBtpCSrnhlPcH2r7b/AGDP27H8Oz2nw9+IV80unSERaZqspOYTniKQk8rzwT06GvsD9qn9l3w7+0t4DdSIrfX4EMunapGBuDYyFJHVW6Y968LJM6zHw+zL+zcyvLDyej6W7ry7o1qUoYqnzwep+GpOffoOfT0r6u/Yg/bEvP2ffE0Wia9NNc+C7+QK8ZO77GxI+dQeg5yQPrXzv8Q/h7rfwt8XX3hvxBZvZ6jaSFCrKQHA6Mp7g9jXNEDjcMj0/TFf0nmeXZfxXlrpztKE1dNdPNM8eE50J36o/o98P+I9P8VaPZ6rpdzHeWF3GJYZo2yrKRkEGtTjbX5E/sA/tmT/AAn1yHwR4tvGl8JXrhLW5lcn7DKT0yT9w/oe9frVYXsOoW0M9vIssEi7lkU5BBAII9cg5zX8J8T8N4rhrHyw1dXj9mXRr/PufTUayrQUluaNFFFfJHQFFFFABRRRQAUUUUAFFFFABRRRQAUUUUAFFFFABRRRQAUUUUAFFFFABRRRQBFyR1rP1fVrTQ9MutQvrhLWzt0aWSWQhVRVGSST6YJq+5CKSSAAMk1+XH/BR39r9tev7j4aeFL8iyt2xq13A+BI4IPkgjqBgZPQ9K+l4cyDFcRY6GDw+z1k+iX9bGNarGjFyZ49+3H+1xdftAeMZtI0e4kh8HaZKUgRWwLpwcGRh3HHAPGOetfK2Mnk9Off3poIAxnAArpvh54B1n4oeMNO8N6DavdajfyiJAoJCAnlmI6ADkmv70yzLsDwrlipwtGEFdv03bZ8vOcq023uzpPgT8ENf+Pnj6y8NaJAQrMGu7xhmO2iB+ZmPQcEADucV+1vww+GHhH9mL4WxWNq0Fhpenwebd3s2FMjAZZ3J65x07cYrE/Zs/Z48PfsyfDxLOLyZL2SMS6lqUgAMjAEkknooOcdsCvz3/b3/bKufi34guvBPha7eLwjYymOe4hYqL2QEg5IPKAjgdDX805lj8f4k5wsDhG44aD1fS3d+fZHsQhHB0+eXxM5P9tX9sLUP2gfFE2kaTPLa+C7CUiCANj7UwJHmOB1HoCemKvfsQfsa3fx58QQ+IvEVvJbeDLKUHLAr9uYHOxTx8oxyfwrJ/Yt/ZE1D9ozxYNQ1SCW28G6e4NzPgr9pYHIiQnqCByR24r9mfCfhbTPCHh6y0fSLOGz0+2jEcUMSBVCjpx79a9LiniTCcK4JZBkllNK0pLp8+7FQpSxEva1fkTeHvD2neGdHtNN021is7K1jWKKCJQqooAAAA4HQVr44pqrgfyp+OK/mmUnNuU3dvdnr2S0RGikHHSncH8aTO047VxPxQ+KOj/Cvw7Pq+rT4VcrDbqR5k8mOEUdz/IZJ4pNqKu9jmrVqeHpyq1ZWit2zuO1Jk47V8jfBz9sWbW/Flzp3jAQWdjfTZsblBtS2zgCKQ9wePnPcnPBG362SVJIwy8qeeKmFSNRXizgy7NMLmcHPDSulv3R57+0FPLbfBrxc0Kl3OnTIR6Ky4Y/QAk/hX5mHotfq5428PR+KvCeraPMxSK9tZbZmXqA6Fcj35r8rtW0y50XVLvTr2Mw3dnM8EqH+F1YqR+hrycwi7xl0PyfxBo1Pa0q32bNfM+5f2KdVt7z4SyWcTD7Ra30ySr3G7DKT7YOPwI6g11n7SPjnxN4B+Hc+p+GbOOeYPsuLl8ubRCMeYExhsHHU4GQSCM4+Pf2c/jEPhL4133budC1ALDeBcnyyD8s2B125IIHO1j1IAr9Bg2neLdF4MGo6dfReokiljYfiGBB+hFdmHmqtHli7NKx9Tw/jY5nk/1ajPlqRjbzXZn5W399qPiTVZLu7nn1LUbuTLPITJJK5OAO+TkgAD2Apup6ZeaNfT2OoWs1ldwna8E6FHQ4B5Bx2IP0Ir9EPhd+zd4T+F2pT6ja2732oPK7RXN5hmgQk4SMY4wpwW6nnnBwPHP23PCvh3ytO1yK9trTxCCIGtAf3l3DnrgdNhz8xwMEjOdorhqYOSpucnqj4LMuEq+Fwc8ZiKq50728vV9TxD4DfFy5+EPjSG9d3fRrsiG/gXJ3J2cD+8mSfcEjjOa/SDTdRt9Xsbe8tJUntZo1kjljIKspAIIPcEGvyZjRpnSKNC8jEKqqCSxJwAAOpJ7V+jf7Nfg3XPA/wtsNP165eS7ZmnS3Yf8AHpG2CIc98ck+hYgcAVtgKkneD2R73AeYYmfPhZRbgtU+3l8z1yloor1j9mCiiigBAc0HNH41UuLqKzjaSWRYkUZZ3O1R7kmpV3okBZGabuBBI5r5w+Nv7dvwx+Ciy29zqy63rKghdN0wiWQH0Zh8q4PHJr4Q+Lf/AAVA+IXjMzQeFbS38L2LZCuD5swH+8flH4V97kvBGdZ3aVCk4wf2paL/ADZzVMTTpbs/VjxT8RvDvgiwku9e1qz0u3jGWe6nWMDAyepFfK/xR/4Kg/DDwY01roP2rxTepkZtEKQgj/bYDI9wD+FflJr/AIx8XfFPVvM1XUdT8RX8rcI7PMc54AQZxz6CvZPhV+wJ8X/imIriPQP7A0x8EXersYsg91QAsfyHviv1Wh4e5HksFWz7GL0TsvTuzgeLq1HalE9E+In/AAVK+JnimSWLw5Z2Hhq2bIV9hnmA9cngH6Cvm7xl8efiJ8R7h317xfq2pb+sRmZU/BFOB+VfoR8NP+CS3hzTUjn8YeI7rV5hgtBZqIYwe4zkk/XIr6Z8B/sZ/Cj4fCM6b4R0+WaPkT3UYmfPrlgea1fF3CGRXjlmE9pJbSt+r1EqGIq/HKx+KHhT4TeOfiFcBND8L6vrUjH70Fq7jnuSRgdO5Fe4eDv+CcHxp8U+XJNolroULjJfUbldwHuqE4PsTmv2i03R7TS4FhtLWG2iUYCQxhVH0AAxV3YAMbRivnsZ4tZnUvHB0YU106v9DWOBgl77ufl74V/4JG6tdRo+v+NYLcnkpY2xYj1AJ6/lXqvh/wD4JNfDmy2nVNc1jUnGCVV1iU+2AMj86+78D0pDjjBwPSvisXx7xDi782Ja9LL9DphhaMNo3PlXRv8Agmv8EdKUFvD0t8/rdXkjf1rtdO/Yk+DGlqiw+A9Kbb0MkO8/mc17qGB4yM+xpfTmvnqnEGa1tamJm/8At5/5mypQjtFHllr+y98LrIYh8D6Kg/68kP8ASry/s7/DhFwPBmjY9PsUf+Fej496OPSuF5ljZb1pf+BP/Mfs4djzeT9nb4byZ3eC9FOf+nKP/Csy7/ZS+FGoArceBdFcH0tFB/lXrY+tL+NEczxsdVWkv+3n/mHJHsfPer/sI/BPVlIl8C6fFnqYAYz+YIriNa/4JkfBfVBJ5OlXmnsw4a1vHAH4HIr66IppAzmvRpcRZvQ1p4ma/wC3n/mS6VN7xR+f/iL/AIJGeC7pWOkeKtWsnPQThJV/QA15H4t/4JKeMNP3v4f8WWGoqASI7qBomPtkEjP0r9XAD6YFJgY6cV9JhPELiHCNWxDl/iSZjLCUn0t6H4aeNP2BvjX4NEjt4Uk1WBR/rNNkWYkf7oO78wK8b1Twt4o8C3xj1HTdV0K5Tn99DJCw/EgH+Vf0WmNX5KjP61i694N0XxPaPbarpdpfwtkFJ4VcH8CDX2eE8Wcamo4/DxqLy0/zOeWBj9htH4T+Av2sviv8OHQaJ4z1HyEIAtrt/Pj47bXz/Svpv4b/APBWTxXpZit/GHh611aIYDXNi5ikI9SpyM+wr7I8e/sAfB/x0ksj+HItMuZMnzbBjDgnvgcfpXy58Sv+CSM8QkuPBPipW6lLTU4yRn03r0+pr3v9YuCc/dsdh/ZTfW1vxRl7LE0fhd0fSvwq/wCChvwi+JJht31s+H9RfA+zasvlZPs3II565r6M0nxHp+u2yT2N5BdQuMiSGRZFI9QVJFfhD8U/2S/il8I5ZP7e8JXjWS5/06xX7RbsBnkMuccDPIHSuf8Ah38dvH3wlvVl8N+JL/TQjZNuZC0WR2KHgflXJi/DTLsyg6+RYtST2Taf4r/IqOMnTdqsT+hFXxwTzS5z0r8s/g7/AMFXdZ0hra08f6Eup2xwGvtNwko55JQ8N9BzX3f8Jf2n/h38arSObw14ltLmcqC1lK3lXEZwCQY2w3cV+RZzwlm+SN/WqL5f5lqvvW3zO+niKdSyiz2AdKWoopA8YbIANSDpXyGvU6BNo9KNo/u06imKyEwKWiigYUUUUAR7vm96M59qDxXEfFn4k6f8LvB15reoOG8v5IYQ2GmkI+VF9z19gCe1JtRTbObEVqeHpSrVHaMVdnmn7VHxyHw68P8A9iaTcFPEWop8jJ1t4s4aT6nBC++T2wfgoszEljlieSTk59a2PFvinUPG3iG/1rVpzPfXkhdj/Co/hVfQKBgf1rpfgt8KL34u+M7fSoQ8dhDia/ulH+qizggHpvbovXucYBx4FWo8TUUUj+b82x9fiXHqlRTavaK/U7D4G/s2Xnxb0TUtXvLiXS7EKYrGcRhvNmB5bBxlFwQcEZORn5SK89+Ifwy1/wCGGsNYa7ZNECT5N1GCYJwO6NgZ9wcEZ5Ffpx4f0Gy8MaTa6bp8CWtnbRrFFDGMBVHFUvFngrRvHWjS6XrdhHfWUvDJIOQexUjlSOxBBFd8sHFwSWj7n6HV4HoTwcI03arFb9G/M+Pf2NvFXjSXxcdD06b7X4WhXzb2K5JZLYHODEf4WZs/L0PzHGea+4sEnPSuI+GXwp0T4UaJ/ZeiJII3kaWWechpZWJ43EADgYAwOg+udTxv460n4e6Bc6xrV0trZwjk9WY9lUdSx7CuqlB0qaU3sfX5NhJ5RgFDFVLuOrbei8l5HR5BNDDPTmuD+Fvxb0f4t+H01XSXaNgdk9pKR5sDejAE/UEdR+OO8PXnpWyaaunc9+jXp4mmqlKV4vZoVgO3WvOPjb8FfDnxy8FXnh3xBZrPDMp8qfHzwv2ZT1BFejMQe1B5Gcc1th69bC1Y1qMuWUXdNGzXMrPZn4DftFfs+eIv2c/HU+iarE72Lsz2GogEJPGCCMEcBhwCPUGvsj9gP9uUwzWPw38e3gxxHpWqzvnJ6CKQnoegU9Ox5r7i+PXwK8N/HrwNd+H9etFfeCYLpQPMt37Mp6ivxE+N3wb8QfAL4h3fh3V4pYXgk8y1vFUhJowfldT3PTgdDX9O5RmeB8QcteWZjaOJgtJdX2a/VHi1ISwlTnh8LP1k/bN/ZI0v9ovweb7TEitvF1nGXsroqF80YyUc9wex5x2r8Z/EfhzU/B+uXujaxZS2GqWUhintphhkYHHPqDX6f/8ABPj9s9fHVlB8PPGN2B4gtYtthdTtg3UY/gJPVwOeTzW//wAFAf2Oo/ix4duPG3ha0UeLLCMyTQxDBvI1GSPdgASPXFcHC3EGN4LzJ5Fm7/dN+7J7K+zXk/wZdelHEQ9rT3PyO3sCCDjHA/PP86/Sr/gnZ+2lJO1n8MfGl586r5ek6hO/L9f3LE9xjgn2Ffm1c28tlcy288bwTxMUkikXDIwOCCD706yvrjTL2C8tZnt7mBxJHKhIZWByCCO4Nfu/E/DuE4qy505WcrXjJdH0PNoVpUZH9JKtuPUEU4dxXyB+wR+1xB8c/ByeHtduUj8YaVGEkUnm6iAGJBnqegNfXyEkcnpX8EZpluIyjF1MHiY2lF29fNeTPp6c1UipIlooorzDQKKKKACiiigAooooAKKKKACiiigAooooAKKKKACiiigAooooAZRnrRxwO9eY/H3406P8CPhzqXifV5FCwoVt4cjdNKR8qgd+fStMPh6uKrQoUY80pOySE2kmzwb9v/8Aa5HwT8It4Y8PXK/8Jdq8TAMh5tICCDJ7N2HvX473VzLeTyT3EjyzyMWeRzlmJJJJ9yTXUfE/4kav8WfHWreKdcuGnvr6Vn2sxIjTsg9ABwK5IA56Zx69Pxr+9OB+FaHDWXJzS9tJXlL9PRHzGJrutLyLOn6fcatfW1laQvc3U8gjiijGWdicAAepJr9iP2FP2QLT4FeFo/EGvQxzeMdRiDSuygi0jIBES56Hpkjqa8G/4Jvfsii9nt/ih4tsyI0BOkWk6nk4P74g+3T8693/AG9f2s7f4IeD38M6FcoPF+qRFIljOWtYiMGQgdDjoD17dK/IuN+IsVxLmMeHcpd1e0mtm/8AJdT0MNRVGHtah4p/wUP/AGzWWS7+Gvgq+KkZj1e/gYgr0BiUjpxkH0yPWvkT9l39mnXP2j/HUOm2iPbaFasJdS1AjIjjB5VfVj0Arj/hj8NvEXxv8f2mgaPHJfapqEpkmmfJCKWy8jnoAOpJ6kgV+4f7OnwI0b4BfDuw8O6XGjTqga7utuGnlIBZj+PH0ArozjH4Tw+yiOWZfZ4ma1fVd2/0JpReKqc8tkdJ8MPhvovwr8JWHh7Q7SO0sLSMKiqoG4gcsT1JJ5JPeuzUACgLS1/LtarUrzdWq7yk7tvue0kkrIavPPWnHrTfwrlPHXxJ8P8Aw30tdR1/UE0+2dxGuFZ3dj2VVBZu54HQE1Lairswq1adGDqVZKMVu3ojq8c9K+Y/2tvgbq/jdYfE2izXF9dWEBjk0osWDx5JLxDs/qo+8AMcgA+xeGPjZ4I8XNGmmeJNPmmf7sDThJT/AMAbDd/SuzE8NyvDo4Pqc1nOMa0OW+jPGxtLCZzhZYfnTUuqf4n5Hkc9CPavqT9mX9pltAltPCXi27J084jstRlb/Uekch/u9gx+70Py4K9F+03+zGdU+1eLvCVt/pvMl9p0S/8AHx3MkYH8fcqPvdR82d3xy2cnIwR2rw2qmEqf1qfhE4Y7hHHpr4fwkj9dI5EnUFTuU85r5F/bA+Bk80z+OtEtjLtQDU7eNfmwowJwO+BgN6BQegY1kfszftNtoL2nhTxXdFrA4jstRlP+o9I5D/d7Bj93v8uCv2cPLvIfmw6EfXNeteniqf8AWh+vqpg+LMucE9X96Z+RxO48cV6F8Ovjt4x+GCeRo+peZp+c/Yb1fNhBzn5RkFeSc7SM5ycnFfTPxZ/Yy03xPdXOreFLtNFvpTvaxlTNq7f7O3mPJ5ONw9AK8F1D9kz4n2d5JDFoEd8i9Jre8hCN9N7q35gV5Tw9ajL3b+qPyKtkOc5NiL4ZSfZxu7/d+pqat+2X8Q9Usnton0zTWYY+0WdqxkA9vMdx+leNanqeo+JtXe6vrm51TUrpxmSVmkkkboB39gAPYCvbfC/7GHjzWrmMaqLTQrU48x5ZRPIo9lQkE/VgK+nPhN+zd4W+Fey6ih/tTWgOdQvAC6+0a9EHXkc8nJNaxoV67XtHZf10PXoZHnmeTj9elKMF3/RHmP7NH7ML6FLb+LPFtuF1JcPZac3It89JHH9/0X+Hr97G36tXAUAUYwuAKQDJr16dKNKPLFH7NleWUMroKjQWnV9W+7Jaax6c4pcimOyhck5x2zVs9gQHrjpVe8vodPhaWeVIY1BLO7YAA7k189ftB/ttfD74E209vcaimra+gITTbJg7hu24g4Uc96/MH9oL9t34h/Hi5ktJNRl0Lw6WITS7BzGrLz/rGGC2c8jOOBX6Lw7wJmuftVFH2dLrKWmnkupx1sVClpuz9C/j/wD8FGfAHwoM+naHKfFmux5UwWTjyo2H99+nB6gAmvzu+NX7cHxN+NEksV1rDaJpDZA0/TGMabT2ZgdxP4gVzPwY/Ze+IXx0u0Hh3RJPsDMA+o3KmOBOeTuIGce2a/RH4Bf8Ew/Bfgc2+q+OJD4r1RSGFqwK2qEc52/xYPrx7V+tqhwhwRBOo/b14/N3/JHApYjEPTRH5tfDD4A+PfjXqCxeGNBvNQR2xJeyKVhX3Mh4/U19y/Bf/gk9br5F98RdcM7rhjp2m/Kv0ZzyfwAr9D9D8Oad4bsYbLTLG30+2hXYkNtGEQADAAA7Adq2f1r4DOvE3NsenRwdqNP+7v8Af/kddPBwhrPVnlnwz/Zx+Hvwjhij8OeGrG1kQYM7RB5j7ljk16esaKoAQADpxT8Z9qca/Jq+Jr4qbqV5uUn1budyjGKtFClQeozRgZpaKwKEwKMClooAQjNNdNwIBwafSbh60AeY/Erw/wCJIbO41bwvqrW2pQgv9ln+eCYDnaQeQT6ivC/A37cNql82n+MdLksLmKQxPPbksgI7kdRX1V4gu0sNHvJ3+VEjYtn6da/JLxTfJqvibV71D8lxdSyrjnAZia8TMcTLC8rh9x+n8JZTQzuFWjiY6RtaS3R+q/g/4j6B46s47vRdTgvYGAyI3BKn3HUV1CfjX5A+HPFWseD9Uj1DRdQnsLqMjDQNgNznkdCPavsP4Jftn22rNb6R4uAs7xsIt6vETn/a9D/U0sLmUKzUZ6MWecEYrL06uGfPD8UfYH060gIIxVGwv4dStUnidZI2AKuhyCD0INXcgHrgGvc0ex+ZNOLcXuiSk/CkDA96dS3EFJgUtFMBMCjApaKAEwKaUU4yBke1PooApXNpDeRNHNCksbcMrqCCPcGvCvi3+xX8Lvi0ksmo+HILK/cHF7YL5MoPr8o5/Gvf+SOKCvA4rtwmPxWBmquGqODXZtGcoRno0fk58Z/+CVvifw0bi98CarHr1muWFld4inwOwOdpI/CvjzxD4T8Y/CDxCkWqafqfhjVrdvkkYNC2QTyrDgj3Bx1r+iNgOM1x/wAQPhX4W+J+lyad4n0Sz1mzkGClzEHKn1Un7pHqOa/X8n8UMdh4rD5nBVqfXv8A5M4amCi3em7M/J34H/8ABSb4h/DVrex8ROPFujJhSLglbhRns4znjsa/RX4E/tmfDv47QxW+laqljq5A3aZfsIpge+AeGA9q+VPjz/wSrj8y51P4a6oYcksNIvjuQHGcK/Ue2Qa+CfHfw08Z/BfxCLPxDpd9oWoQsGim+ZASDwyOODzzwa+yqZJwrxrTdXLaio13rbbXzX+RzqrXw+k1dH9DsUgkQspyOx9aeOnSvx5/Z1/4KTeMfhmtrpHjNpPFOhphVuXbF3CoGMbv4h9ea/TP4L/tDeCfjlpC3nhjWYbiRQDLaM22aL2KHnHv0r8Vz/hDNOH5v6zTvDpJar/gHoUcRTq6J6nq9FJuHrSBgRkHivizqHUUmRS0AZup6hbaVZTXd3MkFtCheSRyAqKASSSegxX5z/tAfGK4+LnjB5YXaPQbAtFYQHI3DPzSt7tgcdgB3yT9/wDxB8FWXxC8Jaj4f1CW4htbxAjPbSFHXkEYPIPI6EEHoQRX59/GH4CeIfhBes91EdQ0Z2xDqcCEJ7CQc7G+pIPY9cefi/acqUVp1Py3jd5hOhGGHjen9prf0fkcDomh3viPWLLStNga6vryVYYYl/iYnA+gHUk8AAk8Cv0i+CXwms/hL4Lt9LhCyX8mJb26A5mlI56/wjoB6D1Jryv9kb4F/wDCKaQPF2t2+3V7+MfZIZB81rARnJHZ3GCe4GBwSwr6bAIFGEoezXPLdmvCHD/1CisXXX7yS08l/mN79h7U4frRj061yfxB8f6P8NPDs+saxc+RbIMKo5eR+yIO7HHT6k8Akeg2krs/RatWFCDqVHaK1bYvxA+IGj/Dfw7c61rNx5FvCMKo5eR+cIg7scdPxOACR+enxe+Mms/GHXvteot9m0+EkWlhGxKQqT1J/icjGWIHTAAqL4u/FzWfi94jk1DUGMFhEStnYqxKQJnr7scAlsZJ4GBgDjdM0u71q/trDT7aS7vbhxHDBEMs7HsK8LE4l1n7OG35n8/8R8SVc2q/VMJdQvbTeTOq+EnjPxJ4K8a2N34YWS5v55FhaxQFlulJ/wBWyj889q/TTTLie5021muYPs1w8atLAXDeW5Ayu4cHB4yK8X/Z1/Z0tPhbpy6rqscd14nnT55cZW2U9Y0Pr6t3+nX3YqBXo4WlKlD3mfpvCeVYrLcI1iZu8tVHt/wX1JCM0YFA6Utdh92R4+bNeDftUfsyaD+0b4Im0+8jS21qAF9P1EJloJADjJ6lSeCOnNe9dKaAMe1deDxtfL8RDEYeTjOLumiJQjKLjLZn87/i3wt4o+B/xEn0y/SbSPEGkXAaORCVIKnKyKepBHIPoa/W79h39re3+P8A4QXR9cmji8YadGEuYzwLlAMeaB2z3HY8VX/bv/ZFi+O3hNtd0K2jTxhpaFoGUAG5j7xE/qD2Nfk54A8eeJvgd8RrXWtNabS9b0i4IlgkBUnBAeKQdcEZBz61/TjWF8Scluko4ukvnf8AyZ4/vYSpr8LPt3/gon+xqukS3XxK8G2e22dt2q2EK/cY8mVQOOe4/GvztPYgEGv3n+BPxm8N/tQfCePULZYZRPD9n1HT3wfKkIw0ZHcHkg+hr8sf23P2V779nnx3PfWEDy+D9VlL2c6j5YWJJMTehGTg+nFdfh3xZWoVXw/mr5ZwdouW+nT/ACIxVCLXtqezPEPhr8Qtb+FfjPTvE+gXbWmoWMgdCp+VwDypHQgjIwemc9q/c39mz48aR+0H8NdP8Rac6x3ZURXtqGyYJgOV+meQe9fgQAeewxivoX9jT9pu9/Zy+JMM9xK8vhXUisOpWwYkRgnAlUeqk5I7g19J4j8HQzrCPHYWP76mrr+8u3+Rng67pyUW9GfudnB9qdnINZHh3XbHxLotpqenXCXNldxrLFLGQVZSMggj2rWU8Gv4ocZRfLNWa3R9Fo1dD6KKKYBRRRQAUUUUAFFFFABRRRQAUUUUAFFFFABRRRQAUUhOKQOOnelcCle30Gm2k9zcSLFBCpeSRyAAAMkk1+Kf7df7TN18e/iZJp+nXLf8InojPBZwqSBNITh5mA4OcAD0A96+x/8Agpd+06Ph/wCEx8P9ButuuaypN7JE3zQW+MEH/abgD2Br8nDljkkkk5LHnmv6g8KeEFP/AIWsZH/An/6V/keLjsR/y7i/UaAGwCcc9a+kv2Kv2Yrj9oP4kQy6hE8fhTSHWe+kwQJSDkRA98kDPtmvD/AfgfV/iN4t0vw3oVq93qOoTLDGijIGSAWPoADkn0r9yvgb8JvD37MPwftNMWSKKOzg+0X99IQvmSYy8hJ7dePavu/Efi3+yMJ9Qwj/AH1TRW3S7/5HNg6Cqy5pbIZ8evi/4f8A2YvhJcamyQwC1h+z6fYx4XfJtwqAeg4JIr8R/GPinxF8afiFdavftNqmvazdYWIEsck4WNR2UZAAHvXqf7Zn7S15+0P8TLia2lePwvprtBpsBJwwDEGUjuWPIPpivpz/AIJrfsktdyL8UPFVkY0BK6NazJywGAZmHbuB65zXxOS4WhwHkss3x9niaq0T312X6s6KkpYmp7OHwo+i/wBhn9lSz+AHgRb/AFOBJfF2qIJLyfaP3IPIiQnkAZ/En2r6pTvxjJpkabVAxjAAzxTx6niv5rzLMMRmuKqYvESvKTv/AMD0PXhCNOKjEloopu8dM8155ocT8UfidpHwp8N3Gr6tPt2grBbqf3k8nUIg7n+QyTxX51fE74n6x8VvE0uratLtUZW2tEOY7ePPCqO5PBJ7/TAH6KfE/wCGOj/FXw3PpGrQ7g3zwXC/6yCTs6Hsf5jIPFfnZ8TvhjrHwp8Sy6TqsW5Tlra7QYjuI88Mp7EcAjt9ME+VjfaWVvhPxzjr+0LR5f4Pl38zj+K6DQfiD4n8KlV0rX9S09E6RQXTrH/3xnafxFYcJRJEaRGeMMCyq20kZ5AODgkd8HHoa978Ifs16V8V/D66t4N8UlWGFm0/Uog0sMn91nQ8exCcjntivNpQqTf7vdeZ+XZZh8biptYOXvLonZ/IoeH/ANsL4haMohvbmy1qPoReWwVsezRle3cg1wHxI8Z6Z481f+2bXQhoWpTEm7SCbzIJ3P8Ay1A2goxPUcg9c5znrPEv7KvxH8Nh2/sZNVhXOZdOnD/khwxz7L9cV5lrHh/VfD05h1bTLzTpenl3cDRH8mArSo66XLUvb+up6OYSzj2XsMbGTiu6v9zM6vqT9mb9pp/D72vhPxXdltPOI7LUZW/1HpHIT/D2DH7vQ/Lgr8t9eas2VldareW9naW8l1dXDiOKGFdzux4AAHOecYrKhUlSkuX/AIc4cnzHFZZiozob7Nd/I/W2J1kjDoQVPQihl5yB81ebfALwr4j8F/DjTdO8Tagb6/UZVDg/ZoyBth3/AMe3nn3wMgA16WfvV9PF3SbR/U2Fqyr0YVJx5W0nZ9CQdKWkyBRkUzrG0jEAdaa7KoOewzivmr9qP9tXwn+z1pM1usyaz4pdSLfTLdxlSeA0hGdo784zjiu7AZdiszrxw+Fg5yl0REpxgryZ7R8Q/iX4c+GOgz6v4j1W203T4VJaSZwCSOwB6n2HNfmR+09/wUq1vxx9s8P/AA5aXRNIfMUuquNtxMOQdg/hB9etfL/xn+P3jX4/+Im1DxLfyTqXP2fToCVhhB6KqDqenJGSa95/ZZ/4J5+KPjDNba54wjn8N+FzhxHIALm6BwcBT91T6nB9K/orLOD8n4RwyzHiGopVN1HdX9OrPInXq4mXJR0Xc+bPAvw28X/GnxT/AGfoOnXmuapcSZlm+ZwpPVnc5x6kk1+j37N//BL/AEHwx9m1r4kSL4g1JcOumJkWsTccN/z0+h4r7H+F/wAGfCnwg0CLSfDOj2+n26KAWjUF3I7sx5Y/Wu7VcZ4r4fiTxHxuZp4XAL2NHZW0bXqtjpo4OMdamrMnQvDdh4a06Kx02zhsrWFQsdvbxqiKAMAAAcCtdfu+n4UZ3AjoaFGBg1+PSnKcuaWrfU9BW6D6KKKYwooooAQDFLSFgOtJvGcUAGKTn60bgOar3d3HZQmSV1RQMkk4FJu2rBJyaSJC3OCR9KTd1yRt/nXgvj/9pzT7XXIPDHhGD/hIPEdzJ5SRQt+6iPdnYdh1IHNW/ip8cP8AhTXgGKXWZVv/ABDcIRHbwgLuc9cZ6KM9TXM8RBXbei6nsU8qxdSdOmoe9PZdfU5z9sH4wweDvB03h+ynX+1NTUxhAeUjI5Jx09Aa/PxM5JPWtvxf4t1Txzr11rGr3DXN3cMWJycIM8KAeigdutY1fE43EvE1Oboj+m+Gcjjk2EUJfHLVsKDkAkDJxx9aKK4Neh9g0mmmfVv7JH7Qt5puoweDtauTLaTELYzyHJjb+4Seue1faupa1aaTbRz3k0dvETjzJCAuT0GT61+QdneTaddQ3du+yeBxJGwOCGBBB/z61+ouheX8TPhBZTXqiSK/05GYemU5Iz3r7DK8VKrBwlvE/nXjbJaOExVOvSXLCb19T0S3uYrlN0bK6noVPFTKevFfnp8IP2oNY+GHiOXRNdlfU9BjnaFXZsywKGIBB6kAda+8vC/inTvFekw6jptxHcWsyh0kQ5BBAr06GIhX0juj4XNMlxWVNOqrwkrpm/RTN449+KcCGGQa7DwBaKKKACiiigAooooAKKKKAIj644FcX8Q/hP4X+KuiT6R4n0e11WxlyNlxGpKEjG5TjIPvnNdqBilAOfaqo1qlCaqUpNSWzWgmk1Zn5V/tIf8ABMHU/Dv2vW/hnO+oaeoLnR53/fIM9EY/e9gea+LNH1zxd8GfGC3NhcX/AIa8Q2MnP3onBHUMDjIPoRX9EZXIOVzn6V4b+0B+yT4G+P2lTJq+nR2uqhcQ6lbKFnjOOOQOR7HOa/cOHvEirTgsFnkPbUnpd6tLz7nm1sH9qjoz5m/Zi/4KaWHiSay8PfEmNNK1JiI49Vi4hlOAAZM/dJPfpX3/AKXqtprVlFeWVxHc20qhkliYMrAjggivwy/aI/Y/8cfs96pK9/Zvqnh1mPkaxaKWQrngOOqsB6gA1sfs0ftteNP2fr6Cze4l1zwqWHm6ZOxLRrnloyehHXHTivYzrgPA53hnmfDc01u4X/Ls/IzpYmdF8lc/cRWBzg5pQMj2ry34J/H7wj8dfDkGr+G9SWYOo822cgSwsf4WXqCPXpXqAPbNfz3icNWwlSVGtBxnHdPRnqxkpK6Y76Cql/p1tqds9vdwR3MMg2vFMgdGHoQeDVrORTuMdaxuJpSVmtBFUKmAMClA4oNVruVo7eRo0MjqpKqDjcccDPvQDfLG5zXxB+Imj/DTw5caxrVyILdOEQEGSV8EhEXuxx0+pOACR+eHxe+Lus/F7xE+oahIYbGIlbOwVspAhPX3Y4BLEcngYAAEvxw8f+JvHXji9bxLBLp01lI0MWmMfltF9B6k8Ev/ABcEcYA4rRtHvvEGqWumaZayXt9dSCKGCIZZ2Pb6dyTwACTgAmvCxOIlVfs46L8z+feJeIMTmld4LDpxina3Vvz/AMiooLE4BJwTgDPAGSfyrovh/wCOtQ+HHiqz17TfLa4tyQY5VDJIh+8ntkdx0r7b+BH7NWl/DjRTd6xFDqPiG7iKzuw3RxIw5iQEdOuWxlue3FeDftKfs1zfD24n8R+HYHm8OStunt0GWsmJ/wDRee/8P0qXhZ0oqot1rY5avC+Y5bhoZhD4o6tLddn/AJn1t8J/iro/xZ8Nxanpkm2RcJc2rkeZbyY5Vh/Ijgiuvvr+3020mu7qZLe2hUySSysFRFAySSeAABnNfmB8NfiPq3wv8TW+s6TKcKQtxaliI7iPujfzBxkV6J8ev2lb/wCK0EWk6XHPpmgBVeeJ2AluJOpD4JGxT0APJGT2x3QxsXTbktV0Pt8HxvRWBcq6/ex0t3fc7P4lftmasfHdu3hLZ/wj1hIRKs6YN/2OSRlFxnbjBzyc/dr6f+GHxP0b4peG7fVdJuMl8LPbvjzIJO6OOx/mMEcV+Xqnmvsr9j/4L674aZvF+qXNxp8N5Fsg0wEjzkPSSUH0/hHXvnnBywtepVqNPb8jzuGM+zLMMwmprmhLV9l6H1lRSZFLXrH7SROA6ncMivzU/wCCkX7JBl+0/FDwvZkuo/4mtrAvUA4EwA6kdD7c1+lnPPGRWfqWlW+tadPZXcCXFrNG0ckUgyrggggjuCDX0PD+eYnIMfDGUHtuu66owrUo1YuLPwv/AGSv2j9S/Z2+JFtqCzMfD986w6nZ5JVoyQAwHYryc9+lfsF8RfBXhj9pr4Ny2EzRXum6rbCW3ulAYxuRlXB7EHH16V+VP7cv7Ldx+z98Rpb/AEu3dvCOsyNLaSAZFu5OTCx+pJHqOK9g/wCCbP7V8vhbWY/hn4nvM6VdsTpU8rf6mU5zESex7eh4r964sy2nnmBpcVZK7VI2crb6fqjy6E3Sm6NXY+Nvi/8ACzWfgz4+1XwtrcJiurSUhZMELNH/AAuvqCMHPqDXFAHIyARkcHjI+tfsV/wUF/ZcT41/DqXxRoVuG8VaLGZoljUbrmL+OM+pAwQfYjvX48zwSW0rxyIY5EYqysMEEHBBB6YPFfrvA3FFLiTLoqo/3sPdkvPv6M48TQdGV1t0P0h/4JkftUM2fhZ4juyWUGTR55m/hz80JJ7jqK/StDkcnPPpX84Hh3X7/wAKa7Y6xpVw1rqNlKs8MqkgqynIPHUcdK/dH9kr9oTTv2hPhRp+txyqmrwKLfUbQkbopgBk49GyCMcc46g1/Pvihwn/AGVi/wC0cNH91Uetukv+D+Z6mCxHOuSW6PdKKTIozxmvwk9MWiiigAooooAKKKKACiiigAooooAKKKKACiiigCM+9effG34raZ8GvhxrXivVJVjjs4CyRkgGWTB2oM9yeK72RhjcRxX5L/8ABTX9pAePPHMfw+0a7EmkaI4N80TZWS47rkcHbn8wa+v4SyGpxDmlPCpe7e8n2iv89jmxFX2UG+p8hfE34jav8VfHGreKNanae/v5mkJJJCISdqDPQAECuUIGcA4NGCT15619BfsXfs9XPx++L1nazwsdB0pkutRmIIXbnCJn1YjAHoDX9347FYThnK3N2jCnHbbbZfM+ZjGVapbqz7W/4JpfsvDwd4VPxF8QWgTWNVT/AECOVcNBbn+IZ6Fv5VyX/BTn9p94Il+GHhy+KSSKJdWkibBVDysJx64yfYY719Y/tNfGnSv2ZPgxdalCkSXSRi002y+6skpUhQB2UdSfbHevxQJ8Q/GP4hqMzat4i169wCcszyO36AA5PYAZr+bOFMJU4mzWtxLmv8Gm21fbTb5JfievXkqFNUYbs9Z/Yx/Zvuf2gvijawXULf8ACN6Y6T6jNj5XGfljHH8Q7eg/Cv270PR7TQtMt7CyiS2traNYYooxhVVRgAD2ryT9lX4A6f8As/fC/T9BgVH1KRBNf3IUZlmPLZPseAOwFe2DAYknr2r82414mnxFmLlB/uoe7FeXf5nXh6KowT6vcmopu5Txmlr89O0yNc1QaJo97qHkT3P2aFpTDaxmSWTaCdqKOWY9AB1NfntqX7Rnj6w+Ieoa/HqFzp0zy4bR7ncbeOMfdjaJsYIHVgAxJJyM1+jMjoikuQo9DXyp+2gPCl14UtLkPbSeIkukjtzAymXZgl1fHOzHPPQkevPJiVJx5oytbU+B4rjWWGVehX5OTW21z1n4D/G6z+Mnh6W4WP7FqtmVS8tM7gpOdrqe6tg478Edsnf+J/wy0b4qeHLjSNVt87vmguFH7yCTHDofX+YyDxXzV+whpFw2seJtUZGFmsUVsGIwGfJYgepAAz/vD1r7LB5GOFFXRl7WknPqejklZ5vlUHi4qXMmn59Ln5cfE/4Y618KfEkukarFuU5e2vEGI7iPPDKexHGR2+mCYvht8SNY+F3iWDWdGn2uMLPbuf3dxH3RgPzBHSv0X+KHww0f4p+HLjSdWt9+4boLhB+8gk7Oh7H+fIPFfnZ8T/hjrHwp8Ty6Tq8W5Tlra7QYjuI+zKexHAI7fTBPlV6EqEueG35H5JnuRYjIMSsXg2/Z3umt0+zP0N+FXxW0X4s+HY9U0x8SDCXFo+PMt5Mcqw7+xHBFdfe6TaalA0NzbRTxPwySIGU/ga/L/wCG/wAR9Y+F/iWDWtHmwwws9uxPl3EfdGA/MEdDX6J/Cr4q6P8AFrw5HqelSbZBhbm1YjzIJMfdYfqD0Ir0MPiFWVnufpXDnEFHOaXsa9lUW67+aMPxN+zJ8OvEwLTeHLazl5xJYZtiD64jIBP1Bqr8Lf2afCXwr1u51SxW5v7+QbYZb51c26kchMKMZ6ZOTjjPJz7DjikPA9K6fZwvzW1Pp/7JwSqqsqUVJdbIeFApaKTIrQ9cjyBzVe4uo7S3eWVgkagksxwAMdyaqa9r9j4e0y4v9RuY7Syt0aWWeZgqIo6kk9MV+U/7Zf8AwUEvviHNe+D/AIfXUlj4eBMVxqcZKy3Q7hMfdX6da+q4e4axvEWJVDDR91fFJ7Jf10OetWjSjdvU9b/bK/4KLQeHZL3wZ8OJlutT5ju9ZDAxwHBBWPB5YevQH1r88PDnhrxd8bfGotNOhu/EPiHUJNzsSXbJOSzsfugDJyeOOMnArqf2e/2bvFn7RniwWGiWsiafE4N7qcqnyoASM5J4LEZwM5Jr9jP2dP2XfCP7O/huKy0S0SbU5FH2vU5lBmnbqeey56AcV+9YzNMm8O8L9Uy+KqYprV7692+noeZCnUxT5pO0TxD9k/8A4J4+H/hPFba/4zjg17xTw6xsmYLU4Bwqnqw7k9fSvtS3to7eNURFVFGFCjAA9KlVAv404Lya/nLNc5xmc4h4jGVHKT+5eSXQ9anTjTVoqw+iiivINQooooAKKKKACiikPSgBhI/GmbhtzngenWlPGB1rkviN49034feFrzWNRlEMMCk8nBZuygdyelTKSinJ7I0pUp1pqnTV5N2Q/wAefEDR/h/oc+patdJbW0QJO84LH+6B1JNfBHxs/an8QfEq4ns9Jmk0rQwSFSNsSTLzyxHQHpgHt15rivjB8Y9a+LviKW9v53jsI2ItrMEhY1zwSOhYgDOfavPtm3BHOc/XqP8AE18fjcfKvLkpuyR/RHDnB1HAU1isZFTna9uiPtL9h74aQppN74xvYw9zPIYreRxyq/xEe5P6V4d+1J4pn8S/GDVEklBtrFltokByEAGSQD0Oa+xP2THt7n4HaHFAVDbGV8f3txz9DXyL+1j4FufCHxWvrlomNrqh8+FwDhjgZGfXqcV1YqDjgoKGvc8TIsTCrxHWdfdXUV2S7HiwyQCRg0UcZODkdjRXy61P3RWeqCjjucUAjOMge56U+KN5pFjjVnkY4CqMkntgdTVJcz5TGpVjTTcnb1H2VnPqN9BZ26GSe4kWKNFGSWYgAD3ya/UvQreH4efCa0tp2EUdhp4ViSMfKg3fyPWvmn9l39nSfSLyDxh4qtxa+SDJZ2k5AK8ffYHofSr/AO1h+0bp02iXHhLw9dLPcygR3UsJysa90BHc96+mwcFg6EqlR2bPxHiCvLiPMqWDwi5oQerWx8fardDUNTu7oAATStIp9ixwfy7V7Z+y98crv4c+J7fRtRuS/h+8cRsjMcQuTgMPQE4yK8KKgEgAAHoP6UoYxMJUJV1BIK9c8fyPNeFTrzpVFOLtqfqWPyijjcA8LWV9NH8j9jrW6jvLdJUIKsAwI569DVkHHtXlf7N3i2Txn8JNDv5X3zeV5UjdcsvGf0r1MHPBr9ApT9pBTXU/kbF0HhcROhLeLa+4kooorU5QooooAKKKKACiiigAooooAKayhgQRxTqQ9KAMbX/Dmn+JtLuNP1S0hvLOdSskM6BlYYxyD7V+a/7XH/BNuTTWvPFPwvjM0Q3S3OhFuV7kwnvxk7TjpwSeD+no+b6UySBZFYFQSepIr6TIuI8fkNf2+Em0usej9UYVaMKq95H89Hw/+JXi/wCCHi8ajoV5daJqtpJia2YFVYgjKyIcAjjGDz71+uX7I37cPh79oTTYdJ1Fo9I8XwqBLZu2Fm9WjJPI9uo9Kyv2uf2DPD/xys7nXtC8rQ/F0akieNAsV0ccCQDv2B681+T/AIm8LeK/gd48ew1GO60DxDpsweOWMlWUg8MjDqO/GQe9f0BKOS+JOFvC1LFxX4/qjyr1MHLXWLP6Gw4IBzwaeD1HWvgb9iv9v+2+Iv2Pwf4/uY7TxIQIra/4WO8I4AOeA5GM+tfesMyzR71Pynoa/nXOMmxmR4p4bGQakuvRruj16dSNWKcWWKQ9KQNntS9RXiJp7Gp4b+0J+zzZfFrTjf6cqWfia3TEFwRhZh/zzkx29G6qT6ZFJ+z3+zzZfCXTVv8AUUS88TXCYnuAMrCOvlx57erdWI9MCvcGx1oXkZrP2UOfntqeF/Y2D+ufXfZrn/rW3fzCsrxBPYW2l3T6o8MenLEzTNcECMR4O7dnjGM5zxiptV1S20XT5728mjt7WBDJJLKwVUUDJJJ6ACvgj9or9oq6+Kd/Jo+jyyWvhiB+nKveMDw7jqFBGVU+xPOAudetGjG73OPPs6w+UYduprJ7R7/8A80+I1z4cuPGeqy+FIZodDaU+Qsp6+pUEZVCeVB5xjOOg5okYxTckcV9c/sx/sxlGtPF3i222ycS2OmzL93uJZQe/cL24J5xjwqdOWIndK3c/n3AZbXz/Gv2UbXd21skVf2Zf2Y3u5bXxX4utCkakSWOmzrgseollX9Qv4ntX2QiCOMKoAAoRUjXYowAO1Ic7SBxxxX0NKlGlHlif0dleVYfKcOqVFer6tnPeK/Gmi+B9LOoa9qUGmWYIXzJm+8T0AHVj7AetbVrdRXkCTwussLqGV0O4EHkEEdRX56/tT6b4s074m3I8R3st9ZzbpdMkxthEGfuKvQMvAbucAnqK9a/ZA+OjXEMfgXXLjdNGv8AxLJpDyyDrDn1UAlfYY7CueOKTqunJWPncPxTCpmk8vrQ5EtE3u35+vQ+vaQ8gihegpa7T788z+O/wd0f44fDrVPDWrQI6XEZ8mUjLQyAfKw9CDX4TfELwVrXwX+JGoaDqKS2eqaTc/I4JUsAcpIp9CMEEV/RCy7h2r4h/wCCjf7LMXxO8Ft430K2UeJNGjYzeWozcwdSp9SoyR9MV+v+HfFKynFvL8W70Kumuyb6+j2ZwYrD+0XPHdHc/sO/tJQftAfC2Gz1OdD4m01BbX8JIJfAwJAPQjGe2frXw/8A8FHP2Zx8K/Hy+MNFtPL8O65KfNEa/Jb3J5I46Buv1zXg/wCzd8cNU/Z9+KOmeI7R3NkHEN/a5IEsBYbgR6gAn8K/Z7xv4W8NftRfA2ayby73SNashNbXGMtGxGVcHswJH619Pj6dXw+4jhjsPrhqr1XSz3Xy3RhC2KpOL+JH4FFdoBIwCK+if2I/2hZvgH8XrKW6nKeHtWdLW/QnCqCcLJjOPlJ6+ma8i+KHw71T4V+O9Y8KaxGYrzTrhoizDAdc/KwPoRg1ywYKMEZB5Br+l8wwmE4myqVN2lCpG6fqtGePCUqM79Uf0i2V7DqNpDcwOskMyiRHQgqykZBHrVzGRzzXw7/wTS/aVPxI8AnwJrN0ZNe0GMCBpGy09tkhTk9SvAP0r7iGQOlf585zldbJsdUwddWlF/euj+4+qpzVSKkiSikB60teOnc0CiiimAUUUUAFFFFABRRRQAUUUUAFFITiq0kxjUk8KASWPQY9f89qW/QDwz9sb48wfAP4O6pqsUqrrN0htdOjJAPmsCA2PRRk1+F2o31xqd5PeXMrz3Fw7SySyHLOzHJJPqScn3r6n/4KIftAN8YvjJPo+nXHmaB4d3W0QU/LLNn944559B7A18oNljyc55r+3PDHhn+yMsWMrRtUq6vul0R83ja3POyeiLGm6dcatfW1laRNNdXMixRRqMlmY4AHuTX7gfsffAyx/Z4+Clna3KRxandIL3UrkjksVzgnrhRwB2618D/8E1f2eD8SPiS/jXVrZn0HQCDCGUbZrk9ACeyjBP1FfXX/AAUV/aNh+EXwpbw3pV0I/EuvqYIhGcPBABh5MduoAz3J4OCK+D8Qs0rcRZvR4dwLurrma7+fotTqwlONGDrT+R8Hft2ftEy/HT4uXFrY3DP4b0VntbJAflkfPzye/IAHtX0h/wAEvv2aQIn+KOu2v7yUNBpSyryqkYaUZ7noCO2a+J/2cfgtqHx9+K2leGrVXFrJIJr+5A/1UAbLsTjqeg9yK/eLwb4UsPBPhvTdD0u3S206ygWCGJBgBVAA4/M1ycd5nQ4cyqlw3gHZtLna7f5tjw1N1ajrTL2qajbaPZXF7dyrBbwRtLLK5wEUDJJPYYBr4B+J37TfivxF42v77w/rd7pWjp+5tII22goP42H95jk88gEDtz9x/EHwJa/Ejw1caDf3l7Z2c7qZvscio8ig52ElT8pOM49MZxkVxOjfsn/DXR9rf8I/9slAxvuriSTP/AS239K/mCtTqTtGDt5niZ/gMyzFwpYOooQWrd2m38j5C8K/G34ra7rlnpWkeJb66v76VYYo2SN/m9fmU4AGSTwAASeBx9XfED4yr8CPAOn22s6g3iPxXLDhFbajzyclpGCgbYwTgYGeg5OTXXaro3gv4QeHNQ1+HRNO0iGyhaV5LS2jjc8YABAGWPCjnkkCvzq8d+M9Q+IPim/17VJC9zdOWRM5WJP4Y19AowPfknkknmnKWGjrK8mfGY3EYnhjDunOs6lae127Jd7PqbXxA+M/jD4lzSHWtXlayZiVsLc+VboM8DaPvY7FiT71wv8AFX0V8H/2QNS8d6VBrPiC+l0axuFDwWsUYM7oejHPCAjkDB684rt/Ef7CFobQtoXiO5juV5C38ayI/wCKbdv1wfpXH9XxFRczPlJZBnmZU/rNROXNrq9fubPmrwL8UPFHw3u/O0HV5rNC/mSWxO+CU8AlkORkgAZwDgDBGBX2h8D/ANqPSvia0ek6uItG8QHhIS/7u5OOsZPQ/wCwecevOPjD4gfDHxF8MdUFjr9gbcOT5NynzwTgd0f15HBweRkDNctFNJbyxzQu0UyMGV0JDKQcggjkEHkEUqVeph5cstuxhlmd5hkFf2NW/Kt4v9Ox+ue7IBHNcT8UfhfpHxU8OzaTqtuCGy0M6/6yCTs6nsf59DxXCfsvfGeT4o+EjaanMra7pe2K5PQzIfuS49Tgg47gngECvcSvHBr3ouNSN1qmf0DQrYbOMGp/FCa2Py/8f/CHxD8PPGa+Hbqzlu7md9tjLbxkreKThSgGeeQCvYnnjBP2T+zR8AW+E+lyapqkjS+IdQiCzRo58qBM52AA4ZumW/AcZJ9oudLtbu8trie1ilngYvFK6BmjJBUlSehIJHHYmroJBPGBXPSwsaU3NHz2VcK4bLMXPExd39ldl+rJ6Kac8YoyehIzXVc+5GnArB8V+LNM8G6Nd6trF1FY2FqhllnmbaqqBnJP6D3q14h16x8M6VdalqdzHaWNshklmlICqoGSSTX48ftw/to33x312bw54dnktPBtm5XKsQ16w4LNg/dHYEe/evtOFuF8VxJi1SpK1OPxS6Jf5nNXrRpRvfUk/bM/bi1P476jc+G/DEkuneDYZCGZSVkviCRubHIXjgHt1rj/ANk/9jzxF+0brsd08cmneEbZx9p1FwR5nPMcfq3qegq/+xz+x1qv7RPiOHU9UilsfBltIDcXJBU3JB/1aE9c9CecV+yvgzwRo/gPw9Z6JodlHp+m2qCOOCBQqgD1x1Pqe/fNfs/EXE2B4OwiyXIkvaW96W9u931f5Hn0aMq8va1Nuxl/C34U+H/g94QtPD/h6wistPtwOEUAu2MFmPdj3JrtkH50cZxTsd6/metWqV6kqtRuUpO7b6nsRSSsh9FFFSMKKKKACiiigAooooAKKKKAIZTtjJzivgH9tP4qv4l8YDwvZzH7BpuDOFPDSkZwfoCPxr7v8RXo07R7y6Y4WONnP4CvyL8S6zL4i8Qajqkzb5bu4eVic9zkde2CBXgZrXdOmoJ6s/VOAMthisbLEVFdQWnqzN55ySTnJJ6k+p96Oexwe1FFfHWtof0elofRP7KX7Qlt8NdQk0DXJTHo90+6KcniCQ8c+xr68+JPw38PfG/wk0EzpMrrvtrmJgWjbHDAj+Vfl1gcjAIIwcgHI9K9D+HHx38X/DGaNNL1Bp7FTk2VyS0f0Bzkfga97B5goQ9jWXun5Vn3Cc6+J+vZdPlq7tdH/XUv/FX9nnxT8MbqSWW0fUNLJOy8t1LDGeNwHI4/CvLeSpOCOx7V9reFf24vD2tWa2nivRpLeRhteWHEsZ45OCM/hg/WmeIdB+AfxYJmh1K20m8l6yQnyWB/3SNv6UTwdGrrRmtR4TiHM8vXscxw0rr7UVdP7jwb4I/s5a98X5hdKx0/REYK944ILnPIQdz719iaB8A/A3wV8PXGsyWEd1c2URne8uVDsCBkkZ4B69K7z4ZW3h7w54V07StEvbe5traMIrxup3f7RA7n1qT4u+G5/F/w71zS7V8y3Vq6Ic98cD8TXr0MHCjRvFJyPzXNeI8bmeMVOpJwpOVrbaX6n55/Fb9oPxL8S9TuES/n0/RiSIrO2YopTOAXxgkmvLckkMfmP+eatappVzomoz2N7A9tdwkrJG4wQQSOnYccetVuOxr5KtOc6j53qj+hcswmGw2Hh7CKSstuvmIAOSMk55pQdvIwT29ByD/IGkAGQCcEnA7nNdn8J/hnqfxS8XWWl2MT+Qsga5nAyqJnnJ6AkZwKilB1Wox3OvHYynhMPOtUdlFH3j+x9pc+lfBXSBMpQzb51GMfKzEj9DXugxjNY3hfQLfw1odnptsoSG3jWJQBxgDH9K2Ac4r9EoQ5KcY9j+OcwxKxWLqVl9ptklFFFbnAFFFFABRRRQAUUUUAFFFFABRRRQAUh6UtFAETgEcjj3rwf9p79lXwv+0Z4Ya3voUstZt1Js9URP3kR9CR1XPUGveiOKaAOOM11YLG18vrxxGGm4zi7poicYzjyyP58/jN8FPFv7P/AI5m0XxBay2lzHJvtb6LIjnUHIdGHfocdRX3Z+w1+32NUew8CfES9C3hxDYavOQFlIAASQno3YE9eB2r7D/aH/Z58N/tBeC7nRtctwLhVLWt6igyQSdmBx64yO4r8Vfjf8DfFH7PfjSbRNet3QK5a01BARHcKCcMp9Rj6gg1/TWW5nlviJgP7PzFKOKitJd33X6o8adOphJc0NUz+gGCZbiJZEYMrcgg/wAqn7Cvzg/YI/brXU1svh54+vfLvlAj0zVJm4mA6ROSeGAwAT1GB1r9G4ZVljDKQVPI21/PWeZFi8gxc8LiY2a2fRruj1qVWNaKlFlikpAx4yOadXz6dzY8j/aJ+GWqfFTwDNp2lalJZXUTidbbdtiuivSOTvjPI7ZwSDxj86dU0y70fULixvreS0vbdzHLBKu1kYdiK/W7oK4HxD8GfCXijxlp/ibUNMjuNWsfuP8AwuR90uvRivUZ6fljixGG9s1JOzPz3iPhj+2akK1OfLJaO+zX+Z8+/sx/syENa+LfF9tiQYlsdMlX7ncSyg9+4U9OCecAfX6KI4wq8AVxPxH+KXh74WaIb/W7pbdTkQW8fzTTMP4UXueRz0Gckgc1Z+HfxF0n4l+FrTXtLlP2eUEOjnEkLjhkcdiD+B4IyCDW1OMKS9nHc9rKcPgMqSwNGS50rvu/NnXZ9a4j4lfFvw78LtIa+1q7EbEHybWPDTTsOyLnntz0HcivMfjl+1XpPw9SbSdBMWseIxlXAbMNoenzkdWz/ADng5I4z8SeJ/FWr+MtYm1bW72W/vZj80kpyFH91QOFUegAHtWFfFxpe6tWfPZ/xdQy+9DC2lU/Bf5s7H4zfHHWfjFqyPdxx2WlWzFrawjAOzIxuZ8ZZscdgOw6k+e2d5cadeQXlrM9vcwOssU0bFWRlIIYEdMEAg1Z0LQtR8Tapb6ZpNlNqF/cNtjggXcx9T7AdSTgAZJIFe5+Kv2P9f8ADHw1fXWulvddg/f3Gm265VYMHIU9WccHsOCBk4J8hQq1m5pfM/HoYbNM3nPHxi5OOrl6dj6Y/Z2+M8Xxd8Iq87JHrliFivYFwASR8sij+6wBOOxBHbJ9dzj2r8+v2U/CPjO+8f2mteHo/sulW7CK+u7gEQyxEjdEP7zYGQB90hc44z+gm04Fe9h5ynTTktT9+4ax2IxuBjLEQaktLvr5kmKp3tjFf20sEyLJFIpVlYZDAjBB9auA5prjI64FdCbi7pn1m5+JX7ef7N8nwM+K097p8Df8I1rjtcWrBTsikJy0ee3PI9s19Bf8EvP2klQzfC/W7nL4a40syPw396IZ79wK+x/2rvgPY/H34S6toM8arqKoZrG4IyYpl5Uj2PIP1r8QLO41/wCEPxBjnQSab4h0O+BI+6ySI3I+h5Hvmv6hyHE0uPOHJ5XiH/tFJaN76bP9GeLUi8NWVSOzP0g/4Kefs3p4m8OQ/ErRLTfqOmL5d+kQJaWDsxA6lT19q/LbO4g9sfgeP61+9Pwa+I+h/tLfAu01Bo454NRtDb31rkEpJtxIhHqDmvxv/ae+CF/8Avi9rPhq5iYaeZGuNPmxhZbdiSuD6jkH6V63hfn9SjKpw/jnadNvlv2W6+X5EY2ktKsepk/Ab4r6h8E/ihoXi3TnZRZzATxjpJCxw6ke4zj3Ffvf4H8Yaf498J6Zr2mTLPZ38CToy88MM4/DNfzmnIAABH41+nn/AASx/aETVdDvvhjq1yPttkDdaYZG5eEn50BPUqcED0PsTUeLnDP1jDxzehH3o6St27/IeBrpP2cnofowDjNPqMHA56VJX8krXU9wKKKKoAooooAKKKKACiiigAooooAYeK+df24fjrH8Dfgbq17BOseuampsNPQH5vMcEFh/urk/gK+hpZPKUt0GPwr8Y/8Ago/8bW+KXxuk0S0uPN0jw4ptogp+VpjzI2OnoM+1ffcD5C8+zinRkrwi+aXounzOPFVfZ0m1ufJ9xcS3NxLNM5kmkYu7kkkknJPPPU1oeHNAvfFeu6fo2mwm4vr+dLeCJQSWZmAAPoOck+grJY9B196+5/8Agl58DB4v+IF5461G28zT9DHl228cNOw5Iz12rz7Eiv7V4mzWnw7k9SunbljaK89kj5+jTdWokfoH8Efh3pX7NXwN0/SnMcMWmWZub24IA3yYDSOxPXJOB6AAV+N/7Tfxhuvjh8ZNd8STSs9m0pt7KI5ISFSQuB7nJ9yea/Q7/gp5+0AfA/w7tvAukz7dW10n7R5Z+aK2AGc45BYnHuAa+EP2NfgfL8c/jXpGmSQGTSLFxe6jIM4Ea8hSfVmwAPY1+CcC4ZZfhMVxVmHxSu032629XsejiZc01Qhsfod/wTe/Z5Hww+Fo8Tapa7Nd8Qbbghh80UHVEHp2Y+59q+zgOlU9P0+DS7OC1t0EUEKKiIowFAGBgVcAHXvX8+ZxmdbN8fVxlZ3c3f0XRHrU6apxUUSUUUV5RqfMH7c/iWbTvA2k6NDIUXUbzfMB/HHEN23/AL6KH/gIr5P+FOkW3iL4k+GNNvQrWk99EsqN0dd2Sp9jjH419Qft4aLLN4d8M6qibo7W7kt3YDJXzFBH0H7v88V8d6ZqFxpOp2l/ZyGG6tZknhkHO11YMp/AgH8K8LFytXTa0Vj+euKqzp56pV1eMeVr06n6028awwIFGAAKlDZ69a83+Cvxg034teFIL62dIb+JQl5Zlvmgkxz9VOCVPcehBA9IIBOe9e3GSklJbH7tg8RSxVGNWjK8WtLHO+M/BOlePdAutJ1i0S6tJ1wQy8qccMp6qwPII5Ffm78WvhxdfCzxze6DcOZoUxLbTsMGWFs7WPuMEHtlTjiv1EI4x0r4X/bh1Czn+I+lW0JVru2sP35XHG6Riqk/mcdgQe9cONpxdPne6Pz7jjAYeeC+stJTi0k+9+hz/wCx3rkulfGqys1fEWp289u6c4bavmg/UeX19zX6EgnBr8+f2N/D8urfGS1vhGTFpltLOznIALL5QH1O9vyNfoMD2owV/Za9zr4G9p/Znv7XdvTT9R9LSUtegfoo0jkGqV3dpZW8lxK6xwxqWdmOAAO5Jq1K4jQknAFfm7/wUY/bLl077V8M/Bt/supF2avewNny1IP7lWB6nufQ4r38gyPE5/jYYPDLVvV9EurZhWqqjHmZ5d/wUB/bNm+Keu3HgbwpemPwvZyFLueBirXkg4xn+6D2HB715j+x5+yVqf7Rni6O4vopLXwhp8qm9vBx5xByYkJ6k8ZPQCuU/Zh/Zx1z9o/4hW2jWiSQaTARLqWolSVhizyAehZugxyOtft78MPhlonwo8HWHh3QbKOzsbSMKqp1Y92Y9yfWv3/iPO8JwRl0ciym3tmvel1V92/N9Ox5lGlLET9rPboXvBngzSvA/h6z0bR7KGysLWMRxQQrgAAAfieOSeT3rowOOaBjrS4Gc4r+YKkp1Zuc3dvc9laKw6iiimMKKKKACiiigAooooAKKKKACiiigDD8V2P9p+HtQtQSDPA6ce64r8itUsJtK1K6sp0MU1vK0ToRggqxXH/jufxr9ipow6EV8F/tf/Ae50HW7jxlo9u8unXZ3XkcS5MTk/ewOxPJrwc0w7q01OK1R+pcB5tTwWKlh6rtz2s/NHy/RQMnIIIIOCM/r+P9KK+Mbd7WP6R5k9goyccEgH04oop7aMOW4evAx9KATk44HoOBRRQTyKSs1oaWl+JdW0OdZ9P1K6s5VIIaGVlOR06GvePhn+2T4p8LvFaeINut6eCAZCMTquOcYABP1r51oycFRk57ZxXXSxFWi/dkeHjsjwOPp8lamn52sz9AfEHwv+Hn7T3h6PW9Ll+zam6/8flqQJFbH3ZF6Ej6fjXhPib9iLxppMrf2ZcWmqW/RXJMTfiDn+dYH7JvxBvPCfxWsNNSUmx1V/JmiJIUNjIIHtgj8a/SdcMg7CvpaFGjj6anJWfkfiOZZhmPCeL+rUKjlTeqUtdOx8CeCv2HPE+q3sZ1++g0yzHLrA3mSEdwOAB9a+x/hl8JNA+F2kJY6RapCMDfIRl5Djqx7mu3VFOTtGadgY6V6NDB0cPrFa9z47M+Icdm2lefu9lsKAOMGlAA6UAAUAYrvPmRaKKKACiiigAooooAKKKKACiiigAooooAKKKKACkPSlooAjIzXkf7Q/7P/h39oLwNeaHrVuizFC1reqv723kA4ZT35wCDxivXSuRSECtsLia2DrRr0JOMou6aJklJNM/nu+L/AMJPEvwG8d3Xh7WoZbW7t3LW1wuQsyA5V1I4IHBPoa/SD/gn5+2enxJ0qHwH4xvEj8TWce2zupWA+2xjjknjeBxjvXvH7V37MOiftH+BprGaCO3121Uvp9+qjfE+OhPUqehFfip4j0HxP8EfiHNY3Yn0fxFo1zlJEyrKynKsD3BHPHGDX9QYLFYLxJyh4TE2hiqa0fX19H1PFlGeDnePws/oizuXI59qfXyv+xF+1jbftCeClstSlii8W6Yqx3kO7HmrjAlUdwQMkdia+p89Aa/mfMctxGVYmphMTG04v+mezCaqRUovQAflHGKG9O1IjdB3rzn4wfGnQvg/pUdzqUjTXs4P2axi5lmI6n0VR3Y8fU4B89tRV29DHEYilhqUqtV2jHdnzp+2h8KNQt9aj8b2klxd6fMqQXcbsXFow4Rl67UboQOAxz/Fx8/eGviJ4i8HaRqenaPq0+n2moBfPWE4JxxlT1UnOCVIJ7ngV9V/Bv8AaRi+Mes6v4U8ZWlpFFqYYWcIB8t0Iw0DE9WxyD3+bpgCvnL44fCe7+EXjObTnDy6Vc5m0+6Yf6yPPKk9Ny5AP4HABFeNiI3ftqT0e5+CZ9SVWTzfLJvkk2pW0af+TPPCSSSeT1JPWvQ/hL8E/Efxd1IRabC1rpcbYuNSuEPkx+oH99sfwg9xkgc1a/Z+8E+G/H3j+30nxJeyQQN+8gtUOwXTg58svnK8ZOByRnBBxn9GtE0Ox8Pabb2GnWkNnZwLsihgQIqL6ACpw2GVZc8np2J4Y4Zjm3+14mXup7Ldvz7HE/Cn4K+H/hHpfkaXbebeyKPtF7KAZpj9f4R6KMD8ck+isA4wcEd6XoeKVQcV7cYqKSjsfveHw1HC0lRpRSiuiKOnaVaaRbR2tjaw2dtGMJFBGERR6BQMCtDGBTcep/KlqjoilFWSsh9Icd6WkIzSZZBIgYFW4U9fevym/wCCon7P7eGPFtp8RNKtQLDVWFvfiJSFWYAYY44AIGCeORX6vFQRzXn/AMbvhbpfxf8AhlrvhXVYllt7+3ZFYjJSTqrD0IIHNfX8J55U4fzOlil8N7SXeL3+458RSVWDXU/ML/gmb+0E3w/+Jc3gvVLkDRdewbcMcLHcjkY9NwyD7gV9Vf8ABSb4FL8TPhMPE+nWwl1fQMz5RfmeAgbh74HP5471+VfiTQdb+EPxHu9LmZrPW9EvsLIMr8ytlWB44OAfzr9rf2Zfi7p37SfwE0zVJVSa5lgaz1K1bHyzqNrgg9A2Qwz1Br9i41wzybM8LxPl/wAE2nK21/8Ago8/Dy9pCVGe6PwlbjKngg812Pwl+IWofCr4jaB4q02UxXGmXSTHBxvTOHU+oIJGD612X7WPwWn+BPxo1vQPLYaVK5udPlI4eJsEAHvgnB+leN9SeeK/pLD1sNxJlKl8UKkfwaPIalSm+6P6LPh343sfiJ4K0jxDp0qy2t/bpOhByPmAOM/jiuq7c1+eH/BKr45f2x4X1X4c6lcFrrS2F1YhzktCxO5Rn+6w6dga/Q9e+a/z94hyqeSZnWwUlpGTt6dD6ihU9rTUh1FFFfPm4UUUUAFFFFABRRRQAUUh6Ux2AwDyKTdgPIv2pfi9b/BP4K+I/EsrgXMVu0NmnQvcOCsYH4n9K/BXVtTuda1S51C7laa7upGlkkYklmYkk/rX3t/wVc+NH9t+K9D+HthP/ommf6beqhGDKy4QH6KT+dfn6e+Bx+df2d4T5B9Qyz6/Uj79V39Irb79z57H1eeaitkW9K0251rUbXT7KE3F5dSLDDGvV3YgAD6k4/Gv3X/Z8+GOm/s3fAfTNJlaOKS0tDeahctgB5iu+RifwwB6CvzV/wCCbfwYHxK+N8WvXsHm6V4cUXJLD5TMeEGemRyfwFfZn/BSz41D4c/Bk+HLCYRar4gPkALwRADlyR7ggfia+T8RcbVz/O8Pw/hXdJpy9X/ktTbCJUaTqtH5n/tL/GG6+OHxj17xK7u1rJOYLKMk/JApwmB2z1+pr9Rf+CdPwGj+E3wYt9YvbYLrviALd3EjD5ki58tM+gBzj1Oa/Mr9kz4PT/Gv426BohiL6dDILy/k5IEKEE59yePxr949N0+HSdPt7SBBHDBGERB0AAryfErMqeW4PD8PYR2UUnK3ZbL9TTCQc5utIu43V5f8ffix/wAKi8DTarBHFPqUkqQWkM+djuTk5wc4Chj+GO9enk4FcH8S/g74d+LEFpHr9vNcfZN5gaKd4whYAE4BwT8oxkHHPqc/zjLm5Xy7m+PjiJ4eawrSm1pc8T+H37cGmapdxWXirSm0ZnIX7dbuZYM+rLgMo+m73xX03p9/BqdnDdW0yXFtMgdJY2DK6kZBBHBBHORX55ftF/BS3+DHiCwisL2S807UI3eFZ8GWIoVDBiAAR8ykHHqO2T9Ufsf6hdX3wU0tbrc4gnnhhZs52CQ4AJ6gZIHsMdq46Fabm6dTdHw3D+b4+eNqZbmCTnBXuvkd/wDFfwBbfE3wRqWg3J8v7QmYpcZMUqnKP+DAcdxkd6/M7xN4Z1Hwdrd7pGrWzWl/aOY5EYfkwPdSMEHoQQRX6y9+K8m+NPwD0P4vWHmTILDWYEK22pxKC6jn5XGRvTJJwTxkkEEmqxWH9sk1ujp4p4c/temq1HSpH8V2Pz38LeLdY8EaxFqmi38un3sfSSMjDD+6ynIYexBr6p8C/t0Wj20Nv4t0eeG4AwbrT8PG59SjEFR9C34V8+/Eb4HeLvhldSrqmlyT2K5K39qpktyo7lgMr06MB+I5rgOCvpXlQq1cO2vwZ+PYXMc2yCo6cbrumtPuPtbxl+3B4etNMlTw5p91qGoOp8t7hPKhQ44Lc7jjjgDn1HWvjzxL4g1HxZrt7rGqXDXd9eyGSWQ9STgAAdgAAAOgwAOlVtM0m91y8istOs5768lOEgt4zI7fgATX17+zv+ynNoV/aeJfGUaG/gcS2mmAhlhYYIeQjILA8gDgYByT00vWxUknsewpZvxZWhTq/AnrpZLz9Tvf2VPhLJ8OfAhvNRgeHW9XKz3EbjDRIM+XGR2IBJPcFiOwr3TnPTikVAgUAYFLj5ute5CChFRXQ/eMDg6eAw8MPSWkVb/gijrSEg8Z5oYdMmuD+MfxT0v4P+AtV8SatMIraziLhQwDSNj5VHuTxW1CjVxNWNKkryk7Jd7ne2km2eI/t0/tTwfADwG1hpdwsnizVlaO0gBy0KkAGQjtjOR71+RXgjwb4k+N/wAR7TR9OWXVNc1a4LSSvkkZOXkc9gASSfpVr4xfFLXvjt8StR8SapJLc3l7Lst7cZYRJnCRqO3UDHqT61+p/wCwD+ydH8F/BUfibXbZR4t1iMNJuHzW8RGRGD2OOT9cdq/qOnHD+G+Qe0lZ4ur99/8AJHivmxdWy+FHsv7Nf7P+j/s/fD2y0HTY1e7Kh7y824eeXAyT7dQPavX+MD1NCRgDpyeuKcPWv5gxeKrY2vPEV5c0pO7bPailBKMR46UtFFcyKCiiimAUUUUAFFFFABRRRQAUUUUAFFFITjr0pXAYR29azdU0q21Wzlt7qCOaGQFWjddwII5BHeovE3irSPB+mtqGtala6XZqQDPdSrGmfqa4wftE/DZgM+NNGH/b6nB/OumnhK+Ii3Cm5LyTZPPyO6lZnhXxg/YltdVubnUvB062Nw2WNlIcxE9eO6n9K+UfGPwv8VeAriSLWdEurVVbaJQheNvcOBgiv0k/4aK+GoxjxroxH/X7H/jVHUfjn8KtUiaK58XaFKjcFXu4mBH4mvLxHDdas+aNGSf+Fn6LlXHWMy9Rp1ZKcV33+8/MAggkEAHv1/rSV96eJtM/Z38TiR7nWPDsMrf8tbe7jibPr8pH615prXwT+BV8zNYfEuzsCeQrX0UgB/Hn8zXlT4XzGPw0pP8A7df+R+k4XxEy6rZVk4v7z5Wor6Ff4BfDHkL8YdIAB7yx5/8AQqRPgF8M+jfGLSD/ANtY/wD4quf/AFazP/nxL7mez/rzk2/tPwZ890oxznoAT+lfQw+APwvBJPxh0kn1EkX/AMVTh8A/hYcA/GHSc9iJYhg+v3qP9W80/wCfMvuYv9esmS/ifgzjv2YfDM/iT4y6F5abo7OT7RI3YADH8yK/TxAACPSvlP4Fx/CH4LLdzQ/EDR9TvbojdcPdxqVUdFAzwM817Kf2i/hqGA/4TTRsY/5/U/xr6bAZNjcNS5ZUZX9GfhfFWd0c4x3taUvdirI9Lorzb/hov4anj/hNtG/8C0/xpP8Ahov4bZwfG2jY/wCvyP8Axr0v7Pxn/PqX/gL/AMj4znh/Mj0vFJ1965Hwv8TfC/jh5l8P67Yas8ODItpcLIVBOMkA8fjXWjjjNcNSnOlJwqRcWu+hSaezJKKKKQwooooAKKQ4700kDjp+NJuwCrTqZkc0ZB5BB+lJNMGPopmcDJ/wpQR2xTuA6imUvA64xRsAYHrTqjyMggZBpwPPSi4WHUUUUwCm9z64p1FAEXykEdq+Nv29f2QofjX4Zm8S+HrWNfF+mRF0CKAbuMcmM46nGSCfpX2XjmoniVwylQcjBz6V6mU5nicnxcMXhpWlF/euzM6lNVYuLP56vhR8T/EXwJ+Idn4i0d5LTUbCUrPavkCVQcPG498Eexr9zfgD8adG+O3w603xPpEoIuEHn25b54JP4kYdiDX5/wD/AAUm/ZPPhzUZvif4Zs8WFw3/ABNoIl4jcnAlwOx7/nXif7C/7Ttx8BfiNDY6lMzeFNXdYbqNicQueFkHoOcH2r+jOIMvw3HeSxzrAJe3pr3kt3bdP9DyKUpYaryS2ex+2uR6e1eafHn4RWvxe8GyWLbItStsy2V0w5jkx90nrtbgEfQ9QK9A0vUoNYtIbq2dJbeVVkjkQ5VlIBBH51ex+Vfy9KG8Jr5HoYrDU8XRlQqK8ZKzPy+8E/DDxh4g8c/2Lo9hcW2t6fcDzZXyi2Tow+d37YIyCMk44B6V91fEb4Rt8UvhlDouvTwy+IIIFePUIY9ipchcFgOflJyCPQ9jjHpUVjb2s08sUMcckrBpGVQGcgAZJ7nAA59BV3qfaualh40ouN73Plcs4Zw2X0KlByclPdPa3TTv5n57/Cn9mTxp4i8W7byO48M22m3OH1F1PmeYjf8ALDn5jkZDg7cc8nivv+zjMFvFGXaVlULubGWwOpxxk9as7QOgoA4NXSpRpJqJ6eUZLQyanKFBt8zu2ySikpa3PogooprMFHJxQAbqdUInjP8AEv51LuFBKknsLUcoLDink4prZyPSgo/Ln/gqn8BxpWs6Z8R9KtwsV3iz1AKAMOBlGOOueR9a4L/gmZ8cW8A/FiXwle3G3SvECgRK7YUXCgBce5Hy/gK/Tf8AaB+Fdp8YPhTr/hm6UFry3cQsQCUlAJRhn0OK/ByUax8LvHrp89preg3xGOVKyxt/LI49jX9N8H4mnxVw1XyPEO9Smvdv26fczxa69hWVWOx+pf8AwU8+By+PPhVF400+236t4f8AncqMl7djhxkf3eG/OvyN96/fP4Q+NtJ/aK+Amnakyxz2ur2DQXURIO19pWRD6YOa/E346/DK5+EfxX8R+FZ0ZRZXTCIkYDREkocemMV7vhRnE6SrZFiXadNvlv2vqvk/zMcfTu1Vjsy5+zr8Wrn4K/F/w54qhdktre4WO7Rf44GO1wfXgk/hX78aHq9vrmk2WoWsiy211Es0TqchlYAg/rX83ZGa/ZD/AIJp/Gk/EX4Iw6DezmbU/Dzi0Yscs0P/ACzP0AyM+1eb4w5A3Gnm1Jar3ZenR/ea5fWSvTZ9jg5paYOMDpT6/ldM9sKKKKoAooooAKKKKAGnjmsPxf4ltfCXhjU9ZvX8u1sbd55W9FVST/Kto9fSvj//AIKZfFf/AIQD4B3GjW0ojvtflFou04YR9XI/AY/GvXybATzTH0cJBazkl8uv4GdSahByfQ/J/wCMnxBuvin8TfEfii7kZ31G8kljyc7Y8kIo9gABXFgZZRgkE8gUh4AAGAK9N/Zw+Gc3xe+M/hfwxGhaG5u1e4YZ+WFDucn2wMfjX+hlSpRyDKG37sacfwSPlUnVqLzP1Z/4J5fB5fhP8ArC/u4RFquuMdQuWZcMqkfIp9gvP41+d37fHxlPxf8Aj9qqWkxk0jQ86bbfNlWZDiRh25fIHsBX6iftSfEiD4Cfs86ze2TLbTxWf2SyUEDEjDYuPpnP4V+Kvw08E33xR+Iui+HbXdJdaterE7jLMAzZdifXGST7V/OPAVF4zHYzifGP3Y81m/x+5WR6uKdoxoxP0x/4JZfBR/Cvw6v/ABzfQCO+1+QC3JHK26cDGeRubJPtivvYLxXN/D/wjaeA/B2kaDYRrFa2NtHbxooxwoxXSV+DZ9mc84zKtjJv4m7enT8D1KVNU4KI4jNRyOI0YntUh6VVubYXNvLEWZBIpUsjEMMjGQexrwy5XtofnR+0v8Qv+E++KupNDN5lhpn+g22D8p2H52H1ctz3AXrUXwq/aN8WfCmyh0+zkgv9GjYt9huk4TcxZtjrypJJPORznHJr1r4ifsPXcDy3Xg/VRcITu+w6icOO+FlA59gQPcmvm3xZ4G8Q+Bb02mv6RdaZNnAM6fI/+64yrd/uk18/VVelUdS2/U/m/NKOc5bj6mNalFye61Vu1+3kfb/w6/a/8F+L/Kt9Vmbw3fNgGO+P7kn2m+7j/e2/SvcrS/t7+FZbeZJonAKujAqwPQgivyROK6/wP8WPFnw4mV9C1m4tYQ2WtGPmW785OUbIyfUYPoRXRTx72qL5n0WWceThanjoXXdb/cfqK8UcikOgYe4zXH3/AMHvBeq3P2i88LaPcTHq8thEzH2JK89TXk3wQ/aysPiBe2+ieIbePSNcmwkLoxMFy3opPKN6KSc9iScV9GK2/wDGvUjKFWN1qj9UwmIwOb0lWp2mvTYxtC8H6L4Yg8jSdJstNh6mO1gSIfkoArbxgcU0YPXFP21oetTpwprlgkl5DqTIFB6cU0k49KTZsRTzLDGXYgKvJJ6V+P3/AAUY/ail+Kvjr/hC9Euy3hrQpCs7IcC5uhkNkjqq9MdM5r7X/b8/aRX4I/Cq4sNMnA8S6yrWtptbmJTkNIR7DgH1Nfkt8G/hhqnxt+Jek+GrIO89/cbp5jk7IwQXYn6E8nua/f8Aw3yCjRhU4gzBWp00+W/dbv8ARHl4us7qlDdn1F/wTg/ZXb4l+LF8fa9ak6DpMuLOOVcrczjvg8FV6/Uiv1vihWKJY1AAXgADgelct8Lfh7pfww8EaT4b0i3S2sbGBYkVBjOByT65OTXX9BX5hxVxDW4izGeJm/dTtFdl/wAHqddCkqUEluPHSloor5A6QooooAKQnAyaWmsRjnvQA3cPWlDgtgHNct8QPG1l4A8L32s3z7YLdCwXPLt2Ue5NeZfsw+Mtd+IFl4h8QavcO9tdXhW0tz92FFGMD9KxdVc/J1OOWJhGqqPVnvAORS01adWx2BRRRQAUUUUAFIelLRSsB4T+1X+zdF+0t4Bh0CXWJtGkgnFxHLENykgEEMM8jmvkCb/gkTIkZkb4gEgZ+b7GFP44PNfpi3QZ9agurcXFu8RB2uCpAOOD1r6fLOJcyyqn7HDVOWN77J/mjGdGEnzSV2fj3q/7F/wt8P6ncadqPx20y2vbdzHLC8QJRgcEHB4Iqr/wyR8IMgf8L+0rI/6Zj/Gvp3xz/wAEqvCWveIdW1weLtUsYbuaS6eLy43CFmLNyRkjnv0xXx9r/wAMP2dfDet3ul3HxJ8RTy2krQu8Onhk3KSCAQoBAIPrX7hlecQzOFqWNqSmleSjTTt/5KeZUp8m8VY6Ufsk/CAZB+P2kkevlD/Gk/4ZJ+EIB/4v9pPPrCP8a4v/AIQr9m8k/wDFw/E3H/UNx/Sk/wCEJ/Zv/wCig+Jv/Bb/APWr30q//QTW/wDBa/8AkTK6Wll9/wDwTtD+yV8Ic/8AJfdJ/wC/Q/xo/wCGSPhB/wBF90r/AL9D/GuL/wCEJ/Zv/wCig+Jv/Bb/APWpf+EJ/Zxx/wAlC8Tf+Cz/AOxotW/6Ca3/AILX/wAiK6/lX3/8E7I/slfCDBx8ftKz/wBch/jR/wAMkfCLP/JfdJ/78j/GuM/4Qj9nH/oofif/AMFv/wBak/4Qn9nDv8QvE3/gt/8ArU7V/wDoJrf+C1/8iNO3Rff/AME7MfskfCHnPx90kD2hH+NP/wCGSfhCeB8fdKJ9oR/jXFDwV+zjjn4h+Jf/AAW//WpR4I/ZwJAPxE8TYzgj+zBjHv8AKeBUyVVK7xNbT/p2v/kQTi9LL7ztB+yN8ISwVfj5pRYkAAxYH869a0T/AIJOW/iDTYNQ0/4kJdWU6iSKaK13K4PIIIPIIq78Pv8AgmD4B+JXhXTvEeiePtUvNJv4xNBIsEa7lJ7gjOeMc4Ir7++F/gGy+FngXSPC+nvLLZ6bAsCSTNudwByT7k54FfmmecWVMIoxy7FynNO0lKEVb8EddKjGfxR0Pnb9kr9hKP8AZp8Xal4hk8TS6vdXNv8AZljEIjRVzkk8nJzX1yvQd6azDP3sGoLi+t7VC00yQqOrOwX+dfkuOxuIzOu6+JfNN+X+R3wioLlii1TSwxnNeeeL/j/8PvA0TvrnivTNPC9RJcru/IHNfPvjj/gqB8IvCoePS57zxJMpI22VuVQn/ebAx9M11YTIsyxzX1ehKXydvv2FKrTh8TPsfeD3pjuqjJIAr8uPGH/BV3xd4gmktvBPglLYscRyXbtO+TwDsUY/DNch/wAJJ+2B+0G5W1TW9LsJeMwILCEA8j5yQSPoeenOcV9ZDgfHQh7THVYUY/3pK/3IweJhf3Vc/UvxX8UvCvgqBptc1/T9LjUZJublEz+BNeCePP8Ago58G/BpeO31yTXZwDhNPiZxn03dK+UfDX/BLn4l+MpxdeOPGUNlI53SBXku5OeoLEgZ/A17f4Q/4JQ/DfR0jbXNW1fW5B9796sCH2wq9Pqa6Y5Zwtgf97xcqrXSCsvvf+YvaVZ/DG3qcd4k/wCCumixlxovgu9uQPuyXE6xg+nABNeeap/wVx8YzMxsPB2nQpjgzXDuR+QAr7Q8P/sCfBHw/tMfgizvHUcNeM02frmu3039mT4YaQoW28B6DGo6f6BGTn1yQa6v7X4Rw+lLAyn/AIpW/Vk+zxEt5JH5qXn/AAVc+K07E2+j6FCD0/cyOfzLDNZ0n/BU34zNu2poUWf+nRj/ADev1Wi+CPgWNQq+E9HVR0Asoh/JadJ8EfAsi7W8J6Sw97OL/wCJraHFHDMNP7LT+d/0J9hX/wCfh+T3/D0j415yJtE9v9DP/wAVVqP/AIKnfGROXh0KU+htSD/6HX6oH4D+AMH/AIpDRsn/AKcY/wDCvgH/AIKjad4W8G2Pg/w1oej6fpV5fXMlzPLa26RuI1wBkqMnJPT2r6DJ854cznFxwdPK4pyvrfZJX7EVIVaceZ1D7K/ZA+J/iz4xfBjSvFvi6G1t7/UZZWijtEZEESttU4JPXaT+Ne5g7ulfJHwa/a2+Cvw4+GHhzw0PFsEA0yyit3DQyKAyqAxJ24yTz+Ne7/Cv44+DfjRZXN34Q1iLWLa2k8qWSIEBWxnByB2r8fzXA1o4irWjScKfM7aNJK+iudtOcXFK92eiUUUV4JuFFFFABTGHNPopNXA53xZ4W0/xhoF9o2qWiXdheQvBNDIuVdWGCPbjoe1fhn+1X+z1ffs7/FG80YpJJotyTNpt02fnjz90n1HQ96/esCvnD9tb9ne2+PvwnvLaGBV1/T1a6sZwADvAyUJ9GAwffFfpXAvE0+H8xUKr/c1NJLovM48VR9rC63R4f/wTS/ao/wCEx0Bvhx4hut+s6WubCeU/Nc24H3ST/Ev619/bgV6iv53fA3i7Wvg18RrLWbUy2WraPd/vIuQflbDowPY4Ir94fgl8UdL+MXw60fxPpcqyxXkAZwp5jcDDKR1BByMV7PiNw1HK8WsxwqvRra6bJ7/jujPCVnOPJLdHoanNOpq4AH0p1fjidz0AooopgRNyOuKTIU4FfN/x9/aol+GXiK58OaPpIu9VhjVjc3bYhTcoYYVfmbg88r+Ncx+yh8QPF3xM+Jet6nr2sXF7a21j5Ytc7YEd5FKlUACggRsM9eTyawdeHtPZrc+VlxDhPr0cvp3lNuz7K3c+qtW1O20TTrq/vJlgtLaNppZH4VEUZJP0AJr4K+Lv7VXifxzqc9voV/ceH9BRisQt2MdxMAeGdx8y5/uqRjODkivqD9rPUJdO+B2vmFijy+TESO6tMgYH6rkfjX524GR2rgxtaUGoxdj4bjfOcThqkMHQk4pq7a3fkb1j4/8AE+l3KXVp4i1WC4Q5DLeSAnnPPPPuDkHuDX1D8Av2uLjVL+38PeNJYjPMQlvqoAQOxPCSgAKCegYYHQEDrXlPwn/Ze1f4q+EZNfh1S302F2dLaOSIyGYqcHcQRtGcgHB6dOmfK/FPhnUfBmvXmiatbNbahaPslQ4I6Ahge4III/CuSE61BKb2Z8bg8Xm+SqnjJ83spd3dNfp5H6wI6yqrKeDS9cV4X+yl8VJPiJ4B+y6jOZ9Z0hhbXDu2WkQ/6uQ/UAqSepRj3r3MHJHpXvQmpxUl1P6EwGMp4/DwxFN6SVxswLL0yMdK/In/AIKg/A3/AIQT4r2vjPTrYR6b4hT/AEkIuFW5XgnjpuUKfrmv16HI5r50/bq+EI+LfwE123hh83UdOjN7bhR82UySB9QDX3nBWbvJc6o13K0JPll6PQ2xFP2lNrqfJX/BKD40Gz1LXfhzfTkpPjULBWOcEDEij25BxUn/AAVi+DZttR0D4iWFuRDJjTb8xj+Llo2OPXBGT3xXxH8EPiJdfCT4seGvE1u7RSafeI0irwHjJxIp9ipIx61+1vxw8F6f8f8A9nzWrGIJMmqaeZ7WQc4kC742HoQwH5Yr9Z4lg+FuLMPm9BWpVbX7a2T/AA1OKi/bUHTe6PwVIOATyTzmvrH/AIJv/Fv/AIV18frTSbmcxab4gT7G4z8vm9UJHTtj8a+WdS0+fSdQubG5Qxz20jQyKRggqSCPzFSaLrF14e1qw1OylMF3ZTpcRSrnKsrBgR+IFf0Pn2Ap59k1TD7qcdH520Z5NKTpTT7M/pDDqcEHOaeO9edfAj4j2/xa+FPhjxTAQRqFjHK4HO2TaN6n0IYGvRa/zrr0JYarOjNWlFtP1R9ZGSlFMfRRRWRQUUUUAFFFFAEJbaPWvx0/4KefFUeNfj2vh+2m8zT/AA/bLCQD8pnb5pMY644HODnNfrZ488TW/g7wfrOtXLBILG1knZmOPuqT/hX89fjvxPc+NfGmua9eSma51G8luWYknlmJ/LGB+FfvPhHk/wBczSeNmvdpKy9X/kjy8fUSgoLqc+ec/Wv0a/4JM/CQT3viX4gXMIZ4gNOsmYe4aQg468AfnX51QoZZFRQSSQAPckD+tfuh+yB4Ag+EP7N/h+2nRbeZrT7bdEjB3Mpck/Qfyr9a8Ws1eFymODpv3qskvktzgwMOapd9D4//AOCsfxZ+2a54b8BWkoVLdDfXahs8sSqAgdsAnn1rlf8Agld8KT4l+JuqeMLmDdbaNCIoHZcjzX6kH1Cj8M18yftKfEeb4r/G3xX4heQvFNePDb5OQIkO1AD6EDP41+tH/BPn4Sj4Yfs76G08Bi1LVgdQuQy4b95ygP0TbXxOezXC3BNHARdqlbfvrq/8jqop18Q59EfT6jAHrTqQdOKWv5h6HsjKM81znjvxZaeBvCup63fN+4s4GmK5wWIHCj3JwB7mvjrwN+2x4m0e7K+JbGHWrVnJ8y3AhmjBJ4GBtbA4AwOnLHrWVSrCk0pPc+ezHPcHllWFLESs5fh6n3OB6dKzNY8P2HiCwltNRsre+tpRh4bmJZEcehU8GuD+HX7Q3gz4kLHFp+qx29+/H2C7xDOD6BTw3/ASw969OWQSDKncPY1opKSutT0qWIw2Op3pyU4v5nzZ8Qv2KvDmuiW68OXMnh69PIi5ltmPptJ3Lk+hwPQ18t/Ez4HeLPhS5k1qwElgzbU1C0bzICewJxlf+BAe2a/TjIrJ8Q6NY6/pN5Zajbx3dnPE0csUgyrqRgg1yVcJTqLTRnxub8I4DGwlUpR5J91t81/kflDFJJDKjxyNHIhDK6kgqRyCCOhB5yK/S/4C+NpfiB8KtB1e5O69khMU5zy0kbFGb2yV3Y96/NfVYILfUryK1kMttHM6xOeSyBiAfxABr7//AGPtKbT/AII6VK4Ia5muJwp7Ayso/MKD+NcWAbVSUeh8TwLUq0sfVw6fu2d/VNanuVFFFe0fu5Hxj2qhrGq22i6XdX13IsFrbxmSSRjgKoGavucKcV8M/wDBTf8AaDk8BfD+DwXpNyYtV1wETNGfmSAEZ+memfrXt5HlVbOsfSwVHeb+5dX9xlWqKnByZ+fn7WXxyuvjr8YNX1nzT/ZdtI1tYwlsqsasQDjoCSM8Zr9AP+CZ37N6+APAL+OtYtAuva6MwCVfmgtx93HoWPJx6DmvhH9iz4Bv8efjJp2n3MTPoenFbu+YDgqpyFP1NfuNo2lW+j6dbWdrGsNtBGqJGgAVQBgADtiv2/xEzajlGCo8OYF2UUue35fPqebhKTqSdaXyNKNdoxjA7U+mrnnvTq/nRHrhRRRTAKKKKAEyKY+AhyTj2pc4wax/E+sw+H9Cvb+4IWG3iaVyemAMmpk1FNmU5KEXKXQ+N/2x/iQ2t+J7fwxaT5trD95chTkGQjocegx+de8/sm2Asvg7pLYw05eY8Yzk9f0r4I1zWJ/E+s6jqty+65vpmndj6sSQPyxX6Jfs6qF+EPhvGAPso4H1NeJhanta8pHw2U4h4rMak5O+mh6atOpq06vdPvgooooAKKKKACiiigBrDPSgA9zTqKAKd1bLdwtE6hlbgg9CD1/SvmjXf+Cd/wAGvEOs3mpXOgOtxdStNII7mRV3MSSQAcDOa+oR9aCa7sJj8VgJOWGqODfZ2IlCM90fB/xY/ZQ/Zd+CFrZXHjOE6NFeOY4WluZmDkDJAwTXmr+G/wBh8ZB1mPOcf664rvv+CuGkef8ACjwzqO0MbbVNhOM8Mh79sEV+UhIyTjBr+k+DMgxXE+WrGVcfUjK7TSemh5GJqKjU5YxVj9HP+Eb/AGHuv9sRZ/67XFNfQP2IEYj+2EJHpJOR/KvzlBHHBNOyOcAg/Wv0NeHdX/oY1f8AwJf5HJ9a/uI/RX+wv2If+goP++rj/CkOh/sQ/wDQVA/4Fcf/ABNfnVz70YI6cGh+HdVa/wBo1f8AwL/gD+td4o++9af9inSbmKFI9Q1IOpYyWSTOq47HODn8KxrjxJ+xdBGSNE1+Y4yAsMgz7csK5f8A4Jo+A9J8c/HO/h1jT4NSsoNOZzDcxB03F1wcEEZ61+o0n7MvwvuCTJ4K0Xd1JWzQf0r8V4kxdLhzMJZfVxFWpZJtqVt/kd9GDrQ50kvkfIOh/wDBTr4V/DPwtZ6B4P8ABOvSadYxiK3hZIolAHuXJ5+lclrn/BWLxZqUjr4b+HEcWeFe4uXmb/vlUHtxn8a+8bP9m/4aWRDReDNHjI7/AGNM/qK6XTPhl4U0fH2Tw9p0GOmy2QEfkK+Hhm3D1OTqfUpVJPdyk9fWx0OFVq3NZeh+Wl9+17+1H8SnZNB0K8sVc4AsNKZSAf8AafP55qnD8Av2tfjE4bVrvU7O2lOGOo6gIEAPUlUJP4Yr9dbfTbW2XEVvHEPREC1YMa4B2jj2zXT/AK6U8NZYDBU6bXW13+IfV2/im2fmF4L/AOCSviPV5kuvG3jqKAk7mhsIWnbJ5P7yQ9ffbX0L4H/4Jk/CLwm0ct/aXfiG4UfevpjtJ9dowK+utox0pzc14uK4wznF+667iu0bRX4GsaFOPS/qef8AhD4HeCfAqKuieGdNsQgAUxW67uPcjP613MdpFEAI0CqP4QKsCjbXytXEVq8uarNyfm7mqjGOyGhCDyBj2p22nUVz2LGhfUUu0elLRQlYBu30o206iiwELEKCSMj2r8t/jY6/Hf8A4KL6L4cKi70zRpIoHQjcuEBkkyOepOPwr9NPE2qxaHoOoX0rBI7aB5XYnGFUEk/zr81/+CculTfFD9pH4h/Ei7XzkiaQxyMP45pCQB9FFfoPCy+qUMZmT09nDlj/AIpaI5K6UnGHdn0t+2Xp/hL4Y/s7eJ9Sh0PTYL2W2+ywSJaoGDudoPTqPXrXF/8ABOfVfB/w9/Z+01LvX9Mt9W1SaS9uIZLpFkQk4CsCQc7QCMj1rmv+CnfiSbxBffD34Z2DlrrW9QE8sa8nywyoCR3BY/oa940z9iX4R/8ACO2EN74OsXuIreNXnXcjsQBkkgjnOTW8qlGjkNOnipy5qsnLTXRaLd9xJXrXitEj2ux8aaJqRUWuqWdyWOFWK4QknsAM1urJvr87dF+Cvhn/AIbt0Xw74KtJtN0TwxZjUdSWK4kZHlydinJIBywOO+K/Q6Jfl9eK+PzPBUsFKn7KblzRUrNWavsnqzopyck20WaKKK8g0CiiigBMA1FINyMCAwI6HvUo6U2p6pgj8jf+Cmf7OQ+H/jiHx/o1ts0bWW2XyRLhYbgd+mMN1znOe3epf+CYn7QjeCvHk/gDV7sppGt/vLLzW+WK4HVRngbxjPuB6nH6S/Hn4Uaf8Z/hlrfhi+jV1uoGETYBKSAHawz3BxX4M6vpusfCnx/dWTs9nrOiXzLuGQySRtwR064BHqDX9PcKYqnxhw7VyTFv97TXut7+T+Wx4taLw1ZVFsz+ixH3AHtTuxxXjn7LXxjt/jj8IdC8RpIpvHhEN4gPKzrwwx25yfxr2PPGa/mzF4apgq88PWVpRbTXoexGSklJD6SlormKPgX9tfSH0/4t212Fby7zT42DHoWV3UgfQBfzrc/YT1VIPGniHTzgPdWkc6+uI5CD/wCjBXof7bfgV9Z8CWPiCBd02jTkSY/54ylVY/gwj+gzXy78CvHi/Dj4oaNq80phsi5trs9vKcYJI9FOG4/u9+h8Wf7nFKT2Z+DY5LKeJ4156Rk0/k9H+J90/tK6Kdd+Cnim3AyY7X7Tgf8ATJhL/wCyV+aw6Gv1j1S3t9f8P3VtNtltrmBkbByGVlIPP0NflFPEbeaSLcrlGK7kOVODjIPcGjMI6xl3NOP6S9rRxEftJr7tf1Puf9iPXF1H4WXNgSN2n38kQXvtYK4P0yzfka439ubwOiw6J4qt41WUSGwuWA5YEF4yfoVcf8CHtWd+wbq3la34q08txNBbzqpPQqzgnH/Ax+n4+s/tlLC3wUvvMx5iXFu0WTj5vMAOP+Alq61aphte35H0FJQx/C37zeMX962Pmj9kXxdJ4a+L9laM5W11eJ7RwTxuALoceuV2j/eNfoYACBX5WfDe8msviF4Ynt1d5YdTt3CR53NiVcgAdcgEY9zX6pQndFGfUVGCk3TafRm3Adec8FKlL7L09GSjpVLUrZbu2lhcBo5EKspGQQeCPxBIq4egprDPB6EYIr007NNH6c1dH4G/tY/Ctvg/8efE+gJE0Ni9wbq04x+6kywA7cZxx6V+nn/BOn4qr8Rv2d7GxuZhLf6K7WM245YAAbSR6FT/ADrxP/grX8JUk0zw34+tIP3tvIbC8dR/C3KE/iCPxrx3/gl38WT4M+N1x4Vu5glh4itysasf+XmPJUD3Klx+Vf05mj/1p4IpYxa1aG/f3dH+Gp4tL9xieV7M88/bz+FzfDD9orXo44fKsNVI1CA/wnefnA+jA9K+cgM8HvX6of8ABWP4WDVvAuheNraHNzpVx9nuHUAkxSHAz7Bsfma/K8HBzjPtX634c5v/AGtkNPnd5Q91/L/gHFi6fs6rXc/VP/gk58Uf7Y8Ba74Jupt8+lXAuLdSefLcnOPYN/MV+gKt/hX4h/8ABPv4mn4bftIaDHLKY7LWN2mz5PBLDK/+PAV+3aOrAY71/LHiVlP9l5/VcFaNT3l89/xPawc+ekl2HrinU1adX5YrncFFFFUAh6ZNNJ656Up6CmyDKkDg4qdgWp8p/wDBSD4i/wDCEfs3arbxSmK51d1sowDgkMct+g/WvxakwckcrkgfQf8A66/QP/grd8Rhf+NPCvg2CYlbGB7+4UH+JztQH6AE/jX58DHfp7V/b/hPln1PI1Xl8VRuXy2R85jp81W3Y9L/AGcPh9L8Uvjb4R8NpGZI7m+R5wBnEKHdIT/wEEfjX6//ALZ/xBT4Nfs1eIri2kW3uZbUadaYOCJJMIMfQbj9BXxT/wAEnPhwNZ+JXiDxdcR7oNKtBawORx5kh5IPqFUj8a6z/grj8SjJN4U8EW0p2rv1C6Qc5OCqA/8Ajxr8+4pqS4j40w+Wx1hStddO7/RHTQ/c4eVTqz4i+A3w/k+K3xd8K+GijTRX18n2gdcxA7nz+AIz71/QHpFhDpmn21rCoSOKMIqqMAADHA7dK/KP/glN8Of+Eg+LWs+Kp490OkW3lRuw48yQ9R74B/Ov1r7A9a+N8VcxVfNoYOD92jFL5v8A4FjpwMOWm5dWPHSlpAeBS1+KnongX7WnhXxb4y8DW2neGrE39uZxNfRxyhZCicooU43Dd83XOUXAOePgm/sLrSryS0vbWazuYjteCeMo6H0KkAj6EV+tzLvHY1ynjP4Y+GPH9n9n13SLa/XG1WdMSJ/uuMMv4EVw4jCe295OzPzniHhT+16n1inUtO1rPb/gH5a52njgjkEcGvVvh3+0v44+H7RQx6idY05MD7JqRMuB/svneuBwBkgehr1z4i/sPSR+bdeD9ULHkix1D+SygfkCv1Yda+b/ABj8PPEvgG6+z+INGutNJO1ZZEzE5H92QZVvwNeU6dbDu+vqtj8oq4DOcgqc0VJW6rVH2V4G/bS8G69CseuJceHbwAZEiNNCT6K6DP8A30orG+Of7V/h6Lwre6T4SvzqWqXkTQi4iVljtlYYZtxAy2CcYzzjPv8AFQOB7UoXcQqglicAAZOfStfrlVxcdDvnxnmlag8M7XenMlr/AJX+Rf8AD2g3nibW7HSLCPzby+nWGJe25iBknsBnJPYAmv1M8HeHLfwl4X0vRrT/AFFlbRwISMZCqBk/XFfOP7JfwBufDbjxh4js2g1GRCthaSjDwIRhnYHkMwOAOoXOeTgfVRjGAK9DCUXTg5S3Z+jcG5RPA0JYmurTqfel/wAEkpu6nUwnGTXY30P0go6pqMOk2FxeTuI4YY2kdmOAqgEkn8q/CD9rb4zS/HH42a9rqyE6ZDIbOxGeBEhIDfQkE/iK/Tn/AIKKfGwfCz4F3mnWU5TVvEJNjBtbDBCCZGHfhc/iRX5c/st/B6b44/Gvw74aKE2DTrcXzjoIEIZgfrgAfWv6M8Ncvp5Zg8RxFitFBNR9Fu1+R5GMm5yjSXU/TH/gmn8DG+G/wci8RX8Hk6r4ixdHcuGEH/LMH6jn8a+yAMc5zWdoum2+i6Xa2NrEsNtbxLFGijAVVGAAPYAVpV+FZvmFXNsdVxlXecm/8j06cPZxUR9FFFeUaBRRRQAUh6UtRyyiKN3b7qjOaAFBA5NeQ/tRav8A2T8GtdbcUadFtwR1O5gCPyyPxr03TtUtdXgE1rMs8RONyHIz3H19RXjn7YsbP8HbwAZAuIif++q5sQ/3UmjzcfO2FqSj2Z8Dow2lQMcAY/D/AAr9Df2Wb/7f8HND5yYkMR5z0J/xr88QOFPTkZ/lX3n+xwzH4P2+SQBcyhc+gNeFlz/etH57w3N/W2vI96BGetLjNcLbfEi2l+Jd54REebiCxjvDJnj5mI2/gAD+Ndujg8jmvpVJPY/T4VIzvyvYlooopmoUUUUAFFFFABRRRQAUUUUAfHX/AAVE0U6l+zPeXKrlrO+t5ScZ2gvtJ/WvxrJGTxgV+6H7e+jf23+yr49iAy8VkLge2x1bP6GvwwYgsTjAJP8AOv7D8Gq/Pldal1jJ/ikfP5h8aG8ZPFJSt1pK/o1RR5Fx2R6frQSMHApCMUL1pOKEff8A/wAEjdK874jeMb8jiGziiBxzksT/AEFfqwvpX5sf8EgdLAsPHmoleWnghBx6KSR+tfpMDiv8+fEWp7TiPE+TS/BH1eD0oofgUYFLRX5qlY7RMfhSbadRRYBMcdaWikP1wKYC0Umc9DxS0AFFFFABRRRQAUUUUAfOn7dvxEHw8/Zr8X3UUnl3V7biwhKnBLSnace4Uk/hXmH/AAS58CHwr8AH1uWMJNrd3JcFiOTGnyL+HBP41wv/AAVk8YPNo/g7wZauTPqF59oaIHlsfIvH1fP4V9T+DrG1+Bn7M2mxShYU0XRFZ84HzrFkk+5P86/RnTeF4dpUIr3sRO/yWi/E4781Vv8AlR8fLO37Qn/BS2R/9fo/hKPykB5VTCBux9ZHJ/8A1V+iniDU4PD2g31/cSLFbWsDyyM3RQoJJr4M/wCCXPhSfXLz4h/EvUELXGsai0EEzjJYAmSQgnsS6j/gJr2X/goJ8RLjwj8DLrQ9Pdl1jxROmjWixk7sSEByMc/dJH41z5zTjiMyo5dS+GnGMfwvJ/mOk/cc+rMP9gnTJ/FR8cfFC/jP2rxRqrtbvIMkW6MQgB9P8K+wE6njFee/ArwDD8NPhT4a8ORIE+wWccb7RgF9o3H3ySa9CXB6V8nmmIVfFznH4b2XotEdFNWiSUUUV5pYUUUUAFM289afRSsmBFJwjc84r8q/+CpvwGXw94r0/wCI+lW+y11QC11EIMATKBsY+hIAB+gr9Vz715Z+0Z8KLX4yfCPxB4ZuIw8l1bloGIB2TKMow98gV9hwlnUsizajib+7e0vR7/duc+Ip+1puJ+cn/BLr46Dwh8RrnwDqNxssNcBkstxwq3CgnaM9CwHA7kCv1qR9wOeK/nRsLrVvhj48guIy9jrWiagrZyQySxSA5/MGv3x+CHxEtfiv8MdB8T2rgpfWiSuAc7XI+YH3BzX6D4o5LGhi6ebYZfu6y/H/AIKObB1LxdN7o9CGe4paQdKWvw5bHomR4j0K18SaNe6XeRCW1u4Whljb+JWGCPyr8yfij8OdQ+F/jC90K/DPGh321ztwJ4STtce/YgdCCOetfqTnkV5/8WPhDovxb0JtO1SIrNGS9teJxJA57qe46ZU8H8BjmxFD20dN0fE8S5Cs4oqVPSpHbz8j4R0X9oTxzoHg9vDVpq5Fh5ZhjkdA00KEfcR+oAzgZyQOAQAMea9e1e7eLf2OvH2hX7JpUEHiC0JOyaCZIXA7bkkIwfYFvrVjwd+xl45127T+21t/D1oGAdpJVmlI9VWMlfzYV48qNebUZJux+L1smzvFVI0K0JS5dFe9l89jqf2E9Anm8QeJNY2MttDDHaq5+6zM28gepAVSf94etfSfxc+FFn8X/Dtto1/fXNjaR3SXMhttu+QKGGzLAgD5s5wegrS+Hfw80n4aeGLbRdFhMVvF8zu5zJM5+87nux/IdAAAAOqTJJ5zXuUqXs6ag9T93yjKY4PLoYKsubT3u2pw3gL4M+EvhtEF0TSYLebGGunHmTv65kbLfhnHoBXdAjbS8/7tKeBWiSirJHvUMPSw0VCjFRj2SsPpp606k45ps6Txz9q34Zp8V/gX4r0IxiSeS0aW34yRKg3KR+IFfhv8O/E918PPiRoOtxFornSNRjmJzyCrgMD+GQfpX9D1/bi5tZYmAKuNp+h4Nfgp+1j8Pm+Gvx98X6MIvKgN21xCB02SfMMe3OK/ofwrxkcTDFZNW1jNXS+Vn+h5ONhytVV0P2L+L/he0+PH7N+r2cIWddX0kzW7df3hQMhB9QcflX4NXdtJY3E1vMu2WJzGwPUEHBH5g1+1H/BPj4hj4i/s16NbTyebd6bv0+YHkjaTtz/wHFfl/wDtk/Dj/hWP7RXjHTETZaT3RvrYAYHly5bA9gSR+Fe/4Y4meVZxjMlqvZtpejt+VjLGrnhGqjyTw3rU/hvxBpmq2zlLiyuI7hGU45VgR/Kv6E/hT4tg8dfD3w/r1uwki1CyimDZznKjP6k1/O0CMjnGOtfsp/wTG+IjeNf2dbbS5Zd93oNzJYvk5O3O9D9MMB+Fd/jNlanhKGYQWsXyv0f/AAScvm+ZwPsIep606mgd6dX8lLY90KKKKYDSOvvUMriOFmPQAk9qlzha5D4r+JY/Bvw78R65K2yOxsZZyx7bUJH61dGm61SNOK1k0vvJbsrn4kfto+Ov+FhftK+NtSWTzIIbw2UJByNsQCZGOxIJ/GvEVwDkjNXNX1CXV9Vvr+dmeW6meZmbk5ZieTUVhaSahfW1pCpeWeRY1A6kkgD9TX+kGU0YZTk9On0hBL7kfJVJOdRvuz9h/wDgmX4BXwp+zlBqskey41e4ku23Ag7Qdq/gQD+dfnr+3b48Pj39pPxROkplttPcWURyCMIBnH4k/lX64+DbK1+D37OdjA4EEOj6KHckAAMsW4n65r8KNYvrnxx42vLsgyXWq3zNjOSS78Afniv534Bax2e5hnVXaN7fN/5I9bFe7ThTXU/Wv/gl78Of+EU/Z8j1meIpc69dNcksMHy1+VfwOM/jX2UigKAfxrhPgh4Pj8BfCvwzoMabFsbCGIrjowUZ/XNd4Otfz/nuNlmOZV8TJ35pN/K+n4Hp0Y8kFEbgcelKTxSfeFcl8R/H2n/DTwnfa5qLkQ26/Kq/elc8Ki+5OB7dTwCa8NtJXZNWrChTlVqO0UrtnVyTRxj5mA+ppFnjcfKyt9DX5pfEP49+MfiLqk9zc6vc6dZE4i0+ymaOGNewOCC59WbuTjAwBkeGvi94z8K3Kz6b4l1KLac+XJOZYz9UfKn8q8546mnazsfmc+PcHGs4KDcF1/4B+pDDntVDVdIstatJbW9tYby3lG14Z0Dow9Cp4NeQ/s6/H6L4v6VPaagkVn4hsgDNDGcJKhOBIgJJAzwRk4OOeRXtTOIySxC/U13wnGcVKOx+g4bF4fMcPGvTalCX9anjmvfsmfDfXbl7gaIbCVzlvsU7xL9Amdo/ACtnwX+zx4E8C3qXmm6FCb1CGS6umaeRCO6lydp91xVH4l/tK+Dvhmstvc3p1HVk4/s+wxJIp/2znanbgnPoDXBfAf49+JvjN8Tb2KSGLTPDtnaNKbWICR3kLKqb5CMnjeflC9B1rG9GM1FJXZ866mS0sZGjThF1JP7KWnqfTSKFGAMCnUUV0n2pHmmSOFVmJwB1qXHFcR8YPGdv8Pvhvr/iG5cJHYWkkuScDIU4/nWlGjLEVY0oK7k0l82S3yps/JX/AIKSfGB/iP8AHqfRrebzNL8PRfZIwrZHnE7pG478hfwr6O/4JPfCBdM8M614+vbcifUH+yWbMOfLXliPqxx+Ffm9e3Oo/Efx1LKFe51PWb7KoMlmeRjgfmRX73/Aj4e2nwt+FHhrwzaoFSws0RyBjc+Msx9yxJz71/SvHFeHDvDeGySjpKaXN6LV/ezycNF1q0qj6HogX06U7Api8kYPB5qSv5kjsewFFFFUAUUUUAFMdQUYHoacDmhgCMGgD5V8R+Obj4AfGdrW4d28Ka9i4MQHEMmcOyjtg4Jx616H+0Rbr4v+CWry2Li4jEC3UckZBBCkH8eMn8K4P9uDR4n8I6JqO3M8F75SsODhlORn3IH5Vy/7LnxQTW9Ju/AWtyiWJ4ZFs2k6shBBj56nBOBXjzqtVJUX12Pi62KcMRUwdV+7JaHy5uCqWAwufxGBnH51+gHwEEXgX4F6bdagRbxLA125b5cA8jP1r45i+FmoH4sjwY0bPPHfeUT6xbsh8+hTH4177+1j44j8K+EtL8E6cwUzRr52DykKABQcep/SuLDx9jz1GeJlkXgVVxE1tdI534BeN5vG37SGq6s7ELfRTbFJ6RjAQe33Qf8A9dfaUBO0cYr4K/Y8t2l+LkcgGRHaSMxHQE4H8iPyr73jUYA7ivTwU5Tg5M+qyGo61CVSW7bJqKKK9I+lCiiigAooooAKKKKACiiigDzL9o7Qh4j+BfjrTQu9rnR7qMD38psfrX8+mMEjOSDjJr+jzxfZi/8ADWp2zDImtZUIPcFSMfrX86GuWZ03W9RtGABguJIiB/ssR/Sv6i8FK3vYqjf+V/meJmK1TKDfeNJRRX9YHhBTgOuRTaUYHUZFZz+FgfrJ/wAEktHFv8H/ABHflcG61Qjd67VAr7z718g/8EwNKOnfsyWMxXH2q9nlBx1+YD+lfX38X4V/nBxfWdfPsVNv7bX3afofX4dWpRH0UUV8gdIUUUhOKAGkcV4v8XvjbqnhHxLpvhPwn4fHinxXeQNeNZtciCOCBTgu7kHqeAMDNezk8GvnP4MRt4j/AGjfjLr8yiRrGWy0W3Y87ESESOB6As+SB1IrvwlOD56s1dRV7d22kQ27pI734N/Gi1+KVve2lxYTaF4k0uQRalo10QZIH7EH+JD1DDrXqFfN3x2sm+FnxJ8J/FCxU29qbhdG13ywSHtZWAjkYDqUfHJ6AmvbPEPjbRfC2jf2pq+qWum2IXd51zMsa/mTk5yOBzSxNCMnGpQXuy6b2fVDi7aM6XPPWlGa8Buv2wfCk8jvouk+IfEVnH/rL3S9KkkhXHX5zgHj0zXqnw+8faV8SvDVpruiT/adPuQSjMpVlI4KsDyGByCO1YVMLVpR5pxaRKmm7I6sHNLTV706sDQb1PXFMkbahJ6UpyR1xWb4g1CLStJuruZxHFBG0jsTwFAJJ/AZP4UQi5ySXUL2Vz8zPjyG+OP/AAUU8LeGIcz2OiSw+cv3gAg81z+YANfSf/BRLx7/AMIJ+zXqlhC+281eSPToY1PJBxnA9MCvnr/gnpbP8VP2nPiP8SLpDJEXl8hyMjMshIAPsoA+ldJ+3nqUnxR/aS+Fvwvt/wB7Clwt9dxpyOWAGR7Kr9fWv2OtRi81wmC+xh6alLtdK7/GxwRlaEpdZM+nf2M/h4Php+zn4P0t4/LumtBc3HGCZJSXOff5gPwrxz4kg/HP9ujwh4YAWbQvBFq2q3oHK/aWx5an3GVODxwa+s9SvrTwX4JuLqYiG0sLUu2eAFRf/rV8wfsB6PP4oTxx8VdSQm78V6vK0DMOVt42KoATzgnOBXxVCu5SxWYz3d1H1l/krnQ0lyw6H2DAgEYXGMds9PapgoHSlwB0HNLXyL1dzcKKKKACiiigAooooAQ9KilUMjKQCCMYzipScCmtg9ODS1ugPxh/4KR/CMfDz47zazbQeTp3iGP7SpAwBKOHHHAPQ/jX0d/wSh+MH9p+E9e8CXs5afT5BdWqswyY3+8AD2B/nXpv/BTH4Qt8QPgFda3ZwGXU/DkovkKjLGHOJfyUlv8AgIr83/2Mfii/wo/aF8Lao8xjsruYWF0vQGOQgZP0OD9a/p3BS/1u4Knh3rVoLT/t3VfejxWvYYlPoz941PX0p9VbWRZLZHQ5UgEHOePX+tWq/mKzWjPaCmucKT6U6kYZFMD5g1n9tOy8MeJtU0XVvCt5BLYXUls7206ybtjFdwDBOCACPY1o6X+274Fu/wDj5h1awOcEzWysO39x29T+R9q+f/2v/DP/AAj/AMZL26RNsOq20V0CBwGAMbD65TJ/3q8QrxqmJrUpuO9j8IzDijN8vxdWi0motpXXTptY/RzTv2rvhnqBwniRI29Li2mi/VkAP4V0um/GrwNqrqtr4r0iV26ILyMP2/hJz3Ar8vqfj2pRx8+qRFLxAxi/iUk/S6/zP1ns9d0/UE8y1vILiM/xRuGH5g1cE6P911I+tfkdFK8EivG7RupyGUkEH1BHStyx+IHijTEC2fiXWLVP7sN/Kg/IMPStVj11ietS8Qqb0q0WvR/8A/UzUNTtdKs5bu7uorS1iG6SedwiIPUseB+NPtr6C8iV4ZkmRgCGVgQR6jFfPn7PPia5+MPwM1fRdZvpb+/U3FjPPM5aRkkUsrE9eA5A/wBzHavkXTPFfjT4S6xNZWuo6n4fvLeQiWzYsq7vVo2BVgeoJBBBz3rpqYhQUZW0Z9RjOKIYSjSxPs3KnNXut0+3Y/UVsema/Kf/AIK0fD86T8RvDXiuKLEGqWzWszgceYhyMn1Kn9K+tv2Yv2kNd+IXiSfw54l+zSzraGeC8jj8t5GVlDKwB2k4bIwB901jf8FNvh6vjP8AZvv9RjQtd6DdQ6ihA52AlJB9Nr5P0Ffo3AearL88w9dP3ZPlfo9D3cPj6ObYP21F3i/vR88/8EkfiB9l8Q+LvB80mEuEj1C3QnPP3Hx37qfzqp/wVt8Cix8YeFvFMMWBdQNaTOBxuU5XPboSPwr56/YU8dnwH+0x4SuXl8qC+mNhLzgESDaM+vOK/Qr/AIKdeC18U/s7T6pFFvn0m4juQwHO0naefTnNfsGbr+w+PaOKjpGrb8dP8jSnarhXHqj8dRnORwe3evvf/gkp8Qzo/wATPE/hKR9kOrWa3cIJ48yJiCBnuVcf9818DgY5Havcv2LfGjeBf2lPBd+XKRS3P2SQ5wCsgK4PsSRX7dx1l8cz4fxEErvluvVao4MNPkqxP3jHfnNPqCJw6Kc5J5qev897W0PqgooooAjzxXzF/wAFEvGf/CIfsueJVWTZPqXl2EeCcnewzj8Aa+nSvWvzx/4K6+K/svgrwd4ejkAF3eyXMiBucKuASOvVjX1vCGD+v57haNvtp/Ja/oc+Ily0pM/Ls9MAEDqM9ccYr1L9l/wh/wAJx8fvA+kFN8UmoxSSjH8KkMf0FeW/xDB6V9e/8EwfCo1/9o1dRkjLR6XYSS5IOAxwoJPbqa/uXi/Gf2dkOIqLdQaXzVj5vDx56sfU++f+CgPjQeAv2V/FAifZcX8cemxAcH96wVsY9Fz+VflN+yT4K/4T/wDaL8D6QVDw/wBopPKMcbI8uf8A0GvuH/grx4v8jwn4M8MxyYa7vJL2RAecIu1cj6ua8X/4JUeDG1348anrske+LRtOIQ44EkrBRz/uq1fgvDC/sjgnF496Sqc1n+C/E9Os/aYmMOx+u9rGI4lQAALxgenb9KsY4xTIuEH0FSV/M7d9T2ErDK+Nv26/GLTal4f8MRPhI0a/uFz1JJSP+Un59u/2MzbQT7V+bf7TXiP/AISP40eIZVfdDaSLZRjg48tQGH/fe+uHGT5KVu5+f8a4t4bLHTi9ZtL9Tk/Afw+1z4l62NL0K0+0XAXzJHdtkcSZALM3bk9OT7Gt/wCIvwG8YfDGyF5q9jHNppIQ3tnJ5kasegbgMvPGSAM8ZJr6f/Yh8Kppnw5v9adF+0andtiTGCY4xtUZ9m8w/jXqPx4S3b4P+LvtCoVGmXBXeMjeI2Kn67sY965aeDi6XM3q0fG4PhHDVso+t1ZNVHFyXZdj8+fhV4/m+GPjew8QQxNcLBvSWEPt3qylSucHuQe/QV1/xI/ae8Z/EPzbdbz+xNLYn/RtPYozL6PJ948dQMA9xXkIOPcV3PgD4M+LvibKv9h6RK1mWw19cfurdfX5z97HcKCfauGE6rXs4X+R8LgsTmc6bwOElJxb2Rw3Rc19n/sJ+Hvs/hfxFrjoQ97dpbqT3WJM5H4ysPwq38N/2JtD0jyrvxXetrl0pDfZIsxW6n3wdz/iQD3Br6L0PQ7Dw3p8VhpllBZWUIxHBbRhEX6AAAV6OFwsqcueZ+ncL8L4vBYmONxlk0nZbvXua9FFFeqfr4zbzXw1/wAFUfim3hH4M2fha1nKXniK8EbKvXyI/mfP1baPoa+5C1fjV/wU7+Ib+Mf2h20eKXfZ6FZrbKoOQJGO5zx/wEfUV+keHuWf2nn1GMleMPefy2/GxxYufJSfmc1/wT0+Fx+JP7R+jSyRB7DREbUZiRkArxH/AOPEV+28cYSNFAGAMD6Yr8/v+CSvw4Gk+AfEPjK4ixPq10LaBiMHyouD+bMfyr9BR1ro8SM0/tLPqsYu8ador5b/AIiwcOSkn3HAYpaKK/LzuCiiigAooooAKQ+/SlooA8T/AGrPC7+JPhDqghXfNZFbtCPVSd36E18E6JrN34f1ez1OylaG8tpVliZTghgRx9D0r9UdVsYdUsZ7SdQ8MqMjKRwQQQR+Rr80/i18P7n4c+O77SZ0Ig3mW2kwdrxkkgj6dD6V4GYwcHGtHc/POJMNUhUhiqfQ+4PhVL4d+IOmWPjuCwt49YntxHNMR88bAYZc/gefQ18UfGzxefGnxO1y/wB+6FZzbwHGRsTgY/WvQ/2bfiVP4b8P+MNLeYqi6dLe24PGHVTkc9+leBGUs7SsQzMSWPqeDn9a5a9dVKUVHRvc8rMsdHEYOnCOjlufTH7EGimTxB4h1hlwlvCkKehLMc/+givre58TadZ6zaaRNcxpqN1G0kNuxwzhepH0rxT9nrTrX4V/BI6xqsiWy3Ra+mduCFI+Vee/+NeffB/4k3PxN/aPk1a4JFsLWaO0jYcIgIwR7kZNenSqRoU4Q6s+owFeGAoUqEvil+p9kJkgEnrTiMCo1PyjByM08HFesfYDqKKKACiiigAooooAKKKKAKd8ivazqeQVwRX89Pxw0v8AsP4xeNbHZsEOr3IC4xgGRiP0Nf0MXIyjnAJIx/PH61+Dn7ZulHRf2mPHkBGBJfmbBH94A5/Wv6C8Gq3Lmtalf4o3+5/8E8vMPgR4k3WkpW60lf2gfNhTl6gepptOXORgZNceIlyUpPsikfuZ+wFpY0r9lvwYmMGWB5s4/vOTX0V3FeQ/sm6X/Y37PXge0KbCumQkj6qD/WvXf8K/zRzqp7bMsRPvOT/Fn2VPSC9B4GKae/anA5pCM9q8WV7aGhSvrlba3llYlVjRmJHsM5/Q183+FPiV8W/jPaT674QTQ/D/AIaaaWOzOppJNczhHK7yqkBQSDx6Yr6WliEiMjAEEEYxXzFqMOtfsueJ77UbLT7rWfhnqlwbi7t7OMvPpMrHLyBAMtESSSByOTjFepguVxlFRTn0vt5/Mh8199DoZ734/wCggymz8K+JUXgxRTS2jsPYkMPzxXiXwO/aMX4beNviq/jvwtrOhi88RGW5vLO1a9tLJvJjGySSIHBxznsDX1/o3xL8NeIvCi+JdO1izudD8oy/bElXYqgZJJzxjuDjHevhjw1rjfFX4ofGKaw1iTRPho9xDq2o3Gxo7i9TydhWPI4jYRklh1GPWvostprE06tOtSSVldq6e60XS/ZWMKl4tNSPVPjH8ftK/aE8O6x8P/hhBD4uubuz33mqGTZZ2KkZUljyzgjIVQSCOcVa/Zl+DGj/ABJ8EaN4s8dXVz4x15FaEpqUhe3tJI2KFUi+6CCDyck182+Cfj98CvHnxBsPCul+FtR8EM8i2WneINOuBDIzcqvmBSOCfXOc8gV6n8K/Gfj/APZ51Dx5pUNnD4u8IaBqTz3RknWG/jjkQS+YM/Iw5ORkE8969vGZXVwmHlhKUHTlpJKVk2no9dt7aaGcZpy5m7n1r8VfGOj/AAh+HGo61cRQw21nFiC2iUKZZDxHEoHdmKj8awf2XPA194G+EOlW2qoYtVvnl1K7i7RSTuZCuOxAYD8K8d+Fni3T/wBsP4gL4iurlbbwt4clD2Hh6dsTzzkA/aJoychRkhQARnJzX17Cu1ABgADHHtXw+MhLCU/q8/jbvLy7L/M6oWk+ZEy8D1p9IPSlrx0aEbHGPavn/wDbl8ff8K6/Zq8Y38Uhiu7m1Njb4ODvlITj8Cfyr6AIz15r88P+CtXjZo/DnhPwfbuXk1C7+0yRrySFICg/UkYr6PhrCfXM0o03te79I6/oZVpcsGzsv+CXXgdfDPwDuNemjKyavcvKH/6ZplR+eDXnv7O4k+Ov7f3jrxmwM2m+Hw9vbv1UYPlIRnuQrGvo+Pyv2bf2MEL7YZ9G0AFu2Z2j/Ul26eteY/8ABLXwLLo3we1XxXeITfeIr95zKw5eNPlH4btx/Gvrq2N5oZjmS3m+SPo9/wAEjlUfgh8z0T9vXxxceF/grc6LpzH+1vEtzFpFqi/eJkPzY/A1678EPAFv8M/hb4b8N26COLT7OOIgdS235ifxJr5m+Jlx/wALw/bl8J+D4WM+j+CrQ6tfAfd+0PjYCPUDafxNfaUQCIqgYAGMV8fjv9mwVHDdZe9L56L8Dqj703L5FiiiivnzUKKKKACiiigAooooAKTtS0UAYPi/QLfxP4a1PSrpA9te20kEisAQVZSpGPoTX8+fxI8J3Xw1+JWu6FJuhm0q/khVs84Vsg/XGDX9EshGDkcV+NX/AAU3+Ho8I/H86vFHsg1u2WfdjgyL8rc9PSv3PwnzBU8yq4Co/dqx/Ff8BnmY2HuqfY/Tj9lT4kD4q/Arwn4g8zzJ57JEn9pU+Vx+Yr2ADNfnt/wSS+I39oeB/Evg6eUM+nXQu7dCefLk+9x7MP1r9CAR+dfmfE+XPK83xGFasoydvR6r8DroT56akPooor5g6Cjc2UF2u2eJJBnOGUEfrXiX7S3wv0nUfhHr13YaVZQX9nCLpJ47dVcLGwZxkAHBTf8AnXux65HWqGuadDq2j3tlcJvguIXjkX1VlII/U1E4KaafU8nH4Kli8PUhKK1TX4H5W+ErmwtfE+kS6nAk+mrdxfao5PutFuG8H/gOefXmvvef9lL4XX1uk58PmFioJaO9nUYx6b8V8Aa5pM2hazqOlz8z2VzJbSf7yMVP8q9L8b/tIeLfGPhmw0NLk6Xp8NqkFx9lciS6ZUAZnfghTg/KMdcEt28KhUhSUlUjd+h+B5NmGByyNenjaSm7+6mk3frq9jV+Nfh74TeDpZ9L8NvqGqawo2s9veKbeFufvOVO5ugKr9CQa8Qxxmjv6V718Fv2VNb+Iht9V1xZdE8Pt867lxcXK9tikfKD/eYcjGAQcjLlliZ+5Gx5HsK/EGLthKSj5JWSXmzpv2E9Zmt/GXiHSljke3uLOO4ZwpKI8b7QM9ASJD9dvtX1F8QfhF4Y+Jtk1trmmx3DqpWK5QbJov8AdccjnnHQ9wa0vBfgXRfh7o0OlaFYRWVsmMhBku2MFmY8sxxySSa6RWyK92lS5KahLU/oHKco+q5fDBYq07b6aa9D5C0L9mbxJ8IPi/oGt6DK2uaEl2IpuQk8EUgMbGRcgMoD5yv93O0Yr6F+M/hWPxr8K/E+hTKHW/0+aHBGeqH+uK7npVa9t1ntpUYZVlIIPfjFdeEthasalPSzT+aPQwOWUcuhOnQVoyd7dF6H86Ok6hceCPGlleIDHd6VqCSf8Cjkzj9K/dD4o6RB8Zf2ZtZhh2zR6vobSw+7NFvUj3zivxj/AGnvCh8F/HzxtpWzYkWpSyKuMDDHcP51+uv7Cvi3/hO/2V/CRmYSSW1s9jLk55jYqAfT5dtf0t4it1cFluc0ultfkmvyFg1aU6TPw9miaCWSNhtZGKke4JH9K1PCOsP4f8UaRqcb7HtLqOcHpyrA/wBK6X48+FT4I+MvjXRNmxLPVJ0jAGMIXLJ/46wrgs9PbFf0hhakczyiEuk4fmjyZJwqW7M/o08B6uniDwdo+pRvuS5tI5Q3rlRzXReteE/sTeLP+Ew/Zp8E3xcPKtmIJDnPzISp/lXutf5zZlh3hcbWw7+zKS+52PrIPmimPooorzyyMj15r8lP+CsfiQ6j8YtA0kNlLHT95XGMM7Hn8hX61v8AdP0r8Qv+CiXiH+3v2pPEq7yyWSQ2yjPAwgJH5k1+xeFWF+scQxm18EW/yX6nn46TVKyPmfGSfTrX6Rf8EiPCxMnjfxDImcNDZo2PbcR+AIP41+bwBY4H0r9ff+CVvhsaR+zncaoVw+palPLkjkqgCfzVh+Ffvnizi/q+Qukt5yS/X9DzMBG9W/Y+WP8Agqt4sOtfHrTtJRyY9M05cr2DOSSfyAr3H/gkb4UFl4F8XeIGQeZeXq26MepEa9B+LH86+NP25vEX/CR/tQeM5g+9Le5FqpznARQCPzJr9K/+Ca/hz+wf2Y9FlKBZL2aW4J6E5bA/QV+ccSv+zeBMJhY6c/Lf8zro/vMVKXY+sAAoAAxQRmgetLX80HsGZq96ml6Vd3kjbY4YmkdvQAEmvyj1vVZdd1m/1Ofie9uJLmT/AHnYsee/U1+pPjrw1L4x8HazosN59hbULWS1+0eXv8sOpUnbkZ4PqK+MvEv7EXjTSyz6VqGnaxCOisWglb6A5X82rzcZTqVLcqvY/KeNsuxuPVNYaDlGN27d35HC+Af2jvGnw40yDTNMu7W40y3z5Vrd2ylFyxY8rtY8sTy2c12PxA/a31T4h/D/AFHw7d6LFZXF4iK17a3BK7Q6lh5bLxuAI+8etedeIvgd488KgnUPC2ooi53S28f2hAPUtGWAH1xXDyxNBI8ciNHIhIZWBBBHUEHkGvN9rXprld7H5nLMM6wVF4ablGLVrNdNuux1HwuTSP8AhYPh9tflgh0iO7WW4a5BMe1cttYYOQSAORjnB4zX6SeFfGfhjXraMaHq+m3saKAFs50faAOmFPHbjtX5YdBnNPR/KZXjYq6kEMpIIIORgjoavD4n2Cta51ZBxK8kjKnKkpKTvfZn65rKjn5WBNPr4B/Zh8a+MdX+K2i6UviLUZ9L/eS3NvPcGVPLWNiAFfOAW2jjB5z2r78ByBzmvbo1VWjzJH7tkubwznDvEU4uKTtqS03PJFOppHXFaO/Q+iM3W71NP0u7uZGKpDG0jHOOAM1/Pp8afFU3j/4t+KNaZzI19qMrRknJ27sKB9MV+4H7VHjFfAnwD8aawHEbxadKkZzg7mBUY98mvw1+FXh6Txn8T/DWkgF3vtShjYdScuCa/o7wow0cNh8bmc1pFWT+V3+h5GNlzSjTP24/Y+8CL8Pv2f8AwhpmwRS/YlmlXGCXfDEn8TXt/pWZoNgmlaRZWsQAjiiWMY9gB/StMnJFfgGPxMsXiqteW8pN/ez1Iq0Uh1FFFcRYUUUUAFFFFABRRSHpQBA5AwcY44zXjXx4+Elh8YvDIlspIxq1mS1tOrAhiOqMR688etezsAy7TjoeDXyb8RfGOsfs5/Eprm2Vr3wtrRM5tHY4ifOGCE9Cc5x7VxYlx5LTXus8nMHT9i1WV4v8D5gnj1bwRq1/Y3UT2V5se3nicEHDDB/A8Y7VW0DTm1XXNOslG4zzxxkD0YgH9BX174t8OeDP2ndBTUdCvIrXX4o/lLYEn+7IO4z3rxX4ffC3W/C3xs0HTdbsJIGjuBIJdpMUgUE5BHGMgcV89PDSU1yu8T83qZdONaPs3zQb37HU/tTePGs10vwFpreXZWFvG11s43tgBVPsAMn6iuD/AGbNWGj/ABj8PnOxblmgIGcfMCP1OPzrnfitq0utfEfxFdykl2vJFwTnAViAPpgCp/gyxT4seFWUEkX8YAHPVh/gaTqOVdeTMZYiVTMVd6JpL5H6axgBAM5FSnkVBEQVWplr65Ns/YY7XHUUUUywooooAKKKKACkPSlooAglGV+hFfib/wAFH9I/sz9qHXm27RcwQy9OvygZ/Sv20Oa/IT/gqxpH2P486Xd4wLrTlJOO4Yj+VfsfhTiPZcQqH80WvyZ5+OV6PzPiU9TjpSUUV/d58uKeOlWLOIz3kEQBJeRVAHfJHFVq3vA9mdQ8Z6FbAZMt9CmPXLgV5WZTVPCVZ9k/yNYK7SP6CPhDYf2V8NfDVoVC+Tp8C8dsRqMV2Y6Gsrw1B9k0KwgAwqQRqPoFArTWv8ycRP2lec+7f5n2EdEkSUUUVgWMxVK/MH2aYXSxtCVIkEgG0jHOc8Y+tXj1r5+/ap1vVdUtNA+Heg3bWOpeLro2k95ESHtrJV3XDg9mKZUH/arWhSdWoop2/wAhN2R4HrnwWu/jr408QX/wyuB4b8GW8227hdn+wa5dI24jylIATIILDqTms3Vte/4RL4w6npPxM0IeC9L8TeGBozXFqTNaO8MjbXRgMhQrg/NyPWvuXwd4T0vwJ4Y0/RNLgis9OsYFhijXAAVQOSe5yMknrmvlT9rj4xeHbfxZ4Nn8PNb+J/Eei35jnsrcB4limUxssz4KoC204PpX2uX4+piqyw6jeKTSezTWqbfe6W5yzSUb3Pm3wP8AsOaR4G8T2njrXPiFpF14D0u6W7iltJN0k4B3LH1IBJABA5Jr2nwT4Xb9ob9pHxKurxajoPg24s7TVBosv7s6mFJSOSQDBCHGdnfAzXSeHP2EYvFl7ceLNe1ZvDfiG4mS8tLHw2ixWNkwOQTGQVkfIySQPYVRtdN+Lfw//ade2s9Q0vxrqDeGxlrmP7ETAs+ADtBBfJBzgDAIwM172LzipmDnzV1OpGLim9Lap6PZvzfyMlTUUmke9fEb9mrQ/Ei2+p+HZH8HeKLBQLLVtMHllMDAV1HDpgAEEdM81B8H/i5rD+JbjwH47tI7HxjaIWiuoP8Aj31KEdJY/T3XqKqx/Gz4jWJVNS+EupNIvVtOvYpkOPQnB596w007xr8Xvip4R1/UPCDeDtK0CWScz3k6vdTllKiMBTwvOTn0r4dQqThKOJkmkm07ptP83fsdbe3Kj6ZjYMoIOcgGpKhhUhBkAcDgdvapq+eRqRORg57V+Xn7Qa/8L3/4KIeF/Cin7Tp2jSwiZOqjZ+9fI+oANfpj4i1CPS9Hu7yZgkcETSMScYCjcf5V+bP/AAT8sJfih+1N8R/iJcgyxRSymKRhn5pJDgD0wor77heP1aji8wl9iDS9ZaI5azu4w7nqn/BULxlLpnwe0TwfZOftXiC/SHy1JBMa8gY9C2Pyr6J+F3h60+CX7Pmj2U22CHR9LEkzdBuVdzE++c18j/H6M/Gz9vzwJ4OjJn07w8q3t0hOVG395gj3IUfjXvH7dnjSfw18D5tBsCRq3iO5i0i1RThm8wgMQPQAc/jW2JpWwmBy5bzbnL57fcrkwaUpTfTQ5T9gLw3c+Iz48+LeqRlr7xdq0ptWfkraxMVUAnoCc/gBX2QvJ5rhPgt4Jg+HHww8M+HLeNUTTrGOAgDGWCjcT7k8/jXdrnNfG5niPrGKlNbXsvRaL8EdUFaI+iiivOKCiiigAooooAKKKKACiiigCNgDwRkV8B/8FZ/h62q/DLw94qiQtLpd6YZWwM+XKMcn0BA/Ovv4jFeF/toeCx47/Zu8a6YE3yixa4iwOQ8fzgj/AL5NfTcL455dnOGxCdrSV/R6M568eelJH5q/8EzvHZ8J/tEwafJIVg1m1e3Kk8FgAwP14Nfs2pBAAOQMV/Pd8AvFTeCvjT4O1cuYlt9Ui8w8jCswVgfwNf0FWM4u7OCVSCHQMMe4r9J8WMIqebU8XFaVY/iv+HOXAyvBx7FsdKWkHSivw/0PSGfyr5n+O/7WVt4Jvr7w94ZgN9rcBMU9xOpWC3buADjew/LpyeRX0vjIOa/PX9r3wx/wj3xkvbpFxBqlvHdAgcbgPLYfXMeT/vVy4ic4U7wPieLMbisDgOfCuzbSb6pPsePaxq15r+p3ep6hObm9u5WmmkKgbnJ5OAAB+AAq74V8Iax461iHStEsZb+7kP3Ihwoz95m6KvuTXp/wY/Zj8QfFFotRvd+i+Hsg/aZF/ezjuIlPY9Nx4543YIr7g+H3wz0H4aaLHp2h2KWqjBkl6yTMB952PLH+XQYFebQwkqr5p6L8z8syXhPE5rJYjF3jB63e79P8zyL4KfskaV4HMGq+JhDrWtD5ljK7re3P+yCPnb/aYfQAjJ+ikQRqAi7VFLnnk07pXtQhGmuWKsj91wGW4bLqSp4eFl+L9WSUUmRS1Z6gU1gGUj8KUkDrTf4jRsB+L/8AwU28Kf8ACO/tK3t2qbY9UsornPQEj5SfzAr6q/4JOeKRqHwi17QmclrDUS6KT/C4z/OvNf8Agr14YEHiDwPryqAZYZ7R2x1wwYf+hH8qpf8ABI3xALfxj4w0YuR58Ec6rnqVbBI/Ov6Zxz/tPw8pVXq6dv8AyV2/I8aHuYq3c8X/AOCjvhYeG/2oNemRNkepww3gAGBkrtJ/8dH518vjqOce9ffP/BW/w8LX4l+FNYCYF1ZSQswHUq3Az+NfAyjPbJzX7TwDi/rnDuGk91Hl+7Q4MUrVpH6+f8EpPFDax+z9e6W7ln0vU5ohnoFbDgD25NfbWOtfmZ/wR98RCO6+IGiszEsLa7RSeP4lJA9+Pyr9M1OTX8a8cYb6pxDiYLZyv96ue9hpc9JMdRRRXw51EM7eXC59ATX4AftRa0PEH7QXj68Dl1OqzIrH0VtoH6Gv311iXydKu5c7dkTNn0wDX863j/U31rxz4jvpCC9zqNxKcdMGViP51/Q/g1Q5syr1u0Uvvf8AwDx8xlaKiYAI5zxX7mfsPaGvhb9kzwTEVCb7A3T54yXZnJP4mvw0VDIwQdWOAK/fHwQg8F/sxaYgAQWPh1TgcAbYOT7c819h4x1nOnhMKvtSv+n6mWX6OUvI/EL4z6sfEnxc8YX5YsbjVZ3z1zmQgY/DFft9+yRoQ8Pfs7+CbMrtYafG5Huwz/WvwhLNrHigvnJurstk9yzk/qa/oV+F2mjSfh94fswuzybGFMDtiNeK+Z8Up/V8swGDjstfuSX6m2DV5ykdaOnFLTBxT6/m49ciYheuBRvU/KGB9q+Yv21fF2r+GdH8NDSNWv8ASZpbmTe1jcvCXUIOGKkE8kHBrzT9lv4keLvE/wAXdNsNS8RX+oWK28zyQXNwzq+EwMgnkgkHmuWWIjGoqVndnxuI4koYfMll0oNybSv01PudoUYcqD9RWDrvgTQPE8XlatpFnqMf925gSQD8xXQLkUvfiuppM+qnQp1VacU15o8N8S/sgfDvXldoNNm0idv+WtjcMuPorblH/fNeXeI/2EHVnk0PxKdvOyDUIN30zIh+n8NfYQFLjiueVClPeJ8/iuGsrxXx0kn5afkfMP7NP7O2v/Czxpqmra8bSXNqLe2ltJS6tucF+CARjYvOO/1r6exSfSgnHPWtadONOPLHY9TL8BQy2iqFBWitR9J/jTqYT8wGKp6HqHxl/wAFSPFZ0L9nSbTVfa+qX0MIAOCQG3EfktfA/wDwT98JnxZ+1J4WQxeZFYedfSZHC7FIBP4kfnX0/wD8Fe/EbLZeCdEVuHmluWXPUAAD9Sfyrg/+CR/hj+0vi34r1x1yun6alupxwGlfP54jNf0vkj/srgHEYiOjqc34ux41T95ikux+r8OQgBGCKlHSmhQOhpxOK/mk9kWiiigAooooAKKKKACiiigCIjqQOcV5l8dfhZD8UvBU1gQqX0X7y0lIztkHQfj0r0/15pjoCrA4OfWonFVIuEloznr0YYik6U1oz8rp49d+H3iGe2c3Gl6rZybWIYowI6EEdQevSvqD4IftP2uuPbaL4t8uPUB8kGpsoAcnjD/3SfUcHvivRPj3+z5afE7T3vbApa6/Ch8ubGBKOysf5HtXwv4j8Map4S1eWw1a0ksbuJsMrZAYjupxyPcV81UjVwk7rVM/NMRTxeT12171N7Gt8UdPbSPiF4htn5IvHYHOchjuBB7ggjn611P7M+kNq/xl0MAApb+ZcN34VTg/mRXml/qN1qsqz3c73MoUJ5rnJIHQZ6kAetfQn7FWlfafGes3px+4tAi9OpYZP5DFclF+0rJ26nk4D/aMdGVt3c+xvD/ibT/Ea3DWMwl+zytBJj+F1OCD71rrjBr5B8D/ABbj+Hnx98T6NqE3l6TqN8yhifljk4wceh6dq+uYbiOWJXRg6MAQQc5B6V9VRrKrdLofrGExcMTFpPVOzRapabngHFOrpPRCiiigAooooAKKKKAGEdK/Lb/grzo/l+LvBeoqgAkt5Yi3fIYED9a/UonNfnX/AMFeNHMnhPwVqQGRFfSQscdmXI5/A1+i+Hlf2HEeGfdtfejjxetFn5eY5IptA6Uda/0MR8mOHFeg/s/aWNY+N/gSxI3CbWLZSPbzAT/KvPx617h+xRpJ1n9qHwBbhd22/wDPIxnhEZv6V8pxRW9hk+JqJ7Ql+R00VzVIrzP3ds4xDbQoDkBQPyFWR1xUUQ/drxx0/WpQMN17V/my3du59eOooooAbjivK/jB8GpviPfaLrGk69N4b8SaNI7WeoRRCUBXXDoyEgEEY716r2ppGelXTqSpS5ouzE0nufPkv7NniXxc4Txt8TtY1uw4zYacgsYXHo+w7iD7EVv+Jf2fPDFv8Ktb8JeH9KtdKiu7dhG8KAN5oGVctjJIYA5JJr2PaMUFQUI4x9K6Prtbmi+ayWtlp+RPJHax49+zT8Q3+IHw1s1vwYdd0knTNUt34eO5iO1wR15wCD6Gud8Mf8T39r7xZdR/NFpfh22tHYYIEjyl8d/4RmmeP/hT4w8FePbvxx8LxZXN3qShNX0G/lMMF4QMLKHAO1wOCcHPHTFdN8AfhvrPg631vW/FE0Fx4o1+6N1em2JMcIAwkSE8kKoAzgZIJwM16E5UYxnWhJe8tF1TbVwabtpoeviMdwOnWlCKuTgA04Y9KXIrxL6FiLTqTpgUfhUrbQDwn9tHx4Ph7+zn4y1RZBHcPZtbwEnBLuCox+deGf8ABMbwgvg79n2/8TXaeUdVu5bhpHOMxoNoJPp1/GsL/grN43eHwb4Q8GWrk3OsX7SyRKckogAXI9CzD8q7/wCKV4n7OH7BcllARb366NHZRFeCZ5gAxHvlia/T8Nh/Z5FRw8fjxNT/AMljp+epxTd6kpPaKPN/2DYG+Kv7RfxX+KM48yGW6a0s5W5Aj3HGD0+6q9D3Nd38Tmb41/tw+DvCMR87SPBtm2rXwHK+exxGD2yAAce9X/2AvC0Pwr/ZVtNdvkFs1+kuqTO3GEwcEn0wM/Sm/sCaXP4sPjz4ralGxvfFmry/ZXccraxnagHoMjH4VjmFaKxeJxMPhpxUI+trfhqxxj7kU1q9T7DiTYirwSO9S0UV+cHYFFFFABRRRQAUUUUAFFFFABRRRQAh6VieK9JTW/D2oWMih0uLeSJl9QykEfrW0TxUMgJAGOvH6VVN8k1NboW+h/Od4y0mXwh461jTmO2XTtQmi7jBSQgH17Zr99vgX4nXxr8JfCetKwb7dplvOSORuZAW/XI/CvxV/bM8Ojwt+0z48s1QJG9/9oUY6iRQ+fzJH4V+pf8AwTm8St4k/ZX8J733vYiazPOSAkrAA/hiv6O8RqaxuQZfmS7JP5q/6Hj4R8tWUUfUIA7UtIM96DX83nsja4jxb8JvDXjnxDpWr63p4v59LD+QkhzGSxU5Zf4sbeAeOTx0rtQOnNZHinxHZeFfD9/q9/J5dnZwvPK2OQqjJwO546Una2py4mNGVNuuk4rXXbTW5Yv7+x0Gwkubq4hsraJcvLK4REHqSeBXmurftQ/DPR5Wjm8UW8sgyP8ARYpbgfnGrD/PvXw58V/jDrfxZ1ya81G5ki09XJtNNRj5UC9Bx3Yjqx5znGBgDhccV5NTHtO0Efj+YceSpVXDBU1yrS7vr6JWP0Auv2zfh1AR5d7d3ORnMdo4H0+YCsS6/bl8FQMBFp2tXAI6pbxgD/vqQH8q+Gcj0ptY/XqvkeDLjjNJbJL5H2ndft4aEn/Hv4c1GX5c/vGjTn04J49/0r1n4GfGSL406DfapHp0ml/Zbo2xjklEm75FbdkAf3sfhX5q5A7Zr7J/YMuN+heKbfJAS6if2+ZCOP8Avn+VdGHxNSrUUZbH0PDfEWZ5hmEaOJ1g0+luh9Yv2oJHT1o25wc+9GORXqO5+znwb/wVq0A33we0DVAhLWOpAE47OhH8wK+WP+CYGunSv2kYrUsAt9YSx4J4JGCP5Gvuv/gpNo39rfsveIHAy9pLBOMjOAJBk/kTX5r/ALCesHRv2pPBTK21Z53tySccMpx+uK/pbhX/AGzgbGYd/Y5vyuePWTjioyPsH/grzoBl8IeDNVVeYb2SEn2ZM/nkV+XdfsB/wVT0j+0P2doLwDLWeowufo3B/nX5AY4zX6T4R1/bZCoP7EmvxuceOVqt+59tf8EptcbTvj7qtiWbZe6S/wAo6ZR1bnn0JxX69pjAr8Rv+Cc+rtpn7VHhpA/lrdRTwHnrlCQPzAr9uV9enAr8E8VsOqPEMpJfFFP80engXejbzJaKQdKWvxw9E5j4j3o0z4f+IrsttEGn3Epb02xMc/pX86MspmlkdzlmcsT3OSTmv6DP2jbs2XwD+I1wDgxeHb+TP0tpD/Sv58ODjAIx0+nav6h8FIXli5f4V+Z4mY/ZL3h+2N5r2nW4BJluY48d+WA/rX7tfGK7/wCEc/Zd8SMp2CDQnRT0/wCWIH8ya/D34Y2wvviR4XgIyJNTt1I+si1+0/7YV2NN/ZN8Yc7SNK2A+5AH9a7fFJe1zjLqPRy/VCwWlObPxV+HVj/a3j7w5aHkT6jBGB9ZVH9TX9EmjQC20y1jAAEcaqMfQV/P7+ztYDVPjt4BtGGRJrdqMY7CRSf5V/QXbgCGMDkADp9K+T8X63+1YTDr7MH+NjfAX5ZN9ycY6ilpB1NLX8+I9U+Pf2+rplbwXAMbGN25+o8kD/0I157+xikL/GNpZuBDp0zqewO6Nf5Ma6/9vO4V/EXhaAZ3pBcOfTDMmP8A0E18sDFeHXqezxPNa9rH8659jlguIniXHm5GtPRI/XIXsJ/5ap+dP+0xH/lqn5ivyUg1G7tYxHDdzxRg5CxyFRn1wDWlb+N/EdpIXg1/VIXxjdHeyKcemQeldH19dY/ifTx8Q6fWg/v/AOAfqyLhCeo/On+Yp6MPzr8rk+KPjOJdqeLtejX0XU5wP/Qq0oPjn4/t2DL4v1Ukf35yw/I5Bq/rtPszrh4g4R/FTkfp+ORwcikzjrXj37LfiHV/FfwmsdS1rUZdTu57iYedNjcFVyoHH0/WvYCfmwetehGSlFSXU/S8Jio4yhCvFWUkmr+ZNTTjNOpj96d0jtPyR/4Kya4bv40+H9OBIS00vcV92kPP5AV67/wSE0FbfwV431bb89zfxQBz1ISPIH4Fj+dfNX/BTXVDqH7Umpwlty2tjbxYz0O0kj8iK+z/APglTpSWX7PU9wBg3mpzyEn/AGcKMfgK/pbO/wDZPD7DUl9vl/F8x49L3sS32PthSD9adTBwSBT6/miOx7AUUUVQBRRRQAUUUUAFFFFABSHpS01s7TjrQBUvLqGxt3mndIoVGWeQ4A9ya43x38M/DnxQ0lrbVLWOfcv7q4TAcZHBUg+9dbqunQ6rYz2l1EJreVCkkbDIYHqK+T/iFqXjX9m/Wzc6Tcyaj4PuJNyQXQLrASfuZ6qPQ5rkxE1Be/G6PKx9SnTherHmj1OP+JX7I3iLwr5t3oROt2S8+WBiYL6Y74FXv2Pr2bw/8RdV0a+he1uLq0O2OVSrZRskYPsf0r0bwT+2T4e1SVYPEFnNpMhwDOPmjz7kc46Y/GvavD114X8WTx65pTWF5OFwt1CFLgEHIJ6jr3rz6eHozmqlKVvI+bw+BwlSsq2FnbyPz8+N0Mtr8WvE4lBVzeOw55wcYI9K+q/2SvivJ4v8LyaHqE/m6lpuFDMfmaM5weeuOn4V4f8Atd+EpNC+JTakiMYNTiEikdCygAjPqetcn+z34zbwb8UNJuPM2W9zJ9ll9MNwCfof51yU6ssNiZJ7Nni0MRPAZnKL2kz9A/EHjTTvDM+nx38nkLezCCORuF3EZAJ7ZreV96huxAOPrXk37Smkpq3wl1Zwdklqi3MTrwUZSCCD2xXMfs1/HqDx1o0OiatME122jCgsf+PhB0YZPX1Fe668Yz5H1Pv5Y6FOv7Go7X2Z9D0UxW3AEHIp9dJ6gUUUUAFFFIelADDzXxJ/wVc0T7f+z9Z3oXJstUiYnHQMrL+WSK+2/XivmD/govpH9r/sreLyE3G08i5HHPyyjOPwzX0/C1b6vnWFqdpx/F2MK6vSl6H4ktnJz602nnIOO+aZX+k8HzQTPjh4619R/wDBNrSxqX7Vvh5+T9ltbm4PGcfuyo/VhXy2P519sf8ABKDSFvP2g9XviuRZ6M4zju0qf0Br844/r/V+HcVLvFr79DuwivWifsABgYzS0g6Utf58H1QUUUUAFFFFABSY4xS0UAMKA96QIF7cnmn45zS1DQ7iDqaWkoqkIQ8dOlNZtvJPA596cegrN1q9TTtLurqQ7UhjaRmzjACnn9KIpykordgfmZ+0SX+O3/BRHwt4VjPnWGitDHIvVRtIlkP8h+Fd3/wUu1ufxPc/Dj4W6axN1rWoRF4lJAxuCLkegJJ/4DXM/sGaW/xQ/ap+JvxJuU8y3s5JIIJG5w8rHkZ9Ej/WtrRwPjz/AMFIb2+/4+NK8F2+2MkZXzVUjjt94t+VftFVrD4unBL3cLSu/wDE1/m0ectU/wC8/wAD1r9r/Vz8J/2YtO8CaACmoawLbw/Yon3iGAVsY9VGPxr374KeALb4X/DHw54atY1jXT7SOJsDq2AWP4nJr5w+IFuPjP8Ats+E/DeftGj+CrU6rdKeV+0NxGCOmRwR9BX2PGoQYByBX53mNT2WGpUL+9O85er2/A64ayb6IsUUUV84bBRRRQAUUUUAFFFFABRRRQAUUUUAIelMZgqk4yRzin4FNZRg+9LqB+MH/BTzQBo/7T1zcgbft+nW8px3I3Ln64Ar61/4JLa2178Etc09nB+x6tIwXPQOqt/PNeC/8FbdMWH4seEtQCEG40+RGYdyrgj8smvQv+CQWqf8Snx3p5bIE8EwX6qR/Q1/S+b/AO2+HmHqPeHL+DseNTXJiml1P0kHSlpq9KdX80nsjBivnn9tTxBJpHwjSzicg6lfRWz4IyVAaQ/hmMDj1x3r6GOM18z/ALdVq8vw30edeVh1VN3sDFKM/ngfjWFe6pSt2Pm+IpShldZw35WfGvhXwzfeMvEun6JpqK97fTLDGHOFHqx9AACSeTgHg9K+0fCP7E3g3TLKM63Le6zdFRvJmMEee+1UwQPqxr5j/Zt1O30j43+Fri6kEcTTyRAn+9JC8aj8WYCv0qRg6hhyMcGvPwdGEoOUldn5xwXlODxtCeIxEVOSdrPZKy6HkNt+yf8ADC03FfDaOWHPm3M7/luc4/Cti1/Z4+HdoWKeEtMYt182AP8Aluzj8K9JpN1ekqcP5V9x+qxyrAQ+GjFfJHF2nwe8EWRJt/CmiwFuCY7CFcjtnC10umaFp+jhxZWdvaB8FvIiCbvrjrWgD7ikJ3dOa0SR108PQpO8IJeiJKYScg0+m7RSe2h1ng/7a+kjWP2ZfHsJGSunu/8A3zzn9K/Gv9mrUTpHx+8AXQO3brNupOexcKf51+4P7R9guo/A3xxbsu4PpNzx9I2I/UCvwb+GV4dP+JXhW5ztMOq2zk9Okqmv6U8NH9YyPMMK/N/fG36HjY28asJI/Yb/AIKJaYNU/ZW8SttLNbiGYeow4/pX4onpmv3R/bNthqf7KfjUAbj/AGaJAe/BBH8q/DDsPYf5/nX2Xg1Uvl+IpvpP9EYZhG0ovyPav2MNQXTP2nvAEzNtB1BY89OWBGP1r954+VBzmv59f2a7g2v7QHw+lBxjW7QfnKo/rX9BUJ/dxn2r858ZKajnNKfeH6nZl7/dtE1FFFfgJ6h5T+1QxX9mz4pkdR4X1I/+Sktfz+ZJ4zxX9AX7VP8AybR8VP8AsV9T/wDSSWv5/Fr+qvBJe7jPWP6niZj9n5nc/A2A3Pxi8GRYznVbfj6SA1+wP7ecxtf2TvFfJBa3iQ/QsoI/U1+RX7O6CT45+B1JwP7Wg/8AQhX62f8ABQ9jF+yj4lx/EsIJ/wCBrVeIz5uKMuh5r/0pCwelGbPyv/ZEtjd/tK/DmIDldXib8Fyx/lX742/+rGDnpX4Q/sRwC4/an+HiHkjUCxz7RtX7woAEGBgV8T4vSX9sUY/3F+Z0YD4JepLRSDpS1+EI9Q+GP26boy/EDQ4cjalgWHrkyMD/AOgj9a80+CfwZm+M+p6jYw6oNNeyiSXc0BlD5OMcMMY9ec+1dx+27IsnxgtAOqaVCp/7+zH+tdd+wTETqXjKTjakdovvkmb/AArxZRVTFOMldf8AAP5/rYSlmPE8qNVXi27/ACRSuP2EdcR8QeJrWSPHV7V0OfTAY/nn8Ky7n9hrxmkZ8jWNIlcdBI0qg/UhD/KvusHFJx6V3/VKPY/RJcGZS9oP72fA0v7EnxBTbi50Zx323UvH5xCsyf8AY7+JEIfZYWU5HQJdL83PUZx9ecf0r9DABSfQfrUPB0vM558DZXLa69H/AMA8y/Z18Fal8PvhPpOjaxCtvqULTNNGjhwC0zsvI4+6Vr0zHOaUYxS9TXZGKglFdD7rDUIYWjChT+GKSXyH1G5GCaeOlMl+430qzpufhr/wUEu/tf7V/jQ5yI3hj/KJP8TX6N/8E07MWn7MOgMFwZZZn+uXPP6CvzT/AG6JPN/aq8fnJ4vFX8o0Ffp5/wAE6Iyn7LXhIk85l/8AQ2r+k+M/3fBeXxXXl/I8fD64iTPqADmnDpTe+afX813PZtYKKKKYBRRRQAUUUUAFFFFABTXBI4p1FAEZGDzWP4k8PWPibTJ9P1G2S6tJ1KvGw6jFbPGOKTb3IpNcyszKUYyTUldM+DfjJ+y7rHgu5n1Dw+kmqaMzE7E+aWEdcFe4HPPavIfDPjLXvA2pG40i/uNNuVbDKjFVOD0K9D07iv1LkiSRGDqCD1FeRfEn9mnwj8QvNunt20zUmzi7tMKc+pHQ/jXjV8C1LnouzPisbkUozdbCS5XvY+bvEfxes/jj4LGieIFXTvEtm3nWN4BtilcDBRj2JHtivDYJZNNuo3CmKW3kGVz3BBPP4da938W/sdeMdGd5NKnt9XgUkrglJMfQ8Z+leU6x8MPFehyvHf6DfIe58ksDx6ivJrRrOV5x1R8ri6eMc4zq03zLqkfdHjXUx4m+Al/fod5uNK83IweSoJH55r4B0HWrvw1rFrqlhM0NzbSCRGQ4IOeQfXPTmvqP9nn4gSeIPB914B12KW2uPIeG1aVSN6EEbckckHp7V8t6/pE/h/W7/TblCLi1neBlPGCp6/jXTipuUYVI7o9LNqkqlOjiI3TW5+kvwo8eQfELwZp2rwkBpECyqCPlkHDD8+a7bf8ANXyL+w74qc/27oErFgm25iBPQfdOB25Ir677V7uGqe1pKTPu8rxP1rCwqN69R9FFFdR64UUUUANzjivGf2u9I/tz9m74gWYXczaTOw+qqWB/AgGvZG4HXBrkPi1pa618NvElgw3C5sZosYznKEYruy6o6OMozXSUX9zRnUV4NH87Oc9OhoBqaeI29xLERgxuV/I4qBetf6a4OftMPTn3S/I+PejaFA+bnpX6H/8ABITR/M8V+PdUK58u2toAfq7sR+OB+VfngvJ61+oP/BITS/K8H+ONQI4nv4ogcc4VM4/Nj+dflHipW9jw7Vj/ADOK/FHdgFeqj9GKKZ6fSjnIr+Ez6YfSHkU37vGaQtgjgk/pSuAo/KlP501mA5JwB71ga/420TwzC0uqarZ6fEASWuJ1QfqRThCc3ywTbDbc6HJpMkV4F4p/bd+Dvg9pI7vxnZTyoeUtczHr0AUV51qX/BTT4cROU0vR/EWtkdGtdOYA/QtivWp5Pj6qXLSf3W/MzdSHc+wz0pSfaviGf/gppYZItvhZ4wnHUMbZVBH51HH/AMFPdNi5vPhf4ut1/vfZlP49a7v9XMzav7L8V/mJ1ILqfb/0pO/NfGmmf8FRfhlJIE1TTNf0ck4zc2JwPqQxr03wh+3F8HfGjItl4zsoZW6R3TeU36j+tclTJcwpL3qMvuv+QKpGWiaPfmyPpXjn7XHjhPh9+z54y1hpPLkSxaKLkAl3+QAfiwr0XQvGWj+JbcTabqVrfRsMhoZlcEfgT+tfFP8AwVM8dM/grwr4CsZc3mvanGZIlILeUhGCQOcF2UfUCtsjwM6+ZUqM4tapu/ZasVWXLFu5b/YV0mL4P/sf6t4x1HbFNqH2nVZZHGDtVCqZJ9h+tYv/AATmsk0/wX8Q/ixrRER1W+mnNxIcARJudiSewJI49K0v2w9aX4MfsU6H4MsQIrzVorbSo0Q4JXaDIcfhg/U1m/Fe3uPg5+xL4Q+HOjoY/EnilbfTVjXh2eYhpTgfXB9Qa+4m5YmjWqX1xFTl/wC3I6tnOnZxXSK/M9G/YN0y48WR+NvivfoRP4t1SSS1LDBW1RiIxk9sfyr6+4GAK4r4PeArX4ZfDTw74atVHlabZxwlgANzADcxx3JyfxrtgAe1fnGZV1icTKcdr2XotF+B1wjyofRRRXnlhRRRQAUUUUAFFFFABRRRQAUUUUAJkUHHQ0tNPc+1J36AfmB/wV5s9uq+ArjABKXCZ9vlIH51D/wSCuwnibx3bA/eht3x9Cw/xra/4K+RBbbwJKB0lnX8CF4rkv8AgkTIf+Fi+MUycGxjJHb75/xP51/StN+08N3fo/8A248dv/a/67H6rA5FSVGvSpK/ms9lkeMmvMf2i/BM3jv4Ta3p1pEZr9Ixc26L1Z42D7R7sAV/4FXqAGaZJGJEKkcEc1MlzJxZx4rDxxVCdCe0k195+RccjQlJI2KSIQyspIIIOQQR0IPevdfDP7Y/jzQNPhtblNP1dIl2ie6icTH0yyMAePbJ6mu8+Pv7Jd/daxda/wCColnW6Yy3OlswQq/UtESQMHklSRg9OoA+bNR+HXinR5/IvvDerW0o/hks5Bn6HGCPcZFfPuFbDSfLf9D+cquEzfh7ETjQ5oq+61TXTyPYZ/22/H8rHZZ6JEucjFvKTj0yZefyrIuf2wPiVP8Ac1Czt+c/u7Rfy+bPH615tB8OfFt0gaDwvrcysMqY9OmbI9eFORWtZ/A7x/fBTF4R1ZQwyPNtmjOPfdjB9jzT9riJbNk/2jxBW1i5v0T/AEN2b9qH4oXP3vFMqgHICWluAPyjzj65r1b9k34seLPGfxRuLDXdevNTtP7NlkWGZhsVxJFhuAOQNw/E15Ja/s0fE26CtF4UuAGGR5lxDHx77nHPt1r2P9mz4B+Ovh/8SbTWtc0lbGwNtLFIRcxyMpI4BCsc5IHTNbUfrDqRcr2PbyRZ5LH054hTcLq972t53Psik/ipV6Uh6ivbP384z4u2/wBt+GPieADIk06dcexiav57tGl+x+JbCUHBivI2z9JAc1/RF4/jEngrXVPObKb/ANFtX87BwmtZAwFuc/k1f0d4T3eEx8PJfkzycavegz91f2lYvtv7LHi8DkNojsPoFyK/BsE9D2r96vjh++/ZY8UE8k6C59f+WWa/BcHOTjuB/OvqPByTjDFw6c/6GGYbx9Dvv2fj/wAX0+Ho7HX7EfgZ0B/Sv6Eof9VGfUf0r+e79n7/AJLr8P8A21+w/wDShK/oRtv9RH/u18d4z/8AI1of4H+Z0Zd8LLFFFFfz0eqeUftU/wDJtHxU/wCxX1P/ANJJa/n8Wv6BP2p+f2a/ingZP/CL6nx/26S1/P5yOvFf1V4JP3cYvOP6niZj9n5non7OrrH8dPAzN0/taD/0Kv1o/wCCiLZ/ZQ8R4BxiD/0NK/I34Ez/AGb4y+C5AQMarb/+hiv16/b+jE/7J/ihj1EETf8Ajy1fiIuXinLZ9Lr/ANKQsHrRmfmD+w42z9qv4enoPtzD/wAhtX7vJwg+tfgp+xtdfZP2nfh5JnGdURD26ggfrgfjX71Rf6sGvhvF5f8ACxSf9xfmzowH8OXqSjpQRmjIpa/Cz1Dy/wAf/s++DviTrS6vreny3V8sKwB1uZIxtBJHCsB1Y1a+FvwT8OfCKTUm0GO4Rr8RCbz5jJ9zdtxnp99v0r0FT607HvWahFS5ranmxy/CxrfWI00p97aj6TFLRWh6QUUUUAFFFFABTH+630p9N45GaL2A/CL9uq3e3/ap8fB0Kb7tHUnuDGvNfqB/wTuV1/Za8JCRGQ7ZCNwwTl25rsvir+yR8NfjL4ih1zxNoEV3qaYBuI2KM4HRWx1A969S8N+GNN8IaJaaRpNpHZafaxiOGCFQqoq9ABX6hn3F1HN8jw2WQg1Kla76aK2hw0cO6dVzb3Njn0p9JnpS1+XI7gooopgFFFFABRRRQAUUUUAFFFFABSHqKWigCJsYOT2zXivxE+LfiH4UahJcaxoR1bw7I/7u8sfvQg9nB6/WvbSdwqhqemW+rWsltdRJPBIpV45FDKw9CDWdROUbRdmc1eE5QapuzPCbH9s3wHIgMwv4G7hrcnB9M5rP179s/wAGwoRZadf6ix7NGsa/mai+JP7HWja7NJd+HZ/7IuWJYwEFomPpjsK+f/F37Nfj3wiXc6O+qW6niWwYPx6lc5/SvFrVMVB2tdHxmMxOaYdOPKpLvY9Rf9svSjdJMvgwExsCreYu9fcED0rxn4yeOtI+I/idNb0rTpdNnnjxdRyMCHfP3vy4rk7nw1rFpIyT6RfQuCQVe2dSCDyORVnTvA/iLV/lstC1G4HrHbSEfoK82pUr1VyyR8tiMXjcVT9lOLt6Hffsw+K18KfFrTfOk2W98rWTZ9WwV/8AHhX6HRtlA3B461+aP/CnfiBpKx3/APwjGpwiIiQSRwkupBznAGQRivsL9nv40QePtFXTNSc2viCxURz28gKs4HAYA847Eeterl83BezmrH1WQYiVCLoVouN9mz3PIpCPaowwYAggE8DmnqR3OT7V7Z9ymPopB9c0tBQ084rN1yD7VpN1HjcHjZcfUVp+9QXQD27r0BGM/WnB8s1JdBPVH86HxC03+x/HfiOxxt+z6jPFj0xIwx+lc56V6l+0/pJ0T9oDx7agEBdWnbBHPzMT/WvLWr/S7IcQq+WUKi6xi/wR8hUVptCjrxX65/8ABJ/SBZ/AnUrwgA3OqSNn6Kq1+RinHPev2l/4JpaYNN/Zg0SQgKbqaWX0ySxH9K/HvGKq4ZNCCfxSR35er1Gz6y3GmsSMYAJrJ13X9O8O6dNfaneQWNlApaW4uHCIgHUkngV84eIf2odZ+IE93ZfCvSo7nTIcpP4u1jNvpkWOCYy2DKB6rx71/HmGwdbE6xWi3b0S+Z7znGPU+jPEfijSvCmnSX+rX9vp9pGCXmuJQiAdySeK+cvE37cGl6nfyaT8M/DGr/EPVgSgl0+IpZoemWmPAHTkZrwXXdX8H65roHiHU/Efx98TxMGGmaJbO2lQPngAgCPAPGST0OcV3drcfH7WNKS08N+G/C3wh8Pgfu1u5kkuET1KINoP49RX1FDKqFK0qjUn5vlX3bv7kYObnsal94X/AGkfixGZPEPi/R/hXozjcbXTB590FPXdIQACB3zXE6n8Cv2evBc32n4mfFG68W6gp3SDVNYYgn08qM859DWJ4q+CWk6pvf4r/tMCbJ/e2VvqEcEfuAobOPbFcXD4E/Yv8LSH7f4yn16dTyY/PlDEe6Lj8jX0mHo07WVSSXanBr/yZoybfb72ekL+0b+yJ8NFMeh+HbPUJk43W+lmQ/XewNB/4KbfB7R22ab4EvmReMpaQx1w9v8AET9ibRvkj0C5vwvRzYztn3+bGatx/Gz9i48f8IbMB6/2bJx+texHA4CWtXC4ip5t/wDBIc5/zRR10f8AwVb+HIfB8CamEHQhYj+lbmmf8FQvg3qRVb/w/qVkGODvs0cD8ua8+t/ib+xFrDBZND+xc4zJp1wv/oOav2vgv9ibxmSlrr2n6ZI/AEtzLbEZHbzAP1q54HI0vfwWIh56v/Mnnqv7SPY9M/a2/Zp+IYEN9eaRC0nBj1SxEZ57EkYrQvv2av2bvjRambS9O0K5eQZFxo90sbj3HltnP4GvG1/YA+APjmMv4X8eBgRlTaajFOAT7A+/esDUf+CWGsaJOb7wN8RntbgcxmRTG2f9+Nsj8q82VDJY64XHVaMu007fhYtOp9qCa8jvtf8A+CbNz4bd774XfEvXPDNzy0dvPMzxjuBuXDAfXPXtXF/DT9g/4sax8c9E8TfFPxJBrWm6RKJhMblppJtpyiBT90EjJ9xU2l/Df9sb4LbW0zV7bxtp8X/LCa6WRmA7DzMNz7E9K6Fv+CgPj/wBpstv8Q/g9rthfIpCXVvC4hZhgEZK4IJ9CeBSdbNoxlTwmIp1uZct1bmSfrZ/mO0N5Rat9xh/tZ3Mvxn/AGzvhn8NLdvO07Ryl3dx9V3Md7A/REX6Zr03UbWP4xftuaPpUaibQvh9p4uHUfc+1yDCg+4BB/CvHv2OW1jxd8Sfib+0N4usJbCyt7aVbMXClQCRl9pYDIVEC5HGSRXv/wCwH4eu9Q8IeIfiPqsZGp+MdTlvg7jLeQCRGPYY6e1cOZyWBo+yi1+5go6P7c9Zfchw953S3Z9YxABAPbvUpGaBjaPSlr8uvfU7wooooAKKKKACiiigAooooAKKKKACiiigApD0P0paKAPzW/4K9rJ/ZvgVgGMXnz5YDgHaMZNcj/wSLtXf4g+M59hKJYxKWHQEuePrX6L/ABb+DfhT40+Hxo3irS49Ssg29N2dyN6gjkGqnwe+A3g34GaTLp/hLSo9NhmYNLIMtJIQMDcx5P0r9Up8XUafCssj5Hzt79LXucDw8nX9rfQ9JXpTqZGoVcDpT6/KzvCiiigBNuRioWt426qp/Cps5pNtBLjGW5H9niH8C/lTvKT0H5U7ijigShFdACAdqWlooLCmnOQe1Opv8VJuwHP+PG2eD9ab/pzl/wDQGr+dVwW1pgOSbgj/AMeNf0P/ABPnFp8P/EUxOAlhOc5/6ZtX88lohudegUcmS6CjHPVhX9H+E+mFzB/3V+TPIx3xQR+63xsYxfsseJd3UaBIP/IVfgyv3SM8ZH8jX7wftHyCx/ZW8Wk8ldDZfblcV+D3OM54zjFfU+DqvDGT/vo58w3j6Hffs/f8l1+Hv/YwWH/pQlf0JW3+oj/3a/nv/Z/H/F9fh7gZ/wCJ9Yk/9/0Nf0Iwj9zH/uj+VfG+M/8AyNcP/gf5nTl/wMsUUUV/PR6x5r+0bbG8+AHxGgAyZfDuoIB9baQf1r+fDnb6joD7V/Rf8S7Ean8PPE1mV3CfTrmIr67omGP1r+dWaIwyujDaysQV9MEjH6V/UXgpO08XD/C/zPEzJaxOj+F119h+JPhecnAj1O3Yn6SLX7NftrWxv/2S/FwAyy6dHKB16YOfzFfid4duvsPiDTLknAhuY3yO2GB/pX7kftBWo1/9lHxQUG4y6GXHuBHkfrmu/wAT/wB1neW1uil/7dEWC1pzR+PP7Lt19h/aH+HkxYADWrYEnjq4H86/f+BgYkI6Hmv53vg9fHTPit4Nui+3ydXtZM+mJV/+vX9DenSCazhccAoD+gr4zxepNY7DV/5oP8H/AME3wD9yS8y4OppaQdKWvwE9UKKKKACiiigAooooAKKKKACm45JxTqKTVwG7fbNLk+lGRS0WAKKKKYCHpRkUjdOuKQY6dTSuAvFISBRkDoaCw9aL6BqLuzRuxTSwApcj2NINR2RSE5pNyjvk0pOcY5p3BDqKTcPWjIo1AWiiimAU0k56U6igBu3npxUZjznK59sCpqQnFAmrlQ2ETctGpPuBTltIl+6gH0Aqx+NGfeo5V2IVKC6ELQIwIKjB9q808ffA7RvGU41O2aXRNcjGI9RsSEkH1xwR9e1eo8HFJwR/jRKEZbkTo06is0fPM3if4m/CZUXV9OTxlpCcfbbQbZwvqV7nA7V1Phj9pjwRr2yKfUDo12ettqKGFgfTnivWZIgybRgD0rkPE/wo8L+MUZdV0W0uWYcv5QDfmKy5Jx+FnE6Fel/Clddn/mbuneJdL1iISWN/b3UZ6NDKGH6GtITxsOHX868C1H9j7wyJ2l0jVNW0ZyeFt7glF+gI4/Ais8/sxeLLZ9tj8StXjgHCrIzEgf8AfVR7Sqt43I+sYmOjp39GfRbXUaA7nX88VWg1K2vd6QTRzFeGCMCQfQ46V88P+ypr2okLqfxD1e4jJ+ZVZuR6ckj9K9Q+FPwd0/4T2tzFZXd1evcOGklun3EkD0GAPwFXCpUb1jZGlGtXqTtOnyrvc/Hz9v3w7JoH7Uni3ehSO8aO6iJGNysg5HqM5H1FfOnfPWv2H/bb/Yhuf2jNZ0vxD4d1CDS9dtojbS/aAfLmizkA45BBJ596+TZ/+CVHxSTIj1LSJf8Atow/pX9qcH8f5NQyihQxlVQnGKTT8tDhr4Sp7RuKumfFPIGORX64fs+/HTRvg5+zV4L0GzgfXPFdzZebFpNsfmUMc+ZK3RE5BJPXsD0r5c/4dWfFlcE3mkADr+/PH6V9hfCv9gu20zStPfxp4k1HVZ47eOF9OsJPstqoVcBSVwz+hJPPpivl/EDiXIs5w1GnGspqMm7R1v2RphaFWnJ3VjzHxd4tm8datBP471201O6zuj0SINLaW5B4VbaMF5yOmXIUnt0rqbLwd4t+IMcEdh4EvtUs0wIbjxVMLCwiUdClpHklcdA3brX1p4L+EPhP4eQCPw/oFjpo43PFEN7Y7liMk/U12iJt49vwr8Hr53TilDD07JbX/wAl/meoqLa95nzNo37O3j++sUtr/wAdW/hizAA+weFNOS2VR6Bzk59SBVmT9hrwbq7F/EWseI/EcjHLfbdVl2t9VUgYr6UwB9aXI615Es0xTd4yt6JI09nE+etN/YR+CumEMPBVlO3rOzPk+pyTW9B+yH8IrYDy/AejAjoTbA/zr2XFGKl5njX/AMvpfe/8x8i7I8j/AOGVPhQFAPgXRiR/06LVO4/Y/wDg/dAiTwJo5+lsB/KvaQaMe1CzXHR2rTX/AG8/8xezj2X3Hztqf7BHwU1TcZPBdpGSMfumZf61xWs/8ExPg3qinyNPvdPY9DBdMMfnmvr4nFJ1rrhxBmlL4MRL72DpQe8T8/dc/wCCS/htXabw94z1bSpwcoXVXAPbkYNc3J+xX+0V8MW3eC/iq2pRJylvdTypnHQYYsK/SYdKa2Dwea9OHFuZpctWSmu0op/pch0IbrQ/OC3+Nv7XHwaIHifwPH4psYuHlt0DkgdSGj5yfcV3fgr/AIKY+BdVnGn+P/DWp+Ebw4WU3NsZIs9MHgEDOeoNfcLxK4wygj0NcR41+DPgz4gwPB4i8N6ZqsbjGLi2Rm79DgEdfWtHnOXYv/esIot9YNp/dsL2c4/BL7z5A/aj/ah8G/FHwZpfwz+GGrW+q6r4qu47OUaepXyICR5hIAGDj9K+0/hz4StPA/gjQ9Cso1itrC1jgVVHHyqAT+ea8t+Hn7F3wo+GXjBfE/h7wzHZ6ogIiZppJEhz1KKzEKfcCveI12IBnOK8rNMZhJwhh8Epcibbct2336aFU4SUnKe5IBwKWiivnkbhRRRTAKKTIpCRxzQAuRQDmk4PfNGORzilcB1JupueeD+tGcdTRcBQQKXIpu4f3qN47mld9gHZFAOabkZzTsg9OtO4C0UgIPANLTAQ9RTSOfen0UrJgIucc0tFFMAooooAKKKKACiiigAooooAKZ1PvT6Z/EKT10A8/wDjzdix+DnjKcMAY9JuWB9/KYD9SK/AbwRbHUPHGgwDkzajbxgeuZFH9a/df9rnVP7I/Z08e3AIVhpc6g+5XA/mK/Ef4EaadW+NPga1KlvN1u1BA9pVJ/QV/SPhgvY5RmGIe1rfdFnj43WpCJ+yX7Yt1/Zv7KfjJy20jS/KA6ckqB+ea/DLkKue3+Ar9r/+ChmoDSf2UfE67sNNHDAPfLjj8q/FDtyc44r7TwcpXy/EVO8/0RhmD99LyPSP2brdrr4/fD2MDJ/tu0OPYSqa/oJhx5aAdhX4K/sb6cNV/aa8AQkZC6ikn/fIJH6gV+9cZG1QB2r868ZZqWcUYLpD9Try9Wpv1JR0paKK/AD1DO1uLztJvIsZ3xOv5qa/nU8daY+jeNvENjIMPbahcREduJGHH5V/RrcL5kDj1Uiv5/P2mtF/4R/4/ePbIKUVdXndQfRm3A/rX9E+DNdQzHEUe8U/uZ5GYRvFSPM42KOrqMFSCPrmv3h01h41/ZJibHmm98NAjvkm3z/M1+DiHGTnFfuP+xlqy+Mf2QPBzFt3/EqNo+Tk5j3RkH/vkV9h4w0uSODxS+zO36/oc+Xu7nHyPxO0Rzpnimwckh7e9QnPGCrj+or+iHwXfrqPhbSrtTkTWsUn5oDX89XjvTW0Hx/rtkQVNrqMyc8HIc8+1fvV+ztrC678FfB18rb/ADdOg5J6kIAf5V8r4r0/a4TA4pdVa/yTOjAO0po9LAxS0nUUtfzgeuFFFFABRRRQAUUUUAFFFFADetH1qvd3cNjA008qQxKMl5GCgfia8a+I37WPgH4eRSCa/uNXvVHy2Wk273UrN2HyAgZ9yK0pUKleXLSjdslyS3Pag3rTWmSMEkgD61+dXxO/4KMfEO6WWLwV8KdWsouQt7q1vIXxnghFHHHPWvkv4lftY/Hnxa0p1nWtX0i2PHkWkDWyL+OMn86/SMp4CzHMrOc4U0+8k39yOWeJjDZNn7TeIviR4a8JQtJrGu6fp6L1M9wi4/M15H4o/bw+C/hYuk3jKzu5U6x2gaU/+Og1+IGq69qmt3DS6lqF1eysfme4mZyT7kk/pVEspUYAA9Af8Sf6V+uYDwbw8kpYnEuX+FJL9ThlmD6RP1913/gqp8JtPBFlDqupEHgxW20H8SRXD6p/wV38LLuGn+DdUuDnGZZUQEeuOa/LbPtj8qAwyRgEenT+VfYUvCPIaK9/mk/N2/I5njqj8j9Mk/4KwarqzgaN8Mby8B6FZmfPuNqf41q2X/BQv4s6rhrH4I6nNG3TAl/qlfLn7NH7c2sfBKaz03WdGtPEHh+MhCBCqXMS88q4HJHoRzjqK/Vz4MfHPwV8bvD8GreFNQguVKgy2xwJoDgZDqeQRmvxnijJqPDdTlllqdPpPmbT9bbHfQqSrK/PZ9j5esf20PjvdElfgNqTA9Ms4/mtbFt+1x8eZMB/gNqGP9mcg/qK+1xFGOiDr6CneWv93j6CvzKea4OT0wkV83/mdyhL+Y+Q9O/as+M0oJuPgLrAA6hbtf6iup0r9pv4iXP/AB+fA7xJAT/cniP8yK+lhGoHCgD6UmwdsVxzx2GqarDxXzf+Y1GX8x4rp37QGvXCA3Xwt8V2nr+6jfH5Pmut0L4sNrAxL4W1/T2zjFzZED8wTXehARg8/UUnlgkE846cCvOlUpyWkLfNlWfcZaXQu4VkCPGGGdsilWH4GrNIBilrnLCikyKWgAooooAKKKKACiiigApMc5paKAGBcjkk0Y4p9FLcCPbk57+lOI46UoGKWmJEQiCknHX3pdnHQU/8aOgpeY7jdnTgYpdo64waXIpAwJwKYBjnNKOlLRQAUUUUAFFFFABRRRQAUUUhNAC0UwyKGAJGafQAhz2phTJHA+p61JRQAmBjFGOMUtFKwBRRRTAKa7bVJxnFOprjKnBxQBxfiD4jro29V0PWL8qcYtLUtn6HIrjr/wCP2rRKTafDTxVdHtm3jT+b17CqZOTg5pfLAzxjNdEKtKPxQv8AN/oRKL6M+ddT/aW8d26P9k+Cfia4I6bpYlz/AOPGuSvv2qfjAATb/ATWiB0Ml0n9MV9bhFHpSbV74P4V308Zh4PWgn6t/wCYnFtfEfFNz+1t8dYyfK+AupY7E3BP8hWRfftmfHq1B8z4DaiB6+Y5/kK+7PKRs/LimtDGwwUB5rsjmmEja+Ei/m/8yPZye0j8/bn9vr4xacCbv4HapGR1OJSP0SsWX/gqZ4o0lidW+FOoWiLy2+V1x7fMgH5198eMvF/h7wFotxqniC/tdP0+BC8k1ywVVA9+/wCpr8zf2of+CjcHit7rQvhzpFtFp/Mb6zeW6u8nUExoQQBjoTzX3fD2CpZ/WVKhlqcesuZpJepzVpOlHWep6Ppn/BXnQmYLf+CNQhB7wzo317DpXaaL/wAFX/hhfbRfaZrOnHPVoRIB+R5r8lLu9lv7qa5uG8yaZ2d2xjJJyTgcD6Cq+48AkflX71PwnyCvBOMZQb7Sb/M8xY+qux+3nhr/AIKHfBLxE6qPFKWMh4xeRNGB9SRXrvhf43eBvGoU6L4n0zUC33RDdISfwzX88wAwecnHU1Ztb65spRJa3EttKOQ8TlW/Ag18tj/BrCJN4fEuP+KzX6G0MwlfVXP6RIruKcAo6OCM5VgRUokD5x2r8Dvh5+0b8YfCE0Q8OeKNbmCYxAzNcKQO21sjH0r6w+GH/BQ74z6YYk8T/Dq78SWgwGmtLSWCUjjnkEE9TjjrX5Nm/h3jsuTlTrQqLylZ/czup4uE3Zqx+oYYFRjpS9R0r5t+G37cngfxsqQaraav4Q1A8G31qxkiXPtIAV/Mivf9H16x121W5sLmK7gYAiSJww5+lfmWJwtbCy5K0WmdsZKS0NWikHTmlrmKCiiigAooooAKKKKACmHrT6aetS21qB8z/wDBQjWRpP7LXjJt5QyxJCD0yWdRivyr/Yz0k61+034AhA3BNQWZgOnyqWz+YFfot/wVS13+zP2eo7JXw19qEMePZcsfryB+dfEP/BN3RDq37UGiS43LZ28szHHT5cD9TX9LcHL6rwVjsQ9Obm/JI8jEe9iYI+3/APgqhqx079nGO0yFa71GBOvUDk/yr8fQCcDpmv1F/wCCu+ufZ/BPg7SgxzNevKR7KnX82/Svy6X8q/SPCOh7LIed/bk3+n6HJjnepbsfS/8AwTu0n+1P2qfCzFN62yTTnHOMIcH9a/b1OK/H/wD4JU6Kb/8AaFv7zGVstJkbO3Iyzqo57Y5PvX7BDAFfhHiziVW4hcIvSMUvzZ6OBVqVx9FFFfjR6JG33T9K/D3/AIKFeHzoX7UvifKsiXgiuVyuBgoASPxFfuF1Ffkb/wAFX/DR0z416HqoQhL/AE/buPTKMePrgiv2PwpxXsOIIwb+OLX5M8/HK9K58OqQGxgfjX7Af8EsvEv9s/s1SacXzJpupXMOM8hW2uPzLGvx+43HNfpR/wAEivFBNv460B3xiSC7RM9tuwkfkK/ePFnBrEZF7Zbwkn+n6nmYGXLVt3PjX9rPQT4a/aM8d2W3ah1KSZQRjhiGH86/Wr9gLxD/AMJD+zJ4Sctva3ha3J/3WIH6Yr85v+Clnhk+Hv2mtQuQmE1KzhuAccEgFT+oFfYP/BKLxWdU+CWq6S7Fm03UGTaTnAcAj8OtfnXGF8fwXgsWteXl/Kx1Yd8mIlHufc6d806mpyM5znmnV/NJ7CCiiigYUUUUAFFFFABSY5zS0UAVL/ToNThMNzEs0TdUcZFVLbw1penptttOtYB/0zhVf5CtXbRgCmpOK0YmrlM6bbFcG3ix0+4OlZWpeBtA1qExXukWVyjdRNArZ/MV0HApec1catSDvGTT9RcqZ86fEb9hT4R/EaKY3PhqDT7lwT9p0/MLg44PHFfDnx7/AOCX3irwULnU/AV//wAJNpqZb+z7gbLpQOeCBh8enBwK/WzGQab5Y9OfavtMo40zrJ6kZUa7lFfZk20c9TD06i1R/N9rnh/UvDOpTadq1hcadfwttkt7mIo6n6H+dZ/HODkdM9/yr93f2hf2RvA37QWkTx6tp6WurEHyNTtlCzRtjjJ7j2Nfkr+0h+yN4x/Z01IyajbPqHh6V8W+r26kxkdg/wDdOPXAr+quFPEjAZ9y0MT+7rdns35M8Svg5UtVqjwr7vOAT7ius+HHxR8TfCbxFb654Y1SbTL2Js/u2Oxx/dZehHsa5Rz+H0ORTc45FfrGKweHzCjKjXgpRktU9ThjJxaa0P2j/Y8/bh0L4/6XDourPFpXjOBAJbSRwq3AHV48nn6da+sEfcOxJ9K/m70TWb/w5qlrqml3cthqFq4kguYGKujA5BBFfrl+w3+27bfGywi8K+KJorbxjbJhHJwt6o/iGf4sdR3xmv47488PamSylj8vV6L1a6x/4H5H0GFxaqe5Pc+1gMjOaSlVgwBBBFOr8JPTG8UmPen0UrDuFJkUtFMRF+IpwPHSsXX/ABVo/hSCObWdTs9LhkbYkl5OkSs2CcAsRk4BNYf/AAujwKf+Zu0Qf9xGH/4qtI0qk1eMW0cdTF0KMuWpNJ+bO3DcU0gVxS/GjwKxwPF2if8Agxh/+KrqrO/hvoEltpUnikUOjowZWBGQQR1B9aJUpw1nFr1Q6WKo1nanNP0ZwfxU+Mll8JI7W51TR9VvLO5yourKKN40cfwMWdSCRyOMHnB4NaHw0+J2l/FTw6NX0cTRwiVoZILgBZI2XswUkcgg8HoR34rS8cabouqeFtStvEZtk0WWIrcPduI41XjBLEjaQcEHIIIBBBryD9nrwVoXgTxHrEGgePtO8SWt4nmf2fbtG00YRsK5ZZGzgNtJ2gEkdOld9OFCphZSaamnp2a/RniYiviqGYU4pp0pbrRNPvvqj6EH6UVz3iHxx4e8KSQxaxren6VLMC0aXtykJcDjIDEZq5ofiHTfElkt5pd/b6hbMSFntpVkRiDg4KkjrxXn+znyqTWh7yr0nP2akubtfU0w2OvHtTs96qXVzFY28k00gihjUu8jnaqKBkknoABWDonxJ8L+Ir9bHS/EOl6jeOCywWt7HI5A6kKpJIFEYykm0thzrU6clGckm9kdVnFFYfiHxbovhSOOTWdWstLSVtsbXtwkIY9wCxGaXw74p0fxVbPcaPqdnqkEb7Gks51lVWwDtJUkA4I496XJPl5raB7anz+z5lzdr6mznnBOTS8AHtTGYLljgKBkntXKWHxW8I6pfRWdn4m0i6u5m2RwQ38Tu7eiqGyTTjCU03FXFUrU6TSqSSb2OyopF6UHpUHQNFIcjoK426+LHgywupba58U6PBcQuY5YpNQiVo3BwVYbsgggjB9K6a0vIr+3SeCVJ4ZFDpJGwZWBGQQR1HvVunOKvJWRzwr0qjcYSTa6XLgpSSKxfEPivR/CltHPrOqWmlwyNsSS8nSJWbBOAWIBOATj2qvoHjjw94smli0bWtP1OWIBpEs7pJmQHjJCk4+tHs5cvPZ2B16Sn7JyXN2vqdD92jd6VyN/8U/B+j3stle+J9HtbuFiksE1/Ejo3cMpbIP1rqY3DqHXBU8gik4Tik5KyCFanUk4wkm1vqTe9IelY3iHxRpHhW3S51jU7TS4HcRpLeTrCrNgnaCxAJwCcexqDRvHGgeIrS5udM1qxv4LYZnmtrlJEiGCcsVJC8AnmmoTceZLQHWpKfs3Jc3a+p0AJ/u8UVxtv8WvBd7dRW1v4p0e4uJXEccUV/EzO5OAoAbkkkcV2KkOM5ytKUJxtzKw6delWv7OSduzAHPbHpS9BWfqeq2ehWMt3qF1DZWsI3SXFxIERB6ljgDrWHpPxP8ACmu30Vlp3iLSr29mJ8u3tr2OSRyAScKGyeAT9BVKE5LmitCZ16VOShOSTfS51fHcD8q838W/H7wN4J1qXSdW1wW+oQ4MkMVvLMUzyASiMAcYOOvI9as+MPiJ4ftbTUtKXxpo+h63tMQkuriJ2t3PcxM65IzkA+2c9K8A8PfCT4YW6a1J4i+I2leIL/UFYLeNeRQvAzHcZBmVsvuwcn3GCCc+pgsJRmpSxTkl0UU7v52sfOZrmdak408FyuXVyasvK173PqnQPEFj4m0i11HTpxdWlxGssUqggMp5BweR9DzWpxur52+Cc/hz4SWtzp8vxW0PWNKkO+K1aSKIwvnkq3nN8p5yuOvIxzn3fRtc0/xFp8eoaZeQahZOTsubWRZI2wSDhlJBwQR9RXFisP7GbULuPR2a/M9PLcesXSi6llO2qTT/ACb0NRTxRiuQHxT8HNfiyHijR2vDL5QgF/EX35xt27s5zxj1rrVcMoKnKnmuaVOcbcyselTrU6rapyTt2Y4nFA6Vi+IvF2jeFYYpNZ1ay0pJTtRr24SEOe4BYjP4VJoHiXTPE9kLvSNQttSt9xXzrSZZU3DqNykjNNwly8zWg/bU+f2fMubt1NqkIzS0VBsJtoIzS0UrAN2ijAGBmnUxuuT0o22AjLFePxz7V5B+0T+0r4V/Z08Jvquu3Aku5ARaafE2ZrhscBR7HGT2FZ/7UX7T3h/9nDwXJqOoTpNrFyrJYaeCPMmf1x2Udyfp1r8Vfiv8W/EXxo8Z3niPxLfyXV1Ox8uIsdkKZ4VR2AHpya/W+B+BK/EtVV6940I7vrLyX+Z5+JxSorljudV+0H+1B4x/aG1+W71u7a20tHJttKhY+VEMnAIz8xxjJOeemK8f3HBz3796aeefT2pE5OK/tfK8pwmUUI4fCwUYrt+p89Ocpvmk9RxznkcVLHA8rqiI8jsQFVRkk5wAB3Oewrs/hJ8H/FHxt8UwaD4W02S9uHIMswBEUC92dugx1weT2r9Xf2YP+Cffg74N21vq2vQx+IvFOA/2i5QNFAcdI1Ppnqea+G4q4+y7h2Dp356vSK/XsdFHCzrbaI+EfgL/AME9viJ8Y/s2oalGfCWgyEMLi9jJmkXjlI8g8jucfSvvv4Vf8E4vhR8PoIZL/TpPEuoIAWuNROQT6hBwB7V9VxwxQqFVVUDAAAx9KkK5HHFfyZnfH+d51Uleq4Q/li7fjue7SwtOlG1rs5Xw/wDCzwp4WiEemaBp9mi8DyrZFwPyroE0q0QYW2jAHQBBj+VXQKUj8a/P54irVfNOTb82dSil0M6bQbC4GJbOCRSMENGpH8qXTtEsNKJ+x2sVsW6+UoUfkK0PpS5x1qHOTVmx2tqLRRRUjCiiigAooooAKKKKACm8H86dTXOBk9KNwPzg/wCCvXiMR6J4H0RWw0txNdMAf7qhV/DJNeX/APBJ3QDefGHxBqm0FbOxCbj6s3BH5VU/4KueKf7Z+OulaOr5TTNPUsAeAzsW/kK9e/4JGeGhH4Z8Ya66EGa5jtkYjsq7iAfxFf0w1/Zvh2k9HU/9uf8AkeMnz4v0OD/4K5eIRc/ETwloyt/x7WckzL7swAP5CvgFRknvjmvqb/gpF4qHiP8Aad1i2V96aXbQWuc5w23LD9a+WB2OM1+0eH2FeD4cw8Xu1zffqedinerI/R7/AIJAeHfN1Xx9rbDiOO2tFOOQSXYjP021+m6pjivh7/gk74WfSPgRquryAhtV1WV1JHVUVUBz9Qa+4wM1/HPHOJ+t8Q4mad0pW+5WPewseWikOooor4U7BhGQcjIr86v+CvHhIzeFPB3iGOLP2e7kt5HA6BlyAfqR+lfopk4PrXy1/wAFGfBo8X/sv+IZkTfNpbxX6ADJAVhux+DGvr+D8Y8BnuFr305kn89P1OfER5qUkfih0JIr7G/4JceLhoX7Q8mmtJtTU7B4sE/eKkMPyANfHWDtBByM4HGDj/Jr1n9lPxY3gf8AaE8Eanv8uMahHDIQcfLJ8p/Q1/cHGOE+v5BiKSV24tr8z5zDvlqxPrv/AIK8+EBba/4I8SohxcRTWcjgcAqQyg/rVH/gkb4xFp418ZeGXbBuraK9iUnglCVOP++lr3//AIKfeDB4s/ZtGrxx75tFvYLsEckIx2Nz6ANn8K+Cf+CfnjU+DP2ovCxkk8uDUxJp75JA+dcqD6/Mij8a/CMp/wCFjgGvhftUb/g7r8D0qnuYlPufuMmNox0p1RxcoDnOeeKkr+Ztep7IUUUUwCkbOOKWopXCIWLBQO5pegBu9zS5PGa80+IH7Q/w/wDhfBI/iLxPYWLoM+S0ytIfooJJr5Z+I3/BWHwHobSweF9F1HxDMMhZnAt4Sfct8xH0FfR4DhzNs0t9VoSkn1tZfe9DCVenD4pI+8t2OcjFMd167hgda/Ijxh/wVX+Jmss66LpWl6FCxwpKtPIvvlsA/lXF2P7Rf7Tvxkk2aJqutXiMemmWgjTntnbx17GvuI+Gmb06ftcZKFKP96RzvFwbtFXP2nN7EDgyoPxqJ9Vs4zh7qJT7sK/JPRP2Xf2s/H2173XNV06J8Ete6yyHHuqnP4Yru9F/4JsfGDUyH1v4qvaBhkrDc3E7Z98lR+teVX4YyzCu1bMoX7RTf5FqvOXwwZ+mI1ayfIW6iP0cVKL2E9JkP0YV8A6L/wAEv9Yh2tffGHXi3BItAy8/UyH9a9A0T/gndDpOxm+K/jp3XqE1Iqv5CvBrYDK6ekMXzf8Abj/zNYzqPeJ9gLMrDhge/Bp4YN05rwrwx+y3/wAI5hk+InjS4K44n1QsOPYrXsGg6K2i2CW7X1zflRjzbpgzn6kYzXz9anSpv93Pm+VjZO+6NRkBHIzWF4u8G6R430K80jW7CHULC5jMcsMyBlYHjv3963zjHPNHvWEJzpyU4OzWzQNXVnsfkH+17/wT51b4USXvijwRFNqvhcEyy2agtLaDOTgDllGfqMV8UbCpwRg5xggg1/SVeWsd3DJFKiOjqVKsMgjuCO9fnh+2Z/wTsi1tr7xl8NLaK21I5mutGUbUm6ktHjgMfQ8HHqTX9OcD+Jvs+XAZxLyjP9Jf5ni4nBPWdM/MMAj1Bx2rY8M+JtT8H69Y6zpF1JY6lZSiaCeMkFWByOnY9D6iqmr6TfaHqNxYajay2V7AxSWCZSroQcEEHmqWc4zX9Pyhh8xw/K7ShJeqaZ46bi77NH7gfsY/tVWP7RXgaP7S6W3iiwUR39rnBY4GJFH90jn2JxX0oGBJr+fv9nf42ap8B/ibpXiaxkc20brHeWwPE0BOWXHQkdRnpX7t/D7x3pfxF8J6d4g0e5S50+9iWWORWz1HIPuDxiv4X8QOEpcO5hz0V+5nrHsn2/yPpMJiFVjaW51tFJkUtflh3hSHpS0UAfNH7b//ACJGhY/6CI/9FPXzz8MPgZr/AMWLK9utFuLCGK1lEUgvJHRskZBAVGyPxr6F/bez/wAIToP/AGER/wCinryj9nn48aN8IdJ1S01Sy1G5lu7hZENmkbAAKBzudefwr9RyyWIp5Hz4RXnzaaX6n4Pn0MLV4jVPHS5abWutumn4iX37Hnj2ytZpll0m7eNSwhhuZBJJgfdBaNVye2SB7isz9nn4k6t8PfiHY6NLLMNMv7sWl1YyHhJWOwOAfusGwCR1HXoMe0ar+214Z/s+Y2GiatNdlf3SzrFHGx9GYOxA9wprx/4B/D7Vvid8T4PEV3bvDp1vef2hcXO3akkwcuEjz975+TjOB1IJXLpVsVVwdf8AtSCUUtLqzv5HNXo4HDY7DrJKrlJy1SbatfqfVn7RbZ+CviY+tsP/AEJa+Yf2NP8AkrNz/wBguX/0bFX07+0Wu34K+JR6Ww/9CWvmL9jT/krNz/2C5f8A0bFXkZbFf2LiX5/oj6XP5z/t7BL0/M6T9uHjxP4Zz0+yTf8AoQrB/ZO+KZ8I+Kj4cvpdum6s48lm4EVxjA/BwAv1C+9b/wC3D/yNHhjP/PtN/wChCvDtc8F3vh7w34d8RR7zY6qkjJMvBjmjkZSmR04VWB4zkjsTX0WX0MPicmp4es7Od0vXVr8j5HOMVicHxFVxNC75LNrysk/zP0V8dsG8E64w5H2Cb/0W1fEn7J3/ACWbTf8ArhN/6Ca+iPhx8UV+JnwS1WaeQNqtpYzW94vGS4jOHwAOGGG4GAcjtXzt+yd/yWbTP+uE3/oJrwcsw7w+DxtOqveirfgz6fO8dHG4zLa9F+7Jp/ij1r9uP5dC8MZP/L1L/wCgCtL9iVv+KD1jn/mJtx/2yirM/bjx/YXhjn/l5l/9AFeUfBb9od/g5oF5piaENW+03TXPmm78nblFXbjY2fuZznv0rehga2NyGMKEeaXM+3d9znx2YUcu4n9tiZ8sFHzfTyPvDUcfYbj/AHG/lX5xfBTj4s+Fv+v6Ovbrn9uSa4hkj/4Q5BuUrkan6/8AbGvEPgnz8WfC3/X9HW+UZXicDhcS8VDlvHTVPo+xy8RZ5g8zxuDWDqc1pa6NbtW3P0mi/wBWv0qU9Kji/wBWv0qQ9K/NHufuMPgR8dftffCNdMvl8babARbXTCPUURflSQ8LIcdN3Ck/3sd2ra/ZL+McU+mN4Q1e5CXFmhksZZH/ANZCOWjye6ckDP3e2FJP0n4g0Oz8SaLeaZfwrPZ3UTQyRsMgqRj8D79q/OT4i+Cr74WeN9Q0Z533Q58i5jbaZYXBAJweCQSCPXI5HX9Cyf2edYOWXVnacdYvy/4B+P8AEVOtw9j45vhtYS0lHpf/AIO50/x++Kc/xa8estjvl0myc2unwxjcZSWAaQAckuQMD0C8Zzn6y/Z++FMfwu8ExxTqP7Xvds964/v4+VAfRRx7nJ714D+yP8K4vEmvy+KdQRHs9Nk2WsTc7rjAJcj/AGQRjI+8QRgrX2kE2IVHA9K4c+xNPDqOW4f4Yb+bO/hTB1sbOpnGL1lNvl8kfnB8dOfi74s/6/3/AKV+i2kc6fB/uD+VfnR8dP8Akrviz/r/AH/pX6L6R/yDoP8AcH8q14hilg8H/h/RGfCUpPM8df8Am/Vnz9+29/yT/R/+wqn/AKJlrG/YdUNo/igHnM8QP/fLVsftu/8AJP8ARv8AsKp/6JlrI/Yb/wCQT4m/6+Iv/QTTpR/4x6pL+8vzRGIf/GW04/3X+TPI/wBo34Tt8MvGrXVjEyaJqTGe0K9IXzl4s9sEgj2OOSCa+pv2dvir/wALK8DxPczBtYsQILxT1ZsfLJjA4YDPHGdwHSui+Lfw6tfih4Iv9HnIW4x5trMf+WUyg7G+nOD6gmvhjwP44134HeM77bbsLqESWl5YzMVVmGQpJAP3WwwI6jIBAbNbYaEc+y/2C/jU9vNHLjXU4Vzf60r+wq7rsz179sP4qC/v4fBemy5htys9+4PDSYykR+gIY+5XuDXU/sjfCQ6FpP8AwmGpRAXmoxhbNW6xW/Xd9X4PsoHPJFeIfBb4fXvxr+JMk+qNJcaekpvNTuGJ/eFiSEz6u2RxjChsEHFff9rax2lskMShI0UKqgYAA4xiubNqlPLcLDLKXxbyf6HXkFCpnePqZxiF7idoL06n52/tBf8AJZPFX/X4f/QFrsbT9jvxveW0U8d7ouyRQ65uJgcEf9cq479oD/ksniv/AK+z/wCgLXrunftuzafZw26+EFfy0CZ/tHGcD/rjX1Vf6/HA4f8As+N3yrm27K258RR/sueaYtZpNxXM+W1+7vscyP2MfHQGft2if+BE3/xqvp74K+BdS+HXw107QdTkt5Ly3MxdrVi0fzSswwSqnowzx1z9a8Pb9uiYpn/hC0A/7Cn/ANpr6U8I+In8V+DdM1k2/wBlN9aR3Pk79/l70Dbd2BnGcZwK+JzarmnJGGOilG+m2/yP0fIKOSKrOeWzcpKOu+3zPzc8ZEjxfrhBO77fOQR1/wBY1fcP7NnxV/4WP4Jjiu5N+saftgusn5n4+ST/AIEB+YavjSbRF8SfFa50lpGiW+1d7bzFGSu6YjP/ANbvW78M/F2o/Av4qj+0UaGOCVrPUrcHIMeRlhwc7eHBHUDGeTX3GbYGjjsFGnT/AIsYqSXVrqfnGT5pWyvNJ15X9lKbi30Wv6HuP7cp/wCJF4W/6+pv/QBXT/saDPwrP/X9N/7LXHfto38Wo+FvCVxA6yRPPIyshyGBRcEHuPeuv/Y1b/i1pH/T7N/7LXyNWHLkEL/zP9T72jVU+KZNO6cVb7kfQFFFFfEH6qFIfrilprYFJ7AMJ28k8VwHxn+Lmi/BfwFqnifW7lYLW0iLKpIDSOfuqo6kmu0v7pLG1lnmdUSNSzMxwABzkntX41/8FAf2oZPjd8RG0DSLpm8LaHI0cbKx23M4JDPgHBA5A9MH1r7bg/hurxJmEKCTUE7yfZdvmcuIrqhC/U8Q+Onxo1z47fETUPE+szuwkYra2zHK28PGEUduACfU5PWvOevHelJPuaeimRgoBLMQBgEknsAB3Nf37gcHh8pw0aNFKMIq1vQ+XlJ1G5PdkfI4r6E/Ze/ZA8U/tH64ksUT6X4YhcC51SRSFYZ5WMH7zYz7CvUv2Pv2ANU+LVza+JvHME2keFlIeO0YFZrwenqq479TX6w+EvB+keB9BttH0Wxg07TrZQkcECBVAHfgDmvwbjjxMp4NSwGVS5p7OXSPp3Z6uFwTlac9jkPgp8B/CnwH8KQaJ4c06OBAAZ7kr+9ncdWYnJJ/H6V6WqDkgAE9xS9T2x+tOzzX8lYjE1cXVlWrycpN3be57iioqyQYxzTTKAeoqvd27XMDRLI8W4Y3IQCPcEg15P4p/Z8bxS8jP4+8X2W45CWmoiNVz6AL/OlShCT/AHkuX8QafQ9bN5DGSDKq465IFRtq1pGMtdRD/gYr5T1/9gWDW5GY/Fbx2m49DqhOPwwK4HWv+CYt9dmQ2nxg8ToT90XMhkA+pDA19BRwOWzt7TFcv/br/wAzJzmto3PukatZN927iJ9nFSreROflnQj/AHhX5rav/wAEyviXYZOifFyeUjnE7TxH8w5A/KuH1j9jX9qXwaWfSPFV3qaJzmz1qQMfYByPywa96jw7leJ0p5jBP+8mvzMZV5R3gz9ZFlRhwwb6HNKW54/Svxf1nx7+1d8GpGbVL7xLBBGSC1wguYsf7xBFaPhP/gqD8YPDhSPU00vXEQgMLiAxORn1UjH1wa9leG2ZYim6mBqwqr+7In63TWkk0fshnof0pfevzq+H/wDwVx0S6eOHxd4Tu9NLYDXFhKJ0HvtOCB+dfU3w3/bD+FXxQjh/sbxXZi5fGbW5fyZAT2w3U/Svjsw4UznK9cTh5JLqldfejeFelPSMj3IZ70d6qW93Hexq8MiyIRkMpBBH1Bq3kV8q002mjcWikyKMimAnQ1DMdsTEnAwfwqftmsHxfq8eheGdTv5WCJBbSSsSegCk06UHOagt2xN2Pw+/be8Xf8Jd+0t4xukcSRW9wLRGznhFAP65FfpD/wAE1vC48K/ss6dfzR+U+pzT3rEjkqW2qTn1C5r8h/GmtTeMvHWsaoMyz6jfySjBySWckD9RX7X74/gL+x0QdsLaJ4cGOcZl8rj8SxH51/TnHkfq2SZdk9PeTj+Ct+bPGw2tSdR9D8cP2gfFR8bfGzxxrYfel1q1wUbORtVyqkexAB/GvPumD71NcTvcyyyuS8kjFmJOeSST/n2q74Z0p9c8Q6Xp0S75Lq5jhVfUswA/nX9FYOnHLsohBKyhBfgjyZNzqN92fuJ+wz4T/wCEO/Zk8FWZQpJLafaXBJzukYsev1r3/oa5n4eaInh3wRoeloAFtLOKHA9kA/xrps1/nTmeIeLxtau95Sk/vZ9ZBcsUh1FFFecaDccVxPxg8MJ4y+GPibRJF3Le6fNDjGeShA4rtc4FRSxrNEyEZDDBB960o1HRqwqResWn9xMldNH83WqWMmmahd2UoKyW0rxMCMcqxU8fhSaZfy6XqNpfQsVltpVlQ+6kEfyr1z9sLwMfh3+0b430sRmK3kvmvIBggeXL84x7ZJ/KvGvYnAr/AEgyutHNsnp1Ok4L8UfI1E4Ta7M/dbxDaQfHP9ke6VcTjWfD+4d/n8rcPx3AV+JXgrXJ/A3j7RdW5iudK1CKZvYpICR+hr9cv+CbvjlfGn7M1tpdxIJLjSpZLFwxGduMrkdhg4/Cvy8/aY8GP4C+O3jDSDGYo47+SSNQMDYxLDHr1r+feAofVswzPIqmzbt+K/Kx62Kd4U6qP3s8JatFr/hzTtQicPHc26Sqw9GUH+tbFfOX7BHxA/4T79mnwtcSTebc2URsJiT8waPgAjtxivo0EHkHrX83ZnhZYLGVcNL7EmvuZ61OXNBS7iZzkU1mCqSSMDrmmTTLDG8jHCqCxx6Cvhz9pP45fGT4kXV34U+DngvV47BS0Nz4imhMIc9MQl8DHX5uRSy/ASzCuqSkoLrKTskOcuSN7XPZfj7+2h8PfgFaSRajqA1PWdp2aXYOGmJxxknhRnAyelfmx8cv+CiXxL+LFxc2uk3Z8JaCxIS1sGJmZexeQ8k47DArTtP+CbXxw8W3El9q6WFtdTsXklvr0ySMT3JGcmugt/8AglB8T3T97rmixcZwrSMM/XFf0TkGB4JyJRqYvERq1e71SfktjyqksTV0UbI+L9S1S81i4e5vrua9nfkyzyM7H1OTVEEnjPFfa93/AMEpfirbqxg1XRLgjoC7rn9DXG69/wAE3Pjboqu0GiWOqKBnFpepuPsAwH86/ZsJxtwwkqdDEQS+482WGrbuJ8xWtwbS4jmVVZ42DqHAZcg5GQQQR7V7hoP7bHxa8MWcdpo/iCDTrWNQqww2EKqABjA+X09a5nxV+zB8V/Bu9tV8B61BGmS0kds0qY7/ADICP1rza90+702QxXVtNbSKcFJYypB9CCOtexVnkPECSqOFVLbVMhKrS1V0fSWn/wDBRb456ewf/hKILnByUuLGJh+gBruvDn/BVj4q6W6jVtL0PWIgeQIZIHI+ocjP/ARXxXjnBGDSEEYGCCa4K/AvDuJjrhY/JW/FFrE1Yu6kfp/4L/4K5+H7poofE/gu+09uA09jcLOg98MFYfQZr6T+HP7cnwi+JJhi0/xRb2d3J/y632YHB/4FxX4WY7Hg0quUcMpKt6rxXweY+EGUYhOWEcqcvW6/E6YZhUj8Wp/SRYapa6rAk9ncRXMTjIeJwwI+oq62DX4B/Cv9pv4jfB2+im8P+JruO3QgmyuZDLbsM5wVJOM9Mgg4r9CP2df+CnfhzxtLbaP4+gTw1q0hCJfbv9FkbpyT90k+tfhnEHhrm+Sxdamva011S1Xqv8j06WMhUsnoz70Xtk0/GRWdpeq2mrWcV3aTx3FvKAySxMGVwehBHWtAYPQ5r8lcXFuMlY7txcCo5YxIhBAOemRmpMigkCmgPlX9q79hzwr+0Bps+o2Spofi2JcwX8CYWU/3ZQOqnpnqK/JL4v8AwP8AF/wR8Qy6V4p0qS0cMRFcqpaGYA9VfuMetf0J43f41xPxK+E3hn4u6DcaR4o0m31GylUjEyAspI6qRyCPUGv1jhHxBx3D0lQrXqUez3Xp/kcOIwkaqutGfzwqA2cHivrz9hb9sm4+BWvJ4Z8STSXHgu/kGGJ+axlPG9f9g/xD6V1v7S3/AATR8ReA3u9c+HZm8RaKuXbTm5uoVyTxx84HTGM8V8P31nc6bdy2t5BLa3MTbZIplKuh9wcEH61/TTxmR+IGXOhzptrb7UX/AJniqNXCzvY/o30LX7LxNpkGo6dcx3VlcKJIpomDK6kcEGtReeR+NfiZ+yp+3B4m/Z+vYdL1GSTW/B8jjfZu5MkGSMmMnsB1B69q/XP4R/Gjwp8Z/DNvrnhbU4L+2lA3orASRHHKsvVSDxg4r+R+KODsdw3XftU5Um/dktvn2Z7tDERrR8z0QDFLTQwOMEGlyOmea+FOs+aP23v+RL0Iemo/+0nryn9nr4EaN8XdI1S71O91G2ktLhYkFnJGoIKg87kbn8a9X/bf58D6F/2ER/6Kevnn4YfHLxB8JrG8tdFt9PliupRLIbyN3bIGMAq64H4V+o5ZHEVcj5MK7T5tNbdT8Iz6WGpcRqpjo81O2ul+mn4n0NdfsS+FWgkW31rWI5ipCNJJCyq3YkCMEjOOMjPrXzlPPr3wB+KN3BYagDfabOI2ePiK5iIVgHXJ4ZWXK5JB5ByAa7mX9szx1JGyra6NHkY3Lby5HHUZlx7968/8LeGfEfxs8csu6e+vLycSX2oumUhU5y7YAVcAHavA42iunL6ONoxqvM6idPlejaZ5uaV8txFSislpONXmWqTWh9kfGbWY/En7POr6pECsV1p8U6huoDFGGfzr52/Y3OPizc/9guX/ANGxV9H/ABv0mHQfgBrmnwLsgt7FIY19FUqB/IV84/saru+LVz/2C5f/AEbFXh5fKH9j4q219PwPp84hU/trA+0+Kyv63Oi/bgbd4n8Mf9ek3/oYruvhz4AtviX+y9pmizhVlkSZ7eUjPlTLNIUb6Z4PqCR3rhv24hjxR4Z/69Jv/QxXtn7LwP8AwpTw+R0Ky/8Ao56jEVnSyTDSpuzjK/5m2GwyxHEuKp1VeMoWf3I+N/BnirU/hJ4o1jT76CWFJopNP1G1PUEqyhgOh2scg9wTg85rpf2T+fjLpuP+feb/ANBNejftifCowyxeNtOt+G22+ohB0PSOU4HsFJJ/ue9ecfsoAn4zaaB/z7zf+gmvqVisPjcqrYqCSnKLUvVJnw88Dictzyhg5NunGScfRtf5Hrf7cXy6H4Yx/wA/Uv8A6AK5j9l/4N+EviR4S1K88Qaab+6gvmgjcXEsWEEcbAYRwOrE56810/7cS40Lwx/19S/+gCtH9iT/AJETWeP+Yo3/AKKir5qOInQyCPspuL5ujt1Z9jXwsMVxUo1oKUeXZq62Otvf2WPhpDayvH4eYMqkj/TrjqB/10r47+CYz8WPC3/X9HX6O6gf9BuOedjfyr84/gof+Lr+Fh/0/wAdaZFjKtbC4r29Ry93S7b6PuZ8VZfQwuMwbwtJRvLXlSXVdj9JofuL9KeOlMh+4v0pWbahNfnr3P2OPwI5H4meOrL4ceDr/Xb4hhbpiOEMFM0h4VBn1P5DJ7V+fKweI/i94v1C5it5dW1q7El3MIx0VV6DJ4AGFUZ/urzmu9/ab+LjfETxe2l2Nxv0LSnMcWw/LNN0eT3A5VT6ZI+9X0B+zD8Iv+ED8KDUtSt/L1vVFEkokHzQx9Uj55BwcsPU4P3RX6JgZQyDAfW5JOrU2XZf1q/kfjea+14pzNYCm2qNP4murPnX9nL4sP8ADXxqlrezmPQ9RcQ3SucLDJ0WX2wThugwcnO0V9+RyiWIMuCpGcivh79qz4Rf8IT4q/4SHToiNI1aRmlVR8sFweWHsH5Ye4YcDFeu/sofFweLvDh8M6hKW1bS0xGzkEz2+cKfqmQp+qnJJNc2d0KWPoQzTD9dJLt5/odfDWKrZRjKmS4p6LWL/T9T5o+PUTQfGHxWkg+Y3rOOvQgEfoRX6HaHcJPpdtLGweMxqVYdxivjT9rr4aX2j+NZPFVtbySaVqKp58yqSsMygLhvQMApBPBOR1qP4c/tb614J8OwaVqGkx66tsojguDcmGQIM4DnY24jgZwOnOTzXdjcJUzjLsPLCe84KzV1fZX39DzcvzCnw/nOKWPvGNR3Ts2t7rbvc9Q/bcnQeAdDiJy7aorD6CKTP8xWf+w9AyeH/Ek3Ox7uNOncJk89/vCvB/i58Z9Z+Muq2vn2yWdlbki1sICZGDNgEs2AWYkccD0Azkn60/Zh+Hl54A+HcS6ihgv9RlN5NAww0W4KFQ55ztUZHYkjtWGMpf2bkiwtZ2qSle179Tpy+vHOeJfruHTdOKtf5W/U9jxk18Pftl6Taad8TbOe3gSKa8sVlndRjzGDsgY+4VVGfQCvuMcV8U/ttNt+I2i/9g4f+jZK8fhmbhmUGna6f5H0/G1JVMonpdpq33nsv7JuiWunfCPTryCFVuL2WaWeTqXYSsgP4KoGB/iT7gTlDXkP7KwP/CltBP8A13/9HyV6/wBjXj5nJyxtVt395/me5kEIwyuhFK3ur8j84/2gf+Sy+K/X7V/7ItfV2i/svfDa8063nl0BmkdFZv8ATrgckc/8tK+UP2gf+SzeK/8Ar6P/AKAtdlZfth+NrG2igjsdE2IoQE28xOAP+utfo2Nw+NxOCwywU2rRV7St0Xmfj2CxWX4PNMU8wpqScna8b9WfRn/DKXwyYceH2/8AA+5/+OV6TpOjWugaNb6XYReTZ2sKwQx7i21FGFGSSTwOpr4xH7aHjkf8uGh/9+Jv/jtfQ/7PvxP1b4peDLvVdXhtYbmO7e3As0ZU2hEPRmY5yx7+nFfFZhgMxowU8XJtJ6Xd/wBT9FynNcoxFR0sBTUZNa2jbT7j5C8McfH6w/7GH/24r2v9rz4UG4s7fxtp0BaSJVg1BUHVOiSn/dPyk+hXsDXinhf/AJL/AGPr/wAJEP8A0or9CNQ0u31vSZrC7hW4tbmIxSxOMq6MMEEehBNfRZtjpYPGYevDpFX811R8pkeVxzPCY3DVFvJ28n0Z+ces/EC51/4daN4dvTJJLpF07W8jc5hZeEPfKngexAHSvrL9jYr/AMKtf/r+m/8AZa+Tvix8Prn4Y+N9Q0SZWe2VvNs52/5awMcq2cDJHKnHGVPbFfWP7Gq/8WqbP/P7N/7LXfn8sO8pjLD7Skn992zyuFYYqlnnssTe8E469lax78OlB6UZFI2MYzivyln7+IfeoLmZbeJpGICgZJPA/PtWZ4m8UaZ4Q0i41TV76CwsrZDJLPcSBEVR1JJIFfmB+2B/wUVuvGovfCvw3uJLPSWBiuNYXKyTDoRGOyn1PJ7V9RkHDeP4ixKoYWPu9ZdEjCtWhSV5Hb/8FAv237a2sr34deBtQWa8lBi1LUbdsiJehjVu7HkH0r8zHYsxJO49znPPrUzySTyu7FpGdizMSWJJPJ55JJ/GvpP9nT9hLx78dZ7a+u7OTw54bcgtf3kZV5V4P7tCAWOD1OB79a/sjLMNk3h/lvLVqJPeTdryfl+iPn5yqYqex8/+FvCmr+NNbt9I0PT7jU9RuCFjgt4y7Zzjkdh7npX6efsgf8E5bHwQbTxZ8Q4otT14YkttNIzBanGQWH8bZ9elfTHwI/Za8Efs/wCipa6DpiPfsB52ozoHnlOOSSegz2HHSvZVXA4G0V/P3GHiXis6UsLl96dLa/2pf5I9Whg407SlqyK1tIbKFIYI1ijUAKijAAHYCrRFJwO9G4H3r8Pu27t3Z6QuBikOOuaTeCDzTJJVjUliFAGck8UbuwCjjtUUtxHAheR1RR1JOBXyz+0f+314G+B5n020mHiLxKoIFhZuCkbAH/WOMhcenU5HGM1+b3xm/bk+KPxjnmSXW5NB0hyQun6WxjG30Zhy34kV+l8P+H2b5+lUjDkpv7Uv0W7OOri6dLS92frf8Q/2p/hj8MYpRr/iywtp485t4pfMk47ALzXzN44/4KzeA9HaaLw54c1TX5BnEjstvET9SSxHfpX5U3M8t5M0s8zzysSWeRixPvk8/nVbnr1r95y3wey2jFSx1SU322X4anmTzCb+FWPu3xP/AMFaPiDqTOmh+GNG0mI52m4Z52HpzlQT+A/HrXnGpf8ABSP456i5K69Y2YJ4W2sUA+gJz+pNfLRDdcUhyOpxX3+F8P8Ah3Cx/wB2i/N6/mcksXWlvI+h9Q/bz+NOpRNFc+KVnjbgo9lER+qV4p4s8VX/AI01qfVdSFuL2Y5kNvAsQJ+i1kQxyTuEijaRz0CAkn8q7rwt8CviH422HQ/BWtaijEYkjs2CH/gRGD+depRo5BkDdSn7Ok7a2sjNupU0d2cCQeAM1LDLJBIHidopByGUkEH1yK+lPD//AATy+OPiFUZvDMWmKwzm9u0Uge4GSK7Wy/4JWfFq6RWnvNGtSeoMzOR+QFefiuNeGoxcKuJg/K9zSOGrPXlseTfCL9sr4p/Bu6iXSvEMuo6apAew1VmniZQRkDPI6YBHIzX6Ofs7/wDBRnwN8XI7bStfx4T8QSAL5N3KDBI3crJjAGegPNfJv/Dp74mCMEa9oxfpj5x+uKx9U/4Jc/GLTE8y0fR791OQsdyUP1GQBX5HntPgXP05U60aVXpJaa+fRnfSeKpWVro/YW0uory3SaCRZYnAKurAhh6gjrUy9Twa/NT4Aa5+0f8Asu3kGl+L/COq+KfBSttY2bi6ltVzjdHgliAOcEYwK/RXwt4htPFegWerWRY210gkUSKUYexU8gj0r+cM2yz+zK/JCpGpB7Si73+XRnr0586vszbAwa+fP25vHg+H37NnjG/Evlz3FsLOEdy8h2cfnX0CSAM9q/OP/grn8RDb6J4P8GQS7TdTyajcKCOVjXagI/3mY/VRXp8JYB5nneGw/RyTfotX+RniJctKTPhT9mrwU/j/AOOngvQ9nmJNqUTyjGfkVgzfotfp/wD8FK/FyeD/ANmu40pJNkuqzRWiqP7oO4j8lFfJH/BLDwF/wkXxyv8AxBJFvg0WxbaxGQJZDtBz7DP513X/AAVs8eC78S+FvCcMoP2eF72ZMjqxwuR+B/Ov3rP0s343wmAjrGik3+f+R5lH93h5SfU/O4cgivav2OvBzeOv2jvBOmhQ8a3q3EoI/hQFif0rxcdeB2r7t/4JNfD9tc+LviHxTLEHttFsRAjkcebMTjB9QqN+Br9i42zBZVkGIqbPlaXq9F+LPPw8OerH1P1ktlCRhQAAoA4qeox1GRjrUlf57XvqfVhRRRQAhOKY5AGSOKcaQjdkEA1LSYI/Kb/grV8OhpXxD8M+MLePEep2r2dwwGB5kZyufcqxH4V8BgdfTFfs9/wUr+G//Cb/ALOd9exR7rvRJ0vY2Ay20Haw+mDk/SvxiKkKD0ya/uLwozP69kMaEn71JuPy3X4M+bxsOWq/M+/P+CS/xFXT/HfibwZPLhNRtlvoFJON0bAMBnjJDD8AawP+Cqfw6Phr4y6T4iij22+s2ZDMBgeZEcHOO+CD/k185/svfEaT4W/Hfwd4gEhSCO+SC4GcAwyHY4PthifqBX6Y/wDBS34er8RP2dh4hs08660SaO+RkGSYWG2TB7jBz+FfE50nw7x1Rxa0hXST7Xen+R0Un7bDOHVHkn/BJP4h77fxX4Mnl+4y39upPTI2tj8QDX6WA9DjA7V+Fv7C/wASh8NP2jfDFzNKIrTU5P7OnLHC4k4BP44/Ov3PicNCjeozX5f4m5YsDns6sVaNVKS/U7cFUc6ai+g8qMYI49OtNWJVGFUKB0AGKlHSlr8j17neN2j0H5UuPpS0VQDcewoIHBxk06kbOOKNQK8sEc3BQMO+a43xV8G/BnjmJ01zw1puoq4wTcWqs35kZruOtGPfFaUq9WhJSpTcWuzsJpPRo+TPHX/BNX4Q+LhI9nps+gztk77CUgZ/3TkV80/EX/gktrVkZpfBviqG9ABK22oxlGPHA3rkfiRX6jgZ9KCNvIr7TL+OM+y63ssRKSXSWq/E5Z4alNaqx+CvxG/Y++LnwveVtX8GX1xaoTm701ftUWB7pyPxAPsK8dubKaymaG5gkt5l6xyKVcfUHBH5V/SRJAkoO9FcHggjIxXn/jX9n74f/EJJF17wnpt+ZBhpHt1D/wDfQ5r9YyzxlxVK0cfRUvOLt+D/AMzinl6fwM/nw4OQDnjP0pcHIByOOOP88V+tnxR/4JU+AvEgmufCup3fhm6OWWL/AF0AOOAAeQPxr5A+Jn/BOP4teAvNm06yt/E1ipO2XT3w5APeNsYPfg1+vZX4kZBm65Jz5JPpLT8djhng6tPVK5xnwG/bN+IXwGljtdO1A6poSkE6XesXjAzyEJOV/X6V+i3wJ/4KS/Df4leRp2vTnwjrLkL5d+QLdyf7svQfRsV+RXiTwVr/AIOumttd0e90mdSRsu4Gj59iRg/hWIinJIGSBnj+dcuc8CZBxJGVbDtRqPXmg1+K2Y4YqrRdpbH9Imm6xaatbRz2lxHcQuu5JI3DKw9QR1q7uG3Of0r+fr4YftH/ABD+Ds0R8MeJru2tkIJs5XMkDYzwVJI7npivs34S/wDBWae3MFp498OecgwGvtNYbj2yYz/IGv5/znwtznLr1MOlViu2j+7/AIJ6tLG0p6S0Z+nSEEdcgd6Uj0rwn4aftmfCn4oRIuleKLSC6YD/AEa9byJAT2w2M/gTXtdnqNtf26zQTpLGwyGRsg/Q1+T4vAYnBzcMTTlB+aaO2M4y+FkzL5isCvHI5PWvCvjh+xv8OvjnBLNq+jx2urMuBqVmojmBx1JAw34g17uCDkg55xSgYyM1ODx2JwFVVsNNwkuqdgnCNRcsldH46fHP/gml8Qfhy1xqHhML4t0hST5UJC3cYwTgqThuPQ5PpXzz4D+I3jj4AeKmu9HvL7w9qkDbZ7OZGRXAOCHRuvPHIHsa/oOMW4HnAIxXmnxO/Z28BfGC1aLxN4etL6THy3GwJMv0YAEV+0ZX4nVZUlhM8oqtTel+v3bP8Dz6mCSfNSdmfK37OP8AwU78NeLWttG+Ika+HdTchBqAybaQ8DLdSh9zx719x6Nrlh4gsYrzTryC+tZRujmt5A6OD0IIJB4r89/i1/wSZ06dJrvwH4iksJeWWy1Bd6fQOOQPrmvFNJ+HP7T/AOyLetNo1rf3eko254rNjdWsg6n5DyOB6CuDH5Jw9nl6+S4hU5v/AJdz0Xyb/wCCOFWtTfLUjdd0frdr/hfSPFlukGs6XZ6rDG25I7y3SZVbHUBgcHBIrAj+D3gGZVdfCWiYb102Ef8AstfGHwo/4Kk6ctxFpXxN8P3fh2/TEb3UKMYs56lSAw/UV9i/D342+BfidaJceG/EFjqaMMhIpV3jgcFe3XvXwGMyfM8ruqsWo91qvvWg5UcLiXzTim/Nal//AIUv4EPTwjon/gvh/wDia39I0Kw8P2KWemWEFjbR5EcFtGsaJk5OAowOSTWkHSRRtII/2eaT5SeCMj86+fnVqSVpSbNaeDw9J81OCT8kinqelWmtWEtnf2sN5azDbJb3CB43Gc4KnINZPh/4e+G/C96bzSNC03S7ooYzLZ2kcTlDglcqAcZAOPYV0jKGHTNPHC9KlTmlyp6GkqNOclOUU2tn1Od8Q+BvD/iyaGXWNG0/VJYgVje8tUlZAeoBYHH0q9o2i2Ph6wisdNsobCziB8u3t4xHGmSScKowOST+NabZNCjFDnNxUb6DVCmpuoormfXqUdT0u01iymsr61hvLSZdkkFxGHRl9CpGCPrWJonw18L+Hb1b7TfD+l6feKCBPa2UccgB6gMqg8104GRyc0/FOM5xXKnoTOhSnJTlFNrZmF4g8JaL4qiij1jSbLVUiYtGt5brKEJ6kBgcfUU/w74W0jwrbPBo+mWmmQyP5jx2kCxKzYA3EKACcAc+1bTjJpFFLnny8t9CvY0+f2nKubv1IyoYlTgqeCK5Ww+FPg/Sr+K8svDOj2t3E2+OeCwiR0b1DBcg11u3J5Gad1OKIznFNRdgqUadVp1Ip22FBAFV54o7iKSKRFkicFWRgCGB4II71Yxz7UhHoam9jfQ4qL4PeB4pUlj8J6KjowZWXToQQexGFrskVVGF6DtS7fm60pHJ9KuU5SspO5zU6FKi26cUr72Rk65oFh4lsWs9TsLfUbRyC0FzGsiEg5BKsCOorK0T4ZeFNBv47/TvDul6fex52T21nHHIuRg4YKD0OK6wDFNYY6dqFUmlyJ6BPD0ZyVSUE5LrbUp6hZW+qWsttcwJcW0qmOSOVQyup4IIPBBHH415pqH7Mfw41W9lupvDcUckhBK21xNBGOAOERwq9Ow689Sa9YHFBrSliK1DWlNxfk2jLE4LDYu3t6albuk/zPPvCHwR8FeBLj7To+hW8F0rlluZS00qEjadryFmUEZBAIHJr0FQqqABge1Jg+tLjPpWdStVrS5qsm33buXQw1DCx5aEFFdkrAOa5zxB4C8O+KbmOfV9D07VLiNfLWW8tY5WVc52gsCQOScV0YGKc3WpU5Rd4uzNalOFWPLNXXmZWjaLZeHtPisdOtIbC1jJ2W9vGI40ycnCrwMkk/U1pAjOc8U7vR70pNy1e5cYxglGKskcjqXwv8I63fy3l94Y0i6vJjuknmsYndz6sxXJP1qAfBjwL/0KOh/+C6H/AOJrsyN3bNHT6Vsq9VJJTf3nHLA4aT5pU02/JHF/8KY8CH/mUtE/8F0P/wATW5oXhjSfC9o1rpGm2mmWpcuYLOBYkLYAJ2qACTgc+wraIpucdsVMqs5q0pNl08HQovmpwSfkjk4fhf4Rt9RGoxeGtJivkl89bhLGISLJnO8MFzuzznrmutXjgcAU3OGxxTt4HU4J9amU5TtzO5tTo06V/ZxSv2Oe8ReBPD3iuWGTWdGsNUkhBWN721SYoD2BYHFWtD8O6X4Zsvsmk6da6bali3kWkKxJk9TtUYz71S8U/EHw94Js5LvXdYs9Nt4xlpLmdUGPxNfJXxf/AOCnnw/8ICWy8JQXHi/U+ieQCkJOODuPXnHAFexgsszDMbU8PBtfgvm9DJ08PTm6rSUn16n2jPdRW0LSyyKkajJZjgAfWvln9oX/AIKEfD34NR3Omafcr4n8RKCPsdg4aOI+sjjgD2zmvjPxR8SP2nv2tbh7PS9G1LRdBnztgso2tYSp4y0rYLcHnFdf8Kv+CTuvavLHdePPESacjHe9rpw82Qk8kM54Bz3FfoGB4ayfKmq2fYlXWvJB3fo2v0MZValS8aS+Z8vfHb9qnx5+0LqmNav5INLZsw6TZsVhA5ABA5Y4OMnPWul+B/7CHxP+MslvcjSZPDmhOQft+qIY9y+qRnDN9cAe9fqd8JP2Lvhf8HEjk0rw9BdX6c/b7399MTxyCRx06CvcoIEtkCogVBwABj9K9/F+JNLAYf6nw/h1SivtNa/d/mRDCOb5qzuz5P8AgL/wTs+Hvwla31DVbceJ9cjAb7RfqDGjeqxnI4PQnNfVthaQ2UCwwxrGiAAKoAAH0HSrZIHJOKbuXoDz1wK/F8wzbGZrVdbF1HOT7v8AQ9GFONNWih/bpTTz1qN7iOJCzyhVHckV5p4//aQ+HfwvhkbxB4p0+zkQEmHzg0hx2Cgkk+1c1DC18VJQoQcn2Sb/ACG5KOrZ6azAdTtFRzzxwRs0kiqAM5JxX58/Fz/grD4d0rz7XwJolxrU4BC3l4fJhznqB94/pXxl8Wf21fip8XRLDqGvS6Zpr5BsdMzBHgjGCRyQfQmv0zJvDTO80anOHs4vrL/I4qmNpw03P1R+NP7b/wALvgpDNBf67Fq2sJnbpemsJpcgdGwSF59SK/O/49f8FHPHvxWW40/w9jwpo75XEDEzup4wW7ZHXA/GvkiaVpXZ3Yu7EsWYkkk9yTyT7k1Y0zSL7WbpLWws5724c4WO3jLsT6AAE1/QOSeG+SZBavjn7Sa6ysor0R5dTF1a2kdEQXM8l3M888jzTuSzyOSWYk8kk9TURBAyQQPWvob4afsI/GH4kvG8Hht9Hs3xm41RvKGMjnb949c9O1fXfwr/AOCTOi2RhufHPiKfUplIL2lgvlxfTcfmIr6LMePuH8lg4e1Umtow1/LRGUMLWqPax+X6I8jhURnY9AoyT+Ar0TwD+zx8SvibcJH4c8G6pfIxwJ2gMUPbq74XuOM5r9q/AX7JXws+HSRf2N4Q05JowMXE8IlkJHcs2TmvWbXTrayiWKCCOFF4CRqFAH0FfkeaeM1WacMvoW85P9F/md8Mvt8TPye+Hn/BKTx7ryxT+KtZsdAibBaC3zPIBnkZ4AP519MeA/8Aglr8MPDYil1qS98Q3C4JE8nlxk/Ra+0woA6Y+lGK/Jcw4/4gzG6niHGL6R0/4P4nbHCUY9DzDwX+zb8OfACp/YnhHS7ORRgSC2Uv9dxBOfxr0eK0ht1WOKJI1HG1VxxVrFNIHtivhq+KxGJlz1puT822dUYqPwoUKAOAPyp30xS0VzlCY+lJjPYU6ikwI2iVh90U2NFRdoXaB0AwP5VNTXB60m3YCGZ1CNzggZ/z+VfiX/wUN+IZ8fftI6wiS+ZbaPGtjGAcgFRlsfUk/lX7HfE3xVa+B/AOva5dyLHBY2ctwxPH3VJ/pX8+2ualefEHxxeXjlpb3V75nwASxZ24H15xiv33wmwEXi6+ZVV7tKNk/N/8A8rHTfKoLqfqX/wSy+Hg8L/BC/8AE88W2bWrtnDEYPlIAoGfTOTzXwV+2v8AEb/hZn7Rvi2+jk8yzsp/sFvycBYhtJGfVg1fqjJc237NP7IhJCxPo+jcA8bpinH4ljX4f397NqV/c3c7l5riRpXYnJLMSSSfqTX23h7Seb8QY7Oqmqu4x/r0SOfFtU6caa3K2SWwOa/Yr/glz8Oj4P8A2fhrUse251+8kuiSOfLU7EH6E/jX5B6HpU2uaxY6bboXnu5lgRVGTliAP51/Qf8ABnwdF8P/AIY+G/D8CBUsbCKHAGOQoyfxOTW3jLmvJgqOAi7OTu/Rf8GwsvheTkdzx+NPpinJp9fyOux77CiiimIKQ9KWigDlfiP4Vg8b+Bdc0G5QPDf2kkDAjI+ZSP51/PV4v8P3PhLxXq+i3aGK50+7lt5EIIIKsQf5V/RzIm8dR+NfjR/wUx+FH/CA/tCz61bQ+Vp/iK3W7BUYXzl+WQD3OAfxNfvnhDnH1XM54CbsqquvVf5r8jy8fTvBTXQ+SIXMUqOpIZGDDB5yCP8A69ft/wDAXXLL9or9kzT4bx1uDfaW1jdBsE7whQ5z3zzX4e8Dv0Pav0k/4JM/FdZIvE3w/u5syIBqFohPJU4WQD3Bwfxr9V8V8slVy2GY0vjpSTv5HBgp8s3F9T8//E+i33w58dajpkga31DR74qBgghkfKkfkD+VfvD+zn8ULb4v/B3wt4ngdWe9sk88Kc7JlG2QH/gQNflz/wAFM/hV/wAIR8d28Q20Oyw8QQC4LAYHmrhW/EjB/Ove/wDgk18WBPoHiLwHczbpbOb7ZaITn5GOGA9gQD+NfDca0Y8RcMYXOqavOCV/R6P7mdOGfsqzpvqfo4OnNLTVOVB9qdX8zntBRRRQAUUUUAFFFFABRRRQAUUUUAIRxiojHuxwD/n6VKRmjaMYpMDlfFHw98PeM7M22t6LY6nA4KlLm3Vxg/UZ/LFfNXxN/wCCZXwj8cNLPpVlc+FbxskNpcgEWT3MbAjrzxivr78abt5zXsYLOcwy6Slha0oejdvu2MpUoT3R+UPxA/4JO+MtHaSTwx4jstaiGSkV0phkI4wO6k/TFfN3jj9kH4tfD9pP7Q8F380KH/XWUfnL9Rtye1fveUJOc/lUMlskqkOisPcA1+o5d4rZ5g7Rr8tVeas/vX+RxywNOW2h/N/e2F7o10Yrq2uLG4Q/dlVo2Uj2PINehfDz9pn4m/C2ZG8OeMNStoVIJtppDNCw9CrZ/Qiv3P8AF/wc8G+O7d4Ne8N6bqcbDGLi1RyPoSDj8MV4H41/4Jp/BjxX5j2mj3OhTP0ewnKgHHXa2R+HFfbU/FHJszp+yzbB7+SkvxszneDqQ1pyPlH4c/8ABWTxfpJih8YeHbPW0XAa5sWMMmMYJ2klcnrX034G/wCCnfwm8VmOPUp7vw9OeovIiVH4jIrxrxl/wSGhAkk8NeN5kxnZDqFuGB54BYEfyrxXxV/wS8+L2iB2sP7K1lB0+z3BRj+DACuCrgvD/OlejV9jJ+qX3PQpTxNPdXP1O8IfH3wB47SM6J4r029dwCsaXK7sfTIrvY7qCdQ0cySKehVgQc/Svwf1z9kT40eDJWefwRrKBOfMs18wEDknKk0zQviZ8dPhPKEs9V8WaOsZwYZxMU47FXBGPoK8PEeHGCxF5ZXmEJ+Ta/NP9DRYuUfigz96AwOQCOD9abJbpKpDKu0joQK/Gvwt/wAFL/jT4ZdYtVbT9biUjIvbMpJgepXHPuRXsXhf/grxdRbV17wKrgEbnsrrH6Mv9a+YxHh7ndBt0oxqJdYyX62NVi6bXvaH3t42+BHgP4hROniLwtpmqFgRvmtU3jPXDAbh+Br568Vf8Ey/h1c3rX/hHU9a8D6hnKSaZdsUU5zwCcgewIHHSsTw9/wVi+F+oFF1LTdY0pjjOYVkUfiDn9K9G0P/AIKJ/A/WFUt4sWzZu1zbyJj8SK8xYDiXL7xVOaS6WbX3aotToy67nM6B8Gf2ivhS4i0H4k6f4101B8tn4itiJAB0AkBJHHc5r0DRvi78U9FCxeKfhhJKV4a50O+WdPc7GwR9Oa39K/a2+EWuYFn490V2I4DXaof1INdVY/GnwLqODb+KdIlBHG29jP8AWvLxEsVL/ecNr35Wn+FjVcq+GRi6d8fNIlwuo6VrOjyYBIvLCQAceoBFdXp/xF8O6sFMGrW+T/DIxQ/kcU2Px34YusKms6bMDyNt0jZ9uTVhtV8N3Y4u9NkdumJEJ/Q814tSC35GjSDNmDUrW5QNDcRyKehDg/1q1kH3+lYVpZ6PIQbaK1Y56xgY/DFbcSBIwAAAOgFca9CiSiiimAUUUUAFFFFABRRRQAUUUUAFFFFABRRRQAUUUUAFFFFABRRRQAVBNdRQAl5EX/ebFTEAgg9KyL6z052JuoYmb1kAI/XOKAKmpeOtD0tCbnVLaPHUeYCfyGa5XUfjt4dtwVtYtR1SXOAtlYyvz9cAfrXSrdeHLJiBLpsWeu54wf1P9KSTxj4bsgA2radGenNxGB9eoropwi9eRtku66nmOrfHHxtqG6Pwv8MtVu3PCzanMlrH9Tkk4+gzXB+IfDH7TPxKR4f+Eh8PfDqwk4YadG91cgH/AG2IGcdwBXvl18WvBlhl5/EulQAdSbyMf1rmtW/ai+F2iKRdeOdEix1H2xCfyBJr2aEq8GnQwyv3ab/PQh23cjwLT/8Agmxo/iO/TUviP488R+OLwnc8c9yYoSTzjAycZ7Age1e7eAv2U/hZ8NVjOgeDNMs5k5+0PF5spPqXfJP4k1yutft+fBDRAwfxraXTL1FqrS/yFedeIP8Agqn8I9KDCxTVdWfsIbbYPzYivY+q8SY5csYT5eyTivu0RmpUodUfYNrYwWkapBEkSgYAjUKAPYAY/KrbYHJPIr84PE//AAV508q6aD4HuZmwQHvblVH1IUE4+lePeKf+CpXxY1wsmiafpmixscKVgM7j6ZIGfqDXdhuAs9xNnUgoX6ykl/mZvFUo/Cfr956gZZwB65rl/FHxU8J+Do2fWvEOn6cF5ImuUU4+hNfij4g/aN+PnxSZkuPEPiO6SQ4MOnxPCnPYLGBxz3BrG0z9nP4zeP5RIng/xDqDyHPmXUbDOe5LkCvqKHhrSormzLHQguyd/wAW/wBDF4xv4INn6neO/wDgox8HvBfmJBrh1qdCR5enIZNx9j0r5t+Iv/BXC4l82Dwh4PRTyEudUmOOpwdi9+nU14d4X/4Jq/GnxEUN1pdloqNgk3t2u5R9Fz+VezeD/wDgkZqlyY38R+NobdDy0VjblyOnAJI/lXu0cp4Cydf7ViPbSXZtr7kZ+0xNX4VY+YviT+2r8Yfic0iah4wudOs3z/omlH7NHjpg7cEj6k14tNNd6vdF5HnvbmQ9WJdiSfxJJr9fPBv/AASz+Efh8xSar/aXiKVcE/argxoxz3VcZHsSa998Ffs2/Db4diMaB4O0rT2UDEiWymTI7liCSfcmvQfiNw9lMeTKcFts7KP/AASfqdao71Jn4ieDP2cPiX4+eP8AsTwdqlxG5+WV4GjT65bAr6H+H/8AwS2+JfiVopNdvtO8O27EbgSZpMZ9Af6iv17hsoLdAsUSRqBjCqAPyqfaOOBXyWY+LOc4q6w0Y0/TV/ibwwFOPxO58PfDb/glN8OfDLQ3PijUdR8VXK4LQs/2eDI9kwxHsSa+o/A3wN8DfDa2S38N+GNP0mNQBm3t1VjjuWxkn3JzXoA570hzgHNfluPz/NMzk5YuvKV+l9Pu2OyFGENIqwxYFXAwNoHTHFTAYpFHPWnV4V29zYKKKKACiiigApKWigAooooAKKKKAEXpTWOMgdafUUriNSevrzUtX0A+LP8AgqJ8U18HfA//AIRy3n2X3iGdbcqp+bylwzn6cAf8Cr4B/Ya+FsnxS/aL8OWjwmXTtMc6jeHGQFjIKAnpkvtA/Guy/wCCk3xaHxF/aAudJtp/M0/w9ELRVU5UzEgyEep6DH+z17V9Mf8ABKb4V/2J4D1/xvdW+y41WUW8DsMEQoT0PoWJ+mB1r+nsL/xi3A8qm1Wv9/vbfcjxWvb4m3RF3/gqt8TU8OfC/RfBdtLi41e58yZA3Pkx4Iz3wWwPwNflKCR05PWvpr/goJ8T/wDhZX7ROrxwy+ZY6OosIQDwCvLkf8CP6V80AbckH9K/WvDnKf7KyGm5q05+8/n/AMA4MVUc6jfRaH0P+wZ8Mj8S/wBpDw7Eyl7PSnOo3GeVwn3AfqxFfuRFGI1AXoAAMelfnj/wSU+F5sPCniLxxcxESX84s7ZmGD5afeI9i3H4V+iIJ5Ga/l7xLzX+08+qQi7xp+6vXdntYKHJSXmOUYp1IBgUtflR3hRRRQAUUUUANP6V8Y/8FPfhMPHPwLPiC1hEmoeHpvtAYDLGJuHH05B/Cvs4nj0rnPG/haz8ZeEdX0S9QSW1/bvBIp6YZSM/1r2ckzGeVZhRxkHZwkn8uv4GVWCqQcWfzlsBnnr3r1j9l/4pSfB343+GPEiyGO1juRBd4PWB/lYY79jzxkCuT+Knge6+GvxD8QeGryMxTabeSQAHuoPyn8Rg/jXLxMVO5eGGCCOucjFf6E4inQz/AClxfvRqx/NHysX7Oon2P2E/4KN/DSL4o/s+N4j0+NZrvRcX0boMkwkAPg9wAc/ga/OX9j74sN8IPj34a1iWXyNPnnFlec4URuQuT7AkH8DX6bfsQ/EW0+P/AOzLb6Vq7LdXdjA+lX8cmCXXBCk/VSPqc1+Tvx0+Gl58HPiz4j8LXAYCwu3+zyMCC8JO6Nh/wErn3zX4BwT+8o47hTF7x5rX7PTT8/mepiNHGvE/oLsbpL22jmQgxuoZWHQgjtVrGM182/sI/GcfGD4CaPczzebqumD7DdgkbiyAAMfTIxX0jnPA61/NWY4Opl+MqYWqrSg2vuPXpy54qQ+iiiuE0CiiigAooooAKKKKACiiigAooooAKKKKACiiigApMClooAbtAz70wjtg/pUmBRtqGn0YEXkoQRjt07VRu9DsbxStxZwSqeoeNWz+YrSAFLgVanOOqdmJq5w2qfBbwPrW43nhjTLgt1L2qH+lcpqH7I/wk1PIuPA2kkHk7bcLz+Fex4HpScfSvQp5ljqK9ytJekmv1J5IvofPd5+wh8FbvJbwXZqT12Fh/I1jv/wTu+CUwJ/4RONAT0Ezj+tfTeAaNg75/OuyOe5pHRYidv8AE/8AMh0qf8qPmEf8E6PggOvhUEf9fEn+Naun/sC/BWwIK+EYnI/vyuf619FEYorKecZhU0lWk/my1CC2R4xpX7IXwo0dlNt4QsUK92DN/M12ekfBvwZobh7Hw7p9u46MsIzXa496MY71wTxVep8c2/mUopbFO00u1sQFht4olHQKoFXCvSjbTq5deowoooqgCiiigAooooAKKKKACiiigAooooAKKKKACiiigAooooAKKKKACoLi0iukKyIrg9QwzU9IRmgDlNW+GnhjW1K32h2VwDnO6EZ5964zVP2VfhjrAP2jwnYtnrhSP5GvXSMUYBFbU8RVp/DJr5kuKZ89X37CPwZvw3meD7YE9SjsD+eayJP+CdfwSkyf+EVUH2nkH9a+mjwcY/HNGQP/AK1ehDNsfD4K0l82S4Qelj5jT/gnX8EE/wCZVUn1M75/nWnafsD/AAUslATwZauB/wA9GY/zNfRAx6c0EdOQK2ee5o9HiJ/+BP8AzJVKC3ijxfT/ANjj4QaYwMHgbSRjpugDfzrqdM+AfgDSAotPCWkwAcjbaJ1/KvQce1GRXJUzXHVf4laT9ZP/ADKUIrZGTY+FtJ0xAlrplrbqOgihVf5CtFbeNAAsaqB6DFT44xSflXnyqTm7ybZotBpjXilCjnHGadtoAwBzU6gAAUYFLRRTAKKKKACiiigAooooAKKKKACiiigAooooAKKKKACiimtntSbAOxrzv46/Ea3+Ffwu8ReJLl1QWVo7pk4y+CFH4nFegliCOw9a/Or/AIKvfGcadomi/D2ynxc37fa7xFYZEQOFBA7EjP4V9Lwzlcs5zWjhIq6bV/Raswrz9nTcj84WOpfEPxtlt93qus3+WJJLPJI/6nJ/Wv2rvbnTv2Vf2TpC5SIaNpGMAgFpioA+pLsAPc1+dv8AwTZ+Dv8Awsj46prl5B5uleHIxdMWGVM7EiMHPcYJ/AV7d/wVf+MjJBoHw3sbjaJSL/UQp7KcRocdRnLY/wBkV+/cWL+3M/wnD2G/h07OXlb/AIH5nl4f91RlVe7Pzm1fV59d1a91G7cy3N3O88jMSSWZiST+dM07T7nV9QtbG0iae6uZVhiiHJZmIAGPcmqhB6Hg96+o/wDgnh8JP+Fm/tCaVd3EAm03Qh9vlJXI3jhAf+BEH8K/ec7x1LIMnqV9lTjp620PMpxdWaXdn6yfs6fDOH4Q/B3wx4ajQLLaWUYmYDG6UgFyfcsTXp+KiSIRoqjOB6mpBya/zrxNeeKrTr1HeUm2/mz6yMVGKQ+iiisCgooooAKKKKAEIyKjYjoT19alprKG4IyKlrqgPyd/4Kq/BdvDXj7SvH1nb7bHWF+y3TKOFnUcE+5B/HH1r4LycgjjvX71ftcfBuH44fA7xB4f2Kb9Yjc2Mh/gnQEqfx5H0Nfg9fWs2nXs1pcRmK4gcxSRsMFWU4IP0INf2p4T59/aOV/Uaj9+lp/270/yPncdS5J3WzPr3/gmd8Zj8PvjDJ4au5/K0zxGgiG44CzqCVI9yMj8q9e/4KsfBUD+xPiLYwZIH2G/KrnAySjH2zkZPbFfnXoet3fhzV7DVbCZra9spluIJVJBVlIIII5HI7etfthoV7o37Z/7KDmQR79W08wyqoGbe7UYIx2w4BHtivmeM6M+GeI8Pn1FWpzfLO33a/L8jXDNVqMqT3Wx8Cf8E1PjaPht8Ym8NahOY9J8SARKGOFS5UHYc9BkcH6iv2MjcSqCDkEfjX86epWOr/C3x7Nayq1lrGiX2MHIKyRtwRjscV+6/wCzT8WbT4z/AAh0DxNbyq0txAqXCA5Mcyjayn3zzXxnilk8I4ijnOHV4VUrtbXto/mvyOnBVdHTe6PWwMUtIOlLX4MeoFFFFABRRRQAUUUUAFFFFABRRRQAUUUUAFFFFABRTCTnFLnPYigB1FFFABSZFB6Ux8kEAnNAATgVGJUY7d659BXhX7WPxlvfhL8PxLo7iPVr6TybeZwCIuMlsHrgdjXwzpXxS+LtlKfEttrXiSW2Lk+fK00tmSTzw2UxkkAAYGBivMq42FGfs7Nn3OT8JYnN8O8VGpGEb2XM7XZ+rzdqQupOBhj9a+AdC/b/APEdvosltq2jQ3V6F2pcwuY+cYyykHnOOnrV/wDY48Y+NPiF8XtT1HU9d1a80qKGV5Lae7le3R3YbVClioI+YAAcAVVPG0qk1CF23+BpiuDMwwOHq4nFcsYw8783pY+9B0pP4qjTJxk9CfxqRc45616J8EOoopOo44oAWim8e9GPQ80CuOopD7UgOKBjqKQZ70tABRTc80ZNADqKQdOaWgAoopOooAWim/nR+dTd9gHUU3PHfNKOlUAtFFJgUALSYFJnr1pefWgVxaKKQ/XFAxaQnFJx70D68UCuOoppPpRk0DIZGRAWYgD3OK5C7+LvgzTrqS3ufFOkQ3ETFHhkvolZCOoILZB9qxfj/wDES3+Gfw31bVnIFysJWBCeXkbhR+Zr8zvh/wDD7XPjJ4zGnaYhlubmRprm6cExxAtlnY9e546kkYrza2KlTqqlCN2z77h/hinmmFq43E1fZ04dbXv+R+r3h3xtofi8StomrWWqiE4k+x3CS7T2ztJx+Nbp9cc15/8ACD4S6V8IPCMGkaZEAwAaa42/PM/dmI6/0HAr0Bj3xkn9K9GN7K61PicRClCrKNF3jfRvqT0UUUznCikyOlNPbnn60CuOGKWoyx9z9BTgcg5GKATuOooooGFFFFABRRRQAUUUUAFFFFABRRRQAUUUUAFFFFACAYoPp2pajkfaM0nfoC1MjxLrNr4c0S91S8kWK1s4WnkdiAFVQSeTX4G/tDfFW8+Nnxj8R+Kbl2kjurgx2keCSkC/LGo9yACR6k1+mP8AwU1+OY+HvwoTwjYXGzV/ERMTKrHKW4Hzk+meAK/PT9jv4OyfGn44aHo7w+dplpIL29LLlfLQ5wQeCCcDB9a/pHw4y+lk+W4jiLFKySajfst/vZ42Lk6lRUon6XfsOfCaH4A/s4x6vrCLaalqkR1W/eTCmNduVUk+igcdq/Kr9oX4ozfGD4weIvE0kjPDc3TLbqxyFiUkKB2xgCv0x/4KR/GdPhZ8FovCWmTeTqmv/wCiqsZw0dsBhz6jIAX6mvyDGRxknFfXeGWXVcfiMRxFil71STUfS+v+XyMMZNQSox6Bz9TX7Bf8Ew/gw/gP4MN4pv4PK1DxFJ56bhhlt1JCfTOCfoRX5e/Aj4X3fxj+K3h3wtaozC9uV891H3IQcux/AGv3+8M+H7XwzomnaXYwiC0soEgijXgKqqFAAHHQCvN8Yc+5KVPKaT1l70vRbL5v8i8vpXbmzYB6U+kwKWv5SR7oUUUUwCiiigAooooAKKKKAK8qLKDG3Rsgg/596/Fb/god8EZPhN8dLzULWAxaN4gDXtuyjCiTPzr9c8/iK/a1ifSvmf8Ab2+BC/G/4IX62cAfxBo3+nWDgZYlRl48+jLnjuQK/QuBM/lkOc05ydoT92Xo+vyZxYql7Sm7bo/ERgQSegIHH4V97f8ABLP45Dwz4u1H4f6jcbbPVh9pslkbAEyj5gP94Y/75r4MmjeKV43RkZSQysMEEdQfoa1vB/irUPBHifSte0uYwX+n3CXEThsZKnIB9j0Psa/s3inKafEOT1MPFXurxfmtUeBQqeyqJn2z/wAFR/gK3hjxrYfETSrbGnawBb3wReEnUfKxP+0OM/7PvVL/AIJgftAt4J+IN38P9Vutmj64RLZl2x5V0v8AD9GX9V96+3Ln+wv2z/2XRJHskXVtP6HBa2uVHP0IYcd+TX4xXtprXwq8eyQt5ljrWh3pAbJVhIjdfUZFfinDUlxLkOI4cxy/fUbpX3Vtvueh6Nb9xVjWhsz+i9WDKMdKdtrxv9l74yWfxx+EWi+IoJVa5eIRXcYPMcygBgfTnkfWvYs4FfzJi8NVwVeph6ytKDafyPajJSXMiSiiiuYYUUUUAFFFFABRRRQAUUUUAFFFFABSUtFAGNrmv2Hhyxa81O8hsYAQplncIuT0GTXP/wDC4PBu8KPEWnEk4/4+U/LrWX8fvAqfET4Xa5o+1Xme3Z4dw+7IvzIfzH86/JmZHt5HSUNGysQysMMrA8gg9CD1rx8XjpYWajy3T6n6bwnwlR4lpVJOryyg9rd9j9pLC+t9RtIbm2lSaCVA8ckbZVlIyCD6Ec1azivnD9iH4gyeLPhLb6bczma80aQ2jFj83lZPl5+g4/4DX0cMZGB9K9OE1UjGS6nwmZYGeW4upham8G0KTxurmte+IPh3w5cfZtR1mzs7gru8qaZUYA9DgkGt25lWCGSQkBVGf8/hX5Q/tE+MT43+LviG/EvmQxzm2g5yFRMrx7EgmuHG4z6olZXufS8KcNS4lxUqHNyxirt2Pv7x9oHw0+PgstJ1HUbXU5ImMkMFte7XJxgkBTkjHbpXURL4K+GPh+w8P3NzZadZxwiOGK5kUMyjj+LrXyH+wH4EOq+LdT8SzxZjsohBCxHR2GTg+wwPxp//AAUJct4t8NdgIJQDn0YVzyxXJQ+sOGrPffD/ADZzHIadeThHW/Z2voj2rXvg58EvifrUUaR6dJqErFv+JbdCGSQ9cnYQT3/WvXPh58MvDfwu0j7BoGnR6fbnltuSzHHJZjyTx1PpX5yfslkr8dvDxHX5/wD0A1+ol3n7DKSf+WZ5rowdWFak6yikzh4twGKyXEQy+VeU4NJ6t9+xy0/xa8I2txLBN4gsI5Y2KsrXCgqQcEEE8EVt6D4r0nxPA8ul39vfRodrPBIHAPocV+Q3xC/5H7xL/wBhO5/9GtXq37Jnxlk+F/j+GyvJtuh6owinVjhY3Jwr+3OAfUH2rlo5mqlX2U1bzPpcd4cyoZZ9ew9RzlyqXLb7z9PV+72/DpTJHEasxOABnnpUUE63ESuhDKwBBzkYIqLVm22E/r5bfyr227Jn4rGF5qLOYm+LnhC3keOTxBpqyIxVla6QEHuOtb+h67ZeILNbuwuory1fIWWFwyk9wCK/Hvxh/wAjbrZ7m8m/9CNfo3+xX/yQfSD/ALcv/oZry8HjniZSi42sfpvEHB8Mky6njlU5nNpWttdXPatc8Qaf4csTd6leQ2VuCFMs8gRcnpya52P4x+DpWCjxDp4YnA/0lDz6da8h/btCt8FZWU8/aouPzr86tO/5CFt/11X/ANCqK+P9hXVHlvc04c4MhnmXTxzqOLi2rW7K5+0cMizIHQ5VgCCOh96lxk4rN8NsToll/wBck/8AQRWmBzXsn5bVjyTcV0Zka94l0zwxa/adUvYbCAkKHuJAikn3PesGD4v+D7qdIk8Q6eZHYKo+0oSSewGa8J/4KCn/AItbYf3vtqfyavgvw3/yMml/9fUX/oQrxq+PdGv7HlufqeQcFwznK5Zg6ji1fS3Y/Z5GDKCDkYqSqmntusoP9wfyq0eleyflclaTiIBmql7dQ2FtJPPIsUKAs7kgADuTmrOecVxvxel2fDTxEQf+XOUf+OGsqk3CDl2NsPS9tVhT/maX3jT8Y/Bi9PEenY/6+k/xpP8AhcXg4/8AMx6b/wCBSf41+QZ7fXH61Yi067uI1kitZpUbOGSMkcEg4IHqDXzizecm1GFz+gP+IX4aNJVKmKtful/mfrl/wuTwaWwPEWnev/Hyn+NbWkeNND12MNp+qWl0pOAYplbJ/A9a/HVtLvYkMj2k6InJZo2A/EkcCpNL13UdFkim0++ubOSFtyGGVhgk9iCAPqMmrjmzUkpwsYvwxoVoP6rirteS/wAz9oXlGM54NDOEQtnGOTXyH+yJ+09d+NX/AOES8U3Ak1VF3Wl44AM6gZKsAeWGDyOoGTzmvrC/Df2fLg5JQ8/ga92nWjVp+0g7o/GM0yfEZRjXg8TG0l16Nd0c1dfFvwlZzyQSa/p6SxsUdGuUypBwQRnqDxitvQfEumeJrc3Gl39vfwK2xpLeRXUHA4JHfkce9fkJ8QP+R88R/wDYTuf/AEa1fcX/AAT0J/4VjrHP/MTf/wBFRVwYPHvFVJU3G1j7rPuDIZNlkMwVXmcraW7n1j3FMmkEURYnAAyTTm4/OqGuNt0q8/65N/I16spWVz8tpx5pJd2c1N8XvB8UjRt4i05XQkEfaU4I6gjNdBofiLTfEtp9q0y9gvbckr5tvIHXI6jIr8c/EP8AyMGp/wDX3J/6Ga/Qf9gQf8WXmP8A1Ep/5LXlYTHPFTceW1j9S4j4MhkeWwxyqOTk0rWturn0PrniDTvDdobzU72Gxt1IUyTuEXJ9zXOx/GDwfM6oviHTizHAH2lDz2HWvI/27efgtIf+nqL+dfnVpX/IStP+uyf+hVGIx7o1vZctw4c4MhneXTx0qji4tq1r7H6xfE/4Q+HPjLpllBr6T3NpbyefEkNw8asSOCdp568Unww+DHhb4SWNzb+H7AW/nNveSRi7t9WOTgV1nhAk+GtPBP8AyxT/ANBFbHccV6qpQUue3vdz89qYvEUacsIqj5E9r6b9jH17xTpfhe3jm1TUILGNjtV55FQMfQE1i2nxb8I3s8cEWv2Dyu21UFwpJJ4AAzzXz1/wUKx/wguh+v27n/vk18UfDn/kfvDw9b+H/wBGCvIq5i6WI9jy38z9IyLgqGcZVLMXVcWr6W7H7GrIGAIIIPNKSMZqnpu7+z4N3LbAP0FY3jbxrpvgbw7eaxq06W9nAu5nb9AB3OcDHqa9qUlBOUnoflcaM6lVUqau27KxvXNzFaxGSSRY1H8THArg/E3x18C+FFH9peJbG3fdt2mRWOfcDJr8/vjd+1B4m+KmrTwafdzaToKsRBbxEq8gGfmcgjk88dMEd68m0rQdX8S3bR6fp95qdy3JWCJpG6dTjJr5+rmvvONGNz9qyzw2c8OsRmVZU09baX+dz9RdP/ab+G+rXMdrD4qsmmk+6pkA/DnA/OvQ9F8R6brluJdOvYLuNuQ0UgYEevFfkBrXgnxD4dhWXU9Fv9Njb7r3Vs6KcdRkgVf8DfE7xJ8OdRiu9D1Se2eJgTEshaJwDypU8FT0I4x2NKnmslJRrRsd2J8NaNejz5ZiOeXbRr70fsMpBHvSjHNeOfs7/HSw+NnhVbhQltqtrhLu03DKsc4YD+6cHH4jtXsCY2r9K+gjJVIqUXdM/DMXg62Arzw+Ijyzi7NE1FFFWcgUUUUAFFFFABRRRQAUUUUAFFFFABRRTW6dM0m7AIe3NZ2s6hBpGnXF5cyLDb28bSvIxwFVRkk+wAJ/Cr5PAzxXw/8A8FMf2hZPh58N18F6PeeVrHiAFJmjYBobYEbyMHOWJA+ma9nJcsrZzjqWDoK7k7ei6syqzVKDkz89f2tvjVL8dPjTretpMzaXA5tbBc5AhQkAj6kE/jX6Ff8ABN/4Gr8J/g7c+N9djW31XXU+04k/5d7RRlBz0yMsc+or89v2SfgnP8cvjTouiGFn0u3kF3fuBlRCpyQT2yRgZ65r9Hv+Cgnxmg+CXwMTwxo0qWmqaxGLG2jjIBihAAcgD0XgH3r+jOMJ6YPg/LNL8vNbt5/meVQW9efyPzr/AGx/jfJ8c/jfrWqxSmTSLKQ2WnDt5SEAsPZiCR7GvC8ZJ4JGacxOTk5OevX8a6P4c+B9Q+JHjjQ/DGlxNJeandx26bQSQGPJ49ACa/fcHh8Nw3lMYK0Y0o6/JanlSbqzv1Z+iX/BKL4FNZ6bq3xJ1S3xLdH7Hp25eRGOXcfU4H4V+jwrjfhT4Asfhh4B0Xw1p8apbWNskI2jqwAyx9ycmuz9a/gLiTN555mdbGSeknp5JbH1FGmqUFFC5wQKWiivmzcKKKKACiiigAooooAKKKKAGFMioLiBZ4mjZdyMCCCMgj0OatUhOKFdO6Dc/Ef9vv4AN8FPjTe3dnAU8P66WvbQgYWNy3zpnpwTkD0NfMTA7jgcc47d6/cj9t/4AR/Hj4N6haW8QbXNOU3lg+MneoJK/wDAgMV+Hd1bzWk8tvcRNDPC7RyRsMFWBIII7EEEfhX9x+GXEizrKo4arK9Wlo/NdGfNYyl7Od0tGfcP/BMj9ogeB/HM3w/1e5K6RrTebZ+YfliuQMYz2DLj2yD610f/AAVE/ZwOiatafFDRYQbS9YW2qxxrwsgGEl46Ajg/hXwFousXXh7VrLUrGZoLy1mSeKUHBVlOQa/ar4MeMtC/bM/Zpa11ERzy3FsbHUYOCYp1UZOO3JDD2NfE8YYSrwjn1HiDCK1ObtNdP6f5o6cO1XoulLdbHwZ/wTm/aKPwp+KUXhXVrvyvD3iF1iUscLDcnhG56A52n3IJ4Ga/YxJBIFKkHPcHPav56vi58NdX+C3xL1fw1fq9vd6dcZgmGVLpkmORT7jByO4r9df2Cv2jE+Ofwqt7fULgSeJNHVba8BI3SAD5ZMe4FfI+JORU68afEOB1p1Eua3d7P9Gb4Sra9GW6Pqiimhg3A4NKM96/n/c9UWiiimAUUUUAFFFFABRRRQAUUUUAFFFFAFaeNZ4njbowwfoa/Kz9p/wEfAHxl1e1jjMdtdsL2HjA2uTuHp1yPy9q/VV26Y618e/8FAPAA1Dw9pfieCJmks5fJnZRz5bdz7AgGvEzSg6tDmW61P0vw/zT6hnEacnaNT3X69Dyj9hTxyfD/wATpdGkkZbfVYTtUnjzF5z9SM1+jAOcH2Nfjb4G8TT+DPGGk67AxEllcpMQOrAEAj8QCMe9fr/4Z1mHxDoFjqMDiSK4hWRGBGCCAaMqrc9Fxe6Pb8Tcr+rZjDFwXu1F+K/4BxX7QHjlPh78LNc1beFlSAxw88tI2VUD8SK/J2aR7iaWR23yysSzEnkkk5J+vNfaf/BQfx6wj0PwnA2FkLXlyFPYfLGDjrkljj/Zr5j+CngR/iN8S9D0XZvgluBJcjBIMKnc4PsQMfjXk42o8RilSjqfbcB4aOT5FVzOrpzXd/JbfqfoN+yP4CbwR8HtIE0Rhur1PtcyvwwL4Kg/RcDFfOn/AAUJ/wCRv8Nj/p2kz/30K+77C0W0s4YUUBY1CgDtjjivhL/goWmzxf4bP/TvL/6EK9bMoqGFUFsrH5zwfi5Y7iiOIm9ZOT/BnlX7Jv8AyXbw9/wP/wBANfqLe/8AIOl/65mvy6/ZM/5Lt4f/AOB/+gGv1Evf+QdN/wBczUZb/uj9Wej4mf8AI5p/4V+Z+PHxC/5H7xL/ANhO5/8ARrVhBipXBIIIIboQSe3vkVu/EL/kfvEv/YTuf/RrV1mp/Ci4f4N6X45sEZo0lkivBgnZhvkf6Z4J+lfL+znUlNw3Wp/Q9HHYfCYLDxxLsppRV9rtH2T+xj8b/wDhYPg4eH9UuA2s6QgiBY5aaIcK3PUjGD7jPQivo7V2LaZcFe8bY/KvyP8AhL8Rrv4W+N9O161LFIHCzxA8yRk4Zfc4xj6V+q+g+LLHxn4Mg1fTp1ntby28yN1OcjFfX4DFLEULN+9Hc/mbjfh7+x8yVejH91Ud12T6r9T8jvGH/I260Mc/bJv/AEI1+jf7E/8AyQ3SP96T/wBDNfnL4y/5G7WuMf6ZN/6Ea/Rr9ilc/ArST3zL/wChmvLyhWq1P66n6Fx//wAk/hr9XH8jJ/bwT/izMz9hdRf1r87NMBOpW2BkmVen+9X6J/t3Db8FZf8Ar5i/rX5zWswt7iKUrv2OGwcc4OcfpWGZtRxak9lY7vDinKpkdWMdW3JL7j9mfDJzoNj/ANcl/wDQRWpjFfA9h/wUF1PTrKC2HhmJxEgTP2ggnHAPT6VaP/BRLVT/AMyvD/4En/Cve/tHDdZH5HW4Dz6VSUlR0bfVHov/AAUDOfhZY4P/AC/oP0avgnw1/wAjHpWRz9riH/jwr2P45ftSXvxs8Ow6Vc6Otgkc6zb1mLZIB7fUivHPDOf+Ei0rONxu4jx0+8K+dxFWFbGKdN3Wh+48K5Ti8pyGrQxceWXvO3yP2W0n/jyh/wBwVcHU1S0r/jzgz/cX+VXR1NfbH8k1fjY0feri/jDz8NPEAP8Az5y/+gGu0H3q4z4xD/i2fiD/AK85f/QDXPX/AIcvRnVgP96pf4l+Z+QOTxgAk5xn15I/Wv0u/Y40qyu/gR4eklt45XxMNzrkkCZwMn6CvzSXOQRk89hnuRX6T/se+ItO0/4FeH7e4uo4ZUEwYFwCP3r+9fOZQoqdRSsf0n4kRqvKcP7JO9+noe23/hbStRtmgnsbeWKQFWRo1II9CMc18Gfts/A7Svh7faZ4i0O2Wxs7+V4bq1jGEDhSysoHTIByBxx6mvujU/iD4e0eymvbzV7SC3iXc8kkqqqj1JJwK+CP2xvj1p3xU1Ww0XQpxc6Xp8hme5UfLLKVKjbnqoBJB6Emu7M3S9g9rn5pwJDNP7XpOmpKCfvXva3meI/DPXJ/DPxB8PajAxSS2vonO0kBl3AMo9iCRX68zNv0RyO8Of0r8kPg/wCHLjxZ8TfDWnW8DS772J5AOyKwZyfYAGv1wuF26O4xjEJH6VOV3WGd9uh9D4oeyWY0FH4rO/3q36n4+/ED/kfPEf8A2E7n/wBGtX3D/wAE9jt+GesAnGNTcf8AkGKvh74gf8j54j/7Cdz/AOjWr1X4E/tP3nwP8PXWl22jpqAnuWuDI0pTGVVQoAHOAorycvxFPD15yqOyd0foPFGU4vNsgo0MJDmlaL/A/T3IIzz+VZ2uEPo15j/nk/8AI18Qr/wUP1VQSfC0Bz/08N/hUF3/AMFA9Tu7OaBvC8SiRSuRckEZGPSvenmGGcXys/DqXAeexmm6OzXVf5nyr4i/5GDUznI+1SHI5H3zX6DfsBrj4Mzn/qIz/wAlr88NQuzqF/c3TKEaeVpdoJIXcc4yeTg1+iP7AfPwWuB/1Ep/5LXlZS17WVtj9d8R6bp5BRjLdOKf3E/7d/8AyRmX/r5h/wDQq/OvSv8AkJWn/XZP/Qq/RT9u/wD5IzL/ANfMP/oVfnXpX/IStP8Arsn/AKFWWO/31fInw9/5J+t6y/I/Y7wf/wAi1p3/AFyX+Qra7msXwf8A8i1p3/XJf5Cto96+xP5mxX8afq/zPkX/AIKGf8iPon/X7/7Ka+Kfhx/yP3h7/sIQ/wDoYr7W/wCChn/Ij6J/1+/+ymvin4cf8j94e/7CEP8A6GK+Lxf+/fcf1BwR/wAktU/7e/U/YLTzjT4M4xsHX6Cvg39vT4oT6l4rtfCFtOy2lmguLpVJAeRh8gOOoABP1Ir7utX2aSh7iEfyr8nfj3q8mv8Axh8VXczFyb6SNef4VOAPwAA/CvVzao401BO1z8z8O8thjs5lUqK6gm/n0G/A74Wz/F/4hWOgR5S2I8+8lTGUhXA4z3JIHQ9T6ZH6g+A/hloHw/0GHTNK06C2giAyUQBmbGCxPcn1NfJP/BPDQ1k1PxNqzBTKoitwccjqx59MkflX3Ii7TiujLaEKdCM0tWT4h5xiMRmksHGTVOFtF363MnWvDGm+ILOSzvrOG4t5VKvE8YIII5FfnV+03+zzc+AfiHbweGNNur2w1RTLDbWsLTSIw5dQFBOAMH8a/S4D0OTUM1ussgYoDx3FdGJwdPFRtJWZ8fkHEmMyGu6tBtxa1i3oz4G/ZN+EHxL8H/Eix1uTQ5tL0WaFku/tsqxl0OMDywSwYEAgMAMA8jNfoBGBtHGKZGgRcKAp+lPzjrXRQoqhTVOLukced5zVzvE/Wq0VGW2hLRSDpS1ueAFFFFABRRRQAUUUUAFFFFABRRRQAU1qdUcj7VJJxSuBh+MfE9h4P8N6jrOpTpbWdjA9xLLIcBVVSev4V+C37RXxjvfjt8VdX8TXDSG2lk8qxhYnKQA4QAep619r/wDBT79pYBI/hdodx80uJdXeNs4XkiI4PfOSO2B1zXzt+wZ+ze/x3+LMF5qcBPhjQ2W5umYErK4OUiB/DJ9hX9K8C5bS4ayqtxHj1Zte6n28vVnjYmUq9RUY/M+6P2CPgXbfAT4JzeLvECJa6xqsJvrmSbAMNuASq5PTjJI9TX5yftZ/He7+P3xh1TWTKw0a1c2emwEkhIFJAbHqxyc9cEDtX3h/wUr/AGg1+HngW1+HGhXIi1LVowLgRMMw2oGNvHTdwPoK/KXPTB+tfVeHWUVc0xVbiXHq8qjfJ5L+tDHFz5EqMHohCO44571+k3/BK/8AZ5X/AE34o6xakuc2elrIPuj/AJaSj68AH64r4O+Dnw01L4v/ABH0TwppcTS3F/cKrlRkRxg5dj6ADNfvn8M/AenfDXwTo3hzTIhFaafbpCoA64ABJ9yeajxZ4l+q4WOU0Je/P4rdI/8ABKwFHml7SS0R1wPA9afTRkDnr3p1fyEr9T3QoooqgCiiigAooooAKKKKACiiigAooooAhkjEikN0r8f/APgpN+zanwu+I3/CZ6Na+VoWvPmdEGEiucZbp0DYJ+ua/YIivMf2gfg7pvxy+GGs+F9QjXN1CfImIy0UoGVYe4IHevs+D+IKnDuaU8Tf3HpJeT/y3OXE0lVptdT+fg9cDp0r6V/Ya/aLm+A/xYgt724ZfDOtstrfxsxCRuT8koHYqSQT3B56CvDvH3gXVPhx4x1Xw3rcDW2o6fM0MisCNwBIDD1BAyD3zXP7uQQSCDwQcfSv7qzHA4TifKpUpNSjUjo/yZ81CcqNS63R+r//AAUd/Zyi+J/gCD4ieGoBc6vpEO+cwAEz2pAPGOSVByPYmvgD9lv4+6h+zx8U9P16Ms2kTOINTtQTiSEnBOPVeo+lfoH/AME6/wBpGD4p/D1vh/4jnS41zSovLi8/DG5tcYGQepUZBHp6V8b/ALdH7NcvwI+KNxf6bblfDGsyNPZkAlYnJy8f5k49RnivwTher7KWI4OznbXkb6ry/Nf8A9Orry4in8z9mvCHiyw8Z+HrDWdLmW50+8iWaGVDkFWAI/nW5jmvy/8A+CZf7Uw0q5b4X+I7rEErF9ImmbhSTkxZPucj8sV+nkUgdRjGPrX4HxLkdbh/MamDq7J+6+66P/M9WjVVWCkixRRRXzJuFFFFABRRRQAUUUUAFFFFABRRRQBE3sOa4b4x+DovHXw91vRpEBae2YR5HG8DKn8Diu5Kk59xUckQkiaNuQRg1nOCqQcX1OjD1pYerCtB2cWn9x+LN7ZTabeT2lwhint5HikRuqspIIPuCMV+jf7FnxAXxL8HYbSeTN1o+baQMedgGUJ+o4/A18mftefDr/hA/jDqU0CBLDV/9MiwMASH/Wf+Pc9uuO2Tmfs//GOX4Vt4mjL7Yb6xcxjnBlUZT6HDEV8dg6v1LEVKc9Fqf1RnuD/1q4eo16CvP3WvyaK37S/jn/hO/jBrl6Jt8FvKbWEg5GxMDj8dx/E17z/wT6+Hwn1DWfFdzGR5eLOAt68F8fkB+dfHUrSahdNIx3TSyEk9yzHr78k/nX6r/s4/D5Ph18K9F07Z5dw0Imm45Mjjcc/TOPwrfLabr4iVeXQ8jjTERyTh+jllN2c0l8luepEHdngAV8D/APBQr/kbvDhz/wAu8v8A6EtffJ618Df8FC/+Ru8N/wDXvL/6Etepmn8D5o/K+AP+R9R+f5HlX7Jn/JdvD/8AwP8A9ANfqJef8g6b/rma/Lv9k3/ku3h7/gf/AKAa/UW8/wCQfL/1zNRl3+6S9WfReJn/ACOKf+Ffmfjv8Qv+R+8S/wDYTuf/AEa1fdn7JPhq18X/ALO66XfRLPbzyXEbKwzwW/x5r4T+IX/I/eJf+wnc/wDo1q/QT9h3j4J2jDnM8v8A6FXBlcVOvUi1o0fa8dVJUuH8LUi7NOLX3Hwl8Y/hjffCXx7qGhXIZoY3L2szA4miJO1s+oAwffivfP2MfjadJF14I1aci2mDyWDO3Ctj5oxnjGOR9TXuP7YHwUT4ieBZdVsoQ2saWGmiKrlpFx8yccnOBx61+cljeXGk38F3byNbXcDhkdSQUZe/sfUd65pKeXV2lsz0MprUON8i+rV2vawsr9brZ/M0PGTf8VdrZHI+2y9PTewz+Y/Wv0b/AGKf+SF6QPeX/wBDNfmleXc2o3c1zcP5kszmSQkAZJOSeOnPNfpZ+xT/AMkN0b6y/wDoZroyeSlUqM4vEilLD5JQpS3i0vuRmft4D/iy0x/6eYv61+clvCbidIgcF3CgnpySM1+jf7dw/wCLKyn/AKe4v61+dOnf8hC2/wCuq/8AoVY5ilLFqL2aRt4cVJU8jqzi9nL8kfT9h/wT/wDFd9aQ3C+IdOVJUDgGKTgEZAqz/wAO8fFn/Qw6b/36kr7r8M8aDYdz5Kf+gitUcCveWW4a3w/ifktbj7Po1JRVZWTfRH5c/Gn9lzW/gn4ei1bUtVtL2KSYQiO3RwcnPr9K8m8Nf8jJpXp9ri/9CFfe3/BQRcfCyyOeTfp/Jq+CvDf/ACMml/8AX1F/6EK+cr0oUMYoQVldH7hwvm+LzjIKtfGS5pe8r7dD9ltN/wCPGH/cFWh96qumf8eEP+4KtD71fcPc/kip8cg/iri/jH/yTTxD/wBecv8A6Aa7Q964z4x8/DPxB/15y/8AoBrnxH8KXodOX/71S/xL8z8f2wQNwB64JAIzzjr70ISqkBjtB4Cn5ckknGMDqT0pRkkAEgk9QSO59K/SX9j7wzpuqfAnQLi4s4ZpmWUGSRAzHErgZJHpXxmBwksTUlaVrH9h8T5/Dh/L6VWdFVFJpa+h+bWSx5JIA9yPxwefoePaui8P/DvxJ4ruoINL0O+u3n+64gYIffcRgD6k/lX63t4F0QnnTrY/9sVP9K0bXR7WyXbFBGmBgbUAwK9hZSr3nNtH5TV8UHGDWFwyi/X/AIB84/sq/swn4Vwvr2vGOfxBcR7UUfMtup6gHuT3NfSGpYFhOOBhD0+hqcJt6gD3yag1QqLG49Nh4/A17kaUaNJQgtEfjmOzPE5rjXisTK8pP+kj8ePiB/yPniP/ALCdz/6NavS/gl+zBrfxw0G51TTdUtLCKCc25S4RySQqtkFfZgPwrzT4gf8AI+eI/wDsJ3P/AKNavuL/AIJ6L/xbPVuef7Tf/wBFRV8lgMPTxFecaiulc/qTijN8Xk+Q0a2DlyytFX36Hlx/4J6eLV/5mHTuf+mcn+FQXn/BPzxXZ2ss7eIdOKxqWIEUmSAM4r9CD19Koa6CNIvMf88m/lXuzy7DRjpA/D6XiBn0pxTrLfsv8j8ZL61awvri2YhmhlaMsOhIJBI/Kv0S/YB/5IzN/wBhGf8A9lr89/EP/Iwan/19yf8AoZr9B/2BF/4svN/2EZ/5LXk5P/EkfrXiPUdXIaNST1bj+RZ/buBPwXnGOPtMOf8Avqvzq0o/8TKzA5/fJ+jCv0m/ba05774F6oyYzDJFISR2DjJr81LKVYbqCUHIRlY4HPByf61nj1bGJvbQy8OWp5DWit7y0+SP2S8H5HhrTs/88U/9BFbJ6etcr8Mtctte8E6Rd28gkjkt0KsD1+UV1OTlq+xWqufzTjIyhiKkZaNN/mfJH/BQxh/wg+h56C8/9kNfFHw2BPj/AMPADJ+3w/8AowV9i/8ABQnWIf7A8P6csi+c9yX2jGcBcdK+SPhBaPe/FHwrBGpdn1CI4AzxuyfyxXxWKvLHrl7o/qDgy9LhScpK2kn+Z+t8RJ0lVxyYf6V+R3xdha1+J/iiFgQ66hOCPfecj+X51+u1rEVtoYz02Y/lX5pftjeBZvB/xivrxYTHZ6qq3MTgHaW4DjPqSMn0BHrXp5zTbpxmujPz3w0xkKObVKUnbnWnnZnsP/BO29Q23iq03ATLLFJjvggj+YNfa4OR0NfmP+x18ToPh18Ukt76XytP1aP7M7E4VJAdyMT6feH1YV+l9ncpdwiWNg6MAQwOQRXfl9SM8PFRe2h4XiDgquGzupUlF8s7NP5FkH16VFLKiMNxAB4yTSz3CW6F3wq4zz7V8Iftn/Hm+Txxp+jeGNZuLKbTAXuJ7GYoQ7j7pIPOABx6t7V0YnFQwsOaR8nkmS188xSw1DRu+r2R93rMAQNpA9c1OMEdOtfBv7M/7TvxG8X/ABA0nwvqJttftpyzTXE0QSeGMLy25cKQOnK5JIGec193pnaueuK0oVo14KcSc5ybEZHifquJtzWvo7k1FFFbnhBRRRQAUUUUAFFFFABRRRQAUhOBS01sgEjrQAxjgZrx79pv452HwF+Fuq+IrqRRdhGis4CRmWYjCgDv1yfQCvU9W1S30fT5727lWC2gQySSOwAVQCSTntxX4nftv/tKXP7QfxSmhsrl/wDhFdHdrewgBOJG/jlI7kngH0r77grhqpxDmMYyX7qGs30t2+Zx4qt7GGm7PFL+9174v+P5Z5TLqWv65dkgA7meRycAew4HsBX7E/CjwZ4d/Ym/ZpkvdWljimtbb7ZqE5IDS3BAwg9Tk4Ar5r/4Jlfsvl2b4qeIrMbFBi0iKdcD3mAP4gH61wf/AAUm/aWHxB8XxeAtDut+iaPLvvGjPyzXA4wcdQozxzyc1+yZ7UlxZnFHh3LtMPRtztbadPlt6+hwUkqFN1p7vY+VfjJ8UtU+MnxE1nxZq7s099MzJGTkRRg4RB6ADH45ricFuf8A9X0pCQRgcY/KvdP2P/gBcftAfFzTtMkhdtEsXW61GTB2iMH7uexJGMdxX75icRg+GMpctIwpx0+SPMipVp+bPub/AIJifs1jwb4Rk+Iut2m3V9YXbYLIuGhtufmGeQW6/Qivvpc7RWfpGmW+i6ZbWFpEkFtbxrFHHGAFVQMAAD0ArQU461/n3nebV87zCrjK+8np5Loj6mlTVKCih3OKWiivE2NQooopgFFFFABRRRQAUUUUAFFFFABRRRQA0jPek2D1NPopWA/Pb/gpn+y+fFehj4l+HrQnVdNQR6lFEuWngB4fA5JX+XNfliQSMgYGcdc8+lf0h6tpNtrWm3VldxLNbXKNHJG4yrKRggj3r8RP21P2bbv9nr4rXSQQOPDGqsbjTbkD5B3eInswJ4B6iv6l8KeLk1/Y2Mlqvgv27fLp5HiY7DtfvI/M8h+GPxH1j4T+N9J8U6HM0N/YTLIACQJFyNyHBGQwBB+tfsTrNl4U/bw/ZtSSHyhNe24eJiQZLO7A6HjjDcH1Br8St3ByM19TfsJ/tSSfAf4hQaVrE7HwfrEohuQW+W2kYgLKR6ZwD7ZPavt/ELhmrjKcM3y/SvR1Vt2lrbz/AKRz4SvyN057M8L8VeGPEfwW+Ic+mXwk03X9GueJOVIZTw49QcAgjqK/Y39ib9p6x/aE+HEP2iVIvFGmxpBqNsxG5mAwJQOpVgM15R/wUF/ZftvjF4HX4g+FYUn16wgEz+UATeW+MjkdSByO/avzl+A3xo1r4A/Eew8Saa77YnEd3akkLNFkAqR6jB+hFfGYuhQ8RciVamksVRWq63W69H0N4t4Wr/dZ/QPuJo71xPwn+J+kfF/wRpviXQ7lLmxvIg4IPzI2BlWHYg5BFdquce9fy1Wo1MPUlSqK0k7NPoz2k1JKSJaKKKgoKKKKACiiigAooooAKKKKAEIzSbcCnUUAfJ37eXgA654CttfgjJn0qbdIwUE+W3B/LINfn19TgZJOfX1r9ivHvhS38d+FNU0K6OyC9geEuRkrkEZx7cGvjxv+Cc+o7jjxtEVzxnTDnHv+9r5fMcBVq1VUpLc/feBOMMDleBnhcwm42fu6N6Hgv7OPgc+P/jDoOnNF5tvFILq4AGQI0w2TnjkgD/gQr9XLeNbWGOFRhVAA/lXgP7OH7LsfwLu9T1C71VNav7wJGkiW/k+TGMkgZZs5PPXsK+hVwFxnPvXr4HD/AFeilJavc+F43z+nnuYc1CV6cFaPT5gzH09q+B/+ChY/4q/w3x/y7yfzFffHK88YPrXzt+0j+zFd/HTW9LvbfXE0gWcLRlJLUy7skc5DqB096WPoTrUeSG55/CGY4fK82p4nEy5YRvd/I+O/2TMD46eHj977/wD6Aa/UK7f/AEKU7OPLr5S+Dn7FV/8AC/x7p/iSfxTDfR2RY+QtiY9+QR94yHHX0NfV8y+dbNGG27l25x04/X8KnBUJ0cPyTWp7HHGc4TOczhicJLmgklfU/Hn4hgDx/wCJQOn9p3P/AKNav0E/YcP/ABZOz4yfOl/9CrzDxH/wT/1HX/EWq6lH4yhhW8upbgRtpzEqHctjPmjOM4zjmvo74EfCSX4N+BoPD8mpjVHikd/OWLys7jnGMnGPqa48vwlTD1pua0Z9LxbxJl2Z5NQweHnecbXVn0XoekywLNCyONyMMEHnNfmj+138EH+GXjqTVtPgb+wtVcyLhflhmP3k44APUenOc1+mX3lrgfi38MLH4ueDL3Qb7bH54zFPtDNFIPusB7fXkV343CLE09Fqtj4DhXPp5Dj41r+49JLy7/I/Iyv00/YpY/8ACi9Jzyd0v/oRrxL/AIdz6kdwHjeAsP8AqGH/AOOivqH4F/DCX4Q+AbTw/PfrqEkDOfPWIxAgnIGCT/OvOyzCVcPOTmtD9K474py3OsBCjhJ80lJO1munmea/t3n/AIstIBkYuov5mvzr03/kI23/AF1X/wBCr9Vfj58I5PjR4HfQIdSXSpXkWXz3g80fL2wGHqOc180wf8E8NStrmKX/AITSFljYMQNMOTg5Iz5vH61GLwVWtio1YbGXBnE+W5TlNTDYqdptvSz6rufa3hk7tCsT/wBMV/8AQRWoRkYqjpdv9jsIICQ3lRqu7GM4GM47VdHU19KfhtWSlUk1s2z5V/4KBr/xayxbHP21P5NXwX4a/wCRj0rr/wAfcX/oQr9QP2jPgvL8cfCEWiw6qulPFOk4maAyg4yCMZHqe9fPWmf8E9tR03UrK7bxpA6wzLL5Y01gThgcZ87AzjGSDXzWJwlapi/aRXu6H7pwnxNluWZJPCYidpvmsrN7rTU+29K5sYf9wVbPHNQWsYit41BzgAZFSnmvpWfhM3eTaA9a4v4xsB8NvEHvZy/+gGuyY5rB8aaCfE3hfUtLWYQNdwPCJSu4LuGM4yM9fWsKybpyS7HRhJxp4inOWyaf4n43LncMDuf61+nX7F+D+z/4cwcYE3H/AG2evCV/4J1alyR42gzngf2Weef+uvof0r6q+CHw3k+E/wAOtM8NS3w1FrTzP9JERjDBnZhxk9Acda8fLcLVw85Oatc/Z+OeJMuzjLqNDCz5pRaurPt5nooApNtOor3z8OG4z3qjqh/0KcYz8p/lV/oKqXcQniePON3Bx6YqJK8WkXTdpps/HT4gf8j54j/7Cdz/AOjWr7k/4J54Pwy1j1/tN/8A0VFXJ+Iv+Cft/rviDVNSj8Zwxi7upbgRHTixXcxbBPmDOM4yAM46CveP2bPgnP8AA3wnd6TcasurG5ujciRIPKwCiLjG5s8oTnPevCy/CVaFWU5rRn7pxXxNluZ5HTwmHneouW6s1sj2M46mszxAxXRb0nj902M/Q1pc4PGap6jbG9sbi3zjzFK564yK92avF2Pw2jJRqRb2uj8a/EP/ACMGp/8AX3J/6Ga/Qb9gQ4+DVwSP+YlN/Ja831P/AIJ56hfald3Q8Zwos8rS7P7NYkZbOP8AWZOBx2r6L/Z6+D0vwS8EvoMmpjV5HuHuPOSAwj5gONpYnqp5JrwstwlShUlKa0Z+38ZcT5bmuT0sJhZ3mmm1ZrZHU/FDwdB4/wDBGraDMMR3tu8eTztJHBx7HB/CvyY8Y+EtR8DeIrzRNUt2try1kZCGBw4zwR6ggAgjsfWv2UIDEcZx3ryz4vfs++Fvi/Zt/adkI74ACO9hG2VMZwM9+p4PHNb4/AvFJSi7NHyvBnFi4eqyp1481Ke/k+58K/BD9q3xL8H7NNKaKPV9DjOUt5W2yQjuFYdiTnBzXsmpf8FFB9jmW08KypdhfkMlwCmffC/yrnfFX/BPrxFayE6B4gsr0eZnytQR4SqepZd2T/wECueH7A/xJLELd6CAT3uZgMf9+jXBF4+CUEtvQ/R8TPgnMqv1qrJKT1e6v8jx/wCKfxT1v4teJpNW1iRMgFYoIsiOFCThRk85HU9T14r1r9i74U33i74jQ+IZoGTS9J/eGZh8skrAhVU9CACSSOhHvXqHgH/gn1b2dzb3XirXBfhQGeysozHHuxypckswByAcKcDoOlfWvhPwdpPgvSIdO0i0js7WEbVSMYH4+tbYTAVFV+sV3rvY8ziHjXL6OXPK8n1TVr2skjcVAqqvPTFePftKfAy3+NPg420ZEGq2hMtpOQOG7qf9lhwfwPavZD2pMArzzXuVaUa0HCS0Z+G4PGVsBiIYihK0ou6Pxk8S+GdW8F67caVrFnLY6hbPtZHBXJB4KnjIOMgg17D8Mf2xvHHw5sIdNnMOvWEK7Y0utwlQAcDcvUfUH2r73+JXwR8JfFK3K69pcdzIv3LhPklU4I4Yc9+nSvnLxJ/wTus7mcPoXimexhzkx3luJyB2AIKn8STXzn1LE4aTeHeh/QFHjTI89w0aGd0rNLe11fya1R5d46/bk8Z+K9Key06zttDaRcPNExlkAPoWAAIGexPPbFfO7Nc6peO5Et3czuTyS7yOxznPJJJJPuT2r7J0n/gnXIt4v9o+MvNtQDuS2sRG/PQgs7Afka9z+Ff7KXgv4YTx3cNodS1CPpeXeHfOOo4AH4ChYDE4qSdeWhtHi3hvh+jP+yafNJrs/wA2cZ+xr+z/ACfDnQ5PEmtw7Nd1FAqowG6CHOdvqCxAJH0Hrn6fjB2DcST71GE8rZGoCqPSpFb9a+kpUo0YKEdkfgOZ5lWzTFTxVd3lJ/d2RNRRRWp5YUUUUAFFFFABRRRQAUUUUAMpCwAJJwPWmyHkc8V84/tmftPWf7O/w1uJrd0l8RX6mHT7YnncRy5HZVB798Cu3AYGvmOJhhcPHmnJ2RE5xpx5pM+ef+Ck/wC1l/Yunv8ADDwzej+0btAdXngbJgj7RZH8RHJx2r4w/ZN/Z7v/ANoT4o2WlBHGh2bLc6ncAHCxgnC5xwzdAOwOa8+0+z8RfGX4gJDEJdW8Ra3djJJLFpGbkknsAfwAr9hvhj4I8IfsOfs7y3uoPElzBb/ab+7wA9zORkKO5G7Cge1f07mE6XAuS08pwPvYqt23u938tkeLG+IqOpP4Uc1+2f8AtC6Z+y58Gbfwt4XEVtr19bfY7CCIDNtEoAMhAPGAcD355r8eLy7lv55bi4laeeSRnkkY5LMTkknuSSTXd/HL4w6x8cviJqnirWZDvuHK28AYlYIh91R6cYJ9Sa89JAGccA9SeK/S+BeGI8P5f7WvrWqe9J9b9r+RyYms6srLZFzSNJvNb1S007T4Hu727lWKKCIEs7k4AH41+4H7F/7Ntl+z38J7KymjSTxHqAFzqV0FwWkIBCA9cKOMfWvj/wD4Jk/stnWtRb4oeIbMm0t2MWlQyrw7g8ygH06D65r9RUAjGAMAV+EeKPFv9o4lZXhZfu4P3rdX2+X5np4LD8q55LUk2gdKUDFLRX4CeqFFFFABRRRQAUUUUAFFFFABRRRQAUUUUAFFFFABRRRQBGeOozXkX7SnwI0v9oD4aaj4c1GNBcFTJZ3OBugmAOGB/IYr17260hUE5xW2ExVbB1oYijLllB3T9BSipKzP5z/H3gbVfhr4w1Xw3rVs1rqGnzNE6uCAQDwwz1BHIIrnVyCoA3HI4PSv1w/4KIfsiH4r+HX8deGLMN4o0qEm4t4lG68hGSRx1ZRkj16V+SMiNGzK6srKSGBGCCOOR26Gv724L4pocTZdHmf72KtNef8Akz5jE0HQn5dD9LP+Ccv7WUet6enws8XXXnXCKV0q5uCP3sYHMJJ6kDgeo4rzH/goT+yE3w212X4geFbZm8PalIXvraJdwtJSclxj+A8H2Oa+K9G1i80LVrPU9OuZLW+tJVmhnjYhkZSCCCOeMflX7B/ss/tD+Hf2ufhXfeFvFEUDa9FbmDUrGTG2ZSMeauex657Hmvy/iTLMVwXmyz3Lo/uJv34rb1/rr6nZRnHEU3Sm9VsfC37Dn7Wt38AfG0Wi6xcPL4M1SURzxkk/ZZCcCVQeg55HpX7O6RqlrremW99ZXEd1aXCCSOWJgVZSMggivw2/a4/Zh1b9nDx9Jbqklz4bvnZ9Ovtp5H/PNvRhnHuMGvpD/gnn+2knhuWy+G/jO7K2UjCLSr+Z8iMk8RMT0B6L6dK8HjXh3D59g48RZMua6vNLr527rqa4Ws6cvZVNOx+pQ6k/pS9QKggkEsauGDBhkEdCD0qYYAr+cLW3PXHUU0sF6kCk8xcZ3DFMB9FJuHqKNw9RQAtFJuHqKNw9RQAtFJuHqKNw9RQAtFJuHqKNw9RQAmwZJ70hjXJOOaNy+o/OjcnqKBWQhhUtuIyaUxqccCl8xfWjzF9aA3AoCMEZpFRVGAAPoMUvmL60eYvrQMbsUnJ60uBzx1oDA96N6+tArJB5a4xil2gHOKXcPUUnmL60BoKFAGAKTYPTFHmL60eYvrQGgbB+mKAijoKPMX1o8xfWgY3YvPGKUxqcEjOOlGV9aN6f3hQKyBVC9KUnNJuUdxRlfWgNELsGc45xjNJ5agkgc0vmL60u4eooDQAMDApaTcPUUbh6igYtIRmm+YOu4Yo3r/eH50WFcDGp6jJ9aNig5xg4xml3qe4o3j1H50DHUU3zF9aXcPUUALTSgYc9KPMX1pCwPcUCYoQKMAUhiUnOMml8xfWkMg9aB2uOCjsKa6gjBFG9PUU7cPUUWAbs9qTYOTj607zF9aXcPUUAIFAppQenPrSh19RS+YvrQJaAFHBxilKgjFG4eoo3D1FFhjRGqnIHNOwOTRuHqKTzF9aAHUUm4eoo3D1FABgdTSBQMkDmjzF9aPMX1oANobmjYAMAUm9R3FG8eooF5i7RnNKBik8xfWjzF9aBjqKTcPUUbh6igBaKTcPUUnmL60AOopNw9RRuHqKAEC06mCRf7w/Ol3D1oEncbzn2pxPtxSN+VYfi3xVp/gzQrzV9UuY7SwtI2lmmlbaqqBknNKEZVJKEVdt2SGc38Z/i3ofwX8B6l4m125EFtaJlUJG6Z+yKO5Nfht8d/jhr37QPxDu/EOrNIPNYx2dihLLDGTwgA6knBJ7mvSP2zv2rb79onxq9vZSyQeEdOdls7ctgTHJBlYe/YHoORXrv/BPL9j9vHesWvxG8WWgGhWbh9OtZlBW5kU8Pg9VUjv1Ir+oOHcqwvA2UyznMl+/kvdT3XZLzfU8StUliqns4/Cj2v9gL9lC3+EPhdviN4yhii127g8yBJ8AWUBGdxz0Yjk+lfKX7d37Vl18dPG0+gaJcPH4O0mVkiCnH2uQHBkbHVQRgDp3r37/gof8Athx6TbXPwu8F3YFyw8vVby3biJcY8kEc5Ixk+nFfmoWJ44znJJPU19BwTkGJznGS4lzhXlL4Ivoujt+X3mWJqqEVRp7LcTJ6dR+Ve4fsm/s36n+0b8SbXSo0aHQLRhNqd6FyEjBzsB6bmxgenNeV+CfB2r/EDxXpvh3QrR77VNQlEEMSDnnqT6ADJJ7AGv3K/ZS/Z1039nX4aWeiwqk2rzAS6heBQDJKRyAeu0dB9K+g8ReMIZDgng8NL99NWXkur/yM8JQdWSctkeoeD/CuneC/D1joulWyWthZRLDFFGMBQBj8frW8MAYHSkHt0pegNfxBOcqknObu3q2fR2tsPooooGFFFFABRRRQAUUUUAFFFFABRRRQAUUUUAFFFFABRRRQAUUUUAV5Yw6MpGQeCPwr8n/+Ci/7IkngDW7j4ieFrI/2FfybtRt4F+W2lJ5kwOisevYHFfrJj8MVkeI/Dmn+LNEu9K1W2jvNPu4zFNBMoZWUjBHNfU8M8RYnhvHxxdHbaS6Nf59jGtRjWg4s/nCwcZByK6/4V/EvW/hB4407xPoNw9ve2bhiASFlXPKMO4PQivYv2z/2Ur/9nLxzJLYRyXXg/UXMlhckE+VnkxMegx29RXzbtPBPAPQ1/emBxmA4qyyM42nCa1T/ABTPl5RlQnZ7o/bHRtd8B/t6/s/vazxxPLPEBPbkgzWN0AcMvoQckHoRkV+THxx+C3iD4B+P7rw7rMbo8Mm60vFBCzR5yrqfXgfQitD9nL9oTX/2d/H1rr2lStNYOwS/04uRHcRk8jHZhnIP1Hev1P8AiP8AD3wH+3b8EINR06ZDfPF5tlfx4860mxna2OcZOCD2NfgfLifDnNHSqpzwNZ+vLf8Ay/E9K8cXDtJHlv8AwT+/bVi8bafa/D/xneCPXraMJY3k7AC7QDAUk/xgfmK++4WBjBByK/nj8deBvFPwP8fXGk6pHNpWu6bLmO4iJTJB4kQ9wcdq/Ub9hX9te1+MWkW/hPxZcR2vi+zTYkrHC3sY6Ec8MBgEd+vevkuOuDoU4vOsoXNQn7zS1tfqvJ/gdGFxDv7Kpuj0X9sT4dfEjxN4QbWfhp4r1HRdb09WL2FvJtjukHOB6MO2Ovevyv1H9rX446VfXFle+Pddtbq3YxywSvhlYHkEEcEV+7uVmhxgEEZ5r4b/AG5f2FrT4oWdz408E2yWviq3XdcWaALHeqM54A4f36HGK8bgXPsswlZYLN6EZQk9JNJtPz8jbE0ptOVN2Pz9P7Yvxp4J+I2s4/66Kf6Un/DYnxp/6KNrH/fxf8K8l1PS7vRNRubC+tpLW7t3McsMikMrDqCDyDVPnGcHFf13Q4ayHEQVSGGg09dIo8B1aq3kz2b/AIbE+NP/AEUbWf8Av4v+FH/DYnxp/wCijaz/AN/F/wAK8XzRmur/AFSyT/oFh/4Che3qfzM9o/4bE+NP/RRtZ/7+L/hR/wANifGn/oo2s/8Afxf8K8XyaMmj/VLJP+gWH/gKD29T+ZntH/DYnxp/6KNrP/fxf8KP+GxPjT/0UbWf+/i/4V4vk0ZNH+qWSf8AQLD/AMBQe3qfzM9o/wCGxPjT/wBFG1n/AL+L/hR/w2J8af8Aoo2s/wDfxf8ACvF8mjJo/wBUsk/6BYf+AoPb1P5me0f8NifGn/oo2s/9/F/wo/4bE+NP/RRtZ/7+L/hXi+TRk0f6pZJ/0Cw/8BQe3qfzM9o/4bE+NP8A0UbWf+/i/wCFH/DYnxp/6KNrP/fxf8K8XyaMmj/VLJP+gWH/AICg9vU/mZ7R/wANifGn/oo2s/8Afxf8KP8AhsT40/8ARRtZ/wC/i/4V4vk0ZNH+qWSf9AsP/AUHt6n8zPaP+GxPjT/0UbWf+/i/4Uf8NifGn/oo2s/9/F/wrxfJoyaP9Usk/wCgWH/gKD29T+ZntH/DYnxp/wCijaz/AN/F/wAKP+GxPjT/ANFG1n/v4v8AhXi+TRk0f6pZJ/0Cw/8AAUHt6n8zPaP+GxPjT/0UbWf+/i/4Uf8ADYnxp/6KNrP/AH8X/CvF8mjJo/1SyT/oFh/4Cg9vU/mZ7R/w2J8af+ijaz/38X/Cj/hsT40/9FG1n/v4v+FeL5ozR/qlkn/QLD/wFB7ep/Mz2j/hsT40/wDRRtZ/7+L/AIUf8NifGn/oo2s/9/F/wrxfNGaP9Usk/wCgWH/gKD29T+ZntH/DYnxp/wCijaz/AN/F/wAKP+GxPjT/ANFG1n/v4v8AhXi+TRk0f6pZJ/0Cw/8AAUHt6n8zPaP+GxPjT/0UbWP+/i/4Un/DYnxpOQfiNrGP+ui/4V4yQRSZNH+qmSb/AFWH/gKBVqn8zPZx+2L8aCAB8RNZwO3mL/hSj9sX405GfiNrBHUZkUD9BXje0gE819B/s6fs5P46mPiTxQJLHw3agMkRUq9246KM/wAOcEnuM18VxQuFuFMDLGY6hTSSdlZXb7I7MLSxGLqKnTu7mPcftcfHGzWJ5/HuuwCYbo2dsBh6jIwR7iq//DYvxpGR/wALF1gH/fX/AAr7F8V/Bvw18dvh6+jLBHpmrWCldNmjjCFABwp9QeOa/Pfxv4G1n4e+IrvRNbs3s763coQQdrAdCCeoPXNfnfAHFXCHHDnQp4aEKsW/daV2ujXc9DH4HF4BpTbaZ6J/w2J8af8Aoo2s/wDfxf8ACj/hsT40/wDRRtZ/7+L/AIV4zz1IwM4pufev3hcKZG/+YWH/AICjw/b1P5me0f8ADYnxp/6KNrP/AH8X/Cj/AIbE+NP/AEUbWf8Av4v+FeL5NGTT/wBUsk/6BYf+AoPb1P5me0f8NifGn/oo2s/9/F/wo/4bE+NP/RRtZ/7+L/hXi+TRk0f6pZJ/0Cw/8BQe3qfzM9o/4bE+NP8A0UbWf+/i/wCFH/DYnxp/6KNrP/fxf8K8XyaMmj/VLJP+gWH/AICg9vU/mZ7R/wANifGn/oo2s/8Afxf8KP8AhsT40/8ARRtZ/wC/i/4V4vk0ZNH+qWSf9AsP/AUHt6n8zPaP+GxPjT/0UbWf+/i/4Uf8NifGn/oo2s/9/F/wrxfJoyaP9Usk/wCgWH/gKD29T+ZntH/DYnxp/wCijaz/AN/F/wAKP+GxPjT/ANFG1n/v4v8AhXi+TRk0f6pZJ/0Cw/8AAUHt6n8zPaP+GxPjT/0UbWf+/i/4Uf8ADYnxp/6KNrP/AH8X/CvF8mjJo/1SyT/oFh/4Cg9vU/mZ7R/w2J8af+ijaz/38X/Cj/hsT40/9FG1n/v4v+FeL5NGTR/qlkn/AECw/wDAUHt6n8zPaP8AhsT40/8ARRtZ/wC/i/4Uf8NifGn/AKKNrP8A38X/AArxfJoyaP8AVLJP+gWH/gKD29T+ZntH/DYnxp/6KNrP/fxf8KP+GxPjT/0UbWf+/i/4V4vk0ZNH+qWSf9AsP/AUHt6n8zPaP+GxPjT/ANFG1n/v4v8AhR/w2J8af+ijaz/38X/CvF8mjJo/1SyT/oFh/wCAoPb1P5me0f8ADYnxp/6KNrP/AH8X/Cj/AIbE+NP/AEUbWf8Av4v+FeL5NGTR/qlkn/QLD/wFB7ep/Mz2j/hsT40/9FG1n/v4v+FH/DYnxp/6KNrP/fxf8K8Xz70u6l/qnka/5hYf+AoFWqfzM9nX9sT40Y/5KLrH/fxf8KP+GxvjTwP+Fjazk/8ATRf8K8Z56+ldj8MPhl4h+Lni+z8O+GrF76/uGAJAISJc8uxxwo6n1rz8bkXDuAoyr4jDwjGKu20io1Ks2km7nsfwu+O/7RHxd8YWXhvw5461y8v7pgCRIAkS55dyFOFHU+o471+vvwT8Eaz4E8CWGm+IvEl54n1sLvu9QvCCWkI5CgAYUY4H49689/ZS/ZR8Pfs4+DobeCJL3xHcoGv9TdQWdiOVU9lBJAx+Ne8Xl7DYW0lxNIscUSlndiAoA6nPtzX8ZcYZ3g82xfsssoxhSi7KyScvPT8D6HD0pU1eb1GanqFvptpLdXMqQwRKXeRmCqoAJJJ9hzX5Hft6/tmz/GPWbnwZ4Wumj8JWchFzNEf+P2QHGP8AdB6etdX+3x+3HN4vu7v4f+BL1otFjJj1PU4Wx9oYcGJSOQo6kjk8jpXzl+y3+zJr/wC0b43hsbeJ7Xw7auDqGpEEKseclUJHLHpjqAa/SeDOFsPkmGef56uVRV4J/nbv2RyYjESqy9lSOt/Yt/ZKvv2hPFkOparA8Pg3TpFNzLyv2lgf9Up7j1I7cV9xftn/ALU2kfs0fDuHwR4LS2h8STWwt7a3twAtjCBt3Y7EAce+K3Pjn8Z/B37EPwfg0Lw9a241UQeRpunpgF2xgyyEckA8k9STivyC8a+NdY+IHia/1/Xr17/VL2QySzSNnk9gOwA4x2r3Mpy/FeIGarMsdFxwlN+5H+b+uv3GM5xw1Pkj8T3Mm+vbjU7ue7u5nuLqdzJJK5JZ2JJJPuSajtreS4mjjiQySyMFRVGSSTgADvk8VGAQxx1r9Cv+Cd37GMviC/tfiX40syumwkPpNhMmDOwyPOcEdBngdzg1+0cSZ/hOFMudWVtFaMe76I8+jSlWnY9w/wCCe37II+EXhxfGnie1U+K9UiBhikXmzhOCF/3jgEn2FfbAbOQRximRxCNAqrtUDGB0H0p65OePzr+B84zbE51jJ4zEyvKT+5dEvJH09KnGlFRRLRRRXkGoUUUUAFFFFABRRRQAUUUUAFFFFABRRRQAUUUUAFFFFABRRRQAUUUUAFNYAqQeO1OpO1AHCfFr4U6F8YfBeo+HNetEurS7jKhmHzRtjAZfQg81+Hn7R37Pmv8A7O3j660LVoWlsXYvY34X5J488c9MgcEV+/hXOK8m/aI/Z/8AD37QfgW60DWbdRNgtaXgX54JAOGB/Sv0zgfjGvwxi+So3KhJ+8u3mv1OHFYdVo3W5+Ae3v09Pzr339lL9qrW/wBm3xlFIjyX/he8kCX+nFv4SR+8Q9mHXjr0NcF8bPg3r/wL8eX3hjxDbNDNCxMFxg7LiMn5ZFPfI6gdCK8/yUIOefzFf2fiMPl3FeW8skp05rR+vVeaPnk50Z9mj9mfjv8AAnwV+2v8KbfXvDt1ANZ8nztN1OIDdkjPlSAc4J4IPPf3r8l/EGg+Kvgp49ksryO40LxFpU+VZSVIZTkMhHVSMHI6g167+yL+15rP7N/iNbe4ea/8I3cgN1ZE58k5wZEB7gdsgGv0L+P3wA8E/trfDSy8TeGbu2GseR5mn6nDghhj/VSY68jBB5Br8Fw+IxfAeMeV5mnUwVT4ZPXlv3/VfM9RqOJjzw0kjK/Yh/besvjXpFv4Y8VTx2XjO1jwrEhUvlAHzLnoxxkgdzxX2V8txF0ByOeMg1/PJ4n8M+LPgh4+k0/UobnQPEekzgqyttZSp4dGHBU4yCOo61+nn7E37emnfFWG28IeNLiOx8XRKFt55CFjvQBjgk4D+3f1r43jPgiOHi83yf36EtbR15fNeX5HTh8Rzfu6m5f/AG0v2D9P+M1hceJ/CMMWm+MYELMigLHfAAkqwGAG4wD6kA4Ffkv4j8N6n4S1q80jWLKXT9QtJDHNbzqQysDjv69fpX9HIk8yMYIOfyPFfMH7XP7FPh/9oXTJNTs0TSfFkEZ8m9RQBLjosgA5B9eorTgXxCrZLOOCzGTlReifWP8AwPyJxODU05Q3PxN5AxS9K6/4mfDHxF8JPFV14d8TafJp+o255DD5JB2ZD0Kkdx+IFciRjoeRX9lYHGUMdRjWoSUoy1TR4EouLs0Mooor1jIKKKKACiiigAoopR19KAAjFJTtpGc5FGDwRUcy7jsJg0AZo56HinBSeRQpJjSbGUUuOM04rtBJ4PoeKznVhDWTsSMopxBViDwQcGm1omnsPUKKUelP2nJAOaq4ajeRSqCaNucgc4rY8M+FdW8Y6nHp+j2Mt9dOcBY14A7knoAPevJxmPw2ApSrYmahFbtuyNYQc3aKuY+cdqaetd78Ufg9r/wjvNOt9aSIm+gE0UkBLL2ypOByMjIGfqa4bGMe/sazy/M8JmlBYjCTU4PZrVDqU5Upcs1ZkVFOwRyRgfSlAzzkcV6vtIb3M0hAMkDNO29RjJpUTvkDPvn+Ve/fsxfs1XXxe1Btb1lZLPwlZsC87DH2lhztQ+nvXw/E3FeXcL4Gpj8bUSUVtfVvsjrw2GqYmqqcFuWP2Z/2aZfiRd/8JD4ljuLDwvbHcrFQPtbA52jJzt4wTivsy30h/ENxbadp8Ag0y1URxQoMKFAxk47/AFrcsdHXUktNE0eAWuk2qrHDCgwuBxnjp7+tes+F/B8GgW4RADOyjc+B+Vf5LeIfiLmPGuOlWnJxpJvlj0S7td2frGX4GlllK71mzxnX/DV94K1CC6tyTEqrhwOM46HHaua+MXwf0T9pHwi+BHZeKLWP/R7o4BYgZ2tjqDX1Fe6Db6lavBcRCSNhggj9a8P8YeENS+Herrf2Rc2RbO4DIGexr84yPN8xybFU8fgpuNWDumtLrs/I76ro5hB0qq16H5W+L/CGreBPEF3o2tWj2l7bMVdWGAQDwQehB7GsLHPIwa/UP40fBPQv2kfBst1BFHaeKrVMxXCDLEgcK2OoOK/NTxZ4T1TwTr93o2r2slpf2rFXjdSCRk4I9Qa/1e8KvFLBcb4BQryUMTBWkm/xXqflWaZbUwNVprRmHRSnIOCMGkr+iY1YS2Z4FgpcY5pQCTj+dPCFuQMkkADB61nVrQpR55PRFJNuyG49Bn8aOO1eteK/2Z/GnhjwtD4gFrDqentEkspsX3vCGGRuXAPT0zXk5Uhip+UrwQeoPpXg5dxDlubOUcHXjLldnZ6p+hvUoVKVueLRG3WgDNGMcZoya+m5kzm2EopTjsc0lHMmIKKfjjOQBnHPFBUjGMHPoQax9tBtxvqhjVo6ninbTn0+vFIByRmtuZFW6jaKcRjgcmkAJ4/pRzImwlFOKFcE8ZpPfPNHMg2EoooqxBRRRQAUUUcetS3YBy0q4OSecc0hGa9o/Zt/Zf8AFX7R/icWmk2r22iW7j7bqsiHy4x3VTjDN2wOmcmvAzXNsLlOHeJxU1GK6s2hBzdorU5f4N/BbxR8cfGFt4f8NWDXErsPOuGBEVumRlnP4jA6niv2f/Zi/Zb8N/s6eEYrCwjS61iVQ15qTKPMmfvzjgA5AAro/gL+z54X+AHhGLRfD1mqOQDc3jKDLcP3Zj/SvRNS1K20mznubqeO2t4kLvLIwVUAGSSTwMV/E3GnHOK4mrPD4e8aCei6y83/AJH0eGw0aC5pbjru4gsIHlldY4kUszvwoAHUntgd6/MP9vD9u7/hIZL74f8AgC/K6cpMWo6tAx/e8nMcZHGPUg85x2NZn7b37fknjWXUPA/w+vGi0NSYr3VoyQ1wRwyoc/dzkZHWvmn9m79m3xH+0f4xTS9Lhe30yEhr/UmQ7IEJ6e7EA4Hbqeoz9bwjwdh8rw/9u5/7sIq8Yv8ABtfkjnr4iVSXsqYn7On7OfiT9ovxzBpOlwvFpsbB7/U2U+Xbx5GcE9XI6DuDmv1L8b+Nfh9+wZ8Ereys44hdrEY7Syjx595ORyzdzzySeAKh8VeKvht+wH8F4bK0SFbp49ttaIR9ovp8cs3fBJ5J4A4r8mfjT8ZfEPxx8bXXiPxDdPLLI22G33Hy4I88Ko7Y6Z6mvdoYfHeI+PU5p08DTei25rf18iJOGEjbeTKnxW+K3iD4yeNr/wAT+Irxrm9uXJVMkpCmeEQdAAOPfHNcXtIIHTPShckk4B/QV9J/sbfskal+0h4vFzepLZeELCQNeXQUjziCD5Sk9cjg4PGa/d8bjMv4Tyz2kkoQgtF+SR5cYzrzstWzqP2Ev2Pbr46eK4vE3iG2kg8G6bIJMMMfbZAchFJ6qDyT0PTNfsVpWmW2i2MFlZwJb2kChI4owAqqBxis3wZ4N0jwF4csdB0SyisNNsolihgiGAoH8znkn3roMDFfwxxVxPieJsa8RV0gtIx6Jf5s+koUFRgktySiiivjDqCiiigAooooAKKKKACiiigAooooAKKKKACiiigAooooAKKKKACiiigAooooAKKKKACmSDgAetPpCM0AeGftO/sx+HP2j/Bkun6lClpq9upaw1NFHmQtwQCe6kgZHsK/FH4s/CLxF8GfGt94a8SWht7u3Y7JcHZMnOGU9wf58V/Q8ULZ5rw39qH9l3w3+0h4OksdRiFprVuC+n6nGP3kMnbJHJU9CDX63wLxzW4crrD4luWHk9Vvy+a8u6OHE4ZV1eOjPweJABGMHoa+h/2Sv2udZ/Zv8SRQO0moeFbuQG8sAx+TJwZEB4DAc8da80+MXwc8R/BHxlc+HvE1m1vcREmKVQTHOgPDIT1BHPtXBHggAZHY1/YGLwuW8V5fyu1SnNaW/R9Gj5+LlQn2aP2b+L/wd+Hv7dHwvtNf0G9gOpGEvY6lEAJI2xny5B1AB4IPccV+TnxH+G3ir4GeOpdH1uGfStVspC9vcRkqHAPEkbDqPcV2X7NX7TniT9nDxTHeafM13odww+3aVIx2SrnkgHOGHUEDnvX6ea3ofwt/b7+ERuIJIZLxUPlXCgC5spiOMjrgHseDX4PGeY+HuJ+q4tOrgZuye/Lc9JqOLV46SR4v+xX/AMFCoNeNh4M+I10ttqQ2wWWrynCTngBHPZunPfvX6GWt0l7CssTLIjgMrKQQQeQQR1r8Dfj1+z14r/Z68VSadrtq7WZc/Y9TiB8qdR0IPY47E5HavpT9jb/goVe/DiSy8I/EGeXUNBBEVtqbndLajoFcnkr79q+e4o4IoZhQec8P2lCWrgv0/wAjahiZU37KqvmfoB+0X+zH4T/aG8MyWOt2ax6hEp+yajEoEsDHuD3HqDxX48ftFfsweL/2dvEMltrNo91osrZs9WhUmGVecAkcK3sa/dfw14o03xho1tqukXsV/YXKh45oXDKynuCKzvHXw+0L4keH7rRfEOnwajptyhSSGZM/iPQj1FfE8K8bZhwrW9lUvKlezi916dn5HRXw0K6utz+dLBxk8dqSvtP9q3/gnh4g+FF1ea94KWXXPDWTI1sqlri1HXGP4gO2Ocdq+MpI2jco6srqcMCMEH0I7Gv7VyLiTL8/w8a2EndvddV6o+eq0pUnaSIetKDinEYOOTTccgZr6/mSMLaCUUUU076okUnBqe2RHnjWVisRYByBnA7n8qgbrTxtzhhkdx0zXFieeVKSpvW2nqaRsnqfTuofsS6jdaXp2o6D4itbq2vrdZ4vPQqDkAkZGecnHNcD4g/ZW+JOgqSdCGoIMndZOHyB6Dg19W/sY+Nk8e/BufQJ5wNV0Akw8kMYycjkHJ9K+p/CE1treiRG5ijmkUbX3AE5BxgnrX+anEfjjxVwNnlXLcbacYyaTat7t9D9Aw+T4XF4WNWD1Pxk1fwbrugu66jo97ZFDhvOgZcH3OMfrWv4Q+Evi3x0xGjaFd3adTOyFIlHqWbA/LNfshqHw70DWImSeyjKsQSuAy/iDkGpdO+F+iaZAqRW29AeIyAEHoQo4B/Cvan9J3FYjCWw+FXtO99PuOeOQ04z9+eh+b/gj9h7WNT8p9YvysjYJtbBC7fQsRgfhXpi/s4eEPBfgzxdLJpEd1d2VhI4kumLuHxkEE8A/SvtGfNjKLdLSKMcgMAVB+pBGM15T4x8M6ZNBrulXNlc2T6vAYnuY7gsuCMZAYYH0r8YreM/EOaZrTlmGIcKSkm4rTS/ke/HJ8NChJU43k1ofkocEE4we/pSY+n5ivuuP/gnz4du4xJbazrWxhkHyomx7cioZf8AgnfpYPHiDWIh/tWat/7NX9vYLx94OVKMaldppJbM+KlkeMTa5fxPhsAA9enrU9tbS3lykFvE807kBYolLMST0AHNfYd7/wAE85hO3keJrgW46ebYHP44Y17Z8HP2WtH+HEaDS7A6jrJJL6rfRfMmQQdgOQOCR34Nc2f/AEgOG8Fg3Vy6bq1GtI2a+9joZJXqTUai5V3Pln4Pfsg614seG68SN/ZEDkNHp7MFnmX056A+/NfVPh/4BXfhrSzp2k2WmeHrNBzmcGWTHd2AJOfTpXsVv8H47Rvtl0/22/xkOx4U+o9xTYk1XQZjFdQLf2Tk7gVAZQfQgZP41/CXGnipxBxVUcpTtT6RTaSX6s+6wOXYbC6JJy7ni3xk/Zzi+LngXStNvfE+k2eqac2Yp4wXAU8EEjHYCvDP+GA/LYGXx1ZsoOP3VqxJHtzX2dL4Z0bxNNM2iXMcF/EfntD0B7fKeR0PNZYn1HwxOEvbLKqf4lyPwI7cV52R+LfE/D+DWCwNXlim3Zrv5s3r5ThcRUdSavI+Z9O/YO8KwSRG58SapeqpBZIbdUz6gE812ujfsV/Dm2jkD6Rq+quTkNPcFcD8BX054d8VafqgCiOKKQDlWQDn8cmutgmUqNuAD6AD+VcWK8auK8U3Cri5RfloYPKcLT+wfLuifsg+BNPld4vAy3IYYAvJmcD3HTmvWdN+Huo22iWmjWGnW2maVbDCW8ACrj0I74/OvTty9Cfx7mpY5l6k5HvXxuYcYZnnXu4/ESmuzldf8ObUqVPDvmpwSM3wz4Vg0K1jVV3zt95sZxn0roRDjOBknqTUCTqAcAgZyMcVYim3EZBrz6NSE9dzKpKU5NyZLFEWwc4xS6j4ftdbsZbS7hEsMgwR1IPqKngx1Iq6jjjBwR719HhaNOdrrQ5XOUZJxep4fJ8IfEXhfXHudCQTWwJIbcASD2I9K5vxh8D7DxxqH27xP4Es9SvAADMUIYgEkAkHnkn86+mBKM5AwPYmnPODycnAxjJr18JGWX1fb4KtKnPvF20+RvPEuqlGrFSsfD2s/sa/Dm/aYy+ELzT3c5BtpmAX6A5ri9X/AGE/h9c8W15rOmueu4hx+tfoTcyBsgouT04zXN63PY2cTS3aRBQO6AnP5V7v/EQ+KMq1pY+end3MFhcLWfvU1d9j87Nc/YE0BUU6f43lgfPP2y2BGPTim+Ef2DrLTvEWn3l/43027s4JhI8HlEb8cgE54Ga+x/EGpDWZjBpmmQg5PzlSSeeoHvTdG+EYjjN/r9ylnZD5nUkKSe49q9Kl40cZ4jDTw88RdSTTutbep0f2Rgo2m1ZrocFbfDjxNZ31xd6Zqum3UTYjWBZMK0YGApBGOBXl/wAXf2TNF8bQy6hdW9t4Q11gSJreRTBMx4BKjpnPJFfTOo+L7bT44dN8K6cjhgQLplzgDvk5zWe/wjh8awiTWXke75ZZwcFD7AcD0r4fI+Lc7yjHfXMNWcZXvddX5rZnZXw9GvS5asVboflL8T/g34n+FOoCDWrBjbPzFfQAtDKOxDDjpXChQeQc1+vms/C3U9D06XTtVsI/FPhyRSrRzIHKqf1BAz0r5+8S/sHeD/E+qvfaJqWsaJbSfP8AYvsvmrGSegJIwPbFf3VwZ9IPC1aXsOIIOM4r4km0/kj4fGZDOL5qDuj4FOM4/qKCQa+64f8AgnNpBJJ8SawQOoFiF/mTVsf8E7fDiYL6zrrheSBBGN3sCQTX6LV8feDqC/iyfyZ5iybFy+zr6nzx+yjoOn+IPGGsWuo2FtqEX9nlhFdKGH3wCR3Bwe1e5eKf2NfDHiG1S+0wXnh5pVLKyKZrfJ9QRkD6V6D8OP2dfBXwh8QXE9hBrV9fXMAtzHPcKowSCeFAx0r6LtLSDwnodpBJAYXIAjtZZDI2D0ye361/HnHXjFjq2evH8OYiUaUktHtp5M+ywGU04YfkxMNT8v8Axj+yV448NrLNpkEPiWxjBYyaewLqAerIeRXkkvhrVor42b6ZdpeDrbmBg/5Yr9tLTwHo3iaFJbuyWC5IyZrclHU/UYz+NXbP4JaDFdi6uZZruVRhWdVDD8cZNfe8PfSFzmnQtj6MZu26dn81qeViMkoqXNTlbyPxw8PfAD4h+KmjWx8LX6pJjEs6eUmD3yccfhXoeh/sTeMLy4ij1S/sdNZ2C+WpMr8+wAH61+tH/CIaPZxFo7RCVGN0g3ED8a89kl05dY1PXbzbFpukxNJuPA+UHOBwD+Irysy8fuJswxMcLgYKHM0lZXeprSybDRi5VG3ZH5V/tDfBW1+Bmv2WhjVxq2oyRebcbVCiPOMDA74ryYDkCu6+NPjy4+JnxM13X55TL9ouWERIwPLBIUY+lcKVIyT1zX9/8JPGvKKE8xlzVHFOT21Z8TiOT2kvZr3RhOaSiivujiClBxQTmjGe9ZuSXUpoXk07b0AyScYGOT9K0dD8P6j4m1W30zSbOfUL+4YLFb26FnY+wHb3r9I/2RP+Cbcemy2nir4nxLcXKYlt9E6xoeoaXsSP7vSvz/ibjDL+G6DnXmnPpFbtnVRoSrPRaHgX7JH7B3iH45Xltr3iWGbQ/B4IZXkUrNeYPRAegxxmv1u+Hnw50D4X+HLXQ/DmnQ6dp1sgVYolAB45Y46se5PJrobDTrfS7SK3tokhhiUIkcahQFAwAAK4v4v/ABq8LfBPwxPrXiXUYrONVJjiLDzJWH8Kjuea/i3P+Jcz4vxii72b92EdV/wX5nv0qNPDq/U6XxV4t0vwZolzqusXsNjp9uheWadwqKoGSSTX5J/tlft36l8ZLm98KeD7iXTvCIYxyTplZLzBx1HIU46d8155+1V+2F4l/aN1mS1jkfSfCcDH7NpsbECQc4aTHUkHoeBW9+yP+xJr3x51G21fWUm0fwbE4Z52BWS5A6rHnHB6E9Oa/XOHuEsBwrhv7Z4ga50rxjvZ9NOrOOtXnXlyUtjj/wBlv9lbxD+0h4oijt45dP8ADdu4+2amy/LjJyqZ4LEZ6dK/S3x349+HH7BPwgt9M0u3iW+MZW0sI8G4vZcY3yHqcEDJPQDHasz44/tEfD/9i/4eweF/CtnatrccISz0m3x8pIGHlxk9cEk8k1+TXxK+JniP4s+LLvxH4l1KXUdRuWJy5O2MZJCoOigZIAFduFwOZeImMWIxSdLBQfux6y/r/hiJShhI2WsmaPxi+MfiL42+M7rxH4kuzPcyEiGAEmOBDjCID0AwPqea4JgMAk44zzS+pxg/pj1r6C/ZV/ZF8S/tI+I4nSKTTvC1vIDeai6nDAHJjT1JHHHSv3fE4vLeFMu5p2hCC0W2x5kYzrT01bE/ZO/ZN1z9pbxci7JbHwvasPt2o7Tg/wDTNCerHr7Cv2k+G3w20L4V+ErDw54esUsdOskCxxoBk+rE9ST3J5NM+GXww0D4SeD7Dw74bsksdOtECgIo3Occsx7sTySa7EL15r+IuMOL8XxPim3eNKL92P6vzPpMPh40Y26klFFFfAHWFFFFABRRRQAUUUUAFFFFABRRRQAUUUUAFFFFABRRRQAUUUUAFFFFABRRRQAUUUUAFFFFABRRRQAUxvvZJwKfSEA9aTA8X/aQ/Zt8N/tG+CZtH1iBYdQjBay1GNR5tu/UEHHK56g8Gvxe+O3wB8Wfs/8AiyXRfElkywsxNrfxgmG4XsQegODyOoOa/oEKg9RnNee/Gf4JeGPjn4PutB8R2CXEMinyp8fvIm7Mp6gg1+o8GccYrhmsqVRuVCT1XbzX+RwYjCquuZaM/nxZj1xk46mu/wDgx8a/FHwM8XWuv+Gb+SCRGH2i1LZiuE7q65wR78Eetd1+1D+yR4p/Zt8SSLdxS6n4Zncmy1eNcqwycLJj7rAYz2J6V4KMnkfge9f2bh8RlfFmX3japTmtv62Z8+1OhLXRo/aD4ZfF34X/ALdHw6l0XW7S3OovGRdaVcECaF9uPMjJ5x3BHtX58ftVfsUeJP2etTn1G0jm1nwe7nyb1VJeEE5CyAA4wOM9DxXz/wCFfGGr+B9etNY0LUJ9O1O2cPFcQPtYHPQnuD3ByK/Uf9lf9urw18c9Gj8EfEmO0t9dkj8kSXCg21+pGDw3AbA6HqelfhuNybNuAcTLGZVephX8UN3FeX9ep6cKkMXHkqaPufE/7LX7Y/ij9nHV47cSSax4TnYefpkrn92CeWiOflI9DkH0r9efgt+0D4T+O3h6HVPDGoxXK7QZrdmAlhYjJV1zkEfjmvhD9rf/AIJzSWSXvi/4VwfabUZludCQ5KjkloT39dvPtiviT4e/EfxX8FPFyapoV9c6Jqls+JYWyqsQcFZEPUeoIz6VzY/h/JuPcO8flM1TxCXvRemvmv1Kp1amFahUV49z+hOe3S7iaOWNXRhghuQQeoNfEn7Wn/BOrQvim9z4k8EmDw94nI3ywBMW92eeCBgKx9R6dPXa/ZU/4KEeF/jJBa6B4lePw94tAC7JmAgujzkxsehPHB55r7EgljukEgIZWGR9K/DISzng3H/ap1Iv5Nfk0ek1SxMO6P53fiF8NPEvwo16fRPE+lz6ZfRkgeapCSAd0PRgexFcke1f0GfGL4EeD/jfoEmmeJ9IhvgVIjuNoEsRPdX4I/A1+WH7TX/BPXxf8GnudY8MRz+KPDKks3kruubYf7Sj7wHqOQOtf0/wn4oYPNVHC5janV28n8+h4tfBSp3lDVHyCRikAzU8kbxMySIUdTgq3BB9CD0qHbX71TrQqRUoO6Z5drbj1AyeM/pWjomg6h4l1OHT9KtJb68lYBYolJP1PoPc07QdMg1rWbW0uL6HTbeR8SXVwSERR1JODzjJr7D+GH/Cqvh5pcUWmePdGtryVQZ72UMZ5OxAOAAM9gRxX5Tx1xbiOG8I/qVCVWrL4VFNperR6mBwscTUtOXKjqf2Vfgdq/wka+vbmVZtc1GIQtaxkmO3TOcsc8t+OPavqvwl4dPh60cPK0s8pLPgjbk88cV494R+I/hawtVSw+IfhmXf8xMsu1ifckk/nXaaf8ULeadIYPFHhm5lY/KgvlG78+a/yK4+y7i7irM6uOxmFknJ/wArWi2W2yP1PCywmFpKjTqKx6nb3RiIBBB963bS9jdRkgV5fH42msbpYtVgijimAMd1A2+I/Qjg9RXS2915iK8Um4MM7gQRj/CvxaNbGZFVVOrG66nZPDqouZfeddf2sF7EQEDnHYZNcVrWm2eoB9O1BShfmKYkjYewzWdqPjG8m1FNO06dIfLUvdXTgFYlAyTn1Ar5g+K/7W/w4g1KSyk1vXtdubaQhjp6iCMOpxgMeoyOwr9jyLhvMuMIKWX0HJx1bX+Zw1K8MFb2krX6H0Lai98C6ubW7dpLR2wCxJBBPBBr0e0vY7iBJEwVbocAivnn4SfGyz+Ovw+1C8n0u80q00xhFb3N4wd5uM5yOpAwM+td38MrzUZ4ZS5JsgcKXOc/TNfA5/leLyPE1KWI92cPiV1+h6UJQxNJVIM9WR0bBIGfXoauQSIq4U7SepHU1zy3JXBHTNW4L3BAJwK+fwGdwcuWbsck6Ttub6RLMCoGAewp0miQXERDoCCMH/GqNtqKjHORWjDqQGBnB+tfoeCxuFkk3JHnyjOL91nj/wAT/wBny58ReIYPEXhvW30DWIFCmSMELKBjG4DHoc+uat6DqfiG0txpvjXSobsKNo1G0+ZX7ZK9Qe/9K9eW4EpxkH361heJHsIYDJdXKxAAgFiBj6d69PGRw1amnFJdmaUZ1HKzPNfEHgRQpvdHlMiL8xRMBvw9aztH+IMmlyC11JWBBwGIIwPcE1xnjL4tXfhPVETwxaz6tKZArRkEq2TgkYrsfiMkLeH7S7ntFi1GdYyVXIKkgEgjvjOOa+KxmB+BVVfm0TW57lKalJQmjvLDWrbUoVlglDqccA81cW4xjB4rzX4V2hFpc3DAlc4UHkYxj+dd4CemeK/Pswc8FXcIyvYVSnFNpbGsl0ODuyRVqK/wACeP1rB+YYwKdvkGQARWuGzivS9DllRizpU1AAAE4FTpqQwTnOa5UTuBgkk0fa3XBFfQUuKJwVmczwqfU65dS64JFTDUkRNztgdSScCuLN+4wCSM1U1+5e50O7QMwYqcEHBzjivTw3E/tJKO1xrCK6T6l/xF8TbaylMFk32ifp8h+VT7ntXP6doWseMJ/tN07Jb5yS4IQD1rj/hU9rc68YLxBKMkEN/EwPGfX8az/wBoD4yeI/C/ia18O6dZ/ZtKmjBa4iBBx0I9K+lhGWKmuaV32Ol0lQkqcF8z1LU/EGhfDuzeKygGq6rjCqhHX69hXlGqaF4y+LWtRXOvauLLSFlDLpVnnGAc/Me5q58Ol0rVY0meXzLhiCyysCc456+9erWYitkAiAA9eK8vEZtHAzdNqxU6Kjfq2JoHhS005IykQUKoVV7ADuPc966yzt0TaAAAD+NYkd6AMEjNWYtSAwSQB35qcNnNBtNtI4JwlNWfQ6qIIVwcEdwQCD9RUheJFAVEAHRQowK5j+2lQDD4pkmuLwSxJr6J8R4WnFR5kcvsZvS7sdFNhgQoAB/D+VcB4z8RpZg2No5a9l+UAZJU9/xq3r/iC5TSLl7IB7hVJAJ5A7ke9cT8OdQtbxdR1C4DXeqW6lltz1ZsE4GfTH61xzx1LNJqNO3b7ztoUfZxdSTu0adrY6X4B08axq4WTUZAWggZiWJPfH1rI0JLnX9Vl1TUiWlkOUU5AQZ4A59K+RfHn7XGga18QblvFNj4h0a8sJmgWOIK0SAHGdmRxgZ6V7d8NvjRpXivT4L/AMPauNYsI3EdxFLEY5Y/cj2r6rPeCs+yjL4Y2OHl7Nq6la6t6rQdDGUasnDm97sfSVnfpax9QBjt1qaXxFxgNmuWtr2G8iSWJw0bruBBz71Q1/xNbaIgRB9ou34S3By3Pc46V+MUM4zKrP2NJWfY3eGTd5HTXetvcRSxF2RWBBI68jrXkXjvQhc+EdX8MasJpND1NWU3luSJYiehJHYHHatPVvGV1osSvqN7o+klgDtvbtVbB9iQR+VcvqXxVsBAwn8X+GI4j2N4rDHvX3GTZTxXTxcMbRoyfK000mxXwii4TmrPc/Pn40fs46/8JZmvEV9X8OucwajApYKOwfHQ49fSvIS44we/XPX3r9J5/ij4G00z2l/478O3dhd5WaxaQvGwPUcZA+uK+Rv2hPBvw2spW1jwD4ptb0SPmbSk3EoSeqHABAr/AFP8LvEDOMxhTy7PMJKMrJKSi7P17M/N81wFChJzoVE4voeGUoNSMAMkdAcZGa0NE0DUPEuowafpVjPqN9O22K3toy7uT2AAz+PSv6hr4qlhoOpUkklu2fNJNuyM4KMZJweuMV658Cf2YvG/7QWsx23h7TZI9OVgLjU51KwRAnk5/iPsPzr64/Zl/wCCYdzqAs/EPxRkNtD8skWhwNlm5yBKwxz7D15r9H/Cfg3R/A2i2+k6Hp0Gm2EChY4bdAigAdeOpr+c+LfFajhubCZPaU9nLovTuetQwMpNSnojxH9mD9jTwj+zxpKSwwJq3iKRR9o1S4Qbs4GRHx8q5z0/M19EHCKSOMc9z+lU9Y1mz0KxlvL65itbaJSzzTMERQO5Y8DHvX51ftbf8FKERr3wt8L5hNMCYbjXSPkHHIhHc/7R49K/nzB5dnHGOObjecpPWT2Xq+noerKdOhHtY+kf2m/20/CP7PmmzWhni1XxO6EwaZbyZIJ6GQj7oHfPNfkL8XfjR4v+PnjKXWPEd/Nf3M0m22so8mKBSeEjUe+Bnkn1rJ8O+HfFnxk8aJZ6dbXviLxBqMuWbmRiSeWYnoBnOScV+nn7Mn7CnhT4BaQnjL4gzWmpeIIUMzNdEC2sgBngHgsDySc4xxzX7rQwuSeHVBTqWrYuSskt7+S6I82UqmMdtorqeJfsff8ABO258UPZeMfiXA9no6kTW+jyfI8/IIMvGQvXjgnjnGQfaf2rv24/DvwH0SXwT8OY7a48QJF5CtbgG308YwOAcFgOgBwCORXjv7YH/BRS515rzwf8MLlrPS03QXOtL8ry9iIcDhf9oYJ7cZr4CuJpbqZ5pZGllkJZpHJLMT1JJ7k12ZPwrmXFmJjm3ETaprWNPXbzRE68cOnTpavuXvEXiXVPF+tXOra3fS6lqVy5kmuZm3M5PJ5PQegHA7CssYz0Jx6daULkgEZPsec+lfan7GH7BGpfF+7tfFvjW1m03wlGyyQWsgKyX+MHoeQnYk9cHFfsWcZ3l3CmC56rUYxVklu+ySOCnSnWlZdThv2SP2Ldf/aH1q31PUoZdJ8GW8gM97IhDXABzsjB4IOCCcYHP1r9kfA/gTQ/h34as9C8P2EVhp9pGEjihXHQdSR1J7n3rQ8N+HdO8K6PaaXpdpFY2FqgjighUKqqOBgCtULiv4i4q4sxnE+J9pV92mvhitl5vuz6Khh40FZaskXp60tFFfDnWFFFFABRRRQAUUUUAFFFFABRRRQAUUUUAFFFFABRRRQAUUUUAFFFFABRRRQAUUUUAFFFFABRRRQAUUUUAFFFFABTTjJPcU6kwO9Jq4HM+N/A+i/EPw9daNr2nw6jp1ypR4pUBGD3Geh96/Jj9sD9gHXPgtdXPifwdDNrng9i0ksUalp7EZ7gcsnuORX7EsoHHSq97ZQ39tJBcRJNDIpVo5FBVgexBr7LhrirMOGMQqmGneD+KL2a/wA/M5q1CFdWe5/NvjYR8uDnpg8H0IPpTkkaGRXjZkdSGVlOCCOQQeoI9a/T79rb/gm3b+I5b3xZ8MYksdQbMtxovCxTHBJMZ/hJ6Y6elfmfr/h/UvDWsXWlatZTafqNq5jmt7hCjow9Qf59K/tLhvi3LeKcOuSS57awe6/zPnq1CdF6rTufZf7KP/BRHWPh3LZeGviC82s+GuIo9RJLT2o6Zbuyj86+rPjZ+yZ8Nv2tvCo8V+Eb2zs9ZuITJb6pYYKTcZAkUfXBJAINfjqcg9cn3r1n4D/tKeNP2ftdS98Pai509nDXGmTsWgmHfjsfcc18XxFwFUo1/wC1OHpulWWrivhl/wAOb0sVdKFXVGX8Wvgr4z+A3il9M8S6bPp80Mm63vos+VKM8Okg9eD1BFfSP7L/APwUc8SfDCSz0PxqsviPw8CsYugc3VuvTIJ++AB0PNfXHwx/aH+Ef7anhY+GvElnbwazLHtk0nUcB8kctEx5PI4IIPTI6V8o/tNf8E2fEfw9ku9d8ANJ4j0MEyNYHBuIF5Jxj7wHr1r5uGeZfny/sfiuh7KutFJ6Jvun0OiVKVL97Qd12P08+G3xb8L/ABa0G31jwxq9vqlnMoOYWG5c9mUnII78V2MsCXETRuoZGBUqeQQa/nt+HHxb8afA/wARm88N6ndaPewviW2bIRiDyrxngntyMiv0v/Zr/wCCl/hrx6trovjpE8OayxCC7LZtpiTgHP8ACT6HvX5lxL4d47Kb4nL37ajumt0vO2/yOuhiozXLPRnc/tEf8E/vAnxqW41CwiXw14hYEreWcYCSNkn50HBGfxr8wPjj+yl4/wDgFqUkev6RJcaXn9zq1mpkt5R6kjlT7EV+7+mala6paxXNpNFcQSqGWSJ9ysCMggjrkc5qPXNA0/xLYyWWp2cF7aSgq8M6B1YEdCDXHw54gZtw/NUqjdSmvsy3XoyquFp1VdLU/nDPPOMgHnIxg0wkYIIyfWv1k+P/APwTC8LeNWuNU8CT/wDCN6s5Lm0I3Wkhweg6qc+hIHpX51/GL9nHx78DNQe38U6FPbWwYql/EN8EnOAQw6Z9DjrX9S5Bx1kvESUbqNT+WVr/APBPFq4apS9Dy0qPTNSIWjcOrFWHQgkEfQ03g5BODTSPfINfoM8Dg66s6adzlU5LqfS/7Pn7V934JSPw14vL6v4blIjjlkJMloSSMg9wMj6Yr7Is/EN9Z6bHd+Hr1NZ0W+AFvOhDFS3HIHQj3r8o+xA4Jr1D4SftA+KvhCs0WmXAutOlUhrG5JaMMRgMvPykYB4xmv5I8TPAbB8Ry+vZTGMKjfvK2j8/Jn1eWZ7Uwn7uq+aJ9I/tXfGyX4faE3gvRLo/25qMe7UbuN/miUnlcjoSO1fLHwh+GGofF3xxZaJaEpE7h7m6cHbGgOSSexIBFYOo6hq3j3xRLc3Dyahq+ozdeWZ3Y8AfjwBX3l8EvgjrXw98BrY6daBdX1DD6heyEJtBH+rB6jHSsMxo4Xwf4SWBwcE8VUVr7u73enboXRUs3xvPUdoLuem6DpGlabp2n+EvDyLHplkoQ7QDvOACxI68jPNeu6bbw6fYx28KhIU6DABNeNaH4NuvDqHz/FGmaZInEmbpAwJ6kkmrF34s8H6QCNS+KOnIyDkJdhj+hr/OjOeFs+4hxEq0aU5OTu3yttt73P0J18HQgqcJqyPa1aADLSqMc8sB/Wmm+sg4T7Wgc9F3Dn8a+dLn48fBuySQ3Xj+S8dM5WBWYn2Ge9HhP46fCDx/fHTtK8QT6dqJbEbX4KBz7GuR+EmfwoSrzwk1FdeVnM8xwbko8+rPo7zWXhWyOoIORinC8kXGSSBXm8l74h8KKsoI1SwP3ZEO5cex+lauj/ETTdVZYnc2k7HmOQEflX5hjMnx+XzcUnpv5HoKnGSTjqmavjzxjd6JpkSWspiuJWCg4yelcZ8SPHXhj4Q+CrTxH40ub29+1ACOCIA7mxnHJqp421Ftc8ZWNhESyRsCT2Of/wBVfM3/AAUe8ZeZqnhnwrGgCWsLTSEHHoBx9Qa/oLwo4ZlxTnGGy/FXcXrL0R5ebVVgcP7SGkmaGk/ts6v49+I2ieHPAnhiw0aK+u1iWW7AaVgTyTxxwCa+oviVem5ntYpmAnCmRgDkZxjI9uuK/P39h/wwNd+NdvqUj7ItHt5LvcVyN2MD+Zr608a+L31PxXcJFKRBEwjOBjAzyB6V+neM3D+WZHnVDKsqhyqnG8nu23tc5uHZ1sXCVao7nsvgVVs9DiRBw2Mke/P866ZWAOCM14zpnxLnt7SKzsLB3CZXzpCAGPtWtbXfjHxJxBG8SH/nkhA/M1/HuKyHF4nEym2kr9T6WpFJvmdj1GXUra0XMsqRYGTuYCsTUPiFpNnuVJfPkHaMZNYEHwp1CWMXOs6jFaxdWaeTJHrkZwBXPeIfH/wf+GO4a34rtLq6QZMEMoYkjthec/U19blXAmPx8lChSnNvtF2OCrisNRXvyR2Nr8TNOuGImimtxnhmXitq11/T7/BhuUYEZAJANeHab+1B8DvGlzJbJqT6OQQqvcoYw3uCQRj612ln4S0LxNALvw14ks7+I8qYpQT+h/pXTm/hzmWX64nDTh5uLSJo4zC1tITVz0ncrcg5HYgg5/KmXAWS2ljJzuUgD8K8xu9A8XeHixgkmliXBBU7lNVE+JesacwS/slkXgHaCpH4GvgpcOYilPmptO3Q9FQTs07lDw9fvofjZgOAs+Sc+pqH9sn4lar8KtF0bxHp1laX9rJKsdxDcqCGUjPB7Vj3usJe+IpbuFHhVxvYEcDkVtftRaC3xA/Zq1B4VElxbwCdeMn5eSfyFft3B1DDSz3BRzCKcJSUZJ+ehwZrGaw8p03aSPMPhL+1D4H+J2p2OjXmm3XhvxDdSCOLycNC7H396998P6tf6V4vOlT3Ly22cKWGQR2NfkloGqyaFrunajESslrcLLkEgjBB/lxX6oXuvW9zYeHNeiIQXdukgOec1+v+Ofhpl/DFajistg/Z1U9G72e+h4WQY+pi+alVeqPZWJLYBOakVTgAkgVzMnjCwsrKC5ubmNC6g4zk59h3NY8njrUdcdrbRLKSVycGQjJ9iBX8PYfKMTWquEYu3fofTuFr8ysjuLmaC2wJZ0Qk8AsBUX2uBgNs8b59GH+NeXeMNS8O+ALI6n8QfE0dmCCRbBwZCccgD1rzCy/aY+DGqO6x+I9R04qcK0sLAEeoIr9QwnhZn2ZYdV8Nh5yj3UW0cDxuEpy5J1Fc+oVlTkkhhjoCD+Fea+LLe48H61b63YErE7/vV7A56EDsRiuDsPi38OtWYjT/AIm28JPG2dmQ/hmtlLy28R2rpYeOtJ1GCXjb9rQ5x7E5zWuH4Cz7J6ynVoTS63i0dNLE4Wd0pqzPGP2zPgPF420VPiT4YhU3caEajbRL8zjpuwO4x+VfKvwU+LF78I/GVtqUe6awkYRXlqxIDoTgnHYgc1+lvg/SdT0h3tHNtqekXIMc6xyqwYEYyBXwf+1x8A3+E3i7+09PjxoGpMWjIHETk5Kmv7z8IuJln2BqcIZ/TvFpqLknt217dD4bOMN9VrLFUGu+h9jeGviXc6n9mj8OOL2x1FBJaTYyFBAJz6EZxXK/Gz9ovRfgVZvaWk0PiDxxOhVlD7o7M4+8SOpz2r4z+H37QPin4beGb3R9ImVPOBENw+S9uD94J2BI5rzi+1C51S9nu7ueS5uZm3SSysWZj6knkmvY4c+jthMLntTGY2zoRl7qW79TPFcRTrYZUoK0u5q+M/HGtfEDXbnVtdv5r27nYkmRiVUdgAegFYZ2kggZPYmmAAd6egLMAAWz0A55r+zcPlGW5dRVKFOMYxWmi0R8VKrObu27ibSM4IA9qkgR5ZEjRGkdjhVUFiT6ADnP0r6D+Bf7DnxK+NzQXcOmPoWguQTqOooUDKccovU8d+lfpD+z5+wF8PfgzBDfXloviTxCnzG+v0DIjf7CcgYPQ9a/OeIPEHI8gi6eHSqVV0jayfm+h2UcJUrK70Xmfn5+zr+wB49+Nt1bahq9tL4X8NMQxubuMiaVfSNDg9O5wBkV+n/wI/ZQ8A/AfTo10DS4578qBJqNyA8zkYyd3bp0HFeywW0drEsSqoRQAFAAGPpWH418faD8PtHn1XxBqVvpdjCu55riQKPoM9T7Cv5ez7jHN+J63s5Sag3pCN/+HZ7FLDU6EbvfudAxEYwcAdcDivFP2gP2rfA37P2jyz61qK3GpupNvptqwkuJWxwNoOQuepOAK+M/2lf+Cn82o/atD+GNsYUIaNtauRz0xmNf6nivha1tPF/xp8aCKJNQ8T+Ir9wD96V2JPUnJwB69BX1nDvhvXrxWNzmXsaK1abs2v0Ma2LUfcp6s9V/aO/bQ8cftCXs9vPO+ieGyx8rS7WQ4YZ43sPvH26Un7NH7HPjH9oPVYZ0gl0XwwjgXGr3CbVIz92MH7zHn2FfWX7NX/BNPT9Ait/E/wAVpYbm4jAlXSFcCGPjrK3cj04A966T9ov/AIKA+EPg1pkvhL4Y29pqmrQJ5KzW6hbS14x2ABYeg4r7qrxDFL+xODqF3s5paLzv+v5nLGlf95iHp2PTLfR/g5+wP8Pmu3a3hvmjx5jbXvLyQDoM88nsMCvzi/aW/bP8ZftCX81q1w+jeGFYiHTbVyN6g8GQj7xOAcdK8g8f/EbxF8UfENxrnibVbjVdRmJ/eTOcIP7qjOFA9B1rlR15z+Ffc8L8A08DV/tDNpe1xD1u9UvQ5q2Kck4U9Ijj25PAxVnTtPudWvYbOzt5bu6ncJHDAhd2YnAAA6muu+E/wf8AFfxm8Sw6H4U0uXULuQ4eTGIoRx8zueABkfjiv1q/ZP8A2EfDXwDtLfV9Yji13xa6gvdSoGS3JHKxg9MHv1NenxZx5l/DVF0oNTrW0iv17E4fCyrPXY8R/Y0/4J0JYrY+MvibbJJd4Etror8pH3DS+p6fL0FfotY2kFhbxwW8SQwxgKsaKFCgDgACrMagLx2pcfhX8VZ3n2Oz/EvE4ud+y6LySPoqdKNKPLFDl6ADpTqQDFLXz6NQooopgFFFFABRRRQAUUUUAFFFFABRRRQAUUUUAFFFFABRRRQAUUUUAFFFFABRRRQAUUUUAFFFFABRRRQAUUUUAFFFFABRRRQAU0gHinUUmBGScHP6V85ftPfsZeEf2i9PkupohpHiWNcQ6pboNxHZZB/Ev16HntX0f7UhGRx1ruwOPxOW144jCzcJrqiJwjUVpI/AT49fsz+Nf2etcey8R2DyWLMRb6pApaCYZ45xwcdjXkoOcHqPWv6MPG/gPQviJoF1o3iLTYNU064Qo8VwgYYPXHcGvzI/ai/4Jm6v4P8AtviH4bs+raQC0r6PIc3EI64Q9GA6AdcV/V3CHilQxijg83tCpspdH/kzwsRgZR96GqPhHTr+50u9gu7K4ltLqFw8c8TFXQjoQRyCD3FfeH7NX/BTHU/C8VnoHxLjk1nT0AjXVo8NMgGAC4/ix69favg7UbC70q7ltb62ltLmIlXhnUq6kcYINVeVzzweoNfrGccN5VxRh17aKldaSW680zip1p0JaM/YX4n/ALL3wj/bM8PnxT4TvrSz1uVcrqem7fnYjgTIAMke4zX50/Hn9kbx98ALh5db0yS90UNhNVtVLw47bsDKnPrxXGfCv41+MPgvrUep+FdYnsJAQZLdmLQSgdnjJw36Yr9H/gN/wUY8FfFqzj8N/Eqyg0fU5x5TSzKGs7jIwQSc7SfQ8V+M1MFxLwPJ/V74jCr7L1aX9f8ADHo81HFaP3ZHxF+z5+2V4/8A2fp0tLDUH1bQdw36VfOWRQOvlnqp/Q1+mHwE/b6+HXxmS3sLi+Hh3X5AFNpqDhA59FfOCfbINeR/HH/gm54K+KFpL4h+F99baHfTKZVtYyHspyeeME7c54xwK/PH4ofArxz8FNWe28T6JdacY3/d3kaloX9GWQcY/GuapguF+OYuVJ+wxPVbO/mtmClXw711R/QVBPHPHvjdXBGQVOetZ2u+HdN8SWE1nqdjb31rKpV4biIOrA9QQeK/Fz4B/t8/Ej4JG3sJ71vE/h5MA2OosWdFB6JJ95QB25Ffox8C/wBvr4a/GWKC2l1BfDuuEANp+osEySP4GJwRn8a/Ic74GznIJuqoOdNbSj+vVHoUsRTrKz38zzr45f8ABL/wV4ze51LwTK3hTUnJf7KoL2rE5P3D93n04r4I+MP7G3xP+DLyz6noM2o6WnIvtPUzJgZ5IAJXjnkV+6treQ3caSQzJNG4yrKwII9iOtMurOK/iaGaNJI2GGVgGBB7EEciu/IvEbOsktSnL2kF0lvbye5FTB06mq0P5uGUh2Uggg8jHP5UnPAPT0r9wPjL+wb8Lfi959xNo6aFq0gP+n6cojbPqVHyt+I4yfWvhj4vf8EuPiF4Oae58IXdv4qsEJZYM+VcAehB4Y/T1r+icj8VMozJKnipeym++337Hl1cDUg7xV0fGekaze6Bfw3+m3ctlewtujnhYqyn2IrZ1P4meLtadzf+KNXuw5JIkvZMfkCAKTxd8PPE3gW9a08R6Hf6TMh2kXMLKM+xIxj6VzR6nHIr9DeHyrOnGtKMKjWzaTORSqU7xTaLU2o3d25eW5mmYjGZZCxx6c1UIA5zmjHOOTSba9alleCpK0KUV8kQ6s+4vHYYNAyGBBIPXIODTaK7ZYShUhyOGhHOz274T/taePfhT5drBqLarpAwDZXv7wBR2BPI4r6l8D/tKfDX4wqttqJHhDW2GMTsBC7ex6DJr871704djnHvnH8q/AeMfBjh3idSqQpezqP7UdNfNdT3cHnOJwjVpXXY/Wfwn4MutM8SWd600d3YMNyXUcgZDgZGPxxX59ftbeLJPGPx28RzmYzQWri1jJPChBgge2ST+NZfww/aR8c/CrdDpmqyXWnMCpsbxjJF3wRnkYyehrz/AFzVptd1a81K4wJ7qVpnC5AyxJOM/Wvg/C7wgxfBGe1sdipKcLWg169V6Hdmmc/2hSjG1mj69/YS8MyReGfFOsw20k91cullBgEKO5JPTAr3qfwz4H8CvLf+NvGNlbXMjmVrZZ1DD2AHJ4r859G+LPi3w94b/sLS9du9O0veZDBasE3MeCScZNczd6hc387S3dxJdSt1kmcuT+JJrn4l8EcVxfn9bMsbieWnJ6JLWy2VzTCZ48Fh1SpLU/RrXP22fhB4CiePw7pk+u3KDAkMfBxxnc3r7CvG/Gv/AAUh8batG8HhzTLLQoeiyMPNcfia+P8AjPFNr77I/ArhPKbTqUnUmusnf8DzK+c4qvvI9A8ZfHTx74+kkbW/FGo3MbnJhWcpHn/dGARXCs5kJLku5OdzHJz9ajxRnbX7Zl+QZbltNU8LQjFLtFI8idac3eTYo6+mOnatPR/EereH5ll0zVLuwkVg2beYpz+B5/Gss4ptdmLyvBY2HJiaSmvNJkRqSg7xZ9A+B/22vih4NVIpNYTWrVTkx6hGHJHpkcivcPDP/BQ7QdZjS38XeE9ueGltiHAPqAeR+Br4Q4oAxX4/nfgzwlnV5TwyhJ9Y6P8AA9ahm2KoWUZn6deH/il8GviMEj0/xJHpN1LyYrpvKAPYfNx+teu6b4cgvfBN/obXcepWVzBIsdxEwYYIPORxX419OQRn6DP511nhT4p+L/A8gk0LxFqGnbeAsUxZMdwVJI59q/A81+jZTpV4YjKsW04SUkmr2s+57q4kqzg6dWN7mR4s0V/DniTVdLcMDaXMkQBBBADEDIPTgV90fB/VtS+IfwF8IGJvtt7aSvZbFwSApxyOor4T13Xr3xNrN1qupT/aL26cySy4ALMeCSB3712nw/8Ajp4o+GnhzUtH0K5S2W8l80XOMywnGDtJ4Ga/YvETgDF8W8P4fL6bXtqfL7z20VmeZleZRwOJdW2jPv3Vrrwf8JLKPU/H+vxxXbKCtjFJvlIA4UL2+orwj4l/8FCb9YbnSvh5pEGjWLKUW9mUNKe24A9CRn86+Q9Y1rUPEN7Je6nez3945LPLcSF2JPfk4H0FZo57V81wh4CZLk/JiM0/e1FbT7N/Q3x+f4nFtqL5Ys2PFHi7WfGmpyajrmpXGp3rnJlncsfoM9B7VkZHTGKTmhuTX9QYTLcJgqSo4amoxWySsj5hzcndvUeNoBBGc0qTNFgo7If9kkUzd7UAZ56jrTqYHCT0qUk/WwKpJbNmtaeKdY04qbTV7+0YHhoLmRP5EVo6v8S/FmvaS+l6n4i1LUtPcgm3urhpFyO/JP8AOuaxlsDknoB1Neg/Dz4BfEH4qXUUHhnwxqGoK5A84wlIVB7l2AAFfOYnDZDlsvrVeFODjrdpJmqlVqe6m2ee8lsYJ5wKs2NhdaneRWtnbS3dzKwWOGBC7uScYAAJJ+lfoH8Hf+CT+r6i0F78QtcWwiOGbT9Nw7/RnPHtgV9zfCX9lX4bfBe2jHhvw3Zw3YHz386ebcMe53tkivzPO/FjK8AnDAJ1Z+Wkfv8A8jspYGc/i0R+W/wY/wCCdnxP+KD29zqtmPCuky4PnX4/ele5EfXOPXFff3wM/wCCffw0+DjQX9xYHxNr0eCL3UlDKh9VTG0c/U/jX1KiCJcAYUfp7AVna94j03w5p8l5ql9b2FpGNzSXEgRQB7kiv57znjvO+IJOm6jjB/Zjdf8ABZ6tLC06Wtrl60tYrOFYolWNFGAqgKB+AqrrWuaf4e0+a+1K8gsrSFS7zTuERR3JJIFfF/x5/wCCnngnwG1xpngyBvFmqrlfPibZbo3I5Y8tg+lfnX8Zv2oPiF8dr138Q63Kunu37vS7MmO3TJ4GAcse2T1rtyHw7zbOGq2JXsqb1vLe3p/mRVxdOF1HVn6FftA/8FOPCfgpLnS/AaL4o1ZcqLtSVtUYcZz/ABY9uK/N34ufHfxx8dtfF94o1m41Fi22CxjJWGLJ4VUHBPbPU123wH/Y3+Ivx2uY5dP0qTSdHZgX1XUEKR47lVIyxHbHFfoV8Mf2Sfg9+ydoq+I/Fl/aX2sW6hm1PVWG1WABPlRnheQegya/Uo1eGeCf3ODj9YxW2nvO/wCS+RxJV8RrJ2ifFn7Pv/BPLx58XmtNU1+KTwr4fkw3mXKETygn+FD0yO5r7mQ/BH9gbwe0am3i1eSPc2GEt/eMBxk53bc9jgCvnz9oj/gp/JKlxoXwtshBHgxNrN0mMjpmOM9R6E/WvgLxH4p1fxnq1xquuajcapqE7EyT3UhdiSc8ZPA9hXbQ4e4h40mq+cT9jQeqgt2vP/g/cgdalhk1TV33PpD9pv8Ab28ZfHM3Ok6VLJ4c8LMSDa28mJZ16YkYdiOw4r5XyPQ0jADpXT+BPh94i+JWv22jeGtJuNV1CdgqpApIXkDJI4AHqa/Z8BlmVcL4T9zGNOMVq3+bZ5spzrO71ZzAU8YB9OlfUn7Mn7CXjH48z2+p38Evh/wmSGF5PGRJOvfywQMg9ieOa+sv2WP+CaGleDZLTxH8SWj1jWUxJFpa/wDHvbnr8x/jYHr2r7zsbCDTraK3toUt4IlCpGgwqgcDAFfgfGPiq25YPJfRz/y/zPUw+B+1UOD+C3wL8KfAjwrDofhbTktYVAM1wwzNO3dnfqT9a9HX16U8AU3bk1/MtevVxVSVatJylJ3bb1PYilFWihV6nin0UVlYoKKKKYBRRRQAUUUUAFFFFABRRRQAUUUUAFFFFABRRRQAUUUUAFFFFABRRRQAUUUUAFFFFABRRRQAUUUUAFFFFABRRRQAUUUUAFFFFABRRRQAUUUUAI3TpmmMgKkEAg9R61JRQB83/tE/sVeAPj9YzzXViuj6/tJi1WyUK+7jAcdGGQMg4+tflR8ff2RfiF8AtSlGr6W+o6QGIi1WxUvC4ycZ7qcYyCAB2yOa/eM5I7H61n6xollr1jLZ6haRXlrKpV4ZlDIwPUEGv0nhnj3NOHZqHM50v5W9vR9PyOKvhYVVtqfzd8kYPB9MUozkA8Y7n+dfrL+0X/wTC8NeOWutZ8BXK+G9YYFzZOCbSZuuMDlMn0Br81/ir8D/ABp8F9Zl07xZodxp5ViEuShMEnur4wfxwa/rPh7jrKeI6agpqNTrGWj+Xc8Orh6lJ3a0Op+Cv7WnxE+BF9E+haw91poID6ZesZIGA7AHlfwr9DfhR+3X8Jv2h9Gi0Hx3YW2iarOu2Wy1PEltIen7uQjH/fW2vyOWMnPQH0P9fT8abkhgQxBHQ+n41hn3AOWZ2/b017KrupR0fz7jpYqVPR6o/UX43/8ABMzwr46t5dd+F+rx6NdygyLYyt51pLkfwkcqe2QSBXwJ8UP2evH/AMF9Qe38T6BdWSRsdl5EC8L4PBVwCPfGc1vfBv8Aa5+JPwPuIl0PXZbvS1I3abfkywkAg4AJyPTjFfevwp/4KO/DX4tWUei/EbS49BvJlCO11H51rIT1IODgE+owPXvX543xXwh7laH1rDr/AMCt+f5nWlRxDunys+GPg5+2f8T/AIKyRRaVrb6lpaEZ07UiZYsDsCSSp+n5V99/A/8A4KheBfGqQWPjC1l8J6oSFMjuZbZye4cD5foQKj+Jf/BPf4TfG3T5Nb8CalFoN3OC6TaVIs1pITyCUBI59FIr4g+Mn7B/xV+EJmuRox8R6SmSL3SwZDtHdo/vDjtgivNm+DuL3y1l9Xrv/t13/Jlr6zh9veR+0nhfx1oXjWwS90XVbXUbdxlZLaYOCPXg1uEqzcEEHnA5zX87/hD4leMfhZqgm0HWtR0K8hbBjSRkAI7FTgevBFfXXwk/4KpeM/DAgtPGekweJLVcBrq2/cz49cD5SRye1fG5t4W5lhk6uXTVaHTo/wDL8Tpp42D0noz9RvFXgHw/41sXtNa0iz1KFwQUuIlY4+pBr5f+KP8AwTJ+FXj0TT6NFd+E75gSJLBgYST0Jjbg/hiuv+FX7f3wk+KMcMQ19NC1F8A2mp4hOT2DH5Sfoa+hdM1iz1a1Sezu4buFwCrwyBwR6ggnNfncMRnvDlXlTnSkvVL7tmdVqVddGfkX8T/+CXvxN8GSTz+G7qx8WWSk4EZME+M8Eo3BOOoBx9a+Y/GHwY8c+AZnj8QeFdU00qcF5bdtn/fQBH61/Q6QCMkjHWqOpaDp2sWzw3tnBco3BWaIOMenIr9LyrxczfBpQxcVVS67P/L8DjqYCEtVofzfNGytgghh1BFNAPbvX7veP/2KPhF8Qw76j4Rs4Lh+s9oDC+fXK4r5w8df8EkPCWoGWXwz4p1LSnOSsFyqzxjnoOAf1/Ov1fLfGHKsQksVCVN+l1+BwzwFSPw6n5YYIPpSd+tfZ/jP/glp8UtA3yaNd6Zr8IyQElMLn8GGM+2a8N8WfslfFzwW0n9peBdV2J1ktofPXHr8uT+lfo2D41yHHJexxEW30bs/xOSWHqR3R5GpPJzikJyc1p6l4d1XR5GjvtNu7Nl4IngZMH3yBj8azh6cAjseP519VSxuHrxvTqJryaMGmtxADS/jikx15/I07b9D+IzXapRskmRcjop2B6ZOaMD3zWqktiRtFSbT6VGfrmqugCilAzS7SDyOKbdgG0YzTwB6H8eKACOR0rJvzKW+o0DNOAGME4oKE4IBIPoKUKME5z7ZFS6kEtQY3B7Hil7ZPFORGdgqgsT0AGT+Q5rb0TwP4i8SypHpOhajqTt90Wtq8gP0IBFebVzHC4dOVWoorzaNFGT6XMLg5AJx/Om4Ne7+Dv2I/jP4zKG18FXllE+P3uoEQDB74Jz+le7eC/8Agk5481cxv4i8QafoqHBZIFaZwPTsM9utfIYzjzIMBFupiIt9lq/wN44arPZHwqysDg8H0qSG3luZAkMTyuTgKiknP0FfrZ4G/wCCUXw20AxTa/qep+IZ1IJV5PIjJ+i8n8TX0X4J/Ze+Gfw6WMaF4T061dMEStAHfI7lmya/N8x8ZcuoprB0pTfd6L/M64ZfN/Ez8VPAn7MnxP8AiTJGuh+D9SnjcjbPLCYoue5ZsAV9VfCz/gk14q1uSG58beJLTQrbhmtdOQzzkccFmwqnqMjPTpX6oW9nb2qhIYUjUcbUAA/IVNuCqR05r8lzbxWzvH3hhrUk+2r+9/5HfTwNOPxas+bPhf8AsAfCP4aLHKmgDWb5MH7VqjmdsjuFPA/CvoLS9BsdFtkt7C0htIEGBHCgRQPoAKoeJ/HegeDrJ7vWtYstNt0BJkuZ1jGPxIyfavlj4s/8FNvhf4F8610KeXxbfLkBbJSIgfQucce4zXwdOhnnEdX3VOrJ97tfjojocqVFdD7EEgAweMDrjFcR8Q/jb4K+FlhJdeJfENlpqoCdkkw3njoFGST9BX5Q/F3/AIKUfE/4gma20eSLwlpzHASy+aYjtmRhxx/dxXzY0nin4n6+qE6n4l1a4bgfPPIxJxkDkgf54r9OyzwqxLiq+b1lShu0tX9+y/E5amNT0pq5+h/xw/4KuafamfT/AIbaPJe3HKjV9RykIPqsQyWx2JI+lfCfxN+P/wAQPjNftN4m8RXmoCQnFqj7YRk8AIMDjt16CvfPgx/wTO+I/wAQDb3niZ4PCWkuAxWb95csD6RjofqRX2P4Z/Zs+AH7JmkDVfEM1hPfxLk6hrUqvIxA52RngHPGAM819TTzHhThZqhldH6zX2ulzO/r+iOdxr1tZvlR+d/wZ/Yp+Jnxpmgl0/R30jSJGG7UtTBjjC9yAQCx+nHXmvv34XfsN/CP9nDSY/EHja/t9Y1OAb3vdTZY7dGHZIySMehOTXl/xq/4Kmadpkcuk/DDREuQoKrqd8myIcEApGOTjjk4Hse3wl8S/jd41+L+pyXvinX7vUy5JEDuRCnsEGAAPpXpxy/izi+31mX1bDv7K+Jr+v8AhiOahh/h95n6BfHn/gpx4c8G2k2gfCvTY9Uu4wYxqUyGO1hI4+RRgsR2OAOO9fnx8SfjJ4w+LeqtqHivXLrVZWbcImciJOScKvQAZPT864rbnoOPalIBBI598Zr9OyPgnKOHoqpCPNPrOWrf+XyOOrialXToR45Bz174qaGCW4lWOGN5ZHIVVUEkk8AYFe4fAX9jr4i/Hq7ik0zSpNN0UsFk1S+UpGAT/CCMt36Aiv08/Z3/AGBPh/8AA2CDULi1TxH4kQAm/v0DLG3fy0OQv1xmvG4m8RsryGLpUZe0q/yx6er6GtHCTq6vRHwT+zR/wTv8Z/Gae31TxMJvCvhkkOXmjxdTj0RT0B9TX6mfBv8AZ+8GfAvQ49O8LaNDacDzLlvmmlP95mPJPtXpEUCwxqiIqKvAAHA+lSgV/JfEPGeacSVH9YqONPpBbfPv8z3KOGhRWguz2pcYHvTqK+GOkaBzmnUUVYBRRRQAUUUUAFFFFABRRRQAUUUUAFFFFABRRRQAUUUUAFFFFABRRRQAUUUUAFFFFABRRRQAUUUUAFFFFABRRRQAUUUUAFFFFABRRRQAUUUUAFFFFABRRRQAUUUUAFNIJ9qdRQBG6g8EZrm/Gfw/0D4h6NNpfiHSrbVLCZSrQ3EYYc9xkcGulC5NKSKdOpOlJTpuzWzW4mk9GfnR8eP+CVWmal9q1P4bagdOuSS40u8YtCTknCt1A7Ac4Ffnx8T/AIMeNPg7rT6d4t0G60qUH5ZXjJhkHqsg+U/nmv6GtowQecnNYHi/wJoHj3SpNM8QaTa6pZyjDQ3UQcfrX7Hw74oZrlHLSxf72mu/xJev+f3nn1cDCprDRn853TBIOPpjP0pNwIwRkdMdq/VP43/8ErfDfiJ7jUfAOpPoN4csLGcGS3YkcAc5UV8EfFr9lf4k/Be6lXxB4cuWskJ239opmgYA9dwHHHY1/TGR8e5Jn0VFVFGb+zLR/jueRVwtSk77nP8Aw0+OPjf4P3y3PhbxDeacAQzW6SEwtjsUPH6V9q/CX/gq7fQrFZfEHw6l5FgK95p/DY9Sh4P4EV+dzAjAIOaAACCcfjXbm3BuR59Dnq0lzPaS0f3oiniKtNpJn7FCD9mn9si0MsP9lSazKmflAtb5CfUHBbp7gY9+fDvil/wSemYSXfgHxIsiklks9RXgj0EgH6kV+dtvezWV2lxbSvbzxkFJYnKupHcEHIP0Ne+fC39un4tfC9Y4YPEEmtWCYAtdUHnAjgY3n5hwPWvzWpwXxDkLc8ixjlBfYnr8v6sdixFKrpVj9xyfxP8A2XfiZ8Ip3/4SHwrfCzQn/TrRDPBgd9y5x+OKxvAfx08ffCy5R/DfinUdOWMhjbecWhODnBRsj9Aa+/8A4cf8FVvDGtRx2fj3wvPprOAr3NmRPEc8ElTggfQmvR5vCv7LP7T8ZltTox1CYcPbMLO4Vj6rxz9Qa4KvFOPwydDiXLHKPWUVdf5fiUqMJe9RnZ9j5b+Hn/BVX4gaAIYfEumWWvwqAGlizDJgDr6En6V9O/D/AP4KmfC/xJ5MOvxX/hqdsAvcQmSLP+8uf5V5p8QP+CTukahG114I8Wyw5yyQXyCVOeQNy9vwr5k+IH/BPP4x+AjLLFokevWiDPm6ZKHYj/dODXkywPAXEH8KfsJvp8Ovo9C/aYqlo1dH6++CPjp4D+JNusnhzxPpmqblzthuk3ge6Ehh+IFdwk8TgFWVgenIr+dnVfCPinwHeE3+lapodzE33nikiII7ggDH1BFdv4M/aw+K/gDy10rxrqRgQACC7k85cemGyR+dePifCiVWLnluLjOPRP8AzX+RrHHW+OLR++LKpAPygfSmtCjgAxg46ZH+NfkH4Q/4KmfFHRTGNYsdN1uJcAs8ZjYj6jjP4V7b4Q/4K76JJsTxF4Nvbck/NJZXCygD1AOD+FfFYzw54jwV2qPOl/K0/wDI3ji6Mutj731rwNoPiOMx6no9lfoQQVuLZJB+oNeZ+I/2Ofg/4n3m88C6WGfq0EPlHPttxivN/DH/AAUy+CviDyxPq93pLt1W8tWAH1IyK9U0H9rT4SeJQpsPHOjuWHCvcqjH8GxXzrwOf5a/gqQt2Ul+Rtz0Z9meW63/AMEy/gtq+TDpN1p5/wCne6YD9c1wer/8EmPh3ck/Ytd1azyeAXVwPbkV9k6Z8RPDesqrWWt2FyrDIMVyjZ/I1txajb3AzHPHIP8AZYE10U+J+IcG7LEVF6v/ADJ9hRl0R+duqf8ABITSW3NY+N7uIdhJbq2PyIrmrz/gkRqIJ+y+OI+nWW0/+vX6eCaM4+dc+meadkcEgfnXqU/ELiSklbEN+qX+RH1Oj2PypuP+CRvipciHxnp78fxwMP61U/4dJ+NTk/8ACWaZgd/Lb/Gv1h3g9/50ufp+ddq8TOJVvXX3IPqdHsfk+n/BJPxoTg+LdMxjqImJ/nV61/4JG+JGyJfGtkmRzi3Y/wBa/VPOOoxTCyhRzgn1/wDr0PxM4lkre3X3IX1Oj0R+ZVj/AMEhrpiPtXjoADr5Vp/ia6jTP+CQ2gKM33jO/nPpHCqj9c1+hxcKRkfrTDNGMkuBjvniuCp4gcSVd8S16Jf5FrCUl0PiTSP+CT3wys9pvdS1W+I6gyqmfyFd5oP/AATi+CWjsjSeG31Bl5H2q5dh+WRxX0tPq9pb58y6hj4z87gD9a5/Vviv4S0FC2oeI9NtNvJE1yikfhmvLqcR8Q4zR16kr9m/0LVGjHojlPD37LHwq8LbX07wPo0TryHe0WRs/VgTXoumeHNM0iARWdjb28a9FhiVMfkBXkHiH9tX4NeGVcXnjrS2dc5SCXzW49lBrynxV/wVI+EWh71059R1uQdPs9sVUn6sRWUcp4gzJ6Uqk/VS/Ng50YbtI+xVREGdoXHtRuXoOD6cZNfmp4t/4K77w6+HfBDAjIWS+uQM+hwoJ/WvEfF3/BTT4v8AiXfHYTafoUb5AFpBubH1OcmvqMF4a8Q4uznSUE+sn/lcxli6Mdnc/ZWa8ht0LyzJGo6l2AH515L8Q/2sfhd8MBKuveMNLt7mIZNrFOJZvoEXLfmBX4n+L/j58RfiBIy654v1e/WTIMH2lghz22AgY9sVV8JfBzx348mVND8K6tqbMeGjtnC5PckgAfXIr7PDeFdHDL2ma4yMYrdKy/F/5HPLGOWlOLZ+kfxB/wCCsngrTY5IfCuhahrUgJCzzj7PE3vzz+eK+XviN/wUv+K3jJJYNKltfDds2QPsqB5QP945wfwp3w//AOCZ3xZ8YmOfWEsfDVu+CTdS+ZIB7qM9Pc19KeDf+CXHw78H20d7408S3GrBQDIhkW2gyOT3yR+NepFcB5BZQXt6i9ZXf5Izviay3sj81PEnjXxV8RtUVta1jUvEF9M2EWeZ5WZjwAFJ69sAV7F8Kv2Efi78U/KuIfD0uhaZJj/S9WBg49kI3H64x719/P8AFr9mH9l6B4NHXRxfxDBi0yAXNw+PVsHnPqRXhXxP/wCCsV5O0lt4E8LLaJyq3WpPn6EIpH5EkV69LiTPsySo8P5f7KHSUlb8NP1M3Ro09asrs7T4W/8ABK/wl4chiv8Ax/4hk1SRBl7W3cQQA45BbOSM+4rvda/aF/Zz/ZLtpNN8OQ6dNqkQwbTR4hNKzY/jk5A/OvzW+J37UvxM+Lcsq+IPE94bRz/x52jGGED02rjj2rygPkdPr7n1PrXpUOAc2zqfteIcZJp/Yjov6+RDxVOnpSifbnxf/wCCo3jnxY1zaeEdOg8M2bcJcMfMnI9eQAPyr5A8WeOde8d6rLqXiLWLzWL6Q5Mt3KXI+gPAHsBWDu9P0qxb2st3MsUEUk0zYxHEpZjk9ABzX6flvDOSZBSvQpxjb7Ttf72cc61Sq9Xcg3kgggDNJjqew6kY/nX0p8Ff2Bvij8X5be5k0v8A4RvR3IJvNTBQsp7qnU8fSv0B+Bf/AATZ+G/wwNvf67AfFesRncJb1f3Kn1EfT8818tnviRk2Sp06c/aVF0jr972NqWEqVOlkfmj8Df2SviL8eryM6DosttpWQX1W9UxwAHupI+Y8HgV+jPwF/wCCZ/gX4bta6n4qc+LNYiw4W4XFvGwweEzzg565r7G0/TbbSraO2tII7eCMBUjiQKqgdgAABV8D3zX80cQ+IucZ25U4S9lTf2YvX5s9mjg6dPV6so2GlW+k2sVtZwRQW8Q2pHEgVVHoABxVzZwM4JqQdKQnivyuTcm23qzuWmwAH1yKdRRRYAooopgFFFFABRRRQAUUUUAFFFFABRRRQAUUUUAFFFFABRRRQAUUUUAFFFFABRRRQAUUUUAFFFFABRRRQAUUUUAFFFFABRRRQAUUUUAFFFFABRRRQAUUUUAFFFFABRRRQAUUUUAFFFFABRRRQAmBRtpaKVgI2jUgZGfYjNVL/TLbUrd4Lq3jnhcYZJVDKw9CDV7gikH1oUnFpp2YrHyr8av+CeHwr+LAnu7XTj4W1h8n7bpaqikn+/GRtP4YPvXwr8Wv+CZfxO8AtPcaE9v4s06PJDW4Mc2OvMZzz9Ca/ZLGRycU3aOeBX6DknHWd5JaNOtzwX2Zar/M5amFpVdbWZ/OR4l8F674LvXtNe0i70q4RtpjuoinPtkc1iZC5AyD0Pev6K/GPwy8LfEDT3s/EWhWOqW7jmO5gVx+ZFfIvxV/4JXfDzxYZ7nwpd3fhO7YlhFGxnt8k5wEY8D6EAelfu2TeMeEqpU8ypOD7rVf5nmVMvkvhZ+SAY44A564H+f0p0NxNayLJDI8UiHIeNipB9iK+r/ib/wTU+LXgRpp9LtrXxRYrkh7KTbLgeqMOvsDXzd4p8AeJPBN21tr+hX+kzKcYu7do+fYkYP51+v4LiPJc5hejVjNPpdX+5nBKjUpvVHc/D/9qz4q/DFoxoXjG/SCPgW1y/nx49MNnA9gRX078PP+Csvi7TPKg8ZeGLHWogArXGnubd8epU5Gfxr4IPBwVwQeeeaTJGTyDXHmPBWQZsnKpQjzPqtH96Lhia1PRM/XHQf+CiHwM+I8K2viXTX0x5Bhl1GzEyc8YLAHP41fvPhL+yf8blMtomgJdTcmTTrkWshJ5zgEc/UGvyADnpjgnmpI7iSB98Uskbg8MjEEfiK+DreFsKPvZbi50n2u2jp+vSatOKZ+oXiv/glJ4E1qMzeE/GeoaeW5WO4Ed1EM9ACApx+JrxrxV/wSk+IukCQ6P4g0vWkXorboWP4HI/U18o+GfjN478IyK+i+MNZ04p0EN64H0xnBHtivZfCf/BRT43eGDGkniSHWIVxlNRtUfd9WADH8651kXHGVr/ZcZGrFdJLV/g/zH7XDSXvRs/Io+I/2B/jT4dDlvCz3yJn5rOVZAfoAf6V5rrPwB+I/h0n7f4L1q3APLC0cj8wDxX1v4X/4K1+MbMouu+D9M1AD7z2kskWfcAkj+Ven6H/wVn8FXqr/AG14J1C1Y8MYikqj+RrB53xthdMTgI1Eu1hqnhpfDOx+akkHiTw5Kcx6rpsi8Z/eRkfljFamm/F/x1oqqLPxdrdrzn5b6UfoTiv1Htv+ChH7PfiZQdTs5LTPBF5p24c+4Bq7/wALs/ZI8YqRdHwzIX6rdWAQ8+pKZrhqcY4uOmMyV+fu3/QpYeLfu1D81LH9q74u6XgW3xC1pAuAA10WwB25Jro7P9uv442QCp48vHA/vwxN/NK/QSTwj+x14n4WLweSef3MyxH9CuKhf9lv9krWT+4GjqT08nWHU/kJK4JcV5BP/ecokn/gRXsaq2qfifC9t/wUO+OlsAB4ujl/66WUP9Fqz/w8c+OvfxPan/twi/wr7d/4YY/ZgvjmKWEA9PL1t/6vQP8Agn7+zY+Ss8h+mtt/8VWL4j4OfxZZK/8AgQ/ZYj/n4vvPiA/8FGvjoRg+KLYe4sIs/wAqqXX/AAUJ+OtySD4x8kH/AJ5WcK/+y190/wDDAP7NUZBa4fjqDrZ/xpT+xD+y7p+GmktyAf8Alrrb4/IOKFxJwcvgyuX/AIAg9jXentD8+r79t3436gMSePr9BnP7pUQ/mFFc7qX7T3xV1Pf9q+IGuShu32xlGPTg8fnX6VJ+zh+yNoWGlXQGK959UZ+nsZP6GrCWH7HHhNdyp4NBTnJKTN+Rzmt1xZkkf90yeTf+BC+r1H8VTT1PykvviT4w11iLrxLrF6T2kvJHz+ZNQWnhrxP4hkxb6XquoSMcApBI+fxwc1+scn7S37KnhEg2J0Ilegs9NDYx6EJj9ayr7/gpR8D/AA4rJpel3V6VBKi2sFjB+hNehDi/MJWWCyVp9Lq36EPDwXxVD84tC/Zl+KXiMp9i8D6xIrcBpLdkH/j2OK9L8O/8E6/jRr7IZdBg01G/5aXdyFwPUgZNfTOvf8Fc9Btt6aH4Fupz/CbqdYh9eAa8s8T/APBWD4jaoHTRdA0jSQeFeUPM4/UD9K7Y5px1jNMPg4Uk+7X+ZLp4aPxSbNbwt/wSU8XXrxPr3i3T9Nj/AIktYWmf8yVGfzr2Tw9/wTC+EPgyJLnxb4kvdXZACwuLlLeH8hyB/wAC/OviPxf+3b8bfGCutz4zuLGJ/wDljp0SW4A9AVGT+dePa98RPFHiiUyav4i1PUnPJa6u3c/qa3XDPGmZq2Nxypxe6iv+GD22Hh8Mbn6yRt+yd8CosxJ4cW5hHGFF1KSPc7ueOtc14p/4Kg/CzwXbvb+E/D95q5UHYsMS28WfTJGAPoK/KN5XckszMSeSTmmg9D3HpXZR8K8JUkp5jiJ1n1vKy/z/ABJeNn9hJI+0viN/wVM+JfibzovDen6b4XtnyFkCm4nA/wB5jtB/A180eNvjl4++IszyeI/Fuq6kGJPltcsqY54CggAcnjFcHz1PX35pwG4dz245/SvvsBwnkWTQ5qNGMWur1f3s5ZV6tTRyF3uSSWLc55OfzB60jMe54/HH613Pgj4H+PfiPOkXhzwrqmpByAJI7ZhGM9yxAAHv0r6m+F//AASr+IPil4bjxXqln4ZtCQWij/fz49ODgH8TWeYcW5FkkGqtaKa6J3f3II0Ks9lc+HuCBk5I7V2/gH4MeNfiddpbeGvDd/qbOeJUhIjGe5YjH61+tfwm/wCCcHwn+Gphur7TJPFeooATPqrbo845xGPlA9sGvp7SPDOmeH7VLbTNPtrGBBhY4IlRR+AFfjWceMsIXhltG/aUtF9256FLL2/jZ+W3wi/4JSeK/EEtvdeOdah0KyIDNa2Q8yc8/dJPyqcd8Gvuv4QfsdfC74LwxHRfDVtPqCYzqF8onnJH8QLZwfoBXuQHPrRjJzxX4VnHGOcZ22sTWai/sx0X/B+Z6dPDU6eyGpCkQARQoHYcU8RheRxT6K+Nep0iYFGBS0UAFFFFABRRRQAUUUUAFFFFABRRRQAUUUUAFFFFABRRRQAUUUUAFFFFABRRRQAUUUUAFFFFABRRRQAUUUUAFFFFABRRRQAUUUUAFFFFABRRRQAUUUUAFFFFABRRRQAUUUUAFFFFABRRRQAUUUUAFFFFABRRRQAUUUUAFFFFACY4xRgUtFACYFGAe1LRSsAxgG6isDxH4J0PxbZPaazpFnqVuwIMdxCsg/UV0GARSYIpxqTptSg2n5CaTPl34g/8E7/g748MssWgnQ7l8/vdOcxAEnOdvSvm3x5/wSKuE86Xwh4wD/3LfVITj6b15/Sv0y2AHOOe9OxX2eA40z7LUo0MRJpdHqvxOaWFpT1aPw+8e/8ABPn41+BRI7eFl1u1TJE+kXCy5A77DtYfka8M8QfDvxP4VneDV/D2p6bKpwRc2jp+uMfrX9GRBKiszU/DelazC0eoada3kbDBWaJXBH4iv0vL/GLNaCUcXTjP00f6nLPL4P4XY/nCKlOCpB9+P0IqPjPOQa/fPxV+yV8KPGAf+0PBellm5LxQiM5+q4rxzxV/wTB+D+ueY1jbX2ju3Q2twSo+gIOfpX6BhPGTLqjX1mjKHpZnHLL5rZn43klehp2c9TX6deJP+CQujz720TxxeWpONq3dssgHrnBBry3xD/wSW+IlgZDpHiPRtRUH5RMJISR+IOPzNfYYXxP4cxG9Xlb7poweDrR+zc+FgxAx1o+Zupr6m1n/AIJr/HDSWk8vQbLUETobS9QlvoGwf0riNW/Yr+NOigmfwDqTjPWBRLn6bSa+io8X8O4nWOJg/Voy9hVjq4s8N298U9cqQwJB9jivRdQ/Z3+J2lMFuvAWvwnoP9AkP9Kw5vhR42gB83whriEeunTf/E16cc0yWuk41IS+aIcKl9jnBd3C4xcSj6MRT/7RvBwLqcfSRv8AGtn/AIVp4w/6FTW//BdN/wDE0f8ACtvGH/Qqa5/4Lpv/AImr+s5K95Q/AOWfmYn9o3ZyDdz495G/xqNriZ/vTSN9WJre/wCFa+MP+hT1v/wXTf8AxNPX4Z+MGOB4U1vP/YOm/wDiaPrWSraUPwDlqdmc0QeTkk/WlOT1Ga6+3+EHjq5bEPg3XZGIzgadL0/75re0/wDZo+KmqIGtvAOuup6E2TqP1ArOeb5JQ+OpBfNAqdSTskzzLd2oz7V75pH7Cvxw1oxtF4EvYUfo1y8cYH1BYEflXcaP/wAEx/jXqg/e6fpenDI5ubzJx64UH+debW4z4ewybliofJopYeq3blZ8k7jTsnjnkV9+eH/+CRnjC82trXjLTLDIBK21u8pB7jJKg16j4c/4JGeErRw2s+LNUvxkfLDGsS/nzXzGJ8UuHcNflqufombxwVaW6sflhnJHUn2qeG3kncLHE8rE/dRST+gNftH4X/4Js/Bjw5hpdEm1SQY+a8uGYce3Ar1/wz+zl8NvBpj/ALJ8H6XbsnRzbKzDjrkg18fjPGbBQTWFoSk/OyR0Ry6T3Z+Fvhb4M+O/GkyR6J4P1nUtxwDBZSFT75IwPr0r33wJ/wAEzPjP4wMcmpWFj4WtWPL6hch5APXy48nPscV+y9rptrp6BLa3igQDAWNAo/ICreMDHavzvMfF7OcTeOFjGmvvf6L8Drhl9NfE7n52/D//AIJHaFZGOXxb4rutUYYLQ2MQhQ+oySTj8q+lfh9+xD8H/h4YpLHwjZ3VymCJ74ee2eOfmzzxXvgB9cc076Yr81x/FudZnf6ziJNPonZfcrHVDD0obIo6fo9lpkCQ2drDbRIMKkSBQB+FX9tIB+FOAxXyjlKWsndnQklsGBQRmlopWSGIBijAzS0UwCiiigAooooAKKKKACiiigAooooAKKKKACiiigAooooAKKKKACiiigAooooAKKKKACiiigAooooAKKKKACiiigAooooAKKKKACiiigAooooAKKKKACiiigAooooAKKKKACiiigAooooAKKKKACiiigAooooAKKKKACiiigAooooAKKKKACiiigAooooAKKKKACiiigBMCjApaKAEwKMClooATAowKWigBMU3y0PYU+igCPyI/wC4v5Un2aL/AJ5J/wB81LRTuwIfs0P/ADyT/vmj7ND/AM8k/wC+amoou+4EP2aH/nkn/fNH2aH/AJ5J/wB81NRRd9wIvs0X/PJP++aXyI/7i/lUlFF2A3y19KWlopAFJgUtFACYFL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2Q=="/>
  <p:tag name="MMPROD_UIDATA" val="&lt;database version=&quot;11.0&quot;&gt;&lt;object type=&quot;1&quot; unique_id=&quot;10001&quot;&gt;&lt;property id=&quot;20141&quot; value=&quot;Bài 5 - Cung - cầu trong sản xuất và lưu thông hàng hóa&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D:\Kim Liên\TEP NGUON\&quot;/&gt;&lt;property id=&quot;20224&quot; value=&quot;D:\Kim Liên\BAI DU THI 1&quot;/&gt;&lt;property id=&quot;20226&quot; value=&quot;D:\Kim Liên\TEP NGUON\Bai 5-Cung va cau trong sx va luu thong HH.pptx&quot;/&gt;&lt;property id=&quot;20250&quot; value=&quot;0&quot;/&gt;&lt;property id=&quot;20251&quot; value=&quot;1&quot;/&gt;&lt;property id=&quot;20259&quot; value=&quot;1&quot;/&gt;&lt;property id=&quot;20263&quot; value=&quot;2&quot;/&gt;&lt;property id=&quot;20264&quot; value=&quot;1&quot;/&gt;&lt;property id=&quot;20519&quot; value=&quot;0&quot;/&gt;&lt;property id=&quot;20700&quot; value=&quot;0&quot;/&gt;&lt;object type=&quot;8&quot; unique_id=&quot;10100&quot;&gt;&lt;/object&gt;&lt;object type=&quot;2&quot; unique_id=&quot;10101&quot;&gt;&lt;object type=&quot;3&quot; unique_id=&quot;10157&quot;&gt;&lt;property id=&quot;20148&quot; value=&quot;5&quot;/&gt;&lt;property id=&quot;20300&quot; value=&quot;Slide 3&quot;/&gt;&lt;property id=&quot;20301&quot; value=&quot;Giới thiệu&quot;/&gt;&lt;property id=&quot;20303&quot; value=&quot;Nguyễn Thị Kim Liên&quot;/&gt;&lt;property id=&quot;20307&quot; value=&quot;257&quot;/&gt;&lt;property id=&quot;20309&quot; value=&quot;32953&quot;/&gt;&lt;/object&gt;&lt;object type=&quot;3&quot; unique_id=&quot;10158&quot;&gt;&lt;property id=&quot;20148&quot; value=&quot;5&quot;/&gt;&lt;property id=&quot;20300&quot; value=&quot;Slide 4&quot;/&gt;&lt;property id=&quot;20301&quot; value=&quot;Kiểm tra bài cũ&quot;/&gt;&lt;property id=&quot;20303&quot; value=&quot;Nguyễn Thị Kim Liên&quot;/&gt;&lt;property id=&quot;20307&quot; value=&quot;258&quot;/&gt;&lt;property id=&quot;20309&quot; value=&quot;32953&quot;/&gt;&lt;/object&gt;&lt;object type=&quot;3&quot; unique_id=&quot;10159&quot;&gt;&lt;property id=&quot;20148&quot; value=&quot;5&quot;/&gt;&lt;property id=&quot;20300&quot; value=&quot;Slide 5 - &amp;quot;Thị trường&amp;quot;&quot;/&gt;&lt;property id=&quot;20301&quot; value=&quot;Thị trường và quan hệ cung cầu&quot;/&gt;&lt;property id=&quot;20303&quot; value=&quot;Nguyễn Thị Kim Liên&quot;/&gt;&lt;property id=&quot;20307&quot; value=&quot;259&quot;/&gt;&lt;property id=&quot;20309&quot; value=&quot;32953&quot;/&gt;&lt;/object&gt;&lt;object type=&quot;3&quot; unique_id=&quot;10160&quot;&gt;&lt;property id=&quot;20148&quot; value=&quot;5&quot;/&gt;&lt;property id=&quot;20300&quot; value=&quot;Slide 6&quot;/&gt;&lt;property id=&quot;20301&quot; value=&quot;Cung cầu trong lưu thông hàng hóa&quot;/&gt;&lt;property id=&quot;20303&quot; value=&quot;Nguyễn Thị Kim Liên&quot;/&gt;&lt;property id=&quot;20307&quot; value=&quot;260&quot;/&gt;&lt;property id=&quot;20309&quot; value=&quot;32953&quot;/&gt;&lt;/object&gt;&lt;object type=&quot;3&quot; unique_id=&quot;10161&quot;&gt;&lt;property id=&quot;20148&quot; value=&quot;5&quot;/&gt;&lt;property id=&quot;20300&quot; value=&quot;Slide 7 - &amp;quot;BÀI 5: CUNG CẦU TRONG SẢN XUẤT VÀ LƯU THÔNG HÀNG HÓA (1 tiết)&amp;quot;&quot;/&gt;&lt;property id=&quot;20303&quot; value=&quot;-1&quot;/&gt;&lt;property id=&quot;20307&quot; value=&quot;261&quot;/&gt;&lt;property id=&quot;20309&quot; value=&quot;-1&quot;/&gt;&lt;/object&gt;&lt;object type=&quot;3&quot; unique_id=&quot;10162&quot;&gt;&lt;property id=&quot;20148&quot; value=&quot;5&quot;/&gt;&lt;property id=&quot;20300&quot; value=&quot;Slide 8 - &amp;quot;BÀI 5: CUNG CẦU TRONG  SẢN XUẤT VÀ LƯU THÔNG HÀNG HÓA &amp;quot;&quot;/&gt;&lt;property id=&quot;20303&quot; value=&quot;-1&quot;/&gt;&lt;property id=&quot;20307&quot; value=&quot;262&quot;/&gt;&lt;property id=&quot;20309&quot; value=&quot;-1&quot;/&gt;&lt;/object&gt;&lt;object type=&quot;3&quot; unique_id=&quot;10163&quot;&gt;&lt;property id=&quot;20148&quot; value=&quot;5&quot;/&gt;&lt;property id=&quot;20300&quot; value=&quot;Slide 9 - &amp;quot;BÀI 5: CUNG CẦU TRONG SẢN XUẤT VÀ LƯU                  THÔNG HÀNG HÓA &amp;quot;&quot;/&gt;&lt;property id=&quot;20303&quot; value=&quot;-1&quot;/&gt;&lt;property id=&quot;20307&quot; value=&quot;263&quot;/&gt;&lt;property id=&quot;20309&quot; value=&quot;-1&quot;/&gt;&lt;/object&gt;&lt;object type=&quot;3&quot; unique_id=&quot;10164&quot;&gt;&lt;property id=&quot;20148&quot; value=&quot;5&quot;/&gt;&lt;property id=&quot;20300&quot; value=&quot;Slide 10&quot;/&gt;&lt;property id=&quot;20303&quot; value=&quot;-1&quot;/&gt;&lt;property id=&quot;20307&quot; value=&quot;264&quot;/&gt;&lt;property id=&quot;20309&quot; value=&quot;-1&quot;/&gt;&lt;/object&gt;&lt;object type=&quot;3&quot; unique_id=&quot;10165&quot;&gt;&lt;property id=&quot;20148&quot; value=&quot;5&quot;/&gt;&lt;property id=&quot;20300&quot; value=&quot;Slide 11 - &amp;quot;Những yếu tố ảnh hưởng đến “cầu” &amp;quot;&quot;/&gt;&lt;property id=&quot;20303&quot; value=&quot;-1&quot;/&gt;&lt;property id=&quot;20307&quot; value=&quot;265&quot;/&gt;&lt;property id=&quot;20309&quot; value=&quot;-1&quot;/&gt;&lt;/object&gt;&lt;object type=&quot;3&quot; unique_id=&quot;10166&quot;&gt;&lt;property id=&quot;20148&quot; value=&quot;5&quot;/&gt;&lt;property id=&quot;20300&quot; value=&quot;Slide 12 - &amp;quot;BÀI 5: CUNG CẦU TRONG SẢN XUẤT VÀ LƯU THÔNG HÀNG HÓA&amp;quot;&quot;/&gt;&lt;property id=&quot;20303&quot; value=&quot;-1&quot;/&gt;&lt;property id=&quot;20307&quot; value=&quot;266&quot;/&gt;&lt;property id=&quot;20309&quot; value=&quot;-1&quot;/&gt;&lt;/object&gt;&lt;object type=&quot;3&quot; unique_id=&quot;10167&quot;&gt;&lt;property id=&quot;20148&quot; value=&quot;5&quot;/&gt;&lt;property id=&quot;20300&quot; value=&quot;Slide 13 - &amp;quot;b. Khái niệm cung&amp;quot;&quot;/&gt;&lt;property id=&quot;20303&quot; value=&quot;-1&quot;/&gt;&lt;property id=&quot;20307&quot; value=&quot;267&quot;/&gt;&lt;property id=&quot;20309&quot; value=&quot;-1&quot;/&gt;&lt;/object&gt;&lt;object type=&quot;3&quot; unique_id=&quot;10168&quot;&gt;&lt;property id=&quot;20148&quot; value=&quot;5&quot;/&gt;&lt;property id=&quot;20300&quot; value=&quot;Slide 14 - &amp;quot;Các yếu tố ảnh hưởng đến cung &amp;quot;&quot;/&gt;&lt;property id=&quot;20303&quot; value=&quot;-1&quot;/&gt;&lt;property id=&quot;20307&quot; value=&quot;268&quot;/&gt;&lt;property id=&quot;20309&quot; value=&quot;-1&quot;/&gt;&lt;/object&gt;&lt;object type=&quot;3&quot; unique_id=&quot;10464&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5&quot;&gt;&lt;property id=&quot;20148&quot; value=&quot;5&quot;/&gt;&lt;property id=&quot;20300&quot; value=&quot;Slide 18 - &amp;quot;2. Mối quan hệ cung - cầu trong sản xuất và lưu thông hàng hóa&amp;quot;&quot;/&gt;&lt;property id=&quot;20303&quot; value=&quot;-1&quot;/&gt;&lt;property id=&quot;20307&quot; value=&quot;270&quot;/&gt;&lt;property id=&quot;20309&quot; value=&quot;-1&quot;/&gt;&lt;/object&gt;&lt;object type=&quot;3&quot; unique_id=&quot;10466&quot;&gt;&lt;property id=&quot;20148&quot; value=&quot;5&quot;/&gt;&lt;property id=&quot;20300&quot; value=&quot;Slide 19 - &amp;quot;Thị trường&amp;quot;&quot;/&gt;&lt;property id=&quot;20303&quot; value=&quot;-1&quot;/&gt;&lt;property id=&quot;20307&quot; value=&quot;271&quot;/&gt;&lt;property id=&quot;20309&quot; value=&quot;-1&quot;/&gt;&lt;/object&gt;&lt;object type=&quot;3&quot; unique_id=&quot;10467&quot;&gt;&lt;property id=&quot;20148&quot; value=&quot;5&quot;/&gt;&lt;property id=&quot;20300&quot; value=&quot;Slide 20 - &amp;quot;2. Mối quan hệ cung - cầu trong sản xuất và lưu thông hàng hóa&amp;quot;&quot;/&gt;&lt;property id=&quot;20303&quot; value=&quot;-1&quot;/&gt;&lt;property id=&quot;20307&quot; value=&quot;272&quot;/&gt;&lt;property id=&quot;20309&quot; value=&quot;-1&quot;/&gt;&lt;/object&gt;&lt;object type=&quot;3&quot; unique_id=&quot;10468&quot;&gt;&lt;property id=&quot;20148&quot; value=&quot;5&quot;/&gt;&lt;property id=&quot;20300&quot; value=&quot;Slide 21&quot;/&gt;&lt;property id=&quot;20303&quot; value=&quot;-1&quot;/&gt;&lt;property id=&quot;20307&quot; value=&quot;273&quot;/&gt;&lt;property id=&quot;20309&quot; value=&quot;-1&quot;/&gt;&lt;/object&gt;&lt;object type=&quot;3&quot; unique_id=&quot;10469&quot;&gt;&lt;property id=&quot;20148&quot; value=&quot;5&quot;/&gt;&lt;property id=&quot;20300&quot; value=&quot;Slide 22&quot;/&gt;&lt;property id=&quot;20303&quot; value=&quot;-1&quot;/&gt;&lt;property id=&quot;20307&quot; value=&quot;274&quot;/&gt;&lt;property id=&quot;20309&quot; value=&quot;-1&quot;/&gt;&lt;/object&gt;&lt;object type=&quot;3&quot; unique_id=&quot;10470&quot;&gt;&lt;property id=&quot;20148&quot; value=&quot;5&quot;/&gt;&lt;property id=&quot;20300&quot; value=&quot;Slide 23&quot;/&gt;&lt;property id=&quot;20303&quot; value=&quot;-1&quot;/&gt;&lt;property id=&quot;20307&quot; value=&quot;275&quot;/&gt;&lt;property id=&quot;20309&quot; value=&quot;-1&quot;/&gt;&lt;/object&gt;&lt;object type=&quot;3&quot; unique_id=&quot;10471&quot;&gt;&lt;property id=&quot;20148&quot; value=&quot;5&quot;/&gt;&lt;property id=&quot;20300&quot; value=&quot;Slide 24&quot;/&gt;&lt;property id=&quot;20303&quot; value=&quot;-1&quot;/&gt;&lt;property id=&quot;20307&quot; value=&quot;276&quot;/&gt;&lt;property id=&quot;20309&quot; value=&quot;-1&quot;/&gt;&lt;/object&gt;&lt;object type=&quot;3&quot; unique_id=&quot;10472&quot;&gt;&lt;property id=&quot;20148&quot; value=&quot;5&quot;/&gt;&lt;property id=&quot;20300&quot; value=&quot;Slide 25&quot;/&gt;&lt;property id=&quot;20303&quot; value=&quot;-1&quot;/&gt;&lt;property id=&quot;20307&quot; value=&quot;277&quot;/&gt;&lt;property id=&quot;20309&quot; value=&quot;-1&quot;/&gt;&lt;/object&gt;&lt;object type=&quot;3&quot; unique_id=&quot;10473&quot;&gt;&lt;property id=&quot;20148&quot; value=&quot;5&quot;/&gt;&lt;property id=&quot;20300&quot; value=&quot;Slide 26 - &amp;quot;Sơ đồ biểu diễn mối quan hệ  giữa số lượng cung và mức giá cả &amp;quot;&quot;/&gt;&lt;property id=&quot;20303&quot; value=&quot;-1&quot;/&gt;&lt;property id=&quot;20307&quot; value=&quot;278&quot;/&gt;&lt;property id=&quot;20309&quot; value=&quot;-1&quot;/&gt;&lt;/object&gt;&lt;object type=&quot;3&quot; unique_id=&quot;10474&quot;&gt;&lt;property id=&quot;20148&quot; value=&quot;5&quot;/&gt;&lt;property id=&quot;20300&quot; value=&quot;Slide 27 - &amp;quot;Sơ đồ biểu diễn mối quan hệ  giữa số lượng cầu và giá cả &amp;quot;&quot;/&gt;&lt;property id=&quot;20303&quot; value=&quot;-1&quot;/&gt;&lt;property id=&quot;20307&quot; value=&quot;279&quot;/&gt;&lt;property id=&quot;20309&quot; value=&quot;-1&quot;/&gt;&lt;/object&gt;&lt;object type=&quot;3&quot; unique_id=&quot;10475&quot;&gt;&lt;property id=&quot;20148&quot; value=&quot;5&quot;/&gt;&lt;property id=&quot;20300&quot; value=&quot;Slide 28&quot;/&gt;&lt;property id=&quot;20303&quot; value=&quot;-1&quot;/&gt;&lt;property id=&quot;20307&quot; value=&quot;280&quot;/&gt;&lt;property id=&quot;20309&quot; value=&quot;-1&quot;/&gt;&lt;/object&gt;&lt;object type=&quot;3&quot; unique_id=&quot;10476&quot;&gt;&lt;property id=&quot;20148&quot; value=&quot;5&quot;/&gt;&lt;property id=&quot;20300&quot; value=&quot;Slide 29&quot;/&gt;&lt;property id=&quot;20303&quot; value=&quot;-1&quot;/&gt;&lt;property id=&quot;20307&quot; value=&quot;281&quot;/&gt;&lt;property id=&quot;20309&quot; value=&quot;-1&quot;/&gt;&lt;/object&gt;&lt;object type=&quot;3&quot; unique_id=&quot;10477&quot;&gt;&lt;property id=&quot;20148&quot; value=&quot;5&quot;/&gt;&lt;property id=&quot;20300&quot; value=&quot;Slide 30&quot;/&gt;&lt;property id=&quot;20303&quot; value=&quot;-1&quot;/&gt;&lt;property id=&quot;20307&quot; value=&quot;282&quot;/&gt;&lt;property id=&quot;20309&quot; value=&quot;-1&quot;/&gt;&lt;/object&gt;&lt;object type=&quot;3&quot; unique_id=&quot;10478&quot;&gt;&lt;property id=&quot;20148&quot; value=&quot;5&quot;/&gt;&lt;property id=&quot;20300&quot; value=&quot;Slide 31&quot;/&gt;&lt;property id=&quot;20303&quot; value=&quot;-1&quot;/&gt;&lt;property id=&quot;20307&quot; value=&quot;283&quot;/&gt;&lt;property id=&quot;20309&quot; value=&quot;-1&quot;/&gt;&lt;/object&gt;&lt;object type=&quot;3&quot; unique_id=&quot;10479&quot;&gt;&lt;property id=&quot;20148&quot; value=&quot;5&quot;/&gt;&lt;property id=&quot;20300&quot; value=&quot;Slide 32&quot;/&gt;&lt;property id=&quot;20303&quot; value=&quot;-1&quot;/&gt;&lt;property id=&quot;20307&quot; value=&quot;284&quot;/&gt;&lt;property id=&quot;20309&quot; value=&quot;-1&quot;/&gt;&lt;/object&gt;&lt;object type=&quot;3&quot; unique_id=&quot;10480&quot;&gt;&lt;property id=&quot;20148&quot; value=&quot;5&quot;/&gt;&lt;property id=&quot;20300&quot; value=&quot;Slide 33 - &amp;quot;LUYỆN TẬP- CỦNG CỐ&amp;quot;&quot;/&gt;&lt;property id=&quot;20303&quot; value=&quot;-1&quot;/&gt;&lt;property id=&quot;20307&quot; value=&quot;285&quot;/&gt;&lt;property id=&quot;20309&quot; value=&quot;-1&quot;/&gt;&lt;/object&gt;&lt;object type=&quot;3&quot; unique_id=&quot;10481&quot;&gt;&lt;property id=&quot;20148&quot; value=&quot;5&quot;/&gt;&lt;property id=&quot;20300&quot; value=&quot;Slide 34 - &amp;quot;Dặn dò&amp;quot;&quot;/&gt;&lt;property id=&quot;20303&quot; value=&quot;-1&quot;/&gt;&lt;property id=&quot;20307&quot; value=&quot;286&quot;/&gt;&lt;property id=&quot;20309&quot; value=&quot;-1&quot;/&gt;&lt;/object&gt;&lt;object type=&quot;3&quot; unique_id=&quot;10482&quot;&gt;&lt;property id=&quot;20148&quot; value=&quot;5&quot;/&gt;&lt;property id=&quot;20300&quot; value=&quot;Slide 35&quot;/&gt;&lt;property id=&quot;20303&quot; value=&quot;-1&quot;/&gt;&lt;property id=&quot;20307&quot; value=&quot;287&quot;/&gt;&lt;property id=&quot;20309&quot; value=&quot;-1&quot;/&gt;&lt;/object&gt;&lt;object type=&quot;3&quot; unique_id=&quot;22783&quot;&gt;&lt;property id=&quot;20148&quot; value=&quot;5&quot;/&gt;&lt;property id=&quot;20300&quot; value=&quot;Slide 1&quot;/&gt;&lt;property id=&quot;20301&quot; value=&quot;Thông tin giáo viên và bài giảng&quot;/&gt;&lt;property id=&quot;20303&quot; value=&quot;Nguyễn Thị Kim Liên&quot;/&gt;&lt;property id=&quot;20307&quot; value=&quot;288&quot;/&gt;&lt;property id=&quot;20309&quot; value=&quot;32953&quot;/&gt;&lt;/object&gt;&lt;object type=&quot;3&quot; unique_id=&quot;24056&quot;&gt;&lt;property id=&quot;20148&quot; value=&quot;5&quot;/&gt;&lt;property id=&quot;20300&quot; value=&quot;Slide 2&quot;/&gt;&lt;property id=&quot;20301&quot; value=&quot;Video Giới thiệu bài&quot;/&gt;&lt;property id=&quot;20303&quot; value=&quot;Nguyễn Thị Kim Liên&quot;/&gt;&lt;property id=&quot;20307&quot; value=&quot;289&quot;/&gt;&lt;property id=&quot;20309&quot; value=&quot;32953&quot;/&gt;&lt;/object&gt;&lt;object type=&quot;3&quot; unique_id=&quot;25137&quot;&gt;&lt;property id=&quot;20148&quot; value=&quot;5&quot;/&gt;&lt;property id=&quot;20300&quot; value=&quot;Slide 17&quot;/&gt;&lt;property id=&quot;20303&quot; value=&quot;-1&quot;/&gt;&lt;property id=&quot;20307&quot; value=&quot;290&quot;/&gt;&lt;property id=&quot;20309&quot; value=&quot;-1&quot;/&gt;&lt;/object&gt;&lt;object type=&quot;3&quot; unique_id=&quot;25389&quot;&gt;&lt;property id=&quot;20148&quot; value=&quot;5&quot;/&gt;&lt;property id=&quot;20300&quot; value=&quot;Slide 16&quot;/&gt;&lt;property id=&quot;20303&quot; value=&quot;-1&quot;/&gt;&lt;property id=&quot;20307&quot; value=&quot;291&quot;/&gt;&lt;property id=&quot;20309&quot; value=&quot;-1&quot;/&gt;&lt;/object&gt;&lt;object type=&quot;3&quot; unique_id=&quot;32603&quot;&gt;&lt;property id=&quot;20148&quot; value=&quot;5&quot;/&gt;&lt;property id=&quot;20300&quot; value=&quot;Slide 36 - &amp;quot;Tài liệu tham khảo&amp;quot;&quot;/&gt;&lt;property id=&quot;20303&quot; value=&quot;-1&quot;/&gt;&lt;property id=&quot;20307&quot; value=&quot;292&quot;/&gt;&lt;property id=&quot;20309&quot; value=&quot;-1&quot;/&gt;&lt;/object&gt;&lt;/object&gt;&lt;object type=&quot;4&quot; unique_id=&quot;23702&quot;&gt;&lt;object type=&quot;5&quot; unique_id=&quot;32953&quot;&gt;&lt;property id=&quot;20000&quot; value=&quot;0&quot;/&gt;&lt;property id=&quot;20149&quot; value=&quot;Nguyễn Thị Kim Liên&quot;/&gt;&lt;property id=&quot;20150&quot; value=&quot;Giáo viên trường THPT Võ Thị Sáu&quot;/&gt;&lt;property id=&quot;20151&quot; value=&quot;Anh chan dung-Lien1.jpg&quot;/&gt;&lt;property id=&quot;20153&quot; value=&quot;lienvts.vinhphuc@gmail.com&quot;/&gt;&lt;property id=&quot;20159&quot; value=&quot;Logo-THPT-Võ-Thị-Sáu.jpg&quot;/&gt;&lt;/object&gt;&lt;/object&gt;&lt;object type=&quot;10&quot; unique_id=&quot;23738&quot;&gt;&lt;object type=&quot;11&quot; unique_id=&quot;23739&quot;&gt;&lt;property id=&quot;20180&quot; value=&quot;1&quot;/&gt;&lt;property id=&quot;20181&quot; value=&quot;1&quot;/&gt;&lt;property id=&quot;20183&quot; value=&quot;1&quot;/&gt;&lt;/object&gt;&lt;object type=&quot;12&quot; unique_id=&quot;23741&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8.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p="http://schemas.openxmlformats.org/presentationml/2006/main">
  <p:tag name="HTML_AUTOSHAPE_INFO" val="&lt;ThreeDShapeInfo&gt;&lt;uuid val=&quot;{101F0128-E870-4048-8093-1B6A20D954AE}&quot;/&gt;&lt;isInvalidForFieldText val=&quot;1&quot;/&gt;&lt;Image&gt;&lt;filename val=&quot;C:\Users\ADMINI~1\AppData\Local\Temp\PR\data\asimages\{101F0128-E870-4048-8093-1B6A20D954AE}_LtOfSld1.png&quot;/&gt;&lt;left val=&quot;0&quot;/&gt;&lt;top val=&quot;397&quot;/&gt;&lt;width val=&quot;282&quot;/&gt;&lt;height val=&quot;143&quot;/&gt;&lt;hasText val=&quot;0&quot;/&gt;&lt;/Image&gt;&lt;Image&gt;&lt;filename val=&quot;C:\Users\ADMINI~1\AppData\Local\Temp\PR\data\asimages\{101F0128-E870-4048-8093-1B6A20D954AE}_MtorLt_text.png&quot;/&gt;&lt;left val=&quot;0&quot;/&gt;&lt;top val=&quot;397&quot;/&gt;&lt;width val=&quot;282&quot;/&gt;&lt;height val=&quot;143&quot;/&gt;&lt;hasText val=&quot;1&quot;/&gt;&lt;/Image&gt;&lt;/ThreeDShapeInfo&gt;"/>
  <p:tag name="PRESENTER_SHAPETEXTINFO" val="&lt;ShapeTextInfo&gt;&lt;TableIndex row=&quot;-1&quot; col=&quot;-1&quot;&gt;&lt;linesCount val=&quot;0&quot;/&gt;&lt;/TableIndex&gt;&lt;/ShapeTextInfo&gt;"/>
</p:tagLst>
</file>

<file path=ppt/tags/tag2.xml><?xml version="1.0" encoding="utf-8"?>
<p:tagLst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p="http://schemas.openxmlformats.org/presentationml/2006/main">
  <p:tag name="HTML_AUTOSHAPE_INFO" val="&lt;ThreeDShapeInfo&gt;&lt;uuid val=&quot;{9B652337-32DD-43FB-A74A-4DC9E7243259}&quot;/&gt;&lt;isInvalidForFieldText val=&quot;1&quot;/&gt;&lt;Image&gt;&lt;filename val=&quot;C:\Users\ADMINI~1\AppData\Local\Temp\PR\data\asimages\{9B652337-32DD-43FB-A74A-4DC9E7243259}_LtOfSld1.png&quot;/&gt;&lt;left val=&quot;0&quot;/&gt;&lt;top val=&quot;397&quot;/&gt;&lt;width val=&quot;721&quot;/&gt;&lt;height val=&quot;143&quot;/&gt;&lt;hasText val=&quot;0&quot;/&gt;&lt;/Image&gt;&lt;Image&gt;&lt;filename val=&quot;C:\Users\ADMINI~1\AppData\Local\Temp\PR\data\asimages\{9B652337-32DD-43FB-A74A-4DC9E7243259}_MtorLt_text.png&quot;/&gt;&lt;left val=&quot;0&quot;/&gt;&lt;top val=&quot;397&quot;/&gt;&lt;width val=&quot;721&quot;/&gt;&lt;height val=&quot;143&quot;/&gt;&lt;hasText val=&quot;1&quot;/&gt;&lt;/Image&gt;&lt;/ThreeDShapeInfo&gt;"/>
  <p:tag name="PRESENTER_SHAPETEXTINFO" val="&lt;ShapeTextInfo&gt;&lt;TableIndex row=&quot;-1&quot; col=&quot;-1&quot;&gt;&lt;linesCount val=&quot;0&quot;/&gt;&lt;/TableIndex&gt;&lt;/ShapeTextInfo&gt;"/>
</p:tagLst>
</file>

<file path=ppt/tags/tag21.xml><?xml version="1.0" encoding="utf-8"?>
<p:tagLst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Lst>
</file>

<file path=ppt/tags/tag24.xml><?xml version="1.0" encoding="utf-8"?>
<p:tagLst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p="http://schemas.openxmlformats.org/presentationml/2006/main">
  <p:tag name="KSO_WM_MEDIACOVER_FLAG" val="1"/>
  <p:tag name="KSO_WM_UNIT_MEDIACOVER_BTN_STATE" val="1"/>
</p:tagLst>
</file>

<file path=ppt/tags/tag27.xml><?xml version="1.0" encoding="utf-8"?>
<p:tagLst xmlns:p="http://schemas.openxmlformats.org/presentationml/2006/main">
  <p:tag name="HTML_SHAPEINFO" val="&lt;ThreeDShapeInfo&gt;&lt;uuid val=&quot;&quot;/&gt;&lt;isInvalidForFieldText val=&quot;0&quot;/&gt;&lt;Image&gt;&lt;filename val=&quot;C:\Users\ADMINI~1\AppData\Local\Temp\PR\data\asimages\{CE31BC9F-AC81-4C35-8992-A3553F178261}_7.png&quot;/&gt;&lt;left val=&quot;96&quot;/&gt;&lt;top val=&quot;30&quot;/&gt;&lt;width val=&quot;601&quot;/&gt;&lt;height val=&quot;131&quot;/&gt;&lt;hasText val=&quot;1&quot;/&gt;&lt;/Image&gt;&lt;/ThreeDShapeInfo&gt;"/>
  <p:tag name="PRESENTER_SHAPETEXTINFO" val="&lt;ShapeTextInfo&gt;&lt;TableIndex row=&quot;-1&quot; col=&quot;-1&quot;&gt;&lt;linesCount val=&quot;3&quot;/&gt;&lt;lineCharCount val=&quot;34&quot;/&gt;&lt;lineCharCount val=&quot;19&quot;/&gt;&lt;lineCharCount val=&quot;8&quot;/&gt;&lt;/TableIndex&gt;&lt;/ShapeTextInfo&gt;"/>
</p:tagLst>
</file>

<file path=ppt/tags/tag28.xml><?xml version="1.0" encoding="utf-8"?>
<p:tagLst xmlns:p="http://schemas.openxmlformats.org/presentationml/2006/main">
  <p:tag name="HTML_SHAPEINFO" val="&lt;TextEffect&gt;&lt;Image&gt;&lt;filename val=&quot;C:\Users\ADMINI~1\AppData\Local\Temp\PR\data\asimages\{55E7CD44-1F04-413F-922C-9EC3539DC3EE}_1.png_crop.png&quot;/&gt;&lt;left val=&quot;45&quot;/&gt;&lt;top val=&quot;167&quot;/&gt;&lt;width val=&quot;341&quot;/&gt;&lt;height val=&quot;35&quot;/&gt;&lt;hasText val=&quot;1&quot;/&gt;&lt;paraId val=&quot;1&quot;/&gt;&lt;/Image&gt;&lt;Image&gt;&lt;filename val=&quot;C:\Users\ADMINI~1\AppData\Local\Temp\PR\data\asimages\{0E5EEDC5-5821-4483-8751-7CB7F5C4DAD9}_1.png_crop.png&quot;/&gt;&lt;left val=&quot;42&quot;/&gt;&lt;top val=&quot;213&quot;/&gt;&lt;width val=&quot;627&quot;/&gt;&lt;height val=&quot;74&quot;/&gt;&lt;hasText val=&quot;1&quot;/&gt;&lt;paraId val=&quot;2&quot;/&gt;&lt;/Image&gt;&lt;Image&gt;&lt;filename val=&quot;C:\Users\ADMINI~1\AppData\Local\Temp\PR\data\asimages\{A0878C74-2BF6-44F3-BD50-D4ACD7AC2250}_1.png_crop.png&quot;/&gt;&lt;left val=&quot;44&quot;/&gt;&lt;top val=&quot;298&quot;/&gt;&lt;width val=&quot;477&quot;/&gt;&lt;height val=&quot;35&quot;/&gt;&lt;hasText val=&quot;1&quot;/&gt;&lt;paraId val=&quot;3&quot;/&gt;&lt;/Image&gt;&lt;/TextEffect&gt;"/>
  <p:tag name="PRESENTER_SHAPETEXTINFO" val="&lt;ShapeTextInfo&gt;&lt;TableIndex row=&quot;-1&quot; col=&quot;-1&quot;&gt;&lt;linesCount val=&quot;4&quot;/&gt;&lt;lineCharCount val=&quot;24&quot;/&gt;&lt;lineCharCount val=&quot;41&quot;/&gt;&lt;lineCharCount val=&quot;22&quot;/&gt;&lt;lineCharCount val=&quot;31&quot;/&gt;&lt;/TableIndex&gt;&lt;/ShapeTextInfo&gt;"/>
</p:tagLst>
</file>

<file path=ppt/tags/tag29.xml><?xml version="1.0" encoding="utf-8"?>
<p:tagLst xmlns:p="http://schemas.openxmlformats.org/presentationml/2006/main">
  <p:tag name="PPSNARRATIONPROPS" val="E:\Kim Liên\TEP NGUON\File âm thanh\Slide 5.mp3"/>
  <p:tag name="PPSNARRATION" val="6,1543128212,D:\Kim Liên\TEP NGUON\Bai 5-Cung va cau trong sx va luu thong HH_pptx\Media.ppcx"/>
  <p:tag name="HTML_SHAPEINFO" val="&lt;SlideThumbPath val=&quot;Slide7.PNG&quot;/&gt;"/>
</p:tagLst>
</file>

<file path=ppt/tags/tag3.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p="http://schemas.openxmlformats.org/presentationml/2006/main">
  <p:tag name="PRESENTER_SHAPEINFO" val="&lt;TextEffect&gt;&lt;Image&gt;&lt;filename val=&quot;C:\Users\ADMINI~1\AppData\Local\Temp\PR\data\asimages\{F905679C-FF05-4410-A2D8-AA00FAB86A2B}_1.png_crop.png&quot;/&gt;&lt;left val=&quot;20&quot;/&gt;&lt;top val=&quot;86&quot;/&gt;&lt;width val=&quot;236&quot;/&gt;&lt;height val=&quot;24&quot;/&gt;&lt;hasText val=&quot;1&quot;/&gt;&lt;paraId val=&quot;1&quot;/&gt;&lt;/Image&gt;&lt;Image&gt;&lt;filename val=&quot;C:\Users\ADMINI~1\AppData\Local\Temp\PR\data\asimages\{8BDC3B14-AA80-4AB6-9B4A-E6B0331231A5}_1.png_crop.png&quot;/&gt;&lt;left val=&quot;19&quot;/&gt;&lt;top val=&quot;108&quot;/&gt;&lt;width val=&quot;176&quot;/&gt;&lt;height val=&quot;26&quot;/&gt;&lt;hasText val=&quot;1&quot;/&gt;&lt;paraId val=&quot;2&quot;/&gt;&lt;/Image&gt;&lt;Image&gt;&lt;filename val=&quot;C:\Users\ADMINI~1\AppData\Local\Temp\PR\data\asimages\{9B3B8657-4ED1-4219-B9F2-D2C6FDA6D8BD}_1.png_crop.png&quot;/&gt;&lt;left val=&quot;662&quot;/&gt;&lt;top val=&quot;374&quot;/&gt;&lt;width val=&quot;0&quot;/&gt;&lt;height val=&quot;0&quot;/&gt;&lt;hasText val=&quot;1&quot;/&gt;&lt;paraId val=&quot;3&quot;/&gt;&lt;/Image&gt;&lt;Image&gt;&lt;filename val=&quot;C:\Users\ADMINI~1\AppData\Local\Temp\PR\data\asimages\{86321E59-D0D4-4648-9E3B-6B99379C240A}_1.png_crop.png&quot;/&gt;&lt;left val=&quot;662&quot;/&gt;&lt;top val=&quot;374&quot;/&gt;&lt;width val=&quot;0&quot;/&gt;&lt;height val=&quot;0&quot;/&gt;&lt;hasText val=&quot;1&quot;/&gt;&lt;paraId val=&quot;4&quot;/&gt;&lt;/Image&gt;&lt;Image&gt;&lt;filename val=&quot;C:\Users\ADMINI~1\AppData\Local\Temp\PR\data\asimages\{D9B57C77-3EE2-436E-94E2-6B22535A0A07}_1.png_crop.png&quot;/&gt;&lt;left val=&quot;662&quot;/&gt;&lt;top val=&quot;374&quot;/&gt;&lt;width val=&quot;0&quot;/&gt;&lt;height val=&quot;0&quot;/&gt;&lt;hasText val=&quot;1&quot;/&gt;&lt;paraId val=&quot;5&quot;/&gt;&lt;/Image&gt;&lt;Image&gt;&lt;filename val=&quot;C:\Users\ADMINI~1\AppData\Local\Temp\PR\data\asimages\{355FB3B2-6BAE-4537-8569-CB68BD3CF6F5}_1.png_crop.png&quot;/&gt;&lt;left val=&quot;662&quot;/&gt;&lt;top val=&quot;374&quot;/&gt;&lt;width val=&quot;0&quot;/&gt;&lt;height val=&quot;0&quot;/&gt;&lt;hasText val=&quot;1&quot;/&gt;&lt;paraId val=&quot;6&quot;/&gt;&lt;/Image&gt;&lt;Image&gt;&lt;filename val=&quot;C:\Users\ADMINI~1\AppData\Local\Temp\PR\data\asimages\{545B5724-E4A6-496D-B0C1-FD0BB8950B0C}_1.png_crop.png&quot;/&gt;&lt;left val=&quot;662&quot;/&gt;&lt;top val=&quot;374&quot;/&gt;&lt;width val=&quot;0&quot;/&gt;&lt;height val=&quot;0&quot;/&gt;&lt;hasText val=&quot;1&quot;/&gt;&lt;paraId val=&quot;7&quot;/&gt;&lt;/Image&gt;&lt;Image&gt;&lt;filename val=&quot;C:\Users\ADMINI~1\AppData\Local\Temp\PR\data\asimages\{47FEE594-800A-455E-9049-FB04F0BB71AD}_1.png_crop.png&quot;/&gt;&lt;left val=&quot;662&quot;/&gt;&lt;top val=&quot;374&quot;/&gt;&lt;width val=&quot;0&quot;/&gt;&lt;height val=&quot;0&quot;/&gt;&lt;hasText val=&quot;1&quot;/&gt;&lt;paraId val=&quot;8&quot;/&gt;&lt;/Image&gt;&lt;Image&gt;&lt;filename val=&quot;C:\Users\ADMINI~1\AppData\Local\Temp\PR\data\asimages\{C13D15ED-E54B-4012-8C47-8A0EE6120737}_1.png_crop.png&quot;/&gt;&lt;left val=&quot;662&quot;/&gt;&lt;top val=&quot;374&quot;/&gt;&lt;width val=&quot;0&quot;/&gt;&lt;height val=&quot;0&quot;/&gt;&lt;hasText val=&quot;1&quot;/&gt;&lt;paraId val=&quot;9&quot;/&gt;&lt;/Image&gt;&lt;Image&gt;&lt;filename val=&quot;C:\Users\ADMINI~1\AppData\Local\Temp\PR\data\asimages\{AEEBEE16-66B2-4474-83A0-DC33A5324E10}_1.png_crop.png&quot;/&gt;&lt;left val=&quot;662&quot;/&gt;&lt;top val=&quot;374&quot;/&gt;&lt;width val=&quot;0&quot;/&gt;&lt;height val=&quot;0&quot;/&gt;&lt;hasText val=&quot;1&quot;/&gt;&lt;paraId val=&quot;10&quot;/&gt;&lt;/Image&gt;&lt;Image&gt;&lt;filename val=&quot;C:\Users\ADMINI~1\AppData\Local\Temp\PR\data\asimages\{1941B065-683F-49F7-B4CC-C670504FD478}_1.png_crop.png&quot;/&gt;&lt;left val=&quot;662&quot;/&gt;&lt;top val=&quot;374&quot;/&gt;&lt;width val=&quot;0&quot;/&gt;&lt;height val=&quot;0&quot;/&gt;&lt;hasText val=&quot;1&quot;/&gt;&lt;paraId val=&quot;11&quot;/&gt;&lt;/Image&gt;&lt;Image&gt;&lt;filename val=&quot;C:\Users\ADMINI~1\AppData\Local\Temp\PR\data\asimages\{12B3AF20-311D-4914-9F24-9AB1A670F8BC}_1.png_crop.png&quot;/&gt;&lt;left val=&quot;662&quot;/&gt;&lt;top val=&quot;374&quot;/&gt;&lt;width val=&quot;0&quot;/&gt;&lt;height val=&quot;0&quot;/&gt;&lt;hasText val=&quot;1&quot;/&gt;&lt;paraId val=&quot;12&quot;/&gt;&lt;/Image&gt;&lt;Image&gt;&lt;filename val=&quot;C:\Users\ADMINI~1\AppData\Local\Temp\PR\data\asimages\{4365D583-EE45-41CD-9760-D31CB8F831D2}_1.png_crop.png&quot;/&gt;&lt;left val=&quot;662&quot;/&gt;&lt;top val=&quot;374&quot;/&gt;&lt;width val=&quot;0&quot;/&gt;&lt;height val=&quot;0&quot;/&gt;&lt;hasText val=&quot;1&quot;/&gt;&lt;paraId val=&quot;13&quot;/&gt;&lt;/Image&gt;&lt;Image&gt;&lt;filename val=&quot;C:\Users\ADMINI~1\AppData\Local\Temp\PR\data\asimages\{9F3CDE72-B4AE-4EEE-95D0-C6073BAD29AA}_1.png_crop.png&quot;/&gt;&lt;left val=&quot;662&quot;/&gt;&lt;top val=&quot;374&quot;/&gt;&lt;width val=&quot;0&quot;/&gt;&lt;height val=&quot;0&quot;/&gt;&lt;hasText val=&quot;1&quot;/&gt;&lt;paraId val=&quot;14&quot;/&gt;&lt;/Image&gt;&lt;Image&gt;&lt;filename val=&quot;C:\Users\ADMINI~1\AppData\Local\Temp\PR\data\asimages\{F40605D3-49EC-45CA-A627-06A96250755B}_1.png_crop.png&quot;/&gt;&lt;left val=&quot;662&quot;/&gt;&lt;top val=&quot;374&quot;/&gt;&lt;width val=&quot;0&quot;/&gt;&lt;height val=&quot;0&quot;/&gt;&lt;hasText val=&quot;1&quot;/&gt;&lt;paraId val=&quot;15&quot;/&gt;&lt;/Image&gt;&lt;Image&gt;&lt;filename val=&quot;C:\Users\ADMINI~1\AppData\Local\Temp\PR\data\asimages\{F8A93577-CA52-458D-BA34-9B9BBA4C5061}_1.png_crop.png&quot;/&gt;&lt;left val=&quot;662&quot;/&gt;&lt;top val=&quot;374&quot;/&gt;&lt;width val=&quot;0&quot;/&gt;&lt;height val=&quot;0&quot;/&gt;&lt;hasText val=&quot;1&quot;/&gt;&lt;paraId val=&quot;16&quot;/&gt;&lt;/Image&gt;&lt;/TextEffect&gt;"/>
  <p:tag name="PRESENTER_SHAPETEXTINFO" val="&lt;ShapeTextInfo&gt;&lt;TableIndex row=&quot;-1&quot; col=&quot;-1&quot;&gt;&lt;linesCount val=&quot;16&quot;/&gt;&lt;lineCharCount val=&quot;24&quot;/&gt;&lt;lineCharCount val=&quot;18&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0&quot;/&gt;&lt;/TableIndex&gt;&lt;/ShapeTextInfo&gt;"/>
</p:tagLst>
</file>

<file path=ppt/tags/tag31.xml><?xml version="1.0" encoding="utf-8"?>
<p:tagLst xmlns:p="http://schemas.openxmlformats.org/presentationml/2006/main">
  <p:tag name="PPSNARRATIONPROPS" val="E:\Kim Liên\TEP NGUON\File âm thanh\Slide 6.mp3"/>
  <p:tag name="PPSNARRATION" val="7,1543128212,D:\Kim Liên\TEP NGUON\Bai 5-Cung va cau trong sx va luu thong HH_pptx\Media.ppcx"/>
  <p:tag name="HTML_SHAPEINFO" val="&lt;SlideThumbPath val=&quot;Slide8.PNG&quot;/&gt;"/>
</p:tagLst>
</file>

<file path=ppt/tags/tag32.xml><?xml version="1.0" encoding="utf-8"?>
<p:tagLst xmlns:p="http://schemas.openxmlformats.org/presentationml/2006/main">
  <p:tag name="PRESENTER_SHAPEINFO" val="&lt;TextEffect&gt;&lt;Image&gt;&lt;filename val=&quot;C:\Users\ADMINI~1\AppData\Local\Temp\PR\data\asimages\{F905679C-FF05-4410-A2D8-AA00FAB86A2B}_1.png_crop.png&quot;/&gt;&lt;left val=&quot;20&quot;/&gt;&lt;top val=&quot;86&quot;/&gt;&lt;width val=&quot;236&quot;/&gt;&lt;height val=&quot;24&quot;/&gt;&lt;hasText val=&quot;1&quot;/&gt;&lt;paraId val=&quot;1&quot;/&gt;&lt;/Image&gt;&lt;Image&gt;&lt;filename val=&quot;C:\Users\ADMINI~1\AppData\Local\Temp\PR\data\asimages\{8BDC3B14-AA80-4AB6-9B4A-E6B0331231A5}_1.png_crop.png&quot;/&gt;&lt;left val=&quot;19&quot;/&gt;&lt;top val=&quot;108&quot;/&gt;&lt;width val=&quot;176&quot;/&gt;&lt;height val=&quot;26&quot;/&gt;&lt;hasText val=&quot;1&quot;/&gt;&lt;paraId val=&quot;2&quot;/&gt;&lt;/Image&gt;&lt;Image&gt;&lt;filename val=&quot;C:\Users\ADMINI~1\AppData\Local\Temp\PR\data\asimages\{9B3B8657-4ED1-4219-B9F2-D2C6FDA6D8BD}_1.png_crop.png&quot;/&gt;&lt;left val=&quot;662&quot;/&gt;&lt;top val=&quot;374&quot;/&gt;&lt;width val=&quot;0&quot;/&gt;&lt;height val=&quot;0&quot;/&gt;&lt;hasText val=&quot;1&quot;/&gt;&lt;paraId val=&quot;3&quot;/&gt;&lt;/Image&gt;&lt;Image&gt;&lt;filename val=&quot;C:\Users\ADMINI~1\AppData\Local\Temp\PR\data\asimages\{86321E59-D0D4-4648-9E3B-6B99379C240A}_1.png_crop.png&quot;/&gt;&lt;left val=&quot;662&quot;/&gt;&lt;top val=&quot;374&quot;/&gt;&lt;width val=&quot;0&quot;/&gt;&lt;height val=&quot;0&quot;/&gt;&lt;hasText val=&quot;1&quot;/&gt;&lt;paraId val=&quot;4&quot;/&gt;&lt;/Image&gt;&lt;Image&gt;&lt;filename val=&quot;C:\Users\ADMINI~1\AppData\Local\Temp\PR\data\asimages\{D9B57C77-3EE2-436E-94E2-6B22535A0A07}_1.png_crop.png&quot;/&gt;&lt;left val=&quot;662&quot;/&gt;&lt;top val=&quot;374&quot;/&gt;&lt;width val=&quot;0&quot;/&gt;&lt;height val=&quot;0&quot;/&gt;&lt;hasText val=&quot;1&quot;/&gt;&lt;paraId val=&quot;5&quot;/&gt;&lt;/Image&gt;&lt;Image&gt;&lt;filename val=&quot;C:\Users\ADMINI~1\AppData\Local\Temp\PR\data\asimages\{355FB3B2-6BAE-4537-8569-CB68BD3CF6F5}_1.png_crop.png&quot;/&gt;&lt;left val=&quot;662&quot;/&gt;&lt;top val=&quot;374&quot;/&gt;&lt;width val=&quot;0&quot;/&gt;&lt;height val=&quot;0&quot;/&gt;&lt;hasText val=&quot;1&quot;/&gt;&lt;paraId val=&quot;6&quot;/&gt;&lt;/Image&gt;&lt;Image&gt;&lt;filename val=&quot;C:\Users\ADMINI~1\AppData\Local\Temp\PR\data\asimages\{545B5724-E4A6-496D-B0C1-FD0BB8950B0C}_1.png_crop.png&quot;/&gt;&lt;left val=&quot;662&quot;/&gt;&lt;top val=&quot;374&quot;/&gt;&lt;width val=&quot;0&quot;/&gt;&lt;height val=&quot;0&quot;/&gt;&lt;hasText val=&quot;1&quot;/&gt;&lt;paraId val=&quot;7&quot;/&gt;&lt;/Image&gt;&lt;Image&gt;&lt;filename val=&quot;C:\Users\ADMINI~1\AppData\Local\Temp\PR\data\asimages\{47FEE594-800A-455E-9049-FB04F0BB71AD}_1.png_crop.png&quot;/&gt;&lt;left val=&quot;662&quot;/&gt;&lt;top val=&quot;374&quot;/&gt;&lt;width val=&quot;0&quot;/&gt;&lt;height val=&quot;0&quot;/&gt;&lt;hasText val=&quot;1&quot;/&gt;&lt;paraId val=&quot;8&quot;/&gt;&lt;/Image&gt;&lt;Image&gt;&lt;filename val=&quot;C:\Users\ADMINI~1\AppData\Local\Temp\PR\data\asimages\{C13D15ED-E54B-4012-8C47-8A0EE6120737}_1.png_crop.png&quot;/&gt;&lt;left val=&quot;662&quot;/&gt;&lt;top val=&quot;374&quot;/&gt;&lt;width val=&quot;0&quot;/&gt;&lt;height val=&quot;0&quot;/&gt;&lt;hasText val=&quot;1&quot;/&gt;&lt;paraId val=&quot;9&quot;/&gt;&lt;/Image&gt;&lt;Image&gt;&lt;filename val=&quot;C:\Users\ADMINI~1\AppData\Local\Temp\PR\data\asimages\{AEEBEE16-66B2-4474-83A0-DC33A5324E10}_1.png_crop.png&quot;/&gt;&lt;left val=&quot;662&quot;/&gt;&lt;top val=&quot;374&quot;/&gt;&lt;width val=&quot;0&quot;/&gt;&lt;height val=&quot;0&quot;/&gt;&lt;hasText val=&quot;1&quot;/&gt;&lt;paraId val=&quot;10&quot;/&gt;&lt;/Image&gt;&lt;Image&gt;&lt;filename val=&quot;C:\Users\ADMINI~1\AppData\Local\Temp\PR\data\asimages\{1941B065-683F-49F7-B4CC-C670504FD478}_1.png_crop.png&quot;/&gt;&lt;left val=&quot;662&quot;/&gt;&lt;top val=&quot;374&quot;/&gt;&lt;width val=&quot;0&quot;/&gt;&lt;height val=&quot;0&quot;/&gt;&lt;hasText val=&quot;1&quot;/&gt;&lt;paraId val=&quot;11&quot;/&gt;&lt;/Image&gt;&lt;Image&gt;&lt;filename val=&quot;C:\Users\ADMINI~1\AppData\Local\Temp\PR\data\asimages\{12B3AF20-311D-4914-9F24-9AB1A670F8BC}_1.png_crop.png&quot;/&gt;&lt;left val=&quot;662&quot;/&gt;&lt;top val=&quot;374&quot;/&gt;&lt;width val=&quot;0&quot;/&gt;&lt;height val=&quot;0&quot;/&gt;&lt;hasText val=&quot;1&quot;/&gt;&lt;paraId val=&quot;12&quot;/&gt;&lt;/Image&gt;&lt;Image&gt;&lt;filename val=&quot;C:\Users\ADMINI~1\AppData\Local\Temp\PR\data\asimages\{4365D583-EE45-41CD-9760-D31CB8F831D2}_1.png_crop.png&quot;/&gt;&lt;left val=&quot;662&quot;/&gt;&lt;top val=&quot;374&quot;/&gt;&lt;width val=&quot;0&quot;/&gt;&lt;height val=&quot;0&quot;/&gt;&lt;hasText val=&quot;1&quot;/&gt;&lt;paraId val=&quot;13&quot;/&gt;&lt;/Image&gt;&lt;Image&gt;&lt;filename val=&quot;C:\Users\ADMINI~1\AppData\Local\Temp\PR\data\asimages\{9F3CDE72-B4AE-4EEE-95D0-C6073BAD29AA}_1.png_crop.png&quot;/&gt;&lt;left val=&quot;662&quot;/&gt;&lt;top val=&quot;374&quot;/&gt;&lt;width val=&quot;0&quot;/&gt;&lt;height val=&quot;0&quot;/&gt;&lt;hasText val=&quot;1&quot;/&gt;&lt;paraId val=&quot;14&quot;/&gt;&lt;/Image&gt;&lt;Image&gt;&lt;filename val=&quot;C:\Users\ADMINI~1\AppData\Local\Temp\PR\data\asimages\{F40605D3-49EC-45CA-A627-06A96250755B}_1.png_crop.png&quot;/&gt;&lt;left val=&quot;662&quot;/&gt;&lt;top val=&quot;374&quot;/&gt;&lt;width val=&quot;0&quot;/&gt;&lt;height val=&quot;0&quot;/&gt;&lt;hasText val=&quot;1&quot;/&gt;&lt;paraId val=&quot;15&quot;/&gt;&lt;/Image&gt;&lt;Image&gt;&lt;filename val=&quot;C:\Users\ADMINI~1\AppData\Local\Temp\PR\data\asimages\{F8A93577-CA52-458D-BA34-9B9BBA4C5061}_1.png_crop.png&quot;/&gt;&lt;left val=&quot;662&quot;/&gt;&lt;top val=&quot;374&quot;/&gt;&lt;width val=&quot;0&quot;/&gt;&lt;height val=&quot;0&quot;/&gt;&lt;hasText val=&quot;1&quot;/&gt;&lt;paraId val=&quot;16&quot;/&gt;&lt;/Image&gt;&lt;/TextEffect&gt;"/>
  <p:tag name="PRESENTER_SHAPETEXTINFO" val="&lt;ShapeTextInfo&gt;&lt;TableIndex row=&quot;-1&quot; col=&quot;-1&quot;&gt;&lt;linesCount val=&quot;16&quot;/&gt;&lt;lineCharCount val=&quot;24&quot;/&gt;&lt;lineCharCount val=&quot;18&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0&quot;/&gt;&lt;/TableIndex&gt;&lt;/ShapeTextInfo&gt;"/>
</p:tagLst>
</file>

<file path=ppt/tags/tag33.xml><?xml version="1.0" encoding="utf-8"?>
<p:tagLst xmlns:p="http://schemas.openxmlformats.org/presentationml/2006/main">
  <p:tag name="PPSNARRATIONPROPS" val="E:\Kim Liên\TEP NGUON\File âm thanh\Slide 6.mp3"/>
  <p:tag name="PPSNARRATION" val="7,1543128212,D:\Kim Liên\TEP NGUON\Bai 5-Cung va cau trong sx va luu thong HH_pptx\Media.ppcx"/>
  <p:tag name="HTML_SHAPEINFO" val="&lt;SlideThumbPath val=&quot;Slide8.PNG&quot;/&gt;"/>
</p:tagLst>
</file>

<file path=ppt/tags/tag34.xml><?xml version="1.0" encoding="utf-8"?>
<p:tagLst xmlns:p="http://schemas.openxmlformats.org/presentationml/2006/main">
  <p:tag name="PRESENTER_SHAPEINFO" val="&lt;ThreeDShapeInfo&gt;&lt;uuid val=&quot;{3378D55A-0560-4FFF-B2E0-ED5419D9EA39}&quot;/&gt;&lt;isInvalidForFieldText val=&quot;0&quot;/&gt;&lt;Image&gt;&lt;filename val=&quot;C:\Users\ADMINI~1\AppData\Local\Temp\PR\data\asimages\{3378D55A-0560-4FFF-B2E0-ED5419D9EA39}_9.png&quot;/&gt;&lt;left val=&quot;24&quot;/&gt;&lt;top val=&quot;192&quot;/&gt;&lt;width val=&quot;673&quot;/&gt;&lt;height val=&quot;254&quot;/&gt;&lt;hasText val=&quot;1&quot;/&gt;&lt;/Image&gt;&lt;/ThreeDShapeInfo&gt;"/>
  <p:tag name="PRESENTER_SHAPETEXTINFO" val="&lt;ShapeTextInfo&gt;&lt;TableIndex row=&quot;-1&quot; col=&quot;-1&quot;&gt;&lt;linesCount val=&quot;3&quot;/&gt;&lt;lineCharCount val=&quot;50&quot;/&gt;&lt;lineCharCount val=&quot;52&quot;/&gt;&lt;lineCharCount val=&quot;33&quot;/&gt;&lt;/TableIndex&gt;&lt;/ShapeTextInfo&gt;"/>
</p:tagLst>
</file>

<file path=ppt/tags/tag35.xml><?xml version="1.0" encoding="utf-8"?>
<p:tagLst xmlns:p="http://schemas.openxmlformats.org/presentationml/2006/main">
  <p:tag name="HTML_SHAPEINFO" val="&lt;ThreeDShapeInfo&gt;&lt;uuid val=&quot;&quot;/&gt;&lt;isInvalidForFieldText val=&quot;0&quot;/&gt;&lt;Image&gt;&lt;filename val=&quot;C:\Users\ADMINI~1\AppData\Local\Temp\PR\data\asimages\{E9574FB4-4258-470E-8F61-64FC4EC7525E}_9.png&quot;/&gt;&lt;left val=&quot;24&quot;/&gt;&lt;top val=&quot;72&quot;/&gt;&lt;width val=&quot;289&quot;/&gt;&lt;height val=&quot;91&quot;/&gt;&lt;hasText val=&quot;1&quot;/&gt;&lt;/Image&gt;&lt;/ThreeDShapeInfo&gt;"/>
  <p:tag name="PRESENTER_SHAPETEXTINFO" val="&lt;ShapeTextInfo&gt;&lt;TableIndex row=&quot;-1&quot; col=&quot;-1&quot;&gt;&lt;linesCount val=&quot;3&quot;/&gt;&lt;lineCharCount val=&quot;1&quot;/&gt;&lt;lineCharCount val=&quot;21&quot;/&gt;&lt;lineCharCount val=&quot;17&quot;/&gt;&lt;/TableIndex&gt;&lt;/ShapeTextInfo&gt;"/>
</p:tagLst>
</file>

<file path=ppt/tags/tag36.xml><?xml version="1.0" encoding="utf-8"?>
<p:tagLst xmlns:p="http://schemas.openxmlformats.org/presentationml/2006/main">
  <p:tag name="PPSNARRATIONPROPS" val="E:\Kim Liên\TEP NGUON\File âm thanh\Slide 7.mp3"/>
  <p:tag name="PPSNARRATION" val="8,1543128212,D:\Kim Liên\TEP NGUON\Bai 5-Cung va cau trong sx va luu thong HH_pptx\Media.ppcx"/>
  <p:tag name="HTML_SHAPEINFO" val="&lt;SlideThumbPath val=&quot;Slide9.PNG&quot;/&gt;"/>
</p:tagLst>
</file>

<file path=ppt/tags/tag37.xml><?xml version="1.0" encoding="utf-8"?>
<p:tagLst xmlns:p="http://schemas.openxmlformats.org/presentationml/2006/main">
  <p:tag name="HTML_SHAPEINFO" val="&lt;ThreeDShapeInfo&gt;&lt;uuid val=&quot;&quot;/&gt;&lt;isInvalidForFieldText val=&quot;0&quot;/&gt;&lt;Image&gt;&lt;filename val=&quot;C:\Users\ADMINI~1\AppData\Local\Temp\PR\data\asimages\{E9574FB4-4258-470E-8F61-64FC4EC7525E}_9.png&quot;/&gt;&lt;left val=&quot;24&quot;/&gt;&lt;top val=&quot;72&quot;/&gt;&lt;width val=&quot;289&quot;/&gt;&lt;height val=&quot;91&quot;/&gt;&lt;hasText val=&quot;1&quot;/&gt;&lt;/Image&gt;&lt;/ThreeDShapeInfo&gt;"/>
  <p:tag name="PRESENTER_SHAPETEXTINFO" val="&lt;ShapeTextInfo&gt;&lt;TableIndex row=&quot;-1&quot; col=&quot;-1&quot;&gt;&lt;linesCount val=&quot;3&quot;/&gt;&lt;lineCharCount val=&quot;1&quot;/&gt;&lt;lineCharCount val=&quot;21&quot;/&gt;&lt;lineCharCount val=&quot;17&quot;/&gt;&lt;/TableIndex&gt;&lt;/ShapeTextInfo&gt;"/>
</p:tagLst>
</file>

<file path=ppt/tags/tag38.xml><?xml version="1.0" encoding="utf-8"?>
<p:tagLst xmlns:p="http://schemas.openxmlformats.org/presentationml/2006/main">
  <p:tag name="PPSNARRATIONPROPS" val="E:\Kim Liên\TEP NGUON\File âm thanh\Slide 7.mp3"/>
  <p:tag name="PPSNARRATION" val="8,1543128212,D:\Kim Liên\TEP NGUON\Bai 5-Cung va cau trong sx va luu thong HH_pptx\Media.ppcx"/>
  <p:tag name="HTML_SHAPEINFO" val="&lt;SlideThumbPath val=&quot;Slide9.PNG&quot;/&gt;"/>
</p:tagLst>
</file>

<file path=ppt/tags/tag39.xml><?xml version="1.0" encoding="utf-8"?>
<p:tagLst xmlns:p="http://schemas.openxmlformats.org/presentationml/2006/main">
  <p:tag name="HTML_SHAPEINFO" val="&lt;ThreeDShapeInfo&gt;&lt;uuid val=&quot;&quot;/&gt;&lt;isInvalidForFieldText val=&quot;0&quot;/&gt;&lt;Image&gt;&lt;filename val=&quot;C:\Users\ADMINI~1\AppData\Local\Temp\PR\data\asimages\{D64AC397-D0B5-4164-8F4F-F7C0E00D8E37}_11.png&quot;/&gt;&lt;left val=&quot;24&quot;/&gt;&lt;top val=&quot;0&quot;/&gt;&lt;width val=&quot;673&quot;/&gt;&lt;height val=&quot;61&quot;/&gt;&lt;hasText val=&quot;1&quot;/&gt;&lt;/Image&gt;&lt;/ThreeDShapeInfo&gt;"/>
  <p:tag name="PRESENTER_SHAPETEXTINFO" val="&lt;ShapeTextInfo&gt;&lt;TableIndex row=&quot;-1&quot; col=&quot;-1&quot;&gt;&lt;linesCount val=&quot;1&quot;/&gt;&lt;lineCharCount val=&quot;33&quot;/&gt;&lt;/TableIndex&gt;&lt;/ShapeTextInfo&gt;"/>
</p:tagLst>
</file>

<file path=ppt/tags/tag4.xml><?xml version="1.0" encoding="utf-8"?>
<p:tagLst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p="http://schemas.openxmlformats.org/presentationml/2006/main">
  <p:tag name="PRESENTER_SHAPEINFO" val="&lt;ThreeDShapeInfo&gt;&lt;uuid val=&quot;{7FD10474-02E7-4CD6-A262-34C3C74507BA}&quot;/&gt;&lt;isInvalidForFieldText val=&quot;0&quot;/&gt;&lt;Image&gt;&lt;filename val=&quot;C:\Users\ADMINI~1\AppData\Local\Temp\PR\data\asimages\{7FD10474-02E7-4CD6-A262-34C3C74507BA}_11.png&quot;/&gt;&lt;left val=&quot;40&quot;/&gt;&lt;top val=&quot;64&quot;/&gt;&lt;width val=&quot;229&quot;/&gt;&lt;height val=&quot;173&quot;/&gt;&lt;hasText val=&quot;1&quot;/&gt;&lt;/Image&gt;&lt;/ThreeDShapeInfo&gt;"/>
  <p:tag name="PRESENTER_SHAPETEXTINFO" val="&lt;ShapeTextInfo&gt;&lt;TableIndex row=&quot;-1&quot; col=&quot;-1&quot;&gt;&lt;linesCount val=&quot;1&quot;/&gt;&lt;lineCharCount val=&quot;9&quot;/&gt;&lt;/TableIndex&gt;&lt;/ShapeTextInfo&gt;"/>
</p:tagLst>
</file>

<file path=ppt/tags/tag41.xml><?xml version="1.0" encoding="utf-8"?>
<p:tagLst xmlns:p="http://schemas.openxmlformats.org/presentationml/2006/main">
  <p:tag name="PRESENTER_SHAPEINFO" val="&lt;ThreeDShapeInfo&gt;&lt;uuid val=&quot;{8B648F3A-7CDD-4F96-9636-D9B61B4E75F5}&quot;/&gt;&lt;isInvalidForFieldText val=&quot;0&quot;/&gt;&lt;Image&gt;&lt;filename val=&quot;C:\Users\ADMINI~1\AppData\Local\Temp\PR\data\asimages\{8B648F3A-7CDD-4F96-9636-D9B61B4E75F5}_11.png&quot;/&gt;&lt;left val=&quot;36&quot;/&gt;&lt;top val=&quot;264&quot;/&gt;&lt;width val=&quot;238&quot;/&gt;&lt;height val=&quot;165&quot;/&gt;&lt;hasText val=&quot;1&quot;/&gt;&lt;/Image&gt;&lt;/ThreeDShapeInfo&gt;"/>
  <p:tag name="PRESENTER_SHAPETEXTINFO" val="&lt;ShapeTextInfo&gt;&lt;TableIndex row=&quot;-1&quot; col=&quot;-1&quot;&gt;&lt;linesCount val=&quot;1&quot;/&gt;&lt;lineCharCount val=&quot;7&quot;/&gt;&lt;/TableIndex&gt;&lt;/ShapeTextInfo&gt;"/>
</p:tagLst>
</file>

<file path=ppt/tags/tag42.xml><?xml version="1.0" encoding="utf-8"?>
<p:tagLst xmlns:p="http://schemas.openxmlformats.org/presentationml/2006/main">
  <p:tag name="PRESENTER_SHAPEINFO" val="&lt;ThreeDShapeInfo&gt;&lt;uuid val=&quot;{C688120C-2C67-48DD-A41D-D8D17568EC36}&quot;/&gt;&lt;isInvalidForFieldText val=&quot;0&quot;/&gt;&lt;Image&gt;&lt;filename val=&quot;C:\Users\ADMINI~1\AppData\Local\Temp\PR\data\asimages\{C688120C-2C67-48DD-A41D-D8D17568EC36}.png&quot;/&gt;&lt;left val=&quot;285&quot;/&gt;&lt;top val=&quot;153&quot;/&gt;&lt;width val=&quot;185&quot;/&gt;&lt;height val=&quot;143&quot;/&gt;&lt;hasText val=&quot;1&quot;/&gt;&lt;/Image&gt;&lt;/ThreeDShapeInfo&gt;"/>
  <p:tag name="PRESENTER_SHAPETEXTINFO" val="&lt;ShapeTextInfo&gt;&lt;TableIndex row=&quot;-1&quot; col=&quot;-1&quot;&gt;&lt;linesCount val=&quot;1&quot;/&gt;&lt;lineCharCount val=&quot;3&quot;/&gt;&lt;/TableIndex&gt;&lt;/ShapeTextInfo&gt;"/>
</p:tagLst>
</file>

<file path=ppt/tags/tag43.xml><?xml version="1.0" encoding="utf-8"?>
<p:tagLst xmlns:p="http://schemas.openxmlformats.org/presentationml/2006/main">
  <p:tag name="PRESENTER_SHAPEINFO" val="&lt;ThreeDShapeInfo&gt;&lt;uuid val=&quot;{92C3170B-2622-49D6-90F3-35FD89CF6E72}&quot;/&gt;&lt;isInvalidForFieldText val=&quot;0&quot;/&gt;&lt;Image&gt;&lt;filename val=&quot;C:\Users\ADMINI~1\AppData\Local\Temp\PR\data\asimages\{92C3170B-2622-49D6-90F3-35FD89CF6E72}_11.png&quot;/&gt;&lt;left val=&quot;468&quot;/&gt;&lt;top val=&quot;249&quot;/&gt;&lt;width val=&quot;233&quot;/&gt;&lt;height val=&quot;169&quot;/&gt;&lt;hasText val=&quot;1&quot;/&gt;&lt;/Image&gt;&lt;/ThreeDShapeInfo&gt;"/>
  <p:tag name="PRESENTER_SHAPETEXTINFO" val="&lt;ShapeTextInfo&gt;&lt;TableIndex row=&quot;-1&quot; col=&quot;-1&quot;&gt;&lt;linesCount val=&quot;1&quot;/&gt;&lt;lineCharCount val=&quot;9&quot;/&gt;&lt;/TableIndex&gt;&lt;/ShapeTextInfo&gt;"/>
</p:tagLst>
</file>

<file path=ppt/tags/tag44.xml><?xml version="1.0" encoding="utf-8"?>
<p:tagLst xmlns:p="http://schemas.openxmlformats.org/presentationml/2006/main">
  <p:tag name="PRESENTER_SHAPEINFO" val="&lt;ThreeDShapeInfo&gt;&lt;uuid val=&quot;{DABB1E09-AD2A-4161-8614-F8F25A09C314}&quot;/&gt;&lt;isInvalidForFieldText val=&quot;0&quot;/&gt;&lt;Image&gt;&lt;filename val=&quot;C:\Users\ADMINI~1\AppData\Local\Temp\PR\data\asimages\{DABB1E09-AD2A-4161-8614-F8F25A09C314}_11.png&quot;/&gt;&lt;left val=&quot;470&quot;/&gt;&lt;top val=&quot;70&quot;/&gt;&lt;width val=&quot;240&quot;/&gt;&lt;height val=&quot;148&quot;/&gt;&lt;hasText val=&quot;1&quot;/&gt;&lt;/Image&gt;&lt;/ThreeDShapeInfo&gt;"/>
  <p:tag name="PRESENTER_SHAPETEXTINFO" val="&lt;ShapeTextInfo&gt;&lt;TableIndex row=&quot;-1&quot; col=&quot;-1&quot;&gt;&lt;linesCount val=&quot;1&quot;/&gt;&lt;lineCharCount val=&quot;6&quot;/&gt;&lt;/TableIndex&gt;&lt;/ShapeTextInfo&gt;"/>
</p:tagLst>
</file>

<file path=ppt/tags/tag45.xml><?xml version="1.0" encoding="utf-8"?>
<p:tagLst xmlns:p="http://schemas.openxmlformats.org/presentationml/2006/main">
  <p:tag name="PRESENTER_SHAPEINFO" val="&lt;ThreeDShapeInfo&gt;&lt;uuid val=&quot;{F62B8B44-BBD2-4D29-872C-49E795051647}&quot;/&gt;&lt;isInvalidForFieldText val=&quot;0&quot;/&gt;&lt;Image&gt;&lt;filename val=&quot;C:\Users\ADMINI~1\AppData\Local\Temp\PR\data\asimages\{F62B8B44-BBD2-4D29-872C-49E795051647}_11.png&quot;/&gt;&lt;left val=&quot;311&quot;/&gt;&lt;top val=&quot;299&quot;/&gt;&lt;width val=&quot;129&quot;/&gt;&lt;height val=&quot;232&quot;/&gt;&lt;hasText val=&quot;1&quot;/&gt;&lt;/Image&gt;&lt;/ThreeDShapeInfo&gt;"/>
  <p:tag name="PRESENTER_SHAPETEXTINFO" val="&lt;ShapeTextInfo&gt;&lt;TableIndex row=&quot;-1&quot; col=&quot;-1&quot;&gt;&lt;linesCount val=&quot;1&quot;/&gt;&lt;lineCharCount val=&quot;8&quot;/&gt;&lt;/TableIndex&gt;&lt;/ShapeTextInfo&gt;"/>
</p:tagLst>
</file>

<file path=ppt/tags/tag46.xml><?xml version="1.0" encoding="utf-8"?>
<p:tagLst xmlns:p="http://schemas.openxmlformats.org/presentationml/2006/main">
  <p:tag name="PPSNARRATIONPROPS" val="E:\Kim Liên\TEP NGUON\File âm thanh\Slide 9.mp3"/>
  <p:tag name="PPSNARRATION" val="10,1543128212,D:\Kim Liên\TEP NGUON\Bai 5-Cung va cau trong sx va luu thong HH_pptx\Media.ppcx"/>
  <p:tag name="HTML_SHAPEINFO" val="&lt;SlideThumbPath val=&quot;Slide11.PNG&quot;/&gt;"/>
</p:tagLst>
</file>

<file path=ppt/tags/tag47.xml><?xml version="1.0" encoding="utf-8"?>
<p:tagLst xmlns:p="http://schemas.openxmlformats.org/presentationml/2006/main">
  <p:tag name="PRESENTER_SHAPEINFO" val="&lt;TextEffect&gt;&lt;Image&gt;&lt;filename val=&quot;C:\Users\ADMINI~1\AppData\Local\Temp\PR\data\asimages\{57C041BA-C927-463F-88A0-D47DEE14D5E9}_1.png_crop.png&quot;/&gt;&lt;left val=&quot;39&quot;/&gt;&lt;top val=&quot;77&quot;/&gt;&lt;width val=&quot;299&quot;/&gt;&lt;height val=&quot;31&quot;/&gt;&lt;hasText val=&quot;1&quot;/&gt;&lt;paraId val=&quot;1&quot;/&gt;&lt;/Image&gt;&lt;Image&gt;&lt;filename val=&quot;C:\Users\ADMINI~1\AppData\Local\Temp\PR\data\asimages\{80A15D97-AE7E-4370-A78F-AC31AB68E01B}_1.png_crop.png&quot;/&gt;&lt;left val=&quot;38&quot;/&gt;&lt;top val=&quot;110&quot;/&gt;&lt;width val=&quot;220&quot;/&gt;&lt;height val=&quot;31&quot;/&gt;&lt;hasText val=&quot;1&quot;/&gt;&lt;paraId val=&quot;2&quot;/&gt;&lt;/Image&gt;&lt;Image&gt;&lt;filename val=&quot;C:\Users\ADMINI~1\AppData\Local\Temp\PR\data\asimages\{4B370F78-7AAD-4814-9A54-EC28D5BE41AC}_1.png_crop.png&quot;/&gt;&lt;left val=&quot;39&quot;/&gt;&lt;top val=&quot;149&quot;/&gt;&lt;width val=&quot;241&quot;/&gt;&lt;height val=&quot;28&quot;/&gt;&lt;hasText val=&quot;1&quot;/&gt;&lt;paraId val=&quot;3&quot;/&gt;&lt;/Image&gt;&lt;Image&gt;&lt;filename val=&quot;C:\Users\ADMINI~1\AppData\Local\Temp\PR\data\asimages\{12B351C6-BC4B-4923-A33D-EE52A24615B4}_1.png_crop.png&quot;/&gt;&lt;left val=&quot;681&quot;/&gt;&lt;top val=&quot;523&quot;/&gt;&lt;width val=&quot;0&quot;/&gt;&lt;height val=&quot;0&quot;/&gt;&lt;hasText val=&quot;1&quot;/&gt;&lt;paraId val=&quot;4&quot;/&gt;&lt;/Image&gt;&lt;Image&gt;&lt;filename val=&quot;C:\Users\ADMINI~1\AppData\Local\Temp\PR\data\asimages\{ECA466E0-661D-4380-B25E-3E52004BC528}_1.png_crop.png&quot;/&gt;&lt;left val=&quot;681&quot;/&gt;&lt;top val=&quot;523&quot;/&gt;&lt;width val=&quot;0&quot;/&gt;&lt;height val=&quot;0&quot;/&gt;&lt;hasText val=&quot;1&quot;/&gt;&lt;paraId val=&quot;5&quot;/&gt;&lt;/Image&gt;&lt;Image&gt;&lt;filename val=&quot;C:\Users\ADMINI~1\AppData\Local\Temp\PR\data\asimages\{1803F533-2D0C-4899-9806-FC964E6D3387}_1.png_crop.png&quot;/&gt;&lt;left val=&quot;681&quot;/&gt;&lt;top val=&quot;523&quot;/&gt;&lt;width val=&quot;0&quot;/&gt;&lt;height val=&quot;0&quot;/&gt;&lt;hasText val=&quot;1&quot;/&gt;&lt;paraId val=&quot;6&quot;/&gt;&lt;/Image&gt;&lt;Image&gt;&lt;filename val=&quot;C:\Users\ADMINI~1\AppData\Local\Temp\PR\data\asimages\{8F86CB6B-8BEA-4F18-8401-AB4ADA3BAD33}_1.png_crop.png&quot;/&gt;&lt;left val=&quot;681&quot;/&gt;&lt;top val=&quot;523&quot;/&gt;&lt;width val=&quot;0&quot;/&gt;&lt;height val=&quot;0&quot;/&gt;&lt;hasText val=&quot;1&quot;/&gt;&lt;paraId val=&quot;7&quot;/&gt;&lt;/Image&gt;&lt;Image&gt;&lt;filename val=&quot;C:\Users\ADMINI~1\AppData\Local\Temp\PR\data\asimages\{6DDF64F5-26B5-4C99-A2B1-D0A1574BC9A2}_1.png_crop.png&quot;/&gt;&lt;left val=&quot;681&quot;/&gt;&lt;top val=&quot;523&quot;/&gt;&lt;width val=&quot;0&quot;/&gt;&lt;height val=&quot;0&quot;/&gt;&lt;hasText val=&quot;1&quot;/&gt;&lt;paraId val=&quot;8&quot;/&gt;&lt;/Image&gt;&lt;Image&gt;&lt;filename val=&quot;C:\Users\ADMINI~1\AppData\Local\Temp\PR\data\asimages\{2B30A65F-129D-4DC2-9623-D076051E82D8}_1.png_crop.png&quot;/&gt;&lt;left val=&quot;681&quot;/&gt;&lt;top val=&quot;523&quot;/&gt;&lt;width val=&quot;0&quot;/&gt;&lt;height val=&quot;0&quot;/&gt;&lt;hasText val=&quot;1&quot;/&gt;&lt;paraId val=&quot;9&quot;/&gt;&lt;/Image&gt;&lt;Image&gt;&lt;filename val=&quot;C:\Users\ADMINI~1\AppData\Local\Temp\PR\data\asimages\{AB058BAE-85C5-4A50-9902-F875611BF740}_1.png_crop.png&quot;/&gt;&lt;left val=&quot;681&quot;/&gt;&lt;top val=&quot;523&quot;/&gt;&lt;width val=&quot;0&quot;/&gt;&lt;height val=&quot;0&quot;/&gt;&lt;hasText val=&quot;1&quot;/&gt;&lt;paraId val=&quot;10&quot;/&gt;&lt;/Image&gt;&lt;Image&gt;&lt;filename val=&quot;C:\Users\ADMINI~1\AppData\Local\Temp\PR\data\asimages\{91F359E7-CDF1-4521-A475-E6EC52217316}_1.png_crop.png&quot;/&gt;&lt;left val=&quot;681&quot;/&gt;&lt;top val=&quot;523&quot;/&gt;&lt;width val=&quot;0&quot;/&gt;&lt;height val=&quot;0&quot;/&gt;&lt;hasText val=&quot;1&quot;/&gt;&lt;paraId val=&quot;11&quot;/&gt;&lt;/Image&gt;&lt;Image&gt;&lt;filename val=&quot;C:\Users\ADMINI~1\AppData\Local\Temp\PR\data\asimages\{3DB4284F-D987-4B68-82E8-48D5F896D4CF}_1.png_crop.png&quot;/&gt;&lt;left val=&quot;681&quot;/&gt;&lt;top val=&quot;523&quot;/&gt;&lt;width val=&quot;0&quot;/&gt;&lt;height val=&quot;0&quot;/&gt;&lt;hasText val=&quot;1&quot;/&gt;&lt;paraId val=&quot;12&quot;/&gt;&lt;/Image&gt;&lt;Image&gt;&lt;filename val=&quot;C:\Users\ADMINI~1\AppData\Local\Temp\PR\data\asimages\{47C660CE-C770-4DAD-89F8-ACD6DBBC2A70}_1.png_crop.png&quot;/&gt;&lt;left val=&quot;254&quot;/&gt;&lt;top val=&quot;486&quot;/&gt;&lt;width val=&quot;295&quot;/&gt;&lt;height val=&quot;24&quot;/&gt;&lt;hasText val=&quot;1&quot;/&gt;&lt;paraId val=&quot;13&quot;/&gt;&lt;/Image&gt;&lt;/TextEffect&gt;"/>
  <p:tag name="PRESENTER_SHAPETEXTINFO" val="&lt;ShapeTextInfo&gt;&lt;TableIndex row=&quot;-1&quot; col=&quot;-1&quot;&gt;&lt;linesCount val=&quot;13&quot;/&gt;&lt;lineCharCount val=&quot;24&quot;/&gt;&lt;lineCharCount val=&quot;17&quot;/&gt;&lt;lineCharCount val=&quot;19&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38&quot;/&gt;&lt;/TableIndex&gt;&lt;/ShapeTextInfo&gt;"/>
</p:tagLst>
</file>

<file path=ppt/tags/tag48.xml><?xml version="1.0" encoding="utf-8"?>
<p:tagLst xmlns:p="http://schemas.openxmlformats.org/presentationml/2006/main">
  <p:tag name="PPSNARRATIONPROPS" val="E:\Kim Liên\TEP NGUON\File âm thanh\Slide 10.mp3"/>
  <p:tag name="PPSNARRATION" val="11,1543128212,D:\Kim Liên\TEP NGUON\Bai 5-Cung va cau trong sx va luu thong HH_pptx\Media.ppcx"/>
  <p:tag name="HTML_SHAPEINFO" val="&lt;SlideThumbPath val=&quot;Slide12.PNG&quot;/&gt;"/>
</p:tagLst>
</file>

<file path=ppt/tags/tag49.xml><?xml version="1.0" encoding="utf-8"?>
<p:tagLst xmlns:p="http://schemas.openxmlformats.org/presentationml/2006/main">
  <p:tag name="PRESENTER_SHAPEINFO" val="&lt;TextEffect&gt;&lt;Image&gt;&lt;filename val=&quot;C:\Users\ADMINI~1\AppData\Local\Temp\PR\data\asimages\{57C041BA-C927-463F-88A0-D47DEE14D5E9}_1.png_crop.png&quot;/&gt;&lt;left val=&quot;39&quot;/&gt;&lt;top val=&quot;77&quot;/&gt;&lt;width val=&quot;299&quot;/&gt;&lt;height val=&quot;31&quot;/&gt;&lt;hasText val=&quot;1&quot;/&gt;&lt;paraId val=&quot;1&quot;/&gt;&lt;/Image&gt;&lt;Image&gt;&lt;filename val=&quot;C:\Users\ADMINI~1\AppData\Local\Temp\PR\data\asimages\{80A15D97-AE7E-4370-A78F-AC31AB68E01B}_1.png_crop.png&quot;/&gt;&lt;left val=&quot;38&quot;/&gt;&lt;top val=&quot;110&quot;/&gt;&lt;width val=&quot;220&quot;/&gt;&lt;height val=&quot;31&quot;/&gt;&lt;hasText val=&quot;1&quot;/&gt;&lt;paraId val=&quot;2&quot;/&gt;&lt;/Image&gt;&lt;Image&gt;&lt;filename val=&quot;C:\Users\ADMINI~1\AppData\Local\Temp\PR\data\asimages\{4B370F78-7AAD-4814-9A54-EC28D5BE41AC}_1.png_crop.png&quot;/&gt;&lt;left val=&quot;39&quot;/&gt;&lt;top val=&quot;149&quot;/&gt;&lt;width val=&quot;241&quot;/&gt;&lt;height val=&quot;28&quot;/&gt;&lt;hasText val=&quot;1&quot;/&gt;&lt;paraId val=&quot;3&quot;/&gt;&lt;/Image&gt;&lt;Image&gt;&lt;filename val=&quot;C:\Users\ADMINI~1\AppData\Local\Temp\PR\data\asimages\{12B351C6-BC4B-4923-A33D-EE52A24615B4}_1.png_crop.png&quot;/&gt;&lt;left val=&quot;681&quot;/&gt;&lt;top val=&quot;523&quot;/&gt;&lt;width val=&quot;0&quot;/&gt;&lt;height val=&quot;0&quot;/&gt;&lt;hasText val=&quot;1&quot;/&gt;&lt;paraId val=&quot;4&quot;/&gt;&lt;/Image&gt;&lt;Image&gt;&lt;filename val=&quot;C:\Users\ADMINI~1\AppData\Local\Temp\PR\data\asimages\{ECA466E0-661D-4380-B25E-3E52004BC528}_1.png_crop.png&quot;/&gt;&lt;left val=&quot;681&quot;/&gt;&lt;top val=&quot;523&quot;/&gt;&lt;width val=&quot;0&quot;/&gt;&lt;height val=&quot;0&quot;/&gt;&lt;hasText val=&quot;1&quot;/&gt;&lt;paraId val=&quot;5&quot;/&gt;&lt;/Image&gt;&lt;Image&gt;&lt;filename val=&quot;C:\Users\ADMINI~1\AppData\Local\Temp\PR\data\asimages\{1803F533-2D0C-4899-9806-FC964E6D3387}_1.png_crop.png&quot;/&gt;&lt;left val=&quot;681&quot;/&gt;&lt;top val=&quot;523&quot;/&gt;&lt;width val=&quot;0&quot;/&gt;&lt;height val=&quot;0&quot;/&gt;&lt;hasText val=&quot;1&quot;/&gt;&lt;paraId val=&quot;6&quot;/&gt;&lt;/Image&gt;&lt;Image&gt;&lt;filename val=&quot;C:\Users\ADMINI~1\AppData\Local\Temp\PR\data\asimages\{8F86CB6B-8BEA-4F18-8401-AB4ADA3BAD33}_1.png_crop.png&quot;/&gt;&lt;left val=&quot;681&quot;/&gt;&lt;top val=&quot;523&quot;/&gt;&lt;width val=&quot;0&quot;/&gt;&lt;height val=&quot;0&quot;/&gt;&lt;hasText val=&quot;1&quot;/&gt;&lt;paraId val=&quot;7&quot;/&gt;&lt;/Image&gt;&lt;Image&gt;&lt;filename val=&quot;C:\Users\ADMINI~1\AppData\Local\Temp\PR\data\asimages\{6DDF64F5-26B5-4C99-A2B1-D0A1574BC9A2}_1.png_crop.png&quot;/&gt;&lt;left val=&quot;681&quot;/&gt;&lt;top val=&quot;523&quot;/&gt;&lt;width val=&quot;0&quot;/&gt;&lt;height val=&quot;0&quot;/&gt;&lt;hasText val=&quot;1&quot;/&gt;&lt;paraId val=&quot;8&quot;/&gt;&lt;/Image&gt;&lt;Image&gt;&lt;filename val=&quot;C:\Users\ADMINI~1\AppData\Local\Temp\PR\data\asimages\{2B30A65F-129D-4DC2-9623-D076051E82D8}_1.png_crop.png&quot;/&gt;&lt;left val=&quot;681&quot;/&gt;&lt;top val=&quot;523&quot;/&gt;&lt;width val=&quot;0&quot;/&gt;&lt;height val=&quot;0&quot;/&gt;&lt;hasText val=&quot;1&quot;/&gt;&lt;paraId val=&quot;9&quot;/&gt;&lt;/Image&gt;&lt;Image&gt;&lt;filename val=&quot;C:\Users\ADMINI~1\AppData\Local\Temp\PR\data\asimages\{AB058BAE-85C5-4A50-9902-F875611BF740}_1.png_crop.png&quot;/&gt;&lt;left val=&quot;681&quot;/&gt;&lt;top val=&quot;523&quot;/&gt;&lt;width val=&quot;0&quot;/&gt;&lt;height val=&quot;0&quot;/&gt;&lt;hasText val=&quot;1&quot;/&gt;&lt;paraId val=&quot;10&quot;/&gt;&lt;/Image&gt;&lt;Image&gt;&lt;filename val=&quot;C:\Users\ADMINI~1\AppData\Local\Temp\PR\data\asimages\{91F359E7-CDF1-4521-A475-E6EC52217316}_1.png_crop.png&quot;/&gt;&lt;left val=&quot;681&quot;/&gt;&lt;top val=&quot;523&quot;/&gt;&lt;width val=&quot;0&quot;/&gt;&lt;height val=&quot;0&quot;/&gt;&lt;hasText val=&quot;1&quot;/&gt;&lt;paraId val=&quot;11&quot;/&gt;&lt;/Image&gt;&lt;Image&gt;&lt;filename val=&quot;C:\Users\ADMINI~1\AppData\Local\Temp\PR\data\asimages\{3DB4284F-D987-4B68-82E8-48D5F896D4CF}_1.png_crop.png&quot;/&gt;&lt;left val=&quot;681&quot;/&gt;&lt;top val=&quot;523&quot;/&gt;&lt;width val=&quot;0&quot;/&gt;&lt;height val=&quot;0&quot;/&gt;&lt;hasText val=&quot;1&quot;/&gt;&lt;paraId val=&quot;12&quot;/&gt;&lt;/Image&gt;&lt;Image&gt;&lt;filename val=&quot;C:\Users\ADMINI~1\AppData\Local\Temp\PR\data\asimages\{47C660CE-C770-4DAD-89F8-ACD6DBBC2A70}_1.png_crop.png&quot;/&gt;&lt;left val=&quot;254&quot;/&gt;&lt;top val=&quot;486&quot;/&gt;&lt;width val=&quot;295&quot;/&gt;&lt;height val=&quot;24&quot;/&gt;&lt;hasText val=&quot;1&quot;/&gt;&lt;paraId val=&quot;13&quot;/&gt;&lt;/Image&gt;&lt;/TextEffect&gt;"/>
  <p:tag name="PRESENTER_SHAPETEXTINFO" val="&lt;ShapeTextInfo&gt;&lt;TableIndex row=&quot;-1&quot; col=&quot;-1&quot;&gt;&lt;linesCount val=&quot;13&quot;/&gt;&lt;lineCharCount val=&quot;24&quot;/&gt;&lt;lineCharCount val=&quot;17&quot;/&gt;&lt;lineCharCount val=&quot;19&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38&quot;/&gt;&lt;/TableIndex&gt;&lt;/ShapeTextInfo&gt;"/>
</p:tagLst>
</file>

<file path=ppt/tags/tag5.xml><?xml version="1.0" encoding="utf-8"?>
<p:tagLst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p="http://schemas.openxmlformats.org/presentationml/2006/main">
  <p:tag name="PRESENTER_SHAPEINFO" val="&lt;ThreeDShapeInfo&gt;&lt;uuid val=&quot;{8ADE7700-FE91-4175-ABBD-C04EC2E3DCC5}&quot;/&gt;&lt;isInvalidForFieldText val=&quot;0&quot;/&gt;&lt;Image&gt;&lt;filename val=&quot;C:\Users\ADMINI~1\AppData\Local\Temp\PR\data\asimages\{8ADE7700-FE91-4175-ABBD-C04EC2E3DCC5}_12.png&quot;/&gt;&lt;left val=&quot;-1&quot;/&gt;&lt;top val=&quot;213&quot;/&gt;&lt;width val=&quot;174&quot;/&gt;&lt;height val=&quot;175&quot;/&gt;&lt;hasText val=&quot;1&quot;/&gt;&lt;/Image&gt;&lt;/ThreeDShapeInfo&gt;"/>
</p:tagLst>
</file>

<file path=ppt/tags/tag51.xml><?xml version="1.0" encoding="utf-8"?>
<p:tagLst xmlns:p="http://schemas.openxmlformats.org/presentationml/2006/main">
  <p:tag name="PRESENTER_SHAPETEXTINFO" val="&lt;ShapeTextInfo&gt;&lt;TableIndex row=&quot;-1&quot; col=&quot;-1&quot;&gt;&lt;linesCount val=&quot;2&quot;/&gt;&lt;lineCharCount val=&quot;13&quot;/&gt;&lt;lineCharCount val=&quot;14&quot;/&gt;&lt;/TableIndex&gt;&lt;/ShapeTextInfo&gt;"/>
</p:tagLst>
</file>

<file path=ppt/tags/tag52.xml><?xml version="1.0" encoding="utf-8"?>
<p:tagLst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p="http://schemas.openxmlformats.org/presentationml/2006/main">
  <p:tag name="HTML_SHAPEINFO" val="&lt;ThreeDShapeInfo&gt;&lt;uuid val=&quot;&quot;/&gt;&lt;isInvalidForFieldText val=&quot;0&quot;/&gt;&lt;Image&gt;&lt;filename val=&quot;C:\Users\ADMINI~1\AppData\Local\Temp\PR\data\asimages\{DCE822A1-0590-4E77-9CAD-7941007D8249}_12.png&quot;/&gt;&lt;left val=&quot;432&quot;/&gt;&lt;top val=&quot;135&quot;/&gt;&lt;width val=&quot;187&quot;/&gt;&lt;height val=&quot;46&quot;/&gt;&lt;hasText val=&quot;1&quot;/&gt;&lt;/Image&gt;&lt;/ThreeDShapeInfo&gt;"/>
  <p:tag name="PRESENTER_SHAPETEXTINFO" val="&lt;ShapeTextInfo&gt;&lt;TableIndex row=&quot;-1&quot; col=&quot;-1&quot;&gt;&lt;linesCount val=&quot;1&quot;/&gt;&lt;lineCharCount val=&quot;13&quot;/&gt;&lt;/TableIndex&gt;&lt;/ShapeTextInfo&gt;"/>
</p:tagLst>
</file>

<file path=ppt/tags/tag55.xml><?xml version="1.0" encoding="utf-8"?>
<p:tagLst xmlns:p="http://schemas.openxmlformats.org/presentationml/2006/main">
  <p:tag name="HTML_SHAPEINFO" val="&lt;ThreeDShapeInfo&gt;&lt;uuid val=&quot;&quot;/&gt;&lt;isInvalidForFieldText val=&quot;0&quot;/&gt;&lt;Image&gt;&lt;filename val=&quot;C:\Users\ADMINI~1\AppData\Local\Temp\PR\data\asimages\{4E1D952C-C6F8-442D-BAC0-3CFB67E35A71}_12.png&quot;/&gt;&lt;left val=&quot;438&quot;/&gt;&lt;top val=&quot;200&quot;/&gt;&lt;width val=&quot;217&quot;/&gt;&lt;height val=&quot;73&quot;/&gt;&lt;hasText val=&quot;1&quot;/&gt;&lt;/Image&gt;&lt;/ThreeDShapeInfo&gt;"/>
  <p:tag name="PRESENTER_SHAPETEXTINFO" val="&lt;ShapeTextInfo&gt;&lt;TableIndex row=&quot;-1&quot; col=&quot;-1&quot;&gt;&lt;linesCount val=&quot;2&quot;/&gt;&lt;lineCharCount val=&quot;18&quot;/&gt;&lt;lineCharCount val=&quot;11&quot;/&gt;&lt;/TableIndex&gt;&lt;/ShapeTextInfo&gt;"/>
</p:tagLst>
</file>

<file path=ppt/tags/tag56.xml><?xml version="1.0" encoding="utf-8"?>
<p:tagLst xmlns:p="http://schemas.openxmlformats.org/presentationml/2006/main">
  <p:tag name="HTML_SHAPEINFO" val="&lt;ThreeDShapeInfo&gt;&lt;uuid val=&quot;&quot;/&gt;&lt;isInvalidForFieldText val=&quot;0&quot;/&gt;&lt;Image&gt;&lt;filename val=&quot;C:\Users\ADMINI~1\AppData\Local\Temp\PR\data\asimages\{B6BA2600-75A4-409F-8E77-D1654EC20931}_12.png&quot;/&gt;&lt;left val=&quot;437&quot;/&gt;&lt;top val=&quot;321&quot;/&gt;&lt;width val=&quot;158&quot;/&gt;&lt;height val=&quot;51&quot;/&gt;&lt;hasText val=&quot;1&quot;/&gt;&lt;/Image&gt;&lt;/ThreeDShapeInfo&gt;"/>
  <p:tag name="PRESENTER_SHAPETEXTINFO" val="&lt;ShapeTextInfo&gt;&lt;TableIndex row=&quot;-1&quot; col=&quot;-1&quot;&gt;&lt;linesCount val=&quot;1&quot;/&gt;&lt;lineCharCount val=&quot;8&quot;/&gt;&lt;/TableIndex&gt;&lt;/ShapeTextInfo&gt;"/>
</p:tagLst>
</file>

<file path=ppt/tags/tag57.xml><?xml version="1.0" encoding="utf-8"?>
<p:tagLst xmlns:p="http://schemas.openxmlformats.org/presentationml/2006/main">
  <p:tag name="HTML_SHAPEINFO" val="&lt;ThreeDShapeInfo&gt;&lt;uuid val=&quot;&quot;/&gt;&lt;isInvalidForFieldText val=&quot;0&quot;/&gt;&lt;Image&gt;&lt;filename val=&quot;C:\Users\ADMINI~1\AppData\Local\Temp\PR\data\asimages\{6A20E293-F025-4051-8296-1BE66E4B2D8E}_12.png&quot;/&gt;&lt;left val=&quot;436&quot;/&gt;&lt;top val=&quot;373&quot;/&gt;&lt;width val=&quot;284&quot;/&gt;&lt;height val=&quot;51&quot;/&gt;&lt;hasText val=&quot;1&quot;/&gt;&lt;/Image&gt;&lt;/ThreeDShapeInfo&gt;"/>
  <p:tag name="PRESENTER_SHAPETEXTINFO" val="&lt;ShapeTextInfo&gt;&lt;TableIndex row=&quot;-1&quot; col=&quot;-1&quot;&gt;&lt;linesCount val=&quot;1&quot;/&gt;&lt;lineCharCount val=&quot;20&quot;/&gt;&lt;/TableIndex&gt;&lt;/ShapeTextInfo&gt;"/>
</p:tagLst>
</file>

<file path=ppt/tags/tag58.xml><?xml version="1.0" encoding="utf-8"?>
<p:tagLst xmlns:p="http://schemas.openxmlformats.org/presentationml/2006/main">
  <p:tag name="HTML_SHAPEINFO" val="&lt;ThreeDShapeInfo&gt;&lt;uuid val=&quot;&quot;/&gt;&lt;isInvalidForFieldText val=&quot;0&quot;/&gt;&lt;Image&gt;&lt;filename val=&quot;C:\Users\ADMINI~1\AppData\Local\Temp\PR\data\asimages\{992ADB57-720B-4A4B-89E3-010E3853D6DF}_12.png&quot;/&gt;&lt;left val=&quot;441&quot;/&gt;&lt;top val=&quot;423&quot;/&gt;&lt;width val=&quot;266&quot;/&gt;&lt;height val=&quot;51&quot;/&gt;&lt;hasText val=&quot;1&quot;/&gt;&lt;/Image&gt;&lt;/ThreeDShapeInfo&gt;"/>
  <p:tag name="PRESENTER_SHAPETEXTINFO" val="&lt;ShapeTextInfo&gt;&lt;TableIndex row=&quot;-1&quot; col=&quot;-1&quot;&gt;&lt;linesCount val=&quot;1&quot;/&gt;&lt;lineCharCount val=&quot;19&quot;/&gt;&lt;/TableIndex&gt;&lt;/ShapeTextInfo&gt;"/>
</p:tagLst>
</file>

<file path=ppt/tags/tag59.xml><?xml version="1.0" encoding="utf-8"?>
<p:tagLst xmlns:p="http://schemas.openxmlformats.org/presentationml/2006/main">
  <p:tag name="HTML_SHAPEINFO" val="&lt;ThreeDShapeInfo&gt;&lt;uuid val=&quot;&quot;/&gt;&lt;isInvalidForFieldText val=&quot;0&quot;/&gt;&lt;Image&gt;&lt;filename val=&quot;C:\Users\ADMINI~1\AppData\Local\Temp\PR\data\asimages\{B939BAAD-6A94-4E48-9CE6-4BF837006E03}_12.png&quot;/&gt;&lt;left val=&quot;435&quot;/&gt;&lt;top val=&quot;276&quot;/&gt;&lt;width val=&quot;212&quot;/&gt;&lt;height val=&quot;51&quot;/&gt;&lt;hasText val=&quot;1&quot;/&gt;&lt;/Image&gt;&lt;/ThreeDShapeInfo&gt;"/>
  <p:tag name="PRESENTER_SHAPETEXTINFO" val="&lt;ShapeTextInfo&gt;&lt;TableIndex row=&quot;-1&quot; col=&quot;-1&quot;&gt;&lt;linesCount val=&quot;1&quot;/&gt;&lt;lineCharCount val=&quot;11&quot;/&gt;&lt;/TableIndex&gt;&lt;/ShapeTextInfo&gt;"/>
</p:tagLst>
</file>

<file path=ppt/tags/tag6.xml><?xml version="1.0" encoding="utf-8"?>
<p:tagLst xmlns:p="http://schemas.openxmlformats.org/presentationml/2006/main">
  <p:tag name="PRESENTER_SHAPETEXTINFO" val="&lt;ShapeTextInfo&gt;&lt;TableIndex row=&quot;-1&quot; col=&quot;-1&quot;&gt;&lt;linesCount val=&quot;7&quot;/&gt;&lt;lineCharCount val=&quot;14&quot;/&gt;&lt;lineCharCount val=&quot;12&quot;/&gt;&lt;lineCharCount val=&quot;7&quot;/&gt;&lt;lineCharCount val=&quot;13&quot;/&gt;&lt;lineCharCount val=&quot;12&quot;/&gt;&lt;lineCharCount val=&quot;13&quot;/&gt;&lt;lineCharCount val=&quot;11&quot;/&gt;&lt;/TableIndex&gt;&lt;/ShapeTextInfo&gt;"/>
</p:tagLst>
</file>

<file path=ppt/tags/tag60.xml><?xml version="1.0" encoding="utf-8"?>
<p:tagLst xmlns:p="http://schemas.openxmlformats.org/presentationml/2006/main">
  <p:tag name="PPSNARRATIONPROPS" val="E:\Kim Liên\TEP NGUON\File âm thanh\Slide 10.mp3"/>
  <p:tag name="PPSNARRATION" val="11,1543128212,D:\Kim Liên\TEP NGUON\Bai 5-Cung va cau trong sx va luu thong HH_pptx\Media.ppcx"/>
  <p:tag name="HTML_SHAPEINFO" val="&lt;SlideThumbPath val=&quot;Slide12.PNG&quot;/&gt;"/>
</p:tagLst>
</file>

<file path=ppt/tags/tag61.xml><?xml version="1.0" encoding="utf-8"?>
<p:tagLst xmlns:p="http://schemas.openxmlformats.org/presentationml/2006/main">
  <p:tag name="HTML_SHAPEINFO" val="&lt;ThreeDShapeInfo&gt;&lt;uuid val=&quot;&quot;/&gt;&lt;isInvalidForFieldText val=&quot;0&quot;/&gt;&lt;Image&gt;&lt;filename val=&quot;C:\Users\ADMINI~1\AppData\Local\Temp\PR\data\asimages\{122D7E58-FAE3-4DCE-A583-B24BA385257C}_13.png&quot;/&gt;&lt;left val=&quot;24&quot;/&gt;&lt;top val=&quot;0&quot;/&gt;&lt;width val=&quot;649&quot;/&gt;&lt;height val=&quot;91&quot;/&gt;&lt;hasText val=&quot;1&quot;/&gt;&lt;/Image&gt;&lt;/ThreeDShapeInfo&gt;"/>
  <p:tag name="PRESENTER_SHAPETEXTINFO" val="&lt;ShapeTextInfo&gt;&lt;TableIndex row=&quot;-1&quot; col=&quot;-1&quot;&gt;&lt;linesCount val=&quot;1&quot;/&gt;&lt;lineCharCount val=&quot;17&quot;/&gt;&lt;/TableIndex&gt;&lt;/ShapeTextInfo&gt;"/>
</p:tagLst>
</file>

<file path=ppt/tags/tag62.xml><?xml version="1.0" encoding="utf-8"?>
<p:tagLst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p="http://schemas.openxmlformats.org/presentationml/2006/main">
  <p:tag name="PRESENTER_SHAPEINFO" val="&lt;ThreeDShapeInfo&gt;&lt;uuid val=&quot;{F26B9BD6-A82E-402E-A8D7-CAEF7CBAEF27}&quot;/&gt;&lt;isInvalidForFieldText val=&quot;0&quot;/&gt;&lt;Image&gt;&lt;filename val=&quot;C:\Users\ADMINI~1\AppData\Local\Temp\PR\data\asimages\{F26B9BD6-A82E-402E-A8D7-CAEF7CBAEF27}_13.png&quot;/&gt;&lt;left val=&quot;0&quot;/&gt;&lt;top val=&quot;72&quot;/&gt;&lt;width val=&quot;700&quot;/&gt;&lt;height val=&quot;273&quot;/&gt;&lt;hasText val=&quot;1&quot;/&gt;&lt;/Image&gt;&lt;/ThreeDShapeInfo&gt;"/>
  <p:tag name="PRESENTER_SHAPETEXTINFO" val="&lt;ShapeTextInfo&gt;&lt;TableIndex row=&quot;-1&quot; col=&quot;-1&quot;&gt;&lt;linesCount val=&quot;4&quot;/&gt;&lt;lineCharCount val=&quot;54&quot;/&gt;&lt;lineCharCount val=&quot;55&quot;/&gt;&lt;lineCharCount val=&quot;55&quot;/&gt;&lt;lineCharCount val=&quot;30&quot;/&gt;&lt;/TableIndex&gt;&lt;/ShapeTextInfo&gt;"/>
</p:tagLst>
</file>

<file path=ppt/tags/tag64.xml><?xml version="1.0" encoding="utf-8"?>
<p:tagLst xmlns:p="http://schemas.openxmlformats.org/presentationml/2006/main">
  <p:tag name="PRESENTER_SHAPEINFO" val="&lt;ThreeDShapeInfo&gt;&lt;uuid val=&quot;{610743DC-5703-43F4-9EE6-73F12F8C548D}&quot;/&gt;&lt;isInvalidForFieldText val=&quot;0&quot;/&gt;&lt;Image&gt;&lt;filename val=&quot;C:\Users\ADMINI~1\AppData\Local\Temp\PR\data\asimages\{610743DC-5703-43F4-9EE6-73F12F8C548D}_13.png&quot;/&gt;&lt;left val=&quot;38&quot;/&gt;&lt;top val=&quot;491&quot;/&gt;&lt;width val=&quot;264&quot;/&gt;&lt;height val=&quot;54&quot;/&gt;&lt;hasText val=&quot;1&quot;/&gt;&lt;/Image&gt;&lt;/ThreeDShapeInfo&gt;"/>
  <p:tag name="PRESENTER_SHAPETEXTINFO" val="&lt;ShapeTextInfo&gt;&lt;TableIndex row=&quot;-1&quot; col=&quot;-1&quot;&gt;&lt;linesCount val=&quot;1&quot;/&gt;&lt;lineCharCount val=&quot;18&quot;/&gt;&lt;/TableIndex&gt;&lt;/ShapeTextInfo&gt;"/>
</p:tagLst>
</file>

<file path=ppt/tags/tag65.xml><?xml version="1.0" encoding="utf-8"?>
<p:tagLst xmlns:p="http://schemas.openxmlformats.org/presentationml/2006/main">
  <p:tag name="PRESENTER_SHAPEINFO" val="&lt;ThreeDShapeInfo&gt;&lt;uuid val=&quot;{E5826346-CC5F-4D4C-90C1-F973F767AD38}&quot;/&gt;&lt;isInvalidForFieldText val=&quot;0&quot;/&gt;&lt;Image&gt;&lt;filename val=&quot;C:\Users\ADMINI~1\AppData\Local\Temp\PR\data\asimages\{E5826346-CC5F-4D4C-90C1-F973F767AD38}_13.png&quot;/&gt;&lt;left val=&quot;392&quot;/&gt;&lt;top val=&quot;491&quot;/&gt;&lt;width val=&quot;250&quot;/&gt;&lt;height val=&quot;54&quot;/&gt;&lt;hasText val=&quot;1&quot;/&gt;&lt;/Image&gt;&lt;/ThreeDShapeInfo&gt;"/>
  <p:tag name="PRESENTER_SHAPETEXTINFO" val="&lt;ShapeTextInfo&gt;&lt;TableIndex row=&quot;-1&quot; col=&quot;-1&quot;&gt;&lt;linesCount val=&quot;1&quot;/&gt;&lt;lineCharCount val=&quot;18&quot;/&gt;&lt;/TableIndex&gt;&lt;/ShapeTextInfo&gt;"/>
</p:tagLst>
</file>

<file path=ppt/tags/tag66.xml><?xml version="1.0" encoding="utf-8"?>
<p:tagLst xmlns:p="http://schemas.openxmlformats.org/presentationml/2006/main">
  <p:tag name="PPSNARRATIONPROPS" val="E:\Kim Liên\TEP NGUON\File âm thanh\Slide 11.mp3"/>
  <p:tag name="PPSNARRATION" val="12,1543128212,D:\Kim Liên\TEP NGUON\Bai 5-Cung va cau trong sx va luu thong HH_pptx\Media.ppcx"/>
  <p:tag name="HTML_SHAPEINFO" val="&lt;SlideThumbPath val=&quot;Slide13.PNG&quot;/&gt;"/>
</p:tagLst>
</file>

<file path=ppt/tags/tag67.xml><?xml version="1.0" encoding="utf-8"?>
<p:tagLst xmlns:p="http://schemas.openxmlformats.org/presentationml/2006/main">
  <p:tag name="HTML_SHAPEINFO" val="&lt;ThreeDShapeInfo&gt;&lt;uuid val=&quot;&quot;/&gt;&lt;isInvalidForFieldText val=&quot;0&quot;/&gt;&lt;Image&gt;&lt;filename val=&quot;C:\Users\ADMINI~1\AppData\Local\Temp\PR\data\asimages\{9FA960DB-9513-4092-AF2F-E9DE7EFA03DF}_14.png&quot;/&gt;&lt;left val=&quot;23&quot;/&gt;&lt;top val=&quot;0&quot;/&gt;&lt;width val=&quot;661&quot;/&gt;&lt;height val=&quot;76&quot;/&gt;&lt;hasText val=&quot;1&quot;/&gt;&lt;/Image&gt;&lt;/ThreeDShapeInfo&gt;"/>
  <p:tag name="PRESENTER_SHAPETEXTINFO" val="&lt;ShapeTextInfo&gt;&lt;TableIndex row=&quot;-1&quot; col=&quot;-1&quot;&gt;&lt;linesCount val=&quot;1&quot;/&gt;&lt;lineCharCount val=&quot;30&quot;/&gt;&lt;/TableIndex&gt;&lt;/ShapeTextInfo&gt;"/>
</p:tagLst>
</file>

<file path=ppt/tags/tag68.xml><?xml version="1.0" encoding="utf-8"?>
<p:tagLst xmlns:p="http://schemas.openxmlformats.org/presentationml/2006/main">
  <p:tag name="PRESENTER_SHAPEINFO" val="&lt;ThreeDShapeInfo&gt;&lt;uuid val=&quot;{3DE3A668-5D19-4DE4-9944-3DBAA83F0B5A}&quot;/&gt;&lt;isInvalidForFieldText val=&quot;0&quot;/&gt;&lt;Image&gt;&lt;filename val=&quot;C:\Users\ADMINI~1\AppData\Local\Temp\PR\data\asimages\{3DE3A668-5D19-4DE4-9944-3DBAA83F0B5A}_14.png&quot;/&gt;&lt;left val=&quot;45&quot;/&gt;&lt;top val=&quot;82&quot;/&gt;&lt;width val=&quot;181&quot;/&gt;&lt;height val=&quot;112&quot;/&gt;&lt;hasText val=&quot;1&quot;/&gt;&lt;/Image&gt;&lt;/ThreeDShapeInfo&gt;"/>
  <p:tag name="PRESENTER_SHAPETEXTINFO" val="&lt;ShapeTextInfo&gt;&lt;TableIndex row=&quot;-1&quot; col=&quot;-1&quot;&gt;&lt;linesCount val=&quot;2&quot;/&gt;&lt;lineCharCount val=&quot;9&quot;/&gt;&lt;lineCharCount val=&quot;10&quot;/&gt;&lt;/TableIndex&gt;&lt;/ShapeTextInfo&gt;"/>
</p:tagLst>
</file>

<file path=ppt/tags/tag69.xml><?xml version="1.0" encoding="utf-8"?>
<p:tagLst xmlns:p="http://schemas.openxmlformats.org/presentationml/2006/main">
  <p:tag name="PRESENTER_SHAPEINFO" val="&lt;ThreeDShapeInfo&gt;&lt;uuid val=&quot;{969586CA-8A9F-4BAB-A821-C053D1EEB368}&quot;/&gt;&lt;isInvalidForFieldText val=&quot;0&quot;/&gt;&lt;Image&gt;&lt;filename val=&quot;C:\Users\ADMINI~1\AppData\Local\Temp\PR\data\asimages\{969586CA-8A9F-4BAB-A821-C053D1EEB368}_14.png&quot;/&gt;&lt;left val=&quot;30&quot;/&gt;&lt;top val=&quot;228&quot;/&gt;&lt;width val=&quot;214&quot;/&gt;&lt;height val=&quot;85&quot;/&gt;&lt;hasText val=&quot;1&quot;/&gt;&lt;/Image&gt;&lt;/ThreeDShapeInfo&gt;"/>
  <p:tag name="PRESENTER_SHAPETEXTINFO" val="&lt;ShapeTextInfo&gt;&lt;TableIndex row=&quot;-1&quot; col=&quot;-1&quot;&gt;&lt;linesCount val=&quot;1&quot;/&gt;&lt;lineCharCount val=&quot;11&quot;/&gt;&lt;/TableIndex&gt;&lt;/ShapeTextInfo&gt;"/>
</p:tagLst>
</file>

<file path=ppt/tags/tag7.xml><?xml version="1.0" encoding="utf-8"?>
<p:tagLst xmlns:p="http://schemas.openxmlformats.org/presentationml/2006/main">
  <p:tag name="PRESENTER_SHAPETEXTINFO" val="&lt;ShapeTextInfo&gt;&lt;TableIndex row=&quot;-1&quot; col=&quot;-1&quot;&gt;&lt;linesCount val=&quot;7&quot;/&gt;&lt;lineCharCount val=&quot;14&quot;/&gt;&lt;lineCharCount val=&quot;12&quot;/&gt;&lt;lineCharCount val=&quot;7&quot;/&gt;&lt;lineCharCount val=&quot;13&quot;/&gt;&lt;lineCharCount val=&quot;12&quot;/&gt;&lt;lineCharCount val=&quot;13&quot;/&gt;&lt;lineCharCount val=&quot;11&quot;/&gt;&lt;/TableIndex&gt;&lt;/ShapeTextInfo&gt;"/>
</p:tagLst>
</file>

<file path=ppt/tags/tag70.xml><?xml version="1.0" encoding="utf-8"?>
<p:tagLst xmlns:p="http://schemas.openxmlformats.org/presentationml/2006/main">
  <p:tag name="PRESENTER_SHAPEINFO" val="&lt;ThreeDShapeInfo&gt;&lt;uuid val=&quot;{3CBF5463-1654-4431-A83E-189CC9119208}&quot;/&gt;&lt;isInvalidForFieldText val=&quot;0&quot;/&gt;&lt;Image&gt;&lt;filename val=&quot;C:\Users\ADMINI~1\AppData\Local\Temp\PR\data\asimages\{3CBF5463-1654-4431-A83E-189CC9119208}_14.png&quot;/&gt;&lt;left val=&quot;504&quot;/&gt;&lt;top val=&quot;90&quot;/&gt;&lt;width val=&quot;175&quot;/&gt;&lt;height val=&quot;85&quot;/&gt;&lt;hasText val=&quot;1&quot;/&gt;&lt;/Image&gt;&lt;/ThreeDShapeInfo&gt;"/>
  <p:tag name="PRESENTER_SHAPETEXTINFO" val="&lt;ShapeTextInfo&gt;&lt;TableIndex row=&quot;-1&quot; col=&quot;-1&quot;&gt;&lt;linesCount val=&quot;1&quot;/&gt;&lt;lineCharCount val=&quot;7&quot;/&gt;&lt;/TableIndex&gt;&lt;/ShapeTextInfo&gt;"/>
</p:tagLst>
</file>

<file path=ppt/tags/tag71.xml><?xml version="1.0" encoding="utf-8"?>
<p:tagLst xmlns:p="http://schemas.openxmlformats.org/presentationml/2006/main">
  <p:tag name="PRESENTER_SHAPEINFO" val="&lt;ThreeDShapeInfo&gt;&lt;uuid val=&quot;{74B7DA8D-2EE1-4ED7-8B68-CABB149D4712}&quot;/&gt;&lt;isInvalidForFieldText val=&quot;0&quot;/&gt;&lt;Image&gt;&lt;filename val=&quot;C:\Users\ADMINI~1\AppData\Local\Temp\PR\data\asimages\{74B7DA8D-2EE1-4ED7-8B68-CABB149D4712}_14.png&quot;/&gt;&lt;left val=&quot;487&quot;/&gt;&lt;top val=&quot;228&quot;/&gt;&lt;width val=&quot;198&quot;/&gt;&lt;height val=&quot;85&quot;/&gt;&lt;hasText val=&quot;1&quot;/&gt;&lt;/Image&gt;&lt;/ThreeDShapeInfo&gt;"/>
  <p:tag name="PRESENTER_SHAPETEXTINFO" val="&lt;ShapeTextInfo&gt;&lt;TableIndex row=&quot;-1&quot; col=&quot;-1&quot;&gt;&lt;linesCount val=&quot;1&quot;/&gt;&lt;lineCharCount val=&quot;10&quot;/&gt;&lt;/TableIndex&gt;&lt;/ShapeTextInfo&gt;"/>
</p:tagLst>
</file>

<file path=ppt/tags/tag72.xml><?xml version="1.0" encoding="utf-8"?>
<p:tagLst xmlns:p="http://schemas.openxmlformats.org/presentationml/2006/main">
  <p:tag name="PRESENTER_SHAPEINFO" val="&lt;ThreeDShapeInfo&gt;&lt;uuid val=&quot;{5C5A600E-3B0E-4362-BB50-A0663BB5227F}&quot;/&gt;&lt;isInvalidForFieldText val=&quot;0&quot;/&gt;&lt;Image&gt;&lt;filename val=&quot;C:\Users\ADMINI~1\AppData\Local\Temp\PR\data\asimages\{5C5A600E-3B0E-4362-BB50-A0663BB5227F}_14.png&quot;/&gt;&lt;left val=&quot;494&quot;/&gt;&lt;top val=&quot;372&quot;/&gt;&lt;width val=&quot;185&quot;/&gt;&lt;height val=&quot;85&quot;/&gt;&lt;hasText val=&quot;1&quot;/&gt;&lt;/Image&gt;&lt;/ThreeDShapeInfo&gt;"/>
  <p:tag name="PRESENTER_SHAPETEXTINFO" val="&lt;ShapeTextInfo&gt;&lt;TableIndex row=&quot;-1&quot; col=&quot;-1&quot;&gt;&lt;linesCount val=&quot;1&quot;/&gt;&lt;lineCharCount val=&quot;9&quot;/&gt;&lt;/TableIndex&gt;&lt;/ShapeTextInfo&gt;"/>
</p:tagLst>
</file>

<file path=ppt/tags/tag73.xml><?xml version="1.0" encoding="utf-8"?>
<p:tagLst xmlns:p="http://schemas.openxmlformats.org/presentationml/2006/main">
  <p:tag name="PRESENTER_SHAPEINFO" val="&lt;ThreeDShapeInfo&gt;&lt;uuid val=&quot;{A111A499-E84B-4D23-8C9F-D9161B2F7FD0}&quot;/&gt;&lt;isInvalidForFieldText val=&quot;0&quot;/&gt;&lt;Image&gt;&lt;filename val=&quot;C:\Users\ADMINI~1\AppData\Local\Temp\PR\data\asimages\{A111A499-E84B-4D23-8C9F-D9161B2F7FD0}_14.png&quot;/&gt;&lt;left val=&quot;42&quot;/&gt;&lt;top val=&quot;358&quot;/&gt;&lt;width val=&quot;175&quot;/&gt;&lt;height val=&quot;112&quot;/&gt;&lt;hasText val=&quot;1&quot;/&gt;&lt;/Image&gt;&lt;/ThreeDShapeInfo&gt;"/>
  <p:tag name="PRESENTER_SHAPETEXTINFO" val="&lt;ShapeTextInfo&gt;&lt;TableIndex row=&quot;-1&quot; col=&quot;-1&quot;&gt;&lt;linesCount val=&quot;2&quot;/&gt;&lt;lineCharCount val=&quot;9&quot;/&gt;&lt;lineCharCount val=&quot;9&quot;/&gt;&lt;/TableIndex&gt;&lt;/ShapeTextInfo&gt;"/>
</p:tagLst>
</file>

<file path=ppt/tags/tag74.xml><?xml version="1.0" encoding="utf-8"?>
<p:tagLst xmlns:p="http://schemas.openxmlformats.org/presentationml/2006/main">
  <p:tag name="PRESENTER_SHAPEINFO" val="&lt;ThreeDShapeInfo&gt;&lt;uuid val=&quot;{CA01D1B7-9339-4A55-90FA-E9C54AABEEDE}&quot;/&gt;&lt;isInvalidForFieldText val=&quot;0&quot;/&gt;&lt;Image&gt;&lt;filename val=&quot;C:\Users\ADMINI~1\AppData\Local\Temp\PR\data\asimages\{CA01D1B7-9339-4A55-90FA-E9C54AABEEDE}_14.png&quot;/&gt;&lt;left val=&quot;276&quot;/&gt;&lt;top val=&quot;144&quot;/&gt;&lt;width val=&quot;175&quot;/&gt;&lt;height val=&quot;259&quot;/&gt;&lt;hasText val=&quot;1&quot;/&gt;&lt;/Image&gt;&lt;/ThreeDShapeInfo&gt;"/>
  <p:tag name="PRESENTER_SHAPETEXTINFO" val="&lt;ShapeTextInfo&gt;&lt;TableIndex row=&quot;-1&quot; col=&quot;-1&quot;&gt;&lt;linesCount val=&quot;1&quot;/&gt;&lt;lineCharCount val=&quot;5&quot;/&gt;&lt;/TableIndex&gt;&lt;/ShapeTextInfo&gt;"/>
</p:tagLst>
</file>

<file path=ppt/tags/tag75.xml><?xml version="1.0" encoding="utf-8"?>
<p:tagLst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p="http://schemas.openxmlformats.org/presentationml/2006/main">
  <p:tag name="PRESENTER_SHAPETEXTINFO" val="&lt;ShapeTextInfo&gt;&lt;TableIndex row=&quot;-1&quot; col=&quot;-1&quot;&gt;&lt;linesCount val=&quot;1&quot;/&gt;&lt;lineCharCount val=&quot;8&quot;/&gt;&lt;/TableIndex&gt;&lt;/ShapeTextInfo&gt;"/>
</p:tagLst>
</file>

<file path=ppt/tags/tag80.xml><?xml version="1.0" encoding="utf-8"?>
<p:tagLst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p="http://schemas.openxmlformats.org/presentationml/2006/main">
  <p:tag name="PPSNARRATIONPROPS" val="E:\Kim Liên\TEP NGUON\File âm thanh\Slide 12.mp3"/>
  <p:tag name="PPSNARRATION" val="13,1543128212,D:\Kim Liên\TEP NGUON\Bai 5-Cung va cau trong sx va luu thong HH_pptx\Media.ppcx"/>
  <p:tag name="HTML_SHAPEINFO" val="&lt;SlideThumbPath val=&quot;Slide14.PNG&quot;/&gt;"/>
</p:tagLst>
</file>

<file path=ppt/tags/tag84.xml><?xml version="1.0" encoding="utf-8"?>
<p:tagLst xmlns:p="http://schemas.openxmlformats.org/presentationml/2006/main">
  <p:tag name="HTML_SHAPEINFO" val="&lt;ThreeDShapeInfo&gt;&lt;uuid val=&quot;&quot;/&gt;&lt;isInvalidForFieldText val=&quot;0&quot;/&gt;&lt;Image&gt;&lt;filename val=&quot;C:\Users\ADMINI~1\AppData\Local\Temp\PR\data\asimages\{B6802FD3-371B-49FD-B2F9-AE2A3E4F542C}_18.png&quot;/&gt;&lt;left val=&quot;10&quot;/&gt;&lt;top val=&quot;150&quot;/&gt;&lt;width val=&quot;699&quot;/&gt;&lt;height val=&quot;97&quot;/&gt;&lt;hasText val=&quot;1&quot;/&gt;&lt;/Image&gt;&lt;/ThreeDShapeInfo&gt;"/>
  <p:tag name="PRESENTER_SHAPETEXTINFO" val="&lt;ShapeTextInfo&gt;&lt;TableIndex row=&quot;-1&quot; col=&quot;-1&quot;&gt;&lt;linesCount val=&quot;2&quot;/&gt;&lt;lineCharCount val=&quot;41&quot;/&gt;&lt;lineCharCount val=&quot;21&quot;/&gt;&lt;/TableIndex&gt;&lt;/ShapeTextInfo&gt;"/>
</p:tagLst>
</file>

<file path=ppt/tags/tag85.xml><?xml version="1.0" encoding="utf-8"?>
<p:tagLst xmlns:p="http://schemas.openxmlformats.org/presentationml/2006/main">
  <p:tag name="HTML_SHAPEINFO" val="&lt;TextEffect&gt;&lt;Image&gt;&lt;filename val=&quot;C:\Users\ADMINI~1\AppData\Local\Temp\PR\data\asimages\{342E949D-B668-4A77-8B72-DB25F134FC73}_1.png_crop.png&quot;/&gt;&lt;left val=&quot;40&quot;/&gt;&lt;top val=&quot;243&quot;/&gt;&lt;width val=&quot;422&quot;/&gt;&lt;height val=&quot;27&quot;/&gt;&lt;hasText val=&quot;1&quot;/&gt;&lt;paraId val=&quot;1&quot;/&gt;&lt;/Image&gt;&lt;Image&gt;&lt;filename val=&quot;C:\Users\ADMINI~1\AppData\Local\Temp\PR\data\asimages\{15AA14E9-6C8A-4CA5-B564-6A19C0E3864B}_1.png_crop.png&quot;/&gt;&lt;left val=&quot;41&quot;/&gt;&lt;top val=&quot;280&quot;/&gt;&lt;width val=&quot;396&quot;/&gt;&lt;height val=&quot;27&quot;/&gt;&lt;hasText val=&quot;1&quot;/&gt;&lt;paraId val=&quot;2&quot;/&gt;&lt;/Image&gt;&lt;Image&gt;&lt;filename val=&quot;C:\Users\ADMINI~1\AppData\Local\Temp\PR\data\asimages\{64E53B14-EA69-477F-9186-883D7ACF46E5}_1.png_crop.png&quot;/&gt;&lt;left val=&quot;257&quot;/&gt;&lt;top val=&quot;322&quot;/&gt;&lt;width val=&quot;141&quot;/&gt;&lt;height val=&quot;22&quot;/&gt;&lt;hasText val=&quot;1&quot;/&gt;&lt;paraId val=&quot;3&quot;/&gt;&lt;/Image&gt;&lt;/TextEffect&gt;"/>
  <p:tag name="PRESENTER_SHAPETEXTINFO" val="&lt;ShapeTextInfo&gt;&lt;TableIndex row=&quot;-1&quot; col=&quot;-1&quot;&gt;&lt;linesCount val=&quot;3&quot;/&gt;&lt;lineCharCount val=&quot;32&quot;/&gt;&lt;lineCharCount val=&quot;32&quot;/&gt;&lt;lineCharCount val=&quot;16&quot;/&gt;&lt;/TableIndex&gt;&lt;/ShapeTextInfo&gt;"/>
</p:tagLst>
</file>

<file path=ppt/tags/tag86.xml><?xml version="1.0" encoding="utf-8"?>
<p:tagLst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p="http://schemas.openxmlformats.org/presentationml/2006/main">
  <p:tag name="HTML_SHAPEINFO" val="&lt;ThreeDShapeInfo&gt;&lt;uuid val=&quot;&quot;/&gt;&lt;isInvalidForFieldText val=&quot;0&quot;/&gt;&lt;Image&gt;&lt;filename val=&quot;C:\Users\ADMINI~1\AppData\Local\Temp\PR\data\asimages\{5B764527-1CBB-41AE-A3B0-9B6D55F9F68C}_18.png&quot;/&gt;&lt;left val=&quot;24&quot;/&gt;&lt;top val=&quot;64&quot;/&gt;&lt;width val=&quot;679&quot;/&gt;&lt;height val=&quot;104&quot;/&gt;&lt;hasText val=&quot;1&quot;/&gt;&lt;/Image&gt;&lt;/ThreeDShapeInfo&gt;"/>
  <p:tag name="PRESENTER_SHAPETEXTINFO" val="&lt;ShapeTextInfo&gt;&lt;TableIndex row=&quot;-1&quot; col=&quot;-1&quot;&gt;&lt;linesCount val=&quot;2&quot;/&gt;&lt;lineCharCount val=&quot;23&quot;/&gt;&lt;lineCharCount val=&quot;31&quot;/&gt;&lt;/TableIndex&gt;&lt;/ShapeTextInfo&gt;"/>
</p:tagLst>
</file>

<file path=ppt/tags/tag88.xml><?xml version="1.0" encoding="utf-8"?>
<p:tagLst xmlns:p="http://schemas.openxmlformats.org/presentationml/2006/main">
  <p:tag name="PPSNARRATIONPROPS" val="E:\Kim Liên\TEP NGUON\File âm thanh\Slide 14.mp3"/>
  <p:tag name="PPSNARRATION" val="15,1543128212,D:\Kim Liên\TEP NGUON\Bai 5-Cung va cau trong sx va luu thong HH_pptx\Media.ppcx"/>
  <p:tag name="HTML_SHAPEINFO" val="&lt;SlideThumbPath val=&quot;Slide18.PNG&quot;/&gt;"/>
</p:tagLst>
</file>

<file path=ppt/tags/tag89.xml><?xml version="1.0" encoding="utf-8"?>
<p:tagLst xmlns:p="http://schemas.openxmlformats.org/presentationml/2006/main">
  <p:tag name="HTML_SHAPEINFO" val="&lt;ThreeDShapeInfo&gt;&lt;uuid val=&quot;&quot;/&gt;&lt;isInvalidForFieldText val=&quot;0&quot;/&gt;&lt;Image&gt;&lt;filename val=&quot;C:\Users\ADMINI~1\AppData\Local\Temp\PR\data\asimages\{49AEAF46-CB27-430D-BF9D-C4FAE166984E}_19.png&quot;/&gt;&lt;left val=&quot;198&quot;/&gt;&lt;top val=&quot;24&quot;/&gt;&lt;width val=&quot;321&quot;/&gt;&lt;height val=&quot;90&quot;/&gt;&lt;hasText val=&quot;1&quot;/&gt;&lt;/Image&gt;&lt;/ThreeDShapeInfo&gt;"/>
  <p:tag name="PRESENTER_SHAPETEXTINFO" val="&lt;ShapeTextInfo&gt;&lt;TableIndex row=&quot;-1&quot; col=&quot;-1&quot;&gt;&lt;linesCount val=&quot;1&quot;/&gt;&lt;lineCharCount val=&quot;10&quot;/&gt;&lt;/TableIndex&gt;&lt;/ShapeTextInfo&gt;"/>
</p:tagLst>
</file>

<file path=ppt/tags/tag9.xml><?xml version="1.0" encoding="utf-8"?>
<p:tagLst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p="http://schemas.openxmlformats.org/presentationml/2006/main">
  <p:tag name="PRESENTER_SHAPEINFO" val="&lt;ThreeDShapeInfo&gt;&lt;uuid val=&quot;{D109FA62-9A49-48CB-920E-984065844A8E}&quot;/&gt;&lt;isInvalidForFieldText val=&quot;0&quot;/&gt;&lt;Image&gt;&lt;filename val=&quot;C:\Users\ADMINI~1\AppData\Local\Temp\PR\data\asimages\{D109FA62-9A49-48CB-920E-984065844A8E}.png&quot;/&gt;&lt;left val=&quot;582&quot;/&gt;&lt;top val=&quot;186&quot;/&gt;&lt;width val=&quot;127&quot;/&gt;&lt;height val=&quot;97&quot;/&gt;&lt;hasText val=&quot;1&quot;/&gt;&lt;/Image&gt;&lt;/ThreeDShapeInfo&gt;"/>
  <p:tag name="PRESENTER_SHAPETEXTINFO" val="&lt;ShapeTextInfo&gt;&lt;TableIndex row=&quot;-1&quot; col=&quot;-1&quot;&gt;&lt;linesCount val=&quot;0&quot;/&gt;&lt;/TableIndex&gt;&lt;/ShapeTextInfo&gt;"/>
</p:tagLst>
</file>

<file path=ppt/tags/tag91.xml><?xml version="1.0" encoding="utf-8"?>
<p:tagLst xmlns:p="http://schemas.openxmlformats.org/presentationml/2006/main">
  <p:tag name="PRESENTER_SHAPEINFO" val="&lt;ThreeDShapeInfo&gt;&lt;uuid val=&quot;{2F977374-36F9-4F60-9485-0277DF999C91}&quot;/&gt;&lt;isInvalidForFieldText val=&quot;0&quot;/&gt;&lt;Image&gt;&lt;filename val=&quot;C:\Users\ADMINI~1\AppData\Local\Temp\PR\data\asimages\{2F977374-36F9-4F60-9485-0277DF999C91}.png&quot;/&gt;&lt;left val=&quot;-1&quot;/&gt;&lt;top val=&quot;190&quot;/&gt;&lt;width val=&quot;130&quot;/&gt;&lt;height val=&quot;100&quot;/&gt;&lt;hasText val=&quot;1&quot;/&gt;&lt;/Image&gt;&lt;/ThreeDShapeInfo&gt;"/>
  <p:tag name="PRESENTER_SHAPETEXTINFO" val="&lt;ShapeTextInfo&gt;&lt;TableIndex row=&quot;-1&quot; col=&quot;-1&quot;&gt;&lt;linesCount val=&quot;0&quot;/&gt;&lt;/TableIndex&gt;&lt;/ShapeTextInfo&gt;"/>
</p:tagLst>
</file>

<file path=ppt/tags/tag92.xml><?xml version="1.0" encoding="utf-8"?>
<p:tagLst xmlns:p="http://schemas.openxmlformats.org/presentationml/2006/main">
  <p:tag name="PRESENTER_SHAPEINFO" val="&lt;ThreeDShapeInfo&gt;&lt;uuid val=&quot;{764A7724-B6BB-438C-8671-2DC7580BDD8A}&quot;/&gt;&lt;isInvalidForFieldText val=&quot;0&quot;/&gt;&lt;Image&gt;&lt;filename val=&quot;C:\Users\ADMINI~1\AppData\Local\Temp\PR\data\asimages\{764A7724-B6BB-438C-8671-2DC7580BDD8A}_19.png&quot;/&gt;&lt;left val=&quot;13&quot;/&gt;&lt;top val=&quot;207&quot;/&gt;&lt;width val=&quot;91&quot;/&gt;&lt;height val=&quot;62&quot;/&gt;&lt;hasText val=&quot;1&quot;/&gt;&lt;/Image&gt;&lt;/ThreeDShapeInfo&gt;"/>
  <p:tag name="PRESENTER_SHAPETEXTINFO" val="&lt;ShapeTextInfo&gt;&lt;TableIndex row=&quot;-1&quot; col=&quot;-1&quot;&gt;&lt;linesCount val=&quot;1&quot;/&gt;&lt;lineCharCount val=&quot;3&quot;/&gt;&lt;/TableIndex&gt;&lt;/ShapeTextInfo&gt;"/>
</p:tagLst>
</file>

<file path=ppt/tags/tag93.xml><?xml version="1.0" encoding="utf-8"?>
<p:tagLst xmlns:p="http://schemas.openxmlformats.org/presentationml/2006/main">
  <p:tag name="HTML_AUTOSHAPE_INFO" val="&lt;ThreeDShapeInfo&gt;&lt;uuid val=&quot;{6EB793A0-0D96-4E75-BBA8-35EEAEB619A5}&quot;/&gt;&lt;isInvalidForFieldText val=&quot;1&quot;/&gt;&lt;Image&gt;&lt;filename val=&quot;C:\Users\ADMINI~1\AppData\Local\Temp\PR\data\asimages\{6EB793A0-0D96-4E75-BBA8-35EEAEB619A5}_19_S.png&quot;/&gt;&lt;left val=&quot;126&quot;/&gt;&lt;top val=&quot;174&quot;/&gt;&lt;width val=&quot;25&quot;/&gt;&lt;height val=&quot;145&quot;/&gt;&lt;hasText val=&quot;0&quot;/&gt;&lt;/Image&gt;&lt;Image&gt;&lt;filename val=&quot;C:\Users\ADMINI~1\AppData\Local\Temp\PR\data\asimages\{6EB793A0-0D96-4E75-BBA8-35EEAEB619A5}_19_T.png&quot;/&gt;&lt;left val=&quot;126&quot;/&gt;&lt;top val=&quot;174&quot;/&gt;&lt;width val=&quot;25&quot;/&gt;&lt;height val=&quot;145&quot;/&gt;&lt;hasText val=&quot;1&quot;/&gt;&lt;/Image&gt;&lt;/ThreeDShapeInfo&gt;"/>
  <p:tag name="PRESENTER_SHAPETEXTINFO" val="&lt;ShapeTextInfo&gt;&lt;TableIndex row=&quot;-1&quot; col=&quot;-1&quot;&gt;&lt;linesCount val=&quot;0&quot;/&gt;&lt;/TableIndex&gt;&lt;/ShapeTextInfo&gt;"/>
</p:tagLst>
</file>

<file path=ppt/tags/tag94.xml><?xml version="1.0" encoding="utf-8"?>
<p:tagLst xmlns:p="http://schemas.openxmlformats.org/presentationml/2006/main">
  <p:tag name="HTML_AUTOSHAPE_INFO" val="&lt;ThreeDShapeInfo&gt;&lt;uuid val=&quot;{3B31EC19-448F-47D7-A18B-5EC5F22A10CF}&quot;/&gt;&lt;isInvalidForFieldText val=&quot;1&quot;/&gt;&lt;Image&gt;&lt;filename val=&quot;C:\Users\ADMINI~1\AppData\Local\Temp\PR\data\asimages\{3B31EC19-448F-47D7-A18B-5EC5F22A10CF}_19_S.png&quot;/&gt;&lt;left val=&quot;552&quot;/&gt;&lt;top val=&quot;168&quot;/&gt;&lt;width val=&quot;31&quot;/&gt;&lt;height val=&quot;139&quot;/&gt;&lt;hasText val=&quot;0&quot;/&gt;&lt;/Image&gt;&lt;Image&gt;&lt;filename val=&quot;C:\Users\ADMINI~1\AppData\Local\Temp\PR\data\asimages\{3B31EC19-448F-47D7-A18B-5EC5F22A10CF}_19_T.png&quot;/&gt;&lt;left val=&quot;552&quot;/&gt;&lt;top val=&quot;168&quot;/&gt;&lt;width val=&quot;31&quot;/&gt;&lt;height val=&quot;139&quot;/&gt;&lt;hasText val=&quot;1&quot;/&gt;&lt;/Image&gt;&lt;/ThreeDShapeInfo&gt;"/>
  <p:tag name="PRESENTER_SHAPETEXTINFO" val="&lt;ShapeTextInfo&gt;&lt;TableIndex row=&quot;-1&quot; col=&quot;-1&quot;&gt;&lt;linesCount val=&quot;0&quot;/&gt;&lt;/TableIndex&gt;&lt;/ShapeTextInfo&gt;"/>
</p:tagLst>
</file>

<file path=ppt/tags/tag95.xml><?xml version="1.0" encoding="utf-8"?>
<p:tagLst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p="http://schemas.openxmlformats.org/presentationml/2006/main">
  <p:tag name="PRESENTER_SHAPEINFO" val="&lt;ThreeDShapeInfo&gt;&lt;uuid val=&quot;{409022CC-369F-4362-B9EA-A5A0197C8DCF}&quot;/&gt;&lt;isInvalidForFieldText val=&quot;0&quot;/&gt;&lt;Image&gt;&lt;filename val=&quot;C:\Users\ADMINI~1\AppData\Local\Temp\PR\data\asimages\{409022CC-369F-4362-B9EA-A5A0197C8DCF}_19.png&quot;/&gt;&lt;left val=&quot;580&quot;/&gt;&lt;top val=&quot;208&quot;/&gt;&lt;width val=&quot;136&quot;/&gt;&lt;height val=&quot;63&quot;/&gt;&lt;hasText val=&quot;1&quot;/&gt;&lt;/Image&gt;&lt;/ThreeDShapeInfo&gt;"/>
  <p:tag name="PRESENTER_SHAPETEXTINFO" val="&lt;ShapeTextInfo&gt;&lt;TableIndex row=&quot;-1&quot; col=&quot;-1&quot;&gt;&lt;linesCount val=&quot;1&quot;/&gt;&lt;lineCharCount val=&quot;4&quot;/&gt;&lt;/TableIndex&gt;&lt;/ShapeTextInfo&gt;"/>
</p:tagLst>
</file>

<file path=ppt/tags/tag97.xml><?xml version="1.0" encoding="utf-8"?>
<p:tagLst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p="http://schemas.openxmlformats.org/presentationml/2006/main">
  <p:tag name="PRESENTER_SHAPEINFO" val="&lt;ThreeDShapeInfo&gt;&lt;uuid val=&quot;{102FF0A8-7CA2-4905-82A6-0839E6FB9390}&quot;/&gt;&lt;isInvalidForFieldText val=&quot;0&quot;/&gt;&lt;Image&gt;&lt;filename val=&quot;C:\Users\ADMINI~1\AppData\Local\Temp\PR\data\asimages\{102FF0A8-7CA2-4905-82A6-0839E6FB9390}_19.png&quot;/&gt;&lt;left val=&quot;162&quot;/&gt;&lt;top val=&quot;370&quot;/&gt;&lt;width val=&quot;343&quot;/&gt;&lt;height val=&quot;73&quot;/&gt;&lt;hasText val=&quot;1&quot;/&gt;&lt;/Image&gt;&lt;/ThreeDShapeInfo&gt;"/>
  <p:tag name="PRESENTER_SHAPETEXTINFO" val="&lt;ShapeTextInfo&gt;&lt;TableIndex row=&quot;-1&quot; col=&quot;-1&quot;&gt;&lt;linesCount val=&quot;1&quot;/&gt;&lt;lineCharCount val=&quot;16&quot;/&gt;&lt;/TableIndex&gt;&lt;/ShapeTextInfo&gt;"/>
</p:tagLst>
</file>

<file path=ppt/tags/tag99.xml><?xml version="1.0" encoding="utf-8"?>
<p:tagLst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0</TotalTime>
  <Words>14086</Words>
  <Application>WPS Presentation</Application>
  <PresentationFormat>On-screen Show (4:3)</PresentationFormat>
  <Paragraphs>479</Paragraphs>
  <Slides>38</Slides>
  <Notes>0</Notes>
  <HiddenSlides>0</HiddenSlides>
  <MMClips>0</MMClips>
  <ScaleCrop>false</ScaleCrop>
  <HeadingPairs>
    <vt:vector size="6" baseType="variant">
      <vt:variant>
        <vt:lpstr>已用的字体</vt:lpstr>
      </vt:variant>
      <vt:variant>
        <vt:i4>25</vt:i4>
      </vt:variant>
      <vt:variant>
        <vt:lpstr>主题</vt:lpstr>
      </vt:variant>
      <vt:variant>
        <vt:i4>6</vt:i4>
      </vt:variant>
      <vt:variant>
        <vt:lpstr>幻灯片标题</vt:lpstr>
      </vt:variant>
      <vt:variant>
        <vt:i4>38</vt:i4>
      </vt:variant>
    </vt:vector>
  </HeadingPairs>
  <TitlesOfParts>
    <vt:vector size="69" baseType="lpstr">
      <vt:lpstr>Arial</vt:lpstr>
      <vt:lpstr>SimSun</vt:lpstr>
      <vt:lpstr>Wingdings</vt:lpstr>
      <vt:lpstr>Tunga</vt:lpstr>
      <vt:lpstr>Segoe Print</vt:lpstr>
      <vt:lpstr>Alata</vt:lpstr>
      <vt:lpstr>Lato</vt:lpstr>
      <vt:lpstr>Arial</vt:lpstr>
      <vt:lpstr>Roboto Condensed Light</vt:lpstr>
      <vt:lpstr>Bebas Neue</vt:lpstr>
      <vt:lpstr>Open Sans</vt:lpstr>
      <vt:lpstr>Fira Sans Condensed Medium</vt:lpstr>
      <vt:lpstr>Times New Roman</vt:lpstr>
      <vt:lpstr>Arial Unicode MS</vt:lpstr>
      <vt:lpstr>Calibri</vt:lpstr>
      <vt:lpstr>Microsoft YaHei</vt:lpstr>
      <vt:lpstr>Arial Unicode MS</vt:lpstr>
      <vt:lpstr>Calibri Light</vt:lpstr>
      <vt:lpstr>Times New Roman</vt:lpstr>
      <vt:lpstr>Calibri</vt:lpstr>
      <vt:lpstr>Garamond</vt:lpstr>
      <vt:lpstr>Adobe Gothic Std B</vt:lpstr>
      <vt:lpstr>Arial Unicode MS</vt:lpstr>
      <vt:lpstr>Franklin Gothic Book</vt:lpstr>
      <vt:lpstr>Franklin Gothic Medium</vt:lpstr>
      <vt:lpstr>Angles</vt:lpstr>
      <vt:lpstr>Office Theme</vt:lpstr>
      <vt:lpstr>1_Office Theme</vt:lpstr>
      <vt:lpstr>2_Office Theme</vt:lpstr>
      <vt:lpstr>3_Office Theme</vt:lpstr>
      <vt:lpstr>4_Office Theme</vt:lpstr>
      <vt:lpstr>PowerPoint 演示文稿</vt:lpstr>
      <vt:lpstr>BÀI 2 -  CUNG CẦU TRONG NỀN KINH TẾ THỊ TRƯỜNG</vt:lpstr>
      <vt:lpstr>PowerPoint 演示文稿</vt:lpstr>
      <vt:lpstr>PowerPoint 演示文稿</vt:lpstr>
      <vt:lpstr>PowerPoint 演示文稿</vt:lpstr>
      <vt:lpstr>PowerPoint 演示文稿</vt:lpstr>
      <vt:lpstr>PowerPoint 演示文稿</vt:lpstr>
      <vt:lpstr>PowerPoint 演示文稿</vt:lpstr>
      <vt:lpstr>Những yếu tố ảnh hưởng đến “cầu” </vt:lpstr>
      <vt:lpstr>- Các nhân tố ảnh hưởng đến cầu </vt:lpstr>
      <vt:lpstr>PowerPoint 演示文稿</vt:lpstr>
      <vt:lpstr>PowerPoint 演示文稿</vt:lpstr>
      <vt:lpstr>PowerPoint 演示文稿</vt:lpstr>
      <vt:lpstr>PowerPoint 演示文稿</vt:lpstr>
      <vt:lpstr>- Khái niệm cung</vt:lpstr>
      <vt:lpstr>PowerPoint 演示文稿</vt:lpstr>
      <vt:lpstr>Các yếu tố ảnh hưởng đến cung </vt:lpstr>
      <vt:lpstr>PowerPoint 演示文稿</vt:lpstr>
      <vt:lpstr>PowerPoint 演示文稿</vt:lpstr>
      <vt:lpstr>3. Mối quan hệ cung – cầu và vai trò của quan hệ cung – cầu</vt:lpstr>
      <vt:lpstr>PowerPoint 演示文稿</vt:lpstr>
      <vt:lpstr>Thị trường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Sky123.Org</dc:creator>
  <cp:lastModifiedBy>WPS_1720866424</cp:lastModifiedBy>
  <cp:revision>297</cp:revision>
  <dcterms:created xsi:type="dcterms:W3CDTF">2018-01-31T02:41:00Z</dcterms:created>
  <dcterms:modified xsi:type="dcterms:W3CDTF">2026-01-12T02:01:17Z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520B7076AF384197891FAF454FE13C8D_12</vt:lpwstr>
  </property>
  <property fmtid="{D5CDD505-2E9C-101B-9397-08002B2CF9AE}" pid="3" name="KSOProductBuildVer">
    <vt:lpwstr>1033-12.2.0.23131</vt:lpwstr>
  </property>
</Properties>
</file>