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70" r:id="rId5"/>
    <p:sldId id="258" r:id="rId6"/>
    <p:sldId id="257" r:id="rId7"/>
    <p:sldId id="271" r:id="rId8"/>
    <p:sldId id="266" r:id="rId9"/>
    <p:sldId id="273" r:id="rId10"/>
    <p:sldId id="274" r:id="rId11"/>
    <p:sldId id="259" r:id="rId12"/>
    <p:sldId id="267" r:id="rId13"/>
    <p:sldId id="272" r:id="rId14"/>
    <p:sldId id="268" r:id="rId15"/>
    <p:sldId id="277" r:id="rId16"/>
    <p:sldId id="261" r:id="rId17"/>
    <p:sldId id="275" r:id="rId18"/>
    <p:sldId id="278" r:id="rId19"/>
    <p:sldId id="283" r:id="rId20"/>
    <p:sldId id="284" r:id="rId21"/>
    <p:sldId id="285" r:id="rId22"/>
    <p:sldId id="286" r:id="rId23"/>
    <p:sldId id="280" r:id="rId24"/>
    <p:sldId id="276" r:id="rId25"/>
    <p:sldId id="282" r:id="rId26"/>
    <p:sldId id="287" r:id="rId27"/>
    <p:sldId id="281" r:id="rId28"/>
    <p:sldId id="290" r:id="rId29"/>
    <p:sldId id="269" r:id="rId30"/>
    <p:sldId id="288" r:id="rId31"/>
    <p:sldId id="291" r:id="rId32"/>
    <p:sldId id="292" r:id="rId33"/>
    <p:sldId id="293" r:id="rId34"/>
    <p:sldId id="295" r:id="rId35"/>
    <p:sldId id="294" r:id="rId36"/>
    <p:sldId id="296" r:id="rId37"/>
    <p:sldId id="262" r:id="rId38"/>
    <p:sldId id="289" r:id="rId39"/>
    <p:sldId id="260" r:id="rId40"/>
    <p:sldId id="297" r:id="rId41"/>
    <p:sldId id="299" r:id="rId42"/>
    <p:sldId id="263" r:id="rId43"/>
    <p:sldId id="300" r:id="rId44"/>
    <p:sldId id="301" r:id="rId45"/>
    <p:sldId id="298" r:id="rId46"/>
    <p:sldId id="279" r:id="rId47"/>
    <p:sldId id="302" r:id="rId48"/>
    <p:sldId id="303" r:id="rId49"/>
    <p:sldId id="305" r:id="rId50"/>
    <p:sldId id="304" r:id="rId51"/>
    <p:sldId id="307" r:id="rId52"/>
    <p:sldId id="264" r:id="rId53"/>
    <p:sldId id="265" r:id="rId54"/>
  </p:sldIdLst>
  <p:sldSz cx="18288000" cy="10287000"/>
  <p:notesSz cx="6858000" cy="9144000"/>
  <p:embeddedFontLst>
    <p:embeddedFont>
      <p:font typeface="Cambria Math" panose="02040503050406030204" pitchFamily="18" charset="0"/>
      <p:regular r:id="rId55"/>
    </p:embeddedFont>
    <p:embeddedFont>
      <p:font typeface="Tahoma" panose="020B0604030504040204" pitchFamily="34" charset="0"/>
      <p:regular r:id="rId56"/>
      <p:bold r:id="rId57"/>
    </p:embeddedFont>
    <p:embeddedFont>
      <p:font typeface="Calibri Light" panose="020F0302020204030204" pitchFamily="34" charset="0"/>
      <p:regular r:id="rId58"/>
      <p:italic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27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122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811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448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807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940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3659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077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054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0833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1949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45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415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17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05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87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652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63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538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340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56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668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944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8" Type="http://schemas.openxmlformats.org/officeDocument/2006/relationships/image" Target="../media/image28.png"/><Relationship Id="rId1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8" Type="http://schemas.openxmlformats.org/officeDocument/2006/relationships/image" Target="../media/image45.jpeg"/><Relationship Id="rId1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8" Type="http://schemas.openxmlformats.org/officeDocument/2006/relationships/image" Target="../media/image46.jpeg"/><Relationship Id="rId1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8" Type="http://schemas.openxmlformats.org/officeDocument/2006/relationships/image" Target="../media/image57.png"/><Relationship Id="rId21" Type="http://schemas.openxmlformats.org/officeDocument/2006/relationships/image" Target="../media/image53.png"/><Relationship Id="rId17" Type="http://schemas.openxmlformats.org/officeDocument/2006/relationships/image" Target="NULL"/><Relationship Id="rId2" Type="http://schemas.openxmlformats.org/officeDocument/2006/relationships/image" Target="../media/image27.png"/><Relationship Id="rId20" Type="http://schemas.openxmlformats.org/officeDocument/2006/relationships/image" Target="../media/image59.png"/><Relationship Id="rId1" Type="http://schemas.openxmlformats.org/officeDocument/2006/relationships/slideLayout" Target="../slideLayouts/slideLayout7.xml"/><Relationship Id="rId19"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gif"/><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5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70.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8.jpeg"/><Relationship Id="rId5" Type="http://schemas.openxmlformats.org/officeDocument/2006/relationships/image" Target="../media/image14.svg"/><Relationship Id="rId10" Type="http://schemas.openxmlformats.org/officeDocument/2006/relationships/image" Target="../media/image67.jpeg"/><Relationship Id="rId4" Type="http://schemas.openxmlformats.org/officeDocument/2006/relationships/image" Target="../media/image7.png"/><Relationship Id="rId9"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2.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2.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50.svg"/></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2.svg"/><Relationship Id="rId12" Type="http://schemas.openxmlformats.org/officeDocument/2006/relationships/image" Target="../media/image17.pn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2.svg"/><Relationship Id="rId5" Type="http://schemas.openxmlformats.org/officeDocument/2006/relationships/image" Target="../media/image14.svg"/><Relationship Id="rId15" Type="http://schemas.openxmlformats.org/officeDocument/2006/relationships/image" Target="../media/image19.png"/><Relationship Id="rId4" Type="http://schemas.openxmlformats.org/officeDocument/2006/relationships/image" Target="../media/image7.png"/><Relationship Id="rId14" Type="http://schemas.openxmlformats.org/officeDocument/2006/relationships/image" Target="../media/image54.svg"/></Relationships>
</file>

<file path=ppt/slides/_rels/slide8.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2.svg"/><Relationship Id="rId12"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2.svg"/><Relationship Id="rId5" Type="http://schemas.openxmlformats.org/officeDocument/2006/relationships/image" Target="../media/image14.svg"/><Relationship Id="rId15" Type="http://schemas.openxmlformats.org/officeDocument/2006/relationships/image" Target="../media/image54.svg"/><Relationship Id="rId4" Type="http://schemas.openxmlformats.org/officeDocument/2006/relationships/image" Target="../media/image7.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352800" y="-1790700"/>
            <a:ext cx="23849619" cy="13985436"/>
          </a:xfrm>
          <a:prstGeom prst="rect">
            <a:avLst/>
          </a:prstGeom>
        </p:spPr>
      </p:pic>
      <p:sp>
        <p:nvSpPr>
          <p:cNvPr id="20" name="TextBox 20"/>
          <p:cNvSpPr txBox="1"/>
          <p:nvPr/>
        </p:nvSpPr>
        <p:spPr>
          <a:xfrm rot="-177133">
            <a:off x="3961960" y="3086030"/>
            <a:ext cx="11944062" cy="3494546"/>
          </a:xfrm>
          <a:prstGeom prst="rect">
            <a:avLst/>
          </a:prstGeom>
        </p:spPr>
        <p:txBody>
          <a:bodyPr lIns="0" tIns="0" rIns="0" bIns="0" rtlCol="0" anchor="t">
            <a:spAutoFit/>
          </a:bodyPr>
          <a:lstStyle/>
          <a:p>
            <a:pPr marL="0" lvl="0" indent="0" algn="ctr">
              <a:lnSpc>
                <a:spcPct val="150000"/>
              </a:lnSpc>
              <a:spcBef>
                <a:spcPct val="0"/>
              </a:spcBef>
            </a:pPr>
            <a:r>
              <a:rPr lang="vi-VN" sz="8000" b="1" smtClean="0">
                <a:solidFill>
                  <a:srgbClr val="000000"/>
                </a:solidFill>
              </a:rPr>
              <a:t>CHÀO MỪNG CẢ LỚP </a:t>
            </a:r>
          </a:p>
          <a:p>
            <a:pPr marL="0" lvl="0" indent="0" algn="ctr">
              <a:lnSpc>
                <a:spcPct val="150000"/>
              </a:lnSpc>
              <a:spcBef>
                <a:spcPct val="0"/>
              </a:spcBef>
            </a:pPr>
            <a:r>
              <a:rPr lang="vi-VN" sz="8000" b="1" smtClean="0">
                <a:solidFill>
                  <a:srgbClr val="000000"/>
                </a:solidFill>
              </a:rPr>
              <a:t>ĐẾN VỚI TIẾT HỌC MỚI!</a:t>
            </a:r>
            <a:endParaRPr lang="en-US" sz="8000" b="1">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grpSp>
        <p:nvGrpSpPr>
          <p:cNvPr id="25" name="Group 24"/>
          <p:cNvGrpSpPr/>
          <p:nvPr/>
        </p:nvGrpSpPr>
        <p:grpSpPr>
          <a:xfrm>
            <a:off x="11201400" y="846603"/>
            <a:ext cx="3665436" cy="3125634"/>
            <a:chOff x="11430000" y="647700"/>
            <a:chExt cx="3665436" cy="3125634"/>
          </a:xfrm>
        </p:grpSpPr>
        <p:pic>
          <p:nvPicPr>
            <p:cNvPr id="23" name="Picture 22"/>
            <p:cNvPicPr>
              <a:picLocks noChangeAspect="1"/>
            </p:cNvPicPr>
            <p:nvPr/>
          </p:nvPicPr>
          <p:blipFill>
            <a:blip r:embed="rId2">
              <a:duotone>
                <a:prstClr val="black"/>
                <a:schemeClr val="accent2">
                  <a:tint val="45000"/>
                  <a:satMod val="400000"/>
                </a:schemeClr>
              </a:duotone>
            </a:blip>
            <a:stretch>
              <a:fillRect/>
            </a:stretch>
          </p:blipFill>
          <p:spPr>
            <a:xfrm>
              <a:off x="11430000" y="647700"/>
              <a:ext cx="3665436" cy="3125634"/>
            </a:xfrm>
            <a:prstGeom prst="rect">
              <a:avLst/>
            </a:prstGeom>
          </p:spPr>
        </p:pic>
        <p:sp>
          <p:nvSpPr>
            <p:cNvPr id="24" name="TextBox 23"/>
            <p:cNvSpPr txBox="1"/>
            <p:nvPr/>
          </p:nvSpPr>
          <p:spPr>
            <a:xfrm>
              <a:off x="12234018" y="1825796"/>
              <a:ext cx="20574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Chú ý</a:t>
              </a:r>
              <a:endParaRPr lang="en-US" sz="4400" b="1">
                <a:latin typeface="Arial" panose="020B0604020202020204" pitchFamily="34" charset="0"/>
                <a:cs typeface="Arial" panose="020B0604020202020204" pitchFamily="34" charset="0"/>
              </a:endParaRPr>
            </a:p>
          </p:txBody>
        </p:sp>
      </p:grpSp>
      <p:sp>
        <p:nvSpPr>
          <p:cNvPr id="26" name="Rectangle 25"/>
          <p:cNvSpPr/>
          <p:nvPr/>
        </p:nvSpPr>
        <p:spPr>
          <a:xfrm>
            <a:off x="9152568" y="4088161"/>
            <a:ext cx="7840032"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hai đường thẳng song song a và b. Có duy nhất một mặt phẳng chứa hai đường thẳng đó, kí hiệu: mb(a,b).</a:t>
            </a:r>
            <a:endParaRPr lang="en-US" sz="4400">
              <a:latin typeface="Arial" panose="020B0604020202020204" pitchFamily="34" charset="0"/>
              <a:cs typeface="Arial" panose="020B0604020202020204" pitchFamily="34" charset="0"/>
            </a:endParaRPr>
          </a:p>
        </p:txBody>
      </p:sp>
      <p:grpSp>
        <p:nvGrpSpPr>
          <p:cNvPr id="2" name="Group 1"/>
          <p:cNvGrpSpPr/>
          <p:nvPr/>
        </p:nvGrpSpPr>
        <p:grpSpPr>
          <a:xfrm>
            <a:off x="838200" y="888726"/>
            <a:ext cx="7983583" cy="8060746"/>
            <a:chOff x="838200" y="888726"/>
            <a:chExt cx="7983583" cy="8060746"/>
          </a:xfrm>
        </p:grpSpPr>
        <p:grpSp>
          <p:nvGrpSpPr>
            <p:cNvPr id="22" name="Group 21"/>
            <p:cNvGrpSpPr/>
            <p:nvPr/>
          </p:nvGrpSpPr>
          <p:grpSpPr>
            <a:xfrm>
              <a:off x="1811383" y="888726"/>
              <a:ext cx="7010400" cy="4953000"/>
              <a:chOff x="1981200" y="647700"/>
              <a:chExt cx="6629400" cy="4953000"/>
            </a:xfrm>
          </p:grpSpPr>
          <p:sp>
            <p:nvSpPr>
              <p:cNvPr id="20" name="Oval Callout 19"/>
              <p:cNvSpPr/>
              <p:nvPr/>
            </p:nvSpPr>
            <p:spPr>
              <a:xfrm>
                <a:off x="1981200" y="647700"/>
                <a:ext cx="6629400" cy="4953000"/>
              </a:xfrm>
              <a:prstGeom prst="wedgeEllipseCallout">
                <a:avLst>
                  <a:gd name="adj1" fmla="val -25217"/>
                  <a:gd name="adj2" fmla="val 66339"/>
                </a:avLst>
              </a:prstGeom>
              <a:solidFill>
                <a:schemeClr val="bg1"/>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21581" y="1631686"/>
                <a:ext cx="6390003" cy="3139321"/>
              </a:xfrm>
              <a:prstGeom prst="rect">
                <a:avLst/>
              </a:prstGeom>
            </p:spPr>
            <p:txBody>
              <a:bodyPr wrap="square">
                <a:spAutoFit/>
              </a:bodyPr>
              <a:lstStyle/>
              <a:p>
                <a:pPr algn="ctr">
                  <a:lnSpc>
                    <a:spcPct val="150000"/>
                  </a:lnSpc>
                </a:pPr>
                <a:r>
                  <a:rPr lang="vi-VN" sz="4400">
                    <a:latin typeface="Arial" panose="020B0604020202020204" pitchFamily="34" charset="0"/>
                    <a:cs typeface="Arial" panose="020B0604020202020204" pitchFamily="34" charset="0"/>
                  </a:rPr>
                  <a:t>Có bao nhiêu mặt phẳng chứa được hai đường thẳng song song?</a:t>
                </a:r>
                <a:endParaRPr lang="en-US" sz="44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400819"/>
              <a:ext cx="3082803" cy="3548653"/>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774662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1275080" y="606384"/>
            <a:ext cx="2895600" cy="2285999"/>
            <a:chOff x="990600" y="266701"/>
            <a:chExt cx="2895600" cy="2285999"/>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3" name="TextBox 2"/>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1</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4876800" y="606384"/>
            <a:ext cx="12496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chóp S.ABCD có ABCD là hình bình hành. Hãy xét vị trí tương đối của các cặp đường thẳng sau: AB và CD, SA và BC.</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5200" y="3468706"/>
            <a:ext cx="6705600" cy="6403091"/>
          </a:xfrm>
          <a:prstGeom prst="rect">
            <a:avLst/>
          </a:prstGeom>
        </p:spPr>
      </p:pic>
      <p:sp>
        <p:nvSpPr>
          <p:cNvPr id="7" name="TextBox 6"/>
          <p:cNvSpPr txBox="1"/>
          <p:nvPr/>
        </p:nvSpPr>
        <p:spPr>
          <a:xfrm>
            <a:off x="5143500" y="3901784"/>
            <a:ext cx="19050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1431132" y="4762500"/>
            <a:ext cx="9448800" cy="4831370"/>
            <a:chOff x="1431132" y="4762500"/>
            <a:chExt cx="9448800" cy="4831370"/>
          </a:xfrm>
        </p:grpSpPr>
        <p:sp>
          <p:nvSpPr>
            <p:cNvPr id="8" name="TextBox 7"/>
            <p:cNvSpPr txBox="1"/>
            <p:nvPr/>
          </p:nvSpPr>
          <p:spPr>
            <a:xfrm>
              <a:off x="1431132" y="4762500"/>
              <a:ext cx="94488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Tứ giác ABCD là hình bình hành nên AB song song với CD.</a:t>
              </a:r>
              <a:endParaRPr lang="en-US" sz="4000">
                <a:latin typeface="Arial" panose="020B0604020202020204" pitchFamily="34" charset="0"/>
                <a:cs typeface="Arial" panose="020B0604020202020204" pitchFamily="34" charset="0"/>
              </a:endParaRPr>
            </a:p>
          </p:txBody>
        </p:sp>
        <p:sp>
          <p:nvSpPr>
            <p:cNvPr id="9" name="TextBox 8"/>
            <p:cNvSpPr txBox="1"/>
            <p:nvPr/>
          </p:nvSpPr>
          <p:spPr>
            <a:xfrm>
              <a:off x="1431132" y="6731548"/>
              <a:ext cx="9448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Do bốn điểm S, A, B, C không cùng nằm trên một mặt phẳng nên hai đường thẳng SA và BC chéo nhau. </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73920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533400" y="571500"/>
            <a:ext cx="3886200" cy="2079565"/>
            <a:chOff x="609600" y="571500"/>
            <a:chExt cx="3886200" cy="2079565"/>
          </a:xfrm>
        </p:grpSpPr>
        <p:pic>
          <p:nvPicPr>
            <p:cNvPr id="2"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3" name="TextBox 2"/>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5029200" y="571500"/>
            <a:ext cx="12039600" cy="2862322"/>
          </a:xfrm>
          <a:prstGeom prst="rect">
            <a:avLst/>
          </a:prstGeom>
        </p:spPr>
        <p:txBody>
          <a:bodyPr wrap="square">
            <a:spAutoFit/>
          </a:bodyPr>
          <a:lstStyle/>
          <a:p>
            <a:pPr algn="just">
              <a:lnSpc>
                <a:spcPct val="150000"/>
              </a:lnSpc>
            </a:pPr>
            <a:r>
              <a:rPr lang="vi-VN" sz="4000"/>
              <a:t>Quan sát một phần căn phòng (Hình 35), hãy cho biết vị trí tương đối của các cặp đường thẳng a và b; a và c; b và c. </a:t>
            </a:r>
            <a:endParaRPr lang="en-US" sz="4000"/>
          </a:p>
        </p:txBody>
      </p:sp>
      <p:pic>
        <p:nvPicPr>
          <p:cNvPr id="6" name="Picture 5"/>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261" y="3924300"/>
            <a:ext cx="7245259" cy="6149585"/>
          </a:xfrm>
          <a:prstGeom prst="rect">
            <a:avLst/>
          </a:prstGeom>
        </p:spPr>
      </p:pic>
      <p:sp>
        <p:nvSpPr>
          <p:cNvPr id="7" name="TextBox 6"/>
          <p:cNvSpPr txBox="1"/>
          <p:nvPr/>
        </p:nvSpPr>
        <p:spPr>
          <a:xfrm>
            <a:off x="12039600" y="3695700"/>
            <a:ext cx="19050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8420100" y="4403586"/>
            <a:ext cx="9144000" cy="4825745"/>
          </a:xfrm>
          <a:prstGeom prst="rect">
            <a:avLst/>
          </a:prstGeom>
        </p:spPr>
        <p:txBody>
          <a:bodyPr>
            <a:spAutoFit/>
          </a:bodyPr>
          <a:lstStyle/>
          <a:p>
            <a:pPr marL="571500" indent="-571500" algn="just">
              <a:lnSpc>
                <a:spcPct val="200000"/>
              </a:lnSpc>
              <a:buFont typeface="Wingdings" panose="05000000000000000000" pitchFamily="2" charset="2"/>
              <a:buChar char="ü"/>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a và b song song với nhau.</a:t>
            </a:r>
          </a:p>
          <a:p>
            <a:pPr marL="571500" indent="-571500" algn="just">
              <a:lnSpc>
                <a:spcPct val="200000"/>
              </a:lnSpc>
              <a:buFont typeface="Wingdings" panose="05000000000000000000" pitchFamily="2" charset="2"/>
              <a:buChar char="ü"/>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a và c chéo nhau.</a:t>
            </a:r>
          </a:p>
          <a:p>
            <a:pPr marL="571500" indent="-571500" algn="just">
              <a:lnSpc>
                <a:spcPct val="200000"/>
              </a:lnSpc>
              <a:buFont typeface="Wingdings" panose="05000000000000000000" pitchFamily="2" charset="2"/>
              <a:buChar char="ü"/>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b và c cắt nhau.</a:t>
            </a:r>
          </a:p>
        </p:txBody>
      </p:sp>
    </p:spTree>
    <p:extLst>
      <p:ext uri="{BB962C8B-B14F-4D97-AF65-F5344CB8AC3E}">
        <p14:creationId xmlns:p14="http://schemas.microsoft.com/office/powerpoint/2010/main" val="3637627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5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fade">
                                      <p:cBhvr>
                                        <p:cTn id="4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rgbClr val="AA917E"/>
          </a:solidFill>
          <a:ln>
            <a:solidFill>
              <a:srgbClr val="AA9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p:cNvSpPr/>
          <p:nvPr/>
        </p:nvSpPr>
        <p:spPr>
          <a:xfrm>
            <a:off x="381000" y="1714500"/>
            <a:ext cx="17602199" cy="8305800"/>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chemeClr val="bg1"/>
          </a:solidFill>
        </p:spPr>
      </p:sp>
      <p:sp>
        <p:nvSpPr>
          <p:cNvPr id="23" name="TextBox 23"/>
          <p:cNvSpPr txBox="1"/>
          <p:nvPr/>
        </p:nvSpPr>
        <p:spPr>
          <a:xfrm>
            <a:off x="591493" y="495300"/>
            <a:ext cx="17105019" cy="880690"/>
          </a:xfrm>
          <a:prstGeom prst="rect">
            <a:avLst/>
          </a:prstGeom>
        </p:spPr>
        <p:txBody>
          <a:bodyPr wrap="square" lIns="0" tIns="0" rIns="0" bIns="0" rtlCol="0" anchor="t">
            <a:spAutoFit/>
          </a:bodyPr>
          <a:lstStyle/>
          <a:p>
            <a:pPr algn="ctr">
              <a:lnSpc>
                <a:spcPts val="7679"/>
              </a:lnSpc>
            </a:pPr>
            <a:r>
              <a:rPr lang="vi-VN" sz="4800" b="1" smtClean="0">
                <a:solidFill>
                  <a:schemeClr val="bg1"/>
                </a:solidFill>
                <a:latin typeface="Arial" panose="020B0604020202020204" pitchFamily="34" charset="0"/>
                <a:cs typeface="Arial" panose="020B0604020202020204" pitchFamily="34" charset="0"/>
              </a:rPr>
              <a:t>II. TÍNH CHẤT</a:t>
            </a:r>
            <a:endParaRPr lang="en-US" sz="4800" b="1">
              <a:solidFill>
                <a:schemeClr val="bg1"/>
              </a:solidFill>
              <a:latin typeface="Arial" panose="020B0604020202020204" pitchFamily="34" charset="0"/>
              <a:cs typeface="Arial" panose="020B0604020202020204" pitchFamily="34" charset="0"/>
            </a:endParaRPr>
          </a:p>
        </p:txBody>
      </p:sp>
      <p:sp>
        <p:nvSpPr>
          <p:cNvPr id="27" name="Folded Corner 26"/>
          <p:cNvSpPr/>
          <p:nvPr/>
        </p:nvSpPr>
        <p:spPr>
          <a:xfrm>
            <a:off x="1219200" y="3467100"/>
            <a:ext cx="1295400" cy="1066800"/>
          </a:xfrm>
          <a:prstGeom prst="foldedCorner">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6400" y="246585"/>
            <a:ext cx="2489200" cy="2402430"/>
          </a:xfrm>
          <a:prstGeom prst="rect">
            <a:avLst/>
          </a:prstGeom>
        </p:spPr>
      </p:pic>
      <p:grpSp>
        <p:nvGrpSpPr>
          <p:cNvPr id="4" name="Group 3"/>
          <p:cNvGrpSpPr/>
          <p:nvPr/>
        </p:nvGrpSpPr>
        <p:grpSpPr>
          <a:xfrm>
            <a:off x="1193800" y="1951675"/>
            <a:ext cx="6578600" cy="1128532"/>
            <a:chOff x="1193800" y="1951675"/>
            <a:chExt cx="6578600" cy="1128532"/>
          </a:xfrm>
        </p:grpSpPr>
        <p:pic>
          <p:nvPicPr>
            <p:cNvPr id="2" name="Picture 1"/>
            <p:cNvPicPr>
              <a:picLocks noChangeAspect="1"/>
            </p:cNvPicPr>
            <p:nvPr/>
          </p:nvPicPr>
          <p:blipFill>
            <a:blip r:embed="rId3"/>
            <a:stretch>
              <a:fillRect/>
            </a:stretch>
          </p:blipFill>
          <p:spPr>
            <a:xfrm>
              <a:off x="1193800" y="1951675"/>
              <a:ext cx="1320800" cy="1128532"/>
            </a:xfrm>
            <a:prstGeom prst="rect">
              <a:avLst/>
            </a:prstGeom>
          </p:spPr>
        </p:pic>
        <p:sp>
          <p:nvSpPr>
            <p:cNvPr id="3" name="TextBox 2"/>
            <p:cNvSpPr txBox="1"/>
            <p:nvPr/>
          </p:nvSpPr>
          <p:spPr>
            <a:xfrm>
              <a:off x="2603500" y="2295072"/>
              <a:ext cx="5168900"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Thảo luận nhóm đôi</a:t>
              </a:r>
              <a:endParaRPr lang="en-US" sz="4000" b="1">
                <a:solidFill>
                  <a:srgbClr val="C00000"/>
                </a:solidFill>
                <a:latin typeface="Arial" panose="020B0604020202020204" pitchFamily="34" charset="0"/>
                <a:cs typeface="Arial" panose="020B0604020202020204" pitchFamily="34" charset="0"/>
              </a:endParaRPr>
            </a:p>
          </p:txBody>
        </p:sp>
      </p:grpSp>
      <p:sp>
        <p:nvSpPr>
          <p:cNvPr id="5" name="Rectangle 4"/>
          <p:cNvSpPr/>
          <p:nvPr/>
        </p:nvSpPr>
        <p:spPr>
          <a:xfrm>
            <a:off x="2895600" y="3144315"/>
            <a:ext cx="14554200"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Trong </a:t>
            </a:r>
            <a:r>
              <a:rPr lang="vi-VN" sz="4000">
                <a:latin typeface="Arial" panose="020B0604020202020204" pitchFamily="34" charset="0"/>
                <a:cs typeface="Arial" panose="020B0604020202020204" pitchFamily="34" charset="0"/>
              </a:rPr>
              <a:t>không gian, cho điểm M và đường thẳng d không đi qua điểm M (Hình 36). Nêu dự đoán về số đường thẳng đi qua điểm M và song song với đường thẳng d</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3" y="6147994"/>
            <a:ext cx="7409507" cy="3143875"/>
          </a:xfrm>
          <a:prstGeom prst="rect">
            <a:avLst/>
          </a:prstGeom>
        </p:spPr>
      </p:pic>
      <p:sp>
        <p:nvSpPr>
          <p:cNvPr id="8" name="Rectangle 7"/>
          <p:cNvSpPr/>
          <p:nvPr/>
        </p:nvSpPr>
        <p:spPr>
          <a:xfrm>
            <a:off x="8252133" y="6006637"/>
            <a:ext cx="9144000" cy="3785652"/>
          </a:xfrm>
          <a:prstGeom prst="rect">
            <a:avLst/>
          </a:prstGeom>
        </p:spPr>
        <p:txBody>
          <a:bodyPr>
            <a:spAutoFit/>
          </a:bodyPr>
          <a:lstStyle/>
          <a:p>
            <a:pPr algn="just">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Dự đoán: </a:t>
            </a:r>
            <a:endParaRPr lang="vi-VN" sz="4000" b="1" smtClean="0">
              <a:solidFill>
                <a:schemeClr val="accent6">
                  <a:lumMod val="75000"/>
                </a:schemeClr>
              </a:solidFill>
              <a:latin typeface="Arial" panose="020B0604020202020204" pitchFamily="34" charset="0"/>
              <a:cs typeface="Arial" panose="020B0604020202020204" pitchFamily="34" charset="0"/>
            </a:endParaRPr>
          </a:p>
          <a:p>
            <a:pPr algn="just">
              <a:lnSpc>
                <a:spcPct val="150000"/>
              </a:lnSpc>
            </a:pPr>
            <a:r>
              <a:rPr lang="vi-VN" sz="4000" smtClean="0">
                <a:solidFill>
                  <a:srgbClr val="002060"/>
                </a:solidFill>
                <a:latin typeface="Arial" panose="020B0604020202020204" pitchFamily="34" charset="0"/>
                <a:cs typeface="Arial" panose="020B0604020202020204" pitchFamily="34" charset="0"/>
              </a:rPr>
              <a:t>Trong </a:t>
            </a:r>
            <a:r>
              <a:rPr lang="vi-VN" sz="4000">
                <a:solidFill>
                  <a:srgbClr val="002060"/>
                </a:solidFill>
                <a:latin typeface="Arial" panose="020B0604020202020204" pitchFamily="34" charset="0"/>
                <a:cs typeface="Arial" panose="020B0604020202020204" pitchFamily="34" charset="0"/>
              </a:rPr>
              <a:t>không gian, qua điểm M ta vẽ được một đường thẳng duy nhất song song với đường thẳng d.</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23580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14056837" y="1190343"/>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TextBox 14"/>
          <p:cNvSpPr txBox="1"/>
          <p:nvPr/>
        </p:nvSpPr>
        <p:spPr>
          <a:xfrm>
            <a:off x="5673071" y="1972382"/>
            <a:ext cx="6986960" cy="876300"/>
          </a:xfrm>
          <a:prstGeom prst="rect">
            <a:avLst/>
          </a:prstGeom>
        </p:spPr>
        <p:txBody>
          <a:bodyPr lIns="0" tIns="0" rIns="0" bIns="0" rtlCol="0" anchor="t">
            <a:spAutoFit/>
          </a:bodyPr>
          <a:lstStyle/>
          <a:p>
            <a:pPr algn="ctr">
              <a:lnSpc>
                <a:spcPts val="6720"/>
              </a:lnSpc>
            </a:pPr>
            <a:r>
              <a:rPr lang="vi-VN" sz="5600" b="1" smtClean="0">
                <a:solidFill>
                  <a:srgbClr val="000000"/>
                </a:solidFill>
                <a:latin typeface="Arial" panose="020B0604020202020204" pitchFamily="34" charset="0"/>
                <a:cs typeface="Arial" panose="020B0604020202020204" pitchFamily="34" charset="0"/>
              </a:rPr>
              <a:t>ĐỊNH LÍ 1</a:t>
            </a:r>
            <a:endParaRPr lang="en-US" sz="5600" b="1">
              <a:solidFill>
                <a:srgbClr val="000000"/>
              </a:solidFill>
              <a:latin typeface="Arial" panose="020B0604020202020204" pitchFamily="34" charset="0"/>
              <a:cs typeface="Arial" panose="020B0604020202020204" pitchFamily="34" charset="0"/>
            </a:endParaRPr>
          </a:p>
        </p:txBody>
      </p:sp>
      <p:sp>
        <p:nvSpPr>
          <p:cNvPr id="18" name="Rectangle 17"/>
          <p:cNvSpPr/>
          <p:nvPr/>
        </p:nvSpPr>
        <p:spPr>
          <a:xfrm>
            <a:off x="2805720" y="3298952"/>
            <a:ext cx="12420600" cy="3139321"/>
          </a:xfrm>
          <a:prstGeom prst="rect">
            <a:avLst/>
          </a:prstGeom>
        </p:spPr>
        <p:txBody>
          <a:bodyPr wrap="square">
            <a:spAutoFit/>
          </a:bodyPr>
          <a:lstStyle/>
          <a:p>
            <a:pPr algn="just">
              <a:lnSpc>
                <a:spcPct val="150000"/>
              </a:lnSpc>
            </a:pPr>
            <a:r>
              <a:rPr lang="vi-VN" sz="4400"/>
              <a:t>Trong không gian, qua một điểm không nằm trên đường thẳng cho trước, có đúng một đường thẳng song song với đường thẳng đã cho.</a:t>
            </a:r>
            <a:endParaRPr lang="en-US" sz="440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6743">
            <a:off x="-88619" y="6718791"/>
            <a:ext cx="4678711" cy="4100544"/>
          </a:xfrm>
          <a:prstGeom prst="rect">
            <a:avLst/>
          </a:prstGeom>
        </p:spPr>
      </p:pic>
      <p:sp>
        <p:nvSpPr>
          <p:cNvPr id="20" name="Isosceles Triangle 19"/>
          <p:cNvSpPr/>
          <p:nvPr/>
        </p:nvSpPr>
        <p:spPr>
          <a:xfrm flipV="1">
            <a:off x="8825446" y="7193581"/>
            <a:ext cx="63141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Rectangle 2"/>
          <p:cNvSpPr/>
          <p:nvPr/>
        </p:nvSpPr>
        <p:spPr>
          <a:xfrm>
            <a:off x="533399" y="378393"/>
            <a:ext cx="3962400" cy="1143000"/>
          </a:xfrm>
          <a:prstGeom prst="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Chứng minh</a:t>
            </a:r>
            <a:endParaRPr lang="en-US" sz="4000" b="1">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769" t="12560" r="826" b="62320"/>
          <a:stretch/>
        </p:blipFill>
        <p:spPr>
          <a:xfrm>
            <a:off x="13716000" y="135756"/>
            <a:ext cx="4419601" cy="162827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33399" y="1661160"/>
                <a:ext cx="17145001" cy="840230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Trong không gian, giả sử M là điểm không nằm trên đường thẳng d.</a:t>
                </a:r>
              </a:p>
              <a:p>
                <a:pPr marL="457200" indent="-4572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Khi đó điểm M và đường thẳng d xác định duy nhất một mặt phẳng (P). Trong mặt phẳng (P), theo tiên đề Euclid về đường thẳng song song, có một đường thẳng d' đi qua M và song song với đường thẳng d. Như vậy, trong không gian, tồn tại đường thẳng d' đi qua M và song song với d.</a:t>
                </a:r>
              </a:p>
              <a:p>
                <a:pPr marL="457200" indent="-4572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Trong không gian, giả sử d'' là một đường thẳng đi qua M và song song với d. Do d'' // d nên d'' và d nằm trong cùng mặt phẳng (Q). Khi đó mặt phẳng (Q) cũng đi qua điểm M và đường thẳng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(Q)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(P)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(P). Trong mặt phẳng (P), hai đường thẳng d', d'' cùng đi qua M và song song với d nên d' và d'' trùng nhau. Vậy định lí được chứng minh.</a:t>
                </a:r>
                <a:endParaRPr lang="en-US" sz="36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3399" y="1661160"/>
                <a:ext cx="17145001" cy="8402300"/>
              </a:xfrm>
              <a:prstGeom prst="rect">
                <a:avLst/>
              </a:prstGeom>
              <a:blipFill rotWithShape="0">
                <a:blip r:embed="rId3"/>
                <a:stretch>
                  <a:fillRect l="-924" r="-1066" b="-508"/>
                </a:stretch>
              </a:blipFill>
            </p:spPr>
            <p:txBody>
              <a:bodyPr/>
              <a:lstStyle/>
              <a:p>
                <a:r>
                  <a:rPr lang="en-US">
                    <a:noFill/>
                  </a:rPr>
                  <a:t> </a:t>
                </a:r>
              </a:p>
            </p:txBody>
          </p:sp>
        </mc:Fallback>
      </mc:AlternateContent>
    </p:spTree>
    <p:extLst>
      <p:ext uri="{BB962C8B-B14F-4D97-AF65-F5344CB8AC3E}">
        <p14:creationId xmlns:p14="http://schemas.microsoft.com/office/powerpoint/2010/main" val="12872290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anim calcmode="lin" valueType="num">
                                      <p:cBhvr>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olded Corner 1"/>
          <p:cNvSpPr/>
          <p:nvPr/>
        </p:nvSpPr>
        <p:spPr>
          <a:xfrm>
            <a:off x="716280" y="2046072"/>
            <a:ext cx="1295400" cy="1066800"/>
          </a:xfrm>
          <a:prstGeom prst="foldedCorner">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HĐ3</a:t>
            </a:r>
            <a:endParaRPr lang="en-US" sz="40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716280" y="342900"/>
            <a:ext cx="6578600" cy="1128532"/>
            <a:chOff x="1193800" y="1951675"/>
            <a:chExt cx="6578600" cy="1128532"/>
          </a:xfrm>
        </p:grpSpPr>
        <p:pic>
          <p:nvPicPr>
            <p:cNvPr id="4" name="Picture 3"/>
            <p:cNvPicPr>
              <a:picLocks noChangeAspect="1"/>
            </p:cNvPicPr>
            <p:nvPr/>
          </p:nvPicPr>
          <p:blipFill>
            <a:blip r:embed="rId2"/>
            <a:stretch>
              <a:fillRect/>
            </a:stretch>
          </p:blipFill>
          <p:spPr>
            <a:xfrm>
              <a:off x="1193800" y="1951675"/>
              <a:ext cx="1320800" cy="1128532"/>
            </a:xfrm>
            <a:prstGeom prst="rect">
              <a:avLst/>
            </a:prstGeom>
          </p:spPr>
        </p:pic>
        <p:sp>
          <p:nvSpPr>
            <p:cNvPr id="5" name="TextBox 4"/>
            <p:cNvSpPr txBox="1"/>
            <p:nvPr/>
          </p:nvSpPr>
          <p:spPr>
            <a:xfrm>
              <a:off x="2603500" y="2295072"/>
              <a:ext cx="5168900"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Thảo luận nhóm đôi</a:t>
              </a:r>
              <a:endParaRPr lang="en-US" sz="4000" b="1">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2161540" y="1609976"/>
            <a:ext cx="15773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Cho ba mặt phẳng (P), (Q), (R) đôi một cắt nhau theo ba giao tuyến phân biệt a, b, c, trong đó a = (P) ∩ (R), b = (Q) ∩ (R), c = (P) ∩ (Q).</a:t>
            </a:r>
          </a:p>
        </p:txBody>
      </p:sp>
      <p:sp>
        <p:nvSpPr>
          <p:cNvPr id="7" name="Rectangle 6"/>
          <p:cNvSpPr/>
          <p:nvPr/>
        </p:nvSpPr>
        <p:spPr>
          <a:xfrm>
            <a:off x="687070" y="4037297"/>
            <a:ext cx="8046720" cy="367158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Nếu </a:t>
            </a:r>
            <a:r>
              <a:rPr lang="vi-VN" sz="4000">
                <a:latin typeface="Arial" panose="020B0604020202020204" pitchFamily="34" charset="0"/>
                <a:cs typeface="Arial" panose="020B0604020202020204" pitchFamily="34" charset="0"/>
              </a:rPr>
              <a:t>hai đường thẳng a và b cắt nhau tại điểm M thì đường thẳng c có đi qua điểm M hay không (Hình 38a</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4531" y="3643118"/>
            <a:ext cx="8192269" cy="4521570"/>
          </a:xfrm>
          <a:prstGeom prst="rect">
            <a:avLst/>
          </a:prstGeom>
        </p:spPr>
      </p:pic>
      <p:sp>
        <p:nvSpPr>
          <p:cNvPr id="9" name="Rectangle 8"/>
          <p:cNvSpPr/>
          <p:nvPr/>
        </p:nvSpPr>
        <p:spPr>
          <a:xfrm>
            <a:off x="687070" y="8103059"/>
            <a:ext cx="16860520"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a:solidFill>
                  <a:prstClr val="black"/>
                </a:solidFill>
                <a:cs typeface="Arial" panose="020B0604020202020204" pitchFamily="34" charset="0"/>
              </a:rPr>
              <a:t>Nếu đường thẳng a song song với đường thẳng b thì đường thẳng a có song song với đường thẳng c hay không (Hình 38b)?</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710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chemeClr val="bg1"/>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sp>
        <p:nvSpPr>
          <p:cNvPr id="12" name="Oval Callout 11"/>
          <p:cNvSpPr/>
          <p:nvPr/>
        </p:nvSpPr>
        <p:spPr>
          <a:xfrm>
            <a:off x="8276268" y="9525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13" name="Rectangle 12"/>
          <p:cNvSpPr/>
          <p:nvPr/>
        </p:nvSpPr>
        <p:spPr>
          <a:xfrm>
            <a:off x="7848600" y="3121753"/>
            <a:ext cx="9144000" cy="5632311"/>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Ta có: a ∩ b = {M}</a:t>
            </a:r>
          </a:p>
          <a:p>
            <a:pPr algn="just">
              <a:lnSpc>
                <a:spcPct val="150000"/>
              </a:lnSpc>
            </a:pPr>
            <a:r>
              <a:rPr lang="vi-VN" sz="4000">
                <a:latin typeface="Arial" panose="020B0604020202020204" pitchFamily="34" charset="0"/>
                <a:cs typeface="Arial" panose="020B0604020202020204" pitchFamily="34" charset="0"/>
              </a:rPr>
              <a:t>Mà a ⊂ (P); b ⊂ (Q)</a:t>
            </a:r>
          </a:p>
          <a:p>
            <a:pPr algn="just">
              <a:lnSpc>
                <a:spcPct val="150000"/>
              </a:lnSpc>
            </a:pPr>
            <a:r>
              <a:rPr lang="vi-VN" sz="4000">
                <a:latin typeface="Arial" panose="020B0604020202020204" pitchFamily="34" charset="0"/>
                <a:cs typeface="Arial" panose="020B0604020202020204" pitchFamily="34" charset="0"/>
              </a:rPr>
              <a:t>Nên M ∈ (P) và M ∈ (Q). Do đó M là giao điểm của (P) và (Q).</a:t>
            </a:r>
          </a:p>
          <a:p>
            <a:pPr algn="just">
              <a:lnSpc>
                <a:spcPct val="150000"/>
              </a:lnSpc>
            </a:pPr>
            <a:r>
              <a:rPr lang="vi-VN" sz="4000">
                <a:latin typeface="Arial" panose="020B0604020202020204" pitchFamily="34" charset="0"/>
                <a:cs typeface="Arial" panose="020B0604020202020204" pitchFamily="34" charset="0"/>
              </a:rPr>
              <a:t>Mà (P) ∩ (Q) = c, suy ra M ∈ c.</a:t>
            </a:r>
          </a:p>
          <a:p>
            <a:pPr algn="just">
              <a:lnSpc>
                <a:spcPct val="150000"/>
              </a:lnSpc>
            </a:pPr>
            <a:r>
              <a:rPr lang="vi-VN" sz="4000">
                <a:latin typeface="Arial" panose="020B0604020202020204" pitchFamily="34" charset="0"/>
                <a:cs typeface="Arial" panose="020B0604020202020204" pitchFamily="34" charset="0"/>
              </a:rPr>
              <a:t>Vậy đường </a:t>
            </a:r>
            <a:r>
              <a:rPr lang="vi-VN" sz="4000" smtClean="0">
                <a:latin typeface="Arial" panose="020B0604020202020204" pitchFamily="34" charset="0"/>
                <a:cs typeface="Arial" panose="020B0604020202020204" pitchFamily="34" charset="0"/>
              </a:rPr>
              <a:t>thẳng </a:t>
            </a:r>
            <a:r>
              <a:rPr lang="vi-VN" sz="4000">
                <a:latin typeface="Arial" panose="020B0604020202020204" pitchFamily="34" charset="0"/>
                <a:cs typeface="Arial" panose="020B0604020202020204" pitchFamily="34" charset="0"/>
              </a:rPr>
              <a:t>c đi qua điểm M.</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60300" b="8013"/>
          <a:stretch/>
        </p:blipFill>
        <p:spPr>
          <a:xfrm>
            <a:off x="1371600" y="2705100"/>
            <a:ext cx="5257800" cy="67238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0" y="452560"/>
            <a:ext cx="2331827" cy="1956860"/>
          </a:xfrm>
          <a:prstGeom prst="rect">
            <a:avLst/>
          </a:prstGeom>
        </p:spPr>
      </p:pic>
      <p:pic>
        <p:nvPicPr>
          <p:cNvPr id="5" name="Picture 4"/>
          <p:cNvPicPr>
            <a:picLocks noChangeAspect="1"/>
          </p:cNvPicPr>
          <p:nvPr/>
        </p:nvPicPr>
        <p:blipFill>
          <a:blip r:embed="rId4"/>
          <a:stretch>
            <a:fillRect/>
          </a:stretch>
        </p:blipFill>
        <p:spPr>
          <a:xfrm rot="11767968">
            <a:off x="985025" y="507814"/>
            <a:ext cx="2108572" cy="2108572"/>
          </a:xfrm>
          <a:prstGeom prst="rect">
            <a:avLst/>
          </a:prstGeom>
        </p:spPr>
      </p:pic>
    </p:spTree>
    <p:extLst>
      <p:ext uri="{BB962C8B-B14F-4D97-AF65-F5344CB8AC3E}">
        <p14:creationId xmlns:p14="http://schemas.microsoft.com/office/powerpoint/2010/main" val="3718300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chemeClr val="bg1"/>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0300" b="9568"/>
          <a:stretch/>
        </p:blipFill>
        <p:spPr>
          <a:xfrm>
            <a:off x="1357254" y="630460"/>
            <a:ext cx="4281895" cy="53832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905059" y="1064695"/>
                <a:ext cx="10199408"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trong mặt phẳng (P) có a ∩ c = {N}.</a:t>
                </a:r>
              </a:p>
              <a:p>
                <a:pPr algn="just">
                  <a:lnSpc>
                    <a:spcPct val="150000"/>
                  </a:lnSpc>
                </a:pPr>
                <a:r>
                  <a:rPr lang="vi-VN" sz="4000">
                    <a:latin typeface="Arial" panose="020B0604020202020204" pitchFamily="34" charset="0"/>
                    <a:cs typeface="Arial" panose="020B0604020202020204" pitchFamily="34" charset="0"/>
                  </a:rPr>
                  <a:t>Khi đó N ∈ a  mà a ⊂ (R) nên N ∈ (R)</a:t>
                </a:r>
              </a:p>
              <a:p>
                <a:pPr algn="just">
                  <a:lnSpc>
                    <a:spcPct val="150000"/>
                  </a:lnSpc>
                </a:pPr>
                <a:r>
                  <a:rPr lang="vi-VN" sz="4000">
                    <a:latin typeface="Arial" panose="020B0604020202020204" pitchFamily="34" charset="0"/>
                    <a:cs typeface="Arial" panose="020B0604020202020204" pitchFamily="34" charset="0"/>
                  </a:rPr>
                  <a:t>            N ∈ c mà c ⊂ (Q) nên N ∈ (Q)</a:t>
                </a:r>
              </a:p>
              <a:p>
                <a:pPr algn="just">
                  <a:lnSpc>
                    <a:spcPct val="150000"/>
                  </a:lnSpc>
                </a:pPr>
                <a:r>
                  <a:rPr lang="vi-VN" sz="4000">
                    <a:latin typeface="Arial" panose="020B0604020202020204" pitchFamily="34" charset="0"/>
                    <a:cs typeface="Arial" panose="020B0604020202020204" pitchFamily="34" charset="0"/>
                  </a:rPr>
                  <a:t>Do đó N là giao điểm của (R) và (Q).</a:t>
                </a:r>
              </a:p>
              <a:p>
                <a:pPr algn="just">
                  <a:lnSpc>
                    <a:spcPct val="150000"/>
                  </a:lnSpc>
                </a:pPr>
                <a:r>
                  <a:rPr lang="vi-VN" sz="4000">
                    <a:latin typeface="Arial" panose="020B0604020202020204" pitchFamily="34" charset="0"/>
                    <a:cs typeface="Arial" panose="020B0604020202020204" pitchFamily="34" charset="0"/>
                  </a:rPr>
                  <a:t>Mà (Q) ∩ (R) = </a:t>
                </a:r>
                <a:r>
                  <a:rPr lang="vi-VN" sz="4000" smtClean="0">
                    <a:latin typeface="Arial" panose="020B0604020202020204" pitchFamily="34" charset="0"/>
                    <a:cs typeface="Arial" panose="020B0604020202020204" pitchFamily="34" charset="0"/>
                  </a:rPr>
                  <a:t>b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N </a:t>
                </a:r>
                <a:r>
                  <a:rPr lang="vi-VN" sz="4000">
                    <a:latin typeface="Arial" panose="020B0604020202020204" pitchFamily="34" charset="0"/>
                    <a:cs typeface="Arial" panose="020B0604020202020204" pitchFamily="34" charset="0"/>
                  </a:rPr>
                  <a:t>∈ b</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905059" y="1064695"/>
                <a:ext cx="10199408" cy="4708981"/>
              </a:xfrm>
              <a:prstGeom prst="rect">
                <a:avLst/>
              </a:prstGeom>
              <a:blipFill rotWithShape="0">
                <a:blip r:embed="rId3"/>
                <a:stretch>
                  <a:fillRect l="-2152" b="-2332"/>
                </a:stretch>
              </a:blipFill>
            </p:spPr>
            <p:txBody>
              <a:bodyPr/>
              <a:lstStyle/>
              <a:p>
                <a:r>
                  <a:rPr lang="en-US">
                    <a:noFill/>
                  </a:rPr>
                  <a:t> </a:t>
                </a:r>
              </a:p>
            </p:txBody>
          </p:sp>
        </mc:Fallback>
      </mc:AlternateContent>
      <p:sp>
        <p:nvSpPr>
          <p:cNvPr id="7" name="Rectangle 6"/>
          <p:cNvSpPr/>
          <p:nvPr/>
        </p:nvSpPr>
        <p:spPr>
          <a:xfrm>
            <a:off x="1367414" y="6013747"/>
            <a:ext cx="15590627" cy="3671583"/>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Vì thế a và b có điểm chung là N (mâu thuẫn với giả thiết a và b song song</a:t>
            </a:r>
            <a:r>
              <a:rPr lang="vi-VN" sz="4000" smtClean="0">
                <a:solidFill>
                  <a:prstClr val="black"/>
                </a:solidFill>
                <a:cs typeface="Arial" panose="020B0604020202020204" pitchFamily="34" charset="0"/>
              </a:rPr>
              <a:t>). </a:t>
            </a:r>
          </a:p>
          <a:p>
            <a:pPr lvl="0" algn="just">
              <a:lnSpc>
                <a:spcPct val="150000"/>
              </a:lnSpc>
            </a:pPr>
            <a:r>
              <a:rPr lang="vi-VN" sz="4000" smtClean="0">
                <a:solidFill>
                  <a:prstClr val="black"/>
                </a:solidFill>
                <a:cs typeface="Arial" panose="020B0604020202020204" pitchFamily="34" charset="0"/>
              </a:rPr>
              <a:t>Vậy </a:t>
            </a:r>
            <a:r>
              <a:rPr lang="vi-VN" sz="4000">
                <a:solidFill>
                  <a:prstClr val="black"/>
                </a:solidFill>
                <a:cs typeface="Arial" panose="020B0604020202020204" pitchFamily="34" charset="0"/>
              </a:rPr>
              <a:t>nếu đường thẳng a song song với đường thẳng b thì đường thẳng a và b song song với đường thẳng c.</a:t>
            </a:r>
          </a:p>
        </p:txBody>
      </p:sp>
      <p:pic>
        <p:nvPicPr>
          <p:cNvPr id="9" name="Picture 8"/>
          <p:cNvPicPr>
            <a:picLocks noChangeAspect="1"/>
          </p:cNvPicPr>
          <p:nvPr/>
        </p:nvPicPr>
        <p:blipFill>
          <a:blip r:embed="rId4"/>
          <a:stretch>
            <a:fillRect/>
          </a:stretch>
        </p:blipFill>
        <p:spPr>
          <a:xfrm rot="18860438">
            <a:off x="15906651" y="821977"/>
            <a:ext cx="3574093" cy="3582367"/>
          </a:xfrm>
          <a:prstGeom prst="rect">
            <a:avLst/>
          </a:prstGeom>
        </p:spPr>
      </p:pic>
    </p:spTree>
    <p:extLst>
      <p:ext uri="{BB962C8B-B14F-4D97-AF65-F5344CB8AC3E}">
        <p14:creationId xmlns:p14="http://schemas.microsoft.com/office/powerpoint/2010/main" val="2611631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851607" y="1129895"/>
            <a:ext cx="2865824" cy="2303136"/>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TextBox 14"/>
          <p:cNvSpPr txBox="1"/>
          <p:nvPr/>
        </p:nvSpPr>
        <p:spPr>
          <a:xfrm>
            <a:off x="5683568" y="2281463"/>
            <a:ext cx="6986960" cy="802079"/>
          </a:xfrm>
          <a:prstGeom prst="rect">
            <a:avLst/>
          </a:prstGeom>
        </p:spPr>
        <p:txBody>
          <a:bodyPr lIns="0" tIns="0" rIns="0" bIns="0" rtlCol="0" anchor="t">
            <a:spAutoFit/>
          </a:bodyPr>
          <a:lstStyle/>
          <a:p>
            <a:pPr algn="ctr">
              <a:lnSpc>
                <a:spcPts val="6720"/>
              </a:lnSpc>
            </a:pPr>
            <a:r>
              <a:rPr lang="vi-VN" sz="5400" b="1" smtClean="0">
                <a:solidFill>
                  <a:srgbClr val="000000"/>
                </a:solidFill>
                <a:latin typeface="Arial" panose="020B0604020202020204" pitchFamily="34" charset="0"/>
                <a:cs typeface="Arial" panose="020B0604020202020204" pitchFamily="34" charset="0"/>
              </a:rPr>
              <a:t>ĐỊNH LÍ 2</a:t>
            </a:r>
            <a:endParaRPr lang="en-US" sz="5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2940207" y="3692883"/>
            <a:ext cx="12473683" cy="3139321"/>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Nếu ba mặt phẳng đôi một cắt nhau theo ba giao tuyến phân biệt thì ba giao tuyến đó đồng quy hoặc đôi một song song với nhau.</a:t>
            </a: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18527160">
            <a:off x="14451107" y="7650619"/>
            <a:ext cx="3682072" cy="2576344"/>
          </a:xfrm>
          <a:prstGeom prst="rect">
            <a:avLst/>
          </a:prstGeom>
        </p:spPr>
      </p:pic>
    </p:spTree>
    <p:extLst>
      <p:ext uri="{BB962C8B-B14F-4D97-AF65-F5344CB8AC3E}">
        <p14:creationId xmlns:p14="http://schemas.microsoft.com/office/powerpoint/2010/main" val="753505269"/>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5" name="Group 5"/>
          <p:cNvGrpSpPr/>
          <p:nvPr/>
        </p:nvGrpSpPr>
        <p:grpSpPr>
          <a:xfrm>
            <a:off x="381000" y="304142"/>
            <a:ext cx="17602200" cy="9639958"/>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85800" y="647700"/>
            <a:ext cx="16992600" cy="8991600"/>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20421" y="995747"/>
            <a:ext cx="2887403" cy="2320478"/>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8" name="TextBox 17"/>
          <p:cNvSpPr txBox="1"/>
          <p:nvPr/>
        </p:nvSpPr>
        <p:spPr>
          <a:xfrm>
            <a:off x="5274090" y="975735"/>
            <a:ext cx="78486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sp>
        <p:nvSpPr>
          <p:cNvPr id="19" name="Rectangle 18"/>
          <p:cNvSpPr/>
          <p:nvPr/>
        </p:nvSpPr>
        <p:spPr>
          <a:xfrm>
            <a:off x="2134740" y="2086416"/>
            <a:ext cx="14772149"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Trong </a:t>
            </a:r>
            <a:r>
              <a:rPr lang="vi-VN" sz="4000">
                <a:latin typeface="Arial" panose="020B0604020202020204" pitchFamily="34" charset="0"/>
                <a:cs typeface="Arial" panose="020B0604020202020204" pitchFamily="34" charset="0"/>
              </a:rPr>
              <a:t>thực tế, ta quan sát thấy nhiều hình ảnh gợi nên những đường thẳng song song với nhau. Chẳng hạn các cột treo cờ của tổ chức và các nước thành viên </a:t>
            </a:r>
            <a:r>
              <a:rPr lang="vi-VN" sz="4000" smtClean="0">
                <a:latin typeface="Arial" panose="020B0604020202020204" pitchFamily="34" charset="0"/>
                <a:cs typeface="Arial" panose="020B0604020202020204" pitchFamily="34" charset="0"/>
              </a:rPr>
              <a:t>ASEAN.</a:t>
            </a:r>
            <a:endParaRPr lang="en-US" sz="40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363" y="5096181"/>
            <a:ext cx="6213031" cy="4142021"/>
          </a:xfrm>
          <a:prstGeom prst="rect">
            <a:avLst/>
          </a:prstGeom>
        </p:spPr>
      </p:pic>
      <p:grpSp>
        <p:nvGrpSpPr>
          <p:cNvPr id="12" name="Group 11"/>
          <p:cNvGrpSpPr/>
          <p:nvPr/>
        </p:nvGrpSpPr>
        <p:grpSpPr>
          <a:xfrm>
            <a:off x="8504888" y="5288157"/>
            <a:ext cx="9124019" cy="4175402"/>
            <a:chOff x="8504888" y="5288157"/>
            <a:chExt cx="9124019" cy="4175402"/>
          </a:xfrm>
        </p:grpSpPr>
        <p:pic>
          <p:nvPicPr>
            <p:cNvPr id="21" name="Picture 2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66660" y="7124700"/>
              <a:ext cx="2362247" cy="2338859"/>
            </a:xfrm>
            <a:prstGeom prst="rect">
              <a:avLst/>
            </a:prstGeom>
          </p:spPr>
        </p:pic>
        <p:grpSp>
          <p:nvGrpSpPr>
            <p:cNvPr id="24" name="Group 23"/>
            <p:cNvGrpSpPr/>
            <p:nvPr/>
          </p:nvGrpSpPr>
          <p:grpSpPr>
            <a:xfrm>
              <a:off x="8504888" y="5288157"/>
              <a:ext cx="6609372" cy="3708470"/>
              <a:chOff x="8554808" y="5321230"/>
              <a:chExt cx="6609372" cy="3708470"/>
            </a:xfrm>
          </p:grpSpPr>
          <p:sp>
            <p:nvSpPr>
              <p:cNvPr id="22" name="Cloud Callout 21"/>
              <p:cNvSpPr/>
              <p:nvPr/>
            </p:nvSpPr>
            <p:spPr>
              <a:xfrm>
                <a:off x="8554808" y="5321230"/>
                <a:ext cx="6609372" cy="3708470"/>
              </a:xfrm>
              <a:prstGeom prst="cloudCallout">
                <a:avLst>
                  <a:gd name="adj1" fmla="val 49263"/>
                  <a:gd name="adj2" fmla="val 4249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996070" y="5744304"/>
                <a:ext cx="5847166" cy="286232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Hai đường thẳng song song trong không gian có tính chất gì?</a:t>
                </a:r>
                <a:endParaRPr lang="en-US" sz="40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930579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683568" y="1305390"/>
            <a:ext cx="6986960" cy="802079"/>
          </a:xfrm>
          <a:prstGeom prst="rect">
            <a:avLst/>
          </a:prstGeom>
        </p:spPr>
        <p:txBody>
          <a:bodyPr lIns="0" tIns="0" rIns="0" bIns="0" rtlCol="0" anchor="t">
            <a:spAutoFit/>
          </a:bodyPr>
          <a:lstStyle/>
          <a:p>
            <a:pPr algn="ctr">
              <a:lnSpc>
                <a:spcPts val="6720"/>
              </a:lnSpc>
            </a:pPr>
            <a:r>
              <a:rPr lang="vi-VN" sz="5400" b="1" smtClean="0">
                <a:solidFill>
                  <a:srgbClr val="000000"/>
                </a:solidFill>
                <a:latin typeface="Arial" panose="020B0604020202020204" pitchFamily="34" charset="0"/>
                <a:cs typeface="Arial" panose="020B0604020202020204" pitchFamily="34" charset="0"/>
              </a:rPr>
              <a:t>HỆ QUẢ</a:t>
            </a:r>
            <a:endParaRPr lang="en-US" sz="5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1629429" y="2161986"/>
            <a:ext cx="15095238"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Nếu hai mặt phẳng chứa hai đường thẳng song song với nhau thì giao tuyến của chúng (nếu có) song song với hai đường thẳng đó hoặc trùng với một trong hai đường thẳng đó.</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693" y="5024308"/>
            <a:ext cx="11190709" cy="4365984"/>
          </a:xfrm>
          <a:prstGeom prst="rect">
            <a:avLst/>
          </a:prstGeom>
        </p:spPr>
      </p:pic>
      <p:pic>
        <p:nvPicPr>
          <p:cNvPr id="17" name="Picture 16"/>
          <p:cNvPicPr>
            <a:picLocks noChangeAspect="1"/>
          </p:cNvPicPr>
          <p:nvPr/>
        </p:nvPicPr>
        <p:blipFill>
          <a:blip r:embed="rId5"/>
          <a:stretch>
            <a:fillRect/>
          </a:stretch>
        </p:blipFill>
        <p:spPr>
          <a:xfrm rot="20316377">
            <a:off x="562853" y="302931"/>
            <a:ext cx="1959225" cy="1579216"/>
          </a:xfrm>
          <a:prstGeom prst="rect">
            <a:avLst/>
          </a:prstGeom>
        </p:spPr>
      </p:pic>
      <p:pic>
        <p:nvPicPr>
          <p:cNvPr id="18" name="Picture 17"/>
          <p:cNvPicPr>
            <a:picLocks noChangeAspect="1"/>
          </p:cNvPicPr>
          <p:nvPr/>
        </p:nvPicPr>
        <p:blipFill>
          <a:blip r:embed="rId6"/>
          <a:stretch>
            <a:fillRect/>
          </a:stretch>
        </p:blipFill>
        <p:spPr>
          <a:xfrm>
            <a:off x="14580980" y="8648700"/>
            <a:ext cx="3707020" cy="1611578"/>
          </a:xfrm>
          <a:prstGeom prst="rect">
            <a:avLst/>
          </a:prstGeom>
        </p:spPr>
      </p:pic>
    </p:spTree>
    <p:extLst>
      <p:ext uri="{BB962C8B-B14F-4D97-AF65-F5344CB8AC3E}">
        <p14:creationId xmlns:p14="http://schemas.microsoft.com/office/powerpoint/2010/main" val="1087797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5" name="Group 4"/>
          <p:cNvGrpSpPr/>
          <p:nvPr/>
        </p:nvGrpSpPr>
        <p:grpSpPr>
          <a:xfrm>
            <a:off x="674212" y="420856"/>
            <a:ext cx="2895600" cy="2285999"/>
            <a:chOff x="990600" y="266701"/>
            <a:chExt cx="2895600" cy="228599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7" name="TextBox 6"/>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2</a:t>
              </a:r>
              <a:endParaRPr lang="en-US" sz="4200" b="1">
                <a:latin typeface="Arial" panose="020B0604020202020204" pitchFamily="34" charset="0"/>
                <a:cs typeface="Arial" panose="020B0604020202020204" pitchFamily="34" charset="0"/>
              </a:endParaRPr>
            </a:p>
          </p:txBody>
        </p:sp>
      </p:grpSp>
      <p:sp>
        <p:nvSpPr>
          <p:cNvPr id="8" name="TextBox 7"/>
          <p:cNvSpPr txBox="1"/>
          <p:nvPr/>
        </p:nvSpPr>
        <p:spPr>
          <a:xfrm>
            <a:off x="3585052" y="594360"/>
            <a:ext cx="14017148"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chóp S.ABCD có đáy ABCD là hình thang với AB // CD. Xác định giao tuyến của hai mặt phẳng (SAB) với (SCD).</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6600" y="3329043"/>
            <a:ext cx="6705600" cy="6422112"/>
          </a:xfrm>
          <a:prstGeom prst="rect">
            <a:avLst/>
          </a:prstGeom>
        </p:spPr>
      </p:pic>
      <p:sp>
        <p:nvSpPr>
          <p:cNvPr id="10" name="TextBox 9"/>
          <p:cNvSpPr txBox="1"/>
          <p:nvPr/>
        </p:nvSpPr>
        <p:spPr>
          <a:xfrm>
            <a:off x="1066800" y="3329043"/>
            <a:ext cx="1462245"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1066800" y="4102407"/>
            <a:ext cx="9593295" cy="5632311"/>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Hai mặt phẳng (SAB) và (SCD) có điểm chung là S và lần lượt chứa hai đường thẳng AB và CD song song với nhau.</a:t>
            </a:r>
          </a:p>
          <a:p>
            <a:pPr algn="just">
              <a:lnSpc>
                <a:spcPct val="150000"/>
              </a:lnSpc>
            </a:pPr>
            <a:r>
              <a:rPr lang="vi-VN" sz="4000" smtClean="0">
                <a:latin typeface="Arial" panose="020B0604020202020204" pitchFamily="34" charset="0"/>
                <a:cs typeface="Arial" panose="020B0604020202020204" pitchFamily="34" charset="0"/>
              </a:rPr>
              <a:t>Vậy giao tuyến của hai mặt phẳng (SAB) và (SCD) là đường thẳng d đi qua S và song song với AB và CD.</a:t>
            </a:r>
          </a:p>
        </p:txBody>
      </p:sp>
    </p:spTree>
    <p:extLst>
      <p:ext uri="{BB962C8B-B14F-4D97-AF65-F5344CB8AC3E}">
        <p14:creationId xmlns:p14="http://schemas.microsoft.com/office/powerpoint/2010/main" val="4667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457200" y="420856"/>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3</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3508852" y="420856"/>
            <a:ext cx="14192724" cy="4247317"/>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hình chóp S.ABCD có đáy ABCD là hình bình hành. Gọi M, N lần lượt là trung điểm của các cạnh SA, SD và P là một điểm nằm trên cạnh AB (P khác A và B). Đường thẳng CD cắt mặt phẳng (MNP) tại các điểm Q. Chứng minh rằng đường thẳng MN song song với đường thẳng PQ.</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1371600" y="4703274"/>
            <a:ext cx="1462245"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4800" y="4152900"/>
            <a:ext cx="5753572" cy="5801854"/>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351280" y="5411160"/>
                <a:ext cx="9906000" cy="4247317"/>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Ba mặt phẳng (SAD), (ABCD), (MNP) đôi một cắt nhau theo các giao tuyến AD, MN, PQ.</a:t>
                </a:r>
              </a:p>
              <a:p>
                <a:pPr algn="just">
                  <a:lnSpc>
                    <a:spcPct val="150000"/>
                  </a:lnSpc>
                </a:pPr>
                <a:r>
                  <a:rPr lang="vi-VN" sz="3600" smtClean="0">
                    <a:latin typeface="Arial" panose="020B0604020202020204" pitchFamily="34" charset="0"/>
                    <a:cs typeface="Arial" panose="020B0604020202020204" pitchFamily="34" charset="0"/>
                  </a:rPr>
                  <a:t>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SAD có MN là đường trung bình nên MN // AD. Do đó, theo định lí 2 ta suy ra AD, MN, PQ đôi một song song. Vậy MN // PQ.</a:t>
                </a:r>
                <a:endParaRPr lang="en-US" sz="36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51280" y="5411160"/>
                <a:ext cx="9906000" cy="4247317"/>
              </a:xfrm>
              <a:prstGeom prst="rect">
                <a:avLst/>
              </a:prstGeom>
              <a:blipFill rotWithShape="0">
                <a:blip r:embed="rId5"/>
                <a:stretch>
                  <a:fillRect l="-1908" r="-1846" b="-2155"/>
                </a:stretch>
              </a:blipFill>
            </p:spPr>
            <p:txBody>
              <a:bodyPr/>
              <a:lstStyle/>
              <a:p>
                <a:r>
                  <a:rPr lang="en-US">
                    <a:noFill/>
                  </a:rPr>
                  <a:t> </a:t>
                </a:r>
              </a:p>
            </p:txBody>
          </p:sp>
        </mc:Fallback>
      </mc:AlternateContent>
    </p:spTree>
    <p:extLst>
      <p:ext uri="{BB962C8B-B14F-4D97-AF65-F5344CB8AC3E}">
        <p14:creationId xmlns:p14="http://schemas.microsoft.com/office/powerpoint/2010/main" val="2559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533400" y="571500"/>
            <a:ext cx="3886200" cy="2079565"/>
            <a:chOff x="609600" y="571500"/>
            <a:chExt cx="3886200" cy="2079565"/>
          </a:xfrm>
        </p:grpSpPr>
        <p:pic>
          <p:nvPicPr>
            <p:cNvPr id="3"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738461" y="332482"/>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Xác định giao tuyến của các cặp mặt phẳng (SAB) và (SCD); (SAD) và (SBC). </a:t>
            </a:r>
          </a:p>
        </p:txBody>
      </p:sp>
      <p:sp>
        <p:nvSpPr>
          <p:cNvPr id="6" name="TextBox 5"/>
          <p:cNvSpPr txBox="1"/>
          <p:nvPr/>
        </p:nvSpPr>
        <p:spPr>
          <a:xfrm>
            <a:off x="8686800" y="3489960"/>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7696200" y="4200386"/>
            <a:ext cx="9982200"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có: S ∈ (SAB) và S ∈ (SCD) nên S là giao điểm của (SAB) và (SCD).</a:t>
            </a:r>
          </a:p>
          <a:p>
            <a:pPr algn="just">
              <a:lnSpc>
                <a:spcPct val="150000"/>
              </a:lnSpc>
            </a:pPr>
            <a:r>
              <a:rPr lang="vi-VN" sz="4000">
                <a:latin typeface="Arial" panose="020B0604020202020204" pitchFamily="34" charset="0"/>
                <a:cs typeface="Arial" panose="020B0604020202020204" pitchFamily="34" charset="0"/>
              </a:rPr>
              <a:t>Mà AB // CD; AB ⊂ (SAB); CD ⊂ (SCD).</a:t>
            </a:r>
          </a:p>
          <a:p>
            <a:pPr algn="just">
              <a:lnSpc>
                <a:spcPct val="150000"/>
              </a:lnSpc>
            </a:pPr>
            <a:r>
              <a:rPr lang="vi-VN" sz="4000">
                <a:latin typeface="Arial" panose="020B0604020202020204" pitchFamily="34" charset="0"/>
                <a:cs typeface="Arial" panose="020B0604020202020204" pitchFamily="34" charset="0"/>
              </a:rPr>
              <a:t>Do đó giao tuyến của (SAB) và (SCD) là đường thẳng n đi qua S và song song với AB và CD.</a:t>
            </a:r>
          </a:p>
        </p:txBody>
      </p:sp>
      <p:pic>
        <p:nvPicPr>
          <p:cNvPr id="8" name="Picture 7"/>
          <p:cNvPicPr>
            <a:picLocks noChangeAspect="1"/>
          </p:cNvPicPr>
          <p:nvPr/>
        </p:nvPicPr>
        <p:blipFill>
          <a:blip r:embed="rId18">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398123" y="4033003"/>
            <a:ext cx="6993277" cy="5913777"/>
          </a:xfrm>
          <a:prstGeom prst="rect">
            <a:avLst/>
          </a:prstGeom>
        </p:spPr>
      </p:pic>
    </p:spTree>
    <p:extLst>
      <p:ext uri="{BB962C8B-B14F-4D97-AF65-F5344CB8AC3E}">
        <p14:creationId xmlns:p14="http://schemas.microsoft.com/office/powerpoint/2010/main" val="156831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533400" y="571500"/>
            <a:ext cx="3886200" cy="2079565"/>
            <a:chOff x="609600" y="571500"/>
            <a:chExt cx="3886200" cy="2079565"/>
          </a:xfrm>
        </p:grpSpPr>
        <p:pic>
          <p:nvPicPr>
            <p:cNvPr id="3"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738461" y="332482"/>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Xác định giao tuyến của các cặp mặt phẳng (SAB) và (SCD); (SAD) và (SBC). </a:t>
            </a:r>
          </a:p>
        </p:txBody>
      </p:sp>
      <p:sp>
        <p:nvSpPr>
          <p:cNvPr id="6" name="TextBox 5"/>
          <p:cNvSpPr txBox="1"/>
          <p:nvPr/>
        </p:nvSpPr>
        <p:spPr>
          <a:xfrm>
            <a:off x="8686800" y="3489960"/>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8077200" y="4200386"/>
            <a:ext cx="9601200" cy="563231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Ta có: S ∈ (SAD) và S ∈ (SBC) nên S là giao điểm của (SAD) và (SBC).</a:t>
            </a:r>
          </a:p>
          <a:p>
            <a:pPr algn="just">
              <a:lnSpc>
                <a:spcPct val="150000"/>
              </a:lnSpc>
            </a:pPr>
            <a:r>
              <a:rPr lang="en-US" sz="4000">
                <a:latin typeface="Arial" panose="020B0604020202020204" pitchFamily="34" charset="0"/>
                <a:cs typeface="Arial" panose="020B0604020202020204" pitchFamily="34" charset="0"/>
              </a:rPr>
              <a:t>Mà AD // BC; AD ⊂ (SAD); BC ⊂ (SBC).</a:t>
            </a:r>
          </a:p>
          <a:p>
            <a:pPr algn="just">
              <a:lnSpc>
                <a:spcPct val="150000"/>
              </a:lnSpc>
            </a:pPr>
            <a:r>
              <a:rPr lang="en-US" sz="4000">
                <a:latin typeface="Arial" panose="020B0604020202020204" pitchFamily="34" charset="0"/>
                <a:cs typeface="Arial" panose="020B0604020202020204" pitchFamily="34" charset="0"/>
              </a:rPr>
              <a:t>Do đó giao tuyến của (SAD) và (SBC) là đường thẳng p đi qua S và song song với AD và BC.</a:t>
            </a:r>
          </a:p>
        </p:txBody>
      </p:sp>
      <p:pic>
        <p:nvPicPr>
          <p:cNvPr id="8" name="Picture 7"/>
          <p:cNvPicPr>
            <a:picLocks noChangeAspect="1"/>
          </p:cNvPicPr>
          <p:nvPr/>
        </p:nvPicPr>
        <p:blipFill>
          <a:blip r:embed="rId18">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005861" y="3486725"/>
            <a:ext cx="6246000" cy="6571071"/>
          </a:xfrm>
          <a:prstGeom prst="rect">
            <a:avLst/>
          </a:prstGeom>
        </p:spPr>
      </p:pic>
    </p:spTree>
    <p:extLst>
      <p:ext uri="{BB962C8B-B14F-4D97-AF65-F5344CB8AC3E}">
        <p14:creationId xmlns:p14="http://schemas.microsoft.com/office/powerpoint/2010/main" val="22767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olded Corner 1"/>
          <p:cNvSpPr/>
          <p:nvPr/>
        </p:nvSpPr>
        <p:spPr>
          <a:xfrm>
            <a:off x="990600" y="768444"/>
            <a:ext cx="1295400" cy="1240304"/>
          </a:xfrm>
          <a:prstGeom prst="foldedCorner">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HĐ4</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819400" y="419100"/>
            <a:ext cx="14630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mặt phẳng, hãy nêu vị trí tương đối của hai đường thẳng phân biệt cùng song song với đường thẳng thứ ba.</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3489960" y="2628900"/>
            <a:ext cx="13944600" cy="1938992"/>
          </a:xfrm>
          <a:prstGeom prst="rect">
            <a:avLst/>
          </a:prstGeom>
        </p:spPr>
        <p:txBody>
          <a:bodyPr wrap="square">
            <a:spAutoFit/>
          </a:bodyPr>
          <a:lstStyle/>
          <a:p>
            <a:pPr algn="just">
              <a:lnSpc>
                <a:spcPct val="150000"/>
              </a:lnSpc>
            </a:pPr>
            <a:r>
              <a:rPr lang="vi-VN" sz="4000"/>
              <a:t>Trong mặt phẳng, hai đường thẳng phân biệt cùng song song với đường thẳng thứ ba thì chúng song song với nhau.</a:t>
            </a:r>
            <a:endParaRPr lang="en-US" sz="4000"/>
          </a:p>
        </p:txBody>
      </p:sp>
      <p:pic>
        <p:nvPicPr>
          <p:cNvPr id="6" name="Picture 5"/>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50108" y="2358092"/>
            <a:ext cx="1939852" cy="1642408"/>
          </a:xfrm>
          <a:prstGeom prst="rect">
            <a:avLst/>
          </a:prstGeom>
        </p:spPr>
      </p:pic>
      <p:grpSp>
        <p:nvGrpSpPr>
          <p:cNvPr id="10" name="Group 9"/>
          <p:cNvGrpSpPr/>
          <p:nvPr/>
        </p:nvGrpSpPr>
        <p:grpSpPr>
          <a:xfrm>
            <a:off x="1083293" y="4567892"/>
            <a:ext cx="17319314" cy="5071408"/>
            <a:chOff x="1083293" y="4567892"/>
            <a:chExt cx="17319314" cy="5071408"/>
          </a:xfrm>
        </p:grpSpPr>
        <p:grpSp>
          <p:nvGrpSpPr>
            <p:cNvPr id="5" name="Group 4"/>
            <p:cNvGrpSpPr/>
            <p:nvPr/>
          </p:nvGrpSpPr>
          <p:grpSpPr>
            <a:xfrm>
              <a:off x="1083293" y="4567892"/>
              <a:ext cx="15756907" cy="5071408"/>
              <a:chOff x="1083293" y="4567892"/>
              <a:chExt cx="15756907" cy="5071408"/>
            </a:xfrm>
          </p:grpSpPr>
          <p:sp>
            <p:nvSpPr>
              <p:cNvPr id="7" name="Rounded Rectangle 6"/>
              <p:cNvSpPr/>
              <p:nvPr/>
            </p:nvSpPr>
            <p:spPr>
              <a:xfrm>
                <a:off x="1550108" y="5372100"/>
                <a:ext cx="15290092" cy="4267200"/>
              </a:xfrm>
              <a:prstGeom prst="roundRect">
                <a:avLst/>
              </a:prstGeom>
              <a:solidFill>
                <a:schemeClr val="accent3">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smtClean="0">
                    <a:solidFill>
                      <a:schemeClr val="tx1"/>
                    </a:solidFill>
                    <a:latin typeface="Arial" panose="020B0604020202020204" pitchFamily="34" charset="0"/>
                    <a:cs typeface="Arial" panose="020B0604020202020204" pitchFamily="34" charset="0"/>
                  </a:rPr>
                  <a:t>ĐỊNH LÍ 3</a:t>
                </a:r>
              </a:p>
              <a:p>
                <a:pPr algn="just">
                  <a:lnSpc>
                    <a:spcPct val="150000"/>
                  </a:lnSpc>
                </a:pPr>
                <a:r>
                  <a:rPr lang="vi-VN" sz="4200" smtClean="0">
                    <a:solidFill>
                      <a:schemeClr val="tx1"/>
                    </a:solidFill>
                    <a:latin typeface="Arial" panose="020B0604020202020204" pitchFamily="34" charset="0"/>
                    <a:cs typeface="Arial" panose="020B0604020202020204" pitchFamily="34" charset="0"/>
                  </a:rPr>
                  <a:t>Trong </a:t>
                </a:r>
                <a:r>
                  <a:rPr lang="vi-VN" sz="4200">
                    <a:solidFill>
                      <a:schemeClr val="tx1"/>
                    </a:solidFill>
                    <a:latin typeface="Arial" panose="020B0604020202020204" pitchFamily="34" charset="0"/>
                    <a:cs typeface="Arial" panose="020B0604020202020204" pitchFamily="34" charset="0"/>
                  </a:rPr>
                  <a:t>không gian, hai đường thẳng phân biệt cùng song song với đường thẳng thứ ba thì song song với nhau.</a:t>
                </a:r>
              </a:p>
              <a:p>
                <a:pPr algn="ctr">
                  <a:lnSpc>
                    <a:spcPct val="150000"/>
                  </a:lnSpc>
                </a:pPr>
                <a:r>
                  <a:rPr lang="vi-VN" sz="4200">
                    <a:solidFill>
                      <a:schemeClr val="tx1"/>
                    </a:solidFill>
                    <a:latin typeface="Arial" panose="020B0604020202020204" pitchFamily="34" charset="0"/>
                    <a:cs typeface="Arial" panose="020B0604020202020204" pitchFamily="34" charset="0"/>
                  </a:rPr>
                  <a:t>Kí hiệu: a//b//c.</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83293" y="4567892"/>
                <a:ext cx="2726707" cy="2241957"/>
              </a:xfrm>
              <a:prstGeom prst="rect">
                <a:avLst/>
              </a:prstGeom>
            </p:spPr>
          </p:pic>
        </p:grpSp>
        <p:pic>
          <p:nvPicPr>
            <p:cNvPr id="9" name="Picture 8"/>
            <p:cNvPicPr>
              <a:picLocks noChangeAspect="1"/>
            </p:cNvPicPr>
            <p:nvPr/>
          </p:nvPicPr>
          <p:blipFill>
            <a:blip r:embed="rId5"/>
            <a:stretch>
              <a:fillRect/>
            </a:stretch>
          </p:blipFill>
          <p:spPr>
            <a:xfrm rot="20879102">
              <a:off x="14122963" y="8934075"/>
              <a:ext cx="4279644" cy="699816"/>
            </a:xfrm>
            <a:prstGeom prst="rect">
              <a:avLst/>
            </a:prstGeom>
          </p:spPr>
        </p:pic>
      </p:grpSp>
    </p:spTree>
    <p:extLst>
      <p:ext uri="{BB962C8B-B14F-4D97-AF65-F5344CB8AC3E}">
        <p14:creationId xmlns:p14="http://schemas.microsoft.com/office/powerpoint/2010/main" val="21947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85800" y="138975"/>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4</a:t>
              </a:r>
              <a:endParaRPr lang="en-US" sz="4200" b="1">
                <a:latin typeface="Arial" panose="020B0604020202020204" pitchFamily="34" charset="0"/>
                <a:cs typeface="Arial" panose="020B0604020202020204" pitchFamily="34" charset="0"/>
              </a:endParaRPr>
            </a:p>
          </p:txBody>
        </p:sp>
      </p:grpSp>
      <p:grpSp>
        <p:nvGrpSpPr>
          <p:cNvPr id="6" name="Group 5"/>
          <p:cNvGrpSpPr/>
          <p:nvPr/>
        </p:nvGrpSpPr>
        <p:grpSpPr>
          <a:xfrm>
            <a:off x="923132" y="547120"/>
            <a:ext cx="16758920" cy="3442929"/>
            <a:chOff x="923132" y="547120"/>
            <a:chExt cx="16758920" cy="3442929"/>
          </a:xfrm>
        </p:grpSpPr>
        <p:sp>
          <p:nvSpPr>
            <p:cNvPr id="5" name="TextBox 4"/>
            <p:cNvSpPr txBox="1"/>
            <p:nvPr/>
          </p:nvSpPr>
          <p:spPr>
            <a:xfrm>
              <a:off x="3813652" y="547120"/>
              <a:ext cx="13868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tứ diện ABCD. Gọi M, N, P, Q, R và S lần lượt là trung điểm của các đoạn thẳng AB, CD, BC, AD, AC và BD. Chứng minh rằng:  </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923132" y="2338378"/>
              <a:ext cx="16642080" cy="1651671"/>
            </a:xfrm>
            <a:prstGeom prst="rect">
              <a:avLst/>
            </a:prstGeom>
            <a:noFill/>
          </p:spPr>
          <p:txBody>
            <a:bodyPr wrap="square" rtlCol="0">
              <a:spAutoFit/>
            </a:bodyPr>
            <a:lstStyle/>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MP // QN và MP = QN;</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Các đoạn thẳng MN, PQ, RS cùng đi qua trung điểm G của mỗi đoạn.</a:t>
              </a:r>
              <a:endParaRPr lang="en-US" sz="3600">
                <a:latin typeface="Arial" panose="020B0604020202020204" pitchFamily="34" charset="0"/>
                <a:cs typeface="Arial" panose="020B0604020202020204" pitchFamily="34" charset="0"/>
              </a:endParaRPr>
            </a:p>
          </p:txBody>
        </p:sp>
      </p:grpSp>
      <p:sp>
        <p:nvSpPr>
          <p:cNvPr id="8" name="TextBox 7"/>
          <p:cNvSpPr txBox="1"/>
          <p:nvPr/>
        </p:nvSpPr>
        <p:spPr>
          <a:xfrm>
            <a:off x="831692" y="4283214"/>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23132" y="5052689"/>
                <a:ext cx="11884532" cy="493237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a) 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ABC, MP là đường trung bình nên MP // AC và MP =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1</m:t>
                        </m:r>
                      </m:num>
                      <m:den>
                        <m:r>
                          <a:rPr lang="vi-VN" sz="3600" b="0" i="1" smtClean="0">
                            <a:latin typeface="Cambria Math" panose="02040503050406030204" pitchFamily="18" charset="0"/>
                            <a:cs typeface="Arial" panose="020B0604020202020204" pitchFamily="34" charset="0"/>
                          </a:rPr>
                          <m:t>2</m:t>
                        </m:r>
                      </m:den>
                    </m:f>
                  </m:oMath>
                </a14:m>
                <a:r>
                  <a:rPr lang="vi-VN" sz="3600" smtClean="0">
                    <a:latin typeface="Arial" panose="020B0604020202020204" pitchFamily="34" charset="0"/>
                    <a:cs typeface="Arial" panose="020B0604020202020204" pitchFamily="34" charset="0"/>
                  </a:rPr>
                  <a:t> AC (1)</a:t>
                </a:r>
              </a:p>
              <a:p>
                <a:pPr algn="just">
                  <a:lnSpc>
                    <a:spcPct val="150000"/>
                  </a:lnSpc>
                </a:pPr>
                <a:r>
                  <a:rPr lang="vi-VN" sz="3600">
                    <a:cs typeface="Arial" panose="020B0604020202020204" pitchFamily="34" charset="0"/>
                  </a:rPr>
                  <a:t>Trong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cs typeface="Arial" panose="020B0604020202020204" pitchFamily="34" charset="0"/>
                  </a:rPr>
                  <a:t>ACD, QN </a:t>
                </a:r>
                <a:r>
                  <a:rPr lang="vi-VN" sz="3600">
                    <a:cs typeface="Arial" panose="020B0604020202020204" pitchFamily="34" charset="0"/>
                  </a:rPr>
                  <a:t>là đường trung bình nên </a:t>
                </a:r>
                <a:r>
                  <a:rPr lang="vi-VN" sz="3600" smtClean="0">
                    <a:cs typeface="Arial" panose="020B0604020202020204" pitchFamily="34" charset="0"/>
                  </a:rPr>
                  <a:t>QN </a:t>
                </a:r>
                <a:r>
                  <a:rPr lang="vi-VN" sz="3600">
                    <a:cs typeface="Arial" panose="020B0604020202020204" pitchFamily="34" charset="0"/>
                  </a:rPr>
                  <a:t>// AC và </a:t>
                </a:r>
                <a:r>
                  <a:rPr lang="vi-VN" sz="3600" smtClean="0">
                    <a:cs typeface="Arial" panose="020B0604020202020204" pitchFamily="34" charset="0"/>
                  </a:rPr>
                  <a:t>QN </a:t>
                </a:r>
                <a:r>
                  <a:rPr lang="vi-VN" sz="3600">
                    <a:cs typeface="Arial" panose="020B0604020202020204" pitchFamily="34" charset="0"/>
                  </a:rPr>
                  <a:t>= </a:t>
                </a:r>
                <a14:m>
                  <m:oMath xmlns:m="http://schemas.openxmlformats.org/officeDocument/2006/math">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a:cs typeface="Arial" panose="020B0604020202020204" pitchFamily="34" charset="0"/>
                  </a:rPr>
                  <a:t> AC </a:t>
                </a:r>
                <a:r>
                  <a:rPr lang="vi-VN" sz="3600" smtClean="0">
                    <a:cs typeface="Arial" panose="020B0604020202020204" pitchFamily="34" charset="0"/>
                  </a:rPr>
                  <a:t>(2)</a:t>
                </a:r>
              </a:p>
              <a:p>
                <a:pPr algn="just">
                  <a:lnSpc>
                    <a:spcPct val="150000"/>
                  </a:lnSpc>
                </a:pPr>
                <a:r>
                  <a:rPr lang="vi-VN" sz="3600" smtClean="0">
                    <a:latin typeface="Arial" panose="020B0604020202020204" pitchFamily="34" charset="0"/>
                    <a:cs typeface="Arial" panose="020B0604020202020204" pitchFamily="34" charset="0"/>
                  </a:rPr>
                  <a:t>Từ (1) và (2)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MP // QN và MP = QN.</a:t>
                </a:r>
              </a:p>
            </p:txBody>
          </p:sp>
        </mc:Choice>
        <mc:Fallback xmlns="">
          <p:sp>
            <p:nvSpPr>
              <p:cNvPr id="9" name="TextBox 8"/>
              <p:cNvSpPr txBox="1">
                <a:spLocks noRot="1" noChangeAspect="1" noMove="1" noResize="1" noEditPoints="1" noAdjustHandles="1" noChangeArrowheads="1" noChangeShapeType="1" noTextEdit="1"/>
              </p:cNvSpPr>
              <p:nvPr/>
            </p:nvSpPr>
            <p:spPr>
              <a:xfrm>
                <a:off x="923132" y="5052689"/>
                <a:ext cx="11884532" cy="4932376"/>
              </a:xfrm>
              <a:prstGeom prst="rect">
                <a:avLst/>
              </a:prstGeom>
              <a:blipFill rotWithShape="0">
                <a:blip r:embed="rId4"/>
                <a:stretch>
                  <a:fillRect l="-1538" r="-1590" b="-1731"/>
                </a:stretch>
              </a:blipFill>
            </p:spPr>
            <p:txBody>
              <a:bodyPr/>
              <a:lstStyle/>
              <a:p>
                <a:r>
                  <a:rPr lang="en-US">
                    <a:noFill/>
                  </a:rPr>
                  <a:t> </a:t>
                </a:r>
              </a:p>
            </p:txBody>
          </p:sp>
        </mc:Fallback>
      </mc:AlternateContent>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2807664" y="4322686"/>
            <a:ext cx="5480336" cy="5518437"/>
          </a:xfrm>
          <a:prstGeom prst="rect">
            <a:avLst/>
          </a:prstGeom>
        </p:spPr>
      </p:pic>
    </p:spTree>
    <p:extLst>
      <p:ext uri="{BB962C8B-B14F-4D97-AF65-F5344CB8AC3E}">
        <p14:creationId xmlns:p14="http://schemas.microsoft.com/office/powerpoint/2010/main" val="307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85800" y="138975"/>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4</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3813652" y="547120"/>
            <a:ext cx="13868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tứ diện ABCD. Gọi M, N, P, Q, R và S lần lượt là trung điểm của các đoạn thẳng AB, CD, BC, AD, AC và BD. Chứng minh rằng:  </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923132" y="2338378"/>
            <a:ext cx="16642080" cy="1651671"/>
          </a:xfrm>
          <a:prstGeom prst="rect">
            <a:avLst/>
          </a:prstGeom>
          <a:noFill/>
        </p:spPr>
        <p:txBody>
          <a:bodyPr wrap="square" rtlCol="0">
            <a:spAutoFit/>
          </a:bodyPr>
          <a:lstStyle/>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MP // QN và MP = QN;</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Các đoạn thẳng MN, PQ, RS cùng đi qua trung điểm G của mỗi đoạn.</a:t>
            </a:r>
            <a:endParaRPr lang="en-US" sz="3600">
              <a:latin typeface="Arial" panose="020B0604020202020204" pitchFamily="34" charset="0"/>
              <a:cs typeface="Arial" panose="020B0604020202020204" pitchFamily="34" charset="0"/>
            </a:endParaRPr>
          </a:p>
        </p:txBody>
      </p:sp>
      <p:sp>
        <p:nvSpPr>
          <p:cNvPr id="8" name="TextBox 7"/>
          <p:cNvSpPr txBox="1"/>
          <p:nvPr/>
        </p:nvSpPr>
        <p:spPr>
          <a:xfrm>
            <a:off x="831692" y="4283214"/>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923132" y="5052689"/>
            <a:ext cx="12183268" cy="4407810"/>
          </a:xfrm>
          <a:prstGeom prst="rect">
            <a:avLst/>
          </a:prstGeom>
          <a:noFill/>
        </p:spPr>
        <p:txBody>
          <a:bodyPr wrap="square" rtlCol="0">
            <a:spAutoFit/>
          </a:bodyPr>
          <a:lstStyle/>
          <a:p>
            <a:pPr algn="just">
              <a:lnSpc>
                <a:spcPct val="160000"/>
              </a:lnSpc>
            </a:pPr>
            <a:r>
              <a:rPr lang="vi-VN" sz="3600" smtClean="0">
                <a:latin typeface="Arial" panose="020B0604020202020204" pitchFamily="34" charset="0"/>
                <a:cs typeface="Arial" panose="020B0604020202020204" pitchFamily="34" charset="0"/>
              </a:rPr>
              <a:t>b) Từ kết quả câu a, ta có tứ giác MPNQ là hình bình hành nên MN, PQ cắt nhau tại trung điểm G của mỗi đoạn.</a:t>
            </a:r>
          </a:p>
          <a:p>
            <a:pPr algn="just">
              <a:lnSpc>
                <a:spcPct val="160000"/>
              </a:lnSpc>
            </a:pPr>
            <a:r>
              <a:rPr lang="vi-VN" sz="3600" smtClean="0">
                <a:latin typeface="Arial" panose="020B0604020202020204" pitchFamily="34" charset="0"/>
                <a:cs typeface="Arial" panose="020B0604020202020204" pitchFamily="34" charset="0"/>
              </a:rPr>
              <a:t>Lập luận tương tự, ta cũng có tứ giác MSNR là hình bình hành nên MN, RS cắt nhau tại trung điểm G của mỗi đoạn. Vậy </a:t>
            </a:r>
            <a:r>
              <a:rPr lang="vi-VN" sz="3600">
                <a:cs typeface="Arial" panose="020B0604020202020204" pitchFamily="34" charset="0"/>
              </a:rPr>
              <a:t>MN, PQ, RS cùng đi qua trung điểm G của mỗi </a:t>
            </a:r>
            <a:r>
              <a:rPr lang="vi-VN" sz="3600" smtClean="0">
                <a:cs typeface="Arial" panose="020B0604020202020204" pitchFamily="34" charset="0"/>
              </a:rPr>
              <a:t>đoạn.</a:t>
            </a:r>
            <a:endParaRPr lang="en-US" sz="36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12807664" y="4322686"/>
            <a:ext cx="5480336" cy="5518437"/>
          </a:xfrm>
          <a:prstGeom prst="rect">
            <a:avLst/>
          </a:prstGeom>
        </p:spPr>
      </p:pic>
    </p:spTree>
    <p:extLst>
      <p:ext uri="{BB962C8B-B14F-4D97-AF65-F5344CB8AC3E}">
        <p14:creationId xmlns:p14="http://schemas.microsoft.com/office/powerpoint/2010/main" val="5939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09600" y="571500"/>
            <a:ext cx="3886200" cy="2079565"/>
            <a:chOff x="609600" y="571500"/>
            <a:chExt cx="3886200" cy="2079565"/>
          </a:xfrm>
        </p:grpSpPr>
        <p:pic>
          <p:nvPicPr>
            <p:cNvPr id="3"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724400" y="342900"/>
                <a:ext cx="12891861" cy="4022191"/>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Cho hình chóp S.ABC. Gọi M, N lần lượt là trung điểm của các đoạn thẳng SA, SC. Lấy các điểm P, Q lần lượt thuộc các đoạn thẳng AB, BC sao </a:t>
                </a:r>
                <a:r>
                  <a:rPr lang="vi-VN" sz="3600">
                    <a:latin typeface="Arial" panose="020B0604020202020204" pitchFamily="34" charset="0"/>
                    <a:cs typeface="Arial" panose="020B0604020202020204" pitchFamily="34" charset="0"/>
                  </a:rPr>
                  <a:t>cho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m:rPr>
                            <m:sty m:val="p"/>
                          </m:rPr>
                          <a:rPr lang="vi-VN" sz="4400" b="0" i="0" smtClean="0">
                            <a:latin typeface="Cambria Math" panose="02040503050406030204" pitchFamily="18" charset="0"/>
                            <a:cs typeface="Arial" panose="020B0604020202020204" pitchFamily="34" charset="0"/>
                          </a:rPr>
                          <m:t>BP</m:t>
                        </m:r>
                      </m:num>
                      <m:den>
                        <m:r>
                          <m:rPr>
                            <m:sty m:val="p"/>
                          </m:rPr>
                          <a:rPr lang="vi-VN" sz="4400" b="0" i="0" smtClean="0">
                            <a:latin typeface="Cambria Math" panose="02040503050406030204" pitchFamily="18" charset="0"/>
                            <a:cs typeface="Arial" panose="020B0604020202020204" pitchFamily="34" charset="0"/>
                          </a:rPr>
                          <m:t>BA</m:t>
                        </m:r>
                      </m:den>
                    </m:f>
                  </m:oMath>
                </a14:m>
                <a:r>
                  <a:rPr lang="vi-VN" sz="3600" smtClean="0">
                    <a:latin typeface="Arial" panose="020B0604020202020204" pitchFamily="34" charset="0"/>
                    <a:cs typeface="Arial" panose="020B0604020202020204" pitchFamily="34" charset="0"/>
                  </a:rPr>
                  <a:t> =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m:rPr>
                            <m:sty m:val="p"/>
                          </m:rPr>
                          <a:rPr lang="vi-VN" sz="4400" i="0">
                            <a:latin typeface="Cambria Math" panose="02040503050406030204" pitchFamily="18" charset="0"/>
                            <a:cs typeface="Arial" panose="020B0604020202020204" pitchFamily="34" charset="0"/>
                          </a:rPr>
                          <m:t>B</m:t>
                        </m:r>
                        <m:r>
                          <m:rPr>
                            <m:sty m:val="p"/>
                          </m:rPr>
                          <a:rPr lang="vi-VN" sz="4400" b="0" i="0" smtClean="0">
                            <a:latin typeface="Cambria Math" panose="02040503050406030204" pitchFamily="18" charset="0"/>
                            <a:cs typeface="Arial" panose="020B0604020202020204" pitchFamily="34" charset="0"/>
                          </a:rPr>
                          <m:t>Q</m:t>
                        </m:r>
                      </m:num>
                      <m:den>
                        <m:r>
                          <m:rPr>
                            <m:sty m:val="p"/>
                          </m:rPr>
                          <a:rPr lang="vi-VN" sz="4400" i="0">
                            <a:latin typeface="Cambria Math" panose="02040503050406030204" pitchFamily="18" charset="0"/>
                            <a:cs typeface="Arial" panose="020B0604020202020204" pitchFamily="34" charset="0"/>
                          </a:rPr>
                          <m:t>B</m:t>
                        </m:r>
                        <m:r>
                          <m:rPr>
                            <m:sty m:val="p"/>
                          </m:rPr>
                          <a:rPr lang="vi-VN" sz="4400" b="0" i="0" smtClean="0">
                            <a:latin typeface="Cambria Math" panose="02040503050406030204" pitchFamily="18" charset="0"/>
                            <a:cs typeface="Arial" panose="020B0604020202020204" pitchFamily="34" charset="0"/>
                          </a:rPr>
                          <m:t>C</m:t>
                        </m:r>
                      </m:den>
                    </m:f>
                  </m:oMath>
                </a14:m>
                <a:r>
                  <a:rPr lang="vi-VN" sz="3600" smtClean="0">
                    <a:latin typeface="Arial" panose="020B0604020202020204" pitchFamily="34" charset="0"/>
                    <a:cs typeface="Arial" panose="020B0604020202020204" pitchFamily="34" charset="0"/>
                  </a:rPr>
                  <a:t> =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b="0" i="0" smtClean="0">
                            <a:latin typeface="Cambria Math" panose="02040503050406030204" pitchFamily="18" charset="0"/>
                            <a:cs typeface="Arial" panose="020B0604020202020204" pitchFamily="34" charset="0"/>
                          </a:rPr>
                          <m:t>1</m:t>
                        </m:r>
                      </m:num>
                      <m:den>
                        <m:r>
                          <a:rPr lang="vi-VN" sz="4400" b="0" i="0" smtClean="0">
                            <a:latin typeface="Cambria Math" panose="02040503050406030204" pitchFamily="18" charset="0"/>
                            <a:cs typeface="Arial" panose="020B0604020202020204" pitchFamily="34" charset="0"/>
                          </a:rPr>
                          <m:t>3</m:t>
                        </m:r>
                      </m:den>
                    </m:f>
                  </m:oMath>
                </a14:m>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Chứng minh rằng MN song song với PQ. </a:t>
                </a:r>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24400" y="342900"/>
                <a:ext cx="12891861" cy="4022191"/>
              </a:xfrm>
              <a:prstGeom prst="rect">
                <a:avLst/>
              </a:prstGeom>
              <a:blipFill rotWithShape="0">
                <a:blip r:embed="rId18"/>
                <a:stretch>
                  <a:fillRect l="-1418" r="-1418" b="-3030"/>
                </a:stretch>
              </a:blipFill>
            </p:spPr>
            <p:txBody>
              <a:bodyPr/>
              <a:lstStyle/>
              <a:p>
                <a:r>
                  <a:rPr lang="en-US">
                    <a:noFill/>
                  </a:rPr>
                  <a:t> </a:t>
                </a:r>
              </a:p>
            </p:txBody>
          </p:sp>
        </mc:Fallback>
      </mc:AlternateContent>
      <p:pic>
        <p:nvPicPr>
          <p:cNvPr id="6" name="Picture 5"/>
          <p:cNvPicPr>
            <a:picLocks noChangeAspect="1"/>
          </p:cNvPicPr>
          <p:nvPr/>
        </p:nvPicPr>
        <p:blipFill>
          <a:blip r:embed="rId19">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645160" y="4180840"/>
            <a:ext cx="5430285" cy="5819799"/>
          </a:xfrm>
          <a:prstGeom prst="rect">
            <a:avLst/>
          </a:prstGeom>
        </p:spPr>
      </p:pic>
      <p:sp>
        <p:nvSpPr>
          <p:cNvPr id="7" name="TextBox 6"/>
          <p:cNvSpPr txBox="1"/>
          <p:nvPr/>
        </p:nvSpPr>
        <p:spPr>
          <a:xfrm>
            <a:off x="4724401" y="4686300"/>
            <a:ext cx="1295400" cy="707886"/>
          </a:xfrm>
          <a:prstGeom prst="rect">
            <a:avLst/>
          </a:prstGeom>
          <a:noFill/>
        </p:spPr>
        <p:txBody>
          <a:bodyPr wrap="square" rtlCol="0">
            <a:spAutoFit/>
          </a:bodyPr>
          <a:lstStyle/>
          <a:p>
            <a:pPr algn="just"/>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6781800" y="4539545"/>
                <a:ext cx="11063061" cy="5433154"/>
              </a:xfrm>
              <a:prstGeom prst="rect">
                <a:avLst/>
              </a:prstGeom>
            </p:spPr>
            <p:txBody>
              <a:bodyPr wrap="square">
                <a:spAutoFit/>
              </a:bodyPr>
              <a:lstStyle/>
              <a:p>
                <a:pPr marL="601980" marR="30480" indent="-571500" algn="just">
                  <a:lnSpc>
                    <a:spcPct val="150000"/>
                  </a:lnSpc>
                  <a:spcAft>
                    <a:spcPts val="0"/>
                  </a:spcAft>
                  <a:buFont typeface="Arial" panose="020B0604020202020204" pitchFamily="34" charset="0"/>
                  <a:buChar char="•"/>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Xét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tam giác SAC,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 là trung điểm SA, N là trung điểm của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SC</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là đường trung bình của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SAC</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AC (1)</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Aft>
                    <a:spcPts val="0"/>
                  </a:spcAft>
                  <a:buFont typeface="Arial" panose="020B0604020202020204" pitchFamily="34" charset="0"/>
                  <a:buChar char="•"/>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Xét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tam giác ABC, có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m:rPr>
                            <m:sty m:val="p"/>
                          </m:rPr>
                          <a:rPr lang="en-US" sz="3600" i="0">
                            <a:solidFill>
                              <a:srgbClr val="000000"/>
                            </a:solidFill>
                            <a:effectLst/>
                            <a:latin typeface="Cambria Math" panose="02040503050406030204" pitchFamily="18" charset="0"/>
                            <a:ea typeface="Calibri" panose="020F0502020204030204" pitchFamily="34" charset="0"/>
                          </a:rPr>
                          <m:t>BP</m:t>
                        </m:r>
                      </m:num>
                      <m:den>
                        <m:r>
                          <m:rPr>
                            <m:sty m:val="p"/>
                          </m:rPr>
                          <a:rPr lang="en-US" sz="3600" i="0">
                            <a:solidFill>
                              <a:srgbClr val="000000"/>
                            </a:solidFill>
                            <a:effectLst/>
                            <a:latin typeface="Cambria Math" panose="02040503050406030204" pitchFamily="18" charset="0"/>
                            <a:ea typeface="Calibri" panose="020F0502020204030204" pitchFamily="34" charset="0"/>
                          </a:rPr>
                          <m:t>BA</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m:rPr>
                            <m:sty m:val="p"/>
                          </m:rPr>
                          <a:rPr lang="en-US" sz="3600" i="0">
                            <a:solidFill>
                              <a:srgbClr val="000000"/>
                            </a:solidFill>
                            <a:effectLst/>
                            <a:latin typeface="Cambria Math" panose="02040503050406030204" pitchFamily="18" charset="0"/>
                            <a:ea typeface="Calibri" panose="020F0502020204030204" pitchFamily="34" charset="0"/>
                          </a:rPr>
                          <m:t>BQ</m:t>
                        </m:r>
                      </m:num>
                      <m:den>
                        <m:r>
                          <m:rPr>
                            <m:sty m:val="p"/>
                          </m:rPr>
                          <a:rPr lang="en-US" sz="3600" i="0">
                            <a:solidFill>
                              <a:srgbClr val="000000"/>
                            </a:solidFill>
                            <a:effectLst/>
                            <a:latin typeface="Cambria Math" panose="02040503050406030204" pitchFamily="18" charset="0"/>
                            <a:ea typeface="Calibri" panose="020F0502020204030204" pitchFamily="34" charset="0"/>
                          </a:rPr>
                          <m:t>BC</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a:rPr lang="en-US" sz="3600" i="0">
                            <a:solidFill>
                              <a:srgbClr val="000000"/>
                            </a:solidFill>
                            <a:effectLst/>
                            <a:latin typeface="Cambria Math" panose="02040503050406030204" pitchFamily="18" charset="0"/>
                            <a:ea typeface="Calibri" panose="020F0502020204030204" pitchFamily="34"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PQ // AC (định lí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Thal</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đảo) (2)</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0">
                    <a:solidFill>
                      <a:srgbClr val="000000"/>
                    </a:solidFill>
                    <a:effectLst/>
                    <a:latin typeface="Arial" panose="020B0604020202020204" pitchFamily="34" charset="0"/>
                    <a:ea typeface="Calibri" panose="020F0502020204030204" pitchFamily="34" charset="0"/>
                    <a:cs typeface="Arial" panose="020B0604020202020204" pitchFamily="34" charset="0"/>
                  </a:rPr>
                  <a:t>Từ (1) và (2) suy ra MN // PQ.</a:t>
                </a:r>
                <a:endParaRPr lang="en-US" sz="36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81800" y="4539545"/>
                <a:ext cx="11063061" cy="5433154"/>
              </a:xfrm>
              <a:prstGeom prst="rect">
                <a:avLst/>
              </a:prstGeom>
              <a:blipFill rotWithShape="0">
                <a:blip r:embed="rId20"/>
                <a:stretch>
                  <a:fillRect l="-1709" r="-1433" b="-1796"/>
                </a:stretch>
              </a:blipFill>
            </p:spPr>
            <p:txBody>
              <a:bodyPr/>
              <a:lstStyle/>
              <a:p>
                <a:r>
                  <a:rPr lang="en-US">
                    <a:noFill/>
                  </a:rPr>
                  <a:t> </a:t>
                </a:r>
              </a:p>
            </p:txBody>
          </p:sp>
        </mc:Fallback>
      </mc:AlternateContent>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788221" y="7682741"/>
            <a:ext cx="1157061" cy="2611879"/>
          </a:xfrm>
          <a:prstGeom prst="rect">
            <a:avLst/>
          </a:prstGeom>
        </p:spPr>
      </p:pic>
    </p:spTree>
    <p:extLst>
      <p:ext uri="{BB962C8B-B14F-4D97-AF65-F5344CB8AC3E}">
        <p14:creationId xmlns:p14="http://schemas.microsoft.com/office/powerpoint/2010/main" val="39109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5"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362082585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a:solidFill>
                <a:srgbClr val="AEA36F"/>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534713" y="-215622"/>
            <a:ext cx="1899619" cy="4256848"/>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TextBox 18"/>
          <p:cNvSpPr txBox="1"/>
          <p:nvPr/>
        </p:nvSpPr>
        <p:spPr>
          <a:xfrm>
            <a:off x="2206064" y="3181078"/>
            <a:ext cx="13875872" cy="5404172"/>
          </a:xfrm>
          <a:prstGeom prst="rect">
            <a:avLst/>
          </a:prstGeom>
          <a:noFill/>
        </p:spPr>
        <p:txBody>
          <a:bodyPr wrap="square" rtlCol="0">
            <a:spAutoFit/>
          </a:bodyPr>
          <a:lstStyle/>
          <a:p>
            <a:pPr algn="ctr">
              <a:lnSpc>
                <a:spcPct val="150000"/>
              </a:lnSpc>
            </a:pPr>
            <a:r>
              <a:rPr lang="vi-VN" sz="8000" b="1" smtClean="0">
                <a:latin typeface="Arial" panose="020B0604020202020204" pitchFamily="34" charset="0"/>
                <a:cs typeface="Arial" panose="020B0604020202020204" pitchFamily="34" charset="0"/>
              </a:rPr>
              <a:t>BÀI 2: HAI ĐƯỜNG THẲNG SONG SONG TRONG KHÔNG GIAN</a:t>
            </a:r>
            <a:endParaRPr lang="en-US" sz="80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149580"/>
            <a:ext cx="17967960" cy="198916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noProof="1">
                <a:solidFill>
                  <a:prstClr val="black"/>
                </a:solidFill>
                <a:cs typeface="Arial" panose="020B0604020202020204" pitchFamily="34" charset="0"/>
              </a:rPr>
              <a:t>Câu 1: </a:t>
            </a:r>
            <a:r>
              <a:rPr lang="vi-VN" sz="4000" noProof="1">
                <a:solidFill>
                  <a:prstClr val="black"/>
                </a:solidFill>
                <a:cs typeface="Arial" panose="020B0604020202020204" pitchFamily="34" charset="0"/>
              </a:rPr>
              <a:t>Cho ba mặt phẳng phân biệt cắt nhau từng đôi một theo ba giao tuyến </a:t>
            </a:r>
            <a:r>
              <a:rPr lang="vi-VN" sz="4000" noProof="1" smtClean="0">
                <a:solidFill>
                  <a:prstClr val="black"/>
                </a:solidFill>
                <a:cs typeface="Arial" panose="020B0604020202020204" pitchFamily="34" charset="0"/>
              </a:rPr>
              <a:t>d</a:t>
            </a:r>
            <a:r>
              <a:rPr lang="vi-VN" sz="4000" baseline="-25000" noProof="1" smtClean="0">
                <a:solidFill>
                  <a:prstClr val="black"/>
                </a:solidFill>
                <a:cs typeface="Arial" panose="020B0604020202020204" pitchFamily="34" charset="0"/>
              </a:rPr>
              <a:t>1</a:t>
            </a:r>
            <a:r>
              <a:rPr lang="vi-VN" sz="4000" noProof="1" smtClean="0">
                <a:solidFill>
                  <a:prstClr val="black"/>
                </a:solidFill>
                <a:cs typeface="Arial" panose="020B0604020202020204" pitchFamily="34" charset="0"/>
              </a:rPr>
              <a:t>, d</a:t>
            </a:r>
            <a:r>
              <a:rPr lang="vi-VN" sz="4000" baseline="-25000" noProof="1" smtClean="0">
                <a:solidFill>
                  <a:prstClr val="black"/>
                </a:solidFill>
                <a:cs typeface="Arial" panose="020B0604020202020204" pitchFamily="34" charset="0"/>
              </a:rPr>
              <a:t>2</a:t>
            </a:r>
            <a:r>
              <a:rPr lang="vi-VN" sz="4000" noProof="1" smtClean="0">
                <a:solidFill>
                  <a:prstClr val="black"/>
                </a:solidFill>
                <a:cs typeface="Arial" panose="020B0604020202020204" pitchFamily="34" charset="0"/>
              </a:rPr>
              <a:t>, d</a:t>
            </a:r>
            <a:r>
              <a:rPr lang="vi-VN" sz="4000" baseline="-25000" noProof="1" smtClean="0">
                <a:solidFill>
                  <a:prstClr val="black"/>
                </a:solidFill>
                <a:cs typeface="Arial" panose="020B0604020202020204" pitchFamily="34" charset="0"/>
              </a:rPr>
              <a:t>3</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trong đó d</a:t>
            </a:r>
            <a:r>
              <a:rPr lang="vi-VN" sz="4000" baseline="-25000" noProof="1">
                <a:solidFill>
                  <a:prstClr val="black"/>
                </a:solidFill>
                <a:cs typeface="Arial" panose="020B0604020202020204" pitchFamily="34" charset="0"/>
              </a:rPr>
              <a:t>1 </a:t>
            </a:r>
            <a:r>
              <a:rPr lang="vi-VN" sz="4000" noProof="1" smtClean="0">
                <a:solidFill>
                  <a:prstClr val="black"/>
                </a:solidFill>
                <a:cs typeface="Arial" panose="020B0604020202020204" pitchFamily="34" charset="0"/>
              </a:rPr>
              <a:t>song </a:t>
            </a:r>
            <a:r>
              <a:rPr lang="vi-VN" sz="4000" noProof="1">
                <a:solidFill>
                  <a:prstClr val="black"/>
                </a:solidFill>
                <a:cs typeface="Arial" panose="020B0604020202020204" pitchFamily="34" charset="0"/>
              </a:rPr>
              <a:t>song </a:t>
            </a:r>
            <a:r>
              <a:rPr lang="vi-VN" sz="4000" noProof="1" smtClean="0">
                <a:solidFill>
                  <a:prstClr val="black"/>
                </a:solidFill>
                <a:cs typeface="Arial" panose="020B0604020202020204" pitchFamily="34" charset="0"/>
              </a:rPr>
              <a:t>với </a:t>
            </a:r>
            <a:r>
              <a:rPr lang="vi-VN" sz="4000" noProof="1">
                <a:solidFill>
                  <a:prstClr val="black"/>
                </a:solidFill>
                <a:cs typeface="Arial" panose="020B0604020202020204" pitchFamily="34" charset="0"/>
              </a:rPr>
              <a:t>d</a:t>
            </a:r>
            <a:r>
              <a:rPr lang="vi-VN" sz="4000" baseline="-25000" noProof="1">
                <a:solidFill>
                  <a:prstClr val="black"/>
                </a:solidFill>
                <a:cs typeface="Arial" panose="020B0604020202020204" pitchFamily="34" charset="0"/>
              </a:rPr>
              <a:t>2</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Khi đó vị trí tương đối của d</a:t>
            </a:r>
            <a:r>
              <a:rPr lang="vi-VN" sz="4000" baseline="-25000" noProof="1">
                <a:solidFill>
                  <a:prstClr val="black"/>
                </a:solidFill>
                <a:cs typeface="Arial" panose="020B0604020202020204" pitchFamily="34" charset="0"/>
              </a:rPr>
              <a:t>2</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và </a:t>
            </a:r>
            <a:r>
              <a:rPr lang="vi-VN" sz="4000" noProof="1" smtClean="0">
                <a:solidFill>
                  <a:prstClr val="black"/>
                </a:solidFill>
                <a:cs typeface="Arial" panose="020B0604020202020204" pitchFamily="34" charset="0"/>
              </a:rPr>
              <a:t>d</a:t>
            </a:r>
            <a:r>
              <a:rPr lang="vi-VN" sz="4000" baseline="-25000" noProof="1">
                <a:solidFill>
                  <a:prstClr val="black"/>
                </a:solidFill>
                <a:cs typeface="Arial" panose="020B0604020202020204" pitchFamily="34" charset="0"/>
              </a:rPr>
              <a:t>3</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là?</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A. </a:t>
            </a:r>
            <a:r>
              <a:rPr lang="vi-VN" sz="4000" noProof="1" smtClean="0">
                <a:solidFill>
                  <a:prstClr val="white"/>
                </a:solidFill>
                <a:cs typeface="Arial" panose="020B0604020202020204" pitchFamily="34" charset="0"/>
              </a:rPr>
              <a:t>Song song</a:t>
            </a:r>
            <a:endParaRPr lang="vi-VN" sz="4000" noProof="1">
              <a:solidFill>
                <a:prstClr val="white"/>
              </a:solidFill>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C. </a:t>
            </a:r>
            <a:r>
              <a:rPr lang="vi-VN" sz="4000" noProof="1" smtClean="0">
                <a:solidFill>
                  <a:prstClr val="white"/>
                </a:solidFill>
                <a:cs typeface="Arial" panose="020B0604020202020204" pitchFamily="34" charset="0"/>
              </a:rPr>
              <a:t>Cắt nhau</a:t>
            </a:r>
            <a:endParaRPr lang="vi-VN" sz="4000" noProof="1">
              <a:solidFill>
                <a:prstClr val="white"/>
              </a:solidFill>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B. </a:t>
            </a:r>
            <a:r>
              <a:rPr lang="vi-VN" sz="4000" noProof="1" smtClean="0">
                <a:solidFill>
                  <a:prstClr val="white"/>
                </a:solidFill>
                <a:cs typeface="Arial" panose="020B0604020202020204" pitchFamily="34" charset="0"/>
              </a:rPr>
              <a:t>Chéo nhau</a:t>
            </a:r>
            <a:endParaRPr lang="vi-VN" sz="4000" noProof="1">
              <a:solidFill>
                <a:prstClr val="white"/>
              </a:solidFill>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D. </a:t>
            </a:r>
            <a:r>
              <a:rPr lang="vi-VN" sz="4000" noProof="1" smtClean="0">
                <a:solidFill>
                  <a:prstClr val="white"/>
                </a:solidFill>
                <a:cs typeface="Arial" panose="020B0604020202020204" pitchFamily="34" charset="0"/>
              </a:rPr>
              <a:t>Trùng nhau</a:t>
            </a:r>
            <a:endParaRPr lang="vi-VN" sz="4000" noProof="1">
              <a:solidFill>
                <a:prstClr val="white"/>
              </a:solidFill>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419561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 2: </a:t>
            </a:r>
            <a:r>
              <a:rPr lang="en-US" sz="4200">
                <a:solidFill>
                  <a:schemeClr val="tx1"/>
                </a:solidFill>
                <a:latin typeface="Arial" panose="020B0604020202020204" pitchFamily="34" charset="0"/>
                <a:cs typeface="Arial" panose="020B0604020202020204" pitchFamily="34" charset="0"/>
              </a:rPr>
              <a:t>Cho hình tứ </a:t>
            </a:r>
            <a:r>
              <a:rPr lang="en-US" sz="4200" smtClean="0">
                <a:solidFill>
                  <a:schemeClr val="tx1"/>
                </a:solidFill>
                <a:latin typeface="Arial" panose="020B0604020202020204" pitchFamily="34" charset="0"/>
                <a:cs typeface="Arial" panose="020B0604020202020204" pitchFamily="34" charset="0"/>
              </a:rPr>
              <a:t>diện</a:t>
            </a:r>
            <a:r>
              <a:rPr lang="vi-VN" sz="4200" smtClean="0">
                <a:solidFill>
                  <a:schemeClr val="tx1"/>
                </a:solidFill>
                <a:latin typeface="Arial" panose="020B0604020202020204" pitchFamily="34" charset="0"/>
                <a:cs typeface="Arial" panose="020B0604020202020204" pitchFamily="34" charset="0"/>
              </a:rPr>
              <a:t> ABCD</a:t>
            </a:r>
            <a:r>
              <a:rPr lang="en-US" sz="4200" smtClean="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Khẳng định nào sau đây đúng</a:t>
            </a:r>
            <a:r>
              <a:rPr lang="en-US" sz="4200" smtClean="0">
                <a:solidFill>
                  <a:schemeClr val="tx1"/>
                </a:solidFill>
                <a:latin typeface="Arial" panose="020B0604020202020204" pitchFamily="34" charset="0"/>
                <a:cs typeface="Arial" panose="020B0604020202020204" pitchFamily="34" charset="0"/>
              </a:rPr>
              <a:t>?</a:t>
            </a:r>
            <a:endParaRPr lang="en-US" sz="420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latin typeface="Arial" panose="020B0604020202020204" pitchFamily="34" charset="0"/>
                <a:cs typeface="Arial" panose="020B0604020202020204" pitchFamily="34" charset="0"/>
              </a:rPr>
              <a:t>A. </a:t>
            </a:r>
            <a:r>
              <a:rPr lang="de-DE" sz="4200" noProof="1">
                <a:solidFill>
                  <a:prstClr val="white"/>
                </a:solidFill>
                <a:latin typeface="Arial" panose="020B0604020202020204" pitchFamily="34" charset="0"/>
                <a:cs typeface="Arial" panose="020B0604020202020204" pitchFamily="34" charset="0"/>
              </a:rPr>
              <a:t>AB và CD cắt nhau</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C. </a:t>
            </a:r>
            <a:r>
              <a:rPr lang="vi-VN" sz="4200" noProof="1" smtClean="0">
                <a:solidFill>
                  <a:prstClr val="white"/>
                </a:solidFill>
                <a:cs typeface="Tahoma" panose="020B0604030504040204" pitchFamily="34" charset="0"/>
              </a:rPr>
              <a:t>AB và CD song song</a:t>
            </a:r>
            <a:endParaRPr lang="vi-VN" sz="4200" noProof="1">
              <a:solidFill>
                <a:prstClr val="white"/>
              </a:solidFill>
              <a:cs typeface="Tahoma" panose="020B060403050404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B. </a:t>
            </a:r>
            <a:r>
              <a:rPr lang="vi-VN" sz="4200" noProof="1" smtClean="0">
                <a:solidFill>
                  <a:prstClr val="white"/>
                </a:solidFill>
                <a:cs typeface="Tahoma" panose="020B0604030504040204" pitchFamily="34" charset="0"/>
              </a:rPr>
              <a:t>AB và CD chéo nhau</a:t>
            </a:r>
            <a:endParaRPr lang="vi-VN" sz="4200" noProof="1">
              <a:solidFill>
                <a:prstClr val="white"/>
              </a:solidFill>
              <a:cs typeface="Tahoma" panose="020B060403050404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D. Tồn tại một mặt phẳng chứa AB và CD</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972409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4837094"/>
            <a:ext cx="17967960" cy="2301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prstClr val="black"/>
                </a:solidFill>
                <a:cs typeface="Arial" panose="020B0604020202020204" pitchFamily="34" charset="0"/>
              </a:rPr>
              <a:t>Câu 3: </a:t>
            </a:r>
            <a:r>
              <a:rPr lang="vi-VN" sz="4000" noProof="1">
                <a:solidFill>
                  <a:prstClr val="black"/>
                </a:solidFill>
                <a:cs typeface="Arial" panose="020B0604020202020204" pitchFamily="34" charset="0"/>
              </a:rPr>
              <a:t>Cho hình chóp S.ABCD có đáy ABCD là hình thang với đáy lớn AD, </a:t>
            </a:r>
            <a:r>
              <a:rPr lang="vi-VN" sz="4000" noProof="1" smtClean="0">
                <a:solidFill>
                  <a:prstClr val="black"/>
                </a:solidFill>
                <a:cs typeface="Arial" panose="020B0604020202020204" pitchFamily="34" charset="0"/>
              </a:rPr>
              <a:t>AD = 2BC</a:t>
            </a:r>
            <a:r>
              <a:rPr lang="vi-VN" sz="4000" noProof="1">
                <a:solidFill>
                  <a:prstClr val="black"/>
                </a:solidFill>
                <a:cs typeface="Arial" panose="020B0604020202020204" pitchFamily="34" charset="0"/>
              </a:rPr>
              <a:t>. Gọi G và </a:t>
            </a:r>
            <a:r>
              <a:rPr lang="vi-VN" sz="4000" noProof="1" smtClean="0">
                <a:solidFill>
                  <a:prstClr val="black"/>
                </a:solidFill>
                <a:cs typeface="Arial" panose="020B0604020202020204" pitchFamily="34" charset="0"/>
              </a:rPr>
              <a:t>G' </a:t>
            </a:r>
            <a:r>
              <a:rPr lang="vi-VN" sz="4000" noProof="1">
                <a:solidFill>
                  <a:prstClr val="black"/>
                </a:solidFill>
                <a:cs typeface="Arial" panose="020B0604020202020204" pitchFamily="34" charset="0"/>
              </a:rPr>
              <a:t>lần lượt là trọng tâm tam giác SAB và SAD. </a:t>
            </a:r>
            <a:r>
              <a:rPr lang="vi-VN" sz="4000" noProof="1" smtClean="0">
                <a:solidFill>
                  <a:prstClr val="black"/>
                </a:solidFill>
                <a:cs typeface="Arial" panose="020B0604020202020204" pitchFamily="34" charset="0"/>
              </a:rPr>
              <a:t>GG' </a:t>
            </a:r>
            <a:r>
              <a:rPr lang="vi-VN" sz="4000" noProof="1">
                <a:solidFill>
                  <a:prstClr val="black"/>
                </a:solidFill>
                <a:cs typeface="Arial" panose="020B0604020202020204" pitchFamily="34" charset="0"/>
              </a:rPr>
              <a:t>song song với đường thẳng</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A. </a:t>
            </a:r>
            <a:r>
              <a:rPr lang="vi-VN" sz="4200" noProof="1" smtClean="0">
                <a:solidFill>
                  <a:prstClr val="white"/>
                </a:solidFill>
                <a:cs typeface="Arial" panose="020B0604020202020204" pitchFamily="34" charset="0"/>
              </a:rPr>
              <a:t>AB</a:t>
            </a:r>
            <a:endParaRPr lang="vi-VN" sz="4200" noProof="1">
              <a:solidFill>
                <a:prstClr val="white"/>
              </a:solidFill>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C. </a:t>
            </a:r>
            <a:r>
              <a:rPr lang="vi-VN" sz="4200" noProof="1" smtClean="0">
                <a:solidFill>
                  <a:prstClr val="white"/>
                </a:solidFill>
                <a:cs typeface="Arial" panose="020B0604020202020204" pitchFamily="34" charset="0"/>
              </a:rPr>
              <a:t>SC</a:t>
            </a:r>
            <a:endParaRPr lang="vi-VN" sz="4200" noProof="1">
              <a:solidFill>
                <a:prstClr val="white"/>
              </a:solidFill>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B. </a:t>
            </a:r>
            <a:r>
              <a:rPr lang="vi-VN" sz="4200" noProof="1" smtClean="0">
                <a:solidFill>
                  <a:prstClr val="white"/>
                </a:solidFill>
                <a:cs typeface="Arial" panose="020B0604020202020204" pitchFamily="34" charset="0"/>
              </a:rPr>
              <a:t>AC</a:t>
            </a:r>
            <a:endParaRPr lang="vi-VN" sz="4200" noProof="1">
              <a:solidFill>
                <a:prstClr val="white"/>
              </a:solidFill>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D. </a:t>
            </a:r>
            <a:r>
              <a:rPr lang="vi-VN" sz="4200" noProof="1" smtClean="0">
                <a:solidFill>
                  <a:prstClr val="white"/>
                </a:solidFill>
                <a:cs typeface="Arial" panose="020B0604020202020204" pitchFamily="34" charset="0"/>
              </a:rPr>
              <a:t>BD</a:t>
            </a:r>
            <a:endParaRPr lang="vi-VN" sz="4200" noProof="1">
              <a:solidFill>
                <a:prstClr val="white"/>
              </a:solidFill>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1616950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prstClr val="black"/>
                </a:solidFill>
                <a:cs typeface="Arial" panose="020B0604020202020204" pitchFamily="34" charset="0"/>
              </a:rPr>
              <a:t>Câu 4: </a:t>
            </a:r>
            <a:r>
              <a:rPr lang="vi-VN" sz="4000" noProof="1">
                <a:solidFill>
                  <a:prstClr val="black"/>
                </a:solidFill>
                <a:cs typeface="Arial" panose="020B0604020202020204" pitchFamily="34" charset="0"/>
              </a:rPr>
              <a:t>Trong không gian cho ba đường thẳng phân biệt a</a:t>
            </a:r>
            <a:r>
              <a:rPr lang="vi-VN" sz="4000" noProof="1" smtClean="0">
                <a:solidFill>
                  <a:prstClr val="black"/>
                </a:solidFill>
                <a:cs typeface="Arial" panose="020B0604020202020204" pitchFamily="34" charset="0"/>
              </a:rPr>
              <a:t>, b, c </a:t>
            </a:r>
            <a:r>
              <a:rPr lang="vi-VN" sz="4000" noProof="1">
                <a:solidFill>
                  <a:prstClr val="black"/>
                </a:solidFill>
                <a:cs typeface="Arial" panose="020B0604020202020204" pitchFamily="34" charset="0"/>
              </a:rPr>
              <a:t>trong đó a song song với b. Khẳng định nào sau đây </a:t>
            </a:r>
            <a:r>
              <a:rPr lang="vi-VN" sz="4000" noProof="1" smtClean="0">
                <a:solidFill>
                  <a:prstClr val="black"/>
                </a:solidFill>
                <a:cs typeface="Arial" panose="020B0604020202020204" pitchFamily="34" charset="0"/>
              </a:rPr>
              <a:t>sai?</a:t>
            </a:r>
            <a:endParaRPr lang="vi-VN" sz="4000" noProof="1">
              <a:solidFill>
                <a:prstClr val="black"/>
              </a:solidFill>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A. Nếu b song song với c thì a song song với </a:t>
            </a:r>
            <a:r>
              <a:rPr lang="vi-VN" sz="4000" noProof="1" smtClean="0">
                <a:solidFill>
                  <a:prstClr val="white"/>
                </a:solidFill>
                <a:cs typeface="Arial" panose="020B0604020202020204" pitchFamily="34" charset="0"/>
              </a:rPr>
              <a:t>c.</a:t>
            </a:r>
            <a:endParaRPr lang="vi-VN" sz="4000" noProof="1">
              <a:solidFill>
                <a:prstClr val="white"/>
              </a:solidFill>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smtClean="0">
                <a:solidFill>
                  <a:prstClr val="white"/>
                </a:solidFill>
                <a:cs typeface="Arial" panose="020B0604020202020204" pitchFamily="34" charset="0"/>
              </a:rPr>
              <a:t>C. Nếu </a:t>
            </a:r>
            <a:r>
              <a:rPr lang="vi-VN" sz="4000" noProof="1">
                <a:solidFill>
                  <a:prstClr val="white"/>
                </a:solidFill>
                <a:cs typeface="Arial" panose="020B0604020202020204" pitchFamily="34" charset="0"/>
              </a:rPr>
              <a:t>c cắt a  thì c cắt b.</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B. Tồn tại duy nhất một mặt phẳng chứa cả hai đường thẳng a và b. </a:t>
            </a:r>
          </a:p>
        </p:txBody>
      </p:sp>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D. Nếu </a:t>
                </a:r>
                <a:r>
                  <a:rPr lang="vi-VN" sz="4000" noProof="1" smtClean="0">
                    <a:solidFill>
                      <a:prstClr val="white"/>
                    </a:solidFill>
                    <a:cs typeface="Arial" panose="020B0604020202020204" pitchFamily="34" charset="0"/>
                  </a:rPr>
                  <a:t>A </a:t>
                </a:r>
                <a14:m>
                  <m:oMath xmlns:m="http://schemas.openxmlformats.org/officeDocument/2006/math">
                    <m:r>
                      <a:rPr lang="vi-VN" sz="4000" i="1" noProof="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noProof="1" smtClean="0">
                    <a:solidFill>
                      <a:prstClr val="white"/>
                    </a:solidFill>
                    <a:cs typeface="Arial" panose="020B0604020202020204" pitchFamily="34" charset="0"/>
                  </a:rPr>
                  <a:t> </a:t>
                </a:r>
                <a:r>
                  <a:rPr lang="vi-VN" sz="4000" noProof="1">
                    <a:solidFill>
                      <a:prstClr val="white"/>
                    </a:solidFill>
                    <a:cs typeface="Arial" panose="020B0604020202020204" pitchFamily="34" charset="0"/>
                  </a:rPr>
                  <a:t>a và </a:t>
                </a:r>
                <a:r>
                  <a:rPr lang="vi-VN" sz="4000" noProof="1" smtClean="0">
                    <a:solidFill>
                      <a:prstClr val="white"/>
                    </a:solidFill>
                    <a:cs typeface="Arial" panose="020B0604020202020204" pitchFamily="34" charset="0"/>
                  </a:rPr>
                  <a:t>B </a:t>
                </a:r>
                <a14:m>
                  <m:oMath xmlns:m="http://schemas.openxmlformats.org/officeDocument/2006/math">
                    <m:r>
                      <a:rPr lang="vi-VN" sz="4000" i="1" noProof="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noProof="1" smtClean="0">
                    <a:solidFill>
                      <a:prstClr val="white"/>
                    </a:solidFill>
                    <a:cs typeface="Arial" panose="020B0604020202020204" pitchFamily="34" charset="0"/>
                  </a:rPr>
                  <a:t> b </a:t>
                </a:r>
                <a:r>
                  <a:rPr lang="vi-VN" sz="4000" noProof="1">
                    <a:solidFill>
                      <a:prstClr val="white"/>
                    </a:solidFill>
                    <a:cs typeface="Arial" panose="020B0604020202020204" pitchFamily="34" charset="0"/>
                  </a:rPr>
                  <a:t>thì </a:t>
                </a:r>
                <a:r>
                  <a:rPr lang="vi-VN" sz="4000" noProof="1" smtClean="0">
                    <a:solidFill>
                      <a:prstClr val="white"/>
                    </a:solidFill>
                    <a:cs typeface="Arial" panose="020B0604020202020204" pitchFamily="34" charset="0"/>
                  </a:rPr>
                  <a:t>a, b </a:t>
                </a:r>
                <a:r>
                  <a:rPr lang="vi-VN" sz="4000" noProof="1">
                    <a:solidFill>
                      <a:prstClr val="white"/>
                    </a:solidFill>
                    <a:cs typeface="Arial" panose="020B0604020202020204" pitchFamily="34" charset="0"/>
                  </a:rPr>
                  <a:t>và AB cùng ở trên một mặt phẳng. </a:t>
                </a: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1"/>
                <a:stretch>
                  <a:fillRect l="-2570" t="-7273" r="-2498" b="-18182"/>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583442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4876761"/>
            <a:ext cx="17967960" cy="22619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schemeClr val="tx1"/>
                </a:solidFill>
                <a:cs typeface="Arial" panose="020B0604020202020204" pitchFamily="34" charset="0"/>
              </a:rPr>
              <a:t>Câu 5</a:t>
            </a:r>
            <a:r>
              <a:rPr lang="vi-VN" sz="4000" b="1" noProof="1" smtClean="0">
                <a:solidFill>
                  <a:schemeClr val="tx1"/>
                </a:solidFill>
                <a:cs typeface="Arial" panose="020B0604020202020204" pitchFamily="34" charset="0"/>
              </a:rPr>
              <a:t>: </a:t>
            </a:r>
            <a:r>
              <a:rPr lang="vi-VN" sz="4000" noProof="1" smtClean="0">
                <a:solidFill>
                  <a:schemeClr val="tx1"/>
                </a:solidFill>
                <a:cs typeface="Arial" panose="020B0604020202020204" pitchFamily="34" charset="0"/>
              </a:rPr>
              <a:t>Cho </a:t>
            </a:r>
            <a:r>
              <a:rPr lang="vi-VN" sz="4000" noProof="1">
                <a:solidFill>
                  <a:schemeClr val="tx1"/>
                </a:solidFill>
                <a:cs typeface="Arial" panose="020B0604020202020204" pitchFamily="34" charset="0"/>
              </a:rPr>
              <a:t>tứ diện ABCD. P, Q  lần lượt là trung điểm của AB, CD. Điểm R  nằm trên cạnh BC sao cho </a:t>
            </a:r>
            <a:r>
              <a:rPr lang="vi-VN" sz="4000" noProof="1" smtClean="0">
                <a:solidFill>
                  <a:schemeClr val="tx1"/>
                </a:solidFill>
                <a:cs typeface="Arial" panose="020B0604020202020204" pitchFamily="34" charset="0"/>
              </a:rPr>
              <a:t>BR = 2RC</a:t>
            </a:r>
            <a:r>
              <a:rPr lang="vi-VN" sz="4000" noProof="1">
                <a:solidFill>
                  <a:schemeClr val="tx1"/>
                </a:solidFill>
                <a:cs typeface="Arial" panose="020B0604020202020204" pitchFamily="34" charset="0"/>
              </a:rPr>
              <a:t>. Gọi S là giao điểm của mặt phẳng (PQR) và AD. Khi đó</a:t>
            </a:r>
            <a:endParaRPr lang="en-US" sz="400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latin typeface="Arial" panose="020B0604020202020204" pitchFamily="34" charset="0"/>
                <a:cs typeface="Arial" panose="020B0604020202020204" pitchFamily="34" charset="0"/>
              </a:rPr>
              <a:t>A</a:t>
            </a:r>
            <a:r>
              <a:rPr lang="vi-VN" sz="4200" noProof="1" smtClean="0">
                <a:solidFill>
                  <a:prstClr val="white"/>
                </a:solidFill>
                <a:latin typeface="Arial" panose="020B0604020202020204" pitchFamily="34" charset="0"/>
                <a:cs typeface="Arial" panose="020B0604020202020204" pitchFamily="34" charset="0"/>
              </a:rPr>
              <a:t>. SA = 3SD</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C. </a:t>
            </a:r>
            <a:r>
              <a:rPr lang="vi-VN" sz="4200" noProof="1" smtClean="0">
                <a:solidFill>
                  <a:prstClr val="white"/>
                </a:solidFill>
                <a:cs typeface="Tahoma" panose="020B0604030504040204" pitchFamily="34" charset="0"/>
              </a:rPr>
              <a:t>SA = SD</a:t>
            </a:r>
            <a:endParaRPr lang="vi-VN" sz="4200" noProof="1">
              <a:solidFill>
                <a:prstClr val="white"/>
              </a:solidFill>
              <a:cs typeface="Tahoma" panose="020B060403050404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B. </a:t>
            </a:r>
            <a:r>
              <a:rPr lang="vi-VN" sz="4200" noProof="1" smtClean="0">
                <a:solidFill>
                  <a:prstClr val="white"/>
                </a:solidFill>
                <a:cs typeface="Tahoma" panose="020B0604030504040204" pitchFamily="34" charset="0"/>
              </a:rPr>
              <a:t>SA = 2SD</a:t>
            </a:r>
            <a:endParaRPr lang="vi-VN" sz="4200" noProof="1">
              <a:solidFill>
                <a:prstClr val="white"/>
              </a:solidFill>
              <a:cs typeface="Tahoma" panose="020B060403050404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D. </a:t>
            </a:r>
            <a:r>
              <a:rPr lang="vi-VN" sz="4200" noProof="1" smtClean="0">
                <a:solidFill>
                  <a:prstClr val="white"/>
                </a:solidFill>
                <a:cs typeface="Tahoma" panose="020B0604030504040204" pitchFamily="34" charset="0"/>
              </a:rPr>
              <a:t>2SA = 3SD</a:t>
            </a:r>
            <a:endParaRPr lang="vi-VN" sz="4200" noProof="1">
              <a:solidFill>
                <a:prstClr val="white"/>
              </a:solidFill>
              <a:cs typeface="Tahoma" panose="020B060403050404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2806844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1028700" y="419841"/>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1223816" y="419841"/>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18677" y="851051"/>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0800000">
            <a:off x="10557163" y="1421214"/>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20" name="Freeform 20"/>
          <p:cNvSpPr/>
          <p:nvPr/>
        </p:nvSpPr>
        <p:spPr>
          <a:xfrm>
            <a:off x="3157861" y="1379318"/>
            <a:ext cx="5052337"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24" name="TextBox 24"/>
          <p:cNvSpPr txBox="1"/>
          <p:nvPr/>
        </p:nvSpPr>
        <p:spPr>
          <a:xfrm>
            <a:off x="2129996" y="1638831"/>
            <a:ext cx="7378773" cy="859210"/>
          </a:xfrm>
          <a:prstGeom prst="rect">
            <a:avLst/>
          </a:prstGeom>
        </p:spPr>
        <p:txBody>
          <a:bodyPr lIns="0" tIns="0" rIns="0" bIns="0" rtlCol="0" anchor="t">
            <a:spAutoFit/>
          </a:bodyPr>
          <a:lstStyle/>
          <a:p>
            <a:pPr algn="ctr">
              <a:lnSpc>
                <a:spcPts val="6719"/>
              </a:lnSpc>
              <a:spcBef>
                <a:spcPct val="0"/>
              </a:spcBef>
            </a:pPr>
            <a:r>
              <a:rPr lang="vi-VN" sz="6600" b="1" smtClean="0">
                <a:solidFill>
                  <a:srgbClr val="000000"/>
                </a:solidFill>
                <a:latin typeface="Arial" panose="020B0604020202020204" pitchFamily="34" charset="0"/>
                <a:cs typeface="Arial" panose="020B0604020202020204" pitchFamily="34" charset="0"/>
              </a:rPr>
              <a:t>LUYỆN TẬP</a:t>
            </a:r>
            <a:endParaRPr lang="en-US" sz="6600" b="1">
              <a:solidFill>
                <a:srgbClr val="000000"/>
              </a:solidFill>
              <a:latin typeface="Arial" panose="020B0604020202020204" pitchFamily="34" charset="0"/>
              <a:cs typeface="Arial" panose="020B0604020202020204" pitchFamily="34" charset="0"/>
            </a:endParaRPr>
          </a:p>
        </p:txBody>
      </p:sp>
      <p:sp>
        <p:nvSpPr>
          <p:cNvPr id="28" name="Rectangle 27"/>
          <p:cNvSpPr/>
          <p:nvPr/>
        </p:nvSpPr>
        <p:spPr>
          <a:xfrm>
            <a:off x="1855161" y="3207711"/>
            <a:ext cx="7657735" cy="5170646"/>
          </a:xfrm>
          <a:prstGeom prst="rect">
            <a:avLst/>
          </a:prstGeom>
        </p:spPr>
        <p:txBody>
          <a:bodyPr wrap="square">
            <a:spAutoFit/>
          </a:bodyPr>
          <a:lstStyle/>
          <a:p>
            <a:pPr algn="just">
              <a:lnSpc>
                <a:spcPct val="150000"/>
              </a:lnSpc>
            </a:pPr>
            <a:r>
              <a:rPr lang="vi-VN" sz="4400" b="1" smtClean="0">
                <a:solidFill>
                  <a:srgbClr val="C00000"/>
                </a:solidFill>
                <a:latin typeface="Arial" panose="020B0604020202020204" pitchFamily="34" charset="0"/>
                <a:cs typeface="Arial" panose="020B0604020202020204" pitchFamily="34" charset="0"/>
              </a:rPr>
              <a:t>Bài 1 (SGK - tr.100) </a:t>
            </a:r>
            <a:r>
              <a:rPr lang="vi-VN" sz="4400" smtClean="0">
                <a:latin typeface="Arial" panose="020B0604020202020204" pitchFamily="34" charset="0"/>
                <a:cs typeface="Arial" panose="020B0604020202020204" pitchFamily="34" charset="0"/>
              </a:rPr>
              <a:t>Quan </a:t>
            </a:r>
            <a:r>
              <a:rPr lang="vi-VN" sz="4400">
                <a:latin typeface="Arial" panose="020B0604020202020204" pitchFamily="34" charset="0"/>
                <a:cs typeface="Arial" panose="020B0604020202020204" pitchFamily="34" charset="0"/>
              </a:rPr>
              <a:t>sát phòng học của lớp và nêu lên hình ảnh của hai đường thẳng song song, cắt nhau, chéo nhau. </a:t>
            </a:r>
            <a:endParaRPr lang="en-US" sz="44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84641" y="912012"/>
            <a:ext cx="6056718" cy="40386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84641" y="5211839"/>
            <a:ext cx="6039811" cy="425382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Oval Callout 1"/>
          <p:cNvSpPr/>
          <p:nvPr/>
        </p:nvSpPr>
        <p:spPr>
          <a:xfrm>
            <a:off x="8288020" y="4191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878840" y="2019300"/>
            <a:ext cx="16570960" cy="757130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hai đường thẳng song song: </a:t>
            </a:r>
            <a:r>
              <a:rPr lang="vi-VN" sz="3600">
                <a:latin typeface="Arial" panose="020B0604020202020204" pitchFamily="34" charset="0"/>
                <a:cs typeface="Arial" panose="020B0604020202020204" pitchFamily="34" charset="0"/>
              </a:rPr>
              <a:t>Hai rìa mép thước thẳng, hai đường viền bàn đối nhau, đường viền chân tường và đường viền trần nhà (trong cùng một bức tường), hai đường viền bảng đối nhau, ...</a:t>
            </a:r>
          </a:p>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về hai đường thẳng cắt nhau: </a:t>
            </a:r>
            <a:r>
              <a:rPr lang="vi-VN" sz="3600">
                <a:latin typeface="Arial" panose="020B0604020202020204" pitchFamily="34" charset="0"/>
                <a:cs typeface="Arial" panose="020B0604020202020204" pitchFamily="34" charset="0"/>
              </a:rPr>
              <a:t>Hai rìa mép thước kề nhau, hai đường viền bảng kề nhau, đường góc tường và đường chân tường (trong cùng một bức tường), ...</a:t>
            </a:r>
          </a:p>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về hai đường thẳng chéo nhau: </a:t>
            </a:r>
            <a:r>
              <a:rPr lang="vi-VN" sz="3600">
                <a:latin typeface="Arial" panose="020B0604020202020204" pitchFamily="34" charset="0"/>
                <a:cs typeface="Arial" panose="020B0604020202020204" pitchFamily="34" charset="0"/>
              </a:rPr>
              <a:t>Đường chéo của bàn học với đường góc tường, đường chéo của bảng và đường viền chân tường trong bức tường kề với bức tường chứa bảng</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7880" y="649142"/>
            <a:ext cx="5125720" cy="838168"/>
          </a:xfrm>
          <a:prstGeom prst="rect">
            <a:avLst/>
          </a:prstGeom>
        </p:spPr>
      </p:pic>
      <p:pic>
        <p:nvPicPr>
          <p:cNvPr id="5" name="Picture 4"/>
          <p:cNvPicPr>
            <a:picLocks noChangeAspect="1"/>
          </p:cNvPicPr>
          <p:nvPr/>
        </p:nvPicPr>
        <p:blipFill>
          <a:blip r:embed="rId3"/>
          <a:stretch>
            <a:fillRect/>
          </a:stretch>
        </p:blipFill>
        <p:spPr>
          <a:xfrm>
            <a:off x="15011149" y="8890372"/>
            <a:ext cx="3276851" cy="1424568"/>
          </a:xfrm>
          <a:prstGeom prst="rect">
            <a:avLst/>
          </a:prstGeom>
        </p:spPr>
      </p:pic>
    </p:spTree>
    <p:extLst>
      <p:ext uri="{BB962C8B-B14F-4D97-AF65-F5344CB8AC3E}">
        <p14:creationId xmlns:p14="http://schemas.microsoft.com/office/powerpoint/2010/main" val="3387333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07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91493" y="1943100"/>
            <a:ext cx="17105015" cy="7990701"/>
            <a:chOff x="0" y="0"/>
            <a:chExt cx="4505024" cy="1974399"/>
          </a:xfrm>
        </p:grpSpPr>
        <p:sp>
          <p:nvSpPr>
            <p:cNvPr id="6" name="Freeform 6"/>
            <p:cNvSpPr/>
            <p:nvPr/>
          </p:nvSpPr>
          <p:spPr>
            <a:xfrm>
              <a:off x="0" y="0"/>
              <a:ext cx="4505025" cy="1974399"/>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124383" y="684022"/>
            <a:ext cx="14601656" cy="898259"/>
          </a:xfrm>
          <a:prstGeom prst="rect">
            <a:avLst/>
          </a:prstGeom>
        </p:spPr>
        <p:txBody>
          <a:bodyPr lIns="0" tIns="0" rIns="0" bIns="0" rtlCol="0" anchor="t">
            <a:spAutoFit/>
          </a:bodyPr>
          <a:lstStyle/>
          <a:p>
            <a:pPr algn="ctr">
              <a:lnSpc>
                <a:spcPts val="7679"/>
              </a:lnSpc>
            </a:pPr>
            <a:r>
              <a:rPr lang="vi-VN" sz="4400" b="1" smtClean="0">
                <a:solidFill>
                  <a:srgbClr val="000000"/>
                </a:solidFill>
                <a:latin typeface="Arial" panose="020B0604020202020204" pitchFamily="34" charset="0"/>
                <a:cs typeface="Arial" panose="020B0604020202020204" pitchFamily="34" charset="0"/>
              </a:rPr>
              <a:t>Bài 2 (SGK - tr.100)</a:t>
            </a:r>
            <a:endParaRPr lang="en-US" sz="4400" b="1">
              <a:solidFill>
                <a:srgbClr val="000000"/>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81" y="2620301"/>
            <a:ext cx="6724155" cy="5715000"/>
          </a:xfrm>
          <a:prstGeom prst="rect">
            <a:avLst/>
          </a:prstGeom>
        </p:spPr>
      </p:pic>
      <p:sp>
        <p:nvSpPr>
          <p:cNvPr id="27" name="Rectangle 26"/>
          <p:cNvSpPr/>
          <p:nvPr/>
        </p:nvSpPr>
        <p:spPr>
          <a:xfrm>
            <a:off x="8188574" y="2463963"/>
            <a:ext cx="8727826" cy="3139321"/>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Quan sát Hình 43 và cho biết vị trí tương đối của hai trong ba cột tuabin gió có trong hình. </a:t>
            </a:r>
            <a:endParaRPr lang="en-US" sz="4400">
              <a:solidFill>
                <a:schemeClr val="bg1"/>
              </a:solidFill>
              <a:latin typeface="Arial" panose="020B0604020202020204" pitchFamily="34" charset="0"/>
              <a:cs typeface="Arial" panose="020B0604020202020204" pitchFamily="34" charset="0"/>
            </a:endParaRPr>
          </a:p>
        </p:txBody>
      </p:sp>
      <p:sp>
        <p:nvSpPr>
          <p:cNvPr id="28" name="Right Arrow 27"/>
          <p:cNvSpPr/>
          <p:nvPr/>
        </p:nvSpPr>
        <p:spPr>
          <a:xfrm>
            <a:off x="8374852" y="6708184"/>
            <a:ext cx="1194754" cy="838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Rectangle 28"/>
          <p:cNvSpPr/>
          <p:nvPr/>
        </p:nvSpPr>
        <p:spPr>
          <a:xfrm>
            <a:off x="9865475" y="6438388"/>
            <a:ext cx="3465926" cy="1107996"/>
          </a:xfrm>
          <a:prstGeom prst="rect">
            <a:avLst/>
          </a:prstGeom>
        </p:spPr>
        <p:txBody>
          <a:bodyPr wrap="square">
            <a:spAutoFit/>
          </a:bodyPr>
          <a:lstStyle/>
          <a:p>
            <a:pPr algn="just">
              <a:lnSpc>
                <a:spcPct val="150000"/>
              </a:lnSpc>
            </a:pPr>
            <a:r>
              <a:rPr lang="vi-VN" sz="4400" smtClean="0">
                <a:solidFill>
                  <a:schemeClr val="bg1"/>
                </a:solidFill>
                <a:latin typeface="Arial" panose="020B0604020202020204" pitchFamily="34" charset="0"/>
                <a:cs typeface="Arial" panose="020B0604020202020204" pitchFamily="34" charset="0"/>
              </a:rPr>
              <a:t>Song song</a:t>
            </a:r>
            <a:endParaRPr lang="en-US" sz="4400">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5"/>
          <a:stretch>
            <a:fillRect/>
          </a:stretch>
        </p:blipFill>
        <p:spPr>
          <a:xfrm>
            <a:off x="13513513" y="6350452"/>
            <a:ext cx="4874188" cy="396969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ppt_x</p:attrName>
                                        </p:attrNameLst>
                                      </p:cBhvr>
                                      <p:tavLst>
                                        <p:tav tm="0">
                                          <p:val>
                                            <p:strVal val="#ppt_x-#ppt_w*1.125000"/>
                                          </p:val>
                                        </p:tav>
                                        <p:tav tm="100000">
                                          <p:val>
                                            <p:strVal val="#ppt_x"/>
                                          </p:val>
                                        </p:tav>
                                      </p:tavLst>
                                    </p:anim>
                                    <p:animEffect transition="in" filter="wipe(right)">
                                      <p:cBhvr>
                                        <p:cTn id="20" dur="500"/>
                                        <p:tgtEl>
                                          <p:spTgt spid="2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914400" y="495300"/>
            <a:ext cx="16383000" cy="2585323"/>
          </a:xfrm>
          <a:prstGeom prst="rect">
            <a:avLst/>
          </a:prstGeom>
        </p:spPr>
        <p:txBody>
          <a:bodyPr wrap="square">
            <a:spAutoFit/>
          </a:bodyPr>
          <a:lstStyle/>
          <a:p>
            <a:pPr algn="just">
              <a:lnSpc>
                <a:spcPct val="150000"/>
              </a:lnSpc>
            </a:pPr>
            <a:r>
              <a:rPr lang="vi-VN" sz="3600" b="1" smtClean="0">
                <a:solidFill>
                  <a:srgbClr val="0070C0"/>
                </a:solidFill>
                <a:latin typeface="Arial" panose="020B0604020202020204" pitchFamily="34" charset="0"/>
                <a:cs typeface="Arial" panose="020B0604020202020204" pitchFamily="34" charset="0"/>
              </a:rPr>
              <a:t>Bài 3 (SGK - tr.100) </a:t>
            </a:r>
            <a:r>
              <a:rPr lang="vi-VN" sz="3600" smtClean="0">
                <a:latin typeface="Arial" panose="020B0604020202020204" pitchFamily="34" charset="0"/>
                <a:cs typeface="Arial" panose="020B0604020202020204" pitchFamily="34" charset="0"/>
              </a:rPr>
              <a:t>Cho </a:t>
            </a:r>
            <a:r>
              <a:rPr lang="vi-VN" sz="3600">
                <a:latin typeface="Arial" panose="020B0604020202020204" pitchFamily="34" charset="0"/>
                <a:cs typeface="Arial" panose="020B0604020202020204" pitchFamily="34" charset="0"/>
              </a:rPr>
              <a:t>hình chóp S.ABCD có đáy ABCD là hình bình hành. Gọi M, N, P lần lượt là trung điểm của các cạnh SA, AB, SD. Xác định giao tuyến của mỗi cặp mặt phẳng sau: (SAD) và (SBC); (MNP) và (ABCD). </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1"/>
          <a:stretch/>
        </p:blipFill>
        <p:spPr>
          <a:xfrm>
            <a:off x="609601" y="4069898"/>
            <a:ext cx="6934199" cy="6228522"/>
          </a:xfrm>
          <a:prstGeom prst="rect">
            <a:avLst/>
          </a:prstGeom>
          <a:noFill/>
          <a:ln>
            <a:noFill/>
          </a:ln>
        </p:spPr>
      </p:pic>
      <p:sp>
        <p:nvSpPr>
          <p:cNvPr id="5" name="Rectangle 4"/>
          <p:cNvSpPr/>
          <p:nvPr/>
        </p:nvSpPr>
        <p:spPr>
          <a:xfrm>
            <a:off x="7924800" y="3936117"/>
            <a:ext cx="9829800"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Ta có: ABCD là hình bình hành nên AD // BC</a:t>
            </a:r>
          </a:p>
          <a:p>
            <a:pPr algn="just">
              <a:lnSpc>
                <a:spcPct val="150000"/>
              </a:lnSpc>
            </a:pPr>
            <a:r>
              <a:rPr lang="vi-VN" sz="3600">
                <a:latin typeface="Arial" panose="020B0604020202020204" pitchFamily="34" charset="0"/>
                <a:cs typeface="Arial" panose="020B0604020202020204" pitchFamily="34" charset="0"/>
              </a:rPr>
              <a:t>Mà AB ⊂ (SAB);</a:t>
            </a:r>
          </a:p>
          <a:p>
            <a:pPr algn="just">
              <a:lnSpc>
                <a:spcPct val="150000"/>
              </a:lnSpc>
            </a:pPr>
            <a:r>
              <a:rPr lang="vi-VN" sz="3600">
                <a:latin typeface="Arial" panose="020B0604020202020204" pitchFamily="34" charset="0"/>
                <a:cs typeface="Arial" panose="020B0604020202020204" pitchFamily="34" charset="0"/>
              </a:rPr>
              <a:t>      BC ⊂ (SBC);</a:t>
            </a:r>
          </a:p>
          <a:p>
            <a:pPr algn="just">
              <a:lnSpc>
                <a:spcPct val="150000"/>
              </a:lnSpc>
            </a:pPr>
            <a:r>
              <a:rPr lang="vi-VN" sz="3600">
                <a:latin typeface="Arial" panose="020B0604020202020204" pitchFamily="34" charset="0"/>
                <a:cs typeface="Arial" panose="020B0604020202020204" pitchFamily="34" charset="0"/>
              </a:rPr>
              <a:t>      S ∈ (SAB) và S ∈ (SBC).</a:t>
            </a:r>
          </a:p>
          <a:p>
            <a:pPr algn="just">
              <a:lnSpc>
                <a:spcPct val="150000"/>
              </a:lnSpc>
            </a:pPr>
            <a:r>
              <a:rPr lang="vi-VN" sz="3600">
                <a:latin typeface="Arial" panose="020B0604020202020204" pitchFamily="34" charset="0"/>
                <a:cs typeface="Arial" panose="020B0604020202020204" pitchFamily="34" charset="0"/>
              </a:rPr>
              <a:t>Vì vậy giao tuyến của hai mặt phẳng (SAB) và (SBC) là đường thẳng d đi qua S và song song với AD và BC.</a:t>
            </a:r>
          </a:p>
        </p:txBody>
      </p:sp>
      <p:sp>
        <p:nvSpPr>
          <p:cNvPr id="7" name="TextBox 6"/>
          <p:cNvSpPr txBox="1"/>
          <p:nvPr/>
        </p:nvSpPr>
        <p:spPr>
          <a:xfrm>
            <a:off x="914400" y="3289786"/>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48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914400" y="495300"/>
            <a:ext cx="16383000" cy="2585323"/>
          </a:xfrm>
          <a:prstGeom prst="rect">
            <a:avLst/>
          </a:prstGeom>
        </p:spPr>
        <p:txBody>
          <a:bodyPr wrap="square">
            <a:spAutoFit/>
          </a:bodyPr>
          <a:lstStyle/>
          <a:p>
            <a:pPr algn="just">
              <a:lnSpc>
                <a:spcPct val="150000"/>
              </a:lnSpc>
            </a:pPr>
            <a:r>
              <a:rPr lang="vi-VN" sz="3600" b="1" smtClean="0">
                <a:solidFill>
                  <a:schemeClr val="accent3">
                    <a:lumMod val="75000"/>
                  </a:schemeClr>
                </a:solidFill>
                <a:latin typeface="Arial" panose="020B0604020202020204" pitchFamily="34" charset="0"/>
                <a:cs typeface="Arial" panose="020B0604020202020204" pitchFamily="34" charset="0"/>
              </a:rPr>
              <a:t>Bài 3 (SGK - tr.100) </a:t>
            </a:r>
            <a:r>
              <a:rPr lang="vi-VN" sz="3600" smtClean="0">
                <a:latin typeface="Arial" panose="020B0604020202020204" pitchFamily="34" charset="0"/>
                <a:cs typeface="Arial" panose="020B0604020202020204" pitchFamily="34" charset="0"/>
              </a:rPr>
              <a:t>Cho </a:t>
            </a:r>
            <a:r>
              <a:rPr lang="vi-VN" sz="3600">
                <a:latin typeface="Arial" panose="020B0604020202020204" pitchFamily="34" charset="0"/>
                <a:cs typeface="Arial" panose="020B0604020202020204" pitchFamily="34" charset="0"/>
              </a:rPr>
              <a:t>hình chóp S.ABCD có đáy ABCD là hình bình hành. Gọi M, N, P lần lượt là trung điểm của các cạnh SA, AB, SD. Xác định giao tuyến của mỗi cặp mặt phẳng sau: (SAD) và (SBC); (MNP) và (ABCD). </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1"/>
          <a:stretch/>
        </p:blipFill>
        <p:spPr>
          <a:xfrm>
            <a:off x="609601" y="4069898"/>
            <a:ext cx="6934199" cy="6228522"/>
          </a:xfrm>
          <a:prstGeom prst="rect">
            <a:avLst/>
          </a:prstGeom>
          <a:noFill/>
          <a:ln>
            <a:noFill/>
          </a:ln>
        </p:spPr>
      </p:pic>
      <p:sp>
        <p:nvSpPr>
          <p:cNvPr id="5" name="Rectangle 4"/>
          <p:cNvSpPr/>
          <p:nvPr/>
        </p:nvSpPr>
        <p:spPr>
          <a:xfrm>
            <a:off x="8001000" y="3612951"/>
            <a:ext cx="9753600"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Trong tam giác SAD, có: M, P lần lượt là trung điểm của SA, SD</a:t>
            </a:r>
          </a:p>
          <a:p>
            <a:pPr algn="just">
              <a:lnSpc>
                <a:spcPct val="150000"/>
              </a:lnSpc>
            </a:pPr>
            <a:r>
              <a:rPr lang="en-US" sz="3600">
                <a:latin typeface="Arial" panose="020B0604020202020204" pitchFamily="34" charset="0"/>
                <a:cs typeface="Arial" panose="020B0604020202020204" pitchFamily="34" charset="0"/>
              </a:rPr>
              <a:t>Do đó MP là đường trung bình nên MP // AD.</a:t>
            </a:r>
          </a:p>
          <a:p>
            <a:pPr algn="just">
              <a:lnSpc>
                <a:spcPct val="150000"/>
              </a:lnSpc>
            </a:pPr>
            <a:r>
              <a:rPr lang="en-US" sz="3600">
                <a:latin typeface="Arial" panose="020B0604020202020204" pitchFamily="34" charset="0"/>
                <a:cs typeface="Arial" panose="020B0604020202020204" pitchFamily="34" charset="0"/>
              </a:rPr>
              <a:t>Mà MP ⊂ (MNP</a:t>
            </a:r>
            <a:r>
              <a:rPr lang="en-US" sz="3600" smtClean="0">
                <a:latin typeface="Arial" panose="020B0604020202020204" pitchFamily="34" charset="0"/>
                <a:cs typeface="Arial" panose="020B0604020202020204" pitchFamily="34" charset="0"/>
              </a:rPr>
              <a:t>);</a:t>
            </a:r>
            <a:r>
              <a:rPr lang="vi-VN" sz="3600" smtClean="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rPr>
              <a:t>AD </a:t>
            </a:r>
            <a:r>
              <a:rPr lang="en-US" sz="3600">
                <a:latin typeface="Arial" panose="020B0604020202020204" pitchFamily="34" charset="0"/>
                <a:cs typeface="Arial" panose="020B0604020202020204" pitchFamily="34" charset="0"/>
              </a:rPr>
              <a:t>⊂ (ABCD);</a:t>
            </a:r>
          </a:p>
          <a:p>
            <a:pPr algn="just">
              <a:lnSpc>
                <a:spcPct val="150000"/>
              </a:lnSpc>
            </a:pPr>
            <a:r>
              <a:rPr lang="en-US" sz="3600">
                <a:latin typeface="Arial" panose="020B0604020202020204" pitchFamily="34" charset="0"/>
                <a:cs typeface="Arial" panose="020B0604020202020204" pitchFamily="34" charset="0"/>
              </a:rPr>
              <a:t>      N ∈ (MNP) và N ∈ (ABCD).</a:t>
            </a:r>
          </a:p>
          <a:p>
            <a:pPr algn="just">
              <a:lnSpc>
                <a:spcPct val="150000"/>
              </a:lnSpc>
            </a:pPr>
            <a:r>
              <a:rPr lang="en-US" sz="3600">
                <a:latin typeface="Arial" panose="020B0604020202020204" pitchFamily="34" charset="0"/>
                <a:cs typeface="Arial" panose="020B0604020202020204" pitchFamily="34" charset="0"/>
              </a:rPr>
              <a:t>Vì vậy giao tuyến của hai mặt phẳng (MNP) và (ABCD) </a:t>
            </a:r>
            <a:r>
              <a:rPr lang="en-US" sz="3600" smtClean="0">
                <a:latin typeface="Arial" panose="020B0604020202020204" pitchFamily="34" charset="0"/>
                <a:cs typeface="Arial" panose="020B0604020202020204" pitchFamily="34" charset="0"/>
              </a:rPr>
              <a:t>là </a:t>
            </a:r>
            <a:r>
              <a:rPr lang="en-US" sz="3600">
                <a:latin typeface="Arial" panose="020B0604020202020204" pitchFamily="34" charset="0"/>
                <a:cs typeface="Arial" panose="020B0604020202020204" pitchFamily="34" charset="0"/>
              </a:rPr>
              <a:t>đường thẳng NQ.</a:t>
            </a:r>
          </a:p>
        </p:txBody>
      </p:sp>
      <p:sp>
        <p:nvSpPr>
          <p:cNvPr id="7" name="TextBox 6"/>
          <p:cNvSpPr txBox="1"/>
          <p:nvPr/>
        </p:nvSpPr>
        <p:spPr>
          <a:xfrm>
            <a:off x="914400" y="3289786"/>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2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a:solidFill>
                <a:srgbClr val="825445"/>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TextBox 19"/>
          <p:cNvSpPr txBox="1"/>
          <p:nvPr/>
        </p:nvSpPr>
        <p:spPr>
          <a:xfrm rot="-336527">
            <a:off x="2248644" y="3557817"/>
            <a:ext cx="5501884" cy="3046988"/>
          </a:xfrm>
          <a:prstGeom prst="rect">
            <a:avLst/>
          </a:prstGeom>
        </p:spPr>
        <p:txBody>
          <a:bodyPr wrap="square" lIns="0" tIns="0" rIns="0" bIns="0" rtlCol="0" anchor="t">
            <a:spAutoFit/>
          </a:bodyPr>
          <a:lstStyle/>
          <a:p>
            <a:pPr algn="ctr">
              <a:lnSpc>
                <a:spcPct val="150000"/>
              </a:lnSpc>
            </a:pPr>
            <a:r>
              <a:rPr lang="vi-VN" sz="6600" b="1" smtClean="0">
                <a:solidFill>
                  <a:srgbClr val="000000"/>
                </a:solidFill>
                <a:latin typeface="Arial" panose="020B0604020202020204" pitchFamily="34" charset="0"/>
                <a:cs typeface="Arial" panose="020B0604020202020204" pitchFamily="34" charset="0"/>
              </a:rPr>
              <a:t>NỘI DUNG BÀI HỌC</a:t>
            </a:r>
            <a:endParaRPr lang="en-US" sz="6600" b="1">
              <a:solidFill>
                <a:srgbClr val="000000"/>
              </a:solidFill>
              <a:latin typeface="Arial" panose="020B0604020202020204" pitchFamily="34" charset="0"/>
              <a:cs typeface="Arial" panose="020B0604020202020204" pitchFamily="34" charset="0"/>
            </a:endParaRPr>
          </a:p>
        </p:txBody>
      </p:sp>
      <p:grpSp>
        <p:nvGrpSpPr>
          <p:cNvPr id="18" name="Group 17"/>
          <p:cNvGrpSpPr/>
          <p:nvPr/>
        </p:nvGrpSpPr>
        <p:grpSpPr>
          <a:xfrm>
            <a:off x="10911311" y="2344961"/>
            <a:ext cx="5342259" cy="3013838"/>
            <a:chOff x="10911311" y="2344961"/>
            <a:chExt cx="5342259" cy="3013838"/>
          </a:xfrm>
        </p:grpSpPr>
        <p:sp>
          <p:nvSpPr>
            <p:cNvPr id="20" name="Oval 19"/>
            <p:cNvSpPr/>
            <p:nvPr/>
          </p:nvSpPr>
          <p:spPr>
            <a:xfrm>
              <a:off x="10911311" y="2729142"/>
              <a:ext cx="1041662" cy="10416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smtClean="0">
                  <a:latin typeface="Arial" panose="020B0604020202020204" pitchFamily="34" charset="0"/>
                  <a:cs typeface="Arial" panose="020B0604020202020204" pitchFamily="34" charset="0"/>
                </a:rPr>
                <a:t>I.</a:t>
              </a:r>
              <a:endParaRPr lang="en-US" sz="4800" b="1">
                <a:latin typeface="Arial" panose="020B0604020202020204" pitchFamily="34" charset="0"/>
                <a:cs typeface="Arial" panose="020B0604020202020204" pitchFamily="34" charset="0"/>
              </a:endParaRPr>
            </a:p>
          </p:txBody>
        </p:sp>
        <p:sp>
          <p:nvSpPr>
            <p:cNvPr id="21" name="TextBox 20"/>
            <p:cNvSpPr txBox="1"/>
            <p:nvPr/>
          </p:nvSpPr>
          <p:spPr>
            <a:xfrm>
              <a:off x="12200103" y="2344961"/>
              <a:ext cx="4053467" cy="301383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Vị trí tương đối của hai đường thẳng phân biệt</a:t>
              </a:r>
              <a:endParaRPr lang="en-US" sz="4400">
                <a:latin typeface="Arial" panose="020B0604020202020204" pitchFamily="34" charset="0"/>
                <a:cs typeface="Arial" panose="020B0604020202020204" pitchFamily="34" charset="0"/>
              </a:endParaRPr>
            </a:p>
          </p:txBody>
        </p:sp>
      </p:grpSp>
      <p:grpSp>
        <p:nvGrpSpPr>
          <p:cNvPr id="24" name="Group 23"/>
          <p:cNvGrpSpPr/>
          <p:nvPr/>
        </p:nvGrpSpPr>
        <p:grpSpPr>
          <a:xfrm>
            <a:off x="10951911" y="5912235"/>
            <a:ext cx="5287634" cy="1135071"/>
            <a:chOff x="10951911" y="5912235"/>
            <a:chExt cx="5287634" cy="1135071"/>
          </a:xfrm>
        </p:grpSpPr>
        <p:sp>
          <p:nvSpPr>
            <p:cNvPr id="22" name="Oval 21"/>
            <p:cNvSpPr/>
            <p:nvPr/>
          </p:nvSpPr>
          <p:spPr>
            <a:xfrm>
              <a:off x="10951911" y="6005644"/>
              <a:ext cx="1041662" cy="10416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smtClean="0">
                  <a:latin typeface="Arial" panose="020B0604020202020204" pitchFamily="34" charset="0"/>
                  <a:cs typeface="Arial" panose="020B0604020202020204" pitchFamily="34" charset="0"/>
                </a:rPr>
                <a:t>II.</a:t>
              </a:r>
              <a:endParaRPr lang="en-US" sz="4800" b="1">
                <a:latin typeface="Arial" panose="020B0604020202020204" pitchFamily="34" charset="0"/>
                <a:cs typeface="Arial" panose="020B0604020202020204" pitchFamily="34" charset="0"/>
              </a:endParaRPr>
            </a:p>
          </p:txBody>
        </p:sp>
        <p:sp>
          <p:nvSpPr>
            <p:cNvPr id="23" name="TextBox 22"/>
            <p:cNvSpPr txBox="1"/>
            <p:nvPr/>
          </p:nvSpPr>
          <p:spPr>
            <a:xfrm>
              <a:off x="12186078" y="5912235"/>
              <a:ext cx="4053467" cy="982513"/>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Tính chất</a:t>
              </a:r>
              <a:endParaRPr lang="en-US" sz="44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rot="21448521">
            <a:off x="2528817" y="2544026"/>
            <a:ext cx="11590809" cy="4154984"/>
          </a:xfrm>
          <a:prstGeom prst="rect">
            <a:avLst/>
          </a:prstGeom>
        </p:spPr>
        <p:txBody>
          <a:bodyPr wrap="square">
            <a:spAutoFit/>
          </a:bodyPr>
          <a:lstStyle/>
          <a:p>
            <a:pPr algn="just">
              <a:lnSpc>
                <a:spcPct val="150000"/>
              </a:lnSpc>
            </a:pPr>
            <a:r>
              <a:rPr lang="vi-VN" sz="4400" b="1" smtClean="0">
                <a:solidFill>
                  <a:srgbClr val="0070C0"/>
                </a:solidFill>
                <a:latin typeface="Arial" panose="020B0604020202020204" pitchFamily="34" charset="0"/>
                <a:cs typeface="Arial" panose="020B0604020202020204" pitchFamily="34" charset="0"/>
              </a:rPr>
              <a:t>Bài 4 (SGK - tr.100) </a:t>
            </a:r>
            <a:r>
              <a:rPr lang="vi-VN" sz="4400" smtClean="0">
                <a:latin typeface="Arial" panose="020B0604020202020204" pitchFamily="34" charset="0"/>
                <a:cs typeface="Arial" panose="020B0604020202020204" pitchFamily="34" charset="0"/>
              </a:rPr>
              <a:t>Cho </a:t>
            </a:r>
            <a:r>
              <a:rPr lang="vi-VN" sz="4400">
                <a:latin typeface="Arial" panose="020B0604020202020204" pitchFamily="34" charset="0"/>
                <a:cs typeface="Arial" panose="020B0604020202020204" pitchFamily="34" charset="0"/>
              </a:rPr>
              <a:t>tứ diện ABCD. Gọi </a:t>
            </a:r>
            <a:r>
              <a:rPr lang="vi-VN" sz="4400" smtClean="0">
                <a:latin typeface="Arial" panose="020B0604020202020204" pitchFamily="34" charset="0"/>
                <a:cs typeface="Arial" panose="020B0604020202020204" pitchFamily="34" charset="0"/>
              </a:rPr>
              <a:t>G</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 ,G</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lần lượt là trọng tâm của các tam giác ABC, ABD. Chứng minh rằng đường thẳng </a:t>
            </a:r>
            <a:r>
              <a:rPr lang="vi-VN" sz="4400" smtClean="0">
                <a:latin typeface="Arial" panose="020B0604020202020204" pitchFamily="34" charset="0"/>
                <a:cs typeface="Arial" panose="020B0604020202020204" pitchFamily="34" charset="0"/>
              </a:rPr>
              <a:t>G</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G</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song song với đường thẳng CD.</a:t>
            </a:r>
            <a:endParaRPr lang="en-US" sz="440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2192000" y="1638300"/>
            <a:ext cx="5787622" cy="69835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9600" y="1257300"/>
                <a:ext cx="11582400" cy="8631978"/>
              </a:xfrm>
              <a:prstGeom prst="rect">
                <a:avLst/>
              </a:prstGeom>
            </p:spPr>
            <p:txBody>
              <a:bodyPr wrap="square">
                <a:spAutoFit/>
              </a:bodyPr>
              <a:lstStyle/>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Trong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ABC</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kẻ đường trung tuyến AM (M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BC).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trọng tâm của tam giác ABC 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1</m:t>
                            </m:r>
                          </m:sub>
                        </m:sSub>
                      </m:num>
                      <m:den>
                        <m:r>
                          <a:rPr lang="en-US" sz="3600" i="1">
                            <a:solidFill>
                              <a:srgbClr val="000000"/>
                            </a:solidFill>
                            <a:effectLst/>
                            <a:latin typeface="Cambria Math" panose="02040503050406030204" pitchFamily="18" charset="0"/>
                            <a:ea typeface="Calibri" panose="020F0502020204030204" pitchFamily="34" charset="0"/>
                          </a:rPr>
                          <m:t>𝐴𝑀</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r>
                      <a:rPr lang="en-US"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Trong </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mp(</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ABD</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kẻ đường trung tuyến AN (N ∈ BD).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trọng tâm của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ABD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2</m:t>
                            </m:r>
                          </m:sub>
                        </m:sSub>
                      </m:num>
                      <m:den>
                        <m:r>
                          <a:rPr lang="en-US" sz="3600" i="1">
                            <a:solidFill>
                              <a:srgbClr val="000000"/>
                            </a:solidFill>
                            <a:effectLst/>
                            <a:latin typeface="Cambria Math" panose="02040503050406030204" pitchFamily="18" charset="0"/>
                            <a:ea typeface="Calibri" panose="020F0502020204030204" pitchFamily="34" charset="0"/>
                          </a:rPr>
                          <m:t>𝐴𝑁</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r>
                      <a:rPr lang="en-US"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AMN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1</m:t>
                            </m:r>
                          </m:sub>
                        </m:sSub>
                      </m:num>
                      <m:den>
                        <m:r>
                          <a:rPr lang="en-US" sz="3600" i="1">
                            <a:solidFill>
                              <a:srgbClr val="000000"/>
                            </a:solidFill>
                            <a:effectLst/>
                            <a:latin typeface="Cambria Math" panose="02040503050406030204" pitchFamily="18" charset="0"/>
                            <a:ea typeface="Calibri" panose="020F0502020204030204" pitchFamily="34" charset="0"/>
                          </a:rPr>
                          <m:t>𝐴𝑀</m:t>
                        </m:r>
                      </m:den>
                    </m:f>
                    <m:r>
                      <a:rPr lang="en-US" sz="3600" i="1">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2</m:t>
                            </m:r>
                          </m:sub>
                        </m:sSub>
                      </m:num>
                      <m:den>
                        <m:r>
                          <a:rPr lang="en-US" sz="3600" i="1">
                            <a:solidFill>
                              <a:srgbClr val="000000"/>
                            </a:solidFill>
                            <a:effectLst/>
                            <a:latin typeface="Cambria Math" panose="02040503050406030204" pitchFamily="18" charset="0"/>
                            <a:ea typeface="Calibri" panose="020F0502020204030204" pitchFamily="34" charset="0"/>
                          </a:rPr>
                          <m:t>𝐴𝑁</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MN (định lí Thalès đảo).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BCD</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có: M, N lần lượt là trung điểm của BC,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BD</a:t>
                </a:r>
                <a:r>
                  <a:rPr lang="vi-VN"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là đường trung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BCD</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MN (chứng minh trên) nên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CD.</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57300"/>
                <a:ext cx="11582400" cy="8631978"/>
              </a:xfrm>
              <a:prstGeom prst="rect">
                <a:avLst/>
              </a:prstGeom>
              <a:blipFill rotWithShape="0">
                <a:blip r:embed="rId3"/>
                <a:stretch>
                  <a:fillRect l="-1316" r="-1316" b="-565"/>
                </a:stretch>
              </a:blipFill>
            </p:spPr>
            <p:txBody>
              <a:bodyPr/>
              <a:lstStyle/>
              <a:p>
                <a:r>
                  <a:rPr lang="en-US">
                    <a:noFill/>
                  </a:rPr>
                  <a:t> </a:t>
                </a:r>
              </a:p>
            </p:txBody>
          </p:sp>
        </mc:Fallback>
      </mc:AlternateContent>
      <p:sp>
        <p:nvSpPr>
          <p:cNvPr id="5" name="TextBox 4"/>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409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07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91493" y="1943100"/>
            <a:ext cx="17105015" cy="7990701"/>
            <a:chOff x="0" y="0"/>
            <a:chExt cx="4505024" cy="1974399"/>
          </a:xfrm>
        </p:grpSpPr>
        <p:sp>
          <p:nvSpPr>
            <p:cNvPr id="6" name="Freeform 6"/>
            <p:cNvSpPr/>
            <p:nvPr/>
          </p:nvSpPr>
          <p:spPr>
            <a:xfrm>
              <a:off x="0" y="0"/>
              <a:ext cx="4505025" cy="1974399"/>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124383" y="684022"/>
            <a:ext cx="14601656" cy="987450"/>
          </a:xfrm>
          <a:prstGeom prst="rect">
            <a:avLst/>
          </a:prstGeom>
        </p:spPr>
        <p:txBody>
          <a:bodyPr lIns="0" tIns="0" rIns="0" bIns="0" rtlCol="0" anchor="t">
            <a:spAutoFit/>
          </a:bodyPr>
          <a:lstStyle/>
          <a:p>
            <a:pPr algn="ctr">
              <a:lnSpc>
                <a:spcPts val="7679"/>
              </a:lnSpc>
            </a:pPr>
            <a:r>
              <a:rPr lang="vi-VN" sz="6600" b="1" smtClean="0">
                <a:solidFill>
                  <a:srgbClr val="000000"/>
                </a:solidFill>
                <a:latin typeface="Arial" panose="020B0604020202020204" pitchFamily="34" charset="0"/>
                <a:cs typeface="Arial" panose="020B0604020202020204" pitchFamily="34" charset="0"/>
              </a:rPr>
              <a:t>VẬN DỤNG</a:t>
            </a:r>
            <a:endParaRPr lang="en-US" sz="6600" b="1">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4806996" y="648614"/>
            <a:ext cx="2710628" cy="18642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77395">
            <a:off x="-138004" y="7534866"/>
            <a:ext cx="1746880" cy="2752808"/>
          </a:xfrm>
          <a:prstGeom prst="rect">
            <a:avLst/>
          </a:prstGeom>
        </p:spPr>
      </p:pic>
      <p:sp>
        <p:nvSpPr>
          <p:cNvPr id="10" name="Rectangle 9"/>
          <p:cNvSpPr/>
          <p:nvPr/>
        </p:nvSpPr>
        <p:spPr>
          <a:xfrm>
            <a:off x="1897593" y="3079402"/>
            <a:ext cx="14302527" cy="5170646"/>
          </a:xfrm>
          <a:prstGeom prst="rect">
            <a:avLst/>
          </a:prstGeom>
        </p:spPr>
        <p:txBody>
          <a:bodyPr wrap="square">
            <a:spAutoFit/>
          </a:bodyPr>
          <a:lstStyle/>
          <a:p>
            <a:pPr algn="just">
              <a:lnSpc>
                <a:spcPct val="150000"/>
              </a:lnSpc>
            </a:pPr>
            <a:r>
              <a:rPr lang="vi-VN" sz="4400" b="1" smtClean="0">
                <a:solidFill>
                  <a:schemeClr val="bg1"/>
                </a:solidFill>
                <a:latin typeface="Arial" panose="020B0604020202020204" pitchFamily="34" charset="0"/>
                <a:cs typeface="Arial" panose="020B0604020202020204" pitchFamily="34" charset="0"/>
              </a:rPr>
              <a:t>Bài 5 (SGK - tr.100) </a:t>
            </a:r>
            <a:r>
              <a:rPr lang="vi-VN" sz="4400" smtClean="0">
                <a:solidFill>
                  <a:schemeClr val="bg1"/>
                </a:solidFill>
                <a:latin typeface="Arial" panose="020B0604020202020204" pitchFamily="34" charset="0"/>
                <a:cs typeface="Arial" panose="020B0604020202020204" pitchFamily="34" charset="0"/>
              </a:rPr>
              <a:t>Cho </a:t>
            </a:r>
            <a:r>
              <a:rPr lang="vi-VN" sz="4400">
                <a:solidFill>
                  <a:schemeClr val="bg1"/>
                </a:solidFill>
                <a:latin typeface="Arial" panose="020B0604020202020204" pitchFamily="34" charset="0"/>
                <a:cs typeface="Arial" panose="020B0604020202020204" pitchFamily="34" charset="0"/>
              </a:rPr>
              <a:t>hình chóp S.ABCD có đáy ABCD là hình thang với AB là đáy lớn và AB = 2CD. Gọi M, N lần lượt là trung điểm của các cạnh SA và SB. Chứng minh rằng đường thẳng NC song song với đường thẳng MD. </a:t>
            </a:r>
            <a:endParaRPr lang="en-US" sz="4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024755"/>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7" name="TextBox 6"/>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714500"/>
            <a:ext cx="7293610" cy="731316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522210" y="1485900"/>
                <a:ext cx="10186670" cy="8239948"/>
              </a:xfrm>
              <a:prstGeom prst="rect">
                <a:avLst/>
              </a:prstGeom>
            </p:spPr>
            <p:txBody>
              <a:bodyPr wrap="square">
                <a:spAutoFit/>
              </a:bodyPr>
              <a:lstStyle/>
              <a:p>
                <a:pPr marL="30480" marR="30480" algn="just">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Trong mặt phẳng (SAB), có: M, N lần lượt là trung điểm của SA và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SB</a:t>
                </a:r>
                <a:r>
                  <a:rPr lang="vi-VN"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MN là đường trung bình của tam giác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và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 CD (do ABCD là hình thang) và AB = 2CD hay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CD và MN = CD.</a:t>
                </a:r>
                <a:r>
                  <a:rPr lang="vi-VN" sz="4000" smtClean="0">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MNCD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hình bình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MD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522210" y="1485900"/>
                <a:ext cx="10186670" cy="8239948"/>
              </a:xfrm>
              <a:prstGeom prst="rect">
                <a:avLst/>
              </a:prstGeom>
              <a:blipFill rotWithShape="0">
                <a:blip r:embed="rId3"/>
                <a:stretch>
                  <a:fillRect l="-1855" r="-1795" b="-888"/>
                </a:stretch>
              </a:blipFill>
            </p:spPr>
            <p:txBody>
              <a:bodyPr/>
              <a:lstStyle/>
              <a:p>
                <a:r>
                  <a:rPr lang="en-US">
                    <a:noFill/>
                  </a:rPr>
                  <a:t> </a:t>
                </a:r>
              </a:p>
            </p:txBody>
          </p:sp>
        </mc:Fallback>
      </mc:AlternateContent>
    </p:spTree>
    <p:extLst>
      <p:ext uri="{BB962C8B-B14F-4D97-AF65-F5344CB8AC3E}">
        <p14:creationId xmlns:p14="http://schemas.microsoft.com/office/powerpoint/2010/main" val="3668092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16340869" y="1008053"/>
            <a:ext cx="2399872" cy="1928671"/>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Rectangle 17"/>
          <p:cNvSpPr/>
          <p:nvPr/>
        </p:nvSpPr>
        <p:spPr>
          <a:xfrm>
            <a:off x="1986957" y="1435301"/>
            <a:ext cx="14380183" cy="7478970"/>
          </a:xfrm>
          <a:prstGeom prst="rect">
            <a:avLst/>
          </a:prstGeom>
        </p:spPr>
        <p:txBody>
          <a:bodyPr wrap="square">
            <a:spAutoFit/>
          </a:bodyPr>
          <a:lstStyle/>
          <a:p>
            <a:pPr algn="just">
              <a:lnSpc>
                <a:spcPct val="150000"/>
              </a:lnSpc>
            </a:pPr>
            <a:r>
              <a:rPr lang="vi-VN" sz="4000" b="1" smtClean="0">
                <a:solidFill>
                  <a:schemeClr val="tx2">
                    <a:lumMod val="75000"/>
                  </a:schemeClr>
                </a:solidFill>
                <a:latin typeface="Arial" panose="020B0604020202020204" pitchFamily="34" charset="0"/>
                <a:cs typeface="Arial" panose="020B0604020202020204" pitchFamily="34" charset="0"/>
              </a:rPr>
              <a:t>Bài 6 (SGK - tr.100) </a:t>
            </a:r>
            <a:r>
              <a:rPr lang="vi-VN" sz="4000" smtClean="0">
                <a:latin typeface="Arial" panose="020B0604020202020204" pitchFamily="34" charset="0"/>
                <a:cs typeface="Arial" panose="020B0604020202020204" pitchFamily="34" charset="0"/>
              </a:rPr>
              <a:t>Cho </a:t>
            </a:r>
            <a:r>
              <a:rPr lang="vi-VN" sz="4000">
                <a:latin typeface="Arial" panose="020B0604020202020204" pitchFamily="34" charset="0"/>
                <a:cs typeface="Arial" panose="020B0604020202020204" pitchFamily="34" charset="0"/>
              </a:rPr>
              <a:t>hình chóp S.ABCD có đáy ABCD là hình bình hành. Gọi M, N, P, Q lần lượt là trung điểm của các cạnh AB, BC, CD, DA; I, J, K, L lần lượt là trung điểm của các đoạn thẳng SM, SN, SP, SQ. </a:t>
            </a:r>
          </a:p>
          <a:p>
            <a:pPr algn="just">
              <a:lnSpc>
                <a:spcPct val="150000"/>
              </a:lnSpc>
            </a:pPr>
            <a:r>
              <a:rPr lang="vi-VN" sz="4000">
                <a:latin typeface="Arial" panose="020B0604020202020204" pitchFamily="34" charset="0"/>
                <a:cs typeface="Arial" panose="020B0604020202020204" pitchFamily="34" charset="0"/>
              </a:rPr>
              <a:t>a) Chứng minh rằng bốn điểm I, J, K, L đồng phẳng và tứ giác IJKL là hình bình hành. </a:t>
            </a:r>
          </a:p>
          <a:p>
            <a:pPr algn="just">
              <a:lnSpc>
                <a:spcPct val="150000"/>
              </a:lnSpc>
            </a:pPr>
            <a:r>
              <a:rPr lang="vi-VN" sz="4000">
                <a:latin typeface="Arial" panose="020B0604020202020204" pitchFamily="34" charset="0"/>
                <a:cs typeface="Arial" panose="020B0604020202020204" pitchFamily="34" charset="0"/>
              </a:rPr>
              <a:t>b) Chứng minh rằng </a:t>
            </a:r>
            <a:r>
              <a:rPr lang="vi-VN" sz="4000" smtClean="0">
                <a:latin typeface="Arial" panose="020B0604020202020204" pitchFamily="34" charset="0"/>
                <a:cs typeface="Arial" panose="020B0604020202020204" pitchFamily="34" charset="0"/>
              </a:rPr>
              <a:t>IK // BC</a:t>
            </a:r>
            <a:r>
              <a:rPr lang="vi-VN" sz="4000">
                <a:latin typeface="Arial" panose="020B0604020202020204" pitchFamily="34" charset="0"/>
                <a:cs typeface="Arial" panose="020B0604020202020204" pitchFamily="34" charset="0"/>
              </a:rPr>
              <a:t>. </a:t>
            </a:r>
          </a:p>
          <a:p>
            <a:pPr algn="just">
              <a:lnSpc>
                <a:spcPct val="150000"/>
              </a:lnSpc>
            </a:pPr>
            <a:r>
              <a:rPr lang="vi-VN" sz="4000">
                <a:latin typeface="Arial" panose="020B0604020202020204" pitchFamily="34" charset="0"/>
                <a:cs typeface="Arial" panose="020B0604020202020204" pitchFamily="34" charset="0"/>
              </a:rPr>
              <a:t>c) Xác định giao tuyến của hai mặt phẳng (IJKL) và (SBC).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9867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TextBox 2"/>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96850" y="1409700"/>
            <a:ext cx="5391150" cy="5925515"/>
          </a:xfrm>
          <a:prstGeom prst="rect">
            <a:avLst/>
          </a:prstGeom>
        </p:spPr>
      </p:pic>
      <p:grpSp>
        <p:nvGrpSpPr>
          <p:cNvPr id="4" name="Group 3"/>
          <p:cNvGrpSpPr/>
          <p:nvPr/>
        </p:nvGrpSpPr>
        <p:grpSpPr>
          <a:xfrm>
            <a:off x="817880" y="1226417"/>
            <a:ext cx="15163800" cy="8666243"/>
            <a:chOff x="817880" y="1226417"/>
            <a:chExt cx="15163800" cy="8666243"/>
          </a:xfrm>
        </p:grpSpPr>
        <mc:AlternateContent xmlns:mc="http://schemas.openxmlformats.org/markup-compatibility/2006" xmlns:a14="http://schemas.microsoft.com/office/drawing/2010/main">
          <mc:Choice Requires="a14">
            <p:sp>
              <p:nvSpPr>
                <p:cNvPr id="6" name="Rectangle 5"/>
                <p:cNvSpPr/>
                <p:nvPr/>
              </p:nvSpPr>
              <p:spPr>
                <a:xfrm>
                  <a:off x="817880" y="1226417"/>
                  <a:ext cx="11887200" cy="6773777"/>
                </a:xfrm>
                <a:prstGeom prst="rect">
                  <a:avLst/>
                </a:prstGeom>
              </p:spPr>
              <p:txBody>
                <a:bodyPr wrap="square">
                  <a:spAutoFit/>
                </a:bodyPr>
                <a:lstStyle/>
                <a:p>
                  <a:pPr marL="30480" marR="30480" algn="just">
                    <a:lnSpc>
                      <a:spcPct val="150000"/>
                    </a:lnSpc>
                    <a:spcAft>
                      <a:spcPts val="0"/>
                    </a:spcAft>
                  </a:pP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tam giác SMN, có: IJ // MN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IJ</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MN</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tam giác SQP, có: LK // QP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LK</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PQ</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Mà QP // AC // MN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PQ</m:t>
                      </m:r>
                      <m:r>
                        <a:rPr lang="fr-FR" sz="4000" i="0">
                          <a:solidFill>
                            <a:srgbClr val="000000"/>
                          </a:solidFill>
                          <a:effectLst/>
                          <a:latin typeface="Cambria Math" panose="02040503050406030204" pitchFamily="18" charset="0"/>
                          <a:ea typeface="Calibri" panose="020F0502020204030204" pitchFamily="34" charset="0"/>
                        </a:rPr>
                        <m:t>=</m:t>
                      </m:r>
                      <m:r>
                        <m:rPr>
                          <m:sty m:val="p"/>
                        </m:rPr>
                        <a:rPr lang="en-US" sz="4000" i="0">
                          <a:solidFill>
                            <a:srgbClr val="000000"/>
                          </a:solidFill>
                          <a:effectLst/>
                          <a:latin typeface="Cambria Math" panose="02040503050406030204" pitchFamily="18" charset="0"/>
                          <a:ea typeface="Calibri" panose="020F0502020204030204" pitchFamily="34" charset="0"/>
                        </a:rPr>
                        <m:t>MN</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AC</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7880" y="1226417"/>
                  <a:ext cx="11887200" cy="6773777"/>
                </a:xfrm>
                <a:prstGeom prst="rect">
                  <a:avLst/>
                </a:prstGeom>
                <a:blipFill rotWithShape="0">
                  <a:blip r:embed="rId3"/>
                  <a:stretch>
                    <a:fillRect l="-1538" r="-1590"/>
                  </a:stretch>
                </a:blipFill>
              </p:spPr>
              <p:txBody>
                <a:bodyPr/>
                <a:lstStyle/>
                <a:p>
                  <a:r>
                    <a:rPr lang="en-US">
                      <a:noFill/>
                    </a:rPr>
                    <a:t> </a:t>
                  </a:r>
                </a:p>
              </p:txBody>
            </p:sp>
          </mc:Fallback>
        </mc:AlternateContent>
        <p:sp>
          <p:nvSpPr>
            <p:cNvPr id="8" name="Rectangle 7"/>
            <p:cNvSpPr/>
            <p:nvPr/>
          </p:nvSpPr>
          <p:spPr>
            <a:xfrm>
              <a:off x="817880" y="7953668"/>
              <a:ext cx="15163800" cy="1938992"/>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Arial" panose="020B0604020202020204" pitchFamily="34" charset="0"/>
                </a:rPr>
                <a:t>Do đó IJ // LK  và IJ = LK.</a:t>
              </a:r>
              <a:r>
                <a:rPr lang="vi-VN" sz="4000">
                  <a:solidFill>
                    <a:prstClr val="black"/>
                  </a:solidFill>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Vậy I, J, K, L đồng phẳng.</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Xét tứ giác IJKL có IJ // LK và IJ = LK nên IJKL là hình bình hành.</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2512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25400" y="723900"/>
            <a:ext cx="5400675" cy="64008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8200" y="419100"/>
                <a:ext cx="11358394" cy="4247317"/>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b) 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SMP </a:t>
                </a:r>
                <a:r>
                  <a:rPr lang="vi-VN" sz="3600">
                    <a:latin typeface="Arial" panose="020B0604020202020204" pitchFamily="34" charset="0"/>
                    <a:cs typeface="Arial" panose="020B0604020202020204" pitchFamily="34" charset="0"/>
                  </a:rPr>
                  <a:t>có: IK // MP (tính chất đường trung bình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SMP).</a:t>
                </a:r>
                <a:endParaRPr lang="vi-VN" sz="3600">
                  <a:latin typeface="Arial" panose="020B0604020202020204" pitchFamily="34" charset="0"/>
                  <a:cs typeface="Arial" panose="020B0604020202020204" pitchFamily="34" charset="0"/>
                </a:endParaRPr>
              </a:p>
              <a:p>
                <a:pPr algn="just">
                  <a:lnSpc>
                    <a:spcPct val="150000"/>
                  </a:lnSpc>
                </a:pPr>
                <a:r>
                  <a:rPr lang="vi-VN" sz="3600">
                    <a:latin typeface="Arial" panose="020B0604020202020204" pitchFamily="34" charset="0"/>
                    <a:cs typeface="Arial" panose="020B0604020202020204" pitchFamily="34" charset="0"/>
                  </a:rPr>
                  <a:t>Mà MP // AD // BC (tính chất đường trung bình của hình thang)</a:t>
                </a:r>
              </a:p>
              <a:p>
                <a:pPr algn="just">
                  <a:lnSpc>
                    <a:spcPct val="150000"/>
                  </a:lnSpc>
                </a:pPr>
                <a:r>
                  <a:rPr lang="vi-VN" sz="3600">
                    <a:latin typeface="Arial" panose="020B0604020202020204" pitchFamily="34" charset="0"/>
                    <a:cs typeface="Arial" panose="020B0604020202020204" pitchFamily="34" charset="0"/>
                  </a:rPr>
                  <a:t>Suy ra IK // BC.</a:t>
                </a:r>
              </a:p>
            </p:txBody>
          </p:sp>
        </mc:Choice>
        <mc:Fallback xmlns="">
          <p:sp>
            <p:nvSpPr>
              <p:cNvPr id="3" name="Rectangle 2"/>
              <p:cNvSpPr>
                <a:spLocks noRot="1" noChangeAspect="1" noMove="1" noResize="1" noEditPoints="1" noAdjustHandles="1" noChangeArrowheads="1" noChangeShapeType="1" noTextEdit="1"/>
              </p:cNvSpPr>
              <p:nvPr/>
            </p:nvSpPr>
            <p:spPr>
              <a:xfrm>
                <a:off x="838200" y="419100"/>
                <a:ext cx="11358394" cy="4247317"/>
              </a:xfrm>
              <a:prstGeom prst="rect">
                <a:avLst/>
              </a:prstGeom>
              <a:blipFill rotWithShape="0">
                <a:blip r:embed="rId3"/>
                <a:stretch>
                  <a:fillRect l="-1664" r="-1610" b="-2155"/>
                </a:stretch>
              </a:blipFill>
            </p:spPr>
            <p:txBody>
              <a:bodyPr/>
              <a:lstStyle/>
              <a:p>
                <a:r>
                  <a:rPr lang="en-US">
                    <a:noFill/>
                  </a:rPr>
                  <a:t> </a:t>
                </a:r>
              </a:p>
            </p:txBody>
          </p:sp>
        </mc:Fallback>
      </mc:AlternateContent>
      <p:grpSp>
        <p:nvGrpSpPr>
          <p:cNvPr id="6" name="Group 5"/>
          <p:cNvGrpSpPr/>
          <p:nvPr/>
        </p:nvGrpSpPr>
        <p:grpSpPr>
          <a:xfrm>
            <a:off x="838200" y="4666417"/>
            <a:ext cx="17068800" cy="5170646"/>
            <a:chOff x="838200" y="4666417"/>
            <a:chExt cx="17068800" cy="5170646"/>
          </a:xfrm>
        </p:grpSpPr>
        <p:sp>
          <p:nvSpPr>
            <p:cNvPr id="4" name="Rectangle 3"/>
            <p:cNvSpPr/>
            <p:nvPr/>
          </p:nvSpPr>
          <p:spPr>
            <a:xfrm>
              <a:off x="838200" y="4666417"/>
              <a:ext cx="13329920" cy="341632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c) Ta có: J ∈ SN mà SN ⊂ (SBC) nên J ∈ (SBC)</a:t>
              </a:r>
            </a:p>
            <a:p>
              <a:pPr algn="just">
                <a:lnSpc>
                  <a:spcPct val="150000"/>
                </a:lnSpc>
              </a:pPr>
              <a:r>
                <a:rPr lang="vi-VN" sz="3600">
                  <a:latin typeface="Arial" panose="020B0604020202020204" pitchFamily="34" charset="0"/>
                  <a:cs typeface="Arial" panose="020B0604020202020204" pitchFamily="34" charset="0"/>
                </a:rPr>
                <a:t>Lại có J ∈ (IJKL)</a:t>
              </a:r>
            </a:p>
            <a:p>
              <a:pPr algn="just">
                <a:lnSpc>
                  <a:spcPct val="150000"/>
                </a:lnSpc>
              </a:pPr>
              <a:r>
                <a:rPr lang="vi-VN" sz="3600">
                  <a:latin typeface="Arial" panose="020B0604020202020204" pitchFamily="34" charset="0"/>
                  <a:cs typeface="Arial" panose="020B0604020202020204" pitchFamily="34" charset="0"/>
                </a:rPr>
                <a:t>Do đó J là giao điểm của (IJKL) và (SBC).</a:t>
              </a:r>
            </a:p>
            <a:p>
              <a:pPr algn="just">
                <a:lnSpc>
                  <a:spcPct val="150000"/>
                </a:lnSpc>
              </a:pPr>
              <a:r>
                <a:rPr lang="vi-VN" sz="3600">
                  <a:latin typeface="Arial" panose="020B0604020202020204" pitchFamily="34" charset="0"/>
                  <a:cs typeface="Arial" panose="020B0604020202020204" pitchFamily="34" charset="0"/>
                </a:rPr>
                <a:t>Mặt khác: IK // BC (chứng minh trên); IK ⊂ (IJKL); BC ⊂ (SBC</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sp>
          <p:nvSpPr>
            <p:cNvPr id="5" name="Rectangle 4"/>
            <p:cNvSpPr/>
            <p:nvPr/>
          </p:nvSpPr>
          <p:spPr>
            <a:xfrm>
              <a:off x="838200" y="8082737"/>
              <a:ext cx="17068800" cy="1754326"/>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Do đó giao tuyến của hai mặt phẳng (IJKL) và (SBC) là đường thẳng đi qua J song song với BC cắt SB, SC lần lượt tại B’ và C’, hay giao tuyến là đường thẳng B’C’.</a:t>
              </a:r>
            </a:p>
          </p:txBody>
        </p:sp>
      </p:grpSp>
    </p:spTree>
    <p:extLst>
      <p:ext uri="{BB962C8B-B14F-4D97-AF65-F5344CB8AC3E}">
        <p14:creationId xmlns:p14="http://schemas.microsoft.com/office/powerpoint/2010/main" val="14690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rot="21448521">
            <a:off x="2773844" y="1828449"/>
            <a:ext cx="11284184" cy="5909310"/>
          </a:xfrm>
          <a:prstGeom prst="rect">
            <a:avLst/>
          </a:prstGeom>
        </p:spPr>
        <p:txBody>
          <a:bodyPr wrap="square">
            <a:spAutoFit/>
          </a:bodyPr>
          <a:lstStyle/>
          <a:p>
            <a:pPr algn="just">
              <a:lnSpc>
                <a:spcPct val="150000"/>
              </a:lnSpc>
            </a:pPr>
            <a:r>
              <a:rPr lang="vi-VN" sz="4200" b="1" smtClean="0">
                <a:solidFill>
                  <a:schemeClr val="tx2">
                    <a:lumMod val="75000"/>
                  </a:schemeClr>
                </a:solidFill>
                <a:cs typeface="Arial" panose="020B0604020202020204" pitchFamily="34" charset="0"/>
              </a:rPr>
              <a:t>Bài 7 (SGK - tr.100) </a:t>
            </a:r>
            <a:r>
              <a:rPr lang="vi-VN" sz="4200"/>
              <a:t>Cho tứ diện ABCD. Gọi I, J lần lượt là trung điểm của các cạnh BC, CD. Trên cạnh AC lấy điểm K. Gọi M là giao điểm của BK và AI, N là giao điểm của DK và AJ. Chứng minh rằng đường thẳng MN song song với đường thẳng BD. </a:t>
            </a:r>
            <a:endParaRPr lang="en-US" sz="4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220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89" t="5405" r="8985"/>
          <a:stretch/>
        </p:blipFill>
        <p:spPr>
          <a:xfrm>
            <a:off x="199992" y="1639649"/>
            <a:ext cx="6355516" cy="6248400"/>
          </a:xfrm>
          <a:prstGeom prst="rect">
            <a:avLst/>
          </a:prstGeom>
        </p:spPr>
      </p:pic>
      <p:sp>
        <p:nvSpPr>
          <p:cNvPr id="4" name="Rectangle 3"/>
          <p:cNvSpPr/>
          <p:nvPr/>
        </p:nvSpPr>
        <p:spPr>
          <a:xfrm>
            <a:off x="6555508" y="1387186"/>
            <a:ext cx="11427692" cy="4247317"/>
          </a:xfrm>
          <a:prstGeom prst="rect">
            <a:avLst/>
          </a:prstGeom>
        </p:spPr>
        <p:txBody>
          <a:bodyPr wrap="square">
            <a:spAutoFit/>
          </a:bodyPr>
          <a:lstStyle/>
          <a:p>
            <a:pPr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B ∈ (BDK) và B ∈ (BCD) nên B là giao điểm của (BDK) và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D ∈ (BDK) và D ∈ (BCD) nên D là giao điểm của (BDK) và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(BDK) ∩ (BCD) = BD</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555508" y="5634503"/>
            <a:ext cx="11732492" cy="4247317"/>
          </a:xfrm>
          <a:prstGeom prst="rect">
            <a:avLst/>
          </a:prstGeom>
        </p:spPr>
        <p:txBody>
          <a:bodyPr wrap="square">
            <a:spAutoFit/>
          </a:bodyPr>
          <a:lstStyle/>
          <a:p>
            <a:pPr marL="30480" marR="30480" lvl="0" algn="just">
              <a:lnSpc>
                <a:spcPct val="150000"/>
              </a:lnSpc>
            </a:pPr>
            <a:r>
              <a:rPr lang="vi-VN" sz="3600">
                <a:solidFill>
                  <a:srgbClr val="000000"/>
                </a:solidFill>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M ∈ BK mà BK ⊂ (BDK) nên M ∈ (BDK); </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M ∈ AI mà AI ⊂ (AIJ) nên M ∈ (AIIJ)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M là giao điểm của (BDK) và (AIJ)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Tương tự ta cũng có N là giao điểm của (BDK) và (AIJ)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Suy ra </a:t>
            </a:r>
            <a:r>
              <a:rPr lang="vi-VN" sz="3600">
                <a:solidFill>
                  <a:srgbClr val="000000"/>
                </a:solidFill>
                <a:ea typeface="Calibri" panose="020F0502020204030204" pitchFamily="34" charset="0"/>
                <a:cs typeface="Arial" panose="020B0604020202020204" pitchFamily="34" charset="0"/>
              </a:rPr>
              <a:t>MN là giao tuyến của (BDK) và (AJII).</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8109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89" t="5405" r="8985"/>
          <a:stretch/>
        </p:blipFill>
        <p:spPr>
          <a:xfrm>
            <a:off x="199992" y="1639649"/>
            <a:ext cx="6355516" cy="6248400"/>
          </a:xfrm>
          <a:prstGeom prst="rect">
            <a:avLst/>
          </a:prstGeom>
        </p:spPr>
      </p:pic>
      <p:sp>
        <p:nvSpPr>
          <p:cNvPr id="6" name="Rectangle 5"/>
          <p:cNvSpPr/>
          <p:nvPr/>
        </p:nvSpPr>
        <p:spPr>
          <a:xfrm>
            <a:off x="6781800" y="571500"/>
            <a:ext cx="11125200" cy="9233297"/>
          </a:xfrm>
          <a:prstGeom prst="rect">
            <a:avLst/>
          </a:prstGeom>
        </p:spPr>
        <p:txBody>
          <a:bodyPr wrap="square">
            <a:spAutoFit/>
          </a:bodyPr>
          <a:lstStyle/>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Ta có: I ∈ BC mà BC ⊂ (BCD) nên I ∈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Lại có I ∈ (AIJ) nên I là giao điểm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Tương tự ta cũng có J là giao điểm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Suy ra IJ là giao tuyến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Xét DBCD có I, J lần lượt là trung điểm của BC, CD nên IJ là đường trung bình của tam giác</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Do đó IJ // BD.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Ta có: (BDK) ∩ (BCD) = BD; (BDK) ∩ (AIJ) = MN; (BCD) ∩ (AIJ) = IJ; IJ // BD.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Suy ra MN // BD.</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0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rgbClr val="AA917E"/>
          </a:solidFill>
          <a:ln>
            <a:solidFill>
              <a:srgbClr val="AA9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p:cNvSpPr/>
          <p:nvPr/>
        </p:nvSpPr>
        <p:spPr>
          <a:xfrm>
            <a:off x="381000" y="1714500"/>
            <a:ext cx="17602199" cy="8305800"/>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chemeClr val="bg1"/>
          </a:solidFill>
        </p:spPr>
      </p:sp>
      <p:sp>
        <p:nvSpPr>
          <p:cNvPr id="23" name="TextBox 23"/>
          <p:cNvSpPr txBox="1"/>
          <p:nvPr/>
        </p:nvSpPr>
        <p:spPr>
          <a:xfrm>
            <a:off x="591493" y="495300"/>
            <a:ext cx="17105019" cy="987450"/>
          </a:xfrm>
          <a:prstGeom prst="rect">
            <a:avLst/>
          </a:prstGeom>
        </p:spPr>
        <p:txBody>
          <a:bodyPr wrap="square" lIns="0" tIns="0" rIns="0" bIns="0" rtlCol="0" anchor="t">
            <a:spAutoFit/>
          </a:bodyPr>
          <a:lstStyle/>
          <a:p>
            <a:pPr algn="ctr">
              <a:lnSpc>
                <a:spcPts val="7679"/>
              </a:lnSpc>
            </a:pPr>
            <a:r>
              <a:rPr lang="vi-VN" sz="4800" b="1" smtClean="0">
                <a:solidFill>
                  <a:schemeClr val="bg1"/>
                </a:solidFill>
                <a:latin typeface="Arial" panose="020B0604020202020204" pitchFamily="34" charset="0"/>
                <a:cs typeface="Arial" panose="020B0604020202020204" pitchFamily="34" charset="0"/>
              </a:rPr>
              <a:t>I. VỊ TRÍ TƯƠNG ĐỐI CỦA HAI ĐƯỜNG THẲNG PHÂN BIỆT </a:t>
            </a:r>
            <a:endParaRPr lang="en-US" sz="4800" b="1">
              <a:solidFill>
                <a:schemeClr val="bg1"/>
              </a:solidFill>
              <a:latin typeface="Arial" panose="020B0604020202020204" pitchFamily="34" charset="0"/>
              <a:cs typeface="Arial" panose="020B0604020202020204" pitchFamily="34" charset="0"/>
            </a:endParaRPr>
          </a:p>
        </p:txBody>
      </p:sp>
      <p:sp>
        <p:nvSpPr>
          <p:cNvPr id="27" name="Folded Corner 26"/>
          <p:cNvSpPr/>
          <p:nvPr/>
        </p:nvSpPr>
        <p:spPr>
          <a:xfrm>
            <a:off x="838200" y="1714500"/>
            <a:ext cx="1295400" cy="1066800"/>
          </a:xfrm>
          <a:prstGeom prst="foldedCorner">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28" name="Rectangle 27"/>
          <p:cNvSpPr/>
          <p:nvPr/>
        </p:nvSpPr>
        <p:spPr>
          <a:xfrm>
            <a:off x="838200" y="2781300"/>
            <a:ext cx="16858312" cy="2862322"/>
          </a:xfrm>
          <a:prstGeom prst="rect">
            <a:avLst/>
          </a:prstGeom>
        </p:spPr>
        <p:txBody>
          <a:bodyPr wrap="square">
            <a:spAutoFit/>
          </a:bodyPr>
          <a:lstStyle/>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Hãy </a:t>
            </a:r>
            <a:r>
              <a:rPr lang="vi-VN" sz="4000">
                <a:latin typeface="Arial" panose="020B0604020202020204" pitchFamily="34" charset="0"/>
                <a:cs typeface="Arial" panose="020B0604020202020204" pitchFamily="34" charset="0"/>
              </a:rPr>
              <a:t>nêu các vị trí tương đối của hai đường thẳng trong mặt phẳng</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Quan </a:t>
            </a:r>
            <a:r>
              <a:rPr lang="vi-VN" sz="4000">
                <a:latin typeface="Arial" panose="020B0604020202020204" pitchFamily="34" charset="0"/>
                <a:cs typeface="Arial" panose="020B0604020202020204" pitchFamily="34" charset="0"/>
              </a:rPr>
              <a:t>sát hai đường thẳng a và b trong Hình 31a, 31b và cho biết các đường thẳng cùng nằm trong một mặt phẳng không.</a:t>
            </a:r>
            <a:endParaRPr lang="en-US" sz="40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5523984"/>
            <a:ext cx="8305800" cy="443596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4152" y="7741966"/>
            <a:ext cx="2489200" cy="2402430"/>
          </a:xfrm>
          <a:prstGeom prst="rect">
            <a:avLst/>
          </a:prstGeom>
        </p:spPr>
      </p:pic>
    </p:spTree>
    <p:extLst>
      <p:ext uri="{BB962C8B-B14F-4D97-AF65-F5344CB8AC3E}">
        <p14:creationId xmlns:p14="http://schemas.microsoft.com/office/powerpoint/2010/main" val="218531211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vertical)">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81293"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00618" y="1358878"/>
            <a:ext cx="17456396" cy="8550690"/>
            <a:chOff x="0" y="0"/>
            <a:chExt cx="4597569" cy="2252034"/>
          </a:xfrm>
        </p:grpSpPr>
        <p:sp>
          <p:nvSpPr>
            <p:cNvPr id="6" name="Freeform 6"/>
            <p:cNvSpPr/>
            <p:nvPr/>
          </p:nvSpPr>
          <p:spPr>
            <a:xfrm>
              <a:off x="0" y="0"/>
              <a:ext cx="4597569" cy="2252034"/>
            </a:xfrm>
            <a:custGeom>
              <a:avLst/>
              <a:gdLst/>
              <a:ahLst/>
              <a:cxnLst/>
              <a:rect l="l" t="t" r="r" b="b"/>
              <a:pathLst>
                <a:path w="4597569" h="2252034">
                  <a:moveTo>
                    <a:pt x="22619" y="0"/>
                  </a:moveTo>
                  <a:lnTo>
                    <a:pt x="4574951" y="0"/>
                  </a:lnTo>
                  <a:cubicBezTo>
                    <a:pt x="4580950" y="0"/>
                    <a:pt x="4586703" y="2383"/>
                    <a:pt x="4590945" y="6625"/>
                  </a:cubicBezTo>
                  <a:cubicBezTo>
                    <a:pt x="4595186" y="10867"/>
                    <a:pt x="4597569" y="16620"/>
                    <a:pt x="4597569" y="22619"/>
                  </a:cubicBezTo>
                  <a:lnTo>
                    <a:pt x="4597569" y="2229415"/>
                  </a:lnTo>
                  <a:cubicBezTo>
                    <a:pt x="4597569" y="2235414"/>
                    <a:pt x="4595186" y="2241167"/>
                    <a:pt x="4590945" y="2245409"/>
                  </a:cubicBezTo>
                  <a:cubicBezTo>
                    <a:pt x="4586703" y="2249651"/>
                    <a:pt x="4580950" y="2252034"/>
                    <a:pt x="4574951" y="2252034"/>
                  </a:cubicBezTo>
                  <a:lnTo>
                    <a:pt x="22619" y="2252034"/>
                  </a:lnTo>
                  <a:cubicBezTo>
                    <a:pt x="16620" y="2252034"/>
                    <a:pt x="10867" y="2249651"/>
                    <a:pt x="6625" y="2245409"/>
                  </a:cubicBezTo>
                  <a:cubicBezTo>
                    <a:pt x="2383" y="2241167"/>
                    <a:pt x="0" y="2235414"/>
                    <a:pt x="0" y="222941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88637" y="4053618"/>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sp>
        <p:nvSpPr>
          <p:cNvPr id="9" name="Freeform 9"/>
          <p:cNvSpPr/>
          <p:nvPr/>
        </p:nvSpPr>
        <p:spPr>
          <a:xfrm>
            <a:off x="6964502" y="4039404"/>
            <a:ext cx="4467996" cy="4709350"/>
          </a:xfrm>
          <a:custGeom>
            <a:avLst/>
            <a:gdLst/>
            <a:ahLst/>
            <a:cxnLst/>
            <a:rect l="l" t="t" r="r" b="b"/>
            <a:pathLst>
              <a:path w="4467996" h="4709350">
                <a:moveTo>
                  <a:pt x="0" y="0"/>
                </a:moveTo>
                <a:lnTo>
                  <a:pt x="4467996" y="0"/>
                </a:lnTo>
                <a:lnTo>
                  <a:pt x="4467996" y="4709351"/>
                </a:lnTo>
                <a:lnTo>
                  <a:pt x="0" y="4709351"/>
                </a:lnTo>
                <a:lnTo>
                  <a:pt x="0" y="0"/>
                </a:lnTo>
                <a:close/>
              </a:path>
            </a:pathLst>
          </a:custGeom>
          <a:blipFill>
            <a:blip r:embed="rId4"/>
            <a:stretch>
              <a:fillRect/>
            </a:stretch>
          </a:blipFill>
        </p:spPr>
      </p:sp>
      <p:sp>
        <p:nvSpPr>
          <p:cNvPr id="10" name="Freeform 10"/>
          <p:cNvSpPr/>
          <p:nvPr/>
        </p:nvSpPr>
        <p:spPr>
          <a:xfrm>
            <a:off x="12268200" y="4053618"/>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grpSp>
        <p:nvGrpSpPr>
          <p:cNvPr id="11" name="Group 11"/>
          <p:cNvGrpSpPr/>
          <p:nvPr/>
        </p:nvGrpSpPr>
        <p:grpSpPr>
          <a:xfrm>
            <a:off x="500618" y="-318330"/>
            <a:ext cx="17456396" cy="1347030"/>
            <a:chOff x="0" y="0"/>
            <a:chExt cx="4597569" cy="354773"/>
          </a:xfrm>
        </p:grpSpPr>
        <p:sp>
          <p:nvSpPr>
            <p:cNvPr id="12" name="Freeform 12"/>
            <p:cNvSpPr/>
            <p:nvPr/>
          </p:nvSpPr>
          <p:spPr>
            <a:xfrm>
              <a:off x="0" y="0"/>
              <a:ext cx="4597569" cy="354773"/>
            </a:xfrm>
            <a:custGeom>
              <a:avLst/>
              <a:gdLst/>
              <a:ahLst/>
              <a:cxnLst/>
              <a:rect l="l" t="t" r="r" b="b"/>
              <a:pathLst>
                <a:path w="4597569" h="354773">
                  <a:moveTo>
                    <a:pt x="22619" y="0"/>
                  </a:moveTo>
                  <a:lnTo>
                    <a:pt x="4574951" y="0"/>
                  </a:lnTo>
                  <a:cubicBezTo>
                    <a:pt x="4580950" y="0"/>
                    <a:pt x="4586703" y="2383"/>
                    <a:pt x="4590945" y="6625"/>
                  </a:cubicBezTo>
                  <a:cubicBezTo>
                    <a:pt x="4595186" y="10867"/>
                    <a:pt x="4597569" y="16620"/>
                    <a:pt x="4597569" y="22619"/>
                  </a:cubicBezTo>
                  <a:lnTo>
                    <a:pt x="4597569" y="332155"/>
                  </a:lnTo>
                  <a:cubicBezTo>
                    <a:pt x="4597569" y="338154"/>
                    <a:pt x="4595186" y="343907"/>
                    <a:pt x="4590945" y="348149"/>
                  </a:cubicBezTo>
                  <a:cubicBezTo>
                    <a:pt x="4586703" y="352390"/>
                    <a:pt x="4580950" y="354773"/>
                    <a:pt x="4574951" y="354773"/>
                  </a:cubicBezTo>
                  <a:lnTo>
                    <a:pt x="22619" y="354773"/>
                  </a:lnTo>
                  <a:cubicBezTo>
                    <a:pt x="16620" y="354773"/>
                    <a:pt x="10867" y="352390"/>
                    <a:pt x="6625" y="348149"/>
                  </a:cubicBezTo>
                  <a:cubicBezTo>
                    <a:pt x="2383" y="343907"/>
                    <a:pt x="0" y="338154"/>
                    <a:pt x="0" y="33215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8604446" y="-4647449"/>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937944" y="5250642"/>
            <a:ext cx="3453285" cy="1846659"/>
          </a:xfrm>
          <a:prstGeom prst="rect">
            <a:avLst/>
          </a:prstGeom>
        </p:spPr>
        <p:txBody>
          <a:bodyPr lIns="0" tIns="0" rIns="0" bIns="0" rtlCol="0" anchor="t">
            <a:spAutoFit/>
          </a:bodyPr>
          <a:lstStyle/>
          <a:p>
            <a:pPr algn="ctr">
              <a:lnSpc>
                <a:spcPct val="150000"/>
              </a:lnSpc>
              <a:spcBef>
                <a:spcPct val="0"/>
              </a:spcBef>
            </a:pPr>
            <a:r>
              <a:rPr lang="vi-VN" sz="4200" smtClean="0">
                <a:solidFill>
                  <a:srgbClr val="000000"/>
                </a:solidFill>
                <a:latin typeface="Arial" panose="020B0604020202020204" pitchFamily="34" charset="0"/>
                <a:cs typeface="Arial" panose="020B0604020202020204" pitchFamily="34" charset="0"/>
              </a:rPr>
              <a:t>Ôn tập kiến thức đã học</a:t>
            </a:r>
            <a:endParaRPr lang="en-US" sz="4200">
              <a:solidFill>
                <a:srgbClr val="000000"/>
              </a:solidFill>
              <a:latin typeface="Arial" panose="020B0604020202020204" pitchFamily="34" charset="0"/>
              <a:cs typeface="Arial" panose="020B0604020202020204" pitchFamily="34" charset="0"/>
            </a:endParaRPr>
          </a:p>
        </p:txBody>
      </p:sp>
      <p:sp>
        <p:nvSpPr>
          <p:cNvPr id="16" name="TextBox 16"/>
          <p:cNvSpPr txBox="1"/>
          <p:nvPr/>
        </p:nvSpPr>
        <p:spPr>
          <a:xfrm>
            <a:off x="7343366" y="5250642"/>
            <a:ext cx="3757856" cy="1938992"/>
          </a:xfrm>
          <a:prstGeom prst="rect">
            <a:avLst/>
          </a:prstGeom>
        </p:spPr>
        <p:txBody>
          <a:bodyPr wrap="square" lIns="0" tIns="0" rIns="0" bIns="0" rtlCol="0" anchor="t">
            <a:spAutoFit/>
          </a:bodyPr>
          <a:lstStyle/>
          <a:p>
            <a:pPr algn="ctr">
              <a:lnSpc>
                <a:spcPct val="150000"/>
              </a:lnSpc>
              <a:spcBef>
                <a:spcPct val="0"/>
              </a:spcBef>
            </a:pPr>
            <a:r>
              <a:rPr lang="vi-VN" sz="4200" smtClean="0">
                <a:solidFill>
                  <a:srgbClr val="000000"/>
                </a:solidFill>
                <a:latin typeface="Arial" panose="020B0604020202020204" pitchFamily="34" charset="0"/>
                <a:cs typeface="Arial" panose="020B0604020202020204" pitchFamily="34" charset="0"/>
              </a:rPr>
              <a:t>Hoàn thành bài tập trong SBT</a:t>
            </a:r>
            <a:endParaRPr lang="en-US" sz="4200">
              <a:solidFill>
                <a:srgbClr val="000000"/>
              </a:solidFill>
              <a:latin typeface="Arial" panose="020B0604020202020204" pitchFamily="34" charset="0"/>
              <a:cs typeface="Arial" panose="020B0604020202020204" pitchFamily="34" charset="0"/>
            </a:endParaRPr>
          </a:p>
        </p:txBody>
      </p:sp>
      <p:sp>
        <p:nvSpPr>
          <p:cNvPr id="17" name="TextBox 17"/>
          <p:cNvSpPr txBox="1"/>
          <p:nvPr/>
        </p:nvSpPr>
        <p:spPr>
          <a:xfrm>
            <a:off x="12419753" y="5250642"/>
            <a:ext cx="4087924" cy="1938992"/>
          </a:xfrm>
          <a:prstGeom prst="rect">
            <a:avLst/>
          </a:prstGeom>
        </p:spPr>
        <p:txBody>
          <a:bodyPr wrap="square" lIns="0" tIns="0" rIns="0" bIns="0" rtlCol="0" anchor="t">
            <a:spAutoFit/>
          </a:bodyPr>
          <a:lstStyle/>
          <a:p>
            <a:pPr algn="ctr">
              <a:lnSpc>
                <a:spcPct val="150000"/>
              </a:lnSpc>
              <a:spcBef>
                <a:spcPct val="0"/>
              </a:spcBef>
            </a:pPr>
            <a:r>
              <a:rPr lang="vi-VN" sz="4200" smtClean="0">
                <a:solidFill>
                  <a:srgbClr val="000000"/>
                </a:solidFill>
                <a:latin typeface="Arial" panose="020B0604020202020204" pitchFamily="34" charset="0"/>
                <a:cs typeface="Arial" panose="020B0604020202020204" pitchFamily="34" charset="0"/>
              </a:rPr>
              <a:t>Đọc và chuẩn bị bài sau - </a:t>
            </a:r>
            <a:r>
              <a:rPr lang="vi-VN" sz="4200" b="1" smtClean="0">
                <a:solidFill>
                  <a:srgbClr val="000000"/>
                </a:solidFill>
                <a:latin typeface="Arial" panose="020B0604020202020204" pitchFamily="34" charset="0"/>
                <a:cs typeface="Arial" panose="020B0604020202020204" pitchFamily="34" charset="0"/>
              </a:rPr>
              <a:t>Bài 3</a:t>
            </a:r>
            <a:endParaRPr lang="en-US" sz="4200" b="1">
              <a:solidFill>
                <a:srgbClr val="000000"/>
              </a:solidFill>
              <a:latin typeface="Arial" panose="020B0604020202020204" pitchFamily="34" charset="0"/>
              <a:cs typeface="Arial" panose="020B0604020202020204" pitchFamily="34" charset="0"/>
            </a:endParaRPr>
          </a:p>
        </p:txBody>
      </p:sp>
      <p:sp>
        <p:nvSpPr>
          <p:cNvPr id="19" name="TextBox 19"/>
          <p:cNvSpPr txBox="1"/>
          <p:nvPr/>
        </p:nvSpPr>
        <p:spPr>
          <a:xfrm>
            <a:off x="4757008" y="2186953"/>
            <a:ext cx="8771448" cy="859210"/>
          </a:xfrm>
          <a:prstGeom prst="rect">
            <a:avLst/>
          </a:prstGeom>
        </p:spPr>
        <p:txBody>
          <a:bodyPr wrap="square" lIns="0" tIns="0" rIns="0" bIns="0" rtlCol="0" anchor="t">
            <a:spAutoFit/>
          </a:bodyPr>
          <a:lstStyle/>
          <a:p>
            <a:pPr algn="ctr">
              <a:lnSpc>
                <a:spcPts val="6720"/>
              </a:lnSpc>
            </a:pPr>
            <a:r>
              <a:rPr lang="vi-VN" sz="6600" b="1" smtClean="0">
                <a:solidFill>
                  <a:srgbClr val="FAF9F0"/>
                </a:solidFill>
                <a:latin typeface="Arial" panose="020B0604020202020204" pitchFamily="34" charset="0"/>
                <a:cs typeface="Arial" panose="020B0604020202020204" pitchFamily="34" charset="0"/>
              </a:rPr>
              <a:t>HƯỚNG DẪN VỀ NHÀ</a:t>
            </a:r>
            <a:endParaRPr lang="en-US" sz="6600" b="1">
              <a:solidFill>
                <a:srgbClr val="FAF9F0"/>
              </a:solidFill>
              <a:latin typeface="Arial" panose="020B0604020202020204" pitchFamily="34" charset="0"/>
              <a:cs typeface="Arial" panose="020B0604020202020204" pitchFamily="34" charset="0"/>
            </a:endParaRPr>
          </a:p>
        </p:txBody>
      </p:sp>
      <p:sp>
        <p:nvSpPr>
          <p:cNvPr id="20" name="TextBox 19"/>
          <p:cNvSpPr txBox="1"/>
          <p:nvPr/>
        </p:nvSpPr>
        <p:spPr>
          <a:xfrm>
            <a:off x="2667792" y="4362194"/>
            <a:ext cx="22098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01</a:t>
            </a:r>
            <a:endParaRPr lang="en-US" sz="4400" b="1">
              <a:latin typeface="Arial" panose="020B0604020202020204" pitchFamily="34" charset="0"/>
              <a:cs typeface="Arial" panose="020B0604020202020204" pitchFamily="34" charset="0"/>
            </a:endParaRPr>
          </a:p>
        </p:txBody>
      </p:sp>
      <p:sp>
        <p:nvSpPr>
          <p:cNvPr id="21" name="TextBox 20"/>
          <p:cNvSpPr txBox="1"/>
          <p:nvPr/>
        </p:nvSpPr>
        <p:spPr>
          <a:xfrm>
            <a:off x="8082804" y="4355036"/>
            <a:ext cx="22098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02</a:t>
            </a:r>
            <a:endParaRPr lang="en-US" sz="4400" b="1">
              <a:latin typeface="Arial" panose="020B0604020202020204" pitchFamily="34" charset="0"/>
              <a:cs typeface="Arial" panose="020B0604020202020204" pitchFamily="34" charset="0"/>
            </a:endParaRPr>
          </a:p>
        </p:txBody>
      </p:sp>
      <p:sp>
        <p:nvSpPr>
          <p:cNvPr id="22" name="TextBox 21"/>
          <p:cNvSpPr txBox="1"/>
          <p:nvPr/>
        </p:nvSpPr>
        <p:spPr>
          <a:xfrm>
            <a:off x="13397298" y="4374059"/>
            <a:ext cx="22098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03</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733800" y="-495300"/>
            <a:ext cx="22733954" cy="10998137"/>
          </a:xfrm>
          <a:prstGeom prst="rect">
            <a:avLst/>
          </a:prstGeom>
        </p:spPr>
      </p:pic>
      <p:sp>
        <p:nvSpPr>
          <p:cNvPr id="18" name="TextBox 18"/>
          <p:cNvSpPr txBox="1"/>
          <p:nvPr/>
        </p:nvSpPr>
        <p:spPr>
          <a:xfrm rot="174069">
            <a:off x="4355789" y="3217638"/>
            <a:ext cx="11187194" cy="3693319"/>
          </a:xfrm>
          <a:prstGeom prst="rect">
            <a:avLst/>
          </a:prstGeom>
        </p:spPr>
        <p:txBody>
          <a:bodyPr wrap="square" lIns="0" tIns="0" rIns="0" bIns="0" rtlCol="0" anchor="t">
            <a:spAutoFit/>
          </a:bodyPr>
          <a:lstStyle/>
          <a:p>
            <a:pPr algn="ctr">
              <a:lnSpc>
                <a:spcPct val="150000"/>
              </a:lnSpc>
            </a:pPr>
            <a:r>
              <a:rPr lang="vi-VN" sz="8000" b="1" smtClean="0">
                <a:solidFill>
                  <a:srgbClr val="000000"/>
                </a:solidFill>
                <a:latin typeface="Arial" panose="020B0604020202020204" pitchFamily="34" charset="0"/>
                <a:cs typeface="Arial" panose="020B0604020202020204" pitchFamily="34" charset="0"/>
              </a:rPr>
              <a:t>CẢM ƠN CÁC EM ĐÃ THEO DÕI BÀI GIẢNG!</a:t>
            </a:r>
            <a:endParaRPr lang="en-US" sz="8000" b="1">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1" name="Oval Callout 20"/>
          <p:cNvSpPr/>
          <p:nvPr/>
        </p:nvSpPr>
        <p:spPr>
          <a:xfrm>
            <a:off x="8305800" y="3429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23" name="Rectangle 22"/>
          <p:cNvSpPr/>
          <p:nvPr/>
        </p:nvSpPr>
        <p:spPr>
          <a:xfrm>
            <a:off x="762000" y="1562100"/>
            <a:ext cx="175260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Trong một mặt phẳng, ta có các vị trí tương đối sau của hai đường thẳng:</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cắt nhau;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song song với nhau;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trùng nhau.</a:t>
            </a:r>
          </a:p>
        </p:txBody>
      </p:sp>
      <p:sp>
        <p:nvSpPr>
          <p:cNvPr id="25" name="Rectangle 24"/>
          <p:cNvSpPr/>
          <p:nvPr/>
        </p:nvSpPr>
        <p:spPr>
          <a:xfrm>
            <a:off x="821091" y="5558572"/>
            <a:ext cx="784189" cy="707886"/>
          </a:xfrm>
          <a:prstGeom prst="rect">
            <a:avLst/>
          </a:prstGeom>
        </p:spPr>
        <p:txBody>
          <a:bodyPr wrap="none">
            <a:spAutoFit/>
          </a:bodyPr>
          <a:lstStyle/>
          <a:p>
            <a:r>
              <a:rPr lang="vi-VN" sz="4000" smtClean="0">
                <a:solidFill>
                  <a:prstClr val="black"/>
                </a:solidFill>
                <a:cs typeface="Arial" panose="020B0604020202020204" pitchFamily="34" charset="0"/>
              </a:rPr>
              <a:t>b) </a:t>
            </a:r>
            <a:endParaRPr lang="en-US"/>
          </a:p>
        </p:txBody>
      </p:sp>
      <p:sp>
        <p:nvSpPr>
          <p:cNvPr id="26" name="Right Arrow 25"/>
          <p:cNvSpPr/>
          <p:nvPr/>
        </p:nvSpPr>
        <p:spPr>
          <a:xfrm>
            <a:off x="4765330" y="7429500"/>
            <a:ext cx="596565" cy="457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Rectangle 26"/>
          <p:cNvSpPr/>
          <p:nvPr/>
        </p:nvSpPr>
        <p:spPr>
          <a:xfrm>
            <a:off x="5539361" y="5765274"/>
            <a:ext cx="3581014" cy="3785652"/>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a </a:t>
            </a:r>
            <a:r>
              <a:rPr lang="en-US" sz="4000">
                <a:latin typeface="Arial" panose="020B0604020202020204" pitchFamily="34" charset="0"/>
                <a:cs typeface="Arial" panose="020B0604020202020204" pitchFamily="34" charset="0"/>
              </a:rPr>
              <a:t>và b </a:t>
            </a:r>
            <a:r>
              <a:rPr lang="en-US" sz="4000" smtClean="0">
                <a:latin typeface="Arial" panose="020B0604020202020204" pitchFamily="34" charset="0"/>
                <a:cs typeface="Arial" panose="020B0604020202020204" pitchFamily="34" charset="0"/>
              </a:rPr>
              <a:t>nằm tr</a:t>
            </a:r>
            <a:r>
              <a:rPr lang="vi-VN" sz="4000" smtClean="0">
                <a:latin typeface="Arial" panose="020B0604020202020204" pitchFamily="34" charset="0"/>
                <a:cs typeface="Arial" panose="020B0604020202020204" pitchFamily="34" charset="0"/>
              </a:rPr>
              <a:t>ong</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cùng một mặt phẳng và cắt nhau.</a:t>
            </a:r>
          </a:p>
        </p:txBody>
      </p:sp>
      <p:pic>
        <p:nvPicPr>
          <p:cNvPr id="28" name="Picture 27"/>
          <p:cNvPicPr>
            <a:picLocks noChangeAspect="1"/>
          </p:cNvPicPr>
          <p:nvPr/>
        </p:nvPicPr>
        <p:blipFill>
          <a:blip r:embed="rId2"/>
          <a:stretch>
            <a:fillRect/>
          </a:stretch>
        </p:blipFill>
        <p:spPr>
          <a:xfrm>
            <a:off x="1006850" y="5765274"/>
            <a:ext cx="3926164" cy="4438273"/>
          </a:xfrm>
          <a:prstGeom prst="rect">
            <a:avLst/>
          </a:prstGeom>
        </p:spPr>
      </p:pic>
      <p:pic>
        <p:nvPicPr>
          <p:cNvPr id="30" name="Picture 2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1055" y="5945535"/>
            <a:ext cx="3848652" cy="3955385"/>
          </a:xfrm>
          <a:prstGeom prst="rect">
            <a:avLst/>
          </a:prstGeom>
        </p:spPr>
      </p:pic>
      <p:sp>
        <p:nvSpPr>
          <p:cNvPr id="31" name="Right Arrow 30"/>
          <p:cNvSpPr/>
          <p:nvPr/>
        </p:nvSpPr>
        <p:spPr>
          <a:xfrm>
            <a:off x="13290724" y="7429500"/>
            <a:ext cx="596565" cy="457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Rectangle 31"/>
          <p:cNvSpPr/>
          <p:nvPr/>
        </p:nvSpPr>
        <p:spPr>
          <a:xfrm>
            <a:off x="13974631" y="6226939"/>
            <a:ext cx="3733800" cy="2862322"/>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a </a:t>
            </a:r>
            <a:r>
              <a:rPr lang="en-US" sz="4000">
                <a:latin typeface="Arial" panose="020B0604020202020204" pitchFamily="34" charset="0"/>
                <a:cs typeface="Arial" panose="020B0604020202020204" pitchFamily="34" charset="0"/>
              </a:rPr>
              <a:t>và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không</a:t>
            </a:r>
            <a:r>
              <a:rPr lang="en-US" sz="4000" smtClean="0">
                <a:latin typeface="Arial" panose="020B0604020202020204" pitchFamily="34" charset="0"/>
                <a:cs typeface="Arial" panose="020B0604020202020204" pitchFamily="34" charset="0"/>
              </a:rPr>
              <a:t> nằm tr</a:t>
            </a:r>
            <a:r>
              <a:rPr lang="vi-VN" sz="4000" smtClean="0">
                <a:latin typeface="Arial" panose="020B0604020202020204" pitchFamily="34" charset="0"/>
                <a:cs typeface="Arial" panose="020B0604020202020204" pitchFamily="34" charset="0"/>
              </a:rPr>
              <a:t>ong</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cùng một mặt </a:t>
            </a:r>
            <a:r>
              <a:rPr lang="en-US" sz="4000" smtClean="0">
                <a:latin typeface="Arial" panose="020B0604020202020204" pitchFamily="34" charset="0"/>
                <a:cs typeface="Arial" panose="020B0604020202020204" pitchFamily="34" charset="0"/>
              </a:rPr>
              <a:t>phẳng</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0758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ppt_x</p:attrName>
                                        </p:attrNameLst>
                                      </p:cBhvr>
                                      <p:tavLst>
                                        <p:tav tm="0">
                                          <p:val>
                                            <p:strVal val="#ppt_x-#ppt_w*1.125000"/>
                                          </p:val>
                                        </p:tav>
                                        <p:tav tm="100000">
                                          <p:val>
                                            <p:strVal val="#ppt_x"/>
                                          </p:val>
                                        </p:tav>
                                      </p:tavLst>
                                    </p:anim>
                                    <p:animEffect transition="in" filter="wipe(righ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p:tgtEl>
                                          <p:spTgt spid="31"/>
                                        </p:tgtEl>
                                        <p:attrNameLst>
                                          <p:attrName>ppt_x</p:attrName>
                                        </p:attrNameLst>
                                      </p:cBhvr>
                                      <p:tavLst>
                                        <p:tav tm="0">
                                          <p:val>
                                            <p:strVal val="#ppt_x-#ppt_w*1.125000"/>
                                          </p:val>
                                        </p:tav>
                                        <p:tav tm="100000">
                                          <p:val>
                                            <p:strVal val="#ppt_x"/>
                                          </p:val>
                                        </p:tav>
                                      </p:tavLst>
                                    </p:anim>
                                    <p:animEffect transition="in" filter="wipe(right)">
                                      <p:cBhvr>
                                        <p:cTn id="43" dur="500"/>
                                        <p:tgtEl>
                                          <p:spTgt spid="3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6" grpId="0" animBg="1"/>
      <p:bldP spid="27" grpId="0"/>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609596" y="571497"/>
            <a:ext cx="16753587" cy="9220201"/>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7625952" y="571497"/>
            <a:ext cx="5310462" cy="9251375"/>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18671">
            <a:off x="16906892" y="159927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21593705">
            <a:off x="1066612" y="1038428"/>
            <a:ext cx="15714863" cy="8296329"/>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068" y="7828934"/>
            <a:ext cx="1364384" cy="2496949"/>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37" name="Group 36"/>
          <p:cNvGrpSpPr/>
          <p:nvPr/>
        </p:nvGrpSpPr>
        <p:grpSpPr>
          <a:xfrm>
            <a:off x="5800338" y="195624"/>
            <a:ext cx="6332438" cy="1542812"/>
            <a:chOff x="5607471" y="196159"/>
            <a:chExt cx="6332438" cy="1542812"/>
          </a:xfrm>
        </p:grpSpPr>
        <p:sp>
          <p:nvSpPr>
            <p:cNvPr id="15" name="Freeform 15"/>
            <p:cNvSpPr/>
            <p:nvPr/>
          </p:nvSpPr>
          <p:spPr>
            <a:xfrm>
              <a:off x="5607471" y="196159"/>
              <a:ext cx="6332438" cy="1542812"/>
            </a:xfrm>
            <a:custGeom>
              <a:avLst/>
              <a:gdLst/>
              <a:ahLst/>
              <a:cxnLst/>
              <a:rect l="l" t="t" r="r" b="b"/>
              <a:pathLst>
                <a:path w="6332438" h="1542812">
                  <a:moveTo>
                    <a:pt x="0" y="0"/>
                  </a:moveTo>
                  <a:lnTo>
                    <a:pt x="6332438" y="0"/>
                  </a:lnTo>
                  <a:lnTo>
                    <a:pt x="6332438" y="1542812"/>
                  </a:lnTo>
                  <a:lnTo>
                    <a:pt x="0" y="1542812"/>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24" name="TextBox 23"/>
            <p:cNvSpPr txBox="1"/>
            <p:nvPr/>
          </p:nvSpPr>
          <p:spPr>
            <a:xfrm>
              <a:off x="6560307" y="502398"/>
              <a:ext cx="4426766" cy="923330"/>
            </a:xfrm>
            <a:prstGeom prst="rect">
              <a:avLst/>
            </a:prstGeom>
            <a:noFill/>
          </p:spPr>
          <p:txBody>
            <a:bodyPr wrap="square" rtlCol="0">
              <a:spAutoFit/>
            </a:bodyPr>
            <a:lstStyle/>
            <a:p>
              <a:pPr algn="ctr"/>
              <a:r>
                <a:rPr lang="vi-VN" sz="5400" b="1" smtClean="0">
                  <a:solidFill>
                    <a:schemeClr val="bg1"/>
                  </a:solidFill>
                  <a:latin typeface="Arial" panose="020B0604020202020204" pitchFamily="34" charset="0"/>
                  <a:cs typeface="Arial" panose="020B0604020202020204" pitchFamily="34" charset="0"/>
                </a:rPr>
                <a:t>NHẬN XÉT</a:t>
              </a:r>
              <a:endParaRPr lang="en-US" sz="5400" b="1">
                <a:solidFill>
                  <a:schemeClr val="bg1"/>
                </a:solidFill>
                <a:latin typeface="Arial" panose="020B0604020202020204" pitchFamily="34" charset="0"/>
                <a:cs typeface="Arial" panose="020B0604020202020204" pitchFamily="34" charset="0"/>
              </a:endParaRPr>
            </a:p>
          </p:txBody>
        </p:sp>
      </p:grpSp>
      <p:sp>
        <p:nvSpPr>
          <p:cNvPr id="32" name="Rectangle 31"/>
          <p:cNvSpPr/>
          <p:nvPr/>
        </p:nvSpPr>
        <p:spPr>
          <a:xfrm>
            <a:off x="1625966" y="2035087"/>
            <a:ext cx="14698046"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hai đường thẳng a và b phân biệt trong không gian. Khi đó xảy ra một trong các trường </a:t>
            </a:r>
            <a:r>
              <a:rPr lang="vi-VN" sz="4000" smtClean="0">
                <a:latin typeface="Arial" panose="020B0604020202020204" pitchFamily="34" charset="0"/>
                <a:cs typeface="Arial" panose="020B0604020202020204" pitchFamily="34" charset="0"/>
              </a:rPr>
              <a:t>hợp:</a:t>
            </a:r>
            <a:endParaRPr lang="en-US" sz="4000">
              <a:latin typeface="Arial" panose="020B0604020202020204" pitchFamily="34" charset="0"/>
              <a:cs typeface="Arial" panose="020B0604020202020204" pitchFamily="34" charset="0"/>
            </a:endParaRPr>
          </a:p>
        </p:txBody>
      </p:sp>
      <p:grpSp>
        <p:nvGrpSpPr>
          <p:cNvPr id="33" name="Group 32"/>
          <p:cNvGrpSpPr/>
          <p:nvPr/>
        </p:nvGrpSpPr>
        <p:grpSpPr>
          <a:xfrm>
            <a:off x="1797633" y="4019409"/>
            <a:ext cx="14454684" cy="1938992"/>
            <a:chOff x="1010920" y="3572189"/>
            <a:chExt cx="14454684" cy="1938992"/>
          </a:xfrm>
        </p:grpSpPr>
        <p:sp>
          <p:nvSpPr>
            <p:cNvPr id="34" name="Freeform 20"/>
            <p:cNvSpPr/>
            <p:nvPr/>
          </p:nvSpPr>
          <p:spPr>
            <a:xfrm>
              <a:off x="1010920" y="3846170"/>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4"/>
            <p:cNvSpPr txBox="1"/>
            <p:nvPr/>
          </p:nvSpPr>
          <p:spPr>
            <a:xfrm>
              <a:off x="1562048" y="3572189"/>
              <a:ext cx="13903556" cy="1938992"/>
            </a:xfrm>
            <a:prstGeom prst="rect">
              <a:avLst/>
            </a:prstGeom>
            <a:noFill/>
          </p:spPr>
          <p:txBody>
            <a:bodyPr wrap="square" rtlCol="0">
              <a:spAutoFit/>
            </a:bodyPr>
            <a:lstStyle/>
            <a:p>
              <a:pPr algn="just">
                <a:lnSpc>
                  <a:spcPct val="150000"/>
                </a:lnSpc>
              </a:pPr>
              <a:r>
                <a:rPr lang="vi-VN" sz="4000" b="1">
                  <a:solidFill>
                    <a:schemeClr val="accent6">
                      <a:lumMod val="75000"/>
                    </a:schemeClr>
                  </a:solidFill>
                  <a:cs typeface="Arial" panose="020B0604020202020204" pitchFamily="34" charset="0"/>
                </a:rPr>
                <a:t>Trường hợp 1</a:t>
              </a:r>
              <a:r>
                <a:rPr lang="vi-VN" sz="4000" b="1" smtClean="0">
                  <a:solidFill>
                    <a:schemeClr val="accent6">
                      <a:lumMod val="75000"/>
                    </a:schemeClr>
                  </a:solidFill>
                  <a:cs typeface="Arial" panose="020B0604020202020204" pitchFamily="34" charset="0"/>
                </a:rPr>
                <a:t>: </a:t>
              </a:r>
              <a:r>
                <a:rPr lang="vi-VN" sz="4000" smtClean="0">
                  <a:cs typeface="Arial" panose="020B0604020202020204" pitchFamily="34" charset="0"/>
                </a:rPr>
                <a:t>Có </a:t>
              </a:r>
              <a:r>
                <a:rPr lang="vi-VN" sz="4000">
                  <a:cs typeface="Arial" panose="020B0604020202020204" pitchFamily="34" charset="0"/>
                </a:rPr>
                <a:t>một mặt phẳng chứa a và b. Khi đó ta nói a và b đồng phẳng  </a:t>
              </a:r>
              <a:endParaRPr lang="en-US" sz="4000">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0077" y="5958401"/>
            <a:ext cx="6300837" cy="2211765"/>
          </a:xfrm>
          <a:prstGeom prst="rect">
            <a:avLst/>
          </a:prstGeom>
        </p:spPr>
      </p:pic>
      <p:sp>
        <p:nvSpPr>
          <p:cNvPr id="38" name="TextBox 37"/>
          <p:cNvSpPr txBox="1"/>
          <p:nvPr/>
        </p:nvSpPr>
        <p:spPr>
          <a:xfrm>
            <a:off x="2403881" y="8284198"/>
            <a:ext cx="7632884"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Khi đó, có hai khả năng xảy ra: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3285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609596" y="571497"/>
            <a:ext cx="16753587" cy="9220201"/>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7625952" y="571497"/>
            <a:ext cx="5310462" cy="9251375"/>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18671">
            <a:off x="16906892" y="159927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21593705">
            <a:off x="1066612" y="1038428"/>
            <a:ext cx="15714863" cy="8296329"/>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068" y="7828934"/>
            <a:ext cx="1364384" cy="2496949"/>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6" name="Rectangle 15"/>
          <p:cNvSpPr/>
          <p:nvPr/>
        </p:nvSpPr>
        <p:spPr>
          <a:xfrm>
            <a:off x="1450743" y="1596222"/>
            <a:ext cx="8877099"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a </a:t>
            </a:r>
            <a:r>
              <a:rPr lang="en-US" sz="4000">
                <a:latin typeface="Arial" panose="020B0604020202020204" pitchFamily="34" charset="0"/>
                <a:cs typeface="Arial" panose="020B0604020202020204" pitchFamily="34" charset="0"/>
              </a:rPr>
              <a:t>và b có một điểm chung duy nhất I, thì a cắt b tại I, kí hiệu </a:t>
            </a:r>
            <a:r>
              <a:rPr lang="en-US" sz="4000" smtClean="0">
                <a:latin typeface="Arial" panose="020B0604020202020204" pitchFamily="34" charset="0"/>
                <a:cs typeface="Arial" panose="020B0604020202020204" pitchFamily="34" charset="0"/>
              </a:rPr>
              <a:t>a</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I.</a:t>
            </a:r>
            <a:endParaRPr lang="en-US" sz="4000">
              <a:latin typeface="Arial" panose="020B0604020202020204" pitchFamily="34" charset="0"/>
              <a:cs typeface="Arial" panose="020B0604020202020204" pitchFamily="34" charset="0"/>
            </a:endParaRPr>
          </a:p>
        </p:txBody>
      </p:sp>
      <p:sp>
        <p:nvSpPr>
          <p:cNvPr id="18" name="Rectangle 17"/>
          <p:cNvSpPr/>
          <p:nvPr/>
        </p:nvSpPr>
        <p:spPr>
          <a:xfrm>
            <a:off x="1450743" y="4293154"/>
            <a:ext cx="8877099"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a và b không có điểm chung thì a và b song song, kí hiệu a</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b.</a:t>
            </a:r>
          </a:p>
        </p:txBody>
      </p:sp>
      <p:pic>
        <p:nvPicPr>
          <p:cNvPr id="19" name="Picture 18"/>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8420" y="1199930"/>
            <a:ext cx="5835199" cy="2563215"/>
          </a:xfrm>
          <a:prstGeom prst="rect">
            <a:avLst/>
          </a:prstGeom>
        </p:spPr>
      </p:pic>
      <p:pic>
        <p:nvPicPr>
          <p:cNvPr id="20" name="Picture 19"/>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8990" y="4205706"/>
            <a:ext cx="5797656" cy="2385593"/>
          </a:xfrm>
          <a:prstGeom prst="rect">
            <a:avLst/>
          </a:prstGeom>
        </p:spPr>
      </p:pic>
      <p:grpSp>
        <p:nvGrpSpPr>
          <p:cNvPr id="29" name="Group 28"/>
          <p:cNvGrpSpPr/>
          <p:nvPr/>
        </p:nvGrpSpPr>
        <p:grpSpPr>
          <a:xfrm>
            <a:off x="1450743" y="6936056"/>
            <a:ext cx="14454684" cy="1938992"/>
            <a:chOff x="1010920" y="3572189"/>
            <a:chExt cx="14454684" cy="1938992"/>
          </a:xfrm>
        </p:grpSpPr>
        <p:sp>
          <p:nvSpPr>
            <p:cNvPr id="30" name="Freeform 20"/>
            <p:cNvSpPr/>
            <p:nvPr/>
          </p:nvSpPr>
          <p:spPr>
            <a:xfrm>
              <a:off x="1010920" y="3846170"/>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1" name="TextBox 30"/>
            <p:cNvSpPr txBox="1"/>
            <p:nvPr/>
          </p:nvSpPr>
          <p:spPr>
            <a:xfrm>
              <a:off x="1562048" y="3572189"/>
              <a:ext cx="13903556" cy="1938992"/>
            </a:xfrm>
            <a:prstGeom prst="rect">
              <a:avLst/>
            </a:prstGeom>
            <a:noFill/>
          </p:spPr>
          <p:txBody>
            <a:bodyPr wrap="square" rtlCol="0">
              <a:spAutoFit/>
            </a:bodyPr>
            <a:lstStyle/>
            <a:p>
              <a:pPr algn="just">
                <a:lnSpc>
                  <a:spcPct val="150000"/>
                </a:lnSpc>
              </a:pPr>
              <a:r>
                <a:rPr lang="vi-VN" sz="4000" b="1">
                  <a:solidFill>
                    <a:schemeClr val="accent6">
                      <a:lumMod val="75000"/>
                    </a:schemeClr>
                  </a:solidFill>
                  <a:cs typeface="Arial" panose="020B0604020202020204" pitchFamily="34" charset="0"/>
                </a:rPr>
                <a:t>Trường hợp </a:t>
              </a:r>
              <a:r>
                <a:rPr lang="vi-VN" sz="4000" b="1" smtClean="0">
                  <a:solidFill>
                    <a:schemeClr val="accent6">
                      <a:lumMod val="75000"/>
                    </a:schemeClr>
                  </a:solidFill>
                  <a:cs typeface="Arial" panose="020B0604020202020204" pitchFamily="34" charset="0"/>
                </a:rPr>
                <a:t>2: </a:t>
              </a:r>
              <a:r>
                <a:rPr lang="en-US" sz="4000">
                  <a:latin typeface="Arial" panose="020B0604020202020204" pitchFamily="34" charset="0"/>
                  <a:cs typeface="Arial" panose="020B0604020202020204" pitchFamily="34" charset="0"/>
                </a:rPr>
                <a:t>Không có mặt phẳng nào chứa a và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Khi </a:t>
              </a:r>
              <a:r>
                <a:rPr lang="en-US" sz="4000">
                  <a:latin typeface="Arial" panose="020B0604020202020204" pitchFamily="34" charset="0"/>
                  <a:cs typeface="Arial" panose="020B0604020202020204" pitchFamily="34" charset="0"/>
                </a:rPr>
                <a:t>đó a và b chéo nhau, hay a chéo b.</a:t>
              </a:r>
            </a:p>
          </p:txBody>
        </p:sp>
      </p:grpSp>
    </p:spTree>
    <p:extLst>
      <p:ext uri="{BB962C8B-B14F-4D97-AF65-F5344CB8AC3E}">
        <p14:creationId xmlns:p14="http://schemas.microsoft.com/office/powerpoint/2010/main" val="14719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7377804" y="428494"/>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8028" y="428494"/>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13380"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a:solidFill>
                <a:srgbClr val="8A5F36"/>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6651729" y="150865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
        <p:nvSpPr>
          <p:cNvPr id="22" name="TextBox 21"/>
          <p:cNvSpPr txBox="1"/>
          <p:nvPr/>
        </p:nvSpPr>
        <p:spPr>
          <a:xfrm>
            <a:off x="495590" y="1709535"/>
            <a:ext cx="3200400" cy="769441"/>
          </a:xfrm>
          <a:prstGeom prst="rect">
            <a:avLst/>
          </a:prstGeom>
          <a:noFill/>
        </p:spPr>
        <p:txBody>
          <a:bodyPr wrap="square" rtlCol="0">
            <a:spAutoFit/>
          </a:bodyPr>
          <a:lstStyle/>
          <a:p>
            <a:r>
              <a:rPr lang="vi-VN" sz="4400" b="1" u="sng" smtClean="0">
                <a:solidFill>
                  <a:srgbClr val="C00000"/>
                </a:solidFill>
                <a:latin typeface="Arial" panose="020B0604020202020204" pitchFamily="34" charset="0"/>
                <a:cs typeface="Arial" panose="020B0604020202020204" pitchFamily="34" charset="0"/>
              </a:rPr>
              <a:t>LƯU Ý</a:t>
            </a:r>
            <a:r>
              <a:rPr lang="vi-VN" sz="4400" b="1" smtClean="0">
                <a:solidFill>
                  <a:srgbClr val="C00000"/>
                </a:solidFill>
                <a:latin typeface="Arial" panose="020B0604020202020204" pitchFamily="34" charset="0"/>
                <a:cs typeface="Arial" panose="020B0604020202020204" pitchFamily="34" charset="0"/>
              </a:rPr>
              <a:t>:</a:t>
            </a:r>
            <a:endParaRPr lang="en-US" sz="4400" b="1">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501587" y="2837054"/>
            <a:ext cx="5086969"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a:t>
            </a:r>
            <a:r>
              <a:rPr lang="vi-VN" sz="4000" smtClean="0">
                <a:latin typeface="Arial" panose="020B0604020202020204" pitchFamily="34" charset="0"/>
                <a:cs typeface="Arial" panose="020B0604020202020204" pitchFamily="34" charset="0"/>
              </a:rPr>
              <a:t>ể </a:t>
            </a:r>
            <a:r>
              <a:rPr lang="vi-VN" sz="4000">
                <a:latin typeface="Arial" panose="020B0604020202020204" pitchFamily="34" charset="0"/>
                <a:cs typeface="Arial" panose="020B0604020202020204" pitchFamily="34" charset="0"/>
              </a:rPr>
              <a:t>xét vị trí tương đối ta quan tâm đến tính đồng phẳng và số điểm chung của hai đưởng thẳng.</a:t>
            </a:r>
            <a:endParaRPr lang="en-US" sz="4000">
              <a:latin typeface="Arial" panose="020B0604020202020204" pitchFamily="34" charset="0"/>
              <a:cs typeface="Arial" panose="020B0604020202020204" pitchFamily="34" charset="0"/>
            </a:endParaRPr>
          </a:p>
        </p:txBody>
      </p:sp>
      <p:grpSp>
        <p:nvGrpSpPr>
          <p:cNvPr id="17" name="Group 16"/>
          <p:cNvGrpSpPr/>
          <p:nvPr/>
        </p:nvGrpSpPr>
        <p:grpSpPr>
          <a:xfrm>
            <a:off x="8885723" y="952722"/>
            <a:ext cx="7024650" cy="2151041"/>
            <a:chOff x="8885723" y="952722"/>
            <a:chExt cx="7024650" cy="2151041"/>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85723" y="952722"/>
              <a:ext cx="1868663" cy="2151041"/>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10720640" y="1182071"/>
              <a:ext cx="5189733" cy="1824923"/>
            </a:xfrm>
            <a:prstGeom prst="rect">
              <a:avLst/>
            </a:prstGeom>
            <a:noFill/>
          </p:spPr>
          <p:txBody>
            <a:bodyPr wrap="square" rtlCol="0">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Thế nào là hai đường thẳng song </a:t>
              </a:r>
              <a:r>
                <a:rPr lang="en-US" sz="4000" i="1" smtClean="0">
                  <a:solidFill>
                    <a:srgbClr val="002060"/>
                  </a:solidFill>
                  <a:latin typeface="Arial" panose="020B0604020202020204" pitchFamily="34" charset="0"/>
                  <a:cs typeface="Arial" panose="020B0604020202020204" pitchFamily="34" charset="0"/>
                </a:rPr>
                <a:t>song</a:t>
              </a:r>
              <a:r>
                <a:rPr lang="vi-VN" sz="4000" i="1">
                  <a:solidFill>
                    <a:srgbClr val="002060"/>
                  </a:solidFill>
                  <a:latin typeface="Arial" panose="020B0604020202020204" pitchFamily="34" charset="0"/>
                  <a:cs typeface="Arial" panose="020B0604020202020204" pitchFamily="34" charset="0"/>
                </a:rPr>
                <a:t>?</a:t>
              </a:r>
              <a:endParaRPr lang="en-US" sz="4000" i="1">
                <a:solidFill>
                  <a:srgbClr val="002060"/>
                </a:solidFill>
                <a:latin typeface="Arial" panose="020B0604020202020204" pitchFamily="34" charset="0"/>
                <a:cs typeface="Arial" panose="020B0604020202020204" pitchFamily="34" charset="0"/>
              </a:endParaRPr>
            </a:p>
          </p:txBody>
        </p:sp>
      </p:grpSp>
      <p:grpSp>
        <p:nvGrpSpPr>
          <p:cNvPr id="19" name="Group 18"/>
          <p:cNvGrpSpPr/>
          <p:nvPr/>
        </p:nvGrpSpPr>
        <p:grpSpPr>
          <a:xfrm>
            <a:off x="8955019" y="3575744"/>
            <a:ext cx="7347943" cy="4744494"/>
            <a:chOff x="8955019" y="3575744"/>
            <a:chExt cx="7347943" cy="4744494"/>
          </a:xfrm>
        </p:grpSpPr>
        <p:sp>
          <p:nvSpPr>
            <p:cNvPr id="26" name="TextBox 25"/>
            <p:cNvSpPr txBox="1"/>
            <p:nvPr/>
          </p:nvSpPr>
          <p:spPr>
            <a:xfrm>
              <a:off x="10535714" y="3575744"/>
              <a:ext cx="4136512" cy="830997"/>
            </a:xfrm>
            <a:prstGeom prst="rect">
              <a:avLst/>
            </a:prstGeom>
            <a:noFill/>
          </p:spPr>
          <p:txBody>
            <a:bodyPr wrap="square" rtlCol="0">
              <a:spAutoFit/>
            </a:bodyPr>
            <a:lstStyle/>
            <a:p>
              <a:pPr algn="ctr"/>
              <a:r>
                <a:rPr lang="vi-VN" sz="4800" b="1" smtClean="0">
                  <a:solidFill>
                    <a:srgbClr val="C00000"/>
                  </a:solidFill>
                  <a:latin typeface="Arial" panose="020B0604020202020204" pitchFamily="34" charset="0"/>
                  <a:cs typeface="Arial" panose="020B0604020202020204" pitchFamily="34" charset="0"/>
                </a:rPr>
                <a:t>KẾT LUẬN</a:t>
              </a:r>
              <a:endParaRPr lang="en-US" sz="4800" b="1">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8955019" y="4534586"/>
              <a:ext cx="7347943"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Hai đường thẳng song song là hai đường thẳng cùng nằm trong một mặt phẳng và không có điểm chung.</a:t>
              </a:r>
              <a:endParaRPr lang="en-US" sz="400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3657</Words>
  <Application>Microsoft Office PowerPoint</Application>
  <PresentationFormat>Custom</PresentationFormat>
  <Paragraphs>246</Paragraphs>
  <Slides>51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Cambria Math</vt:lpstr>
      <vt:lpstr>Tahoma</vt:lpstr>
      <vt:lpstr>Calibri Light</vt:lpstr>
      <vt:lpstr>Calibri</vt:lpstr>
      <vt:lpstr>Wingdings</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B2_chương4</dc:title>
  <dc:creator>Xinh Đẹp Dịu Hiền Huế Thị</dc:creator>
  <cp:lastModifiedBy>Microsoft account</cp:lastModifiedBy>
  <cp:revision>37</cp:revision>
  <dcterms:created xsi:type="dcterms:W3CDTF">2006-08-16T00:00:00Z</dcterms:created>
  <dcterms:modified xsi:type="dcterms:W3CDTF">2023-08-22T10:07:09Z</dcterms:modified>
  <dc:identifier>DAFn2dd0_sY</dc:identifier>
</cp:coreProperties>
</file>