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 id="2147483692" r:id="rId3"/>
  </p:sldMasterIdLst>
  <p:notesMasterIdLst>
    <p:notesMasterId r:id="rId57"/>
  </p:notesMasterIdLst>
  <p:sldIdLst>
    <p:sldId id="256" r:id="rId4"/>
    <p:sldId id="441" r:id="rId5"/>
    <p:sldId id="329" r:id="rId6"/>
    <p:sldId id="449" r:id="rId7"/>
    <p:sldId id="450" r:id="rId8"/>
    <p:sldId id="395" r:id="rId9"/>
    <p:sldId id="343" r:id="rId10"/>
    <p:sldId id="370" r:id="rId11"/>
    <p:sldId id="261" r:id="rId12"/>
    <p:sldId id="451" r:id="rId13"/>
    <p:sldId id="452" r:id="rId14"/>
    <p:sldId id="453" r:id="rId15"/>
    <p:sldId id="398" r:id="rId16"/>
    <p:sldId id="379" r:id="rId17"/>
    <p:sldId id="454" r:id="rId18"/>
    <p:sldId id="455" r:id="rId19"/>
    <p:sldId id="456" r:id="rId20"/>
    <p:sldId id="457" r:id="rId21"/>
    <p:sldId id="458" r:id="rId22"/>
    <p:sldId id="396" r:id="rId23"/>
    <p:sldId id="459" r:id="rId24"/>
    <p:sldId id="372" r:id="rId25"/>
    <p:sldId id="403" r:id="rId26"/>
    <p:sldId id="460" r:id="rId27"/>
    <p:sldId id="462" r:id="rId28"/>
    <p:sldId id="463" r:id="rId29"/>
    <p:sldId id="442" r:id="rId30"/>
    <p:sldId id="464" r:id="rId31"/>
    <p:sldId id="437" r:id="rId32"/>
    <p:sldId id="335" r:id="rId33"/>
    <p:sldId id="408" r:id="rId34"/>
    <p:sldId id="409" r:id="rId35"/>
    <p:sldId id="443" r:id="rId36"/>
    <p:sldId id="411" r:id="rId37"/>
    <p:sldId id="444" r:id="rId38"/>
    <p:sldId id="466" r:id="rId39"/>
    <p:sldId id="446" r:id="rId40"/>
    <p:sldId id="417" r:id="rId41"/>
    <p:sldId id="467" r:id="rId42"/>
    <p:sldId id="336" r:id="rId43"/>
    <p:sldId id="468" r:id="rId44"/>
    <p:sldId id="469" r:id="rId45"/>
    <p:sldId id="418" r:id="rId46"/>
    <p:sldId id="470" r:id="rId47"/>
    <p:sldId id="471" r:id="rId48"/>
    <p:sldId id="472" r:id="rId49"/>
    <p:sldId id="423" r:id="rId50"/>
    <p:sldId id="349" r:id="rId51"/>
    <p:sldId id="447" r:id="rId52"/>
    <p:sldId id="427" r:id="rId53"/>
    <p:sldId id="473" r:id="rId54"/>
    <p:sldId id="360" r:id="rId55"/>
    <p:sldId id="266" r:id="rId56"/>
  </p:sldIdLst>
  <p:sldSz cx="9144000" cy="5143500" type="screen16x9"/>
  <p:notesSz cx="6858000" cy="9144000"/>
  <p:embeddedFontLs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Cambria Math" panose="02040503050406030204" pitchFamily="18" charset="0"/>
      <p:regular r:id="rId64"/>
    </p:embeddedFont>
    <p:embeddedFont>
      <p:font typeface="DM Sans" pitchFamily="2" charset="0"/>
      <p:regular r:id="rId65"/>
      <p:bold r:id="rId66"/>
      <p:italic r:id="rId67"/>
      <p:boldItalic r:id="rId68"/>
    </p:embeddedFont>
    <p:embeddedFont>
      <p:font typeface="Maven Pro ExtraBold" panose="020B0604020202020204" charset="0"/>
      <p:bold r:id="rId69"/>
    </p:embeddedFont>
    <p:embeddedFont>
      <p:font typeface="Nunito" pitchFamily="2" charset="0"/>
      <p:regular r:id="rId70"/>
      <p:bold r:id="rId71"/>
      <p:italic r:id="rId72"/>
      <p:boldItalic r:id="rId73"/>
    </p:embeddedFont>
    <p:embeddedFont>
      <p:font typeface="Proxima Nova" panose="020B0604020202020204" charset="0"/>
      <p:regular r:id="rId74"/>
      <p:bold r:id="rId75"/>
      <p:italic r:id="rId76"/>
      <p:boldItalic r:id="rId77"/>
    </p:embeddedFont>
    <p:embeddedFont>
      <p:font typeface="Ranchers" panose="020B0604020202020204" charset="0"/>
      <p:regular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DF7B9"/>
    <a:srgbClr val="FF9900"/>
    <a:srgbClr val="FF7C80"/>
    <a:srgbClr val="EA8B00"/>
    <a:srgbClr val="FF4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6D201-F051-4F61-B4C2-AE8BF021AB90}">
  <a:tblStyle styleId="{B1D6D201-F051-4F61-B4C2-AE8BF021AB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1382" autoAdjust="0"/>
  </p:normalViewPr>
  <p:slideViewPr>
    <p:cSldViewPr snapToGrid="0">
      <p:cViewPr varScale="1">
        <p:scale>
          <a:sx n="76" d="100"/>
          <a:sy n="76" d="100"/>
        </p:scale>
        <p:origin x="3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4.fntdata"/><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5.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9.fntdata"/><Relationship Id="rId7" Type="http://schemas.openxmlformats.org/officeDocument/2006/relationships/slide" Target="slides/slide4.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03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65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794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32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68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26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498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8899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8192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07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796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704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850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955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554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0207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89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307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787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051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297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377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135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2888384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457494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574334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583879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Kích</a:t>
            </a:r>
            <a:r>
              <a:rPr lang="en-US" baseline="0"/>
              <a:t> chuột vào ô tròn A, B, C, D để chọn đáp án</a:t>
            </a:r>
            <a:endParaRPr lang="en-US"/>
          </a:p>
        </p:txBody>
      </p:sp>
    </p:spTree>
    <p:extLst>
      <p:ext uri="{BB962C8B-B14F-4D97-AF65-F5344CB8AC3E}">
        <p14:creationId xmlns:p14="http://schemas.microsoft.com/office/powerpoint/2010/main" val="4201643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5804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563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078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1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0810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856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9572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112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7473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882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59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3077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020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735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823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8547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43699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245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137cc96a5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137cc96a5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73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44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1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62950" y="1318325"/>
            <a:ext cx="5618100" cy="2038800"/>
          </a:xfrm>
          <a:prstGeom prst="rect">
            <a:avLst/>
          </a:prstGeom>
          <a:noFill/>
          <a:ln>
            <a:noFill/>
          </a:ln>
        </p:spPr>
        <p:txBody>
          <a:bodyPr spcFirstLastPara="1" wrap="square" lIns="91425" tIns="91425" rIns="91425" bIns="91425" anchor="ctr" anchorCtr="0">
            <a:noAutofit/>
          </a:bodyPr>
          <a:lstStyle>
            <a:lvl1pPr lvl="0" algn="ctr" rtl="0">
              <a:lnSpc>
                <a:spcPct val="90000"/>
              </a:lnSpc>
              <a:spcBef>
                <a:spcPts val="1000"/>
              </a:spcBef>
              <a:spcAft>
                <a:spcPts val="0"/>
              </a:spcAft>
              <a:buClr>
                <a:schemeClr val="lt1"/>
              </a:buClr>
              <a:buSzPts val="5200"/>
              <a:buNone/>
              <a:defRPr sz="33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089200" y="3405075"/>
            <a:ext cx="4965300" cy="39270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29">
    <p:bg>
      <p:bgPr>
        <a:solidFill>
          <a:schemeClr val="lt1"/>
        </a:solidFill>
        <a:effectLst/>
      </p:bgPr>
    </p:bg>
    <p:spTree>
      <p:nvGrpSpPr>
        <p:cNvPr id="1" name="Shape 677"/>
        <p:cNvGrpSpPr/>
        <p:nvPr/>
      </p:nvGrpSpPr>
      <p:grpSpPr>
        <a:xfrm>
          <a:off x="0" y="0"/>
          <a:ext cx="0" cy="0"/>
          <a:chOff x="0" y="0"/>
          <a:chExt cx="0" cy="0"/>
        </a:xfrm>
      </p:grpSpPr>
      <p:sp>
        <p:nvSpPr>
          <p:cNvPr id="678" name="Google Shape;678;p41"/>
          <p:cNvSpPr/>
          <p:nvPr/>
        </p:nvSpPr>
        <p:spPr>
          <a:xfrm>
            <a:off x="720000" y="679875"/>
            <a:ext cx="7691400" cy="3923700"/>
          </a:xfrm>
          <a:prstGeom prst="foldedCorner">
            <a:avLst>
              <a:gd name="adj" fmla="val 16667"/>
            </a:avLst>
          </a:pr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83"/>
        <p:cNvGrpSpPr/>
        <p:nvPr/>
      </p:nvGrpSpPr>
      <p:grpSpPr>
        <a:xfrm>
          <a:off x="0" y="0"/>
          <a:ext cx="0" cy="0"/>
          <a:chOff x="0" y="0"/>
          <a:chExt cx="0" cy="0"/>
        </a:xfrm>
      </p:grpSpPr>
      <p:sp>
        <p:nvSpPr>
          <p:cNvPr id="684" name="Google Shape;684;p4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871126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87025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843125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9749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14792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447118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45551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79504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720000" y="679875"/>
            <a:ext cx="7691400" cy="42231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4"/>
          <p:cNvSpPr txBox="1">
            <a:spLocks noGrp="1"/>
          </p:cNvSpPr>
          <p:nvPr>
            <p:ph type="title"/>
          </p:nvPr>
        </p:nvSpPr>
        <p:spPr>
          <a:xfrm>
            <a:off x="1699700" y="463800"/>
            <a:ext cx="5744700" cy="5589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92875" y="1049488"/>
            <a:ext cx="7158300" cy="647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2" name="Google Shape;22;p4"/>
          <p:cNvGrpSpPr/>
          <p:nvPr/>
        </p:nvGrpSpPr>
        <p:grpSpPr>
          <a:xfrm>
            <a:off x="7985138" y="85299"/>
            <a:ext cx="1017946" cy="1215096"/>
            <a:chOff x="7985138" y="85299"/>
            <a:chExt cx="1017946" cy="1215096"/>
          </a:xfrm>
        </p:grpSpPr>
        <p:sp>
          <p:nvSpPr>
            <p:cNvPr id="23" name="Google Shape;23;p4"/>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4"/>
            <p:cNvGrpSpPr/>
            <p:nvPr/>
          </p:nvGrpSpPr>
          <p:grpSpPr>
            <a:xfrm>
              <a:off x="7985138" y="85299"/>
              <a:ext cx="1017946" cy="1215096"/>
              <a:chOff x="7985150" y="198000"/>
              <a:chExt cx="855776" cy="1021518"/>
            </a:xfrm>
          </p:grpSpPr>
          <p:sp>
            <p:nvSpPr>
              <p:cNvPr id="25" name="Google Shape;25;p4"/>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65752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4138385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25349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5" name="Google Shape;75;p7"/>
          <p:cNvSpPr txBox="1">
            <a:spLocks noGrp="1"/>
          </p:cNvSpPr>
          <p:nvPr>
            <p:ph type="title"/>
          </p:nvPr>
        </p:nvSpPr>
        <p:spPr>
          <a:xfrm>
            <a:off x="1633825" y="463800"/>
            <a:ext cx="58764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body" idx="1"/>
          </p:nvPr>
        </p:nvSpPr>
        <p:spPr>
          <a:xfrm>
            <a:off x="988975" y="1341288"/>
            <a:ext cx="3052800" cy="293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77"/>
        <p:cNvGrpSpPr/>
        <p:nvPr/>
      </p:nvGrpSpPr>
      <p:grpSpPr>
        <a:xfrm>
          <a:off x="0" y="0"/>
          <a:ext cx="0" cy="0"/>
          <a:chOff x="0" y="0"/>
          <a:chExt cx="0" cy="0"/>
        </a:xfrm>
      </p:grpSpPr>
      <p:sp>
        <p:nvSpPr>
          <p:cNvPr id="78" name="Google Shape;78;p8"/>
          <p:cNvSpPr/>
          <p:nvPr/>
        </p:nvSpPr>
        <p:spPr>
          <a:xfrm>
            <a:off x="1315850" y="811675"/>
            <a:ext cx="6499500" cy="3518700"/>
          </a:xfrm>
          <a:prstGeom prst="foldedCorner">
            <a:avLst>
              <a:gd name="adj" fmla="val 16667"/>
            </a:avLst>
          </a:prstGeom>
          <a:solidFill>
            <a:schemeClr val="accent4"/>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txBox="1">
            <a:spLocks noGrp="1"/>
          </p:cNvSpPr>
          <p:nvPr>
            <p:ph type="title"/>
          </p:nvPr>
        </p:nvSpPr>
        <p:spPr>
          <a:xfrm>
            <a:off x="1947600" y="1256225"/>
            <a:ext cx="5248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8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5"/>
        <p:cNvGrpSpPr/>
        <p:nvPr/>
      </p:nvGrpSpPr>
      <p:grpSpPr>
        <a:xfrm>
          <a:off x="0" y="0"/>
          <a:ext cx="0" cy="0"/>
          <a:chOff x="0" y="0"/>
          <a:chExt cx="0" cy="0"/>
        </a:xfrm>
      </p:grpSpPr>
      <p:sp>
        <p:nvSpPr>
          <p:cNvPr id="176" name="Google Shape;176;p13"/>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hasCustomPrompt="1"/>
          </p:nvPr>
        </p:nvSpPr>
        <p:spPr>
          <a:xfrm>
            <a:off x="1583925" y="1626150"/>
            <a:ext cx="1017000" cy="7962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subTitle" idx="1"/>
          </p:nvPr>
        </p:nvSpPr>
        <p:spPr>
          <a:xfrm>
            <a:off x="872400" y="3124711"/>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idx="2" hasCustomPrompt="1"/>
          </p:nvPr>
        </p:nvSpPr>
        <p:spPr>
          <a:xfrm>
            <a:off x="4062600" y="1632763"/>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subTitle" idx="3"/>
          </p:nvPr>
        </p:nvSpPr>
        <p:spPr>
          <a:xfrm>
            <a:off x="3346650" y="3124700"/>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4" hasCustomPrompt="1"/>
          </p:nvPr>
        </p:nvSpPr>
        <p:spPr>
          <a:xfrm>
            <a:off x="6448200" y="1632775"/>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5820900" y="3124700"/>
            <a:ext cx="24516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6"/>
          </p:nvPr>
        </p:nvSpPr>
        <p:spPr>
          <a:xfrm>
            <a:off x="2412750" y="467924"/>
            <a:ext cx="43188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38100" dir="1200000" algn="bl" rotWithShape="0">
              <a:srgbClr val="000000">
                <a:alpha val="22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subTitle" idx="7"/>
          </p:nvPr>
        </p:nvSpPr>
        <p:spPr>
          <a:xfrm>
            <a:off x="867500" y="2579000"/>
            <a:ext cx="2450700" cy="54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5" name="Google Shape;185;p13"/>
          <p:cNvSpPr txBox="1">
            <a:spLocks noGrp="1"/>
          </p:cNvSpPr>
          <p:nvPr>
            <p:ph type="subTitle" idx="8"/>
          </p:nvPr>
        </p:nvSpPr>
        <p:spPr>
          <a:xfrm>
            <a:off x="33462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6" name="Google Shape;186;p13"/>
          <p:cNvSpPr txBox="1">
            <a:spLocks noGrp="1"/>
          </p:cNvSpPr>
          <p:nvPr>
            <p:ph type="subTitle" idx="9"/>
          </p:nvPr>
        </p:nvSpPr>
        <p:spPr>
          <a:xfrm>
            <a:off x="58258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187" name="Google Shape;187;p13"/>
          <p:cNvGrpSpPr/>
          <p:nvPr/>
        </p:nvGrpSpPr>
        <p:grpSpPr>
          <a:xfrm>
            <a:off x="110175" y="213549"/>
            <a:ext cx="1577828" cy="1244143"/>
            <a:chOff x="110175" y="213549"/>
            <a:chExt cx="1577828" cy="1244143"/>
          </a:xfrm>
        </p:grpSpPr>
        <p:sp>
          <p:nvSpPr>
            <p:cNvPr id="188" name="Google Shape;188;p13"/>
            <p:cNvSpPr/>
            <p:nvPr/>
          </p:nvSpPr>
          <p:spPr>
            <a:xfrm>
              <a:off x="110175" y="214650"/>
              <a:ext cx="1577810" cy="1243042"/>
            </a:xfrm>
            <a:custGeom>
              <a:avLst/>
              <a:gdLst/>
              <a:ahLst/>
              <a:cxnLst/>
              <a:rect l="l" t="t" r="r" b="b"/>
              <a:pathLst>
                <a:path w="36910" h="29077" extrusionOk="0">
                  <a:moveTo>
                    <a:pt x="14620" y="1"/>
                  </a:moveTo>
                  <a:lnTo>
                    <a:pt x="0" y="17044"/>
                  </a:lnTo>
                  <a:lnTo>
                    <a:pt x="335" y="17929"/>
                  </a:lnTo>
                  <a:lnTo>
                    <a:pt x="6266" y="19065"/>
                  </a:lnTo>
                  <a:lnTo>
                    <a:pt x="6233" y="19082"/>
                  </a:lnTo>
                  <a:lnTo>
                    <a:pt x="8655" y="25949"/>
                  </a:lnTo>
                  <a:cubicBezTo>
                    <a:pt x="8823" y="26434"/>
                    <a:pt x="9240" y="26768"/>
                    <a:pt x="9742" y="26868"/>
                  </a:cubicBezTo>
                  <a:lnTo>
                    <a:pt x="22390" y="29024"/>
                  </a:lnTo>
                  <a:cubicBezTo>
                    <a:pt x="22618" y="29059"/>
                    <a:pt x="22849" y="29077"/>
                    <a:pt x="23079" y="29077"/>
                  </a:cubicBezTo>
                  <a:cubicBezTo>
                    <a:pt x="24363" y="29077"/>
                    <a:pt x="25636" y="28534"/>
                    <a:pt x="26500" y="27570"/>
                  </a:cubicBezTo>
                  <a:lnTo>
                    <a:pt x="32315" y="20987"/>
                  </a:lnTo>
                  <a:lnTo>
                    <a:pt x="33150" y="20719"/>
                  </a:lnTo>
                  <a:lnTo>
                    <a:pt x="32900" y="20318"/>
                  </a:lnTo>
                  <a:lnTo>
                    <a:pt x="34988" y="17963"/>
                  </a:lnTo>
                  <a:cubicBezTo>
                    <a:pt x="35322" y="17578"/>
                    <a:pt x="35423" y="17044"/>
                    <a:pt x="35256" y="16559"/>
                  </a:cubicBezTo>
                  <a:lnTo>
                    <a:pt x="32900" y="9709"/>
                  </a:lnTo>
                  <a:lnTo>
                    <a:pt x="36910" y="5030"/>
                  </a:lnTo>
                  <a:lnTo>
                    <a:pt x="36592" y="4128"/>
                  </a:lnTo>
                  <a:lnTo>
                    <a:pt x="14620"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3"/>
            <p:cNvGrpSpPr/>
            <p:nvPr/>
          </p:nvGrpSpPr>
          <p:grpSpPr>
            <a:xfrm>
              <a:off x="110196" y="213549"/>
              <a:ext cx="1577806" cy="1243215"/>
              <a:chOff x="3601400" y="1313375"/>
              <a:chExt cx="1024350" cy="807125"/>
            </a:xfrm>
          </p:grpSpPr>
          <p:sp>
            <p:nvSpPr>
              <p:cNvPr id="190" name="Google Shape;190;p13"/>
              <p:cNvSpPr/>
              <p:nvPr/>
            </p:nvSpPr>
            <p:spPr>
              <a:xfrm>
                <a:off x="3774650" y="1580850"/>
                <a:ext cx="810825" cy="539650"/>
              </a:xfrm>
              <a:custGeom>
                <a:avLst/>
                <a:gdLst/>
                <a:ahLst/>
                <a:cxnLst/>
                <a:rect l="l" t="t" r="r" b="b"/>
                <a:pathLst>
                  <a:path w="32433" h="21586" extrusionOk="0">
                    <a:moveTo>
                      <a:pt x="29545" y="1"/>
                    </a:moveTo>
                    <a:lnTo>
                      <a:pt x="1" y="10457"/>
                    </a:lnTo>
                    <a:lnTo>
                      <a:pt x="2706" y="18086"/>
                    </a:lnTo>
                    <a:cubicBezTo>
                      <a:pt x="2888" y="18633"/>
                      <a:pt x="3344" y="18998"/>
                      <a:pt x="3922" y="19120"/>
                    </a:cubicBezTo>
                    <a:lnTo>
                      <a:pt x="17964" y="21521"/>
                    </a:lnTo>
                    <a:cubicBezTo>
                      <a:pt x="18228" y="21564"/>
                      <a:pt x="18494" y="21585"/>
                      <a:pt x="18760" y="21585"/>
                    </a:cubicBezTo>
                    <a:cubicBezTo>
                      <a:pt x="20177" y="21585"/>
                      <a:pt x="21577" y="20980"/>
                      <a:pt x="22524" y="19880"/>
                    </a:cubicBezTo>
                    <a:lnTo>
                      <a:pt x="31946" y="9211"/>
                    </a:lnTo>
                    <a:cubicBezTo>
                      <a:pt x="32342" y="8785"/>
                      <a:pt x="32433" y="8177"/>
                      <a:pt x="32250" y="7661"/>
                    </a:cubicBezTo>
                    <a:lnTo>
                      <a:pt x="29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3601400" y="1786025"/>
                <a:ext cx="618575" cy="139850"/>
              </a:xfrm>
              <a:custGeom>
                <a:avLst/>
                <a:gdLst/>
                <a:ahLst/>
                <a:cxnLst/>
                <a:rect l="l" t="t" r="r" b="b"/>
                <a:pathLst>
                  <a:path w="24743" h="5594" extrusionOk="0">
                    <a:moveTo>
                      <a:pt x="0" y="1"/>
                    </a:moveTo>
                    <a:lnTo>
                      <a:pt x="396" y="1004"/>
                    </a:lnTo>
                    <a:lnTo>
                      <a:pt x="24742" y="5594"/>
                    </a:lnTo>
                    <a:lnTo>
                      <a:pt x="24408" y="465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211600" y="1428125"/>
                <a:ext cx="414150" cy="497750"/>
              </a:xfrm>
              <a:custGeom>
                <a:avLst/>
                <a:gdLst/>
                <a:ahLst/>
                <a:cxnLst/>
                <a:rect l="l" t="t" r="r" b="b"/>
                <a:pathLst>
                  <a:path w="16566" h="19910" extrusionOk="0">
                    <a:moveTo>
                      <a:pt x="16231" y="0"/>
                    </a:moveTo>
                    <a:lnTo>
                      <a:pt x="0" y="18967"/>
                    </a:lnTo>
                    <a:lnTo>
                      <a:pt x="334" y="19910"/>
                    </a:lnTo>
                    <a:lnTo>
                      <a:pt x="16566" y="1003"/>
                    </a:lnTo>
                    <a:lnTo>
                      <a:pt x="16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3601400" y="1313375"/>
                <a:ext cx="1016000" cy="588950"/>
              </a:xfrm>
              <a:custGeom>
                <a:avLst/>
                <a:gdLst/>
                <a:ahLst/>
                <a:cxnLst/>
                <a:rect l="l" t="t" r="r" b="b"/>
                <a:pathLst>
                  <a:path w="40640" h="23558" extrusionOk="0">
                    <a:moveTo>
                      <a:pt x="16232" y="1"/>
                    </a:moveTo>
                    <a:lnTo>
                      <a:pt x="0" y="18907"/>
                    </a:lnTo>
                    <a:lnTo>
                      <a:pt x="24408" y="23557"/>
                    </a:lnTo>
                    <a:lnTo>
                      <a:pt x="40639" y="4590"/>
                    </a:lnTo>
                    <a:lnTo>
                      <a:pt x="16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071000" y="1571375"/>
                <a:ext cx="451400" cy="331700"/>
              </a:xfrm>
              <a:custGeom>
                <a:avLst/>
                <a:gdLst/>
                <a:ahLst/>
                <a:cxnLst/>
                <a:rect l="l" t="t" r="r" b="b"/>
                <a:pathLst>
                  <a:path w="18056" h="13268" extrusionOk="0">
                    <a:moveTo>
                      <a:pt x="1551" y="1"/>
                    </a:moveTo>
                    <a:cubicBezTo>
                      <a:pt x="1401" y="1"/>
                      <a:pt x="1247" y="25"/>
                      <a:pt x="1095" y="76"/>
                    </a:cubicBezTo>
                    <a:cubicBezTo>
                      <a:pt x="366" y="350"/>
                      <a:pt x="1" y="1109"/>
                      <a:pt x="274" y="1839"/>
                    </a:cubicBezTo>
                    <a:cubicBezTo>
                      <a:pt x="463" y="2404"/>
                      <a:pt x="962" y="2750"/>
                      <a:pt x="1516" y="2750"/>
                    </a:cubicBezTo>
                    <a:cubicBezTo>
                      <a:pt x="1677" y="2750"/>
                      <a:pt x="1843" y="2721"/>
                      <a:pt x="2007" y="2660"/>
                    </a:cubicBezTo>
                    <a:cubicBezTo>
                      <a:pt x="2341" y="2568"/>
                      <a:pt x="2615" y="2325"/>
                      <a:pt x="2767" y="2021"/>
                    </a:cubicBezTo>
                    <a:lnTo>
                      <a:pt x="13740" y="4331"/>
                    </a:lnTo>
                    <a:lnTo>
                      <a:pt x="15320" y="8739"/>
                    </a:lnTo>
                    <a:cubicBezTo>
                      <a:pt x="15168" y="8891"/>
                      <a:pt x="15108" y="9073"/>
                      <a:pt x="15199" y="9286"/>
                    </a:cubicBezTo>
                    <a:cubicBezTo>
                      <a:pt x="15229" y="9438"/>
                      <a:pt x="15351" y="9499"/>
                      <a:pt x="15472" y="9590"/>
                    </a:cubicBezTo>
                    <a:lnTo>
                      <a:pt x="16171" y="13268"/>
                    </a:lnTo>
                    <a:lnTo>
                      <a:pt x="18056" y="12660"/>
                    </a:lnTo>
                    <a:lnTo>
                      <a:pt x="16111" y="9407"/>
                    </a:lnTo>
                    <a:cubicBezTo>
                      <a:pt x="16171" y="9286"/>
                      <a:pt x="16171" y="9134"/>
                      <a:pt x="16141" y="8982"/>
                    </a:cubicBezTo>
                    <a:cubicBezTo>
                      <a:pt x="16080" y="8800"/>
                      <a:pt x="15928" y="8678"/>
                      <a:pt x="15716" y="8648"/>
                    </a:cubicBezTo>
                    <a:lnTo>
                      <a:pt x="14105" y="3997"/>
                    </a:lnTo>
                    <a:lnTo>
                      <a:pt x="2919" y="1596"/>
                    </a:lnTo>
                    <a:cubicBezTo>
                      <a:pt x="2949" y="1383"/>
                      <a:pt x="2949" y="1140"/>
                      <a:pt x="2858" y="927"/>
                    </a:cubicBezTo>
                    <a:cubicBezTo>
                      <a:pt x="2642" y="350"/>
                      <a:pt x="2121" y="1"/>
                      <a:pt x="1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oogle Shape;195;p13"/>
          <p:cNvGrpSpPr/>
          <p:nvPr/>
        </p:nvGrpSpPr>
        <p:grpSpPr>
          <a:xfrm>
            <a:off x="7070053" y="3310827"/>
            <a:ext cx="2386062" cy="2132557"/>
            <a:chOff x="7070053" y="3310827"/>
            <a:chExt cx="2386062" cy="2132557"/>
          </a:xfrm>
        </p:grpSpPr>
        <p:sp>
          <p:nvSpPr>
            <p:cNvPr id="196" name="Google Shape;196;p13"/>
            <p:cNvSpPr/>
            <p:nvPr/>
          </p:nvSpPr>
          <p:spPr>
            <a:xfrm rot="-1284007">
              <a:off x="7279455" y="3617351"/>
              <a:ext cx="1967259" cy="1519508"/>
            </a:xfrm>
            <a:custGeom>
              <a:avLst/>
              <a:gdLst/>
              <a:ahLst/>
              <a:cxnLst/>
              <a:rect l="l" t="t" r="r" b="b"/>
              <a:pathLst>
                <a:path w="33919" h="26199" extrusionOk="0">
                  <a:moveTo>
                    <a:pt x="29574" y="0"/>
                  </a:moveTo>
                  <a:lnTo>
                    <a:pt x="16091" y="4745"/>
                  </a:lnTo>
                  <a:lnTo>
                    <a:pt x="1922" y="3091"/>
                  </a:lnTo>
                  <a:lnTo>
                    <a:pt x="1420" y="3425"/>
                  </a:lnTo>
                  <a:lnTo>
                    <a:pt x="969" y="3743"/>
                  </a:lnTo>
                  <a:lnTo>
                    <a:pt x="501" y="4094"/>
                  </a:lnTo>
                  <a:lnTo>
                    <a:pt x="0" y="4428"/>
                  </a:lnTo>
                  <a:lnTo>
                    <a:pt x="2239" y="23943"/>
                  </a:lnTo>
                  <a:lnTo>
                    <a:pt x="18513" y="26199"/>
                  </a:lnTo>
                  <a:lnTo>
                    <a:pt x="33919" y="20384"/>
                  </a:lnTo>
                  <a:lnTo>
                    <a:pt x="31730" y="819"/>
                  </a:lnTo>
                  <a:lnTo>
                    <a:pt x="31162" y="635"/>
                  </a:lnTo>
                  <a:lnTo>
                    <a:pt x="30660" y="401"/>
                  </a:lnTo>
                  <a:lnTo>
                    <a:pt x="30126" y="167"/>
                  </a:lnTo>
                  <a:lnTo>
                    <a:pt x="29574" y="0"/>
                  </a:ln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13"/>
            <p:cNvGrpSpPr/>
            <p:nvPr/>
          </p:nvGrpSpPr>
          <p:grpSpPr>
            <a:xfrm rot="-1281339">
              <a:off x="7281154" y="3617623"/>
              <a:ext cx="1963878" cy="1518942"/>
              <a:chOff x="2782225" y="1197125"/>
              <a:chExt cx="704450" cy="544850"/>
            </a:xfrm>
          </p:grpSpPr>
          <p:sp>
            <p:nvSpPr>
              <p:cNvPr id="198" name="Google Shape;198;p13"/>
              <p:cNvSpPr/>
              <p:nvPr/>
            </p:nvSpPr>
            <p:spPr>
              <a:xfrm>
                <a:off x="2931175" y="1350625"/>
                <a:ext cx="43325" cy="43325"/>
              </a:xfrm>
              <a:custGeom>
                <a:avLst/>
                <a:gdLst/>
                <a:ahLst/>
                <a:cxnLst/>
                <a:rect l="l" t="t" r="r" b="b"/>
                <a:pathLst>
                  <a:path w="1733" h="1733" extrusionOk="0">
                    <a:moveTo>
                      <a:pt x="851" y="0"/>
                    </a:moveTo>
                    <a:cubicBezTo>
                      <a:pt x="396" y="0"/>
                      <a:pt x="0" y="365"/>
                      <a:pt x="0" y="851"/>
                    </a:cubicBezTo>
                    <a:cubicBezTo>
                      <a:pt x="0" y="1337"/>
                      <a:pt x="396" y="1733"/>
                      <a:pt x="851" y="1733"/>
                    </a:cubicBezTo>
                    <a:cubicBezTo>
                      <a:pt x="1338" y="1733"/>
                      <a:pt x="1733" y="1337"/>
                      <a:pt x="1733" y="851"/>
                    </a:cubicBezTo>
                    <a:cubicBezTo>
                      <a:pt x="1733" y="365"/>
                      <a:pt x="1338" y="0"/>
                      <a:pt x="851" y="0"/>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3318725" y="1442550"/>
                <a:ext cx="91200" cy="91225"/>
              </a:xfrm>
              <a:custGeom>
                <a:avLst/>
                <a:gdLst/>
                <a:ahLst/>
                <a:cxnLst/>
                <a:rect l="l" t="t" r="r" b="b"/>
                <a:pathLst>
                  <a:path w="3648" h="3649" extrusionOk="0">
                    <a:moveTo>
                      <a:pt x="1824" y="1"/>
                    </a:moveTo>
                    <a:cubicBezTo>
                      <a:pt x="790" y="1"/>
                      <a:pt x="0" y="791"/>
                      <a:pt x="0" y="1825"/>
                    </a:cubicBezTo>
                    <a:cubicBezTo>
                      <a:pt x="0" y="2858"/>
                      <a:pt x="821" y="3648"/>
                      <a:pt x="1824" y="3648"/>
                    </a:cubicBezTo>
                    <a:cubicBezTo>
                      <a:pt x="2827" y="3648"/>
                      <a:pt x="3648" y="2797"/>
                      <a:pt x="3648" y="1825"/>
                    </a:cubicBezTo>
                    <a:cubicBezTo>
                      <a:pt x="3648" y="822"/>
                      <a:pt x="2797" y="1"/>
                      <a:pt x="1824" y="1"/>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2782225" y="1210800"/>
                <a:ext cx="704450" cy="531175"/>
              </a:xfrm>
              <a:custGeom>
                <a:avLst/>
                <a:gdLst/>
                <a:ahLst/>
                <a:cxnLst/>
                <a:rect l="l" t="t" r="r" b="b"/>
                <a:pathLst>
                  <a:path w="28178" h="21247" extrusionOk="0">
                    <a:moveTo>
                      <a:pt x="25898" y="0"/>
                    </a:moveTo>
                    <a:lnTo>
                      <a:pt x="27722" y="16171"/>
                    </a:lnTo>
                    <a:lnTo>
                      <a:pt x="15351" y="20791"/>
                    </a:lnTo>
                    <a:lnTo>
                      <a:pt x="2220" y="19058"/>
                    </a:lnTo>
                    <a:lnTo>
                      <a:pt x="396" y="2888"/>
                    </a:lnTo>
                    <a:lnTo>
                      <a:pt x="1" y="3161"/>
                    </a:lnTo>
                    <a:lnTo>
                      <a:pt x="1855" y="19362"/>
                    </a:lnTo>
                    <a:lnTo>
                      <a:pt x="15381" y="21247"/>
                    </a:lnTo>
                    <a:lnTo>
                      <a:pt x="28178" y="16414"/>
                    </a:lnTo>
                    <a:lnTo>
                      <a:pt x="26354" y="152"/>
                    </a:lnTo>
                    <a:lnTo>
                      <a:pt x="258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2792100" y="1206225"/>
                <a:ext cx="683175" cy="524350"/>
              </a:xfrm>
              <a:custGeom>
                <a:avLst/>
                <a:gdLst/>
                <a:ahLst/>
                <a:cxnLst/>
                <a:rect l="l" t="t" r="r" b="b"/>
                <a:pathLst>
                  <a:path w="27327" h="20974" extrusionOk="0">
                    <a:moveTo>
                      <a:pt x="25077" y="1"/>
                    </a:moveTo>
                    <a:lnTo>
                      <a:pt x="26901" y="16141"/>
                    </a:lnTo>
                    <a:lnTo>
                      <a:pt x="14895" y="20548"/>
                    </a:lnTo>
                    <a:lnTo>
                      <a:pt x="2220" y="18907"/>
                    </a:lnTo>
                    <a:lnTo>
                      <a:pt x="396" y="2767"/>
                    </a:lnTo>
                    <a:lnTo>
                      <a:pt x="1" y="3071"/>
                    </a:lnTo>
                    <a:lnTo>
                      <a:pt x="1825" y="19241"/>
                    </a:lnTo>
                    <a:lnTo>
                      <a:pt x="14956" y="20974"/>
                    </a:lnTo>
                    <a:lnTo>
                      <a:pt x="27327" y="16354"/>
                    </a:lnTo>
                    <a:lnTo>
                      <a:pt x="25503" y="183"/>
                    </a:lnTo>
                    <a:lnTo>
                      <a:pt x="25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2802000" y="1200925"/>
                <a:ext cx="662650" cy="519025"/>
              </a:xfrm>
              <a:custGeom>
                <a:avLst/>
                <a:gdLst/>
                <a:ahLst/>
                <a:cxnLst/>
                <a:rect l="l" t="t" r="r" b="b"/>
                <a:pathLst>
                  <a:path w="26506" h="20761" extrusionOk="0">
                    <a:moveTo>
                      <a:pt x="24225" y="0"/>
                    </a:moveTo>
                    <a:lnTo>
                      <a:pt x="26049" y="16110"/>
                    </a:lnTo>
                    <a:lnTo>
                      <a:pt x="14438" y="20304"/>
                    </a:lnTo>
                    <a:lnTo>
                      <a:pt x="2189" y="18815"/>
                    </a:lnTo>
                    <a:lnTo>
                      <a:pt x="365" y="2705"/>
                    </a:lnTo>
                    <a:lnTo>
                      <a:pt x="0" y="2979"/>
                    </a:lnTo>
                    <a:lnTo>
                      <a:pt x="1824" y="19119"/>
                    </a:lnTo>
                    <a:lnTo>
                      <a:pt x="14499" y="20760"/>
                    </a:lnTo>
                    <a:lnTo>
                      <a:pt x="26505" y="16353"/>
                    </a:lnTo>
                    <a:lnTo>
                      <a:pt x="24681" y="213"/>
                    </a:lnTo>
                    <a:lnTo>
                      <a:pt x="242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2811100" y="1197125"/>
                <a:ext cx="642150" cy="511425"/>
              </a:xfrm>
              <a:custGeom>
                <a:avLst/>
                <a:gdLst/>
                <a:ahLst/>
                <a:cxnLst/>
                <a:rect l="l" t="t" r="r" b="b"/>
                <a:pathLst>
                  <a:path w="25686" h="20457" extrusionOk="0">
                    <a:moveTo>
                      <a:pt x="23406" y="0"/>
                    </a:moveTo>
                    <a:lnTo>
                      <a:pt x="25229" y="16049"/>
                    </a:lnTo>
                    <a:lnTo>
                      <a:pt x="14044" y="20000"/>
                    </a:lnTo>
                    <a:lnTo>
                      <a:pt x="2220" y="18663"/>
                    </a:lnTo>
                    <a:lnTo>
                      <a:pt x="426" y="2584"/>
                    </a:lnTo>
                    <a:lnTo>
                      <a:pt x="1" y="2857"/>
                    </a:lnTo>
                    <a:lnTo>
                      <a:pt x="1825" y="18967"/>
                    </a:lnTo>
                    <a:lnTo>
                      <a:pt x="14074" y="20456"/>
                    </a:lnTo>
                    <a:lnTo>
                      <a:pt x="25685" y="16262"/>
                    </a:lnTo>
                    <a:lnTo>
                      <a:pt x="23861" y="152"/>
                    </a:lnTo>
                    <a:lnTo>
                      <a:pt x="234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3116575" y="1197125"/>
                <a:ext cx="325275" cy="500025"/>
              </a:xfrm>
              <a:custGeom>
                <a:avLst/>
                <a:gdLst/>
                <a:ahLst/>
                <a:cxnLst/>
                <a:rect l="l" t="t" r="r" b="b"/>
                <a:pathLst>
                  <a:path w="13011" h="20001" extrusionOk="0">
                    <a:moveTo>
                      <a:pt x="11187" y="0"/>
                    </a:moveTo>
                    <a:lnTo>
                      <a:pt x="1" y="3952"/>
                    </a:lnTo>
                    <a:lnTo>
                      <a:pt x="1825" y="20000"/>
                    </a:lnTo>
                    <a:lnTo>
                      <a:pt x="13010" y="16049"/>
                    </a:lnTo>
                    <a:lnTo>
                      <a:pt x="11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2821750" y="1261700"/>
                <a:ext cx="340450" cy="435450"/>
              </a:xfrm>
              <a:custGeom>
                <a:avLst/>
                <a:gdLst/>
                <a:ahLst/>
                <a:cxnLst/>
                <a:rect l="l" t="t" r="r" b="b"/>
                <a:pathLst>
                  <a:path w="13618" h="17418" extrusionOk="0">
                    <a:moveTo>
                      <a:pt x="0" y="1"/>
                    </a:moveTo>
                    <a:lnTo>
                      <a:pt x="1794" y="16080"/>
                    </a:lnTo>
                    <a:lnTo>
                      <a:pt x="13618" y="17417"/>
                    </a:lnTo>
                    <a:lnTo>
                      <a:pt x="11794" y="136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2884825" y="1345300"/>
                <a:ext cx="202900" cy="28900"/>
              </a:xfrm>
              <a:custGeom>
                <a:avLst/>
                <a:gdLst/>
                <a:ahLst/>
                <a:cxnLst/>
                <a:rect l="l" t="t" r="r" b="b"/>
                <a:pathLst>
                  <a:path w="8116" h="1156" extrusionOk="0">
                    <a:moveTo>
                      <a:pt x="31" y="0"/>
                    </a:moveTo>
                    <a:lnTo>
                      <a:pt x="0" y="274"/>
                    </a:lnTo>
                    <a:lnTo>
                      <a:pt x="8085" y="1155"/>
                    </a:lnTo>
                    <a:lnTo>
                      <a:pt x="8116" y="91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2889375" y="1393175"/>
                <a:ext cx="202925" cy="28900"/>
              </a:xfrm>
              <a:custGeom>
                <a:avLst/>
                <a:gdLst/>
                <a:ahLst/>
                <a:cxnLst/>
                <a:rect l="l" t="t" r="r" b="b"/>
                <a:pathLst>
                  <a:path w="8117" h="1156" extrusionOk="0">
                    <a:moveTo>
                      <a:pt x="31" y="0"/>
                    </a:moveTo>
                    <a:lnTo>
                      <a:pt x="1" y="27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2895450" y="1441800"/>
                <a:ext cx="202925" cy="28900"/>
              </a:xfrm>
              <a:custGeom>
                <a:avLst/>
                <a:gdLst/>
                <a:ahLst/>
                <a:cxnLst/>
                <a:rect l="l" t="t" r="r" b="b"/>
                <a:pathLst>
                  <a:path w="8117" h="1156" extrusionOk="0">
                    <a:moveTo>
                      <a:pt x="31" y="1"/>
                    </a:moveTo>
                    <a:lnTo>
                      <a:pt x="1" y="274"/>
                    </a:lnTo>
                    <a:lnTo>
                      <a:pt x="8086" y="1156"/>
                    </a:lnTo>
                    <a:lnTo>
                      <a:pt x="8116" y="882"/>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2900025" y="1489675"/>
                <a:ext cx="202900" cy="28900"/>
              </a:xfrm>
              <a:custGeom>
                <a:avLst/>
                <a:gdLst/>
                <a:ahLst/>
                <a:cxnLst/>
                <a:rect l="l" t="t" r="r" b="b"/>
                <a:pathLst>
                  <a:path w="8116" h="1156" extrusionOk="0">
                    <a:moveTo>
                      <a:pt x="31" y="0"/>
                    </a:moveTo>
                    <a:lnTo>
                      <a:pt x="0" y="244"/>
                    </a:lnTo>
                    <a:lnTo>
                      <a:pt x="8085"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2906100" y="1537550"/>
                <a:ext cx="202900" cy="28900"/>
              </a:xfrm>
              <a:custGeom>
                <a:avLst/>
                <a:gdLst/>
                <a:ahLst/>
                <a:cxnLst/>
                <a:rect l="l" t="t" r="r" b="b"/>
                <a:pathLst>
                  <a:path w="8116" h="1156" extrusionOk="0">
                    <a:moveTo>
                      <a:pt x="31" y="0"/>
                    </a:moveTo>
                    <a:lnTo>
                      <a:pt x="0" y="24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2911425" y="1585425"/>
                <a:ext cx="202150" cy="29650"/>
              </a:xfrm>
              <a:custGeom>
                <a:avLst/>
                <a:gdLst/>
                <a:ahLst/>
                <a:cxnLst/>
                <a:rect l="l" t="t" r="r" b="b"/>
                <a:pathLst>
                  <a:path w="8086" h="1186" extrusionOk="0">
                    <a:moveTo>
                      <a:pt x="30" y="0"/>
                    </a:moveTo>
                    <a:lnTo>
                      <a:pt x="0" y="274"/>
                    </a:lnTo>
                    <a:lnTo>
                      <a:pt x="8055" y="1186"/>
                    </a:lnTo>
                    <a:lnTo>
                      <a:pt x="8085" y="912"/>
                    </a:lnTo>
                    <a:lnTo>
                      <a:pt x="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3162175" y="1292875"/>
                <a:ext cx="193800" cy="73725"/>
              </a:xfrm>
              <a:custGeom>
                <a:avLst/>
                <a:gdLst/>
                <a:ahLst/>
                <a:cxnLst/>
                <a:rect l="l" t="t" r="r" b="b"/>
                <a:pathLst>
                  <a:path w="7752" h="2949" extrusionOk="0">
                    <a:moveTo>
                      <a:pt x="7660" y="0"/>
                    </a:moveTo>
                    <a:lnTo>
                      <a:pt x="1" y="2675"/>
                    </a:lnTo>
                    <a:lnTo>
                      <a:pt x="61" y="2948"/>
                    </a:lnTo>
                    <a:lnTo>
                      <a:pt x="7752" y="274"/>
                    </a:lnTo>
                    <a:lnTo>
                      <a:pt x="7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3167500" y="1340725"/>
                <a:ext cx="193800" cy="72975"/>
              </a:xfrm>
              <a:custGeom>
                <a:avLst/>
                <a:gdLst/>
                <a:ahLst/>
                <a:cxnLst/>
                <a:rect l="l" t="t" r="r" b="b"/>
                <a:pathLst>
                  <a:path w="7752" h="2919" extrusionOk="0">
                    <a:moveTo>
                      <a:pt x="7660" y="1"/>
                    </a:moveTo>
                    <a:lnTo>
                      <a:pt x="0" y="2676"/>
                    </a:lnTo>
                    <a:lnTo>
                      <a:pt x="61" y="2919"/>
                    </a:lnTo>
                    <a:lnTo>
                      <a:pt x="7751" y="244"/>
                    </a:lnTo>
                    <a:lnTo>
                      <a:pt x="7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3172050" y="138937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3177375" y="1436475"/>
                <a:ext cx="194550" cy="72975"/>
              </a:xfrm>
              <a:custGeom>
                <a:avLst/>
                <a:gdLst/>
                <a:ahLst/>
                <a:cxnLst/>
                <a:rect l="l" t="t" r="r" b="b"/>
                <a:pathLst>
                  <a:path w="7782" h="2919" extrusionOk="0">
                    <a:moveTo>
                      <a:pt x="7691" y="1"/>
                    </a:moveTo>
                    <a:lnTo>
                      <a:pt x="1" y="2676"/>
                    </a:lnTo>
                    <a:lnTo>
                      <a:pt x="92" y="2919"/>
                    </a:lnTo>
                    <a:lnTo>
                      <a:pt x="7782" y="274"/>
                    </a:lnTo>
                    <a:lnTo>
                      <a:pt x="7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3183450" y="148512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3188025" y="1532225"/>
                <a:ext cx="194550" cy="73725"/>
              </a:xfrm>
              <a:custGeom>
                <a:avLst/>
                <a:gdLst/>
                <a:ahLst/>
                <a:cxnLst/>
                <a:rect l="l" t="t" r="r" b="b"/>
                <a:pathLst>
                  <a:path w="7782" h="2949" extrusionOk="0">
                    <a:moveTo>
                      <a:pt x="7690" y="1"/>
                    </a:moveTo>
                    <a:lnTo>
                      <a:pt x="0" y="2675"/>
                    </a:lnTo>
                    <a:lnTo>
                      <a:pt x="91" y="2949"/>
                    </a:lnTo>
                    <a:lnTo>
                      <a:pt x="7781" y="274"/>
                    </a:lnTo>
                    <a:lnTo>
                      <a:pt x="7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454">
          <p15:clr>
            <a:srgbClr val="FA7B17"/>
          </p15:clr>
        </p15:guide>
        <p15:guide id="2" orient="horz" pos="337">
          <p15:clr>
            <a:srgbClr val="FA7B17"/>
          </p15:clr>
        </p15:guide>
        <p15:guide id="3" orient="horz" pos="2903">
          <p15:clr>
            <a:srgbClr val="FA7B17"/>
          </p15:clr>
        </p15:guide>
        <p15:guide id="4" pos="530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6">
  <p:cSld name="CUSTOM_14">
    <p:bg>
      <p:bgPr>
        <a:solidFill>
          <a:schemeClr val="dk2"/>
        </a:solidFill>
        <a:effectLst/>
      </p:bgPr>
    </p:bg>
    <p:spTree>
      <p:nvGrpSpPr>
        <p:cNvPr id="1" name="Shape 465"/>
        <p:cNvGrpSpPr/>
        <p:nvPr/>
      </p:nvGrpSpPr>
      <p:grpSpPr>
        <a:xfrm>
          <a:off x="0" y="0"/>
          <a:ext cx="0" cy="0"/>
          <a:chOff x="0" y="0"/>
          <a:chExt cx="0" cy="0"/>
        </a:xfrm>
      </p:grpSpPr>
      <p:sp>
        <p:nvSpPr>
          <p:cNvPr id="466" name="Google Shape;466;p26"/>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txBox="1">
            <a:spLocks noGrp="1"/>
          </p:cNvSpPr>
          <p:nvPr>
            <p:ph type="title"/>
          </p:nvPr>
        </p:nvSpPr>
        <p:spPr>
          <a:xfrm>
            <a:off x="2169075" y="458299"/>
            <a:ext cx="4806000" cy="5727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5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468"/>
        <p:cNvGrpSpPr/>
        <p:nvPr/>
      </p:nvGrpSpPr>
      <p:grpSpPr>
        <a:xfrm>
          <a:off x="0" y="0"/>
          <a:ext cx="0" cy="0"/>
          <a:chOff x="0" y="0"/>
          <a:chExt cx="0" cy="0"/>
        </a:xfrm>
      </p:grpSpPr>
      <p:sp>
        <p:nvSpPr>
          <p:cNvPr id="469" name="Google Shape;469;p2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1" name="Google Shape;471;p27"/>
          <p:cNvSpPr txBox="1">
            <a:spLocks noGrp="1"/>
          </p:cNvSpPr>
          <p:nvPr>
            <p:ph type="subTitle" idx="1"/>
          </p:nvPr>
        </p:nvSpPr>
        <p:spPr>
          <a:xfrm>
            <a:off x="5084200" y="3163675"/>
            <a:ext cx="26013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28">
    <p:bg>
      <p:bgPr>
        <a:solidFill>
          <a:schemeClr val="accent2"/>
        </a:solidFill>
        <a:effectLst/>
      </p:bgPr>
    </p:bg>
    <p:spTree>
      <p:nvGrpSpPr>
        <p:cNvPr id="1" name="Shape 675"/>
        <p:cNvGrpSpPr/>
        <p:nvPr/>
      </p:nvGrpSpPr>
      <p:grpSpPr>
        <a:xfrm>
          <a:off x="0" y="0"/>
          <a:ext cx="0" cy="0"/>
          <a:chOff x="0" y="0"/>
          <a:chExt cx="0" cy="0"/>
        </a:xfrm>
      </p:grpSpPr>
      <p:sp>
        <p:nvSpPr>
          <p:cNvPr id="676" name="Google Shape;676;p40"/>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500"/>
              <a:buFont typeface="Nunito"/>
              <a:buNone/>
              <a:defRPr sz="3500" b="1">
                <a:solidFill>
                  <a:schemeClr val="lt1"/>
                </a:solidFill>
                <a:latin typeface="Nunito"/>
                <a:ea typeface="Nunito"/>
                <a:cs typeface="Nunito"/>
                <a:sym typeface="Nun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Nunito"/>
              <a:buChar char="●"/>
              <a:defRPr sz="1800">
                <a:solidFill>
                  <a:schemeClr val="lt1"/>
                </a:solidFill>
                <a:latin typeface="Nunito"/>
                <a:ea typeface="Nunito"/>
                <a:cs typeface="Nunito"/>
                <a:sym typeface="Nunito"/>
              </a:defRPr>
            </a:lvl1pPr>
            <a:lvl2pPr marL="914400" lvl="1"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8" r:id="rId5"/>
    <p:sldLayoutId id="2147483659" r:id="rId6"/>
    <p:sldLayoutId id="2147483672" r:id="rId7"/>
    <p:sldLayoutId id="2147483673"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79"/>
        <p:cNvGrpSpPr/>
        <p:nvPr/>
      </p:nvGrpSpPr>
      <p:grpSpPr>
        <a:xfrm>
          <a:off x="0" y="0"/>
          <a:ext cx="0" cy="0"/>
          <a:chOff x="0" y="0"/>
          <a:chExt cx="0" cy="0"/>
        </a:xfrm>
      </p:grpSpPr>
      <p:sp>
        <p:nvSpPr>
          <p:cNvPr id="680" name="Google Shape;680;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681" name="Google Shape;681;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3891FD98-34FE-4F50-BF5D-8EF7C19B916F}" type="datetimeFigureOut">
              <a:rPr lang="en-US" kern="1200" smtClean="0">
                <a:solidFill>
                  <a:prstClr val="black">
                    <a:tint val="75000"/>
                  </a:prstClr>
                </a:solidFill>
                <a:latin typeface="Calibri"/>
                <a:ea typeface="+mn-ea"/>
              </a:rPr>
              <a:pPr defTabSz="685800">
                <a:buClrTx/>
                <a:defRPr/>
              </a:pPr>
              <a:t>1/5/2024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0C0DB503-154D-464A-8D41-8B8112C927F7}" type="slidenum">
              <a:rPr lang="en-US" kern="1200" smtClean="0">
                <a:solidFill>
                  <a:prstClr val="black">
                    <a:tint val="75000"/>
                  </a:prstClr>
                </a:solidFill>
                <a:latin typeface="Calibri"/>
                <a:ea typeface="+mn-ea"/>
              </a:rPr>
              <a:pPr defTabSz="685800">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597425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audio" Target="../media/audio1.wav"/><Relationship Id="rId7" Type="http://schemas.openxmlformats.org/officeDocument/2006/relationships/image" Target="../media/image64.gif"/><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audio" Target="../media/audio2.wav"/><Relationship Id="rId9" Type="http://schemas.openxmlformats.org/officeDocument/2006/relationships/image" Target="../media/image66.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64.gif"/><Relationship Id="rId12"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9.png"/><Relationship Id="rId4" Type="http://schemas.openxmlformats.org/officeDocument/2006/relationships/audio" Target="../media/audio2.wav"/><Relationship Id="rId9" Type="http://schemas.openxmlformats.org/officeDocument/2006/relationships/image" Target="../media/image68.png"/><Relationship Id="rId14" Type="http://schemas.openxmlformats.org/officeDocument/2006/relationships/image" Target="../media/image71.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5.png"/><Relationship Id="rId3" Type="http://schemas.openxmlformats.org/officeDocument/2006/relationships/audio" Target="../media/audio1.wav"/><Relationship Id="rId7" Type="http://schemas.openxmlformats.org/officeDocument/2006/relationships/image" Target="../media/image64.gif"/><Relationship Id="rId12"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5" Type="http://schemas.openxmlformats.org/officeDocument/2006/relationships/image" Target="../media/image77.png"/><Relationship Id="rId10" Type="http://schemas.openxmlformats.org/officeDocument/2006/relationships/image" Target="../media/image74.png"/><Relationship Id="rId4" Type="http://schemas.openxmlformats.org/officeDocument/2006/relationships/audio" Target="../media/audio2.wav"/><Relationship Id="rId9" Type="http://schemas.openxmlformats.org/officeDocument/2006/relationships/image" Target="../media/image73.png"/><Relationship Id="rId14"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80.png"/><Relationship Id="rId3" Type="http://schemas.openxmlformats.org/officeDocument/2006/relationships/audio" Target="../media/audio1.wav"/><Relationship Id="rId7" Type="http://schemas.openxmlformats.org/officeDocument/2006/relationships/image" Target="../media/image64.gif"/><Relationship Id="rId12"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5" Type="http://schemas.openxmlformats.org/officeDocument/2006/relationships/image" Target="../media/image82.png"/><Relationship Id="rId10" Type="http://schemas.openxmlformats.org/officeDocument/2006/relationships/image" Target="../media/image79.png"/><Relationship Id="rId4" Type="http://schemas.openxmlformats.org/officeDocument/2006/relationships/audio" Target="../media/audio2.wav"/><Relationship Id="rId9" Type="http://schemas.openxmlformats.org/officeDocument/2006/relationships/image" Target="../media/image78.png"/><Relationship Id="rId14" Type="http://schemas.openxmlformats.org/officeDocument/2006/relationships/image" Target="../media/image81.png"/></Relationships>
</file>

<file path=ppt/slides/_rels/slide3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85.png"/><Relationship Id="rId3" Type="http://schemas.openxmlformats.org/officeDocument/2006/relationships/audio" Target="../media/audio1.wav"/><Relationship Id="rId7" Type="http://schemas.openxmlformats.org/officeDocument/2006/relationships/image" Target="../media/image64.gif"/><Relationship Id="rId12"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audio" Target="../media/audio2.wav"/><Relationship Id="rId9" Type="http://schemas.openxmlformats.org/officeDocument/2006/relationships/image" Target="../media/image83.png"/><Relationship Id="rId1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95.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image" Target="../media/image112.png"/><Relationship Id="rId5" Type="http://schemas.openxmlformats.org/officeDocument/2006/relationships/image" Target="../media/image110.png"/><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5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706" name="Google Shape;706;p45"/>
          <p:cNvGrpSpPr/>
          <p:nvPr/>
        </p:nvGrpSpPr>
        <p:grpSpPr>
          <a:xfrm rot="3435640">
            <a:off x="1679788" y="2991195"/>
            <a:ext cx="1609226" cy="2448025"/>
            <a:chOff x="-149650" y="2156050"/>
            <a:chExt cx="1609226" cy="2448025"/>
          </a:xfrm>
        </p:grpSpPr>
        <p:sp>
          <p:nvSpPr>
            <p:cNvPr id="707" name="Google Shape;707;p45"/>
            <p:cNvSpPr/>
            <p:nvPr/>
          </p:nvSpPr>
          <p:spPr>
            <a:xfrm>
              <a:off x="-149650" y="2156050"/>
              <a:ext cx="1609226" cy="2448025"/>
            </a:xfrm>
            <a:custGeom>
              <a:avLst/>
              <a:gdLst/>
              <a:ahLst/>
              <a:cxnLst/>
              <a:rect l="l" t="t" r="r" b="b"/>
              <a:pathLst>
                <a:path w="42457" h="64613" extrusionOk="0">
                  <a:moveTo>
                    <a:pt x="42457" y="0"/>
                  </a:moveTo>
                  <a:lnTo>
                    <a:pt x="40836" y="1237"/>
                  </a:lnTo>
                  <a:lnTo>
                    <a:pt x="39850" y="1989"/>
                  </a:lnTo>
                  <a:lnTo>
                    <a:pt x="34838" y="5765"/>
                  </a:lnTo>
                  <a:lnTo>
                    <a:pt x="1571" y="57361"/>
                  </a:lnTo>
                  <a:cubicBezTo>
                    <a:pt x="1086" y="58112"/>
                    <a:pt x="1270" y="59115"/>
                    <a:pt x="2005" y="59616"/>
                  </a:cubicBezTo>
                  <a:lnTo>
                    <a:pt x="0" y="62724"/>
                  </a:lnTo>
                  <a:lnTo>
                    <a:pt x="2908" y="64612"/>
                  </a:lnTo>
                  <a:lnTo>
                    <a:pt x="4913" y="61488"/>
                  </a:lnTo>
                  <a:cubicBezTo>
                    <a:pt x="5182" y="61645"/>
                    <a:pt x="5477" y="61721"/>
                    <a:pt x="5768" y="61721"/>
                  </a:cubicBezTo>
                  <a:cubicBezTo>
                    <a:pt x="6310" y="61721"/>
                    <a:pt x="6837" y="61459"/>
                    <a:pt x="7152" y="60970"/>
                  </a:cubicBezTo>
                  <a:lnTo>
                    <a:pt x="7820" y="59950"/>
                  </a:lnTo>
                  <a:lnTo>
                    <a:pt x="11229" y="59215"/>
                  </a:lnTo>
                  <a:lnTo>
                    <a:pt x="23042" y="40853"/>
                  </a:lnTo>
                  <a:cubicBezTo>
                    <a:pt x="23242" y="40518"/>
                    <a:pt x="23159" y="40084"/>
                    <a:pt x="22824" y="39850"/>
                  </a:cubicBezTo>
                  <a:cubicBezTo>
                    <a:pt x="22704" y="39778"/>
                    <a:pt x="22570" y="39742"/>
                    <a:pt x="22438" y="39742"/>
                  </a:cubicBezTo>
                  <a:cubicBezTo>
                    <a:pt x="22203" y="39742"/>
                    <a:pt x="21971" y="39854"/>
                    <a:pt x="21822" y="40067"/>
                  </a:cubicBezTo>
                  <a:lnTo>
                    <a:pt x="10343" y="57929"/>
                  </a:lnTo>
                  <a:lnTo>
                    <a:pt x="8923" y="58229"/>
                  </a:lnTo>
                  <a:lnTo>
                    <a:pt x="8923" y="58229"/>
                  </a:lnTo>
                  <a:lnTo>
                    <a:pt x="10293" y="56107"/>
                  </a:lnTo>
                  <a:lnTo>
                    <a:pt x="40402" y="9340"/>
                  </a:lnTo>
                  <a:lnTo>
                    <a:pt x="42123" y="1471"/>
                  </a:lnTo>
                  <a:lnTo>
                    <a:pt x="42457"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45"/>
            <p:cNvGrpSpPr/>
            <p:nvPr/>
          </p:nvGrpSpPr>
          <p:grpSpPr>
            <a:xfrm>
              <a:off x="-149380" y="2156540"/>
              <a:ext cx="1608680" cy="2447031"/>
              <a:chOff x="3599875" y="1105925"/>
              <a:chExt cx="558550" cy="849575"/>
            </a:xfrm>
          </p:grpSpPr>
          <p:sp>
            <p:nvSpPr>
              <p:cNvPr id="709" name="Google Shape;709;p45"/>
              <p:cNvSpPr/>
              <p:nvPr/>
            </p:nvSpPr>
            <p:spPr>
              <a:xfrm>
                <a:off x="4057325" y="1105925"/>
                <a:ext cx="101100" cy="123125"/>
              </a:xfrm>
              <a:custGeom>
                <a:avLst/>
                <a:gdLst/>
                <a:ahLst/>
                <a:cxnLst/>
                <a:rect l="l" t="t" r="r" b="b"/>
                <a:pathLst>
                  <a:path w="4044" h="4925" extrusionOk="0">
                    <a:moveTo>
                      <a:pt x="4043" y="1"/>
                    </a:moveTo>
                    <a:lnTo>
                      <a:pt x="1" y="3040"/>
                    </a:lnTo>
                    <a:lnTo>
                      <a:pt x="2980" y="4925"/>
                    </a:lnTo>
                    <a:lnTo>
                      <a:pt x="4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p:cNvSpPr/>
              <p:nvPr/>
            </p:nvSpPr>
            <p:spPr>
              <a:xfrm>
                <a:off x="4124200" y="1105925"/>
                <a:ext cx="34225" cy="41825"/>
              </a:xfrm>
              <a:custGeom>
                <a:avLst/>
                <a:gdLst/>
                <a:ahLst/>
                <a:cxnLst/>
                <a:rect l="l" t="t" r="r" b="b"/>
                <a:pathLst>
                  <a:path w="1369" h="1673" extrusionOk="0">
                    <a:moveTo>
                      <a:pt x="1368" y="1"/>
                    </a:moveTo>
                    <a:lnTo>
                      <a:pt x="1" y="1034"/>
                    </a:lnTo>
                    <a:lnTo>
                      <a:pt x="973" y="167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5"/>
              <p:cNvSpPr/>
              <p:nvPr/>
            </p:nvSpPr>
            <p:spPr>
              <a:xfrm>
                <a:off x="3599875" y="1867350"/>
                <a:ext cx="79825" cy="88150"/>
              </a:xfrm>
              <a:custGeom>
                <a:avLst/>
                <a:gdLst/>
                <a:ahLst/>
                <a:cxnLst/>
                <a:rect l="l" t="t" r="r" b="b"/>
                <a:pathLst>
                  <a:path w="3193" h="3526" extrusionOk="0">
                    <a:moveTo>
                      <a:pt x="1672" y="0"/>
                    </a:moveTo>
                    <a:lnTo>
                      <a:pt x="1" y="2553"/>
                    </a:lnTo>
                    <a:lnTo>
                      <a:pt x="1551" y="3526"/>
                    </a:lnTo>
                    <a:lnTo>
                      <a:pt x="3192" y="973"/>
                    </a:lnTo>
                    <a:lnTo>
                      <a:pt x="1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3650800" y="1628050"/>
                <a:ext cx="256100" cy="274375"/>
              </a:xfrm>
              <a:custGeom>
                <a:avLst/>
                <a:gdLst/>
                <a:ahLst/>
                <a:cxnLst/>
                <a:rect l="l" t="t" r="r" b="b"/>
                <a:pathLst>
                  <a:path w="10244" h="10975" extrusionOk="0">
                    <a:moveTo>
                      <a:pt x="9807" y="1"/>
                    </a:moveTo>
                    <a:cubicBezTo>
                      <a:pt x="9676" y="1"/>
                      <a:pt x="9554" y="68"/>
                      <a:pt x="9514" y="149"/>
                    </a:cubicBezTo>
                    <a:lnTo>
                      <a:pt x="3465" y="9511"/>
                    </a:lnTo>
                    <a:lnTo>
                      <a:pt x="365" y="10210"/>
                    </a:lnTo>
                    <a:cubicBezTo>
                      <a:pt x="122" y="10241"/>
                      <a:pt x="0" y="10484"/>
                      <a:pt x="61" y="10666"/>
                    </a:cubicBezTo>
                    <a:cubicBezTo>
                      <a:pt x="88" y="10857"/>
                      <a:pt x="263" y="10975"/>
                      <a:pt x="452" y="10975"/>
                    </a:cubicBezTo>
                    <a:cubicBezTo>
                      <a:pt x="473" y="10975"/>
                      <a:pt x="495" y="10973"/>
                      <a:pt x="517" y="10970"/>
                    </a:cubicBezTo>
                    <a:lnTo>
                      <a:pt x="3921" y="10241"/>
                    </a:lnTo>
                    <a:lnTo>
                      <a:pt x="10122" y="605"/>
                    </a:lnTo>
                    <a:cubicBezTo>
                      <a:pt x="10243" y="393"/>
                      <a:pt x="10183" y="180"/>
                      <a:pt x="10000" y="58"/>
                    </a:cubicBezTo>
                    <a:cubicBezTo>
                      <a:pt x="9940" y="18"/>
                      <a:pt x="9872" y="1"/>
                      <a:pt x="9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a:off x="3615075" y="1796675"/>
                <a:ext cx="121600" cy="121450"/>
              </a:xfrm>
              <a:custGeom>
                <a:avLst/>
                <a:gdLst/>
                <a:ahLst/>
                <a:cxnLst/>
                <a:rect l="l" t="t" r="r" b="b"/>
                <a:pathLst>
                  <a:path w="4864" h="4858" extrusionOk="0">
                    <a:moveTo>
                      <a:pt x="1946" y="0"/>
                    </a:moveTo>
                    <a:lnTo>
                      <a:pt x="274" y="2554"/>
                    </a:lnTo>
                    <a:cubicBezTo>
                      <a:pt x="1" y="2979"/>
                      <a:pt x="122" y="3496"/>
                      <a:pt x="517" y="3769"/>
                    </a:cubicBezTo>
                    <a:lnTo>
                      <a:pt x="2007" y="4712"/>
                    </a:lnTo>
                    <a:cubicBezTo>
                      <a:pt x="2160" y="4810"/>
                      <a:pt x="2326" y="4858"/>
                      <a:pt x="2488" y="4858"/>
                    </a:cubicBezTo>
                    <a:cubicBezTo>
                      <a:pt x="2774" y="4858"/>
                      <a:pt x="3048" y="4710"/>
                      <a:pt x="3222" y="4438"/>
                    </a:cubicBezTo>
                    <a:lnTo>
                      <a:pt x="4864" y="1915"/>
                    </a:lnTo>
                    <a:lnTo>
                      <a:pt x="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p:nvPr/>
            </p:nvSpPr>
            <p:spPr>
              <a:xfrm>
                <a:off x="3662200" y="1181925"/>
                <a:ext cx="468875" cy="661875"/>
              </a:xfrm>
              <a:custGeom>
                <a:avLst/>
                <a:gdLst/>
                <a:ahLst/>
                <a:cxnLst/>
                <a:rect l="l" t="t" r="r" b="b"/>
                <a:pathLst>
                  <a:path w="18755" h="26475" extrusionOk="0">
                    <a:moveTo>
                      <a:pt x="15806" y="0"/>
                    </a:moveTo>
                    <a:lnTo>
                      <a:pt x="0" y="24590"/>
                    </a:lnTo>
                    <a:lnTo>
                      <a:pt x="2948" y="26475"/>
                    </a:lnTo>
                    <a:lnTo>
                      <a:pt x="18754" y="1885"/>
                    </a:lnTo>
                    <a:lnTo>
                      <a:pt x="15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3615075" y="1181150"/>
                <a:ext cx="479525" cy="721175"/>
              </a:xfrm>
              <a:custGeom>
                <a:avLst/>
                <a:gdLst/>
                <a:ahLst/>
                <a:cxnLst/>
                <a:rect l="l" t="t" r="r" b="b"/>
                <a:pathLst>
                  <a:path w="19181" h="28847" extrusionOk="0">
                    <a:moveTo>
                      <a:pt x="17691" y="1"/>
                    </a:moveTo>
                    <a:lnTo>
                      <a:pt x="213" y="27114"/>
                    </a:lnTo>
                    <a:cubicBezTo>
                      <a:pt x="1" y="27539"/>
                      <a:pt x="122" y="28117"/>
                      <a:pt x="487" y="28390"/>
                    </a:cubicBezTo>
                    <a:lnTo>
                      <a:pt x="1216" y="28846"/>
                    </a:lnTo>
                    <a:lnTo>
                      <a:pt x="19180" y="943"/>
                    </a:lnTo>
                    <a:lnTo>
                      <a:pt x="17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3" name="Google Shape;763;p45"/>
          <p:cNvGrpSpPr/>
          <p:nvPr/>
        </p:nvGrpSpPr>
        <p:grpSpPr>
          <a:xfrm rot="19827713">
            <a:off x="7216559" y="3142036"/>
            <a:ext cx="1633305" cy="1623840"/>
            <a:chOff x="183950" y="105014"/>
            <a:chExt cx="1633305" cy="1623840"/>
          </a:xfrm>
        </p:grpSpPr>
        <p:sp>
          <p:nvSpPr>
            <p:cNvPr id="764" name="Google Shape;764;p45"/>
            <p:cNvSpPr/>
            <p:nvPr/>
          </p:nvSpPr>
          <p:spPr>
            <a:xfrm>
              <a:off x="183950" y="105912"/>
              <a:ext cx="1633305" cy="1622057"/>
            </a:xfrm>
            <a:custGeom>
              <a:avLst/>
              <a:gdLst/>
              <a:ahLst/>
              <a:cxnLst/>
              <a:rect l="l" t="t" r="r" b="b"/>
              <a:pathLst>
                <a:path w="38916" h="38648" extrusionOk="0">
                  <a:moveTo>
                    <a:pt x="17294" y="1"/>
                  </a:moveTo>
                  <a:lnTo>
                    <a:pt x="1" y="26116"/>
                  </a:lnTo>
                  <a:lnTo>
                    <a:pt x="1638" y="29157"/>
                  </a:lnTo>
                  <a:lnTo>
                    <a:pt x="21622" y="38648"/>
                  </a:lnTo>
                  <a:lnTo>
                    <a:pt x="38915" y="12532"/>
                  </a:lnTo>
                  <a:lnTo>
                    <a:pt x="37278" y="9508"/>
                  </a:lnTo>
                  <a:lnTo>
                    <a:pt x="1729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45"/>
            <p:cNvGrpSpPr/>
            <p:nvPr/>
          </p:nvGrpSpPr>
          <p:grpSpPr>
            <a:xfrm>
              <a:off x="183957" y="105014"/>
              <a:ext cx="1633281" cy="1623840"/>
              <a:chOff x="372975" y="269000"/>
              <a:chExt cx="1461810" cy="1453360"/>
            </a:xfrm>
          </p:grpSpPr>
          <p:sp>
            <p:nvSpPr>
              <p:cNvPr id="766" name="Google Shape;766;p45"/>
              <p:cNvSpPr/>
              <p:nvPr/>
            </p:nvSpPr>
            <p:spPr>
              <a:xfrm>
                <a:off x="1124266" y="625993"/>
                <a:ext cx="710520" cy="1096368"/>
              </a:xfrm>
              <a:custGeom>
                <a:avLst/>
                <a:gdLst/>
                <a:ahLst/>
                <a:cxnLst/>
                <a:rect l="l" t="t" r="r" b="b"/>
                <a:pathLst>
                  <a:path w="12706" h="19606" extrusionOk="0">
                    <a:moveTo>
                      <a:pt x="11642" y="0"/>
                    </a:moveTo>
                    <a:lnTo>
                      <a:pt x="0" y="17538"/>
                    </a:lnTo>
                    <a:lnTo>
                      <a:pt x="1125" y="19605"/>
                    </a:lnTo>
                    <a:lnTo>
                      <a:pt x="12706" y="2037"/>
                    </a:lnTo>
                    <a:lnTo>
                      <a:pt x="116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5"/>
              <p:cNvSpPr/>
              <p:nvPr/>
            </p:nvSpPr>
            <p:spPr>
              <a:xfrm>
                <a:off x="372975" y="1249780"/>
                <a:ext cx="814195" cy="472580"/>
              </a:xfrm>
              <a:custGeom>
                <a:avLst/>
                <a:gdLst/>
                <a:ahLst/>
                <a:cxnLst/>
                <a:rect l="l" t="t" r="r" b="b"/>
                <a:pathLst>
                  <a:path w="14560" h="8451" extrusionOk="0">
                    <a:moveTo>
                      <a:pt x="0" y="0"/>
                    </a:moveTo>
                    <a:lnTo>
                      <a:pt x="1095" y="2067"/>
                    </a:lnTo>
                    <a:lnTo>
                      <a:pt x="14560" y="8450"/>
                    </a:lnTo>
                    <a:lnTo>
                      <a:pt x="13435" y="63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5"/>
              <p:cNvSpPr/>
              <p:nvPr/>
            </p:nvSpPr>
            <p:spPr>
              <a:xfrm>
                <a:off x="372975" y="269000"/>
                <a:ext cx="1402306" cy="1337774"/>
              </a:xfrm>
              <a:custGeom>
                <a:avLst/>
                <a:gdLst/>
                <a:ahLst/>
                <a:cxnLst/>
                <a:rect l="l" t="t" r="r" b="b"/>
                <a:pathLst>
                  <a:path w="25077" h="23923" extrusionOk="0">
                    <a:moveTo>
                      <a:pt x="11611" y="1"/>
                    </a:moveTo>
                    <a:lnTo>
                      <a:pt x="0" y="17539"/>
                    </a:lnTo>
                    <a:lnTo>
                      <a:pt x="13435" y="23922"/>
                    </a:lnTo>
                    <a:lnTo>
                      <a:pt x="25077" y="6384"/>
                    </a:lnTo>
                    <a:lnTo>
                      <a:pt x="116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5"/>
              <p:cNvSpPr/>
              <p:nvPr/>
            </p:nvSpPr>
            <p:spPr>
              <a:xfrm>
                <a:off x="952590" y="466174"/>
                <a:ext cx="601755" cy="390993"/>
              </a:xfrm>
              <a:custGeom>
                <a:avLst/>
                <a:gdLst/>
                <a:ahLst/>
                <a:cxnLst/>
                <a:rect l="l" t="t" r="r" b="b"/>
                <a:pathLst>
                  <a:path w="10761" h="6992" extrusionOk="0">
                    <a:moveTo>
                      <a:pt x="1672" y="1"/>
                    </a:moveTo>
                    <a:lnTo>
                      <a:pt x="0" y="2767"/>
                    </a:lnTo>
                    <a:lnTo>
                      <a:pt x="9089" y="6992"/>
                    </a:lnTo>
                    <a:lnTo>
                      <a:pt x="10760" y="4226"/>
                    </a:lnTo>
                    <a:lnTo>
                      <a:pt x="1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5"/>
              <p:cNvSpPr/>
              <p:nvPr/>
            </p:nvSpPr>
            <p:spPr>
              <a:xfrm>
                <a:off x="711238" y="974430"/>
                <a:ext cx="515023" cy="254995"/>
              </a:xfrm>
              <a:custGeom>
                <a:avLst/>
                <a:gdLst/>
                <a:ahLst/>
                <a:cxnLst/>
                <a:rect l="l" t="t" r="r" b="b"/>
                <a:pathLst>
                  <a:path w="9210" h="4560" extrusionOk="0">
                    <a:moveTo>
                      <a:pt x="122" y="0"/>
                    </a:moveTo>
                    <a:lnTo>
                      <a:pt x="0" y="243"/>
                    </a:lnTo>
                    <a:lnTo>
                      <a:pt x="9088" y="4559"/>
                    </a:lnTo>
                    <a:lnTo>
                      <a:pt x="9210"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5"/>
              <p:cNvSpPr/>
              <p:nvPr/>
            </p:nvSpPr>
            <p:spPr>
              <a:xfrm>
                <a:off x="661916" y="1057695"/>
                <a:ext cx="513402" cy="254995"/>
              </a:xfrm>
              <a:custGeom>
                <a:avLst/>
                <a:gdLst/>
                <a:ahLst/>
                <a:cxnLst/>
                <a:rect l="l" t="t" r="r" b="b"/>
                <a:pathLst>
                  <a:path w="9181" h="4560" extrusionOk="0">
                    <a:moveTo>
                      <a:pt x="92" y="1"/>
                    </a:moveTo>
                    <a:lnTo>
                      <a:pt x="1" y="213"/>
                    </a:lnTo>
                    <a:lnTo>
                      <a:pt x="9089" y="4560"/>
                    </a:lnTo>
                    <a:lnTo>
                      <a:pt x="9180" y="4317"/>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5"/>
              <p:cNvSpPr/>
              <p:nvPr/>
            </p:nvSpPr>
            <p:spPr>
              <a:xfrm>
                <a:off x="610916" y="1142693"/>
                <a:ext cx="515079" cy="254995"/>
              </a:xfrm>
              <a:custGeom>
                <a:avLst/>
                <a:gdLst/>
                <a:ahLst/>
                <a:cxnLst/>
                <a:rect l="l" t="t" r="r" b="b"/>
                <a:pathLst>
                  <a:path w="9211" h="4560" extrusionOk="0">
                    <a:moveTo>
                      <a:pt x="122" y="0"/>
                    </a:moveTo>
                    <a:lnTo>
                      <a:pt x="1" y="243"/>
                    </a:lnTo>
                    <a:lnTo>
                      <a:pt x="9089" y="4560"/>
                    </a:lnTo>
                    <a:lnTo>
                      <a:pt x="9211"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 name="Google Shape;6424;p41"/>
          <p:cNvSpPr txBox="1">
            <a:spLocks/>
          </p:cNvSpPr>
          <p:nvPr/>
        </p:nvSpPr>
        <p:spPr>
          <a:xfrm>
            <a:off x="428603" y="1615705"/>
            <a:ext cx="8271247" cy="481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Ranchers"/>
              <a:buNone/>
              <a:defRPr sz="4800" b="0" i="0" u="none" strike="noStrike" cap="none">
                <a:solidFill>
                  <a:srgbClr val="3D85C6"/>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kumimoji="0" lang="en-US" sz="4000" b="1" i="0" u="none" strike="noStrike" kern="0" cap="none" spc="0" normalizeH="0" baseline="0" noProof="0" dirty="0">
                <a:ln>
                  <a:noFill/>
                </a:ln>
                <a:solidFill>
                  <a:srgbClr val="2270B6">
                    <a:lumMod val="75000"/>
                  </a:srgbClr>
                </a:solidFill>
                <a:effectLst/>
                <a:uLnTx/>
                <a:uFillTx/>
                <a:latin typeface="Arial"/>
                <a:sym typeface="Ranchers"/>
              </a:rPr>
              <a:t>CHÀO MỪNG CÁC EM </a:t>
            </a:r>
            <a:endParaRPr lang="en-US" sz="4000" b="1" dirty="0">
              <a:solidFill>
                <a:srgbClr val="2270B6">
                  <a:lumMod val="75000"/>
                </a:srgbClr>
              </a:solidFill>
              <a:latin typeface="Arial"/>
            </a:endParaRPr>
          </a:p>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lang="en-US" sz="4000" b="1" dirty="0">
                <a:solidFill>
                  <a:srgbClr val="2270B6">
                    <a:lumMod val="75000"/>
                  </a:srgbClr>
                </a:solidFill>
                <a:latin typeface="Arial"/>
              </a:rPr>
              <a:t>ĐÃ </a:t>
            </a:r>
            <a:r>
              <a:rPr kumimoji="0" lang="en-US" sz="4000" b="1" i="0" u="none" strike="noStrike" kern="0" cap="none" spc="0" normalizeH="0" baseline="0" noProof="0" dirty="0">
                <a:ln>
                  <a:noFill/>
                </a:ln>
                <a:solidFill>
                  <a:srgbClr val="2270B6">
                    <a:lumMod val="75000"/>
                  </a:srgbClr>
                </a:solidFill>
                <a:effectLst/>
                <a:uLnTx/>
                <a:uFillTx/>
                <a:latin typeface="Arial"/>
                <a:sym typeface="Ranchers"/>
              </a:rPr>
              <a:t>ĐẾN VỚI BUỔI</a:t>
            </a:r>
            <a:r>
              <a:rPr kumimoji="0" lang="en-US" sz="4000" b="1" i="0" u="none" strike="noStrike" kern="0" cap="none" spc="0" normalizeH="0" noProof="0" dirty="0">
                <a:ln>
                  <a:noFill/>
                </a:ln>
                <a:solidFill>
                  <a:srgbClr val="2270B6">
                    <a:lumMod val="75000"/>
                  </a:srgbClr>
                </a:solidFill>
                <a:effectLst/>
                <a:uLnTx/>
                <a:uFillTx/>
                <a:latin typeface="Arial"/>
                <a:sym typeface="Ranchers"/>
              </a:rPr>
              <a:t> HỌC</a:t>
            </a:r>
            <a:r>
              <a:rPr kumimoji="0" lang="en-US" sz="4000" b="1" i="0" u="none" strike="noStrike" kern="0" cap="none" spc="0" normalizeH="0" baseline="0" noProof="0" dirty="0">
                <a:ln>
                  <a:noFill/>
                </a:ln>
                <a:solidFill>
                  <a:srgbClr val="2270B6">
                    <a:lumMod val="75000"/>
                  </a:srgbClr>
                </a:solidFill>
                <a:effectLst/>
                <a:uLnTx/>
                <a:uFillTx/>
                <a:latin typeface="Arial"/>
                <a:sym typeface="Ranchers"/>
              </a:rPr>
              <a:t>!</a:t>
            </a: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dk2">
            <a:alpha val="34000"/>
          </a:schemeClr>
        </a:solidFill>
        <a:effectLst/>
      </p:bgPr>
    </p:bg>
    <p:spTree>
      <p:nvGrpSpPr>
        <p:cNvPr id="1" name="Shape 2067"/>
        <p:cNvGrpSpPr/>
        <p:nvPr/>
      </p:nvGrpSpPr>
      <p:grpSpPr>
        <a:xfrm>
          <a:off x="0" y="0"/>
          <a:ext cx="0" cy="0"/>
          <a:chOff x="0" y="0"/>
          <a:chExt cx="0" cy="0"/>
        </a:xfrm>
      </p:grpSpPr>
      <p:sp>
        <p:nvSpPr>
          <p:cNvPr id="85" name="Freeform 4"/>
          <p:cNvSpPr/>
          <p:nvPr/>
        </p:nvSpPr>
        <p:spPr>
          <a:xfrm>
            <a:off x="7635834" y="3277590"/>
            <a:ext cx="1508166" cy="1870735"/>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en-US" dirty="0"/>
          </a:p>
        </p:txBody>
      </p:sp>
      <p:pic>
        <p:nvPicPr>
          <p:cNvPr id="6" name="Picture 8">
            <a:extLst>
              <a:ext uri="{FF2B5EF4-FFF2-40B4-BE49-F238E27FC236}">
                <a16:creationId xmlns:a16="http://schemas.microsoft.com/office/drawing/2014/main" id="{CB45814D-4D2E-6594-28B9-BED73EAE40ED}"/>
              </a:ext>
            </a:extLst>
          </p:cNvPr>
          <p:cNvPicPr>
            <a:picLocks noChangeAspect="1"/>
          </p:cNvPicPr>
          <p:nvPr/>
        </p:nvPicPr>
        <p:blipFill>
          <a:blip r:embed="rId4"/>
          <a:srcRect/>
          <a:stretch>
            <a:fillRect/>
          </a:stretch>
        </p:blipFill>
        <p:spPr>
          <a:xfrm>
            <a:off x="67735" y="3745552"/>
            <a:ext cx="1211931" cy="1397948"/>
          </a:xfrm>
          <a:prstGeom prst="rect">
            <a:avLst/>
          </a:prstGeom>
        </p:spPr>
      </p:pic>
      <p:pic>
        <p:nvPicPr>
          <p:cNvPr id="21" name="Picture 32">
            <a:extLst>
              <a:ext uri="{FF2B5EF4-FFF2-40B4-BE49-F238E27FC236}">
                <a16:creationId xmlns:a16="http://schemas.microsoft.com/office/drawing/2014/main" id="{45F6E3DD-9D82-ECD8-28B5-A484C6BD3D97}"/>
              </a:ext>
            </a:extLst>
          </p:cNvPr>
          <p:cNvPicPr>
            <a:picLocks noChangeAspect="1"/>
          </p:cNvPicPr>
          <p:nvPr/>
        </p:nvPicPr>
        <p:blipFill>
          <a:blip r:embed="rId5"/>
          <a:srcRect/>
          <a:stretch>
            <a:fillRect/>
          </a:stretch>
        </p:blipFill>
        <p:spPr>
          <a:xfrm>
            <a:off x="8092857" y="72161"/>
            <a:ext cx="983408" cy="770746"/>
          </a:xfrm>
          <a:prstGeom prst="rect">
            <a:avLst/>
          </a:prstGeom>
        </p:spPr>
      </p:pic>
      <p:grpSp>
        <p:nvGrpSpPr>
          <p:cNvPr id="2" name="Group 1">
            <a:extLst>
              <a:ext uri="{FF2B5EF4-FFF2-40B4-BE49-F238E27FC236}">
                <a16:creationId xmlns:a16="http://schemas.microsoft.com/office/drawing/2014/main" id="{51967824-8B68-0A8F-9092-E56F413EAB84}"/>
              </a:ext>
            </a:extLst>
          </p:cNvPr>
          <p:cNvGrpSpPr/>
          <p:nvPr/>
        </p:nvGrpSpPr>
        <p:grpSpPr>
          <a:xfrm>
            <a:off x="1303316" y="1636382"/>
            <a:ext cx="6537367" cy="1870735"/>
            <a:chOff x="1303319" y="1406855"/>
            <a:chExt cx="6537367" cy="1870735"/>
          </a:xfrm>
        </p:grpSpPr>
        <p:sp>
          <p:nvSpPr>
            <p:cNvPr id="22" name="Rectangle: Rounded Corners 21">
              <a:extLst>
                <a:ext uri="{FF2B5EF4-FFF2-40B4-BE49-F238E27FC236}">
                  <a16:creationId xmlns:a16="http://schemas.microsoft.com/office/drawing/2014/main" id="{22F56524-47A2-C434-1593-7A1DF561316E}"/>
                </a:ext>
              </a:extLst>
            </p:cNvPr>
            <p:cNvSpPr/>
            <p:nvPr/>
          </p:nvSpPr>
          <p:spPr>
            <a:xfrm>
              <a:off x="1303319" y="1406855"/>
              <a:ext cx="6537367" cy="187073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65E98F-CF8C-8876-354E-EFB7ABA0DD18}"/>
                </a:ext>
              </a:extLst>
            </p:cNvPr>
            <p:cNvSpPr/>
            <p:nvPr/>
          </p:nvSpPr>
          <p:spPr>
            <a:xfrm>
              <a:off x="1812516" y="1605271"/>
              <a:ext cx="5518972" cy="1478418"/>
            </a:xfrm>
            <a:prstGeom prst="rect">
              <a:avLst/>
            </a:prstGeom>
          </p:spPr>
          <p:txBody>
            <a:bodyPr wrap="square">
              <a:spAutoFit/>
            </a:bodyPr>
            <a:lstStyle/>
            <a:p>
              <a:pPr algn="just">
                <a:lnSpc>
                  <a:spcPct val="150000"/>
                </a:lnSpc>
              </a:pPr>
              <a:r>
                <a:rPr lang="en-US" sz="3200" b="1" dirty="0">
                  <a:latin typeface="Arial" panose="020B0604020202020204" pitchFamily="34" charset="0"/>
                  <a:ea typeface="Calibri" panose="020F0502020204030204" pitchFamily="34" charset="0"/>
                </a:rPr>
                <a:t>II. ĐIỀU KIỆN ĐỂ HAI MẶT PHẲNG VUÔNG GÓC</a:t>
              </a:r>
              <a:endParaRPr lang="en-US" sz="3200" b="1" dirty="0">
                <a:effectLst/>
                <a:latin typeface="+mj-lt"/>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1727365494"/>
      </p:ext>
    </p:extLst>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9871471">
            <a:off x="8382988" y="427171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9871471">
            <a:off x="8721899" y="42570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p:cNvPicPr>
            <a:picLocks noChangeAspect="1"/>
          </p:cNvPicPr>
          <p:nvPr/>
        </p:nvPicPr>
        <p:blipFill>
          <a:blip r:embed="rId3"/>
          <a:srcRect/>
          <a:stretch/>
        </p:blipFill>
        <p:spPr>
          <a:xfrm>
            <a:off x="6958940" y="346275"/>
            <a:ext cx="1821608" cy="2139842"/>
          </a:xfrm>
          <a:prstGeom prst="rect">
            <a:avLst/>
          </a:prstGeom>
        </p:spPr>
      </p:pic>
      <p:sp>
        <p:nvSpPr>
          <p:cNvPr id="121" name="Rectangle 120"/>
          <p:cNvSpPr/>
          <p:nvPr/>
        </p:nvSpPr>
        <p:spPr>
          <a:xfrm>
            <a:off x="4256989" y="288735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1737074" y="3578755"/>
                <a:ext cx="5660511" cy="1027141"/>
              </a:xfrm>
              <a:prstGeom prst="rect">
                <a:avLst/>
              </a:prstGeom>
            </p:spPr>
            <p:txBody>
              <a:bodyPr wrap="square">
                <a:spAutoFit/>
              </a:bodyPr>
              <a:lstStyle/>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a) Đường thẳng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𝑎</m:t>
                    </m:r>
                  </m:oMath>
                </a14:m>
                <a:r>
                  <a:rPr lang="da-DK" sz="1800" dirty="0">
                    <a:latin typeface="Arial" panose="020B0604020202020204" pitchFamily="34" charset="0"/>
                    <a:ea typeface="Times New Roman" panose="02020603050405020304" pitchFamily="18" charset="0"/>
                  </a:rPr>
                  <a:t> vuông góc với mặt phẳng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𝑄</m:t>
                        </m:r>
                      </m:e>
                    </m:d>
                    <m:r>
                      <a:rPr lang="da-DK"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b) Hai mặt phẳng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1800" dirty="0">
                    <a:latin typeface="Arial" panose="020B0604020202020204" pitchFamily="34" charset="0"/>
                    <a:ea typeface="Times New Roman" panose="02020603050405020304" pitchFamily="18" charset="0"/>
                  </a:rPr>
                  <a:t> và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𝑄</m:t>
                        </m:r>
                      </m:e>
                    </m:d>
                  </m:oMath>
                </a14:m>
                <a:r>
                  <a:rPr lang="da-DK" sz="1800" dirty="0">
                    <a:latin typeface="Arial" panose="020B0604020202020204" pitchFamily="34" charset="0"/>
                    <a:ea typeface="Times New Roman" panose="02020603050405020304" pitchFamily="18" charset="0"/>
                  </a:rPr>
                  <a:t> có vuông góc với nhau.</a:t>
                </a:r>
                <a:endParaRPr lang="en-US" sz="1800" dirty="0">
                  <a:latin typeface="Times New Roman" panose="02020603050405020304" pitchFamily="18" charset="0"/>
                  <a:ea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737074" y="3578755"/>
                <a:ext cx="5660511" cy="1027141"/>
              </a:xfrm>
              <a:prstGeom prst="rect">
                <a:avLst/>
              </a:prstGeom>
              <a:blipFill>
                <a:blip r:embed="rId4"/>
                <a:stretch>
                  <a:fillRect l="-431" b="-8284"/>
                </a:stretch>
              </a:blipFill>
            </p:spPr>
            <p:txBody>
              <a:bodyPr/>
              <a:lstStyle/>
              <a:p>
                <a:r>
                  <a:rPr lang="en-US">
                    <a:noFill/>
                  </a:rPr>
                  <a:t> </a:t>
                </a:r>
              </a:p>
            </p:txBody>
          </p:sp>
        </mc:Fallback>
      </mc:AlternateContent>
      <p:grpSp>
        <p:nvGrpSpPr>
          <p:cNvPr id="9" name="Group 8"/>
          <p:cNvGrpSpPr/>
          <p:nvPr/>
        </p:nvGrpSpPr>
        <p:grpSpPr>
          <a:xfrm>
            <a:off x="533532" y="206927"/>
            <a:ext cx="6425408" cy="2323713"/>
            <a:chOff x="533532" y="254633"/>
            <a:chExt cx="6425408" cy="2323713"/>
          </a:xfrm>
        </p:grpSpPr>
        <p:sp>
          <p:nvSpPr>
            <p:cNvPr id="86" name="Title 21"/>
            <p:cNvSpPr txBox="1">
              <a:spLocks/>
            </p:cNvSpPr>
            <p:nvPr/>
          </p:nvSpPr>
          <p:spPr>
            <a:xfrm>
              <a:off x="533532" y="345737"/>
              <a:ext cx="841140" cy="425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 2</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4" name="Rectangle 3"/>
                <p:cNvSpPr/>
                <p:nvPr/>
              </p:nvSpPr>
              <p:spPr>
                <a:xfrm>
                  <a:off x="533532" y="254633"/>
                  <a:ext cx="6425408" cy="2323713"/>
                </a:xfrm>
                <a:prstGeom prst="rect">
                  <a:avLst/>
                </a:prstGeom>
              </p:spPr>
              <p:txBody>
                <a:bodyPr wrap="square">
                  <a:spAutoFit/>
                </a:bodyPr>
                <a:lstStyle/>
                <a:p>
                  <a:pPr algn="just">
                    <a:lnSpc>
                      <a:spcPct val="150000"/>
                    </a:lnSpc>
                    <a:spcAft>
                      <a:spcPts val="800"/>
                    </a:spcAft>
                  </a:pPr>
                  <a:r>
                    <a:rPr lang="en-US" sz="1800" dirty="0">
                      <a:latin typeface="+mn-lt"/>
                    </a:rPr>
                    <a:t>              </a:t>
                  </a:r>
                  <a:r>
                    <a:rPr lang="da-DK" sz="1800" dirty="0">
                      <a:latin typeface="Arial" panose="020B0604020202020204" pitchFamily="34" charset="0"/>
                      <a:ea typeface="Calibri" panose="020F0502020204030204" pitchFamily="34" charset="0"/>
                      <a:cs typeface="Times New Roman" panose="02020603050405020304" pitchFamily="18" charset="0"/>
                    </a:rPr>
                    <a:t>Nền nhà, cánh cửa và mép cánh cửa ở Hình 48 gợi nên hình ảnh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𝑃</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đường thẳng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oMath>
                  </a14:m>
                  <a:r>
                    <a:rPr lang="da-DK" sz="1800" dirty="0">
                      <a:latin typeface="Arial" panose="020B0604020202020204" pitchFamily="34" charset="0"/>
                      <a:ea typeface="Calibri" panose="020F0502020204030204" pitchFamily="34" charset="0"/>
                      <a:cs typeface="Times New Roman" panose="02020603050405020304" pitchFamily="18" charset="0"/>
                    </a:rPr>
                    <a:t> nằm trên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𝑃</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Quan sát Hình 48 và cho biết: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a) Vị trí tương đối của đường thẳng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da-DK" sz="1800" dirty="0">
                      <a:latin typeface="Arial" panose="020B0604020202020204" pitchFamily="34" charset="0"/>
                      <a:ea typeface="Calibri" panose="020F0502020204030204" pitchFamily="34" charset="0"/>
                    </a:rPr>
                    <a:t>b) Hai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𝑃</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rPr>
                    <a:t> có vuông góc với nhau không.</a:t>
                  </a:r>
                  <a:endParaRPr lang="en-US" sz="18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533532" y="254633"/>
                  <a:ext cx="6425408" cy="2323713"/>
                </a:xfrm>
                <a:prstGeom prst="rect">
                  <a:avLst/>
                </a:prstGeom>
                <a:blipFill>
                  <a:blip r:embed="rId5"/>
                  <a:stretch>
                    <a:fillRect l="-854" r="-759" b="-3412"/>
                  </a:stretch>
                </a:blipFill>
              </p:spPr>
              <p:txBody>
                <a:bodyPr/>
                <a:lstStyle/>
                <a:p>
                  <a:r>
                    <a:rPr lang="en-US">
                      <a:noFill/>
                    </a:rPr>
                    <a:t> </a:t>
                  </a:r>
                </a:p>
              </p:txBody>
            </p:sp>
          </mc:Fallback>
        </mc:AlternateContent>
      </p:grpSp>
    </p:spTree>
    <p:extLst>
      <p:ext uri="{BB962C8B-B14F-4D97-AF65-F5344CB8AC3E}">
        <p14:creationId xmlns:p14="http://schemas.microsoft.com/office/powerpoint/2010/main" val="133206849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up)">
                                      <p:cBhvr>
                                        <p:cTn id="19" dur="500"/>
                                        <p:tgtEl>
                                          <p:spTgt spid="1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5" name="Title 21"/>
          <p:cNvSpPr>
            <a:spLocks noGrp="1"/>
          </p:cNvSpPr>
          <p:nvPr>
            <p:ph type="title" idx="4294967295"/>
          </p:nvPr>
        </p:nvSpPr>
        <p:spPr>
          <a:xfrm>
            <a:off x="3213684" y="372780"/>
            <a:ext cx="2716631" cy="628153"/>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en-US" sz="2700" kern="1200" dirty="0" err="1">
                <a:solidFill>
                  <a:srgbClr val="000000"/>
                </a:solidFill>
                <a:latin typeface="+mn-lt"/>
                <a:ea typeface="+mn-ea"/>
                <a:cs typeface="Arial" panose="020B0604020202020204" pitchFamily="34" charset="0"/>
                <a:sym typeface="Arial"/>
              </a:rPr>
              <a:t>Định</a:t>
            </a:r>
            <a:r>
              <a:rPr lang="en-US" sz="2700" kern="1200" dirty="0">
                <a:solidFill>
                  <a:srgbClr val="000000"/>
                </a:solidFill>
                <a:latin typeface="+mn-lt"/>
                <a:ea typeface="+mn-ea"/>
                <a:cs typeface="Arial" panose="020B0604020202020204" pitchFamily="34" charset="0"/>
                <a:sym typeface="Arial"/>
              </a:rPr>
              <a:t> </a:t>
            </a:r>
            <a:r>
              <a:rPr lang="en-US" sz="2700" kern="1200" dirty="0" err="1">
                <a:solidFill>
                  <a:srgbClr val="000000"/>
                </a:solidFill>
                <a:latin typeface="+mn-lt"/>
                <a:ea typeface="+mn-ea"/>
                <a:cs typeface="Arial" panose="020B0604020202020204" pitchFamily="34" charset="0"/>
                <a:sym typeface="Arial"/>
              </a:rPr>
              <a:t>lí</a:t>
            </a:r>
            <a:endParaRPr lang="en-US" sz="2700" b="1" kern="1200" dirty="0">
              <a:solidFill>
                <a:srgbClr val="000000"/>
              </a:solidFill>
              <a:latin typeface="+mn-lt"/>
              <a:ea typeface="+mn-ea"/>
              <a:cs typeface="Arial" panose="020B0604020202020204" pitchFamily="34" charset="0"/>
              <a:sym typeface="Arial"/>
            </a:endParaRPr>
          </a:p>
        </p:txBody>
      </p:sp>
      <p:sp>
        <p:nvSpPr>
          <p:cNvPr id="3" name="Rectangle 2"/>
          <p:cNvSpPr/>
          <p:nvPr/>
        </p:nvSpPr>
        <p:spPr>
          <a:xfrm>
            <a:off x="1050561" y="1630082"/>
            <a:ext cx="4326245" cy="1883336"/>
          </a:xfrm>
          <a:prstGeom prst="rect">
            <a:avLst/>
          </a:prstGeom>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Nếu mặt phẳng này chứa một đường thẳng mà đường thẳng đó vuông góc với mặt phẳng kia thì hai mặt phẳng đó vuông góc với nhau.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D32E430-EEDE-6792-6725-F717368A77B8}"/>
              </a:ext>
            </a:extLst>
          </p:cNvPr>
          <p:cNvPicPr>
            <a:picLocks noChangeAspect="1"/>
          </p:cNvPicPr>
          <p:nvPr/>
        </p:nvPicPr>
        <p:blipFill>
          <a:blip r:embed="rId3"/>
          <a:srcRect/>
          <a:stretch/>
        </p:blipFill>
        <p:spPr>
          <a:xfrm>
            <a:off x="5824169" y="1341799"/>
            <a:ext cx="2269270" cy="2459902"/>
          </a:xfrm>
          <a:prstGeom prst="rect">
            <a:avLst/>
          </a:prstGeom>
        </p:spPr>
      </p:pic>
    </p:spTree>
    <p:extLst>
      <p:ext uri="{BB962C8B-B14F-4D97-AF65-F5344CB8AC3E}">
        <p14:creationId xmlns:p14="http://schemas.microsoft.com/office/powerpoint/2010/main" val="57383664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92662" y="745832"/>
            <a:ext cx="8732713" cy="420107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71" name="Rectangle 70"/>
          <p:cNvSpPr/>
          <p:nvPr/>
        </p:nvSpPr>
        <p:spPr>
          <a:xfrm>
            <a:off x="3509775" y="144075"/>
            <a:ext cx="209848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1" u="sng" strike="noStrike" kern="1200" cap="none" spc="0" normalizeH="0" baseline="0" noProof="0" dirty="0" err="1">
                <a:ln>
                  <a:noFill/>
                </a:ln>
                <a:solidFill>
                  <a:schemeClr val="accent5"/>
                </a:solidFill>
                <a:effectLst/>
                <a:uLnTx/>
                <a:uFillTx/>
                <a:latin typeface="Arial" panose="020B0604020202020204" pitchFamily="34" charset="0"/>
                <a:ea typeface="+mn-ea"/>
                <a:cs typeface="Arial"/>
                <a:sym typeface="Arial"/>
              </a:rPr>
              <a:t>Chứng</a:t>
            </a:r>
            <a:r>
              <a:rPr kumimoji="0" lang="en-US" sz="2400" b="1" i="1" u="sng" strike="noStrike" kern="1200" cap="none" spc="0" normalizeH="0" noProof="0" dirty="0">
                <a:ln>
                  <a:noFill/>
                </a:ln>
                <a:solidFill>
                  <a:schemeClr val="accent5"/>
                </a:solidFill>
                <a:effectLst/>
                <a:uLnTx/>
                <a:uFillTx/>
                <a:latin typeface="Arial" panose="020B0604020202020204" pitchFamily="34" charset="0"/>
                <a:ea typeface="+mn-ea"/>
                <a:cs typeface="Arial"/>
                <a:sym typeface="Arial"/>
              </a:rPr>
              <a:t> </a:t>
            </a:r>
            <a:r>
              <a:rPr kumimoji="0" lang="en-US" sz="2400" b="1" i="1" u="sng" strike="noStrike" kern="1200" cap="none" spc="0" normalizeH="0" noProof="0" dirty="0" err="1">
                <a:ln>
                  <a:noFill/>
                </a:ln>
                <a:solidFill>
                  <a:schemeClr val="accent5"/>
                </a:solidFill>
                <a:effectLst/>
                <a:uLnTx/>
                <a:uFillTx/>
                <a:latin typeface="Arial" panose="020B0604020202020204" pitchFamily="34" charset="0"/>
                <a:ea typeface="+mn-ea"/>
                <a:cs typeface="Arial"/>
                <a:sym typeface="Arial"/>
              </a:rPr>
              <a:t>minh</a:t>
            </a:r>
            <a:endParaRPr kumimoji="0" lang="en-US" sz="2400" b="1" i="1" u="sng" strike="noStrike" kern="1200" cap="none" spc="0" normalizeH="0" baseline="0" noProof="0" dirty="0">
              <a:ln>
                <a:noFill/>
              </a:ln>
              <a:solidFill>
                <a:schemeClr val="accent5"/>
              </a:solidFill>
              <a:effectLst/>
              <a:uLnTx/>
              <a:uFillTx/>
              <a:latin typeface="Calibri"/>
              <a:ea typeface="+mn-ea"/>
              <a:cs typeface="Arial"/>
              <a:sym typeface="Arial"/>
            </a:endParaRPr>
          </a:p>
        </p:txBody>
      </p:sp>
      <p:pic>
        <p:nvPicPr>
          <p:cNvPr id="2" name="Picture 1"/>
          <p:cNvPicPr>
            <a:picLocks noChangeAspect="1"/>
          </p:cNvPicPr>
          <p:nvPr/>
        </p:nvPicPr>
        <p:blipFill>
          <a:blip r:embed="rId4"/>
          <a:srcRect/>
          <a:stretch/>
        </p:blipFill>
        <p:spPr>
          <a:xfrm>
            <a:off x="240676" y="828624"/>
            <a:ext cx="2309089" cy="2503067"/>
          </a:xfrm>
          <a:prstGeom prst="rect">
            <a:avLst/>
          </a:prstGeom>
        </p:spPr>
      </p:pic>
      <p:grpSp>
        <p:nvGrpSpPr>
          <p:cNvPr id="72" name="Group 71"/>
          <p:cNvGrpSpPr/>
          <p:nvPr/>
        </p:nvGrpSpPr>
        <p:grpSpPr>
          <a:xfrm rot="15608056">
            <a:off x="-658845" y="2929315"/>
            <a:ext cx="1184547" cy="546948"/>
            <a:chOff x="1236482" y="2560736"/>
            <a:chExt cx="1290657" cy="567968"/>
          </a:xfrm>
        </p:grpSpPr>
        <p:grpSp>
          <p:nvGrpSpPr>
            <p:cNvPr id="73" name="Google Shape;2147;p80"/>
            <p:cNvGrpSpPr/>
            <p:nvPr/>
          </p:nvGrpSpPr>
          <p:grpSpPr>
            <a:xfrm rot="10450688">
              <a:off x="1236482" y="2563204"/>
              <a:ext cx="821600" cy="565500"/>
              <a:chOff x="5263225" y="2369200"/>
              <a:chExt cx="821600" cy="565500"/>
            </a:xfrm>
          </p:grpSpPr>
          <p:sp>
            <p:nvSpPr>
              <p:cNvPr id="91"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2" name="Google Shape;2149;p80"/>
              <p:cNvGrpSpPr/>
              <p:nvPr/>
            </p:nvGrpSpPr>
            <p:grpSpPr>
              <a:xfrm>
                <a:off x="5263225" y="2369200"/>
                <a:ext cx="821600" cy="565500"/>
                <a:chOff x="2959800" y="3882950"/>
                <a:chExt cx="821600" cy="565500"/>
              </a:xfrm>
            </p:grpSpPr>
            <p:sp>
              <p:nvSpPr>
                <p:cNvPr id="93"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4" name="Google Shape;2161;p80"/>
            <p:cNvGrpSpPr/>
            <p:nvPr/>
          </p:nvGrpSpPr>
          <p:grpSpPr>
            <a:xfrm rot="10450688">
              <a:off x="1705539" y="2560736"/>
              <a:ext cx="821600" cy="565500"/>
              <a:chOff x="5263225" y="2369200"/>
              <a:chExt cx="821600" cy="565500"/>
            </a:xfrm>
          </p:grpSpPr>
          <p:sp>
            <p:nvSpPr>
              <p:cNvPr id="75"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oogle Shape;2163;p80"/>
              <p:cNvGrpSpPr/>
              <p:nvPr/>
            </p:nvGrpSpPr>
            <p:grpSpPr>
              <a:xfrm>
                <a:off x="5263225" y="2369200"/>
                <a:ext cx="821600" cy="565500"/>
                <a:chOff x="2959800" y="3882950"/>
                <a:chExt cx="821600" cy="565500"/>
              </a:xfrm>
            </p:grpSpPr>
            <p:sp>
              <p:nvSpPr>
                <p:cNvPr id="77"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mc:AlternateContent xmlns:mc="http://schemas.openxmlformats.org/markup-compatibility/2006">
        <mc:Choice xmlns:a14="http://schemas.microsoft.com/office/drawing/2010/main" Requires="a14">
          <p:sp>
            <p:nvSpPr>
              <p:cNvPr id="6" name="Rectangle 5"/>
              <p:cNvSpPr/>
              <p:nvPr/>
            </p:nvSpPr>
            <p:spPr>
              <a:xfrm>
                <a:off x="2561773" y="876302"/>
                <a:ext cx="6353559" cy="2643159"/>
              </a:xfrm>
              <a:prstGeom prst="rect">
                <a:avLst/>
              </a:prstGeom>
            </p:spPr>
            <p:txBody>
              <a:bodyPr wrap="square">
                <a:spAutoFit/>
              </a:bodyPr>
              <a:lstStyle/>
              <a:p>
                <a:pPr algn="just">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Giả sử có hai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𝑃</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thỏa mãn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𝑃</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Gọi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𝑂</m:t>
                    </m:r>
                  </m:oMath>
                </a14:m>
                <a:r>
                  <a:rPr lang="da-DK" sz="1800" dirty="0">
                    <a:latin typeface="Arial" panose="020B0604020202020204" pitchFamily="34" charset="0"/>
                    <a:ea typeface="Calibri" panose="020F0502020204030204" pitchFamily="34" charset="0"/>
                    <a:cs typeface="Times New Roman" panose="02020603050405020304" pitchFamily="18" charset="0"/>
                  </a:rPr>
                  <a:t> là giao điểm của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Do hai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𝑃</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cùng chứa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𝑂</m:t>
                    </m:r>
                  </m:oMath>
                </a14:m>
                <a:r>
                  <a:rPr lang="da-DK" sz="1800" dirty="0">
                    <a:latin typeface="Arial" panose="020B0604020202020204" pitchFamily="34" charset="0"/>
                    <a:ea typeface="Calibri" panose="020F0502020204030204" pitchFamily="34" charset="0"/>
                    <a:cs typeface="Times New Roman" panose="02020603050405020304" pitchFamily="18" charset="0"/>
                  </a:rPr>
                  <a:t> nên hai mặt phẳng đó cắt nhau theo giao tuyến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𝑑</m:t>
                    </m:r>
                  </m:oMath>
                </a14:m>
                <a:r>
                  <a:rPr lang="da-DK" sz="1800" dirty="0">
                    <a:latin typeface="Arial" panose="020B0604020202020204" pitchFamily="34" charset="0"/>
                    <a:ea typeface="Calibri" panose="020F0502020204030204" pitchFamily="34" charset="0"/>
                    <a:cs typeface="Times New Roman" panose="02020603050405020304" pitchFamily="18" charset="0"/>
                  </a:rPr>
                  <a:t> đi qua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𝑂</m:t>
                    </m:r>
                  </m:oMath>
                </a14:m>
                <a:r>
                  <a:rPr lang="da-DK" sz="1800" dirty="0">
                    <a:latin typeface="Arial" panose="020B0604020202020204" pitchFamily="34" charset="0"/>
                    <a:ea typeface="Calibri" panose="020F0502020204030204" pitchFamily="34" charset="0"/>
                    <a:cs typeface="Times New Roman" panose="02020603050405020304" pitchFamily="18" charset="0"/>
                  </a:rPr>
                  <a:t>. Trong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qua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𝑂</m:t>
                    </m:r>
                  </m:oMath>
                </a14:m>
                <a:r>
                  <a:rPr lang="da-DK" sz="1800" dirty="0">
                    <a:latin typeface="Arial" panose="020B0604020202020204" pitchFamily="34" charset="0"/>
                    <a:ea typeface="Calibri" panose="020F0502020204030204" pitchFamily="34" charset="0"/>
                    <a:cs typeface="Times New Roman" panose="02020603050405020304" pitchFamily="18" charset="0"/>
                  </a:rPr>
                  <a:t> kẻ đường thẳng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𝑏</m:t>
                    </m:r>
                  </m:oMath>
                </a14:m>
                <a:r>
                  <a:rPr lang="da-DK" sz="1800" dirty="0">
                    <a:latin typeface="Arial" panose="020B0604020202020204" pitchFamily="34" charset="0"/>
                    <a:ea typeface="Calibri" panose="020F0502020204030204" pitchFamily="34" charset="0"/>
                    <a:cs typeface="Times New Roman" panose="02020603050405020304" pitchFamily="18" charset="0"/>
                  </a:rPr>
                  <a:t> vuông góc với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𝑑</m:t>
                    </m:r>
                  </m:oMath>
                </a14:m>
                <a:r>
                  <a:rPr lang="da-DK" sz="1800" dirty="0">
                    <a:latin typeface="Arial" panose="020B0604020202020204" pitchFamily="34" charset="0"/>
                    <a:ea typeface="Calibri" panose="020F0502020204030204" pitchFamily="34" charset="0"/>
                    <a:cs typeface="Times New Roman" panose="02020603050405020304" pitchFamily="18" charset="0"/>
                  </a:rPr>
                  <a:t>. Lấy hai điểm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𝑀</m:t>
                    </m:r>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𝑁</m:t>
                    </m:r>
                  </m:oMath>
                </a14:m>
                <a:r>
                  <a:rPr lang="da-DK" sz="1800" dirty="0">
                    <a:latin typeface="Arial" panose="020B0604020202020204" pitchFamily="34" charset="0"/>
                    <a:ea typeface="Calibri" panose="020F0502020204030204" pitchFamily="34" charset="0"/>
                    <a:cs typeface="Times New Roman" panose="02020603050405020304" pitchFamily="18" charset="0"/>
                  </a:rPr>
                  <a:t> lần lượt thuộc các đường thẳng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𝑏</m:t>
                    </m:r>
                  </m:oMath>
                </a14:m>
                <a:r>
                  <a:rPr lang="da-DK" sz="1800" dirty="0">
                    <a:latin typeface="Arial" panose="020B0604020202020204" pitchFamily="34" charset="0"/>
                    <a:ea typeface="Calibri" panose="020F0502020204030204" pitchFamily="34" charset="0"/>
                    <a:cs typeface="Times New Roman" panose="02020603050405020304" pitchFamily="18" charset="0"/>
                  </a:rPr>
                  <a:t> (Hình 49).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561773" y="876302"/>
                <a:ext cx="6353559" cy="2643159"/>
              </a:xfrm>
              <a:prstGeom prst="rect">
                <a:avLst/>
              </a:prstGeom>
              <a:blipFill>
                <a:blip r:embed="rId5"/>
                <a:stretch>
                  <a:fillRect l="-768" r="-864" b="-27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FF36488-05C0-3572-C480-FBC966D31B87}"/>
                  </a:ext>
                </a:extLst>
              </p:cNvPr>
              <p:cNvSpPr txBox="1"/>
              <p:nvPr/>
            </p:nvSpPr>
            <p:spPr>
              <a:xfrm>
                <a:off x="304339" y="3473421"/>
                <a:ext cx="8535322" cy="1297791"/>
              </a:xfrm>
              <a:prstGeom prst="rect">
                <a:avLst/>
              </a:prstGeom>
              <a:noFill/>
            </p:spPr>
            <p:txBody>
              <a:bodyPr wrap="square">
                <a:spAutoFit/>
              </a:bodyPr>
              <a:lstStyle/>
              <a:p>
                <a:pPr>
                  <a:lnSpc>
                    <a:spcPct val="150000"/>
                  </a:lnSpc>
                </a:pPr>
                <a:r>
                  <a:rPr kumimoji="0" lang="da-DK"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Ta thấy đường thẳng </a:t>
                </a:r>
                <a14:m>
                  <m:oMath xmlns:m="http://schemas.openxmlformats.org/officeDocument/2006/math">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𝑑</m:t>
                    </m:r>
                  </m:oMath>
                </a14:m>
                <a:r>
                  <a:rPr kumimoji="0" lang="da-DK"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vuông góc với hai tia </a:t>
                </a:r>
                <a14:m>
                  <m:oMath xmlns:m="http://schemas.openxmlformats.org/officeDocument/2006/math">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𝑂𝑀</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𝑂𝑁</m:t>
                    </m:r>
                  </m:oMath>
                </a14:m>
                <a:r>
                  <a:rPr kumimoji="0" lang="da-DK"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góc </a:t>
                </a:r>
                <a14:m>
                  <m:oMath xmlns:m="http://schemas.openxmlformats.org/officeDocument/2006/math">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𝑀𝑂𝑁</m:t>
                    </m:r>
                  </m:oMath>
                </a14:m>
                <a:r>
                  <a:rPr kumimoji="0" lang="da-DK"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là góc phẳng nhị diện của góc nhị diện </a:t>
                </a:r>
                <a14:m>
                  <m:oMath xmlns:m="http://schemas.openxmlformats.org/officeDocument/2006/math">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𝑀</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𝑑</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𝑁</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oMath>
                </a14:m>
                <a:r>
                  <a:rPr kumimoji="0" lang="da-DK"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Do </a:t>
                </a:r>
                <a14:m>
                  <m:oMath xmlns:m="http://schemas.openxmlformats.org/officeDocument/2006/math">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𝑎</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d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𝑄</m:t>
                        </m:r>
                      </m:e>
                    </m:d>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𝑂𝑁</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𝑄</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oMath>
                </a14:m>
                <a:r>
                  <a:rPr kumimoji="0" lang="da-DK"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nên </a:t>
                </a:r>
                <a14:m>
                  <m:oMath xmlns:m="http://schemas.openxmlformats.org/officeDocument/2006/math">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𝑎</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𝑂𝑁</m:t>
                    </m:r>
                  </m:oMath>
                </a14:m>
                <a:r>
                  <a:rPr kumimoji="0" lang="da-DK"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suy ra </a:t>
                </a:r>
                <a14:m>
                  <m:oMath xmlns:m="http://schemas.openxmlformats.org/officeDocument/2006/math">
                    <m:acc>
                      <m:accPr>
                        <m: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acc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𝑀𝑂𝑁</m:t>
                        </m:r>
                      </m:e>
                    </m:acc>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sSup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90</m:t>
                        </m:r>
                      </m:e>
                      <m:sup>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𝑜</m:t>
                        </m:r>
                      </m:sup>
                    </m:sSup>
                  </m:oMath>
                </a14:m>
                <a:r>
                  <a:rPr kumimoji="0" lang="da-DK"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Vì thế, góc nhị diện </a:t>
                </a:r>
                <a14:m>
                  <m:oMath xmlns:m="http://schemas.openxmlformats.org/officeDocument/2006/math">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𝑀</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𝑑</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𝑁</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oMath>
                </a14:m>
                <a:r>
                  <a:rPr kumimoji="0" lang="da-DK"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là góc nhị diện vuông hay </a:t>
                </a:r>
                <a14:m>
                  <m:oMath xmlns:m="http://schemas.openxmlformats.org/officeDocument/2006/math">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d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𝑃</m:t>
                        </m:r>
                      </m:e>
                    </m:d>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𝑄</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oMath>
                </a14:m>
                <a:endParaRPr lang="en-US" sz="1800" dirty="0"/>
              </a:p>
            </p:txBody>
          </p:sp>
        </mc:Choice>
        <mc:Fallback>
          <p:sp>
            <p:nvSpPr>
              <p:cNvPr id="4" name="TextBox 3">
                <a:extLst>
                  <a:ext uri="{FF2B5EF4-FFF2-40B4-BE49-F238E27FC236}">
                    <a16:creationId xmlns:a16="http://schemas.microsoft.com/office/drawing/2014/main" id="{DFF36488-05C0-3572-C480-FBC966D31B87}"/>
                  </a:ext>
                </a:extLst>
              </p:cNvPr>
              <p:cNvSpPr txBox="1">
                <a:spLocks noRot="1" noChangeAspect="1" noMove="1" noResize="1" noEditPoints="1" noAdjustHandles="1" noChangeArrowheads="1" noChangeShapeType="1" noTextEdit="1"/>
              </p:cNvSpPr>
              <p:nvPr/>
            </p:nvSpPr>
            <p:spPr>
              <a:xfrm>
                <a:off x="304339" y="3473421"/>
                <a:ext cx="8535322" cy="1297791"/>
              </a:xfrm>
              <a:prstGeom prst="rect">
                <a:avLst/>
              </a:prstGeom>
              <a:blipFill>
                <a:blip r:embed="rId6"/>
                <a:stretch>
                  <a:fillRect l="-643" b="-6573"/>
                </a:stretch>
              </a:blipFill>
            </p:spPr>
            <p:txBody>
              <a:bodyPr/>
              <a:lstStyle/>
              <a:p>
                <a:r>
                  <a:rPr lang="en-US">
                    <a:noFill/>
                  </a:rPr>
                  <a:t> </a:t>
                </a:r>
              </a:p>
            </p:txBody>
          </p:sp>
        </mc:Fallback>
      </mc:AlternateContent>
    </p:spTree>
    <p:extLst>
      <p:ext uri="{BB962C8B-B14F-4D97-AF65-F5344CB8AC3E}">
        <p14:creationId xmlns:p14="http://schemas.microsoft.com/office/powerpoint/2010/main" val="11429944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49185" y="119270"/>
            <a:ext cx="8826542" cy="4896946"/>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3" name="Google Shape;1400;p56"/>
          <p:cNvGrpSpPr/>
          <p:nvPr/>
        </p:nvGrpSpPr>
        <p:grpSpPr>
          <a:xfrm rot="18976694">
            <a:off x="8256369" y="4329447"/>
            <a:ext cx="938908" cy="800597"/>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62" name="TextBox 61"/>
              <p:cNvSpPr txBox="1"/>
              <p:nvPr/>
            </p:nvSpPr>
            <p:spPr>
              <a:xfrm>
                <a:off x="345258" y="360590"/>
                <a:ext cx="6105871" cy="1396664"/>
              </a:xfrm>
              <a:prstGeom prst="rect">
                <a:avLst/>
              </a:prstGeom>
              <a:noFill/>
            </p:spPr>
            <p:txBody>
              <a:bodyPr wrap="square" rtlCol="0">
                <a:spAutoFit/>
              </a:bodyPr>
              <a:lstStyle/>
              <a:p>
                <a:pPr>
                  <a:lnSpc>
                    <a:spcPct val="150000"/>
                  </a:lnSpc>
                  <a:spcAft>
                    <a:spcPts val="800"/>
                  </a:spcAft>
                </a:pPr>
                <a:r>
                  <a:rPr lang="en-US" sz="1800" b="1" dirty="0" err="1">
                    <a:solidFill>
                      <a:srgbClr val="FFFFFF"/>
                    </a:solidFill>
                    <a:highlight>
                      <a:srgbClr val="CE4D8E"/>
                    </a:highlight>
                    <a:latin typeface="+mn-lt"/>
                    <a:cs typeface="Poppins SemiBold"/>
                    <a:sym typeface="Poppins SemiBold"/>
                  </a:rPr>
                  <a:t>Ví</a:t>
                </a:r>
                <a:r>
                  <a:rPr lang="en-US" sz="1800" b="1" dirty="0">
                    <a:solidFill>
                      <a:srgbClr val="FFFFFF"/>
                    </a:solidFill>
                    <a:highlight>
                      <a:srgbClr val="CE4D8E"/>
                    </a:highlight>
                    <a:latin typeface="+mn-lt"/>
                    <a:cs typeface="Poppins SemiBold"/>
                    <a:sym typeface="Poppins SemiBold"/>
                  </a:rPr>
                  <a:t> </a:t>
                </a:r>
                <a:r>
                  <a:rPr lang="en-US" sz="1800" b="1" dirty="0" err="1">
                    <a:solidFill>
                      <a:srgbClr val="FFFFFF"/>
                    </a:solidFill>
                    <a:highlight>
                      <a:srgbClr val="CE4D8E"/>
                    </a:highlight>
                    <a:latin typeface="+mn-lt"/>
                    <a:cs typeface="Poppins SemiBold"/>
                    <a:sym typeface="Poppins SemiBold"/>
                  </a:rPr>
                  <a:t>dụ</a:t>
                </a:r>
                <a:r>
                  <a:rPr lang="en-US" sz="1800" b="1" dirty="0">
                    <a:solidFill>
                      <a:srgbClr val="FFFFFF"/>
                    </a:solidFill>
                    <a:highlight>
                      <a:srgbClr val="CE4D8E"/>
                    </a:highlight>
                    <a:latin typeface="+mn-lt"/>
                    <a:cs typeface="Poppins SemiBold"/>
                    <a:sym typeface="Poppins SemiBold"/>
                  </a:rPr>
                  <a:t> 2:</a:t>
                </a:r>
                <a:r>
                  <a:rPr lang="en-US" sz="1800" dirty="0">
                    <a:solidFill>
                      <a:srgbClr val="292A00"/>
                    </a:solidFill>
                    <a:latin typeface="+mn-lt"/>
                  </a:rPr>
                  <a:t> </a:t>
                </a:r>
                <a:r>
                  <a:rPr lang="da-DK" sz="1800" dirty="0">
                    <a:latin typeface="Arial" panose="020B0604020202020204" pitchFamily="34" charset="0"/>
                    <a:ea typeface="Calibri" panose="020F0502020204030204" pitchFamily="34" charset="0"/>
                    <a:cs typeface="Times New Roman" panose="02020603050405020304" pitchFamily="18" charset="0"/>
                  </a:rPr>
                  <a:t>Cho hình chóp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𝐴𝐵𝐶𝐷</m:t>
                    </m:r>
                  </m:oMath>
                </a14:m>
                <a:r>
                  <a:rPr lang="da-DK" sz="1800" dirty="0">
                    <a:latin typeface="Arial" panose="020B0604020202020204" pitchFamily="34" charset="0"/>
                    <a:ea typeface="Calibri" panose="020F0502020204030204" pitchFamily="34" charset="0"/>
                    <a:cs typeface="Times New Roman" panose="02020603050405020304" pitchFamily="18" charset="0"/>
                  </a:rPr>
                  <a:t> có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𝑆𝐴</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𝐴𝐵𝐶𝐷</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đáy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𝐴𝐵𝐶𝐷</m:t>
                    </m:r>
                  </m:oMath>
                </a14:m>
                <a:r>
                  <a:rPr lang="da-DK" sz="1800" dirty="0">
                    <a:latin typeface="Arial" panose="020B0604020202020204" pitchFamily="34" charset="0"/>
                    <a:ea typeface="Calibri" panose="020F0502020204030204" pitchFamily="34" charset="0"/>
                    <a:cs typeface="Times New Roman" panose="02020603050405020304" pitchFamily="18" charset="0"/>
                  </a:rPr>
                  <a:t> là hình chữ nhật (Hình 50). Chứng minh rằng:</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𝑆𝐴𝐵</m:t>
                        </m:r>
                      </m:e>
                    </m:d>
                    <m:r>
                      <a:rPr lang="da-DK"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𝐴𝐵𝐶𝐷</m:t>
                        </m:r>
                      </m:e>
                    </m:d>
                  </m:oMath>
                </a14:m>
                <a:r>
                  <a:rPr lang="da-DK" sz="1800" dirty="0">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𝑆𝐴𝐵</m:t>
                        </m:r>
                      </m:e>
                    </m:d>
                    <m:r>
                      <a:rPr lang="da-DK"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𝑆𝐴𝐷</m:t>
                        </m:r>
                      </m:e>
                    </m:d>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2" name="TextBox 61"/>
              <p:cNvSpPr txBox="1">
                <a:spLocks noRot="1" noChangeAspect="1" noMove="1" noResize="1" noEditPoints="1" noAdjustHandles="1" noChangeArrowheads="1" noChangeShapeType="1" noTextEdit="1"/>
              </p:cNvSpPr>
              <p:nvPr/>
            </p:nvSpPr>
            <p:spPr>
              <a:xfrm>
                <a:off x="345258" y="360590"/>
                <a:ext cx="6105871" cy="1396664"/>
              </a:xfrm>
              <a:prstGeom prst="rect">
                <a:avLst/>
              </a:prstGeom>
              <a:blipFill>
                <a:blip r:embed="rId3"/>
                <a:stretch>
                  <a:fillRect l="-899" b="-5677"/>
                </a:stretch>
              </a:blipFill>
            </p:spPr>
            <p:txBody>
              <a:bodyPr/>
              <a:lstStyle/>
              <a:p>
                <a:r>
                  <a:rPr lang="en-US">
                    <a:noFill/>
                  </a:rPr>
                  <a:t> </a:t>
                </a:r>
              </a:p>
            </p:txBody>
          </p:sp>
        </mc:Fallback>
      </mc:AlternateContent>
      <p:pic>
        <p:nvPicPr>
          <p:cNvPr id="2" name="Picture 1"/>
          <p:cNvPicPr>
            <a:picLocks noChangeAspect="1"/>
          </p:cNvPicPr>
          <p:nvPr/>
        </p:nvPicPr>
        <p:blipFill>
          <a:blip r:embed="rId4"/>
          <a:srcRect/>
          <a:stretch/>
        </p:blipFill>
        <p:spPr>
          <a:xfrm>
            <a:off x="6582124" y="698576"/>
            <a:ext cx="2053939" cy="2117355"/>
          </a:xfrm>
          <a:prstGeom prst="rect">
            <a:avLst/>
          </a:prstGeom>
        </p:spPr>
      </p:pic>
      <p:sp>
        <p:nvSpPr>
          <p:cNvPr id="63" name="Rectangle 62"/>
          <p:cNvSpPr/>
          <p:nvPr/>
        </p:nvSpPr>
        <p:spPr>
          <a:xfrm>
            <a:off x="2578818" y="192994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437560" y="2471972"/>
                <a:ext cx="8040301" cy="2432845"/>
              </a:xfrm>
              <a:prstGeom prst="rect">
                <a:avLst/>
              </a:prstGeom>
            </p:spPr>
            <p:txBody>
              <a:bodyPr wrap="square">
                <a:spAutoFit/>
              </a:bodyPr>
              <a:lstStyle/>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a) Do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𝑆𝐴</m:t>
                    </m:r>
                    <m:r>
                      <a:rPr lang="da-DK"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𝐴𝐵𝐶𝐷</m:t>
                        </m:r>
                      </m:e>
                    </m:d>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𝑆𝐴</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𝑆𝐴𝐵</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𝑆𝐴𝐵</m:t>
                        </m:r>
                      </m:e>
                    </m:d>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𝐴𝐵𝐶𝐷</m:t>
                    </m:r>
                    <m:r>
                      <a:rPr lang="da-DK" sz="1800" i="1">
                        <a:latin typeface="Cambria Math" panose="02040503050406030204" pitchFamily="18" charset="0"/>
                        <a:ea typeface="Calibri" panose="020F0502020204030204" pitchFamily="34"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b) Vì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𝑆𝐴</m:t>
                    </m:r>
                    <m:r>
                      <a:rPr lang="da-DK"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𝐴𝐵𝐶𝐷</m:t>
                        </m:r>
                      </m:e>
                    </m:d>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𝐴𝐵</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𝐴𝐵𝐶𝐷</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𝑆𝐴</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𝐴𝐵</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𝐴𝐵</m:t>
                    </m:r>
                  </m:oMath>
                </a14:m>
                <a:r>
                  <a:rPr lang="da-DK" sz="1800" dirty="0">
                    <a:latin typeface="Arial" panose="020B0604020202020204" pitchFamily="34" charset="0"/>
                    <a:ea typeface="Calibri" panose="020F0502020204030204" pitchFamily="34" charset="0"/>
                    <a:cs typeface="Times New Roman" panose="02020603050405020304" pitchFamily="18" charset="0"/>
                  </a:rPr>
                  <a:t> vuông góc với hai đường thẳng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𝑆𝐴</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𝐴𝐷</m:t>
                    </m:r>
                  </m:oMath>
                </a14:m>
                <a:r>
                  <a:rPr lang="da-DK" sz="1800" dirty="0">
                    <a:latin typeface="Arial" panose="020B0604020202020204" pitchFamily="34" charset="0"/>
                    <a:ea typeface="Calibri" panose="020F0502020204030204" pitchFamily="34" charset="0"/>
                    <a:cs typeface="Times New Roman" panose="02020603050405020304" pitchFamily="18" charset="0"/>
                  </a:rPr>
                  <a:t> cắt nhau trong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𝑆𝐴𝐷</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𝐴𝐵</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𝑆𝐴𝐷</m:t>
                    </m:r>
                    <m:r>
                      <a:rPr lang="da-DK" sz="1800" i="1">
                        <a:latin typeface="Cambria Math" panose="02040503050406030204" pitchFamily="18" charset="0"/>
                        <a:ea typeface="Calibri" panose="020F0502020204030204" pitchFamily="34"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𝐴𝐵</m:t>
                    </m:r>
                    <m:r>
                      <a:rPr lang="da-DK"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𝑆𝐴𝐷</m:t>
                        </m:r>
                      </m:e>
                    </m:d>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𝐴𝐵</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𝑆𝐴𝐵</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𝑆𝐴𝐵</m:t>
                        </m:r>
                      </m:e>
                    </m:d>
                    <m:r>
                      <a:rPr lang="da-DK"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𝑆𝐴𝐷</m:t>
                        </m:r>
                      </m:e>
                    </m:d>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437560" y="2471972"/>
                <a:ext cx="8040301" cy="2432845"/>
              </a:xfrm>
              <a:prstGeom prst="rect">
                <a:avLst/>
              </a:prstGeom>
              <a:blipFill>
                <a:blip r:embed="rId5"/>
                <a:stretch>
                  <a:fillRect l="-682" b="-3008"/>
                </a:stretch>
              </a:blipFill>
            </p:spPr>
            <p:txBody>
              <a:bodyPr/>
              <a:lstStyle/>
              <a:p>
                <a:r>
                  <a:rPr lang="en-US">
                    <a:noFill/>
                  </a:rPr>
                  <a:t> </a:t>
                </a:r>
              </a:p>
            </p:txBody>
          </p:sp>
        </mc:Fallback>
      </mc:AlternateContent>
    </p:spTree>
    <p:extLst>
      <p:ext uri="{BB962C8B-B14F-4D97-AF65-F5344CB8AC3E}">
        <p14:creationId xmlns:p14="http://schemas.microsoft.com/office/powerpoint/2010/main" val="27503136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up)">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92662"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39" name="TextBox 38"/>
          <p:cNvSpPr txBox="1"/>
          <p:nvPr/>
        </p:nvSpPr>
        <p:spPr>
          <a:xfrm>
            <a:off x="587509" y="440742"/>
            <a:ext cx="2220448"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2</a:t>
            </a:r>
          </a:p>
        </p:txBody>
      </p:sp>
      <mc:AlternateContent xmlns:mc="http://schemas.openxmlformats.org/markup-compatibility/2006">
        <mc:Choice xmlns:a14="http://schemas.microsoft.com/office/drawing/2010/main" Requires="a14">
          <p:sp>
            <p:nvSpPr>
              <p:cNvPr id="40" name="Rectangle 1"/>
              <p:cNvSpPr>
                <a:spLocks noChangeArrowheads="1"/>
              </p:cNvSpPr>
              <p:nvPr/>
            </p:nvSpPr>
            <p:spPr bwMode="auto">
              <a:xfrm>
                <a:off x="2954016" y="295846"/>
                <a:ext cx="5636851" cy="9689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70000"/>
                  </a:lnSpc>
                </a:pPr>
                <a:r>
                  <a:rPr lang="da-DK" sz="1800" dirty="0">
                    <a:solidFill>
                      <a:srgbClr val="000000"/>
                    </a:solidFill>
                    <a:ea typeface="Calibri" panose="020F0502020204030204" pitchFamily="34" charset="0"/>
                  </a:rPr>
                  <a:t>Cho hình chóp </a:t>
                </a:r>
                <a14:m>
                  <m:oMath xmlns:m="http://schemas.openxmlformats.org/officeDocument/2006/math">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da-DK" sz="1800" dirty="0">
                    <a:solidFill>
                      <a:srgbClr val="000000"/>
                    </a:solidFill>
                    <a:ea typeface="Calibri" panose="020F0502020204030204" pitchFamily="34" charset="0"/>
                  </a:rPr>
                  <a:t>có đáy </a:t>
                </a:r>
                <a14:m>
                  <m:oMath xmlns:m="http://schemas.openxmlformats.org/officeDocument/2006/math">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da-DK" sz="1800" dirty="0">
                    <a:solidFill>
                      <a:srgbClr val="000000"/>
                    </a:solidFill>
                    <a:ea typeface="Calibri" panose="020F0502020204030204" pitchFamily="34" charset="0"/>
                  </a:rPr>
                  <a:t> là hình thoi, </a:t>
                </a:r>
                <a14:m>
                  <m:oMath xmlns:m="http://schemas.openxmlformats.org/officeDocument/2006/math">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𝑆𝐴</m:t>
                    </m:r>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da-DK" sz="1800" dirty="0">
                    <a:solidFill>
                      <a:srgbClr val="000000"/>
                    </a:solidFill>
                    <a:ea typeface="Calibri" panose="020F0502020204030204" pitchFamily="34" charset="0"/>
                  </a:rPr>
                  <a:t>. Chứng minh rằng </a:t>
                </a:r>
                <a14:m>
                  <m:oMath xmlns:m="http://schemas.openxmlformats.org/officeDocument/2006/math">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𝑆𝐴𝐶</m:t>
                    </m:r>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da-DK" sz="1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𝑆𝐵𝐷</m:t>
                    </m:r>
                    <m:r>
                      <a:rPr lang="da-DK"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da-DK" sz="1800" dirty="0">
                    <a:solidFill>
                      <a:srgbClr val="000000"/>
                    </a:solidFill>
                    <a:ea typeface="Calibri" panose="020F0502020204030204" pitchFamily="34" charset="0"/>
                  </a:rPr>
                  <a:t>.</a:t>
                </a:r>
                <a:endParaRPr lang="vi-VN" sz="1800" dirty="0">
                  <a:solidFill>
                    <a:srgbClr val="000000"/>
                  </a:solidFill>
                  <a:latin typeface="+mn-lt"/>
                </a:endParaRPr>
              </a:p>
            </p:txBody>
          </p:sp>
        </mc:Choice>
        <mc:Fallback>
          <p:sp>
            <p:nvSpPr>
              <p:cNvPr id="40" name="Rectangle 1"/>
              <p:cNvSpPr>
                <a:spLocks noRot="1" noChangeAspect="1" noMove="1" noResize="1" noEditPoints="1" noAdjustHandles="1" noChangeArrowheads="1" noChangeShapeType="1" noTextEdit="1"/>
              </p:cNvSpPr>
              <p:nvPr/>
            </p:nvSpPr>
            <p:spPr bwMode="auto">
              <a:xfrm>
                <a:off x="2954016" y="295846"/>
                <a:ext cx="5636851" cy="968983"/>
              </a:xfrm>
              <a:prstGeom prst="rect">
                <a:avLst/>
              </a:prstGeom>
              <a:blipFill>
                <a:blip r:embed="rId4"/>
                <a:stretch>
                  <a:fillRect l="-974" r="-974" b="-1012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1" name="Rectangle 70"/>
          <p:cNvSpPr/>
          <p:nvPr/>
        </p:nvSpPr>
        <p:spPr>
          <a:xfrm>
            <a:off x="715966" y="141706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5"/>
          <a:srcRect/>
          <a:stretch/>
        </p:blipFill>
        <p:spPr>
          <a:xfrm>
            <a:off x="587509" y="2083912"/>
            <a:ext cx="2293525" cy="2503067"/>
          </a:xfrm>
          <a:prstGeom prst="rect">
            <a:avLst/>
          </a:prstGeom>
        </p:spPr>
      </p:pic>
      <p:grpSp>
        <p:nvGrpSpPr>
          <p:cNvPr id="72" name="Group 71"/>
          <p:cNvGrpSpPr/>
          <p:nvPr/>
        </p:nvGrpSpPr>
        <p:grpSpPr>
          <a:xfrm rot="377273">
            <a:off x="8317401" y="931187"/>
            <a:ext cx="1184547" cy="546948"/>
            <a:chOff x="1236482" y="2560736"/>
            <a:chExt cx="1290657" cy="567968"/>
          </a:xfrm>
        </p:grpSpPr>
        <p:grpSp>
          <p:nvGrpSpPr>
            <p:cNvPr id="73" name="Google Shape;2147;p80"/>
            <p:cNvGrpSpPr/>
            <p:nvPr/>
          </p:nvGrpSpPr>
          <p:grpSpPr>
            <a:xfrm rot="10450688">
              <a:off x="1236482" y="2563204"/>
              <a:ext cx="821600" cy="565500"/>
              <a:chOff x="5263225" y="2369200"/>
              <a:chExt cx="821600" cy="565500"/>
            </a:xfrm>
          </p:grpSpPr>
          <p:sp>
            <p:nvSpPr>
              <p:cNvPr id="91"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2" name="Google Shape;2149;p80"/>
              <p:cNvGrpSpPr/>
              <p:nvPr/>
            </p:nvGrpSpPr>
            <p:grpSpPr>
              <a:xfrm>
                <a:off x="5263225" y="2369200"/>
                <a:ext cx="821600" cy="565500"/>
                <a:chOff x="2959800" y="3882950"/>
                <a:chExt cx="821600" cy="565500"/>
              </a:xfrm>
            </p:grpSpPr>
            <p:sp>
              <p:nvSpPr>
                <p:cNvPr id="93"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4" name="Google Shape;2161;p80"/>
            <p:cNvGrpSpPr/>
            <p:nvPr/>
          </p:nvGrpSpPr>
          <p:grpSpPr>
            <a:xfrm rot="10450688">
              <a:off x="1705539" y="2560736"/>
              <a:ext cx="821600" cy="565500"/>
              <a:chOff x="5263225" y="2369200"/>
              <a:chExt cx="821600" cy="565500"/>
            </a:xfrm>
          </p:grpSpPr>
          <p:sp>
            <p:nvSpPr>
              <p:cNvPr id="75"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oogle Shape;2163;p80"/>
              <p:cNvGrpSpPr/>
              <p:nvPr/>
            </p:nvGrpSpPr>
            <p:grpSpPr>
              <a:xfrm>
                <a:off x="5263225" y="2369200"/>
                <a:ext cx="821600" cy="565500"/>
                <a:chOff x="2959800" y="3882950"/>
                <a:chExt cx="821600" cy="565500"/>
              </a:xfrm>
            </p:grpSpPr>
            <p:sp>
              <p:nvSpPr>
                <p:cNvPr id="77"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mc:AlternateContent xmlns:mc="http://schemas.openxmlformats.org/markup-compatibility/2006">
        <mc:Choice xmlns:a14="http://schemas.microsoft.com/office/drawing/2010/main" Requires="a14">
          <p:sp>
            <p:nvSpPr>
              <p:cNvPr id="6" name="Rectangle 5"/>
              <p:cNvSpPr/>
              <p:nvPr/>
            </p:nvSpPr>
            <p:spPr>
              <a:xfrm>
                <a:off x="3166668" y="1914978"/>
                <a:ext cx="5473072" cy="2657138"/>
              </a:xfrm>
              <a:prstGeom prst="rect">
                <a:avLst/>
              </a:prstGeom>
            </p:spPr>
            <p:txBody>
              <a:bodyPr wrap="square">
                <a:spAutoFit/>
              </a:bodyPr>
              <a:lstStyle/>
              <a:p>
                <a:pPr>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𝑆𝐴</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𝐴𝐵𝐶𝐷</m:t>
                        </m:r>
                      </m:e>
                    </m:d>
                  </m:oMath>
                </a14:m>
                <a:r>
                  <a:rPr lang="da-DK" sz="18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𝐵𝐷</m:t>
                    </m:r>
                    <m:r>
                      <a:rPr lang="da-DK" sz="1800" i="1">
                        <a:latin typeface="Cambria Math" panose="02040503050406030204" pitchFamily="18" charset="0"/>
                        <a:ea typeface="Times New Roman" panose="02020603050405020304" pitchFamily="18" charset="0"/>
                        <a:cs typeface="Arial" panose="020B0604020202020204" pitchFamily="34" charset="0"/>
                      </a:rPr>
                      <m:t> ⊂</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𝐴𝐵𝐶𝐷</m:t>
                        </m:r>
                      </m:e>
                    </m:d>
                  </m:oMath>
                </a14:m>
                <a:r>
                  <a:rPr lang="da-DK" sz="18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𝑆𝐴</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𝐵𝐷</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Vì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 là hình thoi nên BD</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𝐴𝐶</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Ta có:</a:t>
                </a:r>
                <a:r>
                  <a:rPr lang="da-DK" sz="1800" i="1" dirty="0">
                    <a:latin typeface="Arial" panose="020B0604020202020204" pitchFamily="34" charset="0"/>
                    <a:ea typeface="Times New Roman" panose="02020603050405020304" pitchFamily="18" charset="0"/>
                    <a:cs typeface="Times New Roman" panose="02020603050405020304" pitchFamily="18" charset="0"/>
                  </a:rPr>
                  <a:t> BD</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𝑆𝐴</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𝐵𝐷</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𝐴𝐶</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Suy ra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𝐵𝐷</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𝑆𝐴𝐶</m:t>
                        </m: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da-DK" sz="1800" dirty="0">
                    <a:latin typeface="Arial" panose="020B0604020202020204" pitchFamily="34" charset="0"/>
                    <a:ea typeface="Times New Roman" panose="02020603050405020304" pitchFamily="18" charset="0"/>
                  </a:rPr>
                  <a:t>Mà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𝐵𝐷</m:t>
                    </m:r>
                    <m:r>
                      <a:rPr lang="da-DK" sz="1800" i="1">
                        <a:latin typeface="Cambria Math" panose="02040503050406030204" pitchFamily="18" charset="0"/>
                        <a:ea typeface="Times New Roman" panose="02020603050405020304" pitchFamily="18" charset="0"/>
                        <a:cs typeface="Arial" panose="020B0604020202020204" pitchFamily="34" charset="0"/>
                      </a:rPr>
                      <m:t> ⊂</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𝑆𝐵𝐷</m:t>
                        </m:r>
                      </m:e>
                    </m:d>
                  </m:oMath>
                </a14:m>
                <a:r>
                  <a:rPr lang="da-DK" sz="1800" dirty="0">
                    <a:latin typeface="Arial" panose="020B0604020202020204" pitchFamily="34" charset="0"/>
                    <a:ea typeface="Times New Roman" panose="02020603050405020304" pitchFamily="18" charset="0"/>
                  </a:rPr>
                  <a:t> nên (S</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𝐵𝐷</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𝑆𝐴𝐶</m:t>
                    </m:r>
                    <m:r>
                      <a:rPr lang="da-DK" sz="1800" i="1">
                        <a:latin typeface="Cambria Math" panose="02040503050406030204" pitchFamily="18" charset="0"/>
                        <a:ea typeface="Times New Roman" panose="02020603050405020304" pitchFamily="18" charset="0"/>
                        <a:cs typeface="Arial" panose="020B0604020202020204" pitchFamily="34" charset="0"/>
                      </a:rPr>
                      <m:t>)</m:t>
                    </m:r>
                  </m:oMath>
                </a14:m>
                <a:r>
                  <a:rPr lang="da-DK" sz="1800" dirty="0">
                    <a:latin typeface="Arial" panose="020B0604020202020204" pitchFamily="34" charset="0"/>
                    <a:ea typeface="Times New Roman" panose="02020603050405020304" pitchFamily="18" charset="0"/>
                  </a:rPr>
                  <a:t>.</a:t>
                </a:r>
                <a:endParaRPr lang="en-US" sz="1800" dirty="0">
                  <a:effectLst/>
                  <a:latin typeface="+mn-l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166668" y="1914978"/>
                <a:ext cx="5473072" cy="2657138"/>
              </a:xfrm>
              <a:prstGeom prst="rect">
                <a:avLst/>
              </a:prstGeom>
              <a:blipFill>
                <a:blip r:embed="rId6"/>
                <a:stretch>
                  <a:fillRect l="-891" r="-891" b="-2752"/>
                </a:stretch>
              </a:blipFill>
            </p:spPr>
            <p:txBody>
              <a:bodyPr/>
              <a:lstStyle/>
              <a:p>
                <a:r>
                  <a:rPr lang="en-US">
                    <a:noFill/>
                  </a:rPr>
                  <a:t> </a:t>
                </a:r>
              </a:p>
            </p:txBody>
          </p:sp>
        </mc:Fallback>
      </mc:AlternateContent>
    </p:spTree>
    <p:extLst>
      <p:ext uri="{BB962C8B-B14F-4D97-AF65-F5344CB8AC3E}">
        <p14:creationId xmlns:p14="http://schemas.microsoft.com/office/powerpoint/2010/main" val="3938948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up)">
                                      <p:cBhvr>
                                        <p:cTn id="19" dur="500"/>
                                        <p:tgtEl>
                                          <p:spTgt spid="7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7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dk2">
            <a:alpha val="34000"/>
          </a:schemeClr>
        </a:solidFill>
        <a:effectLst/>
      </p:bgPr>
    </p:bg>
    <p:spTree>
      <p:nvGrpSpPr>
        <p:cNvPr id="1" name="Shape 2067"/>
        <p:cNvGrpSpPr/>
        <p:nvPr/>
      </p:nvGrpSpPr>
      <p:grpSpPr>
        <a:xfrm>
          <a:off x="0" y="0"/>
          <a:ext cx="0" cy="0"/>
          <a:chOff x="0" y="0"/>
          <a:chExt cx="0" cy="0"/>
        </a:xfrm>
      </p:grpSpPr>
      <p:sp>
        <p:nvSpPr>
          <p:cNvPr id="85" name="Freeform 4"/>
          <p:cNvSpPr/>
          <p:nvPr/>
        </p:nvSpPr>
        <p:spPr>
          <a:xfrm>
            <a:off x="7635834" y="3277590"/>
            <a:ext cx="1508166" cy="1870735"/>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en-US" dirty="0"/>
          </a:p>
        </p:txBody>
      </p:sp>
      <p:pic>
        <p:nvPicPr>
          <p:cNvPr id="6" name="Picture 8">
            <a:extLst>
              <a:ext uri="{FF2B5EF4-FFF2-40B4-BE49-F238E27FC236}">
                <a16:creationId xmlns:a16="http://schemas.microsoft.com/office/drawing/2014/main" id="{CB45814D-4D2E-6594-28B9-BED73EAE40ED}"/>
              </a:ext>
            </a:extLst>
          </p:cNvPr>
          <p:cNvPicPr>
            <a:picLocks noChangeAspect="1"/>
          </p:cNvPicPr>
          <p:nvPr/>
        </p:nvPicPr>
        <p:blipFill>
          <a:blip r:embed="rId4"/>
          <a:srcRect/>
          <a:stretch>
            <a:fillRect/>
          </a:stretch>
        </p:blipFill>
        <p:spPr>
          <a:xfrm>
            <a:off x="67735" y="3745552"/>
            <a:ext cx="1211931" cy="1397948"/>
          </a:xfrm>
          <a:prstGeom prst="rect">
            <a:avLst/>
          </a:prstGeom>
        </p:spPr>
      </p:pic>
      <p:pic>
        <p:nvPicPr>
          <p:cNvPr id="21" name="Picture 32">
            <a:extLst>
              <a:ext uri="{FF2B5EF4-FFF2-40B4-BE49-F238E27FC236}">
                <a16:creationId xmlns:a16="http://schemas.microsoft.com/office/drawing/2014/main" id="{45F6E3DD-9D82-ECD8-28B5-A484C6BD3D97}"/>
              </a:ext>
            </a:extLst>
          </p:cNvPr>
          <p:cNvPicPr>
            <a:picLocks noChangeAspect="1"/>
          </p:cNvPicPr>
          <p:nvPr/>
        </p:nvPicPr>
        <p:blipFill>
          <a:blip r:embed="rId5"/>
          <a:srcRect/>
          <a:stretch>
            <a:fillRect/>
          </a:stretch>
        </p:blipFill>
        <p:spPr>
          <a:xfrm>
            <a:off x="8092857" y="72161"/>
            <a:ext cx="983408" cy="770746"/>
          </a:xfrm>
          <a:prstGeom prst="rect">
            <a:avLst/>
          </a:prstGeom>
        </p:spPr>
      </p:pic>
      <p:grpSp>
        <p:nvGrpSpPr>
          <p:cNvPr id="24" name="Group 23">
            <a:extLst>
              <a:ext uri="{FF2B5EF4-FFF2-40B4-BE49-F238E27FC236}">
                <a16:creationId xmlns:a16="http://schemas.microsoft.com/office/drawing/2014/main" id="{5A2B2428-7E86-9490-B494-E05A8E63DFC4}"/>
              </a:ext>
            </a:extLst>
          </p:cNvPr>
          <p:cNvGrpSpPr/>
          <p:nvPr/>
        </p:nvGrpSpPr>
        <p:grpSpPr>
          <a:xfrm>
            <a:off x="1941615" y="1959429"/>
            <a:ext cx="5260769" cy="911791"/>
            <a:chOff x="1941615" y="1959429"/>
            <a:chExt cx="5260769" cy="911791"/>
          </a:xfrm>
        </p:grpSpPr>
        <p:sp>
          <p:nvSpPr>
            <p:cNvPr id="22" name="Rectangle: Rounded Corners 21">
              <a:extLst>
                <a:ext uri="{FF2B5EF4-FFF2-40B4-BE49-F238E27FC236}">
                  <a16:creationId xmlns:a16="http://schemas.microsoft.com/office/drawing/2014/main" id="{22F56524-47A2-C434-1593-7A1DF561316E}"/>
                </a:ext>
              </a:extLst>
            </p:cNvPr>
            <p:cNvSpPr/>
            <p:nvPr/>
          </p:nvSpPr>
          <p:spPr>
            <a:xfrm>
              <a:off x="1941615" y="1959429"/>
              <a:ext cx="5260769" cy="9117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65E98F-CF8C-8876-354E-EFB7ABA0DD18}"/>
                </a:ext>
              </a:extLst>
            </p:cNvPr>
            <p:cNvSpPr/>
            <p:nvPr/>
          </p:nvSpPr>
          <p:spPr>
            <a:xfrm>
              <a:off x="3082331" y="2045447"/>
              <a:ext cx="2979336" cy="739754"/>
            </a:xfrm>
            <a:prstGeom prst="rect">
              <a:avLst/>
            </a:prstGeom>
          </p:spPr>
          <p:txBody>
            <a:bodyPr wrap="square">
              <a:spAutoFit/>
            </a:bodyPr>
            <a:lstStyle/>
            <a:p>
              <a:pPr algn="just">
                <a:lnSpc>
                  <a:spcPct val="150000"/>
                </a:lnSpc>
              </a:pPr>
              <a:r>
                <a:rPr lang="en-US" sz="3200" b="1" dirty="0">
                  <a:latin typeface="Arial" panose="020B0604020202020204" pitchFamily="34" charset="0"/>
                  <a:ea typeface="Calibri" panose="020F0502020204030204" pitchFamily="34" charset="0"/>
                </a:rPr>
                <a:t>III. TÍNH CHẤT </a:t>
              </a:r>
              <a:endParaRPr lang="en-US" sz="3200" b="1" dirty="0">
                <a:effectLst/>
                <a:latin typeface="+mj-lt"/>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120398400"/>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319947" y="191239"/>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9871471">
            <a:off x="8382988" y="427171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9871471">
            <a:off x="8721899" y="42570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p:cNvPicPr>
            <a:picLocks noChangeAspect="1"/>
          </p:cNvPicPr>
          <p:nvPr/>
        </p:nvPicPr>
        <p:blipFill>
          <a:blip r:embed="rId3"/>
          <a:srcRect/>
          <a:stretch/>
        </p:blipFill>
        <p:spPr>
          <a:xfrm>
            <a:off x="6109804" y="1443270"/>
            <a:ext cx="2681723" cy="2063447"/>
          </a:xfrm>
          <a:prstGeom prst="rect">
            <a:avLst/>
          </a:prstGeom>
        </p:spPr>
      </p:pic>
      <p:grpSp>
        <p:nvGrpSpPr>
          <p:cNvPr id="9" name="Group 8"/>
          <p:cNvGrpSpPr/>
          <p:nvPr/>
        </p:nvGrpSpPr>
        <p:grpSpPr>
          <a:xfrm>
            <a:off x="437841" y="548057"/>
            <a:ext cx="5809816" cy="3826917"/>
            <a:chOff x="352001" y="345737"/>
            <a:chExt cx="5809816" cy="3826917"/>
          </a:xfrm>
        </p:grpSpPr>
        <p:sp>
          <p:nvSpPr>
            <p:cNvPr id="86" name="Title 21"/>
            <p:cNvSpPr txBox="1">
              <a:spLocks/>
            </p:cNvSpPr>
            <p:nvPr/>
          </p:nvSpPr>
          <p:spPr>
            <a:xfrm>
              <a:off x="533532" y="345737"/>
              <a:ext cx="841140" cy="425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 3</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4" name="Rectangle 3"/>
                <p:cNvSpPr/>
                <p:nvPr/>
              </p:nvSpPr>
              <p:spPr>
                <a:xfrm>
                  <a:off x="352001" y="880855"/>
                  <a:ext cx="5809816" cy="3291799"/>
                </a:xfrm>
                <a:prstGeom prst="rect">
                  <a:avLst/>
                </a:prstGeom>
              </p:spPr>
              <p:txBody>
                <a:bodyPr wrap="square">
                  <a:spAutoFit/>
                </a:bodyPr>
                <a:lstStyle/>
                <a:p>
                  <a:pPr>
                    <a:lnSpc>
                      <a:spcPct val="150000"/>
                    </a:lnSpc>
                    <a:spcAft>
                      <a:spcPts val="800"/>
                    </a:spcAft>
                  </a:pPr>
                  <a:r>
                    <a:rPr lang="en-US" sz="1800" dirty="0">
                      <a:latin typeface="+mn-lt"/>
                    </a:rPr>
                    <a:t> </a:t>
                  </a:r>
                  <a:r>
                    <a:rPr lang="da-DK" sz="1800" dirty="0">
                      <a:latin typeface="Arial" panose="020B0604020202020204" pitchFamily="34" charset="0"/>
                      <a:ea typeface="Calibri" panose="020F0502020204030204" pitchFamily="34" charset="0"/>
                      <a:cs typeface="Times New Roman" panose="02020603050405020304" pitchFamily="18" charset="0"/>
                    </a:rPr>
                    <a:t>Cho hình chóp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𝑂𝐴𝐵</m:t>
                      </m:r>
                    </m:oMath>
                  </a14:m>
                  <a:r>
                    <a:rPr lang="da-DK" sz="1800" dirty="0">
                      <a:latin typeface="Arial" panose="020B0604020202020204" pitchFamily="34" charset="0"/>
                      <a:ea typeface="Calibri" panose="020F0502020204030204" pitchFamily="34" charset="0"/>
                      <a:cs typeface="Times New Roman" panose="02020603050405020304" pitchFamily="18" charset="0"/>
                    </a:rPr>
                    <a:t> thoả mãn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𝐴𝑂𝑆</m:t>
                      </m:r>
                      <m:r>
                        <a:rPr lang="da-DK" sz="1800" i="1">
                          <a:latin typeface="Cambria Math" panose="02040503050406030204" pitchFamily="18" charset="0"/>
                          <a:ea typeface="Calibri" panose="020F0502020204030204" pitchFamily="34" charset="0"/>
                          <a:cs typeface="Arial" panose="020B0604020202020204" pitchFamily="34" charset="0"/>
                        </a:rPr>
                        <m:t>) ⊥ (</m:t>
                      </m:r>
                      <m:r>
                        <a:rPr lang="da-DK" sz="1800" i="1">
                          <a:latin typeface="Cambria Math" panose="02040503050406030204" pitchFamily="18" charset="0"/>
                          <a:ea typeface="Calibri" panose="020F0502020204030204" pitchFamily="34" charset="0"/>
                          <a:cs typeface="Arial" panose="020B0604020202020204" pitchFamily="34" charset="0"/>
                        </a:rPr>
                        <m:t>𝐴𝑂𝐵</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i="0" dirty="0">
                      <a:latin typeface="+mj-lt"/>
                      <a:ea typeface="Calibri" panose="020F0502020204030204" pitchFamily="34" charset="0"/>
                      <a:cs typeface="Arial" panose="020B0604020202020204" pitchFamily="34" charset="0"/>
                    </a:rPr>
                    <a:t>,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 </m:t>
                      </m:r>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da-DK" sz="1800" i="1">
                              <a:latin typeface="Cambria Math" panose="02040503050406030204" pitchFamily="18" charset="0"/>
                              <a:ea typeface="Calibri" panose="020F0502020204030204" pitchFamily="34" charset="0"/>
                              <a:cs typeface="Arial" panose="020B0604020202020204" pitchFamily="34" charset="0"/>
                            </a:rPr>
                            <m:t>𝐴𝑂𝑆</m:t>
                          </m:r>
                        </m:e>
                      </m:acc>
                      <m:r>
                        <a:rPr lang="da-DK" sz="1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da-DK" sz="1800" i="1">
                              <a:latin typeface="Cambria Math" panose="02040503050406030204" pitchFamily="18" charset="0"/>
                              <a:ea typeface="Calibri" panose="020F0502020204030204" pitchFamily="34" charset="0"/>
                              <a:cs typeface="Arial" panose="020B0604020202020204" pitchFamily="34" charset="0"/>
                            </a:rPr>
                            <m:t>𝐴𝑂𝐵</m:t>
                          </m:r>
                        </m:e>
                      </m:acc>
                      <m:r>
                        <a:rPr lang="da-DK" sz="1800" i="1">
                          <a:latin typeface="Cambria Math" panose="02040503050406030204" pitchFamily="18" charset="0"/>
                          <a:ea typeface="Calibri" panose="020F0502020204030204" pitchFamily="34" charset="0"/>
                          <a:cs typeface="Arial" panose="020B0604020202020204" pitchFamily="34" charset="0"/>
                        </a:rPr>
                        <m:t>=90°</m:t>
                      </m:r>
                    </m:oMath>
                  </a14:m>
                  <a:r>
                    <a:rPr lang="da-DK" sz="1800" dirty="0">
                      <a:latin typeface="Arial" panose="020B0604020202020204" pitchFamily="34" charset="0"/>
                      <a:ea typeface="Calibri" panose="020F0502020204030204" pitchFamily="34" charset="0"/>
                      <a:cs typeface="Times New Roman" panose="02020603050405020304" pitchFamily="18" charset="0"/>
                    </a:rPr>
                    <a:t> (</a:t>
                  </a:r>
                  <a:r>
                    <a:rPr lang="da-DK" sz="1800" i="1" dirty="0">
                      <a:latin typeface="Arial" panose="020B0604020202020204" pitchFamily="34" charset="0"/>
                      <a:ea typeface="Calibri" panose="020F0502020204030204" pitchFamily="34" charset="0"/>
                      <a:cs typeface="Times New Roman" panose="02020603050405020304" pitchFamily="18" charset="0"/>
                    </a:rPr>
                    <a:t>Hình 51</a:t>
                  </a:r>
                  <a:r>
                    <a:rPr lang="da-DK" sz="1800" dirty="0">
                      <a:latin typeface="Arial" panose="020B0604020202020204" pitchFamily="34" charset="0"/>
                      <a:ea typeface="Calibri" panose="020F0502020204030204" pitchFamily="34"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a) Giao tuyến của hai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𝐴𝑂𝑆</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𝐴𝑂𝐵</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là đường thẳng nào?</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𝑆𝑂</m:t>
                      </m:r>
                    </m:oMath>
                  </a14:m>
                  <a:r>
                    <a:rPr lang="da-DK" sz="1800" dirty="0">
                      <a:latin typeface="Arial" panose="020B0604020202020204" pitchFamily="34" charset="0"/>
                      <a:ea typeface="Calibri" panose="020F0502020204030204" pitchFamily="34" charset="0"/>
                      <a:cs typeface="Times New Roman" panose="02020603050405020304" pitchFamily="18" charset="0"/>
                    </a:rPr>
                    <a:t> có vuông góc với giao tuyến của hai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𝐴𝑂𝑆</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𝐴𝑂𝐵</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hay không?</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𝑆𝑂</m:t>
                      </m:r>
                    </m:oMath>
                  </a14:m>
                  <a:r>
                    <a:rPr lang="da-DK" sz="1800" dirty="0">
                      <a:latin typeface="Arial" panose="020B0604020202020204" pitchFamily="34" charset="0"/>
                      <a:ea typeface="Calibri" panose="020F0502020204030204" pitchFamily="34" charset="0"/>
                      <a:cs typeface="Times New Roman" panose="02020603050405020304" pitchFamily="18" charset="0"/>
                    </a:rPr>
                    <a:t> có vuông góc với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𝐴𝑂𝐵</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hay không?</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52001" y="880855"/>
                  <a:ext cx="5809816" cy="3291799"/>
                </a:xfrm>
                <a:prstGeom prst="rect">
                  <a:avLst/>
                </a:prstGeom>
                <a:blipFill>
                  <a:blip r:embed="rId4"/>
                  <a:stretch>
                    <a:fillRect l="-944" b="-1481"/>
                  </a:stretch>
                </a:blipFill>
              </p:spPr>
              <p:txBody>
                <a:bodyPr/>
                <a:lstStyle/>
                <a:p>
                  <a:r>
                    <a:rPr lang="en-US">
                      <a:noFill/>
                    </a:rPr>
                    <a:t> </a:t>
                  </a:r>
                </a:p>
              </p:txBody>
            </p:sp>
          </mc:Fallback>
        </mc:AlternateContent>
      </p:grpSp>
      <p:pic>
        <p:nvPicPr>
          <p:cNvPr id="5" name="Picture 34">
            <a:extLst>
              <a:ext uri="{FF2B5EF4-FFF2-40B4-BE49-F238E27FC236}">
                <a16:creationId xmlns:a16="http://schemas.microsoft.com/office/drawing/2014/main" id="{44DA142D-8D8C-8E2F-66E9-183273B8126F}"/>
              </a:ext>
            </a:extLst>
          </p:cNvPr>
          <p:cNvPicPr>
            <a:picLocks noChangeAspect="1"/>
          </p:cNvPicPr>
          <p:nvPr/>
        </p:nvPicPr>
        <p:blipFill>
          <a:blip r:embed="rId5"/>
          <a:srcRect/>
          <a:stretch>
            <a:fillRect/>
          </a:stretch>
        </p:blipFill>
        <p:spPr>
          <a:xfrm>
            <a:off x="8124308" y="257215"/>
            <a:ext cx="758636" cy="594265"/>
          </a:xfrm>
          <a:prstGeom prst="rect">
            <a:avLst/>
          </a:prstGeom>
        </p:spPr>
      </p:pic>
    </p:spTree>
    <p:extLst>
      <p:ext uri="{BB962C8B-B14F-4D97-AF65-F5344CB8AC3E}">
        <p14:creationId xmlns:p14="http://schemas.microsoft.com/office/powerpoint/2010/main" val="40447565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311200" y="191239"/>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9871471">
            <a:off x="8382988" y="427171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9871471">
            <a:off x="8721899" y="42570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1" name="Rectangle 120"/>
          <p:cNvSpPr/>
          <p:nvPr/>
        </p:nvSpPr>
        <p:spPr>
          <a:xfrm>
            <a:off x="4261658" y="40607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799250" y="992721"/>
                <a:ext cx="7514786" cy="3318665"/>
              </a:xfrm>
              <a:prstGeom prst="rect">
                <a:avLst/>
              </a:prstGeom>
            </p:spPr>
            <p:txBody>
              <a:bodyPr wrap="square">
                <a:spAutoFit/>
              </a:bodyPr>
              <a:lstStyle/>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a) 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𝐴</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𝐴𝑂𝑆</m:t>
                        </m:r>
                      </m:e>
                    </m:d>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𝐴𝑂𝐵</m:t>
                        </m:r>
                      </m:e>
                    </m:d>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𝑂</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𝐴𝑂𝑆</m:t>
                        </m:r>
                      </m:e>
                    </m:d>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𝐴𝑂𝐵</m:t>
                        </m:r>
                      </m:e>
                    </m:d>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Suy ra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𝐴𝑂</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𝐴𝑂𝑆</m:t>
                        </m:r>
                      </m:e>
                    </m:d>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𝐴𝑂𝐵</m:t>
                        </m:r>
                      </m:e>
                    </m:d>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Vậy giao tuyến của hai mặt phẳng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𝐴𝑂𝑆</m:t>
                        </m:r>
                      </m:e>
                    </m:d>
                  </m:oMath>
                </a14:m>
                <a:r>
                  <a:rPr lang="da-DK" sz="1800" dirty="0">
                    <a:latin typeface="Arial" panose="020B0604020202020204" pitchFamily="34" charset="0"/>
                    <a:ea typeface="Times New Roman" panose="02020603050405020304" pitchFamily="18" charset="0"/>
                  </a:rPr>
                  <a:t> và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𝐴𝑂𝐵</m:t>
                        </m:r>
                      </m:e>
                    </m:d>
                  </m:oMath>
                </a14:m>
                <a:r>
                  <a:rPr lang="da-DK" sz="1800" dirty="0">
                    <a:latin typeface="Arial" panose="020B0604020202020204" pitchFamily="34" charset="0"/>
                    <a:ea typeface="Times New Roman" panose="02020603050405020304" pitchFamily="18" charset="0"/>
                  </a:rPr>
                  <a:t> là đường thẳng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𝐴𝑂</m:t>
                    </m:r>
                  </m:oMath>
                </a14:m>
                <a:r>
                  <a:rPr lang="da-DK"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b) Ta có: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da-DK" sz="1800" i="1">
                            <a:latin typeface="Cambria Math" panose="02040503050406030204" pitchFamily="18" charset="0"/>
                            <a:ea typeface="Times New Roman" panose="02020603050405020304" pitchFamily="18" charset="0"/>
                            <a:cs typeface="Arial" panose="020B0604020202020204" pitchFamily="34" charset="0"/>
                          </a:rPr>
                          <m:t>𝐴𝑂𝑆</m:t>
                        </m:r>
                      </m:e>
                    </m:acc>
                    <m:r>
                      <a:rPr lang="da-DK"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da-DK" sz="1800" i="1">
                            <a:latin typeface="Cambria Math" panose="02040503050406030204" pitchFamily="18" charset="0"/>
                            <a:ea typeface="Times New Roman" panose="02020603050405020304" pitchFamily="18" charset="0"/>
                            <a:cs typeface="Arial" panose="020B0604020202020204" pitchFamily="34" charset="0"/>
                          </a:rPr>
                          <m:t>90</m:t>
                        </m:r>
                      </m:e>
                      <m:sup>
                        <m:r>
                          <a:rPr lang="da-DK" sz="1800" i="1">
                            <a:latin typeface="Cambria Math" panose="02040503050406030204" pitchFamily="18" charset="0"/>
                            <a:ea typeface="Times New Roman" panose="02020603050405020304" pitchFamily="18" charset="0"/>
                            <a:cs typeface="Arial" panose="020B0604020202020204" pitchFamily="34" charset="0"/>
                          </a:rPr>
                          <m:t>∘</m:t>
                        </m:r>
                      </m:sup>
                    </m:sSup>
                    <m:r>
                      <a:rPr lang="da-DK" sz="1800" i="1">
                        <a:latin typeface="Cambria Math" panose="02040503050406030204" pitchFamily="18" charset="0"/>
                        <a:ea typeface="Times New Roman" panose="02020603050405020304" pitchFamily="18" charset="0"/>
                        <a:cs typeface="Arial" panose="020B0604020202020204" pitchFamily="34" charset="0"/>
                      </a:rPr>
                      <m:t> </m:t>
                    </m:r>
                  </m:oMath>
                </a14:m>
                <a:r>
                  <a:rPr lang="da-DK" sz="1800" dirty="0">
                    <a:latin typeface="Arial" panose="020B0604020202020204" pitchFamily="34" charset="0"/>
                    <a:ea typeface="Times New Roman" panose="02020603050405020304" pitchFamily="18" charset="0"/>
                  </a:rPr>
                  <a:t>nên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𝑆𝑂</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𝐴𝑂</m:t>
                    </m:r>
                    <m:r>
                      <a:rPr lang="da-DK"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Vậy </a:t>
                </a:r>
                <a:r>
                  <a:rPr lang="da-DK" sz="1800" i="1" dirty="0">
                    <a:latin typeface="Arial" panose="020B0604020202020204" pitchFamily="34" charset="0"/>
                    <a:ea typeface="Times New Roman" panose="02020603050405020304" pitchFamily="18" charset="0"/>
                  </a:rPr>
                  <a:t>SO</a:t>
                </a:r>
                <a:r>
                  <a:rPr lang="da-DK" sz="1800" dirty="0">
                    <a:latin typeface="Arial" panose="020B0604020202020204" pitchFamily="34" charset="0"/>
                    <a:ea typeface="Times New Roman" panose="02020603050405020304" pitchFamily="18" charset="0"/>
                  </a:rPr>
                  <a:t> vuông góc với giao tuyến của hai mặt phẳng </a:t>
                </a:r>
                <a:r>
                  <a:rPr lang="da-DK" sz="1800" i="1" dirty="0">
                    <a:latin typeface="Arial" panose="020B0604020202020204" pitchFamily="34" charset="0"/>
                    <a:ea typeface="Times New Roman" panose="02020603050405020304" pitchFamily="18" charset="0"/>
                  </a:rPr>
                  <a:t>(AOS)</a:t>
                </a:r>
                <a:r>
                  <a:rPr lang="da-DK" sz="1800" dirty="0">
                    <a:latin typeface="Arial" panose="020B0604020202020204" pitchFamily="34" charset="0"/>
                    <a:ea typeface="Times New Roman" panose="02020603050405020304" pitchFamily="18" charset="0"/>
                  </a:rPr>
                  <a:t> và </a:t>
                </a:r>
                <a:r>
                  <a:rPr lang="da-DK" sz="1800" i="1" dirty="0">
                    <a:latin typeface="Arial" panose="020B0604020202020204" pitchFamily="34" charset="0"/>
                    <a:ea typeface="Times New Roman" panose="02020603050405020304" pitchFamily="18" charset="0"/>
                  </a:rPr>
                  <a:t>(AOB).</a:t>
                </a:r>
                <a:endParaRPr lang="en-US" sz="1600" dirty="0">
                  <a:latin typeface="Times New Roman" panose="02020603050405020304" pitchFamily="18" charset="0"/>
                  <a:ea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799250" y="992721"/>
                <a:ext cx="7514786" cy="3318665"/>
              </a:xfrm>
              <a:prstGeom prst="rect">
                <a:avLst/>
              </a:prstGeom>
              <a:blipFill>
                <a:blip r:embed="rId3"/>
                <a:stretch>
                  <a:fillRect l="-243" b="-2022"/>
                </a:stretch>
              </a:blipFill>
            </p:spPr>
            <p:txBody>
              <a:bodyPr/>
              <a:lstStyle/>
              <a:p>
                <a:r>
                  <a:rPr lang="en-US">
                    <a:noFill/>
                  </a:rPr>
                  <a:t> </a:t>
                </a:r>
              </a:p>
            </p:txBody>
          </p:sp>
        </mc:Fallback>
      </mc:AlternateContent>
      <p:pic>
        <p:nvPicPr>
          <p:cNvPr id="2" name="Picture 1"/>
          <p:cNvPicPr>
            <a:picLocks noChangeAspect="1"/>
          </p:cNvPicPr>
          <p:nvPr/>
        </p:nvPicPr>
        <p:blipFill>
          <a:blip r:embed="rId4"/>
          <a:srcRect/>
          <a:stretch/>
        </p:blipFill>
        <p:spPr>
          <a:xfrm>
            <a:off x="5841595" y="558088"/>
            <a:ext cx="2557878" cy="1968155"/>
          </a:xfrm>
          <a:prstGeom prst="rect">
            <a:avLst/>
          </a:prstGeom>
        </p:spPr>
      </p:pic>
    </p:spTree>
    <p:extLst>
      <p:ext uri="{BB962C8B-B14F-4D97-AF65-F5344CB8AC3E}">
        <p14:creationId xmlns:p14="http://schemas.microsoft.com/office/powerpoint/2010/main" val="26479286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up)">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left)">
                                      <p:cBhvr>
                                        <p:cTn id="25" dur="500"/>
                                        <p:tgtEl>
                                          <p:spTgt spid="6">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left)">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barn(inVertical)">
                                      <p:cBhvr>
                                        <p:cTn id="33" dur="500"/>
                                        <p:tgtEl>
                                          <p:spTgt spid="6">
                                            <p:txEl>
                                              <p:pRg st="4" end="4"/>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barn(inVertical)">
                                      <p:cBhvr>
                                        <p:cTn id="3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311200" y="191239"/>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9871471">
            <a:off x="8382988" y="427171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9871471">
            <a:off x="8721899" y="42570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21" name="Rectangle 120"/>
          <p:cNvSpPr/>
          <p:nvPr/>
        </p:nvSpPr>
        <p:spPr>
          <a:xfrm>
            <a:off x="4261658" y="40607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3"/>
          <a:srcRect/>
          <a:stretch/>
        </p:blipFill>
        <p:spPr>
          <a:xfrm>
            <a:off x="5954064" y="1358039"/>
            <a:ext cx="2557878" cy="1968155"/>
          </a:xfrm>
          <a:prstGeom prst="rect">
            <a:avLst/>
          </a:prstGeom>
        </p:spPr>
      </p:pic>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C8F37C7-F7A1-05A6-EC36-94624014C582}"/>
                  </a:ext>
                </a:extLst>
              </p:cNvPr>
              <p:cNvSpPr/>
              <p:nvPr/>
            </p:nvSpPr>
            <p:spPr>
              <a:xfrm>
                <a:off x="820341" y="1049676"/>
                <a:ext cx="4541627" cy="3178755"/>
              </a:xfrm>
              <a:prstGeom prst="rect">
                <a:avLst/>
              </a:prstGeom>
            </p:spPr>
            <p:txBody>
              <a:bodyPr wrap="square">
                <a:spAutoFit/>
              </a:bodyPr>
              <a:lstStyle/>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c) Ta có: A</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𝑂</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𝑂𝐵</m:t>
                    </m:r>
                  </m:oMath>
                </a14:m>
                <a:r>
                  <a:rPr lang="da-DK" sz="1800" dirty="0">
                    <a:latin typeface="Arial" panose="020B0604020202020204" pitchFamily="34" charset="0"/>
                    <a:ea typeface="Times New Roman" panose="02020603050405020304" pitchFamily="18" charset="0"/>
                  </a:rPr>
                  <a:t>. Mà: </a:t>
                </a:r>
                <a14:m>
                  <m:oMath xmlns:m="http://schemas.openxmlformats.org/officeDocument/2006/math">
                    <m:r>
                      <m:rPr>
                        <m:sty m:val="p"/>
                      </m:rPr>
                      <a:rPr lang="da-DK" sz="1800">
                        <a:latin typeface="Cambria Math" panose="02040503050406030204" pitchFamily="18" charset="0"/>
                        <a:ea typeface="Times New Roman" panose="02020603050405020304" pitchFamily="18" charset="0"/>
                        <a:cs typeface="Arial" panose="020B0604020202020204" pitchFamily="34" charset="0"/>
                      </a:rPr>
                      <m:t>A</m:t>
                    </m:r>
                    <m:r>
                      <a:rPr lang="da-DK" sz="1800" i="1">
                        <a:latin typeface="Cambria Math" panose="02040503050406030204" pitchFamily="18" charset="0"/>
                        <a:ea typeface="Times New Roman" panose="02020603050405020304" pitchFamily="18" charset="0"/>
                        <a:cs typeface="Arial" panose="020B0604020202020204" pitchFamily="34" charset="0"/>
                      </a:rPr>
                      <m:t>𝑂</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𝑆𝑂</m:t>
                    </m:r>
                    <m:r>
                      <a:rPr lang="da-DK"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Vậy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da-DK" sz="1800" i="1">
                            <a:latin typeface="Cambria Math" panose="02040503050406030204" pitchFamily="18" charset="0"/>
                            <a:ea typeface="Times New Roman" panose="02020603050405020304" pitchFamily="18" charset="0"/>
                            <a:cs typeface="Arial" panose="020B0604020202020204" pitchFamily="34" charset="0"/>
                          </a:rPr>
                          <m:t>𝑆𝑂𝐵</m:t>
                        </m:r>
                      </m:e>
                    </m:acc>
                    <m:r>
                      <a:rPr lang="da-DK" sz="1800" i="1">
                        <a:latin typeface="Cambria Math" panose="02040503050406030204" pitchFamily="18" charset="0"/>
                        <a:ea typeface="Times New Roman" panose="02020603050405020304" pitchFamily="18" charset="0"/>
                        <a:cs typeface="Arial" panose="020B0604020202020204" pitchFamily="34" charset="0"/>
                      </a:rPr>
                      <m:t> </m:t>
                    </m:r>
                  </m:oMath>
                </a14:m>
                <a:r>
                  <a:rPr lang="da-DK" sz="1800" dirty="0">
                    <a:latin typeface="Arial" panose="020B0604020202020204" pitchFamily="34" charset="0"/>
                    <a:ea typeface="Times New Roman" panose="02020603050405020304" pitchFamily="18" charset="0"/>
                  </a:rPr>
                  <a:t>là góc phẳng nhị diện của góc nhị diện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𝑆</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𝐴𝑂</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𝐵</m:t>
                    </m:r>
                    <m:r>
                      <a:rPr lang="da-DK" sz="1800" i="1">
                        <a:latin typeface="Cambria Math" panose="02040503050406030204" pitchFamily="18" charset="0"/>
                        <a:ea typeface="Times New Roman" panose="02020603050405020304" pitchFamily="18" charset="0"/>
                        <a:cs typeface="Arial" panose="020B0604020202020204" pitchFamily="34" charset="0"/>
                      </a:rPr>
                      <m:t>]</m:t>
                    </m:r>
                  </m:oMath>
                </a14:m>
                <a:r>
                  <a:rPr lang="da-DK"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Vì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𝐴𝑂𝑆</m:t>
                        </m:r>
                      </m:e>
                    </m:d>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𝐴𝑂𝐵</m:t>
                        </m:r>
                      </m:e>
                    </m:d>
                  </m:oMath>
                </a14:m>
                <a:r>
                  <a:rPr lang="da-DK" sz="1800" dirty="0">
                    <a:latin typeface="Arial" panose="020B0604020202020204" pitchFamily="34" charset="0"/>
                    <a:ea typeface="Times New Roman" panose="02020603050405020304" pitchFamily="18" charset="0"/>
                  </a:rPr>
                  <a:t> nên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da-DK" sz="1800" i="1">
                            <a:latin typeface="Cambria Math" panose="02040503050406030204" pitchFamily="18" charset="0"/>
                            <a:ea typeface="Times New Roman" panose="02020603050405020304" pitchFamily="18" charset="0"/>
                            <a:cs typeface="Arial" panose="020B0604020202020204" pitchFamily="34" charset="0"/>
                          </a:rPr>
                          <m:t>𝑆𝑂𝐵</m:t>
                        </m:r>
                      </m:e>
                    </m:acc>
                    <m:r>
                      <a:rPr lang="da-DK"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da-DK" sz="1800" i="1">
                            <a:latin typeface="Cambria Math" panose="02040503050406030204" pitchFamily="18" charset="0"/>
                            <a:ea typeface="Times New Roman" panose="02020603050405020304" pitchFamily="18" charset="0"/>
                            <a:cs typeface="Arial" panose="020B0604020202020204" pitchFamily="34" charset="0"/>
                          </a:rPr>
                          <m:t>90</m:t>
                        </m:r>
                      </m:e>
                      <m:sup>
                        <m:r>
                          <a:rPr lang="da-DK" sz="1800" i="1">
                            <a:latin typeface="Cambria Math" panose="02040503050406030204" pitchFamily="18" charset="0"/>
                            <a:ea typeface="Times New Roman" panose="02020603050405020304" pitchFamily="18" charset="0"/>
                            <a:cs typeface="Arial" panose="020B0604020202020204" pitchFamily="34" charset="0"/>
                          </a:rPr>
                          <m:t>∘</m:t>
                        </m:r>
                      </m:sup>
                    </m:sSup>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𝑆𝑂</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𝑂𝐴</m:t>
                    </m:r>
                    <m:r>
                      <a:rPr lang="da-DK" sz="1800" i="1">
                        <a:latin typeface="Cambria Math" panose="02040503050406030204" pitchFamily="18" charset="0"/>
                        <a:ea typeface="Times New Roman" panose="02020603050405020304" pitchFamily="18" charset="0"/>
                        <a:cs typeface="Arial" panose="020B0604020202020204" pitchFamily="34" charset="0"/>
                      </a:rPr>
                      <m:t>; </m:t>
                    </m:r>
                    <m:r>
                      <a:rPr lang="da-DK" sz="1800" i="1">
                        <a:latin typeface="Cambria Math" panose="02040503050406030204" pitchFamily="18" charset="0"/>
                        <a:ea typeface="Times New Roman" panose="02020603050405020304" pitchFamily="18" charset="0"/>
                        <a:cs typeface="Arial" panose="020B0604020202020204" pitchFamily="34" charset="0"/>
                      </a:rPr>
                      <m:t>𝑆𝑂</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𝑂𝐵</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Suy ra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𝑆𝑂</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𝐴𝑂𝐵</m:t>
                        </m:r>
                      </m:e>
                    </m:d>
                  </m:oMath>
                </a14:m>
                <a:r>
                  <a:rPr lang="da-DK"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mc:Choice>
        <mc:Fallback>
          <p:sp>
            <p:nvSpPr>
              <p:cNvPr id="3" name="Rectangle 2">
                <a:extLst>
                  <a:ext uri="{FF2B5EF4-FFF2-40B4-BE49-F238E27FC236}">
                    <a16:creationId xmlns:a16="http://schemas.microsoft.com/office/drawing/2014/main" id="{1C8F37C7-F7A1-05A6-EC36-94624014C582}"/>
                  </a:ext>
                </a:extLst>
              </p:cNvPr>
              <p:cNvSpPr>
                <a:spLocks noRot="1" noChangeAspect="1" noMove="1" noResize="1" noEditPoints="1" noAdjustHandles="1" noChangeArrowheads="1" noChangeShapeType="1" noTextEdit="1"/>
              </p:cNvSpPr>
              <p:nvPr/>
            </p:nvSpPr>
            <p:spPr>
              <a:xfrm>
                <a:off x="820341" y="1049676"/>
                <a:ext cx="4541627" cy="3178755"/>
              </a:xfrm>
              <a:prstGeom prst="rect">
                <a:avLst/>
              </a:prstGeom>
              <a:blipFill>
                <a:blip r:embed="rId4"/>
                <a:stretch>
                  <a:fillRect l="-537" r="-403" b="-2107"/>
                </a:stretch>
              </a:blipFill>
            </p:spPr>
            <p:txBody>
              <a:bodyPr/>
              <a:lstStyle/>
              <a:p>
                <a:r>
                  <a:rPr lang="en-US">
                    <a:noFill/>
                  </a:rPr>
                  <a:t> </a:t>
                </a:r>
              </a:p>
            </p:txBody>
          </p:sp>
        </mc:Fallback>
      </mc:AlternateContent>
    </p:spTree>
    <p:extLst>
      <p:ext uri="{BB962C8B-B14F-4D97-AF65-F5344CB8AC3E}">
        <p14:creationId xmlns:p14="http://schemas.microsoft.com/office/powerpoint/2010/main" val="17130849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319263" y="278296"/>
            <a:ext cx="8506746" cy="4605476"/>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3" name="Google Shape;1400;p56"/>
          <p:cNvGrpSpPr/>
          <p:nvPr/>
        </p:nvGrpSpPr>
        <p:grpSpPr>
          <a:xfrm rot="20785223">
            <a:off x="87205" y="4534948"/>
            <a:ext cx="734741" cy="575253"/>
            <a:chOff x="510459" y="1590372"/>
            <a:chExt cx="2723315" cy="238384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2351" y="1590372"/>
              <a:ext cx="2721423" cy="2382692"/>
              <a:chOff x="-4567575" y="1951993"/>
              <a:chExt cx="2228025" cy="1950707"/>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56962" y="2107448"/>
                <a:ext cx="734074" cy="1504026"/>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18535" y="1951993"/>
                <a:ext cx="975724" cy="1823753"/>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4" name="Google Shape;706;p45"/>
          <p:cNvGrpSpPr/>
          <p:nvPr/>
        </p:nvGrpSpPr>
        <p:grpSpPr>
          <a:xfrm rot="9583304">
            <a:off x="8487863" y="3736041"/>
            <a:ext cx="693016" cy="809108"/>
            <a:chOff x="-149650" y="2156050"/>
            <a:chExt cx="1609226" cy="2448025"/>
          </a:xfrm>
        </p:grpSpPr>
        <p:sp>
          <p:nvSpPr>
            <p:cNvPr id="35" name="Google Shape;707;p45"/>
            <p:cNvSpPr/>
            <p:nvPr/>
          </p:nvSpPr>
          <p:spPr>
            <a:xfrm>
              <a:off x="-149650" y="2156050"/>
              <a:ext cx="1609226" cy="2448025"/>
            </a:xfrm>
            <a:custGeom>
              <a:avLst/>
              <a:gdLst/>
              <a:ahLst/>
              <a:cxnLst/>
              <a:rect l="l" t="t" r="r" b="b"/>
              <a:pathLst>
                <a:path w="42457" h="64613" extrusionOk="0">
                  <a:moveTo>
                    <a:pt x="42457" y="0"/>
                  </a:moveTo>
                  <a:lnTo>
                    <a:pt x="40836" y="1237"/>
                  </a:lnTo>
                  <a:lnTo>
                    <a:pt x="39850" y="1989"/>
                  </a:lnTo>
                  <a:lnTo>
                    <a:pt x="34838" y="5765"/>
                  </a:lnTo>
                  <a:lnTo>
                    <a:pt x="1571" y="57361"/>
                  </a:lnTo>
                  <a:cubicBezTo>
                    <a:pt x="1086" y="58112"/>
                    <a:pt x="1270" y="59115"/>
                    <a:pt x="2005" y="59616"/>
                  </a:cubicBezTo>
                  <a:lnTo>
                    <a:pt x="0" y="62724"/>
                  </a:lnTo>
                  <a:lnTo>
                    <a:pt x="2908" y="64612"/>
                  </a:lnTo>
                  <a:lnTo>
                    <a:pt x="4913" y="61488"/>
                  </a:lnTo>
                  <a:cubicBezTo>
                    <a:pt x="5182" y="61645"/>
                    <a:pt x="5477" y="61721"/>
                    <a:pt x="5768" y="61721"/>
                  </a:cubicBezTo>
                  <a:cubicBezTo>
                    <a:pt x="6310" y="61721"/>
                    <a:pt x="6837" y="61459"/>
                    <a:pt x="7152" y="60970"/>
                  </a:cubicBezTo>
                  <a:lnTo>
                    <a:pt x="7820" y="59950"/>
                  </a:lnTo>
                  <a:lnTo>
                    <a:pt x="11229" y="59215"/>
                  </a:lnTo>
                  <a:lnTo>
                    <a:pt x="23042" y="40853"/>
                  </a:lnTo>
                  <a:cubicBezTo>
                    <a:pt x="23242" y="40518"/>
                    <a:pt x="23159" y="40084"/>
                    <a:pt x="22824" y="39850"/>
                  </a:cubicBezTo>
                  <a:cubicBezTo>
                    <a:pt x="22704" y="39778"/>
                    <a:pt x="22570" y="39742"/>
                    <a:pt x="22438" y="39742"/>
                  </a:cubicBezTo>
                  <a:cubicBezTo>
                    <a:pt x="22203" y="39742"/>
                    <a:pt x="21971" y="39854"/>
                    <a:pt x="21822" y="40067"/>
                  </a:cubicBezTo>
                  <a:lnTo>
                    <a:pt x="10343" y="57929"/>
                  </a:lnTo>
                  <a:lnTo>
                    <a:pt x="8923" y="58229"/>
                  </a:lnTo>
                  <a:lnTo>
                    <a:pt x="8923" y="58229"/>
                  </a:lnTo>
                  <a:lnTo>
                    <a:pt x="10293" y="56107"/>
                  </a:lnTo>
                  <a:lnTo>
                    <a:pt x="40402" y="9340"/>
                  </a:lnTo>
                  <a:lnTo>
                    <a:pt x="42123" y="1471"/>
                  </a:lnTo>
                  <a:lnTo>
                    <a:pt x="42457"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6" name="Google Shape;708;p45"/>
            <p:cNvGrpSpPr/>
            <p:nvPr/>
          </p:nvGrpSpPr>
          <p:grpSpPr>
            <a:xfrm>
              <a:off x="-149380" y="2156540"/>
              <a:ext cx="1608680" cy="2447031"/>
              <a:chOff x="3599875" y="1105925"/>
              <a:chExt cx="558550" cy="849575"/>
            </a:xfrm>
          </p:grpSpPr>
          <p:sp>
            <p:nvSpPr>
              <p:cNvPr id="37" name="Google Shape;709;p45"/>
              <p:cNvSpPr/>
              <p:nvPr/>
            </p:nvSpPr>
            <p:spPr>
              <a:xfrm>
                <a:off x="4057325" y="1105925"/>
                <a:ext cx="101100" cy="123125"/>
              </a:xfrm>
              <a:custGeom>
                <a:avLst/>
                <a:gdLst/>
                <a:ahLst/>
                <a:cxnLst/>
                <a:rect l="l" t="t" r="r" b="b"/>
                <a:pathLst>
                  <a:path w="4044" h="4925" extrusionOk="0">
                    <a:moveTo>
                      <a:pt x="4043" y="1"/>
                    </a:moveTo>
                    <a:lnTo>
                      <a:pt x="1" y="3040"/>
                    </a:lnTo>
                    <a:lnTo>
                      <a:pt x="2980" y="4925"/>
                    </a:lnTo>
                    <a:lnTo>
                      <a:pt x="404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710;p45"/>
              <p:cNvSpPr/>
              <p:nvPr/>
            </p:nvSpPr>
            <p:spPr>
              <a:xfrm>
                <a:off x="4124200" y="1105925"/>
                <a:ext cx="34225" cy="41825"/>
              </a:xfrm>
              <a:custGeom>
                <a:avLst/>
                <a:gdLst/>
                <a:ahLst/>
                <a:cxnLst/>
                <a:rect l="l" t="t" r="r" b="b"/>
                <a:pathLst>
                  <a:path w="1369" h="1673" extrusionOk="0">
                    <a:moveTo>
                      <a:pt x="1368" y="1"/>
                    </a:moveTo>
                    <a:lnTo>
                      <a:pt x="1" y="1034"/>
                    </a:lnTo>
                    <a:lnTo>
                      <a:pt x="973" y="167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711;p45"/>
              <p:cNvSpPr/>
              <p:nvPr/>
            </p:nvSpPr>
            <p:spPr>
              <a:xfrm>
                <a:off x="3599875" y="1867350"/>
                <a:ext cx="79825" cy="88150"/>
              </a:xfrm>
              <a:custGeom>
                <a:avLst/>
                <a:gdLst/>
                <a:ahLst/>
                <a:cxnLst/>
                <a:rect l="l" t="t" r="r" b="b"/>
                <a:pathLst>
                  <a:path w="3193" h="3526" extrusionOk="0">
                    <a:moveTo>
                      <a:pt x="1672" y="0"/>
                    </a:moveTo>
                    <a:lnTo>
                      <a:pt x="1" y="2553"/>
                    </a:lnTo>
                    <a:lnTo>
                      <a:pt x="1551" y="3526"/>
                    </a:lnTo>
                    <a:lnTo>
                      <a:pt x="3192" y="973"/>
                    </a:lnTo>
                    <a:lnTo>
                      <a:pt x="16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712;p45"/>
              <p:cNvSpPr/>
              <p:nvPr/>
            </p:nvSpPr>
            <p:spPr>
              <a:xfrm>
                <a:off x="3650800" y="1628050"/>
                <a:ext cx="256100" cy="274375"/>
              </a:xfrm>
              <a:custGeom>
                <a:avLst/>
                <a:gdLst/>
                <a:ahLst/>
                <a:cxnLst/>
                <a:rect l="l" t="t" r="r" b="b"/>
                <a:pathLst>
                  <a:path w="10244" h="10975" extrusionOk="0">
                    <a:moveTo>
                      <a:pt x="9807" y="1"/>
                    </a:moveTo>
                    <a:cubicBezTo>
                      <a:pt x="9676" y="1"/>
                      <a:pt x="9554" y="68"/>
                      <a:pt x="9514" y="149"/>
                    </a:cubicBezTo>
                    <a:lnTo>
                      <a:pt x="3465" y="9511"/>
                    </a:lnTo>
                    <a:lnTo>
                      <a:pt x="365" y="10210"/>
                    </a:lnTo>
                    <a:cubicBezTo>
                      <a:pt x="122" y="10241"/>
                      <a:pt x="0" y="10484"/>
                      <a:pt x="61" y="10666"/>
                    </a:cubicBezTo>
                    <a:cubicBezTo>
                      <a:pt x="88" y="10857"/>
                      <a:pt x="263" y="10975"/>
                      <a:pt x="452" y="10975"/>
                    </a:cubicBezTo>
                    <a:cubicBezTo>
                      <a:pt x="473" y="10975"/>
                      <a:pt x="495" y="10973"/>
                      <a:pt x="517" y="10970"/>
                    </a:cubicBezTo>
                    <a:lnTo>
                      <a:pt x="3921" y="10241"/>
                    </a:lnTo>
                    <a:lnTo>
                      <a:pt x="10122" y="605"/>
                    </a:lnTo>
                    <a:cubicBezTo>
                      <a:pt x="10243" y="393"/>
                      <a:pt x="10183" y="180"/>
                      <a:pt x="10000" y="58"/>
                    </a:cubicBezTo>
                    <a:cubicBezTo>
                      <a:pt x="9940" y="18"/>
                      <a:pt x="9872" y="1"/>
                      <a:pt x="98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13;p45"/>
              <p:cNvSpPr/>
              <p:nvPr/>
            </p:nvSpPr>
            <p:spPr>
              <a:xfrm>
                <a:off x="3615075" y="1796675"/>
                <a:ext cx="121600" cy="121450"/>
              </a:xfrm>
              <a:custGeom>
                <a:avLst/>
                <a:gdLst/>
                <a:ahLst/>
                <a:cxnLst/>
                <a:rect l="l" t="t" r="r" b="b"/>
                <a:pathLst>
                  <a:path w="4864" h="4858" extrusionOk="0">
                    <a:moveTo>
                      <a:pt x="1946" y="0"/>
                    </a:moveTo>
                    <a:lnTo>
                      <a:pt x="274" y="2554"/>
                    </a:lnTo>
                    <a:cubicBezTo>
                      <a:pt x="1" y="2979"/>
                      <a:pt x="122" y="3496"/>
                      <a:pt x="517" y="3769"/>
                    </a:cubicBezTo>
                    <a:lnTo>
                      <a:pt x="2007" y="4712"/>
                    </a:lnTo>
                    <a:cubicBezTo>
                      <a:pt x="2160" y="4810"/>
                      <a:pt x="2326" y="4858"/>
                      <a:pt x="2488" y="4858"/>
                    </a:cubicBezTo>
                    <a:cubicBezTo>
                      <a:pt x="2774" y="4858"/>
                      <a:pt x="3048" y="4710"/>
                      <a:pt x="3222" y="4438"/>
                    </a:cubicBezTo>
                    <a:lnTo>
                      <a:pt x="4864" y="1915"/>
                    </a:lnTo>
                    <a:lnTo>
                      <a:pt x="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4;p45"/>
              <p:cNvSpPr/>
              <p:nvPr/>
            </p:nvSpPr>
            <p:spPr>
              <a:xfrm>
                <a:off x="3662200" y="1181925"/>
                <a:ext cx="468875" cy="661875"/>
              </a:xfrm>
              <a:custGeom>
                <a:avLst/>
                <a:gdLst/>
                <a:ahLst/>
                <a:cxnLst/>
                <a:rect l="l" t="t" r="r" b="b"/>
                <a:pathLst>
                  <a:path w="18755" h="26475" extrusionOk="0">
                    <a:moveTo>
                      <a:pt x="15806" y="0"/>
                    </a:moveTo>
                    <a:lnTo>
                      <a:pt x="0" y="24590"/>
                    </a:lnTo>
                    <a:lnTo>
                      <a:pt x="2948" y="26475"/>
                    </a:lnTo>
                    <a:lnTo>
                      <a:pt x="18754" y="1885"/>
                    </a:lnTo>
                    <a:lnTo>
                      <a:pt x="158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715;p45"/>
              <p:cNvSpPr/>
              <p:nvPr/>
            </p:nvSpPr>
            <p:spPr>
              <a:xfrm>
                <a:off x="3615075" y="1181150"/>
                <a:ext cx="479525" cy="721175"/>
              </a:xfrm>
              <a:custGeom>
                <a:avLst/>
                <a:gdLst/>
                <a:ahLst/>
                <a:cxnLst/>
                <a:rect l="l" t="t" r="r" b="b"/>
                <a:pathLst>
                  <a:path w="19181" h="28847" extrusionOk="0">
                    <a:moveTo>
                      <a:pt x="17691" y="1"/>
                    </a:moveTo>
                    <a:lnTo>
                      <a:pt x="213" y="27114"/>
                    </a:lnTo>
                    <a:cubicBezTo>
                      <a:pt x="1" y="27539"/>
                      <a:pt x="122" y="28117"/>
                      <a:pt x="487" y="28390"/>
                    </a:cubicBezTo>
                    <a:lnTo>
                      <a:pt x="1216" y="28846"/>
                    </a:lnTo>
                    <a:lnTo>
                      <a:pt x="19180" y="943"/>
                    </a:lnTo>
                    <a:lnTo>
                      <a:pt x="176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2" name="Google Shape;777;p46"/>
          <p:cNvSpPr txBox="1">
            <a:spLocks noGrp="1"/>
          </p:cNvSpPr>
          <p:nvPr>
            <p:ph type="title"/>
          </p:nvPr>
        </p:nvSpPr>
        <p:spPr>
          <a:xfrm>
            <a:off x="2946160" y="476433"/>
            <a:ext cx="3252952" cy="640957"/>
          </a:xfrm>
          <a:prstGeom prst="rect">
            <a:avLst/>
          </a:prstGeom>
          <a:ln w="9525"/>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C00000"/>
                </a:solidFill>
                <a:latin typeface="+mj-lt"/>
              </a:rPr>
              <a:t>KHỞI ĐỘNG</a:t>
            </a:r>
            <a:endParaRPr sz="3200" b="1" dirty="0">
              <a:solidFill>
                <a:srgbClr val="C00000"/>
              </a:solidFill>
              <a:latin typeface="+mj-lt"/>
            </a:endParaRPr>
          </a:p>
        </p:txBody>
      </p:sp>
      <p:sp>
        <p:nvSpPr>
          <p:cNvPr id="63" name="Rectangle 62"/>
          <p:cNvSpPr/>
          <p:nvPr/>
        </p:nvSpPr>
        <p:spPr>
          <a:xfrm>
            <a:off x="515276" y="1222758"/>
            <a:ext cx="4778573" cy="1420325"/>
          </a:xfrm>
          <a:prstGeom prst="rect">
            <a:avLst/>
          </a:prstGeom>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Calibri" panose="020F0502020204030204" pitchFamily="34" charset="0"/>
              </a:rPr>
              <a:t>Để công trình xây dựng được an toàn và bền vững , người ta thường xây tường nhà vuông góc với nền nhà (</a:t>
            </a:r>
            <a:r>
              <a:rPr lang="da-DK" sz="2000" i="1" dirty="0">
                <a:latin typeface="Arial" panose="020B0604020202020204" pitchFamily="34" charset="0"/>
                <a:ea typeface="Calibri" panose="020F0502020204030204" pitchFamily="34" charset="0"/>
              </a:rPr>
              <a:t>Hình 44</a:t>
            </a:r>
            <a:r>
              <a:rPr lang="da-DK" sz="2000" dirty="0">
                <a:latin typeface="Arial" panose="020B0604020202020204" pitchFamily="34" charset="0"/>
                <a:ea typeface="Calibri" panose="020F0502020204030204" pitchFamily="34" charset="0"/>
              </a:rPr>
              <a:t>).</a:t>
            </a:r>
            <a:endParaRPr lang="en-US" sz="2000" dirty="0">
              <a:effectLst/>
              <a:latin typeface="+mn-lt"/>
              <a:ea typeface="Arial" panose="020B0604020202020204" pitchFamily="34" charset="0"/>
              <a:cs typeface="Times New Roman" panose="02020603050405020304" pitchFamily="18" charset="0"/>
            </a:endParaRPr>
          </a:p>
        </p:txBody>
      </p:sp>
      <p:pic>
        <p:nvPicPr>
          <p:cNvPr id="66" name="Picture 65"/>
          <p:cNvPicPr>
            <a:picLocks noChangeAspect="1"/>
          </p:cNvPicPr>
          <p:nvPr/>
        </p:nvPicPr>
        <p:blipFill>
          <a:blip r:embed="rId3"/>
          <a:srcRect/>
          <a:stretch/>
        </p:blipFill>
        <p:spPr>
          <a:xfrm>
            <a:off x="5354039" y="1222758"/>
            <a:ext cx="3308576" cy="2185591"/>
          </a:xfrm>
          <a:prstGeom prst="rect">
            <a:avLst/>
          </a:prstGeom>
        </p:spPr>
      </p:pic>
      <p:grpSp>
        <p:nvGrpSpPr>
          <p:cNvPr id="3" name="Group 2">
            <a:extLst>
              <a:ext uri="{FF2B5EF4-FFF2-40B4-BE49-F238E27FC236}">
                <a16:creationId xmlns:a16="http://schemas.microsoft.com/office/drawing/2014/main" id="{E87603F2-5C66-77D9-C070-6BAC505ABE0B}"/>
              </a:ext>
            </a:extLst>
          </p:cNvPr>
          <p:cNvGrpSpPr/>
          <p:nvPr/>
        </p:nvGrpSpPr>
        <p:grpSpPr>
          <a:xfrm>
            <a:off x="376842" y="3228175"/>
            <a:ext cx="6725616" cy="1588800"/>
            <a:chOff x="1423077" y="3595404"/>
            <a:chExt cx="6725616" cy="1588800"/>
          </a:xfrm>
        </p:grpSpPr>
        <p:pic>
          <p:nvPicPr>
            <p:cNvPr id="4" name="Picture 3">
              <a:extLst>
                <a:ext uri="{FF2B5EF4-FFF2-40B4-BE49-F238E27FC236}">
                  <a16:creationId xmlns:a16="http://schemas.microsoft.com/office/drawing/2014/main" id="{10C34D1B-849F-9C40-1ECA-2346556C9296}"/>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423077" y="3846772"/>
              <a:ext cx="999117" cy="1150096"/>
            </a:xfrm>
            <a:prstGeom prst="rect">
              <a:avLst/>
            </a:prstGeom>
          </p:spPr>
        </p:pic>
        <p:grpSp>
          <p:nvGrpSpPr>
            <p:cNvPr id="5" name="Group 4">
              <a:extLst>
                <a:ext uri="{FF2B5EF4-FFF2-40B4-BE49-F238E27FC236}">
                  <a16:creationId xmlns:a16="http://schemas.microsoft.com/office/drawing/2014/main" id="{519BF066-D6A3-11D5-9C89-49CCF0DDAFB2}"/>
                </a:ext>
              </a:extLst>
            </p:cNvPr>
            <p:cNvGrpSpPr/>
            <p:nvPr/>
          </p:nvGrpSpPr>
          <p:grpSpPr>
            <a:xfrm>
              <a:off x="2979622" y="3595404"/>
              <a:ext cx="5169071" cy="1588800"/>
              <a:chOff x="7361611" y="8372286"/>
              <a:chExt cx="6339657" cy="1588800"/>
            </a:xfrm>
          </p:grpSpPr>
          <p:sp>
            <p:nvSpPr>
              <p:cNvPr id="6" name="Cloud Callout 24">
                <a:extLst>
                  <a:ext uri="{FF2B5EF4-FFF2-40B4-BE49-F238E27FC236}">
                    <a16:creationId xmlns:a16="http://schemas.microsoft.com/office/drawing/2014/main" id="{4518C18D-C7C7-EB72-5CCE-22CC941EE3FA}"/>
                  </a:ext>
                </a:extLst>
              </p:cNvPr>
              <p:cNvSpPr/>
              <p:nvPr/>
            </p:nvSpPr>
            <p:spPr>
              <a:xfrm>
                <a:off x="7361611" y="8372286"/>
                <a:ext cx="6339657" cy="1588800"/>
              </a:xfrm>
              <a:prstGeom prst="cloudCallout">
                <a:avLst>
                  <a:gd name="adj1" fmla="val -61493"/>
                  <a:gd name="adj2" fmla="val 15803"/>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000" dirty="0"/>
              </a:p>
            </p:txBody>
          </p:sp>
          <p:sp>
            <p:nvSpPr>
              <p:cNvPr id="7" name="Rectangle 6">
                <a:extLst>
                  <a:ext uri="{FF2B5EF4-FFF2-40B4-BE49-F238E27FC236}">
                    <a16:creationId xmlns:a16="http://schemas.microsoft.com/office/drawing/2014/main" id="{C74218B0-207E-9E9F-3CC4-45863C13709F}"/>
                  </a:ext>
                </a:extLst>
              </p:cNvPr>
              <p:cNvSpPr/>
              <p:nvPr/>
            </p:nvSpPr>
            <p:spPr>
              <a:xfrm>
                <a:off x="8372546" y="8396036"/>
                <a:ext cx="4633485" cy="1427635"/>
              </a:xfrm>
              <a:prstGeom prst="rect">
                <a:avLst/>
              </a:prstGeom>
            </p:spPr>
            <p:txBody>
              <a:bodyPr wrap="square">
                <a:spAutoFit/>
              </a:bodyPr>
              <a:lstStyle/>
              <a:p>
                <a:pPr algn="just">
                  <a:lnSpc>
                    <a:spcPct val="150000"/>
                  </a:lnSpc>
                  <a:spcBef>
                    <a:spcPts val="600"/>
                  </a:spcBef>
                  <a:spcAft>
                    <a:spcPts val="600"/>
                  </a:spcAft>
                </a:pPr>
                <a:r>
                  <a:rPr lang="da-DK" sz="2000" i="1" kern="0" dirty="0">
                    <a:solidFill>
                      <a:srgbClr val="000000"/>
                    </a:solidFill>
                    <a:effectLst/>
                    <a:latin typeface="Arial" panose="020B0604020202020204" pitchFamily="34" charset="0"/>
                    <a:ea typeface="Calibri" panose="020F0502020204030204" pitchFamily="34" charset="0"/>
                  </a:rPr>
                  <a:t>Hình ảnh tường nhà vuông góc với nền nhà gợi nên khái niệm nào trong hình học?</a:t>
                </a:r>
                <a:endPar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71214857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anim calcmode="lin" valueType="num">
                                      <p:cBhvr>
                                        <p:cTn id="13" dur="500" fill="hold"/>
                                        <p:tgtEl>
                                          <p:spTgt spid="63"/>
                                        </p:tgtEl>
                                        <p:attrNameLst>
                                          <p:attrName>ppt_x</p:attrName>
                                        </p:attrNameLst>
                                      </p:cBhvr>
                                      <p:tavLst>
                                        <p:tav tm="0">
                                          <p:val>
                                            <p:strVal val="#ppt_x"/>
                                          </p:val>
                                        </p:tav>
                                        <p:tav tm="100000">
                                          <p:val>
                                            <p:strVal val="#ppt_x"/>
                                          </p:val>
                                        </p:tav>
                                      </p:tavLst>
                                    </p:anim>
                                    <p:anim calcmode="lin" valueType="num">
                                      <p:cBhvr>
                                        <p:cTn id="14" dur="5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anim calcmode="lin" valueType="num">
                                      <p:cBhvr>
                                        <p:cTn id="18" dur="500" fill="hold"/>
                                        <p:tgtEl>
                                          <p:spTgt spid="66"/>
                                        </p:tgtEl>
                                        <p:attrNameLst>
                                          <p:attrName>ppt_x</p:attrName>
                                        </p:attrNameLst>
                                      </p:cBhvr>
                                      <p:tavLst>
                                        <p:tav tm="0">
                                          <p:val>
                                            <p:strVal val="#ppt_x"/>
                                          </p:val>
                                        </p:tav>
                                        <p:tav tm="100000">
                                          <p:val>
                                            <p:strVal val="#ppt_x"/>
                                          </p:val>
                                        </p:tav>
                                      </p:tavLst>
                                    </p:anim>
                                    <p:anim calcmode="lin" valueType="num">
                                      <p:cBhvr>
                                        <p:cTn id="19" dur="5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alpha val="38000"/>
          </a:schemeClr>
        </a:solidFill>
        <a:effectLst/>
      </p:bgPr>
    </p:bg>
    <p:spTree>
      <p:nvGrpSpPr>
        <p:cNvPr id="1" name="Shape 797"/>
        <p:cNvGrpSpPr/>
        <p:nvPr/>
      </p:nvGrpSpPr>
      <p:grpSpPr>
        <a:xfrm>
          <a:off x="0" y="0"/>
          <a:ext cx="0" cy="0"/>
          <a:chOff x="0" y="0"/>
          <a:chExt cx="0" cy="0"/>
        </a:xfrm>
      </p:grpSpPr>
      <p:sp>
        <p:nvSpPr>
          <p:cNvPr id="3" name="Rectangle 2"/>
          <p:cNvSpPr/>
          <p:nvPr/>
        </p:nvSpPr>
        <p:spPr>
          <a:xfrm>
            <a:off x="500296" y="1420236"/>
            <a:ext cx="4743628" cy="27955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50000"/>
              </a:lnSpc>
              <a:spcBef>
                <a:spcPts val="600"/>
              </a:spcBef>
              <a:spcAft>
                <a:spcPts val="600"/>
              </a:spcAft>
            </a:pPr>
            <a:r>
              <a:rPr lang="da-DK" sz="2400" dirty="0">
                <a:latin typeface="Arial" panose="020B0604020202020204" pitchFamily="34" charset="0"/>
                <a:ea typeface="Times New Roman" panose="02020603050405020304" pitchFamily="18" charset="0"/>
                <a:cs typeface="Times New Roman" panose="02020603050405020304" pitchFamily="18" charset="0"/>
              </a:rPr>
              <a:t>Nếu hai mặt phẳng vuông góc với nhau thì bất cứ đường thẳng nào nằm trong mặt phẳng này và vuông góc với giao tuyến cũng vuông góc với mặt phẳng kia.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540;p49"/>
          <p:cNvSpPr txBox="1">
            <a:spLocks/>
          </p:cNvSpPr>
          <p:nvPr/>
        </p:nvSpPr>
        <p:spPr>
          <a:xfrm>
            <a:off x="3009101" y="491483"/>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algn="ctr">
              <a:buClr>
                <a:srgbClr val="070185"/>
              </a:buClr>
            </a:pPr>
            <a:r>
              <a:rPr lang="en-US" sz="3000" b="1" dirty="0" err="1">
                <a:solidFill>
                  <a:srgbClr val="C00000"/>
                </a:solidFill>
                <a:latin typeface="Arial" panose="020B0604020202020204" pitchFamily="34" charset="0"/>
              </a:rPr>
              <a:t>Tính</a:t>
            </a:r>
            <a:r>
              <a:rPr lang="en-US" sz="3000" b="1" dirty="0">
                <a:solidFill>
                  <a:srgbClr val="C00000"/>
                </a:solidFill>
                <a:latin typeface="Arial" panose="020B0604020202020204" pitchFamily="34" charset="0"/>
              </a:rPr>
              <a:t> </a:t>
            </a:r>
            <a:r>
              <a:rPr lang="en-US" sz="3000" b="1" dirty="0" err="1">
                <a:solidFill>
                  <a:srgbClr val="C00000"/>
                </a:solidFill>
                <a:latin typeface="Arial" panose="020B0604020202020204" pitchFamily="34" charset="0"/>
              </a:rPr>
              <a:t>chất</a:t>
            </a:r>
            <a:r>
              <a:rPr lang="en-US" sz="3000" b="1" dirty="0">
                <a:solidFill>
                  <a:srgbClr val="C00000"/>
                </a:solidFill>
                <a:latin typeface="Arial" panose="020B0604020202020204" pitchFamily="34" charset="0"/>
              </a:rPr>
              <a:t> 1</a:t>
            </a:r>
            <a:endParaRPr lang="vi-VN" sz="3000" b="1" dirty="0">
              <a:solidFill>
                <a:srgbClr val="C00000"/>
              </a:solidFill>
              <a:latin typeface="Arial" panose="020B0604020202020204" pitchFamily="34" charset="0"/>
            </a:endParaRPr>
          </a:p>
        </p:txBody>
      </p:sp>
      <p:grpSp>
        <p:nvGrpSpPr>
          <p:cNvPr id="7" name="Google Shape;1058;p51"/>
          <p:cNvGrpSpPr/>
          <p:nvPr/>
        </p:nvGrpSpPr>
        <p:grpSpPr>
          <a:xfrm rot="5400000">
            <a:off x="8289067" y="-1520"/>
            <a:ext cx="221522" cy="677127"/>
            <a:chOff x="4818146" y="3203323"/>
            <a:chExt cx="77845" cy="395165"/>
          </a:xfrm>
        </p:grpSpPr>
        <p:sp>
          <p:nvSpPr>
            <p:cNvPr id="8"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 name="Google Shape;1175;p53"/>
          <p:cNvGrpSpPr/>
          <p:nvPr/>
        </p:nvGrpSpPr>
        <p:grpSpPr>
          <a:xfrm rot="5400000">
            <a:off x="-98419" y="265395"/>
            <a:ext cx="705718" cy="683813"/>
            <a:chOff x="4179067" y="2811495"/>
            <a:chExt cx="286475" cy="274390"/>
          </a:xfrm>
        </p:grpSpPr>
        <p:sp>
          <p:nvSpPr>
            <p:cNvPr id="1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pic>
        <p:nvPicPr>
          <p:cNvPr id="5" name="Picture 4"/>
          <p:cNvPicPr>
            <a:picLocks noChangeAspect="1"/>
          </p:cNvPicPr>
          <p:nvPr/>
        </p:nvPicPr>
        <p:blipFill>
          <a:blip r:embed="rId3"/>
          <a:srcRect/>
          <a:stretch/>
        </p:blipFill>
        <p:spPr>
          <a:xfrm>
            <a:off x="5681037" y="1591078"/>
            <a:ext cx="2935803" cy="2453888"/>
          </a:xfrm>
          <a:prstGeom prst="rect">
            <a:avLst/>
          </a:prstGeom>
        </p:spPr>
      </p:pic>
    </p:spTree>
    <p:extLst>
      <p:ext uri="{BB962C8B-B14F-4D97-AF65-F5344CB8AC3E}">
        <p14:creationId xmlns:p14="http://schemas.microsoft.com/office/powerpoint/2010/main" val="86962859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92662" y="745832"/>
            <a:ext cx="8732713" cy="420107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71" name="Rectangle 70"/>
          <p:cNvSpPr/>
          <p:nvPr/>
        </p:nvSpPr>
        <p:spPr>
          <a:xfrm>
            <a:off x="3509775" y="144075"/>
            <a:ext cx="209848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1" u="sng" strike="noStrike" kern="1200" cap="none" spc="0" normalizeH="0" baseline="0" noProof="0" dirty="0" err="1">
                <a:ln>
                  <a:noFill/>
                </a:ln>
                <a:solidFill>
                  <a:schemeClr val="accent5"/>
                </a:solidFill>
                <a:effectLst/>
                <a:uLnTx/>
                <a:uFillTx/>
                <a:latin typeface="Arial" panose="020B0604020202020204" pitchFamily="34" charset="0"/>
                <a:ea typeface="+mn-ea"/>
                <a:cs typeface="Arial"/>
                <a:sym typeface="Arial"/>
              </a:rPr>
              <a:t>Chứng</a:t>
            </a:r>
            <a:r>
              <a:rPr kumimoji="0" lang="en-US" sz="2400" b="1" i="1" u="sng" strike="noStrike" kern="1200" cap="none" spc="0" normalizeH="0" noProof="0" dirty="0">
                <a:ln>
                  <a:noFill/>
                </a:ln>
                <a:solidFill>
                  <a:schemeClr val="accent5"/>
                </a:solidFill>
                <a:effectLst/>
                <a:uLnTx/>
                <a:uFillTx/>
                <a:latin typeface="Arial" panose="020B0604020202020204" pitchFamily="34" charset="0"/>
                <a:ea typeface="+mn-ea"/>
                <a:cs typeface="Arial"/>
                <a:sym typeface="Arial"/>
              </a:rPr>
              <a:t> </a:t>
            </a:r>
            <a:r>
              <a:rPr kumimoji="0" lang="en-US" sz="2400" b="1" i="1" u="sng" strike="noStrike" kern="1200" cap="none" spc="0" normalizeH="0" noProof="0" dirty="0" err="1">
                <a:ln>
                  <a:noFill/>
                </a:ln>
                <a:solidFill>
                  <a:schemeClr val="accent5"/>
                </a:solidFill>
                <a:effectLst/>
                <a:uLnTx/>
                <a:uFillTx/>
                <a:latin typeface="Arial" panose="020B0604020202020204" pitchFamily="34" charset="0"/>
                <a:ea typeface="+mn-ea"/>
                <a:cs typeface="Arial"/>
                <a:sym typeface="Arial"/>
              </a:rPr>
              <a:t>minh</a:t>
            </a:r>
            <a:endParaRPr kumimoji="0" lang="en-US" sz="2400" b="1" i="1" u="sng" strike="noStrike" kern="1200" cap="none" spc="0" normalizeH="0" baseline="0" noProof="0" dirty="0">
              <a:ln>
                <a:noFill/>
              </a:ln>
              <a:solidFill>
                <a:schemeClr val="accent5"/>
              </a:solidFill>
              <a:effectLst/>
              <a:uLnTx/>
              <a:uFillTx/>
              <a:latin typeface="Calibri"/>
              <a:ea typeface="+mn-ea"/>
              <a:cs typeface="Arial"/>
              <a:sym typeface="Arial"/>
            </a:endParaRPr>
          </a:p>
        </p:txBody>
      </p:sp>
      <p:pic>
        <p:nvPicPr>
          <p:cNvPr id="2" name="Picture 1"/>
          <p:cNvPicPr>
            <a:picLocks noChangeAspect="1"/>
          </p:cNvPicPr>
          <p:nvPr/>
        </p:nvPicPr>
        <p:blipFill>
          <a:blip r:embed="rId4"/>
          <a:srcRect/>
          <a:stretch/>
        </p:blipFill>
        <p:spPr>
          <a:xfrm>
            <a:off x="241312" y="1363158"/>
            <a:ext cx="2309089" cy="1930050"/>
          </a:xfrm>
          <a:prstGeom prst="rect">
            <a:avLst/>
          </a:prstGeom>
        </p:spPr>
      </p:pic>
      <p:grpSp>
        <p:nvGrpSpPr>
          <p:cNvPr id="72" name="Group 71"/>
          <p:cNvGrpSpPr/>
          <p:nvPr/>
        </p:nvGrpSpPr>
        <p:grpSpPr>
          <a:xfrm rot="15608056">
            <a:off x="-658845" y="2929315"/>
            <a:ext cx="1184547" cy="546948"/>
            <a:chOff x="1236482" y="2560736"/>
            <a:chExt cx="1290657" cy="567968"/>
          </a:xfrm>
        </p:grpSpPr>
        <p:grpSp>
          <p:nvGrpSpPr>
            <p:cNvPr id="73" name="Google Shape;2147;p80"/>
            <p:cNvGrpSpPr/>
            <p:nvPr/>
          </p:nvGrpSpPr>
          <p:grpSpPr>
            <a:xfrm rot="10450688">
              <a:off x="1236482" y="2563204"/>
              <a:ext cx="821600" cy="565500"/>
              <a:chOff x="5263225" y="2369200"/>
              <a:chExt cx="821600" cy="565500"/>
            </a:xfrm>
          </p:grpSpPr>
          <p:sp>
            <p:nvSpPr>
              <p:cNvPr id="91"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2" name="Google Shape;2149;p80"/>
              <p:cNvGrpSpPr/>
              <p:nvPr/>
            </p:nvGrpSpPr>
            <p:grpSpPr>
              <a:xfrm>
                <a:off x="5263225" y="2369200"/>
                <a:ext cx="821600" cy="565500"/>
                <a:chOff x="2959800" y="3882950"/>
                <a:chExt cx="821600" cy="565500"/>
              </a:xfrm>
            </p:grpSpPr>
            <p:sp>
              <p:nvSpPr>
                <p:cNvPr id="93"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4" name="Google Shape;2161;p80"/>
            <p:cNvGrpSpPr/>
            <p:nvPr/>
          </p:nvGrpSpPr>
          <p:grpSpPr>
            <a:xfrm rot="10450688">
              <a:off x="1705539" y="2560736"/>
              <a:ext cx="821600" cy="565500"/>
              <a:chOff x="5263225" y="2369200"/>
              <a:chExt cx="821600" cy="565500"/>
            </a:xfrm>
          </p:grpSpPr>
          <p:sp>
            <p:nvSpPr>
              <p:cNvPr id="75"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oogle Shape;2163;p80"/>
              <p:cNvGrpSpPr/>
              <p:nvPr/>
            </p:nvGrpSpPr>
            <p:grpSpPr>
              <a:xfrm>
                <a:off x="5263225" y="2369200"/>
                <a:ext cx="821600" cy="565500"/>
                <a:chOff x="2959800" y="3882950"/>
                <a:chExt cx="821600" cy="565500"/>
              </a:xfrm>
            </p:grpSpPr>
            <p:sp>
              <p:nvSpPr>
                <p:cNvPr id="77"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mc:AlternateContent xmlns:mc="http://schemas.openxmlformats.org/markup-compatibility/2006">
        <mc:Choice xmlns:a14="http://schemas.microsoft.com/office/drawing/2010/main" Requires="a14">
          <p:sp>
            <p:nvSpPr>
              <p:cNvPr id="6" name="Rectangle 5"/>
              <p:cNvSpPr/>
              <p:nvPr/>
            </p:nvSpPr>
            <p:spPr>
              <a:xfrm>
                <a:off x="2561773" y="876302"/>
                <a:ext cx="6353559" cy="2643159"/>
              </a:xfrm>
              <a:prstGeom prst="rect">
                <a:avLst/>
              </a:prstGeom>
            </p:spPr>
            <p:txBody>
              <a:bodyPr wrap="square">
                <a:spAutoFit/>
              </a:bodyPr>
              <a:lstStyle/>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Cho hai mặt phẳng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𝑃</m:t>
                        </m:r>
                      </m:e>
                    </m:d>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vuông góc với nhau và cắt nhau theo giao tuyến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𝑑</m:t>
                    </m:r>
                  </m:oMath>
                </a14:m>
                <a:r>
                  <a:rPr lang="da-DK" sz="1800" dirty="0">
                    <a:latin typeface="Arial" panose="020B0604020202020204" pitchFamily="34" charset="0"/>
                    <a:ea typeface="Calibri" panose="020F0502020204030204" pitchFamily="34" charset="0"/>
                    <a:cs typeface="Times New Roman" panose="02020603050405020304" pitchFamily="18" charset="0"/>
                  </a:rPr>
                  <a:t>. Cho đường thẳng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𝑃</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sao cho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𝑑</m:t>
                    </m:r>
                  </m:oMath>
                </a14:m>
                <a:r>
                  <a:rPr lang="da-DK" sz="1800" dirty="0">
                    <a:latin typeface="Arial" panose="020B0604020202020204" pitchFamily="34" charset="0"/>
                    <a:ea typeface="Calibri" panose="020F0502020204030204" pitchFamily="34" charset="0"/>
                    <a:cs typeface="Times New Roman" panose="02020603050405020304" pitchFamily="18" charset="0"/>
                  </a:rPr>
                  <a:t>. Gọi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𝑂</m:t>
                    </m:r>
                  </m:oMath>
                </a14:m>
                <a:r>
                  <a:rPr lang="da-DK" sz="1800" dirty="0">
                    <a:latin typeface="Arial" panose="020B0604020202020204" pitchFamily="34" charset="0"/>
                    <a:ea typeface="Calibri" panose="020F0502020204030204" pitchFamily="34" charset="0"/>
                    <a:cs typeface="Times New Roman" panose="02020603050405020304" pitchFamily="18" charset="0"/>
                  </a:rPr>
                  <a:t> là giao điểm của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oMath>
                </a14:m>
                <a:r>
                  <a:rPr lang="da-DK" sz="18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𝑑</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da-DK" sz="1800" dirty="0">
                    <a:latin typeface="Arial" panose="020B0604020202020204" pitchFamily="34" charset="0"/>
                    <a:ea typeface="Calibri" panose="020F0502020204030204" pitchFamily="34" charset="0"/>
                  </a:rPr>
                  <a:t>Lấy hai điểm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𝑀</m:t>
                    </m:r>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𝑁</m:t>
                    </m:r>
                  </m:oMath>
                </a14:m>
                <a:r>
                  <a:rPr lang="da-DK" sz="1800" dirty="0">
                    <a:latin typeface="Arial" panose="020B0604020202020204" pitchFamily="34" charset="0"/>
                    <a:ea typeface="Calibri" panose="020F0502020204030204" pitchFamily="34" charset="0"/>
                  </a:rPr>
                  <a:t> lần lượt trên hai mặt phẳng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𝑃</m:t>
                        </m:r>
                      </m:e>
                    </m:d>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rPr>
                  <a:t> sao cho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𝑀</m:t>
                    </m:r>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𝑁</m:t>
                    </m:r>
                  </m:oMath>
                </a14:m>
                <a:r>
                  <a:rPr lang="da-DK" sz="1800" dirty="0">
                    <a:latin typeface="Arial" panose="020B0604020202020204" pitchFamily="34" charset="0"/>
                    <a:ea typeface="Calibri" panose="020F0502020204030204" pitchFamily="34" charset="0"/>
                  </a:rPr>
                  <a:t> không thuộc đường thẳng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𝑑</m:t>
                    </m:r>
                  </m:oMath>
                </a14:m>
                <a:r>
                  <a:rPr lang="da-DK" sz="1800" dirty="0">
                    <a:latin typeface="Arial" panose="020B0604020202020204" pitchFamily="34" charset="0"/>
                    <a:ea typeface="Calibri" panose="020F0502020204030204" pitchFamily="34" charset="0"/>
                  </a:rPr>
                  <a:t>. Ta có thể coi góc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𝑎𝑂𝑏</m:t>
                    </m:r>
                  </m:oMath>
                </a14:m>
                <a:r>
                  <a:rPr lang="da-DK" sz="1800" dirty="0">
                    <a:latin typeface="Arial" panose="020B0604020202020204" pitchFamily="34" charset="0"/>
                    <a:ea typeface="Calibri" panose="020F0502020204030204" pitchFamily="34" charset="0"/>
                  </a:rPr>
                  <a:t> là góc phẳng nhị diện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𝑀</m:t>
                    </m:r>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𝑑</m:t>
                    </m:r>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𝑁</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rPr>
                  <a:t> (Hình 52). </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2561773" y="876302"/>
                <a:ext cx="6353559" cy="2643159"/>
              </a:xfrm>
              <a:prstGeom prst="rect">
                <a:avLst/>
              </a:prstGeom>
              <a:blipFill>
                <a:blip r:embed="rId5"/>
                <a:stretch>
                  <a:fillRect l="-768" r="-480" b="-27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FF36488-05C0-3572-C480-FBC966D31B87}"/>
                  </a:ext>
                </a:extLst>
              </p:cNvPr>
              <p:cNvSpPr txBox="1"/>
              <p:nvPr/>
            </p:nvSpPr>
            <p:spPr>
              <a:xfrm>
                <a:off x="363765" y="3506787"/>
                <a:ext cx="8388399" cy="1309397"/>
              </a:xfrm>
              <a:prstGeom prst="rect">
                <a:avLst/>
              </a:prstGeom>
              <a:noFill/>
            </p:spPr>
            <p:txBody>
              <a:bodyPr wrap="square">
                <a:spAutoFit/>
              </a:bodyPr>
              <a:lstStyle/>
              <a:p>
                <a:pPr>
                  <a:lnSpc>
                    <a:spcPct val="150000"/>
                  </a:lnSpc>
                </a:pPr>
                <a:r>
                  <a:rPr lang="da-DK" sz="1800" dirty="0">
                    <a:latin typeface="Arial" panose="020B0604020202020204" pitchFamily="34" charset="0"/>
                    <a:ea typeface="Calibri" panose="020F0502020204030204" pitchFamily="34" charset="0"/>
                  </a:rPr>
                  <a:t>Do góc nhị diện đó là góc nhị diện vuông nên </a:t>
                </a:r>
                <a14:m>
                  <m:oMath xmlns:m="http://schemas.openxmlformats.org/officeDocument/2006/math">
                    <m:acc>
                      <m:accPr>
                        <m:chr m:val="̂"/>
                        <m:ctrlPr>
                          <a:rPr lang="en-US" sz="1800" i="1">
                            <a:latin typeface="Cambria Math" panose="02040503050406030204" pitchFamily="18" charset="0"/>
                            <a:ea typeface="Calibri" panose="020F0502020204030204" pitchFamily="34" charset="0"/>
                            <a:cs typeface="Arial" panose="020B0604020202020204" pitchFamily="34" charset="0"/>
                          </a:rPr>
                        </m:ctrlPr>
                      </m:accPr>
                      <m:e>
                        <m:r>
                          <a:rPr lang="da-DK" sz="1800" i="1">
                            <a:latin typeface="Cambria Math" panose="02040503050406030204" pitchFamily="18" charset="0"/>
                            <a:ea typeface="Calibri" panose="020F0502020204030204" pitchFamily="34" charset="0"/>
                            <a:cs typeface="Arial" panose="020B0604020202020204" pitchFamily="34" charset="0"/>
                          </a:rPr>
                          <m:t>𝑎𝑂𝑏</m:t>
                        </m:r>
                      </m:e>
                    </m:acc>
                    <m:r>
                      <a:rPr lang="da-DK"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panose="02040503050406030204" pitchFamily="18" charset="0"/>
                            <a:ea typeface="Calibri" panose="020F0502020204030204" pitchFamily="34" charset="0"/>
                            <a:cs typeface="Arial" panose="020B0604020202020204" pitchFamily="34" charset="0"/>
                          </a:rPr>
                        </m:ctrlPr>
                      </m:sSupPr>
                      <m:e>
                        <m:r>
                          <a:rPr lang="da-DK" sz="1800" i="1">
                            <a:latin typeface="Cambria Math" panose="02040503050406030204" pitchFamily="18" charset="0"/>
                            <a:ea typeface="Calibri" panose="020F0502020204030204" pitchFamily="34" charset="0"/>
                            <a:cs typeface="Arial" panose="020B0604020202020204" pitchFamily="34" charset="0"/>
                          </a:rPr>
                          <m:t>90</m:t>
                        </m:r>
                      </m:e>
                      <m:sup>
                        <m:r>
                          <a:rPr lang="da-DK" sz="1800" i="1">
                            <a:latin typeface="Cambria Math" panose="02040503050406030204" pitchFamily="18" charset="0"/>
                            <a:ea typeface="Calibri" panose="020F0502020204030204" pitchFamily="34" charset="0"/>
                            <a:cs typeface="Arial" panose="020B0604020202020204" pitchFamily="34" charset="0"/>
                          </a:rPr>
                          <m:t>𝑜</m:t>
                        </m:r>
                      </m:sup>
                    </m:sSup>
                  </m:oMath>
                </a14:m>
                <a:r>
                  <a:rPr lang="da-DK" sz="1800" dirty="0">
                    <a:latin typeface="Arial" panose="020B0604020202020204" pitchFamily="34" charset="0"/>
                    <a:ea typeface="Calibri" panose="020F0502020204030204" pitchFamily="34" charset="0"/>
                  </a:rPr>
                  <a:t>, tức là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𝑂𝑏</m:t>
                    </m:r>
                  </m:oMath>
                </a14:m>
                <a:r>
                  <a:rPr lang="da-DK" sz="1800" dirty="0">
                    <a:latin typeface="Arial" panose="020B0604020202020204" pitchFamily="34" charset="0"/>
                    <a:ea typeface="Calibri" panose="020F0502020204030204" pitchFamily="34" charset="0"/>
                  </a:rPr>
                  <a:t>. Đường thẳng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oMath>
                </a14:m>
                <a:r>
                  <a:rPr lang="da-DK" sz="1800" dirty="0">
                    <a:latin typeface="Arial" panose="020B0604020202020204" pitchFamily="34" charset="0"/>
                    <a:ea typeface="Calibri" panose="020F0502020204030204" pitchFamily="34" charset="0"/>
                  </a:rPr>
                  <a:t> vuông góc với hai đường thẳng cắt nhau của mặt phẳng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rPr>
                  <a:t> là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𝑑</m:t>
                    </m:r>
                  </m:oMath>
                </a14:m>
                <a:r>
                  <a:rPr lang="da-DK" sz="1800" dirty="0">
                    <a:latin typeface="Arial" panose="020B0604020202020204" pitchFamily="34" charset="0"/>
                    <a:ea typeface="Calibri" panose="020F0502020204030204" pitchFamily="34" charset="0"/>
                  </a:rPr>
                  <a:t> và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𝑂𝑏</m:t>
                    </m:r>
                  </m:oMath>
                </a14:m>
                <a:r>
                  <a:rPr lang="da-DK" sz="1800" dirty="0">
                    <a:latin typeface="Arial" panose="020B0604020202020204" pitchFamily="34" charset="0"/>
                    <a:ea typeface="Calibri" panose="020F0502020204030204" pitchFamily="34" charset="0"/>
                  </a:rPr>
                  <a:t> nên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𝑎</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𝑄</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rPr>
                  <a:t>.</a:t>
                </a:r>
                <a:endParaRPr lang="en-US" sz="1800" dirty="0"/>
              </a:p>
            </p:txBody>
          </p:sp>
        </mc:Choice>
        <mc:Fallback>
          <p:sp>
            <p:nvSpPr>
              <p:cNvPr id="4" name="TextBox 3">
                <a:extLst>
                  <a:ext uri="{FF2B5EF4-FFF2-40B4-BE49-F238E27FC236}">
                    <a16:creationId xmlns:a16="http://schemas.microsoft.com/office/drawing/2014/main" id="{DFF36488-05C0-3572-C480-FBC966D31B87}"/>
                  </a:ext>
                </a:extLst>
              </p:cNvPr>
              <p:cNvSpPr txBox="1">
                <a:spLocks noRot="1" noChangeAspect="1" noMove="1" noResize="1" noEditPoints="1" noAdjustHandles="1" noChangeArrowheads="1" noChangeShapeType="1" noTextEdit="1"/>
              </p:cNvSpPr>
              <p:nvPr/>
            </p:nvSpPr>
            <p:spPr>
              <a:xfrm>
                <a:off x="363765" y="3506787"/>
                <a:ext cx="8388399" cy="1309397"/>
              </a:xfrm>
              <a:prstGeom prst="rect">
                <a:avLst/>
              </a:prstGeom>
              <a:blipFill>
                <a:blip r:embed="rId6"/>
                <a:stretch>
                  <a:fillRect l="-654" b="-6512"/>
                </a:stretch>
              </a:blipFill>
            </p:spPr>
            <p:txBody>
              <a:bodyPr/>
              <a:lstStyle/>
              <a:p>
                <a:r>
                  <a:rPr lang="en-US">
                    <a:noFill/>
                  </a:rPr>
                  <a:t> </a:t>
                </a:r>
              </a:p>
            </p:txBody>
          </p:sp>
        </mc:Fallback>
      </mc:AlternateContent>
    </p:spTree>
    <p:extLst>
      <p:ext uri="{BB962C8B-B14F-4D97-AF65-F5344CB8AC3E}">
        <p14:creationId xmlns:p14="http://schemas.microsoft.com/office/powerpoint/2010/main" val="191593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6"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568688" y="4150896"/>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597375" y="1033405"/>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5" name="TextBox 34"/>
          <p:cNvSpPr txBox="1"/>
          <p:nvPr/>
        </p:nvSpPr>
        <p:spPr>
          <a:xfrm>
            <a:off x="470324" y="552060"/>
            <a:ext cx="2220448"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3</a:t>
            </a:r>
          </a:p>
        </p:txBody>
      </p:sp>
      <p:sp>
        <p:nvSpPr>
          <p:cNvPr id="37" name="Rectangle 36"/>
          <p:cNvSpPr/>
          <p:nvPr/>
        </p:nvSpPr>
        <p:spPr>
          <a:xfrm>
            <a:off x="660016" y="1739885"/>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3"/>
          <a:srcRect/>
          <a:stretch/>
        </p:blipFill>
        <p:spPr>
          <a:xfrm>
            <a:off x="982380" y="2285565"/>
            <a:ext cx="2641011" cy="223564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4500563" y="2124606"/>
                <a:ext cx="3661057" cy="2345001"/>
              </a:xfrm>
              <a:prstGeom prst="rect">
                <a:avLst/>
              </a:prstGeom>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da-DK" sz="2000" i="1">
                            <a:latin typeface="Cambria Math" panose="02040503050406030204" pitchFamily="18" charset="0"/>
                            <a:ea typeface="Times New Roman" panose="02020603050405020304" pitchFamily="18" charset="0"/>
                            <a:cs typeface="Arial" panose="020B0604020202020204" pitchFamily="34" charset="0"/>
                          </a:rPr>
                          <m:t>𝐴𝐵𝐷</m:t>
                        </m:r>
                      </m:e>
                    </m:d>
                    <m:r>
                      <a:rPr lang="da-DK"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da-DK" sz="2000" i="1">
                            <a:latin typeface="Cambria Math" panose="02040503050406030204" pitchFamily="18" charset="0"/>
                            <a:ea typeface="Times New Roman" panose="02020603050405020304" pitchFamily="18" charset="0"/>
                            <a:cs typeface="Arial" panose="020B0604020202020204" pitchFamily="34" charset="0"/>
                          </a:rPr>
                          <m:t>𝐵𝐶𝐷</m:t>
                        </m:r>
                      </m:e>
                    </m:d>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𝐵𝐷</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Mà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da-DK" sz="2000" i="1">
                            <a:latin typeface="Cambria Math" panose="02040503050406030204" pitchFamily="18" charset="0"/>
                            <a:ea typeface="Times New Roman" panose="02020603050405020304" pitchFamily="18" charset="0"/>
                            <a:cs typeface="Arial" panose="020B0604020202020204" pitchFamily="34" charset="0"/>
                          </a:rPr>
                          <m:t>𝐴𝐵𝐷</m:t>
                        </m:r>
                      </m:e>
                    </m:d>
                    <m:r>
                      <a:rPr lang="da-DK"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da-DK" sz="2000" i="1">
                            <a:latin typeface="Cambria Math" panose="02040503050406030204" pitchFamily="18" charset="0"/>
                            <a:ea typeface="Times New Roman" panose="02020603050405020304" pitchFamily="18" charset="0"/>
                            <a:cs typeface="Arial" panose="020B0604020202020204" pitchFamily="34" charset="0"/>
                          </a:rPr>
                          <m:t>𝐵𝐶𝐷</m:t>
                        </m:r>
                      </m:e>
                    </m:d>
                    <m:r>
                      <a:rPr lang="da-DK" sz="2000" i="1">
                        <a:latin typeface="Cambria Math" panose="02040503050406030204" pitchFamily="18" charset="0"/>
                        <a:ea typeface="Times New Roman" panose="02020603050405020304" pitchFamily="18" charset="0"/>
                        <a:cs typeface="Arial" panose="020B0604020202020204" pitchFamily="34" charset="0"/>
                      </a:rPr>
                      <m:t>, </m:t>
                    </m:r>
                    <m:r>
                      <a:rPr lang="da-DK" sz="2000" i="1">
                        <a:latin typeface="Cambria Math" panose="02040503050406030204" pitchFamily="18" charset="0"/>
                        <a:ea typeface="Times New Roman" panose="02020603050405020304" pitchFamily="18" charset="0"/>
                        <a:cs typeface="Arial" panose="020B0604020202020204" pitchFamily="34" charset="0"/>
                      </a:rPr>
                      <m:t>𝐶𝐷</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𝐵𝐷</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𝐶𝐷</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𝐴𝐵𝐷</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𝐶𝐷</m:t>
                    </m:r>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𝐴𝐷</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m:t>
                    </m:r>
                    <m:r>
                      <a:rPr lang="da-DK" sz="2000" i="1">
                        <a:latin typeface="Cambria Math" panose="02040503050406030204" pitchFamily="18" charset="0"/>
                        <a:ea typeface="Times New Roman" panose="02020603050405020304" pitchFamily="18" charset="0"/>
                        <a:cs typeface="Arial" panose="020B0604020202020204" pitchFamily="34" charset="0"/>
                      </a:rPr>
                      <m:t>𝐴𝐶𝐷</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da-DK" sz="2000" i="1">
                        <a:latin typeface="Cambria Math" panose="02040503050406030204" pitchFamily="18" charset="0"/>
                        <a:ea typeface="Times New Roman" panose="02020603050405020304" pitchFamily="18" charset="0"/>
                        <a:cs typeface="Arial" panose="020B0604020202020204" pitchFamily="34" charset="0"/>
                      </a:rPr>
                      <m:t>𝐷</m:t>
                    </m:r>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500563" y="2124606"/>
                <a:ext cx="3661057" cy="2345001"/>
              </a:xfrm>
              <a:prstGeom prst="rect">
                <a:avLst/>
              </a:prstGeom>
              <a:blipFill>
                <a:blip r:embed="rId4"/>
                <a:stretch>
                  <a:fillRect l="-1664" b="-39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2791729" y="200419"/>
                <a:ext cx="6119399" cy="1227965"/>
              </a:xfrm>
              <a:prstGeom prst="rect">
                <a:avLst/>
              </a:prstGeom>
            </p:spPr>
            <p:txBody>
              <a:bodyPr wrap="square">
                <a:spAutoFit/>
              </a:bodyPr>
              <a:lstStyle/>
              <a:p>
                <a:pPr>
                  <a:lnSpc>
                    <a:spcPct val="200000"/>
                  </a:lnSpc>
                </a:pPr>
                <a:r>
                  <a:rPr lang="da-DK" sz="2000" dirty="0">
                    <a:latin typeface="Arial" panose="020B0604020202020204" pitchFamily="34" charset="0"/>
                    <a:ea typeface="Calibri" panose="020F0502020204030204" pitchFamily="34" charset="0"/>
                  </a:rPr>
                  <a:t>Cho tứ diện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𝐴𝐵𝐶𝐷</m:t>
                    </m:r>
                  </m:oMath>
                </a14:m>
                <a:r>
                  <a:rPr lang="da-DK" sz="2000" dirty="0">
                    <a:latin typeface="Arial" panose="020B0604020202020204" pitchFamily="34" charset="0"/>
                    <a:ea typeface="Calibri" panose="020F0502020204030204" pitchFamily="34" charset="0"/>
                  </a:rPr>
                  <a:t> có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𝐴𝐵𝐷</m:t>
                    </m:r>
                    <m:r>
                      <a:rPr lang="da-DK" sz="2000" i="1">
                        <a:latin typeface="Cambria Math" panose="02040503050406030204" pitchFamily="18" charset="0"/>
                        <a:ea typeface="Calibri" panose="020F0502020204030204" pitchFamily="34" charset="0"/>
                        <a:cs typeface="Arial" panose="020B0604020202020204" pitchFamily="34" charset="0"/>
                      </a:rPr>
                      <m:t>) ⊥ (</m:t>
                    </m:r>
                    <m:r>
                      <a:rPr lang="da-DK" sz="2000" i="1">
                        <a:latin typeface="Cambria Math" panose="02040503050406030204" pitchFamily="18" charset="0"/>
                        <a:ea typeface="Calibri" panose="020F0502020204030204" pitchFamily="34" charset="0"/>
                        <a:cs typeface="Arial" panose="020B0604020202020204" pitchFamily="34" charset="0"/>
                      </a:rPr>
                      <m:t>𝐵𝐶𝐷</m:t>
                    </m:r>
                    <m:r>
                      <a:rPr lang="da-DK" sz="2000" i="1">
                        <a:latin typeface="Cambria Math" panose="02040503050406030204" pitchFamily="18" charset="0"/>
                        <a:ea typeface="Calibri" panose="020F0502020204030204" pitchFamily="34" charset="0"/>
                        <a:cs typeface="Arial" panose="020B0604020202020204" pitchFamily="34" charset="0"/>
                      </a:rPr>
                      <m:t>)</m:t>
                    </m:r>
                  </m:oMath>
                </a14:m>
                <a:r>
                  <a:rPr lang="da-DK" sz="2000" dirty="0">
                    <a:latin typeface="Arial" panose="020B0604020202020204" pitchFamily="34" charset="0"/>
                    <a:ea typeface="Calibri" panose="020F0502020204030204" pitchFamily="34" charset="0"/>
                  </a:rPr>
                  <a:t> và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𝐶𝐷</m:t>
                    </m:r>
                    <m:r>
                      <a:rPr lang="da-DK" sz="2000" i="1">
                        <a:latin typeface="Cambria Math" panose="02040503050406030204" pitchFamily="18" charset="0"/>
                        <a:ea typeface="Calibri" panose="020F0502020204030204" pitchFamily="34" charset="0"/>
                        <a:cs typeface="Arial" panose="020B0604020202020204" pitchFamily="34" charset="0"/>
                      </a:rPr>
                      <m:t> ⊥ </m:t>
                    </m:r>
                    <m:r>
                      <a:rPr lang="da-DK" sz="2000" i="1">
                        <a:latin typeface="Cambria Math" panose="02040503050406030204" pitchFamily="18" charset="0"/>
                        <a:ea typeface="Calibri" panose="020F0502020204030204" pitchFamily="34" charset="0"/>
                        <a:cs typeface="Arial" panose="020B0604020202020204" pitchFamily="34" charset="0"/>
                      </a:rPr>
                      <m:t>𝐵𝐷</m:t>
                    </m:r>
                  </m:oMath>
                </a14:m>
                <a:r>
                  <a:rPr lang="da-DK" sz="2000" dirty="0">
                    <a:latin typeface="Arial" panose="020B0604020202020204" pitchFamily="34" charset="0"/>
                    <a:ea typeface="Calibri" panose="020F0502020204030204" pitchFamily="34" charset="0"/>
                  </a:rPr>
                  <a:t>. Chứng minh rằng tam giác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𝐴𝐶𝐷</m:t>
                    </m:r>
                  </m:oMath>
                </a14:m>
                <a:r>
                  <a:rPr lang="da-DK" sz="2000" dirty="0">
                    <a:latin typeface="Arial" panose="020B0604020202020204" pitchFamily="34" charset="0"/>
                    <a:ea typeface="Calibri" panose="020F0502020204030204" pitchFamily="34" charset="0"/>
                  </a:rPr>
                  <a:t> vuông.</a:t>
                </a:r>
                <a:endParaRPr lang="en-US" sz="19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2791729" y="200419"/>
                <a:ext cx="6119399" cy="1227965"/>
              </a:xfrm>
              <a:prstGeom prst="rect">
                <a:avLst/>
              </a:prstGeom>
              <a:blipFill>
                <a:blip r:embed="rId5"/>
                <a:stretch>
                  <a:fillRect l="-1096" r="-1594" b="-8458"/>
                </a:stretch>
              </a:blipFill>
            </p:spPr>
            <p:txBody>
              <a:bodyPr/>
              <a:lstStyle/>
              <a:p>
                <a:r>
                  <a:rPr lang="en-US">
                    <a:noFill/>
                  </a:rPr>
                  <a:t> </a:t>
                </a:r>
              </a:p>
            </p:txBody>
          </p:sp>
        </mc:Fallback>
      </mc:AlternateContent>
    </p:spTree>
    <p:extLst>
      <p:ext uri="{BB962C8B-B14F-4D97-AF65-F5344CB8AC3E}">
        <p14:creationId xmlns:p14="http://schemas.microsoft.com/office/powerpoint/2010/main" val="246811858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6"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11601" y="90051"/>
            <a:ext cx="8931800" cy="4952714"/>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38" name="TextBox 37"/>
              <p:cNvSpPr txBox="1"/>
              <p:nvPr/>
            </p:nvSpPr>
            <p:spPr>
              <a:xfrm>
                <a:off x="510298" y="320542"/>
                <a:ext cx="4678829" cy="1881990"/>
              </a:xfrm>
              <a:prstGeom prst="rect">
                <a:avLst/>
              </a:prstGeom>
              <a:noFill/>
            </p:spPr>
            <p:txBody>
              <a:bodyPr wrap="square" rtlCol="0">
                <a:spAutoFit/>
              </a:bodyPr>
              <a:lstStyle/>
              <a:p>
                <a:pPr lvl="0" algn="just">
                  <a:lnSpc>
                    <a:spcPct val="150000"/>
                  </a:lnSpc>
                  <a:buClr>
                    <a:srgbClr val="2D1549"/>
                  </a:buClr>
                  <a:buSzPts val="1100"/>
                  <a:defRPr/>
                </a:pPr>
                <a:r>
                  <a:rPr lang="en-US" sz="2000" b="1" dirty="0" err="1">
                    <a:solidFill>
                      <a:srgbClr val="FFFFFF"/>
                    </a:solidFill>
                    <a:highlight>
                      <a:srgbClr val="CE4D8E"/>
                    </a:highlight>
                    <a:cs typeface="Poppins SemiBold"/>
                    <a:sym typeface="Poppins SemiBold"/>
                  </a:rPr>
                  <a:t>Ví</a:t>
                </a:r>
                <a:r>
                  <a:rPr lang="en-US" sz="2000" b="1" dirty="0">
                    <a:solidFill>
                      <a:srgbClr val="FFFFFF"/>
                    </a:solidFill>
                    <a:highlight>
                      <a:srgbClr val="CE4D8E"/>
                    </a:highlight>
                    <a:cs typeface="Poppins SemiBold"/>
                    <a:sym typeface="Poppins SemiBold"/>
                  </a:rPr>
                  <a:t> </a:t>
                </a:r>
                <a:r>
                  <a:rPr lang="en-US" sz="2000" b="1" dirty="0" err="1">
                    <a:solidFill>
                      <a:srgbClr val="FFFFFF"/>
                    </a:solidFill>
                    <a:highlight>
                      <a:srgbClr val="CE4D8E"/>
                    </a:highlight>
                    <a:cs typeface="Poppins SemiBold"/>
                    <a:sym typeface="Poppins SemiBold"/>
                  </a:rPr>
                  <a:t>dụ</a:t>
                </a:r>
                <a:r>
                  <a:rPr lang="en-US" sz="2000" b="1" dirty="0">
                    <a:solidFill>
                      <a:srgbClr val="FFFFFF"/>
                    </a:solidFill>
                    <a:highlight>
                      <a:srgbClr val="CE4D8E"/>
                    </a:highlight>
                    <a:cs typeface="Poppins SemiBold"/>
                    <a:sym typeface="Poppins SemiBold"/>
                  </a:rPr>
                  <a:t> 3:</a:t>
                </a:r>
                <a:r>
                  <a:rPr lang="en-US" sz="2000" dirty="0">
                    <a:solidFill>
                      <a:srgbClr val="292A00"/>
                    </a:solidFill>
                    <a:latin typeface="+mn-lt"/>
                  </a:rPr>
                  <a:t> </a:t>
                </a:r>
                <a:r>
                  <a:rPr lang="da-DK" sz="2000" dirty="0">
                    <a:latin typeface="Arial" panose="020B0604020202020204" pitchFamily="34" charset="0"/>
                    <a:ea typeface="Calibri" panose="020F0502020204030204" pitchFamily="34" charset="0"/>
                  </a:rPr>
                  <a:t>Cho hình chóp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𝑆</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𝐴𝐵𝐶𝐷</m:t>
                    </m:r>
                  </m:oMath>
                </a14:m>
                <a:r>
                  <a:rPr lang="da-DK" sz="2000" dirty="0">
                    <a:latin typeface="Arial" panose="020B0604020202020204" pitchFamily="34" charset="0"/>
                    <a:ea typeface="Calibri" panose="020F0502020204030204" pitchFamily="34" charset="0"/>
                  </a:rPr>
                  <a:t> có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𝑆𝐴𝐵</m:t>
                        </m:r>
                      </m:e>
                    </m:d>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𝐴𝐵𝐶𝐷</m:t>
                    </m:r>
                    <m:r>
                      <a:rPr lang="da-DK" sz="2000" i="1">
                        <a:latin typeface="Cambria Math" panose="02040503050406030204" pitchFamily="18" charset="0"/>
                        <a:ea typeface="Calibri" panose="020F0502020204030204" pitchFamily="34" charset="0"/>
                        <a:cs typeface="Arial" panose="020B0604020202020204" pitchFamily="34" charset="0"/>
                      </a:rPr>
                      <m:t>)</m:t>
                    </m:r>
                  </m:oMath>
                </a14:m>
                <a:r>
                  <a:rPr lang="da-DK" sz="2000" dirty="0">
                    <a:latin typeface="Arial" panose="020B0604020202020204" pitchFamily="34" charset="0"/>
                    <a:ea typeface="Calibri" panose="020F0502020204030204" pitchFamily="34" charset="0"/>
                  </a:rPr>
                  <a:t>, đáy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𝐴𝐵𝐶𝐷</m:t>
                    </m:r>
                  </m:oMath>
                </a14:m>
                <a:r>
                  <a:rPr lang="da-DK" sz="2000" dirty="0">
                    <a:latin typeface="Arial" panose="020B0604020202020204" pitchFamily="34" charset="0"/>
                    <a:ea typeface="Calibri" panose="020F0502020204030204" pitchFamily="34" charset="0"/>
                  </a:rPr>
                  <a:t> là hình chữ nhật (Hình 53). Chứng minh rằng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𝑆𝐵𝐶</m:t>
                        </m:r>
                      </m:e>
                    </m:d>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𝑆𝐴𝐵</m:t>
                    </m:r>
                    <m:r>
                      <a:rPr lang="da-DK" sz="2000" i="1">
                        <a:latin typeface="Cambria Math" panose="02040503050406030204" pitchFamily="18" charset="0"/>
                        <a:ea typeface="Calibri" panose="020F0502020204030204" pitchFamily="34" charset="0"/>
                        <a:cs typeface="Arial" panose="020B0604020202020204" pitchFamily="34" charset="0"/>
                      </a:rPr>
                      <m:t>)</m:t>
                    </m:r>
                  </m:oMath>
                </a14:m>
                <a:endParaRPr lang="vi-VN" sz="2000" dirty="0">
                  <a:solidFill>
                    <a:srgbClr val="292A00"/>
                  </a:solidFill>
                  <a:latin typeface="+mn-lt"/>
                </a:endParaRPr>
              </a:p>
            </p:txBody>
          </p:sp>
        </mc:Choice>
        <mc:Fallback>
          <p:sp>
            <p:nvSpPr>
              <p:cNvPr id="38" name="TextBox 37"/>
              <p:cNvSpPr txBox="1">
                <a:spLocks noRot="1" noChangeAspect="1" noMove="1" noResize="1" noEditPoints="1" noAdjustHandles="1" noChangeArrowheads="1" noChangeShapeType="1" noTextEdit="1"/>
              </p:cNvSpPr>
              <p:nvPr/>
            </p:nvSpPr>
            <p:spPr>
              <a:xfrm>
                <a:off x="510298" y="320542"/>
                <a:ext cx="4678829" cy="1881990"/>
              </a:xfrm>
              <a:prstGeom prst="rect">
                <a:avLst/>
              </a:prstGeom>
              <a:blipFill>
                <a:blip r:embed="rId3"/>
                <a:stretch>
                  <a:fillRect l="-1434" r="-1434" b="-2922"/>
                </a:stretch>
              </a:blipFill>
            </p:spPr>
            <p:txBody>
              <a:bodyPr/>
              <a:lstStyle/>
              <a:p>
                <a:r>
                  <a:rPr lang="en-US">
                    <a:noFill/>
                  </a:rPr>
                  <a:t> </a:t>
                </a:r>
              </a:p>
            </p:txBody>
          </p:sp>
        </mc:Fallback>
      </mc:AlternateContent>
      <p:sp>
        <p:nvSpPr>
          <p:cNvPr id="39" name="Rectangle 38"/>
          <p:cNvSpPr/>
          <p:nvPr/>
        </p:nvSpPr>
        <p:spPr>
          <a:xfrm>
            <a:off x="3333288" y="249839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9" name="Rectangle 8"/>
              <p:cNvSpPr/>
              <p:nvPr/>
            </p:nvSpPr>
            <p:spPr>
              <a:xfrm>
                <a:off x="1284930" y="3194375"/>
                <a:ext cx="7148905" cy="1530227"/>
              </a:xfrm>
              <a:prstGeom prst="rect">
                <a:avLst/>
              </a:prstGeom>
            </p:spPr>
            <p:txBody>
              <a:bodyPr wrap="square">
                <a:spAutoFit/>
              </a:bodyPr>
              <a:lstStyle/>
              <a:p>
                <a:pPr>
                  <a:lnSpc>
                    <a:spcPct val="150000"/>
                  </a:lnSpc>
                  <a:spcAft>
                    <a:spcPts val="800"/>
                  </a:spcAft>
                </a:pPr>
                <a:r>
                  <a:rPr lang="da-DK"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𝑆𝐴𝐵</m:t>
                        </m:r>
                      </m:e>
                    </m:d>
                    <m:r>
                      <a:rPr lang="da-DK"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𝐴𝐵𝐶𝐷</m:t>
                        </m:r>
                      </m:e>
                    </m:d>
                    <m:r>
                      <a:rPr lang="da-DK" sz="2000" i="1">
                        <a:latin typeface="Cambria Math" panose="02040503050406030204" pitchFamily="18" charset="0"/>
                        <a:ea typeface="Calibri" panose="020F0502020204030204" pitchFamily="34" charset="0"/>
                        <a:cs typeface="Arial" panose="020B0604020202020204" pitchFamily="34" charset="0"/>
                      </a:rPr>
                      <m:t>,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𝑆𝐴𝐵</m:t>
                        </m:r>
                      </m:e>
                    </m:d>
                    <m:r>
                      <a:rPr lang="da-DK"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𝐴𝐵𝐶𝐷</m:t>
                        </m:r>
                      </m:e>
                    </m:d>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m:t>
                    </m:r>
                    <m:r>
                      <a:rPr lang="da-DK" sz="2000" i="1">
                        <a:latin typeface="Cambria Math" panose="02040503050406030204" pitchFamily="18" charset="0"/>
                        <a:ea typeface="Calibri" panose="020F0502020204030204" pitchFamily="34" charset="0"/>
                        <a:cs typeface="Arial" panose="020B0604020202020204" pitchFamily="34" charset="0"/>
                      </a:rPr>
                      <m:t>, </m:t>
                    </m:r>
                    <m:r>
                      <a:rPr lang="da-DK" sz="2000" i="1">
                        <a:latin typeface="Cambria Math" panose="02040503050406030204" pitchFamily="18" charset="0"/>
                        <a:ea typeface="Calibri" panose="020F0502020204030204" pitchFamily="34" charset="0"/>
                        <a:cs typeface="Arial" panose="020B0604020202020204" pitchFamily="34" charset="0"/>
                      </a:rPr>
                      <m:t>𝐵𝐶</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𝐴𝐵𝐶𝐷</m:t>
                    </m:r>
                    <m:r>
                      <a:rPr lang="da-DK" sz="2000" i="1">
                        <a:latin typeface="Cambria Math" panose="02040503050406030204" pitchFamily="18" charset="0"/>
                        <a:ea typeface="Calibri" panose="020F0502020204030204" pitchFamily="34" charset="0"/>
                        <a:cs typeface="Arial" panose="020B0604020202020204" pitchFamily="34" charset="0"/>
                      </a:rPr>
                      <m:t>)</m:t>
                    </m:r>
                  </m:oMath>
                </a14:m>
                <a:r>
                  <a:rPr lang="da-DK" sz="20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𝐵𝐶</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m:t>
                    </m:r>
                  </m:oMath>
                </a14:m>
                <a:r>
                  <a:rPr lang="da-DK" sz="20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𝐵𝐶</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𝑆𝐴𝐵</m:t>
                    </m:r>
                    <m:r>
                      <a:rPr lang="da-DK" sz="2000" i="1">
                        <a:latin typeface="Cambria Math" panose="02040503050406030204" pitchFamily="18" charset="0"/>
                        <a:ea typeface="Calibri" panose="020F0502020204030204" pitchFamily="34" charset="0"/>
                        <a:cs typeface="Arial" panose="020B0604020202020204" pitchFamily="34" charset="0"/>
                      </a:rPr>
                      <m:t>)</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2000" dirty="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𝐵𝐶</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𝑆𝐵𝐶</m:t>
                    </m:r>
                    <m:r>
                      <a:rPr lang="da-DK" sz="2000" i="1">
                        <a:latin typeface="Cambria Math" panose="02040503050406030204" pitchFamily="18" charset="0"/>
                        <a:ea typeface="Calibri" panose="020F0502020204030204" pitchFamily="34" charset="0"/>
                        <a:cs typeface="Arial" panose="020B0604020202020204" pitchFamily="34" charset="0"/>
                      </a:rPr>
                      <m:t>)</m:t>
                    </m:r>
                  </m:oMath>
                </a14:m>
                <a:r>
                  <a:rPr lang="da-DK" sz="20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𝐵𝐶</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𝑆𝐴𝐵</m:t>
                    </m:r>
                    <m:r>
                      <a:rPr lang="da-DK" sz="2000" i="1">
                        <a:latin typeface="Cambria Math" panose="02040503050406030204" pitchFamily="18" charset="0"/>
                        <a:ea typeface="Calibri" panose="020F0502020204030204" pitchFamily="34" charset="0"/>
                        <a:cs typeface="Arial" panose="020B0604020202020204" pitchFamily="34" charset="0"/>
                      </a:rPr>
                      <m:t>)</m:t>
                    </m:r>
                  </m:oMath>
                </a14:m>
                <a:r>
                  <a:rPr lang="da-DK" sz="2000" dirty="0">
                    <a:latin typeface="Arial" panose="020B0604020202020204" pitchFamily="34" charset="0"/>
                    <a:ea typeface="Calibri" panose="020F0502020204030204" pitchFamily="34" charset="0"/>
                    <a:cs typeface="Times New Roman" panose="02020603050405020304" pitchFamily="18" charset="0"/>
                  </a:rPr>
                  <a:t>, suy ra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𝑆𝐵𝐶</m:t>
                        </m:r>
                      </m:e>
                    </m:d>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𝑆𝐴𝐵</m:t>
                    </m:r>
                    <m:r>
                      <a:rPr lang="da-DK" sz="2000" i="1">
                        <a:latin typeface="Cambria Math" panose="02040503050406030204" pitchFamily="18" charset="0"/>
                        <a:ea typeface="Calibri" panose="020F0502020204030204" pitchFamily="34" charset="0"/>
                        <a:cs typeface="Arial" panose="020B0604020202020204" pitchFamily="34" charset="0"/>
                      </a:rPr>
                      <m:t>)</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84930" y="3194375"/>
                <a:ext cx="7148905" cy="1530227"/>
              </a:xfrm>
              <a:prstGeom prst="rect">
                <a:avLst/>
              </a:prstGeom>
              <a:blipFill>
                <a:blip r:embed="rId4"/>
                <a:stretch>
                  <a:fillRect l="-938" b="-5976"/>
                </a:stretch>
              </a:blipFill>
            </p:spPr>
            <p:txBody>
              <a:bodyPr/>
              <a:lstStyle/>
              <a:p>
                <a:r>
                  <a:rPr lang="en-US">
                    <a:noFill/>
                  </a:rPr>
                  <a:t> </a:t>
                </a:r>
              </a:p>
            </p:txBody>
          </p:sp>
        </mc:Fallback>
      </mc:AlternateContent>
      <p:pic>
        <p:nvPicPr>
          <p:cNvPr id="2" name="Picture 1"/>
          <p:cNvPicPr>
            <a:picLocks noChangeAspect="1"/>
          </p:cNvPicPr>
          <p:nvPr/>
        </p:nvPicPr>
        <p:blipFill>
          <a:blip r:embed="rId5"/>
          <a:srcRect/>
          <a:stretch/>
        </p:blipFill>
        <p:spPr>
          <a:xfrm>
            <a:off x="5915755" y="585182"/>
            <a:ext cx="2518080" cy="2185724"/>
          </a:xfrm>
          <a:prstGeom prst="rect">
            <a:avLst/>
          </a:prstGeom>
        </p:spPr>
      </p:pic>
      <p:grpSp>
        <p:nvGrpSpPr>
          <p:cNvPr id="10" name="Google Shape;2137;p80"/>
          <p:cNvGrpSpPr/>
          <p:nvPr/>
        </p:nvGrpSpPr>
        <p:grpSpPr>
          <a:xfrm rot="225717">
            <a:off x="135038" y="4295074"/>
            <a:ext cx="815302" cy="741186"/>
            <a:chOff x="3269900" y="2002350"/>
            <a:chExt cx="742325" cy="815650"/>
          </a:xfrm>
        </p:grpSpPr>
        <p:sp>
          <p:nvSpPr>
            <p:cNvPr id="11"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4394464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dissolve">
                                      <p:cBhvr>
                                        <p:cTn id="2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99319" y="-65589"/>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9871471">
            <a:off x="8382988" y="427171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9871471">
            <a:off x="8721899" y="42570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p:cNvPicPr>
            <a:picLocks noChangeAspect="1"/>
          </p:cNvPicPr>
          <p:nvPr/>
        </p:nvPicPr>
        <p:blipFill>
          <a:blip r:embed="rId3"/>
          <a:srcRect/>
          <a:stretch/>
        </p:blipFill>
        <p:spPr>
          <a:xfrm>
            <a:off x="6021418" y="675592"/>
            <a:ext cx="2681723" cy="1511869"/>
          </a:xfrm>
          <a:prstGeom prst="rect">
            <a:avLst/>
          </a:prstGeom>
        </p:spPr>
      </p:pic>
      <p:grpSp>
        <p:nvGrpSpPr>
          <p:cNvPr id="9" name="Group 8"/>
          <p:cNvGrpSpPr/>
          <p:nvPr/>
        </p:nvGrpSpPr>
        <p:grpSpPr>
          <a:xfrm>
            <a:off x="610588" y="548057"/>
            <a:ext cx="5410830" cy="1709571"/>
            <a:chOff x="524748" y="345737"/>
            <a:chExt cx="5410830" cy="1709571"/>
          </a:xfrm>
        </p:grpSpPr>
        <p:sp>
          <p:nvSpPr>
            <p:cNvPr id="86" name="Title 21"/>
            <p:cNvSpPr txBox="1">
              <a:spLocks/>
            </p:cNvSpPr>
            <p:nvPr/>
          </p:nvSpPr>
          <p:spPr>
            <a:xfrm>
              <a:off x="533532" y="345737"/>
              <a:ext cx="841140" cy="425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 </a:t>
              </a:r>
              <a:r>
                <a:rPr lang="nl-NL" sz="1800" b="1" kern="1200" dirty="0">
                  <a:solidFill>
                    <a:srgbClr val="000000"/>
                  </a:solidFill>
                  <a:latin typeface="Arial" panose="020B0604020202020204" pitchFamily="34" charset="0"/>
                  <a:ea typeface="+mn-ea"/>
                  <a:cs typeface="Arial" panose="020B0604020202020204" pitchFamily="34" charset="0"/>
                  <a:sym typeface="Arial"/>
                </a:rPr>
                <a:t>4</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524748" y="345737"/>
              <a:ext cx="5410830" cy="1709571"/>
            </a:xfrm>
            <a:prstGeom prst="rect">
              <a:avLst/>
            </a:prstGeom>
          </p:spPr>
          <p:txBody>
            <a:bodyPr wrap="square">
              <a:spAutoFit/>
            </a:bodyPr>
            <a:lstStyle/>
            <a:p>
              <a:pPr lvl="0">
                <a:lnSpc>
                  <a:spcPct val="150000"/>
                </a:lnSpc>
                <a:spcAft>
                  <a:spcPts val="800"/>
                </a:spcAft>
              </a:pPr>
              <a:r>
                <a:rPr lang="en-US" sz="1800" dirty="0">
                  <a:ea typeface="Calibri" panose="020F0502020204030204" pitchFamily="34" charset="0"/>
                </a:rPr>
                <a:t>	</a:t>
              </a:r>
              <a:r>
                <a:rPr lang="da-DK" sz="1800" dirty="0">
                  <a:latin typeface="Arial" panose="020B0604020202020204" pitchFamily="34" charset="0"/>
                  <a:ea typeface="Calibri" panose="020F0502020204030204" pitchFamily="34" charset="0"/>
                </a:rPr>
                <a:t>Trong Hình 54, hai bìa của cuốn sách gợi nên hình ảnh hai mặt phẳng vuông góc với mặt bàn. Hãy dự đoán xem gáy sách có vuông góc với mặt bàn hay không.</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pic>
        <p:nvPicPr>
          <p:cNvPr id="3" name="Picture 5">
            <a:extLst>
              <a:ext uri="{FF2B5EF4-FFF2-40B4-BE49-F238E27FC236}">
                <a16:creationId xmlns:a16="http://schemas.microsoft.com/office/drawing/2014/main" id="{D5D0512C-BF18-C505-FDE5-1CB8EDB603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678">
            <a:off x="87976" y="4331507"/>
            <a:ext cx="666744" cy="616738"/>
          </a:xfrm>
          <a:prstGeom prst="rect">
            <a:avLst/>
          </a:prstGeom>
        </p:spPr>
      </p:pic>
      <p:sp>
        <p:nvSpPr>
          <p:cNvPr id="6" name="Rectangle 5">
            <a:extLst>
              <a:ext uri="{FF2B5EF4-FFF2-40B4-BE49-F238E27FC236}">
                <a16:creationId xmlns:a16="http://schemas.microsoft.com/office/drawing/2014/main" id="{61563609-4BDB-5517-37CA-62704BD032F6}"/>
              </a:ext>
            </a:extLst>
          </p:cNvPr>
          <p:cNvSpPr/>
          <p:nvPr/>
        </p:nvSpPr>
        <p:spPr>
          <a:xfrm>
            <a:off x="4309036" y="252360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7" name="Rectangle 6">
            <a:extLst>
              <a:ext uri="{FF2B5EF4-FFF2-40B4-BE49-F238E27FC236}">
                <a16:creationId xmlns:a16="http://schemas.microsoft.com/office/drawing/2014/main" id="{5A9F86D9-EE41-FE73-0897-BF256BC5638A}"/>
              </a:ext>
            </a:extLst>
          </p:cNvPr>
          <p:cNvSpPr/>
          <p:nvPr/>
        </p:nvSpPr>
        <p:spPr>
          <a:xfrm>
            <a:off x="741993" y="2944165"/>
            <a:ext cx="7514786" cy="1781193"/>
          </a:xfrm>
          <a:prstGeom prst="rect">
            <a:avLst/>
          </a:prstGeom>
        </p:spPr>
        <p:txBody>
          <a:bodyPr wrap="square">
            <a:spAutoFit/>
          </a:bodyPr>
          <a:lstStyle/>
          <a:p>
            <a:pPr algn="just">
              <a:lnSpc>
                <a:spcPct val="150000"/>
              </a:lnSpc>
              <a:spcBef>
                <a:spcPts val="600"/>
              </a:spcBef>
              <a:spcAft>
                <a:spcPts val="600"/>
              </a:spcAft>
            </a:pPr>
            <a:r>
              <a:rPr lang="da-DK" sz="1800" dirty="0">
                <a:latin typeface="Arial" panose="020B0604020202020204" pitchFamily="34" charset="0"/>
                <a:ea typeface="Calibri" panose="020F0502020204030204" pitchFamily="34" charset="0"/>
                <a:cs typeface="Times New Roman" panose="02020603050405020304" pitchFamily="18" charset="0"/>
              </a:rPr>
              <a:t>Hai bìa của cuốn sách gợi nên hình ảnh hai mặt phẳng vuông góc với mặt bàn. Khi đó đường thẳng đi qua gáy sách chính là giao tuyến của hai mặt phẳng đó.</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da-DK" sz="1800" dirty="0">
                <a:latin typeface="Arial" panose="020B0604020202020204" pitchFamily="34" charset="0"/>
                <a:ea typeface="Times New Roman" panose="02020603050405020304" pitchFamily="18" charset="0"/>
              </a:rPr>
              <a:t>Khi đó gáy sách vuông góc với với mặt bàn.</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860595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alpha val="38000"/>
          </a:schemeClr>
        </a:solidFill>
        <a:effectLst/>
      </p:bgPr>
    </p:bg>
    <p:spTree>
      <p:nvGrpSpPr>
        <p:cNvPr id="1" name="Shape 797"/>
        <p:cNvGrpSpPr/>
        <p:nvPr/>
      </p:nvGrpSpPr>
      <p:grpSpPr>
        <a:xfrm>
          <a:off x="0" y="0"/>
          <a:ext cx="0" cy="0"/>
          <a:chOff x="0" y="0"/>
          <a:chExt cx="0" cy="0"/>
        </a:xfrm>
      </p:grpSpPr>
      <p:sp>
        <p:nvSpPr>
          <p:cNvPr id="3" name="Rectangle 2"/>
          <p:cNvSpPr/>
          <p:nvPr/>
        </p:nvSpPr>
        <p:spPr>
          <a:xfrm>
            <a:off x="487464" y="1697234"/>
            <a:ext cx="4986104" cy="22415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50000"/>
              </a:lnSpc>
              <a:spcBef>
                <a:spcPts val="600"/>
              </a:spcBef>
              <a:spcAft>
                <a:spcPts val="600"/>
              </a:spcAft>
            </a:pPr>
            <a:r>
              <a:rPr lang="da-DK" sz="2400" dirty="0">
                <a:latin typeface="Arial" panose="020B0604020202020204" pitchFamily="34" charset="0"/>
                <a:ea typeface="Times New Roman" panose="02020603050405020304" pitchFamily="18" charset="0"/>
                <a:cs typeface="Times New Roman" panose="02020603050405020304" pitchFamily="18" charset="0"/>
              </a:rPr>
              <a:t>Nếu hai mặt phẳng cắt nhau và cùng vuông góc với mặt phẳng thứ ba thì giao tuyến của chúng vuông góc với mặt phẳng thứ ba đó.</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2540;p49"/>
          <p:cNvSpPr txBox="1">
            <a:spLocks/>
          </p:cNvSpPr>
          <p:nvPr/>
        </p:nvSpPr>
        <p:spPr>
          <a:xfrm>
            <a:off x="3009101" y="491483"/>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3000" b="1" i="0" u="none" strike="noStrike" kern="0" cap="none" spc="0" normalizeH="0" baseline="0" noProof="0" dirty="0" err="1">
                <a:ln>
                  <a:noFill/>
                </a:ln>
                <a:solidFill>
                  <a:srgbClr val="C00000"/>
                </a:solidFill>
                <a:effectLst/>
                <a:uLnTx/>
                <a:uFillTx/>
                <a:latin typeface="Arial" panose="020B0604020202020204" pitchFamily="34" charset="0"/>
                <a:cs typeface="Maven Pro ExtraBold"/>
                <a:sym typeface="Maven Pro ExtraBold"/>
              </a:rPr>
              <a:t>Tính</a:t>
            </a:r>
            <a:r>
              <a:rPr kumimoji="0" lang="en-US" sz="3000" b="1" i="0" u="none" strike="noStrike" kern="0" cap="none" spc="0" normalizeH="0" baseline="0" noProof="0" dirty="0">
                <a:ln>
                  <a:noFill/>
                </a:ln>
                <a:solidFill>
                  <a:srgbClr val="C00000"/>
                </a:solidFill>
                <a:effectLst/>
                <a:uLnTx/>
                <a:uFillTx/>
                <a:latin typeface="Arial" panose="020B0604020202020204" pitchFamily="34" charset="0"/>
                <a:cs typeface="Maven Pro ExtraBold"/>
                <a:sym typeface="Maven Pro ExtraBold"/>
              </a:rPr>
              <a:t> </a:t>
            </a:r>
            <a:r>
              <a:rPr kumimoji="0" lang="en-US" sz="3000" b="1" i="0" u="none" strike="noStrike" kern="0" cap="none" spc="0" normalizeH="0" baseline="0" noProof="0" dirty="0" err="1">
                <a:ln>
                  <a:noFill/>
                </a:ln>
                <a:solidFill>
                  <a:srgbClr val="C00000"/>
                </a:solidFill>
                <a:effectLst/>
                <a:uLnTx/>
                <a:uFillTx/>
                <a:latin typeface="Arial" panose="020B0604020202020204" pitchFamily="34" charset="0"/>
                <a:cs typeface="Maven Pro ExtraBold"/>
                <a:sym typeface="Maven Pro ExtraBold"/>
              </a:rPr>
              <a:t>chất</a:t>
            </a:r>
            <a:r>
              <a:rPr kumimoji="0" lang="en-US" sz="3000" b="1" i="0" u="none" strike="noStrike" kern="0" cap="none" spc="0" normalizeH="0" baseline="0" noProof="0" dirty="0">
                <a:ln>
                  <a:noFill/>
                </a:ln>
                <a:solidFill>
                  <a:srgbClr val="C00000"/>
                </a:solidFill>
                <a:effectLst/>
                <a:uLnTx/>
                <a:uFillTx/>
                <a:latin typeface="Arial" panose="020B0604020202020204" pitchFamily="34" charset="0"/>
                <a:cs typeface="Maven Pro ExtraBold"/>
                <a:sym typeface="Maven Pro ExtraBold"/>
              </a:rPr>
              <a:t> 2</a:t>
            </a:r>
            <a:endParaRPr kumimoji="0" lang="vi-VN" sz="3000" b="1" i="0" u="none" strike="noStrike" kern="0" cap="none" spc="0" normalizeH="0" baseline="0" noProof="0" dirty="0">
              <a:ln>
                <a:noFill/>
              </a:ln>
              <a:solidFill>
                <a:srgbClr val="C00000"/>
              </a:solidFill>
              <a:effectLst/>
              <a:uLnTx/>
              <a:uFillTx/>
              <a:latin typeface="Arial" panose="020B0604020202020204" pitchFamily="34" charset="0"/>
              <a:cs typeface="Maven Pro ExtraBold"/>
              <a:sym typeface="Maven Pro ExtraBold"/>
            </a:endParaRPr>
          </a:p>
        </p:txBody>
      </p:sp>
      <p:grpSp>
        <p:nvGrpSpPr>
          <p:cNvPr id="7" name="Google Shape;1058;p51"/>
          <p:cNvGrpSpPr/>
          <p:nvPr/>
        </p:nvGrpSpPr>
        <p:grpSpPr>
          <a:xfrm rot="5400000">
            <a:off x="8289067" y="-1520"/>
            <a:ext cx="221522" cy="677127"/>
            <a:chOff x="4818146" y="3203323"/>
            <a:chExt cx="77845" cy="395165"/>
          </a:xfrm>
        </p:grpSpPr>
        <p:sp>
          <p:nvSpPr>
            <p:cNvPr id="8"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 name="Google Shape;1175;p53"/>
          <p:cNvGrpSpPr/>
          <p:nvPr/>
        </p:nvGrpSpPr>
        <p:grpSpPr>
          <a:xfrm rot="5400000">
            <a:off x="-98419" y="265395"/>
            <a:ext cx="705718" cy="683813"/>
            <a:chOff x="4179067" y="2811495"/>
            <a:chExt cx="286475" cy="274390"/>
          </a:xfrm>
        </p:grpSpPr>
        <p:sp>
          <p:nvSpPr>
            <p:cNvPr id="1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pic>
        <p:nvPicPr>
          <p:cNvPr id="5" name="Picture 4"/>
          <p:cNvPicPr>
            <a:picLocks noChangeAspect="1"/>
          </p:cNvPicPr>
          <p:nvPr/>
        </p:nvPicPr>
        <p:blipFill>
          <a:blip r:embed="rId3"/>
          <a:srcRect/>
          <a:stretch/>
        </p:blipFill>
        <p:spPr>
          <a:xfrm>
            <a:off x="5815689" y="1591078"/>
            <a:ext cx="2666499" cy="2453888"/>
          </a:xfrm>
          <a:prstGeom prst="rect">
            <a:avLst/>
          </a:prstGeom>
        </p:spPr>
      </p:pic>
    </p:spTree>
    <p:extLst>
      <p:ext uri="{BB962C8B-B14F-4D97-AF65-F5344CB8AC3E}">
        <p14:creationId xmlns:p14="http://schemas.microsoft.com/office/powerpoint/2010/main" val="366394943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92662" y="745832"/>
            <a:ext cx="8732713" cy="4201072"/>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71" name="Rectangle 70"/>
          <p:cNvSpPr/>
          <p:nvPr/>
        </p:nvSpPr>
        <p:spPr>
          <a:xfrm>
            <a:off x="3509775" y="144075"/>
            <a:ext cx="209848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1" u="sng" strike="noStrike" kern="1200" cap="none" spc="0" normalizeH="0" baseline="0" noProof="0" dirty="0" err="1">
                <a:ln>
                  <a:noFill/>
                </a:ln>
                <a:solidFill>
                  <a:srgbClr val="FFFFFF"/>
                </a:solidFill>
                <a:effectLst/>
                <a:uLnTx/>
                <a:uFillTx/>
                <a:latin typeface="Arial" panose="020B0604020202020204" pitchFamily="34" charset="0"/>
                <a:ea typeface="+mn-ea"/>
                <a:cs typeface="Arial"/>
                <a:sym typeface="Arial"/>
              </a:rPr>
              <a:t>Chứng</a:t>
            </a:r>
            <a:r>
              <a:rPr kumimoji="0" lang="en-US" sz="2400" b="1" i="1" u="sng" strike="noStrike" kern="1200" cap="none" spc="0" normalizeH="0" baseline="0" noProof="0" dirty="0">
                <a:ln>
                  <a:noFill/>
                </a:ln>
                <a:solidFill>
                  <a:srgbClr val="FFFFFF"/>
                </a:solidFill>
                <a:effectLst/>
                <a:uLnTx/>
                <a:uFillTx/>
                <a:latin typeface="Arial" panose="020B0604020202020204" pitchFamily="34" charset="0"/>
                <a:ea typeface="+mn-ea"/>
                <a:cs typeface="Arial"/>
                <a:sym typeface="Arial"/>
              </a:rPr>
              <a:t> </a:t>
            </a:r>
            <a:r>
              <a:rPr kumimoji="0" lang="en-US" sz="2400" b="1" i="1" u="sng" strike="noStrike" kern="1200" cap="none" spc="0" normalizeH="0" baseline="0" noProof="0" dirty="0" err="1">
                <a:ln>
                  <a:noFill/>
                </a:ln>
                <a:solidFill>
                  <a:srgbClr val="FFFFFF"/>
                </a:solidFill>
                <a:effectLst/>
                <a:uLnTx/>
                <a:uFillTx/>
                <a:latin typeface="Arial" panose="020B0604020202020204" pitchFamily="34" charset="0"/>
                <a:ea typeface="+mn-ea"/>
                <a:cs typeface="Arial"/>
                <a:sym typeface="Arial"/>
              </a:rPr>
              <a:t>minh</a:t>
            </a:r>
            <a:endParaRPr kumimoji="0" lang="en-US" sz="2400" b="1" i="1" u="sng" strike="noStrike" kern="1200" cap="none" spc="0" normalizeH="0" baseline="0" noProof="0" dirty="0">
              <a:ln>
                <a:noFill/>
              </a:ln>
              <a:solidFill>
                <a:srgbClr val="FFFFFF"/>
              </a:solidFill>
              <a:effectLst/>
              <a:uLnTx/>
              <a:uFillTx/>
              <a:latin typeface="Calibri"/>
              <a:ea typeface="+mn-ea"/>
              <a:cs typeface="Arial"/>
              <a:sym typeface="Arial"/>
            </a:endParaRPr>
          </a:p>
        </p:txBody>
      </p:sp>
      <p:pic>
        <p:nvPicPr>
          <p:cNvPr id="2" name="Picture 1"/>
          <p:cNvPicPr>
            <a:picLocks noChangeAspect="1"/>
          </p:cNvPicPr>
          <p:nvPr/>
        </p:nvPicPr>
        <p:blipFill>
          <a:blip r:embed="rId4"/>
          <a:srcRect/>
          <a:stretch/>
        </p:blipFill>
        <p:spPr>
          <a:xfrm>
            <a:off x="382959" y="782535"/>
            <a:ext cx="2241488" cy="2062765"/>
          </a:xfrm>
          <a:prstGeom prst="rect">
            <a:avLst/>
          </a:prstGeom>
        </p:spPr>
      </p:pic>
      <p:grpSp>
        <p:nvGrpSpPr>
          <p:cNvPr id="72" name="Group 71"/>
          <p:cNvGrpSpPr/>
          <p:nvPr/>
        </p:nvGrpSpPr>
        <p:grpSpPr>
          <a:xfrm rot="15608056">
            <a:off x="-730474" y="4195594"/>
            <a:ext cx="1184547" cy="546948"/>
            <a:chOff x="1236482" y="2560736"/>
            <a:chExt cx="1290657" cy="567968"/>
          </a:xfrm>
        </p:grpSpPr>
        <p:grpSp>
          <p:nvGrpSpPr>
            <p:cNvPr id="73" name="Google Shape;2147;p80"/>
            <p:cNvGrpSpPr/>
            <p:nvPr/>
          </p:nvGrpSpPr>
          <p:grpSpPr>
            <a:xfrm rot="10450688">
              <a:off x="1236482" y="2563204"/>
              <a:ext cx="821600" cy="565500"/>
              <a:chOff x="5263225" y="2369200"/>
              <a:chExt cx="821600" cy="565500"/>
            </a:xfrm>
          </p:grpSpPr>
          <p:sp>
            <p:nvSpPr>
              <p:cNvPr id="91"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2" name="Google Shape;2149;p80"/>
              <p:cNvGrpSpPr/>
              <p:nvPr/>
            </p:nvGrpSpPr>
            <p:grpSpPr>
              <a:xfrm>
                <a:off x="5263225" y="2369200"/>
                <a:ext cx="821600" cy="565500"/>
                <a:chOff x="2959800" y="3882950"/>
                <a:chExt cx="821600" cy="565500"/>
              </a:xfrm>
            </p:grpSpPr>
            <p:sp>
              <p:nvSpPr>
                <p:cNvPr id="93"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4" name="Google Shape;2161;p80"/>
            <p:cNvGrpSpPr/>
            <p:nvPr/>
          </p:nvGrpSpPr>
          <p:grpSpPr>
            <a:xfrm rot="10450688">
              <a:off x="1705539" y="2560736"/>
              <a:ext cx="821600" cy="565500"/>
              <a:chOff x="5263225" y="2369200"/>
              <a:chExt cx="821600" cy="565500"/>
            </a:xfrm>
          </p:grpSpPr>
          <p:sp>
            <p:nvSpPr>
              <p:cNvPr id="75"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oogle Shape;2163;p80"/>
              <p:cNvGrpSpPr/>
              <p:nvPr/>
            </p:nvGrpSpPr>
            <p:grpSpPr>
              <a:xfrm>
                <a:off x="5263225" y="2369200"/>
                <a:ext cx="821600" cy="565500"/>
                <a:chOff x="2959800" y="3882950"/>
                <a:chExt cx="821600" cy="565500"/>
              </a:xfrm>
            </p:grpSpPr>
            <p:sp>
              <p:nvSpPr>
                <p:cNvPr id="77"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mc:AlternateContent xmlns:mc="http://schemas.openxmlformats.org/markup-compatibility/2006">
        <mc:Choice xmlns:a14="http://schemas.microsoft.com/office/drawing/2010/main" Requires="a14">
          <p:sp>
            <p:nvSpPr>
              <p:cNvPr id="6" name="Rectangle 5"/>
              <p:cNvSpPr/>
              <p:nvPr/>
            </p:nvSpPr>
            <p:spPr>
              <a:xfrm>
                <a:off x="2819276" y="1026322"/>
                <a:ext cx="6106099" cy="1613519"/>
              </a:xfrm>
              <a:prstGeom prst="rect">
                <a:avLst/>
              </a:prstGeom>
            </p:spPr>
            <p:txBody>
              <a:bodyPr wrap="square">
                <a:spAutoFit/>
              </a:bodyPr>
              <a:lstStyle/>
              <a:p>
                <a:pPr algn="just">
                  <a:lnSpc>
                    <a:spcPct val="150000"/>
                  </a:lnSpc>
                  <a:spcAft>
                    <a:spcPts val="800"/>
                  </a:spcAft>
                </a:pPr>
                <a:r>
                  <a:rPr lang="da-DK" sz="1700" dirty="0">
                    <a:latin typeface="Arial" panose="020B0604020202020204" pitchFamily="34" charset="0"/>
                    <a:ea typeface="Calibri" panose="020F0502020204030204" pitchFamily="34" charset="0"/>
                    <a:cs typeface="Times New Roman" panose="02020603050405020304" pitchFamily="18" charset="0"/>
                  </a:rPr>
                  <a:t>Giả sử hai mặt phẳng </a:t>
                </a:r>
                <a14:m>
                  <m:oMath xmlns:m="http://schemas.openxmlformats.org/officeDocument/2006/math">
                    <m:d>
                      <m:dPr>
                        <m:ctrlPr>
                          <a:rPr lang="en-US" sz="1700" i="1">
                            <a:latin typeface="Cambria Math" panose="02040503050406030204" pitchFamily="18" charset="0"/>
                            <a:ea typeface="Calibri" panose="020F0502020204030204" pitchFamily="34" charset="0"/>
                            <a:cs typeface="Arial" panose="020B0604020202020204" pitchFamily="34" charset="0"/>
                          </a:rPr>
                        </m:ctrlPr>
                      </m:dPr>
                      <m:e>
                        <m:r>
                          <a:rPr lang="da-DK" sz="1700" i="1">
                            <a:latin typeface="Cambria Math" panose="02040503050406030204" pitchFamily="18" charset="0"/>
                            <a:ea typeface="Calibri" panose="020F0502020204030204" pitchFamily="34" charset="0"/>
                            <a:cs typeface="Arial" panose="020B0604020202020204" pitchFamily="34" charset="0"/>
                          </a:rPr>
                          <m:t>𝑃</m:t>
                        </m:r>
                      </m:e>
                    </m:d>
                    <m:r>
                      <a:rPr lang="da-DK" sz="1700" i="1">
                        <a:latin typeface="Cambria Math" panose="02040503050406030204" pitchFamily="18" charset="0"/>
                        <a:ea typeface="Calibri" panose="020F0502020204030204" pitchFamily="34" charset="0"/>
                        <a:cs typeface="Arial" panose="020B0604020202020204" pitchFamily="34" charset="0"/>
                      </a:rPr>
                      <m:t>, (</m:t>
                    </m:r>
                    <m:r>
                      <a:rPr lang="da-DK" sz="1700" i="1">
                        <a:latin typeface="Cambria Math" panose="02040503050406030204" pitchFamily="18" charset="0"/>
                        <a:ea typeface="Calibri" panose="020F0502020204030204" pitchFamily="34" charset="0"/>
                        <a:cs typeface="Arial" panose="020B0604020202020204" pitchFamily="34" charset="0"/>
                      </a:rPr>
                      <m:t>𝑄</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cắt nhau theo giao tuyến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𝑑</m:t>
                    </m:r>
                  </m:oMath>
                </a14:m>
                <a:r>
                  <a:rPr lang="da-DK" sz="17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𝑃</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𝑄</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cùng vuông góc với mặt phẳng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𝑅</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Gọi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𝑎</m:t>
                    </m:r>
                    <m:r>
                      <a:rPr lang="da-DK" sz="1700" i="1">
                        <a:latin typeface="Cambria Math" panose="02040503050406030204" pitchFamily="18" charset="0"/>
                        <a:ea typeface="Calibri" panose="020F0502020204030204" pitchFamily="34" charset="0"/>
                        <a:cs typeface="Arial" panose="020B0604020202020204" pitchFamily="34" charset="0"/>
                      </a:rPr>
                      <m:t>, </m:t>
                    </m:r>
                    <m:r>
                      <a:rPr lang="da-DK" sz="1700" i="1">
                        <a:latin typeface="Cambria Math" panose="02040503050406030204" pitchFamily="18" charset="0"/>
                        <a:ea typeface="Calibri" panose="020F0502020204030204" pitchFamily="34" charset="0"/>
                        <a:cs typeface="Arial" panose="020B0604020202020204" pitchFamily="34" charset="0"/>
                      </a:rPr>
                      <m:t>𝑏</m:t>
                    </m:r>
                  </m:oMath>
                </a14:m>
                <a:r>
                  <a:rPr lang="da-DK" sz="1700" dirty="0">
                    <a:latin typeface="Arial" panose="020B0604020202020204" pitchFamily="34" charset="0"/>
                    <a:ea typeface="Calibri" panose="020F0502020204030204" pitchFamily="34" charset="0"/>
                    <a:cs typeface="Times New Roman" panose="02020603050405020304" pitchFamily="18" charset="0"/>
                  </a:rPr>
                  <a:t> lần lượt là giao tuyến của mặt phẳng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𝑅</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với hai mặt phẳng </a:t>
                </a:r>
                <a14:m>
                  <m:oMath xmlns:m="http://schemas.openxmlformats.org/officeDocument/2006/math">
                    <m:d>
                      <m:dPr>
                        <m:ctrlPr>
                          <a:rPr lang="en-US" sz="1700" i="1">
                            <a:latin typeface="Cambria Math" panose="02040503050406030204" pitchFamily="18" charset="0"/>
                            <a:ea typeface="Calibri" panose="020F0502020204030204" pitchFamily="34" charset="0"/>
                            <a:cs typeface="Arial" panose="020B0604020202020204" pitchFamily="34" charset="0"/>
                          </a:rPr>
                        </m:ctrlPr>
                      </m:dPr>
                      <m:e>
                        <m:r>
                          <a:rPr lang="da-DK" sz="1700" i="1">
                            <a:latin typeface="Cambria Math" panose="02040503050406030204" pitchFamily="18" charset="0"/>
                            <a:ea typeface="Calibri" panose="020F0502020204030204" pitchFamily="34" charset="0"/>
                            <a:cs typeface="Arial" panose="020B0604020202020204" pitchFamily="34" charset="0"/>
                          </a:rPr>
                          <m:t>𝑃</m:t>
                        </m:r>
                      </m:e>
                    </m:d>
                    <m:r>
                      <a:rPr lang="da-DK" sz="1700" i="1">
                        <a:latin typeface="Cambria Math" panose="02040503050406030204" pitchFamily="18" charset="0"/>
                        <a:ea typeface="Calibri" panose="020F0502020204030204" pitchFamily="34" charset="0"/>
                        <a:cs typeface="Arial" panose="020B0604020202020204" pitchFamily="34" charset="0"/>
                      </a:rPr>
                      <m:t>, (</m:t>
                    </m:r>
                    <m:r>
                      <a:rPr lang="da-DK" sz="1700" i="1">
                        <a:latin typeface="Cambria Math" panose="02040503050406030204" pitchFamily="18" charset="0"/>
                        <a:ea typeface="Calibri" panose="020F0502020204030204" pitchFamily="34" charset="0"/>
                        <a:cs typeface="Arial" panose="020B0604020202020204" pitchFamily="34" charset="0"/>
                      </a:rPr>
                      <m:t>𝑄</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Xét điểm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𝑀</m:t>
                    </m:r>
                  </m:oMath>
                </a14:m>
                <a:r>
                  <a:rPr lang="da-DK" sz="1700" dirty="0">
                    <a:latin typeface="Arial" panose="020B0604020202020204" pitchFamily="34" charset="0"/>
                    <a:ea typeface="Calibri" panose="020F0502020204030204" pitchFamily="34" charset="0"/>
                    <a:cs typeface="Times New Roman" panose="02020603050405020304" pitchFamily="18" charset="0"/>
                  </a:rPr>
                  <a:t> thuộc đường thẳng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𝑑</m:t>
                    </m:r>
                  </m:oMath>
                </a14:m>
                <a:r>
                  <a:rPr lang="da-DK" sz="1700" dirty="0">
                    <a:latin typeface="Arial" panose="020B0604020202020204" pitchFamily="34" charset="0"/>
                    <a:ea typeface="Calibri" panose="020F0502020204030204" pitchFamily="34" charset="0"/>
                    <a:cs typeface="Times New Roman" panose="02020603050405020304" pitchFamily="18" charset="0"/>
                  </a:rPr>
                  <a:t> (Hình 55).</a:t>
                </a:r>
              </a:p>
            </p:txBody>
          </p:sp>
        </mc:Choice>
        <mc:Fallback>
          <p:sp>
            <p:nvSpPr>
              <p:cNvPr id="6" name="Rectangle 5"/>
              <p:cNvSpPr>
                <a:spLocks noRot="1" noChangeAspect="1" noMove="1" noResize="1" noEditPoints="1" noAdjustHandles="1" noChangeArrowheads="1" noChangeShapeType="1" noTextEdit="1"/>
              </p:cNvSpPr>
              <p:nvPr/>
            </p:nvSpPr>
            <p:spPr>
              <a:xfrm>
                <a:off x="2819276" y="1026322"/>
                <a:ext cx="6106099" cy="1613519"/>
              </a:xfrm>
              <a:prstGeom prst="rect">
                <a:avLst/>
              </a:prstGeom>
              <a:blipFill>
                <a:blip r:embed="rId5"/>
                <a:stretch>
                  <a:fillRect l="-599" r="-699" b="-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FF36488-05C0-3572-C480-FBC966D31B87}"/>
                  </a:ext>
                </a:extLst>
              </p:cNvPr>
              <p:cNvSpPr txBox="1"/>
              <p:nvPr/>
            </p:nvSpPr>
            <p:spPr>
              <a:xfrm>
                <a:off x="182415" y="2779933"/>
                <a:ext cx="8753205" cy="2114810"/>
              </a:xfrm>
              <a:prstGeom prst="rect">
                <a:avLst/>
              </a:prstGeom>
              <a:noFill/>
            </p:spPr>
            <p:txBody>
              <a:bodyPr wrap="square">
                <a:spAutoFit/>
              </a:bodyPr>
              <a:lstStyle/>
              <a:p>
                <a:pPr algn="just">
                  <a:lnSpc>
                    <a:spcPct val="150000"/>
                  </a:lnSpc>
                  <a:spcAft>
                    <a:spcPts val="800"/>
                  </a:spcAft>
                </a:pPr>
                <a:r>
                  <a:rPr lang="da-DK" sz="1700" dirty="0">
                    <a:latin typeface="Arial" panose="020B0604020202020204" pitchFamily="34" charset="0"/>
                    <a:ea typeface="Calibri" panose="020F0502020204030204" pitchFamily="34" charset="0"/>
                    <a:cs typeface="Times New Roman" panose="02020603050405020304" pitchFamily="18" charset="0"/>
                  </a:rPr>
                  <a:t>Trong mặt phẳng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𝑃</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gọi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Arial" panose="020B0604020202020204" pitchFamily="34" charset="0"/>
                          </a:rPr>
                        </m:ctrlPr>
                      </m:sSubPr>
                      <m:e>
                        <m:r>
                          <a:rPr lang="da-DK" sz="1700" i="1">
                            <a:latin typeface="Cambria Math" panose="02040503050406030204" pitchFamily="18" charset="0"/>
                            <a:ea typeface="Calibri" panose="020F0502020204030204" pitchFamily="34" charset="0"/>
                            <a:cs typeface="Arial" panose="020B0604020202020204" pitchFamily="34" charset="0"/>
                          </a:rPr>
                          <m:t>𝑑</m:t>
                        </m:r>
                      </m:e>
                      <m:sub>
                        <m:r>
                          <a:rPr lang="da-DK" sz="1700" i="1">
                            <a:latin typeface="Cambria Math" panose="02040503050406030204" pitchFamily="18" charset="0"/>
                            <a:ea typeface="Calibri" panose="020F0502020204030204" pitchFamily="34" charset="0"/>
                            <a:cs typeface="Arial" panose="020B0604020202020204" pitchFamily="34" charset="0"/>
                          </a:rPr>
                          <m:t>1</m:t>
                        </m:r>
                      </m:sub>
                    </m:sSub>
                  </m:oMath>
                </a14:m>
                <a:r>
                  <a:rPr lang="da-DK" sz="1700" dirty="0">
                    <a:latin typeface="Arial" panose="020B0604020202020204" pitchFamily="34" charset="0"/>
                    <a:ea typeface="Calibri" panose="020F0502020204030204" pitchFamily="34" charset="0"/>
                    <a:cs typeface="Times New Roman" panose="02020603050405020304" pitchFamily="18" charset="0"/>
                  </a:rPr>
                  <a:t> là đường thẳng đi qua điểm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𝑀</m:t>
                    </m:r>
                  </m:oMath>
                </a14:m>
                <a:r>
                  <a:rPr lang="da-DK" sz="1700" dirty="0">
                    <a:latin typeface="Arial" panose="020B0604020202020204" pitchFamily="34" charset="0"/>
                    <a:ea typeface="Calibri" panose="020F0502020204030204" pitchFamily="34" charset="0"/>
                    <a:cs typeface="Times New Roman" panose="02020603050405020304" pitchFamily="18" charset="0"/>
                  </a:rPr>
                  <a:t> và vuông góc với đường thẳng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𝑎</m:t>
                    </m:r>
                  </m:oMath>
                </a14:m>
                <a:r>
                  <a:rPr lang="da-DK" sz="1700" dirty="0">
                    <a:latin typeface="Arial" panose="020B0604020202020204" pitchFamily="34" charset="0"/>
                    <a:ea typeface="Calibri" panose="020F0502020204030204" pitchFamily="34" charset="0"/>
                    <a:cs typeface="Times New Roman" panose="02020603050405020304" pitchFamily="18" charset="0"/>
                  </a:rPr>
                  <a:t>. Theo Tính chất 1, ta có: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Arial" panose="020B0604020202020204" pitchFamily="34" charset="0"/>
                          </a:rPr>
                        </m:ctrlPr>
                      </m:sSubPr>
                      <m:e>
                        <m:r>
                          <a:rPr lang="da-DK" sz="1700" i="1">
                            <a:latin typeface="Cambria Math" panose="02040503050406030204" pitchFamily="18" charset="0"/>
                            <a:ea typeface="Calibri" panose="020F0502020204030204" pitchFamily="34" charset="0"/>
                            <a:cs typeface="Arial" panose="020B0604020202020204" pitchFamily="34" charset="0"/>
                          </a:rPr>
                          <m:t>𝑑</m:t>
                        </m:r>
                      </m:e>
                      <m:sub>
                        <m:r>
                          <a:rPr lang="da-DK" sz="1700" i="1">
                            <a:latin typeface="Cambria Math" panose="02040503050406030204" pitchFamily="18" charset="0"/>
                            <a:ea typeface="Calibri" panose="020F0502020204030204" pitchFamily="34" charset="0"/>
                            <a:cs typeface="Arial" panose="020B0604020202020204" pitchFamily="34" charset="0"/>
                          </a:rPr>
                          <m:t>1</m:t>
                        </m:r>
                      </m:sub>
                    </m:sSub>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𝑅</m:t>
                    </m:r>
                    <m:r>
                      <a:rPr lang="da-DK" sz="1700" i="1">
                        <a:latin typeface="Cambria Math" panose="02040503050406030204" pitchFamily="18" charset="0"/>
                        <a:ea typeface="Calibri" panose="020F0502020204030204" pitchFamily="34" charset="0"/>
                        <a:cs typeface="Arial" panose="020B0604020202020204" pitchFamily="34" charset="0"/>
                      </a:rPr>
                      <m:t>)</m:t>
                    </m:r>
                  </m:oMath>
                </a14:m>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da-DK" sz="1700" dirty="0">
                    <a:latin typeface="Arial" panose="020B0604020202020204" pitchFamily="34" charset="0"/>
                    <a:ea typeface="Calibri" panose="020F0502020204030204" pitchFamily="34" charset="0"/>
                    <a:cs typeface="Times New Roman" panose="02020603050405020304" pitchFamily="18" charset="0"/>
                  </a:rPr>
                  <a:t>Trong mặt phẳng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𝑄</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gọi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Arial" panose="020B0604020202020204" pitchFamily="34" charset="0"/>
                          </a:rPr>
                        </m:ctrlPr>
                      </m:sSubPr>
                      <m:e>
                        <m:r>
                          <a:rPr lang="da-DK" sz="1700" i="1">
                            <a:latin typeface="Cambria Math" panose="02040503050406030204" pitchFamily="18" charset="0"/>
                            <a:ea typeface="Calibri" panose="020F0502020204030204" pitchFamily="34" charset="0"/>
                            <a:cs typeface="Arial" panose="020B0604020202020204" pitchFamily="34" charset="0"/>
                          </a:rPr>
                          <m:t>𝑑</m:t>
                        </m:r>
                      </m:e>
                      <m:sub>
                        <m:r>
                          <a:rPr lang="da-DK" sz="1700" i="1">
                            <a:latin typeface="Cambria Math" panose="02040503050406030204" pitchFamily="18" charset="0"/>
                            <a:ea typeface="Calibri" panose="020F0502020204030204" pitchFamily="34" charset="0"/>
                            <a:cs typeface="Arial" panose="020B0604020202020204" pitchFamily="34" charset="0"/>
                          </a:rPr>
                          <m:t>2</m:t>
                        </m:r>
                      </m:sub>
                    </m:sSub>
                  </m:oMath>
                </a14:m>
                <a:r>
                  <a:rPr lang="da-DK" sz="1700" dirty="0">
                    <a:latin typeface="Arial" panose="020B0604020202020204" pitchFamily="34" charset="0"/>
                    <a:ea typeface="Calibri" panose="020F0502020204030204" pitchFamily="34" charset="0"/>
                    <a:cs typeface="Times New Roman" panose="02020603050405020304" pitchFamily="18" charset="0"/>
                  </a:rPr>
                  <a:t> là đường thẳng đi qua điểm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𝑀</m:t>
                    </m:r>
                  </m:oMath>
                </a14:m>
                <a:r>
                  <a:rPr lang="da-DK" sz="1700" dirty="0">
                    <a:latin typeface="Arial" panose="020B0604020202020204" pitchFamily="34" charset="0"/>
                    <a:ea typeface="Calibri" panose="020F0502020204030204" pitchFamily="34" charset="0"/>
                    <a:cs typeface="Times New Roman" panose="02020603050405020304" pitchFamily="18" charset="0"/>
                  </a:rPr>
                  <a:t> và vuông góc với đường thẳng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𝑏</m:t>
                    </m:r>
                  </m:oMath>
                </a14:m>
                <a:r>
                  <a:rPr lang="da-DK" sz="1700" dirty="0">
                    <a:latin typeface="Arial" panose="020B0604020202020204" pitchFamily="34" charset="0"/>
                    <a:ea typeface="Calibri" panose="020F0502020204030204" pitchFamily="34" charset="0"/>
                    <a:cs typeface="Times New Roman" panose="02020603050405020304" pitchFamily="18" charset="0"/>
                  </a:rPr>
                  <a:t>. Theo tính chất 1, ta có: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Arial" panose="020B0604020202020204" pitchFamily="34" charset="0"/>
                          </a:rPr>
                        </m:ctrlPr>
                      </m:sSubPr>
                      <m:e>
                        <m:r>
                          <a:rPr lang="da-DK" sz="1700" i="1">
                            <a:latin typeface="Cambria Math" panose="02040503050406030204" pitchFamily="18" charset="0"/>
                            <a:ea typeface="Calibri" panose="020F0502020204030204" pitchFamily="34" charset="0"/>
                            <a:cs typeface="Arial" panose="020B0604020202020204" pitchFamily="34" charset="0"/>
                          </a:rPr>
                          <m:t>𝑑</m:t>
                        </m:r>
                      </m:e>
                      <m:sub>
                        <m:r>
                          <a:rPr lang="da-DK" sz="1700" i="1">
                            <a:latin typeface="Cambria Math" panose="02040503050406030204" pitchFamily="18" charset="0"/>
                            <a:ea typeface="Calibri" panose="020F0502020204030204" pitchFamily="34" charset="0"/>
                            <a:cs typeface="Arial" panose="020B0604020202020204" pitchFamily="34" charset="0"/>
                          </a:rPr>
                          <m:t>2</m:t>
                        </m:r>
                      </m:sub>
                    </m:sSub>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𝑅</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Suy ra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Arial" panose="020B0604020202020204" pitchFamily="34" charset="0"/>
                          </a:rPr>
                        </m:ctrlPr>
                      </m:sSubPr>
                      <m:e>
                        <m:r>
                          <a:rPr lang="da-DK" sz="1700" i="1">
                            <a:latin typeface="Cambria Math" panose="02040503050406030204" pitchFamily="18" charset="0"/>
                            <a:ea typeface="Calibri" panose="020F0502020204030204" pitchFamily="34" charset="0"/>
                            <a:cs typeface="Arial" panose="020B0604020202020204" pitchFamily="34" charset="0"/>
                          </a:rPr>
                          <m:t>𝑑</m:t>
                        </m:r>
                      </m:e>
                      <m:sub>
                        <m:r>
                          <a:rPr lang="da-DK" sz="1700" i="1">
                            <a:latin typeface="Cambria Math" panose="02040503050406030204" pitchFamily="18" charset="0"/>
                            <a:ea typeface="Calibri" panose="020F0502020204030204" pitchFamily="34" charset="0"/>
                            <a:cs typeface="Arial" panose="020B0604020202020204" pitchFamily="34" charset="0"/>
                          </a:rPr>
                          <m:t>1</m:t>
                        </m:r>
                      </m:sub>
                    </m:sSub>
                  </m:oMath>
                </a14:m>
                <a:r>
                  <a:rPr lang="da-DK" sz="1700" dirty="0">
                    <a:latin typeface="Arial" panose="020B0604020202020204" pitchFamily="34" charset="0"/>
                    <a:ea typeface="Calibri" panose="020F0502020204030204" pitchFamily="34" charset="0"/>
                    <a:cs typeface="Times New Roman" panose="02020603050405020304" pitchFamily="18" charset="0"/>
                  </a:rPr>
                  <a:t> trùng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Arial" panose="020B0604020202020204" pitchFamily="34" charset="0"/>
                          </a:rPr>
                        </m:ctrlPr>
                      </m:sSubPr>
                      <m:e>
                        <m:r>
                          <a:rPr lang="da-DK" sz="1700" i="1">
                            <a:latin typeface="Cambria Math" panose="02040503050406030204" pitchFamily="18" charset="0"/>
                            <a:ea typeface="Calibri" panose="020F0502020204030204" pitchFamily="34" charset="0"/>
                            <a:cs typeface="Arial" panose="020B0604020202020204" pitchFamily="34" charset="0"/>
                          </a:rPr>
                          <m:t>𝑑</m:t>
                        </m:r>
                      </m:e>
                      <m:sub>
                        <m:r>
                          <a:rPr lang="da-DK" sz="1700" i="1">
                            <a:latin typeface="Cambria Math" panose="02040503050406030204" pitchFamily="18" charset="0"/>
                            <a:ea typeface="Calibri" panose="020F0502020204030204" pitchFamily="34" charset="0"/>
                            <a:cs typeface="Arial" panose="020B0604020202020204" pitchFamily="34" charset="0"/>
                          </a:rPr>
                          <m:t>2</m:t>
                        </m:r>
                      </m:sub>
                    </m:sSub>
                  </m:oMath>
                </a14:m>
                <a:r>
                  <a:rPr lang="da-DK" sz="1700" dirty="0">
                    <a:latin typeface="Arial" panose="020B0604020202020204" pitchFamily="34" charset="0"/>
                    <a:ea typeface="Calibri" panose="020F0502020204030204" pitchFamily="34" charset="0"/>
                    <a:cs typeface="Times New Roman" panose="02020603050405020304" pitchFamily="18" charset="0"/>
                  </a:rPr>
                  <a:t> nên hai đường thẳng đó cùng nằm trên cả hai mặt phẳng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𝑃</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𝑄</m:t>
                    </m:r>
                    <m:r>
                      <a:rPr lang="da-DK" sz="1700" i="1">
                        <a:latin typeface="Cambria Math" panose="02040503050406030204" pitchFamily="18" charset="0"/>
                        <a:ea typeface="Calibri" panose="020F0502020204030204" pitchFamily="34" charset="0"/>
                        <a:cs typeface="Arial" panose="020B0604020202020204" pitchFamily="34" charset="0"/>
                      </a:rPr>
                      <m:t>)</m:t>
                    </m:r>
                  </m:oMath>
                </a14:m>
                <a:r>
                  <a:rPr lang="da-DK" sz="1700" dirty="0">
                    <a:latin typeface="Arial" panose="020B0604020202020204" pitchFamily="34" charset="0"/>
                    <a:ea typeface="Calibri" panose="020F0502020204030204" pitchFamily="34" charset="0"/>
                    <a:cs typeface="Times New Roman" panose="02020603050405020304" pitchFamily="18" charset="0"/>
                  </a:rPr>
                  <a:t>. Cho nên </a:t>
                </a:r>
                <a14:m>
                  <m:oMath xmlns:m="http://schemas.openxmlformats.org/officeDocument/2006/math">
                    <m:sSub>
                      <m:sSubPr>
                        <m:ctrlPr>
                          <a:rPr lang="en-US" sz="1700" i="1">
                            <a:latin typeface="Cambria Math" panose="02040503050406030204" pitchFamily="18" charset="0"/>
                            <a:ea typeface="Calibri" panose="020F0502020204030204" pitchFamily="34" charset="0"/>
                            <a:cs typeface="Arial" panose="020B0604020202020204" pitchFamily="34" charset="0"/>
                          </a:rPr>
                        </m:ctrlPr>
                      </m:sSubPr>
                      <m:e>
                        <m:r>
                          <a:rPr lang="da-DK" sz="1700" i="1">
                            <a:latin typeface="Cambria Math" panose="02040503050406030204" pitchFamily="18" charset="0"/>
                            <a:ea typeface="Calibri" panose="020F0502020204030204" pitchFamily="34" charset="0"/>
                            <a:cs typeface="Arial" panose="020B0604020202020204" pitchFamily="34" charset="0"/>
                          </a:rPr>
                          <m:t>𝑑</m:t>
                        </m:r>
                      </m:e>
                      <m:sub>
                        <m:r>
                          <a:rPr lang="da-DK" sz="1700" i="1">
                            <a:latin typeface="Cambria Math" panose="02040503050406030204" pitchFamily="18" charset="0"/>
                            <a:ea typeface="Calibri" panose="020F0502020204030204" pitchFamily="34" charset="0"/>
                            <a:cs typeface="Arial" panose="020B0604020202020204" pitchFamily="34" charset="0"/>
                          </a:rPr>
                          <m:t>1</m:t>
                        </m:r>
                      </m:sub>
                    </m:sSub>
                    <m:r>
                      <a:rPr lang="da-DK" sz="1700" i="1">
                        <a:latin typeface="Cambria Math" panose="02040503050406030204" pitchFamily="18" charset="0"/>
                        <a:ea typeface="Calibri" panose="020F0502020204030204" pitchFamily="34" charset="0"/>
                        <a:cs typeface="Arial" panose="020B0604020202020204" pitchFamily="34" charset="0"/>
                      </a:rPr>
                      <m:t>, </m:t>
                    </m:r>
                    <m:sSub>
                      <m:sSubPr>
                        <m:ctrlPr>
                          <a:rPr lang="en-US" sz="1700" i="1">
                            <a:latin typeface="Cambria Math" panose="02040503050406030204" pitchFamily="18" charset="0"/>
                            <a:ea typeface="Calibri" panose="020F0502020204030204" pitchFamily="34" charset="0"/>
                            <a:cs typeface="Arial" panose="020B0604020202020204" pitchFamily="34" charset="0"/>
                          </a:rPr>
                        </m:ctrlPr>
                      </m:sSubPr>
                      <m:e>
                        <m:r>
                          <a:rPr lang="da-DK" sz="1700" i="1">
                            <a:latin typeface="Cambria Math" panose="02040503050406030204" pitchFamily="18" charset="0"/>
                            <a:ea typeface="Calibri" panose="020F0502020204030204" pitchFamily="34" charset="0"/>
                            <a:cs typeface="Arial" panose="020B0604020202020204" pitchFamily="34" charset="0"/>
                          </a:rPr>
                          <m:t>𝑑</m:t>
                        </m:r>
                      </m:e>
                      <m:sub>
                        <m:r>
                          <a:rPr lang="da-DK" sz="1700" i="1">
                            <a:latin typeface="Cambria Math" panose="02040503050406030204" pitchFamily="18" charset="0"/>
                            <a:ea typeface="Calibri" panose="020F0502020204030204" pitchFamily="34" charset="0"/>
                            <a:cs typeface="Arial" panose="020B0604020202020204" pitchFamily="34" charset="0"/>
                          </a:rPr>
                          <m:t>2</m:t>
                        </m:r>
                      </m:sub>
                    </m:sSub>
                  </m:oMath>
                </a14:m>
                <a:r>
                  <a:rPr lang="da-DK" sz="17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𝑑</m:t>
                    </m:r>
                  </m:oMath>
                </a14:m>
                <a:r>
                  <a:rPr lang="da-DK" sz="1700" dirty="0">
                    <a:latin typeface="Arial" panose="020B0604020202020204" pitchFamily="34" charset="0"/>
                    <a:ea typeface="Calibri" panose="020F0502020204030204" pitchFamily="34" charset="0"/>
                    <a:cs typeface="Times New Roman" panose="02020603050405020304" pitchFamily="18" charset="0"/>
                  </a:rPr>
                  <a:t> trùng nhau. Vậy </a:t>
                </a:r>
                <a14:m>
                  <m:oMath xmlns:m="http://schemas.openxmlformats.org/officeDocument/2006/math">
                    <m:r>
                      <a:rPr lang="da-DK" sz="1700" i="1">
                        <a:latin typeface="Cambria Math" panose="02040503050406030204" pitchFamily="18" charset="0"/>
                        <a:ea typeface="Calibri" panose="020F0502020204030204" pitchFamily="34" charset="0"/>
                        <a:cs typeface="Arial" panose="020B0604020202020204" pitchFamily="34" charset="0"/>
                      </a:rPr>
                      <m:t>𝑑</m:t>
                    </m:r>
                    <m:r>
                      <a:rPr lang="da-DK" sz="1700" i="1">
                        <a:latin typeface="Cambria Math" panose="02040503050406030204" pitchFamily="18" charset="0"/>
                        <a:ea typeface="Calibri" panose="020F0502020204030204" pitchFamily="34" charset="0"/>
                        <a:cs typeface="Arial" panose="020B0604020202020204" pitchFamily="34" charset="0"/>
                      </a:rPr>
                      <m:t>⊥(</m:t>
                    </m:r>
                    <m:r>
                      <a:rPr lang="da-DK" sz="1700" i="1">
                        <a:latin typeface="Cambria Math" panose="02040503050406030204" pitchFamily="18" charset="0"/>
                        <a:ea typeface="Calibri" panose="020F0502020204030204" pitchFamily="34" charset="0"/>
                        <a:cs typeface="Arial" panose="020B0604020202020204" pitchFamily="34" charset="0"/>
                      </a:rPr>
                      <m:t>𝑅</m:t>
                    </m:r>
                    <m:r>
                      <a:rPr lang="da-DK" sz="1700" i="1">
                        <a:latin typeface="Cambria Math" panose="02040503050406030204" pitchFamily="18" charset="0"/>
                        <a:ea typeface="Calibri" panose="020F0502020204030204" pitchFamily="34" charset="0"/>
                        <a:cs typeface="Arial" panose="020B0604020202020204" pitchFamily="34" charset="0"/>
                      </a:rPr>
                      <m:t>)</m:t>
                    </m:r>
                  </m:oMath>
                </a14:m>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DFF36488-05C0-3572-C480-FBC966D31B87}"/>
                  </a:ext>
                </a:extLst>
              </p:cNvPr>
              <p:cNvSpPr txBox="1">
                <a:spLocks noRot="1" noChangeAspect="1" noMove="1" noResize="1" noEditPoints="1" noAdjustHandles="1" noChangeArrowheads="1" noChangeShapeType="1" noTextEdit="1"/>
              </p:cNvSpPr>
              <p:nvPr/>
            </p:nvSpPr>
            <p:spPr>
              <a:xfrm>
                <a:off x="182415" y="2779933"/>
                <a:ext cx="8753205" cy="2114810"/>
              </a:xfrm>
              <a:prstGeom prst="rect">
                <a:avLst/>
              </a:prstGeom>
              <a:blipFill>
                <a:blip r:embed="rId6"/>
                <a:stretch>
                  <a:fillRect l="-487" r="-418" b="-2594"/>
                </a:stretch>
              </a:blipFill>
            </p:spPr>
            <p:txBody>
              <a:bodyPr/>
              <a:lstStyle/>
              <a:p>
                <a:r>
                  <a:rPr lang="en-US">
                    <a:noFill/>
                  </a:rPr>
                  <a:t> </a:t>
                </a:r>
              </a:p>
            </p:txBody>
          </p:sp>
        </mc:Fallback>
      </mc:AlternateContent>
    </p:spTree>
    <p:extLst>
      <p:ext uri="{BB962C8B-B14F-4D97-AF65-F5344CB8AC3E}">
        <p14:creationId xmlns:p14="http://schemas.microsoft.com/office/powerpoint/2010/main" val="691381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6"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77570"/>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80" name="TextBox 79"/>
              <p:cNvSpPr txBox="1"/>
              <p:nvPr/>
            </p:nvSpPr>
            <p:spPr>
              <a:xfrm>
                <a:off x="502681" y="437712"/>
                <a:ext cx="8129299" cy="4260846"/>
              </a:xfrm>
              <a:prstGeom prst="rect">
                <a:avLst/>
              </a:prstGeom>
              <a:noFill/>
            </p:spPr>
            <p:txBody>
              <a:bodyPr wrap="square" rtlCol="0">
                <a:spAutoFit/>
              </a:bodyPr>
              <a:lstStyle/>
              <a:p>
                <a:pPr>
                  <a:lnSpc>
                    <a:spcPct val="200000"/>
                  </a:lnSpc>
                  <a:spcAft>
                    <a:spcPts val="800"/>
                  </a:spcAft>
                </a:pPr>
                <a:r>
                  <a:rPr kumimoji="0" lang="en-US" sz="2000" b="1" i="0" u="none" strike="noStrike" kern="0" cap="none" spc="0" normalizeH="0" baseline="0" noProof="0" dirty="0" err="1">
                    <a:ln>
                      <a:noFill/>
                    </a:ln>
                    <a:solidFill>
                      <a:srgbClr val="FFFFFF"/>
                    </a:solidFill>
                    <a:effectLst/>
                    <a:highlight>
                      <a:srgbClr val="CE4D8E"/>
                    </a:highlight>
                    <a:uLnTx/>
                    <a:uFillTx/>
                    <a:latin typeface="Arial"/>
                    <a:cs typeface="Poppins SemiBold"/>
                    <a:sym typeface="Poppins SemiBold"/>
                  </a:rPr>
                  <a:t>Ví</a:t>
                </a:r>
                <a:r>
                  <a:rPr kumimoji="0" lang="en-US" sz="2000" b="1" i="0" u="none" strike="noStrike" kern="0" cap="none" spc="0" normalizeH="0" baseline="0" noProof="0" dirty="0">
                    <a:ln>
                      <a:noFill/>
                    </a:ln>
                    <a:solidFill>
                      <a:srgbClr val="FFFFFF"/>
                    </a:solidFill>
                    <a:effectLst/>
                    <a:highlight>
                      <a:srgbClr val="CE4D8E"/>
                    </a:highlight>
                    <a:uLnTx/>
                    <a:uFillTx/>
                    <a:latin typeface="Arial"/>
                    <a:cs typeface="Poppins SemiBold"/>
                    <a:sym typeface="Poppins SemiBold"/>
                  </a:rPr>
                  <a:t> </a:t>
                </a:r>
                <a:r>
                  <a:rPr kumimoji="0" lang="en-US" sz="2000" b="1" i="0" u="none" strike="noStrike" kern="0" cap="none" spc="0" normalizeH="0" baseline="0" noProof="0" dirty="0" err="1">
                    <a:ln>
                      <a:noFill/>
                    </a:ln>
                    <a:solidFill>
                      <a:srgbClr val="FFFFFF"/>
                    </a:solidFill>
                    <a:effectLst/>
                    <a:highlight>
                      <a:srgbClr val="CE4D8E"/>
                    </a:highlight>
                    <a:uLnTx/>
                    <a:uFillTx/>
                    <a:latin typeface="Arial"/>
                    <a:cs typeface="Poppins SemiBold"/>
                    <a:sym typeface="Poppins SemiBold"/>
                  </a:rPr>
                  <a:t>dụ</a:t>
                </a:r>
                <a:r>
                  <a:rPr kumimoji="0" lang="en-US" sz="2000" b="1" i="0" u="none" strike="noStrike" kern="0" cap="none" spc="0" normalizeH="0" baseline="0" noProof="0" dirty="0">
                    <a:ln>
                      <a:noFill/>
                    </a:ln>
                    <a:solidFill>
                      <a:srgbClr val="FFFFFF"/>
                    </a:solidFill>
                    <a:effectLst/>
                    <a:highlight>
                      <a:srgbClr val="CE4D8E"/>
                    </a:highlight>
                    <a:uLnTx/>
                    <a:uFillTx/>
                    <a:latin typeface="Arial"/>
                    <a:cs typeface="Poppins SemiBold"/>
                    <a:sym typeface="Poppins SemiBold"/>
                  </a:rPr>
                  <a:t> 4:</a:t>
                </a:r>
                <a:r>
                  <a:rPr kumimoji="0" lang="en-US" sz="2000" b="0" i="0" u="none" strike="noStrike" kern="0" cap="none" spc="0" normalizeH="0" baseline="0" noProof="0" dirty="0">
                    <a:ln>
                      <a:noFill/>
                    </a:ln>
                    <a:solidFill>
                      <a:srgbClr val="292A00"/>
                    </a:solidFill>
                    <a:effectLst/>
                    <a:uLnTx/>
                    <a:uFillTx/>
                    <a:latin typeface="Arial"/>
                    <a:cs typeface="Arial"/>
                    <a:sym typeface="Arial"/>
                  </a:rPr>
                  <a:t> </a:t>
                </a:r>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 hình chóp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có đáy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hình vuông cạnh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oMath>
                </a14:m>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với tâm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m:t>
                    </m:r>
                  </m:oMath>
                </a14:m>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𝑆𝑂</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ad>
                          <m:radPr>
                            <m:degHide m:val="on"/>
                            <m:ctrlPr>
                              <a:rPr lang="en-US"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radPr>
                          <m:deg/>
                          <m:e>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e>
                        </m:rad>
                      </m:num>
                      <m:den>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Hai mặt phẳng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𝑆𝐴𝐶</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𝑆𝐵𝐷</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cùng vuông góc với mặt phẳng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𝐴𝐵𝐶𝐷</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(Hình 56)</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da-DK" sz="20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Chứng minh rằng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𝑆𝑂</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𝐴𝐵𝐶𝐷</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da-DK" sz="2000" kern="0" dirty="0">
                    <a:solidFill>
                      <a:srgbClr val="000000"/>
                    </a:solidFill>
                    <a:effectLst/>
                    <a:latin typeface="Arial" panose="020B0604020202020204" pitchFamily="34" charset="0"/>
                    <a:ea typeface="Calibri" panose="020F0502020204030204" pitchFamily="34" charset="0"/>
                  </a:rPr>
                  <a:t>b) Tính góc giữa đường thẳng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𝑆𝐴</m:t>
                    </m:r>
                  </m:oMath>
                </a14:m>
                <a:r>
                  <a:rPr lang="da-DK" sz="2000" kern="0" dirty="0">
                    <a:solidFill>
                      <a:srgbClr val="000000"/>
                    </a:solidFill>
                    <a:effectLst/>
                    <a:latin typeface="Arial" panose="020B0604020202020204" pitchFamily="34" charset="0"/>
                    <a:ea typeface="Calibri" panose="020F0502020204030204" pitchFamily="34" charset="0"/>
                  </a:rPr>
                  <a:t> </a:t>
                </a:r>
              </a:p>
              <a:p>
                <a:pPr>
                  <a:lnSpc>
                    <a:spcPct val="200000"/>
                  </a:lnSpc>
                </a:pPr>
                <a:r>
                  <a:rPr lang="da-DK" sz="2000" kern="0" dirty="0">
                    <a:solidFill>
                      <a:srgbClr val="000000"/>
                    </a:solidFill>
                    <a:effectLst/>
                    <a:latin typeface="Arial" panose="020B0604020202020204" pitchFamily="34" charset="0"/>
                    <a:ea typeface="Calibri" panose="020F0502020204030204" pitchFamily="34" charset="0"/>
                  </a:rPr>
                  <a:t>và mặt phẳng </a:t>
                </a:r>
                <a14:m>
                  <m:oMath xmlns:m="http://schemas.openxmlformats.org/officeDocument/2006/math">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𝐴𝐵𝐶𝐷</m:t>
                    </m:r>
                    <m:r>
                      <a:rPr lang="da-DK" sz="2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kumimoji="0" lang="vi-VN" sz="2000" b="0" i="0" u="none" strike="noStrike" kern="0" cap="none" spc="0" normalizeH="0" baseline="0" noProof="0" dirty="0">
                  <a:ln>
                    <a:noFill/>
                  </a:ln>
                  <a:solidFill>
                    <a:srgbClr val="292A00"/>
                  </a:solidFill>
                  <a:effectLst/>
                  <a:uLnTx/>
                  <a:uFillTx/>
                  <a:latin typeface="Arial" panose="020B0604020202020204" pitchFamily="34" charset="0"/>
                  <a:cs typeface="Arial"/>
                  <a:sym typeface="Arial"/>
                </a:endParaRPr>
              </a:p>
            </p:txBody>
          </p:sp>
        </mc:Choice>
        <mc:Fallback>
          <p:sp>
            <p:nvSpPr>
              <p:cNvPr id="80" name="TextBox 79"/>
              <p:cNvSpPr txBox="1">
                <a:spLocks noRot="1" noChangeAspect="1" noMove="1" noResize="1" noEditPoints="1" noAdjustHandles="1" noChangeArrowheads="1" noChangeShapeType="1" noTextEdit="1"/>
              </p:cNvSpPr>
              <p:nvPr/>
            </p:nvSpPr>
            <p:spPr>
              <a:xfrm>
                <a:off x="502681" y="437712"/>
                <a:ext cx="8129299" cy="4260846"/>
              </a:xfrm>
              <a:prstGeom prst="rect">
                <a:avLst/>
              </a:prstGeom>
              <a:blipFill>
                <a:blip r:embed="rId4"/>
                <a:stretch>
                  <a:fillRect l="-750" b="-1717"/>
                </a:stretch>
              </a:blipFill>
            </p:spPr>
            <p:txBody>
              <a:bodyPr/>
              <a:lstStyle/>
              <a:p>
                <a:r>
                  <a:rPr lang="en-US">
                    <a:noFill/>
                  </a:rPr>
                  <a:t> </a:t>
                </a:r>
              </a:p>
            </p:txBody>
          </p:sp>
        </mc:Fallback>
      </mc:AlternateContent>
      <p:grpSp>
        <p:nvGrpSpPr>
          <p:cNvPr id="37" name="Google Shape;2147;p80"/>
          <p:cNvGrpSpPr/>
          <p:nvPr/>
        </p:nvGrpSpPr>
        <p:grpSpPr>
          <a:xfrm rot="10450688">
            <a:off x="8160812" y="4127941"/>
            <a:ext cx="821600" cy="565500"/>
            <a:chOff x="5263225" y="2369200"/>
            <a:chExt cx="821600" cy="565500"/>
          </a:xfrm>
        </p:grpSpPr>
        <p:sp>
          <p:nvSpPr>
            <p:cNvPr id="3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2149;p80"/>
            <p:cNvGrpSpPr/>
            <p:nvPr/>
          </p:nvGrpSpPr>
          <p:grpSpPr>
            <a:xfrm>
              <a:off x="5263225" y="2369200"/>
              <a:ext cx="821600" cy="565500"/>
              <a:chOff x="2959800" y="3882950"/>
              <a:chExt cx="821600" cy="565500"/>
            </a:xfrm>
          </p:grpSpPr>
          <p:sp>
            <p:nvSpPr>
              <p:cNvPr id="4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1" name="Google Shape;2161;p80"/>
          <p:cNvGrpSpPr/>
          <p:nvPr/>
        </p:nvGrpSpPr>
        <p:grpSpPr>
          <a:xfrm rot="10450688">
            <a:off x="8505752" y="4150655"/>
            <a:ext cx="821600" cy="565500"/>
            <a:chOff x="5263225" y="2369200"/>
            <a:chExt cx="821600" cy="565500"/>
          </a:xfrm>
        </p:grpSpPr>
        <p:sp>
          <p:nvSpPr>
            <p:cNvPr id="5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2163;p80"/>
            <p:cNvGrpSpPr/>
            <p:nvPr/>
          </p:nvGrpSpPr>
          <p:grpSpPr>
            <a:xfrm>
              <a:off x="5263225" y="2369200"/>
              <a:ext cx="821600" cy="565500"/>
              <a:chOff x="2959800" y="3882950"/>
              <a:chExt cx="821600" cy="565500"/>
            </a:xfrm>
          </p:grpSpPr>
          <p:sp>
            <p:nvSpPr>
              <p:cNvPr id="5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p:cNvPicPr>
            <a:picLocks noChangeAspect="1"/>
          </p:cNvPicPr>
          <p:nvPr/>
        </p:nvPicPr>
        <p:blipFill>
          <a:blip r:embed="rId5"/>
          <a:srcRect/>
          <a:stretch/>
        </p:blipFill>
        <p:spPr>
          <a:xfrm>
            <a:off x="5110433" y="2195168"/>
            <a:ext cx="2501099" cy="2406444"/>
          </a:xfrm>
          <a:prstGeom prst="rect">
            <a:avLst/>
          </a:prstGeom>
        </p:spPr>
      </p:pic>
    </p:spTree>
    <p:extLst>
      <p:ext uri="{BB962C8B-B14F-4D97-AF65-F5344CB8AC3E}">
        <p14:creationId xmlns:p14="http://schemas.microsoft.com/office/powerpoint/2010/main" val="172940396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77570"/>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7" name="Google Shape;2147;p80"/>
          <p:cNvGrpSpPr/>
          <p:nvPr/>
        </p:nvGrpSpPr>
        <p:grpSpPr>
          <a:xfrm rot="10450688">
            <a:off x="8160812" y="4127941"/>
            <a:ext cx="821600" cy="565500"/>
            <a:chOff x="5263225" y="2369200"/>
            <a:chExt cx="821600" cy="565500"/>
          </a:xfrm>
        </p:grpSpPr>
        <p:sp>
          <p:nvSpPr>
            <p:cNvPr id="3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2149;p80"/>
            <p:cNvGrpSpPr/>
            <p:nvPr/>
          </p:nvGrpSpPr>
          <p:grpSpPr>
            <a:xfrm>
              <a:off x="5263225" y="2369200"/>
              <a:ext cx="821600" cy="565500"/>
              <a:chOff x="2959800" y="3882950"/>
              <a:chExt cx="821600" cy="565500"/>
            </a:xfrm>
          </p:grpSpPr>
          <p:sp>
            <p:nvSpPr>
              <p:cNvPr id="4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1" name="Google Shape;2161;p80"/>
          <p:cNvGrpSpPr/>
          <p:nvPr/>
        </p:nvGrpSpPr>
        <p:grpSpPr>
          <a:xfrm rot="10450688">
            <a:off x="8505752" y="4150655"/>
            <a:ext cx="821600" cy="565500"/>
            <a:chOff x="5263225" y="2369200"/>
            <a:chExt cx="821600" cy="565500"/>
          </a:xfrm>
        </p:grpSpPr>
        <p:sp>
          <p:nvSpPr>
            <p:cNvPr id="5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2163;p80"/>
            <p:cNvGrpSpPr/>
            <p:nvPr/>
          </p:nvGrpSpPr>
          <p:grpSpPr>
            <a:xfrm>
              <a:off x="5263225" y="2369200"/>
              <a:ext cx="821600" cy="565500"/>
              <a:chOff x="2959800" y="3882950"/>
              <a:chExt cx="821600" cy="565500"/>
            </a:xfrm>
          </p:grpSpPr>
          <p:sp>
            <p:nvSpPr>
              <p:cNvPr id="5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Rectangle 64"/>
          <p:cNvSpPr/>
          <p:nvPr/>
        </p:nvSpPr>
        <p:spPr>
          <a:xfrm>
            <a:off x="364739" y="32568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450986" y="685366"/>
                <a:ext cx="8255936" cy="1530227"/>
              </a:xfrm>
              <a:prstGeom prst="rect">
                <a:avLst/>
              </a:prstGeom>
            </p:spPr>
            <p:txBody>
              <a:bodyPr wrap="square">
                <a:spAutoFit/>
              </a:bodyPr>
              <a:lstStyle/>
              <a:p>
                <a:pPr>
                  <a:lnSpc>
                    <a:spcPct val="150000"/>
                  </a:lnSpc>
                  <a:spcAft>
                    <a:spcPts val="800"/>
                  </a:spcAft>
                </a:pPr>
                <a:r>
                  <a:rPr lang="da-DK" sz="2000" dirty="0">
                    <a:latin typeface="Arial" panose="020B0604020202020204" pitchFamily="34" charset="0"/>
                    <a:ea typeface="Calibri" panose="020F0502020204030204" pitchFamily="34" charset="0"/>
                    <a:cs typeface="Times New Roman" panose="02020603050405020304" pitchFamily="18" charset="0"/>
                  </a:rPr>
                  <a:t>a) Ta có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𝑆𝐴𝐶</m:t>
                        </m:r>
                      </m:e>
                    </m:d>
                    <m:r>
                      <a:rPr lang="da-DK"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𝐴𝐵𝐶𝐷</m:t>
                        </m:r>
                      </m:e>
                    </m:d>
                    <m:r>
                      <a:rPr lang="da-DK" sz="2000" i="1">
                        <a:latin typeface="Cambria Math" panose="02040503050406030204" pitchFamily="18" charset="0"/>
                        <a:ea typeface="Calibri" panose="020F0502020204030204" pitchFamily="34" charset="0"/>
                        <a:cs typeface="Arial" panose="020B0604020202020204" pitchFamily="34" charset="0"/>
                      </a:rPr>
                      <m:t>, </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𝑆𝐵𝐷</m:t>
                        </m:r>
                      </m:e>
                    </m:d>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𝐴𝐵𝐶𝐷</m:t>
                    </m:r>
                    <m:r>
                      <a:rPr lang="da-DK" sz="2000" i="1">
                        <a:latin typeface="Cambria Math" panose="02040503050406030204" pitchFamily="18" charset="0"/>
                        <a:ea typeface="Calibri" panose="020F0502020204030204" pitchFamily="34" charset="0"/>
                        <a:cs typeface="Arial" panose="020B0604020202020204" pitchFamily="34" charset="0"/>
                      </a:rPr>
                      <m:t>)</m:t>
                    </m:r>
                  </m:oMath>
                </a14:m>
                <a:r>
                  <a:rPr lang="da-DK" sz="20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𝑆𝐴𝐶</m:t>
                        </m:r>
                      </m:e>
                    </m:d>
                    <m:r>
                      <a:rPr lang="da-DK"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𝑆𝐵𝐷</m:t>
                        </m:r>
                      </m:e>
                    </m:d>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𝑆𝑂</m:t>
                    </m:r>
                  </m:oMath>
                </a14:m>
                <a:r>
                  <a:rPr lang="da-DK" sz="2000" dirty="0">
                    <a:latin typeface="Arial" panose="020B0604020202020204" pitchFamily="34" charset="0"/>
                    <a:ea typeface="Calibri" panose="020F0502020204030204" pitchFamily="34" charset="0"/>
                    <a:cs typeface="Times New Roman" panose="02020603050405020304" pitchFamily="18" charset="0"/>
                  </a:rPr>
                  <a:t>. Theo tính chất 2, ta có: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𝑆𝑂</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𝐴𝐵𝐶𝐷</m:t>
                    </m:r>
                    <m:r>
                      <a:rPr lang="da-DK" sz="2000" i="1">
                        <a:latin typeface="Cambria Math" panose="02040503050406030204" pitchFamily="18" charset="0"/>
                        <a:ea typeface="Calibri" panose="020F0502020204030204" pitchFamily="34"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2000" dirty="0">
                    <a:latin typeface="Arial" panose="020B0604020202020204" pitchFamily="34" charset="0"/>
                    <a:ea typeface="Calibri" panose="020F0502020204030204" pitchFamily="34" charset="0"/>
                    <a:cs typeface="Times New Roman" panose="02020603050405020304" pitchFamily="18" charset="0"/>
                  </a:rPr>
                  <a:t>b) Do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𝑆𝑂</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𝐴𝐵𝐶𝐷</m:t>
                    </m:r>
                    <m:r>
                      <a:rPr lang="da-DK" sz="2000" i="1">
                        <a:latin typeface="Cambria Math" panose="02040503050406030204" pitchFamily="18" charset="0"/>
                        <a:ea typeface="Calibri" panose="020F0502020204030204" pitchFamily="34" charset="0"/>
                        <a:cs typeface="Arial" panose="020B0604020202020204" pitchFamily="34" charset="0"/>
                      </a:rPr>
                      <m:t>)</m:t>
                    </m:r>
                  </m:oMath>
                </a14:m>
                <a:r>
                  <a:rPr lang="da-DK" sz="2000" dirty="0">
                    <a:latin typeface="Arial" panose="020B0604020202020204" pitchFamily="34" charset="0"/>
                    <a:ea typeface="Calibri" panose="020F0502020204030204" pitchFamily="34" charset="0"/>
                    <a:cs typeface="Times New Roman" panose="02020603050405020304" pitchFamily="18" charset="0"/>
                  </a:rPr>
                  <a:t> nên góc giữa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𝑆𝐴</m:t>
                    </m:r>
                  </m:oMath>
                </a14:m>
                <a:r>
                  <a:rPr lang="da-DK" sz="2000" dirty="0">
                    <a:latin typeface="Arial" panose="020B0604020202020204" pitchFamily="34" charset="0"/>
                    <a:ea typeface="Calibri" panose="020F0502020204030204" pitchFamily="34" charset="0"/>
                    <a:cs typeface="Times New Roman" panose="02020603050405020304" pitchFamily="18" charset="0"/>
                  </a:rPr>
                  <a:t> và mặt phẳng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𝐴𝐵𝐶𝐷</m:t>
                    </m:r>
                    <m:r>
                      <a:rPr lang="da-DK" sz="2000" i="1">
                        <a:latin typeface="Cambria Math" panose="02040503050406030204" pitchFamily="18" charset="0"/>
                        <a:ea typeface="Calibri" panose="020F0502020204030204" pitchFamily="34" charset="0"/>
                        <a:cs typeface="Arial" panose="020B0604020202020204" pitchFamily="34" charset="0"/>
                      </a:rPr>
                      <m:t>)</m:t>
                    </m:r>
                  </m:oMath>
                </a14:m>
                <a:r>
                  <a:rPr lang="da-DK" sz="2000" dirty="0">
                    <a:latin typeface="Arial" panose="020B0604020202020204" pitchFamily="34" charset="0"/>
                    <a:ea typeface="Calibri" panose="020F0502020204030204" pitchFamily="34" charset="0"/>
                    <a:cs typeface="Times New Roman" panose="02020603050405020304" pitchFamily="18" charset="0"/>
                  </a:rPr>
                  <a:t> là góc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𝑆𝐴𝑂</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0986" y="685366"/>
                <a:ext cx="8255936" cy="1530227"/>
              </a:xfrm>
              <a:prstGeom prst="rect">
                <a:avLst/>
              </a:prstGeom>
              <a:blipFill>
                <a:blip r:embed="rId4"/>
                <a:stretch>
                  <a:fillRect l="-812" b="-5976"/>
                </a:stretch>
              </a:blipFill>
            </p:spPr>
            <p:txBody>
              <a:bodyPr/>
              <a:lstStyle/>
              <a:p>
                <a:r>
                  <a:rPr lang="en-US">
                    <a:noFill/>
                  </a:rPr>
                  <a:t> </a:t>
                </a:r>
              </a:p>
            </p:txBody>
          </p:sp>
        </mc:Fallback>
      </mc:AlternateContent>
      <p:pic>
        <p:nvPicPr>
          <p:cNvPr id="3" name="Picture 2"/>
          <p:cNvPicPr>
            <a:picLocks noChangeAspect="1"/>
          </p:cNvPicPr>
          <p:nvPr/>
        </p:nvPicPr>
        <p:blipFill>
          <a:blip r:embed="rId5"/>
          <a:srcRect/>
          <a:stretch/>
        </p:blipFill>
        <p:spPr>
          <a:xfrm>
            <a:off x="6166681" y="2394714"/>
            <a:ext cx="2118861" cy="2038672"/>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07048D6-82B8-354B-80CB-56013ADA00E2}"/>
                  </a:ext>
                </a:extLst>
              </p:cNvPr>
              <p:cNvSpPr txBox="1"/>
              <p:nvPr/>
            </p:nvSpPr>
            <p:spPr>
              <a:xfrm>
                <a:off x="477104" y="2187844"/>
                <a:ext cx="5436953" cy="228152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Vì tam giác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𝑆𝐴𝑂</m:t>
                    </m:r>
                  </m:oMath>
                </a14:m>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vuông tại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𝑂</m:t>
                    </m:r>
                  </m:oMath>
                </a14:m>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có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𝑆𝑂</m:t>
                    </m:r>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𝐴𝑂</m:t>
                    </m:r>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𝑎</m:t>
                        </m:r>
                        <m:rad>
                          <m:radPr>
                            <m:degHide m:val="on"/>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radPr>
                          <m:deg/>
                          <m:e>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e>
                        </m:rad>
                      </m:num>
                      <m:den>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den>
                    </m:f>
                  </m:oMath>
                </a14:m>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nên tam góc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𝑆𝐴𝑂</m:t>
                    </m:r>
                  </m:oMath>
                </a14:m>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vuông cân tại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𝑂</m:t>
                    </m:r>
                  </m:oMath>
                </a14:m>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Suy ra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accPr>
                      <m:e>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𝑆𝐴𝑂</m:t>
                        </m:r>
                      </m:e>
                    </m:acc>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sSupPr>
                      <m:e>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45</m:t>
                        </m:r>
                      </m:e>
                      <m:sup>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𝑜</m:t>
                        </m:r>
                      </m:sup>
                    </m:sSup>
                  </m:oMath>
                </a14:m>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Vậy góc giữa đường thẳng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𝑆𝐴</m:t>
                    </m:r>
                  </m:oMath>
                </a14:m>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và mặt phẳng </a:t>
                </a:r>
                <a14:m>
                  <m:oMath xmlns:m="http://schemas.openxmlformats.org/officeDocument/2006/math">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𝐴𝐵𝐶𝐷</m:t>
                    </m:r>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oMath>
                </a14:m>
                <a:r>
                  <a:rPr kumimoji="0" lang="da-DK"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là </a:t>
                </a:r>
                <a14:m>
                  <m:oMath xmlns:m="http://schemas.openxmlformats.org/officeDocument/2006/math">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sSupPr>
                      <m:e>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45</m:t>
                        </m:r>
                      </m:e>
                      <m:sup>
                        <m:r>
                          <a:rPr kumimoji="0" lang="da-DK"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𝑜</m:t>
                        </m:r>
                      </m:sup>
                    </m:sSup>
                  </m:oMath>
                </a14:m>
                <a:endParaRPr kumimoji="0" lang="en-US" sz="16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p:sp>
            <p:nvSpPr>
              <p:cNvPr id="4" name="TextBox 3">
                <a:extLst>
                  <a:ext uri="{FF2B5EF4-FFF2-40B4-BE49-F238E27FC236}">
                    <a16:creationId xmlns:a16="http://schemas.microsoft.com/office/drawing/2014/main" id="{207048D6-82B8-354B-80CB-56013ADA00E2}"/>
                  </a:ext>
                </a:extLst>
              </p:cNvPr>
              <p:cNvSpPr txBox="1">
                <a:spLocks noRot="1" noChangeAspect="1" noMove="1" noResize="1" noEditPoints="1" noAdjustHandles="1" noChangeArrowheads="1" noChangeShapeType="1" noTextEdit="1"/>
              </p:cNvSpPr>
              <p:nvPr/>
            </p:nvSpPr>
            <p:spPr>
              <a:xfrm>
                <a:off x="477104" y="2187844"/>
                <a:ext cx="5436953" cy="2281522"/>
              </a:xfrm>
              <a:prstGeom prst="rect">
                <a:avLst/>
              </a:prstGeom>
              <a:blipFill>
                <a:blip r:embed="rId6"/>
                <a:stretch>
                  <a:fillRect l="-1121" r="-1345" b="-3743"/>
                </a:stretch>
              </a:blipFill>
            </p:spPr>
            <p:txBody>
              <a:bodyPr/>
              <a:lstStyle/>
              <a:p>
                <a:r>
                  <a:rPr lang="en-US">
                    <a:noFill/>
                  </a:rPr>
                  <a:t> </a:t>
                </a:r>
              </a:p>
            </p:txBody>
          </p:sp>
        </mc:Fallback>
      </mc:AlternateContent>
    </p:spTree>
    <p:extLst>
      <p:ext uri="{BB962C8B-B14F-4D97-AF65-F5344CB8AC3E}">
        <p14:creationId xmlns:p14="http://schemas.microsoft.com/office/powerpoint/2010/main" val="14354703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3" dur="500"/>
                                        <p:tgtEl>
                                          <p:spTgt spid="5">
                                            <p:txEl>
                                              <p:pRg st="1" end="1"/>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9" name="Rectangle 28"/>
          <p:cNvSpPr/>
          <p:nvPr/>
        </p:nvSpPr>
        <p:spPr>
          <a:xfrm>
            <a:off x="151076" y="147399"/>
            <a:ext cx="8861216" cy="4832128"/>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16" name="Rectangle 15"/>
          <p:cNvSpPr/>
          <p:nvPr/>
        </p:nvSpPr>
        <p:spPr>
          <a:xfrm>
            <a:off x="1014733" y="149406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2704839" y="1609771"/>
                <a:ext cx="3674198" cy="3381631"/>
              </a:xfrm>
              <a:prstGeom prst="rect">
                <a:avLst/>
              </a:prstGeom>
            </p:spPr>
            <p:txBody>
              <a:bodyPr wrap="square">
                <a:spAutoFit/>
              </a:bodyPr>
              <a:lstStyle/>
              <a:p>
                <a:pPr marL="30480" marR="30480" algn="just">
                  <a:lnSpc>
                    <a:spcPct val="150000"/>
                  </a:lnSpc>
                  <a:spcAft>
                    <a:spcPts val="1200"/>
                  </a:spcAft>
                </a:pPr>
                <a:r>
                  <a:rPr lang="pt-BR" sz="1800" dirty="0">
                    <a:latin typeface="Arial" panose="020B0604020202020204" pitchFamily="34" charset="0"/>
                    <a:ea typeface="Calibri" panose="020F0502020204030204" pitchFamily="34" charset="0"/>
                  </a:rPr>
                  <a:t>a) Ta có:</a:t>
                </a:r>
                <a:r>
                  <a:rPr lang="pt-BR" sz="1800" dirty="0">
                    <a:latin typeface="Arial" panose="020B0604020202020204" pitchFamily="34" charset="0"/>
                    <a:ea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𝑆𝐴</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𝑆𝐵</m:t>
                    </m:r>
                    <m:r>
                      <a:rPr lang="da-DK" sz="1800" i="1">
                        <a:latin typeface="Cambria Math" panose="02040503050406030204" pitchFamily="18" charset="0"/>
                        <a:ea typeface="Times New Roman" panose="02020603050405020304" pitchFamily="18" charset="0"/>
                        <a:cs typeface="Arial" panose="020B0604020202020204" pitchFamily="34" charset="0"/>
                      </a:rPr>
                      <m:t>; </m:t>
                    </m:r>
                    <m:r>
                      <a:rPr lang="da-DK" sz="1800" i="1">
                        <a:latin typeface="Cambria Math" panose="02040503050406030204" pitchFamily="18" charset="0"/>
                        <a:ea typeface="Times New Roman" panose="02020603050405020304" pitchFamily="18" charset="0"/>
                        <a:cs typeface="Arial" panose="020B0604020202020204" pitchFamily="34" charset="0"/>
                      </a:rPr>
                      <m:t>𝑆𝐴</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𝑆𝐶</m:t>
                    </m:r>
                  </m:oMath>
                </a14:m>
                <a:r>
                  <a:rPr lang="da-DK"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Suy ra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𝑆𝐴</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𝑆𝐵𝐶</m:t>
                        </m:r>
                      </m:e>
                    </m:d>
                  </m:oMath>
                </a14:m>
                <a:r>
                  <a:rPr lang="da-DK"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Mà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𝑆𝐴</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𝑆𝐴𝐵</m:t>
                        </m:r>
                      </m:e>
                    </m:d>
                  </m:oMath>
                </a14:m>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Nên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𝑆𝐴𝐵</m:t>
                        </m:r>
                      </m:e>
                    </m:d>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𝑆𝐵𝐶</m:t>
                        </m:r>
                      </m:e>
                    </m:d>
                  </m:oMath>
                </a14:m>
                <a:r>
                  <a:rPr lang="da-DK"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b) Ta có: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𝑆𝐴</m:t>
                    </m:r>
                    <m:r>
                      <a:rPr lang="da-DK"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𝑆𝐵𝐶</m:t>
                        </m:r>
                      </m:e>
                    </m:d>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𝑆𝐴</m:t>
                    </m:r>
                    <m:r>
                      <a:rPr lang="da-DK"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𝑆𝐴𝐶</m:t>
                        </m: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Suy ra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𝑆𝐴𝐶</m:t>
                        </m:r>
                      </m:e>
                    </m:d>
                    <m:r>
                      <a:rPr lang="da-DK"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𝑆𝐵𝐶</m:t>
                        </m:r>
                      </m:e>
                    </m:d>
                  </m:oMath>
                </a14:m>
                <a:r>
                  <a:rPr lang="da-DK"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704839" y="1609771"/>
                <a:ext cx="3674198" cy="3381631"/>
              </a:xfrm>
              <a:prstGeom prst="rect">
                <a:avLst/>
              </a:prstGeom>
              <a:blipFill>
                <a:blip r:embed="rId3"/>
                <a:stretch>
                  <a:fillRect l="-1495" b="-1982"/>
                </a:stretch>
              </a:blipFill>
            </p:spPr>
            <p:txBody>
              <a:bodyPr/>
              <a:lstStyle/>
              <a:p>
                <a:r>
                  <a:rPr lang="en-US">
                    <a:noFill/>
                  </a:rPr>
                  <a:t> </a:t>
                </a:r>
              </a:p>
            </p:txBody>
          </p:sp>
        </mc:Fallback>
      </mc:AlternateContent>
      <p:grpSp>
        <p:nvGrpSpPr>
          <p:cNvPr id="19" name="Google Shape;752;p45"/>
          <p:cNvGrpSpPr/>
          <p:nvPr/>
        </p:nvGrpSpPr>
        <p:grpSpPr>
          <a:xfrm rot="3370780">
            <a:off x="-890031" y="2627724"/>
            <a:ext cx="1798476" cy="1820294"/>
            <a:chOff x="5286578" y="3884189"/>
            <a:chExt cx="1798476" cy="1820294"/>
          </a:xfrm>
        </p:grpSpPr>
        <p:sp>
          <p:nvSpPr>
            <p:cNvPr id="20"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1" name="Google Shape;754;p45"/>
            <p:cNvGrpSpPr/>
            <p:nvPr/>
          </p:nvGrpSpPr>
          <p:grpSpPr>
            <a:xfrm rot="5278787">
              <a:off x="5305748" y="3925582"/>
              <a:ext cx="1760137" cy="1737508"/>
              <a:chOff x="6187975" y="3223925"/>
              <a:chExt cx="598925" cy="591225"/>
            </a:xfrm>
          </p:grpSpPr>
          <p:sp>
            <p:nvSpPr>
              <p:cNvPr id="22"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mc:AlternateContent xmlns:mc="http://schemas.openxmlformats.org/markup-compatibility/2006">
        <mc:Choice xmlns:a14="http://schemas.microsoft.com/office/drawing/2010/main" Requires="a14">
          <p:sp>
            <p:nvSpPr>
              <p:cNvPr id="4" name="Rectangle 3"/>
              <p:cNvSpPr/>
              <p:nvPr/>
            </p:nvSpPr>
            <p:spPr>
              <a:xfrm>
                <a:off x="2352910" y="163973"/>
                <a:ext cx="6710206" cy="1294072"/>
              </a:xfrm>
              <a:prstGeom prst="rect">
                <a:avLst/>
              </a:prstGeom>
            </p:spPr>
            <p:txBody>
              <a:bodyPr wrap="square">
                <a:spAutoFit/>
              </a:bodyPr>
              <a:lstStyle/>
              <a:p>
                <a:pPr algn="just">
                  <a:lnSpc>
                    <a:spcPct val="150000"/>
                  </a:lnSpc>
                </a:pPr>
                <a:r>
                  <a:rPr lang="da-DK" sz="1800" dirty="0">
                    <a:latin typeface="Arial" panose="020B0604020202020204" pitchFamily="34" charset="0"/>
                    <a:ea typeface="Calibri" panose="020F0502020204030204" pitchFamily="34" charset="0"/>
                  </a:rPr>
                  <a:t>Cho hình chóp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𝐴𝐵𝐶</m:t>
                    </m:r>
                  </m:oMath>
                </a14:m>
                <a:r>
                  <a:rPr lang="da-DK" sz="1800" dirty="0">
                    <a:latin typeface="Arial" panose="020B0604020202020204" pitchFamily="34" charset="0"/>
                    <a:ea typeface="Calibri" panose="020F0502020204030204" pitchFamily="34" charset="0"/>
                  </a:rPr>
                  <a:t> có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𝑆𝐴</m:t>
                    </m:r>
                    <m:r>
                      <a:rPr lang="da-DK" sz="1800" i="1">
                        <a:latin typeface="Cambria Math" panose="02040503050406030204" pitchFamily="18" charset="0"/>
                        <a:ea typeface="Calibri" panose="020F0502020204030204" pitchFamily="34" charset="0"/>
                        <a:cs typeface="Arial" panose="020B0604020202020204" pitchFamily="34" charset="0"/>
                      </a:rPr>
                      <m:t> ⊥ </m:t>
                    </m:r>
                    <m:r>
                      <a:rPr lang="da-DK" sz="1800" i="1">
                        <a:latin typeface="Cambria Math" panose="02040503050406030204" pitchFamily="18" charset="0"/>
                        <a:ea typeface="Calibri" panose="020F0502020204030204" pitchFamily="34" charset="0"/>
                        <a:cs typeface="Arial" panose="020B0604020202020204" pitchFamily="34" charset="0"/>
                      </a:rPr>
                      <m:t>𝑆𝐵</m:t>
                    </m:r>
                  </m:oMath>
                </a14:m>
                <a:r>
                  <a:rPr lang="da-DK" sz="1800" dirty="0">
                    <a:latin typeface="Arial" panose="020B0604020202020204" pitchFamily="34" charset="0"/>
                    <a:ea typeface="Calibri" panose="020F0502020204030204" pitchFamily="34" charset="0"/>
                  </a:rPr>
                  <a:t>,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𝑆𝐵</m:t>
                    </m:r>
                    <m:r>
                      <a:rPr lang="da-DK" sz="1800" i="1">
                        <a:latin typeface="Cambria Math" panose="02040503050406030204" pitchFamily="18" charset="0"/>
                        <a:ea typeface="Calibri" panose="020F0502020204030204" pitchFamily="34" charset="0"/>
                        <a:cs typeface="Arial" panose="020B0604020202020204" pitchFamily="34" charset="0"/>
                      </a:rPr>
                      <m:t> ⊥ </m:t>
                    </m:r>
                    <m:r>
                      <a:rPr lang="da-DK" sz="1800" i="1">
                        <a:latin typeface="Cambria Math" panose="02040503050406030204" pitchFamily="18" charset="0"/>
                        <a:ea typeface="Calibri" panose="020F0502020204030204" pitchFamily="34" charset="0"/>
                        <a:cs typeface="Arial" panose="020B0604020202020204" pitchFamily="34" charset="0"/>
                      </a:rPr>
                      <m:t>𝑆𝐶</m:t>
                    </m:r>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𝑆𝐶</m:t>
                    </m:r>
                    <m:r>
                      <a:rPr lang="da-DK" sz="1800" i="1">
                        <a:latin typeface="Cambria Math" panose="02040503050406030204" pitchFamily="18" charset="0"/>
                        <a:ea typeface="Calibri" panose="020F0502020204030204" pitchFamily="34" charset="0"/>
                        <a:cs typeface="Arial" panose="020B0604020202020204" pitchFamily="34" charset="0"/>
                      </a:rPr>
                      <m:t> ⊥ </m:t>
                    </m:r>
                    <m:r>
                      <a:rPr lang="da-DK" sz="1800" i="1">
                        <a:latin typeface="Cambria Math" panose="02040503050406030204" pitchFamily="18" charset="0"/>
                        <a:ea typeface="Calibri" panose="020F0502020204030204" pitchFamily="34" charset="0"/>
                        <a:cs typeface="Arial" panose="020B0604020202020204" pitchFamily="34" charset="0"/>
                      </a:rPr>
                      <m:t>𝑆𝐴</m:t>
                    </m:r>
                  </m:oMath>
                </a14:m>
                <a:r>
                  <a:rPr lang="da-DK" sz="1800" dirty="0">
                    <a:latin typeface="Arial" panose="020B0604020202020204" pitchFamily="34" charset="0"/>
                    <a:ea typeface="Calibri" panose="020F0502020204030204" pitchFamily="34" charset="0"/>
                  </a:rPr>
                  <a:t>. Chứng minh rằng:</a:t>
                </a:r>
              </a:p>
              <a:p>
                <a:pPr>
                  <a:lnSpc>
                    <a:spcPct val="150000"/>
                  </a:lnSpc>
                  <a:spcAft>
                    <a:spcPts val="800"/>
                  </a:spcAft>
                </a:pPr>
                <a:r>
                  <a:rPr lang="da-DK" sz="18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𝑆𝐴𝐵</m:t>
                    </m:r>
                    <m:r>
                      <a:rPr lang="da-DK" sz="1800" i="1">
                        <a:latin typeface="Cambria Math" panose="02040503050406030204" pitchFamily="18" charset="0"/>
                        <a:ea typeface="Calibri" panose="020F0502020204030204" pitchFamily="34" charset="0"/>
                        <a:cs typeface="Arial" panose="020B0604020202020204" pitchFamily="34" charset="0"/>
                      </a:rPr>
                      <m:t>) ⊥ (</m:t>
                    </m:r>
                    <m:r>
                      <a:rPr lang="da-DK" sz="1800" i="1">
                        <a:latin typeface="Cambria Math" panose="02040503050406030204" pitchFamily="18" charset="0"/>
                        <a:ea typeface="Calibri" panose="020F0502020204030204" pitchFamily="34" charset="0"/>
                        <a:cs typeface="Arial" panose="020B0604020202020204" pitchFamily="34" charset="0"/>
                      </a:rPr>
                      <m:t>𝑆𝐵𝐶</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𝑆𝐵𝐶</m:t>
                    </m:r>
                    <m:r>
                      <a:rPr lang="da-DK" sz="1800" i="1">
                        <a:latin typeface="Cambria Math" panose="02040503050406030204" pitchFamily="18" charset="0"/>
                        <a:ea typeface="Calibri" panose="020F0502020204030204" pitchFamily="34" charset="0"/>
                        <a:cs typeface="Arial" panose="020B0604020202020204" pitchFamily="34" charset="0"/>
                      </a:rPr>
                      <m:t>) ⊥ (</m:t>
                    </m:r>
                    <m:r>
                      <a:rPr lang="da-DK" sz="1800" i="1">
                        <a:latin typeface="Cambria Math" panose="02040503050406030204" pitchFamily="18" charset="0"/>
                        <a:ea typeface="Calibri" panose="020F0502020204030204" pitchFamily="34" charset="0"/>
                        <a:cs typeface="Arial" panose="020B0604020202020204" pitchFamily="34" charset="0"/>
                      </a:rPr>
                      <m:t>𝑆𝐶𝐴</m:t>
                    </m:r>
                    <m:r>
                      <a:rPr lang="da-DK" sz="1800" i="1">
                        <a:latin typeface="Cambria Math" panose="02040503050406030204" pitchFamily="18" charset="0"/>
                        <a:ea typeface="Calibri" panose="020F0502020204030204" pitchFamily="34" charset="0"/>
                        <a:cs typeface="Arial" panose="020B0604020202020204" pitchFamily="34" charset="0"/>
                      </a:rPr>
                      <m:t>);</m:t>
                    </m:r>
                  </m:oMath>
                </a14:m>
                <a:r>
                  <a:rPr lang="da-DK" sz="1800" dirty="0">
                    <a:latin typeface="Arial" panose="020B0604020202020204" pitchFamily="34" charset="0"/>
                    <a:ea typeface="Calibri" panose="020F0502020204030204" pitchFamily="34" charset="0"/>
                    <a:cs typeface="Times New Roman" panose="02020603050405020304" pitchFamily="18" charset="0"/>
                  </a:rPr>
                  <a:t>	</a:t>
                </a:r>
                <a:r>
                  <a:rPr lang="pt-BR" sz="1800" dirty="0">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𝑆𝐶𝐴</m:t>
                    </m:r>
                    <m:r>
                      <a:rPr lang="pt-BR" sz="1800" i="1">
                        <a:latin typeface="Cambria Math" panose="02040503050406030204" pitchFamily="18" charset="0"/>
                        <a:ea typeface="Calibri" panose="020F0502020204030204" pitchFamily="34" charset="0"/>
                        <a:cs typeface="Arial" panose="020B0604020202020204" pitchFamily="34" charset="0"/>
                      </a:rPr>
                      <m:t>) </m:t>
                    </m:r>
                    <m:r>
                      <a:rPr lang="pt-BR" sz="1800" i="1">
                        <a:latin typeface="Cambria Math" panose="02040503050406030204" pitchFamily="18" charset="0"/>
                        <a:ea typeface="Calibri" panose="020F0502020204030204" pitchFamily="34" charset="0"/>
                        <a:cs typeface="Cambria Math" panose="02040503050406030204" pitchFamily="18" charset="0"/>
                      </a:rPr>
                      <m:t>⊥</m:t>
                    </m:r>
                    <m:r>
                      <a:rPr lang="pt-BR" sz="1800" i="1">
                        <a:latin typeface="Cambria Math" panose="02040503050406030204" pitchFamily="18" charset="0"/>
                        <a:ea typeface="Calibri" panose="020F0502020204030204" pitchFamily="34" charset="0"/>
                        <a:cs typeface="Arial" panose="020B0604020202020204" pitchFamily="34" charset="0"/>
                      </a:rPr>
                      <m:t> (</m:t>
                    </m:r>
                    <m:r>
                      <a:rPr lang="en-US" sz="1800" i="1">
                        <a:latin typeface="Cambria Math" panose="02040503050406030204" pitchFamily="18" charset="0"/>
                        <a:ea typeface="Calibri" panose="020F0502020204030204" pitchFamily="34" charset="0"/>
                        <a:cs typeface="Arial" panose="020B0604020202020204" pitchFamily="34" charset="0"/>
                      </a:rPr>
                      <m:t>𝑆𝐴𝐵</m:t>
                    </m:r>
                    <m:r>
                      <a:rPr lang="pt-BR" sz="1800" i="1">
                        <a:latin typeface="Cambria Math" panose="02040503050406030204" pitchFamily="18" charset="0"/>
                        <a:ea typeface="Calibri" panose="020F0502020204030204" pitchFamily="34" charset="0"/>
                        <a:cs typeface="Arial" panose="020B0604020202020204" pitchFamily="34" charset="0"/>
                      </a:rPr>
                      <m:t>)</m:t>
                    </m:r>
                  </m:oMath>
                </a14:m>
                <a:r>
                  <a:rPr lang="pt-BR" sz="1800" dirty="0">
                    <a:latin typeface="Arial" panose="020B0604020202020204" pitchFamily="34" charset="0"/>
                    <a:ea typeface="Calibri" panose="020F0502020204030204" pitchFamily="34"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352910" y="163973"/>
                <a:ext cx="6710206" cy="1294072"/>
              </a:xfrm>
              <a:prstGeom prst="rect">
                <a:avLst/>
              </a:prstGeom>
              <a:blipFill>
                <a:blip r:embed="rId4"/>
                <a:stretch>
                  <a:fillRect l="-817" r="-727" b="-6604"/>
                </a:stretch>
              </a:blipFill>
            </p:spPr>
            <p:txBody>
              <a:bodyPr/>
              <a:lstStyle/>
              <a:p>
                <a:r>
                  <a:rPr lang="en-US">
                    <a:noFill/>
                  </a:rPr>
                  <a:t> </a:t>
                </a:r>
              </a:p>
            </p:txBody>
          </p:sp>
        </mc:Fallback>
      </mc:AlternateContent>
      <p:sp>
        <p:nvSpPr>
          <p:cNvPr id="45" name="TextBox 44"/>
          <p:cNvSpPr txBox="1"/>
          <p:nvPr/>
        </p:nvSpPr>
        <p:spPr>
          <a:xfrm>
            <a:off x="230899" y="426193"/>
            <a:ext cx="2069911"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4</a:t>
            </a:r>
          </a:p>
        </p:txBody>
      </p:sp>
      <p:pic>
        <p:nvPicPr>
          <p:cNvPr id="5" name="Picture 4"/>
          <p:cNvPicPr>
            <a:picLocks noChangeAspect="1"/>
          </p:cNvPicPr>
          <p:nvPr/>
        </p:nvPicPr>
        <p:blipFill>
          <a:blip r:embed="rId5"/>
          <a:srcRect/>
          <a:stretch/>
        </p:blipFill>
        <p:spPr>
          <a:xfrm>
            <a:off x="299297" y="2285668"/>
            <a:ext cx="2439306" cy="2301232"/>
          </a:xfrm>
          <a:prstGeom prst="rect">
            <a:avLst/>
          </a:prstGeom>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09BF1F0D-423D-B54D-EA45-0E1665683B89}"/>
                  </a:ext>
                </a:extLst>
              </p:cNvPr>
              <p:cNvSpPr/>
              <p:nvPr/>
            </p:nvSpPr>
            <p:spPr>
              <a:xfrm>
                <a:off x="5984274" y="1609771"/>
                <a:ext cx="3008650" cy="2088970"/>
              </a:xfrm>
              <a:prstGeom prst="rect">
                <a:avLst/>
              </a:prstGeom>
            </p:spPr>
            <p:txBody>
              <a:bodyPr wrap="square">
                <a:spAutoFit/>
              </a:bodyPr>
              <a:lstStyle/>
              <a:p>
                <a:pPr>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c) Ta có: </a:t>
                </a:r>
                <a14:m>
                  <m:oMath xmlns:m="http://schemas.openxmlformats.org/officeDocument/2006/math">
                    <m:r>
                      <a:rPr lang="da-DK" sz="1800" i="1">
                        <a:latin typeface="Cambria Math" panose="02040503050406030204" pitchFamily="18" charset="0"/>
                        <a:ea typeface="Calibri" panose="020F0502020204030204" pitchFamily="34" charset="0"/>
                        <a:cs typeface="Arial" panose="020B0604020202020204" pitchFamily="34" charset="0"/>
                      </a:rPr>
                      <m:t>𝑆𝐵</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𝑆𝐴</m:t>
                    </m:r>
                    <m:r>
                      <a:rPr lang="da-DK" sz="1800" i="1">
                        <a:latin typeface="Cambria Math" panose="02040503050406030204" pitchFamily="18" charset="0"/>
                        <a:ea typeface="Calibri" panose="020F0502020204030204" pitchFamily="34" charset="0"/>
                        <a:cs typeface="Arial" panose="020B0604020202020204" pitchFamily="34" charset="0"/>
                      </a:rPr>
                      <m:t>; </m:t>
                    </m:r>
                    <m:r>
                      <a:rPr lang="da-DK" sz="1800" i="1">
                        <a:latin typeface="Cambria Math" panose="02040503050406030204" pitchFamily="18" charset="0"/>
                        <a:ea typeface="Calibri" panose="020F0502020204030204" pitchFamily="34" charset="0"/>
                        <a:cs typeface="Arial" panose="020B0604020202020204" pitchFamily="34" charset="0"/>
                      </a:rPr>
                      <m:t>𝑆𝐵</m:t>
                    </m:r>
                    <m:r>
                      <a:rPr lang="da-DK" sz="1800" i="1">
                        <a:latin typeface="Cambria Math" panose="02040503050406030204" pitchFamily="18" charset="0"/>
                        <a:ea typeface="Calibri" panose="020F0502020204030204" pitchFamily="34" charset="0"/>
                        <a:cs typeface="Arial" panose="020B0604020202020204" pitchFamily="34" charset="0"/>
                      </a:rPr>
                      <m:t>⊥</m:t>
                    </m:r>
                    <m:r>
                      <a:rPr lang="da-DK" sz="1800" i="1">
                        <a:latin typeface="Cambria Math" panose="02040503050406030204" pitchFamily="18" charset="0"/>
                        <a:ea typeface="Calibri" panose="020F0502020204030204" pitchFamily="34" charset="0"/>
                        <a:cs typeface="Arial" panose="020B0604020202020204" pitchFamily="34" charset="0"/>
                      </a:rPr>
                      <m:t>𝑆𝐶</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Suy ra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𝑆𝐵</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𝑆𝐴𝐶</m:t>
                        </m:r>
                      </m:e>
                    </m:d>
                  </m:oMath>
                </a14:m>
                <a:r>
                  <a:rPr lang="da-DK"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Mà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𝑆𝐵</m:t>
                    </m:r>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𝑆𝐴𝐵</m:t>
                        </m:r>
                      </m:e>
                    </m:d>
                  </m:oMath>
                </a14:m>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da-DK" sz="1800" dirty="0">
                    <a:latin typeface="Arial" panose="020B0604020202020204" pitchFamily="34" charset="0"/>
                    <a:ea typeface="Times New Roman" panose="02020603050405020304" pitchFamily="18" charset="0"/>
                  </a:rPr>
                  <a:t>Nên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𝑆𝐴𝐵</m:t>
                        </m:r>
                      </m:e>
                    </m:d>
                    <m:r>
                      <a:rPr lang="da-DK"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𝑆𝐴𝐶</m:t>
                        </m:r>
                      </m:e>
                    </m:d>
                  </m:oMath>
                </a14:m>
                <a:r>
                  <a:rPr lang="da-DK"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2" name="Rectangle 1">
                <a:extLst>
                  <a:ext uri="{FF2B5EF4-FFF2-40B4-BE49-F238E27FC236}">
                    <a16:creationId xmlns:a16="http://schemas.microsoft.com/office/drawing/2014/main" id="{09BF1F0D-423D-B54D-EA45-0E1665683B89}"/>
                  </a:ext>
                </a:extLst>
              </p:cNvPr>
              <p:cNvSpPr>
                <a:spLocks noRot="1" noChangeAspect="1" noMove="1" noResize="1" noEditPoints="1" noAdjustHandles="1" noChangeArrowheads="1" noChangeShapeType="1" noTextEdit="1"/>
              </p:cNvSpPr>
              <p:nvPr/>
            </p:nvSpPr>
            <p:spPr>
              <a:xfrm>
                <a:off x="5984274" y="1609771"/>
                <a:ext cx="3008650" cy="2088970"/>
              </a:xfrm>
              <a:prstGeom prst="rect">
                <a:avLst/>
              </a:prstGeom>
              <a:blipFill>
                <a:blip r:embed="rId6"/>
                <a:stretch>
                  <a:fillRect l="-1826" r="-1217" b="-3790"/>
                </a:stretch>
              </a:blipFill>
            </p:spPr>
            <p:txBody>
              <a:bodyPr/>
              <a:lstStyle/>
              <a:p>
                <a:r>
                  <a:rPr lang="en-US">
                    <a:noFill/>
                  </a:rPr>
                  <a:t> </a:t>
                </a:r>
              </a:p>
            </p:txBody>
          </p:sp>
        </mc:Fallback>
      </mc:AlternateContent>
    </p:spTree>
    <p:extLst>
      <p:ext uri="{BB962C8B-B14F-4D97-AF65-F5344CB8AC3E}">
        <p14:creationId xmlns:p14="http://schemas.microsoft.com/office/powerpoint/2010/main" val="177418114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1" dur="500"/>
                                        <p:tgtEl>
                                          <p:spTgt spid="3">
                                            <p:txEl>
                                              <p:pRg st="4" end="4"/>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45"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5" name="Rectangle 84"/>
          <p:cNvSpPr/>
          <p:nvPr/>
        </p:nvSpPr>
        <p:spPr>
          <a:xfrm>
            <a:off x="1002792" y="1724274"/>
            <a:ext cx="7150018" cy="1694951"/>
          </a:xfrm>
          <a:prstGeom prst="rect">
            <a:avLst/>
          </a:prstGeom>
        </p:spPr>
        <p:txBody>
          <a:bodyPr wrap="square">
            <a:spAutoFit/>
          </a:bodyPr>
          <a:lstStyle/>
          <a:p>
            <a:pPr algn="ctr">
              <a:lnSpc>
                <a:spcPct val="150000"/>
              </a:lnSpc>
            </a:pPr>
            <a:r>
              <a:rPr lang="vi-VN" sz="3700" b="1" dirty="0">
                <a:solidFill>
                  <a:srgbClr val="C00000"/>
                </a:solidFill>
                <a:latin typeface="+mn-lt"/>
                <a:ea typeface="Calibri" panose="020F0502020204030204" pitchFamily="34" charset="0"/>
              </a:rPr>
              <a:t>BÀI </a:t>
            </a:r>
            <a:r>
              <a:rPr lang="en-US" sz="3700" b="1" dirty="0">
                <a:solidFill>
                  <a:srgbClr val="C00000"/>
                </a:solidFill>
                <a:latin typeface="+mn-lt"/>
                <a:ea typeface="Calibri" panose="020F0502020204030204" pitchFamily="34" charset="0"/>
              </a:rPr>
              <a:t>4</a:t>
            </a:r>
            <a:r>
              <a:rPr lang="vi-VN" sz="3700" b="1" dirty="0">
                <a:solidFill>
                  <a:srgbClr val="C00000"/>
                </a:solidFill>
                <a:latin typeface="+mn-lt"/>
                <a:ea typeface="Calibri" panose="020F0502020204030204" pitchFamily="34" charset="0"/>
              </a:rPr>
              <a:t>. </a:t>
            </a:r>
            <a:endParaRPr lang="en-US" sz="3700" b="1" dirty="0">
              <a:solidFill>
                <a:srgbClr val="C00000"/>
              </a:solidFill>
              <a:latin typeface="+mn-lt"/>
              <a:ea typeface="Calibri" panose="020F0502020204030204" pitchFamily="34" charset="0"/>
            </a:endParaRPr>
          </a:p>
          <a:p>
            <a:pPr algn="ctr">
              <a:lnSpc>
                <a:spcPct val="150000"/>
              </a:lnSpc>
            </a:pPr>
            <a:r>
              <a:rPr lang="en-US" sz="3700" b="1" dirty="0">
                <a:solidFill>
                  <a:srgbClr val="C00000"/>
                </a:solidFill>
                <a:latin typeface="+mn-lt"/>
                <a:ea typeface="Calibri" panose="020F0502020204030204" pitchFamily="34" charset="0"/>
              </a:rPr>
              <a:t>HAI MẶT PHẲNG VUÔNG GÓC</a:t>
            </a:r>
            <a:endParaRPr lang="en-US" sz="3700" dirty="0">
              <a:solidFill>
                <a:srgbClr val="C00000"/>
              </a:solidFill>
              <a:latin typeface="+mn-lt"/>
            </a:endParaRPr>
          </a:p>
        </p:txBody>
      </p:sp>
      <p:grpSp>
        <p:nvGrpSpPr>
          <p:cNvPr id="86" name="Google Shape;782;p46"/>
          <p:cNvGrpSpPr/>
          <p:nvPr/>
        </p:nvGrpSpPr>
        <p:grpSpPr>
          <a:xfrm>
            <a:off x="395041" y="4031311"/>
            <a:ext cx="580446" cy="656157"/>
            <a:chOff x="7985138" y="85299"/>
            <a:chExt cx="1017946" cy="1215096"/>
          </a:xfrm>
        </p:grpSpPr>
        <p:sp>
          <p:nvSpPr>
            <p:cNvPr id="87"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89" name="Google Shape;784;p46"/>
            <p:cNvGrpSpPr/>
            <p:nvPr/>
          </p:nvGrpSpPr>
          <p:grpSpPr>
            <a:xfrm>
              <a:off x="7985138" y="85299"/>
              <a:ext cx="1017946" cy="1215096"/>
              <a:chOff x="7985150" y="198000"/>
              <a:chExt cx="855776" cy="1021518"/>
            </a:xfrm>
          </p:grpSpPr>
          <p:sp>
            <p:nvSpPr>
              <p:cNvPr id="90"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09" name="Google Shape;1058;p51"/>
          <p:cNvGrpSpPr/>
          <p:nvPr/>
        </p:nvGrpSpPr>
        <p:grpSpPr>
          <a:xfrm rot="16523113">
            <a:off x="7983314" y="254680"/>
            <a:ext cx="335263" cy="1002444"/>
            <a:chOff x="4818146" y="3203323"/>
            <a:chExt cx="77845" cy="395165"/>
          </a:xfrm>
        </p:grpSpPr>
        <p:sp>
          <p:nvSpPr>
            <p:cNvPr id="110"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095313459"/>
      </p:ext>
    </p:extLst>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8" y="3315694"/>
            <a:ext cx="1449950" cy="1495561"/>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rot="20912646">
            <a:off x="6333287" y="3295940"/>
            <a:ext cx="2254123" cy="163732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1137" y="496066"/>
            <a:ext cx="6367800" cy="2529300"/>
          </a:xfrm>
          <a:prstGeom prst="rect">
            <a:avLst/>
          </a:prstGeom>
        </p:spPr>
        <p:txBody>
          <a:bodyPr spcFirstLastPara="1" wrap="square" lIns="91425" tIns="91425" rIns="91425" bIns="91425" anchor="ctr" anchorCtr="0">
            <a:noAutofit/>
          </a:bodyPr>
          <a:lstStyle/>
          <a:p>
            <a:pPr lvl="0"/>
            <a:r>
              <a:rPr lang="en-US" sz="7000">
                <a:latin typeface="+mn-lt"/>
              </a:rPr>
              <a:t>LUYỆN TẬP</a:t>
            </a:r>
            <a:endParaRPr sz="7000" b="1">
              <a:latin typeface="+mn-lt"/>
            </a:endParaRPr>
          </a:p>
        </p:txBody>
      </p:sp>
    </p:spTree>
    <p:extLst>
      <p:ext uri="{BB962C8B-B14F-4D97-AF65-F5344CB8AC3E}">
        <p14:creationId xmlns:p14="http://schemas.microsoft.com/office/powerpoint/2010/main" val="2502895568"/>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00" y="487968"/>
            <a:ext cx="4676775" cy="814673"/>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dirty="0" err="1">
                <a:solidFill>
                  <a:srgbClr val="C00000"/>
                </a:solidFill>
                <a:latin typeface="Arial" panose="020B0604020202020204" pitchFamily="34" charset="0"/>
                <a:cs typeface="Arial" panose="020B0604020202020204" pitchFamily="34" charset="0"/>
              </a:rPr>
              <a:t>Trò</a:t>
            </a:r>
            <a:r>
              <a:rPr lang="en-US" sz="3600" dirty="0">
                <a:solidFill>
                  <a:srgbClr val="C00000"/>
                </a:solidFill>
                <a:latin typeface="Arial" panose="020B0604020202020204" pitchFamily="34" charset="0"/>
                <a:cs typeface="Arial" panose="020B0604020202020204" pitchFamily="34" charset="0"/>
              </a:rPr>
              <a:t> </a:t>
            </a:r>
            <a:r>
              <a:rPr lang="en-US" sz="3600" err="1">
                <a:solidFill>
                  <a:srgbClr val="C00000"/>
                </a:solidFill>
                <a:latin typeface="Arial" panose="020B0604020202020204" pitchFamily="34" charset="0"/>
                <a:cs typeface="Arial" panose="020B0604020202020204" pitchFamily="34" charset="0"/>
              </a:rPr>
              <a:t>Chơi</a:t>
            </a:r>
            <a:r>
              <a:rPr lang="en-US" sz="3600">
                <a:solidFill>
                  <a:srgbClr val="C00000"/>
                </a:solidFill>
                <a:latin typeface="Arial" panose="020B0604020202020204" pitchFamily="34" charset="0"/>
                <a:cs typeface="Arial" panose="020B0604020202020204" pitchFamily="34" charset="0"/>
              </a:rPr>
              <a:t> “Đua xe”</a:t>
            </a:r>
            <a:endParaRPr lang="en-US" sz="3600" dirty="0">
              <a:solidFill>
                <a:srgbClr val="C00000"/>
              </a:solidFill>
              <a:latin typeface="Arial" panose="020B0604020202020204" pitchFamily="34" charset="0"/>
              <a:cs typeface="Arial" panose="020B0604020202020204" pitchFamily="34" charset="0"/>
            </a:endParaRPr>
          </a:p>
        </p:txBody>
      </p:sp>
      <p:pic>
        <p:nvPicPr>
          <p:cNvPr id="6" name="Content Placeholder 5" descr="2e74a5589f751cdaac3d07d5c8239e10.png"/>
          <p:cNvPicPr>
            <a:picLocks noGrp="1" noChangeAspect="1"/>
          </p:cNvPicPr>
          <p:nvPr>
            <p:ph idx="1"/>
          </p:nvPr>
        </p:nvPicPr>
        <p:blipFill>
          <a:blip r:embed="rId2" cstate="print"/>
          <a:stretch>
            <a:fillRect/>
          </a:stretch>
        </p:blipFill>
        <p:spPr>
          <a:xfrm>
            <a:off x="2998849" y="1540986"/>
            <a:ext cx="3319279" cy="3098108"/>
          </a:xfrm>
        </p:spPr>
      </p:pic>
      <p:pic>
        <p:nvPicPr>
          <p:cNvPr id="10" name="Picture 9" descr="3a5cd02abf0e5cda3bdc3b8850337a3f.png">
            <a:hlinkClick r:id="rId3" action="ppaction://hlinksldjump"/>
          </p:cNvPr>
          <p:cNvPicPr>
            <a:picLocks noChangeAspect="1"/>
          </p:cNvPicPr>
          <p:nvPr/>
        </p:nvPicPr>
        <p:blipFill>
          <a:blip r:embed="rId4" cstate="print"/>
          <a:stretch>
            <a:fillRect/>
          </a:stretch>
        </p:blipFill>
        <p:spPr>
          <a:xfrm rot="20069199">
            <a:off x="374414" y="1014984"/>
            <a:ext cx="1572224" cy="1572224"/>
          </a:xfrm>
          <a:prstGeom prst="rect">
            <a:avLst/>
          </a:prstGeom>
        </p:spPr>
      </p:pic>
      <p:pic>
        <p:nvPicPr>
          <p:cNvPr id="12" name="Picture 11" descr="23.png">
            <a:hlinkClick r:id="rId3" action="ppaction://hlinksldjump"/>
          </p:cNvPr>
          <p:cNvPicPr>
            <a:picLocks noChangeAspect="1"/>
          </p:cNvPicPr>
          <p:nvPr/>
        </p:nvPicPr>
        <p:blipFill>
          <a:blip r:embed="rId5" cstate="print"/>
          <a:stretch>
            <a:fillRect/>
          </a:stretch>
        </p:blipFill>
        <p:spPr>
          <a:xfrm>
            <a:off x="3250992" y="3630706"/>
            <a:ext cx="2502520" cy="1512794"/>
          </a:xfrm>
          <a:prstGeom prst="rect">
            <a:avLst/>
          </a:prstGeom>
        </p:spPr>
      </p:pic>
      <p:pic>
        <p:nvPicPr>
          <p:cNvPr id="13" name="Picture 12" descr="3a5cd02abf0e5cda3bdc3b8850337a3f.png">
            <a:hlinkClick r:id="rId3" action="ppaction://hlinksldjump"/>
          </p:cNvPr>
          <p:cNvPicPr>
            <a:picLocks noChangeAspect="1"/>
          </p:cNvPicPr>
          <p:nvPr/>
        </p:nvPicPr>
        <p:blipFill>
          <a:blip r:embed="rId4" cstate="print"/>
          <a:stretch>
            <a:fillRect/>
          </a:stretch>
        </p:blipFill>
        <p:spPr>
          <a:xfrm rot="789354">
            <a:off x="7165358" y="3351979"/>
            <a:ext cx="1572224" cy="1572224"/>
          </a:xfrm>
          <a:prstGeom prst="rect">
            <a:avLst/>
          </a:prstGeom>
        </p:spPr>
      </p:pic>
    </p:spTree>
    <p:extLst>
      <p:ext uri="{BB962C8B-B14F-4D97-AF65-F5344CB8AC3E}">
        <p14:creationId xmlns:p14="http://schemas.microsoft.com/office/powerpoint/2010/main" val="2394507039"/>
      </p:ext>
    </p:extLst>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7440336" y="1929839"/>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7214437" y="1539678"/>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789981" y="3064881"/>
            <a:ext cx="328684" cy="287166"/>
          </a:xfrm>
          <a:prstGeom prst="rect">
            <a:avLst/>
          </a:prstGeom>
          <a:noFill/>
        </p:spPr>
      </p:pic>
      <p:sp>
        <p:nvSpPr>
          <p:cNvPr id="7" name="Line 23"/>
          <p:cNvSpPr>
            <a:spLocks noChangeShapeType="1"/>
          </p:cNvSpPr>
          <p:nvPr/>
        </p:nvSpPr>
        <p:spPr bwMode="auto">
          <a:xfrm>
            <a:off x="7574317" y="3348760"/>
            <a:ext cx="747325" cy="0"/>
          </a:xfrm>
          <a:prstGeom prst="line">
            <a:avLst/>
          </a:prstGeom>
          <a:noFill/>
          <a:ln w="9525">
            <a:solidFill>
              <a:schemeClr val="tx1"/>
            </a:solidFill>
            <a:round/>
            <a:headEnd/>
            <a:tailEnd/>
          </a:ln>
          <a:effectLst/>
        </p:spPr>
        <p:txBody>
          <a:bodyPr/>
          <a:lstStyle/>
          <a:p>
            <a:pPr defTabSz="685800">
              <a:buClrTx/>
              <a:defRPr/>
            </a:pPr>
            <a:endParaRPr lang="en-US" sz="1350" kern="1200">
              <a:solidFill>
                <a:prstClr val="black"/>
              </a:solidFill>
              <a:latin typeface="Calibri"/>
              <a:ea typeface="+mn-ea"/>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750432" y="3002190"/>
            <a:ext cx="394028" cy="344081"/>
          </a:xfrm>
          <a:prstGeom prst="rect">
            <a:avLst/>
          </a:prstGeom>
          <a:noFill/>
        </p:spPr>
      </p:pic>
      <p:sp>
        <p:nvSpPr>
          <p:cNvPr id="9" name="Rectangle 8"/>
          <p:cNvSpPr/>
          <p:nvPr/>
        </p:nvSpPr>
        <p:spPr>
          <a:xfrm>
            <a:off x="222549" y="235090"/>
            <a:ext cx="6098738" cy="7262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1350" kern="1200" dirty="0">
              <a:solidFill>
                <a:prstClr val="black"/>
              </a:solidFill>
              <a:latin typeface="Calibri"/>
            </a:endParaRPr>
          </a:p>
        </p:txBody>
      </p:sp>
      <p:sp>
        <p:nvSpPr>
          <p:cNvPr id="11" name="Rectangle 10"/>
          <p:cNvSpPr/>
          <p:nvPr/>
        </p:nvSpPr>
        <p:spPr>
          <a:xfrm>
            <a:off x="878265" y="1148373"/>
            <a:ext cx="5534864" cy="7269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lnSpc>
                <a:spcPct val="150000"/>
              </a:lnSpc>
              <a:buClrTx/>
            </a:pPr>
            <a:r>
              <a:rPr lang="fr-FR" sz="1600" kern="0" dirty="0">
                <a:effectLst/>
                <a:latin typeface="Arial" panose="020B0604020202020204" pitchFamily="34" charset="0"/>
                <a:ea typeface="Calibri" panose="020F0502020204030204" pitchFamily="34" charset="0"/>
              </a:rPr>
              <a:t>Hai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vuông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góc</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với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nhau</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thì</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mọi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đường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thẳng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nằm</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trong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này</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sẽ</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vuông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góc</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với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kia</a:t>
            </a:r>
            <a:endParaRPr lang="en-US" sz="1600" b="1" kern="1200" dirty="0">
              <a:solidFill>
                <a:prstClr val="black"/>
              </a:solidFill>
              <a:latin typeface="Arial" panose="020B0604020202020204" pitchFamily="34" charset="0"/>
              <a:cs typeface="Arial" panose="020B0604020202020204" pitchFamily="34" charset="0"/>
            </a:endParaRPr>
          </a:p>
        </p:txBody>
      </p:sp>
      <p:sp>
        <p:nvSpPr>
          <p:cNvPr id="20" name="TextBox 19"/>
          <p:cNvSpPr txBox="1"/>
          <p:nvPr/>
        </p:nvSpPr>
        <p:spPr>
          <a:xfrm>
            <a:off x="309465" y="299017"/>
            <a:ext cx="6011822" cy="476734"/>
          </a:xfrm>
          <a:prstGeom prst="rect">
            <a:avLst/>
          </a:prstGeom>
          <a:noFill/>
        </p:spPr>
        <p:txBody>
          <a:bodyPr wrap="square" rtlCol="0">
            <a:spAutoFit/>
          </a:bodyPr>
          <a:lstStyle/>
          <a:p>
            <a:pPr marR="30480" algn="just">
              <a:lnSpc>
                <a:spcPct val="150000"/>
              </a:lnSpc>
              <a:spcBef>
                <a:spcPts val="600"/>
              </a:spcBef>
              <a:spcAft>
                <a:spcPts val="600"/>
              </a:spcAft>
            </a:pPr>
            <a:r>
              <a:rPr lang="nl-NL" sz="1900" b="1" kern="100" dirty="0" err="1">
                <a:latin typeface="Arial" panose="020B0604020202020204" pitchFamily="34" charset="0"/>
                <a:ea typeface="Calibri" panose="020F0502020204030204" pitchFamily="34" charset="0"/>
                <a:cs typeface="Arial" panose="020B0604020202020204" pitchFamily="34" charset="0"/>
              </a:rPr>
              <a:t>Câu</a:t>
            </a:r>
            <a:r>
              <a:rPr lang="nl-NL" sz="1900" b="1" kern="100" dirty="0">
                <a:latin typeface="Arial" panose="020B0604020202020204" pitchFamily="34" charset="0"/>
                <a:ea typeface="Calibri" panose="020F0502020204030204" pitchFamily="34" charset="0"/>
                <a:cs typeface="Arial" panose="020B0604020202020204" pitchFamily="34" charset="0"/>
              </a:rPr>
              <a:t> 1. </a:t>
            </a:r>
            <a:r>
              <a:rPr lang="fr-FR" sz="1900" dirty="0" err="1">
                <a:latin typeface="Arial" panose="020B0604020202020204" pitchFamily="34" charset="0"/>
                <a:ea typeface="Calibri" panose="020F0502020204030204" pitchFamily="34" charset="0"/>
              </a:rPr>
              <a:t>Trong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các</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mệnh</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đề</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sau</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mệnh</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đề</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nào</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đúng</a:t>
            </a:r>
            <a:r>
              <a:rPr lang="fr-FR" sz="1900" dirty="0">
                <a:latin typeface="Arial" panose="020B0604020202020204" pitchFamily="34" charset="0"/>
                <a:ea typeface="Calibri" panose="020F0502020204030204" pitchFamily="34" charset="0"/>
              </a:rPr>
              <a:t> ?</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3" name="Picture 22" descr="3a5cd02abf0e5cda3bdc3b8850337a3f.png"/>
          <p:cNvPicPr>
            <a:picLocks noChangeAspect="1"/>
          </p:cNvPicPr>
          <p:nvPr/>
        </p:nvPicPr>
        <p:blipFill>
          <a:blip r:embed="rId9" cstate="print"/>
          <a:stretch>
            <a:fillRect/>
          </a:stretch>
        </p:blipFill>
        <p:spPr>
          <a:xfrm>
            <a:off x="7732543" y="3077635"/>
            <a:ext cx="1351428" cy="1351428"/>
          </a:xfrm>
          <a:prstGeom prst="rect">
            <a:avLst/>
          </a:prstGeom>
        </p:spPr>
      </p:pic>
      <p:pic>
        <p:nvPicPr>
          <p:cNvPr id="2" name="Picture 1"/>
          <p:cNvPicPr>
            <a:picLocks noChangeAspect="1"/>
          </p:cNvPicPr>
          <p:nvPr/>
        </p:nvPicPr>
        <p:blipFill>
          <a:blip r:embed="rId10"/>
          <a:stretch>
            <a:fillRect/>
          </a:stretch>
        </p:blipFill>
        <p:spPr>
          <a:xfrm>
            <a:off x="6413128" y="3727197"/>
            <a:ext cx="2499577" cy="1511939"/>
          </a:xfrm>
          <a:prstGeom prst="rect">
            <a:avLst/>
          </a:prstGeom>
        </p:spPr>
      </p:pic>
      <p:sp>
        <p:nvSpPr>
          <p:cNvPr id="22" name="Oval 21"/>
          <p:cNvSpPr/>
          <p:nvPr/>
        </p:nvSpPr>
        <p:spPr>
          <a:xfrm>
            <a:off x="222549" y="393792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4" name="Oval 23"/>
          <p:cNvSpPr/>
          <p:nvPr/>
        </p:nvSpPr>
        <p:spPr>
          <a:xfrm>
            <a:off x="236413" y="301362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5" name="Oval 24"/>
          <p:cNvSpPr/>
          <p:nvPr/>
        </p:nvSpPr>
        <p:spPr>
          <a:xfrm>
            <a:off x="228462" y="12730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Calibri"/>
            </a:endParaRPr>
          </a:p>
        </p:txBody>
      </p:sp>
      <p:sp>
        <p:nvSpPr>
          <p:cNvPr id="26" name="Oval 25"/>
          <p:cNvSpPr/>
          <p:nvPr/>
        </p:nvSpPr>
        <p:spPr>
          <a:xfrm>
            <a:off x="224516" y="2115643"/>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2000" kern="1200">
              <a:solidFill>
                <a:prstClr val="black"/>
              </a:solidFill>
              <a:latin typeface="Arial" panose="020B0604020202020204" pitchFamily="34" charset="0"/>
              <a:cs typeface="Arial" panose="020B0604020202020204" pitchFamily="34" charset="0"/>
            </a:endParaRPr>
          </a:p>
        </p:txBody>
      </p:sp>
      <p:sp>
        <p:nvSpPr>
          <p:cNvPr id="27" name="TextBox 26"/>
          <p:cNvSpPr txBox="1"/>
          <p:nvPr/>
        </p:nvSpPr>
        <p:spPr>
          <a:xfrm>
            <a:off x="295601" y="3995071"/>
            <a:ext cx="342900" cy="400110"/>
          </a:xfrm>
          <a:prstGeom prst="rect">
            <a:avLst/>
          </a:prstGeom>
          <a:noFill/>
        </p:spPr>
        <p:txBody>
          <a:bodyPr wrap="square" rtlCol="0">
            <a:spAutoFit/>
          </a:bodyPr>
          <a:lstStyle/>
          <a:p>
            <a:pPr defTabSz="685800">
              <a:buClrTx/>
              <a:defRPr/>
            </a:pPr>
            <a:r>
              <a:rPr lang="en-US" sz="2000" b="1" kern="1200" dirty="0">
                <a:solidFill>
                  <a:prstClr val="black"/>
                </a:solidFill>
                <a:latin typeface="Arial" panose="020B0604020202020204" pitchFamily="34" charset="0"/>
                <a:ea typeface="+mn-ea"/>
                <a:cs typeface="Arial" panose="020B0604020202020204" pitchFamily="34" charset="0"/>
              </a:rPr>
              <a:t>D</a:t>
            </a:r>
          </a:p>
        </p:txBody>
      </p:sp>
      <p:sp>
        <p:nvSpPr>
          <p:cNvPr id="28" name="TextBox 27"/>
          <p:cNvSpPr txBox="1"/>
          <p:nvPr/>
        </p:nvSpPr>
        <p:spPr>
          <a:xfrm>
            <a:off x="309465" y="2168339"/>
            <a:ext cx="342900" cy="400110"/>
          </a:xfrm>
          <a:prstGeom prst="rect">
            <a:avLst/>
          </a:prstGeom>
          <a:noFill/>
        </p:spPr>
        <p:txBody>
          <a:bodyPr wrap="square" rtlCol="0">
            <a:spAutoFit/>
          </a:bodyPr>
          <a:lstStyle/>
          <a:p>
            <a:pPr defTabSz="685800">
              <a:buClrTx/>
              <a:defRPr/>
            </a:pPr>
            <a:r>
              <a:rPr lang="en-US" sz="2000" b="1" kern="1200" dirty="0">
                <a:solidFill>
                  <a:prstClr val="black"/>
                </a:solidFill>
                <a:latin typeface="Arial" panose="020B0604020202020204" pitchFamily="34" charset="0"/>
                <a:ea typeface="+mn-ea"/>
                <a:cs typeface="Arial" panose="020B0604020202020204" pitchFamily="34" charset="0"/>
              </a:rPr>
              <a:t>B</a:t>
            </a:r>
          </a:p>
        </p:txBody>
      </p:sp>
      <p:sp>
        <p:nvSpPr>
          <p:cNvPr id="29" name="TextBox 28"/>
          <p:cNvSpPr txBox="1"/>
          <p:nvPr/>
        </p:nvSpPr>
        <p:spPr>
          <a:xfrm>
            <a:off x="309465" y="3062827"/>
            <a:ext cx="342900" cy="400110"/>
          </a:xfrm>
          <a:prstGeom prst="rect">
            <a:avLst/>
          </a:prstGeom>
          <a:noFill/>
        </p:spPr>
        <p:txBody>
          <a:bodyPr wrap="square" rtlCol="0">
            <a:spAutoFit/>
          </a:bodyPr>
          <a:lstStyle/>
          <a:p>
            <a:pPr defTabSz="685800">
              <a:buClrTx/>
              <a:defRPr/>
            </a:pPr>
            <a:r>
              <a:rPr lang="en-US" sz="2000" b="1" kern="1200">
                <a:solidFill>
                  <a:prstClr val="black"/>
                </a:solidFill>
                <a:latin typeface="Arial" panose="020B0604020202020204" pitchFamily="34" charset="0"/>
                <a:ea typeface="+mn-ea"/>
                <a:cs typeface="Arial" panose="020B0604020202020204" pitchFamily="34" charset="0"/>
              </a:rPr>
              <a:t>C</a:t>
            </a:r>
            <a:endParaRPr lang="en-US" sz="2000" b="1" kern="1200" dirty="0">
              <a:solidFill>
                <a:prstClr val="black"/>
              </a:solidFill>
              <a:latin typeface="Arial" panose="020B0604020202020204" pitchFamily="34" charset="0"/>
              <a:ea typeface="+mn-ea"/>
              <a:cs typeface="Arial" panose="020B0604020202020204" pitchFamily="34" charset="0"/>
            </a:endParaRPr>
          </a:p>
        </p:txBody>
      </p:sp>
      <p:sp>
        <p:nvSpPr>
          <p:cNvPr id="30" name="TextBox 29"/>
          <p:cNvSpPr txBox="1"/>
          <p:nvPr/>
        </p:nvSpPr>
        <p:spPr>
          <a:xfrm>
            <a:off x="309465" y="1330200"/>
            <a:ext cx="342900" cy="400110"/>
          </a:xfrm>
          <a:prstGeom prst="rect">
            <a:avLst/>
          </a:prstGeom>
          <a:noFill/>
        </p:spPr>
        <p:txBody>
          <a:bodyPr wrap="square" rtlCol="0">
            <a:spAutoFit/>
          </a:bodyPr>
          <a:lstStyle/>
          <a:p>
            <a:pPr defTabSz="685800">
              <a:buClrTx/>
              <a:defRPr/>
            </a:pPr>
            <a:r>
              <a:rPr lang="en-US" sz="2000" b="1" kern="1200" dirty="0">
                <a:solidFill>
                  <a:prstClr val="black"/>
                </a:solidFill>
                <a:latin typeface="Arial" panose="020B0604020202020204" pitchFamily="34" charset="0"/>
                <a:ea typeface="+mn-ea"/>
                <a:cs typeface="Arial" panose="020B0604020202020204" pitchFamily="34" charset="0"/>
              </a:rPr>
              <a:t>A</a:t>
            </a:r>
          </a:p>
        </p:txBody>
      </p:sp>
      <p:sp>
        <p:nvSpPr>
          <p:cNvPr id="31" name="Rectangle 30"/>
          <p:cNvSpPr/>
          <p:nvPr/>
        </p:nvSpPr>
        <p:spPr>
          <a:xfrm>
            <a:off x="878264" y="2062385"/>
            <a:ext cx="5534864" cy="7337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lnSpc>
                <a:spcPct val="150000"/>
              </a:lnSpc>
            </a:pPr>
            <a:r>
              <a:rPr lang="fr-FR" sz="1600" kern="0" dirty="0">
                <a:effectLst/>
                <a:latin typeface="Arial" panose="020B0604020202020204" pitchFamily="34" charset="0"/>
                <a:ea typeface="Calibri" panose="020F0502020204030204" pitchFamily="34" charset="0"/>
              </a:rPr>
              <a:t>Hai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phân</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biệt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cùng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vuông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góc</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với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một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thì</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vuông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góc</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với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nhau</a:t>
            </a:r>
            <a:endParaRPr lang="en-US" sz="1600" dirty="0">
              <a:solidFill>
                <a:prstClr val="black"/>
              </a:solidFill>
              <a:latin typeface="Times New Roman" panose="02020603050405020304" pitchFamily="18" charset="0"/>
              <a:ea typeface="Times New Roman" panose="02020603050405020304" pitchFamily="18" charset="0"/>
            </a:endParaRPr>
          </a:p>
        </p:txBody>
      </p:sp>
      <p:sp>
        <p:nvSpPr>
          <p:cNvPr id="32" name="Rectangle 31"/>
          <p:cNvSpPr/>
          <p:nvPr/>
        </p:nvSpPr>
        <p:spPr>
          <a:xfrm>
            <a:off x="880147" y="2983639"/>
            <a:ext cx="5532981" cy="7269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lnSpc>
                <a:spcPct val="150000"/>
              </a:lnSpc>
              <a:buClrTx/>
            </a:pPr>
            <a:r>
              <a:rPr lang="fr-FR" sz="1600" kern="0" dirty="0">
                <a:effectLst/>
                <a:latin typeface="Arial" panose="020B0604020202020204" pitchFamily="34" charset="0"/>
                <a:ea typeface="Calibri" panose="020F0502020204030204" pitchFamily="34" charset="0"/>
              </a:rPr>
              <a:t>Hai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phân</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biệt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cùng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vuông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góc</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với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một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thì</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song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song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với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nhau</a:t>
            </a:r>
            <a:endParaRPr lang="en-US" sz="1600" b="1" kern="1200" dirty="0">
              <a:solidFill>
                <a:prstClr val="black"/>
              </a:solidFill>
              <a:latin typeface="Arial" panose="020B0604020202020204" pitchFamily="34" charset="0"/>
              <a:cs typeface="Arial" panose="020B0604020202020204" pitchFamily="34" charset="0"/>
            </a:endParaRPr>
          </a:p>
        </p:txBody>
      </p:sp>
      <p:sp>
        <p:nvSpPr>
          <p:cNvPr id="33" name="Rectangle 32"/>
          <p:cNvSpPr/>
          <p:nvPr/>
        </p:nvSpPr>
        <p:spPr>
          <a:xfrm>
            <a:off x="878264" y="3896770"/>
            <a:ext cx="5532981" cy="1077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algn="ctr">
              <a:lnSpc>
                <a:spcPct val="150000"/>
              </a:lnSpc>
            </a:pPr>
            <a:r>
              <a:rPr lang="fr-FR" sz="1600" kern="0" dirty="0">
                <a:effectLst/>
                <a:latin typeface="Arial" panose="020B0604020202020204" pitchFamily="34" charset="0"/>
                <a:ea typeface="Calibri" panose="020F0502020204030204" pitchFamily="34" charset="0"/>
              </a:rPr>
              <a:t>Hai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vuông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góc</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với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nhau</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thì</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mọi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đường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thẳng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nằm</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trong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này</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và</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vuông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góc</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với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giao</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tuyến</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của</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hai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sẽ</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vuông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góc</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với</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mặt</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phẳng</a:t>
            </a:r>
            <a:r>
              <a:rPr lang="fr-FR" sz="1600" kern="0" dirty="0">
                <a:effectLst/>
                <a:latin typeface="Arial" panose="020B0604020202020204" pitchFamily="34" charset="0"/>
                <a:ea typeface="Calibri" panose="020F0502020204030204" pitchFamily="34" charset="0"/>
              </a:rPr>
              <a:t> </a:t>
            </a:r>
            <a:r>
              <a:rPr lang="fr-FR" sz="1600" kern="0" dirty="0" err="1">
                <a:effectLst/>
                <a:latin typeface="Arial" panose="020B0604020202020204" pitchFamily="34" charset="0"/>
                <a:ea typeface="Calibri" panose="020F0502020204030204" pitchFamily="34" charset="0"/>
              </a:rPr>
              <a:t>kia</a:t>
            </a:r>
            <a:endParaRPr lang="en-US" sz="16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700323"/>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222549" y="282590"/>
            <a:ext cx="6098738" cy="24715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538023" y="3061130"/>
                <a:ext cx="1311048" cy="7269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𝑆𝐶𝐷</m:t>
                          </m:r>
                        </m:e>
                      </m:d>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538023" y="3061130"/>
                <a:ext cx="1311048" cy="72698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09964" y="724431"/>
                <a:ext cx="5923907" cy="1513941"/>
              </a:xfrm>
              <a:prstGeom prst="rect">
                <a:avLst/>
              </a:prstGeom>
              <a:noFill/>
            </p:spPr>
            <p:txBody>
              <a:bodyPr wrap="square" rtlCol="0">
                <a:spAutoFit/>
              </a:bodyPr>
              <a:lstStyle/>
              <a:p>
                <a:pPr marR="30480" lvl="0" algn="just">
                  <a:lnSpc>
                    <a:spcPct val="150000"/>
                  </a:lnSpc>
                  <a:spcBef>
                    <a:spcPts val="600"/>
                  </a:spcBef>
                  <a:spcAft>
                    <a:spcPts val="600"/>
                  </a:spcAft>
                </a:pPr>
                <a:r>
                  <a:rPr kumimoji="0" lang="nl-NL" sz="2000" b="1"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Câu</a:t>
                </a:r>
                <a:r>
                  <a:rPr kumimoji="0" lang="nl-NL" sz="20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2. </a:t>
                </a:r>
                <a:r>
                  <a:rPr lang="fr-FR" sz="2000" kern="0" dirty="0">
                    <a:effectLst/>
                    <a:latin typeface="Arial" panose="020B0604020202020204" pitchFamily="34" charset="0"/>
                    <a:ea typeface="Calibri" panose="020F0502020204030204" pitchFamily="34" charset="0"/>
                  </a:rPr>
                  <a:t>Cho </a:t>
                </a:r>
                <a:r>
                  <a:rPr lang="fr-FR" sz="2000" kern="0" dirty="0" err="1">
                    <a:effectLst/>
                    <a:latin typeface="Arial" panose="020B0604020202020204" pitchFamily="34" charset="0"/>
                    <a:ea typeface="Calibri" panose="020F0502020204030204" pitchFamily="34" charset="0"/>
                  </a:rPr>
                  <a:t>hình</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chóp</a:t>
                </a:r>
                <a:r>
                  <a:rPr lang="fr-FR" sz="2000" kern="0" dirty="0">
                    <a:effectLst/>
                    <a:latin typeface="Arial" panose="020B0604020202020204" pitchFamily="34" charset="0"/>
                    <a:ea typeface="Calibri" panose="020F0502020204030204" pitchFamily="34" charset="0"/>
                  </a:rPr>
                  <a:t> </a:t>
                </a:r>
                <a14:m>
                  <m:oMath xmlns:m="http://schemas.openxmlformats.org/officeDocument/2006/math">
                    <m:r>
                      <a:rPr lang="en-US" sz="2000" i="1" kern="0">
                        <a:effectLst/>
                        <a:latin typeface="Cambria Math" panose="02040503050406030204" pitchFamily="18" charset="0"/>
                        <a:ea typeface="Calibri" panose="020F0502020204030204" pitchFamily="34" charset="0"/>
                        <a:cs typeface="Arial" panose="020B0604020202020204" pitchFamily="34" charset="0"/>
                      </a:rPr>
                      <m:t>𝑆</m:t>
                    </m:r>
                    <m:r>
                      <a:rPr lang="fr-FR" sz="2000" i="1" kern="0">
                        <a:effectLst/>
                        <a:latin typeface="Cambria Math" panose="02040503050406030204" pitchFamily="18" charset="0"/>
                        <a:ea typeface="Calibri" panose="020F0502020204030204" pitchFamily="34" charset="0"/>
                        <a:cs typeface="Arial" panose="020B0604020202020204" pitchFamily="34" charset="0"/>
                      </a:rPr>
                      <m:t>.</m:t>
                    </m:r>
                    <m:r>
                      <a:rPr lang="en-US" sz="2000" i="1" kern="0">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en-US"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Trong</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đó</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đáy</a:t>
                </a:r>
                <a:r>
                  <a:rPr lang="fr-FR" sz="2000" kern="0" dirty="0">
                    <a:effectLst/>
                    <a:latin typeface="Arial" panose="020B0604020202020204" pitchFamily="34" charset="0"/>
                    <a:ea typeface="Calibri" panose="020F0502020204030204" pitchFamily="34" charset="0"/>
                  </a:rPr>
                  <a:t> ABCD là </a:t>
                </a:r>
                <a:r>
                  <a:rPr lang="fr-FR" sz="2000" kern="0" dirty="0" err="1">
                    <a:effectLst/>
                    <a:latin typeface="Arial" panose="020B0604020202020204" pitchFamily="34" charset="0"/>
                    <a:ea typeface="Calibri" panose="020F0502020204030204" pitchFamily="34" charset="0"/>
                  </a:rPr>
                  <a:t>hình</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chữ</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nhật</a:t>
                </a:r>
                <a:r>
                  <a:rPr lang="fr-FR" sz="2000" kern="0" dirty="0">
                    <a:effectLst/>
                    <a:latin typeface="Arial" panose="020B0604020202020204" pitchFamily="34" charset="0"/>
                    <a:ea typeface="Calibri" panose="020F0502020204030204" pitchFamily="34" charset="0"/>
                  </a:rPr>
                  <a:t>, </a:t>
                </a:r>
                <a14:m>
                  <m:oMath xmlns:m="http://schemas.openxmlformats.org/officeDocument/2006/math">
                    <m:r>
                      <a:rPr lang="en-US" sz="2000" i="1" kern="0">
                        <a:effectLst/>
                        <a:latin typeface="Cambria Math" panose="02040503050406030204" pitchFamily="18" charset="0"/>
                        <a:ea typeface="Calibri" panose="020F0502020204030204" pitchFamily="34" charset="0"/>
                        <a:cs typeface="Arial" panose="020B0604020202020204" pitchFamily="34" charset="0"/>
                      </a:rPr>
                      <m:t>𝑆𝐴</m:t>
                    </m:r>
                    <m:r>
                      <a:rPr lang="fr-FR" sz="2000" i="1" kern="0">
                        <a:effectLst/>
                        <a:latin typeface="Cambria Math" panose="02040503050406030204" pitchFamily="18" charset="0"/>
                        <a:ea typeface="Calibri" panose="020F0502020204030204" pitchFamily="34" charset="0"/>
                        <a:cs typeface="Arial" panose="020B0604020202020204" pitchFamily="34" charset="0"/>
                      </a:rPr>
                      <m:t>⊥</m:t>
                    </m:r>
                    <m:d>
                      <m:dPr>
                        <m:ctrlPr>
                          <a:rPr lang="en-US" sz="2800" i="1">
                            <a:effectLst/>
                            <a:latin typeface="Cambria Math" panose="02040503050406030204" pitchFamily="18" charset="0"/>
                            <a:cs typeface="Arial" panose="020B0604020202020204" pitchFamily="34" charset="0"/>
                          </a:rPr>
                        </m:ctrlPr>
                      </m:dPr>
                      <m:e>
                        <m:r>
                          <a:rPr lang="en-US" sz="2000" i="1" kern="0">
                            <a:effectLst/>
                            <a:latin typeface="Cambria Math" panose="02040503050406030204" pitchFamily="18" charset="0"/>
                            <a:ea typeface="Calibri" panose="020F0502020204030204" pitchFamily="34" charset="0"/>
                            <a:cs typeface="Arial" panose="020B0604020202020204" pitchFamily="34" charset="0"/>
                          </a:rPr>
                          <m:t>𝐴𝐵𝐶𝐷</m:t>
                        </m:r>
                      </m:e>
                    </m:d>
                  </m:oMath>
                </a14:m>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Mặt</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phẳng</a:t>
                </a:r>
                <a:r>
                  <a:rPr lang="fr-FR" sz="2000" kern="0" dirty="0">
                    <a:effectLst/>
                    <a:latin typeface="Arial" panose="020B0604020202020204" pitchFamily="34" charset="0"/>
                    <a:ea typeface="Calibri" panose="020F0502020204030204" pitchFamily="34" charset="0"/>
                  </a:rPr>
                  <a:t> (ABCD) </a:t>
                </a:r>
                <a:r>
                  <a:rPr lang="fr-FR" sz="2000" kern="0" dirty="0" err="1">
                    <a:effectLst/>
                    <a:latin typeface="Arial" panose="020B0604020202020204" pitchFamily="34" charset="0"/>
                    <a:ea typeface="Calibri" panose="020F0502020204030204" pitchFamily="34" charset="0"/>
                  </a:rPr>
                  <a:t>vuông</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góc</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với</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mặt</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phẳng</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nào</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dưới</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đây</a:t>
                </a:r>
                <a:r>
                  <a:rPr lang="fr-FR" sz="2000" kern="0" dirty="0">
                    <a:effectLst/>
                    <a:latin typeface="Arial" panose="020B0604020202020204" pitchFamily="34" charset="0"/>
                    <a:ea typeface="Calibri" panose="020F0502020204030204" pitchFamily="34" charset="0"/>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p:sp>
            <p:nvSpPr>
              <p:cNvPr id="20" name="TextBox 19"/>
              <p:cNvSpPr txBox="1">
                <a:spLocks noRot="1" noChangeAspect="1" noMove="1" noResize="1" noEditPoints="1" noAdjustHandles="1" noChangeArrowheads="1" noChangeShapeType="1" noTextEdit="1"/>
              </p:cNvSpPr>
              <p:nvPr/>
            </p:nvSpPr>
            <p:spPr>
              <a:xfrm>
                <a:off x="309964" y="724431"/>
                <a:ext cx="5923907" cy="1513941"/>
              </a:xfrm>
              <a:prstGeom prst="rect">
                <a:avLst/>
              </a:prstGeom>
              <a:blipFill>
                <a:blip r:embed="rId10"/>
                <a:stretch>
                  <a:fillRect l="-1132" r="-514" b="-6452"/>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7732543" y="3077635"/>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775890" y="3167103"/>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822871" y="416393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825006" y="3167103"/>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809967" y="417337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848942" y="322425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US" sz="2000" b="1" kern="1200" dirty="0">
                <a:solidFill>
                  <a:prstClr val="black"/>
                </a:solidFill>
                <a:latin typeface="Arial" panose="020B0604020202020204" pitchFamily="34" charset="0"/>
                <a:ea typeface="+mn-ea"/>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894916" y="4226074"/>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895923" y="421313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906009" y="322425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US" sz="2000" b="1" kern="1200" noProof="0" dirty="0">
                <a:solidFill>
                  <a:prstClr val="black"/>
                </a:solidFill>
                <a:latin typeface="Arial" panose="020B0604020202020204" pitchFamily="34" charset="0"/>
                <a:ea typeface="+mn-ea"/>
                <a:cs typeface="Arial" panose="020B0604020202020204" pitchFamily="34" charset="0"/>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540092" y="4022495"/>
                <a:ext cx="1303197" cy="7337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𝑆𝐵𝐶</m:t>
                          </m:r>
                        </m:e>
                      </m:d>
                    </m:oMath>
                  </m:oMathPara>
                </a14:m>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540092" y="4022495"/>
                <a:ext cx="1303197" cy="7337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490569" y="3061128"/>
                <a:ext cx="1290545" cy="7269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𝑆𝐴𝐵</m:t>
                          </m:r>
                        </m:e>
                      </m:d>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490569" y="3061128"/>
                <a:ext cx="1290545" cy="72698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490569" y="4033355"/>
                <a:ext cx="1290545" cy="7262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𝑆𝐵𝐷</m:t>
                          </m:r>
                        </m:e>
                      </m:d>
                    </m:oMath>
                  </m:oMathPara>
                </a14:m>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4490569" y="4033355"/>
                <a:ext cx="1290545" cy="72625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4710469"/>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357721" y="387290"/>
            <a:ext cx="5573604" cy="23331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167609" y="3164128"/>
                <a:ext cx="1965198" cy="5731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𝐴𝐼</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𝑆𝐶</m:t>
                      </m:r>
                    </m:oMath>
                  </m:oMathPara>
                </a14:m>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167609" y="3164128"/>
                <a:ext cx="1965198" cy="57310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88500" y="377854"/>
                <a:ext cx="5312045" cy="2343655"/>
              </a:xfrm>
              <a:prstGeom prst="rect">
                <a:avLst/>
              </a:prstGeom>
              <a:noFill/>
            </p:spPr>
            <p:txBody>
              <a:bodyPr wrap="square" rtlCol="0">
                <a:spAutoFit/>
              </a:bodyPr>
              <a:lstStyle/>
              <a:p>
                <a:pPr marR="30480" algn="just">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cs typeface="Arial" panose="020B0604020202020204" pitchFamily="34" charset="0"/>
                  </a:rPr>
                  <a:t>Câu</a:t>
                </a:r>
                <a:r>
                  <a:rPr lang="fr-FR" sz="2000" b="1" dirty="0">
                    <a:latin typeface="Arial" panose="020B0604020202020204" pitchFamily="34" charset="0"/>
                    <a:ea typeface="Times New Roman" panose="02020603050405020304" pitchFamily="18" charset="0"/>
                    <a:cs typeface="Arial" panose="020B0604020202020204" pitchFamily="34" charset="0"/>
                  </a:rPr>
                  <a:t> 3.</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a:latin typeface="Arial" panose="020B0604020202020204" pitchFamily="34" charset="0"/>
                    <a:ea typeface="Calibri" panose="020F0502020204030204" pitchFamily="34" charset="0"/>
                  </a:rPr>
                  <a:t>Cho </a:t>
                </a:r>
                <a:r>
                  <a:rPr lang="fr-FR" sz="2000" dirty="0" err="1">
                    <a:latin typeface="Arial" panose="020B0604020202020204" pitchFamily="34" charset="0"/>
                    <a:ea typeface="Calibri" panose="020F0502020204030204" pitchFamily="34" charset="0"/>
                  </a:rPr>
                  <a:t>hình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chóp</a:t>
                </a:r>
                <a:r>
                  <a:rPr lang="fr-FR" sz="2000" dirty="0">
                    <a:latin typeface="Arial" panose="020B0604020202020204" pitchFamily="34" charset="0"/>
                    <a:ea typeface="Calibri" panose="020F0502020204030204" pitchFamily="34" charset="0"/>
                  </a:rPr>
                  <a:t> </a:t>
                </a:r>
                <a14:m>
                  <m:oMath xmlns:m="http://schemas.openxmlformats.org/officeDocument/2006/math">
                    <m:r>
                      <a:rPr lang="vi-VN" sz="2000" i="1">
                        <a:latin typeface="Cambria Math" panose="02040503050406030204" pitchFamily="18" charset="0"/>
                        <a:ea typeface="Calibri" panose="020F0502020204030204" pitchFamily="34" charset="0"/>
                        <a:cs typeface="Arial" panose="020B0604020202020204" pitchFamily="34" charset="0"/>
                      </a:rPr>
                      <m:t>𝑆</m:t>
                    </m:r>
                    <m:r>
                      <a:rPr lang="vi-VN" sz="2000" i="1">
                        <a:latin typeface="Cambria Math" panose="02040503050406030204" pitchFamily="18" charset="0"/>
                        <a:ea typeface="Calibri" panose="020F0502020204030204" pitchFamily="34" charset="0"/>
                        <a:cs typeface="Arial" panose="020B0604020202020204" pitchFamily="34" charset="0"/>
                      </a:rPr>
                      <m:t>.</m:t>
                    </m:r>
                    <m:r>
                      <a:rPr lang="vi-VN" sz="2000" i="1">
                        <a:latin typeface="Cambria Math" panose="02040503050406030204" pitchFamily="18" charset="0"/>
                        <a:ea typeface="Calibri" panose="020F0502020204030204" pitchFamily="34" charset="0"/>
                        <a:cs typeface="Arial" panose="020B0604020202020204" pitchFamily="34" charset="0"/>
                      </a:rPr>
                      <m:t>𝐴𝐵𝐶</m:t>
                    </m:r>
                  </m:oMath>
                </a14:m>
                <a:r>
                  <a:rPr lang="vi-VN"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đáy</a:t>
                </a:r>
                <a:r>
                  <a:rPr lang="fr-FR" sz="2000" dirty="0">
                    <a:latin typeface="Arial" panose="020B0604020202020204" pitchFamily="34" charset="0"/>
                    <a:ea typeface="Calibri" panose="020F0502020204030204" pitchFamily="34" charset="0"/>
                  </a:rPr>
                  <a:t> ABC là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tại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mặt</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bên</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𝑆𝐴𝐶</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tam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giác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nằm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trong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mặt</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phẳng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góc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đáy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Gọi</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𝐼</m:t>
                    </m:r>
                  </m:oMath>
                </a14:m>
                <a:r>
                  <a:rPr lang="fr-FR" sz="2000" dirty="0">
                    <a:latin typeface="Arial" panose="020B0604020202020204" pitchFamily="34" charset="0"/>
                    <a:ea typeface="Calibri" panose="020F0502020204030204" pitchFamily="34" charset="0"/>
                  </a:rPr>
                  <a:t> là </a:t>
                </a:r>
                <a:r>
                  <a:rPr lang="fr-FR" sz="2000" dirty="0" err="1">
                    <a:latin typeface="Arial" panose="020B0604020202020204" pitchFamily="34" charset="0"/>
                    <a:ea typeface="Calibri" panose="020F0502020204030204" pitchFamily="34" charset="0"/>
                  </a:rPr>
                  <a:t>trung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điểm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của</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𝑆𝐶</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Mệnh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đề</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nào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sau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đây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sai</a:t>
                </a:r>
                <a:r>
                  <a:rPr lang="fr-FR" sz="2000" dirty="0">
                    <a:latin typeface="Arial" panose="020B0604020202020204" pitchFamily="34" charset="0"/>
                    <a:ea typeface="Calibri" panose="020F050202020403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488500" y="377854"/>
                <a:ext cx="5312045" cy="2343655"/>
              </a:xfrm>
              <a:prstGeom prst="rect">
                <a:avLst/>
              </a:prstGeom>
              <a:blipFill>
                <a:blip r:embed="rId10"/>
                <a:stretch>
                  <a:fillRect l="-1147" r="-573" b="-3906"/>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5948583" y="0"/>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428409" y="420313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339082" y="316205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428409" y="3146733"/>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339858" y="42184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501461" y="4260281"/>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US" sz="2000" b="1" kern="1200">
                <a:solidFill>
                  <a:prstClr val="black"/>
                </a:solidFill>
                <a:latin typeface="Arial" panose="020B0604020202020204" pitchFamily="34" charset="0"/>
                <a:ea typeface="+mn-ea"/>
                <a:cs typeface="Arial" panose="020B0604020202020204" pitchFamily="34" charset="0"/>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424807" y="4271146"/>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412134" y="3211251"/>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t>
            </a:r>
          </a:p>
        </p:txBody>
      </p:sp>
      <p:sp>
        <p:nvSpPr>
          <p:cNvPr id="30" name="TextBox 29"/>
          <p:cNvSpPr txBox="1"/>
          <p:nvPr/>
        </p:nvSpPr>
        <p:spPr>
          <a:xfrm>
            <a:off x="509412" y="3203883"/>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169678" y="4166674"/>
                <a:ext cx="1953432" cy="5784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𝑆𝐵𝐶</m:t>
                          </m:r>
                        </m:e>
                      </m:d>
                      <m:r>
                        <a:rPr lang="en-US"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𝑆𝐴𝐶</m:t>
                          </m:r>
                        </m:e>
                      </m:d>
                    </m:oMath>
                  </m:oMathPara>
                </a14:m>
                <a:endParaRPr lang="en-US" sz="1900" b="1" kern="1200" dirty="0">
                  <a:solidFill>
                    <a:prstClr val="black"/>
                  </a:solidFill>
                  <a:latin typeface="Arial" panose="020B060402020202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169678" y="4166674"/>
                <a:ext cx="1953432" cy="5784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041616" y="3171976"/>
                <a:ext cx="1953432" cy="5805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𝑆𝐴𝐵</m:t>
                          </m:r>
                        </m:e>
                      </m:d>
                      <m:r>
                        <a:rPr lang="en-US"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𝑆𝐴𝐶</m:t>
                          </m:r>
                        </m:e>
                      </m:d>
                    </m:oMath>
                  </m:oMathPara>
                </a14:m>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041616" y="3171976"/>
                <a:ext cx="1953432" cy="58057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041616" y="4181993"/>
                <a:ext cx="1953432" cy="572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defRPr/>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𝐴𝐵𝐼</m:t>
                          </m:r>
                        </m:e>
                      </m:d>
                      <m:r>
                        <a:rPr lang="en-US"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𝑆𝐵𝐶</m:t>
                          </m:r>
                        </m:e>
                      </m:d>
                    </m:oMath>
                  </m:oMathPara>
                </a14:m>
                <a:endParaRPr lang="en-US" sz="1900" b="1" kern="1200" dirty="0">
                  <a:solidFill>
                    <a:prstClr val="black"/>
                  </a:solidFill>
                  <a:latin typeface="Arial" panose="020B0604020202020204" pitchFamily="34" charset="0"/>
                  <a:cs typeface="Arial" panose="020B0604020202020204" pitchFamily="34"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4041616" y="4181993"/>
                <a:ext cx="1953432" cy="5725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831775"/>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222549" y="282590"/>
            <a:ext cx="6098738" cy="24715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054185" y="3129041"/>
                <a:ext cx="2187679" cy="7269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𝐵𝑀</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𝐴𝐶</m:t>
                      </m:r>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054185" y="3129041"/>
                <a:ext cx="2187679" cy="72698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83636" y="755679"/>
                <a:ext cx="5776563" cy="1396536"/>
              </a:xfrm>
              <a:prstGeom prst="rect">
                <a:avLst/>
              </a:prstGeom>
              <a:noFill/>
            </p:spPr>
            <p:txBody>
              <a:bodyPr wrap="square" rtlCol="0">
                <a:spAutoFit/>
              </a:bodyPr>
              <a:lstStyle/>
              <a:p>
                <a:pPr marR="30480" algn="just">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cs typeface="Arial" panose="020B0604020202020204" pitchFamily="34" charset="0"/>
                  </a:rPr>
                  <a:t>Câu</a:t>
                </a:r>
                <a:r>
                  <a:rPr lang="fr-FR" sz="2000" b="1" dirty="0">
                    <a:latin typeface="Arial" panose="020B0604020202020204" pitchFamily="34" charset="0"/>
                    <a:ea typeface="Times New Roman" panose="02020603050405020304" pitchFamily="18" charset="0"/>
                    <a:cs typeface="Arial" panose="020B0604020202020204" pitchFamily="34" charset="0"/>
                  </a:rPr>
                  <a:t> 4.</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1800" kern="0" dirty="0">
                    <a:effectLst/>
                    <a:latin typeface="Arial" panose="020B0604020202020204" pitchFamily="34" charset="0"/>
                    <a:ea typeface="Calibri" panose="020F0502020204030204" pitchFamily="34" charset="0"/>
                  </a:rPr>
                  <a:t>Cho </a:t>
                </a:r>
                <a:r>
                  <a:rPr lang="fr-FR" sz="1800" kern="0" dirty="0" err="1">
                    <a:effectLst/>
                    <a:latin typeface="Arial" panose="020B0604020202020204" pitchFamily="34" charset="0"/>
                    <a:ea typeface="Calibri" panose="020F0502020204030204" pitchFamily="34" charset="0"/>
                  </a:rPr>
                  <a:t>hình</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chóp</a:t>
                </a:r>
                <a:r>
                  <a:rPr lang="fr-FR" sz="1800" kern="0" dirty="0">
                    <a:effectLst/>
                    <a:latin typeface="Arial" panose="020B0604020202020204" pitchFamily="34" charset="0"/>
                    <a:ea typeface="Calibri" panose="020F0502020204030204" pitchFamily="34" charset="0"/>
                  </a:rPr>
                  <a:t> </a:t>
                </a:r>
                <a14:m>
                  <m:oMath xmlns:m="http://schemas.openxmlformats.org/officeDocument/2006/math">
                    <m:r>
                      <a:rPr lang="en-US" sz="1800" i="1" kern="0">
                        <a:effectLst/>
                        <a:latin typeface="Cambria Math" panose="02040503050406030204" pitchFamily="18" charset="0"/>
                        <a:ea typeface="Calibri" panose="020F0502020204030204" pitchFamily="34" charset="0"/>
                        <a:cs typeface="Arial" panose="020B0604020202020204" pitchFamily="34" charset="0"/>
                      </a:rPr>
                      <m:t>𝑆</m:t>
                    </m:r>
                    <m:r>
                      <a:rPr lang="fr-FR" sz="1800" i="1" kern="0">
                        <a:effectLst/>
                        <a:latin typeface="Cambria Math" panose="02040503050406030204" pitchFamily="18" charset="0"/>
                        <a:ea typeface="Calibri" panose="020F0502020204030204" pitchFamily="34" charset="0"/>
                        <a:cs typeface="Arial" panose="020B0604020202020204" pitchFamily="34" charset="0"/>
                      </a:rPr>
                      <m:t>.</m:t>
                    </m:r>
                    <m:r>
                      <a:rPr lang="en-US" sz="1800" i="1" kern="0">
                        <a:effectLst/>
                        <a:latin typeface="Cambria Math" panose="02040503050406030204" pitchFamily="18" charset="0"/>
                        <a:ea typeface="Calibri" panose="020F0502020204030204" pitchFamily="34" charset="0"/>
                        <a:cs typeface="Arial" panose="020B0604020202020204" pitchFamily="34" charset="0"/>
                      </a:rPr>
                      <m:t>𝐴𝐵𝐶</m:t>
                    </m:r>
                  </m:oMath>
                </a14:m>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có</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đáy</a:t>
                </a:r>
                <a:r>
                  <a:rPr lang="fr-FR" sz="1800" kern="0" dirty="0">
                    <a:effectLst/>
                    <a:latin typeface="Arial" panose="020B0604020202020204" pitchFamily="34" charset="0"/>
                    <a:ea typeface="Calibri" panose="020F0502020204030204" pitchFamily="34" charset="0"/>
                  </a:rPr>
                  <a:t> </a:t>
                </a:r>
                <a14:m>
                  <m:oMath xmlns:m="http://schemas.openxmlformats.org/officeDocument/2006/math">
                    <m:r>
                      <a:rPr lang="en-US" sz="1800" i="1" kern="0">
                        <a:effectLst/>
                        <a:latin typeface="Cambria Math" panose="02040503050406030204" pitchFamily="18" charset="0"/>
                        <a:ea typeface="Calibri" panose="020F0502020204030204" pitchFamily="34" charset="0"/>
                        <a:cs typeface="Arial" panose="020B0604020202020204" pitchFamily="34" charset="0"/>
                      </a:rPr>
                      <m:t>𝐴𝐵𝐶</m:t>
                    </m:r>
                  </m:oMath>
                </a14:m>
                <a:r>
                  <a:rPr lang="fr-FR" sz="1800" kern="0" dirty="0">
                    <a:effectLst/>
                    <a:latin typeface="Arial" panose="020B0604020202020204" pitchFamily="34" charset="0"/>
                    <a:ea typeface="Calibri" panose="020F0502020204030204" pitchFamily="34" charset="0"/>
                  </a:rPr>
                  <a:t> là </a:t>
                </a:r>
                <a:r>
                  <a:rPr lang="fr-FR" sz="1800" kern="0" dirty="0" err="1">
                    <a:effectLst/>
                    <a:latin typeface="Arial" panose="020B0604020202020204" pitchFamily="34" charset="0"/>
                    <a:ea typeface="Calibri" panose="020F0502020204030204" pitchFamily="34" charset="0"/>
                  </a:rPr>
                  <a:t>tam</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giác</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vuông</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cân</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tại</a:t>
                </a:r>
                <a:r>
                  <a:rPr lang="fr-FR" sz="1800" kern="0" dirty="0">
                    <a:effectLst/>
                    <a:latin typeface="Arial" panose="020B0604020202020204" pitchFamily="34" charset="0"/>
                    <a:ea typeface="Calibri" panose="020F0502020204030204" pitchFamily="34" charset="0"/>
                  </a:rPr>
                  <a:t> B, </a:t>
                </a:r>
                <a14:m>
                  <m:oMath xmlns:m="http://schemas.openxmlformats.org/officeDocument/2006/math">
                    <m:r>
                      <a:rPr lang="en-US" sz="1800" i="1" kern="0">
                        <a:effectLst/>
                        <a:latin typeface="Cambria Math" panose="02040503050406030204" pitchFamily="18" charset="0"/>
                        <a:ea typeface="Calibri" panose="020F0502020204030204" pitchFamily="34" charset="0"/>
                        <a:cs typeface="Arial" panose="020B0604020202020204" pitchFamily="34" charset="0"/>
                      </a:rPr>
                      <m:t>𝑆𝐴</m:t>
                    </m:r>
                    <m:r>
                      <a:rPr lang="fr-FR" sz="1800" i="1" kern="0">
                        <a:effectLst/>
                        <a:latin typeface="Cambria Math" panose="02040503050406030204" pitchFamily="18" charset="0"/>
                        <a:ea typeface="Calibri" panose="020F0502020204030204" pitchFamily="34" charset="0"/>
                        <a:cs typeface="Arial" panose="020B0604020202020204" pitchFamily="34" charset="0"/>
                      </a:rPr>
                      <m:t>⊥</m:t>
                    </m:r>
                    <m:d>
                      <m:dPr>
                        <m:ctrlPr>
                          <a:rPr lang="en-US" sz="2400" i="1">
                            <a:effectLst/>
                            <a:latin typeface="Cambria Math" panose="02040503050406030204" pitchFamily="18" charset="0"/>
                            <a:cs typeface="Arial" panose="020B0604020202020204" pitchFamily="34" charset="0"/>
                          </a:rPr>
                        </m:ctrlPr>
                      </m:dPr>
                      <m:e>
                        <m:r>
                          <a:rPr lang="en-US" sz="1800" i="1" kern="0">
                            <a:effectLst/>
                            <a:latin typeface="Cambria Math" panose="02040503050406030204" pitchFamily="18" charset="0"/>
                            <a:ea typeface="Calibri" panose="020F0502020204030204" pitchFamily="34" charset="0"/>
                            <a:cs typeface="Arial" panose="020B0604020202020204" pitchFamily="34" charset="0"/>
                          </a:rPr>
                          <m:t>𝐴𝐵𝐶</m:t>
                        </m:r>
                      </m:e>
                    </m:d>
                    <m:r>
                      <a:rPr lang="fr-FR" sz="1800" i="1" kern="0">
                        <a:effectLst/>
                        <a:latin typeface="Cambria Math" panose="02040503050406030204" pitchFamily="18" charset="0"/>
                        <a:ea typeface="Calibri" panose="020F0502020204030204" pitchFamily="34" charset="0"/>
                        <a:cs typeface="Arial" panose="020B0604020202020204" pitchFamily="34" charset="0"/>
                      </a:rPr>
                      <m:t>.</m:t>
                    </m:r>
                  </m:oMath>
                </a14:m>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Gọi</a:t>
                </a:r>
                <a:r>
                  <a:rPr lang="fr-FR" sz="1800" kern="0" dirty="0">
                    <a:effectLst/>
                    <a:latin typeface="Arial" panose="020B0604020202020204" pitchFamily="34" charset="0"/>
                    <a:ea typeface="Calibri" panose="020F0502020204030204" pitchFamily="34" charset="0"/>
                  </a:rPr>
                  <a:t> </a:t>
                </a:r>
                <a14:m>
                  <m:oMath xmlns:m="http://schemas.openxmlformats.org/officeDocument/2006/math">
                    <m:r>
                      <a:rPr lang="fr-FR" sz="1800" i="1" kern="0">
                        <a:effectLst/>
                        <a:latin typeface="Cambria Math" panose="02040503050406030204" pitchFamily="18" charset="0"/>
                        <a:ea typeface="Calibri" panose="020F0502020204030204" pitchFamily="34" charset="0"/>
                        <a:cs typeface="Arial" panose="020B0604020202020204" pitchFamily="34" charset="0"/>
                      </a:rPr>
                      <m:t>𝑀</m:t>
                    </m:r>
                  </m:oMath>
                </a14:m>
                <a:r>
                  <a:rPr lang="fr-FR" sz="1800" kern="0" dirty="0">
                    <a:effectLst/>
                    <a:latin typeface="Arial" panose="020B0604020202020204" pitchFamily="34" charset="0"/>
                    <a:ea typeface="Calibri" panose="020F0502020204030204" pitchFamily="34" charset="0"/>
                  </a:rPr>
                  <a:t> là </a:t>
                </a:r>
                <a:r>
                  <a:rPr lang="fr-FR" sz="1800" kern="0" dirty="0" err="1">
                    <a:effectLst/>
                    <a:latin typeface="Arial" panose="020B0604020202020204" pitchFamily="34" charset="0"/>
                    <a:ea typeface="Calibri" panose="020F0502020204030204" pitchFamily="34" charset="0"/>
                  </a:rPr>
                  <a:t>trung</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điểm</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của</a:t>
                </a:r>
                <a:r>
                  <a:rPr lang="fr-FR" sz="1800" kern="0" dirty="0">
                    <a:effectLst/>
                    <a:latin typeface="Arial" panose="020B0604020202020204" pitchFamily="34" charset="0"/>
                    <a:ea typeface="Calibri" panose="020F0502020204030204" pitchFamily="34" charset="0"/>
                  </a:rPr>
                  <a:t> AC</a:t>
                </a:r>
                <a14:m>
                  <m:oMath xmlns:m="http://schemas.openxmlformats.org/officeDocument/2006/math">
                    <m:r>
                      <a:rPr lang="fr-FR" sz="1800" i="1" kern="0">
                        <a:effectLst/>
                        <a:latin typeface="Cambria Math" panose="02040503050406030204" pitchFamily="18" charset="0"/>
                        <a:ea typeface="Calibri" panose="020F0502020204030204" pitchFamily="34" charset="0"/>
                        <a:cs typeface="Arial" panose="020B0604020202020204" pitchFamily="34" charset="0"/>
                      </a:rPr>
                      <m:t>.</m:t>
                    </m:r>
                  </m:oMath>
                </a14:m>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Chọn</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khẳng</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định</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sai</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trong</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các</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khẳng</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định</a:t>
                </a:r>
                <a:r>
                  <a:rPr lang="fr-FR" sz="1800" kern="0" dirty="0">
                    <a:effectLst/>
                    <a:latin typeface="Arial" panose="020B0604020202020204" pitchFamily="34" charset="0"/>
                    <a:ea typeface="Calibri" panose="020F0502020204030204" pitchFamily="34" charset="0"/>
                  </a:rPr>
                  <a:t> </a:t>
                </a:r>
                <a:r>
                  <a:rPr lang="fr-FR" sz="1800" kern="0" dirty="0" err="1">
                    <a:effectLst/>
                    <a:latin typeface="Arial" panose="020B0604020202020204" pitchFamily="34" charset="0"/>
                    <a:ea typeface="Calibri" panose="020F0502020204030204" pitchFamily="34" charset="0"/>
                  </a:rPr>
                  <a:t>sau</a:t>
                </a:r>
                <a:r>
                  <a:rPr lang="fr-FR" sz="1800" kern="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383636" y="755679"/>
                <a:ext cx="5776563" cy="1396536"/>
              </a:xfrm>
              <a:prstGeom prst="rect">
                <a:avLst/>
              </a:prstGeom>
              <a:blipFill>
                <a:blip r:embed="rId10"/>
                <a:stretch>
                  <a:fillRect l="-1160" r="-211" b="-6114"/>
                </a:stretch>
              </a:blipFill>
            </p:spPr>
            <p:txBody>
              <a:bodyPr/>
              <a:lstStyle/>
              <a:p>
                <a:r>
                  <a:rPr lang="en-US">
                    <a:noFill/>
                  </a:rPr>
                  <a:t> </a:t>
                </a:r>
              </a:p>
            </p:txBody>
          </p:sp>
        </mc:Fallback>
      </mc:AlternateContent>
      <p:pic>
        <p:nvPicPr>
          <p:cNvPr id="23" name="Picture 22" descr="3a5cd02abf0e5cda3bdc3b8850337a3f.png"/>
          <p:cNvPicPr>
            <a:picLocks noChangeAspect="1"/>
          </p:cNvPicPr>
          <p:nvPr/>
        </p:nvPicPr>
        <p:blipFill>
          <a:blip r:embed="rId11" cstate="print"/>
          <a:stretch>
            <a:fillRect/>
          </a:stretch>
        </p:blipFill>
        <p:spPr>
          <a:xfrm>
            <a:off x="7732543" y="3077635"/>
            <a:ext cx="1351428" cy="1351428"/>
          </a:xfrm>
          <a:prstGeom prst="rect">
            <a:avLst/>
          </a:prstGeom>
        </p:spPr>
      </p:pic>
      <p:pic>
        <p:nvPicPr>
          <p:cNvPr id="2" name="Picture 1"/>
          <p:cNvPicPr>
            <a:picLocks noChangeAspect="1"/>
          </p:cNvPicPr>
          <p:nvPr/>
        </p:nvPicPr>
        <p:blipFill>
          <a:blip r:embed="rId12"/>
          <a:stretch>
            <a:fillRect/>
          </a:stretch>
        </p:blipFill>
        <p:spPr>
          <a:xfrm>
            <a:off x="6413128" y="3727197"/>
            <a:ext cx="2499577" cy="1511939"/>
          </a:xfrm>
          <a:prstGeom prst="rect">
            <a:avLst/>
          </a:prstGeom>
        </p:spPr>
      </p:pic>
      <p:sp>
        <p:nvSpPr>
          <p:cNvPr id="22" name="Oval 21"/>
          <p:cNvSpPr/>
          <p:nvPr/>
        </p:nvSpPr>
        <p:spPr>
          <a:xfrm>
            <a:off x="3343121" y="423184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339034" y="4231848"/>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339034" y="324330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343121" y="324330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416173" y="428899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US" sz="2000" b="1" kern="1200">
                <a:solidFill>
                  <a:prstClr val="black"/>
                </a:solidFill>
                <a:latin typeface="Arial" panose="020B0604020202020204" pitchFamily="34" charset="0"/>
                <a:ea typeface="+mn-ea"/>
                <a:cs typeface="Arial" panose="020B0604020202020204" pitchFamily="34" charset="0"/>
              </a:rPr>
              <a:t>D</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428070" y="329599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9" name="TextBox 28"/>
          <p:cNvSpPr txBox="1"/>
          <p:nvPr/>
        </p:nvSpPr>
        <p:spPr>
          <a:xfrm>
            <a:off x="412086" y="4281047"/>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420037" y="3300452"/>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056255" y="4090406"/>
                <a:ext cx="2174579" cy="7337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𝑆𝐵𝑀</m:t>
                          </m:r>
                        </m:e>
                      </m:d>
                      <m:r>
                        <a:rPr lang="en-US"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𝑆𝐴𝐶</m:t>
                          </m:r>
                        </m:e>
                      </m:d>
                    </m:oMath>
                  </m:oMathPara>
                </a14:m>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056255" y="4090406"/>
                <a:ext cx="2174579" cy="73371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4006732" y="3129039"/>
                <a:ext cx="2153467" cy="7269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𝑆𝐴𝐵</m:t>
                          </m:r>
                        </m:e>
                      </m:d>
                      <m:r>
                        <a:rPr lang="en-US"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𝑆𝐵𝐶</m:t>
                          </m:r>
                        </m:e>
                      </m:d>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4006732" y="3129039"/>
                <a:ext cx="2153467" cy="72698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4006732" y="4101266"/>
                <a:ext cx="2153467" cy="7262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𝑆𝐴𝐵</m:t>
                          </m:r>
                        </m:e>
                      </m:d>
                      <m:r>
                        <a:rPr lang="en-US"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𝑆𝐴𝐶</m:t>
                          </m:r>
                        </m:e>
                      </m:d>
                    </m:oMath>
                  </m:oMathPara>
                </a14:m>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4006732" y="4101266"/>
                <a:ext cx="2153467" cy="72625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9291868"/>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kim phut"/>
          <p:cNvPicPr>
            <a:picLocks noChangeAspect="1" noChangeArrowheads="1"/>
          </p:cNvPicPr>
          <p:nvPr/>
        </p:nvPicPr>
        <p:blipFill>
          <a:blip r:embed="rId5" cstate="print"/>
          <a:srcRect/>
          <a:stretch>
            <a:fillRect/>
          </a:stretch>
        </p:blipFill>
        <p:spPr bwMode="auto">
          <a:xfrm>
            <a:off x="6882195" y="2008050"/>
            <a:ext cx="913737" cy="753361"/>
          </a:xfrm>
          <a:prstGeom prst="rect">
            <a:avLst/>
          </a:prstGeom>
          <a:noFill/>
          <a:ln w="9525">
            <a:noFill/>
            <a:miter lim="800000"/>
            <a:headEnd/>
            <a:tailEnd/>
          </a:ln>
        </p:spPr>
      </p:pic>
      <p:pic>
        <p:nvPicPr>
          <p:cNvPr id="5" name="Picture 21" descr="dongho1"/>
          <p:cNvPicPr>
            <a:picLocks noChangeAspect="1" noChangeArrowheads="1"/>
          </p:cNvPicPr>
          <p:nvPr/>
        </p:nvPicPr>
        <p:blipFill>
          <a:blip r:embed="rId6" cstate="print"/>
          <a:srcRect/>
          <a:stretch>
            <a:fillRect/>
          </a:stretch>
        </p:blipFill>
        <p:spPr bwMode="auto">
          <a:xfrm>
            <a:off x="6656296" y="1617889"/>
            <a:ext cx="1399981" cy="1377446"/>
          </a:xfrm>
          <a:prstGeom prst="rect">
            <a:avLst/>
          </a:prstGeom>
          <a:noFill/>
        </p:spPr>
      </p:pic>
      <p:pic>
        <p:nvPicPr>
          <p:cNvPr id="6" name="Picture 22" descr="slide0002_image021"/>
          <p:cNvPicPr>
            <a:picLocks noChangeAspect="1" noChangeArrowheads="1" noCrop="1"/>
          </p:cNvPicPr>
          <p:nvPr/>
        </p:nvPicPr>
        <p:blipFill>
          <a:blip r:embed="rId7" cstate="print"/>
          <a:srcRect/>
          <a:stretch>
            <a:fillRect/>
          </a:stretch>
        </p:blipFill>
        <p:spPr bwMode="auto">
          <a:xfrm>
            <a:off x="7231840" y="3143092"/>
            <a:ext cx="328684" cy="287166"/>
          </a:xfrm>
          <a:prstGeom prst="rect">
            <a:avLst/>
          </a:prstGeom>
          <a:noFill/>
        </p:spPr>
      </p:pic>
      <p:sp>
        <p:nvSpPr>
          <p:cNvPr id="7" name="Line 23"/>
          <p:cNvSpPr>
            <a:spLocks noChangeShapeType="1"/>
          </p:cNvSpPr>
          <p:nvPr/>
        </p:nvSpPr>
        <p:spPr bwMode="auto">
          <a:xfrm>
            <a:off x="7016176" y="3426971"/>
            <a:ext cx="747325" cy="0"/>
          </a:xfrm>
          <a:prstGeom prst="line">
            <a:avLst/>
          </a:prstGeom>
          <a:noFill/>
          <a:ln w="9525">
            <a:solidFill>
              <a:schemeClr val="tx1"/>
            </a:solidFill>
            <a:round/>
            <a:headEnd/>
            <a:tailEnd/>
          </a:ln>
          <a:effectLst/>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8" name="Picture 24" descr="CHAY XE DAP"/>
          <p:cNvPicPr>
            <a:picLocks noChangeAspect="1" noChangeArrowheads="1"/>
          </p:cNvPicPr>
          <p:nvPr/>
        </p:nvPicPr>
        <p:blipFill>
          <a:blip r:embed="rId8" cstate="print"/>
          <a:srcRect/>
          <a:stretch>
            <a:fillRect/>
          </a:stretch>
        </p:blipFill>
        <p:spPr bwMode="auto">
          <a:xfrm>
            <a:off x="7192291" y="3080401"/>
            <a:ext cx="394028" cy="344081"/>
          </a:xfrm>
          <a:prstGeom prst="rect">
            <a:avLst/>
          </a:prstGeom>
          <a:noFill/>
        </p:spPr>
      </p:pic>
      <p:sp>
        <p:nvSpPr>
          <p:cNvPr id="9" name="Rectangle 8"/>
          <p:cNvSpPr/>
          <p:nvPr/>
        </p:nvSpPr>
        <p:spPr>
          <a:xfrm>
            <a:off x="222549" y="282590"/>
            <a:ext cx="6098738" cy="24715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sym typeface="Arial"/>
            </a:endParaRPr>
          </a:p>
        </p:txBody>
      </p:sp>
      <mc:AlternateContent xmlns:mc="http://schemas.openxmlformats.org/markup-compatibility/2006">
        <mc:Choice xmlns:a14="http://schemas.microsoft.com/office/drawing/2010/main" Requires="a14">
          <p:sp>
            <p:nvSpPr>
              <p:cNvPr id="11" name="Rectangle 10"/>
              <p:cNvSpPr/>
              <p:nvPr/>
            </p:nvSpPr>
            <p:spPr>
              <a:xfrm>
                <a:off x="1007518" y="3143094"/>
                <a:ext cx="2091643" cy="7269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𝑆𝐴𝐶</m:t>
                          </m:r>
                        </m:e>
                      </m:d>
                      <m:r>
                        <a:rPr lang="en-US"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𝐴𝐵𝐶𝐷</m:t>
                          </m:r>
                        </m:e>
                      </m:d>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11" name="Rectangle 10"/>
              <p:cNvSpPr>
                <a:spLocks noRot="1" noChangeAspect="1" noMove="1" noResize="1" noEditPoints="1" noAdjustHandles="1" noChangeArrowheads="1" noChangeShapeType="1" noTextEdit="1"/>
              </p:cNvSpPr>
              <p:nvPr/>
            </p:nvSpPr>
            <p:spPr>
              <a:xfrm>
                <a:off x="1007518" y="3143094"/>
                <a:ext cx="2091643" cy="726982"/>
              </a:xfrm>
              <a:prstGeom prst="rect">
                <a:avLst/>
              </a:prstGeom>
              <a:blipFill>
                <a:blip r:embed="rId9"/>
                <a:stretch>
                  <a:fillRect/>
                </a:stretch>
              </a:blipFill>
            </p:spPr>
            <p:txBody>
              <a:bodyPr/>
              <a:lstStyle/>
              <a:p>
                <a:r>
                  <a:rPr lang="en-US">
                    <a:noFill/>
                  </a:rPr>
                  <a:t> </a:t>
                </a:r>
              </a:p>
            </p:txBody>
          </p:sp>
        </mc:Fallback>
      </mc:AlternateContent>
      <p:sp>
        <p:nvSpPr>
          <p:cNvPr id="20" name="TextBox 19"/>
          <p:cNvSpPr txBox="1"/>
          <p:nvPr/>
        </p:nvSpPr>
        <p:spPr>
          <a:xfrm>
            <a:off x="423462" y="913499"/>
            <a:ext cx="5696911" cy="958660"/>
          </a:xfrm>
          <a:prstGeom prst="rect">
            <a:avLst/>
          </a:prstGeom>
          <a:noFill/>
        </p:spPr>
        <p:txBody>
          <a:bodyPr wrap="square" rtlCol="0">
            <a:spAutoFit/>
          </a:bodyPr>
          <a:lstStyle/>
          <a:p>
            <a:pPr marR="30480" lvl="0" algn="just">
              <a:lnSpc>
                <a:spcPct val="150000"/>
              </a:lnSpc>
              <a:spcBef>
                <a:spcPts val="600"/>
              </a:spcBef>
              <a:spcAft>
                <a:spcPts val="600"/>
              </a:spcAft>
            </a:pPr>
            <a:r>
              <a:rPr kumimoji="0" lang="nl-NL" sz="2000" b="1" i="0" u="none" strike="noStrike" kern="1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Câu</a:t>
            </a:r>
            <a:r>
              <a:rPr kumimoji="0" lang="nl-NL" sz="20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nl-NL" sz="2000" b="1" kern="100" dirty="0">
                <a:latin typeface="Arial" panose="020B0604020202020204" pitchFamily="34" charset="0"/>
                <a:ea typeface="Calibri" panose="020F0502020204030204" pitchFamily="34" charset="0"/>
                <a:cs typeface="Arial" panose="020B0604020202020204" pitchFamily="34" charset="0"/>
              </a:rPr>
              <a:t>5</a:t>
            </a:r>
            <a:r>
              <a:rPr kumimoji="0" lang="nl-NL" sz="20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fr-FR" sz="2000" kern="0" dirty="0">
                <a:effectLst/>
                <a:latin typeface="Arial" panose="020B0604020202020204" pitchFamily="34" charset="0"/>
                <a:ea typeface="Calibri" panose="020F0502020204030204" pitchFamily="34" charset="0"/>
              </a:rPr>
              <a:t>Cho </a:t>
            </a:r>
            <a:r>
              <a:rPr lang="fr-FR" sz="2000" kern="0" dirty="0" err="1">
                <a:effectLst/>
                <a:latin typeface="Arial" panose="020B0604020202020204" pitchFamily="34" charset="0"/>
                <a:ea typeface="Calibri" panose="020F0502020204030204" pitchFamily="34" charset="0"/>
              </a:rPr>
              <a:t>hình</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chóp</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tứ</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giác</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đều</a:t>
            </a:r>
            <a:r>
              <a:rPr lang="fr-FR" sz="2000" kern="0" dirty="0">
                <a:effectLst/>
                <a:latin typeface="Arial" panose="020B0604020202020204" pitchFamily="34" charset="0"/>
                <a:ea typeface="Calibri" panose="020F0502020204030204" pitchFamily="34" charset="0"/>
              </a:rPr>
              <a:t> S.ABCD. </a:t>
            </a:r>
            <a:r>
              <a:rPr lang="fr-FR" sz="2000" kern="0" dirty="0" err="1">
                <a:effectLst/>
                <a:latin typeface="Arial" panose="020B0604020202020204" pitchFamily="34" charset="0"/>
                <a:ea typeface="Calibri" panose="020F0502020204030204" pitchFamily="34" charset="0"/>
              </a:rPr>
              <a:t>Tìm</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mệnh</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đề</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sai</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trong</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các</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mệnh</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đề</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dưới</a:t>
            </a:r>
            <a:r>
              <a:rPr lang="fr-FR" sz="2000" kern="0" dirty="0">
                <a:effectLst/>
                <a:latin typeface="Arial" panose="020B0604020202020204" pitchFamily="34" charset="0"/>
                <a:ea typeface="Calibri" panose="020F0502020204030204" pitchFamily="34" charset="0"/>
              </a:rPr>
              <a:t> </a:t>
            </a:r>
            <a:r>
              <a:rPr lang="fr-FR" sz="2000" kern="0" dirty="0" err="1">
                <a:effectLst/>
                <a:latin typeface="Arial" panose="020B0604020202020204" pitchFamily="34" charset="0"/>
                <a:ea typeface="Calibri" panose="020F0502020204030204" pitchFamily="34" charset="0"/>
              </a:rPr>
              <a:t>đây</a:t>
            </a:r>
            <a:r>
              <a:rPr lang="fr-FR" sz="2000" kern="0" dirty="0">
                <a:effectLst/>
                <a:latin typeface="Arial" panose="020B0604020202020204" pitchFamily="34" charset="0"/>
                <a:ea typeface="Calibri" panose="020F0502020204030204" pitchFamily="34" charset="0"/>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pic>
        <p:nvPicPr>
          <p:cNvPr id="23" name="Picture 22" descr="3a5cd02abf0e5cda3bdc3b8850337a3f.png"/>
          <p:cNvPicPr>
            <a:picLocks noChangeAspect="1"/>
          </p:cNvPicPr>
          <p:nvPr/>
        </p:nvPicPr>
        <p:blipFill>
          <a:blip r:embed="rId10" cstate="print"/>
          <a:stretch>
            <a:fillRect/>
          </a:stretch>
        </p:blipFill>
        <p:spPr>
          <a:xfrm>
            <a:off x="7732543" y="3077635"/>
            <a:ext cx="1351428" cy="1351428"/>
          </a:xfrm>
          <a:prstGeom prst="rect">
            <a:avLst/>
          </a:prstGeom>
        </p:spPr>
      </p:pic>
      <p:pic>
        <p:nvPicPr>
          <p:cNvPr id="2" name="Picture 1"/>
          <p:cNvPicPr>
            <a:picLocks noChangeAspect="1"/>
          </p:cNvPicPr>
          <p:nvPr/>
        </p:nvPicPr>
        <p:blipFill>
          <a:blip r:embed="rId11"/>
          <a:stretch>
            <a:fillRect/>
          </a:stretch>
        </p:blipFill>
        <p:spPr>
          <a:xfrm>
            <a:off x="6413128" y="3727197"/>
            <a:ext cx="2499577" cy="1511939"/>
          </a:xfrm>
          <a:prstGeom prst="rect">
            <a:avLst/>
          </a:prstGeom>
        </p:spPr>
      </p:pic>
      <p:sp>
        <p:nvSpPr>
          <p:cNvPr id="22" name="Oval 21"/>
          <p:cNvSpPr/>
          <p:nvPr/>
        </p:nvSpPr>
        <p:spPr>
          <a:xfrm>
            <a:off x="3245386" y="324906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4" name="Oval 23"/>
          <p:cNvSpPr/>
          <p:nvPr/>
        </p:nvSpPr>
        <p:spPr>
          <a:xfrm>
            <a:off x="292367" y="4245901"/>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5" name="Oval 24"/>
          <p:cNvSpPr/>
          <p:nvPr/>
        </p:nvSpPr>
        <p:spPr>
          <a:xfrm>
            <a:off x="294502" y="3249067"/>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sym typeface="Arial"/>
            </a:endParaRPr>
          </a:p>
        </p:txBody>
      </p:sp>
      <p:sp>
        <p:nvSpPr>
          <p:cNvPr id="26" name="Oval 25"/>
          <p:cNvSpPr/>
          <p:nvPr/>
        </p:nvSpPr>
        <p:spPr>
          <a:xfrm>
            <a:off x="3279463" y="4255342"/>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7" name="TextBox 26"/>
          <p:cNvSpPr txBox="1"/>
          <p:nvPr/>
        </p:nvSpPr>
        <p:spPr>
          <a:xfrm>
            <a:off x="3318438" y="3306217"/>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US" sz="2000" b="1" kern="1200" dirty="0">
                <a:solidFill>
                  <a:prstClr val="black"/>
                </a:solidFill>
                <a:latin typeface="Arial" panose="020B0604020202020204" pitchFamily="34" charset="0"/>
                <a:ea typeface="+mn-ea"/>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3364412" y="4308038"/>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a:t>
            </a:r>
          </a:p>
        </p:txBody>
      </p:sp>
      <p:sp>
        <p:nvSpPr>
          <p:cNvPr id="29" name="TextBox 28"/>
          <p:cNvSpPr txBox="1"/>
          <p:nvPr/>
        </p:nvSpPr>
        <p:spPr>
          <a:xfrm>
            <a:off x="365419" y="4295100"/>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B</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0" name="TextBox 29"/>
          <p:cNvSpPr txBox="1"/>
          <p:nvPr/>
        </p:nvSpPr>
        <p:spPr>
          <a:xfrm>
            <a:off x="375505" y="3306217"/>
            <a:ext cx="34290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US" sz="2000" b="1" kern="1200" dirty="0">
                <a:solidFill>
                  <a:prstClr val="black"/>
                </a:solidFill>
                <a:latin typeface="Arial" panose="020B0604020202020204" pitchFamily="34" charset="0"/>
                <a:ea typeface="+mn-ea"/>
                <a:cs typeface="Arial" panose="020B0604020202020204" pitchFamily="34" charset="0"/>
              </a:rPr>
              <a:t>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1009588" y="4104459"/>
                <a:ext cx="2079118" cy="73371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𝑆𝐴𝐶</m:t>
                          </m:r>
                        </m:e>
                      </m:d>
                      <m:r>
                        <a:rPr lang="en-US"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𝑆𝐵𝐷</m:t>
                          </m:r>
                        </m:e>
                      </m:d>
                    </m:oMath>
                  </m:oMathPara>
                </a14:m>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1" name="Rectangle 30"/>
              <p:cNvSpPr>
                <a:spLocks noRot="1" noChangeAspect="1" noMove="1" noResize="1" noEditPoints="1" noAdjustHandles="1" noChangeArrowheads="1" noChangeShapeType="1" noTextEdit="1"/>
              </p:cNvSpPr>
              <p:nvPr/>
            </p:nvSpPr>
            <p:spPr>
              <a:xfrm>
                <a:off x="1009588" y="4104459"/>
                <a:ext cx="2079118" cy="73371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p:cNvSpPr/>
              <p:nvPr/>
            </p:nvSpPr>
            <p:spPr>
              <a:xfrm>
                <a:off x="3960065" y="3143092"/>
                <a:ext cx="2058933" cy="7269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𝑆𝐴𝐵</m:t>
                          </m:r>
                        </m:e>
                      </m:d>
                      <m:r>
                        <a:rPr lang="en-US"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𝐴𝐵𝐶𝐷</m:t>
                          </m:r>
                        </m:e>
                      </m:d>
                    </m:oMath>
                  </m:oMathPara>
                </a14:m>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mc:Choice>
        <mc:Fallback>
          <p:sp>
            <p:nvSpPr>
              <p:cNvPr id="32" name="Rectangle 31"/>
              <p:cNvSpPr>
                <a:spLocks noRot="1" noChangeAspect="1" noMove="1" noResize="1" noEditPoints="1" noAdjustHandles="1" noChangeArrowheads="1" noChangeShapeType="1" noTextEdit="1"/>
              </p:cNvSpPr>
              <p:nvPr/>
            </p:nvSpPr>
            <p:spPr>
              <a:xfrm>
                <a:off x="3960065" y="3143092"/>
                <a:ext cx="2058933" cy="72698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Rectangle 32"/>
              <p:cNvSpPr/>
              <p:nvPr/>
            </p:nvSpPr>
            <p:spPr>
              <a:xfrm>
                <a:off x="3960065" y="4115319"/>
                <a:ext cx="2058933" cy="72625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R="30480" lvl="0" algn="ct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𝑆𝐵𝐷</m:t>
                          </m:r>
                        </m:e>
                      </m:d>
                      <m:r>
                        <a:rPr lang="en-US" sz="1800" i="1">
                          <a:latin typeface="Cambria Math" panose="02040503050406030204" pitchFamily="18" charset="0"/>
                          <a:ea typeface="Calibri" panose="020F0502020204030204" pitchFamily="34" charset="0"/>
                          <a:cs typeface="Arial" panose="020B0604020202020204" pitchFamily="34" charset="0"/>
                        </a:rPr>
                        <m:t>⊥</m:t>
                      </m:r>
                      <m:d>
                        <m:dPr>
                          <m:ctrlPr>
                            <a:rPr lang="en-US" sz="1800" i="1">
                              <a:latin typeface="Cambria Math" panose="02040503050406030204" pitchFamily="18"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𝐴𝐵𝐶𝐷</m:t>
                          </m:r>
                        </m:e>
                      </m:d>
                    </m:oMath>
                  </m:oMathPara>
                </a14:m>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p:sp>
            <p:nvSpPr>
              <p:cNvPr id="33" name="Rectangle 32"/>
              <p:cNvSpPr>
                <a:spLocks noRot="1" noChangeAspect="1" noMove="1" noResize="1" noEditPoints="1" noAdjustHandles="1" noChangeArrowheads="1" noChangeShapeType="1" noTextEdit="1"/>
              </p:cNvSpPr>
              <p:nvPr/>
            </p:nvSpPr>
            <p:spPr>
              <a:xfrm>
                <a:off x="3960065" y="4115319"/>
                <a:ext cx="2058933" cy="726253"/>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9266217"/>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8" presetClass="emph" presetSubtype="0" fill="hold" nodeType="afterEffect">
                                  <p:stCondLst>
                                    <p:cond delay="0"/>
                                  </p:stCondLst>
                                  <p:childTnLst>
                                    <p:animRot by="-21600000">
                                      <p:cBhvr>
                                        <p:cTn id="13" dur="15000" fill="hold"/>
                                        <p:tgtEl>
                                          <p:spTgt spid="4"/>
                                        </p:tgtEl>
                                        <p:attrNameLst>
                                          <p:attrName>r</p:attrName>
                                        </p:attrNameLst>
                                      </p:cBhvr>
                                    </p:animRot>
                                  </p:childTnLst>
                                </p:cTn>
                              </p:par>
                              <p:par>
                                <p:cTn id="14" presetID="10" presetClass="exit" presetSubtype="0" fill="hold" nodeType="withEffect">
                                  <p:stCondLst>
                                    <p:cond delay="6050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ntr" presetSubtype="0" fill="hold" nodeType="withEffect">
                                  <p:stCondLst>
                                    <p:cond delay="60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2"/>
                                        </p:tgtEl>
                                        <p:attrNameLst>
                                          <p:attrName>fillcolor</p:attrName>
                                        </p:attrNameLst>
                                      </p:cBhvr>
                                      <p:to>
                                        <a:srgbClr val="3399FF"/>
                                      </p:to>
                                    </p:animClr>
                                    <p:set>
                                      <p:cBhvr>
                                        <p:cTn id="25" dur="2000" fill="hold"/>
                                        <p:tgtEl>
                                          <p:spTgt spid="22"/>
                                        </p:tgtEl>
                                        <p:attrNameLst>
                                          <p:attrName>fill.type</p:attrName>
                                        </p:attrNameLst>
                                      </p:cBhvr>
                                      <p:to>
                                        <p:strVal val="solid"/>
                                      </p:to>
                                    </p:set>
                                    <p:set>
                                      <p:cBhvr>
                                        <p:cTn id="26" dur="2000" fill="hold"/>
                                        <p:tgtEl>
                                          <p:spTgt spid="2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0"/>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25"/>
                                        </p:tgtEl>
                                        <p:attrNameLst>
                                          <p:attrName>fillcolor</p:attrName>
                                        </p:attrNameLst>
                                      </p:cBhvr>
                                      <p:to>
                                        <a:schemeClr val="accent2"/>
                                      </p:to>
                                    </p:animClr>
                                    <p:set>
                                      <p:cBhvr>
                                        <p:cTn id="32" dur="2000" fill="hold"/>
                                        <p:tgtEl>
                                          <p:spTgt spid="25"/>
                                        </p:tgtEl>
                                        <p:attrNameLst>
                                          <p:attrName>fill.type</p:attrName>
                                        </p:attrNameLst>
                                      </p:cBhvr>
                                      <p:to>
                                        <p:strVal val="solid"/>
                                      </p:to>
                                    </p:set>
                                    <p:set>
                                      <p:cBhvr>
                                        <p:cTn id="33" dur="2000" fill="hold"/>
                                        <p:tgtEl>
                                          <p:spTgt spid="2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24"/>
                                        </p:tgtEl>
                                        <p:attrNameLst>
                                          <p:attrName>fillcolor</p:attrName>
                                        </p:attrNameLst>
                                      </p:cBhvr>
                                      <p:to>
                                        <a:schemeClr val="accent2"/>
                                      </p:to>
                                    </p:animClr>
                                    <p:set>
                                      <p:cBhvr>
                                        <p:cTn id="39" dur="2000" fill="hold"/>
                                        <p:tgtEl>
                                          <p:spTgt spid="24"/>
                                        </p:tgtEl>
                                        <p:attrNameLst>
                                          <p:attrName>fill.type</p:attrName>
                                        </p:attrNameLst>
                                      </p:cBhvr>
                                      <p:to>
                                        <p:strVal val="solid"/>
                                      </p:to>
                                    </p:set>
                                    <p:set>
                                      <p:cBhvr>
                                        <p:cTn id="40" dur="2000" fill="hold"/>
                                        <p:tgtEl>
                                          <p:spTgt spid="24"/>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9"/>
                  </p:tgtEl>
                </p:cond>
              </p:nextCondLst>
            </p:seq>
            <p:seq concurrent="1" nextAc="seek">
              <p:cTn id="41" restart="whenNotActive" fill="hold" evtFilter="cancelBubble" nodeType="interactiveSeq">
                <p:stCondLst>
                  <p:cond evt="onClick" delay="0">
                    <p:tgtEl>
                      <p:spTgt spid="28"/>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26"/>
                                        </p:tgtEl>
                                        <p:attrNameLst>
                                          <p:attrName>fillcolor</p:attrName>
                                        </p:attrNameLst>
                                      </p:cBhvr>
                                      <p:to>
                                        <a:schemeClr val="accent2"/>
                                      </p:to>
                                    </p:animClr>
                                    <p:set>
                                      <p:cBhvr>
                                        <p:cTn id="46" dur="2000" fill="hold"/>
                                        <p:tgtEl>
                                          <p:spTgt spid="26"/>
                                        </p:tgtEl>
                                        <p:attrNameLst>
                                          <p:attrName>fill.type</p:attrName>
                                        </p:attrNameLst>
                                      </p:cBhvr>
                                      <p:to>
                                        <p:strVal val="solid"/>
                                      </p:to>
                                    </p:set>
                                    <p:set>
                                      <p:cBhvr>
                                        <p:cTn id="47" dur="2000" fill="hold"/>
                                        <p:tgtEl>
                                          <p:spTgt spid="26"/>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28"/>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1440" y="96925"/>
            <a:ext cx="8956756" cy="4963277"/>
          </a:xfrm>
          <a:prstGeom prst="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39" name="Google Shape;782;p46"/>
          <p:cNvGrpSpPr/>
          <p:nvPr/>
        </p:nvGrpSpPr>
        <p:grpSpPr>
          <a:xfrm>
            <a:off x="8556753" y="4429691"/>
            <a:ext cx="531022" cy="630511"/>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307898" y="116298"/>
                <a:ext cx="8523840" cy="1327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defRPr/>
                </a:pPr>
                <a:r>
                  <a:rPr kumimoji="0" lang="fr-FR" sz="2000" b="1" i="0" u="none" strike="noStrike" kern="0" cap="none" spc="0" normalizeH="0" baseline="0" noProof="0" dirty="0" err="1">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Bài</a:t>
                </a:r>
                <a:r>
                  <a:rPr kumimoji="0" lang="fr-FR" sz="2000" b="1" i="0" u="none" strike="noStrike" kern="0" cap="none" spc="0" normalizeH="0" baseline="0" noProof="0" dirty="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 1 (SGK – tr.99)</a:t>
                </a:r>
                <a:r>
                  <a:rPr kumimoji="0" lang="en-US" sz="2000" b="0" i="0" u="none" strike="noStrike" kern="0" cap="none" spc="0" normalizeH="0" baseline="0" noProof="0" dirty="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 </a:t>
                </a:r>
                <a:r>
                  <a:rPr lang="pt-BR" sz="2000" dirty="0">
                    <a:solidFill>
                      <a:srgbClr val="000000"/>
                    </a:solidFill>
                    <a:ea typeface="Calibri" panose="020F0502020204030204" pitchFamily="34" charset="0"/>
                  </a:rPr>
                  <a:t>Quan sát ba mặt phẳng </a:t>
                </a:r>
                <a14:m>
                  <m:oMath xmlns:m="http://schemas.openxmlformats.org/officeDocument/2006/math">
                    <m:r>
                      <a:rPr lang="pt-B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pt-BR" sz="2000" i="1">
                        <a:solidFill>
                          <a:srgbClr val="000000"/>
                        </a:solidFill>
                        <a:latin typeface="Cambria Math" panose="02040503050406030204" pitchFamily="18" charset="0"/>
                        <a:ea typeface="Calibri" panose="020F0502020204030204" pitchFamily="34" charset="0"/>
                        <a:cs typeface="Arial" panose="020B0604020202020204" pitchFamily="34" charset="0"/>
                      </a:rPr>
                      <m:t>𝑃</m:t>
                    </m:r>
                    <m:r>
                      <a:rPr lang="pt-BR" sz="2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pt-BR" sz="2000" i="1">
                        <a:solidFill>
                          <a:srgbClr val="000000"/>
                        </a:solidFill>
                        <a:latin typeface="Cambria Math" panose="02040503050406030204" pitchFamily="18" charset="0"/>
                        <a:ea typeface="Calibri" panose="020F0502020204030204" pitchFamily="34" charset="0"/>
                        <a:cs typeface="Arial" panose="020B0604020202020204" pitchFamily="34" charset="0"/>
                      </a:rPr>
                      <m:t>𝑄</m:t>
                    </m:r>
                    <m:r>
                      <a:rPr lang="pt-BR" sz="2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pt-BR" sz="2000" i="1">
                        <a:solidFill>
                          <a:srgbClr val="000000"/>
                        </a:solidFill>
                        <a:latin typeface="Cambria Math" panose="02040503050406030204" pitchFamily="18" charset="0"/>
                        <a:ea typeface="Calibri" panose="020F0502020204030204" pitchFamily="34" charset="0"/>
                        <a:cs typeface="Arial" panose="020B0604020202020204" pitchFamily="34" charset="0"/>
                      </a:rPr>
                      <m:t>𝑅</m:t>
                    </m:r>
                    <m:r>
                      <a:rPr lang="pt-B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pt-BR" sz="2000" dirty="0">
                    <a:solidFill>
                      <a:srgbClr val="000000"/>
                    </a:solidFill>
                    <a:ea typeface="Calibri" panose="020F0502020204030204" pitchFamily="34" charset="0"/>
                  </a:rPr>
                  <a:t> ở Hình 57, chỉ ra hai cặp mặt phẳng mà mỗi cặp gồm hai mặt phẳng vuông góc với nhau. Hãy sử dụng kí hiệu để viết những kết quả đó.</a:t>
                </a:r>
                <a:endParaRPr kumimoji="0" lang="en-US" altLang="en-US" sz="2000" b="0" i="0" u="none" strike="noStrike" kern="0" cap="none" spc="0" normalizeH="0" baseline="0" noProof="0" dirty="0">
                  <a:ln>
                    <a:noFill/>
                  </a:ln>
                  <a:solidFill>
                    <a:srgbClr val="000000"/>
                  </a:solidFill>
                  <a:effectLst/>
                  <a:uLnTx/>
                  <a:uFillTx/>
                  <a:latin typeface="Arial"/>
                  <a:ea typeface="OpenSans"/>
                  <a:sym typeface="Arial"/>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307898" y="116298"/>
                <a:ext cx="8523840" cy="1327992"/>
              </a:xfrm>
              <a:prstGeom prst="rect">
                <a:avLst/>
              </a:prstGeom>
              <a:blipFill>
                <a:blip r:embed="rId3"/>
                <a:stretch>
                  <a:fillRect l="-1860" r="-1788" b="-114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4" name="Rectangle 53"/>
          <p:cNvSpPr/>
          <p:nvPr/>
        </p:nvSpPr>
        <p:spPr>
          <a:xfrm>
            <a:off x="4247454" y="1489738"/>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dirty="0" err="1">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13" name="Rectangle 12"/>
              <p:cNvSpPr/>
              <p:nvPr/>
            </p:nvSpPr>
            <p:spPr>
              <a:xfrm>
                <a:off x="3128108" y="1926071"/>
                <a:ext cx="5580768" cy="3113096"/>
              </a:xfrm>
              <a:prstGeom prst="rect">
                <a:avLst/>
              </a:prstGeom>
            </p:spPr>
            <p:txBody>
              <a:bodyPr wrap="square">
                <a:spAutoFit/>
              </a:bodyPr>
              <a:lstStyle/>
              <a:p>
                <a:pPr marL="30480" marR="30480" algn="just">
                  <a:lnSpc>
                    <a:spcPct val="150000"/>
                  </a:lnSpc>
                  <a:spcAft>
                    <a:spcPts val="1200"/>
                  </a:spcAft>
                </a:pPr>
                <a:r>
                  <a:rPr lang="fr-FR" sz="2000" dirty="0" err="1">
                    <a:latin typeface="Arial" panose="020B0604020202020204" pitchFamily="34" charset="0"/>
                    <a:ea typeface="Times New Roman" panose="02020603050405020304" pitchFamily="18" charset="0"/>
                  </a:rPr>
                  <a:t>Từ</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ảnh</a:t>
                </a:r>
                <a:r>
                  <a:rPr lang="fr-FR" sz="2000" dirty="0">
                    <a:latin typeface="Arial" panose="020B0604020202020204" pitchFamily="34" charset="0"/>
                    <a:ea typeface="Times New Roman" panose="02020603050405020304" pitchFamily="18" charset="0"/>
                  </a:rPr>
                  <a:t> ta </a:t>
                </a:r>
                <a:r>
                  <a:rPr lang="fr-FR" sz="2000" dirty="0" err="1">
                    <a:latin typeface="Arial" panose="020B0604020202020204" pitchFamily="34" charset="0"/>
                    <a:ea typeface="Times New Roman" panose="02020603050405020304" pitchFamily="18" charset="0"/>
                  </a:rPr>
                  <a:t>thấy</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hai</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cặp</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mặt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phẳng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vuông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góc</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với</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nhau</a:t>
                </a:r>
                <a:r>
                  <a:rPr lang="fr-FR" sz="2000" dirty="0">
                    <a:latin typeface="Arial" panose="020B0604020202020204" pitchFamily="34" charset="0"/>
                    <a:ea typeface="Times New Roman" panose="02020603050405020304" pitchFamily="18" charset="0"/>
                  </a:rPr>
                  <a:t> là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𝑃</m:t>
                        </m:r>
                      </m:e>
                    </m:d>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𝑅</m:t>
                        </m:r>
                      </m:e>
                    </m:d>
                    <m:r>
                      <a:rPr lang="fr-FR"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𝑄</m:t>
                        </m:r>
                      </m:e>
                    </m:d>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𝑅</m:t>
                        </m:r>
                      </m:e>
                    </m:d>
                    <m:r>
                      <a:rPr lang="fr-F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en-US" sz="2000" dirty="0">
                    <a:latin typeface="Cambria Math" panose="02040503050406030204" pitchFamily="18" charset="0"/>
                    <a:ea typeface="Times New Roman" panose="02020603050405020304" pitchFamily="18" charset="0"/>
                    <a:cs typeface="Cambria Math" panose="02040503050406030204" pitchFamily="18" charset="0"/>
                  </a:rPr>
                  <a:t>⦁</a:t>
                </a:r>
                <a:r>
                  <a:rPr lang="fr-FR" sz="2000" dirty="0">
                    <a:latin typeface="Arial" panose="020B0604020202020204" pitchFamily="34" charset="0"/>
                    <a:ea typeface="Times New Roman" panose="02020603050405020304" pitchFamily="18" charset="0"/>
                  </a:rPr>
                  <a:t> Hai </a:t>
                </a:r>
                <a:r>
                  <a:rPr lang="fr-FR" sz="2000" dirty="0" err="1">
                    <a:latin typeface="Arial" panose="020B0604020202020204" pitchFamily="34" charset="0"/>
                    <a:ea typeface="Times New Roman" panose="02020603050405020304" pitchFamily="18" charset="0"/>
                  </a:rPr>
                  <a:t>mặt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phẳng</a:t>
                </a:r>
                <a:r>
                  <a:rPr lang="fr-FR"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𝑃</m:t>
                        </m:r>
                      </m:e>
                    </m:d>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𝑅</m:t>
                        </m:r>
                      </m:e>
                    </m:d>
                  </m:oMath>
                </a14:m>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vuông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góc</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với</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nhau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kí</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hiệu</a:t>
                </a:r>
                <a:r>
                  <a:rPr lang="fr-FR" sz="2000" dirty="0">
                    <a:latin typeface="Arial" panose="020B0604020202020204" pitchFamily="34" charset="0"/>
                    <a:ea typeface="Times New Roman" panose="02020603050405020304" pitchFamily="18" charset="0"/>
                  </a:rPr>
                  <a:t> là: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𝑃</m:t>
                        </m:r>
                      </m:e>
                    </m:d>
                  </m:oMath>
                </a14:m>
                <a:r>
                  <a:rPr lang="fr-FR" sz="2000" dirty="0">
                    <a:latin typeface="Arial" panose="020B0604020202020204" pitchFamily="34" charset="0"/>
                    <a:ea typeface="Times New Roman" panose="02020603050405020304" pitchFamily="18" charset="0"/>
                  </a:rPr>
                  <a:t>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𝑅</m:t>
                        </m:r>
                      </m:e>
                    </m:d>
                    <m:r>
                      <a:rPr lang="fr-F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a:p>
                <a:pPr>
                  <a:lnSpc>
                    <a:spcPct val="150000"/>
                  </a:lnSpc>
                </a:pPr>
                <a:r>
                  <a:rPr lang="en-US" sz="2000" dirty="0">
                    <a:latin typeface="Cambria Math" panose="02040503050406030204" pitchFamily="18" charset="0"/>
                    <a:ea typeface="Calibri" panose="020F0502020204030204" pitchFamily="34" charset="0"/>
                    <a:cs typeface="Cambria Math" panose="02040503050406030204" pitchFamily="18" charset="0"/>
                  </a:rPr>
                  <a:t>⦁</a:t>
                </a:r>
                <a:r>
                  <a:rPr lang="fr-FR" sz="2000" dirty="0">
                    <a:latin typeface="Arial" panose="020B0604020202020204" pitchFamily="34" charset="0"/>
                    <a:ea typeface="Calibri" panose="020F0502020204030204" pitchFamily="34" charset="0"/>
                  </a:rPr>
                  <a:t> Hai </a:t>
                </a:r>
                <a:r>
                  <a:rPr lang="fr-FR" sz="2000" dirty="0" err="1">
                    <a:latin typeface="Arial" panose="020B0604020202020204" pitchFamily="34" charset="0"/>
                    <a:ea typeface="Calibri" panose="020F0502020204030204" pitchFamily="34" charset="0"/>
                  </a:rPr>
                  <a:t>mặt</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phẳng</a:t>
                </a:r>
                <a:r>
                  <a:rPr lang="fr-FR" sz="2000" dirty="0">
                    <a:latin typeface="Arial" panose="020B0604020202020204" pitchFamily="34" charset="0"/>
                    <a:ea typeface="Calibri" panose="020F0502020204030204" pitchFamily="34" charset="0"/>
                  </a:rPr>
                  <a:t> </a:t>
                </a:r>
                <a14:m>
                  <m:oMath xmlns:m="http://schemas.openxmlformats.org/officeDocument/2006/math">
                    <m:d>
                      <m:dPr>
                        <m:ctrlPr>
                          <a:rPr lang="en-US" sz="2000" i="1">
                            <a:latin typeface="Cambria Math" panose="02040503050406030204" pitchFamily="18"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𝑄</m:t>
                        </m:r>
                      </m:e>
                    </m:d>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a:t>
                </a:r>
                <a:r>
                  <a:rPr lang="fr-FR" sz="2000" dirty="0">
                    <a:latin typeface="Arial" panose="020B0604020202020204" pitchFamily="34" charset="0"/>
                    <a:ea typeface="Calibri" panose="020F0502020204030204" pitchFamily="34" charset="0"/>
                  </a:rPr>
                  <a:t> </a:t>
                </a:r>
                <a14:m>
                  <m:oMath xmlns:m="http://schemas.openxmlformats.org/officeDocument/2006/math">
                    <m:d>
                      <m:dPr>
                        <m:ctrlPr>
                          <a:rPr lang="en-US" sz="2000" i="1">
                            <a:latin typeface="Cambria Math" panose="02040503050406030204" pitchFamily="18"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𝑅</m:t>
                        </m:r>
                      </m:e>
                    </m:d>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vuông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góc</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với</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nhau</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kí</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hiệu</a:t>
                </a:r>
                <a:r>
                  <a:rPr lang="fr-FR" sz="2000" dirty="0">
                    <a:latin typeface="Arial" panose="020B0604020202020204" pitchFamily="34" charset="0"/>
                    <a:ea typeface="Calibri" panose="020F0502020204030204" pitchFamily="34" charset="0"/>
                  </a:rPr>
                  <a:t> là: </a:t>
                </a:r>
                <a14:m>
                  <m:oMath xmlns:m="http://schemas.openxmlformats.org/officeDocument/2006/math">
                    <m:d>
                      <m:dPr>
                        <m:ctrlPr>
                          <a:rPr lang="en-US" sz="2000" i="1">
                            <a:latin typeface="Cambria Math" panose="02040503050406030204" pitchFamily="18"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𝑄</m:t>
                        </m:r>
                      </m:e>
                    </m:d>
                    <m:r>
                      <a:rPr lang="fr-F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𝑅</m:t>
                        </m:r>
                      </m:e>
                    </m:d>
                    <m:r>
                      <a:rPr lang="fr-FR" sz="2000" i="1">
                        <a:latin typeface="Cambria Math" panose="02040503050406030204" pitchFamily="18" charset="0"/>
                        <a:ea typeface="Calibri" panose="020F0502020204030204" pitchFamily="34" charset="0"/>
                        <a:cs typeface="Arial" panose="020B0604020202020204" pitchFamily="34" charset="0"/>
                      </a:rPr>
                      <m:t>.</m:t>
                    </m:r>
                  </m:oMath>
                </a14:m>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p:sp>
            <p:nvSpPr>
              <p:cNvPr id="13" name="Rectangle 12"/>
              <p:cNvSpPr>
                <a:spLocks noRot="1" noChangeAspect="1" noMove="1" noResize="1" noEditPoints="1" noAdjustHandles="1" noChangeArrowheads="1" noChangeShapeType="1" noTextEdit="1"/>
              </p:cNvSpPr>
              <p:nvPr/>
            </p:nvSpPr>
            <p:spPr>
              <a:xfrm>
                <a:off x="3128108" y="1926071"/>
                <a:ext cx="5580768" cy="3113096"/>
              </a:xfrm>
              <a:prstGeom prst="rect">
                <a:avLst/>
              </a:prstGeom>
              <a:blipFill>
                <a:blip r:embed="rId4"/>
                <a:stretch>
                  <a:fillRect l="-1092" r="-655" b="-2544"/>
                </a:stretch>
              </a:blipFill>
            </p:spPr>
            <p:txBody>
              <a:bodyPr/>
              <a:lstStyle/>
              <a:p>
                <a:r>
                  <a:rPr lang="en-US">
                    <a:noFill/>
                  </a:rPr>
                  <a:t> </a:t>
                </a:r>
              </a:p>
            </p:txBody>
          </p:sp>
        </mc:Fallback>
      </mc:AlternateContent>
      <p:pic>
        <p:nvPicPr>
          <p:cNvPr id="2" name="Picture 1"/>
          <p:cNvPicPr>
            <a:picLocks noChangeAspect="1"/>
          </p:cNvPicPr>
          <p:nvPr/>
        </p:nvPicPr>
        <p:blipFill>
          <a:blip r:embed="rId5"/>
          <a:srcRect/>
          <a:stretch/>
        </p:blipFill>
        <p:spPr>
          <a:xfrm>
            <a:off x="298427" y="2571750"/>
            <a:ext cx="2498829" cy="1918694"/>
          </a:xfrm>
          <a:prstGeom prst="rect">
            <a:avLst/>
          </a:prstGeom>
        </p:spPr>
      </p:pic>
    </p:spTree>
    <p:extLst>
      <p:ext uri="{BB962C8B-B14F-4D97-AF65-F5344CB8AC3E}">
        <p14:creationId xmlns:p14="http://schemas.microsoft.com/office/powerpoint/2010/main" val="2796128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randombar(horizontal)">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4"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89603" y="19133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sp>
      <p:grpSp>
        <p:nvGrpSpPr>
          <p:cNvPr id="91" name="Google Shape;2147;p80"/>
          <p:cNvGrpSpPr/>
          <p:nvPr/>
        </p:nvGrpSpPr>
        <p:grpSpPr>
          <a:xfrm rot="10450688">
            <a:off x="8074153" y="4213766"/>
            <a:ext cx="821600" cy="565500"/>
            <a:chOff x="5263225" y="2369200"/>
            <a:chExt cx="821600" cy="565500"/>
          </a:xfrm>
        </p:grpSpPr>
        <p:sp>
          <p:nvSpPr>
            <p:cNvPr id="92"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2149;p80"/>
            <p:cNvGrpSpPr/>
            <p:nvPr/>
          </p:nvGrpSpPr>
          <p:grpSpPr>
            <a:xfrm>
              <a:off x="5263225" y="2369200"/>
              <a:ext cx="821600" cy="565500"/>
              <a:chOff x="2959800" y="3882950"/>
              <a:chExt cx="821600" cy="565500"/>
            </a:xfrm>
          </p:grpSpPr>
          <p:sp>
            <p:nvSpPr>
              <p:cNvPr id="94"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5" name="Google Shape;2161;p80"/>
          <p:cNvGrpSpPr/>
          <p:nvPr/>
        </p:nvGrpSpPr>
        <p:grpSpPr>
          <a:xfrm rot="10450688">
            <a:off x="8506834" y="4158040"/>
            <a:ext cx="821600" cy="565500"/>
            <a:chOff x="5263225" y="2369200"/>
            <a:chExt cx="821600" cy="565500"/>
          </a:xfrm>
        </p:grpSpPr>
        <p:sp>
          <p:nvSpPr>
            <p:cNvPr id="106"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 name="Google Shape;2163;p80"/>
            <p:cNvGrpSpPr/>
            <p:nvPr/>
          </p:nvGrpSpPr>
          <p:grpSpPr>
            <a:xfrm>
              <a:off x="5263225" y="2369200"/>
              <a:ext cx="821600" cy="565500"/>
              <a:chOff x="2959800" y="3882950"/>
              <a:chExt cx="821600" cy="565500"/>
            </a:xfrm>
          </p:grpSpPr>
          <p:sp>
            <p:nvSpPr>
              <p:cNvPr id="108"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9" name="Rectangle 1"/>
          <p:cNvSpPr>
            <a:spLocks noChangeArrowheads="1"/>
          </p:cNvSpPr>
          <p:nvPr/>
        </p:nvSpPr>
        <p:spPr bwMode="auto">
          <a:xfrm>
            <a:off x="271348" y="247680"/>
            <a:ext cx="8569222" cy="8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1800" b="1" dirty="0" err="1">
                <a:solidFill>
                  <a:srgbClr val="C00000"/>
                </a:solidFill>
                <a:ea typeface="Calibri" panose="020F0502020204030204" pitchFamily="34" charset="0"/>
                <a:cs typeface="Arial" panose="020B0604020202020204" pitchFamily="34" charset="0"/>
              </a:rPr>
              <a:t>Bài</a:t>
            </a:r>
            <a:r>
              <a:rPr lang="fr-FR" sz="1800" b="1" dirty="0">
                <a:solidFill>
                  <a:srgbClr val="C00000"/>
                </a:solidFill>
                <a:ea typeface="Calibri" panose="020F0502020204030204" pitchFamily="34" charset="0"/>
                <a:cs typeface="Arial" panose="020B0604020202020204" pitchFamily="34" charset="0"/>
              </a:rPr>
              <a:t> 2 (SGK – tr.99)</a:t>
            </a:r>
            <a:r>
              <a:rPr lang="en-US" sz="1800" dirty="0">
                <a:solidFill>
                  <a:srgbClr val="C00000"/>
                </a:solidFill>
                <a:ea typeface="Calibri" panose="020F0502020204030204" pitchFamily="34" charset="0"/>
                <a:cs typeface="Arial" panose="020B0604020202020204" pitchFamily="34" charset="0"/>
              </a:rPr>
              <a:t> </a:t>
            </a:r>
            <a:r>
              <a:rPr lang="pt-BR" sz="1800" dirty="0">
                <a:solidFill>
                  <a:srgbClr val="000000"/>
                </a:solidFill>
                <a:ea typeface="Calibri" panose="020F0502020204030204" pitchFamily="34" charset="0"/>
              </a:rPr>
              <a:t>Chứng minh: Nếu hai mặt phẳng vuông góc với nhau thì mặt phẳng này chứa một đường thẳng vuông góc với mặt phẳng kia.</a:t>
            </a:r>
            <a:endParaRPr lang="vi-VN" sz="1800" dirty="0">
              <a:solidFill>
                <a:srgbClr val="000000"/>
              </a:solidFill>
              <a:cs typeface="Arial" panose="020B0604020202020204" pitchFamily="34" charset="0"/>
            </a:endParaRPr>
          </a:p>
        </p:txBody>
      </p:sp>
      <p:sp>
        <p:nvSpPr>
          <p:cNvPr id="40" name="Rectangle 39"/>
          <p:cNvSpPr/>
          <p:nvPr/>
        </p:nvSpPr>
        <p:spPr>
          <a:xfrm>
            <a:off x="617259" y="1499288"/>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7" name="Rectangle 6"/>
              <p:cNvSpPr/>
              <p:nvPr/>
            </p:nvSpPr>
            <p:spPr>
              <a:xfrm>
                <a:off x="3217778" y="1640334"/>
                <a:ext cx="5391670" cy="2950744"/>
              </a:xfrm>
              <a:prstGeom prst="rect">
                <a:avLst/>
              </a:prstGeom>
            </p:spPr>
            <p:txBody>
              <a:bodyPr wrap="square">
                <a:spAutoFit/>
              </a:bodyPr>
              <a:lstStyle/>
              <a:p>
                <a:pPr marL="30480" marR="30480" algn="just">
                  <a:lnSpc>
                    <a:spcPct val="150000"/>
                  </a:lnSpc>
                </a:pPr>
                <a:r>
                  <a:rPr lang="fr-FR" sz="1800" dirty="0">
                    <a:latin typeface="Arial" panose="020B0604020202020204" pitchFamily="34" charset="0"/>
                    <a:ea typeface="Times New Roman" panose="02020603050405020304" pitchFamily="18" charset="0"/>
                  </a:rPr>
                  <a:t>Cho </a:t>
                </a:r>
                <a:r>
                  <a:rPr lang="fr-FR" sz="1800" dirty="0" err="1">
                    <a:latin typeface="Arial" panose="020B0604020202020204" pitchFamily="34" charset="0"/>
                    <a:ea typeface="Times New Roman" panose="02020603050405020304" pitchFamily="18" charset="0"/>
                  </a:rPr>
                  <a:t>hai</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mặt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phẳng</a:t>
                </a:r>
                <a:r>
                  <a:rPr lang="fr-FR"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fr-FR" sz="1800" i="1">
                            <a:latin typeface="Cambria Math" panose="02040503050406030204" pitchFamily="18" charset="0"/>
                            <a:ea typeface="Times New Roman" panose="02020603050405020304" pitchFamily="18" charset="0"/>
                            <a:cs typeface="Arial" panose="020B0604020202020204" pitchFamily="34" charset="0"/>
                          </a:rPr>
                          <m:t>𝑃</m:t>
                        </m:r>
                      </m:e>
                    </m:d>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và</a:t>
                </a:r>
                <a:r>
                  <a:rPr lang="fr-FR"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fr-FR" sz="1800" i="1">
                            <a:latin typeface="Cambria Math" panose="02040503050406030204" pitchFamily="18" charset="0"/>
                            <a:ea typeface="Times New Roman" panose="02020603050405020304" pitchFamily="18" charset="0"/>
                            <a:cs typeface="Arial" panose="020B0604020202020204" pitchFamily="34" charset="0"/>
                          </a:rPr>
                          <m:t>𝑄</m:t>
                        </m:r>
                      </m:e>
                    </m:d>
                  </m:oMath>
                </a14:m>
                <a:r>
                  <a:rPr lang="fr-FR" sz="1800" dirty="0" err="1">
                    <a:latin typeface="Arial" panose="020B0604020202020204" pitchFamily="34" charset="0"/>
                    <a:ea typeface="Times New Roman" panose="02020603050405020304" pitchFamily="18" charset="0"/>
                  </a:rPr>
                  <a:t>vuông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góc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với</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nhau</a:t>
                </a:r>
                <a:r>
                  <a:rPr lang="fr-F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r>
                  <a:rPr lang="fr-FR" sz="1800" dirty="0">
                    <a:latin typeface="Arial" panose="020B0604020202020204" pitchFamily="34" charset="0"/>
                    <a:ea typeface="Times New Roman" panose="02020603050405020304" pitchFamily="18" charset="0"/>
                  </a:rPr>
                  <a:t>Ta </a:t>
                </a:r>
                <a:r>
                  <a:rPr lang="fr-FR" sz="1800" dirty="0" err="1">
                    <a:latin typeface="Arial" panose="020B0604020202020204" pitchFamily="34" charset="0"/>
                    <a:ea typeface="Times New Roman" panose="02020603050405020304" pitchFamily="18" charset="0"/>
                  </a:rPr>
                  <a:t>cần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chứng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minh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rằng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tồn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tại</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một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đường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thẳng</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𝑎</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nằm</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trong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mặt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phẳng</a:t>
                </a:r>
                <a:r>
                  <a:rPr lang="fr-FR"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fr-FR" sz="1800" i="1">
                            <a:latin typeface="Cambria Math" panose="02040503050406030204" pitchFamily="18" charset="0"/>
                            <a:ea typeface="Times New Roman" panose="02020603050405020304" pitchFamily="18" charset="0"/>
                            <a:cs typeface="Arial" panose="020B0604020202020204" pitchFamily="34" charset="0"/>
                          </a:rPr>
                          <m:t>𝑃</m:t>
                        </m:r>
                      </m:e>
                    </m:d>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sao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cho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đường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thẳng</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𝑎</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vuông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góc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với</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mặt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phẳng</a:t>
                </a:r>
                <a:r>
                  <a:rPr lang="fr-FR"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fr-FR" sz="1800" i="1">
                            <a:latin typeface="Cambria Math" panose="02040503050406030204" pitchFamily="18" charset="0"/>
                            <a:ea typeface="Times New Roman" panose="02020603050405020304" pitchFamily="18" charset="0"/>
                            <a:cs typeface="Arial" panose="020B0604020202020204" pitchFamily="34" charset="0"/>
                          </a:rPr>
                          <m:t>𝑄</m:t>
                        </m:r>
                      </m:e>
                    </m:d>
                    <m:r>
                      <a:rPr lang="fr-FR"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r>
                  <a:rPr lang="fr-FR" sz="1800" dirty="0" err="1">
                    <a:latin typeface="Arial" panose="020B0604020202020204" pitchFamily="34" charset="0"/>
                    <a:ea typeface="Times New Roman" panose="02020603050405020304" pitchFamily="18" charset="0"/>
                  </a:rPr>
                  <a:t>Gọi</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𝑑</m:t>
                    </m:r>
                    <m:r>
                      <a:rPr lang="fr-FR"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fr-FR" sz="1800" i="1">
                            <a:latin typeface="Cambria Math" panose="02040503050406030204" pitchFamily="18" charset="0"/>
                            <a:ea typeface="Times New Roman" panose="02020603050405020304" pitchFamily="18" charset="0"/>
                            <a:cs typeface="Arial" panose="020B0604020202020204" pitchFamily="34" charset="0"/>
                          </a:rPr>
                          <m:t>𝑃</m:t>
                        </m:r>
                      </m:e>
                    </m:d>
                    <m:r>
                      <a:rPr lang="fr-FR"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fr-FR" sz="1800" i="1">
                            <a:latin typeface="Cambria Math" panose="02040503050406030204" pitchFamily="18" charset="0"/>
                            <a:ea typeface="Times New Roman" panose="02020603050405020304" pitchFamily="18" charset="0"/>
                            <a:cs typeface="Arial" panose="020B0604020202020204" pitchFamily="34" charset="0"/>
                          </a:rPr>
                          <m:t>𝑄</m:t>
                        </m:r>
                      </m:e>
                    </m:d>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𝑎</m:t>
                    </m:r>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𝑃</m:t>
                    </m:r>
                    <m:r>
                      <a:rPr lang="fr-FR" sz="1800" i="1">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và</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𝑎</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vuông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góc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với</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𝑑</m:t>
                    </m:r>
                  </m:oMath>
                </a14:m>
                <a:r>
                  <a:rPr lang="fr-F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r>
                  <a:rPr lang="fr-FR" sz="1800" dirty="0" err="1">
                    <a:latin typeface="Arial" panose="020B0604020202020204" pitchFamily="34" charset="0"/>
                    <a:ea typeface="Times New Roman" panose="02020603050405020304" pitchFamily="18" charset="0"/>
                  </a:rPr>
                  <a:t>Lấy</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𝑂</m:t>
                    </m:r>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𝑎</m:t>
                    </m:r>
                    <m:r>
                      <a:rPr lang="fr-FR"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fr-FR" sz="1800" i="1">
                            <a:latin typeface="Cambria Math" panose="02040503050406030204" pitchFamily="18" charset="0"/>
                            <a:ea typeface="Times New Roman" panose="02020603050405020304" pitchFamily="18" charset="0"/>
                            <a:cs typeface="Arial" panose="020B0604020202020204" pitchFamily="34" charset="0"/>
                          </a:rPr>
                          <m:t>𝑄</m:t>
                        </m:r>
                      </m:e>
                    </m:d>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Trong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mặt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phẳng</a:t>
                </a:r>
                <a:r>
                  <a:rPr lang="fr-FR"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𝑄</m:t>
                        </m:r>
                      </m:e>
                    </m:d>
                    <m:r>
                      <a:rPr lang="fr-FR" sz="1800" i="1">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latin typeface="Arial" panose="020B0604020202020204" pitchFamily="34" charset="0"/>
                    <a:ea typeface="Times New Roman" panose="02020603050405020304" pitchFamily="18" charset="0"/>
                  </a:rPr>
                  <a:t> qua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𝑂</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kẻ</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đường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thẳng</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𝑏</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vuông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góc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với</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𝑑</m:t>
                    </m:r>
                  </m:oMath>
                </a14:m>
                <a:r>
                  <a:rPr lang="fr-F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217778" y="1640334"/>
                <a:ext cx="5391670" cy="2950744"/>
              </a:xfrm>
              <a:prstGeom prst="rect">
                <a:avLst/>
              </a:prstGeom>
              <a:blipFill>
                <a:blip r:embed="rId4"/>
                <a:stretch>
                  <a:fillRect l="-452" r="-339" b="-2479"/>
                </a:stretch>
              </a:blipFill>
            </p:spPr>
            <p:txBody>
              <a:bodyPr/>
              <a:lstStyle/>
              <a:p>
                <a:r>
                  <a:rPr lang="en-US">
                    <a:noFill/>
                  </a:rPr>
                  <a:t> </a:t>
                </a:r>
              </a:p>
            </p:txBody>
          </p:sp>
        </mc:Fallback>
      </mc:AlternateContent>
      <p:pic>
        <p:nvPicPr>
          <p:cNvPr id="2" name="Picture 1"/>
          <p:cNvPicPr>
            <a:picLocks noChangeAspect="1"/>
          </p:cNvPicPr>
          <p:nvPr/>
        </p:nvPicPr>
        <p:blipFill>
          <a:blip r:embed="rId5"/>
          <a:srcRect/>
          <a:stretch/>
        </p:blipFill>
        <p:spPr>
          <a:xfrm>
            <a:off x="345429" y="2189555"/>
            <a:ext cx="2712490" cy="1775977"/>
          </a:xfrm>
          <a:prstGeom prst="rect">
            <a:avLst/>
          </a:prstGeom>
        </p:spPr>
      </p:pic>
    </p:spTree>
    <p:extLst>
      <p:ext uri="{BB962C8B-B14F-4D97-AF65-F5344CB8AC3E}">
        <p14:creationId xmlns:p14="http://schemas.microsoft.com/office/powerpoint/2010/main" val="239348411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inVertic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189603" y="19133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sp>
      <p:grpSp>
        <p:nvGrpSpPr>
          <p:cNvPr id="91" name="Google Shape;2147;p80"/>
          <p:cNvGrpSpPr/>
          <p:nvPr/>
        </p:nvGrpSpPr>
        <p:grpSpPr>
          <a:xfrm rot="10450688">
            <a:off x="8074153" y="4213766"/>
            <a:ext cx="821600" cy="565500"/>
            <a:chOff x="5263225" y="2369200"/>
            <a:chExt cx="821600" cy="565500"/>
          </a:xfrm>
        </p:grpSpPr>
        <p:sp>
          <p:nvSpPr>
            <p:cNvPr id="92"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2149;p80"/>
            <p:cNvGrpSpPr/>
            <p:nvPr/>
          </p:nvGrpSpPr>
          <p:grpSpPr>
            <a:xfrm>
              <a:off x="5263225" y="2369200"/>
              <a:ext cx="821600" cy="565500"/>
              <a:chOff x="2959800" y="3882950"/>
              <a:chExt cx="821600" cy="565500"/>
            </a:xfrm>
          </p:grpSpPr>
          <p:sp>
            <p:nvSpPr>
              <p:cNvPr id="94"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5" name="Google Shape;2161;p80"/>
          <p:cNvGrpSpPr/>
          <p:nvPr/>
        </p:nvGrpSpPr>
        <p:grpSpPr>
          <a:xfrm rot="10450688">
            <a:off x="8506834" y="4158040"/>
            <a:ext cx="821600" cy="565500"/>
            <a:chOff x="5263225" y="2369200"/>
            <a:chExt cx="821600" cy="565500"/>
          </a:xfrm>
        </p:grpSpPr>
        <p:sp>
          <p:nvSpPr>
            <p:cNvPr id="106"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 name="Google Shape;2163;p80"/>
            <p:cNvGrpSpPr/>
            <p:nvPr/>
          </p:nvGrpSpPr>
          <p:grpSpPr>
            <a:xfrm>
              <a:off x="5263225" y="2369200"/>
              <a:ext cx="821600" cy="565500"/>
              <a:chOff x="2959800" y="3882950"/>
              <a:chExt cx="821600" cy="565500"/>
            </a:xfrm>
          </p:grpSpPr>
          <p:sp>
            <p:nvSpPr>
              <p:cNvPr id="108"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9" name="Rectangle 1"/>
          <p:cNvSpPr>
            <a:spLocks noChangeArrowheads="1"/>
          </p:cNvSpPr>
          <p:nvPr/>
        </p:nvSpPr>
        <p:spPr bwMode="auto">
          <a:xfrm>
            <a:off x="271348" y="247680"/>
            <a:ext cx="8569222" cy="8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1800" b="1" dirty="0" err="1">
                <a:solidFill>
                  <a:srgbClr val="C00000"/>
                </a:solidFill>
                <a:ea typeface="Calibri" panose="020F0502020204030204" pitchFamily="34" charset="0"/>
                <a:cs typeface="Arial" panose="020B0604020202020204" pitchFamily="34" charset="0"/>
              </a:rPr>
              <a:t>Bài</a:t>
            </a:r>
            <a:r>
              <a:rPr lang="fr-FR" sz="1800" b="1" dirty="0">
                <a:solidFill>
                  <a:srgbClr val="C00000"/>
                </a:solidFill>
                <a:ea typeface="Calibri" panose="020F0502020204030204" pitchFamily="34" charset="0"/>
                <a:cs typeface="Arial" panose="020B0604020202020204" pitchFamily="34" charset="0"/>
              </a:rPr>
              <a:t> 2 (SGK – tr.99)</a:t>
            </a:r>
            <a:r>
              <a:rPr lang="en-US" sz="1800" dirty="0">
                <a:solidFill>
                  <a:srgbClr val="C00000"/>
                </a:solidFill>
                <a:ea typeface="Calibri" panose="020F0502020204030204" pitchFamily="34" charset="0"/>
                <a:cs typeface="Arial" panose="020B0604020202020204" pitchFamily="34" charset="0"/>
              </a:rPr>
              <a:t> </a:t>
            </a:r>
            <a:r>
              <a:rPr lang="pt-BR" sz="1800" dirty="0">
                <a:solidFill>
                  <a:srgbClr val="000000"/>
                </a:solidFill>
                <a:ea typeface="Calibri" panose="020F0502020204030204" pitchFamily="34" charset="0"/>
              </a:rPr>
              <a:t>Chứng minh: Nếu hai mặt phẳng vuông góc với nhau thì mặt phẳng này chứa một đường thẳng vuông góc với mặt phẳng kia.</a:t>
            </a:r>
            <a:endParaRPr lang="vi-VN" sz="1800" dirty="0">
              <a:solidFill>
                <a:srgbClr val="000000"/>
              </a:solidFill>
              <a:cs typeface="Arial" panose="020B0604020202020204" pitchFamily="34" charset="0"/>
            </a:endParaRPr>
          </a:p>
        </p:txBody>
      </p:sp>
      <p:sp>
        <p:nvSpPr>
          <p:cNvPr id="40" name="Rectangle 39"/>
          <p:cNvSpPr/>
          <p:nvPr/>
        </p:nvSpPr>
        <p:spPr>
          <a:xfrm>
            <a:off x="617259" y="1499288"/>
            <a:ext cx="62068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6CC3C4">
                    <a:lumMod val="50000"/>
                  </a:srgb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6CC3C4">
                  <a:lumMod val="50000"/>
                </a:srgbClr>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7" name="Rectangle 6"/>
              <p:cNvSpPr/>
              <p:nvPr/>
            </p:nvSpPr>
            <p:spPr>
              <a:xfrm>
                <a:off x="3217778" y="1640334"/>
                <a:ext cx="5391670" cy="2994859"/>
              </a:xfrm>
              <a:prstGeom prst="rect">
                <a:avLst/>
              </a:prstGeom>
            </p:spPr>
            <p:txBody>
              <a:bodyPr wrap="square">
                <a:spAutoFit/>
              </a:bodyPr>
              <a:lstStyle/>
              <a:p>
                <a:pPr marL="30480" marR="30480" algn="just">
                  <a:lnSpc>
                    <a:spcPct val="150000"/>
                  </a:lnSpc>
                </a:pPr>
                <a:r>
                  <a:rPr lang="fr-FR" sz="1800" dirty="0">
                    <a:latin typeface="Arial" panose="020B0604020202020204" pitchFamily="34" charset="0"/>
                    <a:ea typeface="Times New Roman" panose="02020603050405020304" pitchFamily="18" charset="0"/>
                  </a:rPr>
                  <a:t>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r>
                      <a:rPr lang="fr-F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𝑑</m:t>
                    </m:r>
                    <m:r>
                      <a:rPr lang="fr-FR"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𝑏</m:t>
                    </m:r>
                    <m:r>
                      <a:rPr lang="fr-F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𝑑</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fr-FR" sz="18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𝑎𝑂𝑏</m:t>
                        </m:r>
                      </m:e>
                    </m:acc>
                    <m:r>
                      <a:rPr lang="fr-FR" sz="1800" i="1">
                        <a:latin typeface="Cambria Math" panose="02040503050406030204" pitchFamily="18" charset="0"/>
                        <a:ea typeface="Times New Roman" panose="02020603050405020304" pitchFamily="18" charset="0"/>
                        <a:cs typeface="Arial" panose="020B0604020202020204" pitchFamily="34" charset="0"/>
                      </a:rPr>
                      <m:t> </m:t>
                    </m:r>
                  </m:oMath>
                </a14:m>
                <a:r>
                  <a:rPr lang="fr-FR" sz="1800" dirty="0">
                    <a:latin typeface="Arial" panose="020B0604020202020204" pitchFamily="34" charset="0"/>
                    <a:ea typeface="Times New Roman" panose="02020603050405020304" pitchFamily="18" charset="0"/>
                  </a:rPr>
                  <a:t>là </a:t>
                </a:r>
                <a:r>
                  <a:rPr lang="fr-FR" sz="1800" dirty="0" err="1">
                    <a:latin typeface="Arial" panose="020B0604020202020204" pitchFamily="34" charset="0"/>
                    <a:ea typeface="Times New Roman" panose="02020603050405020304" pitchFamily="18" charset="0"/>
                  </a:rPr>
                  <a:t>góc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phẳng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nhị</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diện</a:t>
                </a:r>
                <a:r>
                  <a:rPr lang="fr-FR"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fr-FR" sz="1800" i="1">
                            <a:latin typeface="Cambria Math" panose="02040503050406030204" pitchFamily="18" charset="0"/>
                            <a:ea typeface="Times New Roman" panose="02020603050405020304" pitchFamily="18" charset="0"/>
                            <a:cs typeface="Arial" panose="020B0604020202020204" pitchFamily="34" charset="0"/>
                          </a:rPr>
                          <m:t>𝑃</m:t>
                        </m:r>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𝑑</m:t>
                        </m:r>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𝑄</m:t>
                        </m:r>
                      </m:e>
                    </m:d>
                    <m:r>
                      <a:rPr lang="fr-FR" sz="1800" i="1">
                        <a:latin typeface="Cambria Math" panose="02040503050406030204" pitchFamily="18" charset="0"/>
                        <a:ea typeface="Times New Roman" panose="02020603050405020304" pitchFamily="18" charset="0"/>
                        <a:cs typeface="Arial" panose="020B0604020202020204" pitchFamily="34" charset="0"/>
                      </a:rPr>
                      <m:t> </m:t>
                    </m:r>
                  </m:oMath>
                </a14:m>
                <a:r>
                  <a:rPr lang="fr-FR" sz="18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fr-FR" sz="1800" dirty="0" err="1">
                    <a:latin typeface="Arial" panose="020B0604020202020204" pitchFamily="34" charset="0"/>
                    <a:ea typeface="Times New Roman" panose="02020603050405020304" pitchFamily="18" charset="0"/>
                  </a:rPr>
                  <a:t>Mặt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khác</a:t>
                </a:r>
                <a:r>
                  <a:rPr lang="fr-FR"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𝑃</m:t>
                        </m:r>
                      </m:e>
                    </m:d>
                    <m:r>
                      <a:rPr lang="fr-FR" sz="1800" i="1">
                        <a:latin typeface="Cambria Math" panose="02040503050406030204" pitchFamily="18" charset="0"/>
                        <a:ea typeface="Times New Roman" panose="02020603050405020304" pitchFamily="18" charset="0"/>
                        <a:cs typeface="Arial" panose="020B0604020202020204" pitchFamily="34" charset="0"/>
                      </a:rPr>
                      <m:t>⊥</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𝑄</m:t>
                        </m:r>
                      </m:e>
                    </m:d>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nên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góc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nhị</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diện</a:t>
                </a:r>
                <a:r>
                  <a:rPr lang="fr-FR"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fr-FR" sz="1800" i="1">
                            <a:latin typeface="Cambria Math" panose="02040503050406030204" pitchFamily="18" charset="0"/>
                            <a:ea typeface="Times New Roman" panose="02020603050405020304" pitchFamily="18" charset="0"/>
                            <a:cs typeface="Arial" panose="020B0604020202020204" pitchFamily="34" charset="0"/>
                          </a:rPr>
                          <m:t>𝑃</m:t>
                        </m:r>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𝑑</m:t>
                        </m:r>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𝑄</m:t>
                        </m:r>
                      </m:e>
                    </m:d>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vuông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hay</a:t>
                </a:r>
                <a:r>
                  <a:rPr lang="fr-FR" sz="1800" dirty="0">
                    <a:latin typeface="Arial" panose="020B0604020202020204" pitchFamily="34" charset="0"/>
                    <a:ea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en-US" sz="1800" i="1">
                            <a:latin typeface="Cambria Math" panose="02040503050406030204" pitchFamily="18" charset="0"/>
                            <a:ea typeface="Times New Roman" panose="02020603050405020304" pitchFamily="18" charset="0"/>
                            <a:cs typeface="Arial" panose="020B0604020202020204" pitchFamily="34" charset="0"/>
                          </a:rPr>
                          <m:t>𝑎𝑂𝑏</m:t>
                        </m:r>
                      </m:e>
                    </m:acc>
                    <m:r>
                      <a:rPr lang="fr-FR"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fr-FR" sz="1800" i="1">
                            <a:latin typeface="Cambria Math" panose="02040503050406030204" pitchFamily="18" charset="0"/>
                            <a:ea typeface="Times New Roman" panose="02020603050405020304" pitchFamily="18" charset="0"/>
                            <a:cs typeface="Arial" panose="020B0604020202020204" pitchFamily="34" charset="0"/>
                          </a:rPr>
                          <m:t>90</m:t>
                        </m:r>
                      </m:e>
                      <m:sup>
                        <m:r>
                          <a:rPr lang="fr-FR" sz="1800" i="1">
                            <a:latin typeface="Cambria Math" panose="02040503050406030204" pitchFamily="18" charset="0"/>
                            <a:ea typeface="Times New Roman" panose="02020603050405020304" pitchFamily="18" charset="0"/>
                            <a:cs typeface="Arial" panose="020B0604020202020204" pitchFamily="34" charset="0"/>
                          </a:rPr>
                          <m:t>∘</m:t>
                        </m:r>
                      </m:sup>
                    </m:sSup>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en-US" sz="1800" dirty="0" err="1">
                    <a:latin typeface="Arial" panose="020B0604020202020204" pitchFamily="34" charset="0"/>
                    <a:ea typeface="Times New Roman" panose="02020603050405020304" pitchFamily="18" charset="0"/>
                  </a:rPr>
                  <a:t>Suy</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ra</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𝑏</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en-US" sz="1800" dirty="0" err="1">
                    <a:latin typeface="Arial" panose="020B0604020202020204" pitchFamily="34" charset="0"/>
                    <a:ea typeface="Times New Roman" panose="02020603050405020304" pitchFamily="18" charset="0"/>
                  </a:rPr>
                  <a:t>Mà</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𝑑</m:t>
                    </m:r>
                    <m:r>
                      <a:rPr lang="en-US" sz="1800" i="1">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en-US" sz="1800" dirty="0" err="1">
                    <a:latin typeface="Arial" panose="020B0604020202020204" pitchFamily="34" charset="0"/>
                    <a:ea typeface="Times New Roman" panose="02020603050405020304" pitchFamily="18" charset="0"/>
                  </a:rPr>
                  <a:t>Suy</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ra</a:t>
                </a:r>
                <a:r>
                  <a:rPr lang="en-US" sz="1800" dirty="0">
                    <a:latin typeface="Arial" panose="020B0604020202020204" pitchFamily="34" charset="0"/>
                    <a:ea typeface="Times New Roman" panose="02020603050405020304" pitchFamily="18" charset="0"/>
                  </a:rPr>
                  <a:t> a </a:t>
                </a:r>
                <a:r>
                  <a:rPr lang="en-US" sz="1800" dirty="0">
                    <a:latin typeface="Cambria Math" panose="02040503050406030204" pitchFamily="18" charset="0"/>
                    <a:ea typeface="Times New Roman" panose="02020603050405020304" pitchFamily="18" charset="0"/>
                    <a:cs typeface="Cambria Math" panose="02040503050406030204" pitchFamily="18" charset="0"/>
                  </a:rPr>
                  <a:t>⊥</a:t>
                </a:r>
                <a:r>
                  <a:rPr lang="en-US" sz="1800" dirty="0">
                    <a:latin typeface="Arial" panose="020B0604020202020204" pitchFamily="34" charset="0"/>
                    <a:ea typeface="Times New Roman" panose="02020603050405020304" pitchFamily="18" charset="0"/>
                  </a:rPr>
                  <a:t> (Q).</a:t>
                </a:r>
                <a:endParaRPr lang="en-US" sz="1600" dirty="0">
                  <a:latin typeface="Times New Roman" panose="02020603050405020304" pitchFamily="18" charset="0"/>
                  <a:ea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217778" y="1640334"/>
                <a:ext cx="5391670" cy="2994859"/>
              </a:xfrm>
              <a:prstGeom prst="rect">
                <a:avLst/>
              </a:prstGeom>
              <a:blipFill>
                <a:blip r:embed="rId4"/>
                <a:stretch>
                  <a:fillRect l="-452" b="-2444"/>
                </a:stretch>
              </a:blipFill>
            </p:spPr>
            <p:txBody>
              <a:bodyPr/>
              <a:lstStyle/>
              <a:p>
                <a:r>
                  <a:rPr lang="en-US">
                    <a:noFill/>
                  </a:rPr>
                  <a:t> </a:t>
                </a:r>
              </a:p>
            </p:txBody>
          </p:sp>
        </mc:Fallback>
      </mc:AlternateContent>
      <p:pic>
        <p:nvPicPr>
          <p:cNvPr id="2" name="Picture 1"/>
          <p:cNvPicPr>
            <a:picLocks noChangeAspect="1"/>
          </p:cNvPicPr>
          <p:nvPr/>
        </p:nvPicPr>
        <p:blipFill>
          <a:blip r:embed="rId5"/>
          <a:srcRect/>
          <a:stretch/>
        </p:blipFill>
        <p:spPr>
          <a:xfrm>
            <a:off x="345429" y="2189555"/>
            <a:ext cx="2712490" cy="1775977"/>
          </a:xfrm>
          <a:prstGeom prst="rect">
            <a:avLst/>
          </a:prstGeom>
        </p:spPr>
      </p:pic>
    </p:spTree>
    <p:extLst>
      <p:ext uri="{BB962C8B-B14F-4D97-AF65-F5344CB8AC3E}">
        <p14:creationId xmlns:p14="http://schemas.microsoft.com/office/powerpoint/2010/main" val="688281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dk2">
            <a:alpha val="65000"/>
          </a:schemeClr>
        </a:solidFill>
        <a:effectLst/>
      </p:bgPr>
    </p:bg>
    <p:spTree>
      <p:nvGrpSpPr>
        <p:cNvPr id="1" name="Shape 2067"/>
        <p:cNvGrpSpPr/>
        <p:nvPr/>
      </p:nvGrpSpPr>
      <p:grpSpPr>
        <a:xfrm>
          <a:off x="0" y="0"/>
          <a:ext cx="0" cy="0"/>
          <a:chOff x="0" y="0"/>
          <a:chExt cx="0" cy="0"/>
        </a:xfrm>
      </p:grpSpPr>
      <p:grpSp>
        <p:nvGrpSpPr>
          <p:cNvPr id="72" name="Group 71"/>
          <p:cNvGrpSpPr/>
          <p:nvPr/>
        </p:nvGrpSpPr>
        <p:grpSpPr>
          <a:xfrm rot="377273">
            <a:off x="8281774" y="71427"/>
            <a:ext cx="1184547" cy="546948"/>
            <a:chOff x="1236482" y="2560736"/>
            <a:chExt cx="1290657" cy="567968"/>
          </a:xfrm>
        </p:grpSpPr>
        <p:grpSp>
          <p:nvGrpSpPr>
            <p:cNvPr id="73" name="Google Shape;2147;p80"/>
            <p:cNvGrpSpPr/>
            <p:nvPr/>
          </p:nvGrpSpPr>
          <p:grpSpPr>
            <a:xfrm rot="10450688">
              <a:off x="1236482" y="2563204"/>
              <a:ext cx="821600" cy="565500"/>
              <a:chOff x="5263225" y="2369200"/>
              <a:chExt cx="821600" cy="565500"/>
            </a:xfrm>
          </p:grpSpPr>
          <p:sp>
            <p:nvSpPr>
              <p:cNvPr id="91"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2" name="Google Shape;2149;p80"/>
              <p:cNvGrpSpPr/>
              <p:nvPr/>
            </p:nvGrpSpPr>
            <p:grpSpPr>
              <a:xfrm>
                <a:off x="5263225" y="2369200"/>
                <a:ext cx="821600" cy="565500"/>
                <a:chOff x="2959800" y="3882950"/>
                <a:chExt cx="821600" cy="565500"/>
              </a:xfrm>
            </p:grpSpPr>
            <p:sp>
              <p:nvSpPr>
                <p:cNvPr id="93"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4" name="Google Shape;2161;p80"/>
            <p:cNvGrpSpPr/>
            <p:nvPr/>
          </p:nvGrpSpPr>
          <p:grpSpPr>
            <a:xfrm rot="10450688">
              <a:off x="1705539" y="2560736"/>
              <a:ext cx="821600" cy="565500"/>
              <a:chOff x="5263225" y="2369200"/>
              <a:chExt cx="821600" cy="565500"/>
            </a:xfrm>
          </p:grpSpPr>
          <p:sp>
            <p:nvSpPr>
              <p:cNvPr id="75"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oogle Shape;2163;p80"/>
              <p:cNvGrpSpPr/>
              <p:nvPr/>
            </p:nvGrpSpPr>
            <p:grpSpPr>
              <a:xfrm>
                <a:off x="5263225" y="2369200"/>
                <a:ext cx="821600" cy="565500"/>
                <a:chOff x="2959800" y="3882950"/>
                <a:chExt cx="821600" cy="565500"/>
              </a:xfrm>
            </p:grpSpPr>
            <p:sp>
              <p:nvSpPr>
                <p:cNvPr id="77"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nvGrpSpPr>
          <p:cNvPr id="3" name="Google Shape;1592;p62">
            <a:extLst>
              <a:ext uri="{FF2B5EF4-FFF2-40B4-BE49-F238E27FC236}">
                <a16:creationId xmlns:a16="http://schemas.microsoft.com/office/drawing/2014/main" id="{C1170E01-E095-D8E0-5F69-A756DE739990}"/>
              </a:ext>
            </a:extLst>
          </p:cNvPr>
          <p:cNvGrpSpPr/>
          <p:nvPr/>
        </p:nvGrpSpPr>
        <p:grpSpPr>
          <a:xfrm>
            <a:off x="0" y="4263085"/>
            <a:ext cx="906238" cy="856966"/>
            <a:chOff x="7497498" y="3004049"/>
            <a:chExt cx="1422004" cy="1782829"/>
          </a:xfrm>
        </p:grpSpPr>
        <p:sp>
          <p:nvSpPr>
            <p:cNvPr id="4" name="Google Shape;1593;p62">
              <a:extLst>
                <a:ext uri="{FF2B5EF4-FFF2-40B4-BE49-F238E27FC236}">
                  <a16:creationId xmlns:a16="http://schemas.microsoft.com/office/drawing/2014/main" id="{33D41B9E-37D3-D18D-A92A-1CF507546D4B}"/>
                </a:ext>
              </a:extLst>
            </p:cNvPr>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 name="Google Shape;1594;p62">
              <a:extLst>
                <a:ext uri="{FF2B5EF4-FFF2-40B4-BE49-F238E27FC236}">
                  <a16:creationId xmlns:a16="http://schemas.microsoft.com/office/drawing/2014/main" id="{9C0D0DAE-94BE-A43B-7EF4-ECC9CB5CC8DE}"/>
                </a:ext>
              </a:extLst>
            </p:cNvPr>
            <p:cNvGrpSpPr/>
            <p:nvPr/>
          </p:nvGrpSpPr>
          <p:grpSpPr>
            <a:xfrm>
              <a:off x="7497498" y="3004049"/>
              <a:ext cx="1421609" cy="1782755"/>
              <a:chOff x="7150350" y="26400"/>
              <a:chExt cx="1520275" cy="1906486"/>
            </a:xfrm>
          </p:grpSpPr>
          <p:sp>
            <p:nvSpPr>
              <p:cNvPr id="8" name="Google Shape;1595;p62">
                <a:extLst>
                  <a:ext uri="{FF2B5EF4-FFF2-40B4-BE49-F238E27FC236}">
                    <a16:creationId xmlns:a16="http://schemas.microsoft.com/office/drawing/2014/main" id="{9152E9B0-E517-38FE-35E7-AD8E5EA3CD0F}"/>
                  </a:ext>
                </a:extLst>
              </p:cNvPr>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 name="Google Shape;1596;p62">
                <a:extLst>
                  <a:ext uri="{FF2B5EF4-FFF2-40B4-BE49-F238E27FC236}">
                    <a16:creationId xmlns:a16="http://schemas.microsoft.com/office/drawing/2014/main" id="{7A3BDF4B-B86E-2314-5CF0-CD54D75ED475}"/>
                  </a:ext>
                </a:extLst>
              </p:cNvPr>
              <p:cNvGrpSpPr/>
              <p:nvPr/>
            </p:nvGrpSpPr>
            <p:grpSpPr>
              <a:xfrm>
                <a:off x="7261935" y="26400"/>
                <a:ext cx="1408690" cy="1549463"/>
                <a:chOff x="7261935" y="26400"/>
                <a:chExt cx="1408690" cy="1549463"/>
              </a:xfrm>
            </p:grpSpPr>
            <p:sp>
              <p:nvSpPr>
                <p:cNvPr id="10" name="Google Shape;1597;p62">
                  <a:extLst>
                    <a:ext uri="{FF2B5EF4-FFF2-40B4-BE49-F238E27FC236}">
                      <a16:creationId xmlns:a16="http://schemas.microsoft.com/office/drawing/2014/main" id="{D3A7A889-595E-F22C-9230-DAF1B8F75FFA}"/>
                    </a:ext>
                  </a:extLst>
                </p:cNvPr>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oogle Shape;1598;p62">
                  <a:extLst>
                    <a:ext uri="{FF2B5EF4-FFF2-40B4-BE49-F238E27FC236}">
                      <a16:creationId xmlns:a16="http://schemas.microsoft.com/office/drawing/2014/main" id="{0A138D0E-5547-9D38-127E-0581BE938834}"/>
                    </a:ext>
                  </a:extLst>
                </p:cNvPr>
                <p:cNvGrpSpPr/>
                <p:nvPr/>
              </p:nvGrpSpPr>
              <p:grpSpPr>
                <a:xfrm>
                  <a:off x="7534518" y="166693"/>
                  <a:ext cx="958694" cy="1181862"/>
                  <a:chOff x="7534518" y="166693"/>
                  <a:chExt cx="958694" cy="1181862"/>
                </a:xfrm>
              </p:grpSpPr>
              <p:sp>
                <p:nvSpPr>
                  <p:cNvPr id="12" name="Google Shape;1599;p62">
                    <a:extLst>
                      <a:ext uri="{FF2B5EF4-FFF2-40B4-BE49-F238E27FC236}">
                        <a16:creationId xmlns:a16="http://schemas.microsoft.com/office/drawing/2014/main" id="{B2D49921-A45E-8066-BDDA-FCDDEC82A119}"/>
                      </a:ext>
                    </a:extLst>
                  </p:cNvPr>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600;p62">
                    <a:extLst>
                      <a:ext uri="{FF2B5EF4-FFF2-40B4-BE49-F238E27FC236}">
                        <a16:creationId xmlns:a16="http://schemas.microsoft.com/office/drawing/2014/main" id="{C3E9F6CF-5AFB-4937-6966-5196BC0F1CAE}"/>
                      </a:ext>
                    </a:extLst>
                  </p:cNvPr>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601;p62">
                    <a:extLst>
                      <a:ext uri="{FF2B5EF4-FFF2-40B4-BE49-F238E27FC236}">
                        <a16:creationId xmlns:a16="http://schemas.microsoft.com/office/drawing/2014/main" id="{5283C271-75FC-7EB4-88D2-A8F9E6DFCACC}"/>
                      </a:ext>
                    </a:extLst>
                  </p:cNvPr>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602;p62">
                    <a:extLst>
                      <a:ext uri="{FF2B5EF4-FFF2-40B4-BE49-F238E27FC236}">
                        <a16:creationId xmlns:a16="http://schemas.microsoft.com/office/drawing/2014/main" id="{C63B4FBE-D285-8EC0-F0FD-B5B2294D3828}"/>
                      </a:ext>
                    </a:extLst>
                  </p:cNvPr>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03;p62">
                    <a:extLst>
                      <a:ext uri="{FF2B5EF4-FFF2-40B4-BE49-F238E27FC236}">
                        <a16:creationId xmlns:a16="http://schemas.microsoft.com/office/drawing/2014/main" id="{EE5A8F50-65E8-2320-D3B4-644B1A8B394E}"/>
                      </a:ext>
                    </a:extLst>
                  </p:cNvPr>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604;p62">
                    <a:extLst>
                      <a:ext uri="{FF2B5EF4-FFF2-40B4-BE49-F238E27FC236}">
                        <a16:creationId xmlns:a16="http://schemas.microsoft.com/office/drawing/2014/main" id="{08DFC155-E71F-5AE5-033E-847AF92000E4}"/>
                      </a:ext>
                    </a:extLst>
                  </p:cNvPr>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605;p62">
                    <a:extLst>
                      <a:ext uri="{FF2B5EF4-FFF2-40B4-BE49-F238E27FC236}">
                        <a16:creationId xmlns:a16="http://schemas.microsoft.com/office/drawing/2014/main" id="{9297A1A2-AE2D-FB7C-3C6E-AE60C8D786F3}"/>
                      </a:ext>
                    </a:extLst>
                  </p:cNvPr>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sp>
        <p:nvSpPr>
          <p:cNvPr id="37" name="TextBox 15">
            <a:extLst>
              <a:ext uri="{FF2B5EF4-FFF2-40B4-BE49-F238E27FC236}">
                <a16:creationId xmlns:a16="http://schemas.microsoft.com/office/drawing/2014/main" id="{63AB2348-F89C-BFDC-1838-2EB37B7EDD29}"/>
              </a:ext>
            </a:extLst>
          </p:cNvPr>
          <p:cNvSpPr txBox="1"/>
          <p:nvPr/>
        </p:nvSpPr>
        <p:spPr>
          <a:xfrm>
            <a:off x="155747" y="195476"/>
            <a:ext cx="4517908" cy="856966"/>
          </a:xfrm>
          <a:prstGeom prst="rect">
            <a:avLst/>
          </a:prstGeom>
        </p:spPr>
        <p:txBody>
          <a:bodyPr wrap="square" lIns="0" tIns="0" rIns="0" bIns="0" rtlCol="0" anchor="t">
            <a:spAutoFit/>
          </a:bodyPr>
          <a:lstStyle/>
          <a:p>
            <a:pPr algn="ctr">
              <a:lnSpc>
                <a:spcPts val="8000"/>
              </a:lnSpc>
            </a:pPr>
            <a:r>
              <a:rPr lang="en-US" sz="3000" b="1" dirty="0">
                <a:solidFill>
                  <a:schemeClr val="accent5"/>
                </a:solidFill>
                <a:latin typeface="Arial" panose="020B0604020202020204" pitchFamily="34" charset="0"/>
                <a:cs typeface="Arial" panose="020B0604020202020204" pitchFamily="34" charset="0"/>
              </a:rPr>
              <a:t>NỘI DUNG BÀI HỌC</a:t>
            </a:r>
          </a:p>
        </p:txBody>
      </p:sp>
      <p:grpSp>
        <p:nvGrpSpPr>
          <p:cNvPr id="38" name="Group 31">
            <a:extLst>
              <a:ext uri="{FF2B5EF4-FFF2-40B4-BE49-F238E27FC236}">
                <a16:creationId xmlns:a16="http://schemas.microsoft.com/office/drawing/2014/main" id="{DE39C144-0283-E2CA-F64F-3F511F67D34B}"/>
              </a:ext>
            </a:extLst>
          </p:cNvPr>
          <p:cNvGrpSpPr/>
          <p:nvPr/>
        </p:nvGrpSpPr>
        <p:grpSpPr>
          <a:xfrm>
            <a:off x="1647125" y="1392350"/>
            <a:ext cx="644130" cy="855735"/>
            <a:chOff x="0" y="-57151"/>
            <a:chExt cx="294640" cy="405865"/>
          </a:xfrm>
        </p:grpSpPr>
        <p:sp>
          <p:nvSpPr>
            <p:cNvPr id="41" name="Freeform 32">
              <a:extLst>
                <a:ext uri="{FF2B5EF4-FFF2-40B4-BE49-F238E27FC236}">
                  <a16:creationId xmlns:a16="http://schemas.microsoft.com/office/drawing/2014/main" id="{7FF9B6F0-A230-F25C-F90F-8FBB0A342CC4}"/>
                </a:ext>
              </a:extLst>
            </p:cNvPr>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chemeClr val="accent5"/>
              </a:solidFill>
              <a:prstDash val="solid"/>
              <a:round/>
            </a:ln>
          </p:spPr>
        </p:sp>
        <p:sp>
          <p:nvSpPr>
            <p:cNvPr id="42" name="TextBox 33">
              <a:extLst>
                <a:ext uri="{FF2B5EF4-FFF2-40B4-BE49-F238E27FC236}">
                  <a16:creationId xmlns:a16="http://schemas.microsoft.com/office/drawing/2014/main" id="{6A9D8F78-B0A2-081E-F8D0-6C8E5671B87A}"/>
                </a:ext>
              </a:extLst>
            </p:cNvPr>
            <p:cNvSpPr txBox="1"/>
            <p:nvPr/>
          </p:nvSpPr>
          <p:spPr>
            <a:xfrm>
              <a:off x="0" y="-57151"/>
              <a:ext cx="294640" cy="405865"/>
            </a:xfrm>
            <a:prstGeom prst="rect">
              <a:avLst/>
            </a:prstGeom>
          </p:spPr>
          <p:txBody>
            <a:bodyPr lIns="50800" tIns="50800" rIns="50800" bIns="50800" rtlCol="0" anchor="ctr"/>
            <a:lstStyle/>
            <a:p>
              <a:pPr algn="ctr">
                <a:lnSpc>
                  <a:spcPts val="3919"/>
                </a:lnSpc>
              </a:pPr>
              <a:r>
                <a:rPr lang="en-US" sz="2600" b="1" dirty="0">
                  <a:solidFill>
                    <a:srgbClr val="231F20"/>
                  </a:solidFill>
                  <a:latin typeface="Arial" panose="020B0604020202020204" pitchFamily="34" charset="0"/>
                  <a:cs typeface="Arial" panose="020B0604020202020204" pitchFamily="34" charset="0"/>
                </a:rPr>
                <a:t>I</a:t>
              </a:r>
            </a:p>
          </p:txBody>
        </p:sp>
      </p:grpSp>
      <p:sp>
        <p:nvSpPr>
          <p:cNvPr id="43" name="Google Shape;2007;p39">
            <a:extLst>
              <a:ext uri="{FF2B5EF4-FFF2-40B4-BE49-F238E27FC236}">
                <a16:creationId xmlns:a16="http://schemas.microsoft.com/office/drawing/2014/main" id="{0725A72B-3E72-900A-4FE7-92F8FC7E3BF5}"/>
              </a:ext>
            </a:extLst>
          </p:cNvPr>
          <p:cNvSpPr txBox="1">
            <a:spLocks/>
          </p:cNvSpPr>
          <p:nvPr/>
        </p:nvSpPr>
        <p:spPr>
          <a:xfrm>
            <a:off x="2288719" y="1192845"/>
            <a:ext cx="2384936" cy="969600"/>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indent="0" algn="just" defTabSz="1828800">
              <a:lnSpc>
                <a:spcPct val="100000"/>
              </a:lnSpc>
              <a:buClr>
                <a:srgbClr val="070185"/>
              </a:buClr>
            </a:pPr>
            <a:r>
              <a:rPr lang="vi-VN" sz="2400" b="1" kern="0" dirty="0">
                <a:solidFill>
                  <a:srgbClr val="000000"/>
                </a:solidFill>
                <a:latin typeface="Arial" panose="020B0604020202020204" pitchFamily="34" charset="0"/>
              </a:rPr>
              <a:t>Định nghĩa</a:t>
            </a:r>
          </a:p>
        </p:txBody>
      </p:sp>
      <p:grpSp>
        <p:nvGrpSpPr>
          <p:cNvPr id="44" name="Group 31">
            <a:extLst>
              <a:ext uri="{FF2B5EF4-FFF2-40B4-BE49-F238E27FC236}">
                <a16:creationId xmlns:a16="http://schemas.microsoft.com/office/drawing/2014/main" id="{E182B0DD-F5D0-0C2E-F855-0BB10BCD96F9}"/>
              </a:ext>
            </a:extLst>
          </p:cNvPr>
          <p:cNvGrpSpPr/>
          <p:nvPr/>
        </p:nvGrpSpPr>
        <p:grpSpPr>
          <a:xfrm>
            <a:off x="1659245" y="2546503"/>
            <a:ext cx="649202" cy="855735"/>
            <a:chOff x="0" y="-57496"/>
            <a:chExt cx="296960" cy="405865"/>
          </a:xfrm>
        </p:grpSpPr>
        <p:sp>
          <p:nvSpPr>
            <p:cNvPr id="45" name="Freeform 32">
              <a:extLst>
                <a:ext uri="{FF2B5EF4-FFF2-40B4-BE49-F238E27FC236}">
                  <a16:creationId xmlns:a16="http://schemas.microsoft.com/office/drawing/2014/main" id="{7FCA6C26-8490-0772-EAAF-160AF31CB320}"/>
                </a:ext>
              </a:extLst>
            </p:cNvPr>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chemeClr val="accent5"/>
              </a:solidFill>
              <a:prstDash val="solid"/>
              <a:round/>
            </a:ln>
          </p:spPr>
        </p:sp>
        <p:sp>
          <p:nvSpPr>
            <p:cNvPr id="46" name="TextBox 33">
              <a:extLst>
                <a:ext uri="{FF2B5EF4-FFF2-40B4-BE49-F238E27FC236}">
                  <a16:creationId xmlns:a16="http://schemas.microsoft.com/office/drawing/2014/main" id="{F739EE9D-3882-1BDA-FE82-5EB0763321FB}"/>
                </a:ext>
              </a:extLst>
            </p:cNvPr>
            <p:cNvSpPr txBox="1"/>
            <p:nvPr/>
          </p:nvSpPr>
          <p:spPr>
            <a:xfrm>
              <a:off x="2320" y="-57496"/>
              <a:ext cx="294640" cy="405865"/>
            </a:xfrm>
            <a:prstGeom prst="rect">
              <a:avLst/>
            </a:prstGeom>
          </p:spPr>
          <p:txBody>
            <a:bodyPr lIns="50800" tIns="50800" rIns="50800" bIns="50800" rtlCol="0" anchor="ctr"/>
            <a:lstStyle/>
            <a:p>
              <a:pPr algn="ctr">
                <a:lnSpc>
                  <a:spcPts val="3919"/>
                </a:lnSpc>
              </a:pPr>
              <a:r>
                <a:rPr lang="en-US" sz="2600" b="1" dirty="0">
                  <a:solidFill>
                    <a:srgbClr val="231F20"/>
                  </a:solidFill>
                  <a:latin typeface="Arial" panose="020B0604020202020204" pitchFamily="34" charset="0"/>
                  <a:cs typeface="Arial" panose="020B0604020202020204" pitchFamily="34" charset="0"/>
                </a:rPr>
                <a:t>II</a:t>
              </a:r>
            </a:p>
          </p:txBody>
        </p:sp>
      </p:grpSp>
      <p:sp>
        <p:nvSpPr>
          <p:cNvPr id="47" name="Google Shape;2007;p39">
            <a:extLst>
              <a:ext uri="{FF2B5EF4-FFF2-40B4-BE49-F238E27FC236}">
                <a16:creationId xmlns:a16="http://schemas.microsoft.com/office/drawing/2014/main" id="{D5D3709D-64CD-1DFC-19BF-F35A3A397812}"/>
              </a:ext>
            </a:extLst>
          </p:cNvPr>
          <p:cNvSpPr txBox="1">
            <a:spLocks/>
          </p:cNvSpPr>
          <p:nvPr/>
        </p:nvSpPr>
        <p:spPr>
          <a:xfrm>
            <a:off x="2342148" y="2343850"/>
            <a:ext cx="6029285" cy="969600"/>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indent="0" algn="just" defTabSz="1828800">
              <a:lnSpc>
                <a:spcPct val="100000"/>
              </a:lnSpc>
              <a:buClr>
                <a:srgbClr val="070185"/>
              </a:buClr>
            </a:pPr>
            <a:r>
              <a:rPr lang="en-US" sz="2400" b="1" dirty="0" err="1">
                <a:solidFill>
                  <a:srgbClr val="000000"/>
                </a:solidFill>
                <a:latin typeface="Arial" panose="020B0604020202020204" pitchFamily="34" charset="0"/>
              </a:rPr>
              <a:t>Điều</a:t>
            </a:r>
            <a:r>
              <a:rPr lang="en-US" sz="2400" b="1" dirty="0">
                <a:solidFill>
                  <a:srgbClr val="000000"/>
                </a:solidFill>
                <a:latin typeface="Arial" panose="020B0604020202020204" pitchFamily="34" charset="0"/>
              </a:rPr>
              <a:t> </a:t>
            </a:r>
            <a:r>
              <a:rPr lang="en-US" sz="2400" b="1" dirty="0" err="1">
                <a:solidFill>
                  <a:srgbClr val="000000"/>
                </a:solidFill>
                <a:latin typeface="Arial" panose="020B0604020202020204" pitchFamily="34" charset="0"/>
              </a:rPr>
              <a:t>kiện</a:t>
            </a:r>
            <a:r>
              <a:rPr lang="en-US" sz="2400" b="1" dirty="0">
                <a:solidFill>
                  <a:srgbClr val="000000"/>
                </a:solidFill>
                <a:latin typeface="Arial" panose="020B0604020202020204" pitchFamily="34" charset="0"/>
              </a:rPr>
              <a:t> </a:t>
            </a:r>
            <a:r>
              <a:rPr lang="en-US" sz="2400" b="1" dirty="0" err="1">
                <a:solidFill>
                  <a:srgbClr val="000000"/>
                </a:solidFill>
                <a:latin typeface="Arial" panose="020B0604020202020204" pitchFamily="34" charset="0"/>
              </a:rPr>
              <a:t>để</a:t>
            </a:r>
            <a:r>
              <a:rPr lang="en-US" sz="2400" b="1" dirty="0">
                <a:solidFill>
                  <a:srgbClr val="000000"/>
                </a:solidFill>
                <a:latin typeface="Arial" panose="020B0604020202020204" pitchFamily="34" charset="0"/>
              </a:rPr>
              <a:t> </a:t>
            </a:r>
            <a:r>
              <a:rPr lang="en-US" sz="2400" b="1" dirty="0" err="1">
                <a:solidFill>
                  <a:srgbClr val="000000"/>
                </a:solidFill>
                <a:latin typeface="Arial" panose="020B0604020202020204" pitchFamily="34" charset="0"/>
              </a:rPr>
              <a:t>hai</a:t>
            </a:r>
            <a:r>
              <a:rPr lang="en-US" sz="2400" b="1" dirty="0">
                <a:solidFill>
                  <a:srgbClr val="000000"/>
                </a:solidFill>
                <a:latin typeface="Arial" panose="020B0604020202020204" pitchFamily="34" charset="0"/>
              </a:rPr>
              <a:t> </a:t>
            </a:r>
            <a:r>
              <a:rPr lang="en-US" sz="2400" b="1" dirty="0" err="1">
                <a:solidFill>
                  <a:srgbClr val="000000"/>
                </a:solidFill>
                <a:latin typeface="Arial" panose="020B0604020202020204" pitchFamily="34" charset="0"/>
              </a:rPr>
              <a:t>mặt</a:t>
            </a:r>
            <a:r>
              <a:rPr lang="en-US" sz="2400" b="1" dirty="0">
                <a:solidFill>
                  <a:srgbClr val="000000"/>
                </a:solidFill>
                <a:latin typeface="Arial" panose="020B0604020202020204" pitchFamily="34" charset="0"/>
              </a:rPr>
              <a:t> </a:t>
            </a:r>
            <a:r>
              <a:rPr lang="en-US" sz="2400" b="1" dirty="0" err="1">
                <a:solidFill>
                  <a:srgbClr val="000000"/>
                </a:solidFill>
                <a:latin typeface="Arial" panose="020B0604020202020204" pitchFamily="34" charset="0"/>
              </a:rPr>
              <a:t>phẳng</a:t>
            </a:r>
            <a:r>
              <a:rPr lang="en-US" sz="2400" b="1" dirty="0">
                <a:solidFill>
                  <a:srgbClr val="000000"/>
                </a:solidFill>
                <a:latin typeface="Arial" panose="020B0604020202020204" pitchFamily="34" charset="0"/>
              </a:rPr>
              <a:t> </a:t>
            </a:r>
            <a:r>
              <a:rPr lang="en-US" sz="2400" b="1" dirty="0" err="1">
                <a:solidFill>
                  <a:srgbClr val="000000"/>
                </a:solidFill>
                <a:latin typeface="Arial" panose="020B0604020202020204" pitchFamily="34" charset="0"/>
              </a:rPr>
              <a:t>vuông</a:t>
            </a:r>
            <a:r>
              <a:rPr lang="en-US" sz="2400" b="1" dirty="0">
                <a:solidFill>
                  <a:srgbClr val="000000"/>
                </a:solidFill>
                <a:latin typeface="Arial" panose="020B0604020202020204" pitchFamily="34" charset="0"/>
              </a:rPr>
              <a:t> </a:t>
            </a:r>
            <a:r>
              <a:rPr lang="en-US" sz="2400" b="1" dirty="0" err="1">
                <a:solidFill>
                  <a:srgbClr val="000000"/>
                </a:solidFill>
                <a:latin typeface="Arial" panose="020B0604020202020204" pitchFamily="34" charset="0"/>
              </a:rPr>
              <a:t>góc</a:t>
            </a:r>
            <a:endParaRPr lang="vi-VN" sz="2400" b="1" kern="0" dirty="0">
              <a:solidFill>
                <a:srgbClr val="000000"/>
              </a:solidFill>
              <a:latin typeface="Arial" panose="020B0604020202020204" pitchFamily="34" charset="0"/>
            </a:endParaRPr>
          </a:p>
        </p:txBody>
      </p:sp>
      <p:pic>
        <p:nvPicPr>
          <p:cNvPr id="48" name="Picture 8">
            <a:extLst>
              <a:ext uri="{FF2B5EF4-FFF2-40B4-BE49-F238E27FC236}">
                <a16:creationId xmlns:a16="http://schemas.microsoft.com/office/drawing/2014/main" id="{DB01A942-8734-16BE-9902-D57CF61377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18740" y="3574348"/>
            <a:ext cx="2009628" cy="1537366"/>
          </a:xfrm>
          <a:prstGeom prst="rect">
            <a:avLst/>
          </a:prstGeom>
        </p:spPr>
      </p:pic>
      <p:grpSp>
        <p:nvGrpSpPr>
          <p:cNvPr id="49" name="Group 31">
            <a:extLst>
              <a:ext uri="{FF2B5EF4-FFF2-40B4-BE49-F238E27FC236}">
                <a16:creationId xmlns:a16="http://schemas.microsoft.com/office/drawing/2014/main" id="{738ADA20-732B-EB75-E50B-AE58A43D7234}"/>
              </a:ext>
            </a:extLst>
          </p:cNvPr>
          <p:cNvGrpSpPr/>
          <p:nvPr/>
        </p:nvGrpSpPr>
        <p:grpSpPr>
          <a:xfrm>
            <a:off x="1647125" y="3726117"/>
            <a:ext cx="649202" cy="855735"/>
            <a:chOff x="0" y="-57496"/>
            <a:chExt cx="296960" cy="405865"/>
          </a:xfrm>
        </p:grpSpPr>
        <p:sp>
          <p:nvSpPr>
            <p:cNvPr id="50" name="Freeform 32">
              <a:extLst>
                <a:ext uri="{FF2B5EF4-FFF2-40B4-BE49-F238E27FC236}">
                  <a16:creationId xmlns:a16="http://schemas.microsoft.com/office/drawing/2014/main" id="{BA7D8993-A621-8E15-2474-F1A4F7655FBE}"/>
                </a:ext>
              </a:extLst>
            </p:cNvPr>
            <p:cNvSpPr/>
            <p:nvPr/>
          </p:nvSpPr>
          <p:spPr>
            <a:xfrm>
              <a:off x="0" y="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chemeClr val="accent5"/>
              </a:solidFill>
              <a:prstDash val="solid"/>
              <a:round/>
            </a:ln>
          </p:spPr>
        </p:sp>
        <p:sp>
          <p:nvSpPr>
            <p:cNvPr id="51" name="TextBox 33">
              <a:extLst>
                <a:ext uri="{FF2B5EF4-FFF2-40B4-BE49-F238E27FC236}">
                  <a16:creationId xmlns:a16="http://schemas.microsoft.com/office/drawing/2014/main" id="{DDA4B05B-26D7-923C-CE85-939768D3C94B}"/>
                </a:ext>
              </a:extLst>
            </p:cNvPr>
            <p:cNvSpPr txBox="1"/>
            <p:nvPr/>
          </p:nvSpPr>
          <p:spPr>
            <a:xfrm>
              <a:off x="2320" y="-57496"/>
              <a:ext cx="294640" cy="405865"/>
            </a:xfrm>
            <a:prstGeom prst="rect">
              <a:avLst/>
            </a:prstGeom>
          </p:spPr>
          <p:txBody>
            <a:bodyPr lIns="50800" tIns="50800" rIns="50800" bIns="50800" rtlCol="0" anchor="ctr"/>
            <a:lstStyle/>
            <a:p>
              <a:pPr algn="ctr">
                <a:lnSpc>
                  <a:spcPts val="3919"/>
                </a:lnSpc>
              </a:pPr>
              <a:r>
                <a:rPr lang="en-US" sz="2600" b="1" dirty="0">
                  <a:solidFill>
                    <a:srgbClr val="231F20"/>
                  </a:solidFill>
                  <a:latin typeface="Arial" panose="020B0604020202020204" pitchFamily="34" charset="0"/>
                  <a:cs typeface="Arial" panose="020B0604020202020204" pitchFamily="34" charset="0"/>
                </a:rPr>
                <a:t>III</a:t>
              </a:r>
            </a:p>
          </p:txBody>
        </p:sp>
      </p:grpSp>
      <p:sp>
        <p:nvSpPr>
          <p:cNvPr id="52" name="Google Shape;2007;p39">
            <a:extLst>
              <a:ext uri="{FF2B5EF4-FFF2-40B4-BE49-F238E27FC236}">
                <a16:creationId xmlns:a16="http://schemas.microsoft.com/office/drawing/2014/main" id="{D0803786-EC51-1DD0-9E87-EEC355F53715}"/>
              </a:ext>
            </a:extLst>
          </p:cNvPr>
          <p:cNvSpPr txBox="1">
            <a:spLocks/>
          </p:cNvSpPr>
          <p:nvPr/>
        </p:nvSpPr>
        <p:spPr>
          <a:xfrm>
            <a:off x="2330028" y="3523464"/>
            <a:ext cx="1728573" cy="969600"/>
          </a:xfrm>
          <a:prstGeom prst="rect">
            <a:avLst/>
          </a:prstGeom>
          <a:noFill/>
          <a:ln>
            <a:noFill/>
          </a:ln>
        </p:spPr>
        <p:txBody>
          <a:bodyPr spcFirstLastPara="1" wrap="square" lIns="182850" tIns="182850" rIns="182850" bIns="182850"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indent="0" algn="just" defTabSz="1828800">
              <a:lnSpc>
                <a:spcPct val="100000"/>
              </a:lnSpc>
              <a:buClr>
                <a:srgbClr val="070185"/>
              </a:buClr>
            </a:pPr>
            <a:r>
              <a:rPr lang="en-US" sz="2400" b="1" dirty="0" err="1">
                <a:solidFill>
                  <a:srgbClr val="000000"/>
                </a:solidFill>
                <a:latin typeface="Arial" panose="020B0604020202020204" pitchFamily="34" charset="0"/>
              </a:rPr>
              <a:t>Tính</a:t>
            </a:r>
            <a:r>
              <a:rPr lang="en-US" sz="2400" b="1" dirty="0">
                <a:solidFill>
                  <a:srgbClr val="000000"/>
                </a:solidFill>
                <a:latin typeface="Arial" panose="020B0604020202020204" pitchFamily="34" charset="0"/>
              </a:rPr>
              <a:t> </a:t>
            </a:r>
            <a:r>
              <a:rPr lang="en-US" sz="2400" b="1" dirty="0" err="1">
                <a:solidFill>
                  <a:srgbClr val="000000"/>
                </a:solidFill>
                <a:latin typeface="Arial" panose="020B0604020202020204" pitchFamily="34" charset="0"/>
              </a:rPr>
              <a:t>chất</a:t>
            </a:r>
            <a:endParaRPr lang="vi-VN" sz="2400" b="1" kern="0" dirty="0">
              <a:solidFill>
                <a:srgbClr val="000000"/>
              </a:solidFill>
              <a:latin typeface="Arial" panose="020B0604020202020204" pitchFamily="34" charset="0"/>
            </a:endParaRPr>
          </a:p>
        </p:txBody>
      </p:sp>
    </p:spTree>
    <p:extLst>
      <p:ext uri="{BB962C8B-B14F-4D97-AF65-F5344CB8AC3E}">
        <p14:creationId xmlns:p14="http://schemas.microsoft.com/office/powerpoint/2010/main" val="2018314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up)">
                                      <p:cBhvr>
                                        <p:cTn id="12" dur="500"/>
                                        <p:tgtEl>
                                          <p:spTgt spid="43"/>
                                        </p:tgtEl>
                                      </p:cBhvr>
                                    </p:animEffect>
                                  </p:childTnLst>
                                </p:cTn>
                              </p:par>
                              <p:par>
                                <p:cTn id="13" presetID="22" presetClass="entr" presetSubtype="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par>
                                <p:cTn id="21" presetID="22" presetClass="entr" presetSubtype="1"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p:bldP spid="47"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a:off x="8522891" y="187839"/>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26" name="Rectangle 1"/>
          <p:cNvSpPr>
            <a:spLocks noChangeArrowheads="1"/>
          </p:cNvSpPr>
          <p:nvPr/>
        </p:nvSpPr>
        <p:spPr bwMode="auto">
          <a:xfrm>
            <a:off x="707168" y="666581"/>
            <a:ext cx="7729664" cy="381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nSpc>
                <a:spcPct val="200000"/>
              </a:lnSpc>
              <a:spcAft>
                <a:spcPts val="800"/>
              </a:spcAft>
            </a:pPr>
            <a:r>
              <a:rPr lang="fr-FR" sz="2000" b="1" dirty="0" err="1">
                <a:solidFill>
                  <a:srgbClr val="C00000"/>
                </a:solidFill>
                <a:ea typeface="Calibri" panose="020F0502020204030204" pitchFamily="34" charset="0"/>
                <a:cs typeface="Arial" panose="020B0604020202020204" pitchFamily="34" charset="0"/>
              </a:rPr>
              <a:t>Bài</a:t>
            </a:r>
            <a:r>
              <a:rPr lang="fr-FR" sz="2000" b="1" dirty="0">
                <a:solidFill>
                  <a:srgbClr val="C00000"/>
                </a:solidFill>
                <a:ea typeface="Calibri" panose="020F0502020204030204" pitchFamily="34" charset="0"/>
                <a:cs typeface="Arial" panose="020B0604020202020204" pitchFamily="34" charset="0"/>
              </a:rPr>
              <a:t> 3 (SGK – tr.99)</a:t>
            </a:r>
            <a:r>
              <a:rPr lang="en-US" sz="2000" dirty="0">
                <a:solidFill>
                  <a:srgbClr val="C00000"/>
                </a:solidFill>
                <a:ea typeface="Calibri" panose="020F0502020204030204" pitchFamily="34" charset="0"/>
                <a:cs typeface="Arial" panose="020B0604020202020204" pitchFamily="34" charset="0"/>
              </a:rPr>
              <a:t> </a:t>
            </a:r>
            <a:r>
              <a:rPr lang="pt-BR" sz="2000" dirty="0">
                <a:solidFill>
                  <a:srgbClr val="000000"/>
                </a:solidFill>
                <a:ea typeface="Calibri" panose="020F0502020204030204" pitchFamily="34" charset="0"/>
                <a:cs typeface="Times New Roman" panose="02020603050405020304" pitchFamily="18" charset="0"/>
              </a:rPr>
              <a:t>Chứng minh các định lí sau:</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pt-BR" sz="2000" dirty="0">
                <a:solidFill>
                  <a:srgbClr val="000000"/>
                </a:solidFill>
                <a:ea typeface="Calibri" panose="020F0502020204030204" pitchFamily="34" charset="0"/>
                <a:cs typeface="Times New Roman" panose="02020603050405020304" pitchFamily="18" charset="0"/>
              </a:rPr>
              <a:t>a) Nếu hai mặt phẳng (phân biệt) cùng vuông góc với mặt phẳng thứ ba thì song song với nhau hoặc cắt nhau theo một giao tuyến vuông góc với mặt phẳng thứ ba đó;</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n-US" sz="2000" dirty="0">
                <a:solidFill>
                  <a:srgbClr val="000000"/>
                </a:solidFill>
                <a:ea typeface="Calibri" panose="020F0502020204030204" pitchFamily="34" charset="0"/>
                <a:cs typeface="Times New Roman" panose="02020603050405020304" pitchFamily="18" charset="0"/>
              </a:rPr>
              <a:t>b) Cho </a:t>
            </a:r>
            <a:r>
              <a:rPr lang="en-US" sz="2000" dirty="0" err="1">
                <a:solidFill>
                  <a:srgbClr val="000000"/>
                </a:solidFill>
                <a:ea typeface="Calibri" panose="020F0502020204030204" pitchFamily="34" charset="0"/>
                <a:cs typeface="Times New Roman" panose="02020603050405020304" pitchFamily="18" charset="0"/>
              </a:rPr>
              <a:t>hai</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mặt</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phẳng</a:t>
            </a:r>
            <a:r>
              <a:rPr lang="en-US" sz="2000" dirty="0">
                <a:solidFill>
                  <a:srgbClr val="000000"/>
                </a:solidFill>
                <a:ea typeface="Calibri" panose="020F0502020204030204" pitchFamily="34" charset="0"/>
                <a:cs typeface="Times New Roman" panose="02020603050405020304" pitchFamily="18" charset="0"/>
              </a:rPr>
              <a:t> song </a:t>
            </a:r>
            <a:r>
              <a:rPr lang="en-US" sz="2000" dirty="0" err="1">
                <a:solidFill>
                  <a:srgbClr val="000000"/>
                </a:solidFill>
                <a:ea typeface="Calibri" panose="020F0502020204030204" pitchFamily="34" charset="0"/>
                <a:cs typeface="Times New Roman" panose="02020603050405020304" pitchFamily="18" charset="0"/>
              </a:rPr>
              <a:t>song</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Nếu</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một</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mặt</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phẳng</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vuông</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góc</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với</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một</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trong</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hai</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mặt</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phẳng</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đó</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thì</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vuông</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góc</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với</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mặt</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phẳng</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còn</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lại</a:t>
            </a:r>
            <a:r>
              <a:rPr lang="en-US" sz="2000" dirty="0">
                <a:solidFill>
                  <a:srgbClr val="000000"/>
                </a:solidFill>
                <a:ea typeface="Calibri" panose="020F0502020204030204" pitchFamily="34"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0" name="Google Shape;752;p45"/>
          <p:cNvGrpSpPr/>
          <p:nvPr/>
        </p:nvGrpSpPr>
        <p:grpSpPr>
          <a:xfrm rot="3224400">
            <a:off x="-573285" y="3401772"/>
            <a:ext cx="1321499" cy="1445537"/>
            <a:chOff x="5286578" y="3884189"/>
            <a:chExt cx="1798476" cy="1820294"/>
          </a:xfrm>
        </p:grpSpPr>
        <p:sp>
          <p:nvSpPr>
            <p:cNvPr id="21"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2" name="Google Shape;754;p45"/>
            <p:cNvGrpSpPr/>
            <p:nvPr/>
          </p:nvGrpSpPr>
          <p:grpSpPr>
            <a:xfrm rot="5278787">
              <a:off x="5305748" y="3925582"/>
              <a:ext cx="1760137" cy="1737508"/>
              <a:chOff x="6187975" y="3223925"/>
              <a:chExt cx="598925" cy="591225"/>
            </a:xfrm>
          </p:grpSpPr>
          <p:sp>
            <p:nvSpPr>
              <p:cNvPr id="23"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31924161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a:off x="8522891" y="187839"/>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pic>
        <p:nvPicPr>
          <p:cNvPr id="4" name="Picture 3"/>
          <p:cNvPicPr>
            <a:picLocks noChangeAspect="1"/>
          </p:cNvPicPr>
          <p:nvPr/>
        </p:nvPicPr>
        <p:blipFill>
          <a:blip r:embed="rId3"/>
          <a:srcRect/>
          <a:stretch/>
        </p:blipFill>
        <p:spPr>
          <a:xfrm>
            <a:off x="4810369" y="854897"/>
            <a:ext cx="4333631" cy="2011268"/>
          </a:xfrm>
          <a:prstGeom prst="rect">
            <a:avLst/>
          </a:prstGeom>
        </p:spPr>
      </p:pic>
      <p:sp>
        <p:nvSpPr>
          <p:cNvPr id="17" name="Rectangle 16"/>
          <p:cNvSpPr/>
          <p:nvPr/>
        </p:nvSpPr>
        <p:spPr>
          <a:xfrm>
            <a:off x="315968" y="289743"/>
            <a:ext cx="620683" cy="369332"/>
          </a:xfrm>
          <a:prstGeom prst="rect">
            <a:avLst/>
          </a:prstGeom>
        </p:spPr>
        <p:txBody>
          <a:bodyPr wrap="none">
            <a:spAutoFit/>
          </a:bodyPr>
          <a:lstStyle/>
          <a:p>
            <a:pPr algn="ctr">
              <a:buClrTx/>
              <a:defRPr/>
            </a:pPr>
            <a:r>
              <a:rPr lang="en-US" sz="1800" b="1" i="1" u="sng" kern="1200">
                <a:solidFill>
                  <a:srgbClr val="6CC3C4">
                    <a:lumMod val="50000"/>
                  </a:srgbClr>
                </a:solidFill>
                <a:latin typeface="Arial" panose="020B0604020202020204" pitchFamily="34" charset="0"/>
                <a:ea typeface="+mn-ea"/>
              </a:rPr>
              <a:t>Giải</a:t>
            </a:r>
            <a:endParaRPr lang="en-US" sz="1800" b="1" i="1" u="sng" kern="1200" dirty="0">
              <a:solidFill>
                <a:srgbClr val="6CC3C4">
                  <a:lumMod val="50000"/>
                </a:srgbClr>
              </a:solidFill>
              <a:latin typeface="Calibri"/>
              <a:ea typeface="+mn-ea"/>
            </a:endParaRPr>
          </a:p>
        </p:txBody>
      </p:sp>
      <mc:AlternateContent xmlns:mc="http://schemas.openxmlformats.org/markup-compatibility/2006">
        <mc:Choice xmlns:a14="http://schemas.microsoft.com/office/drawing/2010/main" Requires="a14">
          <p:sp>
            <p:nvSpPr>
              <p:cNvPr id="5" name="Rectangle 4"/>
              <p:cNvSpPr/>
              <p:nvPr/>
            </p:nvSpPr>
            <p:spPr>
              <a:xfrm>
                <a:off x="381184" y="704587"/>
                <a:ext cx="4707294" cy="2535246"/>
              </a:xfrm>
              <a:prstGeom prst="rect">
                <a:avLst/>
              </a:prstGeom>
            </p:spPr>
            <p:txBody>
              <a:bodyPr wrap="square">
                <a:spAutoFit/>
              </a:bodyPr>
              <a:lstStyle/>
              <a:p>
                <a:pPr marL="30480" marR="30480" algn="just">
                  <a:lnSpc>
                    <a:spcPct val="150000"/>
                  </a:lnSpc>
                </a:pPr>
                <a:r>
                  <a:rPr lang="fr-FR" sz="1800" dirty="0">
                    <a:latin typeface="Arial" panose="020B0604020202020204" pitchFamily="34" charset="0"/>
                    <a:ea typeface="Calibri" panose="020F0502020204030204" pitchFamily="34" charset="0"/>
                  </a:rPr>
                  <a:t>a) </a:t>
                </a:r>
                <a:r>
                  <a:rPr lang="fr-FR" sz="1800" dirty="0" err="1">
                    <a:latin typeface="Arial" panose="020B0604020202020204" pitchFamily="34" charset="0"/>
                    <a:ea typeface="Times New Roman" panose="02020603050405020304" pitchFamily="18" charset="0"/>
                  </a:rPr>
                  <a:t>Giả</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sử</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𝑃</m:t>
                    </m:r>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𝑅</m:t>
                    </m:r>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𝑄</m:t>
                    </m:r>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𝑅</m:t>
                    </m:r>
                    <m:r>
                      <a:rPr lang="fr-FR" sz="1800" i="1">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gọi</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𝑎</m:t>
                    </m:r>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𝑃</m:t>
                    </m:r>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𝑅</m:t>
                    </m:r>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𝑏</m:t>
                    </m:r>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𝑄</m:t>
                    </m:r>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𝑅</m:t>
                    </m:r>
                    <m:r>
                      <a:rPr lang="fr-FR"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fr-FR" sz="1800" dirty="0" err="1">
                    <a:latin typeface="Arial" panose="020B0604020202020204" pitchFamily="34" charset="0"/>
                    <a:ea typeface="Times New Roman" panose="02020603050405020304" pitchFamily="18" charset="0"/>
                  </a:rPr>
                  <a:t>Mà</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𝑃</m:t>
                    </m:r>
                    <m:r>
                      <a:rPr lang="fr-FR" sz="1800" i="1">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và</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𝑄</m:t>
                    </m:r>
                    <m:r>
                      <a:rPr lang="fr-FR" sz="1800" i="1">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latin typeface="Arial" panose="020B0604020202020204" pitchFamily="34" charset="0"/>
                    <a:ea typeface="Times New Roman" panose="02020603050405020304" pitchFamily="18" charset="0"/>
                  </a:rPr>
                  <a:t> là </a:t>
                </a:r>
                <a:r>
                  <a:rPr lang="fr-FR" sz="1800" dirty="0" err="1">
                    <a:latin typeface="Arial" panose="020B0604020202020204" pitchFamily="34" charset="0"/>
                    <a:ea typeface="Times New Roman" panose="02020603050405020304" pitchFamily="18" charset="0"/>
                  </a:rPr>
                  <a:t>hai</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mặt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phẳng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phân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biệt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nên</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𝑎</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và</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𝑏</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không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trùng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nhau</a:t>
                </a:r>
                <a:r>
                  <a:rPr lang="fr-F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fr-FR" sz="1800" dirty="0" err="1">
                    <a:latin typeface="Arial" panose="020B0604020202020204" pitchFamily="34" charset="0"/>
                    <a:ea typeface="Times New Roman" panose="02020603050405020304" pitchFamily="18" charset="0"/>
                  </a:rPr>
                  <a:t>Hơn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nữa</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𝑎</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và</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𝑏</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cùng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nằm</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trong</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m:t>
                    </m:r>
                    <m:r>
                      <a:rPr lang="fr-FR" sz="1800" i="1">
                        <a:latin typeface="Cambria Math" panose="02040503050406030204" pitchFamily="18" charset="0"/>
                        <a:ea typeface="Times New Roman" panose="02020603050405020304" pitchFamily="18" charset="0"/>
                        <a:cs typeface="Arial" panose="020B0604020202020204" pitchFamily="34" charset="0"/>
                      </a:rPr>
                      <m:t>𝑅</m:t>
                    </m:r>
                    <m:r>
                      <a:rPr lang="fr-FR" sz="1800" i="1">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nên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xảy</a:t>
                </a:r>
                <a:r>
                  <a:rPr lang="fr-FR" sz="1800" dirty="0">
                    <a:latin typeface="Arial" panose="020B0604020202020204" pitchFamily="34" charset="0"/>
                    <a:ea typeface="Times New Roman" panose="02020603050405020304" pitchFamily="18" charset="0"/>
                  </a:rPr>
                  <a:t> ra </a:t>
                </a:r>
                <a:r>
                  <a:rPr lang="fr-FR" sz="1800" dirty="0" err="1">
                    <a:latin typeface="Arial" panose="020B0604020202020204" pitchFamily="34" charset="0"/>
                    <a:ea typeface="Times New Roman" panose="02020603050405020304" pitchFamily="18" charset="0"/>
                  </a:rPr>
                  <a:t>hai</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trường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hợp</a:t>
                </a:r>
                <a:r>
                  <a:rPr lang="fr-F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81184" y="704587"/>
                <a:ext cx="4707294" cy="2535246"/>
              </a:xfrm>
              <a:prstGeom prst="rect">
                <a:avLst/>
              </a:prstGeom>
              <a:blipFill>
                <a:blip r:embed="rId4"/>
                <a:stretch>
                  <a:fillRect l="-518" r="-389" b="-3133"/>
                </a:stretch>
              </a:blipFill>
            </p:spPr>
            <p:txBody>
              <a:bodyPr/>
              <a:lstStyle/>
              <a:p>
                <a:r>
                  <a:rPr lang="en-US">
                    <a:noFill/>
                  </a:rPr>
                  <a:t> </a:t>
                </a:r>
              </a:p>
            </p:txBody>
          </p:sp>
        </mc:Fallback>
      </mc:AlternateContent>
      <p:grpSp>
        <p:nvGrpSpPr>
          <p:cNvPr id="20" name="Google Shape;752;p45"/>
          <p:cNvGrpSpPr/>
          <p:nvPr/>
        </p:nvGrpSpPr>
        <p:grpSpPr>
          <a:xfrm rot="3224400">
            <a:off x="-573285" y="3401772"/>
            <a:ext cx="1321499" cy="1445537"/>
            <a:chOff x="5286578" y="3884189"/>
            <a:chExt cx="1798476" cy="1820294"/>
          </a:xfrm>
        </p:grpSpPr>
        <p:sp>
          <p:nvSpPr>
            <p:cNvPr id="21"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2" name="Google Shape;754;p45"/>
            <p:cNvGrpSpPr/>
            <p:nvPr/>
          </p:nvGrpSpPr>
          <p:grpSpPr>
            <a:xfrm rot="5278787">
              <a:off x="5305748" y="3925582"/>
              <a:ext cx="1760137" cy="1737508"/>
              <a:chOff x="6187975" y="3223925"/>
              <a:chExt cx="598925" cy="591225"/>
            </a:xfrm>
          </p:grpSpPr>
          <p:sp>
            <p:nvSpPr>
              <p:cNvPr id="23"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BEB2F32-7D36-A814-19CF-B60D0A95AB29}"/>
                  </a:ext>
                </a:extLst>
              </p:cNvPr>
              <p:cNvSpPr txBox="1"/>
              <p:nvPr/>
            </p:nvSpPr>
            <p:spPr>
              <a:xfrm>
                <a:off x="411488" y="3185993"/>
                <a:ext cx="8416544" cy="1781193"/>
              </a:xfrm>
              <a:prstGeom prst="rect">
                <a:avLst/>
              </a:prstGeom>
              <a:noFill/>
            </p:spPr>
            <p:txBody>
              <a:bodyPr wrap="square">
                <a:spAutoFit/>
              </a:bodyPr>
              <a:lstStyle/>
              <a:p>
                <a:pPr marL="30480" marR="30480" algn="just">
                  <a:lnSpc>
                    <a:spcPct val="150000"/>
                  </a:lnSpc>
                </a:pPr>
                <a:r>
                  <a:rPr lang="en-US" sz="18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Nếu</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oMath>
                </a14:m>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mà</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thì</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suy</a:t>
                </a:r>
                <a:r>
                  <a:rPr lang="fr-FR" sz="1800" dirty="0">
                    <a:solidFill>
                      <a:srgbClr val="000000"/>
                    </a:solidFill>
                    <a:effectLst/>
                    <a:latin typeface="Arial" panose="020B0604020202020204" pitchFamily="34" charset="0"/>
                    <a:ea typeface="Times New Roman" panose="02020603050405020304" pitchFamily="18" charset="0"/>
                  </a:rPr>
                  <a:t> ra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18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Nếu</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oMath>
                </a14:m>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cắt</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oMath>
                </a14:m>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gọi</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𝑂</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oMath>
                </a14:m>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Mà</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và</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e>
                    </m:d>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fr-FR" sz="1800" dirty="0" err="1">
                    <a:solidFill>
                      <a:srgbClr val="000000"/>
                    </a:solidFill>
                    <a:effectLst/>
                    <a:latin typeface="Arial" panose="020B0604020202020204" pitchFamily="34" charset="0"/>
                    <a:ea typeface="Times New Roman" panose="02020603050405020304" pitchFamily="18" charset="0"/>
                  </a:rPr>
                  <a:t>nên</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𝑂</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solidFill>
                      <a:srgbClr val="000000"/>
                    </a:solidFill>
                    <a:effectLst/>
                    <a:latin typeface="Arial" panose="020B0604020202020204" pitchFamily="34" charset="0"/>
                    <a:ea typeface="Times New Roman" panose="02020603050405020304" pitchFamily="18" charset="0"/>
                  </a:rPr>
                  <a:t>. Khi </a:t>
                </a:r>
                <a:r>
                  <a:rPr lang="fr-FR" sz="1800" dirty="0" err="1">
                    <a:solidFill>
                      <a:srgbClr val="000000"/>
                    </a:solidFill>
                    <a:effectLst/>
                    <a:latin typeface="Arial" panose="020B0604020202020204" pitchFamily="34" charset="0"/>
                    <a:ea typeface="Times New Roman" panose="02020603050405020304" pitchFamily="18" charset="0"/>
                  </a:rPr>
                  <a:t>đó</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sẽ</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tồn</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tại</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pPr>
                <a:r>
                  <a:rPr lang="fr-FR" sz="1800" dirty="0">
                    <a:solidFill>
                      <a:srgbClr val="000000"/>
                    </a:solidFill>
                    <a:effectLst/>
                    <a:latin typeface="Arial" panose="020B0604020202020204" pitchFamily="34" charset="0"/>
                    <a:ea typeface="Times New Roman" panose="02020603050405020304" pitchFamily="18" charset="0"/>
                  </a:rPr>
                  <a:t>Do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và</a:t>
                </a:r>
                <a:r>
                  <a:rPr lang="fr-FR" sz="1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nên</a:t>
                </a:r>
                <a:r>
                  <a:rPr lang="fr-FR" sz="1800" dirty="0">
                    <a:solidFill>
                      <a:srgbClr val="000000"/>
                    </a:solidFill>
                    <a:effectLst/>
                    <a:latin typeface="Arial" panose="020B0604020202020204" pitchFamily="34" charset="0"/>
                    <a:ea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rPr>
                  <a:t>suy</a:t>
                </a:r>
                <a:r>
                  <a:rPr lang="fr-FR" sz="1800" dirty="0">
                    <a:solidFill>
                      <a:srgbClr val="000000"/>
                    </a:solidFill>
                    <a:effectLst/>
                    <a:latin typeface="Arial" panose="020B0604020202020204" pitchFamily="34" charset="0"/>
                    <a:ea typeface="Times New Roman" panose="02020603050405020304" pitchFamily="18" charset="0"/>
                  </a:rPr>
                  <a:t> ra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3" name="TextBox 2">
                <a:extLst>
                  <a:ext uri="{FF2B5EF4-FFF2-40B4-BE49-F238E27FC236}">
                    <a16:creationId xmlns:a16="http://schemas.microsoft.com/office/drawing/2014/main" id="{ABEB2F32-7D36-A814-19CF-B60D0A95AB29}"/>
                  </a:ext>
                </a:extLst>
              </p:cNvPr>
              <p:cNvSpPr txBox="1">
                <a:spLocks noRot="1" noChangeAspect="1" noMove="1" noResize="1" noEditPoints="1" noAdjustHandles="1" noChangeArrowheads="1" noChangeShapeType="1" noTextEdit="1"/>
              </p:cNvSpPr>
              <p:nvPr/>
            </p:nvSpPr>
            <p:spPr>
              <a:xfrm>
                <a:off x="411488" y="3185993"/>
                <a:ext cx="8416544" cy="1781193"/>
              </a:xfrm>
              <a:prstGeom prst="rect">
                <a:avLst/>
              </a:prstGeom>
              <a:blipFill>
                <a:blip r:embed="rId5"/>
                <a:stretch>
                  <a:fillRect l="-652" r="-290" b="-4795"/>
                </a:stretch>
              </a:blipFill>
            </p:spPr>
            <p:txBody>
              <a:bodyPr/>
              <a:lstStyle/>
              <a:p>
                <a:r>
                  <a:rPr lang="en-US">
                    <a:noFill/>
                  </a:rPr>
                  <a:t> </a:t>
                </a:r>
              </a:p>
            </p:txBody>
          </p:sp>
        </mc:Fallback>
      </mc:AlternateContent>
    </p:spTree>
    <p:extLst>
      <p:ext uri="{BB962C8B-B14F-4D97-AF65-F5344CB8AC3E}">
        <p14:creationId xmlns:p14="http://schemas.microsoft.com/office/powerpoint/2010/main" val="27077244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a:off x="8522891" y="187839"/>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pic>
        <p:nvPicPr>
          <p:cNvPr id="4" name="Picture 3"/>
          <p:cNvPicPr>
            <a:picLocks noChangeAspect="1"/>
          </p:cNvPicPr>
          <p:nvPr/>
        </p:nvPicPr>
        <p:blipFill>
          <a:blip r:embed="rId3"/>
          <a:srcRect/>
          <a:stretch/>
        </p:blipFill>
        <p:spPr>
          <a:xfrm>
            <a:off x="5266508" y="1126111"/>
            <a:ext cx="3485107" cy="2891277"/>
          </a:xfrm>
          <a:prstGeom prst="rect">
            <a:avLst/>
          </a:prstGeom>
        </p:spPr>
      </p:pic>
      <p:sp>
        <p:nvSpPr>
          <p:cNvPr id="17" name="Rectangle 16"/>
          <p:cNvSpPr/>
          <p:nvPr/>
        </p:nvSpPr>
        <p:spPr>
          <a:xfrm>
            <a:off x="315968" y="289743"/>
            <a:ext cx="620683" cy="369332"/>
          </a:xfrm>
          <a:prstGeom prst="rect">
            <a:avLst/>
          </a:prstGeom>
        </p:spPr>
        <p:txBody>
          <a:bodyPr wrap="none">
            <a:spAutoFit/>
          </a:bodyPr>
          <a:lstStyle/>
          <a:p>
            <a:pPr algn="ctr">
              <a:buClrTx/>
              <a:defRPr/>
            </a:pPr>
            <a:r>
              <a:rPr lang="en-US" sz="1800" b="1" i="1" u="sng" kern="1200">
                <a:solidFill>
                  <a:srgbClr val="6CC3C4">
                    <a:lumMod val="50000"/>
                  </a:srgbClr>
                </a:solidFill>
                <a:latin typeface="Arial" panose="020B0604020202020204" pitchFamily="34" charset="0"/>
                <a:ea typeface="+mn-ea"/>
              </a:rPr>
              <a:t>Giải</a:t>
            </a:r>
            <a:endParaRPr lang="en-US" sz="1800" b="1" i="1" u="sng" kern="1200" dirty="0">
              <a:solidFill>
                <a:srgbClr val="6CC3C4">
                  <a:lumMod val="50000"/>
                </a:srgbClr>
              </a:solidFill>
              <a:latin typeface="Calibri"/>
              <a:ea typeface="+mn-ea"/>
            </a:endParaRPr>
          </a:p>
        </p:txBody>
      </p:sp>
      <mc:AlternateContent xmlns:mc="http://schemas.openxmlformats.org/markup-compatibility/2006">
        <mc:Choice xmlns:a14="http://schemas.microsoft.com/office/drawing/2010/main" Requires="a14">
          <p:sp>
            <p:nvSpPr>
              <p:cNvPr id="5" name="Rectangle 4"/>
              <p:cNvSpPr/>
              <p:nvPr/>
            </p:nvSpPr>
            <p:spPr>
              <a:xfrm>
                <a:off x="546783" y="685299"/>
                <a:ext cx="4709421" cy="4191660"/>
              </a:xfrm>
              <a:prstGeom prst="rect">
                <a:avLst/>
              </a:prstGeom>
            </p:spPr>
            <p:txBody>
              <a:bodyPr wrap="square">
                <a:spAutoFit/>
              </a:bodyPr>
              <a:lstStyle/>
              <a:p>
                <a:pPr marL="30480" marR="30480" algn="just">
                  <a:lnSpc>
                    <a:spcPct val="150000"/>
                  </a:lnSpc>
                </a:pPr>
                <a:r>
                  <a:rPr lang="en-US" sz="2000" dirty="0" err="1">
                    <a:latin typeface="Arial" panose="020B0604020202020204" pitchFamily="34" charset="0"/>
                    <a:ea typeface="Times New Roman" panose="02020603050405020304" pitchFamily="18" charset="0"/>
                  </a:rPr>
                  <a:t>Giả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sử</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ba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thỏa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mãn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chứng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a:p>
                <a:pPr marL="30480" marR="30480" algn="just">
                  <a:lnSpc>
                    <a:spcPct val="150000"/>
                  </a:lnSpc>
                </a:pPr>
                <a:r>
                  <a:rPr lang="pt-BR" sz="2000" dirty="0">
                    <a:latin typeface="Arial" panose="020B0604020202020204" pitchFamily="34" charset="0"/>
                    <a:ea typeface="Times New Roman" panose="02020603050405020304" pitchFamily="18" charset="0"/>
                  </a:rPr>
                  <a:t>Gọi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lấy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sao 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lnSpc>
                    <a:spcPct val="150000"/>
                  </a:lnSpc>
                </a:pPr>
                <a:r>
                  <a:rPr lang="pt-BR" sz="2000" dirty="0">
                    <a:latin typeface="Arial" panose="020B0604020202020204" pitchFamily="34" charset="0"/>
                    <a:ea typeface="Times New Roman" panose="02020603050405020304" pitchFamily="18" charset="0"/>
                  </a:rPr>
                  <a:t>Ta có: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suy ra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a:p>
                <a:pPr marL="30480" marR="30480" algn="just">
                  <a:lnSpc>
                    <a:spcPct val="150000"/>
                  </a:lnSpc>
                </a:pPr>
                <a:r>
                  <a:rPr lang="en-US" sz="2000" dirty="0" err="1">
                    <a:latin typeface="Arial" panose="020B0604020202020204" pitchFamily="34" charset="0"/>
                    <a:ea typeface="Times New Roman" panose="02020603050405020304" pitchFamily="18" charset="0"/>
                  </a:rPr>
                  <a:t>Mà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nên</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a:p>
                <a:pPr marL="30480" marR="30480" algn="just">
                  <a:lnSpc>
                    <a:spcPct val="150000"/>
                  </a:lnSpc>
                </a:pPr>
                <a:r>
                  <a:rPr lang="en-US" sz="2000" dirty="0" err="1">
                    <a:latin typeface="Arial" panose="020B0604020202020204" pitchFamily="34" charset="0"/>
                    <a:ea typeface="Times New Roman" panose="02020603050405020304" pitchFamily="18" charset="0"/>
                  </a:rPr>
                  <a:t>Suy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ra</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46783" y="685299"/>
                <a:ext cx="4709421" cy="4191660"/>
              </a:xfrm>
              <a:prstGeom prst="rect">
                <a:avLst/>
              </a:prstGeom>
              <a:blipFill>
                <a:blip r:embed="rId4"/>
                <a:stretch>
                  <a:fillRect l="-777" r="-648" b="-1599"/>
                </a:stretch>
              </a:blipFill>
            </p:spPr>
            <p:txBody>
              <a:bodyPr/>
              <a:lstStyle/>
              <a:p>
                <a:r>
                  <a:rPr lang="en-US">
                    <a:noFill/>
                  </a:rPr>
                  <a:t> </a:t>
                </a:r>
              </a:p>
            </p:txBody>
          </p:sp>
        </mc:Fallback>
      </mc:AlternateContent>
      <p:grpSp>
        <p:nvGrpSpPr>
          <p:cNvPr id="20" name="Google Shape;752;p45"/>
          <p:cNvGrpSpPr/>
          <p:nvPr/>
        </p:nvGrpSpPr>
        <p:grpSpPr>
          <a:xfrm rot="3224400">
            <a:off x="-573285" y="3401772"/>
            <a:ext cx="1321499" cy="1445537"/>
            <a:chOff x="5286578" y="3884189"/>
            <a:chExt cx="1798476" cy="1820294"/>
          </a:xfrm>
        </p:grpSpPr>
        <p:sp>
          <p:nvSpPr>
            <p:cNvPr id="21"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2" name="Google Shape;754;p45"/>
            <p:cNvGrpSpPr/>
            <p:nvPr/>
          </p:nvGrpSpPr>
          <p:grpSpPr>
            <a:xfrm rot="5278787">
              <a:off x="5305748" y="3925582"/>
              <a:ext cx="1760137" cy="1737508"/>
              <a:chOff x="6187975" y="3223925"/>
              <a:chExt cx="598925" cy="591225"/>
            </a:xfrm>
          </p:grpSpPr>
          <p:sp>
            <p:nvSpPr>
              <p:cNvPr id="23"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3431853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5414" y="71563"/>
            <a:ext cx="8950588" cy="4991909"/>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7901557" y="3728389"/>
            <a:ext cx="911819" cy="1312319"/>
          </a:xfrm>
          <a:prstGeom prst="rect">
            <a:avLst/>
          </a:prstGeom>
        </p:spPr>
      </p:pic>
      <p:sp>
        <p:nvSpPr>
          <p:cNvPr id="7" name="Rectangle 1"/>
          <p:cNvSpPr>
            <a:spLocks noChangeArrowheads="1"/>
          </p:cNvSpPr>
          <p:nvPr/>
        </p:nvSpPr>
        <p:spPr bwMode="auto">
          <a:xfrm>
            <a:off x="847364" y="385368"/>
            <a:ext cx="7659834" cy="145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65000"/>
              </a:lnSpc>
            </a:pPr>
            <a:r>
              <a:rPr lang="fr-FR" sz="2000" b="1" dirty="0" err="1">
                <a:solidFill>
                  <a:srgbClr val="C00000"/>
                </a:solidFill>
                <a:latin typeface="+mn-lt"/>
                <a:ea typeface="Calibri" panose="020F0502020204030204" pitchFamily="34" charset="0"/>
                <a:cs typeface="Arial" panose="020B0604020202020204" pitchFamily="34" charset="0"/>
              </a:rPr>
              <a:t>Bài</a:t>
            </a:r>
            <a:r>
              <a:rPr lang="fr-FR" sz="2000" b="1" dirty="0">
                <a:solidFill>
                  <a:srgbClr val="C00000"/>
                </a:solidFill>
                <a:latin typeface="+mn-lt"/>
                <a:ea typeface="Calibri" panose="020F0502020204030204" pitchFamily="34" charset="0"/>
                <a:cs typeface="Arial" panose="020B0604020202020204" pitchFamily="34" charset="0"/>
              </a:rPr>
              <a:t> 4 (SGK – tr.99)</a:t>
            </a:r>
            <a:r>
              <a:rPr lang="en-US" sz="2000" dirty="0">
                <a:solidFill>
                  <a:srgbClr val="C00000"/>
                </a:solidFill>
                <a:latin typeface="+mn-lt"/>
                <a:ea typeface="Calibri" panose="020F0502020204030204" pitchFamily="34" charset="0"/>
                <a:cs typeface="Arial" panose="020B0604020202020204" pitchFamily="34" charset="0"/>
              </a:rPr>
              <a:t> </a:t>
            </a:r>
            <a:r>
              <a:rPr lang="en-US" sz="2000" dirty="0">
                <a:solidFill>
                  <a:srgbClr val="000000"/>
                </a:solidFill>
                <a:ea typeface="Calibri" panose="020F0502020204030204" pitchFamily="34" charset="0"/>
              </a:rPr>
              <a:t>Cho </a:t>
            </a:r>
            <a:r>
              <a:rPr lang="en-US" sz="2000" dirty="0" err="1">
                <a:solidFill>
                  <a:srgbClr val="000000"/>
                </a:solidFill>
                <a:ea typeface="Calibri" panose="020F0502020204030204" pitchFamily="34" charset="0"/>
              </a:rPr>
              <a:t>một</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đường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thẳng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không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vuông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góc</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với</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mặt</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phẳng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cho</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trước</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Chứng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minh</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rằng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tồn</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tại</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duy</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nhất</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một</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mặt</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phẳng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chứa</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đường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thẳng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đó</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và</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vuông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góc</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với</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mặt</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phẳng</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đã</a:t>
            </a:r>
            <a:r>
              <a:rPr lang="en-US" sz="2000" dirty="0">
                <a:solidFill>
                  <a:srgbClr val="000000"/>
                </a:solidFill>
                <a:ea typeface="Calibri" panose="020F0502020204030204" pitchFamily="34" charset="0"/>
              </a:rPr>
              <a:t> </a:t>
            </a:r>
            <a:r>
              <a:rPr lang="en-US" sz="2000" dirty="0" err="1">
                <a:solidFill>
                  <a:srgbClr val="000000"/>
                </a:solidFill>
                <a:ea typeface="Calibri" panose="020F0502020204030204" pitchFamily="34" charset="0"/>
              </a:rPr>
              <a:t>cho</a:t>
            </a:r>
            <a:r>
              <a:rPr lang="en-US" sz="2000" dirty="0">
                <a:solidFill>
                  <a:srgbClr val="000000"/>
                </a:solidFill>
                <a:ea typeface="Calibri" panose="020F0502020204030204" pitchFamily="34" charset="0"/>
              </a:rPr>
              <a:t>.</a:t>
            </a:r>
            <a:endParaRPr lang="vi-VN" sz="2000" dirty="0">
              <a:solidFill>
                <a:srgbClr val="000000"/>
              </a:solidFill>
              <a:latin typeface="+mn-lt"/>
              <a:cs typeface="Arial" panose="020B0604020202020204" pitchFamily="34" charset="0"/>
            </a:endParaRPr>
          </a:p>
        </p:txBody>
      </p:sp>
      <p:sp>
        <p:nvSpPr>
          <p:cNvPr id="9" name="Rectangle 8"/>
          <p:cNvSpPr/>
          <p:nvPr/>
        </p:nvSpPr>
        <p:spPr>
          <a:xfrm>
            <a:off x="4260366" y="2305571"/>
            <a:ext cx="620683" cy="369332"/>
          </a:xfrm>
          <a:prstGeom prst="rect">
            <a:avLst/>
          </a:prstGeom>
        </p:spPr>
        <p:txBody>
          <a:bodyPr wrap="none">
            <a:spAutoFit/>
          </a:bodyPr>
          <a:lstStyle/>
          <a:p>
            <a:pPr algn="ctr">
              <a:buClrTx/>
              <a:defRPr/>
            </a:pPr>
            <a:r>
              <a:rPr lang="en-US" sz="1800" b="1" i="1" u="sng" kern="1200" dirty="0" err="1">
                <a:solidFill>
                  <a:srgbClr val="6CC3C4">
                    <a:lumMod val="50000"/>
                  </a:srgbClr>
                </a:solidFill>
                <a:latin typeface="Arial" panose="020B0604020202020204" pitchFamily="34" charset="0"/>
                <a:ea typeface="+mn-ea"/>
              </a:rPr>
              <a:t>Giải</a:t>
            </a:r>
            <a:endParaRPr lang="en-US" sz="1800" b="1" i="1" u="sng" kern="1200" dirty="0">
              <a:solidFill>
                <a:srgbClr val="6CC3C4">
                  <a:lumMod val="50000"/>
                </a:srgbClr>
              </a:solidFill>
              <a:latin typeface="Calibri"/>
              <a:ea typeface="+mn-ea"/>
            </a:endParaRPr>
          </a:p>
        </p:txBody>
      </p:sp>
      <mc:AlternateContent xmlns:mc="http://schemas.openxmlformats.org/markup-compatibility/2006">
        <mc:Choice xmlns:a14="http://schemas.microsoft.com/office/drawing/2010/main" Requires="a14">
          <p:sp>
            <p:nvSpPr>
              <p:cNvPr id="14" name="Rectangle 13"/>
              <p:cNvSpPr/>
              <p:nvPr/>
            </p:nvSpPr>
            <p:spPr>
              <a:xfrm>
                <a:off x="974778" y="3054637"/>
                <a:ext cx="6926779" cy="1421671"/>
              </a:xfrm>
              <a:prstGeom prst="rect">
                <a:avLst/>
              </a:prstGeom>
            </p:spPr>
            <p:txBody>
              <a:bodyPr wrap="square">
                <a:spAutoFit/>
              </a:bodyPr>
              <a:lstStyle/>
              <a:p>
                <a:pPr marL="30480" marR="30480" algn="just">
                  <a:lnSpc>
                    <a:spcPct val="150000"/>
                  </a:lnSpc>
                </a:pP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góc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Ta </a:t>
                </a:r>
                <a:r>
                  <a:rPr lang="en-US" sz="2000" dirty="0" err="1">
                    <a:latin typeface="Arial" panose="020B0604020202020204" pitchFamily="34" charset="0"/>
                    <a:ea typeface="Times New Roman" panose="02020603050405020304" pitchFamily="18" charset="0"/>
                  </a:rPr>
                  <a:t>cần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chứng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minh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tồn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duy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góc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chứa</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en-US"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974778" y="3054637"/>
                <a:ext cx="6926779" cy="1421671"/>
              </a:xfrm>
              <a:prstGeom prst="rect">
                <a:avLst/>
              </a:prstGeom>
              <a:blipFill>
                <a:blip r:embed="rId4"/>
                <a:stretch>
                  <a:fillRect l="-528" r="-440" b="-6867"/>
                </a:stretch>
              </a:blipFill>
            </p:spPr>
            <p:txBody>
              <a:bodyPr/>
              <a:lstStyle/>
              <a:p>
                <a:r>
                  <a:rPr lang="en-US">
                    <a:noFill/>
                  </a:rPr>
                  <a:t> </a:t>
                </a:r>
              </a:p>
            </p:txBody>
          </p:sp>
        </mc:Fallback>
      </mc:AlternateContent>
    </p:spTree>
    <p:extLst>
      <p:ext uri="{BB962C8B-B14F-4D97-AF65-F5344CB8AC3E}">
        <p14:creationId xmlns:p14="http://schemas.microsoft.com/office/powerpoint/2010/main" val="1208971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left)">
                                      <p:cBhvr>
                                        <p:cTn id="1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5414" y="71563"/>
            <a:ext cx="8950588" cy="4991909"/>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7901557" y="3728389"/>
            <a:ext cx="911819" cy="1312319"/>
          </a:xfrm>
          <a:prstGeom prst="rect">
            <a:avLst/>
          </a:prstGeom>
        </p:spPr>
      </p:pic>
      <p:sp>
        <p:nvSpPr>
          <p:cNvPr id="9" name="Rectangle 8"/>
          <p:cNvSpPr/>
          <p:nvPr/>
        </p:nvSpPr>
        <p:spPr>
          <a:xfrm>
            <a:off x="159963" y="251559"/>
            <a:ext cx="694422" cy="415498"/>
          </a:xfrm>
          <a:prstGeom prst="rect">
            <a:avLst/>
          </a:prstGeom>
        </p:spPr>
        <p:txBody>
          <a:bodyPr wrap="none">
            <a:spAutoFit/>
          </a:bodyPr>
          <a:lstStyle/>
          <a:p>
            <a:pPr algn="ctr">
              <a:buClrTx/>
              <a:defRPr/>
            </a:pPr>
            <a:r>
              <a:rPr lang="en-US" sz="2100" b="1" i="1" u="sng" kern="1200" dirty="0" err="1">
                <a:solidFill>
                  <a:srgbClr val="6CC3C4">
                    <a:lumMod val="50000"/>
                  </a:srgbClr>
                </a:solidFill>
                <a:latin typeface="Arial" panose="020B0604020202020204" pitchFamily="34" charset="0"/>
                <a:ea typeface="+mn-ea"/>
              </a:rPr>
              <a:t>Giải</a:t>
            </a:r>
            <a:endParaRPr lang="en-US" sz="2100" b="1" i="1" u="sng" kern="1200" dirty="0">
              <a:solidFill>
                <a:srgbClr val="6CC3C4">
                  <a:lumMod val="50000"/>
                </a:srgbClr>
              </a:solidFill>
              <a:latin typeface="Calibri"/>
              <a:ea typeface="+mn-ea"/>
            </a:endParaRPr>
          </a:p>
        </p:txBody>
      </p:sp>
      <mc:AlternateContent xmlns:mc="http://schemas.openxmlformats.org/markup-compatibility/2006">
        <mc:Choice xmlns:a14="http://schemas.microsoft.com/office/drawing/2010/main" Requires="a14">
          <p:sp>
            <p:nvSpPr>
              <p:cNvPr id="3" name="Rectangle 2"/>
              <p:cNvSpPr/>
              <p:nvPr/>
            </p:nvSpPr>
            <p:spPr>
              <a:xfrm>
                <a:off x="392007" y="800887"/>
                <a:ext cx="5249656" cy="960006"/>
              </a:xfrm>
              <a:prstGeom prst="rect">
                <a:avLst/>
              </a:prstGeom>
            </p:spPr>
            <p:txBody>
              <a:bodyPr wrap="square">
                <a:spAutoFit/>
              </a:bodyPr>
              <a:lstStyle/>
              <a:p>
                <a:pPr marL="30480" marR="30480" algn="just">
                  <a:lnSpc>
                    <a:spcPct val="150000"/>
                  </a:lnSpc>
                </a:pPr>
                <a:r>
                  <a:rPr lang="en-US" sz="2000" b="1" i="1" dirty="0" err="1">
                    <a:latin typeface="Arial" panose="020B0604020202020204" pitchFamily="34" charset="0"/>
                    <a:ea typeface="Times New Roman" panose="02020603050405020304" pitchFamily="18" charset="0"/>
                  </a:rPr>
                  <a:t>Chứng</a:t>
                </a:r>
                <a:r>
                  <a:rPr lang="en-US" sz="2000" b="1" i="1" dirty="0">
                    <a:latin typeface="Arial" panose="020B0604020202020204" pitchFamily="34" charset="0"/>
                    <a:ea typeface="Times New Roman" panose="02020603050405020304" pitchFamily="18" charset="0"/>
                  </a:rPr>
                  <a:t> </a:t>
                </a:r>
                <a:r>
                  <a:rPr lang="en-US" sz="2000" b="1" i="1" dirty="0" err="1">
                    <a:latin typeface="Arial" panose="020B0604020202020204" pitchFamily="34" charset="0"/>
                    <a:ea typeface="Times New Roman" panose="02020603050405020304" pitchFamily="18" charset="0"/>
                  </a:rPr>
                  <a:t>minh</a:t>
                </a:r>
                <a:r>
                  <a:rPr lang="en-US" sz="2000" b="1" i="1" dirty="0">
                    <a:latin typeface="Arial" panose="020B0604020202020204" pitchFamily="34" charset="0"/>
                    <a:ea typeface="Times New Roman" panose="02020603050405020304" pitchFamily="18" charset="0"/>
                  </a:rPr>
                  <a:t> </a:t>
                </a:r>
                <a:r>
                  <a:rPr lang="en-US" sz="2000" b="1" i="1" dirty="0" err="1">
                    <a:latin typeface="Arial" panose="020B0604020202020204" pitchFamily="34" charset="0"/>
                    <a:ea typeface="Times New Roman" panose="02020603050405020304" pitchFamily="18" charset="0"/>
                  </a:rPr>
                  <a:t>tính</a:t>
                </a:r>
                <a:r>
                  <a:rPr lang="en-US" sz="2000" b="1" i="1" dirty="0">
                    <a:latin typeface="Arial" panose="020B0604020202020204" pitchFamily="34" charset="0"/>
                    <a:ea typeface="Times New Roman" panose="02020603050405020304" pitchFamily="18" charset="0"/>
                  </a:rPr>
                  <a:t> </a:t>
                </a:r>
                <a:r>
                  <a:rPr lang="en-US" sz="2000" b="1" i="1" dirty="0" err="1">
                    <a:latin typeface="Arial" panose="020B0604020202020204" pitchFamily="34" charset="0"/>
                    <a:ea typeface="Times New Roman" panose="02020603050405020304" pitchFamily="18" charset="0"/>
                  </a:rPr>
                  <a:t>tồn</a:t>
                </a:r>
                <a:r>
                  <a:rPr lang="en-US" sz="2000" b="1" i="1" dirty="0">
                    <a:latin typeface="Arial" panose="020B0604020202020204" pitchFamily="34" charset="0"/>
                    <a:ea typeface="Times New Roman" panose="02020603050405020304" pitchFamily="18" charset="0"/>
                  </a:rPr>
                  <a:t> </a:t>
                </a:r>
                <a:r>
                  <a:rPr lang="en-US" sz="2000" b="1" i="1" dirty="0" err="1">
                    <a:latin typeface="Arial" panose="020B0604020202020204" pitchFamily="34" charset="0"/>
                    <a:ea typeface="Times New Roman" panose="02020603050405020304" pitchFamily="18" charset="0"/>
                  </a:rPr>
                  <a:t>tại</a:t>
                </a:r>
                <a:r>
                  <a:rPr lang="en-US" sz="2000" b="1" i="1" dirty="0">
                    <a:latin typeface="Arial" panose="020B0604020202020204" pitchFamily="34" charset="0"/>
                    <a:ea typeface="Times New Roman" panose="02020603050405020304" pitchFamily="18" charset="0"/>
                  </a:rPr>
                  <a:t> </a:t>
                </a:r>
                <a:r>
                  <a:rPr lang="en-US" sz="2000" b="1" i="1" dirty="0" err="1">
                    <a:latin typeface="Arial" panose="020B0604020202020204" pitchFamily="34" charset="0"/>
                    <a:ea typeface="Times New Roman" panose="02020603050405020304" pitchFamily="18" charset="0"/>
                  </a:rPr>
                  <a:t>mặt</a:t>
                </a:r>
                <a:r>
                  <a:rPr lang="en-US" sz="2000" b="1" i="1" dirty="0">
                    <a:latin typeface="Arial" panose="020B0604020202020204" pitchFamily="34" charset="0"/>
                    <a:ea typeface="Times New Roman" panose="02020603050405020304" pitchFamily="18" charset="0"/>
                  </a:rPr>
                  <a:t> </a:t>
                </a:r>
                <a:r>
                  <a:rPr lang="en-US" sz="2000" b="1" i="1" dirty="0" err="1">
                    <a:latin typeface="Arial" panose="020B0604020202020204" pitchFamily="34" charset="0"/>
                    <a:ea typeface="Times New Roman" panose="02020603050405020304" pitchFamily="18" charset="0"/>
                  </a:rPr>
                  <a:t>phẳng</a:t>
                </a:r>
                <a:r>
                  <a:rPr lang="en-US" sz="2000" b="1" i="1" dirty="0">
                    <a:latin typeface="Arial" panose="020B0604020202020204" pitchFamily="34" charset="0"/>
                    <a:ea typeface="Times New Roman" panose="02020603050405020304" pitchFamily="18" charset="0"/>
                  </a:rPr>
                  <a:t> </a:t>
                </a:r>
                <a14:m>
                  <m:oMath xmlns:m="http://schemas.openxmlformats.org/officeDocument/2006/math">
                    <m:r>
                      <a:rPr lang="en-US" sz="2000" b="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𝑸</m:t>
                    </m:r>
                    <m:r>
                      <a:rPr lang="en-US" sz="2000" b="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a:p>
                <a:pPr marL="30480" marR="30480" algn="just">
                  <a:lnSpc>
                    <a:spcPct val="150000"/>
                  </a:lnSpc>
                </a:pP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Xét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hợp</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en-US"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92007" y="800887"/>
                <a:ext cx="5249656" cy="960006"/>
              </a:xfrm>
              <a:prstGeom prst="rect">
                <a:avLst/>
              </a:prstGeom>
              <a:blipFill>
                <a:blip r:embed="rId4"/>
                <a:stretch>
                  <a:fillRect l="-581" b="-101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383710" y="2311856"/>
                <a:ext cx="8306203" cy="2345001"/>
              </a:xfrm>
              <a:prstGeom prst="rect">
                <a:avLst/>
              </a:prstGeom>
            </p:spPr>
            <p:txBody>
              <a:bodyPr wrap="square">
                <a:spAutoFit/>
              </a:bodyPr>
              <a:lstStyle/>
              <a:p>
                <a:pPr marL="30480" marR="30480" algn="just">
                  <a:lnSpc>
                    <a:spcPct val="150000"/>
                  </a:lnSpc>
                </a:pPr>
                <a:r>
                  <a:rPr lang="pt-BR" sz="2000" dirty="0">
                    <a:latin typeface="Arial" panose="020B0604020202020204" pitchFamily="34" charset="0"/>
                    <a:ea typeface="Times New Roman" panose="02020603050405020304" pitchFamily="18" charset="0"/>
                  </a:rPr>
                  <a:t>Lấy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latin typeface="Arial" panose="020B0604020202020204" pitchFamily="34" charset="0"/>
                    <a:ea typeface="Times New Roman" panose="02020603050405020304" pitchFamily="18" charset="0"/>
                  </a:rPr>
                  <a:t> sao 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rPr>
                  <a:t>. Vẽ đường thẳng</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pt-BR" sz="2000" dirty="0">
                    <a:latin typeface="Arial" panose="020B0604020202020204" pitchFamily="34" charset="0"/>
                    <a:ea typeface="Times New Roman" panose="02020603050405020304" pitchFamily="18" charset="0"/>
                  </a:rPr>
                  <a:t> đi qua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 sao 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a:p>
                <a:pPr marL="30480" marR="30480" algn="just">
                  <a:lnSpc>
                    <a:spcPct val="150000"/>
                  </a:lnSpc>
                </a:pPr>
                <a:r>
                  <a:rPr lang="pt-BR" sz="2000" dirty="0">
                    <a:latin typeface="Arial" panose="020B0604020202020204" pitchFamily="34" charset="0"/>
                    <a:ea typeface="Times New Roman" panose="02020603050405020304" pitchFamily="18" charset="0"/>
                  </a:rPr>
                  <a:t>Suy ra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lnSpc>
                    <a:spcPct val="150000"/>
                  </a:lnSpc>
                </a:pPr>
                <a:r>
                  <a:rPr lang="pt-BR" sz="2000" dirty="0">
                    <a:latin typeface="Arial" panose="020B0604020202020204" pitchFamily="34" charset="0"/>
                    <a:ea typeface="Times New Roman" panose="02020603050405020304" pitchFamily="18" charset="0"/>
                  </a:rPr>
                  <a:t>Khi đó hai đường thẳng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latin typeface="Arial" panose="020B0604020202020204" pitchFamily="34" charset="0"/>
                    <a:ea typeface="Times New Roman" panose="02020603050405020304" pitchFamily="18" charset="0"/>
                  </a:rPr>
                  <a:t> xác định mặt phẳng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hay mặt phẳng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chứa hai đường thẳng</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lnSpc>
                    <a:spcPct val="150000"/>
                  </a:lnSpc>
                </a:pPr>
                <a:r>
                  <a:rPr lang="pt-BR" sz="2000" dirty="0">
                    <a:latin typeface="Arial" panose="020B0604020202020204" pitchFamily="34" charset="0"/>
                    <a:ea typeface="Times New Roman" panose="02020603050405020304" pitchFamily="18" charset="0"/>
                  </a:rPr>
                  <a:t>Vì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nên ta có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83710" y="2311856"/>
                <a:ext cx="8306203" cy="2345001"/>
              </a:xfrm>
              <a:prstGeom prst="rect">
                <a:avLst/>
              </a:prstGeom>
              <a:blipFill>
                <a:blip r:embed="rId5"/>
                <a:stretch>
                  <a:fillRect l="-440" r="-367" b="-363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A2FA9C6-851E-8B8D-E721-53E1AA09CB21}"/>
              </a:ext>
            </a:extLst>
          </p:cNvPr>
          <p:cNvPicPr>
            <a:picLocks noChangeAspect="1"/>
          </p:cNvPicPr>
          <p:nvPr/>
        </p:nvPicPr>
        <p:blipFill>
          <a:blip r:embed="rId6"/>
          <a:stretch>
            <a:fillRect/>
          </a:stretch>
        </p:blipFill>
        <p:spPr>
          <a:xfrm>
            <a:off x="5869591" y="658173"/>
            <a:ext cx="2583404" cy="1653683"/>
          </a:xfrm>
          <a:prstGeom prst="rect">
            <a:avLst/>
          </a:prstGeom>
        </p:spPr>
      </p:pic>
    </p:spTree>
    <p:extLst>
      <p:ext uri="{BB962C8B-B14F-4D97-AF65-F5344CB8AC3E}">
        <p14:creationId xmlns:p14="http://schemas.microsoft.com/office/powerpoint/2010/main" val="1441881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5414" y="71563"/>
            <a:ext cx="8950588" cy="4991909"/>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7901557" y="3728389"/>
            <a:ext cx="911819" cy="1312319"/>
          </a:xfrm>
          <a:prstGeom prst="rect">
            <a:avLst/>
          </a:prstGeom>
        </p:spPr>
      </p:pic>
      <p:sp>
        <p:nvSpPr>
          <p:cNvPr id="9" name="Rectangle 8"/>
          <p:cNvSpPr/>
          <p:nvPr/>
        </p:nvSpPr>
        <p:spPr>
          <a:xfrm>
            <a:off x="159963" y="251559"/>
            <a:ext cx="694422" cy="415498"/>
          </a:xfrm>
          <a:prstGeom prst="rect">
            <a:avLst/>
          </a:prstGeom>
        </p:spPr>
        <p:txBody>
          <a:bodyPr wrap="none">
            <a:spAutoFit/>
          </a:bodyPr>
          <a:lstStyle/>
          <a:p>
            <a:pPr algn="ctr">
              <a:buClrTx/>
              <a:defRPr/>
            </a:pPr>
            <a:r>
              <a:rPr lang="en-US" sz="2100" b="1" i="1" u="sng" kern="1200" dirty="0" err="1">
                <a:solidFill>
                  <a:srgbClr val="6CC3C4">
                    <a:lumMod val="50000"/>
                  </a:srgbClr>
                </a:solidFill>
                <a:latin typeface="Arial" panose="020B0604020202020204" pitchFamily="34" charset="0"/>
                <a:ea typeface="+mn-ea"/>
              </a:rPr>
              <a:t>Giải</a:t>
            </a:r>
            <a:endParaRPr lang="en-US" sz="2100" b="1" i="1" u="sng" kern="1200" dirty="0">
              <a:solidFill>
                <a:srgbClr val="6CC3C4">
                  <a:lumMod val="50000"/>
                </a:srgbClr>
              </a:solidFill>
              <a:latin typeface="Calibri"/>
              <a:ea typeface="+mn-ea"/>
            </a:endParaRPr>
          </a:p>
        </p:txBody>
      </p:sp>
      <mc:AlternateContent xmlns:mc="http://schemas.openxmlformats.org/markup-compatibility/2006">
        <mc:Choice xmlns:a14="http://schemas.microsoft.com/office/drawing/2010/main" Requires="a14">
          <p:sp>
            <p:nvSpPr>
              <p:cNvPr id="3" name="Rectangle 2"/>
              <p:cNvSpPr/>
              <p:nvPr/>
            </p:nvSpPr>
            <p:spPr>
              <a:xfrm>
                <a:off x="854385" y="213982"/>
                <a:ext cx="5249656" cy="498342"/>
              </a:xfrm>
              <a:prstGeom prst="rect">
                <a:avLst/>
              </a:prstGeom>
            </p:spPr>
            <p:txBody>
              <a:bodyPr wrap="square">
                <a:spAutoFit/>
              </a:bodyPr>
              <a:lstStyle/>
              <a:p>
                <a:pPr marL="30480" marR="30480" algn="just">
                  <a:lnSpc>
                    <a:spcPct val="150000"/>
                  </a:lnSpc>
                </a:pPr>
                <a:r>
                  <a:rPr lang="pt-BR" sz="2000" dirty="0">
                    <a:latin typeface="Arial" panose="020B0604020202020204" pitchFamily="34" charset="0"/>
                    <a:ea typeface="Times New Roman" panose="02020603050405020304" pitchFamily="18" charset="0"/>
                  </a:rPr>
                  <a:t>- Xét trường hợp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hoặc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854385" y="213982"/>
                <a:ext cx="5249656" cy="498342"/>
              </a:xfrm>
              <a:prstGeom prst="rect">
                <a:avLst/>
              </a:prstGeom>
              <a:blipFill>
                <a:blip r:embed="rId4"/>
                <a:stretch>
                  <a:fillRect l="-581" b="-207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383710" y="2311856"/>
                <a:ext cx="8306203" cy="2345001"/>
              </a:xfrm>
              <a:prstGeom prst="rect">
                <a:avLst/>
              </a:prstGeom>
            </p:spPr>
            <p:txBody>
              <a:bodyPr wrap="square">
                <a:spAutoFit/>
              </a:bodyPr>
              <a:lstStyle/>
              <a:p>
                <a:pPr marL="30480" marR="30480" algn="just">
                  <a:lnSpc>
                    <a:spcPct val="150000"/>
                  </a:lnSpc>
                </a:pPr>
                <a:r>
                  <a:rPr lang="en-US" sz="2000" dirty="0" err="1">
                    <a:latin typeface="Arial" panose="020B0604020202020204" pitchFamily="34" charset="0"/>
                    <a:ea typeface="Times New Roman" panose="02020603050405020304" pitchFamily="18" charset="0"/>
                  </a:rPr>
                  <a:t>Lấy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Vẽ</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cho</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r>
                  <a:rPr lang="en-US" sz="2000" dirty="0" err="1">
                    <a:latin typeface="Arial" panose="020B0604020202020204" pitchFamily="34" charset="0"/>
                    <a:ea typeface="Times New Roman" panose="02020603050405020304" pitchFamily="18" charset="0"/>
                  </a:rPr>
                  <a:t>Suy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ra</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m:t>
                    </m:r>
                  </m:oMath>
                </a14:m>
                <a:r>
                  <a:rPr lang="en-US" sz="20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r>
                  <a:rPr lang="en-US" sz="2000" dirty="0">
                    <a:latin typeface="Arial" panose="020B0604020202020204" pitchFamily="34" charset="0"/>
                    <a:ea typeface="Times New Roman" panose="02020603050405020304" pitchFamily="18" charset="0"/>
                  </a:rPr>
                  <a:t>Khi </a:t>
                </a:r>
                <a:r>
                  <a:rPr lang="en-US" sz="2000" dirty="0" err="1">
                    <a:latin typeface="Arial" panose="020B0604020202020204" pitchFamily="34" charset="0"/>
                    <a:ea typeface="Times New Roman" panose="02020603050405020304" pitchFamily="18" charset="0"/>
                  </a:rPr>
                  <a:t>đó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hai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xác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định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hay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chứa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hai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en-US" sz="20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r>
                  <a:rPr lang="pt-BR" sz="2000" dirty="0">
                    <a:latin typeface="Arial" panose="020B0604020202020204" pitchFamily="34" charset="0"/>
                    <a:ea typeface="Times New Roman" panose="02020603050405020304" pitchFamily="18" charset="0"/>
                  </a:rPr>
                  <a:t>Vì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𝑎</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nên ta có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83710" y="2311856"/>
                <a:ext cx="8306203" cy="2345001"/>
              </a:xfrm>
              <a:prstGeom prst="rect">
                <a:avLst/>
              </a:prstGeom>
              <a:blipFill>
                <a:blip r:embed="rId5"/>
                <a:stretch>
                  <a:fillRect l="-440" r="-367" b="-363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A2FA9C6-851E-8B8D-E721-53E1AA09CB21}"/>
              </a:ext>
            </a:extLst>
          </p:cNvPr>
          <p:cNvPicPr>
            <a:picLocks noChangeAspect="1"/>
          </p:cNvPicPr>
          <p:nvPr/>
        </p:nvPicPr>
        <p:blipFill>
          <a:blip r:embed="rId6"/>
          <a:srcRect/>
          <a:stretch/>
        </p:blipFill>
        <p:spPr>
          <a:xfrm>
            <a:off x="3170123" y="961637"/>
            <a:ext cx="3361305" cy="1350219"/>
          </a:xfrm>
          <a:prstGeom prst="rect">
            <a:avLst/>
          </a:prstGeom>
        </p:spPr>
      </p:pic>
    </p:spTree>
    <p:extLst>
      <p:ext uri="{BB962C8B-B14F-4D97-AF65-F5344CB8AC3E}">
        <p14:creationId xmlns:p14="http://schemas.microsoft.com/office/powerpoint/2010/main" val="18824027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95414" y="71563"/>
            <a:ext cx="8950588" cy="4991909"/>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7808330" y="2398353"/>
            <a:ext cx="911819" cy="1312319"/>
          </a:xfrm>
          <a:prstGeom prst="rect">
            <a:avLst/>
          </a:prstGeom>
        </p:spPr>
      </p:pic>
      <p:sp>
        <p:nvSpPr>
          <p:cNvPr id="9" name="Rectangle 8"/>
          <p:cNvSpPr/>
          <p:nvPr/>
        </p:nvSpPr>
        <p:spPr>
          <a:xfrm>
            <a:off x="195588" y="202376"/>
            <a:ext cx="694422" cy="415498"/>
          </a:xfrm>
          <a:prstGeom prst="rect">
            <a:avLst/>
          </a:prstGeom>
        </p:spPr>
        <p:txBody>
          <a:bodyPr wrap="none">
            <a:spAutoFit/>
          </a:bodyPr>
          <a:lstStyle/>
          <a:p>
            <a:pPr algn="ctr">
              <a:buClrTx/>
              <a:defRPr/>
            </a:pPr>
            <a:r>
              <a:rPr lang="en-US" sz="2100" b="1" i="1" u="sng" kern="1200" dirty="0" err="1">
                <a:solidFill>
                  <a:srgbClr val="6CC3C4">
                    <a:lumMod val="50000"/>
                  </a:srgbClr>
                </a:solidFill>
                <a:latin typeface="Arial" panose="020B0604020202020204" pitchFamily="34" charset="0"/>
                <a:ea typeface="+mn-ea"/>
              </a:rPr>
              <a:t>Giải</a:t>
            </a:r>
            <a:endParaRPr lang="en-US" sz="2100" b="1" i="1" u="sng" kern="1200" dirty="0">
              <a:solidFill>
                <a:srgbClr val="6CC3C4">
                  <a:lumMod val="50000"/>
                </a:srgbClr>
              </a:solidFill>
              <a:latin typeface="Calibri"/>
              <a:ea typeface="+mn-ea"/>
            </a:endParaRPr>
          </a:p>
        </p:txBody>
      </p:sp>
      <mc:AlternateContent xmlns:mc="http://schemas.openxmlformats.org/markup-compatibility/2006">
        <mc:Choice xmlns:a14="http://schemas.microsoft.com/office/drawing/2010/main" Requires="a14">
          <p:sp>
            <p:nvSpPr>
              <p:cNvPr id="14" name="Rectangle 13"/>
              <p:cNvSpPr/>
              <p:nvPr/>
            </p:nvSpPr>
            <p:spPr>
              <a:xfrm>
                <a:off x="421267" y="748687"/>
                <a:ext cx="8298882" cy="3691523"/>
              </a:xfrm>
              <a:prstGeom prst="rect">
                <a:avLst/>
              </a:prstGeom>
            </p:spPr>
            <p:txBody>
              <a:bodyPr wrap="square">
                <a:spAutoFit/>
              </a:bodyPr>
              <a:lstStyle/>
              <a:p>
                <a:pPr marL="30480" marR="30480" algn="just">
                  <a:lnSpc>
                    <a:spcPct val="200000"/>
                  </a:lnSpc>
                </a:pPr>
                <a:r>
                  <a:rPr lang="pt-BR" sz="2000" b="1" i="1" dirty="0">
                    <a:latin typeface="Arial" panose="020B0604020202020204" pitchFamily="34" charset="0"/>
                    <a:ea typeface="Times New Roman" panose="02020603050405020304" pitchFamily="18" charset="0"/>
                  </a:rPr>
                  <a:t>Chứng minh tính duy nhất mặt phẳng </a:t>
                </a:r>
                <a14:m>
                  <m:oMath xmlns:m="http://schemas.openxmlformats.org/officeDocument/2006/math">
                    <m:r>
                      <a:rPr lang="pt-BR" sz="2000" b="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𝑸</m:t>
                    </m:r>
                    <m:r>
                      <a:rPr lang="pt-BR" sz="2000" b="1">
                        <a:latin typeface="Cambria Math" panose="02040503050406030204" pitchFamily="18" charset="0"/>
                        <a:ea typeface="Times New Roman" panose="02020603050405020304" pitchFamily="18" charset="0"/>
                        <a:cs typeface="Arial" panose="020B0604020202020204" pitchFamily="34" charset="0"/>
                      </a:rPr>
                      <m:t>)</m:t>
                    </m:r>
                  </m:oMath>
                </a14:m>
                <a:r>
                  <a:rPr lang="pt-BR" sz="2000" b="1" i="1"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lnSpc>
                    <a:spcPct val="200000"/>
                  </a:lnSpc>
                </a:pPr>
                <a:r>
                  <a:rPr lang="pt-BR" sz="2000" dirty="0">
                    <a:latin typeface="Arial" panose="020B0604020202020204" pitchFamily="34" charset="0"/>
                    <a:ea typeface="Times New Roman" panose="02020603050405020304" pitchFamily="18" charset="0"/>
                  </a:rPr>
                  <a:t>Giả sử tồn tại mặt phẳng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khác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sao cho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lnSpc>
                    <a:spcPct val="200000"/>
                  </a:lnSpc>
                </a:pPr>
                <a:r>
                  <a:rPr lang="en-US" sz="2000" dirty="0">
                    <a:latin typeface="Arial" panose="020B0604020202020204" pitchFamily="34" charset="0"/>
                    <a:ea typeface="Times New Roman" panose="02020603050405020304" pitchFamily="18" charset="0"/>
                  </a:rPr>
                  <a:t>Ta </a:t>
                </a:r>
                <a:r>
                  <a:rPr lang="en-US" sz="2000" dirty="0" err="1">
                    <a:latin typeface="Arial" panose="020B0604020202020204" pitchFamily="34" charset="0"/>
                    <a:ea typeface="Times New Roman" panose="02020603050405020304" pitchFamily="18" charset="0"/>
                  </a:rPr>
                  <a:t>thấy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lnSpc>
                    <a:spcPct val="200000"/>
                  </a:lnSpc>
                </a:pPr>
                <a:r>
                  <a:rPr lang="en-US" sz="2000" dirty="0" err="1">
                    <a:latin typeface="Arial" panose="020B0604020202020204" pitchFamily="34" charset="0"/>
                    <a:ea typeface="Times New Roman" panose="02020603050405020304" pitchFamily="18" charset="0"/>
                  </a:rPr>
                  <a:t>Mà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nên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suy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ra</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30480" marR="30480" algn="just">
                  <a:lnSpc>
                    <a:spcPct val="200000"/>
                  </a:lnSpc>
                </a:pPr>
                <a:r>
                  <a:rPr lang="en-US" sz="2000" dirty="0" err="1">
                    <a:latin typeface="Arial" panose="020B0604020202020204" pitchFamily="34" charset="0"/>
                    <a:ea typeface="Times New Roman" panose="02020603050405020304" pitchFamily="18" charset="0"/>
                  </a:rPr>
                  <a:t>Mâu</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thuẫn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giả</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thiết</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góc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lnSpc>
                    <a:spcPct val="200000"/>
                  </a:lnSpc>
                </a:pPr>
                <a:r>
                  <a:rPr lang="en-US" sz="2000" dirty="0" err="1">
                    <a:latin typeface="Arial" panose="020B0604020202020204" pitchFamily="34" charset="0"/>
                    <a:ea typeface="Times New Roman" panose="02020603050405020304" pitchFamily="18" charset="0"/>
                  </a:rPr>
                  <a:t>Như</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tồn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duy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nhất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mặt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sao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cho</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𝑑</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𝑃</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𝑄</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21267" y="748687"/>
                <a:ext cx="8298882" cy="3691523"/>
              </a:xfrm>
              <a:prstGeom prst="rect">
                <a:avLst/>
              </a:prstGeom>
              <a:blipFill>
                <a:blip r:embed="rId4"/>
                <a:stretch>
                  <a:fillRect l="-367" b="-2149"/>
                </a:stretch>
              </a:blipFill>
            </p:spPr>
            <p:txBody>
              <a:bodyPr/>
              <a:lstStyle/>
              <a:p>
                <a:r>
                  <a:rPr lang="en-US">
                    <a:noFill/>
                  </a:rPr>
                  <a:t> </a:t>
                </a:r>
              </a:p>
            </p:txBody>
          </p:sp>
        </mc:Fallback>
      </mc:AlternateContent>
    </p:spTree>
    <p:extLst>
      <p:ext uri="{BB962C8B-B14F-4D97-AF65-F5344CB8AC3E}">
        <p14:creationId xmlns:p14="http://schemas.microsoft.com/office/powerpoint/2010/main" val="3015516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8" y="3315694"/>
            <a:ext cx="1449950" cy="1495561"/>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rot="20912646">
            <a:off x="6333287" y="3295940"/>
            <a:ext cx="2254123" cy="163732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1137" y="496066"/>
            <a:ext cx="6367800" cy="2529300"/>
          </a:xfrm>
          <a:prstGeom prst="rect">
            <a:avLst/>
          </a:prstGeom>
        </p:spPr>
        <p:txBody>
          <a:bodyPr spcFirstLastPara="1" wrap="square" lIns="91425" tIns="91425" rIns="91425" bIns="91425" anchor="ctr" anchorCtr="0">
            <a:noAutofit/>
          </a:bodyPr>
          <a:lstStyle/>
          <a:p>
            <a:pPr lvl="0"/>
            <a:r>
              <a:rPr lang="en-US" sz="7000">
                <a:latin typeface="+mn-lt"/>
              </a:rPr>
              <a:t>VẬN DỤNG</a:t>
            </a:r>
            <a:endParaRPr sz="7000" b="1">
              <a:latin typeface="+mn-lt"/>
            </a:endParaRPr>
          </a:p>
        </p:txBody>
      </p:sp>
    </p:spTree>
    <p:extLst>
      <p:ext uri="{BB962C8B-B14F-4D97-AF65-F5344CB8AC3E}">
        <p14:creationId xmlns:p14="http://schemas.microsoft.com/office/powerpoint/2010/main" val="106227463"/>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9369286">
            <a:off x="8579997" y="1037417"/>
            <a:ext cx="888946" cy="1026411"/>
          </a:xfrm>
          <a:prstGeom prst="rect">
            <a:avLst/>
          </a:prstGeom>
        </p:spPr>
      </p:pic>
      <mc:AlternateContent xmlns:mc="http://schemas.openxmlformats.org/markup-compatibility/2006">
        <mc:Choice xmlns:a14="http://schemas.microsoft.com/office/drawing/2010/main" Requires="a14">
          <p:sp>
            <p:nvSpPr>
              <p:cNvPr id="15" name="Rectangle 1"/>
              <p:cNvSpPr>
                <a:spLocks noChangeArrowheads="1"/>
              </p:cNvSpPr>
              <p:nvPr/>
            </p:nvSpPr>
            <p:spPr bwMode="auto">
              <a:xfrm>
                <a:off x="507460" y="89684"/>
                <a:ext cx="8129079" cy="17198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Aft>
                    <a:spcPts val="800"/>
                  </a:spcAft>
                </a:pPr>
                <a:r>
                  <a:rPr lang="fr-FR" sz="1700" b="1" dirty="0" err="1">
                    <a:solidFill>
                      <a:srgbClr val="C00000"/>
                    </a:solidFill>
                    <a:latin typeface="+mn-lt"/>
                    <a:ea typeface="Calibri" panose="020F0502020204030204" pitchFamily="34" charset="0"/>
                    <a:cs typeface="Arial" panose="020B0604020202020204" pitchFamily="34" charset="0"/>
                  </a:rPr>
                  <a:t>Bài</a:t>
                </a:r>
                <a:r>
                  <a:rPr lang="fr-FR" sz="1700" b="1" dirty="0">
                    <a:solidFill>
                      <a:srgbClr val="C00000"/>
                    </a:solidFill>
                    <a:latin typeface="+mn-lt"/>
                    <a:ea typeface="Calibri" panose="020F0502020204030204" pitchFamily="34" charset="0"/>
                    <a:cs typeface="Arial" panose="020B0604020202020204" pitchFamily="34" charset="0"/>
                  </a:rPr>
                  <a:t> 5 (SGK – tr.99)</a:t>
                </a:r>
                <a:r>
                  <a:rPr lang="en-US" sz="1700" dirty="0">
                    <a:solidFill>
                      <a:srgbClr val="C00000"/>
                    </a:solidFill>
                    <a:latin typeface="+mn-lt"/>
                    <a:ea typeface="Calibri" panose="020F0502020204030204" pitchFamily="34" charset="0"/>
                    <a:cs typeface="Arial" panose="020B0604020202020204" pitchFamily="34" charset="0"/>
                  </a:rPr>
                  <a:t> </a:t>
                </a:r>
                <a:r>
                  <a:rPr lang="en-US" sz="1800" dirty="0">
                    <a:solidFill>
                      <a:srgbClr val="000000"/>
                    </a:solidFill>
                    <a:ea typeface="Calibri" panose="020F0502020204030204" pitchFamily="34" charset="0"/>
                    <a:cs typeface="Times New Roman" panose="02020603050405020304" pitchFamily="18" charset="0"/>
                  </a:rPr>
                  <a:t>Cho </a:t>
                </a:r>
                <a:r>
                  <a:rPr lang="en-US" sz="1800" dirty="0" err="1">
                    <a:solidFill>
                      <a:srgbClr val="000000"/>
                    </a:solidFill>
                    <a:ea typeface="Calibri" panose="020F0502020204030204" pitchFamily="34" charset="0"/>
                    <a:cs typeface="Times New Roman" panose="02020603050405020304" pitchFamily="18" charset="0"/>
                  </a:rPr>
                  <a:t>hình</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chóp</a:t>
                </a:r>
                <a:r>
                  <a:rPr lang="en-US" sz="18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có</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đáy</a:t>
                </a:r>
                <a:r>
                  <a:rPr lang="en-US" sz="18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là</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hình</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chữ</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nhật</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mặt</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phẳng</a:t>
                </a:r>
                <a:r>
                  <a:rPr lang="en-US" sz="18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𝑆𝐴𝐵</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vuông</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góc</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với</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mặt</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đáy</a:t>
                </a:r>
                <a:r>
                  <a:rPr lang="en-US" sz="1800" dirty="0">
                    <a:solidFill>
                      <a:srgbClr val="000000"/>
                    </a:solidFill>
                    <a:ea typeface="Calibri" panose="020F0502020204030204" pitchFamily="34" charset="0"/>
                    <a:cs typeface="Times New Roman" panose="02020603050405020304" pitchFamily="18" charset="0"/>
                  </a:rPr>
                  <a:t>, tam </a:t>
                </a:r>
                <a:r>
                  <a:rPr lang="en-US" sz="1800" dirty="0" err="1">
                    <a:solidFill>
                      <a:srgbClr val="000000"/>
                    </a:solidFill>
                    <a:ea typeface="Calibri" panose="020F0502020204030204" pitchFamily="34" charset="0"/>
                    <a:cs typeface="Times New Roman" panose="02020603050405020304" pitchFamily="18" charset="0"/>
                  </a:rPr>
                  <a:t>giác</a:t>
                </a:r>
                <a:r>
                  <a:rPr lang="en-US" sz="18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𝑆𝐴𝐵</m:t>
                    </m:r>
                  </m:oMath>
                </a14:m>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vuông</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cân</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tại</a:t>
                </a:r>
                <a:r>
                  <a:rPr lang="en-US" sz="18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m:t>
                    </m:r>
                  </m:oMath>
                </a14:m>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Gọi</a:t>
                </a:r>
                <a:r>
                  <a:rPr lang="en-US" sz="18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𝑀</m:t>
                    </m:r>
                  </m:oMath>
                </a14:m>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là</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trung</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điểm</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của</a:t>
                </a:r>
                <a:r>
                  <a:rPr lang="en-US" sz="18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m:t>
                    </m:r>
                  </m:oMath>
                </a14:m>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Chứng</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minh</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rằng</a:t>
                </a:r>
                <a:r>
                  <a:rPr lang="en-US" sz="1800" dirty="0">
                    <a:solidFill>
                      <a:srgbClr val="000000"/>
                    </a:solidFill>
                    <a:ea typeface="Calibri" panose="020F0502020204030204" pitchFamily="34"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dirty="0">
                    <a:solidFill>
                      <a:srgbClr val="000000"/>
                    </a:solidFill>
                    <a:ea typeface="Calibri" panose="020F0502020204030204" pitchFamily="34" charset="0"/>
                    <a:cs typeface="Times New Roman" panose="02020603050405020304" pitchFamily="18" charset="0"/>
                  </a:rPr>
                  <a:t>a)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𝑆𝑀</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pt-BR" sz="1800" dirty="0">
                    <a:solidFill>
                      <a:srgbClr val="000000"/>
                    </a:solidFill>
                    <a:ea typeface="Calibri" panose="020F0502020204030204" pitchFamily="34" charset="0"/>
                    <a:cs typeface="Times New Roman" panose="02020603050405020304" pitchFamily="18" charset="0"/>
                  </a:rPr>
                  <a:t>		b)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𝐴𝐷</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𝑆𝐴𝐵</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pt-BR" sz="1800" dirty="0">
                    <a:solidFill>
                      <a:srgbClr val="000000"/>
                    </a:solidFill>
                    <a:ea typeface="Calibri" panose="020F0502020204030204" pitchFamily="34" charset="0"/>
                    <a:cs typeface="Times New Roman" panose="02020603050405020304" pitchFamily="18" charset="0"/>
                  </a:rPr>
                  <a:t>		c) </a:t>
                </a:r>
                <a14:m>
                  <m:oMath xmlns:m="http://schemas.openxmlformats.org/officeDocument/2006/math">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𝑆𝐴𝐷</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pt-BR" sz="1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𝑆𝐵𝐶</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Rectangle 1"/>
              <p:cNvSpPr>
                <a:spLocks noRot="1" noChangeAspect="1" noMove="1" noResize="1" noEditPoints="1" noAdjustHandles="1" noChangeArrowheads="1" noChangeShapeType="1" noTextEdit="1"/>
              </p:cNvSpPr>
              <p:nvPr/>
            </p:nvSpPr>
            <p:spPr bwMode="auto">
              <a:xfrm>
                <a:off x="507460" y="89684"/>
                <a:ext cx="8129079" cy="1719830"/>
              </a:xfrm>
              <a:prstGeom prst="rect">
                <a:avLst/>
              </a:prstGeom>
              <a:blipFill>
                <a:blip r:embed="rId4"/>
                <a:stretch>
                  <a:fillRect l="-1724" r="-1724" b="-780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Rectangle 16"/>
          <p:cNvSpPr/>
          <p:nvPr/>
        </p:nvSpPr>
        <p:spPr>
          <a:xfrm>
            <a:off x="4272878" y="2022736"/>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dirty="0" err="1">
                <a:ln>
                  <a:noFill/>
                </a:ln>
                <a:solidFill>
                  <a:srgbClr val="6CC3C4">
                    <a:lumMod val="50000"/>
                  </a:srgbClr>
                </a:solidFill>
                <a:effectLst/>
                <a:uLnTx/>
                <a:uFillTx/>
                <a:latin typeface="Arial"/>
                <a:ea typeface="+mn-ea"/>
                <a:cs typeface="Arial"/>
                <a:sym typeface="Arial"/>
              </a:rPr>
              <a:t>Giải</a:t>
            </a:r>
            <a:endParaRPr kumimoji="0" lang="en-US" sz="1700" b="1" i="1" u="sng" strike="noStrike" kern="1200" cap="none" spc="0" normalizeH="0" baseline="0" noProof="0" dirty="0">
              <a:ln>
                <a:noFill/>
              </a:ln>
              <a:solidFill>
                <a:srgbClr val="6CC3C4">
                  <a:lumMod val="50000"/>
                </a:srgbClr>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2974485" y="2589901"/>
                <a:ext cx="5967634" cy="2119747"/>
              </a:xfrm>
              <a:prstGeom prst="rect">
                <a:avLst/>
              </a:prstGeom>
            </p:spPr>
            <p:txBody>
              <a:bodyPr wrap="square">
                <a:spAutoFit/>
              </a:bodyPr>
              <a:lstStyle/>
              <a:p>
                <a:pPr marL="30480" marR="30480" algn="just">
                  <a:lnSpc>
                    <a:spcPct val="150000"/>
                  </a:lnSpc>
                </a:pPr>
                <a:r>
                  <a:rPr lang="fr-FR" sz="1800" dirty="0">
                    <a:latin typeface="Arial" panose="020B0604020202020204" pitchFamily="34" charset="0"/>
                    <a:ea typeface="Times New Roman" panose="02020603050405020304" pitchFamily="18" charset="0"/>
                  </a:rPr>
                  <a:t>a) </a:t>
                </a:r>
                <a:r>
                  <a:rPr lang="fr-FR" sz="1800" dirty="0" err="1">
                    <a:latin typeface="Arial" panose="020B0604020202020204" pitchFamily="34" charset="0"/>
                    <a:ea typeface="Times New Roman" panose="02020603050405020304" pitchFamily="18" charset="0"/>
                  </a:rPr>
                  <a:t>Xét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tam</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giác</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𝑆𝐴𝐵</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vuông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cân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tại</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𝑆</m:t>
                    </m:r>
                    <m:r>
                      <a:rPr lang="fr-FR" sz="1800" i="1">
                        <a:latin typeface="Cambria Math" panose="02040503050406030204" pitchFamily="18" charset="0"/>
                        <a:ea typeface="Times New Roman" panose="02020603050405020304" pitchFamily="18" charset="0"/>
                        <a:cs typeface="Arial" panose="020B0604020202020204" pitchFamily="34" charset="0"/>
                      </a:rPr>
                      <m:t> </m:t>
                    </m:r>
                  </m:oMath>
                </a14:m>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𝑆𝑀</m:t>
                    </m:r>
                  </m:oMath>
                </a14:m>
                <a:r>
                  <a:rPr lang="fr-FR" sz="1800" dirty="0">
                    <a:latin typeface="Arial" panose="020B0604020202020204" pitchFamily="34" charset="0"/>
                    <a:ea typeface="Times New Roman" panose="02020603050405020304" pitchFamily="18" charset="0"/>
                  </a:rPr>
                  <a:t> là </a:t>
                </a:r>
                <a:r>
                  <a:rPr lang="fr-FR" sz="1800" dirty="0" err="1">
                    <a:latin typeface="Arial" panose="020B0604020202020204" pitchFamily="34" charset="0"/>
                    <a:ea typeface="Times New Roman" panose="02020603050405020304" pitchFamily="18" charset="0"/>
                  </a:rPr>
                  <a:t>đường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trung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tuyến</a:t>
                </a:r>
                <a:r>
                  <a:rPr lang="fr-FR" sz="1800" dirty="0">
                    <a:latin typeface="Arial" panose="020B0604020202020204" pitchFamily="34" charset="0"/>
                    <a:ea typeface="Times New Roman" panose="02020603050405020304" pitchFamily="18" charset="0"/>
                  </a:rPr>
                  <a:t> (do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𝑀</m:t>
                    </m:r>
                  </m:oMath>
                </a14:m>
                <a:r>
                  <a:rPr lang="fr-FR" sz="1800" dirty="0">
                    <a:latin typeface="Arial" panose="020B0604020202020204" pitchFamily="34" charset="0"/>
                    <a:ea typeface="Times New Roman" panose="02020603050405020304" pitchFamily="18" charset="0"/>
                  </a:rPr>
                  <a:t> là </a:t>
                </a:r>
                <a:r>
                  <a:rPr lang="fr-FR" sz="1800" dirty="0" err="1">
                    <a:latin typeface="Arial" panose="020B0604020202020204" pitchFamily="34" charset="0"/>
                    <a:ea typeface="Times New Roman" panose="02020603050405020304" pitchFamily="18" charset="0"/>
                  </a:rPr>
                  <a:t>trung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điểm</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của</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𝐴𝐵</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nên</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𝑆𝑀</m:t>
                    </m:r>
                    <m:r>
                      <a:rPr lang="fr-FR" sz="1800" i="1">
                        <a:latin typeface="Cambria Math" panose="02040503050406030204" pitchFamily="18" charset="0"/>
                        <a:ea typeface="Times New Roman" panose="02020603050405020304" pitchFamily="18" charset="0"/>
                        <a:cs typeface="Arial" panose="020B0604020202020204" pitchFamily="34" charset="0"/>
                      </a:rPr>
                      <m:t> ⊥ </m:t>
                    </m:r>
                    <m:r>
                      <a:rPr lang="fr-FR" sz="1800" i="1">
                        <a:latin typeface="Cambria Math" panose="02040503050406030204" pitchFamily="18" charset="0"/>
                        <a:ea typeface="Times New Roman" panose="02020603050405020304" pitchFamily="18" charset="0"/>
                        <a:cs typeface="Arial" panose="020B0604020202020204" pitchFamily="34" charset="0"/>
                      </a:rPr>
                      <m:t>𝐴𝐵</m:t>
                    </m:r>
                  </m:oMath>
                </a14:m>
                <a:r>
                  <a:rPr lang="fr-F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en-US" sz="1800" dirty="0">
                    <a:latin typeface="Arial" panose="020B0604020202020204" pitchFamily="34" charset="0"/>
                    <a:ea typeface="Times New Roman" panose="02020603050405020304" pitchFamily="18" charset="0"/>
                  </a:rPr>
                  <a:t>Do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𝐵</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r>
                        <a:rPr lang="en-US" sz="18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en-US" sz="1800" dirty="0" err="1">
                    <a:latin typeface="Arial" panose="020B0604020202020204" pitchFamily="34" charset="0"/>
                    <a:ea typeface="Times New Roman" panose="02020603050405020304" pitchFamily="18" charset="0"/>
                  </a:rPr>
                  <a:t>Suy</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ra</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600" dirty="0">
                  <a:latin typeface="Times New Roman" panose="020206030504050203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974485" y="2589901"/>
                <a:ext cx="5967634" cy="2119747"/>
              </a:xfrm>
              <a:prstGeom prst="rect">
                <a:avLst/>
              </a:prstGeom>
              <a:blipFill>
                <a:blip r:embed="rId5"/>
                <a:stretch>
                  <a:fillRect l="-409" r="-306" b="-3736"/>
                </a:stretch>
              </a:blipFill>
            </p:spPr>
            <p:txBody>
              <a:bodyPr/>
              <a:lstStyle/>
              <a:p>
                <a:r>
                  <a:rPr lang="en-US">
                    <a:noFill/>
                  </a:rPr>
                  <a:t> </a:t>
                </a:r>
              </a:p>
            </p:txBody>
          </p:sp>
        </mc:Fallback>
      </mc:AlternateContent>
      <p:pic>
        <p:nvPicPr>
          <p:cNvPr id="5" name="Picture 4"/>
          <p:cNvPicPr>
            <a:picLocks noChangeAspect="1"/>
          </p:cNvPicPr>
          <p:nvPr/>
        </p:nvPicPr>
        <p:blipFill>
          <a:blip r:embed="rId6"/>
          <a:srcRect/>
          <a:stretch/>
        </p:blipFill>
        <p:spPr>
          <a:xfrm>
            <a:off x="305479" y="2589901"/>
            <a:ext cx="2669006" cy="1982129"/>
          </a:xfrm>
          <a:prstGeom prst="rect">
            <a:avLst/>
          </a:prstGeom>
        </p:spPr>
      </p:pic>
    </p:spTree>
    <p:extLst>
      <p:ext uri="{BB962C8B-B14F-4D97-AF65-F5344CB8AC3E}">
        <p14:creationId xmlns:p14="http://schemas.microsoft.com/office/powerpoint/2010/main" val="268006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9369286">
            <a:off x="8589209" y="1509234"/>
            <a:ext cx="888946" cy="1026411"/>
          </a:xfrm>
          <a:prstGeom prst="rect">
            <a:avLst/>
          </a:prstGeom>
        </p:spPr>
      </p:pic>
      <p:sp>
        <p:nvSpPr>
          <p:cNvPr id="17" name="Rectangle 16"/>
          <p:cNvSpPr/>
          <p:nvPr/>
        </p:nvSpPr>
        <p:spPr>
          <a:xfrm>
            <a:off x="313052" y="192472"/>
            <a:ext cx="598241"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700" b="1" i="1" u="sng" strike="noStrike" kern="1200" cap="none" spc="0" normalizeH="0" baseline="0" noProof="0">
                <a:ln>
                  <a:noFill/>
                </a:ln>
                <a:solidFill>
                  <a:srgbClr val="6CC3C4">
                    <a:lumMod val="50000"/>
                  </a:srgbClr>
                </a:solidFill>
                <a:effectLst/>
                <a:uLnTx/>
                <a:uFillTx/>
                <a:latin typeface="Arial"/>
                <a:ea typeface="+mn-ea"/>
                <a:cs typeface="Arial"/>
                <a:sym typeface="Arial"/>
              </a:rPr>
              <a:t>Giải</a:t>
            </a:r>
            <a:endParaRPr kumimoji="0" lang="en-US" sz="1700" b="1" i="1" u="sng" strike="noStrike" kern="1200" cap="none" spc="0" normalizeH="0" baseline="0" noProof="0" dirty="0">
              <a:ln>
                <a:noFill/>
              </a:ln>
              <a:solidFill>
                <a:srgbClr val="6CC3C4">
                  <a:lumMod val="50000"/>
                </a:srgbClr>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4" name="Rectangle 3"/>
              <p:cNvSpPr/>
              <p:nvPr/>
            </p:nvSpPr>
            <p:spPr>
              <a:xfrm>
                <a:off x="72456" y="2727406"/>
                <a:ext cx="2988598" cy="2223622"/>
              </a:xfrm>
              <a:prstGeom prst="rect">
                <a:avLst/>
              </a:prstGeom>
            </p:spPr>
            <p:txBody>
              <a:bodyPr wrap="square">
                <a:spAutoFit/>
              </a:bodyPr>
              <a:lstStyle/>
              <a:p>
                <a:pPr marL="30480" marR="30480" algn="just">
                  <a:lnSpc>
                    <a:spcPct val="200000"/>
                  </a:lnSpc>
                </a:pPr>
                <a:r>
                  <a:rPr lang="en-US" sz="1800" dirty="0">
                    <a:latin typeface="Arial" panose="020B0604020202020204" pitchFamily="34" charset="0"/>
                    <a:ea typeface="Times New Roman" panose="02020603050405020304" pitchFamily="18" charset="0"/>
                  </a:rPr>
                  <a:t>Ta </a:t>
                </a:r>
                <a:r>
                  <a:rPr lang="en-US" sz="1800" dirty="0" err="1">
                    <a:latin typeface="Arial" panose="020B0604020202020204" pitchFamily="34" charset="0"/>
                    <a:ea typeface="Times New Roman" panose="02020603050405020304" pitchFamily="18" charset="0"/>
                  </a:rPr>
                  <a:t>có</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𝑆𝑀</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𝑆𝑀</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en-US" sz="18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r>
                  <a:rPr lang="pt-BR" sz="1800" dirty="0">
                    <a:latin typeface="Arial" panose="020B0604020202020204" pitchFamily="34" charset="0"/>
                    <a:ea typeface="Times New Roman" panose="02020603050405020304" pitchFamily="18" charset="0"/>
                  </a:rPr>
                  <a:t>Từ đó, ta có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𝑆𝑀</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72456" y="2727406"/>
                <a:ext cx="2988598" cy="2223622"/>
              </a:xfrm>
              <a:prstGeom prst="rect">
                <a:avLst/>
              </a:prstGeom>
              <a:blipFill>
                <a:blip r:embed="rId4"/>
                <a:stretch>
                  <a:fillRect l="-816" r="-204" b="-3562"/>
                </a:stretch>
              </a:blipFill>
            </p:spPr>
            <p:txBody>
              <a:bodyPr/>
              <a:lstStyle/>
              <a:p>
                <a:r>
                  <a:rPr lang="en-US">
                    <a:noFill/>
                  </a:rPr>
                  <a:t> </a:t>
                </a:r>
              </a:p>
            </p:txBody>
          </p:sp>
        </mc:Fallback>
      </mc:AlternateContent>
      <p:pic>
        <p:nvPicPr>
          <p:cNvPr id="5" name="Picture 4"/>
          <p:cNvPicPr>
            <a:picLocks noChangeAspect="1"/>
          </p:cNvPicPr>
          <p:nvPr/>
        </p:nvPicPr>
        <p:blipFill>
          <a:blip r:embed="rId5"/>
          <a:srcRect/>
          <a:stretch/>
        </p:blipFill>
        <p:spPr>
          <a:xfrm>
            <a:off x="165996" y="669631"/>
            <a:ext cx="2695621" cy="2001894"/>
          </a:xfrm>
          <a:prstGeom prst="rect">
            <a:avLst/>
          </a:prstGeom>
        </p:spPr>
      </p:pic>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B85D0BA-081B-4C25-5608-F4A06B53A6A3}"/>
                  </a:ext>
                </a:extLst>
              </p:cNvPr>
              <p:cNvSpPr/>
              <p:nvPr/>
            </p:nvSpPr>
            <p:spPr>
              <a:xfrm>
                <a:off x="3061054" y="74944"/>
                <a:ext cx="5989406" cy="4993611"/>
              </a:xfrm>
              <a:prstGeom prst="rect">
                <a:avLst/>
              </a:prstGeom>
            </p:spPr>
            <p:txBody>
              <a:bodyPr wrap="square">
                <a:spAutoFit/>
              </a:bodyPr>
              <a:lstStyle/>
              <a:p>
                <a:pPr marL="30480" marR="30480" algn="just">
                  <a:lnSpc>
                    <a:spcPct val="200000"/>
                  </a:lnSpc>
                </a:pPr>
                <a:r>
                  <a:rPr lang="pt-BR" sz="1800" dirty="0">
                    <a:latin typeface="Arial" panose="020B0604020202020204" pitchFamily="34" charset="0"/>
                    <a:ea typeface="Times New Roman" panose="02020603050405020304" pitchFamily="18" charset="0"/>
                  </a:rPr>
                  <a:t>b) Do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𝑆𝑀</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và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nên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𝑆𝑀</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𝐴𝐷</m:t>
                    </m:r>
                  </m:oMath>
                </a14:m>
                <a:r>
                  <a:rPr lang="pt-B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r>
                  <a:rPr lang="pt-BR" sz="1800" dirty="0">
                    <a:latin typeface="Arial" panose="020B0604020202020204" pitchFamily="34" charset="0"/>
                    <a:ea typeface="Times New Roman" panose="02020603050405020304" pitchFamily="18" charset="0"/>
                  </a:rPr>
                  <a:t>Vì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𝐴𝐵𝐶𝐷</m:t>
                    </m:r>
                  </m:oMath>
                </a14:m>
                <a:r>
                  <a:rPr lang="pt-BR" sz="1800" dirty="0">
                    <a:latin typeface="Arial" panose="020B0604020202020204" pitchFamily="34" charset="0"/>
                    <a:ea typeface="Times New Roman" panose="02020603050405020304" pitchFamily="18" charset="0"/>
                  </a:rPr>
                  <a:t> là hình chữ nhật nên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r>
                  <a:rPr lang="pt-BR" sz="1800" dirty="0">
                    <a:latin typeface="Arial" panose="020B0604020202020204" pitchFamily="34" charset="0"/>
                    <a:ea typeface="Times New Roman" panose="02020603050405020304" pitchFamily="18" charset="0"/>
                  </a:rPr>
                  <a:t>Ta có: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𝑆𝑀</m:t>
                    </m:r>
                  </m:oMath>
                </a14:m>
                <a:r>
                  <a:rPr lang="pt-BR" sz="1800" dirty="0">
                    <a:latin typeface="Arial" panose="020B0604020202020204" pitchFamily="34" charset="0"/>
                    <a:ea typeface="Times New Roman" panose="02020603050405020304" pitchFamily="18" charset="0"/>
                  </a:rPr>
                  <a:t> và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𝑆𝑀</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𝑀</m:t>
                    </m:r>
                  </m:oMath>
                </a14:m>
                <a:r>
                  <a:rPr lang="pt-BR" sz="1800" dirty="0">
                    <a:latin typeface="Arial" panose="020B0604020202020204" pitchFamily="34" charset="0"/>
                    <a:ea typeface="Times New Roman" panose="02020603050405020304" pitchFamily="18" charset="0"/>
                  </a:rPr>
                  <a:t> trong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r>
                  <a:rPr lang="pt-BR" sz="1800" dirty="0">
                    <a:latin typeface="Arial" panose="020B0604020202020204" pitchFamily="34" charset="0"/>
                    <a:ea typeface="Times New Roman" panose="02020603050405020304" pitchFamily="18" charset="0"/>
                  </a:rPr>
                  <a:t>Suy ra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r>
                  <a:rPr lang="pt-BR" sz="1800" dirty="0">
                    <a:latin typeface="Arial" panose="020B0604020202020204" pitchFamily="34" charset="0"/>
                    <a:ea typeface="Times New Roman" panose="02020603050405020304" pitchFamily="18" charset="0"/>
                  </a:rPr>
                  <a:t>c) Do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và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nên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𝑆𝐵</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r>
                  <a:rPr lang="pt-BR" sz="1800" dirty="0">
                    <a:latin typeface="Arial" panose="020B0604020202020204" pitchFamily="34" charset="0"/>
                    <a:ea typeface="Times New Roman" panose="02020603050405020304" pitchFamily="18" charset="0"/>
                  </a:rPr>
                  <a:t>Vì tam giác</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𝑆𝐴𝐵</m:t>
                    </m:r>
                  </m:oMath>
                </a14:m>
                <a:r>
                  <a:rPr lang="pt-BR" sz="1800" dirty="0">
                    <a:latin typeface="Arial" panose="020B0604020202020204" pitchFamily="34" charset="0"/>
                    <a:ea typeface="Times New Roman" panose="02020603050405020304" pitchFamily="18" charset="0"/>
                  </a:rPr>
                  <a:t> vuông cân tại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m:t>
                    </m:r>
                    <m:r>
                      <a:rPr lang="en-US" sz="1800" i="1">
                        <a:latin typeface="Cambria Math" panose="02040503050406030204" pitchFamily="18" charset="0"/>
                        <a:ea typeface="Times New Roman" panose="02020603050405020304" pitchFamily="18" charset="0"/>
                        <a:cs typeface="Arial" panose="020B0604020202020204" pitchFamily="34" charset="0"/>
                      </a:rPr>
                      <m:t> </m:t>
                    </m:r>
                  </m:oMath>
                </a14:m>
                <a:r>
                  <a:rPr lang="pt-BR" sz="1800" dirty="0">
                    <a:latin typeface="Arial" panose="020B0604020202020204" pitchFamily="34" charset="0"/>
                    <a:ea typeface="Times New Roman" panose="02020603050405020304" pitchFamily="18" charset="0"/>
                  </a:rPr>
                  <a:t>nên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𝑆𝐵</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r>
                  <a:rPr lang="pt-BR" sz="1800" dirty="0">
                    <a:latin typeface="Arial" panose="020B0604020202020204" pitchFamily="34" charset="0"/>
                    <a:ea typeface="Times New Roman" panose="02020603050405020304" pitchFamily="18" charset="0"/>
                  </a:rPr>
                  <a:t>Ta có</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𝑆𝐵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𝑆𝐵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m:t>
                    </m:r>
                  </m:oMath>
                </a14:m>
                <a:r>
                  <a:rPr lang="pt-BR" sz="1800" dirty="0">
                    <a:latin typeface="Arial" panose="020B0604020202020204" pitchFamily="34" charset="0"/>
                    <a:ea typeface="Times New Roman" panose="02020603050405020304" pitchFamily="18" charset="0"/>
                  </a:rPr>
                  <a:t> và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𝐴𝐷</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m:t>
                    </m:r>
                  </m:oMath>
                </a14:m>
                <a:r>
                  <a:rPr lang="pt-BR" sz="1800" dirty="0">
                    <a:latin typeface="Arial" panose="020B0604020202020204" pitchFamily="34" charset="0"/>
                    <a:ea typeface="Times New Roman" panose="02020603050405020304" pitchFamily="18" charset="0"/>
                  </a:rPr>
                  <a:t> trong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𝑆𝐴𝐷</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r>
                  <a:rPr lang="pt-BR" sz="1800" dirty="0">
                    <a:latin typeface="Arial" panose="020B0604020202020204" pitchFamily="34" charset="0"/>
                    <a:ea typeface="Times New Roman" panose="02020603050405020304" pitchFamily="18" charset="0"/>
                  </a:rPr>
                  <a:t>Suy ra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𝑆𝐴𝐷</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200000"/>
                  </a:lnSpc>
                </a:pPr>
                <a:r>
                  <a:rPr lang="pt-BR" sz="1800" dirty="0">
                    <a:latin typeface="Arial" panose="020B0604020202020204" pitchFamily="34" charset="0"/>
                    <a:ea typeface="Times New Roman" panose="02020603050405020304" pitchFamily="18" charset="0"/>
                  </a:rPr>
                  <a:t>Hơn nữa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𝑆𝐵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𝑆𝐵𝐶</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nên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𝑆𝐵𝐶</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𝑆𝐴𝐷</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p:txBody>
          </p:sp>
        </mc:Choice>
        <mc:Fallback>
          <p:sp>
            <p:nvSpPr>
              <p:cNvPr id="3" name="Rectangle 2">
                <a:extLst>
                  <a:ext uri="{FF2B5EF4-FFF2-40B4-BE49-F238E27FC236}">
                    <a16:creationId xmlns:a16="http://schemas.microsoft.com/office/drawing/2014/main" id="{BB85D0BA-081B-4C25-5608-F4A06B53A6A3}"/>
                  </a:ext>
                </a:extLst>
              </p:cNvPr>
              <p:cNvSpPr>
                <a:spLocks noRot="1" noChangeAspect="1" noMove="1" noResize="1" noEditPoints="1" noAdjustHandles="1" noChangeArrowheads="1" noChangeShapeType="1" noTextEdit="1"/>
              </p:cNvSpPr>
              <p:nvPr/>
            </p:nvSpPr>
            <p:spPr>
              <a:xfrm>
                <a:off x="3061054" y="74944"/>
                <a:ext cx="5989406" cy="4993611"/>
              </a:xfrm>
              <a:prstGeom prst="rect">
                <a:avLst/>
              </a:prstGeom>
              <a:blipFill>
                <a:blip r:embed="rId6"/>
                <a:stretch>
                  <a:fillRect l="-305" b="-1099"/>
                </a:stretch>
              </a:blipFill>
            </p:spPr>
            <p:txBody>
              <a:bodyPr/>
              <a:lstStyle/>
              <a:p>
                <a:r>
                  <a:rPr lang="en-US">
                    <a:noFill/>
                  </a:rPr>
                  <a:t> </a:t>
                </a:r>
              </a:p>
            </p:txBody>
          </p:sp>
        </mc:Fallback>
      </mc:AlternateContent>
    </p:spTree>
    <p:extLst>
      <p:ext uri="{BB962C8B-B14F-4D97-AF65-F5344CB8AC3E}">
        <p14:creationId xmlns:p14="http://schemas.microsoft.com/office/powerpoint/2010/main" val="33884636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up)">
                                      <p:cBhvr>
                                        <p:cTn id="35" dur="500"/>
                                        <p:tgtEl>
                                          <p:spTgt spid="3">
                                            <p:txEl>
                                              <p:pRg st="4" end="4"/>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up)">
                                      <p:cBhvr>
                                        <p:cTn id="38" dur="500"/>
                                        <p:tgtEl>
                                          <p:spTgt spid="3">
                                            <p:txEl>
                                              <p:pRg st="5" end="5"/>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up)">
                                      <p:cBhvr>
                                        <p:cTn id="41" dur="500"/>
                                        <p:tgtEl>
                                          <p:spTgt spid="3">
                                            <p:txEl>
                                              <p:pRg st="6" end="6"/>
                                            </p:txEl>
                                          </p:spTgt>
                                        </p:tgtEl>
                                      </p:cBhvr>
                                    </p:animEffect>
                                  </p:childTnLst>
                                </p:cTn>
                              </p:par>
                              <p:par>
                                <p:cTn id="42" presetID="22" presetClass="entr" presetSubtype="1"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up)">
                                      <p:cBhvr>
                                        <p:cTn id="44" dur="500"/>
                                        <p:tgtEl>
                                          <p:spTgt spid="3">
                                            <p:txEl>
                                              <p:pRg st="7" end="7"/>
                                            </p:txEl>
                                          </p:spTgt>
                                        </p:tgtEl>
                                      </p:cBhvr>
                                    </p:animEffect>
                                  </p:childTnLst>
                                </p:cTn>
                              </p:par>
                              <p:par>
                                <p:cTn id="45" presetID="22" presetClass="entr" presetSubtype="1"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dk2">
            <a:alpha val="34000"/>
          </a:schemeClr>
        </a:solidFill>
        <a:effectLst/>
      </p:bgPr>
    </p:bg>
    <p:spTree>
      <p:nvGrpSpPr>
        <p:cNvPr id="1" name="Shape 2067"/>
        <p:cNvGrpSpPr/>
        <p:nvPr/>
      </p:nvGrpSpPr>
      <p:grpSpPr>
        <a:xfrm>
          <a:off x="0" y="0"/>
          <a:ext cx="0" cy="0"/>
          <a:chOff x="0" y="0"/>
          <a:chExt cx="0" cy="0"/>
        </a:xfrm>
      </p:grpSpPr>
      <p:sp>
        <p:nvSpPr>
          <p:cNvPr id="85" name="Freeform 4"/>
          <p:cNvSpPr/>
          <p:nvPr/>
        </p:nvSpPr>
        <p:spPr>
          <a:xfrm>
            <a:off x="7635834" y="3277590"/>
            <a:ext cx="1508166" cy="1870735"/>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txBody>
          <a:bodyPr/>
          <a:lstStyle/>
          <a:p>
            <a:endParaRPr lang="en-US" dirty="0"/>
          </a:p>
        </p:txBody>
      </p:sp>
      <p:pic>
        <p:nvPicPr>
          <p:cNvPr id="6" name="Picture 8">
            <a:extLst>
              <a:ext uri="{FF2B5EF4-FFF2-40B4-BE49-F238E27FC236}">
                <a16:creationId xmlns:a16="http://schemas.microsoft.com/office/drawing/2014/main" id="{CB45814D-4D2E-6594-28B9-BED73EAE40ED}"/>
              </a:ext>
            </a:extLst>
          </p:cNvPr>
          <p:cNvPicPr>
            <a:picLocks noChangeAspect="1"/>
          </p:cNvPicPr>
          <p:nvPr/>
        </p:nvPicPr>
        <p:blipFill>
          <a:blip r:embed="rId4"/>
          <a:srcRect/>
          <a:stretch>
            <a:fillRect/>
          </a:stretch>
        </p:blipFill>
        <p:spPr>
          <a:xfrm>
            <a:off x="67735" y="3745552"/>
            <a:ext cx="1211931" cy="1397948"/>
          </a:xfrm>
          <a:prstGeom prst="rect">
            <a:avLst/>
          </a:prstGeom>
        </p:spPr>
      </p:pic>
      <p:pic>
        <p:nvPicPr>
          <p:cNvPr id="21" name="Picture 32">
            <a:extLst>
              <a:ext uri="{FF2B5EF4-FFF2-40B4-BE49-F238E27FC236}">
                <a16:creationId xmlns:a16="http://schemas.microsoft.com/office/drawing/2014/main" id="{45F6E3DD-9D82-ECD8-28B5-A484C6BD3D97}"/>
              </a:ext>
            </a:extLst>
          </p:cNvPr>
          <p:cNvPicPr>
            <a:picLocks noChangeAspect="1"/>
          </p:cNvPicPr>
          <p:nvPr/>
        </p:nvPicPr>
        <p:blipFill>
          <a:blip r:embed="rId5"/>
          <a:srcRect/>
          <a:stretch>
            <a:fillRect/>
          </a:stretch>
        </p:blipFill>
        <p:spPr>
          <a:xfrm>
            <a:off x="8092857" y="72161"/>
            <a:ext cx="983408" cy="770746"/>
          </a:xfrm>
          <a:prstGeom prst="rect">
            <a:avLst/>
          </a:prstGeom>
        </p:spPr>
      </p:pic>
      <p:grpSp>
        <p:nvGrpSpPr>
          <p:cNvPr id="24" name="Group 23">
            <a:extLst>
              <a:ext uri="{FF2B5EF4-FFF2-40B4-BE49-F238E27FC236}">
                <a16:creationId xmlns:a16="http://schemas.microsoft.com/office/drawing/2014/main" id="{5A2B2428-7E86-9490-B494-E05A8E63DFC4}"/>
              </a:ext>
            </a:extLst>
          </p:cNvPr>
          <p:cNvGrpSpPr/>
          <p:nvPr/>
        </p:nvGrpSpPr>
        <p:grpSpPr>
          <a:xfrm>
            <a:off x="1941615" y="1959429"/>
            <a:ext cx="5260769" cy="911791"/>
            <a:chOff x="1941615" y="1959429"/>
            <a:chExt cx="5260769" cy="911791"/>
          </a:xfrm>
        </p:grpSpPr>
        <p:sp>
          <p:nvSpPr>
            <p:cNvPr id="22" name="Rectangle: Rounded Corners 21">
              <a:extLst>
                <a:ext uri="{FF2B5EF4-FFF2-40B4-BE49-F238E27FC236}">
                  <a16:creationId xmlns:a16="http://schemas.microsoft.com/office/drawing/2014/main" id="{22F56524-47A2-C434-1593-7A1DF561316E}"/>
                </a:ext>
              </a:extLst>
            </p:cNvPr>
            <p:cNvSpPr/>
            <p:nvPr/>
          </p:nvSpPr>
          <p:spPr>
            <a:xfrm>
              <a:off x="1941615" y="1959429"/>
              <a:ext cx="5260769" cy="9117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65E98F-CF8C-8876-354E-EFB7ABA0DD18}"/>
                </a:ext>
              </a:extLst>
            </p:cNvPr>
            <p:cNvSpPr/>
            <p:nvPr/>
          </p:nvSpPr>
          <p:spPr>
            <a:xfrm>
              <a:off x="2898950" y="2045447"/>
              <a:ext cx="3346097" cy="739754"/>
            </a:xfrm>
            <a:prstGeom prst="rect">
              <a:avLst/>
            </a:prstGeom>
          </p:spPr>
          <p:txBody>
            <a:bodyPr wrap="square">
              <a:spAutoFit/>
            </a:bodyPr>
            <a:lstStyle/>
            <a:p>
              <a:pPr algn="just">
                <a:lnSpc>
                  <a:spcPct val="150000"/>
                </a:lnSpc>
              </a:pPr>
              <a:r>
                <a:rPr lang="en-US" sz="3200" b="1" dirty="0">
                  <a:latin typeface="Arial" panose="020B0604020202020204" pitchFamily="34" charset="0"/>
                  <a:ea typeface="Calibri" panose="020F0502020204030204" pitchFamily="34" charset="0"/>
                </a:rPr>
                <a:t>I. ĐỊNH NGHĨA </a:t>
              </a:r>
              <a:endParaRPr lang="en-US" sz="3200" b="1" dirty="0">
                <a:effectLst/>
                <a:latin typeface="+mj-lt"/>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100763073"/>
      </p:ext>
    </p:extLst>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140748" y="214884"/>
            <a:ext cx="8814830" cy="4702619"/>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7" name="Rectangle 1"/>
              <p:cNvSpPr>
                <a:spLocks noChangeArrowheads="1"/>
              </p:cNvSpPr>
              <p:nvPr/>
            </p:nvSpPr>
            <p:spPr bwMode="auto">
              <a:xfrm>
                <a:off x="464556" y="214884"/>
                <a:ext cx="8329580" cy="18158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Aft>
                    <a:spcPts val="800"/>
                  </a:spcAft>
                </a:pPr>
                <a:r>
                  <a:rPr lang="fr-FR" sz="1800" b="1" dirty="0" err="1">
                    <a:solidFill>
                      <a:srgbClr val="C00000"/>
                    </a:solidFill>
                    <a:latin typeface="+mn-lt"/>
                    <a:ea typeface="Calibri" panose="020F0502020204030204" pitchFamily="34" charset="0"/>
                    <a:cs typeface="Arial" panose="020B0604020202020204" pitchFamily="34" charset="0"/>
                  </a:rPr>
                  <a:t>Bài</a:t>
                </a:r>
                <a:r>
                  <a:rPr lang="fr-FR" sz="1800" b="1" dirty="0">
                    <a:solidFill>
                      <a:srgbClr val="C00000"/>
                    </a:solidFill>
                    <a:latin typeface="+mn-lt"/>
                    <a:ea typeface="Calibri" panose="020F0502020204030204" pitchFamily="34" charset="0"/>
                    <a:cs typeface="Arial" panose="020B0604020202020204" pitchFamily="34" charset="0"/>
                  </a:rPr>
                  <a:t> 6 (SGK – tr.99)</a:t>
                </a:r>
                <a:r>
                  <a:rPr lang="en-US" sz="1800" dirty="0">
                    <a:solidFill>
                      <a:srgbClr val="C00000"/>
                    </a:solidFill>
                    <a:latin typeface="+mn-lt"/>
                    <a:ea typeface="Calibri" panose="020F0502020204030204" pitchFamily="34" charset="0"/>
                    <a:cs typeface="Arial" panose="020B0604020202020204" pitchFamily="34" charset="0"/>
                  </a:rPr>
                  <a:t> </a:t>
                </a:r>
                <a:r>
                  <a:rPr lang="pt-BR" sz="1800" dirty="0">
                    <a:solidFill>
                      <a:srgbClr val="000000"/>
                    </a:solidFill>
                    <a:ea typeface="Calibri" panose="020F0502020204030204" pitchFamily="34" charset="0"/>
                    <a:cs typeface="Times New Roman" panose="02020603050405020304" pitchFamily="18" charset="0"/>
                  </a:rPr>
                  <a:t>Cho hình lăng trụ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pt-BR" sz="1800" dirty="0">
                    <a:solidFill>
                      <a:srgbClr val="000000"/>
                    </a:solidFill>
                    <a:ea typeface="Calibri" panose="020F0502020204030204" pitchFamily="34" charset="0"/>
                    <a:cs typeface="Times New Roman" panose="02020603050405020304" pitchFamily="18" charset="0"/>
                  </a:rPr>
                  <a:t>có tất cả các cạnh cùng bằng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oMath>
                </a14:m>
                <a:r>
                  <a:rPr lang="pt-BR" sz="1800" dirty="0">
                    <a:solidFill>
                      <a:srgbClr val="000000"/>
                    </a:solidFill>
                    <a:ea typeface="Calibri" panose="020F0502020204030204" pitchFamily="34" charset="0"/>
                    <a:cs typeface="Times New Roman" panose="02020603050405020304" pitchFamily="18" charset="0"/>
                  </a:rPr>
                  <a:t>, hai mặt phẳng </a:t>
                </a:r>
                <a14:m>
                  <m:oMath xmlns:m="http://schemas.openxmlformats.org/officeDocument/2006/math">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pt-BR" sz="1800" dirty="0">
                    <a:solidFill>
                      <a:srgbClr val="000000"/>
                    </a:solidFill>
                    <a:ea typeface="Calibri" panose="020F0502020204030204" pitchFamily="34" charset="0"/>
                    <a:cs typeface="Times New Roman" panose="02020603050405020304" pitchFamily="18" charset="0"/>
                  </a:rPr>
                  <a:t>và </a:t>
                </a:r>
                <a14:m>
                  <m:oMath xmlns:m="http://schemas.openxmlformats.org/officeDocument/2006/math">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pt-BR" sz="1800" dirty="0">
                    <a:solidFill>
                      <a:srgbClr val="000000"/>
                    </a:solidFill>
                    <a:ea typeface="Calibri" panose="020F0502020204030204" pitchFamily="34" charset="0"/>
                    <a:cs typeface="Times New Roman" panose="02020603050405020304" pitchFamily="18" charset="0"/>
                  </a:rPr>
                  <a:t>cùng vuông góc với </a:t>
                </a:r>
                <a14:m>
                  <m:oMath xmlns:m="http://schemas.openxmlformats.org/officeDocument/2006/math">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r>
                      <a:rPr lang="pt-BR"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pt-BR" sz="1800" dirty="0">
                    <a:solidFill>
                      <a:srgbClr val="000000"/>
                    </a:solidFill>
                    <a:ea typeface="Calibri" panose="020F0502020204030204" pitchFamily="34"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solidFill>
                      <a:srgbClr val="000000"/>
                    </a:solidFill>
                    <a:ea typeface="Calibri" panose="020F0502020204030204" pitchFamily="34" charset="0"/>
                    <a:cs typeface="Times New Roman" panose="02020603050405020304" pitchFamily="18" charset="0"/>
                  </a:rPr>
                  <a:t>a) </a:t>
                </a:r>
                <a:r>
                  <a:rPr lang="en-US" sz="1800" dirty="0" err="1">
                    <a:solidFill>
                      <a:srgbClr val="000000"/>
                    </a:solidFill>
                    <a:ea typeface="Calibri" panose="020F0502020204030204" pitchFamily="34" charset="0"/>
                    <a:cs typeface="Times New Roman" panose="02020603050405020304" pitchFamily="18" charset="0"/>
                  </a:rPr>
                  <a:t>Chứng</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minh</a:t>
                </a:r>
                <a:r>
                  <a:rPr lang="en-US" sz="1800" dirty="0">
                    <a:solidFill>
                      <a:srgbClr val="000000"/>
                    </a:solidFill>
                    <a:ea typeface="Calibri" panose="020F0502020204030204" pitchFamily="34" charset="0"/>
                    <a:cs typeface="Times New Roman" panose="02020603050405020304" pitchFamily="18" charset="0"/>
                  </a:rPr>
                  <a:t> </a:t>
                </a:r>
                <a:r>
                  <a:rPr lang="en-US" sz="1800" dirty="0" err="1">
                    <a:solidFill>
                      <a:srgbClr val="000000"/>
                    </a:solidFill>
                    <a:ea typeface="Calibri" panose="020F0502020204030204" pitchFamily="34" charset="0"/>
                    <a:cs typeface="Times New Roman" panose="02020603050405020304" pitchFamily="18" charset="0"/>
                  </a:rPr>
                  <a:t>rằng</a:t>
                </a:r>
                <a:r>
                  <a:rPr lang="en-US" sz="18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𝐴𝐴</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1800" dirty="0">
                    <a:solidFill>
                      <a:srgbClr val="000000"/>
                    </a:solidFill>
                    <a:ea typeface="Calibri" panose="020F0502020204030204" pitchFamily="34"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800" dirty="0">
                    <a:solidFill>
                      <a:srgbClr val="000000"/>
                    </a:solidFill>
                    <a:ea typeface="Calibri" panose="020F0502020204030204" pitchFamily="34" charset="0"/>
                  </a:rPr>
                  <a:t>b) </a:t>
                </a:r>
                <a:r>
                  <a:rPr lang="en-US" sz="1800" dirty="0" err="1">
                    <a:solidFill>
                      <a:srgbClr val="000000"/>
                    </a:solidFill>
                    <a:ea typeface="Calibri" panose="020F0502020204030204" pitchFamily="34" charset="0"/>
                  </a:rPr>
                  <a:t>Tính</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số</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đo</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góc</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giữa</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đường</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thẳng</a:t>
                </a:r>
                <a:r>
                  <a:rPr lang="en-US" sz="1800" dirty="0">
                    <a:solidFill>
                      <a:srgbClr val="000000"/>
                    </a:solidFill>
                    <a:ea typeface="Calibri" panose="020F0502020204030204" pitchFamily="34"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oMath>
                </a14:m>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và</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mặt</a:t>
                </a:r>
                <a:r>
                  <a:rPr lang="en-US" sz="1800" dirty="0">
                    <a:solidFill>
                      <a:srgbClr val="000000"/>
                    </a:solidFill>
                    <a:ea typeface="Calibri" panose="020F0502020204030204" pitchFamily="34" charset="0"/>
                  </a:rPr>
                  <a:t> </a:t>
                </a:r>
                <a:r>
                  <a:rPr lang="en-US" sz="1800" dirty="0" err="1">
                    <a:solidFill>
                      <a:srgbClr val="000000"/>
                    </a:solidFill>
                    <a:ea typeface="Calibri" panose="020F0502020204030204" pitchFamily="34" charset="0"/>
                  </a:rPr>
                  <a:t>phẳng</a:t>
                </a:r>
                <a:r>
                  <a:rPr lang="en-US" sz="1800" dirty="0">
                    <a:solidFill>
                      <a:srgbClr val="000000"/>
                    </a:solidFill>
                    <a:ea typeface="Calibri" panose="020F0502020204030204" pitchFamily="34" charset="0"/>
                  </a:rPr>
                  <a:t> </a:t>
                </a:r>
                <a14:m>
                  <m:oMath xmlns:m="http://schemas.openxmlformats.org/officeDocument/2006/math">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r>
                      <a:rPr lang="en-US" sz="1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1800" dirty="0">
                    <a:solidFill>
                      <a:srgbClr val="000000"/>
                    </a:solidFill>
                    <a:ea typeface="Calibri" panose="020F0502020204030204" pitchFamily="34" charset="0"/>
                  </a:rPr>
                  <a:t>.</a:t>
                </a:r>
                <a:endParaRPr lang="vi-VN" sz="1800" dirty="0">
                  <a:solidFill>
                    <a:srgbClr val="000000"/>
                  </a:solidFill>
                  <a:latin typeface="+mn-lt"/>
                  <a:cs typeface="Arial" panose="020B0604020202020204" pitchFamily="34" charset="0"/>
                </a:endParaRPr>
              </a:p>
            </p:txBody>
          </p:sp>
        </mc:Choice>
        <mc:Fallback>
          <p:sp>
            <p:nvSpPr>
              <p:cNvPr id="17" name="Rectangle 1"/>
              <p:cNvSpPr>
                <a:spLocks noRot="1" noChangeAspect="1" noMove="1" noResize="1" noEditPoints="1" noAdjustHandles="1" noChangeArrowheads="1" noChangeShapeType="1" noTextEdit="1"/>
              </p:cNvSpPr>
              <p:nvPr/>
            </p:nvSpPr>
            <p:spPr bwMode="auto">
              <a:xfrm>
                <a:off x="464556" y="214884"/>
                <a:ext cx="8329580" cy="1815882"/>
              </a:xfrm>
              <a:prstGeom prst="rect">
                <a:avLst/>
              </a:prstGeom>
              <a:blipFill>
                <a:blip r:embed="rId3"/>
                <a:stretch>
                  <a:fillRect l="-1683" r="-1756" b="-738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 name="Picture 3"/>
          <p:cNvPicPr>
            <a:picLocks noChangeAspect="1"/>
          </p:cNvPicPr>
          <p:nvPr/>
        </p:nvPicPr>
        <p:blipFill>
          <a:blip r:embed="rId4"/>
          <a:srcRect/>
          <a:stretch/>
        </p:blipFill>
        <p:spPr>
          <a:xfrm>
            <a:off x="722603" y="2612931"/>
            <a:ext cx="2233318" cy="2101947"/>
          </a:xfrm>
          <a:prstGeom prst="rect">
            <a:avLst/>
          </a:prstGeom>
        </p:spPr>
      </p:pic>
      <p:sp>
        <p:nvSpPr>
          <p:cNvPr id="19" name="Rectangle 18"/>
          <p:cNvSpPr/>
          <p:nvPr/>
        </p:nvSpPr>
        <p:spPr>
          <a:xfrm>
            <a:off x="262731" y="2196861"/>
            <a:ext cx="620683"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dirty="0" err="1">
                <a:ln>
                  <a:noFill/>
                </a:ln>
                <a:solidFill>
                  <a:srgbClr val="6CC3C4">
                    <a:lumMod val="50000"/>
                  </a:srgbClr>
                </a:solidFill>
                <a:effectLst/>
                <a:uLnTx/>
                <a:uFillTx/>
                <a:ea typeface="+mn-ea"/>
              </a:rPr>
              <a:t>Giải</a:t>
            </a:r>
            <a:endParaRPr kumimoji="0" lang="en-US" sz="1800" b="1" i="1" u="sng" strike="noStrike" kern="1200" cap="none" spc="0" normalizeH="0" baseline="0" noProof="0" dirty="0">
              <a:ln>
                <a:noFill/>
              </a:ln>
              <a:solidFill>
                <a:srgbClr val="6CC3C4">
                  <a:lumMod val="50000"/>
                </a:srgbClr>
              </a:solidFill>
              <a:effectLst/>
              <a:uLnTx/>
              <a:uFillTx/>
              <a:ea typeface="+mn-ea"/>
            </a:endParaRPr>
          </a:p>
        </p:txBody>
      </p:sp>
      <mc:AlternateContent xmlns:mc="http://schemas.openxmlformats.org/markup-compatibility/2006">
        <mc:Choice xmlns:a14="http://schemas.microsoft.com/office/drawing/2010/main" Requires="a14">
          <p:sp>
            <p:nvSpPr>
              <p:cNvPr id="5" name="Rectangle 4"/>
              <p:cNvSpPr/>
              <p:nvPr/>
            </p:nvSpPr>
            <p:spPr>
              <a:xfrm>
                <a:off x="3537775" y="2303129"/>
                <a:ext cx="5484926" cy="2535246"/>
              </a:xfrm>
              <a:prstGeom prst="rect">
                <a:avLst/>
              </a:prstGeom>
            </p:spPr>
            <p:txBody>
              <a:bodyPr wrap="square">
                <a:spAutoFit/>
              </a:bodyPr>
              <a:lstStyle/>
              <a:p>
                <a:pPr marL="30480" marR="30480" algn="just">
                  <a:lnSpc>
                    <a:spcPct val="150000"/>
                  </a:lnSpc>
                </a:pPr>
                <a:r>
                  <a:rPr lang="pt-BR" sz="1800" dirty="0">
                    <a:latin typeface="Arial" panose="020B0604020202020204" pitchFamily="34" charset="0"/>
                    <a:ea typeface="Times New Roman" panose="02020603050405020304" pitchFamily="18" charset="0"/>
                  </a:rPr>
                  <a:t>a) Do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𝐴𝐶</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và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𝐴𝐶</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r>
                  <a:rPr lang="en-US" sz="1800" dirty="0" err="1">
                    <a:latin typeface="Arial" panose="020B0604020202020204" pitchFamily="34" charset="0"/>
                    <a:ea typeface="Times New Roman" panose="02020603050405020304" pitchFamily="18" charset="0"/>
                  </a:rPr>
                  <a:t>Suy</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ra</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𝐴𝐴</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𝐴𝐶</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r>
                  <a:rPr lang="en-US" sz="1800" dirty="0">
                    <a:latin typeface="Arial" panose="020B0604020202020204" pitchFamily="34" charset="0"/>
                    <a:ea typeface="Times New Roman" panose="02020603050405020304" pitchFamily="18" charset="0"/>
                  </a:rPr>
                  <a:t>Ta </a:t>
                </a:r>
                <a:r>
                  <a:rPr lang="en-US" sz="1800" dirty="0" err="1">
                    <a:latin typeface="Arial" panose="020B0604020202020204" pitchFamily="34" charset="0"/>
                    <a:ea typeface="Times New Roman" panose="02020603050405020304" pitchFamily="18" charset="0"/>
                  </a:rPr>
                  <a:t>có</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𝐴𝐶</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r>
                        <a:rPr lang="en-US" sz="18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𝐴𝐶</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𝐴𝐴</m:t>
                      </m:r>
                      <m:r>
                        <a:rPr lang="en-US" sz="1800"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pPr>
                <a:r>
                  <a:rPr lang="pt-BR" sz="1800" dirty="0">
                    <a:latin typeface="Arial" panose="020B0604020202020204" pitchFamily="34" charset="0"/>
                    <a:ea typeface="Times New Roman" panose="02020603050405020304" pitchFamily="18" charset="0"/>
                  </a:rPr>
                  <a:t>Do đó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537775" y="2303129"/>
                <a:ext cx="5484926" cy="2535246"/>
              </a:xfrm>
              <a:prstGeom prst="rect">
                <a:avLst/>
              </a:prstGeom>
              <a:blipFill>
                <a:blip r:embed="rId5"/>
                <a:stretch>
                  <a:fillRect l="-333" b="-2885"/>
                </a:stretch>
              </a:blipFill>
            </p:spPr>
            <p:txBody>
              <a:bodyPr/>
              <a:lstStyle/>
              <a:p>
                <a:r>
                  <a:rPr lang="en-US">
                    <a:noFill/>
                  </a:rPr>
                  <a:t> </a:t>
                </a:r>
              </a:p>
            </p:txBody>
          </p:sp>
        </mc:Fallback>
      </mc:AlternateContent>
      <p:grpSp>
        <p:nvGrpSpPr>
          <p:cNvPr id="21" name="Google Shape;782;p46"/>
          <p:cNvGrpSpPr/>
          <p:nvPr/>
        </p:nvGrpSpPr>
        <p:grpSpPr>
          <a:xfrm>
            <a:off x="8510598" y="4458294"/>
            <a:ext cx="505400" cy="563350"/>
            <a:chOff x="7985138" y="85299"/>
            <a:chExt cx="1017946" cy="1215096"/>
          </a:xfrm>
        </p:grpSpPr>
        <p:sp>
          <p:nvSpPr>
            <p:cNvPr id="22"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 name="Google Shape;784;p46"/>
            <p:cNvGrpSpPr/>
            <p:nvPr/>
          </p:nvGrpSpPr>
          <p:grpSpPr>
            <a:xfrm>
              <a:off x="7985138" y="85299"/>
              <a:ext cx="1017946" cy="1215096"/>
              <a:chOff x="7985150" y="198000"/>
              <a:chExt cx="855776" cy="1021518"/>
            </a:xfrm>
          </p:grpSpPr>
          <p:sp>
            <p:nvSpPr>
              <p:cNvPr id="24"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04903419"/>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8" name="Rectangle 7"/>
          <p:cNvSpPr/>
          <p:nvPr/>
        </p:nvSpPr>
        <p:spPr>
          <a:xfrm>
            <a:off x="140748" y="214884"/>
            <a:ext cx="8814830" cy="4702619"/>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4" name="Picture 3"/>
          <p:cNvPicPr>
            <a:picLocks noChangeAspect="1"/>
          </p:cNvPicPr>
          <p:nvPr/>
        </p:nvPicPr>
        <p:blipFill>
          <a:blip r:embed="rId3"/>
          <a:srcRect/>
          <a:stretch/>
        </p:blipFill>
        <p:spPr>
          <a:xfrm>
            <a:off x="407733" y="1660934"/>
            <a:ext cx="2233318" cy="2101947"/>
          </a:xfrm>
          <a:prstGeom prst="rect">
            <a:avLst/>
          </a:prstGeom>
        </p:spPr>
      </p:pic>
      <p:sp>
        <p:nvSpPr>
          <p:cNvPr id="19" name="Rectangle 18"/>
          <p:cNvSpPr/>
          <p:nvPr/>
        </p:nvSpPr>
        <p:spPr>
          <a:xfrm>
            <a:off x="4237821" y="368061"/>
            <a:ext cx="620683"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dirty="0" err="1">
                <a:ln>
                  <a:noFill/>
                </a:ln>
                <a:solidFill>
                  <a:srgbClr val="6CC3C4">
                    <a:lumMod val="50000"/>
                  </a:srgbClr>
                </a:solidFill>
                <a:effectLst/>
                <a:uLnTx/>
                <a:uFillTx/>
                <a:ea typeface="+mn-ea"/>
              </a:rPr>
              <a:t>Giải</a:t>
            </a:r>
            <a:endParaRPr kumimoji="0" lang="en-US" sz="1800" b="1" i="1" u="sng" strike="noStrike" kern="1200" cap="none" spc="0" normalizeH="0" baseline="0" noProof="0" dirty="0">
              <a:ln>
                <a:noFill/>
              </a:ln>
              <a:solidFill>
                <a:srgbClr val="6CC3C4">
                  <a:lumMod val="50000"/>
                </a:srgbClr>
              </a:solidFill>
              <a:effectLst/>
              <a:uLnTx/>
              <a:uFillTx/>
              <a:ea typeface="+mn-ea"/>
            </a:endParaRPr>
          </a:p>
        </p:txBody>
      </p:sp>
      <mc:AlternateContent xmlns:mc="http://schemas.openxmlformats.org/markup-compatibility/2006">
        <mc:Choice xmlns:a14="http://schemas.microsoft.com/office/drawing/2010/main" Requires="a14">
          <p:sp>
            <p:nvSpPr>
              <p:cNvPr id="5" name="Rectangle 4"/>
              <p:cNvSpPr/>
              <p:nvPr/>
            </p:nvSpPr>
            <p:spPr>
              <a:xfrm>
                <a:off x="2908035" y="800413"/>
                <a:ext cx="5521463" cy="4003853"/>
              </a:xfrm>
              <a:prstGeom prst="rect">
                <a:avLst/>
              </a:prstGeom>
            </p:spPr>
            <p:txBody>
              <a:bodyPr wrap="square">
                <a:spAutoFit/>
              </a:bodyPr>
              <a:lstStyle/>
              <a:p>
                <a:pPr marL="30480" marR="30480" algn="just">
                  <a:lnSpc>
                    <a:spcPct val="150000"/>
                  </a:lnSpc>
                </a:pPr>
                <a:r>
                  <a:rPr lang="pt-BR" sz="1800" dirty="0">
                    <a:latin typeface="Arial" panose="020B0604020202020204" pitchFamily="34" charset="0"/>
                    <a:ea typeface="Times New Roman" panose="02020603050405020304" pitchFamily="18" charset="0"/>
                  </a:rPr>
                  <a:t>b) Do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nên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1800" dirty="0">
                    <a:latin typeface="Arial" panose="020B0604020202020204" pitchFamily="34" charset="0"/>
                    <a:ea typeface="Times New Roman" panose="02020603050405020304" pitchFamily="18" charset="0"/>
                  </a:rPr>
                  <a:t> là hình chiếu của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m:t>
                    </m:r>
                  </m:oMath>
                </a14:m>
                <a:r>
                  <a:rPr lang="pt-BR" sz="1800" dirty="0">
                    <a:latin typeface="Arial" panose="020B0604020202020204" pitchFamily="34" charset="0"/>
                    <a:ea typeface="Times New Roman" panose="02020603050405020304" pitchFamily="18" charset="0"/>
                  </a:rPr>
                  <a:t> trên</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pt-BR" sz="1800" dirty="0">
                    <a:latin typeface="Arial" panose="020B0604020202020204" pitchFamily="34" charset="0"/>
                    <a:ea typeface="Times New Roman" panose="02020603050405020304" pitchFamily="18" charset="0"/>
                  </a:rPr>
                  <a:t>Suy ra góc giữa đường thẳng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m:t>
                    </m:r>
                    <m:r>
                      <a:rPr lang="en-US" sz="1800" i="1">
                        <a:latin typeface="Cambria Math" panose="02040503050406030204" pitchFamily="18" charset="0"/>
                        <a:ea typeface="Times New Roman" panose="02020603050405020304" pitchFamily="18" charset="0"/>
                        <a:cs typeface="Arial" panose="020B0604020202020204" pitchFamily="34" charset="0"/>
                      </a:rPr>
                      <m:t> </m:t>
                    </m:r>
                  </m:oMath>
                </a14:m>
                <a:r>
                  <a:rPr lang="pt-BR" sz="1800" dirty="0">
                    <a:latin typeface="Arial" panose="020B0604020202020204" pitchFamily="34" charset="0"/>
                    <a:ea typeface="Times New Roman" panose="02020603050405020304" pitchFamily="18" charset="0"/>
                  </a:rPr>
                  <a:t>và mặt phẳng </a:t>
                </a:r>
                <a14:m>
                  <m:oMath xmlns:m="http://schemas.openxmlformats.org/officeDocument/2006/math">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bằng </a:t>
                </a:r>
                <a14:m>
                  <m:oMath xmlns:m="http://schemas.openxmlformats.org/officeDocument/2006/math">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𝐵𝐴</m:t>
                        </m:r>
                      </m:e>
                    </m:acc>
                  </m:oMath>
                </a14:m>
                <a:r>
                  <a:rPr lang="pt-B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pt-BR" sz="1800" dirty="0">
                    <a:latin typeface="Arial" panose="020B0604020202020204" pitchFamily="34" charset="0"/>
                    <a:ea typeface="Times New Roman" panose="02020603050405020304" pitchFamily="18" charset="0"/>
                  </a:rPr>
                  <a:t>Vì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và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𝐴𝐵</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𝐴𝐵𝐶</m:t>
                    </m:r>
                    <m:r>
                      <a:rPr lang="pt-BR" sz="1800" i="1">
                        <a:latin typeface="Cambria Math" panose="02040503050406030204" pitchFamily="18" charset="0"/>
                        <a:ea typeface="Times New Roman" panose="02020603050405020304" pitchFamily="18" charset="0"/>
                        <a:cs typeface="Arial" panose="020B0604020202020204" pitchFamily="34" charset="0"/>
                      </a:rPr>
                      <m:t>)</m:t>
                    </m:r>
                  </m:oMath>
                </a14:m>
                <a:r>
                  <a:rPr lang="pt-BR" sz="1800" dirty="0">
                    <a:latin typeface="Arial" panose="020B0604020202020204" pitchFamily="34" charset="0"/>
                    <a:ea typeface="Times New Roman" panose="02020603050405020304" pitchFamily="18" charset="0"/>
                  </a:rPr>
                  <a:t> nên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r>
                  <a:rPr lang="pt-BR" sz="1800" dirty="0">
                    <a:latin typeface="Arial" panose="020B0604020202020204" pitchFamily="34" charset="0"/>
                    <a:ea typeface="Times New Roman" panose="02020603050405020304" pitchFamily="18" charset="0"/>
                  </a:rPr>
                  <a:t>Xét tam giác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1800" dirty="0">
                    <a:latin typeface="Arial" panose="020B0604020202020204" pitchFamily="34" charset="0"/>
                    <a:ea typeface="Times New Roman" panose="02020603050405020304" pitchFamily="18" charset="0"/>
                  </a:rPr>
                  <a:t> vuông tại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𝐴</m:t>
                    </m:r>
                  </m:oMath>
                </a14:m>
                <a:r>
                  <a:rPr lang="pt-BR" sz="1800" dirty="0">
                    <a:latin typeface="Arial" panose="020B0604020202020204" pitchFamily="34" charset="0"/>
                    <a:ea typeface="Times New Roman" panose="02020603050405020304" pitchFamily="18" charset="0"/>
                  </a:rPr>
                  <a:t> có:</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pPr>
                <a14:m>
                  <m:oMath xmlns:m="http://schemas.openxmlformats.org/officeDocument/2006/math">
                    <m:func>
                      <m:funcPr>
                        <m:ctrlPr>
                          <a:rPr lang="en-US" sz="1800" i="1">
                            <a:latin typeface="Cambria Math" panose="02040503050406030204" pitchFamily="18" charset="0"/>
                            <a:ea typeface="Times New Roman" panose="02020603050405020304" pitchFamily="18" charset="0"/>
                            <a:cs typeface="Arial" panose="020B0604020202020204" pitchFamily="34" charset="0"/>
                          </a:rPr>
                        </m:ctrlPr>
                      </m:funcPr>
                      <m:fName>
                        <m:r>
                          <m:rPr>
                            <m:sty m:val="p"/>
                          </m:rPr>
                          <a:rPr lang="pt-BR" sz="18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r>
                              <a:rPr lang="en-US" sz="1800" i="1">
                                <a:latin typeface="Cambria Math" panose="02040503050406030204" pitchFamily="18" charset="0"/>
                                <a:ea typeface="Times New Roman" panose="02020603050405020304" pitchFamily="18" charset="0"/>
                                <a:cs typeface="Arial" panose="020B0604020202020204" pitchFamily="34" charset="0"/>
                              </a:rPr>
                              <m:t>𝐴</m:t>
                            </m:r>
                            <m:r>
                              <a:rPr lang="pt-BR"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𝐵𝐴</m:t>
                            </m:r>
                          </m:e>
                        </m:acc>
                        <m:r>
                          <a:rPr lang="pt-BR" sz="1800" i="1">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en-US" sz="1800" i="1">
                                <a:latin typeface="Cambria Math" panose="02040503050406030204" pitchFamily="18" charset="0"/>
                                <a:ea typeface="Times New Roman" panose="02020603050405020304" pitchFamily="18" charset="0"/>
                                <a:cs typeface="Arial" panose="020B0604020202020204" pitchFamily="34" charset="0"/>
                              </a:rPr>
                              <m:t>𝐴𝐴</m:t>
                            </m:r>
                            <m:r>
                              <a:rPr lang="pt-BR" sz="1800" i="1">
                                <a:latin typeface="Cambria Math" panose="02040503050406030204" pitchFamily="18" charset="0"/>
                                <a:ea typeface="Times New Roman" panose="02020603050405020304" pitchFamily="18" charset="0"/>
                                <a:cs typeface="Arial" panose="020B0604020202020204" pitchFamily="34" charset="0"/>
                              </a:rPr>
                              <m:t>′</m:t>
                            </m:r>
                          </m:num>
                          <m:den>
                            <m:r>
                              <a:rPr lang="en-US" sz="1800" i="1">
                                <a:latin typeface="Cambria Math" panose="02040503050406030204" pitchFamily="18" charset="0"/>
                                <a:ea typeface="Times New Roman" panose="02020603050405020304" pitchFamily="18" charset="0"/>
                                <a:cs typeface="Arial" panose="020B0604020202020204" pitchFamily="34" charset="0"/>
                              </a:rPr>
                              <m:t>𝐴𝐵</m:t>
                            </m:r>
                          </m:den>
                        </m:f>
                        <m:r>
                          <a:rPr lang="pt-BR" sz="1800" i="1">
                            <a:latin typeface="Cambria Math" panose="02040503050406030204" pitchFamily="18" charset="0"/>
                            <a:ea typeface="Times New Roman" panose="02020603050405020304" pitchFamily="18" charset="0"/>
                            <a:cs typeface="Arial" panose="020B0604020202020204" pitchFamily="34" charset="0"/>
                          </a:rPr>
                          <m:t>=</m:t>
                        </m:r>
                        <m:f>
                          <m:fPr>
                            <m:ctrlPr>
                              <a:rPr lang="en-US" sz="1800" i="1">
                                <a:latin typeface="Cambria Math" panose="02040503050406030204" pitchFamily="18" charset="0"/>
                                <a:ea typeface="Times New Roman" panose="02020603050405020304" pitchFamily="18" charset="0"/>
                                <a:cs typeface="Arial" panose="020B0604020202020204" pitchFamily="34" charset="0"/>
                              </a:rPr>
                            </m:ctrlPr>
                          </m:fPr>
                          <m:num>
                            <m:r>
                              <a:rPr lang="en-US" sz="1800" i="1">
                                <a:latin typeface="Cambria Math" panose="02040503050406030204" pitchFamily="18" charset="0"/>
                                <a:ea typeface="Times New Roman" panose="02020603050405020304" pitchFamily="18" charset="0"/>
                                <a:cs typeface="Arial" panose="020B0604020202020204" pitchFamily="34" charset="0"/>
                              </a:rPr>
                              <m:t>𝑎</m:t>
                            </m:r>
                          </m:num>
                          <m:den>
                            <m:r>
                              <a:rPr lang="en-US" sz="1800" i="1">
                                <a:latin typeface="Cambria Math" panose="02040503050406030204" pitchFamily="18" charset="0"/>
                                <a:ea typeface="Times New Roman" panose="02020603050405020304" pitchFamily="18" charset="0"/>
                                <a:cs typeface="Arial" panose="020B0604020202020204" pitchFamily="34" charset="0"/>
                              </a:rPr>
                              <m:t>𝑎</m:t>
                            </m:r>
                          </m:den>
                        </m:f>
                        <m:r>
                          <a:rPr lang="pt-BR" sz="1800" i="1">
                            <a:latin typeface="Cambria Math" panose="02040503050406030204" pitchFamily="18" charset="0"/>
                            <a:ea typeface="Times New Roman" panose="02020603050405020304" pitchFamily="18" charset="0"/>
                            <a:cs typeface="Arial" panose="020B0604020202020204" pitchFamily="34" charset="0"/>
                          </a:rPr>
                          <m:t>=1</m:t>
                        </m:r>
                      </m:e>
                    </m:func>
                    <m:r>
                      <a:rPr lang="pt-BR" sz="18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a:latin typeface="Cambria Math" panose="02040503050406030204" pitchFamily="18" charset="0"/>
                            <a:ea typeface="Times New Roman" panose="02020603050405020304" pitchFamily="18" charset="0"/>
                            <a:cs typeface="Arial" panose="020B0604020202020204" pitchFamily="34" charset="0"/>
                          </a:rPr>
                        </m:ctrlPr>
                      </m:accPr>
                      <m:e>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𝐴</m:t>
                            </m:r>
                          </m:e>
                          <m:sup>
                            <m:r>
                              <a:rPr lang="pt-BR" sz="1800" i="1">
                                <a:latin typeface="Cambria Math" panose="02040503050406030204" pitchFamily="18" charset="0"/>
                                <a:ea typeface="Times New Roman" panose="02020603050405020304" pitchFamily="18" charset="0"/>
                                <a:cs typeface="Arial" panose="020B0604020202020204" pitchFamily="34" charset="0"/>
                              </a:rPr>
                              <m:t>′</m:t>
                            </m:r>
                          </m:sup>
                        </m:sSup>
                        <m:r>
                          <a:rPr lang="en-US" sz="1800" i="1">
                            <a:latin typeface="Cambria Math" panose="02040503050406030204" pitchFamily="18" charset="0"/>
                            <a:ea typeface="Times New Roman" panose="02020603050405020304" pitchFamily="18" charset="0"/>
                            <a:cs typeface="Arial" panose="020B0604020202020204" pitchFamily="34" charset="0"/>
                          </a:rPr>
                          <m:t>𝐵𝐴</m:t>
                        </m:r>
                      </m:e>
                    </m:acc>
                    <m:r>
                      <a:rPr lang="pt-BR"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panose="02040503050406030204" pitchFamily="18" charset="0"/>
                            <a:ea typeface="Times New Roman" panose="02020603050405020304" pitchFamily="18" charset="0"/>
                            <a:cs typeface="Arial" panose="020B0604020202020204" pitchFamily="34" charset="0"/>
                          </a:rPr>
                        </m:ctrlPr>
                      </m:sSupPr>
                      <m:e>
                        <m:r>
                          <a:rPr lang="pt-BR" sz="1800" i="1">
                            <a:latin typeface="Cambria Math" panose="02040503050406030204" pitchFamily="18" charset="0"/>
                            <a:ea typeface="Times New Roman" panose="02020603050405020304" pitchFamily="18" charset="0"/>
                            <a:cs typeface="Arial" panose="020B0604020202020204" pitchFamily="34" charset="0"/>
                          </a:rPr>
                          <m:t>45</m:t>
                        </m:r>
                      </m:e>
                      <m:sup>
                        <m:r>
                          <a:rPr lang="pt-BR" sz="1800" i="1">
                            <a:latin typeface="Cambria Math" panose="02040503050406030204" pitchFamily="18" charset="0"/>
                            <a:ea typeface="Times New Roman" panose="02020603050405020304" pitchFamily="18" charset="0"/>
                            <a:cs typeface="Arial" panose="020B0604020202020204" pitchFamily="34" charset="0"/>
                          </a:rPr>
                          <m:t>∘</m:t>
                        </m:r>
                      </m:sup>
                    </m:sSup>
                  </m:oMath>
                </a14:m>
                <a:r>
                  <a:rPr lang="pt-B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nSpc>
                    <a:spcPct val="150000"/>
                  </a:lnSpc>
                </a:pPr>
                <a:r>
                  <a:rPr lang="pt-BR" sz="1800" dirty="0">
                    <a:latin typeface="Arial" panose="020B0604020202020204" pitchFamily="34" charset="0"/>
                    <a:ea typeface="Calibri" panose="020F0502020204030204" pitchFamily="34" charset="0"/>
                  </a:rPr>
                  <a:t>Vậy góc giữa đường thẳng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𝐴</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𝐵</m:t>
                    </m:r>
                  </m:oMath>
                </a14:m>
                <a:r>
                  <a:rPr lang="pt-BR" sz="1800" dirty="0">
                    <a:latin typeface="Arial" panose="020B0604020202020204" pitchFamily="34" charset="0"/>
                    <a:ea typeface="Calibri" panose="020F0502020204030204" pitchFamily="34" charset="0"/>
                  </a:rPr>
                  <a:t> và mặt phẳng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𝐴𝐵𝐶</m:t>
                    </m:r>
                    <m:r>
                      <a:rPr lang="pt-BR" sz="1800" i="1">
                        <a:latin typeface="Cambria Math" panose="02040503050406030204" pitchFamily="18" charset="0"/>
                        <a:ea typeface="Calibri" panose="020F0502020204030204" pitchFamily="34" charset="0"/>
                        <a:cs typeface="Arial" panose="020B0604020202020204" pitchFamily="34" charset="0"/>
                      </a:rPr>
                      <m:t>)</m:t>
                    </m:r>
                  </m:oMath>
                </a14:m>
                <a:r>
                  <a:rPr lang="pt-BR" sz="1800" dirty="0">
                    <a:latin typeface="Arial" panose="020B0604020202020204" pitchFamily="34" charset="0"/>
                    <a:ea typeface="Calibri" panose="020F0502020204030204" pitchFamily="34" charset="0"/>
                  </a:rPr>
                  <a:t> bằng </a:t>
                </a:r>
                <a14:m>
                  <m:oMath xmlns:m="http://schemas.openxmlformats.org/officeDocument/2006/math">
                    <m:sSup>
                      <m:sSupPr>
                        <m:ctrlPr>
                          <a:rPr lang="en-US" sz="1800" i="1">
                            <a:latin typeface="Cambria Math" panose="02040503050406030204" pitchFamily="18"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45</m:t>
                        </m:r>
                      </m:e>
                      <m:sup>
                        <m:r>
                          <a:rPr lang="pt-BR" sz="1800" i="1">
                            <a:latin typeface="Cambria Math" panose="02040503050406030204" pitchFamily="18" charset="0"/>
                            <a:ea typeface="Calibri" panose="020F0502020204030204" pitchFamily="34" charset="0"/>
                            <a:cs typeface="Arial" panose="020B0604020202020204" pitchFamily="34" charset="0"/>
                          </a:rPr>
                          <m:t>∘</m:t>
                        </m:r>
                      </m:sup>
                    </m:sSup>
                  </m:oMath>
                </a14:m>
                <a:r>
                  <a:rPr lang="pt-B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2908035" y="800413"/>
                <a:ext cx="5521463" cy="4003853"/>
              </a:xfrm>
              <a:prstGeom prst="rect">
                <a:avLst/>
              </a:prstGeom>
              <a:blipFill>
                <a:blip r:embed="rId4"/>
                <a:stretch>
                  <a:fillRect l="-883" r="-442" b="-1522"/>
                </a:stretch>
              </a:blipFill>
            </p:spPr>
            <p:txBody>
              <a:bodyPr/>
              <a:lstStyle/>
              <a:p>
                <a:r>
                  <a:rPr lang="en-US">
                    <a:noFill/>
                  </a:rPr>
                  <a:t> </a:t>
                </a:r>
              </a:p>
            </p:txBody>
          </p:sp>
        </mc:Fallback>
      </mc:AlternateContent>
      <p:grpSp>
        <p:nvGrpSpPr>
          <p:cNvPr id="21" name="Google Shape;782;p46"/>
          <p:cNvGrpSpPr/>
          <p:nvPr/>
        </p:nvGrpSpPr>
        <p:grpSpPr>
          <a:xfrm>
            <a:off x="8510598" y="4458294"/>
            <a:ext cx="505400" cy="563350"/>
            <a:chOff x="7985138" y="85299"/>
            <a:chExt cx="1017946" cy="1215096"/>
          </a:xfrm>
        </p:grpSpPr>
        <p:sp>
          <p:nvSpPr>
            <p:cNvPr id="22"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 name="Google Shape;784;p46"/>
            <p:cNvGrpSpPr/>
            <p:nvPr/>
          </p:nvGrpSpPr>
          <p:grpSpPr>
            <a:xfrm>
              <a:off x="7985138" y="85299"/>
              <a:ext cx="1017946" cy="1215096"/>
              <a:chOff x="7985150" y="198000"/>
              <a:chExt cx="855776" cy="1021518"/>
            </a:xfrm>
          </p:grpSpPr>
          <p:sp>
            <p:nvSpPr>
              <p:cNvPr id="24"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1848326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80" name="Google Shape;1580;p62"/>
          <p:cNvSpPr txBox="1">
            <a:spLocks noGrp="1"/>
          </p:cNvSpPr>
          <p:nvPr>
            <p:ph type="title"/>
          </p:nvPr>
        </p:nvSpPr>
        <p:spPr>
          <a:xfrm>
            <a:off x="720000" y="365808"/>
            <a:ext cx="7704000" cy="651917"/>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r>
              <a:rPr lang="vi-VN" sz="3200" dirty="0">
                <a:latin typeface="+mn-lt"/>
              </a:rPr>
              <a:t>HƯỚNG DẪN VỀ NHÀ</a:t>
            </a:r>
          </a:p>
        </p:txBody>
      </p:sp>
      <p:grpSp>
        <p:nvGrpSpPr>
          <p:cNvPr id="1592" name="Google Shape;1592;p62"/>
          <p:cNvGrpSpPr/>
          <p:nvPr/>
        </p:nvGrpSpPr>
        <p:grpSpPr>
          <a:xfrm>
            <a:off x="491361" y="3639313"/>
            <a:ext cx="1081407" cy="119023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7627088" y="384348"/>
            <a:ext cx="1315743" cy="100554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1561395" y="133587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a:t>
            </a:r>
          </a:p>
        </p:txBody>
      </p:sp>
      <p:sp>
        <p:nvSpPr>
          <p:cNvPr id="56" name="Rectangle 55"/>
          <p:cNvSpPr/>
          <p:nvPr/>
        </p:nvSpPr>
        <p:spPr>
          <a:xfrm>
            <a:off x="1561395" y="2127345"/>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57" name="Rectangle 56"/>
          <p:cNvSpPr/>
          <p:nvPr/>
        </p:nvSpPr>
        <p:spPr>
          <a:xfrm>
            <a:off x="1572468" y="2915401"/>
            <a:ext cx="6862605" cy="517193"/>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en-US" sz="21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5</a:t>
            </a:r>
            <a:r>
              <a:rPr lang="vi-VN" sz="21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Khoảng</a:t>
            </a:r>
            <a:r>
              <a:rPr lang="en-US" sz="21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cách</a:t>
            </a:r>
            <a:r>
              <a:rPr lang="en-US" sz="21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244372193"/>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barn(inVertical)">
                                      <p:cBhvr>
                                        <p:cTn id="7" dur="500"/>
                                        <p:tgtEl>
                                          <p:spTgt spid="1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randombar(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0" grpId="0" animBg="1"/>
      <p:bldP spid="54" grpId="0"/>
      <p:bldP spid="56"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7" name="Google Shape;1287;p55"/>
          <p:cNvGrpSpPr/>
          <p:nvPr/>
        </p:nvGrpSpPr>
        <p:grpSpPr>
          <a:xfrm>
            <a:off x="6265478" y="1927419"/>
            <a:ext cx="2456952" cy="5047360"/>
            <a:chOff x="6265478" y="1927419"/>
            <a:chExt cx="2456952" cy="5047360"/>
          </a:xfrm>
        </p:grpSpPr>
        <p:grpSp>
          <p:nvGrpSpPr>
            <p:cNvPr id="1288" name="Google Shape;1288;p55"/>
            <p:cNvGrpSpPr/>
            <p:nvPr/>
          </p:nvGrpSpPr>
          <p:grpSpPr>
            <a:xfrm>
              <a:off x="6266306" y="1927419"/>
              <a:ext cx="2455283" cy="5047360"/>
              <a:chOff x="11522175" y="3661025"/>
              <a:chExt cx="1679400" cy="3447650"/>
            </a:xfrm>
          </p:grpSpPr>
          <p:sp>
            <p:nvSpPr>
              <p:cNvPr id="1289" name="Google Shape;1289;p55"/>
              <p:cNvSpPr/>
              <p:nvPr/>
            </p:nvSpPr>
            <p:spPr>
              <a:xfrm>
                <a:off x="11522175" y="4175625"/>
                <a:ext cx="1192300" cy="2933050"/>
              </a:xfrm>
              <a:custGeom>
                <a:avLst/>
                <a:gdLst/>
                <a:ahLst/>
                <a:cxnLst/>
                <a:rect l="l" t="t" r="r" b="b"/>
                <a:pathLst>
                  <a:path w="47692" h="117322" extrusionOk="0">
                    <a:moveTo>
                      <a:pt x="35655" y="27746"/>
                    </a:moveTo>
                    <a:lnTo>
                      <a:pt x="35655" y="27837"/>
                    </a:lnTo>
                    <a:lnTo>
                      <a:pt x="41704" y="32366"/>
                    </a:lnTo>
                    <a:lnTo>
                      <a:pt x="36172" y="40968"/>
                    </a:lnTo>
                    <a:cubicBezTo>
                      <a:pt x="35837" y="39995"/>
                      <a:pt x="35381" y="39022"/>
                      <a:pt x="34804" y="38293"/>
                    </a:cubicBezTo>
                    <a:lnTo>
                      <a:pt x="35655" y="27746"/>
                    </a:lnTo>
                    <a:close/>
                    <a:moveTo>
                      <a:pt x="36445" y="41636"/>
                    </a:moveTo>
                    <a:lnTo>
                      <a:pt x="36445" y="41636"/>
                    </a:lnTo>
                    <a:cubicBezTo>
                      <a:pt x="36476" y="41667"/>
                      <a:pt x="36476" y="41697"/>
                      <a:pt x="36537" y="41697"/>
                    </a:cubicBezTo>
                    <a:cubicBezTo>
                      <a:pt x="36537" y="41758"/>
                      <a:pt x="36476" y="41758"/>
                      <a:pt x="36476" y="41758"/>
                    </a:cubicBezTo>
                    <a:cubicBezTo>
                      <a:pt x="36476" y="41728"/>
                      <a:pt x="36445" y="41667"/>
                      <a:pt x="36445" y="41636"/>
                    </a:cubicBezTo>
                    <a:close/>
                    <a:moveTo>
                      <a:pt x="29088" y="1"/>
                    </a:moveTo>
                    <a:cubicBezTo>
                      <a:pt x="28854" y="1"/>
                      <a:pt x="28621" y="9"/>
                      <a:pt x="28390" y="25"/>
                    </a:cubicBezTo>
                    <a:cubicBezTo>
                      <a:pt x="27965" y="86"/>
                      <a:pt x="27509" y="116"/>
                      <a:pt x="27053" y="238"/>
                    </a:cubicBezTo>
                    <a:cubicBezTo>
                      <a:pt x="25594" y="542"/>
                      <a:pt x="24226" y="1241"/>
                      <a:pt x="23375" y="2578"/>
                    </a:cubicBezTo>
                    <a:cubicBezTo>
                      <a:pt x="22007" y="4827"/>
                      <a:pt x="23010" y="7715"/>
                      <a:pt x="21825" y="10055"/>
                    </a:cubicBezTo>
                    <a:cubicBezTo>
                      <a:pt x="21339" y="11059"/>
                      <a:pt x="20488" y="11818"/>
                      <a:pt x="19849" y="12761"/>
                    </a:cubicBezTo>
                    <a:cubicBezTo>
                      <a:pt x="19241" y="13673"/>
                      <a:pt x="18816" y="14919"/>
                      <a:pt x="19363" y="15891"/>
                    </a:cubicBezTo>
                    <a:cubicBezTo>
                      <a:pt x="19728" y="16560"/>
                      <a:pt x="20488" y="17016"/>
                      <a:pt x="20731" y="17746"/>
                    </a:cubicBezTo>
                    <a:cubicBezTo>
                      <a:pt x="21035" y="18657"/>
                      <a:pt x="20457" y="19600"/>
                      <a:pt x="20366" y="20512"/>
                    </a:cubicBezTo>
                    <a:cubicBezTo>
                      <a:pt x="20275" y="21667"/>
                      <a:pt x="20883" y="22761"/>
                      <a:pt x="21795" y="23521"/>
                    </a:cubicBezTo>
                    <a:cubicBezTo>
                      <a:pt x="22007" y="23703"/>
                      <a:pt x="22251" y="23855"/>
                      <a:pt x="22494" y="24007"/>
                    </a:cubicBezTo>
                    <a:cubicBezTo>
                      <a:pt x="22342" y="24493"/>
                      <a:pt x="22251" y="25040"/>
                      <a:pt x="22099" y="25527"/>
                    </a:cubicBezTo>
                    <a:cubicBezTo>
                      <a:pt x="21643" y="26013"/>
                      <a:pt x="21278" y="26621"/>
                      <a:pt x="21065" y="27229"/>
                    </a:cubicBezTo>
                    <a:cubicBezTo>
                      <a:pt x="20792" y="27958"/>
                      <a:pt x="20640" y="28749"/>
                      <a:pt x="20731" y="29569"/>
                    </a:cubicBezTo>
                    <a:cubicBezTo>
                      <a:pt x="20761" y="29965"/>
                      <a:pt x="20822" y="30390"/>
                      <a:pt x="20944" y="30785"/>
                    </a:cubicBezTo>
                    <a:lnTo>
                      <a:pt x="21065" y="31120"/>
                    </a:lnTo>
                    <a:cubicBezTo>
                      <a:pt x="20822" y="32548"/>
                      <a:pt x="20731" y="33551"/>
                      <a:pt x="20731" y="33551"/>
                    </a:cubicBezTo>
                    <a:lnTo>
                      <a:pt x="6384" y="35892"/>
                    </a:lnTo>
                    <a:cubicBezTo>
                      <a:pt x="6323" y="36135"/>
                      <a:pt x="6293" y="36348"/>
                      <a:pt x="6232" y="36560"/>
                    </a:cubicBezTo>
                    <a:cubicBezTo>
                      <a:pt x="5496" y="36043"/>
                      <a:pt x="4442" y="35060"/>
                      <a:pt x="3948" y="35060"/>
                    </a:cubicBezTo>
                    <a:cubicBezTo>
                      <a:pt x="3891" y="35060"/>
                      <a:pt x="3841" y="35073"/>
                      <a:pt x="3800" y="35101"/>
                    </a:cubicBezTo>
                    <a:cubicBezTo>
                      <a:pt x="3344" y="35436"/>
                      <a:pt x="4013" y="36591"/>
                      <a:pt x="4621" y="36804"/>
                    </a:cubicBezTo>
                    <a:cubicBezTo>
                      <a:pt x="4510" y="36820"/>
                      <a:pt x="4356" y="36826"/>
                      <a:pt x="4173" y="36826"/>
                    </a:cubicBezTo>
                    <a:cubicBezTo>
                      <a:pt x="3607" y="36826"/>
                      <a:pt x="2762" y="36768"/>
                      <a:pt x="2017" y="36768"/>
                    </a:cubicBezTo>
                    <a:cubicBezTo>
                      <a:pt x="1162" y="36768"/>
                      <a:pt x="441" y="36844"/>
                      <a:pt x="426" y="37168"/>
                    </a:cubicBezTo>
                    <a:cubicBezTo>
                      <a:pt x="426" y="37685"/>
                      <a:pt x="2980" y="37776"/>
                      <a:pt x="2980" y="37776"/>
                    </a:cubicBezTo>
                    <a:cubicBezTo>
                      <a:pt x="2980" y="37776"/>
                      <a:pt x="1" y="37989"/>
                      <a:pt x="122" y="38688"/>
                    </a:cubicBezTo>
                    <a:cubicBezTo>
                      <a:pt x="166" y="38925"/>
                      <a:pt x="565" y="39002"/>
                      <a:pt x="1062" y="39002"/>
                    </a:cubicBezTo>
                    <a:cubicBezTo>
                      <a:pt x="1965" y="39002"/>
                      <a:pt x="3192" y="38749"/>
                      <a:pt x="3192" y="38749"/>
                    </a:cubicBezTo>
                    <a:lnTo>
                      <a:pt x="3192" y="38749"/>
                    </a:lnTo>
                    <a:cubicBezTo>
                      <a:pt x="3192" y="38749"/>
                      <a:pt x="700" y="39387"/>
                      <a:pt x="882" y="39934"/>
                    </a:cubicBezTo>
                    <a:cubicBezTo>
                      <a:pt x="922" y="40039"/>
                      <a:pt x="1071" y="40081"/>
                      <a:pt x="1280" y="40081"/>
                    </a:cubicBezTo>
                    <a:cubicBezTo>
                      <a:pt x="2038" y="40081"/>
                      <a:pt x="3587" y="39539"/>
                      <a:pt x="3588" y="39539"/>
                    </a:cubicBezTo>
                    <a:lnTo>
                      <a:pt x="3588" y="39539"/>
                    </a:lnTo>
                    <a:cubicBezTo>
                      <a:pt x="3587" y="39539"/>
                      <a:pt x="1673" y="40542"/>
                      <a:pt x="1794" y="40846"/>
                    </a:cubicBezTo>
                    <a:cubicBezTo>
                      <a:pt x="1823" y="40911"/>
                      <a:pt x="1915" y="40940"/>
                      <a:pt x="2052" y="40940"/>
                    </a:cubicBezTo>
                    <a:cubicBezTo>
                      <a:pt x="2497" y="40940"/>
                      <a:pt x="3407" y="40633"/>
                      <a:pt x="4104" y="40238"/>
                    </a:cubicBezTo>
                    <a:cubicBezTo>
                      <a:pt x="4313" y="40269"/>
                      <a:pt x="4515" y="40282"/>
                      <a:pt x="4710" y="40282"/>
                    </a:cubicBezTo>
                    <a:cubicBezTo>
                      <a:pt x="5479" y="40282"/>
                      <a:pt x="6124" y="40074"/>
                      <a:pt x="6536" y="39904"/>
                    </a:cubicBezTo>
                    <a:cubicBezTo>
                      <a:pt x="6658" y="40238"/>
                      <a:pt x="6779" y="40421"/>
                      <a:pt x="6779" y="40421"/>
                    </a:cubicBezTo>
                    <a:cubicBezTo>
                      <a:pt x="6779" y="40421"/>
                      <a:pt x="16719" y="39357"/>
                      <a:pt x="20670" y="38870"/>
                    </a:cubicBezTo>
                    <a:lnTo>
                      <a:pt x="20670" y="38870"/>
                    </a:lnTo>
                    <a:cubicBezTo>
                      <a:pt x="20123" y="40755"/>
                      <a:pt x="19606" y="42518"/>
                      <a:pt x="19545" y="42792"/>
                    </a:cubicBezTo>
                    <a:cubicBezTo>
                      <a:pt x="17296" y="50269"/>
                      <a:pt x="12281" y="72184"/>
                      <a:pt x="13436" y="75953"/>
                    </a:cubicBezTo>
                    <a:cubicBezTo>
                      <a:pt x="14560" y="79722"/>
                      <a:pt x="20366" y="85832"/>
                      <a:pt x="20366" y="85832"/>
                    </a:cubicBezTo>
                    <a:lnTo>
                      <a:pt x="19424" y="92823"/>
                    </a:lnTo>
                    <a:cubicBezTo>
                      <a:pt x="19697" y="92944"/>
                      <a:pt x="19971" y="93035"/>
                      <a:pt x="20275" y="93127"/>
                    </a:cubicBezTo>
                    <a:cubicBezTo>
                      <a:pt x="19454" y="103613"/>
                      <a:pt x="18968" y="111425"/>
                      <a:pt x="18968" y="111425"/>
                    </a:cubicBezTo>
                    <a:cubicBezTo>
                      <a:pt x="18968" y="111425"/>
                      <a:pt x="18694" y="111637"/>
                      <a:pt x="18177" y="111881"/>
                    </a:cubicBezTo>
                    <a:cubicBezTo>
                      <a:pt x="18056" y="111820"/>
                      <a:pt x="17995" y="111729"/>
                      <a:pt x="17874" y="111668"/>
                    </a:cubicBezTo>
                    <a:cubicBezTo>
                      <a:pt x="17843" y="111637"/>
                      <a:pt x="17782" y="111577"/>
                      <a:pt x="17722" y="111546"/>
                    </a:cubicBezTo>
                    <a:cubicBezTo>
                      <a:pt x="17630" y="111516"/>
                      <a:pt x="17600" y="111486"/>
                      <a:pt x="17478" y="111486"/>
                    </a:cubicBezTo>
                    <a:cubicBezTo>
                      <a:pt x="17418" y="111486"/>
                      <a:pt x="17326" y="111516"/>
                      <a:pt x="17266" y="111546"/>
                    </a:cubicBezTo>
                    <a:cubicBezTo>
                      <a:pt x="17235" y="111577"/>
                      <a:pt x="17174" y="111698"/>
                      <a:pt x="17174" y="111789"/>
                    </a:cubicBezTo>
                    <a:cubicBezTo>
                      <a:pt x="17174" y="111850"/>
                      <a:pt x="17235" y="111941"/>
                      <a:pt x="17266" y="112002"/>
                    </a:cubicBezTo>
                    <a:cubicBezTo>
                      <a:pt x="17326" y="112093"/>
                      <a:pt x="17418" y="112124"/>
                      <a:pt x="17478" y="112185"/>
                    </a:cubicBezTo>
                    <a:cubicBezTo>
                      <a:pt x="17296" y="112276"/>
                      <a:pt x="17083" y="112337"/>
                      <a:pt x="16810" y="112458"/>
                    </a:cubicBezTo>
                    <a:cubicBezTo>
                      <a:pt x="16688" y="112337"/>
                      <a:pt x="16567" y="112245"/>
                      <a:pt x="16506" y="112124"/>
                    </a:cubicBezTo>
                    <a:cubicBezTo>
                      <a:pt x="16445" y="112063"/>
                      <a:pt x="16369" y="112033"/>
                      <a:pt x="16293" y="112033"/>
                    </a:cubicBezTo>
                    <a:cubicBezTo>
                      <a:pt x="16217" y="112033"/>
                      <a:pt x="16141" y="112063"/>
                      <a:pt x="16080" y="112124"/>
                    </a:cubicBezTo>
                    <a:cubicBezTo>
                      <a:pt x="16050" y="112154"/>
                      <a:pt x="16019" y="112276"/>
                      <a:pt x="16019" y="112337"/>
                    </a:cubicBezTo>
                    <a:cubicBezTo>
                      <a:pt x="16019" y="112428"/>
                      <a:pt x="16050" y="112489"/>
                      <a:pt x="16080" y="112580"/>
                    </a:cubicBezTo>
                    <a:lnTo>
                      <a:pt x="16202" y="112701"/>
                    </a:lnTo>
                    <a:cubicBezTo>
                      <a:pt x="16050" y="112732"/>
                      <a:pt x="15867" y="112793"/>
                      <a:pt x="15655" y="112853"/>
                    </a:cubicBezTo>
                    <a:lnTo>
                      <a:pt x="15442" y="112549"/>
                    </a:lnTo>
                    <a:cubicBezTo>
                      <a:pt x="15411" y="112458"/>
                      <a:pt x="15290" y="112458"/>
                      <a:pt x="15199" y="112458"/>
                    </a:cubicBezTo>
                    <a:cubicBezTo>
                      <a:pt x="15138" y="112458"/>
                      <a:pt x="15047" y="112489"/>
                      <a:pt x="14986" y="112549"/>
                    </a:cubicBezTo>
                    <a:cubicBezTo>
                      <a:pt x="14956" y="112580"/>
                      <a:pt x="14895" y="112701"/>
                      <a:pt x="14895" y="112762"/>
                    </a:cubicBezTo>
                    <a:cubicBezTo>
                      <a:pt x="14895" y="112853"/>
                      <a:pt x="14956" y="112914"/>
                      <a:pt x="14986" y="113005"/>
                    </a:cubicBezTo>
                    <a:lnTo>
                      <a:pt x="15016" y="113036"/>
                    </a:lnTo>
                    <a:cubicBezTo>
                      <a:pt x="14804" y="113066"/>
                      <a:pt x="14560" y="113096"/>
                      <a:pt x="14287" y="113188"/>
                    </a:cubicBezTo>
                    <a:cubicBezTo>
                      <a:pt x="14256" y="113096"/>
                      <a:pt x="14226" y="113066"/>
                      <a:pt x="14196" y="113005"/>
                    </a:cubicBezTo>
                    <a:cubicBezTo>
                      <a:pt x="14134" y="112902"/>
                      <a:pt x="14030" y="112841"/>
                      <a:pt x="13922" y="112841"/>
                    </a:cubicBezTo>
                    <a:cubicBezTo>
                      <a:pt x="13871" y="112841"/>
                      <a:pt x="13819" y="112854"/>
                      <a:pt x="13770" y="112884"/>
                    </a:cubicBezTo>
                    <a:cubicBezTo>
                      <a:pt x="13618" y="112945"/>
                      <a:pt x="13588" y="113157"/>
                      <a:pt x="13649" y="113309"/>
                    </a:cubicBezTo>
                    <a:cubicBezTo>
                      <a:pt x="13223" y="113370"/>
                      <a:pt x="12767" y="113400"/>
                      <a:pt x="12281" y="113461"/>
                    </a:cubicBezTo>
                    <a:lnTo>
                      <a:pt x="12098" y="113461"/>
                    </a:lnTo>
                    <a:cubicBezTo>
                      <a:pt x="11916" y="113461"/>
                      <a:pt x="11703" y="113492"/>
                      <a:pt x="11521" y="113522"/>
                    </a:cubicBezTo>
                    <a:cubicBezTo>
                      <a:pt x="11399" y="113522"/>
                      <a:pt x="11308" y="113552"/>
                      <a:pt x="11186" y="113552"/>
                    </a:cubicBezTo>
                    <a:cubicBezTo>
                      <a:pt x="8907" y="113978"/>
                      <a:pt x="8208" y="115285"/>
                      <a:pt x="8025" y="116227"/>
                    </a:cubicBezTo>
                    <a:cubicBezTo>
                      <a:pt x="8025" y="116258"/>
                      <a:pt x="8025" y="116288"/>
                      <a:pt x="7995" y="116349"/>
                    </a:cubicBezTo>
                    <a:lnTo>
                      <a:pt x="7995" y="116410"/>
                    </a:lnTo>
                    <a:cubicBezTo>
                      <a:pt x="7965" y="116562"/>
                      <a:pt x="7965" y="116683"/>
                      <a:pt x="7965" y="116805"/>
                    </a:cubicBezTo>
                    <a:lnTo>
                      <a:pt x="7965" y="117139"/>
                    </a:lnTo>
                    <a:lnTo>
                      <a:pt x="7965" y="117169"/>
                    </a:lnTo>
                    <a:lnTo>
                      <a:pt x="7965" y="117261"/>
                    </a:lnTo>
                    <a:lnTo>
                      <a:pt x="24713" y="117321"/>
                    </a:lnTo>
                    <a:lnTo>
                      <a:pt x="24713" y="117200"/>
                    </a:lnTo>
                    <a:cubicBezTo>
                      <a:pt x="24713" y="117139"/>
                      <a:pt x="24743" y="117048"/>
                      <a:pt x="24743" y="116987"/>
                    </a:cubicBezTo>
                    <a:cubicBezTo>
                      <a:pt x="24743" y="116957"/>
                      <a:pt x="24743" y="116896"/>
                      <a:pt x="24773" y="116866"/>
                    </a:cubicBezTo>
                    <a:cubicBezTo>
                      <a:pt x="24773" y="116805"/>
                      <a:pt x="24834" y="116714"/>
                      <a:pt x="24834" y="116653"/>
                    </a:cubicBezTo>
                    <a:lnTo>
                      <a:pt x="24834" y="116501"/>
                    </a:lnTo>
                    <a:lnTo>
                      <a:pt x="24834" y="116410"/>
                    </a:lnTo>
                    <a:lnTo>
                      <a:pt x="24834" y="116288"/>
                    </a:lnTo>
                    <a:cubicBezTo>
                      <a:pt x="24865" y="115802"/>
                      <a:pt x="24895" y="115346"/>
                      <a:pt x="24865" y="114920"/>
                    </a:cubicBezTo>
                    <a:cubicBezTo>
                      <a:pt x="24865" y="114525"/>
                      <a:pt x="24773" y="114130"/>
                      <a:pt x="24743" y="113796"/>
                    </a:cubicBezTo>
                    <a:lnTo>
                      <a:pt x="24743" y="113765"/>
                    </a:lnTo>
                    <a:lnTo>
                      <a:pt x="24743" y="113674"/>
                    </a:lnTo>
                    <a:cubicBezTo>
                      <a:pt x="24743" y="113613"/>
                      <a:pt x="24713" y="113522"/>
                      <a:pt x="24713" y="113461"/>
                    </a:cubicBezTo>
                    <a:cubicBezTo>
                      <a:pt x="24713" y="113400"/>
                      <a:pt x="24713" y="113370"/>
                      <a:pt x="24682" y="113340"/>
                    </a:cubicBezTo>
                    <a:lnTo>
                      <a:pt x="24561" y="112884"/>
                    </a:lnTo>
                    <a:cubicBezTo>
                      <a:pt x="24530" y="112762"/>
                      <a:pt x="24469" y="112610"/>
                      <a:pt x="24439" y="112549"/>
                    </a:cubicBezTo>
                    <a:cubicBezTo>
                      <a:pt x="24439" y="112489"/>
                      <a:pt x="24409" y="112458"/>
                      <a:pt x="24409" y="112428"/>
                    </a:cubicBezTo>
                    <a:cubicBezTo>
                      <a:pt x="24226" y="111850"/>
                      <a:pt x="24013" y="111546"/>
                      <a:pt x="24013" y="111546"/>
                    </a:cubicBezTo>
                    <a:cubicBezTo>
                      <a:pt x="24773" y="105741"/>
                      <a:pt x="25928" y="99844"/>
                      <a:pt x="27175" y="94038"/>
                    </a:cubicBezTo>
                    <a:lnTo>
                      <a:pt x="27631" y="94038"/>
                    </a:lnTo>
                    <a:lnTo>
                      <a:pt x="27631" y="93613"/>
                    </a:lnTo>
                    <a:lnTo>
                      <a:pt x="27935" y="94038"/>
                    </a:lnTo>
                    <a:cubicBezTo>
                      <a:pt x="28026" y="93978"/>
                      <a:pt x="28056" y="93947"/>
                      <a:pt x="28117" y="93917"/>
                    </a:cubicBezTo>
                    <a:cubicBezTo>
                      <a:pt x="33831" y="99996"/>
                      <a:pt x="39029" y="105224"/>
                      <a:pt x="39029" y="105224"/>
                    </a:cubicBezTo>
                    <a:cubicBezTo>
                      <a:pt x="39029" y="105224"/>
                      <a:pt x="38999" y="105589"/>
                      <a:pt x="38847" y="106136"/>
                    </a:cubicBezTo>
                    <a:cubicBezTo>
                      <a:pt x="38725" y="106197"/>
                      <a:pt x="38603" y="106197"/>
                      <a:pt x="38451" y="106227"/>
                    </a:cubicBezTo>
                    <a:cubicBezTo>
                      <a:pt x="38391" y="106227"/>
                      <a:pt x="38360" y="106257"/>
                      <a:pt x="38269" y="106257"/>
                    </a:cubicBezTo>
                    <a:cubicBezTo>
                      <a:pt x="38208" y="106257"/>
                      <a:pt x="38117" y="106318"/>
                      <a:pt x="38087" y="106379"/>
                    </a:cubicBezTo>
                    <a:cubicBezTo>
                      <a:pt x="38056" y="106440"/>
                      <a:pt x="37995" y="106531"/>
                      <a:pt x="37995" y="106622"/>
                    </a:cubicBezTo>
                    <a:cubicBezTo>
                      <a:pt x="37995" y="106683"/>
                      <a:pt x="38056" y="106744"/>
                      <a:pt x="38117" y="106805"/>
                    </a:cubicBezTo>
                    <a:cubicBezTo>
                      <a:pt x="38147" y="106835"/>
                      <a:pt x="38269" y="106865"/>
                      <a:pt x="38360" y="106865"/>
                    </a:cubicBezTo>
                    <a:cubicBezTo>
                      <a:pt x="38451" y="106865"/>
                      <a:pt x="38543" y="106835"/>
                      <a:pt x="38664" y="106805"/>
                    </a:cubicBezTo>
                    <a:lnTo>
                      <a:pt x="38664" y="106805"/>
                    </a:lnTo>
                    <a:cubicBezTo>
                      <a:pt x="38573" y="107017"/>
                      <a:pt x="38512" y="107261"/>
                      <a:pt x="38391" y="107473"/>
                    </a:cubicBezTo>
                    <a:cubicBezTo>
                      <a:pt x="38239" y="107473"/>
                      <a:pt x="38087" y="107534"/>
                      <a:pt x="37935" y="107534"/>
                    </a:cubicBezTo>
                    <a:cubicBezTo>
                      <a:pt x="37783" y="107534"/>
                      <a:pt x="37661" y="107686"/>
                      <a:pt x="37661" y="107838"/>
                    </a:cubicBezTo>
                    <a:cubicBezTo>
                      <a:pt x="37661" y="107899"/>
                      <a:pt x="37692" y="107990"/>
                      <a:pt x="37783" y="108020"/>
                    </a:cubicBezTo>
                    <a:cubicBezTo>
                      <a:pt x="37844" y="108051"/>
                      <a:pt x="37935" y="108081"/>
                      <a:pt x="37995" y="108081"/>
                    </a:cubicBezTo>
                    <a:lnTo>
                      <a:pt x="38147" y="108081"/>
                    </a:lnTo>
                    <a:cubicBezTo>
                      <a:pt x="38087" y="108233"/>
                      <a:pt x="37995" y="108446"/>
                      <a:pt x="37935" y="108598"/>
                    </a:cubicBezTo>
                    <a:lnTo>
                      <a:pt x="37540" y="108537"/>
                    </a:lnTo>
                    <a:cubicBezTo>
                      <a:pt x="37479" y="108537"/>
                      <a:pt x="37388" y="108598"/>
                      <a:pt x="37357" y="108659"/>
                    </a:cubicBezTo>
                    <a:cubicBezTo>
                      <a:pt x="37327" y="108750"/>
                      <a:pt x="37296" y="108811"/>
                      <a:pt x="37296" y="108902"/>
                    </a:cubicBezTo>
                    <a:cubicBezTo>
                      <a:pt x="37296" y="108963"/>
                      <a:pt x="37327" y="109054"/>
                      <a:pt x="37388" y="109084"/>
                    </a:cubicBezTo>
                    <a:cubicBezTo>
                      <a:pt x="37479" y="109145"/>
                      <a:pt x="37540" y="109145"/>
                      <a:pt x="37631" y="109145"/>
                    </a:cubicBezTo>
                    <a:lnTo>
                      <a:pt x="37661" y="109145"/>
                    </a:lnTo>
                    <a:cubicBezTo>
                      <a:pt x="37540" y="109358"/>
                      <a:pt x="37448" y="109571"/>
                      <a:pt x="37327" y="109753"/>
                    </a:cubicBezTo>
                    <a:cubicBezTo>
                      <a:pt x="37236" y="109753"/>
                      <a:pt x="37175" y="109723"/>
                      <a:pt x="37084" y="109723"/>
                    </a:cubicBezTo>
                    <a:cubicBezTo>
                      <a:pt x="37068" y="109719"/>
                      <a:pt x="37052" y="109718"/>
                      <a:pt x="37036" y="109718"/>
                    </a:cubicBezTo>
                    <a:cubicBezTo>
                      <a:pt x="36901" y="109718"/>
                      <a:pt x="36776" y="109830"/>
                      <a:pt x="36749" y="109966"/>
                    </a:cubicBezTo>
                    <a:cubicBezTo>
                      <a:pt x="36719" y="110118"/>
                      <a:pt x="36840" y="110270"/>
                      <a:pt x="36992" y="110300"/>
                    </a:cubicBezTo>
                    <a:cubicBezTo>
                      <a:pt x="36749" y="110634"/>
                      <a:pt x="36476" y="111030"/>
                      <a:pt x="36233" y="111394"/>
                    </a:cubicBezTo>
                    <a:cubicBezTo>
                      <a:pt x="36172" y="111425"/>
                      <a:pt x="36141" y="111516"/>
                      <a:pt x="36111" y="111546"/>
                    </a:cubicBezTo>
                    <a:cubicBezTo>
                      <a:pt x="35989" y="111698"/>
                      <a:pt x="35868" y="111850"/>
                      <a:pt x="35807" y="112002"/>
                    </a:cubicBezTo>
                    <a:cubicBezTo>
                      <a:pt x="35716" y="112124"/>
                      <a:pt x="35655" y="112185"/>
                      <a:pt x="35625" y="112306"/>
                    </a:cubicBezTo>
                    <a:cubicBezTo>
                      <a:pt x="34439" y="114312"/>
                      <a:pt x="34956" y="115680"/>
                      <a:pt x="35533" y="116440"/>
                    </a:cubicBezTo>
                    <a:cubicBezTo>
                      <a:pt x="35533" y="116501"/>
                      <a:pt x="35564" y="116531"/>
                      <a:pt x="35625" y="116531"/>
                    </a:cubicBezTo>
                    <a:lnTo>
                      <a:pt x="35685" y="116592"/>
                    </a:lnTo>
                    <a:cubicBezTo>
                      <a:pt x="35777" y="116714"/>
                      <a:pt x="35868" y="116774"/>
                      <a:pt x="35959" y="116866"/>
                    </a:cubicBezTo>
                    <a:cubicBezTo>
                      <a:pt x="36081" y="116987"/>
                      <a:pt x="36172" y="117048"/>
                      <a:pt x="36263" y="117078"/>
                    </a:cubicBezTo>
                    <a:lnTo>
                      <a:pt x="36293" y="117139"/>
                    </a:lnTo>
                    <a:lnTo>
                      <a:pt x="47327" y="104525"/>
                    </a:lnTo>
                    <a:lnTo>
                      <a:pt x="47327" y="104403"/>
                    </a:lnTo>
                    <a:cubicBezTo>
                      <a:pt x="47236" y="104343"/>
                      <a:pt x="47205" y="104251"/>
                      <a:pt x="47175" y="104221"/>
                    </a:cubicBezTo>
                    <a:lnTo>
                      <a:pt x="47084" y="104130"/>
                    </a:lnTo>
                    <a:cubicBezTo>
                      <a:pt x="47053" y="104069"/>
                      <a:pt x="46962" y="104039"/>
                      <a:pt x="46932" y="103947"/>
                    </a:cubicBezTo>
                    <a:lnTo>
                      <a:pt x="46810" y="103826"/>
                    </a:lnTo>
                    <a:lnTo>
                      <a:pt x="46749" y="103765"/>
                    </a:lnTo>
                    <a:lnTo>
                      <a:pt x="46658" y="103674"/>
                    </a:lnTo>
                    <a:cubicBezTo>
                      <a:pt x="46324" y="103340"/>
                      <a:pt x="45990" y="103036"/>
                      <a:pt x="45686" y="102762"/>
                    </a:cubicBezTo>
                    <a:cubicBezTo>
                      <a:pt x="45382" y="102519"/>
                      <a:pt x="45017" y="102306"/>
                      <a:pt x="44713" y="102124"/>
                    </a:cubicBezTo>
                    <a:lnTo>
                      <a:pt x="44683" y="102124"/>
                    </a:lnTo>
                    <a:lnTo>
                      <a:pt x="44652" y="102093"/>
                    </a:lnTo>
                    <a:cubicBezTo>
                      <a:pt x="44561" y="102063"/>
                      <a:pt x="44531" y="102002"/>
                      <a:pt x="44470" y="101972"/>
                    </a:cubicBezTo>
                    <a:cubicBezTo>
                      <a:pt x="44409" y="101972"/>
                      <a:pt x="44379" y="101941"/>
                      <a:pt x="44379" y="101941"/>
                    </a:cubicBezTo>
                    <a:cubicBezTo>
                      <a:pt x="44227" y="101850"/>
                      <a:pt x="44075" y="101789"/>
                      <a:pt x="43953" y="101759"/>
                    </a:cubicBezTo>
                    <a:cubicBezTo>
                      <a:pt x="43862" y="101698"/>
                      <a:pt x="43740" y="101637"/>
                      <a:pt x="43619" y="101607"/>
                    </a:cubicBezTo>
                    <a:cubicBezTo>
                      <a:pt x="43588" y="101607"/>
                      <a:pt x="43558" y="101546"/>
                      <a:pt x="43497" y="101546"/>
                    </a:cubicBezTo>
                    <a:cubicBezTo>
                      <a:pt x="42950" y="101333"/>
                      <a:pt x="42585" y="101303"/>
                      <a:pt x="42585" y="101303"/>
                    </a:cubicBezTo>
                    <a:lnTo>
                      <a:pt x="34287" y="89054"/>
                    </a:lnTo>
                    <a:cubicBezTo>
                      <a:pt x="34470" y="88871"/>
                      <a:pt x="34530" y="88750"/>
                      <a:pt x="34530" y="88750"/>
                    </a:cubicBezTo>
                    <a:lnTo>
                      <a:pt x="30397" y="82640"/>
                    </a:lnTo>
                    <a:cubicBezTo>
                      <a:pt x="33163" y="72640"/>
                      <a:pt x="38755" y="54099"/>
                      <a:pt x="37144" y="44250"/>
                    </a:cubicBezTo>
                    <a:lnTo>
                      <a:pt x="37144" y="44250"/>
                    </a:lnTo>
                    <a:cubicBezTo>
                      <a:pt x="37321" y="44317"/>
                      <a:pt x="37688" y="44430"/>
                      <a:pt x="38085" y="44430"/>
                    </a:cubicBezTo>
                    <a:cubicBezTo>
                      <a:pt x="38236" y="44430"/>
                      <a:pt x="38392" y="44414"/>
                      <a:pt x="38543" y="44372"/>
                    </a:cubicBezTo>
                    <a:cubicBezTo>
                      <a:pt x="38877" y="44250"/>
                      <a:pt x="39211" y="43886"/>
                      <a:pt x="39454" y="43460"/>
                    </a:cubicBezTo>
                    <a:cubicBezTo>
                      <a:pt x="39758" y="43582"/>
                      <a:pt x="39941" y="43612"/>
                      <a:pt x="39941" y="43612"/>
                    </a:cubicBezTo>
                    <a:cubicBezTo>
                      <a:pt x="39941" y="43612"/>
                      <a:pt x="45686" y="35193"/>
                      <a:pt x="46263" y="34281"/>
                    </a:cubicBezTo>
                    <a:cubicBezTo>
                      <a:pt x="47692" y="32031"/>
                      <a:pt x="47388" y="29813"/>
                      <a:pt x="45746" y="28354"/>
                    </a:cubicBezTo>
                    <a:cubicBezTo>
                      <a:pt x="44500" y="27199"/>
                      <a:pt x="39910" y="22974"/>
                      <a:pt x="37357" y="21150"/>
                    </a:cubicBezTo>
                    <a:cubicBezTo>
                      <a:pt x="38664" y="19387"/>
                      <a:pt x="39303" y="17168"/>
                      <a:pt x="38907" y="15040"/>
                    </a:cubicBezTo>
                    <a:cubicBezTo>
                      <a:pt x="38603" y="13186"/>
                      <a:pt x="37600" y="11514"/>
                      <a:pt x="37023" y="9721"/>
                    </a:cubicBezTo>
                    <a:cubicBezTo>
                      <a:pt x="36415" y="7867"/>
                      <a:pt x="36840" y="5800"/>
                      <a:pt x="36111" y="4037"/>
                    </a:cubicBezTo>
                    <a:cubicBezTo>
                      <a:pt x="34987" y="1226"/>
                      <a:pt x="31964" y="1"/>
                      <a:pt x="29088"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5"/>
              <p:cNvSpPr/>
              <p:nvPr/>
            </p:nvSpPr>
            <p:spPr>
              <a:xfrm>
                <a:off x="12456850" y="3661025"/>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55"/>
            <p:cNvGrpSpPr/>
            <p:nvPr/>
          </p:nvGrpSpPr>
          <p:grpSpPr>
            <a:xfrm>
              <a:off x="6265478" y="1927936"/>
              <a:ext cx="2456952" cy="5046339"/>
              <a:chOff x="3065875" y="1014750"/>
              <a:chExt cx="1677100" cy="3444600"/>
            </a:xfrm>
          </p:grpSpPr>
          <p:sp>
            <p:nvSpPr>
              <p:cNvPr id="1292" name="Google Shape;1292;p55"/>
              <p:cNvSpPr/>
              <p:nvPr/>
            </p:nvSpPr>
            <p:spPr>
              <a:xfrm>
                <a:off x="3267225" y="4314200"/>
                <a:ext cx="423300" cy="144400"/>
              </a:xfrm>
              <a:custGeom>
                <a:avLst/>
                <a:gdLst/>
                <a:ahLst/>
                <a:cxnLst/>
                <a:rect l="l" t="t" r="r" b="b"/>
                <a:pathLst>
                  <a:path w="16932" h="5776" extrusionOk="0">
                    <a:moveTo>
                      <a:pt x="10974" y="0"/>
                    </a:moveTo>
                    <a:cubicBezTo>
                      <a:pt x="10974" y="0"/>
                      <a:pt x="10700" y="183"/>
                      <a:pt x="10183" y="456"/>
                    </a:cubicBezTo>
                    <a:cubicBezTo>
                      <a:pt x="10031" y="547"/>
                      <a:pt x="9788" y="608"/>
                      <a:pt x="9576" y="730"/>
                    </a:cubicBezTo>
                    <a:cubicBezTo>
                      <a:pt x="9393" y="791"/>
                      <a:pt x="9150" y="912"/>
                      <a:pt x="8876" y="1003"/>
                    </a:cubicBezTo>
                    <a:cubicBezTo>
                      <a:pt x="8694" y="1034"/>
                      <a:pt x="8481" y="1095"/>
                      <a:pt x="8238" y="1186"/>
                    </a:cubicBezTo>
                    <a:cubicBezTo>
                      <a:pt x="8086" y="1216"/>
                      <a:pt x="7904" y="1307"/>
                      <a:pt x="7721" y="1338"/>
                    </a:cubicBezTo>
                    <a:cubicBezTo>
                      <a:pt x="7478" y="1368"/>
                      <a:pt x="7296" y="1459"/>
                      <a:pt x="7053" y="1490"/>
                    </a:cubicBezTo>
                    <a:cubicBezTo>
                      <a:pt x="6840" y="1551"/>
                      <a:pt x="6566" y="1611"/>
                      <a:pt x="6354" y="1642"/>
                    </a:cubicBezTo>
                    <a:cubicBezTo>
                      <a:pt x="6110" y="1672"/>
                      <a:pt x="5928" y="1702"/>
                      <a:pt x="5685" y="1763"/>
                    </a:cubicBezTo>
                    <a:cubicBezTo>
                      <a:pt x="5259" y="1824"/>
                      <a:pt x="4803" y="1854"/>
                      <a:pt x="4317" y="1915"/>
                    </a:cubicBezTo>
                    <a:lnTo>
                      <a:pt x="4135" y="1915"/>
                    </a:lnTo>
                    <a:cubicBezTo>
                      <a:pt x="3892" y="1946"/>
                      <a:pt x="3740" y="1946"/>
                      <a:pt x="3557" y="1976"/>
                    </a:cubicBezTo>
                    <a:cubicBezTo>
                      <a:pt x="3436" y="1976"/>
                      <a:pt x="3344" y="1976"/>
                      <a:pt x="3223" y="2006"/>
                    </a:cubicBezTo>
                    <a:cubicBezTo>
                      <a:pt x="943" y="2432"/>
                      <a:pt x="274" y="3739"/>
                      <a:pt x="62" y="4681"/>
                    </a:cubicBezTo>
                    <a:cubicBezTo>
                      <a:pt x="31" y="4712"/>
                      <a:pt x="31" y="4742"/>
                      <a:pt x="31" y="4803"/>
                    </a:cubicBezTo>
                    <a:cubicBezTo>
                      <a:pt x="1" y="4955"/>
                      <a:pt x="1" y="5107"/>
                      <a:pt x="1" y="5259"/>
                    </a:cubicBezTo>
                    <a:lnTo>
                      <a:pt x="1" y="5624"/>
                    </a:lnTo>
                    <a:lnTo>
                      <a:pt x="1" y="5715"/>
                    </a:lnTo>
                    <a:lnTo>
                      <a:pt x="16749" y="5775"/>
                    </a:lnTo>
                    <a:lnTo>
                      <a:pt x="16749" y="5654"/>
                    </a:lnTo>
                    <a:cubicBezTo>
                      <a:pt x="16749" y="5593"/>
                      <a:pt x="16779" y="5502"/>
                      <a:pt x="16779" y="5441"/>
                    </a:cubicBezTo>
                    <a:cubicBezTo>
                      <a:pt x="16840" y="5411"/>
                      <a:pt x="16840" y="5350"/>
                      <a:pt x="16840" y="5320"/>
                    </a:cubicBezTo>
                    <a:cubicBezTo>
                      <a:pt x="16840" y="5259"/>
                      <a:pt x="16871" y="5168"/>
                      <a:pt x="16871" y="5107"/>
                    </a:cubicBezTo>
                    <a:cubicBezTo>
                      <a:pt x="16901" y="5016"/>
                      <a:pt x="16901" y="4955"/>
                      <a:pt x="16901" y="4864"/>
                    </a:cubicBezTo>
                    <a:lnTo>
                      <a:pt x="16901" y="4742"/>
                    </a:lnTo>
                    <a:cubicBezTo>
                      <a:pt x="16931" y="4256"/>
                      <a:pt x="16931" y="3800"/>
                      <a:pt x="16931" y="3374"/>
                    </a:cubicBezTo>
                    <a:cubicBezTo>
                      <a:pt x="16931" y="2979"/>
                      <a:pt x="16901" y="2584"/>
                      <a:pt x="16840" y="2250"/>
                    </a:cubicBezTo>
                    <a:lnTo>
                      <a:pt x="16840" y="2219"/>
                    </a:lnTo>
                    <a:lnTo>
                      <a:pt x="16840" y="2128"/>
                    </a:lnTo>
                    <a:cubicBezTo>
                      <a:pt x="16840" y="2067"/>
                      <a:pt x="16779" y="1976"/>
                      <a:pt x="16779" y="1915"/>
                    </a:cubicBezTo>
                    <a:cubicBezTo>
                      <a:pt x="16749" y="1854"/>
                      <a:pt x="16749" y="1824"/>
                      <a:pt x="16749" y="1794"/>
                    </a:cubicBezTo>
                    <a:lnTo>
                      <a:pt x="16627" y="1338"/>
                    </a:lnTo>
                    <a:lnTo>
                      <a:pt x="16536" y="1003"/>
                    </a:lnTo>
                    <a:cubicBezTo>
                      <a:pt x="16536" y="943"/>
                      <a:pt x="16475" y="912"/>
                      <a:pt x="16475" y="882"/>
                    </a:cubicBezTo>
                    <a:cubicBezTo>
                      <a:pt x="16293" y="304"/>
                      <a:pt x="16111" y="0"/>
                      <a:pt x="16111" y="0"/>
                    </a:cubicBezTo>
                    <a:cubicBezTo>
                      <a:pt x="15288" y="188"/>
                      <a:pt x="14454" y="250"/>
                      <a:pt x="13704" y="250"/>
                    </a:cubicBezTo>
                    <a:cubicBezTo>
                      <a:pt x="12265" y="250"/>
                      <a:pt x="11134" y="20"/>
                      <a:pt x="10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3495975" y="4316475"/>
                <a:ext cx="38775" cy="31025"/>
              </a:xfrm>
              <a:custGeom>
                <a:avLst/>
                <a:gdLst/>
                <a:ahLst/>
                <a:cxnLst/>
                <a:rect l="l" t="t" r="r" b="b"/>
                <a:pathLst>
                  <a:path w="1551" h="1241" extrusionOk="0">
                    <a:moveTo>
                      <a:pt x="304" y="1"/>
                    </a:moveTo>
                    <a:cubicBezTo>
                      <a:pt x="182" y="1"/>
                      <a:pt x="152" y="31"/>
                      <a:pt x="91" y="61"/>
                    </a:cubicBezTo>
                    <a:cubicBezTo>
                      <a:pt x="30" y="152"/>
                      <a:pt x="0" y="213"/>
                      <a:pt x="61" y="304"/>
                    </a:cubicBezTo>
                    <a:cubicBezTo>
                      <a:pt x="61" y="365"/>
                      <a:pt x="122" y="487"/>
                      <a:pt x="152" y="517"/>
                    </a:cubicBezTo>
                    <a:cubicBezTo>
                      <a:pt x="426" y="760"/>
                      <a:pt x="760" y="973"/>
                      <a:pt x="1064" y="1216"/>
                    </a:cubicBezTo>
                    <a:cubicBezTo>
                      <a:pt x="1105" y="1233"/>
                      <a:pt x="1148" y="1240"/>
                      <a:pt x="1190" y="1240"/>
                    </a:cubicBezTo>
                    <a:cubicBezTo>
                      <a:pt x="1307" y="1240"/>
                      <a:pt x="1423" y="1184"/>
                      <a:pt x="1489" y="1095"/>
                    </a:cubicBezTo>
                    <a:cubicBezTo>
                      <a:pt x="1520" y="1004"/>
                      <a:pt x="1550" y="943"/>
                      <a:pt x="1520" y="852"/>
                    </a:cubicBezTo>
                    <a:cubicBezTo>
                      <a:pt x="1489" y="791"/>
                      <a:pt x="1459" y="700"/>
                      <a:pt x="1368" y="669"/>
                    </a:cubicBezTo>
                    <a:cubicBezTo>
                      <a:pt x="1155" y="517"/>
                      <a:pt x="912" y="365"/>
                      <a:pt x="699" y="183"/>
                    </a:cubicBezTo>
                    <a:cubicBezTo>
                      <a:pt x="608" y="152"/>
                      <a:pt x="578" y="92"/>
                      <a:pt x="547" y="61"/>
                    </a:cubicBezTo>
                    <a:cubicBezTo>
                      <a:pt x="456" y="31"/>
                      <a:pt x="395"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3465575" y="4329400"/>
                <a:ext cx="38775" cy="35925"/>
              </a:xfrm>
              <a:custGeom>
                <a:avLst/>
                <a:gdLst/>
                <a:ahLst/>
                <a:cxnLst/>
                <a:rect l="l" t="t" r="r" b="b"/>
                <a:pathLst>
                  <a:path w="1551" h="1437" extrusionOk="0">
                    <a:moveTo>
                      <a:pt x="323" y="0"/>
                    </a:moveTo>
                    <a:cubicBezTo>
                      <a:pt x="243" y="0"/>
                      <a:pt x="167" y="31"/>
                      <a:pt x="122" y="91"/>
                    </a:cubicBezTo>
                    <a:cubicBezTo>
                      <a:pt x="61" y="122"/>
                      <a:pt x="31" y="243"/>
                      <a:pt x="0" y="304"/>
                    </a:cubicBezTo>
                    <a:cubicBezTo>
                      <a:pt x="0" y="426"/>
                      <a:pt x="31" y="456"/>
                      <a:pt x="61" y="547"/>
                    </a:cubicBezTo>
                    <a:cubicBezTo>
                      <a:pt x="365" y="882"/>
                      <a:pt x="730" y="1155"/>
                      <a:pt x="1064" y="1398"/>
                    </a:cubicBezTo>
                    <a:cubicBezTo>
                      <a:pt x="1109" y="1425"/>
                      <a:pt x="1156" y="1436"/>
                      <a:pt x="1202" y="1436"/>
                    </a:cubicBezTo>
                    <a:cubicBezTo>
                      <a:pt x="1315" y="1436"/>
                      <a:pt x="1425" y="1372"/>
                      <a:pt x="1490" y="1307"/>
                    </a:cubicBezTo>
                    <a:cubicBezTo>
                      <a:pt x="1520" y="1216"/>
                      <a:pt x="1550" y="1155"/>
                      <a:pt x="1520" y="1064"/>
                    </a:cubicBezTo>
                    <a:cubicBezTo>
                      <a:pt x="1490" y="1003"/>
                      <a:pt x="1459" y="912"/>
                      <a:pt x="1368" y="882"/>
                    </a:cubicBezTo>
                    <a:lnTo>
                      <a:pt x="1246" y="760"/>
                    </a:lnTo>
                    <a:cubicBezTo>
                      <a:pt x="1003" y="578"/>
                      <a:pt x="760" y="335"/>
                      <a:pt x="547" y="91"/>
                    </a:cubicBezTo>
                    <a:cubicBezTo>
                      <a:pt x="487" y="31"/>
                      <a:pt x="403"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3438975" y="4339275"/>
                <a:ext cx="32700" cy="36500"/>
              </a:xfrm>
              <a:custGeom>
                <a:avLst/>
                <a:gdLst/>
                <a:ahLst/>
                <a:cxnLst/>
                <a:rect l="l" t="t" r="r" b="b"/>
                <a:pathLst>
                  <a:path w="1308" h="1460" extrusionOk="0">
                    <a:moveTo>
                      <a:pt x="304" y="0"/>
                    </a:moveTo>
                    <a:cubicBezTo>
                      <a:pt x="183" y="0"/>
                      <a:pt x="152" y="31"/>
                      <a:pt x="92" y="61"/>
                    </a:cubicBezTo>
                    <a:cubicBezTo>
                      <a:pt x="31" y="152"/>
                      <a:pt x="0" y="213"/>
                      <a:pt x="0" y="304"/>
                    </a:cubicBezTo>
                    <a:cubicBezTo>
                      <a:pt x="0" y="396"/>
                      <a:pt x="31" y="456"/>
                      <a:pt x="92" y="517"/>
                    </a:cubicBezTo>
                    <a:lnTo>
                      <a:pt x="760" y="1399"/>
                    </a:lnTo>
                    <a:cubicBezTo>
                      <a:pt x="851" y="1429"/>
                      <a:pt x="912" y="1459"/>
                      <a:pt x="1003" y="1459"/>
                    </a:cubicBezTo>
                    <a:cubicBezTo>
                      <a:pt x="1095" y="1459"/>
                      <a:pt x="1125" y="1429"/>
                      <a:pt x="1216" y="1399"/>
                    </a:cubicBezTo>
                    <a:cubicBezTo>
                      <a:pt x="1247" y="1307"/>
                      <a:pt x="1307" y="1247"/>
                      <a:pt x="1307" y="1155"/>
                    </a:cubicBezTo>
                    <a:cubicBezTo>
                      <a:pt x="1307" y="1064"/>
                      <a:pt x="1247" y="1003"/>
                      <a:pt x="1216" y="943"/>
                    </a:cubicBezTo>
                    <a:lnTo>
                      <a:pt x="547" y="61"/>
                    </a:lnTo>
                    <a:cubicBezTo>
                      <a:pt x="456" y="31"/>
                      <a:pt x="395"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5"/>
              <p:cNvSpPr/>
              <p:nvPr/>
            </p:nvSpPr>
            <p:spPr>
              <a:xfrm>
                <a:off x="3407050" y="4347650"/>
                <a:ext cx="28150" cy="34175"/>
              </a:xfrm>
              <a:custGeom>
                <a:avLst/>
                <a:gdLst/>
                <a:ahLst/>
                <a:cxnLst/>
                <a:rect l="l" t="t" r="r" b="b"/>
                <a:pathLst>
                  <a:path w="1126" h="1367" extrusionOk="0">
                    <a:moveTo>
                      <a:pt x="333" y="1"/>
                    </a:moveTo>
                    <a:cubicBezTo>
                      <a:pt x="282" y="1"/>
                      <a:pt x="231" y="11"/>
                      <a:pt x="183" y="30"/>
                    </a:cubicBezTo>
                    <a:cubicBezTo>
                      <a:pt x="31" y="121"/>
                      <a:pt x="1" y="304"/>
                      <a:pt x="62" y="456"/>
                    </a:cubicBezTo>
                    <a:cubicBezTo>
                      <a:pt x="213" y="729"/>
                      <a:pt x="365" y="942"/>
                      <a:pt x="517" y="1216"/>
                    </a:cubicBezTo>
                    <a:cubicBezTo>
                      <a:pt x="580" y="1319"/>
                      <a:pt x="685" y="1366"/>
                      <a:pt x="793" y="1366"/>
                    </a:cubicBezTo>
                    <a:cubicBezTo>
                      <a:pt x="844" y="1366"/>
                      <a:pt x="895" y="1356"/>
                      <a:pt x="943" y="1337"/>
                    </a:cubicBezTo>
                    <a:cubicBezTo>
                      <a:pt x="1095" y="1246"/>
                      <a:pt x="1125" y="1064"/>
                      <a:pt x="1065" y="912"/>
                    </a:cubicBezTo>
                    <a:cubicBezTo>
                      <a:pt x="882" y="638"/>
                      <a:pt x="761" y="425"/>
                      <a:pt x="609" y="152"/>
                    </a:cubicBezTo>
                    <a:cubicBezTo>
                      <a:pt x="546" y="48"/>
                      <a:pt x="44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3264950" y="4434250"/>
                <a:ext cx="424050" cy="25100"/>
              </a:xfrm>
              <a:custGeom>
                <a:avLst/>
                <a:gdLst/>
                <a:ahLst/>
                <a:cxnLst/>
                <a:rect l="l" t="t" r="r" b="b"/>
                <a:pathLst>
                  <a:path w="16962" h="1004" extrusionOk="0">
                    <a:moveTo>
                      <a:pt x="31" y="1"/>
                    </a:moveTo>
                    <a:cubicBezTo>
                      <a:pt x="1" y="183"/>
                      <a:pt x="1" y="335"/>
                      <a:pt x="1" y="487"/>
                    </a:cubicBezTo>
                    <a:cubicBezTo>
                      <a:pt x="1" y="791"/>
                      <a:pt x="31" y="943"/>
                      <a:pt x="31" y="943"/>
                    </a:cubicBezTo>
                    <a:lnTo>
                      <a:pt x="16810" y="1004"/>
                    </a:lnTo>
                    <a:cubicBezTo>
                      <a:pt x="16840" y="852"/>
                      <a:pt x="16840" y="700"/>
                      <a:pt x="16870" y="548"/>
                    </a:cubicBezTo>
                    <a:cubicBezTo>
                      <a:pt x="16931" y="366"/>
                      <a:pt x="16931" y="214"/>
                      <a:pt x="16962" y="62"/>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3925300" y="4062675"/>
                <a:ext cx="322225" cy="393650"/>
              </a:xfrm>
              <a:custGeom>
                <a:avLst/>
                <a:gdLst/>
                <a:ahLst/>
                <a:cxnLst/>
                <a:rect l="l" t="t" r="r" b="b"/>
                <a:pathLst>
                  <a:path w="12889" h="15746" extrusionOk="0">
                    <a:moveTo>
                      <a:pt x="8055" y="0"/>
                    </a:moveTo>
                    <a:cubicBezTo>
                      <a:pt x="6870" y="2128"/>
                      <a:pt x="4834" y="3769"/>
                      <a:pt x="4682" y="3861"/>
                    </a:cubicBezTo>
                    <a:cubicBezTo>
                      <a:pt x="4682" y="3861"/>
                      <a:pt x="4651" y="4225"/>
                      <a:pt x="4499" y="4772"/>
                    </a:cubicBezTo>
                    <a:cubicBezTo>
                      <a:pt x="4438" y="4985"/>
                      <a:pt x="4378" y="5198"/>
                      <a:pt x="4286" y="5411"/>
                    </a:cubicBezTo>
                    <a:cubicBezTo>
                      <a:pt x="4226" y="5624"/>
                      <a:pt x="4134" y="5867"/>
                      <a:pt x="4043" y="6110"/>
                    </a:cubicBezTo>
                    <a:cubicBezTo>
                      <a:pt x="3952" y="6292"/>
                      <a:pt x="3861" y="6505"/>
                      <a:pt x="3770" y="6718"/>
                    </a:cubicBezTo>
                    <a:cubicBezTo>
                      <a:pt x="3678" y="6870"/>
                      <a:pt x="3618" y="7022"/>
                      <a:pt x="3526" y="7204"/>
                    </a:cubicBezTo>
                    <a:cubicBezTo>
                      <a:pt x="3466" y="7417"/>
                      <a:pt x="3344" y="7599"/>
                      <a:pt x="3223" y="7782"/>
                    </a:cubicBezTo>
                    <a:cubicBezTo>
                      <a:pt x="3162" y="7964"/>
                      <a:pt x="3010" y="8177"/>
                      <a:pt x="2888" y="8390"/>
                    </a:cubicBezTo>
                    <a:cubicBezTo>
                      <a:pt x="2767" y="8542"/>
                      <a:pt x="2675" y="8724"/>
                      <a:pt x="2554" y="8937"/>
                    </a:cubicBezTo>
                    <a:cubicBezTo>
                      <a:pt x="2311" y="9271"/>
                      <a:pt x="2098" y="9636"/>
                      <a:pt x="1794" y="10031"/>
                    </a:cubicBezTo>
                    <a:cubicBezTo>
                      <a:pt x="1764" y="10061"/>
                      <a:pt x="1703" y="10122"/>
                      <a:pt x="1672" y="10183"/>
                    </a:cubicBezTo>
                    <a:cubicBezTo>
                      <a:pt x="1551" y="10335"/>
                      <a:pt x="1490" y="10487"/>
                      <a:pt x="1368" y="10639"/>
                    </a:cubicBezTo>
                    <a:cubicBezTo>
                      <a:pt x="1308" y="10730"/>
                      <a:pt x="1216" y="10821"/>
                      <a:pt x="1186" y="10943"/>
                    </a:cubicBezTo>
                    <a:cubicBezTo>
                      <a:pt x="1" y="12949"/>
                      <a:pt x="487" y="14317"/>
                      <a:pt x="1095" y="15077"/>
                    </a:cubicBezTo>
                    <a:lnTo>
                      <a:pt x="1186" y="15137"/>
                    </a:lnTo>
                    <a:cubicBezTo>
                      <a:pt x="1308" y="15289"/>
                      <a:pt x="1399" y="15411"/>
                      <a:pt x="1520" y="15502"/>
                    </a:cubicBezTo>
                    <a:cubicBezTo>
                      <a:pt x="1672" y="15593"/>
                      <a:pt x="1764" y="15685"/>
                      <a:pt x="1824" y="15715"/>
                    </a:cubicBezTo>
                    <a:cubicBezTo>
                      <a:pt x="1824" y="15745"/>
                      <a:pt x="1855" y="15745"/>
                      <a:pt x="1855" y="15745"/>
                    </a:cubicBezTo>
                    <a:lnTo>
                      <a:pt x="12888" y="3131"/>
                    </a:lnTo>
                    <a:lnTo>
                      <a:pt x="12797" y="3070"/>
                    </a:lnTo>
                    <a:cubicBezTo>
                      <a:pt x="12736" y="3010"/>
                      <a:pt x="12706" y="2949"/>
                      <a:pt x="12645" y="2888"/>
                    </a:cubicBezTo>
                    <a:lnTo>
                      <a:pt x="12584" y="2797"/>
                    </a:lnTo>
                    <a:cubicBezTo>
                      <a:pt x="12554" y="2736"/>
                      <a:pt x="12463" y="2706"/>
                      <a:pt x="12432" y="2614"/>
                    </a:cubicBezTo>
                    <a:cubicBezTo>
                      <a:pt x="12402" y="2554"/>
                      <a:pt x="12311" y="2493"/>
                      <a:pt x="12280" y="2432"/>
                    </a:cubicBezTo>
                    <a:lnTo>
                      <a:pt x="12189" y="2341"/>
                    </a:lnTo>
                    <a:cubicBezTo>
                      <a:pt x="11885" y="2007"/>
                      <a:pt x="11551" y="1703"/>
                      <a:pt x="11125" y="1490"/>
                    </a:cubicBezTo>
                    <a:cubicBezTo>
                      <a:pt x="10791" y="1216"/>
                      <a:pt x="10487" y="1034"/>
                      <a:pt x="10183" y="821"/>
                    </a:cubicBezTo>
                    <a:lnTo>
                      <a:pt x="10153" y="821"/>
                    </a:lnTo>
                    <a:lnTo>
                      <a:pt x="10122" y="791"/>
                    </a:lnTo>
                    <a:cubicBezTo>
                      <a:pt x="10031" y="760"/>
                      <a:pt x="10001" y="730"/>
                      <a:pt x="9910" y="669"/>
                    </a:cubicBezTo>
                    <a:cubicBezTo>
                      <a:pt x="9910" y="669"/>
                      <a:pt x="9879" y="639"/>
                      <a:pt x="9849" y="639"/>
                    </a:cubicBezTo>
                    <a:cubicBezTo>
                      <a:pt x="9697" y="578"/>
                      <a:pt x="9575" y="517"/>
                      <a:pt x="9423" y="456"/>
                    </a:cubicBezTo>
                    <a:cubicBezTo>
                      <a:pt x="9302" y="365"/>
                      <a:pt x="9180" y="335"/>
                      <a:pt x="9089" y="304"/>
                    </a:cubicBezTo>
                    <a:cubicBezTo>
                      <a:pt x="9059" y="304"/>
                      <a:pt x="8998" y="274"/>
                      <a:pt x="8967" y="274"/>
                    </a:cubicBezTo>
                    <a:cubicBezTo>
                      <a:pt x="8390" y="61"/>
                      <a:pt x="8055" y="0"/>
                      <a:pt x="8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4018000" y="4175525"/>
                <a:ext cx="42600" cy="20900"/>
              </a:xfrm>
              <a:custGeom>
                <a:avLst/>
                <a:gdLst/>
                <a:ahLst/>
                <a:cxnLst/>
                <a:rect l="l" t="t" r="r" b="b"/>
                <a:pathLst>
                  <a:path w="1704" h="836" extrusionOk="0">
                    <a:moveTo>
                      <a:pt x="1384" y="0"/>
                    </a:moveTo>
                    <a:cubicBezTo>
                      <a:pt x="1346" y="0"/>
                      <a:pt x="1308" y="15"/>
                      <a:pt x="1277" y="46"/>
                    </a:cubicBezTo>
                    <a:cubicBezTo>
                      <a:pt x="1004" y="107"/>
                      <a:pt x="730" y="198"/>
                      <a:pt x="487" y="228"/>
                    </a:cubicBezTo>
                    <a:cubicBezTo>
                      <a:pt x="396" y="228"/>
                      <a:pt x="366" y="258"/>
                      <a:pt x="274" y="258"/>
                    </a:cubicBezTo>
                    <a:cubicBezTo>
                      <a:pt x="214" y="319"/>
                      <a:pt x="183" y="319"/>
                      <a:pt x="92" y="380"/>
                    </a:cubicBezTo>
                    <a:cubicBezTo>
                      <a:pt x="1" y="471"/>
                      <a:pt x="1" y="532"/>
                      <a:pt x="1" y="623"/>
                    </a:cubicBezTo>
                    <a:lnTo>
                      <a:pt x="92" y="775"/>
                    </a:lnTo>
                    <a:cubicBezTo>
                      <a:pt x="183" y="806"/>
                      <a:pt x="244" y="836"/>
                      <a:pt x="335" y="836"/>
                    </a:cubicBezTo>
                    <a:cubicBezTo>
                      <a:pt x="700" y="806"/>
                      <a:pt x="1095" y="684"/>
                      <a:pt x="1460" y="593"/>
                    </a:cubicBezTo>
                    <a:cubicBezTo>
                      <a:pt x="1612" y="562"/>
                      <a:pt x="1703" y="380"/>
                      <a:pt x="1642" y="228"/>
                    </a:cubicBezTo>
                    <a:cubicBezTo>
                      <a:pt x="1642" y="137"/>
                      <a:pt x="1581" y="76"/>
                      <a:pt x="1490" y="46"/>
                    </a:cubicBezTo>
                    <a:cubicBezTo>
                      <a:pt x="1460" y="15"/>
                      <a:pt x="1422" y="0"/>
                      <a:pt x="1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4009650" y="4211275"/>
                <a:ext cx="45625" cy="18600"/>
              </a:xfrm>
              <a:custGeom>
                <a:avLst/>
                <a:gdLst/>
                <a:ahLst/>
                <a:cxnLst/>
                <a:rect l="l" t="t" r="r" b="b"/>
                <a:pathLst>
                  <a:path w="1825" h="744" extrusionOk="0">
                    <a:moveTo>
                      <a:pt x="1573" y="0"/>
                    </a:moveTo>
                    <a:cubicBezTo>
                      <a:pt x="1524" y="0"/>
                      <a:pt x="1470" y="14"/>
                      <a:pt x="1429" y="14"/>
                    </a:cubicBezTo>
                    <a:cubicBezTo>
                      <a:pt x="1368" y="14"/>
                      <a:pt x="1308" y="44"/>
                      <a:pt x="1277" y="44"/>
                    </a:cubicBezTo>
                    <a:cubicBezTo>
                      <a:pt x="973" y="105"/>
                      <a:pt x="608" y="136"/>
                      <a:pt x="274" y="136"/>
                    </a:cubicBezTo>
                    <a:cubicBezTo>
                      <a:pt x="122" y="136"/>
                      <a:pt x="1" y="287"/>
                      <a:pt x="1" y="439"/>
                    </a:cubicBezTo>
                    <a:cubicBezTo>
                      <a:pt x="1" y="500"/>
                      <a:pt x="61" y="591"/>
                      <a:pt x="92" y="652"/>
                    </a:cubicBezTo>
                    <a:cubicBezTo>
                      <a:pt x="152" y="743"/>
                      <a:pt x="244" y="743"/>
                      <a:pt x="304" y="743"/>
                    </a:cubicBezTo>
                    <a:cubicBezTo>
                      <a:pt x="730" y="743"/>
                      <a:pt x="1186" y="713"/>
                      <a:pt x="1611" y="591"/>
                    </a:cubicBezTo>
                    <a:cubicBezTo>
                      <a:pt x="1763" y="561"/>
                      <a:pt x="1824" y="348"/>
                      <a:pt x="1794" y="196"/>
                    </a:cubicBezTo>
                    <a:cubicBezTo>
                      <a:pt x="1794" y="136"/>
                      <a:pt x="1733" y="44"/>
                      <a:pt x="1642" y="14"/>
                    </a:cubicBezTo>
                    <a:cubicBezTo>
                      <a:pt x="1622" y="4"/>
                      <a:pt x="1598" y="0"/>
                      <a:pt x="15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3998250" y="4240475"/>
                <a:ext cx="43350" cy="16750"/>
              </a:xfrm>
              <a:custGeom>
                <a:avLst/>
                <a:gdLst/>
                <a:ahLst/>
                <a:cxnLst/>
                <a:rect l="l" t="t" r="r" b="b"/>
                <a:pathLst>
                  <a:path w="1734" h="670" extrusionOk="0">
                    <a:moveTo>
                      <a:pt x="274" y="1"/>
                    </a:moveTo>
                    <a:cubicBezTo>
                      <a:pt x="213" y="1"/>
                      <a:pt x="122" y="62"/>
                      <a:pt x="92" y="92"/>
                    </a:cubicBezTo>
                    <a:cubicBezTo>
                      <a:pt x="1" y="183"/>
                      <a:pt x="1" y="244"/>
                      <a:pt x="1" y="335"/>
                    </a:cubicBezTo>
                    <a:cubicBezTo>
                      <a:pt x="1" y="396"/>
                      <a:pt x="92" y="487"/>
                      <a:pt x="122" y="518"/>
                    </a:cubicBezTo>
                    <a:cubicBezTo>
                      <a:pt x="213" y="609"/>
                      <a:pt x="274" y="609"/>
                      <a:pt x="365" y="609"/>
                    </a:cubicBezTo>
                    <a:lnTo>
                      <a:pt x="1460" y="670"/>
                    </a:lnTo>
                    <a:cubicBezTo>
                      <a:pt x="1520" y="670"/>
                      <a:pt x="1612" y="609"/>
                      <a:pt x="1642" y="548"/>
                    </a:cubicBezTo>
                    <a:cubicBezTo>
                      <a:pt x="1733" y="487"/>
                      <a:pt x="1733" y="396"/>
                      <a:pt x="1733" y="335"/>
                    </a:cubicBezTo>
                    <a:cubicBezTo>
                      <a:pt x="1733" y="244"/>
                      <a:pt x="1642" y="183"/>
                      <a:pt x="1612" y="153"/>
                    </a:cubicBezTo>
                    <a:cubicBezTo>
                      <a:pt x="1520" y="62"/>
                      <a:pt x="1460" y="62"/>
                      <a:pt x="1368" y="62"/>
                    </a:cubicBezTo>
                    <a:lnTo>
                      <a:pt x="2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3983050" y="4270475"/>
                <a:ext cx="38775" cy="18050"/>
              </a:xfrm>
              <a:custGeom>
                <a:avLst/>
                <a:gdLst/>
                <a:ahLst/>
                <a:cxnLst/>
                <a:rect l="l" t="t" r="r" b="b"/>
                <a:pathLst>
                  <a:path w="1551" h="722" extrusionOk="0">
                    <a:moveTo>
                      <a:pt x="314" y="1"/>
                    </a:moveTo>
                    <a:cubicBezTo>
                      <a:pt x="193" y="1"/>
                      <a:pt x="86" y="105"/>
                      <a:pt x="61" y="230"/>
                    </a:cubicBezTo>
                    <a:cubicBezTo>
                      <a:pt x="1" y="412"/>
                      <a:pt x="153" y="564"/>
                      <a:pt x="305" y="564"/>
                    </a:cubicBezTo>
                    <a:cubicBezTo>
                      <a:pt x="609" y="594"/>
                      <a:pt x="882" y="685"/>
                      <a:pt x="1186" y="716"/>
                    </a:cubicBezTo>
                    <a:cubicBezTo>
                      <a:pt x="1206" y="720"/>
                      <a:pt x="1225" y="722"/>
                      <a:pt x="1245" y="722"/>
                    </a:cubicBezTo>
                    <a:cubicBezTo>
                      <a:pt x="1375" y="722"/>
                      <a:pt x="1494" y="635"/>
                      <a:pt x="1520" y="503"/>
                    </a:cubicBezTo>
                    <a:cubicBezTo>
                      <a:pt x="1551" y="351"/>
                      <a:pt x="1399" y="199"/>
                      <a:pt x="1277" y="138"/>
                    </a:cubicBezTo>
                    <a:cubicBezTo>
                      <a:pt x="973" y="108"/>
                      <a:pt x="700" y="47"/>
                      <a:pt x="396" y="17"/>
                    </a:cubicBezTo>
                    <a:cubicBezTo>
                      <a:pt x="368" y="6"/>
                      <a:pt x="341"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3954175" y="4123475"/>
                <a:ext cx="292575" cy="334375"/>
              </a:xfrm>
              <a:custGeom>
                <a:avLst/>
                <a:gdLst/>
                <a:ahLst/>
                <a:cxnLst/>
                <a:rect l="l" t="t" r="r" b="b"/>
                <a:pathLst>
                  <a:path w="11703" h="13375" extrusionOk="0">
                    <a:moveTo>
                      <a:pt x="11125" y="0"/>
                    </a:moveTo>
                    <a:lnTo>
                      <a:pt x="1" y="12766"/>
                    </a:lnTo>
                    <a:lnTo>
                      <a:pt x="335" y="13101"/>
                    </a:lnTo>
                    <a:cubicBezTo>
                      <a:pt x="517" y="13283"/>
                      <a:pt x="669" y="13374"/>
                      <a:pt x="669" y="13374"/>
                    </a:cubicBezTo>
                    <a:lnTo>
                      <a:pt x="11703" y="760"/>
                    </a:lnTo>
                    <a:cubicBezTo>
                      <a:pt x="11612" y="608"/>
                      <a:pt x="11490" y="486"/>
                      <a:pt x="11429" y="365"/>
                    </a:cubicBezTo>
                    <a:cubicBezTo>
                      <a:pt x="11338" y="213"/>
                      <a:pt x="11217" y="122"/>
                      <a:pt x="1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3540025" y="2615075"/>
                <a:ext cx="488650" cy="1710025"/>
              </a:xfrm>
              <a:custGeom>
                <a:avLst/>
                <a:gdLst/>
                <a:ahLst/>
                <a:cxnLst/>
                <a:rect l="l" t="t" r="r" b="b"/>
                <a:pathLst>
                  <a:path w="19546" h="68401" extrusionOk="0">
                    <a:moveTo>
                      <a:pt x="6536" y="1"/>
                    </a:moveTo>
                    <a:cubicBezTo>
                      <a:pt x="3284" y="16718"/>
                      <a:pt x="1" y="67996"/>
                      <a:pt x="1" y="67996"/>
                    </a:cubicBezTo>
                    <a:cubicBezTo>
                      <a:pt x="1" y="67996"/>
                      <a:pt x="622" y="68401"/>
                      <a:pt x="2135" y="68401"/>
                    </a:cubicBezTo>
                    <a:cubicBezTo>
                      <a:pt x="2892" y="68401"/>
                      <a:pt x="3871" y="68300"/>
                      <a:pt x="5107" y="67996"/>
                    </a:cubicBezTo>
                    <a:cubicBezTo>
                      <a:pt x="8542" y="41825"/>
                      <a:pt x="19545" y="13648"/>
                      <a:pt x="17965" y="335"/>
                    </a:cubicBezTo>
                    <a:lnTo>
                      <a:pt x="653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3391850" y="2599125"/>
                <a:ext cx="737125" cy="1558550"/>
              </a:xfrm>
              <a:custGeom>
                <a:avLst/>
                <a:gdLst/>
                <a:ahLst/>
                <a:cxnLst/>
                <a:rect l="l" t="t" r="r" b="b"/>
                <a:pathLst>
                  <a:path w="29485" h="62342" extrusionOk="0">
                    <a:moveTo>
                      <a:pt x="6566" y="1"/>
                    </a:moveTo>
                    <a:cubicBezTo>
                      <a:pt x="4256" y="8906"/>
                      <a:pt x="1" y="28360"/>
                      <a:pt x="913" y="33284"/>
                    </a:cubicBezTo>
                    <a:cubicBezTo>
                      <a:pt x="1733" y="37843"/>
                      <a:pt x="26080" y="62342"/>
                      <a:pt x="26080" y="62342"/>
                    </a:cubicBezTo>
                    <a:cubicBezTo>
                      <a:pt x="26080" y="62342"/>
                      <a:pt x="28208" y="60974"/>
                      <a:pt x="29485" y="58451"/>
                    </a:cubicBezTo>
                    <a:lnTo>
                      <a:pt x="10852" y="31126"/>
                    </a:lnTo>
                    <a:lnTo>
                      <a:pt x="17174" y="335"/>
                    </a:lnTo>
                    <a:lnTo>
                      <a:pt x="656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3373625" y="2599125"/>
                <a:ext cx="662650" cy="1278375"/>
              </a:xfrm>
              <a:custGeom>
                <a:avLst/>
                <a:gdLst/>
                <a:ahLst/>
                <a:cxnLst/>
                <a:rect l="l" t="t" r="r" b="b"/>
                <a:pathLst>
                  <a:path w="26506" h="51135" extrusionOk="0">
                    <a:moveTo>
                      <a:pt x="7265" y="1"/>
                    </a:moveTo>
                    <a:cubicBezTo>
                      <a:pt x="5016" y="7478"/>
                      <a:pt x="0" y="29393"/>
                      <a:pt x="1125" y="33162"/>
                    </a:cubicBezTo>
                    <a:cubicBezTo>
                      <a:pt x="2280" y="36901"/>
                      <a:pt x="8086" y="43041"/>
                      <a:pt x="8086" y="43041"/>
                    </a:cubicBezTo>
                    <a:lnTo>
                      <a:pt x="7143" y="50032"/>
                    </a:lnTo>
                    <a:cubicBezTo>
                      <a:pt x="9389" y="51025"/>
                      <a:pt x="13143" y="51135"/>
                      <a:pt x="14700" y="51135"/>
                    </a:cubicBezTo>
                    <a:cubicBezTo>
                      <a:pt x="15145" y="51135"/>
                      <a:pt x="15411" y="51126"/>
                      <a:pt x="15411" y="51126"/>
                    </a:cubicBezTo>
                    <a:lnTo>
                      <a:pt x="15411" y="50700"/>
                    </a:lnTo>
                    <a:lnTo>
                      <a:pt x="15715" y="51126"/>
                    </a:lnTo>
                    <a:cubicBezTo>
                      <a:pt x="19210" y="49120"/>
                      <a:pt x="22098" y="45928"/>
                      <a:pt x="22098" y="45928"/>
                    </a:cubicBezTo>
                    <a:lnTo>
                      <a:pt x="17964" y="39788"/>
                    </a:lnTo>
                    <a:cubicBezTo>
                      <a:pt x="20821" y="29667"/>
                      <a:pt x="26505" y="10669"/>
                      <a:pt x="24621" y="973"/>
                    </a:cubicBezTo>
                    <a:lnTo>
                      <a:pt x="72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3745975" y="3490275"/>
                <a:ext cx="79675" cy="48850"/>
              </a:xfrm>
              <a:custGeom>
                <a:avLst/>
                <a:gdLst/>
                <a:ahLst/>
                <a:cxnLst/>
                <a:rect l="l" t="t" r="r" b="b"/>
                <a:pathLst>
                  <a:path w="3187" h="1954" extrusionOk="0">
                    <a:moveTo>
                      <a:pt x="3092" y="0"/>
                    </a:moveTo>
                    <a:cubicBezTo>
                      <a:pt x="3083" y="0"/>
                      <a:pt x="3076" y="3"/>
                      <a:pt x="3070" y="9"/>
                    </a:cubicBezTo>
                    <a:cubicBezTo>
                      <a:pt x="2432" y="708"/>
                      <a:pt x="1672" y="1224"/>
                      <a:pt x="790" y="1589"/>
                    </a:cubicBezTo>
                    <a:cubicBezTo>
                      <a:pt x="547" y="1680"/>
                      <a:pt x="304" y="1771"/>
                      <a:pt x="31" y="1802"/>
                    </a:cubicBezTo>
                    <a:cubicBezTo>
                      <a:pt x="0" y="1832"/>
                      <a:pt x="0" y="1954"/>
                      <a:pt x="61" y="1954"/>
                    </a:cubicBezTo>
                    <a:cubicBezTo>
                      <a:pt x="973" y="1711"/>
                      <a:pt x="1854" y="1255"/>
                      <a:pt x="2584" y="677"/>
                    </a:cubicBezTo>
                    <a:cubicBezTo>
                      <a:pt x="2766" y="464"/>
                      <a:pt x="2949" y="312"/>
                      <a:pt x="3161" y="100"/>
                    </a:cubicBezTo>
                    <a:cubicBezTo>
                      <a:pt x="3186" y="50"/>
                      <a:pt x="3130"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5"/>
              <p:cNvSpPr/>
              <p:nvPr/>
            </p:nvSpPr>
            <p:spPr>
              <a:xfrm>
                <a:off x="3751275" y="3503200"/>
                <a:ext cx="72225" cy="53400"/>
              </a:xfrm>
              <a:custGeom>
                <a:avLst/>
                <a:gdLst/>
                <a:ahLst/>
                <a:cxnLst/>
                <a:rect l="l" t="t" r="r" b="b"/>
                <a:pathLst>
                  <a:path w="2889" h="2136" extrusionOk="0">
                    <a:moveTo>
                      <a:pt x="2831" y="0"/>
                    </a:moveTo>
                    <a:cubicBezTo>
                      <a:pt x="2819" y="0"/>
                      <a:pt x="2807" y="11"/>
                      <a:pt x="2797" y="39"/>
                    </a:cubicBezTo>
                    <a:cubicBezTo>
                      <a:pt x="2220" y="707"/>
                      <a:pt x="1521" y="1285"/>
                      <a:pt x="761" y="1710"/>
                    </a:cubicBezTo>
                    <a:cubicBezTo>
                      <a:pt x="548" y="1832"/>
                      <a:pt x="305" y="1923"/>
                      <a:pt x="92" y="2014"/>
                    </a:cubicBezTo>
                    <a:cubicBezTo>
                      <a:pt x="1" y="2045"/>
                      <a:pt x="62" y="2136"/>
                      <a:pt x="123" y="2136"/>
                    </a:cubicBezTo>
                    <a:cubicBezTo>
                      <a:pt x="974" y="1771"/>
                      <a:pt x="1734" y="1315"/>
                      <a:pt x="2372" y="677"/>
                    </a:cubicBezTo>
                    <a:cubicBezTo>
                      <a:pt x="2554" y="495"/>
                      <a:pt x="2706" y="282"/>
                      <a:pt x="2889" y="99"/>
                    </a:cubicBezTo>
                    <a:cubicBezTo>
                      <a:pt x="2889" y="57"/>
                      <a:pt x="2859"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3752050" y="3602875"/>
                <a:ext cx="66900" cy="255900"/>
              </a:xfrm>
              <a:custGeom>
                <a:avLst/>
                <a:gdLst/>
                <a:ahLst/>
                <a:cxnLst/>
                <a:rect l="l" t="t" r="r" b="b"/>
                <a:pathLst>
                  <a:path w="2676" h="10236" extrusionOk="0">
                    <a:moveTo>
                      <a:pt x="2593" y="0"/>
                    </a:moveTo>
                    <a:cubicBezTo>
                      <a:pt x="2571" y="0"/>
                      <a:pt x="2554" y="10"/>
                      <a:pt x="2554" y="33"/>
                    </a:cubicBezTo>
                    <a:cubicBezTo>
                      <a:pt x="2219" y="1371"/>
                      <a:pt x="1915" y="2647"/>
                      <a:pt x="1581" y="3985"/>
                    </a:cubicBezTo>
                    <a:cubicBezTo>
                      <a:pt x="1247" y="5322"/>
                      <a:pt x="912" y="6599"/>
                      <a:pt x="578" y="7936"/>
                    </a:cubicBezTo>
                    <a:cubicBezTo>
                      <a:pt x="396" y="8696"/>
                      <a:pt x="213" y="9426"/>
                      <a:pt x="0" y="10186"/>
                    </a:cubicBezTo>
                    <a:cubicBezTo>
                      <a:pt x="0" y="10221"/>
                      <a:pt x="32" y="10236"/>
                      <a:pt x="64" y="10236"/>
                    </a:cubicBezTo>
                    <a:cubicBezTo>
                      <a:pt x="86" y="10236"/>
                      <a:pt x="109" y="10229"/>
                      <a:pt x="122" y="10216"/>
                    </a:cubicBezTo>
                    <a:cubicBezTo>
                      <a:pt x="456" y="8879"/>
                      <a:pt x="760" y="7602"/>
                      <a:pt x="1125" y="6265"/>
                    </a:cubicBezTo>
                    <a:cubicBezTo>
                      <a:pt x="1459" y="4927"/>
                      <a:pt x="1763" y="3651"/>
                      <a:pt x="2098" y="2313"/>
                    </a:cubicBezTo>
                    <a:cubicBezTo>
                      <a:pt x="2280" y="1553"/>
                      <a:pt x="2493" y="824"/>
                      <a:pt x="2675" y="64"/>
                    </a:cubicBezTo>
                    <a:cubicBezTo>
                      <a:pt x="2675" y="26"/>
                      <a:pt x="2629" y="0"/>
                      <a:pt x="2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3575750" y="2626750"/>
                <a:ext cx="155800" cy="1020675"/>
              </a:xfrm>
              <a:custGeom>
                <a:avLst/>
                <a:gdLst/>
                <a:ahLst/>
                <a:cxnLst/>
                <a:rect l="l" t="t" r="r" b="b"/>
                <a:pathLst>
                  <a:path w="6232" h="40827" extrusionOk="0">
                    <a:moveTo>
                      <a:pt x="6168" y="0"/>
                    </a:moveTo>
                    <a:cubicBezTo>
                      <a:pt x="6146" y="0"/>
                      <a:pt x="6123" y="8"/>
                      <a:pt x="6110" y="20"/>
                    </a:cubicBezTo>
                    <a:cubicBezTo>
                      <a:pt x="5593" y="2513"/>
                      <a:pt x="5137" y="5035"/>
                      <a:pt x="4651" y="7558"/>
                    </a:cubicBezTo>
                    <a:cubicBezTo>
                      <a:pt x="4134" y="10233"/>
                      <a:pt x="3678" y="12938"/>
                      <a:pt x="3223" y="15674"/>
                    </a:cubicBezTo>
                    <a:cubicBezTo>
                      <a:pt x="2767" y="18440"/>
                      <a:pt x="2371" y="21267"/>
                      <a:pt x="1946" y="24033"/>
                    </a:cubicBezTo>
                    <a:cubicBezTo>
                      <a:pt x="1551" y="26768"/>
                      <a:pt x="1186" y="29473"/>
                      <a:pt x="882" y="32209"/>
                    </a:cubicBezTo>
                    <a:cubicBezTo>
                      <a:pt x="578" y="34732"/>
                      <a:pt x="305" y="37346"/>
                      <a:pt x="92" y="39869"/>
                    </a:cubicBezTo>
                    <a:cubicBezTo>
                      <a:pt x="31" y="40173"/>
                      <a:pt x="31" y="40477"/>
                      <a:pt x="1" y="40781"/>
                    </a:cubicBezTo>
                    <a:cubicBezTo>
                      <a:pt x="16" y="40811"/>
                      <a:pt x="54" y="40826"/>
                      <a:pt x="88" y="40826"/>
                    </a:cubicBezTo>
                    <a:cubicBezTo>
                      <a:pt x="122" y="40826"/>
                      <a:pt x="153" y="40811"/>
                      <a:pt x="153" y="40781"/>
                    </a:cubicBezTo>
                    <a:cubicBezTo>
                      <a:pt x="396" y="38258"/>
                      <a:pt x="639" y="35735"/>
                      <a:pt x="912" y="33182"/>
                    </a:cubicBezTo>
                    <a:cubicBezTo>
                      <a:pt x="1216" y="30446"/>
                      <a:pt x="1612" y="27711"/>
                      <a:pt x="1976" y="24975"/>
                    </a:cubicBezTo>
                    <a:cubicBezTo>
                      <a:pt x="2371" y="22209"/>
                      <a:pt x="2767" y="19443"/>
                      <a:pt x="3223" y="16677"/>
                    </a:cubicBezTo>
                    <a:cubicBezTo>
                      <a:pt x="3648" y="13941"/>
                      <a:pt x="4134" y="11236"/>
                      <a:pt x="4590" y="8531"/>
                    </a:cubicBezTo>
                    <a:cubicBezTo>
                      <a:pt x="5046" y="5978"/>
                      <a:pt x="5533" y="3485"/>
                      <a:pt x="6049" y="962"/>
                    </a:cubicBezTo>
                    <a:cubicBezTo>
                      <a:pt x="6110" y="658"/>
                      <a:pt x="6141" y="354"/>
                      <a:pt x="6232" y="51"/>
                    </a:cubicBezTo>
                    <a:cubicBezTo>
                      <a:pt x="6232" y="15"/>
                      <a:pt x="6200" y="0"/>
                      <a:pt x="6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3667700" y="2621475"/>
                <a:ext cx="35150" cy="210950"/>
              </a:xfrm>
              <a:custGeom>
                <a:avLst/>
                <a:gdLst/>
                <a:ahLst/>
                <a:cxnLst/>
                <a:rect l="l" t="t" r="r" b="b"/>
                <a:pathLst>
                  <a:path w="1406" h="8438" extrusionOk="0">
                    <a:moveTo>
                      <a:pt x="1345" y="1"/>
                    </a:moveTo>
                    <a:cubicBezTo>
                      <a:pt x="1326" y="1"/>
                      <a:pt x="1307" y="13"/>
                      <a:pt x="1307" y="49"/>
                    </a:cubicBezTo>
                    <a:cubicBezTo>
                      <a:pt x="1004" y="1265"/>
                      <a:pt x="730" y="2450"/>
                      <a:pt x="487" y="3666"/>
                    </a:cubicBezTo>
                    <a:cubicBezTo>
                      <a:pt x="396" y="4274"/>
                      <a:pt x="274" y="4882"/>
                      <a:pt x="213" y="5490"/>
                    </a:cubicBezTo>
                    <a:lnTo>
                      <a:pt x="92" y="6401"/>
                    </a:lnTo>
                    <a:cubicBezTo>
                      <a:pt x="61" y="6705"/>
                      <a:pt x="0" y="6949"/>
                      <a:pt x="0" y="7253"/>
                    </a:cubicBezTo>
                    <a:cubicBezTo>
                      <a:pt x="61" y="7526"/>
                      <a:pt x="122" y="7830"/>
                      <a:pt x="274" y="8073"/>
                    </a:cubicBezTo>
                    <a:cubicBezTo>
                      <a:pt x="426" y="8256"/>
                      <a:pt x="608" y="8408"/>
                      <a:pt x="882" y="8438"/>
                    </a:cubicBezTo>
                    <a:cubicBezTo>
                      <a:pt x="973" y="8438"/>
                      <a:pt x="973" y="8377"/>
                      <a:pt x="912" y="8316"/>
                    </a:cubicBezTo>
                    <a:cubicBezTo>
                      <a:pt x="426" y="8256"/>
                      <a:pt x="152" y="7769"/>
                      <a:pt x="122" y="7313"/>
                    </a:cubicBezTo>
                    <a:cubicBezTo>
                      <a:pt x="92" y="7009"/>
                      <a:pt x="122" y="6705"/>
                      <a:pt x="152" y="6432"/>
                    </a:cubicBezTo>
                    <a:cubicBezTo>
                      <a:pt x="213" y="6128"/>
                      <a:pt x="244" y="5824"/>
                      <a:pt x="274" y="5550"/>
                    </a:cubicBezTo>
                    <a:cubicBezTo>
                      <a:pt x="456" y="4365"/>
                      <a:pt x="669" y="3210"/>
                      <a:pt x="912" y="2024"/>
                    </a:cubicBezTo>
                    <a:cubicBezTo>
                      <a:pt x="1064" y="1386"/>
                      <a:pt x="1216" y="717"/>
                      <a:pt x="1368" y="49"/>
                    </a:cubicBezTo>
                    <a:cubicBezTo>
                      <a:pt x="1405" y="30"/>
                      <a:pt x="1375" y="1"/>
                      <a:pt x="1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3533950" y="1528425"/>
                <a:ext cx="515250" cy="633600"/>
              </a:xfrm>
              <a:custGeom>
                <a:avLst/>
                <a:gdLst/>
                <a:ahLst/>
                <a:cxnLst/>
                <a:rect l="l" t="t" r="r" b="b"/>
                <a:pathLst>
                  <a:path w="20610" h="25344" extrusionOk="0">
                    <a:moveTo>
                      <a:pt x="10294" y="1"/>
                    </a:moveTo>
                    <a:cubicBezTo>
                      <a:pt x="10033" y="1"/>
                      <a:pt x="9773" y="11"/>
                      <a:pt x="9515" y="32"/>
                    </a:cubicBezTo>
                    <a:cubicBezTo>
                      <a:pt x="9120" y="62"/>
                      <a:pt x="8664" y="153"/>
                      <a:pt x="8238" y="214"/>
                    </a:cubicBezTo>
                    <a:cubicBezTo>
                      <a:pt x="6779" y="518"/>
                      <a:pt x="5411" y="1247"/>
                      <a:pt x="4560" y="2585"/>
                    </a:cubicBezTo>
                    <a:cubicBezTo>
                      <a:pt x="3192" y="4834"/>
                      <a:pt x="4165" y="7722"/>
                      <a:pt x="3010" y="10062"/>
                    </a:cubicBezTo>
                    <a:cubicBezTo>
                      <a:pt x="2524" y="11035"/>
                      <a:pt x="1673" y="11795"/>
                      <a:pt x="1034" y="12767"/>
                    </a:cubicBezTo>
                    <a:cubicBezTo>
                      <a:pt x="426" y="13679"/>
                      <a:pt x="1" y="14925"/>
                      <a:pt x="518" y="15868"/>
                    </a:cubicBezTo>
                    <a:cubicBezTo>
                      <a:pt x="913" y="16567"/>
                      <a:pt x="1673" y="17023"/>
                      <a:pt x="1885" y="17722"/>
                    </a:cubicBezTo>
                    <a:cubicBezTo>
                      <a:pt x="2189" y="18664"/>
                      <a:pt x="1642" y="19606"/>
                      <a:pt x="1551" y="20518"/>
                    </a:cubicBezTo>
                    <a:cubicBezTo>
                      <a:pt x="1460" y="21643"/>
                      <a:pt x="2037" y="22767"/>
                      <a:pt x="2980" y="23527"/>
                    </a:cubicBezTo>
                    <a:cubicBezTo>
                      <a:pt x="3831" y="24226"/>
                      <a:pt x="4955" y="24652"/>
                      <a:pt x="6050" y="24926"/>
                    </a:cubicBezTo>
                    <a:cubicBezTo>
                      <a:pt x="7169" y="25198"/>
                      <a:pt x="8336" y="25344"/>
                      <a:pt x="9503" y="25344"/>
                    </a:cubicBezTo>
                    <a:cubicBezTo>
                      <a:pt x="11724" y="25344"/>
                      <a:pt x="13944" y="24814"/>
                      <a:pt x="15837" y="23619"/>
                    </a:cubicBezTo>
                    <a:cubicBezTo>
                      <a:pt x="18694" y="21856"/>
                      <a:pt x="20609" y="18390"/>
                      <a:pt x="20032" y="15047"/>
                    </a:cubicBezTo>
                    <a:cubicBezTo>
                      <a:pt x="19728" y="13162"/>
                      <a:pt x="18694" y="11491"/>
                      <a:pt x="18117" y="9728"/>
                    </a:cubicBezTo>
                    <a:cubicBezTo>
                      <a:pt x="17509" y="7843"/>
                      <a:pt x="17934" y="5807"/>
                      <a:pt x="17205" y="4013"/>
                    </a:cubicBezTo>
                    <a:cubicBezTo>
                      <a:pt x="16091" y="1229"/>
                      <a:pt x="13141" y="1"/>
                      <a:pt x="10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p:nvPr/>
            </p:nvSpPr>
            <p:spPr>
              <a:xfrm>
                <a:off x="3065875" y="2406600"/>
                <a:ext cx="179350" cy="147100"/>
              </a:xfrm>
              <a:custGeom>
                <a:avLst/>
                <a:gdLst/>
                <a:ahLst/>
                <a:cxnLst/>
                <a:rect l="l" t="t" r="r" b="b"/>
                <a:pathLst>
                  <a:path w="7174" h="5884" extrusionOk="0">
                    <a:moveTo>
                      <a:pt x="3941" y="0"/>
                    </a:moveTo>
                    <a:cubicBezTo>
                      <a:pt x="3885" y="0"/>
                      <a:pt x="3837" y="13"/>
                      <a:pt x="3800" y="42"/>
                    </a:cubicBezTo>
                    <a:cubicBezTo>
                      <a:pt x="3344" y="407"/>
                      <a:pt x="3982" y="1531"/>
                      <a:pt x="4590" y="1774"/>
                    </a:cubicBezTo>
                    <a:cubicBezTo>
                      <a:pt x="4509" y="1783"/>
                      <a:pt x="4404" y="1787"/>
                      <a:pt x="4281" y="1787"/>
                    </a:cubicBezTo>
                    <a:cubicBezTo>
                      <a:pt x="3721" y="1787"/>
                      <a:pt x="2778" y="1711"/>
                      <a:pt x="1965" y="1711"/>
                    </a:cubicBezTo>
                    <a:cubicBezTo>
                      <a:pt x="1134" y="1711"/>
                      <a:pt x="439" y="1790"/>
                      <a:pt x="426" y="2109"/>
                    </a:cubicBezTo>
                    <a:cubicBezTo>
                      <a:pt x="426" y="2625"/>
                      <a:pt x="2948" y="2717"/>
                      <a:pt x="2948" y="2717"/>
                    </a:cubicBezTo>
                    <a:cubicBezTo>
                      <a:pt x="2948" y="2717"/>
                      <a:pt x="0" y="2929"/>
                      <a:pt x="122" y="3629"/>
                    </a:cubicBezTo>
                    <a:cubicBezTo>
                      <a:pt x="154" y="3866"/>
                      <a:pt x="550" y="3942"/>
                      <a:pt x="1047" y="3942"/>
                    </a:cubicBezTo>
                    <a:cubicBezTo>
                      <a:pt x="1952" y="3942"/>
                      <a:pt x="3191" y="3689"/>
                      <a:pt x="3192" y="3689"/>
                    </a:cubicBezTo>
                    <a:lnTo>
                      <a:pt x="3192" y="3689"/>
                    </a:lnTo>
                    <a:cubicBezTo>
                      <a:pt x="3191" y="3689"/>
                      <a:pt x="669" y="4358"/>
                      <a:pt x="882" y="4875"/>
                    </a:cubicBezTo>
                    <a:cubicBezTo>
                      <a:pt x="922" y="4983"/>
                      <a:pt x="1077" y="5025"/>
                      <a:pt x="1293" y="5025"/>
                    </a:cubicBezTo>
                    <a:cubicBezTo>
                      <a:pt x="2048" y="5025"/>
                      <a:pt x="3556" y="4510"/>
                      <a:pt x="3556" y="4510"/>
                    </a:cubicBezTo>
                    <a:lnTo>
                      <a:pt x="3556" y="4510"/>
                    </a:lnTo>
                    <a:cubicBezTo>
                      <a:pt x="3556" y="4510"/>
                      <a:pt x="1672" y="5483"/>
                      <a:pt x="1793" y="5787"/>
                    </a:cubicBezTo>
                    <a:cubicBezTo>
                      <a:pt x="1816" y="5853"/>
                      <a:pt x="1911" y="5884"/>
                      <a:pt x="2055" y="5884"/>
                    </a:cubicBezTo>
                    <a:cubicBezTo>
                      <a:pt x="2500" y="5884"/>
                      <a:pt x="3414" y="5592"/>
                      <a:pt x="4103" y="5179"/>
                    </a:cubicBezTo>
                    <a:cubicBezTo>
                      <a:pt x="4319" y="5212"/>
                      <a:pt x="4526" y="5226"/>
                      <a:pt x="4725" y="5226"/>
                    </a:cubicBezTo>
                    <a:cubicBezTo>
                      <a:pt x="6185" y="5226"/>
                      <a:pt x="7173" y="4449"/>
                      <a:pt x="7173" y="4449"/>
                    </a:cubicBezTo>
                    <a:lnTo>
                      <a:pt x="6869" y="1805"/>
                    </a:lnTo>
                    <a:cubicBezTo>
                      <a:pt x="6866" y="1805"/>
                      <a:pt x="6862" y="1805"/>
                      <a:pt x="6858" y="1805"/>
                    </a:cubicBezTo>
                    <a:cubicBezTo>
                      <a:pt x="6366" y="1805"/>
                      <a:pt x="4594" y="0"/>
                      <a:pt x="3941" y="0"/>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5"/>
              <p:cNvSpPr/>
              <p:nvPr/>
            </p:nvSpPr>
            <p:spPr>
              <a:xfrm>
                <a:off x="3207200" y="2014000"/>
                <a:ext cx="497750" cy="525875"/>
              </a:xfrm>
              <a:custGeom>
                <a:avLst/>
                <a:gdLst/>
                <a:ahLst/>
                <a:cxnLst/>
                <a:rect l="l" t="t" r="r" b="b"/>
                <a:pathLst>
                  <a:path w="19910" h="21035" extrusionOk="0">
                    <a:moveTo>
                      <a:pt x="19424" y="1"/>
                    </a:moveTo>
                    <a:cubicBezTo>
                      <a:pt x="16445" y="943"/>
                      <a:pt x="15016" y="14165"/>
                      <a:pt x="15016" y="14165"/>
                    </a:cubicBezTo>
                    <a:lnTo>
                      <a:pt x="669" y="16506"/>
                    </a:lnTo>
                    <a:cubicBezTo>
                      <a:pt x="1" y="18937"/>
                      <a:pt x="1156" y="21035"/>
                      <a:pt x="1156" y="21035"/>
                    </a:cubicBezTo>
                    <a:cubicBezTo>
                      <a:pt x="1156" y="21035"/>
                      <a:pt x="15320" y="19515"/>
                      <a:pt x="16566" y="19241"/>
                    </a:cubicBezTo>
                    <a:cubicBezTo>
                      <a:pt x="17813" y="19029"/>
                      <a:pt x="18937" y="18147"/>
                      <a:pt x="19424" y="16354"/>
                    </a:cubicBezTo>
                    <a:cubicBezTo>
                      <a:pt x="19910" y="14621"/>
                      <a:pt x="19424" y="1"/>
                      <a:pt x="19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5"/>
              <p:cNvSpPr/>
              <p:nvPr/>
            </p:nvSpPr>
            <p:spPr>
              <a:xfrm>
                <a:off x="3555225" y="1993500"/>
                <a:ext cx="433925" cy="640075"/>
              </a:xfrm>
              <a:custGeom>
                <a:avLst/>
                <a:gdLst/>
                <a:ahLst/>
                <a:cxnLst/>
                <a:rect l="l" t="t" r="r" b="b"/>
                <a:pathLst>
                  <a:path w="17357" h="25603" extrusionOk="0">
                    <a:moveTo>
                      <a:pt x="8846" y="0"/>
                    </a:moveTo>
                    <a:lnTo>
                      <a:pt x="5503" y="851"/>
                    </a:lnTo>
                    <a:lnTo>
                      <a:pt x="4135" y="5715"/>
                    </a:lnTo>
                    <a:cubicBezTo>
                      <a:pt x="153" y="7842"/>
                      <a:pt x="548" y="13344"/>
                      <a:pt x="2919" y="14408"/>
                    </a:cubicBezTo>
                    <a:cubicBezTo>
                      <a:pt x="2919" y="14408"/>
                      <a:pt x="92" y="23526"/>
                      <a:pt x="1" y="24226"/>
                    </a:cubicBezTo>
                    <a:cubicBezTo>
                      <a:pt x="1" y="24226"/>
                      <a:pt x="1598" y="25603"/>
                      <a:pt x="9217" y="25603"/>
                    </a:cubicBezTo>
                    <a:cubicBezTo>
                      <a:pt x="11400" y="25603"/>
                      <a:pt x="14079" y="25489"/>
                      <a:pt x="17357" y="25198"/>
                    </a:cubicBezTo>
                    <a:cubicBezTo>
                      <a:pt x="17357" y="25198"/>
                      <a:pt x="16597" y="21642"/>
                      <a:pt x="15108" y="19727"/>
                    </a:cubicBezTo>
                    <a:lnTo>
                      <a:pt x="16567" y="1915"/>
                    </a:lnTo>
                    <a:lnTo>
                      <a:pt x="13101" y="395"/>
                    </a:lnTo>
                    <a:lnTo>
                      <a:pt x="8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5"/>
              <p:cNvSpPr/>
              <p:nvPr/>
            </p:nvSpPr>
            <p:spPr>
              <a:xfrm>
                <a:off x="3644900" y="1574025"/>
                <a:ext cx="281950" cy="482700"/>
              </a:xfrm>
              <a:custGeom>
                <a:avLst/>
                <a:gdLst/>
                <a:ahLst/>
                <a:cxnLst/>
                <a:rect l="l" t="t" r="r" b="b"/>
                <a:pathLst>
                  <a:path w="11278" h="19308" extrusionOk="0">
                    <a:moveTo>
                      <a:pt x="5749" y="1"/>
                    </a:moveTo>
                    <a:cubicBezTo>
                      <a:pt x="3437" y="1"/>
                      <a:pt x="1154" y="1030"/>
                      <a:pt x="791" y="2615"/>
                    </a:cubicBezTo>
                    <a:cubicBezTo>
                      <a:pt x="213" y="5442"/>
                      <a:pt x="1" y="7478"/>
                      <a:pt x="213" y="8998"/>
                    </a:cubicBezTo>
                    <a:lnTo>
                      <a:pt x="213" y="9059"/>
                    </a:lnTo>
                    <a:lnTo>
                      <a:pt x="213" y="9180"/>
                    </a:lnTo>
                    <a:cubicBezTo>
                      <a:pt x="426" y="10852"/>
                      <a:pt x="1034" y="11886"/>
                      <a:pt x="1885" y="12676"/>
                    </a:cubicBezTo>
                    <a:cubicBezTo>
                      <a:pt x="2341" y="13101"/>
                      <a:pt x="2736" y="13405"/>
                      <a:pt x="3131" y="13679"/>
                    </a:cubicBezTo>
                    <a:cubicBezTo>
                      <a:pt x="3223" y="13740"/>
                      <a:pt x="3344" y="13831"/>
                      <a:pt x="3466" y="13922"/>
                    </a:cubicBezTo>
                    <a:cubicBezTo>
                      <a:pt x="3526" y="14013"/>
                      <a:pt x="3618" y="14044"/>
                      <a:pt x="3678" y="14135"/>
                    </a:cubicBezTo>
                    <a:cubicBezTo>
                      <a:pt x="4530" y="14804"/>
                      <a:pt x="4985" y="15563"/>
                      <a:pt x="4925" y="17722"/>
                    </a:cubicBezTo>
                    <a:cubicBezTo>
                      <a:pt x="5279" y="18737"/>
                      <a:pt x="6240" y="19308"/>
                      <a:pt x="7210" y="19308"/>
                    </a:cubicBezTo>
                    <a:cubicBezTo>
                      <a:pt x="8069" y="19308"/>
                      <a:pt x="8936" y="18859"/>
                      <a:pt x="9393" y="17873"/>
                    </a:cubicBezTo>
                    <a:cubicBezTo>
                      <a:pt x="9484" y="15259"/>
                      <a:pt x="10031" y="12980"/>
                      <a:pt x="10517" y="11551"/>
                    </a:cubicBezTo>
                    <a:cubicBezTo>
                      <a:pt x="10639" y="11156"/>
                      <a:pt x="10761" y="10852"/>
                      <a:pt x="10882" y="10579"/>
                    </a:cubicBezTo>
                    <a:cubicBezTo>
                      <a:pt x="11065" y="10092"/>
                      <a:pt x="11217" y="9819"/>
                      <a:pt x="11217" y="9819"/>
                    </a:cubicBezTo>
                    <a:cubicBezTo>
                      <a:pt x="11217" y="9819"/>
                      <a:pt x="11277" y="4013"/>
                      <a:pt x="10517" y="2463"/>
                    </a:cubicBezTo>
                    <a:cubicBezTo>
                      <a:pt x="9657" y="728"/>
                      <a:pt x="7693" y="1"/>
                      <a:pt x="5749"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5"/>
              <p:cNvSpPr/>
              <p:nvPr/>
            </p:nvSpPr>
            <p:spPr>
              <a:xfrm>
                <a:off x="3644900" y="1563500"/>
                <a:ext cx="303225" cy="227900"/>
              </a:xfrm>
              <a:custGeom>
                <a:avLst/>
                <a:gdLst/>
                <a:ahLst/>
                <a:cxnLst/>
                <a:rect l="l" t="t" r="r" b="b"/>
                <a:pathLst>
                  <a:path w="12129" h="9116" extrusionOk="0">
                    <a:moveTo>
                      <a:pt x="5993" y="1"/>
                    </a:moveTo>
                    <a:cubicBezTo>
                      <a:pt x="5310" y="1"/>
                      <a:pt x="4626" y="75"/>
                      <a:pt x="3952" y="179"/>
                    </a:cubicBezTo>
                    <a:cubicBezTo>
                      <a:pt x="3040" y="331"/>
                      <a:pt x="2128" y="574"/>
                      <a:pt x="1460" y="1151"/>
                    </a:cubicBezTo>
                    <a:cubicBezTo>
                      <a:pt x="882" y="1638"/>
                      <a:pt x="487" y="2367"/>
                      <a:pt x="365" y="3127"/>
                    </a:cubicBezTo>
                    <a:cubicBezTo>
                      <a:pt x="122" y="3796"/>
                      <a:pt x="61" y="4647"/>
                      <a:pt x="1" y="5407"/>
                    </a:cubicBezTo>
                    <a:cubicBezTo>
                      <a:pt x="852" y="5407"/>
                      <a:pt x="1642" y="5133"/>
                      <a:pt x="2371" y="4677"/>
                    </a:cubicBezTo>
                    <a:cubicBezTo>
                      <a:pt x="3040" y="4221"/>
                      <a:pt x="3618" y="3553"/>
                      <a:pt x="4013" y="2854"/>
                    </a:cubicBezTo>
                    <a:cubicBezTo>
                      <a:pt x="4286" y="3613"/>
                      <a:pt x="4864" y="4252"/>
                      <a:pt x="5563" y="4708"/>
                    </a:cubicBezTo>
                    <a:cubicBezTo>
                      <a:pt x="6232" y="5164"/>
                      <a:pt x="7052" y="5407"/>
                      <a:pt x="7873" y="5437"/>
                    </a:cubicBezTo>
                    <a:cubicBezTo>
                      <a:pt x="7964" y="6410"/>
                      <a:pt x="8420" y="7322"/>
                      <a:pt x="9089" y="8021"/>
                    </a:cubicBezTo>
                    <a:cubicBezTo>
                      <a:pt x="9818" y="8689"/>
                      <a:pt x="10761" y="9085"/>
                      <a:pt x="11703" y="9115"/>
                    </a:cubicBezTo>
                    <a:cubicBezTo>
                      <a:pt x="11916" y="7869"/>
                      <a:pt x="12128" y="6623"/>
                      <a:pt x="12007" y="5316"/>
                    </a:cubicBezTo>
                    <a:cubicBezTo>
                      <a:pt x="11916" y="4069"/>
                      <a:pt x="11490" y="2762"/>
                      <a:pt x="10639" y="1820"/>
                    </a:cubicBezTo>
                    <a:cubicBezTo>
                      <a:pt x="9849" y="908"/>
                      <a:pt x="8724" y="391"/>
                      <a:pt x="7539" y="148"/>
                    </a:cubicBezTo>
                    <a:cubicBezTo>
                      <a:pt x="7027" y="43"/>
                      <a:pt x="6511" y="1"/>
                      <a:pt x="5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3711775" y="1784525"/>
                <a:ext cx="21300" cy="18250"/>
              </a:xfrm>
              <a:custGeom>
                <a:avLst/>
                <a:gdLst/>
                <a:ahLst/>
                <a:cxnLst/>
                <a:rect l="l" t="t" r="r" b="b"/>
                <a:pathLst>
                  <a:path w="852" h="730" extrusionOk="0">
                    <a:moveTo>
                      <a:pt x="456" y="0"/>
                    </a:moveTo>
                    <a:cubicBezTo>
                      <a:pt x="335" y="0"/>
                      <a:pt x="213" y="0"/>
                      <a:pt x="152" y="92"/>
                    </a:cubicBezTo>
                    <a:cubicBezTo>
                      <a:pt x="61" y="152"/>
                      <a:pt x="0" y="274"/>
                      <a:pt x="0" y="365"/>
                    </a:cubicBezTo>
                    <a:cubicBezTo>
                      <a:pt x="0" y="456"/>
                      <a:pt x="31" y="578"/>
                      <a:pt x="61" y="669"/>
                    </a:cubicBezTo>
                    <a:cubicBezTo>
                      <a:pt x="122" y="700"/>
                      <a:pt x="152" y="730"/>
                      <a:pt x="183" y="730"/>
                    </a:cubicBezTo>
                    <a:cubicBezTo>
                      <a:pt x="213" y="730"/>
                      <a:pt x="304" y="669"/>
                      <a:pt x="274" y="608"/>
                    </a:cubicBezTo>
                    <a:cubicBezTo>
                      <a:pt x="213" y="548"/>
                      <a:pt x="183" y="456"/>
                      <a:pt x="183" y="396"/>
                    </a:cubicBezTo>
                    <a:cubicBezTo>
                      <a:pt x="183" y="365"/>
                      <a:pt x="183" y="304"/>
                      <a:pt x="213" y="274"/>
                    </a:cubicBezTo>
                    <a:cubicBezTo>
                      <a:pt x="274" y="244"/>
                      <a:pt x="304" y="244"/>
                      <a:pt x="335" y="244"/>
                    </a:cubicBezTo>
                    <a:lnTo>
                      <a:pt x="487" y="244"/>
                    </a:lnTo>
                    <a:cubicBezTo>
                      <a:pt x="578" y="244"/>
                      <a:pt x="608" y="274"/>
                      <a:pt x="669" y="304"/>
                    </a:cubicBezTo>
                    <a:cubicBezTo>
                      <a:pt x="730" y="304"/>
                      <a:pt x="791" y="304"/>
                      <a:pt x="791" y="274"/>
                    </a:cubicBezTo>
                    <a:cubicBezTo>
                      <a:pt x="851" y="152"/>
                      <a:pt x="821" y="92"/>
                      <a:pt x="791" y="92"/>
                    </a:cubicBezTo>
                    <a:cubicBezTo>
                      <a:pt x="669" y="61"/>
                      <a:pt x="578" y="0"/>
                      <a:pt x="456"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3666950" y="1712450"/>
                <a:ext cx="55475" cy="23700"/>
              </a:xfrm>
              <a:custGeom>
                <a:avLst/>
                <a:gdLst/>
                <a:ahLst/>
                <a:cxnLst/>
                <a:rect l="l" t="t" r="r" b="b"/>
                <a:pathLst>
                  <a:path w="2219" h="948" extrusionOk="0">
                    <a:moveTo>
                      <a:pt x="1341" y="0"/>
                    </a:moveTo>
                    <a:cubicBezTo>
                      <a:pt x="928" y="0"/>
                      <a:pt x="519" y="156"/>
                      <a:pt x="152" y="421"/>
                    </a:cubicBezTo>
                    <a:cubicBezTo>
                      <a:pt x="0" y="543"/>
                      <a:pt x="30" y="725"/>
                      <a:pt x="122" y="877"/>
                    </a:cubicBezTo>
                    <a:cubicBezTo>
                      <a:pt x="173" y="929"/>
                      <a:pt x="235" y="948"/>
                      <a:pt x="299" y="948"/>
                    </a:cubicBezTo>
                    <a:cubicBezTo>
                      <a:pt x="387" y="948"/>
                      <a:pt x="477" y="912"/>
                      <a:pt x="547" y="877"/>
                    </a:cubicBezTo>
                    <a:cubicBezTo>
                      <a:pt x="547" y="847"/>
                      <a:pt x="578" y="847"/>
                      <a:pt x="578" y="847"/>
                    </a:cubicBezTo>
                    <a:cubicBezTo>
                      <a:pt x="797" y="707"/>
                      <a:pt x="1043" y="633"/>
                      <a:pt x="1289" y="633"/>
                    </a:cubicBezTo>
                    <a:cubicBezTo>
                      <a:pt x="1418" y="633"/>
                      <a:pt x="1547" y="653"/>
                      <a:pt x="1672" y="695"/>
                    </a:cubicBezTo>
                    <a:cubicBezTo>
                      <a:pt x="1710" y="701"/>
                      <a:pt x="1749" y="705"/>
                      <a:pt x="1787" y="705"/>
                    </a:cubicBezTo>
                    <a:cubicBezTo>
                      <a:pt x="1936" y="705"/>
                      <a:pt x="2080" y="651"/>
                      <a:pt x="2128" y="482"/>
                    </a:cubicBezTo>
                    <a:cubicBezTo>
                      <a:pt x="2219" y="330"/>
                      <a:pt x="2097" y="148"/>
                      <a:pt x="1945" y="117"/>
                    </a:cubicBezTo>
                    <a:cubicBezTo>
                      <a:pt x="1746" y="38"/>
                      <a:pt x="1543" y="0"/>
                      <a:pt x="1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3758125" y="1715075"/>
                <a:ext cx="53225" cy="23125"/>
              </a:xfrm>
              <a:custGeom>
                <a:avLst/>
                <a:gdLst/>
                <a:ahLst/>
                <a:cxnLst/>
                <a:rect l="l" t="t" r="r" b="b"/>
                <a:pathLst>
                  <a:path w="2129" h="925" extrusionOk="0">
                    <a:moveTo>
                      <a:pt x="800" y="0"/>
                    </a:moveTo>
                    <a:cubicBezTo>
                      <a:pt x="591" y="0"/>
                      <a:pt x="382" y="34"/>
                      <a:pt x="183" y="104"/>
                    </a:cubicBezTo>
                    <a:cubicBezTo>
                      <a:pt x="31" y="134"/>
                      <a:pt x="1" y="316"/>
                      <a:pt x="92" y="468"/>
                    </a:cubicBezTo>
                    <a:cubicBezTo>
                      <a:pt x="139" y="586"/>
                      <a:pt x="259" y="631"/>
                      <a:pt x="382" y="631"/>
                    </a:cubicBezTo>
                    <a:cubicBezTo>
                      <a:pt x="417" y="631"/>
                      <a:pt x="453" y="627"/>
                      <a:pt x="487" y="620"/>
                    </a:cubicBezTo>
                    <a:cubicBezTo>
                      <a:pt x="627" y="603"/>
                      <a:pt x="758" y="585"/>
                      <a:pt x="889" y="585"/>
                    </a:cubicBezTo>
                    <a:cubicBezTo>
                      <a:pt x="986" y="585"/>
                      <a:pt x="1083" y="595"/>
                      <a:pt x="1186" y="620"/>
                    </a:cubicBezTo>
                    <a:lnTo>
                      <a:pt x="1156" y="620"/>
                    </a:lnTo>
                    <a:cubicBezTo>
                      <a:pt x="1308" y="681"/>
                      <a:pt x="1490" y="772"/>
                      <a:pt x="1642" y="894"/>
                    </a:cubicBezTo>
                    <a:cubicBezTo>
                      <a:pt x="1682" y="914"/>
                      <a:pt x="1730" y="924"/>
                      <a:pt x="1779" y="924"/>
                    </a:cubicBezTo>
                    <a:cubicBezTo>
                      <a:pt x="1878" y="924"/>
                      <a:pt x="1986" y="884"/>
                      <a:pt x="2067" y="803"/>
                    </a:cubicBezTo>
                    <a:cubicBezTo>
                      <a:pt x="2128" y="712"/>
                      <a:pt x="2098" y="499"/>
                      <a:pt x="1976" y="408"/>
                    </a:cubicBezTo>
                    <a:cubicBezTo>
                      <a:pt x="1649" y="142"/>
                      <a:pt x="1226" y="0"/>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5"/>
              <p:cNvSpPr/>
              <p:nvPr/>
            </p:nvSpPr>
            <p:spPr>
              <a:xfrm>
                <a:off x="3768775" y="1757875"/>
                <a:ext cx="24325" cy="25150"/>
              </a:xfrm>
              <a:custGeom>
                <a:avLst/>
                <a:gdLst/>
                <a:ahLst/>
                <a:cxnLst/>
                <a:rect l="l" t="t" r="r" b="b"/>
                <a:pathLst>
                  <a:path w="973" h="1006" extrusionOk="0">
                    <a:moveTo>
                      <a:pt x="502" y="0"/>
                    </a:moveTo>
                    <a:cubicBezTo>
                      <a:pt x="487" y="0"/>
                      <a:pt x="472" y="1"/>
                      <a:pt x="456" y="3"/>
                    </a:cubicBezTo>
                    <a:cubicBezTo>
                      <a:pt x="182" y="63"/>
                      <a:pt x="0" y="276"/>
                      <a:pt x="0" y="550"/>
                    </a:cubicBezTo>
                    <a:cubicBezTo>
                      <a:pt x="30" y="823"/>
                      <a:pt x="243" y="1006"/>
                      <a:pt x="517" y="1006"/>
                    </a:cubicBezTo>
                    <a:cubicBezTo>
                      <a:pt x="790" y="975"/>
                      <a:pt x="973" y="732"/>
                      <a:pt x="973" y="459"/>
                    </a:cubicBezTo>
                    <a:cubicBezTo>
                      <a:pt x="944" y="229"/>
                      <a:pt x="753" y="0"/>
                      <a:pt x="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5"/>
              <p:cNvSpPr/>
              <p:nvPr/>
            </p:nvSpPr>
            <p:spPr>
              <a:xfrm>
                <a:off x="3772575" y="1763250"/>
                <a:ext cx="7625" cy="7625"/>
              </a:xfrm>
              <a:custGeom>
                <a:avLst/>
                <a:gdLst/>
                <a:ahLst/>
                <a:cxnLst/>
                <a:rect l="l" t="t" r="r" b="b"/>
                <a:pathLst>
                  <a:path w="305" h="305" extrusionOk="0">
                    <a:moveTo>
                      <a:pt x="152" y="0"/>
                    </a:moveTo>
                    <a:cubicBezTo>
                      <a:pt x="30" y="0"/>
                      <a:pt x="0" y="61"/>
                      <a:pt x="0" y="152"/>
                    </a:cubicBezTo>
                    <a:cubicBezTo>
                      <a:pt x="0" y="244"/>
                      <a:pt x="61" y="304"/>
                      <a:pt x="152" y="304"/>
                    </a:cubicBezTo>
                    <a:cubicBezTo>
                      <a:pt x="274" y="304"/>
                      <a:pt x="304" y="213"/>
                      <a:pt x="304" y="152"/>
                    </a:cubicBezTo>
                    <a:cubicBezTo>
                      <a:pt x="304" y="61"/>
                      <a:pt x="213"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5"/>
              <p:cNvSpPr/>
              <p:nvPr/>
            </p:nvSpPr>
            <p:spPr>
              <a:xfrm>
                <a:off x="3678325" y="1757175"/>
                <a:ext cx="25125" cy="25150"/>
              </a:xfrm>
              <a:custGeom>
                <a:avLst/>
                <a:gdLst/>
                <a:ahLst/>
                <a:cxnLst/>
                <a:rect l="l" t="t" r="r" b="b"/>
                <a:pathLst>
                  <a:path w="1005" h="1006" extrusionOk="0">
                    <a:moveTo>
                      <a:pt x="457" y="0"/>
                    </a:moveTo>
                    <a:cubicBezTo>
                      <a:pt x="183" y="31"/>
                      <a:pt x="1" y="274"/>
                      <a:pt x="1" y="547"/>
                    </a:cubicBezTo>
                    <a:cubicBezTo>
                      <a:pt x="30" y="777"/>
                      <a:pt x="247" y="1006"/>
                      <a:pt x="502" y="1006"/>
                    </a:cubicBezTo>
                    <a:cubicBezTo>
                      <a:pt x="517" y="1006"/>
                      <a:pt x="532" y="1005"/>
                      <a:pt x="548" y="1003"/>
                    </a:cubicBezTo>
                    <a:cubicBezTo>
                      <a:pt x="791" y="942"/>
                      <a:pt x="1004" y="730"/>
                      <a:pt x="1004" y="456"/>
                    </a:cubicBezTo>
                    <a:cubicBezTo>
                      <a:pt x="1004" y="183"/>
                      <a:pt x="761" y="0"/>
                      <a:pt x="4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5"/>
              <p:cNvSpPr/>
              <p:nvPr/>
            </p:nvSpPr>
            <p:spPr>
              <a:xfrm>
                <a:off x="3682125" y="1761725"/>
                <a:ext cx="7625" cy="7625"/>
              </a:xfrm>
              <a:custGeom>
                <a:avLst/>
                <a:gdLst/>
                <a:ahLst/>
                <a:cxnLst/>
                <a:rect l="l" t="t" r="r" b="b"/>
                <a:pathLst>
                  <a:path w="305" h="305" extrusionOk="0">
                    <a:moveTo>
                      <a:pt x="153" y="1"/>
                    </a:moveTo>
                    <a:cubicBezTo>
                      <a:pt x="31" y="1"/>
                      <a:pt x="1" y="92"/>
                      <a:pt x="1" y="153"/>
                    </a:cubicBezTo>
                    <a:cubicBezTo>
                      <a:pt x="1" y="274"/>
                      <a:pt x="31" y="305"/>
                      <a:pt x="153" y="305"/>
                    </a:cubicBezTo>
                    <a:cubicBezTo>
                      <a:pt x="275" y="305"/>
                      <a:pt x="305" y="244"/>
                      <a:pt x="305" y="153"/>
                    </a:cubicBezTo>
                    <a:cubicBezTo>
                      <a:pt x="305" y="92"/>
                      <a:pt x="275"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5"/>
              <p:cNvSpPr/>
              <p:nvPr/>
            </p:nvSpPr>
            <p:spPr>
              <a:xfrm>
                <a:off x="3716475" y="1818100"/>
                <a:ext cx="48525" cy="27650"/>
              </a:xfrm>
              <a:custGeom>
                <a:avLst/>
                <a:gdLst/>
                <a:ahLst/>
                <a:cxnLst/>
                <a:rect l="l" t="t" r="r" b="b"/>
                <a:pathLst>
                  <a:path w="1941" h="1106" extrusionOk="0">
                    <a:moveTo>
                      <a:pt x="1586" y="0"/>
                    </a:moveTo>
                    <a:cubicBezTo>
                      <a:pt x="1419" y="0"/>
                      <a:pt x="1186" y="134"/>
                      <a:pt x="907" y="177"/>
                    </a:cubicBezTo>
                    <a:cubicBezTo>
                      <a:pt x="542" y="268"/>
                      <a:pt x="147" y="147"/>
                      <a:pt x="56" y="390"/>
                    </a:cubicBezTo>
                    <a:cubicBezTo>
                      <a:pt x="0" y="610"/>
                      <a:pt x="370" y="1106"/>
                      <a:pt x="915" y="1106"/>
                    </a:cubicBezTo>
                    <a:cubicBezTo>
                      <a:pt x="971" y="1106"/>
                      <a:pt x="1029" y="1100"/>
                      <a:pt x="1089" y="1089"/>
                    </a:cubicBezTo>
                    <a:cubicBezTo>
                      <a:pt x="1697" y="998"/>
                      <a:pt x="1940" y="299"/>
                      <a:pt x="1758" y="86"/>
                    </a:cubicBezTo>
                    <a:cubicBezTo>
                      <a:pt x="1713" y="24"/>
                      <a:pt x="1655" y="0"/>
                      <a:pt x="1586" y="0"/>
                    </a:cubicBezTo>
                    <a:close/>
                  </a:path>
                </a:pathLst>
              </a:custGeom>
              <a:solidFill>
                <a:srgbClr val="8E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5"/>
              <p:cNvSpPr/>
              <p:nvPr/>
            </p:nvSpPr>
            <p:spPr>
              <a:xfrm>
                <a:off x="3726200" y="1830125"/>
                <a:ext cx="35000" cy="15400"/>
              </a:xfrm>
              <a:custGeom>
                <a:avLst/>
                <a:gdLst/>
                <a:ahLst/>
                <a:cxnLst/>
                <a:rect l="l" t="t" r="r" b="b"/>
                <a:pathLst>
                  <a:path w="1400" h="616" extrusionOk="0">
                    <a:moveTo>
                      <a:pt x="1399" y="0"/>
                    </a:moveTo>
                    <a:cubicBezTo>
                      <a:pt x="1278" y="0"/>
                      <a:pt x="1126" y="61"/>
                      <a:pt x="974" y="61"/>
                    </a:cubicBezTo>
                    <a:cubicBezTo>
                      <a:pt x="518" y="122"/>
                      <a:pt x="153" y="304"/>
                      <a:pt x="1" y="456"/>
                    </a:cubicBezTo>
                    <a:cubicBezTo>
                      <a:pt x="152" y="557"/>
                      <a:pt x="324" y="616"/>
                      <a:pt x="534" y="616"/>
                    </a:cubicBezTo>
                    <a:cubicBezTo>
                      <a:pt x="578" y="616"/>
                      <a:pt x="623" y="613"/>
                      <a:pt x="670" y="608"/>
                    </a:cubicBezTo>
                    <a:cubicBezTo>
                      <a:pt x="1095" y="578"/>
                      <a:pt x="1308" y="274"/>
                      <a:pt x="1399"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5"/>
              <p:cNvSpPr/>
              <p:nvPr/>
            </p:nvSpPr>
            <p:spPr>
              <a:xfrm>
                <a:off x="3720125" y="1817850"/>
                <a:ext cx="38025" cy="11475"/>
              </a:xfrm>
              <a:custGeom>
                <a:avLst/>
                <a:gdLst/>
                <a:ahLst/>
                <a:cxnLst/>
                <a:rect l="l" t="t" r="r" b="b"/>
                <a:pathLst>
                  <a:path w="1521" h="459" extrusionOk="0">
                    <a:moveTo>
                      <a:pt x="1477" y="1"/>
                    </a:moveTo>
                    <a:cubicBezTo>
                      <a:pt x="1319" y="1"/>
                      <a:pt x="1065" y="132"/>
                      <a:pt x="761" y="187"/>
                    </a:cubicBezTo>
                    <a:cubicBezTo>
                      <a:pt x="609" y="233"/>
                      <a:pt x="457" y="233"/>
                      <a:pt x="324" y="233"/>
                    </a:cubicBezTo>
                    <a:cubicBezTo>
                      <a:pt x="191" y="233"/>
                      <a:pt x="77" y="233"/>
                      <a:pt x="1" y="278"/>
                    </a:cubicBezTo>
                    <a:cubicBezTo>
                      <a:pt x="107" y="406"/>
                      <a:pt x="287" y="459"/>
                      <a:pt x="499" y="459"/>
                    </a:cubicBezTo>
                    <a:cubicBezTo>
                      <a:pt x="591" y="459"/>
                      <a:pt x="690" y="449"/>
                      <a:pt x="791" y="430"/>
                    </a:cubicBezTo>
                    <a:cubicBezTo>
                      <a:pt x="1156" y="339"/>
                      <a:pt x="1460" y="248"/>
                      <a:pt x="1521" y="5"/>
                    </a:cubicBezTo>
                    <a:cubicBezTo>
                      <a:pt x="1507" y="2"/>
                      <a:pt x="1492" y="1"/>
                      <a:pt x="1477" y="1"/>
                    </a:cubicBezTo>
                    <a:close/>
                  </a:path>
                </a:pathLst>
              </a:custGeom>
              <a:solidFill>
                <a:srgbClr val="E1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5"/>
              <p:cNvSpPr/>
              <p:nvPr/>
            </p:nvSpPr>
            <p:spPr>
              <a:xfrm>
                <a:off x="3897175" y="1762300"/>
                <a:ext cx="85150" cy="79275"/>
              </a:xfrm>
              <a:custGeom>
                <a:avLst/>
                <a:gdLst/>
                <a:ahLst/>
                <a:cxnLst/>
                <a:rect l="l" t="t" r="r" b="b"/>
                <a:pathLst>
                  <a:path w="3406" h="3171" extrusionOk="0">
                    <a:moveTo>
                      <a:pt x="2089" y="0"/>
                    </a:moveTo>
                    <a:cubicBezTo>
                      <a:pt x="1621" y="0"/>
                      <a:pt x="1109" y="230"/>
                      <a:pt x="700" y="677"/>
                    </a:cubicBezTo>
                    <a:cubicBezTo>
                      <a:pt x="62" y="1406"/>
                      <a:pt x="1" y="2379"/>
                      <a:pt x="548" y="2865"/>
                    </a:cubicBezTo>
                    <a:cubicBezTo>
                      <a:pt x="777" y="3070"/>
                      <a:pt x="1064" y="3170"/>
                      <a:pt x="1369" y="3170"/>
                    </a:cubicBezTo>
                    <a:cubicBezTo>
                      <a:pt x="1831" y="3170"/>
                      <a:pt x="2333" y="2940"/>
                      <a:pt x="2737" y="2500"/>
                    </a:cubicBezTo>
                    <a:cubicBezTo>
                      <a:pt x="3375" y="1771"/>
                      <a:pt x="3405" y="798"/>
                      <a:pt x="2889" y="282"/>
                    </a:cubicBezTo>
                    <a:cubicBezTo>
                      <a:pt x="2664" y="93"/>
                      <a:pt x="2385" y="0"/>
                      <a:pt x="2089" y="0"/>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5"/>
              <p:cNvSpPr/>
              <p:nvPr/>
            </p:nvSpPr>
            <p:spPr>
              <a:xfrm>
                <a:off x="3920750" y="1775600"/>
                <a:ext cx="49400" cy="48475"/>
              </a:xfrm>
              <a:custGeom>
                <a:avLst/>
                <a:gdLst/>
                <a:ahLst/>
                <a:cxnLst/>
                <a:rect l="l" t="t" r="r" b="b"/>
                <a:pathLst>
                  <a:path w="1976" h="1939" extrusionOk="0">
                    <a:moveTo>
                      <a:pt x="1075" y="0"/>
                    </a:moveTo>
                    <a:cubicBezTo>
                      <a:pt x="920" y="0"/>
                      <a:pt x="760" y="38"/>
                      <a:pt x="608" y="114"/>
                    </a:cubicBezTo>
                    <a:cubicBezTo>
                      <a:pt x="456" y="175"/>
                      <a:pt x="335" y="266"/>
                      <a:pt x="213" y="357"/>
                    </a:cubicBezTo>
                    <a:cubicBezTo>
                      <a:pt x="122" y="509"/>
                      <a:pt x="61" y="722"/>
                      <a:pt x="152" y="874"/>
                    </a:cubicBezTo>
                    <a:cubicBezTo>
                      <a:pt x="183" y="1026"/>
                      <a:pt x="304" y="1087"/>
                      <a:pt x="365" y="1178"/>
                    </a:cubicBezTo>
                    <a:cubicBezTo>
                      <a:pt x="456" y="1239"/>
                      <a:pt x="487" y="1269"/>
                      <a:pt x="517" y="1361"/>
                    </a:cubicBezTo>
                    <a:cubicBezTo>
                      <a:pt x="578" y="1482"/>
                      <a:pt x="578" y="1573"/>
                      <a:pt x="487" y="1664"/>
                    </a:cubicBezTo>
                    <a:cubicBezTo>
                      <a:pt x="429" y="1703"/>
                      <a:pt x="347" y="1741"/>
                      <a:pt x="279" y="1741"/>
                    </a:cubicBezTo>
                    <a:cubicBezTo>
                      <a:pt x="240" y="1741"/>
                      <a:pt x="205" y="1728"/>
                      <a:pt x="183" y="1695"/>
                    </a:cubicBezTo>
                    <a:cubicBezTo>
                      <a:pt x="156" y="1686"/>
                      <a:pt x="134" y="1682"/>
                      <a:pt x="117" y="1682"/>
                    </a:cubicBezTo>
                    <a:cubicBezTo>
                      <a:pt x="74" y="1682"/>
                      <a:pt x="52" y="1704"/>
                      <a:pt x="31" y="1725"/>
                    </a:cubicBezTo>
                    <a:cubicBezTo>
                      <a:pt x="0" y="1816"/>
                      <a:pt x="31" y="1847"/>
                      <a:pt x="61" y="1877"/>
                    </a:cubicBezTo>
                    <a:cubicBezTo>
                      <a:pt x="152" y="1938"/>
                      <a:pt x="213" y="1938"/>
                      <a:pt x="274" y="1938"/>
                    </a:cubicBezTo>
                    <a:cubicBezTo>
                      <a:pt x="426" y="1938"/>
                      <a:pt x="578" y="1877"/>
                      <a:pt x="639" y="1786"/>
                    </a:cubicBezTo>
                    <a:cubicBezTo>
                      <a:pt x="791" y="1634"/>
                      <a:pt x="821" y="1361"/>
                      <a:pt x="730" y="1178"/>
                    </a:cubicBezTo>
                    <a:cubicBezTo>
                      <a:pt x="669" y="1057"/>
                      <a:pt x="578" y="965"/>
                      <a:pt x="487" y="935"/>
                    </a:cubicBezTo>
                    <a:cubicBezTo>
                      <a:pt x="426" y="874"/>
                      <a:pt x="335" y="813"/>
                      <a:pt x="304" y="753"/>
                    </a:cubicBezTo>
                    <a:cubicBezTo>
                      <a:pt x="274" y="661"/>
                      <a:pt x="304" y="570"/>
                      <a:pt x="335" y="479"/>
                    </a:cubicBezTo>
                    <a:lnTo>
                      <a:pt x="426" y="418"/>
                    </a:lnTo>
                    <a:cubicBezTo>
                      <a:pt x="517" y="418"/>
                      <a:pt x="669" y="449"/>
                      <a:pt x="760" y="509"/>
                    </a:cubicBezTo>
                    <a:cubicBezTo>
                      <a:pt x="821" y="631"/>
                      <a:pt x="882" y="753"/>
                      <a:pt x="821" y="874"/>
                    </a:cubicBezTo>
                    <a:cubicBezTo>
                      <a:pt x="821" y="935"/>
                      <a:pt x="882" y="965"/>
                      <a:pt x="912" y="1026"/>
                    </a:cubicBezTo>
                    <a:lnTo>
                      <a:pt x="942" y="1026"/>
                    </a:lnTo>
                    <a:cubicBezTo>
                      <a:pt x="1034" y="1026"/>
                      <a:pt x="1064" y="965"/>
                      <a:pt x="1064" y="905"/>
                    </a:cubicBezTo>
                    <a:cubicBezTo>
                      <a:pt x="1094" y="722"/>
                      <a:pt x="1064" y="479"/>
                      <a:pt x="912" y="327"/>
                    </a:cubicBezTo>
                    <a:cubicBezTo>
                      <a:pt x="882" y="297"/>
                      <a:pt x="791" y="205"/>
                      <a:pt x="730" y="205"/>
                    </a:cubicBezTo>
                    <a:cubicBezTo>
                      <a:pt x="796" y="194"/>
                      <a:pt x="863" y="187"/>
                      <a:pt x="928" y="187"/>
                    </a:cubicBezTo>
                    <a:cubicBezTo>
                      <a:pt x="1042" y="187"/>
                      <a:pt x="1150" y="208"/>
                      <a:pt x="1246" y="266"/>
                    </a:cubicBezTo>
                    <a:cubicBezTo>
                      <a:pt x="1429" y="357"/>
                      <a:pt x="1550" y="631"/>
                      <a:pt x="1490" y="813"/>
                    </a:cubicBezTo>
                    <a:cubicBezTo>
                      <a:pt x="1429" y="905"/>
                      <a:pt x="1490" y="935"/>
                      <a:pt x="1520" y="965"/>
                    </a:cubicBezTo>
                    <a:cubicBezTo>
                      <a:pt x="1539" y="984"/>
                      <a:pt x="1558" y="991"/>
                      <a:pt x="1576" y="991"/>
                    </a:cubicBezTo>
                    <a:cubicBezTo>
                      <a:pt x="1616" y="991"/>
                      <a:pt x="1651" y="956"/>
                      <a:pt x="1672" y="935"/>
                    </a:cubicBezTo>
                    <a:cubicBezTo>
                      <a:pt x="1976" y="661"/>
                      <a:pt x="1824" y="297"/>
                      <a:pt x="1520" y="114"/>
                    </a:cubicBezTo>
                    <a:cubicBezTo>
                      <a:pt x="1383" y="38"/>
                      <a:pt x="1231" y="0"/>
                      <a:pt x="1075"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5"/>
              <p:cNvSpPr/>
              <p:nvPr/>
            </p:nvSpPr>
            <p:spPr>
              <a:xfrm>
                <a:off x="3863750" y="2557925"/>
                <a:ext cx="196850" cy="122600"/>
              </a:xfrm>
              <a:custGeom>
                <a:avLst/>
                <a:gdLst/>
                <a:ahLst/>
                <a:cxnLst/>
                <a:rect l="l" t="t" r="r" b="b"/>
                <a:pathLst>
                  <a:path w="7874" h="4904" extrusionOk="0">
                    <a:moveTo>
                      <a:pt x="5451" y="1"/>
                    </a:moveTo>
                    <a:cubicBezTo>
                      <a:pt x="5425" y="1"/>
                      <a:pt x="5401" y="3"/>
                      <a:pt x="5381" y="7"/>
                    </a:cubicBezTo>
                    <a:cubicBezTo>
                      <a:pt x="5046" y="68"/>
                      <a:pt x="4985" y="493"/>
                      <a:pt x="4438" y="615"/>
                    </a:cubicBezTo>
                    <a:cubicBezTo>
                      <a:pt x="4335" y="633"/>
                      <a:pt x="4216" y="639"/>
                      <a:pt x="4088" y="639"/>
                    </a:cubicBezTo>
                    <a:cubicBezTo>
                      <a:pt x="3833" y="639"/>
                      <a:pt x="3543" y="615"/>
                      <a:pt x="3278" y="615"/>
                    </a:cubicBezTo>
                    <a:cubicBezTo>
                      <a:pt x="3013" y="615"/>
                      <a:pt x="2773" y="639"/>
                      <a:pt x="2615" y="737"/>
                    </a:cubicBezTo>
                    <a:cubicBezTo>
                      <a:pt x="2250" y="949"/>
                      <a:pt x="1" y="3168"/>
                      <a:pt x="517" y="3624"/>
                    </a:cubicBezTo>
                    <a:cubicBezTo>
                      <a:pt x="544" y="3646"/>
                      <a:pt x="579" y="3656"/>
                      <a:pt x="618" y="3656"/>
                    </a:cubicBezTo>
                    <a:cubicBezTo>
                      <a:pt x="1028" y="3656"/>
                      <a:pt x="2042" y="2621"/>
                      <a:pt x="2098" y="2621"/>
                    </a:cubicBezTo>
                    <a:lnTo>
                      <a:pt x="2098" y="2621"/>
                    </a:lnTo>
                    <a:cubicBezTo>
                      <a:pt x="2128" y="2621"/>
                      <a:pt x="821" y="4415"/>
                      <a:pt x="1277" y="4718"/>
                    </a:cubicBezTo>
                    <a:cubicBezTo>
                      <a:pt x="1309" y="4742"/>
                      <a:pt x="1344" y="4752"/>
                      <a:pt x="1383" y="4752"/>
                    </a:cubicBezTo>
                    <a:cubicBezTo>
                      <a:pt x="1897" y="4752"/>
                      <a:pt x="2982" y="2863"/>
                      <a:pt x="3067" y="2863"/>
                    </a:cubicBezTo>
                    <a:cubicBezTo>
                      <a:pt x="3069" y="2863"/>
                      <a:pt x="3070" y="2864"/>
                      <a:pt x="3071" y="2864"/>
                    </a:cubicBezTo>
                    <a:cubicBezTo>
                      <a:pt x="3162" y="2895"/>
                      <a:pt x="2311" y="4688"/>
                      <a:pt x="2797" y="4870"/>
                    </a:cubicBezTo>
                    <a:cubicBezTo>
                      <a:pt x="2822" y="4879"/>
                      <a:pt x="2846" y="4883"/>
                      <a:pt x="2872" y="4883"/>
                    </a:cubicBezTo>
                    <a:cubicBezTo>
                      <a:pt x="3373" y="4883"/>
                      <a:pt x="3953" y="3229"/>
                      <a:pt x="3982" y="3229"/>
                    </a:cubicBezTo>
                    <a:lnTo>
                      <a:pt x="3982" y="3229"/>
                    </a:lnTo>
                    <a:cubicBezTo>
                      <a:pt x="4074" y="3229"/>
                      <a:pt x="3922" y="4840"/>
                      <a:pt x="4286" y="4901"/>
                    </a:cubicBezTo>
                    <a:cubicBezTo>
                      <a:pt x="4295" y="4903"/>
                      <a:pt x="4304" y="4904"/>
                      <a:pt x="4313" y="4904"/>
                    </a:cubicBezTo>
                    <a:cubicBezTo>
                      <a:pt x="4691" y="4904"/>
                      <a:pt x="4896" y="3016"/>
                      <a:pt x="4985" y="3016"/>
                    </a:cubicBezTo>
                    <a:cubicBezTo>
                      <a:pt x="5034" y="3016"/>
                      <a:pt x="5550" y="3211"/>
                      <a:pt x="6096" y="3211"/>
                    </a:cubicBezTo>
                    <a:cubicBezTo>
                      <a:pt x="6233" y="3211"/>
                      <a:pt x="6371" y="3199"/>
                      <a:pt x="6505" y="3168"/>
                    </a:cubicBezTo>
                    <a:cubicBezTo>
                      <a:pt x="7144" y="2956"/>
                      <a:pt x="7873" y="1709"/>
                      <a:pt x="7630" y="1223"/>
                    </a:cubicBezTo>
                    <a:cubicBezTo>
                      <a:pt x="7427" y="818"/>
                      <a:pt x="5959" y="1"/>
                      <a:pt x="5451"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5"/>
              <p:cNvSpPr/>
              <p:nvPr/>
            </p:nvSpPr>
            <p:spPr>
              <a:xfrm>
                <a:off x="3950375" y="2040600"/>
                <a:ext cx="300175" cy="578300"/>
              </a:xfrm>
              <a:custGeom>
                <a:avLst/>
                <a:gdLst/>
                <a:ahLst/>
                <a:cxnLst/>
                <a:rect l="l" t="t" r="r" b="b"/>
                <a:pathLst>
                  <a:path w="12007" h="23132" extrusionOk="0">
                    <a:moveTo>
                      <a:pt x="608" y="1"/>
                    </a:moveTo>
                    <a:lnTo>
                      <a:pt x="0" y="7356"/>
                    </a:lnTo>
                    <a:lnTo>
                      <a:pt x="5988" y="11885"/>
                    </a:lnTo>
                    <a:lnTo>
                      <a:pt x="365" y="20700"/>
                    </a:lnTo>
                    <a:cubicBezTo>
                      <a:pt x="1429" y="22372"/>
                      <a:pt x="4255" y="23132"/>
                      <a:pt x="4255" y="23132"/>
                    </a:cubicBezTo>
                    <a:cubicBezTo>
                      <a:pt x="4255" y="23132"/>
                      <a:pt x="10000" y="14651"/>
                      <a:pt x="10547" y="13770"/>
                    </a:cubicBezTo>
                    <a:cubicBezTo>
                      <a:pt x="12006" y="11521"/>
                      <a:pt x="11733" y="9363"/>
                      <a:pt x="10061" y="7843"/>
                    </a:cubicBezTo>
                    <a:cubicBezTo>
                      <a:pt x="8572" y="6536"/>
                      <a:pt x="2584" y="1004"/>
                      <a:pt x="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5"/>
              <p:cNvSpPr/>
              <p:nvPr/>
            </p:nvSpPr>
            <p:spPr>
              <a:xfrm>
                <a:off x="3905825" y="2186300"/>
                <a:ext cx="56200" cy="39500"/>
              </a:xfrm>
              <a:custGeom>
                <a:avLst/>
                <a:gdLst/>
                <a:ahLst/>
                <a:cxnLst/>
                <a:rect l="l" t="t" r="r" b="b"/>
                <a:pathLst>
                  <a:path w="2248" h="1580" extrusionOk="0">
                    <a:moveTo>
                      <a:pt x="78" y="1"/>
                    </a:moveTo>
                    <a:cubicBezTo>
                      <a:pt x="32" y="1"/>
                      <a:pt x="0" y="50"/>
                      <a:pt x="50" y="100"/>
                    </a:cubicBezTo>
                    <a:cubicBezTo>
                      <a:pt x="749" y="586"/>
                      <a:pt x="1479" y="1073"/>
                      <a:pt x="2147" y="1559"/>
                    </a:cubicBezTo>
                    <a:cubicBezTo>
                      <a:pt x="2155" y="1574"/>
                      <a:pt x="2166" y="1579"/>
                      <a:pt x="2176" y="1579"/>
                    </a:cubicBezTo>
                    <a:cubicBezTo>
                      <a:pt x="2211" y="1579"/>
                      <a:pt x="2247" y="1521"/>
                      <a:pt x="2178" y="1498"/>
                    </a:cubicBezTo>
                    <a:cubicBezTo>
                      <a:pt x="1509" y="1012"/>
                      <a:pt x="780" y="495"/>
                      <a:pt x="111" y="9"/>
                    </a:cubicBezTo>
                    <a:cubicBezTo>
                      <a:pt x="100" y="3"/>
                      <a:pt x="89"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5"/>
              <p:cNvSpPr/>
              <p:nvPr/>
            </p:nvSpPr>
            <p:spPr>
              <a:xfrm>
                <a:off x="3906300" y="2194875"/>
                <a:ext cx="18275" cy="3825"/>
              </a:xfrm>
              <a:custGeom>
                <a:avLst/>
                <a:gdLst/>
                <a:ahLst/>
                <a:cxnLst/>
                <a:rect l="l" t="t" r="r" b="b"/>
                <a:pathLst>
                  <a:path w="731" h="153" extrusionOk="0">
                    <a:moveTo>
                      <a:pt x="31" y="0"/>
                    </a:moveTo>
                    <a:cubicBezTo>
                      <a:pt x="1" y="0"/>
                      <a:pt x="1" y="122"/>
                      <a:pt x="31" y="122"/>
                    </a:cubicBezTo>
                    <a:cubicBezTo>
                      <a:pt x="244" y="122"/>
                      <a:pt x="457" y="152"/>
                      <a:pt x="639" y="152"/>
                    </a:cubicBezTo>
                    <a:cubicBezTo>
                      <a:pt x="730" y="152"/>
                      <a:pt x="730" y="30"/>
                      <a:pt x="639" y="30"/>
                    </a:cubicBezTo>
                    <a:cubicBezTo>
                      <a:pt x="457" y="30"/>
                      <a:pt x="244"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5"/>
              <p:cNvSpPr/>
              <p:nvPr/>
            </p:nvSpPr>
            <p:spPr>
              <a:xfrm>
                <a:off x="3581075" y="2131800"/>
                <a:ext cx="86650" cy="226875"/>
              </a:xfrm>
              <a:custGeom>
                <a:avLst/>
                <a:gdLst/>
                <a:ahLst/>
                <a:cxnLst/>
                <a:rect l="l" t="t" r="r" b="b"/>
                <a:pathLst>
                  <a:path w="3466" h="9075" extrusionOk="0">
                    <a:moveTo>
                      <a:pt x="3374" y="0"/>
                    </a:moveTo>
                    <a:cubicBezTo>
                      <a:pt x="2706" y="304"/>
                      <a:pt x="2098" y="699"/>
                      <a:pt x="1611" y="1246"/>
                    </a:cubicBezTo>
                    <a:cubicBezTo>
                      <a:pt x="1095" y="1763"/>
                      <a:pt x="699" y="2432"/>
                      <a:pt x="426" y="3131"/>
                    </a:cubicBezTo>
                    <a:cubicBezTo>
                      <a:pt x="152" y="3860"/>
                      <a:pt x="0" y="4651"/>
                      <a:pt x="92" y="5471"/>
                    </a:cubicBezTo>
                    <a:cubicBezTo>
                      <a:pt x="122" y="6231"/>
                      <a:pt x="365" y="7022"/>
                      <a:pt x="760" y="7660"/>
                    </a:cubicBezTo>
                    <a:cubicBezTo>
                      <a:pt x="1155" y="8237"/>
                      <a:pt x="1672" y="8724"/>
                      <a:pt x="2341" y="8997"/>
                    </a:cubicBezTo>
                    <a:cubicBezTo>
                      <a:pt x="2402" y="9028"/>
                      <a:pt x="2493" y="9058"/>
                      <a:pt x="2554" y="9058"/>
                    </a:cubicBezTo>
                    <a:cubicBezTo>
                      <a:pt x="2571" y="9070"/>
                      <a:pt x="2586" y="9075"/>
                      <a:pt x="2597" y="9075"/>
                    </a:cubicBezTo>
                    <a:cubicBezTo>
                      <a:pt x="2644" y="9075"/>
                      <a:pt x="2639" y="8991"/>
                      <a:pt x="2614" y="8967"/>
                    </a:cubicBezTo>
                    <a:cubicBezTo>
                      <a:pt x="1946" y="8724"/>
                      <a:pt x="1399" y="8298"/>
                      <a:pt x="973" y="7782"/>
                    </a:cubicBezTo>
                    <a:cubicBezTo>
                      <a:pt x="517" y="7174"/>
                      <a:pt x="244" y="6444"/>
                      <a:pt x="183" y="5684"/>
                    </a:cubicBezTo>
                    <a:cubicBezTo>
                      <a:pt x="92" y="4924"/>
                      <a:pt x="183" y="4134"/>
                      <a:pt x="395" y="3405"/>
                    </a:cubicBezTo>
                    <a:cubicBezTo>
                      <a:pt x="639" y="2675"/>
                      <a:pt x="1003" y="2037"/>
                      <a:pt x="1490" y="1459"/>
                    </a:cubicBezTo>
                    <a:cubicBezTo>
                      <a:pt x="1946" y="942"/>
                      <a:pt x="2523" y="487"/>
                      <a:pt x="3161" y="183"/>
                    </a:cubicBezTo>
                    <a:lnTo>
                      <a:pt x="3405" y="61"/>
                    </a:lnTo>
                    <a:cubicBezTo>
                      <a:pt x="3465" y="61"/>
                      <a:pt x="3435"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5"/>
              <p:cNvSpPr/>
              <p:nvPr/>
            </p:nvSpPr>
            <p:spPr>
              <a:xfrm>
                <a:off x="3655550" y="20281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5"/>
              <p:cNvSpPr/>
              <p:nvPr/>
            </p:nvSpPr>
            <p:spPr>
              <a:xfrm>
                <a:off x="3850075" y="2326250"/>
                <a:ext cx="60825" cy="47225"/>
              </a:xfrm>
              <a:custGeom>
                <a:avLst/>
                <a:gdLst/>
                <a:ahLst/>
                <a:cxnLst/>
                <a:rect l="l" t="t" r="r" b="b"/>
                <a:pathLst>
                  <a:path w="2433" h="1889" extrusionOk="0">
                    <a:moveTo>
                      <a:pt x="2371" y="1"/>
                    </a:moveTo>
                    <a:cubicBezTo>
                      <a:pt x="2354" y="1"/>
                      <a:pt x="2341" y="11"/>
                      <a:pt x="2341" y="34"/>
                    </a:cubicBezTo>
                    <a:cubicBezTo>
                      <a:pt x="2098" y="794"/>
                      <a:pt x="1520" y="1432"/>
                      <a:pt x="760" y="1675"/>
                    </a:cubicBezTo>
                    <a:cubicBezTo>
                      <a:pt x="548" y="1736"/>
                      <a:pt x="304" y="1797"/>
                      <a:pt x="92" y="1797"/>
                    </a:cubicBezTo>
                    <a:cubicBezTo>
                      <a:pt x="0" y="1797"/>
                      <a:pt x="0" y="1888"/>
                      <a:pt x="92" y="1888"/>
                    </a:cubicBezTo>
                    <a:cubicBezTo>
                      <a:pt x="912" y="1858"/>
                      <a:pt x="1733" y="1402"/>
                      <a:pt x="2189" y="672"/>
                    </a:cubicBezTo>
                    <a:cubicBezTo>
                      <a:pt x="2280" y="490"/>
                      <a:pt x="2402" y="277"/>
                      <a:pt x="2432" y="64"/>
                    </a:cubicBezTo>
                    <a:cubicBezTo>
                      <a:pt x="2432" y="27"/>
                      <a:pt x="2397"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5"/>
              <p:cNvSpPr/>
              <p:nvPr/>
            </p:nvSpPr>
            <p:spPr>
              <a:xfrm>
                <a:off x="3863750" y="2485700"/>
                <a:ext cx="40175" cy="18475"/>
              </a:xfrm>
              <a:custGeom>
                <a:avLst/>
                <a:gdLst/>
                <a:ahLst/>
                <a:cxnLst/>
                <a:rect l="l" t="t" r="r" b="b"/>
                <a:pathLst>
                  <a:path w="1607" h="739" extrusionOk="0">
                    <a:moveTo>
                      <a:pt x="1539" y="1"/>
                    </a:moveTo>
                    <a:cubicBezTo>
                      <a:pt x="1532" y="1"/>
                      <a:pt x="1526" y="3"/>
                      <a:pt x="1520" y="9"/>
                    </a:cubicBezTo>
                    <a:cubicBezTo>
                      <a:pt x="1095" y="343"/>
                      <a:pt x="608" y="525"/>
                      <a:pt x="61" y="616"/>
                    </a:cubicBezTo>
                    <a:cubicBezTo>
                      <a:pt x="1" y="616"/>
                      <a:pt x="1" y="738"/>
                      <a:pt x="61" y="738"/>
                    </a:cubicBezTo>
                    <a:cubicBezTo>
                      <a:pt x="639" y="647"/>
                      <a:pt x="1186" y="465"/>
                      <a:pt x="1581" y="130"/>
                    </a:cubicBezTo>
                    <a:cubicBezTo>
                      <a:pt x="1606" y="55"/>
                      <a:pt x="1569"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5"/>
              <p:cNvSpPr/>
              <p:nvPr/>
            </p:nvSpPr>
            <p:spPr>
              <a:xfrm>
                <a:off x="3586400" y="2350775"/>
                <a:ext cx="44850" cy="139450"/>
              </a:xfrm>
              <a:custGeom>
                <a:avLst/>
                <a:gdLst/>
                <a:ahLst/>
                <a:cxnLst/>
                <a:rect l="l" t="t" r="r" b="b"/>
                <a:pathLst>
                  <a:path w="1794" h="5578" extrusionOk="0">
                    <a:moveTo>
                      <a:pt x="1731" y="1"/>
                    </a:moveTo>
                    <a:cubicBezTo>
                      <a:pt x="1708" y="1"/>
                      <a:pt x="1685" y="18"/>
                      <a:pt x="1672" y="56"/>
                    </a:cubicBezTo>
                    <a:cubicBezTo>
                      <a:pt x="1246" y="1454"/>
                      <a:pt x="790" y="2852"/>
                      <a:pt x="365" y="4311"/>
                    </a:cubicBezTo>
                    <a:cubicBezTo>
                      <a:pt x="274" y="4706"/>
                      <a:pt x="152" y="5102"/>
                      <a:pt x="0" y="5527"/>
                    </a:cubicBezTo>
                    <a:cubicBezTo>
                      <a:pt x="0" y="5563"/>
                      <a:pt x="21" y="5578"/>
                      <a:pt x="50" y="5578"/>
                    </a:cubicBezTo>
                    <a:cubicBezTo>
                      <a:pt x="71" y="5578"/>
                      <a:pt x="97" y="5570"/>
                      <a:pt x="122" y="5558"/>
                    </a:cubicBezTo>
                    <a:cubicBezTo>
                      <a:pt x="517" y="4159"/>
                      <a:pt x="973" y="2731"/>
                      <a:pt x="1398" y="1302"/>
                    </a:cubicBezTo>
                    <a:cubicBezTo>
                      <a:pt x="1520" y="877"/>
                      <a:pt x="1641" y="512"/>
                      <a:pt x="1793" y="86"/>
                    </a:cubicBezTo>
                    <a:cubicBezTo>
                      <a:pt x="1793" y="33"/>
                      <a:pt x="1763" y="1"/>
                      <a:pt x="1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5"/>
              <p:cNvSpPr/>
              <p:nvPr/>
            </p:nvSpPr>
            <p:spPr>
              <a:xfrm>
                <a:off x="3998250" y="1014750"/>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5"/>
              <p:cNvSpPr/>
              <p:nvPr/>
            </p:nvSpPr>
            <p:spPr>
              <a:xfrm>
                <a:off x="3945075" y="21125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55"/>
          <p:cNvGrpSpPr/>
          <p:nvPr/>
        </p:nvGrpSpPr>
        <p:grpSpPr>
          <a:xfrm>
            <a:off x="388950" y="2149794"/>
            <a:ext cx="2552726" cy="4809734"/>
            <a:chOff x="388950" y="2149794"/>
            <a:chExt cx="2552726" cy="4809734"/>
          </a:xfrm>
        </p:grpSpPr>
        <p:grpSp>
          <p:nvGrpSpPr>
            <p:cNvPr id="1342" name="Google Shape;1342;p55"/>
            <p:cNvGrpSpPr/>
            <p:nvPr/>
          </p:nvGrpSpPr>
          <p:grpSpPr>
            <a:xfrm>
              <a:off x="389097" y="2149794"/>
              <a:ext cx="2552428" cy="4809734"/>
              <a:chOff x="9940850" y="3823650"/>
              <a:chExt cx="1743700" cy="3281975"/>
            </a:xfrm>
          </p:grpSpPr>
          <p:sp>
            <p:nvSpPr>
              <p:cNvPr id="1343" name="Google Shape;1343;p55"/>
              <p:cNvSpPr/>
              <p:nvPr/>
            </p:nvSpPr>
            <p:spPr>
              <a:xfrm>
                <a:off x="10633875" y="4033000"/>
                <a:ext cx="1050675" cy="3072625"/>
              </a:xfrm>
              <a:custGeom>
                <a:avLst/>
                <a:gdLst/>
                <a:ahLst/>
                <a:cxnLst/>
                <a:rect l="l" t="t" r="r" b="b"/>
                <a:pathLst>
                  <a:path w="42027" h="122905" extrusionOk="0">
                    <a:moveTo>
                      <a:pt x="18851" y="1"/>
                    </a:moveTo>
                    <a:cubicBezTo>
                      <a:pt x="17904" y="1"/>
                      <a:pt x="16932" y="214"/>
                      <a:pt x="16049" y="472"/>
                    </a:cubicBezTo>
                    <a:cubicBezTo>
                      <a:pt x="14408" y="927"/>
                      <a:pt x="12888" y="1839"/>
                      <a:pt x="11763" y="3116"/>
                    </a:cubicBezTo>
                    <a:cubicBezTo>
                      <a:pt x="10000" y="5183"/>
                      <a:pt x="10244" y="7189"/>
                      <a:pt x="10244" y="7189"/>
                    </a:cubicBezTo>
                    <a:cubicBezTo>
                      <a:pt x="9605" y="7706"/>
                      <a:pt x="9332" y="8618"/>
                      <a:pt x="9301" y="9469"/>
                    </a:cubicBezTo>
                    <a:cubicBezTo>
                      <a:pt x="9241" y="10593"/>
                      <a:pt x="9545" y="11748"/>
                      <a:pt x="10122" y="12691"/>
                    </a:cubicBezTo>
                    <a:cubicBezTo>
                      <a:pt x="10213" y="12934"/>
                      <a:pt x="10365" y="13146"/>
                      <a:pt x="10548" y="13390"/>
                    </a:cubicBezTo>
                    <a:cubicBezTo>
                      <a:pt x="10669" y="13481"/>
                      <a:pt x="10821" y="13602"/>
                      <a:pt x="10912" y="13724"/>
                    </a:cubicBezTo>
                    <a:cubicBezTo>
                      <a:pt x="11459" y="14241"/>
                      <a:pt x="12128" y="14666"/>
                      <a:pt x="12827" y="14940"/>
                    </a:cubicBezTo>
                    <a:cubicBezTo>
                      <a:pt x="13283" y="16216"/>
                      <a:pt x="13770" y="18131"/>
                      <a:pt x="13952" y="20381"/>
                    </a:cubicBezTo>
                    <a:lnTo>
                      <a:pt x="13253" y="20563"/>
                    </a:lnTo>
                    <a:lnTo>
                      <a:pt x="9210" y="21505"/>
                    </a:lnTo>
                    <a:cubicBezTo>
                      <a:pt x="5076" y="22083"/>
                      <a:pt x="2067" y="36065"/>
                      <a:pt x="2067" y="36065"/>
                    </a:cubicBezTo>
                    <a:cubicBezTo>
                      <a:pt x="2341" y="36126"/>
                      <a:pt x="2614" y="36217"/>
                      <a:pt x="2857" y="36247"/>
                    </a:cubicBezTo>
                    <a:cubicBezTo>
                      <a:pt x="2523" y="38162"/>
                      <a:pt x="2310" y="39773"/>
                      <a:pt x="2158" y="40685"/>
                    </a:cubicBezTo>
                    <a:cubicBezTo>
                      <a:pt x="1702" y="43694"/>
                      <a:pt x="3374" y="45487"/>
                      <a:pt x="5289" y="45761"/>
                    </a:cubicBezTo>
                    <a:cubicBezTo>
                      <a:pt x="4377" y="52296"/>
                      <a:pt x="3921" y="56582"/>
                      <a:pt x="3921" y="56582"/>
                    </a:cubicBezTo>
                    <a:cubicBezTo>
                      <a:pt x="3222" y="65822"/>
                      <a:pt x="7964" y="84880"/>
                      <a:pt x="7964" y="84880"/>
                    </a:cubicBezTo>
                    <a:lnTo>
                      <a:pt x="1003" y="108741"/>
                    </a:lnTo>
                    <a:cubicBezTo>
                      <a:pt x="1003" y="108741"/>
                      <a:pt x="1794" y="109045"/>
                      <a:pt x="2949" y="109470"/>
                    </a:cubicBezTo>
                    <a:cubicBezTo>
                      <a:pt x="2918" y="109531"/>
                      <a:pt x="2918" y="109622"/>
                      <a:pt x="2857" y="109683"/>
                    </a:cubicBezTo>
                    <a:cubicBezTo>
                      <a:pt x="2797" y="109926"/>
                      <a:pt x="2706" y="110108"/>
                      <a:pt x="2675" y="110352"/>
                    </a:cubicBezTo>
                    <a:cubicBezTo>
                      <a:pt x="2675" y="110373"/>
                      <a:pt x="2721" y="110394"/>
                      <a:pt x="2747" y="110394"/>
                    </a:cubicBezTo>
                    <a:cubicBezTo>
                      <a:pt x="2756" y="110394"/>
                      <a:pt x="2762" y="110392"/>
                      <a:pt x="2765" y="110388"/>
                    </a:cubicBezTo>
                    <a:lnTo>
                      <a:pt x="2765" y="110388"/>
                    </a:lnTo>
                    <a:lnTo>
                      <a:pt x="2067" y="113300"/>
                    </a:lnTo>
                    <a:cubicBezTo>
                      <a:pt x="2067" y="113300"/>
                      <a:pt x="1642" y="113695"/>
                      <a:pt x="1186" y="114455"/>
                    </a:cubicBezTo>
                    <a:cubicBezTo>
                      <a:pt x="1125" y="114546"/>
                      <a:pt x="1034" y="114698"/>
                      <a:pt x="973" y="114850"/>
                    </a:cubicBezTo>
                    <a:cubicBezTo>
                      <a:pt x="973" y="114911"/>
                      <a:pt x="912" y="114941"/>
                      <a:pt x="912" y="114941"/>
                    </a:cubicBezTo>
                    <a:cubicBezTo>
                      <a:pt x="882" y="115002"/>
                      <a:pt x="851" y="115063"/>
                      <a:pt x="851" y="115124"/>
                    </a:cubicBezTo>
                    <a:cubicBezTo>
                      <a:pt x="851" y="115124"/>
                      <a:pt x="821" y="115154"/>
                      <a:pt x="821" y="115215"/>
                    </a:cubicBezTo>
                    <a:lnTo>
                      <a:pt x="821" y="115245"/>
                    </a:lnTo>
                    <a:cubicBezTo>
                      <a:pt x="669" y="115549"/>
                      <a:pt x="517" y="115914"/>
                      <a:pt x="395" y="116309"/>
                    </a:cubicBezTo>
                    <a:cubicBezTo>
                      <a:pt x="274" y="116735"/>
                      <a:pt x="152" y="117130"/>
                      <a:pt x="91" y="117646"/>
                    </a:cubicBezTo>
                    <a:lnTo>
                      <a:pt x="91" y="117738"/>
                    </a:lnTo>
                    <a:lnTo>
                      <a:pt x="91" y="117829"/>
                    </a:lnTo>
                    <a:cubicBezTo>
                      <a:pt x="61" y="117981"/>
                      <a:pt x="61" y="118102"/>
                      <a:pt x="61" y="118254"/>
                    </a:cubicBezTo>
                    <a:cubicBezTo>
                      <a:pt x="61" y="118406"/>
                      <a:pt x="61" y="118558"/>
                      <a:pt x="0" y="118710"/>
                    </a:cubicBezTo>
                    <a:lnTo>
                      <a:pt x="16323" y="122905"/>
                    </a:lnTo>
                    <a:cubicBezTo>
                      <a:pt x="16323" y="122905"/>
                      <a:pt x="16323" y="122874"/>
                      <a:pt x="16353" y="122844"/>
                    </a:cubicBezTo>
                    <a:cubicBezTo>
                      <a:pt x="16384" y="122753"/>
                      <a:pt x="16414" y="122662"/>
                      <a:pt x="16475" y="122510"/>
                    </a:cubicBezTo>
                    <a:cubicBezTo>
                      <a:pt x="16505" y="122388"/>
                      <a:pt x="16505" y="122236"/>
                      <a:pt x="16536" y="122084"/>
                    </a:cubicBezTo>
                    <a:lnTo>
                      <a:pt x="16536" y="121993"/>
                    </a:lnTo>
                    <a:lnTo>
                      <a:pt x="16536" y="121902"/>
                    </a:lnTo>
                    <a:cubicBezTo>
                      <a:pt x="16627" y="120929"/>
                      <a:pt x="16262" y="119501"/>
                      <a:pt x="14134" y="118498"/>
                    </a:cubicBezTo>
                    <a:cubicBezTo>
                      <a:pt x="14043" y="118467"/>
                      <a:pt x="13922" y="118406"/>
                      <a:pt x="13800" y="118346"/>
                    </a:cubicBezTo>
                    <a:cubicBezTo>
                      <a:pt x="13648" y="118285"/>
                      <a:pt x="13466" y="118254"/>
                      <a:pt x="13283" y="118163"/>
                    </a:cubicBezTo>
                    <a:cubicBezTo>
                      <a:pt x="13192" y="118133"/>
                      <a:pt x="13162" y="118133"/>
                      <a:pt x="13070" y="118102"/>
                    </a:cubicBezTo>
                    <a:cubicBezTo>
                      <a:pt x="12615" y="117950"/>
                      <a:pt x="12219" y="117798"/>
                      <a:pt x="11794" y="117586"/>
                    </a:cubicBezTo>
                    <a:cubicBezTo>
                      <a:pt x="11915" y="117494"/>
                      <a:pt x="11915" y="117282"/>
                      <a:pt x="11794" y="117191"/>
                    </a:cubicBezTo>
                    <a:cubicBezTo>
                      <a:pt x="11736" y="117133"/>
                      <a:pt x="11656" y="117101"/>
                      <a:pt x="11574" y="117101"/>
                    </a:cubicBezTo>
                    <a:cubicBezTo>
                      <a:pt x="11441" y="117101"/>
                      <a:pt x="11303" y="117185"/>
                      <a:pt x="11247" y="117373"/>
                    </a:cubicBezTo>
                    <a:cubicBezTo>
                      <a:pt x="11004" y="117251"/>
                      <a:pt x="10760" y="117130"/>
                      <a:pt x="10548" y="117039"/>
                    </a:cubicBezTo>
                    <a:lnTo>
                      <a:pt x="10578" y="116978"/>
                    </a:lnTo>
                    <a:cubicBezTo>
                      <a:pt x="10639" y="116947"/>
                      <a:pt x="10700" y="116887"/>
                      <a:pt x="10730" y="116795"/>
                    </a:cubicBezTo>
                    <a:cubicBezTo>
                      <a:pt x="10730" y="116735"/>
                      <a:pt x="10730" y="116643"/>
                      <a:pt x="10700" y="116583"/>
                    </a:cubicBezTo>
                    <a:cubicBezTo>
                      <a:pt x="10639" y="116491"/>
                      <a:pt x="10578" y="116461"/>
                      <a:pt x="10487" y="116431"/>
                    </a:cubicBezTo>
                    <a:cubicBezTo>
                      <a:pt x="10426" y="116431"/>
                      <a:pt x="10335" y="116431"/>
                      <a:pt x="10274" y="116461"/>
                    </a:cubicBezTo>
                    <a:lnTo>
                      <a:pt x="9970" y="116674"/>
                    </a:lnTo>
                    <a:cubicBezTo>
                      <a:pt x="9788" y="116583"/>
                      <a:pt x="9636" y="116491"/>
                      <a:pt x="9484" y="116431"/>
                    </a:cubicBezTo>
                    <a:cubicBezTo>
                      <a:pt x="9514" y="116370"/>
                      <a:pt x="9545" y="116370"/>
                      <a:pt x="9636" y="116339"/>
                    </a:cubicBezTo>
                    <a:cubicBezTo>
                      <a:pt x="9697" y="116309"/>
                      <a:pt x="9727" y="116218"/>
                      <a:pt x="9788" y="116157"/>
                    </a:cubicBezTo>
                    <a:cubicBezTo>
                      <a:pt x="9788" y="116066"/>
                      <a:pt x="9788" y="116005"/>
                      <a:pt x="9727" y="115914"/>
                    </a:cubicBezTo>
                    <a:cubicBezTo>
                      <a:pt x="9684" y="115849"/>
                      <a:pt x="9580" y="115785"/>
                      <a:pt x="9469" y="115785"/>
                    </a:cubicBezTo>
                    <a:cubicBezTo>
                      <a:pt x="9423" y="115785"/>
                      <a:pt x="9376" y="115796"/>
                      <a:pt x="9332" y="115823"/>
                    </a:cubicBezTo>
                    <a:cubicBezTo>
                      <a:pt x="9210" y="115884"/>
                      <a:pt x="9058" y="115975"/>
                      <a:pt x="8937" y="116035"/>
                    </a:cubicBezTo>
                    <a:cubicBezTo>
                      <a:pt x="8724" y="115884"/>
                      <a:pt x="8511" y="115732"/>
                      <a:pt x="8329" y="115610"/>
                    </a:cubicBezTo>
                    <a:cubicBezTo>
                      <a:pt x="8420" y="115580"/>
                      <a:pt x="8511" y="115549"/>
                      <a:pt x="8602" y="115519"/>
                    </a:cubicBezTo>
                    <a:cubicBezTo>
                      <a:pt x="8663" y="115458"/>
                      <a:pt x="8724" y="115397"/>
                      <a:pt x="8754" y="115306"/>
                    </a:cubicBezTo>
                    <a:cubicBezTo>
                      <a:pt x="8754" y="115245"/>
                      <a:pt x="8754" y="115154"/>
                      <a:pt x="8724" y="115093"/>
                    </a:cubicBezTo>
                    <a:cubicBezTo>
                      <a:pt x="8663" y="115002"/>
                      <a:pt x="8602" y="114972"/>
                      <a:pt x="8511" y="114941"/>
                    </a:cubicBezTo>
                    <a:cubicBezTo>
                      <a:pt x="8450" y="114941"/>
                      <a:pt x="8359" y="114941"/>
                      <a:pt x="8298" y="114972"/>
                    </a:cubicBezTo>
                    <a:cubicBezTo>
                      <a:pt x="8177" y="115002"/>
                      <a:pt x="8025" y="115093"/>
                      <a:pt x="7903" y="115124"/>
                    </a:cubicBezTo>
                    <a:cubicBezTo>
                      <a:pt x="7873" y="115124"/>
                      <a:pt x="7842" y="115154"/>
                      <a:pt x="7812" y="115154"/>
                    </a:cubicBezTo>
                    <a:cubicBezTo>
                      <a:pt x="7356" y="114759"/>
                      <a:pt x="7113" y="114516"/>
                      <a:pt x="7113" y="114516"/>
                    </a:cubicBezTo>
                    <a:cubicBezTo>
                      <a:pt x="7508" y="113634"/>
                      <a:pt x="8025" y="112479"/>
                      <a:pt x="8663" y="111020"/>
                    </a:cubicBezTo>
                    <a:cubicBezTo>
                      <a:pt x="9210" y="111142"/>
                      <a:pt x="9727" y="111203"/>
                      <a:pt x="10183" y="111203"/>
                    </a:cubicBezTo>
                    <a:cubicBezTo>
                      <a:pt x="10183" y="111203"/>
                      <a:pt x="19302" y="88254"/>
                      <a:pt x="19697" y="85579"/>
                    </a:cubicBezTo>
                    <a:cubicBezTo>
                      <a:pt x="20061" y="82874"/>
                      <a:pt x="19697" y="75914"/>
                      <a:pt x="19697" y="75913"/>
                    </a:cubicBezTo>
                    <a:lnTo>
                      <a:pt x="19697" y="75913"/>
                    </a:lnTo>
                    <a:cubicBezTo>
                      <a:pt x="19697" y="75914"/>
                      <a:pt x="21885" y="84211"/>
                      <a:pt x="22037" y="85579"/>
                    </a:cubicBezTo>
                    <a:cubicBezTo>
                      <a:pt x="22189" y="86886"/>
                      <a:pt x="21885" y="112570"/>
                      <a:pt x="21885" y="112570"/>
                    </a:cubicBezTo>
                    <a:cubicBezTo>
                      <a:pt x="22250" y="112662"/>
                      <a:pt x="22584" y="112692"/>
                      <a:pt x="22949" y="112783"/>
                    </a:cubicBezTo>
                    <a:cubicBezTo>
                      <a:pt x="22919" y="114242"/>
                      <a:pt x="22888" y="115610"/>
                      <a:pt x="22858" y="116917"/>
                    </a:cubicBezTo>
                    <a:cubicBezTo>
                      <a:pt x="22858" y="116917"/>
                      <a:pt x="22554" y="117403"/>
                      <a:pt x="22280" y="118254"/>
                    </a:cubicBezTo>
                    <a:lnTo>
                      <a:pt x="22159" y="118710"/>
                    </a:lnTo>
                    <a:cubicBezTo>
                      <a:pt x="22159" y="118741"/>
                      <a:pt x="22159" y="118771"/>
                      <a:pt x="22128" y="118801"/>
                    </a:cubicBezTo>
                    <a:cubicBezTo>
                      <a:pt x="22128" y="118893"/>
                      <a:pt x="22098" y="118953"/>
                      <a:pt x="22098" y="119045"/>
                    </a:cubicBezTo>
                    <a:lnTo>
                      <a:pt x="22098" y="119105"/>
                    </a:lnTo>
                    <a:lnTo>
                      <a:pt x="22098" y="119166"/>
                    </a:lnTo>
                    <a:cubicBezTo>
                      <a:pt x="22007" y="119501"/>
                      <a:pt x="21976" y="119865"/>
                      <a:pt x="21946" y="120291"/>
                    </a:cubicBezTo>
                    <a:cubicBezTo>
                      <a:pt x="21885" y="120716"/>
                      <a:pt x="21885" y="121172"/>
                      <a:pt x="21976" y="121659"/>
                    </a:cubicBezTo>
                    <a:lnTo>
                      <a:pt x="21976" y="121780"/>
                    </a:lnTo>
                    <a:cubicBezTo>
                      <a:pt x="21976" y="121841"/>
                      <a:pt x="22007" y="121932"/>
                      <a:pt x="22007" y="121993"/>
                    </a:cubicBezTo>
                    <a:cubicBezTo>
                      <a:pt x="22007" y="122084"/>
                      <a:pt x="22007" y="122145"/>
                      <a:pt x="22037" y="122267"/>
                    </a:cubicBezTo>
                    <a:cubicBezTo>
                      <a:pt x="22098" y="122419"/>
                      <a:pt x="22128" y="122571"/>
                      <a:pt x="22128" y="122723"/>
                    </a:cubicBezTo>
                    <a:lnTo>
                      <a:pt x="38968" y="122874"/>
                    </a:lnTo>
                    <a:lnTo>
                      <a:pt x="38968" y="122814"/>
                    </a:lnTo>
                    <a:cubicBezTo>
                      <a:pt x="38968" y="122723"/>
                      <a:pt x="38998" y="122601"/>
                      <a:pt x="38998" y="122419"/>
                    </a:cubicBezTo>
                    <a:cubicBezTo>
                      <a:pt x="38998" y="122297"/>
                      <a:pt x="38998" y="122145"/>
                      <a:pt x="38968" y="121993"/>
                    </a:cubicBezTo>
                    <a:lnTo>
                      <a:pt x="38968" y="121932"/>
                    </a:lnTo>
                    <a:cubicBezTo>
                      <a:pt x="38968" y="121902"/>
                      <a:pt x="38968" y="121841"/>
                      <a:pt x="38907" y="121811"/>
                    </a:cubicBezTo>
                    <a:cubicBezTo>
                      <a:pt x="38724" y="120868"/>
                      <a:pt x="38086" y="119531"/>
                      <a:pt x="35776" y="119105"/>
                    </a:cubicBezTo>
                    <a:cubicBezTo>
                      <a:pt x="35654" y="119075"/>
                      <a:pt x="35533" y="119075"/>
                      <a:pt x="35411" y="119045"/>
                    </a:cubicBezTo>
                    <a:cubicBezTo>
                      <a:pt x="35229" y="119014"/>
                      <a:pt x="35077" y="119014"/>
                      <a:pt x="34864" y="118953"/>
                    </a:cubicBezTo>
                    <a:lnTo>
                      <a:pt x="34651" y="118953"/>
                    </a:lnTo>
                    <a:cubicBezTo>
                      <a:pt x="34165" y="118923"/>
                      <a:pt x="33709" y="118862"/>
                      <a:pt x="33284" y="118801"/>
                    </a:cubicBezTo>
                    <a:cubicBezTo>
                      <a:pt x="33375" y="118650"/>
                      <a:pt x="33344" y="118467"/>
                      <a:pt x="33192" y="118406"/>
                    </a:cubicBezTo>
                    <a:cubicBezTo>
                      <a:pt x="33137" y="118375"/>
                      <a:pt x="33080" y="118360"/>
                      <a:pt x="33026" y="118360"/>
                    </a:cubicBezTo>
                    <a:cubicBezTo>
                      <a:pt x="32870" y="118360"/>
                      <a:pt x="32736" y="118485"/>
                      <a:pt x="32736" y="118710"/>
                    </a:cubicBezTo>
                    <a:cubicBezTo>
                      <a:pt x="32463" y="118650"/>
                      <a:pt x="32189" y="118589"/>
                      <a:pt x="31977" y="118558"/>
                    </a:cubicBezTo>
                    <a:lnTo>
                      <a:pt x="32007" y="118498"/>
                    </a:lnTo>
                    <a:cubicBezTo>
                      <a:pt x="32037" y="118437"/>
                      <a:pt x="32068" y="118406"/>
                      <a:pt x="32068" y="118285"/>
                    </a:cubicBezTo>
                    <a:cubicBezTo>
                      <a:pt x="32068" y="118194"/>
                      <a:pt x="32037" y="118133"/>
                      <a:pt x="32007" y="118042"/>
                    </a:cubicBezTo>
                    <a:cubicBezTo>
                      <a:pt x="31977" y="118011"/>
                      <a:pt x="31885" y="117981"/>
                      <a:pt x="31764" y="117981"/>
                    </a:cubicBezTo>
                    <a:cubicBezTo>
                      <a:pt x="31703" y="117981"/>
                      <a:pt x="31612" y="118011"/>
                      <a:pt x="31551" y="118042"/>
                    </a:cubicBezTo>
                    <a:lnTo>
                      <a:pt x="31308" y="118346"/>
                    </a:lnTo>
                    <a:cubicBezTo>
                      <a:pt x="31125" y="118315"/>
                      <a:pt x="30943" y="118254"/>
                      <a:pt x="30791" y="118194"/>
                    </a:cubicBezTo>
                    <a:lnTo>
                      <a:pt x="30913" y="118102"/>
                    </a:lnTo>
                    <a:cubicBezTo>
                      <a:pt x="30943" y="118011"/>
                      <a:pt x="30974" y="117981"/>
                      <a:pt x="30974" y="117859"/>
                    </a:cubicBezTo>
                    <a:cubicBezTo>
                      <a:pt x="30974" y="117798"/>
                      <a:pt x="30943" y="117707"/>
                      <a:pt x="30913" y="117646"/>
                    </a:cubicBezTo>
                    <a:cubicBezTo>
                      <a:pt x="30852" y="117586"/>
                      <a:pt x="30776" y="117555"/>
                      <a:pt x="30700" y="117555"/>
                    </a:cubicBezTo>
                    <a:cubicBezTo>
                      <a:pt x="30624" y="117555"/>
                      <a:pt x="30548" y="117586"/>
                      <a:pt x="30487" y="117646"/>
                    </a:cubicBezTo>
                    <a:lnTo>
                      <a:pt x="30153" y="117981"/>
                    </a:lnTo>
                    <a:cubicBezTo>
                      <a:pt x="29879" y="117890"/>
                      <a:pt x="29636" y="117798"/>
                      <a:pt x="29454" y="117707"/>
                    </a:cubicBezTo>
                    <a:cubicBezTo>
                      <a:pt x="29545" y="117646"/>
                      <a:pt x="29606" y="117586"/>
                      <a:pt x="29727" y="117525"/>
                    </a:cubicBezTo>
                    <a:cubicBezTo>
                      <a:pt x="29758" y="117494"/>
                      <a:pt x="29788" y="117373"/>
                      <a:pt x="29788" y="117282"/>
                    </a:cubicBezTo>
                    <a:cubicBezTo>
                      <a:pt x="29788" y="117221"/>
                      <a:pt x="29758" y="117130"/>
                      <a:pt x="29727" y="117069"/>
                    </a:cubicBezTo>
                    <a:cubicBezTo>
                      <a:pt x="29697" y="117039"/>
                      <a:pt x="29606" y="116978"/>
                      <a:pt x="29484" y="116978"/>
                    </a:cubicBezTo>
                    <a:cubicBezTo>
                      <a:pt x="29423" y="116978"/>
                      <a:pt x="29332" y="117039"/>
                      <a:pt x="29271" y="117069"/>
                    </a:cubicBezTo>
                    <a:cubicBezTo>
                      <a:pt x="29150" y="117130"/>
                      <a:pt x="29028" y="117221"/>
                      <a:pt x="28937" y="117342"/>
                    </a:cubicBezTo>
                    <a:cubicBezTo>
                      <a:pt x="28876" y="117373"/>
                      <a:pt x="28846" y="117373"/>
                      <a:pt x="28815" y="117403"/>
                    </a:cubicBezTo>
                    <a:cubicBezTo>
                      <a:pt x="28268" y="117130"/>
                      <a:pt x="28025" y="116917"/>
                      <a:pt x="28025" y="116917"/>
                    </a:cubicBezTo>
                    <a:cubicBezTo>
                      <a:pt x="28025" y="116917"/>
                      <a:pt x="28268" y="115367"/>
                      <a:pt x="28694" y="112874"/>
                    </a:cubicBezTo>
                    <a:cubicBezTo>
                      <a:pt x="29606" y="112844"/>
                      <a:pt x="30183" y="112814"/>
                      <a:pt x="30183" y="112814"/>
                    </a:cubicBezTo>
                    <a:cubicBezTo>
                      <a:pt x="30183" y="112814"/>
                      <a:pt x="33223" y="87372"/>
                      <a:pt x="33284" y="84151"/>
                    </a:cubicBezTo>
                    <a:cubicBezTo>
                      <a:pt x="33375" y="81111"/>
                      <a:pt x="29393" y="60138"/>
                      <a:pt x="28876" y="57433"/>
                    </a:cubicBezTo>
                    <a:cubicBezTo>
                      <a:pt x="28846" y="57250"/>
                      <a:pt x="28846" y="57098"/>
                      <a:pt x="28815" y="56916"/>
                    </a:cubicBezTo>
                    <a:lnTo>
                      <a:pt x="26961" y="43968"/>
                    </a:lnTo>
                    <a:lnTo>
                      <a:pt x="26961" y="43968"/>
                    </a:lnTo>
                    <a:cubicBezTo>
                      <a:pt x="27454" y="44132"/>
                      <a:pt x="27995" y="44212"/>
                      <a:pt x="28545" y="44212"/>
                    </a:cubicBezTo>
                    <a:cubicBezTo>
                      <a:pt x="30235" y="44212"/>
                      <a:pt x="32018" y="43459"/>
                      <a:pt x="32797" y="42083"/>
                    </a:cubicBezTo>
                    <a:cubicBezTo>
                      <a:pt x="34256" y="39560"/>
                      <a:pt x="39910" y="28679"/>
                      <a:pt x="40518" y="27584"/>
                    </a:cubicBezTo>
                    <a:cubicBezTo>
                      <a:pt x="40518" y="27584"/>
                      <a:pt x="40518" y="27554"/>
                      <a:pt x="40548" y="27554"/>
                    </a:cubicBezTo>
                    <a:cubicBezTo>
                      <a:pt x="40548" y="27493"/>
                      <a:pt x="40579" y="27463"/>
                      <a:pt x="40579" y="27463"/>
                    </a:cubicBezTo>
                    <a:cubicBezTo>
                      <a:pt x="40670" y="27280"/>
                      <a:pt x="40731" y="27098"/>
                      <a:pt x="40731" y="26946"/>
                    </a:cubicBezTo>
                    <a:cubicBezTo>
                      <a:pt x="40731" y="26193"/>
                      <a:pt x="40133" y="25439"/>
                      <a:pt x="40093" y="25338"/>
                    </a:cubicBezTo>
                    <a:lnTo>
                      <a:pt x="40093" y="25338"/>
                    </a:lnTo>
                    <a:cubicBezTo>
                      <a:pt x="40189" y="25313"/>
                      <a:pt x="42026" y="24496"/>
                      <a:pt x="41794" y="24119"/>
                    </a:cubicBezTo>
                    <a:cubicBezTo>
                      <a:pt x="41753" y="24037"/>
                      <a:pt x="41636" y="24006"/>
                      <a:pt x="41478" y="24006"/>
                    </a:cubicBezTo>
                    <a:cubicBezTo>
                      <a:pt x="40966" y="24006"/>
                      <a:pt x="40030" y="24336"/>
                      <a:pt x="39920" y="24336"/>
                    </a:cubicBezTo>
                    <a:cubicBezTo>
                      <a:pt x="39913" y="24336"/>
                      <a:pt x="39910" y="24335"/>
                      <a:pt x="39910" y="24332"/>
                    </a:cubicBezTo>
                    <a:cubicBezTo>
                      <a:pt x="39910" y="24241"/>
                      <a:pt x="41673" y="22995"/>
                      <a:pt x="41278" y="22539"/>
                    </a:cubicBezTo>
                    <a:cubicBezTo>
                      <a:pt x="41225" y="22469"/>
                      <a:pt x="41146" y="22439"/>
                      <a:pt x="41049" y="22439"/>
                    </a:cubicBezTo>
                    <a:cubicBezTo>
                      <a:pt x="40481" y="22439"/>
                      <a:pt x="39291" y="23452"/>
                      <a:pt x="39186" y="23452"/>
                    </a:cubicBezTo>
                    <a:cubicBezTo>
                      <a:pt x="39184" y="23452"/>
                      <a:pt x="39182" y="23452"/>
                      <a:pt x="39180" y="23451"/>
                    </a:cubicBezTo>
                    <a:cubicBezTo>
                      <a:pt x="39150" y="23359"/>
                      <a:pt x="41126" y="21353"/>
                      <a:pt x="40639" y="20928"/>
                    </a:cubicBezTo>
                    <a:cubicBezTo>
                      <a:pt x="40595" y="20892"/>
                      <a:pt x="40542" y="20875"/>
                      <a:pt x="40483" y="20875"/>
                    </a:cubicBezTo>
                    <a:cubicBezTo>
                      <a:pt x="39904" y="20875"/>
                      <a:pt x="38702" y="22449"/>
                      <a:pt x="38636" y="22449"/>
                    </a:cubicBezTo>
                    <a:cubicBezTo>
                      <a:pt x="38634" y="22449"/>
                      <a:pt x="38634" y="22448"/>
                      <a:pt x="38633" y="22448"/>
                    </a:cubicBezTo>
                    <a:cubicBezTo>
                      <a:pt x="38572" y="22417"/>
                      <a:pt x="39606" y="20715"/>
                      <a:pt x="39180" y="20472"/>
                    </a:cubicBezTo>
                    <a:cubicBezTo>
                      <a:pt x="39141" y="20448"/>
                      <a:pt x="39098" y="20437"/>
                      <a:pt x="39052" y="20437"/>
                    </a:cubicBezTo>
                    <a:cubicBezTo>
                      <a:pt x="38323" y="20437"/>
                      <a:pt x="36863" y="23234"/>
                      <a:pt x="36749" y="23663"/>
                    </a:cubicBezTo>
                    <a:cubicBezTo>
                      <a:pt x="36658" y="24119"/>
                      <a:pt x="37205" y="25031"/>
                      <a:pt x="37205" y="25700"/>
                    </a:cubicBezTo>
                    <a:cubicBezTo>
                      <a:pt x="37205" y="25913"/>
                      <a:pt x="37174" y="26095"/>
                      <a:pt x="37113" y="26247"/>
                    </a:cubicBezTo>
                    <a:lnTo>
                      <a:pt x="28785" y="37554"/>
                    </a:lnTo>
                    <a:cubicBezTo>
                      <a:pt x="28785" y="37554"/>
                      <a:pt x="28542" y="36186"/>
                      <a:pt x="28147" y="34211"/>
                    </a:cubicBezTo>
                    <a:cubicBezTo>
                      <a:pt x="28451" y="34059"/>
                      <a:pt x="28755" y="33846"/>
                      <a:pt x="29059" y="33694"/>
                    </a:cubicBezTo>
                    <a:cubicBezTo>
                      <a:pt x="29059" y="33694"/>
                      <a:pt x="27174" y="21779"/>
                      <a:pt x="23618" y="21232"/>
                    </a:cubicBezTo>
                    <a:lnTo>
                      <a:pt x="18876" y="20441"/>
                    </a:lnTo>
                    <a:lnTo>
                      <a:pt x="18663" y="20441"/>
                    </a:lnTo>
                    <a:cubicBezTo>
                      <a:pt x="18724" y="19195"/>
                      <a:pt x="18967" y="18496"/>
                      <a:pt x="19484" y="17979"/>
                    </a:cubicBezTo>
                    <a:cubicBezTo>
                      <a:pt x="19514" y="17949"/>
                      <a:pt x="19545" y="17858"/>
                      <a:pt x="19636" y="17827"/>
                    </a:cubicBezTo>
                    <a:lnTo>
                      <a:pt x="19727" y="17706"/>
                    </a:lnTo>
                    <a:cubicBezTo>
                      <a:pt x="19818" y="17645"/>
                      <a:pt x="19879" y="17584"/>
                      <a:pt x="19970" y="17523"/>
                    </a:cubicBezTo>
                    <a:cubicBezTo>
                      <a:pt x="20092" y="17432"/>
                      <a:pt x="20183" y="17371"/>
                      <a:pt x="20274" y="17250"/>
                    </a:cubicBezTo>
                    <a:cubicBezTo>
                      <a:pt x="20730" y="16916"/>
                      <a:pt x="21216" y="16581"/>
                      <a:pt x="21794" y="16034"/>
                    </a:cubicBezTo>
                    <a:cubicBezTo>
                      <a:pt x="22615" y="15274"/>
                      <a:pt x="23223" y="14241"/>
                      <a:pt x="23466" y="12630"/>
                    </a:cubicBezTo>
                    <a:lnTo>
                      <a:pt x="23466" y="12539"/>
                    </a:lnTo>
                    <a:lnTo>
                      <a:pt x="23466" y="12478"/>
                    </a:lnTo>
                    <a:lnTo>
                      <a:pt x="23466" y="12356"/>
                    </a:lnTo>
                    <a:lnTo>
                      <a:pt x="23466" y="12326"/>
                    </a:lnTo>
                    <a:lnTo>
                      <a:pt x="23466" y="12235"/>
                    </a:lnTo>
                    <a:cubicBezTo>
                      <a:pt x="23770" y="11718"/>
                      <a:pt x="23952" y="11140"/>
                      <a:pt x="24074" y="10532"/>
                    </a:cubicBezTo>
                    <a:cubicBezTo>
                      <a:pt x="24256" y="9377"/>
                      <a:pt x="24134" y="8222"/>
                      <a:pt x="23618" y="7159"/>
                    </a:cubicBezTo>
                    <a:cubicBezTo>
                      <a:pt x="24134" y="4514"/>
                      <a:pt x="23435" y="1383"/>
                      <a:pt x="20639" y="320"/>
                    </a:cubicBezTo>
                    <a:cubicBezTo>
                      <a:pt x="20075" y="92"/>
                      <a:pt x="19468" y="1"/>
                      <a:pt x="18851"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5"/>
              <p:cNvSpPr/>
              <p:nvPr/>
            </p:nvSpPr>
            <p:spPr>
              <a:xfrm>
                <a:off x="9940850" y="3823650"/>
                <a:ext cx="853375" cy="678700"/>
              </a:xfrm>
              <a:custGeom>
                <a:avLst/>
                <a:gdLst/>
                <a:ahLst/>
                <a:cxnLst/>
                <a:rect l="l" t="t" r="r" b="b"/>
                <a:pathLst>
                  <a:path w="34135" h="27148" extrusionOk="0">
                    <a:moveTo>
                      <a:pt x="17052" y="0"/>
                    </a:moveTo>
                    <a:cubicBezTo>
                      <a:pt x="7630" y="0"/>
                      <a:pt x="0" y="5928"/>
                      <a:pt x="0" y="13283"/>
                    </a:cubicBezTo>
                    <a:cubicBezTo>
                      <a:pt x="0" y="20609"/>
                      <a:pt x="7630" y="26536"/>
                      <a:pt x="17052" y="26536"/>
                    </a:cubicBezTo>
                    <a:cubicBezTo>
                      <a:pt x="20092" y="26536"/>
                      <a:pt x="22949" y="25928"/>
                      <a:pt x="25411" y="24834"/>
                    </a:cubicBezTo>
                    <a:cubicBezTo>
                      <a:pt x="25867" y="25411"/>
                      <a:pt x="26445" y="25837"/>
                      <a:pt x="27083" y="26232"/>
                    </a:cubicBezTo>
                    <a:cubicBezTo>
                      <a:pt x="28121" y="26850"/>
                      <a:pt x="29303" y="27147"/>
                      <a:pt x="30501" y="27147"/>
                    </a:cubicBezTo>
                    <a:cubicBezTo>
                      <a:pt x="30952" y="27147"/>
                      <a:pt x="31406" y="27105"/>
                      <a:pt x="31855" y="27022"/>
                    </a:cubicBezTo>
                    <a:cubicBezTo>
                      <a:pt x="32007" y="26992"/>
                      <a:pt x="32037" y="26779"/>
                      <a:pt x="31886" y="26688"/>
                    </a:cubicBezTo>
                    <a:cubicBezTo>
                      <a:pt x="30427" y="25806"/>
                      <a:pt x="29332" y="24469"/>
                      <a:pt x="28724" y="22919"/>
                    </a:cubicBezTo>
                    <a:cubicBezTo>
                      <a:pt x="32037" y="20487"/>
                      <a:pt x="34135" y="17083"/>
                      <a:pt x="34135" y="13283"/>
                    </a:cubicBezTo>
                    <a:cubicBezTo>
                      <a:pt x="34135" y="5958"/>
                      <a:pt x="26475" y="0"/>
                      <a:pt x="17052"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55"/>
            <p:cNvGrpSpPr/>
            <p:nvPr/>
          </p:nvGrpSpPr>
          <p:grpSpPr>
            <a:xfrm>
              <a:off x="388950" y="2150588"/>
              <a:ext cx="2552726" cy="4808130"/>
              <a:chOff x="1483000" y="1176600"/>
              <a:chExt cx="1742475" cy="3282000"/>
            </a:xfrm>
          </p:grpSpPr>
          <p:sp>
            <p:nvSpPr>
              <p:cNvPr id="1346" name="Google Shape;1346;p55"/>
              <p:cNvSpPr/>
              <p:nvPr/>
            </p:nvSpPr>
            <p:spPr>
              <a:xfrm>
                <a:off x="2302175" y="3824675"/>
                <a:ext cx="173725" cy="35325"/>
              </a:xfrm>
              <a:custGeom>
                <a:avLst/>
                <a:gdLst/>
                <a:ahLst/>
                <a:cxnLst/>
                <a:rect l="l" t="t" r="r" b="b"/>
                <a:pathLst>
                  <a:path w="6949" h="1413" extrusionOk="0">
                    <a:moveTo>
                      <a:pt x="6864" y="0"/>
                    </a:moveTo>
                    <a:cubicBezTo>
                      <a:pt x="6856" y="0"/>
                      <a:pt x="6848" y="2"/>
                      <a:pt x="6839" y="7"/>
                    </a:cubicBezTo>
                    <a:cubicBezTo>
                      <a:pt x="5512" y="885"/>
                      <a:pt x="3938" y="1337"/>
                      <a:pt x="2357" y="1337"/>
                    </a:cubicBezTo>
                    <a:cubicBezTo>
                      <a:pt x="1584" y="1337"/>
                      <a:pt x="810" y="1229"/>
                      <a:pt x="61" y="1010"/>
                    </a:cubicBezTo>
                    <a:cubicBezTo>
                      <a:pt x="0" y="1010"/>
                      <a:pt x="0" y="1070"/>
                      <a:pt x="31" y="1070"/>
                    </a:cubicBezTo>
                    <a:cubicBezTo>
                      <a:pt x="783" y="1301"/>
                      <a:pt x="1565" y="1413"/>
                      <a:pt x="2348" y="1413"/>
                    </a:cubicBezTo>
                    <a:cubicBezTo>
                      <a:pt x="3936" y="1413"/>
                      <a:pt x="5526" y="953"/>
                      <a:pt x="6870" y="98"/>
                    </a:cubicBezTo>
                    <a:cubicBezTo>
                      <a:pt x="6948" y="72"/>
                      <a:pt x="6914" y="0"/>
                      <a:pt x="6864"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5"/>
              <p:cNvSpPr/>
              <p:nvPr/>
            </p:nvSpPr>
            <p:spPr>
              <a:xfrm>
                <a:off x="2349275" y="3714075"/>
                <a:ext cx="18925" cy="48625"/>
              </a:xfrm>
              <a:custGeom>
                <a:avLst/>
                <a:gdLst/>
                <a:ahLst/>
                <a:cxnLst/>
                <a:rect l="l" t="t" r="r" b="b"/>
                <a:pathLst>
                  <a:path w="757" h="1945" extrusionOk="0">
                    <a:moveTo>
                      <a:pt x="62" y="0"/>
                    </a:moveTo>
                    <a:cubicBezTo>
                      <a:pt x="31" y="0"/>
                      <a:pt x="1" y="8"/>
                      <a:pt x="1" y="23"/>
                    </a:cubicBezTo>
                    <a:cubicBezTo>
                      <a:pt x="1" y="722"/>
                      <a:pt x="244" y="1391"/>
                      <a:pt x="670" y="1938"/>
                    </a:cubicBezTo>
                    <a:cubicBezTo>
                      <a:pt x="674" y="1942"/>
                      <a:pt x="679" y="1944"/>
                      <a:pt x="684" y="1944"/>
                    </a:cubicBezTo>
                    <a:cubicBezTo>
                      <a:pt x="715" y="1944"/>
                      <a:pt x="757" y="1873"/>
                      <a:pt x="730" y="1847"/>
                    </a:cubicBezTo>
                    <a:cubicBezTo>
                      <a:pt x="305" y="1330"/>
                      <a:pt x="92" y="692"/>
                      <a:pt x="122" y="23"/>
                    </a:cubicBezTo>
                    <a:cubicBezTo>
                      <a:pt x="122" y="8"/>
                      <a:pt x="92" y="0"/>
                      <a:pt x="62"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5"/>
              <p:cNvSpPr/>
              <p:nvPr/>
            </p:nvSpPr>
            <p:spPr>
              <a:xfrm>
                <a:off x="2451100" y="3648025"/>
                <a:ext cx="164000" cy="30375"/>
              </a:xfrm>
              <a:custGeom>
                <a:avLst/>
                <a:gdLst/>
                <a:ahLst/>
                <a:cxnLst/>
                <a:rect l="l" t="t" r="r" b="b"/>
                <a:pathLst>
                  <a:path w="6560" h="1215" extrusionOk="0">
                    <a:moveTo>
                      <a:pt x="6527" y="0"/>
                    </a:moveTo>
                    <a:cubicBezTo>
                      <a:pt x="6520" y="0"/>
                      <a:pt x="6513" y="6"/>
                      <a:pt x="6506" y="21"/>
                    </a:cubicBezTo>
                    <a:cubicBezTo>
                      <a:pt x="5197" y="737"/>
                      <a:pt x="3736" y="1108"/>
                      <a:pt x="2264" y="1108"/>
                    </a:cubicBezTo>
                    <a:cubicBezTo>
                      <a:pt x="1548" y="1108"/>
                      <a:pt x="829" y="1020"/>
                      <a:pt x="123" y="841"/>
                    </a:cubicBezTo>
                    <a:cubicBezTo>
                      <a:pt x="31" y="841"/>
                      <a:pt x="1" y="933"/>
                      <a:pt x="92" y="963"/>
                    </a:cubicBezTo>
                    <a:cubicBezTo>
                      <a:pt x="789" y="1130"/>
                      <a:pt x="1502" y="1214"/>
                      <a:pt x="2214" y="1214"/>
                    </a:cubicBezTo>
                    <a:cubicBezTo>
                      <a:pt x="3707" y="1214"/>
                      <a:pt x="5198" y="843"/>
                      <a:pt x="6536" y="82"/>
                    </a:cubicBezTo>
                    <a:cubicBezTo>
                      <a:pt x="6559" y="59"/>
                      <a:pt x="6547" y="0"/>
                      <a:pt x="6527"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5"/>
              <p:cNvSpPr/>
              <p:nvPr/>
            </p:nvSpPr>
            <p:spPr>
              <a:xfrm>
                <a:off x="2720875" y="4310400"/>
                <a:ext cx="426325" cy="148200"/>
              </a:xfrm>
              <a:custGeom>
                <a:avLst/>
                <a:gdLst/>
                <a:ahLst/>
                <a:cxnLst/>
                <a:rect l="l" t="t" r="r" b="b"/>
                <a:pathLst>
                  <a:path w="17053" h="5928" extrusionOk="0">
                    <a:moveTo>
                      <a:pt x="943" y="0"/>
                    </a:moveTo>
                    <a:cubicBezTo>
                      <a:pt x="943" y="0"/>
                      <a:pt x="639" y="487"/>
                      <a:pt x="396" y="1338"/>
                    </a:cubicBezTo>
                    <a:lnTo>
                      <a:pt x="274" y="1794"/>
                    </a:lnTo>
                    <a:cubicBezTo>
                      <a:pt x="274" y="1824"/>
                      <a:pt x="274" y="1854"/>
                      <a:pt x="244" y="1915"/>
                    </a:cubicBezTo>
                    <a:cubicBezTo>
                      <a:pt x="244" y="1976"/>
                      <a:pt x="183" y="2037"/>
                      <a:pt x="183" y="2128"/>
                    </a:cubicBezTo>
                    <a:lnTo>
                      <a:pt x="183" y="2219"/>
                    </a:lnTo>
                    <a:lnTo>
                      <a:pt x="183" y="2250"/>
                    </a:lnTo>
                    <a:cubicBezTo>
                      <a:pt x="122" y="2584"/>
                      <a:pt x="92" y="2979"/>
                      <a:pt x="31" y="3374"/>
                    </a:cubicBezTo>
                    <a:cubicBezTo>
                      <a:pt x="0" y="3800"/>
                      <a:pt x="0" y="4256"/>
                      <a:pt x="31" y="4712"/>
                    </a:cubicBezTo>
                    <a:lnTo>
                      <a:pt x="31" y="4833"/>
                    </a:lnTo>
                    <a:cubicBezTo>
                      <a:pt x="31" y="4985"/>
                      <a:pt x="92" y="5137"/>
                      <a:pt x="122" y="5320"/>
                    </a:cubicBezTo>
                    <a:cubicBezTo>
                      <a:pt x="152" y="5472"/>
                      <a:pt x="183" y="5624"/>
                      <a:pt x="183" y="5776"/>
                    </a:cubicBezTo>
                    <a:lnTo>
                      <a:pt x="17022" y="5927"/>
                    </a:lnTo>
                    <a:cubicBezTo>
                      <a:pt x="17022" y="5927"/>
                      <a:pt x="17052" y="5745"/>
                      <a:pt x="17052" y="5472"/>
                    </a:cubicBezTo>
                    <a:cubicBezTo>
                      <a:pt x="17052" y="5320"/>
                      <a:pt x="17052" y="5168"/>
                      <a:pt x="17022" y="4985"/>
                    </a:cubicBezTo>
                    <a:cubicBezTo>
                      <a:pt x="17022" y="4955"/>
                      <a:pt x="17022" y="4894"/>
                      <a:pt x="16992" y="4864"/>
                    </a:cubicBezTo>
                    <a:cubicBezTo>
                      <a:pt x="16809" y="3921"/>
                      <a:pt x="16141" y="2584"/>
                      <a:pt x="13830" y="2158"/>
                    </a:cubicBezTo>
                    <a:cubicBezTo>
                      <a:pt x="13709" y="2128"/>
                      <a:pt x="13618" y="2128"/>
                      <a:pt x="13496" y="2098"/>
                    </a:cubicBezTo>
                    <a:cubicBezTo>
                      <a:pt x="13314" y="2037"/>
                      <a:pt x="13162" y="2037"/>
                      <a:pt x="12919" y="2006"/>
                    </a:cubicBezTo>
                    <a:lnTo>
                      <a:pt x="12736" y="2006"/>
                    </a:lnTo>
                    <a:cubicBezTo>
                      <a:pt x="8146" y="1581"/>
                      <a:pt x="6110" y="31"/>
                      <a:pt x="6110" y="31"/>
                    </a:cubicBezTo>
                    <a:cubicBezTo>
                      <a:pt x="6110" y="31"/>
                      <a:pt x="4979" y="252"/>
                      <a:pt x="3492" y="252"/>
                    </a:cubicBezTo>
                    <a:cubicBezTo>
                      <a:pt x="2704" y="252"/>
                      <a:pt x="1816" y="190"/>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5"/>
              <p:cNvSpPr/>
              <p:nvPr/>
            </p:nvSpPr>
            <p:spPr>
              <a:xfrm>
                <a:off x="2878925" y="4314200"/>
                <a:ext cx="38775" cy="31350"/>
              </a:xfrm>
              <a:custGeom>
                <a:avLst/>
                <a:gdLst/>
                <a:ahLst/>
                <a:cxnLst/>
                <a:rect l="l" t="t" r="r" b="b"/>
                <a:pathLst>
                  <a:path w="1551" h="1254" extrusionOk="0">
                    <a:moveTo>
                      <a:pt x="1247" y="0"/>
                    </a:moveTo>
                    <a:cubicBezTo>
                      <a:pt x="1156" y="0"/>
                      <a:pt x="1095" y="31"/>
                      <a:pt x="1004" y="92"/>
                    </a:cubicBezTo>
                    <a:cubicBezTo>
                      <a:pt x="913" y="152"/>
                      <a:pt x="791" y="243"/>
                      <a:pt x="669" y="335"/>
                    </a:cubicBezTo>
                    <a:cubicBezTo>
                      <a:pt x="517" y="456"/>
                      <a:pt x="335" y="578"/>
                      <a:pt x="183" y="669"/>
                    </a:cubicBezTo>
                    <a:cubicBezTo>
                      <a:pt x="92" y="730"/>
                      <a:pt x="62" y="791"/>
                      <a:pt x="31" y="882"/>
                    </a:cubicBezTo>
                    <a:cubicBezTo>
                      <a:pt x="1" y="943"/>
                      <a:pt x="31" y="1034"/>
                      <a:pt x="62" y="1095"/>
                    </a:cubicBezTo>
                    <a:cubicBezTo>
                      <a:pt x="127" y="1182"/>
                      <a:pt x="239" y="1253"/>
                      <a:pt x="353" y="1253"/>
                    </a:cubicBezTo>
                    <a:cubicBezTo>
                      <a:pt x="398" y="1253"/>
                      <a:pt x="444" y="1242"/>
                      <a:pt x="487" y="1216"/>
                    </a:cubicBezTo>
                    <a:cubicBezTo>
                      <a:pt x="791" y="1003"/>
                      <a:pt x="1125" y="760"/>
                      <a:pt x="1429" y="547"/>
                    </a:cubicBezTo>
                    <a:cubicBezTo>
                      <a:pt x="1460" y="487"/>
                      <a:pt x="1520" y="395"/>
                      <a:pt x="1520" y="304"/>
                    </a:cubicBezTo>
                    <a:cubicBezTo>
                      <a:pt x="1551" y="243"/>
                      <a:pt x="1490" y="122"/>
                      <a:pt x="1460" y="92"/>
                    </a:cubicBezTo>
                    <a:cubicBezTo>
                      <a:pt x="1429" y="31"/>
                      <a:pt x="1369" y="0"/>
                      <a:pt x="1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5"/>
              <p:cNvSpPr/>
              <p:nvPr/>
            </p:nvSpPr>
            <p:spPr>
              <a:xfrm>
                <a:off x="2909325" y="4327125"/>
                <a:ext cx="38775" cy="35575"/>
              </a:xfrm>
              <a:custGeom>
                <a:avLst/>
                <a:gdLst/>
                <a:ahLst/>
                <a:cxnLst/>
                <a:rect l="l" t="t" r="r" b="b"/>
                <a:pathLst>
                  <a:path w="1551" h="1423" extrusionOk="0">
                    <a:moveTo>
                      <a:pt x="1216" y="0"/>
                    </a:moveTo>
                    <a:cubicBezTo>
                      <a:pt x="1140" y="0"/>
                      <a:pt x="1064" y="30"/>
                      <a:pt x="1004" y="91"/>
                    </a:cubicBezTo>
                    <a:cubicBezTo>
                      <a:pt x="791" y="365"/>
                      <a:pt x="548" y="578"/>
                      <a:pt x="274" y="790"/>
                    </a:cubicBezTo>
                    <a:cubicBezTo>
                      <a:pt x="244" y="821"/>
                      <a:pt x="213" y="851"/>
                      <a:pt x="183" y="851"/>
                    </a:cubicBezTo>
                    <a:cubicBezTo>
                      <a:pt x="92" y="882"/>
                      <a:pt x="61" y="973"/>
                      <a:pt x="31" y="1034"/>
                    </a:cubicBezTo>
                    <a:cubicBezTo>
                      <a:pt x="1" y="1125"/>
                      <a:pt x="31" y="1185"/>
                      <a:pt x="61" y="1277"/>
                    </a:cubicBezTo>
                    <a:cubicBezTo>
                      <a:pt x="128" y="1366"/>
                      <a:pt x="244" y="1422"/>
                      <a:pt x="360" y="1422"/>
                    </a:cubicBezTo>
                    <a:cubicBezTo>
                      <a:pt x="403" y="1422"/>
                      <a:pt x="446" y="1415"/>
                      <a:pt x="487" y="1398"/>
                    </a:cubicBezTo>
                    <a:cubicBezTo>
                      <a:pt x="852" y="1125"/>
                      <a:pt x="1156" y="851"/>
                      <a:pt x="1460" y="517"/>
                    </a:cubicBezTo>
                    <a:cubicBezTo>
                      <a:pt x="1520" y="426"/>
                      <a:pt x="1551" y="395"/>
                      <a:pt x="1551" y="274"/>
                    </a:cubicBezTo>
                    <a:cubicBezTo>
                      <a:pt x="1520" y="243"/>
                      <a:pt x="1520" y="182"/>
                      <a:pt x="1429" y="91"/>
                    </a:cubicBezTo>
                    <a:cubicBezTo>
                      <a:pt x="1368" y="30"/>
                      <a:pt x="1292" y="0"/>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5"/>
              <p:cNvSpPr/>
              <p:nvPr/>
            </p:nvSpPr>
            <p:spPr>
              <a:xfrm>
                <a:off x="2942000" y="4337750"/>
                <a:ext cx="32700" cy="37250"/>
              </a:xfrm>
              <a:custGeom>
                <a:avLst/>
                <a:gdLst/>
                <a:ahLst/>
                <a:cxnLst/>
                <a:rect l="l" t="t" r="r" b="b"/>
                <a:pathLst>
                  <a:path w="1308" h="1490" extrusionOk="0">
                    <a:moveTo>
                      <a:pt x="1004" y="1"/>
                    </a:moveTo>
                    <a:cubicBezTo>
                      <a:pt x="912" y="1"/>
                      <a:pt x="852" y="61"/>
                      <a:pt x="760" y="92"/>
                    </a:cubicBezTo>
                    <a:lnTo>
                      <a:pt x="92" y="973"/>
                    </a:lnTo>
                    <a:cubicBezTo>
                      <a:pt x="61" y="1034"/>
                      <a:pt x="1" y="1064"/>
                      <a:pt x="1" y="1186"/>
                    </a:cubicBezTo>
                    <a:cubicBezTo>
                      <a:pt x="1" y="1277"/>
                      <a:pt x="61" y="1338"/>
                      <a:pt x="92" y="1429"/>
                    </a:cubicBezTo>
                    <a:cubicBezTo>
                      <a:pt x="122" y="1460"/>
                      <a:pt x="213" y="1490"/>
                      <a:pt x="305" y="1490"/>
                    </a:cubicBezTo>
                    <a:cubicBezTo>
                      <a:pt x="396" y="1490"/>
                      <a:pt x="456" y="1460"/>
                      <a:pt x="548" y="1429"/>
                    </a:cubicBezTo>
                    <a:lnTo>
                      <a:pt x="1216" y="548"/>
                    </a:lnTo>
                    <a:cubicBezTo>
                      <a:pt x="1277" y="457"/>
                      <a:pt x="1308" y="426"/>
                      <a:pt x="1308" y="305"/>
                    </a:cubicBezTo>
                    <a:cubicBezTo>
                      <a:pt x="1308" y="244"/>
                      <a:pt x="1247" y="122"/>
                      <a:pt x="1216" y="92"/>
                    </a:cubicBezTo>
                    <a:cubicBezTo>
                      <a:pt x="1186" y="61"/>
                      <a:pt x="1125"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5"/>
              <p:cNvSpPr/>
              <p:nvPr/>
            </p:nvSpPr>
            <p:spPr>
              <a:xfrm>
                <a:off x="2978475" y="4346475"/>
                <a:ext cx="29650" cy="34250"/>
              </a:xfrm>
              <a:custGeom>
                <a:avLst/>
                <a:gdLst/>
                <a:ahLst/>
                <a:cxnLst/>
                <a:rect l="l" t="t" r="r" b="b"/>
                <a:pathLst>
                  <a:path w="1186" h="1370" extrusionOk="0">
                    <a:moveTo>
                      <a:pt x="820" y="0"/>
                    </a:moveTo>
                    <a:cubicBezTo>
                      <a:pt x="668" y="0"/>
                      <a:pt x="517" y="125"/>
                      <a:pt x="517" y="351"/>
                    </a:cubicBezTo>
                    <a:cubicBezTo>
                      <a:pt x="426" y="503"/>
                      <a:pt x="335" y="655"/>
                      <a:pt x="213" y="807"/>
                    </a:cubicBezTo>
                    <a:cubicBezTo>
                      <a:pt x="1" y="867"/>
                      <a:pt x="1" y="1232"/>
                      <a:pt x="183" y="1323"/>
                    </a:cubicBezTo>
                    <a:cubicBezTo>
                      <a:pt x="230" y="1355"/>
                      <a:pt x="283" y="1370"/>
                      <a:pt x="336" y="1370"/>
                    </a:cubicBezTo>
                    <a:cubicBezTo>
                      <a:pt x="488" y="1370"/>
                      <a:pt x="639" y="1245"/>
                      <a:pt x="639" y="1019"/>
                    </a:cubicBezTo>
                    <a:cubicBezTo>
                      <a:pt x="760" y="867"/>
                      <a:pt x="821" y="715"/>
                      <a:pt x="943" y="563"/>
                    </a:cubicBezTo>
                    <a:cubicBezTo>
                      <a:pt x="1186" y="472"/>
                      <a:pt x="1186" y="108"/>
                      <a:pt x="973" y="47"/>
                    </a:cubicBezTo>
                    <a:cubicBezTo>
                      <a:pt x="926" y="15"/>
                      <a:pt x="873"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5"/>
              <p:cNvSpPr/>
              <p:nvPr/>
            </p:nvSpPr>
            <p:spPr>
              <a:xfrm>
                <a:off x="2721625" y="4431225"/>
                <a:ext cx="425575" cy="27375"/>
              </a:xfrm>
              <a:custGeom>
                <a:avLst/>
                <a:gdLst/>
                <a:ahLst/>
                <a:cxnLst/>
                <a:rect l="l" t="t" r="r" b="b"/>
                <a:pathLst>
                  <a:path w="17023" h="1095" extrusionOk="0">
                    <a:moveTo>
                      <a:pt x="1" y="0"/>
                    </a:moveTo>
                    <a:cubicBezTo>
                      <a:pt x="1" y="152"/>
                      <a:pt x="62" y="304"/>
                      <a:pt x="92" y="487"/>
                    </a:cubicBezTo>
                    <a:cubicBezTo>
                      <a:pt x="122" y="639"/>
                      <a:pt x="122" y="791"/>
                      <a:pt x="153" y="943"/>
                    </a:cubicBezTo>
                    <a:lnTo>
                      <a:pt x="16992" y="1094"/>
                    </a:lnTo>
                    <a:cubicBezTo>
                      <a:pt x="16992" y="1094"/>
                      <a:pt x="17022" y="912"/>
                      <a:pt x="17022" y="639"/>
                    </a:cubicBezTo>
                    <a:cubicBezTo>
                      <a:pt x="17022" y="487"/>
                      <a:pt x="17022" y="335"/>
                      <a:pt x="16992" y="15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5"/>
              <p:cNvSpPr/>
              <p:nvPr/>
            </p:nvSpPr>
            <p:spPr>
              <a:xfrm>
                <a:off x="2173750" y="4218450"/>
                <a:ext cx="414925" cy="240150"/>
              </a:xfrm>
              <a:custGeom>
                <a:avLst/>
                <a:gdLst/>
                <a:ahLst/>
                <a:cxnLst/>
                <a:rect l="l" t="t" r="r" b="b"/>
                <a:pathLst>
                  <a:path w="16597" h="9606" extrusionOk="0">
                    <a:moveTo>
                      <a:pt x="2098" y="0"/>
                    </a:moveTo>
                    <a:cubicBezTo>
                      <a:pt x="2098" y="0"/>
                      <a:pt x="1672" y="365"/>
                      <a:pt x="1216" y="1125"/>
                    </a:cubicBezTo>
                    <a:cubicBezTo>
                      <a:pt x="1156" y="1247"/>
                      <a:pt x="1064" y="1399"/>
                      <a:pt x="973" y="1551"/>
                    </a:cubicBezTo>
                    <a:cubicBezTo>
                      <a:pt x="973" y="1581"/>
                      <a:pt x="943" y="1642"/>
                      <a:pt x="943" y="1642"/>
                    </a:cubicBezTo>
                    <a:cubicBezTo>
                      <a:pt x="912" y="1703"/>
                      <a:pt x="882" y="1733"/>
                      <a:pt x="882" y="1824"/>
                    </a:cubicBezTo>
                    <a:cubicBezTo>
                      <a:pt x="882" y="1824"/>
                      <a:pt x="821" y="1855"/>
                      <a:pt x="821" y="1885"/>
                    </a:cubicBezTo>
                    <a:lnTo>
                      <a:pt x="821" y="1946"/>
                    </a:lnTo>
                    <a:cubicBezTo>
                      <a:pt x="669" y="2250"/>
                      <a:pt x="517" y="2615"/>
                      <a:pt x="426" y="3010"/>
                    </a:cubicBezTo>
                    <a:cubicBezTo>
                      <a:pt x="304" y="3405"/>
                      <a:pt x="183" y="3861"/>
                      <a:pt x="122" y="4317"/>
                    </a:cubicBezTo>
                    <a:lnTo>
                      <a:pt x="122" y="4438"/>
                    </a:lnTo>
                    <a:cubicBezTo>
                      <a:pt x="61" y="4590"/>
                      <a:pt x="61" y="4742"/>
                      <a:pt x="31" y="4925"/>
                    </a:cubicBezTo>
                    <a:cubicBezTo>
                      <a:pt x="31" y="5077"/>
                      <a:pt x="31" y="5229"/>
                      <a:pt x="1" y="5381"/>
                    </a:cubicBezTo>
                    <a:lnTo>
                      <a:pt x="16293" y="9605"/>
                    </a:lnTo>
                    <a:cubicBezTo>
                      <a:pt x="16293" y="9605"/>
                      <a:pt x="16384" y="9454"/>
                      <a:pt x="16445" y="9180"/>
                    </a:cubicBezTo>
                    <a:cubicBezTo>
                      <a:pt x="16475" y="9028"/>
                      <a:pt x="16536" y="8876"/>
                      <a:pt x="16536" y="8694"/>
                    </a:cubicBezTo>
                    <a:lnTo>
                      <a:pt x="16536" y="8572"/>
                    </a:lnTo>
                    <a:cubicBezTo>
                      <a:pt x="16597" y="7630"/>
                      <a:pt x="16262" y="6201"/>
                      <a:pt x="14135" y="5198"/>
                    </a:cubicBezTo>
                    <a:cubicBezTo>
                      <a:pt x="14013" y="5168"/>
                      <a:pt x="13891" y="5077"/>
                      <a:pt x="13800" y="5046"/>
                    </a:cubicBezTo>
                    <a:cubicBezTo>
                      <a:pt x="13648" y="4985"/>
                      <a:pt x="13435" y="4925"/>
                      <a:pt x="13253" y="4864"/>
                    </a:cubicBezTo>
                    <a:cubicBezTo>
                      <a:pt x="13192" y="4833"/>
                      <a:pt x="13131" y="4833"/>
                      <a:pt x="13071" y="4773"/>
                    </a:cubicBezTo>
                    <a:cubicBezTo>
                      <a:pt x="8694" y="3253"/>
                      <a:pt x="7113" y="1277"/>
                      <a:pt x="7113" y="1277"/>
                    </a:cubicBezTo>
                    <a:cubicBezTo>
                      <a:pt x="7113" y="1277"/>
                      <a:pt x="4377" y="1125"/>
                      <a:pt x="2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5"/>
              <p:cNvSpPr/>
              <p:nvPr/>
            </p:nvSpPr>
            <p:spPr>
              <a:xfrm>
                <a:off x="2351575" y="4261000"/>
                <a:ext cx="41800" cy="25500"/>
              </a:xfrm>
              <a:custGeom>
                <a:avLst/>
                <a:gdLst/>
                <a:ahLst/>
                <a:cxnLst/>
                <a:rect l="l" t="t" r="r" b="b"/>
                <a:pathLst>
                  <a:path w="1672" h="1020" extrusionOk="0">
                    <a:moveTo>
                      <a:pt x="1398" y="1"/>
                    </a:moveTo>
                    <a:cubicBezTo>
                      <a:pt x="1338" y="1"/>
                      <a:pt x="1246" y="1"/>
                      <a:pt x="1186" y="31"/>
                    </a:cubicBezTo>
                    <a:cubicBezTo>
                      <a:pt x="1064" y="92"/>
                      <a:pt x="912" y="153"/>
                      <a:pt x="790" y="183"/>
                    </a:cubicBezTo>
                    <a:lnTo>
                      <a:pt x="213" y="426"/>
                    </a:lnTo>
                    <a:cubicBezTo>
                      <a:pt x="152" y="457"/>
                      <a:pt x="61" y="487"/>
                      <a:pt x="30" y="578"/>
                    </a:cubicBezTo>
                    <a:cubicBezTo>
                      <a:pt x="0" y="639"/>
                      <a:pt x="0" y="730"/>
                      <a:pt x="0" y="791"/>
                    </a:cubicBezTo>
                    <a:cubicBezTo>
                      <a:pt x="25" y="916"/>
                      <a:pt x="152" y="1020"/>
                      <a:pt x="281" y="1020"/>
                    </a:cubicBezTo>
                    <a:cubicBezTo>
                      <a:pt x="309" y="1020"/>
                      <a:pt x="337" y="1015"/>
                      <a:pt x="365" y="1004"/>
                    </a:cubicBezTo>
                    <a:cubicBezTo>
                      <a:pt x="760" y="852"/>
                      <a:pt x="1094" y="700"/>
                      <a:pt x="1459" y="548"/>
                    </a:cubicBezTo>
                    <a:cubicBezTo>
                      <a:pt x="1550" y="487"/>
                      <a:pt x="1581" y="426"/>
                      <a:pt x="1611" y="335"/>
                    </a:cubicBezTo>
                    <a:cubicBezTo>
                      <a:pt x="1672" y="305"/>
                      <a:pt x="1672" y="183"/>
                      <a:pt x="1581" y="153"/>
                    </a:cubicBezTo>
                    <a:cubicBezTo>
                      <a:pt x="1550" y="92"/>
                      <a:pt x="1489" y="3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5"/>
              <p:cNvSpPr/>
              <p:nvPr/>
            </p:nvSpPr>
            <p:spPr>
              <a:xfrm>
                <a:off x="2375125" y="4281325"/>
                <a:ext cx="44100" cy="29575"/>
              </a:xfrm>
              <a:custGeom>
                <a:avLst/>
                <a:gdLst/>
                <a:ahLst/>
                <a:cxnLst/>
                <a:rect l="l" t="t" r="r" b="b"/>
                <a:pathLst>
                  <a:path w="1764" h="1183" extrusionOk="0">
                    <a:moveTo>
                      <a:pt x="1390" y="1"/>
                    </a:moveTo>
                    <a:cubicBezTo>
                      <a:pt x="1341" y="1"/>
                      <a:pt x="1291" y="12"/>
                      <a:pt x="1247" y="39"/>
                    </a:cubicBezTo>
                    <a:cubicBezTo>
                      <a:pt x="1003" y="221"/>
                      <a:pt x="699" y="373"/>
                      <a:pt x="365" y="525"/>
                    </a:cubicBezTo>
                    <a:cubicBezTo>
                      <a:pt x="335" y="555"/>
                      <a:pt x="274" y="555"/>
                      <a:pt x="244" y="586"/>
                    </a:cubicBezTo>
                    <a:cubicBezTo>
                      <a:pt x="152" y="647"/>
                      <a:pt x="92" y="677"/>
                      <a:pt x="31" y="738"/>
                    </a:cubicBezTo>
                    <a:cubicBezTo>
                      <a:pt x="0" y="829"/>
                      <a:pt x="0" y="890"/>
                      <a:pt x="0" y="981"/>
                    </a:cubicBezTo>
                    <a:cubicBezTo>
                      <a:pt x="24" y="1100"/>
                      <a:pt x="161" y="1182"/>
                      <a:pt x="277" y="1182"/>
                    </a:cubicBezTo>
                    <a:cubicBezTo>
                      <a:pt x="309" y="1182"/>
                      <a:pt x="339" y="1176"/>
                      <a:pt x="365" y="1163"/>
                    </a:cubicBezTo>
                    <a:cubicBezTo>
                      <a:pt x="791" y="1011"/>
                      <a:pt x="1186" y="829"/>
                      <a:pt x="1551" y="555"/>
                    </a:cubicBezTo>
                    <a:cubicBezTo>
                      <a:pt x="1642" y="525"/>
                      <a:pt x="1672" y="434"/>
                      <a:pt x="1703" y="373"/>
                    </a:cubicBezTo>
                    <a:cubicBezTo>
                      <a:pt x="1763" y="282"/>
                      <a:pt x="1703" y="221"/>
                      <a:pt x="1672" y="130"/>
                    </a:cubicBezTo>
                    <a:cubicBezTo>
                      <a:pt x="1629" y="65"/>
                      <a:pt x="1510"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5"/>
              <p:cNvSpPr/>
              <p:nvPr/>
            </p:nvSpPr>
            <p:spPr>
              <a:xfrm>
                <a:off x="2405525" y="4297475"/>
                <a:ext cx="37250" cy="31950"/>
              </a:xfrm>
              <a:custGeom>
                <a:avLst/>
                <a:gdLst/>
                <a:ahLst/>
                <a:cxnLst/>
                <a:rect l="l" t="t" r="r" b="b"/>
                <a:pathLst>
                  <a:path w="1490" h="1278" extrusionOk="0">
                    <a:moveTo>
                      <a:pt x="1246" y="1"/>
                    </a:moveTo>
                    <a:cubicBezTo>
                      <a:pt x="1186" y="1"/>
                      <a:pt x="1094" y="1"/>
                      <a:pt x="1034" y="31"/>
                    </a:cubicBezTo>
                    <a:lnTo>
                      <a:pt x="152" y="700"/>
                    </a:lnTo>
                    <a:cubicBezTo>
                      <a:pt x="91" y="761"/>
                      <a:pt x="31" y="821"/>
                      <a:pt x="0" y="912"/>
                    </a:cubicBezTo>
                    <a:cubicBezTo>
                      <a:pt x="0" y="973"/>
                      <a:pt x="0" y="1064"/>
                      <a:pt x="31" y="1125"/>
                    </a:cubicBezTo>
                    <a:cubicBezTo>
                      <a:pt x="91" y="1216"/>
                      <a:pt x="152" y="1247"/>
                      <a:pt x="243" y="1277"/>
                    </a:cubicBezTo>
                    <a:cubicBezTo>
                      <a:pt x="304" y="1277"/>
                      <a:pt x="395" y="1277"/>
                      <a:pt x="456" y="1247"/>
                    </a:cubicBezTo>
                    <a:lnTo>
                      <a:pt x="1338" y="548"/>
                    </a:lnTo>
                    <a:cubicBezTo>
                      <a:pt x="1398" y="517"/>
                      <a:pt x="1459" y="457"/>
                      <a:pt x="1490" y="365"/>
                    </a:cubicBezTo>
                    <a:cubicBezTo>
                      <a:pt x="1490" y="335"/>
                      <a:pt x="1490" y="213"/>
                      <a:pt x="1459" y="153"/>
                    </a:cubicBezTo>
                    <a:cubicBezTo>
                      <a:pt x="1398" y="61"/>
                      <a:pt x="1338" y="31"/>
                      <a:pt x="1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5"/>
              <p:cNvSpPr/>
              <p:nvPr/>
            </p:nvSpPr>
            <p:spPr>
              <a:xfrm>
                <a:off x="2438950" y="4314250"/>
                <a:ext cx="34225" cy="30850"/>
              </a:xfrm>
              <a:custGeom>
                <a:avLst/>
                <a:gdLst/>
                <a:ahLst/>
                <a:cxnLst/>
                <a:rect l="l" t="t" r="r" b="b"/>
                <a:pathLst>
                  <a:path w="1369" h="1234" extrusionOk="0">
                    <a:moveTo>
                      <a:pt x="997" y="0"/>
                    </a:moveTo>
                    <a:cubicBezTo>
                      <a:pt x="864" y="0"/>
                      <a:pt x="726" y="84"/>
                      <a:pt x="669" y="272"/>
                    </a:cubicBezTo>
                    <a:cubicBezTo>
                      <a:pt x="517" y="424"/>
                      <a:pt x="426" y="485"/>
                      <a:pt x="305" y="637"/>
                    </a:cubicBezTo>
                    <a:cubicBezTo>
                      <a:pt x="61" y="697"/>
                      <a:pt x="1" y="1001"/>
                      <a:pt x="153" y="1153"/>
                    </a:cubicBezTo>
                    <a:cubicBezTo>
                      <a:pt x="206" y="1206"/>
                      <a:pt x="277" y="1233"/>
                      <a:pt x="350" y="1233"/>
                    </a:cubicBezTo>
                    <a:cubicBezTo>
                      <a:pt x="487" y="1233"/>
                      <a:pt x="630" y="1139"/>
                      <a:pt x="669" y="941"/>
                    </a:cubicBezTo>
                    <a:cubicBezTo>
                      <a:pt x="821" y="789"/>
                      <a:pt x="943" y="728"/>
                      <a:pt x="1064" y="576"/>
                    </a:cubicBezTo>
                    <a:cubicBezTo>
                      <a:pt x="1277" y="545"/>
                      <a:pt x="1368" y="241"/>
                      <a:pt x="1216" y="90"/>
                    </a:cubicBezTo>
                    <a:cubicBezTo>
                      <a:pt x="1159" y="32"/>
                      <a:pt x="1079" y="0"/>
                      <a:pt x="9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5"/>
              <p:cNvSpPr/>
              <p:nvPr/>
            </p:nvSpPr>
            <p:spPr>
              <a:xfrm>
                <a:off x="2173750" y="4329400"/>
                <a:ext cx="413400" cy="129200"/>
              </a:xfrm>
              <a:custGeom>
                <a:avLst/>
                <a:gdLst/>
                <a:ahLst/>
                <a:cxnLst/>
                <a:rect l="l" t="t" r="r" b="b"/>
                <a:pathLst>
                  <a:path w="16536" h="5168" extrusionOk="0">
                    <a:moveTo>
                      <a:pt x="92" y="0"/>
                    </a:moveTo>
                    <a:cubicBezTo>
                      <a:pt x="31" y="152"/>
                      <a:pt x="31" y="304"/>
                      <a:pt x="31" y="487"/>
                    </a:cubicBezTo>
                    <a:cubicBezTo>
                      <a:pt x="31" y="639"/>
                      <a:pt x="1" y="791"/>
                      <a:pt x="1" y="943"/>
                    </a:cubicBezTo>
                    <a:lnTo>
                      <a:pt x="16293" y="5167"/>
                    </a:lnTo>
                    <a:cubicBezTo>
                      <a:pt x="16293" y="5167"/>
                      <a:pt x="16384" y="5016"/>
                      <a:pt x="16445" y="4742"/>
                    </a:cubicBezTo>
                    <a:cubicBezTo>
                      <a:pt x="16475" y="4590"/>
                      <a:pt x="16536" y="4438"/>
                      <a:pt x="16536" y="4256"/>
                    </a:cubicBezTo>
                    <a:lnTo>
                      <a:pt x="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5"/>
              <p:cNvSpPr/>
              <p:nvPr/>
            </p:nvSpPr>
            <p:spPr>
              <a:xfrm>
                <a:off x="2521775" y="2812650"/>
                <a:ext cx="468875" cy="1505075"/>
              </a:xfrm>
              <a:custGeom>
                <a:avLst/>
                <a:gdLst/>
                <a:ahLst/>
                <a:cxnLst/>
                <a:rect l="l" t="t" r="r" b="b"/>
                <a:pathLst>
                  <a:path w="18755" h="60203" extrusionOk="0">
                    <a:moveTo>
                      <a:pt x="14895" y="1"/>
                    </a:moveTo>
                    <a:lnTo>
                      <a:pt x="1" y="213"/>
                    </a:lnTo>
                    <a:cubicBezTo>
                      <a:pt x="1" y="213"/>
                      <a:pt x="7873" y="23557"/>
                      <a:pt x="8512" y="28025"/>
                    </a:cubicBezTo>
                    <a:cubicBezTo>
                      <a:pt x="9271" y="33770"/>
                      <a:pt x="9180" y="50032"/>
                      <a:pt x="8876" y="59910"/>
                    </a:cubicBezTo>
                    <a:cubicBezTo>
                      <a:pt x="9515" y="60130"/>
                      <a:pt x="10326" y="60202"/>
                      <a:pt x="11115" y="60202"/>
                    </a:cubicBezTo>
                    <a:cubicBezTo>
                      <a:pt x="12619" y="60202"/>
                      <a:pt x="14044" y="59941"/>
                      <a:pt x="14044" y="59941"/>
                    </a:cubicBezTo>
                    <a:cubicBezTo>
                      <a:pt x="14044" y="59941"/>
                      <a:pt x="18755" y="33314"/>
                      <a:pt x="18481" y="27205"/>
                    </a:cubicBezTo>
                    <a:cubicBezTo>
                      <a:pt x="18208" y="21126"/>
                      <a:pt x="16202" y="8907"/>
                      <a:pt x="14895"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5"/>
              <p:cNvSpPr/>
              <p:nvPr/>
            </p:nvSpPr>
            <p:spPr>
              <a:xfrm>
                <a:off x="2226950" y="2804300"/>
                <a:ext cx="448350" cy="1447600"/>
              </a:xfrm>
              <a:custGeom>
                <a:avLst/>
                <a:gdLst/>
                <a:ahLst/>
                <a:cxnLst/>
                <a:rect l="l" t="t" r="r" b="b"/>
                <a:pathLst>
                  <a:path w="17934" h="57904" extrusionOk="0">
                    <a:moveTo>
                      <a:pt x="2553" y="0"/>
                    </a:moveTo>
                    <a:lnTo>
                      <a:pt x="2553" y="0"/>
                    </a:lnTo>
                    <a:cubicBezTo>
                      <a:pt x="1915" y="11581"/>
                      <a:pt x="6535" y="28238"/>
                      <a:pt x="6535" y="28238"/>
                    </a:cubicBezTo>
                    <a:lnTo>
                      <a:pt x="0" y="56597"/>
                    </a:lnTo>
                    <a:cubicBezTo>
                      <a:pt x="1186" y="57752"/>
                      <a:pt x="5015" y="57904"/>
                      <a:pt x="5015" y="57904"/>
                    </a:cubicBezTo>
                    <a:cubicBezTo>
                      <a:pt x="7447" y="52311"/>
                      <a:pt x="16596" y="32159"/>
                      <a:pt x="16900" y="27903"/>
                    </a:cubicBezTo>
                    <a:cubicBezTo>
                      <a:pt x="17204" y="23435"/>
                      <a:pt x="17934" y="456"/>
                      <a:pt x="17934" y="456"/>
                    </a:cubicBezTo>
                    <a:lnTo>
                      <a:pt x="2553"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5"/>
              <p:cNvSpPr/>
              <p:nvPr/>
            </p:nvSpPr>
            <p:spPr>
              <a:xfrm>
                <a:off x="2200350" y="2804300"/>
                <a:ext cx="808550" cy="1408775"/>
              </a:xfrm>
              <a:custGeom>
                <a:avLst/>
                <a:gdLst/>
                <a:ahLst/>
                <a:cxnLst/>
                <a:rect l="l" t="t" r="r" b="b"/>
                <a:pathLst>
                  <a:path w="32342" h="56351" extrusionOk="0">
                    <a:moveTo>
                      <a:pt x="3010" y="0"/>
                    </a:moveTo>
                    <a:lnTo>
                      <a:pt x="3010" y="0"/>
                    </a:lnTo>
                    <a:cubicBezTo>
                      <a:pt x="2280" y="9210"/>
                      <a:pt x="7022" y="28299"/>
                      <a:pt x="7022" y="28299"/>
                    </a:cubicBezTo>
                    <a:lnTo>
                      <a:pt x="0" y="52038"/>
                    </a:lnTo>
                    <a:cubicBezTo>
                      <a:pt x="0" y="52038"/>
                      <a:pt x="6110" y="54439"/>
                      <a:pt x="9119" y="54591"/>
                    </a:cubicBezTo>
                    <a:cubicBezTo>
                      <a:pt x="9119" y="54591"/>
                      <a:pt x="18238" y="31642"/>
                      <a:pt x="18633" y="28937"/>
                    </a:cubicBezTo>
                    <a:cubicBezTo>
                      <a:pt x="19028" y="26232"/>
                      <a:pt x="18633" y="19302"/>
                      <a:pt x="18633" y="19302"/>
                    </a:cubicBezTo>
                    <a:lnTo>
                      <a:pt x="18633" y="19302"/>
                    </a:lnTo>
                    <a:cubicBezTo>
                      <a:pt x="18633" y="19303"/>
                      <a:pt x="20821" y="27569"/>
                      <a:pt x="20973" y="28937"/>
                    </a:cubicBezTo>
                    <a:cubicBezTo>
                      <a:pt x="21125" y="30274"/>
                      <a:pt x="20821" y="55959"/>
                      <a:pt x="20821" y="55959"/>
                    </a:cubicBezTo>
                    <a:cubicBezTo>
                      <a:pt x="22291" y="56270"/>
                      <a:pt x="24312" y="56350"/>
                      <a:pt x="25994" y="56350"/>
                    </a:cubicBezTo>
                    <a:cubicBezTo>
                      <a:pt x="27757" y="56350"/>
                      <a:pt x="29150" y="56263"/>
                      <a:pt x="29150" y="56263"/>
                    </a:cubicBezTo>
                    <a:cubicBezTo>
                      <a:pt x="29150" y="56263"/>
                      <a:pt x="32189" y="30821"/>
                      <a:pt x="32250" y="27600"/>
                    </a:cubicBezTo>
                    <a:cubicBezTo>
                      <a:pt x="32341" y="24378"/>
                      <a:pt x="27782" y="578"/>
                      <a:pt x="27782" y="578"/>
                    </a:cubicBezTo>
                    <a:lnTo>
                      <a:pt x="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5"/>
              <p:cNvSpPr/>
              <p:nvPr/>
            </p:nvSpPr>
            <p:spPr>
              <a:xfrm>
                <a:off x="2652475" y="2837550"/>
                <a:ext cx="17500" cy="455750"/>
              </a:xfrm>
              <a:custGeom>
                <a:avLst/>
                <a:gdLst/>
                <a:ahLst/>
                <a:cxnLst/>
                <a:rect l="l" t="t" r="r" b="b"/>
                <a:pathLst>
                  <a:path w="700" h="18230" extrusionOk="0">
                    <a:moveTo>
                      <a:pt x="639" y="0"/>
                    </a:moveTo>
                    <a:cubicBezTo>
                      <a:pt x="609" y="0"/>
                      <a:pt x="578" y="23"/>
                      <a:pt x="578" y="69"/>
                    </a:cubicBezTo>
                    <a:lnTo>
                      <a:pt x="457" y="3351"/>
                    </a:lnTo>
                    <a:lnTo>
                      <a:pt x="335" y="7029"/>
                    </a:lnTo>
                    <a:lnTo>
                      <a:pt x="244" y="10768"/>
                    </a:lnTo>
                    <a:cubicBezTo>
                      <a:pt x="183" y="11984"/>
                      <a:pt x="153" y="13230"/>
                      <a:pt x="122" y="14446"/>
                    </a:cubicBezTo>
                    <a:cubicBezTo>
                      <a:pt x="62" y="15570"/>
                      <a:pt x="31" y="16695"/>
                      <a:pt x="1" y="17789"/>
                    </a:cubicBezTo>
                    <a:lnTo>
                      <a:pt x="1" y="18184"/>
                    </a:lnTo>
                    <a:cubicBezTo>
                      <a:pt x="1" y="18215"/>
                      <a:pt x="31" y="18230"/>
                      <a:pt x="62" y="18230"/>
                    </a:cubicBezTo>
                    <a:cubicBezTo>
                      <a:pt x="92" y="18230"/>
                      <a:pt x="122" y="18215"/>
                      <a:pt x="122" y="18184"/>
                    </a:cubicBezTo>
                    <a:lnTo>
                      <a:pt x="244" y="14871"/>
                    </a:lnTo>
                    <a:lnTo>
                      <a:pt x="335" y="11224"/>
                    </a:lnTo>
                    <a:lnTo>
                      <a:pt x="457" y="7485"/>
                    </a:lnTo>
                    <a:cubicBezTo>
                      <a:pt x="487" y="6269"/>
                      <a:pt x="548" y="4993"/>
                      <a:pt x="578" y="3777"/>
                    </a:cubicBezTo>
                    <a:cubicBezTo>
                      <a:pt x="609" y="2683"/>
                      <a:pt x="639" y="1558"/>
                      <a:pt x="700" y="433"/>
                    </a:cubicBezTo>
                    <a:lnTo>
                      <a:pt x="700" y="69"/>
                    </a:lnTo>
                    <a:cubicBezTo>
                      <a:pt x="700" y="23"/>
                      <a:pt x="669"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5"/>
              <p:cNvSpPr/>
              <p:nvPr/>
            </p:nvSpPr>
            <p:spPr>
              <a:xfrm>
                <a:off x="2661175" y="2832100"/>
                <a:ext cx="60475" cy="254900"/>
              </a:xfrm>
              <a:custGeom>
                <a:avLst/>
                <a:gdLst/>
                <a:ahLst/>
                <a:cxnLst/>
                <a:rect l="l" t="t" r="r" b="b"/>
                <a:pathLst>
                  <a:path w="2419" h="10196" extrusionOk="0">
                    <a:moveTo>
                      <a:pt x="2366" y="1"/>
                    </a:moveTo>
                    <a:cubicBezTo>
                      <a:pt x="2346" y="1"/>
                      <a:pt x="2328" y="16"/>
                      <a:pt x="2328" y="43"/>
                    </a:cubicBezTo>
                    <a:cubicBezTo>
                      <a:pt x="2236" y="1654"/>
                      <a:pt x="2176" y="3204"/>
                      <a:pt x="2084" y="4815"/>
                    </a:cubicBezTo>
                    <a:cubicBezTo>
                      <a:pt x="2054" y="5606"/>
                      <a:pt x="2024" y="6366"/>
                      <a:pt x="1963" y="7156"/>
                    </a:cubicBezTo>
                    <a:cubicBezTo>
                      <a:pt x="1963" y="7551"/>
                      <a:pt x="1932" y="7885"/>
                      <a:pt x="1902" y="8250"/>
                    </a:cubicBezTo>
                    <a:cubicBezTo>
                      <a:pt x="1841" y="8585"/>
                      <a:pt x="1780" y="8949"/>
                      <a:pt x="1659" y="9253"/>
                    </a:cubicBezTo>
                    <a:cubicBezTo>
                      <a:pt x="1507" y="9557"/>
                      <a:pt x="1294" y="9831"/>
                      <a:pt x="1021" y="9983"/>
                    </a:cubicBezTo>
                    <a:cubicBezTo>
                      <a:pt x="852" y="10058"/>
                      <a:pt x="659" y="10110"/>
                      <a:pt x="465" y="10110"/>
                    </a:cubicBezTo>
                    <a:cubicBezTo>
                      <a:pt x="345" y="10110"/>
                      <a:pt x="225" y="10090"/>
                      <a:pt x="109" y="10043"/>
                    </a:cubicBezTo>
                    <a:cubicBezTo>
                      <a:pt x="100" y="10039"/>
                      <a:pt x="91" y="10037"/>
                      <a:pt x="83" y="10037"/>
                    </a:cubicBezTo>
                    <a:cubicBezTo>
                      <a:pt x="34" y="10037"/>
                      <a:pt x="0" y="10104"/>
                      <a:pt x="78" y="10104"/>
                    </a:cubicBezTo>
                    <a:cubicBezTo>
                      <a:pt x="211" y="10167"/>
                      <a:pt x="350" y="10195"/>
                      <a:pt x="488" y="10195"/>
                    </a:cubicBezTo>
                    <a:cubicBezTo>
                      <a:pt x="889" y="10195"/>
                      <a:pt x="1289" y="9957"/>
                      <a:pt x="1537" y="9618"/>
                    </a:cubicBezTo>
                    <a:cubicBezTo>
                      <a:pt x="1963" y="9101"/>
                      <a:pt x="1993" y="8372"/>
                      <a:pt x="2054" y="7673"/>
                    </a:cubicBezTo>
                    <a:cubicBezTo>
                      <a:pt x="2115" y="6062"/>
                      <a:pt x="2206" y="4420"/>
                      <a:pt x="2267" y="2809"/>
                    </a:cubicBezTo>
                    <a:cubicBezTo>
                      <a:pt x="2328" y="1897"/>
                      <a:pt x="2358" y="986"/>
                      <a:pt x="2419" y="74"/>
                    </a:cubicBezTo>
                    <a:cubicBezTo>
                      <a:pt x="2419" y="24"/>
                      <a:pt x="2391" y="1"/>
                      <a:pt x="2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5"/>
              <p:cNvSpPr/>
              <p:nvPr/>
            </p:nvSpPr>
            <p:spPr>
              <a:xfrm>
                <a:off x="2317375" y="2847225"/>
                <a:ext cx="90450" cy="87800"/>
              </a:xfrm>
              <a:custGeom>
                <a:avLst/>
                <a:gdLst/>
                <a:ahLst/>
                <a:cxnLst/>
                <a:rect l="l" t="t" r="r" b="b"/>
                <a:pathLst>
                  <a:path w="3618" h="3512" extrusionOk="0">
                    <a:moveTo>
                      <a:pt x="3519" y="1"/>
                    </a:moveTo>
                    <a:cubicBezTo>
                      <a:pt x="3488" y="1"/>
                      <a:pt x="3465" y="16"/>
                      <a:pt x="3465" y="46"/>
                    </a:cubicBezTo>
                    <a:cubicBezTo>
                      <a:pt x="3465" y="745"/>
                      <a:pt x="3222" y="1414"/>
                      <a:pt x="2857" y="1992"/>
                    </a:cubicBezTo>
                    <a:cubicBezTo>
                      <a:pt x="2432" y="2569"/>
                      <a:pt x="1854" y="2995"/>
                      <a:pt x="1216" y="3207"/>
                    </a:cubicBezTo>
                    <a:cubicBezTo>
                      <a:pt x="821" y="3329"/>
                      <a:pt x="456" y="3390"/>
                      <a:pt x="61" y="3390"/>
                    </a:cubicBezTo>
                    <a:cubicBezTo>
                      <a:pt x="0" y="3390"/>
                      <a:pt x="0" y="3511"/>
                      <a:pt x="61" y="3511"/>
                    </a:cubicBezTo>
                    <a:cubicBezTo>
                      <a:pt x="791" y="3511"/>
                      <a:pt x="1520" y="3329"/>
                      <a:pt x="2098" y="2903"/>
                    </a:cubicBezTo>
                    <a:cubicBezTo>
                      <a:pt x="2706" y="2478"/>
                      <a:pt x="3101" y="1900"/>
                      <a:pt x="3374" y="1232"/>
                    </a:cubicBezTo>
                    <a:cubicBezTo>
                      <a:pt x="3526" y="867"/>
                      <a:pt x="3617" y="441"/>
                      <a:pt x="3617" y="46"/>
                    </a:cubicBezTo>
                    <a:cubicBezTo>
                      <a:pt x="3587" y="16"/>
                      <a:pt x="3549" y="1"/>
                      <a:pt x="3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5"/>
              <p:cNvSpPr/>
              <p:nvPr/>
            </p:nvSpPr>
            <p:spPr>
              <a:xfrm>
                <a:off x="2336050" y="2930950"/>
                <a:ext cx="102175" cy="563750"/>
              </a:xfrm>
              <a:custGeom>
                <a:avLst/>
                <a:gdLst/>
                <a:ahLst/>
                <a:cxnLst/>
                <a:rect l="l" t="t" r="r" b="b"/>
                <a:pathLst>
                  <a:path w="4087" h="22550" extrusionOk="0">
                    <a:moveTo>
                      <a:pt x="34" y="1"/>
                    </a:moveTo>
                    <a:cubicBezTo>
                      <a:pt x="9" y="1"/>
                      <a:pt x="1" y="16"/>
                      <a:pt x="13" y="41"/>
                    </a:cubicBezTo>
                    <a:cubicBezTo>
                      <a:pt x="135" y="1530"/>
                      <a:pt x="287" y="2989"/>
                      <a:pt x="469" y="4448"/>
                    </a:cubicBezTo>
                    <a:cubicBezTo>
                      <a:pt x="651" y="5938"/>
                      <a:pt x="834" y="7397"/>
                      <a:pt x="1077" y="8855"/>
                    </a:cubicBezTo>
                    <a:cubicBezTo>
                      <a:pt x="1290" y="10345"/>
                      <a:pt x="1563" y="11834"/>
                      <a:pt x="1837" y="13324"/>
                    </a:cubicBezTo>
                    <a:cubicBezTo>
                      <a:pt x="2110" y="14783"/>
                      <a:pt x="2414" y="16242"/>
                      <a:pt x="2749" y="17670"/>
                    </a:cubicBezTo>
                    <a:cubicBezTo>
                      <a:pt x="3053" y="19129"/>
                      <a:pt x="3417" y="20558"/>
                      <a:pt x="3813" y="21986"/>
                    </a:cubicBezTo>
                    <a:cubicBezTo>
                      <a:pt x="3843" y="22169"/>
                      <a:pt x="3873" y="22321"/>
                      <a:pt x="3965" y="22503"/>
                    </a:cubicBezTo>
                    <a:cubicBezTo>
                      <a:pt x="3965" y="22537"/>
                      <a:pt x="3981" y="22550"/>
                      <a:pt x="4002" y="22550"/>
                    </a:cubicBezTo>
                    <a:cubicBezTo>
                      <a:pt x="4038" y="22550"/>
                      <a:pt x="4086" y="22511"/>
                      <a:pt x="4086" y="22473"/>
                    </a:cubicBezTo>
                    <a:cubicBezTo>
                      <a:pt x="3691" y="21075"/>
                      <a:pt x="3357" y="19616"/>
                      <a:pt x="3022" y="18217"/>
                    </a:cubicBezTo>
                    <a:cubicBezTo>
                      <a:pt x="2658" y="16758"/>
                      <a:pt x="2354" y="15299"/>
                      <a:pt x="2110" y="13840"/>
                    </a:cubicBezTo>
                    <a:cubicBezTo>
                      <a:pt x="1837" y="12412"/>
                      <a:pt x="1563" y="10922"/>
                      <a:pt x="1351" y="9433"/>
                    </a:cubicBezTo>
                    <a:cubicBezTo>
                      <a:pt x="1107" y="7944"/>
                      <a:pt x="895" y="6454"/>
                      <a:pt x="743" y="4995"/>
                    </a:cubicBezTo>
                    <a:cubicBezTo>
                      <a:pt x="530" y="3536"/>
                      <a:pt x="378" y="2077"/>
                      <a:pt x="287" y="618"/>
                    </a:cubicBezTo>
                    <a:cubicBezTo>
                      <a:pt x="287" y="436"/>
                      <a:pt x="226" y="254"/>
                      <a:pt x="226" y="102"/>
                    </a:cubicBezTo>
                    <a:cubicBezTo>
                      <a:pt x="137" y="30"/>
                      <a:pt x="69"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5"/>
              <p:cNvSpPr/>
              <p:nvPr/>
            </p:nvSpPr>
            <p:spPr>
              <a:xfrm>
                <a:off x="2241650" y="3491700"/>
                <a:ext cx="196575" cy="654275"/>
              </a:xfrm>
              <a:custGeom>
                <a:avLst/>
                <a:gdLst/>
                <a:ahLst/>
                <a:cxnLst/>
                <a:rect l="l" t="t" r="r" b="b"/>
                <a:pathLst>
                  <a:path w="7863" h="26171" extrusionOk="0">
                    <a:moveTo>
                      <a:pt x="7709" y="0"/>
                    </a:moveTo>
                    <a:cubicBezTo>
                      <a:pt x="7674" y="0"/>
                      <a:pt x="7649" y="15"/>
                      <a:pt x="7649" y="43"/>
                    </a:cubicBezTo>
                    <a:cubicBezTo>
                      <a:pt x="7163" y="1714"/>
                      <a:pt x="6707" y="3386"/>
                      <a:pt x="6221" y="5088"/>
                    </a:cubicBezTo>
                    <a:cubicBezTo>
                      <a:pt x="5765" y="6760"/>
                      <a:pt x="5279" y="8462"/>
                      <a:pt x="4762" y="10134"/>
                    </a:cubicBezTo>
                    <a:lnTo>
                      <a:pt x="3303" y="15271"/>
                    </a:lnTo>
                    <a:cubicBezTo>
                      <a:pt x="2786" y="16973"/>
                      <a:pt x="2300" y="18645"/>
                      <a:pt x="1783" y="20377"/>
                    </a:cubicBezTo>
                    <a:cubicBezTo>
                      <a:pt x="1236" y="22080"/>
                      <a:pt x="750" y="23782"/>
                      <a:pt x="202" y="25453"/>
                    </a:cubicBezTo>
                    <a:cubicBezTo>
                      <a:pt x="142" y="25697"/>
                      <a:pt x="51" y="25879"/>
                      <a:pt x="20" y="26092"/>
                    </a:cubicBezTo>
                    <a:cubicBezTo>
                      <a:pt x="1" y="26150"/>
                      <a:pt x="30" y="26171"/>
                      <a:pt x="70" y="26171"/>
                    </a:cubicBezTo>
                    <a:cubicBezTo>
                      <a:pt x="93" y="26171"/>
                      <a:pt x="119" y="26164"/>
                      <a:pt x="142" y="26153"/>
                    </a:cubicBezTo>
                    <a:cubicBezTo>
                      <a:pt x="658" y="24420"/>
                      <a:pt x="1206" y="22748"/>
                      <a:pt x="1722" y="21046"/>
                    </a:cubicBezTo>
                    <a:cubicBezTo>
                      <a:pt x="2269" y="19344"/>
                      <a:pt x="2756" y="17642"/>
                      <a:pt x="3242" y="15909"/>
                    </a:cubicBezTo>
                    <a:cubicBezTo>
                      <a:pt x="3759" y="14207"/>
                      <a:pt x="4245" y="12505"/>
                      <a:pt x="4762" y="10803"/>
                    </a:cubicBezTo>
                    <a:cubicBezTo>
                      <a:pt x="5279" y="9131"/>
                      <a:pt x="5704" y="7459"/>
                      <a:pt x="6221" y="5787"/>
                    </a:cubicBezTo>
                    <a:cubicBezTo>
                      <a:pt x="6677" y="4116"/>
                      <a:pt x="7163" y="2383"/>
                      <a:pt x="7649" y="711"/>
                    </a:cubicBezTo>
                    <a:cubicBezTo>
                      <a:pt x="7741" y="499"/>
                      <a:pt x="7771" y="316"/>
                      <a:pt x="7862" y="73"/>
                    </a:cubicBezTo>
                    <a:cubicBezTo>
                      <a:pt x="7812" y="23"/>
                      <a:pt x="7753" y="0"/>
                      <a:pt x="7709" y="0"/>
                    </a:cubicBezTo>
                    <a:close/>
                  </a:path>
                </a:pathLst>
              </a:custGeom>
              <a:solidFill>
                <a:srgbClr val="6F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5"/>
              <p:cNvSpPr/>
              <p:nvPr/>
            </p:nvSpPr>
            <p:spPr>
              <a:xfrm>
                <a:off x="2655525" y="3193150"/>
                <a:ext cx="114775" cy="1037850"/>
              </a:xfrm>
              <a:custGeom>
                <a:avLst/>
                <a:gdLst/>
                <a:ahLst/>
                <a:cxnLst/>
                <a:rect l="l" t="t" r="r" b="b"/>
                <a:pathLst>
                  <a:path w="4591" h="41514" extrusionOk="0">
                    <a:moveTo>
                      <a:pt x="56" y="1"/>
                    </a:moveTo>
                    <a:cubicBezTo>
                      <a:pt x="41" y="1"/>
                      <a:pt x="0" y="50"/>
                      <a:pt x="0" y="100"/>
                    </a:cubicBezTo>
                    <a:cubicBezTo>
                      <a:pt x="1034" y="2471"/>
                      <a:pt x="1976" y="4872"/>
                      <a:pt x="2766" y="7334"/>
                    </a:cubicBezTo>
                    <a:cubicBezTo>
                      <a:pt x="3526" y="9857"/>
                      <a:pt x="4104" y="12410"/>
                      <a:pt x="4286" y="15024"/>
                    </a:cubicBezTo>
                    <a:cubicBezTo>
                      <a:pt x="4529" y="17821"/>
                      <a:pt x="4377" y="20647"/>
                      <a:pt x="4286" y="23413"/>
                    </a:cubicBezTo>
                    <a:cubicBezTo>
                      <a:pt x="4225" y="26271"/>
                      <a:pt x="4134" y="29067"/>
                      <a:pt x="4073" y="31924"/>
                    </a:cubicBezTo>
                    <a:cubicBezTo>
                      <a:pt x="3982" y="34751"/>
                      <a:pt x="3921" y="37578"/>
                      <a:pt x="3830" y="40405"/>
                    </a:cubicBezTo>
                    <a:cubicBezTo>
                      <a:pt x="3830" y="40739"/>
                      <a:pt x="3830" y="41134"/>
                      <a:pt x="3800" y="41468"/>
                    </a:cubicBezTo>
                    <a:cubicBezTo>
                      <a:pt x="3800" y="41499"/>
                      <a:pt x="3830" y="41514"/>
                      <a:pt x="3861" y="41514"/>
                    </a:cubicBezTo>
                    <a:cubicBezTo>
                      <a:pt x="3891" y="41514"/>
                      <a:pt x="3921" y="41499"/>
                      <a:pt x="3921" y="41468"/>
                    </a:cubicBezTo>
                    <a:lnTo>
                      <a:pt x="4134" y="32927"/>
                    </a:lnTo>
                    <a:lnTo>
                      <a:pt x="4377" y="24356"/>
                    </a:lnTo>
                    <a:cubicBezTo>
                      <a:pt x="4438" y="21529"/>
                      <a:pt x="4590" y="18702"/>
                      <a:pt x="4438" y="15845"/>
                    </a:cubicBezTo>
                    <a:cubicBezTo>
                      <a:pt x="4286" y="13231"/>
                      <a:pt x="3830" y="10647"/>
                      <a:pt x="3101" y="8155"/>
                    </a:cubicBezTo>
                    <a:cubicBezTo>
                      <a:pt x="2402" y="5662"/>
                      <a:pt x="1490" y="3292"/>
                      <a:pt x="456" y="890"/>
                    </a:cubicBezTo>
                    <a:cubicBezTo>
                      <a:pt x="335" y="586"/>
                      <a:pt x="213" y="313"/>
                      <a:pt x="61" y="9"/>
                    </a:cubicBezTo>
                    <a:cubicBezTo>
                      <a:pt x="61" y="3"/>
                      <a:pt x="59" y="1"/>
                      <a:pt x="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5"/>
              <p:cNvSpPr/>
              <p:nvPr/>
            </p:nvSpPr>
            <p:spPr>
              <a:xfrm>
                <a:off x="2765700" y="1919025"/>
                <a:ext cx="422525" cy="576525"/>
              </a:xfrm>
              <a:custGeom>
                <a:avLst/>
                <a:gdLst/>
                <a:ahLst/>
                <a:cxnLst/>
                <a:rect l="l" t="t" r="r" b="b"/>
                <a:pathLst>
                  <a:path w="16901" h="23061" extrusionOk="0">
                    <a:moveTo>
                      <a:pt x="1" y="0"/>
                    </a:moveTo>
                    <a:cubicBezTo>
                      <a:pt x="1" y="1"/>
                      <a:pt x="305" y="17995"/>
                      <a:pt x="1277" y="20973"/>
                    </a:cubicBezTo>
                    <a:cubicBezTo>
                      <a:pt x="1767" y="22397"/>
                      <a:pt x="3283" y="23061"/>
                      <a:pt x="4887" y="23061"/>
                    </a:cubicBezTo>
                    <a:cubicBezTo>
                      <a:pt x="6573" y="23061"/>
                      <a:pt x="8356" y="22328"/>
                      <a:pt x="9150" y="20973"/>
                    </a:cubicBezTo>
                    <a:cubicBezTo>
                      <a:pt x="10670" y="18299"/>
                      <a:pt x="16901" y="6323"/>
                      <a:pt x="16901" y="6323"/>
                    </a:cubicBezTo>
                    <a:lnTo>
                      <a:pt x="13496" y="5016"/>
                    </a:lnTo>
                    <a:lnTo>
                      <a:pt x="5168" y="16293"/>
                    </a:lnTo>
                    <a:cubicBezTo>
                      <a:pt x="5168" y="16293"/>
                      <a:pt x="2341" y="396"/>
                      <a:pt x="1"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5"/>
              <p:cNvSpPr/>
              <p:nvPr/>
            </p:nvSpPr>
            <p:spPr>
              <a:xfrm>
                <a:off x="3090950" y="1897650"/>
                <a:ext cx="134525" cy="212200"/>
              </a:xfrm>
              <a:custGeom>
                <a:avLst/>
                <a:gdLst/>
                <a:ahLst/>
                <a:cxnLst/>
                <a:rect l="l" t="t" r="r" b="b"/>
                <a:pathLst>
                  <a:path w="5381" h="8488" extrusionOk="0">
                    <a:moveTo>
                      <a:pt x="2425" y="0"/>
                    </a:moveTo>
                    <a:cubicBezTo>
                      <a:pt x="1696" y="0"/>
                      <a:pt x="236" y="2797"/>
                      <a:pt x="122" y="3226"/>
                    </a:cubicBezTo>
                    <a:cubicBezTo>
                      <a:pt x="0" y="3743"/>
                      <a:pt x="578" y="4655"/>
                      <a:pt x="578" y="5263"/>
                    </a:cubicBezTo>
                    <a:cubicBezTo>
                      <a:pt x="608" y="5871"/>
                      <a:pt x="213" y="6084"/>
                      <a:pt x="243" y="6479"/>
                    </a:cubicBezTo>
                    <a:cubicBezTo>
                      <a:pt x="274" y="6965"/>
                      <a:pt x="1733" y="8363"/>
                      <a:pt x="2280" y="8485"/>
                    </a:cubicBezTo>
                    <a:cubicBezTo>
                      <a:pt x="2295" y="8486"/>
                      <a:pt x="2310" y="8487"/>
                      <a:pt x="2326" y="8487"/>
                    </a:cubicBezTo>
                    <a:cubicBezTo>
                      <a:pt x="2917" y="8487"/>
                      <a:pt x="4012" y="7401"/>
                      <a:pt x="4012" y="6661"/>
                    </a:cubicBezTo>
                    <a:cubicBezTo>
                      <a:pt x="4012" y="5901"/>
                      <a:pt x="3404" y="5172"/>
                      <a:pt x="3344" y="5050"/>
                    </a:cubicBezTo>
                    <a:cubicBezTo>
                      <a:pt x="3344" y="4928"/>
                      <a:pt x="5380" y="4077"/>
                      <a:pt x="5167" y="3682"/>
                    </a:cubicBezTo>
                    <a:cubicBezTo>
                      <a:pt x="5126" y="3600"/>
                      <a:pt x="5007" y="3569"/>
                      <a:pt x="4848" y="3569"/>
                    </a:cubicBezTo>
                    <a:cubicBezTo>
                      <a:pt x="4351" y="3569"/>
                      <a:pt x="3458" y="3874"/>
                      <a:pt x="3305" y="3874"/>
                    </a:cubicBezTo>
                    <a:cubicBezTo>
                      <a:pt x="3291" y="3874"/>
                      <a:pt x="3283" y="3871"/>
                      <a:pt x="3283" y="3865"/>
                    </a:cubicBezTo>
                    <a:cubicBezTo>
                      <a:pt x="3283" y="3834"/>
                      <a:pt x="5015" y="2588"/>
                      <a:pt x="4651" y="2102"/>
                    </a:cubicBezTo>
                    <a:cubicBezTo>
                      <a:pt x="4592" y="2025"/>
                      <a:pt x="4505" y="1993"/>
                      <a:pt x="4400" y="1993"/>
                    </a:cubicBezTo>
                    <a:cubicBezTo>
                      <a:pt x="3810" y="1993"/>
                      <a:pt x="2636" y="3015"/>
                      <a:pt x="2557" y="3015"/>
                    </a:cubicBezTo>
                    <a:cubicBezTo>
                      <a:pt x="2555" y="3015"/>
                      <a:pt x="2554" y="3015"/>
                      <a:pt x="2553" y="3014"/>
                    </a:cubicBezTo>
                    <a:cubicBezTo>
                      <a:pt x="2523" y="2922"/>
                      <a:pt x="4499" y="916"/>
                      <a:pt x="4012" y="491"/>
                    </a:cubicBezTo>
                    <a:cubicBezTo>
                      <a:pt x="3959" y="449"/>
                      <a:pt x="3898" y="431"/>
                      <a:pt x="3830" y="431"/>
                    </a:cubicBezTo>
                    <a:cubicBezTo>
                      <a:pt x="3206" y="431"/>
                      <a:pt x="2050" y="2011"/>
                      <a:pt x="1977" y="2011"/>
                    </a:cubicBezTo>
                    <a:cubicBezTo>
                      <a:pt x="1977" y="2011"/>
                      <a:pt x="1976" y="2011"/>
                      <a:pt x="1976" y="2011"/>
                    </a:cubicBezTo>
                    <a:cubicBezTo>
                      <a:pt x="1945" y="1980"/>
                      <a:pt x="2948" y="308"/>
                      <a:pt x="2553" y="35"/>
                    </a:cubicBezTo>
                    <a:cubicBezTo>
                      <a:pt x="2514" y="11"/>
                      <a:pt x="2471" y="0"/>
                      <a:pt x="2425"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5"/>
              <p:cNvSpPr/>
              <p:nvPr/>
            </p:nvSpPr>
            <p:spPr>
              <a:xfrm>
                <a:off x="2765700" y="1919025"/>
                <a:ext cx="135300" cy="359450"/>
              </a:xfrm>
              <a:custGeom>
                <a:avLst/>
                <a:gdLst/>
                <a:ahLst/>
                <a:cxnLst/>
                <a:rect l="l" t="t" r="r" b="b"/>
                <a:pathLst>
                  <a:path w="5412" h="14378" extrusionOk="0">
                    <a:moveTo>
                      <a:pt x="1" y="0"/>
                    </a:moveTo>
                    <a:lnTo>
                      <a:pt x="548" y="14378"/>
                    </a:lnTo>
                    <a:cubicBezTo>
                      <a:pt x="548" y="14378"/>
                      <a:pt x="2797" y="14043"/>
                      <a:pt x="5411" y="12463"/>
                    </a:cubicBezTo>
                    <a:cubicBezTo>
                      <a:pt x="5411" y="12463"/>
                      <a:pt x="3557" y="48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2275650" y="1897000"/>
                <a:ext cx="620025" cy="951100"/>
              </a:xfrm>
              <a:custGeom>
                <a:avLst/>
                <a:gdLst/>
                <a:ahLst/>
                <a:cxnLst/>
                <a:rect l="l" t="t" r="r" b="b"/>
                <a:pathLst>
                  <a:path w="24801" h="38044" extrusionOk="0">
                    <a:moveTo>
                      <a:pt x="10241" y="0"/>
                    </a:moveTo>
                    <a:lnTo>
                      <a:pt x="9329" y="213"/>
                    </a:lnTo>
                    <a:lnTo>
                      <a:pt x="5317" y="1185"/>
                    </a:lnTo>
                    <a:cubicBezTo>
                      <a:pt x="1885" y="19012"/>
                      <a:pt x="1" y="36262"/>
                      <a:pt x="28" y="36262"/>
                    </a:cubicBezTo>
                    <a:cubicBezTo>
                      <a:pt x="28" y="36262"/>
                      <a:pt x="28" y="36262"/>
                      <a:pt x="28" y="36262"/>
                    </a:cubicBezTo>
                    <a:cubicBezTo>
                      <a:pt x="1547" y="37268"/>
                      <a:pt x="8925" y="38043"/>
                      <a:pt x="15334" y="38043"/>
                    </a:cubicBezTo>
                    <a:cubicBezTo>
                      <a:pt x="19572" y="38043"/>
                      <a:pt x="23385" y="37705"/>
                      <a:pt x="24800" y="36870"/>
                    </a:cubicBezTo>
                    <a:lnTo>
                      <a:pt x="19633" y="851"/>
                    </a:lnTo>
                    <a:lnTo>
                      <a:pt x="14891" y="61"/>
                    </a:lnTo>
                    <a:lnTo>
                      <a:pt x="10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2219425" y="1926625"/>
                <a:ext cx="535675" cy="607075"/>
              </a:xfrm>
              <a:custGeom>
                <a:avLst/>
                <a:gdLst/>
                <a:ahLst/>
                <a:cxnLst/>
                <a:rect l="l" t="t" r="r" b="b"/>
                <a:pathLst>
                  <a:path w="21427" h="24283" extrusionOk="0">
                    <a:moveTo>
                      <a:pt x="7566" y="0"/>
                    </a:moveTo>
                    <a:cubicBezTo>
                      <a:pt x="3158" y="852"/>
                      <a:pt x="1061" y="15472"/>
                      <a:pt x="484" y="19210"/>
                    </a:cubicBezTo>
                    <a:cubicBezTo>
                      <a:pt x="0" y="22451"/>
                      <a:pt x="1963" y="24283"/>
                      <a:pt x="4109" y="24283"/>
                    </a:cubicBezTo>
                    <a:cubicBezTo>
                      <a:pt x="4257" y="24283"/>
                      <a:pt x="4407" y="24274"/>
                      <a:pt x="4557" y="24256"/>
                    </a:cubicBezTo>
                    <a:cubicBezTo>
                      <a:pt x="6684" y="24013"/>
                      <a:pt x="21426" y="21186"/>
                      <a:pt x="21426" y="21186"/>
                    </a:cubicBezTo>
                    <a:lnTo>
                      <a:pt x="21092" y="17843"/>
                    </a:lnTo>
                    <a:lnTo>
                      <a:pt x="6563" y="18451"/>
                    </a:lnTo>
                    <a:lnTo>
                      <a:pt x="8751" y="8998"/>
                    </a:lnTo>
                    <a:lnTo>
                      <a:pt x="7566"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5"/>
              <p:cNvSpPr/>
              <p:nvPr/>
            </p:nvSpPr>
            <p:spPr>
              <a:xfrm>
                <a:off x="2725425" y="2323650"/>
                <a:ext cx="177075" cy="134600"/>
              </a:xfrm>
              <a:custGeom>
                <a:avLst/>
                <a:gdLst/>
                <a:ahLst/>
                <a:cxnLst/>
                <a:rect l="l" t="t" r="r" b="b"/>
                <a:pathLst>
                  <a:path w="7083" h="5384" extrusionOk="0">
                    <a:moveTo>
                      <a:pt x="2413" y="1"/>
                    </a:moveTo>
                    <a:cubicBezTo>
                      <a:pt x="1797" y="1"/>
                      <a:pt x="524" y="2423"/>
                      <a:pt x="1" y="2539"/>
                    </a:cubicBezTo>
                    <a:lnTo>
                      <a:pt x="335" y="5153"/>
                    </a:lnTo>
                    <a:cubicBezTo>
                      <a:pt x="335" y="5153"/>
                      <a:pt x="911" y="5383"/>
                      <a:pt x="1743" y="5383"/>
                    </a:cubicBezTo>
                    <a:cubicBezTo>
                      <a:pt x="2263" y="5383"/>
                      <a:pt x="2884" y="5293"/>
                      <a:pt x="3527" y="5001"/>
                    </a:cubicBezTo>
                    <a:cubicBezTo>
                      <a:pt x="4018" y="5146"/>
                      <a:pt x="4577" y="5215"/>
                      <a:pt x="5033" y="5215"/>
                    </a:cubicBezTo>
                    <a:cubicBezTo>
                      <a:pt x="5536" y="5215"/>
                      <a:pt x="5912" y="5130"/>
                      <a:pt x="5928" y="4971"/>
                    </a:cubicBezTo>
                    <a:cubicBezTo>
                      <a:pt x="5958" y="4667"/>
                      <a:pt x="3892" y="4211"/>
                      <a:pt x="3891" y="4211"/>
                    </a:cubicBezTo>
                    <a:lnTo>
                      <a:pt x="3891" y="4211"/>
                    </a:lnTo>
                    <a:cubicBezTo>
                      <a:pt x="3892" y="4211"/>
                      <a:pt x="4229" y="4230"/>
                      <a:pt x="4664" y="4230"/>
                    </a:cubicBezTo>
                    <a:cubicBezTo>
                      <a:pt x="5447" y="4230"/>
                      <a:pt x="6547" y="4167"/>
                      <a:pt x="6566" y="3816"/>
                    </a:cubicBezTo>
                    <a:cubicBezTo>
                      <a:pt x="6621" y="3353"/>
                      <a:pt x="4558" y="3329"/>
                      <a:pt x="4123" y="3329"/>
                    </a:cubicBezTo>
                    <a:cubicBezTo>
                      <a:pt x="4072" y="3329"/>
                      <a:pt x="4043" y="3329"/>
                      <a:pt x="4043" y="3329"/>
                    </a:cubicBezTo>
                    <a:cubicBezTo>
                      <a:pt x="4043" y="3329"/>
                      <a:pt x="7083" y="3117"/>
                      <a:pt x="6992" y="2418"/>
                    </a:cubicBezTo>
                    <a:cubicBezTo>
                      <a:pt x="6970" y="2180"/>
                      <a:pt x="6585" y="2104"/>
                      <a:pt x="6097" y="2104"/>
                    </a:cubicBezTo>
                    <a:cubicBezTo>
                      <a:pt x="5210" y="2104"/>
                      <a:pt x="3983" y="2357"/>
                      <a:pt x="3983" y="2357"/>
                    </a:cubicBezTo>
                    <a:cubicBezTo>
                      <a:pt x="3983" y="2357"/>
                      <a:pt x="6414" y="1597"/>
                      <a:pt x="6262" y="1080"/>
                    </a:cubicBezTo>
                    <a:cubicBezTo>
                      <a:pt x="6227" y="950"/>
                      <a:pt x="6082" y="897"/>
                      <a:pt x="5865" y="897"/>
                    </a:cubicBezTo>
                    <a:cubicBezTo>
                      <a:pt x="4969" y="897"/>
                      <a:pt x="2850" y="1803"/>
                      <a:pt x="2189" y="1901"/>
                    </a:cubicBezTo>
                    <a:cubicBezTo>
                      <a:pt x="2706" y="1506"/>
                      <a:pt x="3010" y="259"/>
                      <a:pt x="2493" y="16"/>
                    </a:cubicBezTo>
                    <a:cubicBezTo>
                      <a:pt x="2468" y="6"/>
                      <a:pt x="2441" y="1"/>
                      <a:pt x="2413"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2229975" y="1926625"/>
                <a:ext cx="228000" cy="386225"/>
              </a:xfrm>
              <a:custGeom>
                <a:avLst/>
                <a:gdLst/>
                <a:ahLst/>
                <a:cxnLst/>
                <a:rect l="l" t="t" r="r" b="b"/>
                <a:pathLst>
                  <a:path w="9120" h="15449" extrusionOk="0">
                    <a:moveTo>
                      <a:pt x="7144" y="0"/>
                    </a:moveTo>
                    <a:cubicBezTo>
                      <a:pt x="3010" y="548"/>
                      <a:pt x="1" y="14530"/>
                      <a:pt x="1" y="14530"/>
                    </a:cubicBezTo>
                    <a:cubicBezTo>
                      <a:pt x="2937" y="15295"/>
                      <a:pt x="5206" y="15449"/>
                      <a:pt x="6551" y="15449"/>
                    </a:cubicBezTo>
                    <a:cubicBezTo>
                      <a:pt x="7448" y="15449"/>
                      <a:pt x="7934" y="15381"/>
                      <a:pt x="7934" y="15381"/>
                    </a:cubicBezTo>
                    <a:lnTo>
                      <a:pt x="9119" y="9089"/>
                    </a:lnTo>
                    <a:lnTo>
                      <a:pt x="71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2441225" y="2123800"/>
                <a:ext cx="47150" cy="184800"/>
              </a:xfrm>
              <a:custGeom>
                <a:avLst/>
                <a:gdLst/>
                <a:ahLst/>
                <a:cxnLst/>
                <a:rect l="l" t="t" r="r" b="b"/>
                <a:pathLst>
                  <a:path w="1886" h="7392" extrusionOk="0">
                    <a:moveTo>
                      <a:pt x="1801" y="0"/>
                    </a:moveTo>
                    <a:cubicBezTo>
                      <a:pt x="1780" y="0"/>
                      <a:pt x="1764" y="13"/>
                      <a:pt x="1764" y="47"/>
                    </a:cubicBezTo>
                    <a:lnTo>
                      <a:pt x="1095" y="2904"/>
                    </a:lnTo>
                    <a:lnTo>
                      <a:pt x="396" y="5731"/>
                    </a:lnTo>
                    <a:cubicBezTo>
                      <a:pt x="274" y="6278"/>
                      <a:pt x="122" y="6794"/>
                      <a:pt x="1" y="7342"/>
                    </a:cubicBezTo>
                    <a:cubicBezTo>
                      <a:pt x="1" y="7377"/>
                      <a:pt x="32" y="7392"/>
                      <a:pt x="64" y="7392"/>
                    </a:cubicBezTo>
                    <a:cubicBezTo>
                      <a:pt x="87" y="7392"/>
                      <a:pt x="110" y="7385"/>
                      <a:pt x="122" y="7372"/>
                    </a:cubicBezTo>
                    <a:lnTo>
                      <a:pt x="821" y="4515"/>
                    </a:lnTo>
                    <a:lnTo>
                      <a:pt x="1490" y="1688"/>
                    </a:lnTo>
                    <a:cubicBezTo>
                      <a:pt x="1612" y="1141"/>
                      <a:pt x="1764" y="594"/>
                      <a:pt x="1885" y="77"/>
                    </a:cubicBezTo>
                    <a:cubicBezTo>
                      <a:pt x="1885" y="39"/>
                      <a:pt x="1837" y="0"/>
                      <a:pt x="1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2468900" y="2140700"/>
                <a:ext cx="35275" cy="53175"/>
              </a:xfrm>
              <a:custGeom>
                <a:avLst/>
                <a:gdLst/>
                <a:ahLst/>
                <a:cxnLst/>
                <a:rect l="l" t="t" r="r" b="b"/>
                <a:pathLst>
                  <a:path w="1411" h="2127" extrusionOk="0">
                    <a:moveTo>
                      <a:pt x="1329" y="1"/>
                    </a:moveTo>
                    <a:cubicBezTo>
                      <a:pt x="1318" y="1"/>
                      <a:pt x="1307" y="3"/>
                      <a:pt x="1295" y="9"/>
                    </a:cubicBezTo>
                    <a:cubicBezTo>
                      <a:pt x="748" y="617"/>
                      <a:pt x="322" y="1316"/>
                      <a:pt x="18" y="2076"/>
                    </a:cubicBezTo>
                    <a:cubicBezTo>
                      <a:pt x="1" y="2111"/>
                      <a:pt x="25" y="2126"/>
                      <a:pt x="60" y="2126"/>
                    </a:cubicBezTo>
                    <a:cubicBezTo>
                      <a:pt x="84" y="2126"/>
                      <a:pt x="115" y="2119"/>
                      <a:pt x="140" y="2106"/>
                    </a:cubicBezTo>
                    <a:cubicBezTo>
                      <a:pt x="383" y="1346"/>
                      <a:pt x="839" y="647"/>
                      <a:pt x="1386" y="70"/>
                    </a:cubicBezTo>
                    <a:cubicBezTo>
                      <a:pt x="1411" y="45"/>
                      <a:pt x="1376"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2762675" y="1951975"/>
                <a:ext cx="51700" cy="309225"/>
              </a:xfrm>
              <a:custGeom>
                <a:avLst/>
                <a:gdLst/>
                <a:ahLst/>
                <a:cxnLst/>
                <a:rect l="l" t="t" r="r" b="b"/>
                <a:pathLst>
                  <a:path w="2068" h="12369" extrusionOk="0">
                    <a:moveTo>
                      <a:pt x="51" y="0"/>
                    </a:moveTo>
                    <a:cubicBezTo>
                      <a:pt x="26" y="0"/>
                      <a:pt x="0" y="32"/>
                      <a:pt x="0" y="81"/>
                    </a:cubicBezTo>
                    <a:cubicBezTo>
                      <a:pt x="152" y="871"/>
                      <a:pt x="304" y="1722"/>
                      <a:pt x="456" y="2512"/>
                    </a:cubicBezTo>
                    <a:cubicBezTo>
                      <a:pt x="608" y="3303"/>
                      <a:pt x="760" y="4062"/>
                      <a:pt x="882" y="4853"/>
                    </a:cubicBezTo>
                    <a:cubicBezTo>
                      <a:pt x="1034" y="5613"/>
                      <a:pt x="1155" y="6433"/>
                      <a:pt x="1246" y="7193"/>
                    </a:cubicBezTo>
                    <a:cubicBezTo>
                      <a:pt x="1368" y="7984"/>
                      <a:pt x="1490" y="8743"/>
                      <a:pt x="1611" y="9534"/>
                    </a:cubicBezTo>
                    <a:cubicBezTo>
                      <a:pt x="1702" y="10354"/>
                      <a:pt x="1824" y="11175"/>
                      <a:pt x="1915" y="11996"/>
                    </a:cubicBezTo>
                    <a:cubicBezTo>
                      <a:pt x="1915" y="12117"/>
                      <a:pt x="1945" y="12178"/>
                      <a:pt x="1945" y="12300"/>
                    </a:cubicBezTo>
                    <a:cubicBezTo>
                      <a:pt x="1945" y="12345"/>
                      <a:pt x="1976" y="12368"/>
                      <a:pt x="2006" y="12368"/>
                    </a:cubicBezTo>
                    <a:cubicBezTo>
                      <a:pt x="2037" y="12368"/>
                      <a:pt x="2067" y="12345"/>
                      <a:pt x="2067" y="12300"/>
                    </a:cubicBezTo>
                    <a:cubicBezTo>
                      <a:pt x="1976" y="11479"/>
                      <a:pt x="1854" y="10658"/>
                      <a:pt x="1763" y="9838"/>
                    </a:cubicBezTo>
                    <a:cubicBezTo>
                      <a:pt x="1642" y="9047"/>
                      <a:pt x="1520" y="8257"/>
                      <a:pt x="1398" y="7497"/>
                    </a:cubicBezTo>
                    <a:cubicBezTo>
                      <a:pt x="1307" y="6677"/>
                      <a:pt x="1155" y="5917"/>
                      <a:pt x="1034" y="5157"/>
                    </a:cubicBezTo>
                    <a:cubicBezTo>
                      <a:pt x="882" y="4366"/>
                      <a:pt x="760" y="3607"/>
                      <a:pt x="608" y="2816"/>
                    </a:cubicBezTo>
                    <a:cubicBezTo>
                      <a:pt x="456" y="2026"/>
                      <a:pt x="304" y="1175"/>
                      <a:pt x="152" y="385"/>
                    </a:cubicBezTo>
                    <a:cubicBezTo>
                      <a:pt x="122" y="263"/>
                      <a:pt x="122" y="141"/>
                      <a:pt x="91" y="81"/>
                    </a:cubicBezTo>
                    <a:cubicBezTo>
                      <a:pt x="91" y="24"/>
                      <a:pt x="72"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2407800" y="1389550"/>
                <a:ext cx="376175" cy="380675"/>
              </a:xfrm>
              <a:custGeom>
                <a:avLst/>
                <a:gdLst/>
                <a:ahLst/>
                <a:cxnLst/>
                <a:rect l="l" t="t" r="r" b="b"/>
                <a:pathLst>
                  <a:path w="15047" h="15227" extrusionOk="0">
                    <a:moveTo>
                      <a:pt x="9647" y="1"/>
                    </a:moveTo>
                    <a:cubicBezTo>
                      <a:pt x="8687" y="1"/>
                      <a:pt x="7712" y="208"/>
                      <a:pt x="6839" y="450"/>
                    </a:cubicBezTo>
                    <a:cubicBezTo>
                      <a:pt x="5198" y="906"/>
                      <a:pt x="3648" y="1817"/>
                      <a:pt x="2523" y="3124"/>
                    </a:cubicBezTo>
                    <a:cubicBezTo>
                      <a:pt x="791" y="5161"/>
                      <a:pt x="1003" y="7198"/>
                      <a:pt x="1003" y="7198"/>
                    </a:cubicBezTo>
                    <a:cubicBezTo>
                      <a:pt x="365" y="7714"/>
                      <a:pt x="92" y="8626"/>
                      <a:pt x="61" y="9477"/>
                    </a:cubicBezTo>
                    <a:cubicBezTo>
                      <a:pt x="0" y="10754"/>
                      <a:pt x="396" y="12061"/>
                      <a:pt x="1155" y="13064"/>
                    </a:cubicBezTo>
                    <a:cubicBezTo>
                      <a:pt x="1915" y="14067"/>
                      <a:pt x="3070" y="14827"/>
                      <a:pt x="4286" y="15100"/>
                    </a:cubicBezTo>
                    <a:cubicBezTo>
                      <a:pt x="4684" y="15188"/>
                      <a:pt x="5086" y="15227"/>
                      <a:pt x="5491" y="15227"/>
                    </a:cubicBezTo>
                    <a:cubicBezTo>
                      <a:pt x="8020" y="15227"/>
                      <a:pt x="10663" y="13729"/>
                      <a:pt x="13283" y="13520"/>
                    </a:cubicBezTo>
                    <a:cubicBezTo>
                      <a:pt x="14074" y="12730"/>
                      <a:pt x="14651" y="11666"/>
                      <a:pt x="14833" y="10511"/>
                    </a:cubicBezTo>
                    <a:cubicBezTo>
                      <a:pt x="15046" y="9386"/>
                      <a:pt x="14894" y="8170"/>
                      <a:pt x="14378" y="7137"/>
                    </a:cubicBezTo>
                    <a:cubicBezTo>
                      <a:pt x="14894" y="4523"/>
                      <a:pt x="14165" y="1362"/>
                      <a:pt x="11429" y="298"/>
                    </a:cubicBezTo>
                    <a:cubicBezTo>
                      <a:pt x="10862" y="85"/>
                      <a:pt x="10257" y="1"/>
                      <a:pt x="9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2476950" y="1464850"/>
                <a:ext cx="288775" cy="494500"/>
              </a:xfrm>
              <a:custGeom>
                <a:avLst/>
                <a:gdLst/>
                <a:ahLst/>
                <a:cxnLst/>
                <a:rect l="l" t="t" r="r" b="b"/>
                <a:pathLst>
                  <a:path w="11551" h="19780" extrusionOk="0">
                    <a:moveTo>
                      <a:pt x="5687" y="1"/>
                    </a:moveTo>
                    <a:cubicBezTo>
                      <a:pt x="3688" y="1"/>
                      <a:pt x="1655" y="755"/>
                      <a:pt x="760" y="2544"/>
                    </a:cubicBezTo>
                    <a:cubicBezTo>
                      <a:pt x="0" y="4186"/>
                      <a:pt x="122" y="10113"/>
                      <a:pt x="122" y="10113"/>
                    </a:cubicBezTo>
                    <a:cubicBezTo>
                      <a:pt x="122" y="10113"/>
                      <a:pt x="1885" y="13578"/>
                      <a:pt x="2007" y="18350"/>
                    </a:cubicBezTo>
                    <a:cubicBezTo>
                      <a:pt x="2485" y="19335"/>
                      <a:pt x="3361" y="19779"/>
                      <a:pt x="4230" y="19779"/>
                    </a:cubicBezTo>
                    <a:cubicBezTo>
                      <a:pt x="5238" y="19779"/>
                      <a:pt x="6237" y="19182"/>
                      <a:pt x="6596" y="18137"/>
                    </a:cubicBezTo>
                    <a:cubicBezTo>
                      <a:pt x="6535" y="16374"/>
                      <a:pt x="6839" y="15493"/>
                      <a:pt x="7417" y="14885"/>
                    </a:cubicBezTo>
                    <a:cubicBezTo>
                      <a:pt x="7447" y="14854"/>
                      <a:pt x="7478" y="14763"/>
                      <a:pt x="7569" y="14733"/>
                    </a:cubicBezTo>
                    <a:lnTo>
                      <a:pt x="7660" y="14611"/>
                    </a:lnTo>
                    <a:cubicBezTo>
                      <a:pt x="7751" y="14550"/>
                      <a:pt x="7812" y="14490"/>
                      <a:pt x="7903" y="14429"/>
                    </a:cubicBezTo>
                    <a:cubicBezTo>
                      <a:pt x="8025" y="14338"/>
                      <a:pt x="8116" y="14277"/>
                      <a:pt x="8207" y="14155"/>
                    </a:cubicBezTo>
                    <a:cubicBezTo>
                      <a:pt x="8663" y="13821"/>
                      <a:pt x="9149" y="13487"/>
                      <a:pt x="9727" y="12939"/>
                    </a:cubicBezTo>
                    <a:cubicBezTo>
                      <a:pt x="10548" y="12180"/>
                      <a:pt x="11156" y="11176"/>
                      <a:pt x="11399" y="9535"/>
                    </a:cubicBezTo>
                    <a:lnTo>
                      <a:pt x="11399" y="9444"/>
                    </a:lnTo>
                    <a:lnTo>
                      <a:pt x="11399" y="9383"/>
                    </a:lnTo>
                    <a:lnTo>
                      <a:pt x="11399" y="9262"/>
                    </a:lnTo>
                    <a:lnTo>
                      <a:pt x="11399" y="9231"/>
                    </a:lnTo>
                    <a:cubicBezTo>
                      <a:pt x="11551" y="7681"/>
                      <a:pt x="11368" y="5553"/>
                      <a:pt x="10700" y="2666"/>
                    </a:cubicBezTo>
                    <a:cubicBezTo>
                      <a:pt x="10339" y="1041"/>
                      <a:pt x="8036" y="1"/>
                      <a:pt x="5687"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2449600" y="1458125"/>
                <a:ext cx="302450" cy="241325"/>
              </a:xfrm>
              <a:custGeom>
                <a:avLst/>
                <a:gdLst/>
                <a:ahLst/>
                <a:cxnLst/>
                <a:rect l="l" t="t" r="r" b="b"/>
                <a:pathLst>
                  <a:path w="12098" h="9653" extrusionOk="0">
                    <a:moveTo>
                      <a:pt x="7024" y="1"/>
                    </a:moveTo>
                    <a:cubicBezTo>
                      <a:pt x="6139" y="1"/>
                      <a:pt x="5254" y="168"/>
                      <a:pt x="4438" y="503"/>
                    </a:cubicBezTo>
                    <a:cubicBezTo>
                      <a:pt x="2736" y="1172"/>
                      <a:pt x="1307" y="2631"/>
                      <a:pt x="638" y="4333"/>
                    </a:cubicBezTo>
                    <a:cubicBezTo>
                      <a:pt x="0" y="6065"/>
                      <a:pt x="213" y="7980"/>
                      <a:pt x="1003" y="9652"/>
                    </a:cubicBezTo>
                    <a:cubicBezTo>
                      <a:pt x="1672" y="9318"/>
                      <a:pt x="2189" y="8710"/>
                      <a:pt x="2432" y="8011"/>
                    </a:cubicBezTo>
                    <a:cubicBezTo>
                      <a:pt x="2645" y="7281"/>
                      <a:pt x="2614" y="6521"/>
                      <a:pt x="2310" y="5853"/>
                    </a:cubicBezTo>
                    <a:cubicBezTo>
                      <a:pt x="3283" y="5518"/>
                      <a:pt x="3891" y="4363"/>
                      <a:pt x="3678" y="3330"/>
                    </a:cubicBezTo>
                    <a:lnTo>
                      <a:pt x="3678" y="3330"/>
                    </a:lnTo>
                    <a:cubicBezTo>
                      <a:pt x="4303" y="3643"/>
                      <a:pt x="4996" y="3799"/>
                      <a:pt x="5678" y="3799"/>
                    </a:cubicBezTo>
                    <a:cubicBezTo>
                      <a:pt x="5792" y="3799"/>
                      <a:pt x="5906" y="3794"/>
                      <a:pt x="6018" y="3786"/>
                    </a:cubicBezTo>
                    <a:cubicBezTo>
                      <a:pt x="5836" y="3695"/>
                      <a:pt x="5684" y="3573"/>
                      <a:pt x="5502" y="3451"/>
                    </a:cubicBezTo>
                    <a:lnTo>
                      <a:pt x="5502" y="3451"/>
                    </a:lnTo>
                    <a:cubicBezTo>
                      <a:pt x="6270" y="3665"/>
                      <a:pt x="7065" y="3770"/>
                      <a:pt x="7860" y="3770"/>
                    </a:cubicBezTo>
                    <a:cubicBezTo>
                      <a:pt x="9328" y="3770"/>
                      <a:pt x="10796" y="3412"/>
                      <a:pt x="12098" y="2722"/>
                    </a:cubicBezTo>
                    <a:cubicBezTo>
                      <a:pt x="11581" y="1810"/>
                      <a:pt x="10821" y="1050"/>
                      <a:pt x="9818" y="594"/>
                    </a:cubicBezTo>
                    <a:cubicBezTo>
                      <a:pt x="8947" y="198"/>
                      <a:pt x="7986" y="1"/>
                      <a:pt x="7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2673000" y="1681175"/>
                <a:ext cx="22050" cy="19225"/>
              </a:xfrm>
              <a:custGeom>
                <a:avLst/>
                <a:gdLst/>
                <a:ahLst/>
                <a:cxnLst/>
                <a:rect l="l" t="t" r="r" b="b"/>
                <a:pathLst>
                  <a:path w="882" h="769" extrusionOk="0">
                    <a:moveTo>
                      <a:pt x="426" y="1"/>
                    </a:moveTo>
                    <a:lnTo>
                      <a:pt x="92" y="122"/>
                    </a:lnTo>
                    <a:cubicBezTo>
                      <a:pt x="61" y="153"/>
                      <a:pt x="31" y="244"/>
                      <a:pt x="0" y="274"/>
                    </a:cubicBezTo>
                    <a:cubicBezTo>
                      <a:pt x="61" y="305"/>
                      <a:pt x="122" y="305"/>
                      <a:pt x="152" y="305"/>
                    </a:cubicBezTo>
                    <a:cubicBezTo>
                      <a:pt x="244" y="274"/>
                      <a:pt x="274" y="213"/>
                      <a:pt x="365" y="213"/>
                    </a:cubicBezTo>
                    <a:lnTo>
                      <a:pt x="517" y="213"/>
                    </a:lnTo>
                    <a:cubicBezTo>
                      <a:pt x="548" y="213"/>
                      <a:pt x="578" y="213"/>
                      <a:pt x="608" y="274"/>
                    </a:cubicBezTo>
                    <a:cubicBezTo>
                      <a:pt x="669" y="305"/>
                      <a:pt x="669" y="335"/>
                      <a:pt x="669" y="365"/>
                    </a:cubicBezTo>
                    <a:cubicBezTo>
                      <a:pt x="669" y="457"/>
                      <a:pt x="639" y="517"/>
                      <a:pt x="578" y="609"/>
                    </a:cubicBezTo>
                    <a:cubicBezTo>
                      <a:pt x="548" y="700"/>
                      <a:pt x="608" y="761"/>
                      <a:pt x="669" y="761"/>
                    </a:cubicBezTo>
                    <a:cubicBezTo>
                      <a:pt x="681" y="766"/>
                      <a:pt x="691" y="769"/>
                      <a:pt x="701" y="769"/>
                    </a:cubicBezTo>
                    <a:cubicBezTo>
                      <a:pt x="743" y="769"/>
                      <a:pt x="772" y="724"/>
                      <a:pt x="821" y="700"/>
                    </a:cubicBezTo>
                    <a:cubicBezTo>
                      <a:pt x="852" y="609"/>
                      <a:pt x="882" y="487"/>
                      <a:pt x="882" y="365"/>
                    </a:cubicBezTo>
                    <a:cubicBezTo>
                      <a:pt x="882" y="274"/>
                      <a:pt x="821" y="153"/>
                      <a:pt x="730" y="61"/>
                    </a:cubicBezTo>
                    <a:cubicBezTo>
                      <a:pt x="669" y="1"/>
                      <a:pt x="548" y="1"/>
                      <a:pt x="426"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2683650" y="1608775"/>
                <a:ext cx="56250" cy="20675"/>
              </a:xfrm>
              <a:custGeom>
                <a:avLst/>
                <a:gdLst/>
                <a:ahLst/>
                <a:cxnLst/>
                <a:rect l="l" t="t" r="r" b="b"/>
                <a:pathLst>
                  <a:path w="2250" h="827" extrusionOk="0">
                    <a:moveTo>
                      <a:pt x="1127" y="1"/>
                    </a:moveTo>
                    <a:cubicBezTo>
                      <a:pt x="822" y="1"/>
                      <a:pt x="519" y="78"/>
                      <a:pt x="243" y="252"/>
                    </a:cubicBezTo>
                    <a:cubicBezTo>
                      <a:pt x="91" y="313"/>
                      <a:pt x="0" y="495"/>
                      <a:pt x="91" y="647"/>
                    </a:cubicBezTo>
                    <a:cubicBezTo>
                      <a:pt x="165" y="776"/>
                      <a:pt x="260" y="827"/>
                      <a:pt x="365" y="827"/>
                    </a:cubicBezTo>
                    <a:cubicBezTo>
                      <a:pt x="433" y="827"/>
                      <a:pt x="505" y="805"/>
                      <a:pt x="578" y="769"/>
                    </a:cubicBezTo>
                    <a:cubicBezTo>
                      <a:pt x="730" y="678"/>
                      <a:pt x="912" y="647"/>
                      <a:pt x="1064" y="617"/>
                    </a:cubicBezTo>
                    <a:cubicBezTo>
                      <a:pt x="1307" y="617"/>
                      <a:pt x="1520" y="647"/>
                      <a:pt x="1733" y="739"/>
                    </a:cubicBezTo>
                    <a:cubicBezTo>
                      <a:pt x="1733" y="739"/>
                      <a:pt x="1763" y="739"/>
                      <a:pt x="1763" y="769"/>
                    </a:cubicBezTo>
                    <a:cubicBezTo>
                      <a:pt x="1822" y="793"/>
                      <a:pt x="1885" y="807"/>
                      <a:pt x="1946" y="807"/>
                    </a:cubicBezTo>
                    <a:cubicBezTo>
                      <a:pt x="2043" y="807"/>
                      <a:pt x="2133" y="771"/>
                      <a:pt x="2189" y="678"/>
                    </a:cubicBezTo>
                    <a:cubicBezTo>
                      <a:pt x="2249" y="556"/>
                      <a:pt x="2249" y="313"/>
                      <a:pt x="2097" y="252"/>
                    </a:cubicBezTo>
                    <a:cubicBezTo>
                      <a:pt x="1796" y="93"/>
                      <a:pt x="1461" y="1"/>
                      <a:pt x="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5"/>
              <p:cNvSpPr/>
              <p:nvPr/>
            </p:nvSpPr>
            <p:spPr>
              <a:xfrm>
                <a:off x="2590175" y="1612425"/>
                <a:ext cx="57025" cy="22950"/>
              </a:xfrm>
              <a:custGeom>
                <a:avLst/>
                <a:gdLst/>
                <a:ahLst/>
                <a:cxnLst/>
                <a:rect l="l" t="t" r="r" b="b"/>
                <a:pathLst>
                  <a:path w="2281" h="918" extrusionOk="0">
                    <a:moveTo>
                      <a:pt x="1316" y="1"/>
                    </a:moveTo>
                    <a:cubicBezTo>
                      <a:pt x="910" y="1"/>
                      <a:pt x="505" y="122"/>
                      <a:pt x="183" y="349"/>
                    </a:cubicBezTo>
                    <a:cubicBezTo>
                      <a:pt x="31" y="441"/>
                      <a:pt x="0" y="653"/>
                      <a:pt x="92" y="775"/>
                    </a:cubicBezTo>
                    <a:cubicBezTo>
                      <a:pt x="168" y="870"/>
                      <a:pt x="267" y="917"/>
                      <a:pt x="361" y="917"/>
                    </a:cubicBezTo>
                    <a:cubicBezTo>
                      <a:pt x="417" y="917"/>
                      <a:pt x="471" y="900"/>
                      <a:pt x="517" y="866"/>
                    </a:cubicBezTo>
                    <a:cubicBezTo>
                      <a:pt x="547" y="805"/>
                      <a:pt x="639" y="775"/>
                      <a:pt x="669" y="745"/>
                    </a:cubicBezTo>
                    <a:lnTo>
                      <a:pt x="699" y="745"/>
                    </a:lnTo>
                    <a:cubicBezTo>
                      <a:pt x="760" y="745"/>
                      <a:pt x="760" y="714"/>
                      <a:pt x="791" y="714"/>
                    </a:cubicBezTo>
                    <a:cubicBezTo>
                      <a:pt x="851" y="653"/>
                      <a:pt x="912" y="653"/>
                      <a:pt x="973" y="623"/>
                    </a:cubicBezTo>
                    <a:cubicBezTo>
                      <a:pt x="973" y="623"/>
                      <a:pt x="1027" y="609"/>
                      <a:pt x="1036" y="609"/>
                    </a:cubicBezTo>
                    <a:cubicBezTo>
                      <a:pt x="1041" y="609"/>
                      <a:pt x="1034" y="613"/>
                      <a:pt x="1003" y="623"/>
                    </a:cubicBezTo>
                    <a:lnTo>
                      <a:pt x="1429" y="623"/>
                    </a:lnTo>
                    <a:cubicBezTo>
                      <a:pt x="1520" y="623"/>
                      <a:pt x="1551" y="623"/>
                      <a:pt x="1611" y="653"/>
                    </a:cubicBezTo>
                    <a:cubicBezTo>
                      <a:pt x="1672" y="653"/>
                      <a:pt x="1703" y="653"/>
                      <a:pt x="1733" y="714"/>
                    </a:cubicBezTo>
                    <a:lnTo>
                      <a:pt x="1763" y="714"/>
                    </a:lnTo>
                    <a:cubicBezTo>
                      <a:pt x="1805" y="722"/>
                      <a:pt x="1851" y="729"/>
                      <a:pt x="1898" y="729"/>
                    </a:cubicBezTo>
                    <a:cubicBezTo>
                      <a:pt x="2021" y="729"/>
                      <a:pt x="2145" y="686"/>
                      <a:pt x="2189" y="532"/>
                    </a:cubicBezTo>
                    <a:cubicBezTo>
                      <a:pt x="2280" y="441"/>
                      <a:pt x="2219" y="197"/>
                      <a:pt x="2037" y="137"/>
                    </a:cubicBezTo>
                    <a:cubicBezTo>
                      <a:pt x="1808" y="45"/>
                      <a:pt x="1562" y="1"/>
                      <a:pt x="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5"/>
              <p:cNvSpPr/>
              <p:nvPr/>
            </p:nvSpPr>
            <p:spPr>
              <a:xfrm>
                <a:off x="2641725" y="1722050"/>
                <a:ext cx="44975" cy="16425"/>
              </a:xfrm>
              <a:custGeom>
                <a:avLst/>
                <a:gdLst/>
                <a:ahLst/>
                <a:cxnLst/>
                <a:rect l="l" t="t" r="r" b="b"/>
                <a:pathLst>
                  <a:path w="1799" h="657" extrusionOk="0">
                    <a:moveTo>
                      <a:pt x="170" y="1"/>
                    </a:moveTo>
                    <a:cubicBezTo>
                      <a:pt x="75" y="1"/>
                      <a:pt x="1" y="148"/>
                      <a:pt x="96" y="220"/>
                    </a:cubicBezTo>
                    <a:cubicBezTo>
                      <a:pt x="493" y="484"/>
                      <a:pt x="937" y="657"/>
                      <a:pt x="1426" y="657"/>
                    </a:cubicBezTo>
                    <a:cubicBezTo>
                      <a:pt x="1498" y="657"/>
                      <a:pt x="1572" y="653"/>
                      <a:pt x="1647" y="645"/>
                    </a:cubicBezTo>
                    <a:cubicBezTo>
                      <a:pt x="1799" y="615"/>
                      <a:pt x="1799" y="402"/>
                      <a:pt x="1647" y="402"/>
                    </a:cubicBezTo>
                    <a:cubicBezTo>
                      <a:pt x="1566" y="412"/>
                      <a:pt x="1485" y="417"/>
                      <a:pt x="1404" y="417"/>
                    </a:cubicBezTo>
                    <a:cubicBezTo>
                      <a:pt x="1000" y="417"/>
                      <a:pt x="603" y="291"/>
                      <a:pt x="248" y="37"/>
                    </a:cubicBezTo>
                    <a:cubicBezTo>
                      <a:pt x="223" y="12"/>
                      <a:pt x="195" y="1"/>
                      <a:pt x="170"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2611450" y="1657400"/>
                <a:ext cx="25850" cy="26075"/>
              </a:xfrm>
              <a:custGeom>
                <a:avLst/>
                <a:gdLst/>
                <a:ahLst/>
                <a:cxnLst/>
                <a:rect l="l" t="t" r="r" b="b"/>
                <a:pathLst>
                  <a:path w="1034" h="1043" extrusionOk="0">
                    <a:moveTo>
                      <a:pt x="455" y="0"/>
                    </a:moveTo>
                    <a:cubicBezTo>
                      <a:pt x="195" y="0"/>
                      <a:pt x="0" y="223"/>
                      <a:pt x="0" y="496"/>
                    </a:cubicBezTo>
                    <a:cubicBezTo>
                      <a:pt x="0" y="769"/>
                      <a:pt x="244" y="982"/>
                      <a:pt x="517" y="1043"/>
                    </a:cubicBezTo>
                    <a:cubicBezTo>
                      <a:pt x="760" y="1043"/>
                      <a:pt x="1003" y="800"/>
                      <a:pt x="1034" y="526"/>
                    </a:cubicBezTo>
                    <a:cubicBezTo>
                      <a:pt x="1034" y="283"/>
                      <a:pt x="791" y="40"/>
                      <a:pt x="548" y="9"/>
                    </a:cubicBezTo>
                    <a:cubicBezTo>
                      <a:pt x="516" y="3"/>
                      <a:pt x="485"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5"/>
              <p:cNvSpPr/>
              <p:nvPr/>
            </p:nvSpPr>
            <p:spPr>
              <a:xfrm>
                <a:off x="2625125" y="1662175"/>
                <a:ext cx="7625" cy="7625"/>
              </a:xfrm>
              <a:custGeom>
                <a:avLst/>
                <a:gdLst/>
                <a:ahLst/>
                <a:cxnLst/>
                <a:rect l="l" t="t" r="r" b="b"/>
                <a:pathLst>
                  <a:path w="305" h="305" extrusionOk="0">
                    <a:moveTo>
                      <a:pt x="153" y="1"/>
                    </a:moveTo>
                    <a:cubicBezTo>
                      <a:pt x="61" y="1"/>
                      <a:pt x="1" y="31"/>
                      <a:pt x="1" y="153"/>
                    </a:cubicBezTo>
                    <a:cubicBezTo>
                      <a:pt x="1" y="214"/>
                      <a:pt x="61" y="305"/>
                      <a:pt x="153" y="305"/>
                    </a:cubicBezTo>
                    <a:cubicBezTo>
                      <a:pt x="213" y="305"/>
                      <a:pt x="305" y="244"/>
                      <a:pt x="305" y="153"/>
                    </a:cubicBezTo>
                    <a:cubicBezTo>
                      <a:pt x="305" y="92"/>
                      <a:pt x="213"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5"/>
              <p:cNvSpPr/>
              <p:nvPr/>
            </p:nvSpPr>
            <p:spPr>
              <a:xfrm>
                <a:off x="2704150" y="1653825"/>
                <a:ext cx="25100" cy="25850"/>
              </a:xfrm>
              <a:custGeom>
                <a:avLst/>
                <a:gdLst/>
                <a:ahLst/>
                <a:cxnLst/>
                <a:rect l="l" t="t" r="r" b="b"/>
                <a:pathLst>
                  <a:path w="1004" h="1034" extrusionOk="0">
                    <a:moveTo>
                      <a:pt x="517" y="0"/>
                    </a:moveTo>
                    <a:cubicBezTo>
                      <a:pt x="213" y="0"/>
                      <a:pt x="1" y="183"/>
                      <a:pt x="1" y="487"/>
                    </a:cubicBezTo>
                    <a:cubicBezTo>
                      <a:pt x="1" y="760"/>
                      <a:pt x="213" y="973"/>
                      <a:pt x="487" y="1034"/>
                    </a:cubicBezTo>
                    <a:cubicBezTo>
                      <a:pt x="761" y="1034"/>
                      <a:pt x="973" y="791"/>
                      <a:pt x="1004" y="517"/>
                    </a:cubicBezTo>
                    <a:cubicBezTo>
                      <a:pt x="1004" y="274"/>
                      <a:pt x="791" y="31"/>
                      <a:pt x="5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2717075" y="1658375"/>
                <a:ext cx="7625" cy="7625"/>
              </a:xfrm>
              <a:custGeom>
                <a:avLst/>
                <a:gdLst/>
                <a:ahLst/>
                <a:cxnLst/>
                <a:rect l="l" t="t" r="r" b="b"/>
                <a:pathLst>
                  <a:path w="305" h="305" extrusionOk="0">
                    <a:moveTo>
                      <a:pt x="152" y="1"/>
                    </a:moveTo>
                    <a:cubicBezTo>
                      <a:pt x="92" y="1"/>
                      <a:pt x="0" y="92"/>
                      <a:pt x="0" y="153"/>
                    </a:cubicBezTo>
                    <a:cubicBezTo>
                      <a:pt x="0" y="244"/>
                      <a:pt x="92" y="305"/>
                      <a:pt x="152" y="305"/>
                    </a:cubicBezTo>
                    <a:cubicBezTo>
                      <a:pt x="244" y="305"/>
                      <a:pt x="304" y="244"/>
                      <a:pt x="304" y="153"/>
                    </a:cubicBezTo>
                    <a:cubicBezTo>
                      <a:pt x="304" y="92"/>
                      <a:pt x="244"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5"/>
              <p:cNvSpPr/>
              <p:nvPr/>
            </p:nvSpPr>
            <p:spPr>
              <a:xfrm>
                <a:off x="2421475" y="1657750"/>
                <a:ext cx="88925" cy="81075"/>
              </a:xfrm>
              <a:custGeom>
                <a:avLst/>
                <a:gdLst/>
                <a:ahLst/>
                <a:cxnLst/>
                <a:rect l="l" t="t" r="r" b="b"/>
                <a:pathLst>
                  <a:path w="3557" h="3243" extrusionOk="0">
                    <a:moveTo>
                      <a:pt x="1468" y="1"/>
                    </a:moveTo>
                    <a:cubicBezTo>
                      <a:pt x="1147" y="1"/>
                      <a:pt x="843" y="108"/>
                      <a:pt x="608" y="330"/>
                    </a:cubicBezTo>
                    <a:cubicBezTo>
                      <a:pt x="0" y="877"/>
                      <a:pt x="92" y="1880"/>
                      <a:pt x="760" y="2579"/>
                    </a:cubicBezTo>
                    <a:cubicBezTo>
                      <a:pt x="1158" y="3013"/>
                      <a:pt x="1663" y="3242"/>
                      <a:pt x="2128" y="3242"/>
                    </a:cubicBezTo>
                    <a:cubicBezTo>
                      <a:pt x="2446" y="3242"/>
                      <a:pt x="2745" y="3135"/>
                      <a:pt x="2979" y="2913"/>
                    </a:cubicBezTo>
                    <a:cubicBezTo>
                      <a:pt x="3557" y="2397"/>
                      <a:pt x="3466" y="1394"/>
                      <a:pt x="2827" y="664"/>
                    </a:cubicBezTo>
                    <a:cubicBezTo>
                      <a:pt x="2448" y="230"/>
                      <a:pt x="1940" y="1"/>
                      <a:pt x="1468"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5"/>
              <p:cNvSpPr/>
              <p:nvPr/>
            </p:nvSpPr>
            <p:spPr>
              <a:xfrm>
                <a:off x="2435150" y="1672150"/>
                <a:ext cx="50950" cy="47800"/>
              </a:xfrm>
              <a:custGeom>
                <a:avLst/>
                <a:gdLst/>
                <a:ahLst/>
                <a:cxnLst/>
                <a:rect l="l" t="t" r="r" b="b"/>
                <a:pathLst>
                  <a:path w="2038" h="1912" extrusionOk="0">
                    <a:moveTo>
                      <a:pt x="962" y="0"/>
                    </a:moveTo>
                    <a:cubicBezTo>
                      <a:pt x="793" y="0"/>
                      <a:pt x="631" y="38"/>
                      <a:pt x="487" y="118"/>
                    </a:cubicBezTo>
                    <a:cubicBezTo>
                      <a:pt x="153" y="301"/>
                      <a:pt x="1" y="696"/>
                      <a:pt x="213" y="970"/>
                    </a:cubicBezTo>
                    <a:cubicBezTo>
                      <a:pt x="213" y="991"/>
                      <a:pt x="257" y="1026"/>
                      <a:pt x="304" y="1026"/>
                    </a:cubicBezTo>
                    <a:cubicBezTo>
                      <a:pt x="325" y="1026"/>
                      <a:pt x="347" y="1019"/>
                      <a:pt x="365" y="1000"/>
                    </a:cubicBezTo>
                    <a:cubicBezTo>
                      <a:pt x="426" y="1000"/>
                      <a:pt x="457" y="939"/>
                      <a:pt x="426" y="848"/>
                    </a:cubicBezTo>
                    <a:cubicBezTo>
                      <a:pt x="335" y="666"/>
                      <a:pt x="457" y="392"/>
                      <a:pt x="639" y="301"/>
                    </a:cubicBezTo>
                    <a:cubicBezTo>
                      <a:pt x="740" y="220"/>
                      <a:pt x="882" y="193"/>
                      <a:pt x="1019" y="193"/>
                    </a:cubicBezTo>
                    <a:cubicBezTo>
                      <a:pt x="1088" y="193"/>
                      <a:pt x="1156" y="200"/>
                      <a:pt x="1216" y="210"/>
                    </a:cubicBezTo>
                    <a:cubicBezTo>
                      <a:pt x="1125" y="210"/>
                      <a:pt x="1064" y="240"/>
                      <a:pt x="1034" y="331"/>
                    </a:cubicBezTo>
                    <a:cubicBezTo>
                      <a:pt x="882" y="483"/>
                      <a:pt x="821" y="696"/>
                      <a:pt x="882" y="909"/>
                    </a:cubicBezTo>
                    <a:cubicBezTo>
                      <a:pt x="882" y="970"/>
                      <a:pt x="912" y="1000"/>
                      <a:pt x="973" y="1000"/>
                    </a:cubicBezTo>
                    <a:lnTo>
                      <a:pt x="1034" y="1000"/>
                    </a:lnTo>
                    <a:cubicBezTo>
                      <a:pt x="1064" y="970"/>
                      <a:pt x="1095" y="939"/>
                      <a:pt x="1095" y="848"/>
                    </a:cubicBezTo>
                    <a:cubicBezTo>
                      <a:pt x="1064" y="696"/>
                      <a:pt x="1095" y="605"/>
                      <a:pt x="1186" y="483"/>
                    </a:cubicBezTo>
                    <a:cubicBezTo>
                      <a:pt x="1247" y="362"/>
                      <a:pt x="1399" y="331"/>
                      <a:pt x="1520" y="331"/>
                    </a:cubicBezTo>
                    <a:cubicBezTo>
                      <a:pt x="1551" y="331"/>
                      <a:pt x="1581" y="362"/>
                      <a:pt x="1642" y="392"/>
                    </a:cubicBezTo>
                    <a:cubicBezTo>
                      <a:pt x="1703" y="483"/>
                      <a:pt x="1733" y="605"/>
                      <a:pt x="1703" y="666"/>
                    </a:cubicBezTo>
                    <a:cubicBezTo>
                      <a:pt x="1672" y="757"/>
                      <a:pt x="1581" y="818"/>
                      <a:pt x="1520" y="909"/>
                    </a:cubicBezTo>
                    <a:cubicBezTo>
                      <a:pt x="1429" y="970"/>
                      <a:pt x="1338" y="1061"/>
                      <a:pt x="1277" y="1152"/>
                    </a:cubicBezTo>
                    <a:cubicBezTo>
                      <a:pt x="1186" y="1365"/>
                      <a:pt x="1216" y="1608"/>
                      <a:pt x="1368" y="1760"/>
                    </a:cubicBezTo>
                    <a:cubicBezTo>
                      <a:pt x="1429" y="1881"/>
                      <a:pt x="1581" y="1912"/>
                      <a:pt x="1733" y="1912"/>
                    </a:cubicBezTo>
                    <a:cubicBezTo>
                      <a:pt x="1824" y="1912"/>
                      <a:pt x="1885" y="1912"/>
                      <a:pt x="1976" y="1881"/>
                    </a:cubicBezTo>
                    <a:cubicBezTo>
                      <a:pt x="2007" y="1881"/>
                      <a:pt x="2037" y="1821"/>
                      <a:pt x="2007" y="1729"/>
                    </a:cubicBezTo>
                    <a:cubicBezTo>
                      <a:pt x="2007" y="1708"/>
                      <a:pt x="1976" y="1686"/>
                      <a:pt x="1926" y="1686"/>
                    </a:cubicBezTo>
                    <a:cubicBezTo>
                      <a:pt x="1906" y="1686"/>
                      <a:pt x="1881" y="1690"/>
                      <a:pt x="1855" y="1699"/>
                    </a:cubicBezTo>
                    <a:cubicBezTo>
                      <a:pt x="1832" y="1722"/>
                      <a:pt x="1795" y="1732"/>
                      <a:pt x="1754" y="1732"/>
                    </a:cubicBezTo>
                    <a:cubicBezTo>
                      <a:pt x="1687" y="1732"/>
                      <a:pt x="1607" y="1706"/>
                      <a:pt x="1551" y="1669"/>
                    </a:cubicBezTo>
                    <a:cubicBezTo>
                      <a:pt x="1490" y="1577"/>
                      <a:pt x="1490" y="1456"/>
                      <a:pt x="1520" y="1365"/>
                    </a:cubicBezTo>
                    <a:cubicBezTo>
                      <a:pt x="1551" y="1274"/>
                      <a:pt x="1581" y="1243"/>
                      <a:pt x="1672" y="1152"/>
                    </a:cubicBezTo>
                    <a:cubicBezTo>
                      <a:pt x="1794" y="1091"/>
                      <a:pt x="1885" y="1000"/>
                      <a:pt x="1946" y="848"/>
                    </a:cubicBezTo>
                    <a:cubicBezTo>
                      <a:pt x="1976" y="696"/>
                      <a:pt x="1946" y="514"/>
                      <a:pt x="1824" y="362"/>
                    </a:cubicBezTo>
                    <a:cubicBezTo>
                      <a:pt x="1733" y="240"/>
                      <a:pt x="1581" y="179"/>
                      <a:pt x="1429" y="88"/>
                    </a:cubicBezTo>
                    <a:cubicBezTo>
                      <a:pt x="1271" y="31"/>
                      <a:pt x="1114" y="0"/>
                      <a:pt x="962"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1483000" y="1176600"/>
                <a:ext cx="853400" cy="679225"/>
              </a:xfrm>
              <a:custGeom>
                <a:avLst/>
                <a:gdLst/>
                <a:ahLst/>
                <a:cxnLst/>
                <a:rect l="l" t="t" r="r" b="b"/>
                <a:pathLst>
                  <a:path w="34136" h="27169" extrusionOk="0">
                    <a:moveTo>
                      <a:pt x="17083" y="1"/>
                    </a:moveTo>
                    <a:cubicBezTo>
                      <a:pt x="7661" y="1"/>
                      <a:pt x="1" y="5928"/>
                      <a:pt x="1" y="13284"/>
                    </a:cubicBezTo>
                    <a:cubicBezTo>
                      <a:pt x="1" y="20609"/>
                      <a:pt x="7661" y="26536"/>
                      <a:pt x="17083" y="26536"/>
                    </a:cubicBezTo>
                    <a:cubicBezTo>
                      <a:pt x="20123" y="26536"/>
                      <a:pt x="22950" y="25928"/>
                      <a:pt x="25442" y="24834"/>
                    </a:cubicBezTo>
                    <a:cubicBezTo>
                      <a:pt x="25898" y="25381"/>
                      <a:pt x="26445" y="25837"/>
                      <a:pt x="27114" y="26232"/>
                    </a:cubicBezTo>
                    <a:cubicBezTo>
                      <a:pt x="28156" y="26844"/>
                      <a:pt x="29366" y="27169"/>
                      <a:pt x="30595" y="27169"/>
                    </a:cubicBezTo>
                    <a:cubicBezTo>
                      <a:pt x="31015" y="27169"/>
                      <a:pt x="31437" y="27131"/>
                      <a:pt x="31856" y="27053"/>
                    </a:cubicBezTo>
                    <a:cubicBezTo>
                      <a:pt x="32007" y="27023"/>
                      <a:pt x="32038" y="26779"/>
                      <a:pt x="31886" y="26719"/>
                    </a:cubicBezTo>
                    <a:cubicBezTo>
                      <a:pt x="30397" y="25837"/>
                      <a:pt x="29302" y="24469"/>
                      <a:pt x="28725" y="22919"/>
                    </a:cubicBezTo>
                    <a:cubicBezTo>
                      <a:pt x="32038" y="20488"/>
                      <a:pt x="34135" y="17083"/>
                      <a:pt x="34135" y="13284"/>
                    </a:cubicBezTo>
                    <a:cubicBezTo>
                      <a:pt x="34135" y="5928"/>
                      <a:pt x="26506" y="1"/>
                      <a:pt x="17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8596;p62"/>
          <p:cNvSpPr txBox="1">
            <a:spLocks/>
          </p:cNvSpPr>
          <p:nvPr/>
        </p:nvSpPr>
        <p:spPr>
          <a:xfrm>
            <a:off x="989446" y="1481581"/>
            <a:ext cx="7187473" cy="196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Ranchers"/>
              <a:buNone/>
              <a:defRPr sz="6000"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CẢM ƠN CÁC EM </a:t>
            </a:r>
            <a:b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b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ĐÃ </a:t>
            </a:r>
            <a:r>
              <a:rPr lang="en-US" sz="4000" b="1" dirty="0">
                <a:solidFill>
                  <a:schemeClr val="bg1">
                    <a:lumMod val="75000"/>
                  </a:schemeClr>
                </a:solidFill>
                <a:latin typeface="Arial" panose="020B0604020202020204" pitchFamily="34" charset="0"/>
              </a:rPr>
              <a:t>THEO DÕI</a:t>
            </a: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 </a:t>
            </a:r>
            <a:endParaRPr kumimoji="0" lang="en-US"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endParaRPr>
          </a:p>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BÀI </a:t>
            </a:r>
            <a:r>
              <a:rPr kumimoji="0" lang="en-US"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HỌC</a:t>
            </a: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a:t>
            </a:r>
          </a:p>
        </p:txBody>
      </p:sp>
    </p:spTree>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9871471">
            <a:off x="8382988" y="427171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9871471">
            <a:off x="8721899" y="42570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p:cNvPicPr>
            <a:picLocks noChangeAspect="1"/>
          </p:cNvPicPr>
          <p:nvPr/>
        </p:nvPicPr>
        <p:blipFill>
          <a:blip r:embed="rId3"/>
          <a:srcRect/>
          <a:stretch/>
        </p:blipFill>
        <p:spPr>
          <a:xfrm>
            <a:off x="5522026" y="1534098"/>
            <a:ext cx="3082570" cy="2139842"/>
          </a:xfrm>
          <a:prstGeom prst="rect">
            <a:avLst/>
          </a:prstGeom>
        </p:spPr>
      </p:pic>
      <p:sp>
        <p:nvSpPr>
          <p:cNvPr id="121" name="Rectangle 120"/>
          <p:cNvSpPr/>
          <p:nvPr/>
        </p:nvSpPr>
        <p:spPr>
          <a:xfrm>
            <a:off x="2373271" y="1722320"/>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465882" y="2056406"/>
                <a:ext cx="4784689" cy="1703030"/>
              </a:xfrm>
              <a:prstGeom prst="rect">
                <a:avLst/>
              </a:prstGeom>
            </p:spPr>
            <p:txBody>
              <a:bodyPr wrap="square">
                <a:spAutoFit/>
              </a:bodyPr>
              <a:lstStyle/>
              <a:p>
                <a:pPr algn="just">
                  <a:lnSpc>
                    <a:spcPct val="150000"/>
                  </a:lnSpc>
                </a:pPr>
                <a:r>
                  <a:rPr lang="da-DK" sz="1800" dirty="0">
                    <a:latin typeface="Arial" panose="020B0604020202020204" pitchFamily="34" charset="0"/>
                    <a:ea typeface="Calibri" panose="020F0502020204030204" pitchFamily="34" charset="0"/>
                  </a:rPr>
                  <a:t>Hai vách ngăn tủ được thiết kế vuông góc với nhau nên dễ dàng thấy được các góc nhị diện được tạo bởi hai mặt phẳng </a:t>
                </a:r>
                <a14:m>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𝑃</m:t>
                        </m:r>
                      </m:e>
                    </m:d>
                  </m:oMath>
                </a14:m>
                <a:r>
                  <a:rPr lang="da-DK" sz="1800" dirty="0">
                    <a:latin typeface="Arial" panose="020B0604020202020204" pitchFamily="34" charset="0"/>
                    <a:ea typeface="Calibri" panose="020F0502020204030204" pitchFamily="34" charset="0"/>
                  </a:rPr>
                  <a:t> và </a:t>
                </a:r>
                <a14:m>
                  <m:oMath xmlns:m="http://schemas.openxmlformats.org/officeDocument/2006/math">
                    <m:d>
                      <m:dPr>
                        <m:ctrlPr>
                          <a:rPr lang="en-US" sz="1800" i="1">
                            <a:latin typeface="Cambria Math" panose="02040503050406030204" pitchFamily="18" charset="0"/>
                            <a:cs typeface="Arial" panose="020B0604020202020204" pitchFamily="34" charset="0"/>
                          </a:rPr>
                        </m:ctrlPr>
                      </m:dPr>
                      <m:e>
                        <m:r>
                          <a:rPr lang="da-DK" sz="1800" i="1">
                            <a:latin typeface="Cambria Math" panose="02040503050406030204" pitchFamily="18" charset="0"/>
                            <a:ea typeface="Calibri" panose="020F0502020204030204" pitchFamily="34" charset="0"/>
                            <a:cs typeface="Arial" panose="020B0604020202020204" pitchFamily="34" charset="0"/>
                          </a:rPr>
                          <m:t>𝑄</m:t>
                        </m:r>
                      </m:e>
                    </m:d>
                  </m:oMath>
                </a14:m>
                <a:r>
                  <a:rPr lang="da-DK" sz="1800" dirty="0">
                    <a:latin typeface="Arial" panose="020B0604020202020204" pitchFamily="34" charset="0"/>
                    <a:ea typeface="Calibri" panose="020F0502020204030204" pitchFamily="34" charset="0"/>
                  </a:rPr>
                  <a:t> là những góc nhị diện vuông.</a:t>
                </a:r>
                <a:endParaRPr lang="en-US" sz="1800" dirty="0">
                  <a:effectLst/>
                  <a:latin typeface="+mj-lt"/>
                  <a:ea typeface="Arial" panose="020B060402020202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65882" y="2056406"/>
                <a:ext cx="4784689" cy="1703030"/>
              </a:xfrm>
              <a:prstGeom prst="rect">
                <a:avLst/>
              </a:prstGeom>
              <a:blipFill>
                <a:blip r:embed="rId4"/>
                <a:stretch>
                  <a:fillRect l="-1019" r="-1146" b="-4643"/>
                </a:stretch>
              </a:blipFill>
            </p:spPr>
            <p:txBody>
              <a:bodyPr/>
              <a:lstStyle/>
              <a:p>
                <a:r>
                  <a:rPr lang="en-US">
                    <a:noFill/>
                  </a:rPr>
                  <a:t> </a:t>
                </a:r>
              </a:p>
            </p:txBody>
          </p:sp>
        </mc:Fallback>
      </mc:AlternateContent>
      <p:grpSp>
        <p:nvGrpSpPr>
          <p:cNvPr id="9" name="Group 8"/>
          <p:cNvGrpSpPr/>
          <p:nvPr/>
        </p:nvGrpSpPr>
        <p:grpSpPr>
          <a:xfrm>
            <a:off x="465882" y="218258"/>
            <a:ext cx="8308139" cy="1439881"/>
            <a:chOff x="465882" y="265964"/>
            <a:chExt cx="8308139" cy="1439881"/>
          </a:xfrm>
        </p:grpSpPr>
        <p:sp>
          <p:nvSpPr>
            <p:cNvPr id="86" name="Title 21"/>
            <p:cNvSpPr txBox="1">
              <a:spLocks/>
            </p:cNvSpPr>
            <p:nvPr/>
          </p:nvSpPr>
          <p:spPr>
            <a:xfrm>
              <a:off x="533532" y="345737"/>
              <a:ext cx="841140" cy="425539"/>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4" name="Rectangle 3"/>
                <p:cNvSpPr/>
                <p:nvPr/>
              </p:nvSpPr>
              <p:spPr>
                <a:xfrm>
                  <a:off x="465882" y="265964"/>
                  <a:ext cx="8308139" cy="1439881"/>
                </a:xfrm>
                <a:prstGeom prst="rect">
                  <a:avLst/>
                </a:prstGeom>
              </p:spPr>
              <p:txBody>
                <a:bodyPr wrap="square">
                  <a:spAutoFit/>
                </a:bodyPr>
                <a:lstStyle/>
                <a:p>
                  <a:pPr>
                    <a:lnSpc>
                      <a:spcPct val="170000"/>
                    </a:lnSpc>
                  </a:pPr>
                  <a:r>
                    <a:rPr lang="en-US" sz="1800" dirty="0">
                      <a:latin typeface="+mn-lt"/>
                    </a:rPr>
                    <a:t>              </a:t>
                  </a:r>
                  <a:r>
                    <a:rPr lang="en-US" sz="1800" dirty="0">
                      <a:latin typeface="Arial" panose="020B0604020202020204" pitchFamily="34" charset="0"/>
                      <a:ea typeface="Calibri" panose="020F0502020204030204" pitchFamily="34" charset="0"/>
                    </a:rPr>
                    <a:t>Hai </a:t>
                  </a:r>
                  <a:r>
                    <a:rPr lang="en-US" sz="1800" dirty="0" err="1">
                      <a:latin typeface="Arial" panose="020B0604020202020204" pitchFamily="34" charset="0"/>
                      <a:ea typeface="Calibri" panose="020F0502020204030204" pitchFamily="34" charset="0"/>
                    </a:rPr>
                    <a:t>vách</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ngăn</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tủ</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trong</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Hình</a:t>
                  </a:r>
                  <a:r>
                    <a:rPr lang="en-US" sz="1800" dirty="0">
                      <a:latin typeface="Arial" panose="020B0604020202020204" pitchFamily="34" charset="0"/>
                      <a:ea typeface="Calibri" panose="020F0502020204030204" pitchFamily="34" charset="0"/>
                    </a:rPr>
                    <a:t> 45 </a:t>
                  </a:r>
                  <a:r>
                    <a:rPr lang="en-US" sz="1800" dirty="0" err="1">
                      <a:latin typeface="Arial" panose="020B0604020202020204" pitchFamily="34" charset="0"/>
                      <a:ea typeface="Calibri" panose="020F0502020204030204" pitchFamily="34" charset="0"/>
                    </a:rPr>
                    <a:t>gợi</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nên</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hình</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ảnh</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hai</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mặt</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phẳng</a:t>
                  </a:r>
                  <a:r>
                    <a:rPr lang="en-US" sz="1800" dirty="0">
                      <a:latin typeface="Arial" panose="020B0604020202020204" pitchFamily="34" charset="0"/>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𝑃</m:t>
                      </m:r>
                      <m:r>
                        <a:rPr lang="en-US" sz="1800" i="1">
                          <a:latin typeface="Cambria Math" panose="02040503050406030204" pitchFamily="18" charset="0"/>
                          <a:ea typeface="Calibri" panose="020F0502020204030204" pitchFamily="34" charset="0"/>
                          <a:cs typeface="Arial" panose="020B0604020202020204" pitchFamily="34" charset="0"/>
                        </a:rPr>
                        <m:t>)</m:t>
                      </m:r>
                    </m:oMath>
                  </a14:m>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và</a:t>
                  </a:r>
                  <a:r>
                    <a:rPr lang="en-US" sz="1800" dirty="0">
                      <a:latin typeface="Arial" panose="020B0604020202020204" pitchFamily="34" charset="0"/>
                      <a:ea typeface="Calibri" panose="020F050202020403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𝑄</m:t>
                      </m:r>
                      <m:r>
                        <a:rPr lang="en-US" sz="1800" i="1">
                          <a:latin typeface="Cambria Math" panose="02040503050406030204" pitchFamily="18" charset="0"/>
                          <a:ea typeface="Calibri" panose="020F0502020204030204" pitchFamily="34" charset="0"/>
                          <a:cs typeface="Arial" panose="020B0604020202020204" pitchFamily="34" charset="0"/>
                        </a:rPr>
                        <m:t>)</m:t>
                      </m:r>
                    </m:oMath>
                  </a14:m>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cắt</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nhau</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tạo</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nên</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bốn</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góc</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nhị</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diện</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Các</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góc</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nhị</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diện</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đó</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có</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phải</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là</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góc</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nhị</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diện</a:t>
                  </a:r>
                  <a:r>
                    <a:rPr lang="en-US" sz="1800" dirty="0">
                      <a:latin typeface="Arial" panose="020B0604020202020204" pitchFamily="34" charset="0"/>
                      <a:ea typeface="Calibri" panose="020F0502020204030204" pitchFamily="34" charset="0"/>
                    </a:rPr>
                    <a:t> </a:t>
                  </a:r>
                  <a:r>
                    <a:rPr lang="en-US" sz="1800" dirty="0" err="1">
                      <a:latin typeface="Arial" panose="020B0604020202020204" pitchFamily="34" charset="0"/>
                      <a:ea typeface="Calibri" panose="020F0502020204030204" pitchFamily="34" charset="0"/>
                    </a:rPr>
                    <a:t>vuông</a:t>
                  </a:r>
                  <a:r>
                    <a:rPr lang="en-US" sz="1800" dirty="0">
                      <a:latin typeface="Arial" panose="020B0604020202020204" pitchFamily="34" charset="0"/>
                      <a:ea typeface="Calibri" panose="020F0502020204030204" pitchFamily="34" charset="0"/>
                    </a:rPr>
                    <a:t> hay </a:t>
                  </a:r>
                  <a:r>
                    <a:rPr lang="en-US" sz="1800" dirty="0" err="1">
                      <a:latin typeface="Arial" panose="020B0604020202020204" pitchFamily="34" charset="0"/>
                      <a:ea typeface="Calibri" panose="020F0502020204030204" pitchFamily="34" charset="0"/>
                    </a:rPr>
                    <a:t>không</a:t>
                  </a:r>
                  <a:r>
                    <a:rPr lang="en-US" sz="1800" dirty="0">
                      <a:latin typeface="Arial" panose="020B0604020202020204" pitchFamily="34" charset="0"/>
                      <a:ea typeface="Calibri" panose="020F0502020204030204" pitchFamily="34" charset="0"/>
                    </a:rPr>
                    <a:t>?</a:t>
                  </a:r>
                  <a:endParaRPr lang="en-US" sz="1800" dirty="0">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465882" y="265964"/>
                  <a:ext cx="8308139" cy="1439881"/>
                </a:xfrm>
                <a:prstGeom prst="rect">
                  <a:avLst/>
                </a:prstGeom>
                <a:blipFill>
                  <a:blip r:embed="rId5"/>
                  <a:stretch>
                    <a:fillRect l="-587" b="-5932"/>
                  </a:stretch>
                </a:blipFill>
              </p:spPr>
              <p:txBody>
                <a:bodyPr/>
                <a:lstStyle/>
                <a:p>
                  <a:r>
                    <a:rPr lang="en-US">
                      <a:noFill/>
                    </a:rPr>
                    <a:t> </a:t>
                  </a:r>
                </a:p>
              </p:txBody>
            </p:sp>
          </mc:Fallback>
        </mc:AlternateContent>
      </p:grpSp>
      <p:sp>
        <p:nvSpPr>
          <p:cNvPr id="5" name="TextBox 4">
            <a:extLst>
              <a:ext uri="{FF2B5EF4-FFF2-40B4-BE49-F238E27FC236}">
                <a16:creationId xmlns:a16="http://schemas.microsoft.com/office/drawing/2014/main" id="{B272A130-49B4-B077-6EEB-7E68CBB5EC1F}"/>
              </a:ext>
            </a:extLst>
          </p:cNvPr>
          <p:cNvSpPr txBox="1"/>
          <p:nvPr/>
        </p:nvSpPr>
        <p:spPr>
          <a:xfrm>
            <a:off x="512354" y="3945357"/>
            <a:ext cx="8024920" cy="873252"/>
          </a:xfrm>
          <a:prstGeom prst="rect">
            <a:avLst/>
          </a:prstGeom>
          <a:noFill/>
        </p:spPr>
        <p:txBody>
          <a:bodyPr wrap="square">
            <a:spAutoFit/>
          </a:bodyPr>
          <a:lstStyle/>
          <a:p>
            <a:pPr algn="just">
              <a:lnSpc>
                <a:spcPct val="150000"/>
              </a:lnSpc>
              <a:spcBef>
                <a:spcPts val="600"/>
              </a:spcBef>
              <a:spcAft>
                <a:spcPts val="600"/>
              </a:spcAft>
            </a:pPr>
            <a:r>
              <a:rPr lang="da-DK" sz="1800"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Nhận xét:</a:t>
            </a:r>
            <a:r>
              <a:rPr lang="da-DK" sz="1800"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da-DK" sz="1800" dirty="0">
                <a:effectLst/>
                <a:latin typeface="Arial" panose="020B0604020202020204" pitchFamily="34" charset="0"/>
                <a:ea typeface="Times New Roman" panose="02020603050405020304" pitchFamily="18" charset="0"/>
                <a:cs typeface="Times New Roman" panose="02020603050405020304" pitchFamily="18" charset="0"/>
              </a:rPr>
              <a:t>Hai mặt phẳng cắt nhau tạo thành bốn góc nhị diện. Nếu một trong bốn góc nhị diện đó vuông thì các góc nhị diện còn lại cũng vuông.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4036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up)">
                                      <p:cBhvr>
                                        <p:cTn id="19" dur="500"/>
                                        <p:tgtEl>
                                          <p:spTgt spid="1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5" name="Title 21"/>
          <p:cNvSpPr>
            <a:spLocks noGrp="1"/>
          </p:cNvSpPr>
          <p:nvPr>
            <p:ph type="title" idx="4294967295"/>
          </p:nvPr>
        </p:nvSpPr>
        <p:spPr>
          <a:xfrm>
            <a:off x="3213684" y="372780"/>
            <a:ext cx="2716631" cy="628153"/>
          </a:xfrm>
          <a:prstGeom prst="rect">
            <a:avLst/>
          </a:prstGeom>
        </p:spPr>
        <p:style>
          <a:lnRef idx="3">
            <a:schemeClr val="lt1"/>
          </a:lnRef>
          <a:fillRef idx="1">
            <a:schemeClr val="accent6"/>
          </a:fillRef>
          <a:effectRef idx="1">
            <a:schemeClr val="accent6"/>
          </a:effectRef>
          <a:fontRef idx="minor">
            <a:schemeClr val="lt1"/>
          </a:fontRef>
        </p:style>
        <p:txBody>
          <a:bodyPr/>
          <a:lstStyle/>
          <a:p>
            <a:pPr lvl="0" algn="ctr" defTabSz="457200"/>
            <a:r>
              <a:rPr lang="en-US" sz="2700" kern="1200" dirty="0" err="1">
                <a:solidFill>
                  <a:srgbClr val="000000"/>
                </a:solidFill>
                <a:latin typeface="+mn-lt"/>
                <a:ea typeface="+mn-ea"/>
                <a:cs typeface="Arial" panose="020B0604020202020204" pitchFamily="34" charset="0"/>
                <a:sym typeface="Arial"/>
              </a:rPr>
              <a:t>Định</a:t>
            </a:r>
            <a:r>
              <a:rPr lang="en-US" sz="2700" kern="1200" dirty="0">
                <a:solidFill>
                  <a:srgbClr val="000000"/>
                </a:solidFill>
                <a:latin typeface="+mn-lt"/>
                <a:ea typeface="+mn-ea"/>
                <a:cs typeface="Arial" panose="020B0604020202020204" pitchFamily="34" charset="0"/>
                <a:sym typeface="Arial"/>
              </a:rPr>
              <a:t> </a:t>
            </a:r>
            <a:r>
              <a:rPr lang="en-US" sz="2700" kern="1200" dirty="0" err="1">
                <a:solidFill>
                  <a:srgbClr val="000000"/>
                </a:solidFill>
                <a:latin typeface="+mn-lt"/>
                <a:ea typeface="+mn-ea"/>
                <a:cs typeface="Arial" panose="020B0604020202020204" pitchFamily="34" charset="0"/>
                <a:sym typeface="Arial"/>
              </a:rPr>
              <a:t>nghĩa</a:t>
            </a:r>
            <a:endParaRPr lang="en-US" sz="2700" b="1" kern="1200" dirty="0">
              <a:solidFill>
                <a:srgbClr val="000000"/>
              </a:solidFill>
              <a:latin typeface="+mn-lt"/>
              <a:ea typeface="+mn-ea"/>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851397" y="1353669"/>
                <a:ext cx="5078918" cy="2960554"/>
              </a:xfrm>
              <a:prstGeom prst="rect">
                <a:avLst/>
              </a:prstGeom>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Hai mặt phẳng tạo nên bốn góc nhị diện. Nếu một trong các góc nhị diện đó là góc nhị diện vuông thì hai mặt phẳng đã cho gọi là </a:t>
                </a:r>
                <a:r>
                  <a:rPr lang="da-DK" sz="2000" i="1" dirty="0">
                    <a:latin typeface="Arial" panose="020B0604020202020204" pitchFamily="34" charset="0"/>
                    <a:ea typeface="Times New Roman" panose="02020603050405020304" pitchFamily="18" charset="0"/>
                    <a:cs typeface="Times New Roman" panose="02020603050405020304" pitchFamily="18" charset="0"/>
                  </a:rPr>
                  <a:t>vuông góc với nhau</a:t>
                </a:r>
                <a:r>
                  <a:rPr lang="da-DK"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2000" dirty="0">
                    <a:latin typeface="Arial" panose="020B0604020202020204" pitchFamily="34" charset="0"/>
                    <a:ea typeface="Times New Roman" panose="02020603050405020304" pitchFamily="18" charset="0"/>
                    <a:cs typeface="Times New Roman" panose="02020603050405020304" pitchFamily="18" charset="0"/>
                  </a:rPr>
                  <a:t>Khi hai mặt phẳng (P) và (Q) vuông góc với nhau, ta kí hiệu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da-DK" sz="2000" i="1">
                            <a:latin typeface="Cambria Math" panose="02040503050406030204" pitchFamily="18" charset="0"/>
                            <a:ea typeface="Times New Roman" panose="02020603050405020304" pitchFamily="18" charset="0"/>
                            <a:cs typeface="Arial" panose="020B0604020202020204" pitchFamily="34" charset="0"/>
                          </a:rPr>
                          <m:t>𝑃</m:t>
                        </m:r>
                      </m:e>
                    </m:d>
                    <m:r>
                      <a:rPr lang="da-DK"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da-DK" sz="2000" i="1">
                            <a:latin typeface="Cambria Math" panose="02040503050406030204" pitchFamily="18" charset="0"/>
                            <a:ea typeface="Times New Roman" panose="02020603050405020304" pitchFamily="18" charset="0"/>
                            <a:cs typeface="Arial" panose="020B0604020202020204" pitchFamily="34" charset="0"/>
                          </a:rPr>
                          <m:t>𝑄</m:t>
                        </m:r>
                      </m:e>
                    </m:d>
                  </m:oMath>
                </a14:m>
                <a:r>
                  <a:rPr lang="da-DK" sz="2000" dirty="0">
                    <a:latin typeface="Arial" panose="020B0604020202020204" pitchFamily="34" charset="0"/>
                    <a:ea typeface="Times New Roman" panose="02020603050405020304" pitchFamily="18" charset="0"/>
                    <a:cs typeface="Times New Roman" panose="02020603050405020304" pitchFamily="18" charset="0"/>
                  </a:rPr>
                  <a:t> hoặc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da-DK" sz="2000" i="1">
                            <a:latin typeface="Cambria Math" panose="02040503050406030204" pitchFamily="18" charset="0"/>
                            <a:ea typeface="Times New Roman" panose="02020603050405020304" pitchFamily="18" charset="0"/>
                            <a:cs typeface="Arial" panose="020B0604020202020204" pitchFamily="34" charset="0"/>
                          </a:rPr>
                          <m:t>𝑄</m:t>
                        </m:r>
                      </m:e>
                    </m:d>
                    <m:r>
                      <a:rPr lang="da-DK" sz="2000" i="1">
                        <a:latin typeface="Cambria Math" panose="02040503050406030204" pitchFamily="18" charset="0"/>
                        <a:ea typeface="Times New Roman" panose="02020603050405020304" pitchFamily="18" charset="0"/>
                        <a:cs typeface="Arial" panose="020B0604020202020204" pitchFamily="34" charset="0"/>
                      </a:rPr>
                      <m:t>⊥</m:t>
                    </m:r>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da-DK" sz="2000" i="1">
                            <a:latin typeface="Cambria Math" panose="02040503050406030204" pitchFamily="18" charset="0"/>
                            <a:ea typeface="Times New Roman" panose="02020603050405020304" pitchFamily="18" charset="0"/>
                            <a:cs typeface="Arial" panose="020B0604020202020204" pitchFamily="34" charset="0"/>
                          </a:rPr>
                          <m:t>𝑃</m:t>
                        </m:r>
                      </m:e>
                    </m:d>
                  </m:oMath>
                </a14:m>
                <a:r>
                  <a:rPr lang="da-DK"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851397" y="1353669"/>
                <a:ext cx="5078918" cy="2960554"/>
              </a:xfrm>
              <a:prstGeom prst="rect">
                <a:avLst/>
              </a:prstGeom>
              <a:blipFill>
                <a:blip r:embed="rId3"/>
                <a:stretch>
                  <a:fillRect l="-1321" r="-1200" b="-26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D32E430-EEDE-6792-6725-F717368A77B8}"/>
              </a:ext>
            </a:extLst>
          </p:cNvPr>
          <p:cNvPicPr>
            <a:picLocks noChangeAspect="1"/>
          </p:cNvPicPr>
          <p:nvPr/>
        </p:nvPicPr>
        <p:blipFill>
          <a:blip r:embed="rId4"/>
          <a:stretch>
            <a:fillRect/>
          </a:stretch>
        </p:blipFill>
        <p:spPr>
          <a:xfrm>
            <a:off x="6023333" y="1295285"/>
            <a:ext cx="2269270" cy="2552930"/>
          </a:xfrm>
          <a:prstGeom prst="rect">
            <a:avLst/>
          </a:prstGeom>
        </p:spPr>
      </p:pic>
    </p:spTree>
    <p:extLst>
      <p:ext uri="{BB962C8B-B14F-4D97-AF65-F5344CB8AC3E}">
        <p14:creationId xmlns:p14="http://schemas.microsoft.com/office/powerpoint/2010/main" val="314326732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067"/>
        <p:cNvGrpSpPr/>
        <p:nvPr/>
      </p:nvGrpSpPr>
      <p:grpSpPr>
        <a:xfrm>
          <a:off x="0" y="0"/>
          <a:ext cx="0" cy="0"/>
          <a:chOff x="0" y="0"/>
          <a:chExt cx="0" cy="0"/>
        </a:xfrm>
      </p:grpSpPr>
      <p:sp>
        <p:nvSpPr>
          <p:cNvPr id="83" name="Rectangle 82"/>
          <p:cNvSpPr/>
          <p:nvPr/>
        </p:nvSpPr>
        <p:spPr>
          <a:xfrm>
            <a:off x="200975" y="177570"/>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r:embed="rId3"/>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80" name="TextBox 79"/>
              <p:cNvSpPr txBox="1"/>
              <p:nvPr/>
            </p:nvSpPr>
            <p:spPr>
              <a:xfrm>
                <a:off x="529034" y="374544"/>
                <a:ext cx="5250182" cy="1427635"/>
              </a:xfrm>
              <a:prstGeom prst="rect">
                <a:avLst/>
              </a:prstGeom>
              <a:noFill/>
            </p:spPr>
            <p:txBody>
              <a:bodyPr wrap="square" rtlCol="0">
                <a:spAutoFit/>
              </a:bodyPr>
              <a:lstStyle/>
              <a:p>
                <a:pPr algn="just">
                  <a:lnSpc>
                    <a:spcPct val="150000"/>
                  </a:lnSpc>
                  <a:spcAft>
                    <a:spcPts val="800"/>
                  </a:spcAft>
                </a:pPr>
                <a:r>
                  <a:rPr lang="en-US" sz="2000" b="1" dirty="0" err="1">
                    <a:solidFill>
                      <a:srgbClr val="FFFFFF"/>
                    </a:solidFill>
                    <a:highlight>
                      <a:srgbClr val="CE4D8E"/>
                    </a:highlight>
                    <a:cs typeface="Poppins SemiBold"/>
                    <a:sym typeface="Poppins SemiBold"/>
                  </a:rPr>
                  <a:t>Ví</a:t>
                </a:r>
                <a:r>
                  <a:rPr lang="en-US" sz="2000" b="1" dirty="0">
                    <a:solidFill>
                      <a:srgbClr val="FFFFFF"/>
                    </a:solidFill>
                    <a:highlight>
                      <a:srgbClr val="CE4D8E"/>
                    </a:highlight>
                    <a:cs typeface="Poppins SemiBold"/>
                    <a:sym typeface="Poppins SemiBold"/>
                  </a:rPr>
                  <a:t> </a:t>
                </a:r>
                <a:r>
                  <a:rPr lang="en-US" sz="2000" b="1" dirty="0" err="1">
                    <a:solidFill>
                      <a:srgbClr val="FFFFFF"/>
                    </a:solidFill>
                    <a:highlight>
                      <a:srgbClr val="CE4D8E"/>
                    </a:highlight>
                    <a:cs typeface="Poppins SemiBold"/>
                    <a:sym typeface="Poppins SemiBold"/>
                  </a:rPr>
                  <a:t>dụ</a:t>
                </a:r>
                <a:r>
                  <a:rPr lang="en-US" sz="2000" b="1" dirty="0">
                    <a:solidFill>
                      <a:srgbClr val="FFFFFF"/>
                    </a:solidFill>
                    <a:highlight>
                      <a:srgbClr val="CE4D8E"/>
                    </a:highlight>
                    <a:cs typeface="Poppins SemiBold"/>
                    <a:sym typeface="Poppins SemiBold"/>
                  </a:rPr>
                  <a:t> 1:</a:t>
                </a:r>
                <a:r>
                  <a:rPr lang="en-US" sz="2000" dirty="0">
                    <a:solidFill>
                      <a:srgbClr val="292A00"/>
                    </a:solidFill>
                    <a:latin typeface="+mn-lt"/>
                  </a:rPr>
                  <a:t> </a:t>
                </a:r>
                <a:r>
                  <a:rPr lang="da-DK" sz="2000" dirty="0">
                    <a:latin typeface="Arial" panose="020B0604020202020204" pitchFamily="34" charset="0"/>
                    <a:ea typeface="Calibri" panose="020F0502020204030204" pitchFamily="34" charset="0"/>
                    <a:cs typeface="Times New Roman" panose="02020603050405020304" pitchFamily="18" charset="0"/>
                  </a:rPr>
                  <a:t>Cho hình chóp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𝑆</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𝐴𝐵𝐶𝐷</m:t>
                    </m:r>
                  </m:oMath>
                </a14:m>
                <a:r>
                  <a:rPr lang="da-DK" sz="2000" dirty="0">
                    <a:latin typeface="Arial" panose="020B0604020202020204" pitchFamily="34" charset="0"/>
                    <a:ea typeface="Calibri" panose="020F0502020204030204" pitchFamily="34" charset="0"/>
                    <a:cs typeface="Times New Roman" panose="02020603050405020304" pitchFamily="18" charset="0"/>
                  </a:rPr>
                  <a:t> có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𝐴𝐵𝐶𝐷</m:t>
                    </m:r>
                  </m:oMath>
                </a14:m>
                <a:r>
                  <a:rPr lang="da-DK" sz="2000" dirty="0">
                    <a:latin typeface="Arial" panose="020B0604020202020204" pitchFamily="34" charset="0"/>
                    <a:ea typeface="Calibri" panose="020F0502020204030204" pitchFamily="34" charset="0"/>
                    <a:cs typeface="Times New Roman" panose="02020603050405020304" pitchFamily="18" charset="0"/>
                  </a:rPr>
                  <a:t> là hình thoi,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𝐴𝐶</m:t>
                    </m:r>
                  </m:oMath>
                </a14:m>
                <a:r>
                  <a:rPr lang="da-DK" sz="2000" dirty="0">
                    <a:latin typeface="Arial" panose="020B0604020202020204" pitchFamily="34" charset="0"/>
                    <a:ea typeface="Calibri" panose="020F0502020204030204" pitchFamily="34" charset="0"/>
                    <a:cs typeface="Times New Roman" panose="02020603050405020304" pitchFamily="18" charset="0"/>
                  </a:rPr>
                  <a:t> cắt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𝐵𝐷</m:t>
                    </m:r>
                  </m:oMath>
                </a14:m>
                <a:r>
                  <a:rPr lang="da-DK" sz="2000" dirty="0">
                    <a:latin typeface="Arial" panose="020B0604020202020204" pitchFamily="34" charset="0"/>
                    <a:ea typeface="Calibri" panose="020F0502020204030204" pitchFamily="34" charset="0"/>
                    <a:cs typeface="Times New Roman" panose="02020603050405020304" pitchFamily="18" charset="0"/>
                  </a:rPr>
                  <a:t> tại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𝑂</m:t>
                    </m:r>
                  </m:oMath>
                </a14:m>
                <a:r>
                  <a:rPr lang="da-DK" sz="2000" dirty="0">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𝑆𝑂</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𝐴𝐵𝐶𝐷</m:t>
                    </m:r>
                    <m:r>
                      <a:rPr lang="da-DK" sz="2000" i="1">
                        <a:latin typeface="Cambria Math" panose="02040503050406030204" pitchFamily="18" charset="0"/>
                        <a:ea typeface="Calibri" panose="020F0502020204030204" pitchFamily="34" charset="0"/>
                        <a:cs typeface="Arial" panose="020B0604020202020204" pitchFamily="34" charset="0"/>
                      </a:rPr>
                      <m:t>)</m:t>
                    </m:r>
                  </m:oMath>
                </a14:m>
                <a:r>
                  <a:rPr lang="da-DK" sz="2000" dirty="0">
                    <a:latin typeface="Arial" panose="020B0604020202020204" pitchFamily="34" charset="0"/>
                    <a:ea typeface="Calibri" panose="020F0502020204030204" pitchFamily="34" charset="0"/>
                    <a:cs typeface="Times New Roman" panose="02020603050405020304" pitchFamily="18" charset="0"/>
                  </a:rPr>
                  <a:t>. Chứng minh rằng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𝑆𝐴𝐶</m:t>
                        </m:r>
                      </m:e>
                    </m:d>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𝑆𝐵𝐷</m:t>
                    </m:r>
                    <m:r>
                      <a:rPr lang="da-DK" sz="2000" i="1">
                        <a:latin typeface="Cambria Math" panose="02040503050406030204" pitchFamily="18" charset="0"/>
                        <a:ea typeface="Calibri" panose="020F0502020204030204" pitchFamily="34" charset="0"/>
                        <a:cs typeface="Arial" panose="020B0604020202020204" pitchFamily="34" charset="0"/>
                      </a:rPr>
                      <m:t>)</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0" name="TextBox 79"/>
              <p:cNvSpPr txBox="1">
                <a:spLocks noRot="1" noChangeAspect="1" noMove="1" noResize="1" noEditPoints="1" noAdjustHandles="1" noChangeArrowheads="1" noChangeShapeType="1" noTextEdit="1"/>
              </p:cNvSpPr>
              <p:nvPr/>
            </p:nvSpPr>
            <p:spPr>
              <a:xfrm>
                <a:off x="529034" y="374544"/>
                <a:ext cx="5250182" cy="1427635"/>
              </a:xfrm>
              <a:prstGeom prst="rect">
                <a:avLst/>
              </a:prstGeom>
              <a:blipFill>
                <a:blip r:embed="rId4"/>
                <a:stretch>
                  <a:fillRect l="-1278" r="-1161" b="-5957"/>
                </a:stretch>
              </a:blipFill>
            </p:spPr>
            <p:txBody>
              <a:bodyPr/>
              <a:lstStyle/>
              <a:p>
                <a:r>
                  <a:rPr lang="en-US">
                    <a:noFill/>
                  </a:rPr>
                  <a:t> </a:t>
                </a:r>
              </a:p>
            </p:txBody>
          </p:sp>
        </mc:Fallback>
      </mc:AlternateContent>
      <p:grpSp>
        <p:nvGrpSpPr>
          <p:cNvPr id="37" name="Google Shape;2147;p80"/>
          <p:cNvGrpSpPr/>
          <p:nvPr/>
        </p:nvGrpSpPr>
        <p:grpSpPr>
          <a:xfrm rot="10450688">
            <a:off x="8386600" y="4199546"/>
            <a:ext cx="821600" cy="565500"/>
            <a:chOff x="5263225" y="2369200"/>
            <a:chExt cx="821600" cy="565500"/>
          </a:xfrm>
        </p:grpSpPr>
        <p:sp>
          <p:nvSpPr>
            <p:cNvPr id="3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2149;p80"/>
            <p:cNvGrpSpPr/>
            <p:nvPr/>
          </p:nvGrpSpPr>
          <p:grpSpPr>
            <a:xfrm>
              <a:off x="5263225" y="2369200"/>
              <a:ext cx="821600" cy="565500"/>
              <a:chOff x="2959800" y="3882950"/>
              <a:chExt cx="821600" cy="565500"/>
            </a:xfrm>
          </p:grpSpPr>
          <p:sp>
            <p:nvSpPr>
              <p:cNvPr id="4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1" name="Google Shape;2161;p80"/>
          <p:cNvGrpSpPr/>
          <p:nvPr/>
        </p:nvGrpSpPr>
        <p:grpSpPr>
          <a:xfrm rot="10450688">
            <a:off x="8661238" y="4292412"/>
            <a:ext cx="821600" cy="565500"/>
            <a:chOff x="5263225" y="2369200"/>
            <a:chExt cx="821600" cy="565500"/>
          </a:xfrm>
        </p:grpSpPr>
        <p:sp>
          <p:nvSpPr>
            <p:cNvPr id="5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2163;p80"/>
            <p:cNvGrpSpPr/>
            <p:nvPr/>
          </p:nvGrpSpPr>
          <p:grpSpPr>
            <a:xfrm>
              <a:off x="5263225" y="2369200"/>
              <a:ext cx="821600" cy="565500"/>
              <a:chOff x="2959800" y="3882950"/>
              <a:chExt cx="821600" cy="565500"/>
            </a:xfrm>
          </p:grpSpPr>
          <p:sp>
            <p:nvSpPr>
              <p:cNvPr id="5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Rectangle 64"/>
          <p:cNvSpPr/>
          <p:nvPr/>
        </p:nvSpPr>
        <p:spPr>
          <a:xfrm>
            <a:off x="2322926" y="215797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339668" y="2759160"/>
                <a:ext cx="8367597" cy="1897507"/>
              </a:xfrm>
              <a:prstGeom prst="rect">
                <a:avLst/>
              </a:prstGeom>
            </p:spPr>
            <p:txBody>
              <a:bodyPr wrap="square">
                <a:spAutoFit/>
              </a:bodyPr>
              <a:lstStyle/>
              <a:p>
                <a:pPr algn="just">
                  <a:lnSpc>
                    <a:spcPct val="150000"/>
                  </a:lnSpc>
                  <a:spcAft>
                    <a:spcPts val="500"/>
                  </a:spcAft>
                </a:pPr>
                <a:r>
                  <a:rPr lang="da-DK" sz="2000" dirty="0">
                    <a:latin typeface="Arial" panose="020B0604020202020204" pitchFamily="34" charset="0"/>
                    <a:ea typeface="Calibri" panose="020F0502020204030204" pitchFamily="34" charset="0"/>
                  </a:rPr>
                  <a:t>Ta thấy: Góc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𝐴𝑂𝐵</m:t>
                    </m:r>
                  </m:oMath>
                </a14:m>
                <a:r>
                  <a:rPr lang="da-DK" sz="2000" dirty="0">
                    <a:latin typeface="Arial" panose="020B0604020202020204" pitchFamily="34" charset="0"/>
                    <a:ea typeface="Calibri" panose="020F0502020204030204" pitchFamily="34" charset="0"/>
                  </a:rPr>
                  <a:t> là góc phẳng nhị diện của góc nhị diện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𝐴</m:t>
                    </m:r>
                    <m:r>
                      <a:rPr lang="da-DK" sz="2000" i="1">
                        <a:latin typeface="Cambria Math" panose="02040503050406030204" pitchFamily="18" charset="0"/>
                        <a:ea typeface="Calibri" panose="020F0502020204030204" pitchFamily="34" charset="0"/>
                        <a:cs typeface="Arial" panose="020B0604020202020204" pitchFamily="34" charset="0"/>
                      </a:rPr>
                      <m:t>, </m:t>
                    </m:r>
                    <m:r>
                      <a:rPr lang="da-DK" sz="2000" i="1">
                        <a:latin typeface="Cambria Math" panose="02040503050406030204" pitchFamily="18" charset="0"/>
                        <a:ea typeface="Calibri" panose="020F0502020204030204" pitchFamily="34" charset="0"/>
                        <a:cs typeface="Arial" panose="020B0604020202020204" pitchFamily="34" charset="0"/>
                      </a:rPr>
                      <m:t>𝑆𝑂</m:t>
                    </m:r>
                    <m:r>
                      <a:rPr lang="da-DK" sz="2000" i="1">
                        <a:latin typeface="Cambria Math" panose="02040503050406030204" pitchFamily="18" charset="0"/>
                        <a:ea typeface="Calibri" panose="020F0502020204030204" pitchFamily="34" charset="0"/>
                        <a:cs typeface="Arial" panose="020B0604020202020204" pitchFamily="34" charset="0"/>
                      </a:rPr>
                      <m:t>, </m:t>
                    </m:r>
                    <m:r>
                      <a:rPr lang="da-DK" sz="2000" i="1">
                        <a:latin typeface="Cambria Math" panose="02040503050406030204" pitchFamily="18" charset="0"/>
                        <a:ea typeface="Calibri" panose="020F0502020204030204" pitchFamily="34" charset="0"/>
                        <a:cs typeface="Arial" panose="020B0604020202020204" pitchFamily="34" charset="0"/>
                      </a:rPr>
                      <m:t>𝐵</m:t>
                    </m:r>
                  </m:oMath>
                </a14:m>
                <a:r>
                  <a:rPr lang="da-DK" sz="2000" dirty="0">
                    <a:latin typeface="Arial" panose="020B0604020202020204" pitchFamily="34" charset="0"/>
                    <a:ea typeface="Calibri" panose="020F0502020204030204" pitchFamily="34" charset="0"/>
                  </a:rPr>
                  <a:t>]. Do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𝑂𝐴</m:t>
                    </m:r>
                    <m:r>
                      <a:rPr lang="da-DK" sz="2000" i="1">
                        <a:latin typeface="Cambria Math" panose="02040503050406030204" pitchFamily="18" charset="0"/>
                        <a:ea typeface="Calibri" panose="020F0502020204030204" pitchFamily="34" charset="0"/>
                        <a:cs typeface="Arial" panose="020B0604020202020204" pitchFamily="34" charset="0"/>
                      </a:rPr>
                      <m:t>⊥</m:t>
                    </m:r>
                    <m:r>
                      <a:rPr lang="da-DK" sz="2000" i="1">
                        <a:latin typeface="Cambria Math" panose="02040503050406030204" pitchFamily="18" charset="0"/>
                        <a:ea typeface="Calibri" panose="020F0502020204030204" pitchFamily="34" charset="0"/>
                        <a:cs typeface="Arial" panose="020B0604020202020204" pitchFamily="34" charset="0"/>
                      </a:rPr>
                      <m:t>𝑂𝐵</m:t>
                    </m:r>
                  </m:oMath>
                </a14:m>
                <a:r>
                  <a:rPr lang="da-DK" sz="2000" dirty="0">
                    <a:latin typeface="Arial" panose="020B0604020202020204" pitchFamily="34" charset="0"/>
                    <a:ea typeface="Calibri" panose="020F0502020204030204" pitchFamily="34" charset="0"/>
                  </a:rPr>
                  <a:t> nên </a:t>
                </a:r>
                <a14:m>
                  <m:oMath xmlns:m="http://schemas.openxmlformats.org/officeDocument/2006/math">
                    <m:acc>
                      <m:accPr>
                        <m:chr m:val="̂"/>
                        <m:ctrlPr>
                          <a:rPr lang="en-US" sz="2000" i="1">
                            <a:latin typeface="Cambria Math" panose="02040503050406030204" pitchFamily="18" charset="0"/>
                            <a:ea typeface="Calibri" panose="020F0502020204030204" pitchFamily="34" charset="0"/>
                            <a:cs typeface="Arial" panose="020B0604020202020204" pitchFamily="34" charset="0"/>
                          </a:rPr>
                        </m:ctrlPr>
                      </m:accPr>
                      <m:e>
                        <m:r>
                          <a:rPr lang="da-DK" sz="2000" i="1">
                            <a:latin typeface="Cambria Math" panose="02040503050406030204" pitchFamily="18" charset="0"/>
                            <a:ea typeface="Calibri" panose="020F0502020204030204" pitchFamily="34" charset="0"/>
                            <a:cs typeface="Arial" panose="020B0604020202020204" pitchFamily="34" charset="0"/>
                          </a:rPr>
                          <m:t>𝐴𝑂𝐵</m:t>
                        </m:r>
                      </m:e>
                    </m:acc>
                    <m:r>
                      <a:rPr lang="da-DK"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panose="02040503050406030204" pitchFamily="18" charset="0"/>
                            <a:ea typeface="Calibri" panose="020F0502020204030204" pitchFamily="34" charset="0"/>
                            <a:cs typeface="Arial" panose="020B0604020202020204" pitchFamily="34" charset="0"/>
                          </a:rPr>
                        </m:ctrlPr>
                      </m:sSupPr>
                      <m:e>
                        <m:r>
                          <a:rPr lang="da-DK" sz="2000" i="1">
                            <a:latin typeface="Cambria Math" panose="02040503050406030204" pitchFamily="18" charset="0"/>
                            <a:ea typeface="Calibri" panose="020F0502020204030204" pitchFamily="34" charset="0"/>
                            <a:cs typeface="Arial" panose="020B0604020202020204" pitchFamily="34" charset="0"/>
                          </a:rPr>
                          <m:t>90</m:t>
                        </m:r>
                      </m:e>
                      <m:sup>
                        <m:r>
                          <a:rPr lang="da-DK" sz="2000" i="1">
                            <a:latin typeface="Cambria Math" panose="02040503050406030204" pitchFamily="18" charset="0"/>
                            <a:ea typeface="Calibri" panose="020F0502020204030204" pitchFamily="34" charset="0"/>
                            <a:cs typeface="Arial" panose="020B0604020202020204" pitchFamily="34" charset="0"/>
                          </a:rPr>
                          <m:t>𝑜</m:t>
                        </m:r>
                      </m:sup>
                    </m:sSup>
                  </m:oMath>
                </a14:m>
                <a:r>
                  <a:rPr lang="da-DK" sz="2000" dirty="0">
                    <a:latin typeface="Arial" panose="020B0604020202020204" pitchFamily="34" charset="0"/>
                    <a:ea typeface="Calibri" panose="020F0502020204030204" pitchFamily="34" charset="0"/>
                  </a:rPr>
                  <a:t>. Vì vậy góc nhị diện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𝐴</m:t>
                    </m:r>
                    <m:r>
                      <a:rPr lang="da-DK" sz="2000" i="1">
                        <a:latin typeface="Cambria Math" panose="02040503050406030204" pitchFamily="18" charset="0"/>
                        <a:ea typeface="Calibri" panose="020F0502020204030204" pitchFamily="34" charset="0"/>
                        <a:cs typeface="Arial" panose="020B0604020202020204" pitchFamily="34" charset="0"/>
                      </a:rPr>
                      <m:t>, </m:t>
                    </m:r>
                    <m:r>
                      <a:rPr lang="da-DK" sz="2000" i="1">
                        <a:latin typeface="Cambria Math" panose="02040503050406030204" pitchFamily="18" charset="0"/>
                        <a:ea typeface="Calibri" panose="020F0502020204030204" pitchFamily="34" charset="0"/>
                        <a:cs typeface="Arial" panose="020B0604020202020204" pitchFamily="34" charset="0"/>
                      </a:rPr>
                      <m:t>𝑆𝑂</m:t>
                    </m:r>
                    <m:r>
                      <a:rPr lang="da-DK" sz="2000" i="1">
                        <a:latin typeface="Cambria Math" panose="02040503050406030204" pitchFamily="18" charset="0"/>
                        <a:ea typeface="Calibri" panose="020F0502020204030204" pitchFamily="34" charset="0"/>
                        <a:cs typeface="Arial" panose="020B0604020202020204" pitchFamily="34" charset="0"/>
                      </a:rPr>
                      <m:t>, </m:t>
                    </m:r>
                    <m:r>
                      <a:rPr lang="da-DK" sz="2000" i="1">
                        <a:latin typeface="Cambria Math" panose="02040503050406030204" pitchFamily="18" charset="0"/>
                        <a:ea typeface="Calibri" panose="020F0502020204030204" pitchFamily="34" charset="0"/>
                        <a:cs typeface="Arial" panose="020B0604020202020204" pitchFamily="34" charset="0"/>
                      </a:rPr>
                      <m:t>𝐵</m:t>
                    </m:r>
                  </m:oMath>
                </a14:m>
                <a:r>
                  <a:rPr lang="da-DK" sz="2000" dirty="0">
                    <a:latin typeface="Arial" panose="020B0604020202020204" pitchFamily="34" charset="0"/>
                    <a:ea typeface="Calibri" panose="020F0502020204030204" pitchFamily="34" charset="0"/>
                  </a:rPr>
                  <a:t>] là góc nhị diện vuông. Hai mặt phẳng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𝑆𝐴𝐶</m:t>
                        </m:r>
                      </m:e>
                    </m:d>
                  </m:oMath>
                </a14:m>
                <a:r>
                  <a:rPr lang="da-DK" sz="2000" dirty="0">
                    <a:latin typeface="Arial" panose="020B0604020202020204" pitchFamily="34" charset="0"/>
                    <a:ea typeface="Calibri" panose="020F0502020204030204" pitchFamily="34"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𝑆𝐵𝐷</m:t>
                        </m:r>
                      </m:e>
                    </m:d>
                  </m:oMath>
                </a14:m>
                <a:r>
                  <a:rPr lang="da-DK" sz="2000" dirty="0">
                    <a:latin typeface="Arial" panose="020B0604020202020204" pitchFamily="34" charset="0"/>
                    <a:ea typeface="Calibri" panose="020F0502020204030204" pitchFamily="34" charset="0"/>
                  </a:rPr>
                  <a:t> cắt nhau tạo nên bốn góc nhị diện, trong đó góc nhị diện [</a:t>
                </a:r>
                <a14:m>
                  <m:oMath xmlns:m="http://schemas.openxmlformats.org/officeDocument/2006/math">
                    <m:r>
                      <a:rPr lang="da-DK" sz="2000" i="1">
                        <a:latin typeface="Cambria Math" panose="02040503050406030204" pitchFamily="18" charset="0"/>
                        <a:ea typeface="Calibri" panose="020F0502020204030204" pitchFamily="34" charset="0"/>
                        <a:cs typeface="Arial" panose="020B0604020202020204" pitchFamily="34" charset="0"/>
                      </a:rPr>
                      <m:t>𝐴</m:t>
                    </m:r>
                    <m:r>
                      <a:rPr lang="da-DK" sz="2000" i="1">
                        <a:latin typeface="Cambria Math" panose="02040503050406030204" pitchFamily="18" charset="0"/>
                        <a:ea typeface="Calibri" panose="020F0502020204030204" pitchFamily="34" charset="0"/>
                        <a:cs typeface="Arial" panose="020B0604020202020204" pitchFamily="34" charset="0"/>
                      </a:rPr>
                      <m:t>, </m:t>
                    </m:r>
                    <m:r>
                      <a:rPr lang="da-DK" sz="2000" i="1">
                        <a:latin typeface="Cambria Math" panose="02040503050406030204" pitchFamily="18" charset="0"/>
                        <a:ea typeface="Calibri" panose="020F0502020204030204" pitchFamily="34" charset="0"/>
                        <a:cs typeface="Arial" panose="020B0604020202020204" pitchFamily="34" charset="0"/>
                      </a:rPr>
                      <m:t>𝑆𝑂</m:t>
                    </m:r>
                    <m:r>
                      <a:rPr lang="da-DK" sz="2000" i="1">
                        <a:latin typeface="Cambria Math" panose="02040503050406030204" pitchFamily="18" charset="0"/>
                        <a:ea typeface="Calibri" panose="020F0502020204030204" pitchFamily="34" charset="0"/>
                        <a:cs typeface="Arial" panose="020B0604020202020204" pitchFamily="34" charset="0"/>
                      </a:rPr>
                      <m:t>, </m:t>
                    </m:r>
                    <m:r>
                      <a:rPr lang="da-DK" sz="2000" i="1">
                        <a:latin typeface="Cambria Math" panose="02040503050406030204" pitchFamily="18" charset="0"/>
                        <a:ea typeface="Calibri" panose="020F0502020204030204" pitchFamily="34" charset="0"/>
                        <a:cs typeface="Arial" panose="020B0604020202020204" pitchFamily="34" charset="0"/>
                      </a:rPr>
                      <m:t>𝐵</m:t>
                    </m:r>
                  </m:oMath>
                </a14:m>
                <a:r>
                  <a:rPr lang="da-DK" sz="2000" dirty="0">
                    <a:latin typeface="Arial" panose="020B0604020202020204" pitchFamily="34" charset="0"/>
                    <a:ea typeface="Calibri" panose="020F0502020204030204" pitchFamily="34" charset="0"/>
                  </a:rPr>
                  <a:t>] là góc nhị diện vuông nên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𝑆𝐴𝐶</m:t>
                        </m:r>
                      </m:e>
                    </m:d>
                    <m:r>
                      <a:rPr lang="da-DK"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da-DK" sz="2000" i="1">
                            <a:latin typeface="Cambria Math" panose="02040503050406030204" pitchFamily="18" charset="0"/>
                            <a:ea typeface="Calibri" panose="020F0502020204030204" pitchFamily="34" charset="0"/>
                            <a:cs typeface="Arial" panose="020B0604020202020204" pitchFamily="34" charset="0"/>
                          </a:rPr>
                          <m:t>𝑆𝐵𝐷</m:t>
                        </m:r>
                      </m:e>
                    </m:d>
                  </m:oMath>
                </a14:m>
                <a:endParaRPr lang="vi-VN" sz="2000" dirty="0">
                  <a:latin typeface="+mn-lt"/>
                </a:endParaRPr>
              </a:p>
            </p:txBody>
          </p:sp>
        </mc:Choice>
        <mc:Fallback>
          <p:sp>
            <p:nvSpPr>
              <p:cNvPr id="5" name="Rectangle 4"/>
              <p:cNvSpPr>
                <a:spLocks noRot="1" noChangeAspect="1" noMove="1" noResize="1" noEditPoints="1" noAdjustHandles="1" noChangeArrowheads="1" noChangeShapeType="1" noTextEdit="1"/>
              </p:cNvSpPr>
              <p:nvPr/>
            </p:nvSpPr>
            <p:spPr>
              <a:xfrm>
                <a:off x="339668" y="2759160"/>
                <a:ext cx="8367597" cy="1897507"/>
              </a:xfrm>
              <a:prstGeom prst="rect">
                <a:avLst/>
              </a:prstGeom>
              <a:blipFill>
                <a:blip r:embed="rId5"/>
                <a:stretch>
                  <a:fillRect l="-802" r="-729" b="-5145"/>
                </a:stretch>
              </a:blipFill>
            </p:spPr>
            <p:txBody>
              <a:bodyPr/>
              <a:lstStyle/>
              <a:p>
                <a:r>
                  <a:rPr lang="en-US">
                    <a:noFill/>
                  </a:rPr>
                  <a:t> </a:t>
                </a:r>
              </a:p>
            </p:txBody>
          </p:sp>
        </mc:Fallback>
      </mc:AlternateContent>
      <p:pic>
        <p:nvPicPr>
          <p:cNvPr id="3" name="Picture 2"/>
          <p:cNvPicPr>
            <a:picLocks noChangeAspect="1"/>
          </p:cNvPicPr>
          <p:nvPr/>
        </p:nvPicPr>
        <p:blipFill>
          <a:blip r:embed="rId6"/>
          <a:srcRect/>
          <a:stretch/>
        </p:blipFill>
        <p:spPr>
          <a:xfrm>
            <a:off x="5779216" y="221397"/>
            <a:ext cx="2572545" cy="2406444"/>
          </a:xfrm>
          <a:prstGeom prst="rect">
            <a:avLst/>
          </a:prstGeom>
        </p:spPr>
      </p:pic>
    </p:spTree>
    <p:extLst>
      <p:ext uri="{BB962C8B-B14F-4D97-AF65-F5344CB8AC3E}">
        <p14:creationId xmlns:p14="http://schemas.microsoft.com/office/powerpoint/2010/main" val="8088445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anim calcmode="lin" valueType="num">
                                      <p:cBhvr>
                                        <p:cTn id="8" dur="500" fill="hold"/>
                                        <p:tgtEl>
                                          <p:spTgt spid="80"/>
                                        </p:tgtEl>
                                        <p:attrNameLst>
                                          <p:attrName>ppt_x</p:attrName>
                                        </p:attrNameLst>
                                      </p:cBhvr>
                                      <p:tavLst>
                                        <p:tav tm="0">
                                          <p:val>
                                            <p:strVal val="#ppt_x"/>
                                          </p:val>
                                        </p:tav>
                                        <p:tav tm="100000">
                                          <p:val>
                                            <p:strVal val="#ppt_x"/>
                                          </p:val>
                                        </p:tav>
                                      </p:tavLst>
                                    </p:anim>
                                    <p:anim calcmode="lin" valueType="num">
                                      <p:cBhvr>
                                        <p:cTn id="9" dur="5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29" name="Rectangle 28"/>
          <p:cNvSpPr/>
          <p:nvPr/>
        </p:nvSpPr>
        <p:spPr>
          <a:xfrm>
            <a:off x="140695" y="139447"/>
            <a:ext cx="8863645" cy="4885777"/>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TextBox 34"/>
          <p:cNvSpPr txBox="1"/>
          <p:nvPr/>
        </p:nvSpPr>
        <p:spPr>
          <a:xfrm>
            <a:off x="610889" y="323842"/>
            <a:ext cx="2220448" cy="66941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1</a:t>
            </a:r>
          </a:p>
        </p:txBody>
      </p:sp>
      <p:sp>
        <p:nvSpPr>
          <p:cNvPr id="36" name="Rectangle 1"/>
          <p:cNvSpPr>
            <a:spLocks noChangeArrowheads="1"/>
          </p:cNvSpPr>
          <p:nvPr/>
        </p:nvSpPr>
        <p:spPr bwMode="auto">
          <a:xfrm>
            <a:off x="2914444" y="66675"/>
            <a:ext cx="5198919" cy="106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70000"/>
              </a:lnSpc>
            </a:pPr>
            <a:r>
              <a:rPr lang="da-DK" sz="2000" dirty="0">
                <a:solidFill>
                  <a:srgbClr val="000000"/>
                </a:solidFill>
                <a:ea typeface="Calibri" panose="020F0502020204030204" pitchFamily="34" charset="0"/>
              </a:rPr>
              <a:t>Nêu ví dụ trong thực tiễn minh họa hình ảnh hai mặt phẳng vuông góc.</a:t>
            </a:r>
            <a:endParaRPr lang="vi-VN" sz="2000" dirty="0">
              <a:solidFill>
                <a:srgbClr val="000000"/>
              </a:solidFill>
              <a:latin typeface="+mn-lt"/>
            </a:endParaRPr>
          </a:p>
        </p:txBody>
      </p:sp>
      <p:pic>
        <p:nvPicPr>
          <p:cNvPr id="40" name="Picture 39"/>
          <p:cNvPicPr>
            <a:picLocks noChangeAspect="1"/>
          </p:cNvPicPr>
          <p:nvPr/>
        </p:nvPicPr>
        <p:blipFill>
          <a:blip r:embed="rId3"/>
          <a:stretch>
            <a:fillRect/>
          </a:stretch>
        </p:blipFill>
        <p:spPr>
          <a:xfrm>
            <a:off x="0" y="4414863"/>
            <a:ext cx="788016" cy="703961"/>
          </a:xfrm>
          <a:prstGeom prst="rect">
            <a:avLst/>
          </a:prstGeom>
        </p:spPr>
      </p:pic>
      <p:grpSp>
        <p:nvGrpSpPr>
          <p:cNvPr id="18" name="Google Shape;2137;p80"/>
          <p:cNvGrpSpPr/>
          <p:nvPr/>
        </p:nvGrpSpPr>
        <p:grpSpPr>
          <a:xfrm rot="21238516">
            <a:off x="8229243" y="192054"/>
            <a:ext cx="742325" cy="815650"/>
            <a:chOff x="3269900" y="2002350"/>
            <a:chExt cx="742325" cy="815650"/>
          </a:xfrm>
        </p:grpSpPr>
        <p:sp>
          <p:nvSpPr>
            <p:cNvPr id="19"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p:cNvSpPr/>
          <p:nvPr/>
        </p:nvSpPr>
        <p:spPr>
          <a:xfrm>
            <a:off x="1611252" y="119635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3674374" y="2000731"/>
            <a:ext cx="4965439" cy="1883336"/>
          </a:xfrm>
          <a:prstGeom prst="rect">
            <a:avLst/>
          </a:prstGeom>
        </p:spPr>
        <p:txBody>
          <a:bodyPr wrap="square">
            <a:spAutoFit/>
          </a:bodyPr>
          <a:lstStyle/>
          <a:p>
            <a:pPr algn="just">
              <a:lnSpc>
                <a:spcPct val="150000"/>
              </a:lnSpc>
              <a:spcBef>
                <a:spcPts val="600"/>
              </a:spcBef>
              <a:spcAft>
                <a:spcPts val="600"/>
              </a:spcAft>
            </a:pPr>
            <a:r>
              <a:rPr lang="da-DK" sz="2000" dirty="0">
                <a:latin typeface="Arial" panose="020B0604020202020204" pitchFamily="34" charset="0"/>
                <a:ea typeface="Calibri" panose="020F0502020204030204" pitchFamily="34" charset="0"/>
                <a:cs typeface="Times New Roman" panose="02020603050405020304" pitchFamily="18" charset="0"/>
              </a:rPr>
              <a:t>Những ví dụ trong thực tiễn minh hoạ hình ảnh hai mặt phẳng vuông góc là: Mặt tường vuông góc với sàn nhà, mặt ngang vuông góc với mặt đứng của bậc thang,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8" name="Picture 27"/>
          <p:cNvPicPr>
            <a:picLocks noChangeAspect="1"/>
          </p:cNvPicPr>
          <p:nvPr/>
        </p:nvPicPr>
        <p:blipFill>
          <a:blip r:embed="rId4"/>
          <a:srcRect/>
          <a:stretch/>
        </p:blipFill>
        <p:spPr>
          <a:xfrm>
            <a:off x="349582" y="2000383"/>
            <a:ext cx="3152348" cy="2078786"/>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16" grpId="0"/>
    </p:bldLst>
  </p:timing>
</p:sld>
</file>

<file path=ppt/theme/theme1.xml><?xml version="1.0" encoding="utf-8"?>
<a:theme xmlns:a="http://schemas.openxmlformats.org/drawingml/2006/main" name="Grammar Subject for Elementary - 5th Grade: Subject and Predicate by Slidesgo">
  <a:themeElements>
    <a:clrScheme name="Simple Light">
      <a:dk1>
        <a:srgbClr val="FFF2CA"/>
      </a:dk1>
      <a:lt1>
        <a:srgbClr val="4954A1"/>
      </a:lt1>
      <a:dk2>
        <a:srgbClr val="9E97C9"/>
      </a:dk2>
      <a:lt2>
        <a:srgbClr val="D6A4CB"/>
      </a:lt2>
      <a:accent1>
        <a:srgbClr val="6CC3C4"/>
      </a:accent1>
      <a:accent2>
        <a:srgbClr val="D9DEF2"/>
      </a:accent2>
      <a:accent3>
        <a:srgbClr val="FFEA8C"/>
      </a:accent3>
      <a:accent4>
        <a:srgbClr val="B7DAB7"/>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4162</TotalTime>
  <Words>4263</Words>
  <Application>Microsoft Office PowerPoint</Application>
  <PresentationFormat>On-screen Show (16:9)</PresentationFormat>
  <Paragraphs>284</Paragraphs>
  <Slides>53</Slides>
  <Notes>52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53</vt:i4>
      </vt:variant>
    </vt:vector>
  </HeadingPairs>
  <TitlesOfParts>
    <vt:vector size="67" baseType="lpstr">
      <vt:lpstr>Arial</vt:lpstr>
      <vt:lpstr>Nunito</vt:lpstr>
      <vt:lpstr>Ranchers</vt:lpstr>
      <vt:lpstr>Wingdings</vt:lpstr>
      <vt:lpstr>Calibri</vt:lpstr>
      <vt:lpstr>Cambria Math</vt:lpstr>
      <vt:lpstr>Proxima Nova</vt:lpstr>
      <vt:lpstr>Maven Pro ExtraBold</vt:lpstr>
      <vt:lpstr>Times New Roman</vt:lpstr>
      <vt:lpstr>Calibri Light</vt:lpstr>
      <vt:lpstr>DM Sans</vt:lpstr>
      <vt:lpstr>Grammar Subject for Elementary - 5th Grade: Subject and Predicate by Slidesgo</vt:lpstr>
      <vt:lpstr>Slidesgo Final Pages</vt:lpstr>
      <vt:lpstr>1_Office Theme</vt:lpstr>
      <vt:lpstr>PowerPoint Presentation</vt:lpstr>
      <vt:lpstr>KHỞI ĐỘNG</vt:lpstr>
      <vt:lpstr>PowerPoint Presentation</vt:lpstr>
      <vt:lpstr>PowerPoint Presentation</vt:lpstr>
      <vt:lpstr>PowerPoint Presentation</vt:lpstr>
      <vt:lpstr>PowerPoint Presentation</vt:lpstr>
      <vt:lpstr>Định nghĩa</vt:lpstr>
      <vt:lpstr>PowerPoint Presentation</vt:lpstr>
      <vt:lpstr>PowerPoint Presentation</vt:lpstr>
      <vt:lpstr>PowerPoint Presentation</vt:lpstr>
      <vt:lpstr>PowerPoint Presentation</vt:lpstr>
      <vt:lpstr>Định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Trò Chơi “Đua 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Ngân</dc:creator>
  <cp:lastModifiedBy>tuyết nguyễn thị ánh</cp:lastModifiedBy>
  <cp:revision>228</cp:revision>
  <dcterms:modified xsi:type="dcterms:W3CDTF">2024-01-05T13:30:47Z</dcterms:modified>
</cp:coreProperties>
</file>