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70"/>
  </p:notesMasterIdLst>
  <p:sldIdLst>
    <p:sldId id="256" r:id="rId3"/>
    <p:sldId id="257" r:id="rId4"/>
    <p:sldId id="259" r:id="rId5"/>
    <p:sldId id="258" r:id="rId6"/>
    <p:sldId id="260" r:id="rId7"/>
    <p:sldId id="312" r:id="rId8"/>
    <p:sldId id="282" r:id="rId9"/>
    <p:sldId id="380" r:id="rId10"/>
    <p:sldId id="266" r:id="rId11"/>
    <p:sldId id="264" r:id="rId12"/>
    <p:sldId id="314" r:id="rId13"/>
    <p:sldId id="359" r:id="rId14"/>
    <p:sldId id="315" r:id="rId15"/>
    <p:sldId id="347" r:id="rId16"/>
    <p:sldId id="381" r:id="rId17"/>
    <p:sldId id="382" r:id="rId18"/>
    <p:sldId id="365" r:id="rId19"/>
    <p:sldId id="323" r:id="rId20"/>
    <p:sldId id="271" r:id="rId21"/>
    <p:sldId id="363" r:id="rId22"/>
    <p:sldId id="383" r:id="rId23"/>
    <p:sldId id="362" r:id="rId24"/>
    <p:sldId id="384" r:id="rId25"/>
    <p:sldId id="374" r:id="rId26"/>
    <p:sldId id="364" r:id="rId27"/>
    <p:sldId id="368" r:id="rId28"/>
    <p:sldId id="369" r:id="rId29"/>
    <p:sldId id="370" r:id="rId30"/>
    <p:sldId id="385" r:id="rId31"/>
    <p:sldId id="386" r:id="rId32"/>
    <p:sldId id="387" r:id="rId33"/>
    <p:sldId id="372" r:id="rId34"/>
    <p:sldId id="388" r:id="rId35"/>
    <p:sldId id="389" r:id="rId36"/>
    <p:sldId id="367" r:id="rId37"/>
    <p:sldId id="390" r:id="rId38"/>
    <p:sldId id="391" r:id="rId39"/>
    <p:sldId id="392" r:id="rId40"/>
    <p:sldId id="393" r:id="rId41"/>
    <p:sldId id="375" r:id="rId42"/>
    <p:sldId id="394" r:id="rId43"/>
    <p:sldId id="355" r:id="rId44"/>
    <p:sldId id="329" r:id="rId45"/>
    <p:sldId id="330" r:id="rId46"/>
    <p:sldId id="334" r:id="rId47"/>
    <p:sldId id="333" r:id="rId48"/>
    <p:sldId id="395" r:id="rId49"/>
    <p:sldId id="332" r:id="rId50"/>
    <p:sldId id="328" r:id="rId51"/>
    <p:sldId id="351" r:id="rId52"/>
    <p:sldId id="396" r:id="rId53"/>
    <p:sldId id="397" r:id="rId54"/>
    <p:sldId id="336" r:id="rId55"/>
    <p:sldId id="398" r:id="rId56"/>
    <p:sldId id="399" r:id="rId57"/>
    <p:sldId id="354" r:id="rId58"/>
    <p:sldId id="400" r:id="rId59"/>
    <p:sldId id="401" r:id="rId60"/>
    <p:sldId id="339" r:id="rId61"/>
    <p:sldId id="378" r:id="rId62"/>
    <p:sldId id="405" r:id="rId63"/>
    <p:sldId id="402" r:id="rId64"/>
    <p:sldId id="403" r:id="rId65"/>
    <p:sldId id="406" r:id="rId66"/>
    <p:sldId id="407" r:id="rId67"/>
    <p:sldId id="274" r:id="rId68"/>
    <p:sldId id="291" r:id="rId69"/>
  </p:sldIdLst>
  <p:sldSz cx="9144000" cy="5143500" type="screen16x9"/>
  <p:notesSz cx="6858000" cy="9144000"/>
  <p:embeddedFontLst>
    <p:embeddedFont>
      <p:font typeface="Anaheim" panose="020B0604020202020204" charset="0"/>
      <p:regular r:id="rId71"/>
    </p:embeddedFont>
    <p:embeddedFont>
      <p:font typeface="Be Vietnam Pro" panose="020B0604020202020204" charset="0"/>
      <p:regular r:id="rId72"/>
      <p:bold r:id="rId73"/>
      <p:italic r:id="rId74"/>
      <p:boldItalic r:id="rId75"/>
    </p:embeddedFont>
    <p:embeddedFont>
      <p:font typeface="Calibri" panose="020F0502020204030204" pitchFamily="34" charset="0"/>
      <p:regular r:id="rId76"/>
      <p:bold r:id="rId77"/>
      <p:italic r:id="rId78"/>
      <p:boldItalic r:id="rId79"/>
    </p:embeddedFont>
    <p:embeddedFont>
      <p:font typeface="Cambria Math" panose="02040503050406030204" pitchFamily="18" charset="0"/>
      <p:regular r:id="rId80"/>
    </p:embeddedFont>
    <p:embeddedFont>
      <p:font typeface="Chelsea Market" panose="020B0604020202020204" charset="0"/>
      <p:regular r:id="rId81"/>
    </p:embeddedFont>
    <p:embeddedFont>
      <p:font typeface="Delius" panose="020B0604020202020204" charset="0"/>
      <p:regular r:id="rId82"/>
    </p:embeddedFont>
    <p:embeddedFont>
      <p:font typeface="Maven Pro ExtraBold" panose="020B0604020202020204" charset="0"/>
      <p:bold r:id="rId83"/>
    </p:embeddedFont>
    <p:embeddedFont>
      <p:font typeface="Nunito Light" pitchFamily="2" charset="0"/>
      <p:regular r:id="rId84"/>
      <p: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4DD"/>
    <a:srgbClr val="00569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E8CA21-6702-4EC6-B724-3792C4BCC2F7}">
  <a:tblStyle styleId="{B7E8CA21-6702-4EC6-B724-3792C4BCC2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0" autoAdjust="0"/>
    <p:restoredTop sz="92202" autoAdjust="0"/>
  </p:normalViewPr>
  <p:slideViewPr>
    <p:cSldViewPr snapToGrid="0">
      <p:cViewPr varScale="1">
        <p:scale>
          <a:sx n="77" d="100"/>
          <a:sy n="77" d="100"/>
        </p:scale>
        <p:origin x="3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4.fntdata"/><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font" Target="fonts/font12.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27c0ad4e2f1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27c0ad4e2f1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6"/>
        <p:cNvGrpSpPr/>
        <p:nvPr/>
      </p:nvGrpSpPr>
      <p:grpSpPr>
        <a:xfrm>
          <a:off x="0" y="0"/>
          <a:ext cx="0" cy="0"/>
          <a:chOff x="0" y="0"/>
          <a:chExt cx="0" cy="0"/>
        </a:xfrm>
      </p:grpSpPr>
      <p:sp>
        <p:nvSpPr>
          <p:cNvPr id="2877" name="Google Shape;2877;g1e71b7ca3a8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8" name="Google Shape;2878;g1e71b7ca3a8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767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6054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8416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669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1589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7101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3269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7738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7" name="Google Shape;188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821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5884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9665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5392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6"/>
        <p:cNvGrpSpPr/>
        <p:nvPr/>
      </p:nvGrpSpPr>
      <p:grpSpPr>
        <a:xfrm>
          <a:off x="0" y="0"/>
          <a:ext cx="0" cy="0"/>
          <a:chOff x="0" y="0"/>
          <a:chExt cx="0" cy="0"/>
        </a:xfrm>
      </p:grpSpPr>
      <p:sp>
        <p:nvSpPr>
          <p:cNvPr id="2877" name="Google Shape;2877;g1e71b7ca3a8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8" name="Google Shape;2878;g1e71b7ca3a8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829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1"/>
        <p:cNvGrpSpPr/>
        <p:nvPr/>
      </p:nvGrpSpPr>
      <p:grpSpPr>
        <a:xfrm>
          <a:off x="0" y="0"/>
          <a:ext cx="0" cy="0"/>
          <a:chOff x="0" y="0"/>
          <a:chExt cx="0" cy="0"/>
        </a:xfrm>
      </p:grpSpPr>
      <p:sp>
        <p:nvSpPr>
          <p:cNvPr id="3572" name="Google Shape;3572;g27d69c7f24b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3" name="Google Shape;3573;g27d69c7f24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897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6827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1324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7491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0434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6"/>
        <p:cNvGrpSpPr/>
        <p:nvPr/>
      </p:nvGrpSpPr>
      <p:grpSpPr>
        <a:xfrm>
          <a:off x="0" y="0"/>
          <a:ext cx="0" cy="0"/>
          <a:chOff x="0" y="0"/>
          <a:chExt cx="0" cy="0"/>
        </a:xfrm>
      </p:grpSpPr>
      <p:sp>
        <p:nvSpPr>
          <p:cNvPr id="2877" name="Google Shape;2877;g1e71b7ca3a8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8" name="Google Shape;2878;g1e71b7ca3a8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8965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6"/>
        <p:cNvGrpSpPr/>
        <p:nvPr/>
      </p:nvGrpSpPr>
      <p:grpSpPr>
        <a:xfrm>
          <a:off x="0" y="0"/>
          <a:ext cx="0" cy="0"/>
          <a:chOff x="0" y="0"/>
          <a:chExt cx="0" cy="0"/>
        </a:xfrm>
      </p:grpSpPr>
      <p:sp>
        <p:nvSpPr>
          <p:cNvPr id="2877" name="Google Shape;2877;g1e71b7ca3a8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8" name="Google Shape;2878;g1e71b7ca3a8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1159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344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4787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355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7979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42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9996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121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0581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867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6"/>
        <p:cNvGrpSpPr/>
        <p:nvPr/>
      </p:nvGrpSpPr>
      <p:grpSpPr>
        <a:xfrm>
          <a:off x="0" y="0"/>
          <a:ext cx="0" cy="0"/>
          <a:chOff x="0" y="0"/>
          <a:chExt cx="0" cy="0"/>
        </a:xfrm>
      </p:grpSpPr>
      <p:sp>
        <p:nvSpPr>
          <p:cNvPr id="2877" name="Google Shape;2877;g1e71b7ca3a8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8" name="Google Shape;2878;g1e71b7ca3a8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566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1972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Kích</a:t>
            </a:r>
            <a:r>
              <a:rPr lang="en-US" baseline="0"/>
              <a:t> trực tiếp vào chum bóng đáp án</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3476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Kích</a:t>
            </a:r>
            <a:r>
              <a:rPr lang="en-US" baseline="0"/>
              <a:t> trực tiếp vào chum bóng đáp án</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36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Kích</a:t>
            </a:r>
            <a:r>
              <a:rPr lang="en-US" baseline="0"/>
              <a:t> trực tiếp vào chum bóng đáp án</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0536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Kích</a:t>
            </a:r>
            <a:r>
              <a:rPr lang="en-US" baseline="0"/>
              <a:t> trực tiếp vào chum bóng đáp án</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72242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Kích</a:t>
            </a:r>
            <a:r>
              <a:rPr lang="en-US" baseline="0"/>
              <a:t> trực tiếp vào chum bóng đáp án</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5193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1"/>
        <p:cNvGrpSpPr/>
        <p:nvPr/>
      </p:nvGrpSpPr>
      <p:grpSpPr>
        <a:xfrm>
          <a:off x="0" y="0"/>
          <a:ext cx="0" cy="0"/>
          <a:chOff x="0" y="0"/>
          <a:chExt cx="0" cy="0"/>
        </a:xfrm>
      </p:grpSpPr>
      <p:sp>
        <p:nvSpPr>
          <p:cNvPr id="3572" name="Google Shape;3572;g27d69c7f24b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3" name="Google Shape;3573;g27d69c7f24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3786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5526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8539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70665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7768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14089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15614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6348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1"/>
        <p:cNvGrpSpPr/>
        <p:nvPr/>
      </p:nvGrpSpPr>
      <p:grpSpPr>
        <a:xfrm>
          <a:off x="0" y="0"/>
          <a:ext cx="0" cy="0"/>
          <a:chOff x="0" y="0"/>
          <a:chExt cx="0" cy="0"/>
        </a:xfrm>
      </p:grpSpPr>
      <p:sp>
        <p:nvSpPr>
          <p:cNvPr id="3572" name="Google Shape;3572;g27d69c7f24b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3" name="Google Shape;3573;g27d69c7f24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03580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2335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51512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9082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2416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65979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3079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74156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1759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6812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8"/>
        <p:cNvGrpSpPr/>
        <p:nvPr/>
      </p:nvGrpSpPr>
      <p:grpSpPr>
        <a:xfrm>
          <a:off x="0" y="0"/>
          <a:ext cx="0" cy="0"/>
          <a:chOff x="0" y="0"/>
          <a:chExt cx="0" cy="0"/>
        </a:xfrm>
      </p:grpSpPr>
      <p:sp>
        <p:nvSpPr>
          <p:cNvPr id="3259" name="Google Shape;3259;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0" name="Google Shape;3260;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8"/>
        <p:cNvGrpSpPr/>
        <p:nvPr/>
      </p:nvGrpSpPr>
      <p:grpSpPr>
        <a:xfrm>
          <a:off x="0" y="0"/>
          <a:ext cx="0" cy="0"/>
          <a:chOff x="0" y="0"/>
          <a:chExt cx="0" cy="0"/>
        </a:xfrm>
      </p:grpSpPr>
      <p:sp>
        <p:nvSpPr>
          <p:cNvPr id="4209" name="Google Shape;4209;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0" name="Google Shape;4210;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8659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75" y="861975"/>
            <a:ext cx="3851700" cy="2943900"/>
          </a:xfrm>
          <a:prstGeom prst="rect">
            <a:avLst/>
          </a:prstGeom>
        </p:spPr>
        <p:txBody>
          <a:bodyPr spcFirstLastPara="1" wrap="square" lIns="91425" tIns="91425" rIns="91425" bIns="91425" anchor="ctr" anchorCtr="0">
            <a:noAutofit/>
          </a:bodyPr>
          <a:lstStyle>
            <a:lvl1pPr lvl="0" algn="l">
              <a:spcBef>
                <a:spcPts val="0"/>
              </a:spcBef>
              <a:spcAft>
                <a:spcPts val="0"/>
              </a:spcAft>
              <a:buClr>
                <a:srgbClr val="191919"/>
              </a:buClr>
              <a:buSzPts val="5200"/>
              <a:buNone/>
              <a:defRPr sz="7000">
                <a:latin typeface="Delius"/>
                <a:ea typeface="Delius"/>
                <a:cs typeface="Delius"/>
                <a:sym typeface="Delius"/>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805738"/>
            <a:ext cx="42411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Be Vietnam Pro"/>
                <a:ea typeface="Be Vietnam Pro"/>
                <a:cs typeface="Be Vietnam Pro"/>
                <a:sym typeface="Be Vietnam Pr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161186" y="-15826"/>
            <a:ext cx="5485465" cy="5535558"/>
            <a:chOff x="-161186" y="-15826"/>
            <a:chExt cx="5485465" cy="5535558"/>
          </a:xfrm>
        </p:grpSpPr>
        <p:grpSp>
          <p:nvGrpSpPr>
            <p:cNvPr id="12" name="Google Shape;12;p2"/>
            <p:cNvGrpSpPr/>
            <p:nvPr/>
          </p:nvGrpSpPr>
          <p:grpSpPr>
            <a:xfrm>
              <a:off x="-161186" y="-15826"/>
              <a:ext cx="1135926" cy="998478"/>
              <a:chOff x="1" y="5679"/>
              <a:chExt cx="1564206" cy="1374935"/>
            </a:xfrm>
          </p:grpSpPr>
          <p:sp>
            <p:nvSpPr>
              <p:cNvPr id="13" name="Google Shape;13;p2"/>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rot="-1329227">
              <a:off x="3723827" y="4658588"/>
              <a:ext cx="1545995" cy="591484"/>
              <a:chOff x="5554408" y="1265017"/>
              <a:chExt cx="1620304" cy="619914"/>
            </a:xfrm>
          </p:grpSpPr>
          <p:sp>
            <p:nvSpPr>
              <p:cNvPr id="36" name="Google Shape;36;p2"/>
              <p:cNvSpPr/>
              <p:nvPr/>
            </p:nvSpPr>
            <p:spPr>
              <a:xfrm>
                <a:off x="7096882" y="1539418"/>
                <a:ext cx="77830" cy="85648"/>
              </a:xfrm>
              <a:custGeom>
                <a:avLst/>
                <a:gdLst/>
                <a:ahLst/>
                <a:cxnLst/>
                <a:rect l="l" t="t" r="r" b="b"/>
                <a:pathLst>
                  <a:path w="3116" h="3429" extrusionOk="0">
                    <a:moveTo>
                      <a:pt x="592" y="0"/>
                    </a:moveTo>
                    <a:cubicBezTo>
                      <a:pt x="488" y="0"/>
                      <a:pt x="386" y="34"/>
                      <a:pt x="297" y="100"/>
                    </a:cubicBezTo>
                    <a:cubicBezTo>
                      <a:pt x="83" y="249"/>
                      <a:pt x="0" y="545"/>
                      <a:pt x="132" y="826"/>
                    </a:cubicBezTo>
                    <a:cubicBezTo>
                      <a:pt x="165" y="875"/>
                      <a:pt x="215" y="941"/>
                      <a:pt x="264" y="1007"/>
                    </a:cubicBezTo>
                    <a:cubicBezTo>
                      <a:pt x="824" y="1699"/>
                      <a:pt x="1401" y="2408"/>
                      <a:pt x="1978" y="3100"/>
                    </a:cubicBezTo>
                    <a:cubicBezTo>
                      <a:pt x="2044" y="3199"/>
                      <a:pt x="2143" y="3281"/>
                      <a:pt x="2242" y="3347"/>
                    </a:cubicBezTo>
                    <a:cubicBezTo>
                      <a:pt x="2331" y="3402"/>
                      <a:pt x="2429" y="3429"/>
                      <a:pt x="2526" y="3429"/>
                    </a:cubicBezTo>
                    <a:cubicBezTo>
                      <a:pt x="2662" y="3429"/>
                      <a:pt x="2795" y="3377"/>
                      <a:pt x="2901" y="3281"/>
                    </a:cubicBezTo>
                    <a:cubicBezTo>
                      <a:pt x="3066" y="3117"/>
                      <a:pt x="3115" y="2869"/>
                      <a:pt x="3016" y="2672"/>
                    </a:cubicBezTo>
                    <a:cubicBezTo>
                      <a:pt x="2951" y="2540"/>
                      <a:pt x="2868" y="2424"/>
                      <a:pt x="2769" y="2325"/>
                    </a:cubicBezTo>
                    <a:cubicBezTo>
                      <a:pt x="2291" y="1716"/>
                      <a:pt x="1780" y="1106"/>
                      <a:pt x="1286" y="496"/>
                    </a:cubicBezTo>
                    <a:cubicBezTo>
                      <a:pt x="1187" y="381"/>
                      <a:pt x="1088" y="249"/>
                      <a:pt x="956" y="150"/>
                    </a:cubicBezTo>
                    <a:cubicBezTo>
                      <a:pt x="848" y="50"/>
                      <a:pt x="719" y="0"/>
                      <a:pt x="59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958557" y="1422324"/>
                <a:ext cx="85248" cy="70836"/>
              </a:xfrm>
              <a:custGeom>
                <a:avLst/>
                <a:gdLst/>
                <a:ahLst/>
                <a:cxnLst/>
                <a:rect l="l" t="t" r="r" b="b"/>
                <a:pathLst>
                  <a:path w="3413" h="2836" extrusionOk="0">
                    <a:moveTo>
                      <a:pt x="564" y="1"/>
                    </a:moveTo>
                    <a:cubicBezTo>
                      <a:pt x="401" y="1"/>
                      <a:pt x="244" y="75"/>
                      <a:pt x="133" y="223"/>
                    </a:cubicBezTo>
                    <a:cubicBezTo>
                      <a:pt x="1" y="388"/>
                      <a:pt x="1" y="586"/>
                      <a:pt x="116" y="850"/>
                    </a:cubicBezTo>
                    <a:cubicBezTo>
                      <a:pt x="166" y="899"/>
                      <a:pt x="264" y="1014"/>
                      <a:pt x="363" y="1097"/>
                    </a:cubicBezTo>
                    <a:cubicBezTo>
                      <a:pt x="1023" y="1608"/>
                      <a:pt x="1682" y="2119"/>
                      <a:pt x="2325" y="2613"/>
                    </a:cubicBezTo>
                    <a:cubicBezTo>
                      <a:pt x="2407" y="2679"/>
                      <a:pt x="2489" y="2745"/>
                      <a:pt x="2588" y="2778"/>
                    </a:cubicBezTo>
                    <a:cubicBezTo>
                      <a:pt x="2661" y="2817"/>
                      <a:pt x="2741" y="2835"/>
                      <a:pt x="2822" y="2835"/>
                    </a:cubicBezTo>
                    <a:cubicBezTo>
                      <a:pt x="2979" y="2835"/>
                      <a:pt x="3139" y="2766"/>
                      <a:pt x="3248" y="2646"/>
                    </a:cubicBezTo>
                    <a:cubicBezTo>
                      <a:pt x="3412" y="2448"/>
                      <a:pt x="3412" y="2152"/>
                      <a:pt x="3231" y="1921"/>
                    </a:cubicBezTo>
                    <a:cubicBezTo>
                      <a:pt x="3182" y="1871"/>
                      <a:pt x="3116" y="1822"/>
                      <a:pt x="3050" y="1772"/>
                    </a:cubicBezTo>
                    <a:cubicBezTo>
                      <a:pt x="2391" y="1245"/>
                      <a:pt x="1715" y="718"/>
                      <a:pt x="1056" y="207"/>
                    </a:cubicBezTo>
                    <a:cubicBezTo>
                      <a:pt x="957" y="141"/>
                      <a:pt x="841" y="75"/>
                      <a:pt x="726" y="25"/>
                    </a:cubicBezTo>
                    <a:cubicBezTo>
                      <a:pt x="672" y="9"/>
                      <a:pt x="618" y="1"/>
                      <a:pt x="56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807894" y="1335078"/>
                <a:ext cx="89369" cy="57498"/>
              </a:xfrm>
              <a:custGeom>
                <a:avLst/>
                <a:gdLst/>
                <a:ahLst/>
                <a:cxnLst/>
                <a:rect l="l" t="t" r="r" b="b"/>
                <a:pathLst>
                  <a:path w="3578" h="2302" extrusionOk="0">
                    <a:moveTo>
                      <a:pt x="553" y="1"/>
                    </a:moveTo>
                    <a:cubicBezTo>
                      <a:pt x="378" y="1"/>
                      <a:pt x="229" y="84"/>
                      <a:pt x="116" y="239"/>
                    </a:cubicBezTo>
                    <a:cubicBezTo>
                      <a:pt x="1" y="387"/>
                      <a:pt x="1" y="568"/>
                      <a:pt x="83" y="766"/>
                    </a:cubicBezTo>
                    <a:cubicBezTo>
                      <a:pt x="149" y="947"/>
                      <a:pt x="330" y="1046"/>
                      <a:pt x="512" y="1145"/>
                    </a:cubicBezTo>
                    <a:cubicBezTo>
                      <a:pt x="1154" y="1475"/>
                      <a:pt x="1797" y="1804"/>
                      <a:pt x="2440" y="2134"/>
                    </a:cubicBezTo>
                    <a:cubicBezTo>
                      <a:pt x="2539" y="2184"/>
                      <a:pt x="2654" y="2233"/>
                      <a:pt x="2769" y="2266"/>
                    </a:cubicBezTo>
                    <a:cubicBezTo>
                      <a:pt x="2838" y="2290"/>
                      <a:pt x="2906" y="2301"/>
                      <a:pt x="2970" y="2301"/>
                    </a:cubicBezTo>
                    <a:cubicBezTo>
                      <a:pt x="3171" y="2301"/>
                      <a:pt x="3346" y="2193"/>
                      <a:pt x="3445" y="2019"/>
                    </a:cubicBezTo>
                    <a:cubicBezTo>
                      <a:pt x="3577" y="1771"/>
                      <a:pt x="3495" y="1475"/>
                      <a:pt x="3231" y="1294"/>
                    </a:cubicBezTo>
                    <a:cubicBezTo>
                      <a:pt x="3182" y="1261"/>
                      <a:pt x="3132" y="1228"/>
                      <a:pt x="3083" y="1195"/>
                    </a:cubicBezTo>
                    <a:cubicBezTo>
                      <a:pt x="2374" y="832"/>
                      <a:pt x="1682" y="486"/>
                      <a:pt x="990" y="123"/>
                    </a:cubicBezTo>
                    <a:cubicBezTo>
                      <a:pt x="874" y="74"/>
                      <a:pt x="759" y="24"/>
                      <a:pt x="643" y="8"/>
                    </a:cubicBezTo>
                    <a:cubicBezTo>
                      <a:pt x="612" y="3"/>
                      <a:pt x="582" y="1"/>
                      <a:pt x="55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670819" y="1285348"/>
                <a:ext cx="90993" cy="46233"/>
              </a:xfrm>
              <a:custGeom>
                <a:avLst/>
                <a:gdLst/>
                <a:ahLst/>
                <a:cxnLst/>
                <a:rect l="l" t="t" r="r" b="b"/>
                <a:pathLst>
                  <a:path w="3643" h="1851" extrusionOk="0">
                    <a:moveTo>
                      <a:pt x="585" y="1"/>
                    </a:moveTo>
                    <a:cubicBezTo>
                      <a:pt x="325" y="1"/>
                      <a:pt x="127" y="159"/>
                      <a:pt x="66" y="400"/>
                    </a:cubicBezTo>
                    <a:cubicBezTo>
                      <a:pt x="0" y="648"/>
                      <a:pt x="132" y="911"/>
                      <a:pt x="396" y="1043"/>
                    </a:cubicBezTo>
                    <a:cubicBezTo>
                      <a:pt x="445" y="1076"/>
                      <a:pt x="495" y="1093"/>
                      <a:pt x="561" y="1109"/>
                    </a:cubicBezTo>
                    <a:cubicBezTo>
                      <a:pt x="1253" y="1340"/>
                      <a:pt x="1929" y="1571"/>
                      <a:pt x="2621" y="1785"/>
                    </a:cubicBezTo>
                    <a:cubicBezTo>
                      <a:pt x="2802" y="1851"/>
                      <a:pt x="3016" y="1834"/>
                      <a:pt x="3132" y="1851"/>
                    </a:cubicBezTo>
                    <a:cubicBezTo>
                      <a:pt x="3577" y="1653"/>
                      <a:pt x="3643" y="1158"/>
                      <a:pt x="3346" y="911"/>
                    </a:cubicBezTo>
                    <a:cubicBezTo>
                      <a:pt x="3214" y="812"/>
                      <a:pt x="3066" y="763"/>
                      <a:pt x="2918" y="697"/>
                    </a:cubicBezTo>
                    <a:cubicBezTo>
                      <a:pt x="2308" y="499"/>
                      <a:pt x="1698" y="285"/>
                      <a:pt x="1072" y="87"/>
                    </a:cubicBezTo>
                    <a:cubicBezTo>
                      <a:pt x="940" y="54"/>
                      <a:pt x="808" y="5"/>
                      <a:pt x="660" y="5"/>
                    </a:cubicBezTo>
                    <a:cubicBezTo>
                      <a:pt x="634" y="2"/>
                      <a:pt x="610" y="1"/>
                      <a:pt x="58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222101" y="1304256"/>
                <a:ext cx="87721" cy="49306"/>
              </a:xfrm>
              <a:custGeom>
                <a:avLst/>
                <a:gdLst/>
                <a:ahLst/>
                <a:cxnLst/>
                <a:rect l="l" t="t" r="r" b="b"/>
                <a:pathLst>
                  <a:path w="3512" h="1974" extrusionOk="0">
                    <a:moveTo>
                      <a:pt x="2895" y="1"/>
                    </a:moveTo>
                    <a:cubicBezTo>
                      <a:pt x="2870" y="1"/>
                      <a:pt x="2845" y="3"/>
                      <a:pt x="2819" y="6"/>
                    </a:cubicBezTo>
                    <a:cubicBezTo>
                      <a:pt x="2720" y="22"/>
                      <a:pt x="2621" y="55"/>
                      <a:pt x="2539" y="88"/>
                    </a:cubicBezTo>
                    <a:cubicBezTo>
                      <a:pt x="1896" y="336"/>
                      <a:pt x="1254" y="583"/>
                      <a:pt x="627" y="846"/>
                    </a:cubicBezTo>
                    <a:cubicBezTo>
                      <a:pt x="495" y="896"/>
                      <a:pt x="364" y="978"/>
                      <a:pt x="265" y="1061"/>
                    </a:cubicBezTo>
                    <a:cubicBezTo>
                      <a:pt x="1" y="1324"/>
                      <a:pt x="83" y="1769"/>
                      <a:pt x="429" y="1918"/>
                    </a:cubicBezTo>
                    <a:cubicBezTo>
                      <a:pt x="515" y="1957"/>
                      <a:pt x="597" y="1974"/>
                      <a:pt x="679" y="1974"/>
                    </a:cubicBezTo>
                    <a:cubicBezTo>
                      <a:pt x="770" y="1974"/>
                      <a:pt x="861" y="1953"/>
                      <a:pt x="957" y="1918"/>
                    </a:cubicBezTo>
                    <a:cubicBezTo>
                      <a:pt x="1369" y="1769"/>
                      <a:pt x="1781" y="1605"/>
                      <a:pt x="2193" y="1440"/>
                    </a:cubicBezTo>
                    <a:cubicBezTo>
                      <a:pt x="2308" y="1390"/>
                      <a:pt x="2424" y="1357"/>
                      <a:pt x="2539" y="1308"/>
                    </a:cubicBezTo>
                    <a:cubicBezTo>
                      <a:pt x="2654" y="1275"/>
                      <a:pt x="2770" y="1226"/>
                      <a:pt x="2869" y="1176"/>
                    </a:cubicBezTo>
                    <a:cubicBezTo>
                      <a:pt x="3001" y="1110"/>
                      <a:pt x="3132" y="1061"/>
                      <a:pt x="3248" y="978"/>
                    </a:cubicBezTo>
                    <a:cubicBezTo>
                      <a:pt x="3446" y="830"/>
                      <a:pt x="3511" y="550"/>
                      <a:pt x="3429" y="336"/>
                    </a:cubicBezTo>
                    <a:cubicBezTo>
                      <a:pt x="3340" y="128"/>
                      <a:pt x="3119" y="1"/>
                      <a:pt x="289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521380" y="1265017"/>
                <a:ext cx="86472" cy="31996"/>
              </a:xfrm>
              <a:custGeom>
                <a:avLst/>
                <a:gdLst/>
                <a:ahLst/>
                <a:cxnLst/>
                <a:rect l="l" t="t" r="r" b="b"/>
                <a:pathLst>
                  <a:path w="3462" h="1281" extrusionOk="0">
                    <a:moveTo>
                      <a:pt x="642" y="0"/>
                    </a:moveTo>
                    <a:cubicBezTo>
                      <a:pt x="570" y="0"/>
                      <a:pt x="497" y="8"/>
                      <a:pt x="429" y="28"/>
                    </a:cubicBezTo>
                    <a:cubicBezTo>
                      <a:pt x="182" y="94"/>
                      <a:pt x="17" y="291"/>
                      <a:pt x="17" y="555"/>
                    </a:cubicBezTo>
                    <a:cubicBezTo>
                      <a:pt x="1" y="769"/>
                      <a:pt x="149" y="967"/>
                      <a:pt x="380" y="1050"/>
                    </a:cubicBezTo>
                    <a:cubicBezTo>
                      <a:pt x="462" y="1083"/>
                      <a:pt x="561" y="1115"/>
                      <a:pt x="660" y="1115"/>
                    </a:cubicBezTo>
                    <a:cubicBezTo>
                      <a:pt x="1352" y="1181"/>
                      <a:pt x="2028" y="1231"/>
                      <a:pt x="2704" y="1280"/>
                    </a:cubicBezTo>
                    <a:cubicBezTo>
                      <a:pt x="2836" y="1280"/>
                      <a:pt x="2984" y="1264"/>
                      <a:pt x="3066" y="1247"/>
                    </a:cubicBezTo>
                    <a:cubicBezTo>
                      <a:pt x="3313" y="1132"/>
                      <a:pt x="3429" y="984"/>
                      <a:pt x="3445" y="769"/>
                    </a:cubicBezTo>
                    <a:cubicBezTo>
                      <a:pt x="3462" y="539"/>
                      <a:pt x="3330" y="324"/>
                      <a:pt x="3116" y="242"/>
                    </a:cubicBezTo>
                    <a:cubicBezTo>
                      <a:pt x="3017" y="193"/>
                      <a:pt x="2885" y="176"/>
                      <a:pt x="2770" y="160"/>
                    </a:cubicBezTo>
                    <a:cubicBezTo>
                      <a:pt x="2110" y="110"/>
                      <a:pt x="1451" y="61"/>
                      <a:pt x="792" y="11"/>
                    </a:cubicBezTo>
                    <a:cubicBezTo>
                      <a:pt x="744" y="4"/>
                      <a:pt x="693" y="0"/>
                      <a:pt x="64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20410" y="1441307"/>
                <a:ext cx="66715" cy="74158"/>
              </a:xfrm>
              <a:custGeom>
                <a:avLst/>
                <a:gdLst/>
                <a:ahLst/>
                <a:cxnLst/>
                <a:rect l="l" t="t" r="r" b="b"/>
                <a:pathLst>
                  <a:path w="2671" h="2969" extrusionOk="0">
                    <a:moveTo>
                      <a:pt x="2073" y="0"/>
                    </a:moveTo>
                    <a:cubicBezTo>
                      <a:pt x="1976" y="0"/>
                      <a:pt x="1879" y="29"/>
                      <a:pt x="1797" y="90"/>
                    </a:cubicBezTo>
                    <a:cubicBezTo>
                      <a:pt x="1698" y="155"/>
                      <a:pt x="1599" y="254"/>
                      <a:pt x="1533" y="337"/>
                    </a:cubicBezTo>
                    <a:cubicBezTo>
                      <a:pt x="1104" y="881"/>
                      <a:pt x="676" y="1408"/>
                      <a:pt x="264" y="1952"/>
                    </a:cubicBezTo>
                    <a:cubicBezTo>
                      <a:pt x="182" y="2051"/>
                      <a:pt x="116" y="2150"/>
                      <a:pt x="83" y="2265"/>
                    </a:cubicBezTo>
                    <a:cubicBezTo>
                      <a:pt x="0" y="2463"/>
                      <a:pt x="83" y="2726"/>
                      <a:pt x="264" y="2858"/>
                    </a:cubicBezTo>
                    <a:cubicBezTo>
                      <a:pt x="355" y="2931"/>
                      <a:pt x="455" y="2968"/>
                      <a:pt x="571" y="2968"/>
                    </a:cubicBezTo>
                    <a:cubicBezTo>
                      <a:pt x="666" y="2968"/>
                      <a:pt x="772" y="2943"/>
                      <a:pt x="890" y="2891"/>
                    </a:cubicBezTo>
                    <a:cubicBezTo>
                      <a:pt x="940" y="2842"/>
                      <a:pt x="1055" y="2743"/>
                      <a:pt x="1137" y="2644"/>
                    </a:cubicBezTo>
                    <a:cubicBezTo>
                      <a:pt x="1549" y="2117"/>
                      <a:pt x="1961" y="1606"/>
                      <a:pt x="2374" y="1078"/>
                    </a:cubicBezTo>
                    <a:cubicBezTo>
                      <a:pt x="2456" y="963"/>
                      <a:pt x="2538" y="848"/>
                      <a:pt x="2588" y="716"/>
                    </a:cubicBezTo>
                    <a:cubicBezTo>
                      <a:pt x="2670" y="485"/>
                      <a:pt x="2588" y="254"/>
                      <a:pt x="2406" y="122"/>
                    </a:cubicBezTo>
                    <a:cubicBezTo>
                      <a:pt x="2308" y="42"/>
                      <a:pt x="2190" y="0"/>
                      <a:pt x="207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111802" y="1362878"/>
                <a:ext cx="76581" cy="56999"/>
              </a:xfrm>
              <a:custGeom>
                <a:avLst/>
                <a:gdLst/>
                <a:ahLst/>
                <a:cxnLst/>
                <a:rect l="l" t="t" r="r" b="b"/>
                <a:pathLst>
                  <a:path w="3066" h="2282" extrusionOk="0">
                    <a:moveTo>
                      <a:pt x="2482" y="0"/>
                    </a:moveTo>
                    <a:cubicBezTo>
                      <a:pt x="2420" y="0"/>
                      <a:pt x="2355" y="11"/>
                      <a:pt x="2291" y="32"/>
                    </a:cubicBezTo>
                    <a:cubicBezTo>
                      <a:pt x="2209" y="65"/>
                      <a:pt x="2143" y="98"/>
                      <a:pt x="2027" y="164"/>
                    </a:cubicBezTo>
                    <a:cubicBezTo>
                      <a:pt x="1500" y="494"/>
                      <a:pt x="923" y="873"/>
                      <a:pt x="363" y="1252"/>
                    </a:cubicBezTo>
                    <a:cubicBezTo>
                      <a:pt x="313" y="1268"/>
                      <a:pt x="297" y="1301"/>
                      <a:pt x="264" y="1318"/>
                    </a:cubicBezTo>
                    <a:cubicBezTo>
                      <a:pt x="33" y="1532"/>
                      <a:pt x="0" y="1845"/>
                      <a:pt x="181" y="2092"/>
                    </a:cubicBezTo>
                    <a:cubicBezTo>
                      <a:pt x="268" y="2212"/>
                      <a:pt x="435" y="2282"/>
                      <a:pt x="614" y="2282"/>
                    </a:cubicBezTo>
                    <a:cubicBezTo>
                      <a:pt x="706" y="2282"/>
                      <a:pt x="801" y="2263"/>
                      <a:pt x="890" y="2224"/>
                    </a:cubicBezTo>
                    <a:cubicBezTo>
                      <a:pt x="972" y="2191"/>
                      <a:pt x="1055" y="2125"/>
                      <a:pt x="1137" y="2076"/>
                    </a:cubicBezTo>
                    <a:cubicBezTo>
                      <a:pt x="1632" y="1763"/>
                      <a:pt x="2126" y="1450"/>
                      <a:pt x="2604" y="1120"/>
                    </a:cubicBezTo>
                    <a:cubicBezTo>
                      <a:pt x="2703" y="1054"/>
                      <a:pt x="2802" y="988"/>
                      <a:pt x="2884" y="889"/>
                    </a:cubicBezTo>
                    <a:cubicBezTo>
                      <a:pt x="3049" y="691"/>
                      <a:pt x="3066" y="428"/>
                      <a:pt x="2934" y="230"/>
                    </a:cubicBezTo>
                    <a:cubicBezTo>
                      <a:pt x="2824" y="84"/>
                      <a:pt x="2660" y="0"/>
                      <a:pt x="248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554408" y="1422000"/>
                <a:ext cx="82775" cy="43536"/>
              </a:xfrm>
              <a:custGeom>
                <a:avLst/>
                <a:gdLst/>
                <a:ahLst/>
                <a:cxnLst/>
                <a:rect l="l" t="t" r="r" b="b"/>
                <a:pathLst>
                  <a:path w="3314" h="1743" extrusionOk="0">
                    <a:moveTo>
                      <a:pt x="2717" y="0"/>
                    </a:moveTo>
                    <a:cubicBezTo>
                      <a:pt x="2691" y="0"/>
                      <a:pt x="2664" y="2"/>
                      <a:pt x="2638" y="6"/>
                    </a:cubicBezTo>
                    <a:cubicBezTo>
                      <a:pt x="2539" y="6"/>
                      <a:pt x="2440" y="38"/>
                      <a:pt x="2341" y="71"/>
                    </a:cubicBezTo>
                    <a:cubicBezTo>
                      <a:pt x="1797" y="236"/>
                      <a:pt x="1237" y="401"/>
                      <a:pt x="676" y="582"/>
                    </a:cubicBezTo>
                    <a:cubicBezTo>
                      <a:pt x="544" y="632"/>
                      <a:pt x="413" y="681"/>
                      <a:pt x="297" y="747"/>
                    </a:cubicBezTo>
                    <a:cubicBezTo>
                      <a:pt x="99" y="895"/>
                      <a:pt x="1" y="1176"/>
                      <a:pt x="99" y="1390"/>
                    </a:cubicBezTo>
                    <a:cubicBezTo>
                      <a:pt x="182" y="1604"/>
                      <a:pt x="347" y="1703"/>
                      <a:pt x="561" y="1736"/>
                    </a:cubicBezTo>
                    <a:cubicBezTo>
                      <a:pt x="580" y="1741"/>
                      <a:pt x="602" y="1743"/>
                      <a:pt x="626" y="1743"/>
                    </a:cubicBezTo>
                    <a:cubicBezTo>
                      <a:pt x="682" y="1743"/>
                      <a:pt x="745" y="1731"/>
                      <a:pt x="792" y="1720"/>
                    </a:cubicBezTo>
                    <a:cubicBezTo>
                      <a:pt x="1467" y="1522"/>
                      <a:pt x="2143" y="1308"/>
                      <a:pt x="2703" y="1143"/>
                    </a:cubicBezTo>
                    <a:cubicBezTo>
                      <a:pt x="2868" y="1077"/>
                      <a:pt x="2918" y="1044"/>
                      <a:pt x="2967" y="1011"/>
                    </a:cubicBezTo>
                    <a:cubicBezTo>
                      <a:pt x="3214" y="863"/>
                      <a:pt x="3313" y="599"/>
                      <a:pt x="3214" y="335"/>
                    </a:cubicBezTo>
                    <a:cubicBezTo>
                      <a:pt x="3140" y="128"/>
                      <a:pt x="2947" y="0"/>
                      <a:pt x="271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369493" y="1267764"/>
                <a:ext cx="83999" cy="35593"/>
              </a:xfrm>
              <a:custGeom>
                <a:avLst/>
                <a:gdLst/>
                <a:ahLst/>
                <a:cxnLst/>
                <a:rect l="l" t="t" r="r" b="b"/>
                <a:pathLst>
                  <a:path w="3363" h="1425" extrusionOk="0">
                    <a:moveTo>
                      <a:pt x="2753" y="0"/>
                    </a:moveTo>
                    <a:cubicBezTo>
                      <a:pt x="2687" y="0"/>
                      <a:pt x="2637" y="0"/>
                      <a:pt x="2571" y="17"/>
                    </a:cubicBezTo>
                    <a:cubicBezTo>
                      <a:pt x="1945" y="99"/>
                      <a:pt x="1302" y="198"/>
                      <a:pt x="676" y="297"/>
                    </a:cubicBezTo>
                    <a:cubicBezTo>
                      <a:pt x="561" y="313"/>
                      <a:pt x="429" y="346"/>
                      <a:pt x="330" y="396"/>
                    </a:cubicBezTo>
                    <a:cubicBezTo>
                      <a:pt x="116" y="511"/>
                      <a:pt x="0" y="775"/>
                      <a:pt x="66" y="1022"/>
                    </a:cubicBezTo>
                    <a:cubicBezTo>
                      <a:pt x="116" y="1220"/>
                      <a:pt x="313" y="1401"/>
                      <a:pt x="528" y="1417"/>
                    </a:cubicBezTo>
                    <a:cubicBezTo>
                      <a:pt x="566" y="1422"/>
                      <a:pt x="603" y="1424"/>
                      <a:pt x="640" y="1424"/>
                    </a:cubicBezTo>
                    <a:cubicBezTo>
                      <a:pt x="727" y="1424"/>
                      <a:pt x="809" y="1413"/>
                      <a:pt x="890" y="1401"/>
                    </a:cubicBezTo>
                    <a:cubicBezTo>
                      <a:pt x="1451" y="1319"/>
                      <a:pt x="1994" y="1253"/>
                      <a:pt x="2555" y="1154"/>
                    </a:cubicBezTo>
                    <a:cubicBezTo>
                      <a:pt x="2687" y="1137"/>
                      <a:pt x="2835" y="1104"/>
                      <a:pt x="2934" y="1071"/>
                    </a:cubicBezTo>
                    <a:cubicBezTo>
                      <a:pt x="3231" y="956"/>
                      <a:pt x="3362" y="709"/>
                      <a:pt x="3313" y="445"/>
                    </a:cubicBezTo>
                    <a:cubicBezTo>
                      <a:pt x="3264" y="181"/>
                      <a:pt x="3033" y="0"/>
                      <a:pt x="275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217581" y="1543864"/>
                <a:ext cx="65491" cy="68663"/>
              </a:xfrm>
              <a:custGeom>
                <a:avLst/>
                <a:gdLst/>
                <a:ahLst/>
                <a:cxnLst/>
                <a:rect l="l" t="t" r="r" b="b"/>
                <a:pathLst>
                  <a:path w="2622" h="2749" extrusionOk="0">
                    <a:moveTo>
                      <a:pt x="589" y="0"/>
                    </a:moveTo>
                    <a:cubicBezTo>
                      <a:pt x="463" y="0"/>
                      <a:pt x="336" y="42"/>
                      <a:pt x="231" y="120"/>
                    </a:cubicBezTo>
                    <a:cubicBezTo>
                      <a:pt x="50" y="269"/>
                      <a:pt x="1" y="549"/>
                      <a:pt x="100" y="796"/>
                    </a:cubicBezTo>
                    <a:cubicBezTo>
                      <a:pt x="133" y="829"/>
                      <a:pt x="149" y="895"/>
                      <a:pt x="198" y="928"/>
                    </a:cubicBezTo>
                    <a:cubicBezTo>
                      <a:pt x="643" y="1472"/>
                      <a:pt x="1105" y="1999"/>
                      <a:pt x="1566" y="2527"/>
                    </a:cubicBezTo>
                    <a:cubicBezTo>
                      <a:pt x="1632" y="2592"/>
                      <a:pt x="1715" y="2658"/>
                      <a:pt x="1814" y="2691"/>
                    </a:cubicBezTo>
                    <a:cubicBezTo>
                      <a:pt x="1892" y="2730"/>
                      <a:pt x="1970" y="2749"/>
                      <a:pt x="2046" y="2749"/>
                    </a:cubicBezTo>
                    <a:cubicBezTo>
                      <a:pt x="2162" y="2749"/>
                      <a:pt x="2274" y="2705"/>
                      <a:pt x="2374" y="2625"/>
                    </a:cubicBezTo>
                    <a:cubicBezTo>
                      <a:pt x="2555" y="2461"/>
                      <a:pt x="2621" y="2230"/>
                      <a:pt x="2539" y="2016"/>
                    </a:cubicBezTo>
                    <a:cubicBezTo>
                      <a:pt x="2473" y="1900"/>
                      <a:pt x="2390" y="1785"/>
                      <a:pt x="2308" y="1669"/>
                    </a:cubicBezTo>
                    <a:cubicBezTo>
                      <a:pt x="1929" y="1224"/>
                      <a:pt x="1550" y="796"/>
                      <a:pt x="1171" y="351"/>
                    </a:cubicBezTo>
                    <a:cubicBezTo>
                      <a:pt x="1088" y="269"/>
                      <a:pt x="1006" y="170"/>
                      <a:pt x="907" y="104"/>
                    </a:cubicBezTo>
                    <a:cubicBezTo>
                      <a:pt x="814" y="34"/>
                      <a:pt x="702" y="0"/>
                      <a:pt x="58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800584" y="1387556"/>
                <a:ext cx="81127" cy="30597"/>
              </a:xfrm>
              <a:custGeom>
                <a:avLst/>
                <a:gdLst/>
                <a:ahLst/>
                <a:cxnLst/>
                <a:rect l="l" t="t" r="r" b="b"/>
                <a:pathLst>
                  <a:path w="3248" h="1225" extrusionOk="0">
                    <a:moveTo>
                      <a:pt x="791" y="0"/>
                    </a:moveTo>
                    <a:cubicBezTo>
                      <a:pt x="693" y="0"/>
                      <a:pt x="577" y="0"/>
                      <a:pt x="495" y="17"/>
                    </a:cubicBezTo>
                    <a:cubicBezTo>
                      <a:pt x="215" y="66"/>
                      <a:pt x="33" y="264"/>
                      <a:pt x="17" y="511"/>
                    </a:cubicBezTo>
                    <a:cubicBezTo>
                      <a:pt x="0" y="758"/>
                      <a:pt x="182" y="1022"/>
                      <a:pt x="445" y="1088"/>
                    </a:cubicBezTo>
                    <a:cubicBezTo>
                      <a:pt x="511" y="1104"/>
                      <a:pt x="561" y="1121"/>
                      <a:pt x="627" y="1121"/>
                    </a:cubicBezTo>
                    <a:cubicBezTo>
                      <a:pt x="1269" y="1154"/>
                      <a:pt x="1912" y="1187"/>
                      <a:pt x="2555" y="1220"/>
                    </a:cubicBezTo>
                    <a:cubicBezTo>
                      <a:pt x="2577" y="1223"/>
                      <a:pt x="2599" y="1224"/>
                      <a:pt x="2621" y="1224"/>
                    </a:cubicBezTo>
                    <a:cubicBezTo>
                      <a:pt x="2713" y="1224"/>
                      <a:pt x="2801" y="1200"/>
                      <a:pt x="2868" y="1187"/>
                    </a:cubicBezTo>
                    <a:cubicBezTo>
                      <a:pt x="3082" y="1088"/>
                      <a:pt x="3198" y="956"/>
                      <a:pt x="3214" y="758"/>
                    </a:cubicBezTo>
                    <a:cubicBezTo>
                      <a:pt x="3247" y="544"/>
                      <a:pt x="3181" y="346"/>
                      <a:pt x="2983" y="247"/>
                    </a:cubicBezTo>
                    <a:cubicBezTo>
                      <a:pt x="2852" y="165"/>
                      <a:pt x="2687" y="115"/>
                      <a:pt x="2538" y="115"/>
                    </a:cubicBezTo>
                    <a:cubicBezTo>
                      <a:pt x="1945" y="66"/>
                      <a:pt x="1368" y="33"/>
                      <a:pt x="79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118795" y="1470006"/>
                <a:ext cx="68363" cy="55925"/>
              </a:xfrm>
              <a:custGeom>
                <a:avLst/>
                <a:gdLst/>
                <a:ahLst/>
                <a:cxnLst/>
                <a:rect l="l" t="t" r="r" b="b"/>
                <a:pathLst>
                  <a:path w="2737" h="2239" extrusionOk="0">
                    <a:moveTo>
                      <a:pt x="566" y="0"/>
                    </a:moveTo>
                    <a:cubicBezTo>
                      <a:pt x="427" y="0"/>
                      <a:pt x="304" y="59"/>
                      <a:pt x="198" y="177"/>
                    </a:cubicBezTo>
                    <a:cubicBezTo>
                      <a:pt x="33" y="341"/>
                      <a:pt x="0" y="589"/>
                      <a:pt x="132" y="852"/>
                    </a:cubicBezTo>
                    <a:cubicBezTo>
                      <a:pt x="198" y="902"/>
                      <a:pt x="280" y="1017"/>
                      <a:pt x="396" y="1100"/>
                    </a:cubicBezTo>
                    <a:cubicBezTo>
                      <a:pt x="824" y="1429"/>
                      <a:pt x="1269" y="1742"/>
                      <a:pt x="1698" y="2055"/>
                    </a:cubicBezTo>
                    <a:cubicBezTo>
                      <a:pt x="1780" y="2121"/>
                      <a:pt x="1879" y="2171"/>
                      <a:pt x="1961" y="2204"/>
                    </a:cubicBezTo>
                    <a:cubicBezTo>
                      <a:pt x="2023" y="2227"/>
                      <a:pt x="2089" y="2239"/>
                      <a:pt x="2154" y="2239"/>
                    </a:cubicBezTo>
                    <a:cubicBezTo>
                      <a:pt x="2316" y="2239"/>
                      <a:pt x="2477" y="2168"/>
                      <a:pt x="2571" y="2039"/>
                    </a:cubicBezTo>
                    <a:cubicBezTo>
                      <a:pt x="2720" y="1858"/>
                      <a:pt x="2736" y="1577"/>
                      <a:pt x="2588" y="1380"/>
                    </a:cubicBezTo>
                    <a:cubicBezTo>
                      <a:pt x="2522" y="1297"/>
                      <a:pt x="2456" y="1231"/>
                      <a:pt x="2374" y="1165"/>
                    </a:cubicBezTo>
                    <a:cubicBezTo>
                      <a:pt x="1945" y="836"/>
                      <a:pt x="1500" y="506"/>
                      <a:pt x="1071" y="193"/>
                    </a:cubicBezTo>
                    <a:cubicBezTo>
                      <a:pt x="973" y="127"/>
                      <a:pt x="857" y="78"/>
                      <a:pt x="742" y="28"/>
                    </a:cubicBezTo>
                    <a:cubicBezTo>
                      <a:pt x="681" y="9"/>
                      <a:pt x="622" y="0"/>
                      <a:pt x="56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09729" y="1850387"/>
                <a:ext cx="76606" cy="34544"/>
              </a:xfrm>
              <a:custGeom>
                <a:avLst/>
                <a:gdLst/>
                <a:ahLst/>
                <a:cxnLst/>
                <a:rect l="l" t="t" r="r" b="b"/>
                <a:pathLst>
                  <a:path w="3067" h="1383" extrusionOk="0">
                    <a:moveTo>
                      <a:pt x="680" y="0"/>
                    </a:moveTo>
                    <a:cubicBezTo>
                      <a:pt x="611" y="0"/>
                      <a:pt x="539" y="8"/>
                      <a:pt x="462" y="28"/>
                    </a:cubicBezTo>
                    <a:cubicBezTo>
                      <a:pt x="248" y="61"/>
                      <a:pt x="116" y="209"/>
                      <a:pt x="67" y="423"/>
                    </a:cubicBezTo>
                    <a:cubicBezTo>
                      <a:pt x="1" y="638"/>
                      <a:pt x="100" y="868"/>
                      <a:pt x="297" y="1000"/>
                    </a:cubicBezTo>
                    <a:cubicBezTo>
                      <a:pt x="380" y="1050"/>
                      <a:pt x="479" y="1083"/>
                      <a:pt x="561" y="1099"/>
                    </a:cubicBezTo>
                    <a:cubicBezTo>
                      <a:pt x="1171" y="1198"/>
                      <a:pt x="1764" y="1297"/>
                      <a:pt x="2357" y="1379"/>
                    </a:cubicBezTo>
                    <a:cubicBezTo>
                      <a:pt x="2376" y="1382"/>
                      <a:pt x="2395" y="1383"/>
                      <a:pt x="2415" y="1383"/>
                    </a:cubicBezTo>
                    <a:cubicBezTo>
                      <a:pt x="2530" y="1383"/>
                      <a:pt x="2649" y="1346"/>
                      <a:pt x="2720" y="1346"/>
                    </a:cubicBezTo>
                    <a:cubicBezTo>
                      <a:pt x="2934" y="1214"/>
                      <a:pt x="3033" y="1066"/>
                      <a:pt x="3050" y="885"/>
                    </a:cubicBezTo>
                    <a:cubicBezTo>
                      <a:pt x="3066" y="654"/>
                      <a:pt x="2967" y="489"/>
                      <a:pt x="2786" y="374"/>
                    </a:cubicBezTo>
                    <a:cubicBezTo>
                      <a:pt x="2671" y="308"/>
                      <a:pt x="2555" y="275"/>
                      <a:pt x="2440" y="258"/>
                    </a:cubicBezTo>
                    <a:cubicBezTo>
                      <a:pt x="1896" y="176"/>
                      <a:pt x="1369" y="94"/>
                      <a:pt x="825" y="11"/>
                    </a:cubicBezTo>
                    <a:cubicBezTo>
                      <a:pt x="777" y="4"/>
                      <a:pt x="729" y="0"/>
                      <a:pt x="680"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938884" y="1401119"/>
                <a:ext cx="74957" cy="43111"/>
              </a:xfrm>
              <a:custGeom>
                <a:avLst/>
                <a:gdLst/>
                <a:ahLst/>
                <a:cxnLst/>
                <a:rect l="l" t="t" r="r" b="b"/>
                <a:pathLst>
                  <a:path w="3001" h="1726" extrusionOk="0">
                    <a:moveTo>
                      <a:pt x="627" y="1"/>
                    </a:moveTo>
                    <a:cubicBezTo>
                      <a:pt x="397" y="1"/>
                      <a:pt x="182" y="149"/>
                      <a:pt x="100" y="347"/>
                    </a:cubicBezTo>
                    <a:cubicBezTo>
                      <a:pt x="1" y="594"/>
                      <a:pt x="67" y="825"/>
                      <a:pt x="281" y="990"/>
                    </a:cubicBezTo>
                    <a:cubicBezTo>
                      <a:pt x="347" y="1039"/>
                      <a:pt x="413" y="1089"/>
                      <a:pt x="495" y="1105"/>
                    </a:cubicBezTo>
                    <a:cubicBezTo>
                      <a:pt x="1039" y="1319"/>
                      <a:pt x="1583" y="1517"/>
                      <a:pt x="2127" y="1699"/>
                    </a:cubicBezTo>
                    <a:cubicBezTo>
                      <a:pt x="2191" y="1720"/>
                      <a:pt x="2257" y="1726"/>
                      <a:pt x="2319" y="1726"/>
                    </a:cubicBezTo>
                    <a:cubicBezTo>
                      <a:pt x="2401" y="1726"/>
                      <a:pt x="2475" y="1715"/>
                      <a:pt x="2523" y="1715"/>
                    </a:cubicBezTo>
                    <a:cubicBezTo>
                      <a:pt x="2918" y="1517"/>
                      <a:pt x="3001" y="1072"/>
                      <a:pt x="2737" y="825"/>
                    </a:cubicBezTo>
                    <a:cubicBezTo>
                      <a:pt x="2654" y="743"/>
                      <a:pt x="2556" y="677"/>
                      <a:pt x="2440" y="627"/>
                    </a:cubicBezTo>
                    <a:cubicBezTo>
                      <a:pt x="1913" y="429"/>
                      <a:pt x="1385" y="248"/>
                      <a:pt x="858" y="50"/>
                    </a:cubicBezTo>
                    <a:cubicBezTo>
                      <a:pt x="792" y="34"/>
                      <a:pt x="710" y="17"/>
                      <a:pt x="6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977174" y="1677768"/>
                <a:ext cx="36667" cy="73334"/>
              </a:xfrm>
              <a:custGeom>
                <a:avLst/>
                <a:gdLst/>
                <a:ahLst/>
                <a:cxnLst/>
                <a:rect l="l" t="t" r="r" b="b"/>
                <a:pathLst>
                  <a:path w="1468" h="2936" extrusionOk="0">
                    <a:moveTo>
                      <a:pt x="545" y="0"/>
                    </a:moveTo>
                    <a:cubicBezTo>
                      <a:pt x="501" y="0"/>
                      <a:pt x="457" y="6"/>
                      <a:pt x="413" y="17"/>
                    </a:cubicBezTo>
                    <a:cubicBezTo>
                      <a:pt x="182" y="83"/>
                      <a:pt x="17" y="280"/>
                      <a:pt x="1" y="544"/>
                    </a:cubicBezTo>
                    <a:cubicBezTo>
                      <a:pt x="1" y="627"/>
                      <a:pt x="1" y="709"/>
                      <a:pt x="17" y="791"/>
                    </a:cubicBezTo>
                    <a:cubicBezTo>
                      <a:pt x="133" y="1319"/>
                      <a:pt x="231" y="1846"/>
                      <a:pt x="347" y="2390"/>
                    </a:cubicBezTo>
                    <a:cubicBezTo>
                      <a:pt x="380" y="2489"/>
                      <a:pt x="413" y="2588"/>
                      <a:pt x="462" y="2670"/>
                    </a:cubicBezTo>
                    <a:cubicBezTo>
                      <a:pt x="554" y="2838"/>
                      <a:pt x="702" y="2936"/>
                      <a:pt x="908" y="2936"/>
                    </a:cubicBezTo>
                    <a:cubicBezTo>
                      <a:pt x="924" y="2936"/>
                      <a:pt x="940" y="2935"/>
                      <a:pt x="957" y="2934"/>
                    </a:cubicBezTo>
                    <a:cubicBezTo>
                      <a:pt x="1187" y="2917"/>
                      <a:pt x="1385" y="2769"/>
                      <a:pt x="1435" y="2538"/>
                    </a:cubicBezTo>
                    <a:cubicBezTo>
                      <a:pt x="1468" y="2423"/>
                      <a:pt x="1468" y="2291"/>
                      <a:pt x="1451" y="2176"/>
                    </a:cubicBezTo>
                    <a:cubicBezTo>
                      <a:pt x="1352" y="1632"/>
                      <a:pt x="1220" y="1072"/>
                      <a:pt x="1105" y="528"/>
                    </a:cubicBezTo>
                    <a:cubicBezTo>
                      <a:pt x="1105" y="462"/>
                      <a:pt x="1072" y="412"/>
                      <a:pt x="1056" y="379"/>
                    </a:cubicBezTo>
                    <a:cubicBezTo>
                      <a:pt x="946" y="133"/>
                      <a:pt x="757" y="0"/>
                      <a:pt x="54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202769" y="1818416"/>
                <a:ext cx="71660" cy="48356"/>
              </a:xfrm>
              <a:custGeom>
                <a:avLst/>
                <a:gdLst/>
                <a:ahLst/>
                <a:cxnLst/>
                <a:rect l="l" t="t" r="r" b="b"/>
                <a:pathLst>
                  <a:path w="2869" h="1936" extrusionOk="0">
                    <a:moveTo>
                      <a:pt x="2267" y="0"/>
                    </a:moveTo>
                    <a:cubicBezTo>
                      <a:pt x="2242" y="0"/>
                      <a:pt x="2217" y="2"/>
                      <a:pt x="2192" y="6"/>
                    </a:cubicBezTo>
                    <a:cubicBezTo>
                      <a:pt x="2110" y="22"/>
                      <a:pt x="2044" y="39"/>
                      <a:pt x="1962" y="72"/>
                    </a:cubicBezTo>
                    <a:cubicBezTo>
                      <a:pt x="1451" y="335"/>
                      <a:pt x="923" y="599"/>
                      <a:pt x="412" y="863"/>
                    </a:cubicBezTo>
                    <a:cubicBezTo>
                      <a:pt x="330" y="912"/>
                      <a:pt x="248" y="978"/>
                      <a:pt x="182" y="1044"/>
                    </a:cubicBezTo>
                    <a:cubicBezTo>
                      <a:pt x="33" y="1209"/>
                      <a:pt x="0" y="1407"/>
                      <a:pt x="83" y="1604"/>
                    </a:cubicBezTo>
                    <a:cubicBezTo>
                      <a:pt x="161" y="1792"/>
                      <a:pt x="358" y="1935"/>
                      <a:pt x="575" y="1935"/>
                    </a:cubicBezTo>
                    <a:cubicBezTo>
                      <a:pt x="587" y="1935"/>
                      <a:pt x="598" y="1935"/>
                      <a:pt x="610" y="1934"/>
                    </a:cubicBezTo>
                    <a:cubicBezTo>
                      <a:pt x="726" y="1918"/>
                      <a:pt x="841" y="1885"/>
                      <a:pt x="956" y="1835"/>
                    </a:cubicBezTo>
                    <a:cubicBezTo>
                      <a:pt x="1187" y="1736"/>
                      <a:pt x="1418" y="1604"/>
                      <a:pt x="1648" y="1506"/>
                    </a:cubicBezTo>
                    <a:lnTo>
                      <a:pt x="1648" y="1473"/>
                    </a:lnTo>
                    <a:cubicBezTo>
                      <a:pt x="1879" y="1357"/>
                      <a:pt x="2110" y="1258"/>
                      <a:pt x="2341" y="1126"/>
                    </a:cubicBezTo>
                    <a:cubicBezTo>
                      <a:pt x="2473" y="1061"/>
                      <a:pt x="2588" y="978"/>
                      <a:pt x="2687" y="879"/>
                    </a:cubicBezTo>
                    <a:cubicBezTo>
                      <a:pt x="2852" y="714"/>
                      <a:pt x="2868" y="484"/>
                      <a:pt x="2753" y="269"/>
                    </a:cubicBezTo>
                    <a:cubicBezTo>
                      <a:pt x="2665" y="109"/>
                      <a:pt x="2461" y="0"/>
                      <a:pt x="22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975950" y="1560549"/>
                <a:ext cx="39939" cy="71111"/>
              </a:xfrm>
              <a:custGeom>
                <a:avLst/>
                <a:gdLst/>
                <a:ahLst/>
                <a:cxnLst/>
                <a:rect l="l" t="t" r="r" b="b"/>
                <a:pathLst>
                  <a:path w="1599" h="2847" extrusionOk="0">
                    <a:moveTo>
                      <a:pt x="1026" y="1"/>
                    </a:moveTo>
                    <a:cubicBezTo>
                      <a:pt x="839" y="1"/>
                      <a:pt x="682" y="103"/>
                      <a:pt x="594" y="293"/>
                    </a:cubicBezTo>
                    <a:cubicBezTo>
                      <a:pt x="544" y="375"/>
                      <a:pt x="511" y="474"/>
                      <a:pt x="478" y="573"/>
                    </a:cubicBezTo>
                    <a:cubicBezTo>
                      <a:pt x="330" y="1051"/>
                      <a:pt x="182" y="1529"/>
                      <a:pt x="50" y="2007"/>
                    </a:cubicBezTo>
                    <a:cubicBezTo>
                      <a:pt x="17" y="2122"/>
                      <a:pt x="0" y="2254"/>
                      <a:pt x="0" y="2369"/>
                    </a:cubicBezTo>
                    <a:cubicBezTo>
                      <a:pt x="25" y="2655"/>
                      <a:pt x="246" y="2847"/>
                      <a:pt x="530" y="2847"/>
                    </a:cubicBezTo>
                    <a:cubicBezTo>
                      <a:pt x="623" y="2847"/>
                      <a:pt x="723" y="2826"/>
                      <a:pt x="824" y="2781"/>
                    </a:cubicBezTo>
                    <a:cubicBezTo>
                      <a:pt x="874" y="2732"/>
                      <a:pt x="1006" y="2633"/>
                      <a:pt x="1039" y="2518"/>
                    </a:cubicBezTo>
                    <a:cubicBezTo>
                      <a:pt x="1236" y="1908"/>
                      <a:pt x="1418" y="1282"/>
                      <a:pt x="1599" y="672"/>
                    </a:cubicBezTo>
                    <a:cubicBezTo>
                      <a:pt x="1599" y="639"/>
                      <a:pt x="1599" y="589"/>
                      <a:pt x="1599" y="556"/>
                    </a:cubicBezTo>
                    <a:cubicBezTo>
                      <a:pt x="1599" y="293"/>
                      <a:pt x="1434" y="79"/>
                      <a:pt x="1203" y="29"/>
                    </a:cubicBezTo>
                    <a:cubicBezTo>
                      <a:pt x="1142" y="10"/>
                      <a:pt x="1083" y="1"/>
                      <a:pt x="102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20809" y="1789742"/>
                <a:ext cx="60945" cy="62294"/>
              </a:xfrm>
              <a:custGeom>
                <a:avLst/>
                <a:gdLst/>
                <a:ahLst/>
                <a:cxnLst/>
                <a:rect l="l" t="t" r="r" b="b"/>
                <a:pathLst>
                  <a:path w="2440" h="2494" extrusionOk="0">
                    <a:moveTo>
                      <a:pt x="619" y="0"/>
                    </a:moveTo>
                    <a:cubicBezTo>
                      <a:pt x="480" y="0"/>
                      <a:pt x="333" y="56"/>
                      <a:pt x="231" y="148"/>
                    </a:cubicBezTo>
                    <a:cubicBezTo>
                      <a:pt x="50" y="297"/>
                      <a:pt x="1" y="577"/>
                      <a:pt x="116" y="824"/>
                    </a:cubicBezTo>
                    <a:cubicBezTo>
                      <a:pt x="133" y="857"/>
                      <a:pt x="166" y="907"/>
                      <a:pt x="198" y="956"/>
                    </a:cubicBezTo>
                    <a:cubicBezTo>
                      <a:pt x="578" y="1401"/>
                      <a:pt x="973" y="1829"/>
                      <a:pt x="1352" y="2274"/>
                    </a:cubicBezTo>
                    <a:cubicBezTo>
                      <a:pt x="1402" y="2324"/>
                      <a:pt x="1435" y="2357"/>
                      <a:pt x="1484" y="2390"/>
                    </a:cubicBezTo>
                    <a:cubicBezTo>
                      <a:pt x="1585" y="2460"/>
                      <a:pt x="1701" y="2493"/>
                      <a:pt x="1814" y="2493"/>
                    </a:cubicBezTo>
                    <a:cubicBezTo>
                      <a:pt x="1941" y="2493"/>
                      <a:pt x="2064" y="2452"/>
                      <a:pt x="2160" y="2373"/>
                    </a:cubicBezTo>
                    <a:cubicBezTo>
                      <a:pt x="2341" y="2209"/>
                      <a:pt x="2440" y="1895"/>
                      <a:pt x="2292" y="1714"/>
                    </a:cubicBezTo>
                    <a:cubicBezTo>
                      <a:pt x="1863" y="1170"/>
                      <a:pt x="1385" y="626"/>
                      <a:pt x="907" y="115"/>
                    </a:cubicBezTo>
                    <a:cubicBezTo>
                      <a:pt x="834" y="35"/>
                      <a:pt x="729" y="0"/>
                      <a:pt x="61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675848" y="1394949"/>
                <a:ext cx="73709" cy="31622"/>
              </a:xfrm>
              <a:custGeom>
                <a:avLst/>
                <a:gdLst/>
                <a:ahLst/>
                <a:cxnLst/>
                <a:rect l="l" t="t" r="r" b="b"/>
                <a:pathLst>
                  <a:path w="2951" h="1266" extrusionOk="0">
                    <a:moveTo>
                      <a:pt x="2127" y="1"/>
                    </a:moveTo>
                    <a:cubicBezTo>
                      <a:pt x="1682" y="34"/>
                      <a:pt x="1220" y="83"/>
                      <a:pt x="759" y="133"/>
                    </a:cubicBezTo>
                    <a:cubicBezTo>
                      <a:pt x="643" y="149"/>
                      <a:pt x="511" y="166"/>
                      <a:pt x="413" y="199"/>
                    </a:cubicBezTo>
                    <a:cubicBezTo>
                      <a:pt x="165" y="281"/>
                      <a:pt x="1" y="512"/>
                      <a:pt x="33" y="742"/>
                    </a:cubicBezTo>
                    <a:cubicBezTo>
                      <a:pt x="50" y="990"/>
                      <a:pt x="231" y="1204"/>
                      <a:pt x="478" y="1253"/>
                    </a:cubicBezTo>
                    <a:cubicBezTo>
                      <a:pt x="528" y="1262"/>
                      <a:pt x="577" y="1266"/>
                      <a:pt x="627" y="1266"/>
                    </a:cubicBezTo>
                    <a:cubicBezTo>
                      <a:pt x="676" y="1266"/>
                      <a:pt x="726" y="1262"/>
                      <a:pt x="775" y="1253"/>
                    </a:cubicBezTo>
                    <a:cubicBezTo>
                      <a:pt x="1270" y="1220"/>
                      <a:pt x="1764" y="1171"/>
                      <a:pt x="2275" y="1121"/>
                    </a:cubicBezTo>
                    <a:cubicBezTo>
                      <a:pt x="2390" y="1105"/>
                      <a:pt x="2506" y="1072"/>
                      <a:pt x="2572" y="1056"/>
                    </a:cubicBezTo>
                    <a:cubicBezTo>
                      <a:pt x="2835" y="940"/>
                      <a:pt x="2951" y="742"/>
                      <a:pt x="2934" y="512"/>
                    </a:cubicBezTo>
                    <a:cubicBezTo>
                      <a:pt x="2918" y="281"/>
                      <a:pt x="2769" y="83"/>
                      <a:pt x="2555" y="34"/>
                    </a:cubicBezTo>
                    <a:cubicBezTo>
                      <a:pt x="2423" y="1"/>
                      <a:pt x="2275" y="1"/>
                      <a:pt x="21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90040" y="1639703"/>
                <a:ext cx="39215" cy="59921"/>
              </a:xfrm>
              <a:custGeom>
                <a:avLst/>
                <a:gdLst/>
                <a:ahLst/>
                <a:cxnLst/>
                <a:rect l="l" t="t" r="r" b="b"/>
                <a:pathLst>
                  <a:path w="1570" h="2399" extrusionOk="0">
                    <a:moveTo>
                      <a:pt x="537" y="1"/>
                    </a:moveTo>
                    <a:cubicBezTo>
                      <a:pt x="507" y="1"/>
                      <a:pt x="477" y="3"/>
                      <a:pt x="445" y="8"/>
                    </a:cubicBezTo>
                    <a:cubicBezTo>
                      <a:pt x="215" y="41"/>
                      <a:pt x="50" y="222"/>
                      <a:pt x="17" y="453"/>
                    </a:cubicBezTo>
                    <a:cubicBezTo>
                      <a:pt x="0" y="552"/>
                      <a:pt x="0" y="651"/>
                      <a:pt x="33" y="750"/>
                    </a:cubicBezTo>
                    <a:cubicBezTo>
                      <a:pt x="132" y="1162"/>
                      <a:pt x="264" y="1557"/>
                      <a:pt x="363" y="1887"/>
                    </a:cubicBezTo>
                    <a:cubicBezTo>
                      <a:pt x="495" y="2183"/>
                      <a:pt x="643" y="2332"/>
                      <a:pt x="808" y="2381"/>
                    </a:cubicBezTo>
                    <a:cubicBezTo>
                      <a:pt x="854" y="2393"/>
                      <a:pt x="900" y="2398"/>
                      <a:pt x="945" y="2398"/>
                    </a:cubicBezTo>
                    <a:cubicBezTo>
                      <a:pt x="1285" y="2398"/>
                      <a:pt x="1569" y="2084"/>
                      <a:pt x="1467" y="1706"/>
                    </a:cubicBezTo>
                    <a:cubicBezTo>
                      <a:pt x="1368" y="1261"/>
                      <a:pt x="1204" y="816"/>
                      <a:pt x="1072" y="387"/>
                    </a:cubicBezTo>
                    <a:cubicBezTo>
                      <a:pt x="1039" y="321"/>
                      <a:pt x="1006" y="272"/>
                      <a:pt x="973" y="222"/>
                    </a:cubicBezTo>
                    <a:cubicBezTo>
                      <a:pt x="860" y="81"/>
                      <a:pt x="711" y="1"/>
                      <a:pt x="53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278101" y="1740187"/>
                <a:ext cx="41188" cy="56949"/>
              </a:xfrm>
              <a:custGeom>
                <a:avLst/>
                <a:gdLst/>
                <a:ahLst/>
                <a:cxnLst/>
                <a:rect l="l" t="t" r="r" b="b"/>
                <a:pathLst>
                  <a:path w="1649" h="2280" extrusionOk="0">
                    <a:moveTo>
                      <a:pt x="1014" y="0"/>
                    </a:moveTo>
                    <a:cubicBezTo>
                      <a:pt x="806" y="0"/>
                      <a:pt x="631" y="101"/>
                      <a:pt x="544" y="303"/>
                    </a:cubicBezTo>
                    <a:cubicBezTo>
                      <a:pt x="363" y="715"/>
                      <a:pt x="198" y="1144"/>
                      <a:pt x="50" y="1589"/>
                    </a:cubicBezTo>
                    <a:cubicBezTo>
                      <a:pt x="0" y="1704"/>
                      <a:pt x="50" y="1852"/>
                      <a:pt x="50" y="1935"/>
                    </a:cubicBezTo>
                    <a:cubicBezTo>
                      <a:pt x="178" y="2163"/>
                      <a:pt x="397" y="2280"/>
                      <a:pt x="597" y="2280"/>
                    </a:cubicBezTo>
                    <a:cubicBezTo>
                      <a:pt x="759" y="2280"/>
                      <a:pt x="908" y="2204"/>
                      <a:pt x="989" y="2050"/>
                    </a:cubicBezTo>
                    <a:cubicBezTo>
                      <a:pt x="1237" y="1589"/>
                      <a:pt x="1418" y="1094"/>
                      <a:pt x="1566" y="600"/>
                    </a:cubicBezTo>
                    <a:cubicBezTo>
                      <a:pt x="1649" y="319"/>
                      <a:pt x="1401" y="39"/>
                      <a:pt x="1105" y="6"/>
                    </a:cubicBezTo>
                    <a:cubicBezTo>
                      <a:pt x="1074" y="2"/>
                      <a:pt x="1043" y="0"/>
                      <a:pt x="101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 name="Google Shape;58;p2"/>
          <p:cNvGrpSpPr/>
          <p:nvPr/>
        </p:nvGrpSpPr>
        <p:grpSpPr>
          <a:xfrm>
            <a:off x="184503" y="167988"/>
            <a:ext cx="8715438" cy="4855165"/>
            <a:chOff x="184503" y="167988"/>
            <a:chExt cx="8715438" cy="4855165"/>
          </a:xfrm>
        </p:grpSpPr>
        <p:grpSp>
          <p:nvGrpSpPr>
            <p:cNvPr id="59" name="Google Shape;59;p2"/>
            <p:cNvGrpSpPr/>
            <p:nvPr/>
          </p:nvGrpSpPr>
          <p:grpSpPr>
            <a:xfrm>
              <a:off x="4237542" y="167988"/>
              <a:ext cx="518939" cy="371512"/>
              <a:chOff x="4237542" y="167988"/>
              <a:chExt cx="518939" cy="371512"/>
            </a:xfrm>
          </p:grpSpPr>
          <p:sp>
            <p:nvSpPr>
              <p:cNvPr id="60" name="Google Shape;60;p2"/>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a:off x="184503" y="4548871"/>
              <a:ext cx="583307" cy="474282"/>
              <a:chOff x="184503" y="4548871"/>
              <a:chExt cx="583307" cy="474282"/>
            </a:xfrm>
          </p:grpSpPr>
          <p:sp>
            <p:nvSpPr>
              <p:cNvPr id="63" name="Google Shape;63;p2"/>
              <p:cNvSpPr/>
              <p:nvPr/>
            </p:nvSpPr>
            <p:spPr>
              <a:xfrm>
                <a:off x="658647" y="45488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2"/>
            <p:cNvSpPr/>
            <p:nvPr/>
          </p:nvSpPr>
          <p:spPr>
            <a:xfrm>
              <a:off x="8716502" y="1405625"/>
              <a:ext cx="183439" cy="16911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881"/>
        <p:cNvGrpSpPr/>
        <p:nvPr/>
      </p:nvGrpSpPr>
      <p:grpSpPr>
        <a:xfrm>
          <a:off x="0" y="0"/>
          <a:ext cx="0" cy="0"/>
          <a:chOff x="0" y="0"/>
          <a:chExt cx="0" cy="0"/>
        </a:xfrm>
      </p:grpSpPr>
      <p:sp>
        <p:nvSpPr>
          <p:cNvPr id="882" name="Google Shape;88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83" name="Google Shape;883;p18"/>
          <p:cNvGrpSpPr/>
          <p:nvPr/>
        </p:nvGrpSpPr>
        <p:grpSpPr>
          <a:xfrm>
            <a:off x="-736967" y="2864395"/>
            <a:ext cx="9819351" cy="2753257"/>
            <a:chOff x="-736967" y="2864395"/>
            <a:chExt cx="9819351" cy="2753257"/>
          </a:xfrm>
        </p:grpSpPr>
        <p:sp>
          <p:nvSpPr>
            <p:cNvPr id="884" name="Google Shape;884;p18"/>
            <p:cNvSpPr/>
            <p:nvPr/>
          </p:nvSpPr>
          <p:spPr>
            <a:xfrm rot="4726716">
              <a:off x="-1009745" y="348915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8973222" y="38630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8499078" y="39733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18"/>
          <p:cNvGrpSpPr/>
          <p:nvPr/>
        </p:nvGrpSpPr>
        <p:grpSpPr>
          <a:xfrm>
            <a:off x="-240454" y="100282"/>
            <a:ext cx="9533016" cy="5119675"/>
            <a:chOff x="-240454" y="100282"/>
            <a:chExt cx="9533016" cy="5119675"/>
          </a:xfrm>
        </p:grpSpPr>
        <p:grpSp>
          <p:nvGrpSpPr>
            <p:cNvPr id="888" name="Google Shape;888;p18"/>
            <p:cNvGrpSpPr/>
            <p:nvPr/>
          </p:nvGrpSpPr>
          <p:grpSpPr>
            <a:xfrm rot="4955892" flipH="1">
              <a:off x="-24691" y="-40614"/>
              <a:ext cx="429754" cy="812657"/>
              <a:chOff x="3925396" y="4059189"/>
              <a:chExt cx="757372" cy="1432176"/>
            </a:xfrm>
          </p:grpSpPr>
          <p:sp>
            <p:nvSpPr>
              <p:cNvPr id="889" name="Google Shape;889;p18"/>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18"/>
            <p:cNvGrpSpPr/>
            <p:nvPr/>
          </p:nvGrpSpPr>
          <p:grpSpPr>
            <a:xfrm rot="4956030" flipH="1">
              <a:off x="-76462" y="787193"/>
              <a:ext cx="533303" cy="799260"/>
              <a:chOff x="2995144" y="4433786"/>
              <a:chExt cx="710262" cy="1064470"/>
            </a:xfrm>
          </p:grpSpPr>
          <p:sp>
            <p:nvSpPr>
              <p:cNvPr id="893" name="Google Shape;893;p18"/>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8"/>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8"/>
            <p:cNvGrpSpPr/>
            <p:nvPr/>
          </p:nvGrpSpPr>
          <p:grpSpPr>
            <a:xfrm rot="-4124887">
              <a:off x="8583996" y="4386761"/>
              <a:ext cx="382430" cy="961467"/>
              <a:chOff x="4979142" y="4336675"/>
              <a:chExt cx="444861" cy="1118426"/>
            </a:xfrm>
          </p:grpSpPr>
          <p:sp>
            <p:nvSpPr>
              <p:cNvPr id="898" name="Google Shape;898;p18"/>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9" name="Google Shape;899;p18"/>
              <p:cNvGrpSpPr/>
              <p:nvPr/>
            </p:nvGrpSpPr>
            <p:grpSpPr>
              <a:xfrm>
                <a:off x="4979142" y="4336675"/>
                <a:ext cx="444861" cy="1118426"/>
                <a:chOff x="4979142" y="4336675"/>
                <a:chExt cx="444861" cy="1118426"/>
              </a:xfrm>
            </p:grpSpPr>
            <p:sp>
              <p:nvSpPr>
                <p:cNvPr id="900" name="Google Shape;900;p18"/>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8"/>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03" name="Google Shape;903;p18"/>
          <p:cNvGrpSpPr/>
          <p:nvPr/>
        </p:nvGrpSpPr>
        <p:grpSpPr>
          <a:xfrm flipH="1">
            <a:off x="7806464" y="-307321"/>
            <a:ext cx="1564206" cy="1374935"/>
            <a:chOff x="1" y="5679"/>
            <a:chExt cx="1564206" cy="1374935"/>
          </a:xfrm>
        </p:grpSpPr>
        <p:sp>
          <p:nvSpPr>
            <p:cNvPr id="904" name="Google Shape;904;p18"/>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8"/>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8"/>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8"/>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8"/>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8"/>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8"/>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8"/>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8"/>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8"/>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8"/>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8"/>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8"/>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8"/>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8"/>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959"/>
        <p:cNvGrpSpPr/>
        <p:nvPr/>
      </p:nvGrpSpPr>
      <p:grpSpPr>
        <a:xfrm>
          <a:off x="0" y="0"/>
          <a:ext cx="0" cy="0"/>
          <a:chOff x="0" y="0"/>
          <a:chExt cx="0" cy="0"/>
        </a:xfrm>
      </p:grpSpPr>
      <p:sp>
        <p:nvSpPr>
          <p:cNvPr id="960" name="Google Shape;96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1" name="Google Shape;961;p20"/>
          <p:cNvSpPr/>
          <p:nvPr/>
        </p:nvSpPr>
        <p:spPr>
          <a:xfrm rot="-6073284">
            <a:off x="7381780"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023"/>
        <p:cNvGrpSpPr/>
        <p:nvPr/>
      </p:nvGrpSpPr>
      <p:grpSpPr>
        <a:xfrm>
          <a:off x="0" y="0"/>
          <a:ext cx="0" cy="0"/>
          <a:chOff x="0" y="0"/>
          <a:chExt cx="0" cy="0"/>
        </a:xfrm>
      </p:grpSpPr>
      <p:sp>
        <p:nvSpPr>
          <p:cNvPr id="1024" name="Google Shape;102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5" name="Google Shape;1025;p22"/>
          <p:cNvSpPr txBox="1">
            <a:spLocks noGrp="1"/>
          </p:cNvSpPr>
          <p:nvPr>
            <p:ph type="subTitle" idx="1"/>
          </p:nvPr>
        </p:nvSpPr>
        <p:spPr>
          <a:xfrm>
            <a:off x="4952131" y="2885755"/>
            <a:ext cx="2858400" cy="115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2"/>
          <p:cNvSpPr txBox="1">
            <a:spLocks noGrp="1"/>
          </p:cNvSpPr>
          <p:nvPr>
            <p:ph type="subTitle" idx="2"/>
          </p:nvPr>
        </p:nvSpPr>
        <p:spPr>
          <a:xfrm>
            <a:off x="1333425" y="2885755"/>
            <a:ext cx="2858400" cy="115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7" name="Google Shape;1027;p22"/>
          <p:cNvSpPr txBox="1">
            <a:spLocks noGrp="1"/>
          </p:cNvSpPr>
          <p:nvPr>
            <p:ph type="subTitle" idx="3"/>
          </p:nvPr>
        </p:nvSpPr>
        <p:spPr>
          <a:xfrm>
            <a:off x="1333425" y="2443175"/>
            <a:ext cx="28584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028" name="Google Shape;1028;p22"/>
          <p:cNvSpPr txBox="1">
            <a:spLocks noGrp="1"/>
          </p:cNvSpPr>
          <p:nvPr>
            <p:ph type="subTitle" idx="4"/>
          </p:nvPr>
        </p:nvSpPr>
        <p:spPr>
          <a:xfrm>
            <a:off x="4952131" y="2443175"/>
            <a:ext cx="28584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029" name="Google Shape;1029;p22"/>
          <p:cNvSpPr/>
          <p:nvPr/>
        </p:nvSpPr>
        <p:spPr>
          <a:xfrm rot="-6073284">
            <a:off x="7381780"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0" name="Google Shape;1030;p22"/>
          <p:cNvGrpSpPr/>
          <p:nvPr/>
        </p:nvGrpSpPr>
        <p:grpSpPr>
          <a:xfrm>
            <a:off x="-11" y="85153"/>
            <a:ext cx="9030186" cy="5056379"/>
            <a:chOff x="-11" y="85153"/>
            <a:chExt cx="9030186" cy="5056379"/>
          </a:xfrm>
        </p:grpSpPr>
        <p:grpSp>
          <p:nvGrpSpPr>
            <p:cNvPr id="1031" name="Google Shape;1031;p22"/>
            <p:cNvGrpSpPr/>
            <p:nvPr/>
          </p:nvGrpSpPr>
          <p:grpSpPr>
            <a:xfrm rot="-1361874">
              <a:off x="77633" y="202648"/>
              <a:ext cx="718707" cy="546683"/>
              <a:chOff x="3251400" y="723825"/>
              <a:chExt cx="714950" cy="543825"/>
            </a:xfrm>
          </p:grpSpPr>
          <p:sp>
            <p:nvSpPr>
              <p:cNvPr id="1032" name="Google Shape;1032;p22"/>
              <p:cNvSpPr/>
              <p:nvPr/>
            </p:nvSpPr>
            <p:spPr>
              <a:xfrm>
                <a:off x="3341000" y="846500"/>
                <a:ext cx="542625" cy="304550"/>
              </a:xfrm>
              <a:custGeom>
                <a:avLst/>
                <a:gdLst/>
                <a:ahLst/>
                <a:cxnLst/>
                <a:rect l="l" t="t" r="r" b="b"/>
                <a:pathLst>
                  <a:path w="21705" h="12182" extrusionOk="0">
                    <a:moveTo>
                      <a:pt x="4612" y="1"/>
                    </a:moveTo>
                    <a:cubicBezTo>
                      <a:pt x="4512" y="26"/>
                      <a:pt x="4412" y="26"/>
                      <a:pt x="4311" y="51"/>
                    </a:cubicBezTo>
                    <a:cubicBezTo>
                      <a:pt x="3058" y="552"/>
                      <a:pt x="1830" y="1029"/>
                      <a:pt x="577" y="1505"/>
                    </a:cubicBezTo>
                    <a:cubicBezTo>
                      <a:pt x="527" y="1530"/>
                      <a:pt x="477" y="1555"/>
                      <a:pt x="427" y="1580"/>
                    </a:cubicBezTo>
                    <a:cubicBezTo>
                      <a:pt x="101" y="1730"/>
                      <a:pt x="1" y="1931"/>
                      <a:pt x="101" y="2282"/>
                    </a:cubicBezTo>
                    <a:cubicBezTo>
                      <a:pt x="126" y="2357"/>
                      <a:pt x="126" y="2457"/>
                      <a:pt x="126" y="2532"/>
                    </a:cubicBezTo>
                    <a:cubicBezTo>
                      <a:pt x="326" y="2683"/>
                      <a:pt x="326" y="2933"/>
                      <a:pt x="427" y="3134"/>
                    </a:cubicBezTo>
                    <a:cubicBezTo>
                      <a:pt x="652" y="3635"/>
                      <a:pt x="828" y="4186"/>
                      <a:pt x="1028" y="4713"/>
                    </a:cubicBezTo>
                    <a:cubicBezTo>
                      <a:pt x="1103" y="4863"/>
                      <a:pt x="1153" y="5039"/>
                      <a:pt x="1304" y="5139"/>
                    </a:cubicBezTo>
                    <a:cubicBezTo>
                      <a:pt x="3710" y="6242"/>
                      <a:pt x="6116" y="7369"/>
                      <a:pt x="8522" y="8472"/>
                    </a:cubicBezTo>
                    <a:cubicBezTo>
                      <a:pt x="10326" y="9299"/>
                      <a:pt x="12131" y="10151"/>
                      <a:pt x="13935" y="11004"/>
                    </a:cubicBezTo>
                    <a:cubicBezTo>
                      <a:pt x="14712" y="11354"/>
                      <a:pt x="15489" y="11680"/>
                      <a:pt x="16241" y="12031"/>
                    </a:cubicBezTo>
                    <a:cubicBezTo>
                      <a:pt x="16316" y="12081"/>
                      <a:pt x="16392" y="12131"/>
                      <a:pt x="16467" y="12181"/>
                    </a:cubicBezTo>
                    <a:cubicBezTo>
                      <a:pt x="16567" y="12156"/>
                      <a:pt x="16692" y="12131"/>
                      <a:pt x="16793" y="12081"/>
                    </a:cubicBezTo>
                    <a:cubicBezTo>
                      <a:pt x="17570" y="11806"/>
                      <a:pt x="18346" y="11505"/>
                      <a:pt x="19123" y="11204"/>
                    </a:cubicBezTo>
                    <a:cubicBezTo>
                      <a:pt x="19825" y="10953"/>
                      <a:pt x="20502" y="10703"/>
                      <a:pt x="21204" y="10427"/>
                    </a:cubicBezTo>
                    <a:cubicBezTo>
                      <a:pt x="21655" y="10252"/>
                      <a:pt x="21705" y="10101"/>
                      <a:pt x="21529" y="9625"/>
                    </a:cubicBezTo>
                    <a:cubicBezTo>
                      <a:pt x="21429" y="9349"/>
                      <a:pt x="21329" y="9099"/>
                      <a:pt x="21229" y="8823"/>
                    </a:cubicBezTo>
                    <a:cubicBezTo>
                      <a:pt x="21028" y="8322"/>
                      <a:pt x="20828" y="7821"/>
                      <a:pt x="20602" y="7319"/>
                    </a:cubicBezTo>
                    <a:cubicBezTo>
                      <a:pt x="20577" y="7269"/>
                      <a:pt x="20552" y="7219"/>
                      <a:pt x="20502" y="7144"/>
                    </a:cubicBezTo>
                    <a:cubicBezTo>
                      <a:pt x="19825" y="6843"/>
                      <a:pt x="19123" y="6517"/>
                      <a:pt x="18447" y="6217"/>
                    </a:cubicBezTo>
                    <a:cubicBezTo>
                      <a:pt x="16918" y="5515"/>
                      <a:pt x="15364" y="4838"/>
                      <a:pt x="13835" y="4161"/>
                    </a:cubicBezTo>
                    <a:cubicBezTo>
                      <a:pt x="12682" y="3635"/>
                      <a:pt x="11504" y="3109"/>
                      <a:pt x="10351" y="2608"/>
                    </a:cubicBezTo>
                    <a:cubicBezTo>
                      <a:pt x="8973" y="1981"/>
                      <a:pt x="7620" y="1379"/>
                      <a:pt x="6266" y="753"/>
                    </a:cubicBezTo>
                    <a:cubicBezTo>
                      <a:pt x="5915" y="602"/>
                      <a:pt x="5564" y="452"/>
                      <a:pt x="5214" y="302"/>
                    </a:cubicBezTo>
                    <a:cubicBezTo>
                      <a:pt x="5013" y="201"/>
                      <a:pt x="4813" y="101"/>
                      <a:pt x="4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2"/>
              <p:cNvSpPr/>
              <p:nvPr/>
            </p:nvSpPr>
            <p:spPr>
              <a:xfrm>
                <a:off x="3456300" y="738600"/>
                <a:ext cx="398500" cy="286500"/>
              </a:xfrm>
              <a:custGeom>
                <a:avLst/>
                <a:gdLst/>
                <a:ahLst/>
                <a:cxnLst/>
                <a:rect l="l" t="t" r="r" b="b"/>
                <a:pathLst>
                  <a:path w="15940" h="11460" extrusionOk="0">
                    <a:moveTo>
                      <a:pt x="11143" y="0"/>
                    </a:moveTo>
                    <a:cubicBezTo>
                      <a:pt x="11054" y="0"/>
                      <a:pt x="10951" y="20"/>
                      <a:pt x="10827" y="56"/>
                    </a:cubicBezTo>
                    <a:cubicBezTo>
                      <a:pt x="10752" y="81"/>
                      <a:pt x="10677" y="106"/>
                      <a:pt x="10602" y="157"/>
                    </a:cubicBezTo>
                    <a:cubicBezTo>
                      <a:pt x="9875" y="432"/>
                      <a:pt x="9148" y="708"/>
                      <a:pt x="8421" y="984"/>
                    </a:cubicBezTo>
                    <a:cubicBezTo>
                      <a:pt x="6015" y="1911"/>
                      <a:pt x="3609" y="2863"/>
                      <a:pt x="1203" y="3791"/>
                    </a:cubicBezTo>
                    <a:cubicBezTo>
                      <a:pt x="802" y="3941"/>
                      <a:pt x="401" y="4142"/>
                      <a:pt x="0" y="4317"/>
                    </a:cubicBezTo>
                    <a:cubicBezTo>
                      <a:pt x="201" y="4417"/>
                      <a:pt x="401" y="4517"/>
                      <a:pt x="602" y="4618"/>
                    </a:cubicBezTo>
                    <a:cubicBezTo>
                      <a:pt x="952" y="4768"/>
                      <a:pt x="1303" y="4918"/>
                      <a:pt x="1654" y="5069"/>
                    </a:cubicBezTo>
                    <a:cubicBezTo>
                      <a:pt x="3008" y="5695"/>
                      <a:pt x="4361" y="6297"/>
                      <a:pt x="5739" y="6924"/>
                    </a:cubicBezTo>
                    <a:cubicBezTo>
                      <a:pt x="6892" y="7425"/>
                      <a:pt x="8070" y="7951"/>
                      <a:pt x="9223" y="8477"/>
                    </a:cubicBezTo>
                    <a:cubicBezTo>
                      <a:pt x="10752" y="9154"/>
                      <a:pt x="12306" y="9831"/>
                      <a:pt x="13835" y="10533"/>
                    </a:cubicBezTo>
                    <a:cubicBezTo>
                      <a:pt x="14511" y="10833"/>
                      <a:pt x="15213" y="11159"/>
                      <a:pt x="15890" y="11460"/>
                    </a:cubicBezTo>
                    <a:cubicBezTo>
                      <a:pt x="15915" y="11410"/>
                      <a:pt x="15915" y="11335"/>
                      <a:pt x="15940" y="11284"/>
                    </a:cubicBezTo>
                    <a:cubicBezTo>
                      <a:pt x="15739" y="10858"/>
                      <a:pt x="15564" y="10432"/>
                      <a:pt x="15389" y="10006"/>
                    </a:cubicBezTo>
                    <a:cubicBezTo>
                      <a:pt x="15113" y="9304"/>
                      <a:pt x="14837" y="8578"/>
                      <a:pt x="14562" y="7876"/>
                    </a:cubicBezTo>
                    <a:cubicBezTo>
                      <a:pt x="14161" y="6873"/>
                      <a:pt x="13785" y="5871"/>
                      <a:pt x="13384" y="4843"/>
                    </a:cubicBezTo>
                    <a:cubicBezTo>
                      <a:pt x="12983" y="3866"/>
                      <a:pt x="12607" y="2913"/>
                      <a:pt x="12231" y="1911"/>
                    </a:cubicBezTo>
                    <a:cubicBezTo>
                      <a:pt x="12055" y="1485"/>
                      <a:pt x="11905" y="1009"/>
                      <a:pt x="11755" y="558"/>
                    </a:cubicBezTo>
                    <a:cubicBezTo>
                      <a:pt x="11704" y="507"/>
                      <a:pt x="11654" y="457"/>
                      <a:pt x="11629" y="382"/>
                    </a:cubicBezTo>
                    <a:cubicBezTo>
                      <a:pt x="11487" y="116"/>
                      <a:pt x="11358" y="0"/>
                      <a:pt x="11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2"/>
              <p:cNvSpPr/>
              <p:nvPr/>
            </p:nvSpPr>
            <p:spPr>
              <a:xfrm>
                <a:off x="3372325" y="974950"/>
                <a:ext cx="380350" cy="276050"/>
              </a:xfrm>
              <a:custGeom>
                <a:avLst/>
                <a:gdLst/>
                <a:ahLst/>
                <a:cxnLst/>
                <a:rect l="l" t="t" r="r" b="b"/>
                <a:pathLst>
                  <a:path w="15214" h="11042" extrusionOk="0">
                    <a:moveTo>
                      <a:pt x="51" y="1"/>
                    </a:moveTo>
                    <a:lnTo>
                      <a:pt x="51" y="1"/>
                    </a:lnTo>
                    <a:cubicBezTo>
                      <a:pt x="1" y="201"/>
                      <a:pt x="101" y="377"/>
                      <a:pt x="151" y="552"/>
                    </a:cubicBezTo>
                    <a:cubicBezTo>
                      <a:pt x="803" y="2206"/>
                      <a:pt x="1454" y="3861"/>
                      <a:pt x="2106" y="5540"/>
                    </a:cubicBezTo>
                    <a:cubicBezTo>
                      <a:pt x="2306" y="6066"/>
                      <a:pt x="2532" y="6592"/>
                      <a:pt x="2732" y="7119"/>
                    </a:cubicBezTo>
                    <a:cubicBezTo>
                      <a:pt x="2758" y="7194"/>
                      <a:pt x="2783" y="7269"/>
                      <a:pt x="2808" y="7369"/>
                    </a:cubicBezTo>
                    <a:cubicBezTo>
                      <a:pt x="2958" y="7720"/>
                      <a:pt x="3108" y="8096"/>
                      <a:pt x="3259" y="8447"/>
                    </a:cubicBezTo>
                    <a:cubicBezTo>
                      <a:pt x="3509" y="9124"/>
                      <a:pt x="3760" y="9775"/>
                      <a:pt x="3986" y="10452"/>
                    </a:cubicBezTo>
                    <a:cubicBezTo>
                      <a:pt x="4061" y="10552"/>
                      <a:pt x="4111" y="10653"/>
                      <a:pt x="4161" y="10753"/>
                    </a:cubicBezTo>
                    <a:cubicBezTo>
                      <a:pt x="4286" y="10940"/>
                      <a:pt x="4411" y="11041"/>
                      <a:pt x="4608" y="11041"/>
                    </a:cubicBezTo>
                    <a:cubicBezTo>
                      <a:pt x="4648" y="11041"/>
                      <a:pt x="4691" y="11037"/>
                      <a:pt x="4738" y="11028"/>
                    </a:cubicBezTo>
                    <a:cubicBezTo>
                      <a:pt x="4838" y="11003"/>
                      <a:pt x="4913" y="10953"/>
                      <a:pt x="5013" y="10928"/>
                    </a:cubicBezTo>
                    <a:cubicBezTo>
                      <a:pt x="5364" y="10778"/>
                      <a:pt x="5740" y="10653"/>
                      <a:pt x="6091" y="10527"/>
                    </a:cubicBezTo>
                    <a:cubicBezTo>
                      <a:pt x="8973" y="9424"/>
                      <a:pt x="11880" y="8322"/>
                      <a:pt x="14788" y="7244"/>
                    </a:cubicBezTo>
                    <a:cubicBezTo>
                      <a:pt x="14938" y="7169"/>
                      <a:pt x="15063" y="7094"/>
                      <a:pt x="15214" y="7043"/>
                    </a:cubicBezTo>
                    <a:cubicBezTo>
                      <a:pt x="15139" y="6993"/>
                      <a:pt x="15063" y="6943"/>
                      <a:pt x="14988" y="6893"/>
                    </a:cubicBezTo>
                    <a:cubicBezTo>
                      <a:pt x="14236" y="6542"/>
                      <a:pt x="13459" y="6216"/>
                      <a:pt x="12682" y="5866"/>
                    </a:cubicBezTo>
                    <a:cubicBezTo>
                      <a:pt x="10878" y="5013"/>
                      <a:pt x="9073" y="4161"/>
                      <a:pt x="7269" y="3334"/>
                    </a:cubicBezTo>
                    <a:cubicBezTo>
                      <a:pt x="4863" y="2231"/>
                      <a:pt x="2457" y="1104"/>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2"/>
              <p:cNvSpPr/>
              <p:nvPr/>
            </p:nvSpPr>
            <p:spPr>
              <a:xfrm>
                <a:off x="3251400" y="909800"/>
                <a:ext cx="220575" cy="357850"/>
              </a:xfrm>
              <a:custGeom>
                <a:avLst/>
                <a:gdLst/>
                <a:ahLst/>
                <a:cxnLst/>
                <a:rect l="l" t="t" r="r" b="b"/>
                <a:pathLst>
                  <a:path w="8823" h="14314" extrusionOk="0">
                    <a:moveTo>
                      <a:pt x="3710" y="0"/>
                    </a:moveTo>
                    <a:cubicBezTo>
                      <a:pt x="3610" y="25"/>
                      <a:pt x="3484" y="50"/>
                      <a:pt x="3359" y="101"/>
                    </a:cubicBezTo>
                    <a:cubicBezTo>
                      <a:pt x="2732" y="326"/>
                      <a:pt x="2081" y="577"/>
                      <a:pt x="1454" y="827"/>
                    </a:cubicBezTo>
                    <a:cubicBezTo>
                      <a:pt x="1204" y="928"/>
                      <a:pt x="928" y="1028"/>
                      <a:pt x="677" y="1128"/>
                    </a:cubicBezTo>
                    <a:cubicBezTo>
                      <a:pt x="452" y="1228"/>
                      <a:pt x="276" y="1379"/>
                      <a:pt x="226" y="1654"/>
                    </a:cubicBezTo>
                    <a:cubicBezTo>
                      <a:pt x="101" y="2381"/>
                      <a:pt x="1" y="3108"/>
                      <a:pt x="176" y="3835"/>
                    </a:cubicBezTo>
                    <a:cubicBezTo>
                      <a:pt x="176" y="4060"/>
                      <a:pt x="176" y="4261"/>
                      <a:pt x="201" y="4461"/>
                    </a:cubicBezTo>
                    <a:cubicBezTo>
                      <a:pt x="351" y="5113"/>
                      <a:pt x="452" y="5790"/>
                      <a:pt x="652" y="6416"/>
                    </a:cubicBezTo>
                    <a:cubicBezTo>
                      <a:pt x="1028" y="7795"/>
                      <a:pt x="1579" y="9123"/>
                      <a:pt x="2231" y="10401"/>
                    </a:cubicBezTo>
                    <a:cubicBezTo>
                      <a:pt x="2682" y="11254"/>
                      <a:pt x="3133" y="12081"/>
                      <a:pt x="3710" y="12832"/>
                    </a:cubicBezTo>
                    <a:cubicBezTo>
                      <a:pt x="4086" y="13334"/>
                      <a:pt x="4512" y="13785"/>
                      <a:pt x="5013" y="14161"/>
                    </a:cubicBezTo>
                    <a:cubicBezTo>
                      <a:pt x="5159" y="14258"/>
                      <a:pt x="5294" y="14313"/>
                      <a:pt x="5439" y="14313"/>
                    </a:cubicBezTo>
                    <a:cubicBezTo>
                      <a:pt x="5519" y="14313"/>
                      <a:pt x="5601" y="14297"/>
                      <a:pt x="5690" y="14261"/>
                    </a:cubicBezTo>
                    <a:cubicBezTo>
                      <a:pt x="6041" y="14111"/>
                      <a:pt x="6366" y="14010"/>
                      <a:pt x="6717" y="13860"/>
                    </a:cubicBezTo>
                    <a:cubicBezTo>
                      <a:pt x="7419" y="13609"/>
                      <a:pt x="8121" y="13334"/>
                      <a:pt x="8823" y="13058"/>
                    </a:cubicBezTo>
                    <a:cubicBezTo>
                      <a:pt x="8597" y="12381"/>
                      <a:pt x="8346" y="11730"/>
                      <a:pt x="8096" y="11053"/>
                    </a:cubicBezTo>
                    <a:cubicBezTo>
                      <a:pt x="7945" y="10702"/>
                      <a:pt x="7795" y="10326"/>
                      <a:pt x="7645" y="9975"/>
                    </a:cubicBezTo>
                    <a:cubicBezTo>
                      <a:pt x="7620" y="9875"/>
                      <a:pt x="7595" y="9800"/>
                      <a:pt x="7569" y="9725"/>
                    </a:cubicBezTo>
                    <a:cubicBezTo>
                      <a:pt x="7369" y="9198"/>
                      <a:pt x="7143" y="8672"/>
                      <a:pt x="6943" y="8146"/>
                    </a:cubicBezTo>
                    <a:cubicBezTo>
                      <a:pt x="6291" y="6467"/>
                      <a:pt x="5640" y="4812"/>
                      <a:pt x="4988" y="3158"/>
                    </a:cubicBezTo>
                    <a:cubicBezTo>
                      <a:pt x="4938" y="2983"/>
                      <a:pt x="4838" y="2807"/>
                      <a:pt x="4888" y="2607"/>
                    </a:cubicBezTo>
                    <a:cubicBezTo>
                      <a:pt x="4737" y="2507"/>
                      <a:pt x="4687" y="2331"/>
                      <a:pt x="4612" y="2181"/>
                    </a:cubicBezTo>
                    <a:cubicBezTo>
                      <a:pt x="4412" y="1654"/>
                      <a:pt x="4236" y="1103"/>
                      <a:pt x="4011" y="602"/>
                    </a:cubicBezTo>
                    <a:cubicBezTo>
                      <a:pt x="3910" y="401"/>
                      <a:pt x="3910" y="151"/>
                      <a:pt x="3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2"/>
              <p:cNvSpPr/>
              <p:nvPr/>
            </p:nvSpPr>
            <p:spPr>
              <a:xfrm>
                <a:off x="3750150" y="723825"/>
                <a:ext cx="216200" cy="363325"/>
              </a:xfrm>
              <a:custGeom>
                <a:avLst/>
                <a:gdLst/>
                <a:ahLst/>
                <a:cxnLst/>
                <a:rect l="l" t="t" r="r" b="b"/>
                <a:pathLst>
                  <a:path w="8648" h="14533" extrusionOk="0">
                    <a:moveTo>
                      <a:pt x="3118" y="1"/>
                    </a:moveTo>
                    <a:cubicBezTo>
                      <a:pt x="3008" y="1"/>
                      <a:pt x="2895" y="26"/>
                      <a:pt x="2782" y="71"/>
                    </a:cubicBezTo>
                    <a:cubicBezTo>
                      <a:pt x="1855" y="422"/>
                      <a:pt x="928" y="798"/>
                      <a:pt x="1" y="1149"/>
                    </a:cubicBezTo>
                    <a:cubicBezTo>
                      <a:pt x="151" y="1600"/>
                      <a:pt x="301" y="2076"/>
                      <a:pt x="477" y="2527"/>
                    </a:cubicBezTo>
                    <a:cubicBezTo>
                      <a:pt x="853" y="3504"/>
                      <a:pt x="1229" y="4457"/>
                      <a:pt x="1630" y="5434"/>
                    </a:cubicBezTo>
                    <a:cubicBezTo>
                      <a:pt x="2031" y="6462"/>
                      <a:pt x="2432" y="7464"/>
                      <a:pt x="2808" y="8467"/>
                    </a:cubicBezTo>
                    <a:cubicBezTo>
                      <a:pt x="3083" y="9169"/>
                      <a:pt x="3359" y="9895"/>
                      <a:pt x="3635" y="10597"/>
                    </a:cubicBezTo>
                    <a:cubicBezTo>
                      <a:pt x="3810" y="11023"/>
                      <a:pt x="3985" y="11449"/>
                      <a:pt x="4186" y="11875"/>
                    </a:cubicBezTo>
                    <a:cubicBezTo>
                      <a:pt x="4161" y="11926"/>
                      <a:pt x="4161" y="12001"/>
                      <a:pt x="4136" y="12051"/>
                    </a:cubicBezTo>
                    <a:cubicBezTo>
                      <a:pt x="4186" y="12126"/>
                      <a:pt x="4211" y="12176"/>
                      <a:pt x="4236" y="12226"/>
                    </a:cubicBezTo>
                    <a:cubicBezTo>
                      <a:pt x="4462" y="12728"/>
                      <a:pt x="4662" y="13229"/>
                      <a:pt x="4863" y="13730"/>
                    </a:cubicBezTo>
                    <a:cubicBezTo>
                      <a:pt x="4963" y="14006"/>
                      <a:pt x="5063" y="14256"/>
                      <a:pt x="5163" y="14532"/>
                    </a:cubicBezTo>
                    <a:cubicBezTo>
                      <a:pt x="5214" y="14382"/>
                      <a:pt x="5314" y="14307"/>
                      <a:pt x="5464" y="14256"/>
                    </a:cubicBezTo>
                    <a:cubicBezTo>
                      <a:pt x="5790" y="14131"/>
                      <a:pt x="6141" y="14006"/>
                      <a:pt x="6467" y="13880"/>
                    </a:cubicBezTo>
                    <a:cubicBezTo>
                      <a:pt x="6993" y="13705"/>
                      <a:pt x="7494" y="13479"/>
                      <a:pt x="8021" y="13304"/>
                    </a:cubicBezTo>
                    <a:cubicBezTo>
                      <a:pt x="8371" y="13179"/>
                      <a:pt x="8572" y="12978"/>
                      <a:pt x="8572" y="12602"/>
                    </a:cubicBezTo>
                    <a:cubicBezTo>
                      <a:pt x="8597" y="12226"/>
                      <a:pt x="8647" y="11825"/>
                      <a:pt x="8622" y="11449"/>
                    </a:cubicBezTo>
                    <a:cubicBezTo>
                      <a:pt x="8622" y="10948"/>
                      <a:pt x="8622" y="10422"/>
                      <a:pt x="8472" y="9921"/>
                    </a:cubicBezTo>
                    <a:cubicBezTo>
                      <a:pt x="8472" y="9870"/>
                      <a:pt x="8497" y="9820"/>
                      <a:pt x="8497" y="9770"/>
                    </a:cubicBezTo>
                    <a:cubicBezTo>
                      <a:pt x="8296" y="8317"/>
                      <a:pt x="7920" y="6913"/>
                      <a:pt x="7394" y="5535"/>
                    </a:cubicBezTo>
                    <a:cubicBezTo>
                      <a:pt x="7068" y="4657"/>
                      <a:pt x="6617" y="3805"/>
                      <a:pt x="6141" y="2978"/>
                    </a:cubicBezTo>
                    <a:cubicBezTo>
                      <a:pt x="5715" y="2251"/>
                      <a:pt x="5189" y="1550"/>
                      <a:pt x="4587" y="948"/>
                    </a:cubicBezTo>
                    <a:cubicBezTo>
                      <a:pt x="4261" y="647"/>
                      <a:pt x="3885" y="397"/>
                      <a:pt x="3509" y="121"/>
                    </a:cubicBezTo>
                    <a:cubicBezTo>
                      <a:pt x="3385" y="38"/>
                      <a:pt x="3253" y="1"/>
                      <a:pt x="3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2"/>
              <p:cNvSpPr/>
              <p:nvPr/>
            </p:nvSpPr>
            <p:spPr>
              <a:xfrm>
                <a:off x="3853525" y="971825"/>
                <a:ext cx="112825" cy="115325"/>
              </a:xfrm>
              <a:custGeom>
                <a:avLst/>
                <a:gdLst/>
                <a:ahLst/>
                <a:cxnLst/>
                <a:rect l="l" t="t" r="r" b="b"/>
                <a:pathLst>
                  <a:path w="4513" h="4613" extrusionOk="0">
                    <a:moveTo>
                      <a:pt x="4337" y="1"/>
                    </a:moveTo>
                    <a:cubicBezTo>
                      <a:pt x="4287" y="1"/>
                      <a:pt x="4236" y="1"/>
                      <a:pt x="4186" y="26"/>
                    </a:cubicBezTo>
                    <a:cubicBezTo>
                      <a:pt x="3911" y="176"/>
                      <a:pt x="3635" y="326"/>
                      <a:pt x="3359" y="502"/>
                    </a:cubicBezTo>
                    <a:cubicBezTo>
                      <a:pt x="3209" y="577"/>
                      <a:pt x="3109" y="702"/>
                      <a:pt x="2958" y="777"/>
                    </a:cubicBezTo>
                    <a:cubicBezTo>
                      <a:pt x="2332" y="1103"/>
                      <a:pt x="1705" y="1479"/>
                      <a:pt x="1028" y="1705"/>
                    </a:cubicBezTo>
                    <a:cubicBezTo>
                      <a:pt x="742" y="1815"/>
                      <a:pt x="474" y="1964"/>
                      <a:pt x="175" y="1964"/>
                    </a:cubicBezTo>
                    <a:cubicBezTo>
                      <a:pt x="134" y="1964"/>
                      <a:pt x="93" y="1961"/>
                      <a:pt x="51" y="1955"/>
                    </a:cubicBezTo>
                    <a:cubicBezTo>
                      <a:pt x="26" y="2006"/>
                      <a:pt x="26" y="2081"/>
                      <a:pt x="1" y="2131"/>
                    </a:cubicBezTo>
                    <a:cubicBezTo>
                      <a:pt x="51" y="2206"/>
                      <a:pt x="76" y="2256"/>
                      <a:pt x="101" y="2306"/>
                    </a:cubicBezTo>
                    <a:cubicBezTo>
                      <a:pt x="327" y="2808"/>
                      <a:pt x="527" y="3309"/>
                      <a:pt x="728" y="3810"/>
                    </a:cubicBezTo>
                    <a:cubicBezTo>
                      <a:pt x="828" y="4086"/>
                      <a:pt x="928" y="4336"/>
                      <a:pt x="1028" y="4612"/>
                    </a:cubicBezTo>
                    <a:cubicBezTo>
                      <a:pt x="1079" y="4462"/>
                      <a:pt x="1179" y="4387"/>
                      <a:pt x="1329" y="4336"/>
                    </a:cubicBezTo>
                    <a:cubicBezTo>
                      <a:pt x="1655" y="4211"/>
                      <a:pt x="2006" y="4086"/>
                      <a:pt x="2332" y="3960"/>
                    </a:cubicBezTo>
                    <a:cubicBezTo>
                      <a:pt x="2858" y="3785"/>
                      <a:pt x="3359" y="3559"/>
                      <a:pt x="3886" y="3384"/>
                    </a:cubicBezTo>
                    <a:cubicBezTo>
                      <a:pt x="4236" y="3259"/>
                      <a:pt x="4437" y="3058"/>
                      <a:pt x="4437" y="2682"/>
                    </a:cubicBezTo>
                    <a:cubicBezTo>
                      <a:pt x="4462" y="2306"/>
                      <a:pt x="4512" y="1905"/>
                      <a:pt x="4487" y="1529"/>
                    </a:cubicBezTo>
                    <a:cubicBezTo>
                      <a:pt x="4487" y="1028"/>
                      <a:pt x="4487" y="502"/>
                      <a:pt x="4337"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2"/>
              <p:cNvSpPr/>
              <p:nvPr/>
            </p:nvSpPr>
            <p:spPr>
              <a:xfrm>
                <a:off x="3255775" y="1005650"/>
                <a:ext cx="216200" cy="262000"/>
              </a:xfrm>
              <a:custGeom>
                <a:avLst/>
                <a:gdLst/>
                <a:ahLst/>
                <a:cxnLst/>
                <a:rect l="l" t="t" r="r" b="b"/>
                <a:pathLst>
                  <a:path w="8648" h="10480" extrusionOk="0">
                    <a:moveTo>
                      <a:pt x="1" y="1"/>
                    </a:moveTo>
                    <a:cubicBezTo>
                      <a:pt x="1" y="226"/>
                      <a:pt x="1" y="427"/>
                      <a:pt x="26" y="627"/>
                    </a:cubicBezTo>
                    <a:cubicBezTo>
                      <a:pt x="176" y="1279"/>
                      <a:pt x="277" y="1956"/>
                      <a:pt x="477" y="2582"/>
                    </a:cubicBezTo>
                    <a:cubicBezTo>
                      <a:pt x="853" y="3961"/>
                      <a:pt x="1404" y="5289"/>
                      <a:pt x="2056" y="6567"/>
                    </a:cubicBezTo>
                    <a:cubicBezTo>
                      <a:pt x="2507" y="7420"/>
                      <a:pt x="2958" y="8247"/>
                      <a:pt x="3535" y="8998"/>
                    </a:cubicBezTo>
                    <a:cubicBezTo>
                      <a:pt x="3911" y="9500"/>
                      <a:pt x="4337" y="9951"/>
                      <a:pt x="4838" y="10327"/>
                    </a:cubicBezTo>
                    <a:cubicBezTo>
                      <a:pt x="4984" y="10424"/>
                      <a:pt x="5119" y="10479"/>
                      <a:pt x="5264" y="10479"/>
                    </a:cubicBezTo>
                    <a:cubicBezTo>
                      <a:pt x="5344" y="10479"/>
                      <a:pt x="5426" y="10463"/>
                      <a:pt x="5515" y="10427"/>
                    </a:cubicBezTo>
                    <a:cubicBezTo>
                      <a:pt x="5866" y="10277"/>
                      <a:pt x="6191" y="10176"/>
                      <a:pt x="6542" y="10026"/>
                    </a:cubicBezTo>
                    <a:cubicBezTo>
                      <a:pt x="7244" y="9775"/>
                      <a:pt x="7946" y="9500"/>
                      <a:pt x="8648" y="9224"/>
                    </a:cubicBezTo>
                    <a:cubicBezTo>
                      <a:pt x="8422" y="8547"/>
                      <a:pt x="8171" y="7896"/>
                      <a:pt x="7921" y="7219"/>
                    </a:cubicBezTo>
                    <a:cubicBezTo>
                      <a:pt x="7770" y="6868"/>
                      <a:pt x="7620" y="6492"/>
                      <a:pt x="7470" y="6141"/>
                    </a:cubicBezTo>
                    <a:cubicBezTo>
                      <a:pt x="7119" y="6116"/>
                      <a:pt x="6793" y="5991"/>
                      <a:pt x="6467" y="5891"/>
                    </a:cubicBezTo>
                    <a:cubicBezTo>
                      <a:pt x="6091" y="5765"/>
                      <a:pt x="5715" y="5640"/>
                      <a:pt x="5364" y="5440"/>
                    </a:cubicBezTo>
                    <a:cubicBezTo>
                      <a:pt x="5039" y="5264"/>
                      <a:pt x="4713" y="5114"/>
                      <a:pt x="4387" y="4888"/>
                    </a:cubicBezTo>
                    <a:cubicBezTo>
                      <a:pt x="3710" y="4462"/>
                      <a:pt x="3059" y="3986"/>
                      <a:pt x="2507" y="3384"/>
                    </a:cubicBezTo>
                    <a:cubicBezTo>
                      <a:pt x="2282" y="3134"/>
                      <a:pt x="2031" y="2883"/>
                      <a:pt x="1831" y="2633"/>
                    </a:cubicBezTo>
                    <a:cubicBezTo>
                      <a:pt x="1530" y="2257"/>
                      <a:pt x="1229" y="1906"/>
                      <a:pt x="1003" y="1530"/>
                    </a:cubicBezTo>
                    <a:cubicBezTo>
                      <a:pt x="728" y="1079"/>
                      <a:pt x="502" y="627"/>
                      <a:pt x="252" y="176"/>
                    </a:cubicBezTo>
                    <a:cubicBezTo>
                      <a:pt x="201" y="101"/>
                      <a:pt x="76" y="76"/>
                      <a:pt x="1"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 name="Google Shape;1039;p22"/>
            <p:cNvGrpSpPr/>
            <p:nvPr/>
          </p:nvGrpSpPr>
          <p:grpSpPr>
            <a:xfrm rot="-9899719" flipH="1">
              <a:off x="8447232" y="4131533"/>
              <a:ext cx="465814" cy="966171"/>
              <a:chOff x="3614175" y="1788875"/>
              <a:chExt cx="629100" cy="1304850"/>
            </a:xfrm>
          </p:grpSpPr>
          <p:sp>
            <p:nvSpPr>
              <p:cNvPr id="1040" name="Google Shape;1040;p22"/>
              <p:cNvSpPr/>
              <p:nvPr/>
            </p:nvSpPr>
            <p:spPr>
              <a:xfrm>
                <a:off x="3668075" y="2556175"/>
                <a:ext cx="43250" cy="43500"/>
              </a:xfrm>
              <a:custGeom>
                <a:avLst/>
                <a:gdLst/>
                <a:ahLst/>
                <a:cxnLst/>
                <a:rect l="l" t="t" r="r" b="b"/>
                <a:pathLst>
                  <a:path w="1730" h="1740" extrusionOk="0">
                    <a:moveTo>
                      <a:pt x="1370" y="0"/>
                    </a:moveTo>
                    <a:cubicBezTo>
                      <a:pt x="1316" y="0"/>
                      <a:pt x="1260" y="13"/>
                      <a:pt x="1203" y="35"/>
                    </a:cubicBezTo>
                    <a:cubicBezTo>
                      <a:pt x="1153" y="35"/>
                      <a:pt x="1103" y="86"/>
                      <a:pt x="1078" y="111"/>
                    </a:cubicBezTo>
                    <a:cubicBezTo>
                      <a:pt x="752" y="436"/>
                      <a:pt x="451" y="762"/>
                      <a:pt x="201" y="1038"/>
                    </a:cubicBezTo>
                    <a:cubicBezTo>
                      <a:pt x="126" y="1138"/>
                      <a:pt x="101" y="1163"/>
                      <a:pt x="75" y="1213"/>
                    </a:cubicBezTo>
                    <a:cubicBezTo>
                      <a:pt x="0" y="1364"/>
                      <a:pt x="25" y="1564"/>
                      <a:pt x="176" y="1664"/>
                    </a:cubicBezTo>
                    <a:cubicBezTo>
                      <a:pt x="238" y="1715"/>
                      <a:pt x="307" y="1740"/>
                      <a:pt x="379" y="1740"/>
                    </a:cubicBezTo>
                    <a:cubicBezTo>
                      <a:pt x="451" y="1740"/>
                      <a:pt x="527" y="1715"/>
                      <a:pt x="602" y="1664"/>
                    </a:cubicBezTo>
                    <a:cubicBezTo>
                      <a:pt x="652" y="1639"/>
                      <a:pt x="702" y="1589"/>
                      <a:pt x="727" y="1539"/>
                    </a:cubicBezTo>
                    <a:cubicBezTo>
                      <a:pt x="1003" y="1263"/>
                      <a:pt x="1253" y="988"/>
                      <a:pt x="1504" y="712"/>
                    </a:cubicBezTo>
                    <a:cubicBezTo>
                      <a:pt x="1554" y="637"/>
                      <a:pt x="1604" y="562"/>
                      <a:pt x="1654" y="487"/>
                    </a:cubicBezTo>
                    <a:cubicBezTo>
                      <a:pt x="1730" y="336"/>
                      <a:pt x="1679" y="161"/>
                      <a:pt x="1554" y="60"/>
                    </a:cubicBezTo>
                    <a:cubicBezTo>
                      <a:pt x="1499" y="19"/>
                      <a:pt x="1436" y="0"/>
                      <a:pt x="137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2"/>
              <p:cNvSpPr/>
              <p:nvPr/>
            </p:nvSpPr>
            <p:spPr>
              <a:xfrm>
                <a:off x="3629225" y="1939250"/>
                <a:ext cx="530725" cy="329600"/>
              </a:xfrm>
              <a:custGeom>
                <a:avLst/>
                <a:gdLst/>
                <a:ahLst/>
                <a:cxnLst/>
                <a:rect l="l" t="t" r="r" b="b"/>
                <a:pathLst>
                  <a:path w="21229" h="13184" extrusionOk="0">
                    <a:moveTo>
                      <a:pt x="10327" y="1"/>
                    </a:moveTo>
                    <a:cubicBezTo>
                      <a:pt x="10085" y="1"/>
                      <a:pt x="9842" y="9"/>
                      <a:pt x="9599" y="26"/>
                    </a:cubicBezTo>
                    <a:cubicBezTo>
                      <a:pt x="8597" y="101"/>
                      <a:pt x="7594" y="251"/>
                      <a:pt x="6642" y="602"/>
                    </a:cubicBezTo>
                    <a:cubicBezTo>
                      <a:pt x="6416" y="677"/>
                      <a:pt x="6166" y="727"/>
                      <a:pt x="5940" y="828"/>
                    </a:cubicBezTo>
                    <a:cubicBezTo>
                      <a:pt x="5589" y="978"/>
                      <a:pt x="5264" y="1128"/>
                      <a:pt x="4938" y="1279"/>
                    </a:cubicBezTo>
                    <a:cubicBezTo>
                      <a:pt x="4863" y="1329"/>
                      <a:pt x="4812" y="1379"/>
                      <a:pt x="4737" y="1429"/>
                    </a:cubicBezTo>
                    <a:cubicBezTo>
                      <a:pt x="4411" y="1630"/>
                      <a:pt x="4336" y="1880"/>
                      <a:pt x="4386" y="2231"/>
                    </a:cubicBezTo>
                    <a:cubicBezTo>
                      <a:pt x="4462" y="2707"/>
                      <a:pt x="4487" y="3209"/>
                      <a:pt x="4537" y="3685"/>
                    </a:cubicBezTo>
                    <a:cubicBezTo>
                      <a:pt x="4562" y="4311"/>
                      <a:pt x="4336" y="4787"/>
                      <a:pt x="3835" y="5163"/>
                    </a:cubicBezTo>
                    <a:cubicBezTo>
                      <a:pt x="3434" y="5439"/>
                      <a:pt x="3058" y="5740"/>
                      <a:pt x="2682" y="6041"/>
                    </a:cubicBezTo>
                    <a:cubicBezTo>
                      <a:pt x="1604" y="6818"/>
                      <a:pt x="903" y="7895"/>
                      <a:pt x="477" y="9123"/>
                    </a:cubicBezTo>
                    <a:cubicBezTo>
                      <a:pt x="151" y="10001"/>
                      <a:pt x="0" y="10928"/>
                      <a:pt x="0" y="11855"/>
                    </a:cubicBezTo>
                    <a:cubicBezTo>
                      <a:pt x="0" y="12306"/>
                      <a:pt x="25" y="12757"/>
                      <a:pt x="51" y="13184"/>
                    </a:cubicBezTo>
                    <a:cubicBezTo>
                      <a:pt x="76" y="13133"/>
                      <a:pt x="151" y="13108"/>
                      <a:pt x="176" y="13058"/>
                    </a:cubicBezTo>
                    <a:cubicBezTo>
                      <a:pt x="527" y="12582"/>
                      <a:pt x="953" y="12231"/>
                      <a:pt x="1429" y="11905"/>
                    </a:cubicBezTo>
                    <a:cubicBezTo>
                      <a:pt x="1955" y="11529"/>
                      <a:pt x="2532" y="11279"/>
                      <a:pt x="3108" y="11028"/>
                    </a:cubicBezTo>
                    <a:cubicBezTo>
                      <a:pt x="3509" y="10853"/>
                      <a:pt x="3935" y="10702"/>
                      <a:pt x="4336" y="10552"/>
                    </a:cubicBezTo>
                    <a:cubicBezTo>
                      <a:pt x="4437" y="10552"/>
                      <a:pt x="4537" y="10527"/>
                      <a:pt x="4637" y="10527"/>
                    </a:cubicBezTo>
                    <a:cubicBezTo>
                      <a:pt x="5188" y="10376"/>
                      <a:pt x="5740" y="10201"/>
                      <a:pt x="6291" y="10051"/>
                    </a:cubicBezTo>
                    <a:cubicBezTo>
                      <a:pt x="8121" y="9650"/>
                      <a:pt x="10000" y="9374"/>
                      <a:pt x="11880" y="9249"/>
                    </a:cubicBezTo>
                    <a:cubicBezTo>
                      <a:pt x="13037" y="9155"/>
                      <a:pt x="14195" y="9081"/>
                      <a:pt x="15352" y="9081"/>
                    </a:cubicBezTo>
                    <a:cubicBezTo>
                      <a:pt x="16049" y="9081"/>
                      <a:pt x="16747" y="9107"/>
                      <a:pt x="17444" y="9173"/>
                    </a:cubicBezTo>
                    <a:cubicBezTo>
                      <a:pt x="18797" y="9274"/>
                      <a:pt x="20076" y="9549"/>
                      <a:pt x="21229" y="10301"/>
                    </a:cubicBezTo>
                    <a:cubicBezTo>
                      <a:pt x="21053" y="8647"/>
                      <a:pt x="20402" y="7219"/>
                      <a:pt x="19324" y="5965"/>
                    </a:cubicBezTo>
                    <a:cubicBezTo>
                      <a:pt x="18747" y="5264"/>
                      <a:pt x="17995" y="4762"/>
                      <a:pt x="17168" y="4361"/>
                    </a:cubicBezTo>
                    <a:cubicBezTo>
                      <a:pt x="16442" y="3985"/>
                      <a:pt x="15665" y="3735"/>
                      <a:pt x="14863" y="3509"/>
                    </a:cubicBezTo>
                    <a:cubicBezTo>
                      <a:pt x="14136" y="3309"/>
                      <a:pt x="13985" y="3434"/>
                      <a:pt x="13785" y="2356"/>
                    </a:cubicBezTo>
                    <a:cubicBezTo>
                      <a:pt x="13710" y="2006"/>
                      <a:pt x="13609" y="1655"/>
                      <a:pt x="13584" y="1304"/>
                    </a:cubicBezTo>
                    <a:cubicBezTo>
                      <a:pt x="13534" y="777"/>
                      <a:pt x="13309" y="427"/>
                      <a:pt x="12807" y="251"/>
                    </a:cubicBezTo>
                    <a:cubicBezTo>
                      <a:pt x="11992" y="96"/>
                      <a:pt x="11161" y="1"/>
                      <a:pt x="10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2"/>
              <p:cNvSpPr/>
              <p:nvPr/>
            </p:nvSpPr>
            <p:spPr>
              <a:xfrm>
                <a:off x="3733225" y="1788875"/>
                <a:ext cx="216200" cy="182350"/>
              </a:xfrm>
              <a:custGeom>
                <a:avLst/>
                <a:gdLst/>
                <a:ahLst/>
                <a:cxnLst/>
                <a:rect l="l" t="t" r="r" b="b"/>
                <a:pathLst>
                  <a:path w="8648" h="7294" extrusionOk="0">
                    <a:moveTo>
                      <a:pt x="2031" y="0"/>
                    </a:moveTo>
                    <a:cubicBezTo>
                      <a:pt x="1881" y="0"/>
                      <a:pt x="1705" y="0"/>
                      <a:pt x="1530" y="25"/>
                    </a:cubicBezTo>
                    <a:cubicBezTo>
                      <a:pt x="1442" y="25"/>
                      <a:pt x="1348" y="19"/>
                      <a:pt x="1254" y="19"/>
                    </a:cubicBezTo>
                    <a:cubicBezTo>
                      <a:pt x="1160" y="19"/>
                      <a:pt x="1066" y="25"/>
                      <a:pt x="978" y="51"/>
                    </a:cubicBezTo>
                    <a:cubicBezTo>
                      <a:pt x="527" y="126"/>
                      <a:pt x="226" y="401"/>
                      <a:pt x="126" y="853"/>
                    </a:cubicBezTo>
                    <a:cubicBezTo>
                      <a:pt x="51" y="1128"/>
                      <a:pt x="1" y="1404"/>
                      <a:pt x="26" y="1680"/>
                    </a:cubicBezTo>
                    <a:cubicBezTo>
                      <a:pt x="26" y="2156"/>
                      <a:pt x="26" y="2632"/>
                      <a:pt x="101" y="3108"/>
                    </a:cubicBezTo>
                    <a:cubicBezTo>
                      <a:pt x="251" y="4336"/>
                      <a:pt x="452" y="5539"/>
                      <a:pt x="627" y="6742"/>
                    </a:cubicBezTo>
                    <a:cubicBezTo>
                      <a:pt x="652" y="6918"/>
                      <a:pt x="728" y="7118"/>
                      <a:pt x="778" y="7294"/>
                    </a:cubicBezTo>
                    <a:cubicBezTo>
                      <a:pt x="1104" y="7143"/>
                      <a:pt x="1429" y="6993"/>
                      <a:pt x="1780" y="6843"/>
                    </a:cubicBezTo>
                    <a:cubicBezTo>
                      <a:pt x="2006" y="6767"/>
                      <a:pt x="2256" y="6692"/>
                      <a:pt x="2482" y="6617"/>
                    </a:cubicBezTo>
                    <a:cubicBezTo>
                      <a:pt x="3434" y="6266"/>
                      <a:pt x="4437" y="6116"/>
                      <a:pt x="5439" y="6066"/>
                    </a:cubicBezTo>
                    <a:cubicBezTo>
                      <a:pt x="5715" y="6046"/>
                      <a:pt x="5990" y="6037"/>
                      <a:pt x="6265" y="6037"/>
                    </a:cubicBezTo>
                    <a:cubicBezTo>
                      <a:pt x="7066" y="6037"/>
                      <a:pt x="7864" y="6117"/>
                      <a:pt x="8647" y="6266"/>
                    </a:cubicBezTo>
                    <a:cubicBezTo>
                      <a:pt x="8597" y="5965"/>
                      <a:pt x="8547" y="5640"/>
                      <a:pt x="8497" y="5314"/>
                    </a:cubicBezTo>
                    <a:cubicBezTo>
                      <a:pt x="8497" y="5113"/>
                      <a:pt x="8472" y="4913"/>
                      <a:pt x="8447" y="4712"/>
                    </a:cubicBezTo>
                    <a:cubicBezTo>
                      <a:pt x="8272" y="3735"/>
                      <a:pt x="7971" y="2782"/>
                      <a:pt x="7645" y="1830"/>
                    </a:cubicBezTo>
                    <a:cubicBezTo>
                      <a:pt x="7520" y="1529"/>
                      <a:pt x="7344" y="1329"/>
                      <a:pt x="7043" y="1228"/>
                    </a:cubicBezTo>
                    <a:cubicBezTo>
                      <a:pt x="6367" y="1003"/>
                      <a:pt x="5665" y="727"/>
                      <a:pt x="4963" y="527"/>
                    </a:cubicBezTo>
                    <a:cubicBezTo>
                      <a:pt x="4011" y="251"/>
                      <a:pt x="3033" y="76"/>
                      <a:pt x="2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2"/>
              <p:cNvSpPr/>
              <p:nvPr/>
            </p:nvSpPr>
            <p:spPr>
              <a:xfrm>
                <a:off x="3614175" y="2166250"/>
                <a:ext cx="579600" cy="183425"/>
              </a:xfrm>
              <a:custGeom>
                <a:avLst/>
                <a:gdLst/>
                <a:ahLst/>
                <a:cxnLst/>
                <a:rect l="l" t="t" r="r" b="b"/>
                <a:pathLst>
                  <a:path w="23184" h="7337" extrusionOk="0">
                    <a:moveTo>
                      <a:pt x="15954" y="1"/>
                    </a:moveTo>
                    <a:cubicBezTo>
                      <a:pt x="14797" y="1"/>
                      <a:pt x="13639" y="75"/>
                      <a:pt x="12482" y="169"/>
                    </a:cubicBezTo>
                    <a:cubicBezTo>
                      <a:pt x="10602" y="294"/>
                      <a:pt x="8723" y="570"/>
                      <a:pt x="6893" y="971"/>
                    </a:cubicBezTo>
                    <a:cubicBezTo>
                      <a:pt x="6342" y="1121"/>
                      <a:pt x="5790" y="1296"/>
                      <a:pt x="5239" y="1447"/>
                    </a:cubicBezTo>
                    <a:cubicBezTo>
                      <a:pt x="5139" y="1447"/>
                      <a:pt x="5039" y="1472"/>
                      <a:pt x="4963" y="1472"/>
                    </a:cubicBezTo>
                    <a:cubicBezTo>
                      <a:pt x="4537" y="1622"/>
                      <a:pt x="4111" y="1773"/>
                      <a:pt x="3710" y="1948"/>
                    </a:cubicBezTo>
                    <a:cubicBezTo>
                      <a:pt x="3134" y="2199"/>
                      <a:pt x="2557" y="2449"/>
                      <a:pt x="2031" y="2825"/>
                    </a:cubicBezTo>
                    <a:cubicBezTo>
                      <a:pt x="1555" y="3151"/>
                      <a:pt x="1129" y="3502"/>
                      <a:pt x="778" y="3978"/>
                    </a:cubicBezTo>
                    <a:cubicBezTo>
                      <a:pt x="753" y="4028"/>
                      <a:pt x="703" y="4053"/>
                      <a:pt x="653" y="4104"/>
                    </a:cubicBezTo>
                    <a:cubicBezTo>
                      <a:pt x="552" y="4304"/>
                      <a:pt x="452" y="4479"/>
                      <a:pt x="377" y="4680"/>
                    </a:cubicBezTo>
                    <a:cubicBezTo>
                      <a:pt x="151" y="5231"/>
                      <a:pt x="1" y="5833"/>
                      <a:pt x="76" y="6459"/>
                    </a:cubicBezTo>
                    <a:cubicBezTo>
                      <a:pt x="126" y="7011"/>
                      <a:pt x="277" y="7186"/>
                      <a:pt x="878" y="7337"/>
                    </a:cubicBezTo>
                    <a:cubicBezTo>
                      <a:pt x="2382" y="6735"/>
                      <a:pt x="3961" y="6284"/>
                      <a:pt x="5515" y="5833"/>
                    </a:cubicBezTo>
                    <a:cubicBezTo>
                      <a:pt x="5715" y="5783"/>
                      <a:pt x="5916" y="5708"/>
                      <a:pt x="6116" y="5632"/>
                    </a:cubicBezTo>
                    <a:cubicBezTo>
                      <a:pt x="6392" y="5582"/>
                      <a:pt x="6668" y="5557"/>
                      <a:pt x="6918" y="5482"/>
                    </a:cubicBezTo>
                    <a:cubicBezTo>
                      <a:pt x="10310" y="4686"/>
                      <a:pt x="13736" y="4311"/>
                      <a:pt x="17197" y="4311"/>
                    </a:cubicBezTo>
                    <a:cubicBezTo>
                      <a:pt x="17880" y="4311"/>
                      <a:pt x="18564" y="4325"/>
                      <a:pt x="19249" y="4354"/>
                    </a:cubicBezTo>
                    <a:cubicBezTo>
                      <a:pt x="19550" y="4379"/>
                      <a:pt x="19851" y="4404"/>
                      <a:pt x="20126" y="4454"/>
                    </a:cubicBezTo>
                    <a:cubicBezTo>
                      <a:pt x="20302" y="4454"/>
                      <a:pt x="20477" y="4479"/>
                      <a:pt x="20653" y="4479"/>
                    </a:cubicBezTo>
                    <a:cubicBezTo>
                      <a:pt x="20753" y="4479"/>
                      <a:pt x="20853" y="4505"/>
                      <a:pt x="20928" y="4505"/>
                    </a:cubicBezTo>
                    <a:lnTo>
                      <a:pt x="20903" y="4505"/>
                    </a:lnTo>
                    <a:cubicBezTo>
                      <a:pt x="20978" y="4505"/>
                      <a:pt x="21054" y="4505"/>
                      <a:pt x="21129" y="4530"/>
                    </a:cubicBezTo>
                    <a:cubicBezTo>
                      <a:pt x="21655" y="4580"/>
                      <a:pt x="22156" y="4630"/>
                      <a:pt x="22683" y="4680"/>
                    </a:cubicBezTo>
                    <a:cubicBezTo>
                      <a:pt x="23084" y="4530"/>
                      <a:pt x="23184" y="4204"/>
                      <a:pt x="23134" y="3803"/>
                    </a:cubicBezTo>
                    <a:cubicBezTo>
                      <a:pt x="23059" y="2976"/>
                      <a:pt x="22783" y="2249"/>
                      <a:pt x="22232" y="1622"/>
                    </a:cubicBezTo>
                    <a:cubicBezTo>
                      <a:pt x="22106" y="1497"/>
                      <a:pt x="21956" y="1347"/>
                      <a:pt x="21831" y="1221"/>
                    </a:cubicBezTo>
                    <a:cubicBezTo>
                      <a:pt x="20678" y="469"/>
                      <a:pt x="19399" y="194"/>
                      <a:pt x="18046" y="93"/>
                    </a:cubicBezTo>
                    <a:cubicBezTo>
                      <a:pt x="17349" y="27"/>
                      <a:pt x="16651" y="1"/>
                      <a:pt x="159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2"/>
              <p:cNvSpPr/>
              <p:nvPr/>
            </p:nvSpPr>
            <p:spPr>
              <a:xfrm>
                <a:off x="4136750" y="2278850"/>
                <a:ext cx="650" cy="25"/>
              </a:xfrm>
              <a:custGeom>
                <a:avLst/>
                <a:gdLst/>
                <a:ahLst/>
                <a:cxnLst/>
                <a:rect l="l" t="t" r="r" b="b"/>
                <a:pathLst>
                  <a:path w="26" h="1" extrusionOk="0">
                    <a:moveTo>
                      <a:pt x="0" y="1"/>
                    </a:moveTo>
                    <a:cubicBezTo>
                      <a:pt x="25" y="1"/>
                      <a:pt x="25" y="1"/>
                      <a:pt x="25" y="1"/>
                    </a:cubicBezTo>
                    <a:cubicBezTo>
                      <a:pt x="25" y="1"/>
                      <a:pt x="25" y="1"/>
                      <a:pt x="25" y="1"/>
                    </a:cubicBezTo>
                    <a:close/>
                  </a:path>
                </a:pathLst>
              </a:custGeom>
              <a:solidFill>
                <a:srgbClr val="7AE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2"/>
              <p:cNvSpPr/>
              <p:nvPr/>
            </p:nvSpPr>
            <p:spPr>
              <a:xfrm>
                <a:off x="3636125" y="2274000"/>
                <a:ext cx="607150" cy="819725"/>
              </a:xfrm>
              <a:custGeom>
                <a:avLst/>
                <a:gdLst/>
                <a:ahLst/>
                <a:cxnLst/>
                <a:rect l="l" t="t" r="r" b="b"/>
                <a:pathLst>
                  <a:path w="24286" h="32789" extrusionOk="0">
                    <a:moveTo>
                      <a:pt x="16319" y="1"/>
                    </a:moveTo>
                    <a:cubicBezTo>
                      <a:pt x="12858" y="1"/>
                      <a:pt x="9432" y="376"/>
                      <a:pt x="6040" y="1172"/>
                    </a:cubicBezTo>
                    <a:cubicBezTo>
                      <a:pt x="5790" y="1247"/>
                      <a:pt x="5514" y="1272"/>
                      <a:pt x="5238" y="1322"/>
                    </a:cubicBezTo>
                    <a:cubicBezTo>
                      <a:pt x="5038" y="1398"/>
                      <a:pt x="4837" y="1473"/>
                      <a:pt x="4637" y="1523"/>
                    </a:cubicBezTo>
                    <a:cubicBezTo>
                      <a:pt x="3083" y="1974"/>
                      <a:pt x="1504" y="2425"/>
                      <a:pt x="0" y="3027"/>
                    </a:cubicBezTo>
                    <a:cubicBezTo>
                      <a:pt x="226" y="6410"/>
                      <a:pt x="602" y="9769"/>
                      <a:pt x="1228" y="13077"/>
                    </a:cubicBezTo>
                    <a:cubicBezTo>
                      <a:pt x="2005" y="17463"/>
                      <a:pt x="3133" y="21749"/>
                      <a:pt x="4662" y="25909"/>
                    </a:cubicBezTo>
                    <a:cubicBezTo>
                      <a:pt x="5364" y="27814"/>
                      <a:pt x="6115" y="29693"/>
                      <a:pt x="7068" y="31498"/>
                    </a:cubicBezTo>
                    <a:cubicBezTo>
                      <a:pt x="7519" y="32350"/>
                      <a:pt x="7519" y="32375"/>
                      <a:pt x="8496" y="32551"/>
                    </a:cubicBezTo>
                    <a:cubicBezTo>
                      <a:pt x="9374" y="32723"/>
                      <a:pt x="10275" y="32788"/>
                      <a:pt x="11175" y="32788"/>
                    </a:cubicBezTo>
                    <a:cubicBezTo>
                      <a:pt x="11586" y="32788"/>
                      <a:pt x="11998" y="32775"/>
                      <a:pt x="12406" y="32751"/>
                    </a:cubicBezTo>
                    <a:cubicBezTo>
                      <a:pt x="13133" y="32726"/>
                      <a:pt x="13885" y="32626"/>
                      <a:pt x="14612" y="32551"/>
                    </a:cubicBezTo>
                    <a:cubicBezTo>
                      <a:pt x="14737" y="32551"/>
                      <a:pt x="14862" y="32500"/>
                      <a:pt x="14988" y="32475"/>
                    </a:cubicBezTo>
                    <a:cubicBezTo>
                      <a:pt x="15038" y="32475"/>
                      <a:pt x="15088" y="32487"/>
                      <a:pt x="15145" y="32487"/>
                    </a:cubicBezTo>
                    <a:cubicBezTo>
                      <a:pt x="15174" y="32487"/>
                      <a:pt x="15205" y="32484"/>
                      <a:pt x="15238" y="32475"/>
                    </a:cubicBezTo>
                    <a:cubicBezTo>
                      <a:pt x="17344" y="32150"/>
                      <a:pt x="19399" y="31623"/>
                      <a:pt x="21354" y="30671"/>
                    </a:cubicBezTo>
                    <a:cubicBezTo>
                      <a:pt x="21629" y="30546"/>
                      <a:pt x="21905" y="30370"/>
                      <a:pt x="22181" y="30220"/>
                    </a:cubicBezTo>
                    <a:cubicBezTo>
                      <a:pt x="22481" y="30069"/>
                      <a:pt x="22657" y="29819"/>
                      <a:pt x="22732" y="29493"/>
                    </a:cubicBezTo>
                    <a:cubicBezTo>
                      <a:pt x="22757" y="29343"/>
                      <a:pt x="22807" y="29192"/>
                      <a:pt x="22832" y="29067"/>
                    </a:cubicBezTo>
                    <a:cubicBezTo>
                      <a:pt x="23384" y="26711"/>
                      <a:pt x="23709" y="24330"/>
                      <a:pt x="23885" y="21924"/>
                    </a:cubicBezTo>
                    <a:cubicBezTo>
                      <a:pt x="24286" y="16109"/>
                      <a:pt x="23910" y="10345"/>
                      <a:pt x="22807" y="4631"/>
                    </a:cubicBezTo>
                    <a:cubicBezTo>
                      <a:pt x="22532" y="3202"/>
                      <a:pt x="22206" y="1773"/>
                      <a:pt x="21805" y="370"/>
                    </a:cubicBezTo>
                    <a:cubicBezTo>
                      <a:pt x="21278" y="320"/>
                      <a:pt x="20777" y="270"/>
                      <a:pt x="20251" y="220"/>
                    </a:cubicBezTo>
                    <a:cubicBezTo>
                      <a:pt x="20201" y="195"/>
                      <a:pt x="20126" y="195"/>
                      <a:pt x="20050" y="195"/>
                    </a:cubicBezTo>
                    <a:cubicBezTo>
                      <a:pt x="20010" y="235"/>
                      <a:pt x="19970" y="251"/>
                      <a:pt x="19932" y="251"/>
                    </a:cubicBezTo>
                    <a:cubicBezTo>
                      <a:pt x="19874" y="251"/>
                      <a:pt x="19820" y="215"/>
                      <a:pt x="19775" y="169"/>
                    </a:cubicBezTo>
                    <a:cubicBezTo>
                      <a:pt x="19599" y="169"/>
                      <a:pt x="19424" y="144"/>
                      <a:pt x="19248" y="144"/>
                    </a:cubicBezTo>
                    <a:cubicBezTo>
                      <a:pt x="18973" y="94"/>
                      <a:pt x="18672" y="69"/>
                      <a:pt x="18371" y="44"/>
                    </a:cubicBezTo>
                    <a:cubicBezTo>
                      <a:pt x="17686" y="15"/>
                      <a:pt x="17002" y="1"/>
                      <a:pt x="16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2"/>
              <p:cNvSpPr/>
              <p:nvPr/>
            </p:nvSpPr>
            <p:spPr>
              <a:xfrm>
                <a:off x="4130475" y="2278225"/>
                <a:ext cx="6925" cy="2050"/>
              </a:xfrm>
              <a:custGeom>
                <a:avLst/>
                <a:gdLst/>
                <a:ahLst/>
                <a:cxnLst/>
                <a:rect l="l" t="t" r="r" b="b"/>
                <a:pathLst>
                  <a:path w="277" h="82" extrusionOk="0">
                    <a:moveTo>
                      <a:pt x="1" y="0"/>
                    </a:moveTo>
                    <a:cubicBezTo>
                      <a:pt x="61" y="46"/>
                      <a:pt x="112" y="82"/>
                      <a:pt x="165" y="82"/>
                    </a:cubicBezTo>
                    <a:cubicBezTo>
                      <a:pt x="200" y="82"/>
                      <a:pt x="236" y="66"/>
                      <a:pt x="276" y="26"/>
                    </a:cubicBezTo>
                    <a:cubicBezTo>
                      <a:pt x="201" y="26"/>
                      <a:pt x="101" y="0"/>
                      <a:pt x="1" y="0"/>
                    </a:cubicBezTo>
                    <a:close/>
                  </a:path>
                </a:pathLst>
              </a:custGeom>
              <a:solidFill>
                <a:srgbClr val="F3B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2"/>
              <p:cNvSpPr/>
              <p:nvPr/>
            </p:nvSpPr>
            <p:spPr>
              <a:xfrm>
                <a:off x="4136750" y="2278850"/>
                <a:ext cx="5650" cy="650"/>
              </a:xfrm>
              <a:custGeom>
                <a:avLst/>
                <a:gdLst/>
                <a:ahLst/>
                <a:cxnLst/>
                <a:rect l="l" t="t" r="r" b="b"/>
                <a:pathLst>
                  <a:path w="226" h="26" extrusionOk="0">
                    <a:moveTo>
                      <a:pt x="226" y="26"/>
                    </a:moveTo>
                    <a:lnTo>
                      <a:pt x="0" y="1"/>
                    </a:lnTo>
                    <a:lnTo>
                      <a:pt x="226" y="26"/>
                    </a:lnTo>
                    <a:close/>
                  </a:path>
                </a:pathLst>
              </a:custGeom>
              <a:solidFill>
                <a:srgbClr val="F3B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2"/>
              <p:cNvSpPr/>
              <p:nvPr/>
            </p:nvSpPr>
            <p:spPr>
              <a:xfrm>
                <a:off x="3738250" y="1939250"/>
                <a:ext cx="421700" cy="263800"/>
              </a:xfrm>
              <a:custGeom>
                <a:avLst/>
                <a:gdLst/>
                <a:ahLst/>
                <a:cxnLst/>
                <a:rect l="l" t="t" r="r" b="b"/>
                <a:pathLst>
                  <a:path w="16868" h="10552" extrusionOk="0">
                    <a:moveTo>
                      <a:pt x="5966" y="1"/>
                    </a:moveTo>
                    <a:cubicBezTo>
                      <a:pt x="5724" y="1"/>
                      <a:pt x="5481" y="9"/>
                      <a:pt x="5238" y="26"/>
                    </a:cubicBezTo>
                    <a:cubicBezTo>
                      <a:pt x="4236" y="101"/>
                      <a:pt x="3233" y="251"/>
                      <a:pt x="2281" y="602"/>
                    </a:cubicBezTo>
                    <a:cubicBezTo>
                      <a:pt x="2456" y="752"/>
                      <a:pt x="2507" y="953"/>
                      <a:pt x="2557" y="1153"/>
                    </a:cubicBezTo>
                    <a:cubicBezTo>
                      <a:pt x="2607" y="1354"/>
                      <a:pt x="2657" y="1529"/>
                      <a:pt x="2682" y="1705"/>
                    </a:cubicBezTo>
                    <a:cubicBezTo>
                      <a:pt x="2807" y="2407"/>
                      <a:pt x="3058" y="3058"/>
                      <a:pt x="3133" y="3735"/>
                    </a:cubicBezTo>
                    <a:cubicBezTo>
                      <a:pt x="3208" y="4412"/>
                      <a:pt x="3108" y="5063"/>
                      <a:pt x="2857" y="5665"/>
                    </a:cubicBezTo>
                    <a:cubicBezTo>
                      <a:pt x="2632" y="6166"/>
                      <a:pt x="2331" y="6617"/>
                      <a:pt x="1905" y="6993"/>
                    </a:cubicBezTo>
                    <a:cubicBezTo>
                      <a:pt x="1604" y="7269"/>
                      <a:pt x="1329" y="7595"/>
                      <a:pt x="1003" y="7870"/>
                    </a:cubicBezTo>
                    <a:cubicBezTo>
                      <a:pt x="527" y="8246"/>
                      <a:pt x="276" y="8747"/>
                      <a:pt x="226" y="9324"/>
                    </a:cubicBezTo>
                    <a:cubicBezTo>
                      <a:pt x="201" y="9549"/>
                      <a:pt x="151" y="9750"/>
                      <a:pt x="151" y="9950"/>
                    </a:cubicBezTo>
                    <a:cubicBezTo>
                      <a:pt x="151" y="10176"/>
                      <a:pt x="101" y="10376"/>
                      <a:pt x="0" y="10552"/>
                    </a:cubicBezTo>
                    <a:cubicBezTo>
                      <a:pt x="76" y="10552"/>
                      <a:pt x="176" y="10527"/>
                      <a:pt x="276" y="10527"/>
                    </a:cubicBezTo>
                    <a:cubicBezTo>
                      <a:pt x="827" y="10376"/>
                      <a:pt x="1379" y="10201"/>
                      <a:pt x="1930" y="10051"/>
                    </a:cubicBezTo>
                    <a:cubicBezTo>
                      <a:pt x="3760" y="9650"/>
                      <a:pt x="5639" y="9374"/>
                      <a:pt x="7519" y="9249"/>
                    </a:cubicBezTo>
                    <a:cubicBezTo>
                      <a:pt x="8676" y="9155"/>
                      <a:pt x="9834" y="9081"/>
                      <a:pt x="10991" y="9081"/>
                    </a:cubicBezTo>
                    <a:cubicBezTo>
                      <a:pt x="11688" y="9081"/>
                      <a:pt x="12386" y="9107"/>
                      <a:pt x="13083" y="9173"/>
                    </a:cubicBezTo>
                    <a:cubicBezTo>
                      <a:pt x="14436" y="9274"/>
                      <a:pt x="15715" y="9549"/>
                      <a:pt x="16868" y="10301"/>
                    </a:cubicBezTo>
                    <a:cubicBezTo>
                      <a:pt x="16692" y="8647"/>
                      <a:pt x="16041" y="7219"/>
                      <a:pt x="14963" y="5965"/>
                    </a:cubicBezTo>
                    <a:cubicBezTo>
                      <a:pt x="14386" y="5264"/>
                      <a:pt x="13634" y="4762"/>
                      <a:pt x="12807" y="4361"/>
                    </a:cubicBezTo>
                    <a:cubicBezTo>
                      <a:pt x="12081" y="3985"/>
                      <a:pt x="11304" y="3735"/>
                      <a:pt x="10502" y="3509"/>
                    </a:cubicBezTo>
                    <a:cubicBezTo>
                      <a:pt x="9775" y="3309"/>
                      <a:pt x="9624" y="3434"/>
                      <a:pt x="9424" y="2356"/>
                    </a:cubicBezTo>
                    <a:cubicBezTo>
                      <a:pt x="9349" y="2006"/>
                      <a:pt x="9248" y="1655"/>
                      <a:pt x="9223" y="1304"/>
                    </a:cubicBezTo>
                    <a:cubicBezTo>
                      <a:pt x="9173" y="777"/>
                      <a:pt x="8948" y="427"/>
                      <a:pt x="8446" y="251"/>
                    </a:cubicBezTo>
                    <a:cubicBezTo>
                      <a:pt x="7631" y="96"/>
                      <a:pt x="6800" y="1"/>
                      <a:pt x="5966"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2"/>
              <p:cNvSpPr/>
              <p:nvPr/>
            </p:nvSpPr>
            <p:spPr>
              <a:xfrm>
                <a:off x="3771450" y="1788875"/>
                <a:ext cx="174225" cy="132850"/>
              </a:xfrm>
              <a:custGeom>
                <a:avLst/>
                <a:gdLst/>
                <a:ahLst/>
                <a:cxnLst/>
                <a:rect l="l" t="t" r="r" b="b"/>
                <a:pathLst>
                  <a:path w="6969" h="5314" extrusionOk="0">
                    <a:moveTo>
                      <a:pt x="502" y="0"/>
                    </a:moveTo>
                    <a:cubicBezTo>
                      <a:pt x="352" y="0"/>
                      <a:pt x="176" y="0"/>
                      <a:pt x="1" y="25"/>
                    </a:cubicBezTo>
                    <a:cubicBezTo>
                      <a:pt x="126" y="276"/>
                      <a:pt x="276" y="502"/>
                      <a:pt x="352" y="752"/>
                    </a:cubicBezTo>
                    <a:cubicBezTo>
                      <a:pt x="753" y="1930"/>
                      <a:pt x="1454" y="2883"/>
                      <a:pt x="2357" y="3685"/>
                    </a:cubicBezTo>
                    <a:cubicBezTo>
                      <a:pt x="2783" y="4061"/>
                      <a:pt x="3309" y="4311"/>
                      <a:pt x="3835" y="4537"/>
                    </a:cubicBezTo>
                    <a:cubicBezTo>
                      <a:pt x="4687" y="4913"/>
                      <a:pt x="5590" y="5088"/>
                      <a:pt x="6517" y="5188"/>
                    </a:cubicBezTo>
                    <a:cubicBezTo>
                      <a:pt x="6667" y="5188"/>
                      <a:pt x="6843" y="5188"/>
                      <a:pt x="6968" y="5314"/>
                    </a:cubicBezTo>
                    <a:cubicBezTo>
                      <a:pt x="6968" y="5113"/>
                      <a:pt x="6943" y="4913"/>
                      <a:pt x="6918" y="4712"/>
                    </a:cubicBezTo>
                    <a:cubicBezTo>
                      <a:pt x="6743" y="3735"/>
                      <a:pt x="6442" y="2782"/>
                      <a:pt x="6116" y="1830"/>
                    </a:cubicBezTo>
                    <a:cubicBezTo>
                      <a:pt x="5991" y="1529"/>
                      <a:pt x="5815" y="1329"/>
                      <a:pt x="5514" y="1228"/>
                    </a:cubicBezTo>
                    <a:cubicBezTo>
                      <a:pt x="4838" y="1003"/>
                      <a:pt x="4136" y="727"/>
                      <a:pt x="3434" y="527"/>
                    </a:cubicBezTo>
                    <a:cubicBezTo>
                      <a:pt x="2482" y="251"/>
                      <a:pt x="1504" y="76"/>
                      <a:pt x="502" y="0"/>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2"/>
              <p:cNvSpPr/>
              <p:nvPr/>
            </p:nvSpPr>
            <p:spPr>
              <a:xfrm>
                <a:off x="3614175" y="2202400"/>
                <a:ext cx="152925" cy="147275"/>
              </a:xfrm>
              <a:custGeom>
                <a:avLst/>
                <a:gdLst/>
                <a:ahLst/>
                <a:cxnLst/>
                <a:rect l="l" t="t" r="r" b="b"/>
                <a:pathLst>
                  <a:path w="6117" h="5891" extrusionOk="0">
                    <a:moveTo>
                      <a:pt x="5239" y="1"/>
                    </a:moveTo>
                    <a:cubicBezTo>
                      <a:pt x="5139" y="1"/>
                      <a:pt x="5039" y="26"/>
                      <a:pt x="4963" y="26"/>
                    </a:cubicBezTo>
                    <a:cubicBezTo>
                      <a:pt x="4537" y="176"/>
                      <a:pt x="4111" y="327"/>
                      <a:pt x="3710" y="502"/>
                    </a:cubicBezTo>
                    <a:cubicBezTo>
                      <a:pt x="3134" y="753"/>
                      <a:pt x="2557" y="1003"/>
                      <a:pt x="2031" y="1379"/>
                    </a:cubicBezTo>
                    <a:cubicBezTo>
                      <a:pt x="1555" y="1705"/>
                      <a:pt x="1129" y="2056"/>
                      <a:pt x="778" y="2532"/>
                    </a:cubicBezTo>
                    <a:cubicBezTo>
                      <a:pt x="753" y="2582"/>
                      <a:pt x="703" y="2607"/>
                      <a:pt x="653" y="2658"/>
                    </a:cubicBezTo>
                    <a:cubicBezTo>
                      <a:pt x="552" y="2858"/>
                      <a:pt x="452" y="3033"/>
                      <a:pt x="377" y="3234"/>
                    </a:cubicBezTo>
                    <a:cubicBezTo>
                      <a:pt x="151" y="3810"/>
                      <a:pt x="1" y="4387"/>
                      <a:pt x="76" y="5013"/>
                    </a:cubicBezTo>
                    <a:cubicBezTo>
                      <a:pt x="126" y="5565"/>
                      <a:pt x="277" y="5740"/>
                      <a:pt x="878" y="5891"/>
                    </a:cubicBezTo>
                    <a:cubicBezTo>
                      <a:pt x="2382" y="5289"/>
                      <a:pt x="3961" y="4838"/>
                      <a:pt x="5515" y="4387"/>
                    </a:cubicBezTo>
                    <a:cubicBezTo>
                      <a:pt x="5715" y="4337"/>
                      <a:pt x="5916" y="4262"/>
                      <a:pt x="6116" y="4186"/>
                    </a:cubicBezTo>
                    <a:cubicBezTo>
                      <a:pt x="5465" y="3460"/>
                      <a:pt x="5114" y="2582"/>
                      <a:pt x="5013" y="1605"/>
                    </a:cubicBezTo>
                    <a:cubicBezTo>
                      <a:pt x="4988" y="1329"/>
                      <a:pt x="5064" y="1053"/>
                      <a:pt x="5089" y="803"/>
                    </a:cubicBezTo>
                    <a:cubicBezTo>
                      <a:pt x="5139" y="527"/>
                      <a:pt x="5189" y="277"/>
                      <a:pt x="5239" y="1"/>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2"/>
              <p:cNvSpPr/>
              <p:nvPr/>
            </p:nvSpPr>
            <p:spPr>
              <a:xfrm>
                <a:off x="3636125" y="2274000"/>
                <a:ext cx="481225" cy="819725"/>
              </a:xfrm>
              <a:custGeom>
                <a:avLst/>
                <a:gdLst/>
                <a:ahLst/>
                <a:cxnLst/>
                <a:rect l="l" t="t" r="r" b="b"/>
                <a:pathLst>
                  <a:path w="19249" h="32789" extrusionOk="0">
                    <a:moveTo>
                      <a:pt x="16319" y="1"/>
                    </a:moveTo>
                    <a:cubicBezTo>
                      <a:pt x="12858" y="1"/>
                      <a:pt x="9432" y="376"/>
                      <a:pt x="6040" y="1172"/>
                    </a:cubicBezTo>
                    <a:cubicBezTo>
                      <a:pt x="5790" y="1247"/>
                      <a:pt x="5514" y="1272"/>
                      <a:pt x="5238" y="1322"/>
                    </a:cubicBezTo>
                    <a:cubicBezTo>
                      <a:pt x="5038" y="1398"/>
                      <a:pt x="4837" y="1473"/>
                      <a:pt x="4637" y="1523"/>
                    </a:cubicBezTo>
                    <a:cubicBezTo>
                      <a:pt x="3083" y="1974"/>
                      <a:pt x="1504" y="2425"/>
                      <a:pt x="0" y="3027"/>
                    </a:cubicBezTo>
                    <a:cubicBezTo>
                      <a:pt x="226" y="6410"/>
                      <a:pt x="602" y="9769"/>
                      <a:pt x="1228" y="13077"/>
                    </a:cubicBezTo>
                    <a:cubicBezTo>
                      <a:pt x="2005" y="17463"/>
                      <a:pt x="3133" y="21749"/>
                      <a:pt x="4662" y="25909"/>
                    </a:cubicBezTo>
                    <a:cubicBezTo>
                      <a:pt x="5364" y="27814"/>
                      <a:pt x="6115" y="29693"/>
                      <a:pt x="7068" y="31498"/>
                    </a:cubicBezTo>
                    <a:cubicBezTo>
                      <a:pt x="7519" y="32350"/>
                      <a:pt x="7519" y="32375"/>
                      <a:pt x="8496" y="32551"/>
                    </a:cubicBezTo>
                    <a:cubicBezTo>
                      <a:pt x="9374" y="32723"/>
                      <a:pt x="10275" y="32788"/>
                      <a:pt x="11175" y="32788"/>
                    </a:cubicBezTo>
                    <a:cubicBezTo>
                      <a:pt x="11586" y="32788"/>
                      <a:pt x="11998" y="32775"/>
                      <a:pt x="12406" y="32751"/>
                    </a:cubicBezTo>
                    <a:cubicBezTo>
                      <a:pt x="13133" y="32726"/>
                      <a:pt x="13885" y="32626"/>
                      <a:pt x="14612" y="32551"/>
                    </a:cubicBezTo>
                    <a:cubicBezTo>
                      <a:pt x="14737" y="32551"/>
                      <a:pt x="14862" y="32500"/>
                      <a:pt x="14988" y="32475"/>
                    </a:cubicBezTo>
                    <a:cubicBezTo>
                      <a:pt x="14637" y="31974"/>
                      <a:pt x="14261" y="31498"/>
                      <a:pt x="13935" y="30997"/>
                    </a:cubicBezTo>
                    <a:cubicBezTo>
                      <a:pt x="13133" y="29794"/>
                      <a:pt x="12406" y="28566"/>
                      <a:pt x="11679" y="27338"/>
                    </a:cubicBezTo>
                    <a:cubicBezTo>
                      <a:pt x="11078" y="26260"/>
                      <a:pt x="10526" y="25132"/>
                      <a:pt x="9975" y="24004"/>
                    </a:cubicBezTo>
                    <a:cubicBezTo>
                      <a:pt x="9424" y="22876"/>
                      <a:pt x="8922" y="21723"/>
                      <a:pt x="8496" y="20520"/>
                    </a:cubicBezTo>
                    <a:cubicBezTo>
                      <a:pt x="8171" y="19593"/>
                      <a:pt x="7820" y="18666"/>
                      <a:pt x="7544" y="17713"/>
                    </a:cubicBezTo>
                    <a:cubicBezTo>
                      <a:pt x="7118" y="16335"/>
                      <a:pt x="6842" y="14931"/>
                      <a:pt x="6617" y="13503"/>
                    </a:cubicBezTo>
                    <a:cubicBezTo>
                      <a:pt x="6491" y="12851"/>
                      <a:pt x="6491" y="12175"/>
                      <a:pt x="6416" y="11498"/>
                    </a:cubicBezTo>
                    <a:cubicBezTo>
                      <a:pt x="6266" y="10395"/>
                      <a:pt x="6341" y="9267"/>
                      <a:pt x="6391" y="8139"/>
                    </a:cubicBezTo>
                    <a:cubicBezTo>
                      <a:pt x="6416" y="7237"/>
                      <a:pt x="6541" y="6310"/>
                      <a:pt x="6867" y="5433"/>
                    </a:cubicBezTo>
                    <a:cubicBezTo>
                      <a:pt x="7068" y="4831"/>
                      <a:pt x="7419" y="4330"/>
                      <a:pt x="7845" y="3879"/>
                    </a:cubicBezTo>
                    <a:cubicBezTo>
                      <a:pt x="7970" y="3728"/>
                      <a:pt x="8145" y="3603"/>
                      <a:pt x="8296" y="3428"/>
                    </a:cubicBezTo>
                    <a:cubicBezTo>
                      <a:pt x="9173" y="2475"/>
                      <a:pt x="10301" y="1874"/>
                      <a:pt x="11554" y="1448"/>
                    </a:cubicBezTo>
                    <a:cubicBezTo>
                      <a:pt x="12882" y="997"/>
                      <a:pt x="14261" y="721"/>
                      <a:pt x="15689" y="621"/>
                    </a:cubicBezTo>
                    <a:cubicBezTo>
                      <a:pt x="16416" y="570"/>
                      <a:pt x="17143" y="445"/>
                      <a:pt x="17870" y="395"/>
                    </a:cubicBezTo>
                    <a:cubicBezTo>
                      <a:pt x="18008" y="382"/>
                      <a:pt x="18146" y="376"/>
                      <a:pt x="18283" y="376"/>
                    </a:cubicBezTo>
                    <a:cubicBezTo>
                      <a:pt x="18421" y="376"/>
                      <a:pt x="18559" y="382"/>
                      <a:pt x="18697" y="395"/>
                    </a:cubicBezTo>
                    <a:cubicBezTo>
                      <a:pt x="18948" y="395"/>
                      <a:pt x="19123" y="320"/>
                      <a:pt x="19248" y="144"/>
                    </a:cubicBezTo>
                    <a:cubicBezTo>
                      <a:pt x="18973" y="94"/>
                      <a:pt x="18672" y="69"/>
                      <a:pt x="18371" y="44"/>
                    </a:cubicBezTo>
                    <a:cubicBezTo>
                      <a:pt x="17686" y="15"/>
                      <a:pt x="17002" y="1"/>
                      <a:pt x="16319"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3831600" y="2372250"/>
                <a:ext cx="238750" cy="507450"/>
              </a:xfrm>
              <a:custGeom>
                <a:avLst/>
                <a:gdLst/>
                <a:ahLst/>
                <a:cxnLst/>
                <a:rect l="l" t="t" r="r" b="b"/>
                <a:pathLst>
                  <a:path w="9550" h="20298" extrusionOk="0">
                    <a:moveTo>
                      <a:pt x="3349" y="1"/>
                    </a:moveTo>
                    <a:cubicBezTo>
                      <a:pt x="2654" y="1"/>
                      <a:pt x="1985" y="358"/>
                      <a:pt x="1454" y="1102"/>
                    </a:cubicBezTo>
                    <a:cubicBezTo>
                      <a:pt x="1179" y="1453"/>
                      <a:pt x="1003" y="1879"/>
                      <a:pt x="828" y="2280"/>
                    </a:cubicBezTo>
                    <a:cubicBezTo>
                      <a:pt x="502" y="3031"/>
                      <a:pt x="352" y="3808"/>
                      <a:pt x="251" y="4610"/>
                    </a:cubicBezTo>
                    <a:cubicBezTo>
                      <a:pt x="1" y="6415"/>
                      <a:pt x="51" y="8194"/>
                      <a:pt x="301" y="9999"/>
                    </a:cubicBezTo>
                    <a:cubicBezTo>
                      <a:pt x="577" y="12129"/>
                      <a:pt x="1103" y="14209"/>
                      <a:pt x="1981" y="16214"/>
                    </a:cubicBezTo>
                    <a:cubicBezTo>
                      <a:pt x="2357" y="17067"/>
                      <a:pt x="2833" y="17869"/>
                      <a:pt x="3384" y="18621"/>
                    </a:cubicBezTo>
                    <a:cubicBezTo>
                      <a:pt x="3760" y="19097"/>
                      <a:pt x="4186" y="19523"/>
                      <a:pt x="4712" y="19874"/>
                    </a:cubicBezTo>
                    <a:cubicBezTo>
                      <a:pt x="5168" y="20168"/>
                      <a:pt x="5624" y="20298"/>
                      <a:pt x="6052" y="20298"/>
                    </a:cubicBezTo>
                    <a:cubicBezTo>
                      <a:pt x="6825" y="20298"/>
                      <a:pt x="7510" y="19876"/>
                      <a:pt x="7946" y="19247"/>
                    </a:cubicBezTo>
                    <a:cubicBezTo>
                      <a:pt x="8246" y="18821"/>
                      <a:pt x="8497" y="18345"/>
                      <a:pt x="8672" y="17844"/>
                    </a:cubicBezTo>
                    <a:cubicBezTo>
                      <a:pt x="8998" y="16941"/>
                      <a:pt x="9199" y="16014"/>
                      <a:pt x="9274" y="15062"/>
                    </a:cubicBezTo>
                    <a:cubicBezTo>
                      <a:pt x="9550" y="11077"/>
                      <a:pt x="8898" y="7267"/>
                      <a:pt x="7244" y="3633"/>
                    </a:cubicBezTo>
                    <a:cubicBezTo>
                      <a:pt x="6943" y="3006"/>
                      <a:pt x="6592" y="2405"/>
                      <a:pt x="6166" y="1854"/>
                    </a:cubicBezTo>
                    <a:cubicBezTo>
                      <a:pt x="5991" y="1603"/>
                      <a:pt x="5790" y="1377"/>
                      <a:pt x="5540" y="1077"/>
                    </a:cubicBezTo>
                    <a:cubicBezTo>
                      <a:pt x="5314" y="901"/>
                      <a:pt x="5038" y="651"/>
                      <a:pt x="4712" y="450"/>
                    </a:cubicBezTo>
                    <a:cubicBezTo>
                      <a:pt x="4267" y="153"/>
                      <a:pt x="3802" y="1"/>
                      <a:pt x="3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4069075" y="2332575"/>
                <a:ext cx="122825" cy="238325"/>
              </a:xfrm>
              <a:custGeom>
                <a:avLst/>
                <a:gdLst/>
                <a:ahLst/>
                <a:cxnLst/>
                <a:rect l="l" t="t" r="r" b="b"/>
                <a:pathLst>
                  <a:path w="4913" h="9533" extrusionOk="0">
                    <a:moveTo>
                      <a:pt x="1801" y="1"/>
                    </a:moveTo>
                    <a:cubicBezTo>
                      <a:pt x="1213" y="1"/>
                      <a:pt x="629" y="310"/>
                      <a:pt x="351" y="909"/>
                    </a:cubicBezTo>
                    <a:cubicBezTo>
                      <a:pt x="151" y="1310"/>
                      <a:pt x="101" y="1736"/>
                      <a:pt x="51" y="2137"/>
                    </a:cubicBezTo>
                    <a:cubicBezTo>
                      <a:pt x="0" y="2488"/>
                      <a:pt x="51" y="2864"/>
                      <a:pt x="76" y="3215"/>
                    </a:cubicBezTo>
                    <a:cubicBezTo>
                      <a:pt x="151" y="4243"/>
                      <a:pt x="401" y="5245"/>
                      <a:pt x="652" y="6248"/>
                    </a:cubicBezTo>
                    <a:cubicBezTo>
                      <a:pt x="828" y="6999"/>
                      <a:pt x="1153" y="7726"/>
                      <a:pt x="1529" y="8403"/>
                    </a:cubicBezTo>
                    <a:cubicBezTo>
                      <a:pt x="1630" y="8603"/>
                      <a:pt x="1805" y="8779"/>
                      <a:pt x="1955" y="8954"/>
                    </a:cubicBezTo>
                    <a:cubicBezTo>
                      <a:pt x="2156" y="9130"/>
                      <a:pt x="2356" y="9305"/>
                      <a:pt x="2632" y="9431"/>
                    </a:cubicBezTo>
                    <a:cubicBezTo>
                      <a:pt x="2790" y="9501"/>
                      <a:pt x="2958" y="9533"/>
                      <a:pt x="3126" y="9533"/>
                    </a:cubicBezTo>
                    <a:cubicBezTo>
                      <a:pt x="3677" y="9533"/>
                      <a:pt x="4231" y="9190"/>
                      <a:pt x="4462" y="8729"/>
                    </a:cubicBezTo>
                    <a:cubicBezTo>
                      <a:pt x="4687" y="8328"/>
                      <a:pt x="4813" y="7877"/>
                      <a:pt x="4838" y="7400"/>
                    </a:cubicBezTo>
                    <a:cubicBezTo>
                      <a:pt x="4913" y="6172"/>
                      <a:pt x="4712" y="4969"/>
                      <a:pt x="4437" y="3766"/>
                    </a:cubicBezTo>
                    <a:cubicBezTo>
                      <a:pt x="4311" y="3215"/>
                      <a:pt x="4136" y="2664"/>
                      <a:pt x="3960" y="2137"/>
                    </a:cubicBezTo>
                    <a:cubicBezTo>
                      <a:pt x="3760" y="1511"/>
                      <a:pt x="3434" y="959"/>
                      <a:pt x="2958" y="483"/>
                    </a:cubicBezTo>
                    <a:cubicBezTo>
                      <a:pt x="2644" y="159"/>
                      <a:pt x="2222" y="1"/>
                      <a:pt x="1801"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4122325" y="2588075"/>
                <a:ext cx="78975" cy="85400"/>
              </a:xfrm>
              <a:custGeom>
                <a:avLst/>
                <a:gdLst/>
                <a:ahLst/>
                <a:cxnLst/>
                <a:rect l="l" t="t" r="r" b="b"/>
                <a:pathLst>
                  <a:path w="3159" h="3416" extrusionOk="0">
                    <a:moveTo>
                      <a:pt x="1426" y="1"/>
                    </a:moveTo>
                    <a:cubicBezTo>
                      <a:pt x="1045" y="1"/>
                      <a:pt x="652" y="193"/>
                      <a:pt x="452" y="514"/>
                    </a:cubicBezTo>
                    <a:cubicBezTo>
                      <a:pt x="1" y="1241"/>
                      <a:pt x="126" y="1967"/>
                      <a:pt x="527" y="2669"/>
                    </a:cubicBezTo>
                    <a:cubicBezTo>
                      <a:pt x="652" y="2895"/>
                      <a:pt x="753" y="3120"/>
                      <a:pt x="1053" y="3246"/>
                    </a:cubicBezTo>
                    <a:cubicBezTo>
                      <a:pt x="1272" y="3355"/>
                      <a:pt x="1471" y="3415"/>
                      <a:pt x="1675" y="3415"/>
                    </a:cubicBezTo>
                    <a:cubicBezTo>
                      <a:pt x="1798" y="3415"/>
                      <a:pt x="1924" y="3393"/>
                      <a:pt x="2056" y="3346"/>
                    </a:cubicBezTo>
                    <a:cubicBezTo>
                      <a:pt x="2432" y="3196"/>
                      <a:pt x="2708" y="2945"/>
                      <a:pt x="2858" y="2569"/>
                    </a:cubicBezTo>
                    <a:cubicBezTo>
                      <a:pt x="3159" y="1792"/>
                      <a:pt x="2983" y="1090"/>
                      <a:pt x="2457" y="464"/>
                    </a:cubicBezTo>
                    <a:cubicBezTo>
                      <a:pt x="2282" y="213"/>
                      <a:pt x="2006" y="113"/>
                      <a:pt x="1705" y="38"/>
                    </a:cubicBezTo>
                    <a:cubicBezTo>
                      <a:pt x="1615" y="13"/>
                      <a:pt x="1521" y="1"/>
                      <a:pt x="1426"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5" name="Google Shape;1055;p22"/>
          <p:cNvGrpSpPr/>
          <p:nvPr/>
        </p:nvGrpSpPr>
        <p:grpSpPr>
          <a:xfrm>
            <a:off x="-311652" y="3605698"/>
            <a:ext cx="1623971" cy="2142934"/>
            <a:chOff x="-311652" y="3605698"/>
            <a:chExt cx="1623971" cy="2142934"/>
          </a:xfrm>
        </p:grpSpPr>
        <p:grpSp>
          <p:nvGrpSpPr>
            <p:cNvPr id="1056" name="Google Shape;1056;p22"/>
            <p:cNvGrpSpPr/>
            <p:nvPr/>
          </p:nvGrpSpPr>
          <p:grpSpPr>
            <a:xfrm rot="-8248398" flipH="1">
              <a:off x="-109674" y="4404955"/>
              <a:ext cx="1220015" cy="1072392"/>
              <a:chOff x="1" y="5679"/>
              <a:chExt cx="1564206" cy="1374935"/>
            </a:xfrm>
          </p:grpSpPr>
          <p:sp>
            <p:nvSpPr>
              <p:cNvPr id="1057" name="Google Shape;1057;p22"/>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2"/>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2"/>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2"/>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2"/>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2"/>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2"/>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 name="Google Shape;1079;p22"/>
            <p:cNvGrpSpPr/>
            <p:nvPr/>
          </p:nvGrpSpPr>
          <p:grpSpPr>
            <a:xfrm rot="-1379592">
              <a:off x="-41501" y="3700029"/>
              <a:ext cx="606647" cy="608032"/>
              <a:chOff x="7581671" y="539495"/>
              <a:chExt cx="606681" cy="608066"/>
            </a:xfrm>
          </p:grpSpPr>
          <p:sp>
            <p:nvSpPr>
              <p:cNvPr id="1080" name="Google Shape;1080;p22"/>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2"/>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2"/>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2"/>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2"/>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164"/>
        <p:cNvGrpSpPr/>
        <p:nvPr/>
      </p:nvGrpSpPr>
      <p:grpSpPr>
        <a:xfrm>
          <a:off x="0" y="0"/>
          <a:ext cx="0" cy="0"/>
          <a:chOff x="0" y="0"/>
          <a:chExt cx="0" cy="0"/>
        </a:xfrm>
      </p:grpSpPr>
      <p:sp>
        <p:nvSpPr>
          <p:cNvPr id="1165" name="Google Shape;1165;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6" name="Google Shape;1166;p24"/>
          <p:cNvSpPr txBox="1">
            <a:spLocks noGrp="1"/>
          </p:cNvSpPr>
          <p:nvPr>
            <p:ph type="subTitle" idx="1"/>
          </p:nvPr>
        </p:nvSpPr>
        <p:spPr>
          <a:xfrm>
            <a:off x="720000"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7" name="Google Shape;1167;p24"/>
          <p:cNvSpPr txBox="1">
            <a:spLocks noGrp="1"/>
          </p:cNvSpPr>
          <p:nvPr>
            <p:ph type="subTitle" idx="2"/>
          </p:nvPr>
        </p:nvSpPr>
        <p:spPr>
          <a:xfrm>
            <a:off x="3419218"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8" name="Google Shape;1168;p24"/>
          <p:cNvSpPr txBox="1">
            <a:spLocks noGrp="1"/>
          </p:cNvSpPr>
          <p:nvPr>
            <p:ph type="subTitle" idx="3"/>
          </p:nvPr>
        </p:nvSpPr>
        <p:spPr>
          <a:xfrm>
            <a:off x="6118443"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9" name="Google Shape;1169;p24"/>
          <p:cNvSpPr txBox="1">
            <a:spLocks noGrp="1"/>
          </p:cNvSpPr>
          <p:nvPr>
            <p:ph type="subTitle" idx="4"/>
          </p:nvPr>
        </p:nvSpPr>
        <p:spPr>
          <a:xfrm>
            <a:off x="720000"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170" name="Google Shape;1170;p24"/>
          <p:cNvSpPr txBox="1">
            <a:spLocks noGrp="1"/>
          </p:cNvSpPr>
          <p:nvPr>
            <p:ph type="subTitle" idx="5"/>
          </p:nvPr>
        </p:nvSpPr>
        <p:spPr>
          <a:xfrm>
            <a:off x="3419222"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171" name="Google Shape;1171;p24"/>
          <p:cNvSpPr txBox="1">
            <a:spLocks noGrp="1"/>
          </p:cNvSpPr>
          <p:nvPr>
            <p:ph type="subTitle" idx="6"/>
          </p:nvPr>
        </p:nvSpPr>
        <p:spPr>
          <a:xfrm>
            <a:off x="6118444"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grpSp>
        <p:nvGrpSpPr>
          <p:cNvPr id="1172" name="Google Shape;1172;p24"/>
          <p:cNvGrpSpPr/>
          <p:nvPr/>
        </p:nvGrpSpPr>
        <p:grpSpPr>
          <a:xfrm>
            <a:off x="51367" y="2894075"/>
            <a:ext cx="668626" cy="1090176"/>
            <a:chOff x="51367" y="2894075"/>
            <a:chExt cx="668626" cy="1090176"/>
          </a:xfrm>
        </p:grpSpPr>
        <p:grpSp>
          <p:nvGrpSpPr>
            <p:cNvPr id="1173" name="Google Shape;1173;p24"/>
            <p:cNvGrpSpPr/>
            <p:nvPr/>
          </p:nvGrpSpPr>
          <p:grpSpPr>
            <a:xfrm rot="633019">
              <a:off x="118375" y="2940290"/>
              <a:ext cx="555778" cy="552028"/>
              <a:chOff x="2439375" y="2818275"/>
              <a:chExt cx="555775" cy="552025"/>
            </a:xfrm>
          </p:grpSpPr>
          <p:sp>
            <p:nvSpPr>
              <p:cNvPr id="1174" name="Google Shape;1174;p24"/>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4"/>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4"/>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4"/>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4"/>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4"/>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4"/>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24"/>
            <p:cNvGrpSpPr/>
            <p:nvPr/>
          </p:nvGrpSpPr>
          <p:grpSpPr>
            <a:xfrm rot="780811">
              <a:off x="79169" y="3677130"/>
              <a:ext cx="281374" cy="279024"/>
              <a:chOff x="3128600" y="3028450"/>
              <a:chExt cx="281350" cy="279000"/>
            </a:xfrm>
          </p:grpSpPr>
          <p:sp>
            <p:nvSpPr>
              <p:cNvPr id="1182" name="Google Shape;1182;p24"/>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4"/>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4"/>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4"/>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4"/>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7" name="Google Shape;1187;p24"/>
          <p:cNvGrpSpPr/>
          <p:nvPr/>
        </p:nvGrpSpPr>
        <p:grpSpPr>
          <a:xfrm>
            <a:off x="8349217" y="1934234"/>
            <a:ext cx="992377" cy="3707466"/>
            <a:chOff x="8349217" y="1934234"/>
            <a:chExt cx="992377" cy="3707466"/>
          </a:xfrm>
        </p:grpSpPr>
        <p:sp>
          <p:nvSpPr>
            <p:cNvPr id="1188" name="Google Shape;1188;p24"/>
            <p:cNvSpPr/>
            <p:nvPr/>
          </p:nvSpPr>
          <p:spPr>
            <a:xfrm rot="5400000" flipH="1">
              <a:off x="6991676"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9" name="Google Shape;1189;p24"/>
            <p:cNvGrpSpPr/>
            <p:nvPr/>
          </p:nvGrpSpPr>
          <p:grpSpPr>
            <a:xfrm>
              <a:off x="8349217" y="4280502"/>
              <a:ext cx="647493" cy="646977"/>
              <a:chOff x="4088500" y="3399775"/>
              <a:chExt cx="785125" cy="784500"/>
            </a:xfrm>
          </p:grpSpPr>
          <p:sp>
            <p:nvSpPr>
              <p:cNvPr id="1190" name="Google Shape;1190;p24"/>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4"/>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4"/>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4"/>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4"/>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4"/>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4"/>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4"/>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4"/>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9" name="Google Shape;1199;p24"/>
          <p:cNvGrpSpPr/>
          <p:nvPr/>
        </p:nvGrpSpPr>
        <p:grpSpPr>
          <a:xfrm>
            <a:off x="-127223" y="-307321"/>
            <a:ext cx="9497893" cy="6060506"/>
            <a:chOff x="-127223" y="-307321"/>
            <a:chExt cx="9497893" cy="6060506"/>
          </a:xfrm>
        </p:grpSpPr>
        <p:grpSp>
          <p:nvGrpSpPr>
            <p:cNvPr id="1200" name="Google Shape;1200;p24"/>
            <p:cNvGrpSpPr/>
            <p:nvPr/>
          </p:nvGrpSpPr>
          <p:grpSpPr>
            <a:xfrm rot="6395472">
              <a:off x="-112599" y="4234427"/>
              <a:ext cx="1564267" cy="1196674"/>
              <a:chOff x="8489095" y="3798132"/>
              <a:chExt cx="2066925" cy="1581211"/>
            </a:xfrm>
          </p:grpSpPr>
          <p:sp>
            <p:nvSpPr>
              <p:cNvPr id="1201" name="Google Shape;1201;p24"/>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4"/>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4"/>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4"/>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4"/>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4"/>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4"/>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4"/>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4"/>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4"/>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4"/>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4"/>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4"/>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4"/>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4"/>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4"/>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4"/>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4"/>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4"/>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4"/>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4"/>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4"/>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4"/>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224;p24"/>
            <p:cNvGrpSpPr/>
            <p:nvPr/>
          </p:nvGrpSpPr>
          <p:grpSpPr>
            <a:xfrm flipH="1">
              <a:off x="7806464" y="-307321"/>
              <a:ext cx="1564206" cy="1374935"/>
              <a:chOff x="1" y="5679"/>
              <a:chExt cx="1564206" cy="1374935"/>
            </a:xfrm>
          </p:grpSpPr>
          <p:sp>
            <p:nvSpPr>
              <p:cNvPr id="1225" name="Google Shape;1225;p24"/>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4"/>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4"/>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4"/>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4"/>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4"/>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4"/>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4"/>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4"/>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4"/>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4"/>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4"/>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4"/>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4"/>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4"/>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4"/>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4"/>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4"/>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4"/>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4"/>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4"/>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4"/>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01"/>
        <p:cNvGrpSpPr/>
        <p:nvPr/>
      </p:nvGrpSpPr>
      <p:grpSpPr>
        <a:xfrm>
          <a:off x="0" y="0"/>
          <a:ext cx="0" cy="0"/>
          <a:chOff x="0" y="0"/>
          <a:chExt cx="0" cy="0"/>
        </a:xfrm>
      </p:grpSpPr>
      <p:sp>
        <p:nvSpPr>
          <p:cNvPr id="1402" name="Google Shape;1402;p27"/>
          <p:cNvSpPr txBox="1">
            <a:spLocks noGrp="1"/>
          </p:cNvSpPr>
          <p:nvPr>
            <p:ph type="title" hasCustomPrompt="1"/>
          </p:nvPr>
        </p:nvSpPr>
        <p:spPr>
          <a:xfrm>
            <a:off x="2223600" y="65947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3" name="Google Shape;1403;p27"/>
          <p:cNvSpPr txBox="1">
            <a:spLocks noGrp="1"/>
          </p:cNvSpPr>
          <p:nvPr>
            <p:ph type="subTitle" idx="1"/>
          </p:nvPr>
        </p:nvSpPr>
        <p:spPr>
          <a:xfrm>
            <a:off x="2223600" y="1348396"/>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404" name="Google Shape;1404;p27"/>
          <p:cNvSpPr txBox="1">
            <a:spLocks noGrp="1"/>
          </p:cNvSpPr>
          <p:nvPr>
            <p:ph type="title" idx="2" hasCustomPrompt="1"/>
          </p:nvPr>
        </p:nvSpPr>
        <p:spPr>
          <a:xfrm>
            <a:off x="2223600" y="201173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5" name="Google Shape;1405;p27"/>
          <p:cNvSpPr txBox="1">
            <a:spLocks noGrp="1"/>
          </p:cNvSpPr>
          <p:nvPr>
            <p:ph type="subTitle" idx="3"/>
          </p:nvPr>
        </p:nvSpPr>
        <p:spPr>
          <a:xfrm>
            <a:off x="2223600" y="2700652"/>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406" name="Google Shape;1406;p27"/>
          <p:cNvSpPr txBox="1">
            <a:spLocks noGrp="1"/>
          </p:cNvSpPr>
          <p:nvPr>
            <p:ph type="title" idx="4" hasCustomPrompt="1"/>
          </p:nvPr>
        </p:nvSpPr>
        <p:spPr>
          <a:xfrm>
            <a:off x="2223600" y="336399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7" name="Google Shape;1407;p27"/>
          <p:cNvSpPr txBox="1">
            <a:spLocks noGrp="1"/>
          </p:cNvSpPr>
          <p:nvPr>
            <p:ph type="subTitle" idx="5"/>
          </p:nvPr>
        </p:nvSpPr>
        <p:spPr>
          <a:xfrm>
            <a:off x="2223600" y="4052925"/>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1408" name="Google Shape;1408;p27"/>
          <p:cNvGrpSpPr/>
          <p:nvPr/>
        </p:nvGrpSpPr>
        <p:grpSpPr>
          <a:xfrm>
            <a:off x="184503" y="167988"/>
            <a:ext cx="4571978" cy="4855165"/>
            <a:chOff x="184503" y="167988"/>
            <a:chExt cx="4571978" cy="4855165"/>
          </a:xfrm>
        </p:grpSpPr>
        <p:sp>
          <p:nvSpPr>
            <p:cNvPr id="1409" name="Google Shape;1409;p27"/>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7"/>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7"/>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2" name="Google Shape;1412;p27"/>
          <p:cNvGrpSpPr/>
          <p:nvPr/>
        </p:nvGrpSpPr>
        <p:grpSpPr>
          <a:xfrm>
            <a:off x="-278098" y="1938133"/>
            <a:ext cx="1075421" cy="1267237"/>
            <a:chOff x="-278098" y="1938133"/>
            <a:chExt cx="1075421" cy="1267237"/>
          </a:xfrm>
        </p:grpSpPr>
        <p:grpSp>
          <p:nvGrpSpPr>
            <p:cNvPr id="1413" name="Google Shape;1413;p27"/>
            <p:cNvGrpSpPr/>
            <p:nvPr/>
          </p:nvGrpSpPr>
          <p:grpSpPr>
            <a:xfrm rot="5400000">
              <a:off x="-24743" y="2383304"/>
              <a:ext cx="568711" cy="1075421"/>
              <a:chOff x="3925396" y="4059189"/>
              <a:chExt cx="757372" cy="1432176"/>
            </a:xfrm>
          </p:grpSpPr>
          <p:sp>
            <p:nvSpPr>
              <p:cNvPr id="1414" name="Google Shape;1414;p27"/>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7"/>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7"/>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7" name="Google Shape;1417;p27"/>
            <p:cNvGrpSpPr/>
            <p:nvPr/>
          </p:nvGrpSpPr>
          <p:grpSpPr>
            <a:xfrm rot="5400000">
              <a:off x="-59729" y="1805146"/>
              <a:ext cx="533336" cy="799310"/>
              <a:chOff x="2995144" y="4433786"/>
              <a:chExt cx="710262" cy="1064470"/>
            </a:xfrm>
          </p:grpSpPr>
          <p:sp>
            <p:nvSpPr>
              <p:cNvPr id="1418" name="Google Shape;1418;p27"/>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7"/>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7"/>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7"/>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2" name="Google Shape;1422;p27"/>
          <p:cNvGrpSpPr/>
          <p:nvPr/>
        </p:nvGrpSpPr>
        <p:grpSpPr>
          <a:xfrm>
            <a:off x="-161186" y="-15826"/>
            <a:ext cx="9445898" cy="5218160"/>
            <a:chOff x="-161186" y="-15826"/>
            <a:chExt cx="9445898" cy="5218160"/>
          </a:xfrm>
        </p:grpSpPr>
        <p:grpSp>
          <p:nvGrpSpPr>
            <p:cNvPr id="1423" name="Google Shape;1423;p27"/>
            <p:cNvGrpSpPr/>
            <p:nvPr/>
          </p:nvGrpSpPr>
          <p:grpSpPr>
            <a:xfrm>
              <a:off x="7720463" y="4005673"/>
              <a:ext cx="1564249" cy="1196661"/>
              <a:chOff x="8489095" y="3798132"/>
              <a:chExt cx="2066925" cy="1581211"/>
            </a:xfrm>
          </p:grpSpPr>
          <p:sp>
            <p:nvSpPr>
              <p:cNvPr id="1424" name="Google Shape;1424;p27"/>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7"/>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7"/>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7"/>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7"/>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7"/>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7"/>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7"/>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7"/>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7"/>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7"/>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7"/>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7"/>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7"/>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7"/>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7"/>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7"/>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7"/>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7"/>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7"/>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7"/>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7"/>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7"/>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7" name="Google Shape;1447;p27"/>
            <p:cNvGrpSpPr/>
            <p:nvPr/>
          </p:nvGrpSpPr>
          <p:grpSpPr>
            <a:xfrm>
              <a:off x="-161186" y="-15826"/>
              <a:ext cx="1135926" cy="998478"/>
              <a:chOff x="1" y="5679"/>
              <a:chExt cx="1564206" cy="1374935"/>
            </a:xfrm>
          </p:grpSpPr>
          <p:sp>
            <p:nvSpPr>
              <p:cNvPr id="1448" name="Google Shape;1448;p27"/>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7"/>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7"/>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7"/>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7"/>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7"/>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7"/>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7"/>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7"/>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7"/>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7"/>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7"/>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7"/>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7"/>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7"/>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7"/>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7"/>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7"/>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7"/>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7"/>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7"/>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7"/>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500"/>
        <p:cNvGrpSpPr/>
        <p:nvPr/>
      </p:nvGrpSpPr>
      <p:grpSpPr>
        <a:xfrm>
          <a:off x="0" y="0"/>
          <a:ext cx="0" cy="0"/>
          <a:chOff x="0" y="0"/>
          <a:chExt cx="0" cy="0"/>
        </a:xfrm>
      </p:grpSpPr>
      <p:grpSp>
        <p:nvGrpSpPr>
          <p:cNvPr id="1501" name="Google Shape;1501;p29"/>
          <p:cNvGrpSpPr/>
          <p:nvPr/>
        </p:nvGrpSpPr>
        <p:grpSpPr>
          <a:xfrm>
            <a:off x="8399068" y="2894075"/>
            <a:ext cx="668626" cy="1090176"/>
            <a:chOff x="8399068" y="2894075"/>
            <a:chExt cx="668626" cy="1090176"/>
          </a:xfrm>
        </p:grpSpPr>
        <p:grpSp>
          <p:nvGrpSpPr>
            <p:cNvPr id="1502" name="Google Shape;1502;p29"/>
            <p:cNvGrpSpPr/>
            <p:nvPr/>
          </p:nvGrpSpPr>
          <p:grpSpPr>
            <a:xfrm rot="-633019" flipH="1">
              <a:off x="8444908" y="2940290"/>
              <a:ext cx="555778" cy="552028"/>
              <a:chOff x="2439375" y="2818275"/>
              <a:chExt cx="555775" cy="552025"/>
            </a:xfrm>
          </p:grpSpPr>
          <p:sp>
            <p:nvSpPr>
              <p:cNvPr id="1503" name="Google Shape;1503;p29"/>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9"/>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9"/>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9"/>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9"/>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9"/>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0" name="Google Shape;1510;p29"/>
            <p:cNvGrpSpPr/>
            <p:nvPr/>
          </p:nvGrpSpPr>
          <p:grpSpPr>
            <a:xfrm rot="-780811" flipH="1">
              <a:off x="8758518" y="3677130"/>
              <a:ext cx="281374" cy="279024"/>
              <a:chOff x="3128600" y="3028450"/>
              <a:chExt cx="281350" cy="279000"/>
            </a:xfrm>
          </p:grpSpPr>
          <p:sp>
            <p:nvSpPr>
              <p:cNvPr id="1511" name="Google Shape;1511;p29"/>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6" name="Google Shape;1516;p29"/>
          <p:cNvGrpSpPr/>
          <p:nvPr/>
        </p:nvGrpSpPr>
        <p:grpSpPr>
          <a:xfrm>
            <a:off x="-222533" y="1934234"/>
            <a:ext cx="992377" cy="3707466"/>
            <a:chOff x="-222533" y="1934234"/>
            <a:chExt cx="992377" cy="3707466"/>
          </a:xfrm>
        </p:grpSpPr>
        <p:sp>
          <p:nvSpPr>
            <p:cNvPr id="1517" name="Google Shape;1517;p29"/>
            <p:cNvSpPr/>
            <p:nvPr/>
          </p:nvSpPr>
          <p:spPr>
            <a:xfrm rot="-5400000">
              <a:off x="-1580081"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8" name="Google Shape;1518;p29"/>
            <p:cNvGrpSpPr/>
            <p:nvPr/>
          </p:nvGrpSpPr>
          <p:grpSpPr>
            <a:xfrm flipH="1">
              <a:off x="122352" y="4280502"/>
              <a:ext cx="647493" cy="646977"/>
              <a:chOff x="4088500" y="3399775"/>
              <a:chExt cx="785125" cy="784500"/>
            </a:xfrm>
          </p:grpSpPr>
          <p:sp>
            <p:nvSpPr>
              <p:cNvPr id="1519" name="Google Shape;1519;p29"/>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9"/>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9"/>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9"/>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9"/>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8" name="Google Shape;1528;p29"/>
          <p:cNvGrpSpPr/>
          <p:nvPr/>
        </p:nvGrpSpPr>
        <p:grpSpPr>
          <a:xfrm>
            <a:off x="-251609" y="-307321"/>
            <a:ext cx="9497893" cy="6060506"/>
            <a:chOff x="-251609" y="-307321"/>
            <a:chExt cx="9497893" cy="6060506"/>
          </a:xfrm>
        </p:grpSpPr>
        <p:grpSp>
          <p:nvGrpSpPr>
            <p:cNvPr id="1529" name="Google Shape;1529;p29"/>
            <p:cNvGrpSpPr/>
            <p:nvPr/>
          </p:nvGrpSpPr>
          <p:grpSpPr>
            <a:xfrm rot="-6395472" flipH="1">
              <a:off x="7667393" y="4234427"/>
              <a:ext cx="1564267" cy="1196674"/>
              <a:chOff x="8489095" y="3798132"/>
              <a:chExt cx="2066925" cy="1581211"/>
            </a:xfrm>
          </p:grpSpPr>
          <p:sp>
            <p:nvSpPr>
              <p:cNvPr id="1530" name="Google Shape;1530;p29"/>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9"/>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9"/>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9"/>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9"/>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9"/>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9"/>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9"/>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9"/>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9"/>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9"/>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9"/>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9"/>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9"/>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9"/>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9"/>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29"/>
            <p:cNvGrpSpPr/>
            <p:nvPr/>
          </p:nvGrpSpPr>
          <p:grpSpPr>
            <a:xfrm>
              <a:off x="-251609" y="-307321"/>
              <a:ext cx="1564206" cy="1374935"/>
              <a:chOff x="1" y="5679"/>
              <a:chExt cx="1564206" cy="1374935"/>
            </a:xfrm>
          </p:grpSpPr>
          <p:sp>
            <p:nvSpPr>
              <p:cNvPr id="1554" name="Google Shape;1554;p29"/>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9"/>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9"/>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9"/>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9"/>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9"/>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9"/>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9"/>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9"/>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9"/>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9"/>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9"/>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9"/>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9"/>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9"/>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9"/>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9"/>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9"/>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9"/>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9"/>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9"/>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9"/>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576"/>
        <p:cNvGrpSpPr/>
        <p:nvPr/>
      </p:nvGrpSpPr>
      <p:grpSpPr>
        <a:xfrm>
          <a:off x="0" y="0"/>
          <a:ext cx="0" cy="0"/>
          <a:chOff x="0" y="0"/>
          <a:chExt cx="0" cy="0"/>
        </a:xfrm>
      </p:grpSpPr>
      <p:sp>
        <p:nvSpPr>
          <p:cNvPr id="1577" name="Google Shape;1577;p30"/>
          <p:cNvSpPr/>
          <p:nvPr/>
        </p:nvSpPr>
        <p:spPr>
          <a:xfrm rot="6073284" flipH="1">
            <a:off x="-771008"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8" name="Google Shape;1578;p30"/>
          <p:cNvGrpSpPr/>
          <p:nvPr/>
        </p:nvGrpSpPr>
        <p:grpSpPr>
          <a:xfrm>
            <a:off x="7807269" y="3605698"/>
            <a:ext cx="1623971" cy="2142934"/>
            <a:chOff x="7807269" y="3605698"/>
            <a:chExt cx="1623971" cy="2142934"/>
          </a:xfrm>
        </p:grpSpPr>
        <p:grpSp>
          <p:nvGrpSpPr>
            <p:cNvPr id="1579" name="Google Shape;1579;p30"/>
            <p:cNvGrpSpPr/>
            <p:nvPr/>
          </p:nvGrpSpPr>
          <p:grpSpPr>
            <a:xfrm rot="8248398">
              <a:off x="8009247" y="4404955"/>
              <a:ext cx="1220015" cy="1072392"/>
              <a:chOff x="1" y="5679"/>
              <a:chExt cx="1564206" cy="1374935"/>
            </a:xfrm>
          </p:grpSpPr>
          <p:sp>
            <p:nvSpPr>
              <p:cNvPr id="1580" name="Google Shape;1580;p30"/>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0"/>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0"/>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0"/>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30"/>
            <p:cNvGrpSpPr/>
            <p:nvPr/>
          </p:nvGrpSpPr>
          <p:grpSpPr>
            <a:xfrm rot="1379592" flipH="1">
              <a:off x="8554443" y="3700029"/>
              <a:ext cx="606647" cy="608032"/>
              <a:chOff x="7581671" y="539495"/>
              <a:chExt cx="606681" cy="608066"/>
            </a:xfrm>
          </p:grpSpPr>
          <p:sp>
            <p:nvSpPr>
              <p:cNvPr id="1603" name="Google Shape;1603;p30"/>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0"/>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0"/>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0"/>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0"/>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15306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82536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1"/>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61933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sp>
        <p:nvSpPr>
          <p:cNvPr id="67" name="Google Shape;67;p3"/>
          <p:cNvSpPr txBox="1">
            <a:spLocks noGrp="1"/>
          </p:cNvSpPr>
          <p:nvPr>
            <p:ph type="title"/>
          </p:nvPr>
        </p:nvSpPr>
        <p:spPr>
          <a:xfrm>
            <a:off x="2367600" y="2770156"/>
            <a:ext cx="4408800" cy="10023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8" name="Google Shape;68;p3"/>
          <p:cNvSpPr txBox="1">
            <a:spLocks noGrp="1"/>
          </p:cNvSpPr>
          <p:nvPr>
            <p:ph type="title" idx="2" hasCustomPrompt="1"/>
          </p:nvPr>
        </p:nvSpPr>
        <p:spPr>
          <a:xfrm>
            <a:off x="3844500" y="1417822"/>
            <a:ext cx="14550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9" name="Google Shape;69;p3"/>
          <p:cNvSpPr txBox="1">
            <a:spLocks noGrp="1"/>
          </p:cNvSpPr>
          <p:nvPr>
            <p:ph type="subTitle" idx="1"/>
          </p:nvPr>
        </p:nvSpPr>
        <p:spPr>
          <a:xfrm>
            <a:off x="2367600" y="3772435"/>
            <a:ext cx="4408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0" name="Google Shape;70;p3"/>
          <p:cNvGrpSpPr/>
          <p:nvPr/>
        </p:nvGrpSpPr>
        <p:grpSpPr>
          <a:xfrm>
            <a:off x="4237542" y="167988"/>
            <a:ext cx="4649654" cy="4731503"/>
            <a:chOff x="4237542" y="167988"/>
            <a:chExt cx="4649654" cy="4731503"/>
          </a:xfrm>
        </p:grpSpPr>
        <p:sp>
          <p:nvSpPr>
            <p:cNvPr id="71" name="Google Shape;71;p3"/>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8671299" y="2429332"/>
              <a:ext cx="215897" cy="206016"/>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6983249" y="4658798"/>
              <a:ext cx="54578" cy="5512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6699946" y="4681417"/>
              <a:ext cx="215897" cy="218074"/>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278759" y="-395357"/>
            <a:ext cx="9896578" cy="6056219"/>
            <a:chOff x="-278759" y="-395357"/>
            <a:chExt cx="9896578" cy="6056219"/>
          </a:xfrm>
        </p:grpSpPr>
        <p:grpSp>
          <p:nvGrpSpPr>
            <p:cNvPr id="77" name="Google Shape;77;p3"/>
            <p:cNvGrpSpPr/>
            <p:nvPr/>
          </p:nvGrpSpPr>
          <p:grpSpPr>
            <a:xfrm>
              <a:off x="7654558" y="-395357"/>
              <a:ext cx="1963260" cy="2753257"/>
              <a:chOff x="7654558" y="-395357"/>
              <a:chExt cx="1963260" cy="2753257"/>
            </a:xfrm>
          </p:grpSpPr>
          <p:sp>
            <p:nvSpPr>
              <p:cNvPr id="78" name="Google Shape;78;p3"/>
              <p:cNvSpPr/>
              <p:nvPr/>
            </p:nvSpPr>
            <p:spPr>
              <a:xfrm rot="-6073284">
                <a:off x="7381780"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3"/>
              <p:cNvGrpSpPr/>
              <p:nvPr/>
            </p:nvGrpSpPr>
            <p:grpSpPr>
              <a:xfrm flipH="1">
                <a:off x="7806464" y="-307321"/>
                <a:ext cx="1564206" cy="1374935"/>
                <a:chOff x="1" y="5679"/>
                <a:chExt cx="1564206" cy="1374935"/>
              </a:xfrm>
            </p:grpSpPr>
            <p:sp>
              <p:nvSpPr>
                <p:cNvPr id="80" name="Google Shape;80;p3"/>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2" name="Google Shape;102;p3"/>
            <p:cNvSpPr/>
            <p:nvPr/>
          </p:nvSpPr>
          <p:spPr>
            <a:xfrm flipH="1">
              <a:off x="-278759" y="2940330"/>
              <a:ext cx="3150684" cy="2720532"/>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1/5/2024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73115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7"/>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1/5/2024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82154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1/5/2024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25704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1/5/2024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06523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1/5/2024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46336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1/5/2024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83597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79671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50667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4"/>
        <p:cNvGrpSpPr/>
        <p:nvPr/>
      </p:nvGrpSpPr>
      <p:grpSpPr>
        <a:xfrm>
          <a:off x="0" y="0"/>
          <a:ext cx="0" cy="0"/>
          <a:chOff x="0" y="0"/>
          <a:chExt cx="0" cy="0"/>
        </a:xfrm>
      </p:grpSpPr>
      <p:sp>
        <p:nvSpPr>
          <p:cNvPr id="255" name="Google Shape;25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56" name="Google Shape;256;p6"/>
          <p:cNvGrpSpPr/>
          <p:nvPr/>
        </p:nvGrpSpPr>
        <p:grpSpPr>
          <a:xfrm>
            <a:off x="8349217" y="1934234"/>
            <a:ext cx="992377" cy="3707466"/>
            <a:chOff x="8349217" y="1934234"/>
            <a:chExt cx="992377" cy="3707466"/>
          </a:xfrm>
        </p:grpSpPr>
        <p:sp>
          <p:nvSpPr>
            <p:cNvPr id="257" name="Google Shape;257;p6"/>
            <p:cNvSpPr/>
            <p:nvPr/>
          </p:nvSpPr>
          <p:spPr>
            <a:xfrm rot="5400000" flipH="1">
              <a:off x="6991676"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6"/>
            <p:cNvGrpSpPr/>
            <p:nvPr/>
          </p:nvGrpSpPr>
          <p:grpSpPr>
            <a:xfrm>
              <a:off x="8349217" y="4280502"/>
              <a:ext cx="647493" cy="646977"/>
              <a:chOff x="4088500" y="3399775"/>
              <a:chExt cx="785125" cy="784500"/>
            </a:xfrm>
          </p:grpSpPr>
          <p:sp>
            <p:nvSpPr>
              <p:cNvPr id="259" name="Google Shape;259;p6"/>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8" name="Google Shape;268;p6"/>
          <p:cNvGrpSpPr/>
          <p:nvPr/>
        </p:nvGrpSpPr>
        <p:grpSpPr>
          <a:xfrm>
            <a:off x="51366" y="2856919"/>
            <a:ext cx="512437" cy="1127332"/>
            <a:chOff x="51366" y="2856919"/>
            <a:chExt cx="512437" cy="1127332"/>
          </a:xfrm>
        </p:grpSpPr>
        <p:grpSp>
          <p:nvGrpSpPr>
            <p:cNvPr id="269" name="Google Shape;269;p6"/>
            <p:cNvGrpSpPr/>
            <p:nvPr/>
          </p:nvGrpSpPr>
          <p:grpSpPr>
            <a:xfrm rot="632937">
              <a:off x="87643" y="2893492"/>
              <a:ext cx="439883" cy="436915"/>
              <a:chOff x="2439375" y="2818275"/>
              <a:chExt cx="555775" cy="552025"/>
            </a:xfrm>
          </p:grpSpPr>
          <p:sp>
            <p:nvSpPr>
              <p:cNvPr id="270" name="Google Shape;270;p6"/>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6"/>
            <p:cNvGrpSpPr/>
            <p:nvPr/>
          </p:nvGrpSpPr>
          <p:grpSpPr>
            <a:xfrm rot="780811">
              <a:off x="79169" y="3677130"/>
              <a:ext cx="281374" cy="279024"/>
              <a:chOff x="3128600" y="3028450"/>
              <a:chExt cx="281350" cy="279000"/>
            </a:xfrm>
          </p:grpSpPr>
          <p:sp>
            <p:nvSpPr>
              <p:cNvPr id="278" name="Google Shape;278;p6"/>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3" name="Google Shape;283;p6"/>
          <p:cNvGrpSpPr/>
          <p:nvPr/>
        </p:nvGrpSpPr>
        <p:grpSpPr>
          <a:xfrm>
            <a:off x="-127223" y="-307321"/>
            <a:ext cx="9497893" cy="6060506"/>
            <a:chOff x="-127223" y="-307321"/>
            <a:chExt cx="9497893" cy="6060506"/>
          </a:xfrm>
        </p:grpSpPr>
        <p:grpSp>
          <p:nvGrpSpPr>
            <p:cNvPr id="284" name="Google Shape;284;p6"/>
            <p:cNvGrpSpPr/>
            <p:nvPr/>
          </p:nvGrpSpPr>
          <p:grpSpPr>
            <a:xfrm rot="6395472">
              <a:off x="-112599" y="4234427"/>
              <a:ext cx="1564267" cy="1196674"/>
              <a:chOff x="8489095" y="3798132"/>
              <a:chExt cx="2066925" cy="1581211"/>
            </a:xfrm>
          </p:grpSpPr>
          <p:sp>
            <p:nvSpPr>
              <p:cNvPr id="285" name="Google Shape;285;p6"/>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6"/>
            <p:cNvGrpSpPr/>
            <p:nvPr/>
          </p:nvGrpSpPr>
          <p:grpSpPr>
            <a:xfrm flipH="1">
              <a:off x="7806464" y="-307321"/>
              <a:ext cx="1564206" cy="1374935"/>
              <a:chOff x="1" y="5679"/>
              <a:chExt cx="1564206" cy="1374935"/>
            </a:xfrm>
          </p:grpSpPr>
          <p:sp>
            <p:nvSpPr>
              <p:cNvPr id="309" name="Google Shape;309;p6"/>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1"/>
        <p:cNvGrpSpPr/>
        <p:nvPr/>
      </p:nvGrpSpPr>
      <p:grpSpPr>
        <a:xfrm>
          <a:off x="0" y="0"/>
          <a:ext cx="0" cy="0"/>
          <a:chOff x="0" y="0"/>
          <a:chExt cx="0" cy="0"/>
        </a:xfrm>
      </p:grpSpPr>
      <p:sp>
        <p:nvSpPr>
          <p:cNvPr id="332" name="Google Shape;332;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atin typeface="Chelsea Market"/>
                <a:ea typeface="Chelsea Market"/>
                <a:cs typeface="Chelsea Market"/>
                <a:sym typeface="Chelsea Marke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3" name="Google Shape;333;p7"/>
          <p:cNvSpPr txBox="1">
            <a:spLocks noGrp="1"/>
          </p:cNvSpPr>
          <p:nvPr>
            <p:ph type="subTitle" idx="1"/>
          </p:nvPr>
        </p:nvSpPr>
        <p:spPr>
          <a:xfrm>
            <a:off x="2424600" y="170030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1600"/>
              <a:buFont typeface="Nunito Light"/>
              <a:buChar char="●"/>
              <a:defRPr>
                <a:latin typeface="Be Vietnam Pro"/>
                <a:ea typeface="Be Vietnam Pro"/>
                <a:cs typeface="Be Vietnam Pro"/>
                <a:sym typeface="Be Vietnam Pro"/>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34" name="Google Shape;334;p7"/>
          <p:cNvSpPr/>
          <p:nvPr/>
        </p:nvSpPr>
        <p:spPr>
          <a:xfrm rot="10800000">
            <a:off x="5524627" y="4234758"/>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7"/>
          <p:cNvGrpSpPr/>
          <p:nvPr/>
        </p:nvGrpSpPr>
        <p:grpSpPr>
          <a:xfrm rot="3438572">
            <a:off x="8159761" y="3206105"/>
            <a:ext cx="716056" cy="1028624"/>
            <a:chOff x="3955675" y="1122150"/>
            <a:chExt cx="716056" cy="1028625"/>
          </a:xfrm>
        </p:grpSpPr>
        <p:sp>
          <p:nvSpPr>
            <p:cNvPr id="336" name="Google Shape;336;p7"/>
            <p:cNvSpPr/>
            <p:nvPr/>
          </p:nvSpPr>
          <p:spPr>
            <a:xfrm>
              <a:off x="4285250" y="1676725"/>
              <a:ext cx="385975" cy="471200"/>
            </a:xfrm>
            <a:custGeom>
              <a:avLst/>
              <a:gdLst/>
              <a:ahLst/>
              <a:cxnLst/>
              <a:rect l="l" t="t" r="r" b="b"/>
              <a:pathLst>
                <a:path w="15439" h="18848" extrusionOk="0">
                  <a:moveTo>
                    <a:pt x="6141" y="0"/>
                  </a:moveTo>
                  <a:cubicBezTo>
                    <a:pt x="6040" y="125"/>
                    <a:pt x="5915" y="201"/>
                    <a:pt x="5840" y="326"/>
                  </a:cubicBezTo>
                  <a:cubicBezTo>
                    <a:pt x="5063" y="1454"/>
                    <a:pt x="4010" y="2256"/>
                    <a:pt x="2832" y="2907"/>
                  </a:cubicBezTo>
                  <a:cubicBezTo>
                    <a:pt x="2005" y="3334"/>
                    <a:pt x="1153" y="3634"/>
                    <a:pt x="226" y="3785"/>
                  </a:cubicBezTo>
                  <a:cubicBezTo>
                    <a:pt x="125" y="4436"/>
                    <a:pt x="0" y="5088"/>
                    <a:pt x="50" y="5740"/>
                  </a:cubicBezTo>
                  <a:cubicBezTo>
                    <a:pt x="104" y="5794"/>
                    <a:pt x="172" y="5835"/>
                    <a:pt x="252" y="5835"/>
                  </a:cubicBezTo>
                  <a:cubicBezTo>
                    <a:pt x="283" y="5835"/>
                    <a:pt x="316" y="5829"/>
                    <a:pt x="351" y="5815"/>
                  </a:cubicBezTo>
                  <a:cubicBezTo>
                    <a:pt x="552" y="5689"/>
                    <a:pt x="752" y="5539"/>
                    <a:pt x="978" y="5439"/>
                  </a:cubicBezTo>
                  <a:cubicBezTo>
                    <a:pt x="1679" y="5163"/>
                    <a:pt x="2381" y="4912"/>
                    <a:pt x="3158" y="4812"/>
                  </a:cubicBezTo>
                  <a:cubicBezTo>
                    <a:pt x="3835" y="4687"/>
                    <a:pt x="4486" y="4687"/>
                    <a:pt x="5163" y="4687"/>
                  </a:cubicBezTo>
                  <a:cubicBezTo>
                    <a:pt x="5740" y="4712"/>
                    <a:pt x="6291" y="4862"/>
                    <a:pt x="6842" y="4963"/>
                  </a:cubicBezTo>
                  <a:cubicBezTo>
                    <a:pt x="7519" y="5088"/>
                    <a:pt x="8146" y="5364"/>
                    <a:pt x="8722" y="5714"/>
                  </a:cubicBezTo>
                  <a:cubicBezTo>
                    <a:pt x="9724" y="6291"/>
                    <a:pt x="10527" y="7093"/>
                    <a:pt x="11178" y="8020"/>
                  </a:cubicBezTo>
                  <a:cubicBezTo>
                    <a:pt x="11504" y="8471"/>
                    <a:pt x="11830" y="8897"/>
                    <a:pt x="12055" y="9374"/>
                  </a:cubicBezTo>
                  <a:cubicBezTo>
                    <a:pt x="12206" y="9725"/>
                    <a:pt x="12431" y="10050"/>
                    <a:pt x="12582" y="10426"/>
                  </a:cubicBezTo>
                  <a:cubicBezTo>
                    <a:pt x="13158" y="11905"/>
                    <a:pt x="13434" y="13434"/>
                    <a:pt x="13434" y="15038"/>
                  </a:cubicBezTo>
                  <a:cubicBezTo>
                    <a:pt x="13434" y="16141"/>
                    <a:pt x="13334" y="17243"/>
                    <a:pt x="13083" y="18346"/>
                  </a:cubicBezTo>
                  <a:cubicBezTo>
                    <a:pt x="13033" y="18522"/>
                    <a:pt x="13008" y="18672"/>
                    <a:pt x="13108" y="18847"/>
                  </a:cubicBezTo>
                  <a:cubicBezTo>
                    <a:pt x="13409" y="18697"/>
                    <a:pt x="13509" y="18396"/>
                    <a:pt x="13634" y="18121"/>
                  </a:cubicBezTo>
                  <a:cubicBezTo>
                    <a:pt x="14461" y="16341"/>
                    <a:pt x="15013" y="14486"/>
                    <a:pt x="15213" y="12532"/>
                  </a:cubicBezTo>
                  <a:cubicBezTo>
                    <a:pt x="15439" y="10226"/>
                    <a:pt x="15213" y="7995"/>
                    <a:pt x="14211" y="5865"/>
                  </a:cubicBezTo>
                  <a:cubicBezTo>
                    <a:pt x="13434" y="4211"/>
                    <a:pt x="12306" y="2832"/>
                    <a:pt x="10827" y="1780"/>
                  </a:cubicBezTo>
                  <a:cubicBezTo>
                    <a:pt x="9424" y="777"/>
                    <a:pt x="7845" y="226"/>
                    <a:pt x="6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4285756" y="1676725"/>
              <a:ext cx="385975" cy="471200"/>
            </a:xfrm>
            <a:custGeom>
              <a:avLst/>
              <a:gdLst/>
              <a:ahLst/>
              <a:cxnLst/>
              <a:rect l="l" t="t" r="r" b="b"/>
              <a:pathLst>
                <a:path w="15439" h="18848" extrusionOk="0">
                  <a:moveTo>
                    <a:pt x="6141" y="0"/>
                  </a:moveTo>
                  <a:cubicBezTo>
                    <a:pt x="6040" y="125"/>
                    <a:pt x="5915" y="201"/>
                    <a:pt x="5840" y="326"/>
                  </a:cubicBezTo>
                  <a:cubicBezTo>
                    <a:pt x="5063" y="1454"/>
                    <a:pt x="4010" y="2256"/>
                    <a:pt x="2832" y="2907"/>
                  </a:cubicBezTo>
                  <a:cubicBezTo>
                    <a:pt x="2005" y="3334"/>
                    <a:pt x="1153" y="3634"/>
                    <a:pt x="226" y="3785"/>
                  </a:cubicBezTo>
                  <a:cubicBezTo>
                    <a:pt x="125" y="4436"/>
                    <a:pt x="0" y="5088"/>
                    <a:pt x="50" y="5740"/>
                  </a:cubicBezTo>
                  <a:cubicBezTo>
                    <a:pt x="104" y="5794"/>
                    <a:pt x="172" y="5835"/>
                    <a:pt x="252" y="5835"/>
                  </a:cubicBezTo>
                  <a:cubicBezTo>
                    <a:pt x="283" y="5835"/>
                    <a:pt x="316" y="5829"/>
                    <a:pt x="351" y="5815"/>
                  </a:cubicBezTo>
                  <a:cubicBezTo>
                    <a:pt x="552" y="5689"/>
                    <a:pt x="752" y="5539"/>
                    <a:pt x="978" y="5439"/>
                  </a:cubicBezTo>
                  <a:cubicBezTo>
                    <a:pt x="1679" y="5163"/>
                    <a:pt x="2381" y="4912"/>
                    <a:pt x="3158" y="4812"/>
                  </a:cubicBezTo>
                  <a:cubicBezTo>
                    <a:pt x="3835" y="4687"/>
                    <a:pt x="4486" y="4687"/>
                    <a:pt x="5163" y="4687"/>
                  </a:cubicBezTo>
                  <a:cubicBezTo>
                    <a:pt x="5740" y="4712"/>
                    <a:pt x="6291" y="4862"/>
                    <a:pt x="6842" y="4963"/>
                  </a:cubicBezTo>
                  <a:cubicBezTo>
                    <a:pt x="7519" y="5088"/>
                    <a:pt x="8146" y="5364"/>
                    <a:pt x="8722" y="5714"/>
                  </a:cubicBezTo>
                  <a:cubicBezTo>
                    <a:pt x="9724" y="6291"/>
                    <a:pt x="10527" y="7093"/>
                    <a:pt x="11178" y="8020"/>
                  </a:cubicBezTo>
                  <a:cubicBezTo>
                    <a:pt x="11504" y="8471"/>
                    <a:pt x="11830" y="8897"/>
                    <a:pt x="12055" y="9374"/>
                  </a:cubicBezTo>
                  <a:cubicBezTo>
                    <a:pt x="12206" y="9725"/>
                    <a:pt x="12431" y="10050"/>
                    <a:pt x="12582" y="10426"/>
                  </a:cubicBezTo>
                  <a:cubicBezTo>
                    <a:pt x="13158" y="11905"/>
                    <a:pt x="13434" y="13434"/>
                    <a:pt x="13434" y="15038"/>
                  </a:cubicBezTo>
                  <a:cubicBezTo>
                    <a:pt x="13434" y="16141"/>
                    <a:pt x="13334" y="17243"/>
                    <a:pt x="13083" y="18346"/>
                  </a:cubicBezTo>
                  <a:cubicBezTo>
                    <a:pt x="13033" y="18522"/>
                    <a:pt x="13008" y="18672"/>
                    <a:pt x="13108" y="18847"/>
                  </a:cubicBezTo>
                  <a:cubicBezTo>
                    <a:pt x="13409" y="18697"/>
                    <a:pt x="13509" y="18396"/>
                    <a:pt x="13634" y="18121"/>
                  </a:cubicBezTo>
                  <a:cubicBezTo>
                    <a:pt x="14461" y="16341"/>
                    <a:pt x="15013" y="14486"/>
                    <a:pt x="15213" y="12532"/>
                  </a:cubicBezTo>
                  <a:cubicBezTo>
                    <a:pt x="15439" y="10226"/>
                    <a:pt x="15213" y="7995"/>
                    <a:pt x="14211" y="5865"/>
                  </a:cubicBezTo>
                  <a:cubicBezTo>
                    <a:pt x="13434" y="4211"/>
                    <a:pt x="12306" y="2832"/>
                    <a:pt x="10827" y="1780"/>
                  </a:cubicBezTo>
                  <a:cubicBezTo>
                    <a:pt x="9424" y="777"/>
                    <a:pt x="7845" y="226"/>
                    <a:pt x="6141"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4284000" y="1793875"/>
              <a:ext cx="337100" cy="356900"/>
            </a:xfrm>
            <a:custGeom>
              <a:avLst/>
              <a:gdLst/>
              <a:ahLst/>
              <a:cxnLst/>
              <a:rect l="l" t="t" r="r" b="b"/>
              <a:pathLst>
                <a:path w="13484" h="14276" extrusionOk="0">
                  <a:moveTo>
                    <a:pt x="5213" y="1"/>
                  </a:moveTo>
                  <a:cubicBezTo>
                    <a:pt x="4536" y="1"/>
                    <a:pt x="3885" y="1"/>
                    <a:pt x="3208" y="126"/>
                  </a:cubicBezTo>
                  <a:cubicBezTo>
                    <a:pt x="2431" y="226"/>
                    <a:pt x="1729" y="477"/>
                    <a:pt x="1028" y="753"/>
                  </a:cubicBezTo>
                  <a:cubicBezTo>
                    <a:pt x="802" y="853"/>
                    <a:pt x="602" y="1003"/>
                    <a:pt x="401" y="1129"/>
                  </a:cubicBezTo>
                  <a:cubicBezTo>
                    <a:pt x="366" y="1143"/>
                    <a:pt x="333" y="1149"/>
                    <a:pt x="302" y="1149"/>
                  </a:cubicBezTo>
                  <a:cubicBezTo>
                    <a:pt x="222" y="1149"/>
                    <a:pt x="154" y="1108"/>
                    <a:pt x="100" y="1054"/>
                  </a:cubicBezTo>
                  <a:lnTo>
                    <a:pt x="100" y="1054"/>
                  </a:lnTo>
                  <a:cubicBezTo>
                    <a:pt x="0" y="2658"/>
                    <a:pt x="226" y="4186"/>
                    <a:pt x="727" y="5690"/>
                  </a:cubicBezTo>
                  <a:cubicBezTo>
                    <a:pt x="1053" y="6718"/>
                    <a:pt x="1579" y="7670"/>
                    <a:pt x="2256" y="8497"/>
                  </a:cubicBezTo>
                  <a:cubicBezTo>
                    <a:pt x="3308" y="9826"/>
                    <a:pt x="4662" y="10778"/>
                    <a:pt x="6291" y="11279"/>
                  </a:cubicBezTo>
                  <a:cubicBezTo>
                    <a:pt x="6942" y="11480"/>
                    <a:pt x="7619" y="11630"/>
                    <a:pt x="8271" y="11805"/>
                  </a:cubicBezTo>
                  <a:cubicBezTo>
                    <a:pt x="8697" y="11931"/>
                    <a:pt x="9148" y="12031"/>
                    <a:pt x="9599" y="12181"/>
                  </a:cubicBezTo>
                  <a:cubicBezTo>
                    <a:pt x="10577" y="12482"/>
                    <a:pt x="11404" y="13034"/>
                    <a:pt x="12130" y="13760"/>
                  </a:cubicBezTo>
                  <a:cubicBezTo>
                    <a:pt x="12256" y="13886"/>
                    <a:pt x="12406" y="14036"/>
                    <a:pt x="12556" y="14136"/>
                  </a:cubicBezTo>
                  <a:cubicBezTo>
                    <a:pt x="12660" y="14210"/>
                    <a:pt x="12781" y="14275"/>
                    <a:pt x="12904" y="14275"/>
                  </a:cubicBezTo>
                  <a:cubicBezTo>
                    <a:pt x="12989" y="14275"/>
                    <a:pt x="13076" y="14244"/>
                    <a:pt x="13158" y="14161"/>
                  </a:cubicBezTo>
                  <a:cubicBezTo>
                    <a:pt x="13058" y="13986"/>
                    <a:pt x="13083" y="13836"/>
                    <a:pt x="13133" y="13660"/>
                  </a:cubicBezTo>
                  <a:cubicBezTo>
                    <a:pt x="13384" y="12557"/>
                    <a:pt x="13484" y="11455"/>
                    <a:pt x="13484" y="10352"/>
                  </a:cubicBezTo>
                  <a:cubicBezTo>
                    <a:pt x="13484" y="8748"/>
                    <a:pt x="13208" y="7219"/>
                    <a:pt x="12632" y="5740"/>
                  </a:cubicBezTo>
                  <a:cubicBezTo>
                    <a:pt x="12481" y="5364"/>
                    <a:pt x="12256" y="5039"/>
                    <a:pt x="12105" y="4688"/>
                  </a:cubicBezTo>
                  <a:cubicBezTo>
                    <a:pt x="11880" y="4211"/>
                    <a:pt x="11554" y="3785"/>
                    <a:pt x="11228" y="3334"/>
                  </a:cubicBezTo>
                  <a:cubicBezTo>
                    <a:pt x="10577" y="2407"/>
                    <a:pt x="9774" y="1605"/>
                    <a:pt x="8772" y="1028"/>
                  </a:cubicBezTo>
                  <a:cubicBezTo>
                    <a:pt x="8196" y="678"/>
                    <a:pt x="7569" y="402"/>
                    <a:pt x="6892" y="277"/>
                  </a:cubicBezTo>
                  <a:cubicBezTo>
                    <a:pt x="6341" y="176"/>
                    <a:pt x="5790" y="26"/>
                    <a:pt x="5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4251400" y="1626600"/>
              <a:ext cx="191750" cy="144750"/>
            </a:xfrm>
            <a:custGeom>
              <a:avLst/>
              <a:gdLst/>
              <a:ahLst/>
              <a:cxnLst/>
              <a:rect l="l" t="t" r="r" b="b"/>
              <a:pathLst>
                <a:path w="7670" h="5790" extrusionOk="0">
                  <a:moveTo>
                    <a:pt x="6041" y="0"/>
                  </a:moveTo>
                  <a:cubicBezTo>
                    <a:pt x="5916" y="50"/>
                    <a:pt x="5815" y="125"/>
                    <a:pt x="5690" y="151"/>
                  </a:cubicBezTo>
                  <a:cubicBezTo>
                    <a:pt x="4938" y="301"/>
                    <a:pt x="4211" y="552"/>
                    <a:pt x="3535" y="902"/>
                  </a:cubicBezTo>
                  <a:cubicBezTo>
                    <a:pt x="2933" y="1203"/>
                    <a:pt x="2382" y="1554"/>
                    <a:pt x="1855" y="2030"/>
                  </a:cubicBezTo>
                  <a:cubicBezTo>
                    <a:pt x="1429" y="2406"/>
                    <a:pt x="1003" y="2807"/>
                    <a:pt x="627" y="3283"/>
                  </a:cubicBezTo>
                  <a:cubicBezTo>
                    <a:pt x="602" y="3334"/>
                    <a:pt x="477" y="3359"/>
                    <a:pt x="402" y="3384"/>
                  </a:cubicBezTo>
                  <a:cubicBezTo>
                    <a:pt x="377" y="3534"/>
                    <a:pt x="327" y="3684"/>
                    <a:pt x="301" y="3810"/>
                  </a:cubicBezTo>
                  <a:cubicBezTo>
                    <a:pt x="226" y="4010"/>
                    <a:pt x="126" y="4211"/>
                    <a:pt x="101" y="4436"/>
                  </a:cubicBezTo>
                  <a:cubicBezTo>
                    <a:pt x="1" y="5063"/>
                    <a:pt x="327" y="5539"/>
                    <a:pt x="953" y="5689"/>
                  </a:cubicBezTo>
                  <a:cubicBezTo>
                    <a:pt x="1154" y="5740"/>
                    <a:pt x="1379" y="5765"/>
                    <a:pt x="1580" y="5790"/>
                  </a:cubicBezTo>
                  <a:cubicBezTo>
                    <a:pt x="2507" y="5639"/>
                    <a:pt x="3359" y="5339"/>
                    <a:pt x="4186" y="4912"/>
                  </a:cubicBezTo>
                  <a:cubicBezTo>
                    <a:pt x="5364" y="4261"/>
                    <a:pt x="6417" y="3459"/>
                    <a:pt x="7194" y="2331"/>
                  </a:cubicBezTo>
                  <a:cubicBezTo>
                    <a:pt x="7269" y="2206"/>
                    <a:pt x="7394" y="2130"/>
                    <a:pt x="7495" y="2005"/>
                  </a:cubicBezTo>
                  <a:cubicBezTo>
                    <a:pt x="7520" y="1830"/>
                    <a:pt x="7545" y="1629"/>
                    <a:pt x="7570" y="1454"/>
                  </a:cubicBezTo>
                  <a:cubicBezTo>
                    <a:pt x="7670" y="802"/>
                    <a:pt x="7394" y="351"/>
                    <a:pt x="6768" y="176"/>
                  </a:cubicBezTo>
                  <a:cubicBezTo>
                    <a:pt x="6642" y="125"/>
                    <a:pt x="6467" y="125"/>
                    <a:pt x="6342" y="100"/>
                  </a:cubicBezTo>
                  <a:cubicBezTo>
                    <a:pt x="6241" y="75"/>
                    <a:pt x="6141" y="25"/>
                    <a:pt x="6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3955675" y="1122150"/>
              <a:ext cx="446750" cy="589050"/>
            </a:xfrm>
            <a:custGeom>
              <a:avLst/>
              <a:gdLst/>
              <a:ahLst/>
              <a:cxnLst/>
              <a:rect l="l" t="t" r="r" b="b"/>
              <a:pathLst>
                <a:path w="17870" h="23562" extrusionOk="0">
                  <a:moveTo>
                    <a:pt x="1655" y="1"/>
                  </a:moveTo>
                  <a:cubicBezTo>
                    <a:pt x="1191" y="1"/>
                    <a:pt x="842" y="227"/>
                    <a:pt x="652" y="679"/>
                  </a:cubicBezTo>
                  <a:cubicBezTo>
                    <a:pt x="501" y="1080"/>
                    <a:pt x="351" y="1456"/>
                    <a:pt x="401" y="1907"/>
                  </a:cubicBezTo>
                  <a:cubicBezTo>
                    <a:pt x="351" y="2033"/>
                    <a:pt x="301" y="2183"/>
                    <a:pt x="276" y="2333"/>
                  </a:cubicBezTo>
                  <a:cubicBezTo>
                    <a:pt x="0" y="4213"/>
                    <a:pt x="176" y="6093"/>
                    <a:pt x="602" y="7922"/>
                  </a:cubicBezTo>
                  <a:cubicBezTo>
                    <a:pt x="1078" y="9852"/>
                    <a:pt x="1780" y="11682"/>
                    <a:pt x="2682" y="13436"/>
                  </a:cubicBezTo>
                  <a:cubicBezTo>
                    <a:pt x="3484" y="14990"/>
                    <a:pt x="4411" y="16444"/>
                    <a:pt x="5489" y="17772"/>
                  </a:cubicBezTo>
                  <a:cubicBezTo>
                    <a:pt x="5815" y="18173"/>
                    <a:pt x="6166" y="18524"/>
                    <a:pt x="6491" y="18900"/>
                  </a:cubicBezTo>
                  <a:cubicBezTo>
                    <a:pt x="6842" y="19451"/>
                    <a:pt x="7318" y="19852"/>
                    <a:pt x="7820" y="20253"/>
                  </a:cubicBezTo>
                  <a:cubicBezTo>
                    <a:pt x="8120" y="20504"/>
                    <a:pt x="8421" y="20780"/>
                    <a:pt x="8697" y="21055"/>
                  </a:cubicBezTo>
                  <a:cubicBezTo>
                    <a:pt x="9073" y="21406"/>
                    <a:pt x="9449" y="21757"/>
                    <a:pt x="9900" y="21958"/>
                  </a:cubicBezTo>
                  <a:cubicBezTo>
                    <a:pt x="9950" y="22008"/>
                    <a:pt x="10000" y="22058"/>
                    <a:pt x="10025" y="22083"/>
                  </a:cubicBezTo>
                  <a:cubicBezTo>
                    <a:pt x="10075" y="22108"/>
                    <a:pt x="10100" y="22133"/>
                    <a:pt x="10151" y="22158"/>
                  </a:cubicBezTo>
                  <a:cubicBezTo>
                    <a:pt x="10602" y="22484"/>
                    <a:pt x="11078" y="22785"/>
                    <a:pt x="11554" y="23110"/>
                  </a:cubicBezTo>
                  <a:cubicBezTo>
                    <a:pt x="11780" y="23261"/>
                    <a:pt x="12005" y="23411"/>
                    <a:pt x="12231" y="23562"/>
                  </a:cubicBezTo>
                  <a:cubicBezTo>
                    <a:pt x="12306" y="23537"/>
                    <a:pt x="12431" y="23512"/>
                    <a:pt x="12456" y="23461"/>
                  </a:cubicBezTo>
                  <a:cubicBezTo>
                    <a:pt x="12832" y="22985"/>
                    <a:pt x="13258" y="22584"/>
                    <a:pt x="13684" y="22208"/>
                  </a:cubicBezTo>
                  <a:cubicBezTo>
                    <a:pt x="14211" y="21732"/>
                    <a:pt x="14762" y="21381"/>
                    <a:pt x="15364" y="21080"/>
                  </a:cubicBezTo>
                  <a:cubicBezTo>
                    <a:pt x="16040" y="20730"/>
                    <a:pt x="16767" y="20479"/>
                    <a:pt x="17519" y="20329"/>
                  </a:cubicBezTo>
                  <a:cubicBezTo>
                    <a:pt x="17644" y="20303"/>
                    <a:pt x="17745" y="20228"/>
                    <a:pt x="17870" y="20178"/>
                  </a:cubicBezTo>
                  <a:cubicBezTo>
                    <a:pt x="17770" y="19351"/>
                    <a:pt x="17669" y="18524"/>
                    <a:pt x="17569" y="17697"/>
                  </a:cubicBezTo>
                  <a:cubicBezTo>
                    <a:pt x="17544" y="17521"/>
                    <a:pt x="17469" y="17371"/>
                    <a:pt x="17419" y="17196"/>
                  </a:cubicBezTo>
                  <a:cubicBezTo>
                    <a:pt x="17419" y="16795"/>
                    <a:pt x="17318" y="16394"/>
                    <a:pt x="17143" y="16018"/>
                  </a:cubicBezTo>
                  <a:cubicBezTo>
                    <a:pt x="17168" y="15516"/>
                    <a:pt x="16917" y="15065"/>
                    <a:pt x="16817" y="14614"/>
                  </a:cubicBezTo>
                  <a:cubicBezTo>
                    <a:pt x="16767" y="14464"/>
                    <a:pt x="16667" y="14339"/>
                    <a:pt x="16617" y="14213"/>
                  </a:cubicBezTo>
                  <a:cubicBezTo>
                    <a:pt x="16592" y="13787"/>
                    <a:pt x="16391" y="13411"/>
                    <a:pt x="16241" y="13035"/>
                  </a:cubicBezTo>
                  <a:cubicBezTo>
                    <a:pt x="16241" y="12960"/>
                    <a:pt x="16216" y="12910"/>
                    <a:pt x="16191" y="12835"/>
                  </a:cubicBezTo>
                  <a:cubicBezTo>
                    <a:pt x="15288" y="10479"/>
                    <a:pt x="14085" y="8273"/>
                    <a:pt x="12506" y="6293"/>
                  </a:cubicBezTo>
                  <a:cubicBezTo>
                    <a:pt x="11404" y="4915"/>
                    <a:pt x="10151" y="3712"/>
                    <a:pt x="8722" y="2709"/>
                  </a:cubicBezTo>
                  <a:cubicBezTo>
                    <a:pt x="6742" y="1331"/>
                    <a:pt x="4511" y="554"/>
                    <a:pt x="2181" y="53"/>
                  </a:cubicBezTo>
                  <a:cubicBezTo>
                    <a:pt x="2030" y="28"/>
                    <a:pt x="1880" y="3"/>
                    <a:pt x="1729" y="3"/>
                  </a:cubicBezTo>
                  <a:cubicBezTo>
                    <a:pt x="1704" y="1"/>
                    <a:pt x="1680" y="1"/>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4206300" y="1674200"/>
              <a:ext cx="3150" cy="1925"/>
            </a:xfrm>
            <a:custGeom>
              <a:avLst/>
              <a:gdLst/>
              <a:ahLst/>
              <a:cxnLst/>
              <a:rect l="l" t="t" r="r" b="b"/>
              <a:pathLst>
                <a:path w="126" h="77" extrusionOk="0">
                  <a:moveTo>
                    <a:pt x="0" y="1"/>
                  </a:moveTo>
                  <a:cubicBezTo>
                    <a:pt x="50" y="26"/>
                    <a:pt x="75" y="51"/>
                    <a:pt x="126" y="76"/>
                  </a:cubicBezTo>
                  <a:cubicBezTo>
                    <a:pt x="75" y="51"/>
                    <a:pt x="50" y="26"/>
                    <a:pt x="0" y="1"/>
                  </a:cubicBezTo>
                  <a:close/>
                </a:path>
              </a:pathLst>
            </a:custGeom>
            <a:solidFill>
              <a:srgbClr val="C04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3964425" y="1122150"/>
              <a:ext cx="397275" cy="344700"/>
            </a:xfrm>
            <a:custGeom>
              <a:avLst/>
              <a:gdLst/>
              <a:ahLst/>
              <a:cxnLst/>
              <a:rect l="l" t="t" r="r" b="b"/>
              <a:pathLst>
                <a:path w="15891" h="13788" extrusionOk="0">
                  <a:moveTo>
                    <a:pt x="1305" y="1"/>
                  </a:moveTo>
                  <a:cubicBezTo>
                    <a:pt x="841" y="1"/>
                    <a:pt x="492" y="227"/>
                    <a:pt x="302" y="679"/>
                  </a:cubicBezTo>
                  <a:cubicBezTo>
                    <a:pt x="151" y="1080"/>
                    <a:pt x="1" y="1456"/>
                    <a:pt x="51" y="1907"/>
                  </a:cubicBezTo>
                  <a:cubicBezTo>
                    <a:pt x="118" y="1907"/>
                    <a:pt x="196" y="1896"/>
                    <a:pt x="263" y="1896"/>
                  </a:cubicBezTo>
                  <a:cubicBezTo>
                    <a:pt x="296" y="1896"/>
                    <a:pt x="327" y="1899"/>
                    <a:pt x="352" y="1907"/>
                  </a:cubicBezTo>
                  <a:cubicBezTo>
                    <a:pt x="1680" y="2459"/>
                    <a:pt x="3009" y="3060"/>
                    <a:pt x="4237" y="3812"/>
                  </a:cubicBezTo>
                  <a:cubicBezTo>
                    <a:pt x="5490" y="4564"/>
                    <a:pt x="6643" y="5441"/>
                    <a:pt x="7720" y="6444"/>
                  </a:cubicBezTo>
                  <a:cubicBezTo>
                    <a:pt x="8673" y="7346"/>
                    <a:pt x="9600" y="8248"/>
                    <a:pt x="10352" y="9326"/>
                  </a:cubicBezTo>
                  <a:cubicBezTo>
                    <a:pt x="10377" y="9376"/>
                    <a:pt x="10427" y="9426"/>
                    <a:pt x="10477" y="9476"/>
                  </a:cubicBezTo>
                  <a:cubicBezTo>
                    <a:pt x="10653" y="9702"/>
                    <a:pt x="10828" y="9902"/>
                    <a:pt x="11004" y="10128"/>
                  </a:cubicBezTo>
                  <a:cubicBezTo>
                    <a:pt x="11304" y="10604"/>
                    <a:pt x="11605" y="11105"/>
                    <a:pt x="11931" y="11582"/>
                  </a:cubicBezTo>
                  <a:cubicBezTo>
                    <a:pt x="12106" y="11857"/>
                    <a:pt x="12332" y="12108"/>
                    <a:pt x="12432" y="12409"/>
                  </a:cubicBezTo>
                  <a:cubicBezTo>
                    <a:pt x="12608" y="12910"/>
                    <a:pt x="12908" y="13336"/>
                    <a:pt x="13159" y="13787"/>
                  </a:cubicBezTo>
                  <a:cubicBezTo>
                    <a:pt x="14061" y="13486"/>
                    <a:pt x="14963" y="13236"/>
                    <a:pt x="15891" y="13035"/>
                  </a:cubicBezTo>
                  <a:cubicBezTo>
                    <a:pt x="15891" y="12960"/>
                    <a:pt x="15866" y="12910"/>
                    <a:pt x="15841" y="12835"/>
                  </a:cubicBezTo>
                  <a:cubicBezTo>
                    <a:pt x="14938" y="10479"/>
                    <a:pt x="13735" y="8273"/>
                    <a:pt x="12156" y="6293"/>
                  </a:cubicBezTo>
                  <a:cubicBezTo>
                    <a:pt x="11054" y="4915"/>
                    <a:pt x="9801" y="3712"/>
                    <a:pt x="8372" y="2709"/>
                  </a:cubicBezTo>
                  <a:cubicBezTo>
                    <a:pt x="6392" y="1331"/>
                    <a:pt x="4161" y="554"/>
                    <a:pt x="1831" y="53"/>
                  </a:cubicBezTo>
                  <a:cubicBezTo>
                    <a:pt x="1680" y="28"/>
                    <a:pt x="1530" y="3"/>
                    <a:pt x="1379" y="3"/>
                  </a:cubicBezTo>
                  <a:cubicBezTo>
                    <a:pt x="1354" y="1"/>
                    <a:pt x="1330" y="1"/>
                    <a:pt x="1305"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4117950" y="1448025"/>
              <a:ext cx="253150" cy="180475"/>
            </a:xfrm>
            <a:custGeom>
              <a:avLst/>
              <a:gdLst/>
              <a:ahLst/>
              <a:cxnLst/>
              <a:rect l="l" t="t" r="r" b="b"/>
              <a:pathLst>
                <a:path w="10126" h="7219" extrusionOk="0">
                  <a:moveTo>
                    <a:pt x="9750" y="0"/>
                  </a:moveTo>
                  <a:cubicBezTo>
                    <a:pt x="8822" y="201"/>
                    <a:pt x="7920" y="451"/>
                    <a:pt x="7018" y="752"/>
                  </a:cubicBezTo>
                  <a:cubicBezTo>
                    <a:pt x="6918" y="827"/>
                    <a:pt x="6817" y="903"/>
                    <a:pt x="6692" y="953"/>
                  </a:cubicBezTo>
                  <a:cubicBezTo>
                    <a:pt x="5965" y="1228"/>
                    <a:pt x="5289" y="1554"/>
                    <a:pt x="4637" y="1980"/>
                  </a:cubicBezTo>
                  <a:cubicBezTo>
                    <a:pt x="4211" y="2256"/>
                    <a:pt x="3735" y="2532"/>
                    <a:pt x="3334" y="2832"/>
                  </a:cubicBezTo>
                  <a:cubicBezTo>
                    <a:pt x="2832" y="3208"/>
                    <a:pt x="2356" y="3584"/>
                    <a:pt x="1905" y="3985"/>
                  </a:cubicBezTo>
                  <a:cubicBezTo>
                    <a:pt x="1379" y="4486"/>
                    <a:pt x="903" y="5038"/>
                    <a:pt x="401" y="5539"/>
                  </a:cubicBezTo>
                  <a:cubicBezTo>
                    <a:pt x="301" y="5664"/>
                    <a:pt x="151" y="5765"/>
                    <a:pt x="0" y="5865"/>
                  </a:cubicBezTo>
                  <a:cubicBezTo>
                    <a:pt x="351" y="6416"/>
                    <a:pt x="827" y="6817"/>
                    <a:pt x="1329" y="7218"/>
                  </a:cubicBezTo>
                  <a:cubicBezTo>
                    <a:pt x="1254" y="7068"/>
                    <a:pt x="1203" y="6918"/>
                    <a:pt x="1329" y="6792"/>
                  </a:cubicBezTo>
                  <a:cubicBezTo>
                    <a:pt x="1479" y="6567"/>
                    <a:pt x="1655" y="6316"/>
                    <a:pt x="1855" y="6116"/>
                  </a:cubicBezTo>
                  <a:cubicBezTo>
                    <a:pt x="2431" y="5539"/>
                    <a:pt x="3033" y="4963"/>
                    <a:pt x="3609" y="4386"/>
                  </a:cubicBezTo>
                  <a:cubicBezTo>
                    <a:pt x="3710" y="4286"/>
                    <a:pt x="3810" y="4211"/>
                    <a:pt x="3935" y="4161"/>
                  </a:cubicBezTo>
                  <a:cubicBezTo>
                    <a:pt x="4762" y="3609"/>
                    <a:pt x="5614" y="3058"/>
                    <a:pt x="6467" y="2532"/>
                  </a:cubicBezTo>
                  <a:cubicBezTo>
                    <a:pt x="6817" y="2331"/>
                    <a:pt x="7218" y="2206"/>
                    <a:pt x="7594" y="2055"/>
                  </a:cubicBezTo>
                  <a:cubicBezTo>
                    <a:pt x="8121" y="1755"/>
                    <a:pt x="8672" y="1604"/>
                    <a:pt x="9249" y="1454"/>
                  </a:cubicBezTo>
                  <a:cubicBezTo>
                    <a:pt x="9549" y="1379"/>
                    <a:pt x="9825" y="1278"/>
                    <a:pt x="10126" y="1178"/>
                  </a:cubicBezTo>
                  <a:cubicBezTo>
                    <a:pt x="10101" y="752"/>
                    <a:pt x="9900" y="376"/>
                    <a:pt x="97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4244525" y="1552025"/>
              <a:ext cx="157900" cy="159175"/>
            </a:xfrm>
            <a:custGeom>
              <a:avLst/>
              <a:gdLst/>
              <a:ahLst/>
              <a:cxnLst/>
              <a:rect l="l" t="t" r="r" b="b"/>
              <a:pathLst>
                <a:path w="6316" h="6367" extrusionOk="0">
                  <a:moveTo>
                    <a:pt x="5865" y="1"/>
                  </a:moveTo>
                  <a:cubicBezTo>
                    <a:pt x="5589" y="101"/>
                    <a:pt x="5288" y="176"/>
                    <a:pt x="5013" y="251"/>
                  </a:cubicBezTo>
                  <a:cubicBezTo>
                    <a:pt x="4436" y="402"/>
                    <a:pt x="3885" y="652"/>
                    <a:pt x="3333" y="903"/>
                  </a:cubicBezTo>
                  <a:cubicBezTo>
                    <a:pt x="3409" y="1254"/>
                    <a:pt x="3484" y="1580"/>
                    <a:pt x="3534" y="1931"/>
                  </a:cubicBezTo>
                  <a:cubicBezTo>
                    <a:pt x="3584" y="2156"/>
                    <a:pt x="3534" y="2332"/>
                    <a:pt x="3333" y="2432"/>
                  </a:cubicBezTo>
                  <a:cubicBezTo>
                    <a:pt x="3233" y="2482"/>
                    <a:pt x="3158" y="2557"/>
                    <a:pt x="3058" y="2607"/>
                  </a:cubicBezTo>
                  <a:cubicBezTo>
                    <a:pt x="1980" y="3309"/>
                    <a:pt x="1103" y="4211"/>
                    <a:pt x="376" y="5239"/>
                  </a:cubicBezTo>
                  <a:cubicBezTo>
                    <a:pt x="226" y="5464"/>
                    <a:pt x="0" y="5615"/>
                    <a:pt x="0" y="5915"/>
                  </a:cubicBezTo>
                  <a:cubicBezTo>
                    <a:pt x="226" y="6066"/>
                    <a:pt x="451" y="6216"/>
                    <a:pt x="677" y="6367"/>
                  </a:cubicBezTo>
                  <a:cubicBezTo>
                    <a:pt x="752" y="6342"/>
                    <a:pt x="877" y="6317"/>
                    <a:pt x="902" y="6266"/>
                  </a:cubicBezTo>
                  <a:cubicBezTo>
                    <a:pt x="1278" y="5790"/>
                    <a:pt x="1704" y="5389"/>
                    <a:pt x="2130" y="5013"/>
                  </a:cubicBezTo>
                  <a:cubicBezTo>
                    <a:pt x="2657" y="4537"/>
                    <a:pt x="3208" y="4186"/>
                    <a:pt x="3810" y="3885"/>
                  </a:cubicBezTo>
                  <a:cubicBezTo>
                    <a:pt x="4486" y="3535"/>
                    <a:pt x="5213" y="3284"/>
                    <a:pt x="5965" y="3134"/>
                  </a:cubicBezTo>
                  <a:cubicBezTo>
                    <a:pt x="6090" y="3108"/>
                    <a:pt x="6191" y="3033"/>
                    <a:pt x="6316" y="2983"/>
                  </a:cubicBezTo>
                  <a:cubicBezTo>
                    <a:pt x="6216" y="2156"/>
                    <a:pt x="6115" y="1329"/>
                    <a:pt x="6015" y="502"/>
                  </a:cubicBezTo>
                  <a:cubicBezTo>
                    <a:pt x="5990" y="326"/>
                    <a:pt x="5915" y="176"/>
                    <a:pt x="5865"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4173075" y="1522575"/>
              <a:ext cx="218075" cy="148525"/>
            </a:xfrm>
            <a:custGeom>
              <a:avLst/>
              <a:gdLst/>
              <a:ahLst/>
              <a:cxnLst/>
              <a:rect l="l" t="t" r="r" b="b"/>
              <a:pathLst>
                <a:path w="8723" h="5941" extrusionOk="0">
                  <a:moveTo>
                    <a:pt x="8447" y="1"/>
                  </a:moveTo>
                  <a:cubicBezTo>
                    <a:pt x="7670" y="126"/>
                    <a:pt x="6943" y="327"/>
                    <a:pt x="6216" y="627"/>
                  </a:cubicBezTo>
                  <a:cubicBezTo>
                    <a:pt x="6116" y="652"/>
                    <a:pt x="6016" y="677"/>
                    <a:pt x="5916" y="702"/>
                  </a:cubicBezTo>
                  <a:cubicBezTo>
                    <a:pt x="5665" y="828"/>
                    <a:pt x="5440" y="1003"/>
                    <a:pt x="5164" y="1103"/>
                  </a:cubicBezTo>
                  <a:cubicBezTo>
                    <a:pt x="4337" y="1454"/>
                    <a:pt x="3585" y="1956"/>
                    <a:pt x="2883" y="2507"/>
                  </a:cubicBezTo>
                  <a:cubicBezTo>
                    <a:pt x="2031" y="3134"/>
                    <a:pt x="1229" y="3860"/>
                    <a:pt x="527" y="4662"/>
                  </a:cubicBezTo>
                  <a:cubicBezTo>
                    <a:pt x="377" y="4838"/>
                    <a:pt x="226" y="4963"/>
                    <a:pt x="1" y="5038"/>
                  </a:cubicBezTo>
                  <a:cubicBezTo>
                    <a:pt x="377" y="5389"/>
                    <a:pt x="753" y="5740"/>
                    <a:pt x="1204" y="5941"/>
                  </a:cubicBezTo>
                  <a:cubicBezTo>
                    <a:pt x="1780" y="5364"/>
                    <a:pt x="2332" y="4738"/>
                    <a:pt x="2958" y="4211"/>
                  </a:cubicBezTo>
                  <a:cubicBezTo>
                    <a:pt x="3785" y="3484"/>
                    <a:pt x="4638" y="2758"/>
                    <a:pt x="5665" y="2357"/>
                  </a:cubicBezTo>
                  <a:cubicBezTo>
                    <a:pt x="5866" y="2281"/>
                    <a:pt x="6016" y="2181"/>
                    <a:pt x="6191" y="2081"/>
                  </a:cubicBezTo>
                  <a:cubicBezTo>
                    <a:pt x="6743" y="1830"/>
                    <a:pt x="7294" y="1605"/>
                    <a:pt x="7871" y="1429"/>
                  </a:cubicBezTo>
                  <a:cubicBezTo>
                    <a:pt x="8146" y="1354"/>
                    <a:pt x="8447" y="1279"/>
                    <a:pt x="8723" y="1179"/>
                  </a:cubicBezTo>
                  <a:cubicBezTo>
                    <a:pt x="8723" y="778"/>
                    <a:pt x="8622" y="377"/>
                    <a:pt x="8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4307175" y="1477475"/>
              <a:ext cx="77725" cy="62675"/>
            </a:xfrm>
            <a:custGeom>
              <a:avLst/>
              <a:gdLst/>
              <a:ahLst/>
              <a:cxnLst/>
              <a:rect l="l" t="t" r="r" b="b"/>
              <a:pathLst>
                <a:path w="3109" h="2507" extrusionOk="0">
                  <a:moveTo>
                    <a:pt x="2557" y="0"/>
                  </a:moveTo>
                  <a:cubicBezTo>
                    <a:pt x="2256" y="100"/>
                    <a:pt x="1980" y="201"/>
                    <a:pt x="1680" y="276"/>
                  </a:cubicBezTo>
                  <a:cubicBezTo>
                    <a:pt x="1103" y="426"/>
                    <a:pt x="552" y="577"/>
                    <a:pt x="25" y="877"/>
                  </a:cubicBezTo>
                  <a:cubicBezTo>
                    <a:pt x="25" y="953"/>
                    <a:pt x="0" y="1028"/>
                    <a:pt x="25" y="1078"/>
                  </a:cubicBezTo>
                  <a:cubicBezTo>
                    <a:pt x="201" y="1554"/>
                    <a:pt x="376" y="2030"/>
                    <a:pt x="552" y="2506"/>
                  </a:cubicBezTo>
                  <a:cubicBezTo>
                    <a:pt x="652" y="2481"/>
                    <a:pt x="752" y="2456"/>
                    <a:pt x="852" y="2431"/>
                  </a:cubicBezTo>
                  <a:cubicBezTo>
                    <a:pt x="1579" y="2131"/>
                    <a:pt x="2306" y="1930"/>
                    <a:pt x="3083" y="1805"/>
                  </a:cubicBezTo>
                  <a:cubicBezTo>
                    <a:pt x="3108" y="1303"/>
                    <a:pt x="2857" y="852"/>
                    <a:pt x="2757" y="401"/>
                  </a:cubicBezTo>
                  <a:cubicBezTo>
                    <a:pt x="2707" y="251"/>
                    <a:pt x="2607" y="126"/>
                    <a:pt x="2557"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7"/>
          <p:cNvGrpSpPr/>
          <p:nvPr/>
        </p:nvGrpSpPr>
        <p:grpSpPr>
          <a:xfrm>
            <a:off x="99000" y="101763"/>
            <a:ext cx="766325" cy="1022025"/>
            <a:chOff x="2733850" y="1716850"/>
            <a:chExt cx="766325" cy="1022025"/>
          </a:xfrm>
        </p:grpSpPr>
        <p:sp>
          <p:nvSpPr>
            <p:cNvPr id="348" name="Google Shape;348;p7"/>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5"/>
        <p:cNvGrpSpPr/>
        <p:nvPr/>
      </p:nvGrpSpPr>
      <p:grpSpPr>
        <a:xfrm>
          <a:off x="0" y="0"/>
          <a:ext cx="0" cy="0"/>
          <a:chOff x="0" y="0"/>
          <a:chExt cx="0" cy="0"/>
        </a:xfrm>
      </p:grpSpPr>
      <p:grpSp>
        <p:nvGrpSpPr>
          <p:cNvPr id="436" name="Google Shape;436;p9"/>
          <p:cNvGrpSpPr/>
          <p:nvPr/>
        </p:nvGrpSpPr>
        <p:grpSpPr>
          <a:xfrm>
            <a:off x="252726" y="3205130"/>
            <a:ext cx="9527895" cy="2425270"/>
            <a:chOff x="252726" y="3205130"/>
            <a:chExt cx="9527895" cy="2425270"/>
          </a:xfrm>
        </p:grpSpPr>
        <p:sp>
          <p:nvSpPr>
            <p:cNvPr id="437" name="Google Shape;437;p9"/>
            <p:cNvSpPr/>
            <p:nvPr/>
          </p:nvSpPr>
          <p:spPr>
            <a:xfrm rot="-900639">
              <a:off x="7097994" y="3662050"/>
              <a:ext cx="2508909" cy="16719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a:off x="587924" y="3205130"/>
              <a:ext cx="125292" cy="119575"/>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a:off x="252726" y="3327650"/>
              <a:ext cx="335194" cy="291846"/>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rot="3504719">
              <a:off x="8590771" y="3634387"/>
              <a:ext cx="215051" cy="19827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9"/>
          <p:cNvSpPr txBox="1">
            <a:spLocks noGrp="1"/>
          </p:cNvSpPr>
          <p:nvPr>
            <p:ph type="title"/>
          </p:nvPr>
        </p:nvSpPr>
        <p:spPr>
          <a:xfrm>
            <a:off x="2055500" y="1582425"/>
            <a:ext cx="5016000" cy="13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500">
                <a:solidFill>
                  <a:schemeClr val="accent6"/>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42" name="Google Shape;442;p9"/>
          <p:cNvSpPr txBox="1">
            <a:spLocks noGrp="1"/>
          </p:cNvSpPr>
          <p:nvPr>
            <p:ph type="subTitle" idx="1"/>
          </p:nvPr>
        </p:nvSpPr>
        <p:spPr>
          <a:xfrm>
            <a:off x="2055500" y="2890000"/>
            <a:ext cx="50160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43" name="Google Shape;443;p9"/>
          <p:cNvGrpSpPr/>
          <p:nvPr/>
        </p:nvGrpSpPr>
        <p:grpSpPr>
          <a:xfrm>
            <a:off x="192562" y="130109"/>
            <a:ext cx="9105098" cy="5151125"/>
            <a:chOff x="192562" y="130109"/>
            <a:chExt cx="9105098" cy="5151125"/>
          </a:xfrm>
        </p:grpSpPr>
        <p:grpSp>
          <p:nvGrpSpPr>
            <p:cNvPr id="444" name="Google Shape;444;p9"/>
            <p:cNvGrpSpPr/>
            <p:nvPr/>
          </p:nvGrpSpPr>
          <p:grpSpPr>
            <a:xfrm flipH="1">
              <a:off x="192562" y="4205813"/>
              <a:ext cx="568711" cy="1075421"/>
              <a:chOff x="3925396" y="4059189"/>
              <a:chExt cx="757372" cy="1432176"/>
            </a:xfrm>
          </p:grpSpPr>
          <p:sp>
            <p:nvSpPr>
              <p:cNvPr id="445" name="Google Shape;445;p9"/>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9"/>
            <p:cNvGrpSpPr/>
            <p:nvPr/>
          </p:nvGrpSpPr>
          <p:grpSpPr>
            <a:xfrm flipH="1">
              <a:off x="897888" y="4481916"/>
              <a:ext cx="533336" cy="799310"/>
              <a:chOff x="2995144" y="4433786"/>
              <a:chExt cx="710262" cy="1064470"/>
            </a:xfrm>
          </p:grpSpPr>
          <p:sp>
            <p:nvSpPr>
              <p:cNvPr id="449" name="Google Shape;449;p9"/>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9"/>
            <p:cNvGrpSpPr/>
            <p:nvPr/>
          </p:nvGrpSpPr>
          <p:grpSpPr>
            <a:xfrm rot="-5085516">
              <a:off x="8697189" y="-85131"/>
              <a:ext cx="334064" cy="839871"/>
              <a:chOff x="4979142" y="4336675"/>
              <a:chExt cx="444861" cy="1118426"/>
            </a:xfrm>
          </p:grpSpPr>
          <p:sp>
            <p:nvSpPr>
              <p:cNvPr id="454" name="Google Shape;454;p9"/>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5" name="Google Shape;455;p9"/>
              <p:cNvGrpSpPr/>
              <p:nvPr/>
            </p:nvGrpSpPr>
            <p:grpSpPr>
              <a:xfrm>
                <a:off x="4979142" y="4336675"/>
                <a:ext cx="444861" cy="1118426"/>
                <a:chOff x="4979142" y="4336675"/>
                <a:chExt cx="444861" cy="1118426"/>
              </a:xfrm>
            </p:grpSpPr>
            <p:sp>
              <p:nvSpPr>
                <p:cNvPr id="456" name="Google Shape;456;p9"/>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59" name="Google Shape;459;p9"/>
          <p:cNvGrpSpPr/>
          <p:nvPr/>
        </p:nvGrpSpPr>
        <p:grpSpPr>
          <a:xfrm rot="3505052">
            <a:off x="8500460" y="4184619"/>
            <a:ext cx="395664" cy="390963"/>
            <a:chOff x="8351592" y="1216461"/>
            <a:chExt cx="549944" cy="543410"/>
          </a:xfrm>
        </p:grpSpPr>
        <p:sp>
          <p:nvSpPr>
            <p:cNvPr id="460" name="Google Shape;460;p9"/>
            <p:cNvSpPr/>
            <p:nvPr/>
          </p:nvSpPr>
          <p:spPr>
            <a:xfrm>
              <a:off x="8354004"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8351592"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8351592" y="1216461"/>
              <a:ext cx="322784" cy="227520"/>
            </a:xfrm>
            <a:custGeom>
              <a:avLst/>
              <a:gdLst/>
              <a:ahLst/>
              <a:cxnLst/>
              <a:rect l="l" t="t" r="r" b="b"/>
              <a:pathLst>
                <a:path w="12923" h="9109"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616" y="8861"/>
                    <a:pt x="1567" y="8614"/>
                    <a:pt x="1600" y="8383"/>
                  </a:cubicBezTo>
                  <a:cubicBezTo>
                    <a:pt x="1731" y="7509"/>
                    <a:pt x="1929" y="6619"/>
                    <a:pt x="2704" y="6075"/>
                  </a:cubicBezTo>
                  <a:cubicBezTo>
                    <a:pt x="3349" y="5599"/>
                    <a:pt x="4078" y="5325"/>
                    <a:pt x="4869" y="5325"/>
                  </a:cubicBezTo>
                  <a:cubicBezTo>
                    <a:pt x="5008" y="5325"/>
                    <a:pt x="5149" y="5333"/>
                    <a:pt x="5291" y="5350"/>
                  </a:cubicBezTo>
                  <a:cubicBezTo>
                    <a:pt x="5769" y="5416"/>
                    <a:pt x="6231" y="5482"/>
                    <a:pt x="6709" y="5581"/>
                  </a:cubicBezTo>
                  <a:cubicBezTo>
                    <a:pt x="6867" y="5611"/>
                    <a:pt x="7020" y="5626"/>
                    <a:pt x="7167" y="5626"/>
                  </a:cubicBezTo>
                  <a:cubicBezTo>
                    <a:pt x="7828" y="5626"/>
                    <a:pt x="8370" y="5327"/>
                    <a:pt x="8802" y="4773"/>
                  </a:cubicBezTo>
                  <a:cubicBezTo>
                    <a:pt x="9197" y="4263"/>
                    <a:pt x="9576" y="3752"/>
                    <a:pt x="9906" y="3208"/>
                  </a:cubicBezTo>
                  <a:cubicBezTo>
                    <a:pt x="10302" y="2549"/>
                    <a:pt x="10796" y="2005"/>
                    <a:pt x="11389" y="1510"/>
                  </a:cubicBezTo>
                  <a:cubicBezTo>
                    <a:pt x="11933" y="1049"/>
                    <a:pt x="12411" y="521"/>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8377543" y="1593245"/>
              <a:ext cx="327280" cy="166625"/>
            </a:xfrm>
            <a:custGeom>
              <a:avLst/>
              <a:gdLst/>
              <a:ahLst/>
              <a:cxnLst/>
              <a:rect l="l" t="t" r="r" b="b"/>
              <a:pathLst>
                <a:path w="13103" h="6671" extrusionOk="0">
                  <a:moveTo>
                    <a:pt x="6013" y="1"/>
                  </a:moveTo>
                  <a:cubicBezTo>
                    <a:pt x="5919" y="1"/>
                    <a:pt x="5821" y="8"/>
                    <a:pt x="5719" y="22"/>
                  </a:cubicBezTo>
                  <a:cubicBezTo>
                    <a:pt x="5274" y="88"/>
                    <a:pt x="4879" y="187"/>
                    <a:pt x="4516" y="484"/>
                  </a:cubicBezTo>
                  <a:cubicBezTo>
                    <a:pt x="3709" y="1143"/>
                    <a:pt x="2835" y="1687"/>
                    <a:pt x="1863" y="2066"/>
                  </a:cubicBezTo>
                  <a:cubicBezTo>
                    <a:pt x="1591" y="2170"/>
                    <a:pt x="1327" y="2235"/>
                    <a:pt x="1056" y="2235"/>
                  </a:cubicBezTo>
                  <a:cubicBezTo>
                    <a:pt x="899" y="2235"/>
                    <a:pt x="740" y="2213"/>
                    <a:pt x="577" y="2165"/>
                  </a:cubicBezTo>
                  <a:cubicBezTo>
                    <a:pt x="396" y="2099"/>
                    <a:pt x="198" y="2099"/>
                    <a:pt x="0" y="2066"/>
                  </a:cubicBezTo>
                  <a:lnTo>
                    <a:pt x="0" y="2066"/>
                  </a:lnTo>
                  <a:cubicBezTo>
                    <a:pt x="50" y="2214"/>
                    <a:pt x="66" y="2379"/>
                    <a:pt x="149" y="2511"/>
                  </a:cubicBezTo>
                  <a:cubicBezTo>
                    <a:pt x="740" y="3392"/>
                    <a:pt x="1574" y="3755"/>
                    <a:pt x="2514" y="3755"/>
                  </a:cubicBezTo>
                  <a:cubicBezTo>
                    <a:pt x="2699" y="3755"/>
                    <a:pt x="2889" y="3741"/>
                    <a:pt x="3082" y="3714"/>
                  </a:cubicBezTo>
                  <a:cubicBezTo>
                    <a:pt x="3791" y="3631"/>
                    <a:pt x="4467" y="3351"/>
                    <a:pt x="5159" y="3137"/>
                  </a:cubicBezTo>
                  <a:cubicBezTo>
                    <a:pt x="5503" y="3028"/>
                    <a:pt x="5802" y="2755"/>
                    <a:pt x="6225" y="2755"/>
                  </a:cubicBezTo>
                  <a:cubicBezTo>
                    <a:pt x="6248" y="2755"/>
                    <a:pt x="6272" y="2756"/>
                    <a:pt x="6296" y="2758"/>
                  </a:cubicBezTo>
                  <a:cubicBezTo>
                    <a:pt x="6527" y="3071"/>
                    <a:pt x="6758" y="3401"/>
                    <a:pt x="7021" y="3697"/>
                  </a:cubicBezTo>
                  <a:cubicBezTo>
                    <a:pt x="7565" y="4324"/>
                    <a:pt x="8109" y="4966"/>
                    <a:pt x="8719" y="5543"/>
                  </a:cubicBezTo>
                  <a:cubicBezTo>
                    <a:pt x="9279" y="6054"/>
                    <a:pt x="9955" y="6450"/>
                    <a:pt x="10713" y="6598"/>
                  </a:cubicBezTo>
                  <a:cubicBezTo>
                    <a:pt x="10947" y="6645"/>
                    <a:pt x="11176" y="6671"/>
                    <a:pt x="11399" y="6671"/>
                  </a:cubicBezTo>
                  <a:cubicBezTo>
                    <a:pt x="12040" y="6671"/>
                    <a:pt x="12626" y="6456"/>
                    <a:pt x="13103" y="5906"/>
                  </a:cubicBezTo>
                  <a:cubicBezTo>
                    <a:pt x="11817" y="5543"/>
                    <a:pt x="10581" y="5082"/>
                    <a:pt x="9675" y="4076"/>
                  </a:cubicBezTo>
                  <a:cubicBezTo>
                    <a:pt x="9197" y="3549"/>
                    <a:pt x="8768" y="2956"/>
                    <a:pt x="8356" y="2379"/>
                  </a:cubicBezTo>
                  <a:cubicBezTo>
                    <a:pt x="8043" y="1917"/>
                    <a:pt x="7812" y="1407"/>
                    <a:pt x="7516" y="929"/>
                  </a:cubicBezTo>
                  <a:cubicBezTo>
                    <a:pt x="7155" y="351"/>
                    <a:pt x="6679" y="1"/>
                    <a:pt x="6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8672275" y="1265292"/>
              <a:ext cx="64242" cy="112823"/>
            </a:xfrm>
            <a:custGeom>
              <a:avLst/>
              <a:gdLst/>
              <a:ahLst/>
              <a:cxnLst/>
              <a:rect l="l" t="t" r="r" b="b"/>
              <a:pathLst>
                <a:path w="2572" h="4517" extrusionOk="0">
                  <a:moveTo>
                    <a:pt x="1204" y="0"/>
                  </a:moveTo>
                  <a:cubicBezTo>
                    <a:pt x="545" y="149"/>
                    <a:pt x="297" y="594"/>
                    <a:pt x="264" y="1220"/>
                  </a:cubicBezTo>
                  <a:cubicBezTo>
                    <a:pt x="248" y="1533"/>
                    <a:pt x="281" y="1863"/>
                    <a:pt x="199" y="2159"/>
                  </a:cubicBezTo>
                  <a:cubicBezTo>
                    <a:pt x="1" y="2851"/>
                    <a:pt x="330" y="3428"/>
                    <a:pt x="578" y="4005"/>
                  </a:cubicBezTo>
                  <a:cubicBezTo>
                    <a:pt x="723" y="4348"/>
                    <a:pt x="1025" y="4517"/>
                    <a:pt x="1341" y="4517"/>
                  </a:cubicBezTo>
                  <a:cubicBezTo>
                    <a:pt x="1633" y="4517"/>
                    <a:pt x="1937" y="4372"/>
                    <a:pt x="2143" y="4088"/>
                  </a:cubicBezTo>
                  <a:cubicBezTo>
                    <a:pt x="2407" y="3725"/>
                    <a:pt x="2572" y="3313"/>
                    <a:pt x="2539" y="2851"/>
                  </a:cubicBezTo>
                  <a:cubicBezTo>
                    <a:pt x="2506" y="2341"/>
                    <a:pt x="2423" y="1846"/>
                    <a:pt x="2275" y="1335"/>
                  </a:cubicBezTo>
                  <a:cubicBezTo>
                    <a:pt x="2110" y="692"/>
                    <a:pt x="1814" y="247"/>
                    <a:pt x="120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8765715" y="1424148"/>
              <a:ext cx="74133" cy="66340"/>
            </a:xfrm>
            <a:custGeom>
              <a:avLst/>
              <a:gdLst/>
              <a:ahLst/>
              <a:cxnLst/>
              <a:rect l="l" t="t" r="r" b="b"/>
              <a:pathLst>
                <a:path w="2968" h="2656" extrusionOk="0">
                  <a:moveTo>
                    <a:pt x="707" y="0"/>
                  </a:moveTo>
                  <a:cubicBezTo>
                    <a:pt x="681" y="0"/>
                    <a:pt x="654" y="1"/>
                    <a:pt x="627" y="2"/>
                  </a:cubicBezTo>
                  <a:cubicBezTo>
                    <a:pt x="298" y="167"/>
                    <a:pt x="67" y="414"/>
                    <a:pt x="34" y="826"/>
                  </a:cubicBezTo>
                  <a:cubicBezTo>
                    <a:pt x="1" y="1222"/>
                    <a:pt x="265" y="1469"/>
                    <a:pt x="545" y="1716"/>
                  </a:cubicBezTo>
                  <a:cubicBezTo>
                    <a:pt x="1072" y="2210"/>
                    <a:pt x="1682" y="2556"/>
                    <a:pt x="2391" y="2655"/>
                  </a:cubicBezTo>
                  <a:cubicBezTo>
                    <a:pt x="2951" y="2079"/>
                    <a:pt x="2968" y="2013"/>
                    <a:pt x="2968" y="1732"/>
                  </a:cubicBezTo>
                  <a:cubicBezTo>
                    <a:pt x="2951" y="1370"/>
                    <a:pt x="2737" y="1156"/>
                    <a:pt x="2506" y="941"/>
                  </a:cubicBezTo>
                  <a:cubicBezTo>
                    <a:pt x="1997" y="448"/>
                    <a:pt x="1456" y="0"/>
                    <a:pt x="707"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8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87"/>
        <p:cNvGrpSpPr/>
        <p:nvPr/>
      </p:nvGrpSpPr>
      <p:grpSpPr>
        <a:xfrm>
          <a:off x="0" y="0"/>
          <a:ext cx="0" cy="0"/>
          <a:chOff x="0" y="0"/>
          <a:chExt cx="0" cy="0"/>
        </a:xfrm>
      </p:grpSpPr>
      <p:sp>
        <p:nvSpPr>
          <p:cNvPr id="588" name="Google Shape;58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9" name="Google Shape;589;p13"/>
          <p:cNvSpPr txBox="1">
            <a:spLocks noGrp="1"/>
          </p:cNvSpPr>
          <p:nvPr>
            <p:ph type="subTitle" idx="1"/>
          </p:nvPr>
        </p:nvSpPr>
        <p:spPr>
          <a:xfrm>
            <a:off x="1937950" y="2031417"/>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0" name="Google Shape;590;p13"/>
          <p:cNvSpPr txBox="1">
            <a:spLocks noGrp="1"/>
          </p:cNvSpPr>
          <p:nvPr>
            <p:ph type="subTitle" idx="2"/>
          </p:nvPr>
        </p:nvSpPr>
        <p:spPr>
          <a:xfrm>
            <a:off x="5750891" y="2031417"/>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1" name="Google Shape;591;p13"/>
          <p:cNvSpPr txBox="1">
            <a:spLocks noGrp="1"/>
          </p:cNvSpPr>
          <p:nvPr>
            <p:ph type="subTitle" idx="3"/>
          </p:nvPr>
        </p:nvSpPr>
        <p:spPr>
          <a:xfrm>
            <a:off x="1937950" y="348227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13"/>
          <p:cNvSpPr txBox="1">
            <a:spLocks noGrp="1"/>
          </p:cNvSpPr>
          <p:nvPr>
            <p:ph type="subTitle" idx="4"/>
          </p:nvPr>
        </p:nvSpPr>
        <p:spPr>
          <a:xfrm>
            <a:off x="5750891" y="348227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3" name="Google Shape;593;p13"/>
          <p:cNvSpPr txBox="1">
            <a:spLocks noGrp="1"/>
          </p:cNvSpPr>
          <p:nvPr>
            <p:ph type="title" idx="5" hasCustomPrompt="1"/>
          </p:nvPr>
        </p:nvSpPr>
        <p:spPr>
          <a:xfrm>
            <a:off x="1102380" y="194418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4" name="Google Shape;594;p13"/>
          <p:cNvSpPr txBox="1">
            <a:spLocks noGrp="1"/>
          </p:cNvSpPr>
          <p:nvPr>
            <p:ph type="title" idx="6" hasCustomPrompt="1"/>
          </p:nvPr>
        </p:nvSpPr>
        <p:spPr>
          <a:xfrm>
            <a:off x="1102380" y="340308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5" name="Google Shape;595;p13"/>
          <p:cNvSpPr txBox="1">
            <a:spLocks noGrp="1"/>
          </p:cNvSpPr>
          <p:nvPr>
            <p:ph type="title" idx="7" hasCustomPrompt="1"/>
          </p:nvPr>
        </p:nvSpPr>
        <p:spPr>
          <a:xfrm>
            <a:off x="4915303" y="194418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6" name="Google Shape;596;p13"/>
          <p:cNvSpPr txBox="1">
            <a:spLocks noGrp="1"/>
          </p:cNvSpPr>
          <p:nvPr>
            <p:ph type="title" idx="8" hasCustomPrompt="1"/>
          </p:nvPr>
        </p:nvSpPr>
        <p:spPr>
          <a:xfrm>
            <a:off x="4915303" y="340308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7" name="Google Shape;597;p13"/>
          <p:cNvSpPr txBox="1">
            <a:spLocks noGrp="1"/>
          </p:cNvSpPr>
          <p:nvPr>
            <p:ph type="subTitle" idx="9"/>
          </p:nvPr>
        </p:nvSpPr>
        <p:spPr>
          <a:xfrm>
            <a:off x="1937950" y="165409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598" name="Google Shape;598;p13"/>
          <p:cNvSpPr txBox="1">
            <a:spLocks noGrp="1"/>
          </p:cNvSpPr>
          <p:nvPr>
            <p:ph type="subTitle" idx="13"/>
          </p:nvPr>
        </p:nvSpPr>
        <p:spPr>
          <a:xfrm>
            <a:off x="5750891" y="165409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599" name="Google Shape;599;p13"/>
          <p:cNvSpPr txBox="1">
            <a:spLocks noGrp="1"/>
          </p:cNvSpPr>
          <p:nvPr>
            <p:ph type="subTitle" idx="14"/>
          </p:nvPr>
        </p:nvSpPr>
        <p:spPr>
          <a:xfrm>
            <a:off x="1937950" y="3106248"/>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600" name="Google Shape;600;p13"/>
          <p:cNvSpPr txBox="1">
            <a:spLocks noGrp="1"/>
          </p:cNvSpPr>
          <p:nvPr>
            <p:ph type="subTitle" idx="15"/>
          </p:nvPr>
        </p:nvSpPr>
        <p:spPr>
          <a:xfrm>
            <a:off x="5750891" y="3106248"/>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grpSp>
        <p:nvGrpSpPr>
          <p:cNvPr id="601" name="Google Shape;601;p13"/>
          <p:cNvGrpSpPr/>
          <p:nvPr/>
        </p:nvGrpSpPr>
        <p:grpSpPr>
          <a:xfrm>
            <a:off x="-736967" y="2864395"/>
            <a:ext cx="9819351" cy="2753257"/>
            <a:chOff x="-736967" y="2864395"/>
            <a:chExt cx="9819351" cy="2753257"/>
          </a:xfrm>
        </p:grpSpPr>
        <p:sp>
          <p:nvSpPr>
            <p:cNvPr id="602" name="Google Shape;602;p13"/>
            <p:cNvSpPr/>
            <p:nvPr/>
          </p:nvSpPr>
          <p:spPr>
            <a:xfrm rot="4726716">
              <a:off x="-1009745" y="348915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8973222" y="38630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8499078" y="39733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05;p13"/>
          <p:cNvGrpSpPr/>
          <p:nvPr/>
        </p:nvGrpSpPr>
        <p:grpSpPr>
          <a:xfrm>
            <a:off x="-240454" y="100282"/>
            <a:ext cx="9533016" cy="5119675"/>
            <a:chOff x="-240454" y="100282"/>
            <a:chExt cx="9533016" cy="5119675"/>
          </a:xfrm>
        </p:grpSpPr>
        <p:grpSp>
          <p:nvGrpSpPr>
            <p:cNvPr id="606" name="Google Shape;606;p13"/>
            <p:cNvGrpSpPr/>
            <p:nvPr/>
          </p:nvGrpSpPr>
          <p:grpSpPr>
            <a:xfrm rot="4955892" flipH="1">
              <a:off x="-24691" y="-40614"/>
              <a:ext cx="429754" cy="812657"/>
              <a:chOff x="3925396" y="4059189"/>
              <a:chExt cx="757372" cy="1432176"/>
            </a:xfrm>
          </p:grpSpPr>
          <p:sp>
            <p:nvSpPr>
              <p:cNvPr id="607" name="Google Shape;607;p13"/>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3"/>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13"/>
            <p:cNvGrpSpPr/>
            <p:nvPr/>
          </p:nvGrpSpPr>
          <p:grpSpPr>
            <a:xfrm rot="4956030" flipH="1">
              <a:off x="-76462" y="787193"/>
              <a:ext cx="533303" cy="799260"/>
              <a:chOff x="2995144" y="4433786"/>
              <a:chExt cx="710262" cy="1064470"/>
            </a:xfrm>
          </p:grpSpPr>
          <p:sp>
            <p:nvSpPr>
              <p:cNvPr id="611" name="Google Shape;611;p13"/>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3"/>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3"/>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3"/>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13"/>
            <p:cNvGrpSpPr/>
            <p:nvPr/>
          </p:nvGrpSpPr>
          <p:grpSpPr>
            <a:xfrm rot="-4124887">
              <a:off x="8583996" y="4386761"/>
              <a:ext cx="382430" cy="961467"/>
              <a:chOff x="4979142" y="4336675"/>
              <a:chExt cx="444861" cy="1118426"/>
            </a:xfrm>
          </p:grpSpPr>
          <p:sp>
            <p:nvSpPr>
              <p:cNvPr id="616" name="Google Shape;616;p13"/>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7" name="Google Shape;617;p13"/>
              <p:cNvGrpSpPr/>
              <p:nvPr/>
            </p:nvGrpSpPr>
            <p:grpSpPr>
              <a:xfrm>
                <a:off x="4979142" y="4336675"/>
                <a:ext cx="444861" cy="1118426"/>
                <a:chOff x="4979142" y="4336675"/>
                <a:chExt cx="444861" cy="1118426"/>
              </a:xfrm>
            </p:grpSpPr>
            <p:sp>
              <p:nvSpPr>
                <p:cNvPr id="618" name="Google Shape;618;p13"/>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21" name="Google Shape;621;p13"/>
          <p:cNvGrpSpPr/>
          <p:nvPr/>
        </p:nvGrpSpPr>
        <p:grpSpPr>
          <a:xfrm flipH="1">
            <a:off x="7806464" y="-307321"/>
            <a:ext cx="1564206" cy="1374935"/>
            <a:chOff x="1" y="5679"/>
            <a:chExt cx="1564206" cy="1374935"/>
          </a:xfrm>
        </p:grpSpPr>
        <p:sp>
          <p:nvSpPr>
            <p:cNvPr id="622" name="Google Shape;622;p13"/>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3"/>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44"/>
        <p:cNvGrpSpPr/>
        <p:nvPr/>
      </p:nvGrpSpPr>
      <p:grpSpPr>
        <a:xfrm>
          <a:off x="0" y="0"/>
          <a:ext cx="0" cy="0"/>
          <a:chOff x="0" y="0"/>
          <a:chExt cx="0" cy="0"/>
        </a:xfrm>
      </p:grpSpPr>
      <p:sp>
        <p:nvSpPr>
          <p:cNvPr id="645" name="Google Shape;645;p14"/>
          <p:cNvSpPr txBox="1">
            <a:spLocks noGrp="1"/>
          </p:cNvSpPr>
          <p:nvPr>
            <p:ph type="title"/>
          </p:nvPr>
        </p:nvSpPr>
        <p:spPr>
          <a:xfrm>
            <a:off x="745875" y="3470500"/>
            <a:ext cx="5637000" cy="550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4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46" name="Google Shape;646;p14"/>
          <p:cNvSpPr txBox="1">
            <a:spLocks noGrp="1"/>
          </p:cNvSpPr>
          <p:nvPr>
            <p:ph type="subTitle" idx="1"/>
          </p:nvPr>
        </p:nvSpPr>
        <p:spPr>
          <a:xfrm>
            <a:off x="745850" y="1122500"/>
            <a:ext cx="5637000" cy="23481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647" name="Google Shape;647;p14"/>
          <p:cNvGrpSpPr/>
          <p:nvPr/>
        </p:nvGrpSpPr>
        <p:grpSpPr>
          <a:xfrm>
            <a:off x="184503" y="167988"/>
            <a:ext cx="4571978" cy="4855165"/>
            <a:chOff x="184503" y="167988"/>
            <a:chExt cx="4571978" cy="4855165"/>
          </a:xfrm>
        </p:grpSpPr>
        <p:sp>
          <p:nvSpPr>
            <p:cNvPr id="648" name="Google Shape;648;p14"/>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4"/>
            <p:cNvSpPr/>
            <p:nvPr/>
          </p:nvSpPr>
          <p:spPr>
            <a:xfrm>
              <a:off x="658647" y="45488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4"/>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4"/>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14"/>
          <p:cNvGrpSpPr/>
          <p:nvPr/>
        </p:nvGrpSpPr>
        <p:grpSpPr>
          <a:xfrm>
            <a:off x="3297712" y="4358213"/>
            <a:ext cx="1267237" cy="1075421"/>
            <a:chOff x="3297712" y="4358213"/>
            <a:chExt cx="1267237" cy="1075421"/>
          </a:xfrm>
        </p:grpSpPr>
        <p:grpSp>
          <p:nvGrpSpPr>
            <p:cNvPr id="653" name="Google Shape;653;p14"/>
            <p:cNvGrpSpPr/>
            <p:nvPr/>
          </p:nvGrpSpPr>
          <p:grpSpPr>
            <a:xfrm>
              <a:off x="3996238" y="4358213"/>
              <a:ext cx="568711" cy="1075421"/>
              <a:chOff x="3925396" y="4059189"/>
              <a:chExt cx="757372" cy="1432176"/>
            </a:xfrm>
          </p:grpSpPr>
          <p:sp>
            <p:nvSpPr>
              <p:cNvPr id="654" name="Google Shape;654;p14"/>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4"/>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14"/>
            <p:cNvGrpSpPr/>
            <p:nvPr/>
          </p:nvGrpSpPr>
          <p:grpSpPr>
            <a:xfrm>
              <a:off x="3297712" y="4548941"/>
              <a:ext cx="533336" cy="799310"/>
              <a:chOff x="2995144" y="4433786"/>
              <a:chExt cx="710262" cy="1064470"/>
            </a:xfrm>
          </p:grpSpPr>
          <p:sp>
            <p:nvSpPr>
              <p:cNvPr id="658" name="Google Shape;658;p14"/>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2" name="Google Shape;662;p14"/>
          <p:cNvGrpSpPr/>
          <p:nvPr/>
        </p:nvGrpSpPr>
        <p:grpSpPr>
          <a:xfrm>
            <a:off x="-161186" y="-15826"/>
            <a:ext cx="1135926" cy="998478"/>
            <a:chOff x="1" y="5679"/>
            <a:chExt cx="1564206" cy="1374935"/>
          </a:xfrm>
        </p:grpSpPr>
        <p:sp>
          <p:nvSpPr>
            <p:cNvPr id="663" name="Google Shape;663;p14"/>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4"/>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4"/>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4"/>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4"/>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4"/>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4"/>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4"/>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4"/>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4"/>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4"/>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797"/>
        <p:cNvGrpSpPr/>
        <p:nvPr/>
      </p:nvGrpSpPr>
      <p:grpSpPr>
        <a:xfrm>
          <a:off x="0" y="0"/>
          <a:ext cx="0" cy="0"/>
          <a:chOff x="0" y="0"/>
          <a:chExt cx="0" cy="0"/>
        </a:xfrm>
      </p:grpSpPr>
      <p:sp>
        <p:nvSpPr>
          <p:cNvPr id="798" name="Google Shape;798;p17"/>
          <p:cNvSpPr txBox="1">
            <a:spLocks noGrp="1"/>
          </p:cNvSpPr>
          <p:nvPr>
            <p:ph type="title"/>
          </p:nvPr>
        </p:nvSpPr>
        <p:spPr>
          <a:xfrm>
            <a:off x="5394025" y="1386750"/>
            <a:ext cx="3036600" cy="1194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9" name="Google Shape;799;p17"/>
          <p:cNvSpPr txBox="1">
            <a:spLocks noGrp="1"/>
          </p:cNvSpPr>
          <p:nvPr>
            <p:ph type="subTitle" idx="1"/>
          </p:nvPr>
        </p:nvSpPr>
        <p:spPr>
          <a:xfrm>
            <a:off x="5394175" y="2581350"/>
            <a:ext cx="3036600" cy="1175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7"/>
          <p:cNvGrpSpPr/>
          <p:nvPr/>
        </p:nvGrpSpPr>
        <p:grpSpPr>
          <a:xfrm>
            <a:off x="192562" y="4205813"/>
            <a:ext cx="1238662" cy="1075421"/>
            <a:chOff x="192562" y="4205813"/>
            <a:chExt cx="1238662" cy="1075421"/>
          </a:xfrm>
        </p:grpSpPr>
        <p:grpSp>
          <p:nvGrpSpPr>
            <p:cNvPr id="801" name="Google Shape;801;p17"/>
            <p:cNvGrpSpPr/>
            <p:nvPr/>
          </p:nvGrpSpPr>
          <p:grpSpPr>
            <a:xfrm flipH="1">
              <a:off x="192562" y="4205813"/>
              <a:ext cx="568711" cy="1075421"/>
              <a:chOff x="3925396" y="4059189"/>
              <a:chExt cx="757372" cy="1432176"/>
            </a:xfrm>
          </p:grpSpPr>
          <p:sp>
            <p:nvSpPr>
              <p:cNvPr id="802" name="Google Shape;802;p17"/>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7"/>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7"/>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7"/>
            <p:cNvGrpSpPr/>
            <p:nvPr/>
          </p:nvGrpSpPr>
          <p:grpSpPr>
            <a:xfrm flipH="1">
              <a:off x="897888" y="4481916"/>
              <a:ext cx="533336" cy="799310"/>
              <a:chOff x="2995144" y="4433786"/>
              <a:chExt cx="710262" cy="1064470"/>
            </a:xfrm>
          </p:grpSpPr>
          <p:sp>
            <p:nvSpPr>
              <p:cNvPr id="806" name="Google Shape;806;p17"/>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7"/>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7"/>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7"/>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0" name="Google Shape;810;p17"/>
          <p:cNvGrpSpPr/>
          <p:nvPr/>
        </p:nvGrpSpPr>
        <p:grpSpPr>
          <a:xfrm>
            <a:off x="-1941963" y="-2039161"/>
            <a:ext cx="11722584" cy="7669561"/>
            <a:chOff x="-1941963" y="-2039161"/>
            <a:chExt cx="11722584" cy="7669561"/>
          </a:xfrm>
        </p:grpSpPr>
        <p:sp>
          <p:nvSpPr>
            <p:cNvPr id="811" name="Google Shape;811;p17"/>
            <p:cNvSpPr/>
            <p:nvPr/>
          </p:nvSpPr>
          <p:spPr>
            <a:xfrm rot="-6826508">
              <a:off x="-1625304" y="-1412801"/>
              <a:ext cx="3167664" cy="2758001"/>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p:nvPr/>
          </p:nvSpPr>
          <p:spPr>
            <a:xfrm rot="-900639">
              <a:off x="7097994" y="3662050"/>
              <a:ext cx="2508909" cy="16719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7"/>
            <p:cNvSpPr/>
            <p:nvPr/>
          </p:nvSpPr>
          <p:spPr>
            <a:xfrm>
              <a:off x="435524" y="3205130"/>
              <a:ext cx="125292" cy="119575"/>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7"/>
            <p:cNvSpPr/>
            <p:nvPr/>
          </p:nvSpPr>
          <p:spPr>
            <a:xfrm>
              <a:off x="100326" y="3327650"/>
              <a:ext cx="335194" cy="291846"/>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7"/>
            <p:cNvSpPr/>
            <p:nvPr/>
          </p:nvSpPr>
          <p:spPr>
            <a:xfrm rot="3504719">
              <a:off x="8590771" y="3634387"/>
              <a:ext cx="215051" cy="19827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17"/>
          <p:cNvGrpSpPr/>
          <p:nvPr/>
        </p:nvGrpSpPr>
        <p:grpSpPr>
          <a:xfrm rot="194987">
            <a:off x="7750262" y="269835"/>
            <a:ext cx="1560593" cy="597069"/>
            <a:chOff x="5554408" y="1265017"/>
            <a:chExt cx="1620304" cy="619914"/>
          </a:xfrm>
        </p:grpSpPr>
        <p:sp>
          <p:nvSpPr>
            <p:cNvPr id="817" name="Google Shape;817;p17"/>
            <p:cNvSpPr/>
            <p:nvPr/>
          </p:nvSpPr>
          <p:spPr>
            <a:xfrm>
              <a:off x="7096882" y="1539418"/>
              <a:ext cx="77830" cy="85648"/>
            </a:xfrm>
            <a:custGeom>
              <a:avLst/>
              <a:gdLst/>
              <a:ahLst/>
              <a:cxnLst/>
              <a:rect l="l" t="t" r="r" b="b"/>
              <a:pathLst>
                <a:path w="3116" h="3429" extrusionOk="0">
                  <a:moveTo>
                    <a:pt x="592" y="0"/>
                  </a:moveTo>
                  <a:cubicBezTo>
                    <a:pt x="488" y="0"/>
                    <a:pt x="386" y="34"/>
                    <a:pt x="297" y="100"/>
                  </a:cubicBezTo>
                  <a:cubicBezTo>
                    <a:pt x="83" y="249"/>
                    <a:pt x="0" y="545"/>
                    <a:pt x="132" y="826"/>
                  </a:cubicBezTo>
                  <a:cubicBezTo>
                    <a:pt x="165" y="875"/>
                    <a:pt x="215" y="941"/>
                    <a:pt x="264" y="1007"/>
                  </a:cubicBezTo>
                  <a:cubicBezTo>
                    <a:pt x="824" y="1699"/>
                    <a:pt x="1401" y="2408"/>
                    <a:pt x="1978" y="3100"/>
                  </a:cubicBezTo>
                  <a:cubicBezTo>
                    <a:pt x="2044" y="3199"/>
                    <a:pt x="2143" y="3281"/>
                    <a:pt x="2242" y="3347"/>
                  </a:cubicBezTo>
                  <a:cubicBezTo>
                    <a:pt x="2331" y="3402"/>
                    <a:pt x="2429" y="3429"/>
                    <a:pt x="2526" y="3429"/>
                  </a:cubicBezTo>
                  <a:cubicBezTo>
                    <a:pt x="2662" y="3429"/>
                    <a:pt x="2795" y="3377"/>
                    <a:pt x="2901" y="3281"/>
                  </a:cubicBezTo>
                  <a:cubicBezTo>
                    <a:pt x="3066" y="3117"/>
                    <a:pt x="3115" y="2869"/>
                    <a:pt x="3016" y="2672"/>
                  </a:cubicBezTo>
                  <a:cubicBezTo>
                    <a:pt x="2951" y="2540"/>
                    <a:pt x="2868" y="2424"/>
                    <a:pt x="2769" y="2325"/>
                  </a:cubicBezTo>
                  <a:cubicBezTo>
                    <a:pt x="2291" y="1716"/>
                    <a:pt x="1780" y="1106"/>
                    <a:pt x="1286" y="496"/>
                  </a:cubicBezTo>
                  <a:cubicBezTo>
                    <a:pt x="1187" y="381"/>
                    <a:pt x="1088" y="249"/>
                    <a:pt x="956" y="150"/>
                  </a:cubicBezTo>
                  <a:cubicBezTo>
                    <a:pt x="848" y="50"/>
                    <a:pt x="719" y="0"/>
                    <a:pt x="5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7"/>
            <p:cNvSpPr/>
            <p:nvPr/>
          </p:nvSpPr>
          <p:spPr>
            <a:xfrm>
              <a:off x="6958557" y="1422324"/>
              <a:ext cx="85248" cy="70836"/>
            </a:xfrm>
            <a:custGeom>
              <a:avLst/>
              <a:gdLst/>
              <a:ahLst/>
              <a:cxnLst/>
              <a:rect l="l" t="t" r="r" b="b"/>
              <a:pathLst>
                <a:path w="3413" h="2836" extrusionOk="0">
                  <a:moveTo>
                    <a:pt x="564" y="1"/>
                  </a:moveTo>
                  <a:cubicBezTo>
                    <a:pt x="401" y="1"/>
                    <a:pt x="244" y="75"/>
                    <a:pt x="133" y="223"/>
                  </a:cubicBezTo>
                  <a:cubicBezTo>
                    <a:pt x="1" y="388"/>
                    <a:pt x="1" y="586"/>
                    <a:pt x="116" y="850"/>
                  </a:cubicBezTo>
                  <a:cubicBezTo>
                    <a:pt x="166" y="899"/>
                    <a:pt x="264" y="1014"/>
                    <a:pt x="363" y="1097"/>
                  </a:cubicBezTo>
                  <a:cubicBezTo>
                    <a:pt x="1023" y="1608"/>
                    <a:pt x="1682" y="2119"/>
                    <a:pt x="2325" y="2613"/>
                  </a:cubicBezTo>
                  <a:cubicBezTo>
                    <a:pt x="2407" y="2679"/>
                    <a:pt x="2489" y="2745"/>
                    <a:pt x="2588" y="2778"/>
                  </a:cubicBezTo>
                  <a:cubicBezTo>
                    <a:pt x="2661" y="2817"/>
                    <a:pt x="2741" y="2835"/>
                    <a:pt x="2822" y="2835"/>
                  </a:cubicBezTo>
                  <a:cubicBezTo>
                    <a:pt x="2979" y="2835"/>
                    <a:pt x="3139" y="2766"/>
                    <a:pt x="3248" y="2646"/>
                  </a:cubicBezTo>
                  <a:cubicBezTo>
                    <a:pt x="3412" y="2448"/>
                    <a:pt x="3412" y="2152"/>
                    <a:pt x="3231" y="1921"/>
                  </a:cubicBezTo>
                  <a:cubicBezTo>
                    <a:pt x="3182" y="1871"/>
                    <a:pt x="3116" y="1822"/>
                    <a:pt x="3050" y="1772"/>
                  </a:cubicBezTo>
                  <a:cubicBezTo>
                    <a:pt x="2391" y="1245"/>
                    <a:pt x="1715" y="718"/>
                    <a:pt x="1056" y="207"/>
                  </a:cubicBezTo>
                  <a:cubicBezTo>
                    <a:pt x="957" y="141"/>
                    <a:pt x="841" y="75"/>
                    <a:pt x="726" y="25"/>
                  </a:cubicBezTo>
                  <a:cubicBezTo>
                    <a:pt x="672" y="9"/>
                    <a:pt x="618"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7"/>
            <p:cNvSpPr/>
            <p:nvPr/>
          </p:nvSpPr>
          <p:spPr>
            <a:xfrm>
              <a:off x="6807894" y="1335078"/>
              <a:ext cx="89369" cy="57498"/>
            </a:xfrm>
            <a:custGeom>
              <a:avLst/>
              <a:gdLst/>
              <a:ahLst/>
              <a:cxnLst/>
              <a:rect l="l" t="t" r="r" b="b"/>
              <a:pathLst>
                <a:path w="3578" h="2302" extrusionOk="0">
                  <a:moveTo>
                    <a:pt x="553" y="1"/>
                  </a:moveTo>
                  <a:cubicBezTo>
                    <a:pt x="378" y="1"/>
                    <a:pt x="229" y="84"/>
                    <a:pt x="116" y="239"/>
                  </a:cubicBezTo>
                  <a:cubicBezTo>
                    <a:pt x="1" y="387"/>
                    <a:pt x="1" y="568"/>
                    <a:pt x="83" y="766"/>
                  </a:cubicBezTo>
                  <a:cubicBezTo>
                    <a:pt x="149" y="947"/>
                    <a:pt x="330" y="1046"/>
                    <a:pt x="512" y="1145"/>
                  </a:cubicBezTo>
                  <a:cubicBezTo>
                    <a:pt x="1154" y="1475"/>
                    <a:pt x="1797" y="1804"/>
                    <a:pt x="2440" y="2134"/>
                  </a:cubicBezTo>
                  <a:cubicBezTo>
                    <a:pt x="2539" y="2184"/>
                    <a:pt x="2654" y="2233"/>
                    <a:pt x="2769" y="2266"/>
                  </a:cubicBezTo>
                  <a:cubicBezTo>
                    <a:pt x="2838" y="2290"/>
                    <a:pt x="2906" y="2301"/>
                    <a:pt x="2970" y="2301"/>
                  </a:cubicBezTo>
                  <a:cubicBezTo>
                    <a:pt x="3171" y="2301"/>
                    <a:pt x="3346" y="2193"/>
                    <a:pt x="3445" y="2019"/>
                  </a:cubicBezTo>
                  <a:cubicBezTo>
                    <a:pt x="3577" y="1771"/>
                    <a:pt x="3495" y="1475"/>
                    <a:pt x="3231" y="1294"/>
                  </a:cubicBezTo>
                  <a:cubicBezTo>
                    <a:pt x="3182" y="1261"/>
                    <a:pt x="3132" y="1228"/>
                    <a:pt x="3083" y="1195"/>
                  </a:cubicBezTo>
                  <a:cubicBezTo>
                    <a:pt x="2374" y="832"/>
                    <a:pt x="1682" y="486"/>
                    <a:pt x="990" y="123"/>
                  </a:cubicBezTo>
                  <a:cubicBezTo>
                    <a:pt x="874" y="74"/>
                    <a:pt x="759" y="24"/>
                    <a:pt x="643" y="8"/>
                  </a:cubicBezTo>
                  <a:cubicBezTo>
                    <a:pt x="612" y="3"/>
                    <a:pt x="582" y="1"/>
                    <a:pt x="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7"/>
            <p:cNvSpPr/>
            <p:nvPr/>
          </p:nvSpPr>
          <p:spPr>
            <a:xfrm>
              <a:off x="6670819" y="1285348"/>
              <a:ext cx="90993" cy="46233"/>
            </a:xfrm>
            <a:custGeom>
              <a:avLst/>
              <a:gdLst/>
              <a:ahLst/>
              <a:cxnLst/>
              <a:rect l="l" t="t" r="r" b="b"/>
              <a:pathLst>
                <a:path w="3643" h="1851" extrusionOk="0">
                  <a:moveTo>
                    <a:pt x="585" y="1"/>
                  </a:moveTo>
                  <a:cubicBezTo>
                    <a:pt x="325" y="1"/>
                    <a:pt x="127" y="159"/>
                    <a:pt x="66" y="400"/>
                  </a:cubicBezTo>
                  <a:cubicBezTo>
                    <a:pt x="0" y="648"/>
                    <a:pt x="132" y="911"/>
                    <a:pt x="396" y="1043"/>
                  </a:cubicBezTo>
                  <a:cubicBezTo>
                    <a:pt x="445" y="1076"/>
                    <a:pt x="495" y="1093"/>
                    <a:pt x="561" y="1109"/>
                  </a:cubicBezTo>
                  <a:cubicBezTo>
                    <a:pt x="1253" y="1340"/>
                    <a:pt x="1929" y="1571"/>
                    <a:pt x="2621" y="1785"/>
                  </a:cubicBezTo>
                  <a:cubicBezTo>
                    <a:pt x="2802" y="1851"/>
                    <a:pt x="3016" y="1834"/>
                    <a:pt x="3132" y="1851"/>
                  </a:cubicBezTo>
                  <a:cubicBezTo>
                    <a:pt x="3577" y="1653"/>
                    <a:pt x="3643" y="1158"/>
                    <a:pt x="3346" y="911"/>
                  </a:cubicBezTo>
                  <a:cubicBezTo>
                    <a:pt x="3214" y="812"/>
                    <a:pt x="3066" y="763"/>
                    <a:pt x="2918" y="697"/>
                  </a:cubicBezTo>
                  <a:cubicBezTo>
                    <a:pt x="2308" y="499"/>
                    <a:pt x="1698" y="285"/>
                    <a:pt x="1072" y="87"/>
                  </a:cubicBezTo>
                  <a:cubicBezTo>
                    <a:pt x="940" y="54"/>
                    <a:pt x="808" y="5"/>
                    <a:pt x="660" y="5"/>
                  </a:cubicBezTo>
                  <a:cubicBezTo>
                    <a:pt x="634" y="2"/>
                    <a:pt x="610" y="1"/>
                    <a:pt x="5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7"/>
            <p:cNvSpPr/>
            <p:nvPr/>
          </p:nvSpPr>
          <p:spPr>
            <a:xfrm>
              <a:off x="6222101" y="1304256"/>
              <a:ext cx="87721" cy="49306"/>
            </a:xfrm>
            <a:custGeom>
              <a:avLst/>
              <a:gdLst/>
              <a:ahLst/>
              <a:cxnLst/>
              <a:rect l="l" t="t" r="r" b="b"/>
              <a:pathLst>
                <a:path w="3512" h="1974" extrusionOk="0">
                  <a:moveTo>
                    <a:pt x="2895" y="1"/>
                  </a:moveTo>
                  <a:cubicBezTo>
                    <a:pt x="2870" y="1"/>
                    <a:pt x="2845" y="3"/>
                    <a:pt x="2819" y="6"/>
                  </a:cubicBezTo>
                  <a:cubicBezTo>
                    <a:pt x="2720" y="22"/>
                    <a:pt x="2621" y="55"/>
                    <a:pt x="2539" y="88"/>
                  </a:cubicBezTo>
                  <a:cubicBezTo>
                    <a:pt x="1896" y="336"/>
                    <a:pt x="1254" y="583"/>
                    <a:pt x="627" y="846"/>
                  </a:cubicBezTo>
                  <a:cubicBezTo>
                    <a:pt x="495" y="896"/>
                    <a:pt x="364" y="978"/>
                    <a:pt x="265" y="1061"/>
                  </a:cubicBezTo>
                  <a:cubicBezTo>
                    <a:pt x="1" y="1324"/>
                    <a:pt x="83" y="1769"/>
                    <a:pt x="429" y="1918"/>
                  </a:cubicBezTo>
                  <a:cubicBezTo>
                    <a:pt x="515" y="1957"/>
                    <a:pt x="597" y="1974"/>
                    <a:pt x="679" y="1974"/>
                  </a:cubicBezTo>
                  <a:cubicBezTo>
                    <a:pt x="770" y="1974"/>
                    <a:pt x="861" y="1953"/>
                    <a:pt x="957" y="1918"/>
                  </a:cubicBezTo>
                  <a:cubicBezTo>
                    <a:pt x="1369" y="1769"/>
                    <a:pt x="1781" y="1605"/>
                    <a:pt x="2193" y="1440"/>
                  </a:cubicBezTo>
                  <a:cubicBezTo>
                    <a:pt x="2308" y="1390"/>
                    <a:pt x="2424" y="1357"/>
                    <a:pt x="2539" y="1308"/>
                  </a:cubicBezTo>
                  <a:cubicBezTo>
                    <a:pt x="2654" y="1275"/>
                    <a:pt x="2770" y="1226"/>
                    <a:pt x="2869" y="1176"/>
                  </a:cubicBezTo>
                  <a:cubicBezTo>
                    <a:pt x="3001" y="1110"/>
                    <a:pt x="3132" y="1061"/>
                    <a:pt x="3248" y="978"/>
                  </a:cubicBezTo>
                  <a:cubicBezTo>
                    <a:pt x="3446" y="830"/>
                    <a:pt x="3511" y="550"/>
                    <a:pt x="3429" y="336"/>
                  </a:cubicBezTo>
                  <a:cubicBezTo>
                    <a:pt x="3340" y="128"/>
                    <a:pt x="3119" y="1"/>
                    <a:pt x="2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7"/>
            <p:cNvSpPr/>
            <p:nvPr/>
          </p:nvSpPr>
          <p:spPr>
            <a:xfrm>
              <a:off x="6521380" y="1265017"/>
              <a:ext cx="86472" cy="31996"/>
            </a:xfrm>
            <a:custGeom>
              <a:avLst/>
              <a:gdLst/>
              <a:ahLst/>
              <a:cxnLst/>
              <a:rect l="l" t="t" r="r" b="b"/>
              <a:pathLst>
                <a:path w="3462" h="1281" extrusionOk="0">
                  <a:moveTo>
                    <a:pt x="642" y="0"/>
                  </a:moveTo>
                  <a:cubicBezTo>
                    <a:pt x="570" y="0"/>
                    <a:pt x="497" y="8"/>
                    <a:pt x="429" y="28"/>
                  </a:cubicBezTo>
                  <a:cubicBezTo>
                    <a:pt x="182" y="94"/>
                    <a:pt x="17" y="291"/>
                    <a:pt x="17" y="555"/>
                  </a:cubicBezTo>
                  <a:cubicBezTo>
                    <a:pt x="1" y="769"/>
                    <a:pt x="149" y="967"/>
                    <a:pt x="380" y="1050"/>
                  </a:cubicBezTo>
                  <a:cubicBezTo>
                    <a:pt x="462" y="1083"/>
                    <a:pt x="561" y="1115"/>
                    <a:pt x="660" y="1115"/>
                  </a:cubicBezTo>
                  <a:cubicBezTo>
                    <a:pt x="1352" y="1181"/>
                    <a:pt x="2028" y="1231"/>
                    <a:pt x="2704" y="1280"/>
                  </a:cubicBezTo>
                  <a:cubicBezTo>
                    <a:pt x="2836" y="1280"/>
                    <a:pt x="2984" y="1264"/>
                    <a:pt x="3066" y="1247"/>
                  </a:cubicBezTo>
                  <a:cubicBezTo>
                    <a:pt x="3313" y="1132"/>
                    <a:pt x="3429" y="984"/>
                    <a:pt x="3445" y="769"/>
                  </a:cubicBezTo>
                  <a:cubicBezTo>
                    <a:pt x="3462" y="539"/>
                    <a:pt x="3330" y="324"/>
                    <a:pt x="3116" y="242"/>
                  </a:cubicBezTo>
                  <a:cubicBezTo>
                    <a:pt x="3017" y="193"/>
                    <a:pt x="2885" y="176"/>
                    <a:pt x="2770" y="160"/>
                  </a:cubicBezTo>
                  <a:cubicBezTo>
                    <a:pt x="2110" y="110"/>
                    <a:pt x="1451" y="61"/>
                    <a:pt x="792" y="11"/>
                  </a:cubicBezTo>
                  <a:cubicBezTo>
                    <a:pt x="744" y="4"/>
                    <a:pt x="693" y="0"/>
                    <a:pt x="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7"/>
            <p:cNvSpPr/>
            <p:nvPr/>
          </p:nvSpPr>
          <p:spPr>
            <a:xfrm>
              <a:off x="6020410" y="1441307"/>
              <a:ext cx="66715" cy="74158"/>
            </a:xfrm>
            <a:custGeom>
              <a:avLst/>
              <a:gdLst/>
              <a:ahLst/>
              <a:cxnLst/>
              <a:rect l="l" t="t" r="r" b="b"/>
              <a:pathLst>
                <a:path w="2671" h="2969" extrusionOk="0">
                  <a:moveTo>
                    <a:pt x="2073" y="0"/>
                  </a:moveTo>
                  <a:cubicBezTo>
                    <a:pt x="1976" y="0"/>
                    <a:pt x="1879" y="29"/>
                    <a:pt x="1797" y="90"/>
                  </a:cubicBezTo>
                  <a:cubicBezTo>
                    <a:pt x="1698" y="155"/>
                    <a:pt x="1599" y="254"/>
                    <a:pt x="1533" y="337"/>
                  </a:cubicBezTo>
                  <a:cubicBezTo>
                    <a:pt x="1104" y="881"/>
                    <a:pt x="676" y="1408"/>
                    <a:pt x="264" y="1952"/>
                  </a:cubicBezTo>
                  <a:cubicBezTo>
                    <a:pt x="182" y="2051"/>
                    <a:pt x="116" y="2150"/>
                    <a:pt x="83" y="2265"/>
                  </a:cubicBezTo>
                  <a:cubicBezTo>
                    <a:pt x="0" y="2463"/>
                    <a:pt x="83" y="2726"/>
                    <a:pt x="264" y="2858"/>
                  </a:cubicBezTo>
                  <a:cubicBezTo>
                    <a:pt x="355" y="2931"/>
                    <a:pt x="455" y="2968"/>
                    <a:pt x="571" y="2968"/>
                  </a:cubicBezTo>
                  <a:cubicBezTo>
                    <a:pt x="666" y="2968"/>
                    <a:pt x="772" y="2943"/>
                    <a:pt x="890" y="2891"/>
                  </a:cubicBezTo>
                  <a:cubicBezTo>
                    <a:pt x="940" y="2842"/>
                    <a:pt x="1055" y="2743"/>
                    <a:pt x="1137" y="2644"/>
                  </a:cubicBezTo>
                  <a:cubicBezTo>
                    <a:pt x="1549" y="2117"/>
                    <a:pt x="1961" y="1606"/>
                    <a:pt x="2374" y="1078"/>
                  </a:cubicBezTo>
                  <a:cubicBezTo>
                    <a:pt x="2456" y="963"/>
                    <a:pt x="2538" y="848"/>
                    <a:pt x="2588" y="716"/>
                  </a:cubicBezTo>
                  <a:cubicBezTo>
                    <a:pt x="2670" y="485"/>
                    <a:pt x="2588" y="254"/>
                    <a:pt x="2406" y="122"/>
                  </a:cubicBezTo>
                  <a:cubicBezTo>
                    <a:pt x="2308" y="42"/>
                    <a:pt x="2190" y="0"/>
                    <a:pt x="20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7"/>
            <p:cNvSpPr/>
            <p:nvPr/>
          </p:nvSpPr>
          <p:spPr>
            <a:xfrm>
              <a:off x="6111802" y="1362878"/>
              <a:ext cx="76581" cy="56999"/>
            </a:xfrm>
            <a:custGeom>
              <a:avLst/>
              <a:gdLst/>
              <a:ahLst/>
              <a:cxnLst/>
              <a:rect l="l" t="t" r="r" b="b"/>
              <a:pathLst>
                <a:path w="3066" h="2282" extrusionOk="0">
                  <a:moveTo>
                    <a:pt x="2482" y="0"/>
                  </a:moveTo>
                  <a:cubicBezTo>
                    <a:pt x="2420" y="0"/>
                    <a:pt x="2355" y="11"/>
                    <a:pt x="2291" y="32"/>
                  </a:cubicBezTo>
                  <a:cubicBezTo>
                    <a:pt x="2209" y="65"/>
                    <a:pt x="2143" y="98"/>
                    <a:pt x="2027" y="164"/>
                  </a:cubicBezTo>
                  <a:cubicBezTo>
                    <a:pt x="1500" y="494"/>
                    <a:pt x="923" y="873"/>
                    <a:pt x="363" y="1252"/>
                  </a:cubicBezTo>
                  <a:cubicBezTo>
                    <a:pt x="313" y="1268"/>
                    <a:pt x="297" y="1301"/>
                    <a:pt x="264" y="1318"/>
                  </a:cubicBezTo>
                  <a:cubicBezTo>
                    <a:pt x="33" y="1532"/>
                    <a:pt x="0" y="1845"/>
                    <a:pt x="181" y="2092"/>
                  </a:cubicBezTo>
                  <a:cubicBezTo>
                    <a:pt x="268" y="2212"/>
                    <a:pt x="435" y="2282"/>
                    <a:pt x="614" y="2282"/>
                  </a:cubicBezTo>
                  <a:cubicBezTo>
                    <a:pt x="706" y="2282"/>
                    <a:pt x="801" y="2263"/>
                    <a:pt x="890" y="2224"/>
                  </a:cubicBezTo>
                  <a:cubicBezTo>
                    <a:pt x="972" y="2191"/>
                    <a:pt x="1055" y="2125"/>
                    <a:pt x="1137" y="2076"/>
                  </a:cubicBezTo>
                  <a:cubicBezTo>
                    <a:pt x="1632" y="1763"/>
                    <a:pt x="2126" y="1450"/>
                    <a:pt x="2604" y="1120"/>
                  </a:cubicBezTo>
                  <a:cubicBezTo>
                    <a:pt x="2703" y="1054"/>
                    <a:pt x="2802" y="988"/>
                    <a:pt x="2884" y="889"/>
                  </a:cubicBezTo>
                  <a:cubicBezTo>
                    <a:pt x="3049" y="691"/>
                    <a:pt x="3066" y="428"/>
                    <a:pt x="2934" y="230"/>
                  </a:cubicBezTo>
                  <a:cubicBezTo>
                    <a:pt x="2824" y="84"/>
                    <a:pt x="2660" y="0"/>
                    <a:pt x="2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7"/>
            <p:cNvSpPr/>
            <p:nvPr/>
          </p:nvSpPr>
          <p:spPr>
            <a:xfrm>
              <a:off x="5554408" y="1422000"/>
              <a:ext cx="82775" cy="43536"/>
            </a:xfrm>
            <a:custGeom>
              <a:avLst/>
              <a:gdLst/>
              <a:ahLst/>
              <a:cxnLst/>
              <a:rect l="l" t="t" r="r" b="b"/>
              <a:pathLst>
                <a:path w="3314" h="1743" extrusionOk="0">
                  <a:moveTo>
                    <a:pt x="2717" y="0"/>
                  </a:moveTo>
                  <a:cubicBezTo>
                    <a:pt x="2691" y="0"/>
                    <a:pt x="2664" y="2"/>
                    <a:pt x="2638" y="6"/>
                  </a:cubicBezTo>
                  <a:cubicBezTo>
                    <a:pt x="2539" y="6"/>
                    <a:pt x="2440" y="38"/>
                    <a:pt x="2341" y="71"/>
                  </a:cubicBezTo>
                  <a:cubicBezTo>
                    <a:pt x="1797" y="236"/>
                    <a:pt x="1237" y="401"/>
                    <a:pt x="676" y="582"/>
                  </a:cubicBezTo>
                  <a:cubicBezTo>
                    <a:pt x="544" y="632"/>
                    <a:pt x="413" y="681"/>
                    <a:pt x="297" y="747"/>
                  </a:cubicBezTo>
                  <a:cubicBezTo>
                    <a:pt x="99" y="895"/>
                    <a:pt x="1" y="1176"/>
                    <a:pt x="99" y="1390"/>
                  </a:cubicBezTo>
                  <a:cubicBezTo>
                    <a:pt x="182" y="1604"/>
                    <a:pt x="347" y="1703"/>
                    <a:pt x="561" y="1736"/>
                  </a:cubicBezTo>
                  <a:cubicBezTo>
                    <a:pt x="580" y="1741"/>
                    <a:pt x="602" y="1743"/>
                    <a:pt x="626" y="1743"/>
                  </a:cubicBezTo>
                  <a:cubicBezTo>
                    <a:pt x="682" y="1743"/>
                    <a:pt x="745" y="1731"/>
                    <a:pt x="792" y="1720"/>
                  </a:cubicBezTo>
                  <a:cubicBezTo>
                    <a:pt x="1467" y="1522"/>
                    <a:pt x="2143" y="1308"/>
                    <a:pt x="2703" y="1143"/>
                  </a:cubicBezTo>
                  <a:cubicBezTo>
                    <a:pt x="2868" y="1077"/>
                    <a:pt x="2918" y="1044"/>
                    <a:pt x="2967" y="1011"/>
                  </a:cubicBezTo>
                  <a:cubicBezTo>
                    <a:pt x="3214" y="863"/>
                    <a:pt x="3313" y="599"/>
                    <a:pt x="3214" y="335"/>
                  </a:cubicBezTo>
                  <a:cubicBezTo>
                    <a:pt x="3140" y="128"/>
                    <a:pt x="2947" y="0"/>
                    <a:pt x="2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7"/>
            <p:cNvSpPr/>
            <p:nvPr/>
          </p:nvSpPr>
          <p:spPr>
            <a:xfrm>
              <a:off x="6369493" y="1267764"/>
              <a:ext cx="83999" cy="35593"/>
            </a:xfrm>
            <a:custGeom>
              <a:avLst/>
              <a:gdLst/>
              <a:ahLst/>
              <a:cxnLst/>
              <a:rect l="l" t="t" r="r" b="b"/>
              <a:pathLst>
                <a:path w="3363" h="1425" extrusionOk="0">
                  <a:moveTo>
                    <a:pt x="2753" y="0"/>
                  </a:moveTo>
                  <a:cubicBezTo>
                    <a:pt x="2687" y="0"/>
                    <a:pt x="2637" y="0"/>
                    <a:pt x="2571" y="17"/>
                  </a:cubicBezTo>
                  <a:cubicBezTo>
                    <a:pt x="1945" y="99"/>
                    <a:pt x="1302" y="198"/>
                    <a:pt x="676" y="297"/>
                  </a:cubicBezTo>
                  <a:cubicBezTo>
                    <a:pt x="561" y="313"/>
                    <a:pt x="429" y="346"/>
                    <a:pt x="330" y="396"/>
                  </a:cubicBezTo>
                  <a:cubicBezTo>
                    <a:pt x="116" y="511"/>
                    <a:pt x="0" y="775"/>
                    <a:pt x="66" y="1022"/>
                  </a:cubicBezTo>
                  <a:cubicBezTo>
                    <a:pt x="116" y="1220"/>
                    <a:pt x="313" y="1401"/>
                    <a:pt x="528" y="1417"/>
                  </a:cubicBezTo>
                  <a:cubicBezTo>
                    <a:pt x="566" y="1422"/>
                    <a:pt x="603" y="1424"/>
                    <a:pt x="640" y="1424"/>
                  </a:cubicBezTo>
                  <a:cubicBezTo>
                    <a:pt x="727" y="1424"/>
                    <a:pt x="809" y="1413"/>
                    <a:pt x="890" y="1401"/>
                  </a:cubicBezTo>
                  <a:cubicBezTo>
                    <a:pt x="1451" y="1319"/>
                    <a:pt x="1994" y="1253"/>
                    <a:pt x="2555" y="1154"/>
                  </a:cubicBezTo>
                  <a:cubicBezTo>
                    <a:pt x="2687" y="1137"/>
                    <a:pt x="2835" y="1104"/>
                    <a:pt x="2934" y="1071"/>
                  </a:cubicBezTo>
                  <a:cubicBezTo>
                    <a:pt x="3231" y="956"/>
                    <a:pt x="3362" y="709"/>
                    <a:pt x="3313" y="445"/>
                  </a:cubicBezTo>
                  <a:cubicBezTo>
                    <a:pt x="3264" y="181"/>
                    <a:pt x="3033" y="0"/>
                    <a:pt x="2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7"/>
            <p:cNvSpPr/>
            <p:nvPr/>
          </p:nvSpPr>
          <p:spPr>
            <a:xfrm>
              <a:off x="6217581" y="1543864"/>
              <a:ext cx="65491" cy="68663"/>
            </a:xfrm>
            <a:custGeom>
              <a:avLst/>
              <a:gdLst/>
              <a:ahLst/>
              <a:cxnLst/>
              <a:rect l="l" t="t" r="r" b="b"/>
              <a:pathLst>
                <a:path w="2622" h="2749" extrusionOk="0">
                  <a:moveTo>
                    <a:pt x="589" y="0"/>
                  </a:moveTo>
                  <a:cubicBezTo>
                    <a:pt x="463" y="0"/>
                    <a:pt x="336" y="42"/>
                    <a:pt x="231" y="120"/>
                  </a:cubicBezTo>
                  <a:cubicBezTo>
                    <a:pt x="50" y="269"/>
                    <a:pt x="1" y="549"/>
                    <a:pt x="100" y="796"/>
                  </a:cubicBezTo>
                  <a:cubicBezTo>
                    <a:pt x="133" y="829"/>
                    <a:pt x="149" y="895"/>
                    <a:pt x="198" y="928"/>
                  </a:cubicBezTo>
                  <a:cubicBezTo>
                    <a:pt x="643" y="1472"/>
                    <a:pt x="1105" y="1999"/>
                    <a:pt x="1566" y="2527"/>
                  </a:cubicBezTo>
                  <a:cubicBezTo>
                    <a:pt x="1632" y="2592"/>
                    <a:pt x="1715" y="2658"/>
                    <a:pt x="1814" y="2691"/>
                  </a:cubicBezTo>
                  <a:cubicBezTo>
                    <a:pt x="1892" y="2730"/>
                    <a:pt x="1970" y="2749"/>
                    <a:pt x="2046" y="2749"/>
                  </a:cubicBezTo>
                  <a:cubicBezTo>
                    <a:pt x="2162" y="2749"/>
                    <a:pt x="2274" y="2705"/>
                    <a:pt x="2374" y="2625"/>
                  </a:cubicBezTo>
                  <a:cubicBezTo>
                    <a:pt x="2555" y="2461"/>
                    <a:pt x="2621" y="2230"/>
                    <a:pt x="2539" y="2016"/>
                  </a:cubicBezTo>
                  <a:cubicBezTo>
                    <a:pt x="2473" y="1900"/>
                    <a:pt x="2390" y="1785"/>
                    <a:pt x="2308" y="1669"/>
                  </a:cubicBezTo>
                  <a:cubicBezTo>
                    <a:pt x="1929" y="1224"/>
                    <a:pt x="1550" y="796"/>
                    <a:pt x="1171" y="351"/>
                  </a:cubicBezTo>
                  <a:cubicBezTo>
                    <a:pt x="1088" y="269"/>
                    <a:pt x="1006" y="170"/>
                    <a:pt x="907" y="104"/>
                  </a:cubicBezTo>
                  <a:cubicBezTo>
                    <a:pt x="814" y="34"/>
                    <a:pt x="702" y="0"/>
                    <a:pt x="5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7"/>
            <p:cNvSpPr/>
            <p:nvPr/>
          </p:nvSpPr>
          <p:spPr>
            <a:xfrm>
              <a:off x="5800584" y="1387556"/>
              <a:ext cx="81127" cy="30597"/>
            </a:xfrm>
            <a:custGeom>
              <a:avLst/>
              <a:gdLst/>
              <a:ahLst/>
              <a:cxnLst/>
              <a:rect l="l" t="t" r="r" b="b"/>
              <a:pathLst>
                <a:path w="3248" h="1225" extrusionOk="0">
                  <a:moveTo>
                    <a:pt x="791" y="0"/>
                  </a:moveTo>
                  <a:cubicBezTo>
                    <a:pt x="693" y="0"/>
                    <a:pt x="577" y="0"/>
                    <a:pt x="495" y="17"/>
                  </a:cubicBezTo>
                  <a:cubicBezTo>
                    <a:pt x="215" y="66"/>
                    <a:pt x="33" y="264"/>
                    <a:pt x="17" y="511"/>
                  </a:cubicBezTo>
                  <a:cubicBezTo>
                    <a:pt x="0" y="758"/>
                    <a:pt x="182" y="1022"/>
                    <a:pt x="445" y="1088"/>
                  </a:cubicBezTo>
                  <a:cubicBezTo>
                    <a:pt x="511" y="1104"/>
                    <a:pt x="561" y="1121"/>
                    <a:pt x="627" y="1121"/>
                  </a:cubicBezTo>
                  <a:cubicBezTo>
                    <a:pt x="1269" y="1154"/>
                    <a:pt x="1912" y="1187"/>
                    <a:pt x="2555" y="1220"/>
                  </a:cubicBezTo>
                  <a:cubicBezTo>
                    <a:pt x="2577" y="1223"/>
                    <a:pt x="2599" y="1224"/>
                    <a:pt x="2621" y="1224"/>
                  </a:cubicBezTo>
                  <a:cubicBezTo>
                    <a:pt x="2713" y="1224"/>
                    <a:pt x="2801" y="1200"/>
                    <a:pt x="2868" y="1187"/>
                  </a:cubicBezTo>
                  <a:cubicBezTo>
                    <a:pt x="3082" y="1088"/>
                    <a:pt x="3198" y="956"/>
                    <a:pt x="3214" y="758"/>
                  </a:cubicBezTo>
                  <a:cubicBezTo>
                    <a:pt x="3247" y="544"/>
                    <a:pt x="3181" y="346"/>
                    <a:pt x="2983" y="247"/>
                  </a:cubicBezTo>
                  <a:cubicBezTo>
                    <a:pt x="2852" y="165"/>
                    <a:pt x="2687" y="115"/>
                    <a:pt x="2538" y="115"/>
                  </a:cubicBezTo>
                  <a:cubicBezTo>
                    <a:pt x="1945" y="66"/>
                    <a:pt x="1368" y="33"/>
                    <a:pt x="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7"/>
            <p:cNvSpPr/>
            <p:nvPr/>
          </p:nvSpPr>
          <p:spPr>
            <a:xfrm>
              <a:off x="6118795" y="1470006"/>
              <a:ext cx="68363" cy="55925"/>
            </a:xfrm>
            <a:custGeom>
              <a:avLst/>
              <a:gdLst/>
              <a:ahLst/>
              <a:cxnLst/>
              <a:rect l="l" t="t" r="r" b="b"/>
              <a:pathLst>
                <a:path w="2737" h="2239" extrusionOk="0">
                  <a:moveTo>
                    <a:pt x="566" y="0"/>
                  </a:moveTo>
                  <a:cubicBezTo>
                    <a:pt x="427" y="0"/>
                    <a:pt x="304" y="59"/>
                    <a:pt x="198" y="177"/>
                  </a:cubicBezTo>
                  <a:cubicBezTo>
                    <a:pt x="33" y="341"/>
                    <a:pt x="0" y="589"/>
                    <a:pt x="132" y="852"/>
                  </a:cubicBezTo>
                  <a:cubicBezTo>
                    <a:pt x="198" y="902"/>
                    <a:pt x="280" y="1017"/>
                    <a:pt x="396" y="1100"/>
                  </a:cubicBezTo>
                  <a:cubicBezTo>
                    <a:pt x="824" y="1429"/>
                    <a:pt x="1269" y="1742"/>
                    <a:pt x="1698" y="2055"/>
                  </a:cubicBezTo>
                  <a:cubicBezTo>
                    <a:pt x="1780" y="2121"/>
                    <a:pt x="1879" y="2171"/>
                    <a:pt x="1961" y="2204"/>
                  </a:cubicBezTo>
                  <a:cubicBezTo>
                    <a:pt x="2023" y="2227"/>
                    <a:pt x="2089" y="2239"/>
                    <a:pt x="2154" y="2239"/>
                  </a:cubicBezTo>
                  <a:cubicBezTo>
                    <a:pt x="2316" y="2239"/>
                    <a:pt x="2477" y="2168"/>
                    <a:pt x="2571" y="2039"/>
                  </a:cubicBezTo>
                  <a:cubicBezTo>
                    <a:pt x="2720" y="1858"/>
                    <a:pt x="2736" y="1577"/>
                    <a:pt x="2588" y="1380"/>
                  </a:cubicBezTo>
                  <a:cubicBezTo>
                    <a:pt x="2522" y="1297"/>
                    <a:pt x="2456" y="1231"/>
                    <a:pt x="2374" y="1165"/>
                  </a:cubicBezTo>
                  <a:cubicBezTo>
                    <a:pt x="1945" y="836"/>
                    <a:pt x="1500" y="506"/>
                    <a:pt x="1071" y="193"/>
                  </a:cubicBezTo>
                  <a:cubicBezTo>
                    <a:pt x="973" y="127"/>
                    <a:pt x="857" y="78"/>
                    <a:pt x="742" y="28"/>
                  </a:cubicBezTo>
                  <a:cubicBezTo>
                    <a:pt x="681" y="9"/>
                    <a:pt x="622" y="0"/>
                    <a:pt x="5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7"/>
            <p:cNvSpPr/>
            <p:nvPr/>
          </p:nvSpPr>
          <p:spPr>
            <a:xfrm>
              <a:off x="6109729" y="1850387"/>
              <a:ext cx="76606" cy="34544"/>
            </a:xfrm>
            <a:custGeom>
              <a:avLst/>
              <a:gdLst/>
              <a:ahLst/>
              <a:cxnLst/>
              <a:rect l="l" t="t" r="r" b="b"/>
              <a:pathLst>
                <a:path w="3067" h="1383" extrusionOk="0">
                  <a:moveTo>
                    <a:pt x="680" y="0"/>
                  </a:moveTo>
                  <a:cubicBezTo>
                    <a:pt x="611" y="0"/>
                    <a:pt x="539" y="8"/>
                    <a:pt x="462" y="28"/>
                  </a:cubicBezTo>
                  <a:cubicBezTo>
                    <a:pt x="248" y="61"/>
                    <a:pt x="116" y="209"/>
                    <a:pt x="67" y="423"/>
                  </a:cubicBezTo>
                  <a:cubicBezTo>
                    <a:pt x="1" y="638"/>
                    <a:pt x="100" y="868"/>
                    <a:pt x="297" y="1000"/>
                  </a:cubicBezTo>
                  <a:cubicBezTo>
                    <a:pt x="380" y="1050"/>
                    <a:pt x="479" y="1083"/>
                    <a:pt x="561" y="1099"/>
                  </a:cubicBezTo>
                  <a:cubicBezTo>
                    <a:pt x="1171" y="1198"/>
                    <a:pt x="1764" y="1297"/>
                    <a:pt x="2357" y="1379"/>
                  </a:cubicBezTo>
                  <a:cubicBezTo>
                    <a:pt x="2376" y="1382"/>
                    <a:pt x="2395" y="1383"/>
                    <a:pt x="2415" y="1383"/>
                  </a:cubicBezTo>
                  <a:cubicBezTo>
                    <a:pt x="2530" y="1383"/>
                    <a:pt x="2649" y="1346"/>
                    <a:pt x="2720" y="1346"/>
                  </a:cubicBezTo>
                  <a:cubicBezTo>
                    <a:pt x="2934" y="1214"/>
                    <a:pt x="3033" y="1066"/>
                    <a:pt x="3050" y="885"/>
                  </a:cubicBezTo>
                  <a:cubicBezTo>
                    <a:pt x="3066" y="654"/>
                    <a:pt x="2967" y="489"/>
                    <a:pt x="2786" y="374"/>
                  </a:cubicBezTo>
                  <a:cubicBezTo>
                    <a:pt x="2671" y="308"/>
                    <a:pt x="2555" y="275"/>
                    <a:pt x="2440" y="258"/>
                  </a:cubicBezTo>
                  <a:cubicBezTo>
                    <a:pt x="1896" y="176"/>
                    <a:pt x="1369" y="94"/>
                    <a:pt x="825" y="11"/>
                  </a:cubicBezTo>
                  <a:cubicBezTo>
                    <a:pt x="777" y="4"/>
                    <a:pt x="729"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7"/>
            <p:cNvSpPr/>
            <p:nvPr/>
          </p:nvSpPr>
          <p:spPr>
            <a:xfrm>
              <a:off x="5938884" y="1401119"/>
              <a:ext cx="74957" cy="43111"/>
            </a:xfrm>
            <a:custGeom>
              <a:avLst/>
              <a:gdLst/>
              <a:ahLst/>
              <a:cxnLst/>
              <a:rect l="l" t="t" r="r" b="b"/>
              <a:pathLst>
                <a:path w="3001" h="1726" extrusionOk="0">
                  <a:moveTo>
                    <a:pt x="627" y="1"/>
                  </a:moveTo>
                  <a:cubicBezTo>
                    <a:pt x="397" y="1"/>
                    <a:pt x="182" y="149"/>
                    <a:pt x="100" y="347"/>
                  </a:cubicBezTo>
                  <a:cubicBezTo>
                    <a:pt x="1" y="594"/>
                    <a:pt x="67" y="825"/>
                    <a:pt x="281" y="990"/>
                  </a:cubicBezTo>
                  <a:cubicBezTo>
                    <a:pt x="347" y="1039"/>
                    <a:pt x="413" y="1089"/>
                    <a:pt x="495" y="1105"/>
                  </a:cubicBezTo>
                  <a:cubicBezTo>
                    <a:pt x="1039" y="1319"/>
                    <a:pt x="1583" y="1517"/>
                    <a:pt x="2127" y="1699"/>
                  </a:cubicBezTo>
                  <a:cubicBezTo>
                    <a:pt x="2191" y="1720"/>
                    <a:pt x="2257" y="1726"/>
                    <a:pt x="2319" y="1726"/>
                  </a:cubicBezTo>
                  <a:cubicBezTo>
                    <a:pt x="2401" y="1726"/>
                    <a:pt x="2475" y="1715"/>
                    <a:pt x="2523" y="1715"/>
                  </a:cubicBezTo>
                  <a:cubicBezTo>
                    <a:pt x="2918" y="1517"/>
                    <a:pt x="3001" y="1072"/>
                    <a:pt x="2737" y="825"/>
                  </a:cubicBezTo>
                  <a:cubicBezTo>
                    <a:pt x="2654" y="743"/>
                    <a:pt x="2556" y="677"/>
                    <a:pt x="2440" y="627"/>
                  </a:cubicBezTo>
                  <a:cubicBezTo>
                    <a:pt x="1913" y="429"/>
                    <a:pt x="1385" y="248"/>
                    <a:pt x="858" y="50"/>
                  </a:cubicBezTo>
                  <a:cubicBezTo>
                    <a:pt x="792" y="34"/>
                    <a:pt x="710" y="17"/>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7"/>
            <p:cNvSpPr/>
            <p:nvPr/>
          </p:nvSpPr>
          <p:spPr>
            <a:xfrm>
              <a:off x="5977174" y="1677768"/>
              <a:ext cx="36667" cy="73334"/>
            </a:xfrm>
            <a:custGeom>
              <a:avLst/>
              <a:gdLst/>
              <a:ahLst/>
              <a:cxnLst/>
              <a:rect l="l" t="t" r="r" b="b"/>
              <a:pathLst>
                <a:path w="1468" h="2936" extrusionOk="0">
                  <a:moveTo>
                    <a:pt x="545" y="0"/>
                  </a:moveTo>
                  <a:cubicBezTo>
                    <a:pt x="501" y="0"/>
                    <a:pt x="457" y="6"/>
                    <a:pt x="413" y="17"/>
                  </a:cubicBezTo>
                  <a:cubicBezTo>
                    <a:pt x="182" y="83"/>
                    <a:pt x="17" y="280"/>
                    <a:pt x="1" y="544"/>
                  </a:cubicBezTo>
                  <a:cubicBezTo>
                    <a:pt x="1" y="627"/>
                    <a:pt x="1" y="709"/>
                    <a:pt x="17" y="791"/>
                  </a:cubicBezTo>
                  <a:cubicBezTo>
                    <a:pt x="133" y="1319"/>
                    <a:pt x="231" y="1846"/>
                    <a:pt x="347" y="2390"/>
                  </a:cubicBezTo>
                  <a:cubicBezTo>
                    <a:pt x="380" y="2489"/>
                    <a:pt x="413" y="2588"/>
                    <a:pt x="462" y="2670"/>
                  </a:cubicBezTo>
                  <a:cubicBezTo>
                    <a:pt x="554" y="2838"/>
                    <a:pt x="702" y="2936"/>
                    <a:pt x="908" y="2936"/>
                  </a:cubicBezTo>
                  <a:cubicBezTo>
                    <a:pt x="924" y="2936"/>
                    <a:pt x="940" y="2935"/>
                    <a:pt x="957" y="2934"/>
                  </a:cubicBezTo>
                  <a:cubicBezTo>
                    <a:pt x="1187" y="2917"/>
                    <a:pt x="1385" y="2769"/>
                    <a:pt x="1435" y="2538"/>
                  </a:cubicBezTo>
                  <a:cubicBezTo>
                    <a:pt x="1468" y="2423"/>
                    <a:pt x="1468" y="2291"/>
                    <a:pt x="1451" y="2176"/>
                  </a:cubicBezTo>
                  <a:cubicBezTo>
                    <a:pt x="1352" y="1632"/>
                    <a:pt x="1220" y="1072"/>
                    <a:pt x="1105" y="528"/>
                  </a:cubicBezTo>
                  <a:cubicBezTo>
                    <a:pt x="1105" y="462"/>
                    <a:pt x="1072" y="412"/>
                    <a:pt x="1056" y="379"/>
                  </a:cubicBezTo>
                  <a:cubicBezTo>
                    <a:pt x="946" y="133"/>
                    <a:pt x="757" y="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p:nvPr/>
          </p:nvSpPr>
          <p:spPr>
            <a:xfrm>
              <a:off x="6202769" y="1818416"/>
              <a:ext cx="71660" cy="48356"/>
            </a:xfrm>
            <a:custGeom>
              <a:avLst/>
              <a:gdLst/>
              <a:ahLst/>
              <a:cxnLst/>
              <a:rect l="l" t="t" r="r" b="b"/>
              <a:pathLst>
                <a:path w="2869" h="1936" extrusionOk="0">
                  <a:moveTo>
                    <a:pt x="2267" y="0"/>
                  </a:moveTo>
                  <a:cubicBezTo>
                    <a:pt x="2242" y="0"/>
                    <a:pt x="2217" y="2"/>
                    <a:pt x="2192" y="6"/>
                  </a:cubicBezTo>
                  <a:cubicBezTo>
                    <a:pt x="2110" y="22"/>
                    <a:pt x="2044" y="39"/>
                    <a:pt x="1962" y="72"/>
                  </a:cubicBezTo>
                  <a:cubicBezTo>
                    <a:pt x="1451" y="335"/>
                    <a:pt x="923" y="599"/>
                    <a:pt x="412" y="863"/>
                  </a:cubicBezTo>
                  <a:cubicBezTo>
                    <a:pt x="330" y="912"/>
                    <a:pt x="248" y="978"/>
                    <a:pt x="182" y="1044"/>
                  </a:cubicBezTo>
                  <a:cubicBezTo>
                    <a:pt x="33" y="1209"/>
                    <a:pt x="0" y="1407"/>
                    <a:pt x="83" y="1604"/>
                  </a:cubicBezTo>
                  <a:cubicBezTo>
                    <a:pt x="161" y="1792"/>
                    <a:pt x="358" y="1935"/>
                    <a:pt x="575" y="1935"/>
                  </a:cubicBezTo>
                  <a:cubicBezTo>
                    <a:pt x="587" y="1935"/>
                    <a:pt x="598" y="1935"/>
                    <a:pt x="610" y="1934"/>
                  </a:cubicBezTo>
                  <a:cubicBezTo>
                    <a:pt x="726" y="1918"/>
                    <a:pt x="841" y="1885"/>
                    <a:pt x="956" y="1835"/>
                  </a:cubicBezTo>
                  <a:cubicBezTo>
                    <a:pt x="1187" y="1736"/>
                    <a:pt x="1418" y="1604"/>
                    <a:pt x="1648" y="1506"/>
                  </a:cubicBezTo>
                  <a:lnTo>
                    <a:pt x="1648" y="1473"/>
                  </a:lnTo>
                  <a:cubicBezTo>
                    <a:pt x="1879" y="1357"/>
                    <a:pt x="2110" y="1258"/>
                    <a:pt x="2341" y="1126"/>
                  </a:cubicBezTo>
                  <a:cubicBezTo>
                    <a:pt x="2473" y="1061"/>
                    <a:pt x="2588" y="978"/>
                    <a:pt x="2687" y="879"/>
                  </a:cubicBezTo>
                  <a:cubicBezTo>
                    <a:pt x="2852" y="714"/>
                    <a:pt x="2868" y="484"/>
                    <a:pt x="2753" y="269"/>
                  </a:cubicBezTo>
                  <a:cubicBezTo>
                    <a:pt x="2665" y="109"/>
                    <a:pt x="2461" y="0"/>
                    <a:pt x="2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5975950" y="1560549"/>
              <a:ext cx="39939" cy="71111"/>
            </a:xfrm>
            <a:custGeom>
              <a:avLst/>
              <a:gdLst/>
              <a:ahLst/>
              <a:cxnLst/>
              <a:rect l="l" t="t" r="r" b="b"/>
              <a:pathLst>
                <a:path w="1599" h="2847" extrusionOk="0">
                  <a:moveTo>
                    <a:pt x="1026" y="1"/>
                  </a:moveTo>
                  <a:cubicBezTo>
                    <a:pt x="839" y="1"/>
                    <a:pt x="682" y="103"/>
                    <a:pt x="594" y="293"/>
                  </a:cubicBezTo>
                  <a:cubicBezTo>
                    <a:pt x="544" y="375"/>
                    <a:pt x="511" y="474"/>
                    <a:pt x="478" y="573"/>
                  </a:cubicBezTo>
                  <a:cubicBezTo>
                    <a:pt x="330" y="1051"/>
                    <a:pt x="182" y="1529"/>
                    <a:pt x="50" y="2007"/>
                  </a:cubicBezTo>
                  <a:cubicBezTo>
                    <a:pt x="17" y="2122"/>
                    <a:pt x="0" y="2254"/>
                    <a:pt x="0" y="2369"/>
                  </a:cubicBezTo>
                  <a:cubicBezTo>
                    <a:pt x="25" y="2655"/>
                    <a:pt x="246" y="2847"/>
                    <a:pt x="530" y="2847"/>
                  </a:cubicBezTo>
                  <a:cubicBezTo>
                    <a:pt x="623" y="2847"/>
                    <a:pt x="723" y="2826"/>
                    <a:pt x="824" y="2781"/>
                  </a:cubicBezTo>
                  <a:cubicBezTo>
                    <a:pt x="874" y="2732"/>
                    <a:pt x="1006" y="2633"/>
                    <a:pt x="1039" y="2518"/>
                  </a:cubicBezTo>
                  <a:cubicBezTo>
                    <a:pt x="1236" y="1908"/>
                    <a:pt x="1418" y="1282"/>
                    <a:pt x="1599" y="672"/>
                  </a:cubicBezTo>
                  <a:cubicBezTo>
                    <a:pt x="1599" y="639"/>
                    <a:pt x="1599" y="589"/>
                    <a:pt x="1599" y="556"/>
                  </a:cubicBezTo>
                  <a:cubicBezTo>
                    <a:pt x="1599" y="293"/>
                    <a:pt x="1434" y="79"/>
                    <a:pt x="1203" y="29"/>
                  </a:cubicBezTo>
                  <a:cubicBezTo>
                    <a:pt x="1142" y="10"/>
                    <a:pt x="1083" y="1"/>
                    <a:pt x="1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6020809" y="1789742"/>
              <a:ext cx="60945" cy="62294"/>
            </a:xfrm>
            <a:custGeom>
              <a:avLst/>
              <a:gdLst/>
              <a:ahLst/>
              <a:cxnLst/>
              <a:rect l="l" t="t" r="r" b="b"/>
              <a:pathLst>
                <a:path w="2440" h="2494" extrusionOk="0">
                  <a:moveTo>
                    <a:pt x="619" y="0"/>
                  </a:moveTo>
                  <a:cubicBezTo>
                    <a:pt x="480" y="0"/>
                    <a:pt x="333" y="56"/>
                    <a:pt x="231" y="148"/>
                  </a:cubicBezTo>
                  <a:cubicBezTo>
                    <a:pt x="50" y="297"/>
                    <a:pt x="1" y="577"/>
                    <a:pt x="116" y="824"/>
                  </a:cubicBezTo>
                  <a:cubicBezTo>
                    <a:pt x="133" y="857"/>
                    <a:pt x="166" y="907"/>
                    <a:pt x="198" y="956"/>
                  </a:cubicBezTo>
                  <a:cubicBezTo>
                    <a:pt x="578" y="1401"/>
                    <a:pt x="973" y="1829"/>
                    <a:pt x="1352" y="2274"/>
                  </a:cubicBezTo>
                  <a:cubicBezTo>
                    <a:pt x="1402" y="2324"/>
                    <a:pt x="1435" y="2357"/>
                    <a:pt x="1484" y="2390"/>
                  </a:cubicBezTo>
                  <a:cubicBezTo>
                    <a:pt x="1585" y="2460"/>
                    <a:pt x="1701" y="2493"/>
                    <a:pt x="1814" y="2493"/>
                  </a:cubicBezTo>
                  <a:cubicBezTo>
                    <a:pt x="1941" y="2493"/>
                    <a:pt x="2064" y="2452"/>
                    <a:pt x="2160" y="2373"/>
                  </a:cubicBezTo>
                  <a:cubicBezTo>
                    <a:pt x="2341" y="2209"/>
                    <a:pt x="2440" y="1895"/>
                    <a:pt x="2292" y="1714"/>
                  </a:cubicBezTo>
                  <a:cubicBezTo>
                    <a:pt x="1863" y="1170"/>
                    <a:pt x="1385" y="626"/>
                    <a:pt x="907" y="115"/>
                  </a:cubicBezTo>
                  <a:cubicBezTo>
                    <a:pt x="834" y="35"/>
                    <a:pt x="729" y="0"/>
                    <a:pt x="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5675848" y="1394949"/>
              <a:ext cx="73709" cy="31622"/>
            </a:xfrm>
            <a:custGeom>
              <a:avLst/>
              <a:gdLst/>
              <a:ahLst/>
              <a:cxnLst/>
              <a:rect l="l" t="t" r="r" b="b"/>
              <a:pathLst>
                <a:path w="2951" h="1266" extrusionOk="0">
                  <a:moveTo>
                    <a:pt x="2127" y="1"/>
                  </a:moveTo>
                  <a:cubicBezTo>
                    <a:pt x="1682" y="34"/>
                    <a:pt x="1220" y="83"/>
                    <a:pt x="759" y="133"/>
                  </a:cubicBezTo>
                  <a:cubicBezTo>
                    <a:pt x="643" y="149"/>
                    <a:pt x="511" y="166"/>
                    <a:pt x="413" y="199"/>
                  </a:cubicBezTo>
                  <a:cubicBezTo>
                    <a:pt x="165" y="281"/>
                    <a:pt x="1" y="512"/>
                    <a:pt x="33" y="742"/>
                  </a:cubicBezTo>
                  <a:cubicBezTo>
                    <a:pt x="50" y="990"/>
                    <a:pt x="231" y="1204"/>
                    <a:pt x="478" y="1253"/>
                  </a:cubicBezTo>
                  <a:cubicBezTo>
                    <a:pt x="528" y="1262"/>
                    <a:pt x="577" y="1266"/>
                    <a:pt x="627" y="1266"/>
                  </a:cubicBezTo>
                  <a:cubicBezTo>
                    <a:pt x="676" y="1266"/>
                    <a:pt x="726" y="1262"/>
                    <a:pt x="775" y="1253"/>
                  </a:cubicBezTo>
                  <a:cubicBezTo>
                    <a:pt x="1270" y="1220"/>
                    <a:pt x="1764" y="1171"/>
                    <a:pt x="2275" y="1121"/>
                  </a:cubicBezTo>
                  <a:cubicBezTo>
                    <a:pt x="2390" y="1105"/>
                    <a:pt x="2506" y="1072"/>
                    <a:pt x="2572" y="1056"/>
                  </a:cubicBezTo>
                  <a:cubicBezTo>
                    <a:pt x="2835" y="940"/>
                    <a:pt x="2951" y="742"/>
                    <a:pt x="2934" y="512"/>
                  </a:cubicBezTo>
                  <a:cubicBezTo>
                    <a:pt x="2918" y="281"/>
                    <a:pt x="2769" y="83"/>
                    <a:pt x="2555" y="34"/>
                  </a:cubicBezTo>
                  <a:cubicBezTo>
                    <a:pt x="2423" y="1"/>
                    <a:pt x="2275"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6290040" y="1639703"/>
              <a:ext cx="39215" cy="59921"/>
            </a:xfrm>
            <a:custGeom>
              <a:avLst/>
              <a:gdLst/>
              <a:ahLst/>
              <a:cxnLst/>
              <a:rect l="l" t="t" r="r" b="b"/>
              <a:pathLst>
                <a:path w="1570" h="2399" extrusionOk="0">
                  <a:moveTo>
                    <a:pt x="537" y="1"/>
                  </a:moveTo>
                  <a:cubicBezTo>
                    <a:pt x="507" y="1"/>
                    <a:pt x="477" y="3"/>
                    <a:pt x="445" y="8"/>
                  </a:cubicBezTo>
                  <a:cubicBezTo>
                    <a:pt x="215" y="41"/>
                    <a:pt x="50" y="222"/>
                    <a:pt x="17" y="453"/>
                  </a:cubicBezTo>
                  <a:cubicBezTo>
                    <a:pt x="0" y="552"/>
                    <a:pt x="0" y="651"/>
                    <a:pt x="33" y="750"/>
                  </a:cubicBezTo>
                  <a:cubicBezTo>
                    <a:pt x="132" y="1162"/>
                    <a:pt x="264" y="1557"/>
                    <a:pt x="363" y="1887"/>
                  </a:cubicBezTo>
                  <a:cubicBezTo>
                    <a:pt x="495" y="2183"/>
                    <a:pt x="643" y="2332"/>
                    <a:pt x="808" y="2381"/>
                  </a:cubicBezTo>
                  <a:cubicBezTo>
                    <a:pt x="854" y="2393"/>
                    <a:pt x="900" y="2398"/>
                    <a:pt x="945" y="2398"/>
                  </a:cubicBezTo>
                  <a:cubicBezTo>
                    <a:pt x="1285" y="2398"/>
                    <a:pt x="1569" y="2084"/>
                    <a:pt x="1467" y="1706"/>
                  </a:cubicBezTo>
                  <a:cubicBezTo>
                    <a:pt x="1368" y="1261"/>
                    <a:pt x="1204" y="816"/>
                    <a:pt x="1072" y="387"/>
                  </a:cubicBezTo>
                  <a:cubicBezTo>
                    <a:pt x="1039" y="321"/>
                    <a:pt x="1006" y="272"/>
                    <a:pt x="973" y="222"/>
                  </a:cubicBezTo>
                  <a:cubicBezTo>
                    <a:pt x="860" y="81"/>
                    <a:pt x="711" y="1"/>
                    <a:pt x="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6278101" y="1740187"/>
              <a:ext cx="41188" cy="56949"/>
            </a:xfrm>
            <a:custGeom>
              <a:avLst/>
              <a:gdLst/>
              <a:ahLst/>
              <a:cxnLst/>
              <a:rect l="l" t="t" r="r" b="b"/>
              <a:pathLst>
                <a:path w="1649" h="2280" extrusionOk="0">
                  <a:moveTo>
                    <a:pt x="1014" y="0"/>
                  </a:moveTo>
                  <a:cubicBezTo>
                    <a:pt x="806" y="0"/>
                    <a:pt x="631" y="101"/>
                    <a:pt x="544" y="303"/>
                  </a:cubicBezTo>
                  <a:cubicBezTo>
                    <a:pt x="363" y="715"/>
                    <a:pt x="198" y="1144"/>
                    <a:pt x="50" y="1589"/>
                  </a:cubicBezTo>
                  <a:cubicBezTo>
                    <a:pt x="0" y="1704"/>
                    <a:pt x="50" y="1852"/>
                    <a:pt x="50" y="1935"/>
                  </a:cubicBezTo>
                  <a:cubicBezTo>
                    <a:pt x="178" y="2163"/>
                    <a:pt x="397" y="2280"/>
                    <a:pt x="597" y="2280"/>
                  </a:cubicBezTo>
                  <a:cubicBezTo>
                    <a:pt x="759" y="2280"/>
                    <a:pt x="908" y="2204"/>
                    <a:pt x="989" y="2050"/>
                  </a:cubicBezTo>
                  <a:cubicBezTo>
                    <a:pt x="1237" y="1589"/>
                    <a:pt x="1418" y="1094"/>
                    <a:pt x="1566" y="600"/>
                  </a:cubicBezTo>
                  <a:cubicBezTo>
                    <a:pt x="1649" y="319"/>
                    <a:pt x="1401" y="39"/>
                    <a:pt x="1105" y="6"/>
                  </a:cubicBezTo>
                  <a:cubicBezTo>
                    <a:pt x="1074" y="2"/>
                    <a:pt x="1043" y="0"/>
                    <a:pt x="1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17"/>
          <p:cNvGrpSpPr/>
          <p:nvPr/>
        </p:nvGrpSpPr>
        <p:grpSpPr>
          <a:xfrm>
            <a:off x="7218205" y="68453"/>
            <a:ext cx="1750224" cy="4582557"/>
            <a:chOff x="7218205" y="68453"/>
            <a:chExt cx="1750224" cy="4582557"/>
          </a:xfrm>
        </p:grpSpPr>
        <p:grpSp>
          <p:nvGrpSpPr>
            <p:cNvPr id="840" name="Google Shape;840;p17"/>
            <p:cNvGrpSpPr/>
            <p:nvPr/>
          </p:nvGrpSpPr>
          <p:grpSpPr>
            <a:xfrm rot="-1800044">
              <a:off x="7329581" y="179390"/>
              <a:ext cx="606668" cy="608052"/>
              <a:chOff x="7581671" y="539495"/>
              <a:chExt cx="606681" cy="608066"/>
            </a:xfrm>
          </p:grpSpPr>
          <p:sp>
            <p:nvSpPr>
              <p:cNvPr id="841" name="Google Shape;841;p17"/>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17"/>
            <p:cNvGrpSpPr/>
            <p:nvPr/>
          </p:nvGrpSpPr>
          <p:grpSpPr>
            <a:xfrm rot="3505052">
              <a:off x="8500460" y="4184619"/>
              <a:ext cx="395664" cy="390963"/>
              <a:chOff x="8351592" y="1216461"/>
              <a:chExt cx="549944" cy="543410"/>
            </a:xfrm>
          </p:grpSpPr>
          <p:sp>
            <p:nvSpPr>
              <p:cNvPr id="847" name="Google Shape;847;p17"/>
              <p:cNvSpPr/>
              <p:nvPr/>
            </p:nvSpPr>
            <p:spPr>
              <a:xfrm>
                <a:off x="8354004"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7"/>
              <p:cNvSpPr/>
              <p:nvPr/>
            </p:nvSpPr>
            <p:spPr>
              <a:xfrm>
                <a:off x="8351592"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7"/>
              <p:cNvSpPr/>
              <p:nvPr/>
            </p:nvSpPr>
            <p:spPr>
              <a:xfrm>
                <a:off x="8351592" y="1216461"/>
                <a:ext cx="322784" cy="227520"/>
              </a:xfrm>
              <a:custGeom>
                <a:avLst/>
                <a:gdLst/>
                <a:ahLst/>
                <a:cxnLst/>
                <a:rect l="l" t="t" r="r" b="b"/>
                <a:pathLst>
                  <a:path w="12923" h="9109"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616" y="8861"/>
                      <a:pt x="1567" y="8614"/>
                      <a:pt x="1600" y="8383"/>
                    </a:cubicBezTo>
                    <a:cubicBezTo>
                      <a:pt x="1731" y="7509"/>
                      <a:pt x="1929" y="6619"/>
                      <a:pt x="2704" y="6075"/>
                    </a:cubicBezTo>
                    <a:cubicBezTo>
                      <a:pt x="3349" y="5599"/>
                      <a:pt x="4078" y="5325"/>
                      <a:pt x="4869" y="5325"/>
                    </a:cubicBezTo>
                    <a:cubicBezTo>
                      <a:pt x="5008" y="5325"/>
                      <a:pt x="5149" y="5333"/>
                      <a:pt x="5291" y="5350"/>
                    </a:cubicBezTo>
                    <a:cubicBezTo>
                      <a:pt x="5769" y="5416"/>
                      <a:pt x="6231" y="5482"/>
                      <a:pt x="6709" y="5581"/>
                    </a:cubicBezTo>
                    <a:cubicBezTo>
                      <a:pt x="6867" y="5611"/>
                      <a:pt x="7020" y="5626"/>
                      <a:pt x="7167" y="5626"/>
                    </a:cubicBezTo>
                    <a:cubicBezTo>
                      <a:pt x="7828" y="5626"/>
                      <a:pt x="8370" y="5327"/>
                      <a:pt x="8802" y="4773"/>
                    </a:cubicBezTo>
                    <a:cubicBezTo>
                      <a:pt x="9197" y="4263"/>
                      <a:pt x="9576" y="3752"/>
                      <a:pt x="9906" y="3208"/>
                    </a:cubicBezTo>
                    <a:cubicBezTo>
                      <a:pt x="10302" y="2549"/>
                      <a:pt x="10796" y="2005"/>
                      <a:pt x="11389" y="1510"/>
                    </a:cubicBezTo>
                    <a:cubicBezTo>
                      <a:pt x="11933" y="1049"/>
                      <a:pt x="12411" y="521"/>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7"/>
              <p:cNvSpPr/>
              <p:nvPr/>
            </p:nvSpPr>
            <p:spPr>
              <a:xfrm>
                <a:off x="8377543" y="1593245"/>
                <a:ext cx="327280" cy="166625"/>
              </a:xfrm>
              <a:custGeom>
                <a:avLst/>
                <a:gdLst/>
                <a:ahLst/>
                <a:cxnLst/>
                <a:rect l="l" t="t" r="r" b="b"/>
                <a:pathLst>
                  <a:path w="13103" h="6671" extrusionOk="0">
                    <a:moveTo>
                      <a:pt x="6013" y="1"/>
                    </a:moveTo>
                    <a:cubicBezTo>
                      <a:pt x="5919" y="1"/>
                      <a:pt x="5821" y="8"/>
                      <a:pt x="5719" y="22"/>
                    </a:cubicBezTo>
                    <a:cubicBezTo>
                      <a:pt x="5274" y="88"/>
                      <a:pt x="4879" y="187"/>
                      <a:pt x="4516" y="484"/>
                    </a:cubicBezTo>
                    <a:cubicBezTo>
                      <a:pt x="3709" y="1143"/>
                      <a:pt x="2835" y="1687"/>
                      <a:pt x="1863" y="2066"/>
                    </a:cubicBezTo>
                    <a:cubicBezTo>
                      <a:pt x="1591" y="2170"/>
                      <a:pt x="1327" y="2235"/>
                      <a:pt x="1056" y="2235"/>
                    </a:cubicBezTo>
                    <a:cubicBezTo>
                      <a:pt x="899" y="2235"/>
                      <a:pt x="740" y="2213"/>
                      <a:pt x="577" y="2165"/>
                    </a:cubicBezTo>
                    <a:cubicBezTo>
                      <a:pt x="396" y="2099"/>
                      <a:pt x="198" y="2099"/>
                      <a:pt x="0" y="2066"/>
                    </a:cubicBezTo>
                    <a:lnTo>
                      <a:pt x="0" y="2066"/>
                    </a:lnTo>
                    <a:cubicBezTo>
                      <a:pt x="50" y="2214"/>
                      <a:pt x="66" y="2379"/>
                      <a:pt x="149" y="2511"/>
                    </a:cubicBezTo>
                    <a:cubicBezTo>
                      <a:pt x="740" y="3392"/>
                      <a:pt x="1574" y="3755"/>
                      <a:pt x="2514" y="3755"/>
                    </a:cubicBezTo>
                    <a:cubicBezTo>
                      <a:pt x="2699" y="3755"/>
                      <a:pt x="2889" y="3741"/>
                      <a:pt x="3082" y="3714"/>
                    </a:cubicBezTo>
                    <a:cubicBezTo>
                      <a:pt x="3791" y="3631"/>
                      <a:pt x="4467" y="3351"/>
                      <a:pt x="5159" y="3137"/>
                    </a:cubicBezTo>
                    <a:cubicBezTo>
                      <a:pt x="5503" y="3028"/>
                      <a:pt x="5802" y="2755"/>
                      <a:pt x="6225" y="2755"/>
                    </a:cubicBezTo>
                    <a:cubicBezTo>
                      <a:pt x="6248" y="2755"/>
                      <a:pt x="6272" y="2756"/>
                      <a:pt x="6296" y="2758"/>
                    </a:cubicBezTo>
                    <a:cubicBezTo>
                      <a:pt x="6527" y="3071"/>
                      <a:pt x="6758" y="3401"/>
                      <a:pt x="7021" y="3697"/>
                    </a:cubicBezTo>
                    <a:cubicBezTo>
                      <a:pt x="7565" y="4324"/>
                      <a:pt x="8109" y="4966"/>
                      <a:pt x="8719" y="5543"/>
                    </a:cubicBezTo>
                    <a:cubicBezTo>
                      <a:pt x="9279" y="6054"/>
                      <a:pt x="9955" y="6450"/>
                      <a:pt x="10713" y="6598"/>
                    </a:cubicBezTo>
                    <a:cubicBezTo>
                      <a:pt x="10947" y="6645"/>
                      <a:pt x="11176" y="6671"/>
                      <a:pt x="11399" y="6671"/>
                    </a:cubicBezTo>
                    <a:cubicBezTo>
                      <a:pt x="12040" y="6671"/>
                      <a:pt x="12626" y="6456"/>
                      <a:pt x="13103" y="5906"/>
                    </a:cubicBezTo>
                    <a:cubicBezTo>
                      <a:pt x="11817" y="5543"/>
                      <a:pt x="10581" y="5082"/>
                      <a:pt x="9675" y="4076"/>
                    </a:cubicBezTo>
                    <a:cubicBezTo>
                      <a:pt x="9197" y="3549"/>
                      <a:pt x="8768" y="2956"/>
                      <a:pt x="8356" y="2379"/>
                    </a:cubicBezTo>
                    <a:cubicBezTo>
                      <a:pt x="8043" y="1917"/>
                      <a:pt x="7812" y="1407"/>
                      <a:pt x="7516" y="929"/>
                    </a:cubicBezTo>
                    <a:cubicBezTo>
                      <a:pt x="7155" y="351"/>
                      <a:pt x="6679" y="1"/>
                      <a:pt x="6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a:off x="8672275" y="1265292"/>
                <a:ext cx="64242" cy="112823"/>
              </a:xfrm>
              <a:custGeom>
                <a:avLst/>
                <a:gdLst/>
                <a:ahLst/>
                <a:cxnLst/>
                <a:rect l="l" t="t" r="r" b="b"/>
                <a:pathLst>
                  <a:path w="2572" h="4517" extrusionOk="0">
                    <a:moveTo>
                      <a:pt x="1204" y="0"/>
                    </a:moveTo>
                    <a:cubicBezTo>
                      <a:pt x="545" y="149"/>
                      <a:pt x="297" y="594"/>
                      <a:pt x="264" y="1220"/>
                    </a:cubicBezTo>
                    <a:cubicBezTo>
                      <a:pt x="248" y="1533"/>
                      <a:pt x="281" y="1863"/>
                      <a:pt x="199" y="2159"/>
                    </a:cubicBezTo>
                    <a:cubicBezTo>
                      <a:pt x="1" y="2851"/>
                      <a:pt x="330" y="3428"/>
                      <a:pt x="578" y="4005"/>
                    </a:cubicBezTo>
                    <a:cubicBezTo>
                      <a:pt x="723" y="4348"/>
                      <a:pt x="1025" y="4517"/>
                      <a:pt x="1341" y="4517"/>
                    </a:cubicBezTo>
                    <a:cubicBezTo>
                      <a:pt x="1633" y="4517"/>
                      <a:pt x="1937" y="4372"/>
                      <a:pt x="2143" y="4088"/>
                    </a:cubicBezTo>
                    <a:cubicBezTo>
                      <a:pt x="2407" y="3725"/>
                      <a:pt x="2572" y="3313"/>
                      <a:pt x="2539" y="2851"/>
                    </a:cubicBezTo>
                    <a:cubicBezTo>
                      <a:pt x="2506" y="2341"/>
                      <a:pt x="2423" y="1846"/>
                      <a:pt x="2275" y="1335"/>
                    </a:cubicBezTo>
                    <a:cubicBezTo>
                      <a:pt x="2110" y="692"/>
                      <a:pt x="1814" y="247"/>
                      <a:pt x="120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7"/>
              <p:cNvSpPr/>
              <p:nvPr/>
            </p:nvSpPr>
            <p:spPr>
              <a:xfrm>
                <a:off x="8765715" y="1424148"/>
                <a:ext cx="74133" cy="66340"/>
              </a:xfrm>
              <a:custGeom>
                <a:avLst/>
                <a:gdLst/>
                <a:ahLst/>
                <a:cxnLst/>
                <a:rect l="l" t="t" r="r" b="b"/>
                <a:pathLst>
                  <a:path w="2968" h="2656" extrusionOk="0">
                    <a:moveTo>
                      <a:pt x="707" y="0"/>
                    </a:moveTo>
                    <a:cubicBezTo>
                      <a:pt x="681" y="0"/>
                      <a:pt x="654" y="1"/>
                      <a:pt x="627" y="2"/>
                    </a:cubicBezTo>
                    <a:cubicBezTo>
                      <a:pt x="298" y="167"/>
                      <a:pt x="67" y="414"/>
                      <a:pt x="34" y="826"/>
                    </a:cubicBezTo>
                    <a:cubicBezTo>
                      <a:pt x="1" y="1222"/>
                      <a:pt x="265" y="1469"/>
                      <a:pt x="545" y="1716"/>
                    </a:cubicBezTo>
                    <a:cubicBezTo>
                      <a:pt x="1072" y="2210"/>
                      <a:pt x="1682" y="2556"/>
                      <a:pt x="2391" y="2655"/>
                    </a:cubicBezTo>
                    <a:cubicBezTo>
                      <a:pt x="2951" y="2079"/>
                      <a:pt x="2968" y="2013"/>
                      <a:pt x="2968" y="1732"/>
                    </a:cubicBezTo>
                    <a:cubicBezTo>
                      <a:pt x="2951" y="1370"/>
                      <a:pt x="2737" y="1156"/>
                      <a:pt x="2506" y="941"/>
                    </a:cubicBezTo>
                    <a:cubicBezTo>
                      <a:pt x="1997" y="448"/>
                      <a:pt x="1456" y="0"/>
                      <a:pt x="707"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3" name="Google Shape;853;p17"/>
          <p:cNvGrpSpPr/>
          <p:nvPr/>
        </p:nvGrpSpPr>
        <p:grpSpPr>
          <a:xfrm>
            <a:off x="100321" y="130101"/>
            <a:ext cx="978367" cy="1304819"/>
            <a:chOff x="2733850" y="1716850"/>
            <a:chExt cx="766325" cy="1022025"/>
          </a:xfrm>
        </p:grpSpPr>
        <p:sp>
          <p:nvSpPr>
            <p:cNvPr id="854" name="Google Shape;854;p17"/>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7"/>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7"/>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7"/>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7"/>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7"/>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7"/>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7"/>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7"/>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7"/>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7"/>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7"/>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7"/>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7"/>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7"/>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7"/>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7"/>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7"/>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7"/>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1pPr>
            <a:lvl2pPr lvl="1"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2pPr>
            <a:lvl3pPr lvl="2"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3pPr>
            <a:lvl4pPr lvl="3"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4pPr>
            <a:lvl5pPr lvl="4"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5pPr>
            <a:lvl6pPr lvl="5"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6pPr>
            <a:lvl7pPr lvl="6"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7pPr>
            <a:lvl8pPr lvl="7"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8pPr>
            <a:lvl9pPr lvl="8"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1pPr>
            <a:lvl2pPr marL="914400" lvl="1"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2pPr>
            <a:lvl3pPr marL="1371600" lvl="2"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3pPr>
            <a:lvl4pPr marL="1828800" lvl="3"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4pPr>
            <a:lvl5pPr marL="2286000" lvl="4"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5pPr>
            <a:lvl6pPr marL="2743200" lvl="5"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6pPr>
            <a:lvl7pPr marL="3200400" lvl="6"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7pPr>
            <a:lvl8pPr marL="3657600" lvl="7"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8pPr>
            <a:lvl9pPr marL="4114800" lvl="8"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8" r:id="rId6"/>
    <p:sldLayoutId id="2147483659" r:id="rId7"/>
    <p:sldLayoutId id="2147483660" r:id="rId8"/>
    <p:sldLayoutId id="2147483663" r:id="rId9"/>
    <p:sldLayoutId id="2147483664" r:id="rId10"/>
    <p:sldLayoutId id="2147483666" r:id="rId11"/>
    <p:sldLayoutId id="2147483668" r:id="rId12"/>
    <p:sldLayoutId id="2147483670" r:id="rId13"/>
    <p:sldLayoutId id="2147483673" r:id="rId14"/>
    <p:sldLayoutId id="2147483675" r:id="rId15"/>
    <p:sldLayoutId id="214748367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676578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8.sv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2.wdp"/><Relationship Id="rId10"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4.sv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0.png"/><Relationship Id="rId5" Type="http://schemas.microsoft.com/office/2007/relationships/hdphoto" Target="../media/hdphoto2.wdp"/><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0.png"/><Relationship Id="rId5" Type="http://schemas.microsoft.com/office/2007/relationships/hdphoto" Target="../media/hdphoto2.wdp"/><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60.png"/><Relationship Id="rId5" Type="http://schemas.microsoft.com/office/2007/relationships/hdphoto" Target="../media/hdphoto2.wdp"/><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1.png"/><Relationship Id="rId5" Type="http://schemas.microsoft.com/office/2007/relationships/hdphoto" Target="../media/hdphoto2.wdp"/><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75.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79.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90.png"/><Relationship Id="rId11" Type="http://schemas.openxmlformats.org/officeDocument/2006/relationships/image" Target="../media/image94.png"/><Relationship Id="rId5" Type="http://schemas.openxmlformats.org/officeDocument/2006/relationships/image" Target="../media/image89.png"/><Relationship Id="rId10" Type="http://schemas.microsoft.com/office/2007/relationships/hdphoto" Target="../media/hdphoto4.wdp"/><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7.png"/></Relationships>
</file>

<file path=ppt/slides/_rels/slide45.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100.png"/><Relationship Id="rId12"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99.png"/><Relationship Id="rId11" Type="http://schemas.openxmlformats.org/officeDocument/2006/relationships/image" Target="../media/image102.png"/><Relationship Id="rId5" Type="http://schemas.openxmlformats.org/officeDocument/2006/relationships/image" Target="../media/image98.png"/><Relationship Id="rId10" Type="http://schemas.microsoft.com/office/2007/relationships/hdphoto" Target="../media/hdphoto4.wdp"/><Relationship Id="rId4" Type="http://schemas.openxmlformats.org/officeDocument/2006/relationships/image" Target="../media/image88.png"/><Relationship Id="rId9" Type="http://schemas.openxmlformats.org/officeDocument/2006/relationships/image" Target="../media/image93.png"/></Relationships>
</file>

<file path=ppt/slides/_rels/slide4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105.png"/><Relationship Id="rId12"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104.png"/><Relationship Id="rId11" Type="http://schemas.openxmlformats.org/officeDocument/2006/relationships/image" Target="../media/image107.png"/><Relationship Id="rId5" Type="http://schemas.openxmlformats.org/officeDocument/2006/relationships/image" Target="../media/image103.png"/><Relationship Id="rId10" Type="http://schemas.microsoft.com/office/2007/relationships/hdphoto" Target="../media/hdphoto4.wdp"/><Relationship Id="rId4" Type="http://schemas.openxmlformats.org/officeDocument/2006/relationships/image" Target="../media/image88.png"/><Relationship Id="rId9" Type="http://schemas.openxmlformats.org/officeDocument/2006/relationships/image" Target="../media/image93.png"/></Relationships>
</file>

<file path=ppt/slides/_rels/slide4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110.png"/><Relationship Id="rId12"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109.png"/><Relationship Id="rId11" Type="http://schemas.openxmlformats.org/officeDocument/2006/relationships/image" Target="../media/image112.png"/><Relationship Id="rId5" Type="http://schemas.openxmlformats.org/officeDocument/2006/relationships/image" Target="../media/image108.png"/><Relationship Id="rId10" Type="http://schemas.microsoft.com/office/2007/relationships/hdphoto" Target="../media/hdphoto4.wdp"/><Relationship Id="rId4" Type="http://schemas.openxmlformats.org/officeDocument/2006/relationships/image" Target="../media/image88.png"/><Relationship Id="rId9" Type="http://schemas.openxmlformats.org/officeDocument/2006/relationships/image" Target="../media/image93.png"/></Relationships>
</file>

<file path=ppt/slides/_rels/slide48.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115.png"/><Relationship Id="rId12"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image" Target="../media/image114.png"/><Relationship Id="rId11" Type="http://schemas.openxmlformats.org/officeDocument/2006/relationships/image" Target="../media/image117.png"/><Relationship Id="rId5" Type="http://schemas.openxmlformats.org/officeDocument/2006/relationships/image" Target="../media/image113.png"/><Relationship Id="rId10" Type="http://schemas.microsoft.com/office/2007/relationships/hdphoto" Target="../media/hdphoto4.wdp"/><Relationship Id="rId4" Type="http://schemas.openxmlformats.org/officeDocument/2006/relationships/image" Target="../media/image88.png"/><Relationship Id="rId9"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121.png"/><Relationship Id="rId4" Type="http://schemas.openxmlformats.org/officeDocument/2006/relationships/image" Target="../media/image120.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11.xml"/><Relationship Id="rId5" Type="http://schemas.openxmlformats.org/officeDocument/2006/relationships/image" Target="../media/image121.png"/><Relationship Id="rId4" Type="http://schemas.openxmlformats.org/officeDocument/2006/relationships/image" Target="../media/image122.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28.svg"/><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image" Target="../media/image127.png"/><Relationship Id="rId5" Type="http://schemas.openxmlformats.org/officeDocument/2006/relationships/image" Target="../media/image125.png"/><Relationship Id="rId4" Type="http://schemas.openxmlformats.org/officeDocument/2006/relationships/image" Target="../media/image126.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28.svg"/><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image" Target="../media/image127.png"/><Relationship Id="rId5" Type="http://schemas.openxmlformats.org/officeDocument/2006/relationships/image" Target="../media/image125.png"/><Relationship Id="rId4" Type="http://schemas.openxmlformats.org/officeDocument/2006/relationships/image" Target="../media/image129.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6.xml"/><Relationship Id="rId1" Type="http://schemas.openxmlformats.org/officeDocument/2006/relationships/slideLayout" Target="../slideLayouts/slideLayout11.xml"/><Relationship Id="rId5" Type="http://schemas.openxmlformats.org/officeDocument/2006/relationships/image" Target="../media/image132.svg"/><Relationship Id="rId4" Type="http://schemas.openxmlformats.org/officeDocument/2006/relationships/image" Target="../media/image131.png"/></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11.xml"/><Relationship Id="rId5" Type="http://schemas.openxmlformats.org/officeDocument/2006/relationships/image" Target="../media/image134.png"/><Relationship Id="rId4" Type="http://schemas.openxmlformats.org/officeDocument/2006/relationships/image" Target="../media/image133.png"/></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13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121.png"/></Relationships>
</file>

<file path=ppt/slides/_rels/slide6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139.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14.xml"/><Relationship Id="rId5" Type="http://schemas.openxmlformats.org/officeDocument/2006/relationships/image" Target="../media/image141.png"/><Relationship Id="rId4" Type="http://schemas.openxmlformats.org/officeDocument/2006/relationships/image" Target="../media/image140.pn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14.xml"/><Relationship Id="rId5" Type="http://schemas.openxmlformats.org/officeDocument/2006/relationships/image" Target="../media/image141.png"/><Relationship Id="rId4" Type="http://schemas.openxmlformats.org/officeDocument/2006/relationships/image" Target="../media/image142.png"/></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14.xml"/><Relationship Id="rId5" Type="http://schemas.openxmlformats.org/officeDocument/2006/relationships/image" Target="../media/image141.png"/><Relationship Id="rId4" Type="http://schemas.openxmlformats.org/officeDocument/2006/relationships/image" Target="../media/image143.png"/></Relationships>
</file>

<file path=ppt/slides/_rels/slide6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5.png"/><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9" name="Google Shape;1619;p34"/>
          <p:cNvSpPr txBox="1">
            <a:spLocks noGrp="1"/>
          </p:cNvSpPr>
          <p:nvPr>
            <p:ph type="ctrTitle"/>
          </p:nvPr>
        </p:nvSpPr>
        <p:spPr>
          <a:xfrm>
            <a:off x="1471573" y="989942"/>
            <a:ext cx="6237562" cy="2943900"/>
          </a:xfrm>
          <a:prstGeom prst="rect">
            <a:avLst/>
          </a:prstGeom>
        </p:spPr>
        <p:txBody>
          <a:bodyPr spcFirstLastPara="1" wrap="square" lIns="91425" tIns="91425" rIns="91425" bIns="91425" anchor="ctr" anchorCtr="0">
            <a:noAutofit/>
          </a:bodyPr>
          <a:lstStyle/>
          <a:p>
            <a:pPr lvl="0" algn="ctr">
              <a:lnSpc>
                <a:spcPct val="150000"/>
              </a:lnSpc>
            </a:pPr>
            <a:r>
              <a:rPr lang="en-US" sz="4500">
                <a:solidFill>
                  <a:schemeClr val="accent6">
                    <a:lumMod val="75000"/>
                  </a:schemeClr>
                </a:solidFill>
                <a:latin typeface="+mj-lt"/>
              </a:rPr>
              <a:t>CHÀO MỪNG CẢ LỚP</a:t>
            </a:r>
            <a:br>
              <a:rPr lang="en-US" sz="4500">
                <a:solidFill>
                  <a:schemeClr val="accent6">
                    <a:lumMod val="75000"/>
                  </a:schemeClr>
                </a:solidFill>
                <a:latin typeface="+mj-lt"/>
              </a:rPr>
            </a:br>
            <a:r>
              <a:rPr lang="en-US" sz="4500">
                <a:solidFill>
                  <a:schemeClr val="accent6">
                    <a:lumMod val="75000"/>
                  </a:schemeClr>
                </a:solidFill>
                <a:latin typeface="+mj-lt"/>
              </a:rPr>
              <a:t>ĐẾN VỚI TIẾT HỌC</a:t>
            </a:r>
            <a:br>
              <a:rPr lang="en-US" sz="4500">
                <a:solidFill>
                  <a:schemeClr val="accent6">
                    <a:lumMod val="75000"/>
                  </a:schemeClr>
                </a:solidFill>
                <a:latin typeface="+mj-lt"/>
              </a:rPr>
            </a:br>
            <a:r>
              <a:rPr lang="en-US" sz="4500">
                <a:solidFill>
                  <a:schemeClr val="accent6">
                    <a:lumMod val="75000"/>
                  </a:schemeClr>
                </a:solidFill>
                <a:latin typeface="+mj-lt"/>
              </a:rPr>
              <a:t> HÔM  NAY!</a:t>
            </a:r>
            <a:endParaRPr sz="4500">
              <a:solidFill>
                <a:schemeClr val="accent6">
                  <a:lumMod val="75000"/>
                </a:schemeClr>
              </a:solidFill>
              <a:latin typeface="+mj-lt"/>
            </a:endParaRP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78"/>
        <p:cNvGrpSpPr/>
        <p:nvPr/>
      </p:nvGrpSpPr>
      <p:grpSpPr>
        <a:xfrm>
          <a:off x="0" y="0"/>
          <a:ext cx="0" cy="0"/>
          <a:chOff x="0" y="0"/>
          <a:chExt cx="0" cy="0"/>
        </a:xfrm>
      </p:grpSpPr>
      <p:sp>
        <p:nvSpPr>
          <p:cNvPr id="27" name="Rectangle 26"/>
          <p:cNvSpPr/>
          <p:nvPr/>
        </p:nvSpPr>
        <p:spPr>
          <a:xfrm>
            <a:off x="331265" y="1699607"/>
            <a:ext cx="631903"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85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0" y="0"/>
            <a:ext cx="859536" cy="111434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432" y="3654552"/>
            <a:ext cx="935736" cy="146151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6" name="TextBox 15"/>
              <p:cNvSpPr txBox="1"/>
              <p:nvPr/>
            </p:nvSpPr>
            <p:spPr>
              <a:xfrm>
                <a:off x="311754" y="252160"/>
                <a:ext cx="5042299" cy="1287532"/>
              </a:xfrm>
              <a:prstGeom prst="rect">
                <a:avLst/>
              </a:prstGeom>
              <a:noFill/>
            </p:spPr>
            <p:txBody>
              <a:bodyPr wrap="square" rtlCol="0">
                <a:spAutoFit/>
              </a:bodyPr>
              <a:lstStyle/>
              <a:p>
                <a:pPr lvl="0" algn="just">
                  <a:lnSpc>
                    <a:spcPct val="150000"/>
                  </a:lnSpc>
                  <a:buClr>
                    <a:srgbClr val="2D1549"/>
                  </a:buClr>
                  <a:buSzPts val="1100"/>
                  <a:defRPr/>
                </a:pPr>
                <a:r>
                  <a:rPr lang="en-US" sz="1800" b="1" dirty="0" err="1">
                    <a:solidFill>
                      <a:srgbClr val="FFFFFF"/>
                    </a:solidFill>
                    <a:highlight>
                      <a:srgbClr val="CE4D8E"/>
                    </a:highlight>
                    <a:cs typeface="Poppins SemiBold"/>
                    <a:sym typeface="Poppins SemiBold"/>
                  </a:rPr>
                  <a:t>Ví</a:t>
                </a:r>
                <a:r>
                  <a:rPr lang="en-US" sz="1800" b="1" dirty="0">
                    <a:solidFill>
                      <a:srgbClr val="FFFFFF"/>
                    </a:solidFill>
                    <a:highlight>
                      <a:srgbClr val="CE4D8E"/>
                    </a:highlight>
                    <a:cs typeface="Poppins SemiBold"/>
                    <a:sym typeface="Poppins SemiBold"/>
                  </a:rPr>
                  <a:t> </a:t>
                </a:r>
                <a:r>
                  <a:rPr lang="en-US" sz="1800" b="1" dirty="0" err="1">
                    <a:solidFill>
                      <a:srgbClr val="FFFFFF"/>
                    </a:solidFill>
                    <a:highlight>
                      <a:srgbClr val="CE4D8E"/>
                    </a:highlight>
                    <a:cs typeface="Poppins SemiBold"/>
                    <a:sym typeface="Poppins SemiBold"/>
                  </a:rPr>
                  <a:t>dụ</a:t>
                </a:r>
                <a:r>
                  <a:rPr lang="en-US" sz="1800" b="1" dirty="0">
                    <a:solidFill>
                      <a:srgbClr val="FFFFFF"/>
                    </a:solidFill>
                    <a:highlight>
                      <a:srgbClr val="CE4D8E"/>
                    </a:highlight>
                    <a:cs typeface="Poppins SemiBold"/>
                    <a:sym typeface="Poppins SemiBold"/>
                  </a:rPr>
                  <a:t> 1:</a:t>
                </a:r>
                <a:r>
                  <a:rPr lang="en-US" sz="1800" kern="1200" dirty="0">
                    <a:latin typeface="+mn-lt"/>
                    <a:ea typeface="+mn-ea"/>
                    <a:cs typeface="Arial" panose="020B0604020202020204" pitchFamily="34" charset="0"/>
                  </a:rPr>
                  <a:t> </a:t>
                </a:r>
                <a:r>
                  <a:rPr lang="en-US" sz="1800" dirty="0">
                    <a:latin typeface="Arial" panose="020B0604020202020204" pitchFamily="34" charset="0"/>
                    <a:ea typeface="Times New Roman" panose="02020603050405020304" pitchFamily="18" charset="0"/>
                  </a:rPr>
                  <a:t>Cho </a:t>
                </a:r>
                <a:r>
                  <a:rPr lang="en-US" sz="1800" dirty="0" err="1">
                    <a:latin typeface="Arial" panose="020B0604020202020204" pitchFamily="34" charset="0"/>
                    <a:ea typeface="Times New Roman" panose="02020603050405020304" pitchFamily="18" charset="0"/>
                  </a:rPr>
                  <a:t>hình</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hộp</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chữ</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nhật</a:t>
                </a:r>
                <a:r>
                  <a:rPr lang="en-US" sz="1800" dirty="0">
                    <a:latin typeface="Arial" panose="020B0604020202020204" pitchFamily="34" charset="0"/>
                    <a:ea typeface="Times New Roman" panose="02020603050405020304" pitchFamily="18" charset="0"/>
                  </a:rPr>
                  <a:t> </a:t>
                </a:r>
                <a14:m>
                  <m:oMath xmlns:m="http://schemas.openxmlformats.org/officeDocument/2006/math">
                    <m:r>
                      <a:rPr lang="en-US" sz="1800" i="1">
                        <a:latin typeface="Cambria Math" panose="02040503050406030204" pitchFamily="18" charset="0"/>
                        <a:ea typeface="Times New Roman" panose="02020603050405020304" pitchFamily="18" charset="0"/>
                        <a:cs typeface="Arial" panose="020B0604020202020204" pitchFamily="34" charset="0"/>
                      </a:rPr>
                      <m:t>𝐴𝐵𝐶𝐷</m:t>
                    </m:r>
                    <m:r>
                      <a:rPr lang="en-US" sz="1800" i="1">
                        <a:latin typeface="Cambria Math" panose="02040503050406030204" pitchFamily="18" charset="0"/>
                        <a:ea typeface="Times New Roman" panose="02020603050405020304" pitchFamily="18" charset="0"/>
                        <a:cs typeface="Arial" panose="020B0604020202020204" pitchFamily="34" charset="0"/>
                      </a:rPr>
                      <m:t>.</m:t>
                    </m:r>
                    <m:r>
                      <a:rPr lang="en-US" sz="1800" i="1">
                        <a:latin typeface="Cambria Math" panose="02040503050406030204" pitchFamily="18" charset="0"/>
                        <a:ea typeface="Times New Roman" panose="02020603050405020304" pitchFamily="18" charset="0"/>
                        <a:cs typeface="Arial" panose="020B0604020202020204" pitchFamily="34" charset="0"/>
                      </a:rPr>
                      <m:t>𝐴</m:t>
                    </m:r>
                    <m:r>
                      <a:rPr lang="en-US" sz="1800" i="1">
                        <a:latin typeface="Cambria Math" panose="02040503050406030204" pitchFamily="18" charset="0"/>
                        <a:ea typeface="Times New Roman" panose="02020603050405020304" pitchFamily="18" charset="0"/>
                        <a:cs typeface="Arial" panose="020B0604020202020204" pitchFamily="34" charset="0"/>
                      </a:rPr>
                      <m:t>’</m:t>
                    </m:r>
                    <m:r>
                      <a:rPr lang="en-US" sz="1800" i="1">
                        <a:latin typeface="Cambria Math" panose="02040503050406030204" pitchFamily="18" charset="0"/>
                        <a:ea typeface="Times New Roman" panose="02020603050405020304" pitchFamily="18" charset="0"/>
                        <a:cs typeface="Arial" panose="020B0604020202020204" pitchFamily="34" charset="0"/>
                      </a:rPr>
                      <m:t>𝐵</m:t>
                    </m:r>
                    <m:r>
                      <a:rPr lang="en-US" sz="1800" i="1">
                        <a:latin typeface="Cambria Math" panose="02040503050406030204" pitchFamily="18" charset="0"/>
                        <a:ea typeface="Times New Roman" panose="02020603050405020304" pitchFamily="18" charset="0"/>
                        <a:cs typeface="Arial" panose="020B0604020202020204" pitchFamily="34" charset="0"/>
                      </a:rPr>
                      <m:t>’</m:t>
                    </m:r>
                    <m:r>
                      <a:rPr lang="en-US" sz="1800" i="1">
                        <a:latin typeface="Cambria Math" panose="02040503050406030204" pitchFamily="18" charset="0"/>
                        <a:ea typeface="Times New Roman" panose="02020603050405020304" pitchFamily="18" charset="0"/>
                        <a:cs typeface="Arial" panose="020B0604020202020204" pitchFamily="34" charset="0"/>
                      </a:rPr>
                      <m:t>𝐶</m:t>
                    </m:r>
                    <m:r>
                      <a:rPr lang="en-US" sz="1800" i="1">
                        <a:latin typeface="Cambria Math" panose="02040503050406030204" pitchFamily="18" charset="0"/>
                        <a:ea typeface="Times New Roman" panose="02020603050405020304" pitchFamily="18" charset="0"/>
                        <a:cs typeface="Arial" panose="020B0604020202020204" pitchFamily="34" charset="0"/>
                      </a:rPr>
                      <m:t>’</m:t>
                    </m:r>
                    <m:r>
                      <a:rPr lang="en-US" sz="1800" i="1">
                        <a:latin typeface="Cambria Math" panose="02040503050406030204" pitchFamily="18" charset="0"/>
                        <a:ea typeface="Times New Roman" panose="02020603050405020304" pitchFamily="18" charset="0"/>
                        <a:cs typeface="Arial" panose="020B0604020202020204" pitchFamily="34" charset="0"/>
                      </a:rPr>
                      <m:t>𝐷</m:t>
                    </m:r>
                    <m:r>
                      <a:rPr lang="en-US" sz="1800" i="1">
                        <a:latin typeface="Cambria Math" panose="02040503050406030204" pitchFamily="18" charset="0"/>
                        <a:ea typeface="Times New Roman" panose="02020603050405020304" pitchFamily="18" charset="0"/>
                        <a:cs typeface="Arial" panose="020B0604020202020204" pitchFamily="34" charset="0"/>
                      </a:rPr>
                      <m:t>’</m:t>
                    </m:r>
                  </m:oMath>
                </a14:m>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có</a:t>
                </a:r>
                <a:r>
                  <a:rPr lang="en-US" sz="1800" dirty="0">
                    <a:latin typeface="Arial" panose="020B0604020202020204" pitchFamily="34" charset="0"/>
                    <a:ea typeface="Times New Roman" panose="02020603050405020304" pitchFamily="18" charset="0"/>
                  </a:rPr>
                  <a:t> </a:t>
                </a:r>
                <a14:m>
                  <m:oMath xmlns:m="http://schemas.openxmlformats.org/officeDocument/2006/math">
                    <m:r>
                      <a:rPr lang="en-US" sz="1800" i="1">
                        <a:latin typeface="Cambria Math" panose="02040503050406030204" pitchFamily="18" charset="0"/>
                        <a:ea typeface="Times New Roman" panose="02020603050405020304" pitchFamily="18" charset="0"/>
                        <a:cs typeface="Arial" panose="020B0604020202020204" pitchFamily="34" charset="0"/>
                      </a:rPr>
                      <m:t>𝐴𝐵</m:t>
                    </m:r>
                    <m:r>
                      <a:rPr lang="en-US" sz="1800" i="1">
                        <a:latin typeface="Cambria Math" panose="02040503050406030204" pitchFamily="18" charset="0"/>
                        <a:ea typeface="Times New Roman" panose="02020603050405020304" pitchFamily="18" charset="0"/>
                        <a:cs typeface="Arial" panose="020B0604020202020204" pitchFamily="34" charset="0"/>
                      </a:rPr>
                      <m:t> = </m:t>
                    </m:r>
                    <m:r>
                      <a:rPr lang="en-US" sz="1800" i="1">
                        <a:latin typeface="Cambria Math" panose="02040503050406030204" pitchFamily="18" charset="0"/>
                        <a:ea typeface="Times New Roman" panose="02020603050405020304" pitchFamily="18" charset="0"/>
                        <a:cs typeface="Arial" panose="020B0604020202020204" pitchFamily="34" charset="0"/>
                      </a:rPr>
                      <m:t>𝑎</m:t>
                    </m:r>
                  </m:oMath>
                </a14:m>
                <a:r>
                  <a:rPr lang="en-US" sz="1800" dirty="0">
                    <a:latin typeface="Arial" panose="020B0604020202020204" pitchFamily="34" charset="0"/>
                    <a:ea typeface="Times New Roman" panose="02020603050405020304" pitchFamily="18" charset="0"/>
                  </a:rPr>
                  <a:t>, </a:t>
                </a:r>
                <a14:m>
                  <m:oMath xmlns:m="http://schemas.openxmlformats.org/officeDocument/2006/math">
                    <m:r>
                      <a:rPr lang="en-US" sz="1800" i="1">
                        <a:latin typeface="Cambria Math" panose="02040503050406030204" pitchFamily="18" charset="0"/>
                        <a:ea typeface="Times New Roman" panose="02020603050405020304" pitchFamily="18" charset="0"/>
                        <a:cs typeface="Arial" panose="020B0604020202020204" pitchFamily="34" charset="0"/>
                      </a:rPr>
                      <m:t>𝐴𝐷</m:t>
                    </m:r>
                    <m:r>
                      <a:rPr lang="en-US" sz="1800" i="1">
                        <a:latin typeface="Cambria Math" panose="02040503050406030204" pitchFamily="18" charset="0"/>
                        <a:ea typeface="Times New Roman" panose="02020603050405020304" pitchFamily="18" charset="0"/>
                        <a:cs typeface="Arial" panose="020B0604020202020204" pitchFamily="34" charset="0"/>
                      </a:rPr>
                      <m:t>=</m:t>
                    </m:r>
                    <m:r>
                      <a:rPr lang="en-US" sz="1800" i="1">
                        <a:latin typeface="Cambria Math" panose="02040503050406030204" pitchFamily="18" charset="0"/>
                        <a:ea typeface="Times New Roman" panose="02020603050405020304" pitchFamily="18" charset="0"/>
                        <a:cs typeface="Arial" panose="020B0604020202020204" pitchFamily="34" charset="0"/>
                      </a:rPr>
                      <m:t>𝑏</m:t>
                    </m:r>
                  </m:oMath>
                </a14:m>
                <a:r>
                  <a:rPr lang="en-US" sz="1800" dirty="0">
                    <a:latin typeface="Arial" panose="020B0604020202020204" pitchFamily="34" charset="0"/>
                    <a:ea typeface="Times New Roman" panose="02020603050405020304" pitchFamily="18" charset="0"/>
                  </a:rPr>
                  <a:t>, </a:t>
                </a:r>
                <a14:m>
                  <m:oMath xmlns:m="http://schemas.openxmlformats.org/officeDocument/2006/math">
                    <m:r>
                      <a:rPr lang="en-US" sz="1800" i="1">
                        <a:latin typeface="Cambria Math" panose="02040503050406030204" pitchFamily="18" charset="0"/>
                        <a:ea typeface="Times New Roman" panose="02020603050405020304" pitchFamily="18" charset="0"/>
                        <a:cs typeface="Arial" panose="020B0604020202020204" pitchFamily="34" charset="0"/>
                      </a:rPr>
                      <m:t>𝐴𝐴</m:t>
                    </m:r>
                    <m:r>
                      <a:rPr lang="en-US" sz="1800" i="1">
                        <a:latin typeface="Cambria Math" panose="02040503050406030204" pitchFamily="18" charset="0"/>
                        <a:ea typeface="Times New Roman" panose="02020603050405020304" pitchFamily="18" charset="0"/>
                        <a:cs typeface="Arial" panose="020B0604020202020204" pitchFamily="34" charset="0"/>
                      </a:rPr>
                      <m:t>’=</m:t>
                    </m:r>
                    <m:r>
                      <a:rPr lang="en-US" sz="1800" i="1">
                        <a:latin typeface="Cambria Math" panose="02040503050406030204" pitchFamily="18" charset="0"/>
                        <a:ea typeface="Times New Roman" panose="02020603050405020304" pitchFamily="18" charset="0"/>
                        <a:cs typeface="Arial" panose="020B0604020202020204" pitchFamily="34" charset="0"/>
                      </a:rPr>
                      <m:t>𝑐</m:t>
                    </m:r>
                  </m:oMath>
                </a14:m>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Hình</a:t>
                </a:r>
                <a:r>
                  <a:rPr lang="en-US" sz="1800" dirty="0">
                    <a:latin typeface="Arial" panose="020B0604020202020204" pitchFamily="34" charset="0"/>
                    <a:ea typeface="Times New Roman" panose="02020603050405020304" pitchFamily="18" charset="0"/>
                  </a:rPr>
                  <a:t> 82). </a:t>
                </a:r>
                <a:r>
                  <a:rPr lang="en-US" sz="1800" dirty="0" err="1">
                    <a:latin typeface="Arial" panose="020B0604020202020204" pitchFamily="34" charset="0"/>
                    <a:ea typeface="Times New Roman" panose="02020603050405020304" pitchFamily="18" charset="0"/>
                  </a:rPr>
                  <a:t>Tính</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độ</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dài</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đường</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chéo</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của</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hình</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hộp</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chữ</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nhật</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đó</a:t>
                </a:r>
                <a:r>
                  <a:rPr lang="en-US" sz="1800" dirty="0">
                    <a:latin typeface="Arial" panose="020B0604020202020204" pitchFamily="34" charset="0"/>
                    <a:ea typeface="Times New Roman" panose="02020603050405020304" pitchFamily="18" charset="0"/>
                  </a:rPr>
                  <a:t>.</a:t>
                </a:r>
                <a:endParaRPr lang="vi-VN" sz="1800" kern="1200" dirty="0">
                  <a:latin typeface="+mn-lt"/>
                  <a:ea typeface="+mn-ea"/>
                  <a:cs typeface="Arial" panose="020B0604020202020204"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311754" y="252160"/>
                <a:ext cx="5042299" cy="1287532"/>
              </a:xfrm>
              <a:prstGeom prst="rect">
                <a:avLst/>
              </a:prstGeom>
              <a:blipFill>
                <a:blip r:embed="rId3"/>
                <a:stretch>
                  <a:fillRect l="-967" r="-1088" b="-66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311754" y="2290283"/>
                <a:ext cx="8229202" cy="2853217"/>
              </a:xfrm>
              <a:prstGeom prst="rect">
                <a:avLst/>
              </a:prstGeom>
            </p:spPr>
            <p:txBody>
              <a:bodyPr wrap="square">
                <a:spAutoFit/>
              </a:bodyPr>
              <a:lstStyle/>
              <a:p>
                <a:pPr>
                  <a:lnSpc>
                    <a:spcPct val="107000"/>
                  </a:lnSpc>
                  <a:spcAft>
                    <a:spcPts val="800"/>
                  </a:spcAft>
                </a:pPr>
                <a:r>
                  <a:rPr lang="pt-BR" sz="1800" kern="100" dirty="0">
                    <a:latin typeface="Arial" panose="020B0604020202020204" pitchFamily="34" charset="0"/>
                    <a:ea typeface="Times New Roman" panose="02020603050405020304" pitchFamily="18" charset="0"/>
                    <a:cs typeface="Times New Roman" panose="02020603050405020304" pitchFamily="18" charset="0"/>
                  </a:rPr>
                  <a:t>Do </a:t>
                </a:r>
                <a14:m>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𝐶</m:t>
                    </m:r>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pt-BR" sz="1800" i="1" kern="100">
                        <a:latin typeface="Cambria Math" panose="02040503050406030204" pitchFamily="18" charset="0"/>
                        <a:ea typeface="Times New Roman" panose="02020603050405020304" pitchFamily="18" charset="0"/>
                        <a:cs typeface="Arial" panose="020B0604020202020204" pitchFamily="34" charset="0"/>
                      </a:rPr>
                      <m:t>𝐶</m:t>
                    </m:r>
                    <m:r>
                      <a:rPr lang="pt-BR" sz="1800" i="1" kern="100">
                        <a:latin typeface="Cambria Math" panose="02040503050406030204" pitchFamily="18" charset="0"/>
                        <a:ea typeface="Times New Roman" panose="02020603050405020304" pitchFamily="18" charset="0"/>
                        <a:cs typeface="Arial" panose="020B0604020202020204" pitchFamily="34" charset="0"/>
                      </a:rPr>
                      <m:t> ⊥ (</m:t>
                    </m:r>
                    <m:r>
                      <a:rPr lang="pt-BR" sz="1800" i="1" kern="100">
                        <a:latin typeface="Cambria Math" panose="02040503050406030204" pitchFamily="18" charset="0"/>
                        <a:ea typeface="Times New Roman" panose="02020603050405020304" pitchFamily="18" charset="0"/>
                        <a:cs typeface="Arial" panose="020B0604020202020204" pitchFamily="34" charset="0"/>
                      </a:rPr>
                      <m:t>𝐴𝐵𝐶𝐷</m:t>
                    </m:r>
                    <m:r>
                      <a:rPr lang="pt-BR" sz="18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𝐶</m:t>
                    </m:r>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pt-BR" sz="1800" i="1" kern="100">
                        <a:latin typeface="Cambria Math" panose="02040503050406030204" pitchFamily="18" charset="0"/>
                        <a:ea typeface="Times New Roman" panose="02020603050405020304" pitchFamily="18" charset="0"/>
                        <a:cs typeface="Arial" panose="020B0604020202020204" pitchFamily="34" charset="0"/>
                      </a:rPr>
                      <m:t>𝐶</m:t>
                    </m:r>
                    <m:r>
                      <a:rPr lang="pt-BR" sz="1800" i="1" kern="100">
                        <a:latin typeface="Cambria Math" panose="02040503050406030204" pitchFamily="18" charset="0"/>
                        <a:ea typeface="Times New Roman" panose="02020603050405020304" pitchFamily="18" charset="0"/>
                        <a:cs typeface="Arial" panose="020B0604020202020204" pitchFamily="34" charset="0"/>
                      </a:rPr>
                      <m:t> ⊥ </m:t>
                    </m:r>
                    <m:r>
                      <a:rPr lang="pt-BR" sz="1800" i="1" kern="100">
                        <a:latin typeface="Cambria Math" panose="02040503050406030204" pitchFamily="18" charset="0"/>
                        <a:ea typeface="Times New Roman" panose="02020603050405020304" pitchFamily="18" charset="0"/>
                        <a:cs typeface="Arial" panose="020B0604020202020204" pitchFamily="34" charset="0"/>
                      </a:rPr>
                      <m:t>𝐴𝐶</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Theo định lí Pythagore, trong tam giác vuông </a:t>
                </a:r>
                <a14:m>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𝐴𝐶𝐶</m:t>
                    </m:r>
                    <m:r>
                      <a:rPr lang="pt-BR" sz="18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ta có:</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𝐶</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pt-BR" sz="18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𝐶</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pt-BR" sz="1800" i="1" kern="100">
                          <a:latin typeface="Cambria Math" panose="02040503050406030204" pitchFamily="18" charset="0"/>
                          <a:ea typeface="Times New Roman" panose="02020603050405020304" pitchFamily="18" charset="0"/>
                          <a:cs typeface="Arial" panose="020B0604020202020204" pitchFamily="34" charset="0"/>
                        </a:rPr>
                        <m:t>𝐶</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𝐶</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pt-BR" sz="18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𝐶</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8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𝑐</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kern="100" dirty="0">
                    <a:latin typeface="Arial" panose="020B0604020202020204" pitchFamily="34" charset="0"/>
                    <a:ea typeface="Times New Roman" panose="02020603050405020304" pitchFamily="18" charset="0"/>
                    <a:cs typeface="Times New Roman" panose="02020603050405020304" pitchFamily="18" charset="0"/>
                  </a:rPr>
                  <a:t>Áp dụng định lí Pythagore vào tam giác vuông </a:t>
                </a:r>
                <a14:m>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ta có:</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𝐶</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pt-BR" sz="18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𝐵</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pt-BR" sz="18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𝐶</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8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8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𝑏</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kern="100" dirty="0">
                    <a:latin typeface="Arial" panose="020B0604020202020204" pitchFamily="34" charset="0"/>
                    <a:ea typeface="Times New Roman" panose="02020603050405020304" pitchFamily="18" charset="0"/>
                    <a:cs typeface="Times New Roman" panose="02020603050405020304" pitchFamily="18" charset="0"/>
                  </a:rPr>
                  <a:t>Vậy độ dài đường chéo của hình hộp chữ nhật </a:t>
                </a:r>
                <a14:m>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𝐴𝐵𝐶𝐷</m:t>
                    </m:r>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pt-BR" sz="1800" i="1" kern="100">
                        <a:latin typeface="Cambria Math" panose="02040503050406030204" pitchFamily="18" charset="0"/>
                        <a:ea typeface="Times New Roman" panose="02020603050405020304" pitchFamily="18" charset="0"/>
                        <a:cs typeface="Arial" panose="020B0604020202020204" pitchFamily="34" charset="0"/>
                      </a:rPr>
                      <m:t>𝐴</m:t>
                    </m:r>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pt-BR" sz="1800" i="1" kern="100">
                        <a:latin typeface="Cambria Math" panose="02040503050406030204" pitchFamily="18" charset="0"/>
                        <a:ea typeface="Times New Roman" panose="02020603050405020304" pitchFamily="18" charset="0"/>
                        <a:cs typeface="Arial" panose="020B0604020202020204" pitchFamily="34" charset="0"/>
                      </a:rPr>
                      <m:t>𝐵</m:t>
                    </m:r>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pt-BR" sz="1800" i="1" kern="100">
                        <a:latin typeface="Cambria Math" panose="02040503050406030204" pitchFamily="18" charset="0"/>
                        <a:ea typeface="Times New Roman" panose="02020603050405020304" pitchFamily="18" charset="0"/>
                        <a:cs typeface="Arial" panose="020B0604020202020204" pitchFamily="34" charset="0"/>
                      </a:rPr>
                      <m:t>𝐶</m:t>
                    </m:r>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pt-BR" sz="1800" i="1" kern="100">
                        <a:latin typeface="Cambria Math" panose="02040503050406030204" pitchFamily="18" charset="0"/>
                        <a:ea typeface="Times New Roman" panose="02020603050405020304" pitchFamily="18" charset="0"/>
                        <a:cs typeface="Arial" panose="020B0604020202020204" pitchFamily="34" charset="0"/>
                      </a:rPr>
                      <m:t>𝐷</m:t>
                    </m:r>
                    <m:r>
                      <a:rPr lang="pt-BR" sz="18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là:</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𝑑</m:t>
                      </m:r>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pt-BR" sz="18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𝐶</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m:t>
                          </m:r>
                        </m:sup>
                      </m:sSup>
                      <m:r>
                        <a:rPr lang="pt-BR" sz="18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18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8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𝑏</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8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𝑐</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e>
                      </m:rad>
                    </m:oMath>
                  </m:oMathPara>
                </a14:m>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311754" y="2290283"/>
                <a:ext cx="8229202" cy="2853217"/>
              </a:xfrm>
              <a:prstGeom prst="rect">
                <a:avLst/>
              </a:prstGeom>
              <a:blipFill>
                <a:blip r:embed="rId4"/>
                <a:stretch>
                  <a:fillRect l="-593" t="-128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9A7C82D-4EE0-C68D-9F9C-A142CD9C82FA}"/>
              </a:ext>
            </a:extLst>
          </p:cNvPr>
          <p:cNvPicPr>
            <a:picLocks noChangeAspect="1"/>
          </p:cNvPicPr>
          <p:nvPr/>
        </p:nvPicPr>
        <p:blipFill>
          <a:blip r:embed="rId5"/>
          <a:stretch>
            <a:fillRect/>
          </a:stretch>
        </p:blipFill>
        <p:spPr>
          <a:xfrm>
            <a:off x="5800430" y="221281"/>
            <a:ext cx="2080253" cy="189597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79"/>
        <p:cNvGrpSpPr/>
        <p:nvPr/>
      </p:nvGrpSpPr>
      <p:grpSpPr>
        <a:xfrm>
          <a:off x="0" y="0"/>
          <a:ext cx="0" cy="0"/>
          <a:chOff x="0" y="0"/>
          <a:chExt cx="0" cy="0"/>
        </a:xfrm>
      </p:grpSpPr>
      <p:sp>
        <p:nvSpPr>
          <p:cNvPr id="12" name="Rectangle 11"/>
          <p:cNvSpPr/>
          <p:nvPr/>
        </p:nvSpPr>
        <p:spPr>
          <a:xfrm>
            <a:off x="15240" y="3075604"/>
            <a:ext cx="1289304" cy="20507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769615" y="290452"/>
            <a:ext cx="2036633" cy="53553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a:t>
            </a:r>
            <a:r>
              <a:rPr kumimoji="0" lang="en-US" sz="2400" b="1" i="0" u="none" strike="noStrike" kern="1200" cap="none" spc="0" normalizeH="0" noProof="0">
                <a:ln>
                  <a:noFill/>
                </a:ln>
                <a:solidFill>
                  <a:srgbClr val="070185"/>
                </a:solidFill>
                <a:effectLst/>
                <a:uLnTx/>
                <a:uFillTx/>
                <a:latin typeface="Arial"/>
                <a:ea typeface="+mn-ea"/>
                <a:cs typeface="Arial" panose="020B0604020202020204" pitchFamily="34" charset="0"/>
              </a:rPr>
              <a:t> tập 1</a:t>
            </a:r>
            <a:endPar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p:sp>
        <p:nvSpPr>
          <p:cNvPr id="2" name="Rectangle 1"/>
          <p:cNvSpPr/>
          <p:nvPr/>
        </p:nvSpPr>
        <p:spPr>
          <a:xfrm>
            <a:off x="7836408" y="10947"/>
            <a:ext cx="1289304" cy="109360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36408" y="2914060"/>
            <a:ext cx="1289304" cy="146885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6" name="Rectangle 5"/>
              <p:cNvSpPr/>
              <p:nvPr/>
            </p:nvSpPr>
            <p:spPr>
              <a:xfrm>
                <a:off x="629457" y="881838"/>
                <a:ext cx="2887092" cy="1881990"/>
              </a:xfrm>
              <a:prstGeom prst="rect">
                <a:avLst/>
              </a:prstGeom>
            </p:spPr>
            <p:txBody>
              <a:bodyPr wrap="square">
                <a:spAutoFit/>
              </a:bodyPr>
              <a:lstStyle/>
              <a:p>
                <a:pPr algn="just">
                  <a:lnSpc>
                    <a:spcPct val="150000"/>
                  </a:lnSpc>
                </a:pPr>
                <a:r>
                  <a:rPr lang="pt-BR" sz="2000" dirty="0">
                    <a:latin typeface="Arial" panose="020B0604020202020204" pitchFamily="34" charset="0"/>
                    <a:ea typeface="Times New Roman" panose="02020603050405020304" pitchFamily="18" charset="0"/>
                  </a:rPr>
                  <a:t>Cho hình lập phương có cạnh bằng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𝑎</m:t>
                    </m:r>
                  </m:oMath>
                </a14:m>
                <a:r>
                  <a:rPr lang="pt-BR" sz="2000" dirty="0">
                    <a:latin typeface="Arial" panose="020B0604020202020204" pitchFamily="34" charset="0"/>
                    <a:ea typeface="Times New Roman" panose="02020603050405020304" pitchFamily="18" charset="0"/>
                  </a:rPr>
                  <a:t>. Tính độ dài đường chéo của hình lập phương đó.</a:t>
                </a:r>
                <a:endParaRPr lang="vi-VN" sz="1900" dirty="0">
                  <a:latin typeface="+mn-lt"/>
                </a:endParaRPr>
              </a:p>
            </p:txBody>
          </p:sp>
        </mc:Choice>
        <mc:Fallback>
          <p:sp>
            <p:nvSpPr>
              <p:cNvPr id="6" name="Rectangle 5"/>
              <p:cNvSpPr>
                <a:spLocks noRot="1" noChangeAspect="1" noMove="1" noResize="1" noEditPoints="1" noAdjustHandles="1" noChangeArrowheads="1" noChangeShapeType="1" noTextEdit="1"/>
              </p:cNvSpPr>
              <p:nvPr/>
            </p:nvSpPr>
            <p:spPr>
              <a:xfrm>
                <a:off x="629457" y="881838"/>
                <a:ext cx="2887092" cy="1881990"/>
              </a:xfrm>
              <a:prstGeom prst="rect">
                <a:avLst/>
              </a:prstGeom>
              <a:blipFill>
                <a:blip r:embed="rId3"/>
                <a:stretch>
                  <a:fillRect l="-2110" r="-2110" b="-5195"/>
                </a:stretch>
              </a:blipFill>
            </p:spPr>
            <p:txBody>
              <a:bodyPr/>
              <a:lstStyle/>
              <a:p>
                <a:r>
                  <a:rPr lang="en-US">
                    <a:noFill/>
                  </a:rPr>
                  <a:t> </a:t>
                </a:r>
              </a:p>
            </p:txBody>
          </p:sp>
        </mc:Fallback>
      </mc:AlternateContent>
      <p:sp>
        <p:nvSpPr>
          <p:cNvPr id="10" name="Rectangle 9"/>
          <p:cNvSpPr/>
          <p:nvPr/>
        </p:nvSpPr>
        <p:spPr>
          <a:xfrm>
            <a:off x="3516549" y="340372"/>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7" name="Rectangle 6"/>
              <p:cNvSpPr/>
              <p:nvPr/>
            </p:nvSpPr>
            <p:spPr>
              <a:xfrm>
                <a:off x="4096643" y="669825"/>
                <a:ext cx="4651088" cy="4188006"/>
              </a:xfrm>
              <a:prstGeom prst="rect">
                <a:avLst/>
              </a:prstGeom>
            </p:spPr>
            <p:txBody>
              <a:bodyPr wrap="square">
                <a:spAutoFit/>
              </a:bodyPr>
              <a:lstStyle/>
              <a:p>
                <a:pPr algn="just">
                  <a:lnSpc>
                    <a:spcPct val="150000"/>
                  </a:lnSpc>
                  <a:spcBef>
                    <a:spcPts val="600"/>
                  </a:spcBef>
                  <a:spcAft>
                    <a:spcPts val="600"/>
                  </a:spcAft>
                </a:pPr>
                <a:r>
                  <a:rPr lang="da-DK" sz="2000" dirty="0">
                    <a:latin typeface="Arial" panose="020B0604020202020204" pitchFamily="34" charset="0"/>
                    <a:ea typeface="Times New Roman" panose="02020603050405020304" pitchFamily="18" charset="0"/>
                    <a:cs typeface="Times New Roman" panose="02020603050405020304" pitchFamily="18" charset="0"/>
                  </a:rPr>
                  <a:t>Xét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𝐴𝐵𝐶</m:t>
                    </m:r>
                  </m:oMath>
                </a14:m>
                <a:r>
                  <a:rPr lang="da-DK" sz="2000" dirty="0">
                    <a:latin typeface="Arial" panose="020B0604020202020204" pitchFamily="34" charset="0"/>
                    <a:ea typeface="Times New Roman" panose="02020603050405020304" pitchFamily="18" charset="0"/>
                    <a:cs typeface="Times New Roman" panose="02020603050405020304" pitchFamily="18" charset="0"/>
                  </a:rPr>
                  <a:t> vuông tại B ta có:</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𝐴𝐶</m:t>
                    </m:r>
                    <m:r>
                      <a:rPr lang="da-DK"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𝐴𝐵</m:t>
                            </m:r>
                          </m:e>
                          <m:sup>
                            <m:r>
                              <a:rPr lang="da-DK" sz="2000" i="1">
                                <a:latin typeface="Cambria Math" panose="02040503050406030204" pitchFamily="18" charset="0"/>
                                <a:ea typeface="Times New Roman" panose="02020603050405020304" pitchFamily="18" charset="0"/>
                                <a:cs typeface="Arial" panose="020B0604020202020204" pitchFamily="34" charset="0"/>
                              </a:rPr>
                              <m:t>2</m:t>
                            </m:r>
                          </m:sup>
                        </m:sSup>
                        <m:r>
                          <a:rPr lang="da-DK"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𝐵𝐶</m:t>
                            </m:r>
                          </m:e>
                          <m:sup>
                            <m:r>
                              <a:rPr lang="da-DK" sz="2000" i="1">
                                <a:latin typeface="Cambria Math" panose="02040503050406030204" pitchFamily="18" charset="0"/>
                                <a:ea typeface="Times New Roman" panose="02020603050405020304" pitchFamily="18" charset="0"/>
                                <a:cs typeface="Arial" panose="020B0604020202020204" pitchFamily="34" charset="0"/>
                              </a:rPr>
                              <m:t>2</m:t>
                            </m:r>
                          </m:sup>
                        </m:sSup>
                      </m:e>
                    </m:rad>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da-DK" sz="2000" i="1">
                            <a:latin typeface="Cambria Math" panose="02040503050406030204" pitchFamily="18" charset="0"/>
                            <a:ea typeface="Times New Roman" panose="02020603050405020304" pitchFamily="18" charset="0"/>
                            <a:cs typeface="Arial" panose="020B0604020202020204" pitchFamily="34" charset="0"/>
                          </a:rPr>
                          <m:t>2</m:t>
                        </m:r>
                      </m:e>
                    </m:rad>
                  </m:oMath>
                </a14:m>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Bef>
                    <a:spcPts val="600"/>
                  </a:spcBef>
                  <a:spcAft>
                    <a:spcPts val="600"/>
                  </a:spcAft>
                </a:pPr>
                <a:r>
                  <a:rPr lang="da-DK" sz="2000" dirty="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𝐴𝐴</m:t>
                    </m:r>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𝐴𝐵𝐶𝐷</m:t>
                    </m:r>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𝐴𝐴</m:t>
                    </m:r>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𝐴𝐶</m:t>
                    </m:r>
                  </m:oMath>
                </a14:m>
                <a:r>
                  <a:rPr lang="da-DK" sz="2000" dirty="0">
                    <a:latin typeface="Arial" panose="020B0604020202020204" pitchFamily="34"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2000" dirty="0">
                    <a:latin typeface="Arial" panose="020B0604020202020204" pitchFamily="34" charset="0"/>
                    <a:ea typeface="Times New Roman" panose="02020603050405020304" pitchFamily="18" charset="0"/>
                    <a:cs typeface="Times New Roman" panose="02020603050405020304" pitchFamily="18" charset="0"/>
                  </a:rPr>
                  <a:t>Xét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𝐴𝐴</m:t>
                    </m:r>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𝐶</m:t>
                    </m:r>
                  </m:oMath>
                </a14:m>
                <a:r>
                  <a:rPr lang="da-DK" sz="2000" dirty="0">
                    <a:latin typeface="Arial" panose="020B0604020202020204" pitchFamily="34" charset="0"/>
                    <a:ea typeface="Times New Roman" panose="02020603050405020304" pitchFamily="18" charset="0"/>
                    <a:cs typeface="Times New Roman" panose="02020603050405020304" pitchFamily="18" charset="0"/>
                  </a:rPr>
                  <a:t> vuông tại A ta có:</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𝐴</m:t>
                        </m:r>
                      </m:e>
                      <m:sup>
                        <m:r>
                          <a:rPr lang="da-DK" sz="2000" i="1">
                            <a:latin typeface="Cambria Math" panose="02040503050406030204" pitchFamily="18" charset="0"/>
                            <a:ea typeface="Times New Roman" panose="02020603050405020304" pitchFamily="18" charset="0"/>
                            <a:cs typeface="Arial" panose="020B0604020202020204" pitchFamily="34" charset="0"/>
                          </a:rPr>
                          <m:t>′</m:t>
                        </m:r>
                      </m:sup>
                    </m:sSup>
                    <m:r>
                      <a:rPr lang="da-DK" sz="2000" i="1">
                        <a:latin typeface="Cambria Math" panose="02040503050406030204" pitchFamily="18" charset="0"/>
                        <a:ea typeface="Times New Roman" panose="02020603050405020304" pitchFamily="18" charset="0"/>
                        <a:cs typeface="Arial" panose="020B0604020202020204" pitchFamily="34" charset="0"/>
                      </a:rPr>
                      <m:t>𝐶</m:t>
                    </m:r>
                    <m:r>
                      <a:rPr lang="da-DK"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𝐴</m:t>
                                </m:r>
                              </m:e>
                              <m:sup>
                                <m:r>
                                  <a:rPr lang="da-DK" sz="2000" i="1">
                                    <a:latin typeface="Cambria Math" panose="02040503050406030204" pitchFamily="18" charset="0"/>
                                    <a:ea typeface="Times New Roman" panose="02020603050405020304" pitchFamily="18" charset="0"/>
                                    <a:cs typeface="Arial" panose="020B0604020202020204" pitchFamily="34" charset="0"/>
                                  </a:rPr>
                                  <m:t>′</m:t>
                                </m:r>
                              </m:sup>
                            </m:sSup>
                          </m:e>
                          <m:sup>
                            <m:r>
                              <a:rPr lang="da-DK" sz="2000" i="1">
                                <a:latin typeface="Cambria Math" panose="02040503050406030204" pitchFamily="18" charset="0"/>
                                <a:ea typeface="Times New Roman" panose="02020603050405020304" pitchFamily="18" charset="0"/>
                                <a:cs typeface="Arial" panose="020B0604020202020204" pitchFamily="34" charset="0"/>
                              </a:rPr>
                              <m:t>2</m:t>
                            </m:r>
                          </m:sup>
                        </m:sSup>
                        <m:r>
                          <a:rPr lang="da-DK"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𝐴𝐶</m:t>
                            </m:r>
                          </m:e>
                          <m:sup>
                            <m:r>
                              <a:rPr lang="da-DK" sz="2000" i="1">
                                <a:latin typeface="Cambria Math" panose="02040503050406030204" pitchFamily="18" charset="0"/>
                                <a:ea typeface="Times New Roman" panose="02020603050405020304" pitchFamily="18" charset="0"/>
                                <a:cs typeface="Arial" panose="020B0604020202020204" pitchFamily="34" charset="0"/>
                              </a:rPr>
                              <m:t>2</m:t>
                            </m:r>
                          </m:sup>
                        </m:sSup>
                      </m:e>
                    </m:rad>
                    <m:r>
                      <a:rPr lang="da-DK"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𝑎</m:t>
                            </m:r>
                          </m:e>
                          <m:sup>
                            <m:r>
                              <a:rPr lang="da-DK" sz="2000" i="1">
                                <a:latin typeface="Cambria Math" panose="02040503050406030204" pitchFamily="18" charset="0"/>
                                <a:ea typeface="Times New Roman" panose="02020603050405020304" pitchFamily="18" charset="0"/>
                                <a:cs typeface="Arial" panose="020B0604020202020204" pitchFamily="34" charset="0"/>
                              </a:rPr>
                              <m:t>2</m:t>
                            </m:r>
                          </m:sup>
                        </m:sSup>
                        <m:r>
                          <a:rPr lang="da-DK"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𝑎</m:t>
                            </m:r>
                          </m:e>
                          <m:sup>
                            <m:r>
                              <a:rPr lang="da-DK" sz="2000" i="1">
                                <a:latin typeface="Cambria Math" panose="02040503050406030204" pitchFamily="18" charset="0"/>
                                <a:ea typeface="Times New Roman" panose="02020603050405020304" pitchFamily="18" charset="0"/>
                                <a:cs typeface="Arial" panose="020B0604020202020204" pitchFamily="34" charset="0"/>
                              </a:rPr>
                              <m:t>2</m:t>
                            </m:r>
                          </m:sup>
                        </m:sSup>
                      </m:e>
                    </m:rad>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da-DK" sz="2000" i="1">
                            <a:latin typeface="Cambria Math" panose="02040503050406030204" pitchFamily="18" charset="0"/>
                            <a:ea typeface="Times New Roman" panose="02020603050405020304" pitchFamily="18" charset="0"/>
                            <a:cs typeface="Arial" panose="020B0604020202020204" pitchFamily="34" charset="0"/>
                          </a:rPr>
                          <m:t>3</m:t>
                        </m:r>
                      </m:e>
                    </m:rad>
                  </m:oMath>
                </a14:m>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pPr>
                <a:r>
                  <a:rPr lang="da-DK" sz="2000" dirty="0">
                    <a:latin typeface="Arial" panose="020B0604020202020204" pitchFamily="34" charset="0"/>
                    <a:ea typeface="Times New Roman" panose="02020603050405020304" pitchFamily="18" charset="0"/>
                  </a:rPr>
                  <a:t>Vậy độ dài đường chéo của hình lập phương là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da-DK" sz="2000" i="1">
                            <a:latin typeface="Cambria Math" panose="02040503050406030204" pitchFamily="18" charset="0"/>
                            <a:ea typeface="Times New Roman" panose="02020603050405020304" pitchFamily="18" charset="0"/>
                            <a:cs typeface="Arial" panose="020B0604020202020204" pitchFamily="34" charset="0"/>
                          </a:rPr>
                          <m:t>3</m:t>
                        </m:r>
                      </m:e>
                    </m:rad>
                  </m:oMath>
                </a14:m>
                <a:r>
                  <a:rPr lang="da-DK" sz="2000" dirty="0">
                    <a:latin typeface="Arial" panose="020B0604020202020204" pitchFamily="34" charset="0"/>
                    <a:ea typeface="Times New Roman" panose="02020603050405020304" pitchFamily="18" charset="0"/>
                  </a:rPr>
                  <a:t>.</a:t>
                </a:r>
                <a:endParaRPr lang="en-US" sz="1900" dirty="0">
                  <a:effectLst/>
                  <a:latin typeface="+mn-l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4096643" y="669825"/>
                <a:ext cx="4651088" cy="4188006"/>
              </a:xfrm>
              <a:prstGeom prst="rect">
                <a:avLst/>
              </a:prstGeom>
              <a:blipFill>
                <a:blip r:embed="rId4"/>
                <a:stretch>
                  <a:fillRect l="-1311" b="-174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96CBEC32-2014-C42F-D22C-7F4F6FC62BF7}"/>
              </a:ext>
            </a:extLst>
          </p:cNvPr>
          <p:cNvPicPr>
            <a:picLocks noChangeAspect="1"/>
          </p:cNvPicPr>
          <p:nvPr/>
        </p:nvPicPr>
        <p:blipFill>
          <a:blip r:embed="rId5"/>
          <a:stretch>
            <a:fillRect/>
          </a:stretch>
        </p:blipFill>
        <p:spPr>
          <a:xfrm>
            <a:off x="895596" y="2948934"/>
            <a:ext cx="2070100" cy="1962150"/>
          </a:xfrm>
          <a:prstGeom prst="rect">
            <a:avLst/>
          </a:prstGeom>
        </p:spPr>
      </p:pic>
    </p:spTree>
    <p:extLst>
      <p:ext uri="{BB962C8B-B14F-4D97-AF65-F5344CB8AC3E}">
        <p14:creationId xmlns:p14="http://schemas.microsoft.com/office/powerpoint/2010/main" val="221804773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6" grpId="0"/>
      <p:bldP spid="10"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33060"/>
            <a:ext cx="857748" cy="543117"/>
          </a:xfrm>
          <a:prstGeom prst="rect">
            <a:avLst/>
          </a:prstGeom>
        </p:spPr>
      </p:pic>
      <p:grpSp>
        <p:nvGrpSpPr>
          <p:cNvPr id="2039" name="Google Shape;2039;p38"/>
          <p:cNvGrpSpPr/>
          <p:nvPr/>
        </p:nvGrpSpPr>
        <p:grpSpPr>
          <a:xfrm rot="635329">
            <a:off x="3979789" y="371903"/>
            <a:ext cx="1208177" cy="1133623"/>
            <a:chOff x="4954259" y="1138378"/>
            <a:chExt cx="616622" cy="610761"/>
          </a:xfrm>
        </p:grpSpPr>
        <p:sp>
          <p:nvSpPr>
            <p:cNvPr id="2040" name="Google Shape;2040;p38"/>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38"/>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2042;p38"/>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2043;p38"/>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8"/>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46" name="Google Shape;2046;p38"/>
          <p:cNvSpPr txBox="1">
            <a:spLocks noGrp="1"/>
          </p:cNvSpPr>
          <p:nvPr>
            <p:ph type="title" idx="2"/>
          </p:nvPr>
        </p:nvSpPr>
        <p:spPr>
          <a:xfrm>
            <a:off x="3885919" y="472814"/>
            <a:ext cx="14550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6">
                    <a:lumMod val="50000"/>
                  </a:schemeClr>
                </a:solidFill>
                <a:latin typeface="+mj-lt"/>
              </a:rPr>
              <a:t>II</a:t>
            </a:r>
            <a:endParaRPr>
              <a:solidFill>
                <a:schemeClr val="accent6">
                  <a:lumMod val="50000"/>
                </a:schemeClr>
              </a:solidFill>
              <a:latin typeface="+mj-lt"/>
            </a:endParaRPr>
          </a:p>
        </p:txBody>
      </p:sp>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316875" y="1518124"/>
            <a:ext cx="8534004" cy="1911549"/>
          </a:xfrm>
          <a:prstGeom prst="rect">
            <a:avLst/>
          </a:prstGeom>
        </p:spPr>
        <p:txBody>
          <a:bodyPr wrap="square">
            <a:spAutoFit/>
          </a:bodyPr>
          <a:lstStyle/>
          <a:p>
            <a:pPr lvl="0" algn="ctr">
              <a:lnSpc>
                <a:spcPct val="150000"/>
              </a:lnSpc>
              <a:buClr>
                <a:srgbClr val="333333"/>
              </a:buClr>
              <a:buSzPts val="3600"/>
              <a:defRPr/>
            </a:pPr>
            <a:r>
              <a:rPr lang="en-US" sz="4200" b="1" dirty="0" err="1">
                <a:solidFill>
                  <a:srgbClr val="0082C6">
                    <a:lumMod val="50000"/>
                  </a:srgbClr>
                </a:solidFill>
                <a:latin typeface="Arial" panose="020B0604020202020204" pitchFamily="34" charset="0"/>
                <a:sym typeface="Delius"/>
              </a:rPr>
              <a:t>Hình</a:t>
            </a:r>
            <a:r>
              <a:rPr lang="en-US" sz="4200" b="1" dirty="0">
                <a:solidFill>
                  <a:srgbClr val="0082C6">
                    <a:lumMod val="50000"/>
                  </a:srgbClr>
                </a:solidFill>
                <a:latin typeface="Arial" panose="020B0604020202020204" pitchFamily="34" charset="0"/>
                <a:sym typeface="Delius"/>
              </a:rPr>
              <a:t> </a:t>
            </a:r>
            <a:r>
              <a:rPr lang="en-US" sz="4200" b="1" dirty="0" err="1">
                <a:solidFill>
                  <a:srgbClr val="0082C6">
                    <a:lumMod val="50000"/>
                  </a:srgbClr>
                </a:solidFill>
                <a:latin typeface="Arial" panose="020B0604020202020204" pitchFamily="34" charset="0"/>
                <a:sym typeface="Delius"/>
              </a:rPr>
              <a:t>chóp</a:t>
            </a:r>
            <a:r>
              <a:rPr lang="en-US" sz="4200" b="1" dirty="0">
                <a:solidFill>
                  <a:srgbClr val="0082C6">
                    <a:lumMod val="50000"/>
                  </a:srgbClr>
                </a:solidFill>
                <a:latin typeface="Arial" panose="020B0604020202020204" pitchFamily="34" charset="0"/>
                <a:sym typeface="Delius"/>
              </a:rPr>
              <a:t> </a:t>
            </a:r>
            <a:r>
              <a:rPr lang="en-US" sz="4200" b="1" dirty="0" err="1">
                <a:solidFill>
                  <a:srgbClr val="0082C6">
                    <a:lumMod val="50000"/>
                  </a:srgbClr>
                </a:solidFill>
                <a:latin typeface="Arial" panose="020B0604020202020204" pitchFamily="34" charset="0"/>
                <a:sym typeface="Delius"/>
              </a:rPr>
              <a:t>đều</a:t>
            </a:r>
            <a:r>
              <a:rPr lang="en-US" sz="4200" b="1" dirty="0">
                <a:solidFill>
                  <a:srgbClr val="0082C6">
                    <a:lumMod val="50000"/>
                  </a:srgbClr>
                </a:solidFill>
                <a:latin typeface="Arial" panose="020B0604020202020204" pitchFamily="34" charset="0"/>
                <a:sym typeface="Delius"/>
              </a:rPr>
              <a:t>.</a:t>
            </a:r>
          </a:p>
          <a:p>
            <a:pPr lvl="0" algn="ctr">
              <a:lnSpc>
                <a:spcPct val="150000"/>
              </a:lnSpc>
              <a:buClr>
                <a:srgbClr val="333333"/>
              </a:buClr>
              <a:buSzPts val="3600"/>
              <a:defRPr/>
            </a:pPr>
            <a:r>
              <a:rPr kumimoji="0" lang="en-US" sz="4200" b="1" i="0" u="none" strike="noStrike" kern="0" cap="none" spc="0" normalizeH="0" baseline="0" noProof="0" dirty="0" err="1">
                <a:ln>
                  <a:noFill/>
                </a:ln>
                <a:solidFill>
                  <a:srgbClr val="0082C6">
                    <a:lumMod val="50000"/>
                  </a:srgbClr>
                </a:solidFill>
                <a:effectLst/>
                <a:uLnTx/>
                <a:uFillTx/>
                <a:latin typeface="Arial" panose="020B0604020202020204" pitchFamily="34" charset="0"/>
                <a:cs typeface="Arial"/>
                <a:sym typeface="Delius"/>
              </a:rPr>
              <a:t>Hình</a:t>
            </a:r>
            <a:r>
              <a:rPr kumimoji="0" lang="en-US" sz="4200" b="1" i="0" u="none" strike="noStrike" kern="0" cap="none" spc="0" normalizeH="0" baseline="0" noProof="0" dirty="0">
                <a:ln>
                  <a:noFill/>
                </a:ln>
                <a:solidFill>
                  <a:srgbClr val="0082C6">
                    <a:lumMod val="50000"/>
                  </a:srgbClr>
                </a:solidFill>
                <a:effectLst/>
                <a:uLnTx/>
                <a:uFillTx/>
                <a:latin typeface="Arial" panose="020B0604020202020204" pitchFamily="34" charset="0"/>
                <a:cs typeface="Arial"/>
                <a:sym typeface="Delius"/>
              </a:rPr>
              <a:t> </a:t>
            </a:r>
            <a:r>
              <a:rPr kumimoji="0" lang="en-US" sz="4200" b="1" i="0" u="none" strike="noStrike" kern="0" cap="none" spc="0" normalizeH="0" baseline="0" noProof="0" dirty="0" err="1">
                <a:ln>
                  <a:noFill/>
                </a:ln>
                <a:solidFill>
                  <a:srgbClr val="0082C6">
                    <a:lumMod val="50000"/>
                  </a:srgbClr>
                </a:solidFill>
                <a:effectLst/>
                <a:uLnTx/>
                <a:uFillTx/>
                <a:latin typeface="Arial" panose="020B0604020202020204" pitchFamily="34" charset="0"/>
                <a:cs typeface="Arial"/>
                <a:sym typeface="Delius"/>
              </a:rPr>
              <a:t>chóp</a:t>
            </a:r>
            <a:r>
              <a:rPr kumimoji="0" lang="en-US" sz="4200" b="1" i="0" u="none" strike="noStrike" kern="0" cap="none" spc="0" normalizeH="0" baseline="0" noProof="0" dirty="0">
                <a:ln>
                  <a:noFill/>
                </a:ln>
                <a:solidFill>
                  <a:srgbClr val="0082C6">
                    <a:lumMod val="50000"/>
                  </a:srgbClr>
                </a:solidFill>
                <a:effectLst/>
                <a:uLnTx/>
                <a:uFillTx/>
                <a:latin typeface="Arial" panose="020B0604020202020204" pitchFamily="34" charset="0"/>
                <a:cs typeface="Arial"/>
                <a:sym typeface="Delius"/>
              </a:rPr>
              <a:t> </a:t>
            </a:r>
            <a:r>
              <a:rPr kumimoji="0" lang="en-US" sz="4200" b="1" i="0" u="none" strike="noStrike" kern="0" cap="none" spc="0" normalizeH="0" baseline="0" noProof="0" dirty="0" err="1">
                <a:ln>
                  <a:noFill/>
                </a:ln>
                <a:solidFill>
                  <a:srgbClr val="0082C6">
                    <a:lumMod val="50000"/>
                  </a:srgbClr>
                </a:solidFill>
                <a:effectLst/>
                <a:uLnTx/>
                <a:uFillTx/>
                <a:latin typeface="Arial" panose="020B0604020202020204" pitchFamily="34" charset="0"/>
                <a:cs typeface="Arial"/>
                <a:sym typeface="Delius"/>
              </a:rPr>
              <a:t>cụt</a:t>
            </a:r>
            <a:r>
              <a:rPr kumimoji="0" lang="en-US" sz="4200" b="1" i="0" u="none" strike="noStrike" kern="0" cap="none" spc="0" normalizeH="0" baseline="0" noProof="0" dirty="0">
                <a:ln>
                  <a:noFill/>
                </a:ln>
                <a:solidFill>
                  <a:srgbClr val="0082C6">
                    <a:lumMod val="50000"/>
                  </a:srgbClr>
                </a:solidFill>
                <a:effectLst/>
                <a:uLnTx/>
                <a:uFillTx/>
                <a:latin typeface="Arial" panose="020B0604020202020204" pitchFamily="34" charset="0"/>
                <a:cs typeface="Arial"/>
                <a:sym typeface="Delius"/>
              </a:rPr>
              <a:t> </a:t>
            </a:r>
            <a:r>
              <a:rPr kumimoji="0" lang="en-US" sz="4200" b="1" i="0" u="none" strike="noStrike" kern="0" cap="none" spc="0" normalizeH="0" baseline="0" noProof="0" dirty="0" err="1">
                <a:ln>
                  <a:noFill/>
                </a:ln>
                <a:solidFill>
                  <a:srgbClr val="0082C6">
                    <a:lumMod val="50000"/>
                  </a:srgbClr>
                </a:solidFill>
                <a:effectLst/>
                <a:uLnTx/>
                <a:uFillTx/>
                <a:latin typeface="Arial" panose="020B0604020202020204" pitchFamily="34" charset="0"/>
                <a:cs typeface="Arial"/>
                <a:sym typeface="Delius"/>
              </a:rPr>
              <a:t>đều</a:t>
            </a:r>
            <a:endParaRPr kumimoji="0" lang="vi-VN" sz="4200" b="1" i="0" u="none" strike="noStrike" kern="0" cap="none" spc="0" normalizeH="0" baseline="0" noProof="0" dirty="0">
              <a:ln>
                <a:noFill/>
              </a:ln>
              <a:solidFill>
                <a:srgbClr val="0082C6">
                  <a:lumMod val="50000"/>
                </a:srgbClr>
              </a:solidFill>
              <a:effectLst/>
              <a:uLnTx/>
              <a:uFillTx/>
              <a:cs typeface="Arial"/>
              <a:sym typeface="Delius"/>
            </a:endParaRPr>
          </a:p>
        </p:txBody>
      </p:sp>
    </p:spTree>
    <p:extLst>
      <p:ext uri="{BB962C8B-B14F-4D97-AF65-F5344CB8AC3E}">
        <p14:creationId xmlns:p14="http://schemas.microsoft.com/office/powerpoint/2010/main" val="444067198"/>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657"/>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Lst>
          </a:blip>
          <a:stretch>
            <a:fillRect/>
          </a:stretch>
        </p:blipFill>
        <p:spPr>
          <a:xfrm>
            <a:off x="8078813" y="0"/>
            <a:ext cx="1065187" cy="1149752"/>
          </a:xfrm>
          <a:prstGeom prst="rect">
            <a:avLst/>
          </a:prstGeom>
        </p:spPr>
      </p:pic>
      <p:grpSp>
        <p:nvGrpSpPr>
          <p:cNvPr id="54" name="Google Shape;2327;p41"/>
          <p:cNvGrpSpPr/>
          <p:nvPr/>
        </p:nvGrpSpPr>
        <p:grpSpPr>
          <a:xfrm rot="4649849" flipH="1">
            <a:off x="8759276" y="4618445"/>
            <a:ext cx="425930" cy="547550"/>
            <a:chOff x="2733850" y="1716850"/>
            <a:chExt cx="766325" cy="1022025"/>
          </a:xfrm>
        </p:grpSpPr>
        <p:sp>
          <p:nvSpPr>
            <p:cNvPr id="55" name="Google Shape;2328;p41"/>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29;p41"/>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30;p41"/>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31;p41"/>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32;p41"/>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33;p41"/>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34;p41"/>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35;p41"/>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36;p41"/>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37;p41"/>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38;p41"/>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39;p41"/>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40;p41"/>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41;p41"/>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42;p41"/>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43;p41"/>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44;p41"/>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45;p41"/>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46;p41"/>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47;p41"/>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48;p41"/>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49;p41"/>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50;p41"/>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51;p41"/>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52;p41"/>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53;p41"/>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54;p41"/>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Rectangle 40"/>
          <p:cNvSpPr/>
          <p:nvPr/>
        </p:nvSpPr>
        <p:spPr>
          <a:xfrm>
            <a:off x="431684" y="117724"/>
            <a:ext cx="8280632" cy="2609817"/>
          </a:xfrm>
          <a:prstGeom prst="rect">
            <a:avLst/>
          </a:prstGeom>
        </p:spPr>
        <p:txBody>
          <a:bodyPr wrap="square">
            <a:spAutoFit/>
          </a:bodyPr>
          <a:lstStyle/>
          <a:p>
            <a:pPr>
              <a:lnSpc>
                <a:spcPct val="150000"/>
              </a:lnSpc>
              <a:spcAft>
                <a:spcPts val="800"/>
              </a:spcAft>
            </a:pPr>
            <a:r>
              <a:rPr lang="en-US" sz="1700" b="1" dirty="0">
                <a:solidFill>
                  <a:srgbClr val="C00000"/>
                </a:solidFill>
                <a:latin typeface="+mn-lt"/>
              </a:rPr>
              <a:t>HĐ2: </a:t>
            </a:r>
            <a:r>
              <a:rPr lang="pt-BR" sz="1700" kern="100" dirty="0">
                <a:latin typeface="Arial" panose="020B0604020202020204" pitchFamily="34" charset="0"/>
                <a:ea typeface="Times New Roman" panose="02020603050405020304" pitchFamily="18" charset="0"/>
                <a:cs typeface="Times New Roman" panose="02020603050405020304" pitchFamily="18" charset="0"/>
              </a:rPr>
              <a:t>Để tạo mô hình một tháp chuông ở Hình 83a từ một tấm bìa hình vuông, bạn Dũng cắt bỏ phần màu trắng gồm bốn tam giác cân bằng nhau có đáy là các cạnh của tấm bìa (Hình 83b) rồi gấp lại phần màu xanh để tạo thành một hình chóp tứ giác. Quan sát Hình 83a, 83b và cho biết:</a:t>
            </a:r>
            <a:endParaRPr lang="en-US" sz="17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1700" kern="100" dirty="0">
                <a:latin typeface="Arial" panose="020B0604020202020204" pitchFamily="34" charset="0"/>
                <a:ea typeface="Times New Roman" panose="02020603050405020304" pitchFamily="18" charset="0"/>
                <a:cs typeface="Times New Roman" panose="02020603050405020304" pitchFamily="18" charset="0"/>
              </a:rPr>
              <a:t>a) Đáy của hình chóp mà bạn Dũng tạo ra là tứ giác có tính chất gì;</a:t>
            </a:r>
            <a:endParaRPr lang="en-US" sz="17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1700" kern="100" dirty="0">
                <a:latin typeface="Arial" panose="020B0604020202020204" pitchFamily="34" charset="0"/>
                <a:ea typeface="Times New Roman" panose="02020603050405020304" pitchFamily="18" charset="0"/>
                <a:cs typeface="Times New Roman" panose="02020603050405020304" pitchFamily="18" charset="0"/>
              </a:rPr>
              <a:t>b) Các cạnh bên của hình chóp đó có bằng nhau hay không.</a:t>
            </a:r>
            <a:endParaRPr lang="en-US" sz="17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5"/>
          <a:srcRect/>
          <a:stretch/>
        </p:blipFill>
        <p:spPr>
          <a:xfrm>
            <a:off x="5591666" y="3084752"/>
            <a:ext cx="3304814" cy="1795679"/>
          </a:xfrm>
          <a:prstGeom prst="rect">
            <a:avLst/>
          </a:prstGeom>
        </p:spPr>
      </p:pic>
      <p:sp>
        <p:nvSpPr>
          <p:cNvPr id="5" name="Rectangle 4">
            <a:extLst>
              <a:ext uri="{FF2B5EF4-FFF2-40B4-BE49-F238E27FC236}">
                <a16:creationId xmlns:a16="http://schemas.microsoft.com/office/drawing/2014/main" id="{D4B79236-0FED-1065-6B39-008609B5F2EE}"/>
              </a:ext>
            </a:extLst>
          </p:cNvPr>
          <p:cNvSpPr/>
          <p:nvPr/>
        </p:nvSpPr>
        <p:spPr>
          <a:xfrm>
            <a:off x="247520" y="2764354"/>
            <a:ext cx="670375"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1200" cap="none" spc="0" normalizeH="0" baseline="0" noProof="0" dirty="0" err="1">
                <a:ln>
                  <a:noFill/>
                </a:ln>
                <a:solidFill>
                  <a:srgbClr val="005696"/>
                </a:solidFill>
                <a:effectLst/>
                <a:uLnTx/>
                <a:uFillTx/>
                <a:latin typeface="Arial" panose="020B0604020202020204" pitchFamily="34" charset="0"/>
                <a:ea typeface="+mn-ea"/>
                <a:cs typeface="Arial"/>
                <a:sym typeface="Arial"/>
              </a:rPr>
              <a:t>Giải</a:t>
            </a:r>
            <a:r>
              <a:rPr kumimoji="0" lang="en-US" sz="1700" b="1" i="1" u="sng" strike="noStrike" kern="1200" cap="none" spc="0" normalizeH="0" baseline="0" noProof="0" dirty="0">
                <a:ln>
                  <a:noFill/>
                </a:ln>
                <a:solidFill>
                  <a:srgbClr val="005696"/>
                </a:solidFill>
                <a:effectLst/>
                <a:uLnTx/>
                <a:uFillTx/>
                <a:latin typeface="Arial" panose="020B0604020202020204" pitchFamily="34" charset="0"/>
                <a:ea typeface="+mn-ea"/>
                <a:cs typeface="Arial"/>
                <a:sym typeface="Arial"/>
              </a:rPr>
              <a:t>:</a:t>
            </a:r>
            <a:endParaRPr kumimoji="0" lang="en-US" sz="1700" b="1" i="1" u="sng" strike="noStrike" kern="1200" cap="none" spc="0" normalizeH="0" baseline="0" noProof="0" dirty="0">
              <a:ln>
                <a:noFill/>
              </a:ln>
              <a:solidFill>
                <a:srgbClr val="005696"/>
              </a:solidFill>
              <a:effectLst/>
              <a:uLnTx/>
              <a:uFillTx/>
              <a:latin typeface="Calibri"/>
              <a:ea typeface="+mn-ea"/>
              <a:cs typeface="Arial"/>
              <a:sym typeface="Arial"/>
            </a:endParaRPr>
          </a:p>
        </p:txBody>
      </p:sp>
      <p:sp>
        <p:nvSpPr>
          <p:cNvPr id="7" name="TextBox 6">
            <a:extLst>
              <a:ext uri="{FF2B5EF4-FFF2-40B4-BE49-F238E27FC236}">
                <a16:creationId xmlns:a16="http://schemas.microsoft.com/office/drawing/2014/main" id="{35583F09-A416-52E2-A3AF-27C5A3C32EF6}"/>
              </a:ext>
            </a:extLst>
          </p:cNvPr>
          <p:cNvSpPr txBox="1"/>
          <p:nvPr/>
        </p:nvSpPr>
        <p:spPr>
          <a:xfrm>
            <a:off x="418733" y="3018688"/>
            <a:ext cx="5043342" cy="2007088"/>
          </a:xfrm>
          <a:prstGeom prst="rect">
            <a:avLst/>
          </a:prstGeom>
          <a:noFill/>
        </p:spPr>
        <p:txBody>
          <a:bodyPr wrap="square">
            <a:spAutoFit/>
          </a:bodyPr>
          <a:lstStyle/>
          <a:p>
            <a:pPr marL="30480" marR="30480" algn="just">
              <a:lnSpc>
                <a:spcPct val="150000"/>
              </a:lnSpc>
            </a:pPr>
            <a:r>
              <a:rPr lang="da-DK" sz="1700" dirty="0">
                <a:solidFill>
                  <a:srgbClr val="000000"/>
                </a:solidFill>
                <a:effectLst/>
                <a:latin typeface="Arial" panose="020B0604020202020204" pitchFamily="34" charset="0"/>
                <a:ea typeface="Times New Roman" panose="02020603050405020304" pitchFamily="18" charset="0"/>
              </a:rPr>
              <a:t>a) Đáy của hình chóp mà bạn Dũng tạo ra là tứ giác có bốn cạnh bằng nhau, bốn góc bằng nhau và bằng 90°.</a:t>
            </a:r>
            <a:endParaRPr lang="en-US" sz="17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da-DK" sz="1700" dirty="0">
                <a:solidFill>
                  <a:srgbClr val="000000"/>
                </a:solidFill>
                <a:effectLst/>
                <a:latin typeface="Arial" panose="020B0604020202020204" pitchFamily="34" charset="0"/>
                <a:ea typeface="Times New Roman" panose="02020603050405020304" pitchFamily="18" charset="0"/>
              </a:rPr>
              <a:t>Vậy đáy của hình chóp đó là hình vuông.</a:t>
            </a:r>
            <a:endParaRPr lang="en-US" sz="17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da-DK" sz="1700" dirty="0">
                <a:solidFill>
                  <a:srgbClr val="000000"/>
                </a:solidFill>
                <a:effectLst/>
                <a:latin typeface="Arial" panose="020B0604020202020204" pitchFamily="34" charset="0"/>
                <a:ea typeface="Times New Roman" panose="02020603050405020304" pitchFamily="18" charset="0"/>
              </a:rPr>
              <a:t>b) Các cạnh bên của hình chóp đó bằng nhau.</a:t>
            </a:r>
            <a:endParaRPr lang="en-US" sz="1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0705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657"/>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147303" y="-20274"/>
            <a:ext cx="996697" cy="1364441"/>
          </a:xfrm>
          <a:prstGeom prst="rect">
            <a:avLst/>
          </a:prstGeom>
        </p:spPr>
      </p:pic>
      <p:pic>
        <p:nvPicPr>
          <p:cNvPr id="6" name="Picture 5"/>
          <p:cNvPicPr>
            <a:picLocks noChangeAspect="1"/>
          </p:cNvPicPr>
          <p:nvPr/>
        </p:nvPicPr>
        <p:blipFill>
          <a:blip r:embed="rId4"/>
          <a:stretch>
            <a:fillRect/>
          </a:stretch>
        </p:blipFill>
        <p:spPr>
          <a:xfrm>
            <a:off x="8147303" y="4313836"/>
            <a:ext cx="726353" cy="761455"/>
          </a:xfrm>
          <a:prstGeom prst="rect">
            <a:avLst/>
          </a:prstGeom>
        </p:spPr>
      </p:pic>
      <p:sp>
        <p:nvSpPr>
          <p:cNvPr id="9" name="Google Shape;2540;p49"/>
          <p:cNvSpPr txBox="1">
            <a:spLocks/>
          </p:cNvSpPr>
          <p:nvPr/>
        </p:nvSpPr>
        <p:spPr>
          <a:xfrm>
            <a:off x="3008935" y="817049"/>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buSzTx/>
            </a:pPr>
            <a:r>
              <a:rPr lang="en-US" b="1" dirty="0" err="1">
                <a:solidFill>
                  <a:srgbClr val="C00000"/>
                </a:solidFill>
                <a:latin typeface="Arial" panose="020B0604020202020204" pitchFamily="34" charset="0"/>
                <a:cs typeface="Arial"/>
                <a:sym typeface="Arial"/>
              </a:rPr>
              <a:t>Định</a:t>
            </a:r>
            <a:r>
              <a:rPr lang="en-US" b="1" dirty="0">
                <a:solidFill>
                  <a:srgbClr val="C00000"/>
                </a:solidFill>
                <a:latin typeface="Arial" panose="020B0604020202020204" pitchFamily="34" charset="0"/>
                <a:cs typeface="Arial"/>
                <a:sym typeface="Arial"/>
              </a:rPr>
              <a:t> </a:t>
            </a:r>
            <a:r>
              <a:rPr lang="en-US" b="1" dirty="0" err="1">
                <a:solidFill>
                  <a:srgbClr val="C00000"/>
                </a:solidFill>
                <a:latin typeface="Arial" panose="020B0604020202020204" pitchFamily="34" charset="0"/>
                <a:cs typeface="Arial"/>
                <a:sym typeface="Arial"/>
              </a:rPr>
              <a:t>nghĩa</a:t>
            </a:r>
            <a:endParaRPr lang="vi-VN" b="1" dirty="0">
              <a:solidFill>
                <a:srgbClr val="C00000"/>
              </a:solidFill>
              <a:latin typeface="Arial" panose="020B0604020202020204" pitchFamily="34" charset="0"/>
              <a:cs typeface="Arial"/>
            </a:endParaRPr>
          </a:p>
        </p:txBody>
      </p:sp>
      <p:sp>
        <p:nvSpPr>
          <p:cNvPr id="10" name="Rectangle 9"/>
          <p:cNvSpPr/>
          <p:nvPr/>
        </p:nvSpPr>
        <p:spPr>
          <a:xfrm>
            <a:off x="1565448" y="1843377"/>
            <a:ext cx="6012769" cy="1456745"/>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200000"/>
              </a:lnSpc>
              <a:spcBef>
                <a:spcPts val="600"/>
              </a:spcBef>
              <a:spcAft>
                <a:spcPts val="600"/>
              </a:spcAft>
            </a:pPr>
            <a:r>
              <a:rPr lang="da-DK" sz="2400" dirty="0">
                <a:latin typeface="Arial" panose="020B0604020202020204" pitchFamily="34" charset="0"/>
                <a:ea typeface="Times New Roman" panose="02020603050405020304" pitchFamily="18" charset="0"/>
                <a:cs typeface="Times New Roman" panose="02020603050405020304" pitchFamily="18" charset="0"/>
              </a:rPr>
              <a:t>Hình chóp đều là có đáy là đa giác đều và các cạnh bên bằng nhau.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210233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65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2971782">
            <a:off x="411322" y="4520191"/>
            <a:ext cx="604820" cy="69834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20000" contrast="-40000"/>
                    </a14:imgEffect>
                  </a14:imgLayer>
                </a14:imgProps>
              </a:ext>
            </a:extLst>
          </a:blip>
          <a:stretch>
            <a:fillRect/>
          </a:stretch>
        </p:blipFill>
        <p:spPr>
          <a:xfrm>
            <a:off x="8077604" y="-63611"/>
            <a:ext cx="1066396" cy="1459857"/>
          </a:xfrm>
          <a:prstGeom prst="rect">
            <a:avLst/>
          </a:prstGeom>
        </p:spPr>
      </p:pic>
      <p:grpSp>
        <p:nvGrpSpPr>
          <p:cNvPr id="2" name="Group 1">
            <a:extLst>
              <a:ext uri="{FF2B5EF4-FFF2-40B4-BE49-F238E27FC236}">
                <a16:creationId xmlns:a16="http://schemas.microsoft.com/office/drawing/2014/main" id="{75FDBF78-BD8C-5400-DCAA-61C2A5C3B773}"/>
              </a:ext>
            </a:extLst>
          </p:cNvPr>
          <p:cNvGrpSpPr/>
          <p:nvPr/>
        </p:nvGrpSpPr>
        <p:grpSpPr>
          <a:xfrm>
            <a:off x="439063" y="155065"/>
            <a:ext cx="8217746" cy="2273636"/>
            <a:chOff x="1218537" y="3611608"/>
            <a:chExt cx="8217746" cy="2273636"/>
          </a:xfrm>
        </p:grpSpPr>
        <p:sp>
          <p:nvSpPr>
            <p:cNvPr id="3" name="TextBox 2">
              <a:extLst>
                <a:ext uri="{FF2B5EF4-FFF2-40B4-BE49-F238E27FC236}">
                  <a16:creationId xmlns:a16="http://schemas.microsoft.com/office/drawing/2014/main" id="{D636B5C0-2E49-37FE-1F8E-BF2927DD894F}"/>
                </a:ext>
              </a:extLst>
            </p:cNvPr>
            <p:cNvSpPr txBox="1"/>
            <p:nvPr/>
          </p:nvSpPr>
          <p:spPr>
            <a:xfrm>
              <a:off x="2067151" y="3611608"/>
              <a:ext cx="7369132" cy="2273636"/>
            </a:xfrm>
            <a:prstGeom prst="rect">
              <a:avLst/>
            </a:prstGeom>
            <a:noFill/>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pPr>
              <a:r>
                <a:rPr kumimoji="0" lang="da-DK" sz="1800" b="1" i="1"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Chú ý: </a:t>
              </a:r>
              <a:r>
                <a:rPr lang="da-DK" sz="1800" dirty="0">
                  <a:effectLst/>
                  <a:latin typeface="Arial" panose="020B0604020202020204" pitchFamily="34" charset="0"/>
                  <a:ea typeface="Times New Roman" panose="02020603050405020304" pitchFamily="18" charset="0"/>
                  <a:cs typeface="Times New Roman" panose="02020603050405020304" pitchFamily="18" charset="0"/>
                </a:rPr>
                <a:t>Khi đáy của hình chóp đều lần lượt là tam giác đều, hình vuông, ngũ giác đều, lục giác đều, ta gọi hình chóp đều đó lần lượt là hình chóp tam giác đều, hình chóp tứ giác đều, hình chóp ngũ giác đều, hình chóp lục giác đều.</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r>
                <a:rPr lang="da-DK" sz="1800" dirty="0">
                  <a:effectLst/>
                  <a:latin typeface="Arial" panose="020B0604020202020204" pitchFamily="34" charset="0"/>
                  <a:ea typeface="Times New Roman" panose="02020603050405020304" pitchFamily="18" charset="0"/>
                  <a:cs typeface="Times New Roman" panose="02020603050405020304" pitchFamily="18" charset="0"/>
                </a:rPr>
                <a:t>Hình chóp tam giác đều có cạnh bên bằng cạnh đáy là tứ diện đều.</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4">
              <a:extLst>
                <a:ext uri="{FF2B5EF4-FFF2-40B4-BE49-F238E27FC236}">
                  <a16:creationId xmlns:a16="http://schemas.microsoft.com/office/drawing/2014/main" id="{9CECD040-689F-745F-D184-FC2064825B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8537" y="4197873"/>
              <a:ext cx="744469" cy="656063"/>
            </a:xfrm>
            <a:prstGeom prst="rect">
              <a:avLst/>
            </a:prstGeom>
          </p:spPr>
        </p:pic>
      </p:grpSp>
      <p:grpSp>
        <p:nvGrpSpPr>
          <p:cNvPr id="14" name="Group 13">
            <a:extLst>
              <a:ext uri="{FF2B5EF4-FFF2-40B4-BE49-F238E27FC236}">
                <a16:creationId xmlns:a16="http://schemas.microsoft.com/office/drawing/2014/main" id="{B48A6ED0-0DD6-6210-61D0-AFB300BB14AC}"/>
              </a:ext>
            </a:extLst>
          </p:cNvPr>
          <p:cNvGrpSpPr/>
          <p:nvPr/>
        </p:nvGrpSpPr>
        <p:grpSpPr>
          <a:xfrm>
            <a:off x="1287676" y="2570416"/>
            <a:ext cx="6869733" cy="2441941"/>
            <a:chOff x="1287676" y="2570416"/>
            <a:chExt cx="6869733" cy="2441941"/>
          </a:xfrm>
        </p:grpSpPr>
        <p:pic>
          <p:nvPicPr>
            <p:cNvPr id="8" name="Picture 7">
              <a:extLst>
                <a:ext uri="{FF2B5EF4-FFF2-40B4-BE49-F238E27FC236}">
                  <a16:creationId xmlns:a16="http://schemas.microsoft.com/office/drawing/2014/main" id="{53DAD452-FBD4-3F04-D810-DA72D6494FDD}"/>
                </a:ext>
              </a:extLst>
            </p:cNvPr>
            <p:cNvPicPr>
              <a:picLocks noChangeAspect="1"/>
            </p:cNvPicPr>
            <p:nvPr/>
          </p:nvPicPr>
          <p:blipFill>
            <a:blip r:embed="rId8"/>
            <a:stretch>
              <a:fillRect/>
            </a:stretch>
          </p:blipFill>
          <p:spPr>
            <a:xfrm>
              <a:off x="1544611" y="2570416"/>
              <a:ext cx="1819660" cy="1984252"/>
            </a:xfrm>
            <a:prstGeom prst="rect">
              <a:avLst/>
            </a:prstGeom>
          </p:spPr>
        </p:pic>
        <p:pic>
          <p:nvPicPr>
            <p:cNvPr id="10" name="Picture 9">
              <a:extLst>
                <a:ext uri="{FF2B5EF4-FFF2-40B4-BE49-F238E27FC236}">
                  <a16:creationId xmlns:a16="http://schemas.microsoft.com/office/drawing/2014/main" id="{F7DFF210-EECF-5881-568F-FBCECD04D708}"/>
                </a:ext>
              </a:extLst>
            </p:cNvPr>
            <p:cNvPicPr>
              <a:picLocks noChangeAspect="1"/>
            </p:cNvPicPr>
            <p:nvPr/>
          </p:nvPicPr>
          <p:blipFill>
            <a:blip r:embed="rId9"/>
            <a:stretch>
              <a:fillRect/>
            </a:stretch>
          </p:blipFill>
          <p:spPr>
            <a:xfrm>
              <a:off x="5269107" y="2570416"/>
              <a:ext cx="2167132" cy="1999492"/>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853B7545-6BB3-ED83-4F08-2145DFF404BC}"/>
                    </a:ext>
                  </a:extLst>
                </p:cNvPr>
                <p:cNvSpPr txBox="1"/>
                <p:nvPr/>
              </p:nvSpPr>
              <p:spPr>
                <a:xfrm>
                  <a:off x="1287676" y="4554668"/>
                  <a:ext cx="6869733" cy="457689"/>
                </a:xfrm>
                <a:prstGeom prst="rect">
                  <a:avLst/>
                </a:prstGeom>
                <a:noFill/>
              </p:spPr>
              <p:txBody>
                <a:bodyPr wrap="square">
                  <a:spAutoFit/>
                </a:bodyPr>
                <a:lstStyle/>
                <a:p>
                  <a:pPr algn="just">
                    <a:lnSpc>
                      <a:spcPct val="150000"/>
                    </a:lnSpc>
                    <a:spcBef>
                      <a:spcPts val="600"/>
                    </a:spcBef>
                    <a:spcAft>
                      <a:spcPts val="600"/>
                    </a:spcAft>
                  </a:pPr>
                  <a:r>
                    <a:rPr lang="da-DK" sz="1800" dirty="0">
                      <a:effectLst/>
                      <a:latin typeface="Arial" panose="020B0604020202020204" pitchFamily="34" charset="0"/>
                      <a:ea typeface="Times New Roman" panose="02020603050405020304" pitchFamily="18" charset="0"/>
                      <a:cs typeface="Times New Roman" panose="02020603050405020304" pitchFamily="18" charset="0"/>
                    </a:rPr>
                    <a:t>(Lai hóa orbital </a:t>
                  </a:r>
                  <a14:m>
                    <m:oMath xmlns:m="http://schemas.openxmlformats.org/officeDocument/2006/math">
                      <m:r>
                        <a:rPr lang="da-DK" sz="1800" i="1">
                          <a:effectLst/>
                          <a:latin typeface="Cambria Math" panose="02040503050406030204" pitchFamily="18" charset="0"/>
                          <a:ea typeface="Times New Roman" panose="02020603050405020304" pitchFamily="18" charset="0"/>
                          <a:cs typeface="Arial" panose="020B0604020202020204" pitchFamily="34" charset="0"/>
                        </a:rPr>
                        <m:t>𝑠</m:t>
                      </m:r>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da-DK" sz="1800" i="1">
                              <a:effectLst/>
                              <a:latin typeface="Cambria Math" panose="02040503050406030204" pitchFamily="18" charset="0"/>
                              <a:ea typeface="Times New Roman" panose="02020603050405020304" pitchFamily="18" charset="0"/>
                              <a:cs typeface="Arial" panose="020B0604020202020204" pitchFamily="34" charset="0"/>
                            </a:rPr>
                            <m:t>𝑝</m:t>
                          </m:r>
                        </m:e>
                        <m:sup>
                          <m:r>
                            <a:rPr lang="da-DK" sz="1800" i="1">
                              <a:effectLst/>
                              <a:latin typeface="Cambria Math" panose="02040503050406030204" pitchFamily="18" charset="0"/>
                              <a:ea typeface="Times New Roman" panose="02020603050405020304" pitchFamily="18" charset="0"/>
                              <a:cs typeface="Arial" panose="020B0604020202020204" pitchFamily="34" charset="0"/>
                            </a:rPr>
                            <m:t>3</m:t>
                          </m:r>
                        </m:sup>
                      </m:sSup>
                    </m:oMath>
                  </a14:m>
                  <a:r>
                    <a:rPr lang="da-DK" sz="1800" dirty="0">
                      <a:effectLst/>
                      <a:latin typeface="Arial" panose="020B0604020202020204" pitchFamily="34" charset="0"/>
                      <a:ea typeface="Times New Roman" panose="02020603050405020304" pitchFamily="18" charset="0"/>
                      <a:cs typeface="Times New Roman" panose="02020603050405020304" pitchFamily="18" charset="0"/>
                    </a:rPr>
                    <a:t>)         		     (Kim tự tháp kính)</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13" name="TextBox 12">
                  <a:extLst>
                    <a:ext uri="{FF2B5EF4-FFF2-40B4-BE49-F238E27FC236}">
                      <a16:creationId xmlns:a16="http://schemas.microsoft.com/office/drawing/2014/main" id="{853B7545-6BB3-ED83-4F08-2145DFF404BC}"/>
                    </a:ext>
                  </a:extLst>
                </p:cNvPr>
                <p:cNvSpPr txBox="1">
                  <a:spLocks noRot="1" noChangeAspect="1" noMove="1" noResize="1" noEditPoints="1" noAdjustHandles="1" noChangeArrowheads="1" noChangeShapeType="1" noTextEdit="1"/>
                </p:cNvSpPr>
                <p:nvPr/>
              </p:nvSpPr>
              <p:spPr>
                <a:xfrm>
                  <a:off x="1287676" y="4554668"/>
                  <a:ext cx="6869733" cy="457689"/>
                </a:xfrm>
                <a:prstGeom prst="rect">
                  <a:avLst/>
                </a:prstGeom>
                <a:blipFill>
                  <a:blip r:embed="rId10"/>
                  <a:stretch>
                    <a:fillRect l="-710" b="-21333"/>
                  </a:stretch>
                </a:blipFill>
              </p:spPr>
              <p:txBody>
                <a:bodyPr/>
                <a:lstStyle/>
                <a:p>
                  <a:r>
                    <a:rPr lang="en-US">
                      <a:noFill/>
                    </a:rPr>
                    <a:t> </a:t>
                  </a:r>
                </a:p>
              </p:txBody>
            </p:sp>
          </mc:Fallback>
        </mc:AlternateContent>
      </p:grpSp>
    </p:spTree>
    <p:extLst>
      <p:ext uri="{BB962C8B-B14F-4D97-AF65-F5344CB8AC3E}">
        <p14:creationId xmlns:p14="http://schemas.microsoft.com/office/powerpoint/2010/main" val="336066395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65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13773217">
            <a:off x="8237106" y="4455109"/>
            <a:ext cx="604820" cy="69834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20000" contrast="-40000"/>
                    </a14:imgEffect>
                  </a14:imgLayer>
                </a14:imgProps>
              </a:ext>
            </a:extLst>
          </a:blip>
          <a:stretch>
            <a:fillRect/>
          </a:stretch>
        </p:blipFill>
        <p:spPr>
          <a:xfrm>
            <a:off x="8077604" y="-63611"/>
            <a:ext cx="1066396" cy="1459857"/>
          </a:xfrm>
          <a:prstGeom prst="rect">
            <a:avLst/>
          </a:prstGeom>
        </p:spPr>
      </p:pic>
      <p:sp>
        <p:nvSpPr>
          <p:cNvPr id="9" name="Rectangle 8"/>
          <p:cNvSpPr/>
          <p:nvPr/>
        </p:nvSpPr>
        <p:spPr>
          <a:xfrm>
            <a:off x="1126905" y="579155"/>
            <a:ext cx="6950699" cy="3768468"/>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1" i="1" u="sng" strike="noStrike" kern="0" cap="none" spc="0" normalizeH="0" baseline="0" noProof="0" dirty="0" err="1">
                <a:ln>
                  <a:noFill/>
                </a:ln>
                <a:solidFill>
                  <a:srgbClr val="0082C6">
                    <a:lumMod val="75000"/>
                  </a:srgbClr>
                </a:solidFill>
                <a:effectLst/>
                <a:uLnTx/>
                <a:uFillTx/>
                <a:ea typeface="Dotum" panose="020B0600000101010101" pitchFamily="34" charset="-127"/>
                <a:cs typeface="Times New Roman" panose="02020603050405020304" pitchFamily="18" charset="0"/>
                <a:sym typeface="Arial"/>
              </a:rPr>
              <a:t>Nhận</a:t>
            </a:r>
            <a:r>
              <a:rPr kumimoji="0" lang="en-US" sz="2000" b="1" i="1" u="sng" strike="noStrike" kern="0" cap="none" spc="0" normalizeH="0" baseline="0" noProof="0" dirty="0">
                <a:ln>
                  <a:noFill/>
                </a:ln>
                <a:solidFill>
                  <a:srgbClr val="0082C6">
                    <a:lumMod val="75000"/>
                  </a:srgbClr>
                </a:solidFill>
                <a:effectLst/>
                <a:uLnTx/>
                <a:uFillTx/>
                <a:ea typeface="Dotum" panose="020B0600000101010101" pitchFamily="34" charset="-127"/>
                <a:cs typeface="Times New Roman" panose="02020603050405020304" pitchFamily="18" charset="0"/>
                <a:sym typeface="Arial"/>
              </a:rPr>
              <a:t> </a:t>
            </a:r>
            <a:r>
              <a:rPr kumimoji="0" lang="en-US" sz="2000" b="1" i="1" u="sng" strike="noStrike" kern="0" cap="none" spc="0" normalizeH="0" baseline="0" noProof="0" dirty="0" err="1">
                <a:ln>
                  <a:noFill/>
                </a:ln>
                <a:solidFill>
                  <a:srgbClr val="0082C6">
                    <a:lumMod val="75000"/>
                  </a:srgbClr>
                </a:solidFill>
                <a:effectLst/>
                <a:uLnTx/>
                <a:uFillTx/>
                <a:ea typeface="Dotum" panose="020B0600000101010101" pitchFamily="34" charset="-127"/>
                <a:cs typeface="Times New Roman" panose="02020603050405020304" pitchFamily="18" charset="0"/>
                <a:sym typeface="Arial"/>
              </a:rPr>
              <a:t>xét</a:t>
            </a:r>
            <a:r>
              <a:rPr kumimoji="0" lang="en-US" sz="2000" b="1" i="1" u="sng" strike="noStrike" kern="0" cap="none" spc="0" normalizeH="0" baseline="0" noProof="0" dirty="0">
                <a:ln>
                  <a:noFill/>
                </a:ln>
                <a:solidFill>
                  <a:srgbClr val="0082C6">
                    <a:lumMod val="75000"/>
                  </a:srgbClr>
                </a:solidFill>
                <a:effectLst/>
                <a:uLnTx/>
                <a:uFillTx/>
                <a:ea typeface="Dotum" panose="020B0600000101010101" pitchFamily="34" charset="-127"/>
                <a:cs typeface="Times New Roman" panose="02020603050405020304" pitchFamily="18" charset="0"/>
                <a:sym typeface="Arial"/>
              </a:rPr>
              <a:t>:</a:t>
            </a:r>
            <a:r>
              <a:rPr kumimoji="0" lang="en-US" sz="2000" b="1" i="1" u="none" strike="noStrike" kern="0" cap="none" spc="0" normalizeH="0" baseline="0" noProof="0" dirty="0">
                <a:ln>
                  <a:noFill/>
                </a:ln>
                <a:solidFill>
                  <a:srgbClr val="0082C6">
                    <a:lumMod val="75000"/>
                  </a:srgbClr>
                </a:solidFill>
                <a:effectLst/>
                <a:uLnTx/>
                <a:uFillTx/>
                <a:ea typeface="Dotum" panose="020B0600000101010101" pitchFamily="34" charset="-127"/>
                <a:cs typeface="Times New Roman" panose="02020603050405020304" pitchFamily="18" charset="0"/>
                <a:sym typeface="Arial"/>
              </a:rPr>
              <a:t> </a:t>
            </a:r>
          </a:p>
          <a:p>
            <a:pPr>
              <a:lnSpc>
                <a:spcPct val="200000"/>
              </a:lnSpc>
              <a:spcBef>
                <a:spcPts val="600"/>
              </a:spcBef>
              <a:spcAft>
                <a:spcPts val="600"/>
              </a:spcAft>
            </a:pPr>
            <a:r>
              <a:rPr lang="da-DK" sz="2000" dirty="0">
                <a:latin typeface="Arial" panose="020B0604020202020204" pitchFamily="34" charset="0"/>
                <a:ea typeface="Times New Roman" panose="02020603050405020304" pitchFamily="18" charset="0"/>
                <a:cs typeface="Times New Roman" panose="02020603050405020304" pitchFamily="18" charset="0"/>
              </a:rPr>
              <a:t>Đối với một hình chóp bất kì, đoạn thẳng nối đỉnh với hình chiếu của đỉnh trên mặt đáy được gọi là </a:t>
            </a:r>
            <a:r>
              <a:rPr lang="da-DK" sz="2000" i="1" dirty="0">
                <a:latin typeface="Arial" panose="020B0604020202020204" pitchFamily="34" charset="0"/>
                <a:ea typeface="Times New Roman" panose="02020603050405020304" pitchFamily="18" charset="0"/>
                <a:cs typeface="Times New Roman" panose="02020603050405020304" pitchFamily="18" charset="0"/>
              </a:rPr>
              <a:t>đường cao</a:t>
            </a:r>
            <a:r>
              <a:rPr lang="da-DK" sz="2000" dirty="0">
                <a:latin typeface="Arial" panose="020B0604020202020204" pitchFamily="34" charset="0"/>
                <a:ea typeface="Times New Roman" panose="02020603050405020304" pitchFamily="18" charset="0"/>
                <a:cs typeface="Times New Roman" panose="02020603050405020304" pitchFamily="18" charset="0"/>
              </a:rPr>
              <a:t> của hình chóp đó; hình chiếu của đỉnh trên mặt đáy gọi là </a:t>
            </a:r>
            <a:r>
              <a:rPr lang="da-DK" sz="2000" i="1" dirty="0">
                <a:latin typeface="Arial" panose="020B0604020202020204" pitchFamily="34" charset="0"/>
                <a:ea typeface="Times New Roman" panose="02020603050405020304" pitchFamily="18" charset="0"/>
                <a:cs typeface="Times New Roman" panose="02020603050405020304" pitchFamily="18" charset="0"/>
              </a:rPr>
              <a:t>chân đường cao </a:t>
            </a:r>
            <a:r>
              <a:rPr lang="da-DK" sz="2000" dirty="0">
                <a:latin typeface="Arial" panose="020B0604020202020204" pitchFamily="34" charset="0"/>
                <a:ea typeface="Times New Roman" panose="02020603050405020304" pitchFamily="18" charset="0"/>
                <a:cs typeface="Times New Roman" panose="02020603050405020304" pitchFamily="18" charset="0"/>
              </a:rPr>
              <a:t>của hình chóp đó; độ dài đường cao được gọi là </a:t>
            </a:r>
            <a:r>
              <a:rPr lang="da-DK" sz="2000" i="1" dirty="0">
                <a:latin typeface="Arial" panose="020B0604020202020204" pitchFamily="34" charset="0"/>
                <a:ea typeface="Times New Roman" panose="02020603050405020304" pitchFamily="18" charset="0"/>
                <a:cs typeface="Times New Roman" panose="02020603050405020304" pitchFamily="18" charset="0"/>
              </a:rPr>
              <a:t>chiều cao</a:t>
            </a:r>
            <a:r>
              <a:rPr lang="da-DK" sz="2000" dirty="0">
                <a:latin typeface="Arial" panose="020B0604020202020204" pitchFamily="34" charset="0"/>
                <a:ea typeface="Times New Roman" panose="02020603050405020304" pitchFamily="18" charset="0"/>
                <a:cs typeface="Times New Roman" panose="02020603050405020304" pitchFamily="18" charset="0"/>
              </a:rPr>
              <a:t> của hình chóp đó.</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21">
            <a:extLst>
              <a:ext uri="{FF2B5EF4-FFF2-40B4-BE49-F238E27FC236}">
                <a16:creationId xmlns:a16="http://schemas.microsoft.com/office/drawing/2014/main" id="{2C56597B-AF8F-42E1-30B1-69618CFAD3F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573379"/>
            <a:ext cx="1123290" cy="1570121"/>
          </a:xfrm>
          <a:prstGeom prst="rect">
            <a:avLst/>
          </a:prstGeom>
        </p:spPr>
      </p:pic>
    </p:spTree>
    <p:extLst>
      <p:ext uri="{BB962C8B-B14F-4D97-AF65-F5344CB8AC3E}">
        <p14:creationId xmlns:p14="http://schemas.microsoft.com/office/powerpoint/2010/main" val="2496045886"/>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584671" flipH="1">
            <a:off x="8514199" y="1365377"/>
            <a:ext cx="334948" cy="467592"/>
          </a:xfrm>
          <a:prstGeom prst="rect">
            <a:avLst/>
          </a:prstGeom>
        </p:spPr>
      </p:pic>
      <p:sp>
        <p:nvSpPr>
          <p:cNvPr id="9" name="TextBox 8"/>
          <p:cNvSpPr txBox="1"/>
          <p:nvPr/>
        </p:nvSpPr>
        <p:spPr>
          <a:xfrm>
            <a:off x="602184" y="250828"/>
            <a:ext cx="2036633" cy="53553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a:t>
            </a:r>
            <a:r>
              <a:rPr kumimoji="0" lang="en-US" sz="2400" b="1" i="0" u="none" strike="noStrike" kern="1200" cap="none" spc="0" normalizeH="0" noProof="0">
                <a:ln>
                  <a:noFill/>
                </a:ln>
                <a:solidFill>
                  <a:srgbClr val="070185"/>
                </a:solidFill>
                <a:effectLst/>
                <a:uLnTx/>
                <a:uFillTx/>
                <a:latin typeface="Arial"/>
                <a:ea typeface="+mn-ea"/>
                <a:cs typeface="Arial" panose="020B0604020202020204" pitchFamily="34" charset="0"/>
              </a:rPr>
              <a:t> tập 2</a:t>
            </a:r>
            <a:endPar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2943239" y="76197"/>
                <a:ext cx="4829161" cy="1287532"/>
              </a:xfrm>
              <a:prstGeom prst="rect">
                <a:avLst/>
              </a:prstGeom>
            </p:spPr>
            <p:txBody>
              <a:bodyPr wrap="square">
                <a:spAutoFit/>
              </a:bodyPr>
              <a:lstStyle/>
              <a:p>
                <a:pPr algn="just">
                  <a:lnSpc>
                    <a:spcPct val="150000"/>
                  </a:lnSpc>
                </a:pPr>
                <a:r>
                  <a:rPr lang="pt-BR" sz="1800" dirty="0">
                    <a:latin typeface="Arial" panose="020B0604020202020204" pitchFamily="34" charset="0"/>
                    <a:ea typeface="Times New Roman" panose="02020603050405020304" pitchFamily="18" charset="0"/>
                  </a:rPr>
                  <a:t>Cho hình chóp tam giác đều </a:t>
                </a:r>
                <a14:m>
                  <m:oMath xmlns:m="http://schemas.openxmlformats.org/officeDocument/2006/math">
                    <m:r>
                      <a:rPr lang="pt-BR" sz="1800" i="1">
                        <a:latin typeface="Cambria Math" panose="02040503050406030204" pitchFamily="18" charset="0"/>
                        <a:ea typeface="Times New Roman" panose="02020603050405020304" pitchFamily="18" charset="0"/>
                        <a:cs typeface="Arial" panose="020B0604020202020204" pitchFamily="34" charset="0"/>
                      </a:rPr>
                      <m:t>𝑆</m:t>
                    </m:r>
                    <m:r>
                      <a:rPr lang="pt-BR" sz="1800" i="1">
                        <a:latin typeface="Cambria Math" panose="02040503050406030204" pitchFamily="18" charset="0"/>
                        <a:ea typeface="Times New Roman" panose="02020603050405020304" pitchFamily="18" charset="0"/>
                        <a:cs typeface="Arial" panose="020B0604020202020204" pitchFamily="34" charset="0"/>
                      </a:rPr>
                      <m:t>.</m:t>
                    </m:r>
                    <m:r>
                      <a:rPr lang="pt-BR" sz="1800" i="1">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1800" dirty="0">
                    <a:latin typeface="Arial" panose="020B0604020202020204" pitchFamily="34" charset="0"/>
                    <a:ea typeface="Times New Roman" panose="02020603050405020304" pitchFamily="18" charset="0"/>
                  </a:rPr>
                  <a:t>. Chứng minh rằng các cạnh bên tạo với mặt phẳng chứa đáy các góc bằng nhau.</a:t>
                </a:r>
                <a:endParaRPr lang="en-US" sz="1800" dirty="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2943239" y="76197"/>
                <a:ext cx="4829161" cy="1287532"/>
              </a:xfrm>
              <a:prstGeom prst="rect">
                <a:avLst/>
              </a:prstGeom>
              <a:blipFill>
                <a:blip r:embed="rId4"/>
                <a:stretch>
                  <a:fillRect l="-1136" r="-1010" b="-6604"/>
                </a:stretch>
              </a:blipFill>
            </p:spPr>
            <p:txBody>
              <a:bodyPr/>
              <a:lstStyle/>
              <a:p>
                <a:r>
                  <a:rPr lang="en-US">
                    <a:noFill/>
                  </a:rPr>
                  <a:t> </a:t>
                </a:r>
              </a:p>
            </p:txBody>
          </p:sp>
        </mc:Fallback>
      </mc:AlternateContent>
      <p:sp>
        <p:nvSpPr>
          <p:cNvPr id="10" name="Rectangle 9"/>
          <p:cNvSpPr/>
          <p:nvPr/>
        </p:nvSpPr>
        <p:spPr>
          <a:xfrm>
            <a:off x="226119" y="1659333"/>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err="1">
                <a:ln>
                  <a:noFill/>
                </a:ln>
                <a:solidFill>
                  <a:srgbClr val="005696"/>
                </a:solidFill>
                <a:effectLst/>
                <a:uLnTx/>
                <a:uFillTx/>
                <a:latin typeface="Arial" panose="020B0604020202020204" pitchFamily="34" charset="0"/>
                <a:ea typeface="+mn-ea"/>
                <a:cs typeface="Arial"/>
                <a:sym typeface="Arial"/>
              </a:rPr>
              <a:t>Giải</a:t>
            </a:r>
            <a:r>
              <a:rPr kumimoji="0" lang="en-US" sz="2000" b="1" i="1" u="sng" strike="noStrike" kern="1200" cap="none" spc="0" normalizeH="0" baseline="0" noProof="0" dirty="0">
                <a:ln>
                  <a:noFill/>
                </a:ln>
                <a:solidFill>
                  <a:srgbClr val="005696"/>
                </a:solidFill>
                <a:effectLst/>
                <a:uLnTx/>
                <a:uFillTx/>
                <a:latin typeface="Arial" panose="020B0604020202020204" pitchFamily="34" charset="0"/>
                <a:ea typeface="+mn-ea"/>
                <a:cs typeface="Arial"/>
                <a:sym typeface="Arial"/>
              </a:rPr>
              <a:t>:</a:t>
            </a:r>
            <a:endParaRPr kumimoji="0" lang="en-US" sz="2000" b="1" i="1" u="sng" strike="noStrike" kern="1200" cap="none" spc="0" normalizeH="0" baseline="0" noProof="0" dirty="0">
              <a:ln>
                <a:noFill/>
              </a:ln>
              <a:solidFill>
                <a:srgbClr val="005696"/>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861234" y="1601127"/>
                <a:ext cx="6183626" cy="3315010"/>
              </a:xfrm>
              <a:prstGeom prst="rect">
                <a:avLst/>
              </a:prstGeom>
            </p:spPr>
            <p:txBody>
              <a:bodyPr wrap="square">
                <a:spAutoFit/>
              </a:bodyPr>
              <a:lstStyle/>
              <a:p>
                <a:pPr algn="just">
                  <a:lnSpc>
                    <a:spcPct val="150000"/>
                  </a:lnSpc>
                  <a:spcBef>
                    <a:spcPts val="600"/>
                  </a:spcBef>
                  <a:spcAft>
                    <a:spcPts val="600"/>
                  </a:spcAft>
                </a:pPr>
                <a:r>
                  <a:rPr lang="da-DK" sz="1800" dirty="0">
                    <a:latin typeface="Arial" panose="020B0604020202020204" pitchFamily="34" charset="0"/>
                    <a:ea typeface="Times New Roman" panose="02020603050405020304" pitchFamily="18" charset="0"/>
                    <a:cs typeface="Times New Roman" panose="02020603050405020304" pitchFamily="18" charset="0"/>
                  </a:rPr>
                  <a:t>Gọi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𝑂</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là chân đường cao của hình chóp đều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𝐴𝐵𝐶</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1800" dirty="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𝑆𝑂</m:t>
                    </m:r>
                    <m:r>
                      <a:rPr lang="da-DK" sz="1800" i="1">
                        <a:latin typeface="Cambria Math" panose="02040503050406030204" pitchFamily="18" charset="0"/>
                        <a:ea typeface="Times New Roman" panose="02020603050405020304" pitchFamily="18" charset="0"/>
                        <a:cs typeface="Arial" panose="020B0604020202020204" pitchFamily="34" charset="0"/>
                      </a:rPr>
                      <m:t>⊥</m:t>
                    </m:r>
                    <m:d>
                      <m:dPr>
                        <m:ctrlPr>
                          <a:rPr lang="en-US" sz="1800" i="1">
                            <a:latin typeface="Cambria Math" panose="02040503050406030204" pitchFamily="18" charset="0"/>
                            <a:ea typeface="Times New Roman" panose="02020603050405020304" pitchFamily="18" charset="0"/>
                            <a:cs typeface="Arial" panose="020B0604020202020204" pitchFamily="34" charset="0"/>
                          </a:rPr>
                        </m:ctrlPr>
                      </m:dPr>
                      <m:e>
                        <m:r>
                          <a:rPr lang="da-DK" sz="1800" i="1">
                            <a:latin typeface="Cambria Math" panose="02040503050406030204" pitchFamily="18" charset="0"/>
                            <a:ea typeface="Times New Roman" panose="02020603050405020304" pitchFamily="18" charset="0"/>
                            <a:cs typeface="Arial" panose="020B0604020202020204" pitchFamily="34" charset="0"/>
                          </a:rPr>
                          <m:t>𝐴𝐵𝐶</m:t>
                        </m:r>
                      </m:e>
                    </m:d>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𝑆𝑂</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𝑂𝐴</m:t>
                    </m:r>
                    <m:r>
                      <a:rPr lang="da-DK" sz="1800" i="1">
                        <a:latin typeface="Cambria Math" panose="02040503050406030204" pitchFamily="18" charset="0"/>
                        <a:ea typeface="Times New Roman" panose="02020603050405020304" pitchFamily="18" charset="0"/>
                        <a:cs typeface="Arial" panose="020B0604020202020204" pitchFamily="34" charset="0"/>
                      </a:rPr>
                      <m:t>; </m:t>
                    </m:r>
                    <m:r>
                      <a:rPr lang="da-DK" sz="1800" i="1">
                        <a:latin typeface="Cambria Math" panose="02040503050406030204" pitchFamily="18" charset="0"/>
                        <a:ea typeface="Times New Roman" panose="02020603050405020304" pitchFamily="18" charset="0"/>
                        <a:cs typeface="Arial" panose="020B0604020202020204" pitchFamily="34" charset="0"/>
                      </a:rPr>
                      <m:t>𝑆𝑂</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𝑂𝐵</m:t>
                    </m:r>
                    <m:r>
                      <a:rPr lang="da-DK" sz="1800" i="1">
                        <a:latin typeface="Cambria Math" panose="02040503050406030204" pitchFamily="18" charset="0"/>
                        <a:ea typeface="Times New Roman" panose="02020603050405020304" pitchFamily="18" charset="0"/>
                        <a:cs typeface="Arial" panose="020B0604020202020204" pitchFamily="34" charset="0"/>
                      </a:rPr>
                      <m:t>; </m:t>
                    </m:r>
                    <m:r>
                      <a:rPr lang="da-DK" sz="1800" i="1">
                        <a:latin typeface="Cambria Math" panose="02040503050406030204" pitchFamily="18" charset="0"/>
                        <a:ea typeface="Times New Roman" panose="02020603050405020304" pitchFamily="18" charset="0"/>
                        <a:cs typeface="Arial" panose="020B0604020202020204" pitchFamily="34" charset="0"/>
                      </a:rPr>
                      <m:t>𝑆𝑂</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𝑂𝐶</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1800" dirty="0">
                    <a:latin typeface="Arial" panose="020B0604020202020204" pitchFamily="34" charset="0"/>
                    <a:ea typeface="Times New Roman" panose="02020603050405020304" pitchFamily="18" charset="0"/>
                    <a:cs typeface="Times New Roman" panose="02020603050405020304" pitchFamily="18" charset="0"/>
                  </a:rPr>
                  <a:t>Xét hai tam giác vuông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𝑆𝑂𝐴</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𝑆𝑂𝐵</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có:</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𝑆𝑂</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chung;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𝑆𝐴</m:t>
                    </m:r>
                    <m:r>
                      <a:rPr lang="da-DK" sz="1800" i="1">
                        <a:latin typeface="Cambria Math" panose="02040503050406030204" pitchFamily="18" charset="0"/>
                        <a:ea typeface="Times New Roman" panose="02020603050405020304" pitchFamily="18" charset="0"/>
                        <a:cs typeface="Arial" panose="020B0604020202020204" pitchFamily="34" charset="0"/>
                      </a:rPr>
                      <m:t> = </m:t>
                    </m:r>
                    <m:r>
                      <a:rPr lang="da-DK" sz="1800" i="1">
                        <a:latin typeface="Cambria Math" panose="02040503050406030204" pitchFamily="18" charset="0"/>
                        <a:ea typeface="Times New Roman" panose="02020603050405020304" pitchFamily="18" charset="0"/>
                        <a:cs typeface="Arial" panose="020B0604020202020204" pitchFamily="34" charset="0"/>
                      </a:rPr>
                      <m:t>𝑆𝐵</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𝑆𝑂𝐴</m:t>
                    </m:r>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𝑆𝑂𝐵</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(ch – cgv)</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1800" i="1">
                            <a:latin typeface="Cambria Math" panose="02040503050406030204" pitchFamily="18" charset="0"/>
                            <a:ea typeface="Times New Roman" panose="02020603050405020304" pitchFamily="18" charset="0"/>
                            <a:cs typeface="Arial" panose="020B0604020202020204" pitchFamily="34" charset="0"/>
                          </a:rPr>
                        </m:ctrlPr>
                      </m:accPr>
                      <m:e>
                        <m:r>
                          <a:rPr lang="da-DK" sz="1800" i="1">
                            <a:latin typeface="Cambria Math" panose="02040503050406030204" pitchFamily="18" charset="0"/>
                            <a:ea typeface="Times New Roman" panose="02020603050405020304" pitchFamily="18" charset="0"/>
                            <a:cs typeface="Arial" panose="020B0604020202020204" pitchFamily="34" charset="0"/>
                          </a:rPr>
                          <m:t>𝑆𝐴𝑂</m:t>
                        </m:r>
                      </m:e>
                    </m:acc>
                    <m:r>
                      <a:rPr lang="da-DK" sz="1800" i="1">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1800" i="1">
                            <a:latin typeface="Cambria Math" panose="02040503050406030204" pitchFamily="18" charset="0"/>
                            <a:ea typeface="Times New Roman" panose="02020603050405020304" pitchFamily="18" charset="0"/>
                            <a:cs typeface="Arial" panose="020B0604020202020204" pitchFamily="34" charset="0"/>
                          </a:rPr>
                        </m:ctrlPr>
                      </m:accPr>
                      <m:e>
                        <m:r>
                          <a:rPr lang="da-DK" sz="1800" i="1">
                            <a:latin typeface="Cambria Math" panose="02040503050406030204" pitchFamily="18" charset="0"/>
                            <a:ea typeface="Times New Roman" panose="02020603050405020304" pitchFamily="18" charset="0"/>
                            <a:cs typeface="Arial" panose="020B0604020202020204" pitchFamily="34" charset="0"/>
                          </a:rPr>
                          <m:t>𝑆𝐵𝑂</m:t>
                        </m:r>
                      </m:e>
                    </m:acc>
                  </m:oMath>
                </a14:m>
                <a:r>
                  <a:rPr lang="da-DK" sz="1800" dirty="0">
                    <a:latin typeface="Arial" panose="020B0604020202020204" pitchFamily="34" charset="0"/>
                    <a:ea typeface="Times New Roman" panose="02020603050405020304" pitchFamily="18" charset="0"/>
                    <a:cs typeface="Times New Roman" panose="02020603050405020304" pitchFamily="18" charset="0"/>
                  </a:rPr>
                  <a:t> ( 2 góc tương ứng)</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861234" y="1601127"/>
                <a:ext cx="6183626" cy="3315010"/>
              </a:xfrm>
              <a:prstGeom prst="rect">
                <a:avLst/>
              </a:prstGeom>
              <a:blipFill>
                <a:blip r:embed="rId5"/>
                <a:stretch>
                  <a:fillRect l="-788" b="-2210"/>
                </a:stretch>
              </a:blipFill>
            </p:spPr>
            <p:txBody>
              <a:bodyPr/>
              <a:lstStyle/>
              <a:p>
                <a:r>
                  <a:rPr lang="en-US">
                    <a:noFill/>
                  </a:rPr>
                  <a:t> </a:t>
                </a:r>
              </a:p>
            </p:txBody>
          </p:sp>
        </mc:Fallback>
      </mc:AlternateContent>
      <p:grpSp>
        <p:nvGrpSpPr>
          <p:cNvPr id="12" name="Google Shape;2327;p41"/>
          <p:cNvGrpSpPr/>
          <p:nvPr/>
        </p:nvGrpSpPr>
        <p:grpSpPr>
          <a:xfrm rot="7105963" flipH="1">
            <a:off x="8352015" y="4514587"/>
            <a:ext cx="594623" cy="803101"/>
            <a:chOff x="2733850" y="1716850"/>
            <a:chExt cx="766325" cy="1022025"/>
          </a:xfrm>
        </p:grpSpPr>
        <p:sp>
          <p:nvSpPr>
            <p:cNvPr id="13" name="Google Shape;2328;p41"/>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29;p41"/>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30;p41"/>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31;p41"/>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32;p41"/>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33;p41"/>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34;p41"/>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35;p41"/>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36;p41"/>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37;p41"/>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38;p41"/>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39;p41"/>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40;p41"/>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41;p41"/>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42;p41"/>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43;p41"/>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44;p41"/>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45;p41"/>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46;p41"/>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47;p41"/>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48;p41"/>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49;p41"/>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50;p41"/>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51;p41"/>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52;p41"/>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53;p41"/>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54;p41"/>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798FDFCA-51A2-0A81-5E2F-E1DB0F776FEB}"/>
              </a:ext>
            </a:extLst>
          </p:cNvPr>
          <p:cNvPicPr>
            <a:picLocks noChangeAspect="1"/>
          </p:cNvPicPr>
          <p:nvPr/>
        </p:nvPicPr>
        <p:blipFill>
          <a:blip r:embed="rId6"/>
          <a:stretch>
            <a:fillRect/>
          </a:stretch>
        </p:blipFill>
        <p:spPr>
          <a:xfrm>
            <a:off x="6341268" y="2566100"/>
            <a:ext cx="2155543" cy="2112110"/>
          </a:xfrm>
          <a:prstGeom prst="rect">
            <a:avLst/>
          </a:prstGeom>
        </p:spPr>
      </p:pic>
    </p:spTree>
    <p:extLst>
      <p:ext uri="{BB962C8B-B14F-4D97-AF65-F5344CB8AC3E}">
        <p14:creationId xmlns:p14="http://schemas.microsoft.com/office/powerpoint/2010/main" val="424293912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0"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478"/>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TextBox 22"/>
              <p:cNvSpPr txBox="1"/>
              <p:nvPr/>
            </p:nvSpPr>
            <p:spPr>
              <a:xfrm>
                <a:off x="284108" y="97465"/>
                <a:ext cx="6600643" cy="1439881"/>
              </a:xfrm>
              <a:prstGeom prst="rect">
                <a:avLst/>
              </a:prstGeom>
              <a:noFill/>
            </p:spPr>
            <p:txBody>
              <a:bodyPr wrap="square" rtlCol="0">
                <a:spAutoFit/>
              </a:bodyPr>
              <a:lstStyle/>
              <a:p>
                <a:pPr lvl="0" algn="just">
                  <a:lnSpc>
                    <a:spcPct val="170000"/>
                  </a:lnSpc>
                  <a:buClr>
                    <a:srgbClr val="2D1549"/>
                  </a:buClr>
                  <a:buSzPts val="1100"/>
                  <a:defRPr/>
                </a:pPr>
                <a:r>
                  <a:rPr lang="en-US" sz="1800" b="1" dirty="0" err="1">
                    <a:solidFill>
                      <a:srgbClr val="FFFFFF"/>
                    </a:solidFill>
                    <a:highlight>
                      <a:srgbClr val="CE4D8E"/>
                    </a:highlight>
                    <a:latin typeface="+mn-lt"/>
                    <a:cs typeface="Poppins SemiBold"/>
                    <a:sym typeface="Poppins SemiBold"/>
                  </a:rPr>
                  <a:t>Ví</a:t>
                </a:r>
                <a:r>
                  <a:rPr lang="en-US" sz="1800" b="1" dirty="0">
                    <a:solidFill>
                      <a:srgbClr val="FFFFFF"/>
                    </a:solidFill>
                    <a:highlight>
                      <a:srgbClr val="CE4D8E"/>
                    </a:highlight>
                    <a:latin typeface="+mn-lt"/>
                    <a:cs typeface="Poppins SemiBold"/>
                    <a:sym typeface="Poppins SemiBold"/>
                  </a:rPr>
                  <a:t> </a:t>
                </a:r>
                <a:r>
                  <a:rPr lang="en-US" sz="1800" b="1" dirty="0" err="1">
                    <a:solidFill>
                      <a:srgbClr val="FFFFFF"/>
                    </a:solidFill>
                    <a:highlight>
                      <a:srgbClr val="CE4D8E"/>
                    </a:highlight>
                    <a:latin typeface="+mn-lt"/>
                    <a:cs typeface="Poppins SemiBold"/>
                    <a:sym typeface="Poppins SemiBold"/>
                  </a:rPr>
                  <a:t>dụ</a:t>
                </a:r>
                <a:r>
                  <a:rPr lang="en-US" sz="1800" b="1" dirty="0">
                    <a:solidFill>
                      <a:srgbClr val="FFFFFF"/>
                    </a:solidFill>
                    <a:highlight>
                      <a:srgbClr val="CE4D8E"/>
                    </a:highlight>
                    <a:latin typeface="+mn-lt"/>
                    <a:cs typeface="Poppins SemiBold"/>
                    <a:sym typeface="Poppins SemiBold"/>
                  </a:rPr>
                  <a:t> 2:</a:t>
                </a:r>
                <a:r>
                  <a:rPr lang="en-US" sz="1800" kern="1200" dirty="0">
                    <a:latin typeface="+mn-lt"/>
                    <a:ea typeface="+mn-ea"/>
                    <a:cs typeface="Arial" panose="020B0604020202020204" pitchFamily="34" charset="0"/>
                  </a:rPr>
                  <a:t> </a:t>
                </a:r>
                <a:r>
                  <a:rPr lang="pt-BR" sz="1800" dirty="0">
                    <a:latin typeface="Arial" panose="020B0604020202020204" pitchFamily="34" charset="0"/>
                    <a:ea typeface="Times New Roman" panose="02020603050405020304" pitchFamily="18" charset="0"/>
                  </a:rPr>
                  <a:t>Gọi điểm </a:t>
                </a:r>
                <a14:m>
                  <m:oMath xmlns:m="http://schemas.openxmlformats.org/officeDocument/2006/math">
                    <m:r>
                      <a:rPr lang="en-US" sz="1800" i="1">
                        <a:latin typeface="Cambria Math" panose="02040503050406030204" pitchFamily="18" charset="0"/>
                        <a:ea typeface="Times New Roman" panose="02020603050405020304" pitchFamily="18" charset="0"/>
                        <a:cs typeface="Arial" panose="020B0604020202020204" pitchFamily="34" charset="0"/>
                      </a:rPr>
                      <m:t>𝑂</m:t>
                    </m:r>
                  </m:oMath>
                </a14:m>
                <a:r>
                  <a:rPr lang="pt-BR" sz="1800" dirty="0">
                    <a:latin typeface="Arial" panose="020B0604020202020204" pitchFamily="34" charset="0"/>
                    <a:ea typeface="Times New Roman" panose="02020603050405020304" pitchFamily="18" charset="0"/>
                  </a:rPr>
                  <a:t> là chân đường cao của hình chóp tam giác đều </a:t>
                </a:r>
                <a14:m>
                  <m:oMath xmlns:m="http://schemas.openxmlformats.org/officeDocument/2006/math">
                    <m:r>
                      <a:rPr lang="en-US" sz="1800" i="1">
                        <a:latin typeface="Cambria Math" panose="02040503050406030204" pitchFamily="18" charset="0"/>
                        <a:ea typeface="Times New Roman" panose="02020603050405020304" pitchFamily="18" charset="0"/>
                        <a:cs typeface="Arial" panose="020B0604020202020204" pitchFamily="34" charset="0"/>
                      </a:rPr>
                      <m:t>𝑆</m:t>
                    </m:r>
                    <m:r>
                      <a:rPr lang="pt-BR" sz="1800" i="1">
                        <a:latin typeface="Cambria Math" panose="02040503050406030204" pitchFamily="18" charset="0"/>
                        <a:ea typeface="Times New Roman" panose="02020603050405020304" pitchFamily="18" charset="0"/>
                        <a:cs typeface="Arial" panose="020B0604020202020204" pitchFamily="34" charset="0"/>
                      </a:rPr>
                      <m:t>.</m:t>
                    </m:r>
                    <m:r>
                      <a:rPr lang="en-US" sz="1800" i="1">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1800" dirty="0">
                    <a:latin typeface="Arial" panose="020B0604020202020204" pitchFamily="34" charset="0"/>
                    <a:ea typeface="Times New Roman" panose="02020603050405020304" pitchFamily="18" charset="0"/>
                  </a:rPr>
                  <a:t> (Hình 86). Chứng minh rằng điểm </a:t>
                </a:r>
                <a14:m>
                  <m:oMath xmlns:m="http://schemas.openxmlformats.org/officeDocument/2006/math">
                    <m:r>
                      <a:rPr lang="en-US" sz="1800" i="1">
                        <a:latin typeface="Cambria Math" panose="02040503050406030204" pitchFamily="18" charset="0"/>
                        <a:ea typeface="Times New Roman" panose="02020603050405020304" pitchFamily="18" charset="0"/>
                        <a:cs typeface="Arial" panose="020B0604020202020204" pitchFamily="34" charset="0"/>
                      </a:rPr>
                      <m:t>𝑂</m:t>
                    </m:r>
                  </m:oMath>
                </a14:m>
                <a:r>
                  <a:rPr lang="pt-BR" sz="1800" dirty="0">
                    <a:latin typeface="Arial" panose="020B0604020202020204" pitchFamily="34" charset="0"/>
                    <a:ea typeface="Times New Roman" panose="02020603050405020304" pitchFamily="18" charset="0"/>
                  </a:rPr>
                  <a:t> cách đều ba điểm </a:t>
                </a:r>
                <a14:m>
                  <m:oMath xmlns:m="http://schemas.openxmlformats.org/officeDocument/2006/math">
                    <m:r>
                      <a:rPr lang="en-US" sz="1800" i="1">
                        <a:latin typeface="Cambria Math" panose="02040503050406030204" pitchFamily="18" charset="0"/>
                        <a:ea typeface="Times New Roman" panose="02020603050405020304" pitchFamily="18" charset="0"/>
                        <a:cs typeface="Arial" panose="020B0604020202020204" pitchFamily="34" charset="0"/>
                      </a:rPr>
                      <m:t>𝐴</m:t>
                    </m:r>
                    <m:r>
                      <a:rPr lang="pt-BR" sz="1800" i="1">
                        <a:latin typeface="Cambria Math" panose="02040503050406030204" pitchFamily="18" charset="0"/>
                        <a:ea typeface="Times New Roman" panose="02020603050405020304" pitchFamily="18" charset="0"/>
                        <a:cs typeface="Arial" panose="020B0604020202020204" pitchFamily="34" charset="0"/>
                      </a:rPr>
                      <m:t>, </m:t>
                    </m:r>
                    <m:r>
                      <a:rPr lang="en-US" sz="1800" i="1">
                        <a:latin typeface="Cambria Math" panose="02040503050406030204" pitchFamily="18" charset="0"/>
                        <a:ea typeface="Times New Roman" panose="02020603050405020304" pitchFamily="18" charset="0"/>
                        <a:cs typeface="Arial" panose="020B0604020202020204" pitchFamily="34" charset="0"/>
                      </a:rPr>
                      <m:t>𝐵</m:t>
                    </m:r>
                    <m:r>
                      <a:rPr lang="pt-BR" sz="1800" i="1">
                        <a:latin typeface="Cambria Math" panose="02040503050406030204" pitchFamily="18" charset="0"/>
                        <a:ea typeface="Times New Roman" panose="02020603050405020304" pitchFamily="18" charset="0"/>
                        <a:cs typeface="Arial" panose="020B0604020202020204" pitchFamily="34" charset="0"/>
                      </a:rPr>
                      <m:t>, </m:t>
                    </m:r>
                    <m:r>
                      <a:rPr lang="en-US" sz="1800" i="1">
                        <a:latin typeface="Cambria Math" panose="02040503050406030204" pitchFamily="18" charset="0"/>
                        <a:ea typeface="Times New Roman" panose="02020603050405020304" pitchFamily="18" charset="0"/>
                        <a:cs typeface="Arial" panose="020B0604020202020204" pitchFamily="34" charset="0"/>
                      </a:rPr>
                      <m:t>𝐶</m:t>
                    </m:r>
                  </m:oMath>
                </a14:m>
                <a:endParaRPr lang="vi-VN" sz="1800" kern="1200" dirty="0">
                  <a:latin typeface="+mn-lt"/>
                  <a:ea typeface="+mn-ea"/>
                  <a:cs typeface="Arial" panose="020B0604020202020204" pitchFamily="34"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284108" y="97465"/>
                <a:ext cx="6600643" cy="1439881"/>
              </a:xfrm>
              <a:prstGeom prst="rect">
                <a:avLst/>
              </a:prstGeom>
              <a:blipFill>
                <a:blip r:embed="rId3"/>
                <a:stretch>
                  <a:fillRect l="-832" r="-832" b="-5932"/>
                </a:stretch>
              </a:blipFill>
            </p:spPr>
            <p:txBody>
              <a:bodyPr/>
              <a:lstStyle/>
              <a:p>
                <a:r>
                  <a:rPr lang="en-US">
                    <a:noFill/>
                  </a:rPr>
                  <a:t> </a:t>
                </a:r>
              </a:p>
            </p:txBody>
          </p:sp>
        </mc:Fallback>
      </mc:AlternateContent>
      <p:sp>
        <p:nvSpPr>
          <p:cNvPr id="27" name="Rectangle 26"/>
          <p:cNvSpPr/>
          <p:nvPr/>
        </p:nvSpPr>
        <p:spPr>
          <a:xfrm>
            <a:off x="4238415" y="1537346"/>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err="1">
                <a:ln>
                  <a:noFill/>
                </a:ln>
                <a:solidFill>
                  <a:schemeClr val="accent6">
                    <a:lumMod val="50000"/>
                  </a:schemeClr>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chemeClr val="accent6">
                  <a:lumMod val="50000"/>
                </a:schemeClr>
              </a:solidFill>
              <a:effectLst/>
              <a:uLnTx/>
              <a:uFillTx/>
              <a:latin typeface="Calibri"/>
              <a:ea typeface="+mn-ea"/>
              <a:cs typeface="Arial"/>
              <a:sym typeface="Arial"/>
            </a:endParaRPr>
          </a:p>
        </p:txBody>
      </p:sp>
      <p:pic>
        <p:nvPicPr>
          <p:cNvPr id="6" name="Picture 5"/>
          <p:cNvPicPr>
            <a:picLocks noChangeAspect="1"/>
          </p:cNvPicPr>
          <p:nvPr/>
        </p:nvPicPr>
        <p:blipFill>
          <a:blip r:embed="rId4"/>
          <a:stretch>
            <a:fillRect/>
          </a:stretch>
        </p:blipFill>
        <p:spPr>
          <a:xfrm>
            <a:off x="6615888" y="4436117"/>
            <a:ext cx="2523683" cy="707383"/>
          </a:xfrm>
          <a:prstGeom prst="rect">
            <a:avLst/>
          </a:prstGeom>
        </p:spPr>
      </p:pic>
      <p:pic>
        <p:nvPicPr>
          <p:cNvPr id="9" name="Picture 8"/>
          <p:cNvPicPr>
            <a:picLocks noChangeAspect="1"/>
          </p:cNvPicPr>
          <p:nvPr/>
        </p:nvPicPr>
        <p:blipFill>
          <a:blip r:embed="rId5"/>
          <a:stretch>
            <a:fillRect/>
          </a:stretch>
        </p:blipFill>
        <p:spPr>
          <a:xfrm>
            <a:off x="8355448" y="4436117"/>
            <a:ext cx="604953" cy="644123"/>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618349" y="1970035"/>
                <a:ext cx="7907301" cy="2227661"/>
              </a:xfrm>
              <a:prstGeom prst="rect">
                <a:avLst/>
              </a:prstGeom>
            </p:spPr>
            <p:txBody>
              <a:bodyPr wrap="square">
                <a:spAutoFit/>
              </a:bodyPr>
              <a:lstStyle/>
              <a:p>
                <a:pPr>
                  <a:lnSpc>
                    <a:spcPct val="150000"/>
                  </a:lnSpc>
                  <a:spcAft>
                    <a:spcPts val="800"/>
                  </a:spcAft>
                </a:pPr>
                <a:r>
                  <a:rPr lang="pt-BR" sz="1800" kern="100" dirty="0">
                    <a:latin typeface="Arial" panose="020B0604020202020204" pitchFamily="34" charset="0"/>
                    <a:ea typeface="Times New Roman" panose="02020603050405020304" pitchFamily="18" charset="0"/>
                    <a:cs typeface="Times New Roman" panose="02020603050405020304" pitchFamily="18" charset="0"/>
                  </a:rPr>
                  <a:t>Do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𝑆𝑂</m:t>
                    </m:r>
                    <m:r>
                      <a:rPr lang="pt-BR" sz="1800" i="1" kern="100">
                        <a:latin typeface="Cambria Math" panose="02040503050406030204" pitchFamily="18" charset="0"/>
                        <a:ea typeface="Times New Roman" panose="02020603050405020304" pitchFamily="18" charset="0"/>
                        <a:cs typeface="Arial" panose="020B0604020202020204" pitchFamily="34" charset="0"/>
                      </a:rPr>
                      <m:t> ⊥ (</m:t>
                    </m:r>
                    <m:r>
                      <a:rPr lang="en-US" sz="1800" i="1" kern="100">
                        <a:latin typeface="Cambria Math" panose="02040503050406030204" pitchFamily="18" charset="0"/>
                        <a:ea typeface="Times New Roman" panose="02020603050405020304" pitchFamily="18" charset="0"/>
                        <a:cs typeface="Arial" panose="020B0604020202020204" pitchFamily="34" charset="0"/>
                      </a:rPr>
                      <m:t>𝐴𝐵𝐶</m:t>
                    </m:r>
                    <m:r>
                      <a:rPr lang="pt-BR" sz="18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𝑆𝑂</m:t>
                    </m:r>
                    <m:r>
                      <a:rPr lang="pt-BR" sz="1800" i="1" kern="100">
                        <a:latin typeface="Cambria Math" panose="02040503050406030204" pitchFamily="18" charset="0"/>
                        <a:ea typeface="Times New Roman" panose="02020603050405020304" pitchFamily="18" charset="0"/>
                        <a:cs typeface="Arial" panose="020B0604020202020204" pitchFamily="34" charset="0"/>
                      </a:rPr>
                      <m:t> ⊥ </m:t>
                    </m:r>
                    <m:r>
                      <a:rPr lang="en-US" sz="1800" i="1" kern="100">
                        <a:latin typeface="Cambria Math" panose="02040503050406030204" pitchFamily="18" charset="0"/>
                        <a:ea typeface="Times New Roman" panose="02020603050405020304" pitchFamily="18" charset="0"/>
                        <a:cs typeface="Arial" panose="020B0604020202020204" pitchFamily="34" charset="0"/>
                      </a:rPr>
                      <m:t>𝑂𝐴</m:t>
                    </m:r>
                    <m:r>
                      <a:rPr lang="pt-BR" sz="1800" i="1" kern="100">
                        <a:latin typeface="Cambria Math" panose="02040503050406030204" pitchFamily="18" charset="0"/>
                        <a:ea typeface="Times New Roman" panose="02020603050405020304" pitchFamily="18" charset="0"/>
                        <a:cs typeface="Arial" panose="020B0604020202020204" pitchFamily="34" charset="0"/>
                      </a:rPr>
                      <m:t>, </m:t>
                    </m:r>
                    <m:r>
                      <a:rPr lang="en-US" sz="1800" i="1" kern="100">
                        <a:latin typeface="Cambria Math" panose="02040503050406030204" pitchFamily="18" charset="0"/>
                        <a:ea typeface="Times New Roman" panose="02020603050405020304" pitchFamily="18" charset="0"/>
                        <a:cs typeface="Arial" panose="020B0604020202020204" pitchFamily="34" charset="0"/>
                      </a:rPr>
                      <m:t>𝑆𝑂</m:t>
                    </m:r>
                    <m:r>
                      <a:rPr lang="pt-BR" sz="1800" i="1" kern="100">
                        <a:latin typeface="Cambria Math" panose="02040503050406030204" pitchFamily="18" charset="0"/>
                        <a:ea typeface="Times New Roman" panose="02020603050405020304" pitchFamily="18" charset="0"/>
                        <a:cs typeface="Arial" panose="020B0604020202020204" pitchFamily="34" charset="0"/>
                      </a:rPr>
                      <m:t> ⊥ </m:t>
                    </m:r>
                    <m:r>
                      <a:rPr lang="en-US" sz="1800" i="1" kern="100">
                        <a:latin typeface="Cambria Math" panose="02040503050406030204" pitchFamily="18" charset="0"/>
                        <a:ea typeface="Times New Roman" panose="02020603050405020304" pitchFamily="18" charset="0"/>
                        <a:cs typeface="Arial" panose="020B0604020202020204" pitchFamily="34" charset="0"/>
                      </a:rPr>
                      <m:t>𝑂𝐵</m:t>
                    </m:r>
                    <m:r>
                      <a:rPr lang="pt-BR" sz="1800" i="1" kern="100">
                        <a:latin typeface="Cambria Math" panose="02040503050406030204" pitchFamily="18" charset="0"/>
                        <a:ea typeface="Times New Roman" panose="02020603050405020304" pitchFamily="18" charset="0"/>
                        <a:cs typeface="Arial" panose="020B0604020202020204" pitchFamily="34" charset="0"/>
                      </a:rPr>
                      <m:t>, </m:t>
                    </m:r>
                    <m:r>
                      <a:rPr lang="en-US" sz="1800" i="1" kern="100">
                        <a:latin typeface="Cambria Math" panose="02040503050406030204" pitchFamily="18" charset="0"/>
                        <a:ea typeface="Times New Roman" panose="02020603050405020304" pitchFamily="18" charset="0"/>
                        <a:cs typeface="Arial" panose="020B0604020202020204" pitchFamily="34" charset="0"/>
                      </a:rPr>
                      <m:t>𝑆𝑂</m:t>
                    </m:r>
                    <m:r>
                      <a:rPr lang="pt-BR" sz="1800" i="1" kern="100">
                        <a:latin typeface="Cambria Math" panose="02040503050406030204" pitchFamily="18" charset="0"/>
                        <a:ea typeface="Times New Roman" panose="02020603050405020304" pitchFamily="18" charset="0"/>
                        <a:cs typeface="Arial" panose="020B0604020202020204" pitchFamily="34" charset="0"/>
                      </a:rPr>
                      <m:t> ⊥ </m:t>
                    </m:r>
                    <m:r>
                      <a:rPr lang="en-US" sz="1800" i="1" kern="100">
                        <a:latin typeface="Cambria Math" panose="02040503050406030204" pitchFamily="18" charset="0"/>
                        <a:ea typeface="Times New Roman" panose="02020603050405020304" pitchFamily="18" charset="0"/>
                        <a:cs typeface="Arial" panose="020B0604020202020204" pitchFamily="34" charset="0"/>
                      </a:rPr>
                      <m:t>𝑂𝐶</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Xét ba tam giác vuông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𝑆𝑂𝐴</m:t>
                    </m:r>
                    <m:r>
                      <a:rPr lang="pt-BR" sz="1800" i="1" kern="100">
                        <a:latin typeface="Cambria Math" panose="02040503050406030204" pitchFamily="18" charset="0"/>
                        <a:ea typeface="Times New Roman" panose="02020603050405020304" pitchFamily="18" charset="0"/>
                        <a:cs typeface="Arial" panose="020B0604020202020204" pitchFamily="34" charset="0"/>
                      </a:rPr>
                      <m:t>, </m:t>
                    </m:r>
                    <m:r>
                      <a:rPr lang="en-US" sz="1800" i="1" kern="100">
                        <a:latin typeface="Cambria Math" panose="02040503050406030204" pitchFamily="18" charset="0"/>
                        <a:ea typeface="Times New Roman" panose="02020603050405020304" pitchFamily="18" charset="0"/>
                        <a:cs typeface="Arial" panose="020B0604020202020204" pitchFamily="34" charset="0"/>
                      </a:rPr>
                      <m:t>𝑆𝑂𝐵</m:t>
                    </m:r>
                    <m:r>
                      <a:rPr lang="pt-BR" sz="1800" i="1" kern="100">
                        <a:latin typeface="Cambria Math" panose="02040503050406030204" pitchFamily="18" charset="0"/>
                        <a:ea typeface="Times New Roman" panose="02020603050405020304" pitchFamily="18" charset="0"/>
                        <a:cs typeface="Arial" panose="020B0604020202020204" pitchFamily="34" charset="0"/>
                      </a:rPr>
                      <m:t>, </m:t>
                    </m:r>
                    <m:r>
                      <a:rPr lang="en-US" sz="1800" i="1" kern="100">
                        <a:latin typeface="Cambria Math" panose="02040503050406030204" pitchFamily="18" charset="0"/>
                        <a:ea typeface="Times New Roman" panose="02020603050405020304" pitchFamily="18" charset="0"/>
                        <a:cs typeface="Arial" panose="020B0604020202020204" pitchFamily="34" charset="0"/>
                      </a:rPr>
                      <m:t>𝑆𝑂𝐶</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ta có: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𝑆𝑂</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chung,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𝑆𝐴</m:t>
                    </m:r>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en-US" sz="1800" i="1" kern="100">
                        <a:latin typeface="Cambria Math" panose="02040503050406030204" pitchFamily="18" charset="0"/>
                        <a:ea typeface="Times New Roman" panose="02020603050405020304" pitchFamily="18" charset="0"/>
                        <a:cs typeface="Arial" panose="020B0604020202020204" pitchFamily="34" charset="0"/>
                      </a:rPr>
                      <m:t>𝑆𝐵</m:t>
                    </m:r>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en-US" sz="1800" i="1" kern="100">
                        <a:latin typeface="Cambria Math" panose="02040503050406030204" pitchFamily="18" charset="0"/>
                        <a:ea typeface="Times New Roman" panose="02020603050405020304" pitchFamily="18" charset="0"/>
                        <a:cs typeface="Arial" panose="020B0604020202020204" pitchFamily="34" charset="0"/>
                      </a:rPr>
                      <m:t>𝑆𝐶</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suy ra các tam giác vuông đó bằng nhau. Do đó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𝑂𝐴</m:t>
                    </m:r>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en-US" sz="1800" i="1" kern="100">
                        <a:latin typeface="Cambria Math" panose="02040503050406030204" pitchFamily="18" charset="0"/>
                        <a:ea typeface="Times New Roman" panose="02020603050405020304" pitchFamily="18" charset="0"/>
                        <a:cs typeface="Arial" panose="020B0604020202020204" pitchFamily="34" charset="0"/>
                      </a:rPr>
                      <m:t>𝑂𝐵</m:t>
                    </m:r>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en-US" sz="1800" i="1" kern="100">
                        <a:latin typeface="Cambria Math" panose="02040503050406030204" pitchFamily="18" charset="0"/>
                        <a:ea typeface="Times New Roman" panose="02020603050405020304" pitchFamily="18" charset="0"/>
                        <a:cs typeface="Arial" panose="020B0604020202020204" pitchFamily="34" charset="0"/>
                      </a:rPr>
                      <m:t>𝑂𝐶</m:t>
                    </m:r>
                  </m:oMath>
                </a14:m>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latin typeface="Arial" panose="020B0604020202020204" pitchFamily="34" charset="0"/>
                    <a:ea typeface="Times New Roman" panose="02020603050405020304" pitchFamily="18" charset="0"/>
                    <a:cs typeface="Times New Roman" panose="02020603050405020304" pitchFamily="18" charset="0"/>
                  </a:rPr>
                  <a:t>Vậy điểm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cách đều ba điểm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𝐴</m:t>
                    </m:r>
                    <m:r>
                      <a:rPr lang="pt-BR" sz="1800" i="1" kern="100">
                        <a:latin typeface="Cambria Math" panose="02040503050406030204" pitchFamily="18" charset="0"/>
                        <a:ea typeface="Times New Roman" panose="02020603050405020304" pitchFamily="18" charset="0"/>
                        <a:cs typeface="Arial" panose="020B0604020202020204" pitchFamily="34" charset="0"/>
                      </a:rPr>
                      <m:t>, </m:t>
                    </m:r>
                    <m:r>
                      <a:rPr lang="en-US" sz="1800" i="1" kern="100">
                        <a:latin typeface="Cambria Math" panose="02040503050406030204" pitchFamily="18" charset="0"/>
                        <a:ea typeface="Times New Roman" panose="02020603050405020304" pitchFamily="18" charset="0"/>
                        <a:cs typeface="Arial" panose="020B0604020202020204" pitchFamily="34" charset="0"/>
                      </a:rPr>
                      <m:t>𝐵</m:t>
                    </m:r>
                    <m:r>
                      <a:rPr lang="pt-BR" sz="1800" i="1" kern="100">
                        <a:latin typeface="Cambria Math" panose="02040503050406030204" pitchFamily="18" charset="0"/>
                        <a:ea typeface="Times New Roman" panose="02020603050405020304" pitchFamily="18" charset="0"/>
                        <a:cs typeface="Arial" panose="020B0604020202020204" pitchFamily="34" charset="0"/>
                      </a:rPr>
                      <m:t>, </m:t>
                    </m:r>
                    <m:r>
                      <a:rPr lang="en-US" sz="1800" i="1" kern="100">
                        <a:latin typeface="Cambria Math" panose="02040503050406030204" pitchFamily="18" charset="0"/>
                        <a:ea typeface="Times New Roman" panose="02020603050405020304" pitchFamily="18" charset="0"/>
                        <a:cs typeface="Arial" panose="020B0604020202020204" pitchFamily="34" charset="0"/>
                      </a:rPr>
                      <m:t>𝐶</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tức là chân đường cao của hình chóp tam giác đều </a:t>
                </a:r>
                <a14:m>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𝑆</m:t>
                    </m:r>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pt-BR" sz="18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là tâm đường tròn ngoại tiếp của đáy </a:t>
                </a:r>
                <a14:m>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𝐴𝐵𝐶</m:t>
                    </m:r>
                  </m:oMath>
                </a14:m>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618349" y="1970035"/>
                <a:ext cx="7907301" cy="2227661"/>
              </a:xfrm>
              <a:prstGeom prst="rect">
                <a:avLst/>
              </a:prstGeom>
              <a:blipFill>
                <a:blip r:embed="rId6"/>
                <a:stretch>
                  <a:fillRect l="-616" r="-616" b="-3005"/>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992C3C0-1D95-9B42-8EEE-0B46166C5DA4}"/>
              </a:ext>
            </a:extLst>
          </p:cNvPr>
          <p:cNvPicPr>
            <a:picLocks noChangeAspect="1"/>
          </p:cNvPicPr>
          <p:nvPr/>
        </p:nvPicPr>
        <p:blipFill>
          <a:blip r:embed="rId7"/>
          <a:stretch>
            <a:fillRect/>
          </a:stretch>
        </p:blipFill>
        <p:spPr>
          <a:xfrm>
            <a:off x="6884752" y="97465"/>
            <a:ext cx="1722918" cy="1766500"/>
          </a:xfrm>
          <a:prstGeom prst="rect">
            <a:avLst/>
          </a:prstGeom>
        </p:spPr>
      </p:pic>
      <p:sp>
        <p:nvSpPr>
          <p:cNvPr id="5" name="TextBox 4">
            <a:extLst>
              <a:ext uri="{FF2B5EF4-FFF2-40B4-BE49-F238E27FC236}">
                <a16:creationId xmlns:a16="http://schemas.microsoft.com/office/drawing/2014/main" id="{683B4717-5EF9-092B-FEE6-42A9F99FD585}"/>
              </a:ext>
            </a:extLst>
          </p:cNvPr>
          <p:cNvSpPr txBox="1"/>
          <p:nvPr/>
        </p:nvSpPr>
        <p:spPr>
          <a:xfrm>
            <a:off x="618349" y="4139116"/>
            <a:ext cx="7557929" cy="872034"/>
          </a:xfrm>
          <a:prstGeom prst="rect">
            <a:avLst/>
          </a:prstGeom>
          <a:noFill/>
        </p:spPr>
        <p:txBody>
          <a:bodyPr wrap="square">
            <a:spAutoFit/>
          </a:bodyPr>
          <a:lstStyle/>
          <a:p>
            <a:pPr algn="just">
              <a:lnSpc>
                <a:spcPct val="150000"/>
              </a:lnSpc>
              <a:spcBef>
                <a:spcPts val="600"/>
              </a:spcBef>
              <a:spcAft>
                <a:spcPts val="600"/>
              </a:spcAft>
            </a:pPr>
            <a:r>
              <a:rPr lang="da-DK" sz="1800" b="1" i="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Tổng quát</a:t>
            </a:r>
            <a:r>
              <a:rPr lang="en-US" sz="1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da-DK" sz="1800" i="1" kern="0" dirty="0">
                <a:solidFill>
                  <a:srgbClr val="002060"/>
                </a:solidFill>
                <a:effectLst/>
                <a:latin typeface="Arial" panose="020B0604020202020204" pitchFamily="34" charset="0"/>
                <a:ea typeface="Times New Roman" panose="02020603050405020304" pitchFamily="18" charset="0"/>
              </a:rPr>
              <a:t>Chân đường cao của hình chóp đều là tâm đường tròn ngoại tiếp đáy.</a:t>
            </a:r>
            <a:endParaRPr lang="en-US" sz="1800" i="1" dirty="0">
              <a:solidFill>
                <a:srgbClr val="002060"/>
              </a:solidFill>
            </a:endParaRPr>
          </a:p>
        </p:txBody>
      </p:sp>
    </p:spTree>
    <p:extLst>
      <p:ext uri="{BB962C8B-B14F-4D97-AF65-F5344CB8AC3E}">
        <p14:creationId xmlns:p14="http://schemas.microsoft.com/office/powerpoint/2010/main" val="379945929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10"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502997" y="4491202"/>
            <a:ext cx="456978" cy="501514"/>
          </a:xfrm>
          <a:prstGeom prst="rect">
            <a:avLst/>
          </a:prstGeom>
        </p:spPr>
      </p:pic>
      <p:sp>
        <p:nvSpPr>
          <p:cNvPr id="13" name="Rectangle 12"/>
          <p:cNvSpPr/>
          <p:nvPr/>
        </p:nvSpPr>
        <p:spPr>
          <a:xfrm>
            <a:off x="641002" y="3981042"/>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005696"/>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005696"/>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4" name="Rectangle 13"/>
              <p:cNvSpPr/>
              <p:nvPr/>
            </p:nvSpPr>
            <p:spPr>
              <a:xfrm>
                <a:off x="427798" y="126257"/>
                <a:ext cx="7458224" cy="1703030"/>
              </a:xfrm>
              <a:prstGeom prst="rect">
                <a:avLst/>
              </a:prstGeom>
            </p:spPr>
            <p:txBody>
              <a:bodyPr wrap="square">
                <a:spAutoFit/>
              </a:bodyPr>
              <a:lstStyle/>
              <a:p>
                <a:pPr marL="342900" lvl="0" indent="-342900" algn="just">
                  <a:lnSpc>
                    <a:spcPct val="150000"/>
                  </a:lnSpc>
                  <a:buClr>
                    <a:srgbClr val="C00000"/>
                  </a:buClr>
                  <a:buFont typeface="Wingdings" panose="05000000000000000000" pitchFamily="2" charset="2"/>
                  <a:buChar char="q"/>
                </a:pPr>
                <a:r>
                  <a:rPr kumimoji="0" lang="en-US" sz="1800" b="1" i="0" u="none" strike="noStrike" kern="0" cap="none" spc="0" normalizeH="0" baseline="0" noProof="0" dirty="0">
                    <a:ln>
                      <a:noFill/>
                    </a:ln>
                    <a:solidFill>
                      <a:srgbClr val="C00000"/>
                    </a:solidFill>
                    <a:effectLst/>
                    <a:uLnTx/>
                    <a:uFillTx/>
                    <a:sym typeface="Arial"/>
                  </a:rPr>
                  <a:t>HĐ3: </a:t>
                </a:r>
                <a:r>
                  <a:rPr lang="pt-BR" sz="1800" dirty="0">
                    <a:latin typeface="Arial" panose="020B0604020202020204" pitchFamily="34" charset="0"/>
                    <a:ea typeface="Times New Roman" panose="02020603050405020304" pitchFamily="18" charset="0"/>
                  </a:rPr>
                  <a:t>Khối bê tông ở </a:t>
                </a:r>
                <a:r>
                  <a:rPr lang="pt-BR" sz="1800" i="1" dirty="0">
                    <a:latin typeface="Arial" panose="020B0604020202020204" pitchFamily="34" charset="0"/>
                    <a:ea typeface="Times New Roman" panose="02020603050405020304" pitchFamily="18" charset="0"/>
                  </a:rPr>
                  <a:t>Hình 87a</a:t>
                </a:r>
                <a:r>
                  <a:rPr lang="pt-BR" sz="1800" dirty="0">
                    <a:latin typeface="Arial" panose="020B0604020202020204" pitchFamily="34" charset="0"/>
                    <a:ea typeface="Times New Roman" panose="02020603050405020304" pitchFamily="18" charset="0"/>
                  </a:rPr>
                  <a:t> gợi nên hình ảnh một hình chóp bị cắt đi bởi mặt phẳng </a:t>
                </a:r>
                <a14:m>
                  <m:oMath xmlns:m="http://schemas.openxmlformats.org/officeDocument/2006/math">
                    <m:r>
                      <a:rPr lang="pt-BR" sz="1800" i="1">
                        <a:latin typeface="Cambria Math" panose="02040503050406030204" pitchFamily="18" charset="0"/>
                        <a:ea typeface="Times New Roman" panose="02020603050405020304" pitchFamily="18" charset="0"/>
                        <a:cs typeface="Arial" panose="020B0604020202020204" pitchFamily="34" charset="0"/>
                      </a:rPr>
                      <m:t>(</m:t>
                    </m:r>
                    <m:r>
                      <a:rPr lang="pt-BR" sz="1800" i="1">
                        <a:latin typeface="Cambria Math" panose="02040503050406030204" pitchFamily="18" charset="0"/>
                        <a:ea typeface="Times New Roman" panose="02020603050405020304" pitchFamily="18" charset="0"/>
                        <a:cs typeface="Arial" panose="020B0604020202020204" pitchFamily="34" charset="0"/>
                      </a:rPr>
                      <m:t>𝑅</m:t>
                    </m:r>
                    <m:r>
                      <a:rPr lang="pt-BR" sz="1800" i="1">
                        <a:latin typeface="Cambria Math" panose="02040503050406030204" pitchFamily="18" charset="0"/>
                        <a:ea typeface="Times New Roman" panose="02020603050405020304" pitchFamily="18" charset="0"/>
                        <a:cs typeface="Arial" panose="020B0604020202020204" pitchFamily="34" charset="0"/>
                      </a:rPr>
                      <m:t>)</m:t>
                    </m:r>
                  </m:oMath>
                </a14:m>
                <a:r>
                  <a:rPr lang="pt-BR" sz="1800" dirty="0">
                    <a:latin typeface="Arial" panose="020B0604020202020204" pitchFamily="34" charset="0"/>
                    <a:ea typeface="Times New Roman" panose="02020603050405020304" pitchFamily="18" charset="0"/>
                  </a:rPr>
                  <a:t> song song với đáy. </a:t>
                </a:r>
                <a:r>
                  <a:rPr lang="pt-BR" sz="1800" i="1" dirty="0">
                    <a:latin typeface="Arial" panose="020B0604020202020204" pitchFamily="34" charset="0"/>
                    <a:ea typeface="Times New Roman" panose="02020603050405020304" pitchFamily="18" charset="0"/>
                  </a:rPr>
                  <a:t>Hình 87b</a:t>
                </a:r>
                <a:r>
                  <a:rPr lang="pt-BR" sz="1800" dirty="0">
                    <a:latin typeface="Arial" panose="020B0604020202020204" pitchFamily="34" charset="0"/>
                    <a:ea typeface="Times New Roman" panose="02020603050405020304" pitchFamily="18" charset="0"/>
                  </a:rPr>
                  <a:t> là hình biểu diễn của khối bê tông ở </a:t>
                </a:r>
                <a:r>
                  <a:rPr lang="pt-BR" sz="1800" i="1" dirty="0">
                    <a:latin typeface="Arial" panose="020B0604020202020204" pitchFamily="34" charset="0"/>
                    <a:ea typeface="Times New Roman" panose="02020603050405020304" pitchFamily="18" charset="0"/>
                  </a:rPr>
                  <a:t>Hình 87a</a:t>
                </a:r>
                <a:r>
                  <a:rPr lang="pt-BR" sz="1800" dirty="0">
                    <a:latin typeface="Arial" panose="020B0604020202020204" pitchFamily="34" charset="0"/>
                    <a:ea typeface="Times New Roman" panose="02020603050405020304" pitchFamily="18" charset="0"/>
                  </a:rPr>
                  <a:t>. Hãy dự đoán về mối quan hệ giữa các đường thẳng chứa cạnh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Arial" panose="020B0604020202020204" pitchFamily="34" charset="0"/>
                          </a:rPr>
                        </m:ctrlPr>
                      </m:sSubPr>
                      <m:e>
                        <m:r>
                          <a:rPr lang="pt-BR" sz="1800" i="1">
                            <a:latin typeface="Cambria Math" panose="02040503050406030204" pitchFamily="18" charset="0"/>
                            <a:ea typeface="Times New Roman" panose="02020603050405020304" pitchFamily="18" charset="0"/>
                            <a:cs typeface="Arial" panose="020B0604020202020204" pitchFamily="34" charset="0"/>
                          </a:rPr>
                          <m:t>𝐴</m:t>
                        </m:r>
                      </m:e>
                      <m:sub>
                        <m:r>
                          <a:rPr lang="pt-BR" sz="1800" i="1" baseline="-25000">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1800" i="1">
                            <a:latin typeface="Cambria Math" panose="02040503050406030204" pitchFamily="18" charset="0"/>
                            <a:ea typeface="Times New Roman" panose="02020603050405020304" pitchFamily="18" charset="0"/>
                            <a:cs typeface="Arial" panose="020B0604020202020204" pitchFamily="34" charset="0"/>
                          </a:rPr>
                        </m:ctrlPr>
                      </m:sSubPr>
                      <m:e>
                        <m:r>
                          <a:rPr lang="pt-BR" sz="1800" i="1">
                            <a:latin typeface="Cambria Math" panose="02040503050406030204" pitchFamily="18" charset="0"/>
                            <a:ea typeface="Times New Roman" panose="02020603050405020304" pitchFamily="18" charset="0"/>
                            <a:cs typeface="Arial" panose="020B0604020202020204" pitchFamily="34" charset="0"/>
                          </a:rPr>
                          <m:t>𝐵</m:t>
                        </m:r>
                      </m:e>
                      <m:sub>
                        <m:r>
                          <a:rPr lang="pt-BR" sz="1800" i="1" baseline="-25000">
                            <a:latin typeface="Cambria Math" panose="02040503050406030204" pitchFamily="18" charset="0"/>
                            <a:ea typeface="Times New Roman" panose="02020603050405020304" pitchFamily="18" charset="0"/>
                            <a:cs typeface="Arial" panose="020B0604020202020204" pitchFamily="34" charset="0"/>
                          </a:rPr>
                          <m:t>1</m:t>
                        </m:r>
                      </m:sub>
                    </m:sSub>
                    <m:r>
                      <a:rPr lang="pt-BR" sz="18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1800" i="1">
                            <a:latin typeface="Cambria Math" panose="02040503050406030204" pitchFamily="18" charset="0"/>
                            <a:ea typeface="Times New Roman" panose="02020603050405020304" pitchFamily="18" charset="0"/>
                            <a:cs typeface="Arial" panose="020B0604020202020204" pitchFamily="34" charset="0"/>
                          </a:rPr>
                        </m:ctrlPr>
                      </m:sSubPr>
                      <m:e>
                        <m:r>
                          <a:rPr lang="pt-BR" sz="1800" i="1">
                            <a:latin typeface="Cambria Math" panose="02040503050406030204" pitchFamily="18" charset="0"/>
                            <a:ea typeface="Times New Roman" panose="02020603050405020304" pitchFamily="18" charset="0"/>
                            <a:cs typeface="Arial" panose="020B0604020202020204" pitchFamily="34" charset="0"/>
                          </a:rPr>
                          <m:t>𝐴</m:t>
                        </m:r>
                      </m:e>
                      <m:sub>
                        <m:r>
                          <a:rPr lang="pt-BR" sz="1800" i="1" baseline="-25000">
                            <a:latin typeface="Cambria Math" panose="02040503050406030204" pitchFamily="18" charset="0"/>
                            <a:ea typeface="Times New Roman" panose="02020603050405020304" pitchFamily="18" charset="0"/>
                            <a:cs typeface="Arial" panose="020B0604020202020204" pitchFamily="34" charset="0"/>
                          </a:rPr>
                          <m:t>2</m:t>
                        </m:r>
                      </m:sub>
                    </m:sSub>
                    <m:sSub>
                      <m:sSubPr>
                        <m:ctrlPr>
                          <a:rPr lang="en-US" sz="1800" i="1">
                            <a:latin typeface="Cambria Math" panose="02040503050406030204" pitchFamily="18" charset="0"/>
                            <a:ea typeface="Times New Roman" panose="02020603050405020304" pitchFamily="18" charset="0"/>
                            <a:cs typeface="Arial" panose="020B0604020202020204" pitchFamily="34" charset="0"/>
                          </a:rPr>
                        </m:ctrlPr>
                      </m:sSubPr>
                      <m:e>
                        <m:r>
                          <a:rPr lang="pt-BR" sz="1800" i="1">
                            <a:latin typeface="Cambria Math" panose="02040503050406030204" pitchFamily="18" charset="0"/>
                            <a:ea typeface="Times New Roman" panose="02020603050405020304" pitchFamily="18" charset="0"/>
                            <a:cs typeface="Arial" panose="020B0604020202020204" pitchFamily="34" charset="0"/>
                          </a:rPr>
                          <m:t>𝐵</m:t>
                        </m:r>
                      </m:e>
                      <m:sub>
                        <m:r>
                          <a:rPr lang="pt-BR" sz="1800" i="1" baseline="-25000">
                            <a:latin typeface="Cambria Math" panose="02040503050406030204" pitchFamily="18" charset="0"/>
                            <a:ea typeface="Times New Roman" panose="02020603050405020304" pitchFamily="18" charset="0"/>
                            <a:cs typeface="Arial" panose="020B0604020202020204" pitchFamily="34" charset="0"/>
                          </a:rPr>
                          <m:t>2</m:t>
                        </m:r>
                      </m:sub>
                    </m:sSub>
                    <m:r>
                      <a:rPr lang="pt-BR" sz="18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1800" i="1">
                            <a:latin typeface="Cambria Math" panose="02040503050406030204" pitchFamily="18" charset="0"/>
                            <a:ea typeface="Times New Roman" panose="02020603050405020304" pitchFamily="18" charset="0"/>
                            <a:cs typeface="Arial" panose="020B0604020202020204" pitchFamily="34" charset="0"/>
                          </a:rPr>
                        </m:ctrlPr>
                      </m:sSubPr>
                      <m:e>
                        <m:r>
                          <a:rPr lang="pt-BR" sz="1800" i="1">
                            <a:latin typeface="Cambria Math" panose="02040503050406030204" pitchFamily="18" charset="0"/>
                            <a:ea typeface="Times New Roman" panose="02020603050405020304" pitchFamily="18" charset="0"/>
                            <a:cs typeface="Arial" panose="020B0604020202020204" pitchFamily="34" charset="0"/>
                          </a:rPr>
                          <m:t>𝐴</m:t>
                        </m:r>
                      </m:e>
                      <m:sub>
                        <m:r>
                          <a:rPr lang="pt-BR" sz="1800" i="1" baseline="-25000">
                            <a:latin typeface="Cambria Math" panose="02040503050406030204" pitchFamily="18" charset="0"/>
                            <a:ea typeface="Times New Roman" panose="02020603050405020304" pitchFamily="18" charset="0"/>
                            <a:cs typeface="Arial" panose="020B0604020202020204" pitchFamily="34" charset="0"/>
                          </a:rPr>
                          <m:t>3</m:t>
                        </m:r>
                      </m:sub>
                    </m:sSub>
                    <m:sSub>
                      <m:sSubPr>
                        <m:ctrlPr>
                          <a:rPr lang="en-US" sz="1800" i="1">
                            <a:latin typeface="Cambria Math" panose="02040503050406030204" pitchFamily="18" charset="0"/>
                            <a:ea typeface="Times New Roman" panose="02020603050405020304" pitchFamily="18" charset="0"/>
                            <a:cs typeface="Arial" panose="020B0604020202020204" pitchFamily="34" charset="0"/>
                          </a:rPr>
                        </m:ctrlPr>
                      </m:sSubPr>
                      <m:e>
                        <m:r>
                          <a:rPr lang="pt-BR" sz="1800" i="1">
                            <a:latin typeface="Cambria Math" panose="02040503050406030204" pitchFamily="18" charset="0"/>
                            <a:ea typeface="Times New Roman" panose="02020603050405020304" pitchFamily="18" charset="0"/>
                            <a:cs typeface="Arial" panose="020B0604020202020204" pitchFamily="34" charset="0"/>
                          </a:rPr>
                          <m:t>𝐵</m:t>
                        </m:r>
                      </m:e>
                      <m:sub>
                        <m:r>
                          <a:rPr lang="pt-BR" sz="1800" i="1" baseline="-25000">
                            <a:latin typeface="Cambria Math" panose="02040503050406030204" pitchFamily="18" charset="0"/>
                            <a:ea typeface="Times New Roman" panose="02020603050405020304" pitchFamily="18" charset="0"/>
                            <a:cs typeface="Arial" panose="020B0604020202020204" pitchFamily="34" charset="0"/>
                          </a:rPr>
                          <m:t>3</m:t>
                        </m:r>
                      </m:sub>
                    </m:sSub>
                    <m:r>
                      <a:rPr lang="pt-BR" sz="18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1800" i="1">
                            <a:latin typeface="Cambria Math" panose="02040503050406030204" pitchFamily="18" charset="0"/>
                            <a:ea typeface="Times New Roman" panose="02020603050405020304" pitchFamily="18" charset="0"/>
                            <a:cs typeface="Arial" panose="020B0604020202020204" pitchFamily="34" charset="0"/>
                          </a:rPr>
                        </m:ctrlPr>
                      </m:sSubPr>
                      <m:e>
                        <m:r>
                          <a:rPr lang="pt-BR" sz="1800" i="1">
                            <a:latin typeface="Cambria Math" panose="02040503050406030204" pitchFamily="18" charset="0"/>
                            <a:ea typeface="Times New Roman" panose="02020603050405020304" pitchFamily="18" charset="0"/>
                            <a:cs typeface="Arial" panose="020B0604020202020204" pitchFamily="34" charset="0"/>
                          </a:rPr>
                          <m:t>𝐴</m:t>
                        </m:r>
                      </m:e>
                      <m:sub>
                        <m:r>
                          <a:rPr lang="pt-BR" sz="1800" i="1">
                            <a:latin typeface="Cambria Math" panose="02040503050406030204" pitchFamily="18" charset="0"/>
                            <a:ea typeface="Times New Roman" panose="02020603050405020304" pitchFamily="18" charset="0"/>
                            <a:cs typeface="Arial" panose="020B0604020202020204" pitchFamily="34" charset="0"/>
                          </a:rPr>
                          <m:t>4</m:t>
                        </m:r>
                      </m:sub>
                    </m:sSub>
                    <m:sSub>
                      <m:sSubPr>
                        <m:ctrlPr>
                          <a:rPr lang="en-US" sz="1800" i="1">
                            <a:latin typeface="Cambria Math" panose="02040503050406030204" pitchFamily="18" charset="0"/>
                            <a:ea typeface="Times New Roman" panose="02020603050405020304" pitchFamily="18" charset="0"/>
                            <a:cs typeface="Arial" panose="020B0604020202020204" pitchFamily="34" charset="0"/>
                          </a:rPr>
                        </m:ctrlPr>
                      </m:sSubPr>
                      <m:e>
                        <m:r>
                          <a:rPr lang="pt-BR" sz="1800" i="1">
                            <a:latin typeface="Cambria Math" panose="02040503050406030204" pitchFamily="18" charset="0"/>
                            <a:ea typeface="Times New Roman" panose="02020603050405020304" pitchFamily="18" charset="0"/>
                            <a:cs typeface="Arial" panose="020B0604020202020204" pitchFamily="34" charset="0"/>
                          </a:rPr>
                          <m:t>𝐵</m:t>
                        </m:r>
                      </m:e>
                      <m:sub>
                        <m:r>
                          <a:rPr lang="pt-BR" sz="1800" i="1" baseline="-25000">
                            <a:latin typeface="Cambria Math" panose="02040503050406030204" pitchFamily="18" charset="0"/>
                            <a:ea typeface="Times New Roman" panose="02020603050405020304" pitchFamily="18" charset="0"/>
                            <a:cs typeface="Arial" panose="020B0604020202020204" pitchFamily="34" charset="0"/>
                          </a:rPr>
                          <m:t>4</m:t>
                        </m:r>
                      </m:sub>
                    </m:sSub>
                  </m:oMath>
                </a14:m>
                <a:r>
                  <a:rPr lang="pt-BR" sz="1800" dirty="0">
                    <a:latin typeface="Arial" panose="020B0604020202020204" pitchFamily="34" charset="0"/>
                    <a:ea typeface="Times New Roman" panose="02020603050405020304" pitchFamily="18" charset="0"/>
                  </a:rPr>
                  <a:t>.</a:t>
                </a:r>
                <a:endParaRPr kumimoji="0" lang="en-US" sz="1800" b="0" i="0" u="none" strike="noStrike" kern="0" cap="none" spc="0" normalizeH="0" baseline="0" noProof="0" dirty="0">
                  <a:ln>
                    <a:noFill/>
                  </a:ln>
                  <a:solidFill>
                    <a:srgbClr val="000000"/>
                  </a:solidFill>
                  <a:effectLst/>
                  <a:uLnTx/>
                  <a:uFillTx/>
                  <a:sym typeface="Arial"/>
                </a:endParaRPr>
              </a:p>
            </p:txBody>
          </p:sp>
        </mc:Choice>
        <mc:Fallback>
          <p:sp>
            <p:nvSpPr>
              <p:cNvPr id="14" name="Rectangle 13"/>
              <p:cNvSpPr>
                <a:spLocks noRot="1" noChangeAspect="1" noMove="1" noResize="1" noEditPoints="1" noAdjustHandles="1" noChangeArrowheads="1" noChangeShapeType="1" noTextEdit="1"/>
              </p:cNvSpPr>
              <p:nvPr/>
            </p:nvSpPr>
            <p:spPr>
              <a:xfrm>
                <a:off x="427798" y="126257"/>
                <a:ext cx="7458224" cy="1703030"/>
              </a:xfrm>
              <a:prstGeom prst="rect">
                <a:avLst/>
              </a:prstGeom>
              <a:blipFill>
                <a:blip r:embed="rId4"/>
                <a:stretch>
                  <a:fillRect l="-490" r="-654" b="-501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1761499" y="4032710"/>
                <a:ext cx="5620999" cy="960006"/>
              </a:xfrm>
              <a:prstGeom prst="rect">
                <a:avLst/>
              </a:prstGeom>
            </p:spPr>
            <p:txBody>
              <a:bodyPr wrap="square">
                <a:spAutoFit/>
              </a:bodyPr>
              <a:lstStyle/>
              <a:p>
                <a:pPr algn="just">
                  <a:lnSpc>
                    <a:spcPct val="150000"/>
                  </a:lnSpc>
                  <a:spcBef>
                    <a:spcPts val="600"/>
                  </a:spcBef>
                  <a:spcAft>
                    <a:spcPts val="600"/>
                  </a:spcAft>
                </a:pPr>
                <a:r>
                  <a:rPr lang="da-DK" sz="2000" dirty="0">
                    <a:effectLst/>
                    <a:latin typeface="Arial" panose="020B0604020202020204" pitchFamily="34" charset="0"/>
                    <a:ea typeface="Times New Roman" panose="02020603050405020304" pitchFamily="18" charset="0"/>
                    <a:cs typeface="Times New Roman" panose="02020603050405020304" pitchFamily="18" charset="0"/>
                  </a:rPr>
                  <a:t>Dự đoán: </a:t>
                </a:r>
                <a:r>
                  <a:rPr lang="da-DK"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Bốn đường thẳng </a:t>
                </a:r>
                <a14:m>
                  <m:oMath xmlns:m="http://schemas.openxmlformats.org/officeDocument/2006/math">
                    <m:sSub>
                      <m:sSub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da-DK"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A</m:t>
                        </m:r>
                      </m:e>
                      <m:sub>
                        <m:r>
                          <a:rPr lang="da-DK"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da-DK"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B</m:t>
                        </m:r>
                      </m:e>
                      <m:sub>
                        <m:r>
                          <a:rPr lang="da-DK"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sub>
                    </m:sSub>
                  </m:oMath>
                </a14:m>
                <a:r>
                  <a:rPr lang="da-DK"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da-DK"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A</m:t>
                        </m:r>
                      </m:e>
                      <m:sub>
                        <m:r>
                          <a:rPr lang="da-DK"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da-DK"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B</m:t>
                        </m:r>
                      </m:e>
                      <m:sub>
                        <m:r>
                          <a:rPr lang="da-DK"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b>
                    </m:sSub>
                  </m:oMath>
                </a14:m>
                <a:r>
                  <a:rPr lang="da-DK"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da-DK"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A</m:t>
                        </m:r>
                      </m:e>
                      <m:sub>
                        <m:r>
                          <a:rPr lang="da-DK"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b>
                    </m:sSub>
                    <m:sSub>
                      <m:sSub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da-DK"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B</m:t>
                        </m:r>
                      </m:e>
                      <m:sub>
                        <m:r>
                          <a:rPr lang="da-DK"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b>
                    </m:sSub>
                  </m:oMath>
                </a14:m>
                <a:r>
                  <a:rPr lang="da-DK"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sSub>
                      <m:sSub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da-DK"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A</m:t>
                        </m:r>
                      </m:e>
                      <m:sub>
                        <m:r>
                          <a:rPr lang="da-DK"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sub>
                    </m:sSub>
                    <m:sSub>
                      <m:sSubPr>
                        <m:ctrlPr>
                          <a:rPr lang="en-US" sz="2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da-DK"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B</m:t>
                        </m:r>
                      </m:e>
                      <m:sub>
                        <m:r>
                          <a:rPr lang="da-DK" sz="2000">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sub>
                    </m:sSub>
                  </m:oMath>
                </a14:m>
                <a:r>
                  <a:rPr lang="da-DK"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đồng quy tại một điểm.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1761499" y="4032710"/>
                <a:ext cx="5620999" cy="960006"/>
              </a:xfrm>
              <a:prstGeom prst="rect">
                <a:avLst/>
              </a:prstGeom>
              <a:blipFill>
                <a:blip r:embed="rId5"/>
                <a:stretch>
                  <a:fillRect l="-1193" b="-1082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085E6B7-9918-74F0-3268-CEF11F9A88FF}"/>
              </a:ext>
            </a:extLst>
          </p:cNvPr>
          <p:cNvPicPr>
            <a:picLocks noChangeAspect="1"/>
          </p:cNvPicPr>
          <p:nvPr/>
        </p:nvPicPr>
        <p:blipFill>
          <a:blip r:embed="rId6"/>
          <a:stretch>
            <a:fillRect/>
          </a:stretch>
        </p:blipFill>
        <p:spPr>
          <a:xfrm>
            <a:off x="2005578" y="2042510"/>
            <a:ext cx="5132842" cy="1938532"/>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888"/>
        <p:cNvGrpSpPr/>
        <p:nvPr/>
      </p:nvGrpSpPr>
      <p:grpSpPr>
        <a:xfrm>
          <a:off x="0" y="0"/>
          <a:ext cx="0" cy="0"/>
          <a:chOff x="0" y="0"/>
          <a:chExt cx="0" cy="0"/>
        </a:xfrm>
      </p:grpSpPr>
      <p:sp>
        <p:nvSpPr>
          <p:cNvPr id="12" name="Google Shape;1991;p38"/>
          <p:cNvSpPr txBox="1">
            <a:spLocks/>
          </p:cNvSpPr>
          <p:nvPr/>
        </p:nvSpPr>
        <p:spPr>
          <a:xfrm>
            <a:off x="710054" y="280591"/>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en-US" sz="3200" b="1" i="0" u="none" strike="noStrike" kern="0" cap="none" spc="0" normalizeH="0" baseline="0" noProof="0">
                <a:ln>
                  <a:noFill/>
                </a:ln>
                <a:solidFill>
                  <a:srgbClr val="C00000"/>
                </a:solidFill>
                <a:effectLst/>
                <a:uLnTx/>
                <a:uFillTx/>
                <a:latin typeface="Arial"/>
                <a:sym typeface="Maven Pro ExtraBold"/>
              </a:rPr>
              <a:t>KHỞI ĐỘNG</a:t>
            </a:r>
          </a:p>
        </p:txBody>
      </p:sp>
      <p:sp>
        <p:nvSpPr>
          <p:cNvPr id="2" name="Rectangle 1"/>
          <p:cNvSpPr/>
          <p:nvPr/>
        </p:nvSpPr>
        <p:spPr>
          <a:xfrm>
            <a:off x="719999" y="1006910"/>
            <a:ext cx="7704001" cy="1420325"/>
          </a:xfrm>
          <a:prstGeom prst="rect">
            <a:avLst/>
          </a:prstGeom>
        </p:spPr>
        <p:txBody>
          <a:bodyPr wrap="square">
            <a:spAutoFit/>
          </a:bodyPr>
          <a:lstStyle/>
          <a:p>
            <a:pPr algn="just">
              <a:lnSpc>
                <a:spcPct val="150000"/>
              </a:lnSpc>
            </a:pPr>
            <a:r>
              <a:rPr lang="da-DK" sz="2000" dirty="0">
                <a:latin typeface="Arial" panose="020B0604020202020204" pitchFamily="34" charset="0"/>
                <a:ea typeface="Calibri" panose="020F0502020204030204" pitchFamily="34" charset="0"/>
              </a:rPr>
              <a:t>Ở lớp 7, ta đã làm quen với hình lăng trụ đứng tam giác và hình lăng trụ đứng tứ giác, tức là những hình lăng trụ đứng có đáy là tam giác hoặc tứ giác</a:t>
            </a:r>
            <a:endParaRPr lang="vi-VN" sz="2000" kern="100" dirty="0">
              <a:latin typeface="+mn-lt"/>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flipH="1">
            <a:off x="8662970" y="196151"/>
            <a:ext cx="322004" cy="490161"/>
          </a:xfrm>
          <a:prstGeom prst="rect">
            <a:avLst/>
          </a:prstGeom>
        </p:spPr>
      </p:pic>
      <p:pic>
        <p:nvPicPr>
          <p:cNvPr id="3" name="Picture 2"/>
          <p:cNvPicPr>
            <a:picLocks noChangeAspect="1"/>
          </p:cNvPicPr>
          <p:nvPr/>
        </p:nvPicPr>
        <p:blipFill>
          <a:blip r:embed="rId4"/>
          <a:srcRect/>
          <a:stretch/>
        </p:blipFill>
        <p:spPr>
          <a:xfrm>
            <a:off x="6527575" y="2428807"/>
            <a:ext cx="2202951" cy="2434102"/>
          </a:xfrm>
          <a:prstGeom prst="rect">
            <a:avLst/>
          </a:prstGeom>
        </p:spPr>
      </p:pic>
      <p:grpSp>
        <p:nvGrpSpPr>
          <p:cNvPr id="5" name="Group 4">
            <a:extLst>
              <a:ext uri="{FF2B5EF4-FFF2-40B4-BE49-F238E27FC236}">
                <a16:creationId xmlns:a16="http://schemas.microsoft.com/office/drawing/2014/main" id="{27488CE8-B4AA-9D2A-4F30-55C086966AE0}"/>
              </a:ext>
            </a:extLst>
          </p:cNvPr>
          <p:cNvGrpSpPr/>
          <p:nvPr/>
        </p:nvGrpSpPr>
        <p:grpSpPr>
          <a:xfrm>
            <a:off x="502689" y="2716266"/>
            <a:ext cx="5886079" cy="1881990"/>
            <a:chOff x="1423077" y="3299553"/>
            <a:chExt cx="5886079" cy="1881990"/>
          </a:xfrm>
        </p:grpSpPr>
        <p:pic>
          <p:nvPicPr>
            <p:cNvPr id="6" name="Picture 5">
              <a:extLst>
                <a:ext uri="{FF2B5EF4-FFF2-40B4-BE49-F238E27FC236}">
                  <a16:creationId xmlns:a16="http://schemas.microsoft.com/office/drawing/2014/main" id="{4F314815-1EC8-1B20-426C-26D336428AFB}"/>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423077" y="3846772"/>
              <a:ext cx="999117" cy="1150096"/>
            </a:xfrm>
            <a:prstGeom prst="rect">
              <a:avLst/>
            </a:prstGeom>
          </p:spPr>
        </p:pic>
        <p:grpSp>
          <p:nvGrpSpPr>
            <p:cNvPr id="7" name="Group 6">
              <a:extLst>
                <a:ext uri="{FF2B5EF4-FFF2-40B4-BE49-F238E27FC236}">
                  <a16:creationId xmlns:a16="http://schemas.microsoft.com/office/drawing/2014/main" id="{A1DC9D0E-FC69-2614-1A1C-36E9D7A12586}"/>
                </a:ext>
              </a:extLst>
            </p:cNvPr>
            <p:cNvGrpSpPr/>
            <p:nvPr/>
          </p:nvGrpSpPr>
          <p:grpSpPr>
            <a:xfrm>
              <a:off x="2859307" y="3299553"/>
              <a:ext cx="4449849" cy="1881990"/>
              <a:chOff x="7214050" y="8076435"/>
              <a:chExt cx="5457560" cy="1881990"/>
            </a:xfrm>
          </p:grpSpPr>
          <p:sp>
            <p:nvSpPr>
              <p:cNvPr id="8" name="Cloud Callout 24">
                <a:extLst>
                  <a:ext uri="{FF2B5EF4-FFF2-40B4-BE49-F238E27FC236}">
                    <a16:creationId xmlns:a16="http://schemas.microsoft.com/office/drawing/2014/main" id="{54A6ACF1-048C-CF3C-F897-6B7F55CBCA07}"/>
                  </a:ext>
                </a:extLst>
              </p:cNvPr>
              <p:cNvSpPr/>
              <p:nvPr/>
            </p:nvSpPr>
            <p:spPr>
              <a:xfrm>
                <a:off x="7214050" y="8076435"/>
                <a:ext cx="5457560" cy="1881990"/>
              </a:xfrm>
              <a:prstGeom prst="cloudCallout">
                <a:avLst>
                  <a:gd name="adj1" fmla="val -61493"/>
                  <a:gd name="adj2" fmla="val 15803"/>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000" dirty="0">
                  <a:solidFill>
                    <a:schemeClr val="bg1">
                      <a:lumMod val="10000"/>
                    </a:schemeClr>
                  </a:solidFill>
                </a:endParaRPr>
              </a:p>
            </p:txBody>
          </p:sp>
          <p:sp>
            <p:nvSpPr>
              <p:cNvPr id="9" name="Rectangle 8">
                <a:extLst>
                  <a:ext uri="{FF2B5EF4-FFF2-40B4-BE49-F238E27FC236}">
                    <a16:creationId xmlns:a16="http://schemas.microsoft.com/office/drawing/2014/main" id="{D7F227C5-0FE8-7BB2-13F6-3E1E4BB64A87}"/>
                  </a:ext>
                </a:extLst>
              </p:cNvPr>
              <p:cNvSpPr/>
              <p:nvPr/>
            </p:nvSpPr>
            <p:spPr>
              <a:xfrm>
                <a:off x="8065220" y="8373055"/>
                <a:ext cx="4281752" cy="1288751"/>
              </a:xfrm>
              <a:prstGeom prst="rect">
                <a:avLst/>
              </a:prstGeom>
            </p:spPr>
            <p:txBody>
              <a:bodyPr wrap="square">
                <a:spAutoFit/>
              </a:bodyPr>
              <a:lstStyle/>
              <a:p>
                <a:pPr algn="just">
                  <a:lnSpc>
                    <a:spcPct val="150000"/>
                  </a:lnSpc>
                  <a:spcBef>
                    <a:spcPts val="600"/>
                  </a:spcBef>
                  <a:spcAft>
                    <a:spcPts val="600"/>
                  </a:spcAft>
                </a:pPr>
                <a:r>
                  <a:rPr lang="da-DK" sz="1800" i="1" dirty="0">
                    <a:latin typeface="Arial" panose="020B0604020202020204" pitchFamily="34" charset="0"/>
                    <a:ea typeface="Calibri" panose="020F0502020204030204" pitchFamily="34" charset="0"/>
                    <a:cs typeface="Times New Roman" panose="02020603050405020304" pitchFamily="18" charset="0"/>
                  </a:rPr>
                  <a:t>Hình lăng trụ đứng với đáy là đa giác, đặc biệt là đa giác đều, có tính chất gì?</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grpSp>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857"/>
        <p:cNvGrpSpPr/>
        <p:nvPr/>
      </p:nvGrpSpPr>
      <p:grpSpPr>
        <a:xfrm>
          <a:off x="0" y="0"/>
          <a:ext cx="0" cy="0"/>
          <a:chOff x="0" y="0"/>
          <a:chExt cx="0" cy="0"/>
        </a:xfrm>
      </p:grpSpPr>
      <p:sp>
        <p:nvSpPr>
          <p:cNvPr id="10" name="Google Shape;2540;p49"/>
          <p:cNvSpPr txBox="1">
            <a:spLocks/>
          </p:cNvSpPr>
          <p:nvPr/>
        </p:nvSpPr>
        <p:spPr>
          <a:xfrm>
            <a:off x="3003388" y="289857"/>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vi-VN" sz="32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rPr>
              <a:t>Định nghĩa</a:t>
            </a:r>
          </a:p>
        </p:txBody>
      </p:sp>
      <p:pic>
        <p:nvPicPr>
          <p:cNvPr id="3" name="Picture 2"/>
          <p:cNvPicPr>
            <a:picLocks noChangeAspect="1"/>
          </p:cNvPicPr>
          <p:nvPr/>
        </p:nvPicPr>
        <p:blipFill>
          <a:blip r:embed="rId3"/>
          <a:stretch>
            <a:fillRect/>
          </a:stretch>
        </p:blipFill>
        <p:spPr>
          <a:xfrm>
            <a:off x="0" y="0"/>
            <a:ext cx="1130358" cy="1225613"/>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943326" y="1129360"/>
                <a:ext cx="7245919" cy="3503460"/>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da-DK" sz="2400" dirty="0">
                    <a:latin typeface="Arial" panose="020B0604020202020204" pitchFamily="34" charset="0"/>
                    <a:ea typeface="Calibri" panose="020F0502020204030204" pitchFamily="34" charset="0"/>
                    <a:cs typeface="Times New Roman" panose="02020603050405020304" pitchFamily="18" charset="0"/>
                  </a:rPr>
                  <a:t>Cho hình chóp đều </a:t>
                </a:r>
                <a14:m>
                  <m:oMath xmlns:m="http://schemas.openxmlformats.org/officeDocument/2006/math">
                    <m:r>
                      <a:rPr lang="da-DK" sz="2400" i="1">
                        <a:latin typeface="Cambria Math" panose="02040503050406030204" pitchFamily="18" charset="0"/>
                        <a:ea typeface="Calibri" panose="020F0502020204030204" pitchFamily="34" charset="0"/>
                        <a:cs typeface="Arial" panose="020B0604020202020204" pitchFamily="34" charset="0"/>
                      </a:rPr>
                      <m:t>𝑆</m:t>
                    </m:r>
                    <m:r>
                      <a:rPr lang="da-DK" sz="2400" i="1">
                        <a:latin typeface="Cambria Math" panose="02040503050406030204" pitchFamily="18" charset="0"/>
                        <a:ea typeface="Calibri" panose="020F0502020204030204" pitchFamily="34" charset="0"/>
                        <a:cs typeface="Arial" panose="020B0604020202020204" pitchFamily="34" charset="0"/>
                      </a:rPr>
                      <m:t>.</m:t>
                    </m:r>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𝐴</m:t>
                        </m:r>
                      </m:e>
                      <m:sub>
                        <m:r>
                          <a:rPr lang="da-DK" sz="2400" i="1">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𝐴</m:t>
                        </m:r>
                      </m:e>
                      <m:sub>
                        <m:r>
                          <a:rPr lang="da-DK" sz="2400" i="1">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𝐴</m:t>
                        </m:r>
                      </m:e>
                      <m:sub>
                        <m:r>
                          <a:rPr lang="da-DK" sz="2400" i="1">
                            <a:latin typeface="Cambria Math" panose="02040503050406030204" pitchFamily="18" charset="0"/>
                            <a:ea typeface="Calibri" panose="020F0502020204030204" pitchFamily="34" charset="0"/>
                            <a:cs typeface="Arial" panose="020B0604020202020204" pitchFamily="34" charset="0"/>
                          </a:rPr>
                          <m:t>3</m:t>
                        </m:r>
                      </m:sub>
                    </m:sSub>
                    <m:r>
                      <a:rPr lang="da-DK" sz="2400" i="1">
                        <a:latin typeface="Cambria Math" panose="02040503050406030204" pitchFamily="18" charset="0"/>
                        <a:ea typeface="Calibri" panose="020F0502020204030204" pitchFamily="34" charset="0"/>
                        <a:cs typeface="Arial" panose="020B0604020202020204" pitchFamily="34" charset="0"/>
                      </a:rPr>
                      <m:t>…</m:t>
                    </m:r>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𝐴</m:t>
                        </m:r>
                      </m:e>
                      <m:sub>
                        <m:r>
                          <a:rPr lang="da-DK" sz="2400" i="1">
                            <a:latin typeface="Cambria Math" panose="02040503050406030204" pitchFamily="18" charset="0"/>
                            <a:ea typeface="Calibri" panose="020F0502020204030204" pitchFamily="34" charset="0"/>
                            <a:cs typeface="Arial" panose="020B0604020202020204" pitchFamily="34" charset="0"/>
                          </a:rPr>
                          <m:t>𝑛</m:t>
                        </m:r>
                      </m:sub>
                    </m:sSub>
                  </m:oMath>
                </a14:m>
                <a:r>
                  <a:rPr lang="da-DK" sz="2400" dirty="0">
                    <a:latin typeface="Arial" panose="020B0604020202020204" pitchFamily="34" charset="0"/>
                    <a:ea typeface="Calibri" panose="020F0502020204030204" pitchFamily="34" charset="0"/>
                    <a:cs typeface="Times New Roman" panose="02020603050405020304" pitchFamily="18" charset="0"/>
                  </a:rPr>
                  <a:t>. Mặt phẳng </a:t>
                </a:r>
                <a14:m>
                  <m:oMath xmlns:m="http://schemas.openxmlformats.org/officeDocument/2006/math">
                    <m:r>
                      <a:rPr lang="da-DK" sz="2400" i="1">
                        <a:latin typeface="Cambria Math" panose="02040503050406030204" pitchFamily="18" charset="0"/>
                        <a:ea typeface="Calibri" panose="020F0502020204030204" pitchFamily="34" charset="0"/>
                        <a:cs typeface="Arial" panose="020B0604020202020204" pitchFamily="34" charset="0"/>
                      </a:rPr>
                      <m:t>(</m:t>
                    </m:r>
                    <m:r>
                      <a:rPr lang="da-DK" sz="2400" i="1">
                        <a:latin typeface="Cambria Math" panose="02040503050406030204" pitchFamily="18" charset="0"/>
                        <a:ea typeface="Calibri" panose="020F0502020204030204" pitchFamily="34" charset="0"/>
                        <a:cs typeface="Arial" panose="020B0604020202020204" pitchFamily="34" charset="0"/>
                      </a:rPr>
                      <m:t>𝑃</m:t>
                    </m:r>
                    <m:r>
                      <a:rPr lang="da-DK" sz="2400" i="1">
                        <a:latin typeface="Cambria Math" panose="02040503050406030204" pitchFamily="18" charset="0"/>
                        <a:ea typeface="Calibri" panose="020F0502020204030204" pitchFamily="34" charset="0"/>
                        <a:cs typeface="Arial" panose="020B0604020202020204" pitchFamily="34" charset="0"/>
                      </a:rPr>
                      <m:t>)</m:t>
                    </m:r>
                  </m:oMath>
                </a14:m>
                <a:r>
                  <a:rPr lang="da-DK" sz="2400" dirty="0">
                    <a:latin typeface="Arial" panose="020B0604020202020204" pitchFamily="34" charset="0"/>
                    <a:ea typeface="Calibri" panose="020F0502020204030204" pitchFamily="34" charset="0"/>
                    <a:cs typeface="Times New Roman" panose="02020603050405020304" pitchFamily="18" charset="0"/>
                  </a:rPr>
                  <a:t> song song với đáy của hình chóp và cắt cạnh </a:t>
                </a:r>
                <a14:m>
                  <m:oMath xmlns:m="http://schemas.openxmlformats.org/officeDocument/2006/math">
                    <m:r>
                      <a:rPr lang="da-DK" sz="2400" i="1">
                        <a:latin typeface="Cambria Math" panose="02040503050406030204" pitchFamily="18" charset="0"/>
                        <a:ea typeface="Calibri" panose="020F0502020204030204" pitchFamily="34" charset="0"/>
                        <a:cs typeface="Arial" panose="020B0604020202020204" pitchFamily="34" charset="0"/>
                      </a:rPr>
                      <m:t>𝑆</m:t>
                    </m:r>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𝐴</m:t>
                        </m:r>
                      </m:e>
                      <m:sub>
                        <m:r>
                          <a:rPr lang="da-DK" sz="2400" i="1">
                            <a:latin typeface="Cambria Math" panose="02040503050406030204" pitchFamily="18" charset="0"/>
                            <a:ea typeface="Calibri" panose="020F0502020204030204" pitchFamily="34" charset="0"/>
                            <a:cs typeface="Arial" panose="020B0604020202020204" pitchFamily="34" charset="0"/>
                          </a:rPr>
                          <m:t>1</m:t>
                        </m:r>
                      </m:sub>
                    </m:sSub>
                  </m:oMath>
                </a14:m>
                <a:r>
                  <a:rPr lang="da-DK" sz="24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da-DK" sz="2400" i="1">
                        <a:latin typeface="Cambria Math" panose="02040503050406030204" pitchFamily="18" charset="0"/>
                        <a:ea typeface="Calibri" panose="020F0502020204030204" pitchFamily="34" charset="0"/>
                        <a:cs typeface="Arial" panose="020B0604020202020204" pitchFamily="34" charset="0"/>
                      </a:rPr>
                      <m:t>𝑆</m:t>
                    </m:r>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𝐴</m:t>
                        </m:r>
                      </m:e>
                      <m:sub>
                        <m:r>
                          <a:rPr lang="da-DK" sz="2400" i="1">
                            <a:latin typeface="Cambria Math" panose="02040503050406030204" pitchFamily="18" charset="0"/>
                            <a:ea typeface="Calibri" panose="020F0502020204030204" pitchFamily="34" charset="0"/>
                            <a:cs typeface="Arial" panose="020B0604020202020204" pitchFamily="34" charset="0"/>
                          </a:rPr>
                          <m:t>2</m:t>
                        </m:r>
                      </m:sub>
                    </m:sSub>
                  </m:oMath>
                </a14:m>
                <a:r>
                  <a:rPr lang="da-DK" sz="2400" dirty="0">
                    <a:latin typeface="Arial" panose="020B0604020202020204" pitchFamily="34" charset="0"/>
                    <a:ea typeface="Calibri" panose="020F0502020204030204" pitchFamily="34" charset="0"/>
                    <a:cs typeface="Times New Roman" panose="02020603050405020304" pitchFamily="18" charset="0"/>
                  </a:rPr>
                  <a:t>,...,</a:t>
                </a:r>
                <a14:m>
                  <m:oMath xmlns:m="http://schemas.openxmlformats.org/officeDocument/2006/math">
                    <m:r>
                      <a:rPr lang="da-DK" sz="2400" i="1">
                        <a:latin typeface="Cambria Math" panose="02040503050406030204" pitchFamily="18" charset="0"/>
                        <a:ea typeface="Calibri" panose="020F0502020204030204" pitchFamily="34" charset="0"/>
                        <a:cs typeface="Arial" panose="020B0604020202020204" pitchFamily="34" charset="0"/>
                      </a:rPr>
                      <m:t>𝑆</m:t>
                    </m:r>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𝐴</m:t>
                        </m:r>
                      </m:e>
                      <m:sub>
                        <m:r>
                          <a:rPr lang="da-DK" sz="2400" i="1">
                            <a:latin typeface="Cambria Math" panose="02040503050406030204" pitchFamily="18" charset="0"/>
                            <a:ea typeface="Calibri" panose="020F0502020204030204" pitchFamily="34" charset="0"/>
                            <a:cs typeface="Arial" panose="020B0604020202020204" pitchFamily="34" charset="0"/>
                          </a:rPr>
                          <m:t>𝑛</m:t>
                        </m:r>
                      </m:sub>
                    </m:sSub>
                  </m:oMath>
                </a14:m>
                <a:r>
                  <a:rPr lang="da-DK" sz="2400" dirty="0">
                    <a:latin typeface="Arial" panose="020B0604020202020204" pitchFamily="34" charset="0"/>
                    <a:ea typeface="Calibri" panose="020F0502020204030204" pitchFamily="34" charset="0"/>
                    <a:cs typeface="Times New Roman" panose="02020603050405020304" pitchFamily="18" charset="0"/>
                  </a:rPr>
                  <a:t> lần lượt tại </a:t>
                </a:r>
                <a14:m>
                  <m:oMath xmlns:m="http://schemas.openxmlformats.org/officeDocument/2006/math">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𝐵</m:t>
                        </m:r>
                      </m:e>
                      <m:sub>
                        <m:r>
                          <a:rPr lang="da-DK" sz="2400" i="1">
                            <a:latin typeface="Cambria Math" panose="02040503050406030204" pitchFamily="18" charset="0"/>
                            <a:ea typeface="Calibri" panose="020F0502020204030204" pitchFamily="34" charset="0"/>
                            <a:cs typeface="Arial" panose="020B0604020202020204" pitchFamily="34" charset="0"/>
                          </a:rPr>
                          <m:t>1</m:t>
                        </m:r>
                      </m:sub>
                    </m:sSub>
                    <m:r>
                      <a:rPr lang="da-DK" sz="2400" i="1">
                        <a:latin typeface="Cambria Math" panose="02040503050406030204" pitchFamily="18" charset="0"/>
                        <a:ea typeface="Calibri" panose="020F0502020204030204" pitchFamily="34" charset="0"/>
                        <a:cs typeface="Arial" panose="020B0604020202020204" pitchFamily="34" charset="0"/>
                      </a:rPr>
                      <m:t>,</m:t>
                    </m:r>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𝐵</m:t>
                        </m:r>
                      </m:e>
                      <m:sub>
                        <m:r>
                          <a:rPr lang="da-DK" sz="2400" i="1">
                            <a:latin typeface="Cambria Math" panose="02040503050406030204" pitchFamily="18" charset="0"/>
                            <a:ea typeface="Calibri" panose="020F0502020204030204" pitchFamily="34" charset="0"/>
                            <a:cs typeface="Arial" panose="020B0604020202020204" pitchFamily="34" charset="0"/>
                          </a:rPr>
                          <m:t>2</m:t>
                        </m:r>
                      </m:sub>
                    </m:sSub>
                    <m:r>
                      <a:rPr lang="da-DK" sz="2400" i="1">
                        <a:latin typeface="Cambria Math" panose="02040503050406030204" pitchFamily="18" charset="0"/>
                        <a:ea typeface="Calibri" panose="020F0502020204030204" pitchFamily="34" charset="0"/>
                        <a:cs typeface="Arial" panose="020B0604020202020204" pitchFamily="34" charset="0"/>
                      </a:rPr>
                      <m:t>,…,</m:t>
                    </m:r>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𝐵</m:t>
                        </m:r>
                      </m:e>
                      <m:sub>
                        <m:r>
                          <a:rPr lang="da-DK" sz="2400" i="1">
                            <a:latin typeface="Cambria Math" panose="02040503050406030204" pitchFamily="18" charset="0"/>
                            <a:ea typeface="Calibri" panose="020F0502020204030204" pitchFamily="34" charset="0"/>
                            <a:cs typeface="Arial" panose="020B0604020202020204" pitchFamily="34" charset="0"/>
                          </a:rPr>
                          <m:t>𝑛</m:t>
                        </m:r>
                      </m:sub>
                    </m:sSub>
                    <m:r>
                      <a:rPr lang="da-DK" sz="2400" i="1">
                        <a:latin typeface="Cambria Math" panose="02040503050406030204" pitchFamily="18" charset="0"/>
                        <a:ea typeface="Calibri" panose="020F0502020204030204" pitchFamily="34" charset="0"/>
                        <a:cs typeface="Arial" panose="020B0604020202020204" pitchFamily="34" charset="0"/>
                      </a:rPr>
                      <m:t>.</m:t>
                    </m:r>
                  </m:oMath>
                </a14:m>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2400" dirty="0">
                    <a:latin typeface="Arial" panose="020B0604020202020204" pitchFamily="34" charset="0"/>
                    <a:ea typeface="Calibri" panose="020F0502020204030204" pitchFamily="34" charset="0"/>
                    <a:cs typeface="Times New Roman" panose="02020603050405020304" pitchFamily="18" charset="0"/>
                  </a:rPr>
                  <a:t>Phần hình chóp đã cho giới hạn bởi hai mặt phẳng </a:t>
                </a:r>
                <a14:m>
                  <m:oMath xmlns:m="http://schemas.openxmlformats.org/officeDocument/2006/math">
                    <m:d>
                      <m:dPr>
                        <m:ctrlPr>
                          <a:rPr lang="en-US" sz="2400" i="1">
                            <a:latin typeface="Cambria Math" panose="02040503050406030204" pitchFamily="18" charset="0"/>
                            <a:ea typeface="Calibri" panose="020F0502020204030204" pitchFamily="34" charset="0"/>
                            <a:cs typeface="Arial" panose="020B0604020202020204" pitchFamily="34" charset="0"/>
                          </a:rPr>
                        </m:ctrlPr>
                      </m:dPr>
                      <m:e>
                        <m:r>
                          <a:rPr lang="da-DK" sz="2400" i="1">
                            <a:latin typeface="Cambria Math" panose="02040503050406030204" pitchFamily="18" charset="0"/>
                            <a:ea typeface="Calibri" panose="020F0502020204030204" pitchFamily="34" charset="0"/>
                            <a:cs typeface="Arial" panose="020B0604020202020204" pitchFamily="34" charset="0"/>
                          </a:rPr>
                          <m:t>𝑃</m:t>
                        </m:r>
                      </m:e>
                    </m:d>
                  </m:oMath>
                </a14:m>
                <a:r>
                  <a:rPr lang="da-DK" sz="2400" dirty="0">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𝐴</m:t>
                        </m:r>
                      </m:e>
                      <m:sub>
                        <m:r>
                          <a:rPr lang="da-DK" sz="2400" i="1">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𝐴</m:t>
                        </m:r>
                      </m:e>
                      <m:sub>
                        <m:r>
                          <a:rPr lang="da-DK" sz="2400" i="1">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𝐴</m:t>
                        </m:r>
                      </m:e>
                      <m:sub>
                        <m:r>
                          <a:rPr lang="da-DK" sz="2400" i="1">
                            <a:latin typeface="Cambria Math" panose="02040503050406030204" pitchFamily="18" charset="0"/>
                            <a:ea typeface="Calibri" panose="020F0502020204030204" pitchFamily="34" charset="0"/>
                            <a:cs typeface="Arial" panose="020B0604020202020204" pitchFamily="34" charset="0"/>
                          </a:rPr>
                          <m:t>3</m:t>
                        </m:r>
                      </m:sub>
                    </m:sSub>
                    <m:r>
                      <a:rPr lang="da-DK" sz="2400" i="1">
                        <a:latin typeface="Cambria Math" panose="02040503050406030204" pitchFamily="18" charset="0"/>
                        <a:ea typeface="Calibri" panose="020F0502020204030204" pitchFamily="34" charset="0"/>
                        <a:cs typeface="Arial" panose="020B0604020202020204" pitchFamily="34" charset="0"/>
                      </a:rPr>
                      <m:t>…</m:t>
                    </m:r>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𝐴</m:t>
                        </m:r>
                      </m:e>
                      <m:sub>
                        <m:r>
                          <a:rPr lang="da-DK" sz="2400" i="1">
                            <a:latin typeface="Cambria Math" panose="02040503050406030204" pitchFamily="18" charset="0"/>
                            <a:ea typeface="Calibri" panose="020F0502020204030204" pitchFamily="34" charset="0"/>
                            <a:cs typeface="Arial" panose="020B0604020202020204" pitchFamily="34" charset="0"/>
                          </a:rPr>
                          <m:t>𝑛</m:t>
                        </m:r>
                      </m:sub>
                    </m:sSub>
                  </m:oMath>
                </a14:m>
                <a:r>
                  <a:rPr lang="da-DK" sz="2400" dirty="0">
                    <a:latin typeface="Arial" panose="020B0604020202020204" pitchFamily="34" charset="0"/>
                    <a:ea typeface="Calibri" panose="020F0502020204030204" pitchFamily="34" charset="0"/>
                    <a:cs typeface="Times New Roman" panose="02020603050405020304" pitchFamily="18" charset="0"/>
                  </a:rPr>
                  <a:t>) được gọi là hình chóp cụt đều </a:t>
                </a:r>
                <a14:m>
                  <m:oMath xmlns:m="http://schemas.openxmlformats.org/officeDocument/2006/math">
                    <m:r>
                      <a:rPr lang="da-DK" sz="2400" i="1">
                        <a:latin typeface="Cambria Math" panose="02040503050406030204" pitchFamily="18" charset="0"/>
                        <a:ea typeface="Calibri" panose="020F0502020204030204" pitchFamily="34" charset="0"/>
                        <a:cs typeface="Arial" panose="020B0604020202020204" pitchFamily="34" charset="0"/>
                      </a:rPr>
                      <m:t>(</m:t>
                    </m:r>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𝐴</m:t>
                        </m:r>
                      </m:e>
                      <m:sub>
                        <m:r>
                          <a:rPr lang="da-DK" sz="2400" i="1">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𝐴</m:t>
                        </m:r>
                      </m:e>
                      <m:sub>
                        <m:r>
                          <a:rPr lang="da-DK" sz="2400" i="1">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𝐴</m:t>
                        </m:r>
                      </m:e>
                      <m:sub>
                        <m:r>
                          <a:rPr lang="da-DK" sz="2400" i="1">
                            <a:latin typeface="Cambria Math" panose="02040503050406030204" pitchFamily="18" charset="0"/>
                            <a:ea typeface="Calibri" panose="020F0502020204030204" pitchFamily="34" charset="0"/>
                            <a:cs typeface="Arial" panose="020B0604020202020204" pitchFamily="34" charset="0"/>
                          </a:rPr>
                          <m:t>3</m:t>
                        </m:r>
                      </m:sub>
                    </m:sSub>
                    <m:r>
                      <a:rPr lang="da-DK" sz="2400" i="1">
                        <a:latin typeface="Cambria Math" panose="02040503050406030204" pitchFamily="18" charset="0"/>
                        <a:ea typeface="Calibri" panose="020F0502020204030204" pitchFamily="34" charset="0"/>
                        <a:cs typeface="Arial" panose="020B0604020202020204" pitchFamily="34" charset="0"/>
                      </a:rPr>
                      <m:t>…</m:t>
                    </m:r>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𝐴</m:t>
                        </m:r>
                      </m:e>
                      <m:sub>
                        <m:r>
                          <a:rPr lang="da-DK" sz="2400" i="1">
                            <a:latin typeface="Cambria Math" panose="02040503050406030204" pitchFamily="18" charset="0"/>
                            <a:ea typeface="Calibri" panose="020F0502020204030204" pitchFamily="34" charset="0"/>
                            <a:cs typeface="Arial" panose="020B0604020202020204" pitchFamily="34" charset="0"/>
                          </a:rPr>
                          <m:t>𝑛</m:t>
                        </m:r>
                      </m:sub>
                    </m:sSub>
                  </m:oMath>
                </a14:m>
                <a:r>
                  <a:rPr lang="da-DK" sz="2400" dirty="0">
                    <a:latin typeface="Arial" panose="020B0604020202020204" pitchFamily="34" charset="0"/>
                    <a:ea typeface="Calibri" panose="020F0502020204030204" pitchFamily="34" charset="0"/>
                    <a:cs typeface="Times New Roman" panose="02020603050405020304" pitchFamily="18" charset="0"/>
                  </a:rPr>
                  <a:t>.</a:t>
                </a:r>
                <a:r>
                  <a:rPr lang="da-DK" sz="2400" i="1"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𝐵</m:t>
                        </m:r>
                      </m:e>
                      <m:sub>
                        <m:r>
                          <a:rPr lang="da-DK" sz="2400" i="1">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𝐵</m:t>
                        </m:r>
                      </m:e>
                      <m:sub>
                        <m:r>
                          <a:rPr lang="da-DK" sz="2400" i="1">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𝐵</m:t>
                        </m:r>
                      </m:e>
                      <m:sub>
                        <m:r>
                          <a:rPr lang="da-DK" sz="2400" i="1">
                            <a:latin typeface="Cambria Math" panose="02040503050406030204" pitchFamily="18" charset="0"/>
                            <a:ea typeface="Calibri" panose="020F0502020204030204" pitchFamily="34" charset="0"/>
                            <a:cs typeface="Arial" panose="020B0604020202020204" pitchFamily="34" charset="0"/>
                          </a:rPr>
                          <m:t>3</m:t>
                        </m:r>
                      </m:sub>
                    </m:sSub>
                    <m:r>
                      <a:rPr lang="da-DK" sz="2400" i="1">
                        <a:latin typeface="Cambria Math" panose="02040503050406030204" pitchFamily="18" charset="0"/>
                        <a:ea typeface="Calibri" panose="020F0502020204030204" pitchFamily="34" charset="0"/>
                        <a:cs typeface="Arial" panose="020B0604020202020204" pitchFamily="34" charset="0"/>
                      </a:rPr>
                      <m:t>…</m:t>
                    </m:r>
                    <m:sSub>
                      <m:sSubPr>
                        <m:ctrlPr>
                          <a:rPr lang="en-US" sz="2400" i="1">
                            <a:latin typeface="Cambria Math" panose="02040503050406030204" pitchFamily="18" charset="0"/>
                            <a:ea typeface="Calibri" panose="020F0502020204030204" pitchFamily="34" charset="0"/>
                            <a:cs typeface="Arial" panose="020B0604020202020204" pitchFamily="34" charset="0"/>
                          </a:rPr>
                        </m:ctrlPr>
                      </m:sSubPr>
                      <m:e>
                        <m:r>
                          <a:rPr lang="da-DK" sz="2400" i="1">
                            <a:latin typeface="Cambria Math" panose="02040503050406030204" pitchFamily="18" charset="0"/>
                            <a:ea typeface="Calibri" panose="020F0502020204030204" pitchFamily="34" charset="0"/>
                            <a:cs typeface="Arial" panose="020B0604020202020204" pitchFamily="34" charset="0"/>
                          </a:rPr>
                          <m:t>𝐵</m:t>
                        </m:r>
                      </m:e>
                      <m:sub>
                        <m:r>
                          <a:rPr lang="da-DK" sz="2400" i="1">
                            <a:latin typeface="Cambria Math" panose="02040503050406030204" pitchFamily="18" charset="0"/>
                            <a:ea typeface="Calibri" panose="020F0502020204030204" pitchFamily="34" charset="0"/>
                            <a:cs typeface="Arial" panose="020B0604020202020204" pitchFamily="34" charset="0"/>
                          </a:rPr>
                          <m:t>𝑛</m:t>
                        </m:r>
                      </m:sub>
                    </m:sSub>
                    <m:r>
                      <a:rPr lang="da-DK" sz="2400" i="1">
                        <a:latin typeface="Cambria Math" panose="02040503050406030204" pitchFamily="18" charset="0"/>
                        <a:ea typeface="Calibri" panose="020F0502020204030204" pitchFamily="34" charset="0"/>
                        <a:cs typeface="Arial" panose="020B0604020202020204" pitchFamily="34" charset="0"/>
                      </a:rPr>
                      <m:t>)</m:t>
                    </m:r>
                  </m:oMath>
                </a14:m>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943326" y="1129360"/>
                <a:ext cx="7245919" cy="3503460"/>
              </a:xfrm>
              <a:prstGeom prst="rect">
                <a:avLst/>
              </a:prstGeom>
              <a:blipFill>
                <a:blip r:embed="rId4"/>
                <a:stretch>
                  <a:fillRect l="-1174" r="-1174" b="-2763"/>
                </a:stretch>
              </a:blipFill>
              <a:ln w="25400" cap="flat" cmpd="sng" algn="ctr">
                <a:solidFill>
                  <a:srgbClr val="FFFFFF"/>
                </a:solidFill>
                <a:prstDash val="solid"/>
              </a:ln>
              <a:effectLst/>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7599999" y="3991554"/>
            <a:ext cx="1003312" cy="859833"/>
          </a:xfrm>
          <a:prstGeom prst="rect">
            <a:avLst/>
          </a:prstGeom>
        </p:spPr>
      </p:pic>
    </p:spTree>
    <p:extLst>
      <p:ext uri="{BB962C8B-B14F-4D97-AF65-F5344CB8AC3E}">
        <p14:creationId xmlns:p14="http://schemas.microsoft.com/office/powerpoint/2010/main" val="21958637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385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5400000">
            <a:off x="7966015" y="-47627"/>
            <a:ext cx="1130358" cy="1225613"/>
          </a:xfrm>
          <a:prstGeom prst="rect">
            <a:avLst/>
          </a:prstGeom>
        </p:spPr>
      </p:pic>
      <p:pic>
        <p:nvPicPr>
          <p:cNvPr id="4" name="Picture 3"/>
          <p:cNvPicPr>
            <a:picLocks noChangeAspect="1"/>
          </p:cNvPicPr>
          <p:nvPr/>
        </p:nvPicPr>
        <p:blipFill>
          <a:blip r:embed="rId4"/>
          <a:stretch>
            <a:fillRect/>
          </a:stretch>
        </p:blipFill>
        <p:spPr>
          <a:xfrm>
            <a:off x="240631" y="4168123"/>
            <a:ext cx="1003312" cy="859833"/>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C5E38FCD-F911-4F8D-8CB1-F2740DAC9247}"/>
                  </a:ext>
                </a:extLst>
              </p:cNvPr>
              <p:cNvSpPr txBox="1"/>
              <p:nvPr/>
            </p:nvSpPr>
            <p:spPr>
              <a:xfrm>
                <a:off x="240631" y="323434"/>
                <a:ext cx="8662737" cy="3304687"/>
              </a:xfrm>
              <a:prstGeom prst="rect">
                <a:avLst/>
              </a:prstGeom>
              <a:noFill/>
            </p:spPr>
            <p:txBody>
              <a:bodyPr wrap="square">
                <a:spAutoFit/>
              </a:bodyPr>
              <a:lstStyle/>
              <a:p>
                <a:pPr algn="just">
                  <a:lnSpc>
                    <a:spcPct val="150000"/>
                  </a:lnSpc>
                  <a:spcBef>
                    <a:spcPts val="600"/>
                  </a:spcBef>
                  <a:spcAft>
                    <a:spcPts val="600"/>
                  </a:spcAft>
                </a:pPr>
                <a:r>
                  <a:rPr lang="da-DK"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 hình chóp cụt đều </a:t>
                </a:r>
                <a14:m>
                  <m:oMath xmlns:m="http://schemas.openxmlformats.org/officeDocument/2006/math">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b>
                    </m:s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𝑛</m:t>
                        </m:r>
                      </m:sub>
                    </m:sSub>
                  </m:oMath>
                </a14:m>
                <a:r>
                  <a:rPr lang="da-DK"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da-DK"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b>
                    </m:s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𝑛</m:t>
                        </m:r>
                      </m:sub>
                    </m:sSub>
                  </m:oMath>
                </a14:m>
                <a:r>
                  <a:rPr lang="da-DK"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ta gọi:</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Times New Roman" panose="02020603050405020304" pitchFamily="18" charset="0"/>
                  <a:buChar char="-"/>
                </a:pPr>
                <a:r>
                  <a:rPr lang="da-DK"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Các đa giác </a:t>
                </a:r>
                <a14:m>
                  <m:oMath xmlns:m="http://schemas.openxmlformats.org/officeDocument/2006/math">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b>
                    </m:s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𝑛</m:t>
                        </m:r>
                      </m:sub>
                    </m:s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da-DK"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b>
                    </m:s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𝑛</m:t>
                        </m:r>
                      </m:sub>
                    </m:sSub>
                  </m:oMath>
                </a14:m>
                <a:r>
                  <a:rPr lang="da-DK"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lần lượt là đáy lớn, đáy nhỏ;</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Times New Roman" panose="02020603050405020304" pitchFamily="18" charset="0"/>
                  <a:buChar char="-"/>
                </a:pPr>
                <a:r>
                  <a:rPr lang="da-DK"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Các tứ giác </a:t>
                </a:r>
                <a14:m>
                  <m:oMath xmlns:m="http://schemas.openxmlformats.org/officeDocument/2006/math">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sub>
                    </m:s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b>
                    </m:s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da-DK"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da-DK"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𝑛</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𝑛</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sub>
                    </m:sSub>
                  </m:oMath>
                </a14:m>
                <a:r>
                  <a:rPr lang="da-DK"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da-DK"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 các mặt bên;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Times New Roman" panose="02020603050405020304" pitchFamily="18" charset="0"/>
                  <a:buChar char="-"/>
                </a:pPr>
                <a:r>
                  <a:rPr lang="da-DK"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Các đoạn thẳng </a:t>
                </a:r>
                <a14:m>
                  <m:oMath xmlns:m="http://schemas.openxmlformats.org/officeDocument/2006/math">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sub>
                    </m:sSub>
                  </m:oMath>
                </a14:m>
                <a:r>
                  <a:rPr lang="da-DK"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b>
                    </m:sSub>
                  </m:oMath>
                </a14:m>
                <a:r>
                  <a:rPr lang="da-DK"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da-DK"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𝑛</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𝑛</m:t>
                        </m:r>
                      </m:sub>
                    </m:sSub>
                  </m:oMath>
                </a14:m>
                <a:r>
                  <a:rPr lang="da-DK"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da-DK"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 các cạnh bên;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Times New Roman" panose="02020603050405020304" pitchFamily="18" charset="0"/>
                  <a:buChar char="-"/>
                </a:pPr>
                <a:r>
                  <a:rPr lang="da-DK"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Các cạnh của đa giác </a:t>
                </a:r>
                <a14:m>
                  <m:oMath xmlns:m="http://schemas.openxmlformats.org/officeDocument/2006/math">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b>
                    </m:s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𝑛</m:t>
                        </m:r>
                      </m:sub>
                    </m:s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da-DK"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b>
                    </m:s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bPr>
                      <m:e>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e>
                      <m:sub>
                        <m:r>
                          <a:rPr lang="da-DK" sz="1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𝑛</m:t>
                        </m:r>
                      </m:sub>
                    </m:sSub>
                  </m:oMath>
                </a14:m>
                <a:r>
                  <a:rPr lang="da-DK"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da-DK"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 các cạnh đáy;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Times New Roman" panose="02020603050405020304" pitchFamily="18" charset="0"/>
                  <a:buChar char="-"/>
                </a:pPr>
                <a:r>
                  <a:rPr lang="da-DK"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Đoạn thẳng nối tâm của hai đáy là đường cao, độ dài đường cao là chiều cao.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C5E38FCD-F911-4F8D-8CB1-F2740DAC9247}"/>
                  </a:ext>
                </a:extLst>
              </p:cNvPr>
              <p:cNvSpPr txBox="1">
                <a:spLocks noRot="1" noChangeAspect="1" noMove="1" noResize="1" noEditPoints="1" noAdjustHandles="1" noChangeArrowheads="1" noChangeShapeType="1" noTextEdit="1"/>
              </p:cNvSpPr>
              <p:nvPr/>
            </p:nvSpPr>
            <p:spPr>
              <a:xfrm>
                <a:off x="240631" y="323434"/>
                <a:ext cx="8662737" cy="3304687"/>
              </a:xfrm>
              <a:prstGeom prst="rect">
                <a:avLst/>
              </a:prstGeom>
              <a:blipFill>
                <a:blip r:embed="rId5"/>
                <a:stretch>
                  <a:fillRect l="-563" b="-203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045A050-941C-60C2-C1E1-A3242601910D}"/>
              </a:ext>
            </a:extLst>
          </p:cNvPr>
          <p:cNvSpPr txBox="1"/>
          <p:nvPr/>
        </p:nvSpPr>
        <p:spPr>
          <a:xfrm>
            <a:off x="1756611" y="3662418"/>
            <a:ext cx="6509084" cy="1288751"/>
          </a:xfrm>
          <a:prstGeom prst="rect">
            <a:avLst/>
          </a:prstGeom>
          <a:noFill/>
        </p:spPr>
        <p:txBody>
          <a:bodyPr wrap="square">
            <a:spAutoFit/>
          </a:bodyPr>
          <a:lstStyle/>
          <a:p>
            <a:pPr algn="just">
              <a:lnSpc>
                <a:spcPct val="150000"/>
              </a:lnSpc>
              <a:spcBef>
                <a:spcPts val="600"/>
              </a:spcBef>
              <a:spcAft>
                <a:spcPts val="600"/>
              </a:spcAft>
            </a:pPr>
            <a:r>
              <a:rPr lang="da-DK"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Tùy theo đáy là tam giác đều, hình vuông, ngũ giác đều, ..., ta có hình chóp cụt tam giác đều, hình chóp cụt tứ giác đều, hình chóp cụt ngũ giác đều,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673282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65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2971782">
            <a:off x="411322" y="4520191"/>
            <a:ext cx="604820" cy="69834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20000" contrast="-40000"/>
                    </a14:imgEffect>
                  </a14:imgLayer>
                </a14:imgProps>
              </a:ext>
            </a:extLst>
          </a:blip>
          <a:stretch>
            <a:fillRect/>
          </a:stretch>
        </p:blipFill>
        <p:spPr>
          <a:xfrm>
            <a:off x="8077604" y="-63611"/>
            <a:ext cx="1066396" cy="1459857"/>
          </a:xfrm>
          <a:prstGeom prst="rect">
            <a:avLst/>
          </a:prstGeom>
        </p:spPr>
      </p:pic>
      <p:sp>
        <p:nvSpPr>
          <p:cNvPr id="9" name="Rectangle 8"/>
          <p:cNvSpPr/>
          <p:nvPr/>
        </p:nvSpPr>
        <p:spPr>
          <a:xfrm>
            <a:off x="351680" y="181569"/>
            <a:ext cx="5158784" cy="4599464"/>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200" b="1" i="1" u="sng" strike="noStrike" kern="0" cap="none" spc="0" normalizeH="0" baseline="0" noProof="0" dirty="0" err="1">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Nhận</a:t>
            </a:r>
            <a:r>
              <a:rPr kumimoji="0" lang="en-US" sz="2200" b="1" i="1" u="sng" strike="noStrike" kern="0" cap="none" spc="0" normalizeH="0" baseline="0" noProof="0" dirty="0">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 </a:t>
            </a:r>
            <a:r>
              <a:rPr kumimoji="0" lang="en-US" sz="2200" b="1" i="1" u="sng" strike="noStrike" kern="0" cap="none" spc="0" normalizeH="0" baseline="0" noProof="0" dirty="0" err="1">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xét</a:t>
            </a:r>
            <a:r>
              <a:rPr kumimoji="0" lang="en-US" sz="2200" b="1" i="1" u="sng" strike="noStrike" kern="0" cap="none" spc="0" normalizeH="0" baseline="0" noProof="0" dirty="0">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a:t>
            </a:r>
            <a:r>
              <a:rPr kumimoji="0" lang="en-US" sz="2200" b="1" i="1" u="none" strike="noStrike" kern="0" cap="none" spc="0" normalizeH="0" baseline="0" noProof="0" dirty="0">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 </a:t>
            </a:r>
          </a:p>
          <a:p>
            <a:pPr marL="342900" lvl="0" indent="-342900" algn="just">
              <a:lnSpc>
                <a:spcPct val="200000"/>
              </a:lnSpc>
              <a:spcBef>
                <a:spcPts val="600"/>
              </a:spcBef>
              <a:spcAft>
                <a:spcPts val="600"/>
              </a:spcAft>
              <a:buFont typeface="Symbol" panose="05050102010706020507" pitchFamily="18" charset="2"/>
              <a:buChar char=""/>
              <a:tabLst>
                <a:tab pos="152400" algn="l"/>
              </a:tabLst>
            </a:pPr>
            <a:r>
              <a:rPr lang="da-DK" sz="2000" dirty="0">
                <a:latin typeface="Arial" panose="020B0604020202020204" pitchFamily="34" charset="0"/>
                <a:ea typeface="Calibri" panose="020F0502020204030204" pitchFamily="34" charset="0"/>
                <a:cs typeface="Times New Roman" panose="02020603050405020304" pitchFamily="18" charset="0"/>
              </a:rPr>
              <a:t>Hai đáy của hình chóp cụt đều nằm trên hai mặt phẳng song song và có các cạnh tương ứng song song; đồng thời hai đáy đó là các đa giác đều có cùng số cạnh;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200000"/>
              </a:lnSpc>
              <a:spcBef>
                <a:spcPts val="600"/>
              </a:spcBef>
              <a:spcAft>
                <a:spcPts val="600"/>
              </a:spcAft>
              <a:buFont typeface="Symbol" panose="05050102010706020507" pitchFamily="18" charset="2"/>
              <a:buChar char=""/>
              <a:tabLst>
                <a:tab pos="152400" algn="l"/>
              </a:tabLst>
            </a:pPr>
            <a:r>
              <a:rPr lang="da-DK" sz="2000" dirty="0">
                <a:latin typeface="Arial" panose="020B0604020202020204" pitchFamily="34" charset="0"/>
                <a:ea typeface="Calibri" panose="020F0502020204030204" pitchFamily="34" charset="0"/>
                <a:cs typeface="Times New Roman" panose="02020603050405020304" pitchFamily="18" charset="0"/>
              </a:rPr>
              <a:t>Mỗi mặt bên của hình chóp cụt đều là một hình thang cân;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01324D2-3F38-08C5-F4B4-1C8094BED85A}"/>
              </a:ext>
            </a:extLst>
          </p:cNvPr>
          <p:cNvPicPr>
            <a:picLocks noChangeAspect="1"/>
          </p:cNvPicPr>
          <p:nvPr/>
        </p:nvPicPr>
        <p:blipFill>
          <a:blip r:embed="rId6"/>
          <a:stretch>
            <a:fillRect/>
          </a:stretch>
        </p:blipFill>
        <p:spPr>
          <a:xfrm>
            <a:off x="5510464" y="1490493"/>
            <a:ext cx="3142650" cy="1981616"/>
          </a:xfrm>
          <a:prstGeom prst="rect">
            <a:avLst/>
          </a:prstGeom>
        </p:spPr>
      </p:pic>
    </p:spTree>
    <p:extLst>
      <p:ext uri="{BB962C8B-B14F-4D97-AF65-F5344CB8AC3E}">
        <p14:creationId xmlns:p14="http://schemas.microsoft.com/office/powerpoint/2010/main" val="39685533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65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2971782">
            <a:off x="411322" y="4520191"/>
            <a:ext cx="604820" cy="69834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20000" contrast="-40000"/>
                    </a14:imgEffect>
                  </a14:imgLayer>
                </a14:imgProps>
              </a:ext>
            </a:extLst>
          </a:blip>
          <a:stretch>
            <a:fillRect/>
          </a:stretch>
        </p:blipFill>
        <p:spPr>
          <a:xfrm>
            <a:off x="8077604" y="-63611"/>
            <a:ext cx="1066396" cy="1459857"/>
          </a:xfrm>
          <a:prstGeom prst="rect">
            <a:avLst/>
          </a:prstGeom>
        </p:spPr>
      </p:pic>
      <p:sp>
        <p:nvSpPr>
          <p:cNvPr id="9" name="Rectangle 8"/>
          <p:cNvSpPr/>
          <p:nvPr/>
        </p:nvSpPr>
        <p:spPr>
          <a:xfrm>
            <a:off x="351680" y="579794"/>
            <a:ext cx="5158784" cy="3983911"/>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200" b="1" i="1" u="sng" strike="noStrike" kern="0" cap="none" spc="0" normalizeH="0" baseline="0" noProof="0" dirty="0" err="1">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Nhận</a:t>
            </a:r>
            <a:r>
              <a:rPr kumimoji="0" lang="en-US" sz="2200" b="1" i="1" u="sng" strike="noStrike" kern="0" cap="none" spc="0" normalizeH="0" baseline="0" noProof="0" dirty="0">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 </a:t>
            </a:r>
            <a:r>
              <a:rPr kumimoji="0" lang="en-US" sz="2200" b="1" i="1" u="sng" strike="noStrike" kern="0" cap="none" spc="0" normalizeH="0" baseline="0" noProof="0" dirty="0" err="1">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xét</a:t>
            </a:r>
            <a:r>
              <a:rPr kumimoji="0" lang="en-US" sz="2200" b="1" i="1" u="sng" strike="noStrike" kern="0" cap="none" spc="0" normalizeH="0" baseline="0" noProof="0" dirty="0">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a:t>
            </a:r>
            <a:r>
              <a:rPr kumimoji="0" lang="en-US" sz="2200" b="1" i="1" u="none" strike="noStrike" kern="0" cap="none" spc="0" normalizeH="0" baseline="0" noProof="0" dirty="0">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 </a:t>
            </a:r>
          </a:p>
          <a:p>
            <a:pPr marL="342900" lvl="0" indent="-342900" algn="just">
              <a:lnSpc>
                <a:spcPct val="200000"/>
              </a:lnSpc>
              <a:spcBef>
                <a:spcPts val="600"/>
              </a:spcBef>
              <a:spcAft>
                <a:spcPts val="600"/>
              </a:spcAft>
              <a:buFont typeface="Symbol" panose="05050102010706020507" pitchFamily="18" charset="2"/>
              <a:buChar char=""/>
              <a:tabLst>
                <a:tab pos="152400" algn="l"/>
              </a:tabLst>
            </a:pPr>
            <a:r>
              <a:rPr lang="da-DK" sz="2000" dirty="0">
                <a:latin typeface="Arial" panose="020B0604020202020204" pitchFamily="34" charset="0"/>
                <a:ea typeface="Calibri" panose="020F0502020204030204" pitchFamily="34" charset="0"/>
                <a:cs typeface="Times New Roman" panose="02020603050405020304" pitchFamily="18" charset="0"/>
              </a:rPr>
              <a:t>Các đường thẳng chứa cạnh bên của hình chóp cụt đều cùng đi qua một điểm;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200000"/>
              </a:lnSpc>
              <a:spcBef>
                <a:spcPts val="600"/>
              </a:spcBef>
              <a:spcAft>
                <a:spcPts val="600"/>
              </a:spcAft>
              <a:buFont typeface="Symbol" panose="05050102010706020507" pitchFamily="18" charset="2"/>
              <a:buChar char=""/>
              <a:tabLst>
                <a:tab pos="152400" algn="l"/>
              </a:tabLst>
            </a:pPr>
            <a:r>
              <a:rPr lang="da-DK" sz="2000" dirty="0">
                <a:latin typeface="Arial" panose="020B0604020202020204" pitchFamily="34" charset="0"/>
                <a:ea typeface="Calibri" panose="020F0502020204030204" pitchFamily="34" charset="0"/>
                <a:cs typeface="Times New Roman" panose="02020603050405020304" pitchFamily="18" charset="0"/>
              </a:rPr>
              <a:t>Đường cao của hình chóp cụt đều thì vuông góc với hai đáy của hình chóp cụt đều đó.</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01324D2-3F38-08C5-F4B4-1C8094BED85A}"/>
              </a:ext>
            </a:extLst>
          </p:cNvPr>
          <p:cNvPicPr>
            <a:picLocks noChangeAspect="1"/>
          </p:cNvPicPr>
          <p:nvPr/>
        </p:nvPicPr>
        <p:blipFill>
          <a:blip r:embed="rId6"/>
          <a:stretch>
            <a:fillRect/>
          </a:stretch>
        </p:blipFill>
        <p:spPr>
          <a:xfrm>
            <a:off x="5510464" y="1490493"/>
            <a:ext cx="3142650" cy="1981616"/>
          </a:xfrm>
          <a:prstGeom prst="rect">
            <a:avLst/>
          </a:prstGeom>
        </p:spPr>
      </p:pic>
    </p:spTree>
    <p:extLst>
      <p:ext uri="{BB962C8B-B14F-4D97-AF65-F5344CB8AC3E}">
        <p14:creationId xmlns:p14="http://schemas.microsoft.com/office/powerpoint/2010/main" val="19486043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79"/>
        <p:cNvGrpSpPr/>
        <p:nvPr/>
      </p:nvGrpSpPr>
      <p:grpSpPr>
        <a:xfrm>
          <a:off x="0" y="0"/>
          <a:ext cx="0" cy="0"/>
          <a:chOff x="0" y="0"/>
          <a:chExt cx="0" cy="0"/>
        </a:xfrm>
      </p:grpSpPr>
      <p:sp>
        <p:nvSpPr>
          <p:cNvPr id="12" name="Rectangle 11"/>
          <p:cNvSpPr/>
          <p:nvPr/>
        </p:nvSpPr>
        <p:spPr>
          <a:xfrm>
            <a:off x="15240" y="3075604"/>
            <a:ext cx="1289304" cy="20507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33" name="TextBox 132"/>
          <p:cNvSpPr txBox="1"/>
          <p:nvPr/>
        </p:nvSpPr>
        <p:spPr>
          <a:xfrm>
            <a:off x="286228" y="524221"/>
            <a:ext cx="1807268" cy="461217"/>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70185"/>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srgbClr val="070185"/>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rPr>
              <a:t> 3</a:t>
            </a:r>
          </a:p>
        </p:txBody>
      </p:sp>
      <p:sp>
        <p:nvSpPr>
          <p:cNvPr id="2" name="Rectangle 1"/>
          <p:cNvSpPr/>
          <p:nvPr/>
        </p:nvSpPr>
        <p:spPr>
          <a:xfrm>
            <a:off x="7836408" y="10947"/>
            <a:ext cx="1289304" cy="109360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8" name="Rectangle 7"/>
          <p:cNvSpPr/>
          <p:nvPr/>
        </p:nvSpPr>
        <p:spPr>
          <a:xfrm>
            <a:off x="7836408" y="2914060"/>
            <a:ext cx="1289304" cy="146885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6" name="Rectangle 5"/>
              <p:cNvSpPr/>
              <p:nvPr/>
            </p:nvSpPr>
            <p:spPr>
              <a:xfrm>
                <a:off x="2159918" y="177650"/>
                <a:ext cx="6753161" cy="1221104"/>
              </a:xfrm>
              <a:prstGeom prst="rect">
                <a:avLst/>
              </a:prstGeom>
            </p:spPr>
            <p:txBody>
              <a:bodyPr wrap="square">
                <a:spAutoFit/>
              </a:bodyPr>
              <a:lstStyle/>
              <a:p>
                <a:pPr lvl="0" algn="just">
                  <a:lnSpc>
                    <a:spcPct val="150000"/>
                  </a:lnSpc>
                </a:pPr>
                <a:r>
                  <a:rPr lang="pt-BR" sz="1700" dirty="0">
                    <a:latin typeface="Arial" panose="020B0604020202020204" pitchFamily="34" charset="0"/>
                    <a:ea typeface="Times New Roman" panose="02020603050405020304" pitchFamily="18" charset="0"/>
                  </a:rPr>
                  <a:t>Cho hình chóp đều </a:t>
                </a:r>
                <a14:m>
                  <m:oMath xmlns:m="http://schemas.openxmlformats.org/officeDocument/2006/math">
                    <m:r>
                      <a:rPr lang="pt-BR" sz="1700" i="1">
                        <a:latin typeface="Cambria Math" panose="02040503050406030204" pitchFamily="18" charset="0"/>
                        <a:ea typeface="Times New Roman" panose="02020603050405020304" pitchFamily="18" charset="0"/>
                        <a:cs typeface="Arial" panose="020B0604020202020204" pitchFamily="34" charset="0"/>
                      </a:rPr>
                      <m:t>𝑆</m:t>
                    </m:r>
                    <m:r>
                      <a:rPr lang="pt-BR" sz="1700" i="1">
                        <a:latin typeface="Cambria Math" panose="02040503050406030204" pitchFamily="18" charset="0"/>
                        <a:ea typeface="Times New Roman" panose="02020603050405020304" pitchFamily="18" charset="0"/>
                        <a:cs typeface="Arial" panose="020B0604020202020204" pitchFamily="34" charset="0"/>
                      </a:rPr>
                      <m:t>.</m:t>
                    </m:r>
                    <m:r>
                      <a:rPr lang="pt-BR" sz="1700" i="1">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1700" dirty="0">
                    <a:latin typeface="Arial" panose="020B0604020202020204" pitchFamily="34" charset="0"/>
                    <a:ea typeface="Times New Roman" panose="02020603050405020304" pitchFamily="18" charset="0"/>
                  </a:rPr>
                  <a:t>. Gọi </a:t>
                </a:r>
                <a14:m>
                  <m:oMath xmlns:m="http://schemas.openxmlformats.org/officeDocument/2006/math">
                    <m:r>
                      <a:rPr lang="pt-BR" sz="1700" i="1">
                        <a:latin typeface="Cambria Math" panose="02040503050406030204" pitchFamily="18" charset="0"/>
                        <a:ea typeface="Times New Roman" panose="02020603050405020304" pitchFamily="18" charset="0"/>
                        <a:cs typeface="Arial" panose="020B0604020202020204" pitchFamily="34" charset="0"/>
                      </a:rPr>
                      <m:t>𝐴</m:t>
                    </m:r>
                    <m:r>
                      <a:rPr lang="pt-BR" sz="1700" i="1">
                        <a:latin typeface="Cambria Math" panose="02040503050406030204" pitchFamily="18" charset="0"/>
                        <a:ea typeface="Times New Roman" panose="02020603050405020304" pitchFamily="18" charset="0"/>
                        <a:cs typeface="Arial" panose="020B0604020202020204" pitchFamily="34" charset="0"/>
                      </a:rPr>
                      <m:t>’, </m:t>
                    </m:r>
                    <m:r>
                      <a:rPr lang="pt-BR" sz="1700" i="1">
                        <a:latin typeface="Cambria Math" panose="02040503050406030204" pitchFamily="18" charset="0"/>
                        <a:ea typeface="Times New Roman" panose="02020603050405020304" pitchFamily="18" charset="0"/>
                        <a:cs typeface="Arial" panose="020B0604020202020204" pitchFamily="34" charset="0"/>
                      </a:rPr>
                      <m:t>𝐵</m:t>
                    </m:r>
                    <m:r>
                      <a:rPr lang="pt-BR" sz="1700" i="1">
                        <a:latin typeface="Cambria Math" panose="02040503050406030204" pitchFamily="18" charset="0"/>
                        <a:ea typeface="Times New Roman" panose="02020603050405020304" pitchFamily="18" charset="0"/>
                        <a:cs typeface="Arial" panose="020B0604020202020204" pitchFamily="34" charset="0"/>
                      </a:rPr>
                      <m:t>’, </m:t>
                    </m:r>
                    <m:r>
                      <a:rPr lang="pt-BR" sz="1700" i="1">
                        <a:latin typeface="Cambria Math" panose="02040503050406030204" pitchFamily="18" charset="0"/>
                        <a:ea typeface="Times New Roman" panose="02020603050405020304" pitchFamily="18" charset="0"/>
                        <a:cs typeface="Arial" panose="020B0604020202020204" pitchFamily="34" charset="0"/>
                      </a:rPr>
                      <m:t>𝐶</m:t>
                    </m:r>
                    <m:r>
                      <a:rPr lang="pt-BR" sz="1700" i="1">
                        <a:latin typeface="Cambria Math" panose="02040503050406030204" pitchFamily="18" charset="0"/>
                        <a:ea typeface="Times New Roman" panose="02020603050405020304" pitchFamily="18" charset="0"/>
                        <a:cs typeface="Arial" panose="020B0604020202020204" pitchFamily="34" charset="0"/>
                      </a:rPr>
                      <m:t>’</m:t>
                    </m:r>
                  </m:oMath>
                </a14:m>
                <a:r>
                  <a:rPr lang="pt-BR" sz="1700" dirty="0">
                    <a:latin typeface="Arial" panose="020B0604020202020204" pitchFamily="34" charset="0"/>
                    <a:ea typeface="Times New Roman" panose="02020603050405020304" pitchFamily="18" charset="0"/>
                  </a:rPr>
                  <a:t> lần lượt là trung điểm của các đoạn thẳng </a:t>
                </a:r>
                <a14:m>
                  <m:oMath xmlns:m="http://schemas.openxmlformats.org/officeDocument/2006/math">
                    <m:r>
                      <a:rPr lang="pt-BR" sz="1700" i="1">
                        <a:latin typeface="Cambria Math" panose="02040503050406030204" pitchFamily="18" charset="0"/>
                        <a:ea typeface="Times New Roman" panose="02020603050405020304" pitchFamily="18" charset="0"/>
                        <a:cs typeface="Arial" panose="020B0604020202020204" pitchFamily="34" charset="0"/>
                      </a:rPr>
                      <m:t>𝑆𝐴</m:t>
                    </m:r>
                    <m:r>
                      <a:rPr lang="pt-BR" sz="1700" i="1">
                        <a:latin typeface="Cambria Math" panose="02040503050406030204" pitchFamily="18" charset="0"/>
                        <a:ea typeface="Times New Roman" panose="02020603050405020304" pitchFamily="18" charset="0"/>
                        <a:cs typeface="Arial" panose="020B0604020202020204" pitchFamily="34" charset="0"/>
                      </a:rPr>
                      <m:t>, </m:t>
                    </m:r>
                    <m:r>
                      <a:rPr lang="pt-BR" sz="1700" i="1">
                        <a:latin typeface="Cambria Math" panose="02040503050406030204" pitchFamily="18" charset="0"/>
                        <a:ea typeface="Times New Roman" panose="02020603050405020304" pitchFamily="18" charset="0"/>
                        <a:cs typeface="Arial" panose="020B0604020202020204" pitchFamily="34" charset="0"/>
                      </a:rPr>
                      <m:t>𝑆𝐵</m:t>
                    </m:r>
                    <m:r>
                      <a:rPr lang="pt-BR" sz="1700" i="1">
                        <a:latin typeface="Cambria Math" panose="02040503050406030204" pitchFamily="18" charset="0"/>
                        <a:ea typeface="Times New Roman" panose="02020603050405020304" pitchFamily="18" charset="0"/>
                        <a:cs typeface="Arial" panose="020B0604020202020204" pitchFamily="34" charset="0"/>
                      </a:rPr>
                      <m:t>, </m:t>
                    </m:r>
                    <m:r>
                      <a:rPr lang="pt-BR" sz="1700" i="1">
                        <a:latin typeface="Cambria Math" panose="02040503050406030204" pitchFamily="18" charset="0"/>
                        <a:ea typeface="Times New Roman" panose="02020603050405020304" pitchFamily="18" charset="0"/>
                        <a:cs typeface="Arial" panose="020B0604020202020204" pitchFamily="34" charset="0"/>
                      </a:rPr>
                      <m:t>𝑆𝐶</m:t>
                    </m:r>
                  </m:oMath>
                </a14:m>
                <a:r>
                  <a:rPr lang="pt-BR" sz="1700" dirty="0">
                    <a:latin typeface="Arial" panose="020B0604020202020204" pitchFamily="34" charset="0"/>
                    <a:ea typeface="Times New Roman" panose="02020603050405020304" pitchFamily="18" charset="0"/>
                  </a:rPr>
                  <a:t>. Chứng minh rằng phần hình chóp đã cho giới hạn bởi hai mặt phẳng </a:t>
                </a:r>
                <a14:m>
                  <m:oMath xmlns:m="http://schemas.openxmlformats.org/officeDocument/2006/math">
                    <m:r>
                      <a:rPr lang="pt-BR" sz="1700" i="1">
                        <a:latin typeface="Cambria Math" panose="02040503050406030204" pitchFamily="18" charset="0"/>
                        <a:ea typeface="Times New Roman" panose="02020603050405020304" pitchFamily="18" charset="0"/>
                        <a:cs typeface="Arial" panose="020B0604020202020204" pitchFamily="34" charset="0"/>
                      </a:rPr>
                      <m:t>(</m:t>
                    </m:r>
                    <m:r>
                      <a:rPr lang="pt-BR" sz="1700" i="1">
                        <a:latin typeface="Cambria Math" panose="02040503050406030204" pitchFamily="18" charset="0"/>
                        <a:ea typeface="Times New Roman" panose="02020603050405020304" pitchFamily="18" charset="0"/>
                        <a:cs typeface="Arial" panose="020B0604020202020204" pitchFamily="34" charset="0"/>
                      </a:rPr>
                      <m:t>𝐴𝐵𝐶</m:t>
                    </m:r>
                    <m:r>
                      <a:rPr lang="pt-BR" sz="1700" i="1">
                        <a:latin typeface="Cambria Math" panose="02040503050406030204" pitchFamily="18" charset="0"/>
                        <a:ea typeface="Times New Roman" panose="02020603050405020304" pitchFamily="18" charset="0"/>
                        <a:cs typeface="Arial" panose="020B0604020202020204" pitchFamily="34" charset="0"/>
                      </a:rPr>
                      <m:t>)</m:t>
                    </m:r>
                  </m:oMath>
                </a14:m>
                <a:r>
                  <a:rPr lang="pt-BR" sz="1700" dirty="0">
                    <a:latin typeface="Arial" panose="020B0604020202020204" pitchFamily="34" charset="0"/>
                    <a:ea typeface="Times New Roman" panose="02020603050405020304" pitchFamily="18" charset="0"/>
                  </a:rPr>
                  <a:t> và </a:t>
                </a:r>
                <a14:m>
                  <m:oMath xmlns:m="http://schemas.openxmlformats.org/officeDocument/2006/math">
                    <m:r>
                      <a:rPr lang="pt-BR" sz="1700" i="1">
                        <a:latin typeface="Cambria Math" panose="02040503050406030204" pitchFamily="18" charset="0"/>
                        <a:ea typeface="Times New Roman" panose="02020603050405020304" pitchFamily="18" charset="0"/>
                        <a:cs typeface="Arial" panose="020B0604020202020204" pitchFamily="34" charset="0"/>
                      </a:rPr>
                      <m:t>(</m:t>
                    </m:r>
                    <m:r>
                      <a:rPr lang="pt-BR" sz="1700" i="1">
                        <a:latin typeface="Cambria Math" panose="02040503050406030204" pitchFamily="18" charset="0"/>
                        <a:ea typeface="Times New Roman" panose="02020603050405020304" pitchFamily="18" charset="0"/>
                        <a:cs typeface="Arial" panose="020B0604020202020204" pitchFamily="34" charset="0"/>
                      </a:rPr>
                      <m:t>𝐴</m:t>
                    </m:r>
                    <m:r>
                      <a:rPr lang="pt-BR" sz="1700" i="1">
                        <a:latin typeface="Cambria Math" panose="02040503050406030204" pitchFamily="18" charset="0"/>
                        <a:ea typeface="Times New Roman" panose="02020603050405020304" pitchFamily="18" charset="0"/>
                        <a:cs typeface="Arial" panose="020B0604020202020204" pitchFamily="34" charset="0"/>
                      </a:rPr>
                      <m:t>’</m:t>
                    </m:r>
                    <m:r>
                      <a:rPr lang="pt-BR" sz="1700" i="1">
                        <a:latin typeface="Cambria Math" panose="02040503050406030204" pitchFamily="18" charset="0"/>
                        <a:ea typeface="Times New Roman" panose="02020603050405020304" pitchFamily="18" charset="0"/>
                        <a:cs typeface="Arial" panose="020B0604020202020204" pitchFamily="34" charset="0"/>
                      </a:rPr>
                      <m:t>𝐵</m:t>
                    </m:r>
                    <m:r>
                      <a:rPr lang="pt-BR" sz="1700" i="1">
                        <a:latin typeface="Cambria Math" panose="02040503050406030204" pitchFamily="18" charset="0"/>
                        <a:ea typeface="Times New Roman" panose="02020603050405020304" pitchFamily="18" charset="0"/>
                        <a:cs typeface="Arial" panose="020B0604020202020204" pitchFamily="34" charset="0"/>
                      </a:rPr>
                      <m:t>’</m:t>
                    </m:r>
                    <m:r>
                      <a:rPr lang="pt-BR" sz="1700" i="1">
                        <a:latin typeface="Cambria Math" panose="02040503050406030204" pitchFamily="18" charset="0"/>
                        <a:ea typeface="Times New Roman" panose="02020603050405020304" pitchFamily="18" charset="0"/>
                        <a:cs typeface="Arial" panose="020B0604020202020204" pitchFamily="34" charset="0"/>
                      </a:rPr>
                      <m:t>𝐶</m:t>
                    </m:r>
                    <m:r>
                      <a:rPr lang="pt-BR" sz="1700" i="1">
                        <a:latin typeface="Cambria Math" panose="02040503050406030204" pitchFamily="18" charset="0"/>
                        <a:ea typeface="Times New Roman" panose="02020603050405020304" pitchFamily="18" charset="0"/>
                        <a:cs typeface="Arial" panose="020B0604020202020204" pitchFamily="34" charset="0"/>
                      </a:rPr>
                      <m:t>’)</m:t>
                    </m:r>
                  </m:oMath>
                </a14:m>
                <a:r>
                  <a:rPr lang="pt-BR" sz="1700" dirty="0">
                    <a:latin typeface="Arial" panose="020B0604020202020204" pitchFamily="34" charset="0"/>
                    <a:ea typeface="Times New Roman" panose="02020603050405020304" pitchFamily="18" charset="0"/>
                  </a:rPr>
                  <a:t> là hình chóp cụt đều.</a:t>
                </a:r>
                <a:endParaRPr lang="vi-VN" sz="1700" dirty="0">
                  <a:latin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2159918" y="177650"/>
                <a:ext cx="6753161" cy="1221104"/>
              </a:xfrm>
              <a:prstGeom prst="rect">
                <a:avLst/>
              </a:prstGeom>
              <a:blipFill>
                <a:blip r:embed="rId3"/>
                <a:stretch>
                  <a:fillRect l="-542" r="-632" b="-6000"/>
                </a:stretch>
              </a:blipFill>
            </p:spPr>
            <p:txBody>
              <a:bodyPr/>
              <a:lstStyle/>
              <a:p>
                <a:r>
                  <a:rPr lang="en-US">
                    <a:noFill/>
                  </a:rPr>
                  <a:t> </a:t>
                </a:r>
              </a:p>
            </p:txBody>
          </p:sp>
        </mc:Fallback>
      </mc:AlternateContent>
      <p:sp>
        <p:nvSpPr>
          <p:cNvPr id="10" name="Rectangle 9"/>
          <p:cNvSpPr/>
          <p:nvPr/>
        </p:nvSpPr>
        <p:spPr>
          <a:xfrm>
            <a:off x="545134" y="1645799"/>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7" name="Rectangle 6"/>
              <p:cNvSpPr/>
              <p:nvPr/>
            </p:nvSpPr>
            <p:spPr>
              <a:xfrm>
                <a:off x="3711413" y="1550684"/>
                <a:ext cx="5201666" cy="3415166"/>
              </a:xfrm>
              <a:prstGeom prst="rect">
                <a:avLst/>
              </a:prstGeom>
            </p:spPr>
            <p:txBody>
              <a:bodyPr wrap="square">
                <a:spAutoFit/>
              </a:bodyPr>
              <a:lstStyle/>
              <a:p>
                <a:pPr marR="30480" algn="just">
                  <a:lnSpc>
                    <a:spcPct val="150000"/>
                  </a:lnSpc>
                </a:pPr>
                <a:r>
                  <a:rPr lang="da-DK" sz="1700" dirty="0">
                    <a:latin typeface="Arial" panose="020B0604020202020204" pitchFamily="34" charset="0"/>
                    <a:ea typeface="Times New Roman" panose="02020603050405020304" pitchFamily="18" charset="0"/>
                  </a:rPr>
                  <a:t>Xét </a:t>
                </a:r>
                <a14:m>
                  <m:oMath xmlns:m="http://schemas.openxmlformats.org/officeDocument/2006/math">
                    <m:r>
                      <a:rPr lang="da-DK" sz="1700" i="1">
                        <a:latin typeface="Cambria Math" panose="02040503050406030204" pitchFamily="18" charset="0"/>
                        <a:ea typeface="Times New Roman" panose="02020603050405020304" pitchFamily="18" charset="0"/>
                        <a:cs typeface="Arial" panose="020B0604020202020204" pitchFamily="34" charset="0"/>
                      </a:rPr>
                      <m:t>∆</m:t>
                    </m:r>
                    <m:r>
                      <a:rPr lang="da-DK" sz="1700" i="1">
                        <a:latin typeface="Cambria Math" panose="02040503050406030204" pitchFamily="18" charset="0"/>
                        <a:ea typeface="Times New Roman" panose="02020603050405020304" pitchFamily="18" charset="0"/>
                        <a:cs typeface="Arial" panose="020B0604020202020204" pitchFamily="34" charset="0"/>
                      </a:rPr>
                      <m:t>𝑆𝐴𝐵</m:t>
                    </m:r>
                  </m:oMath>
                </a14:m>
                <a:r>
                  <a:rPr lang="da-DK" sz="1700" dirty="0">
                    <a:latin typeface="Arial" panose="020B0604020202020204" pitchFamily="34" charset="0"/>
                    <a:ea typeface="Times New Roman" panose="02020603050405020304" pitchFamily="18" charset="0"/>
                  </a:rPr>
                  <a:t> có:</a:t>
                </a:r>
                <a:endParaRPr lang="en-US" sz="1700" dirty="0">
                  <a:latin typeface="Times New Roman" panose="02020603050405020304" pitchFamily="18" charset="0"/>
                  <a:ea typeface="Times New Roman" panose="02020603050405020304" pitchFamily="18" charset="0"/>
                </a:endParaRPr>
              </a:p>
              <a:p>
                <a:pPr marR="30480" algn="just">
                  <a:lnSpc>
                    <a:spcPct val="150000"/>
                  </a:lnSpc>
                </a:pPr>
                <a14:m>
                  <m:oMath xmlns:m="http://schemas.openxmlformats.org/officeDocument/2006/math">
                    <m:r>
                      <a:rPr lang="da-DK" sz="1700" i="1">
                        <a:latin typeface="Cambria Math" panose="02040503050406030204" pitchFamily="18" charset="0"/>
                        <a:ea typeface="Times New Roman" panose="02020603050405020304" pitchFamily="18" charset="0"/>
                        <a:cs typeface="Arial" panose="020B0604020202020204" pitchFamily="34" charset="0"/>
                      </a:rPr>
                      <m:t>𝐴</m:t>
                    </m:r>
                    <m:r>
                      <a:rPr lang="da-DK" sz="1700" i="1">
                        <a:latin typeface="Cambria Math" panose="02040503050406030204" pitchFamily="18" charset="0"/>
                        <a:ea typeface="Times New Roman" panose="02020603050405020304" pitchFamily="18" charset="0"/>
                        <a:cs typeface="Arial" panose="020B0604020202020204" pitchFamily="34" charset="0"/>
                      </a:rPr>
                      <m:t>′,</m:t>
                    </m:r>
                    <m:r>
                      <a:rPr lang="da-DK" sz="1700" i="1">
                        <a:latin typeface="Cambria Math" panose="02040503050406030204" pitchFamily="18" charset="0"/>
                        <a:ea typeface="Times New Roman" panose="02020603050405020304" pitchFamily="18" charset="0"/>
                        <a:cs typeface="Arial" panose="020B0604020202020204" pitchFamily="34" charset="0"/>
                      </a:rPr>
                      <m:t>𝐵</m:t>
                    </m:r>
                    <m:r>
                      <a:rPr lang="da-DK" sz="1700" i="1">
                        <a:latin typeface="Cambria Math" panose="02040503050406030204" pitchFamily="18" charset="0"/>
                        <a:ea typeface="Times New Roman" panose="02020603050405020304" pitchFamily="18" charset="0"/>
                        <a:cs typeface="Arial" panose="020B0604020202020204" pitchFamily="34" charset="0"/>
                      </a:rPr>
                      <m:t>′</m:t>
                    </m:r>
                  </m:oMath>
                </a14:m>
                <a:r>
                  <a:rPr lang="da-DK" sz="1700" dirty="0">
                    <a:latin typeface="Arial" panose="020B0604020202020204" pitchFamily="34" charset="0"/>
                    <a:ea typeface="Times New Roman" panose="02020603050405020304" pitchFamily="18" charset="0"/>
                  </a:rPr>
                  <a:t> lần lượt là trung điểm của </a:t>
                </a:r>
                <a14:m>
                  <m:oMath xmlns:m="http://schemas.openxmlformats.org/officeDocument/2006/math">
                    <m:r>
                      <a:rPr lang="da-DK" sz="1700" i="1">
                        <a:latin typeface="Cambria Math" panose="02040503050406030204" pitchFamily="18" charset="0"/>
                        <a:ea typeface="Times New Roman" panose="02020603050405020304" pitchFamily="18" charset="0"/>
                        <a:cs typeface="Arial" panose="020B0604020202020204" pitchFamily="34" charset="0"/>
                      </a:rPr>
                      <m:t>𝑆𝐴</m:t>
                    </m:r>
                    <m:r>
                      <a:rPr lang="da-DK" sz="1700" i="1">
                        <a:latin typeface="Cambria Math" panose="02040503050406030204" pitchFamily="18" charset="0"/>
                        <a:ea typeface="Times New Roman" panose="02020603050405020304" pitchFamily="18" charset="0"/>
                        <a:cs typeface="Arial" panose="020B0604020202020204" pitchFamily="34" charset="0"/>
                      </a:rPr>
                      <m:t>,</m:t>
                    </m:r>
                    <m:r>
                      <a:rPr lang="da-DK" sz="1700" i="1">
                        <a:latin typeface="Cambria Math" panose="02040503050406030204" pitchFamily="18" charset="0"/>
                        <a:ea typeface="Times New Roman" panose="02020603050405020304" pitchFamily="18" charset="0"/>
                        <a:cs typeface="Arial" panose="020B0604020202020204" pitchFamily="34" charset="0"/>
                      </a:rPr>
                      <m:t>𝑆𝐵</m:t>
                    </m:r>
                  </m:oMath>
                </a14:m>
                <a:r>
                  <a:rPr lang="da-DK" sz="1700" dirty="0">
                    <a:latin typeface="Arial" panose="020B0604020202020204" pitchFamily="34" charset="0"/>
                    <a:ea typeface="Times New Roman" panose="02020603050405020304" pitchFamily="18" charset="0"/>
                  </a:rPr>
                  <a:t>.</a:t>
                </a:r>
                <a:endParaRPr lang="en-US" sz="1700" dirty="0">
                  <a:latin typeface="Times New Roman" panose="02020603050405020304" pitchFamily="18" charset="0"/>
                  <a:ea typeface="Times New Roman" panose="02020603050405020304" pitchFamily="18" charset="0"/>
                </a:endParaRPr>
              </a:p>
              <a:p>
                <a:pPr marR="30480" algn="just">
                  <a:lnSpc>
                    <a:spcPct val="150000"/>
                  </a:lnSpc>
                </a:pPr>
                <a14:m>
                  <m:oMath xmlns:m="http://schemas.openxmlformats.org/officeDocument/2006/math">
                    <m:r>
                      <a:rPr lang="da-DK" sz="1700" i="1">
                        <a:latin typeface="Cambria Math" panose="02040503050406030204" pitchFamily="18" charset="0"/>
                        <a:ea typeface="Times New Roman" panose="02020603050405020304" pitchFamily="18" charset="0"/>
                        <a:cs typeface="Arial" panose="020B0604020202020204" pitchFamily="34" charset="0"/>
                      </a:rPr>
                      <m:t>⇒</m:t>
                    </m:r>
                  </m:oMath>
                </a14:m>
                <a:r>
                  <a:rPr lang="da-DK" sz="1700" dirty="0">
                    <a:latin typeface="Arial" panose="020B0604020202020204" pitchFamily="34" charset="0"/>
                    <a:ea typeface="Times New Roman" panose="02020603050405020304" pitchFamily="18" charset="0"/>
                  </a:rPr>
                  <a:t> </a:t>
                </a:r>
                <a14:m>
                  <m:oMath xmlns:m="http://schemas.openxmlformats.org/officeDocument/2006/math">
                    <m:r>
                      <a:rPr lang="da-DK" sz="1700" i="1">
                        <a:latin typeface="Cambria Math" panose="02040503050406030204" pitchFamily="18" charset="0"/>
                        <a:ea typeface="Times New Roman" panose="02020603050405020304" pitchFamily="18" charset="0"/>
                        <a:cs typeface="Arial" panose="020B0604020202020204" pitchFamily="34" charset="0"/>
                      </a:rPr>
                      <m:t>𝐴</m:t>
                    </m:r>
                    <m:r>
                      <a:rPr lang="da-DK" sz="1700" i="1">
                        <a:latin typeface="Cambria Math" panose="02040503050406030204" pitchFamily="18" charset="0"/>
                        <a:ea typeface="Times New Roman" panose="02020603050405020304" pitchFamily="18" charset="0"/>
                        <a:cs typeface="Arial" panose="020B0604020202020204" pitchFamily="34" charset="0"/>
                      </a:rPr>
                      <m:t>′</m:t>
                    </m:r>
                    <m:r>
                      <a:rPr lang="da-DK" sz="1700" i="1">
                        <a:latin typeface="Cambria Math" panose="02040503050406030204" pitchFamily="18" charset="0"/>
                        <a:ea typeface="Times New Roman" panose="02020603050405020304" pitchFamily="18" charset="0"/>
                        <a:cs typeface="Arial" panose="020B0604020202020204" pitchFamily="34" charset="0"/>
                      </a:rPr>
                      <m:t>𝐵</m:t>
                    </m:r>
                    <m:r>
                      <a:rPr lang="da-DK" sz="1700" i="1">
                        <a:latin typeface="Cambria Math" panose="02040503050406030204" pitchFamily="18" charset="0"/>
                        <a:ea typeface="Times New Roman" panose="02020603050405020304" pitchFamily="18" charset="0"/>
                        <a:cs typeface="Arial" panose="020B0604020202020204" pitchFamily="34" charset="0"/>
                      </a:rPr>
                      <m:t>′</m:t>
                    </m:r>
                  </m:oMath>
                </a14:m>
                <a:r>
                  <a:rPr lang="da-DK" sz="1700" dirty="0">
                    <a:latin typeface="Arial" panose="020B0604020202020204" pitchFamily="34" charset="0"/>
                    <a:ea typeface="Times New Roman" panose="02020603050405020304" pitchFamily="18" charset="0"/>
                  </a:rPr>
                  <a:t> là đường trung bình </a:t>
                </a:r>
                <a14:m>
                  <m:oMath xmlns:m="http://schemas.openxmlformats.org/officeDocument/2006/math">
                    <m:r>
                      <a:rPr lang="da-DK" sz="1700" i="1">
                        <a:latin typeface="Cambria Math" panose="02040503050406030204" pitchFamily="18" charset="0"/>
                        <a:ea typeface="Times New Roman" panose="02020603050405020304" pitchFamily="18" charset="0"/>
                        <a:cs typeface="Arial" panose="020B0604020202020204" pitchFamily="34" charset="0"/>
                      </a:rPr>
                      <m:t>⇒</m:t>
                    </m:r>
                  </m:oMath>
                </a14:m>
                <a:r>
                  <a:rPr lang="da-DK" sz="1700" dirty="0">
                    <a:latin typeface="Arial" panose="020B0604020202020204" pitchFamily="34" charset="0"/>
                    <a:ea typeface="Times New Roman" panose="02020603050405020304" pitchFamily="18" charset="0"/>
                  </a:rPr>
                  <a:t> </a:t>
                </a:r>
                <a14:m>
                  <m:oMath xmlns:m="http://schemas.openxmlformats.org/officeDocument/2006/math">
                    <m:r>
                      <a:rPr lang="da-DK" sz="1700" i="1">
                        <a:latin typeface="Cambria Math" panose="02040503050406030204" pitchFamily="18" charset="0"/>
                        <a:ea typeface="Times New Roman" panose="02020603050405020304" pitchFamily="18" charset="0"/>
                        <a:cs typeface="Arial" panose="020B0604020202020204" pitchFamily="34" charset="0"/>
                      </a:rPr>
                      <m:t>𝐴</m:t>
                    </m:r>
                    <m:r>
                      <a:rPr lang="da-DK" sz="1700" i="1">
                        <a:latin typeface="Cambria Math" panose="02040503050406030204" pitchFamily="18" charset="0"/>
                        <a:ea typeface="Times New Roman" panose="02020603050405020304" pitchFamily="18" charset="0"/>
                        <a:cs typeface="Arial" panose="020B0604020202020204" pitchFamily="34" charset="0"/>
                      </a:rPr>
                      <m:t>′</m:t>
                    </m:r>
                    <m:r>
                      <a:rPr lang="da-DK" sz="1700" i="1">
                        <a:latin typeface="Cambria Math" panose="02040503050406030204" pitchFamily="18" charset="0"/>
                        <a:ea typeface="Times New Roman" panose="02020603050405020304" pitchFamily="18" charset="0"/>
                        <a:cs typeface="Arial" panose="020B0604020202020204" pitchFamily="34" charset="0"/>
                      </a:rPr>
                      <m:t>𝐵</m:t>
                    </m:r>
                    <m:r>
                      <a:rPr lang="da-DK" sz="1700" i="1">
                        <a:latin typeface="Cambria Math" panose="02040503050406030204" pitchFamily="18" charset="0"/>
                        <a:ea typeface="Times New Roman" panose="02020603050405020304" pitchFamily="18" charset="0"/>
                        <a:cs typeface="Arial" panose="020B0604020202020204" pitchFamily="34" charset="0"/>
                      </a:rPr>
                      <m:t>′//</m:t>
                    </m:r>
                    <m:r>
                      <a:rPr lang="da-DK" sz="1700" i="1">
                        <a:latin typeface="Cambria Math" panose="02040503050406030204" pitchFamily="18" charset="0"/>
                        <a:ea typeface="Times New Roman" panose="02020603050405020304" pitchFamily="18" charset="0"/>
                        <a:cs typeface="Arial" panose="020B0604020202020204" pitchFamily="34" charset="0"/>
                      </a:rPr>
                      <m:t>𝐴𝐵</m:t>
                    </m:r>
                  </m:oMath>
                </a14:m>
                <a:endParaRPr lang="en-US" sz="1700" dirty="0">
                  <a:latin typeface="Times New Roman" panose="02020603050405020304" pitchFamily="18" charset="0"/>
                  <a:ea typeface="Times New Roman" panose="02020603050405020304" pitchFamily="18" charset="0"/>
                </a:endParaRPr>
              </a:p>
              <a:p>
                <a:pPr marR="30480" algn="just">
                  <a:lnSpc>
                    <a:spcPct val="150000"/>
                  </a:lnSpc>
                </a:pPr>
                <a:r>
                  <a:rPr lang="da-DK" sz="1700" dirty="0">
                    <a:latin typeface="Arial" panose="020B0604020202020204" pitchFamily="34" charset="0"/>
                    <a:ea typeface="Times New Roman" panose="02020603050405020304" pitchFamily="18" charset="0"/>
                  </a:rPr>
                  <a:t>Mà </a:t>
                </a:r>
                <a14:m>
                  <m:oMath xmlns:m="http://schemas.openxmlformats.org/officeDocument/2006/math">
                    <m:r>
                      <a:rPr lang="da-DK" sz="1700" i="1">
                        <a:latin typeface="Cambria Math" panose="02040503050406030204" pitchFamily="18" charset="0"/>
                        <a:ea typeface="Times New Roman" panose="02020603050405020304" pitchFamily="18" charset="0"/>
                        <a:cs typeface="Arial" panose="020B0604020202020204" pitchFamily="34" charset="0"/>
                      </a:rPr>
                      <m:t>𝐴𝐵</m:t>
                    </m:r>
                    <m:r>
                      <a:rPr lang="da-DK" sz="1700" i="1">
                        <a:latin typeface="Cambria Math" panose="02040503050406030204" pitchFamily="18" charset="0"/>
                        <a:ea typeface="Times New Roman" panose="02020603050405020304" pitchFamily="18" charset="0"/>
                        <a:cs typeface="Arial" panose="020B0604020202020204" pitchFamily="34" charset="0"/>
                      </a:rPr>
                      <m:t>⊂(</m:t>
                    </m:r>
                    <m:r>
                      <a:rPr lang="da-DK" sz="1700" i="1">
                        <a:latin typeface="Cambria Math" panose="02040503050406030204" pitchFamily="18" charset="0"/>
                        <a:ea typeface="Times New Roman" panose="02020603050405020304" pitchFamily="18" charset="0"/>
                        <a:cs typeface="Arial" panose="020B0604020202020204" pitchFamily="34" charset="0"/>
                      </a:rPr>
                      <m:t>𝐴𝐵𝐶</m:t>
                    </m:r>
                    <m:r>
                      <a:rPr lang="da-DK" sz="1700" i="1">
                        <a:latin typeface="Cambria Math" panose="02040503050406030204" pitchFamily="18" charset="0"/>
                        <a:ea typeface="Times New Roman" panose="02020603050405020304" pitchFamily="18" charset="0"/>
                        <a:cs typeface="Arial" panose="020B0604020202020204" pitchFamily="34" charset="0"/>
                      </a:rPr>
                      <m:t>)⇒</m:t>
                    </m:r>
                  </m:oMath>
                </a14:m>
                <a:r>
                  <a:rPr lang="da-DK" sz="1700" dirty="0">
                    <a:latin typeface="Arial" panose="020B0604020202020204" pitchFamily="34" charset="0"/>
                    <a:ea typeface="Times New Roman" panose="02020603050405020304" pitchFamily="18" charset="0"/>
                  </a:rPr>
                  <a:t> </a:t>
                </a:r>
                <a14:m>
                  <m:oMath xmlns:m="http://schemas.openxmlformats.org/officeDocument/2006/math">
                    <m:r>
                      <a:rPr lang="da-DK" sz="1700" i="1">
                        <a:latin typeface="Cambria Math" panose="02040503050406030204" pitchFamily="18" charset="0"/>
                        <a:ea typeface="Times New Roman" panose="02020603050405020304" pitchFamily="18" charset="0"/>
                        <a:cs typeface="Arial" panose="020B0604020202020204" pitchFamily="34" charset="0"/>
                      </a:rPr>
                      <m:t>𝐴</m:t>
                    </m:r>
                    <m:r>
                      <a:rPr lang="da-DK" sz="1700" i="1">
                        <a:latin typeface="Cambria Math" panose="02040503050406030204" pitchFamily="18" charset="0"/>
                        <a:ea typeface="Times New Roman" panose="02020603050405020304" pitchFamily="18" charset="0"/>
                        <a:cs typeface="Arial" panose="020B0604020202020204" pitchFamily="34" charset="0"/>
                      </a:rPr>
                      <m:t>′</m:t>
                    </m:r>
                    <m:r>
                      <a:rPr lang="da-DK" sz="1700" i="1">
                        <a:latin typeface="Cambria Math" panose="02040503050406030204" pitchFamily="18" charset="0"/>
                        <a:ea typeface="Times New Roman" panose="02020603050405020304" pitchFamily="18" charset="0"/>
                        <a:cs typeface="Arial" panose="020B0604020202020204" pitchFamily="34" charset="0"/>
                      </a:rPr>
                      <m:t>𝐵</m:t>
                    </m:r>
                    <m:r>
                      <a:rPr lang="da-DK" sz="1700" i="1">
                        <a:latin typeface="Cambria Math" panose="02040503050406030204" pitchFamily="18" charset="0"/>
                        <a:ea typeface="Times New Roman" panose="02020603050405020304" pitchFamily="18" charset="0"/>
                        <a:cs typeface="Arial" panose="020B0604020202020204" pitchFamily="34" charset="0"/>
                      </a:rPr>
                      <m:t>′//(</m:t>
                    </m:r>
                    <m:r>
                      <a:rPr lang="da-DK" sz="1700" i="1">
                        <a:latin typeface="Cambria Math" panose="02040503050406030204" pitchFamily="18" charset="0"/>
                        <a:ea typeface="Times New Roman" panose="02020603050405020304" pitchFamily="18" charset="0"/>
                        <a:cs typeface="Arial" panose="020B0604020202020204" pitchFamily="34" charset="0"/>
                      </a:rPr>
                      <m:t>𝐴𝐵𝐶</m:t>
                    </m:r>
                    <m:r>
                      <a:rPr lang="da-DK" sz="1700" i="1">
                        <a:latin typeface="Cambria Math" panose="02040503050406030204" pitchFamily="18" charset="0"/>
                        <a:ea typeface="Times New Roman" panose="02020603050405020304" pitchFamily="18" charset="0"/>
                        <a:cs typeface="Arial" panose="020B0604020202020204" pitchFamily="34" charset="0"/>
                      </a:rPr>
                      <m:t>)</m:t>
                    </m:r>
                  </m:oMath>
                </a14:m>
                <a:endParaRPr lang="en-US" sz="1700" dirty="0">
                  <a:latin typeface="Times New Roman" panose="02020603050405020304" pitchFamily="18" charset="0"/>
                  <a:ea typeface="Times New Roman" panose="02020603050405020304" pitchFamily="18" charset="0"/>
                </a:endParaRPr>
              </a:p>
              <a:p>
                <a:pPr marR="30480" algn="just">
                  <a:lnSpc>
                    <a:spcPct val="150000"/>
                  </a:lnSpc>
                </a:pPr>
                <a:r>
                  <a:rPr lang="da-DK" sz="1700" dirty="0">
                    <a:latin typeface="Arial" panose="020B0604020202020204" pitchFamily="34" charset="0"/>
                    <a:ea typeface="Calibri" panose="020F0502020204030204" pitchFamily="34" charset="0"/>
                  </a:rPr>
                  <a:t>CMTT: </a:t>
                </a:r>
                <a14:m>
                  <m:oMath xmlns:m="http://schemas.openxmlformats.org/officeDocument/2006/math">
                    <m:r>
                      <a:rPr lang="da-DK" sz="1700" i="1">
                        <a:latin typeface="Cambria Math" panose="02040503050406030204" pitchFamily="18" charset="0"/>
                        <a:ea typeface="Times New Roman" panose="02020603050405020304" pitchFamily="18" charset="0"/>
                        <a:cs typeface="Arial" panose="020B0604020202020204" pitchFamily="34" charset="0"/>
                      </a:rPr>
                      <m:t>𝐵</m:t>
                    </m:r>
                    <m:r>
                      <a:rPr lang="da-DK" sz="1700" i="1">
                        <a:latin typeface="Cambria Math" panose="02040503050406030204" pitchFamily="18" charset="0"/>
                        <a:ea typeface="Times New Roman" panose="02020603050405020304" pitchFamily="18" charset="0"/>
                        <a:cs typeface="Arial" panose="020B0604020202020204" pitchFamily="34" charset="0"/>
                      </a:rPr>
                      <m:t>′</m:t>
                    </m:r>
                    <m:r>
                      <a:rPr lang="da-DK" sz="1700" i="1">
                        <a:latin typeface="Cambria Math" panose="02040503050406030204" pitchFamily="18" charset="0"/>
                        <a:ea typeface="Times New Roman" panose="02020603050405020304" pitchFamily="18" charset="0"/>
                        <a:cs typeface="Arial" panose="020B0604020202020204" pitchFamily="34" charset="0"/>
                      </a:rPr>
                      <m:t>𝐶</m:t>
                    </m:r>
                    <m:r>
                      <a:rPr lang="da-DK" sz="1700" i="1">
                        <a:latin typeface="Cambria Math" panose="02040503050406030204" pitchFamily="18" charset="0"/>
                        <a:ea typeface="Times New Roman" panose="02020603050405020304" pitchFamily="18" charset="0"/>
                        <a:cs typeface="Arial" panose="020B0604020202020204" pitchFamily="34" charset="0"/>
                      </a:rPr>
                      <m:t>′//(</m:t>
                    </m:r>
                    <m:r>
                      <a:rPr lang="da-DK" sz="1700" i="1">
                        <a:latin typeface="Cambria Math" panose="02040503050406030204" pitchFamily="18" charset="0"/>
                        <a:ea typeface="Times New Roman" panose="02020603050405020304" pitchFamily="18" charset="0"/>
                        <a:cs typeface="Arial" panose="020B0604020202020204" pitchFamily="34" charset="0"/>
                      </a:rPr>
                      <m:t>𝐴𝐵𝐶</m:t>
                    </m:r>
                    <m:r>
                      <a:rPr lang="da-DK" sz="1700" i="1">
                        <a:latin typeface="Cambria Math" panose="02040503050406030204" pitchFamily="18" charset="0"/>
                        <a:ea typeface="Times New Roman" panose="02020603050405020304" pitchFamily="18" charset="0"/>
                        <a:cs typeface="Arial" panose="020B0604020202020204" pitchFamily="34" charset="0"/>
                      </a:rPr>
                      <m:t>)</m:t>
                    </m:r>
                  </m:oMath>
                </a14:m>
                <a:endParaRPr lang="en-US" sz="1700" dirty="0">
                  <a:latin typeface="Times New Roman" panose="02020603050405020304" pitchFamily="18" charset="0"/>
                  <a:ea typeface="Times New Roman" panose="02020603050405020304" pitchFamily="18" charset="0"/>
                </a:endParaRPr>
              </a:p>
              <a:p>
                <a:pPr marR="30480" algn="just">
                  <a:lnSpc>
                    <a:spcPct val="150000"/>
                  </a:lnSpc>
                </a:pPr>
                <a:r>
                  <a:rPr lang="da-DK" sz="1700" dirty="0">
                    <a:latin typeface="Arial" panose="020B0604020202020204" pitchFamily="34" charset="0"/>
                    <a:ea typeface="Calibri" panose="020F0502020204030204" pitchFamily="34" charset="0"/>
                  </a:rPr>
                  <a:t>Lại có: </a:t>
                </a:r>
                <a14:m>
                  <m:oMath xmlns:m="http://schemas.openxmlformats.org/officeDocument/2006/math">
                    <m:sSup>
                      <m:sSupPr>
                        <m:ctrlPr>
                          <a:rPr lang="en-US" sz="1700" i="1">
                            <a:latin typeface="Cambria Math" panose="02040503050406030204" pitchFamily="18" charset="0"/>
                            <a:ea typeface="Calibri" panose="020F0502020204030204" pitchFamily="34" charset="0"/>
                            <a:cs typeface="Arial" panose="020B0604020202020204" pitchFamily="34" charset="0"/>
                          </a:rPr>
                        </m:ctrlPr>
                      </m:sSupPr>
                      <m:e>
                        <m:r>
                          <a:rPr lang="da-DK" sz="1700" i="1">
                            <a:latin typeface="Cambria Math" panose="02040503050406030204" pitchFamily="18" charset="0"/>
                            <a:ea typeface="Calibri" panose="020F0502020204030204" pitchFamily="34" charset="0"/>
                            <a:cs typeface="Arial" panose="020B0604020202020204" pitchFamily="34" charset="0"/>
                          </a:rPr>
                          <m:t>𝐴</m:t>
                        </m:r>
                      </m:e>
                      <m:sup>
                        <m:r>
                          <a:rPr lang="da-DK" sz="1700" i="1">
                            <a:latin typeface="Cambria Math" panose="02040503050406030204" pitchFamily="18" charset="0"/>
                            <a:ea typeface="Calibri" panose="020F0502020204030204" pitchFamily="34" charset="0"/>
                            <a:cs typeface="Arial" panose="020B0604020202020204" pitchFamily="34" charset="0"/>
                          </a:rPr>
                          <m:t>′</m:t>
                        </m:r>
                      </m:sup>
                    </m:sSup>
                    <m:sSup>
                      <m:sSupPr>
                        <m:ctrlPr>
                          <a:rPr lang="en-US" sz="1700" i="1">
                            <a:latin typeface="Cambria Math" panose="02040503050406030204" pitchFamily="18" charset="0"/>
                            <a:ea typeface="Calibri" panose="020F0502020204030204" pitchFamily="34" charset="0"/>
                            <a:cs typeface="Arial" panose="020B0604020202020204" pitchFamily="34" charset="0"/>
                          </a:rPr>
                        </m:ctrlPr>
                      </m:sSupPr>
                      <m:e>
                        <m:r>
                          <a:rPr lang="da-DK" sz="1700" i="1">
                            <a:latin typeface="Cambria Math" panose="02040503050406030204" pitchFamily="18" charset="0"/>
                            <a:ea typeface="Calibri" panose="020F0502020204030204" pitchFamily="34" charset="0"/>
                            <a:cs typeface="Arial" panose="020B0604020202020204" pitchFamily="34" charset="0"/>
                          </a:rPr>
                          <m:t>𝐵</m:t>
                        </m:r>
                      </m:e>
                      <m:sup>
                        <m:r>
                          <a:rPr lang="da-DK" sz="1700" i="1">
                            <a:latin typeface="Cambria Math" panose="02040503050406030204" pitchFamily="18" charset="0"/>
                            <a:ea typeface="Calibri" panose="020F0502020204030204" pitchFamily="34" charset="0"/>
                            <a:cs typeface="Arial" panose="020B0604020202020204" pitchFamily="34" charset="0"/>
                          </a:rPr>
                          <m:t>′</m:t>
                        </m:r>
                      </m:sup>
                    </m:sSup>
                    <m:r>
                      <a:rPr lang="da-DK" sz="1700" i="1">
                        <a:latin typeface="Cambria Math" panose="02040503050406030204" pitchFamily="18" charset="0"/>
                        <a:ea typeface="Calibri" panose="020F0502020204030204" pitchFamily="34" charset="0"/>
                        <a:cs typeface="Arial" panose="020B0604020202020204" pitchFamily="34" charset="0"/>
                      </a:rPr>
                      <m:t>∩</m:t>
                    </m:r>
                    <m:sSup>
                      <m:sSupPr>
                        <m:ctrlPr>
                          <a:rPr lang="en-US" sz="1700" i="1">
                            <a:latin typeface="Cambria Math" panose="02040503050406030204" pitchFamily="18" charset="0"/>
                            <a:ea typeface="Calibri" panose="020F0502020204030204" pitchFamily="34" charset="0"/>
                            <a:cs typeface="Arial" panose="020B0604020202020204" pitchFamily="34" charset="0"/>
                          </a:rPr>
                        </m:ctrlPr>
                      </m:sSupPr>
                      <m:e>
                        <m:r>
                          <a:rPr lang="da-DK" sz="1700" i="1">
                            <a:latin typeface="Cambria Math" panose="02040503050406030204" pitchFamily="18" charset="0"/>
                            <a:ea typeface="Calibri" panose="020F0502020204030204" pitchFamily="34" charset="0"/>
                            <a:cs typeface="Arial" panose="020B0604020202020204" pitchFamily="34" charset="0"/>
                          </a:rPr>
                          <m:t>𝐵</m:t>
                        </m:r>
                      </m:e>
                      <m:sup>
                        <m:r>
                          <a:rPr lang="da-DK" sz="1700" i="1">
                            <a:latin typeface="Cambria Math" panose="02040503050406030204" pitchFamily="18" charset="0"/>
                            <a:ea typeface="Calibri" panose="020F0502020204030204" pitchFamily="34" charset="0"/>
                            <a:cs typeface="Arial" panose="020B0604020202020204" pitchFamily="34" charset="0"/>
                          </a:rPr>
                          <m:t>′</m:t>
                        </m:r>
                      </m:sup>
                    </m:sSup>
                    <m:sSup>
                      <m:sSupPr>
                        <m:ctrlPr>
                          <a:rPr lang="en-US" sz="1700" i="1">
                            <a:latin typeface="Cambria Math" panose="02040503050406030204" pitchFamily="18" charset="0"/>
                            <a:ea typeface="Calibri" panose="020F0502020204030204" pitchFamily="34" charset="0"/>
                            <a:cs typeface="Arial" panose="020B0604020202020204" pitchFamily="34" charset="0"/>
                          </a:rPr>
                        </m:ctrlPr>
                      </m:sSupPr>
                      <m:e>
                        <m:r>
                          <a:rPr lang="da-DK" sz="1700" i="1">
                            <a:latin typeface="Cambria Math" panose="02040503050406030204" pitchFamily="18" charset="0"/>
                            <a:ea typeface="Calibri" panose="020F0502020204030204" pitchFamily="34" charset="0"/>
                            <a:cs typeface="Arial" panose="020B0604020202020204" pitchFamily="34" charset="0"/>
                          </a:rPr>
                          <m:t>𝐶</m:t>
                        </m:r>
                      </m:e>
                      <m:sup>
                        <m:r>
                          <a:rPr lang="da-DK" sz="1700" i="1">
                            <a:latin typeface="Cambria Math" panose="02040503050406030204" pitchFamily="18" charset="0"/>
                            <a:ea typeface="Calibri" panose="020F0502020204030204" pitchFamily="34" charset="0"/>
                            <a:cs typeface="Arial" panose="020B0604020202020204" pitchFamily="34" charset="0"/>
                          </a:rPr>
                          <m:t>′</m:t>
                        </m:r>
                      </m:sup>
                    </m:sSup>
                    <m:r>
                      <a:rPr lang="da-DK" sz="1700" i="1">
                        <a:latin typeface="Cambria Math" panose="02040503050406030204" pitchFamily="18" charset="0"/>
                        <a:ea typeface="Calibri" panose="020F0502020204030204" pitchFamily="34" charset="0"/>
                        <a:cs typeface="Arial" panose="020B0604020202020204" pitchFamily="34" charset="0"/>
                      </a:rPr>
                      <m:t>={</m:t>
                    </m:r>
                    <m:sSup>
                      <m:sSupPr>
                        <m:ctrlPr>
                          <a:rPr lang="en-US" sz="1700" i="1">
                            <a:latin typeface="Cambria Math" panose="02040503050406030204" pitchFamily="18" charset="0"/>
                            <a:ea typeface="Calibri" panose="020F0502020204030204" pitchFamily="34" charset="0"/>
                            <a:cs typeface="Arial" panose="020B0604020202020204" pitchFamily="34" charset="0"/>
                          </a:rPr>
                        </m:ctrlPr>
                      </m:sSupPr>
                      <m:e>
                        <m:r>
                          <a:rPr lang="da-DK" sz="1700" i="1">
                            <a:latin typeface="Cambria Math" panose="02040503050406030204" pitchFamily="18" charset="0"/>
                            <a:ea typeface="Calibri" panose="020F0502020204030204" pitchFamily="34" charset="0"/>
                            <a:cs typeface="Arial" panose="020B0604020202020204" pitchFamily="34" charset="0"/>
                          </a:rPr>
                          <m:t>𝐵</m:t>
                        </m:r>
                      </m:e>
                      <m:sup>
                        <m:r>
                          <a:rPr lang="da-DK" sz="1700" i="1">
                            <a:latin typeface="Cambria Math" panose="02040503050406030204" pitchFamily="18" charset="0"/>
                            <a:ea typeface="Calibri" panose="020F0502020204030204" pitchFamily="34" charset="0"/>
                            <a:cs typeface="Arial" panose="020B0604020202020204" pitchFamily="34" charset="0"/>
                          </a:rPr>
                          <m:t>′</m:t>
                        </m:r>
                      </m:sup>
                    </m:sSup>
                    <m:r>
                      <a:rPr lang="da-DK" sz="1700" i="1">
                        <a:latin typeface="Cambria Math" panose="02040503050406030204" pitchFamily="18" charset="0"/>
                        <a:ea typeface="Calibri" panose="020F0502020204030204" pitchFamily="34" charset="0"/>
                        <a:cs typeface="Arial" panose="020B0604020202020204" pitchFamily="34" charset="0"/>
                      </a:rPr>
                      <m:t>}⇒</m:t>
                    </m:r>
                  </m:oMath>
                </a14:m>
                <a:r>
                  <a:rPr lang="da-DK" sz="17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da-DK" sz="1700" i="1">
                        <a:latin typeface="Cambria Math" panose="02040503050406030204" pitchFamily="18" charset="0"/>
                        <a:ea typeface="Calibri" panose="020F0502020204030204" pitchFamily="34" charset="0"/>
                        <a:cs typeface="Arial" panose="020B0604020202020204" pitchFamily="34" charset="0"/>
                      </a:rPr>
                      <m:t>(</m:t>
                    </m:r>
                    <m:sSup>
                      <m:sSupPr>
                        <m:ctrlPr>
                          <a:rPr lang="en-US" sz="1700" i="1">
                            <a:latin typeface="Cambria Math" panose="02040503050406030204" pitchFamily="18" charset="0"/>
                            <a:ea typeface="Calibri" panose="020F0502020204030204" pitchFamily="34" charset="0"/>
                            <a:cs typeface="Arial" panose="020B0604020202020204" pitchFamily="34" charset="0"/>
                          </a:rPr>
                        </m:ctrlPr>
                      </m:sSupPr>
                      <m:e>
                        <m:r>
                          <a:rPr lang="da-DK" sz="1700" i="1">
                            <a:latin typeface="Cambria Math" panose="02040503050406030204" pitchFamily="18" charset="0"/>
                            <a:ea typeface="Calibri" panose="020F0502020204030204" pitchFamily="34" charset="0"/>
                            <a:cs typeface="Arial" panose="020B0604020202020204" pitchFamily="34" charset="0"/>
                          </a:rPr>
                          <m:t>𝐴</m:t>
                        </m:r>
                      </m:e>
                      <m:sup>
                        <m:r>
                          <a:rPr lang="da-DK" sz="1700" i="1">
                            <a:latin typeface="Cambria Math" panose="02040503050406030204" pitchFamily="18" charset="0"/>
                            <a:ea typeface="Calibri" panose="020F0502020204030204" pitchFamily="34" charset="0"/>
                            <a:cs typeface="Arial" panose="020B0604020202020204" pitchFamily="34" charset="0"/>
                          </a:rPr>
                          <m:t>′</m:t>
                        </m:r>
                      </m:sup>
                    </m:sSup>
                    <m:sSup>
                      <m:sSupPr>
                        <m:ctrlPr>
                          <a:rPr lang="en-US" sz="1700" i="1">
                            <a:latin typeface="Cambria Math" panose="02040503050406030204" pitchFamily="18" charset="0"/>
                            <a:ea typeface="Calibri" panose="020F0502020204030204" pitchFamily="34" charset="0"/>
                            <a:cs typeface="Arial" panose="020B0604020202020204" pitchFamily="34" charset="0"/>
                          </a:rPr>
                        </m:ctrlPr>
                      </m:sSupPr>
                      <m:e>
                        <m:r>
                          <a:rPr lang="da-DK" sz="1700" i="1">
                            <a:latin typeface="Cambria Math" panose="02040503050406030204" pitchFamily="18" charset="0"/>
                            <a:ea typeface="Calibri" panose="020F0502020204030204" pitchFamily="34" charset="0"/>
                            <a:cs typeface="Arial" panose="020B0604020202020204" pitchFamily="34" charset="0"/>
                          </a:rPr>
                          <m:t>𝐵</m:t>
                        </m:r>
                      </m:e>
                      <m:sup>
                        <m:r>
                          <a:rPr lang="da-DK" sz="1700" i="1">
                            <a:latin typeface="Cambria Math" panose="02040503050406030204" pitchFamily="18" charset="0"/>
                            <a:ea typeface="Calibri" panose="020F0502020204030204" pitchFamily="34" charset="0"/>
                            <a:cs typeface="Arial" panose="020B0604020202020204" pitchFamily="34" charset="0"/>
                          </a:rPr>
                          <m:t>′</m:t>
                        </m:r>
                      </m:sup>
                    </m:sSup>
                    <m:sSup>
                      <m:sSupPr>
                        <m:ctrlPr>
                          <a:rPr lang="en-US" sz="1700" i="1">
                            <a:latin typeface="Cambria Math" panose="02040503050406030204" pitchFamily="18" charset="0"/>
                            <a:ea typeface="Calibri" panose="020F0502020204030204" pitchFamily="34" charset="0"/>
                            <a:cs typeface="Arial" panose="020B0604020202020204" pitchFamily="34" charset="0"/>
                          </a:rPr>
                        </m:ctrlPr>
                      </m:sSupPr>
                      <m:e>
                        <m:r>
                          <a:rPr lang="da-DK" sz="1700" i="1">
                            <a:latin typeface="Cambria Math" panose="02040503050406030204" pitchFamily="18" charset="0"/>
                            <a:ea typeface="Calibri" panose="020F0502020204030204" pitchFamily="34" charset="0"/>
                            <a:cs typeface="Arial" panose="020B0604020202020204" pitchFamily="34" charset="0"/>
                          </a:rPr>
                          <m:t>𝐶</m:t>
                        </m:r>
                      </m:e>
                      <m:sup>
                        <m:r>
                          <a:rPr lang="da-DK" sz="1700" i="1">
                            <a:latin typeface="Cambria Math" panose="02040503050406030204" pitchFamily="18" charset="0"/>
                            <a:ea typeface="Calibri" panose="020F0502020204030204" pitchFamily="34" charset="0"/>
                            <a:cs typeface="Arial" panose="020B0604020202020204" pitchFamily="34" charset="0"/>
                          </a:rPr>
                          <m:t>′</m:t>
                        </m:r>
                      </m:sup>
                    </m:sSup>
                    <m:r>
                      <a:rPr lang="da-DK" sz="1700" i="1">
                        <a:latin typeface="Cambria Math" panose="02040503050406030204" pitchFamily="18" charset="0"/>
                        <a:ea typeface="Calibri" panose="020F0502020204030204" pitchFamily="34" charset="0"/>
                        <a:cs typeface="Arial" panose="020B0604020202020204" pitchFamily="34" charset="0"/>
                      </a:rPr>
                      <m:t>)//(</m:t>
                    </m:r>
                    <m:r>
                      <a:rPr lang="da-DK" sz="1700" i="1">
                        <a:latin typeface="Cambria Math" panose="02040503050406030204" pitchFamily="18" charset="0"/>
                        <a:ea typeface="Calibri" panose="020F0502020204030204" pitchFamily="34" charset="0"/>
                        <a:cs typeface="Arial" panose="020B0604020202020204" pitchFamily="34" charset="0"/>
                      </a:rPr>
                      <m:t>𝐴𝐵𝐶</m:t>
                    </m:r>
                    <m:r>
                      <a:rPr lang="da-DK" sz="1700" i="1">
                        <a:latin typeface="Cambria Math" panose="02040503050406030204" pitchFamily="18" charset="0"/>
                        <a:ea typeface="Calibri" panose="020F0502020204030204" pitchFamily="34" charset="0"/>
                        <a:cs typeface="Arial" panose="020B0604020202020204" pitchFamily="34" charset="0"/>
                      </a:rPr>
                      <m:t>)</m:t>
                    </m:r>
                  </m:oMath>
                </a14:m>
                <a:r>
                  <a:rPr lang="da-DK" sz="1700" dirty="0">
                    <a:latin typeface="Arial" panose="020B0604020202020204" pitchFamily="34" charset="0"/>
                    <a:ea typeface="Calibri" panose="020F0502020204030204" pitchFamily="34" charset="0"/>
                    <a:cs typeface="Times New Roman" panose="02020603050405020304" pitchFamily="18" charset="0"/>
                  </a:rPr>
                  <a:t>.</a:t>
                </a: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1700" dirty="0">
                    <a:latin typeface="Arial" panose="020B0604020202020204" pitchFamily="34" charset="0"/>
                    <a:ea typeface="Calibri" panose="020F0502020204030204" pitchFamily="34" charset="0"/>
                    <a:cs typeface="Times New Roman" panose="02020603050405020304" pitchFamily="18" charset="0"/>
                  </a:rPr>
                  <a:t>Mà </a:t>
                </a:r>
                <a14:m>
                  <m:oMath xmlns:m="http://schemas.openxmlformats.org/officeDocument/2006/math">
                    <m:r>
                      <a:rPr lang="da-DK" sz="1700" i="1">
                        <a:latin typeface="Cambria Math" panose="02040503050406030204" pitchFamily="18" charset="0"/>
                        <a:ea typeface="Calibri" panose="020F0502020204030204" pitchFamily="34" charset="0"/>
                        <a:cs typeface="Arial" panose="020B0604020202020204" pitchFamily="34" charset="0"/>
                      </a:rPr>
                      <m:t>𝑆</m:t>
                    </m:r>
                    <m:r>
                      <a:rPr lang="da-DK" sz="1700" i="1">
                        <a:latin typeface="Cambria Math" panose="02040503050406030204" pitchFamily="18" charset="0"/>
                        <a:ea typeface="Calibri" panose="020F0502020204030204" pitchFamily="34" charset="0"/>
                        <a:cs typeface="Arial" panose="020B0604020202020204" pitchFamily="34" charset="0"/>
                      </a:rPr>
                      <m:t>.</m:t>
                    </m:r>
                    <m:r>
                      <a:rPr lang="da-DK" sz="1700" i="1">
                        <a:latin typeface="Cambria Math" panose="02040503050406030204" pitchFamily="18" charset="0"/>
                        <a:ea typeface="Calibri" panose="020F0502020204030204" pitchFamily="34" charset="0"/>
                        <a:cs typeface="Arial" panose="020B0604020202020204" pitchFamily="34" charset="0"/>
                      </a:rPr>
                      <m:t>𝐴𝐵𝐶</m:t>
                    </m:r>
                  </m:oMath>
                </a14:m>
                <a:r>
                  <a:rPr lang="da-DK" sz="1700" dirty="0">
                    <a:latin typeface="Arial" panose="020B0604020202020204" pitchFamily="34" charset="0"/>
                    <a:ea typeface="Calibri" panose="020F0502020204030204" pitchFamily="34" charset="0"/>
                    <a:cs typeface="Times New Roman" panose="02020603050405020304" pitchFamily="18" charset="0"/>
                  </a:rPr>
                  <a:t> là hình chóp đều</a:t>
                </a: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1700" dirty="0">
                    <a:latin typeface="Arial" panose="020B0604020202020204" pitchFamily="34" charset="0"/>
                    <a:ea typeface="Calibri" panose="020F0502020204030204" pitchFamily="34" charset="0"/>
                    <a:cs typeface="Times New Roman" panose="02020603050405020304" pitchFamily="18" charset="0"/>
                  </a:rPr>
                  <a:t>Vậy </a:t>
                </a:r>
                <a14:m>
                  <m:oMath xmlns:m="http://schemas.openxmlformats.org/officeDocument/2006/math">
                    <m:sSup>
                      <m:sSupPr>
                        <m:ctrlPr>
                          <a:rPr lang="en-US" sz="1700" i="1">
                            <a:latin typeface="Cambria Math" panose="02040503050406030204" pitchFamily="18" charset="0"/>
                            <a:ea typeface="Calibri" panose="020F0502020204030204" pitchFamily="34" charset="0"/>
                            <a:cs typeface="Arial" panose="020B0604020202020204" pitchFamily="34" charset="0"/>
                          </a:rPr>
                        </m:ctrlPr>
                      </m:sSupPr>
                      <m:e>
                        <m:r>
                          <a:rPr lang="da-DK" sz="1700" i="1">
                            <a:latin typeface="Cambria Math" panose="02040503050406030204" pitchFamily="18" charset="0"/>
                            <a:ea typeface="Calibri" panose="020F0502020204030204" pitchFamily="34" charset="0"/>
                            <a:cs typeface="Arial" panose="020B0604020202020204" pitchFamily="34" charset="0"/>
                          </a:rPr>
                          <m:t>𝐴</m:t>
                        </m:r>
                      </m:e>
                      <m:sup>
                        <m:r>
                          <a:rPr lang="da-DK" sz="1700" i="1">
                            <a:latin typeface="Cambria Math" panose="02040503050406030204" pitchFamily="18" charset="0"/>
                            <a:ea typeface="Calibri" panose="020F0502020204030204" pitchFamily="34" charset="0"/>
                            <a:cs typeface="Arial" panose="020B0604020202020204" pitchFamily="34" charset="0"/>
                          </a:rPr>
                          <m:t>′</m:t>
                        </m:r>
                      </m:sup>
                    </m:sSup>
                    <m:sSup>
                      <m:sSupPr>
                        <m:ctrlPr>
                          <a:rPr lang="en-US" sz="1700" i="1">
                            <a:latin typeface="Cambria Math" panose="02040503050406030204" pitchFamily="18" charset="0"/>
                            <a:ea typeface="Calibri" panose="020F0502020204030204" pitchFamily="34" charset="0"/>
                            <a:cs typeface="Arial" panose="020B0604020202020204" pitchFamily="34" charset="0"/>
                          </a:rPr>
                        </m:ctrlPr>
                      </m:sSupPr>
                      <m:e>
                        <m:r>
                          <a:rPr lang="da-DK" sz="1700" i="1">
                            <a:latin typeface="Cambria Math" panose="02040503050406030204" pitchFamily="18" charset="0"/>
                            <a:ea typeface="Calibri" panose="020F0502020204030204" pitchFamily="34" charset="0"/>
                            <a:cs typeface="Arial" panose="020B0604020202020204" pitchFamily="34" charset="0"/>
                          </a:rPr>
                          <m:t>𝐵</m:t>
                        </m:r>
                      </m:e>
                      <m:sup>
                        <m:r>
                          <a:rPr lang="da-DK" sz="1700" i="1">
                            <a:latin typeface="Cambria Math" panose="02040503050406030204" pitchFamily="18" charset="0"/>
                            <a:ea typeface="Calibri" panose="020F0502020204030204" pitchFamily="34" charset="0"/>
                            <a:cs typeface="Arial" panose="020B0604020202020204" pitchFamily="34" charset="0"/>
                          </a:rPr>
                          <m:t>′</m:t>
                        </m:r>
                      </m:sup>
                    </m:sSup>
                    <m:sSup>
                      <m:sSupPr>
                        <m:ctrlPr>
                          <a:rPr lang="en-US" sz="1700" i="1">
                            <a:latin typeface="Cambria Math" panose="02040503050406030204" pitchFamily="18" charset="0"/>
                            <a:ea typeface="Calibri" panose="020F0502020204030204" pitchFamily="34" charset="0"/>
                            <a:cs typeface="Arial" panose="020B0604020202020204" pitchFamily="34" charset="0"/>
                          </a:rPr>
                        </m:ctrlPr>
                      </m:sSupPr>
                      <m:e>
                        <m:r>
                          <a:rPr lang="da-DK" sz="1700" i="1">
                            <a:latin typeface="Cambria Math" panose="02040503050406030204" pitchFamily="18" charset="0"/>
                            <a:ea typeface="Calibri" panose="020F0502020204030204" pitchFamily="34" charset="0"/>
                            <a:cs typeface="Arial" panose="020B0604020202020204" pitchFamily="34" charset="0"/>
                          </a:rPr>
                          <m:t>𝐶</m:t>
                        </m:r>
                      </m:e>
                      <m:sup>
                        <m:r>
                          <a:rPr lang="da-DK" sz="1700" i="1">
                            <a:latin typeface="Cambria Math" panose="02040503050406030204" pitchFamily="18" charset="0"/>
                            <a:ea typeface="Calibri" panose="020F0502020204030204" pitchFamily="34" charset="0"/>
                            <a:cs typeface="Arial" panose="020B0604020202020204" pitchFamily="34" charset="0"/>
                          </a:rPr>
                          <m:t>′</m:t>
                        </m:r>
                      </m:sup>
                    </m:sSup>
                    <m:r>
                      <a:rPr lang="da-DK" sz="1700" i="1">
                        <a:latin typeface="Cambria Math" panose="02040503050406030204" pitchFamily="18" charset="0"/>
                        <a:ea typeface="Calibri" panose="020F0502020204030204" pitchFamily="34" charset="0"/>
                        <a:cs typeface="Arial" panose="020B0604020202020204" pitchFamily="34" charset="0"/>
                      </a:rPr>
                      <m:t>.</m:t>
                    </m:r>
                    <m:r>
                      <a:rPr lang="da-DK" sz="1700" i="1">
                        <a:latin typeface="Cambria Math" panose="02040503050406030204" pitchFamily="18" charset="0"/>
                        <a:ea typeface="Calibri" panose="020F0502020204030204" pitchFamily="34" charset="0"/>
                        <a:cs typeface="Arial" panose="020B0604020202020204" pitchFamily="34" charset="0"/>
                      </a:rPr>
                      <m:t>𝐴𝐵𝐶</m:t>
                    </m:r>
                  </m:oMath>
                </a14:m>
                <a:r>
                  <a:rPr lang="da-DK" sz="1700" dirty="0">
                    <a:latin typeface="Arial" panose="020B0604020202020204" pitchFamily="34" charset="0"/>
                    <a:ea typeface="Calibri" panose="020F0502020204030204" pitchFamily="34" charset="0"/>
                    <a:cs typeface="Times New Roman" panose="02020603050405020304" pitchFamily="18" charset="0"/>
                  </a:rPr>
                  <a:t> là hình chóp cụt đều.</a:t>
                </a: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3711413" y="1550684"/>
                <a:ext cx="5201666" cy="3415166"/>
              </a:xfrm>
              <a:prstGeom prst="rect">
                <a:avLst/>
              </a:prstGeom>
              <a:blipFill>
                <a:blip r:embed="rId4"/>
                <a:stretch>
                  <a:fillRect l="-821" b="-1426"/>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3D297357-D11C-DEDB-C8FE-5EDBC2B554EF}"/>
              </a:ext>
            </a:extLst>
          </p:cNvPr>
          <p:cNvPicPr>
            <a:picLocks noChangeAspect="1"/>
          </p:cNvPicPr>
          <p:nvPr/>
        </p:nvPicPr>
        <p:blipFill>
          <a:blip r:embed="rId5"/>
          <a:stretch>
            <a:fillRect/>
          </a:stretch>
        </p:blipFill>
        <p:spPr>
          <a:xfrm>
            <a:off x="867498" y="2067896"/>
            <a:ext cx="1974850" cy="2322195"/>
          </a:xfrm>
          <a:prstGeom prst="rect">
            <a:avLst/>
          </a:prstGeom>
        </p:spPr>
      </p:pic>
    </p:spTree>
    <p:extLst>
      <p:ext uri="{BB962C8B-B14F-4D97-AF65-F5344CB8AC3E}">
        <p14:creationId xmlns:p14="http://schemas.microsoft.com/office/powerpoint/2010/main" val="98131068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6" grpId="0"/>
      <p:bldP spid="10"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74"/>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0073345">
            <a:off x="8422072" y="4341145"/>
            <a:ext cx="498174" cy="589238"/>
          </a:xfrm>
          <a:prstGeom prst="rect">
            <a:avLst/>
          </a:prstGeom>
        </p:spPr>
      </p:pic>
      <mc:AlternateContent xmlns:mc="http://schemas.openxmlformats.org/markup-compatibility/2006">
        <mc:Choice xmlns:a14="http://schemas.microsoft.com/office/drawing/2010/main" Requires="a14">
          <p:sp>
            <p:nvSpPr>
              <p:cNvPr id="8" name="TextBox 7"/>
              <p:cNvSpPr txBox="1"/>
              <p:nvPr/>
            </p:nvSpPr>
            <p:spPr>
              <a:xfrm>
                <a:off x="401256" y="347887"/>
                <a:ext cx="8341488" cy="1031180"/>
              </a:xfrm>
              <a:prstGeom prst="rect">
                <a:avLst/>
              </a:prstGeom>
              <a:noFill/>
            </p:spPr>
            <p:txBody>
              <a:bodyPr wrap="square" rtlCol="0">
                <a:spAutoFit/>
              </a:bodyPr>
              <a:lstStyle/>
              <a:p>
                <a:pPr lvl="0" algn="just">
                  <a:lnSpc>
                    <a:spcPct val="170000"/>
                  </a:lnSpc>
                  <a:buClr>
                    <a:srgbClr val="2D1549"/>
                  </a:buClr>
                  <a:buSzPts val="1100"/>
                  <a:defRPr/>
                </a:pPr>
                <a:r>
                  <a:rPr lang="en-US" sz="1900" b="1" dirty="0" err="1">
                    <a:solidFill>
                      <a:srgbClr val="FFFFFF"/>
                    </a:solidFill>
                    <a:highlight>
                      <a:srgbClr val="CE4D8E"/>
                    </a:highlight>
                    <a:latin typeface="+mn-lt"/>
                    <a:cs typeface="Poppins SemiBold"/>
                    <a:sym typeface="Poppins SemiBold"/>
                  </a:rPr>
                  <a:t>Ví</a:t>
                </a:r>
                <a:r>
                  <a:rPr lang="en-US" sz="1900" b="1" dirty="0">
                    <a:solidFill>
                      <a:srgbClr val="FFFFFF"/>
                    </a:solidFill>
                    <a:highlight>
                      <a:srgbClr val="CE4D8E"/>
                    </a:highlight>
                    <a:latin typeface="+mn-lt"/>
                    <a:cs typeface="Poppins SemiBold"/>
                    <a:sym typeface="Poppins SemiBold"/>
                  </a:rPr>
                  <a:t> </a:t>
                </a:r>
                <a:r>
                  <a:rPr lang="en-US" sz="1900" b="1" dirty="0" err="1">
                    <a:solidFill>
                      <a:srgbClr val="FFFFFF"/>
                    </a:solidFill>
                    <a:highlight>
                      <a:srgbClr val="CE4D8E"/>
                    </a:highlight>
                    <a:latin typeface="+mn-lt"/>
                    <a:cs typeface="Poppins SemiBold"/>
                    <a:sym typeface="Poppins SemiBold"/>
                  </a:rPr>
                  <a:t>dụ</a:t>
                </a:r>
                <a:r>
                  <a:rPr lang="en-US" sz="1900" b="1" dirty="0">
                    <a:solidFill>
                      <a:srgbClr val="FFFFFF"/>
                    </a:solidFill>
                    <a:highlight>
                      <a:srgbClr val="CE4D8E"/>
                    </a:highlight>
                    <a:latin typeface="+mn-lt"/>
                    <a:cs typeface="Poppins SemiBold"/>
                    <a:sym typeface="Poppins SemiBold"/>
                  </a:rPr>
                  <a:t> 3:</a:t>
                </a:r>
                <a:r>
                  <a:rPr lang="en-US" sz="1900" kern="1200" dirty="0">
                    <a:latin typeface="+mn-lt"/>
                    <a:ea typeface="+mn-ea"/>
                    <a:cs typeface="Arial" panose="020B0604020202020204" pitchFamily="34" charset="0"/>
                  </a:rPr>
                  <a:t> </a:t>
                </a:r>
                <a:r>
                  <a:rPr lang="pt-BR" sz="1900" dirty="0">
                    <a:latin typeface="Arial" panose="020B0604020202020204" pitchFamily="34" charset="0"/>
                    <a:ea typeface="Times New Roman" panose="02020603050405020304" pitchFamily="18" charset="0"/>
                  </a:rPr>
                  <a:t>Cho hình chóp cụt tam giác đều </a:t>
                </a:r>
                <a14:m>
                  <m:oMath xmlns:m="http://schemas.openxmlformats.org/officeDocument/2006/math">
                    <m:r>
                      <a:rPr lang="pt-BR" sz="1900" i="1">
                        <a:latin typeface="Cambria Math" panose="02040503050406030204" pitchFamily="18" charset="0"/>
                        <a:ea typeface="Times New Roman" panose="02020603050405020304" pitchFamily="18" charset="0"/>
                        <a:cs typeface="Arial" panose="020B0604020202020204" pitchFamily="34" charset="0"/>
                      </a:rPr>
                      <m:t>𝐴𝐵𝐶</m:t>
                    </m:r>
                    <m:r>
                      <a:rPr lang="pt-BR" sz="1900" i="1">
                        <a:latin typeface="Cambria Math" panose="02040503050406030204" pitchFamily="18" charset="0"/>
                        <a:ea typeface="Times New Roman" panose="02020603050405020304" pitchFamily="18" charset="0"/>
                        <a:cs typeface="Arial" panose="020B0604020202020204" pitchFamily="34" charset="0"/>
                      </a:rPr>
                      <m:t>.</m:t>
                    </m:r>
                    <m:r>
                      <a:rPr lang="pt-BR" sz="1900" i="1">
                        <a:latin typeface="Cambria Math" panose="02040503050406030204" pitchFamily="18" charset="0"/>
                        <a:ea typeface="Times New Roman" panose="02020603050405020304" pitchFamily="18" charset="0"/>
                        <a:cs typeface="Arial" panose="020B0604020202020204" pitchFamily="34" charset="0"/>
                      </a:rPr>
                      <m:t>𝐴</m:t>
                    </m:r>
                    <m:r>
                      <a:rPr lang="pt-BR" sz="1900" i="1">
                        <a:latin typeface="Cambria Math" panose="02040503050406030204" pitchFamily="18" charset="0"/>
                        <a:ea typeface="Times New Roman" panose="02020603050405020304" pitchFamily="18" charset="0"/>
                        <a:cs typeface="Arial" panose="020B0604020202020204" pitchFamily="34" charset="0"/>
                      </a:rPr>
                      <m:t>’</m:t>
                    </m:r>
                    <m:r>
                      <a:rPr lang="pt-BR" sz="1900" i="1">
                        <a:latin typeface="Cambria Math" panose="02040503050406030204" pitchFamily="18" charset="0"/>
                        <a:ea typeface="Times New Roman" panose="02020603050405020304" pitchFamily="18" charset="0"/>
                        <a:cs typeface="Arial" panose="020B0604020202020204" pitchFamily="34" charset="0"/>
                      </a:rPr>
                      <m:t>𝐵</m:t>
                    </m:r>
                    <m:r>
                      <a:rPr lang="pt-BR" sz="1900" i="1">
                        <a:latin typeface="Cambria Math" panose="02040503050406030204" pitchFamily="18" charset="0"/>
                        <a:ea typeface="Times New Roman" panose="02020603050405020304" pitchFamily="18" charset="0"/>
                        <a:cs typeface="Arial" panose="020B0604020202020204" pitchFamily="34" charset="0"/>
                      </a:rPr>
                      <m:t>’</m:t>
                    </m:r>
                    <m:r>
                      <a:rPr lang="pt-BR" sz="1900" i="1">
                        <a:latin typeface="Cambria Math" panose="02040503050406030204" pitchFamily="18" charset="0"/>
                        <a:ea typeface="Times New Roman" panose="02020603050405020304" pitchFamily="18" charset="0"/>
                        <a:cs typeface="Arial" panose="020B0604020202020204" pitchFamily="34" charset="0"/>
                      </a:rPr>
                      <m:t>𝐶</m:t>
                    </m:r>
                    <m:r>
                      <a:rPr lang="pt-BR" sz="1900" i="1">
                        <a:latin typeface="Cambria Math" panose="02040503050406030204" pitchFamily="18" charset="0"/>
                        <a:ea typeface="Times New Roman" panose="02020603050405020304" pitchFamily="18" charset="0"/>
                        <a:cs typeface="Arial" panose="020B0604020202020204" pitchFamily="34" charset="0"/>
                      </a:rPr>
                      <m:t>’</m:t>
                    </m:r>
                  </m:oMath>
                </a14:m>
                <a:r>
                  <a:rPr lang="pt-BR" sz="1900" dirty="0">
                    <a:latin typeface="Arial" panose="020B0604020202020204" pitchFamily="34" charset="0"/>
                    <a:ea typeface="Times New Roman" panose="02020603050405020304" pitchFamily="18" charset="0"/>
                  </a:rPr>
                  <a:t> trong đó tam giác </a:t>
                </a:r>
                <a14:m>
                  <m:oMath xmlns:m="http://schemas.openxmlformats.org/officeDocument/2006/math">
                    <m:r>
                      <a:rPr lang="pt-BR" sz="1900" i="1">
                        <a:latin typeface="Cambria Math" panose="02040503050406030204" pitchFamily="18" charset="0"/>
                        <a:ea typeface="Times New Roman" panose="02020603050405020304" pitchFamily="18" charset="0"/>
                        <a:cs typeface="Arial" panose="020B0604020202020204" pitchFamily="34" charset="0"/>
                      </a:rPr>
                      <m:t>𝐴</m:t>
                    </m:r>
                    <m:r>
                      <a:rPr lang="pt-BR" sz="1900" i="1">
                        <a:latin typeface="Cambria Math" panose="02040503050406030204" pitchFamily="18" charset="0"/>
                        <a:ea typeface="Times New Roman" panose="02020603050405020304" pitchFamily="18" charset="0"/>
                        <a:cs typeface="Arial" panose="020B0604020202020204" pitchFamily="34" charset="0"/>
                      </a:rPr>
                      <m:t>’</m:t>
                    </m:r>
                    <m:r>
                      <a:rPr lang="pt-BR" sz="1900" i="1">
                        <a:latin typeface="Cambria Math" panose="02040503050406030204" pitchFamily="18" charset="0"/>
                        <a:ea typeface="Times New Roman" panose="02020603050405020304" pitchFamily="18" charset="0"/>
                        <a:cs typeface="Arial" panose="020B0604020202020204" pitchFamily="34" charset="0"/>
                      </a:rPr>
                      <m:t>𝐵</m:t>
                    </m:r>
                    <m:r>
                      <a:rPr lang="pt-BR" sz="1900" i="1">
                        <a:latin typeface="Cambria Math" panose="02040503050406030204" pitchFamily="18" charset="0"/>
                        <a:ea typeface="Times New Roman" panose="02020603050405020304" pitchFamily="18" charset="0"/>
                        <a:cs typeface="Arial" panose="020B0604020202020204" pitchFamily="34" charset="0"/>
                      </a:rPr>
                      <m:t>’</m:t>
                    </m:r>
                    <m:r>
                      <a:rPr lang="pt-BR" sz="1900" i="1">
                        <a:latin typeface="Cambria Math" panose="02040503050406030204" pitchFamily="18" charset="0"/>
                        <a:ea typeface="Times New Roman" panose="02020603050405020304" pitchFamily="18" charset="0"/>
                        <a:cs typeface="Arial" panose="020B0604020202020204" pitchFamily="34" charset="0"/>
                      </a:rPr>
                      <m:t>𝐶</m:t>
                    </m:r>
                    <m:r>
                      <a:rPr lang="pt-BR" sz="1900" i="1">
                        <a:latin typeface="Cambria Math" panose="02040503050406030204" pitchFamily="18" charset="0"/>
                        <a:ea typeface="Times New Roman" panose="02020603050405020304" pitchFamily="18" charset="0"/>
                        <a:cs typeface="Arial" panose="020B0604020202020204" pitchFamily="34" charset="0"/>
                      </a:rPr>
                      <m:t>’</m:t>
                    </m:r>
                  </m:oMath>
                </a14:m>
                <a:r>
                  <a:rPr lang="pt-BR" sz="1900" dirty="0">
                    <a:latin typeface="Arial" panose="020B0604020202020204" pitchFamily="34" charset="0"/>
                    <a:ea typeface="Times New Roman" panose="02020603050405020304" pitchFamily="18" charset="0"/>
                  </a:rPr>
                  <a:t> là đáy nhỏ và </a:t>
                </a:r>
                <a14:m>
                  <m:oMath xmlns:m="http://schemas.openxmlformats.org/officeDocument/2006/math">
                    <m:acc>
                      <m:accPr>
                        <m:chr m:val="̂"/>
                        <m:ctrlPr>
                          <a:rPr lang="en-US" sz="1900" i="1">
                            <a:latin typeface="Cambria Math" panose="02040503050406030204" pitchFamily="18" charset="0"/>
                            <a:ea typeface="Times New Roman" panose="02020603050405020304" pitchFamily="18" charset="0"/>
                            <a:cs typeface="Arial" panose="020B0604020202020204" pitchFamily="34" charset="0"/>
                          </a:rPr>
                        </m:ctrlPr>
                      </m:accPr>
                      <m:e>
                        <m:sSup>
                          <m:sSupPr>
                            <m:ctrlPr>
                              <a:rPr lang="en-US" sz="1900" i="1">
                                <a:latin typeface="Cambria Math" panose="02040503050406030204" pitchFamily="18" charset="0"/>
                                <a:ea typeface="Times New Roman" panose="02020603050405020304" pitchFamily="18" charset="0"/>
                                <a:cs typeface="Arial" panose="020B0604020202020204" pitchFamily="34" charset="0"/>
                              </a:rPr>
                            </m:ctrlPr>
                          </m:sSupPr>
                          <m:e>
                            <m:r>
                              <a:rPr lang="pt-BR" sz="1900" i="1">
                                <a:latin typeface="Cambria Math" panose="02040503050406030204" pitchFamily="18" charset="0"/>
                                <a:ea typeface="Times New Roman" panose="02020603050405020304" pitchFamily="18" charset="0"/>
                                <a:cs typeface="Arial" panose="020B0604020202020204" pitchFamily="34" charset="0"/>
                              </a:rPr>
                              <m:t>𝐴</m:t>
                            </m:r>
                          </m:e>
                          <m:sup>
                            <m:r>
                              <a:rPr lang="pt-BR" sz="1900" i="1">
                                <a:latin typeface="Cambria Math" panose="02040503050406030204" pitchFamily="18" charset="0"/>
                                <a:ea typeface="Times New Roman" panose="02020603050405020304" pitchFamily="18" charset="0"/>
                                <a:cs typeface="Arial" panose="020B0604020202020204" pitchFamily="34" charset="0"/>
                              </a:rPr>
                              <m:t>′</m:t>
                            </m:r>
                          </m:sup>
                        </m:sSup>
                        <m:r>
                          <a:rPr lang="pt-BR" sz="1900" i="1">
                            <a:latin typeface="Cambria Math" panose="02040503050406030204" pitchFamily="18" charset="0"/>
                            <a:ea typeface="Times New Roman" panose="02020603050405020304" pitchFamily="18" charset="0"/>
                            <a:cs typeface="Arial" panose="020B0604020202020204" pitchFamily="34" charset="0"/>
                          </a:rPr>
                          <m:t>𝐴𝐵</m:t>
                        </m:r>
                      </m:e>
                    </m:acc>
                    <m:r>
                      <a:rPr lang="pt-BR" sz="19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900" i="1">
                            <a:latin typeface="Cambria Math" panose="02040503050406030204" pitchFamily="18" charset="0"/>
                            <a:ea typeface="Times New Roman" panose="02020603050405020304" pitchFamily="18" charset="0"/>
                            <a:cs typeface="Arial" panose="020B0604020202020204" pitchFamily="34" charset="0"/>
                          </a:rPr>
                        </m:ctrlPr>
                      </m:sSupPr>
                      <m:e>
                        <m:r>
                          <a:rPr lang="pt-BR" sz="1900" i="1">
                            <a:latin typeface="Cambria Math" panose="02040503050406030204" pitchFamily="18" charset="0"/>
                            <a:ea typeface="Times New Roman" panose="02020603050405020304" pitchFamily="18" charset="0"/>
                            <a:cs typeface="Arial" panose="020B0604020202020204" pitchFamily="34" charset="0"/>
                          </a:rPr>
                          <m:t>60</m:t>
                        </m:r>
                      </m:e>
                      <m:sup>
                        <m:r>
                          <a:rPr lang="pt-BR" sz="1900" i="1">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1900" dirty="0">
                    <a:latin typeface="Arial" panose="020B0604020202020204" pitchFamily="34" charset="0"/>
                    <a:ea typeface="Times New Roman" panose="02020603050405020304" pitchFamily="18" charset="0"/>
                  </a:rPr>
                  <a:t>. Tính góc giữa hai đường thẳng </a:t>
                </a:r>
                <a14:m>
                  <m:oMath xmlns:m="http://schemas.openxmlformats.org/officeDocument/2006/math">
                    <m:r>
                      <a:rPr lang="pt-BR" sz="1900" i="1">
                        <a:latin typeface="Cambria Math" panose="02040503050406030204" pitchFamily="18" charset="0"/>
                        <a:ea typeface="Times New Roman" panose="02020603050405020304" pitchFamily="18" charset="0"/>
                        <a:cs typeface="Arial" panose="020B0604020202020204" pitchFamily="34" charset="0"/>
                      </a:rPr>
                      <m:t>𝐴𝐴</m:t>
                    </m:r>
                    <m:r>
                      <a:rPr lang="pt-BR" sz="1900" i="1">
                        <a:latin typeface="Cambria Math" panose="02040503050406030204" pitchFamily="18" charset="0"/>
                        <a:ea typeface="Times New Roman" panose="02020603050405020304" pitchFamily="18" charset="0"/>
                        <a:cs typeface="Arial" panose="020B0604020202020204" pitchFamily="34" charset="0"/>
                      </a:rPr>
                      <m:t>’</m:t>
                    </m:r>
                  </m:oMath>
                </a14:m>
                <a:r>
                  <a:rPr lang="pt-BR" sz="1900" dirty="0">
                    <a:latin typeface="Arial" panose="020B0604020202020204" pitchFamily="34" charset="0"/>
                    <a:ea typeface="Times New Roman" panose="02020603050405020304" pitchFamily="18" charset="0"/>
                  </a:rPr>
                  <a:t> và </a:t>
                </a:r>
                <a14:m>
                  <m:oMath xmlns:m="http://schemas.openxmlformats.org/officeDocument/2006/math">
                    <m:r>
                      <a:rPr lang="pt-BR" sz="1900" i="1">
                        <a:latin typeface="Cambria Math" panose="02040503050406030204" pitchFamily="18" charset="0"/>
                        <a:ea typeface="Times New Roman" panose="02020603050405020304" pitchFamily="18" charset="0"/>
                        <a:cs typeface="Arial" panose="020B0604020202020204" pitchFamily="34" charset="0"/>
                      </a:rPr>
                      <m:t>𝐵𝐵</m:t>
                    </m:r>
                    <m:r>
                      <a:rPr lang="pt-BR" sz="1900" i="1">
                        <a:latin typeface="Cambria Math" panose="02040503050406030204" pitchFamily="18" charset="0"/>
                        <a:ea typeface="Times New Roman" panose="02020603050405020304" pitchFamily="18" charset="0"/>
                        <a:cs typeface="Arial" panose="020B0604020202020204" pitchFamily="34" charset="0"/>
                      </a:rPr>
                      <m:t>’</m:t>
                    </m:r>
                  </m:oMath>
                </a14:m>
                <a:endParaRPr lang="vi-VN" sz="1900" kern="1200" dirty="0">
                  <a:latin typeface="+mn-lt"/>
                  <a:ea typeface="+mn-ea"/>
                  <a:cs typeface="Arial" panose="020B0604020202020204" pitchFamily="34"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401256" y="347887"/>
                <a:ext cx="8341488" cy="1031180"/>
              </a:xfrm>
              <a:prstGeom prst="rect">
                <a:avLst/>
              </a:prstGeom>
              <a:blipFill>
                <a:blip r:embed="rId4"/>
                <a:stretch>
                  <a:fillRect l="-731" r="-658" b="-9467"/>
                </a:stretch>
              </a:blipFill>
            </p:spPr>
            <p:txBody>
              <a:bodyPr/>
              <a:lstStyle/>
              <a:p>
                <a:r>
                  <a:rPr lang="en-US">
                    <a:noFill/>
                  </a:rPr>
                  <a:t> </a:t>
                </a:r>
              </a:p>
            </p:txBody>
          </p:sp>
        </mc:Fallback>
      </mc:AlternateContent>
      <p:sp>
        <p:nvSpPr>
          <p:cNvPr id="9" name="Rectangle 8"/>
          <p:cNvSpPr/>
          <p:nvPr/>
        </p:nvSpPr>
        <p:spPr>
          <a:xfrm>
            <a:off x="4195935" y="1803609"/>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err="1">
                <a:ln>
                  <a:noFill/>
                </a:ln>
                <a:solidFill>
                  <a:srgbClr val="005696"/>
                </a:solidFill>
                <a:effectLst/>
                <a:uLnTx/>
                <a:uFillTx/>
                <a:latin typeface="Arial" panose="020B0604020202020204" pitchFamily="34" charset="0"/>
                <a:ea typeface="+mn-ea"/>
                <a:cs typeface="Arial"/>
                <a:sym typeface="Arial"/>
              </a:rPr>
              <a:t>Giải</a:t>
            </a:r>
            <a:r>
              <a:rPr kumimoji="0" lang="en-US" sz="2000" b="1" i="1" u="sng" strike="noStrike" kern="1200" cap="none" spc="0" normalizeH="0" baseline="0" noProof="0" dirty="0">
                <a:ln>
                  <a:noFill/>
                </a:ln>
                <a:solidFill>
                  <a:srgbClr val="005696"/>
                </a:solidFill>
                <a:effectLst/>
                <a:uLnTx/>
                <a:uFillTx/>
                <a:latin typeface="Arial" panose="020B0604020202020204" pitchFamily="34" charset="0"/>
                <a:ea typeface="+mn-ea"/>
                <a:cs typeface="Arial"/>
                <a:sym typeface="Arial"/>
              </a:rPr>
              <a:t>:</a:t>
            </a:r>
            <a:endParaRPr kumimoji="0" lang="en-US" sz="2000" b="1" i="1" u="sng" strike="noStrike" kern="1200" cap="none" spc="0" normalizeH="0" baseline="0" noProof="0" dirty="0">
              <a:ln>
                <a:noFill/>
              </a:ln>
              <a:solidFill>
                <a:srgbClr val="005696"/>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6" name="Rectangle 5"/>
              <p:cNvSpPr/>
              <p:nvPr/>
            </p:nvSpPr>
            <p:spPr>
              <a:xfrm>
                <a:off x="447963" y="2373271"/>
                <a:ext cx="5947204" cy="2363147"/>
              </a:xfrm>
              <a:prstGeom prst="rect">
                <a:avLst/>
              </a:prstGeom>
            </p:spPr>
            <p:txBody>
              <a:bodyPr wrap="square">
                <a:spAutoFit/>
              </a:bodyPr>
              <a:lstStyle/>
              <a:p>
                <a:pPr>
                  <a:lnSpc>
                    <a:spcPct val="150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Gọi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𝑆</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là giao điểm của ba đường thẳng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𝐴𝐴</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𝐵𝐵</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𝐶𝐶</m:t>
                    </m:r>
                    <m:r>
                      <a:rPr lang="pt-BR" sz="19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Vì hình chóp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𝑆</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𝐴𝐵𝐶</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là hình chóp đều nên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𝑆𝐴</m:t>
                    </m:r>
                    <m:r>
                      <a:rPr lang="pt-BR" sz="1900" i="1" kern="100">
                        <a:latin typeface="Cambria Math" panose="02040503050406030204" pitchFamily="18" charset="0"/>
                        <a:ea typeface="Times New Roman" panose="02020603050405020304" pitchFamily="18" charset="0"/>
                        <a:cs typeface="Arial" panose="020B0604020202020204" pitchFamily="34" charset="0"/>
                      </a:rPr>
                      <m:t>=</m:t>
                    </m:r>
                    <m:r>
                      <a:rPr lang="pt-BR" sz="1900" i="1" kern="100">
                        <a:latin typeface="Cambria Math" panose="02040503050406030204" pitchFamily="18" charset="0"/>
                        <a:ea typeface="Times New Roman" panose="02020603050405020304" pitchFamily="18" charset="0"/>
                        <a:cs typeface="Arial" panose="020B0604020202020204" pitchFamily="34" charset="0"/>
                      </a:rPr>
                      <m:t>𝑆𝐵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Tam giác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𝑆𝐴𝐵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cân tại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𝑆</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19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1900" i="1" kern="100">
                            <a:latin typeface="Cambria Math" panose="02040503050406030204" pitchFamily="18" charset="0"/>
                            <a:ea typeface="Times New Roman" panose="02020603050405020304" pitchFamily="18" charset="0"/>
                            <a:cs typeface="Arial" panose="020B0604020202020204" pitchFamily="34" charset="0"/>
                          </a:rPr>
                          <m:t>𝑆𝐴𝐵</m:t>
                        </m:r>
                      </m:e>
                    </m:acc>
                    <m:r>
                      <a:rPr lang="pt-BR" sz="19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9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19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nên là tam giác đều, suy ra </a:t>
                </a:r>
                <a14:m>
                  <m:oMath xmlns:m="http://schemas.openxmlformats.org/officeDocument/2006/math">
                    <m:acc>
                      <m:accPr>
                        <m:chr m:val="̂"/>
                        <m:ctrlPr>
                          <a:rPr lang="en-US" sz="19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1900" i="1" kern="100">
                            <a:latin typeface="Cambria Math" panose="02040503050406030204" pitchFamily="18" charset="0"/>
                            <a:ea typeface="Times New Roman" panose="02020603050405020304" pitchFamily="18" charset="0"/>
                            <a:cs typeface="Arial" panose="020B0604020202020204" pitchFamily="34" charset="0"/>
                          </a:rPr>
                          <m:t>𝐴𝑆𝐵</m:t>
                        </m:r>
                      </m:e>
                    </m:acc>
                    <m:r>
                      <a:rPr lang="pt-BR" sz="19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9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19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Vậy góc giữa hai đường thẳng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𝐴𝐴</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và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𝐵𝐵</m:t>
                    </m:r>
                    <m:r>
                      <a:rPr lang="pt-BR" sz="19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bằng </a:t>
                </a:r>
                <a14:m>
                  <m:oMath xmlns:m="http://schemas.openxmlformats.org/officeDocument/2006/math">
                    <m:sSup>
                      <m:sSup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9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19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900" dirty="0">
                  <a:solidFill>
                    <a:schemeClr val="tx1"/>
                  </a:solidFill>
                  <a:latin typeface="+mn-lt"/>
                </a:endParaRPr>
              </a:p>
            </p:txBody>
          </p:sp>
        </mc:Choice>
        <mc:Fallback>
          <p:sp>
            <p:nvSpPr>
              <p:cNvPr id="6" name="Rectangle 5"/>
              <p:cNvSpPr>
                <a:spLocks noRot="1" noChangeAspect="1" noMove="1" noResize="1" noEditPoints="1" noAdjustHandles="1" noChangeArrowheads="1" noChangeShapeType="1" noTextEdit="1"/>
              </p:cNvSpPr>
              <p:nvPr/>
            </p:nvSpPr>
            <p:spPr>
              <a:xfrm>
                <a:off x="447963" y="2373271"/>
                <a:ext cx="5947204" cy="2363147"/>
              </a:xfrm>
              <a:prstGeom prst="rect">
                <a:avLst/>
              </a:prstGeom>
              <a:blipFill>
                <a:blip r:embed="rId5"/>
                <a:stretch>
                  <a:fillRect l="-922" r="-1127" b="-3351"/>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CBA49660-2B6A-4B3D-31F4-204A3370ED0B}"/>
              </a:ext>
            </a:extLst>
          </p:cNvPr>
          <p:cNvPicPr>
            <a:picLocks noChangeAspect="1"/>
          </p:cNvPicPr>
          <p:nvPr/>
        </p:nvPicPr>
        <p:blipFill>
          <a:blip r:embed="rId6"/>
          <a:stretch>
            <a:fillRect/>
          </a:stretch>
        </p:blipFill>
        <p:spPr>
          <a:xfrm>
            <a:off x="6395167" y="2203719"/>
            <a:ext cx="2347577" cy="2272196"/>
          </a:xfrm>
          <a:prstGeom prst="rect">
            <a:avLst/>
          </a:prstGeom>
        </p:spPr>
      </p:pic>
    </p:spTree>
    <p:extLst>
      <p:ext uri="{BB962C8B-B14F-4D97-AF65-F5344CB8AC3E}">
        <p14:creationId xmlns:p14="http://schemas.microsoft.com/office/powerpoint/2010/main" val="75724195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12301" y="889476"/>
            <a:ext cx="857748" cy="543117"/>
          </a:xfrm>
          <a:prstGeom prst="rect">
            <a:avLst/>
          </a:prstGeom>
        </p:spPr>
      </p:pic>
      <p:grpSp>
        <p:nvGrpSpPr>
          <p:cNvPr id="2039" name="Google Shape;2039;p38"/>
          <p:cNvGrpSpPr/>
          <p:nvPr/>
        </p:nvGrpSpPr>
        <p:grpSpPr>
          <a:xfrm rot="635329">
            <a:off x="3967911" y="1058445"/>
            <a:ext cx="1208177" cy="1133623"/>
            <a:chOff x="4954259" y="1138378"/>
            <a:chExt cx="616622" cy="610761"/>
          </a:xfrm>
        </p:grpSpPr>
        <p:sp>
          <p:nvSpPr>
            <p:cNvPr id="2040" name="Google Shape;2040;p38"/>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38"/>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2042;p38"/>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2043;p38"/>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8"/>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46" name="Google Shape;2046;p38"/>
          <p:cNvSpPr txBox="1">
            <a:spLocks noGrp="1"/>
          </p:cNvSpPr>
          <p:nvPr>
            <p:ph type="title" idx="2"/>
          </p:nvPr>
        </p:nvSpPr>
        <p:spPr>
          <a:xfrm>
            <a:off x="3874041" y="1183209"/>
            <a:ext cx="14550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6">
                    <a:lumMod val="50000"/>
                  </a:schemeClr>
                </a:solidFill>
                <a:latin typeface="+mj-lt"/>
              </a:rPr>
              <a:t>III</a:t>
            </a:r>
            <a:endParaRPr>
              <a:solidFill>
                <a:schemeClr val="accent6">
                  <a:lumMod val="50000"/>
                </a:schemeClr>
              </a:solidFill>
              <a:latin typeface="+mj-lt"/>
            </a:endParaRPr>
          </a:p>
        </p:txBody>
      </p:sp>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493535" y="2293422"/>
            <a:ext cx="8156930" cy="861133"/>
          </a:xfrm>
          <a:prstGeom prst="rect">
            <a:avLst/>
          </a:prstGeom>
        </p:spPr>
        <p:txBody>
          <a:bodyPr wrap="square">
            <a:spAutoFit/>
          </a:bodyPr>
          <a:lstStyle/>
          <a:p>
            <a:pPr lvl="0" algn="ctr">
              <a:lnSpc>
                <a:spcPct val="150000"/>
              </a:lnSpc>
              <a:buClr>
                <a:srgbClr val="333333"/>
              </a:buClr>
              <a:buSzPts val="3600"/>
            </a:pPr>
            <a:r>
              <a:rPr lang="en-US" sz="3800" b="1" dirty="0" err="1">
                <a:solidFill>
                  <a:srgbClr val="0082C6">
                    <a:lumMod val="50000"/>
                  </a:srgbClr>
                </a:solidFill>
                <a:latin typeface="Arial" panose="020B0604020202020204" pitchFamily="34" charset="0"/>
                <a:sym typeface="Delius"/>
              </a:rPr>
              <a:t>Thể</a:t>
            </a:r>
            <a:r>
              <a:rPr lang="en-US" sz="3800" b="1" dirty="0">
                <a:solidFill>
                  <a:srgbClr val="0082C6">
                    <a:lumMod val="50000"/>
                  </a:srgbClr>
                </a:solidFill>
                <a:latin typeface="Arial" panose="020B0604020202020204" pitchFamily="34" charset="0"/>
                <a:sym typeface="Delius"/>
              </a:rPr>
              <a:t> </a:t>
            </a:r>
            <a:r>
              <a:rPr lang="en-US" sz="3800" b="1" dirty="0" err="1">
                <a:solidFill>
                  <a:srgbClr val="0082C6">
                    <a:lumMod val="50000"/>
                  </a:srgbClr>
                </a:solidFill>
                <a:latin typeface="Arial" panose="020B0604020202020204" pitchFamily="34" charset="0"/>
                <a:sym typeface="Delius"/>
              </a:rPr>
              <a:t>tích</a:t>
            </a:r>
            <a:r>
              <a:rPr lang="en-US" sz="3800" b="1" dirty="0">
                <a:solidFill>
                  <a:srgbClr val="0082C6">
                    <a:lumMod val="50000"/>
                  </a:srgbClr>
                </a:solidFill>
                <a:latin typeface="Arial" panose="020B0604020202020204" pitchFamily="34" charset="0"/>
                <a:sym typeface="Delius"/>
              </a:rPr>
              <a:t> </a:t>
            </a:r>
            <a:r>
              <a:rPr lang="en-US" sz="3800" b="1" dirty="0" err="1">
                <a:solidFill>
                  <a:srgbClr val="0082C6">
                    <a:lumMod val="50000"/>
                  </a:srgbClr>
                </a:solidFill>
                <a:latin typeface="Arial" panose="020B0604020202020204" pitchFamily="34" charset="0"/>
                <a:sym typeface="Delius"/>
              </a:rPr>
              <a:t>của</a:t>
            </a:r>
            <a:r>
              <a:rPr lang="en-US" sz="3800" b="1" dirty="0">
                <a:solidFill>
                  <a:srgbClr val="0082C6">
                    <a:lumMod val="50000"/>
                  </a:srgbClr>
                </a:solidFill>
                <a:latin typeface="Arial" panose="020B0604020202020204" pitchFamily="34" charset="0"/>
                <a:sym typeface="Delius"/>
              </a:rPr>
              <a:t> </a:t>
            </a:r>
            <a:r>
              <a:rPr lang="en-US" sz="3800" b="1" dirty="0" err="1">
                <a:solidFill>
                  <a:srgbClr val="0082C6">
                    <a:lumMod val="50000"/>
                  </a:srgbClr>
                </a:solidFill>
                <a:latin typeface="Arial" panose="020B0604020202020204" pitchFamily="34" charset="0"/>
                <a:sym typeface="Delius"/>
              </a:rPr>
              <a:t>một</a:t>
            </a:r>
            <a:r>
              <a:rPr lang="en-US" sz="3800" b="1" dirty="0">
                <a:solidFill>
                  <a:srgbClr val="0082C6">
                    <a:lumMod val="50000"/>
                  </a:srgbClr>
                </a:solidFill>
                <a:latin typeface="Arial" panose="020B0604020202020204" pitchFamily="34" charset="0"/>
                <a:sym typeface="Delius"/>
              </a:rPr>
              <a:t> </a:t>
            </a:r>
            <a:r>
              <a:rPr lang="en-US" sz="3800" b="1" dirty="0" err="1">
                <a:solidFill>
                  <a:srgbClr val="0082C6">
                    <a:lumMod val="50000"/>
                  </a:srgbClr>
                </a:solidFill>
                <a:latin typeface="Arial" panose="020B0604020202020204" pitchFamily="34" charset="0"/>
                <a:sym typeface="Delius"/>
              </a:rPr>
              <a:t>số</a:t>
            </a:r>
            <a:r>
              <a:rPr lang="en-US" sz="3800" b="1" dirty="0">
                <a:solidFill>
                  <a:srgbClr val="0082C6">
                    <a:lumMod val="50000"/>
                  </a:srgbClr>
                </a:solidFill>
                <a:latin typeface="Arial" panose="020B0604020202020204" pitchFamily="34" charset="0"/>
                <a:sym typeface="Delius"/>
              </a:rPr>
              <a:t> </a:t>
            </a:r>
            <a:r>
              <a:rPr lang="en-US" sz="3800" b="1" dirty="0" err="1">
                <a:solidFill>
                  <a:srgbClr val="0082C6">
                    <a:lumMod val="50000"/>
                  </a:srgbClr>
                </a:solidFill>
                <a:latin typeface="Arial" panose="020B0604020202020204" pitchFamily="34" charset="0"/>
                <a:sym typeface="Delius"/>
              </a:rPr>
              <a:t>hình</a:t>
            </a:r>
            <a:r>
              <a:rPr lang="en-US" sz="3800" b="1" dirty="0">
                <a:solidFill>
                  <a:srgbClr val="0082C6">
                    <a:lumMod val="50000"/>
                  </a:srgbClr>
                </a:solidFill>
                <a:latin typeface="Arial" panose="020B0604020202020204" pitchFamily="34" charset="0"/>
                <a:sym typeface="Delius"/>
              </a:rPr>
              <a:t> </a:t>
            </a:r>
            <a:r>
              <a:rPr lang="en-US" sz="3800" b="1" dirty="0" err="1">
                <a:solidFill>
                  <a:srgbClr val="0082C6">
                    <a:lumMod val="50000"/>
                  </a:srgbClr>
                </a:solidFill>
                <a:latin typeface="Arial" panose="020B0604020202020204" pitchFamily="34" charset="0"/>
                <a:sym typeface="Delius"/>
              </a:rPr>
              <a:t>khối</a:t>
            </a:r>
            <a:endParaRPr kumimoji="0" lang="vi-VN" sz="3800" b="1" i="0" u="none" strike="noStrike" kern="0" cap="none" spc="0" normalizeH="0" baseline="0" noProof="0" dirty="0">
              <a:ln>
                <a:noFill/>
              </a:ln>
              <a:solidFill>
                <a:srgbClr val="0082C6">
                  <a:lumMod val="50000"/>
                </a:srgbClr>
              </a:solidFill>
              <a:effectLst/>
              <a:uLnTx/>
              <a:uFillTx/>
              <a:latin typeface="Arial" panose="020B0604020202020204" pitchFamily="34" charset="0"/>
              <a:sym typeface="Delius"/>
            </a:endParaRPr>
          </a:p>
        </p:txBody>
      </p:sp>
    </p:spTree>
    <p:extLst>
      <p:ext uri="{BB962C8B-B14F-4D97-AF65-F5344CB8AC3E}">
        <p14:creationId xmlns:p14="http://schemas.microsoft.com/office/powerpoint/2010/main" val="1504723540"/>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1"/>
        <p:cNvGrpSpPr/>
        <p:nvPr/>
      </p:nvGrpSpPr>
      <p:grpSpPr>
        <a:xfrm>
          <a:off x="0" y="0"/>
          <a:ext cx="0" cy="0"/>
          <a:chOff x="0" y="0"/>
          <a:chExt cx="0" cy="0"/>
        </a:xfrm>
      </p:grpSpPr>
      <p:sp>
        <p:nvSpPr>
          <p:cNvPr id="2" name="Rectangle 1"/>
          <p:cNvSpPr/>
          <p:nvPr/>
        </p:nvSpPr>
        <p:spPr>
          <a:xfrm>
            <a:off x="87465" y="87464"/>
            <a:ext cx="1049573" cy="131991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2" name="Title 21"/>
          <p:cNvSpPr txBox="1">
            <a:spLocks/>
          </p:cNvSpPr>
          <p:nvPr/>
        </p:nvSpPr>
        <p:spPr>
          <a:xfrm>
            <a:off x="359278" y="199764"/>
            <a:ext cx="4308976" cy="55590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a:t>
            </a:r>
            <a:r>
              <a:rPr kumimoji="0" lang="nl-NL" sz="2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Thể</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tích</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của</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khối</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lăng</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trụ</a:t>
            </a:r>
            <a:endParaRPr kumimoji="0" lang="en-US" sz="2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10"/>
          <p:cNvSpPr/>
          <p:nvPr/>
        </p:nvSpPr>
        <p:spPr>
          <a:xfrm rot="20355972">
            <a:off x="7765719" y="2990806"/>
            <a:ext cx="1172841" cy="13358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pic>
        <p:nvPicPr>
          <p:cNvPr id="13" name="Picture 12"/>
          <p:cNvPicPr>
            <a:picLocks noChangeAspect="1"/>
          </p:cNvPicPr>
          <p:nvPr/>
        </p:nvPicPr>
        <p:blipFill>
          <a:blip r:embed="rId3"/>
          <a:stretch>
            <a:fillRect/>
          </a:stretch>
        </p:blipFill>
        <p:spPr>
          <a:xfrm>
            <a:off x="8560475" y="108802"/>
            <a:ext cx="472204" cy="597084"/>
          </a:xfrm>
          <a:prstGeom prst="rect">
            <a:avLst/>
          </a:prstGeom>
        </p:spPr>
      </p:pic>
      <p:sp>
        <p:nvSpPr>
          <p:cNvPr id="16" name="Rectangle 15"/>
          <p:cNvSpPr/>
          <p:nvPr/>
        </p:nvSpPr>
        <p:spPr>
          <a:xfrm>
            <a:off x="4184161" y="211536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err="1">
                <a:ln>
                  <a:noFill/>
                </a:ln>
                <a:solidFill>
                  <a:srgbClr val="005696"/>
                </a:solidFill>
                <a:effectLst/>
                <a:uLnTx/>
                <a:uFillTx/>
                <a:latin typeface="Arial" panose="020B0604020202020204" pitchFamily="34" charset="0"/>
                <a:ea typeface="+mn-ea"/>
                <a:cs typeface="Arial"/>
                <a:sym typeface="Arial"/>
              </a:rPr>
              <a:t>Giải</a:t>
            </a:r>
            <a:r>
              <a:rPr kumimoji="0" lang="en-US" sz="1800" b="1" i="1" u="sng" strike="noStrike" kern="1200" cap="none" spc="0" normalizeH="0" baseline="0" noProof="0" dirty="0">
                <a:ln>
                  <a:noFill/>
                </a:ln>
                <a:solidFill>
                  <a:srgbClr val="005696"/>
                </a:solidFill>
                <a:effectLst/>
                <a:uLnTx/>
                <a:uFillTx/>
                <a:latin typeface="Arial" panose="020B0604020202020204" pitchFamily="34" charset="0"/>
                <a:ea typeface="+mn-ea"/>
                <a:cs typeface="Arial"/>
                <a:sym typeface="Arial"/>
              </a:rPr>
              <a:t>:</a:t>
            </a:r>
            <a:endParaRPr kumimoji="0" lang="en-US" sz="1800" b="1" i="1" u="sng" strike="noStrike" kern="1200" cap="none" spc="0" normalizeH="0" baseline="0" noProof="0" dirty="0">
              <a:ln>
                <a:noFill/>
              </a:ln>
              <a:solidFill>
                <a:srgbClr val="005696"/>
              </a:solidFill>
              <a:effectLst/>
              <a:uLnTx/>
              <a:uFillTx/>
              <a:latin typeface="Calibri"/>
              <a:ea typeface="+mn-ea"/>
              <a:cs typeface="Arial"/>
              <a:sym typeface="Arial"/>
            </a:endParaRPr>
          </a:p>
        </p:txBody>
      </p:sp>
      <p:sp>
        <p:nvSpPr>
          <p:cNvPr id="5" name="Rectangle 4"/>
          <p:cNvSpPr/>
          <p:nvPr/>
        </p:nvSpPr>
        <p:spPr>
          <a:xfrm>
            <a:off x="271812" y="878488"/>
            <a:ext cx="6153052" cy="895117"/>
          </a:xfrm>
          <a:prstGeom prst="rect">
            <a:avLst/>
          </a:prstGeom>
        </p:spPr>
        <p:txBody>
          <a:bodyPr wrap="square">
            <a:spAutoFit/>
          </a:bodyPr>
          <a:lstStyle/>
          <a:p>
            <a:pPr marL="342900" lvl="0" indent="-342900" algn="just">
              <a:lnSpc>
                <a:spcPct val="150000"/>
              </a:lnSpc>
              <a:buClr>
                <a:srgbClr val="C00000"/>
              </a:buClr>
              <a:buFont typeface="Wingdings" panose="05000000000000000000" pitchFamily="2" charset="2"/>
              <a:buChar char="q"/>
            </a:pPr>
            <a:r>
              <a:rPr kumimoji="0" lang="en-US" sz="1900" b="1" i="0" u="none" strike="noStrike" kern="0" cap="none" spc="0" normalizeH="0" baseline="0" noProof="0" dirty="0">
                <a:ln>
                  <a:noFill/>
                </a:ln>
                <a:solidFill>
                  <a:srgbClr val="C00000"/>
                </a:solidFill>
                <a:effectLst/>
                <a:uLnTx/>
                <a:uFillTx/>
                <a:sym typeface="Arial"/>
              </a:rPr>
              <a:t>HĐ4: </a:t>
            </a:r>
            <a:r>
              <a:rPr lang="pt-BR" sz="1800" dirty="0">
                <a:latin typeface="Arial" panose="020B0604020202020204" pitchFamily="34" charset="0"/>
                <a:ea typeface="Times New Roman" panose="02020603050405020304" pitchFamily="18" charset="0"/>
              </a:rPr>
              <a:t>Hãy nêu lại công thức tính thể tích của khối lăng trụ đứng tam giác, khối lăng trụ đứng tứ giác.</a:t>
            </a:r>
            <a:endParaRPr kumimoji="0" lang="en-US" sz="1800" b="0" i="0" u="none" strike="noStrike" kern="0" cap="none" spc="0" normalizeH="0" baseline="0" noProof="0" dirty="0">
              <a:ln>
                <a:noFill/>
              </a:ln>
              <a:solidFill>
                <a:srgbClr val="000000"/>
              </a:solidFill>
              <a:effectLst/>
              <a:uLnTx/>
              <a:uFillTx/>
              <a:sym typeface="Arial"/>
            </a:endParaRPr>
          </a:p>
        </p:txBody>
      </p:sp>
      <mc:AlternateContent xmlns:mc="http://schemas.openxmlformats.org/markup-compatibility/2006">
        <mc:Choice xmlns:a14="http://schemas.microsoft.com/office/drawing/2010/main" Requires="a14">
          <p:sp>
            <p:nvSpPr>
              <p:cNvPr id="6" name="Rectangle 5"/>
              <p:cNvSpPr/>
              <p:nvPr/>
            </p:nvSpPr>
            <p:spPr>
              <a:xfrm>
                <a:off x="478440" y="2658806"/>
                <a:ext cx="8379627" cy="1288751"/>
              </a:xfrm>
              <a:prstGeom prst="rect">
                <a:avLst/>
              </a:prstGeom>
            </p:spPr>
            <p:txBody>
              <a:bodyPr wrap="square">
                <a:spAutoFit/>
              </a:bodyPr>
              <a:lstStyle/>
              <a:p>
                <a:pPr marR="30480" algn="just">
                  <a:lnSpc>
                    <a:spcPct val="150000"/>
                  </a:lnSpc>
                </a:pPr>
                <a:r>
                  <a:rPr lang="da-DK" sz="1800" dirty="0">
                    <a:solidFill>
                      <a:srgbClr val="000000"/>
                    </a:solidFill>
                    <a:effectLst/>
                    <a:latin typeface="Arial" panose="020B0604020202020204" pitchFamily="34" charset="0"/>
                    <a:ea typeface="Times New Roman" panose="02020603050405020304" pitchFamily="18" charset="0"/>
                  </a:rPr>
                  <a:t>Thể tích của khối lăng trụ đứng tam giác, tứ giác đều được tính bằng công thức:</a:t>
                </a:r>
                <a:endParaRPr lang="en-US" sz="1600" dirty="0">
                  <a:effectLst/>
                  <a:latin typeface="Times New Roman" panose="02020603050405020304" pitchFamily="18" charset="0"/>
                  <a:ea typeface="Times New Roman" panose="02020603050405020304" pitchFamily="18" charset="0"/>
                </a:endParaRPr>
              </a:p>
              <a:p>
                <a:pPr marL="30480" marR="30480" algn="just">
                  <a:lnSpc>
                    <a:spcPct val="150000"/>
                  </a:lnSpc>
                </a:pPr>
                <a14:m>
                  <m:oMathPara xmlns:m="http://schemas.openxmlformats.org/officeDocument/2006/math">
                    <m:oMathParaPr>
                      <m:jc m:val="centerGroup"/>
                    </m:oMathParaPr>
                    <m:oMath xmlns:m="http://schemas.openxmlformats.org/officeDocument/2006/math">
                      <m:r>
                        <a:rPr lang="da-DK"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𝑉</m:t>
                      </m:r>
                      <m:r>
                        <a:rPr lang="da-DK"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da-DK"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r>
                        <a:rPr lang="da-DK"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da-DK"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h</m:t>
                      </m:r>
                      <m:r>
                        <a:rPr lang="da-DK"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6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da-DK" sz="1800" dirty="0">
                    <a:solidFill>
                      <a:srgbClr val="000000"/>
                    </a:solidFill>
                    <a:effectLst/>
                    <a:latin typeface="Arial" panose="020B0604020202020204" pitchFamily="34" charset="0"/>
                    <a:ea typeface="Times New Roman" panose="02020603050405020304" pitchFamily="18" charset="0"/>
                  </a:rPr>
                  <a:t>Trong đó </a:t>
                </a:r>
                <a14:m>
                  <m:oMath xmlns:m="http://schemas.openxmlformats.org/officeDocument/2006/math">
                    <m:r>
                      <a:rPr lang="da-DK"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oMath>
                </a14:m>
                <a:r>
                  <a:rPr lang="da-DK" sz="1800" dirty="0">
                    <a:solidFill>
                      <a:srgbClr val="000000"/>
                    </a:solidFill>
                    <a:effectLst/>
                    <a:latin typeface="Arial" panose="020B0604020202020204" pitchFamily="34" charset="0"/>
                    <a:ea typeface="Times New Roman" panose="02020603050405020304" pitchFamily="18" charset="0"/>
                  </a:rPr>
                  <a:t> là diện tích đáy và </a:t>
                </a:r>
                <a14:m>
                  <m:oMath xmlns:m="http://schemas.openxmlformats.org/officeDocument/2006/math">
                    <m:r>
                      <a:rPr lang="da-DK" sz="1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h</m:t>
                    </m:r>
                  </m:oMath>
                </a14:m>
                <a:r>
                  <a:rPr lang="da-DK" sz="1800" dirty="0">
                    <a:solidFill>
                      <a:srgbClr val="000000"/>
                    </a:solidFill>
                    <a:effectLst/>
                    <a:latin typeface="Arial" panose="020B0604020202020204" pitchFamily="34" charset="0"/>
                    <a:ea typeface="Times New Roman" panose="02020603050405020304" pitchFamily="18" charset="0"/>
                  </a:rPr>
                  <a:t> là chiều cao khối lăng trụ đứng tam giác.</a:t>
                </a:r>
                <a:endParaRPr lang="en-US" sz="1600" dirty="0">
                  <a:effectLst/>
                  <a:latin typeface="Times New Roman" panose="02020603050405020304" pitchFamily="18" charset="0"/>
                  <a:ea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478440" y="2658806"/>
                <a:ext cx="8379627" cy="1288751"/>
              </a:xfrm>
              <a:prstGeom prst="rect">
                <a:avLst/>
              </a:prstGeom>
              <a:blipFill>
                <a:blip r:embed="rId4"/>
                <a:stretch>
                  <a:fillRect l="-582" b="-660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D03ACC6-BCA1-F266-8655-41F122703E9C}"/>
              </a:ext>
            </a:extLst>
          </p:cNvPr>
          <p:cNvPicPr>
            <a:picLocks noChangeAspect="1"/>
          </p:cNvPicPr>
          <p:nvPr/>
        </p:nvPicPr>
        <p:blipFill>
          <a:blip r:embed="rId5"/>
          <a:stretch>
            <a:fillRect/>
          </a:stretch>
        </p:blipFill>
        <p:spPr>
          <a:xfrm>
            <a:off x="6599270" y="223449"/>
            <a:ext cx="2033020" cy="2435357"/>
          </a:xfrm>
          <a:prstGeom prst="rect">
            <a:avLst/>
          </a:prstGeom>
        </p:spPr>
      </p:pic>
      <p:sp>
        <p:nvSpPr>
          <p:cNvPr id="7" name="Google Shape;2540;p49">
            <a:extLst>
              <a:ext uri="{FF2B5EF4-FFF2-40B4-BE49-F238E27FC236}">
                <a16:creationId xmlns:a16="http://schemas.microsoft.com/office/drawing/2014/main" id="{46967834-A37C-16D9-25C0-D3DC4D703458}"/>
              </a:ext>
            </a:extLst>
          </p:cNvPr>
          <p:cNvSpPr txBox="1">
            <a:spLocks/>
          </p:cNvSpPr>
          <p:nvPr/>
        </p:nvSpPr>
        <p:spPr>
          <a:xfrm>
            <a:off x="271812" y="4160077"/>
            <a:ext cx="1430552"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vi-VN" sz="2200" b="1" i="0" u="none" strike="noStrike" kern="0" cap="none" spc="0" normalizeH="0" baseline="0" noProof="0" dirty="0">
                <a:ln>
                  <a:noFill/>
                </a:ln>
                <a:solidFill>
                  <a:srgbClr val="C00000"/>
                </a:solidFill>
                <a:effectLst/>
                <a:uLnTx/>
                <a:uFillTx/>
                <a:latin typeface="Arial" panose="020B0604020202020204" pitchFamily="34" charset="0"/>
                <a:cs typeface="Maven Pro ExtraBold"/>
                <a:sym typeface="Maven Pro ExtraBold"/>
              </a:rPr>
              <a:t>Định </a:t>
            </a:r>
            <a:r>
              <a:rPr kumimoji="0" lang="en-US" sz="2200" b="1" i="0" u="none" strike="noStrike" kern="0" cap="none" spc="0" normalizeH="0" baseline="0" noProof="0" dirty="0" err="1">
                <a:ln>
                  <a:noFill/>
                </a:ln>
                <a:solidFill>
                  <a:srgbClr val="C00000"/>
                </a:solidFill>
                <a:effectLst/>
                <a:uLnTx/>
                <a:uFillTx/>
                <a:latin typeface="Arial" panose="020B0604020202020204" pitchFamily="34" charset="0"/>
                <a:cs typeface="Maven Pro ExtraBold"/>
                <a:sym typeface="Maven Pro ExtraBold"/>
              </a:rPr>
              <a:t>lí</a:t>
            </a:r>
            <a:endParaRPr kumimoji="0" lang="vi-VN" sz="2200" b="1" i="0" u="none" strike="noStrike" kern="0" cap="none" spc="0" normalizeH="0" baseline="0" noProof="0" dirty="0">
              <a:ln>
                <a:noFill/>
              </a:ln>
              <a:solidFill>
                <a:srgbClr val="C00000"/>
              </a:solidFill>
              <a:effectLst/>
              <a:uLnTx/>
              <a:uFillTx/>
              <a:latin typeface="Arial" panose="020B0604020202020204" pitchFamily="34" charset="0"/>
              <a:cs typeface="Maven Pro ExtraBold"/>
              <a:sym typeface="Maven Pro ExtraBold"/>
            </a:endParaRPr>
          </a:p>
        </p:txBody>
      </p:sp>
      <p:sp>
        <p:nvSpPr>
          <p:cNvPr id="9" name="Rectangle 8">
            <a:extLst>
              <a:ext uri="{FF2B5EF4-FFF2-40B4-BE49-F238E27FC236}">
                <a16:creationId xmlns:a16="http://schemas.microsoft.com/office/drawing/2014/main" id="{39F14BA4-833B-888E-8D3D-65FC09A3691D}"/>
              </a:ext>
            </a:extLst>
          </p:cNvPr>
          <p:cNvSpPr/>
          <p:nvPr/>
        </p:nvSpPr>
        <p:spPr>
          <a:xfrm>
            <a:off x="1592506" y="4228766"/>
            <a:ext cx="7039784" cy="457754"/>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da-DK" sz="1800" dirty="0">
                <a:latin typeface="Arial" panose="020B0604020202020204" pitchFamily="34" charset="0"/>
                <a:ea typeface="Times New Roman" panose="02020603050405020304" pitchFamily="18" charset="0"/>
                <a:cs typeface="Times New Roman" panose="02020603050405020304" pitchFamily="18" charset="0"/>
              </a:rPr>
              <a:t>Thể tích của khối lăng trụ bằng diện tích đáy nhân với chiều cao.</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744069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5" grpId="0"/>
      <p:bldP spid="6" grpId="0"/>
      <p:bldP spid="7"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65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2971782">
            <a:off x="411322" y="4520191"/>
            <a:ext cx="604820" cy="69834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20000" contrast="-40000"/>
                    </a14:imgEffect>
                  </a14:imgLayer>
                </a14:imgProps>
              </a:ext>
            </a:extLst>
          </a:blip>
          <a:stretch>
            <a:fillRect/>
          </a:stretch>
        </p:blipFill>
        <p:spPr>
          <a:xfrm>
            <a:off x="8077604" y="-63611"/>
            <a:ext cx="1066396" cy="1459857"/>
          </a:xfrm>
          <a:prstGeom prst="rect">
            <a:avLst/>
          </a:prstGeom>
        </p:spPr>
      </p:pic>
      <p:sp>
        <p:nvSpPr>
          <p:cNvPr id="9" name="Rectangle 8"/>
          <p:cNvSpPr/>
          <p:nvPr/>
        </p:nvSpPr>
        <p:spPr>
          <a:xfrm>
            <a:off x="560980" y="421649"/>
            <a:ext cx="5310429" cy="4091633"/>
          </a:xfrm>
          <a:prstGeom prst="rect">
            <a:avLst/>
          </a:prstGeom>
        </p:spPr>
        <p:txBody>
          <a:bodyPr wrap="square">
            <a:spAutoFit/>
          </a:bodyPr>
          <a:lstStyle/>
          <a:p>
            <a:pPr marL="0" marR="0" lvl="0" indent="0" algn="just" defTabSz="914400" rtl="0" eaLnBrk="1" fontAlgn="auto" latinLnBrk="0" hangingPunct="1">
              <a:lnSpc>
                <a:spcPct val="175000"/>
              </a:lnSpc>
              <a:spcBef>
                <a:spcPts val="0"/>
              </a:spcBef>
              <a:spcAft>
                <a:spcPts val="0"/>
              </a:spcAft>
              <a:buClr>
                <a:srgbClr val="000000"/>
              </a:buClr>
              <a:buSzTx/>
              <a:buFont typeface="Arial"/>
              <a:buNone/>
              <a:tabLst/>
              <a:defRPr/>
            </a:pPr>
            <a:r>
              <a:rPr kumimoji="0" lang="en-US" sz="2200" b="1" i="1" u="sng" strike="noStrike" kern="0" cap="none" spc="0" normalizeH="0" baseline="0" noProof="0" dirty="0" err="1">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Nhận</a:t>
            </a:r>
            <a:r>
              <a:rPr kumimoji="0" lang="en-US" sz="2200" b="1" i="1" u="sng" strike="noStrike" kern="0" cap="none" spc="0" normalizeH="0" baseline="0" noProof="0" dirty="0">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 </a:t>
            </a:r>
            <a:r>
              <a:rPr kumimoji="0" lang="en-US" sz="2200" b="1" i="1" u="sng" strike="noStrike" kern="0" cap="none" spc="0" normalizeH="0" baseline="0" noProof="0" dirty="0" err="1">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xét</a:t>
            </a:r>
            <a:r>
              <a:rPr kumimoji="0" lang="en-US" sz="2200" b="1" i="1" u="sng" strike="noStrike" kern="0" cap="none" spc="0" normalizeH="0" baseline="0" noProof="0" dirty="0">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a:t>
            </a:r>
            <a:r>
              <a:rPr kumimoji="0" lang="en-US" sz="2200" b="1" i="1" u="none" strike="noStrike" kern="0" cap="none" spc="0" normalizeH="0" baseline="0" noProof="0" dirty="0">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 </a:t>
            </a:r>
          </a:p>
          <a:p>
            <a:pPr marL="342900" lvl="0" indent="-342900" algn="just">
              <a:lnSpc>
                <a:spcPct val="150000"/>
              </a:lnSpc>
              <a:spcBef>
                <a:spcPts val="600"/>
              </a:spcBef>
              <a:spcAft>
                <a:spcPts val="600"/>
              </a:spcAft>
              <a:buFont typeface="Symbol" panose="05050102010706020507" pitchFamily="18" charset="2"/>
              <a:buChar char=""/>
              <a:tabLst>
                <a:tab pos="152400" algn="l"/>
              </a:tabLst>
            </a:pPr>
            <a:r>
              <a:rPr lang="da-DK" sz="2000" dirty="0">
                <a:latin typeface="Arial" panose="020B0604020202020204" pitchFamily="34" charset="0"/>
                <a:ea typeface="Times New Roman" panose="02020603050405020304" pitchFamily="18" charset="0"/>
                <a:cs typeface="Times New Roman" panose="02020603050405020304" pitchFamily="18" charset="0"/>
              </a:rPr>
              <a:t>Do chiều cao của khối lăng trụ đứng bằng độ dài cạnh bên nên thể tích của khối lăng trụ đứng bằng diện tích đáy nhân với độ dài cạnh bên.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52400" algn="l"/>
              </a:tabLst>
            </a:pPr>
            <a:r>
              <a:rPr lang="da-DK" sz="2000" dirty="0">
                <a:latin typeface="Arial" panose="020B0604020202020204" pitchFamily="34" charset="0"/>
                <a:ea typeface="Times New Roman" panose="02020603050405020304" pitchFamily="18" charset="0"/>
                <a:cs typeface="Times New Roman" panose="02020603050405020304" pitchFamily="18" charset="0"/>
              </a:rPr>
              <a:t>Vì khối hộp là khối lăng trụ có đáy là hình bình hành nên thể tích của khối hộp bằng diện tích đáy nhân với chiều cao.</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41DC77B-54A8-D4E0-4488-6CB53CBABBFF}"/>
              </a:ext>
            </a:extLst>
          </p:cNvPr>
          <p:cNvPicPr>
            <a:picLocks noChangeAspect="1"/>
          </p:cNvPicPr>
          <p:nvPr/>
        </p:nvPicPr>
        <p:blipFill>
          <a:blip r:embed="rId6"/>
          <a:stretch>
            <a:fillRect/>
          </a:stretch>
        </p:blipFill>
        <p:spPr>
          <a:xfrm>
            <a:off x="6180569" y="1528679"/>
            <a:ext cx="2211373" cy="2218576"/>
          </a:xfrm>
          <a:prstGeom prst="rect">
            <a:avLst/>
          </a:prstGeom>
        </p:spPr>
      </p:pic>
    </p:spTree>
    <p:extLst>
      <p:ext uri="{BB962C8B-B14F-4D97-AF65-F5344CB8AC3E}">
        <p14:creationId xmlns:p14="http://schemas.microsoft.com/office/powerpoint/2010/main" val="409674313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65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2971782">
            <a:off x="411322" y="4520191"/>
            <a:ext cx="604820" cy="69834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20000" contrast="-40000"/>
                    </a14:imgEffect>
                  </a14:imgLayer>
                </a14:imgProps>
              </a:ext>
            </a:extLst>
          </a:blip>
          <a:stretch>
            <a:fillRect/>
          </a:stretch>
        </p:blipFill>
        <p:spPr>
          <a:xfrm>
            <a:off x="8077604" y="-63611"/>
            <a:ext cx="1066396" cy="1459857"/>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653570" y="1040745"/>
                <a:ext cx="5526999" cy="2706510"/>
              </a:xfrm>
              <a:prstGeom prst="rect">
                <a:avLst/>
              </a:prstGeom>
            </p:spPr>
            <p:txBody>
              <a:bodyPr wrap="square">
                <a:spAutoFit/>
              </a:bodyPr>
              <a:lstStyle/>
              <a:p>
                <a:pPr marL="0" marR="0" lvl="0" indent="0" algn="just" defTabSz="914400" rtl="0" eaLnBrk="1" fontAlgn="auto" latinLnBrk="0" hangingPunct="1">
                  <a:lnSpc>
                    <a:spcPct val="175000"/>
                  </a:lnSpc>
                  <a:spcBef>
                    <a:spcPts val="0"/>
                  </a:spcBef>
                  <a:spcAft>
                    <a:spcPts val="0"/>
                  </a:spcAft>
                  <a:buClr>
                    <a:srgbClr val="000000"/>
                  </a:buClr>
                  <a:buSzTx/>
                  <a:buFont typeface="Arial"/>
                  <a:buNone/>
                  <a:tabLst/>
                  <a:defRPr/>
                </a:pPr>
                <a:r>
                  <a:rPr kumimoji="0" lang="en-US" sz="2200" b="1" i="1" u="sng" strike="noStrike" kern="0" cap="none" spc="0" normalizeH="0" baseline="0" noProof="0" dirty="0" err="1">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Nhận</a:t>
                </a:r>
                <a:r>
                  <a:rPr kumimoji="0" lang="en-US" sz="2200" b="1" i="1" u="sng" strike="noStrike" kern="0" cap="none" spc="0" normalizeH="0" baseline="0" noProof="0" dirty="0">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 </a:t>
                </a:r>
                <a:r>
                  <a:rPr kumimoji="0" lang="en-US" sz="2200" b="1" i="1" u="sng" strike="noStrike" kern="0" cap="none" spc="0" normalizeH="0" baseline="0" noProof="0" dirty="0" err="1">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xét</a:t>
                </a:r>
                <a:r>
                  <a:rPr kumimoji="0" lang="en-US" sz="2200" b="1" i="1" u="sng" strike="noStrike" kern="0" cap="none" spc="0" normalizeH="0" baseline="0" noProof="0" dirty="0">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a:t>
                </a:r>
                <a:r>
                  <a:rPr kumimoji="0" lang="en-US" sz="2200" b="1" i="1" u="none" strike="noStrike" kern="0" cap="none" spc="0" normalizeH="0" baseline="0" noProof="0" dirty="0">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 </a:t>
                </a:r>
              </a:p>
              <a:p>
                <a:pPr marL="342900" lvl="0" indent="-342900">
                  <a:lnSpc>
                    <a:spcPct val="150000"/>
                  </a:lnSpc>
                  <a:spcBef>
                    <a:spcPts val="600"/>
                  </a:spcBef>
                  <a:spcAft>
                    <a:spcPts val="600"/>
                  </a:spcAft>
                  <a:buFont typeface="Symbol" panose="05050102010706020507" pitchFamily="18" charset="2"/>
                  <a:buChar char=""/>
                  <a:tabLst>
                    <a:tab pos="152400" algn="l"/>
                  </a:tabLst>
                </a:pPr>
                <a:r>
                  <a:rPr lang="da-DK" sz="2000" dirty="0">
                    <a:latin typeface="Arial" panose="020B0604020202020204" pitchFamily="34" charset="0"/>
                    <a:ea typeface="Times New Roman" panose="02020603050405020304" pitchFamily="18" charset="0"/>
                    <a:cs typeface="Times New Roman" panose="02020603050405020304" pitchFamily="18" charset="0"/>
                  </a:rPr>
                  <a:t>Thể tích của khối hộp hình chữ nhật với ba kích thước: chiều dài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𝑎</m:t>
                    </m:r>
                  </m:oMath>
                </a14:m>
                <a:r>
                  <a:rPr lang="da-DK" sz="2000" dirty="0">
                    <a:latin typeface="Arial" panose="020B0604020202020204" pitchFamily="34" charset="0"/>
                    <a:ea typeface="Times New Roman" panose="02020603050405020304" pitchFamily="18" charset="0"/>
                    <a:cs typeface="Times New Roman" panose="02020603050405020304" pitchFamily="18" charset="0"/>
                  </a:rPr>
                  <a:t>, chiều rộng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𝑏</m:t>
                    </m:r>
                  </m:oMath>
                </a14:m>
                <a:r>
                  <a:rPr lang="da-DK" sz="2000" dirty="0">
                    <a:latin typeface="Arial" panose="020B0604020202020204" pitchFamily="34" charset="0"/>
                    <a:ea typeface="Times New Roman" panose="02020603050405020304" pitchFamily="18" charset="0"/>
                    <a:cs typeface="Times New Roman" panose="02020603050405020304" pitchFamily="18" charset="0"/>
                  </a:rPr>
                  <a:t>, chiều cao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𝑐</m:t>
                    </m:r>
                  </m:oMath>
                </a14:m>
                <a:r>
                  <a:rPr lang="da-DK" sz="2000" dirty="0">
                    <a:latin typeface="Arial" panose="020B0604020202020204" pitchFamily="34" charset="0"/>
                    <a:ea typeface="Times New Roman" panose="02020603050405020304" pitchFamily="18" charset="0"/>
                    <a:cs typeface="Times New Roman" panose="02020603050405020304" pitchFamily="18" charset="0"/>
                  </a:rPr>
                  <a:t>, là: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𝑉</m:t>
                    </m:r>
                    <m:r>
                      <a:rPr lang="da-DK" sz="2000" i="1">
                        <a:latin typeface="Cambria Math" panose="02040503050406030204" pitchFamily="18" charset="0"/>
                        <a:ea typeface="Times New Roman" panose="02020603050405020304" pitchFamily="18" charset="0"/>
                        <a:cs typeface="Arial" panose="020B0604020202020204" pitchFamily="34" charset="0"/>
                      </a:rPr>
                      <m:t> = </m:t>
                    </m:r>
                    <m:r>
                      <a:rPr lang="da-DK" sz="2000" i="1">
                        <a:latin typeface="Cambria Math" panose="02040503050406030204" pitchFamily="18" charset="0"/>
                        <a:ea typeface="Times New Roman" panose="02020603050405020304" pitchFamily="18" charset="0"/>
                        <a:cs typeface="Arial" panose="020B0604020202020204" pitchFamily="34" charset="0"/>
                      </a:rPr>
                      <m:t>𝑎𝑏𝑐</m:t>
                    </m:r>
                  </m:oMath>
                </a14:m>
                <a:r>
                  <a:rPr lang="da-DK" sz="2000" dirty="0">
                    <a:latin typeface="Arial" panose="020B0604020202020204" pitchFamily="34"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Bef>
                    <a:spcPts val="600"/>
                  </a:spcBef>
                  <a:spcAft>
                    <a:spcPts val="600"/>
                  </a:spcAft>
                  <a:buFont typeface="Symbol" panose="05050102010706020507" pitchFamily="18" charset="2"/>
                  <a:buChar char=""/>
                  <a:tabLst>
                    <a:tab pos="152400" algn="l"/>
                  </a:tabLst>
                </a:pPr>
                <a:r>
                  <a:rPr lang="da-DK" sz="2000" dirty="0">
                    <a:latin typeface="Arial" panose="020B0604020202020204" pitchFamily="34" charset="0"/>
                    <a:ea typeface="Times New Roman" panose="02020603050405020304" pitchFamily="18" charset="0"/>
                    <a:cs typeface="Times New Roman" panose="02020603050405020304" pitchFamily="18" charset="0"/>
                  </a:rPr>
                  <a:t>Thể tích khối lập phương cạnh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𝑎</m:t>
                    </m:r>
                    <m:r>
                      <a:rPr lang="da-DK" sz="2000" i="1">
                        <a:latin typeface="Cambria Math" panose="02040503050406030204" pitchFamily="18" charset="0"/>
                        <a:ea typeface="Times New Roman" panose="02020603050405020304" pitchFamily="18" charset="0"/>
                        <a:cs typeface="Arial" panose="020B0604020202020204" pitchFamily="34" charset="0"/>
                      </a:rPr>
                      <m:t> </m:t>
                    </m:r>
                  </m:oMath>
                </a14:m>
                <a:r>
                  <a:rPr lang="da-DK" sz="2000" dirty="0">
                    <a:latin typeface="Arial" panose="020B0604020202020204" pitchFamily="34" charset="0"/>
                    <a:ea typeface="Times New Roman" panose="02020603050405020304" pitchFamily="18" charset="0"/>
                    <a:cs typeface="Times New Roman" panose="02020603050405020304" pitchFamily="18" charset="0"/>
                  </a:rPr>
                  <a:t>là: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𝑉</m:t>
                    </m:r>
                    <m:r>
                      <a:rPr lang="da-DK"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𝑎</m:t>
                        </m:r>
                      </m:e>
                      <m:sup>
                        <m:r>
                          <a:rPr lang="da-DK" sz="2000" i="1">
                            <a:latin typeface="Cambria Math" panose="02040503050406030204" pitchFamily="18" charset="0"/>
                            <a:ea typeface="Times New Roman" panose="02020603050405020304" pitchFamily="18" charset="0"/>
                            <a:cs typeface="Arial" panose="020B0604020202020204" pitchFamily="34" charset="0"/>
                          </a:rPr>
                          <m:t>3</m:t>
                        </m:r>
                      </m:sup>
                    </m:sSup>
                  </m:oMath>
                </a14:m>
                <a:r>
                  <a:rPr lang="da-DK" sz="2000" dirty="0">
                    <a:latin typeface="Arial" panose="020B0604020202020204" pitchFamily="34"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653570" y="1040745"/>
                <a:ext cx="5526999" cy="2706510"/>
              </a:xfrm>
              <a:prstGeom prst="rect">
                <a:avLst/>
              </a:prstGeom>
              <a:blipFill>
                <a:blip r:embed="rId6"/>
                <a:stretch>
                  <a:fillRect l="-1433" b="-3153"/>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241DC77B-54A8-D4E0-4488-6CB53CBABBFF}"/>
              </a:ext>
            </a:extLst>
          </p:cNvPr>
          <p:cNvPicPr>
            <a:picLocks noChangeAspect="1"/>
          </p:cNvPicPr>
          <p:nvPr/>
        </p:nvPicPr>
        <p:blipFill>
          <a:blip r:embed="rId7"/>
          <a:stretch>
            <a:fillRect/>
          </a:stretch>
        </p:blipFill>
        <p:spPr>
          <a:xfrm>
            <a:off x="6180569" y="1528679"/>
            <a:ext cx="2211373" cy="2218576"/>
          </a:xfrm>
          <a:prstGeom prst="rect">
            <a:avLst/>
          </a:prstGeom>
        </p:spPr>
      </p:pic>
    </p:spTree>
    <p:extLst>
      <p:ext uri="{BB962C8B-B14F-4D97-AF65-F5344CB8AC3E}">
        <p14:creationId xmlns:p14="http://schemas.microsoft.com/office/powerpoint/2010/main" val="322024849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1055" y="2896045"/>
            <a:ext cx="681783" cy="762039"/>
          </a:xfrm>
          <a:prstGeom prst="rect">
            <a:avLst/>
          </a:prstGeom>
        </p:spPr>
      </p:pic>
      <p:pic>
        <p:nvPicPr>
          <p:cNvPr id="100" name="Picture 99"/>
          <p:cNvPicPr>
            <a:picLocks noChangeAspect="1"/>
          </p:cNvPicPr>
          <p:nvPr/>
        </p:nvPicPr>
        <p:blipFill>
          <a:blip r:embed="rId3"/>
          <a:stretch>
            <a:fillRect/>
          </a:stretch>
        </p:blipFill>
        <p:spPr>
          <a:xfrm>
            <a:off x="8121636" y="3072299"/>
            <a:ext cx="681783" cy="762039"/>
          </a:xfrm>
          <a:prstGeom prst="rect">
            <a:avLst/>
          </a:prstGeom>
        </p:spPr>
      </p:pic>
      <p:pic>
        <p:nvPicPr>
          <p:cNvPr id="5" name="Picture 4"/>
          <p:cNvPicPr>
            <a:picLocks noChangeAspect="1"/>
          </p:cNvPicPr>
          <p:nvPr/>
        </p:nvPicPr>
        <p:blipFill>
          <a:blip r:embed="rId4"/>
          <a:stretch>
            <a:fillRect/>
          </a:stretch>
        </p:blipFill>
        <p:spPr>
          <a:xfrm rot="3344606">
            <a:off x="8451801" y="4167590"/>
            <a:ext cx="591796" cy="510452"/>
          </a:xfrm>
          <a:prstGeom prst="rect">
            <a:avLst/>
          </a:prstGeom>
        </p:spPr>
      </p:pic>
      <p:sp>
        <p:nvSpPr>
          <p:cNvPr id="7" name="Rectangle 6"/>
          <p:cNvSpPr/>
          <p:nvPr/>
        </p:nvSpPr>
        <p:spPr>
          <a:xfrm>
            <a:off x="985687" y="1109053"/>
            <a:ext cx="7172625" cy="2549031"/>
          </a:xfrm>
          <a:prstGeom prst="rect">
            <a:avLst/>
          </a:prstGeom>
        </p:spPr>
        <p:txBody>
          <a:bodyPr wrap="square">
            <a:spAutoFit/>
          </a:bodyPr>
          <a:lstStyle/>
          <a:p>
            <a:pPr lvl="0" algn="ctr">
              <a:lnSpc>
                <a:spcPct val="150000"/>
              </a:lnSpc>
              <a:buClrTx/>
            </a:pPr>
            <a:r>
              <a:rPr lang="vi-VN" sz="3700" b="1" dirty="0">
                <a:solidFill>
                  <a:srgbClr val="C00000"/>
                </a:solidFill>
                <a:latin typeface="Arial" panose="020B0604020202020204" pitchFamily="34" charset="0"/>
                <a:ea typeface="Maven Pro"/>
                <a:cs typeface="Maven Pro"/>
                <a:sym typeface="Maven Pro"/>
              </a:rPr>
              <a:t>BÀI </a:t>
            </a:r>
            <a:r>
              <a:rPr lang="en-US" sz="3700" b="1" dirty="0">
                <a:solidFill>
                  <a:srgbClr val="C00000"/>
                </a:solidFill>
                <a:latin typeface="Arial" panose="020B0604020202020204" pitchFamily="34" charset="0"/>
                <a:ea typeface="Maven Pro"/>
                <a:cs typeface="Maven Pro"/>
                <a:sym typeface="Maven Pro"/>
              </a:rPr>
              <a:t>6</a:t>
            </a:r>
            <a:r>
              <a:rPr lang="vi-VN" sz="3700" b="1" dirty="0">
                <a:solidFill>
                  <a:srgbClr val="C00000"/>
                </a:solidFill>
                <a:latin typeface="Arial" panose="020B0604020202020204" pitchFamily="34" charset="0"/>
                <a:ea typeface="Maven Pro"/>
                <a:cs typeface="Maven Pro"/>
                <a:sym typeface="Maven Pro"/>
              </a:rPr>
              <a:t>. </a:t>
            </a:r>
            <a:r>
              <a:rPr lang="en-US" sz="3700" b="1" dirty="0">
                <a:solidFill>
                  <a:srgbClr val="C00000"/>
                </a:solidFill>
                <a:latin typeface="Arial" panose="020B0604020202020204" pitchFamily="34" charset="0"/>
                <a:ea typeface="Maven Pro"/>
                <a:cs typeface="Maven Pro"/>
                <a:sym typeface="Maven Pro"/>
              </a:rPr>
              <a:t>HÌNH LĂNG TRỤ ĐỨNG.</a:t>
            </a:r>
          </a:p>
          <a:p>
            <a:pPr lvl="0" algn="ctr">
              <a:lnSpc>
                <a:spcPct val="150000"/>
              </a:lnSpc>
              <a:buClrTx/>
            </a:pPr>
            <a:r>
              <a:rPr lang="en-US" sz="3700" b="1" dirty="0">
                <a:solidFill>
                  <a:srgbClr val="C00000"/>
                </a:solidFill>
                <a:latin typeface="Arial" panose="020B0604020202020204" pitchFamily="34" charset="0"/>
                <a:ea typeface="Maven Pro"/>
                <a:cs typeface="Maven Pro"/>
                <a:sym typeface="Maven Pro"/>
              </a:rPr>
              <a:t>HÌNH CHÓP ĐỀU.</a:t>
            </a:r>
          </a:p>
          <a:p>
            <a:pPr lvl="0" algn="ctr">
              <a:lnSpc>
                <a:spcPct val="150000"/>
              </a:lnSpc>
              <a:buClrTx/>
            </a:pPr>
            <a:r>
              <a:rPr lang="en-US" sz="3700" b="1" dirty="0">
                <a:solidFill>
                  <a:srgbClr val="C00000"/>
                </a:solidFill>
                <a:latin typeface="Arial" panose="020B0604020202020204" pitchFamily="34" charset="0"/>
                <a:ea typeface="Maven Pro"/>
                <a:cs typeface="Maven Pro"/>
                <a:sym typeface="Maven Pro"/>
              </a:rPr>
              <a:t>HÌNH LĂNG TRỤ ĐỀU</a:t>
            </a:r>
            <a:endParaRPr lang="vi-VN" sz="3700" dirty="0">
              <a:solidFill>
                <a:srgbClr val="C00000"/>
              </a:solidFill>
              <a:ea typeface="Maven Pro"/>
              <a:cs typeface="Maven Pro"/>
              <a:sym typeface="Maven Pro"/>
            </a:endParaRPr>
          </a:p>
        </p:txBody>
      </p:sp>
    </p:spTree>
  </p:cSld>
  <p:clrMapOvr>
    <a:masterClrMapping/>
  </p:clrMapOvr>
  <mc:AlternateContent xmlns:mc="http://schemas.openxmlformats.org/markup-compatibility/2006">
    <mc:Choice xmlns:p14="http://schemas.microsoft.com/office/powerpoint/2010/main" Requires="p14">
      <p:transition spd="med">
        <p14:flythrough dir="out"/>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79"/>
        <p:cNvGrpSpPr/>
        <p:nvPr/>
      </p:nvGrpSpPr>
      <p:grpSpPr>
        <a:xfrm>
          <a:off x="0" y="0"/>
          <a:ext cx="0" cy="0"/>
          <a:chOff x="0" y="0"/>
          <a:chExt cx="0" cy="0"/>
        </a:xfrm>
      </p:grpSpPr>
      <p:sp>
        <p:nvSpPr>
          <p:cNvPr id="12" name="Rectangle 11"/>
          <p:cNvSpPr/>
          <p:nvPr/>
        </p:nvSpPr>
        <p:spPr>
          <a:xfrm>
            <a:off x="15240" y="3075604"/>
            <a:ext cx="1289304" cy="20507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3553683" y="199017"/>
            <a:ext cx="2036633" cy="49475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70185"/>
                </a:solidFill>
                <a:effectLst/>
                <a:uLnTx/>
                <a:uFillTx/>
                <a:latin typeface="Arial"/>
                <a:ea typeface="+mn-ea"/>
                <a:cs typeface="Arial" panose="020B0604020202020204" pitchFamily="34" charset="0"/>
              </a:rPr>
              <a:t>Luyện</a:t>
            </a:r>
            <a:r>
              <a:rPr kumimoji="0" lang="en-US" sz="2400" b="1" i="0" u="none" strike="noStrike" kern="1200" cap="none" spc="0" normalizeH="0" noProof="0" dirty="0">
                <a:ln>
                  <a:noFill/>
                </a:ln>
                <a:solidFill>
                  <a:srgbClr val="070185"/>
                </a:solidFill>
                <a:effectLst/>
                <a:uLnTx/>
                <a:uFillTx/>
                <a:latin typeface="Arial"/>
                <a:ea typeface="+mn-ea"/>
                <a:cs typeface="Arial" panose="020B0604020202020204" pitchFamily="34" charset="0"/>
              </a:rPr>
              <a:t> </a:t>
            </a:r>
            <a:r>
              <a:rPr kumimoji="0" lang="en-US" sz="2400" b="1" i="0" u="none" strike="noStrike" kern="1200" cap="none" spc="0" normalizeH="0" noProof="0" dirty="0" err="1">
                <a:ln>
                  <a:noFill/>
                </a:ln>
                <a:solidFill>
                  <a:srgbClr val="070185"/>
                </a:solidFill>
                <a:effectLst/>
                <a:uLnTx/>
                <a:uFillTx/>
                <a:latin typeface="Arial"/>
                <a:ea typeface="+mn-ea"/>
                <a:cs typeface="Arial" panose="020B0604020202020204" pitchFamily="34" charset="0"/>
              </a:rPr>
              <a:t>tập</a:t>
            </a:r>
            <a:r>
              <a:rPr kumimoji="0" lang="en-US" sz="2400" b="1" i="0" u="none" strike="noStrike" kern="1200" cap="none" spc="0" normalizeH="0" noProof="0" dirty="0">
                <a:ln>
                  <a:noFill/>
                </a:ln>
                <a:solidFill>
                  <a:srgbClr val="070185"/>
                </a:solidFill>
                <a:effectLst/>
                <a:uLnTx/>
                <a:uFillTx/>
                <a:latin typeface="Arial"/>
                <a:ea typeface="+mn-ea"/>
                <a:cs typeface="Arial" panose="020B0604020202020204" pitchFamily="34" charset="0"/>
              </a:rPr>
              <a:t> 4</a:t>
            </a:r>
            <a:endParaRPr kumimoji="0" lang="en-US" sz="24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endParaRPr>
          </a:p>
        </p:txBody>
      </p:sp>
      <p:sp>
        <p:nvSpPr>
          <p:cNvPr id="2" name="Rectangle 1"/>
          <p:cNvSpPr/>
          <p:nvPr/>
        </p:nvSpPr>
        <p:spPr>
          <a:xfrm>
            <a:off x="7836408" y="10947"/>
            <a:ext cx="1289304" cy="109360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36408" y="2914060"/>
            <a:ext cx="1289304" cy="146885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6" name="Rectangle 5"/>
              <p:cNvSpPr/>
              <p:nvPr/>
            </p:nvSpPr>
            <p:spPr>
              <a:xfrm>
                <a:off x="629457" y="728219"/>
                <a:ext cx="7851603" cy="958660"/>
              </a:xfrm>
              <a:prstGeom prst="rect">
                <a:avLst/>
              </a:prstGeom>
            </p:spPr>
            <p:txBody>
              <a:bodyPr wrap="square">
                <a:spAutoFit/>
              </a:bodyPr>
              <a:lstStyle/>
              <a:p>
                <a:pPr algn="just">
                  <a:lnSpc>
                    <a:spcPct val="150000"/>
                  </a:lnSpc>
                </a:pPr>
                <a:r>
                  <a:rPr lang="pt-BR" sz="2000" dirty="0">
                    <a:latin typeface="Arial" panose="020B0604020202020204" pitchFamily="34" charset="0"/>
                    <a:ea typeface="Times New Roman" panose="02020603050405020304" pitchFamily="18" charset="0"/>
                  </a:rPr>
                  <a:t>Tính thể tích của khối lăng trụ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𝐴𝐵𝐶</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𝐴</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𝐵</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𝐶</m:t>
                    </m:r>
                    <m:r>
                      <a:rPr lang="pt-BR" sz="2000" i="1">
                        <a:latin typeface="Cambria Math" panose="02040503050406030204" pitchFamily="18" charset="0"/>
                        <a:ea typeface="Times New Roman" panose="02020603050405020304" pitchFamily="18" charset="0"/>
                        <a:cs typeface="Arial" panose="020B0604020202020204" pitchFamily="34" charset="0"/>
                      </a:rPr>
                      <m:t>’</m:t>
                    </m:r>
                  </m:oMath>
                </a14:m>
                <a:r>
                  <a:rPr lang="pt-BR" sz="2000" dirty="0">
                    <a:latin typeface="Arial" panose="020B0604020202020204" pitchFamily="34" charset="0"/>
                    <a:ea typeface="Times New Roman" panose="02020603050405020304" pitchFamily="18" charset="0"/>
                  </a:rPr>
                  <a:t> biết tất cả các cạnh bằng a và hình chiếu của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𝐴</m:t>
                    </m:r>
                    <m:r>
                      <a:rPr lang="pt-BR" sz="2000" i="1">
                        <a:latin typeface="Cambria Math" panose="02040503050406030204" pitchFamily="18" charset="0"/>
                        <a:ea typeface="Times New Roman" panose="02020603050405020304" pitchFamily="18" charset="0"/>
                        <a:cs typeface="Arial" panose="020B0604020202020204" pitchFamily="34" charset="0"/>
                      </a:rPr>
                      <m:t>’</m:t>
                    </m:r>
                  </m:oMath>
                </a14:m>
                <a:r>
                  <a:rPr lang="pt-BR" sz="2000" dirty="0">
                    <a:latin typeface="Arial" panose="020B0604020202020204" pitchFamily="34" charset="0"/>
                    <a:ea typeface="Times New Roman" panose="02020603050405020304" pitchFamily="18" charset="0"/>
                  </a:rPr>
                  <a:t> trên mặt phẳng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𝐴𝐵𝐶</m:t>
                    </m:r>
                    <m:r>
                      <a:rPr lang="pt-BR" sz="2000" i="1">
                        <a:latin typeface="Cambria Math" panose="02040503050406030204" pitchFamily="18" charset="0"/>
                        <a:ea typeface="Times New Roman" panose="02020603050405020304" pitchFamily="18" charset="0"/>
                        <a:cs typeface="Arial" panose="020B0604020202020204" pitchFamily="34" charset="0"/>
                      </a:rPr>
                      <m:t>)</m:t>
                    </m:r>
                  </m:oMath>
                </a14:m>
                <a:r>
                  <a:rPr lang="pt-BR" sz="2000" dirty="0">
                    <a:latin typeface="Arial" panose="020B0604020202020204" pitchFamily="34" charset="0"/>
                    <a:ea typeface="Times New Roman" panose="02020603050405020304" pitchFamily="18" charset="0"/>
                  </a:rPr>
                  <a:t> là trung điểm của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𝐴𝐵</m:t>
                    </m:r>
                  </m:oMath>
                </a14:m>
                <a:r>
                  <a:rPr lang="pt-BR" sz="2000" dirty="0">
                    <a:latin typeface="Arial" panose="020B0604020202020204" pitchFamily="34" charset="0"/>
                    <a:ea typeface="Times New Roman" panose="02020603050405020304" pitchFamily="18" charset="0"/>
                  </a:rPr>
                  <a:t>.</a:t>
                </a:r>
                <a:endParaRPr lang="vi-VN" sz="1900" dirty="0">
                  <a:latin typeface="+mn-lt"/>
                </a:endParaRPr>
              </a:p>
            </p:txBody>
          </p:sp>
        </mc:Choice>
        <mc:Fallback>
          <p:sp>
            <p:nvSpPr>
              <p:cNvPr id="6" name="Rectangle 5"/>
              <p:cNvSpPr>
                <a:spLocks noRot="1" noChangeAspect="1" noMove="1" noResize="1" noEditPoints="1" noAdjustHandles="1" noChangeArrowheads="1" noChangeShapeType="1" noTextEdit="1"/>
              </p:cNvSpPr>
              <p:nvPr/>
            </p:nvSpPr>
            <p:spPr>
              <a:xfrm>
                <a:off x="629457" y="728219"/>
                <a:ext cx="7851603" cy="958660"/>
              </a:xfrm>
              <a:prstGeom prst="rect">
                <a:avLst/>
              </a:prstGeom>
              <a:blipFill>
                <a:blip r:embed="rId3"/>
                <a:stretch>
                  <a:fillRect l="-776" r="-854" b="-10127"/>
                </a:stretch>
              </a:blipFill>
            </p:spPr>
            <p:txBody>
              <a:bodyPr/>
              <a:lstStyle/>
              <a:p>
                <a:r>
                  <a:rPr lang="en-US">
                    <a:noFill/>
                  </a:rPr>
                  <a:t> </a:t>
                </a:r>
              </a:p>
            </p:txBody>
          </p:sp>
        </mc:Fallback>
      </mc:AlternateContent>
      <p:sp>
        <p:nvSpPr>
          <p:cNvPr id="10" name="Rectangle 9"/>
          <p:cNvSpPr/>
          <p:nvPr/>
        </p:nvSpPr>
        <p:spPr>
          <a:xfrm>
            <a:off x="436466" y="1875535"/>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7" name="Rectangle 6"/>
              <p:cNvSpPr/>
              <p:nvPr/>
            </p:nvSpPr>
            <p:spPr>
              <a:xfrm>
                <a:off x="758830" y="2404151"/>
                <a:ext cx="4651088" cy="2184637"/>
              </a:xfrm>
              <a:prstGeom prst="rect">
                <a:avLst/>
              </a:prstGeom>
            </p:spPr>
            <p:txBody>
              <a:bodyPr wrap="square">
                <a:spAutoFit/>
              </a:bodyPr>
              <a:lstStyle/>
              <a:p>
                <a:pPr algn="just">
                  <a:lnSpc>
                    <a:spcPct val="150000"/>
                  </a:lnSpc>
                  <a:spcBef>
                    <a:spcPts val="600"/>
                  </a:spcBef>
                  <a:spcAft>
                    <a:spcPts val="600"/>
                  </a:spcAft>
                </a:pPr>
                <a:r>
                  <a:rPr lang="da-DK" sz="2000" dirty="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𝐴</m:t>
                    </m:r>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𝐻</m:t>
                    </m:r>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𝐴𝐵𝐶</m:t>
                    </m:r>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𝐴</m:t>
                    </m:r>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𝐻</m:t>
                    </m:r>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𝐴𝐵</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2000" dirty="0">
                    <a:latin typeface="Arial" panose="020B0604020202020204" pitchFamily="34" charset="0"/>
                    <a:ea typeface="Times New Roman" panose="02020603050405020304" pitchFamily="18" charset="0"/>
                    <a:cs typeface="Times New Roman" panose="02020603050405020304" pitchFamily="18" charset="0"/>
                  </a:rPr>
                  <a:t>Xét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𝐴𝐻𝐵</m:t>
                    </m:r>
                  </m:oMath>
                </a14:m>
                <a:r>
                  <a:rPr lang="da-DK" sz="2000" dirty="0">
                    <a:latin typeface="Arial" panose="020B0604020202020204" pitchFamily="34" charset="0"/>
                    <a:ea typeface="Times New Roman" panose="02020603050405020304" pitchFamily="18" charset="0"/>
                    <a:cs typeface="Times New Roman" panose="02020603050405020304" pitchFamily="18" charset="0"/>
                  </a:rPr>
                  <a:t> vuông tại H, ta có:</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𝐻𝐶</m:t>
                    </m:r>
                    <m:r>
                      <a:rPr lang="da-DK"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𝐴𝐶</m:t>
                            </m:r>
                            <m:r>
                              <a:rPr lang="da-DK" sz="2000" i="1">
                                <a:latin typeface="Cambria Math" panose="02040503050406030204" pitchFamily="18" charset="0"/>
                                <a:ea typeface="Times New Roman" panose="02020603050405020304" pitchFamily="18" charset="0"/>
                                <a:cs typeface="Arial" panose="020B0604020202020204" pitchFamily="34" charset="0"/>
                              </a:rPr>
                              <m:t>′</m:t>
                            </m:r>
                          </m:e>
                          <m:sup>
                            <m:r>
                              <a:rPr lang="da-DK" sz="2000" i="1">
                                <a:latin typeface="Cambria Math" panose="02040503050406030204" pitchFamily="18" charset="0"/>
                                <a:ea typeface="Times New Roman" panose="02020603050405020304" pitchFamily="18" charset="0"/>
                                <a:cs typeface="Arial" panose="020B0604020202020204" pitchFamily="34" charset="0"/>
                              </a:rPr>
                              <m:t>2</m:t>
                            </m:r>
                          </m:sup>
                        </m:sSup>
                        <m:r>
                          <a:rPr lang="da-DK"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𝐴𝐻</m:t>
                            </m:r>
                          </m:e>
                          <m:sup>
                            <m:r>
                              <a:rPr lang="da-DK" sz="2000" i="1">
                                <a:latin typeface="Cambria Math" panose="02040503050406030204" pitchFamily="18" charset="0"/>
                                <a:ea typeface="Times New Roman" panose="02020603050405020304" pitchFamily="18" charset="0"/>
                                <a:cs typeface="Arial" panose="020B0604020202020204" pitchFamily="34" charset="0"/>
                              </a:rPr>
                              <m:t>2</m:t>
                            </m:r>
                          </m:sup>
                        </m:sSup>
                      </m:e>
                    </m:rad>
                    <m:r>
                      <a:rPr lang="da-DK"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𝑎</m:t>
                            </m:r>
                          </m:e>
                          <m:sup>
                            <m:r>
                              <a:rPr lang="da-DK" sz="2000" i="1">
                                <a:latin typeface="Cambria Math" panose="02040503050406030204" pitchFamily="18" charset="0"/>
                                <a:ea typeface="Times New Roman" panose="02020603050405020304" pitchFamily="18" charset="0"/>
                                <a:cs typeface="Arial" panose="020B0604020202020204" pitchFamily="34" charset="0"/>
                              </a:rPr>
                              <m:t>2</m:t>
                            </m:r>
                          </m:sup>
                        </m:sSup>
                        <m:r>
                          <a:rPr lang="da-DK"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da-DK" sz="2000" i="1">
                                        <a:latin typeface="Cambria Math" panose="02040503050406030204" pitchFamily="18" charset="0"/>
                                        <a:ea typeface="Times New Roman" panose="02020603050405020304" pitchFamily="18" charset="0"/>
                                        <a:cs typeface="Arial" panose="020B0604020202020204" pitchFamily="34" charset="0"/>
                                      </a:rPr>
                                      <m:t>𝑎</m:t>
                                    </m:r>
                                  </m:num>
                                  <m:den>
                                    <m:r>
                                      <a:rPr lang="da-DK" sz="2000" i="1">
                                        <a:latin typeface="Cambria Math" panose="02040503050406030204" pitchFamily="18" charset="0"/>
                                        <a:ea typeface="Times New Roman" panose="02020603050405020304" pitchFamily="18" charset="0"/>
                                        <a:cs typeface="Arial" panose="020B0604020202020204" pitchFamily="34" charset="0"/>
                                      </a:rPr>
                                      <m:t>2</m:t>
                                    </m:r>
                                  </m:den>
                                </m:f>
                              </m:e>
                            </m:d>
                          </m:e>
                          <m:sup>
                            <m:r>
                              <a:rPr lang="da-DK" sz="2000" i="1">
                                <a:latin typeface="Cambria Math" panose="02040503050406030204" pitchFamily="18" charset="0"/>
                                <a:ea typeface="Times New Roman" panose="02020603050405020304" pitchFamily="18" charset="0"/>
                                <a:cs typeface="Arial" panose="020B0604020202020204" pitchFamily="34" charset="0"/>
                              </a:rPr>
                              <m:t>2</m:t>
                            </m:r>
                          </m:sup>
                        </m:sSup>
                      </m:e>
                    </m:rad>
                    <m:r>
                      <a:rPr lang="da-DK"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da-DK" sz="20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da-DK" sz="2000" i="1">
                                <a:latin typeface="Cambria Math" panose="02040503050406030204" pitchFamily="18" charset="0"/>
                                <a:ea typeface="Times New Roman" panose="02020603050405020304" pitchFamily="18" charset="0"/>
                                <a:cs typeface="Arial" panose="020B0604020202020204" pitchFamily="34" charset="0"/>
                              </a:rPr>
                              <m:t>3</m:t>
                            </m:r>
                          </m:e>
                        </m:rad>
                      </m:num>
                      <m:den>
                        <m:r>
                          <a:rPr lang="da-DK" sz="2000" i="1">
                            <a:latin typeface="Cambria Math" panose="02040503050406030204" pitchFamily="18" charset="0"/>
                            <a:ea typeface="Times New Roman" panose="02020603050405020304" pitchFamily="18" charset="0"/>
                            <a:cs typeface="Arial" panose="020B0604020202020204" pitchFamily="34" charset="0"/>
                          </a:rPr>
                          <m:t>2</m:t>
                        </m:r>
                      </m:den>
                    </m:f>
                  </m:oMath>
                </a14:m>
                <a:r>
                  <a:rPr lang="en-US" sz="2000" dirty="0">
                    <a:latin typeface="Times New Roman" panose="02020603050405020304" pitchFamily="18" charset="0"/>
                    <a:ea typeface="Calibri" panose="020F0502020204030204" pitchFamily="34" charset="0"/>
                    <a:cs typeface="Times New Roman" panose="02020603050405020304" pitchFamily="18" charset="0"/>
                  </a:rPr>
                  <a:t>  </a:t>
                </a:r>
              </a:p>
            </p:txBody>
          </p:sp>
        </mc:Choice>
        <mc:Fallback>
          <p:sp>
            <p:nvSpPr>
              <p:cNvPr id="7" name="Rectangle 6"/>
              <p:cNvSpPr>
                <a:spLocks noRot="1" noChangeAspect="1" noMove="1" noResize="1" noEditPoints="1" noAdjustHandles="1" noChangeArrowheads="1" noChangeShapeType="1" noTextEdit="1"/>
              </p:cNvSpPr>
              <p:nvPr/>
            </p:nvSpPr>
            <p:spPr>
              <a:xfrm>
                <a:off x="758830" y="2404151"/>
                <a:ext cx="4651088" cy="2184637"/>
              </a:xfrm>
              <a:prstGeom prst="rect">
                <a:avLst/>
              </a:prstGeom>
              <a:blipFill>
                <a:blip r:embed="rId4"/>
                <a:stretch>
                  <a:fillRect l="-131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00C52C82-1B39-1196-A4CC-A427C9C6EF93}"/>
              </a:ext>
            </a:extLst>
          </p:cNvPr>
          <p:cNvPicPr>
            <a:picLocks noChangeAspect="1"/>
          </p:cNvPicPr>
          <p:nvPr/>
        </p:nvPicPr>
        <p:blipFill>
          <a:blip r:embed="rId5"/>
          <a:stretch>
            <a:fillRect/>
          </a:stretch>
        </p:blipFill>
        <p:spPr>
          <a:xfrm>
            <a:off x="5722663" y="2067895"/>
            <a:ext cx="2506937" cy="2601041"/>
          </a:xfrm>
          <a:prstGeom prst="rect">
            <a:avLst/>
          </a:prstGeom>
        </p:spPr>
      </p:pic>
    </p:spTree>
    <p:extLst>
      <p:ext uri="{BB962C8B-B14F-4D97-AF65-F5344CB8AC3E}">
        <p14:creationId xmlns:p14="http://schemas.microsoft.com/office/powerpoint/2010/main" val="207826859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6" grpId="0"/>
      <p:bldP spid="10"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79"/>
        <p:cNvGrpSpPr/>
        <p:nvPr/>
      </p:nvGrpSpPr>
      <p:grpSpPr>
        <a:xfrm>
          <a:off x="0" y="0"/>
          <a:ext cx="0" cy="0"/>
          <a:chOff x="0" y="0"/>
          <a:chExt cx="0" cy="0"/>
        </a:xfrm>
      </p:grpSpPr>
      <p:sp>
        <p:nvSpPr>
          <p:cNvPr id="12" name="Rectangle 11"/>
          <p:cNvSpPr/>
          <p:nvPr/>
        </p:nvSpPr>
        <p:spPr>
          <a:xfrm>
            <a:off x="15240" y="3075604"/>
            <a:ext cx="1289304" cy="20507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836408" y="10947"/>
            <a:ext cx="1289304" cy="109360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36408" y="2914060"/>
            <a:ext cx="1289304" cy="146885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2668" y="557750"/>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7" name="Rectangle 6"/>
              <p:cNvSpPr/>
              <p:nvPr/>
            </p:nvSpPr>
            <p:spPr>
              <a:xfrm>
                <a:off x="3721114" y="387918"/>
                <a:ext cx="4759946" cy="4597092"/>
              </a:xfrm>
              <a:prstGeom prst="rect">
                <a:avLst/>
              </a:prstGeom>
            </p:spPr>
            <p:txBody>
              <a:bodyPr wrap="square">
                <a:spAutoFit/>
              </a:bodyPr>
              <a:lstStyle/>
              <a:p>
                <a:pPr algn="just">
                  <a:lnSpc>
                    <a:spcPct val="150000"/>
                  </a:lnSpc>
                  <a:spcBef>
                    <a:spcPts val="600"/>
                  </a:spcBef>
                  <a:spcAft>
                    <a:spcPts val="600"/>
                  </a:spcAft>
                </a:pPr>
                <a:r>
                  <a:rPr lang="da-DK" sz="2000" dirty="0">
                    <a:latin typeface="Arial" panose="020B0604020202020204" pitchFamily="34" charset="0"/>
                    <a:ea typeface="Times New Roman" panose="02020603050405020304" pitchFamily="18" charset="0"/>
                    <a:cs typeface="Times New Roman" panose="02020603050405020304" pitchFamily="18" charset="0"/>
                  </a:rPr>
                  <a:t>Xét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𝐴𝐻𝐶</m:t>
                    </m:r>
                  </m:oMath>
                </a14:m>
                <a:r>
                  <a:rPr lang="da-DK" sz="2000" dirty="0">
                    <a:latin typeface="Arial" panose="020B0604020202020204" pitchFamily="34" charset="0"/>
                    <a:ea typeface="Times New Roman" panose="02020603050405020304" pitchFamily="18" charset="0"/>
                    <a:cs typeface="Times New Roman" panose="02020603050405020304" pitchFamily="18" charset="0"/>
                  </a:rPr>
                  <a:t> vuông tại H, ta có:</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𝐴</m:t>
                        </m:r>
                      </m:e>
                      <m:sup>
                        <m:r>
                          <a:rPr lang="da-DK" sz="2000" i="1">
                            <a:latin typeface="Cambria Math" panose="02040503050406030204" pitchFamily="18" charset="0"/>
                            <a:ea typeface="Times New Roman" panose="02020603050405020304" pitchFamily="18" charset="0"/>
                            <a:cs typeface="Arial" panose="020B0604020202020204" pitchFamily="34" charset="0"/>
                          </a:rPr>
                          <m:t>′</m:t>
                        </m:r>
                      </m:sup>
                    </m:sSup>
                    <m:r>
                      <a:rPr lang="da-DK" sz="2000" i="1">
                        <a:latin typeface="Cambria Math" panose="02040503050406030204" pitchFamily="18" charset="0"/>
                        <a:ea typeface="Times New Roman" panose="02020603050405020304" pitchFamily="18" charset="0"/>
                        <a:cs typeface="Arial" panose="020B0604020202020204" pitchFamily="34" charset="0"/>
                      </a:rPr>
                      <m:t>𝐻</m:t>
                    </m:r>
                    <m:r>
                      <a:rPr lang="da-DK"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𝐴𝐴</m:t>
                            </m:r>
                            <m:r>
                              <a:rPr lang="da-DK" sz="2000" i="1">
                                <a:latin typeface="Cambria Math" panose="02040503050406030204" pitchFamily="18" charset="0"/>
                                <a:ea typeface="Times New Roman" panose="02020603050405020304" pitchFamily="18" charset="0"/>
                                <a:cs typeface="Arial" panose="020B0604020202020204" pitchFamily="34" charset="0"/>
                              </a:rPr>
                              <m:t>′</m:t>
                            </m:r>
                          </m:e>
                          <m:sup>
                            <m:r>
                              <a:rPr lang="da-DK" sz="2000" i="1">
                                <a:latin typeface="Cambria Math" panose="02040503050406030204" pitchFamily="18" charset="0"/>
                                <a:ea typeface="Times New Roman" panose="02020603050405020304" pitchFamily="18" charset="0"/>
                                <a:cs typeface="Arial" panose="020B0604020202020204" pitchFamily="34" charset="0"/>
                              </a:rPr>
                              <m:t>2</m:t>
                            </m:r>
                          </m:sup>
                        </m:sSup>
                        <m:r>
                          <a:rPr lang="da-DK"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𝐴𝐻</m:t>
                            </m:r>
                          </m:e>
                          <m:sup>
                            <m:r>
                              <a:rPr lang="da-DK" sz="2000" i="1">
                                <a:latin typeface="Cambria Math" panose="02040503050406030204" pitchFamily="18" charset="0"/>
                                <a:ea typeface="Times New Roman" panose="02020603050405020304" pitchFamily="18" charset="0"/>
                                <a:cs typeface="Arial" panose="020B0604020202020204" pitchFamily="34" charset="0"/>
                              </a:rPr>
                              <m:t>2</m:t>
                            </m:r>
                          </m:sup>
                        </m:sSup>
                      </m:e>
                    </m:rad>
                    <m:r>
                      <a:rPr lang="da-DK"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𝑎</m:t>
                            </m:r>
                          </m:e>
                          <m:sup>
                            <m:r>
                              <a:rPr lang="da-DK" sz="2000" i="1">
                                <a:latin typeface="Cambria Math" panose="02040503050406030204" pitchFamily="18" charset="0"/>
                                <a:ea typeface="Times New Roman" panose="02020603050405020304" pitchFamily="18" charset="0"/>
                                <a:cs typeface="Arial" panose="020B0604020202020204" pitchFamily="34" charset="0"/>
                              </a:rPr>
                              <m:t>2</m:t>
                            </m:r>
                          </m:sup>
                        </m:sSup>
                        <m:r>
                          <a:rPr lang="da-DK"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da-DK" sz="2000" i="1">
                                        <a:latin typeface="Cambria Math" panose="02040503050406030204" pitchFamily="18" charset="0"/>
                                        <a:ea typeface="Times New Roman" panose="02020603050405020304" pitchFamily="18" charset="0"/>
                                        <a:cs typeface="Arial" panose="020B0604020202020204" pitchFamily="34" charset="0"/>
                                      </a:rPr>
                                      <m:t>𝑎</m:t>
                                    </m:r>
                                  </m:num>
                                  <m:den>
                                    <m:r>
                                      <a:rPr lang="da-DK" sz="2000" i="1">
                                        <a:latin typeface="Cambria Math" panose="02040503050406030204" pitchFamily="18" charset="0"/>
                                        <a:ea typeface="Times New Roman" panose="02020603050405020304" pitchFamily="18" charset="0"/>
                                        <a:cs typeface="Arial" panose="020B0604020202020204" pitchFamily="34" charset="0"/>
                                      </a:rPr>
                                      <m:t>2</m:t>
                                    </m:r>
                                  </m:den>
                                </m:f>
                              </m:e>
                            </m:d>
                          </m:e>
                          <m:sup>
                            <m:r>
                              <a:rPr lang="da-DK" sz="2000" i="1">
                                <a:latin typeface="Cambria Math" panose="02040503050406030204" pitchFamily="18" charset="0"/>
                                <a:ea typeface="Times New Roman" panose="02020603050405020304" pitchFamily="18" charset="0"/>
                                <a:cs typeface="Arial" panose="020B0604020202020204" pitchFamily="34" charset="0"/>
                              </a:rPr>
                              <m:t>2</m:t>
                            </m:r>
                          </m:sup>
                        </m:sSup>
                      </m:e>
                    </m:rad>
                    <m:r>
                      <a:rPr lang="da-DK"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da-DK" sz="20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da-DK" sz="2000" i="1">
                                <a:latin typeface="Cambria Math" panose="02040503050406030204" pitchFamily="18" charset="0"/>
                                <a:ea typeface="Times New Roman" panose="02020603050405020304" pitchFamily="18" charset="0"/>
                                <a:cs typeface="Arial" panose="020B0604020202020204" pitchFamily="34" charset="0"/>
                              </a:rPr>
                              <m:t>3</m:t>
                            </m:r>
                          </m:e>
                        </m:rad>
                      </m:num>
                      <m:den>
                        <m:r>
                          <a:rPr lang="da-DK" sz="2000" i="1">
                            <a:latin typeface="Cambria Math" panose="02040503050406030204" pitchFamily="18" charset="0"/>
                            <a:ea typeface="Times New Roman" panose="02020603050405020304" pitchFamily="18" charset="0"/>
                            <a:cs typeface="Arial" panose="020B0604020202020204" pitchFamily="34" charset="0"/>
                          </a:rPr>
                          <m:t>2</m:t>
                        </m:r>
                      </m:den>
                    </m:f>
                  </m:oMath>
                </a14:m>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Bef>
                    <a:spcPts val="600"/>
                  </a:spcBef>
                  <a:spcAft>
                    <a:spcPts val="600"/>
                  </a:spcAft>
                </a:pPr>
                <a:r>
                  <a:rPr lang="da-DK" sz="2000" dirty="0">
                    <a:latin typeface="Arial" panose="020B0604020202020204" pitchFamily="34" charset="0"/>
                    <a:ea typeface="Times New Roman" panose="02020603050405020304" pitchFamily="18" charset="0"/>
                    <a:cs typeface="Times New Roman" panose="02020603050405020304" pitchFamily="18" charset="0"/>
                  </a:rPr>
                  <a:t>Xét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𝐴𝐵𝐶</m:t>
                    </m:r>
                  </m:oMath>
                </a14:m>
                <a:r>
                  <a:rPr lang="da-DK" sz="2000" dirty="0">
                    <a:latin typeface="Arial" panose="020B0604020202020204" pitchFamily="34" charset="0"/>
                    <a:ea typeface="Times New Roman" panose="02020603050405020304" pitchFamily="18" charset="0"/>
                    <a:cs typeface="Times New Roman" panose="02020603050405020304" pitchFamily="18" charset="0"/>
                  </a:rPr>
                  <a:t> có chiều cao là HC, ta có:</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𝑆</m:t>
                    </m:r>
                    <m:r>
                      <a:rPr lang="da-DK"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da-DK" sz="2000" i="1">
                            <a:latin typeface="Cambria Math" panose="02040503050406030204" pitchFamily="18" charset="0"/>
                            <a:ea typeface="Times New Roman" panose="02020603050405020304" pitchFamily="18" charset="0"/>
                            <a:cs typeface="Arial" panose="020B0604020202020204" pitchFamily="34" charset="0"/>
                          </a:rPr>
                          <m:t>1</m:t>
                        </m:r>
                      </m:num>
                      <m:den>
                        <m:r>
                          <a:rPr lang="da-DK" sz="2000" i="1">
                            <a:latin typeface="Cambria Math" panose="02040503050406030204" pitchFamily="18" charset="0"/>
                            <a:ea typeface="Times New Roman" panose="02020603050405020304" pitchFamily="18" charset="0"/>
                            <a:cs typeface="Arial" panose="020B0604020202020204" pitchFamily="34" charset="0"/>
                          </a:rPr>
                          <m:t>2</m:t>
                        </m:r>
                      </m:den>
                    </m:f>
                    <m:r>
                      <a:rPr lang="da-DK" sz="2000" i="1">
                        <a:latin typeface="Cambria Math" panose="02040503050406030204" pitchFamily="18" charset="0"/>
                        <a:ea typeface="Times New Roman" panose="02020603050405020304" pitchFamily="18" charset="0"/>
                        <a:cs typeface="Arial" panose="020B0604020202020204" pitchFamily="34" charset="0"/>
                      </a:rPr>
                      <m:t>𝐻𝐶</m:t>
                    </m:r>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𝐴𝐵</m:t>
                    </m:r>
                    <m:r>
                      <a:rPr lang="da-DK"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da-DK" sz="2000" i="1">
                            <a:latin typeface="Cambria Math" panose="02040503050406030204" pitchFamily="18" charset="0"/>
                            <a:ea typeface="Times New Roman" panose="02020603050405020304" pitchFamily="18" charset="0"/>
                            <a:cs typeface="Arial" panose="020B0604020202020204" pitchFamily="34" charset="0"/>
                          </a:rPr>
                          <m:t>1</m:t>
                        </m:r>
                      </m:num>
                      <m:den>
                        <m:r>
                          <a:rPr lang="da-DK" sz="2000" i="1">
                            <a:latin typeface="Cambria Math" panose="02040503050406030204" pitchFamily="18" charset="0"/>
                            <a:ea typeface="Times New Roman" panose="02020603050405020304" pitchFamily="18" charset="0"/>
                            <a:cs typeface="Arial" panose="020B0604020202020204" pitchFamily="34" charset="0"/>
                          </a:rPr>
                          <m:t>2</m:t>
                        </m:r>
                      </m:den>
                    </m:f>
                    <m:r>
                      <a:rPr lang="da-DK"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da-DK" sz="20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da-DK" sz="2000" i="1">
                                <a:latin typeface="Cambria Math" panose="02040503050406030204" pitchFamily="18" charset="0"/>
                                <a:ea typeface="Times New Roman" panose="02020603050405020304" pitchFamily="18" charset="0"/>
                                <a:cs typeface="Arial" panose="020B0604020202020204" pitchFamily="34" charset="0"/>
                              </a:rPr>
                              <m:t>3</m:t>
                            </m:r>
                          </m:e>
                        </m:rad>
                      </m:num>
                      <m:den>
                        <m:r>
                          <a:rPr lang="da-DK" sz="2000" i="1">
                            <a:latin typeface="Cambria Math" panose="02040503050406030204" pitchFamily="18" charset="0"/>
                            <a:ea typeface="Times New Roman" panose="02020603050405020304" pitchFamily="18" charset="0"/>
                            <a:cs typeface="Arial" panose="020B0604020202020204" pitchFamily="34" charset="0"/>
                          </a:rPr>
                          <m:t>2</m:t>
                        </m:r>
                      </m:den>
                    </m:f>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𝑎</m:t>
                    </m:r>
                    <m:r>
                      <a:rPr lang="da-DK"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𝑎</m:t>
                            </m:r>
                          </m:e>
                          <m:sup>
                            <m:r>
                              <a:rPr lang="da-DK" sz="2000" i="1">
                                <a:latin typeface="Cambria Math" panose="02040503050406030204" pitchFamily="18" charset="0"/>
                                <a:ea typeface="Times New Roman" panose="02020603050405020304" pitchFamily="18" charset="0"/>
                                <a:cs typeface="Arial" panose="020B0604020202020204" pitchFamily="34" charset="0"/>
                              </a:rPr>
                              <m:t>2</m:t>
                            </m:r>
                          </m:sup>
                        </m:sSup>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da-DK" sz="2000" i="1">
                                <a:latin typeface="Cambria Math" panose="02040503050406030204" pitchFamily="18" charset="0"/>
                                <a:ea typeface="Times New Roman" panose="02020603050405020304" pitchFamily="18" charset="0"/>
                                <a:cs typeface="Arial" panose="020B0604020202020204" pitchFamily="34" charset="0"/>
                              </a:rPr>
                              <m:t>3</m:t>
                            </m:r>
                          </m:e>
                        </m:rad>
                      </m:num>
                      <m:den>
                        <m:r>
                          <a:rPr lang="da-DK" sz="2000" i="1">
                            <a:latin typeface="Cambria Math" panose="02040503050406030204" pitchFamily="18" charset="0"/>
                            <a:ea typeface="Times New Roman" panose="02020603050405020304" pitchFamily="18" charset="0"/>
                            <a:cs typeface="Arial" panose="020B0604020202020204" pitchFamily="34" charset="0"/>
                          </a:rPr>
                          <m:t>4</m:t>
                        </m:r>
                      </m:den>
                    </m:f>
                  </m:oMath>
                </a14:m>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Bef>
                    <a:spcPts val="600"/>
                  </a:spcBef>
                  <a:spcAft>
                    <a:spcPts val="600"/>
                  </a:spcAft>
                </a:pPr>
                <a:r>
                  <a:rPr lang="da-DK" sz="2000" dirty="0">
                    <a:latin typeface="Arial" panose="020B0604020202020204" pitchFamily="34" charset="0"/>
                    <a:ea typeface="Times New Roman" panose="02020603050405020304" pitchFamily="18" charset="0"/>
                    <a:cs typeface="Times New Roman" panose="02020603050405020304" pitchFamily="18" charset="0"/>
                  </a:rPr>
                  <a:t>Thể tích của khối chóp là: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𝑉</m:t>
                    </m:r>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𝑆</m:t>
                    </m:r>
                    <m:r>
                      <a:rPr lang="da-DK" sz="2000" i="1">
                        <a:latin typeface="Cambria Math" panose="02040503050406030204" pitchFamily="18" charset="0"/>
                        <a:ea typeface="Times New Roman" panose="02020603050405020304" pitchFamily="18" charset="0"/>
                        <a:cs typeface="Arial" panose="020B0604020202020204" pitchFamily="34" charset="0"/>
                      </a:rPr>
                      <m:t>.</m:t>
                    </m:r>
                    <m:r>
                      <a:rPr lang="da-DK" sz="2000" i="1">
                        <a:latin typeface="Cambria Math" panose="02040503050406030204" pitchFamily="18" charset="0"/>
                        <a:ea typeface="Times New Roman" panose="02020603050405020304" pitchFamily="18" charset="0"/>
                        <a:cs typeface="Arial" panose="020B0604020202020204" pitchFamily="34" charset="0"/>
                      </a:rPr>
                      <m:t>h</m:t>
                    </m:r>
                    <m:r>
                      <a:rPr lang="da-DK"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𝑎</m:t>
                            </m:r>
                          </m:e>
                          <m:sup>
                            <m:r>
                              <a:rPr lang="da-DK" sz="2000" i="1">
                                <a:latin typeface="Cambria Math" panose="02040503050406030204" pitchFamily="18" charset="0"/>
                                <a:ea typeface="Times New Roman" panose="02020603050405020304" pitchFamily="18" charset="0"/>
                                <a:cs typeface="Arial" panose="020B0604020202020204" pitchFamily="34" charset="0"/>
                              </a:rPr>
                              <m:t>2</m:t>
                            </m:r>
                          </m:sup>
                        </m:sSup>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da-DK" sz="2000" i="1">
                                <a:latin typeface="Cambria Math" panose="02040503050406030204" pitchFamily="18" charset="0"/>
                                <a:ea typeface="Times New Roman" panose="02020603050405020304" pitchFamily="18" charset="0"/>
                                <a:cs typeface="Arial" panose="020B0604020202020204" pitchFamily="34" charset="0"/>
                              </a:rPr>
                              <m:t>3</m:t>
                            </m:r>
                          </m:e>
                        </m:rad>
                      </m:num>
                      <m:den>
                        <m:r>
                          <a:rPr lang="da-DK" sz="2000" i="1">
                            <a:latin typeface="Cambria Math" panose="02040503050406030204" pitchFamily="18" charset="0"/>
                            <a:ea typeface="Times New Roman" panose="02020603050405020304" pitchFamily="18" charset="0"/>
                            <a:cs typeface="Arial" panose="020B0604020202020204" pitchFamily="34" charset="0"/>
                          </a:rPr>
                          <m:t>4</m:t>
                        </m:r>
                      </m:den>
                    </m:f>
                    <m:r>
                      <a:rPr lang="da-DK"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da-DK" sz="20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da-DK" sz="2000" i="1">
                                <a:latin typeface="Cambria Math" panose="02040503050406030204" pitchFamily="18" charset="0"/>
                                <a:ea typeface="Times New Roman" panose="02020603050405020304" pitchFamily="18" charset="0"/>
                                <a:cs typeface="Arial" panose="020B0604020202020204" pitchFamily="34" charset="0"/>
                              </a:rPr>
                              <m:t>3</m:t>
                            </m:r>
                          </m:e>
                        </m:rad>
                      </m:num>
                      <m:den>
                        <m:r>
                          <a:rPr lang="da-DK" sz="2000" i="1">
                            <a:latin typeface="Cambria Math" panose="02040503050406030204" pitchFamily="18" charset="0"/>
                            <a:ea typeface="Times New Roman" panose="02020603050405020304" pitchFamily="18" charset="0"/>
                            <a:cs typeface="Arial" panose="020B0604020202020204" pitchFamily="34" charset="0"/>
                          </a:rPr>
                          <m:t>2</m:t>
                        </m:r>
                      </m:den>
                    </m:f>
                    <m:r>
                      <a:rPr lang="da-DK"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da-DK" sz="2000" i="1">
                                <a:latin typeface="Cambria Math" panose="02040503050406030204" pitchFamily="18" charset="0"/>
                                <a:ea typeface="Times New Roman" panose="02020603050405020304" pitchFamily="18" charset="0"/>
                                <a:cs typeface="Arial" panose="020B0604020202020204" pitchFamily="34" charset="0"/>
                              </a:rPr>
                              <m:t>3</m:t>
                            </m:r>
                            <m:r>
                              <a:rPr lang="da-DK" sz="2000" i="1">
                                <a:latin typeface="Cambria Math" panose="02040503050406030204" pitchFamily="18" charset="0"/>
                                <a:ea typeface="Times New Roman" panose="02020603050405020304" pitchFamily="18" charset="0"/>
                                <a:cs typeface="Arial" panose="020B0604020202020204" pitchFamily="34" charset="0"/>
                              </a:rPr>
                              <m:t>𝑎</m:t>
                            </m:r>
                          </m:e>
                          <m:sup>
                            <m:r>
                              <a:rPr lang="da-DK" sz="2000" i="1">
                                <a:latin typeface="Cambria Math" panose="02040503050406030204" pitchFamily="18" charset="0"/>
                                <a:ea typeface="Times New Roman" panose="02020603050405020304" pitchFamily="18" charset="0"/>
                                <a:cs typeface="Arial" panose="020B0604020202020204" pitchFamily="34" charset="0"/>
                              </a:rPr>
                              <m:t>3</m:t>
                            </m:r>
                          </m:sup>
                        </m:sSup>
                      </m:num>
                      <m:den>
                        <m:r>
                          <a:rPr lang="da-DK" sz="2000" i="1">
                            <a:latin typeface="Cambria Math" panose="02040503050406030204" pitchFamily="18" charset="0"/>
                            <a:ea typeface="Times New Roman" panose="02020603050405020304" pitchFamily="18" charset="0"/>
                            <a:cs typeface="Arial" panose="020B0604020202020204" pitchFamily="34" charset="0"/>
                          </a:rPr>
                          <m:t>8</m:t>
                        </m:r>
                      </m:den>
                    </m:f>
                  </m:oMath>
                </a14:m>
                <a:r>
                  <a:rPr lang="en-US" sz="2000" dirty="0">
                    <a:latin typeface="Times New Roman" panose="02020603050405020304" pitchFamily="18" charset="0"/>
                    <a:ea typeface="Calibri" panose="020F0502020204030204" pitchFamily="34" charset="0"/>
                    <a:cs typeface="Times New Roman" panose="02020603050405020304" pitchFamily="18" charset="0"/>
                  </a:rPr>
                  <a:t> </a:t>
                </a:r>
              </a:p>
            </p:txBody>
          </p:sp>
        </mc:Choice>
        <mc:Fallback>
          <p:sp>
            <p:nvSpPr>
              <p:cNvPr id="7" name="Rectangle 6"/>
              <p:cNvSpPr>
                <a:spLocks noRot="1" noChangeAspect="1" noMove="1" noResize="1" noEditPoints="1" noAdjustHandles="1" noChangeArrowheads="1" noChangeShapeType="1" noTextEdit="1"/>
              </p:cNvSpPr>
              <p:nvPr/>
            </p:nvSpPr>
            <p:spPr>
              <a:xfrm>
                <a:off x="3721114" y="387918"/>
                <a:ext cx="4759946" cy="4597092"/>
              </a:xfrm>
              <a:prstGeom prst="rect">
                <a:avLst/>
              </a:prstGeom>
              <a:blipFill>
                <a:blip r:embed="rId3"/>
                <a:stretch>
                  <a:fillRect l="-128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00C52C82-1B39-1196-A4CC-A427C9C6EF93}"/>
              </a:ext>
            </a:extLst>
          </p:cNvPr>
          <p:cNvPicPr>
            <a:picLocks noChangeAspect="1"/>
          </p:cNvPicPr>
          <p:nvPr/>
        </p:nvPicPr>
        <p:blipFill>
          <a:blip r:embed="rId4"/>
          <a:stretch>
            <a:fillRect/>
          </a:stretch>
        </p:blipFill>
        <p:spPr>
          <a:xfrm>
            <a:off x="912779" y="1271229"/>
            <a:ext cx="2506937" cy="2601041"/>
          </a:xfrm>
          <a:prstGeom prst="rect">
            <a:avLst/>
          </a:prstGeom>
        </p:spPr>
      </p:pic>
    </p:spTree>
    <p:extLst>
      <p:ext uri="{BB962C8B-B14F-4D97-AF65-F5344CB8AC3E}">
        <p14:creationId xmlns:p14="http://schemas.microsoft.com/office/powerpoint/2010/main" val="23322873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09"/>
        <p:cNvGrpSpPr/>
        <p:nvPr/>
      </p:nvGrpSpPr>
      <p:grpSpPr>
        <a:xfrm>
          <a:off x="0" y="0"/>
          <a:ext cx="0" cy="0"/>
          <a:chOff x="0" y="0"/>
          <a:chExt cx="0" cy="0"/>
        </a:xfrm>
      </p:grpSpPr>
      <p:sp>
        <p:nvSpPr>
          <p:cNvPr id="3537" name="Google Shape;3537;p56"/>
          <p:cNvSpPr/>
          <p:nvPr/>
        </p:nvSpPr>
        <p:spPr>
          <a:xfrm>
            <a:off x="7275441" y="4572020"/>
            <a:ext cx="2003731" cy="6311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p:cNvPicPr>
            <a:picLocks noChangeAspect="1"/>
          </p:cNvPicPr>
          <p:nvPr/>
        </p:nvPicPr>
        <p:blipFill>
          <a:blip r:embed="rId3"/>
          <a:stretch>
            <a:fillRect/>
          </a:stretch>
        </p:blipFill>
        <p:spPr>
          <a:xfrm rot="10800000">
            <a:off x="8494776" y="1653329"/>
            <a:ext cx="649224" cy="1089768"/>
          </a:xfrm>
          <a:prstGeom prst="rect">
            <a:avLst/>
          </a:prstGeom>
        </p:spPr>
      </p:pic>
      <mc:AlternateContent xmlns:mc="http://schemas.openxmlformats.org/markup-compatibility/2006">
        <mc:Choice xmlns:a14="http://schemas.microsoft.com/office/drawing/2010/main" Requires="a14">
          <p:sp>
            <p:nvSpPr>
              <p:cNvPr id="10" name="TextBox 9"/>
              <p:cNvSpPr txBox="1"/>
              <p:nvPr/>
            </p:nvSpPr>
            <p:spPr>
              <a:xfrm>
                <a:off x="413468" y="126795"/>
                <a:ext cx="8237550" cy="1881862"/>
              </a:xfrm>
              <a:prstGeom prst="rect">
                <a:avLst/>
              </a:prstGeom>
              <a:noFill/>
            </p:spPr>
            <p:txBody>
              <a:bodyPr wrap="square" rtlCol="0">
                <a:spAutoFit/>
              </a:bodyPr>
              <a:lstStyle/>
              <a:p>
                <a:pPr lvl="0" algn="just">
                  <a:lnSpc>
                    <a:spcPct val="150000"/>
                  </a:lnSpc>
                  <a:buClr>
                    <a:srgbClr val="2D1549"/>
                  </a:buClr>
                  <a:buSzPts val="1100"/>
                  <a:defRPr/>
                </a:pPr>
                <a:r>
                  <a:rPr lang="en-US" sz="2000" b="1" dirty="0" err="1">
                    <a:solidFill>
                      <a:srgbClr val="FFFFFF"/>
                    </a:solidFill>
                    <a:highlight>
                      <a:srgbClr val="CE4D8E"/>
                    </a:highlight>
                    <a:latin typeface="+mn-lt"/>
                    <a:cs typeface="Poppins SemiBold"/>
                    <a:sym typeface="Poppins SemiBold"/>
                  </a:rPr>
                  <a:t>Ví</a:t>
                </a:r>
                <a:r>
                  <a:rPr lang="en-US" sz="2000" b="1" dirty="0">
                    <a:solidFill>
                      <a:srgbClr val="FFFFFF"/>
                    </a:solidFill>
                    <a:highlight>
                      <a:srgbClr val="CE4D8E"/>
                    </a:highlight>
                    <a:latin typeface="+mn-lt"/>
                    <a:cs typeface="Poppins SemiBold"/>
                    <a:sym typeface="Poppins SemiBold"/>
                  </a:rPr>
                  <a:t> </a:t>
                </a:r>
                <a:r>
                  <a:rPr lang="en-US" sz="2000" b="1" dirty="0" err="1">
                    <a:solidFill>
                      <a:srgbClr val="FFFFFF"/>
                    </a:solidFill>
                    <a:highlight>
                      <a:srgbClr val="CE4D8E"/>
                    </a:highlight>
                    <a:latin typeface="+mn-lt"/>
                    <a:cs typeface="Poppins SemiBold"/>
                    <a:sym typeface="Poppins SemiBold"/>
                  </a:rPr>
                  <a:t>dụ</a:t>
                </a:r>
                <a:r>
                  <a:rPr lang="en-US" sz="2000" b="1" dirty="0">
                    <a:solidFill>
                      <a:srgbClr val="FFFFFF"/>
                    </a:solidFill>
                    <a:highlight>
                      <a:srgbClr val="CE4D8E"/>
                    </a:highlight>
                    <a:latin typeface="+mn-lt"/>
                    <a:cs typeface="Poppins SemiBold"/>
                    <a:sym typeface="Poppins SemiBold"/>
                  </a:rPr>
                  <a:t> 4:</a:t>
                </a:r>
                <a:r>
                  <a:rPr lang="en-US" sz="2000" kern="1200" dirty="0">
                    <a:latin typeface="+mn-lt"/>
                    <a:ea typeface="+mn-ea"/>
                    <a:cs typeface="Arial" panose="020B0604020202020204" pitchFamily="34" charset="0"/>
                  </a:rPr>
                  <a:t> </a:t>
                </a:r>
                <a:r>
                  <a:rPr lang="pt-BR" sz="2000" dirty="0">
                    <a:latin typeface="Arial" panose="020B0604020202020204" pitchFamily="34" charset="0"/>
                    <a:ea typeface="Times New Roman" panose="02020603050405020304" pitchFamily="18" charset="0"/>
                  </a:rPr>
                  <a:t>Từ một tấm bìa hình vuông (Hình 92a), người ta cắt ở bốn góc của tấm bìa đó bốn hình vuông bằng nhau, mỗi hình vuông có cạnh bằng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6 </m:t>
                    </m:r>
                    <m:r>
                      <a:rPr lang="pt-BR" sz="20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2000" dirty="0">
                    <a:latin typeface="Arial" panose="020B0604020202020204" pitchFamily="34" charset="0"/>
                    <a:ea typeface="Times New Roman" panose="02020603050405020304" pitchFamily="18" charset="0"/>
                  </a:rPr>
                  <a:t>, rồi gập hình hộp chữ nhật (Hình 92b). Tính cạnh của tấm bìa ban đầu, biết rằng thể tích của chiếc hộp bằng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600 </m:t>
                    </m:r>
                    <m:r>
                      <a:rPr lang="pt-BR" sz="2000" i="1">
                        <a:latin typeface="Cambria Math" panose="02040503050406030204" pitchFamily="18" charset="0"/>
                        <a:ea typeface="Times New Roman" panose="02020603050405020304" pitchFamily="18" charset="0"/>
                        <a:cs typeface="Arial" panose="020B0604020202020204" pitchFamily="34" charset="0"/>
                      </a:rPr>
                      <m:t>𝑐</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𝑚</m:t>
                        </m:r>
                      </m:e>
                      <m:sup>
                        <m:r>
                          <a:rPr lang="pt-BR" sz="2000" i="1">
                            <a:latin typeface="Cambria Math" panose="02040503050406030204" pitchFamily="18" charset="0"/>
                            <a:ea typeface="Times New Roman" panose="02020603050405020304" pitchFamily="18" charset="0"/>
                            <a:cs typeface="Arial" panose="020B0604020202020204" pitchFamily="34" charset="0"/>
                          </a:rPr>
                          <m:t>3</m:t>
                        </m:r>
                      </m:sup>
                    </m:sSup>
                  </m:oMath>
                </a14:m>
                <a:endParaRPr lang="vi-VN" sz="2000" kern="1200" dirty="0">
                  <a:latin typeface="+mn-lt"/>
                  <a:ea typeface="+mn-ea"/>
                  <a:cs typeface="Arial" panose="020B060402020202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413468" y="126795"/>
                <a:ext cx="8237550" cy="1881862"/>
              </a:xfrm>
              <a:prstGeom prst="rect">
                <a:avLst/>
              </a:prstGeom>
              <a:blipFill>
                <a:blip r:embed="rId4"/>
                <a:stretch>
                  <a:fillRect l="-814" r="-740" b="-4854"/>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49B4A6AE-DA40-AF6E-4112-759D526EBF29}"/>
              </a:ext>
            </a:extLst>
          </p:cNvPr>
          <p:cNvPicPr>
            <a:picLocks noChangeAspect="1"/>
          </p:cNvPicPr>
          <p:nvPr/>
        </p:nvPicPr>
        <p:blipFill>
          <a:blip r:embed="rId5"/>
          <a:stretch>
            <a:fillRect/>
          </a:stretch>
        </p:blipFill>
        <p:spPr>
          <a:xfrm>
            <a:off x="2088491" y="2197140"/>
            <a:ext cx="4967017" cy="2690467"/>
          </a:xfrm>
          <a:prstGeom prst="rect">
            <a:avLst/>
          </a:prstGeom>
        </p:spPr>
      </p:pic>
    </p:spTree>
    <p:extLst>
      <p:ext uri="{BB962C8B-B14F-4D97-AF65-F5344CB8AC3E}">
        <p14:creationId xmlns:p14="http://schemas.microsoft.com/office/powerpoint/2010/main" val="34112929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09"/>
        <p:cNvGrpSpPr/>
        <p:nvPr/>
      </p:nvGrpSpPr>
      <p:grpSpPr>
        <a:xfrm>
          <a:off x="0" y="0"/>
          <a:ext cx="0" cy="0"/>
          <a:chOff x="0" y="0"/>
          <a:chExt cx="0" cy="0"/>
        </a:xfrm>
      </p:grpSpPr>
      <p:sp>
        <p:nvSpPr>
          <p:cNvPr id="3537" name="Google Shape;3537;p56"/>
          <p:cNvSpPr/>
          <p:nvPr/>
        </p:nvSpPr>
        <p:spPr>
          <a:xfrm>
            <a:off x="7275441" y="4572020"/>
            <a:ext cx="2003731" cy="6311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p:cNvPicPr>
            <a:picLocks noChangeAspect="1"/>
          </p:cNvPicPr>
          <p:nvPr/>
        </p:nvPicPr>
        <p:blipFill>
          <a:blip r:embed="rId3"/>
          <a:stretch>
            <a:fillRect/>
          </a:stretch>
        </p:blipFill>
        <p:spPr>
          <a:xfrm rot="10800000">
            <a:off x="8494776" y="1653329"/>
            <a:ext cx="649224" cy="1089768"/>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852254" y="512992"/>
                <a:ext cx="7439491" cy="4402615"/>
              </a:xfrm>
              <a:prstGeom prst="rect">
                <a:avLst/>
              </a:prstGeom>
            </p:spPr>
            <p:txBody>
              <a:bodyPr wrap="square">
                <a:spAutoFit/>
              </a:bodyPr>
              <a:lstStyle/>
              <a:p>
                <a:pPr algn="just">
                  <a:lnSpc>
                    <a:spcPct val="150000"/>
                  </a:lnSpc>
                  <a:spcAft>
                    <a:spcPts val="800"/>
                  </a:spcAft>
                </a:pPr>
                <a:r>
                  <a:rPr lang="pt-BR" sz="1800" kern="100" dirty="0">
                    <a:latin typeface="Arial" panose="020B0604020202020204" pitchFamily="34" charset="0"/>
                    <a:ea typeface="Times New Roman" panose="02020603050405020304" pitchFamily="18" charset="0"/>
                    <a:cs typeface="Times New Roman" panose="02020603050405020304" pitchFamily="18" charset="0"/>
                  </a:rPr>
                  <a:t>Giả sử tấm bìa ban đầu có cạnh </a:t>
                </a:r>
                <a14:m>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𝑥</m:t>
                    </m:r>
                    <m:r>
                      <a:rPr lang="pt-BR" sz="1800" i="1" kern="100">
                        <a:latin typeface="Cambria Math" panose="02040503050406030204" pitchFamily="18" charset="0"/>
                        <a:ea typeface="Times New Roman" panose="02020603050405020304" pitchFamily="18" charset="0"/>
                        <a:cs typeface="Arial" panose="020B0604020202020204" pitchFamily="34" charset="0"/>
                      </a:rPr>
                      <m:t> (</m:t>
                    </m:r>
                    <m:r>
                      <a:rPr lang="pt-BR" sz="1800" i="1" kern="100">
                        <a:latin typeface="Cambria Math" panose="02040503050406030204" pitchFamily="18" charset="0"/>
                        <a:ea typeface="Times New Roman" panose="02020603050405020304" pitchFamily="18" charset="0"/>
                        <a:cs typeface="Arial" panose="020B0604020202020204" pitchFamily="34" charset="0"/>
                      </a:rPr>
                      <m:t>𝑐𝑚</m:t>
                    </m:r>
                    <m:r>
                      <a:rPr lang="pt-BR" sz="1800" i="1" kern="100">
                        <a:latin typeface="Cambria Math" panose="02040503050406030204" pitchFamily="18" charset="0"/>
                        <a:ea typeface="Times New Roman" panose="02020603050405020304" pitchFamily="18" charset="0"/>
                        <a:cs typeface="Arial" panose="020B0604020202020204" pitchFamily="34" charset="0"/>
                      </a:rPr>
                      <m:t>) (</m:t>
                    </m:r>
                    <m:r>
                      <a:rPr lang="pt-BR" sz="1800" i="1" kern="100">
                        <a:latin typeface="Cambria Math" panose="02040503050406030204" pitchFamily="18" charset="0"/>
                        <a:ea typeface="Times New Roman" panose="02020603050405020304" pitchFamily="18" charset="0"/>
                        <a:cs typeface="Arial" panose="020B0604020202020204" pitchFamily="34" charset="0"/>
                      </a:rPr>
                      <m:t>𝑥</m:t>
                    </m:r>
                    <m:r>
                      <a:rPr lang="pt-BR" sz="1800" i="1" kern="100">
                        <a:latin typeface="Cambria Math" panose="02040503050406030204" pitchFamily="18" charset="0"/>
                        <a:ea typeface="Times New Roman" panose="02020603050405020304" pitchFamily="18" charset="0"/>
                        <a:cs typeface="Arial" panose="020B0604020202020204" pitchFamily="34" charset="0"/>
                      </a:rPr>
                      <m:t>&gt;12)</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Khi đó:</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1800" kern="100" dirty="0">
                    <a:latin typeface="Arial" panose="020B0604020202020204" pitchFamily="34" charset="0"/>
                    <a:ea typeface="Times New Roman" panose="02020603050405020304" pitchFamily="18" charset="0"/>
                    <a:cs typeface="Times New Roman" panose="02020603050405020304" pitchFamily="18" charset="0"/>
                  </a:rPr>
                  <a:t>Đáy của chiếc hộp hình vuông cạnh </a:t>
                </a:r>
                <a14:m>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𝑥</m:t>
                    </m:r>
                    <m:r>
                      <a:rPr lang="pt-BR" sz="1800" i="1" kern="100">
                        <a:latin typeface="Cambria Math" panose="02040503050406030204" pitchFamily="18" charset="0"/>
                        <a:ea typeface="Times New Roman" panose="02020603050405020304" pitchFamily="18" charset="0"/>
                        <a:cs typeface="Arial" panose="020B0604020202020204" pitchFamily="34" charset="0"/>
                      </a:rPr>
                      <m:t>−12</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pt-BR" sz="1800" i="1" kern="100">
                        <a:latin typeface="Cambria Math" panose="02040503050406030204" pitchFamily="18" charset="0"/>
                        <a:ea typeface="Times New Roman" panose="02020603050405020304" pitchFamily="18" charset="0"/>
                        <a:cs typeface="Arial" panose="020B0604020202020204" pitchFamily="34" charset="0"/>
                      </a:rPr>
                      <m:t>𝑐𝑚</m:t>
                    </m:r>
                    <m:r>
                      <a:rPr lang="pt-BR" sz="18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nên diện tích của đáy chiếc hộp là </a:t>
                </a:r>
                <a14:m>
                  <m:oMath xmlns:m="http://schemas.openxmlformats.org/officeDocument/2006/math">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dPr>
                          <m:e>
                            <m:r>
                              <a:rPr lang="pt-BR" sz="1800" i="1" kern="100">
                                <a:latin typeface="Cambria Math" panose="02040503050406030204" pitchFamily="18" charset="0"/>
                                <a:ea typeface="Times New Roman" panose="02020603050405020304" pitchFamily="18" charset="0"/>
                                <a:cs typeface="Arial" panose="020B0604020202020204" pitchFamily="34" charset="0"/>
                              </a:rPr>
                              <m:t>𝑥</m:t>
                            </m:r>
                            <m:r>
                              <a:rPr lang="pt-BR" sz="1800" i="1" kern="100">
                                <a:latin typeface="Cambria Math" panose="02040503050406030204" pitchFamily="18" charset="0"/>
                                <a:ea typeface="Times New Roman" panose="02020603050405020304" pitchFamily="18" charset="0"/>
                                <a:cs typeface="Arial" panose="020B0604020202020204" pitchFamily="34" charset="0"/>
                              </a:rPr>
                              <m:t>−12</m:t>
                            </m:r>
                          </m:e>
                        </m:d>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800" i="1" kern="100">
                        <a:latin typeface="Cambria Math" panose="02040503050406030204" pitchFamily="18" charset="0"/>
                        <a:ea typeface="Times New Roman" panose="02020603050405020304" pitchFamily="18" charset="0"/>
                        <a:cs typeface="Arial" panose="020B0604020202020204" pitchFamily="34" charset="0"/>
                      </a:rPr>
                      <m:t> </m:t>
                    </m:r>
                    <m:d>
                      <m:d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dPr>
                      <m:e>
                        <m:r>
                          <a:rPr lang="pt-BR" sz="1800" i="1" kern="100">
                            <a:latin typeface="Cambria Math" panose="02040503050406030204" pitchFamily="18" charset="0"/>
                            <a:ea typeface="Times New Roman" panose="02020603050405020304" pitchFamily="18" charset="0"/>
                            <a:cs typeface="Arial" panose="020B0604020202020204" pitchFamily="34" charset="0"/>
                          </a:rPr>
                          <m:t>𝑐</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𝑚</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e>
                    </m:d>
                  </m:oMath>
                </a14:m>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1800" kern="100" dirty="0">
                    <a:latin typeface="Arial" panose="020B0604020202020204" pitchFamily="34" charset="0"/>
                    <a:ea typeface="Times New Roman" panose="02020603050405020304" pitchFamily="18" charset="0"/>
                    <a:cs typeface="Times New Roman" panose="02020603050405020304" pitchFamily="18" charset="0"/>
                  </a:rPr>
                  <a:t>Mà chiều cao của chiếc hộp là </a:t>
                </a:r>
                <a14:m>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6 </m:t>
                    </m:r>
                    <m:r>
                      <a:rPr lang="pt-BR" sz="1800" i="1" kern="100">
                        <a:latin typeface="Cambria Math" panose="02040503050406030204" pitchFamily="18" charset="0"/>
                        <a:ea typeface="Times New Roman" panose="02020603050405020304" pitchFamily="18" charset="0"/>
                        <a:cs typeface="Arial" panose="020B0604020202020204" pitchFamily="34" charset="0"/>
                      </a:rPr>
                      <m:t>𝑐𝑚</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suy ra thể tích của chiếc hộp bằng </a:t>
                </a:r>
                <a14:m>
                  <m:oMath xmlns:m="http://schemas.openxmlformats.org/officeDocument/2006/math">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dPr>
                          <m:e>
                            <m:r>
                              <a:rPr lang="pt-BR" sz="1800" i="1" kern="100">
                                <a:latin typeface="Cambria Math" panose="02040503050406030204" pitchFamily="18" charset="0"/>
                                <a:ea typeface="Times New Roman" panose="02020603050405020304" pitchFamily="18" charset="0"/>
                                <a:cs typeface="Arial" panose="020B0604020202020204" pitchFamily="34" charset="0"/>
                              </a:rPr>
                              <m:t>𝑥</m:t>
                            </m:r>
                            <m:r>
                              <a:rPr lang="pt-BR" sz="1800" i="1" kern="100">
                                <a:latin typeface="Cambria Math" panose="02040503050406030204" pitchFamily="18" charset="0"/>
                                <a:ea typeface="Times New Roman" panose="02020603050405020304" pitchFamily="18" charset="0"/>
                                <a:cs typeface="Arial" panose="020B0604020202020204" pitchFamily="34" charset="0"/>
                              </a:rPr>
                              <m:t>−12</m:t>
                            </m:r>
                          </m:e>
                        </m:d>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800" i="1" kern="100">
                        <a:latin typeface="Cambria Math" panose="02040503050406030204" pitchFamily="18" charset="0"/>
                        <a:ea typeface="Times New Roman" panose="02020603050405020304" pitchFamily="18" charset="0"/>
                        <a:cs typeface="Arial" panose="020B0604020202020204" pitchFamily="34" charset="0"/>
                      </a:rPr>
                      <m:t> . 6 </m:t>
                    </m:r>
                    <m:d>
                      <m:d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dPr>
                      <m:e>
                        <m:r>
                          <a:rPr lang="pt-BR" sz="1800" i="1" kern="100">
                            <a:latin typeface="Cambria Math" panose="02040503050406030204" pitchFamily="18" charset="0"/>
                            <a:ea typeface="Times New Roman" panose="02020603050405020304" pitchFamily="18" charset="0"/>
                            <a:cs typeface="Arial" panose="020B0604020202020204" pitchFamily="34" charset="0"/>
                          </a:rPr>
                          <m:t>𝑐</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𝑚</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3</m:t>
                            </m:r>
                          </m:sup>
                        </m:sSup>
                      </m:e>
                    </m:d>
                  </m:oMath>
                </a14:m>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1800" kern="100" dirty="0">
                    <a:latin typeface="Arial" panose="020B0604020202020204" pitchFamily="34" charset="0"/>
                    <a:ea typeface="Times New Roman" panose="02020603050405020304" pitchFamily="18" charset="0"/>
                    <a:cs typeface="Times New Roman" panose="02020603050405020304" pitchFamily="18" charset="0"/>
                  </a:rPr>
                  <a:t>Theo đề bài, thể tích của chiếc hộp bằng </a:t>
                </a:r>
                <a14:m>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600 </m:t>
                    </m:r>
                    <m:r>
                      <a:rPr lang="pt-BR" sz="1800" i="1" kern="100">
                        <a:latin typeface="Cambria Math" panose="02040503050406030204" pitchFamily="18" charset="0"/>
                        <a:ea typeface="Times New Roman" panose="02020603050405020304" pitchFamily="18" charset="0"/>
                        <a:cs typeface="Arial" panose="020B0604020202020204" pitchFamily="34" charset="0"/>
                      </a:rPr>
                      <m:t>𝑐</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𝑚</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3</m:t>
                        </m:r>
                      </m:sup>
                    </m:sSup>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nên </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dPr>
                            <m:e>
                              <m:r>
                                <a:rPr lang="pt-BR" sz="1800" i="1" kern="100">
                                  <a:latin typeface="Cambria Math" panose="02040503050406030204" pitchFamily="18" charset="0"/>
                                  <a:ea typeface="Times New Roman" panose="02020603050405020304" pitchFamily="18" charset="0"/>
                                  <a:cs typeface="Arial" panose="020B0604020202020204" pitchFamily="34" charset="0"/>
                                </a:rPr>
                                <m:t>𝑥</m:t>
                              </m:r>
                              <m:r>
                                <a:rPr lang="pt-BR" sz="1800" i="1" kern="100">
                                  <a:latin typeface="Cambria Math" panose="02040503050406030204" pitchFamily="18" charset="0"/>
                                  <a:ea typeface="Times New Roman" panose="02020603050405020304" pitchFamily="18" charset="0"/>
                                  <a:cs typeface="Arial" panose="020B0604020202020204" pitchFamily="34" charset="0"/>
                                </a:rPr>
                                <m:t>−12</m:t>
                              </m:r>
                            </m:e>
                          </m:d>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800" i="1" kern="100">
                          <a:latin typeface="Cambria Math" panose="02040503050406030204" pitchFamily="18" charset="0"/>
                          <a:ea typeface="Times New Roman" panose="02020603050405020304" pitchFamily="18" charset="0"/>
                          <a:cs typeface="Arial" panose="020B0604020202020204" pitchFamily="34" charset="0"/>
                        </a:rPr>
                        <m:t> . 6=600⇔</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dPr>
                            <m:e>
                              <m:r>
                                <a:rPr lang="pt-BR" sz="1800" i="1" kern="100">
                                  <a:latin typeface="Cambria Math" panose="02040503050406030204" pitchFamily="18" charset="0"/>
                                  <a:ea typeface="Times New Roman" panose="02020603050405020304" pitchFamily="18" charset="0"/>
                                  <a:cs typeface="Arial" panose="020B0604020202020204" pitchFamily="34" charset="0"/>
                                </a:rPr>
                                <m:t>𝑥</m:t>
                              </m:r>
                              <m:r>
                                <a:rPr lang="pt-BR" sz="1800" i="1" kern="100">
                                  <a:latin typeface="Cambria Math" panose="02040503050406030204" pitchFamily="18" charset="0"/>
                                  <a:ea typeface="Times New Roman" panose="02020603050405020304" pitchFamily="18" charset="0"/>
                                  <a:cs typeface="Arial" panose="020B0604020202020204" pitchFamily="34" charset="0"/>
                                </a:rPr>
                                <m:t>−12</m:t>
                              </m:r>
                            </m:e>
                          </m:d>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800" i="1" kern="100">
                          <a:latin typeface="Cambria Math" panose="02040503050406030204" pitchFamily="18" charset="0"/>
                          <a:ea typeface="Times New Roman" panose="02020603050405020304" pitchFamily="18" charset="0"/>
                          <a:cs typeface="Arial" panose="020B0604020202020204" pitchFamily="34" charset="0"/>
                        </a:rPr>
                        <m:t>=100 </m:t>
                      </m:r>
                    </m:oMath>
                  </m:oMathPara>
                </a14:m>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1800" kern="100" dirty="0">
                    <a:latin typeface="Arial" panose="020B0604020202020204" pitchFamily="34" charset="0"/>
                    <a:ea typeface="Times New Roman" panose="02020603050405020304" pitchFamily="18" charset="0"/>
                    <a:cs typeface="Times New Roman" panose="02020603050405020304" pitchFamily="18" charset="0"/>
                  </a:rPr>
                  <a:t>Với </a:t>
                </a:r>
                <a14:m>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𝑥</m:t>
                    </m:r>
                    <m:r>
                      <a:rPr lang="pt-BR" sz="1800" i="1" kern="100">
                        <a:latin typeface="Cambria Math" panose="02040503050406030204" pitchFamily="18" charset="0"/>
                        <a:ea typeface="Times New Roman" panose="02020603050405020304" pitchFamily="18" charset="0"/>
                        <a:cs typeface="Arial" panose="020B0604020202020204" pitchFamily="34" charset="0"/>
                      </a:rPr>
                      <m:t>&gt;12 </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𝑥</m:t>
                    </m:r>
                    <m:r>
                      <a:rPr lang="pt-BR" sz="1800" i="1" kern="100">
                        <a:latin typeface="Cambria Math" panose="02040503050406030204" pitchFamily="18" charset="0"/>
                        <a:ea typeface="Times New Roman" panose="02020603050405020304" pitchFamily="18" charset="0"/>
                        <a:cs typeface="Arial" panose="020B0604020202020204" pitchFamily="34" charset="0"/>
                      </a:rPr>
                      <m:t>−12=100 ⇔ </m:t>
                    </m:r>
                    <m:r>
                      <a:rPr lang="pt-BR" sz="1800" i="1" kern="100">
                        <a:latin typeface="Cambria Math" panose="02040503050406030204" pitchFamily="18" charset="0"/>
                        <a:ea typeface="Times New Roman" panose="02020603050405020304" pitchFamily="18" charset="0"/>
                        <a:cs typeface="Arial" panose="020B0604020202020204" pitchFamily="34" charset="0"/>
                      </a:rPr>
                      <m:t>𝑥</m:t>
                    </m:r>
                    <m:r>
                      <a:rPr lang="pt-BR" sz="1800" i="1" kern="100">
                        <a:latin typeface="Cambria Math" panose="02040503050406030204" pitchFamily="18" charset="0"/>
                        <a:ea typeface="Times New Roman" panose="02020603050405020304" pitchFamily="18" charset="0"/>
                        <a:cs typeface="Arial" panose="020B0604020202020204" pitchFamily="34" charset="0"/>
                      </a:rPr>
                      <m:t>=22 (</m:t>
                    </m:r>
                    <m:r>
                      <a:rPr lang="pt-BR" sz="1800" i="1" kern="100">
                        <a:latin typeface="Cambria Math" panose="02040503050406030204" pitchFamily="18" charset="0"/>
                        <a:ea typeface="Times New Roman" panose="02020603050405020304" pitchFamily="18" charset="0"/>
                        <a:cs typeface="Arial" panose="020B0604020202020204" pitchFamily="34" charset="0"/>
                      </a:rPr>
                      <m:t>𝑐𝑚</m:t>
                    </m:r>
                    <m:r>
                      <a:rPr lang="pt-BR" sz="18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1800" kern="100" dirty="0">
                    <a:latin typeface="Arial" panose="020B0604020202020204" pitchFamily="34" charset="0"/>
                    <a:ea typeface="Times New Roman" panose="02020603050405020304" pitchFamily="18" charset="0"/>
                    <a:cs typeface="Times New Roman" panose="02020603050405020304" pitchFamily="18" charset="0"/>
                  </a:rPr>
                  <a:t>Vậy độ dài cạnh của tấm bìa ban đầu là </a:t>
                </a:r>
                <a14:m>
                  <m:oMath xmlns:m="http://schemas.openxmlformats.org/officeDocument/2006/math">
                    <m:r>
                      <a:rPr lang="pt-BR" sz="1800" i="1" kern="100">
                        <a:latin typeface="Cambria Math" panose="02040503050406030204" pitchFamily="18" charset="0"/>
                        <a:ea typeface="Times New Roman" panose="02020603050405020304" pitchFamily="18" charset="0"/>
                        <a:cs typeface="Arial" panose="020B0604020202020204" pitchFamily="34" charset="0"/>
                      </a:rPr>
                      <m:t>22 </m:t>
                    </m:r>
                    <m:r>
                      <a:rPr lang="pt-BR" sz="1800" i="1" kern="100">
                        <a:latin typeface="Cambria Math" panose="02040503050406030204" pitchFamily="18" charset="0"/>
                        <a:ea typeface="Times New Roman" panose="02020603050405020304" pitchFamily="18" charset="0"/>
                        <a:cs typeface="Arial" panose="020B0604020202020204" pitchFamily="34" charset="0"/>
                      </a:rPr>
                      <m:t>𝑐𝑚</m:t>
                    </m:r>
                  </m:oMath>
                </a14:m>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852254" y="512992"/>
                <a:ext cx="7439491" cy="4402615"/>
              </a:xfrm>
              <a:prstGeom prst="rect">
                <a:avLst/>
              </a:prstGeom>
              <a:blipFill>
                <a:blip r:embed="rId4"/>
                <a:stretch>
                  <a:fillRect l="-738" r="-656" b="-1247"/>
                </a:stretch>
              </a:blipFill>
            </p:spPr>
            <p:txBody>
              <a:bodyPr/>
              <a:lstStyle/>
              <a:p>
                <a:r>
                  <a:rPr lang="en-US">
                    <a:noFill/>
                  </a:rPr>
                  <a:t> </a:t>
                </a:r>
              </a:p>
            </p:txBody>
          </p:sp>
        </mc:Fallback>
      </mc:AlternateContent>
      <p:sp>
        <p:nvSpPr>
          <p:cNvPr id="11" name="Rectangle 10"/>
          <p:cNvSpPr/>
          <p:nvPr/>
        </p:nvSpPr>
        <p:spPr>
          <a:xfrm>
            <a:off x="341279" y="194584"/>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err="1">
                <a:ln>
                  <a:noFill/>
                </a:ln>
                <a:solidFill>
                  <a:srgbClr val="005696"/>
                </a:solidFill>
                <a:effectLst/>
                <a:uLnTx/>
                <a:uFillTx/>
                <a:latin typeface="Arial" panose="020B0604020202020204" pitchFamily="34" charset="0"/>
                <a:ea typeface="+mn-ea"/>
                <a:cs typeface="Arial"/>
                <a:sym typeface="Arial"/>
              </a:rPr>
              <a:t>Giải</a:t>
            </a:r>
            <a:r>
              <a:rPr kumimoji="0" lang="en-US" sz="1800" b="1" i="1" u="sng" strike="noStrike" kern="1200" cap="none" spc="0" normalizeH="0" baseline="0" noProof="0" dirty="0">
                <a:ln>
                  <a:noFill/>
                </a:ln>
                <a:solidFill>
                  <a:srgbClr val="005696"/>
                </a:solidFill>
                <a:effectLst/>
                <a:uLnTx/>
                <a:uFillTx/>
                <a:latin typeface="Arial" panose="020B0604020202020204" pitchFamily="34" charset="0"/>
                <a:ea typeface="+mn-ea"/>
                <a:cs typeface="Arial"/>
                <a:sym typeface="Arial"/>
              </a:rPr>
              <a:t>:</a:t>
            </a:r>
            <a:endParaRPr kumimoji="0" lang="en-US" sz="1800" b="1" i="1" u="sng" strike="noStrike" kern="1200" cap="none" spc="0" normalizeH="0" baseline="0" noProof="0" dirty="0">
              <a:ln>
                <a:noFill/>
              </a:ln>
              <a:solidFill>
                <a:srgbClr val="005696"/>
              </a:solidFill>
              <a:effectLst/>
              <a:uLnTx/>
              <a:uFillTx/>
              <a:latin typeface="Calibri"/>
              <a:ea typeface="+mn-ea"/>
              <a:cs typeface="Arial"/>
              <a:sym typeface="Arial"/>
            </a:endParaRPr>
          </a:p>
        </p:txBody>
      </p:sp>
    </p:spTree>
    <p:extLst>
      <p:ext uri="{BB962C8B-B14F-4D97-AF65-F5344CB8AC3E}">
        <p14:creationId xmlns:p14="http://schemas.microsoft.com/office/powerpoint/2010/main" val="39254945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1"/>
        <p:cNvGrpSpPr/>
        <p:nvPr/>
      </p:nvGrpSpPr>
      <p:grpSpPr>
        <a:xfrm>
          <a:off x="0" y="0"/>
          <a:ext cx="0" cy="0"/>
          <a:chOff x="0" y="0"/>
          <a:chExt cx="0" cy="0"/>
        </a:xfrm>
      </p:grpSpPr>
      <p:sp>
        <p:nvSpPr>
          <p:cNvPr id="2" name="Rectangle 1"/>
          <p:cNvSpPr/>
          <p:nvPr/>
        </p:nvSpPr>
        <p:spPr>
          <a:xfrm>
            <a:off x="87465" y="87464"/>
            <a:ext cx="1049573" cy="131991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2" name="Title 21"/>
          <p:cNvSpPr txBox="1">
            <a:spLocks/>
          </p:cNvSpPr>
          <p:nvPr/>
        </p:nvSpPr>
        <p:spPr>
          <a:xfrm>
            <a:off x="359276" y="199764"/>
            <a:ext cx="6835607" cy="55590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lang="nl-NL" sz="2300" b="1" kern="1200" dirty="0">
                <a:solidFill>
                  <a:srgbClr val="000000"/>
                </a:solidFill>
                <a:latin typeface="Arial" panose="020B0604020202020204" pitchFamily="34" charset="0"/>
                <a:ea typeface="+mn-ea"/>
                <a:cs typeface="Arial" panose="020B0604020202020204" pitchFamily="34" charset="0"/>
                <a:sym typeface="Arial"/>
              </a:rPr>
              <a:t>2</a:t>
            </a:r>
            <a:r>
              <a:rPr kumimoji="0" lang="nl-NL" sz="2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Thể</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tích</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của</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khối</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chóp</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và</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khối</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chóp</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cụt</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đều</a:t>
            </a:r>
            <a:endParaRPr kumimoji="0" lang="en-US" sz="2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10"/>
          <p:cNvSpPr/>
          <p:nvPr/>
        </p:nvSpPr>
        <p:spPr>
          <a:xfrm rot="20355972">
            <a:off x="7765719" y="2990806"/>
            <a:ext cx="1172841" cy="13358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pic>
        <p:nvPicPr>
          <p:cNvPr id="13" name="Picture 12"/>
          <p:cNvPicPr>
            <a:picLocks noChangeAspect="1"/>
          </p:cNvPicPr>
          <p:nvPr/>
        </p:nvPicPr>
        <p:blipFill>
          <a:blip r:embed="rId3"/>
          <a:stretch>
            <a:fillRect/>
          </a:stretch>
        </p:blipFill>
        <p:spPr>
          <a:xfrm>
            <a:off x="8560475" y="108802"/>
            <a:ext cx="472204" cy="597084"/>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271811" y="945459"/>
                <a:ext cx="6438922" cy="1575560"/>
              </a:xfrm>
              <a:prstGeom prst="rect">
                <a:avLst/>
              </a:prstGeom>
            </p:spPr>
            <p:txBody>
              <a:bodyPr wrap="square">
                <a:spAutoFit/>
              </a:bodyPr>
              <a:lstStyle/>
              <a:p>
                <a:pPr algn="just">
                  <a:lnSpc>
                    <a:spcPct val="150000"/>
                  </a:lnSpc>
                  <a:spcBef>
                    <a:spcPts val="600"/>
                  </a:spcBef>
                  <a:spcAft>
                    <a:spcPts val="600"/>
                  </a:spcAft>
                </a:pPr>
                <a:r>
                  <a:rPr lang="da-DK" sz="2000" b="1" i="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a) Thể tích của khối chóp</a:t>
                </a:r>
                <a:endParaRPr lang="en-US" sz="20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2000" dirty="0">
                    <a:latin typeface="Arial" panose="020B0604020202020204" pitchFamily="34" charset="0"/>
                    <a:ea typeface="Times New Roman" panose="02020603050405020304" pitchFamily="18" charset="0"/>
                    <a:cs typeface="Times New Roman" panose="02020603050405020304" pitchFamily="18" charset="0"/>
                  </a:rPr>
                  <a:t>Ta gọi chiều cao của khối chóp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𝑆</m:t>
                    </m:r>
                    <m:r>
                      <a:rPr lang="da-DK"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da-DK" sz="2000" i="1">
                            <a:latin typeface="Cambria Math" panose="02040503050406030204" pitchFamily="18" charset="0"/>
                            <a:ea typeface="Times New Roman" panose="02020603050405020304" pitchFamily="18" charset="0"/>
                            <a:cs typeface="Arial" panose="020B0604020202020204" pitchFamily="34" charset="0"/>
                          </a:rPr>
                          <m:t>𝐴</m:t>
                        </m:r>
                      </m:e>
                      <m:sub>
                        <m:r>
                          <a:rPr lang="da-DK" sz="2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da-DK" sz="2000" i="1">
                            <a:latin typeface="Cambria Math" panose="02040503050406030204" pitchFamily="18" charset="0"/>
                            <a:ea typeface="Times New Roman" panose="02020603050405020304" pitchFamily="18" charset="0"/>
                            <a:cs typeface="Arial" panose="020B0604020202020204" pitchFamily="34" charset="0"/>
                          </a:rPr>
                          <m:t>𝐴</m:t>
                        </m:r>
                      </m:e>
                      <m:sub>
                        <m:r>
                          <a:rPr lang="da-DK" sz="2000" i="1">
                            <a:latin typeface="Cambria Math" panose="02040503050406030204" pitchFamily="18" charset="0"/>
                            <a:ea typeface="Times New Roman" panose="02020603050405020304" pitchFamily="18" charset="0"/>
                            <a:cs typeface="Arial" panose="020B0604020202020204" pitchFamily="34" charset="0"/>
                          </a:rPr>
                          <m:t>2</m:t>
                        </m:r>
                      </m:sub>
                    </m:sSub>
                    <m:r>
                      <a:rPr lang="da-DK"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da-DK" sz="2000" i="1">
                            <a:latin typeface="Cambria Math" panose="02040503050406030204" pitchFamily="18" charset="0"/>
                            <a:ea typeface="Times New Roman" panose="02020603050405020304" pitchFamily="18" charset="0"/>
                            <a:cs typeface="Arial" panose="020B0604020202020204" pitchFamily="34" charset="0"/>
                          </a:rPr>
                          <m:t>𝐴</m:t>
                        </m:r>
                      </m:e>
                      <m:sub>
                        <m:r>
                          <a:rPr lang="da-DK" sz="2000" i="1">
                            <a:latin typeface="Cambria Math" panose="02040503050406030204" pitchFamily="18" charset="0"/>
                            <a:ea typeface="Times New Roman" panose="02020603050405020304" pitchFamily="18" charset="0"/>
                            <a:cs typeface="Arial" panose="020B0604020202020204" pitchFamily="34" charset="0"/>
                          </a:rPr>
                          <m:t>𝑛</m:t>
                        </m:r>
                      </m:sub>
                    </m:sSub>
                  </m:oMath>
                </a14:m>
                <a:r>
                  <a:rPr lang="da-DK" sz="2000" dirty="0">
                    <a:latin typeface="Arial" panose="020B0604020202020204" pitchFamily="34" charset="0"/>
                    <a:ea typeface="Times New Roman" panose="02020603050405020304" pitchFamily="18" charset="0"/>
                    <a:cs typeface="Times New Roman" panose="02020603050405020304" pitchFamily="18" charset="0"/>
                  </a:rPr>
                  <a:t> là chiều cao của hình chóp tương ứng.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71811" y="945459"/>
                <a:ext cx="6438922" cy="1575560"/>
              </a:xfrm>
              <a:prstGeom prst="rect">
                <a:avLst/>
              </a:prstGeom>
              <a:blipFill>
                <a:blip r:embed="rId4"/>
                <a:stretch>
                  <a:fillRect l="-1042" r="-947" b="-579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D03ACC6-BCA1-F266-8655-41F122703E9C}"/>
              </a:ext>
            </a:extLst>
          </p:cNvPr>
          <p:cNvPicPr>
            <a:picLocks noChangeAspect="1"/>
          </p:cNvPicPr>
          <p:nvPr/>
        </p:nvPicPr>
        <p:blipFill>
          <a:blip r:embed="rId5"/>
          <a:srcRect/>
          <a:stretch/>
        </p:blipFill>
        <p:spPr>
          <a:xfrm>
            <a:off x="6982544" y="755665"/>
            <a:ext cx="1661358" cy="1960145"/>
          </a:xfrm>
          <a:prstGeom prst="rect">
            <a:avLst/>
          </a:prstGeom>
        </p:spPr>
      </p:pic>
      <p:sp>
        <p:nvSpPr>
          <p:cNvPr id="3" name="Google Shape;2540;p49">
            <a:extLst>
              <a:ext uri="{FF2B5EF4-FFF2-40B4-BE49-F238E27FC236}">
                <a16:creationId xmlns:a16="http://schemas.microsoft.com/office/drawing/2014/main" id="{6F5E2FAE-91E0-529E-AEC7-A8CC0168A3B9}"/>
              </a:ext>
            </a:extLst>
          </p:cNvPr>
          <p:cNvSpPr txBox="1">
            <a:spLocks/>
          </p:cNvSpPr>
          <p:nvPr/>
        </p:nvSpPr>
        <p:spPr>
          <a:xfrm>
            <a:off x="3536604" y="2596320"/>
            <a:ext cx="2070791" cy="4602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pPr>
            <a:r>
              <a:rPr lang="en-US" sz="2500" b="1" noProof="0" dirty="0" err="1">
                <a:solidFill>
                  <a:srgbClr val="C00000"/>
                </a:solidFill>
                <a:latin typeface="Arial" panose="020B0604020202020204" pitchFamily="34" charset="0"/>
              </a:rPr>
              <a:t>Định</a:t>
            </a:r>
            <a:r>
              <a:rPr lang="en-US" sz="2500" b="1" noProof="0" dirty="0">
                <a:solidFill>
                  <a:srgbClr val="C00000"/>
                </a:solidFill>
                <a:latin typeface="Arial" panose="020B0604020202020204" pitchFamily="34" charset="0"/>
              </a:rPr>
              <a:t> </a:t>
            </a:r>
            <a:r>
              <a:rPr lang="en-US" sz="2500" b="1" noProof="0" dirty="0" err="1">
                <a:solidFill>
                  <a:srgbClr val="C00000"/>
                </a:solidFill>
                <a:latin typeface="Arial" panose="020B0604020202020204" pitchFamily="34" charset="0"/>
              </a:rPr>
              <a:t>lí</a:t>
            </a:r>
            <a:endParaRPr kumimoji="0" lang="vi-VN" sz="2500" b="1" i="0" u="none" strike="noStrike" kern="0" cap="none" spc="0" normalizeH="0" baseline="0" noProof="0" dirty="0">
              <a:ln>
                <a:noFill/>
              </a:ln>
              <a:solidFill>
                <a:srgbClr val="C00000"/>
              </a:solidFill>
              <a:effectLst/>
              <a:uLnTx/>
              <a:uFillTx/>
              <a:latin typeface="Arial" panose="020B0604020202020204" pitchFamily="34" charset="0"/>
              <a:cs typeface="Maven Pro ExtraBold"/>
              <a:sym typeface="Maven Pro ExtraBold"/>
            </a:endParaRPr>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BF7DAE48-F1E6-6F54-A171-E5E728D581EC}"/>
                  </a:ext>
                </a:extLst>
              </p:cNvPr>
              <p:cNvSpPr/>
              <p:nvPr/>
            </p:nvSpPr>
            <p:spPr>
              <a:xfrm>
                <a:off x="170064" y="3234610"/>
                <a:ext cx="8803872" cy="1768241"/>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da-DK" sz="2000" dirty="0">
                    <a:latin typeface="Arial" panose="020B0604020202020204" pitchFamily="34" charset="0"/>
                    <a:ea typeface="Times New Roman" panose="02020603050405020304" pitchFamily="18" charset="0"/>
                    <a:cs typeface="Times New Roman" panose="02020603050405020304" pitchFamily="18" charset="0"/>
                  </a:rPr>
                  <a:t>Thể tích của khối chóp bằng một phần ba diện tích đáy nhân với chiều cao.</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2000" dirty="0">
                    <a:latin typeface="Arial" panose="020B0604020202020204" pitchFamily="34" charset="0"/>
                    <a:ea typeface="Times New Roman" panose="02020603050405020304" pitchFamily="18" charset="0"/>
                    <a:cs typeface="Times New Roman" panose="02020603050405020304" pitchFamily="18" charset="0"/>
                  </a:rPr>
                  <a:t>Cụ thể,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𝑉</m:t>
                    </m:r>
                    <m:r>
                      <a:rPr lang="da-DK"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da-DK" sz="2000" i="1">
                            <a:latin typeface="Cambria Math" panose="02040503050406030204" pitchFamily="18" charset="0"/>
                            <a:ea typeface="Calibri" panose="020F0502020204030204" pitchFamily="34" charset="0"/>
                            <a:cs typeface="Arial" panose="020B0604020202020204" pitchFamily="34" charset="0"/>
                          </a:rPr>
                          <m:t>1</m:t>
                        </m:r>
                      </m:num>
                      <m:den>
                        <m:r>
                          <a:rPr lang="da-DK" sz="2000" i="1">
                            <a:latin typeface="Cambria Math" panose="02040503050406030204" pitchFamily="18" charset="0"/>
                            <a:ea typeface="Calibri" panose="020F0502020204030204" pitchFamily="34" charset="0"/>
                            <a:cs typeface="Arial" panose="020B0604020202020204" pitchFamily="34" charset="0"/>
                          </a:rPr>
                          <m:t>3</m:t>
                        </m:r>
                      </m:den>
                    </m:f>
                    <m:r>
                      <a:rPr lang="en-US" sz="2000" i="1">
                        <a:latin typeface="Cambria Math" panose="02040503050406030204" pitchFamily="18" charset="0"/>
                        <a:ea typeface="Calibri" panose="020F0502020204030204" pitchFamily="34" charset="0"/>
                        <a:cs typeface="Arial" panose="020B0604020202020204" pitchFamily="34" charset="0"/>
                      </a:rPr>
                      <m:t>𝑆</m:t>
                    </m:r>
                    <m:r>
                      <a:rPr lang="da-DK" sz="2000" i="1">
                        <a:latin typeface="Cambria Math" panose="02040503050406030204" pitchFamily="18" charset="0"/>
                        <a:ea typeface="Calibri" panose="020F0502020204030204" pitchFamily="34" charset="0"/>
                        <a:cs typeface="Arial" panose="020B0604020202020204" pitchFamily="34" charset="0"/>
                      </a:rPr>
                      <m:t>.</m:t>
                    </m:r>
                    <m:r>
                      <a:rPr lang="da-DK" sz="2000" i="1">
                        <a:latin typeface="Cambria Math" panose="02040503050406030204" pitchFamily="18" charset="0"/>
                        <a:ea typeface="Calibri" panose="020F0502020204030204" pitchFamily="34" charset="0"/>
                        <a:cs typeface="Arial" panose="020B0604020202020204" pitchFamily="34" charset="0"/>
                      </a:rPr>
                      <m:t>h</m:t>
                    </m:r>
                  </m:oMath>
                </a14:m>
                <a:r>
                  <a:rPr lang="da-DK" sz="2000" dirty="0">
                    <a:latin typeface="Arial" panose="020B0604020202020204" pitchFamily="34" charset="0"/>
                    <a:ea typeface="Times New Roman" panose="02020603050405020304" pitchFamily="18" charset="0"/>
                    <a:cs typeface="Times New Roman" panose="02020603050405020304" pitchFamily="18" charset="0"/>
                  </a:rPr>
                  <a:t> trong đó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𝑉</m:t>
                    </m:r>
                    <m:r>
                      <a:rPr lang="da-DK" sz="2000" i="1">
                        <a:latin typeface="Cambria Math" panose="02040503050406030204" pitchFamily="18" charset="0"/>
                        <a:ea typeface="Times New Roman" panose="02020603050405020304" pitchFamily="18" charset="0"/>
                        <a:cs typeface="Arial" panose="020B0604020202020204" pitchFamily="34" charset="0"/>
                      </a:rPr>
                      <m:t> </m:t>
                    </m:r>
                  </m:oMath>
                </a14:m>
                <a:r>
                  <a:rPr lang="da-DK" sz="2000" dirty="0">
                    <a:latin typeface="Arial" panose="020B0604020202020204" pitchFamily="34" charset="0"/>
                    <a:ea typeface="Times New Roman" panose="02020603050405020304" pitchFamily="18" charset="0"/>
                    <a:cs typeface="Times New Roman" panose="02020603050405020304" pitchFamily="18" charset="0"/>
                  </a:rPr>
                  <a:t>là thể tích khối chóp,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𝑆</m:t>
                    </m:r>
                  </m:oMath>
                </a14:m>
                <a:r>
                  <a:rPr lang="da-DK" sz="2000" dirty="0">
                    <a:latin typeface="Arial" panose="020B0604020202020204" pitchFamily="34" charset="0"/>
                    <a:ea typeface="Times New Roman" panose="02020603050405020304" pitchFamily="18" charset="0"/>
                    <a:cs typeface="Times New Roman" panose="02020603050405020304" pitchFamily="18" charset="0"/>
                  </a:rPr>
                  <a:t> là diện tích của đáy và </a:t>
                </a:r>
                <a14:m>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h</m:t>
                    </m:r>
                    <m:r>
                      <a:rPr lang="da-DK" sz="2000" i="1">
                        <a:latin typeface="Cambria Math" panose="02040503050406030204" pitchFamily="18" charset="0"/>
                        <a:ea typeface="Times New Roman" panose="02020603050405020304" pitchFamily="18" charset="0"/>
                        <a:cs typeface="Arial" panose="020B0604020202020204" pitchFamily="34" charset="0"/>
                      </a:rPr>
                      <m:t> </m:t>
                    </m:r>
                  </m:oMath>
                </a14:m>
                <a:r>
                  <a:rPr lang="da-DK" sz="2000" dirty="0">
                    <a:latin typeface="Arial" panose="020B0604020202020204" pitchFamily="34" charset="0"/>
                    <a:ea typeface="Times New Roman" panose="02020603050405020304" pitchFamily="18" charset="0"/>
                    <a:cs typeface="Times New Roman" panose="02020603050405020304" pitchFamily="18" charset="0"/>
                  </a:rPr>
                  <a:t>là chiều cao của khối chóp.</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7" name="Rectangle 6">
                <a:extLst>
                  <a:ext uri="{FF2B5EF4-FFF2-40B4-BE49-F238E27FC236}">
                    <a16:creationId xmlns:a16="http://schemas.microsoft.com/office/drawing/2014/main" id="{BF7DAE48-F1E6-6F54-A171-E5E728D581EC}"/>
                  </a:ext>
                </a:extLst>
              </p:cNvPr>
              <p:cNvSpPr>
                <a:spLocks noRot="1" noChangeAspect="1" noMove="1" noResize="1" noEditPoints="1" noAdjustHandles="1" noChangeArrowheads="1" noChangeShapeType="1" noTextEdit="1"/>
              </p:cNvSpPr>
              <p:nvPr/>
            </p:nvSpPr>
            <p:spPr>
              <a:xfrm>
                <a:off x="170064" y="3234610"/>
                <a:ext cx="8803872" cy="1768241"/>
              </a:xfrm>
              <a:prstGeom prst="rect">
                <a:avLst/>
              </a:prstGeom>
              <a:blipFill>
                <a:blip r:embed="rId6"/>
                <a:stretch>
                  <a:fillRect l="-622" r="-552" b="-4762"/>
                </a:stretch>
              </a:blipFill>
              <a:ln w="25400" cap="flat" cmpd="sng" algn="ctr">
                <a:solidFill>
                  <a:srgbClr val="FFFFFF"/>
                </a:solidFill>
                <a:prstDash val="solid"/>
              </a:ln>
              <a:effectLst/>
            </p:spPr>
            <p:txBody>
              <a:bodyPr/>
              <a:lstStyle/>
              <a:p>
                <a:r>
                  <a:rPr lang="en-US">
                    <a:noFill/>
                  </a:rPr>
                  <a:t> </a:t>
                </a:r>
              </a:p>
            </p:txBody>
          </p:sp>
        </mc:Fallback>
      </mc:AlternateContent>
    </p:spTree>
    <p:extLst>
      <p:ext uri="{BB962C8B-B14F-4D97-AF65-F5344CB8AC3E}">
        <p14:creationId xmlns:p14="http://schemas.microsoft.com/office/powerpoint/2010/main" val="34674542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3"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grpSp>
        <p:nvGrpSpPr>
          <p:cNvPr id="8" name="Google Shape;3786;p58"/>
          <p:cNvGrpSpPr/>
          <p:nvPr/>
        </p:nvGrpSpPr>
        <p:grpSpPr>
          <a:xfrm rot="922726" flipH="1">
            <a:off x="8057706" y="4056444"/>
            <a:ext cx="974414" cy="975311"/>
            <a:chOff x="4249525" y="1996550"/>
            <a:chExt cx="1575225" cy="1641750"/>
          </a:xfrm>
        </p:grpSpPr>
        <p:sp>
          <p:nvSpPr>
            <p:cNvPr id="9" name="Google Shape;3787;p58"/>
            <p:cNvSpPr/>
            <p:nvPr/>
          </p:nvSpPr>
          <p:spPr>
            <a:xfrm>
              <a:off x="5225100" y="2274000"/>
              <a:ext cx="34475" cy="63300"/>
            </a:xfrm>
            <a:custGeom>
              <a:avLst/>
              <a:gdLst/>
              <a:ahLst/>
              <a:cxnLst/>
              <a:rect l="l" t="t" r="r" b="b"/>
              <a:pathLst>
                <a:path w="1379" h="2532" extrusionOk="0">
                  <a:moveTo>
                    <a:pt x="1037" y="1"/>
                  </a:moveTo>
                  <a:cubicBezTo>
                    <a:pt x="911" y="1"/>
                    <a:pt x="778" y="62"/>
                    <a:pt x="702" y="195"/>
                  </a:cubicBezTo>
                  <a:cubicBezTo>
                    <a:pt x="677" y="220"/>
                    <a:pt x="677" y="270"/>
                    <a:pt x="652" y="320"/>
                  </a:cubicBezTo>
                  <a:cubicBezTo>
                    <a:pt x="451" y="846"/>
                    <a:pt x="251" y="1398"/>
                    <a:pt x="50" y="1949"/>
                  </a:cubicBezTo>
                  <a:cubicBezTo>
                    <a:pt x="25" y="2024"/>
                    <a:pt x="0" y="2099"/>
                    <a:pt x="0" y="2174"/>
                  </a:cubicBezTo>
                  <a:cubicBezTo>
                    <a:pt x="0" y="2350"/>
                    <a:pt x="101" y="2475"/>
                    <a:pt x="276" y="2525"/>
                  </a:cubicBezTo>
                  <a:cubicBezTo>
                    <a:pt x="297" y="2530"/>
                    <a:pt x="318" y="2532"/>
                    <a:pt x="340" y="2532"/>
                  </a:cubicBezTo>
                  <a:cubicBezTo>
                    <a:pt x="449" y="2532"/>
                    <a:pt x="564" y="2479"/>
                    <a:pt x="627" y="2375"/>
                  </a:cubicBezTo>
                  <a:cubicBezTo>
                    <a:pt x="677" y="2300"/>
                    <a:pt x="727" y="2225"/>
                    <a:pt x="752" y="2124"/>
                  </a:cubicBezTo>
                  <a:cubicBezTo>
                    <a:pt x="928" y="1673"/>
                    <a:pt x="1103" y="1197"/>
                    <a:pt x="1253" y="721"/>
                  </a:cubicBezTo>
                  <a:cubicBezTo>
                    <a:pt x="1304" y="621"/>
                    <a:pt x="1329" y="520"/>
                    <a:pt x="1354" y="420"/>
                  </a:cubicBezTo>
                  <a:cubicBezTo>
                    <a:pt x="1379" y="245"/>
                    <a:pt x="1304" y="94"/>
                    <a:pt x="1153" y="19"/>
                  </a:cubicBezTo>
                  <a:cubicBezTo>
                    <a:pt x="1117" y="7"/>
                    <a:pt x="1077" y="1"/>
                    <a:pt x="1037" y="1"/>
                  </a:cubicBezTo>
                  <a:close/>
                </a:path>
              </a:pathLst>
            </a:custGeom>
            <a:solidFill>
              <a:srgbClr val="C2B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788;p58"/>
            <p:cNvSpPr/>
            <p:nvPr/>
          </p:nvSpPr>
          <p:spPr>
            <a:xfrm>
              <a:off x="5471325" y="2167325"/>
              <a:ext cx="114075" cy="130350"/>
            </a:xfrm>
            <a:custGeom>
              <a:avLst/>
              <a:gdLst/>
              <a:ahLst/>
              <a:cxnLst/>
              <a:rect l="l" t="t" r="r" b="b"/>
              <a:pathLst>
                <a:path w="4563" h="5214" extrusionOk="0">
                  <a:moveTo>
                    <a:pt x="277" y="0"/>
                  </a:moveTo>
                  <a:cubicBezTo>
                    <a:pt x="202" y="301"/>
                    <a:pt x="26" y="602"/>
                    <a:pt x="26" y="928"/>
                  </a:cubicBezTo>
                  <a:cubicBezTo>
                    <a:pt x="1" y="1579"/>
                    <a:pt x="101" y="2156"/>
                    <a:pt x="477" y="2682"/>
                  </a:cubicBezTo>
                  <a:cubicBezTo>
                    <a:pt x="878" y="3259"/>
                    <a:pt x="1354" y="3710"/>
                    <a:pt x="1906" y="4086"/>
                  </a:cubicBezTo>
                  <a:cubicBezTo>
                    <a:pt x="2332" y="4361"/>
                    <a:pt x="2733" y="4637"/>
                    <a:pt x="3184" y="4938"/>
                  </a:cubicBezTo>
                  <a:cubicBezTo>
                    <a:pt x="3184" y="5013"/>
                    <a:pt x="3184" y="5113"/>
                    <a:pt x="3159" y="5213"/>
                  </a:cubicBezTo>
                  <a:cubicBezTo>
                    <a:pt x="3184" y="5188"/>
                    <a:pt x="3209" y="5163"/>
                    <a:pt x="3234" y="5138"/>
                  </a:cubicBezTo>
                  <a:cubicBezTo>
                    <a:pt x="3610" y="4311"/>
                    <a:pt x="4011" y="3484"/>
                    <a:pt x="4362" y="2632"/>
                  </a:cubicBezTo>
                  <a:cubicBezTo>
                    <a:pt x="4562" y="2206"/>
                    <a:pt x="4512" y="2030"/>
                    <a:pt x="4136" y="1780"/>
                  </a:cubicBezTo>
                  <a:cubicBezTo>
                    <a:pt x="3986" y="1680"/>
                    <a:pt x="3861" y="1579"/>
                    <a:pt x="3710" y="1479"/>
                  </a:cubicBezTo>
                  <a:cubicBezTo>
                    <a:pt x="2933" y="1028"/>
                    <a:pt x="2131" y="627"/>
                    <a:pt x="1304" y="301"/>
                  </a:cubicBezTo>
                  <a:cubicBezTo>
                    <a:pt x="978" y="176"/>
                    <a:pt x="603" y="101"/>
                    <a:pt x="2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789;p58"/>
            <p:cNvSpPr/>
            <p:nvPr/>
          </p:nvSpPr>
          <p:spPr>
            <a:xfrm>
              <a:off x="5403050" y="2161350"/>
              <a:ext cx="147875" cy="143850"/>
            </a:xfrm>
            <a:custGeom>
              <a:avLst/>
              <a:gdLst/>
              <a:ahLst/>
              <a:cxnLst/>
              <a:rect l="l" t="t" r="r" b="b"/>
              <a:pathLst>
                <a:path w="5915" h="5754" extrusionOk="0">
                  <a:moveTo>
                    <a:pt x="1863" y="1"/>
                  </a:moveTo>
                  <a:cubicBezTo>
                    <a:pt x="1509" y="1"/>
                    <a:pt x="1387" y="122"/>
                    <a:pt x="1178" y="540"/>
                  </a:cubicBezTo>
                  <a:cubicBezTo>
                    <a:pt x="777" y="1292"/>
                    <a:pt x="401" y="2044"/>
                    <a:pt x="0" y="2771"/>
                  </a:cubicBezTo>
                  <a:cubicBezTo>
                    <a:pt x="125" y="2871"/>
                    <a:pt x="276" y="2946"/>
                    <a:pt x="401" y="3021"/>
                  </a:cubicBezTo>
                  <a:cubicBezTo>
                    <a:pt x="2055" y="3873"/>
                    <a:pt x="3735" y="4726"/>
                    <a:pt x="5389" y="5603"/>
                  </a:cubicBezTo>
                  <a:cubicBezTo>
                    <a:pt x="5514" y="5653"/>
                    <a:pt x="5639" y="5703"/>
                    <a:pt x="5790" y="5753"/>
                  </a:cubicBezTo>
                  <a:cubicBezTo>
                    <a:pt x="5815" y="5653"/>
                    <a:pt x="5865" y="5553"/>
                    <a:pt x="5890" y="5452"/>
                  </a:cubicBezTo>
                  <a:cubicBezTo>
                    <a:pt x="5915" y="5352"/>
                    <a:pt x="5915" y="5252"/>
                    <a:pt x="5915" y="5177"/>
                  </a:cubicBezTo>
                  <a:cubicBezTo>
                    <a:pt x="5464" y="4876"/>
                    <a:pt x="5063" y="4600"/>
                    <a:pt x="4637" y="4325"/>
                  </a:cubicBezTo>
                  <a:cubicBezTo>
                    <a:pt x="4085" y="3949"/>
                    <a:pt x="3609" y="3498"/>
                    <a:pt x="3208" y="2921"/>
                  </a:cubicBezTo>
                  <a:cubicBezTo>
                    <a:pt x="2832" y="2395"/>
                    <a:pt x="2732" y="1818"/>
                    <a:pt x="2757" y="1167"/>
                  </a:cubicBezTo>
                  <a:cubicBezTo>
                    <a:pt x="2757" y="841"/>
                    <a:pt x="2933" y="540"/>
                    <a:pt x="3008" y="239"/>
                  </a:cubicBezTo>
                  <a:cubicBezTo>
                    <a:pt x="2732" y="64"/>
                    <a:pt x="2406" y="39"/>
                    <a:pt x="2105" y="14"/>
                  </a:cubicBezTo>
                  <a:cubicBezTo>
                    <a:pt x="2014" y="5"/>
                    <a:pt x="1933" y="1"/>
                    <a:pt x="18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790;p58"/>
            <p:cNvSpPr/>
            <p:nvPr/>
          </p:nvSpPr>
          <p:spPr>
            <a:xfrm>
              <a:off x="5639875" y="2213050"/>
              <a:ext cx="135375" cy="177350"/>
            </a:xfrm>
            <a:custGeom>
              <a:avLst/>
              <a:gdLst/>
              <a:ahLst/>
              <a:cxnLst/>
              <a:rect l="l" t="t" r="r" b="b"/>
              <a:pathLst>
                <a:path w="5415" h="7094" extrusionOk="0">
                  <a:moveTo>
                    <a:pt x="903" y="1"/>
                  </a:moveTo>
                  <a:cubicBezTo>
                    <a:pt x="678" y="302"/>
                    <a:pt x="602" y="678"/>
                    <a:pt x="452" y="1003"/>
                  </a:cubicBezTo>
                  <a:cubicBezTo>
                    <a:pt x="176" y="1655"/>
                    <a:pt x="126" y="2357"/>
                    <a:pt x="51" y="3034"/>
                  </a:cubicBezTo>
                  <a:cubicBezTo>
                    <a:pt x="1" y="3560"/>
                    <a:pt x="126" y="4111"/>
                    <a:pt x="427" y="4562"/>
                  </a:cubicBezTo>
                  <a:cubicBezTo>
                    <a:pt x="602" y="4863"/>
                    <a:pt x="778" y="5139"/>
                    <a:pt x="1028" y="5389"/>
                  </a:cubicBezTo>
                  <a:cubicBezTo>
                    <a:pt x="1480" y="5891"/>
                    <a:pt x="2006" y="6267"/>
                    <a:pt x="2557" y="6617"/>
                  </a:cubicBezTo>
                  <a:cubicBezTo>
                    <a:pt x="2858" y="6793"/>
                    <a:pt x="3159" y="7044"/>
                    <a:pt x="3535" y="7094"/>
                  </a:cubicBezTo>
                  <a:cubicBezTo>
                    <a:pt x="3735" y="6643"/>
                    <a:pt x="3961" y="6191"/>
                    <a:pt x="4161" y="5740"/>
                  </a:cubicBezTo>
                  <a:cubicBezTo>
                    <a:pt x="4638" y="4713"/>
                    <a:pt x="5013" y="3635"/>
                    <a:pt x="5339" y="2532"/>
                  </a:cubicBezTo>
                  <a:cubicBezTo>
                    <a:pt x="5364" y="2382"/>
                    <a:pt x="5389" y="2232"/>
                    <a:pt x="5414" y="2081"/>
                  </a:cubicBezTo>
                  <a:cubicBezTo>
                    <a:pt x="5414" y="1776"/>
                    <a:pt x="5206" y="1565"/>
                    <a:pt x="4920" y="1565"/>
                  </a:cubicBezTo>
                  <a:cubicBezTo>
                    <a:pt x="4878" y="1565"/>
                    <a:pt x="4833" y="1570"/>
                    <a:pt x="4788" y="1580"/>
                  </a:cubicBezTo>
                  <a:cubicBezTo>
                    <a:pt x="4663" y="1605"/>
                    <a:pt x="4562" y="1655"/>
                    <a:pt x="4437" y="1680"/>
                  </a:cubicBezTo>
                  <a:cubicBezTo>
                    <a:pt x="3685" y="1956"/>
                    <a:pt x="2933" y="2257"/>
                    <a:pt x="2206" y="2658"/>
                  </a:cubicBezTo>
                  <a:cubicBezTo>
                    <a:pt x="2131" y="2708"/>
                    <a:pt x="2031" y="2733"/>
                    <a:pt x="1931" y="2783"/>
                  </a:cubicBezTo>
                  <a:cubicBezTo>
                    <a:pt x="1856" y="2582"/>
                    <a:pt x="1805" y="2432"/>
                    <a:pt x="1755" y="2257"/>
                  </a:cubicBezTo>
                  <a:cubicBezTo>
                    <a:pt x="1555" y="1705"/>
                    <a:pt x="1379" y="1154"/>
                    <a:pt x="1179" y="602"/>
                  </a:cubicBezTo>
                  <a:cubicBezTo>
                    <a:pt x="1129" y="402"/>
                    <a:pt x="1003" y="201"/>
                    <a:pt x="90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791;p58"/>
            <p:cNvSpPr/>
            <p:nvPr/>
          </p:nvSpPr>
          <p:spPr>
            <a:xfrm>
              <a:off x="5584750" y="2204300"/>
              <a:ext cx="143500" cy="198000"/>
            </a:xfrm>
            <a:custGeom>
              <a:avLst/>
              <a:gdLst/>
              <a:ahLst/>
              <a:cxnLst/>
              <a:rect l="l" t="t" r="r" b="b"/>
              <a:pathLst>
                <a:path w="5740" h="7920" extrusionOk="0">
                  <a:moveTo>
                    <a:pt x="2732" y="0"/>
                  </a:moveTo>
                  <a:cubicBezTo>
                    <a:pt x="2532" y="0"/>
                    <a:pt x="2406" y="100"/>
                    <a:pt x="2306" y="251"/>
                  </a:cubicBezTo>
                  <a:cubicBezTo>
                    <a:pt x="2231" y="351"/>
                    <a:pt x="2181" y="451"/>
                    <a:pt x="2131" y="551"/>
                  </a:cubicBezTo>
                  <a:cubicBezTo>
                    <a:pt x="1404" y="1980"/>
                    <a:pt x="702" y="3384"/>
                    <a:pt x="0" y="4812"/>
                  </a:cubicBezTo>
                  <a:cubicBezTo>
                    <a:pt x="151" y="4887"/>
                    <a:pt x="276" y="4988"/>
                    <a:pt x="426" y="5063"/>
                  </a:cubicBezTo>
                  <a:cubicBezTo>
                    <a:pt x="2131" y="5940"/>
                    <a:pt x="3810" y="6842"/>
                    <a:pt x="5414" y="7870"/>
                  </a:cubicBezTo>
                  <a:cubicBezTo>
                    <a:pt x="5439" y="7895"/>
                    <a:pt x="5489" y="7895"/>
                    <a:pt x="5539" y="7920"/>
                  </a:cubicBezTo>
                  <a:cubicBezTo>
                    <a:pt x="5614" y="7770"/>
                    <a:pt x="5665" y="7594"/>
                    <a:pt x="5740" y="7444"/>
                  </a:cubicBezTo>
                  <a:cubicBezTo>
                    <a:pt x="5364" y="7394"/>
                    <a:pt x="5063" y="7143"/>
                    <a:pt x="4762" y="6967"/>
                  </a:cubicBezTo>
                  <a:cubicBezTo>
                    <a:pt x="4211" y="6617"/>
                    <a:pt x="3685" y="6241"/>
                    <a:pt x="3233" y="5739"/>
                  </a:cubicBezTo>
                  <a:cubicBezTo>
                    <a:pt x="2983" y="5489"/>
                    <a:pt x="2807" y="5213"/>
                    <a:pt x="2632" y="4912"/>
                  </a:cubicBezTo>
                  <a:cubicBezTo>
                    <a:pt x="2331" y="4461"/>
                    <a:pt x="2206" y="3910"/>
                    <a:pt x="2256" y="3384"/>
                  </a:cubicBezTo>
                  <a:cubicBezTo>
                    <a:pt x="2331" y="2707"/>
                    <a:pt x="2381" y="2005"/>
                    <a:pt x="2657" y="1353"/>
                  </a:cubicBezTo>
                  <a:cubicBezTo>
                    <a:pt x="2807" y="1028"/>
                    <a:pt x="2883" y="652"/>
                    <a:pt x="3108" y="351"/>
                  </a:cubicBezTo>
                  <a:cubicBezTo>
                    <a:pt x="3083" y="125"/>
                    <a:pt x="2933" y="0"/>
                    <a:pt x="27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92;p58"/>
            <p:cNvSpPr/>
            <p:nvPr/>
          </p:nvSpPr>
          <p:spPr>
            <a:xfrm>
              <a:off x="4278350" y="2998150"/>
              <a:ext cx="1016325" cy="635375"/>
            </a:xfrm>
            <a:custGeom>
              <a:avLst/>
              <a:gdLst/>
              <a:ahLst/>
              <a:cxnLst/>
              <a:rect l="l" t="t" r="r" b="b"/>
              <a:pathLst>
                <a:path w="40653" h="25415" extrusionOk="0">
                  <a:moveTo>
                    <a:pt x="2306" y="1"/>
                  </a:moveTo>
                  <a:cubicBezTo>
                    <a:pt x="2306" y="1"/>
                    <a:pt x="0" y="3259"/>
                    <a:pt x="26" y="5665"/>
                  </a:cubicBezTo>
                  <a:cubicBezTo>
                    <a:pt x="51" y="8071"/>
                    <a:pt x="34362" y="25414"/>
                    <a:pt x="34362" y="25414"/>
                  </a:cubicBezTo>
                  <a:lnTo>
                    <a:pt x="40652" y="19449"/>
                  </a:lnTo>
                  <a:lnTo>
                    <a:pt x="2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93;p58"/>
            <p:cNvSpPr/>
            <p:nvPr/>
          </p:nvSpPr>
          <p:spPr>
            <a:xfrm>
              <a:off x="4340375" y="3067700"/>
              <a:ext cx="892275" cy="496575"/>
            </a:xfrm>
            <a:custGeom>
              <a:avLst/>
              <a:gdLst/>
              <a:ahLst/>
              <a:cxnLst/>
              <a:rect l="l" t="t" r="r" b="b"/>
              <a:pathLst>
                <a:path w="35691" h="19863" extrusionOk="0">
                  <a:moveTo>
                    <a:pt x="1" y="1"/>
                  </a:moveTo>
                  <a:cubicBezTo>
                    <a:pt x="1" y="126"/>
                    <a:pt x="76" y="201"/>
                    <a:pt x="151" y="276"/>
                  </a:cubicBezTo>
                  <a:cubicBezTo>
                    <a:pt x="602" y="727"/>
                    <a:pt x="1128" y="1078"/>
                    <a:pt x="1680" y="1404"/>
                  </a:cubicBezTo>
                  <a:cubicBezTo>
                    <a:pt x="2607" y="1955"/>
                    <a:pt x="3560" y="2432"/>
                    <a:pt x="4537" y="2858"/>
                  </a:cubicBezTo>
                  <a:cubicBezTo>
                    <a:pt x="7519" y="4186"/>
                    <a:pt x="10527" y="5489"/>
                    <a:pt x="13459" y="6893"/>
                  </a:cubicBezTo>
                  <a:cubicBezTo>
                    <a:pt x="14312" y="7319"/>
                    <a:pt x="15164" y="7720"/>
                    <a:pt x="16041" y="8121"/>
                  </a:cubicBezTo>
                  <a:cubicBezTo>
                    <a:pt x="16993" y="8572"/>
                    <a:pt x="17946" y="9048"/>
                    <a:pt x="18923" y="9499"/>
                  </a:cubicBezTo>
                  <a:cubicBezTo>
                    <a:pt x="19600" y="9825"/>
                    <a:pt x="20302" y="10151"/>
                    <a:pt x="20978" y="10477"/>
                  </a:cubicBezTo>
                  <a:cubicBezTo>
                    <a:pt x="21805" y="10878"/>
                    <a:pt x="22657" y="11279"/>
                    <a:pt x="23484" y="11705"/>
                  </a:cubicBezTo>
                  <a:cubicBezTo>
                    <a:pt x="24161" y="12056"/>
                    <a:pt x="24838" y="12457"/>
                    <a:pt x="25515" y="12833"/>
                  </a:cubicBezTo>
                  <a:cubicBezTo>
                    <a:pt x="26617" y="13459"/>
                    <a:pt x="27695" y="14161"/>
                    <a:pt x="28723" y="14913"/>
                  </a:cubicBezTo>
                  <a:cubicBezTo>
                    <a:pt x="29249" y="15314"/>
                    <a:pt x="29700" y="15790"/>
                    <a:pt x="30151" y="16241"/>
                  </a:cubicBezTo>
                  <a:cubicBezTo>
                    <a:pt x="30176" y="16266"/>
                    <a:pt x="30151" y="16316"/>
                    <a:pt x="30151" y="16367"/>
                  </a:cubicBezTo>
                  <a:cubicBezTo>
                    <a:pt x="30076" y="16342"/>
                    <a:pt x="30026" y="16342"/>
                    <a:pt x="29976" y="16316"/>
                  </a:cubicBezTo>
                  <a:cubicBezTo>
                    <a:pt x="29725" y="16191"/>
                    <a:pt x="29525" y="16066"/>
                    <a:pt x="29274" y="15941"/>
                  </a:cubicBezTo>
                  <a:cubicBezTo>
                    <a:pt x="27921" y="15264"/>
                    <a:pt x="26567" y="14587"/>
                    <a:pt x="25214" y="13910"/>
                  </a:cubicBezTo>
                  <a:cubicBezTo>
                    <a:pt x="24362" y="13459"/>
                    <a:pt x="23510" y="13008"/>
                    <a:pt x="22632" y="12582"/>
                  </a:cubicBezTo>
                  <a:cubicBezTo>
                    <a:pt x="21429" y="12006"/>
                    <a:pt x="20226" y="11429"/>
                    <a:pt x="19023" y="10828"/>
                  </a:cubicBezTo>
                  <a:cubicBezTo>
                    <a:pt x="17996" y="10326"/>
                    <a:pt x="16968" y="9800"/>
                    <a:pt x="15916" y="9299"/>
                  </a:cubicBezTo>
                  <a:cubicBezTo>
                    <a:pt x="14286" y="8547"/>
                    <a:pt x="12682" y="7770"/>
                    <a:pt x="11103" y="6943"/>
                  </a:cubicBezTo>
                  <a:cubicBezTo>
                    <a:pt x="10903" y="6843"/>
                    <a:pt x="10702" y="6742"/>
                    <a:pt x="10477" y="6667"/>
                  </a:cubicBezTo>
                  <a:cubicBezTo>
                    <a:pt x="10427" y="6642"/>
                    <a:pt x="10377" y="6642"/>
                    <a:pt x="10276" y="6642"/>
                  </a:cubicBezTo>
                  <a:cubicBezTo>
                    <a:pt x="10377" y="6868"/>
                    <a:pt x="10552" y="6893"/>
                    <a:pt x="10702" y="6968"/>
                  </a:cubicBezTo>
                  <a:cubicBezTo>
                    <a:pt x="12081" y="7720"/>
                    <a:pt x="13484" y="8422"/>
                    <a:pt x="14863" y="9148"/>
                  </a:cubicBezTo>
                  <a:cubicBezTo>
                    <a:pt x="15790" y="9625"/>
                    <a:pt x="16718" y="10101"/>
                    <a:pt x="17645" y="10552"/>
                  </a:cubicBezTo>
                  <a:cubicBezTo>
                    <a:pt x="18873" y="11204"/>
                    <a:pt x="20126" y="11830"/>
                    <a:pt x="21354" y="12482"/>
                  </a:cubicBezTo>
                  <a:cubicBezTo>
                    <a:pt x="23334" y="13534"/>
                    <a:pt x="25339" y="14612"/>
                    <a:pt x="27319" y="15665"/>
                  </a:cubicBezTo>
                  <a:cubicBezTo>
                    <a:pt x="28497" y="16291"/>
                    <a:pt x="29675" y="16943"/>
                    <a:pt x="30878" y="17469"/>
                  </a:cubicBezTo>
                  <a:cubicBezTo>
                    <a:pt x="31053" y="17545"/>
                    <a:pt x="31204" y="17670"/>
                    <a:pt x="31254" y="17870"/>
                  </a:cubicBezTo>
                  <a:cubicBezTo>
                    <a:pt x="31354" y="18146"/>
                    <a:pt x="31505" y="18447"/>
                    <a:pt x="31555" y="18748"/>
                  </a:cubicBezTo>
                  <a:cubicBezTo>
                    <a:pt x="31630" y="19073"/>
                    <a:pt x="31730" y="19424"/>
                    <a:pt x="31630" y="19775"/>
                  </a:cubicBezTo>
                  <a:cubicBezTo>
                    <a:pt x="31956" y="19800"/>
                    <a:pt x="32256" y="19825"/>
                    <a:pt x="32557" y="19850"/>
                  </a:cubicBezTo>
                  <a:cubicBezTo>
                    <a:pt x="32672" y="19859"/>
                    <a:pt x="32785" y="19863"/>
                    <a:pt x="32896" y="19863"/>
                  </a:cubicBezTo>
                  <a:cubicBezTo>
                    <a:pt x="33446" y="19863"/>
                    <a:pt x="33966" y="19762"/>
                    <a:pt x="34487" y="19575"/>
                  </a:cubicBezTo>
                  <a:cubicBezTo>
                    <a:pt x="34788" y="19449"/>
                    <a:pt x="35038" y="19299"/>
                    <a:pt x="35264" y="19073"/>
                  </a:cubicBezTo>
                  <a:cubicBezTo>
                    <a:pt x="35590" y="18773"/>
                    <a:pt x="35690" y="18397"/>
                    <a:pt x="35515" y="17996"/>
                  </a:cubicBezTo>
                  <a:cubicBezTo>
                    <a:pt x="35414" y="17770"/>
                    <a:pt x="35264" y="17545"/>
                    <a:pt x="35114" y="17344"/>
                  </a:cubicBezTo>
                  <a:cubicBezTo>
                    <a:pt x="34913" y="17093"/>
                    <a:pt x="34713" y="16868"/>
                    <a:pt x="34487" y="16642"/>
                  </a:cubicBezTo>
                  <a:cubicBezTo>
                    <a:pt x="34412" y="16567"/>
                    <a:pt x="34337" y="16517"/>
                    <a:pt x="34261" y="16442"/>
                  </a:cubicBezTo>
                  <a:cubicBezTo>
                    <a:pt x="33835" y="16116"/>
                    <a:pt x="33409" y="15790"/>
                    <a:pt x="32983" y="15464"/>
                  </a:cubicBezTo>
                  <a:cubicBezTo>
                    <a:pt x="31906" y="14712"/>
                    <a:pt x="30778" y="14061"/>
                    <a:pt x="29625" y="13434"/>
                  </a:cubicBezTo>
                  <a:cubicBezTo>
                    <a:pt x="27695" y="12407"/>
                    <a:pt x="25740" y="11454"/>
                    <a:pt x="23785" y="10527"/>
                  </a:cubicBezTo>
                  <a:cubicBezTo>
                    <a:pt x="21830" y="9600"/>
                    <a:pt x="19875" y="8647"/>
                    <a:pt x="17895" y="7745"/>
                  </a:cubicBezTo>
                  <a:cubicBezTo>
                    <a:pt x="14763" y="6367"/>
                    <a:pt x="11630" y="5038"/>
                    <a:pt x="8497" y="3660"/>
                  </a:cubicBezTo>
                  <a:cubicBezTo>
                    <a:pt x="6116" y="2632"/>
                    <a:pt x="3735" y="1580"/>
                    <a:pt x="1354" y="552"/>
                  </a:cubicBezTo>
                  <a:cubicBezTo>
                    <a:pt x="903" y="351"/>
                    <a:pt x="452" y="201"/>
                    <a:pt x="1" y="1"/>
                  </a:cubicBezTo>
                  <a:close/>
                </a:path>
              </a:pathLst>
            </a:custGeom>
            <a:solidFill>
              <a:srgbClr val="C2B9FF">
                <a:alpha val="240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94;p58"/>
            <p:cNvSpPr/>
            <p:nvPr/>
          </p:nvSpPr>
          <p:spPr>
            <a:xfrm>
              <a:off x="4255800" y="3136350"/>
              <a:ext cx="780725" cy="398175"/>
            </a:xfrm>
            <a:custGeom>
              <a:avLst/>
              <a:gdLst/>
              <a:ahLst/>
              <a:cxnLst/>
              <a:rect l="l" t="t" r="r" b="b"/>
              <a:pathLst>
                <a:path w="31229" h="15927" extrusionOk="0">
                  <a:moveTo>
                    <a:pt x="543" y="0"/>
                  </a:moveTo>
                  <a:cubicBezTo>
                    <a:pt x="378" y="0"/>
                    <a:pt x="240" y="102"/>
                    <a:pt x="75" y="312"/>
                  </a:cubicBezTo>
                  <a:cubicBezTo>
                    <a:pt x="25" y="387"/>
                    <a:pt x="25" y="463"/>
                    <a:pt x="0" y="538"/>
                  </a:cubicBezTo>
                  <a:cubicBezTo>
                    <a:pt x="727" y="1014"/>
                    <a:pt x="1479" y="1490"/>
                    <a:pt x="2206" y="1941"/>
                  </a:cubicBezTo>
                  <a:cubicBezTo>
                    <a:pt x="3183" y="2543"/>
                    <a:pt x="4136" y="3119"/>
                    <a:pt x="5088" y="3671"/>
                  </a:cubicBezTo>
                  <a:cubicBezTo>
                    <a:pt x="6090" y="4272"/>
                    <a:pt x="7093" y="4849"/>
                    <a:pt x="8095" y="5400"/>
                  </a:cubicBezTo>
                  <a:cubicBezTo>
                    <a:pt x="9324" y="6077"/>
                    <a:pt x="10552" y="6728"/>
                    <a:pt x="11780" y="7405"/>
                  </a:cubicBezTo>
                  <a:cubicBezTo>
                    <a:pt x="13183" y="8132"/>
                    <a:pt x="14562" y="8884"/>
                    <a:pt x="15965" y="9611"/>
                  </a:cubicBezTo>
                  <a:cubicBezTo>
                    <a:pt x="17419" y="10362"/>
                    <a:pt x="18847" y="11114"/>
                    <a:pt x="20276" y="11866"/>
                  </a:cubicBezTo>
                  <a:cubicBezTo>
                    <a:pt x="20953" y="12217"/>
                    <a:pt x="21629" y="12593"/>
                    <a:pt x="22306" y="12894"/>
                  </a:cubicBezTo>
                  <a:cubicBezTo>
                    <a:pt x="23534" y="13470"/>
                    <a:pt x="24737" y="14097"/>
                    <a:pt x="26015" y="14573"/>
                  </a:cubicBezTo>
                  <a:cubicBezTo>
                    <a:pt x="26742" y="14849"/>
                    <a:pt x="27469" y="15099"/>
                    <a:pt x="28196" y="15325"/>
                  </a:cubicBezTo>
                  <a:cubicBezTo>
                    <a:pt x="28697" y="15475"/>
                    <a:pt x="29198" y="15525"/>
                    <a:pt x="29700" y="15701"/>
                  </a:cubicBezTo>
                  <a:cubicBezTo>
                    <a:pt x="30101" y="15826"/>
                    <a:pt x="30552" y="15851"/>
                    <a:pt x="30978" y="15926"/>
                  </a:cubicBezTo>
                  <a:cubicBezTo>
                    <a:pt x="31053" y="15926"/>
                    <a:pt x="31153" y="15901"/>
                    <a:pt x="31228" y="15876"/>
                  </a:cubicBezTo>
                  <a:cubicBezTo>
                    <a:pt x="31128" y="15826"/>
                    <a:pt x="31053" y="15776"/>
                    <a:pt x="30953" y="15751"/>
                  </a:cubicBezTo>
                  <a:cubicBezTo>
                    <a:pt x="29825" y="15225"/>
                    <a:pt x="28672" y="14748"/>
                    <a:pt x="27544" y="14197"/>
                  </a:cubicBezTo>
                  <a:cubicBezTo>
                    <a:pt x="24311" y="12693"/>
                    <a:pt x="21153" y="11039"/>
                    <a:pt x="17970" y="9385"/>
                  </a:cubicBezTo>
                  <a:cubicBezTo>
                    <a:pt x="14938" y="7806"/>
                    <a:pt x="11905" y="6202"/>
                    <a:pt x="8872" y="4573"/>
                  </a:cubicBezTo>
                  <a:cubicBezTo>
                    <a:pt x="6567" y="3345"/>
                    <a:pt x="4236" y="2117"/>
                    <a:pt x="1980" y="763"/>
                  </a:cubicBezTo>
                  <a:cubicBezTo>
                    <a:pt x="1629" y="563"/>
                    <a:pt x="1278" y="337"/>
                    <a:pt x="928" y="137"/>
                  </a:cubicBezTo>
                  <a:cubicBezTo>
                    <a:pt x="776" y="46"/>
                    <a:pt x="654" y="0"/>
                    <a:pt x="5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95;p58"/>
            <p:cNvSpPr/>
            <p:nvPr/>
          </p:nvSpPr>
          <p:spPr>
            <a:xfrm>
              <a:off x="4284000" y="3106900"/>
              <a:ext cx="458025" cy="239925"/>
            </a:xfrm>
            <a:custGeom>
              <a:avLst/>
              <a:gdLst/>
              <a:ahLst/>
              <a:cxnLst/>
              <a:rect l="l" t="t" r="r" b="b"/>
              <a:pathLst>
                <a:path w="18321" h="9597" extrusionOk="0">
                  <a:moveTo>
                    <a:pt x="141" y="0"/>
                  </a:moveTo>
                  <a:cubicBezTo>
                    <a:pt x="111" y="0"/>
                    <a:pt x="67" y="12"/>
                    <a:pt x="0" y="12"/>
                  </a:cubicBezTo>
                  <a:cubicBezTo>
                    <a:pt x="125" y="187"/>
                    <a:pt x="301" y="237"/>
                    <a:pt x="451" y="312"/>
                  </a:cubicBezTo>
                  <a:cubicBezTo>
                    <a:pt x="1529" y="889"/>
                    <a:pt x="2607" y="1465"/>
                    <a:pt x="3684" y="2067"/>
                  </a:cubicBezTo>
                  <a:cubicBezTo>
                    <a:pt x="4762" y="2668"/>
                    <a:pt x="5815" y="3295"/>
                    <a:pt x="6892" y="3896"/>
                  </a:cubicBezTo>
                  <a:cubicBezTo>
                    <a:pt x="7569" y="4297"/>
                    <a:pt x="8246" y="4673"/>
                    <a:pt x="8947" y="5024"/>
                  </a:cubicBezTo>
                  <a:cubicBezTo>
                    <a:pt x="10075" y="5651"/>
                    <a:pt x="11228" y="6227"/>
                    <a:pt x="12356" y="6854"/>
                  </a:cubicBezTo>
                  <a:cubicBezTo>
                    <a:pt x="13459" y="7455"/>
                    <a:pt x="14587" y="8032"/>
                    <a:pt x="15739" y="8558"/>
                  </a:cubicBezTo>
                  <a:cubicBezTo>
                    <a:pt x="16516" y="8884"/>
                    <a:pt x="17318" y="9235"/>
                    <a:pt x="18095" y="9586"/>
                  </a:cubicBezTo>
                  <a:cubicBezTo>
                    <a:pt x="18112" y="9594"/>
                    <a:pt x="18132" y="9597"/>
                    <a:pt x="18153" y="9597"/>
                  </a:cubicBezTo>
                  <a:cubicBezTo>
                    <a:pt x="18196" y="9597"/>
                    <a:pt x="18246" y="9586"/>
                    <a:pt x="18296" y="9586"/>
                  </a:cubicBezTo>
                  <a:cubicBezTo>
                    <a:pt x="18296" y="9535"/>
                    <a:pt x="18296" y="9510"/>
                    <a:pt x="18321" y="9485"/>
                  </a:cubicBezTo>
                  <a:cubicBezTo>
                    <a:pt x="18221" y="9435"/>
                    <a:pt x="18145" y="9360"/>
                    <a:pt x="18070" y="9310"/>
                  </a:cubicBezTo>
                  <a:cubicBezTo>
                    <a:pt x="16692" y="8583"/>
                    <a:pt x="15313" y="7856"/>
                    <a:pt x="13935" y="7129"/>
                  </a:cubicBezTo>
                  <a:cubicBezTo>
                    <a:pt x="12732" y="6503"/>
                    <a:pt x="11529" y="5901"/>
                    <a:pt x="10326" y="5275"/>
                  </a:cubicBezTo>
                  <a:cubicBezTo>
                    <a:pt x="8972" y="4548"/>
                    <a:pt x="7619" y="3821"/>
                    <a:pt x="6241" y="3119"/>
                  </a:cubicBezTo>
                  <a:cubicBezTo>
                    <a:pt x="5038" y="2468"/>
                    <a:pt x="3860" y="1841"/>
                    <a:pt x="2632" y="1215"/>
                  </a:cubicBezTo>
                  <a:cubicBezTo>
                    <a:pt x="1830" y="788"/>
                    <a:pt x="1003" y="387"/>
                    <a:pt x="175" y="12"/>
                  </a:cubicBezTo>
                  <a:cubicBezTo>
                    <a:pt x="167" y="3"/>
                    <a:pt x="156" y="0"/>
                    <a:pt x="1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796;p58"/>
            <p:cNvSpPr/>
            <p:nvPr/>
          </p:nvSpPr>
          <p:spPr>
            <a:xfrm>
              <a:off x="4864825" y="3411050"/>
              <a:ext cx="189875" cy="98500"/>
            </a:xfrm>
            <a:custGeom>
              <a:avLst/>
              <a:gdLst/>
              <a:ahLst/>
              <a:cxnLst/>
              <a:rect l="l" t="t" r="r" b="b"/>
              <a:pathLst>
                <a:path w="7595" h="3940" extrusionOk="0">
                  <a:moveTo>
                    <a:pt x="50" y="1"/>
                  </a:moveTo>
                  <a:lnTo>
                    <a:pt x="0" y="101"/>
                  </a:lnTo>
                  <a:cubicBezTo>
                    <a:pt x="75" y="151"/>
                    <a:pt x="176" y="201"/>
                    <a:pt x="251" y="252"/>
                  </a:cubicBezTo>
                  <a:cubicBezTo>
                    <a:pt x="702" y="477"/>
                    <a:pt x="1178" y="728"/>
                    <a:pt x="1629" y="953"/>
                  </a:cubicBezTo>
                  <a:cubicBezTo>
                    <a:pt x="3133" y="1755"/>
                    <a:pt x="4612" y="2608"/>
                    <a:pt x="6166" y="3334"/>
                  </a:cubicBezTo>
                  <a:cubicBezTo>
                    <a:pt x="6567" y="3510"/>
                    <a:pt x="6968" y="3710"/>
                    <a:pt x="7369" y="3911"/>
                  </a:cubicBezTo>
                  <a:cubicBezTo>
                    <a:pt x="7403" y="3922"/>
                    <a:pt x="7444" y="3939"/>
                    <a:pt x="7482" y="3939"/>
                  </a:cubicBezTo>
                  <a:cubicBezTo>
                    <a:pt x="7526" y="3939"/>
                    <a:pt x="7567" y="3916"/>
                    <a:pt x="7594" y="3836"/>
                  </a:cubicBezTo>
                  <a:cubicBezTo>
                    <a:pt x="5288" y="2357"/>
                    <a:pt x="2757" y="1304"/>
                    <a:pt x="326" y="101"/>
                  </a:cubicBezTo>
                  <a:cubicBezTo>
                    <a:pt x="226" y="76"/>
                    <a:pt x="126" y="51"/>
                    <a:pt x="5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797;p58"/>
            <p:cNvSpPr/>
            <p:nvPr/>
          </p:nvSpPr>
          <p:spPr>
            <a:xfrm>
              <a:off x="4249525" y="2394775"/>
              <a:ext cx="1575225" cy="1243525"/>
            </a:xfrm>
            <a:custGeom>
              <a:avLst/>
              <a:gdLst/>
              <a:ahLst/>
              <a:cxnLst/>
              <a:rect l="l" t="t" r="r" b="b"/>
              <a:pathLst>
                <a:path w="63009" h="49741" extrusionOk="0">
                  <a:moveTo>
                    <a:pt x="60602" y="0"/>
                  </a:moveTo>
                  <a:cubicBezTo>
                    <a:pt x="60452" y="75"/>
                    <a:pt x="60427" y="201"/>
                    <a:pt x="60402" y="326"/>
                  </a:cubicBezTo>
                  <a:cubicBezTo>
                    <a:pt x="60327" y="702"/>
                    <a:pt x="60277" y="1078"/>
                    <a:pt x="60201" y="1429"/>
                  </a:cubicBezTo>
                  <a:cubicBezTo>
                    <a:pt x="60176" y="1554"/>
                    <a:pt x="60176" y="1679"/>
                    <a:pt x="60051" y="1729"/>
                  </a:cubicBezTo>
                  <a:cubicBezTo>
                    <a:pt x="60026" y="1955"/>
                    <a:pt x="59976" y="2181"/>
                    <a:pt x="59851" y="2356"/>
                  </a:cubicBezTo>
                  <a:cubicBezTo>
                    <a:pt x="59775" y="2481"/>
                    <a:pt x="59725" y="2607"/>
                    <a:pt x="59675" y="2732"/>
                  </a:cubicBezTo>
                  <a:cubicBezTo>
                    <a:pt x="59750" y="2807"/>
                    <a:pt x="59750" y="2907"/>
                    <a:pt x="59725" y="3008"/>
                  </a:cubicBezTo>
                  <a:cubicBezTo>
                    <a:pt x="59650" y="3258"/>
                    <a:pt x="59575" y="3484"/>
                    <a:pt x="59500" y="3709"/>
                  </a:cubicBezTo>
                  <a:cubicBezTo>
                    <a:pt x="59324" y="4186"/>
                    <a:pt x="59174" y="4687"/>
                    <a:pt x="58998" y="5163"/>
                  </a:cubicBezTo>
                  <a:cubicBezTo>
                    <a:pt x="58773" y="5790"/>
                    <a:pt x="58522" y="6366"/>
                    <a:pt x="58297" y="6993"/>
                  </a:cubicBezTo>
                  <a:cubicBezTo>
                    <a:pt x="57996" y="7895"/>
                    <a:pt x="57595" y="8747"/>
                    <a:pt x="57244" y="9624"/>
                  </a:cubicBezTo>
                  <a:cubicBezTo>
                    <a:pt x="56868" y="10476"/>
                    <a:pt x="56467" y="11329"/>
                    <a:pt x="56066" y="12206"/>
                  </a:cubicBezTo>
                  <a:cubicBezTo>
                    <a:pt x="55790" y="12807"/>
                    <a:pt x="55515" y="13434"/>
                    <a:pt x="55239" y="14035"/>
                  </a:cubicBezTo>
                  <a:cubicBezTo>
                    <a:pt x="54663" y="15238"/>
                    <a:pt x="54086" y="16466"/>
                    <a:pt x="53510" y="17669"/>
                  </a:cubicBezTo>
                  <a:cubicBezTo>
                    <a:pt x="52908" y="18897"/>
                    <a:pt x="52307" y="20151"/>
                    <a:pt x="51680" y="21379"/>
                  </a:cubicBezTo>
                  <a:cubicBezTo>
                    <a:pt x="51304" y="22181"/>
                    <a:pt x="50878" y="22983"/>
                    <a:pt x="50477" y="23760"/>
                  </a:cubicBezTo>
                  <a:cubicBezTo>
                    <a:pt x="49876" y="24963"/>
                    <a:pt x="49249" y="26166"/>
                    <a:pt x="48622" y="27344"/>
                  </a:cubicBezTo>
                  <a:cubicBezTo>
                    <a:pt x="47870" y="28747"/>
                    <a:pt x="47094" y="30126"/>
                    <a:pt x="46342" y="31529"/>
                  </a:cubicBezTo>
                  <a:cubicBezTo>
                    <a:pt x="45540" y="33033"/>
                    <a:pt x="44662" y="34537"/>
                    <a:pt x="43785" y="36015"/>
                  </a:cubicBezTo>
                  <a:cubicBezTo>
                    <a:pt x="43484" y="36517"/>
                    <a:pt x="43184" y="37018"/>
                    <a:pt x="42858" y="37519"/>
                  </a:cubicBezTo>
                  <a:cubicBezTo>
                    <a:pt x="42482" y="38121"/>
                    <a:pt x="42056" y="38697"/>
                    <a:pt x="41655" y="39324"/>
                  </a:cubicBezTo>
                  <a:cubicBezTo>
                    <a:pt x="40928" y="40451"/>
                    <a:pt x="40101" y="41504"/>
                    <a:pt x="39199" y="42507"/>
                  </a:cubicBezTo>
                  <a:cubicBezTo>
                    <a:pt x="38848" y="42858"/>
                    <a:pt x="38497" y="43208"/>
                    <a:pt x="38121" y="43559"/>
                  </a:cubicBezTo>
                  <a:cubicBezTo>
                    <a:pt x="38347" y="43785"/>
                    <a:pt x="38547" y="44010"/>
                    <a:pt x="38748" y="44261"/>
                  </a:cubicBezTo>
                  <a:cubicBezTo>
                    <a:pt x="38898" y="44462"/>
                    <a:pt x="39048" y="44687"/>
                    <a:pt x="39149" y="44913"/>
                  </a:cubicBezTo>
                  <a:cubicBezTo>
                    <a:pt x="39324" y="45314"/>
                    <a:pt x="39224" y="45690"/>
                    <a:pt x="38898" y="45990"/>
                  </a:cubicBezTo>
                  <a:cubicBezTo>
                    <a:pt x="38672" y="46216"/>
                    <a:pt x="38422" y="46366"/>
                    <a:pt x="38121" y="46492"/>
                  </a:cubicBezTo>
                  <a:cubicBezTo>
                    <a:pt x="37600" y="46679"/>
                    <a:pt x="37080" y="46780"/>
                    <a:pt x="36530" y="46780"/>
                  </a:cubicBezTo>
                  <a:cubicBezTo>
                    <a:pt x="36419" y="46780"/>
                    <a:pt x="36306" y="46776"/>
                    <a:pt x="36191" y="46767"/>
                  </a:cubicBezTo>
                  <a:cubicBezTo>
                    <a:pt x="35890" y="46742"/>
                    <a:pt x="35590" y="46717"/>
                    <a:pt x="35264" y="46692"/>
                  </a:cubicBezTo>
                  <a:cubicBezTo>
                    <a:pt x="34662" y="46617"/>
                    <a:pt x="34086" y="46441"/>
                    <a:pt x="33510" y="46266"/>
                  </a:cubicBezTo>
                  <a:cubicBezTo>
                    <a:pt x="32833" y="46040"/>
                    <a:pt x="32156" y="45790"/>
                    <a:pt x="31479" y="45539"/>
                  </a:cubicBezTo>
                  <a:cubicBezTo>
                    <a:pt x="31404" y="45564"/>
                    <a:pt x="31304" y="45589"/>
                    <a:pt x="31229" y="45589"/>
                  </a:cubicBezTo>
                  <a:cubicBezTo>
                    <a:pt x="30803" y="45514"/>
                    <a:pt x="30352" y="45489"/>
                    <a:pt x="29951" y="45364"/>
                  </a:cubicBezTo>
                  <a:cubicBezTo>
                    <a:pt x="29449" y="45188"/>
                    <a:pt x="28948" y="45138"/>
                    <a:pt x="28447" y="44988"/>
                  </a:cubicBezTo>
                  <a:cubicBezTo>
                    <a:pt x="27720" y="44762"/>
                    <a:pt x="26993" y="44512"/>
                    <a:pt x="26266" y="44236"/>
                  </a:cubicBezTo>
                  <a:cubicBezTo>
                    <a:pt x="24988" y="43760"/>
                    <a:pt x="23785" y="43133"/>
                    <a:pt x="22557" y="42557"/>
                  </a:cubicBezTo>
                  <a:cubicBezTo>
                    <a:pt x="21880" y="42256"/>
                    <a:pt x="21204" y="41880"/>
                    <a:pt x="20527" y="41529"/>
                  </a:cubicBezTo>
                  <a:cubicBezTo>
                    <a:pt x="19098" y="40777"/>
                    <a:pt x="17670" y="40025"/>
                    <a:pt x="16216" y="39274"/>
                  </a:cubicBezTo>
                  <a:cubicBezTo>
                    <a:pt x="14813" y="38547"/>
                    <a:pt x="13434" y="37795"/>
                    <a:pt x="12031" y="37068"/>
                  </a:cubicBezTo>
                  <a:cubicBezTo>
                    <a:pt x="10803" y="36391"/>
                    <a:pt x="9575" y="35740"/>
                    <a:pt x="8346" y="35063"/>
                  </a:cubicBezTo>
                  <a:cubicBezTo>
                    <a:pt x="7344" y="34512"/>
                    <a:pt x="6341" y="33935"/>
                    <a:pt x="5339" y="33334"/>
                  </a:cubicBezTo>
                  <a:cubicBezTo>
                    <a:pt x="4387" y="32782"/>
                    <a:pt x="3434" y="32206"/>
                    <a:pt x="2457" y="31604"/>
                  </a:cubicBezTo>
                  <a:cubicBezTo>
                    <a:pt x="1730" y="31153"/>
                    <a:pt x="978" y="30677"/>
                    <a:pt x="251" y="30201"/>
                  </a:cubicBezTo>
                  <a:cubicBezTo>
                    <a:pt x="1" y="30602"/>
                    <a:pt x="1" y="31053"/>
                    <a:pt x="1" y="31504"/>
                  </a:cubicBezTo>
                  <a:cubicBezTo>
                    <a:pt x="126" y="31579"/>
                    <a:pt x="226" y="31654"/>
                    <a:pt x="326" y="31705"/>
                  </a:cubicBezTo>
                  <a:cubicBezTo>
                    <a:pt x="1179" y="32181"/>
                    <a:pt x="2031" y="32657"/>
                    <a:pt x="2908" y="33133"/>
                  </a:cubicBezTo>
                  <a:cubicBezTo>
                    <a:pt x="7494" y="35690"/>
                    <a:pt x="12131" y="38196"/>
                    <a:pt x="16818" y="40602"/>
                  </a:cubicBezTo>
                  <a:cubicBezTo>
                    <a:pt x="19600" y="42030"/>
                    <a:pt x="22382" y="43434"/>
                    <a:pt x="25164" y="44863"/>
                  </a:cubicBezTo>
                  <a:cubicBezTo>
                    <a:pt x="27269" y="45915"/>
                    <a:pt x="29374" y="47018"/>
                    <a:pt x="31504" y="47995"/>
                  </a:cubicBezTo>
                  <a:cubicBezTo>
                    <a:pt x="32808" y="48597"/>
                    <a:pt x="34161" y="49123"/>
                    <a:pt x="35515" y="49549"/>
                  </a:cubicBezTo>
                  <a:cubicBezTo>
                    <a:pt x="35892" y="49678"/>
                    <a:pt x="36265" y="49741"/>
                    <a:pt x="36633" y="49741"/>
                  </a:cubicBezTo>
                  <a:cubicBezTo>
                    <a:pt x="37194" y="49741"/>
                    <a:pt x="37742" y="49596"/>
                    <a:pt x="38271" y="49324"/>
                  </a:cubicBezTo>
                  <a:cubicBezTo>
                    <a:pt x="38723" y="49123"/>
                    <a:pt x="39099" y="48822"/>
                    <a:pt x="39449" y="48472"/>
                  </a:cubicBezTo>
                  <a:cubicBezTo>
                    <a:pt x="40251" y="47720"/>
                    <a:pt x="40928" y="46842"/>
                    <a:pt x="41530" y="45915"/>
                  </a:cubicBezTo>
                  <a:cubicBezTo>
                    <a:pt x="42231" y="44762"/>
                    <a:pt x="42958" y="43609"/>
                    <a:pt x="43585" y="42431"/>
                  </a:cubicBezTo>
                  <a:cubicBezTo>
                    <a:pt x="45314" y="39299"/>
                    <a:pt x="46993" y="36141"/>
                    <a:pt x="48672" y="32983"/>
                  </a:cubicBezTo>
                  <a:cubicBezTo>
                    <a:pt x="51855" y="26993"/>
                    <a:pt x="55013" y="21003"/>
                    <a:pt x="58046" y="14912"/>
                  </a:cubicBezTo>
                  <a:cubicBezTo>
                    <a:pt x="59224" y="12506"/>
                    <a:pt x="60452" y="10100"/>
                    <a:pt x="61505" y="7619"/>
                  </a:cubicBezTo>
                  <a:cubicBezTo>
                    <a:pt x="61755" y="7043"/>
                    <a:pt x="61956" y="6441"/>
                    <a:pt x="62181" y="5840"/>
                  </a:cubicBezTo>
                  <a:cubicBezTo>
                    <a:pt x="62582" y="5138"/>
                    <a:pt x="62808" y="4386"/>
                    <a:pt x="62933" y="3634"/>
                  </a:cubicBezTo>
                  <a:cubicBezTo>
                    <a:pt x="63008" y="3133"/>
                    <a:pt x="63008" y="2632"/>
                    <a:pt x="62708" y="2206"/>
                  </a:cubicBezTo>
                  <a:cubicBezTo>
                    <a:pt x="62632" y="2055"/>
                    <a:pt x="62582" y="1905"/>
                    <a:pt x="62507" y="1780"/>
                  </a:cubicBezTo>
                  <a:cubicBezTo>
                    <a:pt x="61981" y="1078"/>
                    <a:pt x="61354" y="476"/>
                    <a:pt x="606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798;p58"/>
            <p:cNvSpPr/>
            <p:nvPr/>
          </p:nvSpPr>
          <p:spPr>
            <a:xfrm>
              <a:off x="4308425" y="1996550"/>
              <a:ext cx="1456175" cy="1487225"/>
            </a:xfrm>
            <a:custGeom>
              <a:avLst/>
              <a:gdLst/>
              <a:ahLst/>
              <a:cxnLst/>
              <a:rect l="l" t="t" r="r" b="b"/>
              <a:pathLst>
                <a:path w="58247" h="59489" extrusionOk="0">
                  <a:moveTo>
                    <a:pt x="24349" y="6941"/>
                  </a:moveTo>
                  <a:cubicBezTo>
                    <a:pt x="24505" y="6941"/>
                    <a:pt x="24683" y="7017"/>
                    <a:pt x="24913" y="7132"/>
                  </a:cubicBezTo>
                  <a:cubicBezTo>
                    <a:pt x="29224" y="9262"/>
                    <a:pt x="33509" y="11368"/>
                    <a:pt x="37820" y="13498"/>
                  </a:cubicBezTo>
                  <a:cubicBezTo>
                    <a:pt x="41705" y="15428"/>
                    <a:pt x="45615" y="17358"/>
                    <a:pt x="49499" y="19288"/>
                  </a:cubicBezTo>
                  <a:cubicBezTo>
                    <a:pt x="49650" y="19363"/>
                    <a:pt x="49800" y="19413"/>
                    <a:pt x="49926" y="19513"/>
                  </a:cubicBezTo>
                  <a:cubicBezTo>
                    <a:pt x="50126" y="19638"/>
                    <a:pt x="50276" y="19839"/>
                    <a:pt x="50201" y="20165"/>
                  </a:cubicBezTo>
                  <a:cubicBezTo>
                    <a:pt x="50176" y="20265"/>
                    <a:pt x="50101" y="20440"/>
                    <a:pt x="50026" y="20591"/>
                  </a:cubicBezTo>
                  <a:cubicBezTo>
                    <a:pt x="48923" y="22646"/>
                    <a:pt x="47845" y="24701"/>
                    <a:pt x="46768" y="26781"/>
                  </a:cubicBezTo>
                  <a:cubicBezTo>
                    <a:pt x="46166" y="27934"/>
                    <a:pt x="45565" y="29112"/>
                    <a:pt x="44963" y="30265"/>
                  </a:cubicBezTo>
                  <a:cubicBezTo>
                    <a:pt x="44863" y="30440"/>
                    <a:pt x="44763" y="30616"/>
                    <a:pt x="44662" y="30766"/>
                  </a:cubicBezTo>
                  <a:cubicBezTo>
                    <a:pt x="44537" y="30923"/>
                    <a:pt x="44422" y="31001"/>
                    <a:pt x="44279" y="31001"/>
                  </a:cubicBezTo>
                  <a:cubicBezTo>
                    <a:pt x="44194" y="31001"/>
                    <a:pt x="44098" y="30973"/>
                    <a:pt x="43986" y="30917"/>
                  </a:cubicBezTo>
                  <a:cubicBezTo>
                    <a:pt x="42858" y="30340"/>
                    <a:pt x="41705" y="29764"/>
                    <a:pt x="40577" y="29187"/>
                  </a:cubicBezTo>
                  <a:cubicBezTo>
                    <a:pt x="34612" y="26180"/>
                    <a:pt x="28647" y="23172"/>
                    <a:pt x="22682" y="20165"/>
                  </a:cubicBezTo>
                  <a:cubicBezTo>
                    <a:pt x="21379" y="19513"/>
                    <a:pt x="20076" y="18836"/>
                    <a:pt x="18747" y="18185"/>
                  </a:cubicBezTo>
                  <a:cubicBezTo>
                    <a:pt x="18647" y="18135"/>
                    <a:pt x="18547" y="18085"/>
                    <a:pt x="18447" y="18009"/>
                  </a:cubicBezTo>
                  <a:cubicBezTo>
                    <a:pt x="18196" y="17834"/>
                    <a:pt x="18146" y="17658"/>
                    <a:pt x="18296" y="17383"/>
                  </a:cubicBezTo>
                  <a:cubicBezTo>
                    <a:pt x="18772" y="16506"/>
                    <a:pt x="19249" y="15628"/>
                    <a:pt x="19750" y="14751"/>
                  </a:cubicBezTo>
                  <a:cubicBezTo>
                    <a:pt x="21078" y="12345"/>
                    <a:pt x="22407" y="9914"/>
                    <a:pt x="23735" y="7483"/>
                  </a:cubicBezTo>
                  <a:cubicBezTo>
                    <a:pt x="23954" y="7089"/>
                    <a:pt x="24130" y="6941"/>
                    <a:pt x="24349" y="6941"/>
                  </a:cubicBezTo>
                  <a:close/>
                  <a:moveTo>
                    <a:pt x="12978" y="33391"/>
                  </a:moveTo>
                  <a:cubicBezTo>
                    <a:pt x="13153" y="33391"/>
                    <a:pt x="13329" y="33417"/>
                    <a:pt x="13509" y="33473"/>
                  </a:cubicBezTo>
                  <a:cubicBezTo>
                    <a:pt x="13985" y="33649"/>
                    <a:pt x="14286" y="33974"/>
                    <a:pt x="14462" y="34425"/>
                  </a:cubicBezTo>
                  <a:cubicBezTo>
                    <a:pt x="14712" y="34952"/>
                    <a:pt x="14737" y="35403"/>
                    <a:pt x="14612" y="36180"/>
                  </a:cubicBezTo>
                  <a:cubicBezTo>
                    <a:pt x="14412" y="37182"/>
                    <a:pt x="13935" y="38060"/>
                    <a:pt x="13158" y="38761"/>
                  </a:cubicBezTo>
                  <a:cubicBezTo>
                    <a:pt x="12858" y="39012"/>
                    <a:pt x="12532" y="39212"/>
                    <a:pt x="12181" y="39338"/>
                  </a:cubicBezTo>
                  <a:cubicBezTo>
                    <a:pt x="11958" y="39410"/>
                    <a:pt x="11741" y="39446"/>
                    <a:pt x="11535" y="39446"/>
                  </a:cubicBezTo>
                  <a:cubicBezTo>
                    <a:pt x="10814" y="39446"/>
                    <a:pt x="10223" y="39015"/>
                    <a:pt x="9950" y="38235"/>
                  </a:cubicBezTo>
                  <a:cubicBezTo>
                    <a:pt x="9800" y="37709"/>
                    <a:pt x="9800" y="37207"/>
                    <a:pt x="9900" y="36681"/>
                  </a:cubicBezTo>
                  <a:cubicBezTo>
                    <a:pt x="10076" y="35754"/>
                    <a:pt x="10477" y="34927"/>
                    <a:pt x="11178" y="34250"/>
                  </a:cubicBezTo>
                  <a:cubicBezTo>
                    <a:pt x="11504" y="33924"/>
                    <a:pt x="11880" y="33674"/>
                    <a:pt x="12331" y="33498"/>
                  </a:cubicBezTo>
                  <a:cubicBezTo>
                    <a:pt x="12552" y="33429"/>
                    <a:pt x="12764" y="33391"/>
                    <a:pt x="12978" y="33391"/>
                  </a:cubicBezTo>
                  <a:close/>
                  <a:moveTo>
                    <a:pt x="34052" y="43678"/>
                  </a:moveTo>
                  <a:cubicBezTo>
                    <a:pt x="34745" y="43678"/>
                    <a:pt x="35314" y="44093"/>
                    <a:pt x="35590" y="44801"/>
                  </a:cubicBezTo>
                  <a:cubicBezTo>
                    <a:pt x="35765" y="45328"/>
                    <a:pt x="35765" y="45854"/>
                    <a:pt x="35690" y="46405"/>
                  </a:cubicBezTo>
                  <a:cubicBezTo>
                    <a:pt x="35514" y="47333"/>
                    <a:pt x="35088" y="48160"/>
                    <a:pt x="34412" y="48837"/>
                  </a:cubicBezTo>
                  <a:cubicBezTo>
                    <a:pt x="34061" y="49213"/>
                    <a:pt x="33635" y="49513"/>
                    <a:pt x="33108" y="49639"/>
                  </a:cubicBezTo>
                  <a:cubicBezTo>
                    <a:pt x="32926" y="49688"/>
                    <a:pt x="32748" y="49712"/>
                    <a:pt x="32578" y="49712"/>
                  </a:cubicBezTo>
                  <a:cubicBezTo>
                    <a:pt x="31884" y="49712"/>
                    <a:pt x="31315" y="49311"/>
                    <a:pt x="31053" y="48586"/>
                  </a:cubicBezTo>
                  <a:cubicBezTo>
                    <a:pt x="30853" y="48060"/>
                    <a:pt x="30853" y="47533"/>
                    <a:pt x="30928" y="47007"/>
                  </a:cubicBezTo>
                  <a:cubicBezTo>
                    <a:pt x="31128" y="45954"/>
                    <a:pt x="31630" y="45052"/>
                    <a:pt x="32432" y="44350"/>
                  </a:cubicBezTo>
                  <a:cubicBezTo>
                    <a:pt x="32732" y="44075"/>
                    <a:pt x="33058" y="43874"/>
                    <a:pt x="33459" y="43774"/>
                  </a:cubicBezTo>
                  <a:cubicBezTo>
                    <a:pt x="33664" y="43709"/>
                    <a:pt x="33863" y="43678"/>
                    <a:pt x="34052" y="43678"/>
                  </a:cubicBezTo>
                  <a:close/>
                  <a:moveTo>
                    <a:pt x="24136" y="0"/>
                  </a:moveTo>
                  <a:cubicBezTo>
                    <a:pt x="23682" y="0"/>
                    <a:pt x="23247" y="147"/>
                    <a:pt x="22833" y="465"/>
                  </a:cubicBezTo>
                  <a:cubicBezTo>
                    <a:pt x="22281" y="891"/>
                    <a:pt x="21755" y="1368"/>
                    <a:pt x="21304" y="1919"/>
                  </a:cubicBezTo>
                  <a:cubicBezTo>
                    <a:pt x="20803" y="2521"/>
                    <a:pt x="20326" y="3147"/>
                    <a:pt x="19850" y="3749"/>
                  </a:cubicBezTo>
                  <a:cubicBezTo>
                    <a:pt x="19850" y="3799"/>
                    <a:pt x="19825" y="3849"/>
                    <a:pt x="19800" y="3899"/>
                  </a:cubicBezTo>
                  <a:cubicBezTo>
                    <a:pt x="18722" y="5478"/>
                    <a:pt x="17795" y="7132"/>
                    <a:pt x="16868" y="8786"/>
                  </a:cubicBezTo>
                  <a:cubicBezTo>
                    <a:pt x="16793" y="8937"/>
                    <a:pt x="16692" y="9062"/>
                    <a:pt x="16592" y="9212"/>
                  </a:cubicBezTo>
                  <a:cubicBezTo>
                    <a:pt x="16341" y="9714"/>
                    <a:pt x="16066" y="10190"/>
                    <a:pt x="15790" y="10691"/>
                  </a:cubicBezTo>
                  <a:cubicBezTo>
                    <a:pt x="15740" y="10816"/>
                    <a:pt x="15690" y="10942"/>
                    <a:pt x="15615" y="11067"/>
                  </a:cubicBezTo>
                  <a:cubicBezTo>
                    <a:pt x="14737" y="12696"/>
                    <a:pt x="13835" y="14350"/>
                    <a:pt x="12908" y="15979"/>
                  </a:cubicBezTo>
                  <a:cubicBezTo>
                    <a:pt x="12858" y="16130"/>
                    <a:pt x="12757" y="16255"/>
                    <a:pt x="12682" y="16380"/>
                  </a:cubicBezTo>
                  <a:cubicBezTo>
                    <a:pt x="12607" y="16506"/>
                    <a:pt x="12557" y="16631"/>
                    <a:pt x="12482" y="16756"/>
                  </a:cubicBezTo>
                  <a:cubicBezTo>
                    <a:pt x="11329" y="18836"/>
                    <a:pt x="10151" y="20942"/>
                    <a:pt x="8998" y="23022"/>
                  </a:cubicBezTo>
                  <a:cubicBezTo>
                    <a:pt x="8772" y="23448"/>
                    <a:pt x="8547" y="23849"/>
                    <a:pt x="8321" y="24250"/>
                  </a:cubicBezTo>
                  <a:cubicBezTo>
                    <a:pt x="8271" y="24350"/>
                    <a:pt x="8221" y="24425"/>
                    <a:pt x="8171" y="24526"/>
                  </a:cubicBezTo>
                  <a:cubicBezTo>
                    <a:pt x="6366" y="27659"/>
                    <a:pt x="4612" y="30841"/>
                    <a:pt x="2983" y="34075"/>
                  </a:cubicBezTo>
                  <a:cubicBezTo>
                    <a:pt x="2231" y="35578"/>
                    <a:pt x="1454" y="37057"/>
                    <a:pt x="828" y="38611"/>
                  </a:cubicBezTo>
                  <a:cubicBezTo>
                    <a:pt x="502" y="39388"/>
                    <a:pt x="251" y="40165"/>
                    <a:pt x="126" y="40992"/>
                  </a:cubicBezTo>
                  <a:cubicBezTo>
                    <a:pt x="0" y="41644"/>
                    <a:pt x="251" y="42145"/>
                    <a:pt x="752" y="42521"/>
                  </a:cubicBezTo>
                  <a:cubicBezTo>
                    <a:pt x="928" y="42646"/>
                    <a:pt x="1103" y="42746"/>
                    <a:pt x="1279" y="42847"/>
                  </a:cubicBezTo>
                  <a:cubicBezTo>
                    <a:pt x="1730" y="43047"/>
                    <a:pt x="2181" y="43197"/>
                    <a:pt x="2632" y="43398"/>
                  </a:cubicBezTo>
                  <a:cubicBezTo>
                    <a:pt x="5013" y="44426"/>
                    <a:pt x="7394" y="45478"/>
                    <a:pt x="9775" y="46531"/>
                  </a:cubicBezTo>
                  <a:cubicBezTo>
                    <a:pt x="12908" y="47884"/>
                    <a:pt x="16041" y="49213"/>
                    <a:pt x="19173" y="50591"/>
                  </a:cubicBezTo>
                  <a:cubicBezTo>
                    <a:pt x="21153" y="51493"/>
                    <a:pt x="23108" y="52446"/>
                    <a:pt x="25063" y="53373"/>
                  </a:cubicBezTo>
                  <a:cubicBezTo>
                    <a:pt x="27018" y="54300"/>
                    <a:pt x="28973" y="55253"/>
                    <a:pt x="30903" y="56280"/>
                  </a:cubicBezTo>
                  <a:cubicBezTo>
                    <a:pt x="32056" y="56907"/>
                    <a:pt x="33184" y="57558"/>
                    <a:pt x="34261" y="58310"/>
                  </a:cubicBezTo>
                  <a:cubicBezTo>
                    <a:pt x="34687" y="58636"/>
                    <a:pt x="35113" y="58962"/>
                    <a:pt x="35539" y="59288"/>
                  </a:cubicBezTo>
                  <a:cubicBezTo>
                    <a:pt x="35615" y="59363"/>
                    <a:pt x="35690" y="59413"/>
                    <a:pt x="35765" y="59488"/>
                  </a:cubicBezTo>
                  <a:cubicBezTo>
                    <a:pt x="36141" y="59137"/>
                    <a:pt x="36492" y="58787"/>
                    <a:pt x="36843" y="58436"/>
                  </a:cubicBezTo>
                  <a:cubicBezTo>
                    <a:pt x="37745" y="57433"/>
                    <a:pt x="38572" y="56380"/>
                    <a:pt x="39299" y="55253"/>
                  </a:cubicBezTo>
                  <a:cubicBezTo>
                    <a:pt x="39700" y="54626"/>
                    <a:pt x="40126" y="54050"/>
                    <a:pt x="40502" y="53448"/>
                  </a:cubicBezTo>
                  <a:cubicBezTo>
                    <a:pt x="40828" y="52947"/>
                    <a:pt x="41128" y="52446"/>
                    <a:pt x="41429" y="51944"/>
                  </a:cubicBezTo>
                  <a:cubicBezTo>
                    <a:pt x="42306" y="50466"/>
                    <a:pt x="43184" y="48962"/>
                    <a:pt x="43986" y="47458"/>
                  </a:cubicBezTo>
                  <a:cubicBezTo>
                    <a:pt x="44738" y="46055"/>
                    <a:pt x="45514" y="44676"/>
                    <a:pt x="46266" y="43273"/>
                  </a:cubicBezTo>
                  <a:cubicBezTo>
                    <a:pt x="46893" y="42095"/>
                    <a:pt x="47494" y="40892"/>
                    <a:pt x="48121" y="39689"/>
                  </a:cubicBezTo>
                  <a:cubicBezTo>
                    <a:pt x="48522" y="38912"/>
                    <a:pt x="48948" y="38110"/>
                    <a:pt x="49324" y="37308"/>
                  </a:cubicBezTo>
                  <a:cubicBezTo>
                    <a:pt x="49951" y="36080"/>
                    <a:pt x="50552" y="34826"/>
                    <a:pt x="51154" y="33598"/>
                  </a:cubicBezTo>
                  <a:cubicBezTo>
                    <a:pt x="51730" y="32395"/>
                    <a:pt x="52307" y="31167"/>
                    <a:pt x="52883" y="29964"/>
                  </a:cubicBezTo>
                  <a:cubicBezTo>
                    <a:pt x="53159" y="29363"/>
                    <a:pt x="53434" y="28736"/>
                    <a:pt x="53710" y="28135"/>
                  </a:cubicBezTo>
                  <a:cubicBezTo>
                    <a:pt x="54111" y="27283"/>
                    <a:pt x="54512" y="26405"/>
                    <a:pt x="54888" y="25553"/>
                  </a:cubicBezTo>
                  <a:cubicBezTo>
                    <a:pt x="55239" y="24676"/>
                    <a:pt x="55640" y="23824"/>
                    <a:pt x="55941" y="22922"/>
                  </a:cubicBezTo>
                  <a:cubicBezTo>
                    <a:pt x="56166" y="22295"/>
                    <a:pt x="56417" y="21719"/>
                    <a:pt x="56642" y="21092"/>
                  </a:cubicBezTo>
                  <a:cubicBezTo>
                    <a:pt x="56818" y="20616"/>
                    <a:pt x="56968" y="20115"/>
                    <a:pt x="57144" y="19638"/>
                  </a:cubicBezTo>
                  <a:cubicBezTo>
                    <a:pt x="57219" y="19413"/>
                    <a:pt x="57294" y="19187"/>
                    <a:pt x="57369" y="18937"/>
                  </a:cubicBezTo>
                  <a:cubicBezTo>
                    <a:pt x="57394" y="18836"/>
                    <a:pt x="57394" y="18736"/>
                    <a:pt x="57319" y="18661"/>
                  </a:cubicBezTo>
                  <a:cubicBezTo>
                    <a:pt x="57144" y="18962"/>
                    <a:pt x="56993" y="19262"/>
                    <a:pt x="56818" y="19563"/>
                  </a:cubicBezTo>
                  <a:cubicBezTo>
                    <a:pt x="56191" y="20766"/>
                    <a:pt x="55565" y="21994"/>
                    <a:pt x="54938" y="23197"/>
                  </a:cubicBezTo>
                  <a:cubicBezTo>
                    <a:pt x="54462" y="24075"/>
                    <a:pt x="53986" y="24952"/>
                    <a:pt x="53535" y="25854"/>
                  </a:cubicBezTo>
                  <a:cubicBezTo>
                    <a:pt x="53058" y="26756"/>
                    <a:pt x="52582" y="27684"/>
                    <a:pt x="52081" y="28586"/>
                  </a:cubicBezTo>
                  <a:cubicBezTo>
                    <a:pt x="51630" y="29488"/>
                    <a:pt x="51154" y="30365"/>
                    <a:pt x="50702" y="31242"/>
                  </a:cubicBezTo>
                  <a:cubicBezTo>
                    <a:pt x="50176" y="32245"/>
                    <a:pt x="49650" y="33222"/>
                    <a:pt x="49124" y="34225"/>
                  </a:cubicBezTo>
                  <a:cubicBezTo>
                    <a:pt x="48647" y="35127"/>
                    <a:pt x="48171" y="36055"/>
                    <a:pt x="47695" y="36982"/>
                  </a:cubicBezTo>
                  <a:cubicBezTo>
                    <a:pt x="47219" y="37859"/>
                    <a:pt x="46768" y="38736"/>
                    <a:pt x="46291" y="39639"/>
                  </a:cubicBezTo>
                  <a:cubicBezTo>
                    <a:pt x="45815" y="40541"/>
                    <a:pt x="45339" y="41468"/>
                    <a:pt x="44863" y="42370"/>
                  </a:cubicBezTo>
                  <a:cubicBezTo>
                    <a:pt x="44337" y="43348"/>
                    <a:pt x="43835" y="44325"/>
                    <a:pt x="43309" y="45303"/>
                  </a:cubicBezTo>
                  <a:cubicBezTo>
                    <a:pt x="42833" y="46230"/>
                    <a:pt x="42332" y="47182"/>
                    <a:pt x="41855" y="48110"/>
                  </a:cubicBezTo>
                  <a:cubicBezTo>
                    <a:pt x="41404" y="48962"/>
                    <a:pt x="40928" y="49839"/>
                    <a:pt x="40477" y="50716"/>
                  </a:cubicBezTo>
                  <a:cubicBezTo>
                    <a:pt x="40001" y="51644"/>
                    <a:pt x="39499" y="52571"/>
                    <a:pt x="39023" y="53498"/>
                  </a:cubicBezTo>
                  <a:cubicBezTo>
                    <a:pt x="38522" y="54476"/>
                    <a:pt x="37996" y="55428"/>
                    <a:pt x="37494" y="56380"/>
                  </a:cubicBezTo>
                  <a:cubicBezTo>
                    <a:pt x="37319" y="56731"/>
                    <a:pt x="37169" y="57057"/>
                    <a:pt x="36993" y="57408"/>
                  </a:cubicBezTo>
                  <a:cubicBezTo>
                    <a:pt x="36918" y="57533"/>
                    <a:pt x="36818" y="57659"/>
                    <a:pt x="36717" y="57784"/>
                  </a:cubicBezTo>
                  <a:cubicBezTo>
                    <a:pt x="36638" y="57850"/>
                    <a:pt x="36545" y="57881"/>
                    <a:pt x="36456" y="57881"/>
                  </a:cubicBezTo>
                  <a:cubicBezTo>
                    <a:pt x="36376" y="57881"/>
                    <a:pt x="36300" y="57856"/>
                    <a:pt x="36241" y="57809"/>
                  </a:cubicBezTo>
                  <a:cubicBezTo>
                    <a:pt x="36116" y="57709"/>
                    <a:pt x="36041" y="57483"/>
                    <a:pt x="36091" y="57333"/>
                  </a:cubicBezTo>
                  <a:cubicBezTo>
                    <a:pt x="36141" y="57258"/>
                    <a:pt x="36166" y="57182"/>
                    <a:pt x="36216" y="57107"/>
                  </a:cubicBezTo>
                  <a:cubicBezTo>
                    <a:pt x="36793" y="56005"/>
                    <a:pt x="37369" y="54902"/>
                    <a:pt x="37946" y="53824"/>
                  </a:cubicBezTo>
                  <a:cubicBezTo>
                    <a:pt x="38522" y="52721"/>
                    <a:pt x="39098" y="51619"/>
                    <a:pt x="39675" y="50516"/>
                  </a:cubicBezTo>
                  <a:cubicBezTo>
                    <a:pt x="40126" y="49664"/>
                    <a:pt x="40577" y="48812"/>
                    <a:pt x="41028" y="47959"/>
                  </a:cubicBezTo>
                  <a:cubicBezTo>
                    <a:pt x="41530" y="47007"/>
                    <a:pt x="42031" y="46055"/>
                    <a:pt x="42507" y="45102"/>
                  </a:cubicBezTo>
                  <a:cubicBezTo>
                    <a:pt x="42958" y="44250"/>
                    <a:pt x="43409" y="43398"/>
                    <a:pt x="43860" y="42546"/>
                  </a:cubicBezTo>
                  <a:cubicBezTo>
                    <a:pt x="44412" y="41518"/>
                    <a:pt x="44963" y="40466"/>
                    <a:pt x="45489" y="39438"/>
                  </a:cubicBezTo>
                  <a:cubicBezTo>
                    <a:pt x="45966" y="38561"/>
                    <a:pt x="46417" y="37709"/>
                    <a:pt x="46868" y="36832"/>
                  </a:cubicBezTo>
                  <a:cubicBezTo>
                    <a:pt x="47369" y="35904"/>
                    <a:pt x="47845" y="34952"/>
                    <a:pt x="48347" y="34024"/>
                  </a:cubicBezTo>
                  <a:cubicBezTo>
                    <a:pt x="48798" y="33172"/>
                    <a:pt x="49249" y="32295"/>
                    <a:pt x="49700" y="31418"/>
                  </a:cubicBezTo>
                  <a:cubicBezTo>
                    <a:pt x="50201" y="30516"/>
                    <a:pt x="50677" y="29588"/>
                    <a:pt x="51154" y="28661"/>
                  </a:cubicBezTo>
                  <a:cubicBezTo>
                    <a:pt x="51680" y="27684"/>
                    <a:pt x="52181" y="26681"/>
                    <a:pt x="52708" y="25704"/>
                  </a:cubicBezTo>
                  <a:cubicBezTo>
                    <a:pt x="53184" y="24776"/>
                    <a:pt x="53660" y="23874"/>
                    <a:pt x="54161" y="22947"/>
                  </a:cubicBezTo>
                  <a:cubicBezTo>
                    <a:pt x="54612" y="22070"/>
                    <a:pt x="55088" y="21167"/>
                    <a:pt x="55540" y="20290"/>
                  </a:cubicBezTo>
                  <a:cubicBezTo>
                    <a:pt x="55916" y="19588"/>
                    <a:pt x="56291" y="18887"/>
                    <a:pt x="56642" y="18185"/>
                  </a:cubicBezTo>
                  <a:cubicBezTo>
                    <a:pt x="56692" y="18085"/>
                    <a:pt x="56768" y="17959"/>
                    <a:pt x="56818" y="17859"/>
                  </a:cubicBezTo>
                  <a:cubicBezTo>
                    <a:pt x="56963" y="17598"/>
                    <a:pt x="57074" y="17480"/>
                    <a:pt x="57235" y="17480"/>
                  </a:cubicBezTo>
                  <a:cubicBezTo>
                    <a:pt x="57352" y="17480"/>
                    <a:pt x="57494" y="17542"/>
                    <a:pt x="57695" y="17658"/>
                  </a:cubicBezTo>
                  <a:cubicBezTo>
                    <a:pt x="57820" y="17608"/>
                    <a:pt x="57820" y="17483"/>
                    <a:pt x="57845" y="17358"/>
                  </a:cubicBezTo>
                  <a:cubicBezTo>
                    <a:pt x="57921" y="17007"/>
                    <a:pt x="57971" y="16631"/>
                    <a:pt x="58046" y="16255"/>
                  </a:cubicBezTo>
                  <a:cubicBezTo>
                    <a:pt x="58071" y="16130"/>
                    <a:pt x="58096" y="16004"/>
                    <a:pt x="58246" y="15929"/>
                  </a:cubicBezTo>
                  <a:cubicBezTo>
                    <a:pt x="58171" y="15879"/>
                    <a:pt x="58096" y="15804"/>
                    <a:pt x="58021" y="15754"/>
                  </a:cubicBezTo>
                  <a:cubicBezTo>
                    <a:pt x="57244" y="15277"/>
                    <a:pt x="56492" y="14826"/>
                    <a:pt x="55740" y="14375"/>
                  </a:cubicBezTo>
                  <a:cubicBezTo>
                    <a:pt x="55439" y="14200"/>
                    <a:pt x="55164" y="14074"/>
                    <a:pt x="54863" y="13924"/>
                  </a:cubicBezTo>
                  <a:cubicBezTo>
                    <a:pt x="54662" y="13824"/>
                    <a:pt x="54487" y="13699"/>
                    <a:pt x="54286" y="13598"/>
                  </a:cubicBezTo>
                  <a:cubicBezTo>
                    <a:pt x="52432" y="12696"/>
                    <a:pt x="50602" y="11769"/>
                    <a:pt x="48748" y="10892"/>
                  </a:cubicBezTo>
                  <a:cubicBezTo>
                    <a:pt x="45890" y="9538"/>
                    <a:pt x="43058" y="8160"/>
                    <a:pt x="40176" y="6856"/>
                  </a:cubicBezTo>
                  <a:cubicBezTo>
                    <a:pt x="36216" y="5027"/>
                    <a:pt x="32206" y="3222"/>
                    <a:pt x="28221" y="1418"/>
                  </a:cubicBezTo>
                  <a:cubicBezTo>
                    <a:pt x="27143" y="942"/>
                    <a:pt x="26066" y="465"/>
                    <a:pt x="24938" y="140"/>
                  </a:cubicBezTo>
                  <a:cubicBezTo>
                    <a:pt x="24664" y="48"/>
                    <a:pt x="24397" y="0"/>
                    <a:pt x="241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99;p58"/>
            <p:cNvSpPr/>
            <p:nvPr/>
          </p:nvSpPr>
          <p:spPr>
            <a:xfrm>
              <a:off x="4486375" y="2037700"/>
              <a:ext cx="1167325" cy="1292550"/>
            </a:xfrm>
            <a:custGeom>
              <a:avLst/>
              <a:gdLst/>
              <a:ahLst/>
              <a:cxnLst/>
              <a:rect l="l" t="t" r="r" b="b"/>
              <a:pathLst>
                <a:path w="46693" h="51702" extrusionOk="0">
                  <a:moveTo>
                    <a:pt x="15987" y="1"/>
                  </a:moveTo>
                  <a:cubicBezTo>
                    <a:pt x="15525" y="1"/>
                    <a:pt x="15083" y="141"/>
                    <a:pt x="14662" y="448"/>
                  </a:cubicBezTo>
                  <a:cubicBezTo>
                    <a:pt x="14111" y="900"/>
                    <a:pt x="13584" y="1376"/>
                    <a:pt x="13133" y="1927"/>
                  </a:cubicBezTo>
                  <a:cubicBezTo>
                    <a:pt x="12632" y="2529"/>
                    <a:pt x="12156" y="3130"/>
                    <a:pt x="11680" y="3757"/>
                  </a:cubicBezTo>
                  <a:cubicBezTo>
                    <a:pt x="11654" y="3807"/>
                    <a:pt x="11654" y="3857"/>
                    <a:pt x="11629" y="3882"/>
                  </a:cubicBezTo>
                  <a:cubicBezTo>
                    <a:pt x="10552" y="5461"/>
                    <a:pt x="9624" y="7115"/>
                    <a:pt x="8697" y="8794"/>
                  </a:cubicBezTo>
                  <a:cubicBezTo>
                    <a:pt x="8622" y="8920"/>
                    <a:pt x="8522" y="9070"/>
                    <a:pt x="8421" y="9220"/>
                  </a:cubicBezTo>
                  <a:cubicBezTo>
                    <a:pt x="8171" y="9697"/>
                    <a:pt x="7895" y="10198"/>
                    <a:pt x="7619" y="10674"/>
                  </a:cubicBezTo>
                  <a:cubicBezTo>
                    <a:pt x="7569" y="10799"/>
                    <a:pt x="7519" y="10925"/>
                    <a:pt x="7444" y="11050"/>
                  </a:cubicBezTo>
                  <a:cubicBezTo>
                    <a:pt x="6567" y="12704"/>
                    <a:pt x="5664" y="14333"/>
                    <a:pt x="4737" y="15987"/>
                  </a:cubicBezTo>
                  <a:cubicBezTo>
                    <a:pt x="4687" y="16113"/>
                    <a:pt x="4587" y="16238"/>
                    <a:pt x="4512" y="16363"/>
                  </a:cubicBezTo>
                  <a:cubicBezTo>
                    <a:pt x="4436" y="16489"/>
                    <a:pt x="4386" y="16614"/>
                    <a:pt x="4311" y="16739"/>
                  </a:cubicBezTo>
                  <a:cubicBezTo>
                    <a:pt x="3158" y="18845"/>
                    <a:pt x="1980" y="20925"/>
                    <a:pt x="827" y="23030"/>
                  </a:cubicBezTo>
                  <a:cubicBezTo>
                    <a:pt x="602" y="23431"/>
                    <a:pt x="376" y="23857"/>
                    <a:pt x="151" y="24258"/>
                  </a:cubicBezTo>
                  <a:cubicBezTo>
                    <a:pt x="251" y="24283"/>
                    <a:pt x="301" y="24333"/>
                    <a:pt x="326" y="24434"/>
                  </a:cubicBezTo>
                  <a:cubicBezTo>
                    <a:pt x="451" y="25336"/>
                    <a:pt x="577" y="26238"/>
                    <a:pt x="702" y="27140"/>
                  </a:cubicBezTo>
                  <a:cubicBezTo>
                    <a:pt x="777" y="27842"/>
                    <a:pt x="852" y="28519"/>
                    <a:pt x="903" y="29195"/>
                  </a:cubicBezTo>
                  <a:cubicBezTo>
                    <a:pt x="953" y="30023"/>
                    <a:pt x="1028" y="30850"/>
                    <a:pt x="1053" y="31677"/>
                  </a:cubicBezTo>
                  <a:cubicBezTo>
                    <a:pt x="1053" y="32378"/>
                    <a:pt x="1028" y="33080"/>
                    <a:pt x="1028" y="33782"/>
                  </a:cubicBezTo>
                  <a:cubicBezTo>
                    <a:pt x="1003" y="34383"/>
                    <a:pt x="1003" y="34985"/>
                    <a:pt x="1003" y="35587"/>
                  </a:cubicBezTo>
                  <a:cubicBezTo>
                    <a:pt x="1003" y="35712"/>
                    <a:pt x="953" y="35812"/>
                    <a:pt x="953" y="35937"/>
                  </a:cubicBezTo>
                  <a:cubicBezTo>
                    <a:pt x="953" y="36138"/>
                    <a:pt x="928" y="36363"/>
                    <a:pt x="928" y="36564"/>
                  </a:cubicBezTo>
                  <a:cubicBezTo>
                    <a:pt x="928" y="36589"/>
                    <a:pt x="928" y="36639"/>
                    <a:pt x="928" y="36664"/>
                  </a:cubicBezTo>
                  <a:cubicBezTo>
                    <a:pt x="777" y="37216"/>
                    <a:pt x="852" y="37792"/>
                    <a:pt x="752" y="38343"/>
                  </a:cubicBezTo>
                  <a:cubicBezTo>
                    <a:pt x="577" y="39346"/>
                    <a:pt x="401" y="40323"/>
                    <a:pt x="226" y="41326"/>
                  </a:cubicBezTo>
                  <a:cubicBezTo>
                    <a:pt x="176" y="41627"/>
                    <a:pt x="101" y="41927"/>
                    <a:pt x="0" y="42253"/>
                  </a:cubicBezTo>
                  <a:cubicBezTo>
                    <a:pt x="50" y="42379"/>
                    <a:pt x="226" y="42429"/>
                    <a:pt x="351" y="42479"/>
                  </a:cubicBezTo>
                  <a:cubicBezTo>
                    <a:pt x="903" y="42780"/>
                    <a:pt x="1454" y="43030"/>
                    <a:pt x="2005" y="43306"/>
                  </a:cubicBezTo>
                  <a:cubicBezTo>
                    <a:pt x="2933" y="43757"/>
                    <a:pt x="3835" y="44208"/>
                    <a:pt x="4737" y="44659"/>
                  </a:cubicBezTo>
                  <a:cubicBezTo>
                    <a:pt x="5188" y="44885"/>
                    <a:pt x="5639" y="45110"/>
                    <a:pt x="6065" y="45361"/>
                  </a:cubicBezTo>
                  <a:cubicBezTo>
                    <a:pt x="6667" y="45637"/>
                    <a:pt x="7243" y="45937"/>
                    <a:pt x="7820" y="46238"/>
                  </a:cubicBezTo>
                  <a:cubicBezTo>
                    <a:pt x="8797" y="46739"/>
                    <a:pt x="9750" y="47216"/>
                    <a:pt x="10727" y="47692"/>
                  </a:cubicBezTo>
                  <a:cubicBezTo>
                    <a:pt x="11354" y="48018"/>
                    <a:pt x="11955" y="48343"/>
                    <a:pt x="12582" y="48619"/>
                  </a:cubicBezTo>
                  <a:cubicBezTo>
                    <a:pt x="13509" y="49045"/>
                    <a:pt x="14411" y="49521"/>
                    <a:pt x="15364" y="49872"/>
                  </a:cubicBezTo>
                  <a:cubicBezTo>
                    <a:pt x="15865" y="50048"/>
                    <a:pt x="16366" y="50298"/>
                    <a:pt x="16893" y="50499"/>
                  </a:cubicBezTo>
                  <a:cubicBezTo>
                    <a:pt x="17193" y="50624"/>
                    <a:pt x="17544" y="50674"/>
                    <a:pt x="17845" y="50825"/>
                  </a:cubicBezTo>
                  <a:cubicBezTo>
                    <a:pt x="18296" y="51000"/>
                    <a:pt x="18772" y="51025"/>
                    <a:pt x="19173" y="51226"/>
                  </a:cubicBezTo>
                  <a:cubicBezTo>
                    <a:pt x="19274" y="51276"/>
                    <a:pt x="19374" y="51276"/>
                    <a:pt x="19474" y="51301"/>
                  </a:cubicBezTo>
                  <a:cubicBezTo>
                    <a:pt x="20076" y="51401"/>
                    <a:pt x="20677" y="51526"/>
                    <a:pt x="21279" y="51602"/>
                  </a:cubicBezTo>
                  <a:cubicBezTo>
                    <a:pt x="21655" y="51652"/>
                    <a:pt x="22030" y="51677"/>
                    <a:pt x="22406" y="51702"/>
                  </a:cubicBezTo>
                  <a:cubicBezTo>
                    <a:pt x="23033" y="51702"/>
                    <a:pt x="23635" y="51652"/>
                    <a:pt x="24261" y="51552"/>
                  </a:cubicBezTo>
                  <a:cubicBezTo>
                    <a:pt x="25063" y="51426"/>
                    <a:pt x="25840" y="51226"/>
                    <a:pt x="26567" y="50850"/>
                  </a:cubicBezTo>
                  <a:cubicBezTo>
                    <a:pt x="27319" y="50474"/>
                    <a:pt x="28046" y="50048"/>
                    <a:pt x="28672" y="49446"/>
                  </a:cubicBezTo>
                  <a:cubicBezTo>
                    <a:pt x="29098" y="49045"/>
                    <a:pt x="29549" y="48644"/>
                    <a:pt x="30000" y="48218"/>
                  </a:cubicBezTo>
                  <a:cubicBezTo>
                    <a:pt x="30276" y="47942"/>
                    <a:pt x="30552" y="47617"/>
                    <a:pt x="30828" y="47291"/>
                  </a:cubicBezTo>
                  <a:cubicBezTo>
                    <a:pt x="31279" y="46714"/>
                    <a:pt x="33735" y="43306"/>
                    <a:pt x="34462" y="42153"/>
                  </a:cubicBezTo>
                  <a:cubicBezTo>
                    <a:pt x="35063" y="41201"/>
                    <a:pt x="35665" y="40223"/>
                    <a:pt x="36216" y="39221"/>
                  </a:cubicBezTo>
                  <a:cubicBezTo>
                    <a:pt x="36893" y="37993"/>
                    <a:pt x="37594" y="36764"/>
                    <a:pt x="38246" y="35511"/>
                  </a:cubicBezTo>
                  <a:cubicBezTo>
                    <a:pt x="38797" y="34459"/>
                    <a:pt x="39324" y="33406"/>
                    <a:pt x="39850" y="32328"/>
                  </a:cubicBezTo>
                  <a:cubicBezTo>
                    <a:pt x="40402" y="31201"/>
                    <a:pt x="40928" y="30048"/>
                    <a:pt x="41454" y="28920"/>
                  </a:cubicBezTo>
                  <a:cubicBezTo>
                    <a:pt x="41680" y="28419"/>
                    <a:pt x="41930" y="27917"/>
                    <a:pt x="42131" y="27416"/>
                  </a:cubicBezTo>
                  <a:cubicBezTo>
                    <a:pt x="42507" y="26539"/>
                    <a:pt x="42858" y="25687"/>
                    <a:pt x="43209" y="24810"/>
                  </a:cubicBezTo>
                  <a:cubicBezTo>
                    <a:pt x="43559" y="23932"/>
                    <a:pt x="43935" y="23055"/>
                    <a:pt x="44236" y="22153"/>
                  </a:cubicBezTo>
                  <a:cubicBezTo>
                    <a:pt x="44437" y="21501"/>
                    <a:pt x="44712" y="20875"/>
                    <a:pt x="44938" y="20223"/>
                  </a:cubicBezTo>
                  <a:cubicBezTo>
                    <a:pt x="45063" y="19897"/>
                    <a:pt x="45138" y="19521"/>
                    <a:pt x="45264" y="19195"/>
                  </a:cubicBezTo>
                  <a:cubicBezTo>
                    <a:pt x="45314" y="19020"/>
                    <a:pt x="45389" y="18845"/>
                    <a:pt x="45439" y="18669"/>
                  </a:cubicBezTo>
                  <a:cubicBezTo>
                    <a:pt x="45590" y="18243"/>
                    <a:pt x="45740" y="17842"/>
                    <a:pt x="45840" y="17441"/>
                  </a:cubicBezTo>
                  <a:cubicBezTo>
                    <a:pt x="45991" y="16990"/>
                    <a:pt x="46091" y="16539"/>
                    <a:pt x="46216" y="16088"/>
                  </a:cubicBezTo>
                  <a:cubicBezTo>
                    <a:pt x="46216" y="16038"/>
                    <a:pt x="46216" y="15962"/>
                    <a:pt x="46241" y="15887"/>
                  </a:cubicBezTo>
                  <a:cubicBezTo>
                    <a:pt x="46542" y="15261"/>
                    <a:pt x="46542" y="14584"/>
                    <a:pt x="46692" y="13932"/>
                  </a:cubicBezTo>
                  <a:cubicBezTo>
                    <a:pt x="46492" y="13807"/>
                    <a:pt x="46316" y="13707"/>
                    <a:pt x="46116" y="13606"/>
                  </a:cubicBezTo>
                  <a:cubicBezTo>
                    <a:pt x="44261" y="12704"/>
                    <a:pt x="42432" y="11777"/>
                    <a:pt x="40577" y="10900"/>
                  </a:cubicBezTo>
                  <a:cubicBezTo>
                    <a:pt x="37720" y="9521"/>
                    <a:pt x="34888" y="8168"/>
                    <a:pt x="32005" y="6839"/>
                  </a:cubicBezTo>
                  <a:cubicBezTo>
                    <a:pt x="28046" y="5010"/>
                    <a:pt x="24036" y="3230"/>
                    <a:pt x="20051" y="1426"/>
                  </a:cubicBezTo>
                  <a:cubicBezTo>
                    <a:pt x="18973" y="950"/>
                    <a:pt x="17895" y="474"/>
                    <a:pt x="16767" y="123"/>
                  </a:cubicBezTo>
                  <a:cubicBezTo>
                    <a:pt x="16501" y="43"/>
                    <a:pt x="16241" y="1"/>
                    <a:pt x="15987"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800;p58"/>
            <p:cNvSpPr/>
            <p:nvPr/>
          </p:nvSpPr>
          <p:spPr>
            <a:xfrm>
              <a:off x="4762050" y="2170075"/>
              <a:ext cx="803300" cy="601525"/>
            </a:xfrm>
            <a:custGeom>
              <a:avLst/>
              <a:gdLst/>
              <a:ahLst/>
              <a:cxnLst/>
              <a:rect l="l" t="t" r="r" b="b"/>
              <a:pathLst>
                <a:path w="32132" h="24061" extrusionOk="0">
                  <a:moveTo>
                    <a:pt x="6204" y="0"/>
                  </a:moveTo>
                  <a:cubicBezTo>
                    <a:pt x="5985" y="0"/>
                    <a:pt x="5809" y="148"/>
                    <a:pt x="5590" y="542"/>
                  </a:cubicBezTo>
                  <a:cubicBezTo>
                    <a:pt x="4262" y="2973"/>
                    <a:pt x="2933" y="5404"/>
                    <a:pt x="1605" y="7810"/>
                  </a:cubicBezTo>
                  <a:cubicBezTo>
                    <a:pt x="1104" y="8687"/>
                    <a:pt x="627" y="9565"/>
                    <a:pt x="151" y="10442"/>
                  </a:cubicBezTo>
                  <a:cubicBezTo>
                    <a:pt x="1" y="10717"/>
                    <a:pt x="51" y="10893"/>
                    <a:pt x="302" y="11068"/>
                  </a:cubicBezTo>
                  <a:cubicBezTo>
                    <a:pt x="402" y="11144"/>
                    <a:pt x="502" y="11194"/>
                    <a:pt x="602" y="11244"/>
                  </a:cubicBezTo>
                  <a:cubicBezTo>
                    <a:pt x="1931" y="11895"/>
                    <a:pt x="3234" y="12572"/>
                    <a:pt x="4537" y="13224"/>
                  </a:cubicBezTo>
                  <a:cubicBezTo>
                    <a:pt x="10502" y="16231"/>
                    <a:pt x="16467" y="19239"/>
                    <a:pt x="22432" y="22246"/>
                  </a:cubicBezTo>
                  <a:cubicBezTo>
                    <a:pt x="23560" y="22823"/>
                    <a:pt x="24713" y="23399"/>
                    <a:pt x="25841" y="23976"/>
                  </a:cubicBezTo>
                  <a:cubicBezTo>
                    <a:pt x="25953" y="24032"/>
                    <a:pt x="26049" y="24060"/>
                    <a:pt x="26134" y="24060"/>
                  </a:cubicBezTo>
                  <a:cubicBezTo>
                    <a:pt x="26277" y="24060"/>
                    <a:pt x="26392" y="23982"/>
                    <a:pt x="26517" y="23825"/>
                  </a:cubicBezTo>
                  <a:cubicBezTo>
                    <a:pt x="26618" y="23675"/>
                    <a:pt x="26718" y="23499"/>
                    <a:pt x="26818" y="23324"/>
                  </a:cubicBezTo>
                  <a:cubicBezTo>
                    <a:pt x="27420" y="22171"/>
                    <a:pt x="28021" y="20993"/>
                    <a:pt x="28623" y="19840"/>
                  </a:cubicBezTo>
                  <a:cubicBezTo>
                    <a:pt x="29700" y="17760"/>
                    <a:pt x="30778" y="15705"/>
                    <a:pt x="31881" y="13650"/>
                  </a:cubicBezTo>
                  <a:cubicBezTo>
                    <a:pt x="31956" y="13499"/>
                    <a:pt x="32031" y="13324"/>
                    <a:pt x="32056" y="13224"/>
                  </a:cubicBezTo>
                  <a:cubicBezTo>
                    <a:pt x="32131" y="12898"/>
                    <a:pt x="31981" y="12697"/>
                    <a:pt x="31781" y="12572"/>
                  </a:cubicBezTo>
                  <a:cubicBezTo>
                    <a:pt x="31655" y="12472"/>
                    <a:pt x="31505" y="12422"/>
                    <a:pt x="31354" y="12347"/>
                  </a:cubicBezTo>
                  <a:cubicBezTo>
                    <a:pt x="27470" y="10417"/>
                    <a:pt x="23560" y="8487"/>
                    <a:pt x="19675" y="6557"/>
                  </a:cubicBezTo>
                  <a:cubicBezTo>
                    <a:pt x="15364" y="4427"/>
                    <a:pt x="11079" y="2321"/>
                    <a:pt x="6768" y="191"/>
                  </a:cubicBezTo>
                  <a:cubicBezTo>
                    <a:pt x="6538" y="76"/>
                    <a:pt x="6360" y="0"/>
                    <a:pt x="6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801;p58"/>
            <p:cNvSpPr/>
            <p:nvPr/>
          </p:nvSpPr>
          <p:spPr>
            <a:xfrm>
              <a:off x="4553425" y="2831300"/>
              <a:ext cx="123450" cy="151400"/>
            </a:xfrm>
            <a:custGeom>
              <a:avLst/>
              <a:gdLst/>
              <a:ahLst/>
              <a:cxnLst/>
              <a:rect l="l" t="t" r="r" b="b"/>
              <a:pathLst>
                <a:path w="4938" h="6056" extrusionOk="0">
                  <a:moveTo>
                    <a:pt x="2789" y="567"/>
                  </a:moveTo>
                  <a:cubicBezTo>
                    <a:pt x="2887" y="567"/>
                    <a:pt x="2985" y="594"/>
                    <a:pt x="3083" y="660"/>
                  </a:cubicBezTo>
                  <a:cubicBezTo>
                    <a:pt x="3308" y="835"/>
                    <a:pt x="3308" y="1086"/>
                    <a:pt x="3283" y="1336"/>
                  </a:cubicBezTo>
                  <a:cubicBezTo>
                    <a:pt x="3133" y="1837"/>
                    <a:pt x="2857" y="2264"/>
                    <a:pt x="2356" y="2489"/>
                  </a:cubicBezTo>
                  <a:cubicBezTo>
                    <a:pt x="2281" y="2539"/>
                    <a:pt x="2155" y="2564"/>
                    <a:pt x="2055" y="2564"/>
                  </a:cubicBezTo>
                  <a:cubicBezTo>
                    <a:pt x="2034" y="2566"/>
                    <a:pt x="2014" y="2567"/>
                    <a:pt x="1994" y="2567"/>
                  </a:cubicBezTo>
                  <a:cubicBezTo>
                    <a:pt x="1776" y="2567"/>
                    <a:pt x="1625" y="2443"/>
                    <a:pt x="1579" y="2213"/>
                  </a:cubicBezTo>
                  <a:cubicBezTo>
                    <a:pt x="1554" y="2063"/>
                    <a:pt x="1529" y="1913"/>
                    <a:pt x="1579" y="1762"/>
                  </a:cubicBezTo>
                  <a:cubicBezTo>
                    <a:pt x="1704" y="1286"/>
                    <a:pt x="1980" y="935"/>
                    <a:pt x="2406" y="685"/>
                  </a:cubicBezTo>
                  <a:cubicBezTo>
                    <a:pt x="2534" y="614"/>
                    <a:pt x="2661" y="567"/>
                    <a:pt x="2789" y="567"/>
                  </a:cubicBezTo>
                  <a:close/>
                  <a:moveTo>
                    <a:pt x="1415" y="2762"/>
                  </a:moveTo>
                  <a:cubicBezTo>
                    <a:pt x="1428" y="2762"/>
                    <a:pt x="1441" y="2763"/>
                    <a:pt x="1454" y="2765"/>
                  </a:cubicBezTo>
                  <a:cubicBezTo>
                    <a:pt x="1604" y="2815"/>
                    <a:pt x="1729" y="2965"/>
                    <a:pt x="1679" y="3116"/>
                  </a:cubicBezTo>
                  <a:cubicBezTo>
                    <a:pt x="1654" y="3341"/>
                    <a:pt x="1479" y="3467"/>
                    <a:pt x="1303" y="3467"/>
                  </a:cubicBezTo>
                  <a:cubicBezTo>
                    <a:pt x="1128" y="3442"/>
                    <a:pt x="1003" y="3241"/>
                    <a:pt x="1053" y="3066"/>
                  </a:cubicBezTo>
                  <a:cubicBezTo>
                    <a:pt x="1076" y="2903"/>
                    <a:pt x="1250" y="2762"/>
                    <a:pt x="1415" y="2762"/>
                  </a:cubicBezTo>
                  <a:close/>
                  <a:moveTo>
                    <a:pt x="3178" y="1"/>
                  </a:moveTo>
                  <a:cubicBezTo>
                    <a:pt x="2964" y="1"/>
                    <a:pt x="2752" y="39"/>
                    <a:pt x="2531" y="108"/>
                  </a:cubicBezTo>
                  <a:cubicBezTo>
                    <a:pt x="2080" y="284"/>
                    <a:pt x="1704" y="534"/>
                    <a:pt x="1378" y="860"/>
                  </a:cubicBezTo>
                  <a:cubicBezTo>
                    <a:pt x="677" y="1537"/>
                    <a:pt x="276" y="2364"/>
                    <a:pt x="100" y="3291"/>
                  </a:cubicBezTo>
                  <a:cubicBezTo>
                    <a:pt x="0" y="3817"/>
                    <a:pt x="0" y="4319"/>
                    <a:pt x="150" y="4845"/>
                  </a:cubicBezTo>
                  <a:cubicBezTo>
                    <a:pt x="423" y="5625"/>
                    <a:pt x="1014" y="6056"/>
                    <a:pt x="1735" y="6056"/>
                  </a:cubicBezTo>
                  <a:cubicBezTo>
                    <a:pt x="1941" y="6056"/>
                    <a:pt x="2158" y="6020"/>
                    <a:pt x="2381" y="5948"/>
                  </a:cubicBezTo>
                  <a:cubicBezTo>
                    <a:pt x="2732" y="5822"/>
                    <a:pt x="3058" y="5622"/>
                    <a:pt x="3358" y="5371"/>
                  </a:cubicBezTo>
                  <a:cubicBezTo>
                    <a:pt x="4135" y="4670"/>
                    <a:pt x="4612" y="3792"/>
                    <a:pt x="4812" y="2790"/>
                  </a:cubicBezTo>
                  <a:cubicBezTo>
                    <a:pt x="4937" y="2013"/>
                    <a:pt x="4912" y="1562"/>
                    <a:pt x="4662" y="1035"/>
                  </a:cubicBezTo>
                  <a:cubicBezTo>
                    <a:pt x="4486" y="584"/>
                    <a:pt x="4185" y="259"/>
                    <a:pt x="3709" y="83"/>
                  </a:cubicBezTo>
                  <a:cubicBezTo>
                    <a:pt x="3529" y="27"/>
                    <a:pt x="3353" y="1"/>
                    <a:pt x="31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02;p58"/>
            <p:cNvSpPr/>
            <p:nvPr/>
          </p:nvSpPr>
          <p:spPr>
            <a:xfrm>
              <a:off x="5079725" y="3088500"/>
              <a:ext cx="122850" cy="150850"/>
            </a:xfrm>
            <a:custGeom>
              <a:avLst/>
              <a:gdLst/>
              <a:ahLst/>
              <a:cxnLst/>
              <a:rect l="l" t="t" r="r" b="b"/>
              <a:pathLst>
                <a:path w="4914" h="6034" extrusionOk="0">
                  <a:moveTo>
                    <a:pt x="2733" y="556"/>
                  </a:moveTo>
                  <a:cubicBezTo>
                    <a:pt x="3056" y="556"/>
                    <a:pt x="3278" y="810"/>
                    <a:pt x="3259" y="1199"/>
                  </a:cubicBezTo>
                  <a:cubicBezTo>
                    <a:pt x="3234" y="1224"/>
                    <a:pt x="3234" y="1274"/>
                    <a:pt x="3234" y="1374"/>
                  </a:cubicBezTo>
                  <a:cubicBezTo>
                    <a:pt x="3058" y="1825"/>
                    <a:pt x="2783" y="2276"/>
                    <a:pt x="2256" y="2502"/>
                  </a:cubicBezTo>
                  <a:cubicBezTo>
                    <a:pt x="2198" y="2531"/>
                    <a:pt x="2122" y="2543"/>
                    <a:pt x="2039" y="2543"/>
                  </a:cubicBezTo>
                  <a:cubicBezTo>
                    <a:pt x="1980" y="2543"/>
                    <a:pt x="1918" y="2537"/>
                    <a:pt x="1855" y="2527"/>
                  </a:cubicBezTo>
                  <a:cubicBezTo>
                    <a:pt x="1680" y="2502"/>
                    <a:pt x="1555" y="2377"/>
                    <a:pt x="1505" y="2201"/>
                  </a:cubicBezTo>
                  <a:cubicBezTo>
                    <a:pt x="1479" y="2076"/>
                    <a:pt x="1479" y="1925"/>
                    <a:pt x="1505" y="1800"/>
                  </a:cubicBezTo>
                  <a:cubicBezTo>
                    <a:pt x="1630" y="1324"/>
                    <a:pt x="1906" y="923"/>
                    <a:pt x="2357" y="672"/>
                  </a:cubicBezTo>
                  <a:cubicBezTo>
                    <a:pt x="2382" y="647"/>
                    <a:pt x="2407" y="647"/>
                    <a:pt x="2432" y="622"/>
                  </a:cubicBezTo>
                  <a:cubicBezTo>
                    <a:pt x="2538" y="577"/>
                    <a:pt x="2640" y="556"/>
                    <a:pt x="2733" y="556"/>
                  </a:cubicBezTo>
                  <a:close/>
                  <a:moveTo>
                    <a:pt x="1334" y="2743"/>
                  </a:moveTo>
                  <a:cubicBezTo>
                    <a:pt x="1357" y="2743"/>
                    <a:pt x="1381" y="2746"/>
                    <a:pt x="1404" y="2753"/>
                  </a:cubicBezTo>
                  <a:cubicBezTo>
                    <a:pt x="1555" y="2803"/>
                    <a:pt x="1680" y="2978"/>
                    <a:pt x="1630" y="3128"/>
                  </a:cubicBezTo>
                  <a:cubicBezTo>
                    <a:pt x="1607" y="3291"/>
                    <a:pt x="1433" y="3432"/>
                    <a:pt x="1268" y="3432"/>
                  </a:cubicBezTo>
                  <a:cubicBezTo>
                    <a:pt x="1255" y="3432"/>
                    <a:pt x="1242" y="3431"/>
                    <a:pt x="1229" y="3429"/>
                  </a:cubicBezTo>
                  <a:cubicBezTo>
                    <a:pt x="1078" y="3404"/>
                    <a:pt x="953" y="3204"/>
                    <a:pt x="978" y="3028"/>
                  </a:cubicBezTo>
                  <a:cubicBezTo>
                    <a:pt x="1022" y="2876"/>
                    <a:pt x="1178" y="2743"/>
                    <a:pt x="1334" y="2743"/>
                  </a:cubicBezTo>
                  <a:close/>
                  <a:moveTo>
                    <a:pt x="3200" y="0"/>
                  </a:moveTo>
                  <a:cubicBezTo>
                    <a:pt x="3011" y="0"/>
                    <a:pt x="2812" y="31"/>
                    <a:pt x="2607" y="96"/>
                  </a:cubicBezTo>
                  <a:cubicBezTo>
                    <a:pt x="2206" y="196"/>
                    <a:pt x="1880" y="397"/>
                    <a:pt x="1580" y="672"/>
                  </a:cubicBezTo>
                  <a:cubicBezTo>
                    <a:pt x="778" y="1374"/>
                    <a:pt x="276" y="2276"/>
                    <a:pt x="76" y="3329"/>
                  </a:cubicBezTo>
                  <a:cubicBezTo>
                    <a:pt x="1" y="3855"/>
                    <a:pt x="1" y="4382"/>
                    <a:pt x="201" y="4908"/>
                  </a:cubicBezTo>
                  <a:cubicBezTo>
                    <a:pt x="463" y="5633"/>
                    <a:pt x="1032" y="6034"/>
                    <a:pt x="1726" y="6034"/>
                  </a:cubicBezTo>
                  <a:cubicBezTo>
                    <a:pt x="1896" y="6034"/>
                    <a:pt x="2074" y="6010"/>
                    <a:pt x="2256" y="5961"/>
                  </a:cubicBezTo>
                  <a:cubicBezTo>
                    <a:pt x="2783" y="5835"/>
                    <a:pt x="3209" y="5535"/>
                    <a:pt x="3560" y="5159"/>
                  </a:cubicBezTo>
                  <a:cubicBezTo>
                    <a:pt x="4236" y="4482"/>
                    <a:pt x="4662" y="3655"/>
                    <a:pt x="4838" y="2727"/>
                  </a:cubicBezTo>
                  <a:cubicBezTo>
                    <a:pt x="4913" y="2176"/>
                    <a:pt x="4913" y="1650"/>
                    <a:pt x="4738" y="1123"/>
                  </a:cubicBezTo>
                  <a:cubicBezTo>
                    <a:pt x="4462" y="415"/>
                    <a:pt x="3893" y="0"/>
                    <a:pt x="3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03;p58"/>
            <p:cNvSpPr/>
            <p:nvPr/>
          </p:nvSpPr>
          <p:spPr>
            <a:xfrm>
              <a:off x="5209425" y="2433525"/>
              <a:ext cx="541375" cy="1010075"/>
            </a:xfrm>
            <a:custGeom>
              <a:avLst/>
              <a:gdLst/>
              <a:ahLst/>
              <a:cxnLst/>
              <a:rect l="l" t="t" r="r" b="b"/>
              <a:pathLst>
                <a:path w="21655" h="40403" extrusionOk="0">
                  <a:moveTo>
                    <a:pt x="21195" y="1"/>
                  </a:moveTo>
                  <a:cubicBezTo>
                    <a:pt x="21034" y="1"/>
                    <a:pt x="20923" y="119"/>
                    <a:pt x="20778" y="380"/>
                  </a:cubicBezTo>
                  <a:cubicBezTo>
                    <a:pt x="20728" y="480"/>
                    <a:pt x="20652" y="606"/>
                    <a:pt x="20602" y="706"/>
                  </a:cubicBezTo>
                  <a:cubicBezTo>
                    <a:pt x="20251" y="1408"/>
                    <a:pt x="19876" y="2109"/>
                    <a:pt x="19500" y="2811"/>
                  </a:cubicBezTo>
                  <a:cubicBezTo>
                    <a:pt x="19048" y="3688"/>
                    <a:pt x="18572" y="4591"/>
                    <a:pt x="18121" y="5468"/>
                  </a:cubicBezTo>
                  <a:cubicBezTo>
                    <a:pt x="17620" y="6395"/>
                    <a:pt x="17144" y="7297"/>
                    <a:pt x="16668" y="8225"/>
                  </a:cubicBezTo>
                  <a:cubicBezTo>
                    <a:pt x="16141" y="9202"/>
                    <a:pt x="15640" y="10205"/>
                    <a:pt x="15114" y="11182"/>
                  </a:cubicBezTo>
                  <a:cubicBezTo>
                    <a:pt x="14637" y="12109"/>
                    <a:pt x="14161" y="13037"/>
                    <a:pt x="13660" y="13939"/>
                  </a:cubicBezTo>
                  <a:cubicBezTo>
                    <a:pt x="13209" y="14816"/>
                    <a:pt x="12758" y="15693"/>
                    <a:pt x="12307" y="16545"/>
                  </a:cubicBezTo>
                  <a:cubicBezTo>
                    <a:pt x="11805" y="17473"/>
                    <a:pt x="11329" y="18425"/>
                    <a:pt x="10828" y="19353"/>
                  </a:cubicBezTo>
                  <a:cubicBezTo>
                    <a:pt x="10377" y="20230"/>
                    <a:pt x="9926" y="21082"/>
                    <a:pt x="9449" y="21959"/>
                  </a:cubicBezTo>
                  <a:cubicBezTo>
                    <a:pt x="8923" y="22987"/>
                    <a:pt x="8372" y="24039"/>
                    <a:pt x="7820" y="25067"/>
                  </a:cubicBezTo>
                  <a:cubicBezTo>
                    <a:pt x="7369" y="25919"/>
                    <a:pt x="6918" y="26771"/>
                    <a:pt x="6467" y="27623"/>
                  </a:cubicBezTo>
                  <a:cubicBezTo>
                    <a:pt x="5991" y="28576"/>
                    <a:pt x="5490" y="29528"/>
                    <a:pt x="4988" y="30480"/>
                  </a:cubicBezTo>
                  <a:cubicBezTo>
                    <a:pt x="4537" y="31333"/>
                    <a:pt x="4086" y="32185"/>
                    <a:pt x="3635" y="33037"/>
                  </a:cubicBezTo>
                  <a:cubicBezTo>
                    <a:pt x="3058" y="34140"/>
                    <a:pt x="2482" y="35242"/>
                    <a:pt x="1906" y="36320"/>
                  </a:cubicBezTo>
                  <a:cubicBezTo>
                    <a:pt x="1329" y="37423"/>
                    <a:pt x="753" y="38526"/>
                    <a:pt x="176" y="39628"/>
                  </a:cubicBezTo>
                  <a:cubicBezTo>
                    <a:pt x="126" y="39703"/>
                    <a:pt x="101" y="39779"/>
                    <a:pt x="51" y="39854"/>
                  </a:cubicBezTo>
                  <a:cubicBezTo>
                    <a:pt x="1" y="40004"/>
                    <a:pt x="76" y="40230"/>
                    <a:pt x="201" y="40330"/>
                  </a:cubicBezTo>
                  <a:cubicBezTo>
                    <a:pt x="260" y="40377"/>
                    <a:pt x="336" y="40402"/>
                    <a:pt x="416" y="40402"/>
                  </a:cubicBezTo>
                  <a:cubicBezTo>
                    <a:pt x="505" y="40402"/>
                    <a:pt x="598" y="40371"/>
                    <a:pt x="677" y="40305"/>
                  </a:cubicBezTo>
                  <a:cubicBezTo>
                    <a:pt x="778" y="40180"/>
                    <a:pt x="878" y="40054"/>
                    <a:pt x="953" y="39929"/>
                  </a:cubicBezTo>
                  <a:cubicBezTo>
                    <a:pt x="1129" y="39578"/>
                    <a:pt x="1279" y="39252"/>
                    <a:pt x="1454" y="38901"/>
                  </a:cubicBezTo>
                  <a:cubicBezTo>
                    <a:pt x="1956" y="37949"/>
                    <a:pt x="2482" y="36997"/>
                    <a:pt x="2983" y="36019"/>
                  </a:cubicBezTo>
                  <a:cubicBezTo>
                    <a:pt x="3459" y="35092"/>
                    <a:pt x="3961" y="34165"/>
                    <a:pt x="4437" y="33237"/>
                  </a:cubicBezTo>
                  <a:cubicBezTo>
                    <a:pt x="4888" y="32360"/>
                    <a:pt x="5364" y="31483"/>
                    <a:pt x="5815" y="30631"/>
                  </a:cubicBezTo>
                  <a:cubicBezTo>
                    <a:pt x="6292" y="29703"/>
                    <a:pt x="6793" y="28751"/>
                    <a:pt x="7269" y="27824"/>
                  </a:cubicBezTo>
                  <a:cubicBezTo>
                    <a:pt x="7795" y="26846"/>
                    <a:pt x="8297" y="25869"/>
                    <a:pt x="8823" y="24891"/>
                  </a:cubicBezTo>
                  <a:cubicBezTo>
                    <a:pt x="9299" y="23989"/>
                    <a:pt x="9775" y="23062"/>
                    <a:pt x="10251" y="22160"/>
                  </a:cubicBezTo>
                  <a:cubicBezTo>
                    <a:pt x="10728" y="21257"/>
                    <a:pt x="11179" y="20380"/>
                    <a:pt x="11655" y="19503"/>
                  </a:cubicBezTo>
                  <a:cubicBezTo>
                    <a:pt x="12131" y="18576"/>
                    <a:pt x="12607" y="17648"/>
                    <a:pt x="13084" y="16746"/>
                  </a:cubicBezTo>
                  <a:cubicBezTo>
                    <a:pt x="13610" y="15743"/>
                    <a:pt x="14136" y="14766"/>
                    <a:pt x="14662" y="13763"/>
                  </a:cubicBezTo>
                  <a:cubicBezTo>
                    <a:pt x="15114" y="12886"/>
                    <a:pt x="15590" y="12009"/>
                    <a:pt x="16041" y="11107"/>
                  </a:cubicBezTo>
                  <a:cubicBezTo>
                    <a:pt x="16542" y="10205"/>
                    <a:pt x="17018" y="9277"/>
                    <a:pt x="17495" y="8375"/>
                  </a:cubicBezTo>
                  <a:cubicBezTo>
                    <a:pt x="17946" y="7473"/>
                    <a:pt x="18422" y="6596"/>
                    <a:pt x="18898" y="5718"/>
                  </a:cubicBezTo>
                  <a:cubicBezTo>
                    <a:pt x="19525" y="4515"/>
                    <a:pt x="20151" y="3287"/>
                    <a:pt x="20778" y="2084"/>
                  </a:cubicBezTo>
                  <a:cubicBezTo>
                    <a:pt x="20953" y="1783"/>
                    <a:pt x="21104" y="1483"/>
                    <a:pt x="21279" y="1182"/>
                  </a:cubicBezTo>
                  <a:cubicBezTo>
                    <a:pt x="21329" y="1057"/>
                    <a:pt x="21379" y="931"/>
                    <a:pt x="21455" y="806"/>
                  </a:cubicBezTo>
                  <a:cubicBezTo>
                    <a:pt x="21580" y="631"/>
                    <a:pt x="21630" y="405"/>
                    <a:pt x="21655" y="179"/>
                  </a:cubicBezTo>
                  <a:cubicBezTo>
                    <a:pt x="21454" y="63"/>
                    <a:pt x="21312" y="1"/>
                    <a:pt x="21195" y="1"/>
                  </a:cubicBezTo>
                  <a:close/>
                </a:path>
              </a:pathLst>
            </a:custGeom>
            <a:solidFill>
              <a:srgbClr val="A80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804;p58"/>
            <p:cNvSpPr/>
            <p:nvPr/>
          </p:nvSpPr>
          <p:spPr>
            <a:xfrm>
              <a:off x="4591625" y="2845450"/>
              <a:ext cx="44525" cy="50050"/>
            </a:xfrm>
            <a:custGeom>
              <a:avLst/>
              <a:gdLst/>
              <a:ahLst/>
              <a:cxnLst/>
              <a:rect l="l" t="t" r="r" b="b"/>
              <a:pathLst>
                <a:path w="1781" h="2002" extrusionOk="0">
                  <a:moveTo>
                    <a:pt x="1261" y="1"/>
                  </a:moveTo>
                  <a:cubicBezTo>
                    <a:pt x="1133" y="1"/>
                    <a:pt x="1006" y="48"/>
                    <a:pt x="878" y="119"/>
                  </a:cubicBezTo>
                  <a:cubicBezTo>
                    <a:pt x="452" y="369"/>
                    <a:pt x="176" y="720"/>
                    <a:pt x="51" y="1196"/>
                  </a:cubicBezTo>
                  <a:cubicBezTo>
                    <a:pt x="1" y="1347"/>
                    <a:pt x="26" y="1497"/>
                    <a:pt x="51" y="1647"/>
                  </a:cubicBezTo>
                  <a:cubicBezTo>
                    <a:pt x="97" y="1877"/>
                    <a:pt x="248" y="2001"/>
                    <a:pt x="466" y="2001"/>
                  </a:cubicBezTo>
                  <a:cubicBezTo>
                    <a:pt x="486" y="2001"/>
                    <a:pt x="506" y="2000"/>
                    <a:pt x="527" y="1998"/>
                  </a:cubicBezTo>
                  <a:cubicBezTo>
                    <a:pt x="627" y="1998"/>
                    <a:pt x="753" y="1973"/>
                    <a:pt x="828" y="1923"/>
                  </a:cubicBezTo>
                  <a:cubicBezTo>
                    <a:pt x="1329" y="1698"/>
                    <a:pt x="1605" y="1271"/>
                    <a:pt x="1755" y="770"/>
                  </a:cubicBezTo>
                  <a:cubicBezTo>
                    <a:pt x="1780" y="520"/>
                    <a:pt x="1780" y="269"/>
                    <a:pt x="1555" y="94"/>
                  </a:cubicBezTo>
                  <a:cubicBezTo>
                    <a:pt x="1457" y="28"/>
                    <a:pt x="1359" y="1"/>
                    <a:pt x="12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805;p58"/>
            <p:cNvSpPr/>
            <p:nvPr/>
          </p:nvSpPr>
          <p:spPr>
            <a:xfrm>
              <a:off x="4578475" y="2900350"/>
              <a:ext cx="18200" cy="17625"/>
            </a:xfrm>
            <a:custGeom>
              <a:avLst/>
              <a:gdLst/>
              <a:ahLst/>
              <a:cxnLst/>
              <a:rect l="l" t="t" r="r" b="b"/>
              <a:pathLst>
                <a:path w="728" h="705" extrusionOk="0">
                  <a:moveTo>
                    <a:pt x="413" y="0"/>
                  </a:moveTo>
                  <a:cubicBezTo>
                    <a:pt x="248" y="0"/>
                    <a:pt x="74" y="141"/>
                    <a:pt x="51" y="304"/>
                  </a:cubicBezTo>
                  <a:cubicBezTo>
                    <a:pt x="1" y="479"/>
                    <a:pt x="126" y="680"/>
                    <a:pt x="301" y="705"/>
                  </a:cubicBezTo>
                  <a:cubicBezTo>
                    <a:pt x="477" y="705"/>
                    <a:pt x="652" y="579"/>
                    <a:pt x="677" y="354"/>
                  </a:cubicBezTo>
                  <a:cubicBezTo>
                    <a:pt x="727" y="203"/>
                    <a:pt x="602" y="53"/>
                    <a:pt x="452" y="3"/>
                  </a:cubicBezTo>
                  <a:cubicBezTo>
                    <a:pt x="439" y="1"/>
                    <a:pt x="426" y="0"/>
                    <a:pt x="4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806;p58"/>
            <p:cNvSpPr/>
            <p:nvPr/>
          </p:nvSpPr>
          <p:spPr>
            <a:xfrm>
              <a:off x="5116700" y="3102400"/>
              <a:ext cx="45000" cy="49700"/>
            </a:xfrm>
            <a:custGeom>
              <a:avLst/>
              <a:gdLst/>
              <a:ahLst/>
              <a:cxnLst/>
              <a:rect l="l" t="t" r="r" b="b"/>
              <a:pathLst>
                <a:path w="1800" h="1988" extrusionOk="0">
                  <a:moveTo>
                    <a:pt x="1254" y="0"/>
                  </a:moveTo>
                  <a:cubicBezTo>
                    <a:pt x="1161" y="0"/>
                    <a:pt x="1059" y="21"/>
                    <a:pt x="953" y="66"/>
                  </a:cubicBezTo>
                  <a:cubicBezTo>
                    <a:pt x="928" y="91"/>
                    <a:pt x="903" y="91"/>
                    <a:pt x="878" y="116"/>
                  </a:cubicBezTo>
                  <a:cubicBezTo>
                    <a:pt x="427" y="367"/>
                    <a:pt x="151" y="768"/>
                    <a:pt x="26" y="1244"/>
                  </a:cubicBezTo>
                  <a:cubicBezTo>
                    <a:pt x="0" y="1369"/>
                    <a:pt x="0" y="1520"/>
                    <a:pt x="26" y="1645"/>
                  </a:cubicBezTo>
                  <a:cubicBezTo>
                    <a:pt x="76" y="1821"/>
                    <a:pt x="201" y="1946"/>
                    <a:pt x="376" y="1971"/>
                  </a:cubicBezTo>
                  <a:cubicBezTo>
                    <a:pt x="439" y="1981"/>
                    <a:pt x="501" y="1987"/>
                    <a:pt x="560" y="1987"/>
                  </a:cubicBezTo>
                  <a:cubicBezTo>
                    <a:pt x="643" y="1987"/>
                    <a:pt x="719" y="1975"/>
                    <a:pt x="777" y="1946"/>
                  </a:cubicBezTo>
                  <a:cubicBezTo>
                    <a:pt x="1304" y="1720"/>
                    <a:pt x="1579" y="1269"/>
                    <a:pt x="1755" y="818"/>
                  </a:cubicBezTo>
                  <a:cubicBezTo>
                    <a:pt x="1755" y="718"/>
                    <a:pt x="1755" y="668"/>
                    <a:pt x="1780" y="643"/>
                  </a:cubicBezTo>
                  <a:cubicBezTo>
                    <a:pt x="1799" y="254"/>
                    <a:pt x="1577" y="0"/>
                    <a:pt x="12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807;p58"/>
            <p:cNvSpPr/>
            <p:nvPr/>
          </p:nvSpPr>
          <p:spPr>
            <a:xfrm>
              <a:off x="5103550" y="3157050"/>
              <a:ext cx="18175" cy="17250"/>
            </a:xfrm>
            <a:custGeom>
              <a:avLst/>
              <a:gdLst/>
              <a:ahLst/>
              <a:cxnLst/>
              <a:rect l="l" t="t" r="r" b="b"/>
              <a:pathLst>
                <a:path w="727" h="690" extrusionOk="0">
                  <a:moveTo>
                    <a:pt x="381" y="1"/>
                  </a:moveTo>
                  <a:cubicBezTo>
                    <a:pt x="225" y="1"/>
                    <a:pt x="69" y="134"/>
                    <a:pt x="25" y="286"/>
                  </a:cubicBezTo>
                  <a:cubicBezTo>
                    <a:pt x="0" y="462"/>
                    <a:pt x="125" y="662"/>
                    <a:pt x="276" y="687"/>
                  </a:cubicBezTo>
                  <a:cubicBezTo>
                    <a:pt x="289" y="689"/>
                    <a:pt x="302" y="690"/>
                    <a:pt x="315" y="690"/>
                  </a:cubicBezTo>
                  <a:cubicBezTo>
                    <a:pt x="480" y="690"/>
                    <a:pt x="654" y="549"/>
                    <a:pt x="677" y="386"/>
                  </a:cubicBezTo>
                  <a:cubicBezTo>
                    <a:pt x="727" y="236"/>
                    <a:pt x="602" y="61"/>
                    <a:pt x="451" y="11"/>
                  </a:cubicBezTo>
                  <a:cubicBezTo>
                    <a:pt x="428" y="4"/>
                    <a:pt x="404" y="1"/>
                    <a:pt x="3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808;p58"/>
            <p:cNvSpPr/>
            <p:nvPr/>
          </p:nvSpPr>
          <p:spPr>
            <a:xfrm>
              <a:off x="4804675" y="2970775"/>
              <a:ext cx="130975" cy="115725"/>
            </a:xfrm>
            <a:custGeom>
              <a:avLst/>
              <a:gdLst/>
              <a:ahLst/>
              <a:cxnLst/>
              <a:rect l="l" t="t" r="r" b="b"/>
              <a:pathLst>
                <a:path w="5239" h="4629" extrusionOk="0">
                  <a:moveTo>
                    <a:pt x="798" y="1"/>
                  </a:moveTo>
                  <a:cubicBezTo>
                    <a:pt x="710" y="1"/>
                    <a:pt x="624" y="40"/>
                    <a:pt x="577" y="118"/>
                  </a:cubicBezTo>
                  <a:cubicBezTo>
                    <a:pt x="527" y="193"/>
                    <a:pt x="476" y="269"/>
                    <a:pt x="451" y="344"/>
                  </a:cubicBezTo>
                  <a:cubicBezTo>
                    <a:pt x="151" y="1071"/>
                    <a:pt x="0" y="1797"/>
                    <a:pt x="126" y="2574"/>
                  </a:cubicBezTo>
                  <a:cubicBezTo>
                    <a:pt x="176" y="2875"/>
                    <a:pt x="276" y="3201"/>
                    <a:pt x="401" y="3477"/>
                  </a:cubicBezTo>
                  <a:cubicBezTo>
                    <a:pt x="757" y="4210"/>
                    <a:pt x="1412" y="4628"/>
                    <a:pt x="2173" y="4628"/>
                  </a:cubicBezTo>
                  <a:cubicBezTo>
                    <a:pt x="2323" y="4628"/>
                    <a:pt x="2476" y="4612"/>
                    <a:pt x="2632" y="4579"/>
                  </a:cubicBezTo>
                  <a:cubicBezTo>
                    <a:pt x="3108" y="4479"/>
                    <a:pt x="3509" y="4279"/>
                    <a:pt x="3885" y="3978"/>
                  </a:cubicBezTo>
                  <a:cubicBezTo>
                    <a:pt x="4411" y="3577"/>
                    <a:pt x="4812" y="3076"/>
                    <a:pt x="5113" y="2474"/>
                  </a:cubicBezTo>
                  <a:cubicBezTo>
                    <a:pt x="5163" y="2399"/>
                    <a:pt x="5188" y="2324"/>
                    <a:pt x="5213" y="2248"/>
                  </a:cubicBezTo>
                  <a:cubicBezTo>
                    <a:pt x="5238" y="2123"/>
                    <a:pt x="5163" y="1998"/>
                    <a:pt x="5063" y="1923"/>
                  </a:cubicBezTo>
                  <a:cubicBezTo>
                    <a:pt x="5021" y="1906"/>
                    <a:pt x="4979" y="1898"/>
                    <a:pt x="4938" y="1898"/>
                  </a:cubicBezTo>
                  <a:cubicBezTo>
                    <a:pt x="4857" y="1898"/>
                    <a:pt x="4779" y="1931"/>
                    <a:pt x="4712" y="1998"/>
                  </a:cubicBezTo>
                  <a:cubicBezTo>
                    <a:pt x="4637" y="2123"/>
                    <a:pt x="4562" y="2248"/>
                    <a:pt x="4461" y="2399"/>
                  </a:cubicBezTo>
                  <a:cubicBezTo>
                    <a:pt x="4161" y="2900"/>
                    <a:pt x="3785" y="3326"/>
                    <a:pt x="3283" y="3652"/>
                  </a:cubicBezTo>
                  <a:cubicBezTo>
                    <a:pt x="3008" y="3853"/>
                    <a:pt x="2682" y="3953"/>
                    <a:pt x="2356" y="4003"/>
                  </a:cubicBezTo>
                  <a:cubicBezTo>
                    <a:pt x="2300" y="4008"/>
                    <a:pt x="2245" y="4011"/>
                    <a:pt x="2192" y="4011"/>
                  </a:cubicBezTo>
                  <a:cubicBezTo>
                    <a:pt x="1766" y="4011"/>
                    <a:pt x="1417" y="3836"/>
                    <a:pt x="1128" y="3502"/>
                  </a:cubicBezTo>
                  <a:cubicBezTo>
                    <a:pt x="928" y="3251"/>
                    <a:pt x="802" y="2950"/>
                    <a:pt x="752" y="2649"/>
                  </a:cubicBezTo>
                  <a:cubicBezTo>
                    <a:pt x="677" y="2248"/>
                    <a:pt x="677" y="1822"/>
                    <a:pt x="777" y="1296"/>
                  </a:cubicBezTo>
                  <a:cubicBezTo>
                    <a:pt x="827" y="1146"/>
                    <a:pt x="902" y="895"/>
                    <a:pt x="1003" y="619"/>
                  </a:cubicBezTo>
                  <a:cubicBezTo>
                    <a:pt x="1028" y="544"/>
                    <a:pt x="1053" y="444"/>
                    <a:pt x="1078" y="369"/>
                  </a:cubicBezTo>
                  <a:cubicBezTo>
                    <a:pt x="1103" y="243"/>
                    <a:pt x="1053" y="118"/>
                    <a:pt x="953" y="43"/>
                  </a:cubicBezTo>
                  <a:cubicBezTo>
                    <a:pt x="906" y="15"/>
                    <a:pt x="852" y="1"/>
                    <a:pt x="7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32" name="TextBox 31"/>
              <p:cNvSpPr txBox="1"/>
              <p:nvPr/>
            </p:nvSpPr>
            <p:spPr>
              <a:xfrm>
                <a:off x="233645" y="122412"/>
                <a:ext cx="6287472" cy="1439881"/>
              </a:xfrm>
              <a:prstGeom prst="rect">
                <a:avLst/>
              </a:prstGeom>
              <a:noFill/>
            </p:spPr>
            <p:txBody>
              <a:bodyPr wrap="square" rtlCol="0">
                <a:spAutoFit/>
              </a:bodyPr>
              <a:lstStyle/>
              <a:p>
                <a:pPr lvl="0" algn="just">
                  <a:lnSpc>
                    <a:spcPct val="170000"/>
                  </a:lnSpc>
                  <a:buClr>
                    <a:srgbClr val="2D1549"/>
                  </a:buClr>
                  <a:buSzPts val="1100"/>
                  <a:defRPr/>
                </a:pPr>
                <a:r>
                  <a:rPr lang="en-US" sz="1800" b="1" dirty="0" err="1">
                    <a:solidFill>
                      <a:srgbClr val="FFFFFF"/>
                    </a:solidFill>
                    <a:highlight>
                      <a:srgbClr val="CE4D8E"/>
                    </a:highlight>
                    <a:latin typeface="+mn-lt"/>
                    <a:cs typeface="Poppins SemiBold"/>
                    <a:sym typeface="Poppins SemiBold"/>
                  </a:rPr>
                  <a:t>Ví</a:t>
                </a:r>
                <a:r>
                  <a:rPr lang="en-US" sz="1800" b="1" dirty="0">
                    <a:solidFill>
                      <a:srgbClr val="FFFFFF"/>
                    </a:solidFill>
                    <a:highlight>
                      <a:srgbClr val="CE4D8E"/>
                    </a:highlight>
                    <a:latin typeface="+mn-lt"/>
                    <a:cs typeface="Poppins SemiBold"/>
                    <a:sym typeface="Poppins SemiBold"/>
                  </a:rPr>
                  <a:t> </a:t>
                </a:r>
                <a:r>
                  <a:rPr lang="en-US" sz="1800" b="1" dirty="0" err="1">
                    <a:solidFill>
                      <a:srgbClr val="FFFFFF"/>
                    </a:solidFill>
                    <a:highlight>
                      <a:srgbClr val="CE4D8E"/>
                    </a:highlight>
                    <a:latin typeface="+mn-lt"/>
                    <a:cs typeface="Poppins SemiBold"/>
                    <a:sym typeface="Poppins SemiBold"/>
                  </a:rPr>
                  <a:t>dụ</a:t>
                </a:r>
                <a:r>
                  <a:rPr lang="en-US" sz="1800" b="1" dirty="0">
                    <a:solidFill>
                      <a:srgbClr val="FFFFFF"/>
                    </a:solidFill>
                    <a:highlight>
                      <a:srgbClr val="CE4D8E"/>
                    </a:highlight>
                    <a:latin typeface="+mn-lt"/>
                    <a:cs typeface="Poppins SemiBold"/>
                    <a:sym typeface="Poppins SemiBold"/>
                  </a:rPr>
                  <a:t> 5:</a:t>
                </a:r>
                <a:r>
                  <a:rPr lang="en-US" sz="1800" kern="1200" dirty="0">
                    <a:latin typeface="+mn-lt"/>
                    <a:ea typeface="+mn-ea"/>
                    <a:cs typeface="Arial" panose="020B0604020202020204" pitchFamily="34" charset="0"/>
                  </a:rPr>
                  <a:t> </a:t>
                </a:r>
                <a:r>
                  <a:rPr lang="pt-BR" sz="1800" dirty="0">
                    <a:latin typeface="Arial" panose="020B0604020202020204" pitchFamily="34" charset="0"/>
                    <a:ea typeface="Times New Roman" panose="02020603050405020304" pitchFamily="18" charset="0"/>
                  </a:rPr>
                  <a:t>Tính thể tích của khối chóp </a:t>
                </a:r>
                <a14:m>
                  <m:oMath xmlns:m="http://schemas.openxmlformats.org/officeDocument/2006/math">
                    <m:r>
                      <a:rPr lang="pt-BR" sz="1800" i="1" dirty="0" smtClean="0">
                        <a:latin typeface="Cambria Math" panose="02040503050406030204" pitchFamily="18" charset="0"/>
                        <a:ea typeface="Times New Roman" panose="02020603050405020304" pitchFamily="18" charset="0"/>
                      </a:rPr>
                      <m:t>𝑆</m:t>
                    </m:r>
                    <m:r>
                      <a:rPr lang="pt-BR" sz="1800" i="1" dirty="0" smtClean="0">
                        <a:latin typeface="Cambria Math" panose="02040503050406030204" pitchFamily="18" charset="0"/>
                        <a:ea typeface="Times New Roman" panose="02020603050405020304" pitchFamily="18" charset="0"/>
                      </a:rPr>
                      <m:t>.</m:t>
                    </m:r>
                    <m:r>
                      <a:rPr lang="pt-BR" sz="1800" i="1" dirty="0" smtClean="0">
                        <a:latin typeface="Cambria Math" panose="02040503050406030204" pitchFamily="18" charset="0"/>
                        <a:ea typeface="Times New Roman" panose="02020603050405020304" pitchFamily="18" charset="0"/>
                      </a:rPr>
                      <m:t>𝐴𝐵𝐶𝐷</m:t>
                    </m:r>
                  </m:oMath>
                </a14:m>
                <a:r>
                  <a:rPr lang="pt-BR" sz="1800" dirty="0">
                    <a:latin typeface="Arial" panose="020B0604020202020204" pitchFamily="34" charset="0"/>
                    <a:ea typeface="Times New Roman" panose="02020603050405020304" pitchFamily="18" charset="0"/>
                  </a:rPr>
                  <a:t>. Biết đáy </a:t>
                </a:r>
                <a14:m>
                  <m:oMath xmlns:m="http://schemas.openxmlformats.org/officeDocument/2006/math">
                    <m:r>
                      <a:rPr lang="pt-BR" sz="1800" i="1" dirty="0" smtClean="0">
                        <a:latin typeface="Cambria Math" panose="02040503050406030204" pitchFamily="18" charset="0"/>
                        <a:ea typeface="Times New Roman" panose="02020603050405020304" pitchFamily="18" charset="0"/>
                      </a:rPr>
                      <m:t>𝐴𝐵𝐶𝐷</m:t>
                    </m:r>
                  </m:oMath>
                </a14:m>
                <a:r>
                  <a:rPr lang="pt-BR" sz="1800" dirty="0">
                    <a:latin typeface="Arial" panose="020B0604020202020204" pitchFamily="34" charset="0"/>
                    <a:ea typeface="Times New Roman" panose="02020603050405020304" pitchFamily="18" charset="0"/>
                  </a:rPr>
                  <a:t> là hình vuông cạnh </a:t>
                </a:r>
                <a14:m>
                  <m:oMath xmlns:m="http://schemas.openxmlformats.org/officeDocument/2006/math">
                    <m:r>
                      <a:rPr lang="pt-BR" sz="1800" i="1" dirty="0" smtClean="0">
                        <a:latin typeface="Cambria Math" panose="02040503050406030204" pitchFamily="18" charset="0"/>
                        <a:ea typeface="Times New Roman" panose="02020603050405020304" pitchFamily="18" charset="0"/>
                      </a:rPr>
                      <m:t>𝑎</m:t>
                    </m:r>
                  </m:oMath>
                </a14:m>
                <a:r>
                  <a:rPr lang="pt-BR" sz="1800" dirty="0">
                    <a:latin typeface="Arial" panose="020B0604020202020204" pitchFamily="34" charset="0"/>
                    <a:ea typeface="Times New Roman" panose="02020603050405020304" pitchFamily="18" charset="0"/>
                  </a:rPr>
                  <a:t>, </a:t>
                </a:r>
                <a14:m>
                  <m:oMath xmlns:m="http://schemas.openxmlformats.org/officeDocument/2006/math">
                    <m:r>
                      <a:rPr lang="pt-BR" sz="1800" i="1" dirty="0" smtClean="0">
                        <a:latin typeface="Cambria Math" panose="02040503050406030204" pitchFamily="18" charset="0"/>
                        <a:ea typeface="Times New Roman" panose="02020603050405020304" pitchFamily="18" charset="0"/>
                      </a:rPr>
                      <m:t>𝑆𝐴</m:t>
                    </m:r>
                    <m:r>
                      <a:rPr lang="pt-BR" sz="1800" i="1" dirty="0" smtClean="0">
                        <a:latin typeface="Cambria Math" panose="02040503050406030204" pitchFamily="18" charset="0"/>
                        <a:ea typeface="Times New Roman" panose="02020603050405020304" pitchFamily="18" charset="0"/>
                      </a:rPr>
                      <m:t> ⊥ (</m:t>
                    </m:r>
                    <m:r>
                      <a:rPr lang="pt-BR" sz="1800" i="1" dirty="0" smtClean="0">
                        <a:latin typeface="Cambria Math" panose="02040503050406030204" pitchFamily="18" charset="0"/>
                        <a:ea typeface="Times New Roman" panose="02020603050405020304" pitchFamily="18" charset="0"/>
                      </a:rPr>
                      <m:t>𝐴𝐵𝐶𝐷</m:t>
                    </m:r>
                    <m:r>
                      <a:rPr lang="pt-BR" sz="1800" i="1" dirty="0" smtClean="0">
                        <a:latin typeface="Cambria Math" panose="02040503050406030204" pitchFamily="18" charset="0"/>
                        <a:ea typeface="Times New Roman" panose="02020603050405020304" pitchFamily="18" charset="0"/>
                      </a:rPr>
                      <m:t>)</m:t>
                    </m:r>
                  </m:oMath>
                </a14:m>
                <a:r>
                  <a:rPr lang="pt-BR" sz="1800" dirty="0">
                    <a:latin typeface="Arial" panose="020B0604020202020204" pitchFamily="34" charset="0"/>
                    <a:ea typeface="Times New Roman" panose="02020603050405020304" pitchFamily="18" charset="0"/>
                  </a:rPr>
                  <a:t>, góc giữa đường thẳng </a:t>
                </a:r>
                <a14:m>
                  <m:oMath xmlns:m="http://schemas.openxmlformats.org/officeDocument/2006/math">
                    <m:r>
                      <a:rPr lang="pt-BR" sz="1800" i="1" dirty="0" smtClean="0">
                        <a:latin typeface="Cambria Math" panose="02040503050406030204" pitchFamily="18" charset="0"/>
                        <a:ea typeface="Times New Roman" panose="02020603050405020304" pitchFamily="18" charset="0"/>
                      </a:rPr>
                      <m:t>𝑆𝐵</m:t>
                    </m:r>
                  </m:oMath>
                </a14:m>
                <a:r>
                  <a:rPr lang="pt-BR" sz="1800" dirty="0">
                    <a:latin typeface="Arial" panose="020B0604020202020204" pitchFamily="34" charset="0"/>
                    <a:ea typeface="Times New Roman" panose="02020603050405020304" pitchFamily="18" charset="0"/>
                  </a:rPr>
                  <a:t> và mặt phẳng </a:t>
                </a:r>
                <a14:m>
                  <m:oMath xmlns:m="http://schemas.openxmlformats.org/officeDocument/2006/math">
                    <m:r>
                      <a:rPr lang="pt-BR" sz="1800" i="1" dirty="0" smtClean="0">
                        <a:latin typeface="Cambria Math" panose="02040503050406030204" pitchFamily="18" charset="0"/>
                        <a:ea typeface="Times New Roman" panose="02020603050405020304" pitchFamily="18" charset="0"/>
                      </a:rPr>
                      <m:t>(</m:t>
                    </m:r>
                    <m:r>
                      <a:rPr lang="pt-BR" sz="1800" i="1" dirty="0" smtClean="0">
                        <a:latin typeface="Cambria Math" panose="02040503050406030204" pitchFamily="18" charset="0"/>
                        <a:ea typeface="Times New Roman" panose="02020603050405020304" pitchFamily="18" charset="0"/>
                      </a:rPr>
                      <m:t>𝐴𝐵𝐶𝐷</m:t>
                    </m:r>
                    <m:r>
                      <a:rPr lang="pt-BR" sz="1800" i="1" dirty="0" smtClean="0">
                        <a:latin typeface="Cambria Math" panose="02040503050406030204" pitchFamily="18" charset="0"/>
                        <a:ea typeface="Times New Roman" panose="02020603050405020304" pitchFamily="18" charset="0"/>
                      </a:rPr>
                      <m:t>)</m:t>
                    </m:r>
                  </m:oMath>
                </a14:m>
                <a:r>
                  <a:rPr lang="pt-BR" sz="1800" dirty="0">
                    <a:latin typeface="Arial" panose="020B0604020202020204" pitchFamily="34" charset="0"/>
                    <a:ea typeface="Times New Roman" panose="02020603050405020304" pitchFamily="18" charset="0"/>
                  </a:rPr>
                  <a:t> bằng  </a:t>
                </a:r>
                <a14:m>
                  <m:oMath xmlns:m="http://schemas.openxmlformats.org/officeDocument/2006/math">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pt-BR" sz="1800" i="1">
                            <a:latin typeface="Cambria Math" panose="02040503050406030204" pitchFamily="18" charset="0"/>
                            <a:ea typeface="Times New Roman" panose="02020603050405020304" pitchFamily="18" charset="0"/>
                            <a:cs typeface="Arial" panose="020B0604020202020204" pitchFamily="34" charset="0"/>
                          </a:rPr>
                          <m:t>60</m:t>
                        </m:r>
                      </m:e>
                      <m:sup>
                        <m:r>
                          <a:rPr lang="pt-BR" sz="1800" i="1">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1800" dirty="0">
                    <a:latin typeface="Arial" panose="020B0604020202020204" pitchFamily="34" charset="0"/>
                    <a:ea typeface="Times New Roman" panose="02020603050405020304" pitchFamily="18" charset="0"/>
                  </a:rPr>
                  <a:t> (Hình 94).</a:t>
                </a:r>
                <a:endParaRPr lang="vi-VN" sz="1800" kern="1200" dirty="0">
                  <a:latin typeface="+mn-lt"/>
                  <a:ea typeface="+mn-ea"/>
                  <a:cs typeface="Arial" panose="020B0604020202020204" pitchFamily="34" charset="0"/>
                </a:endParaRPr>
              </a:p>
            </p:txBody>
          </p:sp>
        </mc:Choice>
        <mc:Fallback>
          <p:sp>
            <p:nvSpPr>
              <p:cNvPr id="32" name="TextBox 31"/>
              <p:cNvSpPr txBox="1">
                <a:spLocks noRot="1" noChangeAspect="1" noMove="1" noResize="1" noEditPoints="1" noAdjustHandles="1" noChangeArrowheads="1" noChangeShapeType="1" noTextEdit="1"/>
              </p:cNvSpPr>
              <p:nvPr/>
            </p:nvSpPr>
            <p:spPr>
              <a:xfrm>
                <a:off x="233645" y="122412"/>
                <a:ext cx="6287472" cy="1439881"/>
              </a:xfrm>
              <a:prstGeom prst="rect">
                <a:avLst/>
              </a:prstGeom>
              <a:blipFill>
                <a:blip r:embed="rId3"/>
                <a:stretch>
                  <a:fillRect l="-775" r="-775" b="-5932"/>
                </a:stretch>
              </a:blipFill>
            </p:spPr>
            <p:txBody>
              <a:bodyPr/>
              <a:lstStyle/>
              <a:p>
                <a:r>
                  <a:rPr lang="en-US">
                    <a:noFill/>
                  </a:rPr>
                  <a:t> </a:t>
                </a:r>
              </a:p>
            </p:txBody>
          </p:sp>
        </mc:Fallback>
      </mc:AlternateContent>
      <p:sp>
        <p:nvSpPr>
          <p:cNvPr id="35" name="Rectangle 34"/>
          <p:cNvSpPr/>
          <p:nvPr/>
        </p:nvSpPr>
        <p:spPr>
          <a:xfrm>
            <a:off x="464998" y="1874651"/>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err="1">
                <a:ln>
                  <a:noFill/>
                </a:ln>
                <a:solidFill>
                  <a:srgbClr val="005696"/>
                </a:solidFill>
                <a:effectLst/>
                <a:uLnTx/>
                <a:uFillTx/>
                <a:latin typeface="Arial" panose="020B0604020202020204" pitchFamily="34" charset="0"/>
                <a:ea typeface="+mn-ea"/>
                <a:cs typeface="Arial"/>
                <a:sym typeface="Arial"/>
              </a:rPr>
              <a:t>Giải</a:t>
            </a:r>
            <a:r>
              <a:rPr kumimoji="0" lang="en-US" sz="2000" b="1" i="1" u="sng" strike="noStrike" kern="1200" cap="none" spc="0" normalizeH="0" baseline="0" noProof="0" dirty="0">
                <a:ln>
                  <a:noFill/>
                </a:ln>
                <a:solidFill>
                  <a:srgbClr val="005696"/>
                </a:solidFill>
                <a:effectLst/>
                <a:uLnTx/>
                <a:uFillTx/>
                <a:latin typeface="Arial" panose="020B0604020202020204" pitchFamily="34" charset="0"/>
                <a:ea typeface="+mn-ea"/>
                <a:cs typeface="Arial"/>
                <a:sym typeface="Arial"/>
              </a:rPr>
              <a:t>:</a:t>
            </a:r>
            <a:endParaRPr kumimoji="0" lang="en-US" sz="2000" b="1" i="1" u="sng" strike="noStrike" kern="1200" cap="none" spc="0" normalizeH="0" baseline="0" noProof="0" dirty="0">
              <a:ln>
                <a:noFill/>
              </a:ln>
              <a:solidFill>
                <a:srgbClr val="005696"/>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633997" y="2369088"/>
                <a:ext cx="5405406" cy="2368534"/>
              </a:xfrm>
              <a:prstGeom prst="rect">
                <a:avLst/>
              </a:prstGeom>
            </p:spPr>
            <p:txBody>
              <a:bodyPr wrap="square">
                <a:spAutoFit/>
              </a:bodyPr>
              <a:lstStyle/>
              <a:p>
                <a:pPr algn="just">
                  <a:lnSpc>
                    <a:spcPct val="150000"/>
                  </a:lnSpc>
                  <a:spcAft>
                    <a:spcPts val="800"/>
                  </a:spcAft>
                </a:pPr>
                <a:r>
                  <a:rPr lang="pt-BR" sz="1800" kern="100" dirty="0">
                    <a:latin typeface="Arial" panose="020B0604020202020204" pitchFamily="34" charset="0"/>
                    <a:ea typeface="Times New Roman" panose="02020603050405020304" pitchFamily="18" charset="0"/>
                    <a:cs typeface="Times New Roman" panose="02020603050405020304" pitchFamily="18" charset="0"/>
                  </a:rPr>
                  <a:t>Do </a:t>
                </a:r>
                <a14:m>
                  <m:oMath xmlns:m="http://schemas.openxmlformats.org/officeDocument/2006/math">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𝑆𝐴</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 ⊥ (</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𝐴𝐵𝐶𝐷</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𝐵𝐴</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 ⊂ (</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𝐴𝐵𝐶𝐷</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𝑆𝐴</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 ⊥ </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suy ra </a:t>
                </a:r>
                <a14:m>
                  <m:oMath xmlns:m="http://schemas.openxmlformats.org/officeDocument/2006/math">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𝑆𝐴</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 = </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𝐴𝐵</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1800" kern="100">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1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1800" i="1" kern="100">
                                <a:latin typeface="Cambria Math" panose="02040503050406030204" pitchFamily="18" charset="0"/>
                                <a:ea typeface="Times New Roman" panose="02020603050405020304" pitchFamily="18" charset="0"/>
                                <a:cs typeface="Arial" panose="020B0604020202020204" pitchFamily="34" charset="0"/>
                              </a:rPr>
                              <m:t>𝑆𝐵𝐴</m:t>
                            </m:r>
                          </m:e>
                        </m:acc>
                      </m:e>
                    </m:func>
                  </m:oMath>
                </a14:m>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1800" kern="100" dirty="0">
                    <a:latin typeface="Arial" panose="020B0604020202020204" pitchFamily="34" charset="0"/>
                    <a:ea typeface="Times New Roman" panose="02020603050405020304" pitchFamily="18" charset="0"/>
                    <a:cs typeface="Times New Roman" panose="02020603050405020304" pitchFamily="18" charset="0"/>
                  </a:rPr>
                  <a:t>Vì </a:t>
                </a:r>
                <a14:m>
                  <m:oMath xmlns:m="http://schemas.openxmlformats.org/officeDocument/2006/math">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𝑆𝐴</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 ⊥ (</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𝐴𝐵𝐶𝐷</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nên góc giữa đường thẳng </a:t>
                </a:r>
                <a14:m>
                  <m:oMath xmlns:m="http://schemas.openxmlformats.org/officeDocument/2006/math">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𝑆𝐵</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và mặt phẳng </a:t>
                </a:r>
                <a14:m>
                  <m:oMath xmlns:m="http://schemas.openxmlformats.org/officeDocument/2006/math">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𝐴𝐵𝐶𝐷</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bằng </a:t>
                </a:r>
                <a14:m>
                  <m:oMath xmlns:m="http://schemas.openxmlformats.org/officeDocument/2006/math">
                    <m:acc>
                      <m:accPr>
                        <m:chr m:val="̂"/>
                        <m:ctrlPr>
                          <a:rPr lang="en-US" sz="1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1800" i="1" kern="100">
                            <a:latin typeface="Cambria Math" panose="02040503050406030204" pitchFamily="18" charset="0"/>
                            <a:ea typeface="Times New Roman" panose="02020603050405020304" pitchFamily="18" charset="0"/>
                            <a:cs typeface="Arial" panose="020B0604020202020204" pitchFamily="34" charset="0"/>
                          </a:rPr>
                          <m:t>𝑆𝐵𝐴</m:t>
                        </m:r>
                      </m:e>
                    </m:acc>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1800" kern="1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acc>
                      <m:accPr>
                        <m:chr m:val="̂"/>
                        <m:ctrlPr>
                          <a:rPr lang="en-US" sz="1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1800" i="1" kern="100">
                            <a:latin typeface="Cambria Math" panose="02040503050406030204" pitchFamily="18" charset="0"/>
                            <a:ea typeface="Times New Roman" panose="02020603050405020304" pitchFamily="18" charset="0"/>
                            <a:cs typeface="Arial" panose="020B0604020202020204" pitchFamily="34" charset="0"/>
                          </a:rPr>
                          <m:t>𝑆𝐵𝐴</m:t>
                        </m:r>
                      </m:e>
                    </m:acc>
                    <m:r>
                      <a:rPr lang="pt-BR" sz="18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33997" y="2369088"/>
                <a:ext cx="5405406" cy="2368534"/>
              </a:xfrm>
              <a:prstGeom prst="rect">
                <a:avLst/>
              </a:prstGeom>
              <a:blipFill>
                <a:blip r:embed="rId4"/>
                <a:stretch>
                  <a:fillRect l="-902" r="-1015" b="-309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32C99F3-6E68-1EC6-89E8-83E77C84D39D}"/>
              </a:ext>
            </a:extLst>
          </p:cNvPr>
          <p:cNvPicPr>
            <a:picLocks noChangeAspect="1"/>
          </p:cNvPicPr>
          <p:nvPr/>
        </p:nvPicPr>
        <p:blipFill>
          <a:blip r:embed="rId5"/>
          <a:stretch>
            <a:fillRect/>
          </a:stretch>
        </p:blipFill>
        <p:spPr>
          <a:xfrm>
            <a:off x="6235945" y="1490310"/>
            <a:ext cx="2259723" cy="2274813"/>
          </a:xfrm>
          <a:prstGeom prst="rect">
            <a:avLst/>
          </a:prstGeom>
        </p:spPr>
      </p:pic>
    </p:spTree>
    <p:extLst>
      <p:ext uri="{BB962C8B-B14F-4D97-AF65-F5344CB8AC3E}">
        <p14:creationId xmlns:p14="http://schemas.microsoft.com/office/powerpoint/2010/main" val="32949549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grpSp>
        <p:nvGrpSpPr>
          <p:cNvPr id="8" name="Google Shape;3786;p58"/>
          <p:cNvGrpSpPr/>
          <p:nvPr/>
        </p:nvGrpSpPr>
        <p:grpSpPr>
          <a:xfrm rot="922726" flipH="1">
            <a:off x="8057706" y="4056444"/>
            <a:ext cx="974414" cy="975311"/>
            <a:chOff x="4249525" y="1996550"/>
            <a:chExt cx="1575225" cy="1641750"/>
          </a:xfrm>
        </p:grpSpPr>
        <p:sp>
          <p:nvSpPr>
            <p:cNvPr id="9" name="Google Shape;3787;p58"/>
            <p:cNvSpPr/>
            <p:nvPr/>
          </p:nvSpPr>
          <p:spPr>
            <a:xfrm>
              <a:off x="5225100" y="2274000"/>
              <a:ext cx="34475" cy="63300"/>
            </a:xfrm>
            <a:custGeom>
              <a:avLst/>
              <a:gdLst/>
              <a:ahLst/>
              <a:cxnLst/>
              <a:rect l="l" t="t" r="r" b="b"/>
              <a:pathLst>
                <a:path w="1379" h="2532" extrusionOk="0">
                  <a:moveTo>
                    <a:pt x="1037" y="1"/>
                  </a:moveTo>
                  <a:cubicBezTo>
                    <a:pt x="911" y="1"/>
                    <a:pt x="778" y="62"/>
                    <a:pt x="702" y="195"/>
                  </a:cubicBezTo>
                  <a:cubicBezTo>
                    <a:pt x="677" y="220"/>
                    <a:pt x="677" y="270"/>
                    <a:pt x="652" y="320"/>
                  </a:cubicBezTo>
                  <a:cubicBezTo>
                    <a:pt x="451" y="846"/>
                    <a:pt x="251" y="1398"/>
                    <a:pt x="50" y="1949"/>
                  </a:cubicBezTo>
                  <a:cubicBezTo>
                    <a:pt x="25" y="2024"/>
                    <a:pt x="0" y="2099"/>
                    <a:pt x="0" y="2174"/>
                  </a:cubicBezTo>
                  <a:cubicBezTo>
                    <a:pt x="0" y="2350"/>
                    <a:pt x="101" y="2475"/>
                    <a:pt x="276" y="2525"/>
                  </a:cubicBezTo>
                  <a:cubicBezTo>
                    <a:pt x="297" y="2530"/>
                    <a:pt x="318" y="2532"/>
                    <a:pt x="340" y="2532"/>
                  </a:cubicBezTo>
                  <a:cubicBezTo>
                    <a:pt x="449" y="2532"/>
                    <a:pt x="564" y="2479"/>
                    <a:pt x="627" y="2375"/>
                  </a:cubicBezTo>
                  <a:cubicBezTo>
                    <a:pt x="677" y="2300"/>
                    <a:pt x="727" y="2225"/>
                    <a:pt x="752" y="2124"/>
                  </a:cubicBezTo>
                  <a:cubicBezTo>
                    <a:pt x="928" y="1673"/>
                    <a:pt x="1103" y="1197"/>
                    <a:pt x="1253" y="721"/>
                  </a:cubicBezTo>
                  <a:cubicBezTo>
                    <a:pt x="1304" y="621"/>
                    <a:pt x="1329" y="520"/>
                    <a:pt x="1354" y="420"/>
                  </a:cubicBezTo>
                  <a:cubicBezTo>
                    <a:pt x="1379" y="245"/>
                    <a:pt x="1304" y="94"/>
                    <a:pt x="1153" y="19"/>
                  </a:cubicBezTo>
                  <a:cubicBezTo>
                    <a:pt x="1117" y="7"/>
                    <a:pt x="1077" y="1"/>
                    <a:pt x="1037" y="1"/>
                  </a:cubicBezTo>
                  <a:close/>
                </a:path>
              </a:pathLst>
            </a:custGeom>
            <a:solidFill>
              <a:srgbClr val="C2B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788;p58"/>
            <p:cNvSpPr/>
            <p:nvPr/>
          </p:nvSpPr>
          <p:spPr>
            <a:xfrm>
              <a:off x="5471325" y="2167325"/>
              <a:ext cx="114075" cy="130350"/>
            </a:xfrm>
            <a:custGeom>
              <a:avLst/>
              <a:gdLst/>
              <a:ahLst/>
              <a:cxnLst/>
              <a:rect l="l" t="t" r="r" b="b"/>
              <a:pathLst>
                <a:path w="4563" h="5214" extrusionOk="0">
                  <a:moveTo>
                    <a:pt x="277" y="0"/>
                  </a:moveTo>
                  <a:cubicBezTo>
                    <a:pt x="202" y="301"/>
                    <a:pt x="26" y="602"/>
                    <a:pt x="26" y="928"/>
                  </a:cubicBezTo>
                  <a:cubicBezTo>
                    <a:pt x="1" y="1579"/>
                    <a:pt x="101" y="2156"/>
                    <a:pt x="477" y="2682"/>
                  </a:cubicBezTo>
                  <a:cubicBezTo>
                    <a:pt x="878" y="3259"/>
                    <a:pt x="1354" y="3710"/>
                    <a:pt x="1906" y="4086"/>
                  </a:cubicBezTo>
                  <a:cubicBezTo>
                    <a:pt x="2332" y="4361"/>
                    <a:pt x="2733" y="4637"/>
                    <a:pt x="3184" y="4938"/>
                  </a:cubicBezTo>
                  <a:cubicBezTo>
                    <a:pt x="3184" y="5013"/>
                    <a:pt x="3184" y="5113"/>
                    <a:pt x="3159" y="5213"/>
                  </a:cubicBezTo>
                  <a:cubicBezTo>
                    <a:pt x="3184" y="5188"/>
                    <a:pt x="3209" y="5163"/>
                    <a:pt x="3234" y="5138"/>
                  </a:cubicBezTo>
                  <a:cubicBezTo>
                    <a:pt x="3610" y="4311"/>
                    <a:pt x="4011" y="3484"/>
                    <a:pt x="4362" y="2632"/>
                  </a:cubicBezTo>
                  <a:cubicBezTo>
                    <a:pt x="4562" y="2206"/>
                    <a:pt x="4512" y="2030"/>
                    <a:pt x="4136" y="1780"/>
                  </a:cubicBezTo>
                  <a:cubicBezTo>
                    <a:pt x="3986" y="1680"/>
                    <a:pt x="3861" y="1579"/>
                    <a:pt x="3710" y="1479"/>
                  </a:cubicBezTo>
                  <a:cubicBezTo>
                    <a:pt x="2933" y="1028"/>
                    <a:pt x="2131" y="627"/>
                    <a:pt x="1304" y="301"/>
                  </a:cubicBezTo>
                  <a:cubicBezTo>
                    <a:pt x="978" y="176"/>
                    <a:pt x="603" y="101"/>
                    <a:pt x="2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789;p58"/>
            <p:cNvSpPr/>
            <p:nvPr/>
          </p:nvSpPr>
          <p:spPr>
            <a:xfrm>
              <a:off x="5403050" y="2161350"/>
              <a:ext cx="147875" cy="143850"/>
            </a:xfrm>
            <a:custGeom>
              <a:avLst/>
              <a:gdLst/>
              <a:ahLst/>
              <a:cxnLst/>
              <a:rect l="l" t="t" r="r" b="b"/>
              <a:pathLst>
                <a:path w="5915" h="5754" extrusionOk="0">
                  <a:moveTo>
                    <a:pt x="1863" y="1"/>
                  </a:moveTo>
                  <a:cubicBezTo>
                    <a:pt x="1509" y="1"/>
                    <a:pt x="1387" y="122"/>
                    <a:pt x="1178" y="540"/>
                  </a:cubicBezTo>
                  <a:cubicBezTo>
                    <a:pt x="777" y="1292"/>
                    <a:pt x="401" y="2044"/>
                    <a:pt x="0" y="2771"/>
                  </a:cubicBezTo>
                  <a:cubicBezTo>
                    <a:pt x="125" y="2871"/>
                    <a:pt x="276" y="2946"/>
                    <a:pt x="401" y="3021"/>
                  </a:cubicBezTo>
                  <a:cubicBezTo>
                    <a:pt x="2055" y="3873"/>
                    <a:pt x="3735" y="4726"/>
                    <a:pt x="5389" y="5603"/>
                  </a:cubicBezTo>
                  <a:cubicBezTo>
                    <a:pt x="5514" y="5653"/>
                    <a:pt x="5639" y="5703"/>
                    <a:pt x="5790" y="5753"/>
                  </a:cubicBezTo>
                  <a:cubicBezTo>
                    <a:pt x="5815" y="5653"/>
                    <a:pt x="5865" y="5553"/>
                    <a:pt x="5890" y="5452"/>
                  </a:cubicBezTo>
                  <a:cubicBezTo>
                    <a:pt x="5915" y="5352"/>
                    <a:pt x="5915" y="5252"/>
                    <a:pt x="5915" y="5177"/>
                  </a:cubicBezTo>
                  <a:cubicBezTo>
                    <a:pt x="5464" y="4876"/>
                    <a:pt x="5063" y="4600"/>
                    <a:pt x="4637" y="4325"/>
                  </a:cubicBezTo>
                  <a:cubicBezTo>
                    <a:pt x="4085" y="3949"/>
                    <a:pt x="3609" y="3498"/>
                    <a:pt x="3208" y="2921"/>
                  </a:cubicBezTo>
                  <a:cubicBezTo>
                    <a:pt x="2832" y="2395"/>
                    <a:pt x="2732" y="1818"/>
                    <a:pt x="2757" y="1167"/>
                  </a:cubicBezTo>
                  <a:cubicBezTo>
                    <a:pt x="2757" y="841"/>
                    <a:pt x="2933" y="540"/>
                    <a:pt x="3008" y="239"/>
                  </a:cubicBezTo>
                  <a:cubicBezTo>
                    <a:pt x="2732" y="64"/>
                    <a:pt x="2406" y="39"/>
                    <a:pt x="2105" y="14"/>
                  </a:cubicBezTo>
                  <a:cubicBezTo>
                    <a:pt x="2014" y="5"/>
                    <a:pt x="1933" y="1"/>
                    <a:pt x="18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790;p58"/>
            <p:cNvSpPr/>
            <p:nvPr/>
          </p:nvSpPr>
          <p:spPr>
            <a:xfrm>
              <a:off x="5639875" y="2213050"/>
              <a:ext cx="135375" cy="177350"/>
            </a:xfrm>
            <a:custGeom>
              <a:avLst/>
              <a:gdLst/>
              <a:ahLst/>
              <a:cxnLst/>
              <a:rect l="l" t="t" r="r" b="b"/>
              <a:pathLst>
                <a:path w="5415" h="7094" extrusionOk="0">
                  <a:moveTo>
                    <a:pt x="903" y="1"/>
                  </a:moveTo>
                  <a:cubicBezTo>
                    <a:pt x="678" y="302"/>
                    <a:pt x="602" y="678"/>
                    <a:pt x="452" y="1003"/>
                  </a:cubicBezTo>
                  <a:cubicBezTo>
                    <a:pt x="176" y="1655"/>
                    <a:pt x="126" y="2357"/>
                    <a:pt x="51" y="3034"/>
                  </a:cubicBezTo>
                  <a:cubicBezTo>
                    <a:pt x="1" y="3560"/>
                    <a:pt x="126" y="4111"/>
                    <a:pt x="427" y="4562"/>
                  </a:cubicBezTo>
                  <a:cubicBezTo>
                    <a:pt x="602" y="4863"/>
                    <a:pt x="778" y="5139"/>
                    <a:pt x="1028" y="5389"/>
                  </a:cubicBezTo>
                  <a:cubicBezTo>
                    <a:pt x="1480" y="5891"/>
                    <a:pt x="2006" y="6267"/>
                    <a:pt x="2557" y="6617"/>
                  </a:cubicBezTo>
                  <a:cubicBezTo>
                    <a:pt x="2858" y="6793"/>
                    <a:pt x="3159" y="7044"/>
                    <a:pt x="3535" y="7094"/>
                  </a:cubicBezTo>
                  <a:cubicBezTo>
                    <a:pt x="3735" y="6643"/>
                    <a:pt x="3961" y="6191"/>
                    <a:pt x="4161" y="5740"/>
                  </a:cubicBezTo>
                  <a:cubicBezTo>
                    <a:pt x="4638" y="4713"/>
                    <a:pt x="5013" y="3635"/>
                    <a:pt x="5339" y="2532"/>
                  </a:cubicBezTo>
                  <a:cubicBezTo>
                    <a:pt x="5364" y="2382"/>
                    <a:pt x="5389" y="2232"/>
                    <a:pt x="5414" y="2081"/>
                  </a:cubicBezTo>
                  <a:cubicBezTo>
                    <a:pt x="5414" y="1776"/>
                    <a:pt x="5206" y="1565"/>
                    <a:pt x="4920" y="1565"/>
                  </a:cubicBezTo>
                  <a:cubicBezTo>
                    <a:pt x="4878" y="1565"/>
                    <a:pt x="4833" y="1570"/>
                    <a:pt x="4788" y="1580"/>
                  </a:cubicBezTo>
                  <a:cubicBezTo>
                    <a:pt x="4663" y="1605"/>
                    <a:pt x="4562" y="1655"/>
                    <a:pt x="4437" y="1680"/>
                  </a:cubicBezTo>
                  <a:cubicBezTo>
                    <a:pt x="3685" y="1956"/>
                    <a:pt x="2933" y="2257"/>
                    <a:pt x="2206" y="2658"/>
                  </a:cubicBezTo>
                  <a:cubicBezTo>
                    <a:pt x="2131" y="2708"/>
                    <a:pt x="2031" y="2733"/>
                    <a:pt x="1931" y="2783"/>
                  </a:cubicBezTo>
                  <a:cubicBezTo>
                    <a:pt x="1856" y="2582"/>
                    <a:pt x="1805" y="2432"/>
                    <a:pt x="1755" y="2257"/>
                  </a:cubicBezTo>
                  <a:cubicBezTo>
                    <a:pt x="1555" y="1705"/>
                    <a:pt x="1379" y="1154"/>
                    <a:pt x="1179" y="602"/>
                  </a:cubicBezTo>
                  <a:cubicBezTo>
                    <a:pt x="1129" y="402"/>
                    <a:pt x="1003" y="201"/>
                    <a:pt x="90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791;p58"/>
            <p:cNvSpPr/>
            <p:nvPr/>
          </p:nvSpPr>
          <p:spPr>
            <a:xfrm>
              <a:off x="5584750" y="2204300"/>
              <a:ext cx="143500" cy="198000"/>
            </a:xfrm>
            <a:custGeom>
              <a:avLst/>
              <a:gdLst/>
              <a:ahLst/>
              <a:cxnLst/>
              <a:rect l="l" t="t" r="r" b="b"/>
              <a:pathLst>
                <a:path w="5740" h="7920" extrusionOk="0">
                  <a:moveTo>
                    <a:pt x="2732" y="0"/>
                  </a:moveTo>
                  <a:cubicBezTo>
                    <a:pt x="2532" y="0"/>
                    <a:pt x="2406" y="100"/>
                    <a:pt x="2306" y="251"/>
                  </a:cubicBezTo>
                  <a:cubicBezTo>
                    <a:pt x="2231" y="351"/>
                    <a:pt x="2181" y="451"/>
                    <a:pt x="2131" y="551"/>
                  </a:cubicBezTo>
                  <a:cubicBezTo>
                    <a:pt x="1404" y="1980"/>
                    <a:pt x="702" y="3384"/>
                    <a:pt x="0" y="4812"/>
                  </a:cubicBezTo>
                  <a:cubicBezTo>
                    <a:pt x="151" y="4887"/>
                    <a:pt x="276" y="4988"/>
                    <a:pt x="426" y="5063"/>
                  </a:cubicBezTo>
                  <a:cubicBezTo>
                    <a:pt x="2131" y="5940"/>
                    <a:pt x="3810" y="6842"/>
                    <a:pt x="5414" y="7870"/>
                  </a:cubicBezTo>
                  <a:cubicBezTo>
                    <a:pt x="5439" y="7895"/>
                    <a:pt x="5489" y="7895"/>
                    <a:pt x="5539" y="7920"/>
                  </a:cubicBezTo>
                  <a:cubicBezTo>
                    <a:pt x="5614" y="7770"/>
                    <a:pt x="5665" y="7594"/>
                    <a:pt x="5740" y="7444"/>
                  </a:cubicBezTo>
                  <a:cubicBezTo>
                    <a:pt x="5364" y="7394"/>
                    <a:pt x="5063" y="7143"/>
                    <a:pt x="4762" y="6967"/>
                  </a:cubicBezTo>
                  <a:cubicBezTo>
                    <a:pt x="4211" y="6617"/>
                    <a:pt x="3685" y="6241"/>
                    <a:pt x="3233" y="5739"/>
                  </a:cubicBezTo>
                  <a:cubicBezTo>
                    <a:pt x="2983" y="5489"/>
                    <a:pt x="2807" y="5213"/>
                    <a:pt x="2632" y="4912"/>
                  </a:cubicBezTo>
                  <a:cubicBezTo>
                    <a:pt x="2331" y="4461"/>
                    <a:pt x="2206" y="3910"/>
                    <a:pt x="2256" y="3384"/>
                  </a:cubicBezTo>
                  <a:cubicBezTo>
                    <a:pt x="2331" y="2707"/>
                    <a:pt x="2381" y="2005"/>
                    <a:pt x="2657" y="1353"/>
                  </a:cubicBezTo>
                  <a:cubicBezTo>
                    <a:pt x="2807" y="1028"/>
                    <a:pt x="2883" y="652"/>
                    <a:pt x="3108" y="351"/>
                  </a:cubicBezTo>
                  <a:cubicBezTo>
                    <a:pt x="3083" y="125"/>
                    <a:pt x="2933" y="0"/>
                    <a:pt x="27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92;p58"/>
            <p:cNvSpPr/>
            <p:nvPr/>
          </p:nvSpPr>
          <p:spPr>
            <a:xfrm>
              <a:off x="4278350" y="2998150"/>
              <a:ext cx="1016325" cy="635375"/>
            </a:xfrm>
            <a:custGeom>
              <a:avLst/>
              <a:gdLst/>
              <a:ahLst/>
              <a:cxnLst/>
              <a:rect l="l" t="t" r="r" b="b"/>
              <a:pathLst>
                <a:path w="40653" h="25415" extrusionOk="0">
                  <a:moveTo>
                    <a:pt x="2306" y="1"/>
                  </a:moveTo>
                  <a:cubicBezTo>
                    <a:pt x="2306" y="1"/>
                    <a:pt x="0" y="3259"/>
                    <a:pt x="26" y="5665"/>
                  </a:cubicBezTo>
                  <a:cubicBezTo>
                    <a:pt x="51" y="8071"/>
                    <a:pt x="34362" y="25414"/>
                    <a:pt x="34362" y="25414"/>
                  </a:cubicBezTo>
                  <a:lnTo>
                    <a:pt x="40652" y="19449"/>
                  </a:lnTo>
                  <a:lnTo>
                    <a:pt x="2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93;p58"/>
            <p:cNvSpPr/>
            <p:nvPr/>
          </p:nvSpPr>
          <p:spPr>
            <a:xfrm>
              <a:off x="4340375" y="3067700"/>
              <a:ext cx="892275" cy="496575"/>
            </a:xfrm>
            <a:custGeom>
              <a:avLst/>
              <a:gdLst/>
              <a:ahLst/>
              <a:cxnLst/>
              <a:rect l="l" t="t" r="r" b="b"/>
              <a:pathLst>
                <a:path w="35691" h="19863" extrusionOk="0">
                  <a:moveTo>
                    <a:pt x="1" y="1"/>
                  </a:moveTo>
                  <a:cubicBezTo>
                    <a:pt x="1" y="126"/>
                    <a:pt x="76" y="201"/>
                    <a:pt x="151" y="276"/>
                  </a:cubicBezTo>
                  <a:cubicBezTo>
                    <a:pt x="602" y="727"/>
                    <a:pt x="1128" y="1078"/>
                    <a:pt x="1680" y="1404"/>
                  </a:cubicBezTo>
                  <a:cubicBezTo>
                    <a:pt x="2607" y="1955"/>
                    <a:pt x="3560" y="2432"/>
                    <a:pt x="4537" y="2858"/>
                  </a:cubicBezTo>
                  <a:cubicBezTo>
                    <a:pt x="7519" y="4186"/>
                    <a:pt x="10527" y="5489"/>
                    <a:pt x="13459" y="6893"/>
                  </a:cubicBezTo>
                  <a:cubicBezTo>
                    <a:pt x="14312" y="7319"/>
                    <a:pt x="15164" y="7720"/>
                    <a:pt x="16041" y="8121"/>
                  </a:cubicBezTo>
                  <a:cubicBezTo>
                    <a:pt x="16993" y="8572"/>
                    <a:pt x="17946" y="9048"/>
                    <a:pt x="18923" y="9499"/>
                  </a:cubicBezTo>
                  <a:cubicBezTo>
                    <a:pt x="19600" y="9825"/>
                    <a:pt x="20302" y="10151"/>
                    <a:pt x="20978" y="10477"/>
                  </a:cubicBezTo>
                  <a:cubicBezTo>
                    <a:pt x="21805" y="10878"/>
                    <a:pt x="22657" y="11279"/>
                    <a:pt x="23484" y="11705"/>
                  </a:cubicBezTo>
                  <a:cubicBezTo>
                    <a:pt x="24161" y="12056"/>
                    <a:pt x="24838" y="12457"/>
                    <a:pt x="25515" y="12833"/>
                  </a:cubicBezTo>
                  <a:cubicBezTo>
                    <a:pt x="26617" y="13459"/>
                    <a:pt x="27695" y="14161"/>
                    <a:pt x="28723" y="14913"/>
                  </a:cubicBezTo>
                  <a:cubicBezTo>
                    <a:pt x="29249" y="15314"/>
                    <a:pt x="29700" y="15790"/>
                    <a:pt x="30151" y="16241"/>
                  </a:cubicBezTo>
                  <a:cubicBezTo>
                    <a:pt x="30176" y="16266"/>
                    <a:pt x="30151" y="16316"/>
                    <a:pt x="30151" y="16367"/>
                  </a:cubicBezTo>
                  <a:cubicBezTo>
                    <a:pt x="30076" y="16342"/>
                    <a:pt x="30026" y="16342"/>
                    <a:pt x="29976" y="16316"/>
                  </a:cubicBezTo>
                  <a:cubicBezTo>
                    <a:pt x="29725" y="16191"/>
                    <a:pt x="29525" y="16066"/>
                    <a:pt x="29274" y="15941"/>
                  </a:cubicBezTo>
                  <a:cubicBezTo>
                    <a:pt x="27921" y="15264"/>
                    <a:pt x="26567" y="14587"/>
                    <a:pt x="25214" y="13910"/>
                  </a:cubicBezTo>
                  <a:cubicBezTo>
                    <a:pt x="24362" y="13459"/>
                    <a:pt x="23510" y="13008"/>
                    <a:pt x="22632" y="12582"/>
                  </a:cubicBezTo>
                  <a:cubicBezTo>
                    <a:pt x="21429" y="12006"/>
                    <a:pt x="20226" y="11429"/>
                    <a:pt x="19023" y="10828"/>
                  </a:cubicBezTo>
                  <a:cubicBezTo>
                    <a:pt x="17996" y="10326"/>
                    <a:pt x="16968" y="9800"/>
                    <a:pt x="15916" y="9299"/>
                  </a:cubicBezTo>
                  <a:cubicBezTo>
                    <a:pt x="14286" y="8547"/>
                    <a:pt x="12682" y="7770"/>
                    <a:pt x="11103" y="6943"/>
                  </a:cubicBezTo>
                  <a:cubicBezTo>
                    <a:pt x="10903" y="6843"/>
                    <a:pt x="10702" y="6742"/>
                    <a:pt x="10477" y="6667"/>
                  </a:cubicBezTo>
                  <a:cubicBezTo>
                    <a:pt x="10427" y="6642"/>
                    <a:pt x="10377" y="6642"/>
                    <a:pt x="10276" y="6642"/>
                  </a:cubicBezTo>
                  <a:cubicBezTo>
                    <a:pt x="10377" y="6868"/>
                    <a:pt x="10552" y="6893"/>
                    <a:pt x="10702" y="6968"/>
                  </a:cubicBezTo>
                  <a:cubicBezTo>
                    <a:pt x="12081" y="7720"/>
                    <a:pt x="13484" y="8422"/>
                    <a:pt x="14863" y="9148"/>
                  </a:cubicBezTo>
                  <a:cubicBezTo>
                    <a:pt x="15790" y="9625"/>
                    <a:pt x="16718" y="10101"/>
                    <a:pt x="17645" y="10552"/>
                  </a:cubicBezTo>
                  <a:cubicBezTo>
                    <a:pt x="18873" y="11204"/>
                    <a:pt x="20126" y="11830"/>
                    <a:pt x="21354" y="12482"/>
                  </a:cubicBezTo>
                  <a:cubicBezTo>
                    <a:pt x="23334" y="13534"/>
                    <a:pt x="25339" y="14612"/>
                    <a:pt x="27319" y="15665"/>
                  </a:cubicBezTo>
                  <a:cubicBezTo>
                    <a:pt x="28497" y="16291"/>
                    <a:pt x="29675" y="16943"/>
                    <a:pt x="30878" y="17469"/>
                  </a:cubicBezTo>
                  <a:cubicBezTo>
                    <a:pt x="31053" y="17545"/>
                    <a:pt x="31204" y="17670"/>
                    <a:pt x="31254" y="17870"/>
                  </a:cubicBezTo>
                  <a:cubicBezTo>
                    <a:pt x="31354" y="18146"/>
                    <a:pt x="31505" y="18447"/>
                    <a:pt x="31555" y="18748"/>
                  </a:cubicBezTo>
                  <a:cubicBezTo>
                    <a:pt x="31630" y="19073"/>
                    <a:pt x="31730" y="19424"/>
                    <a:pt x="31630" y="19775"/>
                  </a:cubicBezTo>
                  <a:cubicBezTo>
                    <a:pt x="31956" y="19800"/>
                    <a:pt x="32256" y="19825"/>
                    <a:pt x="32557" y="19850"/>
                  </a:cubicBezTo>
                  <a:cubicBezTo>
                    <a:pt x="32672" y="19859"/>
                    <a:pt x="32785" y="19863"/>
                    <a:pt x="32896" y="19863"/>
                  </a:cubicBezTo>
                  <a:cubicBezTo>
                    <a:pt x="33446" y="19863"/>
                    <a:pt x="33966" y="19762"/>
                    <a:pt x="34487" y="19575"/>
                  </a:cubicBezTo>
                  <a:cubicBezTo>
                    <a:pt x="34788" y="19449"/>
                    <a:pt x="35038" y="19299"/>
                    <a:pt x="35264" y="19073"/>
                  </a:cubicBezTo>
                  <a:cubicBezTo>
                    <a:pt x="35590" y="18773"/>
                    <a:pt x="35690" y="18397"/>
                    <a:pt x="35515" y="17996"/>
                  </a:cubicBezTo>
                  <a:cubicBezTo>
                    <a:pt x="35414" y="17770"/>
                    <a:pt x="35264" y="17545"/>
                    <a:pt x="35114" y="17344"/>
                  </a:cubicBezTo>
                  <a:cubicBezTo>
                    <a:pt x="34913" y="17093"/>
                    <a:pt x="34713" y="16868"/>
                    <a:pt x="34487" y="16642"/>
                  </a:cubicBezTo>
                  <a:cubicBezTo>
                    <a:pt x="34412" y="16567"/>
                    <a:pt x="34337" y="16517"/>
                    <a:pt x="34261" y="16442"/>
                  </a:cubicBezTo>
                  <a:cubicBezTo>
                    <a:pt x="33835" y="16116"/>
                    <a:pt x="33409" y="15790"/>
                    <a:pt x="32983" y="15464"/>
                  </a:cubicBezTo>
                  <a:cubicBezTo>
                    <a:pt x="31906" y="14712"/>
                    <a:pt x="30778" y="14061"/>
                    <a:pt x="29625" y="13434"/>
                  </a:cubicBezTo>
                  <a:cubicBezTo>
                    <a:pt x="27695" y="12407"/>
                    <a:pt x="25740" y="11454"/>
                    <a:pt x="23785" y="10527"/>
                  </a:cubicBezTo>
                  <a:cubicBezTo>
                    <a:pt x="21830" y="9600"/>
                    <a:pt x="19875" y="8647"/>
                    <a:pt x="17895" y="7745"/>
                  </a:cubicBezTo>
                  <a:cubicBezTo>
                    <a:pt x="14763" y="6367"/>
                    <a:pt x="11630" y="5038"/>
                    <a:pt x="8497" y="3660"/>
                  </a:cubicBezTo>
                  <a:cubicBezTo>
                    <a:pt x="6116" y="2632"/>
                    <a:pt x="3735" y="1580"/>
                    <a:pt x="1354" y="552"/>
                  </a:cubicBezTo>
                  <a:cubicBezTo>
                    <a:pt x="903" y="351"/>
                    <a:pt x="452" y="201"/>
                    <a:pt x="1" y="1"/>
                  </a:cubicBezTo>
                  <a:close/>
                </a:path>
              </a:pathLst>
            </a:custGeom>
            <a:solidFill>
              <a:srgbClr val="C2B9FF">
                <a:alpha val="240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94;p58"/>
            <p:cNvSpPr/>
            <p:nvPr/>
          </p:nvSpPr>
          <p:spPr>
            <a:xfrm>
              <a:off x="4255800" y="3136350"/>
              <a:ext cx="780725" cy="398175"/>
            </a:xfrm>
            <a:custGeom>
              <a:avLst/>
              <a:gdLst/>
              <a:ahLst/>
              <a:cxnLst/>
              <a:rect l="l" t="t" r="r" b="b"/>
              <a:pathLst>
                <a:path w="31229" h="15927" extrusionOk="0">
                  <a:moveTo>
                    <a:pt x="543" y="0"/>
                  </a:moveTo>
                  <a:cubicBezTo>
                    <a:pt x="378" y="0"/>
                    <a:pt x="240" y="102"/>
                    <a:pt x="75" y="312"/>
                  </a:cubicBezTo>
                  <a:cubicBezTo>
                    <a:pt x="25" y="387"/>
                    <a:pt x="25" y="463"/>
                    <a:pt x="0" y="538"/>
                  </a:cubicBezTo>
                  <a:cubicBezTo>
                    <a:pt x="727" y="1014"/>
                    <a:pt x="1479" y="1490"/>
                    <a:pt x="2206" y="1941"/>
                  </a:cubicBezTo>
                  <a:cubicBezTo>
                    <a:pt x="3183" y="2543"/>
                    <a:pt x="4136" y="3119"/>
                    <a:pt x="5088" y="3671"/>
                  </a:cubicBezTo>
                  <a:cubicBezTo>
                    <a:pt x="6090" y="4272"/>
                    <a:pt x="7093" y="4849"/>
                    <a:pt x="8095" y="5400"/>
                  </a:cubicBezTo>
                  <a:cubicBezTo>
                    <a:pt x="9324" y="6077"/>
                    <a:pt x="10552" y="6728"/>
                    <a:pt x="11780" y="7405"/>
                  </a:cubicBezTo>
                  <a:cubicBezTo>
                    <a:pt x="13183" y="8132"/>
                    <a:pt x="14562" y="8884"/>
                    <a:pt x="15965" y="9611"/>
                  </a:cubicBezTo>
                  <a:cubicBezTo>
                    <a:pt x="17419" y="10362"/>
                    <a:pt x="18847" y="11114"/>
                    <a:pt x="20276" y="11866"/>
                  </a:cubicBezTo>
                  <a:cubicBezTo>
                    <a:pt x="20953" y="12217"/>
                    <a:pt x="21629" y="12593"/>
                    <a:pt x="22306" y="12894"/>
                  </a:cubicBezTo>
                  <a:cubicBezTo>
                    <a:pt x="23534" y="13470"/>
                    <a:pt x="24737" y="14097"/>
                    <a:pt x="26015" y="14573"/>
                  </a:cubicBezTo>
                  <a:cubicBezTo>
                    <a:pt x="26742" y="14849"/>
                    <a:pt x="27469" y="15099"/>
                    <a:pt x="28196" y="15325"/>
                  </a:cubicBezTo>
                  <a:cubicBezTo>
                    <a:pt x="28697" y="15475"/>
                    <a:pt x="29198" y="15525"/>
                    <a:pt x="29700" y="15701"/>
                  </a:cubicBezTo>
                  <a:cubicBezTo>
                    <a:pt x="30101" y="15826"/>
                    <a:pt x="30552" y="15851"/>
                    <a:pt x="30978" y="15926"/>
                  </a:cubicBezTo>
                  <a:cubicBezTo>
                    <a:pt x="31053" y="15926"/>
                    <a:pt x="31153" y="15901"/>
                    <a:pt x="31228" y="15876"/>
                  </a:cubicBezTo>
                  <a:cubicBezTo>
                    <a:pt x="31128" y="15826"/>
                    <a:pt x="31053" y="15776"/>
                    <a:pt x="30953" y="15751"/>
                  </a:cubicBezTo>
                  <a:cubicBezTo>
                    <a:pt x="29825" y="15225"/>
                    <a:pt x="28672" y="14748"/>
                    <a:pt x="27544" y="14197"/>
                  </a:cubicBezTo>
                  <a:cubicBezTo>
                    <a:pt x="24311" y="12693"/>
                    <a:pt x="21153" y="11039"/>
                    <a:pt x="17970" y="9385"/>
                  </a:cubicBezTo>
                  <a:cubicBezTo>
                    <a:pt x="14938" y="7806"/>
                    <a:pt x="11905" y="6202"/>
                    <a:pt x="8872" y="4573"/>
                  </a:cubicBezTo>
                  <a:cubicBezTo>
                    <a:pt x="6567" y="3345"/>
                    <a:pt x="4236" y="2117"/>
                    <a:pt x="1980" y="763"/>
                  </a:cubicBezTo>
                  <a:cubicBezTo>
                    <a:pt x="1629" y="563"/>
                    <a:pt x="1278" y="337"/>
                    <a:pt x="928" y="137"/>
                  </a:cubicBezTo>
                  <a:cubicBezTo>
                    <a:pt x="776" y="46"/>
                    <a:pt x="654" y="0"/>
                    <a:pt x="5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95;p58"/>
            <p:cNvSpPr/>
            <p:nvPr/>
          </p:nvSpPr>
          <p:spPr>
            <a:xfrm>
              <a:off x="4284000" y="3106900"/>
              <a:ext cx="458025" cy="239925"/>
            </a:xfrm>
            <a:custGeom>
              <a:avLst/>
              <a:gdLst/>
              <a:ahLst/>
              <a:cxnLst/>
              <a:rect l="l" t="t" r="r" b="b"/>
              <a:pathLst>
                <a:path w="18321" h="9597" extrusionOk="0">
                  <a:moveTo>
                    <a:pt x="141" y="0"/>
                  </a:moveTo>
                  <a:cubicBezTo>
                    <a:pt x="111" y="0"/>
                    <a:pt x="67" y="12"/>
                    <a:pt x="0" y="12"/>
                  </a:cubicBezTo>
                  <a:cubicBezTo>
                    <a:pt x="125" y="187"/>
                    <a:pt x="301" y="237"/>
                    <a:pt x="451" y="312"/>
                  </a:cubicBezTo>
                  <a:cubicBezTo>
                    <a:pt x="1529" y="889"/>
                    <a:pt x="2607" y="1465"/>
                    <a:pt x="3684" y="2067"/>
                  </a:cubicBezTo>
                  <a:cubicBezTo>
                    <a:pt x="4762" y="2668"/>
                    <a:pt x="5815" y="3295"/>
                    <a:pt x="6892" y="3896"/>
                  </a:cubicBezTo>
                  <a:cubicBezTo>
                    <a:pt x="7569" y="4297"/>
                    <a:pt x="8246" y="4673"/>
                    <a:pt x="8947" y="5024"/>
                  </a:cubicBezTo>
                  <a:cubicBezTo>
                    <a:pt x="10075" y="5651"/>
                    <a:pt x="11228" y="6227"/>
                    <a:pt x="12356" y="6854"/>
                  </a:cubicBezTo>
                  <a:cubicBezTo>
                    <a:pt x="13459" y="7455"/>
                    <a:pt x="14587" y="8032"/>
                    <a:pt x="15739" y="8558"/>
                  </a:cubicBezTo>
                  <a:cubicBezTo>
                    <a:pt x="16516" y="8884"/>
                    <a:pt x="17318" y="9235"/>
                    <a:pt x="18095" y="9586"/>
                  </a:cubicBezTo>
                  <a:cubicBezTo>
                    <a:pt x="18112" y="9594"/>
                    <a:pt x="18132" y="9597"/>
                    <a:pt x="18153" y="9597"/>
                  </a:cubicBezTo>
                  <a:cubicBezTo>
                    <a:pt x="18196" y="9597"/>
                    <a:pt x="18246" y="9586"/>
                    <a:pt x="18296" y="9586"/>
                  </a:cubicBezTo>
                  <a:cubicBezTo>
                    <a:pt x="18296" y="9535"/>
                    <a:pt x="18296" y="9510"/>
                    <a:pt x="18321" y="9485"/>
                  </a:cubicBezTo>
                  <a:cubicBezTo>
                    <a:pt x="18221" y="9435"/>
                    <a:pt x="18145" y="9360"/>
                    <a:pt x="18070" y="9310"/>
                  </a:cubicBezTo>
                  <a:cubicBezTo>
                    <a:pt x="16692" y="8583"/>
                    <a:pt x="15313" y="7856"/>
                    <a:pt x="13935" y="7129"/>
                  </a:cubicBezTo>
                  <a:cubicBezTo>
                    <a:pt x="12732" y="6503"/>
                    <a:pt x="11529" y="5901"/>
                    <a:pt x="10326" y="5275"/>
                  </a:cubicBezTo>
                  <a:cubicBezTo>
                    <a:pt x="8972" y="4548"/>
                    <a:pt x="7619" y="3821"/>
                    <a:pt x="6241" y="3119"/>
                  </a:cubicBezTo>
                  <a:cubicBezTo>
                    <a:pt x="5038" y="2468"/>
                    <a:pt x="3860" y="1841"/>
                    <a:pt x="2632" y="1215"/>
                  </a:cubicBezTo>
                  <a:cubicBezTo>
                    <a:pt x="1830" y="788"/>
                    <a:pt x="1003" y="387"/>
                    <a:pt x="175" y="12"/>
                  </a:cubicBezTo>
                  <a:cubicBezTo>
                    <a:pt x="167" y="3"/>
                    <a:pt x="156" y="0"/>
                    <a:pt x="1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796;p58"/>
            <p:cNvSpPr/>
            <p:nvPr/>
          </p:nvSpPr>
          <p:spPr>
            <a:xfrm>
              <a:off x="4864825" y="3411050"/>
              <a:ext cx="189875" cy="98500"/>
            </a:xfrm>
            <a:custGeom>
              <a:avLst/>
              <a:gdLst/>
              <a:ahLst/>
              <a:cxnLst/>
              <a:rect l="l" t="t" r="r" b="b"/>
              <a:pathLst>
                <a:path w="7595" h="3940" extrusionOk="0">
                  <a:moveTo>
                    <a:pt x="50" y="1"/>
                  </a:moveTo>
                  <a:lnTo>
                    <a:pt x="0" y="101"/>
                  </a:lnTo>
                  <a:cubicBezTo>
                    <a:pt x="75" y="151"/>
                    <a:pt x="176" y="201"/>
                    <a:pt x="251" y="252"/>
                  </a:cubicBezTo>
                  <a:cubicBezTo>
                    <a:pt x="702" y="477"/>
                    <a:pt x="1178" y="728"/>
                    <a:pt x="1629" y="953"/>
                  </a:cubicBezTo>
                  <a:cubicBezTo>
                    <a:pt x="3133" y="1755"/>
                    <a:pt x="4612" y="2608"/>
                    <a:pt x="6166" y="3334"/>
                  </a:cubicBezTo>
                  <a:cubicBezTo>
                    <a:pt x="6567" y="3510"/>
                    <a:pt x="6968" y="3710"/>
                    <a:pt x="7369" y="3911"/>
                  </a:cubicBezTo>
                  <a:cubicBezTo>
                    <a:pt x="7403" y="3922"/>
                    <a:pt x="7444" y="3939"/>
                    <a:pt x="7482" y="3939"/>
                  </a:cubicBezTo>
                  <a:cubicBezTo>
                    <a:pt x="7526" y="3939"/>
                    <a:pt x="7567" y="3916"/>
                    <a:pt x="7594" y="3836"/>
                  </a:cubicBezTo>
                  <a:cubicBezTo>
                    <a:pt x="5288" y="2357"/>
                    <a:pt x="2757" y="1304"/>
                    <a:pt x="326" y="101"/>
                  </a:cubicBezTo>
                  <a:cubicBezTo>
                    <a:pt x="226" y="76"/>
                    <a:pt x="126" y="51"/>
                    <a:pt x="5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797;p58"/>
            <p:cNvSpPr/>
            <p:nvPr/>
          </p:nvSpPr>
          <p:spPr>
            <a:xfrm>
              <a:off x="4249525" y="2394775"/>
              <a:ext cx="1575225" cy="1243525"/>
            </a:xfrm>
            <a:custGeom>
              <a:avLst/>
              <a:gdLst/>
              <a:ahLst/>
              <a:cxnLst/>
              <a:rect l="l" t="t" r="r" b="b"/>
              <a:pathLst>
                <a:path w="63009" h="49741" extrusionOk="0">
                  <a:moveTo>
                    <a:pt x="60602" y="0"/>
                  </a:moveTo>
                  <a:cubicBezTo>
                    <a:pt x="60452" y="75"/>
                    <a:pt x="60427" y="201"/>
                    <a:pt x="60402" y="326"/>
                  </a:cubicBezTo>
                  <a:cubicBezTo>
                    <a:pt x="60327" y="702"/>
                    <a:pt x="60277" y="1078"/>
                    <a:pt x="60201" y="1429"/>
                  </a:cubicBezTo>
                  <a:cubicBezTo>
                    <a:pt x="60176" y="1554"/>
                    <a:pt x="60176" y="1679"/>
                    <a:pt x="60051" y="1729"/>
                  </a:cubicBezTo>
                  <a:cubicBezTo>
                    <a:pt x="60026" y="1955"/>
                    <a:pt x="59976" y="2181"/>
                    <a:pt x="59851" y="2356"/>
                  </a:cubicBezTo>
                  <a:cubicBezTo>
                    <a:pt x="59775" y="2481"/>
                    <a:pt x="59725" y="2607"/>
                    <a:pt x="59675" y="2732"/>
                  </a:cubicBezTo>
                  <a:cubicBezTo>
                    <a:pt x="59750" y="2807"/>
                    <a:pt x="59750" y="2907"/>
                    <a:pt x="59725" y="3008"/>
                  </a:cubicBezTo>
                  <a:cubicBezTo>
                    <a:pt x="59650" y="3258"/>
                    <a:pt x="59575" y="3484"/>
                    <a:pt x="59500" y="3709"/>
                  </a:cubicBezTo>
                  <a:cubicBezTo>
                    <a:pt x="59324" y="4186"/>
                    <a:pt x="59174" y="4687"/>
                    <a:pt x="58998" y="5163"/>
                  </a:cubicBezTo>
                  <a:cubicBezTo>
                    <a:pt x="58773" y="5790"/>
                    <a:pt x="58522" y="6366"/>
                    <a:pt x="58297" y="6993"/>
                  </a:cubicBezTo>
                  <a:cubicBezTo>
                    <a:pt x="57996" y="7895"/>
                    <a:pt x="57595" y="8747"/>
                    <a:pt x="57244" y="9624"/>
                  </a:cubicBezTo>
                  <a:cubicBezTo>
                    <a:pt x="56868" y="10476"/>
                    <a:pt x="56467" y="11329"/>
                    <a:pt x="56066" y="12206"/>
                  </a:cubicBezTo>
                  <a:cubicBezTo>
                    <a:pt x="55790" y="12807"/>
                    <a:pt x="55515" y="13434"/>
                    <a:pt x="55239" y="14035"/>
                  </a:cubicBezTo>
                  <a:cubicBezTo>
                    <a:pt x="54663" y="15238"/>
                    <a:pt x="54086" y="16466"/>
                    <a:pt x="53510" y="17669"/>
                  </a:cubicBezTo>
                  <a:cubicBezTo>
                    <a:pt x="52908" y="18897"/>
                    <a:pt x="52307" y="20151"/>
                    <a:pt x="51680" y="21379"/>
                  </a:cubicBezTo>
                  <a:cubicBezTo>
                    <a:pt x="51304" y="22181"/>
                    <a:pt x="50878" y="22983"/>
                    <a:pt x="50477" y="23760"/>
                  </a:cubicBezTo>
                  <a:cubicBezTo>
                    <a:pt x="49876" y="24963"/>
                    <a:pt x="49249" y="26166"/>
                    <a:pt x="48622" y="27344"/>
                  </a:cubicBezTo>
                  <a:cubicBezTo>
                    <a:pt x="47870" y="28747"/>
                    <a:pt x="47094" y="30126"/>
                    <a:pt x="46342" y="31529"/>
                  </a:cubicBezTo>
                  <a:cubicBezTo>
                    <a:pt x="45540" y="33033"/>
                    <a:pt x="44662" y="34537"/>
                    <a:pt x="43785" y="36015"/>
                  </a:cubicBezTo>
                  <a:cubicBezTo>
                    <a:pt x="43484" y="36517"/>
                    <a:pt x="43184" y="37018"/>
                    <a:pt x="42858" y="37519"/>
                  </a:cubicBezTo>
                  <a:cubicBezTo>
                    <a:pt x="42482" y="38121"/>
                    <a:pt x="42056" y="38697"/>
                    <a:pt x="41655" y="39324"/>
                  </a:cubicBezTo>
                  <a:cubicBezTo>
                    <a:pt x="40928" y="40451"/>
                    <a:pt x="40101" y="41504"/>
                    <a:pt x="39199" y="42507"/>
                  </a:cubicBezTo>
                  <a:cubicBezTo>
                    <a:pt x="38848" y="42858"/>
                    <a:pt x="38497" y="43208"/>
                    <a:pt x="38121" y="43559"/>
                  </a:cubicBezTo>
                  <a:cubicBezTo>
                    <a:pt x="38347" y="43785"/>
                    <a:pt x="38547" y="44010"/>
                    <a:pt x="38748" y="44261"/>
                  </a:cubicBezTo>
                  <a:cubicBezTo>
                    <a:pt x="38898" y="44462"/>
                    <a:pt x="39048" y="44687"/>
                    <a:pt x="39149" y="44913"/>
                  </a:cubicBezTo>
                  <a:cubicBezTo>
                    <a:pt x="39324" y="45314"/>
                    <a:pt x="39224" y="45690"/>
                    <a:pt x="38898" y="45990"/>
                  </a:cubicBezTo>
                  <a:cubicBezTo>
                    <a:pt x="38672" y="46216"/>
                    <a:pt x="38422" y="46366"/>
                    <a:pt x="38121" y="46492"/>
                  </a:cubicBezTo>
                  <a:cubicBezTo>
                    <a:pt x="37600" y="46679"/>
                    <a:pt x="37080" y="46780"/>
                    <a:pt x="36530" y="46780"/>
                  </a:cubicBezTo>
                  <a:cubicBezTo>
                    <a:pt x="36419" y="46780"/>
                    <a:pt x="36306" y="46776"/>
                    <a:pt x="36191" y="46767"/>
                  </a:cubicBezTo>
                  <a:cubicBezTo>
                    <a:pt x="35890" y="46742"/>
                    <a:pt x="35590" y="46717"/>
                    <a:pt x="35264" y="46692"/>
                  </a:cubicBezTo>
                  <a:cubicBezTo>
                    <a:pt x="34662" y="46617"/>
                    <a:pt x="34086" y="46441"/>
                    <a:pt x="33510" y="46266"/>
                  </a:cubicBezTo>
                  <a:cubicBezTo>
                    <a:pt x="32833" y="46040"/>
                    <a:pt x="32156" y="45790"/>
                    <a:pt x="31479" y="45539"/>
                  </a:cubicBezTo>
                  <a:cubicBezTo>
                    <a:pt x="31404" y="45564"/>
                    <a:pt x="31304" y="45589"/>
                    <a:pt x="31229" y="45589"/>
                  </a:cubicBezTo>
                  <a:cubicBezTo>
                    <a:pt x="30803" y="45514"/>
                    <a:pt x="30352" y="45489"/>
                    <a:pt x="29951" y="45364"/>
                  </a:cubicBezTo>
                  <a:cubicBezTo>
                    <a:pt x="29449" y="45188"/>
                    <a:pt x="28948" y="45138"/>
                    <a:pt x="28447" y="44988"/>
                  </a:cubicBezTo>
                  <a:cubicBezTo>
                    <a:pt x="27720" y="44762"/>
                    <a:pt x="26993" y="44512"/>
                    <a:pt x="26266" y="44236"/>
                  </a:cubicBezTo>
                  <a:cubicBezTo>
                    <a:pt x="24988" y="43760"/>
                    <a:pt x="23785" y="43133"/>
                    <a:pt x="22557" y="42557"/>
                  </a:cubicBezTo>
                  <a:cubicBezTo>
                    <a:pt x="21880" y="42256"/>
                    <a:pt x="21204" y="41880"/>
                    <a:pt x="20527" y="41529"/>
                  </a:cubicBezTo>
                  <a:cubicBezTo>
                    <a:pt x="19098" y="40777"/>
                    <a:pt x="17670" y="40025"/>
                    <a:pt x="16216" y="39274"/>
                  </a:cubicBezTo>
                  <a:cubicBezTo>
                    <a:pt x="14813" y="38547"/>
                    <a:pt x="13434" y="37795"/>
                    <a:pt x="12031" y="37068"/>
                  </a:cubicBezTo>
                  <a:cubicBezTo>
                    <a:pt x="10803" y="36391"/>
                    <a:pt x="9575" y="35740"/>
                    <a:pt x="8346" y="35063"/>
                  </a:cubicBezTo>
                  <a:cubicBezTo>
                    <a:pt x="7344" y="34512"/>
                    <a:pt x="6341" y="33935"/>
                    <a:pt x="5339" y="33334"/>
                  </a:cubicBezTo>
                  <a:cubicBezTo>
                    <a:pt x="4387" y="32782"/>
                    <a:pt x="3434" y="32206"/>
                    <a:pt x="2457" y="31604"/>
                  </a:cubicBezTo>
                  <a:cubicBezTo>
                    <a:pt x="1730" y="31153"/>
                    <a:pt x="978" y="30677"/>
                    <a:pt x="251" y="30201"/>
                  </a:cubicBezTo>
                  <a:cubicBezTo>
                    <a:pt x="1" y="30602"/>
                    <a:pt x="1" y="31053"/>
                    <a:pt x="1" y="31504"/>
                  </a:cubicBezTo>
                  <a:cubicBezTo>
                    <a:pt x="126" y="31579"/>
                    <a:pt x="226" y="31654"/>
                    <a:pt x="326" y="31705"/>
                  </a:cubicBezTo>
                  <a:cubicBezTo>
                    <a:pt x="1179" y="32181"/>
                    <a:pt x="2031" y="32657"/>
                    <a:pt x="2908" y="33133"/>
                  </a:cubicBezTo>
                  <a:cubicBezTo>
                    <a:pt x="7494" y="35690"/>
                    <a:pt x="12131" y="38196"/>
                    <a:pt x="16818" y="40602"/>
                  </a:cubicBezTo>
                  <a:cubicBezTo>
                    <a:pt x="19600" y="42030"/>
                    <a:pt x="22382" y="43434"/>
                    <a:pt x="25164" y="44863"/>
                  </a:cubicBezTo>
                  <a:cubicBezTo>
                    <a:pt x="27269" y="45915"/>
                    <a:pt x="29374" y="47018"/>
                    <a:pt x="31504" y="47995"/>
                  </a:cubicBezTo>
                  <a:cubicBezTo>
                    <a:pt x="32808" y="48597"/>
                    <a:pt x="34161" y="49123"/>
                    <a:pt x="35515" y="49549"/>
                  </a:cubicBezTo>
                  <a:cubicBezTo>
                    <a:pt x="35892" y="49678"/>
                    <a:pt x="36265" y="49741"/>
                    <a:pt x="36633" y="49741"/>
                  </a:cubicBezTo>
                  <a:cubicBezTo>
                    <a:pt x="37194" y="49741"/>
                    <a:pt x="37742" y="49596"/>
                    <a:pt x="38271" y="49324"/>
                  </a:cubicBezTo>
                  <a:cubicBezTo>
                    <a:pt x="38723" y="49123"/>
                    <a:pt x="39099" y="48822"/>
                    <a:pt x="39449" y="48472"/>
                  </a:cubicBezTo>
                  <a:cubicBezTo>
                    <a:pt x="40251" y="47720"/>
                    <a:pt x="40928" y="46842"/>
                    <a:pt x="41530" y="45915"/>
                  </a:cubicBezTo>
                  <a:cubicBezTo>
                    <a:pt x="42231" y="44762"/>
                    <a:pt x="42958" y="43609"/>
                    <a:pt x="43585" y="42431"/>
                  </a:cubicBezTo>
                  <a:cubicBezTo>
                    <a:pt x="45314" y="39299"/>
                    <a:pt x="46993" y="36141"/>
                    <a:pt x="48672" y="32983"/>
                  </a:cubicBezTo>
                  <a:cubicBezTo>
                    <a:pt x="51855" y="26993"/>
                    <a:pt x="55013" y="21003"/>
                    <a:pt x="58046" y="14912"/>
                  </a:cubicBezTo>
                  <a:cubicBezTo>
                    <a:pt x="59224" y="12506"/>
                    <a:pt x="60452" y="10100"/>
                    <a:pt x="61505" y="7619"/>
                  </a:cubicBezTo>
                  <a:cubicBezTo>
                    <a:pt x="61755" y="7043"/>
                    <a:pt x="61956" y="6441"/>
                    <a:pt x="62181" y="5840"/>
                  </a:cubicBezTo>
                  <a:cubicBezTo>
                    <a:pt x="62582" y="5138"/>
                    <a:pt x="62808" y="4386"/>
                    <a:pt x="62933" y="3634"/>
                  </a:cubicBezTo>
                  <a:cubicBezTo>
                    <a:pt x="63008" y="3133"/>
                    <a:pt x="63008" y="2632"/>
                    <a:pt x="62708" y="2206"/>
                  </a:cubicBezTo>
                  <a:cubicBezTo>
                    <a:pt x="62632" y="2055"/>
                    <a:pt x="62582" y="1905"/>
                    <a:pt x="62507" y="1780"/>
                  </a:cubicBezTo>
                  <a:cubicBezTo>
                    <a:pt x="61981" y="1078"/>
                    <a:pt x="61354" y="476"/>
                    <a:pt x="606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798;p58"/>
            <p:cNvSpPr/>
            <p:nvPr/>
          </p:nvSpPr>
          <p:spPr>
            <a:xfrm>
              <a:off x="4308425" y="1996550"/>
              <a:ext cx="1456175" cy="1487225"/>
            </a:xfrm>
            <a:custGeom>
              <a:avLst/>
              <a:gdLst/>
              <a:ahLst/>
              <a:cxnLst/>
              <a:rect l="l" t="t" r="r" b="b"/>
              <a:pathLst>
                <a:path w="58247" h="59489" extrusionOk="0">
                  <a:moveTo>
                    <a:pt x="24349" y="6941"/>
                  </a:moveTo>
                  <a:cubicBezTo>
                    <a:pt x="24505" y="6941"/>
                    <a:pt x="24683" y="7017"/>
                    <a:pt x="24913" y="7132"/>
                  </a:cubicBezTo>
                  <a:cubicBezTo>
                    <a:pt x="29224" y="9262"/>
                    <a:pt x="33509" y="11368"/>
                    <a:pt x="37820" y="13498"/>
                  </a:cubicBezTo>
                  <a:cubicBezTo>
                    <a:pt x="41705" y="15428"/>
                    <a:pt x="45615" y="17358"/>
                    <a:pt x="49499" y="19288"/>
                  </a:cubicBezTo>
                  <a:cubicBezTo>
                    <a:pt x="49650" y="19363"/>
                    <a:pt x="49800" y="19413"/>
                    <a:pt x="49926" y="19513"/>
                  </a:cubicBezTo>
                  <a:cubicBezTo>
                    <a:pt x="50126" y="19638"/>
                    <a:pt x="50276" y="19839"/>
                    <a:pt x="50201" y="20165"/>
                  </a:cubicBezTo>
                  <a:cubicBezTo>
                    <a:pt x="50176" y="20265"/>
                    <a:pt x="50101" y="20440"/>
                    <a:pt x="50026" y="20591"/>
                  </a:cubicBezTo>
                  <a:cubicBezTo>
                    <a:pt x="48923" y="22646"/>
                    <a:pt x="47845" y="24701"/>
                    <a:pt x="46768" y="26781"/>
                  </a:cubicBezTo>
                  <a:cubicBezTo>
                    <a:pt x="46166" y="27934"/>
                    <a:pt x="45565" y="29112"/>
                    <a:pt x="44963" y="30265"/>
                  </a:cubicBezTo>
                  <a:cubicBezTo>
                    <a:pt x="44863" y="30440"/>
                    <a:pt x="44763" y="30616"/>
                    <a:pt x="44662" y="30766"/>
                  </a:cubicBezTo>
                  <a:cubicBezTo>
                    <a:pt x="44537" y="30923"/>
                    <a:pt x="44422" y="31001"/>
                    <a:pt x="44279" y="31001"/>
                  </a:cubicBezTo>
                  <a:cubicBezTo>
                    <a:pt x="44194" y="31001"/>
                    <a:pt x="44098" y="30973"/>
                    <a:pt x="43986" y="30917"/>
                  </a:cubicBezTo>
                  <a:cubicBezTo>
                    <a:pt x="42858" y="30340"/>
                    <a:pt x="41705" y="29764"/>
                    <a:pt x="40577" y="29187"/>
                  </a:cubicBezTo>
                  <a:cubicBezTo>
                    <a:pt x="34612" y="26180"/>
                    <a:pt x="28647" y="23172"/>
                    <a:pt x="22682" y="20165"/>
                  </a:cubicBezTo>
                  <a:cubicBezTo>
                    <a:pt x="21379" y="19513"/>
                    <a:pt x="20076" y="18836"/>
                    <a:pt x="18747" y="18185"/>
                  </a:cubicBezTo>
                  <a:cubicBezTo>
                    <a:pt x="18647" y="18135"/>
                    <a:pt x="18547" y="18085"/>
                    <a:pt x="18447" y="18009"/>
                  </a:cubicBezTo>
                  <a:cubicBezTo>
                    <a:pt x="18196" y="17834"/>
                    <a:pt x="18146" y="17658"/>
                    <a:pt x="18296" y="17383"/>
                  </a:cubicBezTo>
                  <a:cubicBezTo>
                    <a:pt x="18772" y="16506"/>
                    <a:pt x="19249" y="15628"/>
                    <a:pt x="19750" y="14751"/>
                  </a:cubicBezTo>
                  <a:cubicBezTo>
                    <a:pt x="21078" y="12345"/>
                    <a:pt x="22407" y="9914"/>
                    <a:pt x="23735" y="7483"/>
                  </a:cubicBezTo>
                  <a:cubicBezTo>
                    <a:pt x="23954" y="7089"/>
                    <a:pt x="24130" y="6941"/>
                    <a:pt x="24349" y="6941"/>
                  </a:cubicBezTo>
                  <a:close/>
                  <a:moveTo>
                    <a:pt x="12978" y="33391"/>
                  </a:moveTo>
                  <a:cubicBezTo>
                    <a:pt x="13153" y="33391"/>
                    <a:pt x="13329" y="33417"/>
                    <a:pt x="13509" y="33473"/>
                  </a:cubicBezTo>
                  <a:cubicBezTo>
                    <a:pt x="13985" y="33649"/>
                    <a:pt x="14286" y="33974"/>
                    <a:pt x="14462" y="34425"/>
                  </a:cubicBezTo>
                  <a:cubicBezTo>
                    <a:pt x="14712" y="34952"/>
                    <a:pt x="14737" y="35403"/>
                    <a:pt x="14612" y="36180"/>
                  </a:cubicBezTo>
                  <a:cubicBezTo>
                    <a:pt x="14412" y="37182"/>
                    <a:pt x="13935" y="38060"/>
                    <a:pt x="13158" y="38761"/>
                  </a:cubicBezTo>
                  <a:cubicBezTo>
                    <a:pt x="12858" y="39012"/>
                    <a:pt x="12532" y="39212"/>
                    <a:pt x="12181" y="39338"/>
                  </a:cubicBezTo>
                  <a:cubicBezTo>
                    <a:pt x="11958" y="39410"/>
                    <a:pt x="11741" y="39446"/>
                    <a:pt x="11535" y="39446"/>
                  </a:cubicBezTo>
                  <a:cubicBezTo>
                    <a:pt x="10814" y="39446"/>
                    <a:pt x="10223" y="39015"/>
                    <a:pt x="9950" y="38235"/>
                  </a:cubicBezTo>
                  <a:cubicBezTo>
                    <a:pt x="9800" y="37709"/>
                    <a:pt x="9800" y="37207"/>
                    <a:pt x="9900" y="36681"/>
                  </a:cubicBezTo>
                  <a:cubicBezTo>
                    <a:pt x="10076" y="35754"/>
                    <a:pt x="10477" y="34927"/>
                    <a:pt x="11178" y="34250"/>
                  </a:cubicBezTo>
                  <a:cubicBezTo>
                    <a:pt x="11504" y="33924"/>
                    <a:pt x="11880" y="33674"/>
                    <a:pt x="12331" y="33498"/>
                  </a:cubicBezTo>
                  <a:cubicBezTo>
                    <a:pt x="12552" y="33429"/>
                    <a:pt x="12764" y="33391"/>
                    <a:pt x="12978" y="33391"/>
                  </a:cubicBezTo>
                  <a:close/>
                  <a:moveTo>
                    <a:pt x="34052" y="43678"/>
                  </a:moveTo>
                  <a:cubicBezTo>
                    <a:pt x="34745" y="43678"/>
                    <a:pt x="35314" y="44093"/>
                    <a:pt x="35590" y="44801"/>
                  </a:cubicBezTo>
                  <a:cubicBezTo>
                    <a:pt x="35765" y="45328"/>
                    <a:pt x="35765" y="45854"/>
                    <a:pt x="35690" y="46405"/>
                  </a:cubicBezTo>
                  <a:cubicBezTo>
                    <a:pt x="35514" y="47333"/>
                    <a:pt x="35088" y="48160"/>
                    <a:pt x="34412" y="48837"/>
                  </a:cubicBezTo>
                  <a:cubicBezTo>
                    <a:pt x="34061" y="49213"/>
                    <a:pt x="33635" y="49513"/>
                    <a:pt x="33108" y="49639"/>
                  </a:cubicBezTo>
                  <a:cubicBezTo>
                    <a:pt x="32926" y="49688"/>
                    <a:pt x="32748" y="49712"/>
                    <a:pt x="32578" y="49712"/>
                  </a:cubicBezTo>
                  <a:cubicBezTo>
                    <a:pt x="31884" y="49712"/>
                    <a:pt x="31315" y="49311"/>
                    <a:pt x="31053" y="48586"/>
                  </a:cubicBezTo>
                  <a:cubicBezTo>
                    <a:pt x="30853" y="48060"/>
                    <a:pt x="30853" y="47533"/>
                    <a:pt x="30928" y="47007"/>
                  </a:cubicBezTo>
                  <a:cubicBezTo>
                    <a:pt x="31128" y="45954"/>
                    <a:pt x="31630" y="45052"/>
                    <a:pt x="32432" y="44350"/>
                  </a:cubicBezTo>
                  <a:cubicBezTo>
                    <a:pt x="32732" y="44075"/>
                    <a:pt x="33058" y="43874"/>
                    <a:pt x="33459" y="43774"/>
                  </a:cubicBezTo>
                  <a:cubicBezTo>
                    <a:pt x="33664" y="43709"/>
                    <a:pt x="33863" y="43678"/>
                    <a:pt x="34052" y="43678"/>
                  </a:cubicBezTo>
                  <a:close/>
                  <a:moveTo>
                    <a:pt x="24136" y="0"/>
                  </a:moveTo>
                  <a:cubicBezTo>
                    <a:pt x="23682" y="0"/>
                    <a:pt x="23247" y="147"/>
                    <a:pt x="22833" y="465"/>
                  </a:cubicBezTo>
                  <a:cubicBezTo>
                    <a:pt x="22281" y="891"/>
                    <a:pt x="21755" y="1368"/>
                    <a:pt x="21304" y="1919"/>
                  </a:cubicBezTo>
                  <a:cubicBezTo>
                    <a:pt x="20803" y="2521"/>
                    <a:pt x="20326" y="3147"/>
                    <a:pt x="19850" y="3749"/>
                  </a:cubicBezTo>
                  <a:cubicBezTo>
                    <a:pt x="19850" y="3799"/>
                    <a:pt x="19825" y="3849"/>
                    <a:pt x="19800" y="3899"/>
                  </a:cubicBezTo>
                  <a:cubicBezTo>
                    <a:pt x="18722" y="5478"/>
                    <a:pt x="17795" y="7132"/>
                    <a:pt x="16868" y="8786"/>
                  </a:cubicBezTo>
                  <a:cubicBezTo>
                    <a:pt x="16793" y="8937"/>
                    <a:pt x="16692" y="9062"/>
                    <a:pt x="16592" y="9212"/>
                  </a:cubicBezTo>
                  <a:cubicBezTo>
                    <a:pt x="16341" y="9714"/>
                    <a:pt x="16066" y="10190"/>
                    <a:pt x="15790" y="10691"/>
                  </a:cubicBezTo>
                  <a:cubicBezTo>
                    <a:pt x="15740" y="10816"/>
                    <a:pt x="15690" y="10942"/>
                    <a:pt x="15615" y="11067"/>
                  </a:cubicBezTo>
                  <a:cubicBezTo>
                    <a:pt x="14737" y="12696"/>
                    <a:pt x="13835" y="14350"/>
                    <a:pt x="12908" y="15979"/>
                  </a:cubicBezTo>
                  <a:cubicBezTo>
                    <a:pt x="12858" y="16130"/>
                    <a:pt x="12757" y="16255"/>
                    <a:pt x="12682" y="16380"/>
                  </a:cubicBezTo>
                  <a:cubicBezTo>
                    <a:pt x="12607" y="16506"/>
                    <a:pt x="12557" y="16631"/>
                    <a:pt x="12482" y="16756"/>
                  </a:cubicBezTo>
                  <a:cubicBezTo>
                    <a:pt x="11329" y="18836"/>
                    <a:pt x="10151" y="20942"/>
                    <a:pt x="8998" y="23022"/>
                  </a:cubicBezTo>
                  <a:cubicBezTo>
                    <a:pt x="8772" y="23448"/>
                    <a:pt x="8547" y="23849"/>
                    <a:pt x="8321" y="24250"/>
                  </a:cubicBezTo>
                  <a:cubicBezTo>
                    <a:pt x="8271" y="24350"/>
                    <a:pt x="8221" y="24425"/>
                    <a:pt x="8171" y="24526"/>
                  </a:cubicBezTo>
                  <a:cubicBezTo>
                    <a:pt x="6366" y="27659"/>
                    <a:pt x="4612" y="30841"/>
                    <a:pt x="2983" y="34075"/>
                  </a:cubicBezTo>
                  <a:cubicBezTo>
                    <a:pt x="2231" y="35578"/>
                    <a:pt x="1454" y="37057"/>
                    <a:pt x="828" y="38611"/>
                  </a:cubicBezTo>
                  <a:cubicBezTo>
                    <a:pt x="502" y="39388"/>
                    <a:pt x="251" y="40165"/>
                    <a:pt x="126" y="40992"/>
                  </a:cubicBezTo>
                  <a:cubicBezTo>
                    <a:pt x="0" y="41644"/>
                    <a:pt x="251" y="42145"/>
                    <a:pt x="752" y="42521"/>
                  </a:cubicBezTo>
                  <a:cubicBezTo>
                    <a:pt x="928" y="42646"/>
                    <a:pt x="1103" y="42746"/>
                    <a:pt x="1279" y="42847"/>
                  </a:cubicBezTo>
                  <a:cubicBezTo>
                    <a:pt x="1730" y="43047"/>
                    <a:pt x="2181" y="43197"/>
                    <a:pt x="2632" y="43398"/>
                  </a:cubicBezTo>
                  <a:cubicBezTo>
                    <a:pt x="5013" y="44426"/>
                    <a:pt x="7394" y="45478"/>
                    <a:pt x="9775" y="46531"/>
                  </a:cubicBezTo>
                  <a:cubicBezTo>
                    <a:pt x="12908" y="47884"/>
                    <a:pt x="16041" y="49213"/>
                    <a:pt x="19173" y="50591"/>
                  </a:cubicBezTo>
                  <a:cubicBezTo>
                    <a:pt x="21153" y="51493"/>
                    <a:pt x="23108" y="52446"/>
                    <a:pt x="25063" y="53373"/>
                  </a:cubicBezTo>
                  <a:cubicBezTo>
                    <a:pt x="27018" y="54300"/>
                    <a:pt x="28973" y="55253"/>
                    <a:pt x="30903" y="56280"/>
                  </a:cubicBezTo>
                  <a:cubicBezTo>
                    <a:pt x="32056" y="56907"/>
                    <a:pt x="33184" y="57558"/>
                    <a:pt x="34261" y="58310"/>
                  </a:cubicBezTo>
                  <a:cubicBezTo>
                    <a:pt x="34687" y="58636"/>
                    <a:pt x="35113" y="58962"/>
                    <a:pt x="35539" y="59288"/>
                  </a:cubicBezTo>
                  <a:cubicBezTo>
                    <a:pt x="35615" y="59363"/>
                    <a:pt x="35690" y="59413"/>
                    <a:pt x="35765" y="59488"/>
                  </a:cubicBezTo>
                  <a:cubicBezTo>
                    <a:pt x="36141" y="59137"/>
                    <a:pt x="36492" y="58787"/>
                    <a:pt x="36843" y="58436"/>
                  </a:cubicBezTo>
                  <a:cubicBezTo>
                    <a:pt x="37745" y="57433"/>
                    <a:pt x="38572" y="56380"/>
                    <a:pt x="39299" y="55253"/>
                  </a:cubicBezTo>
                  <a:cubicBezTo>
                    <a:pt x="39700" y="54626"/>
                    <a:pt x="40126" y="54050"/>
                    <a:pt x="40502" y="53448"/>
                  </a:cubicBezTo>
                  <a:cubicBezTo>
                    <a:pt x="40828" y="52947"/>
                    <a:pt x="41128" y="52446"/>
                    <a:pt x="41429" y="51944"/>
                  </a:cubicBezTo>
                  <a:cubicBezTo>
                    <a:pt x="42306" y="50466"/>
                    <a:pt x="43184" y="48962"/>
                    <a:pt x="43986" y="47458"/>
                  </a:cubicBezTo>
                  <a:cubicBezTo>
                    <a:pt x="44738" y="46055"/>
                    <a:pt x="45514" y="44676"/>
                    <a:pt x="46266" y="43273"/>
                  </a:cubicBezTo>
                  <a:cubicBezTo>
                    <a:pt x="46893" y="42095"/>
                    <a:pt x="47494" y="40892"/>
                    <a:pt x="48121" y="39689"/>
                  </a:cubicBezTo>
                  <a:cubicBezTo>
                    <a:pt x="48522" y="38912"/>
                    <a:pt x="48948" y="38110"/>
                    <a:pt x="49324" y="37308"/>
                  </a:cubicBezTo>
                  <a:cubicBezTo>
                    <a:pt x="49951" y="36080"/>
                    <a:pt x="50552" y="34826"/>
                    <a:pt x="51154" y="33598"/>
                  </a:cubicBezTo>
                  <a:cubicBezTo>
                    <a:pt x="51730" y="32395"/>
                    <a:pt x="52307" y="31167"/>
                    <a:pt x="52883" y="29964"/>
                  </a:cubicBezTo>
                  <a:cubicBezTo>
                    <a:pt x="53159" y="29363"/>
                    <a:pt x="53434" y="28736"/>
                    <a:pt x="53710" y="28135"/>
                  </a:cubicBezTo>
                  <a:cubicBezTo>
                    <a:pt x="54111" y="27283"/>
                    <a:pt x="54512" y="26405"/>
                    <a:pt x="54888" y="25553"/>
                  </a:cubicBezTo>
                  <a:cubicBezTo>
                    <a:pt x="55239" y="24676"/>
                    <a:pt x="55640" y="23824"/>
                    <a:pt x="55941" y="22922"/>
                  </a:cubicBezTo>
                  <a:cubicBezTo>
                    <a:pt x="56166" y="22295"/>
                    <a:pt x="56417" y="21719"/>
                    <a:pt x="56642" y="21092"/>
                  </a:cubicBezTo>
                  <a:cubicBezTo>
                    <a:pt x="56818" y="20616"/>
                    <a:pt x="56968" y="20115"/>
                    <a:pt x="57144" y="19638"/>
                  </a:cubicBezTo>
                  <a:cubicBezTo>
                    <a:pt x="57219" y="19413"/>
                    <a:pt x="57294" y="19187"/>
                    <a:pt x="57369" y="18937"/>
                  </a:cubicBezTo>
                  <a:cubicBezTo>
                    <a:pt x="57394" y="18836"/>
                    <a:pt x="57394" y="18736"/>
                    <a:pt x="57319" y="18661"/>
                  </a:cubicBezTo>
                  <a:cubicBezTo>
                    <a:pt x="57144" y="18962"/>
                    <a:pt x="56993" y="19262"/>
                    <a:pt x="56818" y="19563"/>
                  </a:cubicBezTo>
                  <a:cubicBezTo>
                    <a:pt x="56191" y="20766"/>
                    <a:pt x="55565" y="21994"/>
                    <a:pt x="54938" y="23197"/>
                  </a:cubicBezTo>
                  <a:cubicBezTo>
                    <a:pt x="54462" y="24075"/>
                    <a:pt x="53986" y="24952"/>
                    <a:pt x="53535" y="25854"/>
                  </a:cubicBezTo>
                  <a:cubicBezTo>
                    <a:pt x="53058" y="26756"/>
                    <a:pt x="52582" y="27684"/>
                    <a:pt x="52081" y="28586"/>
                  </a:cubicBezTo>
                  <a:cubicBezTo>
                    <a:pt x="51630" y="29488"/>
                    <a:pt x="51154" y="30365"/>
                    <a:pt x="50702" y="31242"/>
                  </a:cubicBezTo>
                  <a:cubicBezTo>
                    <a:pt x="50176" y="32245"/>
                    <a:pt x="49650" y="33222"/>
                    <a:pt x="49124" y="34225"/>
                  </a:cubicBezTo>
                  <a:cubicBezTo>
                    <a:pt x="48647" y="35127"/>
                    <a:pt x="48171" y="36055"/>
                    <a:pt x="47695" y="36982"/>
                  </a:cubicBezTo>
                  <a:cubicBezTo>
                    <a:pt x="47219" y="37859"/>
                    <a:pt x="46768" y="38736"/>
                    <a:pt x="46291" y="39639"/>
                  </a:cubicBezTo>
                  <a:cubicBezTo>
                    <a:pt x="45815" y="40541"/>
                    <a:pt x="45339" y="41468"/>
                    <a:pt x="44863" y="42370"/>
                  </a:cubicBezTo>
                  <a:cubicBezTo>
                    <a:pt x="44337" y="43348"/>
                    <a:pt x="43835" y="44325"/>
                    <a:pt x="43309" y="45303"/>
                  </a:cubicBezTo>
                  <a:cubicBezTo>
                    <a:pt x="42833" y="46230"/>
                    <a:pt x="42332" y="47182"/>
                    <a:pt x="41855" y="48110"/>
                  </a:cubicBezTo>
                  <a:cubicBezTo>
                    <a:pt x="41404" y="48962"/>
                    <a:pt x="40928" y="49839"/>
                    <a:pt x="40477" y="50716"/>
                  </a:cubicBezTo>
                  <a:cubicBezTo>
                    <a:pt x="40001" y="51644"/>
                    <a:pt x="39499" y="52571"/>
                    <a:pt x="39023" y="53498"/>
                  </a:cubicBezTo>
                  <a:cubicBezTo>
                    <a:pt x="38522" y="54476"/>
                    <a:pt x="37996" y="55428"/>
                    <a:pt x="37494" y="56380"/>
                  </a:cubicBezTo>
                  <a:cubicBezTo>
                    <a:pt x="37319" y="56731"/>
                    <a:pt x="37169" y="57057"/>
                    <a:pt x="36993" y="57408"/>
                  </a:cubicBezTo>
                  <a:cubicBezTo>
                    <a:pt x="36918" y="57533"/>
                    <a:pt x="36818" y="57659"/>
                    <a:pt x="36717" y="57784"/>
                  </a:cubicBezTo>
                  <a:cubicBezTo>
                    <a:pt x="36638" y="57850"/>
                    <a:pt x="36545" y="57881"/>
                    <a:pt x="36456" y="57881"/>
                  </a:cubicBezTo>
                  <a:cubicBezTo>
                    <a:pt x="36376" y="57881"/>
                    <a:pt x="36300" y="57856"/>
                    <a:pt x="36241" y="57809"/>
                  </a:cubicBezTo>
                  <a:cubicBezTo>
                    <a:pt x="36116" y="57709"/>
                    <a:pt x="36041" y="57483"/>
                    <a:pt x="36091" y="57333"/>
                  </a:cubicBezTo>
                  <a:cubicBezTo>
                    <a:pt x="36141" y="57258"/>
                    <a:pt x="36166" y="57182"/>
                    <a:pt x="36216" y="57107"/>
                  </a:cubicBezTo>
                  <a:cubicBezTo>
                    <a:pt x="36793" y="56005"/>
                    <a:pt x="37369" y="54902"/>
                    <a:pt x="37946" y="53824"/>
                  </a:cubicBezTo>
                  <a:cubicBezTo>
                    <a:pt x="38522" y="52721"/>
                    <a:pt x="39098" y="51619"/>
                    <a:pt x="39675" y="50516"/>
                  </a:cubicBezTo>
                  <a:cubicBezTo>
                    <a:pt x="40126" y="49664"/>
                    <a:pt x="40577" y="48812"/>
                    <a:pt x="41028" y="47959"/>
                  </a:cubicBezTo>
                  <a:cubicBezTo>
                    <a:pt x="41530" y="47007"/>
                    <a:pt x="42031" y="46055"/>
                    <a:pt x="42507" y="45102"/>
                  </a:cubicBezTo>
                  <a:cubicBezTo>
                    <a:pt x="42958" y="44250"/>
                    <a:pt x="43409" y="43398"/>
                    <a:pt x="43860" y="42546"/>
                  </a:cubicBezTo>
                  <a:cubicBezTo>
                    <a:pt x="44412" y="41518"/>
                    <a:pt x="44963" y="40466"/>
                    <a:pt x="45489" y="39438"/>
                  </a:cubicBezTo>
                  <a:cubicBezTo>
                    <a:pt x="45966" y="38561"/>
                    <a:pt x="46417" y="37709"/>
                    <a:pt x="46868" y="36832"/>
                  </a:cubicBezTo>
                  <a:cubicBezTo>
                    <a:pt x="47369" y="35904"/>
                    <a:pt x="47845" y="34952"/>
                    <a:pt x="48347" y="34024"/>
                  </a:cubicBezTo>
                  <a:cubicBezTo>
                    <a:pt x="48798" y="33172"/>
                    <a:pt x="49249" y="32295"/>
                    <a:pt x="49700" y="31418"/>
                  </a:cubicBezTo>
                  <a:cubicBezTo>
                    <a:pt x="50201" y="30516"/>
                    <a:pt x="50677" y="29588"/>
                    <a:pt x="51154" y="28661"/>
                  </a:cubicBezTo>
                  <a:cubicBezTo>
                    <a:pt x="51680" y="27684"/>
                    <a:pt x="52181" y="26681"/>
                    <a:pt x="52708" y="25704"/>
                  </a:cubicBezTo>
                  <a:cubicBezTo>
                    <a:pt x="53184" y="24776"/>
                    <a:pt x="53660" y="23874"/>
                    <a:pt x="54161" y="22947"/>
                  </a:cubicBezTo>
                  <a:cubicBezTo>
                    <a:pt x="54612" y="22070"/>
                    <a:pt x="55088" y="21167"/>
                    <a:pt x="55540" y="20290"/>
                  </a:cubicBezTo>
                  <a:cubicBezTo>
                    <a:pt x="55916" y="19588"/>
                    <a:pt x="56291" y="18887"/>
                    <a:pt x="56642" y="18185"/>
                  </a:cubicBezTo>
                  <a:cubicBezTo>
                    <a:pt x="56692" y="18085"/>
                    <a:pt x="56768" y="17959"/>
                    <a:pt x="56818" y="17859"/>
                  </a:cubicBezTo>
                  <a:cubicBezTo>
                    <a:pt x="56963" y="17598"/>
                    <a:pt x="57074" y="17480"/>
                    <a:pt x="57235" y="17480"/>
                  </a:cubicBezTo>
                  <a:cubicBezTo>
                    <a:pt x="57352" y="17480"/>
                    <a:pt x="57494" y="17542"/>
                    <a:pt x="57695" y="17658"/>
                  </a:cubicBezTo>
                  <a:cubicBezTo>
                    <a:pt x="57820" y="17608"/>
                    <a:pt x="57820" y="17483"/>
                    <a:pt x="57845" y="17358"/>
                  </a:cubicBezTo>
                  <a:cubicBezTo>
                    <a:pt x="57921" y="17007"/>
                    <a:pt x="57971" y="16631"/>
                    <a:pt x="58046" y="16255"/>
                  </a:cubicBezTo>
                  <a:cubicBezTo>
                    <a:pt x="58071" y="16130"/>
                    <a:pt x="58096" y="16004"/>
                    <a:pt x="58246" y="15929"/>
                  </a:cubicBezTo>
                  <a:cubicBezTo>
                    <a:pt x="58171" y="15879"/>
                    <a:pt x="58096" y="15804"/>
                    <a:pt x="58021" y="15754"/>
                  </a:cubicBezTo>
                  <a:cubicBezTo>
                    <a:pt x="57244" y="15277"/>
                    <a:pt x="56492" y="14826"/>
                    <a:pt x="55740" y="14375"/>
                  </a:cubicBezTo>
                  <a:cubicBezTo>
                    <a:pt x="55439" y="14200"/>
                    <a:pt x="55164" y="14074"/>
                    <a:pt x="54863" y="13924"/>
                  </a:cubicBezTo>
                  <a:cubicBezTo>
                    <a:pt x="54662" y="13824"/>
                    <a:pt x="54487" y="13699"/>
                    <a:pt x="54286" y="13598"/>
                  </a:cubicBezTo>
                  <a:cubicBezTo>
                    <a:pt x="52432" y="12696"/>
                    <a:pt x="50602" y="11769"/>
                    <a:pt x="48748" y="10892"/>
                  </a:cubicBezTo>
                  <a:cubicBezTo>
                    <a:pt x="45890" y="9538"/>
                    <a:pt x="43058" y="8160"/>
                    <a:pt x="40176" y="6856"/>
                  </a:cubicBezTo>
                  <a:cubicBezTo>
                    <a:pt x="36216" y="5027"/>
                    <a:pt x="32206" y="3222"/>
                    <a:pt x="28221" y="1418"/>
                  </a:cubicBezTo>
                  <a:cubicBezTo>
                    <a:pt x="27143" y="942"/>
                    <a:pt x="26066" y="465"/>
                    <a:pt x="24938" y="140"/>
                  </a:cubicBezTo>
                  <a:cubicBezTo>
                    <a:pt x="24664" y="48"/>
                    <a:pt x="24397" y="0"/>
                    <a:pt x="241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99;p58"/>
            <p:cNvSpPr/>
            <p:nvPr/>
          </p:nvSpPr>
          <p:spPr>
            <a:xfrm>
              <a:off x="4486375" y="2037700"/>
              <a:ext cx="1167325" cy="1292550"/>
            </a:xfrm>
            <a:custGeom>
              <a:avLst/>
              <a:gdLst/>
              <a:ahLst/>
              <a:cxnLst/>
              <a:rect l="l" t="t" r="r" b="b"/>
              <a:pathLst>
                <a:path w="46693" h="51702" extrusionOk="0">
                  <a:moveTo>
                    <a:pt x="15987" y="1"/>
                  </a:moveTo>
                  <a:cubicBezTo>
                    <a:pt x="15525" y="1"/>
                    <a:pt x="15083" y="141"/>
                    <a:pt x="14662" y="448"/>
                  </a:cubicBezTo>
                  <a:cubicBezTo>
                    <a:pt x="14111" y="900"/>
                    <a:pt x="13584" y="1376"/>
                    <a:pt x="13133" y="1927"/>
                  </a:cubicBezTo>
                  <a:cubicBezTo>
                    <a:pt x="12632" y="2529"/>
                    <a:pt x="12156" y="3130"/>
                    <a:pt x="11680" y="3757"/>
                  </a:cubicBezTo>
                  <a:cubicBezTo>
                    <a:pt x="11654" y="3807"/>
                    <a:pt x="11654" y="3857"/>
                    <a:pt x="11629" y="3882"/>
                  </a:cubicBezTo>
                  <a:cubicBezTo>
                    <a:pt x="10552" y="5461"/>
                    <a:pt x="9624" y="7115"/>
                    <a:pt x="8697" y="8794"/>
                  </a:cubicBezTo>
                  <a:cubicBezTo>
                    <a:pt x="8622" y="8920"/>
                    <a:pt x="8522" y="9070"/>
                    <a:pt x="8421" y="9220"/>
                  </a:cubicBezTo>
                  <a:cubicBezTo>
                    <a:pt x="8171" y="9697"/>
                    <a:pt x="7895" y="10198"/>
                    <a:pt x="7619" y="10674"/>
                  </a:cubicBezTo>
                  <a:cubicBezTo>
                    <a:pt x="7569" y="10799"/>
                    <a:pt x="7519" y="10925"/>
                    <a:pt x="7444" y="11050"/>
                  </a:cubicBezTo>
                  <a:cubicBezTo>
                    <a:pt x="6567" y="12704"/>
                    <a:pt x="5664" y="14333"/>
                    <a:pt x="4737" y="15987"/>
                  </a:cubicBezTo>
                  <a:cubicBezTo>
                    <a:pt x="4687" y="16113"/>
                    <a:pt x="4587" y="16238"/>
                    <a:pt x="4512" y="16363"/>
                  </a:cubicBezTo>
                  <a:cubicBezTo>
                    <a:pt x="4436" y="16489"/>
                    <a:pt x="4386" y="16614"/>
                    <a:pt x="4311" y="16739"/>
                  </a:cubicBezTo>
                  <a:cubicBezTo>
                    <a:pt x="3158" y="18845"/>
                    <a:pt x="1980" y="20925"/>
                    <a:pt x="827" y="23030"/>
                  </a:cubicBezTo>
                  <a:cubicBezTo>
                    <a:pt x="602" y="23431"/>
                    <a:pt x="376" y="23857"/>
                    <a:pt x="151" y="24258"/>
                  </a:cubicBezTo>
                  <a:cubicBezTo>
                    <a:pt x="251" y="24283"/>
                    <a:pt x="301" y="24333"/>
                    <a:pt x="326" y="24434"/>
                  </a:cubicBezTo>
                  <a:cubicBezTo>
                    <a:pt x="451" y="25336"/>
                    <a:pt x="577" y="26238"/>
                    <a:pt x="702" y="27140"/>
                  </a:cubicBezTo>
                  <a:cubicBezTo>
                    <a:pt x="777" y="27842"/>
                    <a:pt x="852" y="28519"/>
                    <a:pt x="903" y="29195"/>
                  </a:cubicBezTo>
                  <a:cubicBezTo>
                    <a:pt x="953" y="30023"/>
                    <a:pt x="1028" y="30850"/>
                    <a:pt x="1053" y="31677"/>
                  </a:cubicBezTo>
                  <a:cubicBezTo>
                    <a:pt x="1053" y="32378"/>
                    <a:pt x="1028" y="33080"/>
                    <a:pt x="1028" y="33782"/>
                  </a:cubicBezTo>
                  <a:cubicBezTo>
                    <a:pt x="1003" y="34383"/>
                    <a:pt x="1003" y="34985"/>
                    <a:pt x="1003" y="35587"/>
                  </a:cubicBezTo>
                  <a:cubicBezTo>
                    <a:pt x="1003" y="35712"/>
                    <a:pt x="953" y="35812"/>
                    <a:pt x="953" y="35937"/>
                  </a:cubicBezTo>
                  <a:cubicBezTo>
                    <a:pt x="953" y="36138"/>
                    <a:pt x="928" y="36363"/>
                    <a:pt x="928" y="36564"/>
                  </a:cubicBezTo>
                  <a:cubicBezTo>
                    <a:pt x="928" y="36589"/>
                    <a:pt x="928" y="36639"/>
                    <a:pt x="928" y="36664"/>
                  </a:cubicBezTo>
                  <a:cubicBezTo>
                    <a:pt x="777" y="37216"/>
                    <a:pt x="852" y="37792"/>
                    <a:pt x="752" y="38343"/>
                  </a:cubicBezTo>
                  <a:cubicBezTo>
                    <a:pt x="577" y="39346"/>
                    <a:pt x="401" y="40323"/>
                    <a:pt x="226" y="41326"/>
                  </a:cubicBezTo>
                  <a:cubicBezTo>
                    <a:pt x="176" y="41627"/>
                    <a:pt x="101" y="41927"/>
                    <a:pt x="0" y="42253"/>
                  </a:cubicBezTo>
                  <a:cubicBezTo>
                    <a:pt x="50" y="42379"/>
                    <a:pt x="226" y="42429"/>
                    <a:pt x="351" y="42479"/>
                  </a:cubicBezTo>
                  <a:cubicBezTo>
                    <a:pt x="903" y="42780"/>
                    <a:pt x="1454" y="43030"/>
                    <a:pt x="2005" y="43306"/>
                  </a:cubicBezTo>
                  <a:cubicBezTo>
                    <a:pt x="2933" y="43757"/>
                    <a:pt x="3835" y="44208"/>
                    <a:pt x="4737" y="44659"/>
                  </a:cubicBezTo>
                  <a:cubicBezTo>
                    <a:pt x="5188" y="44885"/>
                    <a:pt x="5639" y="45110"/>
                    <a:pt x="6065" y="45361"/>
                  </a:cubicBezTo>
                  <a:cubicBezTo>
                    <a:pt x="6667" y="45637"/>
                    <a:pt x="7243" y="45937"/>
                    <a:pt x="7820" y="46238"/>
                  </a:cubicBezTo>
                  <a:cubicBezTo>
                    <a:pt x="8797" y="46739"/>
                    <a:pt x="9750" y="47216"/>
                    <a:pt x="10727" y="47692"/>
                  </a:cubicBezTo>
                  <a:cubicBezTo>
                    <a:pt x="11354" y="48018"/>
                    <a:pt x="11955" y="48343"/>
                    <a:pt x="12582" y="48619"/>
                  </a:cubicBezTo>
                  <a:cubicBezTo>
                    <a:pt x="13509" y="49045"/>
                    <a:pt x="14411" y="49521"/>
                    <a:pt x="15364" y="49872"/>
                  </a:cubicBezTo>
                  <a:cubicBezTo>
                    <a:pt x="15865" y="50048"/>
                    <a:pt x="16366" y="50298"/>
                    <a:pt x="16893" y="50499"/>
                  </a:cubicBezTo>
                  <a:cubicBezTo>
                    <a:pt x="17193" y="50624"/>
                    <a:pt x="17544" y="50674"/>
                    <a:pt x="17845" y="50825"/>
                  </a:cubicBezTo>
                  <a:cubicBezTo>
                    <a:pt x="18296" y="51000"/>
                    <a:pt x="18772" y="51025"/>
                    <a:pt x="19173" y="51226"/>
                  </a:cubicBezTo>
                  <a:cubicBezTo>
                    <a:pt x="19274" y="51276"/>
                    <a:pt x="19374" y="51276"/>
                    <a:pt x="19474" y="51301"/>
                  </a:cubicBezTo>
                  <a:cubicBezTo>
                    <a:pt x="20076" y="51401"/>
                    <a:pt x="20677" y="51526"/>
                    <a:pt x="21279" y="51602"/>
                  </a:cubicBezTo>
                  <a:cubicBezTo>
                    <a:pt x="21655" y="51652"/>
                    <a:pt x="22030" y="51677"/>
                    <a:pt x="22406" y="51702"/>
                  </a:cubicBezTo>
                  <a:cubicBezTo>
                    <a:pt x="23033" y="51702"/>
                    <a:pt x="23635" y="51652"/>
                    <a:pt x="24261" y="51552"/>
                  </a:cubicBezTo>
                  <a:cubicBezTo>
                    <a:pt x="25063" y="51426"/>
                    <a:pt x="25840" y="51226"/>
                    <a:pt x="26567" y="50850"/>
                  </a:cubicBezTo>
                  <a:cubicBezTo>
                    <a:pt x="27319" y="50474"/>
                    <a:pt x="28046" y="50048"/>
                    <a:pt x="28672" y="49446"/>
                  </a:cubicBezTo>
                  <a:cubicBezTo>
                    <a:pt x="29098" y="49045"/>
                    <a:pt x="29549" y="48644"/>
                    <a:pt x="30000" y="48218"/>
                  </a:cubicBezTo>
                  <a:cubicBezTo>
                    <a:pt x="30276" y="47942"/>
                    <a:pt x="30552" y="47617"/>
                    <a:pt x="30828" y="47291"/>
                  </a:cubicBezTo>
                  <a:cubicBezTo>
                    <a:pt x="31279" y="46714"/>
                    <a:pt x="33735" y="43306"/>
                    <a:pt x="34462" y="42153"/>
                  </a:cubicBezTo>
                  <a:cubicBezTo>
                    <a:pt x="35063" y="41201"/>
                    <a:pt x="35665" y="40223"/>
                    <a:pt x="36216" y="39221"/>
                  </a:cubicBezTo>
                  <a:cubicBezTo>
                    <a:pt x="36893" y="37993"/>
                    <a:pt x="37594" y="36764"/>
                    <a:pt x="38246" y="35511"/>
                  </a:cubicBezTo>
                  <a:cubicBezTo>
                    <a:pt x="38797" y="34459"/>
                    <a:pt x="39324" y="33406"/>
                    <a:pt x="39850" y="32328"/>
                  </a:cubicBezTo>
                  <a:cubicBezTo>
                    <a:pt x="40402" y="31201"/>
                    <a:pt x="40928" y="30048"/>
                    <a:pt x="41454" y="28920"/>
                  </a:cubicBezTo>
                  <a:cubicBezTo>
                    <a:pt x="41680" y="28419"/>
                    <a:pt x="41930" y="27917"/>
                    <a:pt x="42131" y="27416"/>
                  </a:cubicBezTo>
                  <a:cubicBezTo>
                    <a:pt x="42507" y="26539"/>
                    <a:pt x="42858" y="25687"/>
                    <a:pt x="43209" y="24810"/>
                  </a:cubicBezTo>
                  <a:cubicBezTo>
                    <a:pt x="43559" y="23932"/>
                    <a:pt x="43935" y="23055"/>
                    <a:pt x="44236" y="22153"/>
                  </a:cubicBezTo>
                  <a:cubicBezTo>
                    <a:pt x="44437" y="21501"/>
                    <a:pt x="44712" y="20875"/>
                    <a:pt x="44938" y="20223"/>
                  </a:cubicBezTo>
                  <a:cubicBezTo>
                    <a:pt x="45063" y="19897"/>
                    <a:pt x="45138" y="19521"/>
                    <a:pt x="45264" y="19195"/>
                  </a:cubicBezTo>
                  <a:cubicBezTo>
                    <a:pt x="45314" y="19020"/>
                    <a:pt x="45389" y="18845"/>
                    <a:pt x="45439" y="18669"/>
                  </a:cubicBezTo>
                  <a:cubicBezTo>
                    <a:pt x="45590" y="18243"/>
                    <a:pt x="45740" y="17842"/>
                    <a:pt x="45840" y="17441"/>
                  </a:cubicBezTo>
                  <a:cubicBezTo>
                    <a:pt x="45991" y="16990"/>
                    <a:pt x="46091" y="16539"/>
                    <a:pt x="46216" y="16088"/>
                  </a:cubicBezTo>
                  <a:cubicBezTo>
                    <a:pt x="46216" y="16038"/>
                    <a:pt x="46216" y="15962"/>
                    <a:pt x="46241" y="15887"/>
                  </a:cubicBezTo>
                  <a:cubicBezTo>
                    <a:pt x="46542" y="15261"/>
                    <a:pt x="46542" y="14584"/>
                    <a:pt x="46692" y="13932"/>
                  </a:cubicBezTo>
                  <a:cubicBezTo>
                    <a:pt x="46492" y="13807"/>
                    <a:pt x="46316" y="13707"/>
                    <a:pt x="46116" y="13606"/>
                  </a:cubicBezTo>
                  <a:cubicBezTo>
                    <a:pt x="44261" y="12704"/>
                    <a:pt x="42432" y="11777"/>
                    <a:pt x="40577" y="10900"/>
                  </a:cubicBezTo>
                  <a:cubicBezTo>
                    <a:pt x="37720" y="9521"/>
                    <a:pt x="34888" y="8168"/>
                    <a:pt x="32005" y="6839"/>
                  </a:cubicBezTo>
                  <a:cubicBezTo>
                    <a:pt x="28046" y="5010"/>
                    <a:pt x="24036" y="3230"/>
                    <a:pt x="20051" y="1426"/>
                  </a:cubicBezTo>
                  <a:cubicBezTo>
                    <a:pt x="18973" y="950"/>
                    <a:pt x="17895" y="474"/>
                    <a:pt x="16767" y="123"/>
                  </a:cubicBezTo>
                  <a:cubicBezTo>
                    <a:pt x="16501" y="43"/>
                    <a:pt x="16241" y="1"/>
                    <a:pt x="15987"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800;p58"/>
            <p:cNvSpPr/>
            <p:nvPr/>
          </p:nvSpPr>
          <p:spPr>
            <a:xfrm>
              <a:off x="4762050" y="2170075"/>
              <a:ext cx="803300" cy="601525"/>
            </a:xfrm>
            <a:custGeom>
              <a:avLst/>
              <a:gdLst/>
              <a:ahLst/>
              <a:cxnLst/>
              <a:rect l="l" t="t" r="r" b="b"/>
              <a:pathLst>
                <a:path w="32132" h="24061" extrusionOk="0">
                  <a:moveTo>
                    <a:pt x="6204" y="0"/>
                  </a:moveTo>
                  <a:cubicBezTo>
                    <a:pt x="5985" y="0"/>
                    <a:pt x="5809" y="148"/>
                    <a:pt x="5590" y="542"/>
                  </a:cubicBezTo>
                  <a:cubicBezTo>
                    <a:pt x="4262" y="2973"/>
                    <a:pt x="2933" y="5404"/>
                    <a:pt x="1605" y="7810"/>
                  </a:cubicBezTo>
                  <a:cubicBezTo>
                    <a:pt x="1104" y="8687"/>
                    <a:pt x="627" y="9565"/>
                    <a:pt x="151" y="10442"/>
                  </a:cubicBezTo>
                  <a:cubicBezTo>
                    <a:pt x="1" y="10717"/>
                    <a:pt x="51" y="10893"/>
                    <a:pt x="302" y="11068"/>
                  </a:cubicBezTo>
                  <a:cubicBezTo>
                    <a:pt x="402" y="11144"/>
                    <a:pt x="502" y="11194"/>
                    <a:pt x="602" y="11244"/>
                  </a:cubicBezTo>
                  <a:cubicBezTo>
                    <a:pt x="1931" y="11895"/>
                    <a:pt x="3234" y="12572"/>
                    <a:pt x="4537" y="13224"/>
                  </a:cubicBezTo>
                  <a:cubicBezTo>
                    <a:pt x="10502" y="16231"/>
                    <a:pt x="16467" y="19239"/>
                    <a:pt x="22432" y="22246"/>
                  </a:cubicBezTo>
                  <a:cubicBezTo>
                    <a:pt x="23560" y="22823"/>
                    <a:pt x="24713" y="23399"/>
                    <a:pt x="25841" y="23976"/>
                  </a:cubicBezTo>
                  <a:cubicBezTo>
                    <a:pt x="25953" y="24032"/>
                    <a:pt x="26049" y="24060"/>
                    <a:pt x="26134" y="24060"/>
                  </a:cubicBezTo>
                  <a:cubicBezTo>
                    <a:pt x="26277" y="24060"/>
                    <a:pt x="26392" y="23982"/>
                    <a:pt x="26517" y="23825"/>
                  </a:cubicBezTo>
                  <a:cubicBezTo>
                    <a:pt x="26618" y="23675"/>
                    <a:pt x="26718" y="23499"/>
                    <a:pt x="26818" y="23324"/>
                  </a:cubicBezTo>
                  <a:cubicBezTo>
                    <a:pt x="27420" y="22171"/>
                    <a:pt x="28021" y="20993"/>
                    <a:pt x="28623" y="19840"/>
                  </a:cubicBezTo>
                  <a:cubicBezTo>
                    <a:pt x="29700" y="17760"/>
                    <a:pt x="30778" y="15705"/>
                    <a:pt x="31881" y="13650"/>
                  </a:cubicBezTo>
                  <a:cubicBezTo>
                    <a:pt x="31956" y="13499"/>
                    <a:pt x="32031" y="13324"/>
                    <a:pt x="32056" y="13224"/>
                  </a:cubicBezTo>
                  <a:cubicBezTo>
                    <a:pt x="32131" y="12898"/>
                    <a:pt x="31981" y="12697"/>
                    <a:pt x="31781" y="12572"/>
                  </a:cubicBezTo>
                  <a:cubicBezTo>
                    <a:pt x="31655" y="12472"/>
                    <a:pt x="31505" y="12422"/>
                    <a:pt x="31354" y="12347"/>
                  </a:cubicBezTo>
                  <a:cubicBezTo>
                    <a:pt x="27470" y="10417"/>
                    <a:pt x="23560" y="8487"/>
                    <a:pt x="19675" y="6557"/>
                  </a:cubicBezTo>
                  <a:cubicBezTo>
                    <a:pt x="15364" y="4427"/>
                    <a:pt x="11079" y="2321"/>
                    <a:pt x="6768" y="191"/>
                  </a:cubicBezTo>
                  <a:cubicBezTo>
                    <a:pt x="6538" y="76"/>
                    <a:pt x="6360" y="0"/>
                    <a:pt x="6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801;p58"/>
            <p:cNvSpPr/>
            <p:nvPr/>
          </p:nvSpPr>
          <p:spPr>
            <a:xfrm>
              <a:off x="4553425" y="2831300"/>
              <a:ext cx="123450" cy="151400"/>
            </a:xfrm>
            <a:custGeom>
              <a:avLst/>
              <a:gdLst/>
              <a:ahLst/>
              <a:cxnLst/>
              <a:rect l="l" t="t" r="r" b="b"/>
              <a:pathLst>
                <a:path w="4938" h="6056" extrusionOk="0">
                  <a:moveTo>
                    <a:pt x="2789" y="567"/>
                  </a:moveTo>
                  <a:cubicBezTo>
                    <a:pt x="2887" y="567"/>
                    <a:pt x="2985" y="594"/>
                    <a:pt x="3083" y="660"/>
                  </a:cubicBezTo>
                  <a:cubicBezTo>
                    <a:pt x="3308" y="835"/>
                    <a:pt x="3308" y="1086"/>
                    <a:pt x="3283" y="1336"/>
                  </a:cubicBezTo>
                  <a:cubicBezTo>
                    <a:pt x="3133" y="1837"/>
                    <a:pt x="2857" y="2264"/>
                    <a:pt x="2356" y="2489"/>
                  </a:cubicBezTo>
                  <a:cubicBezTo>
                    <a:pt x="2281" y="2539"/>
                    <a:pt x="2155" y="2564"/>
                    <a:pt x="2055" y="2564"/>
                  </a:cubicBezTo>
                  <a:cubicBezTo>
                    <a:pt x="2034" y="2566"/>
                    <a:pt x="2014" y="2567"/>
                    <a:pt x="1994" y="2567"/>
                  </a:cubicBezTo>
                  <a:cubicBezTo>
                    <a:pt x="1776" y="2567"/>
                    <a:pt x="1625" y="2443"/>
                    <a:pt x="1579" y="2213"/>
                  </a:cubicBezTo>
                  <a:cubicBezTo>
                    <a:pt x="1554" y="2063"/>
                    <a:pt x="1529" y="1913"/>
                    <a:pt x="1579" y="1762"/>
                  </a:cubicBezTo>
                  <a:cubicBezTo>
                    <a:pt x="1704" y="1286"/>
                    <a:pt x="1980" y="935"/>
                    <a:pt x="2406" y="685"/>
                  </a:cubicBezTo>
                  <a:cubicBezTo>
                    <a:pt x="2534" y="614"/>
                    <a:pt x="2661" y="567"/>
                    <a:pt x="2789" y="567"/>
                  </a:cubicBezTo>
                  <a:close/>
                  <a:moveTo>
                    <a:pt x="1415" y="2762"/>
                  </a:moveTo>
                  <a:cubicBezTo>
                    <a:pt x="1428" y="2762"/>
                    <a:pt x="1441" y="2763"/>
                    <a:pt x="1454" y="2765"/>
                  </a:cubicBezTo>
                  <a:cubicBezTo>
                    <a:pt x="1604" y="2815"/>
                    <a:pt x="1729" y="2965"/>
                    <a:pt x="1679" y="3116"/>
                  </a:cubicBezTo>
                  <a:cubicBezTo>
                    <a:pt x="1654" y="3341"/>
                    <a:pt x="1479" y="3467"/>
                    <a:pt x="1303" y="3467"/>
                  </a:cubicBezTo>
                  <a:cubicBezTo>
                    <a:pt x="1128" y="3442"/>
                    <a:pt x="1003" y="3241"/>
                    <a:pt x="1053" y="3066"/>
                  </a:cubicBezTo>
                  <a:cubicBezTo>
                    <a:pt x="1076" y="2903"/>
                    <a:pt x="1250" y="2762"/>
                    <a:pt x="1415" y="2762"/>
                  </a:cubicBezTo>
                  <a:close/>
                  <a:moveTo>
                    <a:pt x="3178" y="1"/>
                  </a:moveTo>
                  <a:cubicBezTo>
                    <a:pt x="2964" y="1"/>
                    <a:pt x="2752" y="39"/>
                    <a:pt x="2531" y="108"/>
                  </a:cubicBezTo>
                  <a:cubicBezTo>
                    <a:pt x="2080" y="284"/>
                    <a:pt x="1704" y="534"/>
                    <a:pt x="1378" y="860"/>
                  </a:cubicBezTo>
                  <a:cubicBezTo>
                    <a:pt x="677" y="1537"/>
                    <a:pt x="276" y="2364"/>
                    <a:pt x="100" y="3291"/>
                  </a:cubicBezTo>
                  <a:cubicBezTo>
                    <a:pt x="0" y="3817"/>
                    <a:pt x="0" y="4319"/>
                    <a:pt x="150" y="4845"/>
                  </a:cubicBezTo>
                  <a:cubicBezTo>
                    <a:pt x="423" y="5625"/>
                    <a:pt x="1014" y="6056"/>
                    <a:pt x="1735" y="6056"/>
                  </a:cubicBezTo>
                  <a:cubicBezTo>
                    <a:pt x="1941" y="6056"/>
                    <a:pt x="2158" y="6020"/>
                    <a:pt x="2381" y="5948"/>
                  </a:cubicBezTo>
                  <a:cubicBezTo>
                    <a:pt x="2732" y="5822"/>
                    <a:pt x="3058" y="5622"/>
                    <a:pt x="3358" y="5371"/>
                  </a:cubicBezTo>
                  <a:cubicBezTo>
                    <a:pt x="4135" y="4670"/>
                    <a:pt x="4612" y="3792"/>
                    <a:pt x="4812" y="2790"/>
                  </a:cubicBezTo>
                  <a:cubicBezTo>
                    <a:pt x="4937" y="2013"/>
                    <a:pt x="4912" y="1562"/>
                    <a:pt x="4662" y="1035"/>
                  </a:cubicBezTo>
                  <a:cubicBezTo>
                    <a:pt x="4486" y="584"/>
                    <a:pt x="4185" y="259"/>
                    <a:pt x="3709" y="83"/>
                  </a:cubicBezTo>
                  <a:cubicBezTo>
                    <a:pt x="3529" y="27"/>
                    <a:pt x="3353" y="1"/>
                    <a:pt x="31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02;p58"/>
            <p:cNvSpPr/>
            <p:nvPr/>
          </p:nvSpPr>
          <p:spPr>
            <a:xfrm>
              <a:off x="5079725" y="3088500"/>
              <a:ext cx="122850" cy="150850"/>
            </a:xfrm>
            <a:custGeom>
              <a:avLst/>
              <a:gdLst/>
              <a:ahLst/>
              <a:cxnLst/>
              <a:rect l="l" t="t" r="r" b="b"/>
              <a:pathLst>
                <a:path w="4914" h="6034" extrusionOk="0">
                  <a:moveTo>
                    <a:pt x="2733" y="556"/>
                  </a:moveTo>
                  <a:cubicBezTo>
                    <a:pt x="3056" y="556"/>
                    <a:pt x="3278" y="810"/>
                    <a:pt x="3259" y="1199"/>
                  </a:cubicBezTo>
                  <a:cubicBezTo>
                    <a:pt x="3234" y="1224"/>
                    <a:pt x="3234" y="1274"/>
                    <a:pt x="3234" y="1374"/>
                  </a:cubicBezTo>
                  <a:cubicBezTo>
                    <a:pt x="3058" y="1825"/>
                    <a:pt x="2783" y="2276"/>
                    <a:pt x="2256" y="2502"/>
                  </a:cubicBezTo>
                  <a:cubicBezTo>
                    <a:pt x="2198" y="2531"/>
                    <a:pt x="2122" y="2543"/>
                    <a:pt x="2039" y="2543"/>
                  </a:cubicBezTo>
                  <a:cubicBezTo>
                    <a:pt x="1980" y="2543"/>
                    <a:pt x="1918" y="2537"/>
                    <a:pt x="1855" y="2527"/>
                  </a:cubicBezTo>
                  <a:cubicBezTo>
                    <a:pt x="1680" y="2502"/>
                    <a:pt x="1555" y="2377"/>
                    <a:pt x="1505" y="2201"/>
                  </a:cubicBezTo>
                  <a:cubicBezTo>
                    <a:pt x="1479" y="2076"/>
                    <a:pt x="1479" y="1925"/>
                    <a:pt x="1505" y="1800"/>
                  </a:cubicBezTo>
                  <a:cubicBezTo>
                    <a:pt x="1630" y="1324"/>
                    <a:pt x="1906" y="923"/>
                    <a:pt x="2357" y="672"/>
                  </a:cubicBezTo>
                  <a:cubicBezTo>
                    <a:pt x="2382" y="647"/>
                    <a:pt x="2407" y="647"/>
                    <a:pt x="2432" y="622"/>
                  </a:cubicBezTo>
                  <a:cubicBezTo>
                    <a:pt x="2538" y="577"/>
                    <a:pt x="2640" y="556"/>
                    <a:pt x="2733" y="556"/>
                  </a:cubicBezTo>
                  <a:close/>
                  <a:moveTo>
                    <a:pt x="1334" y="2743"/>
                  </a:moveTo>
                  <a:cubicBezTo>
                    <a:pt x="1357" y="2743"/>
                    <a:pt x="1381" y="2746"/>
                    <a:pt x="1404" y="2753"/>
                  </a:cubicBezTo>
                  <a:cubicBezTo>
                    <a:pt x="1555" y="2803"/>
                    <a:pt x="1680" y="2978"/>
                    <a:pt x="1630" y="3128"/>
                  </a:cubicBezTo>
                  <a:cubicBezTo>
                    <a:pt x="1607" y="3291"/>
                    <a:pt x="1433" y="3432"/>
                    <a:pt x="1268" y="3432"/>
                  </a:cubicBezTo>
                  <a:cubicBezTo>
                    <a:pt x="1255" y="3432"/>
                    <a:pt x="1242" y="3431"/>
                    <a:pt x="1229" y="3429"/>
                  </a:cubicBezTo>
                  <a:cubicBezTo>
                    <a:pt x="1078" y="3404"/>
                    <a:pt x="953" y="3204"/>
                    <a:pt x="978" y="3028"/>
                  </a:cubicBezTo>
                  <a:cubicBezTo>
                    <a:pt x="1022" y="2876"/>
                    <a:pt x="1178" y="2743"/>
                    <a:pt x="1334" y="2743"/>
                  </a:cubicBezTo>
                  <a:close/>
                  <a:moveTo>
                    <a:pt x="3200" y="0"/>
                  </a:moveTo>
                  <a:cubicBezTo>
                    <a:pt x="3011" y="0"/>
                    <a:pt x="2812" y="31"/>
                    <a:pt x="2607" y="96"/>
                  </a:cubicBezTo>
                  <a:cubicBezTo>
                    <a:pt x="2206" y="196"/>
                    <a:pt x="1880" y="397"/>
                    <a:pt x="1580" y="672"/>
                  </a:cubicBezTo>
                  <a:cubicBezTo>
                    <a:pt x="778" y="1374"/>
                    <a:pt x="276" y="2276"/>
                    <a:pt x="76" y="3329"/>
                  </a:cubicBezTo>
                  <a:cubicBezTo>
                    <a:pt x="1" y="3855"/>
                    <a:pt x="1" y="4382"/>
                    <a:pt x="201" y="4908"/>
                  </a:cubicBezTo>
                  <a:cubicBezTo>
                    <a:pt x="463" y="5633"/>
                    <a:pt x="1032" y="6034"/>
                    <a:pt x="1726" y="6034"/>
                  </a:cubicBezTo>
                  <a:cubicBezTo>
                    <a:pt x="1896" y="6034"/>
                    <a:pt x="2074" y="6010"/>
                    <a:pt x="2256" y="5961"/>
                  </a:cubicBezTo>
                  <a:cubicBezTo>
                    <a:pt x="2783" y="5835"/>
                    <a:pt x="3209" y="5535"/>
                    <a:pt x="3560" y="5159"/>
                  </a:cubicBezTo>
                  <a:cubicBezTo>
                    <a:pt x="4236" y="4482"/>
                    <a:pt x="4662" y="3655"/>
                    <a:pt x="4838" y="2727"/>
                  </a:cubicBezTo>
                  <a:cubicBezTo>
                    <a:pt x="4913" y="2176"/>
                    <a:pt x="4913" y="1650"/>
                    <a:pt x="4738" y="1123"/>
                  </a:cubicBezTo>
                  <a:cubicBezTo>
                    <a:pt x="4462" y="415"/>
                    <a:pt x="3893" y="0"/>
                    <a:pt x="3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03;p58"/>
            <p:cNvSpPr/>
            <p:nvPr/>
          </p:nvSpPr>
          <p:spPr>
            <a:xfrm>
              <a:off x="5209425" y="2433525"/>
              <a:ext cx="541375" cy="1010075"/>
            </a:xfrm>
            <a:custGeom>
              <a:avLst/>
              <a:gdLst/>
              <a:ahLst/>
              <a:cxnLst/>
              <a:rect l="l" t="t" r="r" b="b"/>
              <a:pathLst>
                <a:path w="21655" h="40403" extrusionOk="0">
                  <a:moveTo>
                    <a:pt x="21195" y="1"/>
                  </a:moveTo>
                  <a:cubicBezTo>
                    <a:pt x="21034" y="1"/>
                    <a:pt x="20923" y="119"/>
                    <a:pt x="20778" y="380"/>
                  </a:cubicBezTo>
                  <a:cubicBezTo>
                    <a:pt x="20728" y="480"/>
                    <a:pt x="20652" y="606"/>
                    <a:pt x="20602" y="706"/>
                  </a:cubicBezTo>
                  <a:cubicBezTo>
                    <a:pt x="20251" y="1408"/>
                    <a:pt x="19876" y="2109"/>
                    <a:pt x="19500" y="2811"/>
                  </a:cubicBezTo>
                  <a:cubicBezTo>
                    <a:pt x="19048" y="3688"/>
                    <a:pt x="18572" y="4591"/>
                    <a:pt x="18121" y="5468"/>
                  </a:cubicBezTo>
                  <a:cubicBezTo>
                    <a:pt x="17620" y="6395"/>
                    <a:pt x="17144" y="7297"/>
                    <a:pt x="16668" y="8225"/>
                  </a:cubicBezTo>
                  <a:cubicBezTo>
                    <a:pt x="16141" y="9202"/>
                    <a:pt x="15640" y="10205"/>
                    <a:pt x="15114" y="11182"/>
                  </a:cubicBezTo>
                  <a:cubicBezTo>
                    <a:pt x="14637" y="12109"/>
                    <a:pt x="14161" y="13037"/>
                    <a:pt x="13660" y="13939"/>
                  </a:cubicBezTo>
                  <a:cubicBezTo>
                    <a:pt x="13209" y="14816"/>
                    <a:pt x="12758" y="15693"/>
                    <a:pt x="12307" y="16545"/>
                  </a:cubicBezTo>
                  <a:cubicBezTo>
                    <a:pt x="11805" y="17473"/>
                    <a:pt x="11329" y="18425"/>
                    <a:pt x="10828" y="19353"/>
                  </a:cubicBezTo>
                  <a:cubicBezTo>
                    <a:pt x="10377" y="20230"/>
                    <a:pt x="9926" y="21082"/>
                    <a:pt x="9449" y="21959"/>
                  </a:cubicBezTo>
                  <a:cubicBezTo>
                    <a:pt x="8923" y="22987"/>
                    <a:pt x="8372" y="24039"/>
                    <a:pt x="7820" y="25067"/>
                  </a:cubicBezTo>
                  <a:cubicBezTo>
                    <a:pt x="7369" y="25919"/>
                    <a:pt x="6918" y="26771"/>
                    <a:pt x="6467" y="27623"/>
                  </a:cubicBezTo>
                  <a:cubicBezTo>
                    <a:pt x="5991" y="28576"/>
                    <a:pt x="5490" y="29528"/>
                    <a:pt x="4988" y="30480"/>
                  </a:cubicBezTo>
                  <a:cubicBezTo>
                    <a:pt x="4537" y="31333"/>
                    <a:pt x="4086" y="32185"/>
                    <a:pt x="3635" y="33037"/>
                  </a:cubicBezTo>
                  <a:cubicBezTo>
                    <a:pt x="3058" y="34140"/>
                    <a:pt x="2482" y="35242"/>
                    <a:pt x="1906" y="36320"/>
                  </a:cubicBezTo>
                  <a:cubicBezTo>
                    <a:pt x="1329" y="37423"/>
                    <a:pt x="753" y="38526"/>
                    <a:pt x="176" y="39628"/>
                  </a:cubicBezTo>
                  <a:cubicBezTo>
                    <a:pt x="126" y="39703"/>
                    <a:pt x="101" y="39779"/>
                    <a:pt x="51" y="39854"/>
                  </a:cubicBezTo>
                  <a:cubicBezTo>
                    <a:pt x="1" y="40004"/>
                    <a:pt x="76" y="40230"/>
                    <a:pt x="201" y="40330"/>
                  </a:cubicBezTo>
                  <a:cubicBezTo>
                    <a:pt x="260" y="40377"/>
                    <a:pt x="336" y="40402"/>
                    <a:pt x="416" y="40402"/>
                  </a:cubicBezTo>
                  <a:cubicBezTo>
                    <a:pt x="505" y="40402"/>
                    <a:pt x="598" y="40371"/>
                    <a:pt x="677" y="40305"/>
                  </a:cubicBezTo>
                  <a:cubicBezTo>
                    <a:pt x="778" y="40180"/>
                    <a:pt x="878" y="40054"/>
                    <a:pt x="953" y="39929"/>
                  </a:cubicBezTo>
                  <a:cubicBezTo>
                    <a:pt x="1129" y="39578"/>
                    <a:pt x="1279" y="39252"/>
                    <a:pt x="1454" y="38901"/>
                  </a:cubicBezTo>
                  <a:cubicBezTo>
                    <a:pt x="1956" y="37949"/>
                    <a:pt x="2482" y="36997"/>
                    <a:pt x="2983" y="36019"/>
                  </a:cubicBezTo>
                  <a:cubicBezTo>
                    <a:pt x="3459" y="35092"/>
                    <a:pt x="3961" y="34165"/>
                    <a:pt x="4437" y="33237"/>
                  </a:cubicBezTo>
                  <a:cubicBezTo>
                    <a:pt x="4888" y="32360"/>
                    <a:pt x="5364" y="31483"/>
                    <a:pt x="5815" y="30631"/>
                  </a:cubicBezTo>
                  <a:cubicBezTo>
                    <a:pt x="6292" y="29703"/>
                    <a:pt x="6793" y="28751"/>
                    <a:pt x="7269" y="27824"/>
                  </a:cubicBezTo>
                  <a:cubicBezTo>
                    <a:pt x="7795" y="26846"/>
                    <a:pt x="8297" y="25869"/>
                    <a:pt x="8823" y="24891"/>
                  </a:cubicBezTo>
                  <a:cubicBezTo>
                    <a:pt x="9299" y="23989"/>
                    <a:pt x="9775" y="23062"/>
                    <a:pt x="10251" y="22160"/>
                  </a:cubicBezTo>
                  <a:cubicBezTo>
                    <a:pt x="10728" y="21257"/>
                    <a:pt x="11179" y="20380"/>
                    <a:pt x="11655" y="19503"/>
                  </a:cubicBezTo>
                  <a:cubicBezTo>
                    <a:pt x="12131" y="18576"/>
                    <a:pt x="12607" y="17648"/>
                    <a:pt x="13084" y="16746"/>
                  </a:cubicBezTo>
                  <a:cubicBezTo>
                    <a:pt x="13610" y="15743"/>
                    <a:pt x="14136" y="14766"/>
                    <a:pt x="14662" y="13763"/>
                  </a:cubicBezTo>
                  <a:cubicBezTo>
                    <a:pt x="15114" y="12886"/>
                    <a:pt x="15590" y="12009"/>
                    <a:pt x="16041" y="11107"/>
                  </a:cubicBezTo>
                  <a:cubicBezTo>
                    <a:pt x="16542" y="10205"/>
                    <a:pt x="17018" y="9277"/>
                    <a:pt x="17495" y="8375"/>
                  </a:cubicBezTo>
                  <a:cubicBezTo>
                    <a:pt x="17946" y="7473"/>
                    <a:pt x="18422" y="6596"/>
                    <a:pt x="18898" y="5718"/>
                  </a:cubicBezTo>
                  <a:cubicBezTo>
                    <a:pt x="19525" y="4515"/>
                    <a:pt x="20151" y="3287"/>
                    <a:pt x="20778" y="2084"/>
                  </a:cubicBezTo>
                  <a:cubicBezTo>
                    <a:pt x="20953" y="1783"/>
                    <a:pt x="21104" y="1483"/>
                    <a:pt x="21279" y="1182"/>
                  </a:cubicBezTo>
                  <a:cubicBezTo>
                    <a:pt x="21329" y="1057"/>
                    <a:pt x="21379" y="931"/>
                    <a:pt x="21455" y="806"/>
                  </a:cubicBezTo>
                  <a:cubicBezTo>
                    <a:pt x="21580" y="631"/>
                    <a:pt x="21630" y="405"/>
                    <a:pt x="21655" y="179"/>
                  </a:cubicBezTo>
                  <a:cubicBezTo>
                    <a:pt x="21454" y="63"/>
                    <a:pt x="21312" y="1"/>
                    <a:pt x="21195" y="1"/>
                  </a:cubicBezTo>
                  <a:close/>
                </a:path>
              </a:pathLst>
            </a:custGeom>
            <a:solidFill>
              <a:srgbClr val="A80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804;p58"/>
            <p:cNvSpPr/>
            <p:nvPr/>
          </p:nvSpPr>
          <p:spPr>
            <a:xfrm>
              <a:off x="4591625" y="2845450"/>
              <a:ext cx="44525" cy="50050"/>
            </a:xfrm>
            <a:custGeom>
              <a:avLst/>
              <a:gdLst/>
              <a:ahLst/>
              <a:cxnLst/>
              <a:rect l="l" t="t" r="r" b="b"/>
              <a:pathLst>
                <a:path w="1781" h="2002" extrusionOk="0">
                  <a:moveTo>
                    <a:pt x="1261" y="1"/>
                  </a:moveTo>
                  <a:cubicBezTo>
                    <a:pt x="1133" y="1"/>
                    <a:pt x="1006" y="48"/>
                    <a:pt x="878" y="119"/>
                  </a:cubicBezTo>
                  <a:cubicBezTo>
                    <a:pt x="452" y="369"/>
                    <a:pt x="176" y="720"/>
                    <a:pt x="51" y="1196"/>
                  </a:cubicBezTo>
                  <a:cubicBezTo>
                    <a:pt x="1" y="1347"/>
                    <a:pt x="26" y="1497"/>
                    <a:pt x="51" y="1647"/>
                  </a:cubicBezTo>
                  <a:cubicBezTo>
                    <a:pt x="97" y="1877"/>
                    <a:pt x="248" y="2001"/>
                    <a:pt x="466" y="2001"/>
                  </a:cubicBezTo>
                  <a:cubicBezTo>
                    <a:pt x="486" y="2001"/>
                    <a:pt x="506" y="2000"/>
                    <a:pt x="527" y="1998"/>
                  </a:cubicBezTo>
                  <a:cubicBezTo>
                    <a:pt x="627" y="1998"/>
                    <a:pt x="753" y="1973"/>
                    <a:pt x="828" y="1923"/>
                  </a:cubicBezTo>
                  <a:cubicBezTo>
                    <a:pt x="1329" y="1698"/>
                    <a:pt x="1605" y="1271"/>
                    <a:pt x="1755" y="770"/>
                  </a:cubicBezTo>
                  <a:cubicBezTo>
                    <a:pt x="1780" y="520"/>
                    <a:pt x="1780" y="269"/>
                    <a:pt x="1555" y="94"/>
                  </a:cubicBezTo>
                  <a:cubicBezTo>
                    <a:pt x="1457" y="28"/>
                    <a:pt x="1359" y="1"/>
                    <a:pt x="12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805;p58"/>
            <p:cNvSpPr/>
            <p:nvPr/>
          </p:nvSpPr>
          <p:spPr>
            <a:xfrm>
              <a:off x="4578475" y="2900350"/>
              <a:ext cx="18200" cy="17625"/>
            </a:xfrm>
            <a:custGeom>
              <a:avLst/>
              <a:gdLst/>
              <a:ahLst/>
              <a:cxnLst/>
              <a:rect l="l" t="t" r="r" b="b"/>
              <a:pathLst>
                <a:path w="728" h="705" extrusionOk="0">
                  <a:moveTo>
                    <a:pt x="413" y="0"/>
                  </a:moveTo>
                  <a:cubicBezTo>
                    <a:pt x="248" y="0"/>
                    <a:pt x="74" y="141"/>
                    <a:pt x="51" y="304"/>
                  </a:cubicBezTo>
                  <a:cubicBezTo>
                    <a:pt x="1" y="479"/>
                    <a:pt x="126" y="680"/>
                    <a:pt x="301" y="705"/>
                  </a:cubicBezTo>
                  <a:cubicBezTo>
                    <a:pt x="477" y="705"/>
                    <a:pt x="652" y="579"/>
                    <a:pt x="677" y="354"/>
                  </a:cubicBezTo>
                  <a:cubicBezTo>
                    <a:pt x="727" y="203"/>
                    <a:pt x="602" y="53"/>
                    <a:pt x="452" y="3"/>
                  </a:cubicBezTo>
                  <a:cubicBezTo>
                    <a:pt x="439" y="1"/>
                    <a:pt x="426" y="0"/>
                    <a:pt x="4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806;p58"/>
            <p:cNvSpPr/>
            <p:nvPr/>
          </p:nvSpPr>
          <p:spPr>
            <a:xfrm>
              <a:off x="5116700" y="3102400"/>
              <a:ext cx="45000" cy="49700"/>
            </a:xfrm>
            <a:custGeom>
              <a:avLst/>
              <a:gdLst/>
              <a:ahLst/>
              <a:cxnLst/>
              <a:rect l="l" t="t" r="r" b="b"/>
              <a:pathLst>
                <a:path w="1800" h="1988" extrusionOk="0">
                  <a:moveTo>
                    <a:pt x="1254" y="0"/>
                  </a:moveTo>
                  <a:cubicBezTo>
                    <a:pt x="1161" y="0"/>
                    <a:pt x="1059" y="21"/>
                    <a:pt x="953" y="66"/>
                  </a:cubicBezTo>
                  <a:cubicBezTo>
                    <a:pt x="928" y="91"/>
                    <a:pt x="903" y="91"/>
                    <a:pt x="878" y="116"/>
                  </a:cubicBezTo>
                  <a:cubicBezTo>
                    <a:pt x="427" y="367"/>
                    <a:pt x="151" y="768"/>
                    <a:pt x="26" y="1244"/>
                  </a:cubicBezTo>
                  <a:cubicBezTo>
                    <a:pt x="0" y="1369"/>
                    <a:pt x="0" y="1520"/>
                    <a:pt x="26" y="1645"/>
                  </a:cubicBezTo>
                  <a:cubicBezTo>
                    <a:pt x="76" y="1821"/>
                    <a:pt x="201" y="1946"/>
                    <a:pt x="376" y="1971"/>
                  </a:cubicBezTo>
                  <a:cubicBezTo>
                    <a:pt x="439" y="1981"/>
                    <a:pt x="501" y="1987"/>
                    <a:pt x="560" y="1987"/>
                  </a:cubicBezTo>
                  <a:cubicBezTo>
                    <a:pt x="643" y="1987"/>
                    <a:pt x="719" y="1975"/>
                    <a:pt x="777" y="1946"/>
                  </a:cubicBezTo>
                  <a:cubicBezTo>
                    <a:pt x="1304" y="1720"/>
                    <a:pt x="1579" y="1269"/>
                    <a:pt x="1755" y="818"/>
                  </a:cubicBezTo>
                  <a:cubicBezTo>
                    <a:pt x="1755" y="718"/>
                    <a:pt x="1755" y="668"/>
                    <a:pt x="1780" y="643"/>
                  </a:cubicBezTo>
                  <a:cubicBezTo>
                    <a:pt x="1799" y="254"/>
                    <a:pt x="1577" y="0"/>
                    <a:pt x="12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807;p58"/>
            <p:cNvSpPr/>
            <p:nvPr/>
          </p:nvSpPr>
          <p:spPr>
            <a:xfrm>
              <a:off x="5103550" y="3157050"/>
              <a:ext cx="18175" cy="17250"/>
            </a:xfrm>
            <a:custGeom>
              <a:avLst/>
              <a:gdLst/>
              <a:ahLst/>
              <a:cxnLst/>
              <a:rect l="l" t="t" r="r" b="b"/>
              <a:pathLst>
                <a:path w="727" h="690" extrusionOk="0">
                  <a:moveTo>
                    <a:pt x="381" y="1"/>
                  </a:moveTo>
                  <a:cubicBezTo>
                    <a:pt x="225" y="1"/>
                    <a:pt x="69" y="134"/>
                    <a:pt x="25" y="286"/>
                  </a:cubicBezTo>
                  <a:cubicBezTo>
                    <a:pt x="0" y="462"/>
                    <a:pt x="125" y="662"/>
                    <a:pt x="276" y="687"/>
                  </a:cubicBezTo>
                  <a:cubicBezTo>
                    <a:pt x="289" y="689"/>
                    <a:pt x="302" y="690"/>
                    <a:pt x="315" y="690"/>
                  </a:cubicBezTo>
                  <a:cubicBezTo>
                    <a:pt x="480" y="690"/>
                    <a:pt x="654" y="549"/>
                    <a:pt x="677" y="386"/>
                  </a:cubicBezTo>
                  <a:cubicBezTo>
                    <a:pt x="727" y="236"/>
                    <a:pt x="602" y="61"/>
                    <a:pt x="451" y="11"/>
                  </a:cubicBezTo>
                  <a:cubicBezTo>
                    <a:pt x="428" y="4"/>
                    <a:pt x="404" y="1"/>
                    <a:pt x="3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808;p58"/>
            <p:cNvSpPr/>
            <p:nvPr/>
          </p:nvSpPr>
          <p:spPr>
            <a:xfrm>
              <a:off x="4804675" y="2970775"/>
              <a:ext cx="130975" cy="115725"/>
            </a:xfrm>
            <a:custGeom>
              <a:avLst/>
              <a:gdLst/>
              <a:ahLst/>
              <a:cxnLst/>
              <a:rect l="l" t="t" r="r" b="b"/>
              <a:pathLst>
                <a:path w="5239" h="4629" extrusionOk="0">
                  <a:moveTo>
                    <a:pt x="798" y="1"/>
                  </a:moveTo>
                  <a:cubicBezTo>
                    <a:pt x="710" y="1"/>
                    <a:pt x="624" y="40"/>
                    <a:pt x="577" y="118"/>
                  </a:cubicBezTo>
                  <a:cubicBezTo>
                    <a:pt x="527" y="193"/>
                    <a:pt x="476" y="269"/>
                    <a:pt x="451" y="344"/>
                  </a:cubicBezTo>
                  <a:cubicBezTo>
                    <a:pt x="151" y="1071"/>
                    <a:pt x="0" y="1797"/>
                    <a:pt x="126" y="2574"/>
                  </a:cubicBezTo>
                  <a:cubicBezTo>
                    <a:pt x="176" y="2875"/>
                    <a:pt x="276" y="3201"/>
                    <a:pt x="401" y="3477"/>
                  </a:cubicBezTo>
                  <a:cubicBezTo>
                    <a:pt x="757" y="4210"/>
                    <a:pt x="1412" y="4628"/>
                    <a:pt x="2173" y="4628"/>
                  </a:cubicBezTo>
                  <a:cubicBezTo>
                    <a:pt x="2323" y="4628"/>
                    <a:pt x="2476" y="4612"/>
                    <a:pt x="2632" y="4579"/>
                  </a:cubicBezTo>
                  <a:cubicBezTo>
                    <a:pt x="3108" y="4479"/>
                    <a:pt x="3509" y="4279"/>
                    <a:pt x="3885" y="3978"/>
                  </a:cubicBezTo>
                  <a:cubicBezTo>
                    <a:pt x="4411" y="3577"/>
                    <a:pt x="4812" y="3076"/>
                    <a:pt x="5113" y="2474"/>
                  </a:cubicBezTo>
                  <a:cubicBezTo>
                    <a:pt x="5163" y="2399"/>
                    <a:pt x="5188" y="2324"/>
                    <a:pt x="5213" y="2248"/>
                  </a:cubicBezTo>
                  <a:cubicBezTo>
                    <a:pt x="5238" y="2123"/>
                    <a:pt x="5163" y="1998"/>
                    <a:pt x="5063" y="1923"/>
                  </a:cubicBezTo>
                  <a:cubicBezTo>
                    <a:pt x="5021" y="1906"/>
                    <a:pt x="4979" y="1898"/>
                    <a:pt x="4938" y="1898"/>
                  </a:cubicBezTo>
                  <a:cubicBezTo>
                    <a:pt x="4857" y="1898"/>
                    <a:pt x="4779" y="1931"/>
                    <a:pt x="4712" y="1998"/>
                  </a:cubicBezTo>
                  <a:cubicBezTo>
                    <a:pt x="4637" y="2123"/>
                    <a:pt x="4562" y="2248"/>
                    <a:pt x="4461" y="2399"/>
                  </a:cubicBezTo>
                  <a:cubicBezTo>
                    <a:pt x="4161" y="2900"/>
                    <a:pt x="3785" y="3326"/>
                    <a:pt x="3283" y="3652"/>
                  </a:cubicBezTo>
                  <a:cubicBezTo>
                    <a:pt x="3008" y="3853"/>
                    <a:pt x="2682" y="3953"/>
                    <a:pt x="2356" y="4003"/>
                  </a:cubicBezTo>
                  <a:cubicBezTo>
                    <a:pt x="2300" y="4008"/>
                    <a:pt x="2245" y="4011"/>
                    <a:pt x="2192" y="4011"/>
                  </a:cubicBezTo>
                  <a:cubicBezTo>
                    <a:pt x="1766" y="4011"/>
                    <a:pt x="1417" y="3836"/>
                    <a:pt x="1128" y="3502"/>
                  </a:cubicBezTo>
                  <a:cubicBezTo>
                    <a:pt x="928" y="3251"/>
                    <a:pt x="802" y="2950"/>
                    <a:pt x="752" y="2649"/>
                  </a:cubicBezTo>
                  <a:cubicBezTo>
                    <a:pt x="677" y="2248"/>
                    <a:pt x="677" y="1822"/>
                    <a:pt x="777" y="1296"/>
                  </a:cubicBezTo>
                  <a:cubicBezTo>
                    <a:pt x="827" y="1146"/>
                    <a:pt x="902" y="895"/>
                    <a:pt x="1003" y="619"/>
                  </a:cubicBezTo>
                  <a:cubicBezTo>
                    <a:pt x="1028" y="544"/>
                    <a:pt x="1053" y="444"/>
                    <a:pt x="1078" y="369"/>
                  </a:cubicBezTo>
                  <a:cubicBezTo>
                    <a:pt x="1103" y="243"/>
                    <a:pt x="1053" y="118"/>
                    <a:pt x="953" y="43"/>
                  </a:cubicBezTo>
                  <a:cubicBezTo>
                    <a:pt x="906" y="15"/>
                    <a:pt x="852" y="1"/>
                    <a:pt x="7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32" name="TextBox 31"/>
              <p:cNvSpPr txBox="1"/>
              <p:nvPr/>
            </p:nvSpPr>
            <p:spPr>
              <a:xfrm>
                <a:off x="233645" y="122412"/>
                <a:ext cx="6287472" cy="1439881"/>
              </a:xfrm>
              <a:prstGeom prst="rect">
                <a:avLst/>
              </a:prstGeom>
              <a:noFill/>
            </p:spPr>
            <p:txBody>
              <a:bodyPr wrap="square" rtlCol="0">
                <a:spAutoFit/>
              </a:bodyPr>
              <a:lstStyle/>
              <a:p>
                <a:pPr lvl="0" algn="just">
                  <a:lnSpc>
                    <a:spcPct val="170000"/>
                  </a:lnSpc>
                  <a:buClr>
                    <a:srgbClr val="2D1549"/>
                  </a:buClr>
                  <a:buSzPts val="1100"/>
                  <a:defRPr/>
                </a:pPr>
                <a:r>
                  <a:rPr lang="en-US" sz="1800" b="1" dirty="0" err="1">
                    <a:solidFill>
                      <a:srgbClr val="FFFFFF"/>
                    </a:solidFill>
                    <a:highlight>
                      <a:srgbClr val="CE4D8E"/>
                    </a:highlight>
                    <a:latin typeface="+mn-lt"/>
                    <a:cs typeface="Poppins SemiBold"/>
                    <a:sym typeface="Poppins SemiBold"/>
                  </a:rPr>
                  <a:t>Ví</a:t>
                </a:r>
                <a:r>
                  <a:rPr lang="en-US" sz="1800" b="1" dirty="0">
                    <a:solidFill>
                      <a:srgbClr val="FFFFFF"/>
                    </a:solidFill>
                    <a:highlight>
                      <a:srgbClr val="CE4D8E"/>
                    </a:highlight>
                    <a:latin typeface="+mn-lt"/>
                    <a:cs typeface="Poppins SemiBold"/>
                    <a:sym typeface="Poppins SemiBold"/>
                  </a:rPr>
                  <a:t> </a:t>
                </a:r>
                <a:r>
                  <a:rPr lang="en-US" sz="1800" b="1" dirty="0" err="1">
                    <a:solidFill>
                      <a:srgbClr val="FFFFFF"/>
                    </a:solidFill>
                    <a:highlight>
                      <a:srgbClr val="CE4D8E"/>
                    </a:highlight>
                    <a:latin typeface="+mn-lt"/>
                    <a:cs typeface="Poppins SemiBold"/>
                    <a:sym typeface="Poppins SemiBold"/>
                  </a:rPr>
                  <a:t>dụ</a:t>
                </a:r>
                <a:r>
                  <a:rPr lang="en-US" sz="1800" b="1" dirty="0">
                    <a:solidFill>
                      <a:srgbClr val="FFFFFF"/>
                    </a:solidFill>
                    <a:highlight>
                      <a:srgbClr val="CE4D8E"/>
                    </a:highlight>
                    <a:latin typeface="+mn-lt"/>
                    <a:cs typeface="Poppins SemiBold"/>
                    <a:sym typeface="Poppins SemiBold"/>
                  </a:rPr>
                  <a:t> 5:</a:t>
                </a:r>
                <a:r>
                  <a:rPr lang="en-US" sz="1800" kern="1200" dirty="0">
                    <a:latin typeface="+mn-lt"/>
                    <a:ea typeface="+mn-ea"/>
                    <a:cs typeface="Arial" panose="020B0604020202020204" pitchFamily="34" charset="0"/>
                  </a:rPr>
                  <a:t> </a:t>
                </a:r>
                <a:r>
                  <a:rPr lang="pt-BR" sz="1800" dirty="0">
                    <a:latin typeface="Arial" panose="020B0604020202020204" pitchFamily="34" charset="0"/>
                    <a:ea typeface="Times New Roman" panose="02020603050405020304" pitchFamily="18" charset="0"/>
                  </a:rPr>
                  <a:t>Tính thể tích của khối chóp </a:t>
                </a:r>
                <a14:m>
                  <m:oMath xmlns:m="http://schemas.openxmlformats.org/officeDocument/2006/math">
                    <m:r>
                      <a:rPr lang="pt-BR" sz="1800" i="1" dirty="0" smtClean="0">
                        <a:latin typeface="Cambria Math" panose="02040503050406030204" pitchFamily="18" charset="0"/>
                        <a:ea typeface="Times New Roman" panose="02020603050405020304" pitchFamily="18" charset="0"/>
                      </a:rPr>
                      <m:t>𝑆</m:t>
                    </m:r>
                    <m:r>
                      <a:rPr lang="pt-BR" sz="1800" i="1" dirty="0" smtClean="0">
                        <a:latin typeface="Cambria Math" panose="02040503050406030204" pitchFamily="18" charset="0"/>
                        <a:ea typeface="Times New Roman" panose="02020603050405020304" pitchFamily="18" charset="0"/>
                      </a:rPr>
                      <m:t>.</m:t>
                    </m:r>
                    <m:r>
                      <a:rPr lang="pt-BR" sz="1800" i="1" dirty="0" smtClean="0">
                        <a:latin typeface="Cambria Math" panose="02040503050406030204" pitchFamily="18" charset="0"/>
                        <a:ea typeface="Times New Roman" panose="02020603050405020304" pitchFamily="18" charset="0"/>
                      </a:rPr>
                      <m:t>𝐴𝐵𝐶𝐷</m:t>
                    </m:r>
                  </m:oMath>
                </a14:m>
                <a:r>
                  <a:rPr lang="pt-BR" sz="1800" dirty="0">
                    <a:latin typeface="Arial" panose="020B0604020202020204" pitchFamily="34" charset="0"/>
                    <a:ea typeface="Times New Roman" panose="02020603050405020304" pitchFamily="18" charset="0"/>
                  </a:rPr>
                  <a:t>. Biết đáy </a:t>
                </a:r>
                <a14:m>
                  <m:oMath xmlns:m="http://schemas.openxmlformats.org/officeDocument/2006/math">
                    <m:r>
                      <a:rPr lang="pt-BR" sz="1800" i="1" dirty="0" smtClean="0">
                        <a:latin typeface="Cambria Math" panose="02040503050406030204" pitchFamily="18" charset="0"/>
                        <a:ea typeface="Times New Roman" panose="02020603050405020304" pitchFamily="18" charset="0"/>
                      </a:rPr>
                      <m:t>𝐴𝐵𝐶𝐷</m:t>
                    </m:r>
                  </m:oMath>
                </a14:m>
                <a:r>
                  <a:rPr lang="pt-BR" sz="1800" dirty="0">
                    <a:latin typeface="Arial" panose="020B0604020202020204" pitchFamily="34" charset="0"/>
                    <a:ea typeface="Times New Roman" panose="02020603050405020304" pitchFamily="18" charset="0"/>
                  </a:rPr>
                  <a:t> là hình vuông cạnh </a:t>
                </a:r>
                <a14:m>
                  <m:oMath xmlns:m="http://schemas.openxmlformats.org/officeDocument/2006/math">
                    <m:r>
                      <a:rPr lang="pt-BR" sz="1800" i="1" dirty="0" smtClean="0">
                        <a:latin typeface="Cambria Math" panose="02040503050406030204" pitchFamily="18" charset="0"/>
                        <a:ea typeface="Times New Roman" panose="02020603050405020304" pitchFamily="18" charset="0"/>
                      </a:rPr>
                      <m:t>𝑎</m:t>
                    </m:r>
                  </m:oMath>
                </a14:m>
                <a:r>
                  <a:rPr lang="pt-BR" sz="1800" dirty="0">
                    <a:latin typeface="Arial" panose="020B0604020202020204" pitchFamily="34" charset="0"/>
                    <a:ea typeface="Times New Roman" panose="02020603050405020304" pitchFamily="18" charset="0"/>
                  </a:rPr>
                  <a:t>, </a:t>
                </a:r>
                <a14:m>
                  <m:oMath xmlns:m="http://schemas.openxmlformats.org/officeDocument/2006/math">
                    <m:r>
                      <a:rPr lang="pt-BR" sz="1800" i="1" dirty="0" smtClean="0">
                        <a:latin typeface="Cambria Math" panose="02040503050406030204" pitchFamily="18" charset="0"/>
                        <a:ea typeface="Times New Roman" panose="02020603050405020304" pitchFamily="18" charset="0"/>
                      </a:rPr>
                      <m:t>𝑆𝐴</m:t>
                    </m:r>
                    <m:r>
                      <a:rPr lang="pt-BR" sz="1800" i="1" dirty="0" smtClean="0">
                        <a:latin typeface="Cambria Math" panose="02040503050406030204" pitchFamily="18" charset="0"/>
                        <a:ea typeface="Times New Roman" panose="02020603050405020304" pitchFamily="18" charset="0"/>
                      </a:rPr>
                      <m:t> ⊥ (</m:t>
                    </m:r>
                    <m:r>
                      <a:rPr lang="pt-BR" sz="1800" i="1" dirty="0" smtClean="0">
                        <a:latin typeface="Cambria Math" panose="02040503050406030204" pitchFamily="18" charset="0"/>
                        <a:ea typeface="Times New Roman" panose="02020603050405020304" pitchFamily="18" charset="0"/>
                      </a:rPr>
                      <m:t>𝐴𝐵𝐶𝐷</m:t>
                    </m:r>
                    <m:r>
                      <a:rPr lang="pt-BR" sz="1800" i="1" dirty="0" smtClean="0">
                        <a:latin typeface="Cambria Math" panose="02040503050406030204" pitchFamily="18" charset="0"/>
                        <a:ea typeface="Times New Roman" panose="02020603050405020304" pitchFamily="18" charset="0"/>
                      </a:rPr>
                      <m:t>)</m:t>
                    </m:r>
                  </m:oMath>
                </a14:m>
                <a:r>
                  <a:rPr lang="pt-BR" sz="1800" dirty="0">
                    <a:latin typeface="Arial" panose="020B0604020202020204" pitchFamily="34" charset="0"/>
                    <a:ea typeface="Times New Roman" panose="02020603050405020304" pitchFamily="18" charset="0"/>
                  </a:rPr>
                  <a:t>, góc giữa đường thẳng </a:t>
                </a:r>
                <a14:m>
                  <m:oMath xmlns:m="http://schemas.openxmlformats.org/officeDocument/2006/math">
                    <m:r>
                      <a:rPr lang="pt-BR" sz="1800" i="1" dirty="0" smtClean="0">
                        <a:latin typeface="Cambria Math" panose="02040503050406030204" pitchFamily="18" charset="0"/>
                        <a:ea typeface="Times New Roman" panose="02020603050405020304" pitchFamily="18" charset="0"/>
                      </a:rPr>
                      <m:t>𝑆𝐵</m:t>
                    </m:r>
                  </m:oMath>
                </a14:m>
                <a:r>
                  <a:rPr lang="pt-BR" sz="1800" dirty="0">
                    <a:latin typeface="Arial" panose="020B0604020202020204" pitchFamily="34" charset="0"/>
                    <a:ea typeface="Times New Roman" panose="02020603050405020304" pitchFamily="18" charset="0"/>
                  </a:rPr>
                  <a:t> và mặt phẳng </a:t>
                </a:r>
                <a14:m>
                  <m:oMath xmlns:m="http://schemas.openxmlformats.org/officeDocument/2006/math">
                    <m:r>
                      <a:rPr lang="pt-BR" sz="1800" i="1" dirty="0" smtClean="0">
                        <a:latin typeface="Cambria Math" panose="02040503050406030204" pitchFamily="18" charset="0"/>
                        <a:ea typeface="Times New Roman" panose="02020603050405020304" pitchFamily="18" charset="0"/>
                      </a:rPr>
                      <m:t>(</m:t>
                    </m:r>
                    <m:r>
                      <a:rPr lang="pt-BR" sz="1800" i="1" dirty="0" smtClean="0">
                        <a:latin typeface="Cambria Math" panose="02040503050406030204" pitchFamily="18" charset="0"/>
                        <a:ea typeface="Times New Roman" panose="02020603050405020304" pitchFamily="18" charset="0"/>
                      </a:rPr>
                      <m:t>𝐴𝐵𝐶𝐷</m:t>
                    </m:r>
                    <m:r>
                      <a:rPr lang="pt-BR" sz="1800" i="1" dirty="0" smtClean="0">
                        <a:latin typeface="Cambria Math" panose="02040503050406030204" pitchFamily="18" charset="0"/>
                        <a:ea typeface="Times New Roman" panose="02020603050405020304" pitchFamily="18" charset="0"/>
                      </a:rPr>
                      <m:t>)</m:t>
                    </m:r>
                  </m:oMath>
                </a14:m>
                <a:r>
                  <a:rPr lang="pt-BR" sz="1800" dirty="0">
                    <a:latin typeface="Arial" panose="020B0604020202020204" pitchFamily="34" charset="0"/>
                    <a:ea typeface="Times New Roman" panose="02020603050405020304" pitchFamily="18" charset="0"/>
                  </a:rPr>
                  <a:t> bằng  </a:t>
                </a:r>
                <a14:m>
                  <m:oMath xmlns:m="http://schemas.openxmlformats.org/officeDocument/2006/math">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pt-BR" sz="1800" i="1">
                            <a:latin typeface="Cambria Math" panose="02040503050406030204" pitchFamily="18" charset="0"/>
                            <a:ea typeface="Times New Roman" panose="02020603050405020304" pitchFamily="18" charset="0"/>
                            <a:cs typeface="Arial" panose="020B0604020202020204" pitchFamily="34" charset="0"/>
                          </a:rPr>
                          <m:t>60</m:t>
                        </m:r>
                      </m:e>
                      <m:sup>
                        <m:r>
                          <a:rPr lang="pt-BR" sz="1800" i="1">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1800" dirty="0">
                    <a:latin typeface="Arial" panose="020B0604020202020204" pitchFamily="34" charset="0"/>
                    <a:ea typeface="Times New Roman" panose="02020603050405020304" pitchFamily="18" charset="0"/>
                  </a:rPr>
                  <a:t> (Hình 94).</a:t>
                </a:r>
                <a:endParaRPr lang="vi-VN" sz="1800" kern="1200" dirty="0">
                  <a:latin typeface="+mn-lt"/>
                  <a:ea typeface="+mn-ea"/>
                  <a:cs typeface="Arial" panose="020B0604020202020204" pitchFamily="34" charset="0"/>
                </a:endParaRPr>
              </a:p>
            </p:txBody>
          </p:sp>
        </mc:Choice>
        <mc:Fallback>
          <p:sp>
            <p:nvSpPr>
              <p:cNvPr id="32" name="TextBox 31"/>
              <p:cNvSpPr txBox="1">
                <a:spLocks noRot="1" noChangeAspect="1" noMove="1" noResize="1" noEditPoints="1" noAdjustHandles="1" noChangeArrowheads="1" noChangeShapeType="1" noTextEdit="1"/>
              </p:cNvSpPr>
              <p:nvPr/>
            </p:nvSpPr>
            <p:spPr>
              <a:xfrm>
                <a:off x="233645" y="122412"/>
                <a:ext cx="6287472" cy="1439881"/>
              </a:xfrm>
              <a:prstGeom prst="rect">
                <a:avLst/>
              </a:prstGeom>
              <a:blipFill>
                <a:blip r:embed="rId3"/>
                <a:stretch>
                  <a:fillRect l="-775" r="-775" b="-5932"/>
                </a:stretch>
              </a:blipFill>
            </p:spPr>
            <p:txBody>
              <a:bodyPr/>
              <a:lstStyle/>
              <a:p>
                <a:r>
                  <a:rPr lang="en-US">
                    <a:noFill/>
                  </a:rPr>
                  <a:t> </a:t>
                </a:r>
              </a:p>
            </p:txBody>
          </p:sp>
        </mc:Fallback>
      </mc:AlternateContent>
      <p:sp>
        <p:nvSpPr>
          <p:cNvPr id="35" name="Rectangle 34"/>
          <p:cNvSpPr/>
          <p:nvPr/>
        </p:nvSpPr>
        <p:spPr>
          <a:xfrm>
            <a:off x="464998" y="1874651"/>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005696"/>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005696"/>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633997" y="2369088"/>
                <a:ext cx="5405406" cy="2088392"/>
              </a:xfrm>
              <a:prstGeom prst="rect">
                <a:avLst/>
              </a:prstGeom>
            </p:spPr>
            <p:txBody>
              <a:bodyPr wrap="square">
                <a:spAutoFit/>
              </a:bodyPr>
              <a:lstStyle/>
              <a:p>
                <a:pPr lvl="0" algn="just">
                  <a:lnSpc>
                    <a:spcPct val="150000"/>
                  </a:lnSpc>
                  <a:spcAft>
                    <a:spcPts val="800"/>
                  </a:spcAft>
                </a:pPr>
                <a:r>
                  <a:rPr lang="pt-BR" sz="1800" kern="100" dirty="0">
                    <a:latin typeface="Arial" panose="020B0604020202020204" pitchFamily="34" charset="0"/>
                    <a:ea typeface="Times New Roman" panose="02020603050405020304" pitchFamily="18" charset="0"/>
                    <a:cs typeface="Times New Roman" panose="02020603050405020304" pitchFamily="18" charset="0"/>
                  </a:rPr>
                  <a:t>Từ đó, ta có </a:t>
                </a:r>
                <a14:m>
                  <m:oMath xmlns:m="http://schemas.openxmlformats.org/officeDocument/2006/math">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𝑆𝐴</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𝑎</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18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pt-BR" sz="18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18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1800" i="1" kern="100">
                            <a:latin typeface="Cambria Math" panose="02040503050406030204" pitchFamily="18" charset="0"/>
                            <a:ea typeface="Times New Roman" panose="02020603050405020304" pitchFamily="18" charset="0"/>
                            <a:cs typeface="Arial" panose="020B0604020202020204" pitchFamily="34" charset="0"/>
                          </a:rPr>
                          <m:t>3</m:t>
                        </m:r>
                      </m:e>
                    </m:rad>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Mặt khác, do diện tích hình vuông </a:t>
                </a:r>
                <a14:m>
                  <m:oMath xmlns:m="http://schemas.openxmlformats.org/officeDocument/2006/math">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là </a:t>
                </a:r>
                <a14:m>
                  <m:oMath xmlns:m="http://schemas.openxmlformats.org/officeDocument/2006/math">
                    <m:sSub>
                      <m:sSub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bPr>
                      <m:e>
                        <m:r>
                          <a:rPr lang="pt-BR" sz="1800" i="1" kern="100">
                            <a:latin typeface="Cambria Math" panose="02040503050406030204" pitchFamily="18" charset="0"/>
                            <a:ea typeface="Times New Roman" panose="02020603050405020304" pitchFamily="18" charset="0"/>
                            <a:cs typeface="Arial" panose="020B0604020202020204" pitchFamily="34" charset="0"/>
                          </a:rPr>
                          <m:t>𝑆</m:t>
                        </m:r>
                      </m:e>
                      <m:sub>
                        <m:r>
                          <a:rPr lang="pt-BR" sz="1800" i="1" kern="100">
                            <a:latin typeface="Cambria Math" panose="02040503050406030204" pitchFamily="18" charset="0"/>
                            <a:ea typeface="Times New Roman" panose="02020603050405020304" pitchFamily="18" charset="0"/>
                            <a:cs typeface="Arial" panose="020B0604020202020204" pitchFamily="34" charset="0"/>
                          </a:rPr>
                          <m:t>𝐴𝐵𝐶𝐷</m:t>
                        </m:r>
                      </m:sub>
                    </m:sSub>
                    <m:r>
                      <a:rPr lang="pt-BR" sz="18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nên thể tích của khối chóp </a:t>
                </a:r>
                <a14:m>
                  <m:oMath xmlns:m="http://schemas.openxmlformats.org/officeDocument/2006/math">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𝑆</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m:t>
                    </m:r>
                    <m:r>
                      <a:rPr lang="pt-BR" sz="1800" i="1" kern="100" dirty="0" smtClean="0">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pt-BR" sz="1800" kern="100" dirty="0">
                    <a:latin typeface="Arial" panose="020B0604020202020204" pitchFamily="34" charset="0"/>
                    <a:ea typeface="Times New Roman" panose="02020603050405020304" pitchFamily="18" charset="0"/>
                    <a:cs typeface="Times New Roman" panose="02020603050405020304" pitchFamily="18" charset="0"/>
                  </a:rPr>
                  <a:t> là:</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14:m>
                  <m:oMath xmlns:m="http://schemas.openxmlformats.org/officeDocument/2006/math">
                    <m:sSub>
                      <m:sSub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bPr>
                      <m:e>
                        <m:r>
                          <a:rPr lang="pt-BR" sz="1800" i="1" kern="100">
                            <a:latin typeface="Cambria Math" panose="02040503050406030204" pitchFamily="18" charset="0"/>
                            <a:ea typeface="Times New Roman" panose="02020603050405020304" pitchFamily="18" charset="0"/>
                            <a:cs typeface="Arial" panose="020B0604020202020204" pitchFamily="34" charset="0"/>
                          </a:rPr>
                          <m:t>𝑉</m:t>
                        </m:r>
                      </m:e>
                      <m:sub>
                        <m:r>
                          <a:rPr lang="pt-BR" sz="1800" i="1" kern="100">
                            <a:latin typeface="Cambria Math" panose="02040503050406030204" pitchFamily="18" charset="0"/>
                            <a:ea typeface="Times New Roman" panose="02020603050405020304" pitchFamily="18" charset="0"/>
                            <a:cs typeface="Arial" panose="020B0604020202020204" pitchFamily="34" charset="0"/>
                          </a:rPr>
                          <m:t>𝑆</m:t>
                        </m:r>
                        <m:r>
                          <a:rPr lang="pt-BR" sz="1800" i="1" kern="100">
                            <a:latin typeface="Cambria Math" panose="02040503050406030204" pitchFamily="18" charset="0"/>
                            <a:ea typeface="Times New Roman" panose="02020603050405020304" pitchFamily="18" charset="0"/>
                            <a:cs typeface="Arial" panose="020B0604020202020204" pitchFamily="34" charset="0"/>
                          </a:rPr>
                          <m:t>.</m:t>
                        </m:r>
                        <m:r>
                          <a:rPr lang="pt-BR" sz="1800" i="1" kern="100">
                            <a:latin typeface="Cambria Math" panose="02040503050406030204" pitchFamily="18" charset="0"/>
                            <a:ea typeface="Times New Roman" panose="02020603050405020304" pitchFamily="18" charset="0"/>
                            <a:cs typeface="Arial" panose="020B0604020202020204" pitchFamily="34" charset="0"/>
                          </a:rPr>
                          <m:t>𝐴𝐵𝐶𝐷</m:t>
                        </m:r>
                      </m:sub>
                    </m:sSub>
                    <m:r>
                      <a:rPr lang="pt-BR" sz="18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1800" i="1" kern="100">
                            <a:latin typeface="Cambria Math" panose="02040503050406030204" pitchFamily="18" charset="0"/>
                            <a:ea typeface="Times New Roman" panose="02020603050405020304" pitchFamily="18" charset="0"/>
                            <a:cs typeface="Arial" panose="020B0604020202020204" pitchFamily="34" charset="0"/>
                          </a:rPr>
                          <m:t>3</m:t>
                        </m:r>
                      </m:den>
                    </m:f>
                    <m:sSub>
                      <m:sSub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bPr>
                      <m:e>
                        <m:r>
                          <a:rPr lang="pt-BR" sz="1800" i="1" kern="100">
                            <a:latin typeface="Cambria Math" panose="02040503050406030204" pitchFamily="18" charset="0"/>
                            <a:ea typeface="Times New Roman" panose="02020603050405020304" pitchFamily="18" charset="0"/>
                            <a:cs typeface="Arial" panose="020B0604020202020204" pitchFamily="34" charset="0"/>
                          </a:rPr>
                          <m:t>𝑆</m:t>
                        </m:r>
                      </m:e>
                      <m:sub>
                        <m:r>
                          <a:rPr lang="pt-BR" sz="1800" i="1" kern="100">
                            <a:latin typeface="Cambria Math" panose="02040503050406030204" pitchFamily="18" charset="0"/>
                            <a:ea typeface="Times New Roman" panose="02020603050405020304" pitchFamily="18" charset="0"/>
                            <a:cs typeface="Arial" panose="020B0604020202020204" pitchFamily="34" charset="0"/>
                          </a:rPr>
                          <m:t>𝐴𝐵𝐶𝐷</m:t>
                        </m:r>
                      </m:sub>
                    </m:sSub>
                    <m:r>
                      <a:rPr lang="pt-BR" sz="1800" i="1" kern="100">
                        <a:latin typeface="Cambria Math" panose="02040503050406030204" pitchFamily="18" charset="0"/>
                        <a:ea typeface="Times New Roman" panose="02020603050405020304" pitchFamily="18" charset="0"/>
                        <a:cs typeface="Arial" panose="020B0604020202020204" pitchFamily="34" charset="0"/>
                      </a:rPr>
                      <m:t> . </m:t>
                    </m:r>
                    <m:r>
                      <a:rPr lang="pt-BR" sz="1800" i="1" kern="100">
                        <a:latin typeface="Cambria Math" panose="02040503050406030204" pitchFamily="18" charset="0"/>
                        <a:ea typeface="Times New Roman" panose="02020603050405020304" pitchFamily="18" charset="0"/>
                        <a:cs typeface="Arial" panose="020B0604020202020204" pitchFamily="34" charset="0"/>
                      </a:rPr>
                      <m:t>𝑆𝐴</m:t>
                    </m:r>
                    <m:r>
                      <a:rPr lang="pt-BR" sz="18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1800" i="1" kern="100">
                            <a:latin typeface="Cambria Math" panose="02040503050406030204" pitchFamily="18" charset="0"/>
                            <a:ea typeface="Times New Roman" panose="02020603050405020304" pitchFamily="18" charset="0"/>
                            <a:cs typeface="Arial" panose="020B0604020202020204" pitchFamily="34" charset="0"/>
                          </a:rPr>
                          <m:t>3</m:t>
                        </m:r>
                      </m:den>
                    </m:f>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800" i="1" kern="100">
                        <a:latin typeface="Cambria Math" panose="02040503050406030204" pitchFamily="18" charset="0"/>
                        <a:ea typeface="Times New Roman" panose="02020603050405020304" pitchFamily="18" charset="0"/>
                        <a:cs typeface="Arial" panose="020B0604020202020204" pitchFamily="34" charset="0"/>
                      </a:rPr>
                      <m:t> . </m:t>
                    </m:r>
                    <m:r>
                      <a:rPr lang="pt-BR" sz="18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18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1800" i="1" kern="100">
                            <a:latin typeface="Cambria Math" panose="02040503050406030204" pitchFamily="18" charset="0"/>
                            <a:ea typeface="Times New Roman" panose="02020603050405020304" pitchFamily="18" charset="0"/>
                            <a:cs typeface="Arial" panose="020B0604020202020204" pitchFamily="34" charset="0"/>
                          </a:rPr>
                          <m:t>3</m:t>
                        </m:r>
                      </m:e>
                    </m:rad>
                    <m:r>
                      <a:rPr lang="pt-BR" sz="18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18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8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1800" i="1" kern="100">
                                <a:latin typeface="Cambria Math" panose="02040503050406030204" pitchFamily="18" charset="0"/>
                                <a:ea typeface="Times New Roman" panose="02020603050405020304" pitchFamily="18" charset="0"/>
                                <a:cs typeface="Arial" panose="020B0604020202020204" pitchFamily="34" charset="0"/>
                              </a:rPr>
                              <m:t>3</m:t>
                            </m:r>
                          </m:sup>
                        </m:sSup>
                        <m:rad>
                          <m:radPr>
                            <m:degHide m:val="on"/>
                            <m:ctrlPr>
                              <a:rPr lang="en-US" sz="18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18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1800" i="1" kern="100">
                            <a:latin typeface="Cambria Math" panose="02040503050406030204" pitchFamily="18" charset="0"/>
                            <a:ea typeface="Times New Roman" panose="02020603050405020304" pitchFamily="18" charset="0"/>
                            <a:cs typeface="Arial" panose="020B0604020202020204" pitchFamily="34" charset="0"/>
                          </a:rPr>
                          <m:t>3</m:t>
                        </m:r>
                      </m:den>
                    </m:f>
                  </m:oMath>
                </a14:m>
                <a:r>
                  <a:rPr lang="en-US" sz="1800" kern="100" dirty="0">
                    <a:latin typeface="Calibri" panose="020F0502020204030204" pitchFamily="34" charset="0"/>
                    <a:ea typeface="Calibri" panose="020F0502020204030204" pitchFamily="34" charset="0"/>
                    <a:cs typeface="Times New Roman" panose="02020603050405020304" pitchFamily="18" charset="0"/>
                  </a:rPr>
                  <a:t> </a:t>
                </a:r>
              </a:p>
            </p:txBody>
          </p:sp>
        </mc:Choice>
        <mc:Fallback>
          <p:sp>
            <p:nvSpPr>
              <p:cNvPr id="3" name="Rectangle 2"/>
              <p:cNvSpPr>
                <a:spLocks noRot="1" noChangeAspect="1" noMove="1" noResize="1" noEditPoints="1" noAdjustHandles="1" noChangeArrowheads="1" noChangeShapeType="1" noTextEdit="1"/>
              </p:cNvSpPr>
              <p:nvPr/>
            </p:nvSpPr>
            <p:spPr>
              <a:xfrm>
                <a:off x="633997" y="2369088"/>
                <a:ext cx="5405406" cy="2088392"/>
              </a:xfrm>
              <a:prstGeom prst="rect">
                <a:avLst/>
              </a:prstGeom>
              <a:blipFill>
                <a:blip r:embed="rId4"/>
                <a:stretch>
                  <a:fillRect l="-902" r="-101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32C99F3-6E68-1EC6-89E8-83E77C84D39D}"/>
              </a:ext>
            </a:extLst>
          </p:cNvPr>
          <p:cNvPicPr>
            <a:picLocks noChangeAspect="1"/>
          </p:cNvPicPr>
          <p:nvPr/>
        </p:nvPicPr>
        <p:blipFill>
          <a:blip r:embed="rId5"/>
          <a:stretch>
            <a:fillRect/>
          </a:stretch>
        </p:blipFill>
        <p:spPr>
          <a:xfrm>
            <a:off x="6235945" y="1490310"/>
            <a:ext cx="2259723" cy="2274813"/>
          </a:xfrm>
          <a:prstGeom prst="rect">
            <a:avLst/>
          </a:prstGeom>
        </p:spPr>
      </p:pic>
    </p:spTree>
    <p:extLst>
      <p:ext uri="{BB962C8B-B14F-4D97-AF65-F5344CB8AC3E}">
        <p14:creationId xmlns:p14="http://schemas.microsoft.com/office/powerpoint/2010/main" val="42068986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584671" flipH="1">
            <a:off x="8514199" y="1365377"/>
            <a:ext cx="334948" cy="467592"/>
          </a:xfrm>
          <a:prstGeom prst="rect">
            <a:avLst/>
          </a:prstGeom>
        </p:spPr>
      </p:pic>
      <p:sp>
        <p:nvSpPr>
          <p:cNvPr id="9" name="TextBox 8"/>
          <p:cNvSpPr txBox="1"/>
          <p:nvPr/>
        </p:nvSpPr>
        <p:spPr>
          <a:xfrm>
            <a:off x="602183" y="515523"/>
            <a:ext cx="2036633" cy="49475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70185"/>
                </a:solidFill>
                <a:effectLst/>
                <a:uLnTx/>
                <a:uFillTx/>
                <a:latin typeface="Arial"/>
                <a:ea typeface="+mn-ea"/>
                <a:cs typeface="Arial" panose="020B0604020202020204" pitchFamily="34" charset="0"/>
              </a:rPr>
              <a:t>Luyện</a:t>
            </a:r>
            <a:r>
              <a:rPr kumimoji="0" lang="en-US" sz="2400" b="1" i="0" u="none" strike="noStrike" kern="1200" cap="none" spc="0" normalizeH="0" noProof="0" dirty="0">
                <a:ln>
                  <a:noFill/>
                </a:ln>
                <a:solidFill>
                  <a:srgbClr val="070185"/>
                </a:solidFill>
                <a:effectLst/>
                <a:uLnTx/>
                <a:uFillTx/>
                <a:latin typeface="Arial"/>
                <a:ea typeface="+mn-ea"/>
                <a:cs typeface="Arial" panose="020B0604020202020204" pitchFamily="34" charset="0"/>
              </a:rPr>
              <a:t> </a:t>
            </a:r>
            <a:r>
              <a:rPr kumimoji="0" lang="en-US" sz="2400" b="1" i="0" u="none" strike="noStrike" kern="1200" cap="none" spc="0" normalizeH="0" noProof="0" dirty="0" err="1">
                <a:ln>
                  <a:noFill/>
                </a:ln>
                <a:solidFill>
                  <a:srgbClr val="070185"/>
                </a:solidFill>
                <a:effectLst/>
                <a:uLnTx/>
                <a:uFillTx/>
                <a:latin typeface="Arial"/>
                <a:ea typeface="+mn-ea"/>
                <a:cs typeface="Arial" panose="020B0604020202020204" pitchFamily="34" charset="0"/>
              </a:rPr>
              <a:t>tập</a:t>
            </a:r>
            <a:r>
              <a:rPr kumimoji="0" lang="en-US" sz="2400" b="1" i="0" u="none" strike="noStrike" kern="1200" cap="none" spc="0" normalizeH="0" noProof="0" dirty="0">
                <a:ln>
                  <a:noFill/>
                </a:ln>
                <a:solidFill>
                  <a:srgbClr val="070185"/>
                </a:solidFill>
                <a:effectLst/>
                <a:uLnTx/>
                <a:uFillTx/>
                <a:latin typeface="Arial"/>
                <a:ea typeface="+mn-ea"/>
                <a:cs typeface="Arial" panose="020B0604020202020204" pitchFamily="34" charset="0"/>
              </a:rPr>
              <a:t> 5</a:t>
            </a:r>
            <a:endParaRPr kumimoji="0" lang="en-US" sz="24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2774796" y="225803"/>
                <a:ext cx="5211415" cy="1114601"/>
              </a:xfrm>
              <a:prstGeom prst="rect">
                <a:avLst/>
              </a:prstGeom>
            </p:spPr>
            <p:txBody>
              <a:bodyPr wrap="square">
                <a:spAutoFit/>
              </a:bodyPr>
              <a:lstStyle/>
              <a:p>
                <a:pPr algn="just">
                  <a:lnSpc>
                    <a:spcPct val="150000"/>
                  </a:lnSpc>
                </a:pPr>
                <a:r>
                  <a:rPr lang="pt-BR" sz="1800" dirty="0">
                    <a:latin typeface="Arial" panose="020B0604020202020204" pitchFamily="34" charset="0"/>
                    <a:ea typeface="Times New Roman" panose="02020603050405020304" pitchFamily="18" charset="0"/>
                  </a:rPr>
                  <a:t>Cho khối tứ diện đều </a:t>
                </a:r>
                <a14:m>
                  <m:oMath xmlns:m="http://schemas.openxmlformats.org/officeDocument/2006/math">
                    <m:r>
                      <a:rPr lang="pt-BR" sz="1800" i="1">
                        <a:latin typeface="Cambria Math" panose="02040503050406030204" pitchFamily="18" charset="0"/>
                        <a:ea typeface="Times New Roman" panose="02020603050405020304" pitchFamily="18" charset="0"/>
                        <a:cs typeface="Arial" panose="020B0604020202020204" pitchFamily="34" charset="0"/>
                      </a:rPr>
                      <m:t>𝐴𝐵𝐶𝐷</m:t>
                    </m:r>
                  </m:oMath>
                </a14:m>
                <a:r>
                  <a:rPr lang="pt-BR" sz="1800" dirty="0">
                    <a:latin typeface="Arial" panose="020B0604020202020204" pitchFamily="34" charset="0"/>
                    <a:ea typeface="Times New Roman" panose="02020603050405020304" pitchFamily="18" charset="0"/>
                  </a:rPr>
                  <a:t> cạnh </a:t>
                </a:r>
                <a14:m>
                  <m:oMath xmlns:m="http://schemas.openxmlformats.org/officeDocument/2006/math">
                    <m:r>
                      <a:rPr lang="pt-BR" sz="1800" i="1">
                        <a:latin typeface="Cambria Math" panose="02040503050406030204" pitchFamily="18" charset="0"/>
                        <a:ea typeface="Times New Roman" panose="02020603050405020304" pitchFamily="18" charset="0"/>
                        <a:cs typeface="Arial" panose="020B0604020202020204" pitchFamily="34" charset="0"/>
                      </a:rPr>
                      <m:t>𝑎</m:t>
                    </m:r>
                  </m:oMath>
                </a14:m>
                <a:r>
                  <a:rPr lang="pt-BR" sz="1800" dirty="0">
                    <a:latin typeface="Arial" panose="020B0604020202020204" pitchFamily="34" charset="0"/>
                    <a:ea typeface="Times New Roman" panose="02020603050405020304" pitchFamily="18" charset="0"/>
                  </a:rPr>
                  <a:t>. Chứng minh rằng thể tích của khối tứ diện đó bằng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pt-BR" sz="1800" i="1">
                                <a:latin typeface="Cambria Math" panose="02040503050406030204" pitchFamily="18" charset="0"/>
                                <a:ea typeface="Times New Roman" panose="02020603050405020304" pitchFamily="18" charset="0"/>
                                <a:cs typeface="Arial" panose="020B0604020202020204" pitchFamily="34" charset="0"/>
                              </a:rPr>
                              <m:t>𝑎</m:t>
                            </m:r>
                          </m:e>
                          <m:sup>
                            <m:r>
                              <a:rPr lang="pt-BR" sz="1800" i="1">
                                <a:latin typeface="Cambria Math" panose="02040503050406030204" pitchFamily="18" charset="0"/>
                                <a:ea typeface="Times New Roman" panose="02020603050405020304" pitchFamily="18" charset="0"/>
                                <a:cs typeface="Arial" panose="020B0604020202020204" pitchFamily="34" charset="0"/>
                              </a:rPr>
                              <m:t>3</m:t>
                            </m:r>
                          </m:sup>
                        </m:sSup>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r>
                              <a:rPr lang="pt-BR" sz="1800" i="1">
                                <a:latin typeface="Cambria Math" panose="02040503050406030204" pitchFamily="18" charset="0"/>
                                <a:ea typeface="Times New Roman" panose="02020603050405020304" pitchFamily="18" charset="0"/>
                                <a:cs typeface="Arial" panose="020B0604020202020204" pitchFamily="34" charset="0"/>
                              </a:rPr>
                              <m:t>2</m:t>
                            </m:r>
                          </m:e>
                        </m:rad>
                      </m:num>
                      <m:den>
                        <m:r>
                          <a:rPr lang="pt-BR" sz="1800" i="1">
                            <a:latin typeface="Cambria Math" panose="02040503050406030204" pitchFamily="18" charset="0"/>
                            <a:ea typeface="Times New Roman" panose="02020603050405020304" pitchFamily="18" charset="0"/>
                            <a:cs typeface="Arial" panose="020B0604020202020204" pitchFamily="34" charset="0"/>
                          </a:rPr>
                          <m:t>12</m:t>
                        </m:r>
                      </m:den>
                    </m:f>
                  </m:oMath>
                </a14:m>
                <a:r>
                  <a:rPr lang="pt-BR" sz="1800" dirty="0">
                    <a:latin typeface="Arial" panose="020B0604020202020204" pitchFamily="34" charset="0"/>
                    <a:ea typeface="Times New Roman" panose="02020603050405020304" pitchFamily="18" charset="0"/>
                  </a:rPr>
                  <a:t>.</a:t>
                </a:r>
                <a:endParaRPr lang="en-US" sz="1800" dirty="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2774796" y="225803"/>
                <a:ext cx="5211415" cy="1114601"/>
              </a:xfrm>
              <a:prstGeom prst="rect">
                <a:avLst/>
              </a:prstGeom>
              <a:blipFill>
                <a:blip r:embed="rId4"/>
                <a:stretch>
                  <a:fillRect l="-936" r="-1053" b="-2186"/>
                </a:stretch>
              </a:blipFill>
            </p:spPr>
            <p:txBody>
              <a:bodyPr/>
              <a:lstStyle/>
              <a:p>
                <a:r>
                  <a:rPr lang="en-US">
                    <a:noFill/>
                  </a:rPr>
                  <a:t> </a:t>
                </a:r>
              </a:p>
            </p:txBody>
          </p:sp>
        </mc:Fallback>
      </mc:AlternateContent>
      <p:sp>
        <p:nvSpPr>
          <p:cNvPr id="10" name="Rectangle 9"/>
          <p:cNvSpPr/>
          <p:nvPr/>
        </p:nvSpPr>
        <p:spPr>
          <a:xfrm>
            <a:off x="226119" y="1659333"/>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err="1">
                <a:ln>
                  <a:noFill/>
                </a:ln>
                <a:solidFill>
                  <a:srgbClr val="005696"/>
                </a:solidFill>
                <a:effectLst/>
                <a:uLnTx/>
                <a:uFillTx/>
                <a:latin typeface="Arial" panose="020B0604020202020204" pitchFamily="34" charset="0"/>
                <a:ea typeface="+mn-ea"/>
                <a:cs typeface="Arial"/>
                <a:sym typeface="Arial"/>
              </a:rPr>
              <a:t>Giải</a:t>
            </a:r>
            <a:r>
              <a:rPr kumimoji="0" lang="en-US" sz="2000" b="1" i="1" u="sng" strike="noStrike" kern="1200" cap="none" spc="0" normalizeH="0" baseline="0" noProof="0" dirty="0">
                <a:ln>
                  <a:noFill/>
                </a:ln>
                <a:solidFill>
                  <a:srgbClr val="005696"/>
                </a:solidFill>
                <a:effectLst/>
                <a:uLnTx/>
                <a:uFillTx/>
                <a:latin typeface="Arial" panose="020B0604020202020204" pitchFamily="34" charset="0"/>
                <a:ea typeface="+mn-ea"/>
                <a:cs typeface="Arial"/>
                <a:sym typeface="Arial"/>
              </a:rPr>
              <a:t>:</a:t>
            </a:r>
            <a:endParaRPr kumimoji="0" lang="en-US" sz="2000" b="1" i="1" u="sng" strike="noStrike" kern="1200" cap="none" spc="0" normalizeH="0" baseline="0" noProof="0" dirty="0">
              <a:ln>
                <a:noFill/>
              </a:ln>
              <a:solidFill>
                <a:srgbClr val="005696"/>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729756" y="2199940"/>
                <a:ext cx="5211415" cy="2581412"/>
              </a:xfrm>
              <a:prstGeom prst="rect">
                <a:avLst/>
              </a:prstGeom>
            </p:spPr>
            <p:txBody>
              <a:bodyPr wrap="square">
                <a:spAutoFit/>
              </a:bodyPr>
              <a:lstStyle/>
              <a:p>
                <a:pPr algn="just">
                  <a:lnSpc>
                    <a:spcPct val="150000"/>
                  </a:lnSpc>
                  <a:spcBef>
                    <a:spcPts val="600"/>
                  </a:spcBef>
                  <a:spcAft>
                    <a:spcPts val="600"/>
                  </a:spcAft>
                </a:pPr>
                <a:r>
                  <a:rPr lang="da-DK" sz="1800" dirty="0">
                    <a:latin typeface="Arial" panose="020B0604020202020204" pitchFamily="34" charset="0"/>
                    <a:ea typeface="Times New Roman" panose="02020603050405020304" pitchFamily="18" charset="0"/>
                    <a:cs typeface="Times New Roman" panose="02020603050405020304" pitchFamily="18" charset="0"/>
                  </a:rPr>
                  <a:t>Gọi </a:t>
                </a:r>
                <a14:m>
                  <m:oMath xmlns:m="http://schemas.openxmlformats.org/officeDocument/2006/math">
                    <m:r>
                      <a:rPr lang="da-DK" sz="1800" i="1" dirty="0" smtClean="0">
                        <a:latin typeface="Cambria Math" panose="02040503050406030204" pitchFamily="18" charset="0"/>
                        <a:ea typeface="Times New Roman" panose="02020603050405020304" pitchFamily="18" charset="0"/>
                        <a:cs typeface="Times New Roman" panose="02020603050405020304" pitchFamily="18" charset="0"/>
                      </a:rPr>
                      <m:t>𝐻</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là chân đường cao hạ từ </a:t>
                </a:r>
                <a14:m>
                  <m:oMath xmlns:m="http://schemas.openxmlformats.org/officeDocument/2006/math">
                    <m:r>
                      <a:rPr lang="da-DK" sz="1800" i="1" dirty="0" smtClean="0">
                        <a:latin typeface="Cambria Math" panose="02040503050406030204" pitchFamily="18" charset="0"/>
                        <a:ea typeface="Times New Roman" panose="02020603050405020304" pitchFamily="18" charset="0"/>
                        <a:cs typeface="Times New Roman" panose="02020603050405020304" pitchFamily="18" charset="0"/>
                      </a:rPr>
                      <m:t>𝑆</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xuống mặt đáy.</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1800" dirty="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r>
                      <a:rPr lang="da-DK" sz="1800" i="1" dirty="0" smtClean="0">
                        <a:latin typeface="Cambria Math" panose="02040503050406030204" pitchFamily="18" charset="0"/>
                        <a:ea typeface="Times New Roman" panose="02020603050405020304" pitchFamily="18" charset="0"/>
                        <a:cs typeface="Times New Roman" panose="02020603050405020304" pitchFamily="18" charset="0"/>
                      </a:rPr>
                      <m:t>𝑆</m:t>
                    </m:r>
                    <m:r>
                      <a:rPr lang="da-DK" sz="1800" i="1" dirty="0" smtClean="0">
                        <a:latin typeface="Cambria Math" panose="02040503050406030204" pitchFamily="18" charset="0"/>
                        <a:ea typeface="Times New Roman" panose="02020603050405020304" pitchFamily="18" charset="0"/>
                        <a:cs typeface="Times New Roman" panose="02020603050405020304" pitchFamily="18" charset="0"/>
                      </a:rPr>
                      <m:t>.</m:t>
                    </m:r>
                    <m:r>
                      <a:rPr lang="da-DK" sz="1800" i="1" dirty="0" smtClean="0">
                        <a:latin typeface="Cambria Math" panose="02040503050406030204" pitchFamily="18" charset="0"/>
                        <a:ea typeface="Times New Roman" panose="02020603050405020304" pitchFamily="18" charset="0"/>
                        <a:cs typeface="Times New Roman" panose="02020603050405020304" pitchFamily="18" charset="0"/>
                      </a:rPr>
                      <m:t>𝐴𝐵𝐶</m:t>
                    </m:r>
                    <m:r>
                      <a:rPr lang="da-DK" sz="1800" i="1" dirty="0"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là tứ diện đều nên </a:t>
                </a:r>
                <a14:m>
                  <m:oMath xmlns:m="http://schemas.openxmlformats.org/officeDocument/2006/math">
                    <m:r>
                      <a:rPr lang="da-DK" sz="1800" i="1" dirty="0" smtClean="0">
                        <a:latin typeface="Cambria Math" panose="02040503050406030204" pitchFamily="18" charset="0"/>
                        <a:ea typeface="Times New Roman" panose="02020603050405020304" pitchFamily="18" charset="0"/>
                        <a:cs typeface="Times New Roman" panose="02020603050405020304" pitchFamily="18" charset="0"/>
                      </a:rPr>
                      <m:t>𝐻</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là tâm đường tròn ngoại tiếp đáy.</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1800" dirty="0">
                    <a:latin typeface="Arial" panose="020B0604020202020204" pitchFamily="34" charset="0"/>
                    <a:ea typeface="Times New Roman" panose="02020603050405020304" pitchFamily="18" charset="0"/>
                    <a:cs typeface="Times New Roman" panose="02020603050405020304" pitchFamily="18" charset="0"/>
                  </a:rPr>
                  <a:t>Mà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𝐴𝐵𝐶</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là tam giác đều</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18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r>
                      <a:rPr lang="da-DK" sz="1800" i="1" dirty="0" smtClean="0">
                        <a:latin typeface="Cambria Math" panose="02040503050406030204" pitchFamily="18" charset="0"/>
                        <a:ea typeface="Times New Roman" panose="02020603050405020304" pitchFamily="18" charset="0"/>
                        <a:cs typeface="Times New Roman" panose="02020603050405020304" pitchFamily="18" charset="0"/>
                      </a:rPr>
                      <m:t>𝐻</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là trọng tâm tam giác.</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729756" y="2199940"/>
                <a:ext cx="5211415" cy="2581412"/>
              </a:xfrm>
              <a:prstGeom prst="rect">
                <a:avLst/>
              </a:prstGeom>
              <a:blipFill>
                <a:blip r:embed="rId5"/>
                <a:stretch>
                  <a:fillRect l="-1053" r="-936" b="-3073"/>
                </a:stretch>
              </a:blipFill>
            </p:spPr>
            <p:txBody>
              <a:bodyPr/>
              <a:lstStyle/>
              <a:p>
                <a:r>
                  <a:rPr lang="en-US">
                    <a:noFill/>
                  </a:rPr>
                  <a:t> </a:t>
                </a:r>
              </a:p>
            </p:txBody>
          </p:sp>
        </mc:Fallback>
      </mc:AlternateContent>
      <p:grpSp>
        <p:nvGrpSpPr>
          <p:cNvPr id="12" name="Google Shape;2327;p41"/>
          <p:cNvGrpSpPr/>
          <p:nvPr/>
        </p:nvGrpSpPr>
        <p:grpSpPr>
          <a:xfrm rot="7105963" flipH="1">
            <a:off x="8352015" y="4514587"/>
            <a:ext cx="594623" cy="803101"/>
            <a:chOff x="2733850" y="1716850"/>
            <a:chExt cx="766325" cy="1022025"/>
          </a:xfrm>
        </p:grpSpPr>
        <p:sp>
          <p:nvSpPr>
            <p:cNvPr id="13" name="Google Shape;2328;p41"/>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29;p41"/>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30;p41"/>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31;p41"/>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32;p41"/>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33;p41"/>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34;p41"/>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35;p41"/>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36;p41"/>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37;p41"/>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38;p41"/>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39;p41"/>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40;p41"/>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41;p41"/>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42;p41"/>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43;p41"/>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44;p41"/>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45;p41"/>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46;p41"/>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47;p41"/>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48;p41"/>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49;p41"/>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50;p41"/>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51;p41"/>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52;p41"/>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53;p41"/>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54;p41"/>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8F59725D-6C49-5E22-A893-831B44A920BC}"/>
              </a:ext>
            </a:extLst>
          </p:cNvPr>
          <p:cNvPicPr>
            <a:picLocks noChangeAspect="1"/>
          </p:cNvPicPr>
          <p:nvPr/>
        </p:nvPicPr>
        <p:blipFill>
          <a:blip r:embed="rId6"/>
          <a:stretch>
            <a:fillRect/>
          </a:stretch>
        </p:blipFill>
        <p:spPr>
          <a:xfrm>
            <a:off x="6333316" y="1915289"/>
            <a:ext cx="1949450" cy="2686685"/>
          </a:xfrm>
          <a:prstGeom prst="rect">
            <a:avLst/>
          </a:prstGeom>
        </p:spPr>
      </p:pic>
    </p:spTree>
    <p:extLst>
      <p:ext uri="{BB962C8B-B14F-4D97-AF65-F5344CB8AC3E}">
        <p14:creationId xmlns:p14="http://schemas.microsoft.com/office/powerpoint/2010/main" val="35832574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0"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584671" flipH="1">
            <a:off x="8514199" y="1365377"/>
            <a:ext cx="334948" cy="467592"/>
          </a:xfrm>
          <a:prstGeom prst="rect">
            <a:avLst/>
          </a:prstGeom>
        </p:spPr>
      </p:pic>
      <p:sp>
        <p:nvSpPr>
          <p:cNvPr id="10" name="Rectangle 9"/>
          <p:cNvSpPr/>
          <p:nvPr/>
        </p:nvSpPr>
        <p:spPr>
          <a:xfrm>
            <a:off x="353691" y="362148"/>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err="1">
                <a:ln>
                  <a:noFill/>
                </a:ln>
                <a:solidFill>
                  <a:srgbClr val="005696"/>
                </a:solidFill>
                <a:effectLst/>
                <a:uLnTx/>
                <a:uFillTx/>
                <a:latin typeface="Arial" panose="020B0604020202020204" pitchFamily="34" charset="0"/>
                <a:ea typeface="+mn-ea"/>
                <a:cs typeface="Arial"/>
                <a:sym typeface="Arial"/>
              </a:rPr>
              <a:t>Giải</a:t>
            </a:r>
            <a:r>
              <a:rPr kumimoji="0" lang="en-US" sz="2000" b="1" i="1" u="sng" strike="noStrike" kern="1200" cap="none" spc="0" normalizeH="0" baseline="0" noProof="0" dirty="0">
                <a:ln>
                  <a:noFill/>
                </a:ln>
                <a:solidFill>
                  <a:srgbClr val="005696"/>
                </a:solidFill>
                <a:effectLst/>
                <a:uLnTx/>
                <a:uFillTx/>
                <a:latin typeface="Arial" panose="020B0604020202020204" pitchFamily="34" charset="0"/>
                <a:ea typeface="+mn-ea"/>
                <a:cs typeface="Arial"/>
                <a:sym typeface="Arial"/>
              </a:rPr>
              <a:t>:</a:t>
            </a:r>
            <a:endParaRPr kumimoji="0" lang="en-US" sz="2000" b="1" i="1" u="sng" strike="noStrike" kern="1200" cap="none" spc="0" normalizeH="0" baseline="0" noProof="0" dirty="0">
              <a:ln>
                <a:noFill/>
              </a:ln>
              <a:solidFill>
                <a:srgbClr val="005696"/>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079401" y="310448"/>
                <a:ext cx="7425355" cy="4470904"/>
              </a:xfrm>
              <a:prstGeom prst="rect">
                <a:avLst/>
              </a:prstGeom>
            </p:spPr>
            <p:txBody>
              <a:bodyPr wrap="square">
                <a:spAutoFit/>
              </a:bodyPr>
              <a:lstStyle/>
              <a:p>
                <a:pPr algn="just">
                  <a:lnSpc>
                    <a:spcPct val="150000"/>
                  </a:lnSpc>
                  <a:spcBef>
                    <a:spcPts val="600"/>
                  </a:spcBef>
                  <a:spcAft>
                    <a:spcPts val="600"/>
                  </a:spcAft>
                </a:pPr>
                <a:r>
                  <a:rPr lang="da-DK" sz="1800" dirty="0">
                    <a:latin typeface="Arial" panose="020B0604020202020204" pitchFamily="34" charset="0"/>
                    <a:ea typeface="Times New Roman" panose="02020603050405020304" pitchFamily="18" charset="0"/>
                    <a:cs typeface="Times New Roman" panose="02020603050405020304" pitchFamily="18" charset="0"/>
                  </a:rPr>
                  <a:t>Lấy </a:t>
                </a:r>
                <a14:m>
                  <m:oMath xmlns:m="http://schemas.openxmlformats.org/officeDocument/2006/math">
                    <m:r>
                      <a:rPr lang="da-DK" sz="1800" i="1" dirty="0" smtClean="0">
                        <a:latin typeface="Cambria Math" panose="02040503050406030204" pitchFamily="18" charset="0"/>
                        <a:ea typeface="Times New Roman" panose="02020603050405020304" pitchFamily="18" charset="0"/>
                        <a:cs typeface="Times New Roman" panose="02020603050405020304" pitchFamily="18" charset="0"/>
                      </a:rPr>
                      <m:t>𝑀</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là trung điểm </a:t>
                </a:r>
                <a14:m>
                  <m:oMath xmlns:m="http://schemas.openxmlformats.org/officeDocument/2006/math">
                    <m:r>
                      <a:rPr lang="da-DK" sz="1800" i="1" dirty="0" smtClean="0">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khi đó </a:t>
                </a:r>
                <a14:m>
                  <m:oMath xmlns:m="http://schemas.openxmlformats.org/officeDocument/2006/math">
                    <m:r>
                      <a:rPr lang="da-DK" sz="1800" i="1" dirty="0" smtClean="0">
                        <a:latin typeface="Cambria Math" panose="02040503050406030204" pitchFamily="18" charset="0"/>
                        <a:ea typeface="Times New Roman" panose="02020603050405020304" pitchFamily="18" charset="0"/>
                        <a:cs typeface="Times New Roman" panose="02020603050405020304" pitchFamily="18" charset="0"/>
                      </a:rPr>
                      <m:t>𝐶𝑀</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là đường cao của tam giác </a:t>
                </a:r>
                <a14:m>
                  <m:oMath xmlns:m="http://schemas.openxmlformats.org/officeDocument/2006/math">
                    <m:r>
                      <a:rPr lang="da-DK" sz="1800" i="1" dirty="0" smtClean="0">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𝐶𝐻</m:t>
                    </m:r>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r>
                          <a:rPr lang="da-DK" sz="1800" i="1">
                            <a:latin typeface="Cambria Math" panose="02040503050406030204" pitchFamily="18" charset="0"/>
                            <a:ea typeface="Times New Roman" panose="02020603050405020304" pitchFamily="18" charset="0"/>
                            <a:cs typeface="Arial" panose="020B0604020202020204" pitchFamily="34" charset="0"/>
                          </a:rPr>
                          <m:t>2</m:t>
                        </m:r>
                      </m:num>
                      <m:den>
                        <m:r>
                          <a:rPr lang="da-DK" sz="1800" i="1">
                            <a:latin typeface="Cambria Math" panose="02040503050406030204" pitchFamily="18" charset="0"/>
                            <a:ea typeface="Times New Roman" panose="02020603050405020304" pitchFamily="18" charset="0"/>
                            <a:cs typeface="Arial" panose="020B0604020202020204" pitchFamily="34" charset="0"/>
                          </a:rPr>
                          <m:t>3</m:t>
                        </m:r>
                      </m:den>
                    </m:f>
                    <m:r>
                      <a:rPr lang="da-DK" sz="1800" i="1">
                        <a:latin typeface="Cambria Math" panose="02040503050406030204" pitchFamily="18" charset="0"/>
                        <a:ea typeface="Times New Roman" panose="02020603050405020304" pitchFamily="18" charset="0"/>
                        <a:cs typeface="Arial" panose="020B0604020202020204" pitchFamily="34" charset="0"/>
                      </a:rPr>
                      <m:t>𝐶𝑀</m:t>
                    </m:r>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r>
                          <a:rPr lang="da-DK" sz="1800" i="1">
                            <a:latin typeface="Cambria Math" panose="02040503050406030204" pitchFamily="18" charset="0"/>
                            <a:ea typeface="Times New Roman" panose="02020603050405020304" pitchFamily="18" charset="0"/>
                            <a:cs typeface="Arial" panose="020B0604020202020204" pitchFamily="34" charset="0"/>
                          </a:rPr>
                          <m:t>2</m:t>
                        </m:r>
                      </m:num>
                      <m:den>
                        <m:r>
                          <a:rPr lang="da-DK" sz="1800" i="1">
                            <a:latin typeface="Cambria Math" panose="02040503050406030204" pitchFamily="18" charset="0"/>
                            <a:ea typeface="Times New Roman" panose="02020603050405020304" pitchFamily="18" charset="0"/>
                            <a:cs typeface="Arial" panose="020B0604020202020204" pitchFamily="34" charset="0"/>
                          </a:rPr>
                          <m:t>3</m:t>
                        </m:r>
                      </m:den>
                    </m:f>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r>
                          <a:rPr lang="da-DK" sz="18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r>
                              <a:rPr lang="da-DK" sz="1800" i="1">
                                <a:latin typeface="Cambria Math" panose="02040503050406030204" pitchFamily="18" charset="0"/>
                                <a:ea typeface="Times New Roman" panose="02020603050405020304" pitchFamily="18" charset="0"/>
                                <a:cs typeface="Arial" panose="020B0604020202020204" pitchFamily="34" charset="0"/>
                              </a:rPr>
                              <m:t>3</m:t>
                            </m:r>
                          </m:e>
                        </m:rad>
                      </m:num>
                      <m:den>
                        <m:r>
                          <a:rPr lang="da-DK" sz="1800" i="1">
                            <a:latin typeface="Cambria Math" panose="02040503050406030204" pitchFamily="18" charset="0"/>
                            <a:ea typeface="Times New Roman" panose="02020603050405020304" pitchFamily="18" charset="0"/>
                            <a:cs typeface="Arial" panose="020B0604020202020204" pitchFamily="34" charset="0"/>
                          </a:rPr>
                          <m:t>2</m:t>
                        </m:r>
                      </m:den>
                    </m:f>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r>
                          <a:rPr lang="da-DK" sz="18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r>
                              <a:rPr lang="da-DK" sz="1800" i="1">
                                <a:latin typeface="Cambria Math" panose="02040503050406030204" pitchFamily="18" charset="0"/>
                                <a:ea typeface="Times New Roman" panose="02020603050405020304" pitchFamily="18" charset="0"/>
                                <a:cs typeface="Arial" panose="020B0604020202020204" pitchFamily="34" charset="0"/>
                              </a:rPr>
                              <m:t>3</m:t>
                            </m:r>
                          </m:e>
                        </m:rad>
                      </m:num>
                      <m:den>
                        <m:r>
                          <a:rPr lang="da-DK" sz="1800" i="1">
                            <a:latin typeface="Cambria Math" panose="02040503050406030204" pitchFamily="18" charset="0"/>
                            <a:ea typeface="Times New Roman" panose="02020603050405020304" pitchFamily="18" charset="0"/>
                            <a:cs typeface="Arial" panose="020B0604020202020204" pitchFamily="34" charset="0"/>
                          </a:rPr>
                          <m:t>3</m:t>
                        </m:r>
                      </m:den>
                    </m:f>
                  </m:oMath>
                </a14:m>
                <a:r>
                  <a:rPr lang="en-US" sz="18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Bef>
                    <a:spcPts val="600"/>
                  </a:spcBef>
                  <a:spcAft>
                    <a:spcPts val="600"/>
                  </a:spcAft>
                </a:pPr>
                <a:r>
                  <a:rPr lang="da-DK" sz="1800" dirty="0">
                    <a:latin typeface="Arial" panose="020B0604020202020204" pitchFamily="34" charset="0"/>
                    <a:ea typeface="Times New Roman" panose="02020603050405020304" pitchFamily="18" charset="0"/>
                    <a:cs typeface="Times New Roman" panose="02020603050405020304" pitchFamily="18" charset="0"/>
                  </a:rPr>
                  <a:t>Xét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𝑆𝐻𝐶</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da-DK" sz="1800" i="1" dirty="0" smtClean="0">
                        <a:latin typeface="Cambria Math" panose="02040503050406030204" pitchFamily="18" charset="0"/>
                        <a:ea typeface="Times New Roman" panose="02020603050405020304" pitchFamily="18" charset="0"/>
                        <a:cs typeface="Times New Roman" panose="02020603050405020304" pitchFamily="18" charset="0"/>
                      </a:rPr>
                      <m:t>𝐻</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𝑆𝐻</m:t>
                    </m:r>
                    <m:r>
                      <a:rPr lang="da-DK" sz="18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𝑆𝐶</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𝐶𝑀</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e>
                    </m:rad>
                    <m:r>
                      <a:rPr lang="da-DK" sz="18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𝑎</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𝑎</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num>
                          <m:den>
                            <m:r>
                              <a:rPr lang="da-DK" sz="1800" i="1">
                                <a:latin typeface="Cambria Math" panose="02040503050406030204" pitchFamily="18" charset="0"/>
                                <a:ea typeface="Times New Roman" panose="02020603050405020304" pitchFamily="18" charset="0"/>
                                <a:cs typeface="Arial" panose="020B0604020202020204" pitchFamily="34" charset="0"/>
                              </a:rPr>
                              <m:t>3</m:t>
                            </m:r>
                          </m:den>
                        </m:f>
                      </m:e>
                    </m:rad>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r>
                          <a:rPr lang="da-DK" sz="18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r>
                              <a:rPr lang="da-DK" sz="1800" i="1">
                                <a:latin typeface="Cambria Math" panose="02040503050406030204" pitchFamily="18" charset="0"/>
                                <a:ea typeface="Times New Roman" panose="02020603050405020304" pitchFamily="18" charset="0"/>
                                <a:cs typeface="Arial" panose="020B0604020202020204" pitchFamily="34" charset="0"/>
                              </a:rPr>
                              <m:t>6</m:t>
                            </m:r>
                          </m:e>
                        </m:rad>
                      </m:num>
                      <m:den>
                        <m:r>
                          <a:rPr lang="da-DK" sz="1800" i="1">
                            <a:latin typeface="Cambria Math" panose="02040503050406030204" pitchFamily="18" charset="0"/>
                            <a:ea typeface="Times New Roman" panose="02020603050405020304" pitchFamily="18" charset="0"/>
                            <a:cs typeface="Arial" panose="020B0604020202020204" pitchFamily="34" charset="0"/>
                          </a:rPr>
                          <m:t>3</m:t>
                        </m:r>
                      </m:den>
                    </m:f>
                  </m:oMath>
                </a14:m>
                <a:r>
                  <a:rPr lang="en-US" sz="18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Bef>
                    <a:spcPts val="600"/>
                  </a:spcBef>
                  <a:spcAft>
                    <a:spcPts val="600"/>
                  </a:spcAft>
                </a:pPr>
                <a:r>
                  <a:rPr lang="da-DK" sz="1800" dirty="0">
                    <a:latin typeface="Arial" panose="020B0604020202020204" pitchFamily="34" charset="0"/>
                    <a:ea typeface="Times New Roman" panose="02020603050405020304" pitchFamily="18" charset="0"/>
                    <a:cs typeface="Times New Roman" panose="02020603050405020304" pitchFamily="18" charset="0"/>
                  </a:rPr>
                  <a:t>Xét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𝐴𝐵𝐶</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đều, ta có:</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m:t>
                    </m:r>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r>
                          <a:rPr lang="da-DK" sz="1800" i="1">
                            <a:latin typeface="Cambria Math" panose="02040503050406030204" pitchFamily="18" charset="0"/>
                            <a:ea typeface="Times New Roman" panose="02020603050405020304" pitchFamily="18" charset="0"/>
                            <a:cs typeface="Arial" panose="020B0604020202020204" pitchFamily="34" charset="0"/>
                          </a:rPr>
                          <m:t>1</m:t>
                        </m:r>
                      </m:num>
                      <m:den>
                        <m:r>
                          <a:rPr lang="da-DK" sz="1800" i="1">
                            <a:latin typeface="Cambria Math" panose="02040503050406030204" pitchFamily="18" charset="0"/>
                            <a:ea typeface="Times New Roman" panose="02020603050405020304" pitchFamily="18" charset="0"/>
                            <a:cs typeface="Arial" panose="020B0604020202020204" pitchFamily="34" charset="0"/>
                          </a:rPr>
                          <m:t>2</m:t>
                        </m:r>
                      </m:den>
                    </m:f>
                    <m:r>
                      <a:rPr lang="da-DK" sz="1800" i="1">
                        <a:latin typeface="Cambria Math" panose="02040503050406030204" pitchFamily="18" charset="0"/>
                        <a:ea typeface="Times New Roman" panose="02020603050405020304" pitchFamily="18" charset="0"/>
                        <a:cs typeface="Arial" panose="020B0604020202020204" pitchFamily="34" charset="0"/>
                      </a:rPr>
                      <m:t>𝐶𝑀</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𝐴𝐵</m:t>
                    </m:r>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r>
                          <a:rPr lang="da-DK" sz="1800" i="1">
                            <a:latin typeface="Cambria Math" panose="02040503050406030204" pitchFamily="18" charset="0"/>
                            <a:ea typeface="Times New Roman" panose="02020603050405020304" pitchFamily="18" charset="0"/>
                            <a:cs typeface="Arial" panose="020B0604020202020204" pitchFamily="34" charset="0"/>
                          </a:rPr>
                          <m:t>1</m:t>
                        </m:r>
                      </m:num>
                      <m:den>
                        <m:r>
                          <a:rPr lang="da-DK" sz="1800" i="1">
                            <a:latin typeface="Cambria Math" panose="02040503050406030204" pitchFamily="18" charset="0"/>
                            <a:ea typeface="Times New Roman" panose="02020603050405020304" pitchFamily="18" charset="0"/>
                            <a:cs typeface="Arial" panose="020B0604020202020204" pitchFamily="34" charset="0"/>
                          </a:rPr>
                          <m:t>2</m:t>
                        </m:r>
                      </m:den>
                    </m:f>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r>
                          <a:rPr lang="da-DK" sz="18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r>
                              <a:rPr lang="da-DK" sz="1800" i="1">
                                <a:latin typeface="Cambria Math" panose="02040503050406030204" pitchFamily="18" charset="0"/>
                                <a:ea typeface="Times New Roman" panose="02020603050405020304" pitchFamily="18" charset="0"/>
                                <a:cs typeface="Arial" panose="020B0604020202020204" pitchFamily="34" charset="0"/>
                              </a:rPr>
                              <m:t>3</m:t>
                            </m:r>
                          </m:e>
                        </m:rad>
                      </m:num>
                      <m:den>
                        <m:r>
                          <a:rPr lang="da-DK" sz="1800" i="1">
                            <a:latin typeface="Cambria Math" panose="02040503050406030204" pitchFamily="18" charset="0"/>
                            <a:ea typeface="Times New Roman" panose="02020603050405020304" pitchFamily="18" charset="0"/>
                            <a:cs typeface="Arial" panose="020B0604020202020204" pitchFamily="34" charset="0"/>
                          </a:rPr>
                          <m:t>2</m:t>
                        </m:r>
                      </m:den>
                    </m:f>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𝑎</m:t>
                    </m:r>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𝑎</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r>
                              <a:rPr lang="da-DK" sz="1800" i="1">
                                <a:latin typeface="Cambria Math" panose="02040503050406030204" pitchFamily="18" charset="0"/>
                                <a:ea typeface="Times New Roman" panose="02020603050405020304" pitchFamily="18" charset="0"/>
                                <a:cs typeface="Arial" panose="020B0604020202020204" pitchFamily="34" charset="0"/>
                              </a:rPr>
                              <m:t>3</m:t>
                            </m:r>
                          </m:e>
                        </m:rad>
                      </m:num>
                      <m:den>
                        <m:r>
                          <a:rPr lang="da-DK" sz="1800" i="1">
                            <a:latin typeface="Cambria Math" panose="02040503050406030204" pitchFamily="18" charset="0"/>
                            <a:ea typeface="Times New Roman" panose="02020603050405020304" pitchFamily="18" charset="0"/>
                            <a:cs typeface="Arial" panose="020B0604020202020204" pitchFamily="34" charset="0"/>
                          </a:rPr>
                          <m:t>4</m:t>
                        </m:r>
                      </m:den>
                    </m:f>
                  </m:oMath>
                </a14:m>
                <a:r>
                  <a:rPr lang="en-US" sz="18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Bef>
                    <a:spcPts val="600"/>
                  </a:spcBef>
                  <a:spcAft>
                    <a:spcPts val="600"/>
                  </a:spcAft>
                </a:pPr>
                <a:r>
                  <a:rPr lang="da-DK" sz="1800" dirty="0">
                    <a:latin typeface="Arial" panose="020B0604020202020204" pitchFamily="34" charset="0"/>
                    <a:ea typeface="Times New Roman" panose="02020603050405020304" pitchFamily="18" charset="0"/>
                    <a:cs typeface="Times New Roman" panose="02020603050405020304" pitchFamily="18" charset="0"/>
                  </a:rPr>
                  <a:t>Thể tích của tứ diện đều là:</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𝑉</m:t>
                    </m:r>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r>
                          <a:rPr lang="da-DK" sz="1800" i="1">
                            <a:latin typeface="Cambria Math" panose="02040503050406030204" pitchFamily="18" charset="0"/>
                            <a:ea typeface="Times New Roman" panose="02020603050405020304" pitchFamily="18" charset="0"/>
                            <a:cs typeface="Arial" panose="020B0604020202020204" pitchFamily="34" charset="0"/>
                          </a:rPr>
                          <m:t>1</m:t>
                        </m:r>
                      </m:num>
                      <m:den>
                        <m:r>
                          <a:rPr lang="da-DK" sz="1800" i="1">
                            <a:latin typeface="Cambria Math" panose="02040503050406030204" pitchFamily="18" charset="0"/>
                            <a:ea typeface="Times New Roman" panose="02020603050405020304" pitchFamily="18" charset="0"/>
                            <a:cs typeface="Arial" panose="020B0604020202020204" pitchFamily="34" charset="0"/>
                          </a:rPr>
                          <m:t>3</m:t>
                        </m:r>
                      </m:den>
                    </m:f>
                    <m:r>
                      <a:rPr lang="da-DK" sz="1800" i="1">
                        <a:latin typeface="Cambria Math" panose="02040503050406030204" pitchFamily="18" charset="0"/>
                        <a:ea typeface="Times New Roman" panose="02020603050405020304" pitchFamily="18" charset="0"/>
                        <a:cs typeface="Arial" panose="020B0604020202020204" pitchFamily="34" charset="0"/>
                      </a:rPr>
                      <m:t>𝑆</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h</m:t>
                    </m:r>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r>
                          <a:rPr lang="da-DK" sz="1800" i="1">
                            <a:latin typeface="Cambria Math" panose="02040503050406030204" pitchFamily="18" charset="0"/>
                            <a:ea typeface="Times New Roman" panose="02020603050405020304" pitchFamily="18" charset="0"/>
                            <a:cs typeface="Arial" panose="020B0604020202020204" pitchFamily="34" charset="0"/>
                          </a:rPr>
                          <m:t>1</m:t>
                        </m:r>
                      </m:num>
                      <m:den>
                        <m:r>
                          <a:rPr lang="da-DK" sz="1800" i="1">
                            <a:latin typeface="Cambria Math" panose="02040503050406030204" pitchFamily="18" charset="0"/>
                            <a:ea typeface="Times New Roman" panose="02020603050405020304" pitchFamily="18" charset="0"/>
                            <a:cs typeface="Arial" panose="020B0604020202020204" pitchFamily="34" charset="0"/>
                          </a:rPr>
                          <m:t>3</m:t>
                        </m:r>
                      </m:den>
                    </m:f>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𝑎</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r>
                              <a:rPr lang="da-DK" sz="1800" i="1">
                                <a:latin typeface="Cambria Math" panose="02040503050406030204" pitchFamily="18" charset="0"/>
                                <a:ea typeface="Times New Roman" panose="02020603050405020304" pitchFamily="18" charset="0"/>
                                <a:cs typeface="Arial" panose="020B0604020202020204" pitchFamily="34" charset="0"/>
                              </a:rPr>
                              <m:t>3</m:t>
                            </m:r>
                          </m:e>
                        </m:rad>
                      </m:num>
                      <m:den>
                        <m:r>
                          <a:rPr lang="da-DK" sz="1800" i="1">
                            <a:latin typeface="Cambria Math" panose="02040503050406030204" pitchFamily="18" charset="0"/>
                            <a:ea typeface="Times New Roman" panose="02020603050405020304" pitchFamily="18" charset="0"/>
                            <a:cs typeface="Arial" panose="020B0604020202020204" pitchFamily="34" charset="0"/>
                          </a:rPr>
                          <m:t>4</m:t>
                        </m:r>
                      </m:den>
                    </m:f>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r>
                          <a:rPr lang="da-DK" sz="18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r>
                              <a:rPr lang="da-DK" sz="1800" i="1">
                                <a:latin typeface="Cambria Math" panose="02040503050406030204" pitchFamily="18" charset="0"/>
                                <a:ea typeface="Times New Roman" panose="02020603050405020304" pitchFamily="18" charset="0"/>
                                <a:cs typeface="Arial" panose="020B0604020202020204" pitchFamily="34" charset="0"/>
                              </a:rPr>
                              <m:t>6</m:t>
                            </m:r>
                          </m:e>
                        </m:rad>
                      </m:num>
                      <m:den>
                        <m:r>
                          <a:rPr lang="da-DK" sz="1800" i="1">
                            <a:latin typeface="Cambria Math" panose="02040503050406030204" pitchFamily="18" charset="0"/>
                            <a:ea typeface="Times New Roman" panose="02020603050405020304" pitchFamily="18" charset="0"/>
                            <a:cs typeface="Arial" panose="020B0604020202020204" pitchFamily="34" charset="0"/>
                          </a:rPr>
                          <m:t>3</m:t>
                        </m:r>
                      </m:den>
                    </m:f>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r>
                          <a:rPr lang="da-DK" sz="18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r>
                              <a:rPr lang="da-DK" sz="1800" i="1">
                                <a:latin typeface="Cambria Math" panose="02040503050406030204" pitchFamily="18" charset="0"/>
                                <a:ea typeface="Times New Roman" panose="02020603050405020304" pitchFamily="18" charset="0"/>
                                <a:cs typeface="Arial" panose="020B0604020202020204" pitchFamily="34" charset="0"/>
                              </a:rPr>
                              <m:t>2</m:t>
                            </m:r>
                          </m:e>
                        </m:rad>
                      </m:num>
                      <m:den>
                        <m:r>
                          <a:rPr lang="da-DK" sz="1800" i="1">
                            <a:latin typeface="Cambria Math" panose="02040503050406030204" pitchFamily="18" charset="0"/>
                            <a:ea typeface="Times New Roman" panose="02020603050405020304" pitchFamily="18" charset="0"/>
                            <a:cs typeface="Arial" panose="020B0604020202020204" pitchFamily="34" charset="0"/>
                          </a:rPr>
                          <m:t>12</m:t>
                        </m:r>
                      </m:den>
                    </m:f>
                  </m:oMath>
                </a14:m>
                <a:r>
                  <a:rPr lang="en-US" sz="1800" dirty="0">
                    <a:latin typeface="Times New Roman" panose="02020603050405020304" pitchFamily="18" charset="0"/>
                    <a:ea typeface="Calibri" panose="020F0502020204030204" pitchFamily="34" charset="0"/>
                    <a:cs typeface="Times New Roman" panose="02020603050405020304" pitchFamily="18" charset="0"/>
                  </a:rPr>
                  <a:t> </a:t>
                </a:r>
              </a:p>
            </p:txBody>
          </p:sp>
        </mc:Choice>
        <mc:Fallback>
          <p:sp>
            <p:nvSpPr>
              <p:cNvPr id="5" name="Rectangle 4"/>
              <p:cNvSpPr>
                <a:spLocks noRot="1" noChangeAspect="1" noMove="1" noResize="1" noEditPoints="1" noAdjustHandles="1" noChangeArrowheads="1" noChangeShapeType="1" noTextEdit="1"/>
              </p:cNvSpPr>
              <p:nvPr/>
            </p:nvSpPr>
            <p:spPr>
              <a:xfrm>
                <a:off x="1079401" y="310448"/>
                <a:ext cx="7425355" cy="4470904"/>
              </a:xfrm>
              <a:prstGeom prst="rect">
                <a:avLst/>
              </a:prstGeom>
              <a:blipFill>
                <a:blip r:embed="rId4"/>
                <a:stretch>
                  <a:fillRect l="-657"/>
                </a:stretch>
              </a:blipFill>
            </p:spPr>
            <p:txBody>
              <a:bodyPr/>
              <a:lstStyle/>
              <a:p>
                <a:r>
                  <a:rPr lang="en-US">
                    <a:noFill/>
                  </a:rPr>
                  <a:t> </a:t>
                </a:r>
              </a:p>
            </p:txBody>
          </p:sp>
        </mc:Fallback>
      </mc:AlternateContent>
      <p:grpSp>
        <p:nvGrpSpPr>
          <p:cNvPr id="12" name="Google Shape;2327;p41"/>
          <p:cNvGrpSpPr/>
          <p:nvPr/>
        </p:nvGrpSpPr>
        <p:grpSpPr>
          <a:xfrm rot="7105963" flipH="1">
            <a:off x="8352015" y="4514587"/>
            <a:ext cx="594623" cy="803101"/>
            <a:chOff x="2733850" y="1716850"/>
            <a:chExt cx="766325" cy="1022025"/>
          </a:xfrm>
        </p:grpSpPr>
        <p:sp>
          <p:nvSpPr>
            <p:cNvPr id="13" name="Google Shape;2328;p41"/>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29;p41"/>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30;p41"/>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31;p41"/>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32;p41"/>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33;p41"/>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34;p41"/>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35;p41"/>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36;p41"/>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37;p41"/>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38;p41"/>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39;p41"/>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40;p41"/>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41;p41"/>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42;p41"/>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43;p41"/>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44;p41"/>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45;p41"/>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46;p41"/>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47;p41"/>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48;p41"/>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49;p41"/>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50;p41"/>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51;p41"/>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52;p41"/>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53;p41"/>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54;p41"/>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8F59725D-6C49-5E22-A893-831B44A920BC}"/>
              </a:ext>
            </a:extLst>
          </p:cNvPr>
          <p:cNvPicPr>
            <a:picLocks noChangeAspect="1"/>
          </p:cNvPicPr>
          <p:nvPr/>
        </p:nvPicPr>
        <p:blipFill>
          <a:blip r:embed="rId5"/>
          <a:stretch>
            <a:fillRect/>
          </a:stretch>
        </p:blipFill>
        <p:spPr>
          <a:xfrm>
            <a:off x="6451713" y="1019799"/>
            <a:ext cx="1949450" cy="2686685"/>
          </a:xfrm>
          <a:prstGeom prst="rect">
            <a:avLst/>
          </a:prstGeom>
        </p:spPr>
      </p:pic>
    </p:spTree>
    <p:extLst>
      <p:ext uri="{BB962C8B-B14F-4D97-AF65-F5344CB8AC3E}">
        <p14:creationId xmlns:p14="http://schemas.microsoft.com/office/powerpoint/2010/main" val="15384713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1"/>
        <p:cNvGrpSpPr/>
        <p:nvPr/>
      </p:nvGrpSpPr>
      <p:grpSpPr>
        <a:xfrm>
          <a:off x="0" y="0"/>
          <a:ext cx="0" cy="0"/>
          <a:chOff x="0" y="0"/>
          <a:chExt cx="0" cy="0"/>
        </a:xfrm>
      </p:grpSpPr>
      <p:sp>
        <p:nvSpPr>
          <p:cNvPr id="2" name="Rectangle 1"/>
          <p:cNvSpPr/>
          <p:nvPr/>
        </p:nvSpPr>
        <p:spPr>
          <a:xfrm>
            <a:off x="87465" y="87464"/>
            <a:ext cx="1049573" cy="131991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2" name="Title 21"/>
          <p:cNvSpPr txBox="1">
            <a:spLocks/>
          </p:cNvSpPr>
          <p:nvPr/>
        </p:nvSpPr>
        <p:spPr>
          <a:xfrm>
            <a:off x="359276" y="299064"/>
            <a:ext cx="6835607" cy="55590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lang="nl-NL" sz="2300" b="1" kern="1200" dirty="0">
                <a:solidFill>
                  <a:srgbClr val="000000"/>
                </a:solidFill>
                <a:latin typeface="Arial" panose="020B0604020202020204" pitchFamily="34" charset="0"/>
                <a:ea typeface="+mn-ea"/>
                <a:cs typeface="Arial" panose="020B0604020202020204" pitchFamily="34" charset="0"/>
                <a:sym typeface="Arial"/>
              </a:rPr>
              <a:t>2</a:t>
            </a:r>
            <a:r>
              <a:rPr kumimoji="0" lang="nl-NL" sz="2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Thể</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tích</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của</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khối</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chóp</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và</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khối</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chóp</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cụt</a:t>
            </a:r>
            <a:r>
              <a:rPr kumimoji="0" lang="nl-NL" sz="2300" b="1"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nl-NL" sz="2300" b="1"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đều</a:t>
            </a:r>
            <a:endParaRPr kumimoji="0" lang="en-US" sz="2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10"/>
          <p:cNvSpPr/>
          <p:nvPr/>
        </p:nvSpPr>
        <p:spPr>
          <a:xfrm rot="20355972">
            <a:off x="7765719" y="2990806"/>
            <a:ext cx="1172841" cy="13358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pic>
        <p:nvPicPr>
          <p:cNvPr id="13" name="Picture 12"/>
          <p:cNvPicPr>
            <a:picLocks noChangeAspect="1"/>
          </p:cNvPicPr>
          <p:nvPr/>
        </p:nvPicPr>
        <p:blipFill>
          <a:blip r:embed="rId3"/>
          <a:stretch>
            <a:fillRect/>
          </a:stretch>
        </p:blipFill>
        <p:spPr>
          <a:xfrm>
            <a:off x="8560475" y="108802"/>
            <a:ext cx="472204" cy="597084"/>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538963" y="1004045"/>
                <a:ext cx="8066073" cy="3135410"/>
              </a:xfrm>
              <a:prstGeom prst="rect">
                <a:avLst/>
              </a:prstGeom>
            </p:spPr>
            <p:txBody>
              <a:bodyPr wrap="square">
                <a:spAutoFit/>
              </a:bodyPr>
              <a:lstStyle/>
              <a:p>
                <a:pPr algn="just">
                  <a:lnSpc>
                    <a:spcPct val="150000"/>
                  </a:lnSpc>
                  <a:spcBef>
                    <a:spcPts val="600"/>
                  </a:spcBef>
                  <a:spcAft>
                    <a:spcPts val="600"/>
                  </a:spcAft>
                </a:pPr>
                <a:r>
                  <a:rPr lang="da-DK" sz="2000" b="1" i="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b) Thể tích khối chóp cụt đều</a:t>
                </a:r>
                <a:endParaRPr lang="en-US" sz="20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2000" dirty="0">
                    <a:latin typeface="Arial" panose="020B0604020202020204" pitchFamily="34" charset="0"/>
                    <a:ea typeface="Times New Roman" panose="02020603050405020304" pitchFamily="18" charset="0"/>
                    <a:cs typeface="Times New Roman" panose="02020603050405020304" pitchFamily="18" charset="0"/>
                  </a:rPr>
                  <a:t>Thể tích khối chóp cụt đều được tính theo công thức: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2000" i="1">
                          <a:latin typeface="Cambria Math" panose="02040503050406030204" pitchFamily="18" charset="0"/>
                          <a:ea typeface="Times New Roman" panose="02020603050405020304" pitchFamily="18" charset="0"/>
                          <a:cs typeface="Arial" panose="020B0604020202020204" pitchFamily="34" charset="0"/>
                        </a:rPr>
                        <m:t>𝑉</m:t>
                      </m:r>
                      <m:r>
                        <a:rPr lang="da-DK"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da-DK" sz="2000" i="1">
                              <a:latin typeface="Cambria Math" panose="02040503050406030204" pitchFamily="18" charset="0"/>
                              <a:ea typeface="Times New Roman" panose="02020603050405020304" pitchFamily="18" charset="0"/>
                              <a:cs typeface="Arial" panose="020B0604020202020204" pitchFamily="34" charset="0"/>
                            </a:rPr>
                            <m:t>1</m:t>
                          </m:r>
                        </m:num>
                        <m:den>
                          <m:r>
                            <a:rPr lang="da-DK" sz="2000" i="1">
                              <a:latin typeface="Cambria Math" panose="02040503050406030204" pitchFamily="18" charset="0"/>
                              <a:ea typeface="Times New Roman" panose="02020603050405020304" pitchFamily="18" charset="0"/>
                              <a:cs typeface="Arial" panose="020B0604020202020204" pitchFamily="34" charset="0"/>
                            </a:rPr>
                            <m:t>3</m:t>
                          </m:r>
                        </m:den>
                      </m:f>
                      <m:r>
                        <a:rPr lang="da-DK" sz="2000" i="1">
                          <a:latin typeface="Cambria Math" panose="02040503050406030204" pitchFamily="18" charset="0"/>
                          <a:ea typeface="Times New Roman" panose="02020603050405020304" pitchFamily="18" charset="0"/>
                          <a:cs typeface="Arial" panose="020B0604020202020204" pitchFamily="34" charset="0"/>
                        </a:rPr>
                        <m:t>h</m:t>
                      </m:r>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da-DK" sz="2000" i="1">
                                  <a:latin typeface="Cambria Math" panose="02040503050406030204" pitchFamily="18" charset="0"/>
                                  <a:ea typeface="Times New Roman" panose="02020603050405020304" pitchFamily="18" charset="0"/>
                                  <a:cs typeface="Arial" panose="020B0604020202020204" pitchFamily="34" charset="0"/>
                                </a:rPr>
                                <m:t>𝑆</m:t>
                              </m:r>
                            </m:e>
                            <m:sub>
                              <m:r>
                                <a:rPr lang="da-DK" sz="2000" i="1">
                                  <a:latin typeface="Cambria Math" panose="02040503050406030204" pitchFamily="18" charset="0"/>
                                  <a:ea typeface="Times New Roman" panose="02020603050405020304" pitchFamily="18" charset="0"/>
                                  <a:cs typeface="Arial" panose="020B0604020202020204" pitchFamily="34" charset="0"/>
                                </a:rPr>
                                <m:t>1</m:t>
                              </m:r>
                            </m:sub>
                          </m:sSub>
                          <m:r>
                            <a:rPr lang="da-DK"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da-DK" sz="2000" i="1">
                                      <a:latin typeface="Cambria Math" panose="02040503050406030204" pitchFamily="18" charset="0"/>
                                      <a:ea typeface="Times New Roman" panose="02020603050405020304" pitchFamily="18" charset="0"/>
                                      <a:cs typeface="Arial" panose="020B0604020202020204" pitchFamily="34" charset="0"/>
                                    </a:rPr>
                                    <m:t>𝑆</m:t>
                                  </m:r>
                                </m:e>
                                <m:sub>
                                  <m:r>
                                    <a:rPr lang="da-DK" sz="2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da-DK" sz="2000" i="1">
                                      <a:latin typeface="Cambria Math" panose="02040503050406030204" pitchFamily="18" charset="0"/>
                                      <a:ea typeface="Times New Roman" panose="02020603050405020304" pitchFamily="18" charset="0"/>
                                      <a:cs typeface="Arial" panose="020B0604020202020204" pitchFamily="34" charset="0"/>
                                    </a:rPr>
                                    <m:t>𝑆</m:t>
                                  </m:r>
                                </m:e>
                                <m:sub>
                                  <m:r>
                                    <a:rPr lang="da-DK" sz="2000" i="1">
                                      <a:latin typeface="Cambria Math" panose="02040503050406030204" pitchFamily="18" charset="0"/>
                                      <a:ea typeface="Times New Roman" panose="02020603050405020304" pitchFamily="18" charset="0"/>
                                      <a:cs typeface="Arial" panose="020B0604020202020204" pitchFamily="34" charset="0"/>
                                    </a:rPr>
                                    <m:t>2</m:t>
                                  </m:r>
                                </m:sub>
                              </m:sSub>
                            </m:e>
                          </m:rad>
                          <m:r>
                            <a:rPr lang="da-DK"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da-DK" sz="2000" i="1">
                                  <a:latin typeface="Cambria Math" panose="02040503050406030204" pitchFamily="18" charset="0"/>
                                  <a:ea typeface="Times New Roman" panose="02020603050405020304" pitchFamily="18" charset="0"/>
                                  <a:cs typeface="Arial" panose="020B0604020202020204" pitchFamily="34" charset="0"/>
                                </a:rPr>
                                <m:t>𝑆</m:t>
                              </m:r>
                            </m:e>
                            <m:sub>
                              <m:r>
                                <a:rPr lang="da-DK" sz="2000" i="1">
                                  <a:latin typeface="Cambria Math" panose="02040503050406030204" pitchFamily="18" charset="0"/>
                                  <a:ea typeface="Times New Roman" panose="02020603050405020304" pitchFamily="18" charset="0"/>
                                  <a:cs typeface="Arial" panose="020B0604020202020204" pitchFamily="34" charset="0"/>
                                </a:rPr>
                                <m:t>2</m:t>
                              </m:r>
                            </m:sub>
                          </m:sSub>
                        </m:e>
                      </m:d>
                      <m:r>
                        <a:rPr lang="da-DK" sz="2000" i="1">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2000" dirty="0">
                    <a:latin typeface="Arial" panose="020B0604020202020204" pitchFamily="34" charset="0"/>
                    <a:ea typeface="Times New Roman" panose="02020603050405020304" pitchFamily="18" charset="0"/>
                    <a:cs typeface="Times New Roman" panose="02020603050405020304" pitchFamily="18" charset="0"/>
                  </a:rPr>
                  <a:t>Trong đó h là chiều cao và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da-DK" sz="2000" i="1">
                            <a:latin typeface="Cambria Math" panose="02040503050406030204" pitchFamily="18" charset="0"/>
                            <a:ea typeface="Times New Roman" panose="02020603050405020304" pitchFamily="18" charset="0"/>
                            <a:cs typeface="Arial" panose="020B0604020202020204" pitchFamily="34" charset="0"/>
                          </a:rPr>
                          <m:t>𝑆</m:t>
                        </m:r>
                      </m:e>
                      <m:sub>
                        <m:r>
                          <a:rPr lang="da-DK" sz="2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da-DK"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da-DK" sz="2000" i="1">
                            <a:latin typeface="Cambria Math" panose="02040503050406030204" pitchFamily="18" charset="0"/>
                            <a:ea typeface="Times New Roman" panose="02020603050405020304" pitchFamily="18" charset="0"/>
                            <a:cs typeface="Arial" panose="020B0604020202020204" pitchFamily="34" charset="0"/>
                          </a:rPr>
                          <m:t>𝑆</m:t>
                        </m:r>
                      </m:e>
                      <m:sub>
                        <m:r>
                          <a:rPr lang="da-DK" sz="2000" i="1">
                            <a:latin typeface="Cambria Math" panose="02040503050406030204" pitchFamily="18" charset="0"/>
                            <a:ea typeface="Times New Roman" panose="02020603050405020304" pitchFamily="18" charset="0"/>
                            <a:cs typeface="Arial" panose="020B0604020202020204" pitchFamily="34" charset="0"/>
                          </a:rPr>
                          <m:t>2</m:t>
                        </m:r>
                      </m:sub>
                    </m:sSub>
                  </m:oMath>
                </a14:m>
                <a:r>
                  <a:rPr lang="da-DK" sz="2000" dirty="0">
                    <a:latin typeface="Arial" panose="020B0604020202020204" pitchFamily="34" charset="0"/>
                    <a:ea typeface="Times New Roman" panose="02020603050405020304" pitchFamily="18" charset="0"/>
                    <a:cs typeface="Times New Roman" panose="02020603050405020304" pitchFamily="18" charset="0"/>
                  </a:rPr>
                  <a:t> lần lượt là diện tích hai đáy của khối chóp cụt đều.</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538963" y="1004045"/>
                <a:ext cx="8066073" cy="3135410"/>
              </a:xfrm>
              <a:prstGeom prst="rect">
                <a:avLst/>
              </a:prstGeom>
              <a:blipFill>
                <a:blip r:embed="rId4"/>
                <a:stretch>
                  <a:fillRect l="-755" r="-755" b="-2724"/>
                </a:stretch>
              </a:blipFill>
            </p:spPr>
            <p:txBody>
              <a:bodyPr/>
              <a:lstStyle/>
              <a:p>
                <a:r>
                  <a:rPr lang="en-US">
                    <a:noFill/>
                  </a:rPr>
                  <a:t> </a:t>
                </a:r>
              </a:p>
            </p:txBody>
          </p:sp>
        </mc:Fallback>
      </mc:AlternateContent>
    </p:spTree>
    <p:extLst>
      <p:ext uri="{BB962C8B-B14F-4D97-AF65-F5344CB8AC3E}">
        <p14:creationId xmlns:p14="http://schemas.microsoft.com/office/powerpoint/2010/main" val="396347942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89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92" y="-30094"/>
            <a:ext cx="1522663" cy="5333391"/>
          </a:xfrm>
          <a:prstGeom prst="rect">
            <a:avLst/>
          </a:prstGeom>
        </p:spPr>
      </p:pic>
      <p:sp>
        <p:nvSpPr>
          <p:cNvPr id="1910" name="Google Shape;1910;p36"/>
          <p:cNvSpPr txBox="1">
            <a:spLocks noGrp="1"/>
          </p:cNvSpPr>
          <p:nvPr>
            <p:ph type="subTitle" idx="9"/>
          </p:nvPr>
        </p:nvSpPr>
        <p:spPr>
          <a:xfrm>
            <a:off x="2651236" y="1517715"/>
            <a:ext cx="4801854" cy="484800"/>
          </a:xfrm>
          <a:prstGeom prst="rect">
            <a:avLst/>
          </a:prstGeom>
        </p:spPr>
        <p:txBody>
          <a:bodyPr spcFirstLastPara="1" wrap="square" lIns="91425" tIns="91425" rIns="91425" bIns="91425" anchor="b" anchorCtr="0">
            <a:noAutofit/>
          </a:bodyPr>
          <a:lstStyle/>
          <a:p>
            <a:pPr marL="0" lvl="0" indent="0" algn="just">
              <a:lnSpc>
                <a:spcPct val="150000"/>
              </a:lnSpc>
            </a:pPr>
            <a:r>
              <a:rPr lang="en-US" sz="2100" b="0" dirty="0" err="1">
                <a:solidFill>
                  <a:schemeClr val="accent6">
                    <a:lumMod val="50000"/>
                  </a:schemeClr>
                </a:solidFill>
                <a:latin typeface="+mn-lt"/>
              </a:rPr>
              <a:t>Hình</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lăng</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trụ</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đứng</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Hình</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lăng</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trụ</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đều</a:t>
            </a:r>
            <a:endParaRPr sz="2100" b="0" dirty="0">
              <a:solidFill>
                <a:schemeClr val="accent6">
                  <a:lumMod val="50000"/>
                </a:schemeClr>
              </a:solidFill>
              <a:latin typeface="+mn-lt"/>
            </a:endParaRPr>
          </a:p>
        </p:txBody>
      </p:sp>
      <p:grpSp>
        <p:nvGrpSpPr>
          <p:cNvPr id="1911" name="Google Shape;1911;p36"/>
          <p:cNvGrpSpPr/>
          <p:nvPr/>
        </p:nvGrpSpPr>
        <p:grpSpPr>
          <a:xfrm rot="635347">
            <a:off x="1562527" y="1306103"/>
            <a:ext cx="832463" cy="815653"/>
            <a:chOff x="4954259" y="1138378"/>
            <a:chExt cx="616622" cy="610761"/>
          </a:xfrm>
        </p:grpSpPr>
        <p:sp>
          <p:nvSpPr>
            <p:cNvPr id="1912" name="Google Shape;1912;p36"/>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6"/>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6"/>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6"/>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6"/>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2" name="Google Shape;1922;p36"/>
          <p:cNvSpPr txBox="1">
            <a:spLocks noGrp="1"/>
          </p:cNvSpPr>
          <p:nvPr>
            <p:ph type="title" idx="5"/>
          </p:nvPr>
        </p:nvSpPr>
        <p:spPr>
          <a:xfrm>
            <a:off x="1681724" y="1461585"/>
            <a:ext cx="667909"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accent6">
                    <a:lumMod val="50000"/>
                  </a:schemeClr>
                </a:solidFill>
                <a:latin typeface="+mj-lt"/>
              </a:rPr>
              <a:t>I</a:t>
            </a:r>
            <a:endParaRPr sz="2800">
              <a:solidFill>
                <a:schemeClr val="accent6">
                  <a:lumMod val="50000"/>
                </a:schemeClr>
              </a:solidFill>
              <a:latin typeface="+mj-lt"/>
            </a:endParaRPr>
          </a:p>
        </p:txBody>
      </p:sp>
      <p:grpSp>
        <p:nvGrpSpPr>
          <p:cNvPr id="1928" name="Google Shape;1928;p36"/>
          <p:cNvGrpSpPr/>
          <p:nvPr/>
        </p:nvGrpSpPr>
        <p:grpSpPr>
          <a:xfrm rot="635347">
            <a:off x="1562527" y="2479720"/>
            <a:ext cx="832463" cy="815653"/>
            <a:chOff x="4954259" y="1138378"/>
            <a:chExt cx="616622" cy="610761"/>
          </a:xfrm>
        </p:grpSpPr>
        <p:sp>
          <p:nvSpPr>
            <p:cNvPr id="1929" name="Google Shape;1929;p36"/>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6"/>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6"/>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6"/>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6"/>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36"/>
          <p:cNvSpPr txBox="1">
            <a:spLocks noGrp="1"/>
          </p:cNvSpPr>
          <p:nvPr>
            <p:ph type="title" idx="7"/>
          </p:nvPr>
        </p:nvSpPr>
        <p:spPr>
          <a:xfrm>
            <a:off x="1632427" y="2658830"/>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accent6">
                    <a:lumMod val="50000"/>
                  </a:schemeClr>
                </a:solidFill>
                <a:latin typeface="+mj-lt"/>
              </a:rPr>
              <a:t>II</a:t>
            </a:r>
            <a:endParaRPr sz="2800">
              <a:solidFill>
                <a:schemeClr val="accent6">
                  <a:lumMod val="50000"/>
                </a:schemeClr>
              </a:solidFill>
              <a:latin typeface="+mj-lt"/>
            </a:endParaRPr>
          </a:p>
        </p:txBody>
      </p:sp>
      <p:sp>
        <p:nvSpPr>
          <p:cNvPr id="40" name="Google Shape;1991;p38"/>
          <p:cNvSpPr txBox="1">
            <a:spLocks/>
          </p:cNvSpPr>
          <p:nvPr/>
        </p:nvSpPr>
        <p:spPr>
          <a:xfrm>
            <a:off x="796421" y="302898"/>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lvl="0">
              <a:buClr>
                <a:srgbClr val="070185"/>
              </a:buClr>
            </a:pPr>
            <a:r>
              <a:rPr lang="en-US" b="1">
                <a:solidFill>
                  <a:srgbClr val="C00000"/>
                </a:solidFill>
                <a:latin typeface="Arial"/>
              </a:rPr>
              <a:t>NỘI DUNG BÀI HỌC</a:t>
            </a:r>
          </a:p>
        </p:txBody>
      </p:sp>
      <p:sp>
        <p:nvSpPr>
          <p:cNvPr id="48" name="Google Shape;1910;p36"/>
          <p:cNvSpPr txBox="1">
            <a:spLocks noGrp="1"/>
          </p:cNvSpPr>
          <p:nvPr>
            <p:ph type="subTitle" idx="9"/>
          </p:nvPr>
        </p:nvSpPr>
        <p:spPr>
          <a:xfrm>
            <a:off x="2659087" y="2691332"/>
            <a:ext cx="4278656" cy="484800"/>
          </a:xfrm>
          <a:prstGeom prst="rect">
            <a:avLst/>
          </a:prstGeom>
        </p:spPr>
        <p:txBody>
          <a:bodyPr spcFirstLastPara="1" wrap="square" lIns="91425" tIns="91425" rIns="91425" bIns="91425" anchor="b" anchorCtr="0">
            <a:noAutofit/>
          </a:bodyPr>
          <a:lstStyle/>
          <a:p>
            <a:pPr marL="0" indent="0" algn="just">
              <a:lnSpc>
                <a:spcPct val="150000"/>
              </a:lnSpc>
            </a:pPr>
            <a:r>
              <a:rPr lang="en-US" sz="2100" b="0" dirty="0" err="1">
                <a:solidFill>
                  <a:schemeClr val="accent6">
                    <a:lumMod val="50000"/>
                  </a:schemeClr>
                </a:solidFill>
                <a:latin typeface="+mn-lt"/>
              </a:rPr>
              <a:t>Hình</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chóp</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đều</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Hình</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chóp</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cụt</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đều</a:t>
            </a:r>
            <a:endParaRPr lang="en-US" sz="2100" b="0" dirty="0">
              <a:solidFill>
                <a:schemeClr val="accent6">
                  <a:lumMod val="50000"/>
                </a:schemeClr>
              </a:solidFill>
              <a:latin typeface="+mn-lt"/>
            </a:endParaRPr>
          </a:p>
        </p:txBody>
      </p:sp>
      <p:grpSp>
        <p:nvGrpSpPr>
          <p:cNvPr id="22" name="Google Shape;1928;p36"/>
          <p:cNvGrpSpPr/>
          <p:nvPr/>
        </p:nvGrpSpPr>
        <p:grpSpPr>
          <a:xfrm rot="635347">
            <a:off x="1620236" y="3779589"/>
            <a:ext cx="832463" cy="815653"/>
            <a:chOff x="4954259" y="1138378"/>
            <a:chExt cx="616622" cy="610761"/>
          </a:xfrm>
        </p:grpSpPr>
        <p:sp>
          <p:nvSpPr>
            <p:cNvPr id="23" name="Google Shape;1929;p36"/>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30;p36"/>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31;p36"/>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32;p36"/>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33;p36"/>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1934;p36"/>
          <p:cNvSpPr txBox="1">
            <a:spLocks noGrp="1"/>
          </p:cNvSpPr>
          <p:nvPr>
            <p:ph type="title" idx="7"/>
          </p:nvPr>
        </p:nvSpPr>
        <p:spPr>
          <a:xfrm>
            <a:off x="1698087" y="3966650"/>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accent6">
                    <a:lumMod val="50000"/>
                  </a:schemeClr>
                </a:solidFill>
                <a:latin typeface="+mj-lt"/>
              </a:rPr>
              <a:t>III</a:t>
            </a:r>
            <a:endParaRPr sz="2800">
              <a:solidFill>
                <a:schemeClr val="accent6">
                  <a:lumMod val="50000"/>
                </a:schemeClr>
              </a:solidFill>
              <a:latin typeface="+mj-lt"/>
            </a:endParaRPr>
          </a:p>
        </p:txBody>
      </p:sp>
      <p:sp>
        <p:nvSpPr>
          <p:cNvPr id="29" name="Google Shape;1910;p36"/>
          <p:cNvSpPr txBox="1">
            <a:spLocks noGrp="1"/>
          </p:cNvSpPr>
          <p:nvPr>
            <p:ph type="subTitle" idx="9"/>
          </p:nvPr>
        </p:nvSpPr>
        <p:spPr>
          <a:xfrm>
            <a:off x="2707386" y="4011321"/>
            <a:ext cx="3866737" cy="484800"/>
          </a:xfrm>
          <a:prstGeom prst="rect">
            <a:avLst/>
          </a:prstGeom>
        </p:spPr>
        <p:txBody>
          <a:bodyPr spcFirstLastPara="1" wrap="square" lIns="91425" tIns="91425" rIns="91425" bIns="91425" anchor="b" anchorCtr="0">
            <a:noAutofit/>
          </a:bodyPr>
          <a:lstStyle/>
          <a:p>
            <a:pPr marL="0" indent="0" algn="just">
              <a:lnSpc>
                <a:spcPct val="150000"/>
              </a:lnSpc>
            </a:pPr>
            <a:r>
              <a:rPr lang="en-US" sz="2100" b="0" dirty="0" err="1">
                <a:solidFill>
                  <a:schemeClr val="accent6">
                    <a:lumMod val="50000"/>
                  </a:schemeClr>
                </a:solidFill>
                <a:latin typeface="+mn-lt"/>
              </a:rPr>
              <a:t>Thể</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tích</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của</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một</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số</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hình</a:t>
            </a:r>
            <a:r>
              <a:rPr lang="en-US" sz="2100" b="0" dirty="0">
                <a:solidFill>
                  <a:schemeClr val="accent6">
                    <a:lumMod val="50000"/>
                  </a:schemeClr>
                </a:solidFill>
                <a:latin typeface="+mn-lt"/>
              </a:rPr>
              <a:t> </a:t>
            </a:r>
            <a:r>
              <a:rPr lang="en-US" sz="2100" b="0" dirty="0" err="1">
                <a:solidFill>
                  <a:schemeClr val="accent6">
                    <a:lumMod val="50000"/>
                  </a:schemeClr>
                </a:solidFill>
                <a:latin typeface="+mn-lt"/>
              </a:rPr>
              <a:t>khối</a:t>
            </a:r>
            <a:endParaRPr lang="en-US" sz="2100" b="0" dirty="0">
              <a:solidFill>
                <a:schemeClr val="accent6">
                  <a:lumMod val="50000"/>
                </a:schemeClr>
              </a:solidFill>
              <a:latin typeface="+mn-lt"/>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22"/>
                                        </p:tgtEl>
                                        <p:attrNameLst>
                                          <p:attrName>style.visibility</p:attrName>
                                        </p:attrNameLst>
                                      </p:cBhvr>
                                      <p:to>
                                        <p:strVal val="visible"/>
                                      </p:to>
                                    </p:set>
                                    <p:animEffect transition="in" filter="randombar(horizontal)">
                                      <p:cBhvr>
                                        <p:cTn id="12" dur="500"/>
                                        <p:tgtEl>
                                          <p:spTgt spid="1922"/>
                                        </p:tgtEl>
                                      </p:cBhvr>
                                    </p:animEffect>
                                  </p:childTnLst>
                                </p:cTn>
                              </p:par>
                              <p:par>
                                <p:cTn id="13" presetID="14" presetClass="entr" presetSubtype="10" fill="hold" nodeType="withEffect">
                                  <p:stCondLst>
                                    <p:cond delay="0"/>
                                  </p:stCondLst>
                                  <p:childTnLst>
                                    <p:set>
                                      <p:cBhvr>
                                        <p:cTn id="14" dur="1" fill="hold">
                                          <p:stCondLst>
                                            <p:cond delay="0"/>
                                          </p:stCondLst>
                                        </p:cTn>
                                        <p:tgtEl>
                                          <p:spTgt spid="1911"/>
                                        </p:tgtEl>
                                        <p:attrNameLst>
                                          <p:attrName>style.visibility</p:attrName>
                                        </p:attrNameLst>
                                      </p:cBhvr>
                                      <p:to>
                                        <p:strVal val="visible"/>
                                      </p:to>
                                    </p:set>
                                    <p:animEffect transition="in" filter="randombar(horizontal)">
                                      <p:cBhvr>
                                        <p:cTn id="15" dur="500"/>
                                        <p:tgtEl>
                                          <p:spTgt spid="19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910">
                                            <p:txEl>
                                              <p:pRg st="0" end="0"/>
                                            </p:txEl>
                                          </p:spTgt>
                                        </p:tgtEl>
                                        <p:attrNameLst>
                                          <p:attrName>style.visibility</p:attrName>
                                        </p:attrNameLst>
                                      </p:cBhvr>
                                      <p:to>
                                        <p:strVal val="visible"/>
                                      </p:to>
                                    </p:set>
                                    <p:animEffect transition="in" filter="randombar(horizontal)">
                                      <p:cBhvr>
                                        <p:cTn id="18" dur="500"/>
                                        <p:tgtEl>
                                          <p:spTgt spid="19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934"/>
                                        </p:tgtEl>
                                        <p:attrNameLst>
                                          <p:attrName>style.visibility</p:attrName>
                                        </p:attrNameLst>
                                      </p:cBhvr>
                                      <p:to>
                                        <p:strVal val="visible"/>
                                      </p:to>
                                    </p:set>
                                    <p:animEffect transition="in" filter="fade">
                                      <p:cBhvr>
                                        <p:cTn id="23" dur="500"/>
                                        <p:tgtEl>
                                          <p:spTgt spid="1934"/>
                                        </p:tgtEl>
                                      </p:cBhvr>
                                    </p:animEffect>
                                    <p:anim calcmode="lin" valueType="num">
                                      <p:cBhvr>
                                        <p:cTn id="24" dur="500" fill="hold"/>
                                        <p:tgtEl>
                                          <p:spTgt spid="1934"/>
                                        </p:tgtEl>
                                        <p:attrNameLst>
                                          <p:attrName>ppt_x</p:attrName>
                                        </p:attrNameLst>
                                      </p:cBhvr>
                                      <p:tavLst>
                                        <p:tav tm="0">
                                          <p:val>
                                            <p:strVal val="#ppt_x"/>
                                          </p:val>
                                        </p:tav>
                                        <p:tav tm="100000">
                                          <p:val>
                                            <p:strVal val="#ppt_x"/>
                                          </p:val>
                                        </p:tav>
                                      </p:tavLst>
                                    </p:anim>
                                    <p:anim calcmode="lin" valueType="num">
                                      <p:cBhvr>
                                        <p:cTn id="25" dur="500" fill="hold"/>
                                        <p:tgtEl>
                                          <p:spTgt spid="193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928"/>
                                        </p:tgtEl>
                                        <p:attrNameLst>
                                          <p:attrName>style.visibility</p:attrName>
                                        </p:attrNameLst>
                                      </p:cBhvr>
                                      <p:to>
                                        <p:strVal val="visible"/>
                                      </p:to>
                                    </p:set>
                                    <p:animEffect transition="in" filter="fade">
                                      <p:cBhvr>
                                        <p:cTn id="28" dur="500"/>
                                        <p:tgtEl>
                                          <p:spTgt spid="1928"/>
                                        </p:tgtEl>
                                      </p:cBhvr>
                                    </p:animEffect>
                                    <p:anim calcmode="lin" valueType="num">
                                      <p:cBhvr>
                                        <p:cTn id="29" dur="500" fill="hold"/>
                                        <p:tgtEl>
                                          <p:spTgt spid="1928"/>
                                        </p:tgtEl>
                                        <p:attrNameLst>
                                          <p:attrName>ppt_x</p:attrName>
                                        </p:attrNameLst>
                                      </p:cBhvr>
                                      <p:tavLst>
                                        <p:tav tm="0">
                                          <p:val>
                                            <p:strVal val="#ppt_x"/>
                                          </p:val>
                                        </p:tav>
                                        <p:tav tm="100000">
                                          <p:val>
                                            <p:strVal val="#ppt_x"/>
                                          </p:val>
                                        </p:tav>
                                      </p:tavLst>
                                    </p:anim>
                                    <p:anim calcmode="lin" valueType="num">
                                      <p:cBhvr>
                                        <p:cTn id="30" dur="500" fill="hold"/>
                                        <p:tgtEl>
                                          <p:spTgt spid="192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8">
                                            <p:txEl>
                                              <p:pRg st="0" end="0"/>
                                            </p:txEl>
                                          </p:spTgt>
                                        </p:tgtEl>
                                        <p:attrNameLst>
                                          <p:attrName>style.visibility</p:attrName>
                                        </p:attrNameLst>
                                      </p:cBhvr>
                                      <p:to>
                                        <p:strVal val="visible"/>
                                      </p:to>
                                    </p:set>
                                    <p:animEffect transition="in" filter="fade">
                                      <p:cBhvr>
                                        <p:cTn id="33" dur="500"/>
                                        <p:tgtEl>
                                          <p:spTgt spid="48">
                                            <p:txEl>
                                              <p:pRg st="0" end="0"/>
                                            </p:txEl>
                                          </p:spTgt>
                                        </p:tgtEl>
                                      </p:cBhvr>
                                    </p:animEffect>
                                    <p:anim calcmode="lin" valueType="num">
                                      <p:cBhvr>
                                        <p:cTn id="34"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35" dur="5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46"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0" grpId="0" build="p"/>
      <p:bldP spid="1922" grpId="0"/>
      <p:bldP spid="1934" grpId="0"/>
      <p:bldP spid="40" grpId="0"/>
      <p:bldP spid="48" grpId="0" build="p"/>
      <p:bldP spid="28" grpId="0"/>
      <p:bldP spid="2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78"/>
        <p:cNvGrpSpPr/>
        <p:nvPr/>
      </p:nvGrpSpPr>
      <p:grpSpPr>
        <a:xfrm>
          <a:off x="0" y="0"/>
          <a:ext cx="0" cy="0"/>
          <a:chOff x="0" y="0"/>
          <a:chExt cx="0" cy="0"/>
        </a:xfrm>
      </p:grpSpPr>
      <p:sp>
        <p:nvSpPr>
          <p:cNvPr id="27" name="Rectangle 26"/>
          <p:cNvSpPr/>
          <p:nvPr/>
        </p:nvSpPr>
        <p:spPr>
          <a:xfrm>
            <a:off x="4249636" y="1104875"/>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0" y="0"/>
            <a:ext cx="859536" cy="111434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3" name="Rectangle 12"/>
          <p:cNvSpPr/>
          <p:nvPr/>
        </p:nvSpPr>
        <p:spPr>
          <a:xfrm>
            <a:off x="27432" y="3654552"/>
            <a:ext cx="935736" cy="146151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6" name="TextBox 15"/>
              <p:cNvSpPr txBox="1"/>
              <p:nvPr/>
            </p:nvSpPr>
            <p:spPr>
              <a:xfrm>
                <a:off x="302012" y="142829"/>
                <a:ext cx="7895248" cy="828688"/>
              </a:xfrm>
              <a:prstGeom prst="rect">
                <a:avLst/>
              </a:prstGeom>
              <a:noFill/>
            </p:spPr>
            <p:txBody>
              <a:bodyPr wrap="square" rtlCol="0">
                <a:spAutoFit/>
              </a:bodyPr>
              <a:lstStyle/>
              <a:p>
                <a:pPr lvl="0" algn="just">
                  <a:lnSpc>
                    <a:spcPct val="150000"/>
                  </a:lnSpc>
                  <a:buClr>
                    <a:srgbClr val="2D1549"/>
                  </a:buClr>
                  <a:buSzPts val="1100"/>
                  <a:defRPr/>
                </a:pPr>
                <a:r>
                  <a:rPr kumimoji="0" lang="en-US" sz="1700" b="1" i="0" u="none" strike="noStrike" kern="0" cap="none" spc="0" normalizeH="0" baseline="0" noProof="0" dirty="0" err="1">
                    <a:ln>
                      <a:noFill/>
                    </a:ln>
                    <a:solidFill>
                      <a:srgbClr val="FFFFFF"/>
                    </a:solidFill>
                    <a:effectLst/>
                    <a:highlight>
                      <a:srgbClr val="CE4D8E"/>
                    </a:highlight>
                    <a:uLnTx/>
                    <a:uFillTx/>
                    <a:cs typeface="Poppins SemiBold"/>
                    <a:sym typeface="Poppins SemiBold"/>
                  </a:rPr>
                  <a:t>Ví</a:t>
                </a:r>
                <a:r>
                  <a:rPr kumimoji="0" lang="en-US" sz="1700" b="1" i="0" u="none" strike="noStrike" kern="0" cap="none" spc="0" normalizeH="0" baseline="0" noProof="0" dirty="0">
                    <a:ln>
                      <a:noFill/>
                    </a:ln>
                    <a:solidFill>
                      <a:srgbClr val="FFFFFF"/>
                    </a:solidFill>
                    <a:effectLst/>
                    <a:highlight>
                      <a:srgbClr val="CE4D8E"/>
                    </a:highlight>
                    <a:uLnTx/>
                    <a:uFillTx/>
                    <a:cs typeface="Poppins SemiBold"/>
                    <a:sym typeface="Poppins SemiBold"/>
                  </a:rPr>
                  <a:t> </a:t>
                </a:r>
                <a:r>
                  <a:rPr kumimoji="0" lang="en-US" sz="1700" b="1" i="0" u="none" strike="noStrike" kern="0" cap="none" spc="0" normalizeH="0" baseline="0" noProof="0" dirty="0" err="1">
                    <a:ln>
                      <a:noFill/>
                    </a:ln>
                    <a:solidFill>
                      <a:srgbClr val="FFFFFF"/>
                    </a:solidFill>
                    <a:effectLst/>
                    <a:highlight>
                      <a:srgbClr val="CE4D8E"/>
                    </a:highlight>
                    <a:uLnTx/>
                    <a:uFillTx/>
                    <a:cs typeface="Poppins SemiBold"/>
                    <a:sym typeface="Poppins SemiBold"/>
                  </a:rPr>
                  <a:t>dụ</a:t>
                </a:r>
                <a:r>
                  <a:rPr kumimoji="0" lang="en-US" sz="1700" b="1" i="0" u="none" strike="noStrike" kern="0" cap="none" spc="0" normalizeH="0" baseline="0" noProof="0" dirty="0">
                    <a:ln>
                      <a:noFill/>
                    </a:ln>
                    <a:solidFill>
                      <a:srgbClr val="FFFFFF"/>
                    </a:solidFill>
                    <a:effectLst/>
                    <a:highlight>
                      <a:srgbClr val="CE4D8E"/>
                    </a:highlight>
                    <a:uLnTx/>
                    <a:uFillTx/>
                    <a:cs typeface="Poppins SemiBold"/>
                    <a:sym typeface="Poppins SemiBold"/>
                  </a:rPr>
                  <a:t> 6:</a:t>
                </a:r>
                <a:r>
                  <a:rPr kumimoji="0" lang="en-US" sz="1700" b="0" i="0" u="none" strike="noStrike" kern="1200" cap="none" spc="0" normalizeH="0" baseline="0" noProof="0" dirty="0">
                    <a:ln>
                      <a:noFill/>
                    </a:ln>
                    <a:solidFill>
                      <a:srgbClr val="000000"/>
                    </a:solidFill>
                    <a:effectLst/>
                    <a:uLnTx/>
                    <a:uFillTx/>
                    <a:ea typeface="+mn-ea"/>
                    <a:cs typeface="Arial" panose="020B0604020202020204" pitchFamily="34" charset="0"/>
                    <a:sym typeface="Arial"/>
                  </a:rPr>
                  <a:t> </a:t>
                </a:r>
                <a:r>
                  <a:rPr lang="pt-BR" sz="1700" dirty="0">
                    <a:latin typeface="Arial" panose="020B0604020202020204" pitchFamily="34" charset="0"/>
                    <a:ea typeface="Times New Roman" panose="02020603050405020304" pitchFamily="18" charset="0"/>
                  </a:rPr>
                  <a:t>Cho khối chóp cụt tam giác đều </a:t>
                </a:r>
                <a14:m>
                  <m:oMath xmlns:m="http://schemas.openxmlformats.org/officeDocument/2006/math">
                    <m:r>
                      <a:rPr lang="pt-BR" sz="1700" i="1">
                        <a:latin typeface="Cambria Math" panose="02040503050406030204" pitchFamily="18" charset="0"/>
                        <a:ea typeface="Times New Roman" panose="02020603050405020304" pitchFamily="18" charset="0"/>
                        <a:cs typeface="Arial" panose="020B0604020202020204" pitchFamily="34" charset="0"/>
                      </a:rPr>
                      <m:t>𝐴𝐵𝐶</m:t>
                    </m:r>
                    <m:r>
                      <a:rPr lang="pt-BR" sz="1700" i="1">
                        <a:latin typeface="Cambria Math" panose="02040503050406030204" pitchFamily="18" charset="0"/>
                        <a:ea typeface="Times New Roman" panose="02020603050405020304" pitchFamily="18" charset="0"/>
                        <a:cs typeface="Arial" panose="020B0604020202020204" pitchFamily="34" charset="0"/>
                      </a:rPr>
                      <m:t>.</m:t>
                    </m:r>
                    <m:r>
                      <a:rPr lang="pt-BR" sz="1700" i="1">
                        <a:latin typeface="Cambria Math" panose="02040503050406030204" pitchFamily="18" charset="0"/>
                        <a:ea typeface="Times New Roman" panose="02020603050405020304" pitchFamily="18" charset="0"/>
                        <a:cs typeface="Arial" panose="020B0604020202020204" pitchFamily="34" charset="0"/>
                      </a:rPr>
                      <m:t>𝐴</m:t>
                    </m:r>
                    <m:r>
                      <a:rPr lang="pt-BR" sz="1700" i="1">
                        <a:latin typeface="Cambria Math" panose="02040503050406030204" pitchFamily="18" charset="0"/>
                        <a:ea typeface="Times New Roman" panose="02020603050405020304" pitchFamily="18" charset="0"/>
                        <a:cs typeface="Arial" panose="020B0604020202020204" pitchFamily="34" charset="0"/>
                      </a:rPr>
                      <m:t>’</m:t>
                    </m:r>
                    <m:r>
                      <a:rPr lang="pt-BR" sz="1700" i="1">
                        <a:latin typeface="Cambria Math" panose="02040503050406030204" pitchFamily="18" charset="0"/>
                        <a:ea typeface="Times New Roman" panose="02020603050405020304" pitchFamily="18" charset="0"/>
                        <a:cs typeface="Arial" panose="020B0604020202020204" pitchFamily="34" charset="0"/>
                      </a:rPr>
                      <m:t>𝐵</m:t>
                    </m:r>
                    <m:r>
                      <a:rPr lang="pt-BR" sz="1700" i="1">
                        <a:latin typeface="Cambria Math" panose="02040503050406030204" pitchFamily="18" charset="0"/>
                        <a:ea typeface="Times New Roman" panose="02020603050405020304" pitchFamily="18" charset="0"/>
                        <a:cs typeface="Arial" panose="020B0604020202020204" pitchFamily="34" charset="0"/>
                      </a:rPr>
                      <m:t>’</m:t>
                    </m:r>
                    <m:r>
                      <a:rPr lang="pt-BR" sz="1700" i="1">
                        <a:latin typeface="Cambria Math" panose="02040503050406030204" pitchFamily="18" charset="0"/>
                        <a:ea typeface="Times New Roman" panose="02020603050405020304" pitchFamily="18" charset="0"/>
                        <a:cs typeface="Arial" panose="020B0604020202020204" pitchFamily="34" charset="0"/>
                      </a:rPr>
                      <m:t>𝐶</m:t>
                    </m:r>
                    <m:r>
                      <a:rPr lang="pt-BR" sz="1700" i="1">
                        <a:latin typeface="Cambria Math" panose="02040503050406030204" pitchFamily="18" charset="0"/>
                        <a:ea typeface="Times New Roman" panose="02020603050405020304" pitchFamily="18" charset="0"/>
                        <a:cs typeface="Arial" panose="020B0604020202020204" pitchFamily="34" charset="0"/>
                      </a:rPr>
                      <m:t>’</m:t>
                    </m:r>
                  </m:oMath>
                </a14:m>
                <a:r>
                  <a:rPr lang="pt-BR" sz="1700" dirty="0">
                    <a:latin typeface="Arial" panose="020B0604020202020204" pitchFamily="34" charset="0"/>
                    <a:ea typeface="Times New Roman" panose="02020603050405020304" pitchFamily="18" charset="0"/>
                  </a:rPr>
                  <a:t> có chiều cao bằng </a:t>
                </a:r>
                <a14:m>
                  <m:oMath xmlns:m="http://schemas.openxmlformats.org/officeDocument/2006/math">
                    <m:r>
                      <a:rPr lang="pt-BR" sz="1700" i="1">
                        <a:latin typeface="Cambria Math" panose="02040503050406030204" pitchFamily="18" charset="0"/>
                        <a:ea typeface="Times New Roman" panose="02020603050405020304" pitchFamily="18" charset="0"/>
                        <a:cs typeface="Arial" panose="020B0604020202020204" pitchFamily="34" charset="0"/>
                      </a:rPr>
                      <m:t>3</m:t>
                    </m:r>
                    <m:r>
                      <a:rPr lang="pt-BR" sz="1700" i="1">
                        <a:latin typeface="Cambria Math" panose="02040503050406030204" pitchFamily="18" charset="0"/>
                        <a:ea typeface="Times New Roman" panose="02020603050405020304" pitchFamily="18" charset="0"/>
                        <a:cs typeface="Arial" panose="020B0604020202020204" pitchFamily="34" charset="0"/>
                      </a:rPr>
                      <m:t>𝑎</m:t>
                    </m:r>
                  </m:oMath>
                </a14:m>
                <a:r>
                  <a:rPr lang="pt-BR" sz="1700" dirty="0">
                    <a:latin typeface="Arial" panose="020B0604020202020204" pitchFamily="34" charset="0"/>
                    <a:ea typeface="Times New Roman" panose="02020603050405020304" pitchFamily="18" charset="0"/>
                  </a:rPr>
                  <a:t>, </a:t>
                </a:r>
                <a14:m>
                  <m:oMath xmlns:m="http://schemas.openxmlformats.org/officeDocument/2006/math">
                    <m:r>
                      <a:rPr lang="pt-BR" sz="1700" i="1">
                        <a:latin typeface="Cambria Math" panose="02040503050406030204" pitchFamily="18" charset="0"/>
                        <a:ea typeface="Times New Roman" panose="02020603050405020304" pitchFamily="18" charset="0"/>
                        <a:cs typeface="Arial" panose="020B0604020202020204" pitchFamily="34" charset="0"/>
                      </a:rPr>
                      <m:t>𝐴𝐵</m:t>
                    </m:r>
                    <m:r>
                      <a:rPr lang="pt-BR" sz="1700" i="1">
                        <a:latin typeface="Cambria Math" panose="02040503050406030204" pitchFamily="18" charset="0"/>
                        <a:ea typeface="Times New Roman" panose="02020603050405020304" pitchFamily="18" charset="0"/>
                        <a:cs typeface="Arial" panose="020B0604020202020204" pitchFamily="34" charset="0"/>
                      </a:rPr>
                      <m:t>=4</m:t>
                    </m:r>
                    <m:r>
                      <a:rPr lang="pt-BR" sz="1700" i="1">
                        <a:latin typeface="Cambria Math" panose="02040503050406030204" pitchFamily="18" charset="0"/>
                        <a:ea typeface="Times New Roman" panose="02020603050405020304" pitchFamily="18" charset="0"/>
                        <a:cs typeface="Arial" panose="020B0604020202020204" pitchFamily="34" charset="0"/>
                      </a:rPr>
                      <m:t>𝑎</m:t>
                    </m:r>
                    <m:r>
                      <a:rPr lang="pt-BR" sz="1700" i="1">
                        <a:latin typeface="Cambria Math" panose="02040503050406030204" pitchFamily="18" charset="0"/>
                        <a:ea typeface="Times New Roman" panose="02020603050405020304" pitchFamily="18" charset="0"/>
                        <a:cs typeface="Arial" panose="020B0604020202020204" pitchFamily="34" charset="0"/>
                      </a:rPr>
                      <m:t>, </m:t>
                    </m:r>
                    <m:r>
                      <a:rPr lang="pt-BR" sz="1700" i="1">
                        <a:latin typeface="Cambria Math" panose="02040503050406030204" pitchFamily="18" charset="0"/>
                        <a:ea typeface="Times New Roman" panose="02020603050405020304" pitchFamily="18" charset="0"/>
                        <a:cs typeface="Arial" panose="020B0604020202020204" pitchFamily="34" charset="0"/>
                      </a:rPr>
                      <m:t>𝐴</m:t>
                    </m:r>
                    <m:r>
                      <a:rPr lang="pt-BR" sz="1700" i="1">
                        <a:latin typeface="Cambria Math" panose="02040503050406030204" pitchFamily="18" charset="0"/>
                        <a:ea typeface="Times New Roman" panose="02020603050405020304" pitchFamily="18" charset="0"/>
                        <a:cs typeface="Arial" panose="020B0604020202020204" pitchFamily="34" charset="0"/>
                      </a:rPr>
                      <m:t>’</m:t>
                    </m:r>
                    <m:r>
                      <a:rPr lang="pt-BR" sz="1700" i="1">
                        <a:latin typeface="Cambria Math" panose="02040503050406030204" pitchFamily="18" charset="0"/>
                        <a:ea typeface="Times New Roman" panose="02020603050405020304" pitchFamily="18" charset="0"/>
                        <a:cs typeface="Arial" panose="020B0604020202020204" pitchFamily="34" charset="0"/>
                      </a:rPr>
                      <m:t>𝐵</m:t>
                    </m:r>
                    <m:r>
                      <a:rPr lang="pt-BR" sz="1700" i="1">
                        <a:latin typeface="Cambria Math" panose="02040503050406030204" pitchFamily="18" charset="0"/>
                        <a:ea typeface="Times New Roman" panose="02020603050405020304" pitchFamily="18" charset="0"/>
                        <a:cs typeface="Arial" panose="020B0604020202020204" pitchFamily="34" charset="0"/>
                      </a:rPr>
                      <m:t>’=</m:t>
                    </m:r>
                    <m:r>
                      <a:rPr lang="pt-BR" sz="1700" i="1">
                        <a:latin typeface="Cambria Math" panose="02040503050406030204" pitchFamily="18" charset="0"/>
                        <a:ea typeface="Times New Roman" panose="02020603050405020304" pitchFamily="18" charset="0"/>
                        <a:cs typeface="Arial" panose="020B0604020202020204" pitchFamily="34" charset="0"/>
                      </a:rPr>
                      <m:t>𝑎</m:t>
                    </m:r>
                  </m:oMath>
                </a14:m>
                <a:r>
                  <a:rPr lang="pt-BR" sz="1700" dirty="0">
                    <a:latin typeface="Arial" panose="020B0604020202020204" pitchFamily="34" charset="0"/>
                    <a:ea typeface="Times New Roman" panose="02020603050405020304" pitchFamily="18" charset="0"/>
                  </a:rPr>
                  <a:t> (Hình 95). Tính thể tích của khối chóp cụt đều </a:t>
                </a:r>
                <a14:m>
                  <m:oMath xmlns:m="http://schemas.openxmlformats.org/officeDocument/2006/math">
                    <m:r>
                      <a:rPr lang="pt-BR" sz="1700" i="1">
                        <a:latin typeface="Cambria Math" panose="02040503050406030204" pitchFamily="18" charset="0"/>
                        <a:ea typeface="Times New Roman" panose="02020603050405020304" pitchFamily="18" charset="0"/>
                        <a:cs typeface="Arial" panose="020B0604020202020204" pitchFamily="34" charset="0"/>
                      </a:rPr>
                      <m:t>𝐴𝐵𝐶</m:t>
                    </m:r>
                    <m:r>
                      <a:rPr lang="pt-BR" sz="1700" i="1">
                        <a:latin typeface="Cambria Math" panose="02040503050406030204" pitchFamily="18" charset="0"/>
                        <a:ea typeface="Times New Roman" panose="02020603050405020304" pitchFamily="18" charset="0"/>
                        <a:cs typeface="Arial" panose="020B0604020202020204" pitchFamily="34" charset="0"/>
                      </a:rPr>
                      <m:t>.</m:t>
                    </m:r>
                    <m:r>
                      <a:rPr lang="pt-BR" sz="1700" i="1">
                        <a:latin typeface="Cambria Math" panose="02040503050406030204" pitchFamily="18" charset="0"/>
                        <a:ea typeface="Times New Roman" panose="02020603050405020304" pitchFamily="18" charset="0"/>
                        <a:cs typeface="Arial" panose="020B0604020202020204" pitchFamily="34" charset="0"/>
                      </a:rPr>
                      <m:t>𝐴</m:t>
                    </m:r>
                    <m:r>
                      <a:rPr lang="pt-BR" sz="1700" i="1">
                        <a:latin typeface="Cambria Math" panose="02040503050406030204" pitchFamily="18" charset="0"/>
                        <a:ea typeface="Times New Roman" panose="02020603050405020304" pitchFamily="18" charset="0"/>
                        <a:cs typeface="Arial" panose="020B0604020202020204" pitchFamily="34" charset="0"/>
                      </a:rPr>
                      <m:t>’</m:t>
                    </m:r>
                    <m:r>
                      <a:rPr lang="pt-BR" sz="1700" i="1">
                        <a:latin typeface="Cambria Math" panose="02040503050406030204" pitchFamily="18" charset="0"/>
                        <a:ea typeface="Times New Roman" panose="02020603050405020304" pitchFamily="18" charset="0"/>
                        <a:cs typeface="Arial" panose="020B0604020202020204" pitchFamily="34" charset="0"/>
                      </a:rPr>
                      <m:t>𝐵</m:t>
                    </m:r>
                    <m:r>
                      <a:rPr lang="pt-BR" sz="1700" i="1">
                        <a:latin typeface="Cambria Math" panose="02040503050406030204" pitchFamily="18" charset="0"/>
                        <a:ea typeface="Times New Roman" panose="02020603050405020304" pitchFamily="18" charset="0"/>
                        <a:cs typeface="Arial" panose="020B0604020202020204" pitchFamily="34" charset="0"/>
                      </a:rPr>
                      <m:t>’</m:t>
                    </m:r>
                    <m:r>
                      <a:rPr lang="pt-BR" sz="1700" i="1">
                        <a:latin typeface="Cambria Math" panose="02040503050406030204" pitchFamily="18" charset="0"/>
                        <a:ea typeface="Times New Roman" panose="02020603050405020304" pitchFamily="18" charset="0"/>
                        <a:cs typeface="Arial" panose="020B0604020202020204" pitchFamily="34" charset="0"/>
                      </a:rPr>
                      <m:t>𝐶</m:t>
                    </m:r>
                    <m:r>
                      <a:rPr lang="pt-BR" sz="1700" i="1">
                        <a:latin typeface="Cambria Math" panose="02040503050406030204" pitchFamily="18" charset="0"/>
                        <a:ea typeface="Times New Roman" panose="02020603050405020304" pitchFamily="18" charset="0"/>
                        <a:cs typeface="Arial" panose="020B0604020202020204" pitchFamily="34" charset="0"/>
                      </a:rPr>
                      <m:t>’</m:t>
                    </m:r>
                  </m:oMath>
                </a14:m>
                <a:r>
                  <a:rPr lang="pt-BR" sz="1700" dirty="0">
                    <a:latin typeface="Arial" panose="020B0604020202020204" pitchFamily="34" charset="0"/>
                    <a:ea typeface="Times New Roman" panose="02020603050405020304" pitchFamily="18" charset="0"/>
                  </a:rPr>
                  <a:t>.</a:t>
                </a:r>
                <a:endParaRPr lang="vi-VN" sz="1700" kern="1200" dirty="0">
                  <a:latin typeface="Arial" panose="020B0604020202020204" pitchFamily="34" charset="0"/>
                  <a:ea typeface="+mn-ea"/>
                  <a:cs typeface="Arial" panose="020B0604020202020204"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302012" y="142829"/>
                <a:ext cx="7895248" cy="828688"/>
              </a:xfrm>
              <a:prstGeom prst="rect">
                <a:avLst/>
              </a:prstGeom>
              <a:blipFill>
                <a:blip r:embed="rId3"/>
                <a:stretch>
                  <a:fillRect l="-541" r="-463" b="-955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263628" y="1312608"/>
                <a:ext cx="5174646" cy="3788088"/>
              </a:xfrm>
              <a:prstGeom prst="rect">
                <a:avLst/>
              </a:prstGeom>
            </p:spPr>
            <p:txBody>
              <a:bodyPr wrap="square">
                <a:spAutoFit/>
              </a:bodyPr>
              <a:lstStyle/>
              <a:p>
                <a:pPr algn="just">
                  <a:lnSpc>
                    <a:spcPct val="150000"/>
                  </a:lnSpc>
                  <a:spcAft>
                    <a:spcPts val="800"/>
                  </a:spcAft>
                </a:pPr>
                <a:r>
                  <a:rPr lang="pt-BR" sz="1700" kern="100" dirty="0">
                    <a:latin typeface="Arial" panose="020B0604020202020204" pitchFamily="34" charset="0"/>
                    <a:ea typeface="Times New Roman" panose="02020603050405020304" pitchFamily="18" charset="0"/>
                    <a:cs typeface="Times New Roman" panose="02020603050405020304" pitchFamily="18" charset="0"/>
                  </a:rPr>
                  <a:t>Diện tích tam giác đều </a:t>
                </a:r>
                <a14:m>
                  <m:oMath xmlns:m="http://schemas.openxmlformats.org/officeDocument/2006/math">
                    <m:r>
                      <a:rPr lang="pt-BR" sz="17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1700" kern="100" dirty="0">
                    <a:latin typeface="Arial" panose="020B0604020202020204" pitchFamily="34" charset="0"/>
                    <a:ea typeface="Times New Roman" panose="02020603050405020304" pitchFamily="18" charset="0"/>
                    <a:cs typeface="Times New Roman" panose="02020603050405020304" pitchFamily="18" charset="0"/>
                  </a:rPr>
                  <a:t> là:</a:t>
                </a:r>
                <a:endParaRPr lang="en-US" sz="17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sSub>
                      <m:sSub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sSubPr>
                      <m:e>
                        <m:r>
                          <a:rPr lang="pt-BR" sz="1700" i="1" kern="100">
                            <a:latin typeface="Cambria Math" panose="02040503050406030204" pitchFamily="18" charset="0"/>
                            <a:ea typeface="Times New Roman" panose="02020603050405020304" pitchFamily="18" charset="0"/>
                            <a:cs typeface="Arial" panose="020B0604020202020204" pitchFamily="34" charset="0"/>
                          </a:rPr>
                          <m:t>𝑆</m:t>
                        </m:r>
                      </m:e>
                      <m:sub>
                        <m:r>
                          <a:rPr lang="pt-BR" sz="1700" i="1" kern="100">
                            <a:latin typeface="Cambria Math" panose="02040503050406030204" pitchFamily="18" charset="0"/>
                            <a:ea typeface="Times New Roman" panose="02020603050405020304" pitchFamily="18" charset="0"/>
                            <a:cs typeface="Arial" panose="020B0604020202020204" pitchFamily="34" charset="0"/>
                          </a:rPr>
                          <m:t>1</m:t>
                        </m:r>
                      </m:sub>
                    </m:sSub>
                    <m:r>
                      <a:rPr lang="pt-BR" sz="17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7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1700" i="1" kern="100">
                            <a:latin typeface="Cambria Math" panose="02040503050406030204" pitchFamily="18" charset="0"/>
                            <a:ea typeface="Times New Roman" panose="02020603050405020304" pitchFamily="18" charset="0"/>
                            <a:cs typeface="Arial" panose="020B0604020202020204" pitchFamily="34" charset="0"/>
                          </a:rPr>
                          <m:t>2</m:t>
                        </m:r>
                      </m:den>
                    </m:f>
                    <m:r>
                      <a:rPr lang="pt-BR" sz="1700" i="1" kern="100">
                        <a:latin typeface="Cambria Math" panose="02040503050406030204" pitchFamily="18" charset="0"/>
                        <a:ea typeface="Times New Roman" panose="02020603050405020304" pitchFamily="18" charset="0"/>
                        <a:cs typeface="Arial" panose="020B0604020202020204" pitchFamily="34" charset="0"/>
                      </a:rPr>
                      <m:t>𝐴𝐵</m:t>
                    </m:r>
                    <m:r>
                      <a:rPr lang="pt-BR" sz="1700" i="1" kern="100">
                        <a:latin typeface="Cambria Math" panose="02040503050406030204" pitchFamily="18" charset="0"/>
                        <a:ea typeface="Times New Roman" panose="02020603050405020304" pitchFamily="18" charset="0"/>
                        <a:cs typeface="Arial" panose="020B0604020202020204" pitchFamily="34" charset="0"/>
                      </a:rPr>
                      <m:t> . </m:t>
                    </m:r>
                    <m:r>
                      <a:rPr lang="pt-BR" sz="1700" i="1" kern="100">
                        <a:latin typeface="Cambria Math" panose="02040503050406030204" pitchFamily="18" charset="0"/>
                        <a:ea typeface="Times New Roman" panose="02020603050405020304" pitchFamily="18" charset="0"/>
                        <a:cs typeface="Arial" panose="020B0604020202020204" pitchFamily="34" charset="0"/>
                      </a:rPr>
                      <m:t>𝐴𝐶</m:t>
                    </m:r>
                    <m:r>
                      <a:rPr lang="pt-BR" sz="17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1700" kern="100">
                            <a:latin typeface="Cambria Math" panose="02040503050406030204" pitchFamily="18" charset="0"/>
                            <a:ea typeface="Times New Roman" panose="02020603050405020304" pitchFamily="18" charset="0"/>
                            <a:cs typeface="Arial" panose="020B0604020202020204" pitchFamily="34" charset="0"/>
                          </a:rPr>
                          <m:t>sin</m:t>
                        </m:r>
                      </m:fName>
                      <m:e>
                        <m:acc>
                          <m:accPr>
                            <m:chr m:val="̂"/>
                            <m:ctrlPr>
                              <a:rPr lang="en-US" sz="17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1700" i="1" kern="100">
                                <a:latin typeface="Cambria Math" panose="02040503050406030204" pitchFamily="18" charset="0"/>
                                <a:ea typeface="Times New Roman" panose="02020603050405020304" pitchFamily="18" charset="0"/>
                                <a:cs typeface="Arial" panose="020B0604020202020204" pitchFamily="34" charset="0"/>
                              </a:rPr>
                              <m:t>𝐵𝐴𝐶</m:t>
                            </m:r>
                          </m:e>
                        </m:acc>
                      </m:e>
                    </m:func>
                    <m:r>
                      <a:rPr lang="pt-BR" sz="17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7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1700" i="1" kern="100">
                            <a:latin typeface="Cambria Math" panose="02040503050406030204" pitchFamily="18" charset="0"/>
                            <a:ea typeface="Times New Roman" panose="02020603050405020304" pitchFamily="18" charset="0"/>
                            <a:cs typeface="Arial" panose="020B0604020202020204" pitchFamily="34" charset="0"/>
                          </a:rPr>
                          <m:t>2</m:t>
                        </m:r>
                      </m:den>
                    </m:f>
                    <m:r>
                      <a:rPr lang="pt-BR" sz="1700" i="1" kern="100">
                        <a:latin typeface="Cambria Math" panose="02040503050406030204" pitchFamily="18" charset="0"/>
                        <a:ea typeface="Times New Roman" panose="02020603050405020304" pitchFamily="18" charset="0"/>
                        <a:cs typeface="Arial" panose="020B0604020202020204" pitchFamily="34" charset="0"/>
                      </a:rPr>
                      <m:t> . 4</m:t>
                    </m:r>
                    <m:r>
                      <a:rPr lang="pt-BR" sz="1700" i="1" kern="100">
                        <a:latin typeface="Cambria Math" panose="02040503050406030204" pitchFamily="18" charset="0"/>
                        <a:ea typeface="Times New Roman" panose="02020603050405020304" pitchFamily="18" charset="0"/>
                        <a:cs typeface="Arial" panose="020B0604020202020204" pitchFamily="34" charset="0"/>
                      </a:rPr>
                      <m:t>𝑎</m:t>
                    </m:r>
                    <m:r>
                      <a:rPr lang="pt-BR" sz="1700" i="1" kern="100">
                        <a:latin typeface="Cambria Math" panose="02040503050406030204" pitchFamily="18" charset="0"/>
                        <a:ea typeface="Times New Roman" panose="02020603050405020304" pitchFamily="18" charset="0"/>
                        <a:cs typeface="Arial" panose="020B0604020202020204" pitchFamily="34" charset="0"/>
                      </a:rPr>
                      <m:t> . 4</m:t>
                    </m:r>
                    <m:r>
                      <a:rPr lang="pt-BR" sz="1700" i="1" kern="100">
                        <a:latin typeface="Cambria Math" panose="02040503050406030204" pitchFamily="18" charset="0"/>
                        <a:ea typeface="Times New Roman" panose="02020603050405020304" pitchFamily="18" charset="0"/>
                        <a:cs typeface="Arial" panose="020B0604020202020204" pitchFamily="34" charset="0"/>
                      </a:rPr>
                      <m:t>𝑎</m:t>
                    </m:r>
                    <m:r>
                      <a:rPr lang="pt-BR" sz="17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17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7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17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1700" i="1" kern="100">
                        <a:latin typeface="Cambria Math" panose="02040503050406030204" pitchFamily="18" charset="0"/>
                        <a:ea typeface="Times New Roman" panose="02020603050405020304" pitchFamily="18" charset="0"/>
                        <a:cs typeface="Arial" panose="020B0604020202020204" pitchFamily="34" charset="0"/>
                      </a:rPr>
                      <m:t>=4</m:t>
                    </m:r>
                    <m:rad>
                      <m:radPr>
                        <m:degHide m:val="on"/>
                        <m:ctrlPr>
                          <a:rPr lang="en-US" sz="17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1700" i="1" kern="100">
                            <a:latin typeface="Cambria Math" panose="02040503050406030204" pitchFamily="18" charset="0"/>
                            <a:ea typeface="Times New Roman" panose="02020603050405020304" pitchFamily="18" charset="0"/>
                            <a:cs typeface="Arial" panose="020B0604020202020204" pitchFamily="34" charset="0"/>
                          </a:rPr>
                          <m:t>3</m:t>
                        </m:r>
                      </m:e>
                    </m:rad>
                    <m:sSup>
                      <m:sSup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7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1700" i="1" kern="100">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17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17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1700" kern="100" dirty="0">
                    <a:latin typeface="Arial" panose="020B0604020202020204" pitchFamily="34" charset="0"/>
                    <a:ea typeface="Times New Roman" panose="02020603050405020304" pitchFamily="18" charset="0"/>
                    <a:cs typeface="Times New Roman" panose="02020603050405020304" pitchFamily="18" charset="0"/>
                  </a:rPr>
                  <a:t>Diện tích tam giác đều </a:t>
                </a:r>
                <a14:m>
                  <m:oMath xmlns:m="http://schemas.openxmlformats.org/officeDocument/2006/math">
                    <m:r>
                      <a:rPr lang="pt-BR" sz="1700" i="1" kern="100">
                        <a:latin typeface="Cambria Math" panose="02040503050406030204" pitchFamily="18" charset="0"/>
                        <a:ea typeface="Times New Roman" panose="02020603050405020304" pitchFamily="18" charset="0"/>
                        <a:cs typeface="Arial" panose="020B0604020202020204" pitchFamily="34" charset="0"/>
                      </a:rPr>
                      <m:t>𝐴</m:t>
                    </m:r>
                    <m:r>
                      <a:rPr lang="pt-BR" sz="1700" i="1" kern="100">
                        <a:latin typeface="Cambria Math" panose="02040503050406030204" pitchFamily="18" charset="0"/>
                        <a:ea typeface="Times New Roman" panose="02020603050405020304" pitchFamily="18" charset="0"/>
                        <a:cs typeface="Arial" panose="020B0604020202020204" pitchFamily="34" charset="0"/>
                      </a:rPr>
                      <m:t>’</m:t>
                    </m:r>
                    <m:r>
                      <a:rPr lang="pt-BR" sz="1700" i="1" kern="100">
                        <a:latin typeface="Cambria Math" panose="02040503050406030204" pitchFamily="18" charset="0"/>
                        <a:ea typeface="Times New Roman" panose="02020603050405020304" pitchFamily="18" charset="0"/>
                        <a:cs typeface="Arial" panose="020B0604020202020204" pitchFamily="34" charset="0"/>
                      </a:rPr>
                      <m:t>𝐵</m:t>
                    </m:r>
                    <m:r>
                      <a:rPr lang="pt-BR" sz="1700" i="1" kern="100">
                        <a:latin typeface="Cambria Math" panose="02040503050406030204" pitchFamily="18" charset="0"/>
                        <a:ea typeface="Times New Roman" panose="02020603050405020304" pitchFamily="18" charset="0"/>
                        <a:cs typeface="Arial" panose="020B0604020202020204" pitchFamily="34" charset="0"/>
                      </a:rPr>
                      <m:t>’</m:t>
                    </m:r>
                    <m:r>
                      <a:rPr lang="pt-BR" sz="1700" i="1" kern="100">
                        <a:latin typeface="Cambria Math" panose="02040503050406030204" pitchFamily="18" charset="0"/>
                        <a:ea typeface="Times New Roman" panose="02020603050405020304" pitchFamily="18" charset="0"/>
                        <a:cs typeface="Arial" panose="020B0604020202020204" pitchFamily="34" charset="0"/>
                      </a:rPr>
                      <m:t>𝐶</m:t>
                    </m:r>
                    <m:r>
                      <a:rPr lang="pt-BR" sz="17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1700" kern="100" dirty="0">
                    <a:latin typeface="Arial" panose="020B0604020202020204" pitchFamily="34" charset="0"/>
                    <a:ea typeface="Times New Roman" panose="02020603050405020304" pitchFamily="18" charset="0"/>
                    <a:cs typeface="Times New Roman" panose="02020603050405020304" pitchFamily="18" charset="0"/>
                  </a:rPr>
                  <a:t> là:</a:t>
                </a:r>
                <a:endParaRPr lang="en-US" sz="17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sSub>
                      <m:sSub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sSubPr>
                      <m:e>
                        <m:r>
                          <a:rPr lang="pt-BR" sz="1700" i="1" kern="100">
                            <a:latin typeface="Cambria Math" panose="02040503050406030204" pitchFamily="18" charset="0"/>
                            <a:ea typeface="Times New Roman" panose="02020603050405020304" pitchFamily="18" charset="0"/>
                            <a:cs typeface="Arial" panose="020B0604020202020204" pitchFamily="34" charset="0"/>
                          </a:rPr>
                          <m:t>𝑆</m:t>
                        </m:r>
                      </m:e>
                      <m:sub>
                        <m:r>
                          <a:rPr lang="pt-BR" sz="1700" i="1" kern="100">
                            <a:latin typeface="Cambria Math" panose="02040503050406030204" pitchFamily="18" charset="0"/>
                            <a:ea typeface="Times New Roman" panose="02020603050405020304" pitchFamily="18" charset="0"/>
                            <a:cs typeface="Arial" panose="020B0604020202020204" pitchFamily="34" charset="0"/>
                          </a:rPr>
                          <m:t>2</m:t>
                        </m:r>
                      </m:sub>
                    </m:sSub>
                    <m:r>
                      <a:rPr lang="pt-BR" sz="17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7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1700" i="1" kern="100">
                            <a:latin typeface="Cambria Math" panose="02040503050406030204" pitchFamily="18" charset="0"/>
                            <a:ea typeface="Times New Roman" panose="02020603050405020304" pitchFamily="18" charset="0"/>
                            <a:cs typeface="Arial" panose="020B0604020202020204" pitchFamily="34" charset="0"/>
                          </a:rPr>
                          <m:t>2</m:t>
                        </m:r>
                      </m:den>
                    </m:f>
                    <m:r>
                      <a:rPr lang="pt-BR" sz="1700" i="1" kern="100">
                        <a:latin typeface="Cambria Math" panose="02040503050406030204" pitchFamily="18" charset="0"/>
                        <a:ea typeface="Times New Roman" panose="02020603050405020304" pitchFamily="18" charset="0"/>
                        <a:cs typeface="Arial" panose="020B0604020202020204" pitchFamily="34" charset="0"/>
                      </a:rPr>
                      <m:t>𝐴</m:t>
                    </m:r>
                    <m:r>
                      <a:rPr lang="pt-BR" sz="1700" i="1" kern="100">
                        <a:latin typeface="Cambria Math" panose="02040503050406030204" pitchFamily="18" charset="0"/>
                        <a:ea typeface="Times New Roman" panose="02020603050405020304" pitchFamily="18" charset="0"/>
                        <a:cs typeface="Arial" panose="020B0604020202020204" pitchFamily="34" charset="0"/>
                      </a:rPr>
                      <m:t>′</m:t>
                    </m:r>
                    <m:r>
                      <a:rPr lang="pt-BR" sz="1700" i="1" kern="100">
                        <a:latin typeface="Cambria Math" panose="02040503050406030204" pitchFamily="18" charset="0"/>
                        <a:ea typeface="Times New Roman" panose="02020603050405020304" pitchFamily="18" charset="0"/>
                        <a:cs typeface="Arial" panose="020B0604020202020204" pitchFamily="34" charset="0"/>
                      </a:rPr>
                      <m:t>𝐵</m:t>
                    </m:r>
                    <m:r>
                      <a:rPr lang="pt-BR" sz="1700" i="1" kern="100">
                        <a:latin typeface="Cambria Math" panose="02040503050406030204" pitchFamily="18" charset="0"/>
                        <a:ea typeface="Times New Roman" panose="02020603050405020304" pitchFamily="18" charset="0"/>
                        <a:cs typeface="Arial" panose="020B0604020202020204" pitchFamily="34" charset="0"/>
                      </a:rPr>
                      <m:t>′ . </m:t>
                    </m:r>
                    <m:r>
                      <a:rPr lang="pt-BR" sz="1700" i="1" kern="100">
                        <a:latin typeface="Cambria Math" panose="02040503050406030204" pitchFamily="18" charset="0"/>
                        <a:ea typeface="Times New Roman" panose="02020603050405020304" pitchFamily="18" charset="0"/>
                        <a:cs typeface="Arial" panose="020B0604020202020204" pitchFamily="34" charset="0"/>
                      </a:rPr>
                      <m:t>𝐴</m:t>
                    </m:r>
                    <m:r>
                      <a:rPr lang="pt-BR" sz="1700" i="1" kern="100">
                        <a:latin typeface="Cambria Math" panose="02040503050406030204" pitchFamily="18" charset="0"/>
                        <a:ea typeface="Times New Roman" panose="02020603050405020304" pitchFamily="18" charset="0"/>
                        <a:cs typeface="Arial" panose="020B0604020202020204" pitchFamily="34" charset="0"/>
                      </a:rPr>
                      <m:t>′</m:t>
                    </m:r>
                    <m:r>
                      <a:rPr lang="pt-BR" sz="1700" i="1" kern="100">
                        <a:latin typeface="Cambria Math" panose="02040503050406030204" pitchFamily="18" charset="0"/>
                        <a:ea typeface="Times New Roman" panose="02020603050405020304" pitchFamily="18" charset="0"/>
                        <a:cs typeface="Arial" panose="020B0604020202020204" pitchFamily="34" charset="0"/>
                      </a:rPr>
                      <m:t>𝐶</m:t>
                    </m:r>
                    <m:r>
                      <a:rPr lang="pt-BR" sz="17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1700" kern="100">
                            <a:latin typeface="Cambria Math" panose="02040503050406030204" pitchFamily="18" charset="0"/>
                            <a:ea typeface="Times New Roman" panose="02020603050405020304" pitchFamily="18" charset="0"/>
                            <a:cs typeface="Arial" panose="020B0604020202020204" pitchFamily="34" charset="0"/>
                          </a:rPr>
                          <m:t>sin</m:t>
                        </m:r>
                      </m:fName>
                      <m:e>
                        <m:acc>
                          <m:accPr>
                            <m:chr m:val="̂"/>
                            <m:ctrlPr>
                              <a:rPr lang="en-US" sz="1700" i="1" kern="100">
                                <a:latin typeface="Cambria Math" panose="02040503050406030204" pitchFamily="18" charset="0"/>
                                <a:ea typeface="Times New Roman" panose="02020603050405020304" pitchFamily="18" charset="0"/>
                                <a:cs typeface="Arial" panose="020B0604020202020204" pitchFamily="34" charset="0"/>
                              </a:rPr>
                            </m:ctrlPr>
                          </m:accPr>
                          <m:e>
                            <m:sSup>
                              <m:sSup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700" i="1" kern="100">
                                    <a:latin typeface="Cambria Math" panose="02040503050406030204" pitchFamily="18" charset="0"/>
                                    <a:ea typeface="Times New Roman" panose="02020603050405020304" pitchFamily="18" charset="0"/>
                                    <a:cs typeface="Arial" panose="020B0604020202020204" pitchFamily="34" charset="0"/>
                                  </a:rPr>
                                  <m:t>𝐵</m:t>
                                </m:r>
                              </m:e>
                              <m:sup>
                                <m:r>
                                  <a:rPr lang="pt-BR" sz="1700" i="1" kern="100">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700" i="1" kern="100">
                                    <a:latin typeface="Cambria Math" panose="02040503050406030204" pitchFamily="18" charset="0"/>
                                    <a:ea typeface="Times New Roman" panose="02020603050405020304" pitchFamily="18" charset="0"/>
                                    <a:cs typeface="Arial" panose="020B0604020202020204" pitchFamily="34" charset="0"/>
                                  </a:rPr>
                                  <m:t>𝐴</m:t>
                                </m:r>
                              </m:e>
                              <m:sup>
                                <m:r>
                                  <a:rPr lang="pt-BR" sz="1700" i="1" kern="100">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700" i="1" kern="100">
                                    <a:latin typeface="Cambria Math" panose="02040503050406030204" pitchFamily="18" charset="0"/>
                                    <a:ea typeface="Times New Roman" panose="02020603050405020304" pitchFamily="18" charset="0"/>
                                    <a:cs typeface="Arial" panose="020B0604020202020204" pitchFamily="34" charset="0"/>
                                  </a:rPr>
                                  <m:t>𝐶</m:t>
                                </m:r>
                              </m:e>
                              <m:sup>
                                <m:r>
                                  <a:rPr lang="pt-BR" sz="1700" i="1" kern="100">
                                    <a:latin typeface="Cambria Math" panose="02040503050406030204" pitchFamily="18" charset="0"/>
                                    <a:ea typeface="Times New Roman" panose="02020603050405020304" pitchFamily="18" charset="0"/>
                                    <a:cs typeface="Arial" panose="020B0604020202020204" pitchFamily="34" charset="0"/>
                                  </a:rPr>
                                  <m:t>′</m:t>
                                </m:r>
                              </m:sup>
                            </m:sSup>
                          </m:e>
                        </m:acc>
                      </m:e>
                    </m:func>
                    <m:r>
                      <a:rPr lang="pt-BR" sz="17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7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1700" i="1" kern="100">
                            <a:latin typeface="Cambria Math" panose="02040503050406030204" pitchFamily="18" charset="0"/>
                            <a:ea typeface="Times New Roman" panose="02020603050405020304" pitchFamily="18" charset="0"/>
                            <a:cs typeface="Arial" panose="020B0604020202020204" pitchFamily="34" charset="0"/>
                          </a:rPr>
                          <m:t>2</m:t>
                        </m:r>
                      </m:den>
                    </m:f>
                    <m:r>
                      <a:rPr lang="pt-BR" sz="1700" i="1" kern="100">
                        <a:latin typeface="Cambria Math" panose="02040503050406030204" pitchFamily="18" charset="0"/>
                        <a:ea typeface="Times New Roman" panose="02020603050405020304" pitchFamily="18" charset="0"/>
                        <a:cs typeface="Arial" panose="020B0604020202020204" pitchFamily="34" charset="0"/>
                      </a:rPr>
                      <m:t> . </m:t>
                    </m:r>
                    <m:r>
                      <a:rPr lang="pt-BR" sz="1700" i="1" kern="100">
                        <a:latin typeface="Cambria Math" panose="02040503050406030204" pitchFamily="18" charset="0"/>
                        <a:ea typeface="Times New Roman" panose="02020603050405020304" pitchFamily="18" charset="0"/>
                        <a:cs typeface="Arial" panose="020B0604020202020204" pitchFamily="34" charset="0"/>
                      </a:rPr>
                      <m:t>𝑎</m:t>
                    </m:r>
                    <m:r>
                      <a:rPr lang="pt-BR" sz="1700" i="1" kern="100">
                        <a:latin typeface="Cambria Math" panose="02040503050406030204" pitchFamily="18" charset="0"/>
                        <a:ea typeface="Times New Roman" panose="02020603050405020304" pitchFamily="18" charset="0"/>
                        <a:cs typeface="Arial" panose="020B0604020202020204" pitchFamily="34" charset="0"/>
                      </a:rPr>
                      <m:t> . </m:t>
                    </m:r>
                    <m:r>
                      <a:rPr lang="pt-BR" sz="1700" i="1" kern="100">
                        <a:latin typeface="Cambria Math" panose="02040503050406030204" pitchFamily="18" charset="0"/>
                        <a:ea typeface="Times New Roman" panose="02020603050405020304" pitchFamily="18" charset="0"/>
                        <a:cs typeface="Arial" panose="020B0604020202020204" pitchFamily="34" charset="0"/>
                      </a:rPr>
                      <m:t>𝑎</m:t>
                    </m:r>
                    <m:r>
                      <a:rPr lang="pt-BR" sz="17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17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7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17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17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17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1700" i="1" kern="100">
                                <a:latin typeface="Cambria Math" panose="02040503050406030204" pitchFamily="18" charset="0"/>
                                <a:ea typeface="Times New Roman" panose="02020603050405020304" pitchFamily="18" charset="0"/>
                                <a:cs typeface="Arial" panose="020B0604020202020204" pitchFamily="34" charset="0"/>
                              </a:rPr>
                              <m:t>3</m:t>
                            </m:r>
                          </m:e>
                        </m:rad>
                        <m:sSup>
                          <m:sSup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7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1700" i="1" kern="100">
                                <a:latin typeface="Cambria Math" panose="02040503050406030204" pitchFamily="18" charset="0"/>
                                <a:ea typeface="Times New Roman" panose="02020603050405020304" pitchFamily="18" charset="0"/>
                                <a:cs typeface="Arial" panose="020B0604020202020204" pitchFamily="34" charset="0"/>
                              </a:rPr>
                              <m:t>2</m:t>
                            </m:r>
                          </m:sup>
                        </m:sSup>
                      </m:num>
                      <m:den>
                        <m:r>
                          <a:rPr lang="pt-BR" sz="1700" i="1" kern="100">
                            <a:latin typeface="Cambria Math" panose="02040503050406030204" pitchFamily="18" charset="0"/>
                            <a:ea typeface="Times New Roman" panose="02020603050405020304" pitchFamily="18" charset="0"/>
                            <a:cs typeface="Arial" panose="020B0604020202020204" pitchFamily="34" charset="0"/>
                          </a:rPr>
                          <m:t>4</m:t>
                        </m:r>
                      </m:den>
                    </m:f>
                  </m:oMath>
                </a14:m>
                <a:r>
                  <a:rPr lang="pt-BR" sz="17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17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1700" kern="100" dirty="0">
                    <a:latin typeface="Arial" panose="020B0604020202020204" pitchFamily="34" charset="0"/>
                    <a:ea typeface="Times New Roman" panose="02020603050405020304" pitchFamily="18" charset="0"/>
                    <a:cs typeface="Times New Roman" panose="02020603050405020304" pitchFamily="18" charset="0"/>
                  </a:rPr>
                  <a:t>Thể tíc khối chóp cụt đều </a:t>
                </a:r>
                <a14:m>
                  <m:oMath xmlns:m="http://schemas.openxmlformats.org/officeDocument/2006/math">
                    <m:r>
                      <a:rPr lang="pt-BR" sz="1700" i="1" kern="100">
                        <a:latin typeface="Cambria Math" panose="02040503050406030204" pitchFamily="18" charset="0"/>
                        <a:ea typeface="Times New Roman" panose="02020603050405020304" pitchFamily="18" charset="0"/>
                        <a:cs typeface="Arial" panose="020B0604020202020204" pitchFamily="34" charset="0"/>
                      </a:rPr>
                      <m:t>𝐴𝐵𝐶</m:t>
                    </m:r>
                    <m:r>
                      <a:rPr lang="pt-BR" sz="1700" i="1" kern="100">
                        <a:latin typeface="Cambria Math" panose="02040503050406030204" pitchFamily="18" charset="0"/>
                        <a:ea typeface="Times New Roman" panose="02020603050405020304" pitchFamily="18" charset="0"/>
                        <a:cs typeface="Arial" panose="020B0604020202020204" pitchFamily="34" charset="0"/>
                      </a:rPr>
                      <m:t>.</m:t>
                    </m:r>
                    <m:r>
                      <a:rPr lang="pt-BR" sz="1700" i="1" kern="100">
                        <a:latin typeface="Cambria Math" panose="02040503050406030204" pitchFamily="18" charset="0"/>
                        <a:ea typeface="Times New Roman" panose="02020603050405020304" pitchFamily="18" charset="0"/>
                        <a:cs typeface="Arial" panose="020B0604020202020204" pitchFamily="34" charset="0"/>
                      </a:rPr>
                      <m:t>𝐴</m:t>
                    </m:r>
                    <m:r>
                      <a:rPr lang="pt-BR" sz="1700" i="1" kern="100">
                        <a:latin typeface="Cambria Math" panose="02040503050406030204" pitchFamily="18" charset="0"/>
                        <a:ea typeface="Times New Roman" panose="02020603050405020304" pitchFamily="18" charset="0"/>
                        <a:cs typeface="Arial" panose="020B0604020202020204" pitchFamily="34" charset="0"/>
                      </a:rPr>
                      <m:t>′</m:t>
                    </m:r>
                    <m:r>
                      <a:rPr lang="pt-BR" sz="1700" i="1" kern="100">
                        <a:latin typeface="Cambria Math" panose="02040503050406030204" pitchFamily="18" charset="0"/>
                        <a:ea typeface="Times New Roman" panose="02020603050405020304" pitchFamily="18" charset="0"/>
                        <a:cs typeface="Arial" panose="020B0604020202020204" pitchFamily="34" charset="0"/>
                      </a:rPr>
                      <m:t>𝐵</m:t>
                    </m:r>
                    <m:r>
                      <a:rPr lang="pt-BR" sz="1700" i="1" kern="100">
                        <a:latin typeface="Cambria Math" panose="02040503050406030204" pitchFamily="18" charset="0"/>
                        <a:ea typeface="Times New Roman" panose="02020603050405020304" pitchFamily="18" charset="0"/>
                        <a:cs typeface="Arial" panose="020B0604020202020204" pitchFamily="34" charset="0"/>
                      </a:rPr>
                      <m:t>′</m:t>
                    </m:r>
                    <m:r>
                      <a:rPr lang="pt-BR" sz="1700" i="1" kern="100">
                        <a:latin typeface="Cambria Math" panose="02040503050406030204" pitchFamily="18" charset="0"/>
                        <a:ea typeface="Times New Roman" panose="02020603050405020304" pitchFamily="18" charset="0"/>
                        <a:cs typeface="Arial" panose="020B0604020202020204" pitchFamily="34" charset="0"/>
                      </a:rPr>
                      <m:t>𝐶</m:t>
                    </m:r>
                    <m:r>
                      <a:rPr lang="pt-BR" sz="17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1700" kern="100" dirty="0">
                    <a:latin typeface="Arial" panose="020B0604020202020204" pitchFamily="34" charset="0"/>
                    <a:ea typeface="Times New Roman" panose="02020603050405020304" pitchFamily="18" charset="0"/>
                    <a:cs typeface="Times New Roman" panose="02020603050405020304" pitchFamily="18" charset="0"/>
                  </a:rPr>
                  <a:t> là:</a:t>
                </a:r>
                <a:endParaRPr lang="en-US" sz="17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r>
                      <a:rPr lang="pt-BR" sz="1700" i="1" kern="100">
                        <a:latin typeface="Cambria Math" panose="02040503050406030204" pitchFamily="18" charset="0"/>
                        <a:ea typeface="Times New Roman" panose="02020603050405020304" pitchFamily="18" charset="0"/>
                        <a:cs typeface="Arial" panose="020B0604020202020204" pitchFamily="34" charset="0"/>
                      </a:rPr>
                      <m:t>𝑉</m:t>
                    </m:r>
                    <m:r>
                      <a:rPr lang="pt-BR" sz="17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7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1700" i="1" kern="100">
                            <a:latin typeface="Cambria Math" panose="02040503050406030204" pitchFamily="18" charset="0"/>
                            <a:ea typeface="Times New Roman" panose="02020603050405020304" pitchFamily="18" charset="0"/>
                            <a:cs typeface="Arial" panose="020B0604020202020204" pitchFamily="34" charset="0"/>
                          </a:rPr>
                          <m:t>3</m:t>
                        </m:r>
                      </m:den>
                    </m:f>
                    <m:r>
                      <a:rPr lang="pt-BR" sz="1700" i="1" kern="100">
                        <a:latin typeface="Cambria Math" panose="02040503050406030204" pitchFamily="18" charset="0"/>
                        <a:ea typeface="Times New Roman" panose="02020603050405020304" pitchFamily="18" charset="0"/>
                        <a:cs typeface="Arial" panose="020B0604020202020204" pitchFamily="34" charset="0"/>
                      </a:rPr>
                      <m:t> . 3</m:t>
                    </m:r>
                    <m:r>
                      <a:rPr lang="pt-BR" sz="1700" i="1" kern="100">
                        <a:latin typeface="Cambria Math" panose="02040503050406030204" pitchFamily="18" charset="0"/>
                        <a:ea typeface="Times New Roman" panose="02020603050405020304" pitchFamily="18" charset="0"/>
                        <a:cs typeface="Arial" panose="020B0604020202020204" pitchFamily="34" charset="0"/>
                      </a:rPr>
                      <m:t>𝑎</m:t>
                    </m:r>
                    <m:r>
                      <a:rPr lang="pt-BR" sz="1700" i="1" kern="100">
                        <a:latin typeface="Cambria Math" panose="02040503050406030204" pitchFamily="18" charset="0"/>
                        <a:ea typeface="Times New Roman" panose="02020603050405020304" pitchFamily="18" charset="0"/>
                        <a:cs typeface="Arial" panose="020B0604020202020204" pitchFamily="34" charset="0"/>
                      </a:rPr>
                      <m:t> . </m:t>
                    </m:r>
                    <m:d>
                      <m:d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dPr>
                      <m:e>
                        <m:r>
                          <a:rPr lang="pt-BR" sz="1700" i="1" kern="100">
                            <a:latin typeface="Cambria Math" panose="02040503050406030204" pitchFamily="18" charset="0"/>
                            <a:ea typeface="Times New Roman" panose="02020603050405020304" pitchFamily="18" charset="0"/>
                            <a:cs typeface="Arial" panose="020B0604020202020204" pitchFamily="34" charset="0"/>
                          </a:rPr>
                          <m:t>4</m:t>
                        </m:r>
                        <m:rad>
                          <m:radPr>
                            <m:degHide m:val="on"/>
                            <m:ctrlPr>
                              <a:rPr lang="en-US" sz="17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1700" i="1" kern="100">
                                <a:latin typeface="Cambria Math" panose="02040503050406030204" pitchFamily="18" charset="0"/>
                                <a:ea typeface="Times New Roman" panose="02020603050405020304" pitchFamily="18" charset="0"/>
                                <a:cs typeface="Arial" panose="020B0604020202020204" pitchFamily="34" charset="0"/>
                              </a:rPr>
                              <m:t>3</m:t>
                            </m:r>
                          </m:e>
                        </m:rad>
                        <m:sSup>
                          <m:sSup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7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17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7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17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1700" i="1" kern="100">
                                <a:latin typeface="Cambria Math" panose="02040503050406030204" pitchFamily="18" charset="0"/>
                                <a:ea typeface="Times New Roman" panose="02020603050405020304" pitchFamily="18" charset="0"/>
                                <a:cs typeface="Arial" panose="020B0604020202020204" pitchFamily="34" charset="0"/>
                              </a:rPr>
                              <m:t>4</m:t>
                            </m:r>
                            <m:rad>
                              <m:radPr>
                                <m:degHide m:val="on"/>
                                <m:ctrlPr>
                                  <a:rPr lang="en-US" sz="17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1700" i="1" kern="100">
                                    <a:latin typeface="Cambria Math" panose="02040503050406030204" pitchFamily="18" charset="0"/>
                                    <a:ea typeface="Times New Roman" panose="02020603050405020304" pitchFamily="18" charset="0"/>
                                    <a:cs typeface="Arial" panose="020B0604020202020204" pitchFamily="34" charset="0"/>
                                  </a:rPr>
                                  <m:t>3</m:t>
                                </m:r>
                              </m:e>
                            </m:rad>
                            <m:sSup>
                              <m:sSup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7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17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1700" i="1" kern="100">
                                <a:latin typeface="Cambria Math" panose="02040503050406030204" pitchFamily="18" charset="0"/>
                                <a:ea typeface="Times New Roman" panose="02020603050405020304" pitchFamily="18" charset="0"/>
                                <a:cs typeface="Arial" panose="020B0604020202020204" pitchFamily="34" charset="0"/>
                              </a:rPr>
                              <m:t> .</m:t>
                            </m:r>
                            <m:f>
                              <m:f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17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1700" i="1" kern="100">
                                        <a:latin typeface="Cambria Math" panose="02040503050406030204" pitchFamily="18" charset="0"/>
                                        <a:ea typeface="Times New Roman" panose="02020603050405020304" pitchFamily="18" charset="0"/>
                                        <a:cs typeface="Arial" panose="020B0604020202020204" pitchFamily="34" charset="0"/>
                                      </a:rPr>
                                      <m:t>3</m:t>
                                    </m:r>
                                  </m:e>
                                </m:rad>
                                <m:sSup>
                                  <m:sSup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7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1700" i="1" kern="100">
                                        <a:latin typeface="Cambria Math" panose="02040503050406030204" pitchFamily="18" charset="0"/>
                                        <a:ea typeface="Times New Roman" panose="02020603050405020304" pitchFamily="18" charset="0"/>
                                        <a:cs typeface="Arial" panose="020B0604020202020204" pitchFamily="34" charset="0"/>
                                      </a:rPr>
                                      <m:t>2</m:t>
                                    </m:r>
                                  </m:sup>
                                </m:sSup>
                              </m:num>
                              <m:den>
                                <m:r>
                                  <a:rPr lang="pt-BR" sz="1700" i="1" kern="100">
                                    <a:latin typeface="Cambria Math" panose="02040503050406030204" pitchFamily="18" charset="0"/>
                                    <a:ea typeface="Times New Roman" panose="02020603050405020304" pitchFamily="18" charset="0"/>
                                    <a:cs typeface="Arial" panose="020B0604020202020204" pitchFamily="34" charset="0"/>
                                  </a:rPr>
                                  <m:t>4</m:t>
                                </m:r>
                              </m:den>
                            </m:f>
                          </m:e>
                        </m:rad>
                        <m:r>
                          <a:rPr lang="pt-BR" sz="17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17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1700" i="1" kern="100">
                                    <a:latin typeface="Cambria Math" panose="02040503050406030204" pitchFamily="18" charset="0"/>
                                    <a:ea typeface="Times New Roman" panose="02020603050405020304" pitchFamily="18" charset="0"/>
                                    <a:cs typeface="Arial" panose="020B0604020202020204" pitchFamily="34" charset="0"/>
                                  </a:rPr>
                                  <m:t>3</m:t>
                                </m:r>
                              </m:e>
                            </m:rad>
                            <m:sSup>
                              <m:sSup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7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1700" i="1" kern="100">
                                    <a:latin typeface="Cambria Math" panose="02040503050406030204" pitchFamily="18" charset="0"/>
                                    <a:ea typeface="Times New Roman" panose="02020603050405020304" pitchFamily="18" charset="0"/>
                                    <a:cs typeface="Arial" panose="020B0604020202020204" pitchFamily="34" charset="0"/>
                                  </a:rPr>
                                  <m:t>2</m:t>
                                </m:r>
                              </m:sup>
                            </m:sSup>
                          </m:num>
                          <m:den>
                            <m:r>
                              <a:rPr lang="pt-BR" sz="1700" i="1" kern="100">
                                <a:latin typeface="Cambria Math" panose="02040503050406030204" pitchFamily="18" charset="0"/>
                                <a:ea typeface="Times New Roman" panose="02020603050405020304" pitchFamily="18" charset="0"/>
                                <a:cs typeface="Arial" panose="020B0604020202020204" pitchFamily="34" charset="0"/>
                              </a:rPr>
                              <m:t>4</m:t>
                            </m:r>
                          </m:den>
                        </m:f>
                      </m:e>
                    </m:d>
                    <m:r>
                      <a:rPr lang="pt-BR" sz="17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700" i="1" kern="100">
                            <a:latin typeface="Cambria Math" panose="02040503050406030204" pitchFamily="18" charset="0"/>
                            <a:ea typeface="Times New Roman" panose="02020603050405020304" pitchFamily="18" charset="0"/>
                            <a:cs typeface="Arial" panose="020B0604020202020204" pitchFamily="34" charset="0"/>
                          </a:rPr>
                          <m:t>21</m:t>
                        </m:r>
                        <m:rad>
                          <m:radPr>
                            <m:degHide m:val="on"/>
                            <m:ctrlPr>
                              <a:rPr lang="en-US" sz="17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1700" i="1" kern="100">
                                <a:latin typeface="Cambria Math" panose="02040503050406030204" pitchFamily="18" charset="0"/>
                                <a:ea typeface="Times New Roman" panose="02020603050405020304" pitchFamily="18" charset="0"/>
                                <a:cs typeface="Arial" panose="020B0604020202020204" pitchFamily="34" charset="0"/>
                              </a:rPr>
                              <m:t>3</m:t>
                            </m:r>
                          </m:e>
                        </m:rad>
                        <m:sSup>
                          <m:sSupPr>
                            <m:ctrlPr>
                              <a:rPr lang="en-US" sz="17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7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1700" i="1" kern="100">
                                <a:latin typeface="Cambria Math" panose="02040503050406030204" pitchFamily="18" charset="0"/>
                                <a:ea typeface="Times New Roman" panose="02020603050405020304" pitchFamily="18" charset="0"/>
                                <a:cs typeface="Arial" panose="020B0604020202020204" pitchFamily="34" charset="0"/>
                              </a:rPr>
                              <m:t>3</m:t>
                            </m:r>
                          </m:sup>
                        </m:sSup>
                      </m:num>
                      <m:den>
                        <m:r>
                          <a:rPr lang="pt-BR" sz="1700" i="1" kern="100">
                            <a:latin typeface="Cambria Math" panose="02040503050406030204" pitchFamily="18" charset="0"/>
                            <a:ea typeface="Times New Roman" panose="02020603050405020304" pitchFamily="18" charset="0"/>
                            <a:cs typeface="Arial" panose="020B0604020202020204" pitchFamily="34" charset="0"/>
                          </a:rPr>
                          <m:t>4</m:t>
                        </m:r>
                      </m:den>
                    </m:f>
                  </m:oMath>
                </a14:m>
                <a:r>
                  <a:rPr lang="pt-BR" sz="17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17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63628" y="1312608"/>
                <a:ext cx="5174646" cy="3788088"/>
              </a:xfrm>
              <a:prstGeom prst="rect">
                <a:avLst/>
              </a:prstGeom>
              <a:blipFill>
                <a:blip r:embed="rId4"/>
                <a:stretch>
                  <a:fillRect l="-70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5592749F-5C1D-DDBB-E142-9936D4C752C8}"/>
              </a:ext>
            </a:extLst>
          </p:cNvPr>
          <p:cNvPicPr>
            <a:picLocks noChangeAspect="1"/>
          </p:cNvPicPr>
          <p:nvPr/>
        </p:nvPicPr>
        <p:blipFill>
          <a:blip r:embed="rId5"/>
          <a:stretch>
            <a:fillRect/>
          </a:stretch>
        </p:blipFill>
        <p:spPr>
          <a:xfrm>
            <a:off x="5839933" y="1660514"/>
            <a:ext cx="2562208" cy="2386538"/>
          </a:xfrm>
          <a:prstGeom prst="rect">
            <a:avLst/>
          </a:prstGeom>
        </p:spPr>
      </p:pic>
    </p:spTree>
    <p:extLst>
      <p:ext uri="{BB962C8B-B14F-4D97-AF65-F5344CB8AC3E}">
        <p14:creationId xmlns:p14="http://schemas.microsoft.com/office/powerpoint/2010/main" val="7487587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79"/>
        <p:cNvGrpSpPr/>
        <p:nvPr/>
      </p:nvGrpSpPr>
      <p:grpSpPr>
        <a:xfrm>
          <a:off x="0" y="0"/>
          <a:ext cx="0" cy="0"/>
          <a:chOff x="0" y="0"/>
          <a:chExt cx="0" cy="0"/>
        </a:xfrm>
      </p:grpSpPr>
      <p:sp>
        <p:nvSpPr>
          <p:cNvPr id="12" name="Rectangle 11"/>
          <p:cNvSpPr/>
          <p:nvPr/>
        </p:nvSpPr>
        <p:spPr>
          <a:xfrm>
            <a:off x="15240" y="3075604"/>
            <a:ext cx="1289304" cy="20507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33" name="TextBox 132"/>
          <p:cNvSpPr txBox="1"/>
          <p:nvPr/>
        </p:nvSpPr>
        <p:spPr>
          <a:xfrm>
            <a:off x="286228" y="524221"/>
            <a:ext cx="1807268" cy="461217"/>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70185"/>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srgbClr val="070185"/>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rPr>
              <a:t> 6</a:t>
            </a:r>
          </a:p>
        </p:txBody>
      </p:sp>
      <p:sp>
        <p:nvSpPr>
          <p:cNvPr id="2" name="Rectangle 1"/>
          <p:cNvSpPr/>
          <p:nvPr/>
        </p:nvSpPr>
        <p:spPr>
          <a:xfrm>
            <a:off x="7836408" y="10947"/>
            <a:ext cx="1289304" cy="109360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8" name="Rectangle 7"/>
          <p:cNvSpPr/>
          <p:nvPr/>
        </p:nvSpPr>
        <p:spPr>
          <a:xfrm>
            <a:off x="7836408" y="2914060"/>
            <a:ext cx="1289304" cy="146885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6" name="Rectangle 5"/>
          <p:cNvSpPr/>
          <p:nvPr/>
        </p:nvSpPr>
        <p:spPr>
          <a:xfrm>
            <a:off x="2159918" y="177650"/>
            <a:ext cx="6753161" cy="1287532"/>
          </a:xfrm>
          <a:prstGeom prst="rect">
            <a:avLst/>
          </a:prstGeom>
        </p:spPr>
        <p:txBody>
          <a:bodyPr wrap="square">
            <a:spAutoFit/>
          </a:bodyPr>
          <a:lstStyle/>
          <a:p>
            <a:pPr lvl="0" algn="just">
              <a:lnSpc>
                <a:spcPct val="150000"/>
              </a:lnSpc>
            </a:pPr>
            <a:r>
              <a:rPr lang="pt-BR" sz="1800" dirty="0">
                <a:latin typeface="Arial" panose="020B0604020202020204" pitchFamily="34" charset="0"/>
                <a:ea typeface="Times New Roman" panose="02020603050405020304" pitchFamily="18" charset="0"/>
              </a:rPr>
              <a:t>Một thùng đựng rác có dạng khối chóp cụt tứ giác đều với hai cạnh đáy lần lượt dài 2 dm và 3 dm, chiều cao bằng 4 dm. </a:t>
            </a:r>
            <a:r>
              <a:rPr lang="en-US" sz="1800" dirty="0" err="1">
                <a:latin typeface="Arial" panose="020B0604020202020204" pitchFamily="34" charset="0"/>
                <a:ea typeface="Times New Roman" panose="02020603050405020304" pitchFamily="18" charset="0"/>
              </a:rPr>
              <a:t>Tính</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thể</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tích</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của</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thùng</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đựng</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rác</a:t>
            </a:r>
            <a:r>
              <a:rPr lang="en-US" sz="1800" dirty="0">
                <a:latin typeface="Arial" panose="020B0604020202020204" pitchFamily="34" charset="0"/>
                <a:ea typeface="Times New Roman" panose="02020603050405020304" pitchFamily="18" charset="0"/>
              </a:rPr>
              <a:t>.</a:t>
            </a:r>
            <a:endParaRPr lang="vi-VN" sz="1700" dirty="0">
              <a:latin typeface="Arial" panose="020B0604020202020204" pitchFamily="34" charset="0"/>
            </a:endParaRPr>
          </a:p>
        </p:txBody>
      </p:sp>
      <p:sp>
        <p:nvSpPr>
          <p:cNvPr id="10" name="Rectangle 9"/>
          <p:cNvSpPr/>
          <p:nvPr/>
        </p:nvSpPr>
        <p:spPr>
          <a:xfrm>
            <a:off x="545134" y="1505901"/>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7" name="Rectangle 6"/>
              <p:cNvSpPr/>
              <p:nvPr/>
            </p:nvSpPr>
            <p:spPr>
              <a:xfrm>
                <a:off x="867498" y="1838159"/>
                <a:ext cx="7421163" cy="3120791"/>
              </a:xfrm>
              <a:prstGeom prst="rect">
                <a:avLst/>
              </a:prstGeom>
            </p:spPr>
            <p:txBody>
              <a:bodyPr wrap="square">
                <a:spAutoFit/>
              </a:bodyPr>
              <a:lstStyle/>
              <a:p>
                <a:pPr algn="just">
                  <a:lnSpc>
                    <a:spcPct val="150000"/>
                  </a:lnSpc>
                  <a:spcAft>
                    <a:spcPts val="800"/>
                  </a:spcAft>
                </a:pPr>
                <a:r>
                  <a:rPr lang="da-DK" sz="1800" dirty="0">
                    <a:latin typeface="Arial" panose="020B0604020202020204" pitchFamily="34" charset="0"/>
                    <a:ea typeface="Calibri" panose="020F0502020204030204" pitchFamily="34" charset="0"/>
                    <a:cs typeface="Times New Roman" panose="02020603050405020304" pitchFamily="18" charset="0"/>
                  </a:rPr>
                  <a:t>Một thùng đựng rác có dạng khối chóp cụt tứ giác đều nên ta có hai đáy là hình vuông.</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da-DK" sz="1800" dirty="0">
                    <a:latin typeface="Arial" panose="020B0604020202020204" pitchFamily="34" charset="0"/>
                    <a:ea typeface="Calibri" panose="020F0502020204030204" pitchFamily="34" charset="0"/>
                    <a:cs typeface="Times New Roman" panose="02020603050405020304" pitchFamily="18" charset="0"/>
                  </a:rPr>
                  <a:t>Diện tích đáy lớn là </a:t>
                </a:r>
                <a14:m>
                  <m:oMath xmlns:m="http://schemas.openxmlformats.org/officeDocument/2006/math">
                    <m:sSub>
                      <m:sSubPr>
                        <m:ctrlPr>
                          <a:rPr lang="en-US" sz="1800" i="1">
                            <a:latin typeface="Cambria Math" panose="02040503050406030204" pitchFamily="18" charset="0"/>
                            <a:ea typeface="Calibri" panose="020F0502020204030204" pitchFamily="34" charset="0"/>
                            <a:cs typeface="Arial" panose="020B0604020202020204" pitchFamily="34" charset="0"/>
                          </a:rPr>
                        </m:ctrlPr>
                      </m:sSubPr>
                      <m:e>
                        <m:r>
                          <a:rPr lang="en-US" sz="1800" i="1">
                            <a:latin typeface="Cambria Math" panose="02040503050406030204" pitchFamily="18" charset="0"/>
                            <a:ea typeface="Calibri" panose="020F0502020204030204" pitchFamily="34" charset="0"/>
                            <a:cs typeface="Arial" panose="020B0604020202020204" pitchFamily="34" charset="0"/>
                          </a:rPr>
                          <m:t>𝑆</m:t>
                        </m:r>
                      </m:e>
                      <m:sub>
                        <m:r>
                          <a:rPr lang="da-DK" sz="1800" i="1">
                            <a:latin typeface="Cambria Math" panose="02040503050406030204" pitchFamily="18" charset="0"/>
                            <a:ea typeface="Calibri" panose="020F0502020204030204" pitchFamily="34" charset="0"/>
                            <a:cs typeface="Arial" panose="020B0604020202020204" pitchFamily="34" charset="0"/>
                          </a:rPr>
                          <m:t>1</m:t>
                        </m:r>
                      </m:sub>
                    </m:sSub>
                    <m:r>
                      <a:rPr lang="da-DK" sz="1800" i="1">
                        <a:latin typeface="Cambria Math" panose="02040503050406030204" pitchFamily="18" charset="0"/>
                        <a:ea typeface="Calibri" panose="020F0502020204030204" pitchFamily="34" charset="0"/>
                        <a:cs typeface="Arial" panose="020B0604020202020204" pitchFamily="34" charset="0"/>
                      </a:rPr>
                      <m:t>=</m:t>
                    </m:r>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da-DK" sz="1800" i="1">
                            <a:latin typeface="Cambria Math" panose="02040503050406030204" pitchFamily="18" charset="0"/>
                            <a:ea typeface="Calibri" panose="020F0502020204030204" pitchFamily="34" charset="0"/>
                            <a:cs typeface="Arial" panose="020B0604020202020204" pitchFamily="34" charset="0"/>
                          </a:rPr>
                          <m:t>3</m:t>
                        </m:r>
                      </m:e>
                      <m:sup>
                        <m:r>
                          <a:rPr lang="da-DK" sz="1800" i="1">
                            <a:latin typeface="Cambria Math" panose="02040503050406030204" pitchFamily="18" charset="0"/>
                            <a:ea typeface="Calibri" panose="020F0502020204030204" pitchFamily="34" charset="0"/>
                            <a:cs typeface="Arial" panose="020B0604020202020204" pitchFamily="34" charset="0"/>
                          </a:rPr>
                          <m:t>2</m:t>
                        </m:r>
                      </m:sup>
                    </m:sSup>
                    <m:r>
                      <a:rPr lang="da-DK" sz="1800" i="1">
                        <a:latin typeface="Cambria Math" panose="02040503050406030204" pitchFamily="18" charset="0"/>
                        <a:ea typeface="Calibri" panose="020F0502020204030204" pitchFamily="34" charset="0"/>
                        <a:cs typeface="Arial" panose="020B0604020202020204" pitchFamily="34" charset="0"/>
                      </a:rPr>
                      <m:t>=9 </m:t>
                    </m:r>
                    <m:d>
                      <m:dPr>
                        <m:ctrlPr>
                          <a:rPr lang="en-US" sz="1800" i="1">
                            <a:latin typeface="Cambria Math" panose="02040503050406030204" pitchFamily="18" charset="0"/>
                            <a:ea typeface="Calibri" panose="020F0502020204030204" pitchFamily="34" charset="0"/>
                            <a:cs typeface="Arial" panose="020B0604020202020204" pitchFamily="34" charset="0"/>
                          </a:rPr>
                        </m:ctrlPr>
                      </m:dPr>
                      <m:e>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en-US" sz="1800" i="1">
                                <a:latin typeface="Cambria Math" panose="02040503050406030204" pitchFamily="18" charset="0"/>
                                <a:ea typeface="Calibri" panose="020F0502020204030204" pitchFamily="34" charset="0"/>
                                <a:cs typeface="Arial" panose="020B0604020202020204" pitchFamily="34" charset="0"/>
                              </a:rPr>
                              <m:t>𝑑𝑚</m:t>
                            </m:r>
                          </m:e>
                          <m:sup>
                            <m:r>
                              <a:rPr lang="da-DK" sz="1800" i="1">
                                <a:latin typeface="Cambria Math" panose="02040503050406030204" pitchFamily="18" charset="0"/>
                                <a:ea typeface="Calibri" panose="020F0502020204030204" pitchFamily="34" charset="0"/>
                                <a:cs typeface="Arial" panose="020B0604020202020204" pitchFamily="34" charset="0"/>
                              </a:rPr>
                              <m:t>2</m:t>
                            </m:r>
                          </m:sup>
                        </m:sSup>
                      </m:e>
                    </m:d>
                    <m:r>
                      <a:rPr lang="da-DK" sz="1800" i="1">
                        <a:latin typeface="Cambria Math" panose="02040503050406030204" pitchFamily="18" charset="0"/>
                        <a:ea typeface="Calibri" panose="020F0502020204030204" pitchFamily="34" charset="0"/>
                        <a:cs typeface="Arial" panose="020B0604020202020204" pitchFamily="34" charset="0"/>
                      </a:rPr>
                      <m:t>.</m:t>
                    </m:r>
                  </m:oMath>
                </a14:m>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da-DK" sz="1800" dirty="0">
                    <a:latin typeface="Arial" panose="020B0604020202020204" pitchFamily="34" charset="0"/>
                    <a:ea typeface="Calibri" panose="020F0502020204030204" pitchFamily="34" charset="0"/>
                    <a:cs typeface="Times New Roman" panose="02020603050405020304" pitchFamily="18" charset="0"/>
                  </a:rPr>
                  <a:t>Diện tích đáy bé là </a:t>
                </a:r>
                <a14:m>
                  <m:oMath xmlns:m="http://schemas.openxmlformats.org/officeDocument/2006/math">
                    <m:sSub>
                      <m:sSubPr>
                        <m:ctrlPr>
                          <a:rPr lang="en-US" sz="1800" i="1">
                            <a:latin typeface="Cambria Math" panose="02040503050406030204" pitchFamily="18" charset="0"/>
                            <a:ea typeface="Calibri" panose="020F0502020204030204" pitchFamily="34" charset="0"/>
                            <a:cs typeface="Arial" panose="020B0604020202020204" pitchFamily="34" charset="0"/>
                          </a:rPr>
                        </m:ctrlPr>
                      </m:sSubPr>
                      <m:e>
                        <m:r>
                          <a:rPr lang="en-US" sz="1800" i="1">
                            <a:latin typeface="Cambria Math" panose="02040503050406030204" pitchFamily="18" charset="0"/>
                            <a:ea typeface="Calibri" panose="020F0502020204030204" pitchFamily="34" charset="0"/>
                            <a:cs typeface="Arial" panose="020B0604020202020204" pitchFamily="34" charset="0"/>
                          </a:rPr>
                          <m:t>𝑆</m:t>
                        </m:r>
                      </m:e>
                      <m:sub>
                        <m:r>
                          <a:rPr lang="da-DK" sz="1800" i="1">
                            <a:latin typeface="Cambria Math" panose="02040503050406030204" pitchFamily="18" charset="0"/>
                            <a:ea typeface="Calibri" panose="020F0502020204030204" pitchFamily="34" charset="0"/>
                            <a:cs typeface="Arial" panose="020B0604020202020204" pitchFamily="34" charset="0"/>
                          </a:rPr>
                          <m:t>2</m:t>
                        </m:r>
                      </m:sub>
                    </m:sSub>
                    <m:r>
                      <a:rPr lang="da-DK" sz="1800" i="1">
                        <a:latin typeface="Cambria Math" panose="02040503050406030204" pitchFamily="18" charset="0"/>
                        <a:ea typeface="Calibri" panose="020F0502020204030204" pitchFamily="34" charset="0"/>
                        <a:cs typeface="Arial" panose="020B0604020202020204" pitchFamily="34" charset="0"/>
                      </a:rPr>
                      <m:t>=</m:t>
                    </m:r>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da-DK" sz="1800" i="1">
                            <a:latin typeface="Cambria Math" panose="02040503050406030204" pitchFamily="18" charset="0"/>
                            <a:ea typeface="Calibri" panose="020F0502020204030204" pitchFamily="34" charset="0"/>
                            <a:cs typeface="Arial" panose="020B0604020202020204" pitchFamily="34" charset="0"/>
                          </a:rPr>
                          <m:t>2</m:t>
                        </m:r>
                      </m:e>
                      <m:sup>
                        <m:r>
                          <a:rPr lang="da-DK" sz="1800" i="1">
                            <a:latin typeface="Cambria Math" panose="02040503050406030204" pitchFamily="18" charset="0"/>
                            <a:ea typeface="Calibri" panose="020F0502020204030204" pitchFamily="34" charset="0"/>
                            <a:cs typeface="Arial" panose="020B0604020202020204" pitchFamily="34" charset="0"/>
                          </a:rPr>
                          <m:t>2</m:t>
                        </m:r>
                      </m:sup>
                    </m:sSup>
                    <m:r>
                      <a:rPr lang="da-DK" sz="1800" i="1">
                        <a:latin typeface="Cambria Math" panose="02040503050406030204" pitchFamily="18" charset="0"/>
                        <a:ea typeface="Calibri" panose="020F0502020204030204" pitchFamily="34" charset="0"/>
                        <a:cs typeface="Arial" panose="020B0604020202020204" pitchFamily="34" charset="0"/>
                      </a:rPr>
                      <m:t>=4 </m:t>
                    </m:r>
                    <m:d>
                      <m:dPr>
                        <m:ctrlPr>
                          <a:rPr lang="en-US" sz="1800" i="1">
                            <a:latin typeface="Cambria Math" panose="02040503050406030204" pitchFamily="18" charset="0"/>
                            <a:ea typeface="Calibri" panose="020F0502020204030204" pitchFamily="34" charset="0"/>
                            <a:cs typeface="Arial" panose="020B0604020202020204" pitchFamily="34" charset="0"/>
                          </a:rPr>
                        </m:ctrlPr>
                      </m:dPr>
                      <m:e>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en-US" sz="1800" i="1">
                                <a:latin typeface="Cambria Math" panose="02040503050406030204" pitchFamily="18" charset="0"/>
                                <a:ea typeface="Calibri" panose="020F0502020204030204" pitchFamily="34" charset="0"/>
                                <a:cs typeface="Arial" panose="020B0604020202020204" pitchFamily="34" charset="0"/>
                              </a:rPr>
                              <m:t>𝑑𝑚</m:t>
                            </m:r>
                          </m:e>
                          <m:sup>
                            <m:r>
                              <a:rPr lang="da-DK" sz="1800" i="1">
                                <a:latin typeface="Cambria Math" panose="02040503050406030204" pitchFamily="18" charset="0"/>
                                <a:ea typeface="Calibri" panose="020F0502020204030204" pitchFamily="34" charset="0"/>
                                <a:cs typeface="Arial" panose="020B0604020202020204" pitchFamily="34" charset="0"/>
                              </a:rPr>
                              <m:t>2</m:t>
                            </m:r>
                          </m:sup>
                        </m:sSup>
                      </m:e>
                    </m:d>
                    <m:r>
                      <a:rPr lang="da-DK" sz="1800" i="1">
                        <a:latin typeface="Cambria Math" panose="02040503050406030204" pitchFamily="18" charset="0"/>
                        <a:ea typeface="Calibri" panose="020F0502020204030204" pitchFamily="34" charset="0"/>
                        <a:cs typeface="Arial" panose="020B0604020202020204" pitchFamily="34" charset="0"/>
                      </a:rPr>
                      <m:t>.</m:t>
                    </m:r>
                  </m:oMath>
                </a14:m>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da-DK" sz="1800" dirty="0">
                    <a:latin typeface="Arial" panose="020B0604020202020204" pitchFamily="34" charset="0"/>
                    <a:ea typeface="Calibri" panose="020F0502020204030204" pitchFamily="34" charset="0"/>
                    <a:cs typeface="Times New Roman" panose="02020603050405020304" pitchFamily="18" charset="0"/>
                  </a:rPr>
                  <a:t>Vậy thể tích của thùng đựng rác là:</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𝑉</m:t>
                    </m:r>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r>
                          <a:rPr lang="da-DK" sz="1800" i="1">
                            <a:latin typeface="Cambria Math" panose="02040503050406030204" pitchFamily="18" charset="0"/>
                            <a:ea typeface="Times New Roman" panose="02020603050405020304" pitchFamily="18" charset="0"/>
                            <a:cs typeface="Arial" panose="020B0604020202020204" pitchFamily="34" charset="0"/>
                          </a:rPr>
                          <m:t>1</m:t>
                        </m:r>
                      </m:num>
                      <m:den>
                        <m:r>
                          <a:rPr lang="da-DK" sz="1800" i="1">
                            <a:latin typeface="Cambria Math" panose="02040503050406030204" pitchFamily="18" charset="0"/>
                            <a:ea typeface="Times New Roman" panose="02020603050405020304" pitchFamily="18" charset="0"/>
                            <a:cs typeface="Arial" panose="020B0604020202020204" pitchFamily="34" charset="0"/>
                          </a:rPr>
                          <m:t>3</m:t>
                        </m:r>
                      </m:den>
                    </m:f>
                    <m:r>
                      <a:rPr lang="da-DK" sz="1800" i="1">
                        <a:latin typeface="Cambria Math" panose="02040503050406030204" pitchFamily="18" charset="0"/>
                        <a:ea typeface="Times New Roman" panose="02020603050405020304" pitchFamily="18" charset="0"/>
                        <a:cs typeface="Arial" panose="020B0604020202020204" pitchFamily="34" charset="0"/>
                      </a:rPr>
                      <m:t>h</m:t>
                    </m:r>
                    <m:d>
                      <m:dPr>
                        <m:ctrlPr>
                          <a:rPr lang="en-US" sz="1800" i="1">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1800" i="1">
                                <a:latin typeface="Cambria Math" panose="02040503050406030204" pitchFamily="18" charset="0"/>
                                <a:ea typeface="Times New Roman" panose="02020603050405020304" pitchFamily="18" charset="0"/>
                                <a:cs typeface="Arial" panose="020B0604020202020204" pitchFamily="34" charset="0"/>
                              </a:rPr>
                            </m:ctrlPr>
                          </m:sSubPr>
                          <m:e>
                            <m:r>
                              <a:rPr lang="da-DK" sz="1800" i="1">
                                <a:latin typeface="Cambria Math" panose="02040503050406030204" pitchFamily="18" charset="0"/>
                                <a:ea typeface="Times New Roman" panose="02020603050405020304" pitchFamily="18" charset="0"/>
                                <a:cs typeface="Arial" panose="020B0604020202020204" pitchFamily="34" charset="0"/>
                              </a:rPr>
                              <m:t>𝑆</m:t>
                            </m:r>
                          </m:e>
                          <m:sub>
                            <m:r>
                              <a:rPr lang="da-DK" sz="1800" i="1">
                                <a:latin typeface="Cambria Math" panose="02040503050406030204" pitchFamily="18" charset="0"/>
                                <a:ea typeface="Times New Roman" panose="02020603050405020304" pitchFamily="18" charset="0"/>
                                <a:cs typeface="Arial" panose="020B0604020202020204" pitchFamily="34" charset="0"/>
                              </a:rPr>
                              <m:t>1</m:t>
                            </m:r>
                          </m:sub>
                        </m:sSub>
                        <m:r>
                          <a:rPr lang="da-DK" sz="18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sSub>
                              <m:sSubPr>
                                <m:ctrlPr>
                                  <a:rPr lang="en-US" sz="1800" i="1">
                                    <a:latin typeface="Cambria Math" panose="02040503050406030204" pitchFamily="18" charset="0"/>
                                    <a:ea typeface="Times New Roman" panose="02020603050405020304" pitchFamily="18" charset="0"/>
                                    <a:cs typeface="Arial" panose="020B0604020202020204" pitchFamily="34" charset="0"/>
                                  </a:rPr>
                                </m:ctrlPr>
                              </m:sSubPr>
                              <m:e>
                                <m:r>
                                  <a:rPr lang="da-DK" sz="1800" i="1">
                                    <a:latin typeface="Cambria Math" panose="02040503050406030204" pitchFamily="18" charset="0"/>
                                    <a:ea typeface="Times New Roman" panose="02020603050405020304" pitchFamily="18" charset="0"/>
                                    <a:cs typeface="Arial" panose="020B0604020202020204" pitchFamily="34" charset="0"/>
                                  </a:rPr>
                                  <m:t>𝑆</m:t>
                                </m:r>
                              </m:e>
                              <m:sub>
                                <m:r>
                                  <a:rPr lang="da-DK" sz="18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1800" i="1">
                                    <a:latin typeface="Cambria Math" panose="02040503050406030204" pitchFamily="18" charset="0"/>
                                    <a:ea typeface="Times New Roman" panose="02020603050405020304" pitchFamily="18" charset="0"/>
                                    <a:cs typeface="Arial" panose="020B0604020202020204" pitchFamily="34" charset="0"/>
                                  </a:rPr>
                                </m:ctrlPr>
                              </m:sSubPr>
                              <m:e>
                                <m:r>
                                  <a:rPr lang="da-DK" sz="1800" i="1">
                                    <a:latin typeface="Cambria Math" panose="02040503050406030204" pitchFamily="18" charset="0"/>
                                    <a:ea typeface="Times New Roman" panose="02020603050405020304" pitchFamily="18" charset="0"/>
                                    <a:cs typeface="Arial" panose="020B0604020202020204" pitchFamily="34" charset="0"/>
                                  </a:rPr>
                                  <m:t>𝑆</m:t>
                                </m:r>
                              </m:e>
                              <m:sub>
                                <m:r>
                                  <a:rPr lang="da-DK" sz="1800" i="1">
                                    <a:latin typeface="Cambria Math" panose="02040503050406030204" pitchFamily="18" charset="0"/>
                                    <a:ea typeface="Times New Roman" panose="02020603050405020304" pitchFamily="18" charset="0"/>
                                    <a:cs typeface="Arial" panose="020B0604020202020204" pitchFamily="34" charset="0"/>
                                  </a:rPr>
                                  <m:t>2</m:t>
                                </m:r>
                              </m:sub>
                            </m:sSub>
                          </m:e>
                        </m:rad>
                        <m:r>
                          <a:rPr lang="da-DK" sz="18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1800" i="1">
                                <a:latin typeface="Cambria Math" panose="02040503050406030204" pitchFamily="18" charset="0"/>
                                <a:ea typeface="Times New Roman" panose="02020603050405020304" pitchFamily="18" charset="0"/>
                                <a:cs typeface="Arial" panose="020B0604020202020204" pitchFamily="34" charset="0"/>
                              </a:rPr>
                            </m:ctrlPr>
                          </m:sSubPr>
                          <m:e>
                            <m:r>
                              <a:rPr lang="da-DK" sz="1800" i="1">
                                <a:latin typeface="Cambria Math" panose="02040503050406030204" pitchFamily="18" charset="0"/>
                                <a:ea typeface="Times New Roman" panose="02020603050405020304" pitchFamily="18" charset="0"/>
                                <a:cs typeface="Arial" panose="020B0604020202020204" pitchFamily="34" charset="0"/>
                              </a:rPr>
                              <m:t>𝑆</m:t>
                            </m:r>
                          </m:e>
                          <m:sub>
                            <m:r>
                              <a:rPr lang="da-DK" sz="1800" i="1">
                                <a:latin typeface="Cambria Math" panose="02040503050406030204" pitchFamily="18" charset="0"/>
                                <a:ea typeface="Times New Roman" panose="02020603050405020304" pitchFamily="18" charset="0"/>
                                <a:cs typeface="Arial" panose="020B0604020202020204" pitchFamily="34" charset="0"/>
                              </a:rPr>
                              <m:t>2</m:t>
                            </m:r>
                          </m:sub>
                        </m:sSub>
                      </m:e>
                    </m:d>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r>
                          <a:rPr lang="da-DK" sz="1800" i="1">
                            <a:latin typeface="Cambria Math" panose="02040503050406030204" pitchFamily="18" charset="0"/>
                            <a:ea typeface="Times New Roman" panose="02020603050405020304" pitchFamily="18" charset="0"/>
                            <a:cs typeface="Arial" panose="020B0604020202020204" pitchFamily="34" charset="0"/>
                          </a:rPr>
                          <m:t>1</m:t>
                        </m:r>
                      </m:num>
                      <m:den>
                        <m:r>
                          <a:rPr lang="da-DK" sz="1800" i="1">
                            <a:latin typeface="Cambria Math" panose="02040503050406030204" pitchFamily="18" charset="0"/>
                            <a:ea typeface="Times New Roman" panose="02020603050405020304" pitchFamily="18" charset="0"/>
                            <a:cs typeface="Arial" panose="020B0604020202020204" pitchFamily="34" charset="0"/>
                          </a:rPr>
                          <m:t>3</m:t>
                        </m:r>
                      </m:den>
                    </m:f>
                    <m:r>
                      <a:rPr lang="da-DK" sz="1800" i="1">
                        <a:latin typeface="Cambria Math" panose="02040503050406030204" pitchFamily="18" charset="0"/>
                        <a:ea typeface="Times New Roman" panose="02020603050405020304" pitchFamily="18" charset="0"/>
                        <a:cs typeface="Arial" panose="020B0604020202020204" pitchFamily="34" charset="0"/>
                      </a:rPr>
                      <m:t>.4</m:t>
                    </m:r>
                    <m:d>
                      <m:dPr>
                        <m:ctrlPr>
                          <a:rPr lang="en-US" sz="1800" i="1">
                            <a:latin typeface="Cambria Math" panose="02040503050406030204" pitchFamily="18" charset="0"/>
                            <a:ea typeface="Times New Roman" panose="02020603050405020304" pitchFamily="18" charset="0"/>
                            <a:cs typeface="Arial" panose="020B0604020202020204" pitchFamily="34" charset="0"/>
                          </a:rPr>
                        </m:ctrlPr>
                      </m:dPr>
                      <m:e>
                        <m:r>
                          <a:rPr lang="da-DK" sz="1800" i="1">
                            <a:latin typeface="Cambria Math" panose="02040503050406030204" pitchFamily="18" charset="0"/>
                            <a:ea typeface="Times New Roman" panose="02020603050405020304" pitchFamily="18" charset="0"/>
                            <a:cs typeface="Arial" panose="020B0604020202020204" pitchFamily="34" charset="0"/>
                          </a:rPr>
                          <m:t>9+</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r>
                              <a:rPr lang="da-DK" sz="1800" i="1">
                                <a:latin typeface="Cambria Math" panose="02040503050406030204" pitchFamily="18" charset="0"/>
                                <a:ea typeface="Times New Roman" panose="02020603050405020304" pitchFamily="18" charset="0"/>
                                <a:cs typeface="Arial" panose="020B0604020202020204" pitchFamily="34" charset="0"/>
                              </a:rPr>
                              <m:t>9.4</m:t>
                            </m:r>
                          </m:e>
                        </m:rad>
                        <m:r>
                          <a:rPr lang="da-DK" sz="1800" i="1">
                            <a:latin typeface="Cambria Math" panose="02040503050406030204" pitchFamily="18" charset="0"/>
                            <a:ea typeface="Times New Roman" panose="02020603050405020304" pitchFamily="18" charset="0"/>
                            <a:cs typeface="Arial" panose="020B0604020202020204" pitchFamily="34" charset="0"/>
                          </a:rPr>
                          <m:t>+4</m:t>
                        </m:r>
                      </m:e>
                    </m:d>
                    <m:r>
                      <a:rPr lang="da-DK" sz="1800" i="1">
                        <a:latin typeface="Cambria Math" panose="02040503050406030204" pitchFamily="18" charset="0"/>
                        <a:ea typeface="Times New Roman" panose="02020603050405020304" pitchFamily="18" charset="0"/>
                        <a:cs typeface="Arial" panose="020B0604020202020204" pitchFamily="34" charset="0"/>
                      </a:rPr>
                      <m:t>=</m:t>
                    </m:r>
                    <m:f>
                      <m:fPr>
                        <m:ctrlPr>
                          <a:rPr lang="en-US" sz="1800" i="1">
                            <a:latin typeface="Cambria Math" panose="02040503050406030204" pitchFamily="18" charset="0"/>
                            <a:ea typeface="Times New Roman" panose="02020603050405020304" pitchFamily="18" charset="0"/>
                            <a:cs typeface="Arial" panose="020B0604020202020204" pitchFamily="34" charset="0"/>
                          </a:rPr>
                        </m:ctrlPr>
                      </m:fPr>
                      <m:num>
                        <m:r>
                          <a:rPr lang="da-DK" sz="1800" i="1">
                            <a:latin typeface="Cambria Math" panose="02040503050406030204" pitchFamily="18" charset="0"/>
                            <a:ea typeface="Times New Roman" panose="02020603050405020304" pitchFamily="18" charset="0"/>
                            <a:cs typeface="Arial" panose="020B0604020202020204" pitchFamily="34" charset="0"/>
                          </a:rPr>
                          <m:t>76</m:t>
                        </m:r>
                      </m:num>
                      <m:den>
                        <m:r>
                          <a:rPr lang="da-DK" sz="1800" i="1">
                            <a:latin typeface="Cambria Math" panose="02040503050406030204" pitchFamily="18" charset="0"/>
                            <a:ea typeface="Times New Roman" panose="02020603050405020304" pitchFamily="18" charset="0"/>
                            <a:cs typeface="Arial" panose="020B0604020202020204" pitchFamily="34" charset="0"/>
                          </a:rPr>
                          <m:t>3</m:t>
                        </m:r>
                      </m:den>
                    </m:f>
                    <m:r>
                      <a:rPr lang="da-DK" sz="1800" i="1">
                        <a:latin typeface="Cambria Math" panose="02040503050406030204" pitchFamily="18" charset="0"/>
                        <a:ea typeface="Times New Roman" panose="02020603050405020304" pitchFamily="18" charset="0"/>
                        <a:cs typeface="Arial" panose="020B0604020202020204" pitchFamily="34" charset="0"/>
                      </a:rPr>
                      <m:t> (</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𝑑𝑚</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en-US" sz="1800" dirty="0">
                    <a:latin typeface="Times New Roman" panose="02020603050405020304" pitchFamily="18" charset="0"/>
                    <a:ea typeface="Calibri" panose="020F0502020204030204" pitchFamily="34" charset="0"/>
                    <a:cs typeface="Times New Roman" panose="02020603050405020304" pitchFamily="18" charset="0"/>
                  </a:rPr>
                  <a:t> </a:t>
                </a:r>
              </a:p>
            </p:txBody>
          </p:sp>
        </mc:Choice>
        <mc:Fallback>
          <p:sp>
            <p:nvSpPr>
              <p:cNvPr id="7" name="Rectangle 6"/>
              <p:cNvSpPr>
                <a:spLocks noRot="1" noChangeAspect="1" noMove="1" noResize="1" noEditPoints="1" noAdjustHandles="1" noChangeArrowheads="1" noChangeShapeType="1" noTextEdit="1"/>
              </p:cNvSpPr>
              <p:nvPr/>
            </p:nvSpPr>
            <p:spPr>
              <a:xfrm>
                <a:off x="867498" y="1838159"/>
                <a:ext cx="7421163" cy="3120791"/>
              </a:xfrm>
              <a:prstGeom prst="rect">
                <a:avLst/>
              </a:prstGeom>
              <a:blipFill>
                <a:blip r:embed="rId3"/>
                <a:stretch>
                  <a:fillRect l="-657" r="-657"/>
                </a:stretch>
              </a:blipFill>
            </p:spPr>
            <p:txBody>
              <a:bodyPr/>
              <a:lstStyle/>
              <a:p>
                <a:r>
                  <a:rPr lang="en-US">
                    <a:noFill/>
                  </a:rPr>
                  <a:t> </a:t>
                </a:r>
              </a:p>
            </p:txBody>
          </p:sp>
        </mc:Fallback>
      </mc:AlternateContent>
    </p:spTree>
    <p:extLst>
      <p:ext uri="{BB962C8B-B14F-4D97-AF65-F5344CB8AC3E}">
        <p14:creationId xmlns:p14="http://schemas.microsoft.com/office/powerpoint/2010/main" val="253177802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6" grpId="0"/>
      <p:bldP spid="10"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17158"/>
            <a:ext cx="857748" cy="543117"/>
          </a:xfrm>
          <a:prstGeom prst="rect">
            <a:avLst/>
          </a:prstGeom>
        </p:spPr>
      </p:pic>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423408" y="928609"/>
            <a:ext cx="8286480" cy="15085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333333"/>
              </a:buClr>
              <a:buSzPts val="3600"/>
              <a:buFont typeface="Arial"/>
              <a:buNone/>
              <a:tabLst/>
              <a:defRPr/>
            </a:pPr>
            <a:r>
              <a:rPr lang="en-US" sz="7000" b="1">
                <a:solidFill>
                  <a:srgbClr val="0082C6">
                    <a:lumMod val="50000"/>
                  </a:srgbClr>
                </a:solidFill>
                <a:latin typeface="Arial" panose="020B0604020202020204" pitchFamily="34" charset="0"/>
                <a:sym typeface="Delius"/>
              </a:rPr>
              <a:t>LUYỆN TẬP</a:t>
            </a:r>
            <a:endParaRPr kumimoji="0" lang="vi-VN" sz="7000" b="1" i="0" u="none" strike="noStrike" kern="0" cap="none" spc="0" normalizeH="0" baseline="0" noProof="0">
              <a:ln>
                <a:noFill/>
              </a:ln>
              <a:solidFill>
                <a:srgbClr val="0082C6">
                  <a:lumMod val="50000"/>
                </a:srgbClr>
              </a:solidFill>
              <a:effectLst/>
              <a:uLnTx/>
              <a:uFillTx/>
              <a:latin typeface="Arial"/>
              <a:cs typeface="Arial"/>
              <a:sym typeface="Delius"/>
            </a:endParaRPr>
          </a:p>
        </p:txBody>
      </p:sp>
      <p:pic>
        <p:nvPicPr>
          <p:cNvPr id="13" name="Picture 12"/>
          <p:cNvPicPr>
            <a:picLocks noChangeAspect="1"/>
          </p:cNvPicPr>
          <p:nvPr/>
        </p:nvPicPr>
        <p:blipFill>
          <a:blip r:embed="rId4"/>
          <a:stretch>
            <a:fillRect/>
          </a:stretch>
        </p:blipFill>
        <p:spPr>
          <a:xfrm flipH="1">
            <a:off x="7058392" y="3754882"/>
            <a:ext cx="1605776" cy="1092708"/>
          </a:xfrm>
          <a:prstGeom prst="rect">
            <a:avLst/>
          </a:prstGeom>
        </p:spPr>
      </p:pic>
    </p:spTree>
    <p:extLst>
      <p:ext uri="{BB962C8B-B14F-4D97-AF65-F5344CB8AC3E}">
        <p14:creationId xmlns:p14="http://schemas.microsoft.com/office/powerpoint/2010/main" val="2004392347"/>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1624" y="366819"/>
            <a:ext cx="3829050" cy="10287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pPr>
            <a:r>
              <a:rPr lang="en-US" sz="3300" b="1" kern="1200" dirty="0" err="1">
                <a:solidFill>
                  <a:srgbClr val="C00000"/>
                </a:solidFill>
                <a:latin typeface="Arial" panose="020B0604020202020204" pitchFamily="34" charset="0"/>
                <a:cs typeface="Arial" panose="020B0604020202020204" pitchFamily="34" charset="0"/>
              </a:rPr>
              <a:t>Bắn</a:t>
            </a:r>
            <a:r>
              <a:rPr lang="en-US" sz="3300" b="1" kern="1200" dirty="0">
                <a:solidFill>
                  <a:srgbClr val="C00000"/>
                </a:solidFill>
                <a:latin typeface="Arial" panose="020B0604020202020204" pitchFamily="34" charset="0"/>
                <a:cs typeface="Arial" panose="020B0604020202020204" pitchFamily="34" charset="0"/>
              </a:rPr>
              <a:t> </a:t>
            </a:r>
            <a:r>
              <a:rPr lang="en-US" sz="3300" b="1" kern="1200" dirty="0" err="1">
                <a:solidFill>
                  <a:srgbClr val="C00000"/>
                </a:solidFill>
                <a:latin typeface="Arial" panose="020B0604020202020204" pitchFamily="34" charset="0"/>
                <a:cs typeface="Arial" panose="020B0604020202020204" pitchFamily="34" charset="0"/>
              </a:rPr>
              <a:t>Cung</a:t>
            </a:r>
            <a:r>
              <a:rPr lang="en-US" sz="3300" b="1" kern="1200" dirty="0">
                <a:solidFill>
                  <a:srgbClr val="C00000"/>
                </a:solidFill>
                <a:latin typeface="Arial" panose="020B0604020202020204" pitchFamily="34" charset="0"/>
                <a:cs typeface="Arial" panose="020B0604020202020204" pitchFamily="34" charset="0"/>
              </a:rPr>
              <a:t> </a:t>
            </a:r>
            <a:r>
              <a:rPr lang="en-US" sz="3300" b="1" kern="1200" dirty="0" err="1">
                <a:solidFill>
                  <a:srgbClr val="C00000"/>
                </a:solidFill>
                <a:latin typeface="Arial" panose="020B0604020202020204" pitchFamily="34" charset="0"/>
                <a:cs typeface="Arial" panose="020B0604020202020204" pitchFamily="34" charset="0"/>
              </a:rPr>
              <a:t>Tên</a:t>
            </a:r>
            <a:endParaRPr lang="en-US" sz="3300" b="1" kern="1200" dirty="0">
              <a:solidFill>
                <a:srgbClr val="C00000"/>
              </a:solidFill>
              <a:latin typeface="Arial" panose="020B0604020202020204" pitchFamily="34" charset="0"/>
              <a:cs typeface="Arial" panose="020B0604020202020204" pitchFamily="34" charset="0"/>
            </a:endParaRPr>
          </a:p>
        </p:txBody>
      </p:sp>
      <p:pic>
        <p:nvPicPr>
          <p:cNvPr id="3" name="Picture 2" descr="1548b78863bea9b589200adb6a7ee866.png"/>
          <p:cNvPicPr>
            <a:picLocks noChangeAspect="1"/>
          </p:cNvPicPr>
          <p:nvPr/>
        </p:nvPicPr>
        <p:blipFill>
          <a:blip r:embed="rId2" cstate="print"/>
          <a:stretch>
            <a:fillRect/>
          </a:stretch>
        </p:blipFill>
        <p:spPr>
          <a:xfrm rot="21388199">
            <a:off x="3030847" y="1834275"/>
            <a:ext cx="2970605" cy="2858535"/>
          </a:xfrm>
          <a:prstGeom prst="rect">
            <a:avLst/>
          </a:prstGeom>
        </p:spPr>
      </p:pic>
    </p:spTree>
    <p:extLst>
      <p:ext uri="{BB962C8B-B14F-4D97-AF65-F5344CB8AC3E}">
        <p14:creationId xmlns:p14="http://schemas.microsoft.com/office/powerpoint/2010/main" val="21548161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4133850" y="1993232"/>
            <a:ext cx="628650" cy="92141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4048476" y="2931518"/>
                <a:ext cx="818449" cy="7117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b="0" i="1" smtClean="0">
                          <a:solidFill>
                            <a:srgbClr val="000000"/>
                          </a:solidFill>
                          <a:effectLst/>
                          <a:latin typeface="Cambria Math" panose="02040503050406030204" pitchFamily="18" charset="0"/>
                          <a:cs typeface="Times New Roman" panose="02020603050405020304" pitchFamily="18" charset="0"/>
                        </a:rPr>
                        <m:t>2</m:t>
                      </m:r>
                    </m:oMath>
                  </m:oMathPara>
                </a14:m>
                <a:endParaRPr lang="en-US" sz="2000" kern="1200" dirty="0">
                  <a:solidFill>
                    <a:schemeClr val="tx1"/>
                  </a:solidFill>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4048476" y="2931518"/>
                <a:ext cx="818449" cy="711799"/>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53025" y="3404115"/>
            <a:ext cx="628650" cy="9023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387453" y="4476750"/>
                <a:ext cx="997744" cy="5253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b="0" i="1" kern="1200" smtClean="0">
                          <a:solidFill>
                            <a:prstClr val="black"/>
                          </a:solidFill>
                          <a:latin typeface="Cambria Math" panose="02040503050406030204" pitchFamily="18" charset="0"/>
                          <a:cs typeface="Arial" panose="020B0604020202020204" pitchFamily="34" charset="0"/>
                        </a:rPr>
                        <m:t>2</m:t>
                      </m:r>
                      <m:rad>
                        <m:radPr>
                          <m:degHide m:val="on"/>
                          <m:ctrlPr>
                            <a:rPr lang="en-US" sz="2000" b="0" i="1" kern="1200" smtClean="0">
                              <a:solidFill>
                                <a:prstClr val="black"/>
                              </a:solidFill>
                              <a:latin typeface="Cambria Math" panose="02040503050406030204" pitchFamily="18" charset="0"/>
                              <a:cs typeface="Arial" panose="020B0604020202020204" pitchFamily="34" charset="0"/>
                            </a:rPr>
                          </m:ctrlPr>
                        </m:radPr>
                        <m:deg/>
                        <m:e>
                          <m:r>
                            <a:rPr lang="en-US" sz="2000" b="0" i="1" kern="1200" smtClean="0">
                              <a:solidFill>
                                <a:prstClr val="black"/>
                              </a:solidFill>
                              <a:latin typeface="Cambria Math" panose="02040503050406030204" pitchFamily="18" charset="0"/>
                              <a:cs typeface="Arial" panose="020B0604020202020204" pitchFamily="34" charset="0"/>
                            </a:rPr>
                            <m:t>6</m:t>
                          </m:r>
                        </m:e>
                      </m:rad>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387453" y="4476750"/>
                <a:ext cx="997744" cy="525378"/>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572000" y="3638550"/>
            <a:ext cx="628650" cy="90236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7519251" y="4318233"/>
                <a:ext cx="920330" cy="6838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r>
                        <a:rPr lang="en-US" sz="2000" b="0" i="1" smtClean="0">
                          <a:solidFill>
                            <a:srgbClr val="000000"/>
                          </a:solidFill>
                          <a:latin typeface="Cambria Math" panose="02040503050406030204" pitchFamily="18" charset="0"/>
                          <a:cs typeface="Times New Roman" panose="02020603050405020304" pitchFamily="18" charset="0"/>
                        </a:rPr>
                        <m:t>1</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519251" y="4318233"/>
                <a:ext cx="920330" cy="683896"/>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6743700" y="1792488"/>
            <a:ext cx="628650" cy="85977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6543867" y="2757100"/>
                <a:ext cx="1028316" cy="7012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r>
                        <a:rPr lang="en-US" sz="2000" b="0" i="1" smtClean="0">
                          <a:solidFill>
                            <a:srgbClr val="000000"/>
                          </a:solidFill>
                          <a:latin typeface="Cambria Math" panose="02040503050406030204" pitchFamily="18" charset="0"/>
                          <a:cs typeface="Times New Roman" panose="02020603050405020304" pitchFamily="18" charset="0"/>
                        </a:rPr>
                        <m:t>6</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543867" y="2757100"/>
                <a:ext cx="1028316" cy="701207"/>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55448" y="133350"/>
            <a:ext cx="9427464" cy="14397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TextBox 14"/>
              <p:cNvSpPr txBox="1"/>
              <p:nvPr/>
            </p:nvSpPr>
            <p:spPr>
              <a:xfrm>
                <a:off x="522668" y="413009"/>
                <a:ext cx="6227983" cy="878959"/>
              </a:xfrm>
              <a:prstGeom prst="rect">
                <a:avLst/>
              </a:prstGeom>
              <a:noFill/>
            </p:spPr>
            <p:txBody>
              <a:bodyPr wrap="square" rtlCol="0">
                <a:spAutoFit/>
              </a:bodyPr>
              <a:lstStyle/>
              <a:p>
                <a:pPr algn="just">
                  <a:lnSpc>
                    <a:spcPct val="130000"/>
                  </a:lnSpc>
                  <a:spcBef>
                    <a:spcPts val="600"/>
                  </a:spcBef>
                  <a:spcAft>
                    <a:spcPts val="600"/>
                  </a:spcAft>
                </a:pPr>
                <a:r>
                  <a:rPr lang="fr-FR"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000" kern="0" dirty="0">
                    <a:solidFill>
                      <a:schemeClr val="bg1"/>
                    </a:solidFill>
                    <a:effectLst/>
                    <a:latin typeface="Arial" panose="020B0604020202020204" pitchFamily="34" charset="0"/>
                    <a:ea typeface="Calibri" panose="020F0502020204030204" pitchFamily="34" charset="0"/>
                  </a:rPr>
                  <a:t>Cho </a:t>
                </a:r>
                <a:r>
                  <a:rPr lang="fr-FR" sz="2000" kern="0" dirty="0" err="1">
                    <a:solidFill>
                      <a:schemeClr val="bg1"/>
                    </a:solidFill>
                    <a:effectLst/>
                    <a:latin typeface="Arial" panose="020B0604020202020204" pitchFamily="34" charset="0"/>
                    <a:ea typeface="Calibri" panose="020F0502020204030204" pitchFamily="34" charset="0"/>
                  </a:rPr>
                  <a:t>khối</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lập</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phương</a:t>
                </a:r>
                <a:r>
                  <a:rPr lang="fr-FR" sz="2000" kern="0" dirty="0">
                    <a:solidFill>
                      <a:schemeClr val="bg1"/>
                    </a:solidFill>
                    <a:effectLst/>
                    <a:latin typeface="Arial" panose="020B0604020202020204" pitchFamily="34" charset="0"/>
                    <a:ea typeface="Calibri" panose="020F0502020204030204" pitchFamily="34" charset="0"/>
                  </a:rPr>
                  <a:t> </a:t>
                </a:r>
                <a14:m>
                  <m:oMath xmlns:m="http://schemas.openxmlformats.org/officeDocument/2006/math">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𝐴𝐵𝐶𝐷</m:t>
                    </m:r>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𝐴</m:t>
                    </m:r>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𝐶</m:t>
                    </m:r>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𝐷</m:t>
                    </m:r>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a14:m>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biết</a:t>
                </a:r>
                <a:r>
                  <a:rPr lang="fr-FR" sz="2000" kern="0" dirty="0">
                    <a:solidFill>
                      <a:schemeClr val="bg1"/>
                    </a:solidFill>
                    <a:effectLst/>
                    <a:latin typeface="Arial" panose="020B0604020202020204" pitchFamily="34" charset="0"/>
                    <a:ea typeface="Calibri" panose="020F0502020204030204" pitchFamily="34" charset="0"/>
                  </a:rPr>
                  <a:t> </a:t>
                </a:r>
                <a14:m>
                  <m:oMath xmlns:m="http://schemas.openxmlformats.org/officeDocument/2006/math">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𝐷</m:t>
                    </m:r>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 =</m:t>
                    </m:r>
                  </m:oMath>
                </a14:m>
                <a:r>
                  <a:rPr lang="fr-FR" sz="2000" kern="0" dirty="0">
                    <a:solidFill>
                      <a:schemeClr val="bg1"/>
                    </a:solidFill>
                    <a:effectLst/>
                    <a:latin typeface="Arial" panose="020B0604020202020204" pitchFamily="34" charset="0"/>
                    <a:ea typeface="Calibri" panose="020F0502020204030204" pitchFamily="34" charset="0"/>
                  </a:rPr>
                  <a:t> </a:t>
                </a:r>
                <a14:m>
                  <m:oMath xmlns:m="http://schemas.openxmlformats.org/officeDocument/2006/math">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2000" i="1">
                            <a:solidFill>
                              <a:schemeClr val="bg1"/>
                            </a:solidFill>
                            <a:effectLst/>
                            <a:latin typeface="Cambria Math" panose="02040503050406030204" pitchFamily="18" charset="0"/>
                            <a:cs typeface="Arial" panose="020B0604020202020204" pitchFamily="34" charset="0"/>
                          </a:rPr>
                        </m:ctrlPr>
                      </m:radPr>
                      <m:deg/>
                      <m:e>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e>
                    </m:rad>
                  </m:oMath>
                </a14:m>
                <a:r>
                  <a:rPr lang="fr-FR" sz="2000" kern="0" dirty="0">
                    <a:solidFill>
                      <a:schemeClr val="bg1"/>
                    </a:solidFill>
                    <a:effectLst/>
                    <a:latin typeface="Arial" panose="020B0604020202020204" pitchFamily="34" charset="0"/>
                    <a:ea typeface="Calibri" panose="020F0502020204030204" pitchFamily="34" charset="0"/>
                  </a:rPr>
                  <a:t>. Khi </a:t>
                </a:r>
                <a:r>
                  <a:rPr lang="fr-FR" sz="2000" kern="0" dirty="0" err="1">
                    <a:solidFill>
                      <a:schemeClr val="bg1"/>
                    </a:solidFill>
                    <a:effectLst/>
                    <a:latin typeface="Arial" panose="020B0604020202020204" pitchFamily="34" charset="0"/>
                    <a:ea typeface="Calibri" panose="020F0502020204030204" pitchFamily="34" charset="0"/>
                  </a:rPr>
                  <a:t>đó</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cạnh</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của</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khối</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lập</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phương</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bằng</a:t>
                </a:r>
                <a:r>
                  <a:rPr lang="fr-FR" sz="2000" kern="0" dirty="0">
                    <a:solidFill>
                      <a:schemeClr val="bg1"/>
                    </a:solidFill>
                    <a:effectLst/>
                    <a:latin typeface="Arial" panose="020B0604020202020204" pitchFamily="34" charset="0"/>
                    <a:ea typeface="Calibri" panose="020F0502020204030204" pitchFamily="34" charset="0"/>
                  </a:rPr>
                  <a:t> :</a:t>
                </a:r>
                <a:endParaRPr lang="en-US" sz="20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522668" y="413009"/>
                <a:ext cx="6227983" cy="878959"/>
              </a:xfrm>
              <a:prstGeom prst="rect">
                <a:avLst/>
              </a:prstGeom>
              <a:blipFill>
                <a:blip r:embed="rId11"/>
                <a:stretch>
                  <a:fillRect l="-1077" r="-979" b="-11806"/>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105321"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966184" y="4384625"/>
            <a:ext cx="915407" cy="34586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2819400" y="2114550"/>
            <a:ext cx="1286184"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01967" y="3975333"/>
            <a:ext cx="978062"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45933" y="2654668"/>
            <a:ext cx="685800" cy="685800"/>
          </a:xfrm>
          <a:prstGeom prst="rect">
            <a:avLst/>
          </a:prstGeom>
        </p:spPr>
      </p:pic>
      <p:sp>
        <p:nvSpPr>
          <p:cNvPr id="26" name="Rounded Rectangle 25"/>
          <p:cNvSpPr/>
          <p:nvPr/>
        </p:nvSpPr>
        <p:spPr>
          <a:xfrm>
            <a:off x="5424642" y="2097855"/>
            <a:ext cx="983533"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4369810-361F-7E62-B596-A545CDF6871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85065" y="178087"/>
            <a:ext cx="1536267" cy="1384804"/>
          </a:xfrm>
          <a:prstGeom prst="rect">
            <a:avLst/>
          </a:prstGeom>
        </p:spPr>
      </p:pic>
    </p:spTree>
    <p:extLst>
      <p:ext uri="{BB962C8B-B14F-4D97-AF65-F5344CB8AC3E}">
        <p14:creationId xmlns:p14="http://schemas.microsoft.com/office/powerpoint/2010/main" val="4129124098"/>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47 0.00556 C 0.05347 0.00648 0.14149 -0.02685 0.23004 -0.05833 " pathEditMode="relative" rAng="0" ptsTypes="AA">
                                      <p:cBhvr>
                                        <p:cTn id="6" dur="2000" fill="hold"/>
                                        <p:tgtEl>
                                          <p:spTgt spid="16"/>
                                        </p:tgtEl>
                                        <p:attrNameLst>
                                          <p:attrName>ppt_x</p:attrName>
                                          <p:attrName>ppt_y</p:attrName>
                                        </p:attrNameLst>
                                      </p:cBhvr>
                                      <p:rCtr x="8828" y="-3194"/>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2.22222E-6 3.95062E-6 L 0.46597 -0.14707 " pathEditMode="relative" rAng="0" ptsTypes="AA">
                                      <p:cBhvr>
                                        <p:cTn id="56" dur="2000" fill="hold"/>
                                        <p:tgtEl>
                                          <p:spTgt spid="25"/>
                                        </p:tgtEl>
                                        <p:attrNameLst>
                                          <p:attrName>ppt_x</p:attrName>
                                          <p:attrName>ppt_y</p:attrName>
                                        </p:attrNameLst>
                                      </p:cBhvr>
                                      <p:rCtr x="23299" y="-7361"/>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6909648" y="3508649"/>
            <a:ext cx="628650" cy="92141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6596515" y="4411018"/>
                <a:ext cx="1017818" cy="6652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2000" i="1" smtClean="0">
                              <a:solidFill>
                                <a:srgbClr val="000000"/>
                              </a:solidFill>
                              <a:latin typeface="Cambria Math" panose="02040503050406030204" pitchFamily="18" charset="0"/>
                              <a:cs typeface="Times New Roman" panose="02020603050405020304" pitchFamily="18" charset="0"/>
                            </a:rPr>
                          </m:ctrlPr>
                        </m:fPr>
                        <m:num>
                          <m:sSup>
                            <m:sSupPr>
                              <m:ctrlPr>
                                <a:rPr lang="en-US" sz="2000" i="1">
                                  <a:solidFill>
                                    <a:srgbClr val="000000"/>
                                  </a:solidFill>
                                  <a:latin typeface="Cambria Math" panose="02040503050406030204" pitchFamily="18" charset="0"/>
                                  <a:cs typeface="Times New Roman" panose="02020603050405020304" pitchFamily="18" charset="0"/>
                                </a:rPr>
                              </m:ctrlPr>
                            </m:sSupPr>
                            <m:e>
                              <m:r>
                                <a:rPr lang="en-US" sz="2000" i="1">
                                  <a:solidFill>
                                    <a:srgbClr val="000000"/>
                                  </a:solidFill>
                                  <a:latin typeface="Cambria Math" panose="02040503050406030204" pitchFamily="18" charset="0"/>
                                  <a:cs typeface="Times New Roman" panose="02020603050405020304" pitchFamily="18" charset="0"/>
                                </a:rPr>
                                <m:t>𝑎</m:t>
                              </m:r>
                            </m:e>
                            <m:sup>
                              <m:r>
                                <a:rPr lang="en-US" sz="2000" i="1">
                                  <a:solidFill>
                                    <a:srgbClr val="000000"/>
                                  </a:solidFill>
                                  <a:latin typeface="Cambria Math" panose="02040503050406030204" pitchFamily="18" charset="0"/>
                                  <a:cs typeface="Times New Roman" panose="02020603050405020304" pitchFamily="18" charset="0"/>
                                </a:rPr>
                                <m:t>3</m:t>
                              </m:r>
                            </m:sup>
                          </m:sSup>
                        </m:num>
                        <m:den>
                          <m:r>
                            <a:rPr lang="en-US" sz="2000" b="0" i="1" smtClean="0">
                              <a:solidFill>
                                <a:srgbClr val="000000"/>
                              </a:solidFill>
                              <a:latin typeface="Cambria Math" panose="02040503050406030204" pitchFamily="18" charset="0"/>
                              <a:cs typeface="Times New Roman" panose="02020603050405020304" pitchFamily="18" charset="0"/>
                            </a:rPr>
                            <m:t>2</m:t>
                          </m:r>
                        </m:den>
                      </m:f>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6596515" y="4411018"/>
                <a:ext cx="1017818" cy="665210"/>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6960254" y="1763403"/>
            <a:ext cx="628650" cy="9023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202907" y="4326184"/>
                <a:ext cx="978694" cy="6838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sSup>
                        <m:sSupPr>
                          <m:ctrlPr>
                            <a:rPr lang="en-US" sz="2000" b="0" i="1" smtClean="0">
                              <a:solidFill>
                                <a:srgbClr val="000000"/>
                              </a:solidFill>
                              <a:latin typeface="Cambria Math" panose="02040503050406030204" pitchFamily="18" charset="0"/>
                              <a:cs typeface="Times New Roman" panose="02020603050405020304" pitchFamily="18" charset="0"/>
                            </a:rPr>
                          </m:ctrlPr>
                        </m:sSupPr>
                        <m:e>
                          <m:r>
                            <a:rPr lang="en-US" sz="2000" b="0" i="1" smtClean="0">
                              <a:solidFill>
                                <a:srgbClr val="000000"/>
                              </a:solidFill>
                              <a:latin typeface="Cambria Math" panose="02040503050406030204" pitchFamily="18" charset="0"/>
                              <a:cs typeface="Times New Roman" panose="02020603050405020304" pitchFamily="18" charset="0"/>
                            </a:rPr>
                            <m:t>𝑎</m:t>
                          </m:r>
                        </m:e>
                        <m:sup>
                          <m:r>
                            <a:rPr lang="en-US" sz="2000" b="0" i="1" smtClean="0">
                              <a:solidFill>
                                <a:srgbClr val="000000"/>
                              </a:solidFill>
                              <a:latin typeface="Cambria Math" panose="02040503050406030204" pitchFamily="18" charset="0"/>
                              <a:cs typeface="Times New Roman" panose="02020603050405020304" pitchFamily="18" charset="0"/>
                            </a:rPr>
                            <m:t>3</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202907" y="4326184"/>
                <a:ext cx="978694" cy="683896"/>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458843" y="3472583"/>
            <a:ext cx="628650" cy="90236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6698595" y="2665772"/>
                <a:ext cx="890309" cy="7235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2000" i="1" smtClean="0">
                              <a:solidFill>
                                <a:srgbClr val="000000"/>
                              </a:solidFill>
                              <a:latin typeface="Cambria Math" panose="02040503050406030204" pitchFamily="18" charset="0"/>
                              <a:cs typeface="Times New Roman" panose="02020603050405020304" pitchFamily="18" charset="0"/>
                            </a:rPr>
                          </m:ctrlPr>
                        </m:fPr>
                        <m:num>
                          <m:sSup>
                            <m:sSupPr>
                              <m:ctrlPr>
                                <a:rPr lang="en-US" sz="2000" i="1">
                                  <a:solidFill>
                                    <a:srgbClr val="000000"/>
                                  </a:solidFill>
                                  <a:latin typeface="Cambria Math" panose="02040503050406030204" pitchFamily="18" charset="0"/>
                                  <a:cs typeface="Times New Roman" panose="02020603050405020304" pitchFamily="18" charset="0"/>
                                </a:rPr>
                              </m:ctrlPr>
                            </m:sSupPr>
                            <m:e>
                              <m:r>
                                <a:rPr lang="en-US" sz="2000" i="1">
                                  <a:solidFill>
                                    <a:srgbClr val="000000"/>
                                  </a:solidFill>
                                  <a:latin typeface="Cambria Math" panose="02040503050406030204" pitchFamily="18" charset="0"/>
                                  <a:cs typeface="Times New Roman" panose="02020603050405020304" pitchFamily="18" charset="0"/>
                                </a:rPr>
                                <m:t>𝑎</m:t>
                              </m:r>
                            </m:e>
                            <m:sup>
                              <m:r>
                                <a:rPr lang="en-US" sz="2000" i="1">
                                  <a:solidFill>
                                    <a:srgbClr val="000000"/>
                                  </a:solidFill>
                                  <a:latin typeface="Cambria Math" panose="02040503050406030204" pitchFamily="18" charset="0"/>
                                  <a:cs typeface="Times New Roman" panose="02020603050405020304" pitchFamily="18" charset="0"/>
                                </a:rPr>
                                <m:t>3</m:t>
                              </m:r>
                            </m:sup>
                          </m:sSup>
                        </m:num>
                        <m:den>
                          <m:r>
                            <a:rPr lang="en-US" sz="2000" b="0" i="1" smtClean="0">
                              <a:solidFill>
                                <a:srgbClr val="000000"/>
                              </a:solidFill>
                              <a:latin typeface="Cambria Math" panose="02040503050406030204" pitchFamily="18" charset="0"/>
                              <a:cs typeface="Times New Roman" panose="02020603050405020304" pitchFamily="18" charset="0"/>
                            </a:rPr>
                            <m:t>6</m:t>
                          </m:r>
                        </m:den>
                      </m:f>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698595" y="2665772"/>
                <a:ext cx="890309" cy="723568"/>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3924300" y="1826278"/>
            <a:ext cx="628650" cy="85977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3598484" y="2665772"/>
                <a:ext cx="1016718" cy="7112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2000" b="0" i="1" smtClean="0">
                              <a:solidFill>
                                <a:srgbClr val="000000"/>
                              </a:solidFill>
                              <a:latin typeface="Cambria Math" panose="02040503050406030204" pitchFamily="18" charset="0"/>
                              <a:cs typeface="Times New Roman" panose="02020603050405020304" pitchFamily="18" charset="0"/>
                            </a:rPr>
                          </m:ctrlPr>
                        </m:fPr>
                        <m:num>
                          <m:sSup>
                            <m:sSupPr>
                              <m:ctrlPr>
                                <a:rPr lang="en-US" sz="2000" b="0" i="1" smtClean="0">
                                  <a:solidFill>
                                    <a:srgbClr val="000000"/>
                                  </a:solidFill>
                                  <a:latin typeface="Cambria Math" panose="02040503050406030204" pitchFamily="18" charset="0"/>
                                  <a:cs typeface="Times New Roman" panose="02020603050405020304" pitchFamily="18" charset="0"/>
                                </a:rPr>
                              </m:ctrlPr>
                            </m:sSupPr>
                            <m:e>
                              <m:r>
                                <a:rPr lang="en-US" sz="2000" b="0" i="1" smtClean="0">
                                  <a:solidFill>
                                    <a:srgbClr val="000000"/>
                                  </a:solidFill>
                                  <a:latin typeface="Cambria Math" panose="02040503050406030204" pitchFamily="18" charset="0"/>
                                  <a:cs typeface="Times New Roman" panose="02020603050405020304" pitchFamily="18" charset="0"/>
                                </a:rPr>
                                <m:t>𝑎</m:t>
                              </m:r>
                            </m:e>
                            <m:sup>
                              <m:r>
                                <a:rPr lang="en-US" sz="2000" b="0" i="1" smtClean="0">
                                  <a:solidFill>
                                    <a:srgbClr val="000000"/>
                                  </a:solidFill>
                                  <a:latin typeface="Cambria Math" panose="02040503050406030204" pitchFamily="18" charset="0"/>
                                  <a:cs typeface="Times New Roman" panose="02020603050405020304" pitchFamily="18" charset="0"/>
                                </a:rPr>
                                <m:t>3</m:t>
                              </m:r>
                            </m:sup>
                          </m:sSup>
                        </m:num>
                        <m:den>
                          <m:r>
                            <a:rPr lang="en-US" sz="2000" b="0" i="1" smtClean="0">
                              <a:solidFill>
                                <a:srgbClr val="000000"/>
                              </a:solidFill>
                              <a:latin typeface="Cambria Math" panose="02040503050406030204" pitchFamily="18" charset="0"/>
                              <a:cs typeface="Times New Roman" panose="02020603050405020304" pitchFamily="18" charset="0"/>
                            </a:rPr>
                            <m:t>3</m:t>
                          </m:r>
                        </m:den>
                      </m:f>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598484" y="2665772"/>
                <a:ext cx="1016718" cy="711216"/>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37160" y="-46190"/>
            <a:ext cx="9390888" cy="17821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TextBox 14"/>
              <p:cNvSpPr txBox="1"/>
              <p:nvPr/>
            </p:nvSpPr>
            <p:spPr>
              <a:xfrm>
                <a:off x="548016" y="106474"/>
                <a:ext cx="8057573" cy="1465338"/>
              </a:xfrm>
              <a:prstGeom prst="rect">
                <a:avLst/>
              </a:prstGeom>
              <a:noFill/>
            </p:spPr>
            <p:txBody>
              <a:bodyPr wrap="square" rtlCol="0">
                <a:spAutoFit/>
              </a:bodyPr>
              <a:lstStyle/>
              <a:p>
                <a:pPr marR="30480" algn="just">
                  <a:lnSpc>
                    <a:spcPct val="150000"/>
                  </a:lnSpc>
                  <a:spcBef>
                    <a:spcPts val="600"/>
                  </a:spcBef>
                  <a:spcAft>
                    <a:spcPts val="600"/>
                  </a:spcAft>
                </a:pPr>
                <a:r>
                  <a:rPr lang="fr-FR"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Câu 2</a:t>
                </a:r>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a:solidFill>
                      <a:schemeClr val="bg1"/>
                    </a:solidFill>
                    <a:latin typeface="Arial" panose="020B0604020202020204" pitchFamily="34" charset="0"/>
                    <a:ea typeface="Calibri" panose="020F0502020204030204" pitchFamily="34" charset="0"/>
                  </a:rPr>
                  <a:t>Cho </a:t>
                </a:r>
                <a:r>
                  <a:rPr lang="fr-FR" sz="2000" dirty="0" err="1">
                    <a:solidFill>
                      <a:schemeClr val="bg1"/>
                    </a:solidFill>
                    <a:latin typeface="Arial" panose="020B0604020202020204" pitchFamily="34" charset="0"/>
                    <a:ea typeface="Calibri" panose="020F0502020204030204" pitchFamily="34" charset="0"/>
                  </a:rPr>
                  <a:t>khối</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lăng</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trụ</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đứng</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tam</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giác</a:t>
                </a:r>
                <a:r>
                  <a:rPr lang="fr-FR" sz="2000" dirty="0">
                    <a:solidFill>
                      <a:schemeClr val="bg1"/>
                    </a:solidFill>
                    <a:latin typeface="Arial" panose="020B0604020202020204" pitchFamily="34" charset="0"/>
                    <a:ea typeface="Calibri" panose="020F0502020204030204" pitchFamily="34" charset="0"/>
                  </a:rPr>
                  <a:t> </a:t>
                </a:r>
                <a14:m>
                  <m:oMath xmlns:m="http://schemas.openxmlformats.org/officeDocument/2006/math">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𝐴𝐵𝐶</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𝐴</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𝐵</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𝐶</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có</a:t>
                </a:r>
                <a:r>
                  <a:rPr lang="fr-FR" sz="2000" dirty="0">
                    <a:solidFill>
                      <a:schemeClr val="bg1"/>
                    </a:solidFill>
                    <a:latin typeface="Arial" panose="020B0604020202020204" pitchFamily="34" charset="0"/>
                    <a:ea typeface="Calibri" panose="020F0502020204030204" pitchFamily="34" charset="0"/>
                  </a:rPr>
                  <a:t> </a:t>
                </a:r>
                <a14:m>
                  <m:oMath xmlns:m="http://schemas.openxmlformats.org/officeDocument/2006/math">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𝐵𝐵</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 = </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𝑎</m:t>
                    </m:r>
                  </m:oMath>
                </a14:m>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Đáy</a:t>
                </a:r>
                <a:r>
                  <a:rPr lang="fr-FR" sz="2000" dirty="0">
                    <a:solidFill>
                      <a:schemeClr val="bg1"/>
                    </a:solidFill>
                    <a:latin typeface="Arial" panose="020B0604020202020204" pitchFamily="34" charset="0"/>
                    <a:ea typeface="Calibri" panose="020F0502020204030204" pitchFamily="34" charset="0"/>
                  </a:rPr>
                  <a:t> </a:t>
                </a:r>
                <a14:m>
                  <m:oMath xmlns:m="http://schemas.openxmlformats.org/officeDocument/2006/math">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𝐴𝐵𝐶</m:t>
                    </m:r>
                  </m:oMath>
                </a14:m>
                <a:r>
                  <a:rPr lang="fr-FR" sz="2000" dirty="0">
                    <a:solidFill>
                      <a:schemeClr val="bg1"/>
                    </a:solidFill>
                    <a:latin typeface="Arial" panose="020B0604020202020204" pitchFamily="34" charset="0"/>
                    <a:ea typeface="Calibri" panose="020F0502020204030204" pitchFamily="34" charset="0"/>
                  </a:rPr>
                  <a:t> là </a:t>
                </a:r>
                <a:r>
                  <a:rPr lang="fr-FR" sz="2000" dirty="0" err="1">
                    <a:solidFill>
                      <a:schemeClr val="bg1"/>
                    </a:solidFill>
                    <a:latin typeface="Arial" panose="020B0604020202020204" pitchFamily="34" charset="0"/>
                    <a:ea typeface="Calibri" panose="020F0502020204030204" pitchFamily="34" charset="0"/>
                  </a:rPr>
                  <a:t>tam</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giác</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vuông</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cân</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tại</a:t>
                </a:r>
                <a:r>
                  <a:rPr lang="fr-FR" sz="2000" dirty="0">
                    <a:solidFill>
                      <a:schemeClr val="bg1"/>
                    </a:solidFill>
                    <a:latin typeface="Arial" panose="020B0604020202020204" pitchFamily="34" charset="0"/>
                    <a:ea typeface="Calibri" panose="020F0502020204030204" pitchFamily="34" charset="0"/>
                  </a:rPr>
                  <a:t> </a:t>
                </a:r>
                <a14:m>
                  <m:oMath xmlns:m="http://schemas.openxmlformats.org/officeDocument/2006/math">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𝐵</m:t>
                    </m:r>
                  </m:oMath>
                </a14:m>
                <a:r>
                  <a:rPr lang="fr-FR" sz="2000" dirty="0">
                    <a:solidFill>
                      <a:schemeClr val="bg1"/>
                    </a:solidFill>
                    <a:latin typeface="Arial" panose="020B0604020202020204" pitchFamily="34" charset="0"/>
                    <a:ea typeface="Calibri" panose="020F0502020204030204" pitchFamily="34" charset="0"/>
                  </a:rPr>
                  <a:t>, </a:t>
                </a:r>
                <a14:m>
                  <m:oMath xmlns:m="http://schemas.openxmlformats.org/officeDocument/2006/math">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𝐴𝐶</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𝑎</m:t>
                    </m:r>
                    <m:rad>
                      <m:radPr>
                        <m:degHide m:val="on"/>
                        <m:ctrlPr>
                          <a:rPr lang="en-US" sz="2000" i="1">
                            <a:solidFill>
                              <a:schemeClr val="bg1"/>
                            </a:solidFill>
                            <a:latin typeface="Cambria Math" panose="02040503050406030204" pitchFamily="18" charset="0"/>
                            <a:cs typeface="Arial" panose="020B0604020202020204" pitchFamily="34" charset="0"/>
                          </a:rPr>
                        </m:ctrlPr>
                      </m:radPr>
                      <m:deg/>
                      <m:e>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2</m:t>
                        </m:r>
                      </m:e>
                    </m:rad>
                  </m:oMath>
                </a14:m>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Tính</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thể</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tích</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khối</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lăng</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trụ</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đã</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cho</a:t>
                </a:r>
                <a:r>
                  <a:rPr lang="fr-FR" sz="2000" dirty="0">
                    <a:solidFill>
                      <a:schemeClr val="bg1"/>
                    </a:solidFill>
                    <a:latin typeface="Arial" panose="020B0604020202020204" pitchFamily="34" charset="0"/>
                    <a:ea typeface="Calibri" panose="020F0502020204030204" pitchFamily="34" charset="0"/>
                  </a:rPr>
                  <a:t>. </a:t>
                </a:r>
                <a:endParaRPr lang="en-US" sz="2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548016" y="106474"/>
                <a:ext cx="8057573" cy="1465338"/>
              </a:xfrm>
              <a:prstGeom prst="rect">
                <a:avLst/>
              </a:prstGeom>
              <a:blipFill>
                <a:blip r:embed="rId11"/>
                <a:stretch>
                  <a:fillRect l="-832" r="-378" b="-6639"/>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089720"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947134" y="4454316"/>
            <a:ext cx="934457" cy="3683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5576148" y="3628245"/>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5465375" y="2364423"/>
            <a:ext cx="956197"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21267" y="2654668"/>
            <a:ext cx="685800" cy="685800"/>
          </a:xfrm>
          <a:prstGeom prst="rect">
            <a:avLst/>
          </a:prstGeom>
        </p:spPr>
      </p:pic>
      <p:sp>
        <p:nvSpPr>
          <p:cNvPr id="26" name="Rounded Rectangle 25"/>
          <p:cNvSpPr/>
          <p:nvPr/>
        </p:nvSpPr>
        <p:spPr>
          <a:xfrm>
            <a:off x="2735249" y="2117332"/>
            <a:ext cx="944089"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9653882"/>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1.97531E-6 C -1.94444E-6 -0.00308 0.23768 0.10124 0.47743 0.19969 " pathEditMode="relative" rAng="0" ptsTypes="AA">
                                      <p:cBhvr>
                                        <p:cTn id="6" dur="2000" fill="hold"/>
                                        <p:tgtEl>
                                          <p:spTgt spid="16"/>
                                        </p:tgtEl>
                                        <p:attrNameLst>
                                          <p:attrName>ppt_x</p:attrName>
                                          <p:attrName>ppt_y</p:attrName>
                                        </p:attrNameLst>
                                      </p:cBhvr>
                                      <p:rCtr x="23872" y="9969"/>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47378 -0.13303 " pathEditMode="relative" rAng="0" ptsTypes="AA">
                                      <p:cBhvr>
                                        <p:cTn id="43" dur="2000" fill="hold"/>
                                        <p:tgtEl>
                                          <p:spTgt spid="19"/>
                                        </p:tgtEl>
                                        <p:attrNameLst>
                                          <p:attrName>ppt_x</p:attrName>
                                          <p:attrName>ppt_y</p:attrName>
                                        </p:attrNameLst>
                                      </p:cBhvr>
                                      <p:rCtr x="23681" y="-6667"/>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4.44444E-6 3.95062E-6 L 0.19289 -0.12115 " pathEditMode="relative" rAng="0" ptsTypes="AA">
                                      <p:cBhvr>
                                        <p:cTn id="56" dur="2000" fill="hold"/>
                                        <p:tgtEl>
                                          <p:spTgt spid="25"/>
                                        </p:tgtEl>
                                        <p:attrNameLst>
                                          <p:attrName>ppt_x</p:attrName>
                                          <p:attrName>ppt_y</p:attrName>
                                        </p:attrNameLst>
                                      </p:cBhvr>
                                      <p:rCtr x="9644" y="-6065"/>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4133850" y="1937575"/>
            <a:ext cx="628650" cy="92141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933387" y="2860787"/>
                <a:ext cx="889638" cy="6478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Arial" panose="020B0604020202020204" pitchFamily="34" charset="0"/>
                            </a:rPr>
                          </m:ctrlPr>
                        </m:fPr>
                        <m:num>
                          <m:r>
                            <a:rPr lang="en-US" sz="1800" i="1">
                              <a:latin typeface="Cambria Math" panose="02040503050406030204" pitchFamily="18" charset="0"/>
                              <a:ea typeface="Calibri" panose="020F0502020204030204" pitchFamily="34" charset="0"/>
                              <a:cs typeface="Arial" panose="020B0604020202020204" pitchFamily="34" charset="0"/>
                            </a:rPr>
                            <m:t>4</m:t>
                          </m:r>
                          <m:rad>
                            <m:radPr>
                              <m:degHide m:val="on"/>
                              <m:ctrlPr>
                                <a:rPr lang="en-US" sz="1800" i="1">
                                  <a:latin typeface="Cambria Math" panose="02040503050406030204" pitchFamily="18" charset="0"/>
                                  <a:cs typeface="Arial" panose="020B0604020202020204" pitchFamily="34" charset="0"/>
                                </a:rPr>
                              </m:ctrlPr>
                            </m:radPr>
                            <m:deg/>
                            <m:e>
                              <m:r>
                                <a:rPr lang="en-US" sz="1800" i="1">
                                  <a:latin typeface="Cambria Math" panose="02040503050406030204" pitchFamily="18" charset="0"/>
                                  <a:ea typeface="Calibri" panose="020F0502020204030204" pitchFamily="34" charset="0"/>
                                  <a:cs typeface="Arial" panose="020B0604020202020204" pitchFamily="34" charset="0"/>
                                </a:rPr>
                                <m:t>2</m:t>
                              </m:r>
                            </m:e>
                          </m:rad>
                          <m:sSup>
                            <m:sSupPr>
                              <m:ctrlPr>
                                <a:rPr lang="en-US" sz="1800" i="1">
                                  <a:latin typeface="Cambria Math" panose="02040503050406030204" pitchFamily="18" charset="0"/>
                                  <a:cs typeface="Arial" panose="020B0604020202020204" pitchFamily="34" charset="0"/>
                                </a:rPr>
                              </m:ctrlPr>
                            </m:sSupPr>
                            <m:e>
                              <m:r>
                                <a:rPr lang="en-US" sz="1800" i="1">
                                  <a:latin typeface="Cambria Math" panose="02040503050406030204" pitchFamily="18" charset="0"/>
                                  <a:ea typeface="Calibri" panose="020F0502020204030204" pitchFamily="34" charset="0"/>
                                  <a:cs typeface="Arial" panose="020B0604020202020204" pitchFamily="34" charset="0"/>
                                </a:rPr>
                                <m:t>𝑎</m:t>
                              </m:r>
                            </m:e>
                            <m:sup>
                              <m:r>
                                <a:rPr lang="en-US" sz="1800" i="1">
                                  <a:latin typeface="Cambria Math" panose="02040503050406030204" pitchFamily="18" charset="0"/>
                                  <a:ea typeface="Calibri" panose="020F0502020204030204" pitchFamily="34" charset="0"/>
                                  <a:cs typeface="Arial" panose="020B0604020202020204" pitchFamily="34" charset="0"/>
                                </a:rPr>
                                <m:t>3</m:t>
                              </m:r>
                            </m:sup>
                          </m:sSup>
                        </m:num>
                        <m:den>
                          <m:r>
                            <a:rPr lang="en-US" sz="1800" i="1">
                              <a:latin typeface="Cambria Math" panose="02040503050406030204" pitchFamily="18" charset="0"/>
                              <a:ea typeface="Calibri" panose="020F0502020204030204" pitchFamily="34" charset="0"/>
                              <a:cs typeface="Arial" panose="020B0604020202020204" pitchFamily="34" charset="0"/>
                            </a:rPr>
                            <m:t>3</m:t>
                          </m:r>
                        </m:den>
                      </m:f>
                    </m:oMath>
                  </m:oMathPara>
                </a14:m>
                <a:endParaRPr lang="en-US" sz="1800" kern="1200" dirty="0">
                  <a:solidFill>
                    <a:prstClr val="black"/>
                  </a:solidFill>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933387" y="2860787"/>
                <a:ext cx="889638" cy="647861"/>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65091" y="3415864"/>
            <a:ext cx="628650" cy="9023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393193" y="4414707"/>
                <a:ext cx="870570" cy="6152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Arial" panose="020B0604020202020204" pitchFamily="34" charset="0"/>
                            </a:rPr>
                          </m:ctrlPr>
                        </m:fPr>
                        <m:num>
                          <m:r>
                            <a:rPr lang="en-US" sz="1800" i="1">
                              <a:latin typeface="Cambria Math" panose="02040503050406030204" pitchFamily="18" charset="0"/>
                              <a:ea typeface="Calibri" panose="020F0502020204030204" pitchFamily="34" charset="0"/>
                              <a:cs typeface="Arial" panose="020B0604020202020204" pitchFamily="34" charset="0"/>
                            </a:rPr>
                            <m:t>8</m:t>
                          </m:r>
                          <m:sSup>
                            <m:sSupPr>
                              <m:ctrlPr>
                                <a:rPr lang="en-US" sz="1800" i="1">
                                  <a:latin typeface="Cambria Math" panose="02040503050406030204" pitchFamily="18" charset="0"/>
                                  <a:cs typeface="Arial" panose="020B0604020202020204" pitchFamily="34" charset="0"/>
                                </a:rPr>
                              </m:ctrlPr>
                            </m:sSupPr>
                            <m:e>
                              <m:rad>
                                <m:radPr>
                                  <m:degHide m:val="on"/>
                                  <m:ctrlPr>
                                    <a:rPr lang="en-US" sz="1800" i="1">
                                      <a:latin typeface="Cambria Math" panose="02040503050406030204" pitchFamily="18" charset="0"/>
                                      <a:cs typeface="Arial" panose="020B0604020202020204" pitchFamily="34" charset="0"/>
                                    </a:rPr>
                                  </m:ctrlPr>
                                </m:radPr>
                                <m:deg/>
                                <m:e>
                                  <m:r>
                                    <a:rPr lang="en-US" sz="1800" i="1">
                                      <a:latin typeface="Cambria Math" panose="02040503050406030204" pitchFamily="18" charset="0"/>
                                      <a:ea typeface="Calibri" panose="020F0502020204030204" pitchFamily="34" charset="0"/>
                                      <a:cs typeface="Arial" panose="020B0604020202020204" pitchFamily="34" charset="0"/>
                                    </a:rPr>
                                    <m:t>2</m:t>
                                  </m:r>
                                </m:e>
                              </m:rad>
                              <m:r>
                                <a:rPr lang="en-US" sz="1800" i="1">
                                  <a:latin typeface="Cambria Math" panose="02040503050406030204" pitchFamily="18" charset="0"/>
                                  <a:ea typeface="Calibri" panose="020F0502020204030204" pitchFamily="34" charset="0"/>
                                  <a:cs typeface="Arial" panose="020B0604020202020204" pitchFamily="34" charset="0"/>
                                </a:rPr>
                                <m:t>𝑎</m:t>
                              </m:r>
                            </m:e>
                            <m:sup>
                              <m:r>
                                <a:rPr lang="en-US" sz="1800" i="1">
                                  <a:latin typeface="Cambria Math" panose="02040503050406030204" pitchFamily="18" charset="0"/>
                                  <a:ea typeface="Calibri" panose="020F0502020204030204" pitchFamily="34" charset="0"/>
                                  <a:cs typeface="Arial" panose="020B0604020202020204" pitchFamily="34" charset="0"/>
                                </a:rPr>
                                <m:t>3</m:t>
                              </m:r>
                            </m:sup>
                          </m:sSup>
                        </m:num>
                        <m:den>
                          <m:r>
                            <a:rPr lang="en-US" sz="1800" i="1">
                              <a:latin typeface="Cambria Math" panose="02040503050406030204" pitchFamily="18" charset="0"/>
                              <a:ea typeface="Calibri" panose="020F0502020204030204" pitchFamily="34" charset="0"/>
                              <a:cs typeface="Arial" panose="020B0604020202020204" pitchFamily="34" charset="0"/>
                            </a:rPr>
                            <m:t>3</m:t>
                          </m:r>
                        </m:den>
                      </m:f>
                    </m:oMath>
                  </m:oMathPara>
                </a14:m>
                <a:endParaRPr lang="en-US" sz="1800" kern="1200" dirty="0">
                  <a:solidFill>
                    <a:prstClr val="black"/>
                  </a:solidFill>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393193" y="4414707"/>
                <a:ext cx="870570" cy="615216"/>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713052" y="3497993"/>
            <a:ext cx="628650" cy="90236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7372350" y="4318234"/>
                <a:ext cx="921391" cy="610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Arial" panose="020B0604020202020204" pitchFamily="34" charset="0"/>
                            </a:rPr>
                          </m:ctrlPr>
                        </m:fPr>
                        <m:num>
                          <m:r>
                            <a:rPr lang="en-US" sz="18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1800" i="1">
                                  <a:latin typeface="Cambria Math" panose="02040503050406030204" pitchFamily="18" charset="0"/>
                                  <a:cs typeface="Arial" panose="020B0604020202020204" pitchFamily="34" charset="0"/>
                                </a:rPr>
                              </m:ctrlPr>
                            </m:radPr>
                            <m:deg/>
                            <m:e>
                              <m:r>
                                <a:rPr lang="en-US" sz="1800" i="1">
                                  <a:latin typeface="Cambria Math" panose="02040503050406030204" pitchFamily="18" charset="0"/>
                                  <a:ea typeface="Calibri" panose="020F0502020204030204" pitchFamily="34" charset="0"/>
                                  <a:cs typeface="Arial" panose="020B0604020202020204" pitchFamily="34" charset="0"/>
                                </a:rPr>
                                <m:t>2</m:t>
                              </m:r>
                            </m:e>
                          </m:rad>
                          <m:sSup>
                            <m:sSupPr>
                              <m:ctrlPr>
                                <a:rPr lang="en-US" sz="1800" i="1">
                                  <a:latin typeface="Cambria Math" panose="02040503050406030204" pitchFamily="18" charset="0"/>
                                  <a:cs typeface="Arial" panose="020B0604020202020204" pitchFamily="34" charset="0"/>
                                </a:rPr>
                              </m:ctrlPr>
                            </m:sSupPr>
                            <m:e>
                              <m:r>
                                <a:rPr lang="en-US" sz="1800" i="1">
                                  <a:latin typeface="Cambria Math" panose="02040503050406030204" pitchFamily="18" charset="0"/>
                                  <a:ea typeface="Calibri" panose="020F0502020204030204" pitchFamily="34" charset="0"/>
                                  <a:cs typeface="Arial" panose="020B0604020202020204" pitchFamily="34" charset="0"/>
                                </a:rPr>
                                <m:t>𝑎</m:t>
                              </m:r>
                            </m:e>
                            <m:sup>
                              <m:r>
                                <a:rPr lang="en-US" sz="1800" i="1">
                                  <a:latin typeface="Cambria Math" panose="02040503050406030204" pitchFamily="18" charset="0"/>
                                  <a:ea typeface="Calibri" panose="020F0502020204030204" pitchFamily="34" charset="0"/>
                                  <a:cs typeface="Arial" panose="020B0604020202020204" pitchFamily="34" charset="0"/>
                                </a:rPr>
                                <m:t>3</m:t>
                              </m:r>
                            </m:sup>
                          </m:sSup>
                        </m:num>
                        <m:den>
                          <m:r>
                            <a:rPr lang="en-US" sz="1800" i="1">
                              <a:latin typeface="Cambria Math" panose="02040503050406030204" pitchFamily="18" charset="0"/>
                              <a:ea typeface="Calibri" panose="020F0502020204030204" pitchFamily="34" charset="0"/>
                              <a:cs typeface="Arial" panose="020B0604020202020204" pitchFamily="34" charset="0"/>
                            </a:rPr>
                            <m:t>3</m:t>
                          </m:r>
                        </m:den>
                      </m:f>
                    </m:oMath>
                  </m:oMathPara>
                </a14:m>
                <a:endParaRPr lang="en-US" sz="1800" kern="1200" dirty="0">
                  <a:solidFill>
                    <a:prstClr val="black"/>
                  </a:solidFill>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372350" y="4318234"/>
                <a:ext cx="921391" cy="610944"/>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6743700" y="1951508"/>
            <a:ext cx="628650" cy="85977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6489030" y="2843626"/>
                <a:ext cx="1089905" cy="6543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ct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Arial" panose="020B0604020202020204" pitchFamily="34" charset="0"/>
                            </a:rPr>
                          </m:ctrlPr>
                        </m:fPr>
                        <m:num>
                          <m:r>
                            <a:rPr lang="en-US" sz="1800" i="1">
                              <a:latin typeface="Cambria Math" panose="02040503050406030204" pitchFamily="18" charset="0"/>
                              <a:ea typeface="Calibri" panose="020F0502020204030204" pitchFamily="34" charset="0"/>
                              <a:cs typeface="Arial" panose="020B0604020202020204" pitchFamily="34" charset="0"/>
                            </a:rPr>
                            <m:t>8</m:t>
                          </m:r>
                          <m:sSup>
                            <m:sSupPr>
                              <m:ctrlPr>
                                <a:rPr lang="en-US" sz="1800" i="1">
                                  <a:latin typeface="Cambria Math" panose="02040503050406030204" pitchFamily="18" charset="0"/>
                                  <a:cs typeface="Arial" panose="020B0604020202020204" pitchFamily="34" charset="0"/>
                                </a:rPr>
                              </m:ctrlPr>
                            </m:sSupPr>
                            <m:e>
                              <m:r>
                                <a:rPr lang="en-US" sz="1800" i="1">
                                  <a:latin typeface="Cambria Math" panose="02040503050406030204" pitchFamily="18" charset="0"/>
                                  <a:ea typeface="Calibri" panose="020F0502020204030204" pitchFamily="34" charset="0"/>
                                  <a:cs typeface="Arial" panose="020B0604020202020204" pitchFamily="34" charset="0"/>
                                </a:rPr>
                                <m:t>𝑎</m:t>
                              </m:r>
                            </m:e>
                            <m:sup>
                              <m:r>
                                <a:rPr lang="en-US" sz="1800" i="1">
                                  <a:latin typeface="Cambria Math" panose="02040503050406030204" pitchFamily="18" charset="0"/>
                                  <a:ea typeface="Calibri" panose="020F0502020204030204" pitchFamily="34" charset="0"/>
                                  <a:cs typeface="Arial" panose="020B0604020202020204" pitchFamily="34" charset="0"/>
                                </a:rPr>
                                <m:t>3</m:t>
                              </m:r>
                            </m:sup>
                          </m:sSup>
                        </m:num>
                        <m:den>
                          <m:r>
                            <a:rPr lang="en-US" sz="1800" i="1">
                              <a:latin typeface="Cambria Math" panose="02040503050406030204" pitchFamily="18" charset="0"/>
                              <a:ea typeface="Calibri" panose="020F0502020204030204" pitchFamily="34" charset="0"/>
                              <a:cs typeface="Arial" panose="020B0604020202020204" pitchFamily="34" charset="0"/>
                            </a:rPr>
                            <m:t>3</m:t>
                          </m:r>
                        </m:den>
                      </m:f>
                    </m:oMath>
                  </m:oMathPara>
                </a14:m>
                <a:endParaRPr lang="en-US" sz="1800" dirty="0">
                  <a:effectLst/>
                  <a:latin typeface="Times New Roman" panose="02020603050405020304" pitchFamily="18" charset="0"/>
                  <a:ea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489030" y="2843626"/>
                <a:ext cx="1089905" cy="654367"/>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43124" y="-58752"/>
            <a:ext cx="9406393" cy="19706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TextBox 14"/>
              <p:cNvSpPr txBox="1"/>
              <p:nvPr/>
            </p:nvSpPr>
            <p:spPr>
              <a:xfrm>
                <a:off x="943419" y="412790"/>
                <a:ext cx="7638161" cy="850939"/>
              </a:xfrm>
              <a:prstGeom prst="rect">
                <a:avLst/>
              </a:prstGeom>
              <a:noFill/>
            </p:spPr>
            <p:txBody>
              <a:bodyPr wrap="square" rtlCol="0">
                <a:spAutoFit/>
              </a:bodyPr>
              <a:lstStyle/>
              <a:p>
                <a:pPr algn="just">
                  <a:lnSpc>
                    <a:spcPct val="130000"/>
                  </a:lnSpc>
                  <a:spcBef>
                    <a:spcPts val="600"/>
                  </a:spcBef>
                  <a:spcAft>
                    <a:spcPts val="600"/>
                  </a:spcAft>
                </a:pPr>
                <a:r>
                  <a:rPr lang="fr-FR" sz="2000" b="1" dirty="0" err="1">
                    <a:solidFill>
                      <a:schemeClr val="bg1"/>
                    </a:solidFill>
                    <a:latin typeface="Arial" panose="020B0604020202020204" pitchFamily="34" charset="0"/>
                    <a:ea typeface="Arial" panose="020B0604020202020204" pitchFamily="34" charset="0"/>
                    <a:cs typeface="Arial" panose="020B0604020202020204" pitchFamily="34" charset="0"/>
                  </a:rPr>
                  <a:t>Câu</a:t>
                </a:r>
                <a:r>
                  <a:rPr lang="fr-FR" sz="2000" b="1" dirty="0">
                    <a:solidFill>
                      <a:schemeClr val="bg1"/>
                    </a:solidFill>
                    <a:latin typeface="Arial" panose="020B0604020202020204" pitchFamily="34" charset="0"/>
                    <a:ea typeface="Arial" panose="020B0604020202020204" pitchFamily="34" charset="0"/>
                    <a:cs typeface="Arial" panose="020B0604020202020204" pitchFamily="34" charset="0"/>
                  </a:rPr>
                  <a:t> 3.  </a:t>
                </a:r>
                <a:r>
                  <a:rPr lang="fr-FR" sz="2000" kern="0" dirty="0">
                    <a:solidFill>
                      <a:schemeClr val="bg1"/>
                    </a:solidFill>
                    <a:effectLst/>
                    <a:latin typeface="Arial" panose="020B0604020202020204" pitchFamily="34" charset="0"/>
                    <a:ea typeface="Calibri" panose="020F0502020204030204" pitchFamily="34" charset="0"/>
                  </a:rPr>
                  <a:t>Cho </a:t>
                </a:r>
                <a:r>
                  <a:rPr lang="fr-FR" sz="2000" kern="0" dirty="0" err="1">
                    <a:solidFill>
                      <a:schemeClr val="bg1"/>
                    </a:solidFill>
                    <a:effectLst/>
                    <a:latin typeface="Arial" panose="020B0604020202020204" pitchFamily="34" charset="0"/>
                    <a:ea typeface="Calibri" panose="020F0502020204030204" pitchFamily="34" charset="0"/>
                  </a:rPr>
                  <a:t>khối</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chóp</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tứ</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giác</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đều</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có</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tất</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cả</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các</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cạnh</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bằng</a:t>
                </a:r>
                <a:r>
                  <a:rPr lang="fr-FR" sz="2000" kern="0" dirty="0">
                    <a:solidFill>
                      <a:schemeClr val="bg1"/>
                    </a:solidFill>
                    <a:effectLst/>
                    <a:latin typeface="Arial" panose="020B0604020202020204" pitchFamily="34" charset="0"/>
                    <a:ea typeface="Calibri" panose="020F0502020204030204" pitchFamily="34" charset="0"/>
                  </a:rPr>
                  <a:t> </a:t>
                </a:r>
                <a14:m>
                  <m:oMath xmlns:m="http://schemas.openxmlformats.org/officeDocument/2006/math">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r>
                      <a:rPr lang="fr-FR" sz="20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𝑎</m:t>
                    </m:r>
                  </m:oMath>
                </a14:m>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Thể</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tích</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của</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khối</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chóp</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đã</a:t>
                </a:r>
                <a:r>
                  <a:rPr lang="fr-FR" sz="2000" kern="0" dirty="0">
                    <a:solidFill>
                      <a:schemeClr val="bg1"/>
                    </a:solidFill>
                    <a:effectLst/>
                    <a:latin typeface="Arial" panose="020B0604020202020204" pitchFamily="34" charset="0"/>
                    <a:ea typeface="Calibri" panose="020F0502020204030204" pitchFamily="34" charset="0"/>
                  </a:rPr>
                  <a:t> </a:t>
                </a:r>
                <a:r>
                  <a:rPr lang="fr-FR" sz="2000" kern="0" dirty="0" err="1">
                    <a:solidFill>
                      <a:schemeClr val="bg1"/>
                    </a:solidFill>
                    <a:effectLst/>
                    <a:latin typeface="Arial" panose="020B0604020202020204" pitchFamily="34" charset="0"/>
                    <a:ea typeface="Calibri" panose="020F0502020204030204" pitchFamily="34" charset="0"/>
                  </a:rPr>
                  <a:t>cho</a:t>
                </a:r>
                <a:r>
                  <a:rPr lang="fr-FR" sz="2000" kern="0" dirty="0">
                    <a:solidFill>
                      <a:schemeClr val="bg1"/>
                    </a:solidFill>
                    <a:effectLst/>
                    <a:latin typeface="Arial" panose="020B0604020202020204" pitchFamily="34" charset="0"/>
                    <a:ea typeface="Calibri" panose="020F0502020204030204" pitchFamily="34" charset="0"/>
                  </a:rPr>
                  <a:t> là:</a:t>
                </a:r>
                <a:endParaRPr lang="en-US" sz="20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943419" y="412790"/>
                <a:ext cx="7638161" cy="850939"/>
              </a:xfrm>
              <a:prstGeom prst="rect">
                <a:avLst/>
              </a:prstGeom>
              <a:blipFill>
                <a:blip r:embed="rId11"/>
                <a:stretch>
                  <a:fillRect l="-878" r="-798" b="-12950"/>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105321"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933700" y="4382903"/>
            <a:ext cx="915407" cy="37865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2819400" y="2058893"/>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01966" y="3975333"/>
            <a:ext cx="986013"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45933" y="2654668"/>
            <a:ext cx="685800" cy="685800"/>
          </a:xfrm>
          <a:prstGeom prst="rect">
            <a:avLst/>
          </a:prstGeom>
        </p:spPr>
      </p:pic>
      <p:sp>
        <p:nvSpPr>
          <p:cNvPr id="26" name="Rounded Rectangle 25"/>
          <p:cNvSpPr/>
          <p:nvPr/>
        </p:nvSpPr>
        <p:spPr>
          <a:xfrm>
            <a:off x="5534108" y="2256875"/>
            <a:ext cx="954922"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102159"/>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47 0.00556 C 0.05347 0.00648 0.14149 -0.02685 0.23004 -0.05833 " pathEditMode="relative" rAng="0" ptsTypes="AA">
                                      <p:cBhvr>
                                        <p:cTn id="6" dur="2000" fill="hold"/>
                                        <p:tgtEl>
                                          <p:spTgt spid="16"/>
                                        </p:tgtEl>
                                        <p:attrNameLst>
                                          <p:attrName>ppt_x</p:attrName>
                                          <p:attrName>ppt_y</p:attrName>
                                        </p:attrNameLst>
                                      </p:cBhvr>
                                      <p:rCtr x="8828" y="-3194"/>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2.22222E-6 3.95062E-6 L 0.46597 -0.14707 " pathEditMode="relative" rAng="0" ptsTypes="AA">
                                      <p:cBhvr>
                                        <p:cTn id="56" dur="2000" fill="hold"/>
                                        <p:tgtEl>
                                          <p:spTgt spid="25"/>
                                        </p:tgtEl>
                                        <p:attrNameLst>
                                          <p:attrName>ppt_x</p:attrName>
                                          <p:attrName>ppt_y</p:attrName>
                                        </p:attrNameLst>
                                      </p:cBhvr>
                                      <p:rCtr x="23299" y="-7361"/>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6909648" y="3508649"/>
            <a:ext cx="628650" cy="92141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6596515" y="4411018"/>
                <a:ext cx="1017818" cy="6652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r>
                        <a:rPr lang="en-US" sz="2000" b="0" i="1" smtClean="0">
                          <a:solidFill>
                            <a:srgbClr val="000000"/>
                          </a:solidFill>
                          <a:latin typeface="Cambria Math" panose="02040503050406030204" pitchFamily="18" charset="0"/>
                          <a:cs typeface="Times New Roman" panose="02020603050405020304" pitchFamily="18" charset="0"/>
                        </a:rPr>
                        <m:t>4</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6596515" y="4411018"/>
                <a:ext cx="1017818" cy="665210"/>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6960254" y="1763403"/>
            <a:ext cx="628650" cy="9023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202907" y="4326184"/>
                <a:ext cx="978694" cy="6838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4</m:t>
                      </m:r>
                      <m:rad>
                        <m:radPr>
                          <m:degHide m:val="on"/>
                          <m:ctrlPr>
                            <a:rPr lang="en-US" sz="2000" i="1">
                              <a:latin typeface="Cambria Math" panose="02040503050406030204" pitchFamily="18"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2</m:t>
                          </m:r>
                        </m:e>
                      </m:rad>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202907" y="4326184"/>
                <a:ext cx="978694" cy="683896"/>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458843" y="3472583"/>
            <a:ext cx="628650" cy="90236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6698595" y="2665772"/>
                <a:ext cx="890309" cy="7235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r>
                        <a:rPr lang="en-US" sz="2000" b="0" i="1" smtClean="0">
                          <a:solidFill>
                            <a:srgbClr val="000000"/>
                          </a:solidFill>
                          <a:latin typeface="Cambria Math" panose="02040503050406030204" pitchFamily="18" charset="0"/>
                          <a:cs typeface="Times New Roman" panose="02020603050405020304" pitchFamily="18" charset="0"/>
                        </a:rPr>
                        <m:t>2</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698595" y="2665772"/>
                <a:ext cx="890309" cy="723568"/>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3924300" y="1826278"/>
            <a:ext cx="628650" cy="85977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3598484" y="2665772"/>
                <a:ext cx="1016718" cy="7112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2000" i="1">
                              <a:latin typeface="Cambria Math" panose="02040503050406030204" pitchFamily="18"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2</m:t>
                          </m:r>
                        </m:e>
                      </m:rad>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598484" y="2665772"/>
                <a:ext cx="1016718" cy="711216"/>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37160" y="-46190"/>
            <a:ext cx="9390888" cy="17821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TextBox 14"/>
              <p:cNvSpPr txBox="1"/>
              <p:nvPr/>
            </p:nvSpPr>
            <p:spPr>
              <a:xfrm>
                <a:off x="548016" y="106474"/>
                <a:ext cx="8057573" cy="1420325"/>
              </a:xfrm>
              <a:prstGeom prst="rect">
                <a:avLst/>
              </a:prstGeom>
              <a:noFill/>
            </p:spPr>
            <p:txBody>
              <a:bodyPr wrap="square" rtlCol="0">
                <a:spAutoFit/>
              </a:bodyPr>
              <a:lstStyle/>
              <a:p>
                <a:pPr marR="30480" algn="just">
                  <a:lnSpc>
                    <a:spcPct val="150000"/>
                  </a:lnSpc>
                  <a:spcBef>
                    <a:spcPts val="600"/>
                  </a:spcBef>
                  <a:spcAft>
                    <a:spcPts val="600"/>
                  </a:spcAft>
                </a:pPr>
                <a:r>
                  <a:rPr lang="fr-FR"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Câu 4</a:t>
                </a:r>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a:solidFill>
                      <a:schemeClr val="bg1"/>
                    </a:solidFill>
                    <a:latin typeface="Arial" panose="020B0604020202020204" pitchFamily="34" charset="0"/>
                    <a:ea typeface="Calibri" panose="020F0502020204030204" pitchFamily="34" charset="0"/>
                  </a:rPr>
                  <a:t>Cho </a:t>
                </a:r>
                <a:r>
                  <a:rPr lang="fr-FR" sz="2000" dirty="0" err="1">
                    <a:solidFill>
                      <a:schemeClr val="bg1"/>
                    </a:solidFill>
                    <a:latin typeface="Arial" panose="020B0604020202020204" pitchFamily="34" charset="0"/>
                    <a:ea typeface="Calibri" panose="020F0502020204030204" pitchFamily="34" charset="0"/>
                  </a:rPr>
                  <a:t>lăng</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trụ</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đứng</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tam</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giác</a:t>
                </a:r>
                <a:r>
                  <a:rPr lang="fr-FR" sz="2000" dirty="0">
                    <a:solidFill>
                      <a:schemeClr val="bg1"/>
                    </a:solidFill>
                    <a:latin typeface="Arial" panose="020B0604020202020204" pitchFamily="34" charset="0"/>
                    <a:ea typeface="Calibri" panose="020F0502020204030204" pitchFamily="34" charset="0"/>
                  </a:rPr>
                  <a:t> </a:t>
                </a:r>
                <a14:m>
                  <m:oMath xmlns:m="http://schemas.openxmlformats.org/officeDocument/2006/math">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𝐴𝐵𝐶</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𝐴</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𝐵</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𝐶</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có</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đáy</a:t>
                </a:r>
                <a:r>
                  <a:rPr lang="fr-FR" sz="2000" dirty="0">
                    <a:solidFill>
                      <a:schemeClr val="bg1"/>
                    </a:solidFill>
                    <a:latin typeface="Arial" panose="020B0604020202020204" pitchFamily="34" charset="0"/>
                    <a:ea typeface="Calibri" panose="020F0502020204030204" pitchFamily="34" charset="0"/>
                  </a:rPr>
                  <a:t> là </a:t>
                </a:r>
                <a:r>
                  <a:rPr lang="fr-FR" sz="2000" dirty="0" err="1">
                    <a:solidFill>
                      <a:schemeClr val="bg1"/>
                    </a:solidFill>
                    <a:latin typeface="Arial" panose="020B0604020202020204" pitchFamily="34" charset="0"/>
                    <a:ea typeface="Calibri" panose="020F0502020204030204" pitchFamily="34" charset="0"/>
                  </a:rPr>
                  <a:t>tam</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giác</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vuông</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cân</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tại</a:t>
                </a:r>
                <a14:m>
                  <m:oMath xmlns:m="http://schemas.openxmlformats.org/officeDocument/2006/math">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 </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𝐵</m:t>
                    </m:r>
                  </m:oMath>
                </a14:m>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và</a:t>
                </a:r>
                <a:r>
                  <a:rPr lang="fr-FR" sz="2000" dirty="0">
                    <a:solidFill>
                      <a:schemeClr val="bg1"/>
                    </a:solidFill>
                    <a:latin typeface="Arial" panose="020B0604020202020204" pitchFamily="34" charset="0"/>
                    <a:ea typeface="Calibri" panose="020F0502020204030204" pitchFamily="34" charset="0"/>
                  </a:rPr>
                  <a:t> </a:t>
                </a:r>
                <a14:m>
                  <m:oMath xmlns:m="http://schemas.openxmlformats.org/officeDocument/2006/math">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𝐴𝐵</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 = 4</m:t>
                    </m:r>
                  </m:oMath>
                </a14:m>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Khoảng</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cách</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từ</a:t>
                </a:r>
                <a:r>
                  <a:rPr lang="fr-FR" sz="2000" dirty="0">
                    <a:solidFill>
                      <a:schemeClr val="bg1"/>
                    </a:solidFill>
                    <a:latin typeface="Arial" panose="020B0604020202020204" pitchFamily="34" charset="0"/>
                    <a:ea typeface="Calibri" panose="020F0502020204030204" pitchFamily="34" charset="0"/>
                  </a:rPr>
                  <a:t> </a:t>
                </a:r>
                <a14:m>
                  <m:oMath xmlns:m="http://schemas.openxmlformats.org/officeDocument/2006/math">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𝐶</m:t>
                    </m:r>
                  </m:oMath>
                </a14:m>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đến</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mặt</a:t>
                </a:r>
                <a:r>
                  <a:rPr lang="fr-FR" sz="2000" dirty="0">
                    <a:solidFill>
                      <a:schemeClr val="bg1"/>
                    </a:solidFill>
                    <a:latin typeface="Arial" panose="020B0604020202020204" pitchFamily="34" charset="0"/>
                    <a:ea typeface="Calibri" panose="020F0502020204030204" pitchFamily="34" charset="0"/>
                  </a:rPr>
                  <a:t> </a:t>
                </a:r>
                <a:r>
                  <a:rPr lang="fr-FR" sz="2000" dirty="0" err="1">
                    <a:solidFill>
                      <a:schemeClr val="bg1"/>
                    </a:solidFill>
                    <a:latin typeface="Arial" panose="020B0604020202020204" pitchFamily="34" charset="0"/>
                    <a:ea typeface="Calibri" panose="020F0502020204030204" pitchFamily="34" charset="0"/>
                  </a:rPr>
                  <a:t>phẳng</a:t>
                </a:r>
                <a:r>
                  <a:rPr lang="fr-FR" sz="2000" dirty="0">
                    <a:solidFill>
                      <a:schemeClr val="bg1"/>
                    </a:solidFill>
                    <a:latin typeface="Arial" panose="020B0604020202020204" pitchFamily="34" charset="0"/>
                    <a:ea typeface="Calibri" panose="020F0502020204030204" pitchFamily="34" charset="0"/>
                  </a:rPr>
                  <a:t> (ABB’A’) là :</a:t>
                </a:r>
                <a:endParaRPr lang="en-US" sz="2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548016" y="106474"/>
                <a:ext cx="8057573" cy="1420325"/>
              </a:xfrm>
              <a:prstGeom prst="rect">
                <a:avLst/>
              </a:prstGeom>
              <a:blipFill>
                <a:blip r:embed="rId11"/>
                <a:stretch>
                  <a:fillRect l="-832" r="-378" b="-6867"/>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089720"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947134" y="4454316"/>
            <a:ext cx="934457" cy="3683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5576148" y="3628245"/>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5465375" y="2364423"/>
            <a:ext cx="956197"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21267" y="2654668"/>
            <a:ext cx="685800" cy="685800"/>
          </a:xfrm>
          <a:prstGeom prst="rect">
            <a:avLst/>
          </a:prstGeom>
        </p:spPr>
      </p:pic>
      <p:sp>
        <p:nvSpPr>
          <p:cNvPr id="26" name="Rounded Rectangle 25"/>
          <p:cNvSpPr/>
          <p:nvPr/>
        </p:nvSpPr>
        <p:spPr>
          <a:xfrm>
            <a:off x="2735249" y="2117332"/>
            <a:ext cx="944089"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3416668"/>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1.97531E-6 C -1.94444E-6 -0.00308 0.23768 0.10124 0.47743 0.19969 " pathEditMode="relative" rAng="0" ptsTypes="AA">
                                      <p:cBhvr>
                                        <p:cTn id="6" dur="2000" fill="hold"/>
                                        <p:tgtEl>
                                          <p:spTgt spid="16"/>
                                        </p:tgtEl>
                                        <p:attrNameLst>
                                          <p:attrName>ppt_x</p:attrName>
                                          <p:attrName>ppt_y</p:attrName>
                                        </p:attrNameLst>
                                      </p:cBhvr>
                                      <p:rCtr x="23872" y="9969"/>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47378 -0.13303 " pathEditMode="relative" rAng="0" ptsTypes="AA">
                                      <p:cBhvr>
                                        <p:cTn id="43" dur="2000" fill="hold"/>
                                        <p:tgtEl>
                                          <p:spTgt spid="19"/>
                                        </p:tgtEl>
                                        <p:attrNameLst>
                                          <p:attrName>ppt_x</p:attrName>
                                          <p:attrName>ppt_y</p:attrName>
                                        </p:attrNameLst>
                                      </p:cBhvr>
                                      <p:rCtr x="23681" y="-6667"/>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4.44444E-6 3.95062E-6 L 0.19289 -0.12115 " pathEditMode="relative" rAng="0" ptsTypes="AA">
                                      <p:cBhvr>
                                        <p:cTn id="56" dur="2000" fill="hold"/>
                                        <p:tgtEl>
                                          <p:spTgt spid="25"/>
                                        </p:tgtEl>
                                        <p:attrNameLst>
                                          <p:attrName>ppt_x</p:attrName>
                                          <p:attrName>ppt_y</p:attrName>
                                        </p:attrNameLst>
                                      </p:cBhvr>
                                      <p:rCtr x="9644" y="-6065"/>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4229100" y="3474262"/>
            <a:ext cx="628650" cy="92141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4028705" y="4293159"/>
                <a:ext cx="860389" cy="6514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60</m:t>
                          </m:r>
                        </m:e>
                        <m:sup>
                          <m:r>
                            <a:rPr lang="en-US" sz="2000" i="1">
                              <a:latin typeface="Cambria Math" panose="02040503050406030204" pitchFamily="18" charset="0"/>
                              <a:ea typeface="Calibri" panose="020F0502020204030204" pitchFamily="34" charset="0"/>
                              <a:cs typeface="Arial" panose="020B0604020202020204" pitchFamily="34"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4028705" y="4293159"/>
                <a:ext cx="860389" cy="651445"/>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65091" y="3536282"/>
            <a:ext cx="628650" cy="9023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356787" y="2635995"/>
                <a:ext cx="833412" cy="7231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45</m:t>
                          </m:r>
                        </m:e>
                        <m:sup>
                          <m:r>
                            <a:rPr lang="en-US" sz="2000" i="1">
                              <a:latin typeface="Cambria Math" panose="02040503050406030204" pitchFamily="18" charset="0"/>
                              <a:ea typeface="Calibri" panose="020F0502020204030204" pitchFamily="34" charset="0"/>
                              <a:cs typeface="Arial" panose="020B0604020202020204" pitchFamily="34"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356787" y="2635995"/>
                <a:ext cx="833412" cy="723143"/>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298526" y="1720438"/>
            <a:ext cx="628650" cy="90236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7497805" y="4443984"/>
                <a:ext cx="879452" cy="4518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90</m:t>
                          </m:r>
                        </m:e>
                        <m:sup>
                          <m:r>
                            <a:rPr lang="en-US" sz="2000" i="1">
                              <a:latin typeface="Cambria Math" panose="02040503050406030204" pitchFamily="18" charset="0"/>
                              <a:ea typeface="Calibri" panose="020F0502020204030204" pitchFamily="34" charset="0"/>
                              <a:cs typeface="Arial" panose="020B0604020202020204" pitchFamily="34"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497805" y="4443984"/>
                <a:ext cx="879452" cy="451866"/>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6869155" y="1788178"/>
            <a:ext cx="628650" cy="85977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6675770" y="2673125"/>
                <a:ext cx="989321" cy="7096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30</m:t>
                          </m:r>
                        </m:e>
                        <m:sup>
                          <m:r>
                            <a:rPr lang="en-US" sz="2000" i="1">
                              <a:latin typeface="Cambria Math" panose="02040503050406030204" pitchFamily="18" charset="0"/>
                              <a:ea typeface="Calibri" panose="020F0502020204030204" pitchFamily="34" charset="0"/>
                              <a:cs typeface="Arial" panose="020B0604020202020204" pitchFamily="34"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675770" y="2673125"/>
                <a:ext cx="989321" cy="709663"/>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8288" y="-60469"/>
            <a:ext cx="9079992" cy="16842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TextBox 14"/>
              <p:cNvSpPr txBox="1"/>
              <p:nvPr/>
            </p:nvSpPr>
            <p:spPr>
              <a:xfrm>
                <a:off x="629793" y="177664"/>
                <a:ext cx="7856982" cy="926729"/>
              </a:xfrm>
              <a:prstGeom prst="rect">
                <a:avLst/>
              </a:prstGeom>
              <a:noFill/>
            </p:spPr>
            <p:txBody>
              <a:bodyPr wrap="square" rtlCol="0">
                <a:spAutoFit/>
              </a:bodyPr>
              <a:lstStyle/>
              <a:p>
                <a:pPr algn="just">
                  <a:lnSpc>
                    <a:spcPct val="130000"/>
                  </a:lnSpc>
                  <a:spcBef>
                    <a:spcPts val="600"/>
                  </a:spcBef>
                  <a:spcAft>
                    <a:spcPts val="600"/>
                  </a:spcAft>
                </a:pPr>
                <a:r>
                  <a:rPr lang="fr-FR" sz="2200" b="1" dirty="0">
                    <a:solidFill>
                      <a:schemeClr val="bg1"/>
                    </a:solidFill>
                    <a:latin typeface="Arial" panose="020B0604020202020204" pitchFamily="34" charset="0"/>
                    <a:ea typeface="Arial" panose="020B0604020202020204" pitchFamily="34" charset="0"/>
                    <a:cs typeface="Arial" panose="020B0604020202020204" pitchFamily="34" charset="0"/>
                  </a:rPr>
                  <a:t>Câu 5. </a:t>
                </a:r>
                <a:r>
                  <a:rPr lang="fr-FR" sz="2200" kern="0" dirty="0">
                    <a:solidFill>
                      <a:schemeClr val="bg1"/>
                    </a:solidFill>
                    <a:effectLst/>
                    <a:latin typeface="Arial" panose="020B0604020202020204" pitchFamily="34" charset="0"/>
                    <a:ea typeface="Calibri" panose="020F0502020204030204" pitchFamily="34" charset="0"/>
                  </a:rPr>
                  <a:t>Cho </a:t>
                </a:r>
                <a:r>
                  <a:rPr lang="fr-FR" sz="2200" kern="0" dirty="0" err="1">
                    <a:solidFill>
                      <a:schemeClr val="bg1"/>
                    </a:solidFill>
                    <a:effectLst/>
                    <a:latin typeface="Arial" panose="020B0604020202020204" pitchFamily="34" charset="0"/>
                    <a:ea typeface="Calibri" panose="020F0502020204030204" pitchFamily="34" charset="0"/>
                  </a:rPr>
                  <a:t>hình</a:t>
                </a:r>
                <a:r>
                  <a:rPr lang="fr-FR" sz="2200" kern="0" dirty="0">
                    <a:solidFill>
                      <a:schemeClr val="bg1"/>
                    </a:solidFill>
                    <a:effectLst/>
                    <a:latin typeface="Arial" panose="020B0604020202020204" pitchFamily="34" charset="0"/>
                    <a:ea typeface="Calibri" panose="020F0502020204030204" pitchFamily="34" charset="0"/>
                  </a:rPr>
                  <a:t> </a:t>
                </a:r>
                <a:r>
                  <a:rPr lang="fr-FR" sz="2200" kern="0" dirty="0" err="1">
                    <a:solidFill>
                      <a:schemeClr val="bg1"/>
                    </a:solidFill>
                    <a:effectLst/>
                    <a:latin typeface="Arial" panose="020B0604020202020204" pitchFamily="34" charset="0"/>
                    <a:ea typeface="Calibri" panose="020F0502020204030204" pitchFamily="34" charset="0"/>
                  </a:rPr>
                  <a:t>lập</a:t>
                </a:r>
                <a:r>
                  <a:rPr lang="fr-FR" sz="2200" kern="0" dirty="0">
                    <a:solidFill>
                      <a:schemeClr val="bg1"/>
                    </a:solidFill>
                    <a:effectLst/>
                    <a:latin typeface="Arial" panose="020B0604020202020204" pitchFamily="34" charset="0"/>
                    <a:ea typeface="Calibri" panose="020F0502020204030204" pitchFamily="34" charset="0"/>
                  </a:rPr>
                  <a:t> </a:t>
                </a:r>
                <a:r>
                  <a:rPr lang="fr-FR" sz="2200" kern="0" dirty="0" err="1">
                    <a:solidFill>
                      <a:schemeClr val="bg1"/>
                    </a:solidFill>
                    <a:effectLst/>
                    <a:latin typeface="Arial" panose="020B0604020202020204" pitchFamily="34" charset="0"/>
                    <a:ea typeface="Calibri" panose="020F0502020204030204" pitchFamily="34" charset="0"/>
                  </a:rPr>
                  <a:t>phương</a:t>
                </a:r>
                <a:r>
                  <a:rPr lang="fr-FR" sz="2200" kern="0" dirty="0">
                    <a:solidFill>
                      <a:schemeClr val="bg1"/>
                    </a:solidFill>
                    <a:effectLst/>
                    <a:latin typeface="Arial" panose="020B0604020202020204" pitchFamily="34" charset="0"/>
                    <a:ea typeface="Calibri" panose="020F0502020204030204" pitchFamily="34" charset="0"/>
                  </a:rPr>
                  <a:t> </a:t>
                </a:r>
                <a14:m>
                  <m:oMath xmlns:m="http://schemas.openxmlformats.org/officeDocument/2006/math">
                    <m:r>
                      <a:rPr lang="fr-FR" sz="22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𝐴𝐵𝐶𝐷</m:t>
                    </m:r>
                    <m:r>
                      <a:rPr lang="fr-FR" sz="22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fr-FR" sz="22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𝐴</m:t>
                    </m:r>
                    <m:r>
                      <a:rPr lang="fr-FR" sz="22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fr-FR" sz="22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r>
                      <a:rPr lang="fr-FR" sz="22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fr-FR" sz="22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𝐶</m:t>
                    </m:r>
                    <m:r>
                      <a:rPr lang="fr-FR" sz="22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fr-FR" sz="22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𝐷</m:t>
                    </m:r>
                    <m:r>
                      <a:rPr lang="fr-FR" sz="22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a14:m>
                <a:r>
                  <a:rPr lang="fr-FR" sz="2200" kern="0" dirty="0">
                    <a:solidFill>
                      <a:schemeClr val="bg1"/>
                    </a:solidFill>
                    <a:effectLst/>
                    <a:latin typeface="Arial" panose="020B0604020202020204" pitchFamily="34" charset="0"/>
                    <a:ea typeface="Calibri" panose="020F0502020204030204" pitchFamily="34" charset="0"/>
                  </a:rPr>
                  <a:t>. </a:t>
                </a:r>
                <a:r>
                  <a:rPr lang="fr-FR" sz="2200" kern="0" dirty="0" err="1">
                    <a:solidFill>
                      <a:schemeClr val="bg1"/>
                    </a:solidFill>
                    <a:effectLst/>
                    <a:latin typeface="Arial" panose="020B0604020202020204" pitchFamily="34" charset="0"/>
                    <a:ea typeface="Calibri" panose="020F0502020204030204" pitchFamily="34" charset="0"/>
                  </a:rPr>
                  <a:t>Góc</a:t>
                </a:r>
                <a:r>
                  <a:rPr lang="fr-FR" sz="2200" kern="0" dirty="0">
                    <a:solidFill>
                      <a:schemeClr val="bg1"/>
                    </a:solidFill>
                    <a:effectLst/>
                    <a:latin typeface="Arial" panose="020B0604020202020204" pitchFamily="34" charset="0"/>
                    <a:ea typeface="Calibri" panose="020F0502020204030204" pitchFamily="34" charset="0"/>
                  </a:rPr>
                  <a:t> </a:t>
                </a:r>
                <a:r>
                  <a:rPr lang="fr-FR" sz="2200" kern="0" dirty="0" err="1">
                    <a:solidFill>
                      <a:schemeClr val="bg1"/>
                    </a:solidFill>
                    <a:effectLst/>
                    <a:latin typeface="Arial" panose="020B0604020202020204" pitchFamily="34" charset="0"/>
                    <a:ea typeface="Calibri" panose="020F0502020204030204" pitchFamily="34" charset="0"/>
                  </a:rPr>
                  <a:t>giữa</a:t>
                </a:r>
                <a:r>
                  <a:rPr lang="fr-FR" sz="2200" kern="0" dirty="0">
                    <a:solidFill>
                      <a:schemeClr val="bg1"/>
                    </a:solidFill>
                    <a:effectLst/>
                    <a:latin typeface="Arial" panose="020B0604020202020204" pitchFamily="34" charset="0"/>
                    <a:ea typeface="Calibri" panose="020F0502020204030204" pitchFamily="34" charset="0"/>
                  </a:rPr>
                  <a:t> </a:t>
                </a:r>
                <a:r>
                  <a:rPr lang="fr-FR" sz="2200" kern="0" dirty="0" err="1">
                    <a:solidFill>
                      <a:schemeClr val="bg1"/>
                    </a:solidFill>
                    <a:effectLst/>
                    <a:latin typeface="Arial" panose="020B0604020202020204" pitchFamily="34" charset="0"/>
                    <a:ea typeface="Calibri" panose="020F0502020204030204" pitchFamily="34" charset="0"/>
                  </a:rPr>
                  <a:t>hai</a:t>
                </a:r>
                <a:r>
                  <a:rPr lang="fr-FR" sz="2200" kern="0" dirty="0">
                    <a:solidFill>
                      <a:schemeClr val="bg1"/>
                    </a:solidFill>
                    <a:effectLst/>
                    <a:latin typeface="Arial" panose="020B0604020202020204" pitchFamily="34" charset="0"/>
                    <a:ea typeface="Calibri" panose="020F0502020204030204" pitchFamily="34" charset="0"/>
                  </a:rPr>
                  <a:t> </a:t>
                </a:r>
                <a:r>
                  <a:rPr lang="fr-FR" sz="2200" kern="0" dirty="0" err="1">
                    <a:solidFill>
                      <a:schemeClr val="bg1"/>
                    </a:solidFill>
                    <a:effectLst/>
                    <a:latin typeface="Arial" panose="020B0604020202020204" pitchFamily="34" charset="0"/>
                    <a:ea typeface="Calibri" panose="020F0502020204030204" pitchFamily="34" charset="0"/>
                  </a:rPr>
                  <a:t>đường</a:t>
                </a:r>
                <a:r>
                  <a:rPr lang="fr-FR" sz="2200" kern="0" dirty="0">
                    <a:solidFill>
                      <a:schemeClr val="bg1"/>
                    </a:solidFill>
                    <a:effectLst/>
                    <a:latin typeface="Arial" panose="020B0604020202020204" pitchFamily="34" charset="0"/>
                    <a:ea typeface="Calibri" panose="020F0502020204030204" pitchFamily="34" charset="0"/>
                  </a:rPr>
                  <a:t> </a:t>
                </a:r>
                <a:r>
                  <a:rPr lang="fr-FR" sz="2200" kern="0" dirty="0" err="1">
                    <a:solidFill>
                      <a:schemeClr val="bg1"/>
                    </a:solidFill>
                    <a:effectLst/>
                    <a:latin typeface="Arial" panose="020B0604020202020204" pitchFamily="34" charset="0"/>
                    <a:ea typeface="Calibri" panose="020F0502020204030204" pitchFamily="34" charset="0"/>
                  </a:rPr>
                  <a:t>thẳng</a:t>
                </a:r>
                <a:r>
                  <a:rPr lang="fr-FR" sz="2200" kern="0" dirty="0">
                    <a:solidFill>
                      <a:schemeClr val="bg1"/>
                    </a:solidFill>
                    <a:effectLst/>
                    <a:latin typeface="Arial" panose="020B0604020202020204" pitchFamily="34" charset="0"/>
                    <a:ea typeface="Calibri" panose="020F0502020204030204" pitchFamily="34" charset="0"/>
                  </a:rPr>
                  <a:t> </a:t>
                </a:r>
                <a14:m>
                  <m:oMath xmlns:m="http://schemas.openxmlformats.org/officeDocument/2006/math">
                    <m:r>
                      <a:rPr lang="fr-FR" sz="22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𝐴𝐶</m:t>
                    </m:r>
                  </m:oMath>
                </a14:m>
                <a:r>
                  <a:rPr lang="fr-FR" sz="2200" kern="0" dirty="0">
                    <a:solidFill>
                      <a:schemeClr val="bg1"/>
                    </a:solidFill>
                    <a:effectLst/>
                    <a:latin typeface="Arial" panose="020B0604020202020204" pitchFamily="34" charset="0"/>
                    <a:ea typeface="Calibri" panose="020F0502020204030204" pitchFamily="34" charset="0"/>
                  </a:rPr>
                  <a:t> </a:t>
                </a:r>
                <a:r>
                  <a:rPr lang="fr-FR" sz="2200" kern="0" dirty="0" err="1">
                    <a:solidFill>
                      <a:schemeClr val="bg1"/>
                    </a:solidFill>
                    <a:effectLst/>
                    <a:latin typeface="Arial" panose="020B0604020202020204" pitchFamily="34" charset="0"/>
                    <a:ea typeface="Calibri" panose="020F0502020204030204" pitchFamily="34" charset="0"/>
                  </a:rPr>
                  <a:t>và</a:t>
                </a:r>
                <a:r>
                  <a:rPr lang="fr-FR" sz="2200" kern="0" dirty="0">
                    <a:solidFill>
                      <a:schemeClr val="bg1"/>
                    </a:solidFill>
                    <a:effectLst/>
                    <a:latin typeface="Arial" panose="020B0604020202020204" pitchFamily="34" charset="0"/>
                    <a:ea typeface="Calibri" panose="020F0502020204030204" pitchFamily="34" charset="0"/>
                  </a:rPr>
                  <a:t> </a:t>
                </a:r>
                <a14:m>
                  <m:oMath xmlns:m="http://schemas.openxmlformats.org/officeDocument/2006/math">
                    <m:r>
                      <a:rPr lang="fr-FR" sz="22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𝐴</m:t>
                    </m:r>
                    <m:r>
                      <a:rPr lang="fr-FR" sz="22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fr-FR" sz="22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𝐷</m:t>
                    </m:r>
                    <m:r>
                      <a:rPr lang="fr-FR" sz="2200" i="1" ker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a14:m>
                <a:r>
                  <a:rPr lang="fr-FR" sz="2200" kern="0" dirty="0">
                    <a:solidFill>
                      <a:schemeClr val="bg1"/>
                    </a:solidFill>
                    <a:effectLst/>
                    <a:latin typeface="Arial" panose="020B0604020202020204" pitchFamily="34" charset="0"/>
                    <a:ea typeface="Calibri" panose="020F0502020204030204" pitchFamily="34" charset="0"/>
                  </a:rPr>
                  <a:t> </a:t>
                </a:r>
                <a:r>
                  <a:rPr lang="fr-FR" sz="2200" kern="0" dirty="0" err="1">
                    <a:solidFill>
                      <a:schemeClr val="bg1"/>
                    </a:solidFill>
                    <a:effectLst/>
                    <a:latin typeface="Arial" panose="020B0604020202020204" pitchFamily="34" charset="0"/>
                    <a:ea typeface="Calibri" panose="020F0502020204030204" pitchFamily="34" charset="0"/>
                  </a:rPr>
                  <a:t>bằng</a:t>
                </a:r>
                <a:r>
                  <a:rPr lang="fr-FR" sz="2200" kern="0" dirty="0">
                    <a:solidFill>
                      <a:schemeClr val="bg1"/>
                    </a:solidFill>
                    <a:effectLst/>
                    <a:latin typeface="Arial" panose="020B0604020202020204" pitchFamily="34" charset="0"/>
                    <a:ea typeface="Calibri" panose="020F0502020204030204" pitchFamily="34" charset="0"/>
                  </a:rPr>
                  <a:t> :</a:t>
                </a:r>
                <a:endParaRPr lang="en-US" sz="22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629793" y="177664"/>
                <a:ext cx="7856982" cy="926729"/>
              </a:xfrm>
              <a:prstGeom prst="rect">
                <a:avLst/>
              </a:prstGeom>
              <a:blipFill>
                <a:blip r:embed="rId11"/>
                <a:stretch>
                  <a:fillRect l="-1009" r="-1009" b="-13158"/>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105321"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628900" y="1885950"/>
            <a:ext cx="1000964" cy="36652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2790455" y="3565426"/>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01966" y="3975333"/>
            <a:ext cx="1083469"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45933" y="2654668"/>
            <a:ext cx="685800" cy="685800"/>
          </a:xfrm>
          <a:prstGeom prst="rect">
            <a:avLst/>
          </a:prstGeom>
        </p:spPr>
      </p:pic>
      <p:sp>
        <p:nvSpPr>
          <p:cNvPr id="26" name="Rounded Rectangle 25"/>
          <p:cNvSpPr/>
          <p:nvPr/>
        </p:nvSpPr>
        <p:spPr>
          <a:xfrm>
            <a:off x="5477966" y="2097855"/>
            <a:ext cx="1011064"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182589"/>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47 0.00556 C 0.05347 0.00278 0.12613 0.10046 0.19922 0.1929 " pathEditMode="relative" rAng="0" ptsTypes="AA">
                                      <p:cBhvr>
                                        <p:cTn id="6" dur="2000" fill="hold"/>
                                        <p:tgtEl>
                                          <p:spTgt spid="16"/>
                                        </p:tgtEl>
                                        <p:attrNameLst>
                                          <p:attrName>ppt_x</p:attrName>
                                          <p:attrName>ppt_y</p:attrName>
                                        </p:attrNameLst>
                                      </p:cBhvr>
                                      <p:rCtr x="7283" y="9367"/>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0.00016 0.09054 -0.08365 0.18194 -0.16713 " pathEditMode="relative" rAng="0" ptsTypes="AA">
                                      <p:cBhvr>
                                        <p:cTn id="29" dur="2000" fill="hold"/>
                                        <p:tgtEl>
                                          <p:spTgt spid="17"/>
                                        </p:tgtEl>
                                        <p:attrNameLst>
                                          <p:attrName>ppt_x</p:attrName>
                                          <p:attrName>ppt_y</p:attrName>
                                        </p:attrNameLst>
                                      </p:cBhvr>
                                      <p:rCtr x="9097" y="-8364"/>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2.22222E-6 3.95062E-6 L 0.46597 -0.14707 " pathEditMode="relative" rAng="0" ptsTypes="AA">
                                      <p:cBhvr>
                                        <p:cTn id="56" dur="2000" fill="hold"/>
                                        <p:tgtEl>
                                          <p:spTgt spid="25"/>
                                        </p:tgtEl>
                                        <p:attrNameLst>
                                          <p:attrName>ppt_x</p:attrName>
                                          <p:attrName>ppt_y</p:attrName>
                                        </p:attrNameLst>
                                      </p:cBhvr>
                                      <p:rCtr x="23299" y="-7361"/>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74"/>
        <p:cNvGrpSpPr/>
        <p:nvPr/>
      </p:nvGrpSpPr>
      <p:grpSpPr>
        <a:xfrm>
          <a:off x="0" y="0"/>
          <a:ext cx="0" cy="0"/>
          <a:chOff x="0" y="0"/>
          <a:chExt cx="0" cy="0"/>
        </a:xfrm>
      </p:grpSpPr>
      <p:sp>
        <p:nvSpPr>
          <p:cNvPr id="273" name="Google Shape;3331;p61"/>
          <p:cNvSpPr txBox="1"/>
          <p:nvPr/>
        </p:nvSpPr>
        <p:spPr>
          <a:xfrm flipH="1">
            <a:off x="532776" y="447266"/>
            <a:ext cx="259334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2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fr-FR" sz="200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1</a:t>
            </a:r>
            <a:r>
              <a:rPr kumimoji="0" lang="fr-FR" sz="2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 (SGK – tr.</a:t>
            </a:r>
            <a:r>
              <a:rPr lang="fr-FR" sz="200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115</a:t>
            </a:r>
            <a:r>
              <a:rPr kumimoji="0" lang="fr-FR" sz="2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rot="10073345">
            <a:off x="8589557" y="4449598"/>
            <a:ext cx="498174" cy="589238"/>
          </a:xfrm>
          <a:prstGeom prst="rect">
            <a:avLst/>
          </a:prstGeom>
        </p:spPr>
      </p:pic>
      <p:sp>
        <p:nvSpPr>
          <p:cNvPr id="2" name="Rectangle 1"/>
          <p:cNvSpPr/>
          <p:nvPr/>
        </p:nvSpPr>
        <p:spPr>
          <a:xfrm>
            <a:off x="412021" y="1031205"/>
            <a:ext cx="3786561" cy="1287532"/>
          </a:xfrm>
          <a:prstGeom prst="rect">
            <a:avLst/>
          </a:prstGeom>
        </p:spPr>
        <p:txBody>
          <a:bodyPr wrap="square">
            <a:spAutoFit/>
          </a:bodyPr>
          <a:lstStyle/>
          <a:p>
            <a:pPr>
              <a:lnSpc>
                <a:spcPct val="150000"/>
              </a:lnSpc>
            </a:pPr>
            <a:r>
              <a:rPr lang="en-US" sz="1800" dirty="0">
                <a:latin typeface="Arial" panose="020B0604020202020204" pitchFamily="34" charset="0"/>
                <a:ea typeface="Times New Roman" panose="02020603050405020304" pitchFamily="18" charset="0"/>
              </a:rPr>
              <a:t>Quan </a:t>
            </a:r>
            <a:r>
              <a:rPr lang="en-US" sz="1800" dirty="0" err="1">
                <a:latin typeface="Arial" panose="020B0604020202020204" pitchFamily="34" charset="0"/>
                <a:ea typeface="Times New Roman" panose="02020603050405020304" pitchFamily="18" charset="0"/>
              </a:rPr>
              <a:t>sát</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và</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cho</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biết</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chiếc</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đèn</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treo</a:t>
            </a:r>
            <a:r>
              <a:rPr lang="en-US" sz="1800" dirty="0">
                <a:latin typeface="Arial" panose="020B0604020202020204" pitchFamily="34" charset="0"/>
                <a:ea typeface="Times New Roman" panose="02020603050405020304" pitchFamily="18" charset="0"/>
              </a:rPr>
              <a:t> ở </a:t>
            </a:r>
            <a:r>
              <a:rPr lang="en-US" sz="1800" dirty="0" err="1">
                <a:latin typeface="Arial" panose="020B0604020202020204" pitchFamily="34" charset="0"/>
                <a:ea typeface="Times New Roman" panose="02020603050405020304" pitchFamily="18" charset="0"/>
              </a:rPr>
              <a:t>Hình</a:t>
            </a:r>
            <a:r>
              <a:rPr lang="en-US" sz="1800" dirty="0">
                <a:latin typeface="Arial" panose="020B0604020202020204" pitchFamily="34" charset="0"/>
                <a:ea typeface="Times New Roman" panose="02020603050405020304" pitchFamily="18" charset="0"/>
              </a:rPr>
              <a:t> 96a, </a:t>
            </a:r>
            <a:r>
              <a:rPr lang="en-US" sz="1800" dirty="0" err="1">
                <a:latin typeface="Arial" panose="020B0604020202020204" pitchFamily="34" charset="0"/>
                <a:ea typeface="Times New Roman" panose="02020603050405020304" pitchFamily="18" charset="0"/>
              </a:rPr>
              <a:t>trạm</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khảo</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sát</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trắc</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địa</a:t>
            </a:r>
            <a:r>
              <a:rPr lang="en-US" sz="1800" dirty="0">
                <a:latin typeface="Arial" panose="020B0604020202020204" pitchFamily="34" charset="0"/>
                <a:ea typeface="Times New Roman" panose="02020603050405020304" pitchFamily="18" charset="0"/>
              </a:rPr>
              <a:t> ở </a:t>
            </a:r>
            <a:r>
              <a:rPr lang="en-US" sz="1800" dirty="0" err="1">
                <a:latin typeface="Arial" panose="020B0604020202020204" pitchFamily="34" charset="0"/>
                <a:ea typeface="Times New Roman" panose="02020603050405020304" pitchFamily="18" charset="0"/>
              </a:rPr>
              <a:t>Hình</a:t>
            </a:r>
            <a:r>
              <a:rPr lang="en-US" sz="1800" dirty="0">
                <a:latin typeface="Arial" panose="020B0604020202020204" pitchFamily="34" charset="0"/>
                <a:ea typeface="Times New Roman" panose="02020603050405020304" pitchFamily="18" charset="0"/>
              </a:rPr>
              <a:t> 96b </a:t>
            </a:r>
            <a:r>
              <a:rPr lang="en-US" sz="1800" dirty="0" err="1">
                <a:latin typeface="Arial" panose="020B0604020202020204" pitchFamily="34" charset="0"/>
                <a:ea typeface="Times New Roman" panose="02020603050405020304" pitchFamily="18" charset="0"/>
              </a:rPr>
              <a:t>có</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dạng</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hình</a:t>
            </a:r>
            <a:r>
              <a:rPr lang="en-US" sz="1800" dirty="0">
                <a:latin typeface="Arial" panose="020B0604020202020204" pitchFamily="34" charset="0"/>
                <a:ea typeface="Times New Roman" panose="02020603050405020304" pitchFamily="18" charset="0"/>
              </a:rPr>
              <a:t> </a:t>
            </a:r>
            <a:r>
              <a:rPr lang="en-US" sz="1800" dirty="0" err="1">
                <a:latin typeface="Arial" panose="020B0604020202020204" pitchFamily="34" charset="0"/>
                <a:ea typeface="Times New Roman" panose="02020603050405020304" pitchFamily="18" charset="0"/>
              </a:rPr>
              <a:t>gì</a:t>
            </a:r>
            <a:r>
              <a:rPr lang="en-US" sz="1800" dirty="0">
                <a:latin typeface="Arial" panose="020B0604020202020204" pitchFamily="34" charset="0"/>
                <a:ea typeface="Times New Roman" panose="02020603050405020304" pitchFamily="18" charset="0"/>
              </a:rPr>
              <a:t>?</a:t>
            </a:r>
            <a:endParaRPr lang="vi-VN" sz="1800" dirty="0">
              <a:latin typeface="+mn-lt"/>
            </a:endParaRPr>
          </a:p>
        </p:txBody>
      </p:sp>
      <p:sp>
        <p:nvSpPr>
          <p:cNvPr id="34" name="Rectangle 33"/>
          <p:cNvSpPr/>
          <p:nvPr/>
        </p:nvSpPr>
        <p:spPr>
          <a:xfrm>
            <a:off x="4198582" y="2824763"/>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5" name="Rectangle 4"/>
          <p:cNvSpPr/>
          <p:nvPr/>
        </p:nvSpPr>
        <p:spPr>
          <a:xfrm>
            <a:off x="1154646" y="3321409"/>
            <a:ext cx="6349287" cy="1288751"/>
          </a:xfrm>
          <a:prstGeom prst="rect">
            <a:avLst/>
          </a:prstGeom>
        </p:spPr>
        <p:txBody>
          <a:bodyPr wrap="square">
            <a:spAutoFit/>
          </a:bodyPr>
          <a:lstStyle/>
          <a:p>
            <a:pPr marL="30480" marR="30480" algn="just">
              <a:lnSpc>
                <a:spcPct val="150000"/>
              </a:lnSpc>
            </a:pPr>
            <a:r>
              <a:rPr lang="fr-FR" sz="1800" dirty="0">
                <a:latin typeface="Arial" panose="020B0604020202020204" pitchFamily="34" charset="0"/>
                <a:ea typeface="Times New Roman" panose="02020603050405020304" pitchFamily="18" charset="0"/>
              </a:rPr>
              <a:t>Quan </a:t>
            </a:r>
            <a:r>
              <a:rPr lang="fr-FR" sz="1800" dirty="0" err="1">
                <a:latin typeface="Arial" panose="020B0604020202020204" pitchFamily="34" charset="0"/>
                <a:ea typeface="Times New Roman" panose="02020603050405020304" pitchFamily="18" charset="0"/>
              </a:rPr>
              <a:t>sát</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Hình</a:t>
            </a:r>
            <a:r>
              <a:rPr lang="fr-FR" sz="1800" dirty="0">
                <a:latin typeface="Arial" panose="020B0604020202020204" pitchFamily="34" charset="0"/>
                <a:ea typeface="Times New Roman" panose="02020603050405020304" pitchFamily="18" charset="0"/>
              </a:rPr>
              <a:t> 96a </a:t>
            </a:r>
            <a:r>
              <a:rPr lang="fr-FR" sz="1800" dirty="0" err="1">
                <a:latin typeface="Arial" panose="020B0604020202020204" pitchFamily="34" charset="0"/>
                <a:ea typeface="Times New Roman" panose="02020603050405020304" pitchFamily="18" charset="0"/>
              </a:rPr>
              <a:t>và</a:t>
            </a:r>
            <a:r>
              <a:rPr lang="fr-FR" sz="1800" dirty="0">
                <a:latin typeface="Arial" panose="020B0604020202020204" pitchFamily="34" charset="0"/>
                <a:ea typeface="Times New Roman" panose="02020603050405020304" pitchFamily="18" charset="0"/>
              </a:rPr>
              <a:t> 96b ta </a:t>
            </a:r>
            <a:r>
              <a:rPr lang="fr-FR" sz="1800" dirty="0" err="1">
                <a:latin typeface="Arial" panose="020B0604020202020204" pitchFamily="34" charset="0"/>
                <a:ea typeface="Times New Roman" panose="02020603050405020304" pitchFamily="18" charset="0"/>
              </a:rPr>
              <a:t>thấy</a:t>
            </a:r>
            <a:r>
              <a:rPr lang="fr-FR"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L="30480" marR="30480" algn="just">
              <a:lnSpc>
                <a:spcPct val="150000"/>
              </a:lnSpc>
            </a:pPr>
            <a:r>
              <a:rPr lang="en-US" sz="1800" dirty="0">
                <a:latin typeface="Cambria Math" panose="02040503050406030204" pitchFamily="18" charset="0"/>
                <a:ea typeface="Times New Roman" panose="02020603050405020304" pitchFamily="18" charset="0"/>
                <a:cs typeface="Cambria Math" panose="02040503050406030204" pitchFamily="18" charset="0"/>
              </a:rPr>
              <a:t>⦁</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Chiếc</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đèn</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treo</a:t>
            </a:r>
            <a:r>
              <a:rPr lang="fr-FR" sz="1800" dirty="0">
                <a:latin typeface="Arial" panose="020B0604020202020204" pitchFamily="34" charset="0"/>
                <a:ea typeface="Times New Roman" panose="02020603050405020304" pitchFamily="18" charset="0"/>
              </a:rPr>
              <a:t> ở </a:t>
            </a:r>
            <a:r>
              <a:rPr lang="fr-FR" sz="1800" dirty="0" err="1">
                <a:latin typeface="Arial" panose="020B0604020202020204" pitchFamily="34" charset="0"/>
                <a:ea typeface="Times New Roman" panose="02020603050405020304" pitchFamily="18" charset="0"/>
              </a:rPr>
              <a:t>Hình</a:t>
            </a:r>
            <a:r>
              <a:rPr lang="fr-FR" sz="1800" dirty="0">
                <a:latin typeface="Arial" panose="020B0604020202020204" pitchFamily="34" charset="0"/>
                <a:ea typeface="Times New Roman" panose="02020603050405020304" pitchFamily="18" charset="0"/>
              </a:rPr>
              <a:t> 96a là </a:t>
            </a:r>
            <a:r>
              <a:rPr lang="fr-FR" sz="1800" dirty="0" err="1">
                <a:latin typeface="Arial" panose="020B0604020202020204" pitchFamily="34" charset="0"/>
                <a:ea typeface="Times New Roman" panose="02020603050405020304" pitchFamily="18" charset="0"/>
              </a:rPr>
              <a:t>hình</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lăng</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trụ</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lục</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giác</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đều</a:t>
            </a:r>
            <a:r>
              <a:rPr lang="fr-FR"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150000"/>
              </a:lnSpc>
            </a:pPr>
            <a:r>
              <a:rPr lang="en-US" sz="1800" dirty="0">
                <a:latin typeface="Cambria Math" panose="02040503050406030204" pitchFamily="18" charset="0"/>
                <a:ea typeface="Times New Roman" panose="02020603050405020304" pitchFamily="18" charset="0"/>
                <a:cs typeface="Cambria Math" panose="02040503050406030204" pitchFamily="18" charset="0"/>
              </a:rPr>
              <a:t>⦁</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Trạm</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khảo</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sát</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trắc</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địa</a:t>
            </a:r>
            <a:r>
              <a:rPr lang="fr-FR" sz="1800" dirty="0">
                <a:latin typeface="Arial" panose="020B0604020202020204" pitchFamily="34" charset="0"/>
                <a:ea typeface="Times New Roman" panose="02020603050405020304" pitchFamily="18" charset="0"/>
              </a:rPr>
              <a:t> là </a:t>
            </a:r>
            <a:r>
              <a:rPr lang="fr-FR" sz="1800" dirty="0" err="1">
                <a:latin typeface="Arial" panose="020B0604020202020204" pitchFamily="34" charset="0"/>
                <a:ea typeface="Times New Roman" panose="02020603050405020304" pitchFamily="18" charset="0"/>
              </a:rPr>
              <a:t>hình</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chóp</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cụt</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tứ</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giác</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đều</a:t>
            </a:r>
            <a:r>
              <a:rPr lang="fr-FR"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8A419320-F1A8-84FB-2880-6F1AA55FE4AC}"/>
              </a:ext>
            </a:extLst>
          </p:cNvPr>
          <p:cNvPicPr>
            <a:picLocks noChangeAspect="1"/>
          </p:cNvPicPr>
          <p:nvPr/>
        </p:nvPicPr>
        <p:blipFill>
          <a:blip r:embed="rId4"/>
          <a:stretch>
            <a:fillRect/>
          </a:stretch>
        </p:blipFill>
        <p:spPr>
          <a:xfrm>
            <a:off x="4329290" y="380585"/>
            <a:ext cx="3377191" cy="2127508"/>
          </a:xfrm>
          <a:prstGeom prst="rect">
            <a:avLst/>
          </a:prstGeom>
        </p:spPr>
      </p:pic>
    </p:spTree>
    <p:extLst>
      <p:ext uri="{BB962C8B-B14F-4D97-AF65-F5344CB8AC3E}">
        <p14:creationId xmlns:p14="http://schemas.microsoft.com/office/powerpoint/2010/main" val="283435291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barn(inVertical)">
                                      <p:cBhvr>
                                        <p:cTn id="7" dur="500"/>
                                        <p:tgtEl>
                                          <p:spTgt spid="2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p:bldP spid="2" grpId="0"/>
      <p:bldP spid="3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33060"/>
            <a:ext cx="857748" cy="543117"/>
          </a:xfrm>
          <a:prstGeom prst="rect">
            <a:avLst/>
          </a:prstGeom>
        </p:spPr>
      </p:pic>
      <p:grpSp>
        <p:nvGrpSpPr>
          <p:cNvPr id="2039" name="Google Shape;2039;p38"/>
          <p:cNvGrpSpPr/>
          <p:nvPr/>
        </p:nvGrpSpPr>
        <p:grpSpPr>
          <a:xfrm rot="635329">
            <a:off x="4059299" y="360082"/>
            <a:ext cx="1208177" cy="1133623"/>
            <a:chOff x="4954259" y="1138378"/>
            <a:chExt cx="616622" cy="610761"/>
          </a:xfrm>
        </p:grpSpPr>
        <p:sp>
          <p:nvSpPr>
            <p:cNvPr id="2040" name="Google Shape;2040;p38"/>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8"/>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8"/>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6" name="Google Shape;2046;p38"/>
          <p:cNvSpPr txBox="1">
            <a:spLocks noGrp="1"/>
          </p:cNvSpPr>
          <p:nvPr>
            <p:ph type="title" idx="2"/>
          </p:nvPr>
        </p:nvSpPr>
        <p:spPr>
          <a:xfrm>
            <a:off x="3965429" y="484846"/>
            <a:ext cx="14550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6">
                    <a:lumMod val="50000"/>
                  </a:schemeClr>
                </a:solidFill>
                <a:latin typeface="+mj-lt"/>
              </a:rPr>
              <a:t>I</a:t>
            </a:r>
            <a:endParaRPr>
              <a:solidFill>
                <a:schemeClr val="accent6">
                  <a:lumMod val="50000"/>
                </a:schemeClr>
              </a:solidFill>
              <a:latin typeface="+mj-lt"/>
            </a:endParaRPr>
          </a:p>
        </p:txBody>
      </p:sp>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2138427" y="1746573"/>
            <a:ext cx="5310296" cy="1954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333333"/>
              </a:buClr>
              <a:buSzPts val="2400"/>
              <a:buFont typeface="Delius"/>
              <a:buNone/>
              <a:tabLst/>
              <a:defRPr/>
            </a:pPr>
            <a:r>
              <a:rPr kumimoji="0" lang="en-US" sz="4300" b="1" i="0" u="none" strike="noStrike" kern="0" cap="none" spc="0" normalizeH="0" baseline="0" noProof="0" dirty="0" err="1">
                <a:ln>
                  <a:noFill/>
                </a:ln>
                <a:solidFill>
                  <a:srgbClr val="0082C6">
                    <a:lumMod val="50000"/>
                  </a:srgbClr>
                </a:solidFill>
                <a:effectLst/>
                <a:uLnTx/>
                <a:uFillTx/>
                <a:latin typeface="Arial"/>
                <a:sym typeface="Delius"/>
              </a:rPr>
              <a:t>Hình</a:t>
            </a:r>
            <a:r>
              <a:rPr kumimoji="0" lang="en-US" sz="4300" b="1" i="0" u="none" strike="noStrike" kern="0" cap="none" spc="0" normalizeH="0" baseline="0" noProof="0" dirty="0">
                <a:ln>
                  <a:noFill/>
                </a:ln>
                <a:solidFill>
                  <a:srgbClr val="0082C6">
                    <a:lumMod val="50000"/>
                  </a:srgbClr>
                </a:solidFill>
                <a:effectLst/>
                <a:uLnTx/>
                <a:uFillTx/>
                <a:latin typeface="Arial"/>
                <a:sym typeface="Delius"/>
              </a:rPr>
              <a:t> </a:t>
            </a:r>
            <a:r>
              <a:rPr kumimoji="0" lang="en-US" sz="4300" b="1" i="0" u="none" strike="noStrike" kern="0" cap="none" spc="0" normalizeH="0" baseline="0" noProof="0" dirty="0" err="1">
                <a:ln>
                  <a:noFill/>
                </a:ln>
                <a:solidFill>
                  <a:srgbClr val="0082C6">
                    <a:lumMod val="50000"/>
                  </a:srgbClr>
                </a:solidFill>
                <a:effectLst/>
                <a:uLnTx/>
                <a:uFillTx/>
                <a:latin typeface="Arial"/>
                <a:sym typeface="Delius"/>
              </a:rPr>
              <a:t>lăng</a:t>
            </a:r>
            <a:r>
              <a:rPr kumimoji="0" lang="en-US" sz="4300" b="1" i="0" u="none" strike="noStrike" kern="0" cap="none" spc="0" normalizeH="0" baseline="0" noProof="0" dirty="0">
                <a:ln>
                  <a:noFill/>
                </a:ln>
                <a:solidFill>
                  <a:srgbClr val="0082C6">
                    <a:lumMod val="50000"/>
                  </a:srgbClr>
                </a:solidFill>
                <a:effectLst/>
                <a:uLnTx/>
                <a:uFillTx/>
                <a:latin typeface="Arial"/>
                <a:sym typeface="Delius"/>
              </a:rPr>
              <a:t> </a:t>
            </a:r>
            <a:r>
              <a:rPr kumimoji="0" lang="en-US" sz="4300" b="1" i="0" u="none" strike="noStrike" kern="0" cap="none" spc="0" normalizeH="0" baseline="0" noProof="0" dirty="0" err="1">
                <a:ln>
                  <a:noFill/>
                </a:ln>
                <a:solidFill>
                  <a:srgbClr val="0082C6">
                    <a:lumMod val="50000"/>
                  </a:srgbClr>
                </a:solidFill>
                <a:effectLst/>
                <a:uLnTx/>
                <a:uFillTx/>
                <a:latin typeface="Arial"/>
                <a:sym typeface="Delius"/>
              </a:rPr>
              <a:t>trụ</a:t>
            </a:r>
            <a:r>
              <a:rPr kumimoji="0" lang="en-US" sz="4300" b="1" i="0" u="none" strike="noStrike" kern="0" cap="none" spc="0" normalizeH="0" baseline="0" noProof="0" dirty="0">
                <a:ln>
                  <a:noFill/>
                </a:ln>
                <a:solidFill>
                  <a:srgbClr val="0082C6">
                    <a:lumMod val="50000"/>
                  </a:srgbClr>
                </a:solidFill>
                <a:effectLst/>
                <a:uLnTx/>
                <a:uFillTx/>
                <a:latin typeface="Arial"/>
                <a:sym typeface="Delius"/>
              </a:rPr>
              <a:t> </a:t>
            </a:r>
            <a:r>
              <a:rPr kumimoji="0" lang="en-US" sz="4300" b="1" i="0" u="none" strike="noStrike" kern="0" cap="none" spc="0" normalizeH="0" baseline="0" noProof="0" dirty="0" err="1">
                <a:ln>
                  <a:noFill/>
                </a:ln>
                <a:solidFill>
                  <a:srgbClr val="0082C6">
                    <a:lumMod val="50000"/>
                  </a:srgbClr>
                </a:solidFill>
                <a:effectLst/>
                <a:uLnTx/>
                <a:uFillTx/>
                <a:latin typeface="Arial"/>
                <a:sym typeface="Delius"/>
              </a:rPr>
              <a:t>đứng</a:t>
            </a:r>
            <a:r>
              <a:rPr kumimoji="0" lang="en-US" sz="4300" b="1" i="0" u="none" strike="noStrike" kern="0" cap="none" spc="0" normalizeH="0" baseline="0" noProof="0" dirty="0">
                <a:ln>
                  <a:noFill/>
                </a:ln>
                <a:solidFill>
                  <a:srgbClr val="0082C6">
                    <a:lumMod val="50000"/>
                  </a:srgbClr>
                </a:solidFill>
                <a:effectLst/>
                <a:uLnTx/>
                <a:uFillTx/>
                <a:latin typeface="Arial"/>
                <a:sym typeface="Delius"/>
              </a:rPr>
              <a:t>. </a:t>
            </a:r>
            <a:r>
              <a:rPr kumimoji="0" lang="en-US" sz="4300" b="1" i="0" u="none" strike="noStrike" kern="0" cap="none" spc="0" normalizeH="0" baseline="0" noProof="0" dirty="0" err="1">
                <a:ln>
                  <a:noFill/>
                </a:ln>
                <a:solidFill>
                  <a:srgbClr val="0082C6">
                    <a:lumMod val="50000"/>
                  </a:srgbClr>
                </a:solidFill>
                <a:effectLst/>
                <a:uLnTx/>
                <a:uFillTx/>
                <a:latin typeface="Arial"/>
                <a:sym typeface="Delius"/>
              </a:rPr>
              <a:t>Hình</a:t>
            </a:r>
            <a:r>
              <a:rPr kumimoji="0" lang="en-US" sz="4300" b="1" i="0" u="none" strike="noStrike" kern="0" cap="none" spc="0" normalizeH="0" baseline="0" noProof="0" dirty="0">
                <a:ln>
                  <a:noFill/>
                </a:ln>
                <a:solidFill>
                  <a:srgbClr val="0082C6">
                    <a:lumMod val="50000"/>
                  </a:srgbClr>
                </a:solidFill>
                <a:effectLst/>
                <a:uLnTx/>
                <a:uFillTx/>
                <a:latin typeface="Arial"/>
                <a:sym typeface="Delius"/>
              </a:rPr>
              <a:t> </a:t>
            </a:r>
            <a:r>
              <a:rPr kumimoji="0" lang="en-US" sz="4300" b="1" i="0" u="none" strike="noStrike" kern="0" cap="none" spc="0" normalizeH="0" baseline="0" noProof="0" dirty="0" err="1">
                <a:ln>
                  <a:noFill/>
                </a:ln>
                <a:solidFill>
                  <a:srgbClr val="0082C6">
                    <a:lumMod val="50000"/>
                  </a:srgbClr>
                </a:solidFill>
                <a:effectLst/>
                <a:uLnTx/>
                <a:uFillTx/>
                <a:latin typeface="Arial"/>
                <a:sym typeface="Delius"/>
              </a:rPr>
              <a:t>lăng</a:t>
            </a:r>
            <a:r>
              <a:rPr kumimoji="0" lang="en-US" sz="4300" b="1" i="0" u="none" strike="noStrike" kern="0" cap="none" spc="0" normalizeH="0" baseline="0" noProof="0" dirty="0">
                <a:ln>
                  <a:noFill/>
                </a:ln>
                <a:solidFill>
                  <a:srgbClr val="0082C6">
                    <a:lumMod val="50000"/>
                  </a:srgbClr>
                </a:solidFill>
                <a:effectLst/>
                <a:uLnTx/>
                <a:uFillTx/>
                <a:latin typeface="Arial"/>
                <a:sym typeface="Delius"/>
              </a:rPr>
              <a:t> </a:t>
            </a:r>
            <a:r>
              <a:rPr kumimoji="0" lang="en-US" sz="4300" b="1" i="0" u="none" strike="noStrike" kern="0" cap="none" spc="0" normalizeH="0" baseline="0" noProof="0" dirty="0" err="1">
                <a:ln>
                  <a:noFill/>
                </a:ln>
                <a:solidFill>
                  <a:srgbClr val="0082C6">
                    <a:lumMod val="50000"/>
                  </a:srgbClr>
                </a:solidFill>
                <a:effectLst/>
                <a:uLnTx/>
                <a:uFillTx/>
                <a:latin typeface="Arial"/>
                <a:sym typeface="Delius"/>
              </a:rPr>
              <a:t>trụ</a:t>
            </a:r>
            <a:r>
              <a:rPr kumimoji="0" lang="en-US" sz="4300" b="1" i="0" u="none" strike="noStrike" kern="0" cap="none" spc="0" normalizeH="0" baseline="0" noProof="0" dirty="0">
                <a:ln>
                  <a:noFill/>
                </a:ln>
                <a:solidFill>
                  <a:srgbClr val="0082C6">
                    <a:lumMod val="50000"/>
                  </a:srgbClr>
                </a:solidFill>
                <a:effectLst/>
                <a:uLnTx/>
                <a:uFillTx/>
                <a:latin typeface="Arial"/>
                <a:sym typeface="Delius"/>
              </a:rPr>
              <a:t> </a:t>
            </a:r>
            <a:r>
              <a:rPr kumimoji="0" lang="en-US" sz="4300" b="1" i="0" u="none" strike="noStrike" kern="0" cap="none" spc="0" normalizeH="0" baseline="0" noProof="0" dirty="0" err="1">
                <a:ln>
                  <a:noFill/>
                </a:ln>
                <a:solidFill>
                  <a:srgbClr val="0082C6">
                    <a:lumMod val="50000"/>
                  </a:srgbClr>
                </a:solidFill>
                <a:effectLst/>
                <a:uLnTx/>
                <a:uFillTx/>
                <a:latin typeface="Arial"/>
                <a:sym typeface="Delius"/>
              </a:rPr>
              <a:t>đều</a:t>
            </a:r>
            <a:endParaRPr kumimoji="0" lang="en-US" sz="4300" b="1" i="0" u="none" strike="noStrike" kern="0" cap="none" spc="0" normalizeH="0" baseline="0" noProof="0" dirty="0">
              <a:ln>
                <a:noFill/>
              </a:ln>
              <a:solidFill>
                <a:srgbClr val="0082C6">
                  <a:lumMod val="50000"/>
                </a:srgbClr>
              </a:solidFill>
              <a:effectLst/>
              <a:uLnTx/>
              <a:uFillTx/>
              <a:latin typeface="Arial"/>
              <a:sym typeface="Delius"/>
            </a:endParaRPr>
          </a:p>
        </p:txBody>
      </p:sp>
    </p:spTree>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584671" flipH="1">
            <a:off x="8520343" y="2268972"/>
            <a:ext cx="390337" cy="544916"/>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669461" y="830882"/>
                <a:ext cx="7440384" cy="4043736"/>
              </a:xfrm>
              <a:prstGeom prst="rect">
                <a:avLst/>
              </a:prstGeom>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Cho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chóp</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𝑆</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𝐴𝐵𝐶𝐷</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cạnh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cạnh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đáy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𝑎</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Chứng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minh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tam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𝐴𝑆𝐶</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𝐵𝑆𝐷</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tam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cân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Gọi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𝑂</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điểm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𝐴𝐶</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𝐵𝐷</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chứng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minh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đường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𝑆𝑂</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mặt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phẳng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𝐴𝐵𝐶𝐷</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c)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Chứng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minh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giữa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đường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𝑆𝐴</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mặt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phẳng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𝐴𝐵𝐶𝐷</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45°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69461" y="830882"/>
                <a:ext cx="7440384" cy="4043736"/>
              </a:xfrm>
              <a:prstGeom prst="rect">
                <a:avLst/>
              </a:prstGeom>
              <a:blipFill>
                <a:blip r:embed="rId4"/>
                <a:stretch>
                  <a:fillRect l="-902" r="-820" b="-1506"/>
                </a:stretch>
              </a:blipFill>
            </p:spPr>
            <p:txBody>
              <a:bodyPr/>
              <a:lstStyle/>
              <a:p>
                <a:r>
                  <a:rPr lang="en-US">
                    <a:noFill/>
                  </a:rPr>
                  <a:t> </a:t>
                </a:r>
              </a:p>
            </p:txBody>
          </p:sp>
        </mc:Fallback>
      </mc:AlternateContent>
      <p:sp>
        <p:nvSpPr>
          <p:cNvPr id="8" name="Google Shape;3331;p61"/>
          <p:cNvSpPr txBox="1"/>
          <p:nvPr/>
        </p:nvSpPr>
        <p:spPr>
          <a:xfrm flipH="1">
            <a:off x="3092983" y="259089"/>
            <a:ext cx="259334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2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fr-FR" sz="200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2</a:t>
            </a:r>
            <a:r>
              <a:rPr kumimoji="0" lang="fr-FR" sz="2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 (SGK – tr.</a:t>
            </a:r>
            <a:r>
              <a:rPr lang="fr-FR" sz="200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115</a:t>
            </a:r>
            <a:r>
              <a:rPr kumimoji="0" lang="fr-FR" sz="2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597007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584671" flipH="1">
            <a:off x="8520343" y="2268972"/>
            <a:ext cx="390337" cy="544916"/>
          </a:xfrm>
          <a:prstGeom prst="rect">
            <a:avLst/>
          </a:prstGeom>
        </p:spPr>
      </p:pic>
      <p:sp>
        <p:nvSpPr>
          <p:cNvPr id="37" name="Rectangle 36"/>
          <p:cNvSpPr/>
          <p:nvPr/>
        </p:nvSpPr>
        <p:spPr>
          <a:xfrm>
            <a:off x="4261658" y="247643"/>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8" name="Rectangle 37"/>
              <p:cNvSpPr/>
              <p:nvPr/>
            </p:nvSpPr>
            <p:spPr>
              <a:xfrm>
                <a:off x="536553" y="827269"/>
                <a:ext cx="4827051" cy="3830729"/>
              </a:xfrm>
              <a:prstGeom prst="rect">
                <a:avLst/>
              </a:prstGeom>
            </p:spPr>
            <p:txBody>
              <a:bodyPr wrap="square">
                <a:spAutoFit/>
              </a:bodyPr>
              <a:lstStyle/>
              <a:p>
                <a:pPr marR="30480" algn="just">
                  <a:lnSpc>
                    <a:spcPct val="150000"/>
                  </a:lnSpc>
                </a:pPr>
                <a:r>
                  <a:rPr lang="da-DK" sz="1800" dirty="0">
                    <a:latin typeface="Arial" panose="020B0604020202020204" pitchFamily="34" charset="0"/>
                    <a:ea typeface="Times New Roman" panose="02020603050405020304" pitchFamily="18" charset="0"/>
                  </a:rPr>
                  <a:t>a) Ta có: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𝐴𝐵𝐶𝐷</m:t>
                    </m:r>
                  </m:oMath>
                </a14:m>
                <a:r>
                  <a:rPr lang="da-DK" sz="1800" dirty="0">
                    <a:latin typeface="Arial" panose="020B0604020202020204" pitchFamily="34" charset="0"/>
                    <a:ea typeface="Times New Roman" panose="02020603050405020304" pitchFamily="18" charset="0"/>
                  </a:rPr>
                  <a:t> là hình chóp đều</a:t>
                </a:r>
                <a:endParaRPr lang="en-US" sz="1600" dirty="0">
                  <a:latin typeface="Times New Roman" panose="02020603050405020304" pitchFamily="18" charset="0"/>
                  <a:ea typeface="Times New Roman" panose="02020603050405020304" pitchFamily="18" charset="0"/>
                </a:endParaRPr>
              </a:p>
              <a:p>
                <a:pPr marR="30480" algn="just">
                  <a:lnSpc>
                    <a:spcPct val="150000"/>
                  </a:lnSpc>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rPr>
                  <a:t>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𝐴𝐵𝐶𝐷</m:t>
                    </m:r>
                  </m:oMath>
                </a14:m>
                <a:r>
                  <a:rPr lang="da-DK" sz="1800" dirty="0">
                    <a:latin typeface="Arial" panose="020B0604020202020204" pitchFamily="34" charset="0"/>
                    <a:ea typeface="Times New Roman" panose="02020603050405020304" pitchFamily="18" charset="0"/>
                  </a:rPr>
                  <a:t> là hình vuông cạnh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𝑎</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150000"/>
                  </a:lnSpc>
                </a:pPr>
                <a14:m>
                  <m:oMathPara xmlns:m="http://schemas.openxmlformats.org/officeDocument/2006/math">
                    <m:oMathParaPr>
                      <m:jc m:val="centerGroup"/>
                    </m:oMathParaPr>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r>
                            <a:rPr lang="da-DK" sz="1800" i="1">
                              <a:latin typeface="Cambria Math" panose="02040503050406030204" pitchFamily="18" charset="0"/>
                              <a:ea typeface="Times New Roman" panose="02020603050405020304" pitchFamily="18" charset="0"/>
                              <a:cs typeface="Arial" panose="020B0604020202020204" pitchFamily="34" charset="0"/>
                            </a:rPr>
                            <m:t>2</m:t>
                          </m:r>
                        </m:e>
                      </m:rad>
                    </m:oMath>
                  </m:oMathPara>
                </a14:m>
                <a:endParaRPr lang="en-US" sz="1600" dirty="0">
                  <a:latin typeface="Times New Roman" panose="02020603050405020304" pitchFamily="18" charset="0"/>
                  <a:ea typeface="Times New Roman" panose="02020603050405020304" pitchFamily="18" charset="0"/>
                </a:endParaRPr>
              </a:p>
              <a:p>
                <a:pPr marR="30480" algn="just">
                  <a:lnSpc>
                    <a:spcPct val="150000"/>
                  </a:lnSpc>
                </a:pPr>
                <a:r>
                  <a:rPr lang="da-DK" sz="1800" dirty="0">
                    <a:latin typeface="Arial" panose="020B0604020202020204" pitchFamily="34" charset="0"/>
                    <a:ea typeface="Times New Roman" panose="02020603050405020304" pitchFamily="18" charset="0"/>
                  </a:rPr>
                  <a:t>Xét tam giác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𝑆𝐴𝐶</m:t>
                    </m:r>
                  </m:oMath>
                </a14:m>
                <a:r>
                  <a:rPr lang="da-DK" sz="1800" dirty="0">
                    <a:latin typeface="Arial" panose="020B0604020202020204" pitchFamily="34" charset="0"/>
                    <a:ea typeface="Times New Roman" panose="02020603050405020304" pitchFamily="18" charset="0"/>
                  </a:rPr>
                  <a:t> có:</a:t>
                </a:r>
                <a:endParaRPr lang="en-US" sz="1600" dirty="0">
                  <a:latin typeface="Times New Roman" panose="02020603050405020304" pitchFamily="18" charset="0"/>
                  <a:ea typeface="Times New Roman" panose="02020603050405020304" pitchFamily="18" charset="0"/>
                </a:endParaRPr>
              </a:p>
              <a:p>
                <a:pPr marR="30480" algn="just">
                  <a:lnSpc>
                    <a:spcPct val="150000"/>
                  </a:lnSpc>
                </a:pPr>
                <a14:m>
                  <m:oMathPara xmlns:m="http://schemas.openxmlformats.org/officeDocument/2006/math">
                    <m:oMathParaPr>
                      <m:jc m:val="centerGroup"/>
                    </m:oMathParaPr>
                    <m:oMath xmlns:m="http://schemas.openxmlformats.org/officeDocument/2006/math">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𝑆𝐴</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𝑆𝐶</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𝑎</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𝑎</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r>
                        <a:rPr lang="da-DK" sz="18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𝑎</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𝐴𝐶</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n-US" sz="1600" dirty="0">
                  <a:latin typeface="Times New Roman" panose="02020603050405020304" pitchFamily="18" charset="0"/>
                  <a:ea typeface="Times New Roman" panose="02020603050405020304" pitchFamily="18" charset="0"/>
                </a:endParaRPr>
              </a:p>
              <a:p>
                <a:pPr marR="30480" algn="just">
                  <a:lnSpc>
                    <a:spcPct val="150000"/>
                  </a:lnSpc>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𝑆𝐴𝐶</m:t>
                    </m:r>
                  </m:oMath>
                </a14:m>
                <a:r>
                  <a:rPr lang="da-DK" sz="1800" dirty="0">
                    <a:latin typeface="Arial" panose="020B0604020202020204" pitchFamily="34" charset="0"/>
                    <a:ea typeface="Times New Roman" panose="02020603050405020304" pitchFamily="18" charset="0"/>
                  </a:rPr>
                  <a:t> vuông tại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m:t>
                    </m:r>
                  </m:oMath>
                </a14:m>
                <a:r>
                  <a:rPr lang="da-DK" sz="1800" dirty="0">
                    <a:latin typeface="Arial" panose="020B0604020202020204" pitchFamily="34" charset="0"/>
                    <a:ea typeface="Times New Roman" panose="02020603050405020304" pitchFamily="18" charset="0"/>
                  </a:rPr>
                  <a:t> (Pytago đảo)</a:t>
                </a:r>
                <a:endParaRPr lang="en-US" sz="1600" dirty="0">
                  <a:latin typeface="Times New Roman" panose="02020603050405020304" pitchFamily="18" charset="0"/>
                  <a:ea typeface="Times New Roman" panose="02020603050405020304" pitchFamily="18" charset="0"/>
                </a:endParaRPr>
              </a:p>
              <a:p>
                <a:pPr marR="30480" algn="just">
                  <a:lnSpc>
                    <a:spcPct val="150000"/>
                  </a:lnSpc>
                </a:pPr>
                <a:r>
                  <a:rPr lang="da-DK" sz="1800" dirty="0">
                    <a:latin typeface="Arial" panose="020B0604020202020204" pitchFamily="34" charset="0"/>
                    <a:ea typeface="Times New Roman" panose="02020603050405020304" pitchFamily="18" charset="0"/>
                  </a:rPr>
                  <a:t>Mà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𝑆𝐴</m:t>
                    </m:r>
                    <m:r>
                      <a:rPr lang="da-DK" sz="1800" i="1">
                        <a:latin typeface="Cambria Math" panose="02040503050406030204" pitchFamily="18" charset="0"/>
                        <a:ea typeface="Times New Roman" panose="02020603050405020304" pitchFamily="18" charset="0"/>
                        <a:cs typeface="Arial" panose="020B0604020202020204" pitchFamily="34" charset="0"/>
                      </a:rPr>
                      <m:t> = </m:t>
                    </m:r>
                    <m:r>
                      <a:rPr lang="da-DK" sz="1800" i="1">
                        <a:latin typeface="Cambria Math" panose="02040503050406030204" pitchFamily="18" charset="0"/>
                        <a:ea typeface="Times New Roman" panose="02020603050405020304" pitchFamily="18" charset="0"/>
                        <a:cs typeface="Arial" panose="020B0604020202020204" pitchFamily="34" charset="0"/>
                      </a:rPr>
                      <m:t>𝑆𝐶</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150000"/>
                  </a:lnSpc>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𝑆𝐴𝐶</m:t>
                    </m:r>
                  </m:oMath>
                </a14:m>
                <a:r>
                  <a:rPr lang="da-DK" sz="1800" dirty="0">
                    <a:latin typeface="Arial" panose="020B0604020202020204" pitchFamily="34" charset="0"/>
                    <a:ea typeface="Times New Roman" panose="02020603050405020304" pitchFamily="18" charset="0"/>
                  </a:rPr>
                  <a:t> vuông cân tại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150000"/>
                  </a:lnSpc>
                </a:pPr>
                <a:r>
                  <a:rPr lang="da-DK" sz="1800" dirty="0">
                    <a:latin typeface="Arial" panose="020B0604020202020204" pitchFamily="34" charset="0"/>
                    <a:ea typeface="Times New Roman" panose="02020603050405020304" pitchFamily="18" charset="0"/>
                  </a:rPr>
                  <a:t>Chứng minh tương tự: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𝐵𝑆𝐷</m:t>
                    </m:r>
                  </m:oMath>
                </a14:m>
                <a:r>
                  <a:rPr lang="da-DK" sz="1800" dirty="0">
                    <a:latin typeface="Arial" panose="020B0604020202020204" pitchFamily="34" charset="0"/>
                    <a:ea typeface="Times New Roman" panose="02020603050405020304" pitchFamily="18" charset="0"/>
                  </a:rPr>
                  <a:t> vuông cân tại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p:txBody>
          </p:sp>
        </mc:Choice>
        <mc:Fallback>
          <p:sp>
            <p:nvSpPr>
              <p:cNvPr id="38" name="Rectangle 37"/>
              <p:cNvSpPr>
                <a:spLocks noRot="1" noChangeAspect="1" noMove="1" noResize="1" noEditPoints="1" noAdjustHandles="1" noChangeArrowheads="1" noChangeShapeType="1" noTextEdit="1"/>
              </p:cNvSpPr>
              <p:nvPr/>
            </p:nvSpPr>
            <p:spPr>
              <a:xfrm>
                <a:off x="536553" y="827269"/>
                <a:ext cx="4827051" cy="3830729"/>
              </a:xfrm>
              <a:prstGeom prst="rect">
                <a:avLst/>
              </a:prstGeom>
              <a:blipFill>
                <a:blip r:embed="rId4"/>
                <a:stretch>
                  <a:fillRect l="-1010" r="-253" b="-175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579D7533-B7E7-3F8C-F553-973A1B89FE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498" y="965534"/>
            <a:ext cx="2522470" cy="2814590"/>
          </a:xfrm>
          <a:prstGeom prst="rect">
            <a:avLst/>
          </a:prstGeom>
        </p:spPr>
      </p:pic>
    </p:spTree>
    <p:extLst>
      <p:ext uri="{BB962C8B-B14F-4D97-AF65-F5344CB8AC3E}">
        <p14:creationId xmlns:p14="http://schemas.microsoft.com/office/powerpoint/2010/main" val="24200713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584671" flipH="1">
            <a:off x="8520343" y="2268972"/>
            <a:ext cx="390337" cy="544916"/>
          </a:xfrm>
          <a:prstGeom prst="rect">
            <a:avLst/>
          </a:prstGeom>
        </p:spPr>
      </p:pic>
      <p:sp>
        <p:nvSpPr>
          <p:cNvPr id="37" name="Rectangle 36"/>
          <p:cNvSpPr/>
          <p:nvPr/>
        </p:nvSpPr>
        <p:spPr>
          <a:xfrm>
            <a:off x="4261658" y="247643"/>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8" name="Rectangle 37"/>
              <p:cNvSpPr/>
              <p:nvPr/>
            </p:nvSpPr>
            <p:spPr>
              <a:xfrm>
                <a:off x="512490" y="616975"/>
                <a:ext cx="4827051" cy="4329327"/>
              </a:xfrm>
              <a:prstGeom prst="rect">
                <a:avLst/>
              </a:prstGeom>
            </p:spPr>
            <p:txBody>
              <a:bodyPr wrap="square">
                <a:spAutoFit/>
              </a:bodyPr>
              <a:lstStyle/>
              <a:p>
                <a:pPr marR="30480" algn="just">
                  <a:lnSpc>
                    <a:spcPct val="150000"/>
                  </a:lnSpc>
                </a:pPr>
                <a:r>
                  <a:rPr lang="da-DK" sz="1800" dirty="0">
                    <a:latin typeface="Arial" panose="020B0604020202020204" pitchFamily="34" charset="0"/>
                    <a:ea typeface="Times New Roman" panose="02020603050405020304" pitchFamily="18" charset="0"/>
                  </a:rPr>
                  <a:t>b) Ta có: O là giao điểm của AC và BD.</a:t>
                </a:r>
                <a:endParaRPr lang="en-US" sz="1600" dirty="0">
                  <a:latin typeface="Times New Roman" panose="02020603050405020304" pitchFamily="18" charset="0"/>
                  <a:ea typeface="Times New Roman" panose="02020603050405020304" pitchFamily="18" charset="0"/>
                </a:endParaRPr>
              </a:p>
              <a:p>
                <a:pPr marR="30480" algn="just">
                  <a:lnSpc>
                    <a:spcPct val="150000"/>
                  </a:lnSpc>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𝑂</m:t>
                    </m:r>
                  </m:oMath>
                </a14:m>
                <a:r>
                  <a:rPr lang="da-DK" sz="1800" dirty="0">
                    <a:latin typeface="Arial" panose="020B0604020202020204" pitchFamily="34" charset="0"/>
                    <a:ea typeface="Times New Roman" panose="02020603050405020304" pitchFamily="18" charset="0"/>
                  </a:rPr>
                  <a:t> là trung điểm của AC và BD.</a:t>
                </a:r>
                <a:endParaRPr lang="en-US" sz="1600" dirty="0">
                  <a:latin typeface="Times New Roman" panose="02020603050405020304" pitchFamily="18" charset="0"/>
                  <a:ea typeface="Times New Roman" panose="02020603050405020304" pitchFamily="18" charset="0"/>
                </a:endParaRPr>
              </a:p>
              <a:p>
                <a:pPr marR="30480" algn="just">
                  <a:lnSpc>
                    <a:spcPct val="150000"/>
                  </a:lnSpc>
                </a:pPr>
                <a:r>
                  <a:rPr lang="da-DK" sz="1800" dirty="0">
                    <a:latin typeface="Arial" panose="020B0604020202020204" pitchFamily="34" charset="0"/>
                    <a:ea typeface="Times New Roman" panose="02020603050405020304" pitchFamily="18" charset="0"/>
                  </a:rPr>
                  <a:t>Vì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𝑆𝐴𝐶</m:t>
                    </m:r>
                  </m:oMath>
                </a14:m>
                <a:r>
                  <a:rPr lang="da-DK" sz="1800" dirty="0">
                    <a:latin typeface="Arial" panose="020B0604020202020204" pitchFamily="34" charset="0"/>
                    <a:ea typeface="Times New Roman" panose="02020603050405020304" pitchFamily="18" charset="0"/>
                  </a:rPr>
                  <a:t> vuông cân tại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m:t>
                    </m:r>
                  </m:oMath>
                </a14:m>
                <a:r>
                  <a:rPr lang="da-DK" sz="1800" dirty="0">
                    <a:latin typeface="Arial" panose="020B0604020202020204" pitchFamily="34" charset="0"/>
                    <a:ea typeface="Times New Roman" panose="02020603050405020304" pitchFamily="18" charset="0"/>
                  </a:rPr>
                  <a:t> nên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𝑆𝑂</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𝐴𝐶</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150000"/>
                  </a:lnSpc>
                </a:pPr>
                <a:r>
                  <a:rPr lang="da-DK" sz="1800" dirty="0">
                    <a:latin typeface="Arial" panose="020B0604020202020204" pitchFamily="34" charset="0"/>
                    <a:ea typeface="Times New Roman" panose="02020603050405020304" pitchFamily="18" charset="0"/>
                  </a:rPr>
                  <a:t>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𝐵𝑆𝐷</m:t>
                    </m:r>
                  </m:oMath>
                </a14:m>
                <a:r>
                  <a:rPr lang="da-DK" sz="1800" dirty="0">
                    <a:latin typeface="Arial" panose="020B0604020202020204" pitchFamily="34" charset="0"/>
                    <a:ea typeface="Times New Roman" panose="02020603050405020304" pitchFamily="18" charset="0"/>
                  </a:rPr>
                  <a:t> vuông cân tại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m:t>
                    </m:r>
                  </m:oMath>
                </a14:m>
                <a:r>
                  <a:rPr lang="da-DK" sz="1800" dirty="0">
                    <a:latin typeface="Arial" panose="020B0604020202020204" pitchFamily="34" charset="0"/>
                    <a:ea typeface="Times New Roman" panose="02020603050405020304" pitchFamily="18" charset="0"/>
                  </a:rPr>
                  <a:t> nên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𝑆𝑂</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𝐵𝐷</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150000"/>
                  </a:lnSpc>
                </a:pPr>
                <a:r>
                  <a:rPr lang="da-DK" sz="1800" dirty="0">
                    <a:latin typeface="Arial" panose="020B0604020202020204" pitchFamily="34" charset="0"/>
                    <a:ea typeface="Times New Roman" panose="02020603050405020304" pitchFamily="18" charset="0"/>
                  </a:rPr>
                  <a:t>Mà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𝐴𝐶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𝐵𝐷</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𝑂</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150000"/>
                  </a:lnSpc>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𝑆𝑂</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𝐴𝐵𝐶𝐷</m:t>
                    </m:r>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150000"/>
                  </a:lnSpc>
                </a:pPr>
                <a:r>
                  <a:rPr lang="da-DK" sz="1800" dirty="0">
                    <a:latin typeface="Arial" panose="020B0604020202020204" pitchFamily="34" charset="0"/>
                    <a:ea typeface="Times New Roman" panose="02020603050405020304" pitchFamily="18" charset="0"/>
                  </a:rPr>
                  <a:t>c) Vì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𝑆𝑂</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𝐴𝐵𝐶𝐷</m:t>
                    </m:r>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rPr>
                  <a:t> nên hình chiếu của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𝑆𝐴</m:t>
                    </m:r>
                  </m:oMath>
                </a14:m>
                <a:r>
                  <a:rPr lang="da-DK" sz="1800" dirty="0">
                    <a:latin typeface="Arial" panose="020B0604020202020204" pitchFamily="34" charset="0"/>
                    <a:ea typeface="Times New Roman" panose="02020603050405020304" pitchFamily="18" charset="0"/>
                  </a:rPr>
                  <a:t> lên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𝐴𝐵𝐶𝐷</m:t>
                    </m:r>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rPr>
                  <a:t> là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𝐴𝑂</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150000"/>
                  </a:lnSpc>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1800" i="1">
                            <a:latin typeface="Cambria Math" panose="02040503050406030204" pitchFamily="18" charset="0"/>
                            <a:ea typeface="Times New Roman" panose="02020603050405020304" pitchFamily="18" charset="0"/>
                            <a:cs typeface="Arial" panose="020B0604020202020204" pitchFamily="34" charset="0"/>
                          </a:rPr>
                        </m:ctrlPr>
                      </m:accPr>
                      <m:e>
                        <m:d>
                          <m:dPr>
                            <m:ctrlPr>
                              <a:rPr lang="en-US" sz="1800" i="1">
                                <a:latin typeface="Cambria Math" panose="02040503050406030204" pitchFamily="18" charset="0"/>
                                <a:ea typeface="Times New Roman" panose="02020603050405020304" pitchFamily="18" charset="0"/>
                                <a:cs typeface="Arial" panose="020B0604020202020204" pitchFamily="34" charset="0"/>
                              </a:rPr>
                            </m:ctrlPr>
                          </m:dPr>
                          <m:e>
                            <m:r>
                              <a:rPr lang="da-DK" sz="1800" i="1">
                                <a:latin typeface="Cambria Math" panose="02040503050406030204" pitchFamily="18" charset="0"/>
                                <a:ea typeface="Times New Roman" panose="02020603050405020304" pitchFamily="18" charset="0"/>
                                <a:cs typeface="Arial" panose="020B0604020202020204" pitchFamily="34" charset="0"/>
                              </a:rPr>
                              <m:t>𝑆𝐴</m:t>
                            </m:r>
                            <m:r>
                              <a:rPr lang="da-DK" sz="1800" i="1">
                                <a:latin typeface="Cambria Math" panose="02040503050406030204" pitchFamily="18" charset="0"/>
                                <a:ea typeface="Times New Roman" panose="02020603050405020304" pitchFamily="18" charset="0"/>
                                <a:cs typeface="Arial" panose="020B0604020202020204" pitchFamily="34" charset="0"/>
                              </a:rPr>
                              <m:t>;</m:t>
                            </m:r>
                            <m:d>
                              <m:dPr>
                                <m:ctrlPr>
                                  <a:rPr lang="en-US" sz="1800" i="1">
                                    <a:latin typeface="Cambria Math" panose="02040503050406030204" pitchFamily="18" charset="0"/>
                                    <a:ea typeface="Times New Roman" panose="02020603050405020304" pitchFamily="18" charset="0"/>
                                    <a:cs typeface="Arial" panose="020B0604020202020204" pitchFamily="34" charset="0"/>
                                  </a:rPr>
                                </m:ctrlPr>
                              </m:dPr>
                              <m:e>
                                <m:r>
                                  <a:rPr lang="da-DK" sz="1800" i="1">
                                    <a:latin typeface="Cambria Math" panose="02040503050406030204" pitchFamily="18" charset="0"/>
                                    <a:ea typeface="Times New Roman" panose="02020603050405020304" pitchFamily="18" charset="0"/>
                                    <a:cs typeface="Arial" panose="020B0604020202020204" pitchFamily="34" charset="0"/>
                                  </a:rPr>
                                  <m:t>𝐴𝐵𝐶𝐷</m:t>
                                </m:r>
                              </m:e>
                            </m:d>
                          </m:e>
                        </m:d>
                      </m:e>
                    </m:acc>
                    <m:r>
                      <a:rPr lang="da-DK" sz="1800" i="1">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1800" i="1">
                            <a:latin typeface="Cambria Math" panose="02040503050406030204" pitchFamily="18" charset="0"/>
                            <a:ea typeface="Times New Roman" panose="02020603050405020304" pitchFamily="18" charset="0"/>
                            <a:cs typeface="Arial" panose="020B0604020202020204" pitchFamily="34" charset="0"/>
                          </a:rPr>
                        </m:ctrlPr>
                      </m:accPr>
                      <m:e>
                        <m:d>
                          <m:dPr>
                            <m:ctrlPr>
                              <a:rPr lang="en-US" sz="1800" i="1">
                                <a:latin typeface="Cambria Math" panose="02040503050406030204" pitchFamily="18" charset="0"/>
                                <a:ea typeface="Times New Roman" panose="02020603050405020304" pitchFamily="18" charset="0"/>
                                <a:cs typeface="Arial" panose="020B0604020202020204" pitchFamily="34" charset="0"/>
                              </a:rPr>
                            </m:ctrlPr>
                          </m:dPr>
                          <m:e>
                            <m:r>
                              <a:rPr lang="da-DK" sz="1800" i="1">
                                <a:latin typeface="Cambria Math" panose="02040503050406030204" pitchFamily="18" charset="0"/>
                                <a:ea typeface="Times New Roman" panose="02020603050405020304" pitchFamily="18" charset="0"/>
                                <a:cs typeface="Arial" panose="020B0604020202020204" pitchFamily="34" charset="0"/>
                              </a:rPr>
                              <m:t>𝑆𝐴</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𝐴𝑂</m:t>
                            </m:r>
                          </m:e>
                        </m:d>
                      </m:e>
                    </m:acc>
                    <m:r>
                      <a:rPr lang="da-DK" sz="1800" i="1">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1800" i="1">
                            <a:latin typeface="Cambria Math" panose="02040503050406030204" pitchFamily="18" charset="0"/>
                            <a:ea typeface="Times New Roman" panose="02020603050405020304" pitchFamily="18" charset="0"/>
                            <a:cs typeface="Arial" panose="020B0604020202020204" pitchFamily="34" charset="0"/>
                          </a:rPr>
                        </m:ctrlPr>
                      </m:accPr>
                      <m:e>
                        <m:r>
                          <a:rPr lang="da-DK" sz="1800" i="1">
                            <a:latin typeface="Cambria Math" panose="02040503050406030204" pitchFamily="18" charset="0"/>
                            <a:ea typeface="Times New Roman" panose="02020603050405020304" pitchFamily="18" charset="0"/>
                            <a:cs typeface="Arial" panose="020B0604020202020204" pitchFamily="34" charset="0"/>
                          </a:rPr>
                          <m:t>𝑆𝐴𝑂</m:t>
                        </m:r>
                      </m:e>
                    </m:acc>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150000"/>
                  </a:lnSpc>
                </a:pPr>
                <a:r>
                  <a:rPr lang="da-DK" sz="1800" dirty="0">
                    <a:latin typeface="Arial" panose="020B0604020202020204" pitchFamily="34" charset="0"/>
                    <a:ea typeface="Times New Roman" panose="02020603050405020304" pitchFamily="18" charset="0"/>
                  </a:rPr>
                  <a:t>Mà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𝑆𝐴𝐶</m:t>
                    </m:r>
                  </m:oMath>
                </a14:m>
                <a:r>
                  <a:rPr lang="da-DK" sz="1800" dirty="0">
                    <a:latin typeface="Arial" panose="020B0604020202020204" pitchFamily="34" charset="0"/>
                    <a:ea typeface="Times New Roman" panose="02020603050405020304" pitchFamily="18" charset="0"/>
                  </a:rPr>
                  <a:t> vuông cân tại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𝑆</m:t>
                    </m:r>
                  </m:oMath>
                </a14:m>
                <a:r>
                  <a:rPr lang="da-DK" sz="1800" dirty="0">
                    <a:latin typeface="Arial" panose="020B0604020202020204" pitchFamily="34" charset="0"/>
                    <a:ea typeface="Times New Roman" panose="02020603050405020304" pitchFamily="18" charset="0"/>
                  </a:rPr>
                  <a:t> nên </a:t>
                </a:r>
                <a14:m>
                  <m:oMath xmlns:m="http://schemas.openxmlformats.org/officeDocument/2006/math">
                    <m:acc>
                      <m:accPr>
                        <m:chr m:val="̂"/>
                        <m:ctrlPr>
                          <a:rPr lang="en-US" sz="1800" i="1">
                            <a:latin typeface="Cambria Math" panose="02040503050406030204" pitchFamily="18" charset="0"/>
                            <a:ea typeface="Times New Roman" panose="02020603050405020304" pitchFamily="18" charset="0"/>
                            <a:cs typeface="Arial" panose="020B0604020202020204" pitchFamily="34" charset="0"/>
                          </a:rPr>
                        </m:ctrlPr>
                      </m:accPr>
                      <m:e>
                        <m:r>
                          <a:rPr lang="da-DK" sz="1800" i="1">
                            <a:latin typeface="Cambria Math" panose="02040503050406030204" pitchFamily="18" charset="0"/>
                            <a:ea typeface="Times New Roman" panose="02020603050405020304" pitchFamily="18" charset="0"/>
                            <a:cs typeface="Arial" panose="020B0604020202020204" pitchFamily="34" charset="0"/>
                          </a:rPr>
                          <m:t>𝑆𝐴𝑂</m:t>
                        </m:r>
                      </m:e>
                    </m:acc>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45</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p:txBody>
          </p:sp>
        </mc:Choice>
        <mc:Fallback>
          <p:sp>
            <p:nvSpPr>
              <p:cNvPr id="38" name="Rectangle 37"/>
              <p:cNvSpPr>
                <a:spLocks noRot="1" noChangeAspect="1" noMove="1" noResize="1" noEditPoints="1" noAdjustHandles="1" noChangeArrowheads="1" noChangeShapeType="1" noTextEdit="1"/>
              </p:cNvSpPr>
              <p:nvPr/>
            </p:nvSpPr>
            <p:spPr>
              <a:xfrm>
                <a:off x="512490" y="616975"/>
                <a:ext cx="4827051" cy="4329327"/>
              </a:xfrm>
              <a:prstGeom prst="rect">
                <a:avLst/>
              </a:prstGeom>
              <a:blipFill>
                <a:blip r:embed="rId4"/>
                <a:stretch>
                  <a:fillRect l="-1010" r="-4040" b="-1408"/>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579D7533-B7E7-3F8C-F553-973A1B89FE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498" y="965534"/>
            <a:ext cx="2522470" cy="2814590"/>
          </a:xfrm>
          <a:prstGeom prst="rect">
            <a:avLst/>
          </a:prstGeom>
        </p:spPr>
      </p:pic>
    </p:spTree>
    <p:extLst>
      <p:ext uri="{BB962C8B-B14F-4D97-AF65-F5344CB8AC3E}">
        <p14:creationId xmlns:p14="http://schemas.microsoft.com/office/powerpoint/2010/main" val="23851453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fade">
                                      <p:cBhvr>
                                        <p:cTn id="12" dur="500"/>
                                        <p:tgtEl>
                                          <p:spTgt spid="3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8">
                                            <p:txEl>
                                              <p:pRg st="1" end="1"/>
                                            </p:txEl>
                                          </p:spTgt>
                                        </p:tgtEl>
                                        <p:attrNameLst>
                                          <p:attrName>style.visibility</p:attrName>
                                        </p:attrNameLst>
                                      </p:cBhvr>
                                      <p:to>
                                        <p:strVal val="visible"/>
                                      </p:to>
                                    </p:set>
                                    <p:animEffect transition="in" filter="fade">
                                      <p:cBhvr>
                                        <p:cTn id="15" dur="500"/>
                                        <p:tgtEl>
                                          <p:spTgt spid="38">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xEl>
                                              <p:pRg st="2" end="2"/>
                                            </p:txEl>
                                          </p:spTgt>
                                        </p:tgtEl>
                                        <p:attrNameLst>
                                          <p:attrName>style.visibility</p:attrName>
                                        </p:attrNameLst>
                                      </p:cBhvr>
                                      <p:to>
                                        <p:strVal val="visible"/>
                                      </p:to>
                                    </p:set>
                                    <p:animEffect transition="in" filter="fade">
                                      <p:cBhvr>
                                        <p:cTn id="18" dur="500"/>
                                        <p:tgtEl>
                                          <p:spTgt spid="38">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8">
                                            <p:txEl>
                                              <p:pRg st="3" end="3"/>
                                            </p:txEl>
                                          </p:spTgt>
                                        </p:tgtEl>
                                        <p:attrNameLst>
                                          <p:attrName>style.visibility</p:attrName>
                                        </p:attrNameLst>
                                      </p:cBhvr>
                                      <p:to>
                                        <p:strVal val="visible"/>
                                      </p:to>
                                    </p:set>
                                    <p:animEffect transition="in" filter="fade">
                                      <p:cBhvr>
                                        <p:cTn id="21" dur="500"/>
                                        <p:tgtEl>
                                          <p:spTgt spid="38">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8">
                                            <p:txEl>
                                              <p:pRg st="4" end="4"/>
                                            </p:txEl>
                                          </p:spTgt>
                                        </p:tgtEl>
                                        <p:attrNameLst>
                                          <p:attrName>style.visibility</p:attrName>
                                        </p:attrNameLst>
                                      </p:cBhvr>
                                      <p:to>
                                        <p:strVal val="visible"/>
                                      </p:to>
                                    </p:set>
                                    <p:animEffect transition="in" filter="fade">
                                      <p:cBhvr>
                                        <p:cTn id="24" dur="500"/>
                                        <p:tgtEl>
                                          <p:spTgt spid="38">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xEl>
                                              <p:pRg st="5" end="5"/>
                                            </p:txEl>
                                          </p:spTgt>
                                        </p:tgtEl>
                                        <p:attrNameLst>
                                          <p:attrName>style.visibility</p:attrName>
                                        </p:attrNameLst>
                                      </p:cBhvr>
                                      <p:to>
                                        <p:strVal val="visible"/>
                                      </p:to>
                                    </p:set>
                                    <p:animEffect transition="in" filter="fade">
                                      <p:cBhvr>
                                        <p:cTn id="27" dur="500"/>
                                        <p:tgtEl>
                                          <p:spTgt spid="3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8">
                                            <p:txEl>
                                              <p:pRg st="6" end="6"/>
                                            </p:txEl>
                                          </p:spTgt>
                                        </p:tgtEl>
                                        <p:attrNameLst>
                                          <p:attrName>style.visibility</p:attrName>
                                        </p:attrNameLst>
                                      </p:cBhvr>
                                      <p:to>
                                        <p:strVal val="visible"/>
                                      </p:to>
                                    </p:set>
                                    <p:animEffect transition="in" filter="wipe(right)">
                                      <p:cBhvr>
                                        <p:cTn id="32" dur="500"/>
                                        <p:tgtEl>
                                          <p:spTgt spid="38">
                                            <p:txEl>
                                              <p:pRg st="6" end="6"/>
                                            </p:txEl>
                                          </p:spTgt>
                                        </p:tgtEl>
                                      </p:cBhvr>
                                    </p:animEffect>
                                  </p:childTnLst>
                                </p:cTn>
                              </p:par>
                              <p:par>
                                <p:cTn id="33" presetID="22" presetClass="entr" presetSubtype="2" fill="hold" nodeType="withEffect">
                                  <p:stCondLst>
                                    <p:cond delay="0"/>
                                  </p:stCondLst>
                                  <p:childTnLst>
                                    <p:set>
                                      <p:cBhvr>
                                        <p:cTn id="34" dur="1" fill="hold">
                                          <p:stCondLst>
                                            <p:cond delay="0"/>
                                          </p:stCondLst>
                                        </p:cTn>
                                        <p:tgtEl>
                                          <p:spTgt spid="38">
                                            <p:txEl>
                                              <p:pRg st="7" end="7"/>
                                            </p:txEl>
                                          </p:spTgt>
                                        </p:tgtEl>
                                        <p:attrNameLst>
                                          <p:attrName>style.visibility</p:attrName>
                                        </p:attrNameLst>
                                      </p:cBhvr>
                                      <p:to>
                                        <p:strVal val="visible"/>
                                      </p:to>
                                    </p:set>
                                    <p:animEffect transition="in" filter="wipe(right)">
                                      <p:cBhvr>
                                        <p:cTn id="35" dur="500"/>
                                        <p:tgtEl>
                                          <p:spTgt spid="38">
                                            <p:txEl>
                                              <p:pRg st="7" end="7"/>
                                            </p:txEl>
                                          </p:spTgt>
                                        </p:tgtEl>
                                      </p:cBhvr>
                                    </p:animEffect>
                                  </p:childTnLst>
                                </p:cTn>
                              </p:par>
                              <p:par>
                                <p:cTn id="36" presetID="22" presetClass="entr" presetSubtype="2" fill="hold" nodeType="withEffect">
                                  <p:stCondLst>
                                    <p:cond delay="0"/>
                                  </p:stCondLst>
                                  <p:childTnLst>
                                    <p:set>
                                      <p:cBhvr>
                                        <p:cTn id="37" dur="1" fill="hold">
                                          <p:stCondLst>
                                            <p:cond delay="0"/>
                                          </p:stCondLst>
                                        </p:cTn>
                                        <p:tgtEl>
                                          <p:spTgt spid="38">
                                            <p:txEl>
                                              <p:pRg st="8" end="8"/>
                                            </p:txEl>
                                          </p:spTgt>
                                        </p:tgtEl>
                                        <p:attrNameLst>
                                          <p:attrName>style.visibility</p:attrName>
                                        </p:attrNameLst>
                                      </p:cBhvr>
                                      <p:to>
                                        <p:strVal val="visible"/>
                                      </p:to>
                                    </p:set>
                                    <p:animEffect transition="in" filter="wipe(right)">
                                      <p:cBhvr>
                                        <p:cTn id="38"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09"/>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10800000">
            <a:off x="8494776" y="1653329"/>
            <a:ext cx="649224" cy="1089768"/>
          </a:xfrm>
          <a:prstGeom prst="rect">
            <a:avLst/>
          </a:prstGeom>
        </p:spPr>
      </p:pic>
      <p:sp>
        <p:nvSpPr>
          <p:cNvPr id="17" name="Rectangle 16"/>
          <p:cNvSpPr/>
          <p:nvPr/>
        </p:nvSpPr>
        <p:spPr>
          <a:xfrm>
            <a:off x="4246019" y="2260068"/>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2" name="Google Shape;3331;p61"/>
          <p:cNvSpPr txBox="1"/>
          <p:nvPr/>
        </p:nvSpPr>
        <p:spPr>
          <a:xfrm flipH="1">
            <a:off x="387363" y="187057"/>
            <a:ext cx="259334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a:t>
            </a:r>
            <a:r>
              <a:rPr kumimoji="0" lang="fr-FR" sz="2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3 (SGK – tr.</a:t>
            </a:r>
            <a:r>
              <a:rPr lang="fr-FR" sz="200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115</a:t>
            </a:r>
            <a:r>
              <a:rPr kumimoji="0" lang="fr-FR" sz="2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87363" y="2743096"/>
                <a:ext cx="7009829" cy="2031325"/>
              </a:xfrm>
              <a:prstGeom prst="rect">
                <a:avLst/>
              </a:prstGeom>
            </p:spPr>
            <p:txBody>
              <a:bodyPr wrap="square">
                <a:spAutoFit/>
              </a:bodyPr>
              <a:lstStyle/>
              <a:p>
                <a:pPr marR="30480" algn="just">
                  <a:lnSpc>
                    <a:spcPct val="150000"/>
                  </a:lnSpc>
                </a:pPr>
                <a:r>
                  <a:rPr lang="da-DK" sz="1800" dirty="0">
                    <a:latin typeface="Arial" panose="020B0604020202020204" pitchFamily="34" charset="0"/>
                    <a:ea typeface="Times New Roman" panose="02020603050405020304" pitchFamily="18" charset="0"/>
                  </a:rPr>
                  <a:t>a) Ta có: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𝐴𝐴</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𝐴𝐵𝐶𝐷</m:t>
                    </m:r>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rPr>
                  <a:t> (do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𝐴𝐵𝐶𝐷</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𝐵</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𝐷</m:t>
                    </m:r>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rPr>
                  <a:t> là hình lăng trụ đứng).</a:t>
                </a:r>
                <a:endParaRPr lang="en-US" sz="1600" dirty="0">
                  <a:latin typeface="Times New Roman" panose="02020603050405020304" pitchFamily="18" charset="0"/>
                  <a:ea typeface="Times New Roman" panose="02020603050405020304" pitchFamily="18" charset="0"/>
                </a:endParaRPr>
              </a:p>
              <a:p>
                <a:pPr marR="30480" algn="just">
                  <a:lnSpc>
                    <a:spcPct val="150000"/>
                  </a:lnSpc>
                </a:pPr>
                <a:r>
                  <a:rPr lang="da-DK" sz="1800" dirty="0">
                    <a:latin typeface="Arial" panose="020B0604020202020204" pitchFamily="34" charset="0"/>
                    <a:ea typeface="Times New Roman" panose="02020603050405020304" pitchFamily="18" charset="0"/>
                  </a:rPr>
                  <a:t>Mà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𝐵𝐷</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𝐴𝐵𝐶𝐷</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𝐴𝐴</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𝐵𝐷</m:t>
                    </m:r>
                  </m:oMath>
                </a14:m>
                <a:endParaRPr lang="en-US" sz="1600" dirty="0">
                  <a:latin typeface="Times New Roman" panose="02020603050405020304" pitchFamily="18" charset="0"/>
                  <a:ea typeface="Times New Roman" panose="02020603050405020304" pitchFamily="18" charset="0"/>
                </a:endParaRPr>
              </a:p>
              <a:p>
                <a:pPr marR="30480" algn="just">
                  <a:lnSpc>
                    <a:spcPct val="150000"/>
                  </a:lnSpc>
                </a:pPr>
                <a:r>
                  <a:rPr lang="da-DK" sz="1800" dirty="0">
                    <a:latin typeface="Arial" panose="020B0604020202020204" pitchFamily="34" charset="0"/>
                    <a:ea typeface="Times New Roman" panose="02020603050405020304" pitchFamily="18" charset="0"/>
                  </a:rPr>
                  <a:t>Lại có: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𝐴𝐶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𝐵𝐷</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𝐴</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m:t>
                    </m:r>
                    <m:r>
                      <a:rPr lang="da-DK" sz="1800" i="1">
                        <a:latin typeface="Cambria Math" panose="02040503050406030204" pitchFamily="18" charset="0"/>
                        <a:ea typeface="Times New Roman" panose="02020603050405020304" pitchFamily="18" charset="0"/>
                        <a:cs typeface="Arial" panose="020B0604020202020204" pitchFamily="34" charset="0"/>
                      </a:rPr>
                      <m:t>}</m:t>
                    </m:r>
                  </m:oMath>
                </a14:m>
                <a:endParaRPr lang="en-US" sz="1600" dirty="0">
                  <a:latin typeface="Times New Roman" panose="02020603050405020304" pitchFamily="18" charset="0"/>
                  <a:ea typeface="Times New Roman" panose="02020603050405020304" pitchFamily="18" charset="0"/>
                </a:endParaRPr>
              </a:p>
              <a:p>
                <a:pPr marR="30480" algn="just">
                  <a:lnSpc>
                    <a:spcPct val="150000"/>
                  </a:lnSpc>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𝐵𝐷</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𝐴𝐶</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𝐶</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𝐴</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r>
                  <a:rPr lang="da-DK" sz="1800" dirty="0">
                    <a:latin typeface="Arial" panose="020B0604020202020204" pitchFamily="34" charset="0"/>
                    <a:ea typeface="Calibri" panose="020F0502020204030204" pitchFamily="34" charset="0"/>
                  </a:rPr>
                  <a:t>Mà </a:t>
                </a:r>
                <a14:m>
                  <m:oMath xmlns:m="http://schemas.openxmlformats.org/officeDocument/2006/math">
                    <m:r>
                      <a:rPr lang="da-DK" sz="1800" i="1">
                        <a:latin typeface="Cambria Math" panose="02040503050406030204" pitchFamily="18" charset="0"/>
                        <a:ea typeface="Calibri" panose="020F0502020204030204" pitchFamily="34" charset="0"/>
                        <a:cs typeface="Arial" panose="020B0604020202020204" pitchFamily="34" charset="0"/>
                      </a:rPr>
                      <m:t>𝐵𝐷</m:t>
                    </m:r>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𝐵𝐷𝐷</m:t>
                    </m:r>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𝐵</m:t>
                    </m:r>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𝐴𝐶</m:t>
                    </m:r>
                    <m:sSup>
                      <m:sSupPr>
                        <m:ctrlPr>
                          <a:rPr lang="en-US" sz="1800" i="1">
                            <a:latin typeface="Cambria Math" panose="02040503050406030204" pitchFamily="18" charset="0"/>
                            <a:cs typeface="Arial" panose="020B0604020202020204" pitchFamily="34" charset="0"/>
                          </a:rPr>
                        </m:ctrlPr>
                      </m:sSupPr>
                      <m:e>
                        <m:r>
                          <a:rPr lang="da-DK" sz="1800" i="1">
                            <a:latin typeface="Cambria Math" panose="02040503050406030204" pitchFamily="18" charset="0"/>
                            <a:ea typeface="Calibri" panose="020F0502020204030204" pitchFamily="34" charset="0"/>
                            <a:cs typeface="Arial" panose="020B0604020202020204" pitchFamily="34" charset="0"/>
                          </a:rPr>
                          <m:t>𝐶</m:t>
                        </m:r>
                      </m:e>
                      <m:sup>
                        <m:r>
                          <a:rPr lang="da-DK" sz="1800" i="1">
                            <a:latin typeface="Cambria Math" panose="02040503050406030204" pitchFamily="18" charset="0"/>
                            <a:ea typeface="Calibri" panose="020F0502020204030204" pitchFamily="34"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da-DK" sz="1800" i="1">
                            <a:latin typeface="Cambria Math" panose="02040503050406030204" pitchFamily="18" charset="0"/>
                            <a:ea typeface="Calibri" panose="020F0502020204030204" pitchFamily="34" charset="0"/>
                            <a:cs typeface="Arial" panose="020B0604020202020204" pitchFamily="34" charset="0"/>
                          </a:rPr>
                          <m:t>𝐴</m:t>
                        </m:r>
                      </m:e>
                      <m:sup>
                        <m:r>
                          <a:rPr lang="da-DK" sz="1800" i="1">
                            <a:latin typeface="Cambria Math" panose="02040503050406030204" pitchFamily="18" charset="0"/>
                            <a:ea typeface="Calibri" panose="020F0502020204030204" pitchFamily="34" charset="0"/>
                            <a:cs typeface="Arial" panose="020B0604020202020204" pitchFamily="34" charset="0"/>
                          </a:rPr>
                          <m:t>′</m:t>
                        </m:r>
                      </m:sup>
                    </m:sSup>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𝐵𝐷</m:t>
                    </m:r>
                    <m:sSup>
                      <m:sSupPr>
                        <m:ctrlPr>
                          <a:rPr lang="en-US" sz="1800" i="1">
                            <a:latin typeface="Cambria Math" panose="02040503050406030204" pitchFamily="18" charset="0"/>
                            <a:cs typeface="Arial" panose="020B0604020202020204" pitchFamily="34" charset="0"/>
                          </a:rPr>
                        </m:ctrlPr>
                      </m:sSupPr>
                      <m:e>
                        <m:r>
                          <a:rPr lang="da-DK" sz="1800" i="1">
                            <a:latin typeface="Cambria Math" panose="02040503050406030204" pitchFamily="18" charset="0"/>
                            <a:ea typeface="Calibri" panose="020F0502020204030204" pitchFamily="34" charset="0"/>
                            <a:cs typeface="Arial" panose="020B0604020202020204" pitchFamily="34" charset="0"/>
                          </a:rPr>
                          <m:t>𝐷</m:t>
                        </m:r>
                      </m:e>
                      <m:sup>
                        <m:r>
                          <a:rPr lang="da-DK" sz="1800" i="1">
                            <a:latin typeface="Cambria Math" panose="02040503050406030204" pitchFamily="18" charset="0"/>
                            <a:ea typeface="Calibri" panose="020F0502020204030204" pitchFamily="34"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da-DK" sz="1800" i="1">
                            <a:latin typeface="Cambria Math" panose="02040503050406030204" pitchFamily="18" charset="0"/>
                            <a:ea typeface="Calibri" panose="020F0502020204030204" pitchFamily="34" charset="0"/>
                            <a:cs typeface="Arial" panose="020B0604020202020204" pitchFamily="34" charset="0"/>
                          </a:rPr>
                          <m:t>𝐵</m:t>
                        </m:r>
                      </m:e>
                      <m:sup>
                        <m:r>
                          <a:rPr lang="da-DK" sz="1800" i="1">
                            <a:latin typeface="Cambria Math" panose="02040503050406030204" pitchFamily="18" charset="0"/>
                            <a:ea typeface="Calibri" panose="020F0502020204030204" pitchFamily="34" charset="0"/>
                            <a:cs typeface="Arial" panose="020B0604020202020204" pitchFamily="34" charset="0"/>
                          </a:rPr>
                          <m:t>′</m:t>
                        </m:r>
                      </m:sup>
                    </m:sSup>
                    <m:r>
                      <a:rPr lang="da-DK" sz="1800" i="1">
                        <a:latin typeface="Cambria Math" panose="02040503050406030204" pitchFamily="18" charset="0"/>
                        <a:ea typeface="Calibri" panose="020F0502020204030204" pitchFamily="34" charset="0"/>
                        <a:cs typeface="Arial" panose="020B0604020202020204" pitchFamily="34" charset="0"/>
                      </a:rPr>
                      <m:t>)</m:t>
                    </m:r>
                  </m:oMath>
                </a14:m>
                <a:r>
                  <a:rPr lang="da-DK" sz="1800" dirty="0">
                    <a:latin typeface="Arial" panose="020B0604020202020204" pitchFamily="34" charset="0"/>
                    <a:ea typeface="Calibri" panose="020F0502020204030204" pitchFamily="34" charset="0"/>
                  </a:rPr>
                  <a:t>.</a:t>
                </a:r>
                <a:endParaRPr lang="en-US" sz="1800" dirty="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87363" y="2743096"/>
                <a:ext cx="7009829" cy="2031325"/>
              </a:xfrm>
              <a:prstGeom prst="rect">
                <a:avLst/>
              </a:prstGeom>
              <a:blipFill>
                <a:blip r:embed="rId4"/>
                <a:stretch>
                  <a:fillRect l="-783" b="-39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293337" y="231617"/>
                <a:ext cx="8526049" cy="1914755"/>
              </a:xfrm>
              <a:prstGeom prst="rect">
                <a:avLst/>
              </a:prstGeom>
            </p:spPr>
            <p:txBody>
              <a:bodyPr wrap="square">
                <a:spAutoFit/>
              </a:bodyPr>
              <a:lstStyle/>
              <a:p>
                <a:pPr algn="just">
                  <a:lnSpc>
                    <a:spcPct val="150000"/>
                  </a:lnSpc>
                  <a:spcAft>
                    <a:spcPts val="800"/>
                  </a:spcAft>
                </a:pPr>
                <a:r>
                  <a:rPr lang="en-US" sz="1800" kern="100" dirty="0">
                    <a:latin typeface="Arial" panose="020B0604020202020204" pitchFamily="34" charset="0"/>
                    <a:ea typeface="Times New Roman" panose="02020603050405020304" pitchFamily="18" charset="0"/>
                    <a:cs typeface="Times New Roman" panose="02020603050405020304" pitchFamily="18" charset="0"/>
                  </a:rPr>
                  <a:t>			Cho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hình</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lăng</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trụ</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đứng</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𝐴𝐵𝐶𝐷</m:t>
                    </m:r>
                    <m:r>
                      <a:rPr lang="en-US" sz="1800" i="1" kern="100">
                        <a:latin typeface="Cambria Math" panose="02040503050406030204" pitchFamily="18" charset="0"/>
                        <a:ea typeface="Times New Roman" panose="02020603050405020304" pitchFamily="18" charset="0"/>
                        <a:cs typeface="Arial" panose="020B0604020202020204" pitchFamily="34" charset="0"/>
                      </a:rPr>
                      <m:t>.</m:t>
                    </m:r>
                    <m:r>
                      <a:rPr lang="en-US" sz="1800" i="1" kern="100">
                        <a:latin typeface="Cambria Math" panose="02040503050406030204" pitchFamily="18" charset="0"/>
                        <a:ea typeface="Times New Roman" panose="02020603050405020304" pitchFamily="18" charset="0"/>
                        <a:cs typeface="Arial" panose="020B0604020202020204" pitchFamily="34" charset="0"/>
                      </a:rPr>
                      <m:t>𝐴</m:t>
                    </m:r>
                    <m:r>
                      <a:rPr lang="en-US" sz="1800" i="1" kern="100">
                        <a:latin typeface="Cambria Math" panose="02040503050406030204" pitchFamily="18" charset="0"/>
                        <a:ea typeface="Times New Roman" panose="02020603050405020304" pitchFamily="18" charset="0"/>
                        <a:cs typeface="Arial" panose="020B0604020202020204" pitchFamily="34" charset="0"/>
                      </a:rPr>
                      <m:t>’</m:t>
                    </m:r>
                    <m:r>
                      <a:rPr lang="en-US" sz="1800" i="1" kern="100">
                        <a:latin typeface="Cambria Math" panose="02040503050406030204" pitchFamily="18" charset="0"/>
                        <a:ea typeface="Times New Roman" panose="02020603050405020304" pitchFamily="18" charset="0"/>
                        <a:cs typeface="Arial" panose="020B0604020202020204" pitchFamily="34" charset="0"/>
                      </a:rPr>
                      <m:t>𝐵</m:t>
                    </m:r>
                    <m:r>
                      <a:rPr lang="en-US" sz="1800" i="1" kern="100">
                        <a:latin typeface="Cambria Math" panose="02040503050406030204" pitchFamily="18" charset="0"/>
                        <a:ea typeface="Times New Roman" panose="02020603050405020304" pitchFamily="18" charset="0"/>
                        <a:cs typeface="Arial" panose="020B0604020202020204" pitchFamily="34" charset="0"/>
                      </a:rPr>
                      <m:t>’</m:t>
                    </m:r>
                    <m:r>
                      <a:rPr lang="en-US" sz="1800" i="1" kern="100">
                        <a:latin typeface="Cambria Math" panose="02040503050406030204" pitchFamily="18" charset="0"/>
                        <a:ea typeface="Times New Roman" panose="02020603050405020304" pitchFamily="18" charset="0"/>
                        <a:cs typeface="Arial" panose="020B0604020202020204" pitchFamily="34" charset="0"/>
                      </a:rPr>
                      <m:t>𝐶</m:t>
                    </m:r>
                    <m:r>
                      <a:rPr lang="en-US" sz="1800" i="1" kern="100">
                        <a:latin typeface="Cambria Math" panose="02040503050406030204" pitchFamily="18" charset="0"/>
                        <a:ea typeface="Times New Roman" panose="02020603050405020304" pitchFamily="18" charset="0"/>
                        <a:cs typeface="Arial" panose="020B0604020202020204" pitchFamily="34" charset="0"/>
                      </a:rPr>
                      <m:t>’</m:t>
                    </m:r>
                    <m:r>
                      <a:rPr lang="en-US" sz="1800" i="1" kern="100">
                        <a:latin typeface="Cambria Math" panose="02040503050406030204" pitchFamily="18" charset="0"/>
                        <a:ea typeface="Times New Roman" panose="02020603050405020304" pitchFamily="18" charset="0"/>
                        <a:cs typeface="Arial" panose="020B0604020202020204" pitchFamily="34" charset="0"/>
                      </a:rPr>
                      <m:t>𝐷</m:t>
                    </m:r>
                    <m:r>
                      <a:rPr lang="en-US" sz="18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đáy</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𝐴𝐵𝐶𝐷</m:t>
                    </m:r>
                  </m:oMath>
                </a14:m>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hình</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cạnh</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𝑎</m:t>
                    </m:r>
                  </m:oMath>
                </a14:m>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giữa</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đường</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𝐴𝐶</m:t>
                    </m:r>
                    <m:r>
                      <a:rPr lang="en-US" sz="18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mặt</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phẳng</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m:t>
                    </m:r>
                    <m:r>
                      <a:rPr lang="en-US" sz="1800" i="1" kern="100">
                        <a:latin typeface="Cambria Math" panose="02040503050406030204" pitchFamily="18" charset="0"/>
                        <a:ea typeface="Times New Roman" panose="02020603050405020304" pitchFamily="18" charset="0"/>
                        <a:cs typeface="Arial" panose="020B0604020202020204" pitchFamily="34" charset="0"/>
                      </a:rPr>
                      <m:t>𝐴𝐵𝐶𝐷</m:t>
                    </m:r>
                    <m:r>
                      <a:rPr lang="en-US" sz="18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60°</m:t>
                    </m:r>
                  </m:oMath>
                </a14:m>
                <a:r>
                  <a:rPr lang="en-US" sz="1800" kern="100" dirty="0">
                    <a:latin typeface="Arial" panose="020B0604020202020204" pitchFamily="34" charset="0"/>
                    <a:ea typeface="Times New Roman" panose="02020603050405020304" pitchFamily="18" charset="0"/>
                    <a:cs typeface="Times New Roman" panose="02020603050405020304" pitchFamily="18" charset="0"/>
                  </a:rPr>
                  <a:t>.</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kern="100" dirty="0">
                    <a:latin typeface="Arial" panose="020B0604020202020204" pitchFamily="34" charset="0"/>
                    <a:ea typeface="Times New Roman" panose="02020603050405020304" pitchFamily="18" charset="0"/>
                    <a:cs typeface="Times New Roman" panose="02020603050405020304" pitchFamily="18" charset="0"/>
                  </a:rPr>
                  <a:t>a)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Chứng</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minh</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rằng</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mặt</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phẳng</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m:t>
                    </m:r>
                    <m:r>
                      <a:rPr lang="en-US" sz="1800" i="1" kern="100">
                        <a:latin typeface="Cambria Math" panose="02040503050406030204" pitchFamily="18" charset="0"/>
                        <a:ea typeface="Times New Roman" panose="02020603050405020304" pitchFamily="18" charset="0"/>
                        <a:cs typeface="Arial" panose="020B0604020202020204" pitchFamily="34" charset="0"/>
                      </a:rPr>
                      <m:t>𝐴𝐶𝐶</m:t>
                    </m:r>
                    <m:r>
                      <a:rPr lang="en-US" sz="1800" i="1" kern="100">
                        <a:latin typeface="Cambria Math" panose="02040503050406030204" pitchFamily="18" charset="0"/>
                        <a:ea typeface="Times New Roman" panose="02020603050405020304" pitchFamily="18" charset="0"/>
                        <a:cs typeface="Arial" panose="020B0604020202020204" pitchFamily="34" charset="0"/>
                      </a:rPr>
                      <m:t>’</m:t>
                    </m:r>
                    <m:r>
                      <a:rPr lang="en-US" sz="1800" i="1" kern="100">
                        <a:latin typeface="Cambria Math" panose="02040503050406030204" pitchFamily="18" charset="0"/>
                        <a:ea typeface="Times New Roman" panose="02020603050405020304" pitchFamily="18" charset="0"/>
                        <a:cs typeface="Arial" panose="020B0604020202020204" pitchFamily="34" charset="0"/>
                      </a:rPr>
                      <m:t>𝐴</m:t>
                    </m:r>
                    <m:r>
                      <a:rPr lang="en-US" sz="18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m:t>
                    </m:r>
                    <m:r>
                      <a:rPr lang="en-US" sz="1800" i="1" kern="100">
                        <a:latin typeface="Cambria Math" panose="02040503050406030204" pitchFamily="18" charset="0"/>
                        <a:ea typeface="Times New Roman" panose="02020603050405020304" pitchFamily="18" charset="0"/>
                        <a:cs typeface="Arial" panose="020B0604020202020204" pitchFamily="34" charset="0"/>
                      </a:rPr>
                      <m:t>𝐵𝐷𝐷</m:t>
                    </m:r>
                    <m:r>
                      <a:rPr lang="en-US" sz="1800" i="1" kern="100">
                        <a:latin typeface="Cambria Math" panose="02040503050406030204" pitchFamily="18" charset="0"/>
                        <a:ea typeface="Times New Roman" panose="02020603050405020304" pitchFamily="18" charset="0"/>
                        <a:cs typeface="Arial" panose="020B0604020202020204" pitchFamily="34" charset="0"/>
                      </a:rPr>
                      <m:t>’</m:t>
                    </m:r>
                    <m:r>
                      <a:rPr lang="en-US" sz="1800" i="1" kern="100">
                        <a:latin typeface="Cambria Math" panose="02040503050406030204" pitchFamily="18" charset="0"/>
                        <a:ea typeface="Times New Roman" panose="02020603050405020304" pitchFamily="18" charset="0"/>
                        <a:cs typeface="Arial" panose="020B0604020202020204" pitchFamily="34" charset="0"/>
                      </a:rPr>
                      <m:t>𝐵</m:t>
                    </m:r>
                    <m:r>
                      <a:rPr lang="en-US" sz="18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nhau</a:t>
                </a:r>
                <a:r>
                  <a:rPr lang="en-US" sz="1800" kern="100" dirty="0">
                    <a:latin typeface="Arial" panose="020B0604020202020204" pitchFamily="34" charset="0"/>
                    <a:ea typeface="Times New Roman" panose="02020603050405020304" pitchFamily="18" charset="0"/>
                    <a:cs typeface="Times New Roman" panose="02020603050405020304" pitchFamily="18" charset="0"/>
                  </a:rPr>
                  <a:t>.</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kern="100" dirty="0">
                    <a:latin typeface="Arial" panose="020B0604020202020204" pitchFamily="34" charset="0"/>
                    <a:ea typeface="Times New Roman" panose="02020603050405020304" pitchFamily="18" charset="0"/>
                    <a:cs typeface="Times New Roman" panose="02020603050405020304" pitchFamily="18" charset="0"/>
                  </a:rPr>
                  <a:t>b)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khoảng</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cách</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giữa</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đường</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1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𝐶</m:t>
                    </m:r>
                    <m:r>
                      <a:rPr lang="en-US" sz="1800" i="1" kern="100">
                        <a:latin typeface="Cambria Math" panose="02040503050406030204" pitchFamily="18" charset="0"/>
                        <a:ea typeface="Times New Roman" panose="02020603050405020304" pitchFamily="18" charset="0"/>
                        <a:cs typeface="Arial" panose="020B0604020202020204" pitchFamily="34" charset="0"/>
                      </a:rPr>
                      <m:t>’</m:t>
                    </m:r>
                    <m:r>
                      <a:rPr lang="en-US" sz="1800" i="1" kern="100">
                        <a:latin typeface="Cambria Math" panose="02040503050406030204" pitchFamily="18" charset="0"/>
                        <a:ea typeface="Times New Roman" panose="02020603050405020304" pitchFamily="18" charset="0"/>
                        <a:cs typeface="Arial" panose="020B0604020202020204" pitchFamily="34" charset="0"/>
                      </a:rPr>
                      <m:t>𝐷</m:t>
                    </m:r>
                    <m:r>
                      <a:rPr lang="en-US" sz="18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1800" kern="100" dirty="0">
                    <a:latin typeface="Arial" panose="020B0604020202020204" pitchFamily="34" charset="0"/>
                    <a:ea typeface="Times New Roman" panose="02020603050405020304" pitchFamily="18" charset="0"/>
                    <a:cs typeface="Times New Roman" panose="02020603050405020304" pitchFamily="18" charset="0"/>
                  </a:rPr>
                  <a:t>.</a:t>
                </a: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293337" y="231617"/>
                <a:ext cx="8526049" cy="1914755"/>
              </a:xfrm>
              <a:prstGeom prst="rect">
                <a:avLst/>
              </a:prstGeom>
              <a:blipFill>
                <a:blip r:embed="rId5"/>
                <a:stretch>
                  <a:fillRect l="-572" r="-572" b="-382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223553F3-303F-5D33-9F26-7280A688364B}"/>
              </a:ext>
            </a:extLst>
          </p:cNvPr>
          <p:cNvPicPr>
            <a:picLocks noChangeAspect="1"/>
          </p:cNvPicPr>
          <p:nvPr/>
        </p:nvPicPr>
        <p:blipFill rotWithShape="1">
          <a:blip r:embed="rId6">
            <a:extLst>
              <a:ext uri="{28A0092B-C50C-407E-A947-70E740481C1C}">
                <a14:useLocalDpi xmlns:a14="http://schemas.microsoft.com/office/drawing/2010/main" val="0"/>
              </a:ext>
            </a:extLst>
          </a:blip>
          <a:srcRect l="6163" t="8028" b="7638"/>
          <a:stretch/>
        </p:blipFill>
        <p:spPr>
          <a:xfrm>
            <a:off x="6940817" y="3218337"/>
            <a:ext cx="1815820" cy="1669780"/>
          </a:xfrm>
          <a:prstGeom prst="rect">
            <a:avLst/>
          </a:prstGeom>
        </p:spPr>
      </p:pic>
    </p:spTree>
    <p:extLst>
      <p:ext uri="{BB962C8B-B14F-4D97-AF65-F5344CB8AC3E}">
        <p14:creationId xmlns:p14="http://schemas.microsoft.com/office/powerpoint/2010/main" val="239610725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3"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09"/>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10800000">
            <a:off x="8494776" y="1653329"/>
            <a:ext cx="649224" cy="1089768"/>
          </a:xfrm>
          <a:prstGeom prst="rect">
            <a:avLst/>
          </a:prstGeom>
        </p:spPr>
      </p:pic>
      <p:sp>
        <p:nvSpPr>
          <p:cNvPr id="17" name="Rectangle 16"/>
          <p:cNvSpPr/>
          <p:nvPr/>
        </p:nvSpPr>
        <p:spPr>
          <a:xfrm>
            <a:off x="387363" y="293882"/>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697704" y="790575"/>
                <a:ext cx="7009829" cy="3885615"/>
              </a:xfrm>
              <a:prstGeom prst="rect">
                <a:avLst/>
              </a:prstGeom>
            </p:spPr>
            <p:txBody>
              <a:bodyPr wrap="square">
                <a:spAutoFit/>
              </a:bodyPr>
              <a:lstStyle/>
              <a:p>
                <a:pPr marR="30480" algn="just">
                  <a:lnSpc>
                    <a:spcPct val="200000"/>
                  </a:lnSpc>
                </a:pPr>
                <a:r>
                  <a:rPr lang="da-DK" sz="1800" dirty="0">
                    <a:latin typeface="Arial" panose="020B0604020202020204" pitchFamily="34" charset="0"/>
                    <a:ea typeface="Times New Roman" panose="02020603050405020304" pitchFamily="18" charset="0"/>
                  </a:rPr>
                  <a:t>b) Ta có: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𝐴𝐵𝐶𝐷</m:t>
                    </m:r>
                  </m:oMath>
                </a14:m>
                <a:r>
                  <a:rPr lang="da-DK" sz="1800" dirty="0">
                    <a:latin typeface="Arial" panose="020B0604020202020204" pitchFamily="34" charset="0"/>
                    <a:ea typeface="Times New Roman" panose="02020603050405020304" pitchFamily="18" charset="0"/>
                  </a:rPr>
                  <a:t> là hình vuông</a:t>
                </a:r>
                <a:endParaRPr lang="en-US" sz="1600" dirty="0">
                  <a:latin typeface="Times New Roman" panose="02020603050405020304" pitchFamily="18" charset="0"/>
                  <a:ea typeface="Times New Roman" panose="02020603050405020304" pitchFamily="18" charset="0"/>
                </a:endParaRPr>
              </a:p>
              <a:p>
                <a:pPr marR="30480" algn="just">
                  <a:lnSpc>
                    <a:spcPct val="200000"/>
                  </a:lnSpc>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𝐴𝐵</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𝐶𝐷</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200000"/>
                  </a:lnSpc>
                </a:pPr>
                <a:r>
                  <a:rPr lang="da-DK" sz="1800" dirty="0">
                    <a:latin typeface="Arial" panose="020B0604020202020204" pitchFamily="34" charset="0"/>
                    <a:ea typeface="Times New Roman" panose="02020603050405020304" pitchFamily="18" charset="0"/>
                  </a:rPr>
                  <a:t>Mà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𝐶𝐷</m:t>
                    </m:r>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𝐶</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𝐷</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𝐴𝐵</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𝐷</m:t>
                    </m:r>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200000"/>
                  </a:lnSpc>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𝑑</m:t>
                    </m:r>
                    <m:d>
                      <m:dPr>
                        <m:ctrlPr>
                          <a:rPr lang="en-US" sz="1800" i="1">
                            <a:latin typeface="Cambria Math" panose="02040503050406030204" pitchFamily="18" charset="0"/>
                            <a:ea typeface="Times New Roman" panose="02020603050405020304" pitchFamily="18" charset="0"/>
                            <a:cs typeface="Arial" panose="020B0604020202020204" pitchFamily="34" charset="0"/>
                          </a:rPr>
                        </m:ctrlPr>
                      </m:dPr>
                      <m:e>
                        <m:r>
                          <a:rPr lang="da-DK" sz="1800" i="1">
                            <a:latin typeface="Cambria Math" panose="02040503050406030204" pitchFamily="18" charset="0"/>
                            <a:ea typeface="Times New Roman" panose="02020603050405020304" pitchFamily="18" charset="0"/>
                            <a:cs typeface="Arial" panose="020B0604020202020204" pitchFamily="34" charset="0"/>
                          </a:rPr>
                          <m:t>𝐴𝐵</m:t>
                        </m:r>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𝐶</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𝐷</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e>
                    </m:d>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𝑑</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𝐵</m:t>
                    </m:r>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𝐶</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𝐷</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200000"/>
                  </a:lnSpc>
                </a:pPr>
                <a:r>
                  <a:rPr lang="da-DK" sz="1800" dirty="0">
                    <a:latin typeface="Arial" panose="020B0604020202020204" pitchFamily="34" charset="0"/>
                    <a:ea typeface="Times New Roman" panose="02020603050405020304" pitchFamily="18" charset="0"/>
                  </a:rPr>
                  <a:t>Ta có: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𝐷</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𝐵</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𝐷</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𝐶𝐶</m:t>
                    </m:r>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rPr>
                  <a:t> mà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𝐵</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𝐶𝐶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𝐶</m:t>
                    </m:r>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200000"/>
                  </a:lnSpc>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𝐶</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𝐷</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d>
                      <m:dPr>
                        <m:ctrlPr>
                          <a:rPr lang="en-US" sz="1800" i="1">
                            <a:latin typeface="Cambria Math" panose="02040503050406030204" pitchFamily="18" charset="0"/>
                            <a:ea typeface="Times New Roman" panose="02020603050405020304" pitchFamily="18" charset="0"/>
                            <a:cs typeface="Arial" panose="020B0604020202020204" pitchFamily="34" charset="0"/>
                          </a:rPr>
                        </m:ctrlPr>
                      </m:dPr>
                      <m:e>
                        <m:r>
                          <a:rPr lang="da-DK" sz="1800" i="1">
                            <a:latin typeface="Cambria Math" panose="02040503050406030204" pitchFamily="18" charset="0"/>
                            <a:ea typeface="Times New Roman" panose="02020603050405020304" pitchFamily="18" charset="0"/>
                            <a:cs typeface="Arial" panose="020B0604020202020204" pitchFamily="34" charset="0"/>
                          </a:rPr>
                          <m:t>𝐵𝐶</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𝐶</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𝐵</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e>
                    </m:d>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𝐷</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𝐵𝐶</m:t>
                    </m:r>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200000"/>
                  </a:lnSpc>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𝑑</m:t>
                    </m:r>
                    <m:d>
                      <m:dPr>
                        <m:ctrlPr>
                          <a:rPr lang="en-US" sz="1800" i="1">
                            <a:latin typeface="Cambria Math" panose="02040503050406030204" pitchFamily="18" charset="0"/>
                            <a:ea typeface="Times New Roman" panose="02020603050405020304" pitchFamily="18" charset="0"/>
                            <a:cs typeface="Arial" panose="020B0604020202020204" pitchFamily="34" charset="0"/>
                          </a:rPr>
                        </m:ctrlPr>
                      </m:dPr>
                      <m:e>
                        <m:r>
                          <a:rPr lang="da-DK" sz="1800" i="1">
                            <a:latin typeface="Cambria Math" panose="02040503050406030204" pitchFamily="18" charset="0"/>
                            <a:ea typeface="Times New Roman" panose="02020603050405020304" pitchFamily="18" charset="0"/>
                            <a:cs typeface="Arial" panose="020B0604020202020204" pitchFamily="34" charset="0"/>
                          </a:rPr>
                          <m:t>𝐴𝐵</m:t>
                        </m:r>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𝐶</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𝐷</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e>
                    </m:d>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𝑑</m:t>
                    </m:r>
                    <m:d>
                      <m:dPr>
                        <m:ctrlPr>
                          <a:rPr lang="en-US" sz="1800" i="1">
                            <a:latin typeface="Cambria Math" panose="02040503050406030204" pitchFamily="18" charset="0"/>
                            <a:ea typeface="Times New Roman" panose="02020603050405020304" pitchFamily="18" charset="0"/>
                            <a:cs typeface="Arial" panose="020B0604020202020204" pitchFamily="34" charset="0"/>
                          </a:rPr>
                        </m:ctrlPr>
                      </m:dPr>
                      <m:e>
                        <m:r>
                          <a:rPr lang="da-DK" sz="1800" i="1">
                            <a:latin typeface="Cambria Math" panose="02040503050406030204" pitchFamily="18" charset="0"/>
                            <a:ea typeface="Times New Roman" panose="02020603050405020304" pitchFamily="18" charset="0"/>
                            <a:cs typeface="Arial" panose="020B0604020202020204" pitchFamily="34" charset="0"/>
                          </a:rPr>
                          <m:t>𝐵</m:t>
                        </m:r>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𝐶</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𝐷</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e>
                    </m:d>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𝐵𝐶</m:t>
                    </m:r>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97704" y="790575"/>
                <a:ext cx="7009829" cy="3885615"/>
              </a:xfrm>
              <a:prstGeom prst="rect">
                <a:avLst/>
              </a:prstGeom>
              <a:blipFill>
                <a:blip r:embed="rId4"/>
                <a:stretch>
                  <a:fillRect l="-696" b="-1727"/>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223553F3-303F-5D33-9F26-7280A688364B}"/>
              </a:ext>
            </a:extLst>
          </p:cNvPr>
          <p:cNvPicPr>
            <a:picLocks noChangeAspect="1"/>
          </p:cNvPicPr>
          <p:nvPr/>
        </p:nvPicPr>
        <p:blipFill rotWithShape="1">
          <a:blip r:embed="rId5">
            <a:extLst>
              <a:ext uri="{28A0092B-C50C-407E-A947-70E740481C1C}">
                <a14:useLocalDpi xmlns:a14="http://schemas.microsoft.com/office/drawing/2010/main" val="0"/>
              </a:ext>
            </a:extLst>
          </a:blip>
          <a:srcRect l="6163" t="8028" b="7638"/>
          <a:stretch/>
        </p:blipFill>
        <p:spPr>
          <a:xfrm>
            <a:off x="6166259" y="790575"/>
            <a:ext cx="1999106" cy="1838325"/>
          </a:xfrm>
          <a:prstGeom prst="rect">
            <a:avLst/>
          </a:prstGeom>
        </p:spPr>
      </p:pic>
      <p:pic>
        <p:nvPicPr>
          <p:cNvPr id="4" name="Picture 8">
            <a:extLst>
              <a:ext uri="{FF2B5EF4-FFF2-40B4-BE49-F238E27FC236}">
                <a16:creationId xmlns:a16="http://schemas.microsoft.com/office/drawing/2014/main" id="{D488B8D5-75A3-82AB-C55C-E9353C1AE4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02346" y="3275728"/>
            <a:ext cx="1997617" cy="1867772"/>
          </a:xfrm>
          <a:prstGeom prst="rect">
            <a:avLst/>
          </a:prstGeom>
        </p:spPr>
      </p:pic>
    </p:spTree>
    <p:extLst>
      <p:ext uri="{BB962C8B-B14F-4D97-AF65-F5344CB8AC3E}">
        <p14:creationId xmlns:p14="http://schemas.microsoft.com/office/powerpoint/2010/main" val="16288409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09"/>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10800000">
            <a:off x="8494776" y="1653329"/>
            <a:ext cx="649224" cy="1089768"/>
          </a:xfrm>
          <a:prstGeom prst="rect">
            <a:avLst/>
          </a:prstGeom>
        </p:spPr>
      </p:pic>
      <p:sp>
        <p:nvSpPr>
          <p:cNvPr id="17" name="Rectangle 16"/>
          <p:cNvSpPr/>
          <p:nvPr/>
        </p:nvSpPr>
        <p:spPr>
          <a:xfrm>
            <a:off x="387363" y="293882"/>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87363" y="638675"/>
                <a:ext cx="7009829" cy="4208844"/>
              </a:xfrm>
              <a:prstGeom prst="rect">
                <a:avLst/>
              </a:prstGeom>
            </p:spPr>
            <p:txBody>
              <a:bodyPr wrap="square">
                <a:spAutoFit/>
              </a:bodyPr>
              <a:lstStyle/>
              <a:p>
                <a:pPr marR="30480" algn="just">
                  <a:lnSpc>
                    <a:spcPct val="200000"/>
                  </a:lnSpc>
                </a:pPr>
                <a:r>
                  <a:rPr lang="da-DK" sz="1800" dirty="0">
                    <a:latin typeface="Arial" panose="020B0604020202020204" pitchFamily="34" charset="0"/>
                    <a:ea typeface="Times New Roman" panose="02020603050405020304" pitchFamily="18" charset="0"/>
                  </a:rPr>
                  <a:t>Ta có: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𝐴𝐶</m:t>
                    </m:r>
                  </m:oMath>
                </a14:m>
                <a:r>
                  <a:rPr lang="da-DK" sz="1800" dirty="0">
                    <a:latin typeface="Arial" panose="020B0604020202020204" pitchFamily="34" charset="0"/>
                    <a:ea typeface="Times New Roman" panose="02020603050405020304" pitchFamily="18" charset="0"/>
                  </a:rPr>
                  <a:t> là hình chiếu của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𝐴𝐶</m:t>
                    </m:r>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rPr>
                  <a:t> lên mặt phẳng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𝐴𝐵𝐶𝐷</m:t>
                    </m:r>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200000"/>
                  </a:lnSpc>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rPr>
                  <a:t> </a:t>
                </a:r>
                <a14:m>
                  <m:oMath xmlns:m="http://schemas.openxmlformats.org/officeDocument/2006/math">
                    <m:acc>
                      <m:accPr>
                        <m:chr m:val="̂"/>
                        <m:ctrlPr>
                          <a:rPr lang="en-US" sz="1800" i="1">
                            <a:latin typeface="Cambria Math" panose="02040503050406030204" pitchFamily="18" charset="0"/>
                            <a:ea typeface="Times New Roman" panose="02020603050405020304" pitchFamily="18" charset="0"/>
                            <a:cs typeface="Arial" panose="020B0604020202020204" pitchFamily="34" charset="0"/>
                          </a:rPr>
                        </m:ctrlPr>
                      </m:accPr>
                      <m:e>
                        <m:d>
                          <m:dPr>
                            <m:ctrlPr>
                              <a:rPr lang="en-US" sz="1800" i="1">
                                <a:latin typeface="Cambria Math" panose="02040503050406030204" pitchFamily="18" charset="0"/>
                                <a:ea typeface="Times New Roman" panose="02020603050405020304" pitchFamily="18" charset="0"/>
                                <a:cs typeface="Arial" panose="020B0604020202020204" pitchFamily="34" charset="0"/>
                              </a:rPr>
                            </m:ctrlPr>
                          </m:dPr>
                          <m:e>
                            <m:r>
                              <a:rPr lang="da-DK" sz="1800" i="1">
                                <a:latin typeface="Cambria Math" panose="02040503050406030204" pitchFamily="18" charset="0"/>
                                <a:ea typeface="Times New Roman" panose="02020603050405020304" pitchFamily="18" charset="0"/>
                                <a:cs typeface="Arial" panose="020B0604020202020204" pitchFamily="34" charset="0"/>
                              </a:rPr>
                              <m:t>𝐴𝐶</m:t>
                            </m:r>
                            <m:r>
                              <a:rPr lang="da-DK" sz="1800" i="1">
                                <a:latin typeface="Cambria Math" panose="02040503050406030204" pitchFamily="18" charset="0"/>
                                <a:ea typeface="Times New Roman" panose="02020603050405020304" pitchFamily="18" charset="0"/>
                                <a:cs typeface="Arial" panose="020B0604020202020204" pitchFamily="34" charset="0"/>
                              </a:rPr>
                              <m:t>′;</m:t>
                            </m:r>
                            <m:d>
                              <m:dPr>
                                <m:ctrlPr>
                                  <a:rPr lang="en-US" sz="1800" i="1">
                                    <a:latin typeface="Cambria Math" panose="02040503050406030204" pitchFamily="18" charset="0"/>
                                    <a:ea typeface="Times New Roman" panose="02020603050405020304" pitchFamily="18" charset="0"/>
                                    <a:cs typeface="Arial" panose="020B0604020202020204" pitchFamily="34" charset="0"/>
                                  </a:rPr>
                                </m:ctrlPr>
                              </m:dPr>
                              <m:e>
                                <m:r>
                                  <a:rPr lang="da-DK" sz="1800" i="1">
                                    <a:latin typeface="Cambria Math" panose="02040503050406030204" pitchFamily="18" charset="0"/>
                                    <a:ea typeface="Times New Roman" panose="02020603050405020304" pitchFamily="18" charset="0"/>
                                    <a:cs typeface="Arial" panose="020B0604020202020204" pitchFamily="34" charset="0"/>
                                  </a:rPr>
                                  <m:t>𝐴𝐵𝐶𝐷</m:t>
                                </m:r>
                              </m:e>
                            </m:d>
                          </m:e>
                        </m:d>
                      </m:e>
                    </m:acc>
                    <m:r>
                      <a:rPr lang="da-DK" sz="1800" i="1">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1800" i="1">
                            <a:latin typeface="Cambria Math" panose="02040503050406030204" pitchFamily="18" charset="0"/>
                            <a:ea typeface="Times New Roman" panose="02020603050405020304" pitchFamily="18" charset="0"/>
                            <a:cs typeface="Arial" panose="020B0604020202020204" pitchFamily="34" charset="0"/>
                          </a:rPr>
                        </m:ctrlPr>
                      </m:accPr>
                      <m:e>
                        <m:d>
                          <m:dPr>
                            <m:ctrlPr>
                              <a:rPr lang="en-US" sz="1800" i="1">
                                <a:latin typeface="Cambria Math" panose="02040503050406030204" pitchFamily="18" charset="0"/>
                                <a:ea typeface="Times New Roman" panose="02020603050405020304" pitchFamily="18" charset="0"/>
                                <a:cs typeface="Arial" panose="020B0604020202020204" pitchFamily="34" charset="0"/>
                              </a:rPr>
                            </m:ctrlPr>
                          </m:dPr>
                          <m:e>
                            <m:r>
                              <a:rPr lang="da-DK" sz="1800" i="1">
                                <a:latin typeface="Cambria Math" panose="02040503050406030204" pitchFamily="18" charset="0"/>
                                <a:ea typeface="Times New Roman" panose="02020603050405020304" pitchFamily="18" charset="0"/>
                                <a:cs typeface="Arial" panose="020B0604020202020204" pitchFamily="34" charset="0"/>
                              </a:rPr>
                              <m:t>𝐴𝐶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𝐴𝐶</m:t>
                            </m:r>
                          </m:e>
                        </m:d>
                      </m:e>
                    </m:acc>
                    <m:r>
                      <a:rPr lang="da-DK" sz="1800" i="1">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1800" i="1">
                            <a:latin typeface="Cambria Math" panose="02040503050406030204" pitchFamily="18" charset="0"/>
                            <a:ea typeface="Times New Roman" panose="02020603050405020304" pitchFamily="18" charset="0"/>
                            <a:cs typeface="Arial" panose="020B0604020202020204" pitchFamily="34" charset="0"/>
                          </a:rPr>
                        </m:ctrlPr>
                      </m:accPr>
                      <m:e>
                        <m:r>
                          <a:rPr lang="da-DK" sz="1800" i="1">
                            <a:latin typeface="Cambria Math" panose="02040503050406030204" pitchFamily="18" charset="0"/>
                            <a:ea typeface="Times New Roman" panose="02020603050405020304" pitchFamily="18" charset="0"/>
                            <a:cs typeface="Arial" panose="020B0604020202020204" pitchFamily="34" charset="0"/>
                          </a:rPr>
                          <m:t>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𝐴𝐶</m:t>
                        </m:r>
                      </m:e>
                    </m:acc>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60</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200000"/>
                  </a:lnSpc>
                </a:pPr>
                <a:r>
                  <a:rPr lang="da-DK" sz="1800" dirty="0">
                    <a:latin typeface="Arial" panose="020B0604020202020204" pitchFamily="34" charset="0"/>
                    <a:ea typeface="Times New Roman" panose="02020603050405020304" pitchFamily="18" charset="0"/>
                  </a:rPr>
                  <a:t>Xét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𝐴𝐶</m:t>
                    </m:r>
                  </m:oMath>
                </a14:m>
                <a:r>
                  <a:rPr lang="da-DK" sz="1800" dirty="0">
                    <a:latin typeface="Arial" panose="020B0604020202020204" pitchFamily="34" charset="0"/>
                    <a:ea typeface="Times New Roman" panose="02020603050405020304" pitchFamily="18" charset="0"/>
                  </a:rPr>
                  <a:t> vuông tại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𝐶</m:t>
                    </m:r>
                  </m:oMath>
                </a14:m>
                <a:r>
                  <a:rPr lang="da-DK" sz="1800" dirty="0">
                    <a:latin typeface="Arial" panose="020B0604020202020204" pitchFamily="34" charset="0"/>
                    <a:ea typeface="Times New Roman" panose="02020603050405020304" pitchFamily="18" charset="0"/>
                  </a:rPr>
                  <a:t> có:</a:t>
                </a:r>
                <a:endParaRPr lang="en-US" sz="1600" dirty="0">
                  <a:latin typeface="Times New Roman" panose="02020603050405020304" pitchFamily="18" charset="0"/>
                  <a:ea typeface="Times New Roman" panose="02020603050405020304" pitchFamily="18" charset="0"/>
                </a:endParaRPr>
              </a:p>
              <a:p>
                <a:pPr marR="30480" algn="just">
                  <a:lnSpc>
                    <a:spcPct val="200000"/>
                  </a:lnSpc>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𝐶</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𝐶</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𝐴𝐶</m:t>
                    </m:r>
                    <m:r>
                      <a:rPr lang="da-DK" sz="18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18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da-DK" sz="1800">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1800" i="1">
                                <a:latin typeface="Cambria Math" panose="02040503050406030204" pitchFamily="18" charset="0"/>
                                <a:ea typeface="Times New Roman" panose="02020603050405020304" pitchFamily="18" charset="0"/>
                                <a:cs typeface="Arial" panose="020B0604020202020204" pitchFamily="34" charset="0"/>
                              </a:rPr>
                            </m:ctrlPr>
                          </m:accPr>
                          <m:e>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𝐶</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r>
                              <a:rPr lang="da-DK" sz="1800" i="1">
                                <a:latin typeface="Cambria Math" panose="02040503050406030204" pitchFamily="18" charset="0"/>
                                <a:ea typeface="Times New Roman" panose="02020603050405020304" pitchFamily="18" charset="0"/>
                                <a:cs typeface="Arial" panose="020B0604020202020204" pitchFamily="34" charset="0"/>
                              </a:rPr>
                              <m:t>𝐴𝐶</m:t>
                            </m:r>
                          </m:e>
                        </m:acc>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r>
                              <a:rPr lang="da-DK" sz="1800" i="1">
                                <a:latin typeface="Cambria Math" panose="02040503050406030204" pitchFamily="18" charset="0"/>
                                <a:ea typeface="Times New Roman" panose="02020603050405020304" pitchFamily="18" charset="0"/>
                                <a:cs typeface="Arial" panose="020B0604020202020204" pitchFamily="34" charset="0"/>
                              </a:rPr>
                              <m:t>2</m:t>
                            </m:r>
                          </m:e>
                        </m:rad>
                        <m:r>
                          <a:rPr lang="da-DK" sz="18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18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da-DK" sz="18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60</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e>
                        </m:func>
                        <m:r>
                          <a:rPr lang="da-DK" sz="18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r>
                              <a:rPr lang="da-DK" sz="1800" i="1">
                                <a:latin typeface="Cambria Math" panose="02040503050406030204" pitchFamily="18" charset="0"/>
                                <a:ea typeface="Times New Roman" panose="02020603050405020304" pitchFamily="18" charset="0"/>
                                <a:cs typeface="Arial" panose="020B0604020202020204" pitchFamily="34" charset="0"/>
                              </a:rPr>
                              <m:t>6</m:t>
                            </m:r>
                          </m:e>
                        </m:rad>
                      </m:e>
                    </m:func>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200000"/>
                  </a:lnSpc>
                </a:pPr>
                <a:r>
                  <a:rPr lang="da-DK" sz="1800" dirty="0">
                    <a:latin typeface="Arial" panose="020B0604020202020204" pitchFamily="34" charset="0"/>
                    <a:ea typeface="Times New Roman" panose="02020603050405020304" pitchFamily="18" charset="0"/>
                  </a:rPr>
                  <a:t>Xét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𝐶𝐵</m:t>
                    </m:r>
                  </m:oMath>
                </a14:m>
                <a:r>
                  <a:rPr lang="da-DK" sz="1800" dirty="0">
                    <a:latin typeface="Arial" panose="020B0604020202020204" pitchFamily="34" charset="0"/>
                    <a:ea typeface="Times New Roman" panose="02020603050405020304" pitchFamily="18" charset="0"/>
                  </a:rPr>
                  <a:t> vuông tại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𝐶</m:t>
                    </m:r>
                  </m:oMath>
                </a14:m>
                <a:r>
                  <a:rPr lang="da-DK" sz="1800" dirty="0">
                    <a:latin typeface="Arial" panose="020B0604020202020204" pitchFamily="34" charset="0"/>
                    <a:ea typeface="Times New Roman" panose="02020603050405020304" pitchFamily="18" charset="0"/>
                  </a:rPr>
                  <a:t> có:</a:t>
                </a:r>
                <a:endParaRPr lang="en-US" sz="1600" dirty="0">
                  <a:latin typeface="Times New Roman" panose="02020603050405020304" pitchFamily="18" charset="0"/>
                  <a:ea typeface="Times New Roman" panose="02020603050405020304" pitchFamily="18" charset="0"/>
                </a:endParaRPr>
              </a:p>
              <a:p>
                <a:pPr marR="30480" algn="just">
                  <a:lnSpc>
                    <a:spcPct val="200000"/>
                  </a:lnSpc>
                </a:pP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𝐶</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𝐵𝐶</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𝐶𝐶</m:t>
                            </m:r>
                            <m:r>
                              <a:rPr lang="da-DK" sz="1800" i="1">
                                <a:latin typeface="Cambria Math" panose="02040503050406030204" pitchFamily="18" charset="0"/>
                                <a:ea typeface="Times New Roman" panose="02020603050405020304" pitchFamily="18" charset="0"/>
                                <a:cs typeface="Arial" panose="020B0604020202020204" pitchFamily="34" charset="0"/>
                              </a:rPr>
                              <m:t>′</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e>
                    </m:rad>
                    <m:r>
                      <a:rPr lang="da-DK" sz="18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𝑎</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r>
                          <a:rPr lang="da-DK" sz="1800" i="1">
                            <a:latin typeface="Cambria Math" panose="02040503050406030204" pitchFamily="18" charset="0"/>
                            <a:ea typeface="Times New Roman" panose="02020603050405020304" pitchFamily="18" charset="0"/>
                            <a:cs typeface="Arial" panose="020B0604020202020204" pitchFamily="34" charset="0"/>
                          </a:rPr>
                          <m:t>+6</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𝑎</m:t>
                            </m:r>
                          </m:e>
                          <m:sup>
                            <m:r>
                              <a:rPr lang="da-DK" sz="1800" i="1">
                                <a:latin typeface="Cambria Math" panose="02040503050406030204" pitchFamily="18" charset="0"/>
                                <a:ea typeface="Times New Roman" panose="02020603050405020304" pitchFamily="18" charset="0"/>
                                <a:cs typeface="Arial" panose="020B0604020202020204" pitchFamily="34" charset="0"/>
                              </a:rPr>
                              <m:t>2</m:t>
                            </m:r>
                          </m:sup>
                        </m:sSup>
                      </m:e>
                    </m:rad>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r>
                          <a:rPr lang="da-DK" sz="1800" i="1">
                            <a:latin typeface="Cambria Math" panose="02040503050406030204" pitchFamily="18" charset="0"/>
                            <a:ea typeface="Times New Roman" panose="02020603050405020304" pitchFamily="18" charset="0"/>
                            <a:cs typeface="Arial" panose="020B0604020202020204" pitchFamily="34" charset="0"/>
                          </a:rPr>
                          <m:t>7</m:t>
                        </m:r>
                      </m:e>
                    </m:rad>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R="30480" algn="just">
                  <a:lnSpc>
                    <a:spcPct val="200000"/>
                  </a:lnSpc>
                </a:pPr>
                <a:r>
                  <a:rPr lang="da-DK" sz="1800" dirty="0">
                    <a:latin typeface="Arial" panose="020B0604020202020204" pitchFamily="34" charset="0"/>
                    <a:ea typeface="Times New Roman" panose="02020603050405020304" pitchFamily="18" charset="0"/>
                  </a:rPr>
                  <a:t>Vậy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𝑑</m:t>
                    </m:r>
                    <m:d>
                      <m:dPr>
                        <m:ctrlPr>
                          <a:rPr lang="en-US" sz="1800" i="1">
                            <a:latin typeface="Cambria Math" panose="02040503050406030204" pitchFamily="18" charset="0"/>
                            <a:ea typeface="Times New Roman" panose="02020603050405020304" pitchFamily="18" charset="0"/>
                            <a:cs typeface="Arial" panose="020B0604020202020204" pitchFamily="34" charset="0"/>
                          </a:rPr>
                        </m:ctrlPr>
                      </m:dPr>
                      <m:e>
                        <m:r>
                          <a:rPr lang="da-DK" sz="1800" i="1">
                            <a:latin typeface="Cambria Math" panose="02040503050406030204" pitchFamily="18" charset="0"/>
                            <a:ea typeface="Times New Roman" panose="02020603050405020304" pitchFamily="18" charset="0"/>
                            <a:cs typeface="Arial" panose="020B0604020202020204" pitchFamily="34" charset="0"/>
                          </a:rPr>
                          <m:t>𝐴𝐵</m:t>
                        </m:r>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𝐶</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𝐷</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e>
                    </m:d>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1800" i="1">
                            <a:latin typeface="Cambria Math" panose="02040503050406030204" pitchFamily="18" charset="0"/>
                            <a:ea typeface="Times New Roman" panose="02020603050405020304" pitchFamily="18" charset="0"/>
                            <a:cs typeface="Arial" panose="020B0604020202020204" pitchFamily="34" charset="0"/>
                          </a:rPr>
                        </m:ctrlPr>
                      </m:radPr>
                      <m:deg/>
                      <m:e>
                        <m:r>
                          <a:rPr lang="da-DK" sz="1800" i="1">
                            <a:latin typeface="Cambria Math" panose="02040503050406030204" pitchFamily="18" charset="0"/>
                            <a:ea typeface="Times New Roman" panose="02020603050405020304" pitchFamily="18" charset="0"/>
                            <a:cs typeface="Arial" panose="020B0604020202020204" pitchFamily="34" charset="0"/>
                          </a:rPr>
                          <m:t>7</m:t>
                        </m:r>
                      </m:e>
                    </m:rad>
                  </m:oMath>
                </a14:m>
                <a:r>
                  <a:rPr lang="da-DK" sz="1800" dirty="0">
                    <a:latin typeface="Arial" panose="020B0604020202020204" pitchFamily="34"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87363" y="638675"/>
                <a:ext cx="7009829" cy="4208844"/>
              </a:xfrm>
              <a:prstGeom prst="rect">
                <a:avLst/>
              </a:prstGeom>
              <a:blipFill>
                <a:blip r:embed="rId4"/>
                <a:stretch>
                  <a:fillRect l="-783" b="-144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F1AB8C3-9338-5B96-2B1A-E442625E6685}"/>
              </a:ext>
            </a:extLst>
          </p:cNvPr>
          <p:cNvPicPr>
            <a:picLocks noChangeAspect="1"/>
          </p:cNvPicPr>
          <p:nvPr/>
        </p:nvPicPr>
        <p:blipFill rotWithShape="1">
          <a:blip r:embed="rId5">
            <a:extLst>
              <a:ext uri="{28A0092B-C50C-407E-A947-70E740481C1C}">
                <a14:useLocalDpi xmlns:a14="http://schemas.microsoft.com/office/drawing/2010/main" val="0"/>
              </a:ext>
            </a:extLst>
          </a:blip>
          <a:srcRect l="6163" t="8028" b="7638"/>
          <a:stretch/>
        </p:blipFill>
        <p:spPr>
          <a:xfrm>
            <a:off x="6166259" y="790575"/>
            <a:ext cx="1999106" cy="1838325"/>
          </a:xfrm>
          <a:prstGeom prst="rect">
            <a:avLst/>
          </a:prstGeom>
        </p:spPr>
      </p:pic>
      <p:pic>
        <p:nvPicPr>
          <p:cNvPr id="5" name="Picture 8">
            <a:extLst>
              <a:ext uri="{FF2B5EF4-FFF2-40B4-BE49-F238E27FC236}">
                <a16:creationId xmlns:a16="http://schemas.microsoft.com/office/drawing/2014/main" id="{2212AD16-7E3A-225A-00FF-794F2A5DBEB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02346" y="3275728"/>
            <a:ext cx="1997617" cy="1867772"/>
          </a:xfrm>
          <a:prstGeom prst="rect">
            <a:avLst/>
          </a:prstGeom>
        </p:spPr>
      </p:pic>
    </p:spTree>
    <p:extLst>
      <p:ext uri="{BB962C8B-B14F-4D97-AF65-F5344CB8AC3E}">
        <p14:creationId xmlns:p14="http://schemas.microsoft.com/office/powerpoint/2010/main" val="30379566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17158"/>
            <a:ext cx="857748" cy="543117"/>
          </a:xfrm>
          <a:prstGeom prst="rect">
            <a:avLst/>
          </a:prstGeom>
        </p:spPr>
      </p:pic>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423408" y="928609"/>
            <a:ext cx="8286480" cy="170816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333333"/>
              </a:buClr>
              <a:buSzPts val="3600"/>
              <a:buFont typeface="Arial"/>
              <a:buNone/>
              <a:tabLst/>
              <a:defRPr/>
            </a:pPr>
            <a:r>
              <a:rPr kumimoji="0" lang="en-US" sz="7000" b="1" i="0" u="none" strike="noStrike" kern="0" cap="none" spc="0" normalizeH="0" baseline="0" noProof="0">
                <a:ln>
                  <a:noFill/>
                </a:ln>
                <a:solidFill>
                  <a:srgbClr val="0082C6">
                    <a:lumMod val="50000"/>
                  </a:srgbClr>
                </a:solidFill>
                <a:effectLst/>
                <a:uLnTx/>
                <a:uFillTx/>
                <a:latin typeface="Arial" panose="020B0604020202020204" pitchFamily="34" charset="0"/>
                <a:cs typeface="Arial"/>
                <a:sym typeface="Delius"/>
              </a:rPr>
              <a:t>VẬN</a:t>
            </a:r>
            <a:r>
              <a:rPr kumimoji="0" lang="en-US" sz="7000" b="1" i="0" u="none" strike="noStrike" kern="0" cap="none" spc="0" normalizeH="0" noProof="0">
                <a:ln>
                  <a:noFill/>
                </a:ln>
                <a:solidFill>
                  <a:srgbClr val="0082C6">
                    <a:lumMod val="50000"/>
                  </a:srgbClr>
                </a:solidFill>
                <a:effectLst/>
                <a:uLnTx/>
                <a:uFillTx/>
                <a:latin typeface="Arial" panose="020B0604020202020204" pitchFamily="34" charset="0"/>
                <a:cs typeface="Arial"/>
                <a:sym typeface="Delius"/>
              </a:rPr>
              <a:t> DỤNG</a:t>
            </a:r>
            <a:endParaRPr kumimoji="0" lang="vi-VN" sz="7000" b="1" i="0" u="none" strike="noStrike" kern="0" cap="none" spc="0" normalizeH="0" baseline="0" noProof="0">
              <a:ln>
                <a:noFill/>
              </a:ln>
              <a:solidFill>
                <a:srgbClr val="0082C6">
                  <a:lumMod val="50000"/>
                </a:srgbClr>
              </a:solidFill>
              <a:effectLst/>
              <a:uLnTx/>
              <a:uFillTx/>
              <a:latin typeface="Arial"/>
              <a:cs typeface="Arial"/>
              <a:sym typeface="Delius"/>
            </a:endParaRPr>
          </a:p>
        </p:txBody>
      </p:sp>
      <p:pic>
        <p:nvPicPr>
          <p:cNvPr id="13" name="Picture 12"/>
          <p:cNvPicPr>
            <a:picLocks noChangeAspect="1"/>
          </p:cNvPicPr>
          <p:nvPr/>
        </p:nvPicPr>
        <p:blipFill>
          <a:blip r:embed="rId4"/>
          <a:stretch>
            <a:fillRect/>
          </a:stretch>
        </p:blipFill>
        <p:spPr>
          <a:xfrm flipH="1">
            <a:off x="7058392" y="3754882"/>
            <a:ext cx="1605776" cy="1092708"/>
          </a:xfrm>
          <a:prstGeom prst="rect">
            <a:avLst/>
          </a:prstGeom>
        </p:spPr>
      </p:pic>
    </p:spTree>
    <p:extLst>
      <p:ext uri="{BB962C8B-B14F-4D97-AF65-F5344CB8AC3E}">
        <p14:creationId xmlns:p14="http://schemas.microsoft.com/office/powerpoint/2010/main" val="3770784590"/>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74"/>
        <p:cNvGrpSpPr/>
        <p:nvPr/>
      </p:nvGrpSpPr>
      <p:grpSpPr>
        <a:xfrm>
          <a:off x="0" y="0"/>
          <a:ext cx="0" cy="0"/>
          <a:chOff x="0" y="0"/>
          <a:chExt cx="0" cy="0"/>
        </a:xfrm>
      </p:grpSpPr>
      <p:sp>
        <p:nvSpPr>
          <p:cNvPr id="273" name="Google Shape;3331;p61"/>
          <p:cNvSpPr txBox="1"/>
          <p:nvPr/>
        </p:nvSpPr>
        <p:spPr>
          <a:xfrm flipH="1">
            <a:off x="3275329" y="506214"/>
            <a:ext cx="259334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a:t>
            </a:r>
            <a:r>
              <a:rPr kumimoji="0" lang="fr-FR" sz="2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4 (SGK – tr.115)</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Rectangle 1"/>
          <p:cNvSpPr/>
          <p:nvPr/>
        </p:nvSpPr>
        <p:spPr>
          <a:xfrm>
            <a:off x="1096347" y="1111928"/>
            <a:ext cx="6951305" cy="1420325"/>
          </a:xfrm>
          <a:prstGeom prst="rect">
            <a:avLst/>
          </a:prstGeom>
        </p:spPr>
        <p:txBody>
          <a:bodyPr wrap="square">
            <a:spAutoFit/>
          </a:bodyPr>
          <a:lstStyle/>
          <a:p>
            <a:pPr lvl="0">
              <a:lnSpc>
                <a:spcPct val="150000"/>
              </a:lnSpc>
            </a:pP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chiếc</a:t>
            </a:r>
            <a:r>
              <a:rPr lang="en-US" sz="2000" dirty="0">
                <a:latin typeface="Arial" panose="020B0604020202020204" pitchFamily="34" charset="0"/>
                <a:ea typeface="Times New Roman" panose="02020603050405020304" pitchFamily="18" charset="0"/>
              </a:rPr>
              <a:t> bánh </a:t>
            </a:r>
            <a:r>
              <a:rPr lang="en-US" sz="2000" dirty="0" err="1">
                <a:latin typeface="Arial" panose="020B0604020202020204" pitchFamily="34" charset="0"/>
                <a:ea typeface="Times New Roman" panose="02020603050405020304" pitchFamily="18" charset="0"/>
              </a:rPr>
              <a:t>chưng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khối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hộp</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chữ</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nhật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với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kích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thước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cạnh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15 cm, 15 cm </a:t>
            </a:r>
            <a:r>
              <a:rPr lang="en-US" sz="2000" dirty="0" err="1">
                <a:latin typeface="Arial" panose="020B0604020202020204" pitchFamily="34" charset="0"/>
                <a:ea typeface="Times New Roman" panose="02020603050405020304" pitchFamily="18" charset="0"/>
              </a:rPr>
              <a:t>và</a:t>
            </a:r>
            <a:r>
              <a:rPr lang="en-US" sz="2000" dirty="0">
                <a:latin typeface="Arial" panose="020B0604020202020204" pitchFamily="34" charset="0"/>
                <a:ea typeface="Times New Roman" panose="02020603050405020304" pitchFamily="18" charset="0"/>
              </a:rPr>
              <a:t> 6 cm. </a:t>
            </a:r>
            <a:r>
              <a:rPr lang="en-US" sz="2000" dirty="0" err="1">
                <a:latin typeface="Arial" panose="020B0604020202020204" pitchFamily="34" charset="0"/>
                <a:ea typeface="Times New Roman" panose="02020603050405020304" pitchFamily="18" charset="0"/>
              </a:rPr>
              <a:t>Tính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thể</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tích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chiếc</a:t>
            </a:r>
            <a:r>
              <a:rPr lang="en-US" sz="2000" dirty="0">
                <a:latin typeface="Arial" panose="020B0604020202020204" pitchFamily="34" charset="0"/>
                <a:ea typeface="Times New Roman" panose="02020603050405020304" pitchFamily="18" charset="0"/>
              </a:rPr>
              <a:t> bánh </a:t>
            </a:r>
            <a:r>
              <a:rPr lang="en-US" sz="2000" dirty="0" err="1">
                <a:latin typeface="Arial" panose="020B0604020202020204" pitchFamily="34" charset="0"/>
                <a:ea typeface="Times New Roman" panose="02020603050405020304" pitchFamily="18" charset="0"/>
              </a:rPr>
              <a:t>chưng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đó</a:t>
            </a:r>
            <a:r>
              <a:rPr lang="en-US" sz="2000" dirty="0">
                <a:latin typeface="Arial" panose="020B0604020202020204" pitchFamily="34" charset="0"/>
                <a:ea typeface="Times New Roman" panose="02020603050405020304" pitchFamily="18" charset="0"/>
              </a:rPr>
              <a:t>.</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sym typeface="Arial"/>
            </a:endParaRPr>
          </a:p>
        </p:txBody>
      </p:sp>
      <p:sp>
        <p:nvSpPr>
          <p:cNvPr id="34" name="Rectangle 33"/>
          <p:cNvSpPr/>
          <p:nvPr/>
        </p:nvSpPr>
        <p:spPr>
          <a:xfrm>
            <a:off x="533963" y="284882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397355" y="3215964"/>
                <a:ext cx="6349287" cy="1631216"/>
              </a:xfrm>
              <a:prstGeom prst="rect">
                <a:avLst/>
              </a:prstGeom>
            </p:spPr>
            <p:txBody>
              <a:bodyPr wrap="square">
                <a:spAutoFit/>
              </a:bodyPr>
              <a:lstStyle/>
              <a:p>
                <a:pPr marR="30480" algn="just">
                  <a:lnSpc>
                    <a:spcPct val="200000"/>
                  </a:lnSpc>
                  <a:spcAft>
                    <a:spcPts val="1200"/>
                  </a:spcAft>
                </a:pPr>
                <a:r>
                  <a:rPr lang="da-DK" sz="2000" dirty="0">
                    <a:latin typeface="Arial" panose="020B0604020202020204" pitchFamily="34" charset="0"/>
                    <a:ea typeface="Calibri" panose="020F0502020204030204" pitchFamily="34" charset="0"/>
                  </a:rPr>
                  <a:t>Thể tích của chiếc bánh chưng là: </a:t>
                </a:r>
              </a:p>
              <a:p>
                <a:pPr marR="30480" algn="just">
                  <a:lnSpc>
                    <a:spcPct val="200000"/>
                  </a:lnSpc>
                  <a:spcAft>
                    <a:spcPts val="1200"/>
                  </a:spcAft>
                </a:pPr>
                <a14:m>
                  <m:oMathPara xmlns:m="http://schemas.openxmlformats.org/officeDocument/2006/math">
                    <m:oMathParaPr>
                      <m:jc m:val="centerGroup"/>
                    </m:oMathParaPr>
                    <m:oMath xmlns:m="http://schemas.openxmlformats.org/officeDocument/2006/math">
                      <m:r>
                        <a:rPr lang="fr-FR" sz="2000" i="1">
                          <a:latin typeface="Cambria Math" panose="02040503050406030204" pitchFamily="18" charset="0"/>
                          <a:ea typeface="Times New Roman" panose="02020603050405020304" pitchFamily="18" charset="0"/>
                          <a:cs typeface="Arial" panose="020B0604020202020204" pitchFamily="34" charset="0"/>
                        </a:rPr>
                        <m:t>𝑉</m:t>
                      </m:r>
                      <m:r>
                        <a:rPr lang="fr-FR" sz="2000" i="1">
                          <a:latin typeface="Cambria Math" panose="02040503050406030204" pitchFamily="18" charset="0"/>
                          <a:ea typeface="Times New Roman" panose="02020603050405020304" pitchFamily="18" charset="0"/>
                          <a:cs typeface="Arial" panose="020B0604020202020204" pitchFamily="34" charset="0"/>
                        </a:rPr>
                        <m:t> = </m:t>
                      </m:r>
                      <m:r>
                        <a:rPr lang="fr-FR" sz="2000" i="1">
                          <a:latin typeface="Cambria Math" panose="02040503050406030204" pitchFamily="18" charset="0"/>
                          <a:ea typeface="Times New Roman" panose="02020603050405020304" pitchFamily="18" charset="0"/>
                          <a:cs typeface="Arial" panose="020B0604020202020204" pitchFamily="34" charset="0"/>
                        </a:rPr>
                        <m:t>𝑎𝑏𝑐</m:t>
                      </m:r>
                      <m:r>
                        <a:rPr lang="fr-FR" sz="2000" i="1">
                          <a:latin typeface="Cambria Math" panose="02040503050406030204" pitchFamily="18" charset="0"/>
                          <a:ea typeface="Times New Roman" panose="02020603050405020304" pitchFamily="18" charset="0"/>
                          <a:cs typeface="Arial" panose="020B0604020202020204" pitchFamily="34" charset="0"/>
                        </a:rPr>
                        <m:t> = 15.15.6 = 1 350 (</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fr-FR" sz="2000" i="1">
                              <a:latin typeface="Cambria Math" panose="02040503050406030204" pitchFamily="18" charset="0"/>
                              <a:ea typeface="Times New Roman" panose="02020603050405020304" pitchFamily="18" charset="0"/>
                              <a:cs typeface="Arial" panose="020B0604020202020204" pitchFamily="34" charset="0"/>
                            </a:rPr>
                            <m:t>𝑐𝑚</m:t>
                          </m:r>
                        </m:e>
                        <m:sup>
                          <m:r>
                            <a:rPr lang="fr-FR" sz="2000" i="1">
                              <a:latin typeface="Cambria Math" panose="02040503050406030204" pitchFamily="18" charset="0"/>
                              <a:ea typeface="Times New Roman" panose="02020603050405020304" pitchFamily="18" charset="0"/>
                              <a:cs typeface="Arial" panose="020B0604020202020204" pitchFamily="34" charset="0"/>
                            </a:rPr>
                            <m:t>3</m:t>
                          </m:r>
                        </m:sup>
                      </m:sSup>
                      <m:r>
                        <a:rPr lang="fr-FR" sz="2000" i="1">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2000" dirty="0">
                  <a:latin typeface="Times New Roman" panose="02020603050405020304" pitchFamily="18" charset="0"/>
                  <a:ea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397355" y="3215964"/>
                <a:ext cx="6349287" cy="1631216"/>
              </a:xfrm>
              <a:prstGeom prst="rect">
                <a:avLst/>
              </a:prstGeom>
              <a:blipFill>
                <a:blip r:embed="rId3"/>
                <a:stretch>
                  <a:fillRect l="-960"/>
                </a:stretch>
              </a:blipFill>
            </p:spPr>
            <p:txBody>
              <a:bodyPr/>
              <a:lstStyle/>
              <a:p>
                <a:r>
                  <a:rPr lang="en-US">
                    <a:noFill/>
                  </a:rPr>
                  <a:t> </a:t>
                </a:r>
              </a:p>
            </p:txBody>
          </p:sp>
        </mc:Fallback>
      </mc:AlternateContent>
      <p:pic>
        <p:nvPicPr>
          <p:cNvPr id="3" name="Picture 20">
            <a:extLst>
              <a:ext uri="{FF2B5EF4-FFF2-40B4-BE49-F238E27FC236}">
                <a16:creationId xmlns:a16="http://schemas.microsoft.com/office/drawing/2014/main" id="{CCE30BFC-1E28-DE64-8EF8-CAEB889E31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97947" y="4025089"/>
            <a:ext cx="1672389" cy="1118411"/>
          </a:xfrm>
          <a:prstGeom prst="rect">
            <a:avLst/>
          </a:prstGeom>
        </p:spPr>
      </p:pic>
    </p:spTree>
    <p:extLst>
      <p:ext uri="{BB962C8B-B14F-4D97-AF65-F5344CB8AC3E}">
        <p14:creationId xmlns:p14="http://schemas.microsoft.com/office/powerpoint/2010/main" val="34831597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barn(inVertical)">
                                      <p:cBhvr>
                                        <p:cTn id="7" dur="500"/>
                                        <p:tgtEl>
                                          <p:spTgt spid="27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p:bldP spid="2" grpId="0"/>
      <p:bldP spid="3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584671" flipH="1">
            <a:off x="8710364" y="4566474"/>
            <a:ext cx="390337" cy="544916"/>
          </a:xfrm>
          <a:prstGeom prst="rect">
            <a:avLst/>
          </a:prstGeom>
        </p:spPr>
      </p:pic>
      <p:sp>
        <p:nvSpPr>
          <p:cNvPr id="8" name="Google Shape;3331;p61"/>
          <p:cNvSpPr txBox="1"/>
          <p:nvPr/>
        </p:nvSpPr>
        <p:spPr>
          <a:xfrm flipH="1">
            <a:off x="550228" y="299181"/>
            <a:ext cx="259334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a:t>
            </a:r>
            <a:r>
              <a:rPr kumimoji="0" lang="fr-FR" sz="2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5 (SGK – tr.115)</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550228" y="311442"/>
            <a:ext cx="4067109" cy="2797048"/>
          </a:xfrm>
          <a:prstGeom prst="rect">
            <a:avLst/>
          </a:prstGeom>
        </p:spPr>
        <p:txBody>
          <a:bodyPr wrap="square">
            <a:spAutoFit/>
          </a:bodyPr>
          <a:lstStyle/>
          <a:p>
            <a:pPr lvl="0" algn="just">
              <a:lnSpc>
                <a:spcPct val="150000"/>
              </a:lnSpc>
              <a:spcAft>
                <a:spcPts val="800"/>
              </a:spcAft>
            </a:pP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Một</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miếng</a:t>
            </a:r>
            <a:r>
              <a:rPr lang="en-US" sz="1700" dirty="0">
                <a:latin typeface="Arial" panose="020B0604020202020204" pitchFamily="34" charset="0"/>
                <a:ea typeface="Times New Roman" panose="02020603050405020304" pitchFamily="18" charset="0"/>
              </a:rPr>
              <a:t> pho </a:t>
            </a:r>
            <a:r>
              <a:rPr lang="en-US" sz="1700" dirty="0" err="1">
                <a:latin typeface="Arial" panose="020B0604020202020204" pitchFamily="34" charset="0"/>
                <a:ea typeface="Times New Roman" panose="02020603050405020304" pitchFamily="18" charset="0"/>
              </a:rPr>
              <a:t>mát</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có</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dạng</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khối</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lăng</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trụ</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đứng</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với</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chiều</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cao</a:t>
            </a:r>
            <a:r>
              <a:rPr lang="en-US" sz="1700" dirty="0">
                <a:latin typeface="Arial" panose="020B0604020202020204" pitchFamily="34" charset="0"/>
                <a:ea typeface="Times New Roman" panose="02020603050405020304" pitchFamily="18" charset="0"/>
              </a:rPr>
              <a:t> 10 cm </a:t>
            </a:r>
            <a:r>
              <a:rPr lang="en-US" sz="1700" dirty="0" err="1">
                <a:latin typeface="Arial" panose="020B0604020202020204" pitchFamily="34" charset="0"/>
                <a:ea typeface="Times New Roman" panose="02020603050405020304" pitchFamily="18" charset="0"/>
              </a:rPr>
              <a:t>và</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đáy</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là</a:t>
            </a:r>
            <a:r>
              <a:rPr lang="en-US" sz="1700" dirty="0">
                <a:latin typeface="Arial" panose="020B0604020202020204" pitchFamily="34" charset="0"/>
                <a:ea typeface="Times New Roman" panose="02020603050405020304" pitchFamily="18" charset="0"/>
              </a:rPr>
              <a:t> tam </a:t>
            </a:r>
            <a:r>
              <a:rPr lang="en-US" sz="1700" dirty="0" err="1">
                <a:latin typeface="Arial" panose="020B0604020202020204" pitchFamily="34" charset="0"/>
                <a:ea typeface="Times New Roman" panose="02020603050405020304" pitchFamily="18" charset="0"/>
              </a:rPr>
              <a:t>giác</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vuông</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cân</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có</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cạnh</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góc</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vuông</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bằng</a:t>
            </a:r>
            <a:r>
              <a:rPr lang="en-US" sz="1700" dirty="0">
                <a:latin typeface="Arial" panose="020B0604020202020204" pitchFamily="34" charset="0"/>
                <a:ea typeface="Times New Roman" panose="02020603050405020304" pitchFamily="18" charset="0"/>
              </a:rPr>
              <a:t> 12 cm. </a:t>
            </a:r>
            <a:r>
              <a:rPr lang="en-US" sz="1700" dirty="0" err="1">
                <a:latin typeface="Arial" panose="020B0604020202020204" pitchFamily="34" charset="0"/>
                <a:ea typeface="Times New Roman" panose="02020603050405020304" pitchFamily="18" charset="0"/>
              </a:rPr>
              <a:t>Tính</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khối</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lượng</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của</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miếng</a:t>
            </a:r>
            <a:r>
              <a:rPr lang="en-US" sz="1700" dirty="0">
                <a:latin typeface="Arial" panose="020B0604020202020204" pitchFamily="34" charset="0"/>
                <a:ea typeface="Times New Roman" panose="02020603050405020304" pitchFamily="18" charset="0"/>
              </a:rPr>
              <a:t> pho </a:t>
            </a:r>
            <a:r>
              <a:rPr lang="en-US" sz="1700" dirty="0" err="1">
                <a:latin typeface="Arial" panose="020B0604020202020204" pitchFamily="34" charset="0"/>
                <a:ea typeface="Times New Roman" panose="02020603050405020304" pitchFamily="18" charset="0"/>
              </a:rPr>
              <a:t>mát</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theo</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đơn</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vị</a:t>
            </a:r>
            <a:r>
              <a:rPr lang="en-US" sz="1700" dirty="0">
                <a:latin typeface="Arial" panose="020B0604020202020204" pitchFamily="34" charset="0"/>
                <a:ea typeface="Times New Roman" panose="02020603050405020304" pitchFamily="18" charset="0"/>
              </a:rPr>
              <a:t> gam, </a:t>
            </a:r>
            <a:r>
              <a:rPr lang="en-US" sz="1700" dirty="0" err="1">
                <a:latin typeface="Arial" panose="020B0604020202020204" pitchFamily="34" charset="0"/>
                <a:ea typeface="Times New Roman" panose="02020603050405020304" pitchFamily="18" charset="0"/>
              </a:rPr>
              <a:t>biết</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khối</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lượng</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riêng</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của</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loại</a:t>
            </a:r>
            <a:r>
              <a:rPr lang="en-US" sz="1700" dirty="0">
                <a:latin typeface="Arial" panose="020B0604020202020204" pitchFamily="34" charset="0"/>
                <a:ea typeface="Times New Roman" panose="02020603050405020304" pitchFamily="18" charset="0"/>
              </a:rPr>
              <a:t> pho </a:t>
            </a:r>
            <a:r>
              <a:rPr lang="en-US" sz="1700" dirty="0" err="1">
                <a:latin typeface="Arial" panose="020B0604020202020204" pitchFamily="34" charset="0"/>
                <a:ea typeface="Times New Roman" panose="02020603050405020304" pitchFamily="18" charset="0"/>
              </a:rPr>
              <a:t>mát</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đó</a:t>
            </a:r>
            <a:r>
              <a:rPr lang="en-US" sz="1700" dirty="0">
                <a:latin typeface="Arial" panose="020B0604020202020204" pitchFamily="34" charset="0"/>
                <a:ea typeface="Times New Roman" panose="02020603050405020304" pitchFamily="18" charset="0"/>
              </a:rPr>
              <a:t> </a:t>
            </a:r>
            <a:r>
              <a:rPr lang="en-US" sz="1700" dirty="0" err="1">
                <a:latin typeface="Arial" panose="020B0604020202020204" pitchFamily="34" charset="0"/>
                <a:ea typeface="Times New Roman" panose="02020603050405020304" pitchFamily="18" charset="0"/>
              </a:rPr>
              <a:t>là</a:t>
            </a:r>
            <a:r>
              <a:rPr lang="en-US" sz="1700" dirty="0">
                <a:latin typeface="Arial" panose="020B0604020202020204" pitchFamily="34" charset="0"/>
                <a:ea typeface="Times New Roman" panose="02020603050405020304" pitchFamily="18" charset="0"/>
              </a:rPr>
              <a:t> 3 g/cm</a:t>
            </a:r>
            <a:r>
              <a:rPr lang="en-US" sz="1700" baseline="30000" dirty="0">
                <a:latin typeface="Arial" panose="020B0604020202020204" pitchFamily="34" charset="0"/>
                <a:ea typeface="Times New Roman" panose="02020603050405020304" pitchFamily="18" charset="0"/>
              </a:rPr>
              <a:t>3</a:t>
            </a:r>
            <a:r>
              <a:rPr lang="en-US" sz="1700" dirty="0">
                <a:latin typeface="Arial" panose="020B0604020202020204" pitchFamily="34" charset="0"/>
                <a:ea typeface="Times New Roman" panose="02020603050405020304" pitchFamily="18" charset="0"/>
              </a:rPr>
              <a:t>.</a:t>
            </a:r>
            <a:endParaRPr kumimoji="0" lang="en-US" sz="17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47F290C5-A8F2-BF96-CE33-B2B3BF9D2A7C}"/>
              </a:ext>
            </a:extLst>
          </p:cNvPr>
          <p:cNvSpPr/>
          <p:nvPr/>
        </p:nvSpPr>
        <p:spPr>
          <a:xfrm>
            <a:off x="6313790" y="724097"/>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a:extLst>
              <a:ext uri="{FF2B5EF4-FFF2-40B4-BE49-F238E27FC236}">
                <a16:creationId xmlns:a16="http://schemas.microsoft.com/office/drawing/2014/main" id="{29C707C1-5EEF-7A06-DD9C-5233DA46C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595" y="3208776"/>
            <a:ext cx="2124976" cy="1750780"/>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D5EF9874-583B-85ED-B91B-E3BBAC53BB51}"/>
                  </a:ext>
                </a:extLst>
              </p:cNvPr>
              <p:cNvSpPr txBox="1"/>
              <p:nvPr/>
            </p:nvSpPr>
            <p:spPr>
              <a:xfrm>
                <a:off x="4808780" y="1206716"/>
                <a:ext cx="3976437" cy="3330655"/>
              </a:xfrm>
              <a:prstGeom prst="rect">
                <a:avLst/>
              </a:prstGeom>
              <a:noFill/>
            </p:spPr>
            <p:txBody>
              <a:bodyPr wrap="square">
                <a:spAutoFit/>
              </a:bodyPr>
              <a:lstStyle/>
              <a:p>
                <a:pPr marR="30480" algn="just">
                  <a:lnSpc>
                    <a:spcPct val="150000"/>
                  </a:lnSpc>
                  <a:spcAft>
                    <a:spcPts val="1200"/>
                  </a:spcAft>
                </a:pPr>
                <a:r>
                  <a:rPr lang="da-DK" sz="1700" dirty="0">
                    <a:effectLst/>
                    <a:latin typeface="Arial" panose="020B0604020202020204" pitchFamily="34" charset="0"/>
                    <a:ea typeface="Calibri" panose="020F0502020204030204" pitchFamily="34" charset="0"/>
                  </a:rPr>
                  <a:t>Diện tích đáy của miếng pho mát là:</a:t>
                </a:r>
                <a:endParaRPr lang="en-US" sz="1700" dirty="0">
                  <a:effectLst/>
                  <a:latin typeface="Times New Roman" panose="02020603050405020304" pitchFamily="18" charset="0"/>
                  <a:ea typeface="Times New Roman" panose="02020603050405020304" pitchFamily="18" charset="0"/>
                </a:endParaRPr>
              </a:p>
              <a:p>
                <a:pPr marR="30480" algn="just">
                  <a:lnSpc>
                    <a:spcPct val="150000"/>
                  </a:lnSpc>
                  <a:spcAft>
                    <a:spcPts val="1200"/>
                  </a:spcAft>
                </a:pPr>
                <a14:m>
                  <m:oMath xmlns:m="http://schemas.openxmlformats.org/officeDocument/2006/math">
                    <m:r>
                      <a:rPr lang="fr-FR"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𝑆</m:t>
                    </m:r>
                    <m:r>
                      <a:rPr lang="fr-FR"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fr-FR"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fr-FR"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fr-FR"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.12.12=72 (</m:t>
                    </m:r>
                    <m:sSup>
                      <m:sSupPr>
                        <m:ctrlPr>
                          <a:rPr lang="en-US"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fr-FR"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𝑐𝑚</m:t>
                        </m:r>
                      </m:e>
                      <m:sup>
                        <m:r>
                          <a:rPr lang="fr-FR"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fr-FR"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fr-FR" sz="1700" dirty="0">
                    <a:solidFill>
                      <a:srgbClr val="000000"/>
                    </a:solidFill>
                    <a:effectLst/>
                    <a:latin typeface="Arial" panose="020B0604020202020204" pitchFamily="34" charset="0"/>
                    <a:ea typeface="Calibri" panose="020F0502020204030204" pitchFamily="34" charset="0"/>
                  </a:rPr>
                  <a:t> </a:t>
                </a:r>
                <a:endParaRPr lang="en-US" sz="1700" dirty="0">
                  <a:effectLst/>
                  <a:latin typeface="Times New Roman" panose="02020603050405020304" pitchFamily="18" charset="0"/>
                  <a:ea typeface="Times New Roman" panose="02020603050405020304" pitchFamily="18" charset="0"/>
                </a:endParaRPr>
              </a:p>
              <a:p>
                <a:pPr marR="30480" algn="just">
                  <a:lnSpc>
                    <a:spcPct val="150000"/>
                  </a:lnSpc>
                  <a:spcAft>
                    <a:spcPts val="1200"/>
                  </a:spcAft>
                </a:pPr>
                <a:r>
                  <a:rPr lang="fr-FR" sz="1700" dirty="0" err="1">
                    <a:solidFill>
                      <a:srgbClr val="000000"/>
                    </a:solidFill>
                    <a:effectLst/>
                    <a:latin typeface="Arial" panose="020B0604020202020204" pitchFamily="34" charset="0"/>
                    <a:ea typeface="Calibri" panose="020F0502020204030204" pitchFamily="34" charset="0"/>
                  </a:rPr>
                  <a:t>Thể</a:t>
                </a:r>
                <a:r>
                  <a:rPr lang="fr-FR" sz="1700" dirty="0">
                    <a:solidFill>
                      <a:srgbClr val="000000"/>
                    </a:solidFill>
                    <a:effectLst/>
                    <a:latin typeface="Arial" panose="020B0604020202020204" pitchFamily="34" charset="0"/>
                    <a:ea typeface="Calibri" panose="020F0502020204030204" pitchFamily="34" charset="0"/>
                  </a:rPr>
                  <a:t> </a:t>
                </a:r>
                <a:r>
                  <a:rPr lang="fr-FR" sz="1700" dirty="0" err="1">
                    <a:solidFill>
                      <a:srgbClr val="000000"/>
                    </a:solidFill>
                    <a:effectLst/>
                    <a:latin typeface="Arial" panose="020B0604020202020204" pitchFamily="34" charset="0"/>
                    <a:ea typeface="Calibri" panose="020F0502020204030204" pitchFamily="34" charset="0"/>
                  </a:rPr>
                  <a:t>tích</a:t>
                </a:r>
                <a:r>
                  <a:rPr lang="fr-FR" sz="1700" dirty="0">
                    <a:solidFill>
                      <a:srgbClr val="000000"/>
                    </a:solidFill>
                    <a:effectLst/>
                    <a:latin typeface="Arial" panose="020B0604020202020204" pitchFamily="34" charset="0"/>
                    <a:ea typeface="Calibri" panose="020F0502020204030204" pitchFamily="34" charset="0"/>
                  </a:rPr>
                  <a:t> </a:t>
                </a:r>
                <a:r>
                  <a:rPr lang="fr-FR" sz="1700" dirty="0" err="1">
                    <a:solidFill>
                      <a:srgbClr val="000000"/>
                    </a:solidFill>
                    <a:effectLst/>
                    <a:latin typeface="Arial" panose="020B0604020202020204" pitchFamily="34" charset="0"/>
                    <a:ea typeface="Calibri" panose="020F0502020204030204" pitchFamily="34" charset="0"/>
                  </a:rPr>
                  <a:t>của</a:t>
                </a:r>
                <a:r>
                  <a:rPr lang="fr-FR" sz="1700" dirty="0">
                    <a:solidFill>
                      <a:srgbClr val="000000"/>
                    </a:solidFill>
                    <a:effectLst/>
                    <a:latin typeface="Arial" panose="020B0604020202020204" pitchFamily="34" charset="0"/>
                    <a:ea typeface="Calibri" panose="020F0502020204030204" pitchFamily="34" charset="0"/>
                  </a:rPr>
                  <a:t> </a:t>
                </a:r>
                <a:r>
                  <a:rPr lang="fr-FR" sz="1700" dirty="0" err="1">
                    <a:solidFill>
                      <a:srgbClr val="000000"/>
                    </a:solidFill>
                    <a:effectLst/>
                    <a:latin typeface="Arial" panose="020B0604020202020204" pitchFamily="34" charset="0"/>
                    <a:ea typeface="Calibri" panose="020F0502020204030204" pitchFamily="34" charset="0"/>
                  </a:rPr>
                  <a:t>miếng</a:t>
                </a:r>
                <a:r>
                  <a:rPr lang="fr-FR" sz="1700" dirty="0">
                    <a:solidFill>
                      <a:srgbClr val="000000"/>
                    </a:solidFill>
                    <a:effectLst/>
                    <a:latin typeface="Arial" panose="020B0604020202020204" pitchFamily="34" charset="0"/>
                    <a:ea typeface="Calibri" panose="020F0502020204030204" pitchFamily="34" charset="0"/>
                  </a:rPr>
                  <a:t> </a:t>
                </a:r>
                <a:r>
                  <a:rPr lang="fr-FR" sz="1700" dirty="0" err="1">
                    <a:solidFill>
                      <a:srgbClr val="000000"/>
                    </a:solidFill>
                    <a:effectLst/>
                    <a:latin typeface="Arial" panose="020B0604020202020204" pitchFamily="34" charset="0"/>
                    <a:ea typeface="Calibri" panose="020F0502020204030204" pitchFamily="34" charset="0"/>
                  </a:rPr>
                  <a:t>pho</a:t>
                </a:r>
                <a:r>
                  <a:rPr lang="fr-FR" sz="1700" dirty="0">
                    <a:solidFill>
                      <a:srgbClr val="000000"/>
                    </a:solidFill>
                    <a:effectLst/>
                    <a:latin typeface="Arial" panose="020B0604020202020204" pitchFamily="34" charset="0"/>
                    <a:ea typeface="Calibri" panose="020F0502020204030204" pitchFamily="34" charset="0"/>
                  </a:rPr>
                  <a:t> </a:t>
                </a:r>
                <a:r>
                  <a:rPr lang="fr-FR" sz="1700" dirty="0" err="1">
                    <a:solidFill>
                      <a:srgbClr val="000000"/>
                    </a:solidFill>
                    <a:effectLst/>
                    <a:latin typeface="Arial" panose="020B0604020202020204" pitchFamily="34" charset="0"/>
                    <a:ea typeface="Calibri" panose="020F0502020204030204" pitchFamily="34" charset="0"/>
                  </a:rPr>
                  <a:t>mát</a:t>
                </a:r>
                <a:r>
                  <a:rPr lang="fr-FR" sz="1700" dirty="0">
                    <a:solidFill>
                      <a:srgbClr val="000000"/>
                    </a:solidFill>
                    <a:effectLst/>
                    <a:latin typeface="Arial" panose="020B0604020202020204" pitchFamily="34" charset="0"/>
                    <a:ea typeface="Calibri" panose="020F0502020204030204" pitchFamily="34" charset="0"/>
                  </a:rPr>
                  <a:t> là :</a:t>
                </a:r>
                <a:endParaRPr lang="en-US" sz="1700" dirty="0">
                  <a:effectLst/>
                  <a:latin typeface="Times New Roman" panose="02020603050405020304" pitchFamily="18" charset="0"/>
                  <a:ea typeface="Times New Roman" panose="02020603050405020304" pitchFamily="18" charset="0"/>
                </a:endParaRPr>
              </a:p>
              <a:p>
                <a:pPr marR="30480" algn="just">
                  <a:lnSpc>
                    <a:spcPct val="150000"/>
                  </a:lnSpc>
                  <a:spcAft>
                    <a:spcPts val="1200"/>
                  </a:spcAft>
                </a:pPr>
                <a14:m>
                  <m:oMath xmlns:m="http://schemas.openxmlformats.org/officeDocument/2006/math">
                    <m:r>
                      <a:rPr lang="fr-FR"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𝑉</m:t>
                    </m:r>
                    <m:r>
                      <a:rPr lang="fr-FR"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𝑆</m:t>
                    </m:r>
                    <m:r>
                      <a:rPr lang="fr-FR"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fr-FR"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=72.10=720 </m:t>
                    </m:r>
                    <m:d>
                      <m:dPr>
                        <m:ctrlPr>
                          <a:rPr lang="en-US"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fr-FR"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𝑐𝑚</m:t>
                            </m:r>
                          </m:e>
                          <m:sup>
                            <m:r>
                              <a:rPr lang="fr-FR" sz="17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p>
                        </m:sSup>
                      </m:e>
                    </m:d>
                  </m:oMath>
                </a14:m>
                <a:r>
                  <a:rPr lang="fr-FR" sz="1700" dirty="0">
                    <a:solidFill>
                      <a:srgbClr val="000000"/>
                    </a:solidFill>
                    <a:effectLst/>
                    <a:latin typeface="Arial" panose="020B0604020202020204" pitchFamily="34" charset="0"/>
                    <a:ea typeface="Calibri" panose="020F0502020204030204" pitchFamily="34" charset="0"/>
                  </a:rPr>
                  <a:t> </a:t>
                </a:r>
                <a:endParaRPr lang="en-US" sz="1700" dirty="0">
                  <a:effectLst/>
                  <a:latin typeface="Times New Roman" panose="02020603050405020304" pitchFamily="18" charset="0"/>
                  <a:ea typeface="Times New Roman" panose="02020603050405020304" pitchFamily="18" charset="0"/>
                </a:endParaRPr>
              </a:p>
              <a:p>
                <a:pPr marR="30480" algn="just">
                  <a:lnSpc>
                    <a:spcPct val="150000"/>
                  </a:lnSpc>
                  <a:spcAft>
                    <a:spcPts val="1200"/>
                  </a:spcAft>
                </a:pPr>
                <a:r>
                  <a:rPr lang="fr-FR" sz="1700" dirty="0" err="1">
                    <a:solidFill>
                      <a:srgbClr val="000000"/>
                    </a:solidFill>
                    <a:effectLst/>
                    <a:latin typeface="Arial" panose="020B0604020202020204" pitchFamily="34" charset="0"/>
                    <a:ea typeface="Calibri" panose="020F0502020204030204" pitchFamily="34" charset="0"/>
                  </a:rPr>
                  <a:t>Khối</a:t>
                </a:r>
                <a:r>
                  <a:rPr lang="fr-FR" sz="1700" dirty="0">
                    <a:solidFill>
                      <a:srgbClr val="000000"/>
                    </a:solidFill>
                    <a:effectLst/>
                    <a:latin typeface="Arial" panose="020B0604020202020204" pitchFamily="34" charset="0"/>
                    <a:ea typeface="Calibri" panose="020F0502020204030204" pitchFamily="34" charset="0"/>
                  </a:rPr>
                  <a:t> </a:t>
                </a:r>
                <a:r>
                  <a:rPr lang="fr-FR" sz="1700" dirty="0" err="1">
                    <a:solidFill>
                      <a:srgbClr val="000000"/>
                    </a:solidFill>
                    <a:effectLst/>
                    <a:latin typeface="Arial" panose="020B0604020202020204" pitchFamily="34" charset="0"/>
                    <a:ea typeface="Calibri" panose="020F0502020204030204" pitchFamily="34" charset="0"/>
                  </a:rPr>
                  <a:t>lượng</a:t>
                </a:r>
                <a:r>
                  <a:rPr lang="fr-FR" sz="1700" dirty="0">
                    <a:solidFill>
                      <a:srgbClr val="000000"/>
                    </a:solidFill>
                    <a:effectLst/>
                    <a:latin typeface="Arial" panose="020B0604020202020204" pitchFamily="34" charset="0"/>
                    <a:ea typeface="Calibri" panose="020F0502020204030204" pitchFamily="34" charset="0"/>
                  </a:rPr>
                  <a:t> </a:t>
                </a:r>
                <a:r>
                  <a:rPr lang="fr-FR" sz="1700" dirty="0" err="1">
                    <a:solidFill>
                      <a:srgbClr val="000000"/>
                    </a:solidFill>
                    <a:effectLst/>
                    <a:latin typeface="Arial" panose="020B0604020202020204" pitchFamily="34" charset="0"/>
                    <a:ea typeface="Calibri" panose="020F0502020204030204" pitchFamily="34" charset="0"/>
                  </a:rPr>
                  <a:t>của</a:t>
                </a:r>
                <a:r>
                  <a:rPr lang="fr-FR" sz="1700" dirty="0">
                    <a:solidFill>
                      <a:srgbClr val="000000"/>
                    </a:solidFill>
                    <a:effectLst/>
                    <a:latin typeface="Arial" panose="020B0604020202020204" pitchFamily="34" charset="0"/>
                    <a:ea typeface="Calibri" panose="020F0502020204030204" pitchFamily="34" charset="0"/>
                  </a:rPr>
                  <a:t> </a:t>
                </a:r>
                <a:r>
                  <a:rPr lang="fr-FR" sz="1700" dirty="0" err="1">
                    <a:solidFill>
                      <a:srgbClr val="000000"/>
                    </a:solidFill>
                    <a:effectLst/>
                    <a:latin typeface="Arial" panose="020B0604020202020204" pitchFamily="34" charset="0"/>
                    <a:ea typeface="Calibri" panose="020F0502020204030204" pitchFamily="34" charset="0"/>
                  </a:rPr>
                  <a:t>miếng</a:t>
                </a:r>
                <a:r>
                  <a:rPr lang="fr-FR" sz="1700" dirty="0">
                    <a:solidFill>
                      <a:srgbClr val="000000"/>
                    </a:solidFill>
                    <a:effectLst/>
                    <a:latin typeface="Arial" panose="020B0604020202020204" pitchFamily="34" charset="0"/>
                    <a:ea typeface="Calibri" panose="020F0502020204030204" pitchFamily="34" charset="0"/>
                  </a:rPr>
                  <a:t> </a:t>
                </a:r>
                <a:r>
                  <a:rPr lang="fr-FR" sz="1700" dirty="0" err="1">
                    <a:solidFill>
                      <a:srgbClr val="000000"/>
                    </a:solidFill>
                    <a:effectLst/>
                    <a:latin typeface="Arial" panose="020B0604020202020204" pitchFamily="34" charset="0"/>
                    <a:ea typeface="Calibri" panose="020F0502020204030204" pitchFamily="34" charset="0"/>
                  </a:rPr>
                  <a:t>pho</a:t>
                </a:r>
                <a:r>
                  <a:rPr lang="fr-FR" sz="1700" dirty="0">
                    <a:solidFill>
                      <a:srgbClr val="000000"/>
                    </a:solidFill>
                    <a:effectLst/>
                    <a:latin typeface="Arial" panose="020B0604020202020204" pitchFamily="34" charset="0"/>
                    <a:ea typeface="Calibri" panose="020F0502020204030204" pitchFamily="34" charset="0"/>
                  </a:rPr>
                  <a:t> </a:t>
                </a:r>
                <a:r>
                  <a:rPr lang="fr-FR" sz="1700" dirty="0" err="1">
                    <a:solidFill>
                      <a:srgbClr val="000000"/>
                    </a:solidFill>
                    <a:effectLst/>
                    <a:latin typeface="Arial" panose="020B0604020202020204" pitchFamily="34" charset="0"/>
                    <a:ea typeface="Calibri" panose="020F0502020204030204" pitchFamily="34" charset="0"/>
                  </a:rPr>
                  <a:t>mát</a:t>
                </a:r>
                <a:r>
                  <a:rPr lang="fr-FR" sz="1700" dirty="0">
                    <a:solidFill>
                      <a:srgbClr val="000000"/>
                    </a:solidFill>
                    <a:effectLst/>
                    <a:latin typeface="Arial" panose="020B0604020202020204" pitchFamily="34" charset="0"/>
                    <a:ea typeface="Calibri" panose="020F0502020204030204" pitchFamily="34" charset="0"/>
                  </a:rPr>
                  <a:t> là :</a:t>
                </a:r>
                <a:endParaRPr lang="en-US" sz="1700" dirty="0">
                  <a:effectLst/>
                  <a:latin typeface="Times New Roman" panose="02020603050405020304" pitchFamily="18" charset="0"/>
                  <a:ea typeface="Times New Roman" panose="02020603050405020304" pitchFamily="18" charset="0"/>
                </a:endParaRPr>
              </a:p>
              <a:p>
                <a:pPr marR="30480" algn="just">
                  <a:lnSpc>
                    <a:spcPct val="150000"/>
                  </a:lnSpc>
                  <a:spcAft>
                    <a:spcPts val="1200"/>
                  </a:spcAft>
                </a:pPr>
                <a:r>
                  <a:rPr lang="fr-FR" sz="1700" dirty="0">
                    <a:solidFill>
                      <a:srgbClr val="000000"/>
                    </a:solidFill>
                    <a:effectLst/>
                    <a:latin typeface="Arial" panose="020B0604020202020204" pitchFamily="34" charset="0"/>
                    <a:ea typeface="Calibri" panose="020F0502020204030204" pitchFamily="34" charset="0"/>
                  </a:rPr>
                  <a:t>    </a:t>
                </a:r>
                <a14:m>
                  <m:oMath xmlns:m="http://schemas.openxmlformats.org/officeDocument/2006/math">
                    <m:r>
                      <a:rPr lang="en-US" sz="17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r>
                      <a:rPr lang="fr-FR" sz="17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3.720 = 2 160 (</m:t>
                    </m:r>
                    <m:r>
                      <a:rPr lang="en-US" sz="17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𝑔</m:t>
                    </m:r>
                    <m:r>
                      <a:rPr lang="fr-FR" sz="17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1700" dirty="0">
                  <a:effectLst/>
                  <a:latin typeface="Times New Roman" panose="02020603050405020304" pitchFamily="18" charset="0"/>
                  <a:ea typeface="Times New Roman" panose="02020603050405020304" pitchFamily="18" charset="0"/>
                </a:endParaRPr>
              </a:p>
            </p:txBody>
          </p:sp>
        </mc:Choice>
        <mc:Fallback>
          <p:sp>
            <p:nvSpPr>
              <p:cNvPr id="6" name="TextBox 5">
                <a:extLst>
                  <a:ext uri="{FF2B5EF4-FFF2-40B4-BE49-F238E27FC236}">
                    <a16:creationId xmlns:a16="http://schemas.microsoft.com/office/drawing/2014/main" id="{D5EF9874-583B-85ED-B91B-E3BBAC53BB51}"/>
                  </a:ext>
                </a:extLst>
              </p:cNvPr>
              <p:cNvSpPr txBox="1">
                <a:spLocks noRot="1" noChangeAspect="1" noMove="1" noResize="1" noEditPoints="1" noAdjustHandles="1" noChangeArrowheads="1" noChangeShapeType="1" noTextEdit="1"/>
              </p:cNvSpPr>
              <p:nvPr/>
            </p:nvSpPr>
            <p:spPr>
              <a:xfrm>
                <a:off x="4808780" y="1206716"/>
                <a:ext cx="3976437" cy="3330655"/>
              </a:xfrm>
              <a:prstGeom prst="rect">
                <a:avLst/>
              </a:prstGeom>
              <a:blipFill>
                <a:blip r:embed="rId5"/>
                <a:stretch>
                  <a:fillRect l="-1074" b="-733"/>
                </a:stretch>
              </a:blipFill>
            </p:spPr>
            <p:txBody>
              <a:bodyPr/>
              <a:lstStyle/>
              <a:p>
                <a:r>
                  <a:rPr lang="en-US">
                    <a:noFill/>
                  </a:rPr>
                  <a:t> </a:t>
                </a:r>
              </a:p>
            </p:txBody>
          </p:sp>
        </mc:Fallback>
      </mc:AlternateContent>
    </p:spTree>
    <p:extLst>
      <p:ext uri="{BB962C8B-B14F-4D97-AF65-F5344CB8AC3E}">
        <p14:creationId xmlns:p14="http://schemas.microsoft.com/office/powerpoint/2010/main" val="169911406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2"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grpSp>
        <p:nvGrpSpPr>
          <p:cNvPr id="8" name="Google Shape;3786;p58"/>
          <p:cNvGrpSpPr/>
          <p:nvPr/>
        </p:nvGrpSpPr>
        <p:grpSpPr>
          <a:xfrm rot="922726" flipH="1">
            <a:off x="8390013" y="3194335"/>
            <a:ext cx="647422" cy="651223"/>
            <a:chOff x="4249525" y="1996550"/>
            <a:chExt cx="1575225" cy="1641750"/>
          </a:xfrm>
        </p:grpSpPr>
        <p:sp>
          <p:nvSpPr>
            <p:cNvPr id="9" name="Google Shape;3787;p58"/>
            <p:cNvSpPr/>
            <p:nvPr/>
          </p:nvSpPr>
          <p:spPr>
            <a:xfrm>
              <a:off x="5225100" y="2274000"/>
              <a:ext cx="34475" cy="63300"/>
            </a:xfrm>
            <a:custGeom>
              <a:avLst/>
              <a:gdLst/>
              <a:ahLst/>
              <a:cxnLst/>
              <a:rect l="l" t="t" r="r" b="b"/>
              <a:pathLst>
                <a:path w="1379" h="2532" extrusionOk="0">
                  <a:moveTo>
                    <a:pt x="1037" y="1"/>
                  </a:moveTo>
                  <a:cubicBezTo>
                    <a:pt x="911" y="1"/>
                    <a:pt x="778" y="62"/>
                    <a:pt x="702" y="195"/>
                  </a:cubicBezTo>
                  <a:cubicBezTo>
                    <a:pt x="677" y="220"/>
                    <a:pt x="677" y="270"/>
                    <a:pt x="652" y="320"/>
                  </a:cubicBezTo>
                  <a:cubicBezTo>
                    <a:pt x="451" y="846"/>
                    <a:pt x="251" y="1398"/>
                    <a:pt x="50" y="1949"/>
                  </a:cubicBezTo>
                  <a:cubicBezTo>
                    <a:pt x="25" y="2024"/>
                    <a:pt x="0" y="2099"/>
                    <a:pt x="0" y="2174"/>
                  </a:cubicBezTo>
                  <a:cubicBezTo>
                    <a:pt x="0" y="2350"/>
                    <a:pt x="101" y="2475"/>
                    <a:pt x="276" y="2525"/>
                  </a:cubicBezTo>
                  <a:cubicBezTo>
                    <a:pt x="297" y="2530"/>
                    <a:pt x="318" y="2532"/>
                    <a:pt x="340" y="2532"/>
                  </a:cubicBezTo>
                  <a:cubicBezTo>
                    <a:pt x="449" y="2532"/>
                    <a:pt x="564" y="2479"/>
                    <a:pt x="627" y="2375"/>
                  </a:cubicBezTo>
                  <a:cubicBezTo>
                    <a:pt x="677" y="2300"/>
                    <a:pt x="727" y="2225"/>
                    <a:pt x="752" y="2124"/>
                  </a:cubicBezTo>
                  <a:cubicBezTo>
                    <a:pt x="928" y="1673"/>
                    <a:pt x="1103" y="1197"/>
                    <a:pt x="1253" y="721"/>
                  </a:cubicBezTo>
                  <a:cubicBezTo>
                    <a:pt x="1304" y="621"/>
                    <a:pt x="1329" y="520"/>
                    <a:pt x="1354" y="420"/>
                  </a:cubicBezTo>
                  <a:cubicBezTo>
                    <a:pt x="1379" y="245"/>
                    <a:pt x="1304" y="94"/>
                    <a:pt x="1153" y="19"/>
                  </a:cubicBezTo>
                  <a:cubicBezTo>
                    <a:pt x="1117" y="7"/>
                    <a:pt x="1077" y="1"/>
                    <a:pt x="1037" y="1"/>
                  </a:cubicBezTo>
                  <a:close/>
                </a:path>
              </a:pathLst>
            </a:custGeom>
            <a:solidFill>
              <a:srgbClr val="C2B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788;p58"/>
            <p:cNvSpPr/>
            <p:nvPr/>
          </p:nvSpPr>
          <p:spPr>
            <a:xfrm>
              <a:off x="5471325" y="2167325"/>
              <a:ext cx="114075" cy="130350"/>
            </a:xfrm>
            <a:custGeom>
              <a:avLst/>
              <a:gdLst/>
              <a:ahLst/>
              <a:cxnLst/>
              <a:rect l="l" t="t" r="r" b="b"/>
              <a:pathLst>
                <a:path w="4563" h="5214" extrusionOk="0">
                  <a:moveTo>
                    <a:pt x="277" y="0"/>
                  </a:moveTo>
                  <a:cubicBezTo>
                    <a:pt x="202" y="301"/>
                    <a:pt x="26" y="602"/>
                    <a:pt x="26" y="928"/>
                  </a:cubicBezTo>
                  <a:cubicBezTo>
                    <a:pt x="1" y="1579"/>
                    <a:pt x="101" y="2156"/>
                    <a:pt x="477" y="2682"/>
                  </a:cubicBezTo>
                  <a:cubicBezTo>
                    <a:pt x="878" y="3259"/>
                    <a:pt x="1354" y="3710"/>
                    <a:pt x="1906" y="4086"/>
                  </a:cubicBezTo>
                  <a:cubicBezTo>
                    <a:pt x="2332" y="4361"/>
                    <a:pt x="2733" y="4637"/>
                    <a:pt x="3184" y="4938"/>
                  </a:cubicBezTo>
                  <a:cubicBezTo>
                    <a:pt x="3184" y="5013"/>
                    <a:pt x="3184" y="5113"/>
                    <a:pt x="3159" y="5213"/>
                  </a:cubicBezTo>
                  <a:cubicBezTo>
                    <a:pt x="3184" y="5188"/>
                    <a:pt x="3209" y="5163"/>
                    <a:pt x="3234" y="5138"/>
                  </a:cubicBezTo>
                  <a:cubicBezTo>
                    <a:pt x="3610" y="4311"/>
                    <a:pt x="4011" y="3484"/>
                    <a:pt x="4362" y="2632"/>
                  </a:cubicBezTo>
                  <a:cubicBezTo>
                    <a:pt x="4562" y="2206"/>
                    <a:pt x="4512" y="2030"/>
                    <a:pt x="4136" y="1780"/>
                  </a:cubicBezTo>
                  <a:cubicBezTo>
                    <a:pt x="3986" y="1680"/>
                    <a:pt x="3861" y="1579"/>
                    <a:pt x="3710" y="1479"/>
                  </a:cubicBezTo>
                  <a:cubicBezTo>
                    <a:pt x="2933" y="1028"/>
                    <a:pt x="2131" y="627"/>
                    <a:pt x="1304" y="301"/>
                  </a:cubicBezTo>
                  <a:cubicBezTo>
                    <a:pt x="978" y="176"/>
                    <a:pt x="603" y="101"/>
                    <a:pt x="2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789;p58"/>
            <p:cNvSpPr/>
            <p:nvPr/>
          </p:nvSpPr>
          <p:spPr>
            <a:xfrm>
              <a:off x="5403050" y="2161350"/>
              <a:ext cx="147875" cy="143850"/>
            </a:xfrm>
            <a:custGeom>
              <a:avLst/>
              <a:gdLst/>
              <a:ahLst/>
              <a:cxnLst/>
              <a:rect l="l" t="t" r="r" b="b"/>
              <a:pathLst>
                <a:path w="5915" h="5754" extrusionOk="0">
                  <a:moveTo>
                    <a:pt x="1863" y="1"/>
                  </a:moveTo>
                  <a:cubicBezTo>
                    <a:pt x="1509" y="1"/>
                    <a:pt x="1387" y="122"/>
                    <a:pt x="1178" y="540"/>
                  </a:cubicBezTo>
                  <a:cubicBezTo>
                    <a:pt x="777" y="1292"/>
                    <a:pt x="401" y="2044"/>
                    <a:pt x="0" y="2771"/>
                  </a:cubicBezTo>
                  <a:cubicBezTo>
                    <a:pt x="125" y="2871"/>
                    <a:pt x="276" y="2946"/>
                    <a:pt x="401" y="3021"/>
                  </a:cubicBezTo>
                  <a:cubicBezTo>
                    <a:pt x="2055" y="3873"/>
                    <a:pt x="3735" y="4726"/>
                    <a:pt x="5389" y="5603"/>
                  </a:cubicBezTo>
                  <a:cubicBezTo>
                    <a:pt x="5514" y="5653"/>
                    <a:pt x="5639" y="5703"/>
                    <a:pt x="5790" y="5753"/>
                  </a:cubicBezTo>
                  <a:cubicBezTo>
                    <a:pt x="5815" y="5653"/>
                    <a:pt x="5865" y="5553"/>
                    <a:pt x="5890" y="5452"/>
                  </a:cubicBezTo>
                  <a:cubicBezTo>
                    <a:pt x="5915" y="5352"/>
                    <a:pt x="5915" y="5252"/>
                    <a:pt x="5915" y="5177"/>
                  </a:cubicBezTo>
                  <a:cubicBezTo>
                    <a:pt x="5464" y="4876"/>
                    <a:pt x="5063" y="4600"/>
                    <a:pt x="4637" y="4325"/>
                  </a:cubicBezTo>
                  <a:cubicBezTo>
                    <a:pt x="4085" y="3949"/>
                    <a:pt x="3609" y="3498"/>
                    <a:pt x="3208" y="2921"/>
                  </a:cubicBezTo>
                  <a:cubicBezTo>
                    <a:pt x="2832" y="2395"/>
                    <a:pt x="2732" y="1818"/>
                    <a:pt x="2757" y="1167"/>
                  </a:cubicBezTo>
                  <a:cubicBezTo>
                    <a:pt x="2757" y="841"/>
                    <a:pt x="2933" y="540"/>
                    <a:pt x="3008" y="239"/>
                  </a:cubicBezTo>
                  <a:cubicBezTo>
                    <a:pt x="2732" y="64"/>
                    <a:pt x="2406" y="39"/>
                    <a:pt x="2105" y="14"/>
                  </a:cubicBezTo>
                  <a:cubicBezTo>
                    <a:pt x="2014" y="5"/>
                    <a:pt x="1933" y="1"/>
                    <a:pt x="18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790;p58"/>
            <p:cNvSpPr/>
            <p:nvPr/>
          </p:nvSpPr>
          <p:spPr>
            <a:xfrm>
              <a:off x="5639875" y="2213050"/>
              <a:ext cx="135375" cy="177350"/>
            </a:xfrm>
            <a:custGeom>
              <a:avLst/>
              <a:gdLst/>
              <a:ahLst/>
              <a:cxnLst/>
              <a:rect l="l" t="t" r="r" b="b"/>
              <a:pathLst>
                <a:path w="5415" h="7094" extrusionOk="0">
                  <a:moveTo>
                    <a:pt x="903" y="1"/>
                  </a:moveTo>
                  <a:cubicBezTo>
                    <a:pt x="678" y="302"/>
                    <a:pt x="602" y="678"/>
                    <a:pt x="452" y="1003"/>
                  </a:cubicBezTo>
                  <a:cubicBezTo>
                    <a:pt x="176" y="1655"/>
                    <a:pt x="126" y="2357"/>
                    <a:pt x="51" y="3034"/>
                  </a:cubicBezTo>
                  <a:cubicBezTo>
                    <a:pt x="1" y="3560"/>
                    <a:pt x="126" y="4111"/>
                    <a:pt x="427" y="4562"/>
                  </a:cubicBezTo>
                  <a:cubicBezTo>
                    <a:pt x="602" y="4863"/>
                    <a:pt x="778" y="5139"/>
                    <a:pt x="1028" y="5389"/>
                  </a:cubicBezTo>
                  <a:cubicBezTo>
                    <a:pt x="1480" y="5891"/>
                    <a:pt x="2006" y="6267"/>
                    <a:pt x="2557" y="6617"/>
                  </a:cubicBezTo>
                  <a:cubicBezTo>
                    <a:pt x="2858" y="6793"/>
                    <a:pt x="3159" y="7044"/>
                    <a:pt x="3535" y="7094"/>
                  </a:cubicBezTo>
                  <a:cubicBezTo>
                    <a:pt x="3735" y="6643"/>
                    <a:pt x="3961" y="6191"/>
                    <a:pt x="4161" y="5740"/>
                  </a:cubicBezTo>
                  <a:cubicBezTo>
                    <a:pt x="4638" y="4713"/>
                    <a:pt x="5013" y="3635"/>
                    <a:pt x="5339" y="2532"/>
                  </a:cubicBezTo>
                  <a:cubicBezTo>
                    <a:pt x="5364" y="2382"/>
                    <a:pt x="5389" y="2232"/>
                    <a:pt x="5414" y="2081"/>
                  </a:cubicBezTo>
                  <a:cubicBezTo>
                    <a:pt x="5414" y="1776"/>
                    <a:pt x="5206" y="1565"/>
                    <a:pt x="4920" y="1565"/>
                  </a:cubicBezTo>
                  <a:cubicBezTo>
                    <a:pt x="4878" y="1565"/>
                    <a:pt x="4833" y="1570"/>
                    <a:pt x="4788" y="1580"/>
                  </a:cubicBezTo>
                  <a:cubicBezTo>
                    <a:pt x="4663" y="1605"/>
                    <a:pt x="4562" y="1655"/>
                    <a:pt x="4437" y="1680"/>
                  </a:cubicBezTo>
                  <a:cubicBezTo>
                    <a:pt x="3685" y="1956"/>
                    <a:pt x="2933" y="2257"/>
                    <a:pt x="2206" y="2658"/>
                  </a:cubicBezTo>
                  <a:cubicBezTo>
                    <a:pt x="2131" y="2708"/>
                    <a:pt x="2031" y="2733"/>
                    <a:pt x="1931" y="2783"/>
                  </a:cubicBezTo>
                  <a:cubicBezTo>
                    <a:pt x="1856" y="2582"/>
                    <a:pt x="1805" y="2432"/>
                    <a:pt x="1755" y="2257"/>
                  </a:cubicBezTo>
                  <a:cubicBezTo>
                    <a:pt x="1555" y="1705"/>
                    <a:pt x="1379" y="1154"/>
                    <a:pt x="1179" y="602"/>
                  </a:cubicBezTo>
                  <a:cubicBezTo>
                    <a:pt x="1129" y="402"/>
                    <a:pt x="1003" y="201"/>
                    <a:pt x="90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791;p58"/>
            <p:cNvSpPr/>
            <p:nvPr/>
          </p:nvSpPr>
          <p:spPr>
            <a:xfrm>
              <a:off x="5584750" y="2204300"/>
              <a:ext cx="143500" cy="198000"/>
            </a:xfrm>
            <a:custGeom>
              <a:avLst/>
              <a:gdLst/>
              <a:ahLst/>
              <a:cxnLst/>
              <a:rect l="l" t="t" r="r" b="b"/>
              <a:pathLst>
                <a:path w="5740" h="7920" extrusionOk="0">
                  <a:moveTo>
                    <a:pt x="2732" y="0"/>
                  </a:moveTo>
                  <a:cubicBezTo>
                    <a:pt x="2532" y="0"/>
                    <a:pt x="2406" y="100"/>
                    <a:pt x="2306" y="251"/>
                  </a:cubicBezTo>
                  <a:cubicBezTo>
                    <a:pt x="2231" y="351"/>
                    <a:pt x="2181" y="451"/>
                    <a:pt x="2131" y="551"/>
                  </a:cubicBezTo>
                  <a:cubicBezTo>
                    <a:pt x="1404" y="1980"/>
                    <a:pt x="702" y="3384"/>
                    <a:pt x="0" y="4812"/>
                  </a:cubicBezTo>
                  <a:cubicBezTo>
                    <a:pt x="151" y="4887"/>
                    <a:pt x="276" y="4988"/>
                    <a:pt x="426" y="5063"/>
                  </a:cubicBezTo>
                  <a:cubicBezTo>
                    <a:pt x="2131" y="5940"/>
                    <a:pt x="3810" y="6842"/>
                    <a:pt x="5414" y="7870"/>
                  </a:cubicBezTo>
                  <a:cubicBezTo>
                    <a:pt x="5439" y="7895"/>
                    <a:pt x="5489" y="7895"/>
                    <a:pt x="5539" y="7920"/>
                  </a:cubicBezTo>
                  <a:cubicBezTo>
                    <a:pt x="5614" y="7770"/>
                    <a:pt x="5665" y="7594"/>
                    <a:pt x="5740" y="7444"/>
                  </a:cubicBezTo>
                  <a:cubicBezTo>
                    <a:pt x="5364" y="7394"/>
                    <a:pt x="5063" y="7143"/>
                    <a:pt x="4762" y="6967"/>
                  </a:cubicBezTo>
                  <a:cubicBezTo>
                    <a:pt x="4211" y="6617"/>
                    <a:pt x="3685" y="6241"/>
                    <a:pt x="3233" y="5739"/>
                  </a:cubicBezTo>
                  <a:cubicBezTo>
                    <a:pt x="2983" y="5489"/>
                    <a:pt x="2807" y="5213"/>
                    <a:pt x="2632" y="4912"/>
                  </a:cubicBezTo>
                  <a:cubicBezTo>
                    <a:pt x="2331" y="4461"/>
                    <a:pt x="2206" y="3910"/>
                    <a:pt x="2256" y="3384"/>
                  </a:cubicBezTo>
                  <a:cubicBezTo>
                    <a:pt x="2331" y="2707"/>
                    <a:pt x="2381" y="2005"/>
                    <a:pt x="2657" y="1353"/>
                  </a:cubicBezTo>
                  <a:cubicBezTo>
                    <a:pt x="2807" y="1028"/>
                    <a:pt x="2883" y="652"/>
                    <a:pt x="3108" y="351"/>
                  </a:cubicBezTo>
                  <a:cubicBezTo>
                    <a:pt x="3083" y="125"/>
                    <a:pt x="2933" y="0"/>
                    <a:pt x="27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92;p58"/>
            <p:cNvSpPr/>
            <p:nvPr/>
          </p:nvSpPr>
          <p:spPr>
            <a:xfrm>
              <a:off x="4278350" y="2998150"/>
              <a:ext cx="1016325" cy="635375"/>
            </a:xfrm>
            <a:custGeom>
              <a:avLst/>
              <a:gdLst/>
              <a:ahLst/>
              <a:cxnLst/>
              <a:rect l="l" t="t" r="r" b="b"/>
              <a:pathLst>
                <a:path w="40653" h="25415" extrusionOk="0">
                  <a:moveTo>
                    <a:pt x="2306" y="1"/>
                  </a:moveTo>
                  <a:cubicBezTo>
                    <a:pt x="2306" y="1"/>
                    <a:pt x="0" y="3259"/>
                    <a:pt x="26" y="5665"/>
                  </a:cubicBezTo>
                  <a:cubicBezTo>
                    <a:pt x="51" y="8071"/>
                    <a:pt x="34362" y="25414"/>
                    <a:pt x="34362" y="25414"/>
                  </a:cubicBezTo>
                  <a:lnTo>
                    <a:pt x="40652" y="19449"/>
                  </a:lnTo>
                  <a:lnTo>
                    <a:pt x="2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93;p58"/>
            <p:cNvSpPr/>
            <p:nvPr/>
          </p:nvSpPr>
          <p:spPr>
            <a:xfrm>
              <a:off x="4340375" y="3067700"/>
              <a:ext cx="892275" cy="496575"/>
            </a:xfrm>
            <a:custGeom>
              <a:avLst/>
              <a:gdLst/>
              <a:ahLst/>
              <a:cxnLst/>
              <a:rect l="l" t="t" r="r" b="b"/>
              <a:pathLst>
                <a:path w="35691" h="19863" extrusionOk="0">
                  <a:moveTo>
                    <a:pt x="1" y="1"/>
                  </a:moveTo>
                  <a:cubicBezTo>
                    <a:pt x="1" y="126"/>
                    <a:pt x="76" y="201"/>
                    <a:pt x="151" y="276"/>
                  </a:cubicBezTo>
                  <a:cubicBezTo>
                    <a:pt x="602" y="727"/>
                    <a:pt x="1128" y="1078"/>
                    <a:pt x="1680" y="1404"/>
                  </a:cubicBezTo>
                  <a:cubicBezTo>
                    <a:pt x="2607" y="1955"/>
                    <a:pt x="3560" y="2432"/>
                    <a:pt x="4537" y="2858"/>
                  </a:cubicBezTo>
                  <a:cubicBezTo>
                    <a:pt x="7519" y="4186"/>
                    <a:pt x="10527" y="5489"/>
                    <a:pt x="13459" y="6893"/>
                  </a:cubicBezTo>
                  <a:cubicBezTo>
                    <a:pt x="14312" y="7319"/>
                    <a:pt x="15164" y="7720"/>
                    <a:pt x="16041" y="8121"/>
                  </a:cubicBezTo>
                  <a:cubicBezTo>
                    <a:pt x="16993" y="8572"/>
                    <a:pt x="17946" y="9048"/>
                    <a:pt x="18923" y="9499"/>
                  </a:cubicBezTo>
                  <a:cubicBezTo>
                    <a:pt x="19600" y="9825"/>
                    <a:pt x="20302" y="10151"/>
                    <a:pt x="20978" y="10477"/>
                  </a:cubicBezTo>
                  <a:cubicBezTo>
                    <a:pt x="21805" y="10878"/>
                    <a:pt x="22657" y="11279"/>
                    <a:pt x="23484" y="11705"/>
                  </a:cubicBezTo>
                  <a:cubicBezTo>
                    <a:pt x="24161" y="12056"/>
                    <a:pt x="24838" y="12457"/>
                    <a:pt x="25515" y="12833"/>
                  </a:cubicBezTo>
                  <a:cubicBezTo>
                    <a:pt x="26617" y="13459"/>
                    <a:pt x="27695" y="14161"/>
                    <a:pt x="28723" y="14913"/>
                  </a:cubicBezTo>
                  <a:cubicBezTo>
                    <a:pt x="29249" y="15314"/>
                    <a:pt x="29700" y="15790"/>
                    <a:pt x="30151" y="16241"/>
                  </a:cubicBezTo>
                  <a:cubicBezTo>
                    <a:pt x="30176" y="16266"/>
                    <a:pt x="30151" y="16316"/>
                    <a:pt x="30151" y="16367"/>
                  </a:cubicBezTo>
                  <a:cubicBezTo>
                    <a:pt x="30076" y="16342"/>
                    <a:pt x="30026" y="16342"/>
                    <a:pt x="29976" y="16316"/>
                  </a:cubicBezTo>
                  <a:cubicBezTo>
                    <a:pt x="29725" y="16191"/>
                    <a:pt x="29525" y="16066"/>
                    <a:pt x="29274" y="15941"/>
                  </a:cubicBezTo>
                  <a:cubicBezTo>
                    <a:pt x="27921" y="15264"/>
                    <a:pt x="26567" y="14587"/>
                    <a:pt x="25214" y="13910"/>
                  </a:cubicBezTo>
                  <a:cubicBezTo>
                    <a:pt x="24362" y="13459"/>
                    <a:pt x="23510" y="13008"/>
                    <a:pt x="22632" y="12582"/>
                  </a:cubicBezTo>
                  <a:cubicBezTo>
                    <a:pt x="21429" y="12006"/>
                    <a:pt x="20226" y="11429"/>
                    <a:pt x="19023" y="10828"/>
                  </a:cubicBezTo>
                  <a:cubicBezTo>
                    <a:pt x="17996" y="10326"/>
                    <a:pt x="16968" y="9800"/>
                    <a:pt x="15916" y="9299"/>
                  </a:cubicBezTo>
                  <a:cubicBezTo>
                    <a:pt x="14286" y="8547"/>
                    <a:pt x="12682" y="7770"/>
                    <a:pt x="11103" y="6943"/>
                  </a:cubicBezTo>
                  <a:cubicBezTo>
                    <a:pt x="10903" y="6843"/>
                    <a:pt x="10702" y="6742"/>
                    <a:pt x="10477" y="6667"/>
                  </a:cubicBezTo>
                  <a:cubicBezTo>
                    <a:pt x="10427" y="6642"/>
                    <a:pt x="10377" y="6642"/>
                    <a:pt x="10276" y="6642"/>
                  </a:cubicBezTo>
                  <a:cubicBezTo>
                    <a:pt x="10377" y="6868"/>
                    <a:pt x="10552" y="6893"/>
                    <a:pt x="10702" y="6968"/>
                  </a:cubicBezTo>
                  <a:cubicBezTo>
                    <a:pt x="12081" y="7720"/>
                    <a:pt x="13484" y="8422"/>
                    <a:pt x="14863" y="9148"/>
                  </a:cubicBezTo>
                  <a:cubicBezTo>
                    <a:pt x="15790" y="9625"/>
                    <a:pt x="16718" y="10101"/>
                    <a:pt x="17645" y="10552"/>
                  </a:cubicBezTo>
                  <a:cubicBezTo>
                    <a:pt x="18873" y="11204"/>
                    <a:pt x="20126" y="11830"/>
                    <a:pt x="21354" y="12482"/>
                  </a:cubicBezTo>
                  <a:cubicBezTo>
                    <a:pt x="23334" y="13534"/>
                    <a:pt x="25339" y="14612"/>
                    <a:pt x="27319" y="15665"/>
                  </a:cubicBezTo>
                  <a:cubicBezTo>
                    <a:pt x="28497" y="16291"/>
                    <a:pt x="29675" y="16943"/>
                    <a:pt x="30878" y="17469"/>
                  </a:cubicBezTo>
                  <a:cubicBezTo>
                    <a:pt x="31053" y="17545"/>
                    <a:pt x="31204" y="17670"/>
                    <a:pt x="31254" y="17870"/>
                  </a:cubicBezTo>
                  <a:cubicBezTo>
                    <a:pt x="31354" y="18146"/>
                    <a:pt x="31505" y="18447"/>
                    <a:pt x="31555" y="18748"/>
                  </a:cubicBezTo>
                  <a:cubicBezTo>
                    <a:pt x="31630" y="19073"/>
                    <a:pt x="31730" y="19424"/>
                    <a:pt x="31630" y="19775"/>
                  </a:cubicBezTo>
                  <a:cubicBezTo>
                    <a:pt x="31956" y="19800"/>
                    <a:pt x="32256" y="19825"/>
                    <a:pt x="32557" y="19850"/>
                  </a:cubicBezTo>
                  <a:cubicBezTo>
                    <a:pt x="32672" y="19859"/>
                    <a:pt x="32785" y="19863"/>
                    <a:pt x="32896" y="19863"/>
                  </a:cubicBezTo>
                  <a:cubicBezTo>
                    <a:pt x="33446" y="19863"/>
                    <a:pt x="33966" y="19762"/>
                    <a:pt x="34487" y="19575"/>
                  </a:cubicBezTo>
                  <a:cubicBezTo>
                    <a:pt x="34788" y="19449"/>
                    <a:pt x="35038" y="19299"/>
                    <a:pt x="35264" y="19073"/>
                  </a:cubicBezTo>
                  <a:cubicBezTo>
                    <a:pt x="35590" y="18773"/>
                    <a:pt x="35690" y="18397"/>
                    <a:pt x="35515" y="17996"/>
                  </a:cubicBezTo>
                  <a:cubicBezTo>
                    <a:pt x="35414" y="17770"/>
                    <a:pt x="35264" y="17545"/>
                    <a:pt x="35114" y="17344"/>
                  </a:cubicBezTo>
                  <a:cubicBezTo>
                    <a:pt x="34913" y="17093"/>
                    <a:pt x="34713" y="16868"/>
                    <a:pt x="34487" y="16642"/>
                  </a:cubicBezTo>
                  <a:cubicBezTo>
                    <a:pt x="34412" y="16567"/>
                    <a:pt x="34337" y="16517"/>
                    <a:pt x="34261" y="16442"/>
                  </a:cubicBezTo>
                  <a:cubicBezTo>
                    <a:pt x="33835" y="16116"/>
                    <a:pt x="33409" y="15790"/>
                    <a:pt x="32983" y="15464"/>
                  </a:cubicBezTo>
                  <a:cubicBezTo>
                    <a:pt x="31906" y="14712"/>
                    <a:pt x="30778" y="14061"/>
                    <a:pt x="29625" y="13434"/>
                  </a:cubicBezTo>
                  <a:cubicBezTo>
                    <a:pt x="27695" y="12407"/>
                    <a:pt x="25740" y="11454"/>
                    <a:pt x="23785" y="10527"/>
                  </a:cubicBezTo>
                  <a:cubicBezTo>
                    <a:pt x="21830" y="9600"/>
                    <a:pt x="19875" y="8647"/>
                    <a:pt x="17895" y="7745"/>
                  </a:cubicBezTo>
                  <a:cubicBezTo>
                    <a:pt x="14763" y="6367"/>
                    <a:pt x="11630" y="5038"/>
                    <a:pt x="8497" y="3660"/>
                  </a:cubicBezTo>
                  <a:cubicBezTo>
                    <a:pt x="6116" y="2632"/>
                    <a:pt x="3735" y="1580"/>
                    <a:pt x="1354" y="552"/>
                  </a:cubicBezTo>
                  <a:cubicBezTo>
                    <a:pt x="903" y="351"/>
                    <a:pt x="452" y="201"/>
                    <a:pt x="1" y="1"/>
                  </a:cubicBezTo>
                  <a:close/>
                </a:path>
              </a:pathLst>
            </a:custGeom>
            <a:solidFill>
              <a:srgbClr val="C2B9FF">
                <a:alpha val="240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94;p58"/>
            <p:cNvSpPr/>
            <p:nvPr/>
          </p:nvSpPr>
          <p:spPr>
            <a:xfrm>
              <a:off x="4255800" y="3136350"/>
              <a:ext cx="780725" cy="398175"/>
            </a:xfrm>
            <a:custGeom>
              <a:avLst/>
              <a:gdLst/>
              <a:ahLst/>
              <a:cxnLst/>
              <a:rect l="l" t="t" r="r" b="b"/>
              <a:pathLst>
                <a:path w="31229" h="15927" extrusionOk="0">
                  <a:moveTo>
                    <a:pt x="543" y="0"/>
                  </a:moveTo>
                  <a:cubicBezTo>
                    <a:pt x="378" y="0"/>
                    <a:pt x="240" y="102"/>
                    <a:pt x="75" y="312"/>
                  </a:cubicBezTo>
                  <a:cubicBezTo>
                    <a:pt x="25" y="387"/>
                    <a:pt x="25" y="463"/>
                    <a:pt x="0" y="538"/>
                  </a:cubicBezTo>
                  <a:cubicBezTo>
                    <a:pt x="727" y="1014"/>
                    <a:pt x="1479" y="1490"/>
                    <a:pt x="2206" y="1941"/>
                  </a:cubicBezTo>
                  <a:cubicBezTo>
                    <a:pt x="3183" y="2543"/>
                    <a:pt x="4136" y="3119"/>
                    <a:pt x="5088" y="3671"/>
                  </a:cubicBezTo>
                  <a:cubicBezTo>
                    <a:pt x="6090" y="4272"/>
                    <a:pt x="7093" y="4849"/>
                    <a:pt x="8095" y="5400"/>
                  </a:cubicBezTo>
                  <a:cubicBezTo>
                    <a:pt x="9324" y="6077"/>
                    <a:pt x="10552" y="6728"/>
                    <a:pt x="11780" y="7405"/>
                  </a:cubicBezTo>
                  <a:cubicBezTo>
                    <a:pt x="13183" y="8132"/>
                    <a:pt x="14562" y="8884"/>
                    <a:pt x="15965" y="9611"/>
                  </a:cubicBezTo>
                  <a:cubicBezTo>
                    <a:pt x="17419" y="10362"/>
                    <a:pt x="18847" y="11114"/>
                    <a:pt x="20276" y="11866"/>
                  </a:cubicBezTo>
                  <a:cubicBezTo>
                    <a:pt x="20953" y="12217"/>
                    <a:pt x="21629" y="12593"/>
                    <a:pt x="22306" y="12894"/>
                  </a:cubicBezTo>
                  <a:cubicBezTo>
                    <a:pt x="23534" y="13470"/>
                    <a:pt x="24737" y="14097"/>
                    <a:pt x="26015" y="14573"/>
                  </a:cubicBezTo>
                  <a:cubicBezTo>
                    <a:pt x="26742" y="14849"/>
                    <a:pt x="27469" y="15099"/>
                    <a:pt x="28196" y="15325"/>
                  </a:cubicBezTo>
                  <a:cubicBezTo>
                    <a:pt x="28697" y="15475"/>
                    <a:pt x="29198" y="15525"/>
                    <a:pt x="29700" y="15701"/>
                  </a:cubicBezTo>
                  <a:cubicBezTo>
                    <a:pt x="30101" y="15826"/>
                    <a:pt x="30552" y="15851"/>
                    <a:pt x="30978" y="15926"/>
                  </a:cubicBezTo>
                  <a:cubicBezTo>
                    <a:pt x="31053" y="15926"/>
                    <a:pt x="31153" y="15901"/>
                    <a:pt x="31228" y="15876"/>
                  </a:cubicBezTo>
                  <a:cubicBezTo>
                    <a:pt x="31128" y="15826"/>
                    <a:pt x="31053" y="15776"/>
                    <a:pt x="30953" y="15751"/>
                  </a:cubicBezTo>
                  <a:cubicBezTo>
                    <a:pt x="29825" y="15225"/>
                    <a:pt x="28672" y="14748"/>
                    <a:pt x="27544" y="14197"/>
                  </a:cubicBezTo>
                  <a:cubicBezTo>
                    <a:pt x="24311" y="12693"/>
                    <a:pt x="21153" y="11039"/>
                    <a:pt x="17970" y="9385"/>
                  </a:cubicBezTo>
                  <a:cubicBezTo>
                    <a:pt x="14938" y="7806"/>
                    <a:pt x="11905" y="6202"/>
                    <a:pt x="8872" y="4573"/>
                  </a:cubicBezTo>
                  <a:cubicBezTo>
                    <a:pt x="6567" y="3345"/>
                    <a:pt x="4236" y="2117"/>
                    <a:pt x="1980" y="763"/>
                  </a:cubicBezTo>
                  <a:cubicBezTo>
                    <a:pt x="1629" y="563"/>
                    <a:pt x="1278" y="337"/>
                    <a:pt x="928" y="137"/>
                  </a:cubicBezTo>
                  <a:cubicBezTo>
                    <a:pt x="776" y="46"/>
                    <a:pt x="654" y="0"/>
                    <a:pt x="5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95;p58"/>
            <p:cNvSpPr/>
            <p:nvPr/>
          </p:nvSpPr>
          <p:spPr>
            <a:xfrm>
              <a:off x="4284000" y="3106900"/>
              <a:ext cx="458025" cy="239925"/>
            </a:xfrm>
            <a:custGeom>
              <a:avLst/>
              <a:gdLst/>
              <a:ahLst/>
              <a:cxnLst/>
              <a:rect l="l" t="t" r="r" b="b"/>
              <a:pathLst>
                <a:path w="18321" h="9597" extrusionOk="0">
                  <a:moveTo>
                    <a:pt x="141" y="0"/>
                  </a:moveTo>
                  <a:cubicBezTo>
                    <a:pt x="111" y="0"/>
                    <a:pt x="67" y="12"/>
                    <a:pt x="0" y="12"/>
                  </a:cubicBezTo>
                  <a:cubicBezTo>
                    <a:pt x="125" y="187"/>
                    <a:pt x="301" y="237"/>
                    <a:pt x="451" y="312"/>
                  </a:cubicBezTo>
                  <a:cubicBezTo>
                    <a:pt x="1529" y="889"/>
                    <a:pt x="2607" y="1465"/>
                    <a:pt x="3684" y="2067"/>
                  </a:cubicBezTo>
                  <a:cubicBezTo>
                    <a:pt x="4762" y="2668"/>
                    <a:pt x="5815" y="3295"/>
                    <a:pt x="6892" y="3896"/>
                  </a:cubicBezTo>
                  <a:cubicBezTo>
                    <a:pt x="7569" y="4297"/>
                    <a:pt x="8246" y="4673"/>
                    <a:pt x="8947" y="5024"/>
                  </a:cubicBezTo>
                  <a:cubicBezTo>
                    <a:pt x="10075" y="5651"/>
                    <a:pt x="11228" y="6227"/>
                    <a:pt x="12356" y="6854"/>
                  </a:cubicBezTo>
                  <a:cubicBezTo>
                    <a:pt x="13459" y="7455"/>
                    <a:pt x="14587" y="8032"/>
                    <a:pt x="15739" y="8558"/>
                  </a:cubicBezTo>
                  <a:cubicBezTo>
                    <a:pt x="16516" y="8884"/>
                    <a:pt x="17318" y="9235"/>
                    <a:pt x="18095" y="9586"/>
                  </a:cubicBezTo>
                  <a:cubicBezTo>
                    <a:pt x="18112" y="9594"/>
                    <a:pt x="18132" y="9597"/>
                    <a:pt x="18153" y="9597"/>
                  </a:cubicBezTo>
                  <a:cubicBezTo>
                    <a:pt x="18196" y="9597"/>
                    <a:pt x="18246" y="9586"/>
                    <a:pt x="18296" y="9586"/>
                  </a:cubicBezTo>
                  <a:cubicBezTo>
                    <a:pt x="18296" y="9535"/>
                    <a:pt x="18296" y="9510"/>
                    <a:pt x="18321" y="9485"/>
                  </a:cubicBezTo>
                  <a:cubicBezTo>
                    <a:pt x="18221" y="9435"/>
                    <a:pt x="18145" y="9360"/>
                    <a:pt x="18070" y="9310"/>
                  </a:cubicBezTo>
                  <a:cubicBezTo>
                    <a:pt x="16692" y="8583"/>
                    <a:pt x="15313" y="7856"/>
                    <a:pt x="13935" y="7129"/>
                  </a:cubicBezTo>
                  <a:cubicBezTo>
                    <a:pt x="12732" y="6503"/>
                    <a:pt x="11529" y="5901"/>
                    <a:pt x="10326" y="5275"/>
                  </a:cubicBezTo>
                  <a:cubicBezTo>
                    <a:pt x="8972" y="4548"/>
                    <a:pt x="7619" y="3821"/>
                    <a:pt x="6241" y="3119"/>
                  </a:cubicBezTo>
                  <a:cubicBezTo>
                    <a:pt x="5038" y="2468"/>
                    <a:pt x="3860" y="1841"/>
                    <a:pt x="2632" y="1215"/>
                  </a:cubicBezTo>
                  <a:cubicBezTo>
                    <a:pt x="1830" y="788"/>
                    <a:pt x="1003" y="387"/>
                    <a:pt x="175" y="12"/>
                  </a:cubicBezTo>
                  <a:cubicBezTo>
                    <a:pt x="167" y="3"/>
                    <a:pt x="156" y="0"/>
                    <a:pt x="1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796;p58"/>
            <p:cNvSpPr/>
            <p:nvPr/>
          </p:nvSpPr>
          <p:spPr>
            <a:xfrm>
              <a:off x="4864825" y="3411050"/>
              <a:ext cx="189875" cy="98500"/>
            </a:xfrm>
            <a:custGeom>
              <a:avLst/>
              <a:gdLst/>
              <a:ahLst/>
              <a:cxnLst/>
              <a:rect l="l" t="t" r="r" b="b"/>
              <a:pathLst>
                <a:path w="7595" h="3940" extrusionOk="0">
                  <a:moveTo>
                    <a:pt x="50" y="1"/>
                  </a:moveTo>
                  <a:lnTo>
                    <a:pt x="0" y="101"/>
                  </a:lnTo>
                  <a:cubicBezTo>
                    <a:pt x="75" y="151"/>
                    <a:pt x="176" y="201"/>
                    <a:pt x="251" y="252"/>
                  </a:cubicBezTo>
                  <a:cubicBezTo>
                    <a:pt x="702" y="477"/>
                    <a:pt x="1178" y="728"/>
                    <a:pt x="1629" y="953"/>
                  </a:cubicBezTo>
                  <a:cubicBezTo>
                    <a:pt x="3133" y="1755"/>
                    <a:pt x="4612" y="2608"/>
                    <a:pt x="6166" y="3334"/>
                  </a:cubicBezTo>
                  <a:cubicBezTo>
                    <a:pt x="6567" y="3510"/>
                    <a:pt x="6968" y="3710"/>
                    <a:pt x="7369" y="3911"/>
                  </a:cubicBezTo>
                  <a:cubicBezTo>
                    <a:pt x="7403" y="3922"/>
                    <a:pt x="7444" y="3939"/>
                    <a:pt x="7482" y="3939"/>
                  </a:cubicBezTo>
                  <a:cubicBezTo>
                    <a:pt x="7526" y="3939"/>
                    <a:pt x="7567" y="3916"/>
                    <a:pt x="7594" y="3836"/>
                  </a:cubicBezTo>
                  <a:cubicBezTo>
                    <a:pt x="5288" y="2357"/>
                    <a:pt x="2757" y="1304"/>
                    <a:pt x="326" y="101"/>
                  </a:cubicBezTo>
                  <a:cubicBezTo>
                    <a:pt x="226" y="76"/>
                    <a:pt x="126" y="51"/>
                    <a:pt x="5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797;p58"/>
            <p:cNvSpPr/>
            <p:nvPr/>
          </p:nvSpPr>
          <p:spPr>
            <a:xfrm>
              <a:off x="4249525" y="2394775"/>
              <a:ext cx="1575225" cy="1243525"/>
            </a:xfrm>
            <a:custGeom>
              <a:avLst/>
              <a:gdLst/>
              <a:ahLst/>
              <a:cxnLst/>
              <a:rect l="l" t="t" r="r" b="b"/>
              <a:pathLst>
                <a:path w="63009" h="49741" extrusionOk="0">
                  <a:moveTo>
                    <a:pt x="60602" y="0"/>
                  </a:moveTo>
                  <a:cubicBezTo>
                    <a:pt x="60452" y="75"/>
                    <a:pt x="60427" y="201"/>
                    <a:pt x="60402" y="326"/>
                  </a:cubicBezTo>
                  <a:cubicBezTo>
                    <a:pt x="60327" y="702"/>
                    <a:pt x="60277" y="1078"/>
                    <a:pt x="60201" y="1429"/>
                  </a:cubicBezTo>
                  <a:cubicBezTo>
                    <a:pt x="60176" y="1554"/>
                    <a:pt x="60176" y="1679"/>
                    <a:pt x="60051" y="1729"/>
                  </a:cubicBezTo>
                  <a:cubicBezTo>
                    <a:pt x="60026" y="1955"/>
                    <a:pt x="59976" y="2181"/>
                    <a:pt x="59851" y="2356"/>
                  </a:cubicBezTo>
                  <a:cubicBezTo>
                    <a:pt x="59775" y="2481"/>
                    <a:pt x="59725" y="2607"/>
                    <a:pt x="59675" y="2732"/>
                  </a:cubicBezTo>
                  <a:cubicBezTo>
                    <a:pt x="59750" y="2807"/>
                    <a:pt x="59750" y="2907"/>
                    <a:pt x="59725" y="3008"/>
                  </a:cubicBezTo>
                  <a:cubicBezTo>
                    <a:pt x="59650" y="3258"/>
                    <a:pt x="59575" y="3484"/>
                    <a:pt x="59500" y="3709"/>
                  </a:cubicBezTo>
                  <a:cubicBezTo>
                    <a:pt x="59324" y="4186"/>
                    <a:pt x="59174" y="4687"/>
                    <a:pt x="58998" y="5163"/>
                  </a:cubicBezTo>
                  <a:cubicBezTo>
                    <a:pt x="58773" y="5790"/>
                    <a:pt x="58522" y="6366"/>
                    <a:pt x="58297" y="6993"/>
                  </a:cubicBezTo>
                  <a:cubicBezTo>
                    <a:pt x="57996" y="7895"/>
                    <a:pt x="57595" y="8747"/>
                    <a:pt x="57244" y="9624"/>
                  </a:cubicBezTo>
                  <a:cubicBezTo>
                    <a:pt x="56868" y="10476"/>
                    <a:pt x="56467" y="11329"/>
                    <a:pt x="56066" y="12206"/>
                  </a:cubicBezTo>
                  <a:cubicBezTo>
                    <a:pt x="55790" y="12807"/>
                    <a:pt x="55515" y="13434"/>
                    <a:pt x="55239" y="14035"/>
                  </a:cubicBezTo>
                  <a:cubicBezTo>
                    <a:pt x="54663" y="15238"/>
                    <a:pt x="54086" y="16466"/>
                    <a:pt x="53510" y="17669"/>
                  </a:cubicBezTo>
                  <a:cubicBezTo>
                    <a:pt x="52908" y="18897"/>
                    <a:pt x="52307" y="20151"/>
                    <a:pt x="51680" y="21379"/>
                  </a:cubicBezTo>
                  <a:cubicBezTo>
                    <a:pt x="51304" y="22181"/>
                    <a:pt x="50878" y="22983"/>
                    <a:pt x="50477" y="23760"/>
                  </a:cubicBezTo>
                  <a:cubicBezTo>
                    <a:pt x="49876" y="24963"/>
                    <a:pt x="49249" y="26166"/>
                    <a:pt x="48622" y="27344"/>
                  </a:cubicBezTo>
                  <a:cubicBezTo>
                    <a:pt x="47870" y="28747"/>
                    <a:pt x="47094" y="30126"/>
                    <a:pt x="46342" y="31529"/>
                  </a:cubicBezTo>
                  <a:cubicBezTo>
                    <a:pt x="45540" y="33033"/>
                    <a:pt x="44662" y="34537"/>
                    <a:pt x="43785" y="36015"/>
                  </a:cubicBezTo>
                  <a:cubicBezTo>
                    <a:pt x="43484" y="36517"/>
                    <a:pt x="43184" y="37018"/>
                    <a:pt x="42858" y="37519"/>
                  </a:cubicBezTo>
                  <a:cubicBezTo>
                    <a:pt x="42482" y="38121"/>
                    <a:pt x="42056" y="38697"/>
                    <a:pt x="41655" y="39324"/>
                  </a:cubicBezTo>
                  <a:cubicBezTo>
                    <a:pt x="40928" y="40451"/>
                    <a:pt x="40101" y="41504"/>
                    <a:pt x="39199" y="42507"/>
                  </a:cubicBezTo>
                  <a:cubicBezTo>
                    <a:pt x="38848" y="42858"/>
                    <a:pt x="38497" y="43208"/>
                    <a:pt x="38121" y="43559"/>
                  </a:cubicBezTo>
                  <a:cubicBezTo>
                    <a:pt x="38347" y="43785"/>
                    <a:pt x="38547" y="44010"/>
                    <a:pt x="38748" y="44261"/>
                  </a:cubicBezTo>
                  <a:cubicBezTo>
                    <a:pt x="38898" y="44462"/>
                    <a:pt x="39048" y="44687"/>
                    <a:pt x="39149" y="44913"/>
                  </a:cubicBezTo>
                  <a:cubicBezTo>
                    <a:pt x="39324" y="45314"/>
                    <a:pt x="39224" y="45690"/>
                    <a:pt x="38898" y="45990"/>
                  </a:cubicBezTo>
                  <a:cubicBezTo>
                    <a:pt x="38672" y="46216"/>
                    <a:pt x="38422" y="46366"/>
                    <a:pt x="38121" y="46492"/>
                  </a:cubicBezTo>
                  <a:cubicBezTo>
                    <a:pt x="37600" y="46679"/>
                    <a:pt x="37080" y="46780"/>
                    <a:pt x="36530" y="46780"/>
                  </a:cubicBezTo>
                  <a:cubicBezTo>
                    <a:pt x="36419" y="46780"/>
                    <a:pt x="36306" y="46776"/>
                    <a:pt x="36191" y="46767"/>
                  </a:cubicBezTo>
                  <a:cubicBezTo>
                    <a:pt x="35890" y="46742"/>
                    <a:pt x="35590" y="46717"/>
                    <a:pt x="35264" y="46692"/>
                  </a:cubicBezTo>
                  <a:cubicBezTo>
                    <a:pt x="34662" y="46617"/>
                    <a:pt x="34086" y="46441"/>
                    <a:pt x="33510" y="46266"/>
                  </a:cubicBezTo>
                  <a:cubicBezTo>
                    <a:pt x="32833" y="46040"/>
                    <a:pt x="32156" y="45790"/>
                    <a:pt x="31479" y="45539"/>
                  </a:cubicBezTo>
                  <a:cubicBezTo>
                    <a:pt x="31404" y="45564"/>
                    <a:pt x="31304" y="45589"/>
                    <a:pt x="31229" y="45589"/>
                  </a:cubicBezTo>
                  <a:cubicBezTo>
                    <a:pt x="30803" y="45514"/>
                    <a:pt x="30352" y="45489"/>
                    <a:pt x="29951" y="45364"/>
                  </a:cubicBezTo>
                  <a:cubicBezTo>
                    <a:pt x="29449" y="45188"/>
                    <a:pt x="28948" y="45138"/>
                    <a:pt x="28447" y="44988"/>
                  </a:cubicBezTo>
                  <a:cubicBezTo>
                    <a:pt x="27720" y="44762"/>
                    <a:pt x="26993" y="44512"/>
                    <a:pt x="26266" y="44236"/>
                  </a:cubicBezTo>
                  <a:cubicBezTo>
                    <a:pt x="24988" y="43760"/>
                    <a:pt x="23785" y="43133"/>
                    <a:pt x="22557" y="42557"/>
                  </a:cubicBezTo>
                  <a:cubicBezTo>
                    <a:pt x="21880" y="42256"/>
                    <a:pt x="21204" y="41880"/>
                    <a:pt x="20527" y="41529"/>
                  </a:cubicBezTo>
                  <a:cubicBezTo>
                    <a:pt x="19098" y="40777"/>
                    <a:pt x="17670" y="40025"/>
                    <a:pt x="16216" y="39274"/>
                  </a:cubicBezTo>
                  <a:cubicBezTo>
                    <a:pt x="14813" y="38547"/>
                    <a:pt x="13434" y="37795"/>
                    <a:pt x="12031" y="37068"/>
                  </a:cubicBezTo>
                  <a:cubicBezTo>
                    <a:pt x="10803" y="36391"/>
                    <a:pt x="9575" y="35740"/>
                    <a:pt x="8346" y="35063"/>
                  </a:cubicBezTo>
                  <a:cubicBezTo>
                    <a:pt x="7344" y="34512"/>
                    <a:pt x="6341" y="33935"/>
                    <a:pt x="5339" y="33334"/>
                  </a:cubicBezTo>
                  <a:cubicBezTo>
                    <a:pt x="4387" y="32782"/>
                    <a:pt x="3434" y="32206"/>
                    <a:pt x="2457" y="31604"/>
                  </a:cubicBezTo>
                  <a:cubicBezTo>
                    <a:pt x="1730" y="31153"/>
                    <a:pt x="978" y="30677"/>
                    <a:pt x="251" y="30201"/>
                  </a:cubicBezTo>
                  <a:cubicBezTo>
                    <a:pt x="1" y="30602"/>
                    <a:pt x="1" y="31053"/>
                    <a:pt x="1" y="31504"/>
                  </a:cubicBezTo>
                  <a:cubicBezTo>
                    <a:pt x="126" y="31579"/>
                    <a:pt x="226" y="31654"/>
                    <a:pt x="326" y="31705"/>
                  </a:cubicBezTo>
                  <a:cubicBezTo>
                    <a:pt x="1179" y="32181"/>
                    <a:pt x="2031" y="32657"/>
                    <a:pt x="2908" y="33133"/>
                  </a:cubicBezTo>
                  <a:cubicBezTo>
                    <a:pt x="7494" y="35690"/>
                    <a:pt x="12131" y="38196"/>
                    <a:pt x="16818" y="40602"/>
                  </a:cubicBezTo>
                  <a:cubicBezTo>
                    <a:pt x="19600" y="42030"/>
                    <a:pt x="22382" y="43434"/>
                    <a:pt x="25164" y="44863"/>
                  </a:cubicBezTo>
                  <a:cubicBezTo>
                    <a:pt x="27269" y="45915"/>
                    <a:pt x="29374" y="47018"/>
                    <a:pt x="31504" y="47995"/>
                  </a:cubicBezTo>
                  <a:cubicBezTo>
                    <a:pt x="32808" y="48597"/>
                    <a:pt x="34161" y="49123"/>
                    <a:pt x="35515" y="49549"/>
                  </a:cubicBezTo>
                  <a:cubicBezTo>
                    <a:pt x="35892" y="49678"/>
                    <a:pt x="36265" y="49741"/>
                    <a:pt x="36633" y="49741"/>
                  </a:cubicBezTo>
                  <a:cubicBezTo>
                    <a:pt x="37194" y="49741"/>
                    <a:pt x="37742" y="49596"/>
                    <a:pt x="38271" y="49324"/>
                  </a:cubicBezTo>
                  <a:cubicBezTo>
                    <a:pt x="38723" y="49123"/>
                    <a:pt x="39099" y="48822"/>
                    <a:pt x="39449" y="48472"/>
                  </a:cubicBezTo>
                  <a:cubicBezTo>
                    <a:pt x="40251" y="47720"/>
                    <a:pt x="40928" y="46842"/>
                    <a:pt x="41530" y="45915"/>
                  </a:cubicBezTo>
                  <a:cubicBezTo>
                    <a:pt x="42231" y="44762"/>
                    <a:pt x="42958" y="43609"/>
                    <a:pt x="43585" y="42431"/>
                  </a:cubicBezTo>
                  <a:cubicBezTo>
                    <a:pt x="45314" y="39299"/>
                    <a:pt x="46993" y="36141"/>
                    <a:pt x="48672" y="32983"/>
                  </a:cubicBezTo>
                  <a:cubicBezTo>
                    <a:pt x="51855" y="26993"/>
                    <a:pt x="55013" y="21003"/>
                    <a:pt x="58046" y="14912"/>
                  </a:cubicBezTo>
                  <a:cubicBezTo>
                    <a:pt x="59224" y="12506"/>
                    <a:pt x="60452" y="10100"/>
                    <a:pt x="61505" y="7619"/>
                  </a:cubicBezTo>
                  <a:cubicBezTo>
                    <a:pt x="61755" y="7043"/>
                    <a:pt x="61956" y="6441"/>
                    <a:pt x="62181" y="5840"/>
                  </a:cubicBezTo>
                  <a:cubicBezTo>
                    <a:pt x="62582" y="5138"/>
                    <a:pt x="62808" y="4386"/>
                    <a:pt x="62933" y="3634"/>
                  </a:cubicBezTo>
                  <a:cubicBezTo>
                    <a:pt x="63008" y="3133"/>
                    <a:pt x="63008" y="2632"/>
                    <a:pt x="62708" y="2206"/>
                  </a:cubicBezTo>
                  <a:cubicBezTo>
                    <a:pt x="62632" y="2055"/>
                    <a:pt x="62582" y="1905"/>
                    <a:pt x="62507" y="1780"/>
                  </a:cubicBezTo>
                  <a:cubicBezTo>
                    <a:pt x="61981" y="1078"/>
                    <a:pt x="61354" y="476"/>
                    <a:pt x="606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798;p58"/>
            <p:cNvSpPr/>
            <p:nvPr/>
          </p:nvSpPr>
          <p:spPr>
            <a:xfrm>
              <a:off x="4308425" y="1996550"/>
              <a:ext cx="1456175" cy="1487225"/>
            </a:xfrm>
            <a:custGeom>
              <a:avLst/>
              <a:gdLst/>
              <a:ahLst/>
              <a:cxnLst/>
              <a:rect l="l" t="t" r="r" b="b"/>
              <a:pathLst>
                <a:path w="58247" h="59489" extrusionOk="0">
                  <a:moveTo>
                    <a:pt x="24349" y="6941"/>
                  </a:moveTo>
                  <a:cubicBezTo>
                    <a:pt x="24505" y="6941"/>
                    <a:pt x="24683" y="7017"/>
                    <a:pt x="24913" y="7132"/>
                  </a:cubicBezTo>
                  <a:cubicBezTo>
                    <a:pt x="29224" y="9262"/>
                    <a:pt x="33509" y="11368"/>
                    <a:pt x="37820" y="13498"/>
                  </a:cubicBezTo>
                  <a:cubicBezTo>
                    <a:pt x="41705" y="15428"/>
                    <a:pt x="45615" y="17358"/>
                    <a:pt x="49499" y="19288"/>
                  </a:cubicBezTo>
                  <a:cubicBezTo>
                    <a:pt x="49650" y="19363"/>
                    <a:pt x="49800" y="19413"/>
                    <a:pt x="49926" y="19513"/>
                  </a:cubicBezTo>
                  <a:cubicBezTo>
                    <a:pt x="50126" y="19638"/>
                    <a:pt x="50276" y="19839"/>
                    <a:pt x="50201" y="20165"/>
                  </a:cubicBezTo>
                  <a:cubicBezTo>
                    <a:pt x="50176" y="20265"/>
                    <a:pt x="50101" y="20440"/>
                    <a:pt x="50026" y="20591"/>
                  </a:cubicBezTo>
                  <a:cubicBezTo>
                    <a:pt x="48923" y="22646"/>
                    <a:pt x="47845" y="24701"/>
                    <a:pt x="46768" y="26781"/>
                  </a:cubicBezTo>
                  <a:cubicBezTo>
                    <a:pt x="46166" y="27934"/>
                    <a:pt x="45565" y="29112"/>
                    <a:pt x="44963" y="30265"/>
                  </a:cubicBezTo>
                  <a:cubicBezTo>
                    <a:pt x="44863" y="30440"/>
                    <a:pt x="44763" y="30616"/>
                    <a:pt x="44662" y="30766"/>
                  </a:cubicBezTo>
                  <a:cubicBezTo>
                    <a:pt x="44537" y="30923"/>
                    <a:pt x="44422" y="31001"/>
                    <a:pt x="44279" y="31001"/>
                  </a:cubicBezTo>
                  <a:cubicBezTo>
                    <a:pt x="44194" y="31001"/>
                    <a:pt x="44098" y="30973"/>
                    <a:pt x="43986" y="30917"/>
                  </a:cubicBezTo>
                  <a:cubicBezTo>
                    <a:pt x="42858" y="30340"/>
                    <a:pt x="41705" y="29764"/>
                    <a:pt x="40577" y="29187"/>
                  </a:cubicBezTo>
                  <a:cubicBezTo>
                    <a:pt x="34612" y="26180"/>
                    <a:pt x="28647" y="23172"/>
                    <a:pt x="22682" y="20165"/>
                  </a:cubicBezTo>
                  <a:cubicBezTo>
                    <a:pt x="21379" y="19513"/>
                    <a:pt x="20076" y="18836"/>
                    <a:pt x="18747" y="18185"/>
                  </a:cubicBezTo>
                  <a:cubicBezTo>
                    <a:pt x="18647" y="18135"/>
                    <a:pt x="18547" y="18085"/>
                    <a:pt x="18447" y="18009"/>
                  </a:cubicBezTo>
                  <a:cubicBezTo>
                    <a:pt x="18196" y="17834"/>
                    <a:pt x="18146" y="17658"/>
                    <a:pt x="18296" y="17383"/>
                  </a:cubicBezTo>
                  <a:cubicBezTo>
                    <a:pt x="18772" y="16506"/>
                    <a:pt x="19249" y="15628"/>
                    <a:pt x="19750" y="14751"/>
                  </a:cubicBezTo>
                  <a:cubicBezTo>
                    <a:pt x="21078" y="12345"/>
                    <a:pt x="22407" y="9914"/>
                    <a:pt x="23735" y="7483"/>
                  </a:cubicBezTo>
                  <a:cubicBezTo>
                    <a:pt x="23954" y="7089"/>
                    <a:pt x="24130" y="6941"/>
                    <a:pt x="24349" y="6941"/>
                  </a:cubicBezTo>
                  <a:close/>
                  <a:moveTo>
                    <a:pt x="12978" y="33391"/>
                  </a:moveTo>
                  <a:cubicBezTo>
                    <a:pt x="13153" y="33391"/>
                    <a:pt x="13329" y="33417"/>
                    <a:pt x="13509" y="33473"/>
                  </a:cubicBezTo>
                  <a:cubicBezTo>
                    <a:pt x="13985" y="33649"/>
                    <a:pt x="14286" y="33974"/>
                    <a:pt x="14462" y="34425"/>
                  </a:cubicBezTo>
                  <a:cubicBezTo>
                    <a:pt x="14712" y="34952"/>
                    <a:pt x="14737" y="35403"/>
                    <a:pt x="14612" y="36180"/>
                  </a:cubicBezTo>
                  <a:cubicBezTo>
                    <a:pt x="14412" y="37182"/>
                    <a:pt x="13935" y="38060"/>
                    <a:pt x="13158" y="38761"/>
                  </a:cubicBezTo>
                  <a:cubicBezTo>
                    <a:pt x="12858" y="39012"/>
                    <a:pt x="12532" y="39212"/>
                    <a:pt x="12181" y="39338"/>
                  </a:cubicBezTo>
                  <a:cubicBezTo>
                    <a:pt x="11958" y="39410"/>
                    <a:pt x="11741" y="39446"/>
                    <a:pt x="11535" y="39446"/>
                  </a:cubicBezTo>
                  <a:cubicBezTo>
                    <a:pt x="10814" y="39446"/>
                    <a:pt x="10223" y="39015"/>
                    <a:pt x="9950" y="38235"/>
                  </a:cubicBezTo>
                  <a:cubicBezTo>
                    <a:pt x="9800" y="37709"/>
                    <a:pt x="9800" y="37207"/>
                    <a:pt x="9900" y="36681"/>
                  </a:cubicBezTo>
                  <a:cubicBezTo>
                    <a:pt x="10076" y="35754"/>
                    <a:pt x="10477" y="34927"/>
                    <a:pt x="11178" y="34250"/>
                  </a:cubicBezTo>
                  <a:cubicBezTo>
                    <a:pt x="11504" y="33924"/>
                    <a:pt x="11880" y="33674"/>
                    <a:pt x="12331" y="33498"/>
                  </a:cubicBezTo>
                  <a:cubicBezTo>
                    <a:pt x="12552" y="33429"/>
                    <a:pt x="12764" y="33391"/>
                    <a:pt x="12978" y="33391"/>
                  </a:cubicBezTo>
                  <a:close/>
                  <a:moveTo>
                    <a:pt x="34052" y="43678"/>
                  </a:moveTo>
                  <a:cubicBezTo>
                    <a:pt x="34745" y="43678"/>
                    <a:pt x="35314" y="44093"/>
                    <a:pt x="35590" y="44801"/>
                  </a:cubicBezTo>
                  <a:cubicBezTo>
                    <a:pt x="35765" y="45328"/>
                    <a:pt x="35765" y="45854"/>
                    <a:pt x="35690" y="46405"/>
                  </a:cubicBezTo>
                  <a:cubicBezTo>
                    <a:pt x="35514" y="47333"/>
                    <a:pt x="35088" y="48160"/>
                    <a:pt x="34412" y="48837"/>
                  </a:cubicBezTo>
                  <a:cubicBezTo>
                    <a:pt x="34061" y="49213"/>
                    <a:pt x="33635" y="49513"/>
                    <a:pt x="33108" y="49639"/>
                  </a:cubicBezTo>
                  <a:cubicBezTo>
                    <a:pt x="32926" y="49688"/>
                    <a:pt x="32748" y="49712"/>
                    <a:pt x="32578" y="49712"/>
                  </a:cubicBezTo>
                  <a:cubicBezTo>
                    <a:pt x="31884" y="49712"/>
                    <a:pt x="31315" y="49311"/>
                    <a:pt x="31053" y="48586"/>
                  </a:cubicBezTo>
                  <a:cubicBezTo>
                    <a:pt x="30853" y="48060"/>
                    <a:pt x="30853" y="47533"/>
                    <a:pt x="30928" y="47007"/>
                  </a:cubicBezTo>
                  <a:cubicBezTo>
                    <a:pt x="31128" y="45954"/>
                    <a:pt x="31630" y="45052"/>
                    <a:pt x="32432" y="44350"/>
                  </a:cubicBezTo>
                  <a:cubicBezTo>
                    <a:pt x="32732" y="44075"/>
                    <a:pt x="33058" y="43874"/>
                    <a:pt x="33459" y="43774"/>
                  </a:cubicBezTo>
                  <a:cubicBezTo>
                    <a:pt x="33664" y="43709"/>
                    <a:pt x="33863" y="43678"/>
                    <a:pt x="34052" y="43678"/>
                  </a:cubicBezTo>
                  <a:close/>
                  <a:moveTo>
                    <a:pt x="24136" y="0"/>
                  </a:moveTo>
                  <a:cubicBezTo>
                    <a:pt x="23682" y="0"/>
                    <a:pt x="23247" y="147"/>
                    <a:pt x="22833" y="465"/>
                  </a:cubicBezTo>
                  <a:cubicBezTo>
                    <a:pt x="22281" y="891"/>
                    <a:pt x="21755" y="1368"/>
                    <a:pt x="21304" y="1919"/>
                  </a:cubicBezTo>
                  <a:cubicBezTo>
                    <a:pt x="20803" y="2521"/>
                    <a:pt x="20326" y="3147"/>
                    <a:pt x="19850" y="3749"/>
                  </a:cubicBezTo>
                  <a:cubicBezTo>
                    <a:pt x="19850" y="3799"/>
                    <a:pt x="19825" y="3849"/>
                    <a:pt x="19800" y="3899"/>
                  </a:cubicBezTo>
                  <a:cubicBezTo>
                    <a:pt x="18722" y="5478"/>
                    <a:pt x="17795" y="7132"/>
                    <a:pt x="16868" y="8786"/>
                  </a:cubicBezTo>
                  <a:cubicBezTo>
                    <a:pt x="16793" y="8937"/>
                    <a:pt x="16692" y="9062"/>
                    <a:pt x="16592" y="9212"/>
                  </a:cubicBezTo>
                  <a:cubicBezTo>
                    <a:pt x="16341" y="9714"/>
                    <a:pt x="16066" y="10190"/>
                    <a:pt x="15790" y="10691"/>
                  </a:cubicBezTo>
                  <a:cubicBezTo>
                    <a:pt x="15740" y="10816"/>
                    <a:pt x="15690" y="10942"/>
                    <a:pt x="15615" y="11067"/>
                  </a:cubicBezTo>
                  <a:cubicBezTo>
                    <a:pt x="14737" y="12696"/>
                    <a:pt x="13835" y="14350"/>
                    <a:pt x="12908" y="15979"/>
                  </a:cubicBezTo>
                  <a:cubicBezTo>
                    <a:pt x="12858" y="16130"/>
                    <a:pt x="12757" y="16255"/>
                    <a:pt x="12682" y="16380"/>
                  </a:cubicBezTo>
                  <a:cubicBezTo>
                    <a:pt x="12607" y="16506"/>
                    <a:pt x="12557" y="16631"/>
                    <a:pt x="12482" y="16756"/>
                  </a:cubicBezTo>
                  <a:cubicBezTo>
                    <a:pt x="11329" y="18836"/>
                    <a:pt x="10151" y="20942"/>
                    <a:pt x="8998" y="23022"/>
                  </a:cubicBezTo>
                  <a:cubicBezTo>
                    <a:pt x="8772" y="23448"/>
                    <a:pt x="8547" y="23849"/>
                    <a:pt x="8321" y="24250"/>
                  </a:cubicBezTo>
                  <a:cubicBezTo>
                    <a:pt x="8271" y="24350"/>
                    <a:pt x="8221" y="24425"/>
                    <a:pt x="8171" y="24526"/>
                  </a:cubicBezTo>
                  <a:cubicBezTo>
                    <a:pt x="6366" y="27659"/>
                    <a:pt x="4612" y="30841"/>
                    <a:pt x="2983" y="34075"/>
                  </a:cubicBezTo>
                  <a:cubicBezTo>
                    <a:pt x="2231" y="35578"/>
                    <a:pt x="1454" y="37057"/>
                    <a:pt x="828" y="38611"/>
                  </a:cubicBezTo>
                  <a:cubicBezTo>
                    <a:pt x="502" y="39388"/>
                    <a:pt x="251" y="40165"/>
                    <a:pt x="126" y="40992"/>
                  </a:cubicBezTo>
                  <a:cubicBezTo>
                    <a:pt x="0" y="41644"/>
                    <a:pt x="251" y="42145"/>
                    <a:pt x="752" y="42521"/>
                  </a:cubicBezTo>
                  <a:cubicBezTo>
                    <a:pt x="928" y="42646"/>
                    <a:pt x="1103" y="42746"/>
                    <a:pt x="1279" y="42847"/>
                  </a:cubicBezTo>
                  <a:cubicBezTo>
                    <a:pt x="1730" y="43047"/>
                    <a:pt x="2181" y="43197"/>
                    <a:pt x="2632" y="43398"/>
                  </a:cubicBezTo>
                  <a:cubicBezTo>
                    <a:pt x="5013" y="44426"/>
                    <a:pt x="7394" y="45478"/>
                    <a:pt x="9775" y="46531"/>
                  </a:cubicBezTo>
                  <a:cubicBezTo>
                    <a:pt x="12908" y="47884"/>
                    <a:pt x="16041" y="49213"/>
                    <a:pt x="19173" y="50591"/>
                  </a:cubicBezTo>
                  <a:cubicBezTo>
                    <a:pt x="21153" y="51493"/>
                    <a:pt x="23108" y="52446"/>
                    <a:pt x="25063" y="53373"/>
                  </a:cubicBezTo>
                  <a:cubicBezTo>
                    <a:pt x="27018" y="54300"/>
                    <a:pt x="28973" y="55253"/>
                    <a:pt x="30903" y="56280"/>
                  </a:cubicBezTo>
                  <a:cubicBezTo>
                    <a:pt x="32056" y="56907"/>
                    <a:pt x="33184" y="57558"/>
                    <a:pt x="34261" y="58310"/>
                  </a:cubicBezTo>
                  <a:cubicBezTo>
                    <a:pt x="34687" y="58636"/>
                    <a:pt x="35113" y="58962"/>
                    <a:pt x="35539" y="59288"/>
                  </a:cubicBezTo>
                  <a:cubicBezTo>
                    <a:pt x="35615" y="59363"/>
                    <a:pt x="35690" y="59413"/>
                    <a:pt x="35765" y="59488"/>
                  </a:cubicBezTo>
                  <a:cubicBezTo>
                    <a:pt x="36141" y="59137"/>
                    <a:pt x="36492" y="58787"/>
                    <a:pt x="36843" y="58436"/>
                  </a:cubicBezTo>
                  <a:cubicBezTo>
                    <a:pt x="37745" y="57433"/>
                    <a:pt x="38572" y="56380"/>
                    <a:pt x="39299" y="55253"/>
                  </a:cubicBezTo>
                  <a:cubicBezTo>
                    <a:pt x="39700" y="54626"/>
                    <a:pt x="40126" y="54050"/>
                    <a:pt x="40502" y="53448"/>
                  </a:cubicBezTo>
                  <a:cubicBezTo>
                    <a:pt x="40828" y="52947"/>
                    <a:pt x="41128" y="52446"/>
                    <a:pt x="41429" y="51944"/>
                  </a:cubicBezTo>
                  <a:cubicBezTo>
                    <a:pt x="42306" y="50466"/>
                    <a:pt x="43184" y="48962"/>
                    <a:pt x="43986" y="47458"/>
                  </a:cubicBezTo>
                  <a:cubicBezTo>
                    <a:pt x="44738" y="46055"/>
                    <a:pt x="45514" y="44676"/>
                    <a:pt x="46266" y="43273"/>
                  </a:cubicBezTo>
                  <a:cubicBezTo>
                    <a:pt x="46893" y="42095"/>
                    <a:pt x="47494" y="40892"/>
                    <a:pt x="48121" y="39689"/>
                  </a:cubicBezTo>
                  <a:cubicBezTo>
                    <a:pt x="48522" y="38912"/>
                    <a:pt x="48948" y="38110"/>
                    <a:pt x="49324" y="37308"/>
                  </a:cubicBezTo>
                  <a:cubicBezTo>
                    <a:pt x="49951" y="36080"/>
                    <a:pt x="50552" y="34826"/>
                    <a:pt x="51154" y="33598"/>
                  </a:cubicBezTo>
                  <a:cubicBezTo>
                    <a:pt x="51730" y="32395"/>
                    <a:pt x="52307" y="31167"/>
                    <a:pt x="52883" y="29964"/>
                  </a:cubicBezTo>
                  <a:cubicBezTo>
                    <a:pt x="53159" y="29363"/>
                    <a:pt x="53434" y="28736"/>
                    <a:pt x="53710" y="28135"/>
                  </a:cubicBezTo>
                  <a:cubicBezTo>
                    <a:pt x="54111" y="27283"/>
                    <a:pt x="54512" y="26405"/>
                    <a:pt x="54888" y="25553"/>
                  </a:cubicBezTo>
                  <a:cubicBezTo>
                    <a:pt x="55239" y="24676"/>
                    <a:pt x="55640" y="23824"/>
                    <a:pt x="55941" y="22922"/>
                  </a:cubicBezTo>
                  <a:cubicBezTo>
                    <a:pt x="56166" y="22295"/>
                    <a:pt x="56417" y="21719"/>
                    <a:pt x="56642" y="21092"/>
                  </a:cubicBezTo>
                  <a:cubicBezTo>
                    <a:pt x="56818" y="20616"/>
                    <a:pt x="56968" y="20115"/>
                    <a:pt x="57144" y="19638"/>
                  </a:cubicBezTo>
                  <a:cubicBezTo>
                    <a:pt x="57219" y="19413"/>
                    <a:pt x="57294" y="19187"/>
                    <a:pt x="57369" y="18937"/>
                  </a:cubicBezTo>
                  <a:cubicBezTo>
                    <a:pt x="57394" y="18836"/>
                    <a:pt x="57394" y="18736"/>
                    <a:pt x="57319" y="18661"/>
                  </a:cubicBezTo>
                  <a:cubicBezTo>
                    <a:pt x="57144" y="18962"/>
                    <a:pt x="56993" y="19262"/>
                    <a:pt x="56818" y="19563"/>
                  </a:cubicBezTo>
                  <a:cubicBezTo>
                    <a:pt x="56191" y="20766"/>
                    <a:pt x="55565" y="21994"/>
                    <a:pt x="54938" y="23197"/>
                  </a:cubicBezTo>
                  <a:cubicBezTo>
                    <a:pt x="54462" y="24075"/>
                    <a:pt x="53986" y="24952"/>
                    <a:pt x="53535" y="25854"/>
                  </a:cubicBezTo>
                  <a:cubicBezTo>
                    <a:pt x="53058" y="26756"/>
                    <a:pt x="52582" y="27684"/>
                    <a:pt x="52081" y="28586"/>
                  </a:cubicBezTo>
                  <a:cubicBezTo>
                    <a:pt x="51630" y="29488"/>
                    <a:pt x="51154" y="30365"/>
                    <a:pt x="50702" y="31242"/>
                  </a:cubicBezTo>
                  <a:cubicBezTo>
                    <a:pt x="50176" y="32245"/>
                    <a:pt x="49650" y="33222"/>
                    <a:pt x="49124" y="34225"/>
                  </a:cubicBezTo>
                  <a:cubicBezTo>
                    <a:pt x="48647" y="35127"/>
                    <a:pt x="48171" y="36055"/>
                    <a:pt x="47695" y="36982"/>
                  </a:cubicBezTo>
                  <a:cubicBezTo>
                    <a:pt x="47219" y="37859"/>
                    <a:pt x="46768" y="38736"/>
                    <a:pt x="46291" y="39639"/>
                  </a:cubicBezTo>
                  <a:cubicBezTo>
                    <a:pt x="45815" y="40541"/>
                    <a:pt x="45339" y="41468"/>
                    <a:pt x="44863" y="42370"/>
                  </a:cubicBezTo>
                  <a:cubicBezTo>
                    <a:pt x="44337" y="43348"/>
                    <a:pt x="43835" y="44325"/>
                    <a:pt x="43309" y="45303"/>
                  </a:cubicBezTo>
                  <a:cubicBezTo>
                    <a:pt x="42833" y="46230"/>
                    <a:pt x="42332" y="47182"/>
                    <a:pt x="41855" y="48110"/>
                  </a:cubicBezTo>
                  <a:cubicBezTo>
                    <a:pt x="41404" y="48962"/>
                    <a:pt x="40928" y="49839"/>
                    <a:pt x="40477" y="50716"/>
                  </a:cubicBezTo>
                  <a:cubicBezTo>
                    <a:pt x="40001" y="51644"/>
                    <a:pt x="39499" y="52571"/>
                    <a:pt x="39023" y="53498"/>
                  </a:cubicBezTo>
                  <a:cubicBezTo>
                    <a:pt x="38522" y="54476"/>
                    <a:pt x="37996" y="55428"/>
                    <a:pt x="37494" y="56380"/>
                  </a:cubicBezTo>
                  <a:cubicBezTo>
                    <a:pt x="37319" y="56731"/>
                    <a:pt x="37169" y="57057"/>
                    <a:pt x="36993" y="57408"/>
                  </a:cubicBezTo>
                  <a:cubicBezTo>
                    <a:pt x="36918" y="57533"/>
                    <a:pt x="36818" y="57659"/>
                    <a:pt x="36717" y="57784"/>
                  </a:cubicBezTo>
                  <a:cubicBezTo>
                    <a:pt x="36638" y="57850"/>
                    <a:pt x="36545" y="57881"/>
                    <a:pt x="36456" y="57881"/>
                  </a:cubicBezTo>
                  <a:cubicBezTo>
                    <a:pt x="36376" y="57881"/>
                    <a:pt x="36300" y="57856"/>
                    <a:pt x="36241" y="57809"/>
                  </a:cubicBezTo>
                  <a:cubicBezTo>
                    <a:pt x="36116" y="57709"/>
                    <a:pt x="36041" y="57483"/>
                    <a:pt x="36091" y="57333"/>
                  </a:cubicBezTo>
                  <a:cubicBezTo>
                    <a:pt x="36141" y="57258"/>
                    <a:pt x="36166" y="57182"/>
                    <a:pt x="36216" y="57107"/>
                  </a:cubicBezTo>
                  <a:cubicBezTo>
                    <a:pt x="36793" y="56005"/>
                    <a:pt x="37369" y="54902"/>
                    <a:pt x="37946" y="53824"/>
                  </a:cubicBezTo>
                  <a:cubicBezTo>
                    <a:pt x="38522" y="52721"/>
                    <a:pt x="39098" y="51619"/>
                    <a:pt x="39675" y="50516"/>
                  </a:cubicBezTo>
                  <a:cubicBezTo>
                    <a:pt x="40126" y="49664"/>
                    <a:pt x="40577" y="48812"/>
                    <a:pt x="41028" y="47959"/>
                  </a:cubicBezTo>
                  <a:cubicBezTo>
                    <a:pt x="41530" y="47007"/>
                    <a:pt x="42031" y="46055"/>
                    <a:pt x="42507" y="45102"/>
                  </a:cubicBezTo>
                  <a:cubicBezTo>
                    <a:pt x="42958" y="44250"/>
                    <a:pt x="43409" y="43398"/>
                    <a:pt x="43860" y="42546"/>
                  </a:cubicBezTo>
                  <a:cubicBezTo>
                    <a:pt x="44412" y="41518"/>
                    <a:pt x="44963" y="40466"/>
                    <a:pt x="45489" y="39438"/>
                  </a:cubicBezTo>
                  <a:cubicBezTo>
                    <a:pt x="45966" y="38561"/>
                    <a:pt x="46417" y="37709"/>
                    <a:pt x="46868" y="36832"/>
                  </a:cubicBezTo>
                  <a:cubicBezTo>
                    <a:pt x="47369" y="35904"/>
                    <a:pt x="47845" y="34952"/>
                    <a:pt x="48347" y="34024"/>
                  </a:cubicBezTo>
                  <a:cubicBezTo>
                    <a:pt x="48798" y="33172"/>
                    <a:pt x="49249" y="32295"/>
                    <a:pt x="49700" y="31418"/>
                  </a:cubicBezTo>
                  <a:cubicBezTo>
                    <a:pt x="50201" y="30516"/>
                    <a:pt x="50677" y="29588"/>
                    <a:pt x="51154" y="28661"/>
                  </a:cubicBezTo>
                  <a:cubicBezTo>
                    <a:pt x="51680" y="27684"/>
                    <a:pt x="52181" y="26681"/>
                    <a:pt x="52708" y="25704"/>
                  </a:cubicBezTo>
                  <a:cubicBezTo>
                    <a:pt x="53184" y="24776"/>
                    <a:pt x="53660" y="23874"/>
                    <a:pt x="54161" y="22947"/>
                  </a:cubicBezTo>
                  <a:cubicBezTo>
                    <a:pt x="54612" y="22070"/>
                    <a:pt x="55088" y="21167"/>
                    <a:pt x="55540" y="20290"/>
                  </a:cubicBezTo>
                  <a:cubicBezTo>
                    <a:pt x="55916" y="19588"/>
                    <a:pt x="56291" y="18887"/>
                    <a:pt x="56642" y="18185"/>
                  </a:cubicBezTo>
                  <a:cubicBezTo>
                    <a:pt x="56692" y="18085"/>
                    <a:pt x="56768" y="17959"/>
                    <a:pt x="56818" y="17859"/>
                  </a:cubicBezTo>
                  <a:cubicBezTo>
                    <a:pt x="56963" y="17598"/>
                    <a:pt x="57074" y="17480"/>
                    <a:pt x="57235" y="17480"/>
                  </a:cubicBezTo>
                  <a:cubicBezTo>
                    <a:pt x="57352" y="17480"/>
                    <a:pt x="57494" y="17542"/>
                    <a:pt x="57695" y="17658"/>
                  </a:cubicBezTo>
                  <a:cubicBezTo>
                    <a:pt x="57820" y="17608"/>
                    <a:pt x="57820" y="17483"/>
                    <a:pt x="57845" y="17358"/>
                  </a:cubicBezTo>
                  <a:cubicBezTo>
                    <a:pt x="57921" y="17007"/>
                    <a:pt x="57971" y="16631"/>
                    <a:pt x="58046" y="16255"/>
                  </a:cubicBezTo>
                  <a:cubicBezTo>
                    <a:pt x="58071" y="16130"/>
                    <a:pt x="58096" y="16004"/>
                    <a:pt x="58246" y="15929"/>
                  </a:cubicBezTo>
                  <a:cubicBezTo>
                    <a:pt x="58171" y="15879"/>
                    <a:pt x="58096" y="15804"/>
                    <a:pt x="58021" y="15754"/>
                  </a:cubicBezTo>
                  <a:cubicBezTo>
                    <a:pt x="57244" y="15277"/>
                    <a:pt x="56492" y="14826"/>
                    <a:pt x="55740" y="14375"/>
                  </a:cubicBezTo>
                  <a:cubicBezTo>
                    <a:pt x="55439" y="14200"/>
                    <a:pt x="55164" y="14074"/>
                    <a:pt x="54863" y="13924"/>
                  </a:cubicBezTo>
                  <a:cubicBezTo>
                    <a:pt x="54662" y="13824"/>
                    <a:pt x="54487" y="13699"/>
                    <a:pt x="54286" y="13598"/>
                  </a:cubicBezTo>
                  <a:cubicBezTo>
                    <a:pt x="52432" y="12696"/>
                    <a:pt x="50602" y="11769"/>
                    <a:pt x="48748" y="10892"/>
                  </a:cubicBezTo>
                  <a:cubicBezTo>
                    <a:pt x="45890" y="9538"/>
                    <a:pt x="43058" y="8160"/>
                    <a:pt x="40176" y="6856"/>
                  </a:cubicBezTo>
                  <a:cubicBezTo>
                    <a:pt x="36216" y="5027"/>
                    <a:pt x="32206" y="3222"/>
                    <a:pt x="28221" y="1418"/>
                  </a:cubicBezTo>
                  <a:cubicBezTo>
                    <a:pt x="27143" y="942"/>
                    <a:pt x="26066" y="465"/>
                    <a:pt x="24938" y="140"/>
                  </a:cubicBezTo>
                  <a:cubicBezTo>
                    <a:pt x="24664" y="48"/>
                    <a:pt x="24397" y="0"/>
                    <a:pt x="241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99;p58"/>
            <p:cNvSpPr/>
            <p:nvPr/>
          </p:nvSpPr>
          <p:spPr>
            <a:xfrm>
              <a:off x="4486375" y="2037700"/>
              <a:ext cx="1167325" cy="1292550"/>
            </a:xfrm>
            <a:custGeom>
              <a:avLst/>
              <a:gdLst/>
              <a:ahLst/>
              <a:cxnLst/>
              <a:rect l="l" t="t" r="r" b="b"/>
              <a:pathLst>
                <a:path w="46693" h="51702" extrusionOk="0">
                  <a:moveTo>
                    <a:pt x="15987" y="1"/>
                  </a:moveTo>
                  <a:cubicBezTo>
                    <a:pt x="15525" y="1"/>
                    <a:pt x="15083" y="141"/>
                    <a:pt x="14662" y="448"/>
                  </a:cubicBezTo>
                  <a:cubicBezTo>
                    <a:pt x="14111" y="900"/>
                    <a:pt x="13584" y="1376"/>
                    <a:pt x="13133" y="1927"/>
                  </a:cubicBezTo>
                  <a:cubicBezTo>
                    <a:pt x="12632" y="2529"/>
                    <a:pt x="12156" y="3130"/>
                    <a:pt x="11680" y="3757"/>
                  </a:cubicBezTo>
                  <a:cubicBezTo>
                    <a:pt x="11654" y="3807"/>
                    <a:pt x="11654" y="3857"/>
                    <a:pt x="11629" y="3882"/>
                  </a:cubicBezTo>
                  <a:cubicBezTo>
                    <a:pt x="10552" y="5461"/>
                    <a:pt x="9624" y="7115"/>
                    <a:pt x="8697" y="8794"/>
                  </a:cubicBezTo>
                  <a:cubicBezTo>
                    <a:pt x="8622" y="8920"/>
                    <a:pt x="8522" y="9070"/>
                    <a:pt x="8421" y="9220"/>
                  </a:cubicBezTo>
                  <a:cubicBezTo>
                    <a:pt x="8171" y="9697"/>
                    <a:pt x="7895" y="10198"/>
                    <a:pt x="7619" y="10674"/>
                  </a:cubicBezTo>
                  <a:cubicBezTo>
                    <a:pt x="7569" y="10799"/>
                    <a:pt x="7519" y="10925"/>
                    <a:pt x="7444" y="11050"/>
                  </a:cubicBezTo>
                  <a:cubicBezTo>
                    <a:pt x="6567" y="12704"/>
                    <a:pt x="5664" y="14333"/>
                    <a:pt x="4737" y="15987"/>
                  </a:cubicBezTo>
                  <a:cubicBezTo>
                    <a:pt x="4687" y="16113"/>
                    <a:pt x="4587" y="16238"/>
                    <a:pt x="4512" y="16363"/>
                  </a:cubicBezTo>
                  <a:cubicBezTo>
                    <a:pt x="4436" y="16489"/>
                    <a:pt x="4386" y="16614"/>
                    <a:pt x="4311" y="16739"/>
                  </a:cubicBezTo>
                  <a:cubicBezTo>
                    <a:pt x="3158" y="18845"/>
                    <a:pt x="1980" y="20925"/>
                    <a:pt x="827" y="23030"/>
                  </a:cubicBezTo>
                  <a:cubicBezTo>
                    <a:pt x="602" y="23431"/>
                    <a:pt x="376" y="23857"/>
                    <a:pt x="151" y="24258"/>
                  </a:cubicBezTo>
                  <a:cubicBezTo>
                    <a:pt x="251" y="24283"/>
                    <a:pt x="301" y="24333"/>
                    <a:pt x="326" y="24434"/>
                  </a:cubicBezTo>
                  <a:cubicBezTo>
                    <a:pt x="451" y="25336"/>
                    <a:pt x="577" y="26238"/>
                    <a:pt x="702" y="27140"/>
                  </a:cubicBezTo>
                  <a:cubicBezTo>
                    <a:pt x="777" y="27842"/>
                    <a:pt x="852" y="28519"/>
                    <a:pt x="903" y="29195"/>
                  </a:cubicBezTo>
                  <a:cubicBezTo>
                    <a:pt x="953" y="30023"/>
                    <a:pt x="1028" y="30850"/>
                    <a:pt x="1053" y="31677"/>
                  </a:cubicBezTo>
                  <a:cubicBezTo>
                    <a:pt x="1053" y="32378"/>
                    <a:pt x="1028" y="33080"/>
                    <a:pt x="1028" y="33782"/>
                  </a:cubicBezTo>
                  <a:cubicBezTo>
                    <a:pt x="1003" y="34383"/>
                    <a:pt x="1003" y="34985"/>
                    <a:pt x="1003" y="35587"/>
                  </a:cubicBezTo>
                  <a:cubicBezTo>
                    <a:pt x="1003" y="35712"/>
                    <a:pt x="953" y="35812"/>
                    <a:pt x="953" y="35937"/>
                  </a:cubicBezTo>
                  <a:cubicBezTo>
                    <a:pt x="953" y="36138"/>
                    <a:pt x="928" y="36363"/>
                    <a:pt x="928" y="36564"/>
                  </a:cubicBezTo>
                  <a:cubicBezTo>
                    <a:pt x="928" y="36589"/>
                    <a:pt x="928" y="36639"/>
                    <a:pt x="928" y="36664"/>
                  </a:cubicBezTo>
                  <a:cubicBezTo>
                    <a:pt x="777" y="37216"/>
                    <a:pt x="852" y="37792"/>
                    <a:pt x="752" y="38343"/>
                  </a:cubicBezTo>
                  <a:cubicBezTo>
                    <a:pt x="577" y="39346"/>
                    <a:pt x="401" y="40323"/>
                    <a:pt x="226" y="41326"/>
                  </a:cubicBezTo>
                  <a:cubicBezTo>
                    <a:pt x="176" y="41627"/>
                    <a:pt x="101" y="41927"/>
                    <a:pt x="0" y="42253"/>
                  </a:cubicBezTo>
                  <a:cubicBezTo>
                    <a:pt x="50" y="42379"/>
                    <a:pt x="226" y="42429"/>
                    <a:pt x="351" y="42479"/>
                  </a:cubicBezTo>
                  <a:cubicBezTo>
                    <a:pt x="903" y="42780"/>
                    <a:pt x="1454" y="43030"/>
                    <a:pt x="2005" y="43306"/>
                  </a:cubicBezTo>
                  <a:cubicBezTo>
                    <a:pt x="2933" y="43757"/>
                    <a:pt x="3835" y="44208"/>
                    <a:pt x="4737" y="44659"/>
                  </a:cubicBezTo>
                  <a:cubicBezTo>
                    <a:pt x="5188" y="44885"/>
                    <a:pt x="5639" y="45110"/>
                    <a:pt x="6065" y="45361"/>
                  </a:cubicBezTo>
                  <a:cubicBezTo>
                    <a:pt x="6667" y="45637"/>
                    <a:pt x="7243" y="45937"/>
                    <a:pt x="7820" y="46238"/>
                  </a:cubicBezTo>
                  <a:cubicBezTo>
                    <a:pt x="8797" y="46739"/>
                    <a:pt x="9750" y="47216"/>
                    <a:pt x="10727" y="47692"/>
                  </a:cubicBezTo>
                  <a:cubicBezTo>
                    <a:pt x="11354" y="48018"/>
                    <a:pt x="11955" y="48343"/>
                    <a:pt x="12582" y="48619"/>
                  </a:cubicBezTo>
                  <a:cubicBezTo>
                    <a:pt x="13509" y="49045"/>
                    <a:pt x="14411" y="49521"/>
                    <a:pt x="15364" y="49872"/>
                  </a:cubicBezTo>
                  <a:cubicBezTo>
                    <a:pt x="15865" y="50048"/>
                    <a:pt x="16366" y="50298"/>
                    <a:pt x="16893" y="50499"/>
                  </a:cubicBezTo>
                  <a:cubicBezTo>
                    <a:pt x="17193" y="50624"/>
                    <a:pt x="17544" y="50674"/>
                    <a:pt x="17845" y="50825"/>
                  </a:cubicBezTo>
                  <a:cubicBezTo>
                    <a:pt x="18296" y="51000"/>
                    <a:pt x="18772" y="51025"/>
                    <a:pt x="19173" y="51226"/>
                  </a:cubicBezTo>
                  <a:cubicBezTo>
                    <a:pt x="19274" y="51276"/>
                    <a:pt x="19374" y="51276"/>
                    <a:pt x="19474" y="51301"/>
                  </a:cubicBezTo>
                  <a:cubicBezTo>
                    <a:pt x="20076" y="51401"/>
                    <a:pt x="20677" y="51526"/>
                    <a:pt x="21279" y="51602"/>
                  </a:cubicBezTo>
                  <a:cubicBezTo>
                    <a:pt x="21655" y="51652"/>
                    <a:pt x="22030" y="51677"/>
                    <a:pt x="22406" y="51702"/>
                  </a:cubicBezTo>
                  <a:cubicBezTo>
                    <a:pt x="23033" y="51702"/>
                    <a:pt x="23635" y="51652"/>
                    <a:pt x="24261" y="51552"/>
                  </a:cubicBezTo>
                  <a:cubicBezTo>
                    <a:pt x="25063" y="51426"/>
                    <a:pt x="25840" y="51226"/>
                    <a:pt x="26567" y="50850"/>
                  </a:cubicBezTo>
                  <a:cubicBezTo>
                    <a:pt x="27319" y="50474"/>
                    <a:pt x="28046" y="50048"/>
                    <a:pt x="28672" y="49446"/>
                  </a:cubicBezTo>
                  <a:cubicBezTo>
                    <a:pt x="29098" y="49045"/>
                    <a:pt x="29549" y="48644"/>
                    <a:pt x="30000" y="48218"/>
                  </a:cubicBezTo>
                  <a:cubicBezTo>
                    <a:pt x="30276" y="47942"/>
                    <a:pt x="30552" y="47617"/>
                    <a:pt x="30828" y="47291"/>
                  </a:cubicBezTo>
                  <a:cubicBezTo>
                    <a:pt x="31279" y="46714"/>
                    <a:pt x="33735" y="43306"/>
                    <a:pt x="34462" y="42153"/>
                  </a:cubicBezTo>
                  <a:cubicBezTo>
                    <a:pt x="35063" y="41201"/>
                    <a:pt x="35665" y="40223"/>
                    <a:pt x="36216" y="39221"/>
                  </a:cubicBezTo>
                  <a:cubicBezTo>
                    <a:pt x="36893" y="37993"/>
                    <a:pt x="37594" y="36764"/>
                    <a:pt x="38246" y="35511"/>
                  </a:cubicBezTo>
                  <a:cubicBezTo>
                    <a:pt x="38797" y="34459"/>
                    <a:pt x="39324" y="33406"/>
                    <a:pt x="39850" y="32328"/>
                  </a:cubicBezTo>
                  <a:cubicBezTo>
                    <a:pt x="40402" y="31201"/>
                    <a:pt x="40928" y="30048"/>
                    <a:pt x="41454" y="28920"/>
                  </a:cubicBezTo>
                  <a:cubicBezTo>
                    <a:pt x="41680" y="28419"/>
                    <a:pt x="41930" y="27917"/>
                    <a:pt x="42131" y="27416"/>
                  </a:cubicBezTo>
                  <a:cubicBezTo>
                    <a:pt x="42507" y="26539"/>
                    <a:pt x="42858" y="25687"/>
                    <a:pt x="43209" y="24810"/>
                  </a:cubicBezTo>
                  <a:cubicBezTo>
                    <a:pt x="43559" y="23932"/>
                    <a:pt x="43935" y="23055"/>
                    <a:pt x="44236" y="22153"/>
                  </a:cubicBezTo>
                  <a:cubicBezTo>
                    <a:pt x="44437" y="21501"/>
                    <a:pt x="44712" y="20875"/>
                    <a:pt x="44938" y="20223"/>
                  </a:cubicBezTo>
                  <a:cubicBezTo>
                    <a:pt x="45063" y="19897"/>
                    <a:pt x="45138" y="19521"/>
                    <a:pt x="45264" y="19195"/>
                  </a:cubicBezTo>
                  <a:cubicBezTo>
                    <a:pt x="45314" y="19020"/>
                    <a:pt x="45389" y="18845"/>
                    <a:pt x="45439" y="18669"/>
                  </a:cubicBezTo>
                  <a:cubicBezTo>
                    <a:pt x="45590" y="18243"/>
                    <a:pt x="45740" y="17842"/>
                    <a:pt x="45840" y="17441"/>
                  </a:cubicBezTo>
                  <a:cubicBezTo>
                    <a:pt x="45991" y="16990"/>
                    <a:pt x="46091" y="16539"/>
                    <a:pt x="46216" y="16088"/>
                  </a:cubicBezTo>
                  <a:cubicBezTo>
                    <a:pt x="46216" y="16038"/>
                    <a:pt x="46216" y="15962"/>
                    <a:pt x="46241" y="15887"/>
                  </a:cubicBezTo>
                  <a:cubicBezTo>
                    <a:pt x="46542" y="15261"/>
                    <a:pt x="46542" y="14584"/>
                    <a:pt x="46692" y="13932"/>
                  </a:cubicBezTo>
                  <a:cubicBezTo>
                    <a:pt x="46492" y="13807"/>
                    <a:pt x="46316" y="13707"/>
                    <a:pt x="46116" y="13606"/>
                  </a:cubicBezTo>
                  <a:cubicBezTo>
                    <a:pt x="44261" y="12704"/>
                    <a:pt x="42432" y="11777"/>
                    <a:pt x="40577" y="10900"/>
                  </a:cubicBezTo>
                  <a:cubicBezTo>
                    <a:pt x="37720" y="9521"/>
                    <a:pt x="34888" y="8168"/>
                    <a:pt x="32005" y="6839"/>
                  </a:cubicBezTo>
                  <a:cubicBezTo>
                    <a:pt x="28046" y="5010"/>
                    <a:pt x="24036" y="3230"/>
                    <a:pt x="20051" y="1426"/>
                  </a:cubicBezTo>
                  <a:cubicBezTo>
                    <a:pt x="18973" y="950"/>
                    <a:pt x="17895" y="474"/>
                    <a:pt x="16767" y="123"/>
                  </a:cubicBezTo>
                  <a:cubicBezTo>
                    <a:pt x="16501" y="43"/>
                    <a:pt x="16241" y="1"/>
                    <a:pt x="15987"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800;p58"/>
            <p:cNvSpPr/>
            <p:nvPr/>
          </p:nvSpPr>
          <p:spPr>
            <a:xfrm>
              <a:off x="4762050" y="2170075"/>
              <a:ext cx="803300" cy="601525"/>
            </a:xfrm>
            <a:custGeom>
              <a:avLst/>
              <a:gdLst/>
              <a:ahLst/>
              <a:cxnLst/>
              <a:rect l="l" t="t" r="r" b="b"/>
              <a:pathLst>
                <a:path w="32132" h="24061" extrusionOk="0">
                  <a:moveTo>
                    <a:pt x="6204" y="0"/>
                  </a:moveTo>
                  <a:cubicBezTo>
                    <a:pt x="5985" y="0"/>
                    <a:pt x="5809" y="148"/>
                    <a:pt x="5590" y="542"/>
                  </a:cubicBezTo>
                  <a:cubicBezTo>
                    <a:pt x="4262" y="2973"/>
                    <a:pt x="2933" y="5404"/>
                    <a:pt x="1605" y="7810"/>
                  </a:cubicBezTo>
                  <a:cubicBezTo>
                    <a:pt x="1104" y="8687"/>
                    <a:pt x="627" y="9565"/>
                    <a:pt x="151" y="10442"/>
                  </a:cubicBezTo>
                  <a:cubicBezTo>
                    <a:pt x="1" y="10717"/>
                    <a:pt x="51" y="10893"/>
                    <a:pt x="302" y="11068"/>
                  </a:cubicBezTo>
                  <a:cubicBezTo>
                    <a:pt x="402" y="11144"/>
                    <a:pt x="502" y="11194"/>
                    <a:pt x="602" y="11244"/>
                  </a:cubicBezTo>
                  <a:cubicBezTo>
                    <a:pt x="1931" y="11895"/>
                    <a:pt x="3234" y="12572"/>
                    <a:pt x="4537" y="13224"/>
                  </a:cubicBezTo>
                  <a:cubicBezTo>
                    <a:pt x="10502" y="16231"/>
                    <a:pt x="16467" y="19239"/>
                    <a:pt x="22432" y="22246"/>
                  </a:cubicBezTo>
                  <a:cubicBezTo>
                    <a:pt x="23560" y="22823"/>
                    <a:pt x="24713" y="23399"/>
                    <a:pt x="25841" y="23976"/>
                  </a:cubicBezTo>
                  <a:cubicBezTo>
                    <a:pt x="25953" y="24032"/>
                    <a:pt x="26049" y="24060"/>
                    <a:pt x="26134" y="24060"/>
                  </a:cubicBezTo>
                  <a:cubicBezTo>
                    <a:pt x="26277" y="24060"/>
                    <a:pt x="26392" y="23982"/>
                    <a:pt x="26517" y="23825"/>
                  </a:cubicBezTo>
                  <a:cubicBezTo>
                    <a:pt x="26618" y="23675"/>
                    <a:pt x="26718" y="23499"/>
                    <a:pt x="26818" y="23324"/>
                  </a:cubicBezTo>
                  <a:cubicBezTo>
                    <a:pt x="27420" y="22171"/>
                    <a:pt x="28021" y="20993"/>
                    <a:pt x="28623" y="19840"/>
                  </a:cubicBezTo>
                  <a:cubicBezTo>
                    <a:pt x="29700" y="17760"/>
                    <a:pt x="30778" y="15705"/>
                    <a:pt x="31881" y="13650"/>
                  </a:cubicBezTo>
                  <a:cubicBezTo>
                    <a:pt x="31956" y="13499"/>
                    <a:pt x="32031" y="13324"/>
                    <a:pt x="32056" y="13224"/>
                  </a:cubicBezTo>
                  <a:cubicBezTo>
                    <a:pt x="32131" y="12898"/>
                    <a:pt x="31981" y="12697"/>
                    <a:pt x="31781" y="12572"/>
                  </a:cubicBezTo>
                  <a:cubicBezTo>
                    <a:pt x="31655" y="12472"/>
                    <a:pt x="31505" y="12422"/>
                    <a:pt x="31354" y="12347"/>
                  </a:cubicBezTo>
                  <a:cubicBezTo>
                    <a:pt x="27470" y="10417"/>
                    <a:pt x="23560" y="8487"/>
                    <a:pt x="19675" y="6557"/>
                  </a:cubicBezTo>
                  <a:cubicBezTo>
                    <a:pt x="15364" y="4427"/>
                    <a:pt x="11079" y="2321"/>
                    <a:pt x="6768" y="191"/>
                  </a:cubicBezTo>
                  <a:cubicBezTo>
                    <a:pt x="6538" y="76"/>
                    <a:pt x="6360" y="0"/>
                    <a:pt x="6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801;p58"/>
            <p:cNvSpPr/>
            <p:nvPr/>
          </p:nvSpPr>
          <p:spPr>
            <a:xfrm>
              <a:off x="4553425" y="2831300"/>
              <a:ext cx="123450" cy="151400"/>
            </a:xfrm>
            <a:custGeom>
              <a:avLst/>
              <a:gdLst/>
              <a:ahLst/>
              <a:cxnLst/>
              <a:rect l="l" t="t" r="r" b="b"/>
              <a:pathLst>
                <a:path w="4938" h="6056" extrusionOk="0">
                  <a:moveTo>
                    <a:pt x="2789" y="567"/>
                  </a:moveTo>
                  <a:cubicBezTo>
                    <a:pt x="2887" y="567"/>
                    <a:pt x="2985" y="594"/>
                    <a:pt x="3083" y="660"/>
                  </a:cubicBezTo>
                  <a:cubicBezTo>
                    <a:pt x="3308" y="835"/>
                    <a:pt x="3308" y="1086"/>
                    <a:pt x="3283" y="1336"/>
                  </a:cubicBezTo>
                  <a:cubicBezTo>
                    <a:pt x="3133" y="1837"/>
                    <a:pt x="2857" y="2264"/>
                    <a:pt x="2356" y="2489"/>
                  </a:cubicBezTo>
                  <a:cubicBezTo>
                    <a:pt x="2281" y="2539"/>
                    <a:pt x="2155" y="2564"/>
                    <a:pt x="2055" y="2564"/>
                  </a:cubicBezTo>
                  <a:cubicBezTo>
                    <a:pt x="2034" y="2566"/>
                    <a:pt x="2014" y="2567"/>
                    <a:pt x="1994" y="2567"/>
                  </a:cubicBezTo>
                  <a:cubicBezTo>
                    <a:pt x="1776" y="2567"/>
                    <a:pt x="1625" y="2443"/>
                    <a:pt x="1579" y="2213"/>
                  </a:cubicBezTo>
                  <a:cubicBezTo>
                    <a:pt x="1554" y="2063"/>
                    <a:pt x="1529" y="1913"/>
                    <a:pt x="1579" y="1762"/>
                  </a:cubicBezTo>
                  <a:cubicBezTo>
                    <a:pt x="1704" y="1286"/>
                    <a:pt x="1980" y="935"/>
                    <a:pt x="2406" y="685"/>
                  </a:cubicBezTo>
                  <a:cubicBezTo>
                    <a:pt x="2534" y="614"/>
                    <a:pt x="2661" y="567"/>
                    <a:pt x="2789" y="567"/>
                  </a:cubicBezTo>
                  <a:close/>
                  <a:moveTo>
                    <a:pt x="1415" y="2762"/>
                  </a:moveTo>
                  <a:cubicBezTo>
                    <a:pt x="1428" y="2762"/>
                    <a:pt x="1441" y="2763"/>
                    <a:pt x="1454" y="2765"/>
                  </a:cubicBezTo>
                  <a:cubicBezTo>
                    <a:pt x="1604" y="2815"/>
                    <a:pt x="1729" y="2965"/>
                    <a:pt x="1679" y="3116"/>
                  </a:cubicBezTo>
                  <a:cubicBezTo>
                    <a:pt x="1654" y="3341"/>
                    <a:pt x="1479" y="3467"/>
                    <a:pt x="1303" y="3467"/>
                  </a:cubicBezTo>
                  <a:cubicBezTo>
                    <a:pt x="1128" y="3442"/>
                    <a:pt x="1003" y="3241"/>
                    <a:pt x="1053" y="3066"/>
                  </a:cubicBezTo>
                  <a:cubicBezTo>
                    <a:pt x="1076" y="2903"/>
                    <a:pt x="1250" y="2762"/>
                    <a:pt x="1415" y="2762"/>
                  </a:cubicBezTo>
                  <a:close/>
                  <a:moveTo>
                    <a:pt x="3178" y="1"/>
                  </a:moveTo>
                  <a:cubicBezTo>
                    <a:pt x="2964" y="1"/>
                    <a:pt x="2752" y="39"/>
                    <a:pt x="2531" y="108"/>
                  </a:cubicBezTo>
                  <a:cubicBezTo>
                    <a:pt x="2080" y="284"/>
                    <a:pt x="1704" y="534"/>
                    <a:pt x="1378" y="860"/>
                  </a:cubicBezTo>
                  <a:cubicBezTo>
                    <a:pt x="677" y="1537"/>
                    <a:pt x="276" y="2364"/>
                    <a:pt x="100" y="3291"/>
                  </a:cubicBezTo>
                  <a:cubicBezTo>
                    <a:pt x="0" y="3817"/>
                    <a:pt x="0" y="4319"/>
                    <a:pt x="150" y="4845"/>
                  </a:cubicBezTo>
                  <a:cubicBezTo>
                    <a:pt x="423" y="5625"/>
                    <a:pt x="1014" y="6056"/>
                    <a:pt x="1735" y="6056"/>
                  </a:cubicBezTo>
                  <a:cubicBezTo>
                    <a:pt x="1941" y="6056"/>
                    <a:pt x="2158" y="6020"/>
                    <a:pt x="2381" y="5948"/>
                  </a:cubicBezTo>
                  <a:cubicBezTo>
                    <a:pt x="2732" y="5822"/>
                    <a:pt x="3058" y="5622"/>
                    <a:pt x="3358" y="5371"/>
                  </a:cubicBezTo>
                  <a:cubicBezTo>
                    <a:pt x="4135" y="4670"/>
                    <a:pt x="4612" y="3792"/>
                    <a:pt x="4812" y="2790"/>
                  </a:cubicBezTo>
                  <a:cubicBezTo>
                    <a:pt x="4937" y="2013"/>
                    <a:pt x="4912" y="1562"/>
                    <a:pt x="4662" y="1035"/>
                  </a:cubicBezTo>
                  <a:cubicBezTo>
                    <a:pt x="4486" y="584"/>
                    <a:pt x="4185" y="259"/>
                    <a:pt x="3709" y="83"/>
                  </a:cubicBezTo>
                  <a:cubicBezTo>
                    <a:pt x="3529" y="27"/>
                    <a:pt x="3353" y="1"/>
                    <a:pt x="31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02;p58"/>
            <p:cNvSpPr/>
            <p:nvPr/>
          </p:nvSpPr>
          <p:spPr>
            <a:xfrm>
              <a:off x="5079725" y="3088500"/>
              <a:ext cx="122850" cy="150850"/>
            </a:xfrm>
            <a:custGeom>
              <a:avLst/>
              <a:gdLst/>
              <a:ahLst/>
              <a:cxnLst/>
              <a:rect l="l" t="t" r="r" b="b"/>
              <a:pathLst>
                <a:path w="4914" h="6034" extrusionOk="0">
                  <a:moveTo>
                    <a:pt x="2733" y="556"/>
                  </a:moveTo>
                  <a:cubicBezTo>
                    <a:pt x="3056" y="556"/>
                    <a:pt x="3278" y="810"/>
                    <a:pt x="3259" y="1199"/>
                  </a:cubicBezTo>
                  <a:cubicBezTo>
                    <a:pt x="3234" y="1224"/>
                    <a:pt x="3234" y="1274"/>
                    <a:pt x="3234" y="1374"/>
                  </a:cubicBezTo>
                  <a:cubicBezTo>
                    <a:pt x="3058" y="1825"/>
                    <a:pt x="2783" y="2276"/>
                    <a:pt x="2256" y="2502"/>
                  </a:cubicBezTo>
                  <a:cubicBezTo>
                    <a:pt x="2198" y="2531"/>
                    <a:pt x="2122" y="2543"/>
                    <a:pt x="2039" y="2543"/>
                  </a:cubicBezTo>
                  <a:cubicBezTo>
                    <a:pt x="1980" y="2543"/>
                    <a:pt x="1918" y="2537"/>
                    <a:pt x="1855" y="2527"/>
                  </a:cubicBezTo>
                  <a:cubicBezTo>
                    <a:pt x="1680" y="2502"/>
                    <a:pt x="1555" y="2377"/>
                    <a:pt x="1505" y="2201"/>
                  </a:cubicBezTo>
                  <a:cubicBezTo>
                    <a:pt x="1479" y="2076"/>
                    <a:pt x="1479" y="1925"/>
                    <a:pt x="1505" y="1800"/>
                  </a:cubicBezTo>
                  <a:cubicBezTo>
                    <a:pt x="1630" y="1324"/>
                    <a:pt x="1906" y="923"/>
                    <a:pt x="2357" y="672"/>
                  </a:cubicBezTo>
                  <a:cubicBezTo>
                    <a:pt x="2382" y="647"/>
                    <a:pt x="2407" y="647"/>
                    <a:pt x="2432" y="622"/>
                  </a:cubicBezTo>
                  <a:cubicBezTo>
                    <a:pt x="2538" y="577"/>
                    <a:pt x="2640" y="556"/>
                    <a:pt x="2733" y="556"/>
                  </a:cubicBezTo>
                  <a:close/>
                  <a:moveTo>
                    <a:pt x="1334" y="2743"/>
                  </a:moveTo>
                  <a:cubicBezTo>
                    <a:pt x="1357" y="2743"/>
                    <a:pt x="1381" y="2746"/>
                    <a:pt x="1404" y="2753"/>
                  </a:cubicBezTo>
                  <a:cubicBezTo>
                    <a:pt x="1555" y="2803"/>
                    <a:pt x="1680" y="2978"/>
                    <a:pt x="1630" y="3128"/>
                  </a:cubicBezTo>
                  <a:cubicBezTo>
                    <a:pt x="1607" y="3291"/>
                    <a:pt x="1433" y="3432"/>
                    <a:pt x="1268" y="3432"/>
                  </a:cubicBezTo>
                  <a:cubicBezTo>
                    <a:pt x="1255" y="3432"/>
                    <a:pt x="1242" y="3431"/>
                    <a:pt x="1229" y="3429"/>
                  </a:cubicBezTo>
                  <a:cubicBezTo>
                    <a:pt x="1078" y="3404"/>
                    <a:pt x="953" y="3204"/>
                    <a:pt x="978" y="3028"/>
                  </a:cubicBezTo>
                  <a:cubicBezTo>
                    <a:pt x="1022" y="2876"/>
                    <a:pt x="1178" y="2743"/>
                    <a:pt x="1334" y="2743"/>
                  </a:cubicBezTo>
                  <a:close/>
                  <a:moveTo>
                    <a:pt x="3200" y="0"/>
                  </a:moveTo>
                  <a:cubicBezTo>
                    <a:pt x="3011" y="0"/>
                    <a:pt x="2812" y="31"/>
                    <a:pt x="2607" y="96"/>
                  </a:cubicBezTo>
                  <a:cubicBezTo>
                    <a:pt x="2206" y="196"/>
                    <a:pt x="1880" y="397"/>
                    <a:pt x="1580" y="672"/>
                  </a:cubicBezTo>
                  <a:cubicBezTo>
                    <a:pt x="778" y="1374"/>
                    <a:pt x="276" y="2276"/>
                    <a:pt x="76" y="3329"/>
                  </a:cubicBezTo>
                  <a:cubicBezTo>
                    <a:pt x="1" y="3855"/>
                    <a:pt x="1" y="4382"/>
                    <a:pt x="201" y="4908"/>
                  </a:cubicBezTo>
                  <a:cubicBezTo>
                    <a:pt x="463" y="5633"/>
                    <a:pt x="1032" y="6034"/>
                    <a:pt x="1726" y="6034"/>
                  </a:cubicBezTo>
                  <a:cubicBezTo>
                    <a:pt x="1896" y="6034"/>
                    <a:pt x="2074" y="6010"/>
                    <a:pt x="2256" y="5961"/>
                  </a:cubicBezTo>
                  <a:cubicBezTo>
                    <a:pt x="2783" y="5835"/>
                    <a:pt x="3209" y="5535"/>
                    <a:pt x="3560" y="5159"/>
                  </a:cubicBezTo>
                  <a:cubicBezTo>
                    <a:pt x="4236" y="4482"/>
                    <a:pt x="4662" y="3655"/>
                    <a:pt x="4838" y="2727"/>
                  </a:cubicBezTo>
                  <a:cubicBezTo>
                    <a:pt x="4913" y="2176"/>
                    <a:pt x="4913" y="1650"/>
                    <a:pt x="4738" y="1123"/>
                  </a:cubicBezTo>
                  <a:cubicBezTo>
                    <a:pt x="4462" y="415"/>
                    <a:pt x="3893" y="0"/>
                    <a:pt x="3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03;p58"/>
            <p:cNvSpPr/>
            <p:nvPr/>
          </p:nvSpPr>
          <p:spPr>
            <a:xfrm>
              <a:off x="5209425" y="2433525"/>
              <a:ext cx="541375" cy="1010075"/>
            </a:xfrm>
            <a:custGeom>
              <a:avLst/>
              <a:gdLst/>
              <a:ahLst/>
              <a:cxnLst/>
              <a:rect l="l" t="t" r="r" b="b"/>
              <a:pathLst>
                <a:path w="21655" h="40403" extrusionOk="0">
                  <a:moveTo>
                    <a:pt x="21195" y="1"/>
                  </a:moveTo>
                  <a:cubicBezTo>
                    <a:pt x="21034" y="1"/>
                    <a:pt x="20923" y="119"/>
                    <a:pt x="20778" y="380"/>
                  </a:cubicBezTo>
                  <a:cubicBezTo>
                    <a:pt x="20728" y="480"/>
                    <a:pt x="20652" y="606"/>
                    <a:pt x="20602" y="706"/>
                  </a:cubicBezTo>
                  <a:cubicBezTo>
                    <a:pt x="20251" y="1408"/>
                    <a:pt x="19876" y="2109"/>
                    <a:pt x="19500" y="2811"/>
                  </a:cubicBezTo>
                  <a:cubicBezTo>
                    <a:pt x="19048" y="3688"/>
                    <a:pt x="18572" y="4591"/>
                    <a:pt x="18121" y="5468"/>
                  </a:cubicBezTo>
                  <a:cubicBezTo>
                    <a:pt x="17620" y="6395"/>
                    <a:pt x="17144" y="7297"/>
                    <a:pt x="16668" y="8225"/>
                  </a:cubicBezTo>
                  <a:cubicBezTo>
                    <a:pt x="16141" y="9202"/>
                    <a:pt x="15640" y="10205"/>
                    <a:pt x="15114" y="11182"/>
                  </a:cubicBezTo>
                  <a:cubicBezTo>
                    <a:pt x="14637" y="12109"/>
                    <a:pt x="14161" y="13037"/>
                    <a:pt x="13660" y="13939"/>
                  </a:cubicBezTo>
                  <a:cubicBezTo>
                    <a:pt x="13209" y="14816"/>
                    <a:pt x="12758" y="15693"/>
                    <a:pt x="12307" y="16545"/>
                  </a:cubicBezTo>
                  <a:cubicBezTo>
                    <a:pt x="11805" y="17473"/>
                    <a:pt x="11329" y="18425"/>
                    <a:pt x="10828" y="19353"/>
                  </a:cubicBezTo>
                  <a:cubicBezTo>
                    <a:pt x="10377" y="20230"/>
                    <a:pt x="9926" y="21082"/>
                    <a:pt x="9449" y="21959"/>
                  </a:cubicBezTo>
                  <a:cubicBezTo>
                    <a:pt x="8923" y="22987"/>
                    <a:pt x="8372" y="24039"/>
                    <a:pt x="7820" y="25067"/>
                  </a:cubicBezTo>
                  <a:cubicBezTo>
                    <a:pt x="7369" y="25919"/>
                    <a:pt x="6918" y="26771"/>
                    <a:pt x="6467" y="27623"/>
                  </a:cubicBezTo>
                  <a:cubicBezTo>
                    <a:pt x="5991" y="28576"/>
                    <a:pt x="5490" y="29528"/>
                    <a:pt x="4988" y="30480"/>
                  </a:cubicBezTo>
                  <a:cubicBezTo>
                    <a:pt x="4537" y="31333"/>
                    <a:pt x="4086" y="32185"/>
                    <a:pt x="3635" y="33037"/>
                  </a:cubicBezTo>
                  <a:cubicBezTo>
                    <a:pt x="3058" y="34140"/>
                    <a:pt x="2482" y="35242"/>
                    <a:pt x="1906" y="36320"/>
                  </a:cubicBezTo>
                  <a:cubicBezTo>
                    <a:pt x="1329" y="37423"/>
                    <a:pt x="753" y="38526"/>
                    <a:pt x="176" y="39628"/>
                  </a:cubicBezTo>
                  <a:cubicBezTo>
                    <a:pt x="126" y="39703"/>
                    <a:pt x="101" y="39779"/>
                    <a:pt x="51" y="39854"/>
                  </a:cubicBezTo>
                  <a:cubicBezTo>
                    <a:pt x="1" y="40004"/>
                    <a:pt x="76" y="40230"/>
                    <a:pt x="201" y="40330"/>
                  </a:cubicBezTo>
                  <a:cubicBezTo>
                    <a:pt x="260" y="40377"/>
                    <a:pt x="336" y="40402"/>
                    <a:pt x="416" y="40402"/>
                  </a:cubicBezTo>
                  <a:cubicBezTo>
                    <a:pt x="505" y="40402"/>
                    <a:pt x="598" y="40371"/>
                    <a:pt x="677" y="40305"/>
                  </a:cubicBezTo>
                  <a:cubicBezTo>
                    <a:pt x="778" y="40180"/>
                    <a:pt x="878" y="40054"/>
                    <a:pt x="953" y="39929"/>
                  </a:cubicBezTo>
                  <a:cubicBezTo>
                    <a:pt x="1129" y="39578"/>
                    <a:pt x="1279" y="39252"/>
                    <a:pt x="1454" y="38901"/>
                  </a:cubicBezTo>
                  <a:cubicBezTo>
                    <a:pt x="1956" y="37949"/>
                    <a:pt x="2482" y="36997"/>
                    <a:pt x="2983" y="36019"/>
                  </a:cubicBezTo>
                  <a:cubicBezTo>
                    <a:pt x="3459" y="35092"/>
                    <a:pt x="3961" y="34165"/>
                    <a:pt x="4437" y="33237"/>
                  </a:cubicBezTo>
                  <a:cubicBezTo>
                    <a:pt x="4888" y="32360"/>
                    <a:pt x="5364" y="31483"/>
                    <a:pt x="5815" y="30631"/>
                  </a:cubicBezTo>
                  <a:cubicBezTo>
                    <a:pt x="6292" y="29703"/>
                    <a:pt x="6793" y="28751"/>
                    <a:pt x="7269" y="27824"/>
                  </a:cubicBezTo>
                  <a:cubicBezTo>
                    <a:pt x="7795" y="26846"/>
                    <a:pt x="8297" y="25869"/>
                    <a:pt x="8823" y="24891"/>
                  </a:cubicBezTo>
                  <a:cubicBezTo>
                    <a:pt x="9299" y="23989"/>
                    <a:pt x="9775" y="23062"/>
                    <a:pt x="10251" y="22160"/>
                  </a:cubicBezTo>
                  <a:cubicBezTo>
                    <a:pt x="10728" y="21257"/>
                    <a:pt x="11179" y="20380"/>
                    <a:pt x="11655" y="19503"/>
                  </a:cubicBezTo>
                  <a:cubicBezTo>
                    <a:pt x="12131" y="18576"/>
                    <a:pt x="12607" y="17648"/>
                    <a:pt x="13084" y="16746"/>
                  </a:cubicBezTo>
                  <a:cubicBezTo>
                    <a:pt x="13610" y="15743"/>
                    <a:pt x="14136" y="14766"/>
                    <a:pt x="14662" y="13763"/>
                  </a:cubicBezTo>
                  <a:cubicBezTo>
                    <a:pt x="15114" y="12886"/>
                    <a:pt x="15590" y="12009"/>
                    <a:pt x="16041" y="11107"/>
                  </a:cubicBezTo>
                  <a:cubicBezTo>
                    <a:pt x="16542" y="10205"/>
                    <a:pt x="17018" y="9277"/>
                    <a:pt x="17495" y="8375"/>
                  </a:cubicBezTo>
                  <a:cubicBezTo>
                    <a:pt x="17946" y="7473"/>
                    <a:pt x="18422" y="6596"/>
                    <a:pt x="18898" y="5718"/>
                  </a:cubicBezTo>
                  <a:cubicBezTo>
                    <a:pt x="19525" y="4515"/>
                    <a:pt x="20151" y="3287"/>
                    <a:pt x="20778" y="2084"/>
                  </a:cubicBezTo>
                  <a:cubicBezTo>
                    <a:pt x="20953" y="1783"/>
                    <a:pt x="21104" y="1483"/>
                    <a:pt x="21279" y="1182"/>
                  </a:cubicBezTo>
                  <a:cubicBezTo>
                    <a:pt x="21329" y="1057"/>
                    <a:pt x="21379" y="931"/>
                    <a:pt x="21455" y="806"/>
                  </a:cubicBezTo>
                  <a:cubicBezTo>
                    <a:pt x="21580" y="631"/>
                    <a:pt x="21630" y="405"/>
                    <a:pt x="21655" y="179"/>
                  </a:cubicBezTo>
                  <a:cubicBezTo>
                    <a:pt x="21454" y="63"/>
                    <a:pt x="21312" y="1"/>
                    <a:pt x="21195" y="1"/>
                  </a:cubicBezTo>
                  <a:close/>
                </a:path>
              </a:pathLst>
            </a:custGeom>
            <a:solidFill>
              <a:srgbClr val="A80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804;p58"/>
            <p:cNvSpPr/>
            <p:nvPr/>
          </p:nvSpPr>
          <p:spPr>
            <a:xfrm>
              <a:off x="4591625" y="2845450"/>
              <a:ext cx="44525" cy="50050"/>
            </a:xfrm>
            <a:custGeom>
              <a:avLst/>
              <a:gdLst/>
              <a:ahLst/>
              <a:cxnLst/>
              <a:rect l="l" t="t" r="r" b="b"/>
              <a:pathLst>
                <a:path w="1781" h="2002" extrusionOk="0">
                  <a:moveTo>
                    <a:pt x="1261" y="1"/>
                  </a:moveTo>
                  <a:cubicBezTo>
                    <a:pt x="1133" y="1"/>
                    <a:pt x="1006" y="48"/>
                    <a:pt x="878" y="119"/>
                  </a:cubicBezTo>
                  <a:cubicBezTo>
                    <a:pt x="452" y="369"/>
                    <a:pt x="176" y="720"/>
                    <a:pt x="51" y="1196"/>
                  </a:cubicBezTo>
                  <a:cubicBezTo>
                    <a:pt x="1" y="1347"/>
                    <a:pt x="26" y="1497"/>
                    <a:pt x="51" y="1647"/>
                  </a:cubicBezTo>
                  <a:cubicBezTo>
                    <a:pt x="97" y="1877"/>
                    <a:pt x="248" y="2001"/>
                    <a:pt x="466" y="2001"/>
                  </a:cubicBezTo>
                  <a:cubicBezTo>
                    <a:pt x="486" y="2001"/>
                    <a:pt x="506" y="2000"/>
                    <a:pt x="527" y="1998"/>
                  </a:cubicBezTo>
                  <a:cubicBezTo>
                    <a:pt x="627" y="1998"/>
                    <a:pt x="753" y="1973"/>
                    <a:pt x="828" y="1923"/>
                  </a:cubicBezTo>
                  <a:cubicBezTo>
                    <a:pt x="1329" y="1698"/>
                    <a:pt x="1605" y="1271"/>
                    <a:pt x="1755" y="770"/>
                  </a:cubicBezTo>
                  <a:cubicBezTo>
                    <a:pt x="1780" y="520"/>
                    <a:pt x="1780" y="269"/>
                    <a:pt x="1555" y="94"/>
                  </a:cubicBezTo>
                  <a:cubicBezTo>
                    <a:pt x="1457" y="28"/>
                    <a:pt x="1359" y="1"/>
                    <a:pt x="12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805;p58"/>
            <p:cNvSpPr/>
            <p:nvPr/>
          </p:nvSpPr>
          <p:spPr>
            <a:xfrm>
              <a:off x="4578475" y="2900350"/>
              <a:ext cx="18200" cy="17625"/>
            </a:xfrm>
            <a:custGeom>
              <a:avLst/>
              <a:gdLst/>
              <a:ahLst/>
              <a:cxnLst/>
              <a:rect l="l" t="t" r="r" b="b"/>
              <a:pathLst>
                <a:path w="728" h="705" extrusionOk="0">
                  <a:moveTo>
                    <a:pt x="413" y="0"/>
                  </a:moveTo>
                  <a:cubicBezTo>
                    <a:pt x="248" y="0"/>
                    <a:pt x="74" y="141"/>
                    <a:pt x="51" y="304"/>
                  </a:cubicBezTo>
                  <a:cubicBezTo>
                    <a:pt x="1" y="479"/>
                    <a:pt x="126" y="680"/>
                    <a:pt x="301" y="705"/>
                  </a:cubicBezTo>
                  <a:cubicBezTo>
                    <a:pt x="477" y="705"/>
                    <a:pt x="652" y="579"/>
                    <a:pt x="677" y="354"/>
                  </a:cubicBezTo>
                  <a:cubicBezTo>
                    <a:pt x="727" y="203"/>
                    <a:pt x="602" y="53"/>
                    <a:pt x="452" y="3"/>
                  </a:cubicBezTo>
                  <a:cubicBezTo>
                    <a:pt x="439" y="1"/>
                    <a:pt x="426" y="0"/>
                    <a:pt x="4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806;p58"/>
            <p:cNvSpPr/>
            <p:nvPr/>
          </p:nvSpPr>
          <p:spPr>
            <a:xfrm>
              <a:off x="5116700" y="3102400"/>
              <a:ext cx="45000" cy="49700"/>
            </a:xfrm>
            <a:custGeom>
              <a:avLst/>
              <a:gdLst/>
              <a:ahLst/>
              <a:cxnLst/>
              <a:rect l="l" t="t" r="r" b="b"/>
              <a:pathLst>
                <a:path w="1800" h="1988" extrusionOk="0">
                  <a:moveTo>
                    <a:pt x="1254" y="0"/>
                  </a:moveTo>
                  <a:cubicBezTo>
                    <a:pt x="1161" y="0"/>
                    <a:pt x="1059" y="21"/>
                    <a:pt x="953" y="66"/>
                  </a:cubicBezTo>
                  <a:cubicBezTo>
                    <a:pt x="928" y="91"/>
                    <a:pt x="903" y="91"/>
                    <a:pt x="878" y="116"/>
                  </a:cubicBezTo>
                  <a:cubicBezTo>
                    <a:pt x="427" y="367"/>
                    <a:pt x="151" y="768"/>
                    <a:pt x="26" y="1244"/>
                  </a:cubicBezTo>
                  <a:cubicBezTo>
                    <a:pt x="0" y="1369"/>
                    <a:pt x="0" y="1520"/>
                    <a:pt x="26" y="1645"/>
                  </a:cubicBezTo>
                  <a:cubicBezTo>
                    <a:pt x="76" y="1821"/>
                    <a:pt x="201" y="1946"/>
                    <a:pt x="376" y="1971"/>
                  </a:cubicBezTo>
                  <a:cubicBezTo>
                    <a:pt x="439" y="1981"/>
                    <a:pt x="501" y="1987"/>
                    <a:pt x="560" y="1987"/>
                  </a:cubicBezTo>
                  <a:cubicBezTo>
                    <a:pt x="643" y="1987"/>
                    <a:pt x="719" y="1975"/>
                    <a:pt x="777" y="1946"/>
                  </a:cubicBezTo>
                  <a:cubicBezTo>
                    <a:pt x="1304" y="1720"/>
                    <a:pt x="1579" y="1269"/>
                    <a:pt x="1755" y="818"/>
                  </a:cubicBezTo>
                  <a:cubicBezTo>
                    <a:pt x="1755" y="718"/>
                    <a:pt x="1755" y="668"/>
                    <a:pt x="1780" y="643"/>
                  </a:cubicBezTo>
                  <a:cubicBezTo>
                    <a:pt x="1799" y="254"/>
                    <a:pt x="1577" y="0"/>
                    <a:pt x="12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807;p58"/>
            <p:cNvSpPr/>
            <p:nvPr/>
          </p:nvSpPr>
          <p:spPr>
            <a:xfrm>
              <a:off x="5103550" y="3157050"/>
              <a:ext cx="18175" cy="17250"/>
            </a:xfrm>
            <a:custGeom>
              <a:avLst/>
              <a:gdLst/>
              <a:ahLst/>
              <a:cxnLst/>
              <a:rect l="l" t="t" r="r" b="b"/>
              <a:pathLst>
                <a:path w="727" h="690" extrusionOk="0">
                  <a:moveTo>
                    <a:pt x="381" y="1"/>
                  </a:moveTo>
                  <a:cubicBezTo>
                    <a:pt x="225" y="1"/>
                    <a:pt x="69" y="134"/>
                    <a:pt x="25" y="286"/>
                  </a:cubicBezTo>
                  <a:cubicBezTo>
                    <a:pt x="0" y="462"/>
                    <a:pt x="125" y="662"/>
                    <a:pt x="276" y="687"/>
                  </a:cubicBezTo>
                  <a:cubicBezTo>
                    <a:pt x="289" y="689"/>
                    <a:pt x="302" y="690"/>
                    <a:pt x="315" y="690"/>
                  </a:cubicBezTo>
                  <a:cubicBezTo>
                    <a:pt x="480" y="690"/>
                    <a:pt x="654" y="549"/>
                    <a:pt x="677" y="386"/>
                  </a:cubicBezTo>
                  <a:cubicBezTo>
                    <a:pt x="727" y="236"/>
                    <a:pt x="602" y="61"/>
                    <a:pt x="451" y="11"/>
                  </a:cubicBezTo>
                  <a:cubicBezTo>
                    <a:pt x="428" y="4"/>
                    <a:pt x="404" y="1"/>
                    <a:pt x="3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808;p58"/>
            <p:cNvSpPr/>
            <p:nvPr/>
          </p:nvSpPr>
          <p:spPr>
            <a:xfrm>
              <a:off x="4804675" y="2970775"/>
              <a:ext cx="130975" cy="115725"/>
            </a:xfrm>
            <a:custGeom>
              <a:avLst/>
              <a:gdLst/>
              <a:ahLst/>
              <a:cxnLst/>
              <a:rect l="l" t="t" r="r" b="b"/>
              <a:pathLst>
                <a:path w="5239" h="4629" extrusionOk="0">
                  <a:moveTo>
                    <a:pt x="798" y="1"/>
                  </a:moveTo>
                  <a:cubicBezTo>
                    <a:pt x="710" y="1"/>
                    <a:pt x="624" y="40"/>
                    <a:pt x="577" y="118"/>
                  </a:cubicBezTo>
                  <a:cubicBezTo>
                    <a:pt x="527" y="193"/>
                    <a:pt x="476" y="269"/>
                    <a:pt x="451" y="344"/>
                  </a:cubicBezTo>
                  <a:cubicBezTo>
                    <a:pt x="151" y="1071"/>
                    <a:pt x="0" y="1797"/>
                    <a:pt x="126" y="2574"/>
                  </a:cubicBezTo>
                  <a:cubicBezTo>
                    <a:pt x="176" y="2875"/>
                    <a:pt x="276" y="3201"/>
                    <a:pt x="401" y="3477"/>
                  </a:cubicBezTo>
                  <a:cubicBezTo>
                    <a:pt x="757" y="4210"/>
                    <a:pt x="1412" y="4628"/>
                    <a:pt x="2173" y="4628"/>
                  </a:cubicBezTo>
                  <a:cubicBezTo>
                    <a:pt x="2323" y="4628"/>
                    <a:pt x="2476" y="4612"/>
                    <a:pt x="2632" y="4579"/>
                  </a:cubicBezTo>
                  <a:cubicBezTo>
                    <a:pt x="3108" y="4479"/>
                    <a:pt x="3509" y="4279"/>
                    <a:pt x="3885" y="3978"/>
                  </a:cubicBezTo>
                  <a:cubicBezTo>
                    <a:pt x="4411" y="3577"/>
                    <a:pt x="4812" y="3076"/>
                    <a:pt x="5113" y="2474"/>
                  </a:cubicBezTo>
                  <a:cubicBezTo>
                    <a:pt x="5163" y="2399"/>
                    <a:pt x="5188" y="2324"/>
                    <a:pt x="5213" y="2248"/>
                  </a:cubicBezTo>
                  <a:cubicBezTo>
                    <a:pt x="5238" y="2123"/>
                    <a:pt x="5163" y="1998"/>
                    <a:pt x="5063" y="1923"/>
                  </a:cubicBezTo>
                  <a:cubicBezTo>
                    <a:pt x="5021" y="1906"/>
                    <a:pt x="4979" y="1898"/>
                    <a:pt x="4938" y="1898"/>
                  </a:cubicBezTo>
                  <a:cubicBezTo>
                    <a:pt x="4857" y="1898"/>
                    <a:pt x="4779" y="1931"/>
                    <a:pt x="4712" y="1998"/>
                  </a:cubicBezTo>
                  <a:cubicBezTo>
                    <a:pt x="4637" y="2123"/>
                    <a:pt x="4562" y="2248"/>
                    <a:pt x="4461" y="2399"/>
                  </a:cubicBezTo>
                  <a:cubicBezTo>
                    <a:pt x="4161" y="2900"/>
                    <a:pt x="3785" y="3326"/>
                    <a:pt x="3283" y="3652"/>
                  </a:cubicBezTo>
                  <a:cubicBezTo>
                    <a:pt x="3008" y="3853"/>
                    <a:pt x="2682" y="3953"/>
                    <a:pt x="2356" y="4003"/>
                  </a:cubicBezTo>
                  <a:cubicBezTo>
                    <a:pt x="2300" y="4008"/>
                    <a:pt x="2245" y="4011"/>
                    <a:pt x="2192" y="4011"/>
                  </a:cubicBezTo>
                  <a:cubicBezTo>
                    <a:pt x="1766" y="4011"/>
                    <a:pt x="1417" y="3836"/>
                    <a:pt x="1128" y="3502"/>
                  </a:cubicBezTo>
                  <a:cubicBezTo>
                    <a:pt x="928" y="3251"/>
                    <a:pt x="802" y="2950"/>
                    <a:pt x="752" y="2649"/>
                  </a:cubicBezTo>
                  <a:cubicBezTo>
                    <a:pt x="677" y="2248"/>
                    <a:pt x="677" y="1822"/>
                    <a:pt x="777" y="1296"/>
                  </a:cubicBezTo>
                  <a:cubicBezTo>
                    <a:pt x="827" y="1146"/>
                    <a:pt x="902" y="895"/>
                    <a:pt x="1003" y="619"/>
                  </a:cubicBezTo>
                  <a:cubicBezTo>
                    <a:pt x="1028" y="544"/>
                    <a:pt x="1053" y="444"/>
                    <a:pt x="1078" y="369"/>
                  </a:cubicBezTo>
                  <a:cubicBezTo>
                    <a:pt x="1103" y="243"/>
                    <a:pt x="1053" y="118"/>
                    <a:pt x="953" y="43"/>
                  </a:cubicBezTo>
                  <a:cubicBezTo>
                    <a:pt x="906" y="15"/>
                    <a:pt x="852" y="1"/>
                    <a:pt x="7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 name="Google Shape;3331;p61"/>
          <p:cNvSpPr txBox="1"/>
          <p:nvPr/>
        </p:nvSpPr>
        <p:spPr>
          <a:xfrm flipH="1">
            <a:off x="3275330" y="501159"/>
            <a:ext cx="259334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a:t>
            </a:r>
            <a:r>
              <a:rPr kumimoji="0" lang="fr-FR" sz="2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6 (SGK – tr.</a:t>
            </a:r>
            <a:r>
              <a:rPr lang="fr-FR" sz="200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115</a:t>
            </a:r>
            <a:r>
              <a:rPr kumimoji="0" lang="fr-FR" sz="2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653681" y="1199460"/>
                <a:ext cx="4014747" cy="3081934"/>
              </a:xfrm>
              <a:prstGeom prst="rect">
                <a:avLst/>
              </a:prstGeom>
            </p:spPr>
            <p:txBody>
              <a:bodyPr wrap="square">
                <a:spAutoFit/>
              </a:bodyPr>
              <a:lstStyle/>
              <a:p>
                <a:pPr algn="just">
                  <a:lnSpc>
                    <a:spcPct val="20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loại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đèn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muối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khối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chóp</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tứ</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97).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𝑎</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đèn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muối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cạnh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đáy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cạnh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𝑎</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53681" y="1199460"/>
                <a:ext cx="4014747" cy="3081934"/>
              </a:xfrm>
              <a:prstGeom prst="rect">
                <a:avLst/>
              </a:prstGeom>
              <a:blipFill>
                <a:blip r:embed="rId3"/>
                <a:stretch>
                  <a:fillRect l="-1517" r="-1517" b="-257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6DA794D-0C6C-5CDA-BF12-8824507FD036}"/>
              </a:ext>
            </a:extLst>
          </p:cNvPr>
          <p:cNvPicPr>
            <a:picLocks noChangeAspect="1"/>
          </p:cNvPicPr>
          <p:nvPr/>
        </p:nvPicPr>
        <p:blipFill>
          <a:blip r:embed="rId4"/>
          <a:stretch>
            <a:fillRect/>
          </a:stretch>
        </p:blipFill>
        <p:spPr>
          <a:xfrm>
            <a:off x="5293861" y="1800724"/>
            <a:ext cx="2394612" cy="2203763"/>
          </a:xfrm>
          <a:prstGeom prst="rect">
            <a:avLst/>
          </a:prstGeom>
        </p:spPr>
      </p:pic>
    </p:spTree>
    <p:extLst>
      <p:ext uri="{BB962C8B-B14F-4D97-AF65-F5344CB8AC3E}">
        <p14:creationId xmlns:p14="http://schemas.microsoft.com/office/powerpoint/2010/main" val="199010323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1"/>
        <p:cNvGrpSpPr/>
        <p:nvPr/>
      </p:nvGrpSpPr>
      <p:grpSpPr>
        <a:xfrm>
          <a:off x="0" y="0"/>
          <a:ext cx="0" cy="0"/>
          <a:chOff x="0" y="0"/>
          <a:chExt cx="0" cy="0"/>
        </a:xfrm>
      </p:grpSpPr>
      <p:sp>
        <p:nvSpPr>
          <p:cNvPr id="2" name="Rectangle 1"/>
          <p:cNvSpPr/>
          <p:nvPr/>
        </p:nvSpPr>
        <p:spPr>
          <a:xfrm>
            <a:off x="87465" y="87464"/>
            <a:ext cx="1049573" cy="131991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20355972">
            <a:off x="7765719" y="2990806"/>
            <a:ext cx="1172841" cy="13358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8560475" y="108802"/>
            <a:ext cx="472204" cy="597084"/>
          </a:xfrm>
          <a:prstGeom prst="rect">
            <a:avLst/>
          </a:prstGeom>
        </p:spPr>
      </p:pic>
      <p:sp>
        <p:nvSpPr>
          <p:cNvPr id="16" name="Rectangle 15"/>
          <p:cNvSpPr/>
          <p:nvPr/>
        </p:nvSpPr>
        <p:spPr>
          <a:xfrm>
            <a:off x="4194948" y="1695372"/>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err="1">
                <a:ln>
                  <a:noFill/>
                </a:ln>
                <a:solidFill>
                  <a:srgbClr val="005696"/>
                </a:solidFill>
                <a:effectLst/>
                <a:uLnTx/>
                <a:uFillTx/>
                <a:latin typeface="Arial" panose="020B0604020202020204" pitchFamily="34" charset="0"/>
                <a:ea typeface="+mn-ea"/>
                <a:cs typeface="Arial"/>
                <a:sym typeface="Arial"/>
              </a:rPr>
              <a:t>Giải</a:t>
            </a:r>
            <a:r>
              <a:rPr kumimoji="0" lang="en-US" sz="2000" b="1" i="1" u="sng" strike="noStrike" kern="1200" cap="none" spc="0" normalizeH="0" baseline="0" noProof="0" dirty="0">
                <a:ln>
                  <a:noFill/>
                </a:ln>
                <a:solidFill>
                  <a:srgbClr val="005696"/>
                </a:solidFill>
                <a:effectLst/>
                <a:uLnTx/>
                <a:uFillTx/>
                <a:latin typeface="Arial" panose="020B0604020202020204" pitchFamily="34" charset="0"/>
                <a:ea typeface="+mn-ea"/>
                <a:cs typeface="Arial"/>
                <a:sym typeface="Arial"/>
              </a:rPr>
              <a:t>:</a:t>
            </a:r>
            <a:endParaRPr kumimoji="0" lang="en-US" sz="2000" b="1" i="1" u="sng" strike="noStrike" kern="1200" cap="none" spc="0" normalizeH="0" baseline="0" noProof="0" dirty="0">
              <a:ln>
                <a:noFill/>
              </a:ln>
              <a:solidFill>
                <a:srgbClr val="005696"/>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581550" y="108802"/>
                <a:ext cx="7978923" cy="1443408"/>
              </a:xfrm>
              <a:prstGeom prst="rect">
                <a:avLst/>
              </a:prstGeom>
            </p:spPr>
            <p:txBody>
              <a:bodyPr wrap="square">
                <a:spAutoFit/>
              </a:bodyPr>
              <a:lstStyle/>
              <a:p>
                <a:pPr marL="342900" indent="-342900" algn="just">
                  <a:lnSpc>
                    <a:spcPct val="150000"/>
                  </a:lnSpc>
                  <a:buClr>
                    <a:srgbClr val="C00000"/>
                  </a:buClr>
                  <a:buFont typeface="Wingdings" panose="05000000000000000000" pitchFamily="2" charset="2"/>
                  <a:buChar char="q"/>
                </a:pPr>
                <a:r>
                  <a:rPr lang="en-US" sz="2100" b="1" dirty="0">
                    <a:solidFill>
                      <a:srgbClr val="C00000"/>
                    </a:solidFill>
                    <a:latin typeface="+mn-lt"/>
                  </a:rPr>
                  <a:t>HĐ1: </a:t>
                </a:r>
                <a:r>
                  <a:rPr lang="en-US" sz="2000" dirty="0">
                    <a:latin typeface="Arial" panose="020B0604020202020204" pitchFamily="34" charset="0"/>
                    <a:ea typeface="Times New Roman" panose="02020603050405020304" pitchFamily="18" charset="0"/>
                  </a:rPr>
                  <a:t>Cho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lăng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trụ</a:t>
                </a:r>
                <a:r>
                  <a:rPr lang="en-US" sz="2000" dirty="0">
                    <a:latin typeface="Arial" panose="020B0604020202020204" pitchFamily="34" charset="0"/>
                    <a:ea typeface="Times New Roman" panose="02020603050405020304" pitchFamily="18" charset="0"/>
                  </a:rPr>
                  <a:t> tam </a:t>
                </a:r>
                <a:r>
                  <a:rPr lang="en-US" sz="2000" dirty="0" err="1">
                    <a:latin typeface="Arial" panose="020B0604020202020204" pitchFamily="34" charset="0"/>
                    <a:ea typeface="Times New Roman" panose="02020603050405020304" pitchFamily="18" charset="0"/>
                  </a:rPr>
                  <a:t>giác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các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mặt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bên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chữ</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nhật</a:t>
                </a:r>
                <a:r>
                  <a:rPr lang="en-US" sz="2000" dirty="0">
                    <a:latin typeface="Arial" panose="020B0604020202020204" pitchFamily="34" charset="0"/>
                    <a:ea typeface="Times New Roman" panose="02020603050405020304" pitchFamily="18" charset="0"/>
                  </a:rPr>
                  <a:t> ở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80</m:t>
                    </m:r>
                    <m:r>
                      <a:rPr lang="en-US" sz="2000" i="1">
                        <a:latin typeface="Cambria Math" panose="02040503050406030204" pitchFamily="18" charset="0"/>
                        <a:ea typeface="Times New Roman" panose="02020603050405020304" pitchFamily="18" charset="0"/>
                        <a:cs typeface="Arial" panose="020B0604020202020204" pitchFamily="34" charset="0"/>
                      </a:rPr>
                      <m:t>𝑎</m:t>
                    </m:r>
                  </m:oMath>
                </a14:m>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80</m:t>
                    </m:r>
                    <m:r>
                      <a:rPr lang="en-US" sz="2000" i="1">
                        <a:latin typeface="Cambria Math" panose="02040503050406030204" pitchFamily="18" charset="0"/>
                        <a:ea typeface="Times New Roman" panose="02020603050405020304" pitchFamily="18" charset="0"/>
                        <a:cs typeface="Arial" panose="020B0604020202020204" pitchFamily="34" charset="0"/>
                      </a:rPr>
                      <m:t>𝑏</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Hãy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mỗi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cạnh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bên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lăng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trụ</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vuông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góc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với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các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mặt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đáy</a:t>
                </a:r>
                <a:r>
                  <a:rPr lang="en-US" sz="2000" dirty="0">
                    <a:latin typeface="Arial" panose="020B0604020202020204" pitchFamily="34" charset="0"/>
                    <a:ea typeface="Times New Roman" panose="02020603050405020304" pitchFamily="18" charset="0"/>
                  </a:rPr>
                  <a:t> hay </a:t>
                </a:r>
                <a:r>
                  <a:rPr lang="en-US" sz="2000" dirty="0" err="1">
                    <a:latin typeface="Arial" panose="020B0604020202020204" pitchFamily="34" charset="0"/>
                    <a:ea typeface="Times New Roman" panose="02020603050405020304" pitchFamily="18" charset="0"/>
                  </a:rPr>
                  <a:t>không</a:t>
                </a:r>
                <a:r>
                  <a:rPr lang="en-US" sz="2000" dirty="0">
                    <a:latin typeface="Arial" panose="020B0604020202020204" pitchFamily="34" charset="0"/>
                    <a:ea typeface="Times New Roman" panose="02020603050405020304" pitchFamily="18" charset="0"/>
                  </a:rPr>
                  <a:t>.</a:t>
                </a:r>
                <a:endParaRPr lang="en-US" sz="2000" dirty="0">
                  <a:latin typeface="+mn-lt"/>
                </a:endParaRPr>
              </a:p>
            </p:txBody>
          </p:sp>
        </mc:Choice>
        <mc:Fallback>
          <p:sp>
            <p:nvSpPr>
              <p:cNvPr id="5" name="Rectangle 4"/>
              <p:cNvSpPr>
                <a:spLocks noRot="1" noChangeAspect="1" noMove="1" noResize="1" noEditPoints="1" noAdjustHandles="1" noChangeArrowheads="1" noChangeShapeType="1" noTextEdit="1"/>
              </p:cNvSpPr>
              <p:nvPr/>
            </p:nvSpPr>
            <p:spPr>
              <a:xfrm>
                <a:off x="581550" y="108802"/>
                <a:ext cx="7978923" cy="1443408"/>
              </a:xfrm>
              <a:prstGeom prst="rect">
                <a:avLst/>
              </a:prstGeom>
              <a:blipFill>
                <a:blip r:embed="rId4"/>
                <a:stretch>
                  <a:fillRect l="-764" r="-840" b="-67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581552" y="2095482"/>
                <a:ext cx="5030560" cy="2960554"/>
              </a:xfrm>
              <a:prstGeom prst="rect">
                <a:avLst/>
              </a:prstGeom>
            </p:spPr>
            <p:txBody>
              <a:bodyPr wrap="square">
                <a:spAutoFit/>
              </a:bodyPr>
              <a:lstStyle/>
              <a:p>
                <a:pPr algn="just">
                  <a:lnSpc>
                    <a:spcPct val="150000"/>
                  </a:lnSpc>
                  <a:spcBef>
                    <a:spcPts val="600"/>
                  </a:spcBef>
                  <a:spcAft>
                    <a:spcPts val="600"/>
                  </a:spcAft>
                </a:pPr>
                <a:r>
                  <a:rPr lang="da-DK" sz="2000" dirty="0">
                    <a:effectLst/>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r>
                      <a:rPr lang="da-DK" sz="2000" i="1">
                        <a:effectLst/>
                        <a:latin typeface="Cambria Math" panose="02040503050406030204" pitchFamily="18" charset="0"/>
                        <a:ea typeface="Times New Roman" panose="02020603050405020304" pitchFamily="18" charset="0"/>
                        <a:cs typeface="Arial" panose="020B0604020202020204" pitchFamily="34" charset="0"/>
                      </a:rPr>
                      <m:t>𝐴𝐴</m:t>
                    </m:r>
                    <m:r>
                      <a:rPr lang="da-DK" sz="2000" i="1">
                        <a:effectLst/>
                        <a:latin typeface="Cambria Math" panose="02040503050406030204" pitchFamily="18" charset="0"/>
                        <a:ea typeface="Times New Roman" panose="02020603050405020304" pitchFamily="18" charset="0"/>
                        <a:cs typeface="Arial" panose="020B0604020202020204" pitchFamily="34" charset="0"/>
                      </a:rPr>
                      <m:t>′⊥</m:t>
                    </m:r>
                    <m:r>
                      <a:rPr lang="da-DK" sz="2000" i="1">
                        <a:effectLst/>
                        <a:latin typeface="Cambria Math" panose="02040503050406030204" pitchFamily="18" charset="0"/>
                        <a:ea typeface="Times New Roman" panose="02020603050405020304" pitchFamily="18" charset="0"/>
                        <a:cs typeface="Arial" panose="020B0604020202020204" pitchFamily="34" charset="0"/>
                      </a:rPr>
                      <m:t>𝐴𝐶</m:t>
                    </m:r>
                  </m:oMath>
                </a14:m>
                <a:r>
                  <a:rPr lang="da-DK"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da-DK" sz="2000" i="1">
                        <a:effectLst/>
                        <a:latin typeface="Cambria Math" panose="02040503050406030204" pitchFamily="18" charset="0"/>
                        <a:ea typeface="Times New Roman" panose="02020603050405020304" pitchFamily="18" charset="0"/>
                        <a:cs typeface="Arial" panose="020B0604020202020204" pitchFamily="34" charset="0"/>
                      </a:rPr>
                      <m:t>𝐴</m:t>
                    </m:r>
                    <m:r>
                      <a:rPr lang="da-DK" sz="2000" i="1">
                        <a:effectLst/>
                        <a:latin typeface="Cambria Math" panose="02040503050406030204" pitchFamily="18" charset="0"/>
                        <a:ea typeface="Times New Roman" panose="02020603050405020304" pitchFamily="18" charset="0"/>
                        <a:cs typeface="Arial" panose="020B0604020202020204" pitchFamily="34" charset="0"/>
                      </a:rPr>
                      <m:t>′</m:t>
                    </m:r>
                    <m:r>
                      <a:rPr lang="da-DK" sz="2000" i="1">
                        <a:effectLst/>
                        <a:latin typeface="Cambria Math" panose="02040503050406030204" pitchFamily="18" charset="0"/>
                        <a:ea typeface="Times New Roman" panose="02020603050405020304" pitchFamily="18" charset="0"/>
                        <a:cs typeface="Arial" panose="020B0604020202020204" pitchFamily="34" charset="0"/>
                      </a:rPr>
                      <m:t>𝐴𝐶𝐶</m:t>
                    </m:r>
                    <m:r>
                      <a:rPr lang="da-DK" sz="2000" i="1">
                        <a:effectLst/>
                        <a:latin typeface="Cambria Math" panose="02040503050406030204" pitchFamily="18" charset="0"/>
                        <a:ea typeface="Times New Roman" panose="02020603050405020304" pitchFamily="18" charset="0"/>
                        <a:cs typeface="Arial" panose="020B0604020202020204" pitchFamily="34" charset="0"/>
                      </a:rPr>
                      <m:t>′</m:t>
                    </m:r>
                  </m:oMath>
                </a14:m>
                <a:r>
                  <a:rPr lang="da-DK" sz="2000" dirty="0">
                    <a:effectLst/>
                    <a:latin typeface="Arial" panose="020B0604020202020204" pitchFamily="34" charset="0"/>
                    <a:ea typeface="Times New Roman" panose="02020603050405020304" pitchFamily="18" charset="0"/>
                    <a:cs typeface="Times New Roman" panose="02020603050405020304" pitchFamily="18" charset="0"/>
                  </a:rPr>
                  <a:t> là hình chữ nhật)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da-DK" sz="2000" i="1">
                        <a:effectLst/>
                        <a:latin typeface="Cambria Math" panose="02040503050406030204" pitchFamily="18" charset="0"/>
                        <a:ea typeface="Times New Roman" panose="02020603050405020304" pitchFamily="18" charset="0"/>
                        <a:cs typeface="Arial" panose="020B0604020202020204" pitchFamily="34" charset="0"/>
                      </a:rPr>
                      <m:t>𝐴𝐴</m:t>
                    </m:r>
                    <m:r>
                      <a:rPr lang="da-DK" sz="2000" i="1">
                        <a:effectLst/>
                        <a:latin typeface="Cambria Math" panose="02040503050406030204" pitchFamily="18" charset="0"/>
                        <a:ea typeface="Times New Roman" panose="02020603050405020304" pitchFamily="18" charset="0"/>
                        <a:cs typeface="Arial" panose="020B0604020202020204" pitchFamily="34" charset="0"/>
                      </a:rPr>
                      <m:t>′⊥</m:t>
                    </m:r>
                    <m:r>
                      <a:rPr lang="da-DK" sz="2000" i="1">
                        <a:effectLst/>
                        <a:latin typeface="Cambria Math" panose="02040503050406030204" pitchFamily="18" charset="0"/>
                        <a:ea typeface="Times New Roman" panose="02020603050405020304" pitchFamily="18" charset="0"/>
                        <a:cs typeface="Arial" panose="020B0604020202020204" pitchFamily="34" charset="0"/>
                      </a:rPr>
                      <m:t>𝐴𝐵</m:t>
                    </m:r>
                  </m:oMath>
                </a14:m>
                <a:r>
                  <a:rPr lang="da-DK"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da-DK" sz="2000" i="1">
                        <a:effectLst/>
                        <a:latin typeface="Cambria Math" panose="02040503050406030204" pitchFamily="18" charset="0"/>
                        <a:ea typeface="Times New Roman" panose="02020603050405020304" pitchFamily="18" charset="0"/>
                        <a:cs typeface="Arial" panose="020B0604020202020204" pitchFamily="34" charset="0"/>
                      </a:rPr>
                      <m:t>𝐴</m:t>
                    </m:r>
                    <m:r>
                      <a:rPr lang="da-DK" sz="2000" i="1">
                        <a:effectLst/>
                        <a:latin typeface="Cambria Math" panose="02040503050406030204" pitchFamily="18" charset="0"/>
                        <a:ea typeface="Times New Roman" panose="02020603050405020304" pitchFamily="18" charset="0"/>
                        <a:cs typeface="Arial" panose="020B0604020202020204" pitchFamily="34" charset="0"/>
                      </a:rPr>
                      <m:t>′</m:t>
                    </m:r>
                    <m:r>
                      <a:rPr lang="da-DK" sz="2000" i="1">
                        <a:effectLst/>
                        <a:latin typeface="Cambria Math" panose="02040503050406030204" pitchFamily="18" charset="0"/>
                        <a:ea typeface="Times New Roman" panose="02020603050405020304" pitchFamily="18" charset="0"/>
                        <a:cs typeface="Arial" panose="020B0604020202020204" pitchFamily="34" charset="0"/>
                      </a:rPr>
                      <m:t>𝐴𝐵𝐵</m:t>
                    </m:r>
                    <m:r>
                      <a:rPr lang="da-DK" sz="2000" i="1">
                        <a:effectLst/>
                        <a:latin typeface="Cambria Math" panose="02040503050406030204" pitchFamily="18" charset="0"/>
                        <a:ea typeface="Times New Roman" panose="02020603050405020304" pitchFamily="18" charset="0"/>
                        <a:cs typeface="Arial" panose="020B0604020202020204" pitchFamily="34" charset="0"/>
                      </a:rPr>
                      <m:t>′</m:t>
                    </m:r>
                  </m:oMath>
                </a14:m>
                <a:r>
                  <a:rPr lang="da-DK" sz="2000" dirty="0">
                    <a:effectLst/>
                    <a:latin typeface="Arial" panose="020B0604020202020204" pitchFamily="34" charset="0"/>
                    <a:ea typeface="Times New Roman" panose="02020603050405020304" pitchFamily="18" charset="0"/>
                    <a:cs typeface="Times New Roman" panose="02020603050405020304" pitchFamily="18" charset="0"/>
                  </a:rPr>
                  <a:t> là hình chữ nhật)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da-DK" sz="2000" i="1">
                        <a:effectLst/>
                        <a:latin typeface="Cambria Math" panose="02040503050406030204" pitchFamily="18" charset="0"/>
                        <a:ea typeface="Times New Roman" panose="02020603050405020304" pitchFamily="18" charset="0"/>
                        <a:cs typeface="Arial" panose="020B0604020202020204" pitchFamily="34" charset="0"/>
                      </a:rPr>
                      <m:t>⇒</m:t>
                    </m:r>
                    <m:r>
                      <a:rPr lang="da-DK" sz="2000" i="1">
                        <a:effectLst/>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da-DK" sz="2000" i="1">
                            <a:effectLst/>
                            <a:latin typeface="Cambria Math" panose="02040503050406030204" pitchFamily="18" charset="0"/>
                            <a:ea typeface="Times New Roman" panose="02020603050405020304" pitchFamily="18" charset="0"/>
                            <a:cs typeface="Arial" panose="020B0604020202020204" pitchFamily="34" charset="0"/>
                          </a:rPr>
                          <m:t>𝐴</m:t>
                        </m:r>
                      </m:e>
                      <m:sup>
                        <m:r>
                          <a:rPr lang="da-DK" sz="2000" i="1">
                            <a:effectLst/>
                            <a:latin typeface="Cambria Math" panose="02040503050406030204" pitchFamily="18" charset="0"/>
                            <a:ea typeface="Times New Roman" panose="02020603050405020304" pitchFamily="18" charset="0"/>
                            <a:cs typeface="Arial" panose="020B0604020202020204" pitchFamily="34" charset="0"/>
                          </a:rPr>
                          <m:t>′</m:t>
                        </m:r>
                      </m:sup>
                    </m:sSup>
                    <m:r>
                      <a:rPr lang="da-DK" sz="20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
                          <a:rPr lang="da-DK" sz="2000" i="1">
                            <a:effectLst/>
                            <a:latin typeface="Cambria Math" panose="02040503050406030204" pitchFamily="18" charset="0"/>
                            <a:ea typeface="Times New Roman" panose="02020603050405020304" pitchFamily="18" charset="0"/>
                            <a:cs typeface="Arial" panose="020B0604020202020204" pitchFamily="34" charset="0"/>
                          </a:rPr>
                          <m:t>𝐴𝐵𝐶</m:t>
                        </m:r>
                      </m:e>
                    </m:d>
                  </m:oMath>
                </a14:m>
                <a:r>
                  <a:rPr lang="da-DK" sz="2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2000" dirty="0">
                    <a:effectLst/>
                    <a:latin typeface="Arial" panose="020B0604020202020204" pitchFamily="34" charset="0"/>
                    <a:ea typeface="Times New Roman" panose="02020603050405020304" pitchFamily="18" charset="0"/>
                    <a:cs typeface="Times New Roman" panose="02020603050405020304" pitchFamily="18" charset="0"/>
                  </a:rPr>
                  <a:t>Chứng minh tương tự, ta cũng có:</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da-DK" sz="2000" i="1">
                            <a:effectLst/>
                            <a:latin typeface="Cambria Math" panose="02040503050406030204" pitchFamily="18" charset="0"/>
                            <a:ea typeface="Times New Roman" panose="02020603050405020304" pitchFamily="18" charset="0"/>
                            <a:cs typeface="Arial" panose="020B0604020202020204" pitchFamily="34" charset="0"/>
                          </a:rPr>
                          <m:t>𝐵𝐵</m:t>
                        </m:r>
                      </m:e>
                      <m:sup>
                        <m:r>
                          <a:rPr lang="da-DK" sz="2000" i="1">
                            <a:effectLst/>
                            <a:latin typeface="Cambria Math" panose="02040503050406030204" pitchFamily="18" charset="0"/>
                            <a:ea typeface="Times New Roman" panose="02020603050405020304" pitchFamily="18" charset="0"/>
                            <a:cs typeface="Arial" panose="020B0604020202020204" pitchFamily="34" charset="0"/>
                          </a:rPr>
                          <m:t>′</m:t>
                        </m:r>
                      </m:sup>
                    </m:sSup>
                    <m:r>
                      <a:rPr lang="da-DK" sz="20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
                          <a:rPr lang="da-DK" sz="2000" i="1">
                            <a:effectLst/>
                            <a:latin typeface="Cambria Math" panose="02040503050406030204" pitchFamily="18" charset="0"/>
                            <a:ea typeface="Times New Roman" panose="02020603050405020304" pitchFamily="18" charset="0"/>
                            <a:cs typeface="Arial" panose="020B0604020202020204" pitchFamily="34" charset="0"/>
                          </a:rPr>
                          <m:t>𝐴𝐵𝐶</m:t>
                        </m:r>
                      </m:e>
                    </m:d>
                    <m:r>
                      <a:rPr lang="da-DK" sz="2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da-DK" sz="2000" i="1">
                            <a:effectLst/>
                            <a:latin typeface="Cambria Math" panose="02040503050406030204" pitchFamily="18" charset="0"/>
                            <a:ea typeface="Times New Roman" panose="02020603050405020304" pitchFamily="18" charset="0"/>
                            <a:cs typeface="Arial" panose="020B0604020202020204" pitchFamily="34" charset="0"/>
                          </a:rPr>
                          <m:t>𝐶𝐶</m:t>
                        </m:r>
                      </m:e>
                      <m:sup>
                        <m:r>
                          <a:rPr lang="da-DK" sz="2000" i="1">
                            <a:effectLst/>
                            <a:latin typeface="Cambria Math" panose="02040503050406030204" pitchFamily="18" charset="0"/>
                            <a:ea typeface="Times New Roman" panose="02020603050405020304" pitchFamily="18" charset="0"/>
                            <a:cs typeface="Arial" panose="020B0604020202020204" pitchFamily="34" charset="0"/>
                          </a:rPr>
                          <m:t>′</m:t>
                        </m:r>
                      </m:sup>
                    </m:sSup>
                    <m:r>
                      <a:rPr lang="da-DK" sz="20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
                          <a:rPr lang="da-DK" sz="2000" i="1">
                            <a:effectLst/>
                            <a:latin typeface="Cambria Math" panose="02040503050406030204" pitchFamily="18" charset="0"/>
                            <a:ea typeface="Times New Roman" panose="02020603050405020304" pitchFamily="18" charset="0"/>
                            <a:cs typeface="Arial" panose="020B0604020202020204" pitchFamily="34" charset="0"/>
                          </a:rPr>
                          <m:t>𝐴𝐵𝐶</m:t>
                        </m:r>
                      </m:e>
                    </m:d>
                  </m:oMath>
                </a14:m>
                <a:r>
                  <a:rPr lang="da-DK" sz="2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581552" y="2095482"/>
                <a:ext cx="5030560" cy="2960554"/>
              </a:xfrm>
              <a:prstGeom prst="rect">
                <a:avLst/>
              </a:prstGeom>
              <a:blipFill>
                <a:blip r:embed="rId5"/>
                <a:stretch>
                  <a:fillRect l="-1211" b="-288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C2B16F5-79C5-0A73-8550-969080C023B0}"/>
              </a:ext>
            </a:extLst>
          </p:cNvPr>
          <p:cNvPicPr>
            <a:picLocks noChangeAspect="1"/>
          </p:cNvPicPr>
          <p:nvPr/>
        </p:nvPicPr>
        <p:blipFill>
          <a:blip r:embed="rId6"/>
          <a:stretch>
            <a:fillRect/>
          </a:stretch>
        </p:blipFill>
        <p:spPr>
          <a:xfrm>
            <a:off x="6152225" y="1573548"/>
            <a:ext cx="2498479" cy="2562852"/>
          </a:xfrm>
          <a:prstGeom prst="rect">
            <a:avLst/>
          </a:prstGeom>
        </p:spPr>
      </p:pic>
    </p:spTree>
    <p:extLst>
      <p:ext uri="{BB962C8B-B14F-4D97-AF65-F5344CB8AC3E}">
        <p14:creationId xmlns:p14="http://schemas.microsoft.com/office/powerpoint/2010/main" val="18322920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grpSp>
        <p:nvGrpSpPr>
          <p:cNvPr id="8" name="Google Shape;3786;p58"/>
          <p:cNvGrpSpPr/>
          <p:nvPr/>
        </p:nvGrpSpPr>
        <p:grpSpPr>
          <a:xfrm rot="922726" flipH="1">
            <a:off x="8542015" y="4566243"/>
            <a:ext cx="455473" cy="475652"/>
            <a:chOff x="4249525" y="1996550"/>
            <a:chExt cx="1575225" cy="1641750"/>
          </a:xfrm>
        </p:grpSpPr>
        <p:sp>
          <p:nvSpPr>
            <p:cNvPr id="9" name="Google Shape;3787;p58"/>
            <p:cNvSpPr/>
            <p:nvPr/>
          </p:nvSpPr>
          <p:spPr>
            <a:xfrm>
              <a:off x="5225100" y="2274000"/>
              <a:ext cx="34475" cy="63300"/>
            </a:xfrm>
            <a:custGeom>
              <a:avLst/>
              <a:gdLst/>
              <a:ahLst/>
              <a:cxnLst/>
              <a:rect l="l" t="t" r="r" b="b"/>
              <a:pathLst>
                <a:path w="1379" h="2532" extrusionOk="0">
                  <a:moveTo>
                    <a:pt x="1037" y="1"/>
                  </a:moveTo>
                  <a:cubicBezTo>
                    <a:pt x="911" y="1"/>
                    <a:pt x="778" y="62"/>
                    <a:pt x="702" y="195"/>
                  </a:cubicBezTo>
                  <a:cubicBezTo>
                    <a:pt x="677" y="220"/>
                    <a:pt x="677" y="270"/>
                    <a:pt x="652" y="320"/>
                  </a:cubicBezTo>
                  <a:cubicBezTo>
                    <a:pt x="451" y="846"/>
                    <a:pt x="251" y="1398"/>
                    <a:pt x="50" y="1949"/>
                  </a:cubicBezTo>
                  <a:cubicBezTo>
                    <a:pt x="25" y="2024"/>
                    <a:pt x="0" y="2099"/>
                    <a:pt x="0" y="2174"/>
                  </a:cubicBezTo>
                  <a:cubicBezTo>
                    <a:pt x="0" y="2350"/>
                    <a:pt x="101" y="2475"/>
                    <a:pt x="276" y="2525"/>
                  </a:cubicBezTo>
                  <a:cubicBezTo>
                    <a:pt x="297" y="2530"/>
                    <a:pt x="318" y="2532"/>
                    <a:pt x="340" y="2532"/>
                  </a:cubicBezTo>
                  <a:cubicBezTo>
                    <a:pt x="449" y="2532"/>
                    <a:pt x="564" y="2479"/>
                    <a:pt x="627" y="2375"/>
                  </a:cubicBezTo>
                  <a:cubicBezTo>
                    <a:pt x="677" y="2300"/>
                    <a:pt x="727" y="2225"/>
                    <a:pt x="752" y="2124"/>
                  </a:cubicBezTo>
                  <a:cubicBezTo>
                    <a:pt x="928" y="1673"/>
                    <a:pt x="1103" y="1197"/>
                    <a:pt x="1253" y="721"/>
                  </a:cubicBezTo>
                  <a:cubicBezTo>
                    <a:pt x="1304" y="621"/>
                    <a:pt x="1329" y="520"/>
                    <a:pt x="1354" y="420"/>
                  </a:cubicBezTo>
                  <a:cubicBezTo>
                    <a:pt x="1379" y="245"/>
                    <a:pt x="1304" y="94"/>
                    <a:pt x="1153" y="19"/>
                  </a:cubicBezTo>
                  <a:cubicBezTo>
                    <a:pt x="1117" y="7"/>
                    <a:pt x="1077" y="1"/>
                    <a:pt x="1037" y="1"/>
                  </a:cubicBezTo>
                  <a:close/>
                </a:path>
              </a:pathLst>
            </a:custGeom>
            <a:solidFill>
              <a:srgbClr val="C2B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788;p58"/>
            <p:cNvSpPr/>
            <p:nvPr/>
          </p:nvSpPr>
          <p:spPr>
            <a:xfrm>
              <a:off x="5471325" y="2167325"/>
              <a:ext cx="114075" cy="130350"/>
            </a:xfrm>
            <a:custGeom>
              <a:avLst/>
              <a:gdLst/>
              <a:ahLst/>
              <a:cxnLst/>
              <a:rect l="l" t="t" r="r" b="b"/>
              <a:pathLst>
                <a:path w="4563" h="5214" extrusionOk="0">
                  <a:moveTo>
                    <a:pt x="277" y="0"/>
                  </a:moveTo>
                  <a:cubicBezTo>
                    <a:pt x="202" y="301"/>
                    <a:pt x="26" y="602"/>
                    <a:pt x="26" y="928"/>
                  </a:cubicBezTo>
                  <a:cubicBezTo>
                    <a:pt x="1" y="1579"/>
                    <a:pt x="101" y="2156"/>
                    <a:pt x="477" y="2682"/>
                  </a:cubicBezTo>
                  <a:cubicBezTo>
                    <a:pt x="878" y="3259"/>
                    <a:pt x="1354" y="3710"/>
                    <a:pt x="1906" y="4086"/>
                  </a:cubicBezTo>
                  <a:cubicBezTo>
                    <a:pt x="2332" y="4361"/>
                    <a:pt x="2733" y="4637"/>
                    <a:pt x="3184" y="4938"/>
                  </a:cubicBezTo>
                  <a:cubicBezTo>
                    <a:pt x="3184" y="5013"/>
                    <a:pt x="3184" y="5113"/>
                    <a:pt x="3159" y="5213"/>
                  </a:cubicBezTo>
                  <a:cubicBezTo>
                    <a:pt x="3184" y="5188"/>
                    <a:pt x="3209" y="5163"/>
                    <a:pt x="3234" y="5138"/>
                  </a:cubicBezTo>
                  <a:cubicBezTo>
                    <a:pt x="3610" y="4311"/>
                    <a:pt x="4011" y="3484"/>
                    <a:pt x="4362" y="2632"/>
                  </a:cubicBezTo>
                  <a:cubicBezTo>
                    <a:pt x="4562" y="2206"/>
                    <a:pt x="4512" y="2030"/>
                    <a:pt x="4136" y="1780"/>
                  </a:cubicBezTo>
                  <a:cubicBezTo>
                    <a:pt x="3986" y="1680"/>
                    <a:pt x="3861" y="1579"/>
                    <a:pt x="3710" y="1479"/>
                  </a:cubicBezTo>
                  <a:cubicBezTo>
                    <a:pt x="2933" y="1028"/>
                    <a:pt x="2131" y="627"/>
                    <a:pt x="1304" y="301"/>
                  </a:cubicBezTo>
                  <a:cubicBezTo>
                    <a:pt x="978" y="176"/>
                    <a:pt x="603" y="101"/>
                    <a:pt x="2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789;p58"/>
            <p:cNvSpPr/>
            <p:nvPr/>
          </p:nvSpPr>
          <p:spPr>
            <a:xfrm>
              <a:off x="5403050" y="2161350"/>
              <a:ext cx="147875" cy="143850"/>
            </a:xfrm>
            <a:custGeom>
              <a:avLst/>
              <a:gdLst/>
              <a:ahLst/>
              <a:cxnLst/>
              <a:rect l="l" t="t" r="r" b="b"/>
              <a:pathLst>
                <a:path w="5915" h="5754" extrusionOk="0">
                  <a:moveTo>
                    <a:pt x="1863" y="1"/>
                  </a:moveTo>
                  <a:cubicBezTo>
                    <a:pt x="1509" y="1"/>
                    <a:pt x="1387" y="122"/>
                    <a:pt x="1178" y="540"/>
                  </a:cubicBezTo>
                  <a:cubicBezTo>
                    <a:pt x="777" y="1292"/>
                    <a:pt x="401" y="2044"/>
                    <a:pt x="0" y="2771"/>
                  </a:cubicBezTo>
                  <a:cubicBezTo>
                    <a:pt x="125" y="2871"/>
                    <a:pt x="276" y="2946"/>
                    <a:pt x="401" y="3021"/>
                  </a:cubicBezTo>
                  <a:cubicBezTo>
                    <a:pt x="2055" y="3873"/>
                    <a:pt x="3735" y="4726"/>
                    <a:pt x="5389" y="5603"/>
                  </a:cubicBezTo>
                  <a:cubicBezTo>
                    <a:pt x="5514" y="5653"/>
                    <a:pt x="5639" y="5703"/>
                    <a:pt x="5790" y="5753"/>
                  </a:cubicBezTo>
                  <a:cubicBezTo>
                    <a:pt x="5815" y="5653"/>
                    <a:pt x="5865" y="5553"/>
                    <a:pt x="5890" y="5452"/>
                  </a:cubicBezTo>
                  <a:cubicBezTo>
                    <a:pt x="5915" y="5352"/>
                    <a:pt x="5915" y="5252"/>
                    <a:pt x="5915" y="5177"/>
                  </a:cubicBezTo>
                  <a:cubicBezTo>
                    <a:pt x="5464" y="4876"/>
                    <a:pt x="5063" y="4600"/>
                    <a:pt x="4637" y="4325"/>
                  </a:cubicBezTo>
                  <a:cubicBezTo>
                    <a:pt x="4085" y="3949"/>
                    <a:pt x="3609" y="3498"/>
                    <a:pt x="3208" y="2921"/>
                  </a:cubicBezTo>
                  <a:cubicBezTo>
                    <a:pt x="2832" y="2395"/>
                    <a:pt x="2732" y="1818"/>
                    <a:pt x="2757" y="1167"/>
                  </a:cubicBezTo>
                  <a:cubicBezTo>
                    <a:pt x="2757" y="841"/>
                    <a:pt x="2933" y="540"/>
                    <a:pt x="3008" y="239"/>
                  </a:cubicBezTo>
                  <a:cubicBezTo>
                    <a:pt x="2732" y="64"/>
                    <a:pt x="2406" y="39"/>
                    <a:pt x="2105" y="14"/>
                  </a:cubicBezTo>
                  <a:cubicBezTo>
                    <a:pt x="2014" y="5"/>
                    <a:pt x="1933" y="1"/>
                    <a:pt x="18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790;p58"/>
            <p:cNvSpPr/>
            <p:nvPr/>
          </p:nvSpPr>
          <p:spPr>
            <a:xfrm>
              <a:off x="5639875" y="2213050"/>
              <a:ext cx="135375" cy="177350"/>
            </a:xfrm>
            <a:custGeom>
              <a:avLst/>
              <a:gdLst/>
              <a:ahLst/>
              <a:cxnLst/>
              <a:rect l="l" t="t" r="r" b="b"/>
              <a:pathLst>
                <a:path w="5415" h="7094" extrusionOk="0">
                  <a:moveTo>
                    <a:pt x="903" y="1"/>
                  </a:moveTo>
                  <a:cubicBezTo>
                    <a:pt x="678" y="302"/>
                    <a:pt x="602" y="678"/>
                    <a:pt x="452" y="1003"/>
                  </a:cubicBezTo>
                  <a:cubicBezTo>
                    <a:pt x="176" y="1655"/>
                    <a:pt x="126" y="2357"/>
                    <a:pt x="51" y="3034"/>
                  </a:cubicBezTo>
                  <a:cubicBezTo>
                    <a:pt x="1" y="3560"/>
                    <a:pt x="126" y="4111"/>
                    <a:pt x="427" y="4562"/>
                  </a:cubicBezTo>
                  <a:cubicBezTo>
                    <a:pt x="602" y="4863"/>
                    <a:pt x="778" y="5139"/>
                    <a:pt x="1028" y="5389"/>
                  </a:cubicBezTo>
                  <a:cubicBezTo>
                    <a:pt x="1480" y="5891"/>
                    <a:pt x="2006" y="6267"/>
                    <a:pt x="2557" y="6617"/>
                  </a:cubicBezTo>
                  <a:cubicBezTo>
                    <a:pt x="2858" y="6793"/>
                    <a:pt x="3159" y="7044"/>
                    <a:pt x="3535" y="7094"/>
                  </a:cubicBezTo>
                  <a:cubicBezTo>
                    <a:pt x="3735" y="6643"/>
                    <a:pt x="3961" y="6191"/>
                    <a:pt x="4161" y="5740"/>
                  </a:cubicBezTo>
                  <a:cubicBezTo>
                    <a:pt x="4638" y="4713"/>
                    <a:pt x="5013" y="3635"/>
                    <a:pt x="5339" y="2532"/>
                  </a:cubicBezTo>
                  <a:cubicBezTo>
                    <a:pt x="5364" y="2382"/>
                    <a:pt x="5389" y="2232"/>
                    <a:pt x="5414" y="2081"/>
                  </a:cubicBezTo>
                  <a:cubicBezTo>
                    <a:pt x="5414" y="1776"/>
                    <a:pt x="5206" y="1565"/>
                    <a:pt x="4920" y="1565"/>
                  </a:cubicBezTo>
                  <a:cubicBezTo>
                    <a:pt x="4878" y="1565"/>
                    <a:pt x="4833" y="1570"/>
                    <a:pt x="4788" y="1580"/>
                  </a:cubicBezTo>
                  <a:cubicBezTo>
                    <a:pt x="4663" y="1605"/>
                    <a:pt x="4562" y="1655"/>
                    <a:pt x="4437" y="1680"/>
                  </a:cubicBezTo>
                  <a:cubicBezTo>
                    <a:pt x="3685" y="1956"/>
                    <a:pt x="2933" y="2257"/>
                    <a:pt x="2206" y="2658"/>
                  </a:cubicBezTo>
                  <a:cubicBezTo>
                    <a:pt x="2131" y="2708"/>
                    <a:pt x="2031" y="2733"/>
                    <a:pt x="1931" y="2783"/>
                  </a:cubicBezTo>
                  <a:cubicBezTo>
                    <a:pt x="1856" y="2582"/>
                    <a:pt x="1805" y="2432"/>
                    <a:pt x="1755" y="2257"/>
                  </a:cubicBezTo>
                  <a:cubicBezTo>
                    <a:pt x="1555" y="1705"/>
                    <a:pt x="1379" y="1154"/>
                    <a:pt x="1179" y="602"/>
                  </a:cubicBezTo>
                  <a:cubicBezTo>
                    <a:pt x="1129" y="402"/>
                    <a:pt x="1003" y="201"/>
                    <a:pt x="90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791;p58"/>
            <p:cNvSpPr/>
            <p:nvPr/>
          </p:nvSpPr>
          <p:spPr>
            <a:xfrm>
              <a:off x="5584750" y="2204300"/>
              <a:ext cx="143500" cy="198000"/>
            </a:xfrm>
            <a:custGeom>
              <a:avLst/>
              <a:gdLst/>
              <a:ahLst/>
              <a:cxnLst/>
              <a:rect l="l" t="t" r="r" b="b"/>
              <a:pathLst>
                <a:path w="5740" h="7920" extrusionOk="0">
                  <a:moveTo>
                    <a:pt x="2732" y="0"/>
                  </a:moveTo>
                  <a:cubicBezTo>
                    <a:pt x="2532" y="0"/>
                    <a:pt x="2406" y="100"/>
                    <a:pt x="2306" y="251"/>
                  </a:cubicBezTo>
                  <a:cubicBezTo>
                    <a:pt x="2231" y="351"/>
                    <a:pt x="2181" y="451"/>
                    <a:pt x="2131" y="551"/>
                  </a:cubicBezTo>
                  <a:cubicBezTo>
                    <a:pt x="1404" y="1980"/>
                    <a:pt x="702" y="3384"/>
                    <a:pt x="0" y="4812"/>
                  </a:cubicBezTo>
                  <a:cubicBezTo>
                    <a:pt x="151" y="4887"/>
                    <a:pt x="276" y="4988"/>
                    <a:pt x="426" y="5063"/>
                  </a:cubicBezTo>
                  <a:cubicBezTo>
                    <a:pt x="2131" y="5940"/>
                    <a:pt x="3810" y="6842"/>
                    <a:pt x="5414" y="7870"/>
                  </a:cubicBezTo>
                  <a:cubicBezTo>
                    <a:pt x="5439" y="7895"/>
                    <a:pt x="5489" y="7895"/>
                    <a:pt x="5539" y="7920"/>
                  </a:cubicBezTo>
                  <a:cubicBezTo>
                    <a:pt x="5614" y="7770"/>
                    <a:pt x="5665" y="7594"/>
                    <a:pt x="5740" y="7444"/>
                  </a:cubicBezTo>
                  <a:cubicBezTo>
                    <a:pt x="5364" y="7394"/>
                    <a:pt x="5063" y="7143"/>
                    <a:pt x="4762" y="6967"/>
                  </a:cubicBezTo>
                  <a:cubicBezTo>
                    <a:pt x="4211" y="6617"/>
                    <a:pt x="3685" y="6241"/>
                    <a:pt x="3233" y="5739"/>
                  </a:cubicBezTo>
                  <a:cubicBezTo>
                    <a:pt x="2983" y="5489"/>
                    <a:pt x="2807" y="5213"/>
                    <a:pt x="2632" y="4912"/>
                  </a:cubicBezTo>
                  <a:cubicBezTo>
                    <a:pt x="2331" y="4461"/>
                    <a:pt x="2206" y="3910"/>
                    <a:pt x="2256" y="3384"/>
                  </a:cubicBezTo>
                  <a:cubicBezTo>
                    <a:pt x="2331" y="2707"/>
                    <a:pt x="2381" y="2005"/>
                    <a:pt x="2657" y="1353"/>
                  </a:cubicBezTo>
                  <a:cubicBezTo>
                    <a:pt x="2807" y="1028"/>
                    <a:pt x="2883" y="652"/>
                    <a:pt x="3108" y="351"/>
                  </a:cubicBezTo>
                  <a:cubicBezTo>
                    <a:pt x="3083" y="125"/>
                    <a:pt x="2933" y="0"/>
                    <a:pt x="27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92;p58"/>
            <p:cNvSpPr/>
            <p:nvPr/>
          </p:nvSpPr>
          <p:spPr>
            <a:xfrm>
              <a:off x="4278350" y="2998150"/>
              <a:ext cx="1016325" cy="635375"/>
            </a:xfrm>
            <a:custGeom>
              <a:avLst/>
              <a:gdLst/>
              <a:ahLst/>
              <a:cxnLst/>
              <a:rect l="l" t="t" r="r" b="b"/>
              <a:pathLst>
                <a:path w="40653" h="25415" extrusionOk="0">
                  <a:moveTo>
                    <a:pt x="2306" y="1"/>
                  </a:moveTo>
                  <a:cubicBezTo>
                    <a:pt x="2306" y="1"/>
                    <a:pt x="0" y="3259"/>
                    <a:pt x="26" y="5665"/>
                  </a:cubicBezTo>
                  <a:cubicBezTo>
                    <a:pt x="51" y="8071"/>
                    <a:pt x="34362" y="25414"/>
                    <a:pt x="34362" y="25414"/>
                  </a:cubicBezTo>
                  <a:lnTo>
                    <a:pt x="40652" y="19449"/>
                  </a:lnTo>
                  <a:lnTo>
                    <a:pt x="2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93;p58"/>
            <p:cNvSpPr/>
            <p:nvPr/>
          </p:nvSpPr>
          <p:spPr>
            <a:xfrm>
              <a:off x="4340375" y="3067700"/>
              <a:ext cx="892275" cy="496575"/>
            </a:xfrm>
            <a:custGeom>
              <a:avLst/>
              <a:gdLst/>
              <a:ahLst/>
              <a:cxnLst/>
              <a:rect l="l" t="t" r="r" b="b"/>
              <a:pathLst>
                <a:path w="35691" h="19863" extrusionOk="0">
                  <a:moveTo>
                    <a:pt x="1" y="1"/>
                  </a:moveTo>
                  <a:cubicBezTo>
                    <a:pt x="1" y="126"/>
                    <a:pt x="76" y="201"/>
                    <a:pt x="151" y="276"/>
                  </a:cubicBezTo>
                  <a:cubicBezTo>
                    <a:pt x="602" y="727"/>
                    <a:pt x="1128" y="1078"/>
                    <a:pt x="1680" y="1404"/>
                  </a:cubicBezTo>
                  <a:cubicBezTo>
                    <a:pt x="2607" y="1955"/>
                    <a:pt x="3560" y="2432"/>
                    <a:pt x="4537" y="2858"/>
                  </a:cubicBezTo>
                  <a:cubicBezTo>
                    <a:pt x="7519" y="4186"/>
                    <a:pt x="10527" y="5489"/>
                    <a:pt x="13459" y="6893"/>
                  </a:cubicBezTo>
                  <a:cubicBezTo>
                    <a:pt x="14312" y="7319"/>
                    <a:pt x="15164" y="7720"/>
                    <a:pt x="16041" y="8121"/>
                  </a:cubicBezTo>
                  <a:cubicBezTo>
                    <a:pt x="16993" y="8572"/>
                    <a:pt x="17946" y="9048"/>
                    <a:pt x="18923" y="9499"/>
                  </a:cubicBezTo>
                  <a:cubicBezTo>
                    <a:pt x="19600" y="9825"/>
                    <a:pt x="20302" y="10151"/>
                    <a:pt x="20978" y="10477"/>
                  </a:cubicBezTo>
                  <a:cubicBezTo>
                    <a:pt x="21805" y="10878"/>
                    <a:pt x="22657" y="11279"/>
                    <a:pt x="23484" y="11705"/>
                  </a:cubicBezTo>
                  <a:cubicBezTo>
                    <a:pt x="24161" y="12056"/>
                    <a:pt x="24838" y="12457"/>
                    <a:pt x="25515" y="12833"/>
                  </a:cubicBezTo>
                  <a:cubicBezTo>
                    <a:pt x="26617" y="13459"/>
                    <a:pt x="27695" y="14161"/>
                    <a:pt x="28723" y="14913"/>
                  </a:cubicBezTo>
                  <a:cubicBezTo>
                    <a:pt x="29249" y="15314"/>
                    <a:pt x="29700" y="15790"/>
                    <a:pt x="30151" y="16241"/>
                  </a:cubicBezTo>
                  <a:cubicBezTo>
                    <a:pt x="30176" y="16266"/>
                    <a:pt x="30151" y="16316"/>
                    <a:pt x="30151" y="16367"/>
                  </a:cubicBezTo>
                  <a:cubicBezTo>
                    <a:pt x="30076" y="16342"/>
                    <a:pt x="30026" y="16342"/>
                    <a:pt x="29976" y="16316"/>
                  </a:cubicBezTo>
                  <a:cubicBezTo>
                    <a:pt x="29725" y="16191"/>
                    <a:pt x="29525" y="16066"/>
                    <a:pt x="29274" y="15941"/>
                  </a:cubicBezTo>
                  <a:cubicBezTo>
                    <a:pt x="27921" y="15264"/>
                    <a:pt x="26567" y="14587"/>
                    <a:pt x="25214" y="13910"/>
                  </a:cubicBezTo>
                  <a:cubicBezTo>
                    <a:pt x="24362" y="13459"/>
                    <a:pt x="23510" y="13008"/>
                    <a:pt x="22632" y="12582"/>
                  </a:cubicBezTo>
                  <a:cubicBezTo>
                    <a:pt x="21429" y="12006"/>
                    <a:pt x="20226" y="11429"/>
                    <a:pt x="19023" y="10828"/>
                  </a:cubicBezTo>
                  <a:cubicBezTo>
                    <a:pt x="17996" y="10326"/>
                    <a:pt x="16968" y="9800"/>
                    <a:pt x="15916" y="9299"/>
                  </a:cubicBezTo>
                  <a:cubicBezTo>
                    <a:pt x="14286" y="8547"/>
                    <a:pt x="12682" y="7770"/>
                    <a:pt x="11103" y="6943"/>
                  </a:cubicBezTo>
                  <a:cubicBezTo>
                    <a:pt x="10903" y="6843"/>
                    <a:pt x="10702" y="6742"/>
                    <a:pt x="10477" y="6667"/>
                  </a:cubicBezTo>
                  <a:cubicBezTo>
                    <a:pt x="10427" y="6642"/>
                    <a:pt x="10377" y="6642"/>
                    <a:pt x="10276" y="6642"/>
                  </a:cubicBezTo>
                  <a:cubicBezTo>
                    <a:pt x="10377" y="6868"/>
                    <a:pt x="10552" y="6893"/>
                    <a:pt x="10702" y="6968"/>
                  </a:cubicBezTo>
                  <a:cubicBezTo>
                    <a:pt x="12081" y="7720"/>
                    <a:pt x="13484" y="8422"/>
                    <a:pt x="14863" y="9148"/>
                  </a:cubicBezTo>
                  <a:cubicBezTo>
                    <a:pt x="15790" y="9625"/>
                    <a:pt x="16718" y="10101"/>
                    <a:pt x="17645" y="10552"/>
                  </a:cubicBezTo>
                  <a:cubicBezTo>
                    <a:pt x="18873" y="11204"/>
                    <a:pt x="20126" y="11830"/>
                    <a:pt x="21354" y="12482"/>
                  </a:cubicBezTo>
                  <a:cubicBezTo>
                    <a:pt x="23334" y="13534"/>
                    <a:pt x="25339" y="14612"/>
                    <a:pt x="27319" y="15665"/>
                  </a:cubicBezTo>
                  <a:cubicBezTo>
                    <a:pt x="28497" y="16291"/>
                    <a:pt x="29675" y="16943"/>
                    <a:pt x="30878" y="17469"/>
                  </a:cubicBezTo>
                  <a:cubicBezTo>
                    <a:pt x="31053" y="17545"/>
                    <a:pt x="31204" y="17670"/>
                    <a:pt x="31254" y="17870"/>
                  </a:cubicBezTo>
                  <a:cubicBezTo>
                    <a:pt x="31354" y="18146"/>
                    <a:pt x="31505" y="18447"/>
                    <a:pt x="31555" y="18748"/>
                  </a:cubicBezTo>
                  <a:cubicBezTo>
                    <a:pt x="31630" y="19073"/>
                    <a:pt x="31730" y="19424"/>
                    <a:pt x="31630" y="19775"/>
                  </a:cubicBezTo>
                  <a:cubicBezTo>
                    <a:pt x="31956" y="19800"/>
                    <a:pt x="32256" y="19825"/>
                    <a:pt x="32557" y="19850"/>
                  </a:cubicBezTo>
                  <a:cubicBezTo>
                    <a:pt x="32672" y="19859"/>
                    <a:pt x="32785" y="19863"/>
                    <a:pt x="32896" y="19863"/>
                  </a:cubicBezTo>
                  <a:cubicBezTo>
                    <a:pt x="33446" y="19863"/>
                    <a:pt x="33966" y="19762"/>
                    <a:pt x="34487" y="19575"/>
                  </a:cubicBezTo>
                  <a:cubicBezTo>
                    <a:pt x="34788" y="19449"/>
                    <a:pt x="35038" y="19299"/>
                    <a:pt x="35264" y="19073"/>
                  </a:cubicBezTo>
                  <a:cubicBezTo>
                    <a:pt x="35590" y="18773"/>
                    <a:pt x="35690" y="18397"/>
                    <a:pt x="35515" y="17996"/>
                  </a:cubicBezTo>
                  <a:cubicBezTo>
                    <a:pt x="35414" y="17770"/>
                    <a:pt x="35264" y="17545"/>
                    <a:pt x="35114" y="17344"/>
                  </a:cubicBezTo>
                  <a:cubicBezTo>
                    <a:pt x="34913" y="17093"/>
                    <a:pt x="34713" y="16868"/>
                    <a:pt x="34487" y="16642"/>
                  </a:cubicBezTo>
                  <a:cubicBezTo>
                    <a:pt x="34412" y="16567"/>
                    <a:pt x="34337" y="16517"/>
                    <a:pt x="34261" y="16442"/>
                  </a:cubicBezTo>
                  <a:cubicBezTo>
                    <a:pt x="33835" y="16116"/>
                    <a:pt x="33409" y="15790"/>
                    <a:pt x="32983" y="15464"/>
                  </a:cubicBezTo>
                  <a:cubicBezTo>
                    <a:pt x="31906" y="14712"/>
                    <a:pt x="30778" y="14061"/>
                    <a:pt x="29625" y="13434"/>
                  </a:cubicBezTo>
                  <a:cubicBezTo>
                    <a:pt x="27695" y="12407"/>
                    <a:pt x="25740" y="11454"/>
                    <a:pt x="23785" y="10527"/>
                  </a:cubicBezTo>
                  <a:cubicBezTo>
                    <a:pt x="21830" y="9600"/>
                    <a:pt x="19875" y="8647"/>
                    <a:pt x="17895" y="7745"/>
                  </a:cubicBezTo>
                  <a:cubicBezTo>
                    <a:pt x="14763" y="6367"/>
                    <a:pt x="11630" y="5038"/>
                    <a:pt x="8497" y="3660"/>
                  </a:cubicBezTo>
                  <a:cubicBezTo>
                    <a:pt x="6116" y="2632"/>
                    <a:pt x="3735" y="1580"/>
                    <a:pt x="1354" y="552"/>
                  </a:cubicBezTo>
                  <a:cubicBezTo>
                    <a:pt x="903" y="351"/>
                    <a:pt x="452" y="201"/>
                    <a:pt x="1" y="1"/>
                  </a:cubicBezTo>
                  <a:close/>
                </a:path>
              </a:pathLst>
            </a:custGeom>
            <a:solidFill>
              <a:srgbClr val="C2B9FF">
                <a:alpha val="240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94;p58"/>
            <p:cNvSpPr/>
            <p:nvPr/>
          </p:nvSpPr>
          <p:spPr>
            <a:xfrm>
              <a:off x="4255800" y="3136350"/>
              <a:ext cx="780725" cy="398175"/>
            </a:xfrm>
            <a:custGeom>
              <a:avLst/>
              <a:gdLst/>
              <a:ahLst/>
              <a:cxnLst/>
              <a:rect l="l" t="t" r="r" b="b"/>
              <a:pathLst>
                <a:path w="31229" h="15927" extrusionOk="0">
                  <a:moveTo>
                    <a:pt x="543" y="0"/>
                  </a:moveTo>
                  <a:cubicBezTo>
                    <a:pt x="378" y="0"/>
                    <a:pt x="240" y="102"/>
                    <a:pt x="75" y="312"/>
                  </a:cubicBezTo>
                  <a:cubicBezTo>
                    <a:pt x="25" y="387"/>
                    <a:pt x="25" y="463"/>
                    <a:pt x="0" y="538"/>
                  </a:cubicBezTo>
                  <a:cubicBezTo>
                    <a:pt x="727" y="1014"/>
                    <a:pt x="1479" y="1490"/>
                    <a:pt x="2206" y="1941"/>
                  </a:cubicBezTo>
                  <a:cubicBezTo>
                    <a:pt x="3183" y="2543"/>
                    <a:pt x="4136" y="3119"/>
                    <a:pt x="5088" y="3671"/>
                  </a:cubicBezTo>
                  <a:cubicBezTo>
                    <a:pt x="6090" y="4272"/>
                    <a:pt x="7093" y="4849"/>
                    <a:pt x="8095" y="5400"/>
                  </a:cubicBezTo>
                  <a:cubicBezTo>
                    <a:pt x="9324" y="6077"/>
                    <a:pt x="10552" y="6728"/>
                    <a:pt x="11780" y="7405"/>
                  </a:cubicBezTo>
                  <a:cubicBezTo>
                    <a:pt x="13183" y="8132"/>
                    <a:pt x="14562" y="8884"/>
                    <a:pt x="15965" y="9611"/>
                  </a:cubicBezTo>
                  <a:cubicBezTo>
                    <a:pt x="17419" y="10362"/>
                    <a:pt x="18847" y="11114"/>
                    <a:pt x="20276" y="11866"/>
                  </a:cubicBezTo>
                  <a:cubicBezTo>
                    <a:pt x="20953" y="12217"/>
                    <a:pt x="21629" y="12593"/>
                    <a:pt x="22306" y="12894"/>
                  </a:cubicBezTo>
                  <a:cubicBezTo>
                    <a:pt x="23534" y="13470"/>
                    <a:pt x="24737" y="14097"/>
                    <a:pt x="26015" y="14573"/>
                  </a:cubicBezTo>
                  <a:cubicBezTo>
                    <a:pt x="26742" y="14849"/>
                    <a:pt x="27469" y="15099"/>
                    <a:pt x="28196" y="15325"/>
                  </a:cubicBezTo>
                  <a:cubicBezTo>
                    <a:pt x="28697" y="15475"/>
                    <a:pt x="29198" y="15525"/>
                    <a:pt x="29700" y="15701"/>
                  </a:cubicBezTo>
                  <a:cubicBezTo>
                    <a:pt x="30101" y="15826"/>
                    <a:pt x="30552" y="15851"/>
                    <a:pt x="30978" y="15926"/>
                  </a:cubicBezTo>
                  <a:cubicBezTo>
                    <a:pt x="31053" y="15926"/>
                    <a:pt x="31153" y="15901"/>
                    <a:pt x="31228" y="15876"/>
                  </a:cubicBezTo>
                  <a:cubicBezTo>
                    <a:pt x="31128" y="15826"/>
                    <a:pt x="31053" y="15776"/>
                    <a:pt x="30953" y="15751"/>
                  </a:cubicBezTo>
                  <a:cubicBezTo>
                    <a:pt x="29825" y="15225"/>
                    <a:pt x="28672" y="14748"/>
                    <a:pt x="27544" y="14197"/>
                  </a:cubicBezTo>
                  <a:cubicBezTo>
                    <a:pt x="24311" y="12693"/>
                    <a:pt x="21153" y="11039"/>
                    <a:pt x="17970" y="9385"/>
                  </a:cubicBezTo>
                  <a:cubicBezTo>
                    <a:pt x="14938" y="7806"/>
                    <a:pt x="11905" y="6202"/>
                    <a:pt x="8872" y="4573"/>
                  </a:cubicBezTo>
                  <a:cubicBezTo>
                    <a:pt x="6567" y="3345"/>
                    <a:pt x="4236" y="2117"/>
                    <a:pt x="1980" y="763"/>
                  </a:cubicBezTo>
                  <a:cubicBezTo>
                    <a:pt x="1629" y="563"/>
                    <a:pt x="1278" y="337"/>
                    <a:pt x="928" y="137"/>
                  </a:cubicBezTo>
                  <a:cubicBezTo>
                    <a:pt x="776" y="46"/>
                    <a:pt x="654" y="0"/>
                    <a:pt x="5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95;p58"/>
            <p:cNvSpPr/>
            <p:nvPr/>
          </p:nvSpPr>
          <p:spPr>
            <a:xfrm>
              <a:off x="4284000" y="3106900"/>
              <a:ext cx="458025" cy="239925"/>
            </a:xfrm>
            <a:custGeom>
              <a:avLst/>
              <a:gdLst/>
              <a:ahLst/>
              <a:cxnLst/>
              <a:rect l="l" t="t" r="r" b="b"/>
              <a:pathLst>
                <a:path w="18321" h="9597" extrusionOk="0">
                  <a:moveTo>
                    <a:pt x="141" y="0"/>
                  </a:moveTo>
                  <a:cubicBezTo>
                    <a:pt x="111" y="0"/>
                    <a:pt x="67" y="12"/>
                    <a:pt x="0" y="12"/>
                  </a:cubicBezTo>
                  <a:cubicBezTo>
                    <a:pt x="125" y="187"/>
                    <a:pt x="301" y="237"/>
                    <a:pt x="451" y="312"/>
                  </a:cubicBezTo>
                  <a:cubicBezTo>
                    <a:pt x="1529" y="889"/>
                    <a:pt x="2607" y="1465"/>
                    <a:pt x="3684" y="2067"/>
                  </a:cubicBezTo>
                  <a:cubicBezTo>
                    <a:pt x="4762" y="2668"/>
                    <a:pt x="5815" y="3295"/>
                    <a:pt x="6892" y="3896"/>
                  </a:cubicBezTo>
                  <a:cubicBezTo>
                    <a:pt x="7569" y="4297"/>
                    <a:pt x="8246" y="4673"/>
                    <a:pt x="8947" y="5024"/>
                  </a:cubicBezTo>
                  <a:cubicBezTo>
                    <a:pt x="10075" y="5651"/>
                    <a:pt x="11228" y="6227"/>
                    <a:pt x="12356" y="6854"/>
                  </a:cubicBezTo>
                  <a:cubicBezTo>
                    <a:pt x="13459" y="7455"/>
                    <a:pt x="14587" y="8032"/>
                    <a:pt x="15739" y="8558"/>
                  </a:cubicBezTo>
                  <a:cubicBezTo>
                    <a:pt x="16516" y="8884"/>
                    <a:pt x="17318" y="9235"/>
                    <a:pt x="18095" y="9586"/>
                  </a:cubicBezTo>
                  <a:cubicBezTo>
                    <a:pt x="18112" y="9594"/>
                    <a:pt x="18132" y="9597"/>
                    <a:pt x="18153" y="9597"/>
                  </a:cubicBezTo>
                  <a:cubicBezTo>
                    <a:pt x="18196" y="9597"/>
                    <a:pt x="18246" y="9586"/>
                    <a:pt x="18296" y="9586"/>
                  </a:cubicBezTo>
                  <a:cubicBezTo>
                    <a:pt x="18296" y="9535"/>
                    <a:pt x="18296" y="9510"/>
                    <a:pt x="18321" y="9485"/>
                  </a:cubicBezTo>
                  <a:cubicBezTo>
                    <a:pt x="18221" y="9435"/>
                    <a:pt x="18145" y="9360"/>
                    <a:pt x="18070" y="9310"/>
                  </a:cubicBezTo>
                  <a:cubicBezTo>
                    <a:pt x="16692" y="8583"/>
                    <a:pt x="15313" y="7856"/>
                    <a:pt x="13935" y="7129"/>
                  </a:cubicBezTo>
                  <a:cubicBezTo>
                    <a:pt x="12732" y="6503"/>
                    <a:pt x="11529" y="5901"/>
                    <a:pt x="10326" y="5275"/>
                  </a:cubicBezTo>
                  <a:cubicBezTo>
                    <a:pt x="8972" y="4548"/>
                    <a:pt x="7619" y="3821"/>
                    <a:pt x="6241" y="3119"/>
                  </a:cubicBezTo>
                  <a:cubicBezTo>
                    <a:pt x="5038" y="2468"/>
                    <a:pt x="3860" y="1841"/>
                    <a:pt x="2632" y="1215"/>
                  </a:cubicBezTo>
                  <a:cubicBezTo>
                    <a:pt x="1830" y="788"/>
                    <a:pt x="1003" y="387"/>
                    <a:pt x="175" y="12"/>
                  </a:cubicBezTo>
                  <a:cubicBezTo>
                    <a:pt x="167" y="3"/>
                    <a:pt x="156" y="0"/>
                    <a:pt x="1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796;p58"/>
            <p:cNvSpPr/>
            <p:nvPr/>
          </p:nvSpPr>
          <p:spPr>
            <a:xfrm>
              <a:off x="4864825" y="3411050"/>
              <a:ext cx="189875" cy="98500"/>
            </a:xfrm>
            <a:custGeom>
              <a:avLst/>
              <a:gdLst/>
              <a:ahLst/>
              <a:cxnLst/>
              <a:rect l="l" t="t" r="r" b="b"/>
              <a:pathLst>
                <a:path w="7595" h="3940" extrusionOk="0">
                  <a:moveTo>
                    <a:pt x="50" y="1"/>
                  </a:moveTo>
                  <a:lnTo>
                    <a:pt x="0" y="101"/>
                  </a:lnTo>
                  <a:cubicBezTo>
                    <a:pt x="75" y="151"/>
                    <a:pt x="176" y="201"/>
                    <a:pt x="251" y="252"/>
                  </a:cubicBezTo>
                  <a:cubicBezTo>
                    <a:pt x="702" y="477"/>
                    <a:pt x="1178" y="728"/>
                    <a:pt x="1629" y="953"/>
                  </a:cubicBezTo>
                  <a:cubicBezTo>
                    <a:pt x="3133" y="1755"/>
                    <a:pt x="4612" y="2608"/>
                    <a:pt x="6166" y="3334"/>
                  </a:cubicBezTo>
                  <a:cubicBezTo>
                    <a:pt x="6567" y="3510"/>
                    <a:pt x="6968" y="3710"/>
                    <a:pt x="7369" y="3911"/>
                  </a:cubicBezTo>
                  <a:cubicBezTo>
                    <a:pt x="7403" y="3922"/>
                    <a:pt x="7444" y="3939"/>
                    <a:pt x="7482" y="3939"/>
                  </a:cubicBezTo>
                  <a:cubicBezTo>
                    <a:pt x="7526" y="3939"/>
                    <a:pt x="7567" y="3916"/>
                    <a:pt x="7594" y="3836"/>
                  </a:cubicBezTo>
                  <a:cubicBezTo>
                    <a:pt x="5288" y="2357"/>
                    <a:pt x="2757" y="1304"/>
                    <a:pt x="326" y="101"/>
                  </a:cubicBezTo>
                  <a:cubicBezTo>
                    <a:pt x="226" y="76"/>
                    <a:pt x="126" y="51"/>
                    <a:pt x="5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797;p58"/>
            <p:cNvSpPr/>
            <p:nvPr/>
          </p:nvSpPr>
          <p:spPr>
            <a:xfrm>
              <a:off x="4249525" y="2394775"/>
              <a:ext cx="1575225" cy="1243525"/>
            </a:xfrm>
            <a:custGeom>
              <a:avLst/>
              <a:gdLst/>
              <a:ahLst/>
              <a:cxnLst/>
              <a:rect l="l" t="t" r="r" b="b"/>
              <a:pathLst>
                <a:path w="63009" h="49741" extrusionOk="0">
                  <a:moveTo>
                    <a:pt x="60602" y="0"/>
                  </a:moveTo>
                  <a:cubicBezTo>
                    <a:pt x="60452" y="75"/>
                    <a:pt x="60427" y="201"/>
                    <a:pt x="60402" y="326"/>
                  </a:cubicBezTo>
                  <a:cubicBezTo>
                    <a:pt x="60327" y="702"/>
                    <a:pt x="60277" y="1078"/>
                    <a:pt x="60201" y="1429"/>
                  </a:cubicBezTo>
                  <a:cubicBezTo>
                    <a:pt x="60176" y="1554"/>
                    <a:pt x="60176" y="1679"/>
                    <a:pt x="60051" y="1729"/>
                  </a:cubicBezTo>
                  <a:cubicBezTo>
                    <a:pt x="60026" y="1955"/>
                    <a:pt x="59976" y="2181"/>
                    <a:pt x="59851" y="2356"/>
                  </a:cubicBezTo>
                  <a:cubicBezTo>
                    <a:pt x="59775" y="2481"/>
                    <a:pt x="59725" y="2607"/>
                    <a:pt x="59675" y="2732"/>
                  </a:cubicBezTo>
                  <a:cubicBezTo>
                    <a:pt x="59750" y="2807"/>
                    <a:pt x="59750" y="2907"/>
                    <a:pt x="59725" y="3008"/>
                  </a:cubicBezTo>
                  <a:cubicBezTo>
                    <a:pt x="59650" y="3258"/>
                    <a:pt x="59575" y="3484"/>
                    <a:pt x="59500" y="3709"/>
                  </a:cubicBezTo>
                  <a:cubicBezTo>
                    <a:pt x="59324" y="4186"/>
                    <a:pt x="59174" y="4687"/>
                    <a:pt x="58998" y="5163"/>
                  </a:cubicBezTo>
                  <a:cubicBezTo>
                    <a:pt x="58773" y="5790"/>
                    <a:pt x="58522" y="6366"/>
                    <a:pt x="58297" y="6993"/>
                  </a:cubicBezTo>
                  <a:cubicBezTo>
                    <a:pt x="57996" y="7895"/>
                    <a:pt x="57595" y="8747"/>
                    <a:pt x="57244" y="9624"/>
                  </a:cubicBezTo>
                  <a:cubicBezTo>
                    <a:pt x="56868" y="10476"/>
                    <a:pt x="56467" y="11329"/>
                    <a:pt x="56066" y="12206"/>
                  </a:cubicBezTo>
                  <a:cubicBezTo>
                    <a:pt x="55790" y="12807"/>
                    <a:pt x="55515" y="13434"/>
                    <a:pt x="55239" y="14035"/>
                  </a:cubicBezTo>
                  <a:cubicBezTo>
                    <a:pt x="54663" y="15238"/>
                    <a:pt x="54086" y="16466"/>
                    <a:pt x="53510" y="17669"/>
                  </a:cubicBezTo>
                  <a:cubicBezTo>
                    <a:pt x="52908" y="18897"/>
                    <a:pt x="52307" y="20151"/>
                    <a:pt x="51680" y="21379"/>
                  </a:cubicBezTo>
                  <a:cubicBezTo>
                    <a:pt x="51304" y="22181"/>
                    <a:pt x="50878" y="22983"/>
                    <a:pt x="50477" y="23760"/>
                  </a:cubicBezTo>
                  <a:cubicBezTo>
                    <a:pt x="49876" y="24963"/>
                    <a:pt x="49249" y="26166"/>
                    <a:pt x="48622" y="27344"/>
                  </a:cubicBezTo>
                  <a:cubicBezTo>
                    <a:pt x="47870" y="28747"/>
                    <a:pt x="47094" y="30126"/>
                    <a:pt x="46342" y="31529"/>
                  </a:cubicBezTo>
                  <a:cubicBezTo>
                    <a:pt x="45540" y="33033"/>
                    <a:pt x="44662" y="34537"/>
                    <a:pt x="43785" y="36015"/>
                  </a:cubicBezTo>
                  <a:cubicBezTo>
                    <a:pt x="43484" y="36517"/>
                    <a:pt x="43184" y="37018"/>
                    <a:pt x="42858" y="37519"/>
                  </a:cubicBezTo>
                  <a:cubicBezTo>
                    <a:pt x="42482" y="38121"/>
                    <a:pt x="42056" y="38697"/>
                    <a:pt x="41655" y="39324"/>
                  </a:cubicBezTo>
                  <a:cubicBezTo>
                    <a:pt x="40928" y="40451"/>
                    <a:pt x="40101" y="41504"/>
                    <a:pt x="39199" y="42507"/>
                  </a:cubicBezTo>
                  <a:cubicBezTo>
                    <a:pt x="38848" y="42858"/>
                    <a:pt x="38497" y="43208"/>
                    <a:pt x="38121" y="43559"/>
                  </a:cubicBezTo>
                  <a:cubicBezTo>
                    <a:pt x="38347" y="43785"/>
                    <a:pt x="38547" y="44010"/>
                    <a:pt x="38748" y="44261"/>
                  </a:cubicBezTo>
                  <a:cubicBezTo>
                    <a:pt x="38898" y="44462"/>
                    <a:pt x="39048" y="44687"/>
                    <a:pt x="39149" y="44913"/>
                  </a:cubicBezTo>
                  <a:cubicBezTo>
                    <a:pt x="39324" y="45314"/>
                    <a:pt x="39224" y="45690"/>
                    <a:pt x="38898" y="45990"/>
                  </a:cubicBezTo>
                  <a:cubicBezTo>
                    <a:pt x="38672" y="46216"/>
                    <a:pt x="38422" y="46366"/>
                    <a:pt x="38121" y="46492"/>
                  </a:cubicBezTo>
                  <a:cubicBezTo>
                    <a:pt x="37600" y="46679"/>
                    <a:pt x="37080" y="46780"/>
                    <a:pt x="36530" y="46780"/>
                  </a:cubicBezTo>
                  <a:cubicBezTo>
                    <a:pt x="36419" y="46780"/>
                    <a:pt x="36306" y="46776"/>
                    <a:pt x="36191" y="46767"/>
                  </a:cubicBezTo>
                  <a:cubicBezTo>
                    <a:pt x="35890" y="46742"/>
                    <a:pt x="35590" y="46717"/>
                    <a:pt x="35264" y="46692"/>
                  </a:cubicBezTo>
                  <a:cubicBezTo>
                    <a:pt x="34662" y="46617"/>
                    <a:pt x="34086" y="46441"/>
                    <a:pt x="33510" y="46266"/>
                  </a:cubicBezTo>
                  <a:cubicBezTo>
                    <a:pt x="32833" y="46040"/>
                    <a:pt x="32156" y="45790"/>
                    <a:pt x="31479" y="45539"/>
                  </a:cubicBezTo>
                  <a:cubicBezTo>
                    <a:pt x="31404" y="45564"/>
                    <a:pt x="31304" y="45589"/>
                    <a:pt x="31229" y="45589"/>
                  </a:cubicBezTo>
                  <a:cubicBezTo>
                    <a:pt x="30803" y="45514"/>
                    <a:pt x="30352" y="45489"/>
                    <a:pt x="29951" y="45364"/>
                  </a:cubicBezTo>
                  <a:cubicBezTo>
                    <a:pt x="29449" y="45188"/>
                    <a:pt x="28948" y="45138"/>
                    <a:pt x="28447" y="44988"/>
                  </a:cubicBezTo>
                  <a:cubicBezTo>
                    <a:pt x="27720" y="44762"/>
                    <a:pt x="26993" y="44512"/>
                    <a:pt x="26266" y="44236"/>
                  </a:cubicBezTo>
                  <a:cubicBezTo>
                    <a:pt x="24988" y="43760"/>
                    <a:pt x="23785" y="43133"/>
                    <a:pt x="22557" y="42557"/>
                  </a:cubicBezTo>
                  <a:cubicBezTo>
                    <a:pt x="21880" y="42256"/>
                    <a:pt x="21204" y="41880"/>
                    <a:pt x="20527" y="41529"/>
                  </a:cubicBezTo>
                  <a:cubicBezTo>
                    <a:pt x="19098" y="40777"/>
                    <a:pt x="17670" y="40025"/>
                    <a:pt x="16216" y="39274"/>
                  </a:cubicBezTo>
                  <a:cubicBezTo>
                    <a:pt x="14813" y="38547"/>
                    <a:pt x="13434" y="37795"/>
                    <a:pt x="12031" y="37068"/>
                  </a:cubicBezTo>
                  <a:cubicBezTo>
                    <a:pt x="10803" y="36391"/>
                    <a:pt x="9575" y="35740"/>
                    <a:pt x="8346" y="35063"/>
                  </a:cubicBezTo>
                  <a:cubicBezTo>
                    <a:pt x="7344" y="34512"/>
                    <a:pt x="6341" y="33935"/>
                    <a:pt x="5339" y="33334"/>
                  </a:cubicBezTo>
                  <a:cubicBezTo>
                    <a:pt x="4387" y="32782"/>
                    <a:pt x="3434" y="32206"/>
                    <a:pt x="2457" y="31604"/>
                  </a:cubicBezTo>
                  <a:cubicBezTo>
                    <a:pt x="1730" y="31153"/>
                    <a:pt x="978" y="30677"/>
                    <a:pt x="251" y="30201"/>
                  </a:cubicBezTo>
                  <a:cubicBezTo>
                    <a:pt x="1" y="30602"/>
                    <a:pt x="1" y="31053"/>
                    <a:pt x="1" y="31504"/>
                  </a:cubicBezTo>
                  <a:cubicBezTo>
                    <a:pt x="126" y="31579"/>
                    <a:pt x="226" y="31654"/>
                    <a:pt x="326" y="31705"/>
                  </a:cubicBezTo>
                  <a:cubicBezTo>
                    <a:pt x="1179" y="32181"/>
                    <a:pt x="2031" y="32657"/>
                    <a:pt x="2908" y="33133"/>
                  </a:cubicBezTo>
                  <a:cubicBezTo>
                    <a:pt x="7494" y="35690"/>
                    <a:pt x="12131" y="38196"/>
                    <a:pt x="16818" y="40602"/>
                  </a:cubicBezTo>
                  <a:cubicBezTo>
                    <a:pt x="19600" y="42030"/>
                    <a:pt x="22382" y="43434"/>
                    <a:pt x="25164" y="44863"/>
                  </a:cubicBezTo>
                  <a:cubicBezTo>
                    <a:pt x="27269" y="45915"/>
                    <a:pt x="29374" y="47018"/>
                    <a:pt x="31504" y="47995"/>
                  </a:cubicBezTo>
                  <a:cubicBezTo>
                    <a:pt x="32808" y="48597"/>
                    <a:pt x="34161" y="49123"/>
                    <a:pt x="35515" y="49549"/>
                  </a:cubicBezTo>
                  <a:cubicBezTo>
                    <a:pt x="35892" y="49678"/>
                    <a:pt x="36265" y="49741"/>
                    <a:pt x="36633" y="49741"/>
                  </a:cubicBezTo>
                  <a:cubicBezTo>
                    <a:pt x="37194" y="49741"/>
                    <a:pt x="37742" y="49596"/>
                    <a:pt x="38271" y="49324"/>
                  </a:cubicBezTo>
                  <a:cubicBezTo>
                    <a:pt x="38723" y="49123"/>
                    <a:pt x="39099" y="48822"/>
                    <a:pt x="39449" y="48472"/>
                  </a:cubicBezTo>
                  <a:cubicBezTo>
                    <a:pt x="40251" y="47720"/>
                    <a:pt x="40928" y="46842"/>
                    <a:pt x="41530" y="45915"/>
                  </a:cubicBezTo>
                  <a:cubicBezTo>
                    <a:pt x="42231" y="44762"/>
                    <a:pt x="42958" y="43609"/>
                    <a:pt x="43585" y="42431"/>
                  </a:cubicBezTo>
                  <a:cubicBezTo>
                    <a:pt x="45314" y="39299"/>
                    <a:pt x="46993" y="36141"/>
                    <a:pt x="48672" y="32983"/>
                  </a:cubicBezTo>
                  <a:cubicBezTo>
                    <a:pt x="51855" y="26993"/>
                    <a:pt x="55013" y="21003"/>
                    <a:pt x="58046" y="14912"/>
                  </a:cubicBezTo>
                  <a:cubicBezTo>
                    <a:pt x="59224" y="12506"/>
                    <a:pt x="60452" y="10100"/>
                    <a:pt x="61505" y="7619"/>
                  </a:cubicBezTo>
                  <a:cubicBezTo>
                    <a:pt x="61755" y="7043"/>
                    <a:pt x="61956" y="6441"/>
                    <a:pt x="62181" y="5840"/>
                  </a:cubicBezTo>
                  <a:cubicBezTo>
                    <a:pt x="62582" y="5138"/>
                    <a:pt x="62808" y="4386"/>
                    <a:pt x="62933" y="3634"/>
                  </a:cubicBezTo>
                  <a:cubicBezTo>
                    <a:pt x="63008" y="3133"/>
                    <a:pt x="63008" y="2632"/>
                    <a:pt x="62708" y="2206"/>
                  </a:cubicBezTo>
                  <a:cubicBezTo>
                    <a:pt x="62632" y="2055"/>
                    <a:pt x="62582" y="1905"/>
                    <a:pt x="62507" y="1780"/>
                  </a:cubicBezTo>
                  <a:cubicBezTo>
                    <a:pt x="61981" y="1078"/>
                    <a:pt x="61354" y="476"/>
                    <a:pt x="606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798;p58"/>
            <p:cNvSpPr/>
            <p:nvPr/>
          </p:nvSpPr>
          <p:spPr>
            <a:xfrm>
              <a:off x="4308425" y="1996550"/>
              <a:ext cx="1456175" cy="1487225"/>
            </a:xfrm>
            <a:custGeom>
              <a:avLst/>
              <a:gdLst/>
              <a:ahLst/>
              <a:cxnLst/>
              <a:rect l="l" t="t" r="r" b="b"/>
              <a:pathLst>
                <a:path w="58247" h="59489" extrusionOk="0">
                  <a:moveTo>
                    <a:pt x="24349" y="6941"/>
                  </a:moveTo>
                  <a:cubicBezTo>
                    <a:pt x="24505" y="6941"/>
                    <a:pt x="24683" y="7017"/>
                    <a:pt x="24913" y="7132"/>
                  </a:cubicBezTo>
                  <a:cubicBezTo>
                    <a:pt x="29224" y="9262"/>
                    <a:pt x="33509" y="11368"/>
                    <a:pt x="37820" y="13498"/>
                  </a:cubicBezTo>
                  <a:cubicBezTo>
                    <a:pt x="41705" y="15428"/>
                    <a:pt x="45615" y="17358"/>
                    <a:pt x="49499" y="19288"/>
                  </a:cubicBezTo>
                  <a:cubicBezTo>
                    <a:pt x="49650" y="19363"/>
                    <a:pt x="49800" y="19413"/>
                    <a:pt x="49926" y="19513"/>
                  </a:cubicBezTo>
                  <a:cubicBezTo>
                    <a:pt x="50126" y="19638"/>
                    <a:pt x="50276" y="19839"/>
                    <a:pt x="50201" y="20165"/>
                  </a:cubicBezTo>
                  <a:cubicBezTo>
                    <a:pt x="50176" y="20265"/>
                    <a:pt x="50101" y="20440"/>
                    <a:pt x="50026" y="20591"/>
                  </a:cubicBezTo>
                  <a:cubicBezTo>
                    <a:pt x="48923" y="22646"/>
                    <a:pt x="47845" y="24701"/>
                    <a:pt x="46768" y="26781"/>
                  </a:cubicBezTo>
                  <a:cubicBezTo>
                    <a:pt x="46166" y="27934"/>
                    <a:pt x="45565" y="29112"/>
                    <a:pt x="44963" y="30265"/>
                  </a:cubicBezTo>
                  <a:cubicBezTo>
                    <a:pt x="44863" y="30440"/>
                    <a:pt x="44763" y="30616"/>
                    <a:pt x="44662" y="30766"/>
                  </a:cubicBezTo>
                  <a:cubicBezTo>
                    <a:pt x="44537" y="30923"/>
                    <a:pt x="44422" y="31001"/>
                    <a:pt x="44279" y="31001"/>
                  </a:cubicBezTo>
                  <a:cubicBezTo>
                    <a:pt x="44194" y="31001"/>
                    <a:pt x="44098" y="30973"/>
                    <a:pt x="43986" y="30917"/>
                  </a:cubicBezTo>
                  <a:cubicBezTo>
                    <a:pt x="42858" y="30340"/>
                    <a:pt x="41705" y="29764"/>
                    <a:pt x="40577" y="29187"/>
                  </a:cubicBezTo>
                  <a:cubicBezTo>
                    <a:pt x="34612" y="26180"/>
                    <a:pt x="28647" y="23172"/>
                    <a:pt x="22682" y="20165"/>
                  </a:cubicBezTo>
                  <a:cubicBezTo>
                    <a:pt x="21379" y="19513"/>
                    <a:pt x="20076" y="18836"/>
                    <a:pt x="18747" y="18185"/>
                  </a:cubicBezTo>
                  <a:cubicBezTo>
                    <a:pt x="18647" y="18135"/>
                    <a:pt x="18547" y="18085"/>
                    <a:pt x="18447" y="18009"/>
                  </a:cubicBezTo>
                  <a:cubicBezTo>
                    <a:pt x="18196" y="17834"/>
                    <a:pt x="18146" y="17658"/>
                    <a:pt x="18296" y="17383"/>
                  </a:cubicBezTo>
                  <a:cubicBezTo>
                    <a:pt x="18772" y="16506"/>
                    <a:pt x="19249" y="15628"/>
                    <a:pt x="19750" y="14751"/>
                  </a:cubicBezTo>
                  <a:cubicBezTo>
                    <a:pt x="21078" y="12345"/>
                    <a:pt x="22407" y="9914"/>
                    <a:pt x="23735" y="7483"/>
                  </a:cubicBezTo>
                  <a:cubicBezTo>
                    <a:pt x="23954" y="7089"/>
                    <a:pt x="24130" y="6941"/>
                    <a:pt x="24349" y="6941"/>
                  </a:cubicBezTo>
                  <a:close/>
                  <a:moveTo>
                    <a:pt x="12978" y="33391"/>
                  </a:moveTo>
                  <a:cubicBezTo>
                    <a:pt x="13153" y="33391"/>
                    <a:pt x="13329" y="33417"/>
                    <a:pt x="13509" y="33473"/>
                  </a:cubicBezTo>
                  <a:cubicBezTo>
                    <a:pt x="13985" y="33649"/>
                    <a:pt x="14286" y="33974"/>
                    <a:pt x="14462" y="34425"/>
                  </a:cubicBezTo>
                  <a:cubicBezTo>
                    <a:pt x="14712" y="34952"/>
                    <a:pt x="14737" y="35403"/>
                    <a:pt x="14612" y="36180"/>
                  </a:cubicBezTo>
                  <a:cubicBezTo>
                    <a:pt x="14412" y="37182"/>
                    <a:pt x="13935" y="38060"/>
                    <a:pt x="13158" y="38761"/>
                  </a:cubicBezTo>
                  <a:cubicBezTo>
                    <a:pt x="12858" y="39012"/>
                    <a:pt x="12532" y="39212"/>
                    <a:pt x="12181" y="39338"/>
                  </a:cubicBezTo>
                  <a:cubicBezTo>
                    <a:pt x="11958" y="39410"/>
                    <a:pt x="11741" y="39446"/>
                    <a:pt x="11535" y="39446"/>
                  </a:cubicBezTo>
                  <a:cubicBezTo>
                    <a:pt x="10814" y="39446"/>
                    <a:pt x="10223" y="39015"/>
                    <a:pt x="9950" y="38235"/>
                  </a:cubicBezTo>
                  <a:cubicBezTo>
                    <a:pt x="9800" y="37709"/>
                    <a:pt x="9800" y="37207"/>
                    <a:pt x="9900" y="36681"/>
                  </a:cubicBezTo>
                  <a:cubicBezTo>
                    <a:pt x="10076" y="35754"/>
                    <a:pt x="10477" y="34927"/>
                    <a:pt x="11178" y="34250"/>
                  </a:cubicBezTo>
                  <a:cubicBezTo>
                    <a:pt x="11504" y="33924"/>
                    <a:pt x="11880" y="33674"/>
                    <a:pt x="12331" y="33498"/>
                  </a:cubicBezTo>
                  <a:cubicBezTo>
                    <a:pt x="12552" y="33429"/>
                    <a:pt x="12764" y="33391"/>
                    <a:pt x="12978" y="33391"/>
                  </a:cubicBezTo>
                  <a:close/>
                  <a:moveTo>
                    <a:pt x="34052" y="43678"/>
                  </a:moveTo>
                  <a:cubicBezTo>
                    <a:pt x="34745" y="43678"/>
                    <a:pt x="35314" y="44093"/>
                    <a:pt x="35590" y="44801"/>
                  </a:cubicBezTo>
                  <a:cubicBezTo>
                    <a:pt x="35765" y="45328"/>
                    <a:pt x="35765" y="45854"/>
                    <a:pt x="35690" y="46405"/>
                  </a:cubicBezTo>
                  <a:cubicBezTo>
                    <a:pt x="35514" y="47333"/>
                    <a:pt x="35088" y="48160"/>
                    <a:pt x="34412" y="48837"/>
                  </a:cubicBezTo>
                  <a:cubicBezTo>
                    <a:pt x="34061" y="49213"/>
                    <a:pt x="33635" y="49513"/>
                    <a:pt x="33108" y="49639"/>
                  </a:cubicBezTo>
                  <a:cubicBezTo>
                    <a:pt x="32926" y="49688"/>
                    <a:pt x="32748" y="49712"/>
                    <a:pt x="32578" y="49712"/>
                  </a:cubicBezTo>
                  <a:cubicBezTo>
                    <a:pt x="31884" y="49712"/>
                    <a:pt x="31315" y="49311"/>
                    <a:pt x="31053" y="48586"/>
                  </a:cubicBezTo>
                  <a:cubicBezTo>
                    <a:pt x="30853" y="48060"/>
                    <a:pt x="30853" y="47533"/>
                    <a:pt x="30928" y="47007"/>
                  </a:cubicBezTo>
                  <a:cubicBezTo>
                    <a:pt x="31128" y="45954"/>
                    <a:pt x="31630" y="45052"/>
                    <a:pt x="32432" y="44350"/>
                  </a:cubicBezTo>
                  <a:cubicBezTo>
                    <a:pt x="32732" y="44075"/>
                    <a:pt x="33058" y="43874"/>
                    <a:pt x="33459" y="43774"/>
                  </a:cubicBezTo>
                  <a:cubicBezTo>
                    <a:pt x="33664" y="43709"/>
                    <a:pt x="33863" y="43678"/>
                    <a:pt x="34052" y="43678"/>
                  </a:cubicBezTo>
                  <a:close/>
                  <a:moveTo>
                    <a:pt x="24136" y="0"/>
                  </a:moveTo>
                  <a:cubicBezTo>
                    <a:pt x="23682" y="0"/>
                    <a:pt x="23247" y="147"/>
                    <a:pt x="22833" y="465"/>
                  </a:cubicBezTo>
                  <a:cubicBezTo>
                    <a:pt x="22281" y="891"/>
                    <a:pt x="21755" y="1368"/>
                    <a:pt x="21304" y="1919"/>
                  </a:cubicBezTo>
                  <a:cubicBezTo>
                    <a:pt x="20803" y="2521"/>
                    <a:pt x="20326" y="3147"/>
                    <a:pt x="19850" y="3749"/>
                  </a:cubicBezTo>
                  <a:cubicBezTo>
                    <a:pt x="19850" y="3799"/>
                    <a:pt x="19825" y="3849"/>
                    <a:pt x="19800" y="3899"/>
                  </a:cubicBezTo>
                  <a:cubicBezTo>
                    <a:pt x="18722" y="5478"/>
                    <a:pt x="17795" y="7132"/>
                    <a:pt x="16868" y="8786"/>
                  </a:cubicBezTo>
                  <a:cubicBezTo>
                    <a:pt x="16793" y="8937"/>
                    <a:pt x="16692" y="9062"/>
                    <a:pt x="16592" y="9212"/>
                  </a:cubicBezTo>
                  <a:cubicBezTo>
                    <a:pt x="16341" y="9714"/>
                    <a:pt x="16066" y="10190"/>
                    <a:pt x="15790" y="10691"/>
                  </a:cubicBezTo>
                  <a:cubicBezTo>
                    <a:pt x="15740" y="10816"/>
                    <a:pt x="15690" y="10942"/>
                    <a:pt x="15615" y="11067"/>
                  </a:cubicBezTo>
                  <a:cubicBezTo>
                    <a:pt x="14737" y="12696"/>
                    <a:pt x="13835" y="14350"/>
                    <a:pt x="12908" y="15979"/>
                  </a:cubicBezTo>
                  <a:cubicBezTo>
                    <a:pt x="12858" y="16130"/>
                    <a:pt x="12757" y="16255"/>
                    <a:pt x="12682" y="16380"/>
                  </a:cubicBezTo>
                  <a:cubicBezTo>
                    <a:pt x="12607" y="16506"/>
                    <a:pt x="12557" y="16631"/>
                    <a:pt x="12482" y="16756"/>
                  </a:cubicBezTo>
                  <a:cubicBezTo>
                    <a:pt x="11329" y="18836"/>
                    <a:pt x="10151" y="20942"/>
                    <a:pt x="8998" y="23022"/>
                  </a:cubicBezTo>
                  <a:cubicBezTo>
                    <a:pt x="8772" y="23448"/>
                    <a:pt x="8547" y="23849"/>
                    <a:pt x="8321" y="24250"/>
                  </a:cubicBezTo>
                  <a:cubicBezTo>
                    <a:pt x="8271" y="24350"/>
                    <a:pt x="8221" y="24425"/>
                    <a:pt x="8171" y="24526"/>
                  </a:cubicBezTo>
                  <a:cubicBezTo>
                    <a:pt x="6366" y="27659"/>
                    <a:pt x="4612" y="30841"/>
                    <a:pt x="2983" y="34075"/>
                  </a:cubicBezTo>
                  <a:cubicBezTo>
                    <a:pt x="2231" y="35578"/>
                    <a:pt x="1454" y="37057"/>
                    <a:pt x="828" y="38611"/>
                  </a:cubicBezTo>
                  <a:cubicBezTo>
                    <a:pt x="502" y="39388"/>
                    <a:pt x="251" y="40165"/>
                    <a:pt x="126" y="40992"/>
                  </a:cubicBezTo>
                  <a:cubicBezTo>
                    <a:pt x="0" y="41644"/>
                    <a:pt x="251" y="42145"/>
                    <a:pt x="752" y="42521"/>
                  </a:cubicBezTo>
                  <a:cubicBezTo>
                    <a:pt x="928" y="42646"/>
                    <a:pt x="1103" y="42746"/>
                    <a:pt x="1279" y="42847"/>
                  </a:cubicBezTo>
                  <a:cubicBezTo>
                    <a:pt x="1730" y="43047"/>
                    <a:pt x="2181" y="43197"/>
                    <a:pt x="2632" y="43398"/>
                  </a:cubicBezTo>
                  <a:cubicBezTo>
                    <a:pt x="5013" y="44426"/>
                    <a:pt x="7394" y="45478"/>
                    <a:pt x="9775" y="46531"/>
                  </a:cubicBezTo>
                  <a:cubicBezTo>
                    <a:pt x="12908" y="47884"/>
                    <a:pt x="16041" y="49213"/>
                    <a:pt x="19173" y="50591"/>
                  </a:cubicBezTo>
                  <a:cubicBezTo>
                    <a:pt x="21153" y="51493"/>
                    <a:pt x="23108" y="52446"/>
                    <a:pt x="25063" y="53373"/>
                  </a:cubicBezTo>
                  <a:cubicBezTo>
                    <a:pt x="27018" y="54300"/>
                    <a:pt x="28973" y="55253"/>
                    <a:pt x="30903" y="56280"/>
                  </a:cubicBezTo>
                  <a:cubicBezTo>
                    <a:pt x="32056" y="56907"/>
                    <a:pt x="33184" y="57558"/>
                    <a:pt x="34261" y="58310"/>
                  </a:cubicBezTo>
                  <a:cubicBezTo>
                    <a:pt x="34687" y="58636"/>
                    <a:pt x="35113" y="58962"/>
                    <a:pt x="35539" y="59288"/>
                  </a:cubicBezTo>
                  <a:cubicBezTo>
                    <a:pt x="35615" y="59363"/>
                    <a:pt x="35690" y="59413"/>
                    <a:pt x="35765" y="59488"/>
                  </a:cubicBezTo>
                  <a:cubicBezTo>
                    <a:pt x="36141" y="59137"/>
                    <a:pt x="36492" y="58787"/>
                    <a:pt x="36843" y="58436"/>
                  </a:cubicBezTo>
                  <a:cubicBezTo>
                    <a:pt x="37745" y="57433"/>
                    <a:pt x="38572" y="56380"/>
                    <a:pt x="39299" y="55253"/>
                  </a:cubicBezTo>
                  <a:cubicBezTo>
                    <a:pt x="39700" y="54626"/>
                    <a:pt x="40126" y="54050"/>
                    <a:pt x="40502" y="53448"/>
                  </a:cubicBezTo>
                  <a:cubicBezTo>
                    <a:pt x="40828" y="52947"/>
                    <a:pt x="41128" y="52446"/>
                    <a:pt x="41429" y="51944"/>
                  </a:cubicBezTo>
                  <a:cubicBezTo>
                    <a:pt x="42306" y="50466"/>
                    <a:pt x="43184" y="48962"/>
                    <a:pt x="43986" y="47458"/>
                  </a:cubicBezTo>
                  <a:cubicBezTo>
                    <a:pt x="44738" y="46055"/>
                    <a:pt x="45514" y="44676"/>
                    <a:pt x="46266" y="43273"/>
                  </a:cubicBezTo>
                  <a:cubicBezTo>
                    <a:pt x="46893" y="42095"/>
                    <a:pt x="47494" y="40892"/>
                    <a:pt x="48121" y="39689"/>
                  </a:cubicBezTo>
                  <a:cubicBezTo>
                    <a:pt x="48522" y="38912"/>
                    <a:pt x="48948" y="38110"/>
                    <a:pt x="49324" y="37308"/>
                  </a:cubicBezTo>
                  <a:cubicBezTo>
                    <a:pt x="49951" y="36080"/>
                    <a:pt x="50552" y="34826"/>
                    <a:pt x="51154" y="33598"/>
                  </a:cubicBezTo>
                  <a:cubicBezTo>
                    <a:pt x="51730" y="32395"/>
                    <a:pt x="52307" y="31167"/>
                    <a:pt x="52883" y="29964"/>
                  </a:cubicBezTo>
                  <a:cubicBezTo>
                    <a:pt x="53159" y="29363"/>
                    <a:pt x="53434" y="28736"/>
                    <a:pt x="53710" y="28135"/>
                  </a:cubicBezTo>
                  <a:cubicBezTo>
                    <a:pt x="54111" y="27283"/>
                    <a:pt x="54512" y="26405"/>
                    <a:pt x="54888" y="25553"/>
                  </a:cubicBezTo>
                  <a:cubicBezTo>
                    <a:pt x="55239" y="24676"/>
                    <a:pt x="55640" y="23824"/>
                    <a:pt x="55941" y="22922"/>
                  </a:cubicBezTo>
                  <a:cubicBezTo>
                    <a:pt x="56166" y="22295"/>
                    <a:pt x="56417" y="21719"/>
                    <a:pt x="56642" y="21092"/>
                  </a:cubicBezTo>
                  <a:cubicBezTo>
                    <a:pt x="56818" y="20616"/>
                    <a:pt x="56968" y="20115"/>
                    <a:pt x="57144" y="19638"/>
                  </a:cubicBezTo>
                  <a:cubicBezTo>
                    <a:pt x="57219" y="19413"/>
                    <a:pt x="57294" y="19187"/>
                    <a:pt x="57369" y="18937"/>
                  </a:cubicBezTo>
                  <a:cubicBezTo>
                    <a:pt x="57394" y="18836"/>
                    <a:pt x="57394" y="18736"/>
                    <a:pt x="57319" y="18661"/>
                  </a:cubicBezTo>
                  <a:cubicBezTo>
                    <a:pt x="57144" y="18962"/>
                    <a:pt x="56993" y="19262"/>
                    <a:pt x="56818" y="19563"/>
                  </a:cubicBezTo>
                  <a:cubicBezTo>
                    <a:pt x="56191" y="20766"/>
                    <a:pt x="55565" y="21994"/>
                    <a:pt x="54938" y="23197"/>
                  </a:cubicBezTo>
                  <a:cubicBezTo>
                    <a:pt x="54462" y="24075"/>
                    <a:pt x="53986" y="24952"/>
                    <a:pt x="53535" y="25854"/>
                  </a:cubicBezTo>
                  <a:cubicBezTo>
                    <a:pt x="53058" y="26756"/>
                    <a:pt x="52582" y="27684"/>
                    <a:pt x="52081" y="28586"/>
                  </a:cubicBezTo>
                  <a:cubicBezTo>
                    <a:pt x="51630" y="29488"/>
                    <a:pt x="51154" y="30365"/>
                    <a:pt x="50702" y="31242"/>
                  </a:cubicBezTo>
                  <a:cubicBezTo>
                    <a:pt x="50176" y="32245"/>
                    <a:pt x="49650" y="33222"/>
                    <a:pt x="49124" y="34225"/>
                  </a:cubicBezTo>
                  <a:cubicBezTo>
                    <a:pt x="48647" y="35127"/>
                    <a:pt x="48171" y="36055"/>
                    <a:pt x="47695" y="36982"/>
                  </a:cubicBezTo>
                  <a:cubicBezTo>
                    <a:pt x="47219" y="37859"/>
                    <a:pt x="46768" y="38736"/>
                    <a:pt x="46291" y="39639"/>
                  </a:cubicBezTo>
                  <a:cubicBezTo>
                    <a:pt x="45815" y="40541"/>
                    <a:pt x="45339" y="41468"/>
                    <a:pt x="44863" y="42370"/>
                  </a:cubicBezTo>
                  <a:cubicBezTo>
                    <a:pt x="44337" y="43348"/>
                    <a:pt x="43835" y="44325"/>
                    <a:pt x="43309" y="45303"/>
                  </a:cubicBezTo>
                  <a:cubicBezTo>
                    <a:pt x="42833" y="46230"/>
                    <a:pt x="42332" y="47182"/>
                    <a:pt x="41855" y="48110"/>
                  </a:cubicBezTo>
                  <a:cubicBezTo>
                    <a:pt x="41404" y="48962"/>
                    <a:pt x="40928" y="49839"/>
                    <a:pt x="40477" y="50716"/>
                  </a:cubicBezTo>
                  <a:cubicBezTo>
                    <a:pt x="40001" y="51644"/>
                    <a:pt x="39499" y="52571"/>
                    <a:pt x="39023" y="53498"/>
                  </a:cubicBezTo>
                  <a:cubicBezTo>
                    <a:pt x="38522" y="54476"/>
                    <a:pt x="37996" y="55428"/>
                    <a:pt x="37494" y="56380"/>
                  </a:cubicBezTo>
                  <a:cubicBezTo>
                    <a:pt x="37319" y="56731"/>
                    <a:pt x="37169" y="57057"/>
                    <a:pt x="36993" y="57408"/>
                  </a:cubicBezTo>
                  <a:cubicBezTo>
                    <a:pt x="36918" y="57533"/>
                    <a:pt x="36818" y="57659"/>
                    <a:pt x="36717" y="57784"/>
                  </a:cubicBezTo>
                  <a:cubicBezTo>
                    <a:pt x="36638" y="57850"/>
                    <a:pt x="36545" y="57881"/>
                    <a:pt x="36456" y="57881"/>
                  </a:cubicBezTo>
                  <a:cubicBezTo>
                    <a:pt x="36376" y="57881"/>
                    <a:pt x="36300" y="57856"/>
                    <a:pt x="36241" y="57809"/>
                  </a:cubicBezTo>
                  <a:cubicBezTo>
                    <a:pt x="36116" y="57709"/>
                    <a:pt x="36041" y="57483"/>
                    <a:pt x="36091" y="57333"/>
                  </a:cubicBezTo>
                  <a:cubicBezTo>
                    <a:pt x="36141" y="57258"/>
                    <a:pt x="36166" y="57182"/>
                    <a:pt x="36216" y="57107"/>
                  </a:cubicBezTo>
                  <a:cubicBezTo>
                    <a:pt x="36793" y="56005"/>
                    <a:pt x="37369" y="54902"/>
                    <a:pt x="37946" y="53824"/>
                  </a:cubicBezTo>
                  <a:cubicBezTo>
                    <a:pt x="38522" y="52721"/>
                    <a:pt x="39098" y="51619"/>
                    <a:pt x="39675" y="50516"/>
                  </a:cubicBezTo>
                  <a:cubicBezTo>
                    <a:pt x="40126" y="49664"/>
                    <a:pt x="40577" y="48812"/>
                    <a:pt x="41028" y="47959"/>
                  </a:cubicBezTo>
                  <a:cubicBezTo>
                    <a:pt x="41530" y="47007"/>
                    <a:pt x="42031" y="46055"/>
                    <a:pt x="42507" y="45102"/>
                  </a:cubicBezTo>
                  <a:cubicBezTo>
                    <a:pt x="42958" y="44250"/>
                    <a:pt x="43409" y="43398"/>
                    <a:pt x="43860" y="42546"/>
                  </a:cubicBezTo>
                  <a:cubicBezTo>
                    <a:pt x="44412" y="41518"/>
                    <a:pt x="44963" y="40466"/>
                    <a:pt x="45489" y="39438"/>
                  </a:cubicBezTo>
                  <a:cubicBezTo>
                    <a:pt x="45966" y="38561"/>
                    <a:pt x="46417" y="37709"/>
                    <a:pt x="46868" y="36832"/>
                  </a:cubicBezTo>
                  <a:cubicBezTo>
                    <a:pt x="47369" y="35904"/>
                    <a:pt x="47845" y="34952"/>
                    <a:pt x="48347" y="34024"/>
                  </a:cubicBezTo>
                  <a:cubicBezTo>
                    <a:pt x="48798" y="33172"/>
                    <a:pt x="49249" y="32295"/>
                    <a:pt x="49700" y="31418"/>
                  </a:cubicBezTo>
                  <a:cubicBezTo>
                    <a:pt x="50201" y="30516"/>
                    <a:pt x="50677" y="29588"/>
                    <a:pt x="51154" y="28661"/>
                  </a:cubicBezTo>
                  <a:cubicBezTo>
                    <a:pt x="51680" y="27684"/>
                    <a:pt x="52181" y="26681"/>
                    <a:pt x="52708" y="25704"/>
                  </a:cubicBezTo>
                  <a:cubicBezTo>
                    <a:pt x="53184" y="24776"/>
                    <a:pt x="53660" y="23874"/>
                    <a:pt x="54161" y="22947"/>
                  </a:cubicBezTo>
                  <a:cubicBezTo>
                    <a:pt x="54612" y="22070"/>
                    <a:pt x="55088" y="21167"/>
                    <a:pt x="55540" y="20290"/>
                  </a:cubicBezTo>
                  <a:cubicBezTo>
                    <a:pt x="55916" y="19588"/>
                    <a:pt x="56291" y="18887"/>
                    <a:pt x="56642" y="18185"/>
                  </a:cubicBezTo>
                  <a:cubicBezTo>
                    <a:pt x="56692" y="18085"/>
                    <a:pt x="56768" y="17959"/>
                    <a:pt x="56818" y="17859"/>
                  </a:cubicBezTo>
                  <a:cubicBezTo>
                    <a:pt x="56963" y="17598"/>
                    <a:pt x="57074" y="17480"/>
                    <a:pt x="57235" y="17480"/>
                  </a:cubicBezTo>
                  <a:cubicBezTo>
                    <a:pt x="57352" y="17480"/>
                    <a:pt x="57494" y="17542"/>
                    <a:pt x="57695" y="17658"/>
                  </a:cubicBezTo>
                  <a:cubicBezTo>
                    <a:pt x="57820" y="17608"/>
                    <a:pt x="57820" y="17483"/>
                    <a:pt x="57845" y="17358"/>
                  </a:cubicBezTo>
                  <a:cubicBezTo>
                    <a:pt x="57921" y="17007"/>
                    <a:pt x="57971" y="16631"/>
                    <a:pt x="58046" y="16255"/>
                  </a:cubicBezTo>
                  <a:cubicBezTo>
                    <a:pt x="58071" y="16130"/>
                    <a:pt x="58096" y="16004"/>
                    <a:pt x="58246" y="15929"/>
                  </a:cubicBezTo>
                  <a:cubicBezTo>
                    <a:pt x="58171" y="15879"/>
                    <a:pt x="58096" y="15804"/>
                    <a:pt x="58021" y="15754"/>
                  </a:cubicBezTo>
                  <a:cubicBezTo>
                    <a:pt x="57244" y="15277"/>
                    <a:pt x="56492" y="14826"/>
                    <a:pt x="55740" y="14375"/>
                  </a:cubicBezTo>
                  <a:cubicBezTo>
                    <a:pt x="55439" y="14200"/>
                    <a:pt x="55164" y="14074"/>
                    <a:pt x="54863" y="13924"/>
                  </a:cubicBezTo>
                  <a:cubicBezTo>
                    <a:pt x="54662" y="13824"/>
                    <a:pt x="54487" y="13699"/>
                    <a:pt x="54286" y="13598"/>
                  </a:cubicBezTo>
                  <a:cubicBezTo>
                    <a:pt x="52432" y="12696"/>
                    <a:pt x="50602" y="11769"/>
                    <a:pt x="48748" y="10892"/>
                  </a:cubicBezTo>
                  <a:cubicBezTo>
                    <a:pt x="45890" y="9538"/>
                    <a:pt x="43058" y="8160"/>
                    <a:pt x="40176" y="6856"/>
                  </a:cubicBezTo>
                  <a:cubicBezTo>
                    <a:pt x="36216" y="5027"/>
                    <a:pt x="32206" y="3222"/>
                    <a:pt x="28221" y="1418"/>
                  </a:cubicBezTo>
                  <a:cubicBezTo>
                    <a:pt x="27143" y="942"/>
                    <a:pt x="26066" y="465"/>
                    <a:pt x="24938" y="140"/>
                  </a:cubicBezTo>
                  <a:cubicBezTo>
                    <a:pt x="24664" y="48"/>
                    <a:pt x="24397" y="0"/>
                    <a:pt x="241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99;p58"/>
            <p:cNvSpPr/>
            <p:nvPr/>
          </p:nvSpPr>
          <p:spPr>
            <a:xfrm>
              <a:off x="4486375" y="2037700"/>
              <a:ext cx="1167325" cy="1292550"/>
            </a:xfrm>
            <a:custGeom>
              <a:avLst/>
              <a:gdLst/>
              <a:ahLst/>
              <a:cxnLst/>
              <a:rect l="l" t="t" r="r" b="b"/>
              <a:pathLst>
                <a:path w="46693" h="51702" extrusionOk="0">
                  <a:moveTo>
                    <a:pt x="15987" y="1"/>
                  </a:moveTo>
                  <a:cubicBezTo>
                    <a:pt x="15525" y="1"/>
                    <a:pt x="15083" y="141"/>
                    <a:pt x="14662" y="448"/>
                  </a:cubicBezTo>
                  <a:cubicBezTo>
                    <a:pt x="14111" y="900"/>
                    <a:pt x="13584" y="1376"/>
                    <a:pt x="13133" y="1927"/>
                  </a:cubicBezTo>
                  <a:cubicBezTo>
                    <a:pt x="12632" y="2529"/>
                    <a:pt x="12156" y="3130"/>
                    <a:pt x="11680" y="3757"/>
                  </a:cubicBezTo>
                  <a:cubicBezTo>
                    <a:pt x="11654" y="3807"/>
                    <a:pt x="11654" y="3857"/>
                    <a:pt x="11629" y="3882"/>
                  </a:cubicBezTo>
                  <a:cubicBezTo>
                    <a:pt x="10552" y="5461"/>
                    <a:pt x="9624" y="7115"/>
                    <a:pt x="8697" y="8794"/>
                  </a:cubicBezTo>
                  <a:cubicBezTo>
                    <a:pt x="8622" y="8920"/>
                    <a:pt x="8522" y="9070"/>
                    <a:pt x="8421" y="9220"/>
                  </a:cubicBezTo>
                  <a:cubicBezTo>
                    <a:pt x="8171" y="9697"/>
                    <a:pt x="7895" y="10198"/>
                    <a:pt x="7619" y="10674"/>
                  </a:cubicBezTo>
                  <a:cubicBezTo>
                    <a:pt x="7569" y="10799"/>
                    <a:pt x="7519" y="10925"/>
                    <a:pt x="7444" y="11050"/>
                  </a:cubicBezTo>
                  <a:cubicBezTo>
                    <a:pt x="6567" y="12704"/>
                    <a:pt x="5664" y="14333"/>
                    <a:pt x="4737" y="15987"/>
                  </a:cubicBezTo>
                  <a:cubicBezTo>
                    <a:pt x="4687" y="16113"/>
                    <a:pt x="4587" y="16238"/>
                    <a:pt x="4512" y="16363"/>
                  </a:cubicBezTo>
                  <a:cubicBezTo>
                    <a:pt x="4436" y="16489"/>
                    <a:pt x="4386" y="16614"/>
                    <a:pt x="4311" y="16739"/>
                  </a:cubicBezTo>
                  <a:cubicBezTo>
                    <a:pt x="3158" y="18845"/>
                    <a:pt x="1980" y="20925"/>
                    <a:pt x="827" y="23030"/>
                  </a:cubicBezTo>
                  <a:cubicBezTo>
                    <a:pt x="602" y="23431"/>
                    <a:pt x="376" y="23857"/>
                    <a:pt x="151" y="24258"/>
                  </a:cubicBezTo>
                  <a:cubicBezTo>
                    <a:pt x="251" y="24283"/>
                    <a:pt x="301" y="24333"/>
                    <a:pt x="326" y="24434"/>
                  </a:cubicBezTo>
                  <a:cubicBezTo>
                    <a:pt x="451" y="25336"/>
                    <a:pt x="577" y="26238"/>
                    <a:pt x="702" y="27140"/>
                  </a:cubicBezTo>
                  <a:cubicBezTo>
                    <a:pt x="777" y="27842"/>
                    <a:pt x="852" y="28519"/>
                    <a:pt x="903" y="29195"/>
                  </a:cubicBezTo>
                  <a:cubicBezTo>
                    <a:pt x="953" y="30023"/>
                    <a:pt x="1028" y="30850"/>
                    <a:pt x="1053" y="31677"/>
                  </a:cubicBezTo>
                  <a:cubicBezTo>
                    <a:pt x="1053" y="32378"/>
                    <a:pt x="1028" y="33080"/>
                    <a:pt x="1028" y="33782"/>
                  </a:cubicBezTo>
                  <a:cubicBezTo>
                    <a:pt x="1003" y="34383"/>
                    <a:pt x="1003" y="34985"/>
                    <a:pt x="1003" y="35587"/>
                  </a:cubicBezTo>
                  <a:cubicBezTo>
                    <a:pt x="1003" y="35712"/>
                    <a:pt x="953" y="35812"/>
                    <a:pt x="953" y="35937"/>
                  </a:cubicBezTo>
                  <a:cubicBezTo>
                    <a:pt x="953" y="36138"/>
                    <a:pt x="928" y="36363"/>
                    <a:pt x="928" y="36564"/>
                  </a:cubicBezTo>
                  <a:cubicBezTo>
                    <a:pt x="928" y="36589"/>
                    <a:pt x="928" y="36639"/>
                    <a:pt x="928" y="36664"/>
                  </a:cubicBezTo>
                  <a:cubicBezTo>
                    <a:pt x="777" y="37216"/>
                    <a:pt x="852" y="37792"/>
                    <a:pt x="752" y="38343"/>
                  </a:cubicBezTo>
                  <a:cubicBezTo>
                    <a:pt x="577" y="39346"/>
                    <a:pt x="401" y="40323"/>
                    <a:pt x="226" y="41326"/>
                  </a:cubicBezTo>
                  <a:cubicBezTo>
                    <a:pt x="176" y="41627"/>
                    <a:pt x="101" y="41927"/>
                    <a:pt x="0" y="42253"/>
                  </a:cubicBezTo>
                  <a:cubicBezTo>
                    <a:pt x="50" y="42379"/>
                    <a:pt x="226" y="42429"/>
                    <a:pt x="351" y="42479"/>
                  </a:cubicBezTo>
                  <a:cubicBezTo>
                    <a:pt x="903" y="42780"/>
                    <a:pt x="1454" y="43030"/>
                    <a:pt x="2005" y="43306"/>
                  </a:cubicBezTo>
                  <a:cubicBezTo>
                    <a:pt x="2933" y="43757"/>
                    <a:pt x="3835" y="44208"/>
                    <a:pt x="4737" y="44659"/>
                  </a:cubicBezTo>
                  <a:cubicBezTo>
                    <a:pt x="5188" y="44885"/>
                    <a:pt x="5639" y="45110"/>
                    <a:pt x="6065" y="45361"/>
                  </a:cubicBezTo>
                  <a:cubicBezTo>
                    <a:pt x="6667" y="45637"/>
                    <a:pt x="7243" y="45937"/>
                    <a:pt x="7820" y="46238"/>
                  </a:cubicBezTo>
                  <a:cubicBezTo>
                    <a:pt x="8797" y="46739"/>
                    <a:pt x="9750" y="47216"/>
                    <a:pt x="10727" y="47692"/>
                  </a:cubicBezTo>
                  <a:cubicBezTo>
                    <a:pt x="11354" y="48018"/>
                    <a:pt x="11955" y="48343"/>
                    <a:pt x="12582" y="48619"/>
                  </a:cubicBezTo>
                  <a:cubicBezTo>
                    <a:pt x="13509" y="49045"/>
                    <a:pt x="14411" y="49521"/>
                    <a:pt x="15364" y="49872"/>
                  </a:cubicBezTo>
                  <a:cubicBezTo>
                    <a:pt x="15865" y="50048"/>
                    <a:pt x="16366" y="50298"/>
                    <a:pt x="16893" y="50499"/>
                  </a:cubicBezTo>
                  <a:cubicBezTo>
                    <a:pt x="17193" y="50624"/>
                    <a:pt x="17544" y="50674"/>
                    <a:pt x="17845" y="50825"/>
                  </a:cubicBezTo>
                  <a:cubicBezTo>
                    <a:pt x="18296" y="51000"/>
                    <a:pt x="18772" y="51025"/>
                    <a:pt x="19173" y="51226"/>
                  </a:cubicBezTo>
                  <a:cubicBezTo>
                    <a:pt x="19274" y="51276"/>
                    <a:pt x="19374" y="51276"/>
                    <a:pt x="19474" y="51301"/>
                  </a:cubicBezTo>
                  <a:cubicBezTo>
                    <a:pt x="20076" y="51401"/>
                    <a:pt x="20677" y="51526"/>
                    <a:pt x="21279" y="51602"/>
                  </a:cubicBezTo>
                  <a:cubicBezTo>
                    <a:pt x="21655" y="51652"/>
                    <a:pt x="22030" y="51677"/>
                    <a:pt x="22406" y="51702"/>
                  </a:cubicBezTo>
                  <a:cubicBezTo>
                    <a:pt x="23033" y="51702"/>
                    <a:pt x="23635" y="51652"/>
                    <a:pt x="24261" y="51552"/>
                  </a:cubicBezTo>
                  <a:cubicBezTo>
                    <a:pt x="25063" y="51426"/>
                    <a:pt x="25840" y="51226"/>
                    <a:pt x="26567" y="50850"/>
                  </a:cubicBezTo>
                  <a:cubicBezTo>
                    <a:pt x="27319" y="50474"/>
                    <a:pt x="28046" y="50048"/>
                    <a:pt x="28672" y="49446"/>
                  </a:cubicBezTo>
                  <a:cubicBezTo>
                    <a:pt x="29098" y="49045"/>
                    <a:pt x="29549" y="48644"/>
                    <a:pt x="30000" y="48218"/>
                  </a:cubicBezTo>
                  <a:cubicBezTo>
                    <a:pt x="30276" y="47942"/>
                    <a:pt x="30552" y="47617"/>
                    <a:pt x="30828" y="47291"/>
                  </a:cubicBezTo>
                  <a:cubicBezTo>
                    <a:pt x="31279" y="46714"/>
                    <a:pt x="33735" y="43306"/>
                    <a:pt x="34462" y="42153"/>
                  </a:cubicBezTo>
                  <a:cubicBezTo>
                    <a:pt x="35063" y="41201"/>
                    <a:pt x="35665" y="40223"/>
                    <a:pt x="36216" y="39221"/>
                  </a:cubicBezTo>
                  <a:cubicBezTo>
                    <a:pt x="36893" y="37993"/>
                    <a:pt x="37594" y="36764"/>
                    <a:pt x="38246" y="35511"/>
                  </a:cubicBezTo>
                  <a:cubicBezTo>
                    <a:pt x="38797" y="34459"/>
                    <a:pt x="39324" y="33406"/>
                    <a:pt x="39850" y="32328"/>
                  </a:cubicBezTo>
                  <a:cubicBezTo>
                    <a:pt x="40402" y="31201"/>
                    <a:pt x="40928" y="30048"/>
                    <a:pt x="41454" y="28920"/>
                  </a:cubicBezTo>
                  <a:cubicBezTo>
                    <a:pt x="41680" y="28419"/>
                    <a:pt x="41930" y="27917"/>
                    <a:pt x="42131" y="27416"/>
                  </a:cubicBezTo>
                  <a:cubicBezTo>
                    <a:pt x="42507" y="26539"/>
                    <a:pt x="42858" y="25687"/>
                    <a:pt x="43209" y="24810"/>
                  </a:cubicBezTo>
                  <a:cubicBezTo>
                    <a:pt x="43559" y="23932"/>
                    <a:pt x="43935" y="23055"/>
                    <a:pt x="44236" y="22153"/>
                  </a:cubicBezTo>
                  <a:cubicBezTo>
                    <a:pt x="44437" y="21501"/>
                    <a:pt x="44712" y="20875"/>
                    <a:pt x="44938" y="20223"/>
                  </a:cubicBezTo>
                  <a:cubicBezTo>
                    <a:pt x="45063" y="19897"/>
                    <a:pt x="45138" y="19521"/>
                    <a:pt x="45264" y="19195"/>
                  </a:cubicBezTo>
                  <a:cubicBezTo>
                    <a:pt x="45314" y="19020"/>
                    <a:pt x="45389" y="18845"/>
                    <a:pt x="45439" y="18669"/>
                  </a:cubicBezTo>
                  <a:cubicBezTo>
                    <a:pt x="45590" y="18243"/>
                    <a:pt x="45740" y="17842"/>
                    <a:pt x="45840" y="17441"/>
                  </a:cubicBezTo>
                  <a:cubicBezTo>
                    <a:pt x="45991" y="16990"/>
                    <a:pt x="46091" y="16539"/>
                    <a:pt x="46216" y="16088"/>
                  </a:cubicBezTo>
                  <a:cubicBezTo>
                    <a:pt x="46216" y="16038"/>
                    <a:pt x="46216" y="15962"/>
                    <a:pt x="46241" y="15887"/>
                  </a:cubicBezTo>
                  <a:cubicBezTo>
                    <a:pt x="46542" y="15261"/>
                    <a:pt x="46542" y="14584"/>
                    <a:pt x="46692" y="13932"/>
                  </a:cubicBezTo>
                  <a:cubicBezTo>
                    <a:pt x="46492" y="13807"/>
                    <a:pt x="46316" y="13707"/>
                    <a:pt x="46116" y="13606"/>
                  </a:cubicBezTo>
                  <a:cubicBezTo>
                    <a:pt x="44261" y="12704"/>
                    <a:pt x="42432" y="11777"/>
                    <a:pt x="40577" y="10900"/>
                  </a:cubicBezTo>
                  <a:cubicBezTo>
                    <a:pt x="37720" y="9521"/>
                    <a:pt x="34888" y="8168"/>
                    <a:pt x="32005" y="6839"/>
                  </a:cubicBezTo>
                  <a:cubicBezTo>
                    <a:pt x="28046" y="5010"/>
                    <a:pt x="24036" y="3230"/>
                    <a:pt x="20051" y="1426"/>
                  </a:cubicBezTo>
                  <a:cubicBezTo>
                    <a:pt x="18973" y="950"/>
                    <a:pt x="17895" y="474"/>
                    <a:pt x="16767" y="123"/>
                  </a:cubicBezTo>
                  <a:cubicBezTo>
                    <a:pt x="16501" y="43"/>
                    <a:pt x="16241" y="1"/>
                    <a:pt x="15987"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800;p58"/>
            <p:cNvSpPr/>
            <p:nvPr/>
          </p:nvSpPr>
          <p:spPr>
            <a:xfrm>
              <a:off x="4762050" y="2170075"/>
              <a:ext cx="803300" cy="601525"/>
            </a:xfrm>
            <a:custGeom>
              <a:avLst/>
              <a:gdLst/>
              <a:ahLst/>
              <a:cxnLst/>
              <a:rect l="l" t="t" r="r" b="b"/>
              <a:pathLst>
                <a:path w="32132" h="24061" extrusionOk="0">
                  <a:moveTo>
                    <a:pt x="6204" y="0"/>
                  </a:moveTo>
                  <a:cubicBezTo>
                    <a:pt x="5985" y="0"/>
                    <a:pt x="5809" y="148"/>
                    <a:pt x="5590" y="542"/>
                  </a:cubicBezTo>
                  <a:cubicBezTo>
                    <a:pt x="4262" y="2973"/>
                    <a:pt x="2933" y="5404"/>
                    <a:pt x="1605" y="7810"/>
                  </a:cubicBezTo>
                  <a:cubicBezTo>
                    <a:pt x="1104" y="8687"/>
                    <a:pt x="627" y="9565"/>
                    <a:pt x="151" y="10442"/>
                  </a:cubicBezTo>
                  <a:cubicBezTo>
                    <a:pt x="1" y="10717"/>
                    <a:pt x="51" y="10893"/>
                    <a:pt x="302" y="11068"/>
                  </a:cubicBezTo>
                  <a:cubicBezTo>
                    <a:pt x="402" y="11144"/>
                    <a:pt x="502" y="11194"/>
                    <a:pt x="602" y="11244"/>
                  </a:cubicBezTo>
                  <a:cubicBezTo>
                    <a:pt x="1931" y="11895"/>
                    <a:pt x="3234" y="12572"/>
                    <a:pt x="4537" y="13224"/>
                  </a:cubicBezTo>
                  <a:cubicBezTo>
                    <a:pt x="10502" y="16231"/>
                    <a:pt x="16467" y="19239"/>
                    <a:pt x="22432" y="22246"/>
                  </a:cubicBezTo>
                  <a:cubicBezTo>
                    <a:pt x="23560" y="22823"/>
                    <a:pt x="24713" y="23399"/>
                    <a:pt x="25841" y="23976"/>
                  </a:cubicBezTo>
                  <a:cubicBezTo>
                    <a:pt x="25953" y="24032"/>
                    <a:pt x="26049" y="24060"/>
                    <a:pt x="26134" y="24060"/>
                  </a:cubicBezTo>
                  <a:cubicBezTo>
                    <a:pt x="26277" y="24060"/>
                    <a:pt x="26392" y="23982"/>
                    <a:pt x="26517" y="23825"/>
                  </a:cubicBezTo>
                  <a:cubicBezTo>
                    <a:pt x="26618" y="23675"/>
                    <a:pt x="26718" y="23499"/>
                    <a:pt x="26818" y="23324"/>
                  </a:cubicBezTo>
                  <a:cubicBezTo>
                    <a:pt x="27420" y="22171"/>
                    <a:pt x="28021" y="20993"/>
                    <a:pt x="28623" y="19840"/>
                  </a:cubicBezTo>
                  <a:cubicBezTo>
                    <a:pt x="29700" y="17760"/>
                    <a:pt x="30778" y="15705"/>
                    <a:pt x="31881" y="13650"/>
                  </a:cubicBezTo>
                  <a:cubicBezTo>
                    <a:pt x="31956" y="13499"/>
                    <a:pt x="32031" y="13324"/>
                    <a:pt x="32056" y="13224"/>
                  </a:cubicBezTo>
                  <a:cubicBezTo>
                    <a:pt x="32131" y="12898"/>
                    <a:pt x="31981" y="12697"/>
                    <a:pt x="31781" y="12572"/>
                  </a:cubicBezTo>
                  <a:cubicBezTo>
                    <a:pt x="31655" y="12472"/>
                    <a:pt x="31505" y="12422"/>
                    <a:pt x="31354" y="12347"/>
                  </a:cubicBezTo>
                  <a:cubicBezTo>
                    <a:pt x="27470" y="10417"/>
                    <a:pt x="23560" y="8487"/>
                    <a:pt x="19675" y="6557"/>
                  </a:cubicBezTo>
                  <a:cubicBezTo>
                    <a:pt x="15364" y="4427"/>
                    <a:pt x="11079" y="2321"/>
                    <a:pt x="6768" y="191"/>
                  </a:cubicBezTo>
                  <a:cubicBezTo>
                    <a:pt x="6538" y="76"/>
                    <a:pt x="6360" y="0"/>
                    <a:pt x="6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801;p58"/>
            <p:cNvSpPr/>
            <p:nvPr/>
          </p:nvSpPr>
          <p:spPr>
            <a:xfrm>
              <a:off x="4553425" y="2831300"/>
              <a:ext cx="123450" cy="151400"/>
            </a:xfrm>
            <a:custGeom>
              <a:avLst/>
              <a:gdLst/>
              <a:ahLst/>
              <a:cxnLst/>
              <a:rect l="l" t="t" r="r" b="b"/>
              <a:pathLst>
                <a:path w="4938" h="6056" extrusionOk="0">
                  <a:moveTo>
                    <a:pt x="2789" y="567"/>
                  </a:moveTo>
                  <a:cubicBezTo>
                    <a:pt x="2887" y="567"/>
                    <a:pt x="2985" y="594"/>
                    <a:pt x="3083" y="660"/>
                  </a:cubicBezTo>
                  <a:cubicBezTo>
                    <a:pt x="3308" y="835"/>
                    <a:pt x="3308" y="1086"/>
                    <a:pt x="3283" y="1336"/>
                  </a:cubicBezTo>
                  <a:cubicBezTo>
                    <a:pt x="3133" y="1837"/>
                    <a:pt x="2857" y="2264"/>
                    <a:pt x="2356" y="2489"/>
                  </a:cubicBezTo>
                  <a:cubicBezTo>
                    <a:pt x="2281" y="2539"/>
                    <a:pt x="2155" y="2564"/>
                    <a:pt x="2055" y="2564"/>
                  </a:cubicBezTo>
                  <a:cubicBezTo>
                    <a:pt x="2034" y="2566"/>
                    <a:pt x="2014" y="2567"/>
                    <a:pt x="1994" y="2567"/>
                  </a:cubicBezTo>
                  <a:cubicBezTo>
                    <a:pt x="1776" y="2567"/>
                    <a:pt x="1625" y="2443"/>
                    <a:pt x="1579" y="2213"/>
                  </a:cubicBezTo>
                  <a:cubicBezTo>
                    <a:pt x="1554" y="2063"/>
                    <a:pt x="1529" y="1913"/>
                    <a:pt x="1579" y="1762"/>
                  </a:cubicBezTo>
                  <a:cubicBezTo>
                    <a:pt x="1704" y="1286"/>
                    <a:pt x="1980" y="935"/>
                    <a:pt x="2406" y="685"/>
                  </a:cubicBezTo>
                  <a:cubicBezTo>
                    <a:pt x="2534" y="614"/>
                    <a:pt x="2661" y="567"/>
                    <a:pt x="2789" y="567"/>
                  </a:cubicBezTo>
                  <a:close/>
                  <a:moveTo>
                    <a:pt x="1415" y="2762"/>
                  </a:moveTo>
                  <a:cubicBezTo>
                    <a:pt x="1428" y="2762"/>
                    <a:pt x="1441" y="2763"/>
                    <a:pt x="1454" y="2765"/>
                  </a:cubicBezTo>
                  <a:cubicBezTo>
                    <a:pt x="1604" y="2815"/>
                    <a:pt x="1729" y="2965"/>
                    <a:pt x="1679" y="3116"/>
                  </a:cubicBezTo>
                  <a:cubicBezTo>
                    <a:pt x="1654" y="3341"/>
                    <a:pt x="1479" y="3467"/>
                    <a:pt x="1303" y="3467"/>
                  </a:cubicBezTo>
                  <a:cubicBezTo>
                    <a:pt x="1128" y="3442"/>
                    <a:pt x="1003" y="3241"/>
                    <a:pt x="1053" y="3066"/>
                  </a:cubicBezTo>
                  <a:cubicBezTo>
                    <a:pt x="1076" y="2903"/>
                    <a:pt x="1250" y="2762"/>
                    <a:pt x="1415" y="2762"/>
                  </a:cubicBezTo>
                  <a:close/>
                  <a:moveTo>
                    <a:pt x="3178" y="1"/>
                  </a:moveTo>
                  <a:cubicBezTo>
                    <a:pt x="2964" y="1"/>
                    <a:pt x="2752" y="39"/>
                    <a:pt x="2531" y="108"/>
                  </a:cubicBezTo>
                  <a:cubicBezTo>
                    <a:pt x="2080" y="284"/>
                    <a:pt x="1704" y="534"/>
                    <a:pt x="1378" y="860"/>
                  </a:cubicBezTo>
                  <a:cubicBezTo>
                    <a:pt x="677" y="1537"/>
                    <a:pt x="276" y="2364"/>
                    <a:pt x="100" y="3291"/>
                  </a:cubicBezTo>
                  <a:cubicBezTo>
                    <a:pt x="0" y="3817"/>
                    <a:pt x="0" y="4319"/>
                    <a:pt x="150" y="4845"/>
                  </a:cubicBezTo>
                  <a:cubicBezTo>
                    <a:pt x="423" y="5625"/>
                    <a:pt x="1014" y="6056"/>
                    <a:pt x="1735" y="6056"/>
                  </a:cubicBezTo>
                  <a:cubicBezTo>
                    <a:pt x="1941" y="6056"/>
                    <a:pt x="2158" y="6020"/>
                    <a:pt x="2381" y="5948"/>
                  </a:cubicBezTo>
                  <a:cubicBezTo>
                    <a:pt x="2732" y="5822"/>
                    <a:pt x="3058" y="5622"/>
                    <a:pt x="3358" y="5371"/>
                  </a:cubicBezTo>
                  <a:cubicBezTo>
                    <a:pt x="4135" y="4670"/>
                    <a:pt x="4612" y="3792"/>
                    <a:pt x="4812" y="2790"/>
                  </a:cubicBezTo>
                  <a:cubicBezTo>
                    <a:pt x="4937" y="2013"/>
                    <a:pt x="4912" y="1562"/>
                    <a:pt x="4662" y="1035"/>
                  </a:cubicBezTo>
                  <a:cubicBezTo>
                    <a:pt x="4486" y="584"/>
                    <a:pt x="4185" y="259"/>
                    <a:pt x="3709" y="83"/>
                  </a:cubicBezTo>
                  <a:cubicBezTo>
                    <a:pt x="3529" y="27"/>
                    <a:pt x="3353" y="1"/>
                    <a:pt x="31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02;p58"/>
            <p:cNvSpPr/>
            <p:nvPr/>
          </p:nvSpPr>
          <p:spPr>
            <a:xfrm>
              <a:off x="5079725" y="3088500"/>
              <a:ext cx="122850" cy="150850"/>
            </a:xfrm>
            <a:custGeom>
              <a:avLst/>
              <a:gdLst/>
              <a:ahLst/>
              <a:cxnLst/>
              <a:rect l="l" t="t" r="r" b="b"/>
              <a:pathLst>
                <a:path w="4914" h="6034" extrusionOk="0">
                  <a:moveTo>
                    <a:pt x="2733" y="556"/>
                  </a:moveTo>
                  <a:cubicBezTo>
                    <a:pt x="3056" y="556"/>
                    <a:pt x="3278" y="810"/>
                    <a:pt x="3259" y="1199"/>
                  </a:cubicBezTo>
                  <a:cubicBezTo>
                    <a:pt x="3234" y="1224"/>
                    <a:pt x="3234" y="1274"/>
                    <a:pt x="3234" y="1374"/>
                  </a:cubicBezTo>
                  <a:cubicBezTo>
                    <a:pt x="3058" y="1825"/>
                    <a:pt x="2783" y="2276"/>
                    <a:pt x="2256" y="2502"/>
                  </a:cubicBezTo>
                  <a:cubicBezTo>
                    <a:pt x="2198" y="2531"/>
                    <a:pt x="2122" y="2543"/>
                    <a:pt x="2039" y="2543"/>
                  </a:cubicBezTo>
                  <a:cubicBezTo>
                    <a:pt x="1980" y="2543"/>
                    <a:pt x="1918" y="2537"/>
                    <a:pt x="1855" y="2527"/>
                  </a:cubicBezTo>
                  <a:cubicBezTo>
                    <a:pt x="1680" y="2502"/>
                    <a:pt x="1555" y="2377"/>
                    <a:pt x="1505" y="2201"/>
                  </a:cubicBezTo>
                  <a:cubicBezTo>
                    <a:pt x="1479" y="2076"/>
                    <a:pt x="1479" y="1925"/>
                    <a:pt x="1505" y="1800"/>
                  </a:cubicBezTo>
                  <a:cubicBezTo>
                    <a:pt x="1630" y="1324"/>
                    <a:pt x="1906" y="923"/>
                    <a:pt x="2357" y="672"/>
                  </a:cubicBezTo>
                  <a:cubicBezTo>
                    <a:pt x="2382" y="647"/>
                    <a:pt x="2407" y="647"/>
                    <a:pt x="2432" y="622"/>
                  </a:cubicBezTo>
                  <a:cubicBezTo>
                    <a:pt x="2538" y="577"/>
                    <a:pt x="2640" y="556"/>
                    <a:pt x="2733" y="556"/>
                  </a:cubicBezTo>
                  <a:close/>
                  <a:moveTo>
                    <a:pt x="1334" y="2743"/>
                  </a:moveTo>
                  <a:cubicBezTo>
                    <a:pt x="1357" y="2743"/>
                    <a:pt x="1381" y="2746"/>
                    <a:pt x="1404" y="2753"/>
                  </a:cubicBezTo>
                  <a:cubicBezTo>
                    <a:pt x="1555" y="2803"/>
                    <a:pt x="1680" y="2978"/>
                    <a:pt x="1630" y="3128"/>
                  </a:cubicBezTo>
                  <a:cubicBezTo>
                    <a:pt x="1607" y="3291"/>
                    <a:pt x="1433" y="3432"/>
                    <a:pt x="1268" y="3432"/>
                  </a:cubicBezTo>
                  <a:cubicBezTo>
                    <a:pt x="1255" y="3432"/>
                    <a:pt x="1242" y="3431"/>
                    <a:pt x="1229" y="3429"/>
                  </a:cubicBezTo>
                  <a:cubicBezTo>
                    <a:pt x="1078" y="3404"/>
                    <a:pt x="953" y="3204"/>
                    <a:pt x="978" y="3028"/>
                  </a:cubicBezTo>
                  <a:cubicBezTo>
                    <a:pt x="1022" y="2876"/>
                    <a:pt x="1178" y="2743"/>
                    <a:pt x="1334" y="2743"/>
                  </a:cubicBezTo>
                  <a:close/>
                  <a:moveTo>
                    <a:pt x="3200" y="0"/>
                  </a:moveTo>
                  <a:cubicBezTo>
                    <a:pt x="3011" y="0"/>
                    <a:pt x="2812" y="31"/>
                    <a:pt x="2607" y="96"/>
                  </a:cubicBezTo>
                  <a:cubicBezTo>
                    <a:pt x="2206" y="196"/>
                    <a:pt x="1880" y="397"/>
                    <a:pt x="1580" y="672"/>
                  </a:cubicBezTo>
                  <a:cubicBezTo>
                    <a:pt x="778" y="1374"/>
                    <a:pt x="276" y="2276"/>
                    <a:pt x="76" y="3329"/>
                  </a:cubicBezTo>
                  <a:cubicBezTo>
                    <a:pt x="1" y="3855"/>
                    <a:pt x="1" y="4382"/>
                    <a:pt x="201" y="4908"/>
                  </a:cubicBezTo>
                  <a:cubicBezTo>
                    <a:pt x="463" y="5633"/>
                    <a:pt x="1032" y="6034"/>
                    <a:pt x="1726" y="6034"/>
                  </a:cubicBezTo>
                  <a:cubicBezTo>
                    <a:pt x="1896" y="6034"/>
                    <a:pt x="2074" y="6010"/>
                    <a:pt x="2256" y="5961"/>
                  </a:cubicBezTo>
                  <a:cubicBezTo>
                    <a:pt x="2783" y="5835"/>
                    <a:pt x="3209" y="5535"/>
                    <a:pt x="3560" y="5159"/>
                  </a:cubicBezTo>
                  <a:cubicBezTo>
                    <a:pt x="4236" y="4482"/>
                    <a:pt x="4662" y="3655"/>
                    <a:pt x="4838" y="2727"/>
                  </a:cubicBezTo>
                  <a:cubicBezTo>
                    <a:pt x="4913" y="2176"/>
                    <a:pt x="4913" y="1650"/>
                    <a:pt x="4738" y="1123"/>
                  </a:cubicBezTo>
                  <a:cubicBezTo>
                    <a:pt x="4462" y="415"/>
                    <a:pt x="3893" y="0"/>
                    <a:pt x="3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03;p58"/>
            <p:cNvSpPr/>
            <p:nvPr/>
          </p:nvSpPr>
          <p:spPr>
            <a:xfrm>
              <a:off x="5209425" y="2433525"/>
              <a:ext cx="541375" cy="1010075"/>
            </a:xfrm>
            <a:custGeom>
              <a:avLst/>
              <a:gdLst/>
              <a:ahLst/>
              <a:cxnLst/>
              <a:rect l="l" t="t" r="r" b="b"/>
              <a:pathLst>
                <a:path w="21655" h="40403" extrusionOk="0">
                  <a:moveTo>
                    <a:pt x="21195" y="1"/>
                  </a:moveTo>
                  <a:cubicBezTo>
                    <a:pt x="21034" y="1"/>
                    <a:pt x="20923" y="119"/>
                    <a:pt x="20778" y="380"/>
                  </a:cubicBezTo>
                  <a:cubicBezTo>
                    <a:pt x="20728" y="480"/>
                    <a:pt x="20652" y="606"/>
                    <a:pt x="20602" y="706"/>
                  </a:cubicBezTo>
                  <a:cubicBezTo>
                    <a:pt x="20251" y="1408"/>
                    <a:pt x="19876" y="2109"/>
                    <a:pt x="19500" y="2811"/>
                  </a:cubicBezTo>
                  <a:cubicBezTo>
                    <a:pt x="19048" y="3688"/>
                    <a:pt x="18572" y="4591"/>
                    <a:pt x="18121" y="5468"/>
                  </a:cubicBezTo>
                  <a:cubicBezTo>
                    <a:pt x="17620" y="6395"/>
                    <a:pt x="17144" y="7297"/>
                    <a:pt x="16668" y="8225"/>
                  </a:cubicBezTo>
                  <a:cubicBezTo>
                    <a:pt x="16141" y="9202"/>
                    <a:pt x="15640" y="10205"/>
                    <a:pt x="15114" y="11182"/>
                  </a:cubicBezTo>
                  <a:cubicBezTo>
                    <a:pt x="14637" y="12109"/>
                    <a:pt x="14161" y="13037"/>
                    <a:pt x="13660" y="13939"/>
                  </a:cubicBezTo>
                  <a:cubicBezTo>
                    <a:pt x="13209" y="14816"/>
                    <a:pt x="12758" y="15693"/>
                    <a:pt x="12307" y="16545"/>
                  </a:cubicBezTo>
                  <a:cubicBezTo>
                    <a:pt x="11805" y="17473"/>
                    <a:pt x="11329" y="18425"/>
                    <a:pt x="10828" y="19353"/>
                  </a:cubicBezTo>
                  <a:cubicBezTo>
                    <a:pt x="10377" y="20230"/>
                    <a:pt x="9926" y="21082"/>
                    <a:pt x="9449" y="21959"/>
                  </a:cubicBezTo>
                  <a:cubicBezTo>
                    <a:pt x="8923" y="22987"/>
                    <a:pt x="8372" y="24039"/>
                    <a:pt x="7820" y="25067"/>
                  </a:cubicBezTo>
                  <a:cubicBezTo>
                    <a:pt x="7369" y="25919"/>
                    <a:pt x="6918" y="26771"/>
                    <a:pt x="6467" y="27623"/>
                  </a:cubicBezTo>
                  <a:cubicBezTo>
                    <a:pt x="5991" y="28576"/>
                    <a:pt x="5490" y="29528"/>
                    <a:pt x="4988" y="30480"/>
                  </a:cubicBezTo>
                  <a:cubicBezTo>
                    <a:pt x="4537" y="31333"/>
                    <a:pt x="4086" y="32185"/>
                    <a:pt x="3635" y="33037"/>
                  </a:cubicBezTo>
                  <a:cubicBezTo>
                    <a:pt x="3058" y="34140"/>
                    <a:pt x="2482" y="35242"/>
                    <a:pt x="1906" y="36320"/>
                  </a:cubicBezTo>
                  <a:cubicBezTo>
                    <a:pt x="1329" y="37423"/>
                    <a:pt x="753" y="38526"/>
                    <a:pt x="176" y="39628"/>
                  </a:cubicBezTo>
                  <a:cubicBezTo>
                    <a:pt x="126" y="39703"/>
                    <a:pt x="101" y="39779"/>
                    <a:pt x="51" y="39854"/>
                  </a:cubicBezTo>
                  <a:cubicBezTo>
                    <a:pt x="1" y="40004"/>
                    <a:pt x="76" y="40230"/>
                    <a:pt x="201" y="40330"/>
                  </a:cubicBezTo>
                  <a:cubicBezTo>
                    <a:pt x="260" y="40377"/>
                    <a:pt x="336" y="40402"/>
                    <a:pt x="416" y="40402"/>
                  </a:cubicBezTo>
                  <a:cubicBezTo>
                    <a:pt x="505" y="40402"/>
                    <a:pt x="598" y="40371"/>
                    <a:pt x="677" y="40305"/>
                  </a:cubicBezTo>
                  <a:cubicBezTo>
                    <a:pt x="778" y="40180"/>
                    <a:pt x="878" y="40054"/>
                    <a:pt x="953" y="39929"/>
                  </a:cubicBezTo>
                  <a:cubicBezTo>
                    <a:pt x="1129" y="39578"/>
                    <a:pt x="1279" y="39252"/>
                    <a:pt x="1454" y="38901"/>
                  </a:cubicBezTo>
                  <a:cubicBezTo>
                    <a:pt x="1956" y="37949"/>
                    <a:pt x="2482" y="36997"/>
                    <a:pt x="2983" y="36019"/>
                  </a:cubicBezTo>
                  <a:cubicBezTo>
                    <a:pt x="3459" y="35092"/>
                    <a:pt x="3961" y="34165"/>
                    <a:pt x="4437" y="33237"/>
                  </a:cubicBezTo>
                  <a:cubicBezTo>
                    <a:pt x="4888" y="32360"/>
                    <a:pt x="5364" y="31483"/>
                    <a:pt x="5815" y="30631"/>
                  </a:cubicBezTo>
                  <a:cubicBezTo>
                    <a:pt x="6292" y="29703"/>
                    <a:pt x="6793" y="28751"/>
                    <a:pt x="7269" y="27824"/>
                  </a:cubicBezTo>
                  <a:cubicBezTo>
                    <a:pt x="7795" y="26846"/>
                    <a:pt x="8297" y="25869"/>
                    <a:pt x="8823" y="24891"/>
                  </a:cubicBezTo>
                  <a:cubicBezTo>
                    <a:pt x="9299" y="23989"/>
                    <a:pt x="9775" y="23062"/>
                    <a:pt x="10251" y="22160"/>
                  </a:cubicBezTo>
                  <a:cubicBezTo>
                    <a:pt x="10728" y="21257"/>
                    <a:pt x="11179" y="20380"/>
                    <a:pt x="11655" y="19503"/>
                  </a:cubicBezTo>
                  <a:cubicBezTo>
                    <a:pt x="12131" y="18576"/>
                    <a:pt x="12607" y="17648"/>
                    <a:pt x="13084" y="16746"/>
                  </a:cubicBezTo>
                  <a:cubicBezTo>
                    <a:pt x="13610" y="15743"/>
                    <a:pt x="14136" y="14766"/>
                    <a:pt x="14662" y="13763"/>
                  </a:cubicBezTo>
                  <a:cubicBezTo>
                    <a:pt x="15114" y="12886"/>
                    <a:pt x="15590" y="12009"/>
                    <a:pt x="16041" y="11107"/>
                  </a:cubicBezTo>
                  <a:cubicBezTo>
                    <a:pt x="16542" y="10205"/>
                    <a:pt x="17018" y="9277"/>
                    <a:pt x="17495" y="8375"/>
                  </a:cubicBezTo>
                  <a:cubicBezTo>
                    <a:pt x="17946" y="7473"/>
                    <a:pt x="18422" y="6596"/>
                    <a:pt x="18898" y="5718"/>
                  </a:cubicBezTo>
                  <a:cubicBezTo>
                    <a:pt x="19525" y="4515"/>
                    <a:pt x="20151" y="3287"/>
                    <a:pt x="20778" y="2084"/>
                  </a:cubicBezTo>
                  <a:cubicBezTo>
                    <a:pt x="20953" y="1783"/>
                    <a:pt x="21104" y="1483"/>
                    <a:pt x="21279" y="1182"/>
                  </a:cubicBezTo>
                  <a:cubicBezTo>
                    <a:pt x="21329" y="1057"/>
                    <a:pt x="21379" y="931"/>
                    <a:pt x="21455" y="806"/>
                  </a:cubicBezTo>
                  <a:cubicBezTo>
                    <a:pt x="21580" y="631"/>
                    <a:pt x="21630" y="405"/>
                    <a:pt x="21655" y="179"/>
                  </a:cubicBezTo>
                  <a:cubicBezTo>
                    <a:pt x="21454" y="63"/>
                    <a:pt x="21312" y="1"/>
                    <a:pt x="21195" y="1"/>
                  </a:cubicBezTo>
                  <a:close/>
                </a:path>
              </a:pathLst>
            </a:custGeom>
            <a:solidFill>
              <a:srgbClr val="A80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804;p58"/>
            <p:cNvSpPr/>
            <p:nvPr/>
          </p:nvSpPr>
          <p:spPr>
            <a:xfrm>
              <a:off x="4591625" y="2845450"/>
              <a:ext cx="44525" cy="50050"/>
            </a:xfrm>
            <a:custGeom>
              <a:avLst/>
              <a:gdLst/>
              <a:ahLst/>
              <a:cxnLst/>
              <a:rect l="l" t="t" r="r" b="b"/>
              <a:pathLst>
                <a:path w="1781" h="2002" extrusionOk="0">
                  <a:moveTo>
                    <a:pt x="1261" y="1"/>
                  </a:moveTo>
                  <a:cubicBezTo>
                    <a:pt x="1133" y="1"/>
                    <a:pt x="1006" y="48"/>
                    <a:pt x="878" y="119"/>
                  </a:cubicBezTo>
                  <a:cubicBezTo>
                    <a:pt x="452" y="369"/>
                    <a:pt x="176" y="720"/>
                    <a:pt x="51" y="1196"/>
                  </a:cubicBezTo>
                  <a:cubicBezTo>
                    <a:pt x="1" y="1347"/>
                    <a:pt x="26" y="1497"/>
                    <a:pt x="51" y="1647"/>
                  </a:cubicBezTo>
                  <a:cubicBezTo>
                    <a:pt x="97" y="1877"/>
                    <a:pt x="248" y="2001"/>
                    <a:pt x="466" y="2001"/>
                  </a:cubicBezTo>
                  <a:cubicBezTo>
                    <a:pt x="486" y="2001"/>
                    <a:pt x="506" y="2000"/>
                    <a:pt x="527" y="1998"/>
                  </a:cubicBezTo>
                  <a:cubicBezTo>
                    <a:pt x="627" y="1998"/>
                    <a:pt x="753" y="1973"/>
                    <a:pt x="828" y="1923"/>
                  </a:cubicBezTo>
                  <a:cubicBezTo>
                    <a:pt x="1329" y="1698"/>
                    <a:pt x="1605" y="1271"/>
                    <a:pt x="1755" y="770"/>
                  </a:cubicBezTo>
                  <a:cubicBezTo>
                    <a:pt x="1780" y="520"/>
                    <a:pt x="1780" y="269"/>
                    <a:pt x="1555" y="94"/>
                  </a:cubicBezTo>
                  <a:cubicBezTo>
                    <a:pt x="1457" y="28"/>
                    <a:pt x="1359" y="1"/>
                    <a:pt x="12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805;p58"/>
            <p:cNvSpPr/>
            <p:nvPr/>
          </p:nvSpPr>
          <p:spPr>
            <a:xfrm>
              <a:off x="4578475" y="2900350"/>
              <a:ext cx="18200" cy="17625"/>
            </a:xfrm>
            <a:custGeom>
              <a:avLst/>
              <a:gdLst/>
              <a:ahLst/>
              <a:cxnLst/>
              <a:rect l="l" t="t" r="r" b="b"/>
              <a:pathLst>
                <a:path w="728" h="705" extrusionOk="0">
                  <a:moveTo>
                    <a:pt x="413" y="0"/>
                  </a:moveTo>
                  <a:cubicBezTo>
                    <a:pt x="248" y="0"/>
                    <a:pt x="74" y="141"/>
                    <a:pt x="51" y="304"/>
                  </a:cubicBezTo>
                  <a:cubicBezTo>
                    <a:pt x="1" y="479"/>
                    <a:pt x="126" y="680"/>
                    <a:pt x="301" y="705"/>
                  </a:cubicBezTo>
                  <a:cubicBezTo>
                    <a:pt x="477" y="705"/>
                    <a:pt x="652" y="579"/>
                    <a:pt x="677" y="354"/>
                  </a:cubicBezTo>
                  <a:cubicBezTo>
                    <a:pt x="727" y="203"/>
                    <a:pt x="602" y="53"/>
                    <a:pt x="452" y="3"/>
                  </a:cubicBezTo>
                  <a:cubicBezTo>
                    <a:pt x="439" y="1"/>
                    <a:pt x="426" y="0"/>
                    <a:pt x="4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806;p58"/>
            <p:cNvSpPr/>
            <p:nvPr/>
          </p:nvSpPr>
          <p:spPr>
            <a:xfrm>
              <a:off x="5116700" y="3102400"/>
              <a:ext cx="45000" cy="49700"/>
            </a:xfrm>
            <a:custGeom>
              <a:avLst/>
              <a:gdLst/>
              <a:ahLst/>
              <a:cxnLst/>
              <a:rect l="l" t="t" r="r" b="b"/>
              <a:pathLst>
                <a:path w="1800" h="1988" extrusionOk="0">
                  <a:moveTo>
                    <a:pt x="1254" y="0"/>
                  </a:moveTo>
                  <a:cubicBezTo>
                    <a:pt x="1161" y="0"/>
                    <a:pt x="1059" y="21"/>
                    <a:pt x="953" y="66"/>
                  </a:cubicBezTo>
                  <a:cubicBezTo>
                    <a:pt x="928" y="91"/>
                    <a:pt x="903" y="91"/>
                    <a:pt x="878" y="116"/>
                  </a:cubicBezTo>
                  <a:cubicBezTo>
                    <a:pt x="427" y="367"/>
                    <a:pt x="151" y="768"/>
                    <a:pt x="26" y="1244"/>
                  </a:cubicBezTo>
                  <a:cubicBezTo>
                    <a:pt x="0" y="1369"/>
                    <a:pt x="0" y="1520"/>
                    <a:pt x="26" y="1645"/>
                  </a:cubicBezTo>
                  <a:cubicBezTo>
                    <a:pt x="76" y="1821"/>
                    <a:pt x="201" y="1946"/>
                    <a:pt x="376" y="1971"/>
                  </a:cubicBezTo>
                  <a:cubicBezTo>
                    <a:pt x="439" y="1981"/>
                    <a:pt x="501" y="1987"/>
                    <a:pt x="560" y="1987"/>
                  </a:cubicBezTo>
                  <a:cubicBezTo>
                    <a:pt x="643" y="1987"/>
                    <a:pt x="719" y="1975"/>
                    <a:pt x="777" y="1946"/>
                  </a:cubicBezTo>
                  <a:cubicBezTo>
                    <a:pt x="1304" y="1720"/>
                    <a:pt x="1579" y="1269"/>
                    <a:pt x="1755" y="818"/>
                  </a:cubicBezTo>
                  <a:cubicBezTo>
                    <a:pt x="1755" y="718"/>
                    <a:pt x="1755" y="668"/>
                    <a:pt x="1780" y="643"/>
                  </a:cubicBezTo>
                  <a:cubicBezTo>
                    <a:pt x="1799" y="254"/>
                    <a:pt x="1577" y="0"/>
                    <a:pt x="12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807;p58"/>
            <p:cNvSpPr/>
            <p:nvPr/>
          </p:nvSpPr>
          <p:spPr>
            <a:xfrm>
              <a:off x="5103550" y="3157050"/>
              <a:ext cx="18175" cy="17250"/>
            </a:xfrm>
            <a:custGeom>
              <a:avLst/>
              <a:gdLst/>
              <a:ahLst/>
              <a:cxnLst/>
              <a:rect l="l" t="t" r="r" b="b"/>
              <a:pathLst>
                <a:path w="727" h="690" extrusionOk="0">
                  <a:moveTo>
                    <a:pt x="381" y="1"/>
                  </a:moveTo>
                  <a:cubicBezTo>
                    <a:pt x="225" y="1"/>
                    <a:pt x="69" y="134"/>
                    <a:pt x="25" y="286"/>
                  </a:cubicBezTo>
                  <a:cubicBezTo>
                    <a:pt x="0" y="462"/>
                    <a:pt x="125" y="662"/>
                    <a:pt x="276" y="687"/>
                  </a:cubicBezTo>
                  <a:cubicBezTo>
                    <a:pt x="289" y="689"/>
                    <a:pt x="302" y="690"/>
                    <a:pt x="315" y="690"/>
                  </a:cubicBezTo>
                  <a:cubicBezTo>
                    <a:pt x="480" y="690"/>
                    <a:pt x="654" y="549"/>
                    <a:pt x="677" y="386"/>
                  </a:cubicBezTo>
                  <a:cubicBezTo>
                    <a:pt x="727" y="236"/>
                    <a:pt x="602" y="61"/>
                    <a:pt x="451" y="11"/>
                  </a:cubicBezTo>
                  <a:cubicBezTo>
                    <a:pt x="428" y="4"/>
                    <a:pt x="404" y="1"/>
                    <a:pt x="3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808;p58"/>
            <p:cNvSpPr/>
            <p:nvPr/>
          </p:nvSpPr>
          <p:spPr>
            <a:xfrm>
              <a:off x="4804675" y="2970775"/>
              <a:ext cx="130975" cy="115725"/>
            </a:xfrm>
            <a:custGeom>
              <a:avLst/>
              <a:gdLst/>
              <a:ahLst/>
              <a:cxnLst/>
              <a:rect l="l" t="t" r="r" b="b"/>
              <a:pathLst>
                <a:path w="5239" h="4629" extrusionOk="0">
                  <a:moveTo>
                    <a:pt x="798" y="1"/>
                  </a:moveTo>
                  <a:cubicBezTo>
                    <a:pt x="710" y="1"/>
                    <a:pt x="624" y="40"/>
                    <a:pt x="577" y="118"/>
                  </a:cubicBezTo>
                  <a:cubicBezTo>
                    <a:pt x="527" y="193"/>
                    <a:pt x="476" y="269"/>
                    <a:pt x="451" y="344"/>
                  </a:cubicBezTo>
                  <a:cubicBezTo>
                    <a:pt x="151" y="1071"/>
                    <a:pt x="0" y="1797"/>
                    <a:pt x="126" y="2574"/>
                  </a:cubicBezTo>
                  <a:cubicBezTo>
                    <a:pt x="176" y="2875"/>
                    <a:pt x="276" y="3201"/>
                    <a:pt x="401" y="3477"/>
                  </a:cubicBezTo>
                  <a:cubicBezTo>
                    <a:pt x="757" y="4210"/>
                    <a:pt x="1412" y="4628"/>
                    <a:pt x="2173" y="4628"/>
                  </a:cubicBezTo>
                  <a:cubicBezTo>
                    <a:pt x="2323" y="4628"/>
                    <a:pt x="2476" y="4612"/>
                    <a:pt x="2632" y="4579"/>
                  </a:cubicBezTo>
                  <a:cubicBezTo>
                    <a:pt x="3108" y="4479"/>
                    <a:pt x="3509" y="4279"/>
                    <a:pt x="3885" y="3978"/>
                  </a:cubicBezTo>
                  <a:cubicBezTo>
                    <a:pt x="4411" y="3577"/>
                    <a:pt x="4812" y="3076"/>
                    <a:pt x="5113" y="2474"/>
                  </a:cubicBezTo>
                  <a:cubicBezTo>
                    <a:pt x="5163" y="2399"/>
                    <a:pt x="5188" y="2324"/>
                    <a:pt x="5213" y="2248"/>
                  </a:cubicBezTo>
                  <a:cubicBezTo>
                    <a:pt x="5238" y="2123"/>
                    <a:pt x="5163" y="1998"/>
                    <a:pt x="5063" y="1923"/>
                  </a:cubicBezTo>
                  <a:cubicBezTo>
                    <a:pt x="5021" y="1906"/>
                    <a:pt x="4979" y="1898"/>
                    <a:pt x="4938" y="1898"/>
                  </a:cubicBezTo>
                  <a:cubicBezTo>
                    <a:pt x="4857" y="1898"/>
                    <a:pt x="4779" y="1931"/>
                    <a:pt x="4712" y="1998"/>
                  </a:cubicBezTo>
                  <a:cubicBezTo>
                    <a:pt x="4637" y="2123"/>
                    <a:pt x="4562" y="2248"/>
                    <a:pt x="4461" y="2399"/>
                  </a:cubicBezTo>
                  <a:cubicBezTo>
                    <a:pt x="4161" y="2900"/>
                    <a:pt x="3785" y="3326"/>
                    <a:pt x="3283" y="3652"/>
                  </a:cubicBezTo>
                  <a:cubicBezTo>
                    <a:pt x="3008" y="3853"/>
                    <a:pt x="2682" y="3953"/>
                    <a:pt x="2356" y="4003"/>
                  </a:cubicBezTo>
                  <a:cubicBezTo>
                    <a:pt x="2300" y="4008"/>
                    <a:pt x="2245" y="4011"/>
                    <a:pt x="2192" y="4011"/>
                  </a:cubicBezTo>
                  <a:cubicBezTo>
                    <a:pt x="1766" y="4011"/>
                    <a:pt x="1417" y="3836"/>
                    <a:pt x="1128" y="3502"/>
                  </a:cubicBezTo>
                  <a:cubicBezTo>
                    <a:pt x="928" y="3251"/>
                    <a:pt x="802" y="2950"/>
                    <a:pt x="752" y="2649"/>
                  </a:cubicBezTo>
                  <a:cubicBezTo>
                    <a:pt x="677" y="2248"/>
                    <a:pt x="677" y="1822"/>
                    <a:pt x="777" y="1296"/>
                  </a:cubicBezTo>
                  <a:cubicBezTo>
                    <a:pt x="827" y="1146"/>
                    <a:pt x="902" y="895"/>
                    <a:pt x="1003" y="619"/>
                  </a:cubicBezTo>
                  <a:cubicBezTo>
                    <a:pt x="1028" y="544"/>
                    <a:pt x="1053" y="444"/>
                    <a:pt x="1078" y="369"/>
                  </a:cubicBezTo>
                  <a:cubicBezTo>
                    <a:pt x="1103" y="243"/>
                    <a:pt x="1053" y="118"/>
                    <a:pt x="953" y="43"/>
                  </a:cubicBezTo>
                  <a:cubicBezTo>
                    <a:pt x="906" y="15"/>
                    <a:pt x="852" y="1"/>
                    <a:pt x="7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560085" y="946616"/>
                <a:ext cx="4553336" cy="3468835"/>
              </a:xfrm>
              <a:prstGeom prst="rect">
                <a:avLst/>
              </a:prstGeom>
            </p:spPr>
            <p:txBody>
              <a:bodyPr wrap="square">
                <a:spAutoFit/>
              </a:bodyPr>
              <a:lstStyle/>
              <a:p>
                <a:pPr algn="just">
                  <a:lnSpc>
                    <a:spcPct val="150000"/>
                  </a:lnSpc>
                  <a:spcBef>
                    <a:spcPts val="600"/>
                  </a:spcBef>
                  <a:spcAft>
                    <a:spcPts val="800"/>
                  </a:spcAft>
                </a:pPr>
                <a:r>
                  <a:rPr lang="fr-FR" sz="1800" dirty="0" err="1">
                    <a:latin typeface="Arial" panose="020B0604020202020204" pitchFamily="34" charset="0"/>
                    <a:ea typeface="Calibri" panose="020F0502020204030204" pitchFamily="34" charset="0"/>
                    <a:cs typeface="Times New Roman" panose="02020603050405020304" pitchFamily="18" charset="0"/>
                  </a:rPr>
                  <a:t>Mô</a:t>
                </a:r>
                <a:r>
                  <a:rPr lang="fr-FR" sz="1800" dirty="0">
                    <a:latin typeface="Arial" panose="020B0604020202020204" pitchFamily="34" charset="0"/>
                    <a:ea typeface="Calibri" panose="020F0502020204030204" pitchFamily="34" charset="0"/>
                    <a:cs typeface="Times New Roman" panose="02020603050405020304" pitchFamily="18" charset="0"/>
                  </a:rPr>
                  <a:t> </a:t>
                </a:r>
                <a:r>
                  <a:rPr lang="fr-FR" sz="1800" dirty="0" err="1">
                    <a:latin typeface="Arial" panose="020B0604020202020204" pitchFamily="34" charset="0"/>
                    <a:ea typeface="Calibri" panose="020F0502020204030204" pitchFamily="34" charset="0"/>
                    <a:cs typeface="Times New Roman" panose="02020603050405020304" pitchFamily="18" charset="0"/>
                  </a:rPr>
                  <a:t>hình</a:t>
                </a:r>
                <a:r>
                  <a:rPr lang="fr-FR" sz="1800" dirty="0">
                    <a:latin typeface="Arial" panose="020B0604020202020204" pitchFamily="34" charset="0"/>
                    <a:ea typeface="Calibri" panose="020F0502020204030204" pitchFamily="34" charset="0"/>
                    <a:cs typeface="Times New Roman" panose="02020603050405020304" pitchFamily="18" charset="0"/>
                  </a:rPr>
                  <a:t> </a:t>
                </a:r>
                <a:r>
                  <a:rPr lang="fr-FR" sz="1800" dirty="0" err="1">
                    <a:latin typeface="Arial" panose="020B0604020202020204" pitchFamily="34" charset="0"/>
                    <a:ea typeface="Calibri" panose="020F0502020204030204" pitchFamily="34" charset="0"/>
                    <a:cs typeface="Times New Roman" panose="02020603050405020304" pitchFamily="18" charset="0"/>
                  </a:rPr>
                  <a:t>hóa</a:t>
                </a:r>
                <a:r>
                  <a:rPr lang="fr-FR" sz="1800" dirty="0">
                    <a:latin typeface="Arial" panose="020B0604020202020204" pitchFamily="34" charset="0"/>
                    <a:ea typeface="Calibri" panose="020F0502020204030204" pitchFamily="34" charset="0"/>
                    <a:cs typeface="Times New Roman" panose="02020603050405020304" pitchFamily="18" charset="0"/>
                  </a:rPr>
                  <a:t> </a:t>
                </a:r>
                <a:r>
                  <a:rPr lang="fr-FR" sz="1800" dirty="0" err="1">
                    <a:latin typeface="Arial" panose="020B0604020202020204" pitchFamily="34" charset="0"/>
                    <a:ea typeface="Calibri" panose="020F0502020204030204" pitchFamily="34" charset="0"/>
                    <a:cs typeface="Times New Roman" panose="02020603050405020304" pitchFamily="18" charset="0"/>
                  </a:rPr>
                  <a:t>đèn</a:t>
                </a:r>
                <a:r>
                  <a:rPr lang="fr-FR" sz="1800" dirty="0">
                    <a:latin typeface="Arial" panose="020B0604020202020204" pitchFamily="34" charset="0"/>
                    <a:ea typeface="Calibri" panose="020F0502020204030204" pitchFamily="34" charset="0"/>
                    <a:cs typeface="Times New Roman" panose="02020603050405020304" pitchFamily="18" charset="0"/>
                  </a:rPr>
                  <a:t> </a:t>
                </a:r>
                <a:r>
                  <a:rPr lang="fr-FR" sz="1800" dirty="0" err="1">
                    <a:latin typeface="Arial" panose="020B0604020202020204" pitchFamily="34" charset="0"/>
                    <a:ea typeface="Calibri" panose="020F0502020204030204" pitchFamily="34" charset="0"/>
                    <a:cs typeface="Times New Roman" panose="02020603050405020304" pitchFamily="18" charset="0"/>
                  </a:rPr>
                  <a:t>đá</a:t>
                </a:r>
                <a:r>
                  <a:rPr lang="fr-FR" sz="1800" dirty="0">
                    <a:latin typeface="Arial" panose="020B0604020202020204" pitchFamily="34" charset="0"/>
                    <a:ea typeface="Calibri" panose="020F0502020204030204" pitchFamily="34" charset="0"/>
                    <a:cs typeface="Times New Roman" panose="02020603050405020304" pitchFamily="18" charset="0"/>
                  </a:rPr>
                  <a:t> </a:t>
                </a:r>
                <a:r>
                  <a:rPr lang="fr-FR" sz="1800" dirty="0" err="1">
                    <a:latin typeface="Arial" panose="020B0604020202020204" pitchFamily="34" charset="0"/>
                    <a:ea typeface="Calibri" panose="020F0502020204030204" pitchFamily="34" charset="0"/>
                    <a:cs typeface="Times New Roman" panose="02020603050405020304" pitchFamily="18" charset="0"/>
                  </a:rPr>
                  <a:t>muối</a:t>
                </a:r>
                <a:r>
                  <a:rPr lang="fr-FR" sz="1800" dirty="0">
                    <a:latin typeface="Arial" panose="020B0604020202020204" pitchFamily="34" charset="0"/>
                    <a:ea typeface="Calibri" panose="020F0502020204030204" pitchFamily="34" charset="0"/>
                    <a:cs typeface="Times New Roman" panose="02020603050405020304" pitchFamily="18" charset="0"/>
                  </a:rPr>
                  <a:t> </a:t>
                </a:r>
                <a:r>
                  <a:rPr lang="fr-FR" sz="1800" dirty="0" err="1">
                    <a:latin typeface="Arial" panose="020B0604020202020204" pitchFamily="34" charset="0"/>
                    <a:ea typeface="Calibri" panose="020F0502020204030204" pitchFamily="34" charset="0"/>
                    <a:cs typeface="Times New Roman" panose="02020603050405020304" pitchFamily="18" charset="0"/>
                  </a:rPr>
                  <a:t>bằng</a:t>
                </a:r>
                <a:r>
                  <a:rPr lang="fr-FR" sz="1800" dirty="0">
                    <a:latin typeface="Arial" panose="020B0604020202020204" pitchFamily="34" charset="0"/>
                    <a:ea typeface="Calibri" panose="020F0502020204030204" pitchFamily="34" charset="0"/>
                    <a:cs typeface="Times New Roman" panose="02020603050405020304" pitchFamily="18" charset="0"/>
                  </a:rPr>
                  <a:t> </a:t>
                </a:r>
                <a:r>
                  <a:rPr lang="fr-FR" sz="1800" dirty="0" err="1">
                    <a:latin typeface="Arial" panose="020B0604020202020204" pitchFamily="34" charset="0"/>
                    <a:ea typeface="Calibri" panose="020F0502020204030204" pitchFamily="34" charset="0"/>
                    <a:cs typeface="Times New Roman" panose="02020603050405020304" pitchFamily="18" charset="0"/>
                  </a:rPr>
                  <a:t>hình</a:t>
                </a:r>
                <a:r>
                  <a:rPr lang="fr-FR" sz="1800" dirty="0">
                    <a:latin typeface="Arial" panose="020B0604020202020204" pitchFamily="34" charset="0"/>
                    <a:ea typeface="Calibri" panose="020F0502020204030204" pitchFamily="34" charset="0"/>
                    <a:cs typeface="Times New Roman" panose="02020603050405020304" pitchFamily="18" charset="0"/>
                  </a:rPr>
                  <a:t> </a:t>
                </a:r>
                <a:r>
                  <a:rPr lang="fr-FR" sz="1800" dirty="0" err="1">
                    <a:latin typeface="Arial" panose="020B0604020202020204" pitchFamily="34" charset="0"/>
                    <a:ea typeface="Calibri" panose="020F0502020204030204" pitchFamily="34" charset="0"/>
                    <a:cs typeface="Times New Roman" panose="02020603050405020304" pitchFamily="18" charset="0"/>
                  </a:rPr>
                  <a:t>chóp</a:t>
                </a:r>
                <a:r>
                  <a:rPr lang="fr-FR" sz="1800" dirty="0">
                    <a:latin typeface="Arial" panose="020B0604020202020204" pitchFamily="34" charset="0"/>
                    <a:ea typeface="Calibri" panose="020F0502020204030204" pitchFamily="34" charset="0"/>
                    <a:cs typeface="Times New Roman" panose="02020603050405020304" pitchFamily="18" charset="0"/>
                  </a:rPr>
                  <a:t> </a:t>
                </a:r>
                <a:r>
                  <a:rPr lang="fr-FR" sz="1800" dirty="0" err="1">
                    <a:latin typeface="Arial" panose="020B0604020202020204" pitchFamily="34" charset="0"/>
                    <a:ea typeface="Calibri" panose="020F0502020204030204" pitchFamily="34" charset="0"/>
                    <a:cs typeface="Times New Roman" panose="02020603050405020304" pitchFamily="18" charset="0"/>
                  </a:rPr>
                  <a:t>tứ</a:t>
                </a:r>
                <a:r>
                  <a:rPr lang="fr-FR" sz="1800" dirty="0">
                    <a:latin typeface="Arial" panose="020B0604020202020204" pitchFamily="34" charset="0"/>
                    <a:ea typeface="Calibri" panose="020F0502020204030204" pitchFamily="34" charset="0"/>
                    <a:cs typeface="Times New Roman" panose="02020603050405020304" pitchFamily="18" charset="0"/>
                  </a:rPr>
                  <a:t> </a:t>
                </a:r>
                <a:r>
                  <a:rPr lang="fr-FR" sz="1800" dirty="0" err="1">
                    <a:latin typeface="Arial" panose="020B0604020202020204" pitchFamily="34" charset="0"/>
                    <a:ea typeface="Calibri" panose="020F0502020204030204" pitchFamily="34" charset="0"/>
                    <a:cs typeface="Times New Roman" panose="02020603050405020304" pitchFamily="18" charset="0"/>
                  </a:rPr>
                  <a:t>giác</a:t>
                </a:r>
                <a:r>
                  <a:rPr lang="fr-FR" sz="1800" dirty="0">
                    <a:latin typeface="Arial" panose="020B0604020202020204" pitchFamily="34" charset="0"/>
                    <a:ea typeface="Calibri" panose="020F0502020204030204" pitchFamily="34" charset="0"/>
                    <a:cs typeface="Times New Roman" panose="02020603050405020304" pitchFamily="18" charset="0"/>
                  </a:rPr>
                  <a:t> </a:t>
                </a:r>
                <a:r>
                  <a:rPr lang="fr-FR" sz="1800" dirty="0" err="1">
                    <a:latin typeface="Arial" panose="020B0604020202020204" pitchFamily="34" charset="0"/>
                    <a:ea typeface="Calibri" panose="020F0502020204030204" pitchFamily="34" charset="0"/>
                    <a:cs typeface="Times New Roman" panose="02020603050405020304" pitchFamily="18" charset="0"/>
                  </a:rPr>
                  <a:t>đều</a:t>
                </a:r>
                <a:r>
                  <a:rPr lang="fr-FR" sz="1800" dirty="0">
                    <a:latin typeface="Arial" panose="020B0604020202020204" pitchFamily="34" charset="0"/>
                    <a:ea typeface="Calibri" panose="020F0502020204030204" pitchFamily="34" charset="0"/>
                    <a:cs typeface="Times New Roman" panose="02020603050405020304" pitchFamily="18" charset="0"/>
                  </a:rPr>
                  <a:t> S.ABCD </a:t>
                </a:r>
                <a:r>
                  <a:rPr lang="fr-FR" sz="1800" dirty="0" err="1">
                    <a:latin typeface="Arial" panose="020B0604020202020204" pitchFamily="34" charset="0"/>
                    <a:ea typeface="Calibri" panose="020F0502020204030204" pitchFamily="34" charset="0"/>
                    <a:cs typeface="Times New Roman" panose="02020603050405020304" pitchFamily="18" charset="0"/>
                  </a:rPr>
                  <a:t>cạnh</a:t>
                </a:r>
                <a:r>
                  <a:rPr lang="fr-FR" sz="1800" dirty="0">
                    <a:latin typeface="Arial" panose="020B0604020202020204" pitchFamily="34" charset="0"/>
                    <a:ea typeface="Calibri" panose="020F0502020204030204" pitchFamily="34" charset="0"/>
                    <a:cs typeface="Times New Roman" panose="02020603050405020304" pitchFamily="18" charset="0"/>
                  </a:rPr>
                  <a:t> a.</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50000"/>
                  </a:lnSpc>
                </a:pPr>
                <a:r>
                  <a:rPr lang="fr-FR" sz="1800" dirty="0" err="1">
                    <a:latin typeface="Arial" panose="020B0604020202020204" pitchFamily="34" charset="0"/>
                    <a:ea typeface="Times New Roman" panose="02020603050405020304" pitchFamily="18" charset="0"/>
                  </a:rPr>
                  <a:t>Vì</a:t>
                </a:r>
                <a:r>
                  <a:rPr lang="fr-FR" sz="1800" dirty="0">
                    <a:latin typeface="Arial" panose="020B0604020202020204" pitchFamily="34" charset="0"/>
                    <a:ea typeface="Times New Roman" panose="02020603050405020304" pitchFamily="18" charset="0"/>
                  </a:rPr>
                  <a:t> S.ABCD là </a:t>
                </a:r>
                <a:r>
                  <a:rPr lang="fr-FR" sz="1800" dirty="0" err="1">
                    <a:latin typeface="Arial" panose="020B0604020202020204" pitchFamily="34" charset="0"/>
                    <a:ea typeface="Times New Roman" panose="02020603050405020304" pitchFamily="18" charset="0"/>
                  </a:rPr>
                  <a:t>hình</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chóp</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tứ</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giác</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đều</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nên</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chân</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đường</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cao</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làm</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tâm</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đường</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tròn</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ngoại</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tiếp</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đáy</a:t>
                </a:r>
                <a:r>
                  <a:rPr lang="fr-FR" sz="1800" dirty="0">
                    <a:latin typeface="Arial" panose="020B060402020202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algn="just">
                  <a:lnSpc>
                    <a:spcPct val="150000"/>
                  </a:lnSpc>
                </a:pPr>
                <a:r>
                  <a:rPr lang="fr-FR" sz="1800" dirty="0" err="1">
                    <a:latin typeface="Arial" panose="020B0604020202020204" pitchFamily="34" charset="0"/>
                    <a:ea typeface="Times New Roman" panose="02020603050405020304" pitchFamily="18" charset="0"/>
                  </a:rPr>
                  <a:t>Gọi</a:t>
                </a:r>
                <a:r>
                  <a:rPr lang="fr-FR" sz="1800" dirty="0">
                    <a:latin typeface="Arial" panose="020B0604020202020204" pitchFamily="34" charset="0"/>
                    <a:ea typeface="Times New Roman" panose="02020603050405020304" pitchFamily="18" charset="0"/>
                  </a:rPr>
                  <a:t> O là </a:t>
                </a:r>
                <a:r>
                  <a:rPr lang="fr-FR" sz="1800" dirty="0" err="1">
                    <a:latin typeface="Arial" panose="020B0604020202020204" pitchFamily="34" charset="0"/>
                    <a:ea typeface="Times New Roman" panose="02020603050405020304" pitchFamily="18" charset="0"/>
                  </a:rPr>
                  <a:t>giao</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điểm</a:t>
                </a:r>
                <a:r>
                  <a:rPr lang="fr-FR" sz="1800" dirty="0">
                    <a:latin typeface="Arial" panose="020B0604020202020204" pitchFamily="34" charset="0"/>
                    <a:ea typeface="Times New Roman" panose="02020603050405020304" pitchFamily="18" charset="0"/>
                  </a:rPr>
                  <a:t> </a:t>
                </a:r>
                <a:r>
                  <a:rPr lang="fr-FR" sz="1800" dirty="0" err="1">
                    <a:latin typeface="Arial" panose="020B0604020202020204" pitchFamily="34" charset="0"/>
                    <a:ea typeface="Times New Roman" panose="02020603050405020304" pitchFamily="18" charset="0"/>
                  </a:rPr>
                  <a:t>của</a:t>
                </a:r>
                <a:r>
                  <a:rPr lang="fr-FR" sz="1800" dirty="0">
                    <a:latin typeface="Arial" panose="020B0604020202020204" pitchFamily="34" charset="0"/>
                    <a:ea typeface="Times New Roman" panose="02020603050405020304" pitchFamily="18" charset="0"/>
                  </a:rPr>
                  <a:t> AC </a:t>
                </a:r>
                <a:r>
                  <a:rPr lang="fr-FR" sz="1800" dirty="0" err="1">
                    <a:latin typeface="Arial" panose="020B0604020202020204" pitchFamily="34" charset="0"/>
                    <a:ea typeface="Times New Roman" panose="02020603050405020304" pitchFamily="18" charset="0"/>
                  </a:rPr>
                  <a:t>và</a:t>
                </a:r>
                <a:r>
                  <a:rPr lang="fr-FR" sz="1800" dirty="0">
                    <a:latin typeface="Arial" panose="020B0604020202020204" pitchFamily="34" charset="0"/>
                    <a:ea typeface="Times New Roman" panose="02020603050405020304" pitchFamily="18" charset="0"/>
                  </a:rPr>
                  <a:t> BD. Khi </a:t>
                </a:r>
                <a:r>
                  <a:rPr lang="fr-FR" sz="1800" dirty="0" err="1">
                    <a:latin typeface="Arial" panose="020B0604020202020204" pitchFamily="34" charset="0"/>
                    <a:ea typeface="Times New Roman" panose="02020603050405020304" pitchFamily="18" charset="0"/>
                  </a:rPr>
                  <a:t>đó</a:t>
                </a:r>
                <a:r>
                  <a:rPr lang="fr-FR" sz="1800" dirty="0">
                    <a:latin typeface="Arial" panose="020B0604020202020204" pitchFamily="34" charset="0"/>
                    <a:ea typeface="Times New Roman" panose="02020603050405020304" pitchFamily="18" charset="0"/>
                  </a:rPr>
                  <a:t> </a:t>
                </a:r>
                <a14:m>
                  <m:oMath xmlns:m="http://schemas.openxmlformats.org/officeDocument/2006/math">
                    <m:r>
                      <a:rPr lang="fr-FR" sz="1800" i="1">
                        <a:latin typeface="Cambria Math" panose="02040503050406030204" pitchFamily="18" charset="0"/>
                        <a:ea typeface="Times New Roman" panose="02020603050405020304" pitchFamily="18" charset="0"/>
                        <a:cs typeface="Arial" panose="020B0604020202020204" pitchFamily="34" charset="0"/>
                      </a:rPr>
                      <m:t>𝑆𝑂</m:t>
                    </m:r>
                    <m:r>
                      <a:rPr lang="fr-FR" sz="1800" i="1">
                        <a:latin typeface="Cambria Math" panose="02040503050406030204" pitchFamily="18" charset="0"/>
                        <a:ea typeface="Times New Roman" panose="02020603050405020304" pitchFamily="18" charset="0"/>
                        <a:cs typeface="Arial" panose="020B0604020202020204" pitchFamily="34" charset="0"/>
                      </a:rPr>
                      <m:t>⊥(</m:t>
                    </m:r>
                    <m:r>
                      <a:rPr lang="fr-FR" sz="1800" i="1">
                        <a:latin typeface="Cambria Math" panose="02040503050406030204" pitchFamily="18" charset="0"/>
                        <a:ea typeface="Times New Roman" panose="02020603050405020304" pitchFamily="18" charset="0"/>
                        <a:cs typeface="Arial" panose="020B0604020202020204" pitchFamily="34" charset="0"/>
                      </a:rPr>
                      <m:t>𝐴𝐵𝐶𝐷</m:t>
                    </m:r>
                    <m:r>
                      <a:rPr lang="fr-FR" sz="1800" i="1">
                        <a:latin typeface="Cambria Math" panose="02040503050406030204" pitchFamily="18" charset="0"/>
                        <a:ea typeface="Times New Roman" panose="02020603050405020304" pitchFamily="18" charset="0"/>
                        <a:cs typeface="Arial" panose="020B0604020202020204" pitchFamily="34" charset="0"/>
                      </a:rPr>
                      <m:t>)</m:t>
                    </m:r>
                  </m:oMath>
                </a14:m>
                <a:r>
                  <a:rPr lang="fr-FR" sz="1800" dirty="0">
                    <a:latin typeface="Arial" panose="020B0604020202020204" pitchFamily="34"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marL="30480" marR="30480" algn="just">
                  <a:lnSpc>
                    <a:spcPct val="150000"/>
                  </a:lnSpc>
                </a:pPr>
                <a:r>
                  <a:rPr lang="fr-FR" sz="1800" dirty="0" err="1">
                    <a:latin typeface="Arial" panose="020B0604020202020204" pitchFamily="34" charset="0"/>
                    <a:ea typeface="Times New Roman" panose="02020603050405020304" pitchFamily="18" charset="0"/>
                  </a:rPr>
                  <a:t>Mà</a:t>
                </a:r>
                <a:r>
                  <a:rPr lang="fr-FR" sz="1800" dirty="0">
                    <a:latin typeface="Arial" panose="020B0604020202020204" pitchFamily="34" charset="0"/>
                    <a:ea typeface="Times New Roman" panose="02020603050405020304" pitchFamily="18" charset="0"/>
                  </a:rPr>
                  <a:t> AC </a:t>
                </a:r>
                <a:r>
                  <a:rPr lang="fr-FR" sz="1800" dirty="0">
                    <a:latin typeface="Cambria Math" panose="02040503050406030204" pitchFamily="18" charset="0"/>
                    <a:ea typeface="Times New Roman" panose="02020603050405020304" pitchFamily="18" charset="0"/>
                    <a:cs typeface="Cambria Math" panose="02040503050406030204" pitchFamily="18" charset="0"/>
                  </a:rPr>
                  <a:t>⊂</a:t>
                </a:r>
                <a:r>
                  <a:rPr lang="fr-FR" sz="1800" dirty="0">
                    <a:latin typeface="Arial" panose="020B0604020202020204" pitchFamily="34" charset="0"/>
                    <a:ea typeface="Times New Roman" panose="02020603050405020304" pitchFamily="18" charset="0"/>
                  </a:rPr>
                  <a:t> (ABCD) </a:t>
                </a:r>
                <a:r>
                  <a:rPr lang="fr-FR" sz="1800" dirty="0" err="1">
                    <a:latin typeface="Arial" panose="020B0604020202020204" pitchFamily="34" charset="0"/>
                    <a:ea typeface="Times New Roman" panose="02020603050405020304" pitchFamily="18" charset="0"/>
                  </a:rPr>
                  <a:t>nên</a:t>
                </a:r>
                <a:r>
                  <a:rPr lang="fr-FR" sz="1800" dirty="0">
                    <a:latin typeface="Arial" panose="020B0604020202020204" pitchFamily="34" charset="0"/>
                    <a:ea typeface="Times New Roman" panose="02020603050405020304" pitchFamily="18" charset="0"/>
                  </a:rPr>
                  <a:t> SO </a:t>
                </a:r>
                <a:r>
                  <a:rPr lang="fr-FR" sz="1800" dirty="0">
                    <a:latin typeface="Cambria Math" panose="02040503050406030204" pitchFamily="18" charset="0"/>
                    <a:ea typeface="Times New Roman" panose="02020603050405020304" pitchFamily="18" charset="0"/>
                    <a:cs typeface="Cambria Math" panose="02040503050406030204" pitchFamily="18" charset="0"/>
                  </a:rPr>
                  <a:t>⊥</a:t>
                </a:r>
                <a:r>
                  <a:rPr lang="fr-FR" sz="1800" dirty="0">
                    <a:latin typeface="Arial" panose="020B0604020202020204" pitchFamily="34" charset="0"/>
                    <a:ea typeface="Times New Roman" panose="02020603050405020304" pitchFamily="18" charset="0"/>
                  </a:rPr>
                  <a:t> AC.</a:t>
                </a:r>
                <a:endParaRPr lang="en-US" sz="1800" dirty="0">
                  <a:latin typeface="Times New Roman" panose="02020603050405020304" pitchFamily="18" charset="0"/>
                  <a:ea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60085" y="946616"/>
                <a:ext cx="4553336" cy="3468835"/>
              </a:xfrm>
              <a:prstGeom prst="rect">
                <a:avLst/>
              </a:prstGeom>
              <a:blipFill>
                <a:blip r:embed="rId3"/>
                <a:stretch>
                  <a:fillRect l="-1205" r="-1071" b="-1933"/>
                </a:stretch>
              </a:blipFill>
            </p:spPr>
            <p:txBody>
              <a:bodyPr/>
              <a:lstStyle/>
              <a:p>
                <a:r>
                  <a:rPr lang="en-US">
                    <a:noFill/>
                  </a:rPr>
                  <a:t> </a:t>
                </a:r>
              </a:p>
            </p:txBody>
          </p:sp>
        </mc:Fallback>
      </mc:AlternateContent>
      <p:sp>
        <p:nvSpPr>
          <p:cNvPr id="32" name="Rectangle 31"/>
          <p:cNvSpPr/>
          <p:nvPr/>
        </p:nvSpPr>
        <p:spPr>
          <a:xfrm>
            <a:off x="4261658" y="35871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a:extLst>
              <a:ext uri="{FF2B5EF4-FFF2-40B4-BE49-F238E27FC236}">
                <a16:creationId xmlns:a16="http://schemas.microsoft.com/office/drawing/2014/main" id="{7801516C-A03B-70EE-4E90-6566F5515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6718" y="1236743"/>
            <a:ext cx="2392863" cy="2670014"/>
          </a:xfrm>
          <a:prstGeom prst="rect">
            <a:avLst/>
          </a:prstGeom>
        </p:spPr>
      </p:pic>
    </p:spTree>
    <p:extLst>
      <p:ext uri="{BB962C8B-B14F-4D97-AF65-F5344CB8AC3E}">
        <p14:creationId xmlns:p14="http://schemas.microsoft.com/office/powerpoint/2010/main" val="28409004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grpSp>
        <p:nvGrpSpPr>
          <p:cNvPr id="8" name="Google Shape;3786;p58"/>
          <p:cNvGrpSpPr/>
          <p:nvPr/>
        </p:nvGrpSpPr>
        <p:grpSpPr>
          <a:xfrm rot="922726" flipH="1">
            <a:off x="8542015" y="4566243"/>
            <a:ext cx="455473" cy="475652"/>
            <a:chOff x="4249525" y="1996550"/>
            <a:chExt cx="1575225" cy="1641750"/>
          </a:xfrm>
        </p:grpSpPr>
        <p:sp>
          <p:nvSpPr>
            <p:cNvPr id="9" name="Google Shape;3787;p58"/>
            <p:cNvSpPr/>
            <p:nvPr/>
          </p:nvSpPr>
          <p:spPr>
            <a:xfrm>
              <a:off x="5225100" y="2274000"/>
              <a:ext cx="34475" cy="63300"/>
            </a:xfrm>
            <a:custGeom>
              <a:avLst/>
              <a:gdLst/>
              <a:ahLst/>
              <a:cxnLst/>
              <a:rect l="l" t="t" r="r" b="b"/>
              <a:pathLst>
                <a:path w="1379" h="2532" extrusionOk="0">
                  <a:moveTo>
                    <a:pt x="1037" y="1"/>
                  </a:moveTo>
                  <a:cubicBezTo>
                    <a:pt x="911" y="1"/>
                    <a:pt x="778" y="62"/>
                    <a:pt x="702" y="195"/>
                  </a:cubicBezTo>
                  <a:cubicBezTo>
                    <a:pt x="677" y="220"/>
                    <a:pt x="677" y="270"/>
                    <a:pt x="652" y="320"/>
                  </a:cubicBezTo>
                  <a:cubicBezTo>
                    <a:pt x="451" y="846"/>
                    <a:pt x="251" y="1398"/>
                    <a:pt x="50" y="1949"/>
                  </a:cubicBezTo>
                  <a:cubicBezTo>
                    <a:pt x="25" y="2024"/>
                    <a:pt x="0" y="2099"/>
                    <a:pt x="0" y="2174"/>
                  </a:cubicBezTo>
                  <a:cubicBezTo>
                    <a:pt x="0" y="2350"/>
                    <a:pt x="101" y="2475"/>
                    <a:pt x="276" y="2525"/>
                  </a:cubicBezTo>
                  <a:cubicBezTo>
                    <a:pt x="297" y="2530"/>
                    <a:pt x="318" y="2532"/>
                    <a:pt x="340" y="2532"/>
                  </a:cubicBezTo>
                  <a:cubicBezTo>
                    <a:pt x="449" y="2532"/>
                    <a:pt x="564" y="2479"/>
                    <a:pt x="627" y="2375"/>
                  </a:cubicBezTo>
                  <a:cubicBezTo>
                    <a:pt x="677" y="2300"/>
                    <a:pt x="727" y="2225"/>
                    <a:pt x="752" y="2124"/>
                  </a:cubicBezTo>
                  <a:cubicBezTo>
                    <a:pt x="928" y="1673"/>
                    <a:pt x="1103" y="1197"/>
                    <a:pt x="1253" y="721"/>
                  </a:cubicBezTo>
                  <a:cubicBezTo>
                    <a:pt x="1304" y="621"/>
                    <a:pt x="1329" y="520"/>
                    <a:pt x="1354" y="420"/>
                  </a:cubicBezTo>
                  <a:cubicBezTo>
                    <a:pt x="1379" y="245"/>
                    <a:pt x="1304" y="94"/>
                    <a:pt x="1153" y="19"/>
                  </a:cubicBezTo>
                  <a:cubicBezTo>
                    <a:pt x="1117" y="7"/>
                    <a:pt x="1077" y="1"/>
                    <a:pt x="1037" y="1"/>
                  </a:cubicBezTo>
                  <a:close/>
                </a:path>
              </a:pathLst>
            </a:custGeom>
            <a:solidFill>
              <a:srgbClr val="C2B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788;p58"/>
            <p:cNvSpPr/>
            <p:nvPr/>
          </p:nvSpPr>
          <p:spPr>
            <a:xfrm>
              <a:off x="5471325" y="2167325"/>
              <a:ext cx="114075" cy="130350"/>
            </a:xfrm>
            <a:custGeom>
              <a:avLst/>
              <a:gdLst/>
              <a:ahLst/>
              <a:cxnLst/>
              <a:rect l="l" t="t" r="r" b="b"/>
              <a:pathLst>
                <a:path w="4563" h="5214" extrusionOk="0">
                  <a:moveTo>
                    <a:pt x="277" y="0"/>
                  </a:moveTo>
                  <a:cubicBezTo>
                    <a:pt x="202" y="301"/>
                    <a:pt x="26" y="602"/>
                    <a:pt x="26" y="928"/>
                  </a:cubicBezTo>
                  <a:cubicBezTo>
                    <a:pt x="1" y="1579"/>
                    <a:pt x="101" y="2156"/>
                    <a:pt x="477" y="2682"/>
                  </a:cubicBezTo>
                  <a:cubicBezTo>
                    <a:pt x="878" y="3259"/>
                    <a:pt x="1354" y="3710"/>
                    <a:pt x="1906" y="4086"/>
                  </a:cubicBezTo>
                  <a:cubicBezTo>
                    <a:pt x="2332" y="4361"/>
                    <a:pt x="2733" y="4637"/>
                    <a:pt x="3184" y="4938"/>
                  </a:cubicBezTo>
                  <a:cubicBezTo>
                    <a:pt x="3184" y="5013"/>
                    <a:pt x="3184" y="5113"/>
                    <a:pt x="3159" y="5213"/>
                  </a:cubicBezTo>
                  <a:cubicBezTo>
                    <a:pt x="3184" y="5188"/>
                    <a:pt x="3209" y="5163"/>
                    <a:pt x="3234" y="5138"/>
                  </a:cubicBezTo>
                  <a:cubicBezTo>
                    <a:pt x="3610" y="4311"/>
                    <a:pt x="4011" y="3484"/>
                    <a:pt x="4362" y="2632"/>
                  </a:cubicBezTo>
                  <a:cubicBezTo>
                    <a:pt x="4562" y="2206"/>
                    <a:pt x="4512" y="2030"/>
                    <a:pt x="4136" y="1780"/>
                  </a:cubicBezTo>
                  <a:cubicBezTo>
                    <a:pt x="3986" y="1680"/>
                    <a:pt x="3861" y="1579"/>
                    <a:pt x="3710" y="1479"/>
                  </a:cubicBezTo>
                  <a:cubicBezTo>
                    <a:pt x="2933" y="1028"/>
                    <a:pt x="2131" y="627"/>
                    <a:pt x="1304" y="301"/>
                  </a:cubicBezTo>
                  <a:cubicBezTo>
                    <a:pt x="978" y="176"/>
                    <a:pt x="603" y="101"/>
                    <a:pt x="2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789;p58"/>
            <p:cNvSpPr/>
            <p:nvPr/>
          </p:nvSpPr>
          <p:spPr>
            <a:xfrm>
              <a:off x="5403050" y="2161350"/>
              <a:ext cx="147875" cy="143850"/>
            </a:xfrm>
            <a:custGeom>
              <a:avLst/>
              <a:gdLst/>
              <a:ahLst/>
              <a:cxnLst/>
              <a:rect l="l" t="t" r="r" b="b"/>
              <a:pathLst>
                <a:path w="5915" h="5754" extrusionOk="0">
                  <a:moveTo>
                    <a:pt x="1863" y="1"/>
                  </a:moveTo>
                  <a:cubicBezTo>
                    <a:pt x="1509" y="1"/>
                    <a:pt x="1387" y="122"/>
                    <a:pt x="1178" y="540"/>
                  </a:cubicBezTo>
                  <a:cubicBezTo>
                    <a:pt x="777" y="1292"/>
                    <a:pt x="401" y="2044"/>
                    <a:pt x="0" y="2771"/>
                  </a:cubicBezTo>
                  <a:cubicBezTo>
                    <a:pt x="125" y="2871"/>
                    <a:pt x="276" y="2946"/>
                    <a:pt x="401" y="3021"/>
                  </a:cubicBezTo>
                  <a:cubicBezTo>
                    <a:pt x="2055" y="3873"/>
                    <a:pt x="3735" y="4726"/>
                    <a:pt x="5389" y="5603"/>
                  </a:cubicBezTo>
                  <a:cubicBezTo>
                    <a:pt x="5514" y="5653"/>
                    <a:pt x="5639" y="5703"/>
                    <a:pt x="5790" y="5753"/>
                  </a:cubicBezTo>
                  <a:cubicBezTo>
                    <a:pt x="5815" y="5653"/>
                    <a:pt x="5865" y="5553"/>
                    <a:pt x="5890" y="5452"/>
                  </a:cubicBezTo>
                  <a:cubicBezTo>
                    <a:pt x="5915" y="5352"/>
                    <a:pt x="5915" y="5252"/>
                    <a:pt x="5915" y="5177"/>
                  </a:cubicBezTo>
                  <a:cubicBezTo>
                    <a:pt x="5464" y="4876"/>
                    <a:pt x="5063" y="4600"/>
                    <a:pt x="4637" y="4325"/>
                  </a:cubicBezTo>
                  <a:cubicBezTo>
                    <a:pt x="4085" y="3949"/>
                    <a:pt x="3609" y="3498"/>
                    <a:pt x="3208" y="2921"/>
                  </a:cubicBezTo>
                  <a:cubicBezTo>
                    <a:pt x="2832" y="2395"/>
                    <a:pt x="2732" y="1818"/>
                    <a:pt x="2757" y="1167"/>
                  </a:cubicBezTo>
                  <a:cubicBezTo>
                    <a:pt x="2757" y="841"/>
                    <a:pt x="2933" y="540"/>
                    <a:pt x="3008" y="239"/>
                  </a:cubicBezTo>
                  <a:cubicBezTo>
                    <a:pt x="2732" y="64"/>
                    <a:pt x="2406" y="39"/>
                    <a:pt x="2105" y="14"/>
                  </a:cubicBezTo>
                  <a:cubicBezTo>
                    <a:pt x="2014" y="5"/>
                    <a:pt x="1933" y="1"/>
                    <a:pt x="18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790;p58"/>
            <p:cNvSpPr/>
            <p:nvPr/>
          </p:nvSpPr>
          <p:spPr>
            <a:xfrm>
              <a:off x="5639875" y="2213050"/>
              <a:ext cx="135375" cy="177350"/>
            </a:xfrm>
            <a:custGeom>
              <a:avLst/>
              <a:gdLst/>
              <a:ahLst/>
              <a:cxnLst/>
              <a:rect l="l" t="t" r="r" b="b"/>
              <a:pathLst>
                <a:path w="5415" h="7094" extrusionOk="0">
                  <a:moveTo>
                    <a:pt x="903" y="1"/>
                  </a:moveTo>
                  <a:cubicBezTo>
                    <a:pt x="678" y="302"/>
                    <a:pt x="602" y="678"/>
                    <a:pt x="452" y="1003"/>
                  </a:cubicBezTo>
                  <a:cubicBezTo>
                    <a:pt x="176" y="1655"/>
                    <a:pt x="126" y="2357"/>
                    <a:pt x="51" y="3034"/>
                  </a:cubicBezTo>
                  <a:cubicBezTo>
                    <a:pt x="1" y="3560"/>
                    <a:pt x="126" y="4111"/>
                    <a:pt x="427" y="4562"/>
                  </a:cubicBezTo>
                  <a:cubicBezTo>
                    <a:pt x="602" y="4863"/>
                    <a:pt x="778" y="5139"/>
                    <a:pt x="1028" y="5389"/>
                  </a:cubicBezTo>
                  <a:cubicBezTo>
                    <a:pt x="1480" y="5891"/>
                    <a:pt x="2006" y="6267"/>
                    <a:pt x="2557" y="6617"/>
                  </a:cubicBezTo>
                  <a:cubicBezTo>
                    <a:pt x="2858" y="6793"/>
                    <a:pt x="3159" y="7044"/>
                    <a:pt x="3535" y="7094"/>
                  </a:cubicBezTo>
                  <a:cubicBezTo>
                    <a:pt x="3735" y="6643"/>
                    <a:pt x="3961" y="6191"/>
                    <a:pt x="4161" y="5740"/>
                  </a:cubicBezTo>
                  <a:cubicBezTo>
                    <a:pt x="4638" y="4713"/>
                    <a:pt x="5013" y="3635"/>
                    <a:pt x="5339" y="2532"/>
                  </a:cubicBezTo>
                  <a:cubicBezTo>
                    <a:pt x="5364" y="2382"/>
                    <a:pt x="5389" y="2232"/>
                    <a:pt x="5414" y="2081"/>
                  </a:cubicBezTo>
                  <a:cubicBezTo>
                    <a:pt x="5414" y="1776"/>
                    <a:pt x="5206" y="1565"/>
                    <a:pt x="4920" y="1565"/>
                  </a:cubicBezTo>
                  <a:cubicBezTo>
                    <a:pt x="4878" y="1565"/>
                    <a:pt x="4833" y="1570"/>
                    <a:pt x="4788" y="1580"/>
                  </a:cubicBezTo>
                  <a:cubicBezTo>
                    <a:pt x="4663" y="1605"/>
                    <a:pt x="4562" y="1655"/>
                    <a:pt x="4437" y="1680"/>
                  </a:cubicBezTo>
                  <a:cubicBezTo>
                    <a:pt x="3685" y="1956"/>
                    <a:pt x="2933" y="2257"/>
                    <a:pt x="2206" y="2658"/>
                  </a:cubicBezTo>
                  <a:cubicBezTo>
                    <a:pt x="2131" y="2708"/>
                    <a:pt x="2031" y="2733"/>
                    <a:pt x="1931" y="2783"/>
                  </a:cubicBezTo>
                  <a:cubicBezTo>
                    <a:pt x="1856" y="2582"/>
                    <a:pt x="1805" y="2432"/>
                    <a:pt x="1755" y="2257"/>
                  </a:cubicBezTo>
                  <a:cubicBezTo>
                    <a:pt x="1555" y="1705"/>
                    <a:pt x="1379" y="1154"/>
                    <a:pt x="1179" y="602"/>
                  </a:cubicBezTo>
                  <a:cubicBezTo>
                    <a:pt x="1129" y="402"/>
                    <a:pt x="1003" y="201"/>
                    <a:pt x="90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791;p58"/>
            <p:cNvSpPr/>
            <p:nvPr/>
          </p:nvSpPr>
          <p:spPr>
            <a:xfrm>
              <a:off x="5584750" y="2204300"/>
              <a:ext cx="143500" cy="198000"/>
            </a:xfrm>
            <a:custGeom>
              <a:avLst/>
              <a:gdLst/>
              <a:ahLst/>
              <a:cxnLst/>
              <a:rect l="l" t="t" r="r" b="b"/>
              <a:pathLst>
                <a:path w="5740" h="7920" extrusionOk="0">
                  <a:moveTo>
                    <a:pt x="2732" y="0"/>
                  </a:moveTo>
                  <a:cubicBezTo>
                    <a:pt x="2532" y="0"/>
                    <a:pt x="2406" y="100"/>
                    <a:pt x="2306" y="251"/>
                  </a:cubicBezTo>
                  <a:cubicBezTo>
                    <a:pt x="2231" y="351"/>
                    <a:pt x="2181" y="451"/>
                    <a:pt x="2131" y="551"/>
                  </a:cubicBezTo>
                  <a:cubicBezTo>
                    <a:pt x="1404" y="1980"/>
                    <a:pt x="702" y="3384"/>
                    <a:pt x="0" y="4812"/>
                  </a:cubicBezTo>
                  <a:cubicBezTo>
                    <a:pt x="151" y="4887"/>
                    <a:pt x="276" y="4988"/>
                    <a:pt x="426" y="5063"/>
                  </a:cubicBezTo>
                  <a:cubicBezTo>
                    <a:pt x="2131" y="5940"/>
                    <a:pt x="3810" y="6842"/>
                    <a:pt x="5414" y="7870"/>
                  </a:cubicBezTo>
                  <a:cubicBezTo>
                    <a:pt x="5439" y="7895"/>
                    <a:pt x="5489" y="7895"/>
                    <a:pt x="5539" y="7920"/>
                  </a:cubicBezTo>
                  <a:cubicBezTo>
                    <a:pt x="5614" y="7770"/>
                    <a:pt x="5665" y="7594"/>
                    <a:pt x="5740" y="7444"/>
                  </a:cubicBezTo>
                  <a:cubicBezTo>
                    <a:pt x="5364" y="7394"/>
                    <a:pt x="5063" y="7143"/>
                    <a:pt x="4762" y="6967"/>
                  </a:cubicBezTo>
                  <a:cubicBezTo>
                    <a:pt x="4211" y="6617"/>
                    <a:pt x="3685" y="6241"/>
                    <a:pt x="3233" y="5739"/>
                  </a:cubicBezTo>
                  <a:cubicBezTo>
                    <a:pt x="2983" y="5489"/>
                    <a:pt x="2807" y="5213"/>
                    <a:pt x="2632" y="4912"/>
                  </a:cubicBezTo>
                  <a:cubicBezTo>
                    <a:pt x="2331" y="4461"/>
                    <a:pt x="2206" y="3910"/>
                    <a:pt x="2256" y="3384"/>
                  </a:cubicBezTo>
                  <a:cubicBezTo>
                    <a:pt x="2331" y="2707"/>
                    <a:pt x="2381" y="2005"/>
                    <a:pt x="2657" y="1353"/>
                  </a:cubicBezTo>
                  <a:cubicBezTo>
                    <a:pt x="2807" y="1028"/>
                    <a:pt x="2883" y="652"/>
                    <a:pt x="3108" y="351"/>
                  </a:cubicBezTo>
                  <a:cubicBezTo>
                    <a:pt x="3083" y="125"/>
                    <a:pt x="2933" y="0"/>
                    <a:pt x="27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92;p58"/>
            <p:cNvSpPr/>
            <p:nvPr/>
          </p:nvSpPr>
          <p:spPr>
            <a:xfrm>
              <a:off x="4278350" y="2998150"/>
              <a:ext cx="1016325" cy="635375"/>
            </a:xfrm>
            <a:custGeom>
              <a:avLst/>
              <a:gdLst/>
              <a:ahLst/>
              <a:cxnLst/>
              <a:rect l="l" t="t" r="r" b="b"/>
              <a:pathLst>
                <a:path w="40653" h="25415" extrusionOk="0">
                  <a:moveTo>
                    <a:pt x="2306" y="1"/>
                  </a:moveTo>
                  <a:cubicBezTo>
                    <a:pt x="2306" y="1"/>
                    <a:pt x="0" y="3259"/>
                    <a:pt x="26" y="5665"/>
                  </a:cubicBezTo>
                  <a:cubicBezTo>
                    <a:pt x="51" y="8071"/>
                    <a:pt x="34362" y="25414"/>
                    <a:pt x="34362" y="25414"/>
                  </a:cubicBezTo>
                  <a:lnTo>
                    <a:pt x="40652" y="19449"/>
                  </a:lnTo>
                  <a:lnTo>
                    <a:pt x="2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93;p58"/>
            <p:cNvSpPr/>
            <p:nvPr/>
          </p:nvSpPr>
          <p:spPr>
            <a:xfrm>
              <a:off x="4340375" y="3067700"/>
              <a:ext cx="892275" cy="496575"/>
            </a:xfrm>
            <a:custGeom>
              <a:avLst/>
              <a:gdLst/>
              <a:ahLst/>
              <a:cxnLst/>
              <a:rect l="l" t="t" r="r" b="b"/>
              <a:pathLst>
                <a:path w="35691" h="19863" extrusionOk="0">
                  <a:moveTo>
                    <a:pt x="1" y="1"/>
                  </a:moveTo>
                  <a:cubicBezTo>
                    <a:pt x="1" y="126"/>
                    <a:pt x="76" y="201"/>
                    <a:pt x="151" y="276"/>
                  </a:cubicBezTo>
                  <a:cubicBezTo>
                    <a:pt x="602" y="727"/>
                    <a:pt x="1128" y="1078"/>
                    <a:pt x="1680" y="1404"/>
                  </a:cubicBezTo>
                  <a:cubicBezTo>
                    <a:pt x="2607" y="1955"/>
                    <a:pt x="3560" y="2432"/>
                    <a:pt x="4537" y="2858"/>
                  </a:cubicBezTo>
                  <a:cubicBezTo>
                    <a:pt x="7519" y="4186"/>
                    <a:pt x="10527" y="5489"/>
                    <a:pt x="13459" y="6893"/>
                  </a:cubicBezTo>
                  <a:cubicBezTo>
                    <a:pt x="14312" y="7319"/>
                    <a:pt x="15164" y="7720"/>
                    <a:pt x="16041" y="8121"/>
                  </a:cubicBezTo>
                  <a:cubicBezTo>
                    <a:pt x="16993" y="8572"/>
                    <a:pt x="17946" y="9048"/>
                    <a:pt x="18923" y="9499"/>
                  </a:cubicBezTo>
                  <a:cubicBezTo>
                    <a:pt x="19600" y="9825"/>
                    <a:pt x="20302" y="10151"/>
                    <a:pt x="20978" y="10477"/>
                  </a:cubicBezTo>
                  <a:cubicBezTo>
                    <a:pt x="21805" y="10878"/>
                    <a:pt x="22657" y="11279"/>
                    <a:pt x="23484" y="11705"/>
                  </a:cubicBezTo>
                  <a:cubicBezTo>
                    <a:pt x="24161" y="12056"/>
                    <a:pt x="24838" y="12457"/>
                    <a:pt x="25515" y="12833"/>
                  </a:cubicBezTo>
                  <a:cubicBezTo>
                    <a:pt x="26617" y="13459"/>
                    <a:pt x="27695" y="14161"/>
                    <a:pt x="28723" y="14913"/>
                  </a:cubicBezTo>
                  <a:cubicBezTo>
                    <a:pt x="29249" y="15314"/>
                    <a:pt x="29700" y="15790"/>
                    <a:pt x="30151" y="16241"/>
                  </a:cubicBezTo>
                  <a:cubicBezTo>
                    <a:pt x="30176" y="16266"/>
                    <a:pt x="30151" y="16316"/>
                    <a:pt x="30151" y="16367"/>
                  </a:cubicBezTo>
                  <a:cubicBezTo>
                    <a:pt x="30076" y="16342"/>
                    <a:pt x="30026" y="16342"/>
                    <a:pt x="29976" y="16316"/>
                  </a:cubicBezTo>
                  <a:cubicBezTo>
                    <a:pt x="29725" y="16191"/>
                    <a:pt x="29525" y="16066"/>
                    <a:pt x="29274" y="15941"/>
                  </a:cubicBezTo>
                  <a:cubicBezTo>
                    <a:pt x="27921" y="15264"/>
                    <a:pt x="26567" y="14587"/>
                    <a:pt x="25214" y="13910"/>
                  </a:cubicBezTo>
                  <a:cubicBezTo>
                    <a:pt x="24362" y="13459"/>
                    <a:pt x="23510" y="13008"/>
                    <a:pt x="22632" y="12582"/>
                  </a:cubicBezTo>
                  <a:cubicBezTo>
                    <a:pt x="21429" y="12006"/>
                    <a:pt x="20226" y="11429"/>
                    <a:pt x="19023" y="10828"/>
                  </a:cubicBezTo>
                  <a:cubicBezTo>
                    <a:pt x="17996" y="10326"/>
                    <a:pt x="16968" y="9800"/>
                    <a:pt x="15916" y="9299"/>
                  </a:cubicBezTo>
                  <a:cubicBezTo>
                    <a:pt x="14286" y="8547"/>
                    <a:pt x="12682" y="7770"/>
                    <a:pt x="11103" y="6943"/>
                  </a:cubicBezTo>
                  <a:cubicBezTo>
                    <a:pt x="10903" y="6843"/>
                    <a:pt x="10702" y="6742"/>
                    <a:pt x="10477" y="6667"/>
                  </a:cubicBezTo>
                  <a:cubicBezTo>
                    <a:pt x="10427" y="6642"/>
                    <a:pt x="10377" y="6642"/>
                    <a:pt x="10276" y="6642"/>
                  </a:cubicBezTo>
                  <a:cubicBezTo>
                    <a:pt x="10377" y="6868"/>
                    <a:pt x="10552" y="6893"/>
                    <a:pt x="10702" y="6968"/>
                  </a:cubicBezTo>
                  <a:cubicBezTo>
                    <a:pt x="12081" y="7720"/>
                    <a:pt x="13484" y="8422"/>
                    <a:pt x="14863" y="9148"/>
                  </a:cubicBezTo>
                  <a:cubicBezTo>
                    <a:pt x="15790" y="9625"/>
                    <a:pt x="16718" y="10101"/>
                    <a:pt x="17645" y="10552"/>
                  </a:cubicBezTo>
                  <a:cubicBezTo>
                    <a:pt x="18873" y="11204"/>
                    <a:pt x="20126" y="11830"/>
                    <a:pt x="21354" y="12482"/>
                  </a:cubicBezTo>
                  <a:cubicBezTo>
                    <a:pt x="23334" y="13534"/>
                    <a:pt x="25339" y="14612"/>
                    <a:pt x="27319" y="15665"/>
                  </a:cubicBezTo>
                  <a:cubicBezTo>
                    <a:pt x="28497" y="16291"/>
                    <a:pt x="29675" y="16943"/>
                    <a:pt x="30878" y="17469"/>
                  </a:cubicBezTo>
                  <a:cubicBezTo>
                    <a:pt x="31053" y="17545"/>
                    <a:pt x="31204" y="17670"/>
                    <a:pt x="31254" y="17870"/>
                  </a:cubicBezTo>
                  <a:cubicBezTo>
                    <a:pt x="31354" y="18146"/>
                    <a:pt x="31505" y="18447"/>
                    <a:pt x="31555" y="18748"/>
                  </a:cubicBezTo>
                  <a:cubicBezTo>
                    <a:pt x="31630" y="19073"/>
                    <a:pt x="31730" y="19424"/>
                    <a:pt x="31630" y="19775"/>
                  </a:cubicBezTo>
                  <a:cubicBezTo>
                    <a:pt x="31956" y="19800"/>
                    <a:pt x="32256" y="19825"/>
                    <a:pt x="32557" y="19850"/>
                  </a:cubicBezTo>
                  <a:cubicBezTo>
                    <a:pt x="32672" y="19859"/>
                    <a:pt x="32785" y="19863"/>
                    <a:pt x="32896" y="19863"/>
                  </a:cubicBezTo>
                  <a:cubicBezTo>
                    <a:pt x="33446" y="19863"/>
                    <a:pt x="33966" y="19762"/>
                    <a:pt x="34487" y="19575"/>
                  </a:cubicBezTo>
                  <a:cubicBezTo>
                    <a:pt x="34788" y="19449"/>
                    <a:pt x="35038" y="19299"/>
                    <a:pt x="35264" y="19073"/>
                  </a:cubicBezTo>
                  <a:cubicBezTo>
                    <a:pt x="35590" y="18773"/>
                    <a:pt x="35690" y="18397"/>
                    <a:pt x="35515" y="17996"/>
                  </a:cubicBezTo>
                  <a:cubicBezTo>
                    <a:pt x="35414" y="17770"/>
                    <a:pt x="35264" y="17545"/>
                    <a:pt x="35114" y="17344"/>
                  </a:cubicBezTo>
                  <a:cubicBezTo>
                    <a:pt x="34913" y="17093"/>
                    <a:pt x="34713" y="16868"/>
                    <a:pt x="34487" y="16642"/>
                  </a:cubicBezTo>
                  <a:cubicBezTo>
                    <a:pt x="34412" y="16567"/>
                    <a:pt x="34337" y="16517"/>
                    <a:pt x="34261" y="16442"/>
                  </a:cubicBezTo>
                  <a:cubicBezTo>
                    <a:pt x="33835" y="16116"/>
                    <a:pt x="33409" y="15790"/>
                    <a:pt x="32983" y="15464"/>
                  </a:cubicBezTo>
                  <a:cubicBezTo>
                    <a:pt x="31906" y="14712"/>
                    <a:pt x="30778" y="14061"/>
                    <a:pt x="29625" y="13434"/>
                  </a:cubicBezTo>
                  <a:cubicBezTo>
                    <a:pt x="27695" y="12407"/>
                    <a:pt x="25740" y="11454"/>
                    <a:pt x="23785" y="10527"/>
                  </a:cubicBezTo>
                  <a:cubicBezTo>
                    <a:pt x="21830" y="9600"/>
                    <a:pt x="19875" y="8647"/>
                    <a:pt x="17895" y="7745"/>
                  </a:cubicBezTo>
                  <a:cubicBezTo>
                    <a:pt x="14763" y="6367"/>
                    <a:pt x="11630" y="5038"/>
                    <a:pt x="8497" y="3660"/>
                  </a:cubicBezTo>
                  <a:cubicBezTo>
                    <a:pt x="6116" y="2632"/>
                    <a:pt x="3735" y="1580"/>
                    <a:pt x="1354" y="552"/>
                  </a:cubicBezTo>
                  <a:cubicBezTo>
                    <a:pt x="903" y="351"/>
                    <a:pt x="452" y="201"/>
                    <a:pt x="1" y="1"/>
                  </a:cubicBezTo>
                  <a:close/>
                </a:path>
              </a:pathLst>
            </a:custGeom>
            <a:solidFill>
              <a:srgbClr val="C2B9FF">
                <a:alpha val="240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94;p58"/>
            <p:cNvSpPr/>
            <p:nvPr/>
          </p:nvSpPr>
          <p:spPr>
            <a:xfrm>
              <a:off x="4255800" y="3136350"/>
              <a:ext cx="780725" cy="398175"/>
            </a:xfrm>
            <a:custGeom>
              <a:avLst/>
              <a:gdLst/>
              <a:ahLst/>
              <a:cxnLst/>
              <a:rect l="l" t="t" r="r" b="b"/>
              <a:pathLst>
                <a:path w="31229" h="15927" extrusionOk="0">
                  <a:moveTo>
                    <a:pt x="543" y="0"/>
                  </a:moveTo>
                  <a:cubicBezTo>
                    <a:pt x="378" y="0"/>
                    <a:pt x="240" y="102"/>
                    <a:pt x="75" y="312"/>
                  </a:cubicBezTo>
                  <a:cubicBezTo>
                    <a:pt x="25" y="387"/>
                    <a:pt x="25" y="463"/>
                    <a:pt x="0" y="538"/>
                  </a:cubicBezTo>
                  <a:cubicBezTo>
                    <a:pt x="727" y="1014"/>
                    <a:pt x="1479" y="1490"/>
                    <a:pt x="2206" y="1941"/>
                  </a:cubicBezTo>
                  <a:cubicBezTo>
                    <a:pt x="3183" y="2543"/>
                    <a:pt x="4136" y="3119"/>
                    <a:pt x="5088" y="3671"/>
                  </a:cubicBezTo>
                  <a:cubicBezTo>
                    <a:pt x="6090" y="4272"/>
                    <a:pt x="7093" y="4849"/>
                    <a:pt x="8095" y="5400"/>
                  </a:cubicBezTo>
                  <a:cubicBezTo>
                    <a:pt x="9324" y="6077"/>
                    <a:pt x="10552" y="6728"/>
                    <a:pt x="11780" y="7405"/>
                  </a:cubicBezTo>
                  <a:cubicBezTo>
                    <a:pt x="13183" y="8132"/>
                    <a:pt x="14562" y="8884"/>
                    <a:pt x="15965" y="9611"/>
                  </a:cubicBezTo>
                  <a:cubicBezTo>
                    <a:pt x="17419" y="10362"/>
                    <a:pt x="18847" y="11114"/>
                    <a:pt x="20276" y="11866"/>
                  </a:cubicBezTo>
                  <a:cubicBezTo>
                    <a:pt x="20953" y="12217"/>
                    <a:pt x="21629" y="12593"/>
                    <a:pt x="22306" y="12894"/>
                  </a:cubicBezTo>
                  <a:cubicBezTo>
                    <a:pt x="23534" y="13470"/>
                    <a:pt x="24737" y="14097"/>
                    <a:pt x="26015" y="14573"/>
                  </a:cubicBezTo>
                  <a:cubicBezTo>
                    <a:pt x="26742" y="14849"/>
                    <a:pt x="27469" y="15099"/>
                    <a:pt x="28196" y="15325"/>
                  </a:cubicBezTo>
                  <a:cubicBezTo>
                    <a:pt x="28697" y="15475"/>
                    <a:pt x="29198" y="15525"/>
                    <a:pt x="29700" y="15701"/>
                  </a:cubicBezTo>
                  <a:cubicBezTo>
                    <a:pt x="30101" y="15826"/>
                    <a:pt x="30552" y="15851"/>
                    <a:pt x="30978" y="15926"/>
                  </a:cubicBezTo>
                  <a:cubicBezTo>
                    <a:pt x="31053" y="15926"/>
                    <a:pt x="31153" y="15901"/>
                    <a:pt x="31228" y="15876"/>
                  </a:cubicBezTo>
                  <a:cubicBezTo>
                    <a:pt x="31128" y="15826"/>
                    <a:pt x="31053" y="15776"/>
                    <a:pt x="30953" y="15751"/>
                  </a:cubicBezTo>
                  <a:cubicBezTo>
                    <a:pt x="29825" y="15225"/>
                    <a:pt x="28672" y="14748"/>
                    <a:pt x="27544" y="14197"/>
                  </a:cubicBezTo>
                  <a:cubicBezTo>
                    <a:pt x="24311" y="12693"/>
                    <a:pt x="21153" y="11039"/>
                    <a:pt x="17970" y="9385"/>
                  </a:cubicBezTo>
                  <a:cubicBezTo>
                    <a:pt x="14938" y="7806"/>
                    <a:pt x="11905" y="6202"/>
                    <a:pt x="8872" y="4573"/>
                  </a:cubicBezTo>
                  <a:cubicBezTo>
                    <a:pt x="6567" y="3345"/>
                    <a:pt x="4236" y="2117"/>
                    <a:pt x="1980" y="763"/>
                  </a:cubicBezTo>
                  <a:cubicBezTo>
                    <a:pt x="1629" y="563"/>
                    <a:pt x="1278" y="337"/>
                    <a:pt x="928" y="137"/>
                  </a:cubicBezTo>
                  <a:cubicBezTo>
                    <a:pt x="776" y="46"/>
                    <a:pt x="654" y="0"/>
                    <a:pt x="5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95;p58"/>
            <p:cNvSpPr/>
            <p:nvPr/>
          </p:nvSpPr>
          <p:spPr>
            <a:xfrm>
              <a:off x="4284000" y="3106900"/>
              <a:ext cx="458025" cy="239925"/>
            </a:xfrm>
            <a:custGeom>
              <a:avLst/>
              <a:gdLst/>
              <a:ahLst/>
              <a:cxnLst/>
              <a:rect l="l" t="t" r="r" b="b"/>
              <a:pathLst>
                <a:path w="18321" h="9597" extrusionOk="0">
                  <a:moveTo>
                    <a:pt x="141" y="0"/>
                  </a:moveTo>
                  <a:cubicBezTo>
                    <a:pt x="111" y="0"/>
                    <a:pt x="67" y="12"/>
                    <a:pt x="0" y="12"/>
                  </a:cubicBezTo>
                  <a:cubicBezTo>
                    <a:pt x="125" y="187"/>
                    <a:pt x="301" y="237"/>
                    <a:pt x="451" y="312"/>
                  </a:cubicBezTo>
                  <a:cubicBezTo>
                    <a:pt x="1529" y="889"/>
                    <a:pt x="2607" y="1465"/>
                    <a:pt x="3684" y="2067"/>
                  </a:cubicBezTo>
                  <a:cubicBezTo>
                    <a:pt x="4762" y="2668"/>
                    <a:pt x="5815" y="3295"/>
                    <a:pt x="6892" y="3896"/>
                  </a:cubicBezTo>
                  <a:cubicBezTo>
                    <a:pt x="7569" y="4297"/>
                    <a:pt x="8246" y="4673"/>
                    <a:pt x="8947" y="5024"/>
                  </a:cubicBezTo>
                  <a:cubicBezTo>
                    <a:pt x="10075" y="5651"/>
                    <a:pt x="11228" y="6227"/>
                    <a:pt x="12356" y="6854"/>
                  </a:cubicBezTo>
                  <a:cubicBezTo>
                    <a:pt x="13459" y="7455"/>
                    <a:pt x="14587" y="8032"/>
                    <a:pt x="15739" y="8558"/>
                  </a:cubicBezTo>
                  <a:cubicBezTo>
                    <a:pt x="16516" y="8884"/>
                    <a:pt x="17318" y="9235"/>
                    <a:pt x="18095" y="9586"/>
                  </a:cubicBezTo>
                  <a:cubicBezTo>
                    <a:pt x="18112" y="9594"/>
                    <a:pt x="18132" y="9597"/>
                    <a:pt x="18153" y="9597"/>
                  </a:cubicBezTo>
                  <a:cubicBezTo>
                    <a:pt x="18196" y="9597"/>
                    <a:pt x="18246" y="9586"/>
                    <a:pt x="18296" y="9586"/>
                  </a:cubicBezTo>
                  <a:cubicBezTo>
                    <a:pt x="18296" y="9535"/>
                    <a:pt x="18296" y="9510"/>
                    <a:pt x="18321" y="9485"/>
                  </a:cubicBezTo>
                  <a:cubicBezTo>
                    <a:pt x="18221" y="9435"/>
                    <a:pt x="18145" y="9360"/>
                    <a:pt x="18070" y="9310"/>
                  </a:cubicBezTo>
                  <a:cubicBezTo>
                    <a:pt x="16692" y="8583"/>
                    <a:pt x="15313" y="7856"/>
                    <a:pt x="13935" y="7129"/>
                  </a:cubicBezTo>
                  <a:cubicBezTo>
                    <a:pt x="12732" y="6503"/>
                    <a:pt x="11529" y="5901"/>
                    <a:pt x="10326" y="5275"/>
                  </a:cubicBezTo>
                  <a:cubicBezTo>
                    <a:pt x="8972" y="4548"/>
                    <a:pt x="7619" y="3821"/>
                    <a:pt x="6241" y="3119"/>
                  </a:cubicBezTo>
                  <a:cubicBezTo>
                    <a:pt x="5038" y="2468"/>
                    <a:pt x="3860" y="1841"/>
                    <a:pt x="2632" y="1215"/>
                  </a:cubicBezTo>
                  <a:cubicBezTo>
                    <a:pt x="1830" y="788"/>
                    <a:pt x="1003" y="387"/>
                    <a:pt x="175" y="12"/>
                  </a:cubicBezTo>
                  <a:cubicBezTo>
                    <a:pt x="167" y="3"/>
                    <a:pt x="156" y="0"/>
                    <a:pt x="1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796;p58"/>
            <p:cNvSpPr/>
            <p:nvPr/>
          </p:nvSpPr>
          <p:spPr>
            <a:xfrm>
              <a:off x="4864825" y="3411050"/>
              <a:ext cx="189875" cy="98500"/>
            </a:xfrm>
            <a:custGeom>
              <a:avLst/>
              <a:gdLst/>
              <a:ahLst/>
              <a:cxnLst/>
              <a:rect l="l" t="t" r="r" b="b"/>
              <a:pathLst>
                <a:path w="7595" h="3940" extrusionOk="0">
                  <a:moveTo>
                    <a:pt x="50" y="1"/>
                  </a:moveTo>
                  <a:lnTo>
                    <a:pt x="0" y="101"/>
                  </a:lnTo>
                  <a:cubicBezTo>
                    <a:pt x="75" y="151"/>
                    <a:pt x="176" y="201"/>
                    <a:pt x="251" y="252"/>
                  </a:cubicBezTo>
                  <a:cubicBezTo>
                    <a:pt x="702" y="477"/>
                    <a:pt x="1178" y="728"/>
                    <a:pt x="1629" y="953"/>
                  </a:cubicBezTo>
                  <a:cubicBezTo>
                    <a:pt x="3133" y="1755"/>
                    <a:pt x="4612" y="2608"/>
                    <a:pt x="6166" y="3334"/>
                  </a:cubicBezTo>
                  <a:cubicBezTo>
                    <a:pt x="6567" y="3510"/>
                    <a:pt x="6968" y="3710"/>
                    <a:pt x="7369" y="3911"/>
                  </a:cubicBezTo>
                  <a:cubicBezTo>
                    <a:pt x="7403" y="3922"/>
                    <a:pt x="7444" y="3939"/>
                    <a:pt x="7482" y="3939"/>
                  </a:cubicBezTo>
                  <a:cubicBezTo>
                    <a:pt x="7526" y="3939"/>
                    <a:pt x="7567" y="3916"/>
                    <a:pt x="7594" y="3836"/>
                  </a:cubicBezTo>
                  <a:cubicBezTo>
                    <a:pt x="5288" y="2357"/>
                    <a:pt x="2757" y="1304"/>
                    <a:pt x="326" y="101"/>
                  </a:cubicBezTo>
                  <a:cubicBezTo>
                    <a:pt x="226" y="76"/>
                    <a:pt x="126" y="51"/>
                    <a:pt x="5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797;p58"/>
            <p:cNvSpPr/>
            <p:nvPr/>
          </p:nvSpPr>
          <p:spPr>
            <a:xfrm>
              <a:off x="4249525" y="2394775"/>
              <a:ext cx="1575225" cy="1243525"/>
            </a:xfrm>
            <a:custGeom>
              <a:avLst/>
              <a:gdLst/>
              <a:ahLst/>
              <a:cxnLst/>
              <a:rect l="l" t="t" r="r" b="b"/>
              <a:pathLst>
                <a:path w="63009" h="49741" extrusionOk="0">
                  <a:moveTo>
                    <a:pt x="60602" y="0"/>
                  </a:moveTo>
                  <a:cubicBezTo>
                    <a:pt x="60452" y="75"/>
                    <a:pt x="60427" y="201"/>
                    <a:pt x="60402" y="326"/>
                  </a:cubicBezTo>
                  <a:cubicBezTo>
                    <a:pt x="60327" y="702"/>
                    <a:pt x="60277" y="1078"/>
                    <a:pt x="60201" y="1429"/>
                  </a:cubicBezTo>
                  <a:cubicBezTo>
                    <a:pt x="60176" y="1554"/>
                    <a:pt x="60176" y="1679"/>
                    <a:pt x="60051" y="1729"/>
                  </a:cubicBezTo>
                  <a:cubicBezTo>
                    <a:pt x="60026" y="1955"/>
                    <a:pt x="59976" y="2181"/>
                    <a:pt x="59851" y="2356"/>
                  </a:cubicBezTo>
                  <a:cubicBezTo>
                    <a:pt x="59775" y="2481"/>
                    <a:pt x="59725" y="2607"/>
                    <a:pt x="59675" y="2732"/>
                  </a:cubicBezTo>
                  <a:cubicBezTo>
                    <a:pt x="59750" y="2807"/>
                    <a:pt x="59750" y="2907"/>
                    <a:pt x="59725" y="3008"/>
                  </a:cubicBezTo>
                  <a:cubicBezTo>
                    <a:pt x="59650" y="3258"/>
                    <a:pt x="59575" y="3484"/>
                    <a:pt x="59500" y="3709"/>
                  </a:cubicBezTo>
                  <a:cubicBezTo>
                    <a:pt x="59324" y="4186"/>
                    <a:pt x="59174" y="4687"/>
                    <a:pt x="58998" y="5163"/>
                  </a:cubicBezTo>
                  <a:cubicBezTo>
                    <a:pt x="58773" y="5790"/>
                    <a:pt x="58522" y="6366"/>
                    <a:pt x="58297" y="6993"/>
                  </a:cubicBezTo>
                  <a:cubicBezTo>
                    <a:pt x="57996" y="7895"/>
                    <a:pt x="57595" y="8747"/>
                    <a:pt x="57244" y="9624"/>
                  </a:cubicBezTo>
                  <a:cubicBezTo>
                    <a:pt x="56868" y="10476"/>
                    <a:pt x="56467" y="11329"/>
                    <a:pt x="56066" y="12206"/>
                  </a:cubicBezTo>
                  <a:cubicBezTo>
                    <a:pt x="55790" y="12807"/>
                    <a:pt x="55515" y="13434"/>
                    <a:pt x="55239" y="14035"/>
                  </a:cubicBezTo>
                  <a:cubicBezTo>
                    <a:pt x="54663" y="15238"/>
                    <a:pt x="54086" y="16466"/>
                    <a:pt x="53510" y="17669"/>
                  </a:cubicBezTo>
                  <a:cubicBezTo>
                    <a:pt x="52908" y="18897"/>
                    <a:pt x="52307" y="20151"/>
                    <a:pt x="51680" y="21379"/>
                  </a:cubicBezTo>
                  <a:cubicBezTo>
                    <a:pt x="51304" y="22181"/>
                    <a:pt x="50878" y="22983"/>
                    <a:pt x="50477" y="23760"/>
                  </a:cubicBezTo>
                  <a:cubicBezTo>
                    <a:pt x="49876" y="24963"/>
                    <a:pt x="49249" y="26166"/>
                    <a:pt x="48622" y="27344"/>
                  </a:cubicBezTo>
                  <a:cubicBezTo>
                    <a:pt x="47870" y="28747"/>
                    <a:pt x="47094" y="30126"/>
                    <a:pt x="46342" y="31529"/>
                  </a:cubicBezTo>
                  <a:cubicBezTo>
                    <a:pt x="45540" y="33033"/>
                    <a:pt x="44662" y="34537"/>
                    <a:pt x="43785" y="36015"/>
                  </a:cubicBezTo>
                  <a:cubicBezTo>
                    <a:pt x="43484" y="36517"/>
                    <a:pt x="43184" y="37018"/>
                    <a:pt x="42858" y="37519"/>
                  </a:cubicBezTo>
                  <a:cubicBezTo>
                    <a:pt x="42482" y="38121"/>
                    <a:pt x="42056" y="38697"/>
                    <a:pt x="41655" y="39324"/>
                  </a:cubicBezTo>
                  <a:cubicBezTo>
                    <a:pt x="40928" y="40451"/>
                    <a:pt x="40101" y="41504"/>
                    <a:pt x="39199" y="42507"/>
                  </a:cubicBezTo>
                  <a:cubicBezTo>
                    <a:pt x="38848" y="42858"/>
                    <a:pt x="38497" y="43208"/>
                    <a:pt x="38121" y="43559"/>
                  </a:cubicBezTo>
                  <a:cubicBezTo>
                    <a:pt x="38347" y="43785"/>
                    <a:pt x="38547" y="44010"/>
                    <a:pt x="38748" y="44261"/>
                  </a:cubicBezTo>
                  <a:cubicBezTo>
                    <a:pt x="38898" y="44462"/>
                    <a:pt x="39048" y="44687"/>
                    <a:pt x="39149" y="44913"/>
                  </a:cubicBezTo>
                  <a:cubicBezTo>
                    <a:pt x="39324" y="45314"/>
                    <a:pt x="39224" y="45690"/>
                    <a:pt x="38898" y="45990"/>
                  </a:cubicBezTo>
                  <a:cubicBezTo>
                    <a:pt x="38672" y="46216"/>
                    <a:pt x="38422" y="46366"/>
                    <a:pt x="38121" y="46492"/>
                  </a:cubicBezTo>
                  <a:cubicBezTo>
                    <a:pt x="37600" y="46679"/>
                    <a:pt x="37080" y="46780"/>
                    <a:pt x="36530" y="46780"/>
                  </a:cubicBezTo>
                  <a:cubicBezTo>
                    <a:pt x="36419" y="46780"/>
                    <a:pt x="36306" y="46776"/>
                    <a:pt x="36191" y="46767"/>
                  </a:cubicBezTo>
                  <a:cubicBezTo>
                    <a:pt x="35890" y="46742"/>
                    <a:pt x="35590" y="46717"/>
                    <a:pt x="35264" y="46692"/>
                  </a:cubicBezTo>
                  <a:cubicBezTo>
                    <a:pt x="34662" y="46617"/>
                    <a:pt x="34086" y="46441"/>
                    <a:pt x="33510" y="46266"/>
                  </a:cubicBezTo>
                  <a:cubicBezTo>
                    <a:pt x="32833" y="46040"/>
                    <a:pt x="32156" y="45790"/>
                    <a:pt x="31479" y="45539"/>
                  </a:cubicBezTo>
                  <a:cubicBezTo>
                    <a:pt x="31404" y="45564"/>
                    <a:pt x="31304" y="45589"/>
                    <a:pt x="31229" y="45589"/>
                  </a:cubicBezTo>
                  <a:cubicBezTo>
                    <a:pt x="30803" y="45514"/>
                    <a:pt x="30352" y="45489"/>
                    <a:pt x="29951" y="45364"/>
                  </a:cubicBezTo>
                  <a:cubicBezTo>
                    <a:pt x="29449" y="45188"/>
                    <a:pt x="28948" y="45138"/>
                    <a:pt x="28447" y="44988"/>
                  </a:cubicBezTo>
                  <a:cubicBezTo>
                    <a:pt x="27720" y="44762"/>
                    <a:pt x="26993" y="44512"/>
                    <a:pt x="26266" y="44236"/>
                  </a:cubicBezTo>
                  <a:cubicBezTo>
                    <a:pt x="24988" y="43760"/>
                    <a:pt x="23785" y="43133"/>
                    <a:pt x="22557" y="42557"/>
                  </a:cubicBezTo>
                  <a:cubicBezTo>
                    <a:pt x="21880" y="42256"/>
                    <a:pt x="21204" y="41880"/>
                    <a:pt x="20527" y="41529"/>
                  </a:cubicBezTo>
                  <a:cubicBezTo>
                    <a:pt x="19098" y="40777"/>
                    <a:pt x="17670" y="40025"/>
                    <a:pt x="16216" y="39274"/>
                  </a:cubicBezTo>
                  <a:cubicBezTo>
                    <a:pt x="14813" y="38547"/>
                    <a:pt x="13434" y="37795"/>
                    <a:pt x="12031" y="37068"/>
                  </a:cubicBezTo>
                  <a:cubicBezTo>
                    <a:pt x="10803" y="36391"/>
                    <a:pt x="9575" y="35740"/>
                    <a:pt x="8346" y="35063"/>
                  </a:cubicBezTo>
                  <a:cubicBezTo>
                    <a:pt x="7344" y="34512"/>
                    <a:pt x="6341" y="33935"/>
                    <a:pt x="5339" y="33334"/>
                  </a:cubicBezTo>
                  <a:cubicBezTo>
                    <a:pt x="4387" y="32782"/>
                    <a:pt x="3434" y="32206"/>
                    <a:pt x="2457" y="31604"/>
                  </a:cubicBezTo>
                  <a:cubicBezTo>
                    <a:pt x="1730" y="31153"/>
                    <a:pt x="978" y="30677"/>
                    <a:pt x="251" y="30201"/>
                  </a:cubicBezTo>
                  <a:cubicBezTo>
                    <a:pt x="1" y="30602"/>
                    <a:pt x="1" y="31053"/>
                    <a:pt x="1" y="31504"/>
                  </a:cubicBezTo>
                  <a:cubicBezTo>
                    <a:pt x="126" y="31579"/>
                    <a:pt x="226" y="31654"/>
                    <a:pt x="326" y="31705"/>
                  </a:cubicBezTo>
                  <a:cubicBezTo>
                    <a:pt x="1179" y="32181"/>
                    <a:pt x="2031" y="32657"/>
                    <a:pt x="2908" y="33133"/>
                  </a:cubicBezTo>
                  <a:cubicBezTo>
                    <a:pt x="7494" y="35690"/>
                    <a:pt x="12131" y="38196"/>
                    <a:pt x="16818" y="40602"/>
                  </a:cubicBezTo>
                  <a:cubicBezTo>
                    <a:pt x="19600" y="42030"/>
                    <a:pt x="22382" y="43434"/>
                    <a:pt x="25164" y="44863"/>
                  </a:cubicBezTo>
                  <a:cubicBezTo>
                    <a:pt x="27269" y="45915"/>
                    <a:pt x="29374" y="47018"/>
                    <a:pt x="31504" y="47995"/>
                  </a:cubicBezTo>
                  <a:cubicBezTo>
                    <a:pt x="32808" y="48597"/>
                    <a:pt x="34161" y="49123"/>
                    <a:pt x="35515" y="49549"/>
                  </a:cubicBezTo>
                  <a:cubicBezTo>
                    <a:pt x="35892" y="49678"/>
                    <a:pt x="36265" y="49741"/>
                    <a:pt x="36633" y="49741"/>
                  </a:cubicBezTo>
                  <a:cubicBezTo>
                    <a:pt x="37194" y="49741"/>
                    <a:pt x="37742" y="49596"/>
                    <a:pt x="38271" y="49324"/>
                  </a:cubicBezTo>
                  <a:cubicBezTo>
                    <a:pt x="38723" y="49123"/>
                    <a:pt x="39099" y="48822"/>
                    <a:pt x="39449" y="48472"/>
                  </a:cubicBezTo>
                  <a:cubicBezTo>
                    <a:pt x="40251" y="47720"/>
                    <a:pt x="40928" y="46842"/>
                    <a:pt x="41530" y="45915"/>
                  </a:cubicBezTo>
                  <a:cubicBezTo>
                    <a:pt x="42231" y="44762"/>
                    <a:pt x="42958" y="43609"/>
                    <a:pt x="43585" y="42431"/>
                  </a:cubicBezTo>
                  <a:cubicBezTo>
                    <a:pt x="45314" y="39299"/>
                    <a:pt x="46993" y="36141"/>
                    <a:pt x="48672" y="32983"/>
                  </a:cubicBezTo>
                  <a:cubicBezTo>
                    <a:pt x="51855" y="26993"/>
                    <a:pt x="55013" y="21003"/>
                    <a:pt x="58046" y="14912"/>
                  </a:cubicBezTo>
                  <a:cubicBezTo>
                    <a:pt x="59224" y="12506"/>
                    <a:pt x="60452" y="10100"/>
                    <a:pt x="61505" y="7619"/>
                  </a:cubicBezTo>
                  <a:cubicBezTo>
                    <a:pt x="61755" y="7043"/>
                    <a:pt x="61956" y="6441"/>
                    <a:pt x="62181" y="5840"/>
                  </a:cubicBezTo>
                  <a:cubicBezTo>
                    <a:pt x="62582" y="5138"/>
                    <a:pt x="62808" y="4386"/>
                    <a:pt x="62933" y="3634"/>
                  </a:cubicBezTo>
                  <a:cubicBezTo>
                    <a:pt x="63008" y="3133"/>
                    <a:pt x="63008" y="2632"/>
                    <a:pt x="62708" y="2206"/>
                  </a:cubicBezTo>
                  <a:cubicBezTo>
                    <a:pt x="62632" y="2055"/>
                    <a:pt x="62582" y="1905"/>
                    <a:pt x="62507" y="1780"/>
                  </a:cubicBezTo>
                  <a:cubicBezTo>
                    <a:pt x="61981" y="1078"/>
                    <a:pt x="61354" y="476"/>
                    <a:pt x="606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798;p58"/>
            <p:cNvSpPr/>
            <p:nvPr/>
          </p:nvSpPr>
          <p:spPr>
            <a:xfrm>
              <a:off x="4308425" y="1996550"/>
              <a:ext cx="1456175" cy="1487225"/>
            </a:xfrm>
            <a:custGeom>
              <a:avLst/>
              <a:gdLst/>
              <a:ahLst/>
              <a:cxnLst/>
              <a:rect l="l" t="t" r="r" b="b"/>
              <a:pathLst>
                <a:path w="58247" h="59489" extrusionOk="0">
                  <a:moveTo>
                    <a:pt x="24349" y="6941"/>
                  </a:moveTo>
                  <a:cubicBezTo>
                    <a:pt x="24505" y="6941"/>
                    <a:pt x="24683" y="7017"/>
                    <a:pt x="24913" y="7132"/>
                  </a:cubicBezTo>
                  <a:cubicBezTo>
                    <a:pt x="29224" y="9262"/>
                    <a:pt x="33509" y="11368"/>
                    <a:pt x="37820" y="13498"/>
                  </a:cubicBezTo>
                  <a:cubicBezTo>
                    <a:pt x="41705" y="15428"/>
                    <a:pt x="45615" y="17358"/>
                    <a:pt x="49499" y="19288"/>
                  </a:cubicBezTo>
                  <a:cubicBezTo>
                    <a:pt x="49650" y="19363"/>
                    <a:pt x="49800" y="19413"/>
                    <a:pt x="49926" y="19513"/>
                  </a:cubicBezTo>
                  <a:cubicBezTo>
                    <a:pt x="50126" y="19638"/>
                    <a:pt x="50276" y="19839"/>
                    <a:pt x="50201" y="20165"/>
                  </a:cubicBezTo>
                  <a:cubicBezTo>
                    <a:pt x="50176" y="20265"/>
                    <a:pt x="50101" y="20440"/>
                    <a:pt x="50026" y="20591"/>
                  </a:cubicBezTo>
                  <a:cubicBezTo>
                    <a:pt x="48923" y="22646"/>
                    <a:pt x="47845" y="24701"/>
                    <a:pt x="46768" y="26781"/>
                  </a:cubicBezTo>
                  <a:cubicBezTo>
                    <a:pt x="46166" y="27934"/>
                    <a:pt x="45565" y="29112"/>
                    <a:pt x="44963" y="30265"/>
                  </a:cubicBezTo>
                  <a:cubicBezTo>
                    <a:pt x="44863" y="30440"/>
                    <a:pt x="44763" y="30616"/>
                    <a:pt x="44662" y="30766"/>
                  </a:cubicBezTo>
                  <a:cubicBezTo>
                    <a:pt x="44537" y="30923"/>
                    <a:pt x="44422" y="31001"/>
                    <a:pt x="44279" y="31001"/>
                  </a:cubicBezTo>
                  <a:cubicBezTo>
                    <a:pt x="44194" y="31001"/>
                    <a:pt x="44098" y="30973"/>
                    <a:pt x="43986" y="30917"/>
                  </a:cubicBezTo>
                  <a:cubicBezTo>
                    <a:pt x="42858" y="30340"/>
                    <a:pt x="41705" y="29764"/>
                    <a:pt x="40577" y="29187"/>
                  </a:cubicBezTo>
                  <a:cubicBezTo>
                    <a:pt x="34612" y="26180"/>
                    <a:pt x="28647" y="23172"/>
                    <a:pt x="22682" y="20165"/>
                  </a:cubicBezTo>
                  <a:cubicBezTo>
                    <a:pt x="21379" y="19513"/>
                    <a:pt x="20076" y="18836"/>
                    <a:pt x="18747" y="18185"/>
                  </a:cubicBezTo>
                  <a:cubicBezTo>
                    <a:pt x="18647" y="18135"/>
                    <a:pt x="18547" y="18085"/>
                    <a:pt x="18447" y="18009"/>
                  </a:cubicBezTo>
                  <a:cubicBezTo>
                    <a:pt x="18196" y="17834"/>
                    <a:pt x="18146" y="17658"/>
                    <a:pt x="18296" y="17383"/>
                  </a:cubicBezTo>
                  <a:cubicBezTo>
                    <a:pt x="18772" y="16506"/>
                    <a:pt x="19249" y="15628"/>
                    <a:pt x="19750" y="14751"/>
                  </a:cubicBezTo>
                  <a:cubicBezTo>
                    <a:pt x="21078" y="12345"/>
                    <a:pt x="22407" y="9914"/>
                    <a:pt x="23735" y="7483"/>
                  </a:cubicBezTo>
                  <a:cubicBezTo>
                    <a:pt x="23954" y="7089"/>
                    <a:pt x="24130" y="6941"/>
                    <a:pt x="24349" y="6941"/>
                  </a:cubicBezTo>
                  <a:close/>
                  <a:moveTo>
                    <a:pt x="12978" y="33391"/>
                  </a:moveTo>
                  <a:cubicBezTo>
                    <a:pt x="13153" y="33391"/>
                    <a:pt x="13329" y="33417"/>
                    <a:pt x="13509" y="33473"/>
                  </a:cubicBezTo>
                  <a:cubicBezTo>
                    <a:pt x="13985" y="33649"/>
                    <a:pt x="14286" y="33974"/>
                    <a:pt x="14462" y="34425"/>
                  </a:cubicBezTo>
                  <a:cubicBezTo>
                    <a:pt x="14712" y="34952"/>
                    <a:pt x="14737" y="35403"/>
                    <a:pt x="14612" y="36180"/>
                  </a:cubicBezTo>
                  <a:cubicBezTo>
                    <a:pt x="14412" y="37182"/>
                    <a:pt x="13935" y="38060"/>
                    <a:pt x="13158" y="38761"/>
                  </a:cubicBezTo>
                  <a:cubicBezTo>
                    <a:pt x="12858" y="39012"/>
                    <a:pt x="12532" y="39212"/>
                    <a:pt x="12181" y="39338"/>
                  </a:cubicBezTo>
                  <a:cubicBezTo>
                    <a:pt x="11958" y="39410"/>
                    <a:pt x="11741" y="39446"/>
                    <a:pt x="11535" y="39446"/>
                  </a:cubicBezTo>
                  <a:cubicBezTo>
                    <a:pt x="10814" y="39446"/>
                    <a:pt x="10223" y="39015"/>
                    <a:pt x="9950" y="38235"/>
                  </a:cubicBezTo>
                  <a:cubicBezTo>
                    <a:pt x="9800" y="37709"/>
                    <a:pt x="9800" y="37207"/>
                    <a:pt x="9900" y="36681"/>
                  </a:cubicBezTo>
                  <a:cubicBezTo>
                    <a:pt x="10076" y="35754"/>
                    <a:pt x="10477" y="34927"/>
                    <a:pt x="11178" y="34250"/>
                  </a:cubicBezTo>
                  <a:cubicBezTo>
                    <a:pt x="11504" y="33924"/>
                    <a:pt x="11880" y="33674"/>
                    <a:pt x="12331" y="33498"/>
                  </a:cubicBezTo>
                  <a:cubicBezTo>
                    <a:pt x="12552" y="33429"/>
                    <a:pt x="12764" y="33391"/>
                    <a:pt x="12978" y="33391"/>
                  </a:cubicBezTo>
                  <a:close/>
                  <a:moveTo>
                    <a:pt x="34052" y="43678"/>
                  </a:moveTo>
                  <a:cubicBezTo>
                    <a:pt x="34745" y="43678"/>
                    <a:pt x="35314" y="44093"/>
                    <a:pt x="35590" y="44801"/>
                  </a:cubicBezTo>
                  <a:cubicBezTo>
                    <a:pt x="35765" y="45328"/>
                    <a:pt x="35765" y="45854"/>
                    <a:pt x="35690" y="46405"/>
                  </a:cubicBezTo>
                  <a:cubicBezTo>
                    <a:pt x="35514" y="47333"/>
                    <a:pt x="35088" y="48160"/>
                    <a:pt x="34412" y="48837"/>
                  </a:cubicBezTo>
                  <a:cubicBezTo>
                    <a:pt x="34061" y="49213"/>
                    <a:pt x="33635" y="49513"/>
                    <a:pt x="33108" y="49639"/>
                  </a:cubicBezTo>
                  <a:cubicBezTo>
                    <a:pt x="32926" y="49688"/>
                    <a:pt x="32748" y="49712"/>
                    <a:pt x="32578" y="49712"/>
                  </a:cubicBezTo>
                  <a:cubicBezTo>
                    <a:pt x="31884" y="49712"/>
                    <a:pt x="31315" y="49311"/>
                    <a:pt x="31053" y="48586"/>
                  </a:cubicBezTo>
                  <a:cubicBezTo>
                    <a:pt x="30853" y="48060"/>
                    <a:pt x="30853" y="47533"/>
                    <a:pt x="30928" y="47007"/>
                  </a:cubicBezTo>
                  <a:cubicBezTo>
                    <a:pt x="31128" y="45954"/>
                    <a:pt x="31630" y="45052"/>
                    <a:pt x="32432" y="44350"/>
                  </a:cubicBezTo>
                  <a:cubicBezTo>
                    <a:pt x="32732" y="44075"/>
                    <a:pt x="33058" y="43874"/>
                    <a:pt x="33459" y="43774"/>
                  </a:cubicBezTo>
                  <a:cubicBezTo>
                    <a:pt x="33664" y="43709"/>
                    <a:pt x="33863" y="43678"/>
                    <a:pt x="34052" y="43678"/>
                  </a:cubicBezTo>
                  <a:close/>
                  <a:moveTo>
                    <a:pt x="24136" y="0"/>
                  </a:moveTo>
                  <a:cubicBezTo>
                    <a:pt x="23682" y="0"/>
                    <a:pt x="23247" y="147"/>
                    <a:pt x="22833" y="465"/>
                  </a:cubicBezTo>
                  <a:cubicBezTo>
                    <a:pt x="22281" y="891"/>
                    <a:pt x="21755" y="1368"/>
                    <a:pt x="21304" y="1919"/>
                  </a:cubicBezTo>
                  <a:cubicBezTo>
                    <a:pt x="20803" y="2521"/>
                    <a:pt x="20326" y="3147"/>
                    <a:pt x="19850" y="3749"/>
                  </a:cubicBezTo>
                  <a:cubicBezTo>
                    <a:pt x="19850" y="3799"/>
                    <a:pt x="19825" y="3849"/>
                    <a:pt x="19800" y="3899"/>
                  </a:cubicBezTo>
                  <a:cubicBezTo>
                    <a:pt x="18722" y="5478"/>
                    <a:pt x="17795" y="7132"/>
                    <a:pt x="16868" y="8786"/>
                  </a:cubicBezTo>
                  <a:cubicBezTo>
                    <a:pt x="16793" y="8937"/>
                    <a:pt x="16692" y="9062"/>
                    <a:pt x="16592" y="9212"/>
                  </a:cubicBezTo>
                  <a:cubicBezTo>
                    <a:pt x="16341" y="9714"/>
                    <a:pt x="16066" y="10190"/>
                    <a:pt x="15790" y="10691"/>
                  </a:cubicBezTo>
                  <a:cubicBezTo>
                    <a:pt x="15740" y="10816"/>
                    <a:pt x="15690" y="10942"/>
                    <a:pt x="15615" y="11067"/>
                  </a:cubicBezTo>
                  <a:cubicBezTo>
                    <a:pt x="14737" y="12696"/>
                    <a:pt x="13835" y="14350"/>
                    <a:pt x="12908" y="15979"/>
                  </a:cubicBezTo>
                  <a:cubicBezTo>
                    <a:pt x="12858" y="16130"/>
                    <a:pt x="12757" y="16255"/>
                    <a:pt x="12682" y="16380"/>
                  </a:cubicBezTo>
                  <a:cubicBezTo>
                    <a:pt x="12607" y="16506"/>
                    <a:pt x="12557" y="16631"/>
                    <a:pt x="12482" y="16756"/>
                  </a:cubicBezTo>
                  <a:cubicBezTo>
                    <a:pt x="11329" y="18836"/>
                    <a:pt x="10151" y="20942"/>
                    <a:pt x="8998" y="23022"/>
                  </a:cubicBezTo>
                  <a:cubicBezTo>
                    <a:pt x="8772" y="23448"/>
                    <a:pt x="8547" y="23849"/>
                    <a:pt x="8321" y="24250"/>
                  </a:cubicBezTo>
                  <a:cubicBezTo>
                    <a:pt x="8271" y="24350"/>
                    <a:pt x="8221" y="24425"/>
                    <a:pt x="8171" y="24526"/>
                  </a:cubicBezTo>
                  <a:cubicBezTo>
                    <a:pt x="6366" y="27659"/>
                    <a:pt x="4612" y="30841"/>
                    <a:pt x="2983" y="34075"/>
                  </a:cubicBezTo>
                  <a:cubicBezTo>
                    <a:pt x="2231" y="35578"/>
                    <a:pt x="1454" y="37057"/>
                    <a:pt x="828" y="38611"/>
                  </a:cubicBezTo>
                  <a:cubicBezTo>
                    <a:pt x="502" y="39388"/>
                    <a:pt x="251" y="40165"/>
                    <a:pt x="126" y="40992"/>
                  </a:cubicBezTo>
                  <a:cubicBezTo>
                    <a:pt x="0" y="41644"/>
                    <a:pt x="251" y="42145"/>
                    <a:pt x="752" y="42521"/>
                  </a:cubicBezTo>
                  <a:cubicBezTo>
                    <a:pt x="928" y="42646"/>
                    <a:pt x="1103" y="42746"/>
                    <a:pt x="1279" y="42847"/>
                  </a:cubicBezTo>
                  <a:cubicBezTo>
                    <a:pt x="1730" y="43047"/>
                    <a:pt x="2181" y="43197"/>
                    <a:pt x="2632" y="43398"/>
                  </a:cubicBezTo>
                  <a:cubicBezTo>
                    <a:pt x="5013" y="44426"/>
                    <a:pt x="7394" y="45478"/>
                    <a:pt x="9775" y="46531"/>
                  </a:cubicBezTo>
                  <a:cubicBezTo>
                    <a:pt x="12908" y="47884"/>
                    <a:pt x="16041" y="49213"/>
                    <a:pt x="19173" y="50591"/>
                  </a:cubicBezTo>
                  <a:cubicBezTo>
                    <a:pt x="21153" y="51493"/>
                    <a:pt x="23108" y="52446"/>
                    <a:pt x="25063" y="53373"/>
                  </a:cubicBezTo>
                  <a:cubicBezTo>
                    <a:pt x="27018" y="54300"/>
                    <a:pt x="28973" y="55253"/>
                    <a:pt x="30903" y="56280"/>
                  </a:cubicBezTo>
                  <a:cubicBezTo>
                    <a:pt x="32056" y="56907"/>
                    <a:pt x="33184" y="57558"/>
                    <a:pt x="34261" y="58310"/>
                  </a:cubicBezTo>
                  <a:cubicBezTo>
                    <a:pt x="34687" y="58636"/>
                    <a:pt x="35113" y="58962"/>
                    <a:pt x="35539" y="59288"/>
                  </a:cubicBezTo>
                  <a:cubicBezTo>
                    <a:pt x="35615" y="59363"/>
                    <a:pt x="35690" y="59413"/>
                    <a:pt x="35765" y="59488"/>
                  </a:cubicBezTo>
                  <a:cubicBezTo>
                    <a:pt x="36141" y="59137"/>
                    <a:pt x="36492" y="58787"/>
                    <a:pt x="36843" y="58436"/>
                  </a:cubicBezTo>
                  <a:cubicBezTo>
                    <a:pt x="37745" y="57433"/>
                    <a:pt x="38572" y="56380"/>
                    <a:pt x="39299" y="55253"/>
                  </a:cubicBezTo>
                  <a:cubicBezTo>
                    <a:pt x="39700" y="54626"/>
                    <a:pt x="40126" y="54050"/>
                    <a:pt x="40502" y="53448"/>
                  </a:cubicBezTo>
                  <a:cubicBezTo>
                    <a:pt x="40828" y="52947"/>
                    <a:pt x="41128" y="52446"/>
                    <a:pt x="41429" y="51944"/>
                  </a:cubicBezTo>
                  <a:cubicBezTo>
                    <a:pt x="42306" y="50466"/>
                    <a:pt x="43184" y="48962"/>
                    <a:pt x="43986" y="47458"/>
                  </a:cubicBezTo>
                  <a:cubicBezTo>
                    <a:pt x="44738" y="46055"/>
                    <a:pt x="45514" y="44676"/>
                    <a:pt x="46266" y="43273"/>
                  </a:cubicBezTo>
                  <a:cubicBezTo>
                    <a:pt x="46893" y="42095"/>
                    <a:pt x="47494" y="40892"/>
                    <a:pt x="48121" y="39689"/>
                  </a:cubicBezTo>
                  <a:cubicBezTo>
                    <a:pt x="48522" y="38912"/>
                    <a:pt x="48948" y="38110"/>
                    <a:pt x="49324" y="37308"/>
                  </a:cubicBezTo>
                  <a:cubicBezTo>
                    <a:pt x="49951" y="36080"/>
                    <a:pt x="50552" y="34826"/>
                    <a:pt x="51154" y="33598"/>
                  </a:cubicBezTo>
                  <a:cubicBezTo>
                    <a:pt x="51730" y="32395"/>
                    <a:pt x="52307" y="31167"/>
                    <a:pt x="52883" y="29964"/>
                  </a:cubicBezTo>
                  <a:cubicBezTo>
                    <a:pt x="53159" y="29363"/>
                    <a:pt x="53434" y="28736"/>
                    <a:pt x="53710" y="28135"/>
                  </a:cubicBezTo>
                  <a:cubicBezTo>
                    <a:pt x="54111" y="27283"/>
                    <a:pt x="54512" y="26405"/>
                    <a:pt x="54888" y="25553"/>
                  </a:cubicBezTo>
                  <a:cubicBezTo>
                    <a:pt x="55239" y="24676"/>
                    <a:pt x="55640" y="23824"/>
                    <a:pt x="55941" y="22922"/>
                  </a:cubicBezTo>
                  <a:cubicBezTo>
                    <a:pt x="56166" y="22295"/>
                    <a:pt x="56417" y="21719"/>
                    <a:pt x="56642" y="21092"/>
                  </a:cubicBezTo>
                  <a:cubicBezTo>
                    <a:pt x="56818" y="20616"/>
                    <a:pt x="56968" y="20115"/>
                    <a:pt x="57144" y="19638"/>
                  </a:cubicBezTo>
                  <a:cubicBezTo>
                    <a:pt x="57219" y="19413"/>
                    <a:pt x="57294" y="19187"/>
                    <a:pt x="57369" y="18937"/>
                  </a:cubicBezTo>
                  <a:cubicBezTo>
                    <a:pt x="57394" y="18836"/>
                    <a:pt x="57394" y="18736"/>
                    <a:pt x="57319" y="18661"/>
                  </a:cubicBezTo>
                  <a:cubicBezTo>
                    <a:pt x="57144" y="18962"/>
                    <a:pt x="56993" y="19262"/>
                    <a:pt x="56818" y="19563"/>
                  </a:cubicBezTo>
                  <a:cubicBezTo>
                    <a:pt x="56191" y="20766"/>
                    <a:pt x="55565" y="21994"/>
                    <a:pt x="54938" y="23197"/>
                  </a:cubicBezTo>
                  <a:cubicBezTo>
                    <a:pt x="54462" y="24075"/>
                    <a:pt x="53986" y="24952"/>
                    <a:pt x="53535" y="25854"/>
                  </a:cubicBezTo>
                  <a:cubicBezTo>
                    <a:pt x="53058" y="26756"/>
                    <a:pt x="52582" y="27684"/>
                    <a:pt x="52081" y="28586"/>
                  </a:cubicBezTo>
                  <a:cubicBezTo>
                    <a:pt x="51630" y="29488"/>
                    <a:pt x="51154" y="30365"/>
                    <a:pt x="50702" y="31242"/>
                  </a:cubicBezTo>
                  <a:cubicBezTo>
                    <a:pt x="50176" y="32245"/>
                    <a:pt x="49650" y="33222"/>
                    <a:pt x="49124" y="34225"/>
                  </a:cubicBezTo>
                  <a:cubicBezTo>
                    <a:pt x="48647" y="35127"/>
                    <a:pt x="48171" y="36055"/>
                    <a:pt x="47695" y="36982"/>
                  </a:cubicBezTo>
                  <a:cubicBezTo>
                    <a:pt x="47219" y="37859"/>
                    <a:pt x="46768" y="38736"/>
                    <a:pt x="46291" y="39639"/>
                  </a:cubicBezTo>
                  <a:cubicBezTo>
                    <a:pt x="45815" y="40541"/>
                    <a:pt x="45339" y="41468"/>
                    <a:pt x="44863" y="42370"/>
                  </a:cubicBezTo>
                  <a:cubicBezTo>
                    <a:pt x="44337" y="43348"/>
                    <a:pt x="43835" y="44325"/>
                    <a:pt x="43309" y="45303"/>
                  </a:cubicBezTo>
                  <a:cubicBezTo>
                    <a:pt x="42833" y="46230"/>
                    <a:pt x="42332" y="47182"/>
                    <a:pt x="41855" y="48110"/>
                  </a:cubicBezTo>
                  <a:cubicBezTo>
                    <a:pt x="41404" y="48962"/>
                    <a:pt x="40928" y="49839"/>
                    <a:pt x="40477" y="50716"/>
                  </a:cubicBezTo>
                  <a:cubicBezTo>
                    <a:pt x="40001" y="51644"/>
                    <a:pt x="39499" y="52571"/>
                    <a:pt x="39023" y="53498"/>
                  </a:cubicBezTo>
                  <a:cubicBezTo>
                    <a:pt x="38522" y="54476"/>
                    <a:pt x="37996" y="55428"/>
                    <a:pt x="37494" y="56380"/>
                  </a:cubicBezTo>
                  <a:cubicBezTo>
                    <a:pt x="37319" y="56731"/>
                    <a:pt x="37169" y="57057"/>
                    <a:pt x="36993" y="57408"/>
                  </a:cubicBezTo>
                  <a:cubicBezTo>
                    <a:pt x="36918" y="57533"/>
                    <a:pt x="36818" y="57659"/>
                    <a:pt x="36717" y="57784"/>
                  </a:cubicBezTo>
                  <a:cubicBezTo>
                    <a:pt x="36638" y="57850"/>
                    <a:pt x="36545" y="57881"/>
                    <a:pt x="36456" y="57881"/>
                  </a:cubicBezTo>
                  <a:cubicBezTo>
                    <a:pt x="36376" y="57881"/>
                    <a:pt x="36300" y="57856"/>
                    <a:pt x="36241" y="57809"/>
                  </a:cubicBezTo>
                  <a:cubicBezTo>
                    <a:pt x="36116" y="57709"/>
                    <a:pt x="36041" y="57483"/>
                    <a:pt x="36091" y="57333"/>
                  </a:cubicBezTo>
                  <a:cubicBezTo>
                    <a:pt x="36141" y="57258"/>
                    <a:pt x="36166" y="57182"/>
                    <a:pt x="36216" y="57107"/>
                  </a:cubicBezTo>
                  <a:cubicBezTo>
                    <a:pt x="36793" y="56005"/>
                    <a:pt x="37369" y="54902"/>
                    <a:pt x="37946" y="53824"/>
                  </a:cubicBezTo>
                  <a:cubicBezTo>
                    <a:pt x="38522" y="52721"/>
                    <a:pt x="39098" y="51619"/>
                    <a:pt x="39675" y="50516"/>
                  </a:cubicBezTo>
                  <a:cubicBezTo>
                    <a:pt x="40126" y="49664"/>
                    <a:pt x="40577" y="48812"/>
                    <a:pt x="41028" y="47959"/>
                  </a:cubicBezTo>
                  <a:cubicBezTo>
                    <a:pt x="41530" y="47007"/>
                    <a:pt x="42031" y="46055"/>
                    <a:pt x="42507" y="45102"/>
                  </a:cubicBezTo>
                  <a:cubicBezTo>
                    <a:pt x="42958" y="44250"/>
                    <a:pt x="43409" y="43398"/>
                    <a:pt x="43860" y="42546"/>
                  </a:cubicBezTo>
                  <a:cubicBezTo>
                    <a:pt x="44412" y="41518"/>
                    <a:pt x="44963" y="40466"/>
                    <a:pt x="45489" y="39438"/>
                  </a:cubicBezTo>
                  <a:cubicBezTo>
                    <a:pt x="45966" y="38561"/>
                    <a:pt x="46417" y="37709"/>
                    <a:pt x="46868" y="36832"/>
                  </a:cubicBezTo>
                  <a:cubicBezTo>
                    <a:pt x="47369" y="35904"/>
                    <a:pt x="47845" y="34952"/>
                    <a:pt x="48347" y="34024"/>
                  </a:cubicBezTo>
                  <a:cubicBezTo>
                    <a:pt x="48798" y="33172"/>
                    <a:pt x="49249" y="32295"/>
                    <a:pt x="49700" y="31418"/>
                  </a:cubicBezTo>
                  <a:cubicBezTo>
                    <a:pt x="50201" y="30516"/>
                    <a:pt x="50677" y="29588"/>
                    <a:pt x="51154" y="28661"/>
                  </a:cubicBezTo>
                  <a:cubicBezTo>
                    <a:pt x="51680" y="27684"/>
                    <a:pt x="52181" y="26681"/>
                    <a:pt x="52708" y="25704"/>
                  </a:cubicBezTo>
                  <a:cubicBezTo>
                    <a:pt x="53184" y="24776"/>
                    <a:pt x="53660" y="23874"/>
                    <a:pt x="54161" y="22947"/>
                  </a:cubicBezTo>
                  <a:cubicBezTo>
                    <a:pt x="54612" y="22070"/>
                    <a:pt x="55088" y="21167"/>
                    <a:pt x="55540" y="20290"/>
                  </a:cubicBezTo>
                  <a:cubicBezTo>
                    <a:pt x="55916" y="19588"/>
                    <a:pt x="56291" y="18887"/>
                    <a:pt x="56642" y="18185"/>
                  </a:cubicBezTo>
                  <a:cubicBezTo>
                    <a:pt x="56692" y="18085"/>
                    <a:pt x="56768" y="17959"/>
                    <a:pt x="56818" y="17859"/>
                  </a:cubicBezTo>
                  <a:cubicBezTo>
                    <a:pt x="56963" y="17598"/>
                    <a:pt x="57074" y="17480"/>
                    <a:pt x="57235" y="17480"/>
                  </a:cubicBezTo>
                  <a:cubicBezTo>
                    <a:pt x="57352" y="17480"/>
                    <a:pt x="57494" y="17542"/>
                    <a:pt x="57695" y="17658"/>
                  </a:cubicBezTo>
                  <a:cubicBezTo>
                    <a:pt x="57820" y="17608"/>
                    <a:pt x="57820" y="17483"/>
                    <a:pt x="57845" y="17358"/>
                  </a:cubicBezTo>
                  <a:cubicBezTo>
                    <a:pt x="57921" y="17007"/>
                    <a:pt x="57971" y="16631"/>
                    <a:pt x="58046" y="16255"/>
                  </a:cubicBezTo>
                  <a:cubicBezTo>
                    <a:pt x="58071" y="16130"/>
                    <a:pt x="58096" y="16004"/>
                    <a:pt x="58246" y="15929"/>
                  </a:cubicBezTo>
                  <a:cubicBezTo>
                    <a:pt x="58171" y="15879"/>
                    <a:pt x="58096" y="15804"/>
                    <a:pt x="58021" y="15754"/>
                  </a:cubicBezTo>
                  <a:cubicBezTo>
                    <a:pt x="57244" y="15277"/>
                    <a:pt x="56492" y="14826"/>
                    <a:pt x="55740" y="14375"/>
                  </a:cubicBezTo>
                  <a:cubicBezTo>
                    <a:pt x="55439" y="14200"/>
                    <a:pt x="55164" y="14074"/>
                    <a:pt x="54863" y="13924"/>
                  </a:cubicBezTo>
                  <a:cubicBezTo>
                    <a:pt x="54662" y="13824"/>
                    <a:pt x="54487" y="13699"/>
                    <a:pt x="54286" y="13598"/>
                  </a:cubicBezTo>
                  <a:cubicBezTo>
                    <a:pt x="52432" y="12696"/>
                    <a:pt x="50602" y="11769"/>
                    <a:pt x="48748" y="10892"/>
                  </a:cubicBezTo>
                  <a:cubicBezTo>
                    <a:pt x="45890" y="9538"/>
                    <a:pt x="43058" y="8160"/>
                    <a:pt x="40176" y="6856"/>
                  </a:cubicBezTo>
                  <a:cubicBezTo>
                    <a:pt x="36216" y="5027"/>
                    <a:pt x="32206" y="3222"/>
                    <a:pt x="28221" y="1418"/>
                  </a:cubicBezTo>
                  <a:cubicBezTo>
                    <a:pt x="27143" y="942"/>
                    <a:pt x="26066" y="465"/>
                    <a:pt x="24938" y="140"/>
                  </a:cubicBezTo>
                  <a:cubicBezTo>
                    <a:pt x="24664" y="48"/>
                    <a:pt x="24397" y="0"/>
                    <a:pt x="241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99;p58"/>
            <p:cNvSpPr/>
            <p:nvPr/>
          </p:nvSpPr>
          <p:spPr>
            <a:xfrm>
              <a:off x="4486375" y="2037700"/>
              <a:ext cx="1167325" cy="1292550"/>
            </a:xfrm>
            <a:custGeom>
              <a:avLst/>
              <a:gdLst/>
              <a:ahLst/>
              <a:cxnLst/>
              <a:rect l="l" t="t" r="r" b="b"/>
              <a:pathLst>
                <a:path w="46693" h="51702" extrusionOk="0">
                  <a:moveTo>
                    <a:pt x="15987" y="1"/>
                  </a:moveTo>
                  <a:cubicBezTo>
                    <a:pt x="15525" y="1"/>
                    <a:pt x="15083" y="141"/>
                    <a:pt x="14662" y="448"/>
                  </a:cubicBezTo>
                  <a:cubicBezTo>
                    <a:pt x="14111" y="900"/>
                    <a:pt x="13584" y="1376"/>
                    <a:pt x="13133" y="1927"/>
                  </a:cubicBezTo>
                  <a:cubicBezTo>
                    <a:pt x="12632" y="2529"/>
                    <a:pt x="12156" y="3130"/>
                    <a:pt x="11680" y="3757"/>
                  </a:cubicBezTo>
                  <a:cubicBezTo>
                    <a:pt x="11654" y="3807"/>
                    <a:pt x="11654" y="3857"/>
                    <a:pt x="11629" y="3882"/>
                  </a:cubicBezTo>
                  <a:cubicBezTo>
                    <a:pt x="10552" y="5461"/>
                    <a:pt x="9624" y="7115"/>
                    <a:pt x="8697" y="8794"/>
                  </a:cubicBezTo>
                  <a:cubicBezTo>
                    <a:pt x="8622" y="8920"/>
                    <a:pt x="8522" y="9070"/>
                    <a:pt x="8421" y="9220"/>
                  </a:cubicBezTo>
                  <a:cubicBezTo>
                    <a:pt x="8171" y="9697"/>
                    <a:pt x="7895" y="10198"/>
                    <a:pt x="7619" y="10674"/>
                  </a:cubicBezTo>
                  <a:cubicBezTo>
                    <a:pt x="7569" y="10799"/>
                    <a:pt x="7519" y="10925"/>
                    <a:pt x="7444" y="11050"/>
                  </a:cubicBezTo>
                  <a:cubicBezTo>
                    <a:pt x="6567" y="12704"/>
                    <a:pt x="5664" y="14333"/>
                    <a:pt x="4737" y="15987"/>
                  </a:cubicBezTo>
                  <a:cubicBezTo>
                    <a:pt x="4687" y="16113"/>
                    <a:pt x="4587" y="16238"/>
                    <a:pt x="4512" y="16363"/>
                  </a:cubicBezTo>
                  <a:cubicBezTo>
                    <a:pt x="4436" y="16489"/>
                    <a:pt x="4386" y="16614"/>
                    <a:pt x="4311" y="16739"/>
                  </a:cubicBezTo>
                  <a:cubicBezTo>
                    <a:pt x="3158" y="18845"/>
                    <a:pt x="1980" y="20925"/>
                    <a:pt x="827" y="23030"/>
                  </a:cubicBezTo>
                  <a:cubicBezTo>
                    <a:pt x="602" y="23431"/>
                    <a:pt x="376" y="23857"/>
                    <a:pt x="151" y="24258"/>
                  </a:cubicBezTo>
                  <a:cubicBezTo>
                    <a:pt x="251" y="24283"/>
                    <a:pt x="301" y="24333"/>
                    <a:pt x="326" y="24434"/>
                  </a:cubicBezTo>
                  <a:cubicBezTo>
                    <a:pt x="451" y="25336"/>
                    <a:pt x="577" y="26238"/>
                    <a:pt x="702" y="27140"/>
                  </a:cubicBezTo>
                  <a:cubicBezTo>
                    <a:pt x="777" y="27842"/>
                    <a:pt x="852" y="28519"/>
                    <a:pt x="903" y="29195"/>
                  </a:cubicBezTo>
                  <a:cubicBezTo>
                    <a:pt x="953" y="30023"/>
                    <a:pt x="1028" y="30850"/>
                    <a:pt x="1053" y="31677"/>
                  </a:cubicBezTo>
                  <a:cubicBezTo>
                    <a:pt x="1053" y="32378"/>
                    <a:pt x="1028" y="33080"/>
                    <a:pt x="1028" y="33782"/>
                  </a:cubicBezTo>
                  <a:cubicBezTo>
                    <a:pt x="1003" y="34383"/>
                    <a:pt x="1003" y="34985"/>
                    <a:pt x="1003" y="35587"/>
                  </a:cubicBezTo>
                  <a:cubicBezTo>
                    <a:pt x="1003" y="35712"/>
                    <a:pt x="953" y="35812"/>
                    <a:pt x="953" y="35937"/>
                  </a:cubicBezTo>
                  <a:cubicBezTo>
                    <a:pt x="953" y="36138"/>
                    <a:pt x="928" y="36363"/>
                    <a:pt x="928" y="36564"/>
                  </a:cubicBezTo>
                  <a:cubicBezTo>
                    <a:pt x="928" y="36589"/>
                    <a:pt x="928" y="36639"/>
                    <a:pt x="928" y="36664"/>
                  </a:cubicBezTo>
                  <a:cubicBezTo>
                    <a:pt x="777" y="37216"/>
                    <a:pt x="852" y="37792"/>
                    <a:pt x="752" y="38343"/>
                  </a:cubicBezTo>
                  <a:cubicBezTo>
                    <a:pt x="577" y="39346"/>
                    <a:pt x="401" y="40323"/>
                    <a:pt x="226" y="41326"/>
                  </a:cubicBezTo>
                  <a:cubicBezTo>
                    <a:pt x="176" y="41627"/>
                    <a:pt x="101" y="41927"/>
                    <a:pt x="0" y="42253"/>
                  </a:cubicBezTo>
                  <a:cubicBezTo>
                    <a:pt x="50" y="42379"/>
                    <a:pt x="226" y="42429"/>
                    <a:pt x="351" y="42479"/>
                  </a:cubicBezTo>
                  <a:cubicBezTo>
                    <a:pt x="903" y="42780"/>
                    <a:pt x="1454" y="43030"/>
                    <a:pt x="2005" y="43306"/>
                  </a:cubicBezTo>
                  <a:cubicBezTo>
                    <a:pt x="2933" y="43757"/>
                    <a:pt x="3835" y="44208"/>
                    <a:pt x="4737" y="44659"/>
                  </a:cubicBezTo>
                  <a:cubicBezTo>
                    <a:pt x="5188" y="44885"/>
                    <a:pt x="5639" y="45110"/>
                    <a:pt x="6065" y="45361"/>
                  </a:cubicBezTo>
                  <a:cubicBezTo>
                    <a:pt x="6667" y="45637"/>
                    <a:pt x="7243" y="45937"/>
                    <a:pt x="7820" y="46238"/>
                  </a:cubicBezTo>
                  <a:cubicBezTo>
                    <a:pt x="8797" y="46739"/>
                    <a:pt x="9750" y="47216"/>
                    <a:pt x="10727" y="47692"/>
                  </a:cubicBezTo>
                  <a:cubicBezTo>
                    <a:pt x="11354" y="48018"/>
                    <a:pt x="11955" y="48343"/>
                    <a:pt x="12582" y="48619"/>
                  </a:cubicBezTo>
                  <a:cubicBezTo>
                    <a:pt x="13509" y="49045"/>
                    <a:pt x="14411" y="49521"/>
                    <a:pt x="15364" y="49872"/>
                  </a:cubicBezTo>
                  <a:cubicBezTo>
                    <a:pt x="15865" y="50048"/>
                    <a:pt x="16366" y="50298"/>
                    <a:pt x="16893" y="50499"/>
                  </a:cubicBezTo>
                  <a:cubicBezTo>
                    <a:pt x="17193" y="50624"/>
                    <a:pt x="17544" y="50674"/>
                    <a:pt x="17845" y="50825"/>
                  </a:cubicBezTo>
                  <a:cubicBezTo>
                    <a:pt x="18296" y="51000"/>
                    <a:pt x="18772" y="51025"/>
                    <a:pt x="19173" y="51226"/>
                  </a:cubicBezTo>
                  <a:cubicBezTo>
                    <a:pt x="19274" y="51276"/>
                    <a:pt x="19374" y="51276"/>
                    <a:pt x="19474" y="51301"/>
                  </a:cubicBezTo>
                  <a:cubicBezTo>
                    <a:pt x="20076" y="51401"/>
                    <a:pt x="20677" y="51526"/>
                    <a:pt x="21279" y="51602"/>
                  </a:cubicBezTo>
                  <a:cubicBezTo>
                    <a:pt x="21655" y="51652"/>
                    <a:pt x="22030" y="51677"/>
                    <a:pt x="22406" y="51702"/>
                  </a:cubicBezTo>
                  <a:cubicBezTo>
                    <a:pt x="23033" y="51702"/>
                    <a:pt x="23635" y="51652"/>
                    <a:pt x="24261" y="51552"/>
                  </a:cubicBezTo>
                  <a:cubicBezTo>
                    <a:pt x="25063" y="51426"/>
                    <a:pt x="25840" y="51226"/>
                    <a:pt x="26567" y="50850"/>
                  </a:cubicBezTo>
                  <a:cubicBezTo>
                    <a:pt x="27319" y="50474"/>
                    <a:pt x="28046" y="50048"/>
                    <a:pt x="28672" y="49446"/>
                  </a:cubicBezTo>
                  <a:cubicBezTo>
                    <a:pt x="29098" y="49045"/>
                    <a:pt x="29549" y="48644"/>
                    <a:pt x="30000" y="48218"/>
                  </a:cubicBezTo>
                  <a:cubicBezTo>
                    <a:pt x="30276" y="47942"/>
                    <a:pt x="30552" y="47617"/>
                    <a:pt x="30828" y="47291"/>
                  </a:cubicBezTo>
                  <a:cubicBezTo>
                    <a:pt x="31279" y="46714"/>
                    <a:pt x="33735" y="43306"/>
                    <a:pt x="34462" y="42153"/>
                  </a:cubicBezTo>
                  <a:cubicBezTo>
                    <a:pt x="35063" y="41201"/>
                    <a:pt x="35665" y="40223"/>
                    <a:pt x="36216" y="39221"/>
                  </a:cubicBezTo>
                  <a:cubicBezTo>
                    <a:pt x="36893" y="37993"/>
                    <a:pt x="37594" y="36764"/>
                    <a:pt x="38246" y="35511"/>
                  </a:cubicBezTo>
                  <a:cubicBezTo>
                    <a:pt x="38797" y="34459"/>
                    <a:pt x="39324" y="33406"/>
                    <a:pt x="39850" y="32328"/>
                  </a:cubicBezTo>
                  <a:cubicBezTo>
                    <a:pt x="40402" y="31201"/>
                    <a:pt x="40928" y="30048"/>
                    <a:pt x="41454" y="28920"/>
                  </a:cubicBezTo>
                  <a:cubicBezTo>
                    <a:pt x="41680" y="28419"/>
                    <a:pt x="41930" y="27917"/>
                    <a:pt x="42131" y="27416"/>
                  </a:cubicBezTo>
                  <a:cubicBezTo>
                    <a:pt x="42507" y="26539"/>
                    <a:pt x="42858" y="25687"/>
                    <a:pt x="43209" y="24810"/>
                  </a:cubicBezTo>
                  <a:cubicBezTo>
                    <a:pt x="43559" y="23932"/>
                    <a:pt x="43935" y="23055"/>
                    <a:pt x="44236" y="22153"/>
                  </a:cubicBezTo>
                  <a:cubicBezTo>
                    <a:pt x="44437" y="21501"/>
                    <a:pt x="44712" y="20875"/>
                    <a:pt x="44938" y="20223"/>
                  </a:cubicBezTo>
                  <a:cubicBezTo>
                    <a:pt x="45063" y="19897"/>
                    <a:pt x="45138" y="19521"/>
                    <a:pt x="45264" y="19195"/>
                  </a:cubicBezTo>
                  <a:cubicBezTo>
                    <a:pt x="45314" y="19020"/>
                    <a:pt x="45389" y="18845"/>
                    <a:pt x="45439" y="18669"/>
                  </a:cubicBezTo>
                  <a:cubicBezTo>
                    <a:pt x="45590" y="18243"/>
                    <a:pt x="45740" y="17842"/>
                    <a:pt x="45840" y="17441"/>
                  </a:cubicBezTo>
                  <a:cubicBezTo>
                    <a:pt x="45991" y="16990"/>
                    <a:pt x="46091" y="16539"/>
                    <a:pt x="46216" y="16088"/>
                  </a:cubicBezTo>
                  <a:cubicBezTo>
                    <a:pt x="46216" y="16038"/>
                    <a:pt x="46216" y="15962"/>
                    <a:pt x="46241" y="15887"/>
                  </a:cubicBezTo>
                  <a:cubicBezTo>
                    <a:pt x="46542" y="15261"/>
                    <a:pt x="46542" y="14584"/>
                    <a:pt x="46692" y="13932"/>
                  </a:cubicBezTo>
                  <a:cubicBezTo>
                    <a:pt x="46492" y="13807"/>
                    <a:pt x="46316" y="13707"/>
                    <a:pt x="46116" y="13606"/>
                  </a:cubicBezTo>
                  <a:cubicBezTo>
                    <a:pt x="44261" y="12704"/>
                    <a:pt x="42432" y="11777"/>
                    <a:pt x="40577" y="10900"/>
                  </a:cubicBezTo>
                  <a:cubicBezTo>
                    <a:pt x="37720" y="9521"/>
                    <a:pt x="34888" y="8168"/>
                    <a:pt x="32005" y="6839"/>
                  </a:cubicBezTo>
                  <a:cubicBezTo>
                    <a:pt x="28046" y="5010"/>
                    <a:pt x="24036" y="3230"/>
                    <a:pt x="20051" y="1426"/>
                  </a:cubicBezTo>
                  <a:cubicBezTo>
                    <a:pt x="18973" y="950"/>
                    <a:pt x="17895" y="474"/>
                    <a:pt x="16767" y="123"/>
                  </a:cubicBezTo>
                  <a:cubicBezTo>
                    <a:pt x="16501" y="43"/>
                    <a:pt x="16241" y="1"/>
                    <a:pt x="15987"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800;p58"/>
            <p:cNvSpPr/>
            <p:nvPr/>
          </p:nvSpPr>
          <p:spPr>
            <a:xfrm>
              <a:off x="4762050" y="2170075"/>
              <a:ext cx="803300" cy="601525"/>
            </a:xfrm>
            <a:custGeom>
              <a:avLst/>
              <a:gdLst/>
              <a:ahLst/>
              <a:cxnLst/>
              <a:rect l="l" t="t" r="r" b="b"/>
              <a:pathLst>
                <a:path w="32132" h="24061" extrusionOk="0">
                  <a:moveTo>
                    <a:pt x="6204" y="0"/>
                  </a:moveTo>
                  <a:cubicBezTo>
                    <a:pt x="5985" y="0"/>
                    <a:pt x="5809" y="148"/>
                    <a:pt x="5590" y="542"/>
                  </a:cubicBezTo>
                  <a:cubicBezTo>
                    <a:pt x="4262" y="2973"/>
                    <a:pt x="2933" y="5404"/>
                    <a:pt x="1605" y="7810"/>
                  </a:cubicBezTo>
                  <a:cubicBezTo>
                    <a:pt x="1104" y="8687"/>
                    <a:pt x="627" y="9565"/>
                    <a:pt x="151" y="10442"/>
                  </a:cubicBezTo>
                  <a:cubicBezTo>
                    <a:pt x="1" y="10717"/>
                    <a:pt x="51" y="10893"/>
                    <a:pt x="302" y="11068"/>
                  </a:cubicBezTo>
                  <a:cubicBezTo>
                    <a:pt x="402" y="11144"/>
                    <a:pt x="502" y="11194"/>
                    <a:pt x="602" y="11244"/>
                  </a:cubicBezTo>
                  <a:cubicBezTo>
                    <a:pt x="1931" y="11895"/>
                    <a:pt x="3234" y="12572"/>
                    <a:pt x="4537" y="13224"/>
                  </a:cubicBezTo>
                  <a:cubicBezTo>
                    <a:pt x="10502" y="16231"/>
                    <a:pt x="16467" y="19239"/>
                    <a:pt x="22432" y="22246"/>
                  </a:cubicBezTo>
                  <a:cubicBezTo>
                    <a:pt x="23560" y="22823"/>
                    <a:pt x="24713" y="23399"/>
                    <a:pt x="25841" y="23976"/>
                  </a:cubicBezTo>
                  <a:cubicBezTo>
                    <a:pt x="25953" y="24032"/>
                    <a:pt x="26049" y="24060"/>
                    <a:pt x="26134" y="24060"/>
                  </a:cubicBezTo>
                  <a:cubicBezTo>
                    <a:pt x="26277" y="24060"/>
                    <a:pt x="26392" y="23982"/>
                    <a:pt x="26517" y="23825"/>
                  </a:cubicBezTo>
                  <a:cubicBezTo>
                    <a:pt x="26618" y="23675"/>
                    <a:pt x="26718" y="23499"/>
                    <a:pt x="26818" y="23324"/>
                  </a:cubicBezTo>
                  <a:cubicBezTo>
                    <a:pt x="27420" y="22171"/>
                    <a:pt x="28021" y="20993"/>
                    <a:pt x="28623" y="19840"/>
                  </a:cubicBezTo>
                  <a:cubicBezTo>
                    <a:pt x="29700" y="17760"/>
                    <a:pt x="30778" y="15705"/>
                    <a:pt x="31881" y="13650"/>
                  </a:cubicBezTo>
                  <a:cubicBezTo>
                    <a:pt x="31956" y="13499"/>
                    <a:pt x="32031" y="13324"/>
                    <a:pt x="32056" y="13224"/>
                  </a:cubicBezTo>
                  <a:cubicBezTo>
                    <a:pt x="32131" y="12898"/>
                    <a:pt x="31981" y="12697"/>
                    <a:pt x="31781" y="12572"/>
                  </a:cubicBezTo>
                  <a:cubicBezTo>
                    <a:pt x="31655" y="12472"/>
                    <a:pt x="31505" y="12422"/>
                    <a:pt x="31354" y="12347"/>
                  </a:cubicBezTo>
                  <a:cubicBezTo>
                    <a:pt x="27470" y="10417"/>
                    <a:pt x="23560" y="8487"/>
                    <a:pt x="19675" y="6557"/>
                  </a:cubicBezTo>
                  <a:cubicBezTo>
                    <a:pt x="15364" y="4427"/>
                    <a:pt x="11079" y="2321"/>
                    <a:pt x="6768" y="191"/>
                  </a:cubicBezTo>
                  <a:cubicBezTo>
                    <a:pt x="6538" y="76"/>
                    <a:pt x="6360" y="0"/>
                    <a:pt x="6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801;p58"/>
            <p:cNvSpPr/>
            <p:nvPr/>
          </p:nvSpPr>
          <p:spPr>
            <a:xfrm>
              <a:off x="4553425" y="2831300"/>
              <a:ext cx="123450" cy="151400"/>
            </a:xfrm>
            <a:custGeom>
              <a:avLst/>
              <a:gdLst/>
              <a:ahLst/>
              <a:cxnLst/>
              <a:rect l="l" t="t" r="r" b="b"/>
              <a:pathLst>
                <a:path w="4938" h="6056" extrusionOk="0">
                  <a:moveTo>
                    <a:pt x="2789" y="567"/>
                  </a:moveTo>
                  <a:cubicBezTo>
                    <a:pt x="2887" y="567"/>
                    <a:pt x="2985" y="594"/>
                    <a:pt x="3083" y="660"/>
                  </a:cubicBezTo>
                  <a:cubicBezTo>
                    <a:pt x="3308" y="835"/>
                    <a:pt x="3308" y="1086"/>
                    <a:pt x="3283" y="1336"/>
                  </a:cubicBezTo>
                  <a:cubicBezTo>
                    <a:pt x="3133" y="1837"/>
                    <a:pt x="2857" y="2264"/>
                    <a:pt x="2356" y="2489"/>
                  </a:cubicBezTo>
                  <a:cubicBezTo>
                    <a:pt x="2281" y="2539"/>
                    <a:pt x="2155" y="2564"/>
                    <a:pt x="2055" y="2564"/>
                  </a:cubicBezTo>
                  <a:cubicBezTo>
                    <a:pt x="2034" y="2566"/>
                    <a:pt x="2014" y="2567"/>
                    <a:pt x="1994" y="2567"/>
                  </a:cubicBezTo>
                  <a:cubicBezTo>
                    <a:pt x="1776" y="2567"/>
                    <a:pt x="1625" y="2443"/>
                    <a:pt x="1579" y="2213"/>
                  </a:cubicBezTo>
                  <a:cubicBezTo>
                    <a:pt x="1554" y="2063"/>
                    <a:pt x="1529" y="1913"/>
                    <a:pt x="1579" y="1762"/>
                  </a:cubicBezTo>
                  <a:cubicBezTo>
                    <a:pt x="1704" y="1286"/>
                    <a:pt x="1980" y="935"/>
                    <a:pt x="2406" y="685"/>
                  </a:cubicBezTo>
                  <a:cubicBezTo>
                    <a:pt x="2534" y="614"/>
                    <a:pt x="2661" y="567"/>
                    <a:pt x="2789" y="567"/>
                  </a:cubicBezTo>
                  <a:close/>
                  <a:moveTo>
                    <a:pt x="1415" y="2762"/>
                  </a:moveTo>
                  <a:cubicBezTo>
                    <a:pt x="1428" y="2762"/>
                    <a:pt x="1441" y="2763"/>
                    <a:pt x="1454" y="2765"/>
                  </a:cubicBezTo>
                  <a:cubicBezTo>
                    <a:pt x="1604" y="2815"/>
                    <a:pt x="1729" y="2965"/>
                    <a:pt x="1679" y="3116"/>
                  </a:cubicBezTo>
                  <a:cubicBezTo>
                    <a:pt x="1654" y="3341"/>
                    <a:pt x="1479" y="3467"/>
                    <a:pt x="1303" y="3467"/>
                  </a:cubicBezTo>
                  <a:cubicBezTo>
                    <a:pt x="1128" y="3442"/>
                    <a:pt x="1003" y="3241"/>
                    <a:pt x="1053" y="3066"/>
                  </a:cubicBezTo>
                  <a:cubicBezTo>
                    <a:pt x="1076" y="2903"/>
                    <a:pt x="1250" y="2762"/>
                    <a:pt x="1415" y="2762"/>
                  </a:cubicBezTo>
                  <a:close/>
                  <a:moveTo>
                    <a:pt x="3178" y="1"/>
                  </a:moveTo>
                  <a:cubicBezTo>
                    <a:pt x="2964" y="1"/>
                    <a:pt x="2752" y="39"/>
                    <a:pt x="2531" y="108"/>
                  </a:cubicBezTo>
                  <a:cubicBezTo>
                    <a:pt x="2080" y="284"/>
                    <a:pt x="1704" y="534"/>
                    <a:pt x="1378" y="860"/>
                  </a:cubicBezTo>
                  <a:cubicBezTo>
                    <a:pt x="677" y="1537"/>
                    <a:pt x="276" y="2364"/>
                    <a:pt x="100" y="3291"/>
                  </a:cubicBezTo>
                  <a:cubicBezTo>
                    <a:pt x="0" y="3817"/>
                    <a:pt x="0" y="4319"/>
                    <a:pt x="150" y="4845"/>
                  </a:cubicBezTo>
                  <a:cubicBezTo>
                    <a:pt x="423" y="5625"/>
                    <a:pt x="1014" y="6056"/>
                    <a:pt x="1735" y="6056"/>
                  </a:cubicBezTo>
                  <a:cubicBezTo>
                    <a:pt x="1941" y="6056"/>
                    <a:pt x="2158" y="6020"/>
                    <a:pt x="2381" y="5948"/>
                  </a:cubicBezTo>
                  <a:cubicBezTo>
                    <a:pt x="2732" y="5822"/>
                    <a:pt x="3058" y="5622"/>
                    <a:pt x="3358" y="5371"/>
                  </a:cubicBezTo>
                  <a:cubicBezTo>
                    <a:pt x="4135" y="4670"/>
                    <a:pt x="4612" y="3792"/>
                    <a:pt x="4812" y="2790"/>
                  </a:cubicBezTo>
                  <a:cubicBezTo>
                    <a:pt x="4937" y="2013"/>
                    <a:pt x="4912" y="1562"/>
                    <a:pt x="4662" y="1035"/>
                  </a:cubicBezTo>
                  <a:cubicBezTo>
                    <a:pt x="4486" y="584"/>
                    <a:pt x="4185" y="259"/>
                    <a:pt x="3709" y="83"/>
                  </a:cubicBezTo>
                  <a:cubicBezTo>
                    <a:pt x="3529" y="27"/>
                    <a:pt x="3353" y="1"/>
                    <a:pt x="31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02;p58"/>
            <p:cNvSpPr/>
            <p:nvPr/>
          </p:nvSpPr>
          <p:spPr>
            <a:xfrm>
              <a:off x="5079725" y="3088500"/>
              <a:ext cx="122850" cy="150850"/>
            </a:xfrm>
            <a:custGeom>
              <a:avLst/>
              <a:gdLst/>
              <a:ahLst/>
              <a:cxnLst/>
              <a:rect l="l" t="t" r="r" b="b"/>
              <a:pathLst>
                <a:path w="4914" h="6034" extrusionOk="0">
                  <a:moveTo>
                    <a:pt x="2733" y="556"/>
                  </a:moveTo>
                  <a:cubicBezTo>
                    <a:pt x="3056" y="556"/>
                    <a:pt x="3278" y="810"/>
                    <a:pt x="3259" y="1199"/>
                  </a:cubicBezTo>
                  <a:cubicBezTo>
                    <a:pt x="3234" y="1224"/>
                    <a:pt x="3234" y="1274"/>
                    <a:pt x="3234" y="1374"/>
                  </a:cubicBezTo>
                  <a:cubicBezTo>
                    <a:pt x="3058" y="1825"/>
                    <a:pt x="2783" y="2276"/>
                    <a:pt x="2256" y="2502"/>
                  </a:cubicBezTo>
                  <a:cubicBezTo>
                    <a:pt x="2198" y="2531"/>
                    <a:pt x="2122" y="2543"/>
                    <a:pt x="2039" y="2543"/>
                  </a:cubicBezTo>
                  <a:cubicBezTo>
                    <a:pt x="1980" y="2543"/>
                    <a:pt x="1918" y="2537"/>
                    <a:pt x="1855" y="2527"/>
                  </a:cubicBezTo>
                  <a:cubicBezTo>
                    <a:pt x="1680" y="2502"/>
                    <a:pt x="1555" y="2377"/>
                    <a:pt x="1505" y="2201"/>
                  </a:cubicBezTo>
                  <a:cubicBezTo>
                    <a:pt x="1479" y="2076"/>
                    <a:pt x="1479" y="1925"/>
                    <a:pt x="1505" y="1800"/>
                  </a:cubicBezTo>
                  <a:cubicBezTo>
                    <a:pt x="1630" y="1324"/>
                    <a:pt x="1906" y="923"/>
                    <a:pt x="2357" y="672"/>
                  </a:cubicBezTo>
                  <a:cubicBezTo>
                    <a:pt x="2382" y="647"/>
                    <a:pt x="2407" y="647"/>
                    <a:pt x="2432" y="622"/>
                  </a:cubicBezTo>
                  <a:cubicBezTo>
                    <a:pt x="2538" y="577"/>
                    <a:pt x="2640" y="556"/>
                    <a:pt x="2733" y="556"/>
                  </a:cubicBezTo>
                  <a:close/>
                  <a:moveTo>
                    <a:pt x="1334" y="2743"/>
                  </a:moveTo>
                  <a:cubicBezTo>
                    <a:pt x="1357" y="2743"/>
                    <a:pt x="1381" y="2746"/>
                    <a:pt x="1404" y="2753"/>
                  </a:cubicBezTo>
                  <a:cubicBezTo>
                    <a:pt x="1555" y="2803"/>
                    <a:pt x="1680" y="2978"/>
                    <a:pt x="1630" y="3128"/>
                  </a:cubicBezTo>
                  <a:cubicBezTo>
                    <a:pt x="1607" y="3291"/>
                    <a:pt x="1433" y="3432"/>
                    <a:pt x="1268" y="3432"/>
                  </a:cubicBezTo>
                  <a:cubicBezTo>
                    <a:pt x="1255" y="3432"/>
                    <a:pt x="1242" y="3431"/>
                    <a:pt x="1229" y="3429"/>
                  </a:cubicBezTo>
                  <a:cubicBezTo>
                    <a:pt x="1078" y="3404"/>
                    <a:pt x="953" y="3204"/>
                    <a:pt x="978" y="3028"/>
                  </a:cubicBezTo>
                  <a:cubicBezTo>
                    <a:pt x="1022" y="2876"/>
                    <a:pt x="1178" y="2743"/>
                    <a:pt x="1334" y="2743"/>
                  </a:cubicBezTo>
                  <a:close/>
                  <a:moveTo>
                    <a:pt x="3200" y="0"/>
                  </a:moveTo>
                  <a:cubicBezTo>
                    <a:pt x="3011" y="0"/>
                    <a:pt x="2812" y="31"/>
                    <a:pt x="2607" y="96"/>
                  </a:cubicBezTo>
                  <a:cubicBezTo>
                    <a:pt x="2206" y="196"/>
                    <a:pt x="1880" y="397"/>
                    <a:pt x="1580" y="672"/>
                  </a:cubicBezTo>
                  <a:cubicBezTo>
                    <a:pt x="778" y="1374"/>
                    <a:pt x="276" y="2276"/>
                    <a:pt x="76" y="3329"/>
                  </a:cubicBezTo>
                  <a:cubicBezTo>
                    <a:pt x="1" y="3855"/>
                    <a:pt x="1" y="4382"/>
                    <a:pt x="201" y="4908"/>
                  </a:cubicBezTo>
                  <a:cubicBezTo>
                    <a:pt x="463" y="5633"/>
                    <a:pt x="1032" y="6034"/>
                    <a:pt x="1726" y="6034"/>
                  </a:cubicBezTo>
                  <a:cubicBezTo>
                    <a:pt x="1896" y="6034"/>
                    <a:pt x="2074" y="6010"/>
                    <a:pt x="2256" y="5961"/>
                  </a:cubicBezTo>
                  <a:cubicBezTo>
                    <a:pt x="2783" y="5835"/>
                    <a:pt x="3209" y="5535"/>
                    <a:pt x="3560" y="5159"/>
                  </a:cubicBezTo>
                  <a:cubicBezTo>
                    <a:pt x="4236" y="4482"/>
                    <a:pt x="4662" y="3655"/>
                    <a:pt x="4838" y="2727"/>
                  </a:cubicBezTo>
                  <a:cubicBezTo>
                    <a:pt x="4913" y="2176"/>
                    <a:pt x="4913" y="1650"/>
                    <a:pt x="4738" y="1123"/>
                  </a:cubicBezTo>
                  <a:cubicBezTo>
                    <a:pt x="4462" y="415"/>
                    <a:pt x="3893" y="0"/>
                    <a:pt x="3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03;p58"/>
            <p:cNvSpPr/>
            <p:nvPr/>
          </p:nvSpPr>
          <p:spPr>
            <a:xfrm>
              <a:off x="5209425" y="2433525"/>
              <a:ext cx="541375" cy="1010075"/>
            </a:xfrm>
            <a:custGeom>
              <a:avLst/>
              <a:gdLst/>
              <a:ahLst/>
              <a:cxnLst/>
              <a:rect l="l" t="t" r="r" b="b"/>
              <a:pathLst>
                <a:path w="21655" h="40403" extrusionOk="0">
                  <a:moveTo>
                    <a:pt x="21195" y="1"/>
                  </a:moveTo>
                  <a:cubicBezTo>
                    <a:pt x="21034" y="1"/>
                    <a:pt x="20923" y="119"/>
                    <a:pt x="20778" y="380"/>
                  </a:cubicBezTo>
                  <a:cubicBezTo>
                    <a:pt x="20728" y="480"/>
                    <a:pt x="20652" y="606"/>
                    <a:pt x="20602" y="706"/>
                  </a:cubicBezTo>
                  <a:cubicBezTo>
                    <a:pt x="20251" y="1408"/>
                    <a:pt x="19876" y="2109"/>
                    <a:pt x="19500" y="2811"/>
                  </a:cubicBezTo>
                  <a:cubicBezTo>
                    <a:pt x="19048" y="3688"/>
                    <a:pt x="18572" y="4591"/>
                    <a:pt x="18121" y="5468"/>
                  </a:cubicBezTo>
                  <a:cubicBezTo>
                    <a:pt x="17620" y="6395"/>
                    <a:pt x="17144" y="7297"/>
                    <a:pt x="16668" y="8225"/>
                  </a:cubicBezTo>
                  <a:cubicBezTo>
                    <a:pt x="16141" y="9202"/>
                    <a:pt x="15640" y="10205"/>
                    <a:pt x="15114" y="11182"/>
                  </a:cubicBezTo>
                  <a:cubicBezTo>
                    <a:pt x="14637" y="12109"/>
                    <a:pt x="14161" y="13037"/>
                    <a:pt x="13660" y="13939"/>
                  </a:cubicBezTo>
                  <a:cubicBezTo>
                    <a:pt x="13209" y="14816"/>
                    <a:pt x="12758" y="15693"/>
                    <a:pt x="12307" y="16545"/>
                  </a:cubicBezTo>
                  <a:cubicBezTo>
                    <a:pt x="11805" y="17473"/>
                    <a:pt x="11329" y="18425"/>
                    <a:pt x="10828" y="19353"/>
                  </a:cubicBezTo>
                  <a:cubicBezTo>
                    <a:pt x="10377" y="20230"/>
                    <a:pt x="9926" y="21082"/>
                    <a:pt x="9449" y="21959"/>
                  </a:cubicBezTo>
                  <a:cubicBezTo>
                    <a:pt x="8923" y="22987"/>
                    <a:pt x="8372" y="24039"/>
                    <a:pt x="7820" y="25067"/>
                  </a:cubicBezTo>
                  <a:cubicBezTo>
                    <a:pt x="7369" y="25919"/>
                    <a:pt x="6918" y="26771"/>
                    <a:pt x="6467" y="27623"/>
                  </a:cubicBezTo>
                  <a:cubicBezTo>
                    <a:pt x="5991" y="28576"/>
                    <a:pt x="5490" y="29528"/>
                    <a:pt x="4988" y="30480"/>
                  </a:cubicBezTo>
                  <a:cubicBezTo>
                    <a:pt x="4537" y="31333"/>
                    <a:pt x="4086" y="32185"/>
                    <a:pt x="3635" y="33037"/>
                  </a:cubicBezTo>
                  <a:cubicBezTo>
                    <a:pt x="3058" y="34140"/>
                    <a:pt x="2482" y="35242"/>
                    <a:pt x="1906" y="36320"/>
                  </a:cubicBezTo>
                  <a:cubicBezTo>
                    <a:pt x="1329" y="37423"/>
                    <a:pt x="753" y="38526"/>
                    <a:pt x="176" y="39628"/>
                  </a:cubicBezTo>
                  <a:cubicBezTo>
                    <a:pt x="126" y="39703"/>
                    <a:pt x="101" y="39779"/>
                    <a:pt x="51" y="39854"/>
                  </a:cubicBezTo>
                  <a:cubicBezTo>
                    <a:pt x="1" y="40004"/>
                    <a:pt x="76" y="40230"/>
                    <a:pt x="201" y="40330"/>
                  </a:cubicBezTo>
                  <a:cubicBezTo>
                    <a:pt x="260" y="40377"/>
                    <a:pt x="336" y="40402"/>
                    <a:pt x="416" y="40402"/>
                  </a:cubicBezTo>
                  <a:cubicBezTo>
                    <a:pt x="505" y="40402"/>
                    <a:pt x="598" y="40371"/>
                    <a:pt x="677" y="40305"/>
                  </a:cubicBezTo>
                  <a:cubicBezTo>
                    <a:pt x="778" y="40180"/>
                    <a:pt x="878" y="40054"/>
                    <a:pt x="953" y="39929"/>
                  </a:cubicBezTo>
                  <a:cubicBezTo>
                    <a:pt x="1129" y="39578"/>
                    <a:pt x="1279" y="39252"/>
                    <a:pt x="1454" y="38901"/>
                  </a:cubicBezTo>
                  <a:cubicBezTo>
                    <a:pt x="1956" y="37949"/>
                    <a:pt x="2482" y="36997"/>
                    <a:pt x="2983" y="36019"/>
                  </a:cubicBezTo>
                  <a:cubicBezTo>
                    <a:pt x="3459" y="35092"/>
                    <a:pt x="3961" y="34165"/>
                    <a:pt x="4437" y="33237"/>
                  </a:cubicBezTo>
                  <a:cubicBezTo>
                    <a:pt x="4888" y="32360"/>
                    <a:pt x="5364" y="31483"/>
                    <a:pt x="5815" y="30631"/>
                  </a:cubicBezTo>
                  <a:cubicBezTo>
                    <a:pt x="6292" y="29703"/>
                    <a:pt x="6793" y="28751"/>
                    <a:pt x="7269" y="27824"/>
                  </a:cubicBezTo>
                  <a:cubicBezTo>
                    <a:pt x="7795" y="26846"/>
                    <a:pt x="8297" y="25869"/>
                    <a:pt x="8823" y="24891"/>
                  </a:cubicBezTo>
                  <a:cubicBezTo>
                    <a:pt x="9299" y="23989"/>
                    <a:pt x="9775" y="23062"/>
                    <a:pt x="10251" y="22160"/>
                  </a:cubicBezTo>
                  <a:cubicBezTo>
                    <a:pt x="10728" y="21257"/>
                    <a:pt x="11179" y="20380"/>
                    <a:pt x="11655" y="19503"/>
                  </a:cubicBezTo>
                  <a:cubicBezTo>
                    <a:pt x="12131" y="18576"/>
                    <a:pt x="12607" y="17648"/>
                    <a:pt x="13084" y="16746"/>
                  </a:cubicBezTo>
                  <a:cubicBezTo>
                    <a:pt x="13610" y="15743"/>
                    <a:pt x="14136" y="14766"/>
                    <a:pt x="14662" y="13763"/>
                  </a:cubicBezTo>
                  <a:cubicBezTo>
                    <a:pt x="15114" y="12886"/>
                    <a:pt x="15590" y="12009"/>
                    <a:pt x="16041" y="11107"/>
                  </a:cubicBezTo>
                  <a:cubicBezTo>
                    <a:pt x="16542" y="10205"/>
                    <a:pt x="17018" y="9277"/>
                    <a:pt x="17495" y="8375"/>
                  </a:cubicBezTo>
                  <a:cubicBezTo>
                    <a:pt x="17946" y="7473"/>
                    <a:pt x="18422" y="6596"/>
                    <a:pt x="18898" y="5718"/>
                  </a:cubicBezTo>
                  <a:cubicBezTo>
                    <a:pt x="19525" y="4515"/>
                    <a:pt x="20151" y="3287"/>
                    <a:pt x="20778" y="2084"/>
                  </a:cubicBezTo>
                  <a:cubicBezTo>
                    <a:pt x="20953" y="1783"/>
                    <a:pt x="21104" y="1483"/>
                    <a:pt x="21279" y="1182"/>
                  </a:cubicBezTo>
                  <a:cubicBezTo>
                    <a:pt x="21329" y="1057"/>
                    <a:pt x="21379" y="931"/>
                    <a:pt x="21455" y="806"/>
                  </a:cubicBezTo>
                  <a:cubicBezTo>
                    <a:pt x="21580" y="631"/>
                    <a:pt x="21630" y="405"/>
                    <a:pt x="21655" y="179"/>
                  </a:cubicBezTo>
                  <a:cubicBezTo>
                    <a:pt x="21454" y="63"/>
                    <a:pt x="21312" y="1"/>
                    <a:pt x="21195" y="1"/>
                  </a:cubicBezTo>
                  <a:close/>
                </a:path>
              </a:pathLst>
            </a:custGeom>
            <a:solidFill>
              <a:srgbClr val="A80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804;p58"/>
            <p:cNvSpPr/>
            <p:nvPr/>
          </p:nvSpPr>
          <p:spPr>
            <a:xfrm>
              <a:off x="4591625" y="2845450"/>
              <a:ext cx="44525" cy="50050"/>
            </a:xfrm>
            <a:custGeom>
              <a:avLst/>
              <a:gdLst/>
              <a:ahLst/>
              <a:cxnLst/>
              <a:rect l="l" t="t" r="r" b="b"/>
              <a:pathLst>
                <a:path w="1781" h="2002" extrusionOk="0">
                  <a:moveTo>
                    <a:pt x="1261" y="1"/>
                  </a:moveTo>
                  <a:cubicBezTo>
                    <a:pt x="1133" y="1"/>
                    <a:pt x="1006" y="48"/>
                    <a:pt x="878" y="119"/>
                  </a:cubicBezTo>
                  <a:cubicBezTo>
                    <a:pt x="452" y="369"/>
                    <a:pt x="176" y="720"/>
                    <a:pt x="51" y="1196"/>
                  </a:cubicBezTo>
                  <a:cubicBezTo>
                    <a:pt x="1" y="1347"/>
                    <a:pt x="26" y="1497"/>
                    <a:pt x="51" y="1647"/>
                  </a:cubicBezTo>
                  <a:cubicBezTo>
                    <a:pt x="97" y="1877"/>
                    <a:pt x="248" y="2001"/>
                    <a:pt x="466" y="2001"/>
                  </a:cubicBezTo>
                  <a:cubicBezTo>
                    <a:pt x="486" y="2001"/>
                    <a:pt x="506" y="2000"/>
                    <a:pt x="527" y="1998"/>
                  </a:cubicBezTo>
                  <a:cubicBezTo>
                    <a:pt x="627" y="1998"/>
                    <a:pt x="753" y="1973"/>
                    <a:pt x="828" y="1923"/>
                  </a:cubicBezTo>
                  <a:cubicBezTo>
                    <a:pt x="1329" y="1698"/>
                    <a:pt x="1605" y="1271"/>
                    <a:pt x="1755" y="770"/>
                  </a:cubicBezTo>
                  <a:cubicBezTo>
                    <a:pt x="1780" y="520"/>
                    <a:pt x="1780" y="269"/>
                    <a:pt x="1555" y="94"/>
                  </a:cubicBezTo>
                  <a:cubicBezTo>
                    <a:pt x="1457" y="28"/>
                    <a:pt x="1359" y="1"/>
                    <a:pt x="12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805;p58"/>
            <p:cNvSpPr/>
            <p:nvPr/>
          </p:nvSpPr>
          <p:spPr>
            <a:xfrm>
              <a:off x="4578475" y="2900350"/>
              <a:ext cx="18200" cy="17625"/>
            </a:xfrm>
            <a:custGeom>
              <a:avLst/>
              <a:gdLst/>
              <a:ahLst/>
              <a:cxnLst/>
              <a:rect l="l" t="t" r="r" b="b"/>
              <a:pathLst>
                <a:path w="728" h="705" extrusionOk="0">
                  <a:moveTo>
                    <a:pt x="413" y="0"/>
                  </a:moveTo>
                  <a:cubicBezTo>
                    <a:pt x="248" y="0"/>
                    <a:pt x="74" y="141"/>
                    <a:pt x="51" y="304"/>
                  </a:cubicBezTo>
                  <a:cubicBezTo>
                    <a:pt x="1" y="479"/>
                    <a:pt x="126" y="680"/>
                    <a:pt x="301" y="705"/>
                  </a:cubicBezTo>
                  <a:cubicBezTo>
                    <a:pt x="477" y="705"/>
                    <a:pt x="652" y="579"/>
                    <a:pt x="677" y="354"/>
                  </a:cubicBezTo>
                  <a:cubicBezTo>
                    <a:pt x="727" y="203"/>
                    <a:pt x="602" y="53"/>
                    <a:pt x="452" y="3"/>
                  </a:cubicBezTo>
                  <a:cubicBezTo>
                    <a:pt x="439" y="1"/>
                    <a:pt x="426" y="0"/>
                    <a:pt x="4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806;p58"/>
            <p:cNvSpPr/>
            <p:nvPr/>
          </p:nvSpPr>
          <p:spPr>
            <a:xfrm>
              <a:off x="5116700" y="3102400"/>
              <a:ext cx="45000" cy="49700"/>
            </a:xfrm>
            <a:custGeom>
              <a:avLst/>
              <a:gdLst/>
              <a:ahLst/>
              <a:cxnLst/>
              <a:rect l="l" t="t" r="r" b="b"/>
              <a:pathLst>
                <a:path w="1800" h="1988" extrusionOk="0">
                  <a:moveTo>
                    <a:pt x="1254" y="0"/>
                  </a:moveTo>
                  <a:cubicBezTo>
                    <a:pt x="1161" y="0"/>
                    <a:pt x="1059" y="21"/>
                    <a:pt x="953" y="66"/>
                  </a:cubicBezTo>
                  <a:cubicBezTo>
                    <a:pt x="928" y="91"/>
                    <a:pt x="903" y="91"/>
                    <a:pt x="878" y="116"/>
                  </a:cubicBezTo>
                  <a:cubicBezTo>
                    <a:pt x="427" y="367"/>
                    <a:pt x="151" y="768"/>
                    <a:pt x="26" y="1244"/>
                  </a:cubicBezTo>
                  <a:cubicBezTo>
                    <a:pt x="0" y="1369"/>
                    <a:pt x="0" y="1520"/>
                    <a:pt x="26" y="1645"/>
                  </a:cubicBezTo>
                  <a:cubicBezTo>
                    <a:pt x="76" y="1821"/>
                    <a:pt x="201" y="1946"/>
                    <a:pt x="376" y="1971"/>
                  </a:cubicBezTo>
                  <a:cubicBezTo>
                    <a:pt x="439" y="1981"/>
                    <a:pt x="501" y="1987"/>
                    <a:pt x="560" y="1987"/>
                  </a:cubicBezTo>
                  <a:cubicBezTo>
                    <a:pt x="643" y="1987"/>
                    <a:pt x="719" y="1975"/>
                    <a:pt x="777" y="1946"/>
                  </a:cubicBezTo>
                  <a:cubicBezTo>
                    <a:pt x="1304" y="1720"/>
                    <a:pt x="1579" y="1269"/>
                    <a:pt x="1755" y="818"/>
                  </a:cubicBezTo>
                  <a:cubicBezTo>
                    <a:pt x="1755" y="718"/>
                    <a:pt x="1755" y="668"/>
                    <a:pt x="1780" y="643"/>
                  </a:cubicBezTo>
                  <a:cubicBezTo>
                    <a:pt x="1799" y="254"/>
                    <a:pt x="1577" y="0"/>
                    <a:pt x="12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807;p58"/>
            <p:cNvSpPr/>
            <p:nvPr/>
          </p:nvSpPr>
          <p:spPr>
            <a:xfrm>
              <a:off x="5103550" y="3157050"/>
              <a:ext cx="18175" cy="17250"/>
            </a:xfrm>
            <a:custGeom>
              <a:avLst/>
              <a:gdLst/>
              <a:ahLst/>
              <a:cxnLst/>
              <a:rect l="l" t="t" r="r" b="b"/>
              <a:pathLst>
                <a:path w="727" h="690" extrusionOk="0">
                  <a:moveTo>
                    <a:pt x="381" y="1"/>
                  </a:moveTo>
                  <a:cubicBezTo>
                    <a:pt x="225" y="1"/>
                    <a:pt x="69" y="134"/>
                    <a:pt x="25" y="286"/>
                  </a:cubicBezTo>
                  <a:cubicBezTo>
                    <a:pt x="0" y="462"/>
                    <a:pt x="125" y="662"/>
                    <a:pt x="276" y="687"/>
                  </a:cubicBezTo>
                  <a:cubicBezTo>
                    <a:pt x="289" y="689"/>
                    <a:pt x="302" y="690"/>
                    <a:pt x="315" y="690"/>
                  </a:cubicBezTo>
                  <a:cubicBezTo>
                    <a:pt x="480" y="690"/>
                    <a:pt x="654" y="549"/>
                    <a:pt x="677" y="386"/>
                  </a:cubicBezTo>
                  <a:cubicBezTo>
                    <a:pt x="727" y="236"/>
                    <a:pt x="602" y="61"/>
                    <a:pt x="451" y="11"/>
                  </a:cubicBezTo>
                  <a:cubicBezTo>
                    <a:pt x="428" y="4"/>
                    <a:pt x="404" y="1"/>
                    <a:pt x="3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808;p58"/>
            <p:cNvSpPr/>
            <p:nvPr/>
          </p:nvSpPr>
          <p:spPr>
            <a:xfrm>
              <a:off x="4804675" y="2970775"/>
              <a:ext cx="130975" cy="115725"/>
            </a:xfrm>
            <a:custGeom>
              <a:avLst/>
              <a:gdLst/>
              <a:ahLst/>
              <a:cxnLst/>
              <a:rect l="l" t="t" r="r" b="b"/>
              <a:pathLst>
                <a:path w="5239" h="4629" extrusionOk="0">
                  <a:moveTo>
                    <a:pt x="798" y="1"/>
                  </a:moveTo>
                  <a:cubicBezTo>
                    <a:pt x="710" y="1"/>
                    <a:pt x="624" y="40"/>
                    <a:pt x="577" y="118"/>
                  </a:cubicBezTo>
                  <a:cubicBezTo>
                    <a:pt x="527" y="193"/>
                    <a:pt x="476" y="269"/>
                    <a:pt x="451" y="344"/>
                  </a:cubicBezTo>
                  <a:cubicBezTo>
                    <a:pt x="151" y="1071"/>
                    <a:pt x="0" y="1797"/>
                    <a:pt x="126" y="2574"/>
                  </a:cubicBezTo>
                  <a:cubicBezTo>
                    <a:pt x="176" y="2875"/>
                    <a:pt x="276" y="3201"/>
                    <a:pt x="401" y="3477"/>
                  </a:cubicBezTo>
                  <a:cubicBezTo>
                    <a:pt x="757" y="4210"/>
                    <a:pt x="1412" y="4628"/>
                    <a:pt x="2173" y="4628"/>
                  </a:cubicBezTo>
                  <a:cubicBezTo>
                    <a:pt x="2323" y="4628"/>
                    <a:pt x="2476" y="4612"/>
                    <a:pt x="2632" y="4579"/>
                  </a:cubicBezTo>
                  <a:cubicBezTo>
                    <a:pt x="3108" y="4479"/>
                    <a:pt x="3509" y="4279"/>
                    <a:pt x="3885" y="3978"/>
                  </a:cubicBezTo>
                  <a:cubicBezTo>
                    <a:pt x="4411" y="3577"/>
                    <a:pt x="4812" y="3076"/>
                    <a:pt x="5113" y="2474"/>
                  </a:cubicBezTo>
                  <a:cubicBezTo>
                    <a:pt x="5163" y="2399"/>
                    <a:pt x="5188" y="2324"/>
                    <a:pt x="5213" y="2248"/>
                  </a:cubicBezTo>
                  <a:cubicBezTo>
                    <a:pt x="5238" y="2123"/>
                    <a:pt x="5163" y="1998"/>
                    <a:pt x="5063" y="1923"/>
                  </a:cubicBezTo>
                  <a:cubicBezTo>
                    <a:pt x="5021" y="1906"/>
                    <a:pt x="4979" y="1898"/>
                    <a:pt x="4938" y="1898"/>
                  </a:cubicBezTo>
                  <a:cubicBezTo>
                    <a:pt x="4857" y="1898"/>
                    <a:pt x="4779" y="1931"/>
                    <a:pt x="4712" y="1998"/>
                  </a:cubicBezTo>
                  <a:cubicBezTo>
                    <a:pt x="4637" y="2123"/>
                    <a:pt x="4562" y="2248"/>
                    <a:pt x="4461" y="2399"/>
                  </a:cubicBezTo>
                  <a:cubicBezTo>
                    <a:pt x="4161" y="2900"/>
                    <a:pt x="3785" y="3326"/>
                    <a:pt x="3283" y="3652"/>
                  </a:cubicBezTo>
                  <a:cubicBezTo>
                    <a:pt x="3008" y="3853"/>
                    <a:pt x="2682" y="3953"/>
                    <a:pt x="2356" y="4003"/>
                  </a:cubicBezTo>
                  <a:cubicBezTo>
                    <a:pt x="2300" y="4008"/>
                    <a:pt x="2245" y="4011"/>
                    <a:pt x="2192" y="4011"/>
                  </a:cubicBezTo>
                  <a:cubicBezTo>
                    <a:pt x="1766" y="4011"/>
                    <a:pt x="1417" y="3836"/>
                    <a:pt x="1128" y="3502"/>
                  </a:cubicBezTo>
                  <a:cubicBezTo>
                    <a:pt x="928" y="3251"/>
                    <a:pt x="802" y="2950"/>
                    <a:pt x="752" y="2649"/>
                  </a:cubicBezTo>
                  <a:cubicBezTo>
                    <a:pt x="677" y="2248"/>
                    <a:pt x="677" y="1822"/>
                    <a:pt x="777" y="1296"/>
                  </a:cubicBezTo>
                  <a:cubicBezTo>
                    <a:pt x="827" y="1146"/>
                    <a:pt x="902" y="895"/>
                    <a:pt x="1003" y="619"/>
                  </a:cubicBezTo>
                  <a:cubicBezTo>
                    <a:pt x="1028" y="544"/>
                    <a:pt x="1053" y="444"/>
                    <a:pt x="1078" y="369"/>
                  </a:cubicBezTo>
                  <a:cubicBezTo>
                    <a:pt x="1103" y="243"/>
                    <a:pt x="1053" y="118"/>
                    <a:pt x="953" y="43"/>
                  </a:cubicBezTo>
                  <a:cubicBezTo>
                    <a:pt x="906" y="15"/>
                    <a:pt x="852" y="1"/>
                    <a:pt x="7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523990" y="1199280"/>
                <a:ext cx="5900873" cy="2932278"/>
              </a:xfrm>
              <a:prstGeom prst="rect">
                <a:avLst/>
              </a:prstGeom>
            </p:spPr>
            <p:txBody>
              <a:bodyPr wrap="square">
                <a:spAutoFit/>
              </a:bodyPr>
              <a:lstStyle/>
              <a:p>
                <a:pPr algn="just">
                  <a:lnSpc>
                    <a:spcPct val="150000"/>
                  </a:lnSpc>
                  <a:spcAft>
                    <a:spcPts val="800"/>
                  </a:spcAft>
                </a:pPr>
                <a:r>
                  <a:rPr lang="fr-FR" sz="1800" dirty="0" err="1">
                    <a:latin typeface="Arial" panose="020B0604020202020204" pitchFamily="34" charset="0"/>
                    <a:ea typeface="Calibri" panose="020F0502020204030204" pitchFamily="34" charset="0"/>
                    <a:cs typeface="Times New Roman" panose="02020603050405020304" pitchFamily="18" charset="0"/>
                  </a:rPr>
                  <a:t>Vì</a:t>
                </a:r>
                <a:r>
                  <a:rPr lang="fr-FR" sz="1800" dirty="0">
                    <a:latin typeface="Arial" panose="020B0604020202020204" pitchFamily="34" charset="0"/>
                    <a:ea typeface="Calibri" panose="020F0502020204030204" pitchFamily="34" charset="0"/>
                    <a:cs typeface="Times New Roman" panose="02020603050405020304" pitchFamily="18" charset="0"/>
                  </a:rPr>
                  <a:t> ABCD là </a:t>
                </a:r>
                <a:r>
                  <a:rPr lang="fr-FR" sz="1800" dirty="0" err="1">
                    <a:latin typeface="Arial" panose="020B0604020202020204" pitchFamily="34" charset="0"/>
                    <a:ea typeface="Calibri" panose="020F0502020204030204" pitchFamily="34" charset="0"/>
                    <a:cs typeface="Times New Roman" panose="02020603050405020304" pitchFamily="18" charset="0"/>
                  </a:rPr>
                  <a:t>hình</a:t>
                </a:r>
                <a:r>
                  <a:rPr lang="fr-FR" sz="1800" dirty="0">
                    <a:latin typeface="Arial" panose="020B0604020202020204" pitchFamily="34" charset="0"/>
                    <a:ea typeface="Calibri" panose="020F0502020204030204" pitchFamily="34" charset="0"/>
                    <a:cs typeface="Times New Roman" panose="02020603050405020304" pitchFamily="18" charset="0"/>
                  </a:rPr>
                  <a:t> </a:t>
                </a:r>
                <a:r>
                  <a:rPr lang="fr-FR" sz="1800" dirty="0" err="1">
                    <a:latin typeface="Arial" panose="020B0604020202020204" pitchFamily="34" charset="0"/>
                    <a:ea typeface="Calibri" panose="020F0502020204030204" pitchFamily="34" charset="0"/>
                    <a:cs typeface="Times New Roman" panose="02020603050405020304" pitchFamily="18" charset="0"/>
                  </a:rPr>
                  <a:t>vuông</a:t>
                </a:r>
                <a:r>
                  <a:rPr lang="fr-FR" sz="1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1800" i="1">
                        <a:latin typeface="Cambria Math" panose="02040503050406030204" pitchFamily="18" charset="0"/>
                        <a:ea typeface="Calibri" panose="020F0502020204030204" pitchFamily="34" charset="0"/>
                        <a:cs typeface="Arial" panose="020B0604020202020204" pitchFamily="34" charset="0"/>
                      </a:rPr>
                      <m:t>⇒</m:t>
                    </m:r>
                    <m:r>
                      <a:rPr lang="fr-FR" sz="1800" i="1">
                        <a:latin typeface="Cambria Math" panose="02040503050406030204" pitchFamily="18" charset="0"/>
                        <a:ea typeface="Calibri" panose="020F0502020204030204" pitchFamily="34" charset="0"/>
                        <a:cs typeface="Arial" panose="020B0604020202020204" pitchFamily="34" charset="0"/>
                      </a:rPr>
                      <m:t>𝐴𝐶</m:t>
                    </m:r>
                    <m:r>
                      <a:rPr lang="fr-FR" sz="1800" i="1">
                        <a:latin typeface="Cambria Math" panose="02040503050406030204" pitchFamily="18" charset="0"/>
                        <a:ea typeface="Calibri" panose="020F0502020204030204" pitchFamily="34" charset="0"/>
                        <a:cs typeface="Arial" panose="020B0604020202020204" pitchFamily="34" charset="0"/>
                      </a:rPr>
                      <m:t>=</m:t>
                    </m:r>
                    <m:r>
                      <a:rPr lang="fr-FR" sz="1800" i="1">
                        <a:latin typeface="Cambria Math" panose="02040503050406030204" pitchFamily="18" charset="0"/>
                        <a:ea typeface="Calibri" panose="020F0502020204030204" pitchFamily="34" charset="0"/>
                        <a:cs typeface="Arial" panose="020B0604020202020204" pitchFamily="34" charset="0"/>
                      </a:rPr>
                      <m:t>𝑎</m:t>
                    </m:r>
                    <m:rad>
                      <m:radPr>
                        <m:degHide m:val="on"/>
                        <m:ctrlPr>
                          <a:rPr lang="en-US" sz="1800" i="1">
                            <a:latin typeface="Cambria Math" panose="02040503050406030204" pitchFamily="18" charset="0"/>
                            <a:ea typeface="Calibri" panose="020F0502020204030204" pitchFamily="34" charset="0"/>
                            <a:cs typeface="Arial" panose="020B0604020202020204" pitchFamily="34" charset="0"/>
                          </a:rPr>
                        </m:ctrlPr>
                      </m:radPr>
                      <m:deg/>
                      <m:e>
                        <m:r>
                          <a:rPr lang="fr-FR" sz="1800" i="1">
                            <a:latin typeface="Cambria Math" panose="02040503050406030204" pitchFamily="18" charset="0"/>
                            <a:ea typeface="Calibri" panose="020F0502020204030204" pitchFamily="34" charset="0"/>
                            <a:cs typeface="Arial" panose="020B0604020202020204" pitchFamily="34" charset="0"/>
                          </a:rPr>
                          <m:t>2</m:t>
                        </m:r>
                      </m:e>
                    </m:rad>
                    <m:r>
                      <a:rPr lang="fr-FR" sz="1800" i="1">
                        <a:latin typeface="Cambria Math" panose="02040503050406030204" pitchFamily="18" charset="0"/>
                        <a:ea typeface="Calibri" panose="020F0502020204030204" pitchFamily="34" charset="0"/>
                        <a:cs typeface="Arial" panose="020B0604020202020204" pitchFamily="34" charset="0"/>
                      </a:rPr>
                      <m:t>⇒</m:t>
                    </m:r>
                    <m:r>
                      <a:rPr lang="fr-FR" sz="1800" i="1">
                        <a:latin typeface="Cambria Math" panose="02040503050406030204" pitchFamily="18" charset="0"/>
                        <a:ea typeface="Calibri" panose="020F0502020204030204" pitchFamily="34" charset="0"/>
                        <a:cs typeface="Arial" panose="020B0604020202020204" pitchFamily="34" charset="0"/>
                      </a:rPr>
                      <m:t>𝐴𝑂</m:t>
                    </m:r>
                    <m:r>
                      <a:rPr lang="fr-FR" sz="1800" i="1">
                        <a:latin typeface="Cambria Math" panose="02040503050406030204" pitchFamily="18" charset="0"/>
                        <a:ea typeface="Calibri" panose="020F0502020204030204" pitchFamily="34" charset="0"/>
                        <a:cs typeface="Arial" panose="020B0604020202020204" pitchFamily="34" charset="0"/>
                      </a:rPr>
                      <m:t>=</m:t>
                    </m:r>
                    <m:f>
                      <m:fPr>
                        <m:ctrlPr>
                          <a:rPr lang="en-US" sz="1800" i="1">
                            <a:latin typeface="Cambria Math" panose="02040503050406030204" pitchFamily="18" charset="0"/>
                            <a:ea typeface="Calibri" panose="020F0502020204030204" pitchFamily="34" charset="0"/>
                            <a:cs typeface="Arial" panose="020B0604020202020204" pitchFamily="34" charset="0"/>
                          </a:rPr>
                        </m:ctrlPr>
                      </m:fPr>
                      <m:num>
                        <m:r>
                          <a:rPr lang="fr-FR" sz="1800" i="1">
                            <a:latin typeface="Cambria Math" panose="02040503050406030204" pitchFamily="18" charset="0"/>
                            <a:ea typeface="Calibri" panose="020F0502020204030204" pitchFamily="34" charset="0"/>
                            <a:cs typeface="Arial" panose="020B0604020202020204" pitchFamily="34" charset="0"/>
                          </a:rPr>
                          <m:t>𝑎</m:t>
                        </m:r>
                        <m:rad>
                          <m:radPr>
                            <m:degHide m:val="on"/>
                            <m:ctrlPr>
                              <a:rPr lang="en-US" sz="1800" i="1">
                                <a:latin typeface="Cambria Math" panose="02040503050406030204" pitchFamily="18" charset="0"/>
                                <a:ea typeface="Calibri" panose="020F0502020204030204" pitchFamily="34" charset="0"/>
                                <a:cs typeface="Arial" panose="020B0604020202020204" pitchFamily="34" charset="0"/>
                              </a:rPr>
                            </m:ctrlPr>
                          </m:radPr>
                          <m:deg/>
                          <m:e>
                            <m:r>
                              <a:rPr lang="fr-FR" sz="1800" i="1">
                                <a:latin typeface="Cambria Math" panose="02040503050406030204" pitchFamily="18" charset="0"/>
                                <a:ea typeface="Calibri" panose="020F0502020204030204" pitchFamily="34" charset="0"/>
                                <a:cs typeface="Arial" panose="020B0604020202020204" pitchFamily="34" charset="0"/>
                              </a:rPr>
                              <m:t>2</m:t>
                            </m:r>
                          </m:e>
                        </m:rad>
                      </m:num>
                      <m:den>
                        <m:r>
                          <a:rPr lang="fr-FR" sz="1800" i="1">
                            <a:latin typeface="Cambria Math" panose="02040503050406030204" pitchFamily="18" charset="0"/>
                            <a:ea typeface="Calibri" panose="020F0502020204030204" pitchFamily="34" charset="0"/>
                            <a:cs typeface="Arial" panose="020B0604020202020204" pitchFamily="34" charset="0"/>
                          </a:rPr>
                          <m:t>2</m:t>
                        </m:r>
                      </m:den>
                    </m:f>
                  </m:oMath>
                </a14:m>
                <a:r>
                  <a:rPr lang="fr-FR" sz="1800" dirty="0">
                    <a:latin typeface="Arial" panose="020B0604020202020204" pitchFamily="34" charset="0"/>
                    <a:ea typeface="Calibri" panose="020F0502020204030204" pitchFamily="34"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fr-FR" sz="1800" dirty="0" err="1">
                    <a:latin typeface="Arial" panose="020B0604020202020204" pitchFamily="34" charset="0"/>
                    <a:ea typeface="Calibri" panose="020F0502020204030204" pitchFamily="34" charset="0"/>
                    <a:cs typeface="Times New Roman" panose="02020603050405020304" pitchFamily="18" charset="0"/>
                  </a:rPr>
                  <a:t>Xét</a:t>
                </a:r>
                <a:r>
                  <a:rPr lang="fr-FR" sz="1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1800" i="1">
                        <a:latin typeface="Cambria Math" panose="02040503050406030204" pitchFamily="18" charset="0"/>
                        <a:ea typeface="Calibri" panose="020F0502020204030204" pitchFamily="34" charset="0"/>
                        <a:cs typeface="Arial" panose="020B0604020202020204" pitchFamily="34" charset="0"/>
                      </a:rPr>
                      <m:t>∆</m:t>
                    </m:r>
                    <m:r>
                      <a:rPr lang="fr-FR" sz="1800" i="1">
                        <a:latin typeface="Cambria Math" panose="02040503050406030204" pitchFamily="18" charset="0"/>
                        <a:ea typeface="Calibri" panose="020F0502020204030204" pitchFamily="34" charset="0"/>
                        <a:cs typeface="Arial" panose="020B0604020202020204" pitchFamily="34" charset="0"/>
                      </a:rPr>
                      <m:t>𝑆𝐴𝑂</m:t>
                    </m:r>
                  </m:oMath>
                </a14:m>
                <a:r>
                  <a:rPr lang="fr-FR" sz="1800" dirty="0">
                    <a:latin typeface="Arial" panose="020B0604020202020204" pitchFamily="34" charset="0"/>
                    <a:ea typeface="Calibri" panose="020F0502020204030204" pitchFamily="34" charset="0"/>
                    <a:cs typeface="Times New Roman" panose="02020603050405020304" pitchFamily="18" charset="0"/>
                  </a:rPr>
                  <a:t> </a:t>
                </a:r>
                <a:r>
                  <a:rPr lang="fr-FR" sz="1800" dirty="0" err="1">
                    <a:latin typeface="Arial" panose="020B0604020202020204" pitchFamily="34" charset="0"/>
                    <a:ea typeface="Calibri" panose="020F0502020204030204" pitchFamily="34" charset="0"/>
                    <a:cs typeface="Times New Roman" panose="02020603050405020304" pitchFamily="18" charset="0"/>
                  </a:rPr>
                  <a:t>vuông</a:t>
                </a:r>
                <a:r>
                  <a:rPr lang="fr-FR" sz="1800" dirty="0">
                    <a:latin typeface="Arial" panose="020B0604020202020204" pitchFamily="34" charset="0"/>
                    <a:ea typeface="Calibri" panose="020F0502020204030204" pitchFamily="34" charset="0"/>
                    <a:cs typeface="Times New Roman" panose="02020603050405020304" pitchFamily="18" charset="0"/>
                  </a:rPr>
                  <a:t> </a:t>
                </a:r>
                <a:r>
                  <a:rPr lang="fr-FR" sz="1800" dirty="0" err="1">
                    <a:latin typeface="Arial" panose="020B0604020202020204" pitchFamily="34" charset="0"/>
                    <a:ea typeface="Calibri" panose="020F0502020204030204" pitchFamily="34" charset="0"/>
                    <a:cs typeface="Times New Roman" panose="02020603050405020304" pitchFamily="18" charset="0"/>
                  </a:rPr>
                  <a:t>tại</a:t>
                </a:r>
                <a:r>
                  <a:rPr lang="fr-FR" sz="1800" dirty="0">
                    <a:latin typeface="Arial" panose="020B0604020202020204" pitchFamily="34" charset="0"/>
                    <a:ea typeface="Calibri" panose="020F0502020204030204" pitchFamily="34" charset="0"/>
                    <a:cs typeface="Times New Roman" panose="02020603050405020304" pitchFamily="18" charset="0"/>
                  </a:rPr>
                  <a:t> O, ta </a:t>
                </a:r>
                <a:r>
                  <a:rPr lang="fr-FR" sz="1800" dirty="0" err="1">
                    <a:latin typeface="Arial" panose="020B0604020202020204" pitchFamily="34" charset="0"/>
                    <a:ea typeface="Calibri" panose="020F0502020204030204" pitchFamily="34" charset="0"/>
                    <a:cs typeface="Times New Roman" panose="02020603050405020304" pitchFamily="18" charset="0"/>
                  </a:rPr>
                  <a:t>có</a:t>
                </a:r>
                <a:r>
                  <a:rPr lang="fr-FR" sz="1800" dirty="0">
                    <a:latin typeface="Arial" panose="020B0604020202020204" pitchFamily="34" charset="0"/>
                    <a:ea typeface="Calibri" panose="020F0502020204030204" pitchFamily="34"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r>
                      <a:rPr lang="fr-FR" sz="1800" i="1">
                        <a:latin typeface="Cambria Math" panose="02040503050406030204" pitchFamily="18" charset="0"/>
                        <a:ea typeface="Calibri" panose="020F0502020204030204" pitchFamily="34" charset="0"/>
                        <a:cs typeface="Arial" panose="020B0604020202020204" pitchFamily="34" charset="0"/>
                      </a:rPr>
                      <m:t>𝑆𝑂</m:t>
                    </m:r>
                    <m:r>
                      <a:rPr lang="fr-FR" sz="18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fr-FR" sz="1800" i="1">
                                <a:latin typeface="Cambria Math" panose="02040503050406030204" pitchFamily="18" charset="0"/>
                                <a:ea typeface="Calibri" panose="020F0502020204030204" pitchFamily="34" charset="0"/>
                                <a:cs typeface="Arial" panose="020B0604020202020204" pitchFamily="34" charset="0"/>
                              </a:rPr>
                              <m:t>𝑆𝐴</m:t>
                            </m:r>
                          </m:e>
                          <m:sup>
                            <m:r>
                              <a:rPr lang="fr-FR" sz="1800" i="1">
                                <a:latin typeface="Cambria Math" panose="02040503050406030204" pitchFamily="18" charset="0"/>
                                <a:ea typeface="Calibri" panose="020F0502020204030204" pitchFamily="34" charset="0"/>
                                <a:cs typeface="Arial" panose="020B0604020202020204" pitchFamily="34" charset="0"/>
                              </a:rPr>
                              <m:t>2</m:t>
                            </m:r>
                          </m:sup>
                        </m:sSup>
                        <m:r>
                          <a:rPr lang="fr-FR" sz="1800" i="1">
                            <a:latin typeface="Cambria Math" panose="02040503050406030204" pitchFamily="18" charset="0"/>
                            <a:ea typeface="Calibri" panose="020F0502020204030204" pitchFamily="34" charset="0"/>
                            <a:cs typeface="Arial" panose="020B0604020202020204" pitchFamily="34" charset="0"/>
                          </a:rPr>
                          <m:t>−</m:t>
                        </m:r>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fr-FR" sz="1800" i="1">
                                <a:latin typeface="Cambria Math" panose="02040503050406030204" pitchFamily="18" charset="0"/>
                                <a:ea typeface="Calibri" panose="020F0502020204030204" pitchFamily="34" charset="0"/>
                                <a:cs typeface="Arial" panose="020B0604020202020204" pitchFamily="34" charset="0"/>
                              </a:rPr>
                              <m:t>𝐴𝑂</m:t>
                            </m:r>
                          </m:e>
                          <m:sup>
                            <m:r>
                              <a:rPr lang="fr-FR" sz="1800" i="1">
                                <a:latin typeface="Cambria Math" panose="02040503050406030204" pitchFamily="18" charset="0"/>
                                <a:ea typeface="Calibri" panose="020F0502020204030204" pitchFamily="34" charset="0"/>
                                <a:cs typeface="Arial" panose="020B0604020202020204" pitchFamily="34" charset="0"/>
                              </a:rPr>
                              <m:t>2</m:t>
                            </m:r>
                          </m:sup>
                        </m:sSup>
                      </m:e>
                    </m:rad>
                    <m:r>
                      <a:rPr lang="fr-FR" sz="18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fr-FR" sz="1800" i="1">
                                <a:latin typeface="Cambria Math" panose="02040503050406030204" pitchFamily="18" charset="0"/>
                                <a:ea typeface="Calibri" panose="020F0502020204030204" pitchFamily="34" charset="0"/>
                                <a:cs typeface="Arial" panose="020B0604020202020204" pitchFamily="34" charset="0"/>
                              </a:rPr>
                              <m:t>𝑎</m:t>
                            </m:r>
                          </m:e>
                          <m:sup>
                            <m:r>
                              <a:rPr lang="fr-FR" sz="1800" i="1">
                                <a:latin typeface="Cambria Math" panose="02040503050406030204" pitchFamily="18" charset="0"/>
                                <a:ea typeface="Calibri" panose="020F0502020204030204" pitchFamily="34" charset="0"/>
                                <a:cs typeface="Arial" panose="020B0604020202020204" pitchFamily="34" charset="0"/>
                              </a:rPr>
                              <m:t>2</m:t>
                            </m:r>
                          </m:sup>
                        </m:sSup>
                        <m:r>
                          <a:rPr lang="fr-FR" sz="1800" i="1">
                            <a:latin typeface="Cambria Math" panose="02040503050406030204" pitchFamily="18" charset="0"/>
                            <a:ea typeface="Calibri" panose="020F0502020204030204" pitchFamily="34" charset="0"/>
                            <a:cs typeface="Arial" panose="020B0604020202020204" pitchFamily="34" charset="0"/>
                          </a:rPr>
                          <m:t>−</m:t>
                        </m:r>
                        <m:f>
                          <m:fPr>
                            <m:ctrlPr>
                              <a:rPr lang="en-US" sz="1800" i="1">
                                <a:latin typeface="Cambria Math" panose="02040503050406030204" pitchFamily="18" charset="0"/>
                                <a:ea typeface="Calibri" panose="020F0502020204030204" pitchFamily="34" charset="0"/>
                                <a:cs typeface="Arial" panose="020B0604020202020204" pitchFamily="34" charset="0"/>
                              </a:rPr>
                            </m:ctrlPr>
                          </m:fPr>
                          <m:num>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fr-FR" sz="1800" i="1">
                                    <a:latin typeface="Cambria Math" panose="02040503050406030204" pitchFamily="18" charset="0"/>
                                    <a:ea typeface="Calibri" panose="020F0502020204030204" pitchFamily="34" charset="0"/>
                                    <a:cs typeface="Arial" panose="020B0604020202020204" pitchFamily="34" charset="0"/>
                                  </a:rPr>
                                  <m:t>𝑎</m:t>
                                </m:r>
                              </m:e>
                              <m:sup>
                                <m:r>
                                  <a:rPr lang="fr-FR" sz="1800" i="1">
                                    <a:latin typeface="Cambria Math" panose="02040503050406030204" pitchFamily="18" charset="0"/>
                                    <a:ea typeface="Calibri" panose="020F0502020204030204" pitchFamily="34" charset="0"/>
                                    <a:cs typeface="Arial" panose="020B0604020202020204" pitchFamily="34" charset="0"/>
                                  </a:rPr>
                                  <m:t>2</m:t>
                                </m:r>
                              </m:sup>
                            </m:sSup>
                          </m:num>
                          <m:den>
                            <m:r>
                              <a:rPr lang="fr-FR" sz="1800" i="1">
                                <a:latin typeface="Cambria Math" panose="02040503050406030204" pitchFamily="18" charset="0"/>
                                <a:ea typeface="Calibri" panose="020F0502020204030204" pitchFamily="34" charset="0"/>
                                <a:cs typeface="Arial" panose="020B0604020202020204" pitchFamily="34" charset="0"/>
                              </a:rPr>
                              <m:t>2</m:t>
                            </m:r>
                          </m:den>
                        </m:f>
                      </m:e>
                    </m:rad>
                    <m:r>
                      <a:rPr lang="fr-FR" sz="1800" i="1">
                        <a:latin typeface="Cambria Math" panose="02040503050406030204" pitchFamily="18" charset="0"/>
                        <a:ea typeface="Calibri" panose="020F0502020204030204" pitchFamily="34" charset="0"/>
                        <a:cs typeface="Arial" panose="020B0604020202020204" pitchFamily="34" charset="0"/>
                      </a:rPr>
                      <m:t>=</m:t>
                    </m:r>
                    <m:f>
                      <m:fPr>
                        <m:ctrlPr>
                          <a:rPr lang="en-US" sz="1800" i="1">
                            <a:latin typeface="Cambria Math" panose="02040503050406030204" pitchFamily="18" charset="0"/>
                            <a:ea typeface="Calibri" panose="020F0502020204030204" pitchFamily="34" charset="0"/>
                            <a:cs typeface="Arial" panose="020B0604020202020204" pitchFamily="34" charset="0"/>
                          </a:rPr>
                        </m:ctrlPr>
                      </m:fPr>
                      <m:num>
                        <m:r>
                          <a:rPr lang="fr-FR" sz="1800" i="1">
                            <a:latin typeface="Cambria Math" panose="02040503050406030204" pitchFamily="18" charset="0"/>
                            <a:ea typeface="Calibri" panose="020F0502020204030204" pitchFamily="34" charset="0"/>
                            <a:cs typeface="Arial" panose="020B0604020202020204" pitchFamily="34" charset="0"/>
                          </a:rPr>
                          <m:t>𝑎</m:t>
                        </m:r>
                        <m:rad>
                          <m:radPr>
                            <m:degHide m:val="on"/>
                            <m:ctrlPr>
                              <a:rPr lang="en-US" sz="1800" i="1">
                                <a:latin typeface="Cambria Math" panose="02040503050406030204" pitchFamily="18" charset="0"/>
                                <a:ea typeface="Calibri" panose="020F0502020204030204" pitchFamily="34" charset="0"/>
                                <a:cs typeface="Arial" panose="020B0604020202020204" pitchFamily="34" charset="0"/>
                              </a:rPr>
                            </m:ctrlPr>
                          </m:radPr>
                          <m:deg/>
                          <m:e>
                            <m:r>
                              <a:rPr lang="fr-FR" sz="1800" i="1">
                                <a:latin typeface="Cambria Math" panose="02040503050406030204" pitchFamily="18" charset="0"/>
                                <a:ea typeface="Calibri" panose="020F0502020204030204" pitchFamily="34" charset="0"/>
                                <a:cs typeface="Arial" panose="020B0604020202020204" pitchFamily="34" charset="0"/>
                              </a:rPr>
                              <m:t>2</m:t>
                            </m:r>
                          </m:e>
                        </m:rad>
                      </m:num>
                      <m:den>
                        <m:r>
                          <a:rPr lang="fr-FR" sz="1800" i="1">
                            <a:latin typeface="Cambria Math" panose="02040503050406030204" pitchFamily="18" charset="0"/>
                            <a:ea typeface="Calibri" panose="020F0502020204030204" pitchFamily="34" charset="0"/>
                            <a:cs typeface="Arial" panose="020B0604020202020204" pitchFamily="34" charset="0"/>
                          </a:rPr>
                          <m:t>2</m:t>
                        </m:r>
                      </m:den>
                    </m:f>
                  </m:oMath>
                </a14:m>
                <a:r>
                  <a:rPr lang="fr-FR" sz="1800" dirty="0">
                    <a:latin typeface="Arial" panose="020B0604020202020204" pitchFamily="34" charset="0"/>
                    <a:ea typeface="Calibri" panose="020F0502020204030204" pitchFamily="34"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da-DK" sz="1800" dirty="0">
                    <a:latin typeface="Arial" panose="020B0604020202020204" pitchFamily="34" charset="0"/>
                    <a:ea typeface="Calibri" panose="020F0502020204030204" pitchFamily="34" charset="0"/>
                    <a:cs typeface="Times New Roman" panose="02020603050405020304" pitchFamily="18" charset="0"/>
                  </a:rPr>
                  <a:t>Thể tích của khối chóp là: </a:t>
                </a:r>
                <a14:m>
                  <m:oMath xmlns:m="http://schemas.openxmlformats.org/officeDocument/2006/math">
                    <m:r>
                      <a:rPr lang="da-DK" sz="1800" i="1">
                        <a:latin typeface="Cambria Math" panose="02040503050406030204" pitchFamily="18" charset="0"/>
                        <a:ea typeface="Calibri" panose="020F0502020204030204" pitchFamily="34" charset="0"/>
                        <a:cs typeface="Arial" panose="020B0604020202020204" pitchFamily="34" charset="0"/>
                      </a:rPr>
                      <m:t>𝑉</m:t>
                    </m:r>
                    <m:r>
                      <a:rPr lang="da-DK" sz="1800" i="1">
                        <a:latin typeface="Cambria Math" panose="02040503050406030204" pitchFamily="18" charset="0"/>
                        <a:ea typeface="Calibri" panose="020F0502020204030204" pitchFamily="34" charset="0"/>
                        <a:cs typeface="Arial" panose="020B0604020202020204" pitchFamily="34" charset="0"/>
                      </a:rPr>
                      <m:t>=</m:t>
                    </m:r>
                    <m:f>
                      <m:fPr>
                        <m:ctrlPr>
                          <a:rPr lang="en-US" sz="1800" i="1">
                            <a:latin typeface="Cambria Math" panose="02040503050406030204" pitchFamily="18" charset="0"/>
                            <a:ea typeface="Calibri" panose="020F0502020204030204" pitchFamily="34" charset="0"/>
                            <a:cs typeface="Arial" panose="020B0604020202020204" pitchFamily="34" charset="0"/>
                          </a:rPr>
                        </m:ctrlPr>
                      </m:fPr>
                      <m:num>
                        <m:r>
                          <a:rPr lang="da-DK" sz="1800" i="1">
                            <a:latin typeface="Cambria Math" panose="02040503050406030204" pitchFamily="18" charset="0"/>
                            <a:ea typeface="Calibri" panose="020F0502020204030204" pitchFamily="34" charset="0"/>
                            <a:cs typeface="Arial" panose="020B0604020202020204" pitchFamily="34" charset="0"/>
                          </a:rPr>
                          <m:t>1</m:t>
                        </m:r>
                      </m:num>
                      <m:den>
                        <m:r>
                          <a:rPr lang="da-DK" sz="1800" i="1">
                            <a:latin typeface="Cambria Math" panose="02040503050406030204" pitchFamily="18" charset="0"/>
                            <a:ea typeface="Calibri" panose="020F0502020204030204" pitchFamily="34" charset="0"/>
                            <a:cs typeface="Arial" panose="020B0604020202020204" pitchFamily="34" charset="0"/>
                          </a:rPr>
                          <m:t>3</m:t>
                        </m:r>
                      </m:den>
                    </m:f>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𝑆h</m:t>
                    </m:r>
                    <m:r>
                      <a:rPr lang="da-DK" sz="1800" i="1">
                        <a:latin typeface="Cambria Math" panose="02040503050406030204" pitchFamily="18" charset="0"/>
                        <a:ea typeface="Calibri" panose="020F0502020204030204" pitchFamily="34" charset="0"/>
                        <a:cs typeface="Arial" panose="020B0604020202020204" pitchFamily="34" charset="0"/>
                      </a:rPr>
                      <m:t>=</m:t>
                    </m:r>
                    <m:f>
                      <m:fPr>
                        <m:ctrlPr>
                          <a:rPr lang="en-US" sz="1800" i="1">
                            <a:latin typeface="Cambria Math" panose="02040503050406030204" pitchFamily="18" charset="0"/>
                            <a:ea typeface="Calibri" panose="020F0502020204030204" pitchFamily="34" charset="0"/>
                            <a:cs typeface="Arial" panose="020B0604020202020204" pitchFamily="34" charset="0"/>
                          </a:rPr>
                        </m:ctrlPr>
                      </m:fPr>
                      <m:num>
                        <m:r>
                          <a:rPr lang="da-DK" sz="1800" i="1">
                            <a:latin typeface="Cambria Math" panose="02040503050406030204" pitchFamily="18" charset="0"/>
                            <a:ea typeface="Calibri" panose="020F0502020204030204" pitchFamily="34" charset="0"/>
                            <a:cs typeface="Arial" panose="020B0604020202020204" pitchFamily="34" charset="0"/>
                          </a:rPr>
                          <m:t>1</m:t>
                        </m:r>
                      </m:num>
                      <m:den>
                        <m:r>
                          <a:rPr lang="da-DK" sz="1800" i="1">
                            <a:latin typeface="Cambria Math" panose="02040503050406030204" pitchFamily="18" charset="0"/>
                            <a:ea typeface="Calibri" panose="020F0502020204030204" pitchFamily="34" charset="0"/>
                            <a:cs typeface="Arial" panose="020B0604020202020204" pitchFamily="34" charset="0"/>
                          </a:rPr>
                          <m:t>3</m:t>
                        </m:r>
                      </m:den>
                    </m:f>
                    <m:r>
                      <a:rPr lang="da-DK" sz="1800" i="1">
                        <a:latin typeface="Cambria Math" panose="02040503050406030204" pitchFamily="18" charset="0"/>
                        <a:ea typeface="Calibri" panose="020F0502020204030204" pitchFamily="34" charset="0"/>
                        <a:cs typeface="Arial" panose="020B0604020202020204" pitchFamily="34" charset="0"/>
                      </a:rPr>
                      <m:t>.</m:t>
                    </m:r>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da-DK" sz="1800" i="1">
                            <a:latin typeface="Cambria Math" panose="02040503050406030204" pitchFamily="18" charset="0"/>
                            <a:ea typeface="Calibri" panose="020F0502020204030204" pitchFamily="34" charset="0"/>
                            <a:cs typeface="Arial" panose="020B0604020202020204" pitchFamily="34" charset="0"/>
                          </a:rPr>
                          <m:t>𝑎</m:t>
                        </m:r>
                      </m:e>
                      <m:sup>
                        <m:r>
                          <a:rPr lang="da-DK" sz="1800" i="1">
                            <a:latin typeface="Cambria Math" panose="02040503050406030204" pitchFamily="18" charset="0"/>
                            <a:ea typeface="Calibri" panose="020F0502020204030204" pitchFamily="34" charset="0"/>
                            <a:cs typeface="Arial" panose="020B0604020202020204" pitchFamily="34" charset="0"/>
                          </a:rPr>
                          <m:t>2</m:t>
                        </m:r>
                      </m:sup>
                    </m:sSup>
                    <m:r>
                      <a:rPr lang="da-DK" sz="1800" i="1">
                        <a:latin typeface="Cambria Math" panose="02040503050406030204" pitchFamily="18" charset="0"/>
                        <a:ea typeface="Calibri" panose="020F0502020204030204" pitchFamily="34" charset="0"/>
                        <a:cs typeface="Arial" panose="020B0604020202020204" pitchFamily="34" charset="0"/>
                      </a:rPr>
                      <m:t>.</m:t>
                    </m:r>
                    <m:f>
                      <m:fPr>
                        <m:ctrlPr>
                          <a:rPr lang="en-US" sz="1800" i="1">
                            <a:latin typeface="Cambria Math" panose="02040503050406030204" pitchFamily="18" charset="0"/>
                            <a:ea typeface="Calibri" panose="020F0502020204030204" pitchFamily="34" charset="0"/>
                            <a:cs typeface="Arial" panose="020B0604020202020204" pitchFamily="34" charset="0"/>
                          </a:rPr>
                        </m:ctrlPr>
                      </m:fPr>
                      <m:num>
                        <m:r>
                          <a:rPr lang="da-DK" sz="1800" i="1">
                            <a:latin typeface="Cambria Math" panose="02040503050406030204" pitchFamily="18" charset="0"/>
                            <a:ea typeface="Calibri" panose="020F0502020204030204" pitchFamily="34" charset="0"/>
                            <a:cs typeface="Arial" panose="020B0604020202020204" pitchFamily="34" charset="0"/>
                          </a:rPr>
                          <m:t>𝑎</m:t>
                        </m:r>
                        <m:rad>
                          <m:radPr>
                            <m:degHide m:val="on"/>
                            <m:ctrlPr>
                              <a:rPr lang="en-US" sz="1800" i="1">
                                <a:latin typeface="Cambria Math" panose="02040503050406030204" pitchFamily="18" charset="0"/>
                                <a:ea typeface="Calibri" panose="020F0502020204030204" pitchFamily="34" charset="0"/>
                                <a:cs typeface="Arial" panose="020B0604020202020204" pitchFamily="34" charset="0"/>
                              </a:rPr>
                            </m:ctrlPr>
                          </m:radPr>
                          <m:deg/>
                          <m:e>
                            <m:r>
                              <a:rPr lang="da-DK" sz="1800" i="1">
                                <a:latin typeface="Cambria Math" panose="02040503050406030204" pitchFamily="18" charset="0"/>
                                <a:ea typeface="Calibri" panose="020F0502020204030204" pitchFamily="34" charset="0"/>
                                <a:cs typeface="Arial" panose="020B0604020202020204" pitchFamily="34" charset="0"/>
                              </a:rPr>
                              <m:t>2</m:t>
                            </m:r>
                          </m:e>
                        </m:rad>
                      </m:num>
                      <m:den>
                        <m:r>
                          <a:rPr lang="da-DK" sz="1800" i="1">
                            <a:latin typeface="Cambria Math" panose="02040503050406030204" pitchFamily="18" charset="0"/>
                            <a:ea typeface="Calibri" panose="020F0502020204030204" pitchFamily="34" charset="0"/>
                            <a:cs typeface="Arial" panose="020B0604020202020204" pitchFamily="34" charset="0"/>
                          </a:rPr>
                          <m:t>2</m:t>
                        </m:r>
                      </m:den>
                    </m:f>
                    <m:r>
                      <a:rPr lang="da-DK" sz="1800" i="1">
                        <a:latin typeface="Cambria Math" panose="02040503050406030204" pitchFamily="18" charset="0"/>
                        <a:ea typeface="Calibri" panose="020F0502020204030204" pitchFamily="34" charset="0"/>
                        <a:cs typeface="Arial" panose="020B0604020202020204" pitchFamily="34" charset="0"/>
                      </a:rPr>
                      <m:t>=</m:t>
                    </m:r>
                    <m:f>
                      <m:fPr>
                        <m:ctrlPr>
                          <a:rPr lang="en-US" sz="1800" i="1">
                            <a:latin typeface="Cambria Math" panose="02040503050406030204" pitchFamily="18" charset="0"/>
                            <a:ea typeface="Calibri" panose="020F0502020204030204" pitchFamily="34" charset="0"/>
                            <a:cs typeface="Arial" panose="020B0604020202020204" pitchFamily="34" charset="0"/>
                          </a:rPr>
                        </m:ctrlPr>
                      </m:fPr>
                      <m:num>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da-DK" sz="1800" i="1">
                                <a:latin typeface="Cambria Math" panose="02040503050406030204" pitchFamily="18" charset="0"/>
                                <a:ea typeface="Calibri" panose="020F0502020204030204" pitchFamily="34" charset="0"/>
                                <a:cs typeface="Arial" panose="020B0604020202020204" pitchFamily="34" charset="0"/>
                              </a:rPr>
                              <m:t>𝑎</m:t>
                            </m:r>
                          </m:e>
                          <m:sup>
                            <m:r>
                              <a:rPr lang="da-DK" sz="1800" i="1">
                                <a:latin typeface="Cambria Math" panose="02040503050406030204" pitchFamily="18" charset="0"/>
                                <a:ea typeface="Calibri" panose="020F0502020204030204" pitchFamily="34" charset="0"/>
                                <a:cs typeface="Arial" panose="020B0604020202020204" pitchFamily="34" charset="0"/>
                              </a:rPr>
                              <m:t>3</m:t>
                            </m:r>
                          </m:sup>
                        </m:sSup>
                        <m:rad>
                          <m:radPr>
                            <m:degHide m:val="on"/>
                            <m:ctrlPr>
                              <a:rPr lang="en-US" sz="1800" i="1">
                                <a:latin typeface="Cambria Math" panose="02040503050406030204" pitchFamily="18" charset="0"/>
                                <a:ea typeface="Calibri" panose="020F0502020204030204" pitchFamily="34" charset="0"/>
                                <a:cs typeface="Arial" panose="020B0604020202020204" pitchFamily="34" charset="0"/>
                              </a:rPr>
                            </m:ctrlPr>
                          </m:radPr>
                          <m:deg/>
                          <m:e>
                            <m:r>
                              <a:rPr lang="da-DK" sz="1800" i="1">
                                <a:latin typeface="Cambria Math" panose="02040503050406030204" pitchFamily="18" charset="0"/>
                                <a:ea typeface="Calibri" panose="020F0502020204030204" pitchFamily="34" charset="0"/>
                                <a:cs typeface="Arial" panose="020B0604020202020204" pitchFamily="34" charset="0"/>
                              </a:rPr>
                              <m:t>2</m:t>
                            </m:r>
                          </m:e>
                        </m:rad>
                      </m:num>
                      <m:den>
                        <m:r>
                          <a:rPr lang="da-DK" sz="1800" i="1">
                            <a:latin typeface="Cambria Math" panose="02040503050406030204" pitchFamily="18" charset="0"/>
                            <a:ea typeface="Calibri" panose="020F0502020204030204" pitchFamily="34" charset="0"/>
                            <a:cs typeface="Arial" panose="020B0604020202020204" pitchFamily="34" charset="0"/>
                          </a:rPr>
                          <m:t>6</m:t>
                        </m:r>
                      </m:den>
                    </m:f>
                  </m:oMath>
                </a14:m>
                <a:r>
                  <a:rPr lang="da-DK" sz="1800" dirty="0">
                    <a:latin typeface="Arial" panose="020B0604020202020204" pitchFamily="34" charset="0"/>
                    <a:ea typeface="Calibri" panose="020F0502020204030204" pitchFamily="34" charset="0"/>
                    <a:cs typeface="Times New Roman" panose="02020603050405020304" pitchFamily="18" charset="0"/>
                  </a:rPr>
                  <a:t>.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23990" y="1199280"/>
                <a:ext cx="5900873" cy="2932278"/>
              </a:xfrm>
              <a:prstGeom prst="rect">
                <a:avLst/>
              </a:prstGeom>
              <a:blipFill>
                <a:blip r:embed="rId3"/>
                <a:stretch>
                  <a:fillRect l="-930" b="-208"/>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0545FDC2-57C6-5C4C-CEE6-9E5C463526E9}"/>
              </a:ext>
            </a:extLst>
          </p:cNvPr>
          <p:cNvSpPr/>
          <p:nvPr/>
        </p:nvSpPr>
        <p:spPr>
          <a:xfrm>
            <a:off x="4261658" y="35871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a:extLst>
              <a:ext uri="{FF2B5EF4-FFF2-40B4-BE49-F238E27FC236}">
                <a16:creationId xmlns:a16="http://schemas.microsoft.com/office/drawing/2014/main" id="{0AB027FF-8A80-1A10-1995-E78A4830A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234" y="728048"/>
            <a:ext cx="2392863" cy="2670014"/>
          </a:xfrm>
          <a:prstGeom prst="rect">
            <a:avLst/>
          </a:prstGeom>
        </p:spPr>
      </p:pic>
    </p:spTree>
    <p:extLst>
      <p:ext uri="{BB962C8B-B14F-4D97-AF65-F5344CB8AC3E}">
        <p14:creationId xmlns:p14="http://schemas.microsoft.com/office/powerpoint/2010/main" val="1856297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09"/>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10800000">
            <a:off x="8494776" y="1653329"/>
            <a:ext cx="649224" cy="1089768"/>
          </a:xfrm>
          <a:prstGeom prst="rect">
            <a:avLst/>
          </a:prstGeom>
        </p:spPr>
      </p:pic>
      <p:sp>
        <p:nvSpPr>
          <p:cNvPr id="9" name="Rectangle 8"/>
          <p:cNvSpPr/>
          <p:nvPr/>
        </p:nvSpPr>
        <p:spPr>
          <a:xfrm>
            <a:off x="387363" y="741878"/>
            <a:ext cx="5572861" cy="4313040"/>
          </a:xfrm>
          <a:prstGeom prst="rect">
            <a:avLst/>
          </a:prstGeom>
        </p:spPr>
        <p:txBody>
          <a:bodyPr wrap="square">
            <a:spAutoFit/>
          </a:bodyPr>
          <a:lstStyle/>
          <a:p>
            <a:pPr algn="just">
              <a:lnSpc>
                <a:spcPct val="200000"/>
              </a:lnSpc>
              <a:spcAft>
                <a:spcPts val="800"/>
              </a:spcAft>
            </a:pPr>
            <a:r>
              <a:rPr lang="en-US" sz="2000" dirty="0" err="1">
                <a:latin typeface="Arial" panose="020B0604020202020204" pitchFamily="34" charset="0"/>
                <a:ea typeface="Times New Roman" panose="02020603050405020304" pitchFamily="18" charset="0"/>
              </a:rPr>
              <a:t>Người</a:t>
            </a:r>
            <a:r>
              <a:rPr lang="en-US" sz="2000" dirty="0">
                <a:latin typeface="Arial" panose="020B0604020202020204" pitchFamily="34" charset="0"/>
                <a:ea typeface="Times New Roman" panose="02020603050405020304" pitchFamily="18" charset="0"/>
              </a:rPr>
              <a:t> ta </a:t>
            </a:r>
            <a:r>
              <a:rPr lang="en-US" sz="2000" dirty="0" err="1">
                <a:latin typeface="Arial" panose="020B0604020202020204" pitchFamily="34" charset="0"/>
                <a:ea typeface="Times New Roman" panose="02020603050405020304" pitchFamily="18" charset="0"/>
              </a:rPr>
              <a:t>xây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dựng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chân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tháp</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bằng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bê</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khối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chóp</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cụt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tứ</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giác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đều</a:t>
            </a:r>
            <a:r>
              <a:rPr lang="en-US" sz="2000" dirty="0">
                <a:latin typeface="Arial" panose="020B0604020202020204" pitchFamily="34" charset="0"/>
                <a:ea typeface="Times New Roman" panose="02020603050405020304" pitchFamily="18" charset="0"/>
              </a:rPr>
              <a:t> (</a:t>
            </a:r>
            <a:r>
              <a:rPr lang="en-US" sz="2000" i="1" dirty="0" err="1">
                <a:latin typeface="Arial" panose="020B0604020202020204" pitchFamily="34" charset="0"/>
                <a:ea typeface="Times New Roman" panose="02020603050405020304" pitchFamily="18" charset="0"/>
              </a:rPr>
              <a:t>Hình</a:t>
            </a:r>
            <a:r>
              <a:rPr lang="en-US" sz="2000" i="1" dirty="0">
                <a:latin typeface="Arial" panose="020B0604020202020204" pitchFamily="34" charset="0"/>
                <a:ea typeface="Times New Roman" panose="02020603050405020304" pitchFamily="18" charset="0"/>
              </a:rPr>
              <a:t> 98</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Cạnh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đáy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dưới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dài</a:t>
            </a:r>
            <a:r>
              <a:rPr lang="en-US" sz="2000" dirty="0">
                <a:latin typeface="Arial" panose="020B0604020202020204" pitchFamily="34" charset="0"/>
                <a:ea typeface="Times New Roman" panose="02020603050405020304" pitchFamily="18" charset="0"/>
              </a:rPr>
              <a:t> 5 m, </a:t>
            </a:r>
            <a:r>
              <a:rPr lang="en-US" sz="2000" dirty="0" err="1">
                <a:latin typeface="Arial" panose="020B0604020202020204" pitchFamily="34" charset="0"/>
                <a:ea typeface="Times New Roman" panose="02020603050405020304" pitchFamily="18" charset="0"/>
              </a:rPr>
              <a:t>cạnh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đáy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trên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dài</a:t>
            </a:r>
            <a:r>
              <a:rPr lang="en-US" sz="2000" dirty="0">
                <a:latin typeface="Arial" panose="020B0604020202020204" pitchFamily="34" charset="0"/>
                <a:ea typeface="Times New Roman" panose="02020603050405020304" pitchFamily="18" charset="0"/>
              </a:rPr>
              <a:t> 2 m, </a:t>
            </a:r>
            <a:r>
              <a:rPr lang="en-US" sz="2000" dirty="0" err="1">
                <a:latin typeface="Arial" panose="020B0604020202020204" pitchFamily="34" charset="0"/>
                <a:ea typeface="Times New Roman" panose="02020603050405020304" pitchFamily="18" charset="0"/>
              </a:rPr>
              <a:t>cạnh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bên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dài</a:t>
            </a:r>
            <a:r>
              <a:rPr lang="en-US" sz="2000" dirty="0">
                <a:latin typeface="Arial" panose="020B0604020202020204" pitchFamily="34" charset="0"/>
                <a:ea typeface="Times New Roman" panose="02020603050405020304" pitchFamily="18" charset="0"/>
              </a:rPr>
              <a:t> 3 m. </a:t>
            </a:r>
            <a:r>
              <a:rPr lang="en-US" sz="2000" dirty="0" err="1">
                <a:latin typeface="Arial" panose="020B0604020202020204" pitchFamily="34" charset="0"/>
                <a:ea typeface="Times New Roman" panose="02020603050405020304" pitchFamily="18" charset="0"/>
              </a:rPr>
              <a:t>Biết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rằng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chân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tháp</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được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bằng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bê</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tươi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với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giá</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tiền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1 470 000 </a:t>
            </a:r>
            <a:r>
              <a:rPr lang="en-US" sz="2000" dirty="0" err="1">
                <a:latin typeface="Arial" panose="020B0604020202020204" pitchFamily="34" charset="0"/>
                <a:ea typeface="Times New Roman" panose="02020603050405020304" pitchFamily="18" charset="0"/>
              </a:rPr>
              <a:t>đồng</a:t>
            </a:r>
            <a:r>
              <a:rPr lang="en-US" sz="2000" dirty="0">
                <a:latin typeface="Arial" panose="020B0604020202020204" pitchFamily="34" charset="0"/>
                <a:ea typeface="Times New Roman" panose="02020603050405020304" pitchFamily="18" charset="0"/>
              </a:rPr>
              <a:t>/m</a:t>
            </a:r>
            <a:r>
              <a:rPr lang="en-US" sz="2000" baseline="30000" dirty="0">
                <a:latin typeface="Arial" panose="020B0604020202020204" pitchFamily="34" charset="0"/>
                <a:ea typeface="Times New Roman" panose="02020603050405020304" pitchFamily="18" charset="0"/>
              </a:rPr>
              <a:t>3</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Tính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số</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tiền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để</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mua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bê</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tươi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chân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tháp</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theo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đơn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vị</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đồng</a:t>
            </a:r>
            <a:r>
              <a:rPr lang="en-US" sz="2000" dirty="0">
                <a:latin typeface="Arial" panose="020B0604020202020204" pitchFamily="34" charset="0"/>
                <a:ea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Google Shape;3331;p61"/>
          <p:cNvSpPr txBox="1"/>
          <p:nvPr/>
        </p:nvSpPr>
        <p:spPr>
          <a:xfrm flipH="1">
            <a:off x="451826" y="258819"/>
            <a:ext cx="259334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dirty="0" err="1">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a:t>
            </a:r>
            <a:r>
              <a:rPr kumimoji="0" lang="fr-FR" sz="2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7 (SGK – tr.</a:t>
            </a:r>
            <a:r>
              <a:rPr lang="fr-FR" sz="200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115</a:t>
            </a:r>
            <a:r>
              <a:rPr kumimoji="0" lang="fr-FR" sz="2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ABD85839-213A-57FC-E053-D46753EDA6CF}"/>
              </a:ext>
            </a:extLst>
          </p:cNvPr>
          <p:cNvPicPr>
            <a:picLocks noChangeAspect="1"/>
          </p:cNvPicPr>
          <p:nvPr/>
        </p:nvPicPr>
        <p:blipFill>
          <a:blip r:embed="rId4"/>
          <a:stretch>
            <a:fillRect/>
          </a:stretch>
        </p:blipFill>
        <p:spPr>
          <a:xfrm>
            <a:off x="5882771" y="1444752"/>
            <a:ext cx="2873865" cy="2596689"/>
          </a:xfrm>
          <a:prstGeom prst="rect">
            <a:avLst/>
          </a:prstGeom>
        </p:spPr>
      </p:pic>
    </p:spTree>
    <p:extLst>
      <p:ext uri="{BB962C8B-B14F-4D97-AF65-F5344CB8AC3E}">
        <p14:creationId xmlns:p14="http://schemas.microsoft.com/office/powerpoint/2010/main" val="1540812247"/>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09"/>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10800000">
            <a:off x="8494776" y="1653329"/>
            <a:ext cx="649224" cy="1089768"/>
          </a:xfrm>
          <a:prstGeom prst="rect">
            <a:avLst/>
          </a:prstGeom>
        </p:spPr>
      </p:pic>
      <p:sp>
        <p:nvSpPr>
          <p:cNvPr id="17" name="Rectangle 16"/>
          <p:cNvSpPr/>
          <p:nvPr/>
        </p:nvSpPr>
        <p:spPr>
          <a:xfrm>
            <a:off x="4261658" y="293882"/>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697704" y="790575"/>
                <a:ext cx="7009829" cy="3566297"/>
              </a:xfrm>
              <a:prstGeom prst="rect">
                <a:avLst/>
              </a:prstGeom>
            </p:spPr>
            <p:txBody>
              <a:bodyPr wrap="square">
                <a:spAutoFit/>
              </a:bodyPr>
              <a:lstStyle/>
              <a:p>
                <a:pPr algn="just">
                  <a:lnSpc>
                    <a:spcPct val="150000"/>
                  </a:lnSpc>
                  <a:spcBef>
                    <a:spcPts val="600"/>
                  </a:spcBef>
                  <a:spcAft>
                    <a:spcPts val="600"/>
                  </a:spcAft>
                </a:pPr>
                <a:r>
                  <a:rPr lang="da-DK" sz="1800" dirty="0">
                    <a:latin typeface="Arial" panose="020B0604020202020204" pitchFamily="34" charset="0"/>
                    <a:ea typeface="Calibri" panose="020F0502020204030204" pitchFamily="34" charset="0"/>
                    <a:cs typeface="Times New Roman" panose="02020603050405020304" pitchFamily="18" charset="0"/>
                  </a:rPr>
                  <a:t>Mô hình hóa chân tháp của bài toán bằng khối chóp cụt 2tứ giác đều </a:t>
                </a:r>
                <a14:m>
                  <m:oMath xmlns:m="http://schemas.openxmlformats.org/officeDocument/2006/math">
                    <m:r>
                      <a:rPr lang="da-DK" sz="1800" i="1">
                        <a:latin typeface="Cambria Math" panose="02040503050406030204" pitchFamily="18" charset="0"/>
                        <a:ea typeface="Calibri" panose="020F0502020204030204" pitchFamily="34" charset="0"/>
                        <a:cs typeface="Arial" panose="020B0604020202020204" pitchFamily="34" charset="0"/>
                      </a:rPr>
                      <m:t>𝐴𝐵𝐶𝐷</m:t>
                    </m:r>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𝐴</m:t>
                    </m:r>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𝐵</m:t>
                    </m:r>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𝐶</m:t>
                    </m:r>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𝐷</m:t>
                    </m:r>
                    <m:r>
                      <a:rPr lang="da-DK" sz="1800" i="1">
                        <a:latin typeface="Cambria Math" panose="02040503050406030204" pitchFamily="18" charset="0"/>
                        <a:ea typeface="Calibri" panose="020F0502020204030204" pitchFamily="34" charset="0"/>
                        <a:cs typeface="Arial" panose="020B0604020202020204" pitchFamily="34" charset="0"/>
                      </a:rPr>
                      <m:t>’</m:t>
                    </m:r>
                  </m:oMath>
                </a14:m>
                <a:r>
                  <a:rPr lang="da-DK" sz="1800" dirty="0">
                    <a:latin typeface="Arial" panose="020B0604020202020204" pitchFamily="34" charset="0"/>
                    <a:ea typeface="Calibri" panose="020F0502020204030204" pitchFamily="34" charset="0"/>
                    <a:cs typeface="Times New Roman" panose="02020603050405020304" pitchFamily="18" charset="0"/>
                  </a:rPr>
                  <a:t>, với </a:t>
                </a:r>
                <a14:m>
                  <m:oMath xmlns:m="http://schemas.openxmlformats.org/officeDocument/2006/math">
                    <m:r>
                      <a:rPr lang="da-DK" sz="1800" i="1">
                        <a:latin typeface="Cambria Math" panose="02040503050406030204" pitchFamily="18" charset="0"/>
                        <a:ea typeface="Calibri" panose="020F0502020204030204" pitchFamily="34" charset="0"/>
                        <a:cs typeface="Arial" panose="020B0604020202020204" pitchFamily="34" charset="0"/>
                      </a:rPr>
                      <m:t>𝑂</m:t>
                    </m:r>
                    <m:r>
                      <a:rPr lang="da-DK" sz="1800" i="1">
                        <a:latin typeface="Cambria Math" panose="02040503050406030204" pitchFamily="18" charset="0"/>
                        <a:ea typeface="Calibri" panose="020F0502020204030204" pitchFamily="34" charset="0"/>
                        <a:cs typeface="Arial" panose="020B0604020202020204" pitchFamily="34" charset="0"/>
                      </a:rPr>
                      <m:t>, </m:t>
                    </m:r>
                    <m:r>
                      <a:rPr lang="da-DK" sz="1800" i="1">
                        <a:latin typeface="Cambria Math" panose="02040503050406030204" pitchFamily="18" charset="0"/>
                        <a:ea typeface="Calibri" panose="020F0502020204030204" pitchFamily="34" charset="0"/>
                        <a:cs typeface="Arial" panose="020B0604020202020204" pitchFamily="34" charset="0"/>
                      </a:rPr>
                      <m:t>𝑂</m:t>
                    </m:r>
                    <m:r>
                      <a:rPr lang="da-DK" sz="1800" i="1">
                        <a:latin typeface="Cambria Math" panose="02040503050406030204" pitchFamily="18" charset="0"/>
                        <a:ea typeface="Calibri" panose="020F0502020204030204" pitchFamily="34" charset="0"/>
                        <a:cs typeface="Arial" panose="020B0604020202020204" pitchFamily="34" charset="0"/>
                      </a:rPr>
                      <m:t>’</m:t>
                    </m:r>
                  </m:oMath>
                </a14:m>
                <a:r>
                  <a:rPr lang="da-DK" sz="1800" dirty="0">
                    <a:latin typeface="Arial" panose="020B0604020202020204" pitchFamily="34" charset="0"/>
                    <a:ea typeface="Calibri" panose="020F0502020204030204" pitchFamily="34" charset="0"/>
                    <a:cs typeface="Times New Roman" panose="02020603050405020304" pitchFamily="18" charset="0"/>
                  </a:rPr>
                  <a:t> lần lượt là tâm của hai đáy </a:t>
                </a:r>
                <a14:m>
                  <m:oMath xmlns:m="http://schemas.openxmlformats.org/officeDocument/2006/math">
                    <m:r>
                      <a:rPr lang="da-DK" sz="1800" i="1">
                        <a:latin typeface="Cambria Math" panose="02040503050406030204" pitchFamily="18" charset="0"/>
                        <a:ea typeface="Calibri" panose="020F0502020204030204" pitchFamily="34" charset="0"/>
                        <a:cs typeface="Arial" panose="020B0604020202020204" pitchFamily="34" charset="0"/>
                      </a:rPr>
                      <m:t>𝐴𝐵𝐶𝐷</m:t>
                    </m:r>
                  </m:oMath>
                </a14:m>
                <a:r>
                  <a:rPr lang="da-DK" sz="1800" dirty="0">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lang="da-DK" sz="1800" i="1">
                        <a:latin typeface="Cambria Math" panose="02040503050406030204" pitchFamily="18" charset="0"/>
                        <a:ea typeface="Calibri" panose="020F0502020204030204" pitchFamily="34" charset="0"/>
                        <a:cs typeface="Arial" panose="020B0604020202020204" pitchFamily="34" charset="0"/>
                      </a:rPr>
                      <m:t>𝐴</m:t>
                    </m:r>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𝐵</m:t>
                    </m:r>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𝐶</m:t>
                    </m:r>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𝐷</m:t>
                    </m:r>
                    <m:r>
                      <a:rPr lang="da-DK" sz="1800" i="1">
                        <a:latin typeface="Cambria Math" panose="02040503050406030204" pitchFamily="18" charset="0"/>
                        <a:ea typeface="Calibri" panose="020F0502020204030204" pitchFamily="34" charset="0"/>
                        <a:cs typeface="Arial" panose="020B0604020202020204" pitchFamily="34" charset="0"/>
                      </a:rPr>
                      <m:t>’</m:t>
                    </m:r>
                  </m:oMath>
                </a14:m>
                <a:r>
                  <a:rPr lang="da-DK" sz="1800" dirty="0">
                    <a:latin typeface="Arial" panose="020B0604020202020204" pitchFamily="34" charset="0"/>
                    <a:ea typeface="Calibri" panose="020F0502020204030204" pitchFamily="34"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1800" dirty="0">
                    <a:latin typeface="Arial" panose="020B0604020202020204" pitchFamily="34" charset="0"/>
                    <a:ea typeface="Calibri" panose="020F0502020204030204" pitchFamily="34" charset="0"/>
                    <a:cs typeface="Times New Roman" panose="02020603050405020304" pitchFamily="18" charset="0"/>
                  </a:rPr>
                  <a:t>Gọi H là hình chiếu của C’ lên AC.</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𝐶𝐻</m:t>
                    </m:r>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𝑂𝑂</m:t>
                    </m:r>
                    <m:r>
                      <a:rPr lang="da-DK" sz="1800" i="1">
                        <a:latin typeface="Cambria Math" panose="02040503050406030204" pitchFamily="18" charset="0"/>
                        <a:ea typeface="Calibri" panose="020F0502020204030204" pitchFamily="34" charset="0"/>
                        <a:cs typeface="Arial" panose="020B0604020202020204" pitchFamily="34" charset="0"/>
                      </a:rPr>
                      <m:t>′</m:t>
                    </m:r>
                  </m:oMath>
                </a14:m>
                <a:r>
                  <a:rPr lang="da-DK" sz="1800" dirty="0">
                    <a:latin typeface="Arial" panose="020B0604020202020204" pitchFamily="34" charset="0"/>
                    <a:ea typeface="Calibri" panose="020F0502020204030204" pitchFamily="34"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1800" dirty="0">
                    <a:latin typeface="Arial" panose="020B0604020202020204" pitchFamily="34" charset="0"/>
                    <a:ea typeface="Calibri" panose="020F0502020204030204" pitchFamily="34" charset="0"/>
                    <a:cs typeface="Times New Roman" panose="02020603050405020304" pitchFamily="18" charset="0"/>
                  </a:rPr>
                  <a:t>Mặt khác: </a:t>
                </a:r>
                <a14:m>
                  <m:oMath xmlns:m="http://schemas.openxmlformats.org/officeDocument/2006/math">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da-DK" sz="1800" i="1">
                            <a:latin typeface="Cambria Math" panose="02040503050406030204" pitchFamily="18" charset="0"/>
                            <a:ea typeface="Calibri" panose="020F0502020204030204" pitchFamily="34" charset="0"/>
                            <a:cs typeface="Arial" panose="020B0604020202020204" pitchFamily="34" charset="0"/>
                          </a:rPr>
                          <m:t>𝑂</m:t>
                        </m:r>
                      </m:e>
                      <m:sup>
                        <m:r>
                          <a:rPr lang="da-DK" sz="1800" i="1">
                            <a:latin typeface="Cambria Math" panose="02040503050406030204" pitchFamily="18" charset="0"/>
                            <a:ea typeface="Calibri" panose="020F0502020204030204" pitchFamily="34" charset="0"/>
                            <a:cs typeface="Arial" panose="020B0604020202020204" pitchFamily="34" charset="0"/>
                          </a:rPr>
                          <m:t>′</m:t>
                        </m:r>
                      </m:sup>
                    </m:sSup>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da-DK" sz="1800" i="1">
                            <a:latin typeface="Cambria Math" panose="02040503050406030204" pitchFamily="18" charset="0"/>
                            <a:ea typeface="Calibri" panose="020F0502020204030204" pitchFamily="34" charset="0"/>
                            <a:cs typeface="Arial" panose="020B0604020202020204" pitchFamily="34" charset="0"/>
                          </a:rPr>
                          <m:t>𝐶</m:t>
                        </m:r>
                      </m:e>
                      <m:sup>
                        <m:r>
                          <a:rPr lang="da-DK" sz="1800" i="1">
                            <a:latin typeface="Cambria Math" panose="02040503050406030204" pitchFamily="18" charset="0"/>
                            <a:ea typeface="Calibri" panose="020F0502020204030204" pitchFamily="34" charset="0"/>
                            <a:cs typeface="Arial" panose="020B0604020202020204" pitchFamily="34" charset="0"/>
                          </a:rPr>
                          <m:t>′</m:t>
                        </m:r>
                      </m:sup>
                    </m:sSup>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𝐴𝐶</m:t>
                    </m:r>
                    <m:r>
                      <a:rPr lang="da-DK" sz="1800" i="1">
                        <a:latin typeface="Cambria Math" panose="02040503050406030204" pitchFamily="18" charset="0"/>
                        <a:ea typeface="Calibri" panose="020F0502020204030204" pitchFamily="34" charset="0"/>
                        <a:cs typeface="Arial" panose="020B0604020202020204" pitchFamily="34" charset="0"/>
                      </a:rPr>
                      <m:t>⇒</m:t>
                    </m:r>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da-DK" sz="1800" i="1">
                            <a:latin typeface="Cambria Math" panose="02040503050406030204" pitchFamily="18" charset="0"/>
                            <a:ea typeface="Calibri" panose="020F0502020204030204" pitchFamily="34" charset="0"/>
                            <a:cs typeface="Arial" panose="020B0604020202020204" pitchFamily="34" charset="0"/>
                          </a:rPr>
                          <m:t>𝑂</m:t>
                        </m:r>
                      </m:e>
                      <m:sup>
                        <m:r>
                          <a:rPr lang="da-DK" sz="1800" i="1">
                            <a:latin typeface="Cambria Math" panose="02040503050406030204" pitchFamily="18" charset="0"/>
                            <a:ea typeface="Calibri" panose="020F0502020204030204" pitchFamily="34" charset="0"/>
                            <a:cs typeface="Arial" panose="020B0604020202020204" pitchFamily="34" charset="0"/>
                          </a:rPr>
                          <m:t>′</m:t>
                        </m:r>
                      </m:sup>
                    </m:sSup>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da-DK" sz="1800" i="1">
                            <a:latin typeface="Cambria Math" panose="02040503050406030204" pitchFamily="18" charset="0"/>
                            <a:ea typeface="Calibri" panose="020F0502020204030204" pitchFamily="34" charset="0"/>
                            <a:cs typeface="Arial" panose="020B0604020202020204" pitchFamily="34" charset="0"/>
                          </a:rPr>
                          <m:t>𝐶</m:t>
                        </m:r>
                      </m:e>
                      <m:sup>
                        <m:r>
                          <a:rPr lang="da-DK" sz="1800" i="1">
                            <a:latin typeface="Cambria Math" panose="02040503050406030204" pitchFamily="18" charset="0"/>
                            <a:ea typeface="Calibri" panose="020F0502020204030204" pitchFamily="34" charset="0"/>
                            <a:cs typeface="Arial" panose="020B0604020202020204" pitchFamily="34" charset="0"/>
                          </a:rPr>
                          <m:t>′</m:t>
                        </m:r>
                      </m:sup>
                    </m:sSup>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𝑂𝐻</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(do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𝐴</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𝐵</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𝐷</m:t>
                    </m:r>
                    <m:r>
                      <a:rPr lang="da-DK" sz="1800" i="1">
                        <a:latin typeface="Cambria Math" panose="02040503050406030204" pitchFamily="18" charset="0"/>
                        <a:ea typeface="Times New Roman" panose="02020603050405020304" pitchFamily="18" charset="0"/>
                        <a:cs typeface="Arial" panose="020B0604020202020204" pitchFamily="34" charset="0"/>
                      </a:rPr>
                      <m:t>’) // (</m:t>
                    </m:r>
                    <m:r>
                      <a:rPr lang="da-DK" sz="1800" i="1">
                        <a:latin typeface="Cambria Math" panose="02040503050406030204" pitchFamily="18" charset="0"/>
                        <a:ea typeface="Times New Roman" panose="02020603050405020304" pitchFamily="18" charset="0"/>
                        <a:cs typeface="Arial" panose="020B0604020202020204" pitchFamily="34" charset="0"/>
                      </a:rPr>
                      <m:t>𝐴𝐵𝐶𝐷</m:t>
                    </m:r>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𝑂</m:t>
                    </m:r>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𝑂𝐶𝐶</m:t>
                    </m:r>
                    <m:r>
                      <a:rPr lang="da-DK" sz="1800" i="1">
                        <a:latin typeface="Cambria Math" panose="02040503050406030204" pitchFamily="18" charset="0"/>
                        <a:ea typeface="Calibri" panose="020F0502020204030204" pitchFamily="34"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là hình bình hành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𝑂</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𝑂</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𝐶</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r>
                      <a:rPr lang="da-DK" sz="1800" i="1">
                        <a:latin typeface="Cambria Math" panose="02040503050406030204" pitchFamily="18" charset="0"/>
                        <a:ea typeface="Times New Roman" panose="02020603050405020304" pitchFamily="18" charset="0"/>
                        <a:cs typeface="Arial" panose="020B0604020202020204" pitchFamily="34" charset="0"/>
                      </a:rPr>
                      <m:t>𝐻</m:t>
                    </m:r>
                    <m:r>
                      <a:rPr lang="da-DK" sz="1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𝑂</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800" i="1">
                            <a:latin typeface="Cambria Math" panose="02040503050406030204" pitchFamily="18" charset="0"/>
                            <a:ea typeface="Times New Roman" panose="02020603050405020304" pitchFamily="18" charset="0"/>
                            <a:cs typeface="Arial" panose="020B0604020202020204" pitchFamily="34" charset="0"/>
                          </a:rPr>
                        </m:ctrlPr>
                      </m:sSupPr>
                      <m:e>
                        <m:r>
                          <a:rPr lang="da-DK" sz="1800" i="1">
                            <a:latin typeface="Cambria Math" panose="02040503050406030204" pitchFamily="18" charset="0"/>
                            <a:ea typeface="Times New Roman" panose="02020603050405020304" pitchFamily="18" charset="0"/>
                            <a:cs typeface="Arial" panose="020B0604020202020204" pitchFamily="34" charset="0"/>
                          </a:rPr>
                          <m:t>𝐶</m:t>
                        </m:r>
                      </m:e>
                      <m:sup>
                        <m:r>
                          <a:rPr lang="da-DK" sz="1800" i="1">
                            <a:latin typeface="Cambria Math" panose="02040503050406030204" pitchFamily="18" charset="0"/>
                            <a:ea typeface="Times New Roman" panose="02020603050405020304" pitchFamily="18" charset="0"/>
                            <a:cs typeface="Arial" panose="020B0604020202020204" pitchFamily="34" charset="0"/>
                          </a:rPr>
                          <m:t>′</m:t>
                        </m:r>
                      </m:sup>
                    </m:sSup>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𝑂𝐻</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97704" y="790575"/>
                <a:ext cx="7009829" cy="3566297"/>
              </a:xfrm>
              <a:prstGeom prst="rect">
                <a:avLst/>
              </a:prstGeom>
              <a:blipFill>
                <a:blip r:embed="rId4"/>
                <a:stretch>
                  <a:fillRect l="-696" r="-783" b="-188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7682EED-7D1D-E7B9-8FDA-5B2831D01D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3492" y="1907458"/>
            <a:ext cx="2207982" cy="1343897"/>
          </a:xfrm>
          <a:prstGeom prst="rect">
            <a:avLst/>
          </a:prstGeom>
        </p:spPr>
      </p:pic>
    </p:spTree>
    <p:extLst>
      <p:ext uri="{BB962C8B-B14F-4D97-AF65-F5344CB8AC3E}">
        <p14:creationId xmlns:p14="http://schemas.microsoft.com/office/powerpoint/2010/main" val="15423776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09"/>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10800000">
            <a:off x="8494776" y="1653329"/>
            <a:ext cx="649224" cy="1089768"/>
          </a:xfrm>
          <a:prstGeom prst="rect">
            <a:avLst/>
          </a:prstGeom>
        </p:spPr>
      </p:pic>
      <p:sp>
        <p:nvSpPr>
          <p:cNvPr id="17" name="Rectangle 16"/>
          <p:cNvSpPr/>
          <p:nvPr/>
        </p:nvSpPr>
        <p:spPr>
          <a:xfrm>
            <a:off x="4261658" y="293882"/>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756743" y="947613"/>
                <a:ext cx="7009829" cy="3263586"/>
              </a:xfrm>
              <a:prstGeom prst="rect">
                <a:avLst/>
              </a:prstGeom>
            </p:spPr>
            <p:txBody>
              <a:bodyPr wrap="square">
                <a:spAutoFit/>
              </a:bodyPr>
              <a:lstStyle/>
              <a:p>
                <a:pPr algn="just">
                  <a:lnSpc>
                    <a:spcPct val="150000"/>
                  </a:lnSpc>
                  <a:spcBef>
                    <a:spcPts val="600"/>
                  </a:spcBef>
                  <a:spcAft>
                    <a:spcPts val="600"/>
                  </a:spcAft>
                </a:pPr>
                <a:r>
                  <a:rPr lang="da-DK" sz="1800" dirty="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𝐴</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𝐵</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𝐶</m:t>
                    </m:r>
                    <m:r>
                      <a:rPr lang="da-DK" sz="1800" i="1">
                        <a:latin typeface="Cambria Math" panose="02040503050406030204" pitchFamily="18" charset="0"/>
                        <a:ea typeface="Times New Roman" panose="02020603050405020304" pitchFamily="18" charset="0"/>
                        <a:cs typeface="Arial" panose="020B0604020202020204" pitchFamily="34" charset="0"/>
                      </a:rPr>
                      <m:t>′</m:t>
                    </m:r>
                    <m:r>
                      <a:rPr lang="da-DK" sz="1800" i="1">
                        <a:latin typeface="Cambria Math" panose="02040503050406030204" pitchFamily="18" charset="0"/>
                        <a:ea typeface="Times New Roman" panose="02020603050405020304" pitchFamily="18" charset="0"/>
                        <a:cs typeface="Arial" panose="020B0604020202020204" pitchFamily="34" charset="0"/>
                      </a:rPr>
                      <m:t>𝐷</m:t>
                    </m:r>
                    <m:r>
                      <a:rPr lang="da-DK" sz="1800" i="1">
                        <a:latin typeface="Cambria Math" panose="02040503050406030204" pitchFamily="18" charset="0"/>
                        <a:ea typeface="Times New Roman" panose="02020603050405020304" pitchFamily="18" charset="0"/>
                        <a:cs typeface="Arial" panose="020B0604020202020204" pitchFamily="34" charset="0"/>
                      </a:rPr>
                      <m:t>′</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là hình vuông cạnh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2</m:t>
                    </m:r>
                    <m:r>
                      <a:rPr lang="da-DK" sz="1800" i="1">
                        <a:latin typeface="Cambria Math" panose="02040503050406030204" pitchFamily="18" charset="0"/>
                        <a:ea typeface="Times New Roman" panose="02020603050405020304" pitchFamily="18" charset="0"/>
                        <a:cs typeface="Arial" panose="020B0604020202020204" pitchFamily="34" charset="0"/>
                      </a:rPr>
                      <m:t>𝑚</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da-DK" sz="1800" i="1">
                        <a:latin typeface="Cambria Math" panose="02040503050406030204" pitchFamily="18" charset="0"/>
                        <a:ea typeface="Calibri" panose="020F0502020204030204" pitchFamily="34" charset="0"/>
                        <a:cs typeface="Arial" panose="020B0604020202020204" pitchFamily="34" charset="0"/>
                      </a:rPr>
                      <m:t>⇒</m:t>
                    </m:r>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da-DK" sz="1800" i="1">
                            <a:latin typeface="Cambria Math" panose="02040503050406030204" pitchFamily="18" charset="0"/>
                            <a:ea typeface="Calibri" panose="020F0502020204030204" pitchFamily="34" charset="0"/>
                            <a:cs typeface="Arial" panose="020B0604020202020204" pitchFamily="34" charset="0"/>
                          </a:rPr>
                          <m:t>𝐴</m:t>
                        </m:r>
                      </m:e>
                      <m:sup>
                        <m:r>
                          <a:rPr lang="da-DK" sz="1800" i="1">
                            <a:latin typeface="Cambria Math" panose="02040503050406030204" pitchFamily="18" charset="0"/>
                            <a:ea typeface="Calibri" panose="020F0502020204030204" pitchFamily="34" charset="0"/>
                            <a:cs typeface="Arial" panose="020B0604020202020204" pitchFamily="34" charset="0"/>
                          </a:rPr>
                          <m:t>′</m:t>
                        </m:r>
                      </m:sup>
                    </m:sSup>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da-DK" sz="1800" i="1">
                            <a:latin typeface="Cambria Math" panose="02040503050406030204" pitchFamily="18" charset="0"/>
                            <a:ea typeface="Calibri" panose="020F0502020204030204" pitchFamily="34" charset="0"/>
                            <a:cs typeface="Arial" panose="020B0604020202020204" pitchFamily="34" charset="0"/>
                          </a:rPr>
                          <m:t>𝐶</m:t>
                        </m:r>
                      </m:e>
                      <m:sup>
                        <m:r>
                          <a:rPr lang="da-DK" sz="1800" i="1">
                            <a:latin typeface="Cambria Math" panose="02040503050406030204" pitchFamily="18" charset="0"/>
                            <a:ea typeface="Calibri" panose="020F0502020204030204" pitchFamily="34" charset="0"/>
                            <a:cs typeface="Arial" panose="020B0604020202020204" pitchFamily="34" charset="0"/>
                          </a:rPr>
                          <m:t>′</m:t>
                        </m:r>
                      </m:sup>
                    </m:sSup>
                    <m:r>
                      <a:rPr lang="da-DK" sz="18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1800" i="1">
                            <a:latin typeface="Cambria Math" panose="02040503050406030204" pitchFamily="18" charset="0"/>
                            <a:ea typeface="Calibri" panose="020F0502020204030204" pitchFamily="34" charset="0"/>
                            <a:cs typeface="Arial" panose="020B0604020202020204" pitchFamily="34" charset="0"/>
                          </a:rPr>
                        </m:ctrlPr>
                      </m:radPr>
                      <m:deg/>
                      <m:e>
                        <m:r>
                          <a:rPr lang="da-DK" sz="1800" i="1">
                            <a:latin typeface="Cambria Math" panose="02040503050406030204" pitchFamily="18" charset="0"/>
                            <a:ea typeface="Calibri" panose="020F0502020204030204" pitchFamily="34" charset="0"/>
                            <a:cs typeface="Arial" panose="020B0604020202020204" pitchFamily="34" charset="0"/>
                          </a:rPr>
                          <m:t>2</m:t>
                        </m:r>
                      </m:e>
                    </m:rad>
                    <m:r>
                      <a:rPr lang="da-DK" sz="1800" i="1">
                        <a:latin typeface="Cambria Math" panose="02040503050406030204" pitchFamily="18" charset="0"/>
                        <a:ea typeface="Calibri" panose="020F0502020204030204" pitchFamily="34" charset="0"/>
                        <a:cs typeface="Arial" panose="020B0604020202020204" pitchFamily="34" charset="0"/>
                      </a:rPr>
                      <m:t>⇒</m:t>
                    </m:r>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da-DK" sz="1800" i="1">
                            <a:latin typeface="Cambria Math" panose="02040503050406030204" pitchFamily="18" charset="0"/>
                            <a:ea typeface="Calibri" panose="020F0502020204030204" pitchFamily="34" charset="0"/>
                            <a:cs typeface="Arial" panose="020B0604020202020204" pitchFamily="34" charset="0"/>
                          </a:rPr>
                          <m:t>𝑂</m:t>
                        </m:r>
                      </m:e>
                      <m:sup>
                        <m:r>
                          <a:rPr lang="da-DK" sz="1800" i="1">
                            <a:latin typeface="Cambria Math" panose="02040503050406030204" pitchFamily="18" charset="0"/>
                            <a:ea typeface="Calibri" panose="020F0502020204030204" pitchFamily="34" charset="0"/>
                            <a:cs typeface="Arial" panose="020B0604020202020204" pitchFamily="34" charset="0"/>
                          </a:rPr>
                          <m:t>′</m:t>
                        </m:r>
                      </m:sup>
                    </m:sSup>
                    <m:sSup>
                      <m:sSupPr>
                        <m:ctrlPr>
                          <a:rPr lang="en-US" sz="1800" i="1">
                            <a:latin typeface="Cambria Math" panose="02040503050406030204" pitchFamily="18" charset="0"/>
                            <a:ea typeface="Calibri" panose="020F0502020204030204" pitchFamily="34" charset="0"/>
                            <a:cs typeface="Arial" panose="020B0604020202020204" pitchFamily="34" charset="0"/>
                          </a:rPr>
                        </m:ctrlPr>
                      </m:sSupPr>
                      <m:e>
                        <m:r>
                          <a:rPr lang="da-DK" sz="1800" i="1">
                            <a:latin typeface="Cambria Math" panose="02040503050406030204" pitchFamily="18" charset="0"/>
                            <a:ea typeface="Calibri" panose="020F0502020204030204" pitchFamily="34" charset="0"/>
                            <a:cs typeface="Arial" panose="020B0604020202020204" pitchFamily="34" charset="0"/>
                          </a:rPr>
                          <m:t>𝐶</m:t>
                        </m:r>
                      </m:e>
                      <m:sup>
                        <m:r>
                          <a:rPr lang="da-DK" sz="1800" i="1">
                            <a:latin typeface="Cambria Math" panose="02040503050406030204" pitchFamily="18" charset="0"/>
                            <a:ea typeface="Calibri" panose="020F0502020204030204" pitchFamily="34" charset="0"/>
                            <a:cs typeface="Arial" panose="020B0604020202020204" pitchFamily="34" charset="0"/>
                          </a:rPr>
                          <m:t>′</m:t>
                        </m:r>
                      </m:sup>
                    </m:sSup>
                    <m:r>
                      <a:rPr lang="da-DK" sz="18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latin typeface="Cambria Math" panose="02040503050406030204" pitchFamily="18" charset="0"/>
                            <a:ea typeface="Calibri" panose="020F0502020204030204" pitchFamily="34" charset="0"/>
                            <a:cs typeface="Arial" panose="020B0604020202020204" pitchFamily="34" charset="0"/>
                          </a:rPr>
                        </m:ctrlPr>
                      </m:radPr>
                      <m:deg/>
                      <m:e>
                        <m:r>
                          <a:rPr lang="da-DK" sz="1800" i="1">
                            <a:latin typeface="Cambria Math" panose="02040503050406030204" pitchFamily="18" charset="0"/>
                            <a:ea typeface="Calibri" panose="020F0502020204030204" pitchFamily="34" charset="0"/>
                            <a:cs typeface="Arial" panose="020B0604020202020204" pitchFamily="34" charset="0"/>
                          </a:rPr>
                          <m:t>2</m:t>
                        </m:r>
                      </m:e>
                    </m:rad>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𝑂𝐻</m:t>
                    </m:r>
                    <m:r>
                      <a:rPr lang="da-DK" sz="18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latin typeface="Cambria Math" panose="02040503050406030204" pitchFamily="18" charset="0"/>
                            <a:ea typeface="Calibri" panose="020F0502020204030204" pitchFamily="34" charset="0"/>
                            <a:cs typeface="Arial" panose="020B0604020202020204" pitchFamily="34" charset="0"/>
                          </a:rPr>
                        </m:ctrlPr>
                      </m:radPr>
                      <m:deg/>
                      <m:e>
                        <m:r>
                          <a:rPr lang="da-DK" sz="1800" i="1">
                            <a:latin typeface="Cambria Math" panose="02040503050406030204" pitchFamily="18" charset="0"/>
                            <a:ea typeface="Calibri" panose="020F0502020204030204" pitchFamily="34" charset="0"/>
                            <a:cs typeface="Arial" panose="020B0604020202020204" pitchFamily="34" charset="0"/>
                          </a:rPr>
                          <m:t>2</m:t>
                        </m:r>
                      </m:e>
                    </m:rad>
                  </m:oMath>
                </a14:m>
                <a:r>
                  <a:rPr lang="da-DK" sz="1800" dirty="0">
                    <a:latin typeface="Arial" panose="020B0604020202020204" pitchFamily="34" charset="0"/>
                    <a:ea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1800" dirty="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𝐴𝐵𝐶𝐷</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 là hình vuông cạnh </a:t>
                </a:r>
                <a14:m>
                  <m:oMath xmlns:m="http://schemas.openxmlformats.org/officeDocument/2006/math">
                    <m:r>
                      <a:rPr lang="da-DK" sz="1800" i="1">
                        <a:latin typeface="Cambria Math" panose="02040503050406030204" pitchFamily="18" charset="0"/>
                        <a:ea typeface="Times New Roman" panose="02020603050405020304" pitchFamily="18" charset="0"/>
                        <a:cs typeface="Arial" panose="020B0604020202020204" pitchFamily="34" charset="0"/>
                      </a:rPr>
                      <m:t>5</m:t>
                    </m:r>
                    <m:r>
                      <a:rPr lang="da-DK" sz="1800" i="1">
                        <a:latin typeface="Cambria Math" panose="02040503050406030204" pitchFamily="18" charset="0"/>
                        <a:ea typeface="Times New Roman" panose="02020603050405020304" pitchFamily="18" charset="0"/>
                        <a:cs typeface="Arial" panose="020B0604020202020204" pitchFamily="34" charset="0"/>
                      </a:rPr>
                      <m:t>𝑚</m:t>
                    </m:r>
                  </m:oMath>
                </a14:m>
                <a:r>
                  <a:rPr lang="da-DK" sz="1800" dirty="0">
                    <a:latin typeface="Arial" panose="020B0604020202020204" pitchFamily="34" charset="0"/>
                    <a:ea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𝐴𝐶</m:t>
                    </m:r>
                    <m:r>
                      <a:rPr lang="da-DK" sz="1800" i="1">
                        <a:latin typeface="Cambria Math" panose="02040503050406030204" pitchFamily="18" charset="0"/>
                        <a:ea typeface="Calibri" panose="020F0502020204030204" pitchFamily="34" charset="0"/>
                        <a:cs typeface="Arial" panose="020B0604020202020204" pitchFamily="34" charset="0"/>
                      </a:rPr>
                      <m:t>=5</m:t>
                    </m:r>
                    <m:rad>
                      <m:radPr>
                        <m:degHide m:val="on"/>
                        <m:ctrlPr>
                          <a:rPr lang="en-US" sz="1800" i="1">
                            <a:latin typeface="Cambria Math" panose="02040503050406030204" pitchFamily="18" charset="0"/>
                            <a:ea typeface="Calibri" panose="020F0502020204030204" pitchFamily="34" charset="0"/>
                            <a:cs typeface="Arial" panose="020B0604020202020204" pitchFamily="34" charset="0"/>
                          </a:rPr>
                        </m:ctrlPr>
                      </m:radPr>
                      <m:deg/>
                      <m:e>
                        <m:r>
                          <a:rPr lang="da-DK" sz="1800" i="1">
                            <a:latin typeface="Cambria Math" panose="02040503050406030204" pitchFamily="18" charset="0"/>
                            <a:ea typeface="Calibri" panose="020F0502020204030204" pitchFamily="34" charset="0"/>
                            <a:cs typeface="Arial" panose="020B0604020202020204" pitchFamily="34" charset="0"/>
                          </a:rPr>
                          <m:t>2</m:t>
                        </m:r>
                      </m:e>
                    </m:rad>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𝑂𝐶</m:t>
                    </m:r>
                    <m:r>
                      <a:rPr lang="da-DK" sz="1800" i="1">
                        <a:latin typeface="Cambria Math" panose="02040503050406030204" pitchFamily="18" charset="0"/>
                        <a:ea typeface="Calibri" panose="020F0502020204030204" pitchFamily="34" charset="0"/>
                        <a:cs typeface="Arial" panose="020B0604020202020204" pitchFamily="34" charset="0"/>
                      </a:rPr>
                      <m:t>=</m:t>
                    </m:r>
                    <m:f>
                      <m:fPr>
                        <m:ctrlPr>
                          <a:rPr lang="en-US" sz="1800" i="1">
                            <a:latin typeface="Cambria Math" panose="02040503050406030204" pitchFamily="18" charset="0"/>
                            <a:ea typeface="Calibri" panose="020F0502020204030204" pitchFamily="34" charset="0"/>
                            <a:cs typeface="Arial" panose="020B0604020202020204" pitchFamily="34" charset="0"/>
                          </a:rPr>
                        </m:ctrlPr>
                      </m:fPr>
                      <m:num>
                        <m:r>
                          <a:rPr lang="da-DK" sz="1800" i="1">
                            <a:latin typeface="Cambria Math" panose="02040503050406030204" pitchFamily="18" charset="0"/>
                            <a:ea typeface="Calibri" panose="020F0502020204030204" pitchFamily="34" charset="0"/>
                            <a:cs typeface="Arial" panose="020B0604020202020204" pitchFamily="34" charset="0"/>
                          </a:rPr>
                          <m:t>5</m:t>
                        </m:r>
                        <m:rad>
                          <m:radPr>
                            <m:degHide m:val="on"/>
                            <m:ctrlPr>
                              <a:rPr lang="en-US" sz="1800" i="1">
                                <a:latin typeface="Cambria Math" panose="02040503050406030204" pitchFamily="18" charset="0"/>
                                <a:ea typeface="Calibri" panose="020F0502020204030204" pitchFamily="34" charset="0"/>
                                <a:cs typeface="Arial" panose="020B0604020202020204" pitchFamily="34" charset="0"/>
                              </a:rPr>
                            </m:ctrlPr>
                          </m:radPr>
                          <m:deg/>
                          <m:e>
                            <m:r>
                              <a:rPr lang="da-DK" sz="1800" i="1">
                                <a:latin typeface="Cambria Math" panose="02040503050406030204" pitchFamily="18" charset="0"/>
                                <a:ea typeface="Calibri" panose="020F0502020204030204" pitchFamily="34" charset="0"/>
                                <a:cs typeface="Arial" panose="020B0604020202020204" pitchFamily="34" charset="0"/>
                              </a:rPr>
                              <m:t>2</m:t>
                            </m:r>
                          </m:e>
                        </m:rad>
                      </m:num>
                      <m:den>
                        <m:r>
                          <a:rPr lang="da-DK" sz="1800" i="1">
                            <a:latin typeface="Cambria Math" panose="02040503050406030204" pitchFamily="18" charset="0"/>
                            <a:ea typeface="Calibri" panose="020F0502020204030204" pitchFamily="34" charset="0"/>
                            <a:cs typeface="Arial" panose="020B0604020202020204" pitchFamily="34" charset="0"/>
                          </a:rPr>
                          <m:t>2</m:t>
                        </m:r>
                      </m:den>
                    </m:f>
                  </m:oMath>
                </a14:m>
                <a:r>
                  <a:rPr lang="da-DK" sz="1800" dirty="0">
                    <a:latin typeface="Arial" panose="020B0604020202020204" pitchFamily="34" charset="0"/>
                    <a:ea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𝐻𝐶</m:t>
                    </m:r>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𝑂𝐶</m:t>
                    </m:r>
                    <m:r>
                      <a:rPr lang="da-DK" sz="1800" i="1">
                        <a:latin typeface="Cambria Math" panose="02040503050406030204" pitchFamily="18" charset="0"/>
                        <a:ea typeface="Calibri" panose="020F0502020204030204" pitchFamily="34" charset="0"/>
                        <a:cs typeface="Arial" panose="020B0604020202020204" pitchFamily="34" charset="0"/>
                      </a:rPr>
                      <m:t>−</m:t>
                    </m:r>
                    <m:r>
                      <a:rPr lang="da-DK" sz="1800" i="1">
                        <a:latin typeface="Cambria Math" panose="02040503050406030204" pitchFamily="18" charset="0"/>
                        <a:ea typeface="Calibri" panose="020F0502020204030204" pitchFamily="34" charset="0"/>
                        <a:cs typeface="Arial" panose="020B0604020202020204" pitchFamily="34" charset="0"/>
                      </a:rPr>
                      <m:t>𝑂𝐻</m:t>
                    </m:r>
                    <m:r>
                      <a:rPr lang="da-DK" sz="1800" i="1">
                        <a:latin typeface="Cambria Math" panose="02040503050406030204" pitchFamily="18" charset="0"/>
                        <a:ea typeface="Calibri" panose="020F0502020204030204" pitchFamily="34" charset="0"/>
                        <a:cs typeface="Arial" panose="020B0604020202020204" pitchFamily="34" charset="0"/>
                      </a:rPr>
                      <m:t>=</m:t>
                    </m:r>
                    <m:f>
                      <m:fPr>
                        <m:ctrlPr>
                          <a:rPr lang="en-US" sz="1800" i="1">
                            <a:latin typeface="Cambria Math" panose="02040503050406030204" pitchFamily="18" charset="0"/>
                            <a:ea typeface="Calibri" panose="020F0502020204030204" pitchFamily="34" charset="0"/>
                            <a:cs typeface="Arial" panose="020B0604020202020204" pitchFamily="34" charset="0"/>
                          </a:rPr>
                        </m:ctrlPr>
                      </m:fPr>
                      <m:num>
                        <m:r>
                          <a:rPr lang="da-DK" sz="1800" i="1">
                            <a:latin typeface="Cambria Math" panose="02040503050406030204" pitchFamily="18" charset="0"/>
                            <a:ea typeface="Calibri" panose="020F0502020204030204" pitchFamily="34" charset="0"/>
                            <a:cs typeface="Arial" panose="020B0604020202020204" pitchFamily="34" charset="0"/>
                          </a:rPr>
                          <m:t>5</m:t>
                        </m:r>
                        <m:rad>
                          <m:radPr>
                            <m:degHide m:val="on"/>
                            <m:ctrlPr>
                              <a:rPr lang="en-US" sz="1800" i="1">
                                <a:latin typeface="Cambria Math" panose="02040503050406030204" pitchFamily="18" charset="0"/>
                                <a:ea typeface="Calibri" panose="020F0502020204030204" pitchFamily="34" charset="0"/>
                                <a:cs typeface="Arial" panose="020B0604020202020204" pitchFamily="34" charset="0"/>
                              </a:rPr>
                            </m:ctrlPr>
                          </m:radPr>
                          <m:deg/>
                          <m:e>
                            <m:r>
                              <a:rPr lang="da-DK" sz="1800" i="1">
                                <a:latin typeface="Cambria Math" panose="02040503050406030204" pitchFamily="18" charset="0"/>
                                <a:ea typeface="Calibri" panose="020F0502020204030204" pitchFamily="34" charset="0"/>
                                <a:cs typeface="Arial" panose="020B0604020202020204" pitchFamily="34" charset="0"/>
                              </a:rPr>
                              <m:t>2</m:t>
                            </m:r>
                          </m:e>
                        </m:rad>
                      </m:num>
                      <m:den>
                        <m:r>
                          <a:rPr lang="da-DK" sz="1800" i="1">
                            <a:latin typeface="Cambria Math" panose="02040503050406030204" pitchFamily="18" charset="0"/>
                            <a:ea typeface="Calibri" panose="020F0502020204030204" pitchFamily="34" charset="0"/>
                            <a:cs typeface="Arial" panose="020B0604020202020204" pitchFamily="34" charset="0"/>
                          </a:rPr>
                          <m:t>2</m:t>
                        </m:r>
                      </m:den>
                    </m:f>
                    <m:r>
                      <a:rPr lang="da-DK" sz="18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latin typeface="Cambria Math" panose="02040503050406030204" pitchFamily="18" charset="0"/>
                            <a:ea typeface="Calibri" panose="020F0502020204030204" pitchFamily="34" charset="0"/>
                            <a:cs typeface="Arial" panose="020B0604020202020204" pitchFamily="34" charset="0"/>
                          </a:rPr>
                        </m:ctrlPr>
                      </m:radPr>
                      <m:deg/>
                      <m:e>
                        <m:r>
                          <a:rPr lang="da-DK" sz="1800" i="1">
                            <a:latin typeface="Cambria Math" panose="02040503050406030204" pitchFamily="18" charset="0"/>
                            <a:ea typeface="Calibri" panose="020F0502020204030204" pitchFamily="34" charset="0"/>
                            <a:cs typeface="Arial" panose="020B0604020202020204" pitchFamily="34" charset="0"/>
                          </a:rPr>
                          <m:t>2</m:t>
                        </m:r>
                      </m:e>
                    </m:rad>
                    <m:r>
                      <a:rPr lang="da-DK" sz="1800" i="1">
                        <a:latin typeface="Cambria Math" panose="02040503050406030204" pitchFamily="18" charset="0"/>
                        <a:ea typeface="Calibri" panose="020F0502020204030204" pitchFamily="34" charset="0"/>
                        <a:cs typeface="Arial" panose="020B0604020202020204" pitchFamily="34" charset="0"/>
                      </a:rPr>
                      <m:t>=</m:t>
                    </m:r>
                    <m:f>
                      <m:fPr>
                        <m:ctrlPr>
                          <a:rPr lang="en-US" sz="1800" i="1">
                            <a:latin typeface="Cambria Math" panose="02040503050406030204" pitchFamily="18" charset="0"/>
                            <a:ea typeface="Calibri" panose="020F0502020204030204" pitchFamily="34" charset="0"/>
                            <a:cs typeface="Arial" panose="020B0604020202020204" pitchFamily="34" charset="0"/>
                          </a:rPr>
                        </m:ctrlPr>
                      </m:fPr>
                      <m:num>
                        <m:r>
                          <a:rPr lang="da-DK" sz="1800" i="1">
                            <a:latin typeface="Cambria Math" panose="02040503050406030204" pitchFamily="18" charset="0"/>
                            <a:ea typeface="Calibri" panose="020F0502020204030204" pitchFamily="34" charset="0"/>
                            <a:cs typeface="Arial" panose="020B0604020202020204" pitchFamily="34" charset="0"/>
                          </a:rPr>
                          <m:t>3</m:t>
                        </m:r>
                        <m:rad>
                          <m:radPr>
                            <m:degHide m:val="on"/>
                            <m:ctrlPr>
                              <a:rPr lang="en-US" sz="1800" i="1">
                                <a:latin typeface="Cambria Math" panose="02040503050406030204" pitchFamily="18" charset="0"/>
                                <a:ea typeface="Calibri" panose="020F0502020204030204" pitchFamily="34" charset="0"/>
                                <a:cs typeface="Arial" panose="020B0604020202020204" pitchFamily="34" charset="0"/>
                              </a:rPr>
                            </m:ctrlPr>
                          </m:radPr>
                          <m:deg/>
                          <m:e>
                            <m:r>
                              <a:rPr lang="da-DK" sz="1800" i="1">
                                <a:latin typeface="Cambria Math" panose="02040503050406030204" pitchFamily="18" charset="0"/>
                                <a:ea typeface="Calibri" panose="020F0502020204030204" pitchFamily="34" charset="0"/>
                                <a:cs typeface="Arial" panose="020B0604020202020204" pitchFamily="34" charset="0"/>
                              </a:rPr>
                              <m:t>2</m:t>
                            </m:r>
                          </m:e>
                        </m:rad>
                      </m:num>
                      <m:den>
                        <m:r>
                          <a:rPr lang="da-DK" sz="1800" i="1">
                            <a:latin typeface="Cambria Math" panose="02040503050406030204" pitchFamily="18" charset="0"/>
                            <a:ea typeface="Calibri" panose="020F0502020204030204" pitchFamily="34" charset="0"/>
                            <a:cs typeface="Arial" panose="020B0604020202020204" pitchFamily="34" charset="0"/>
                          </a:rPr>
                          <m:t>2</m:t>
                        </m:r>
                      </m:den>
                    </m:f>
                  </m:oMath>
                </a14:m>
                <a:r>
                  <a:rPr lang="da-DK" sz="1800" dirty="0">
                    <a:latin typeface="Arial" panose="020B0604020202020204" pitchFamily="34" charset="0"/>
                    <a:ea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756743" y="947613"/>
                <a:ext cx="7009829" cy="3263586"/>
              </a:xfrm>
              <a:prstGeom prst="rect">
                <a:avLst/>
              </a:prstGeom>
              <a:blipFill>
                <a:blip r:embed="rId4"/>
                <a:stretch>
                  <a:fillRect l="-696"/>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7682EED-7D1D-E7B9-8FDA-5B2831D01D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0464" y="1762551"/>
            <a:ext cx="2658979" cy="1618398"/>
          </a:xfrm>
          <a:prstGeom prst="rect">
            <a:avLst/>
          </a:prstGeom>
        </p:spPr>
      </p:pic>
    </p:spTree>
    <p:extLst>
      <p:ext uri="{BB962C8B-B14F-4D97-AF65-F5344CB8AC3E}">
        <p14:creationId xmlns:p14="http://schemas.microsoft.com/office/powerpoint/2010/main" val="9772205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09"/>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10800000">
            <a:off x="8494776" y="1653329"/>
            <a:ext cx="649224" cy="1089768"/>
          </a:xfrm>
          <a:prstGeom prst="rect">
            <a:avLst/>
          </a:prstGeom>
        </p:spPr>
      </p:pic>
      <p:sp>
        <p:nvSpPr>
          <p:cNvPr id="17" name="Rectangle 16"/>
          <p:cNvSpPr/>
          <p:nvPr/>
        </p:nvSpPr>
        <p:spPr>
          <a:xfrm>
            <a:off x="4261658" y="293882"/>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420481" y="420634"/>
                <a:ext cx="8303036" cy="4644926"/>
              </a:xfrm>
              <a:prstGeom prst="rect">
                <a:avLst/>
              </a:prstGeom>
            </p:spPr>
            <p:txBody>
              <a:bodyPr wrap="square">
                <a:spAutoFit/>
              </a:bodyPr>
              <a:lstStyle/>
              <a:p>
                <a:pPr algn="just">
                  <a:lnSpc>
                    <a:spcPct val="150000"/>
                  </a:lnSpc>
                  <a:spcBef>
                    <a:spcPts val="600"/>
                  </a:spcBef>
                  <a:spcAft>
                    <a:spcPts val="600"/>
                  </a:spcAft>
                </a:pPr>
                <a:r>
                  <a:rPr lang="da-DK" sz="1700" dirty="0">
                    <a:latin typeface="Arial" panose="020B0604020202020204" pitchFamily="34" charset="0"/>
                    <a:ea typeface="Times New Roman" panose="02020603050405020304" pitchFamily="18" charset="0"/>
                    <a:cs typeface="Times New Roman" panose="02020603050405020304" pitchFamily="18" charset="0"/>
                  </a:rPr>
                  <a:t>Xét </a:t>
                </a:r>
                <a14:m>
                  <m:oMath xmlns:m="http://schemas.openxmlformats.org/officeDocument/2006/math">
                    <m:r>
                      <a:rPr lang="da-DK" sz="1700" i="1">
                        <a:latin typeface="Cambria Math" panose="02040503050406030204" pitchFamily="18" charset="0"/>
                        <a:ea typeface="Times New Roman" panose="02020603050405020304" pitchFamily="18" charset="0"/>
                        <a:cs typeface="Arial" panose="020B0604020202020204" pitchFamily="34" charset="0"/>
                      </a:rPr>
                      <m:t>∆</m:t>
                    </m:r>
                    <m:r>
                      <a:rPr lang="da-DK" sz="1700" i="1">
                        <a:latin typeface="Cambria Math" panose="02040503050406030204" pitchFamily="18" charset="0"/>
                        <a:ea typeface="Times New Roman" panose="02020603050405020304" pitchFamily="18" charset="0"/>
                        <a:cs typeface="Arial" panose="020B0604020202020204" pitchFamily="34" charset="0"/>
                      </a:rPr>
                      <m:t>𝐶</m:t>
                    </m:r>
                    <m:r>
                      <a:rPr lang="da-DK" sz="1700" i="1">
                        <a:latin typeface="Cambria Math" panose="02040503050406030204" pitchFamily="18" charset="0"/>
                        <a:ea typeface="Times New Roman" panose="02020603050405020304" pitchFamily="18" charset="0"/>
                        <a:cs typeface="Arial" panose="020B0604020202020204" pitchFamily="34" charset="0"/>
                      </a:rPr>
                      <m:t>′</m:t>
                    </m:r>
                    <m:r>
                      <a:rPr lang="da-DK" sz="1700" i="1">
                        <a:latin typeface="Cambria Math" panose="02040503050406030204" pitchFamily="18" charset="0"/>
                        <a:ea typeface="Times New Roman" panose="02020603050405020304" pitchFamily="18" charset="0"/>
                        <a:cs typeface="Arial" panose="020B0604020202020204" pitchFamily="34" charset="0"/>
                      </a:rPr>
                      <m:t>𝐻𝐶</m:t>
                    </m:r>
                  </m:oMath>
                </a14:m>
                <a:r>
                  <a:rPr lang="da-DK" sz="1700" dirty="0">
                    <a:latin typeface="Arial" panose="020B0604020202020204" pitchFamily="34" charset="0"/>
                    <a:ea typeface="Times New Roman" panose="02020603050405020304" pitchFamily="18" charset="0"/>
                    <a:cs typeface="Times New Roman" panose="02020603050405020304" pitchFamily="18" charset="0"/>
                  </a:rPr>
                  <a:t> vuông tại H, ta có:</a:t>
                </a: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sSup>
                      <m:sSupPr>
                        <m:ctrlPr>
                          <a:rPr lang="en-US" sz="1700" i="1">
                            <a:latin typeface="Cambria Math" panose="02040503050406030204" pitchFamily="18" charset="0"/>
                            <a:ea typeface="Times New Roman" panose="02020603050405020304" pitchFamily="18" charset="0"/>
                            <a:cs typeface="Arial" panose="020B0604020202020204" pitchFamily="34" charset="0"/>
                          </a:rPr>
                        </m:ctrlPr>
                      </m:sSupPr>
                      <m:e>
                        <m:r>
                          <a:rPr lang="da-DK" sz="1700" i="1">
                            <a:latin typeface="Cambria Math" panose="02040503050406030204" pitchFamily="18" charset="0"/>
                            <a:ea typeface="Times New Roman" panose="02020603050405020304" pitchFamily="18" charset="0"/>
                            <a:cs typeface="Arial" panose="020B0604020202020204" pitchFamily="34" charset="0"/>
                          </a:rPr>
                          <m:t>𝐶</m:t>
                        </m:r>
                      </m:e>
                      <m:sup>
                        <m:r>
                          <a:rPr lang="da-DK" sz="1700" i="1">
                            <a:latin typeface="Cambria Math" panose="02040503050406030204" pitchFamily="18" charset="0"/>
                            <a:ea typeface="Times New Roman" panose="02020603050405020304" pitchFamily="18" charset="0"/>
                            <a:cs typeface="Arial" panose="020B0604020202020204" pitchFamily="34" charset="0"/>
                          </a:rPr>
                          <m:t>′</m:t>
                        </m:r>
                      </m:sup>
                    </m:sSup>
                    <m:r>
                      <a:rPr lang="da-DK" sz="1700" i="1">
                        <a:latin typeface="Cambria Math" panose="02040503050406030204" pitchFamily="18" charset="0"/>
                        <a:ea typeface="Times New Roman" panose="02020603050405020304" pitchFamily="18" charset="0"/>
                        <a:cs typeface="Arial" panose="020B0604020202020204" pitchFamily="34" charset="0"/>
                      </a:rPr>
                      <m:t>𝐻</m:t>
                    </m:r>
                    <m:r>
                      <a:rPr lang="da-DK" sz="17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17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1700" i="1">
                                <a:latin typeface="Cambria Math" panose="02040503050406030204" pitchFamily="18" charset="0"/>
                                <a:ea typeface="Times New Roman" panose="02020603050405020304" pitchFamily="18" charset="0"/>
                                <a:cs typeface="Arial" panose="020B0604020202020204" pitchFamily="34" charset="0"/>
                              </a:rPr>
                            </m:ctrlPr>
                          </m:sSupPr>
                          <m:e>
                            <m:r>
                              <a:rPr lang="da-DK" sz="1700" i="1">
                                <a:latin typeface="Cambria Math" panose="02040503050406030204" pitchFamily="18" charset="0"/>
                                <a:ea typeface="Times New Roman" panose="02020603050405020304" pitchFamily="18" charset="0"/>
                                <a:cs typeface="Arial" panose="020B0604020202020204" pitchFamily="34" charset="0"/>
                              </a:rPr>
                              <m:t>𝐶</m:t>
                            </m:r>
                            <m:r>
                              <a:rPr lang="da-DK" sz="1700" i="1">
                                <a:latin typeface="Cambria Math" panose="02040503050406030204" pitchFamily="18" charset="0"/>
                                <a:ea typeface="Times New Roman" panose="02020603050405020304" pitchFamily="18" charset="0"/>
                                <a:cs typeface="Arial" panose="020B0604020202020204" pitchFamily="34" charset="0"/>
                              </a:rPr>
                              <m:t>′</m:t>
                            </m:r>
                            <m:r>
                              <a:rPr lang="da-DK" sz="1700" i="1">
                                <a:latin typeface="Cambria Math" panose="02040503050406030204" pitchFamily="18" charset="0"/>
                                <a:ea typeface="Times New Roman" panose="02020603050405020304" pitchFamily="18" charset="0"/>
                                <a:cs typeface="Arial" panose="020B0604020202020204" pitchFamily="34" charset="0"/>
                              </a:rPr>
                              <m:t>𝐶</m:t>
                            </m:r>
                          </m:e>
                          <m:sup>
                            <m:r>
                              <a:rPr lang="da-DK" sz="1700" i="1">
                                <a:latin typeface="Cambria Math" panose="02040503050406030204" pitchFamily="18" charset="0"/>
                                <a:ea typeface="Times New Roman" panose="02020603050405020304" pitchFamily="18" charset="0"/>
                                <a:cs typeface="Arial" panose="020B0604020202020204" pitchFamily="34" charset="0"/>
                              </a:rPr>
                              <m:t>2</m:t>
                            </m:r>
                          </m:sup>
                        </m:sSup>
                        <m:r>
                          <a:rPr lang="da-DK" sz="17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700" i="1">
                                <a:latin typeface="Cambria Math" panose="02040503050406030204" pitchFamily="18" charset="0"/>
                                <a:ea typeface="Times New Roman" panose="02020603050405020304" pitchFamily="18" charset="0"/>
                                <a:cs typeface="Arial" panose="020B0604020202020204" pitchFamily="34" charset="0"/>
                              </a:rPr>
                            </m:ctrlPr>
                          </m:sSupPr>
                          <m:e>
                            <m:r>
                              <a:rPr lang="da-DK" sz="1700" i="1">
                                <a:latin typeface="Cambria Math" panose="02040503050406030204" pitchFamily="18" charset="0"/>
                                <a:ea typeface="Times New Roman" panose="02020603050405020304" pitchFamily="18" charset="0"/>
                                <a:cs typeface="Arial" panose="020B0604020202020204" pitchFamily="34" charset="0"/>
                              </a:rPr>
                              <m:t>𝐻𝐶</m:t>
                            </m:r>
                          </m:e>
                          <m:sup>
                            <m:r>
                              <a:rPr lang="da-DK" sz="1700" i="1">
                                <a:latin typeface="Cambria Math" panose="02040503050406030204" pitchFamily="18" charset="0"/>
                                <a:ea typeface="Times New Roman" panose="02020603050405020304" pitchFamily="18" charset="0"/>
                                <a:cs typeface="Arial" panose="020B0604020202020204" pitchFamily="34" charset="0"/>
                              </a:rPr>
                              <m:t>2</m:t>
                            </m:r>
                          </m:sup>
                        </m:sSup>
                      </m:e>
                    </m:rad>
                    <m:r>
                      <a:rPr lang="da-DK" sz="17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17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1700" i="1">
                                <a:latin typeface="Cambria Math" panose="02040503050406030204" pitchFamily="18" charset="0"/>
                                <a:ea typeface="Times New Roman" panose="02020603050405020304" pitchFamily="18" charset="0"/>
                                <a:cs typeface="Arial" panose="020B0604020202020204" pitchFamily="34" charset="0"/>
                              </a:rPr>
                            </m:ctrlPr>
                          </m:sSupPr>
                          <m:e>
                            <m:r>
                              <a:rPr lang="da-DK" sz="1700" i="1">
                                <a:latin typeface="Cambria Math" panose="02040503050406030204" pitchFamily="18" charset="0"/>
                                <a:ea typeface="Times New Roman" panose="02020603050405020304" pitchFamily="18" charset="0"/>
                                <a:cs typeface="Arial" panose="020B0604020202020204" pitchFamily="34" charset="0"/>
                              </a:rPr>
                              <m:t>3</m:t>
                            </m:r>
                          </m:e>
                          <m:sup>
                            <m:r>
                              <a:rPr lang="da-DK" sz="1700" i="1">
                                <a:latin typeface="Cambria Math" panose="02040503050406030204" pitchFamily="18" charset="0"/>
                                <a:ea typeface="Times New Roman" panose="02020603050405020304" pitchFamily="18" charset="0"/>
                                <a:cs typeface="Arial" panose="020B0604020202020204" pitchFamily="34" charset="0"/>
                              </a:rPr>
                              <m:t>2</m:t>
                            </m:r>
                          </m:sup>
                        </m:sSup>
                        <m:r>
                          <a:rPr lang="da-DK" sz="17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700" i="1">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1700" i="1">
                                    <a:latin typeface="Cambria Math" panose="02040503050406030204" pitchFamily="18" charset="0"/>
                                    <a:ea typeface="Times New Roman" panose="02020603050405020304" pitchFamily="18" charset="0"/>
                                    <a:cs typeface="Arial" panose="020B0604020202020204" pitchFamily="34" charset="0"/>
                                  </a:rPr>
                                </m:ctrlPr>
                              </m:dPr>
                              <m:e>
                                <m:f>
                                  <m:fPr>
                                    <m:ctrlPr>
                                      <a:rPr lang="en-US" sz="1700" i="1">
                                        <a:latin typeface="Cambria Math" panose="02040503050406030204" pitchFamily="18" charset="0"/>
                                        <a:ea typeface="Times New Roman" panose="02020603050405020304" pitchFamily="18" charset="0"/>
                                        <a:cs typeface="Arial" panose="020B0604020202020204" pitchFamily="34" charset="0"/>
                                      </a:rPr>
                                    </m:ctrlPr>
                                  </m:fPr>
                                  <m:num>
                                    <m:r>
                                      <a:rPr lang="da-DK" sz="1700" i="1">
                                        <a:latin typeface="Cambria Math" panose="02040503050406030204" pitchFamily="18" charset="0"/>
                                        <a:ea typeface="Times New Roman" panose="02020603050405020304" pitchFamily="18" charset="0"/>
                                        <a:cs typeface="Arial" panose="020B0604020202020204" pitchFamily="34" charset="0"/>
                                      </a:rPr>
                                      <m:t>3</m:t>
                                    </m:r>
                                    <m:rad>
                                      <m:radPr>
                                        <m:degHide m:val="on"/>
                                        <m:ctrlPr>
                                          <a:rPr lang="en-US" sz="1700" i="1">
                                            <a:latin typeface="Cambria Math" panose="02040503050406030204" pitchFamily="18" charset="0"/>
                                            <a:ea typeface="Times New Roman" panose="02020603050405020304" pitchFamily="18" charset="0"/>
                                            <a:cs typeface="Arial" panose="020B0604020202020204" pitchFamily="34" charset="0"/>
                                          </a:rPr>
                                        </m:ctrlPr>
                                      </m:radPr>
                                      <m:deg/>
                                      <m:e>
                                        <m:r>
                                          <a:rPr lang="da-DK" sz="1700" i="1">
                                            <a:latin typeface="Cambria Math" panose="02040503050406030204" pitchFamily="18" charset="0"/>
                                            <a:ea typeface="Times New Roman" panose="02020603050405020304" pitchFamily="18" charset="0"/>
                                            <a:cs typeface="Arial" panose="020B0604020202020204" pitchFamily="34" charset="0"/>
                                          </a:rPr>
                                          <m:t>2</m:t>
                                        </m:r>
                                      </m:e>
                                    </m:rad>
                                  </m:num>
                                  <m:den>
                                    <m:r>
                                      <a:rPr lang="da-DK" sz="1700" i="1">
                                        <a:latin typeface="Cambria Math" panose="02040503050406030204" pitchFamily="18" charset="0"/>
                                        <a:ea typeface="Times New Roman" panose="02020603050405020304" pitchFamily="18" charset="0"/>
                                        <a:cs typeface="Arial" panose="020B0604020202020204" pitchFamily="34" charset="0"/>
                                      </a:rPr>
                                      <m:t>2</m:t>
                                    </m:r>
                                  </m:den>
                                </m:f>
                              </m:e>
                            </m:d>
                          </m:e>
                          <m:sup>
                            <m:r>
                              <a:rPr lang="da-DK" sz="1700" i="1">
                                <a:latin typeface="Cambria Math" panose="02040503050406030204" pitchFamily="18" charset="0"/>
                                <a:ea typeface="Times New Roman" panose="02020603050405020304" pitchFamily="18" charset="0"/>
                                <a:cs typeface="Arial" panose="020B0604020202020204" pitchFamily="34" charset="0"/>
                              </a:rPr>
                              <m:t>2</m:t>
                            </m:r>
                          </m:sup>
                        </m:sSup>
                      </m:e>
                    </m:rad>
                    <m:r>
                      <a:rPr lang="da-DK" sz="1700" i="1">
                        <a:latin typeface="Cambria Math" panose="02040503050406030204" pitchFamily="18" charset="0"/>
                        <a:ea typeface="Times New Roman" panose="02020603050405020304" pitchFamily="18" charset="0"/>
                        <a:cs typeface="Arial" panose="020B0604020202020204" pitchFamily="34" charset="0"/>
                      </a:rPr>
                      <m:t>=</m:t>
                    </m:r>
                    <m:f>
                      <m:fPr>
                        <m:ctrlPr>
                          <a:rPr lang="en-US" sz="1700" i="1">
                            <a:latin typeface="Cambria Math" panose="02040503050406030204" pitchFamily="18" charset="0"/>
                            <a:ea typeface="Times New Roman" panose="02020603050405020304" pitchFamily="18" charset="0"/>
                            <a:cs typeface="Arial" panose="020B0604020202020204" pitchFamily="34" charset="0"/>
                          </a:rPr>
                        </m:ctrlPr>
                      </m:fPr>
                      <m:num>
                        <m:r>
                          <a:rPr lang="da-DK" sz="1700" i="1">
                            <a:latin typeface="Cambria Math" panose="02040503050406030204" pitchFamily="18" charset="0"/>
                            <a:ea typeface="Times New Roman" panose="02020603050405020304" pitchFamily="18" charset="0"/>
                            <a:cs typeface="Arial" panose="020B0604020202020204" pitchFamily="34" charset="0"/>
                          </a:rPr>
                          <m:t>3</m:t>
                        </m:r>
                        <m:rad>
                          <m:radPr>
                            <m:degHide m:val="on"/>
                            <m:ctrlPr>
                              <a:rPr lang="en-US" sz="1700" i="1">
                                <a:latin typeface="Cambria Math" panose="02040503050406030204" pitchFamily="18" charset="0"/>
                                <a:ea typeface="Times New Roman" panose="02020603050405020304" pitchFamily="18" charset="0"/>
                                <a:cs typeface="Arial" panose="020B0604020202020204" pitchFamily="34" charset="0"/>
                              </a:rPr>
                            </m:ctrlPr>
                          </m:radPr>
                          <m:deg/>
                          <m:e>
                            <m:r>
                              <a:rPr lang="da-DK" sz="1700" i="1">
                                <a:latin typeface="Cambria Math" panose="02040503050406030204" pitchFamily="18" charset="0"/>
                                <a:ea typeface="Times New Roman" panose="02020603050405020304" pitchFamily="18" charset="0"/>
                                <a:cs typeface="Arial" panose="020B0604020202020204" pitchFamily="34" charset="0"/>
                              </a:rPr>
                              <m:t>2</m:t>
                            </m:r>
                          </m:e>
                        </m:rad>
                      </m:num>
                      <m:den>
                        <m:r>
                          <a:rPr lang="da-DK" sz="1700" i="1">
                            <a:latin typeface="Cambria Math" panose="02040503050406030204" pitchFamily="18" charset="0"/>
                            <a:ea typeface="Times New Roman" panose="02020603050405020304" pitchFamily="18" charset="0"/>
                            <a:cs typeface="Arial" panose="020B0604020202020204" pitchFamily="34" charset="0"/>
                          </a:rPr>
                          <m:t>2</m:t>
                        </m:r>
                      </m:den>
                    </m:f>
                  </m:oMath>
                </a14:m>
                <a:r>
                  <a:rPr lang="da-DK" sz="1700" dirty="0">
                    <a:latin typeface="Arial" panose="020B0604020202020204" pitchFamily="34" charset="0"/>
                    <a:ea typeface="Times New Roman" panose="02020603050405020304" pitchFamily="18" charset="0"/>
                    <a:cs typeface="Times New Roman" panose="02020603050405020304" pitchFamily="18" charset="0"/>
                  </a:rPr>
                  <a:t>. </a:t>
                </a: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da-DK" sz="1700" i="1">
                        <a:latin typeface="Cambria Math" panose="02040503050406030204" pitchFamily="18" charset="0"/>
                        <a:ea typeface="Calibri" panose="020F0502020204030204" pitchFamily="34" charset="0"/>
                        <a:cs typeface="Arial" panose="020B0604020202020204" pitchFamily="34" charset="0"/>
                      </a:rPr>
                      <m:t>⇒</m:t>
                    </m:r>
                    <m:sSup>
                      <m:sSupPr>
                        <m:ctrlPr>
                          <a:rPr lang="en-US" sz="1700" i="1">
                            <a:latin typeface="Cambria Math" panose="02040503050406030204" pitchFamily="18" charset="0"/>
                            <a:ea typeface="Calibri" panose="020F0502020204030204" pitchFamily="34" charset="0"/>
                            <a:cs typeface="Arial" panose="020B0604020202020204" pitchFamily="34" charset="0"/>
                          </a:rPr>
                        </m:ctrlPr>
                      </m:sSupPr>
                      <m:e>
                        <m:r>
                          <a:rPr lang="da-DK" sz="1700" i="1">
                            <a:latin typeface="Cambria Math" panose="02040503050406030204" pitchFamily="18" charset="0"/>
                            <a:ea typeface="Calibri" panose="020F0502020204030204" pitchFamily="34" charset="0"/>
                            <a:cs typeface="Arial" panose="020B0604020202020204" pitchFamily="34" charset="0"/>
                          </a:rPr>
                          <m:t>𝐶</m:t>
                        </m:r>
                      </m:e>
                      <m:sup>
                        <m:r>
                          <a:rPr lang="da-DK" sz="1700" i="1">
                            <a:latin typeface="Cambria Math" panose="02040503050406030204" pitchFamily="18" charset="0"/>
                            <a:ea typeface="Calibri" panose="020F0502020204030204" pitchFamily="34" charset="0"/>
                            <a:cs typeface="Arial" panose="020B0604020202020204" pitchFamily="34" charset="0"/>
                          </a:rPr>
                          <m:t>′</m:t>
                        </m:r>
                      </m:sup>
                    </m:sSup>
                    <m:r>
                      <a:rPr lang="da-DK" sz="1700" i="1">
                        <a:latin typeface="Cambria Math" panose="02040503050406030204" pitchFamily="18" charset="0"/>
                        <a:ea typeface="Calibri" panose="020F0502020204030204" pitchFamily="34" charset="0"/>
                        <a:cs typeface="Arial" panose="020B0604020202020204" pitchFamily="34" charset="0"/>
                      </a:rPr>
                      <m:t>𝐻</m:t>
                    </m:r>
                    <m:r>
                      <a:rPr lang="da-DK" sz="1700" i="1">
                        <a:latin typeface="Cambria Math" panose="02040503050406030204" pitchFamily="18" charset="0"/>
                        <a:ea typeface="Calibri" panose="020F0502020204030204" pitchFamily="34" charset="0"/>
                        <a:cs typeface="Arial" panose="020B0604020202020204" pitchFamily="34" charset="0"/>
                      </a:rPr>
                      <m:t>=</m:t>
                    </m:r>
                    <m:r>
                      <a:rPr lang="da-DK" sz="1700" i="1">
                        <a:latin typeface="Cambria Math" panose="02040503050406030204" pitchFamily="18" charset="0"/>
                        <a:ea typeface="Calibri" panose="020F0502020204030204" pitchFamily="34" charset="0"/>
                        <a:cs typeface="Arial" panose="020B0604020202020204" pitchFamily="34" charset="0"/>
                      </a:rPr>
                      <m:t>𝑂𝑂</m:t>
                    </m:r>
                    <m:r>
                      <a:rPr lang="da-DK" sz="1700" i="1">
                        <a:latin typeface="Cambria Math" panose="02040503050406030204" pitchFamily="18" charset="0"/>
                        <a:ea typeface="Calibri" panose="020F0502020204030204" pitchFamily="34" charset="0"/>
                        <a:cs typeface="Arial" panose="020B0604020202020204" pitchFamily="34" charset="0"/>
                      </a:rPr>
                      <m:t>′=</m:t>
                    </m:r>
                    <m:f>
                      <m:fPr>
                        <m:ctrlPr>
                          <a:rPr lang="en-US" sz="1700" i="1">
                            <a:latin typeface="Cambria Math" panose="02040503050406030204" pitchFamily="18" charset="0"/>
                            <a:ea typeface="Calibri" panose="020F0502020204030204" pitchFamily="34" charset="0"/>
                            <a:cs typeface="Arial" panose="020B0604020202020204" pitchFamily="34" charset="0"/>
                          </a:rPr>
                        </m:ctrlPr>
                      </m:fPr>
                      <m:num>
                        <m:r>
                          <a:rPr lang="da-DK" sz="1700" i="1">
                            <a:latin typeface="Cambria Math" panose="02040503050406030204" pitchFamily="18" charset="0"/>
                            <a:ea typeface="Calibri" panose="020F0502020204030204" pitchFamily="34" charset="0"/>
                            <a:cs typeface="Arial" panose="020B0604020202020204" pitchFamily="34" charset="0"/>
                          </a:rPr>
                          <m:t>3</m:t>
                        </m:r>
                        <m:rad>
                          <m:radPr>
                            <m:degHide m:val="on"/>
                            <m:ctrlPr>
                              <a:rPr lang="en-US" sz="1700" i="1">
                                <a:latin typeface="Cambria Math" panose="02040503050406030204" pitchFamily="18" charset="0"/>
                                <a:ea typeface="Calibri" panose="020F0502020204030204" pitchFamily="34" charset="0"/>
                                <a:cs typeface="Arial" panose="020B0604020202020204" pitchFamily="34" charset="0"/>
                              </a:rPr>
                            </m:ctrlPr>
                          </m:radPr>
                          <m:deg/>
                          <m:e>
                            <m:r>
                              <a:rPr lang="da-DK" sz="1700" i="1">
                                <a:latin typeface="Cambria Math" panose="02040503050406030204" pitchFamily="18" charset="0"/>
                                <a:ea typeface="Calibri" panose="020F0502020204030204" pitchFamily="34" charset="0"/>
                                <a:cs typeface="Arial" panose="020B0604020202020204" pitchFamily="34" charset="0"/>
                              </a:rPr>
                              <m:t>2</m:t>
                            </m:r>
                          </m:e>
                        </m:rad>
                      </m:num>
                      <m:den>
                        <m:r>
                          <a:rPr lang="da-DK" sz="1700" i="1">
                            <a:latin typeface="Cambria Math" panose="02040503050406030204" pitchFamily="18" charset="0"/>
                            <a:ea typeface="Calibri" panose="020F0502020204030204" pitchFamily="34" charset="0"/>
                            <a:cs typeface="Arial" panose="020B0604020202020204" pitchFamily="34" charset="0"/>
                          </a:rPr>
                          <m:t>2</m:t>
                        </m:r>
                      </m:den>
                    </m:f>
                  </m:oMath>
                </a14:m>
                <a:r>
                  <a:rPr lang="da-DK" sz="1700" dirty="0">
                    <a:latin typeface="Arial" panose="020B0604020202020204" pitchFamily="34" charset="0"/>
                    <a:ea typeface="Times New Roman" panose="02020603050405020304" pitchFamily="18" charset="0"/>
                    <a:cs typeface="Times New Roman" panose="02020603050405020304" pitchFamily="18" charset="0"/>
                  </a:rPr>
                  <a:t>.</a:t>
                </a: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1700" dirty="0">
                    <a:latin typeface="Arial" panose="020B0604020202020204" pitchFamily="34" charset="0"/>
                    <a:ea typeface="Times New Roman" panose="02020603050405020304" pitchFamily="18" charset="0"/>
                    <a:cs typeface="Times New Roman" panose="02020603050405020304" pitchFamily="18" charset="0"/>
                  </a:rPr>
                  <a:t>Ta có: Diện tích hai đáy là: </a:t>
                </a:r>
                <a14:m>
                  <m:oMath xmlns:m="http://schemas.openxmlformats.org/officeDocument/2006/math">
                    <m:sSub>
                      <m:sSubPr>
                        <m:ctrlPr>
                          <a:rPr lang="en-US" sz="1700" i="1">
                            <a:latin typeface="Cambria Math" panose="02040503050406030204" pitchFamily="18" charset="0"/>
                            <a:ea typeface="Times New Roman" panose="02020603050405020304" pitchFamily="18" charset="0"/>
                            <a:cs typeface="Arial" panose="020B0604020202020204" pitchFamily="34" charset="0"/>
                          </a:rPr>
                        </m:ctrlPr>
                      </m:sSubPr>
                      <m:e>
                        <m:r>
                          <a:rPr lang="da-DK" sz="1700" i="1">
                            <a:latin typeface="Cambria Math" panose="02040503050406030204" pitchFamily="18" charset="0"/>
                            <a:ea typeface="Times New Roman" panose="02020603050405020304" pitchFamily="18" charset="0"/>
                            <a:cs typeface="Arial" panose="020B0604020202020204" pitchFamily="34" charset="0"/>
                          </a:rPr>
                          <m:t>𝑆</m:t>
                        </m:r>
                      </m:e>
                      <m:sub>
                        <m:r>
                          <a:rPr lang="da-DK" sz="1700" i="1">
                            <a:latin typeface="Cambria Math" panose="02040503050406030204" pitchFamily="18" charset="0"/>
                            <a:ea typeface="Times New Roman" panose="02020603050405020304" pitchFamily="18" charset="0"/>
                            <a:cs typeface="Arial" panose="020B0604020202020204" pitchFamily="34" charset="0"/>
                          </a:rPr>
                          <m:t>𝐴𝐵𝐶𝐷</m:t>
                        </m:r>
                      </m:sub>
                    </m:sSub>
                    <m:r>
                      <a:rPr lang="da-DK" sz="17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700" i="1">
                            <a:latin typeface="Cambria Math" panose="02040503050406030204" pitchFamily="18" charset="0"/>
                            <a:ea typeface="Times New Roman" panose="02020603050405020304" pitchFamily="18" charset="0"/>
                            <a:cs typeface="Arial" panose="020B0604020202020204" pitchFamily="34" charset="0"/>
                          </a:rPr>
                        </m:ctrlPr>
                      </m:sSupPr>
                      <m:e>
                        <m:r>
                          <a:rPr lang="da-DK" sz="1700" i="1">
                            <a:latin typeface="Cambria Math" panose="02040503050406030204" pitchFamily="18" charset="0"/>
                            <a:ea typeface="Times New Roman" panose="02020603050405020304" pitchFamily="18" charset="0"/>
                            <a:cs typeface="Arial" panose="020B0604020202020204" pitchFamily="34" charset="0"/>
                          </a:rPr>
                          <m:t>5</m:t>
                        </m:r>
                      </m:e>
                      <m:sup>
                        <m:r>
                          <a:rPr lang="da-DK" sz="1700" i="1">
                            <a:latin typeface="Cambria Math" panose="02040503050406030204" pitchFamily="18" charset="0"/>
                            <a:ea typeface="Times New Roman" panose="02020603050405020304" pitchFamily="18" charset="0"/>
                            <a:cs typeface="Arial" panose="020B0604020202020204" pitchFamily="34" charset="0"/>
                          </a:rPr>
                          <m:t>2</m:t>
                        </m:r>
                      </m:sup>
                    </m:sSup>
                    <m:r>
                      <a:rPr lang="da-DK" sz="1700" i="1">
                        <a:latin typeface="Cambria Math" panose="02040503050406030204" pitchFamily="18" charset="0"/>
                        <a:ea typeface="Times New Roman" panose="02020603050405020304" pitchFamily="18" charset="0"/>
                        <a:cs typeface="Arial" panose="020B0604020202020204" pitchFamily="34" charset="0"/>
                      </a:rPr>
                      <m:t>=25; </m:t>
                    </m:r>
                    <m:sSub>
                      <m:sSubPr>
                        <m:ctrlPr>
                          <a:rPr lang="en-US" sz="1700" i="1">
                            <a:latin typeface="Cambria Math" panose="02040503050406030204" pitchFamily="18" charset="0"/>
                            <a:ea typeface="Times New Roman" panose="02020603050405020304" pitchFamily="18" charset="0"/>
                            <a:cs typeface="Arial" panose="020B0604020202020204" pitchFamily="34" charset="0"/>
                          </a:rPr>
                        </m:ctrlPr>
                      </m:sSubPr>
                      <m:e>
                        <m:r>
                          <a:rPr lang="da-DK" sz="1700" i="1">
                            <a:latin typeface="Cambria Math" panose="02040503050406030204" pitchFamily="18" charset="0"/>
                            <a:ea typeface="Times New Roman" panose="02020603050405020304" pitchFamily="18" charset="0"/>
                            <a:cs typeface="Arial" panose="020B0604020202020204" pitchFamily="34" charset="0"/>
                          </a:rPr>
                          <m:t>𝑆</m:t>
                        </m:r>
                      </m:e>
                      <m:sub>
                        <m:sSup>
                          <m:sSupPr>
                            <m:ctrlPr>
                              <a:rPr lang="en-US" sz="1700" i="1">
                                <a:latin typeface="Cambria Math" panose="02040503050406030204" pitchFamily="18" charset="0"/>
                                <a:ea typeface="Times New Roman" panose="02020603050405020304" pitchFamily="18" charset="0"/>
                                <a:cs typeface="Arial" panose="020B0604020202020204" pitchFamily="34" charset="0"/>
                              </a:rPr>
                            </m:ctrlPr>
                          </m:sSupPr>
                          <m:e>
                            <m:r>
                              <a:rPr lang="da-DK" sz="1700" i="1">
                                <a:latin typeface="Cambria Math" panose="02040503050406030204" pitchFamily="18" charset="0"/>
                                <a:ea typeface="Times New Roman" panose="02020603050405020304" pitchFamily="18" charset="0"/>
                                <a:cs typeface="Arial" panose="020B0604020202020204" pitchFamily="34" charset="0"/>
                              </a:rPr>
                              <m:t>𝐴</m:t>
                            </m:r>
                          </m:e>
                          <m:sup>
                            <m:r>
                              <a:rPr lang="da-DK" sz="17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700" i="1">
                                <a:latin typeface="Cambria Math" panose="02040503050406030204" pitchFamily="18" charset="0"/>
                                <a:ea typeface="Times New Roman" panose="02020603050405020304" pitchFamily="18" charset="0"/>
                                <a:cs typeface="Arial" panose="020B0604020202020204" pitchFamily="34" charset="0"/>
                              </a:rPr>
                            </m:ctrlPr>
                          </m:sSupPr>
                          <m:e>
                            <m:r>
                              <a:rPr lang="da-DK" sz="1700" i="1">
                                <a:latin typeface="Cambria Math" panose="02040503050406030204" pitchFamily="18" charset="0"/>
                                <a:ea typeface="Times New Roman" panose="02020603050405020304" pitchFamily="18" charset="0"/>
                                <a:cs typeface="Arial" panose="020B0604020202020204" pitchFamily="34" charset="0"/>
                              </a:rPr>
                              <m:t>𝐵</m:t>
                            </m:r>
                          </m:e>
                          <m:sup>
                            <m:r>
                              <a:rPr lang="da-DK" sz="17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700" i="1">
                                <a:latin typeface="Cambria Math" panose="02040503050406030204" pitchFamily="18" charset="0"/>
                                <a:ea typeface="Times New Roman" panose="02020603050405020304" pitchFamily="18" charset="0"/>
                                <a:cs typeface="Arial" panose="020B0604020202020204" pitchFamily="34" charset="0"/>
                              </a:rPr>
                            </m:ctrlPr>
                          </m:sSupPr>
                          <m:e>
                            <m:r>
                              <a:rPr lang="da-DK" sz="1700" i="1">
                                <a:latin typeface="Cambria Math" panose="02040503050406030204" pitchFamily="18" charset="0"/>
                                <a:ea typeface="Times New Roman" panose="02020603050405020304" pitchFamily="18" charset="0"/>
                                <a:cs typeface="Arial" panose="020B0604020202020204" pitchFamily="34" charset="0"/>
                              </a:rPr>
                              <m:t>𝐶</m:t>
                            </m:r>
                          </m:e>
                          <m:sup>
                            <m:r>
                              <a:rPr lang="da-DK" sz="17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700" i="1">
                                <a:latin typeface="Cambria Math" panose="02040503050406030204" pitchFamily="18" charset="0"/>
                                <a:ea typeface="Times New Roman" panose="02020603050405020304" pitchFamily="18" charset="0"/>
                                <a:cs typeface="Arial" panose="020B0604020202020204" pitchFamily="34" charset="0"/>
                              </a:rPr>
                            </m:ctrlPr>
                          </m:sSupPr>
                          <m:e>
                            <m:r>
                              <a:rPr lang="da-DK" sz="1700" i="1">
                                <a:latin typeface="Cambria Math" panose="02040503050406030204" pitchFamily="18" charset="0"/>
                                <a:ea typeface="Times New Roman" panose="02020603050405020304" pitchFamily="18" charset="0"/>
                                <a:cs typeface="Arial" panose="020B0604020202020204" pitchFamily="34" charset="0"/>
                              </a:rPr>
                              <m:t>𝐷</m:t>
                            </m:r>
                          </m:e>
                          <m:sup>
                            <m:r>
                              <a:rPr lang="da-DK" sz="1700" i="1">
                                <a:latin typeface="Cambria Math" panose="02040503050406030204" pitchFamily="18" charset="0"/>
                                <a:ea typeface="Times New Roman" panose="02020603050405020304" pitchFamily="18" charset="0"/>
                                <a:cs typeface="Arial" panose="020B0604020202020204" pitchFamily="34" charset="0"/>
                              </a:rPr>
                              <m:t>′</m:t>
                            </m:r>
                          </m:sup>
                        </m:sSup>
                      </m:sub>
                    </m:sSub>
                    <m:r>
                      <a:rPr lang="da-DK" sz="17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700" i="1">
                            <a:latin typeface="Cambria Math" panose="02040503050406030204" pitchFamily="18" charset="0"/>
                            <a:ea typeface="Times New Roman" panose="02020603050405020304" pitchFamily="18" charset="0"/>
                            <a:cs typeface="Arial" panose="020B0604020202020204" pitchFamily="34" charset="0"/>
                          </a:rPr>
                        </m:ctrlPr>
                      </m:sSupPr>
                      <m:e>
                        <m:r>
                          <a:rPr lang="da-DK" sz="1700" i="1">
                            <a:latin typeface="Cambria Math" panose="02040503050406030204" pitchFamily="18" charset="0"/>
                            <a:ea typeface="Times New Roman" panose="02020603050405020304" pitchFamily="18" charset="0"/>
                            <a:cs typeface="Arial" panose="020B0604020202020204" pitchFamily="34" charset="0"/>
                          </a:rPr>
                          <m:t>2</m:t>
                        </m:r>
                      </m:e>
                      <m:sup>
                        <m:r>
                          <a:rPr lang="da-DK" sz="1700" i="1">
                            <a:latin typeface="Cambria Math" panose="02040503050406030204" pitchFamily="18" charset="0"/>
                            <a:ea typeface="Times New Roman" panose="02020603050405020304" pitchFamily="18" charset="0"/>
                            <a:cs typeface="Arial" panose="020B0604020202020204" pitchFamily="34" charset="0"/>
                          </a:rPr>
                          <m:t>2</m:t>
                        </m:r>
                      </m:sup>
                    </m:sSup>
                    <m:r>
                      <a:rPr lang="da-DK" sz="1700" i="1">
                        <a:latin typeface="Cambria Math" panose="02040503050406030204" pitchFamily="18" charset="0"/>
                        <a:ea typeface="Times New Roman" panose="02020603050405020304" pitchFamily="18" charset="0"/>
                        <a:cs typeface="Arial" panose="020B0604020202020204" pitchFamily="34" charset="0"/>
                      </a:rPr>
                      <m:t>=4</m:t>
                    </m:r>
                  </m:oMath>
                </a14:m>
                <a:r>
                  <a:rPr lang="da-DK" sz="1700" dirty="0">
                    <a:latin typeface="Arial" panose="020B0604020202020204" pitchFamily="34" charset="0"/>
                    <a:ea typeface="Times New Roman" panose="02020603050405020304" pitchFamily="18" charset="0"/>
                    <a:cs typeface="Times New Roman" panose="02020603050405020304" pitchFamily="18" charset="0"/>
                  </a:rPr>
                  <a:t>.</a:t>
                </a: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1700" dirty="0">
                    <a:latin typeface="Arial" panose="020B0604020202020204" pitchFamily="34" charset="0"/>
                    <a:ea typeface="Times New Roman" panose="02020603050405020304" pitchFamily="18" charset="0"/>
                    <a:cs typeface="Times New Roman" panose="02020603050405020304" pitchFamily="18" charset="0"/>
                  </a:rPr>
                  <a:t>Thể tích của khối chóp cụt là: </a:t>
                </a:r>
                <a14:m>
                  <m:oMath xmlns:m="http://schemas.openxmlformats.org/officeDocument/2006/math">
                    <m:r>
                      <a:rPr lang="da-DK" sz="1700" i="1">
                        <a:latin typeface="Cambria Math" panose="02040503050406030204" pitchFamily="18" charset="0"/>
                        <a:ea typeface="Times New Roman" panose="02020603050405020304" pitchFamily="18" charset="0"/>
                        <a:cs typeface="Arial" panose="020B0604020202020204" pitchFamily="34" charset="0"/>
                      </a:rPr>
                      <m:t>𝑉</m:t>
                    </m:r>
                    <m:r>
                      <a:rPr lang="da-DK" sz="1700" i="1">
                        <a:latin typeface="Cambria Math" panose="02040503050406030204" pitchFamily="18" charset="0"/>
                        <a:ea typeface="Times New Roman" panose="02020603050405020304" pitchFamily="18" charset="0"/>
                        <a:cs typeface="Arial" panose="020B0604020202020204" pitchFamily="34" charset="0"/>
                      </a:rPr>
                      <m:t>=</m:t>
                    </m:r>
                    <m:f>
                      <m:fPr>
                        <m:ctrlPr>
                          <a:rPr lang="en-US" sz="1700" i="1">
                            <a:latin typeface="Cambria Math" panose="02040503050406030204" pitchFamily="18" charset="0"/>
                            <a:ea typeface="Times New Roman" panose="02020603050405020304" pitchFamily="18" charset="0"/>
                            <a:cs typeface="Arial" panose="020B0604020202020204" pitchFamily="34" charset="0"/>
                          </a:rPr>
                        </m:ctrlPr>
                      </m:fPr>
                      <m:num>
                        <m:r>
                          <a:rPr lang="da-DK" sz="1700" i="1">
                            <a:latin typeface="Cambria Math" panose="02040503050406030204" pitchFamily="18" charset="0"/>
                            <a:ea typeface="Times New Roman" panose="02020603050405020304" pitchFamily="18" charset="0"/>
                            <a:cs typeface="Arial" panose="020B0604020202020204" pitchFamily="34" charset="0"/>
                          </a:rPr>
                          <m:t>1</m:t>
                        </m:r>
                      </m:num>
                      <m:den>
                        <m:r>
                          <a:rPr lang="da-DK" sz="1700" i="1">
                            <a:latin typeface="Cambria Math" panose="02040503050406030204" pitchFamily="18" charset="0"/>
                            <a:ea typeface="Times New Roman" panose="02020603050405020304" pitchFamily="18" charset="0"/>
                            <a:cs typeface="Arial" panose="020B0604020202020204" pitchFamily="34" charset="0"/>
                          </a:rPr>
                          <m:t>3</m:t>
                        </m:r>
                      </m:den>
                    </m:f>
                    <m:r>
                      <a:rPr lang="da-DK" sz="1700" i="1">
                        <a:latin typeface="Cambria Math" panose="02040503050406030204" pitchFamily="18" charset="0"/>
                        <a:ea typeface="Times New Roman" panose="02020603050405020304" pitchFamily="18" charset="0"/>
                        <a:cs typeface="Arial" panose="020B0604020202020204" pitchFamily="34" charset="0"/>
                      </a:rPr>
                      <m:t>. </m:t>
                    </m:r>
                    <m:f>
                      <m:fPr>
                        <m:ctrlPr>
                          <a:rPr lang="en-US" sz="1700" i="1">
                            <a:latin typeface="Cambria Math" panose="02040503050406030204" pitchFamily="18" charset="0"/>
                            <a:ea typeface="Times New Roman" panose="02020603050405020304" pitchFamily="18" charset="0"/>
                            <a:cs typeface="Arial" panose="020B0604020202020204" pitchFamily="34" charset="0"/>
                          </a:rPr>
                        </m:ctrlPr>
                      </m:fPr>
                      <m:num>
                        <m:r>
                          <a:rPr lang="da-DK" sz="1700" i="1">
                            <a:latin typeface="Cambria Math" panose="02040503050406030204" pitchFamily="18" charset="0"/>
                            <a:ea typeface="Times New Roman" panose="02020603050405020304" pitchFamily="18" charset="0"/>
                            <a:cs typeface="Arial" panose="020B0604020202020204" pitchFamily="34" charset="0"/>
                          </a:rPr>
                          <m:t>3</m:t>
                        </m:r>
                        <m:rad>
                          <m:radPr>
                            <m:degHide m:val="on"/>
                            <m:ctrlPr>
                              <a:rPr lang="en-US" sz="1700" i="1">
                                <a:latin typeface="Cambria Math" panose="02040503050406030204" pitchFamily="18" charset="0"/>
                                <a:ea typeface="Times New Roman" panose="02020603050405020304" pitchFamily="18" charset="0"/>
                                <a:cs typeface="Arial" panose="020B0604020202020204" pitchFamily="34" charset="0"/>
                              </a:rPr>
                            </m:ctrlPr>
                          </m:radPr>
                          <m:deg/>
                          <m:e>
                            <m:r>
                              <a:rPr lang="da-DK" sz="1700" i="1">
                                <a:latin typeface="Cambria Math" panose="02040503050406030204" pitchFamily="18" charset="0"/>
                                <a:ea typeface="Times New Roman" panose="02020603050405020304" pitchFamily="18" charset="0"/>
                                <a:cs typeface="Arial" panose="020B0604020202020204" pitchFamily="34" charset="0"/>
                              </a:rPr>
                              <m:t>2</m:t>
                            </m:r>
                          </m:e>
                        </m:rad>
                      </m:num>
                      <m:den>
                        <m:r>
                          <a:rPr lang="da-DK" sz="1700" i="1">
                            <a:latin typeface="Cambria Math" panose="02040503050406030204" pitchFamily="18" charset="0"/>
                            <a:ea typeface="Times New Roman" panose="02020603050405020304" pitchFamily="18" charset="0"/>
                            <a:cs typeface="Arial" panose="020B0604020202020204" pitchFamily="34" charset="0"/>
                          </a:rPr>
                          <m:t>2</m:t>
                        </m:r>
                      </m:den>
                    </m:f>
                    <m:r>
                      <a:rPr lang="da-DK" sz="1700" i="1">
                        <a:latin typeface="Cambria Math" panose="02040503050406030204" pitchFamily="18" charset="0"/>
                        <a:ea typeface="Times New Roman" panose="02020603050405020304" pitchFamily="18" charset="0"/>
                        <a:cs typeface="Arial" panose="020B0604020202020204" pitchFamily="34" charset="0"/>
                      </a:rPr>
                      <m:t>.</m:t>
                    </m:r>
                    <m:d>
                      <m:dPr>
                        <m:ctrlPr>
                          <a:rPr lang="en-US" sz="1700" i="1">
                            <a:latin typeface="Cambria Math" panose="02040503050406030204" pitchFamily="18" charset="0"/>
                            <a:ea typeface="Times New Roman" panose="02020603050405020304" pitchFamily="18" charset="0"/>
                            <a:cs typeface="Arial" panose="020B0604020202020204" pitchFamily="34" charset="0"/>
                          </a:rPr>
                        </m:ctrlPr>
                      </m:dPr>
                      <m:e>
                        <m:r>
                          <a:rPr lang="da-DK" sz="1700" i="1">
                            <a:latin typeface="Cambria Math" panose="02040503050406030204" pitchFamily="18" charset="0"/>
                            <a:ea typeface="Times New Roman" panose="02020603050405020304" pitchFamily="18" charset="0"/>
                            <a:cs typeface="Arial" panose="020B0604020202020204" pitchFamily="34" charset="0"/>
                          </a:rPr>
                          <m:t>25+</m:t>
                        </m:r>
                        <m:rad>
                          <m:radPr>
                            <m:degHide m:val="on"/>
                            <m:ctrlPr>
                              <a:rPr lang="en-US" sz="1700" i="1">
                                <a:latin typeface="Cambria Math" panose="02040503050406030204" pitchFamily="18" charset="0"/>
                                <a:ea typeface="Times New Roman" panose="02020603050405020304" pitchFamily="18" charset="0"/>
                                <a:cs typeface="Arial" panose="020B0604020202020204" pitchFamily="34" charset="0"/>
                              </a:rPr>
                            </m:ctrlPr>
                          </m:radPr>
                          <m:deg/>
                          <m:e>
                            <m:r>
                              <a:rPr lang="da-DK" sz="1700" i="1">
                                <a:latin typeface="Cambria Math" panose="02040503050406030204" pitchFamily="18" charset="0"/>
                                <a:ea typeface="Times New Roman" panose="02020603050405020304" pitchFamily="18" charset="0"/>
                                <a:cs typeface="Arial" panose="020B0604020202020204" pitchFamily="34" charset="0"/>
                              </a:rPr>
                              <m:t>25.4</m:t>
                            </m:r>
                          </m:e>
                        </m:rad>
                        <m:r>
                          <a:rPr lang="da-DK" sz="1700" i="1">
                            <a:latin typeface="Cambria Math" panose="02040503050406030204" pitchFamily="18" charset="0"/>
                            <a:ea typeface="Times New Roman" panose="02020603050405020304" pitchFamily="18" charset="0"/>
                            <a:cs typeface="Arial" panose="020B0604020202020204" pitchFamily="34" charset="0"/>
                          </a:rPr>
                          <m:t>+4</m:t>
                        </m:r>
                      </m:e>
                    </m:d>
                    <m:r>
                      <a:rPr lang="da-DK" sz="1700" i="1">
                        <a:latin typeface="Cambria Math" panose="02040503050406030204" pitchFamily="18" charset="0"/>
                        <a:ea typeface="Times New Roman" panose="02020603050405020304" pitchFamily="18" charset="0"/>
                        <a:cs typeface="Arial" panose="020B0604020202020204" pitchFamily="34" charset="0"/>
                      </a:rPr>
                      <m:t>=</m:t>
                    </m:r>
                    <m:f>
                      <m:fPr>
                        <m:ctrlPr>
                          <a:rPr lang="en-US" sz="1700" i="1">
                            <a:latin typeface="Cambria Math" panose="02040503050406030204" pitchFamily="18" charset="0"/>
                            <a:ea typeface="Times New Roman" panose="02020603050405020304" pitchFamily="18" charset="0"/>
                            <a:cs typeface="Arial" panose="020B0604020202020204" pitchFamily="34" charset="0"/>
                          </a:rPr>
                        </m:ctrlPr>
                      </m:fPr>
                      <m:num>
                        <m:r>
                          <a:rPr lang="da-DK" sz="1700" i="1">
                            <a:latin typeface="Cambria Math" panose="02040503050406030204" pitchFamily="18" charset="0"/>
                            <a:ea typeface="Times New Roman" panose="02020603050405020304" pitchFamily="18" charset="0"/>
                            <a:cs typeface="Arial" panose="020B0604020202020204" pitchFamily="34" charset="0"/>
                          </a:rPr>
                          <m:t>39</m:t>
                        </m:r>
                        <m:rad>
                          <m:radPr>
                            <m:degHide m:val="on"/>
                            <m:ctrlPr>
                              <a:rPr lang="en-US" sz="1700" i="1">
                                <a:latin typeface="Cambria Math" panose="02040503050406030204" pitchFamily="18" charset="0"/>
                                <a:ea typeface="Times New Roman" panose="02020603050405020304" pitchFamily="18" charset="0"/>
                                <a:cs typeface="Arial" panose="020B0604020202020204" pitchFamily="34" charset="0"/>
                              </a:rPr>
                            </m:ctrlPr>
                          </m:radPr>
                          <m:deg/>
                          <m:e>
                            <m:r>
                              <a:rPr lang="da-DK" sz="1700" i="1">
                                <a:latin typeface="Cambria Math" panose="02040503050406030204" pitchFamily="18" charset="0"/>
                                <a:ea typeface="Times New Roman" panose="02020603050405020304" pitchFamily="18" charset="0"/>
                                <a:cs typeface="Arial" panose="020B0604020202020204" pitchFamily="34" charset="0"/>
                              </a:rPr>
                              <m:t>2</m:t>
                            </m:r>
                          </m:e>
                        </m:rad>
                      </m:num>
                      <m:den>
                        <m:r>
                          <a:rPr lang="da-DK" sz="1700" i="1">
                            <a:latin typeface="Cambria Math" panose="02040503050406030204" pitchFamily="18" charset="0"/>
                            <a:ea typeface="Times New Roman" panose="02020603050405020304" pitchFamily="18" charset="0"/>
                            <a:cs typeface="Arial" panose="020B0604020202020204" pitchFamily="34" charset="0"/>
                          </a:rPr>
                          <m:t>2</m:t>
                        </m:r>
                      </m:den>
                    </m:f>
                  </m:oMath>
                </a14:m>
                <a:r>
                  <a:rPr lang="da-DK" sz="1700" dirty="0">
                    <a:latin typeface="Arial" panose="020B0604020202020204" pitchFamily="34" charset="0"/>
                    <a:ea typeface="Times New Roman" panose="02020603050405020304" pitchFamily="18" charset="0"/>
                    <a:cs typeface="Times New Roman" panose="02020603050405020304" pitchFamily="18" charset="0"/>
                  </a:rPr>
                  <a:t>.</a:t>
                </a: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1700" dirty="0">
                    <a:latin typeface="Arial" panose="020B0604020202020204" pitchFamily="34" charset="0"/>
                    <a:ea typeface="Calibri" panose="020F0502020204030204" pitchFamily="34" charset="0"/>
                    <a:cs typeface="Times New Roman" panose="02020603050405020304" pitchFamily="18" charset="0"/>
                  </a:rPr>
                  <a:t>Số tiền để mua bê tông tươi làm chân tháp là:</a:t>
                </a:r>
                <a:r>
                  <a:rPr lang="da-DK" sz="1700" i="1"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1700" i="1">
                            <a:latin typeface="Cambria Math" panose="02040503050406030204" pitchFamily="18" charset="0"/>
                            <a:ea typeface="Times New Roman" panose="02020603050405020304" pitchFamily="18" charset="0"/>
                            <a:cs typeface="Arial" panose="020B0604020202020204" pitchFamily="34" charset="0"/>
                          </a:rPr>
                        </m:ctrlPr>
                      </m:fPr>
                      <m:num>
                        <m:r>
                          <a:rPr lang="da-DK" sz="1700" i="1">
                            <a:latin typeface="Cambria Math" panose="02040503050406030204" pitchFamily="18" charset="0"/>
                            <a:ea typeface="Times New Roman" panose="02020603050405020304" pitchFamily="18" charset="0"/>
                            <a:cs typeface="Arial" panose="020B0604020202020204" pitchFamily="34" charset="0"/>
                          </a:rPr>
                          <m:t>39</m:t>
                        </m:r>
                        <m:rad>
                          <m:radPr>
                            <m:degHide m:val="on"/>
                            <m:ctrlPr>
                              <a:rPr lang="en-US" sz="1700" i="1">
                                <a:latin typeface="Cambria Math" panose="02040503050406030204" pitchFamily="18" charset="0"/>
                                <a:ea typeface="Times New Roman" panose="02020603050405020304" pitchFamily="18" charset="0"/>
                                <a:cs typeface="Arial" panose="020B0604020202020204" pitchFamily="34" charset="0"/>
                              </a:rPr>
                            </m:ctrlPr>
                          </m:radPr>
                          <m:deg/>
                          <m:e>
                            <m:r>
                              <a:rPr lang="da-DK" sz="1700" i="1">
                                <a:latin typeface="Cambria Math" panose="02040503050406030204" pitchFamily="18" charset="0"/>
                                <a:ea typeface="Times New Roman" panose="02020603050405020304" pitchFamily="18" charset="0"/>
                                <a:cs typeface="Arial" panose="020B0604020202020204" pitchFamily="34" charset="0"/>
                              </a:rPr>
                              <m:t>2</m:t>
                            </m:r>
                          </m:e>
                        </m:rad>
                      </m:num>
                      <m:den>
                        <m:r>
                          <a:rPr lang="da-DK" sz="1700" i="1">
                            <a:latin typeface="Cambria Math" panose="02040503050406030204" pitchFamily="18" charset="0"/>
                            <a:ea typeface="Times New Roman" panose="02020603050405020304" pitchFamily="18" charset="0"/>
                            <a:cs typeface="Arial" panose="020B0604020202020204" pitchFamily="34" charset="0"/>
                          </a:rPr>
                          <m:t>2</m:t>
                        </m:r>
                      </m:den>
                    </m:f>
                    <m:r>
                      <a:rPr lang="da-DK" sz="1700" i="1">
                        <a:latin typeface="Cambria Math" panose="02040503050406030204" pitchFamily="18" charset="0"/>
                        <a:ea typeface="Times New Roman" panose="02020603050405020304" pitchFamily="18" charset="0"/>
                        <a:cs typeface="Arial" panose="020B0604020202020204" pitchFamily="34" charset="0"/>
                      </a:rPr>
                      <m:t>.1 470 000 ≈40 538 432</m:t>
                    </m:r>
                  </m:oMath>
                </a14:m>
                <a:r>
                  <a:rPr lang="da-DK" sz="1700" i="1" dirty="0">
                    <a:latin typeface="Arial" panose="020B0604020202020204" pitchFamily="34" charset="0"/>
                    <a:ea typeface="Times New Roman" panose="02020603050405020304" pitchFamily="18" charset="0"/>
                    <a:cs typeface="Times New Roman" panose="02020603050405020304" pitchFamily="18" charset="0"/>
                  </a:rPr>
                  <a:t> </a:t>
                </a:r>
                <a:r>
                  <a:rPr lang="da-DK" sz="1700" dirty="0">
                    <a:latin typeface="Arial" panose="020B0604020202020204" pitchFamily="34" charset="0"/>
                    <a:ea typeface="Times New Roman" panose="02020603050405020304" pitchFamily="18" charset="0"/>
                    <a:cs typeface="Times New Roman" panose="02020603050405020304" pitchFamily="18" charset="0"/>
                  </a:rPr>
                  <a:t>(đồng).</a:t>
                </a: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20481" y="420634"/>
                <a:ext cx="8303036" cy="4644926"/>
              </a:xfrm>
              <a:prstGeom prst="rect">
                <a:avLst/>
              </a:prstGeom>
              <a:blipFill>
                <a:blip r:embed="rId4"/>
                <a:stretch>
                  <a:fillRect l="-51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7682EED-7D1D-E7B9-8FDA-5B2831D01D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1" y="828568"/>
            <a:ext cx="2658979" cy="1618398"/>
          </a:xfrm>
          <a:prstGeom prst="rect">
            <a:avLst/>
          </a:prstGeom>
        </p:spPr>
      </p:pic>
    </p:spTree>
    <p:extLst>
      <p:ext uri="{BB962C8B-B14F-4D97-AF65-F5344CB8AC3E}">
        <p14:creationId xmlns:p14="http://schemas.microsoft.com/office/powerpoint/2010/main" val="33187149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261"/>
        <p:cNvGrpSpPr/>
        <p:nvPr/>
      </p:nvGrpSpPr>
      <p:grpSpPr>
        <a:xfrm>
          <a:off x="0" y="0"/>
          <a:ext cx="0" cy="0"/>
          <a:chOff x="0" y="0"/>
          <a:chExt cx="0" cy="0"/>
        </a:xfrm>
      </p:grpSpPr>
      <p:sp>
        <p:nvSpPr>
          <p:cNvPr id="3264" name="Google Shape;3264;p52"/>
          <p:cNvSpPr/>
          <p:nvPr/>
        </p:nvSpPr>
        <p:spPr>
          <a:xfrm>
            <a:off x="3831050" y="1749600"/>
            <a:ext cx="5956948" cy="5143680"/>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2" name="Google Shape;3292;p52"/>
          <p:cNvGrpSpPr/>
          <p:nvPr/>
        </p:nvGrpSpPr>
        <p:grpSpPr>
          <a:xfrm>
            <a:off x="4787495" y="4476020"/>
            <a:ext cx="334046" cy="839826"/>
            <a:chOff x="4979142" y="4336675"/>
            <a:chExt cx="444861" cy="1118426"/>
          </a:xfrm>
        </p:grpSpPr>
        <p:sp>
          <p:nvSpPr>
            <p:cNvPr id="3293" name="Google Shape;3293;p52"/>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4" name="Google Shape;3294;p52"/>
            <p:cNvGrpSpPr/>
            <p:nvPr/>
          </p:nvGrpSpPr>
          <p:grpSpPr>
            <a:xfrm>
              <a:off x="4979142" y="4336675"/>
              <a:ext cx="444861" cy="1118426"/>
              <a:chOff x="4979142" y="4336675"/>
              <a:chExt cx="444861" cy="1118426"/>
            </a:xfrm>
          </p:grpSpPr>
          <p:sp>
            <p:nvSpPr>
              <p:cNvPr id="3295" name="Google Shape;3295;p52"/>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2"/>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2"/>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638417" y="1099216"/>
            <a:ext cx="6850519" cy="2151295"/>
          </a:xfrm>
          <a:prstGeom prst="rect">
            <a:avLst/>
          </a:prstGeom>
        </p:spPr>
        <p:txBody>
          <a:bodyPr wrap="square">
            <a:spAutoFit/>
          </a:bodyPr>
          <a:lstStyle/>
          <a:p>
            <a:pPr marL="342900" indent="-342900" algn="just">
              <a:lnSpc>
                <a:spcPct val="200000"/>
              </a:lnSpc>
              <a:spcBef>
                <a:spcPts val="600"/>
              </a:spcBef>
              <a:spcAft>
                <a:spcPts val="600"/>
              </a:spcAft>
              <a:buFont typeface="Wingdings" panose="05000000000000000000" pitchFamily="2" charset="2"/>
              <a:buChar char="q"/>
            </a:pPr>
            <a:r>
              <a:rPr lang="pt-BR" sz="2000" dirty="0">
                <a:latin typeface="Arial" panose="020B0604020202020204" pitchFamily="34" charset="0"/>
                <a:ea typeface="Calibri" panose="020F0502020204030204" pitchFamily="34" charset="0"/>
                <a:cs typeface="Arial" panose="020B0604020202020204" pitchFamily="34" charset="0"/>
              </a:rPr>
              <a:t>Ghi nhớ kiến thức trong bài.</a:t>
            </a:r>
            <a:endParaRPr lang="en-US" sz="20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spcBef>
                <a:spcPts val="600"/>
              </a:spcBef>
              <a:spcAft>
                <a:spcPts val="600"/>
              </a:spcAft>
              <a:buFont typeface="Wingdings" panose="05000000000000000000" pitchFamily="2" charset="2"/>
              <a:buChar char="q"/>
            </a:pPr>
            <a:r>
              <a:rPr lang="pt-BR" sz="2000" dirty="0">
                <a:latin typeface="Arial" panose="020B0604020202020204" pitchFamily="34" charset="0"/>
                <a:ea typeface="Calibri" panose="020F0502020204030204" pitchFamily="34" charset="0"/>
                <a:cs typeface="Arial" panose="020B0604020202020204" pitchFamily="34" charset="0"/>
              </a:rPr>
              <a:t>Hoàn thành bài tập trong SBT.</a:t>
            </a:r>
            <a:endParaRPr lang="en-US" sz="20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spcBef>
                <a:spcPts val="600"/>
              </a:spcBef>
              <a:spcAft>
                <a:spcPts val="600"/>
              </a:spcAft>
              <a:buFont typeface="Wingdings" panose="05000000000000000000" pitchFamily="2" charset="2"/>
              <a:buChar char="q"/>
            </a:pPr>
            <a:r>
              <a:rPr lang="pt-BR" sz="2000" dirty="0">
                <a:latin typeface="Arial" panose="020B0604020202020204" pitchFamily="34" charset="0"/>
                <a:ea typeface="Calibri" panose="020F0502020204030204" pitchFamily="34" charset="0"/>
                <a:cs typeface="Arial" panose="020B0604020202020204" pitchFamily="34" charset="0"/>
              </a:rPr>
              <a:t>Chuẩn bị bài sau </a:t>
            </a:r>
            <a:r>
              <a:rPr lang="vi-VN" sz="2000" b="1" i="1" dirty="0">
                <a:latin typeface="Arial" panose="020B0604020202020204" pitchFamily="34" charset="0"/>
                <a:ea typeface="Calibri" panose="020F0502020204030204" pitchFamily="34" charset="0"/>
                <a:cs typeface="Arial" panose="020B0604020202020204" pitchFamily="34" charset="0"/>
              </a:rPr>
              <a:t>Bài tập cuối chương VI</a:t>
            </a:r>
            <a:r>
              <a:rPr lang="en-US" sz="2000" b="1" i="1" dirty="0">
                <a:latin typeface="Arial" panose="020B0604020202020204" pitchFamily="34" charset="0"/>
                <a:ea typeface="Calibri" panose="020F0502020204030204" pitchFamily="34" charset="0"/>
                <a:cs typeface="Arial" panose="020B0604020202020204" pitchFamily="34" charset="0"/>
              </a:rPr>
              <a:t>II.</a:t>
            </a:r>
            <a:endParaRPr lang="en-US" sz="2000" i="1" dirty="0">
              <a:effectLst/>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3768918" y="103367"/>
            <a:ext cx="1622066" cy="659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Google Shape;1991;p38"/>
          <p:cNvSpPr txBox="1">
            <a:spLocks/>
          </p:cNvSpPr>
          <p:nvPr/>
        </p:nvSpPr>
        <p:spPr>
          <a:xfrm>
            <a:off x="727951" y="268546"/>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lvl="0">
              <a:buClr>
                <a:srgbClr val="070185"/>
              </a:buClr>
            </a:pPr>
            <a:r>
              <a:rPr lang="vi-VN" sz="3200" b="1">
                <a:solidFill>
                  <a:srgbClr val="C00000"/>
                </a:solidFill>
                <a:latin typeface="Arial"/>
              </a:rPr>
              <a:t>HƯỚNG DẪN VỀ NHÀ</a:t>
            </a:r>
            <a:endParaRPr lang="en-US" sz="3200" b="1">
              <a:solidFill>
                <a:srgbClr val="C00000"/>
              </a:solidFill>
              <a:latin typeface="Arial"/>
            </a:endParaRPr>
          </a:p>
        </p:txBody>
      </p:sp>
      <p:pic>
        <p:nvPicPr>
          <p:cNvPr id="2" name="Picture 1"/>
          <p:cNvPicPr>
            <a:picLocks noChangeAspect="1"/>
          </p:cNvPicPr>
          <p:nvPr/>
        </p:nvPicPr>
        <p:blipFill>
          <a:blip r:embed="rId3"/>
          <a:stretch>
            <a:fillRect/>
          </a:stretch>
        </p:blipFill>
        <p:spPr>
          <a:xfrm>
            <a:off x="109884" y="4530167"/>
            <a:ext cx="859371" cy="549472"/>
          </a:xfrm>
          <a:prstGeom prst="rect">
            <a:avLst/>
          </a:prstGeom>
        </p:spPr>
      </p:pic>
      <p:pic>
        <p:nvPicPr>
          <p:cNvPr id="13" name="Picture 12"/>
          <p:cNvPicPr>
            <a:picLocks noChangeAspect="1"/>
          </p:cNvPicPr>
          <p:nvPr/>
        </p:nvPicPr>
        <p:blipFill>
          <a:blip r:embed="rId3"/>
          <a:stretch>
            <a:fillRect/>
          </a:stretch>
        </p:blipFill>
        <p:spPr>
          <a:xfrm>
            <a:off x="0" y="10576"/>
            <a:ext cx="1042416" cy="980345"/>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barn(inVertical)">
                                      <p:cBhvr>
                                        <p:cTn id="7" dur="500"/>
                                        <p:tgtEl>
                                          <p:spTgt spid="1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211"/>
        <p:cNvGrpSpPr/>
        <p:nvPr/>
      </p:nvGrpSpPr>
      <p:grpSpPr>
        <a:xfrm>
          <a:off x="0" y="0"/>
          <a:ext cx="0" cy="0"/>
          <a:chOff x="0" y="0"/>
          <a:chExt cx="0" cy="0"/>
        </a:xfrm>
      </p:grpSpPr>
      <p:sp>
        <p:nvSpPr>
          <p:cNvPr id="335" name="Rectangle 334"/>
          <p:cNvSpPr/>
          <p:nvPr/>
        </p:nvSpPr>
        <p:spPr>
          <a:xfrm>
            <a:off x="593024" y="1149718"/>
            <a:ext cx="8213177" cy="2077492"/>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4500" b="1" i="0" u="none" strike="noStrike" kern="0" cap="none" spc="0" normalizeH="0" baseline="0" noProof="0">
                <a:ln>
                  <a:noFill/>
                </a:ln>
                <a:solidFill>
                  <a:schemeClr val="accent6">
                    <a:lumMod val="75000"/>
                  </a:schemeClr>
                </a:solidFill>
                <a:effectLst/>
                <a:uLnTx/>
                <a:uFillTx/>
                <a:sym typeface="Pangolin"/>
              </a:rPr>
              <a:t>CẢM ƠN </a:t>
            </a:r>
            <a:r>
              <a:rPr kumimoji="0" lang="en-US" sz="4500" b="1" i="0" u="none" strike="noStrike" kern="0" cap="none" spc="0" normalizeH="0" baseline="0" noProof="0">
                <a:ln>
                  <a:noFill/>
                </a:ln>
                <a:solidFill>
                  <a:schemeClr val="accent6">
                    <a:lumMod val="75000"/>
                  </a:schemeClr>
                </a:solidFill>
                <a:effectLst/>
                <a:uLnTx/>
                <a:uFillTx/>
                <a:sym typeface="Pangolin"/>
              </a:rPr>
              <a:t>CẢ</a:t>
            </a:r>
            <a:r>
              <a:rPr kumimoji="0" lang="en-US" sz="4500" b="1" i="0" u="none" strike="noStrike" kern="0" cap="none" spc="0" normalizeH="0" noProof="0">
                <a:ln>
                  <a:noFill/>
                </a:ln>
                <a:solidFill>
                  <a:schemeClr val="accent6">
                    <a:lumMod val="75000"/>
                  </a:schemeClr>
                </a:solidFill>
                <a:effectLst/>
                <a:uLnTx/>
                <a:uFillTx/>
                <a:sym typeface="Pangolin"/>
              </a:rPr>
              <a:t> LỚP</a:t>
            </a:r>
            <a:endParaRPr kumimoji="0" lang="vi-VN" sz="4500" b="1" i="0" u="none" strike="noStrike" kern="0" cap="none" spc="0" normalizeH="0" baseline="0" noProof="0">
              <a:ln>
                <a:noFill/>
              </a:ln>
              <a:solidFill>
                <a:schemeClr val="accent6">
                  <a:lumMod val="75000"/>
                </a:schemeClr>
              </a:solidFill>
              <a:effectLst/>
              <a:uLnTx/>
              <a:uFillTx/>
              <a:sym typeface="Pangolin"/>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4500" b="1" i="0" u="none" strike="noStrike" kern="0" cap="none" spc="0" normalizeH="0" baseline="0" noProof="0">
                <a:ln>
                  <a:noFill/>
                </a:ln>
                <a:solidFill>
                  <a:schemeClr val="accent6">
                    <a:lumMod val="75000"/>
                  </a:schemeClr>
                </a:solidFill>
                <a:effectLst/>
                <a:uLnTx/>
                <a:uFillTx/>
                <a:sym typeface="Pangolin"/>
              </a:rPr>
              <a:t>ĐÃ </a:t>
            </a:r>
            <a:r>
              <a:rPr kumimoji="0" lang="en-US" sz="4500" b="1" i="0" u="none" strike="noStrike" kern="0" cap="none" spc="0" normalizeH="0" baseline="0" noProof="0">
                <a:ln>
                  <a:noFill/>
                </a:ln>
                <a:solidFill>
                  <a:schemeClr val="accent6">
                    <a:lumMod val="75000"/>
                  </a:schemeClr>
                </a:solidFill>
                <a:effectLst/>
                <a:uLnTx/>
                <a:uFillTx/>
                <a:sym typeface="Pangolin"/>
              </a:rPr>
              <a:t>LẮNG</a:t>
            </a:r>
            <a:r>
              <a:rPr kumimoji="0" lang="en-US" sz="4500" b="1" i="0" u="none" strike="noStrike" kern="0" cap="none" spc="0" normalizeH="0" noProof="0">
                <a:ln>
                  <a:noFill/>
                </a:ln>
                <a:solidFill>
                  <a:schemeClr val="accent6">
                    <a:lumMod val="75000"/>
                  </a:schemeClr>
                </a:solidFill>
                <a:effectLst/>
                <a:uLnTx/>
                <a:uFillTx/>
                <a:sym typeface="Pangolin"/>
              </a:rPr>
              <a:t> NGHE!</a:t>
            </a:r>
            <a:endParaRPr kumimoji="0" lang="vi-VN" sz="4500" b="1" i="0" u="none" strike="noStrike" kern="0" cap="none" spc="0" normalizeH="0" baseline="0" noProof="0">
              <a:ln>
                <a:noFill/>
              </a:ln>
              <a:solidFill>
                <a:schemeClr val="accent6">
                  <a:lumMod val="75000"/>
                </a:schemeClr>
              </a:solidFill>
              <a:effectLst/>
              <a:uLnTx/>
              <a:uFillTx/>
              <a:sym typeface="Pangolin"/>
            </a:endParaRPr>
          </a:p>
        </p:txBody>
      </p:sp>
      <p:pic>
        <p:nvPicPr>
          <p:cNvPr id="2" name="Picture 1"/>
          <p:cNvPicPr>
            <a:picLocks noChangeAspect="1"/>
          </p:cNvPicPr>
          <p:nvPr/>
        </p:nvPicPr>
        <p:blipFill>
          <a:blip r:embed="rId3"/>
          <a:stretch>
            <a:fillRect/>
          </a:stretch>
        </p:blipFill>
        <p:spPr>
          <a:xfrm>
            <a:off x="7854696" y="0"/>
            <a:ext cx="1289304" cy="1271016"/>
          </a:xfrm>
          <a:prstGeom prst="rect">
            <a:avLst/>
          </a:prstGeom>
        </p:spPr>
      </p:pic>
      <p:pic>
        <p:nvPicPr>
          <p:cNvPr id="5" name="Picture 4"/>
          <p:cNvPicPr>
            <a:picLocks noChangeAspect="1"/>
          </p:cNvPicPr>
          <p:nvPr/>
        </p:nvPicPr>
        <p:blipFill>
          <a:blip r:embed="rId3"/>
          <a:stretch>
            <a:fillRect/>
          </a:stretch>
        </p:blipFill>
        <p:spPr>
          <a:xfrm>
            <a:off x="7778496" y="3105912"/>
            <a:ext cx="1289304" cy="12710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prism isContent="1"/>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857"/>
        <p:cNvGrpSpPr/>
        <p:nvPr/>
      </p:nvGrpSpPr>
      <p:grpSpPr>
        <a:xfrm>
          <a:off x="0" y="0"/>
          <a:ext cx="0" cy="0"/>
          <a:chOff x="0" y="0"/>
          <a:chExt cx="0" cy="0"/>
        </a:xfrm>
      </p:grpSpPr>
      <p:sp>
        <p:nvSpPr>
          <p:cNvPr id="10" name="Google Shape;2540;p49"/>
          <p:cNvSpPr txBox="1">
            <a:spLocks/>
          </p:cNvSpPr>
          <p:nvPr/>
        </p:nvSpPr>
        <p:spPr>
          <a:xfrm>
            <a:off x="3003386" y="473399"/>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pPr>
            <a:r>
              <a:rPr lang="vi-VN" sz="3200" b="1" dirty="0">
                <a:solidFill>
                  <a:srgbClr val="C00000"/>
                </a:solidFill>
                <a:latin typeface="Arial" panose="020B0604020202020204" pitchFamily="34" charset="0"/>
              </a:rPr>
              <a:t>Định nghĩa</a:t>
            </a:r>
            <a:endParaRPr kumimoji="0" lang="vi-VN" sz="3200" b="1" i="0" u="none" strike="noStrike" kern="0" cap="none" spc="0" normalizeH="0" baseline="0" noProof="0" dirty="0">
              <a:ln>
                <a:noFill/>
              </a:ln>
              <a:solidFill>
                <a:srgbClr val="C00000"/>
              </a:solidFill>
              <a:effectLst/>
              <a:uLnTx/>
              <a:uFillTx/>
              <a:latin typeface="Arial" panose="020B0604020202020204" pitchFamily="34" charset="0"/>
              <a:sym typeface="Maven Pro ExtraBold"/>
            </a:endParaRPr>
          </a:p>
        </p:txBody>
      </p:sp>
      <p:pic>
        <p:nvPicPr>
          <p:cNvPr id="3" name="Picture 2"/>
          <p:cNvPicPr>
            <a:picLocks noChangeAspect="1"/>
          </p:cNvPicPr>
          <p:nvPr/>
        </p:nvPicPr>
        <p:blipFill>
          <a:blip r:embed="rId3"/>
          <a:stretch>
            <a:fillRect/>
          </a:stretch>
        </p:blipFill>
        <p:spPr>
          <a:xfrm>
            <a:off x="0" y="0"/>
            <a:ext cx="1130358" cy="1225613"/>
          </a:xfrm>
          <a:prstGeom prst="rect">
            <a:avLst/>
          </a:prstGeom>
        </p:spPr>
      </p:pic>
      <p:sp>
        <p:nvSpPr>
          <p:cNvPr id="12" name="Rectangle 11"/>
          <p:cNvSpPr/>
          <p:nvPr/>
        </p:nvSpPr>
        <p:spPr>
          <a:xfrm>
            <a:off x="588028" y="1476193"/>
            <a:ext cx="7956515" cy="2191113"/>
          </a:xfrm>
          <a:prstGeom prst="rect">
            <a:avLst/>
          </a:prstGeom>
          <a:solidFill>
            <a:srgbClr val="BFDBF7"/>
          </a:solidFill>
          <a:ln w="25400" cap="flat" cmpd="sng" algn="ctr">
            <a:solidFill>
              <a:srgbClr val="FFFFFF"/>
            </a:solidFill>
            <a:prstDash val="solid"/>
          </a:ln>
          <a:effectLst/>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pPr>
            <a:r>
              <a:rPr lang="da-DK" sz="2000" dirty="0">
                <a:latin typeface="Arial" panose="020B0604020202020204" pitchFamily="34" charset="0"/>
                <a:ea typeface="Times New Roman" panose="02020603050405020304" pitchFamily="18" charset="0"/>
                <a:cs typeface="Times New Roman" panose="02020603050405020304" pitchFamily="18" charset="0"/>
              </a:rPr>
              <a:t>Hình lăng trụ có cạnh bên vuông góc với mặt đáy được gọi là </a:t>
            </a:r>
            <a:r>
              <a:rPr lang="da-DK" sz="2000" i="1" dirty="0">
                <a:latin typeface="Arial" panose="020B0604020202020204" pitchFamily="34" charset="0"/>
                <a:ea typeface="Times New Roman" panose="02020603050405020304" pitchFamily="18" charset="0"/>
                <a:cs typeface="Times New Roman" panose="02020603050405020304" pitchFamily="18" charset="0"/>
              </a:rPr>
              <a:t>hình lăng trụ đứng</a:t>
            </a:r>
            <a:r>
              <a:rPr lang="da-DK" sz="2000" dirty="0">
                <a:latin typeface="Arial" panose="020B0604020202020204" pitchFamily="34"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r>
              <a:rPr lang="da-DK" sz="2000" dirty="0">
                <a:latin typeface="Arial" panose="020B0604020202020204" pitchFamily="34" charset="0"/>
                <a:ea typeface="Times New Roman" panose="02020603050405020304" pitchFamily="18" charset="0"/>
                <a:cs typeface="Times New Roman" panose="02020603050405020304" pitchFamily="18" charset="0"/>
              </a:rPr>
              <a:t>Hình lăng trụ đứng có đáy là đa giác đều gọi là </a:t>
            </a:r>
            <a:r>
              <a:rPr lang="da-DK" sz="2000" i="1" dirty="0">
                <a:latin typeface="Arial" panose="020B0604020202020204" pitchFamily="34" charset="0"/>
                <a:ea typeface="Times New Roman" panose="02020603050405020304" pitchFamily="18" charset="0"/>
                <a:cs typeface="Times New Roman" panose="02020603050405020304" pitchFamily="18" charset="0"/>
              </a:rPr>
              <a:t>hình lăng trụ đều</a:t>
            </a:r>
            <a:r>
              <a:rPr lang="da-DK" sz="2000" dirty="0">
                <a:latin typeface="Arial" panose="020B0604020202020204" pitchFamily="34"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r>
              <a:rPr lang="da-DK" sz="2000" dirty="0">
                <a:latin typeface="Arial" panose="020B0604020202020204" pitchFamily="34" charset="0"/>
                <a:ea typeface="Times New Roman" panose="02020603050405020304" pitchFamily="18" charset="0"/>
                <a:cs typeface="Times New Roman" panose="02020603050405020304" pitchFamily="18" charset="0"/>
              </a:rPr>
              <a:t>Hình lăng trụ đứng có đáy là hình bình hành gọi là </a:t>
            </a:r>
            <a:r>
              <a:rPr lang="da-DK" sz="2000" i="1" dirty="0">
                <a:latin typeface="Arial" panose="020B0604020202020204" pitchFamily="34" charset="0"/>
                <a:ea typeface="Times New Roman" panose="02020603050405020304" pitchFamily="18" charset="0"/>
                <a:cs typeface="Times New Roman" panose="02020603050405020304" pitchFamily="18" charset="0"/>
              </a:rPr>
              <a:t>hình hộp đứng</a:t>
            </a:r>
            <a:r>
              <a:rPr lang="da-DK" sz="2000" dirty="0">
                <a:latin typeface="Arial" panose="020B0604020202020204" pitchFamily="34"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8042887" y="4110749"/>
            <a:ext cx="1003312" cy="859833"/>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65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2971782">
            <a:off x="411322" y="4520191"/>
            <a:ext cx="604820" cy="69834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20000" contrast="-40000"/>
                    </a14:imgEffect>
                  </a14:imgLayer>
                </a14:imgProps>
              </a:ext>
            </a:extLst>
          </a:blip>
          <a:stretch>
            <a:fillRect/>
          </a:stretch>
        </p:blipFill>
        <p:spPr>
          <a:xfrm>
            <a:off x="8077604" y="-63611"/>
            <a:ext cx="1066396" cy="1459857"/>
          </a:xfrm>
          <a:prstGeom prst="rect">
            <a:avLst/>
          </a:prstGeom>
        </p:spPr>
      </p:pic>
      <p:grpSp>
        <p:nvGrpSpPr>
          <p:cNvPr id="2" name="Group 1">
            <a:extLst>
              <a:ext uri="{FF2B5EF4-FFF2-40B4-BE49-F238E27FC236}">
                <a16:creationId xmlns:a16="http://schemas.microsoft.com/office/drawing/2014/main" id="{75FDBF78-BD8C-5400-DCAA-61C2A5C3B773}"/>
              </a:ext>
            </a:extLst>
          </p:cNvPr>
          <p:cNvGrpSpPr/>
          <p:nvPr/>
        </p:nvGrpSpPr>
        <p:grpSpPr>
          <a:xfrm>
            <a:off x="463127" y="227257"/>
            <a:ext cx="8217746" cy="1883336"/>
            <a:chOff x="1218537" y="3611608"/>
            <a:chExt cx="8217746" cy="1883336"/>
          </a:xfrm>
        </p:grpSpPr>
        <p:sp>
          <p:nvSpPr>
            <p:cNvPr id="3" name="TextBox 2">
              <a:extLst>
                <a:ext uri="{FF2B5EF4-FFF2-40B4-BE49-F238E27FC236}">
                  <a16:creationId xmlns:a16="http://schemas.microsoft.com/office/drawing/2014/main" id="{D636B5C0-2E49-37FE-1F8E-BF2927DD894F}"/>
                </a:ext>
              </a:extLst>
            </p:cNvPr>
            <p:cNvSpPr txBox="1"/>
            <p:nvPr/>
          </p:nvSpPr>
          <p:spPr>
            <a:xfrm>
              <a:off x="2067151" y="3611608"/>
              <a:ext cx="7369132" cy="1883336"/>
            </a:xfrm>
            <a:prstGeom prst="rect">
              <a:avLst/>
            </a:prstGeom>
            <a:noFill/>
          </p:spPr>
          <p:txBody>
            <a:bodyPr wrap="square">
              <a:spAutoFit/>
            </a:bodyPr>
            <a:lstStyle/>
            <a:p>
              <a:pPr algn="just">
                <a:lnSpc>
                  <a:spcPct val="150000"/>
                </a:lnSpc>
                <a:spcBef>
                  <a:spcPts val="600"/>
                </a:spcBef>
                <a:spcAft>
                  <a:spcPts val="600"/>
                </a:spcAft>
              </a:pPr>
              <a:r>
                <a:rPr lang="da-DK" sz="2000" b="1" i="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Chú ý: </a:t>
              </a:r>
              <a:r>
                <a:rPr lang="da-DK" sz="2000" dirty="0">
                  <a:latin typeface="Arial" panose="020B0604020202020204" pitchFamily="34" charset="0"/>
                  <a:ea typeface="Times New Roman" panose="02020603050405020304" pitchFamily="18" charset="0"/>
                </a:rPr>
                <a:t>Khi đáy của hình lăng trụ đứng lần lượt là tứ giác, ngũ giác, lục giác, ta gọi hình lăng trụ đứng đó lần lượt là hình lăng trụ đứng tứ giác, hình lăng trụ đứng ngũ giác, hình lăng trụ đứng lục giác.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4">
              <a:extLst>
                <a:ext uri="{FF2B5EF4-FFF2-40B4-BE49-F238E27FC236}">
                  <a16:creationId xmlns:a16="http://schemas.microsoft.com/office/drawing/2014/main" id="{9CECD040-689F-745F-D184-FC2064825B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8537" y="4197873"/>
              <a:ext cx="744469" cy="656063"/>
            </a:xfrm>
            <a:prstGeom prst="rect">
              <a:avLst/>
            </a:prstGeom>
          </p:spPr>
        </p:pic>
      </p:grpSp>
      <p:pic>
        <p:nvPicPr>
          <p:cNvPr id="11" name="Picture 10">
            <a:extLst>
              <a:ext uri="{FF2B5EF4-FFF2-40B4-BE49-F238E27FC236}">
                <a16:creationId xmlns:a16="http://schemas.microsoft.com/office/drawing/2014/main" id="{492A3422-9993-85C4-E364-23CE3344EBAF}"/>
              </a:ext>
            </a:extLst>
          </p:cNvPr>
          <p:cNvPicPr>
            <a:picLocks noChangeAspect="1"/>
          </p:cNvPicPr>
          <p:nvPr/>
        </p:nvPicPr>
        <p:blipFill rotWithShape="1">
          <a:blip r:embed="rId8"/>
          <a:srcRect t="10245"/>
          <a:stretch/>
        </p:blipFill>
        <p:spPr>
          <a:xfrm>
            <a:off x="1545327" y="2167277"/>
            <a:ext cx="6901960" cy="2748966"/>
          </a:xfrm>
          <a:prstGeom prst="rect">
            <a:avLst/>
          </a:prstGeom>
        </p:spPr>
      </p:pic>
    </p:spTree>
    <p:extLst>
      <p:ext uri="{BB962C8B-B14F-4D97-AF65-F5344CB8AC3E}">
        <p14:creationId xmlns:p14="http://schemas.microsoft.com/office/powerpoint/2010/main" val="229805342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65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13773217">
            <a:off x="8237106" y="4455109"/>
            <a:ext cx="604820" cy="69834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20000" contrast="-40000"/>
                    </a14:imgEffect>
                  </a14:imgLayer>
                </a14:imgProps>
              </a:ext>
            </a:extLst>
          </a:blip>
          <a:stretch>
            <a:fillRect/>
          </a:stretch>
        </p:blipFill>
        <p:spPr>
          <a:xfrm>
            <a:off x="8077604" y="-63611"/>
            <a:ext cx="1066396" cy="1459857"/>
          </a:xfrm>
          <a:prstGeom prst="rect">
            <a:avLst/>
          </a:prstGeom>
        </p:spPr>
      </p:pic>
      <p:sp>
        <p:nvSpPr>
          <p:cNvPr id="9" name="Rectangle 8"/>
          <p:cNvSpPr/>
          <p:nvPr/>
        </p:nvSpPr>
        <p:spPr>
          <a:xfrm>
            <a:off x="304343" y="146727"/>
            <a:ext cx="8535314" cy="4903907"/>
          </a:xfrm>
          <a:prstGeom prst="rect">
            <a:avLst/>
          </a:prstGeom>
        </p:spPr>
        <p:txBody>
          <a:bodyPr wrap="square">
            <a:spAutoFit/>
          </a:bodyPr>
          <a:lstStyle/>
          <a:p>
            <a:pPr algn="just">
              <a:lnSpc>
                <a:spcPct val="175000"/>
              </a:lnSpc>
            </a:pPr>
            <a:r>
              <a:rPr lang="en-US" sz="2000" b="1" i="1" u="sng" dirty="0" err="1">
                <a:solidFill>
                  <a:schemeClr val="accent6">
                    <a:lumMod val="75000"/>
                  </a:schemeClr>
                </a:solidFill>
                <a:latin typeface="+mj-lt"/>
                <a:ea typeface="Dotum" panose="020B0600000101010101" pitchFamily="34" charset="-127"/>
                <a:cs typeface="Times New Roman" panose="02020603050405020304" pitchFamily="18" charset="0"/>
              </a:rPr>
              <a:t>Nhận</a:t>
            </a:r>
            <a:r>
              <a:rPr lang="en-US" sz="2000" b="1" i="1" u="sng" dirty="0">
                <a:solidFill>
                  <a:schemeClr val="accent6">
                    <a:lumMod val="75000"/>
                  </a:schemeClr>
                </a:solidFill>
                <a:latin typeface="+mj-lt"/>
                <a:ea typeface="Dotum" panose="020B0600000101010101" pitchFamily="34" charset="-127"/>
                <a:cs typeface="Times New Roman" panose="02020603050405020304" pitchFamily="18" charset="0"/>
              </a:rPr>
              <a:t> </a:t>
            </a:r>
            <a:r>
              <a:rPr lang="en-US" sz="2000" b="1" i="1" u="sng" dirty="0" err="1">
                <a:solidFill>
                  <a:schemeClr val="accent6">
                    <a:lumMod val="75000"/>
                  </a:schemeClr>
                </a:solidFill>
                <a:latin typeface="+mj-lt"/>
                <a:ea typeface="Dotum" panose="020B0600000101010101" pitchFamily="34" charset="-127"/>
                <a:cs typeface="Times New Roman" panose="02020603050405020304" pitchFamily="18" charset="0"/>
              </a:rPr>
              <a:t>xét</a:t>
            </a:r>
            <a:r>
              <a:rPr lang="en-US" sz="2000" b="1" i="1" u="sng" dirty="0">
                <a:solidFill>
                  <a:schemeClr val="accent6">
                    <a:lumMod val="75000"/>
                  </a:schemeClr>
                </a:solidFill>
                <a:latin typeface="+mj-lt"/>
                <a:ea typeface="Dotum" panose="020B0600000101010101" pitchFamily="34" charset="-127"/>
                <a:cs typeface="Times New Roman" panose="02020603050405020304" pitchFamily="18" charset="0"/>
              </a:rPr>
              <a:t>:</a:t>
            </a:r>
            <a:r>
              <a:rPr lang="en-US" sz="2000" b="1" i="1" dirty="0">
                <a:solidFill>
                  <a:schemeClr val="accent6">
                    <a:lumMod val="75000"/>
                  </a:schemeClr>
                </a:solidFill>
                <a:latin typeface="+mj-lt"/>
                <a:ea typeface="Dotum" panose="020B0600000101010101" pitchFamily="34" charset="-127"/>
                <a:cs typeface="Times New Roman" panose="02020603050405020304" pitchFamily="18" charset="0"/>
              </a:rPr>
              <a:t> </a:t>
            </a:r>
          </a:p>
          <a:p>
            <a:pPr marL="342900" lvl="0" indent="-342900" algn="just">
              <a:lnSpc>
                <a:spcPct val="150000"/>
              </a:lnSpc>
              <a:spcBef>
                <a:spcPts val="600"/>
              </a:spcBef>
              <a:spcAft>
                <a:spcPts val="600"/>
              </a:spcAft>
              <a:buFont typeface="Symbol" panose="05050102010706020507" pitchFamily="18" charset="2"/>
              <a:buChar char=""/>
            </a:pPr>
            <a:r>
              <a:rPr lang="da-DK" sz="1800" dirty="0">
                <a:latin typeface="+mj-lt"/>
                <a:ea typeface="Times New Roman" panose="02020603050405020304" pitchFamily="18" charset="0"/>
                <a:cs typeface="Times New Roman" panose="02020603050405020304" pitchFamily="18" charset="0"/>
              </a:rPr>
              <a:t>Mỗi mặt bên của hình lăng trụ đứng là hình chữ nhật, mặt phẳng chứa nó vuông góc với mặt đáy.</a:t>
            </a:r>
            <a:endParaRPr lang="en-US" sz="1800" dirty="0">
              <a:latin typeface="+mj-lt"/>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r>
              <a:rPr lang="da-DK" sz="1800" dirty="0">
                <a:latin typeface="+mj-lt"/>
                <a:ea typeface="Times New Roman" panose="02020603050405020304" pitchFamily="18" charset="0"/>
                <a:cs typeface="Times New Roman" panose="02020603050405020304" pitchFamily="18" charset="0"/>
              </a:rPr>
              <a:t>Hình hộp chữ nhật là hình hộp đứng có đáy là hình chữ nhật.</a:t>
            </a:r>
            <a:endParaRPr lang="en-US" sz="1800" dirty="0">
              <a:latin typeface="+mj-lt"/>
              <a:ea typeface="Calibri" panose="020F0502020204030204" pitchFamily="34" charset="0"/>
              <a:cs typeface="Times New Roman" panose="02020603050405020304" pitchFamily="18" charset="0"/>
            </a:endParaRPr>
          </a:p>
          <a:p>
            <a:pPr marL="95250" algn="just">
              <a:lnSpc>
                <a:spcPct val="150000"/>
              </a:lnSpc>
              <a:spcBef>
                <a:spcPts val="600"/>
              </a:spcBef>
              <a:spcAft>
                <a:spcPts val="600"/>
              </a:spcAft>
            </a:pPr>
            <a:r>
              <a:rPr lang="da-DK" sz="1800" dirty="0">
                <a:latin typeface="+mj-lt"/>
                <a:ea typeface="Times New Roman" panose="02020603050405020304" pitchFamily="18" charset="0"/>
                <a:cs typeface="Times New Roman" panose="02020603050405020304" pitchFamily="18" charset="0"/>
              </a:rPr>
              <a:t>Hình hộp chữ nhật có 6 mặt là hình chữ nhật.</a:t>
            </a:r>
            <a:endParaRPr lang="en-US" sz="1800" dirty="0">
              <a:latin typeface="+mj-lt"/>
              <a:ea typeface="Calibri" panose="020F0502020204030204" pitchFamily="34" charset="0"/>
              <a:cs typeface="Times New Roman" panose="02020603050405020304" pitchFamily="18" charset="0"/>
            </a:endParaRPr>
          </a:p>
          <a:p>
            <a:pPr marL="95250" algn="just">
              <a:lnSpc>
                <a:spcPct val="150000"/>
              </a:lnSpc>
              <a:spcBef>
                <a:spcPts val="600"/>
              </a:spcBef>
              <a:spcAft>
                <a:spcPts val="600"/>
              </a:spcAft>
            </a:pPr>
            <a:r>
              <a:rPr lang="da-DK" sz="1800" dirty="0">
                <a:latin typeface="+mj-lt"/>
                <a:ea typeface="Times New Roman" panose="02020603050405020304" pitchFamily="18" charset="0"/>
                <a:cs typeface="Times New Roman" panose="02020603050405020304" pitchFamily="18" charset="0"/>
              </a:rPr>
              <a:t>Nếu mỗi mặt của hình hộp là hình chữ nhật thì hình hộp đó là hình hộp chữ nhật.</a:t>
            </a:r>
            <a:endParaRPr lang="en-US" sz="1800" dirty="0">
              <a:latin typeface="+mj-lt"/>
              <a:ea typeface="Calibri" panose="020F0502020204030204" pitchFamily="34" charset="0"/>
              <a:cs typeface="Times New Roman" panose="02020603050405020304" pitchFamily="18" charset="0"/>
            </a:endParaRPr>
          </a:p>
          <a:p>
            <a:pPr marL="95250" algn="just">
              <a:lnSpc>
                <a:spcPct val="150000"/>
              </a:lnSpc>
              <a:spcBef>
                <a:spcPts val="600"/>
              </a:spcBef>
              <a:spcAft>
                <a:spcPts val="600"/>
              </a:spcAft>
            </a:pPr>
            <a:r>
              <a:rPr lang="da-DK" sz="1800" dirty="0">
                <a:latin typeface="+mj-lt"/>
                <a:ea typeface="Times New Roman" panose="02020603050405020304" pitchFamily="18" charset="0"/>
                <a:cs typeface="Times New Roman" panose="02020603050405020304" pitchFamily="18" charset="0"/>
              </a:rPr>
              <a:t>Độ dài các đường chéo của hình hộp chữ nhật là bằng nhau.</a:t>
            </a:r>
            <a:endParaRPr lang="en-US" sz="1800" dirty="0">
              <a:latin typeface="+mj-lt"/>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pPr>
            <a:r>
              <a:rPr lang="da-DK" sz="1800" dirty="0">
                <a:latin typeface="+mj-lt"/>
                <a:ea typeface="Times New Roman" panose="02020603050405020304" pitchFamily="18" charset="0"/>
                <a:cs typeface="Times New Roman" panose="02020603050405020304" pitchFamily="18" charset="0"/>
              </a:rPr>
              <a:t>Hình lập phương là hình chữ nhật có tất cả các mặt là hình vuông.</a:t>
            </a:r>
            <a:endParaRPr lang="en-US" sz="1800" dirty="0">
              <a:latin typeface="+mj-lt"/>
              <a:ea typeface="Calibri" panose="020F0502020204030204" pitchFamily="34" charset="0"/>
              <a:cs typeface="Times New Roman" panose="02020603050405020304" pitchFamily="18" charset="0"/>
            </a:endParaRPr>
          </a:p>
          <a:p>
            <a:pPr marL="95250" algn="just">
              <a:lnSpc>
                <a:spcPct val="150000"/>
              </a:lnSpc>
              <a:spcBef>
                <a:spcPts val="600"/>
              </a:spcBef>
              <a:spcAft>
                <a:spcPts val="600"/>
              </a:spcAft>
            </a:pPr>
            <a:r>
              <a:rPr lang="da-DK" sz="1800" dirty="0">
                <a:latin typeface="+mj-lt"/>
                <a:ea typeface="Times New Roman" panose="02020603050405020304" pitchFamily="18" charset="0"/>
                <a:cs typeface="Times New Roman" panose="02020603050405020304" pitchFamily="18" charset="0"/>
              </a:rPr>
              <a:t>Hình lập phương là hình lăng trụ tứ giác đều có cạnh bên bằng cạnh đáy.</a:t>
            </a:r>
            <a:endParaRPr lang="en-US" sz="1800" dirty="0">
              <a:latin typeface="+mj-lt"/>
              <a:ea typeface="Calibri" panose="020F0502020204030204" pitchFamily="34" charset="0"/>
              <a:cs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Sorting and Classifying Objects - Math - Pre-K by Slidesgo">
  <a:themeElements>
    <a:clrScheme name="Simple Light">
      <a:dk1>
        <a:srgbClr val="333333"/>
      </a:dk1>
      <a:lt1>
        <a:srgbClr val="F8F8F8"/>
      </a:lt1>
      <a:dk2>
        <a:srgbClr val="C3F0FB"/>
      </a:dk2>
      <a:lt2>
        <a:srgbClr val="C2B9FF"/>
      </a:lt2>
      <a:accent1>
        <a:srgbClr val="C800CF"/>
      </a:accent1>
      <a:accent2>
        <a:srgbClr val="EE2A52"/>
      </a:accent2>
      <a:accent3>
        <a:srgbClr val="FFDD00"/>
      </a:accent3>
      <a:accent4>
        <a:srgbClr val="FF9101"/>
      </a:accent4>
      <a:accent5>
        <a:srgbClr val="10CE4F"/>
      </a:accent5>
      <a:accent6>
        <a:srgbClr val="0082C6"/>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4071</TotalTime>
  <Words>5047</Words>
  <Application>Microsoft Office PowerPoint</Application>
  <PresentationFormat>On-screen Show (16:9)</PresentationFormat>
  <Paragraphs>374</Paragraphs>
  <Slides>67</Slides>
  <Notes>66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67</vt:i4>
      </vt:variant>
    </vt:vector>
  </HeadingPairs>
  <TitlesOfParts>
    <vt:vector size="81" baseType="lpstr">
      <vt:lpstr>Arial</vt:lpstr>
      <vt:lpstr>Cambria Math</vt:lpstr>
      <vt:lpstr>Times New Roman</vt:lpstr>
      <vt:lpstr>Symbol</vt:lpstr>
      <vt:lpstr>Delius</vt:lpstr>
      <vt:lpstr>Chelsea Market</vt:lpstr>
      <vt:lpstr>Wingdings</vt:lpstr>
      <vt:lpstr>Anaheim</vt:lpstr>
      <vt:lpstr>Calibri</vt:lpstr>
      <vt:lpstr>Maven Pro ExtraBold</vt:lpstr>
      <vt:lpstr>Be Vietnam Pro</vt:lpstr>
      <vt:lpstr>Nunito Light</vt:lpstr>
      <vt:lpstr>Sorting and Classifying Objects - Math - Pre-K by Slidesgo</vt:lpstr>
      <vt:lpstr>1_Office Theme</vt:lpstr>
      <vt:lpstr>CHÀO MỪNG CẢ LỚP ĐẾN VỚI TIẾT HỌC  HÔM  NAY!</vt:lpstr>
      <vt:lpstr>PowerPoint Presentation</vt:lpstr>
      <vt:lpstr>PowerPoint Presentation</vt:lpstr>
      <vt:lpstr>I</vt:lpstr>
      <vt:lpstr>I</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CẢ LỚP ĐẾN VỚI TIẾT HỌC  HÔM  NAY!</dc:title>
  <dc:creator>Hà Ngân</dc:creator>
  <cp:lastModifiedBy>tuyết nguyễn thị ánh</cp:lastModifiedBy>
  <cp:revision>113</cp:revision>
  <dcterms:modified xsi:type="dcterms:W3CDTF">2024-01-05T17:19:06Z</dcterms:modified>
</cp:coreProperties>
</file>