
<file path=[Content_Types].xml><?xml version="1.0" encoding="utf-8"?>
<Types xmlns="http://schemas.openxmlformats.org/package/2006/content-types">
  <Default Extension="fntdata" ContentType="application/x-fontdata"/>
  <Default Extension="jpeg" ContentType="image/jpeg"/>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73" r:id="rId3"/>
  </p:sldMasterIdLst>
  <p:notesMasterIdLst>
    <p:notesMasterId r:id="rId61"/>
  </p:notesMasterIdLst>
  <p:sldIdLst>
    <p:sldId id="256" r:id="rId4"/>
    <p:sldId id="310" r:id="rId5"/>
    <p:sldId id="266" r:id="rId6"/>
    <p:sldId id="439" r:id="rId7"/>
    <p:sldId id="440" r:id="rId8"/>
    <p:sldId id="438" r:id="rId9"/>
    <p:sldId id="441" r:id="rId10"/>
    <p:sldId id="432" r:id="rId11"/>
    <p:sldId id="442" r:id="rId12"/>
    <p:sldId id="444" r:id="rId13"/>
    <p:sldId id="443" r:id="rId14"/>
    <p:sldId id="437" r:id="rId15"/>
    <p:sldId id="399" r:id="rId16"/>
    <p:sldId id="433" r:id="rId17"/>
    <p:sldId id="282" r:id="rId18"/>
    <p:sldId id="446" r:id="rId19"/>
    <p:sldId id="447" r:id="rId20"/>
    <p:sldId id="448" r:id="rId21"/>
    <p:sldId id="449" r:id="rId22"/>
    <p:sldId id="450" r:id="rId23"/>
    <p:sldId id="285" r:id="rId24"/>
    <p:sldId id="451" r:id="rId25"/>
    <p:sldId id="452" r:id="rId26"/>
    <p:sldId id="453" r:id="rId27"/>
    <p:sldId id="286" r:id="rId28"/>
    <p:sldId id="454" r:id="rId29"/>
    <p:sldId id="458" r:id="rId30"/>
    <p:sldId id="456" r:id="rId31"/>
    <p:sldId id="455" r:id="rId32"/>
    <p:sldId id="459" r:id="rId33"/>
    <p:sldId id="457" r:id="rId34"/>
    <p:sldId id="445" r:id="rId35"/>
    <p:sldId id="460" r:id="rId36"/>
    <p:sldId id="461" r:id="rId37"/>
    <p:sldId id="462" r:id="rId38"/>
    <p:sldId id="463" r:id="rId39"/>
    <p:sldId id="464" r:id="rId40"/>
    <p:sldId id="407" r:id="rId41"/>
    <p:sldId id="260" r:id="rId42"/>
    <p:sldId id="258" r:id="rId43"/>
    <p:sldId id="414" r:id="rId44"/>
    <p:sldId id="364" r:id="rId45"/>
    <p:sldId id="417" r:id="rId46"/>
    <p:sldId id="366" r:id="rId47"/>
    <p:sldId id="466" r:id="rId48"/>
    <p:sldId id="467" r:id="rId49"/>
    <p:sldId id="468" r:id="rId50"/>
    <p:sldId id="465" r:id="rId51"/>
    <p:sldId id="469" r:id="rId52"/>
    <p:sldId id="470" r:id="rId53"/>
    <p:sldId id="471" r:id="rId54"/>
    <p:sldId id="263" r:id="rId55"/>
    <p:sldId id="420" r:id="rId56"/>
    <p:sldId id="472" r:id="rId57"/>
    <p:sldId id="473" r:id="rId58"/>
    <p:sldId id="264" r:id="rId59"/>
    <p:sldId id="261" r:id="rId60"/>
  </p:sldIdLst>
  <p:sldSz cx="18288000" cy="10287000"/>
  <p:notesSz cx="6858000" cy="9144000"/>
  <p:embeddedFontLst>
    <p:embeddedFont>
      <p:font typeface="Calibri" panose="020F0502020204030204" pitchFamily="34" charset="0"/>
      <p:regular r:id="rId62"/>
      <p:bold r:id="rId63"/>
      <p:italic r:id="rId64"/>
      <p:boldItalic r:id="rId65"/>
    </p:embeddedFont>
    <p:embeddedFont>
      <p:font typeface="Cambria Math" panose="02040503050406030204" pitchFamily="18" charset="0"/>
      <p:regular r:id="rId6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85D"/>
    <a:srgbClr val="FFD3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30" autoAdjust="0"/>
    <p:restoredTop sz="92476" autoAdjust="0"/>
  </p:normalViewPr>
  <p:slideViewPr>
    <p:cSldViewPr>
      <p:cViewPr varScale="1">
        <p:scale>
          <a:sx n="37" d="100"/>
          <a:sy n="37" d="100"/>
        </p:scale>
        <p:origin x="43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font" Target="fonts/font2.fntdata"/><Relationship Id="rId68"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font" Target="fonts/font5.fntdata"/><Relationship Id="rId5" Type="http://schemas.openxmlformats.org/officeDocument/2006/relationships/slide" Target="slides/slide2.xml"/><Relationship Id="rId61" Type="http://schemas.openxmlformats.org/officeDocument/2006/relationships/notesMaster" Target="notesMasters/notesMaster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font" Target="fonts/font3.fntdata"/><Relationship Id="rId69"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font" Target="fonts/font1.fntdata"/><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font" Target="fonts/font4.fntdata"/><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49EDF2-19B2-49A8-8CFA-940DE9BCA7D0}" type="datetimeFigureOut">
              <a:rPr lang="en-US" smtClean="0"/>
              <a:t>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5A7274-2722-4ED5-82D1-3F365BFF4E5B}" type="slidenum">
              <a:rPr lang="en-US" smtClean="0"/>
              <a:t>‹#›</a:t>
            </a:fld>
            <a:endParaRPr lang="en-US"/>
          </a:p>
        </p:txBody>
      </p:sp>
    </p:spTree>
    <p:extLst>
      <p:ext uri="{BB962C8B-B14F-4D97-AF65-F5344CB8AC3E}">
        <p14:creationId xmlns:p14="http://schemas.microsoft.com/office/powerpoint/2010/main" val="1760540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10b9d6acf7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10b9d6acf7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a:latin typeface="Arial" panose="020B0604020202020204" pitchFamily="34" charset="0"/>
                <a:cs typeface="Arial" panose="020B0604020202020204" pitchFamily="34" charset="0"/>
              </a:rPr>
              <a:t>GV chọn đáp án đúng bằng cách bấm vào từng ô đáp án</a:t>
            </a:r>
          </a:p>
          <a:p>
            <a:pPr marL="0" lvl="0" indent="0" algn="l" rtl="0">
              <a:spcBef>
                <a:spcPts val="0"/>
              </a:spcBef>
              <a:spcAft>
                <a:spcPts val="0"/>
              </a:spcAft>
              <a:buNone/>
            </a:pPr>
            <a:endParaRPr/>
          </a:p>
        </p:txBody>
      </p:sp>
    </p:spTree>
    <p:extLst>
      <p:ext uri="{BB962C8B-B14F-4D97-AF65-F5344CB8AC3E}">
        <p14:creationId xmlns:p14="http://schemas.microsoft.com/office/powerpoint/2010/main" val="4202450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10b9d6acf7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10b9d6acf7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a:latin typeface="Arial" panose="020B0604020202020204" pitchFamily="34" charset="0"/>
                <a:cs typeface="Arial" panose="020B0604020202020204" pitchFamily="34" charset="0"/>
              </a:rPr>
              <a:t>GV chọn đáp án đúng bằng cách bấm vào từng ô đáp án</a:t>
            </a:r>
          </a:p>
          <a:p>
            <a:pPr marL="0" lvl="0" indent="0" algn="l" rtl="0">
              <a:spcBef>
                <a:spcPts val="0"/>
              </a:spcBef>
              <a:spcAft>
                <a:spcPts val="0"/>
              </a:spcAft>
              <a:buNone/>
            </a:pPr>
            <a:endParaRPr/>
          </a:p>
        </p:txBody>
      </p:sp>
    </p:spTree>
    <p:extLst>
      <p:ext uri="{BB962C8B-B14F-4D97-AF65-F5344CB8AC3E}">
        <p14:creationId xmlns:p14="http://schemas.microsoft.com/office/powerpoint/2010/main" val="3692777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10b9d6acf7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10b9d6acf7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a:latin typeface="Arial" panose="020B0604020202020204" pitchFamily="34" charset="0"/>
                <a:cs typeface="Arial" panose="020B0604020202020204" pitchFamily="34" charset="0"/>
              </a:rPr>
              <a:t>GV chọn đáp án đúng bằng cách bấm vào từng ô đáp án</a:t>
            </a:r>
          </a:p>
          <a:p>
            <a:pPr marL="0" lvl="0" indent="0" algn="l" rtl="0">
              <a:spcBef>
                <a:spcPts val="0"/>
              </a:spcBef>
              <a:spcAft>
                <a:spcPts val="0"/>
              </a:spcAft>
              <a:buNone/>
            </a:pPr>
            <a:endParaRPr/>
          </a:p>
        </p:txBody>
      </p:sp>
    </p:spTree>
    <p:extLst>
      <p:ext uri="{BB962C8B-B14F-4D97-AF65-F5344CB8AC3E}">
        <p14:creationId xmlns:p14="http://schemas.microsoft.com/office/powerpoint/2010/main" val="22021433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10b9d6acf7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10b9d6acf7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a:latin typeface="Arial" panose="020B0604020202020204" pitchFamily="34" charset="0"/>
                <a:cs typeface="Arial" panose="020B0604020202020204" pitchFamily="34" charset="0"/>
              </a:rPr>
              <a:t>GV chọn đáp án đúng bằng cách bấm vào từng ô đáp án</a:t>
            </a:r>
          </a:p>
          <a:p>
            <a:pPr marL="0" lvl="0" indent="0" algn="l" rtl="0">
              <a:spcBef>
                <a:spcPts val="0"/>
              </a:spcBef>
              <a:spcAft>
                <a:spcPts val="0"/>
              </a:spcAft>
              <a:buNone/>
            </a:pPr>
            <a:endParaRPr/>
          </a:p>
        </p:txBody>
      </p:sp>
    </p:spTree>
    <p:extLst>
      <p:ext uri="{BB962C8B-B14F-4D97-AF65-F5344CB8AC3E}">
        <p14:creationId xmlns:p14="http://schemas.microsoft.com/office/powerpoint/2010/main" val="2097902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10b9d6acf7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10b9d6acf7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a:latin typeface="Arial" panose="020B0604020202020204" pitchFamily="34" charset="0"/>
                <a:cs typeface="Arial" panose="020B0604020202020204" pitchFamily="34" charset="0"/>
              </a:rPr>
              <a:t>GV chọn đáp án đúng bằng cách bấm vào từng ô đáp án</a:t>
            </a:r>
          </a:p>
          <a:p>
            <a:pPr marL="0" lvl="0" indent="0" algn="l" rtl="0">
              <a:spcBef>
                <a:spcPts val="0"/>
              </a:spcBef>
              <a:spcAft>
                <a:spcPts val="0"/>
              </a:spcAft>
              <a:buNone/>
            </a:pPr>
            <a:endParaRPr/>
          </a:p>
        </p:txBody>
      </p:sp>
    </p:spTree>
    <p:extLst>
      <p:ext uri="{BB962C8B-B14F-4D97-AF65-F5344CB8AC3E}">
        <p14:creationId xmlns:p14="http://schemas.microsoft.com/office/powerpoint/2010/main" val="1738638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10b9d6acf7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10b9d6acf7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a:latin typeface="Arial" panose="020B0604020202020204" pitchFamily="34" charset="0"/>
                <a:cs typeface="Arial" panose="020B0604020202020204" pitchFamily="34" charset="0"/>
              </a:rPr>
              <a:t>GV chọn đáp án đúng bằng cách bấm vào từng ô đáp án</a:t>
            </a:r>
          </a:p>
          <a:p>
            <a:pPr marL="0" lvl="0" indent="0" algn="l" rtl="0">
              <a:spcBef>
                <a:spcPts val="0"/>
              </a:spcBef>
              <a:spcAft>
                <a:spcPts val="0"/>
              </a:spcAft>
              <a:buNone/>
            </a:pPr>
            <a:endParaRPr/>
          </a:p>
        </p:txBody>
      </p:sp>
    </p:spTree>
    <p:extLst>
      <p:ext uri="{BB962C8B-B14F-4D97-AF65-F5344CB8AC3E}">
        <p14:creationId xmlns:p14="http://schemas.microsoft.com/office/powerpoint/2010/main" val="214905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10b9d6acf7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10b9d6acf7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a:latin typeface="Arial" panose="020B0604020202020204" pitchFamily="34" charset="0"/>
                <a:cs typeface="Arial" panose="020B0604020202020204" pitchFamily="34" charset="0"/>
              </a:rPr>
              <a:t>GV chọn đáp án đúng bằng cách bấm vào từng ô đáp án</a:t>
            </a:r>
          </a:p>
          <a:p>
            <a:pPr marL="0" lvl="0" indent="0" algn="l" rtl="0">
              <a:spcBef>
                <a:spcPts val="0"/>
              </a:spcBef>
              <a:spcAft>
                <a:spcPts val="0"/>
              </a:spcAft>
              <a:buNone/>
            </a:pPr>
            <a:endParaRPr/>
          </a:p>
        </p:txBody>
      </p:sp>
    </p:spTree>
    <p:extLst>
      <p:ext uri="{BB962C8B-B14F-4D97-AF65-F5344CB8AC3E}">
        <p14:creationId xmlns:p14="http://schemas.microsoft.com/office/powerpoint/2010/main" val="4057828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10b9d6acf7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10b9d6acf7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a:latin typeface="Arial" panose="020B0604020202020204" pitchFamily="34" charset="0"/>
                <a:cs typeface="Arial" panose="020B0604020202020204" pitchFamily="34" charset="0"/>
              </a:rPr>
              <a:t>GV chọn đáp án đúng bằng cách bấm vào từng ô đáp án</a:t>
            </a:r>
          </a:p>
          <a:p>
            <a:pPr marL="0" lvl="0" indent="0" algn="l" rtl="0">
              <a:spcBef>
                <a:spcPts val="0"/>
              </a:spcBef>
              <a:spcAft>
                <a:spcPts val="0"/>
              </a:spcAft>
              <a:buNone/>
            </a:pPr>
            <a:endParaRPr/>
          </a:p>
        </p:txBody>
      </p:sp>
    </p:spTree>
    <p:extLst>
      <p:ext uri="{BB962C8B-B14F-4D97-AF65-F5344CB8AC3E}">
        <p14:creationId xmlns:p14="http://schemas.microsoft.com/office/powerpoint/2010/main" val="3424924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10b9d6acf7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10b9d6acf7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latin typeface="Arial" panose="020B0604020202020204" pitchFamily="34" charset="0"/>
                <a:cs typeface="Arial" panose="020B0604020202020204" pitchFamily="34" charset="0"/>
              </a:rPr>
              <a:t>GV </a:t>
            </a:r>
            <a:r>
              <a:rPr lang="en-US" sz="1200" i="1" dirty="0" err="1">
                <a:latin typeface="Arial" panose="020B0604020202020204" pitchFamily="34" charset="0"/>
                <a:cs typeface="Arial" panose="020B0604020202020204" pitchFamily="34" charset="0"/>
              </a:rPr>
              <a:t>chọn</a:t>
            </a:r>
            <a:r>
              <a:rPr lang="en-US" sz="1200" i="1" dirty="0">
                <a:latin typeface="Arial" panose="020B0604020202020204" pitchFamily="34" charset="0"/>
                <a:cs typeface="Arial" panose="020B0604020202020204" pitchFamily="34" charset="0"/>
              </a:rPr>
              <a:t> </a:t>
            </a:r>
            <a:r>
              <a:rPr lang="en-US" sz="1200" i="1" dirty="0" err="1">
                <a:latin typeface="Arial" panose="020B0604020202020204" pitchFamily="34" charset="0"/>
                <a:cs typeface="Arial" panose="020B0604020202020204" pitchFamily="34" charset="0"/>
              </a:rPr>
              <a:t>đáp</a:t>
            </a:r>
            <a:r>
              <a:rPr lang="en-US" sz="1200" i="1" dirty="0">
                <a:latin typeface="Arial" panose="020B0604020202020204" pitchFamily="34" charset="0"/>
                <a:cs typeface="Arial" panose="020B0604020202020204" pitchFamily="34" charset="0"/>
              </a:rPr>
              <a:t> </a:t>
            </a:r>
            <a:r>
              <a:rPr lang="en-US" sz="1200" i="1" dirty="0" err="1">
                <a:latin typeface="Arial" panose="020B0604020202020204" pitchFamily="34" charset="0"/>
                <a:cs typeface="Arial" panose="020B0604020202020204" pitchFamily="34" charset="0"/>
              </a:rPr>
              <a:t>án</a:t>
            </a:r>
            <a:r>
              <a:rPr lang="en-US" sz="1200" i="1" dirty="0">
                <a:latin typeface="Arial" panose="020B0604020202020204" pitchFamily="34" charset="0"/>
                <a:cs typeface="Arial" panose="020B0604020202020204" pitchFamily="34" charset="0"/>
              </a:rPr>
              <a:t> </a:t>
            </a:r>
            <a:r>
              <a:rPr lang="en-US" sz="1200" i="1" dirty="0" err="1">
                <a:latin typeface="Arial" panose="020B0604020202020204" pitchFamily="34" charset="0"/>
                <a:cs typeface="Arial" panose="020B0604020202020204" pitchFamily="34" charset="0"/>
              </a:rPr>
              <a:t>đúng</a:t>
            </a:r>
            <a:r>
              <a:rPr lang="en-US" sz="1200" i="1" dirty="0">
                <a:latin typeface="Arial" panose="020B0604020202020204" pitchFamily="34" charset="0"/>
                <a:cs typeface="Arial" panose="020B0604020202020204" pitchFamily="34" charset="0"/>
              </a:rPr>
              <a:t> </a:t>
            </a:r>
            <a:r>
              <a:rPr lang="en-US" sz="1200" i="1" dirty="0" err="1">
                <a:latin typeface="Arial" panose="020B0604020202020204" pitchFamily="34" charset="0"/>
                <a:cs typeface="Arial" panose="020B0604020202020204" pitchFamily="34" charset="0"/>
              </a:rPr>
              <a:t>bằng</a:t>
            </a:r>
            <a:r>
              <a:rPr lang="en-US" sz="1200" i="1" dirty="0">
                <a:latin typeface="Arial" panose="020B0604020202020204" pitchFamily="34" charset="0"/>
                <a:cs typeface="Arial" panose="020B0604020202020204" pitchFamily="34" charset="0"/>
              </a:rPr>
              <a:t> </a:t>
            </a:r>
            <a:r>
              <a:rPr lang="en-US" sz="1200" i="1" dirty="0" err="1">
                <a:latin typeface="Arial" panose="020B0604020202020204" pitchFamily="34" charset="0"/>
                <a:cs typeface="Arial" panose="020B0604020202020204" pitchFamily="34" charset="0"/>
              </a:rPr>
              <a:t>cách</a:t>
            </a:r>
            <a:r>
              <a:rPr lang="en-US" sz="1200" i="1" dirty="0">
                <a:latin typeface="Arial" panose="020B0604020202020204" pitchFamily="34" charset="0"/>
                <a:cs typeface="Arial" panose="020B0604020202020204" pitchFamily="34" charset="0"/>
              </a:rPr>
              <a:t> </a:t>
            </a:r>
            <a:r>
              <a:rPr lang="en-US" sz="1200" i="1" dirty="0" err="1">
                <a:latin typeface="Arial" panose="020B0604020202020204" pitchFamily="34" charset="0"/>
                <a:cs typeface="Arial" panose="020B0604020202020204" pitchFamily="34" charset="0"/>
              </a:rPr>
              <a:t>bấm</a:t>
            </a:r>
            <a:r>
              <a:rPr lang="en-US" sz="1200" i="1" dirty="0">
                <a:latin typeface="Arial" panose="020B0604020202020204" pitchFamily="34" charset="0"/>
                <a:cs typeface="Arial" panose="020B0604020202020204" pitchFamily="34" charset="0"/>
              </a:rPr>
              <a:t> </a:t>
            </a:r>
            <a:r>
              <a:rPr lang="en-US" sz="1200" i="1" dirty="0" err="1">
                <a:latin typeface="Arial" panose="020B0604020202020204" pitchFamily="34" charset="0"/>
                <a:cs typeface="Arial" panose="020B0604020202020204" pitchFamily="34" charset="0"/>
              </a:rPr>
              <a:t>vào</a:t>
            </a:r>
            <a:r>
              <a:rPr lang="en-US" sz="1200" i="1" dirty="0">
                <a:latin typeface="Arial" panose="020B0604020202020204" pitchFamily="34" charset="0"/>
                <a:cs typeface="Arial" panose="020B0604020202020204" pitchFamily="34" charset="0"/>
              </a:rPr>
              <a:t> </a:t>
            </a:r>
            <a:r>
              <a:rPr lang="en-US" sz="1200" i="1" dirty="0" err="1">
                <a:latin typeface="Arial" panose="020B0604020202020204" pitchFamily="34" charset="0"/>
                <a:cs typeface="Arial" panose="020B0604020202020204" pitchFamily="34" charset="0"/>
              </a:rPr>
              <a:t>từng</a:t>
            </a:r>
            <a:r>
              <a:rPr lang="en-US" sz="1200" i="1" dirty="0">
                <a:latin typeface="Arial" panose="020B0604020202020204" pitchFamily="34" charset="0"/>
                <a:cs typeface="Arial" panose="020B0604020202020204" pitchFamily="34" charset="0"/>
              </a:rPr>
              <a:t> ô </a:t>
            </a:r>
            <a:r>
              <a:rPr lang="en-US" sz="1200" i="1" dirty="0" err="1">
                <a:latin typeface="Arial" panose="020B0604020202020204" pitchFamily="34" charset="0"/>
                <a:cs typeface="Arial" panose="020B0604020202020204" pitchFamily="34" charset="0"/>
              </a:rPr>
              <a:t>đáp</a:t>
            </a:r>
            <a:r>
              <a:rPr lang="en-US" sz="1200" i="1" dirty="0">
                <a:latin typeface="Arial" panose="020B0604020202020204" pitchFamily="34" charset="0"/>
                <a:cs typeface="Arial" panose="020B0604020202020204" pitchFamily="34" charset="0"/>
              </a:rPr>
              <a:t> </a:t>
            </a:r>
            <a:r>
              <a:rPr lang="en-US" sz="1200" i="1" dirty="0" err="1">
                <a:latin typeface="Arial" panose="020B0604020202020204" pitchFamily="34" charset="0"/>
                <a:cs typeface="Arial" panose="020B0604020202020204" pitchFamily="34" charset="0"/>
              </a:rPr>
              <a:t>án</a:t>
            </a:r>
            <a:endParaRPr lang="en-US" sz="1200" i="1" dirty="0">
              <a:latin typeface="Arial" panose="020B0604020202020204" pitchFamily="34" charset="0"/>
              <a:cs typeface="Arial" panose="020B0604020202020204" pitchFamily="34" charset="0"/>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184883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10b9d6acf7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10b9d6acf7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1652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10b9d6acf7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10b9d6acf7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a:latin typeface="Arial" panose="020B0604020202020204" pitchFamily="34" charset="0"/>
                <a:cs typeface="Arial" panose="020B0604020202020204" pitchFamily="34" charset="0"/>
              </a:rPr>
              <a:t>GV chọn đáp án đúng bằng cách bấm vào từng ô đáp án</a:t>
            </a:r>
          </a:p>
          <a:p>
            <a:pPr marL="0" lvl="0" indent="0" algn="l" rtl="0">
              <a:spcBef>
                <a:spcPts val="0"/>
              </a:spcBef>
              <a:spcAft>
                <a:spcPts val="0"/>
              </a:spcAft>
              <a:buNone/>
            </a:pPr>
            <a:endParaRPr/>
          </a:p>
        </p:txBody>
      </p:sp>
    </p:spTree>
    <p:extLst>
      <p:ext uri="{BB962C8B-B14F-4D97-AF65-F5344CB8AC3E}">
        <p14:creationId xmlns:p14="http://schemas.microsoft.com/office/powerpoint/2010/main" val="1837677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10b9d6acf7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10b9d6acf7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a:latin typeface="Arial" panose="020B0604020202020204" pitchFamily="34" charset="0"/>
                <a:cs typeface="Arial" panose="020B0604020202020204" pitchFamily="34" charset="0"/>
              </a:rPr>
              <a:t>GV chọn đáp án đúng bằng cách bấm vào từng ô đáp án</a:t>
            </a:r>
          </a:p>
          <a:p>
            <a:pPr marL="0" lvl="0" indent="0" algn="l" rtl="0">
              <a:spcBef>
                <a:spcPts val="0"/>
              </a:spcBef>
              <a:spcAft>
                <a:spcPts val="0"/>
              </a:spcAft>
              <a:buNone/>
            </a:pPr>
            <a:endParaRPr/>
          </a:p>
        </p:txBody>
      </p:sp>
    </p:spTree>
    <p:extLst>
      <p:ext uri="{BB962C8B-B14F-4D97-AF65-F5344CB8AC3E}">
        <p14:creationId xmlns:p14="http://schemas.microsoft.com/office/powerpoint/2010/main" val="4285046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113370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912619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469957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543158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891491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200681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19403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58312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410537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500070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619392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56"/>
        <p:cNvGrpSpPr/>
        <p:nvPr/>
      </p:nvGrpSpPr>
      <p:grpSpPr>
        <a:xfrm>
          <a:off x="0" y="0"/>
          <a:ext cx="0" cy="0"/>
          <a:chOff x="0" y="0"/>
          <a:chExt cx="0" cy="0"/>
        </a:xfrm>
      </p:grpSpPr>
      <p:sp>
        <p:nvSpPr>
          <p:cNvPr id="57" name="Google Shape;57;p4"/>
          <p:cNvSpPr txBox="1">
            <a:spLocks noGrp="1"/>
          </p:cNvSpPr>
          <p:nvPr>
            <p:ph type="title"/>
          </p:nvPr>
        </p:nvSpPr>
        <p:spPr>
          <a:xfrm>
            <a:off x="1426450" y="1079000"/>
            <a:ext cx="15435000" cy="14148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58" name="Google Shape;58;p4"/>
          <p:cNvSpPr txBox="1">
            <a:spLocks noGrp="1"/>
          </p:cNvSpPr>
          <p:nvPr>
            <p:ph type="body" idx="1"/>
          </p:nvPr>
        </p:nvSpPr>
        <p:spPr>
          <a:xfrm>
            <a:off x="1426450" y="2493900"/>
            <a:ext cx="15435000" cy="6714000"/>
          </a:xfrm>
          <a:prstGeom prst="rect">
            <a:avLst/>
          </a:prstGeom>
        </p:spPr>
        <p:txBody>
          <a:bodyPr spcFirstLastPara="1" wrap="square" lIns="91425" tIns="91425" rIns="91425" bIns="91425" anchor="t" anchorCtr="0">
            <a:noAutofit/>
          </a:bodyPr>
          <a:lstStyle>
            <a:lvl1pPr marL="914400" lvl="0" indent="-660400">
              <a:spcBef>
                <a:spcPts val="0"/>
              </a:spcBef>
              <a:spcAft>
                <a:spcPts val="0"/>
              </a:spcAft>
              <a:buSzPts val="1600"/>
              <a:buChar char="●"/>
              <a:defRPr/>
            </a:lvl1pPr>
            <a:lvl2pPr marL="1828800" lvl="1" indent="-660400">
              <a:spcBef>
                <a:spcPts val="0"/>
              </a:spcBef>
              <a:spcAft>
                <a:spcPts val="0"/>
              </a:spcAft>
              <a:buSzPts val="1600"/>
              <a:buChar char="○"/>
              <a:defRPr/>
            </a:lvl2pPr>
            <a:lvl3pPr marL="2743200" lvl="2" indent="-660400">
              <a:spcBef>
                <a:spcPts val="0"/>
              </a:spcBef>
              <a:spcAft>
                <a:spcPts val="0"/>
              </a:spcAft>
              <a:buSzPts val="1600"/>
              <a:buChar char="■"/>
              <a:defRPr/>
            </a:lvl3pPr>
            <a:lvl4pPr marL="3657600" lvl="3" indent="-660400">
              <a:spcBef>
                <a:spcPts val="0"/>
              </a:spcBef>
              <a:spcAft>
                <a:spcPts val="0"/>
              </a:spcAft>
              <a:buSzPts val="1600"/>
              <a:buChar char="●"/>
              <a:defRPr/>
            </a:lvl4pPr>
            <a:lvl5pPr marL="4572000" lvl="4" indent="-660400">
              <a:spcBef>
                <a:spcPts val="0"/>
              </a:spcBef>
              <a:spcAft>
                <a:spcPts val="0"/>
              </a:spcAft>
              <a:buSzPts val="1600"/>
              <a:buChar char="○"/>
              <a:defRPr/>
            </a:lvl5pPr>
            <a:lvl6pPr marL="5486400" lvl="5" indent="-660400">
              <a:spcBef>
                <a:spcPts val="0"/>
              </a:spcBef>
              <a:spcAft>
                <a:spcPts val="0"/>
              </a:spcAft>
              <a:buSzPts val="1600"/>
              <a:buChar char="■"/>
              <a:defRPr/>
            </a:lvl6pPr>
            <a:lvl7pPr marL="6400800" lvl="6" indent="-660400">
              <a:spcBef>
                <a:spcPts val="0"/>
              </a:spcBef>
              <a:spcAft>
                <a:spcPts val="0"/>
              </a:spcAft>
              <a:buSzPts val="1600"/>
              <a:buChar char="●"/>
              <a:defRPr/>
            </a:lvl7pPr>
            <a:lvl8pPr marL="7315200" lvl="7" indent="-660400">
              <a:spcBef>
                <a:spcPts val="0"/>
              </a:spcBef>
              <a:spcAft>
                <a:spcPts val="0"/>
              </a:spcAft>
              <a:buSzPts val="1600"/>
              <a:buChar char="○"/>
              <a:defRPr/>
            </a:lvl8pPr>
            <a:lvl9pPr marL="8229600" lvl="8" indent="-660400">
              <a:spcBef>
                <a:spcPts val="0"/>
              </a:spcBef>
              <a:spcAft>
                <a:spcPts val="0"/>
              </a:spcAft>
              <a:buSzPts val="1600"/>
              <a:buChar char="■"/>
              <a:defRPr/>
            </a:lvl9pPr>
          </a:lstStyle>
          <a:p>
            <a:endParaRPr/>
          </a:p>
        </p:txBody>
      </p:sp>
      <p:pic>
        <p:nvPicPr>
          <p:cNvPr id="59" name="Google Shape;59;p4"/>
          <p:cNvPicPr preferRelativeResize="0"/>
          <p:nvPr/>
        </p:nvPicPr>
        <p:blipFill rotWithShape="1">
          <a:blip r:embed="rId2">
            <a:alphaModFix/>
          </a:blip>
          <a:srcRect/>
          <a:stretch/>
        </p:blipFill>
        <p:spPr>
          <a:xfrm rot="10800000" flipH="1">
            <a:off x="0" y="-12588"/>
            <a:ext cx="18288000" cy="10312176"/>
          </a:xfrm>
          <a:prstGeom prst="rect">
            <a:avLst/>
          </a:prstGeom>
          <a:noFill/>
          <a:ln>
            <a:noFill/>
          </a:ln>
        </p:spPr>
      </p:pic>
      <p:grpSp>
        <p:nvGrpSpPr>
          <p:cNvPr id="60" name="Google Shape;60;p4"/>
          <p:cNvGrpSpPr/>
          <p:nvPr/>
        </p:nvGrpSpPr>
        <p:grpSpPr>
          <a:xfrm rot="10800000" flipH="1">
            <a:off x="648487" y="292187"/>
            <a:ext cx="16991050" cy="4495934"/>
            <a:chOff x="245800" y="1896900"/>
            <a:chExt cx="7086100" cy="1875025"/>
          </a:xfrm>
        </p:grpSpPr>
        <p:sp>
          <p:nvSpPr>
            <p:cNvPr id="61" name="Google Shape;61;p4"/>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62" name="Google Shape;62;p4"/>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63" name="Google Shape;63;p4"/>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64" name="Google Shape;64;p4"/>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65" name="Google Shape;65;p4"/>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66" name="Google Shape;66;p4"/>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67" name="Google Shape;67;p4"/>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68" name="Google Shape;68;p4"/>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9" name="Google Shape;69;p4"/>
          <p:cNvGrpSpPr/>
          <p:nvPr/>
        </p:nvGrpSpPr>
        <p:grpSpPr>
          <a:xfrm flipH="1">
            <a:off x="648487" y="5486287"/>
            <a:ext cx="16991050" cy="4495934"/>
            <a:chOff x="245800" y="1896900"/>
            <a:chExt cx="7086100" cy="1875025"/>
          </a:xfrm>
        </p:grpSpPr>
        <p:sp>
          <p:nvSpPr>
            <p:cNvPr id="70" name="Google Shape;70;p4"/>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71" name="Google Shape;71;p4"/>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72" name="Google Shape;72;p4"/>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73" name="Google Shape;73;p4"/>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74" name="Google Shape;74;p4"/>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75" name="Google Shape;75;p4"/>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76" name="Google Shape;76;p4"/>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77" name="Google Shape;77;p4"/>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78" name="Google Shape;78;p4"/>
          <p:cNvPicPr preferRelativeResize="0"/>
          <p:nvPr/>
        </p:nvPicPr>
        <p:blipFill>
          <a:blip r:embed="rId3">
            <a:alphaModFix/>
          </a:blip>
          <a:stretch>
            <a:fillRect/>
          </a:stretch>
        </p:blipFill>
        <p:spPr>
          <a:xfrm>
            <a:off x="16716650" y="760853"/>
            <a:ext cx="2013300" cy="4147398"/>
          </a:xfrm>
          <a:prstGeom prst="rect">
            <a:avLst/>
          </a:prstGeom>
          <a:noFill/>
          <a:ln>
            <a:noFill/>
          </a:ln>
        </p:spPr>
      </p:pic>
      <p:pic>
        <p:nvPicPr>
          <p:cNvPr id="79" name="Google Shape;79;p4"/>
          <p:cNvPicPr preferRelativeResize="0"/>
          <p:nvPr/>
        </p:nvPicPr>
        <p:blipFill>
          <a:blip r:embed="rId4">
            <a:alphaModFix/>
          </a:blip>
          <a:stretch>
            <a:fillRect/>
          </a:stretch>
        </p:blipFill>
        <p:spPr>
          <a:xfrm rot="-3411980">
            <a:off x="16044601" y="1082574"/>
            <a:ext cx="816950" cy="1407668"/>
          </a:xfrm>
          <a:prstGeom prst="rect">
            <a:avLst/>
          </a:prstGeom>
          <a:noFill/>
          <a:ln>
            <a:noFill/>
          </a:ln>
        </p:spPr>
      </p:pic>
      <p:pic>
        <p:nvPicPr>
          <p:cNvPr id="80" name="Google Shape;80;p4"/>
          <p:cNvPicPr preferRelativeResize="0"/>
          <p:nvPr/>
        </p:nvPicPr>
        <p:blipFill>
          <a:blip r:embed="rId5">
            <a:alphaModFix/>
          </a:blip>
          <a:stretch>
            <a:fillRect/>
          </a:stretch>
        </p:blipFill>
        <p:spPr>
          <a:xfrm>
            <a:off x="213750" y="3956201"/>
            <a:ext cx="2148200" cy="4016498"/>
          </a:xfrm>
          <a:prstGeom prst="rect">
            <a:avLst/>
          </a:prstGeom>
          <a:noFill/>
          <a:ln>
            <a:noFill/>
          </a:ln>
        </p:spPr>
      </p:pic>
    </p:spTree>
    <p:extLst>
      <p:ext uri="{BB962C8B-B14F-4D97-AF65-F5344CB8AC3E}">
        <p14:creationId xmlns:p14="http://schemas.microsoft.com/office/powerpoint/2010/main" val="5484758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47F83-C03C-9D5A-D7C9-2219BD472ED7}"/>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58E7619B-1CCE-77F3-A06D-8FAC84BC20FA}"/>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B93347E2-6760-4B7B-A12E-9C262F35FF7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43BDF7FB-FF09-D3C4-DE1F-F323500AB75F}"/>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8FD3823-32CA-7552-9804-2A1443557051}"/>
              </a:ext>
            </a:extLst>
          </p:cNvPr>
          <p:cNvSpPr>
            <a:spLocks noGrp="1"/>
          </p:cNvSpPr>
          <p:nvPr>
            <p:ph type="sldNum" sz="quarter" idx="12"/>
          </p:nvPr>
        </p:nvSpPr>
        <p:spPr/>
        <p:txBody>
          <a:bodyPr/>
          <a:lstStyle>
            <a:lvl1pPr>
              <a:defRPr/>
            </a:lvl1pPr>
          </a:lstStyle>
          <a:p>
            <a:fld id="{5B44905F-4E69-4A7E-8B0C-210136C584E5}" type="slidenum">
              <a:rPr lang="en-US" altLang="en-US"/>
              <a:pPr/>
              <a:t>‹#›</a:t>
            </a:fld>
            <a:endParaRPr lang="en-US" altLang="en-US"/>
          </a:p>
        </p:txBody>
      </p:sp>
    </p:spTree>
    <p:extLst>
      <p:ext uri="{BB962C8B-B14F-4D97-AF65-F5344CB8AC3E}">
        <p14:creationId xmlns:p14="http://schemas.microsoft.com/office/powerpoint/2010/main" val="32640615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9BCFD-25D9-D79B-7722-C8850BC222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5239CA-DFDC-3CCA-4D56-222834CDE9E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35BA47-0674-6A5C-1852-1678DB719714}"/>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46172482-C63B-6B63-4D79-6925F5824136}"/>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632C4C8-B077-1763-B5ED-908D29C49F50}"/>
              </a:ext>
            </a:extLst>
          </p:cNvPr>
          <p:cNvSpPr>
            <a:spLocks noGrp="1"/>
          </p:cNvSpPr>
          <p:nvPr>
            <p:ph type="sldNum" sz="quarter" idx="12"/>
          </p:nvPr>
        </p:nvSpPr>
        <p:spPr/>
        <p:txBody>
          <a:bodyPr/>
          <a:lstStyle>
            <a:lvl1pPr>
              <a:defRPr/>
            </a:lvl1pPr>
          </a:lstStyle>
          <a:p>
            <a:fld id="{EE8DD6EB-2922-46AC-905E-50E474832BB1}" type="slidenum">
              <a:rPr lang="en-US" altLang="en-US"/>
              <a:pPr/>
              <a:t>‹#›</a:t>
            </a:fld>
            <a:endParaRPr lang="en-US" altLang="en-US"/>
          </a:p>
        </p:txBody>
      </p:sp>
    </p:spTree>
    <p:extLst>
      <p:ext uri="{BB962C8B-B14F-4D97-AF65-F5344CB8AC3E}">
        <p14:creationId xmlns:p14="http://schemas.microsoft.com/office/powerpoint/2010/main" val="17174046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B0225-4DCA-A1E4-AD17-546E533F8AAA}"/>
              </a:ext>
            </a:extLst>
          </p:cNvPr>
          <p:cNvSpPr>
            <a:spLocks noGrp="1"/>
          </p:cNvSpPr>
          <p:nvPr>
            <p:ph type="title"/>
          </p:nvPr>
        </p:nvSpPr>
        <p:spPr>
          <a:xfrm>
            <a:off x="1247776" y="2564608"/>
            <a:ext cx="15773400" cy="4279106"/>
          </a:xfr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9C069B90-F389-1D95-2A3C-1B7C4596FB38}"/>
              </a:ext>
            </a:extLst>
          </p:cNvPr>
          <p:cNvSpPr>
            <a:spLocks noGrp="1"/>
          </p:cNvSpPr>
          <p:nvPr>
            <p:ph type="body" idx="1"/>
          </p:nvPr>
        </p:nvSpPr>
        <p:spPr>
          <a:xfrm>
            <a:off x="1247776" y="6884195"/>
            <a:ext cx="15773400" cy="2250281"/>
          </a:xfrm>
        </p:spPr>
        <p:txBody>
          <a:bodyPr/>
          <a:lstStyle>
            <a:lvl1pPr marL="0" indent="0">
              <a:buNone/>
              <a:defRPr sz="3600"/>
            </a:lvl1pPr>
            <a:lvl2pPr marL="685800" indent="0">
              <a:buNone/>
              <a:defRPr sz="3000"/>
            </a:lvl2pPr>
            <a:lvl3pPr marL="1371600" indent="0">
              <a:buNone/>
              <a:defRPr sz="27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pPr lvl="0"/>
            <a:r>
              <a:rPr lang="en-US"/>
              <a:t>Click to edit Master text styles</a:t>
            </a:r>
          </a:p>
        </p:txBody>
      </p:sp>
      <p:sp>
        <p:nvSpPr>
          <p:cNvPr id="4" name="Date Placeholder 3">
            <a:extLst>
              <a:ext uri="{FF2B5EF4-FFF2-40B4-BE49-F238E27FC236}">
                <a16:creationId xmlns:a16="http://schemas.microsoft.com/office/drawing/2014/main" id="{01D2F2A4-60BF-57B5-71F3-0DA62D1227D1}"/>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C0BB8962-71FC-BA58-E57B-43F8D2ABDF9A}"/>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33AC0563-E7FD-416C-CCD7-B4A87BB56E1A}"/>
              </a:ext>
            </a:extLst>
          </p:cNvPr>
          <p:cNvSpPr>
            <a:spLocks noGrp="1"/>
          </p:cNvSpPr>
          <p:nvPr>
            <p:ph type="sldNum" sz="quarter" idx="12"/>
          </p:nvPr>
        </p:nvSpPr>
        <p:spPr/>
        <p:txBody>
          <a:bodyPr/>
          <a:lstStyle>
            <a:lvl1pPr>
              <a:defRPr/>
            </a:lvl1pPr>
          </a:lstStyle>
          <a:p>
            <a:fld id="{B73A493D-545C-4601-9B7B-8DC7A50465A3}" type="slidenum">
              <a:rPr lang="en-US" altLang="en-US"/>
              <a:pPr/>
              <a:t>‹#›</a:t>
            </a:fld>
            <a:endParaRPr lang="en-US" altLang="en-US"/>
          </a:p>
        </p:txBody>
      </p:sp>
    </p:spTree>
    <p:extLst>
      <p:ext uri="{BB962C8B-B14F-4D97-AF65-F5344CB8AC3E}">
        <p14:creationId xmlns:p14="http://schemas.microsoft.com/office/powerpoint/2010/main" val="8651929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5E5BE-F8BF-5398-F454-A46286F9A8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1596D1-64AB-2A25-7D9F-0B24AF197A3E}"/>
              </a:ext>
            </a:extLst>
          </p:cNvPr>
          <p:cNvSpPr>
            <a:spLocks noGrp="1"/>
          </p:cNvSpPr>
          <p:nvPr>
            <p:ph sz="half" idx="1"/>
          </p:nvPr>
        </p:nvSpPr>
        <p:spPr>
          <a:xfrm>
            <a:off x="914400" y="2400301"/>
            <a:ext cx="8077200" cy="67889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6D9A33-2E38-04F4-7132-C9A1A4346E8A}"/>
              </a:ext>
            </a:extLst>
          </p:cNvPr>
          <p:cNvSpPr>
            <a:spLocks noGrp="1"/>
          </p:cNvSpPr>
          <p:nvPr>
            <p:ph sz="half" idx="2"/>
          </p:nvPr>
        </p:nvSpPr>
        <p:spPr>
          <a:xfrm>
            <a:off x="9296400" y="2400301"/>
            <a:ext cx="8077200" cy="67889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647A4D-F053-0882-F0CD-A8A91A6F22E7}"/>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015D8B9C-DD48-DAB3-2E50-0FB65B052FE3}"/>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441A80D1-4682-5A1D-FA3F-D15697CAB46A}"/>
              </a:ext>
            </a:extLst>
          </p:cNvPr>
          <p:cNvSpPr>
            <a:spLocks noGrp="1"/>
          </p:cNvSpPr>
          <p:nvPr>
            <p:ph type="sldNum" sz="quarter" idx="12"/>
          </p:nvPr>
        </p:nvSpPr>
        <p:spPr/>
        <p:txBody>
          <a:bodyPr/>
          <a:lstStyle>
            <a:lvl1pPr>
              <a:defRPr/>
            </a:lvl1pPr>
          </a:lstStyle>
          <a:p>
            <a:fld id="{7AB06519-9971-4077-A3C7-0CBE689E3642}" type="slidenum">
              <a:rPr lang="en-US" altLang="en-US"/>
              <a:pPr/>
              <a:t>‹#›</a:t>
            </a:fld>
            <a:endParaRPr lang="en-US" altLang="en-US"/>
          </a:p>
        </p:txBody>
      </p:sp>
    </p:spTree>
    <p:extLst>
      <p:ext uri="{BB962C8B-B14F-4D97-AF65-F5344CB8AC3E}">
        <p14:creationId xmlns:p14="http://schemas.microsoft.com/office/powerpoint/2010/main" val="12605018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6EA04-6B9B-231A-14F7-4304D1C98A9F}"/>
              </a:ext>
            </a:extLst>
          </p:cNvPr>
          <p:cNvSpPr>
            <a:spLocks noGrp="1"/>
          </p:cNvSpPr>
          <p:nvPr>
            <p:ph type="title"/>
          </p:nvPr>
        </p:nvSpPr>
        <p:spPr>
          <a:xfrm>
            <a:off x="1260476" y="547688"/>
            <a:ext cx="15773400" cy="1988345"/>
          </a:xfrm>
        </p:spPr>
        <p:txBody>
          <a:bodyPr/>
          <a:lstStyle/>
          <a:p>
            <a:r>
              <a:rPr lang="en-US"/>
              <a:t>Click to edit Master title style</a:t>
            </a:r>
          </a:p>
        </p:txBody>
      </p:sp>
      <p:sp>
        <p:nvSpPr>
          <p:cNvPr id="3" name="Text Placeholder 2">
            <a:extLst>
              <a:ext uri="{FF2B5EF4-FFF2-40B4-BE49-F238E27FC236}">
                <a16:creationId xmlns:a16="http://schemas.microsoft.com/office/drawing/2014/main" id="{73CAA71B-10C1-8FE4-B8D4-BD45D637C08B}"/>
              </a:ext>
            </a:extLst>
          </p:cNvPr>
          <p:cNvSpPr>
            <a:spLocks noGrp="1"/>
          </p:cNvSpPr>
          <p:nvPr>
            <p:ph type="body" idx="1"/>
          </p:nvPr>
        </p:nvSpPr>
        <p:spPr>
          <a:xfrm>
            <a:off x="1260477" y="2521745"/>
            <a:ext cx="7737474"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8041B1C9-1C4A-5B33-F1D7-155060B32FA6}"/>
              </a:ext>
            </a:extLst>
          </p:cNvPr>
          <p:cNvSpPr>
            <a:spLocks noGrp="1"/>
          </p:cNvSpPr>
          <p:nvPr>
            <p:ph sz="half" idx="2"/>
          </p:nvPr>
        </p:nvSpPr>
        <p:spPr>
          <a:xfrm>
            <a:off x="1260477" y="3757613"/>
            <a:ext cx="7737474"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C80AE2E-BDA2-B854-80E4-D8393FCDF6C5}"/>
              </a:ext>
            </a:extLst>
          </p:cNvPr>
          <p:cNvSpPr>
            <a:spLocks noGrp="1"/>
          </p:cNvSpPr>
          <p:nvPr>
            <p:ph type="body" sz="quarter" idx="3"/>
          </p:nvPr>
        </p:nvSpPr>
        <p:spPr>
          <a:xfrm>
            <a:off x="9258300" y="2521745"/>
            <a:ext cx="7775576"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086B0485-75F7-F315-1097-67FE6380F6C6}"/>
              </a:ext>
            </a:extLst>
          </p:cNvPr>
          <p:cNvSpPr>
            <a:spLocks noGrp="1"/>
          </p:cNvSpPr>
          <p:nvPr>
            <p:ph sz="quarter" idx="4"/>
          </p:nvPr>
        </p:nvSpPr>
        <p:spPr>
          <a:xfrm>
            <a:off x="9258300" y="3757613"/>
            <a:ext cx="7775576"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9C80C1A-CC4D-3060-B0A6-2ED1507B2883}"/>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B5958232-5353-2467-C470-096BF5C832CF}"/>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92B73783-221D-F009-D964-E447F2AD3A33}"/>
              </a:ext>
            </a:extLst>
          </p:cNvPr>
          <p:cNvSpPr>
            <a:spLocks noGrp="1"/>
          </p:cNvSpPr>
          <p:nvPr>
            <p:ph type="sldNum" sz="quarter" idx="12"/>
          </p:nvPr>
        </p:nvSpPr>
        <p:spPr/>
        <p:txBody>
          <a:bodyPr/>
          <a:lstStyle>
            <a:lvl1pPr>
              <a:defRPr/>
            </a:lvl1pPr>
          </a:lstStyle>
          <a:p>
            <a:fld id="{D23F051E-43FC-4D84-9F59-678FDDC1D60C}" type="slidenum">
              <a:rPr lang="en-US" altLang="en-US"/>
              <a:pPr/>
              <a:t>‹#›</a:t>
            </a:fld>
            <a:endParaRPr lang="en-US" altLang="en-US"/>
          </a:p>
        </p:txBody>
      </p:sp>
    </p:spTree>
    <p:extLst>
      <p:ext uri="{BB962C8B-B14F-4D97-AF65-F5344CB8AC3E}">
        <p14:creationId xmlns:p14="http://schemas.microsoft.com/office/powerpoint/2010/main" val="7051913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7CE97-9B8B-2921-F7D3-8B32E147BA7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F228807-460E-88BC-4ABF-F35C929D2873}"/>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CD2D62E2-63DC-5697-351D-D9E9E592CD38}"/>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F367C321-63A2-5160-9192-749F58F85500}"/>
              </a:ext>
            </a:extLst>
          </p:cNvPr>
          <p:cNvSpPr>
            <a:spLocks noGrp="1"/>
          </p:cNvSpPr>
          <p:nvPr>
            <p:ph type="sldNum" sz="quarter" idx="12"/>
          </p:nvPr>
        </p:nvSpPr>
        <p:spPr/>
        <p:txBody>
          <a:bodyPr/>
          <a:lstStyle>
            <a:lvl1pPr>
              <a:defRPr/>
            </a:lvl1pPr>
          </a:lstStyle>
          <a:p>
            <a:fld id="{6E82A2A4-015B-4AE7-A482-8F1C6B51BD91}" type="slidenum">
              <a:rPr lang="en-US" altLang="en-US"/>
              <a:pPr/>
              <a:t>‹#›</a:t>
            </a:fld>
            <a:endParaRPr lang="en-US" altLang="en-US"/>
          </a:p>
        </p:txBody>
      </p:sp>
    </p:spTree>
    <p:extLst>
      <p:ext uri="{BB962C8B-B14F-4D97-AF65-F5344CB8AC3E}">
        <p14:creationId xmlns:p14="http://schemas.microsoft.com/office/powerpoint/2010/main" val="3790758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6C6D6F-E345-1A08-C1A5-6C67F5703DA7}"/>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7E6C3194-B732-D069-63CC-6469C87EEA19}"/>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09B92C58-3760-1677-406B-871E0C4F6ED5}"/>
              </a:ext>
            </a:extLst>
          </p:cNvPr>
          <p:cNvSpPr>
            <a:spLocks noGrp="1"/>
          </p:cNvSpPr>
          <p:nvPr>
            <p:ph type="sldNum" sz="quarter" idx="12"/>
          </p:nvPr>
        </p:nvSpPr>
        <p:spPr/>
        <p:txBody>
          <a:bodyPr/>
          <a:lstStyle>
            <a:lvl1pPr>
              <a:defRPr/>
            </a:lvl1pPr>
          </a:lstStyle>
          <a:p>
            <a:fld id="{E5B18D1C-ED17-4AF3-A95B-2B82B9F37670}" type="slidenum">
              <a:rPr lang="en-US" altLang="en-US"/>
              <a:pPr/>
              <a:t>‹#›</a:t>
            </a:fld>
            <a:endParaRPr lang="en-US" altLang="en-US"/>
          </a:p>
        </p:txBody>
      </p:sp>
    </p:spTree>
    <p:extLst>
      <p:ext uri="{BB962C8B-B14F-4D97-AF65-F5344CB8AC3E}">
        <p14:creationId xmlns:p14="http://schemas.microsoft.com/office/powerpoint/2010/main" val="4738732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41243-A661-3972-4959-B6FF02D0507F}"/>
              </a:ext>
            </a:extLst>
          </p:cNvPr>
          <p:cNvSpPr>
            <a:spLocks noGrp="1"/>
          </p:cNvSpPr>
          <p:nvPr>
            <p:ph type="title"/>
          </p:nvPr>
        </p:nvSpPr>
        <p:spPr>
          <a:xfrm>
            <a:off x="1260477" y="685800"/>
            <a:ext cx="5899150"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60E8FB41-A977-D9A7-379B-4161942E28DC}"/>
              </a:ext>
            </a:extLst>
          </p:cNvPr>
          <p:cNvSpPr>
            <a:spLocks noGrp="1"/>
          </p:cNvSpPr>
          <p:nvPr>
            <p:ph idx="1"/>
          </p:nvPr>
        </p:nvSpPr>
        <p:spPr>
          <a:xfrm>
            <a:off x="7775576"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5B5F181-B977-7B35-5196-0EE95316B8D9}"/>
              </a:ext>
            </a:extLst>
          </p:cNvPr>
          <p:cNvSpPr>
            <a:spLocks noGrp="1"/>
          </p:cNvSpPr>
          <p:nvPr>
            <p:ph type="body" sz="half" idx="2"/>
          </p:nvPr>
        </p:nvSpPr>
        <p:spPr>
          <a:xfrm>
            <a:off x="1260477" y="3086100"/>
            <a:ext cx="5899150"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A9433C0A-09A6-077A-A61F-F35CC9DBDCEF}"/>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B058A7EA-85B3-473B-3B6B-ADFC9CFDF21F}"/>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318E34F7-0C19-C8D9-E390-9666C67E7A8B}"/>
              </a:ext>
            </a:extLst>
          </p:cNvPr>
          <p:cNvSpPr>
            <a:spLocks noGrp="1"/>
          </p:cNvSpPr>
          <p:nvPr>
            <p:ph type="sldNum" sz="quarter" idx="12"/>
          </p:nvPr>
        </p:nvSpPr>
        <p:spPr/>
        <p:txBody>
          <a:bodyPr/>
          <a:lstStyle>
            <a:lvl1pPr>
              <a:defRPr/>
            </a:lvl1pPr>
          </a:lstStyle>
          <a:p>
            <a:fld id="{277AE75A-B8AC-4781-80CE-ED5442A6E4F5}" type="slidenum">
              <a:rPr lang="en-US" altLang="en-US"/>
              <a:pPr/>
              <a:t>‹#›</a:t>
            </a:fld>
            <a:endParaRPr lang="en-US" altLang="en-US"/>
          </a:p>
        </p:txBody>
      </p:sp>
    </p:spTree>
    <p:extLst>
      <p:ext uri="{BB962C8B-B14F-4D97-AF65-F5344CB8AC3E}">
        <p14:creationId xmlns:p14="http://schemas.microsoft.com/office/powerpoint/2010/main" val="1749489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4AE24-BA05-16FB-8AF4-7B2F4026A839}"/>
              </a:ext>
            </a:extLst>
          </p:cNvPr>
          <p:cNvSpPr>
            <a:spLocks noGrp="1"/>
          </p:cNvSpPr>
          <p:nvPr>
            <p:ph type="title"/>
          </p:nvPr>
        </p:nvSpPr>
        <p:spPr>
          <a:xfrm>
            <a:off x="1260477" y="685800"/>
            <a:ext cx="5899150"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03D9610F-13F9-21FB-6F5C-C4CAC8CCC7F3}"/>
              </a:ext>
            </a:extLst>
          </p:cNvPr>
          <p:cNvSpPr>
            <a:spLocks noGrp="1"/>
          </p:cNvSpPr>
          <p:nvPr>
            <p:ph type="pic" idx="1"/>
          </p:nvPr>
        </p:nvSpPr>
        <p:spPr>
          <a:xfrm>
            <a:off x="7775576"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AFDFC45C-5461-C3DF-859E-9789F82474BD}"/>
              </a:ext>
            </a:extLst>
          </p:cNvPr>
          <p:cNvSpPr>
            <a:spLocks noGrp="1"/>
          </p:cNvSpPr>
          <p:nvPr>
            <p:ph type="body" sz="half" idx="2"/>
          </p:nvPr>
        </p:nvSpPr>
        <p:spPr>
          <a:xfrm>
            <a:off x="1260477" y="3086100"/>
            <a:ext cx="5899150"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AA4F7FE7-63DE-2F1A-4AE4-EC8221878D13}"/>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A2F5C724-E240-D669-8023-74E65B548077}"/>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E880D1BA-F8CE-06AB-7FD4-1815F17D840F}"/>
              </a:ext>
            </a:extLst>
          </p:cNvPr>
          <p:cNvSpPr>
            <a:spLocks noGrp="1"/>
          </p:cNvSpPr>
          <p:nvPr>
            <p:ph type="sldNum" sz="quarter" idx="12"/>
          </p:nvPr>
        </p:nvSpPr>
        <p:spPr/>
        <p:txBody>
          <a:bodyPr/>
          <a:lstStyle>
            <a:lvl1pPr>
              <a:defRPr/>
            </a:lvl1pPr>
          </a:lstStyle>
          <a:p>
            <a:fld id="{46AB48EE-AC92-40BA-888E-A799E9F44253}" type="slidenum">
              <a:rPr lang="en-US" altLang="en-US"/>
              <a:pPr/>
              <a:t>‹#›</a:t>
            </a:fld>
            <a:endParaRPr lang="en-US" altLang="en-US"/>
          </a:p>
        </p:txBody>
      </p:sp>
    </p:spTree>
    <p:extLst>
      <p:ext uri="{BB962C8B-B14F-4D97-AF65-F5344CB8AC3E}">
        <p14:creationId xmlns:p14="http://schemas.microsoft.com/office/powerpoint/2010/main" val="11951109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51A99-A6B4-F16B-3367-0783B8B717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2C2484-E0A0-DDC9-933C-979E72B773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B4F071-D8AB-1842-11E1-17CEE4160A6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1772F59F-9C56-62E6-F273-ABCFEA7735AF}"/>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60D76D0-F068-BD92-DF90-D3799E78352B}"/>
              </a:ext>
            </a:extLst>
          </p:cNvPr>
          <p:cNvSpPr>
            <a:spLocks noGrp="1"/>
          </p:cNvSpPr>
          <p:nvPr>
            <p:ph type="sldNum" sz="quarter" idx="12"/>
          </p:nvPr>
        </p:nvSpPr>
        <p:spPr/>
        <p:txBody>
          <a:bodyPr/>
          <a:lstStyle>
            <a:lvl1pPr>
              <a:defRPr/>
            </a:lvl1pPr>
          </a:lstStyle>
          <a:p>
            <a:fld id="{71197545-40AE-4D4D-819C-FC2444F79F7E}" type="slidenum">
              <a:rPr lang="en-US" altLang="en-US"/>
              <a:pPr/>
              <a:t>‹#›</a:t>
            </a:fld>
            <a:endParaRPr lang="en-US" altLang="en-US"/>
          </a:p>
        </p:txBody>
      </p:sp>
    </p:spTree>
    <p:extLst>
      <p:ext uri="{BB962C8B-B14F-4D97-AF65-F5344CB8AC3E}">
        <p14:creationId xmlns:p14="http://schemas.microsoft.com/office/powerpoint/2010/main" val="4302243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2C3CC4-976C-7C3F-02D0-5B45E93F1691}"/>
              </a:ext>
            </a:extLst>
          </p:cNvPr>
          <p:cNvSpPr>
            <a:spLocks noGrp="1"/>
          </p:cNvSpPr>
          <p:nvPr>
            <p:ph type="title" orient="vert"/>
          </p:nvPr>
        </p:nvSpPr>
        <p:spPr>
          <a:xfrm>
            <a:off x="13258800" y="411958"/>
            <a:ext cx="4114800" cy="877728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544A94-9B80-CDB2-0C2B-DA686D763C6B}"/>
              </a:ext>
            </a:extLst>
          </p:cNvPr>
          <p:cNvSpPr>
            <a:spLocks noGrp="1"/>
          </p:cNvSpPr>
          <p:nvPr>
            <p:ph type="body" orient="vert" idx="1"/>
          </p:nvPr>
        </p:nvSpPr>
        <p:spPr>
          <a:xfrm>
            <a:off x="914400" y="411958"/>
            <a:ext cx="12039600" cy="87772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580684-7D1A-5A47-93D0-EA17FA41180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C47F080D-D9E1-4A6F-C933-D7F69715F905}"/>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12133566-060C-2548-D940-D8661717B9CA}"/>
              </a:ext>
            </a:extLst>
          </p:cNvPr>
          <p:cNvSpPr>
            <a:spLocks noGrp="1"/>
          </p:cNvSpPr>
          <p:nvPr>
            <p:ph type="sldNum" sz="quarter" idx="12"/>
          </p:nvPr>
        </p:nvSpPr>
        <p:spPr/>
        <p:txBody>
          <a:bodyPr/>
          <a:lstStyle>
            <a:lvl1pPr>
              <a:defRPr/>
            </a:lvl1pPr>
          </a:lstStyle>
          <a:p>
            <a:fld id="{A5C9FA21-535A-4A2D-8E28-063DFA7C6266}" type="slidenum">
              <a:rPr lang="en-US" altLang="en-US"/>
              <a:pPr/>
              <a:t>‹#›</a:t>
            </a:fld>
            <a:endParaRPr lang="en-US" altLang="en-US"/>
          </a:p>
        </p:txBody>
      </p:sp>
    </p:spTree>
    <p:extLst>
      <p:ext uri="{BB962C8B-B14F-4D97-AF65-F5344CB8AC3E}">
        <p14:creationId xmlns:p14="http://schemas.microsoft.com/office/powerpoint/2010/main" val="3624933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474590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8E2B170-81CC-20CA-96D3-F4E517EA2E1C}"/>
              </a:ext>
            </a:extLst>
          </p:cNvPr>
          <p:cNvSpPr>
            <a:spLocks noGrp="1" noChangeArrowheads="1"/>
          </p:cNvSpPr>
          <p:nvPr>
            <p:ph type="title"/>
          </p:nvPr>
        </p:nvSpPr>
        <p:spPr bwMode="auto">
          <a:xfrm>
            <a:off x="914400" y="411957"/>
            <a:ext cx="16459200"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8980369E-2490-708D-AF22-7B5F0012FB3F}"/>
              </a:ext>
            </a:extLst>
          </p:cNvPr>
          <p:cNvSpPr>
            <a:spLocks noGrp="1" noChangeArrowheads="1"/>
          </p:cNvSpPr>
          <p:nvPr>
            <p:ph type="body" idx="1"/>
          </p:nvPr>
        </p:nvSpPr>
        <p:spPr bwMode="auto">
          <a:xfrm>
            <a:off x="914400" y="2400301"/>
            <a:ext cx="16459200" cy="6788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BF4AAF0A-9AFF-AE56-4DD3-2711E1B6091C}"/>
              </a:ext>
            </a:extLst>
          </p:cNvPr>
          <p:cNvSpPr>
            <a:spLocks noGrp="1" noChangeArrowheads="1"/>
          </p:cNvSpPr>
          <p:nvPr>
            <p:ph type="dt" sz="half" idx="2"/>
          </p:nvPr>
        </p:nvSpPr>
        <p:spPr bwMode="auto">
          <a:xfrm>
            <a:off x="914400" y="9367838"/>
            <a:ext cx="4267200"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2100"/>
            </a:lvl1pPr>
          </a:lstStyle>
          <a:p>
            <a:endParaRPr lang="en-US" altLang="en-US"/>
          </a:p>
        </p:txBody>
      </p:sp>
      <p:sp>
        <p:nvSpPr>
          <p:cNvPr id="1029" name="Rectangle 5">
            <a:extLst>
              <a:ext uri="{FF2B5EF4-FFF2-40B4-BE49-F238E27FC236}">
                <a16:creationId xmlns:a16="http://schemas.microsoft.com/office/drawing/2014/main" id="{36D598F1-26C8-2CDF-D368-779F96B28E5C}"/>
              </a:ext>
            </a:extLst>
          </p:cNvPr>
          <p:cNvSpPr>
            <a:spLocks noGrp="1" noChangeArrowheads="1"/>
          </p:cNvSpPr>
          <p:nvPr>
            <p:ph type="ftr" sz="quarter" idx="3"/>
          </p:nvPr>
        </p:nvSpPr>
        <p:spPr bwMode="auto">
          <a:xfrm>
            <a:off x="6248400" y="9367838"/>
            <a:ext cx="5791200"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2100"/>
            </a:lvl1pPr>
          </a:lstStyle>
          <a:p>
            <a:endParaRPr lang="en-US" altLang="en-US"/>
          </a:p>
        </p:txBody>
      </p:sp>
      <p:sp>
        <p:nvSpPr>
          <p:cNvPr id="1030" name="Rectangle 6">
            <a:extLst>
              <a:ext uri="{FF2B5EF4-FFF2-40B4-BE49-F238E27FC236}">
                <a16:creationId xmlns:a16="http://schemas.microsoft.com/office/drawing/2014/main" id="{47AA6038-CFC7-5EB9-4CC6-4D60EA4E982B}"/>
              </a:ext>
            </a:extLst>
          </p:cNvPr>
          <p:cNvSpPr>
            <a:spLocks noGrp="1" noChangeArrowheads="1"/>
          </p:cNvSpPr>
          <p:nvPr>
            <p:ph type="sldNum" sz="quarter" idx="4"/>
          </p:nvPr>
        </p:nvSpPr>
        <p:spPr bwMode="auto">
          <a:xfrm>
            <a:off x="13106400" y="9367838"/>
            <a:ext cx="4267200"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2100"/>
            </a:lvl1pPr>
          </a:lstStyle>
          <a:p>
            <a:fld id="{99EEA1D5-F795-4E06-860F-70F2A7CA4B83}" type="slidenum">
              <a:rPr lang="en-US" altLang="en-US"/>
              <a:pPr/>
              <a:t>‹#›</a:t>
            </a:fld>
            <a:endParaRPr lang="en-US" altLang="en-US"/>
          </a:p>
        </p:txBody>
      </p:sp>
    </p:spTree>
    <p:extLst>
      <p:ext uri="{BB962C8B-B14F-4D97-AF65-F5344CB8AC3E}">
        <p14:creationId xmlns:p14="http://schemas.microsoft.com/office/powerpoint/2010/main" val="93738658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fontAlgn="base">
        <a:spcBef>
          <a:spcPct val="0"/>
        </a:spcBef>
        <a:spcAft>
          <a:spcPct val="0"/>
        </a:spcAft>
        <a:defRPr sz="6600" kern="1200">
          <a:solidFill>
            <a:schemeClr val="tx2"/>
          </a:solidFill>
          <a:latin typeface="+mj-lt"/>
          <a:ea typeface="+mj-ea"/>
          <a:cs typeface="+mj-cs"/>
        </a:defRPr>
      </a:lvl1pPr>
      <a:lvl2pPr algn="ctr" rtl="0" fontAlgn="base">
        <a:spcBef>
          <a:spcPct val="0"/>
        </a:spcBef>
        <a:spcAft>
          <a:spcPct val="0"/>
        </a:spcAft>
        <a:defRPr sz="6600">
          <a:solidFill>
            <a:schemeClr val="tx2"/>
          </a:solidFill>
          <a:latin typeface="Arial" panose="020B0604020202020204" pitchFamily="34" charset="0"/>
        </a:defRPr>
      </a:lvl2pPr>
      <a:lvl3pPr algn="ctr" rtl="0" fontAlgn="base">
        <a:spcBef>
          <a:spcPct val="0"/>
        </a:spcBef>
        <a:spcAft>
          <a:spcPct val="0"/>
        </a:spcAft>
        <a:defRPr sz="6600">
          <a:solidFill>
            <a:schemeClr val="tx2"/>
          </a:solidFill>
          <a:latin typeface="Arial" panose="020B0604020202020204" pitchFamily="34" charset="0"/>
        </a:defRPr>
      </a:lvl3pPr>
      <a:lvl4pPr algn="ctr" rtl="0" fontAlgn="base">
        <a:spcBef>
          <a:spcPct val="0"/>
        </a:spcBef>
        <a:spcAft>
          <a:spcPct val="0"/>
        </a:spcAft>
        <a:defRPr sz="6600">
          <a:solidFill>
            <a:schemeClr val="tx2"/>
          </a:solidFill>
          <a:latin typeface="Arial" panose="020B0604020202020204" pitchFamily="34" charset="0"/>
        </a:defRPr>
      </a:lvl4pPr>
      <a:lvl5pPr algn="ctr" rtl="0" fontAlgn="base">
        <a:spcBef>
          <a:spcPct val="0"/>
        </a:spcBef>
        <a:spcAft>
          <a:spcPct val="0"/>
        </a:spcAft>
        <a:defRPr sz="6600">
          <a:solidFill>
            <a:schemeClr val="tx2"/>
          </a:solidFill>
          <a:latin typeface="Arial" panose="020B0604020202020204" pitchFamily="34" charset="0"/>
        </a:defRPr>
      </a:lvl5pPr>
      <a:lvl6pPr marL="685800" algn="ctr" rtl="0" fontAlgn="base">
        <a:spcBef>
          <a:spcPct val="0"/>
        </a:spcBef>
        <a:spcAft>
          <a:spcPct val="0"/>
        </a:spcAft>
        <a:defRPr sz="6600">
          <a:solidFill>
            <a:schemeClr val="tx2"/>
          </a:solidFill>
          <a:latin typeface="Arial" panose="020B0604020202020204" pitchFamily="34" charset="0"/>
        </a:defRPr>
      </a:lvl6pPr>
      <a:lvl7pPr marL="1371600" algn="ctr" rtl="0" fontAlgn="base">
        <a:spcBef>
          <a:spcPct val="0"/>
        </a:spcBef>
        <a:spcAft>
          <a:spcPct val="0"/>
        </a:spcAft>
        <a:defRPr sz="6600">
          <a:solidFill>
            <a:schemeClr val="tx2"/>
          </a:solidFill>
          <a:latin typeface="Arial" panose="020B0604020202020204" pitchFamily="34" charset="0"/>
        </a:defRPr>
      </a:lvl7pPr>
      <a:lvl8pPr marL="2057400" algn="ctr" rtl="0" fontAlgn="base">
        <a:spcBef>
          <a:spcPct val="0"/>
        </a:spcBef>
        <a:spcAft>
          <a:spcPct val="0"/>
        </a:spcAft>
        <a:defRPr sz="6600">
          <a:solidFill>
            <a:schemeClr val="tx2"/>
          </a:solidFill>
          <a:latin typeface="Arial" panose="020B0604020202020204" pitchFamily="34" charset="0"/>
        </a:defRPr>
      </a:lvl8pPr>
      <a:lvl9pPr marL="2743200" algn="ctr" rtl="0" fontAlgn="base">
        <a:spcBef>
          <a:spcPct val="0"/>
        </a:spcBef>
        <a:spcAft>
          <a:spcPct val="0"/>
        </a:spcAft>
        <a:defRPr sz="6600">
          <a:solidFill>
            <a:schemeClr val="tx2"/>
          </a:solidFill>
          <a:latin typeface="Arial" panose="020B0604020202020204" pitchFamily="34" charset="0"/>
        </a:defRPr>
      </a:lvl9pPr>
    </p:titleStyle>
    <p:bodyStyle>
      <a:lvl1pPr marL="514350" indent="-514350" algn="l" rtl="0" fontAlgn="base">
        <a:spcBef>
          <a:spcPct val="20000"/>
        </a:spcBef>
        <a:spcAft>
          <a:spcPct val="0"/>
        </a:spcAft>
        <a:buChar char="•"/>
        <a:defRPr sz="4800" kern="1200">
          <a:solidFill>
            <a:schemeClr val="tx1"/>
          </a:solidFill>
          <a:latin typeface="+mn-lt"/>
          <a:ea typeface="+mn-ea"/>
          <a:cs typeface="+mn-cs"/>
        </a:defRPr>
      </a:lvl1pPr>
      <a:lvl2pPr marL="1114425" indent="-428625" algn="l" rtl="0" fontAlgn="base">
        <a:spcBef>
          <a:spcPct val="20000"/>
        </a:spcBef>
        <a:spcAft>
          <a:spcPct val="0"/>
        </a:spcAft>
        <a:buChar char="–"/>
        <a:defRPr sz="4200" kern="1200">
          <a:solidFill>
            <a:schemeClr val="tx1"/>
          </a:solidFill>
          <a:latin typeface="+mn-lt"/>
          <a:ea typeface="+mn-ea"/>
          <a:cs typeface="+mn-cs"/>
        </a:defRPr>
      </a:lvl2pPr>
      <a:lvl3pPr marL="1714500" indent="-342900" algn="l" rtl="0" fontAlgn="base">
        <a:spcBef>
          <a:spcPct val="20000"/>
        </a:spcBef>
        <a:spcAft>
          <a:spcPct val="0"/>
        </a:spcAft>
        <a:buChar char="•"/>
        <a:defRPr sz="3600" kern="1200">
          <a:solidFill>
            <a:schemeClr val="tx1"/>
          </a:solidFill>
          <a:latin typeface="+mn-lt"/>
          <a:ea typeface="+mn-ea"/>
          <a:cs typeface="+mn-cs"/>
        </a:defRPr>
      </a:lvl3pPr>
      <a:lvl4pPr marL="2400300" indent="-342900" algn="l" rtl="0" fontAlgn="base">
        <a:spcBef>
          <a:spcPct val="20000"/>
        </a:spcBef>
        <a:spcAft>
          <a:spcPct val="0"/>
        </a:spcAft>
        <a:buChar char="–"/>
        <a:defRPr sz="3000" kern="1200">
          <a:solidFill>
            <a:schemeClr val="tx1"/>
          </a:solidFill>
          <a:latin typeface="+mn-lt"/>
          <a:ea typeface="+mn-ea"/>
          <a:cs typeface="+mn-cs"/>
        </a:defRPr>
      </a:lvl4pPr>
      <a:lvl5pPr marL="3086100" indent="-342900" algn="l" rtl="0" fontAlgn="base">
        <a:spcBef>
          <a:spcPct val="20000"/>
        </a:spcBef>
        <a:spcAft>
          <a:spcPct val="0"/>
        </a:spcAft>
        <a:buChar char="»"/>
        <a:defRPr sz="30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3" Type="http://schemas.openxmlformats.org/officeDocument/2006/relationships/image" Target="../media/image6.svg"/><Relationship Id="rId7" Type="http://schemas.openxmlformats.org/officeDocument/2006/relationships/image" Target="../media/image10.sv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svg"/><Relationship Id="rId3" Type="http://schemas.microsoft.com/office/2007/relationships/media" Target="../media/media2.mp3"/><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audio" Target="../media/media1.mp3"/><Relationship Id="rId16" Type="http://schemas.openxmlformats.org/officeDocument/2006/relationships/image" Target="../media/image42.png"/><Relationship Id="rId1" Type="http://schemas.microsoft.com/office/2007/relationships/media" Target="../media/media1.mp3"/><Relationship Id="rId6" Type="http://schemas.openxmlformats.org/officeDocument/2006/relationships/notesSlide" Target="../notesSlides/notesSlide5.xml"/><Relationship Id="rId11" Type="http://schemas.openxmlformats.org/officeDocument/2006/relationships/image" Target="../media/image29.png"/><Relationship Id="rId5" Type="http://schemas.openxmlformats.org/officeDocument/2006/relationships/slideLayout" Target="../slideLayouts/slideLayout23.xml"/><Relationship Id="rId15" Type="http://schemas.openxmlformats.org/officeDocument/2006/relationships/image" Target="../media/image33.svg"/><Relationship Id="rId10" Type="http://schemas.openxmlformats.org/officeDocument/2006/relationships/image" Target="../media/image28.png"/><Relationship Id="rId4" Type="http://schemas.openxmlformats.org/officeDocument/2006/relationships/audio" Target="../media/media2.mp3"/><Relationship Id="rId9" Type="http://schemas.openxmlformats.org/officeDocument/2006/relationships/image" Target="../media/image27.png"/><Relationship Id="rId1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4.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22.sv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31.svg"/><Relationship Id="rId3" Type="http://schemas.microsoft.com/office/2007/relationships/media" Target="../media/media2.mp3"/><Relationship Id="rId7" Type="http://schemas.openxmlformats.org/officeDocument/2006/relationships/image" Target="../media/image44.png"/><Relationship Id="rId12" Type="http://schemas.openxmlformats.org/officeDocument/2006/relationships/image" Target="../media/image30.png"/><Relationship Id="rId2" Type="http://schemas.openxmlformats.org/officeDocument/2006/relationships/audio" Target="../media/media1.mp3"/><Relationship Id="rId16" Type="http://schemas.openxmlformats.org/officeDocument/2006/relationships/image" Target="../media/image48.png"/><Relationship Id="rId1" Type="http://schemas.microsoft.com/office/2007/relationships/media" Target="../media/media1.mp3"/><Relationship Id="rId6" Type="http://schemas.openxmlformats.org/officeDocument/2006/relationships/notesSlide" Target="../notesSlides/notesSlide6.xml"/><Relationship Id="rId11" Type="http://schemas.openxmlformats.org/officeDocument/2006/relationships/image" Target="../media/image29.png"/><Relationship Id="rId5" Type="http://schemas.openxmlformats.org/officeDocument/2006/relationships/slideLayout" Target="../slideLayouts/slideLayout23.xml"/><Relationship Id="rId15" Type="http://schemas.openxmlformats.org/officeDocument/2006/relationships/image" Target="../media/image33.svg"/><Relationship Id="rId10" Type="http://schemas.openxmlformats.org/officeDocument/2006/relationships/image" Target="../media/image47.png"/><Relationship Id="rId4" Type="http://schemas.openxmlformats.org/officeDocument/2006/relationships/audio" Target="../media/media2.mp3"/><Relationship Id="rId9" Type="http://schemas.openxmlformats.org/officeDocument/2006/relationships/image" Target="../media/image46.png"/><Relationship Id="rId1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8.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6.sv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50.svg"/></Relationships>
</file>

<file path=ppt/slides/_rels/slide1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1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8.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6.sv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2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51.png"/><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2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51.png"/><Relationship Id="rId1" Type="http://schemas.openxmlformats.org/officeDocument/2006/relationships/slideLayout" Target="../slideLayouts/slideLayout7.xml"/><Relationship Id="rId5" Type="http://schemas.openxmlformats.org/officeDocument/2006/relationships/image" Target="../media/image67.png"/><Relationship Id="rId4" Type="http://schemas.openxmlformats.org/officeDocument/2006/relationships/image" Target="../media/image66.png"/></Relationships>
</file>

<file path=ppt/slides/_rels/slide2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3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62.png"/><Relationship Id="rId1" Type="http://schemas.openxmlformats.org/officeDocument/2006/relationships/slideLayout" Target="../slideLayouts/slideLayout7.xml"/><Relationship Id="rId4" Type="http://schemas.openxmlformats.org/officeDocument/2006/relationships/image" Target="../media/image72.png"/></Relationships>
</file>

<file path=ppt/slides/_rels/slide32.xml.rels><?xml version="1.0" encoding="UTF-8" standalone="yes"?>
<Relationships xmlns="http://schemas.openxmlformats.org/package/2006/relationships"><Relationship Id="rId13" Type="http://schemas.openxmlformats.org/officeDocument/2006/relationships/image" Target="../media/image84.png"/><Relationship Id="rId18" Type="http://schemas.openxmlformats.org/officeDocument/2006/relationships/image" Target="../media/image89.png"/><Relationship Id="rId26" Type="http://schemas.openxmlformats.org/officeDocument/2006/relationships/image" Target="../media/image97.png"/><Relationship Id="rId39" Type="http://schemas.openxmlformats.org/officeDocument/2006/relationships/image" Target="../media/image110.png"/><Relationship Id="rId21" Type="http://schemas.openxmlformats.org/officeDocument/2006/relationships/image" Target="../media/image92.png"/><Relationship Id="rId34" Type="http://schemas.openxmlformats.org/officeDocument/2006/relationships/image" Target="../media/image105.png"/><Relationship Id="rId42" Type="http://schemas.openxmlformats.org/officeDocument/2006/relationships/image" Target="../media/image113.png"/><Relationship Id="rId7" Type="http://schemas.openxmlformats.org/officeDocument/2006/relationships/image" Target="../media/image78.png"/><Relationship Id="rId2" Type="http://schemas.openxmlformats.org/officeDocument/2006/relationships/image" Target="../media/image73.png"/><Relationship Id="rId16" Type="http://schemas.openxmlformats.org/officeDocument/2006/relationships/image" Target="../media/image87.png"/><Relationship Id="rId29" Type="http://schemas.openxmlformats.org/officeDocument/2006/relationships/image" Target="../media/image100.png"/><Relationship Id="rId1" Type="http://schemas.openxmlformats.org/officeDocument/2006/relationships/slideLayout" Target="../slideLayouts/slideLayout30.xml"/><Relationship Id="rId6" Type="http://schemas.openxmlformats.org/officeDocument/2006/relationships/image" Target="../media/image77.png"/><Relationship Id="rId11" Type="http://schemas.openxmlformats.org/officeDocument/2006/relationships/image" Target="../media/image82.png"/><Relationship Id="rId24" Type="http://schemas.openxmlformats.org/officeDocument/2006/relationships/image" Target="../media/image95.png"/><Relationship Id="rId32" Type="http://schemas.openxmlformats.org/officeDocument/2006/relationships/image" Target="../media/image103.png"/><Relationship Id="rId37" Type="http://schemas.openxmlformats.org/officeDocument/2006/relationships/image" Target="../media/image108.png"/><Relationship Id="rId40" Type="http://schemas.openxmlformats.org/officeDocument/2006/relationships/image" Target="../media/image111.png"/><Relationship Id="rId45" Type="http://schemas.openxmlformats.org/officeDocument/2006/relationships/image" Target="../media/image116.png"/><Relationship Id="rId5" Type="http://schemas.openxmlformats.org/officeDocument/2006/relationships/image" Target="../media/image76.png"/><Relationship Id="rId15" Type="http://schemas.openxmlformats.org/officeDocument/2006/relationships/image" Target="../media/image86.png"/><Relationship Id="rId23" Type="http://schemas.openxmlformats.org/officeDocument/2006/relationships/image" Target="../media/image94.png"/><Relationship Id="rId28" Type="http://schemas.openxmlformats.org/officeDocument/2006/relationships/image" Target="../media/image99.png"/><Relationship Id="rId36" Type="http://schemas.openxmlformats.org/officeDocument/2006/relationships/image" Target="../media/image107.png"/><Relationship Id="rId10" Type="http://schemas.openxmlformats.org/officeDocument/2006/relationships/image" Target="../media/image81.png"/><Relationship Id="rId19" Type="http://schemas.openxmlformats.org/officeDocument/2006/relationships/image" Target="../media/image90.png"/><Relationship Id="rId31" Type="http://schemas.openxmlformats.org/officeDocument/2006/relationships/image" Target="../media/image102.png"/><Relationship Id="rId44" Type="http://schemas.openxmlformats.org/officeDocument/2006/relationships/image" Target="../media/image115.png"/><Relationship Id="rId4" Type="http://schemas.openxmlformats.org/officeDocument/2006/relationships/image" Target="../media/image75.png"/><Relationship Id="rId9" Type="http://schemas.openxmlformats.org/officeDocument/2006/relationships/image" Target="../media/image80.png"/><Relationship Id="rId14" Type="http://schemas.openxmlformats.org/officeDocument/2006/relationships/image" Target="../media/image85.png"/><Relationship Id="rId22" Type="http://schemas.openxmlformats.org/officeDocument/2006/relationships/image" Target="../media/image93.png"/><Relationship Id="rId27" Type="http://schemas.openxmlformats.org/officeDocument/2006/relationships/image" Target="../media/image98.png"/><Relationship Id="rId30" Type="http://schemas.openxmlformats.org/officeDocument/2006/relationships/image" Target="../media/image101.png"/><Relationship Id="rId35" Type="http://schemas.openxmlformats.org/officeDocument/2006/relationships/image" Target="../media/image106.png"/><Relationship Id="rId43" Type="http://schemas.openxmlformats.org/officeDocument/2006/relationships/image" Target="../media/image114.png"/><Relationship Id="rId8" Type="http://schemas.openxmlformats.org/officeDocument/2006/relationships/image" Target="../media/image79.png"/><Relationship Id="rId3" Type="http://schemas.openxmlformats.org/officeDocument/2006/relationships/image" Target="../media/image74.png"/><Relationship Id="rId12" Type="http://schemas.openxmlformats.org/officeDocument/2006/relationships/image" Target="../media/image83.png"/><Relationship Id="rId17" Type="http://schemas.openxmlformats.org/officeDocument/2006/relationships/image" Target="../media/image88.png"/><Relationship Id="rId25" Type="http://schemas.openxmlformats.org/officeDocument/2006/relationships/image" Target="../media/image96.png"/><Relationship Id="rId33" Type="http://schemas.openxmlformats.org/officeDocument/2006/relationships/image" Target="../media/image104.png"/><Relationship Id="rId38" Type="http://schemas.openxmlformats.org/officeDocument/2006/relationships/image" Target="../media/image109.png"/><Relationship Id="rId20" Type="http://schemas.openxmlformats.org/officeDocument/2006/relationships/image" Target="../media/image91.png"/><Relationship Id="rId41" Type="http://schemas.openxmlformats.org/officeDocument/2006/relationships/image" Target="../media/image112.png"/></Relationships>
</file>

<file path=ppt/slides/_rels/slide33.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9.xml"/><Relationship Id="rId1" Type="http://schemas.openxmlformats.org/officeDocument/2006/relationships/slideLayout" Target="../slideLayouts/slideLayout23.xml"/><Relationship Id="rId4" Type="http://schemas.openxmlformats.org/officeDocument/2006/relationships/image" Target="../media/image119.png"/></Relationships>
</file>

<file path=ppt/slides/_rels/slide35.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10.xml"/><Relationship Id="rId1" Type="http://schemas.openxmlformats.org/officeDocument/2006/relationships/slideLayout" Target="../slideLayouts/slideLayout23.xml"/><Relationship Id="rId4" Type="http://schemas.openxmlformats.org/officeDocument/2006/relationships/image" Target="../media/image121.png"/></Relationships>
</file>

<file path=ppt/slides/_rels/slide36.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11.xml"/><Relationship Id="rId1" Type="http://schemas.openxmlformats.org/officeDocument/2006/relationships/slideLayout" Target="../slideLayouts/slideLayout23.xml"/><Relationship Id="rId4" Type="http://schemas.openxmlformats.org/officeDocument/2006/relationships/image" Target="../media/image123.png"/></Relationships>
</file>

<file path=ppt/slides/_rels/slide37.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12.xml"/><Relationship Id="rId1" Type="http://schemas.openxmlformats.org/officeDocument/2006/relationships/slideLayout" Target="../slideLayouts/slideLayout23.xml"/><Relationship Id="rId4" Type="http://schemas.openxmlformats.org/officeDocument/2006/relationships/image" Target="../media/image125.png"/></Relationships>
</file>

<file path=ppt/slides/_rels/slide38.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8.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6.svg"/><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8" Type="http://schemas.openxmlformats.org/officeDocument/2006/relationships/image" Target="../media/image128.png"/><Relationship Id="rId3" Type="http://schemas.openxmlformats.org/officeDocument/2006/relationships/image" Target="../media/image16.svg"/><Relationship Id="rId7" Type="http://schemas.openxmlformats.org/officeDocument/2006/relationships/image" Target="../media/image127.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26.png"/><Relationship Id="rId5" Type="http://schemas.openxmlformats.org/officeDocument/2006/relationships/image" Target="../media/image22.sv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8" Type="http://schemas.openxmlformats.org/officeDocument/2006/relationships/image" Target="../media/image129.png"/><Relationship Id="rId3" Type="http://schemas.openxmlformats.org/officeDocument/2006/relationships/image" Target="../media/image6.svg"/><Relationship Id="rId7" Type="http://schemas.openxmlformats.org/officeDocument/2006/relationships/image" Target="../media/image16.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image" Target="../media/image130.png"/></Relationships>
</file>

<file path=ppt/slides/_rels/slide41.xml.rels><?xml version="1.0" encoding="UTF-8" standalone="yes"?>
<Relationships xmlns="http://schemas.openxmlformats.org/package/2006/relationships"><Relationship Id="rId3" Type="http://schemas.openxmlformats.org/officeDocument/2006/relationships/image" Target="../media/image132.svg"/><Relationship Id="rId7" Type="http://schemas.openxmlformats.org/officeDocument/2006/relationships/image" Target="../media/image134.png"/><Relationship Id="rId2" Type="http://schemas.openxmlformats.org/officeDocument/2006/relationships/image" Target="../media/image131.png"/><Relationship Id="rId1" Type="http://schemas.openxmlformats.org/officeDocument/2006/relationships/slideLayout" Target="../slideLayouts/slideLayout7.xml"/><Relationship Id="rId6" Type="http://schemas.openxmlformats.org/officeDocument/2006/relationships/image" Target="../media/image133.png"/><Relationship Id="rId5" Type="http://schemas.openxmlformats.org/officeDocument/2006/relationships/image" Target="../media/image16.svg"/><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8" Type="http://schemas.openxmlformats.org/officeDocument/2006/relationships/image" Target="../media/image135.png"/><Relationship Id="rId3" Type="http://schemas.openxmlformats.org/officeDocument/2006/relationships/image" Target="../media/image6.svg"/><Relationship Id="rId7" Type="http://schemas.openxmlformats.org/officeDocument/2006/relationships/image" Target="../media/image18.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svg"/><Relationship Id="rId10" Type="http://schemas.openxmlformats.org/officeDocument/2006/relationships/image" Target="../media/image137.png"/><Relationship Id="rId4" Type="http://schemas.openxmlformats.org/officeDocument/2006/relationships/image" Target="../media/image15.png"/><Relationship Id="rId9" Type="http://schemas.openxmlformats.org/officeDocument/2006/relationships/image" Target="../media/image136.png"/></Relationships>
</file>

<file path=ppt/slides/_rels/slide43.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8.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6.svg"/><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39.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38.png"/><Relationship Id="rId5" Type="http://schemas.openxmlformats.org/officeDocument/2006/relationships/image" Target="../media/image18.svg"/><Relationship Id="rId4" Type="http://schemas.openxmlformats.org/officeDocument/2006/relationships/image" Target="../media/image17.png"/></Relationships>
</file>

<file path=ppt/slides/_rels/slide45.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39.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40.png"/><Relationship Id="rId5" Type="http://schemas.openxmlformats.org/officeDocument/2006/relationships/image" Target="../media/image18.svg"/><Relationship Id="rId4" Type="http://schemas.openxmlformats.org/officeDocument/2006/relationships/image" Target="../media/image17.png"/></Relationships>
</file>

<file path=ppt/slides/_rels/slide46.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39.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41.png"/><Relationship Id="rId5" Type="http://schemas.openxmlformats.org/officeDocument/2006/relationships/image" Target="../media/image18.svg"/><Relationship Id="rId4" Type="http://schemas.openxmlformats.org/officeDocument/2006/relationships/image" Target="../media/image17.png"/></Relationships>
</file>

<file path=ppt/slides/_rels/slide47.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39.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42.png"/><Relationship Id="rId5" Type="http://schemas.openxmlformats.org/officeDocument/2006/relationships/image" Target="../media/image18.svg"/><Relationship Id="rId4" Type="http://schemas.openxmlformats.org/officeDocument/2006/relationships/image" Target="../media/image17.png"/></Relationships>
</file>

<file path=ppt/slides/_rels/slide48.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44.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43.png"/><Relationship Id="rId5" Type="http://schemas.openxmlformats.org/officeDocument/2006/relationships/image" Target="../media/image16.svg"/><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4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45.png"/><Relationship Id="rId5" Type="http://schemas.openxmlformats.org/officeDocument/2006/relationships/image" Target="../media/image16.sv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4.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slides/_rels/slide50.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47.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45.png"/><Relationship Id="rId5" Type="http://schemas.openxmlformats.org/officeDocument/2006/relationships/image" Target="../media/image16.svg"/><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48.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45.png"/><Relationship Id="rId5" Type="http://schemas.openxmlformats.org/officeDocument/2006/relationships/image" Target="../media/image16.svg"/><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8" Type="http://schemas.openxmlformats.org/officeDocument/2006/relationships/hyperlink" Target="https://vi.wikipedia.org/" TargetMode="External"/><Relationship Id="rId3" Type="http://schemas.openxmlformats.org/officeDocument/2006/relationships/image" Target="../media/image6.svg"/><Relationship Id="rId7" Type="http://schemas.openxmlformats.org/officeDocument/2006/relationships/image" Target="../media/image152.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51.png"/><Relationship Id="rId5" Type="http://schemas.openxmlformats.org/officeDocument/2006/relationships/image" Target="../media/image150.svg"/><Relationship Id="rId4" Type="http://schemas.openxmlformats.org/officeDocument/2006/relationships/image" Target="../media/image149.png"/><Relationship Id="rId9" Type="http://schemas.openxmlformats.org/officeDocument/2006/relationships/image" Target="../media/image153.png"/></Relationships>
</file>

<file path=ppt/slides/_rels/slide53.xml.rels><?xml version="1.0" encoding="UTF-8" standalone="yes"?>
<Relationships xmlns="http://schemas.openxmlformats.org/package/2006/relationships"><Relationship Id="rId8" Type="http://schemas.openxmlformats.org/officeDocument/2006/relationships/image" Target="../media/image154.png"/><Relationship Id="rId3" Type="http://schemas.openxmlformats.org/officeDocument/2006/relationships/image" Target="../media/image6.svg"/><Relationship Id="rId7" Type="http://schemas.openxmlformats.org/officeDocument/2006/relationships/image" Target="../media/image152.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51.png"/><Relationship Id="rId5" Type="http://schemas.openxmlformats.org/officeDocument/2006/relationships/image" Target="../media/image150.svg"/><Relationship Id="rId4" Type="http://schemas.openxmlformats.org/officeDocument/2006/relationships/image" Target="../media/image149.png"/><Relationship Id="rId9" Type="http://schemas.openxmlformats.org/officeDocument/2006/relationships/image" Target="../media/image155.png"/></Relationships>
</file>

<file path=ppt/slides/_rels/slide54.xml.rels><?xml version="1.0" encoding="UTF-8" standalone="yes"?>
<Relationships xmlns="http://schemas.openxmlformats.org/package/2006/relationships"><Relationship Id="rId8" Type="http://schemas.openxmlformats.org/officeDocument/2006/relationships/image" Target="../media/image156.png"/><Relationship Id="rId3" Type="http://schemas.openxmlformats.org/officeDocument/2006/relationships/image" Target="../media/image6.svg"/><Relationship Id="rId7" Type="http://schemas.openxmlformats.org/officeDocument/2006/relationships/image" Target="../media/image152.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51.png"/><Relationship Id="rId5" Type="http://schemas.openxmlformats.org/officeDocument/2006/relationships/image" Target="../media/image150.svg"/><Relationship Id="rId4" Type="http://schemas.openxmlformats.org/officeDocument/2006/relationships/image" Target="../media/image149.png"/><Relationship Id="rId9" Type="http://schemas.openxmlformats.org/officeDocument/2006/relationships/image" Target="../media/image155.png"/></Relationships>
</file>

<file path=ppt/slides/_rels/slide55.xml.rels><?xml version="1.0" encoding="UTF-8" standalone="yes"?>
<Relationships xmlns="http://schemas.openxmlformats.org/package/2006/relationships"><Relationship Id="rId8" Type="http://schemas.openxmlformats.org/officeDocument/2006/relationships/image" Target="../media/image157.png"/><Relationship Id="rId3" Type="http://schemas.openxmlformats.org/officeDocument/2006/relationships/image" Target="../media/image6.svg"/><Relationship Id="rId7" Type="http://schemas.openxmlformats.org/officeDocument/2006/relationships/image" Target="../media/image152.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51.png"/><Relationship Id="rId5" Type="http://schemas.openxmlformats.org/officeDocument/2006/relationships/image" Target="../media/image150.svg"/><Relationship Id="rId4" Type="http://schemas.openxmlformats.org/officeDocument/2006/relationships/image" Target="../media/image149.png"/></Relationships>
</file>

<file path=ppt/slides/_rels/slide5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58.png"/></Relationships>
</file>

<file path=ppt/slides/_rels/slide5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0.svg"/><Relationship Id="rId7" Type="http://schemas.openxmlformats.org/officeDocument/2006/relationships/image" Target="../media/image16.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12.svg"/></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svg"/><Relationship Id="rId3" Type="http://schemas.microsoft.com/office/2007/relationships/media" Target="../media/media2.mp3"/><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audio" Target="../media/media1.mp3"/><Relationship Id="rId16" Type="http://schemas.openxmlformats.org/officeDocument/2006/relationships/image" Target="../media/image34.png"/><Relationship Id="rId1" Type="http://schemas.microsoft.com/office/2007/relationships/media" Target="../media/media1.mp3"/><Relationship Id="rId6" Type="http://schemas.openxmlformats.org/officeDocument/2006/relationships/notesSlide" Target="../notesSlides/notesSlide3.xml"/><Relationship Id="rId11" Type="http://schemas.openxmlformats.org/officeDocument/2006/relationships/image" Target="../media/image29.png"/><Relationship Id="rId5" Type="http://schemas.openxmlformats.org/officeDocument/2006/relationships/slideLayout" Target="../slideLayouts/slideLayout23.xml"/><Relationship Id="rId15" Type="http://schemas.openxmlformats.org/officeDocument/2006/relationships/image" Target="../media/image33.svg"/><Relationship Id="rId10" Type="http://schemas.openxmlformats.org/officeDocument/2006/relationships/image" Target="../media/image28.png"/><Relationship Id="rId4" Type="http://schemas.openxmlformats.org/officeDocument/2006/relationships/audio" Target="../media/media2.mp3"/><Relationship Id="rId9" Type="http://schemas.openxmlformats.org/officeDocument/2006/relationships/image" Target="../media/image27.png"/><Relationship Id="rId14" Type="http://schemas.openxmlformats.org/officeDocument/2006/relationships/image" Target="../media/image32.png"/></Relationships>
</file>

<file path=ppt/slides/_rels/slide7.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4.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22.sv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31.svg"/><Relationship Id="rId3" Type="http://schemas.microsoft.com/office/2007/relationships/media" Target="../media/media2.mp3"/><Relationship Id="rId7" Type="http://schemas.openxmlformats.org/officeDocument/2006/relationships/image" Target="../media/image36.png"/><Relationship Id="rId12" Type="http://schemas.openxmlformats.org/officeDocument/2006/relationships/image" Target="../media/image30.png"/><Relationship Id="rId2" Type="http://schemas.openxmlformats.org/officeDocument/2006/relationships/audio" Target="../media/media1.mp3"/><Relationship Id="rId16" Type="http://schemas.openxmlformats.org/officeDocument/2006/relationships/image" Target="../media/image40.png"/><Relationship Id="rId1" Type="http://schemas.microsoft.com/office/2007/relationships/media" Target="../media/media1.mp3"/><Relationship Id="rId6" Type="http://schemas.openxmlformats.org/officeDocument/2006/relationships/notesSlide" Target="../notesSlides/notesSlide4.xml"/><Relationship Id="rId11" Type="http://schemas.openxmlformats.org/officeDocument/2006/relationships/image" Target="../media/image29.png"/><Relationship Id="rId5" Type="http://schemas.openxmlformats.org/officeDocument/2006/relationships/slideLayout" Target="../slideLayouts/slideLayout23.xml"/><Relationship Id="rId15" Type="http://schemas.openxmlformats.org/officeDocument/2006/relationships/image" Target="../media/image33.svg"/><Relationship Id="rId10" Type="http://schemas.openxmlformats.org/officeDocument/2006/relationships/image" Target="../media/image39.png"/><Relationship Id="rId4" Type="http://schemas.openxmlformats.org/officeDocument/2006/relationships/audio" Target="../media/media2.mp3"/><Relationship Id="rId9" Type="http://schemas.openxmlformats.org/officeDocument/2006/relationships/image" Target="../media/image38.png"/><Relationship Id="rId1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4.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22.sv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6F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324600" y="2351748"/>
            <a:ext cx="6110056" cy="6110056"/>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7478396">
            <a:off x="14958560" y="6953277"/>
            <a:ext cx="2636567" cy="1572405"/>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054568" y="-2115728"/>
            <a:ext cx="5236901" cy="6288855"/>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806400" y="6113872"/>
            <a:ext cx="5236901" cy="6288855"/>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22079" y="926724"/>
            <a:ext cx="2211353" cy="2923664"/>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5508484">
            <a:off x="54008" y="9067800"/>
            <a:ext cx="4455000" cy="4114800"/>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5400000" flipH="1">
            <a:off x="15456051" y="4564240"/>
            <a:ext cx="802895" cy="1193897"/>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6089724" flipH="1" flipV="1">
            <a:off x="2545038" y="6630170"/>
            <a:ext cx="802895" cy="1193897"/>
          </a:xfrm>
          <a:prstGeom prst="rect">
            <a:avLst/>
          </a:prstGeom>
        </p:spPr>
      </p:pic>
      <p:sp>
        <p:nvSpPr>
          <p:cNvPr id="12" name="Rectangle 11"/>
          <p:cNvSpPr/>
          <p:nvPr/>
        </p:nvSpPr>
        <p:spPr>
          <a:xfrm>
            <a:off x="3962400" y="2318130"/>
            <a:ext cx="10653878" cy="5286062"/>
          </a:xfrm>
          <a:prstGeom prst="rect">
            <a:avLst/>
          </a:prstGeom>
        </p:spPr>
        <p:txBody>
          <a:bodyPr wrap="none">
            <a:spAutoFit/>
          </a:bodyPr>
          <a:lstStyle/>
          <a:p>
            <a:pPr lvl="0" algn="ctr">
              <a:lnSpc>
                <a:spcPct val="150000"/>
              </a:lnSpc>
            </a:pPr>
            <a:r>
              <a:rPr lang="en-US" sz="7500" b="1" dirty="0">
                <a:solidFill>
                  <a:schemeClr val="tx2">
                    <a:lumMod val="75000"/>
                  </a:schemeClr>
                </a:solidFill>
                <a:latin typeface="Arial" panose="020B0604020202020204" pitchFamily="34" charset="0"/>
                <a:cs typeface="Arial" panose="020B0604020202020204" pitchFamily="34" charset="0"/>
                <a:sym typeface="Anton"/>
              </a:rPr>
              <a:t>CHÀO MỪNG CÁC EM </a:t>
            </a:r>
          </a:p>
          <a:p>
            <a:pPr lvl="0" algn="ctr">
              <a:lnSpc>
                <a:spcPct val="150000"/>
              </a:lnSpc>
            </a:pPr>
            <a:r>
              <a:rPr lang="en-US" sz="7500" b="1" dirty="0">
                <a:solidFill>
                  <a:schemeClr val="tx2">
                    <a:lumMod val="75000"/>
                  </a:schemeClr>
                </a:solidFill>
                <a:latin typeface="Arial" panose="020B0604020202020204" pitchFamily="34" charset="0"/>
                <a:cs typeface="Arial" panose="020B0604020202020204" pitchFamily="34" charset="0"/>
                <a:sym typeface="Anton"/>
              </a:rPr>
              <a:t>ĐẾN VỚI TIẾT HỌC </a:t>
            </a:r>
          </a:p>
          <a:p>
            <a:pPr lvl="0" algn="ctr">
              <a:lnSpc>
                <a:spcPct val="150000"/>
              </a:lnSpc>
            </a:pPr>
            <a:r>
              <a:rPr lang="en-US" sz="7500" b="1" dirty="0">
                <a:solidFill>
                  <a:schemeClr val="tx2">
                    <a:lumMod val="75000"/>
                  </a:schemeClr>
                </a:solidFill>
                <a:latin typeface="Arial" panose="020B0604020202020204" pitchFamily="34" charset="0"/>
                <a:cs typeface="Arial" panose="020B0604020202020204" pitchFamily="34" charset="0"/>
                <a:sym typeface="Anton"/>
              </a:rPr>
              <a:t>HÔM NAY!</a:t>
            </a:r>
            <a:endParaRPr lang="en-US" sz="7500" dirty="0">
              <a:solidFill>
                <a:schemeClr val="tx2">
                  <a:lumMod val="75000"/>
                </a:schemeClr>
              </a:solidFill>
              <a:latin typeface="Arial" panose="020B0604020202020204" pitchFamily="34" charset="0"/>
              <a:cs typeface="Arial" panose="020B0604020202020204" pitchFamily="34" charset="0"/>
            </a:endParaRPr>
          </a:p>
        </p:txBody>
      </p:sp>
    </p:spTree>
  </p:cSld>
  <p:clrMapOvr>
    <a:masterClrMapping/>
  </p:clrMapOvr>
  <p:transition spd="med">
    <p:circl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 name="Title 1"/>
          <p:cNvSpPr>
            <a:spLocks noGrp="1"/>
          </p:cNvSpPr>
          <p:nvPr>
            <p:ph type="title"/>
          </p:nvPr>
        </p:nvSpPr>
        <p:spPr>
          <a:xfrm>
            <a:off x="1593695" y="876300"/>
            <a:ext cx="15435000" cy="1414800"/>
          </a:xfrm>
        </p:spPr>
        <p:txBody>
          <a:bodyPr/>
          <a:lstStyle/>
          <a:p>
            <a:r>
              <a:rPr lang="en-US" sz="5000" b="1" dirty="0">
                <a:latin typeface="Arial" panose="020B0604020202020204" pitchFamily="34" charset="0"/>
                <a:cs typeface="Arial" panose="020B0604020202020204" pitchFamily="34" charset="0"/>
              </a:rPr>
              <a:t>BÀI TẬP TRẮC NGHIỆM</a:t>
            </a:r>
          </a:p>
        </p:txBody>
      </p:sp>
      <p:sp>
        <p:nvSpPr>
          <p:cNvPr id="8" name="Câu hỏi">
            <a:extLst>
              <a:ext uri="{FF2B5EF4-FFF2-40B4-BE49-F238E27FC236}">
                <a16:creationId xmlns:a16="http://schemas.microsoft.com/office/drawing/2014/main" id="{4ADFFF1A-F500-CC57-185E-00F4826D0836}"/>
              </a:ext>
            </a:extLst>
          </p:cNvPr>
          <p:cNvSpPr/>
          <p:nvPr/>
        </p:nvSpPr>
        <p:spPr>
          <a:xfrm>
            <a:off x="1355561" y="2552700"/>
            <a:ext cx="15188458" cy="2765826"/>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50000"/>
              </a:lnSpc>
              <a:defRPr/>
            </a:pPr>
            <a:endParaRPr kumimoji="0" lang="en-US" sz="32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9" name="Đáp án đúng">
                <a:extLst>
                  <a:ext uri="{FF2B5EF4-FFF2-40B4-BE49-F238E27FC236}">
                    <a16:creationId xmlns:a16="http://schemas.microsoft.com/office/drawing/2014/main" id="{8B66CBE4-2DB9-BCF7-D1C4-281B894BFE17}"/>
                  </a:ext>
                </a:extLst>
              </p:cNvPr>
              <p:cNvSpPr/>
              <p:nvPr/>
            </p:nvSpPr>
            <p:spPr>
              <a:xfrm>
                <a:off x="5601413" y="6486757"/>
                <a:ext cx="2931445" cy="139252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r>
                      <a:rPr lang="en-US" sz="4000" i="1">
                        <a:solidFill>
                          <a:schemeClr val="tx1"/>
                        </a:solidFill>
                        <a:latin typeface="Cambria Math" panose="02040503050406030204" pitchFamily="18" charset="0"/>
                        <a:ea typeface="Times New Roman" panose="02020603050405020304" pitchFamily="18" charset="0"/>
                        <a:cs typeface="Arial" panose="020B0604020202020204" pitchFamily="34" charset="0"/>
                      </a:rPr>
                      <m:t>45°</m:t>
                    </m:r>
                  </m:oMath>
                </a14:m>
                <a:endParaRPr kumimoji="0" lang="vi-VN" sz="4000" i="0" u="none" strike="noStrike" kern="1200" cap="none" spc="0" normalizeH="0" baseline="0" noProof="1">
                  <a:ln>
                    <a:noFill/>
                  </a:ln>
                  <a:solidFill>
                    <a:schemeClr val="tx1"/>
                  </a:solidFill>
                  <a:effectLst/>
                  <a:uLnTx/>
                  <a:uFillTx/>
                  <a:latin typeface="Arial" panose="020B0604020202020204" pitchFamily="34" charset="0"/>
                  <a:cs typeface="Arial" panose="020B0604020202020204" pitchFamily="34" charset="0"/>
                </a:endParaRPr>
              </a:p>
            </p:txBody>
          </p:sp>
        </mc:Choice>
        <mc:Fallback>
          <p:sp>
            <p:nvSpPr>
              <p:cNvPr id="9" name="Đáp án đúng">
                <a:extLst>
                  <a:ext uri="{FF2B5EF4-FFF2-40B4-BE49-F238E27FC236}">
                    <a16:creationId xmlns:a16="http://schemas.microsoft.com/office/drawing/2014/main" id="{8B66CBE4-2DB9-BCF7-D1C4-281B894BFE17}"/>
                  </a:ext>
                </a:extLst>
              </p:cNvPr>
              <p:cNvSpPr>
                <a:spLocks noRot="1" noChangeAspect="1" noMove="1" noResize="1" noEditPoints="1" noAdjustHandles="1" noChangeArrowheads="1" noChangeShapeType="1" noTextEdit="1"/>
              </p:cNvSpPr>
              <p:nvPr/>
            </p:nvSpPr>
            <p:spPr>
              <a:xfrm>
                <a:off x="5601413" y="6486757"/>
                <a:ext cx="2931445" cy="1392529"/>
              </a:xfrm>
              <a:prstGeom prst="roundRect">
                <a:avLst/>
              </a:prstGeom>
              <a:blipFill>
                <a:blip r:embed="rId7"/>
                <a:stretch>
                  <a:fillRect b="-873"/>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Đáp án sai 1">
                <a:extLst>
                  <a:ext uri="{FF2B5EF4-FFF2-40B4-BE49-F238E27FC236}">
                    <a16:creationId xmlns:a16="http://schemas.microsoft.com/office/drawing/2014/main" id="{3FCD9830-5FD1-BD44-878B-228BD96CE996}"/>
                  </a:ext>
                </a:extLst>
              </p:cNvPr>
              <p:cNvSpPr/>
              <p:nvPr/>
            </p:nvSpPr>
            <p:spPr>
              <a:xfrm>
                <a:off x="9448800" y="6486757"/>
                <a:ext cx="2931445" cy="139252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800"/>
                  </a:spcAft>
                </a:pP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C. </a:t>
                </a:r>
                <a14:m>
                  <m:oMath xmlns:m="http://schemas.openxmlformats.org/officeDocument/2006/math">
                    <m:r>
                      <a:rPr lang="en-US" sz="4000" i="1">
                        <a:solidFill>
                          <a:schemeClr val="tx1"/>
                        </a:solidFill>
                        <a:latin typeface="Cambria Math" panose="02040503050406030204" pitchFamily="18" charset="0"/>
                        <a:ea typeface="Times New Roman" panose="02020603050405020304" pitchFamily="18" charset="0"/>
                        <a:cs typeface="Arial" panose="020B0604020202020204" pitchFamily="34" charset="0"/>
                      </a:rPr>
                      <m:t>60°</m:t>
                    </m:r>
                  </m:oMath>
                </a14:m>
                <a:endParaRPr lang="en-US" sz="4000" dirty="0">
                  <a:solidFill>
                    <a:schemeClr val="tx1"/>
                  </a:solidFill>
                  <a:latin typeface="Arial" panose="020B0604020202020204" pitchFamily="34" charset="0"/>
                  <a:ea typeface="Calibri" panose="020F0502020204030204" pitchFamily="34" charset="0"/>
                  <a:cs typeface="Arial" panose="020B0604020202020204" pitchFamily="34" charset="0"/>
                </a:endParaRPr>
              </a:p>
            </p:txBody>
          </p:sp>
        </mc:Choice>
        <mc:Fallback>
          <p:sp>
            <p:nvSpPr>
              <p:cNvPr id="10" name="Đáp án sai 1">
                <a:extLst>
                  <a:ext uri="{FF2B5EF4-FFF2-40B4-BE49-F238E27FC236}">
                    <a16:creationId xmlns:a16="http://schemas.microsoft.com/office/drawing/2014/main" id="{3FCD9830-5FD1-BD44-878B-228BD96CE996}"/>
                  </a:ext>
                </a:extLst>
              </p:cNvPr>
              <p:cNvSpPr>
                <a:spLocks noRot="1" noChangeAspect="1" noMove="1" noResize="1" noEditPoints="1" noAdjustHandles="1" noChangeArrowheads="1" noChangeShapeType="1" noTextEdit="1"/>
              </p:cNvSpPr>
              <p:nvPr/>
            </p:nvSpPr>
            <p:spPr>
              <a:xfrm>
                <a:off x="9448800" y="6486757"/>
                <a:ext cx="2931445" cy="1392529"/>
              </a:xfrm>
              <a:prstGeom prst="roundRect">
                <a:avLst/>
              </a:prstGeom>
              <a:blipFill>
                <a:blip r:embed="rId8"/>
                <a:stretch>
                  <a:fillRect b="-873"/>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Đáp án sai 2">
                <a:extLst>
                  <a:ext uri="{FF2B5EF4-FFF2-40B4-BE49-F238E27FC236}">
                    <a16:creationId xmlns:a16="http://schemas.microsoft.com/office/drawing/2014/main" id="{6A919885-0285-0403-1E09-FA94D8BC080B}"/>
                  </a:ext>
                </a:extLst>
              </p:cNvPr>
              <p:cNvSpPr/>
              <p:nvPr/>
            </p:nvSpPr>
            <p:spPr>
              <a:xfrm>
                <a:off x="1436261" y="6486757"/>
                <a:ext cx="2931445" cy="139252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r>
                      <a:rPr lang="en-US" sz="4000" i="1">
                        <a:solidFill>
                          <a:schemeClr val="tx1"/>
                        </a:solidFill>
                        <a:latin typeface="Cambria Math" panose="02040503050406030204" pitchFamily="18" charset="0"/>
                        <a:ea typeface="Times New Roman" panose="02020603050405020304" pitchFamily="18" charset="0"/>
                        <a:cs typeface="Arial" panose="020B0604020202020204" pitchFamily="34" charset="0"/>
                      </a:rPr>
                      <m:t>30°</m:t>
                    </m:r>
                  </m:oMath>
                </a14:m>
                <a:endParaRPr kumimoji="0" lang="vi-VN" sz="4000" i="0" u="none" strike="noStrike" kern="1200" cap="none" spc="0" normalizeH="0" baseline="0" noProof="1">
                  <a:ln>
                    <a:noFill/>
                  </a:ln>
                  <a:solidFill>
                    <a:schemeClr val="tx1"/>
                  </a:solidFill>
                  <a:effectLst/>
                  <a:uLnTx/>
                  <a:uFillTx/>
                  <a:latin typeface="Arial" panose="020B0604020202020204" pitchFamily="34" charset="0"/>
                  <a:cs typeface="Arial" panose="020B0604020202020204" pitchFamily="34" charset="0"/>
                </a:endParaRPr>
              </a:p>
            </p:txBody>
          </p:sp>
        </mc:Choice>
        <mc:Fallback>
          <p:sp>
            <p:nvSpPr>
              <p:cNvPr id="11" name="Đáp án sai 2">
                <a:extLst>
                  <a:ext uri="{FF2B5EF4-FFF2-40B4-BE49-F238E27FC236}">
                    <a16:creationId xmlns:a16="http://schemas.microsoft.com/office/drawing/2014/main" id="{6A919885-0285-0403-1E09-FA94D8BC080B}"/>
                  </a:ext>
                </a:extLst>
              </p:cNvPr>
              <p:cNvSpPr>
                <a:spLocks noRot="1" noChangeAspect="1" noMove="1" noResize="1" noEditPoints="1" noAdjustHandles="1" noChangeArrowheads="1" noChangeShapeType="1" noTextEdit="1"/>
              </p:cNvSpPr>
              <p:nvPr/>
            </p:nvSpPr>
            <p:spPr>
              <a:xfrm>
                <a:off x="1436261" y="6486757"/>
                <a:ext cx="2931445" cy="1392529"/>
              </a:xfrm>
              <a:prstGeom prst="roundRect">
                <a:avLst/>
              </a:prstGeom>
              <a:blipFill>
                <a:blip r:embed="rId9"/>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Đáp án sai 3">
                <a:extLst>
                  <a:ext uri="{FF2B5EF4-FFF2-40B4-BE49-F238E27FC236}">
                    <a16:creationId xmlns:a16="http://schemas.microsoft.com/office/drawing/2014/main" id="{2E7D83A4-3758-8699-4DD0-010A80780539}"/>
                  </a:ext>
                </a:extLst>
              </p:cNvPr>
              <p:cNvSpPr/>
              <p:nvPr/>
            </p:nvSpPr>
            <p:spPr>
              <a:xfrm>
                <a:off x="13526975" y="6489683"/>
                <a:ext cx="2931445" cy="139252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800"/>
                  </a:spcAft>
                </a:pP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D. </a:t>
                </a:r>
                <a14:m>
                  <m:oMath xmlns:m="http://schemas.openxmlformats.org/officeDocument/2006/math">
                    <m:r>
                      <a:rPr lang="en-US" sz="4000" i="1">
                        <a:solidFill>
                          <a:schemeClr val="tx1"/>
                        </a:solidFill>
                        <a:latin typeface="Cambria Math" panose="02040503050406030204" pitchFamily="18" charset="0"/>
                        <a:ea typeface="Times New Roman" panose="02020603050405020304" pitchFamily="18" charset="0"/>
                        <a:cs typeface="Arial" panose="020B0604020202020204" pitchFamily="34" charset="0"/>
                      </a:rPr>
                      <m:t>90°</m:t>
                    </m:r>
                  </m:oMath>
                </a14:m>
                <a:endParaRPr lang="en-US" sz="4000" dirty="0">
                  <a:solidFill>
                    <a:schemeClr val="tx1"/>
                  </a:solidFill>
                  <a:latin typeface="Arial" panose="020B0604020202020204" pitchFamily="34" charset="0"/>
                  <a:ea typeface="Calibri" panose="020F0502020204030204" pitchFamily="34" charset="0"/>
                  <a:cs typeface="Arial" panose="020B0604020202020204" pitchFamily="34" charset="0"/>
                </a:endParaRPr>
              </a:p>
            </p:txBody>
          </p:sp>
        </mc:Choice>
        <mc:Fallback>
          <p:sp>
            <p:nvSpPr>
              <p:cNvPr id="12" name="Đáp án sai 3">
                <a:extLst>
                  <a:ext uri="{FF2B5EF4-FFF2-40B4-BE49-F238E27FC236}">
                    <a16:creationId xmlns:a16="http://schemas.microsoft.com/office/drawing/2014/main" id="{2E7D83A4-3758-8699-4DD0-010A80780539}"/>
                  </a:ext>
                </a:extLst>
              </p:cNvPr>
              <p:cNvSpPr>
                <a:spLocks noRot="1" noChangeAspect="1" noMove="1" noResize="1" noEditPoints="1" noAdjustHandles="1" noChangeArrowheads="1" noChangeShapeType="1" noTextEdit="1"/>
              </p:cNvSpPr>
              <p:nvPr/>
            </p:nvSpPr>
            <p:spPr>
              <a:xfrm>
                <a:off x="13526975" y="6489683"/>
                <a:ext cx="2931445" cy="1392529"/>
              </a:xfrm>
              <a:prstGeom prst="roundRect">
                <a:avLst/>
              </a:prstGeom>
              <a:blipFill>
                <a:blip r:embed="rId10"/>
                <a:stretch>
                  <a:fillRect b="-1316"/>
                </a:stretch>
              </a:blipFill>
              <a:ln>
                <a:noFill/>
              </a:ln>
            </p:spPr>
            <p:txBody>
              <a:bodyPr/>
              <a:lstStyle/>
              <a:p>
                <a:r>
                  <a:rPr lang="en-US">
                    <a:noFill/>
                  </a:rPr>
                  <a:t> </a:t>
                </a:r>
              </a:p>
            </p:txBody>
          </p:sp>
        </mc:Fallback>
      </mc:AlternateContent>
      <p:pic>
        <p:nvPicPr>
          <p:cNvPr id="1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884725" y="-1274532"/>
            <a:ext cx="974726" cy="974726"/>
          </a:xfrm>
          <a:prstGeom prst="rect">
            <a:avLst/>
          </a:prstGeom>
        </p:spPr>
      </p:pic>
      <p:pic>
        <p:nvPicPr>
          <p:cNvPr id="14" name="Picture 5">
            <a:extLst>
              <a:ext uri="{FF2B5EF4-FFF2-40B4-BE49-F238E27FC236}">
                <a16:creationId xmlns:a16="http://schemas.microsoft.com/office/drawing/2014/main" id="{31EA41D2-9796-7E4F-2882-9DC49D5A8C0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7971884" y="6668593"/>
            <a:ext cx="1146931" cy="998293"/>
          </a:xfrm>
          <a:prstGeom prst="rect">
            <a:avLst/>
          </a:prstGeom>
        </p:spPr>
      </p:pic>
      <p:pic>
        <p:nvPicPr>
          <p:cNvPr id="15" name="Picture 14">
            <a:extLst>
              <a:ext uri="{FF2B5EF4-FFF2-40B4-BE49-F238E27FC236}">
                <a16:creationId xmlns:a16="http://schemas.microsoft.com/office/drawing/2014/main" id="{4B31FD67-694B-8D1E-89C7-5C3C61578F68}"/>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3701177" y="6645845"/>
            <a:ext cx="1143000" cy="1018308"/>
          </a:xfrm>
          <a:prstGeom prst="rect">
            <a:avLst/>
          </a:prstGeom>
        </p:spPr>
      </p:pic>
      <p:pic>
        <p:nvPicPr>
          <p:cNvPr id="16" name="Picture 10">
            <a:extLst>
              <a:ext uri="{FF2B5EF4-FFF2-40B4-BE49-F238E27FC236}">
                <a16:creationId xmlns:a16="http://schemas.microsoft.com/office/drawing/2014/main" id="{A47525BE-8DC6-1E4E-AED4-3C6DAB364AFC}"/>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5768444" y="6656306"/>
            <a:ext cx="1143000" cy="1018308"/>
          </a:xfrm>
          <a:prstGeom prst="rect">
            <a:avLst/>
          </a:prstGeom>
        </p:spPr>
      </p:pic>
      <p:pic>
        <p:nvPicPr>
          <p:cNvPr id="17" name="Picture 10">
            <a:extLst>
              <a:ext uri="{FF2B5EF4-FFF2-40B4-BE49-F238E27FC236}">
                <a16:creationId xmlns:a16="http://schemas.microsoft.com/office/drawing/2014/main" id="{65C423E0-743C-7316-FEF3-4CE8613F3E05}"/>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1624127" y="6653380"/>
            <a:ext cx="1143000" cy="1018308"/>
          </a:xfrm>
          <a:prstGeom prst="rect">
            <a:avLst/>
          </a:prstGeom>
        </p:spPr>
      </p:pic>
      <p:pic>
        <p:nvPicPr>
          <p:cNvPr id="18"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5538451" y="-1274532"/>
            <a:ext cx="974726" cy="974726"/>
          </a:xfrm>
          <a:prstGeom prst="rect">
            <a:avLst/>
          </a:prstGeom>
        </p:spPr>
      </p:pic>
      <mc:AlternateContent xmlns:mc="http://schemas.openxmlformats.org/markup-compatibility/2006">
        <mc:Choice xmlns:a14="http://schemas.microsoft.com/office/drawing/2010/main" Requires="a14">
          <p:sp>
            <p:nvSpPr>
              <p:cNvPr id="5" name="Rectangle 4"/>
              <p:cNvSpPr/>
              <p:nvPr/>
            </p:nvSpPr>
            <p:spPr>
              <a:xfrm>
                <a:off x="2438400" y="3211568"/>
                <a:ext cx="14020020" cy="982513"/>
              </a:xfrm>
              <a:prstGeom prst="rect">
                <a:avLst/>
              </a:prstGeom>
            </p:spPr>
            <p:txBody>
              <a:bodyPr wrap="square">
                <a:spAutoFit/>
              </a:bodyPr>
              <a:lstStyle/>
              <a:p>
                <a:pPr lvl="0" algn="just">
                  <a:lnSpc>
                    <a:spcPct val="150000"/>
                  </a:lnSpc>
                  <a:defRPr/>
                </a:pPr>
                <a:r>
                  <a:rPr lang="en-US" sz="4300" b="1" dirty="0">
                    <a:solidFill>
                      <a:srgbClr val="000000"/>
                    </a:solidFill>
                    <a:latin typeface="Arial" panose="020B0604020202020204" pitchFamily="34" charset="0"/>
                    <a:cs typeface="Arial" panose="020B0604020202020204" pitchFamily="34" charset="0"/>
                  </a:rPr>
                  <a:t>1. </a:t>
                </a:r>
                <a:r>
                  <a:rPr lang="en-US" sz="4400" dirty="0">
                    <a:solidFill>
                      <a:prstClr val="black"/>
                    </a:solidFill>
                    <a:latin typeface="Arial" panose="020B0604020202020204" pitchFamily="34" charset="0"/>
                    <a:ea typeface="Times New Roman" panose="02020603050405020304" pitchFamily="18" charset="0"/>
                  </a:rPr>
                  <a:t>c) </a:t>
                </a:r>
                <a:r>
                  <a:rPr lang="en-US" sz="4400" dirty="0" err="1">
                    <a:solidFill>
                      <a:prstClr val="black"/>
                    </a:solidFill>
                    <a:latin typeface="Arial" panose="020B0604020202020204" pitchFamily="34" charset="0"/>
                    <a:ea typeface="Times New Roman" panose="02020603050405020304" pitchFamily="18" charset="0"/>
                  </a:rPr>
                  <a:t>Số</a:t>
                </a:r>
                <a:r>
                  <a:rPr lang="en-US" sz="4400" dirty="0">
                    <a:solidFill>
                      <a:prstClr val="black"/>
                    </a:solidFill>
                    <a:latin typeface="Arial" panose="020B0604020202020204" pitchFamily="34" charset="0"/>
                    <a:ea typeface="Times New Roman" panose="02020603050405020304" pitchFamily="18" charset="0"/>
                  </a:rPr>
                  <a:t> </a:t>
                </a:r>
                <a:r>
                  <a:rPr lang="en-US" sz="4400" dirty="0" err="1">
                    <a:solidFill>
                      <a:prstClr val="black"/>
                    </a:solidFill>
                    <a:latin typeface="Arial" panose="020B0604020202020204" pitchFamily="34" charset="0"/>
                    <a:ea typeface="Times New Roman" panose="02020603050405020304" pitchFamily="18" charset="0"/>
                  </a:rPr>
                  <a:t>đo</a:t>
                </a:r>
                <a:r>
                  <a:rPr lang="en-US" sz="4400" dirty="0">
                    <a:solidFill>
                      <a:prstClr val="black"/>
                    </a:solidFill>
                    <a:latin typeface="Arial" panose="020B0604020202020204" pitchFamily="34" charset="0"/>
                    <a:ea typeface="Times New Roman" panose="02020603050405020304" pitchFamily="18" charset="0"/>
                  </a:rPr>
                  <a:t> </a:t>
                </a:r>
                <a:r>
                  <a:rPr lang="en-US" sz="4400" dirty="0" err="1">
                    <a:solidFill>
                      <a:prstClr val="black"/>
                    </a:solidFill>
                    <a:latin typeface="Arial" panose="020B0604020202020204" pitchFamily="34" charset="0"/>
                    <a:ea typeface="Times New Roman" panose="02020603050405020304" pitchFamily="18" charset="0"/>
                  </a:rPr>
                  <a:t>của</a:t>
                </a:r>
                <a:r>
                  <a:rPr lang="en-US" sz="4400" dirty="0">
                    <a:solidFill>
                      <a:prstClr val="black"/>
                    </a:solidFill>
                    <a:latin typeface="Arial" panose="020B0604020202020204" pitchFamily="34" charset="0"/>
                    <a:ea typeface="Times New Roman" panose="02020603050405020304" pitchFamily="18" charset="0"/>
                  </a:rPr>
                  <a:t> </a:t>
                </a:r>
                <a:r>
                  <a:rPr lang="en-US" sz="4400" dirty="0" err="1">
                    <a:solidFill>
                      <a:prstClr val="black"/>
                    </a:solidFill>
                    <a:latin typeface="Arial" panose="020B0604020202020204" pitchFamily="34" charset="0"/>
                    <a:ea typeface="Times New Roman" panose="02020603050405020304" pitchFamily="18" charset="0"/>
                  </a:rPr>
                  <a:t>góc</a:t>
                </a:r>
                <a:r>
                  <a:rPr lang="en-US" sz="4400" dirty="0">
                    <a:solidFill>
                      <a:prstClr val="black"/>
                    </a:solidFill>
                    <a:latin typeface="Arial" panose="020B0604020202020204" pitchFamily="34" charset="0"/>
                    <a:ea typeface="Times New Roman" panose="02020603050405020304" pitchFamily="18" charset="0"/>
                  </a:rPr>
                  <a:t> </a:t>
                </a:r>
                <a:r>
                  <a:rPr lang="en-US" sz="4400" dirty="0" err="1">
                    <a:solidFill>
                      <a:prstClr val="black"/>
                    </a:solidFill>
                    <a:latin typeface="Arial" panose="020B0604020202020204" pitchFamily="34" charset="0"/>
                    <a:ea typeface="Times New Roman" panose="02020603050405020304" pitchFamily="18" charset="0"/>
                  </a:rPr>
                  <a:t>nhị</a:t>
                </a:r>
                <a:r>
                  <a:rPr lang="en-US" sz="4400" dirty="0">
                    <a:solidFill>
                      <a:prstClr val="black"/>
                    </a:solidFill>
                    <a:latin typeface="Arial" panose="020B0604020202020204" pitchFamily="34" charset="0"/>
                    <a:ea typeface="Times New Roman" panose="02020603050405020304" pitchFamily="18" charset="0"/>
                  </a:rPr>
                  <a:t> </a:t>
                </a:r>
                <a:r>
                  <a:rPr lang="en-US" sz="4400" dirty="0" err="1">
                    <a:solidFill>
                      <a:prstClr val="black"/>
                    </a:solidFill>
                    <a:latin typeface="Arial" panose="020B0604020202020204" pitchFamily="34" charset="0"/>
                    <a:ea typeface="Times New Roman" panose="02020603050405020304" pitchFamily="18" charset="0"/>
                  </a:rPr>
                  <a:t>diện</a:t>
                </a:r>
                <a:r>
                  <a:rPr lang="en-US" sz="4400" dirty="0">
                    <a:solidFill>
                      <a:prstClr val="black"/>
                    </a:solidFill>
                    <a:latin typeface="Arial" panose="020B0604020202020204" pitchFamily="34" charset="0"/>
                    <a:ea typeface="Times New Roman" panose="02020603050405020304" pitchFamily="18" charset="0"/>
                  </a:rPr>
                  <a:t> </a:t>
                </a:r>
                <a14:m>
                  <m:oMath xmlns:m="http://schemas.openxmlformats.org/officeDocument/2006/math">
                    <m:r>
                      <a:rPr lang="en-US" sz="4400" i="1">
                        <a:solidFill>
                          <a:prstClr val="black"/>
                        </a:solidFill>
                        <a:latin typeface="Cambria Math" panose="02040503050406030204" pitchFamily="18" charset="0"/>
                        <a:ea typeface="Times New Roman" panose="02020603050405020304" pitchFamily="18" charset="0"/>
                        <a:cs typeface="Arial" panose="020B0604020202020204" pitchFamily="34" charset="0"/>
                      </a:rPr>
                      <m:t>[</m:t>
                    </m:r>
                    <m:r>
                      <a:rPr lang="en-US" sz="44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𝑁</m:t>
                    </m:r>
                    <m:r>
                      <a:rPr lang="en-US" sz="4400" i="1">
                        <a:solidFill>
                          <a:prstClr val="black"/>
                        </a:solidFill>
                        <a:latin typeface="Cambria Math" panose="02040503050406030204" pitchFamily="18" charset="0"/>
                        <a:ea typeface="Times New Roman" panose="02020603050405020304" pitchFamily="18" charset="0"/>
                        <a:cs typeface="Arial" panose="020B0604020202020204" pitchFamily="34" charset="0"/>
                      </a:rPr>
                      <m:t>, </m:t>
                    </m:r>
                    <m:r>
                      <a:rPr lang="en-US" sz="44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𝑀𝑀</m:t>
                    </m:r>
                    <m:r>
                      <a:rPr lang="en-US" sz="4400" i="1">
                        <a:solidFill>
                          <a:prstClr val="black"/>
                        </a:solidFill>
                        <a:latin typeface="Cambria Math" panose="02040503050406030204" pitchFamily="18" charset="0"/>
                        <a:ea typeface="Times New Roman" panose="02020603050405020304" pitchFamily="18" charset="0"/>
                        <a:cs typeface="Arial" panose="020B0604020202020204" pitchFamily="34" charset="0"/>
                      </a:rPr>
                      <m:t>’, </m:t>
                    </m:r>
                    <m:r>
                      <a:rPr lang="en-US" sz="44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𝑃</m:t>
                    </m:r>
                    <m:r>
                      <a:rPr lang="en-US" sz="4400" i="1">
                        <a:solidFill>
                          <a:prstClr val="black"/>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4400" dirty="0">
                    <a:solidFill>
                      <a:prstClr val="black"/>
                    </a:solidFill>
                    <a:latin typeface="Arial" panose="020B0604020202020204" pitchFamily="34" charset="0"/>
                    <a:ea typeface="Times New Roman" panose="02020603050405020304" pitchFamily="18" charset="0"/>
                  </a:rPr>
                  <a:t> </a:t>
                </a:r>
                <a:r>
                  <a:rPr lang="en-US" sz="4400" dirty="0" err="1">
                    <a:solidFill>
                      <a:prstClr val="black"/>
                    </a:solidFill>
                    <a:latin typeface="Arial" panose="020B0604020202020204" pitchFamily="34" charset="0"/>
                    <a:ea typeface="Times New Roman" panose="02020603050405020304" pitchFamily="18" charset="0"/>
                  </a:rPr>
                  <a:t>bằng</a:t>
                </a:r>
                <a:r>
                  <a:rPr lang="en-US" sz="4400" dirty="0">
                    <a:solidFill>
                      <a:prstClr val="black"/>
                    </a:solidFill>
                    <a:latin typeface="Arial" panose="020B0604020202020204" pitchFamily="34" charset="0"/>
                    <a:ea typeface="Times New Roman" panose="02020603050405020304" pitchFamily="18" charset="0"/>
                  </a:rPr>
                  <a:t>:</a:t>
                </a:r>
                <a:endParaRPr lang="en-US" sz="43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p:sp>
            <p:nvSpPr>
              <p:cNvPr id="5" name="Rectangle 4"/>
              <p:cNvSpPr>
                <a:spLocks noRot="1" noChangeAspect="1" noMove="1" noResize="1" noEditPoints="1" noAdjustHandles="1" noChangeArrowheads="1" noChangeShapeType="1" noTextEdit="1"/>
              </p:cNvSpPr>
              <p:nvPr/>
            </p:nvSpPr>
            <p:spPr>
              <a:xfrm>
                <a:off x="2438400" y="3211568"/>
                <a:ext cx="14020020" cy="982513"/>
              </a:xfrm>
              <a:prstGeom prst="rect">
                <a:avLst/>
              </a:prstGeom>
              <a:blipFill>
                <a:blip r:embed="rId16"/>
                <a:stretch>
                  <a:fillRect l="-1696" b="-28571"/>
                </a:stretch>
              </a:blipFill>
            </p:spPr>
            <p:txBody>
              <a:bodyPr/>
              <a:lstStyle/>
              <a:p>
                <a:r>
                  <a:rPr lang="en-US">
                    <a:noFill/>
                  </a:rPr>
                  <a:t> </a:t>
                </a:r>
              </a:p>
            </p:txBody>
          </p:sp>
        </mc:Fallback>
      </mc:AlternateContent>
    </p:spTree>
    <p:extLst>
      <p:ext uri="{BB962C8B-B14F-4D97-AF65-F5344CB8AC3E}">
        <p14:creationId xmlns:p14="http://schemas.microsoft.com/office/powerpoint/2010/main" val="2783388256"/>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strips(downLeft)">
                                      <p:cBhvr>
                                        <p:cTn id="18" dur="500"/>
                                        <p:tgtEl>
                                          <p:spTgt spid="11"/>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strips(downLeft)">
                                      <p:cBhvr>
                                        <p:cTn id="21" dur="500"/>
                                        <p:tgtEl>
                                          <p:spTgt spid="10"/>
                                        </p:tgtEl>
                                      </p:cBhvr>
                                    </p:animEffect>
                                  </p:childTnLst>
                                </p:cTn>
                              </p:par>
                              <p:par>
                                <p:cTn id="22" presetID="18" presetClass="entr" presetSubtype="12"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strips(downLeft)">
                                      <p:cBhvr>
                                        <p:cTn id="24" dur="500"/>
                                        <p:tgtEl>
                                          <p:spTgt spid="12"/>
                                        </p:tgtEl>
                                      </p:cBhvr>
                                    </p:animEffect>
                                  </p:childTnLst>
                                </p:cTn>
                              </p:par>
                              <p:par>
                                <p:cTn id="25" presetID="18" presetClass="entr" presetSubtype="12"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strips(downLeft)">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9"/>
                    </p:tgtEl>
                  </p:cond>
                </p:stCondLst>
                <p:endSync evt="end" delay="0">
                  <p:rtn val="all"/>
                </p:endSync>
                <p:childTnLst>
                  <p:par>
                    <p:cTn id="29" fill="hold">
                      <p:stCondLst>
                        <p:cond delay="0"/>
                      </p:stCondLst>
                      <p:childTnLst>
                        <p:par>
                          <p:cTn id="30" fill="hold">
                            <p:stCondLst>
                              <p:cond delay="0"/>
                            </p:stCondLst>
                            <p:childTnLst>
                              <p:par>
                                <p:cTn id="31" presetID="1" presetClass="emph" presetSubtype="2" fill="hold" nodeType="clickEffect">
                                  <p:stCondLst>
                                    <p:cond delay="0"/>
                                  </p:stCondLst>
                                  <p:childTnLst>
                                    <p:animClr clrSpc="rgb" dir="cw">
                                      <p:cBhvr>
                                        <p:cTn id="32" dur="500" fill="hold"/>
                                        <p:tgtEl>
                                          <p:spTgt spid="9"/>
                                        </p:tgtEl>
                                        <p:attrNameLst>
                                          <p:attrName>fillcolor</p:attrName>
                                        </p:attrNameLst>
                                      </p:cBhvr>
                                      <p:to>
                                        <a:srgbClr val="92D050"/>
                                      </p:to>
                                    </p:animClr>
                                    <p:set>
                                      <p:cBhvr>
                                        <p:cTn id="33" dur="500" fill="hold"/>
                                        <p:tgtEl>
                                          <p:spTgt spid="9"/>
                                        </p:tgtEl>
                                        <p:attrNameLst>
                                          <p:attrName>fill.type</p:attrName>
                                        </p:attrNameLst>
                                      </p:cBhvr>
                                      <p:to>
                                        <p:strVal val="solid"/>
                                      </p:to>
                                    </p:set>
                                    <p:set>
                                      <p:cBhvr>
                                        <p:cTn id="34" dur="500" fill="hold"/>
                                        <p:tgtEl>
                                          <p:spTgt spid="9"/>
                                        </p:tgtEl>
                                        <p:attrNameLst>
                                          <p:attrName>fill.on</p:attrName>
                                        </p:attrNameLst>
                                      </p:cBhvr>
                                      <p:to>
                                        <p:strVal val="true"/>
                                      </p:to>
                                    </p:set>
                                  </p:childTnLst>
                                </p:cTn>
                              </p:par>
                              <p:par>
                                <p:cTn id="35" presetID="1" presetClass="mediacall" presetSubtype="0" fill="hold" nodeType="withEffect">
                                  <p:stCondLst>
                                    <p:cond delay="0"/>
                                  </p:stCondLst>
                                  <p:childTnLst>
                                    <p:cmd type="call" cmd="playFrom(0.0)">
                                      <p:cBhvr>
                                        <p:cTn id="36" dur="835" fill="hold"/>
                                        <p:tgtEl>
                                          <p:spTgt spid="13"/>
                                        </p:tgtEl>
                                      </p:cBhvr>
                                    </p:cmd>
                                  </p:childTnLst>
                                </p:cTn>
                              </p:par>
                              <p:par>
                                <p:cTn id="37" presetID="1" presetClass="entr" presetSubtype="0" fill="hold" nodeType="withEffect">
                                  <p:stCondLst>
                                    <p:cond delay="0"/>
                                  </p:stCondLst>
                                  <p:childTnLst>
                                    <p:set>
                                      <p:cBhvr>
                                        <p:cTn id="38" dur="1" fill="hold">
                                          <p:stCondLst>
                                            <p:cond delay="9"/>
                                          </p:stCondLst>
                                        </p:cTn>
                                        <p:tgtEl>
                                          <p:spTgt spid="14"/>
                                        </p:tgtEl>
                                        <p:attrNameLst>
                                          <p:attrName>style.visibility</p:attrName>
                                        </p:attrNameLst>
                                      </p:cBhvr>
                                      <p:to>
                                        <p:strVal val="visible"/>
                                      </p:to>
                                    </p:set>
                                  </p:childTnLst>
                                </p:cTn>
                              </p:par>
                              <p:par>
                                <p:cTn id="39" presetID="26" presetClass="emph" presetSubtype="0" repeatCount="4000" fill="hold" grpId="1" nodeType="withEffect">
                                  <p:stCondLst>
                                    <p:cond delay="0"/>
                                  </p:stCondLst>
                                  <p:childTnLst>
                                    <p:animEffect transition="out" filter="fade">
                                      <p:cBhvr>
                                        <p:cTn id="40" dur="500" tmFilter="0, 0; .2, .5; .8, .5; 1, 0"/>
                                        <p:tgtEl>
                                          <p:spTgt spid="9"/>
                                        </p:tgtEl>
                                      </p:cBhvr>
                                    </p:animEffect>
                                    <p:animScale>
                                      <p:cBhvr>
                                        <p:cTn id="41" dur="250" autoRev="1" fill="hold"/>
                                        <p:tgtEl>
                                          <p:spTgt spid="9"/>
                                        </p:tgtEl>
                                      </p:cBhvr>
                                      <p:by x="105000" y="105000"/>
                                    </p:animScale>
                                  </p:childTnLst>
                                </p:cTn>
                              </p:par>
                            </p:childTnLst>
                          </p:cTn>
                        </p:par>
                      </p:childTnLst>
                    </p:cTn>
                  </p:par>
                </p:childTnLst>
              </p:cTn>
              <p:nextCondLst>
                <p:cond evt="onClick" delay="0">
                  <p:tgtEl>
                    <p:spTgt spid="9"/>
                  </p:tgtEl>
                </p:cond>
              </p:nextCondLst>
            </p:seq>
            <p:seq concurrent="1" nextAc="seek">
              <p:cTn id="42" restart="whenNotActive" fill="hold" evtFilter="cancelBubble" nodeType="interactiveSeq">
                <p:stCondLst>
                  <p:cond evt="onClick" delay="0">
                    <p:tgtEl>
                      <p:spTgt spid="10"/>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500" fill="hold"/>
                                        <p:tgtEl>
                                          <p:spTgt spid="10"/>
                                        </p:tgtEl>
                                        <p:attrNameLst>
                                          <p:attrName>fillcolor</p:attrName>
                                        </p:attrNameLst>
                                      </p:cBhvr>
                                      <p:to>
                                        <a:srgbClr val="D99694"/>
                                      </p:to>
                                    </p:animClr>
                                    <p:set>
                                      <p:cBhvr>
                                        <p:cTn id="47" dur="500" fill="hold"/>
                                        <p:tgtEl>
                                          <p:spTgt spid="10"/>
                                        </p:tgtEl>
                                        <p:attrNameLst>
                                          <p:attrName>fill.type</p:attrName>
                                        </p:attrNameLst>
                                      </p:cBhvr>
                                      <p:to>
                                        <p:strVal val="solid"/>
                                      </p:to>
                                    </p:set>
                                    <p:set>
                                      <p:cBhvr>
                                        <p:cTn id="48" dur="500" fill="hold"/>
                                        <p:tgtEl>
                                          <p:spTgt spid="10"/>
                                        </p:tgtEl>
                                        <p:attrNameLst>
                                          <p:attrName>fill.on</p:attrName>
                                        </p:attrNameLst>
                                      </p:cBhvr>
                                      <p:to>
                                        <p:strVal val="true"/>
                                      </p:to>
                                    </p:set>
                                  </p:childTnLst>
                                </p:cTn>
                              </p:par>
                              <p:par>
                                <p:cTn id="49" presetID="1" presetClass="mediacall" presetSubtype="0" fill="hold" nodeType="withEffect">
                                  <p:stCondLst>
                                    <p:cond delay="0"/>
                                  </p:stCondLst>
                                  <p:childTnLst>
                                    <p:cmd type="call" cmd="playFrom(0.0)">
                                      <p:cBhvr>
                                        <p:cTn id="50" dur="862" fill="hold"/>
                                        <p:tgtEl>
                                          <p:spTgt spid="18"/>
                                        </p:tgtEl>
                                      </p:cBhvr>
                                    </p:cmd>
                                  </p:childTnLst>
                                </p:cTn>
                              </p:par>
                              <p:par>
                                <p:cTn id="51" presetID="1" presetClass="entr" presetSubtype="0" fill="hold" nodeType="with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par>
                                <p:cTn id="53" presetID="26" presetClass="emph" presetSubtype="0" repeatCount="4000" fill="hold" grpId="1" nodeType="withEffect">
                                  <p:stCondLst>
                                    <p:cond delay="0"/>
                                  </p:stCondLst>
                                  <p:childTnLst>
                                    <p:animEffect transition="out" filter="fade">
                                      <p:cBhvr>
                                        <p:cTn id="54" dur="500" tmFilter="0, 0; .2, .5; .8, .5; 1, 0"/>
                                        <p:tgtEl>
                                          <p:spTgt spid="10"/>
                                        </p:tgtEl>
                                      </p:cBhvr>
                                    </p:animEffect>
                                    <p:animScale>
                                      <p:cBhvr>
                                        <p:cTn id="55" dur="250" autoRev="1" fill="hold"/>
                                        <p:tgtEl>
                                          <p:spTgt spid="10"/>
                                        </p:tgtEl>
                                      </p:cBhvr>
                                      <p:by x="105000" y="105000"/>
                                    </p:animScale>
                                  </p:childTnLst>
                                </p:cTn>
                              </p:par>
                            </p:childTnLst>
                          </p:cTn>
                        </p:par>
                      </p:childTnLst>
                    </p:cTn>
                  </p:par>
                </p:childTnLst>
              </p:cTn>
              <p:nextCondLst>
                <p:cond evt="onClick" delay="0">
                  <p:tgtEl>
                    <p:spTgt spid="10"/>
                  </p:tgtEl>
                </p:cond>
              </p:nextCondLst>
            </p:seq>
            <p:seq concurrent="1" nextAc="seek">
              <p:cTn id="56" restart="whenNotActive" fill="hold" evtFilter="cancelBubble" nodeType="interactiveSeq">
                <p:stCondLst>
                  <p:cond evt="onClick" delay="0">
                    <p:tgtEl>
                      <p:spTgt spid="11"/>
                    </p:tgtEl>
                  </p:cond>
                </p:stCondLst>
                <p:endSync evt="end" delay="0">
                  <p:rtn val="all"/>
                </p:endSync>
                <p:childTnLst>
                  <p:par>
                    <p:cTn id="57" fill="hold">
                      <p:stCondLst>
                        <p:cond delay="0"/>
                      </p:stCondLst>
                      <p:childTnLst>
                        <p:par>
                          <p:cTn id="58" fill="hold">
                            <p:stCondLst>
                              <p:cond delay="0"/>
                            </p:stCondLst>
                            <p:childTnLst>
                              <p:par>
                                <p:cTn id="59" presetID="1" presetClass="emph" presetSubtype="2" fill="hold" nodeType="clickEffect">
                                  <p:stCondLst>
                                    <p:cond delay="0"/>
                                  </p:stCondLst>
                                  <p:childTnLst>
                                    <p:animClr clrSpc="rgb" dir="cw">
                                      <p:cBhvr>
                                        <p:cTn id="60" dur="500" fill="hold"/>
                                        <p:tgtEl>
                                          <p:spTgt spid="11"/>
                                        </p:tgtEl>
                                        <p:attrNameLst>
                                          <p:attrName>fillcolor</p:attrName>
                                        </p:attrNameLst>
                                      </p:cBhvr>
                                      <p:to>
                                        <a:srgbClr val="D99694"/>
                                      </p:to>
                                    </p:animClr>
                                    <p:set>
                                      <p:cBhvr>
                                        <p:cTn id="61" dur="500" fill="hold"/>
                                        <p:tgtEl>
                                          <p:spTgt spid="11"/>
                                        </p:tgtEl>
                                        <p:attrNameLst>
                                          <p:attrName>fill.type</p:attrName>
                                        </p:attrNameLst>
                                      </p:cBhvr>
                                      <p:to>
                                        <p:strVal val="solid"/>
                                      </p:to>
                                    </p:set>
                                    <p:set>
                                      <p:cBhvr>
                                        <p:cTn id="62" dur="500" fill="hold"/>
                                        <p:tgtEl>
                                          <p:spTgt spid="11"/>
                                        </p:tgtEl>
                                        <p:attrNameLst>
                                          <p:attrName>fill.on</p:attrName>
                                        </p:attrNameLst>
                                      </p:cBhvr>
                                      <p:to>
                                        <p:strVal val="true"/>
                                      </p:to>
                                    </p:set>
                                  </p:childTnLst>
                                </p:cTn>
                              </p:par>
                              <p:par>
                                <p:cTn id="63" presetID="1" presetClass="mediacall" presetSubtype="0" fill="hold" nodeType="withEffect">
                                  <p:stCondLst>
                                    <p:cond delay="0"/>
                                  </p:stCondLst>
                                  <p:childTnLst>
                                    <p:cmd type="call" cmd="playFrom(0.0)">
                                      <p:cBhvr>
                                        <p:cTn id="64" dur="862" fill="hold"/>
                                        <p:tgtEl>
                                          <p:spTgt spid="18"/>
                                        </p:tgtEl>
                                      </p:cBhvr>
                                    </p:cmd>
                                  </p:childTnLst>
                                </p:cTn>
                              </p:par>
                              <p:par>
                                <p:cTn id="65" presetID="1" presetClass="entr" presetSubtype="0" fill="hold" nodeType="withEffect">
                                  <p:stCondLst>
                                    <p:cond delay="0"/>
                                  </p:stCondLst>
                                  <p:childTnLst>
                                    <p:set>
                                      <p:cBhvr>
                                        <p:cTn id="66" dur="1" fill="hold">
                                          <p:stCondLst>
                                            <p:cond delay="9"/>
                                          </p:stCondLst>
                                        </p:cTn>
                                        <p:tgtEl>
                                          <p:spTgt spid="15"/>
                                        </p:tgtEl>
                                        <p:attrNameLst>
                                          <p:attrName>style.visibility</p:attrName>
                                        </p:attrNameLst>
                                      </p:cBhvr>
                                      <p:to>
                                        <p:strVal val="visible"/>
                                      </p:to>
                                    </p:set>
                                  </p:childTnLst>
                                </p:cTn>
                              </p:par>
                              <p:par>
                                <p:cTn id="67" presetID="26" presetClass="emph" presetSubtype="0" repeatCount="4000" fill="hold" grpId="1" nodeType="withEffect">
                                  <p:stCondLst>
                                    <p:cond delay="0"/>
                                  </p:stCondLst>
                                  <p:childTnLst>
                                    <p:animEffect transition="out" filter="fade">
                                      <p:cBhvr>
                                        <p:cTn id="68" dur="500" tmFilter="0, 0; .2, .5; .8, .5; 1, 0"/>
                                        <p:tgtEl>
                                          <p:spTgt spid="11"/>
                                        </p:tgtEl>
                                      </p:cBhvr>
                                    </p:animEffect>
                                    <p:animScale>
                                      <p:cBhvr>
                                        <p:cTn id="69"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70" restart="whenNotActive" fill="hold" evtFilter="cancelBubble" nodeType="interactiveSeq">
                <p:stCondLst>
                  <p:cond evt="onClick" delay="0">
                    <p:tgtEl>
                      <p:spTgt spid="12"/>
                    </p:tgtEl>
                  </p:cond>
                </p:stCondLst>
                <p:endSync evt="end" delay="0">
                  <p:rtn val="all"/>
                </p:endSync>
                <p:childTnLst>
                  <p:par>
                    <p:cTn id="71" fill="hold">
                      <p:stCondLst>
                        <p:cond delay="0"/>
                      </p:stCondLst>
                      <p:childTnLst>
                        <p:par>
                          <p:cTn id="72" fill="hold">
                            <p:stCondLst>
                              <p:cond delay="0"/>
                            </p:stCondLst>
                            <p:childTnLst>
                              <p:par>
                                <p:cTn id="73" presetID="1" presetClass="emph" presetSubtype="2" fill="hold" nodeType="clickEffect">
                                  <p:stCondLst>
                                    <p:cond delay="0"/>
                                  </p:stCondLst>
                                  <p:childTnLst>
                                    <p:animClr clrSpc="rgb" dir="cw">
                                      <p:cBhvr>
                                        <p:cTn id="74" dur="500" fill="hold"/>
                                        <p:tgtEl>
                                          <p:spTgt spid="12"/>
                                        </p:tgtEl>
                                        <p:attrNameLst>
                                          <p:attrName>fillcolor</p:attrName>
                                        </p:attrNameLst>
                                      </p:cBhvr>
                                      <p:to>
                                        <a:srgbClr val="D99694"/>
                                      </p:to>
                                    </p:animClr>
                                    <p:set>
                                      <p:cBhvr>
                                        <p:cTn id="75" dur="500" fill="hold"/>
                                        <p:tgtEl>
                                          <p:spTgt spid="12"/>
                                        </p:tgtEl>
                                        <p:attrNameLst>
                                          <p:attrName>fill.type</p:attrName>
                                        </p:attrNameLst>
                                      </p:cBhvr>
                                      <p:to>
                                        <p:strVal val="solid"/>
                                      </p:to>
                                    </p:set>
                                    <p:set>
                                      <p:cBhvr>
                                        <p:cTn id="76" dur="500" fill="hold"/>
                                        <p:tgtEl>
                                          <p:spTgt spid="12"/>
                                        </p:tgtEl>
                                        <p:attrNameLst>
                                          <p:attrName>fill.on</p:attrName>
                                        </p:attrNameLst>
                                      </p:cBhvr>
                                      <p:to>
                                        <p:strVal val="true"/>
                                      </p:to>
                                    </p:set>
                                  </p:childTnLst>
                                </p:cTn>
                              </p:par>
                              <p:par>
                                <p:cTn id="77" presetID="1" presetClass="mediacall" presetSubtype="0" fill="hold" nodeType="withEffect">
                                  <p:stCondLst>
                                    <p:cond delay="0"/>
                                  </p:stCondLst>
                                  <p:childTnLst>
                                    <p:cmd type="call" cmd="playFrom(0.0)">
                                      <p:cBhvr>
                                        <p:cTn id="78" dur="862" fill="hold"/>
                                        <p:tgtEl>
                                          <p:spTgt spid="18"/>
                                        </p:tgtEl>
                                      </p:cBhvr>
                                    </p:cmd>
                                  </p:childTnLst>
                                </p:cTn>
                              </p:par>
                              <p:par>
                                <p:cTn id="79" presetID="1" presetClass="entr" presetSubtype="0" fill="hold" nodeType="withEffect">
                                  <p:stCondLst>
                                    <p:cond delay="0"/>
                                  </p:stCondLst>
                                  <p:childTnLst>
                                    <p:set>
                                      <p:cBhvr>
                                        <p:cTn id="80" dur="1" fill="hold">
                                          <p:stCondLst>
                                            <p:cond delay="9"/>
                                          </p:stCondLst>
                                        </p:cTn>
                                        <p:tgtEl>
                                          <p:spTgt spid="16"/>
                                        </p:tgtEl>
                                        <p:attrNameLst>
                                          <p:attrName>style.visibility</p:attrName>
                                        </p:attrNameLst>
                                      </p:cBhvr>
                                      <p:to>
                                        <p:strVal val="visible"/>
                                      </p:to>
                                    </p:set>
                                  </p:childTnLst>
                                </p:cTn>
                              </p:par>
                              <p:par>
                                <p:cTn id="81" presetID="26" presetClass="emph" presetSubtype="0" repeatCount="4000" fill="hold" grpId="1" nodeType="withEffect">
                                  <p:stCondLst>
                                    <p:cond delay="0"/>
                                  </p:stCondLst>
                                  <p:childTnLst>
                                    <p:animEffect transition="out" filter="fade">
                                      <p:cBhvr>
                                        <p:cTn id="82" dur="500" tmFilter="0, 0; .2, .5; .8, .5; 1, 0"/>
                                        <p:tgtEl>
                                          <p:spTgt spid="12"/>
                                        </p:tgtEl>
                                      </p:cBhvr>
                                    </p:animEffect>
                                    <p:animScale>
                                      <p:cBhvr>
                                        <p:cTn id="83" dur="250" autoRev="1" fill="hold"/>
                                        <p:tgtEl>
                                          <p:spTgt spid="12"/>
                                        </p:tgtEl>
                                      </p:cBhvr>
                                      <p:by x="105000" y="105000"/>
                                    </p:animScale>
                                  </p:childTnLst>
                                </p:cTn>
                              </p:par>
                            </p:childTnLst>
                          </p:cTn>
                        </p:par>
                      </p:childTnLst>
                    </p:cTn>
                  </p:par>
                </p:childTnLst>
              </p:cTn>
              <p:nextCondLst>
                <p:cond evt="onClick" delay="0">
                  <p:tgtEl>
                    <p:spTgt spid="12"/>
                  </p:tgtEl>
                </p:cond>
              </p:nextCondLst>
            </p:seq>
            <p:audio>
              <p:cMediaNode vol="80000">
                <p:cTn id="84" fill="hold" display="0">
                  <p:stCondLst>
                    <p:cond delay="indefinite"/>
                  </p:stCondLst>
                  <p:endCondLst>
                    <p:cond evt="onStopAudio" delay="0">
                      <p:tgtEl>
                        <p:sldTgt/>
                      </p:tgtEl>
                    </p:cond>
                  </p:endCondLst>
                </p:cTn>
                <p:tgtEl>
                  <p:spTgt spid="13"/>
                </p:tgtEl>
              </p:cMediaNode>
            </p:audio>
            <p:audio>
              <p:cMediaNode vol="80000">
                <p:cTn id="85" fill="hold" display="0">
                  <p:stCondLst>
                    <p:cond delay="indefinite"/>
                  </p:stCondLst>
                  <p:endCondLst>
                    <p:cond evt="onStopAudio" delay="0">
                      <p:tgtEl>
                        <p:sldTgt/>
                      </p:tgtEl>
                    </p:cond>
                  </p:endCondLst>
                </p:cTn>
                <p:tgtEl>
                  <p:spTgt spid="18"/>
                </p:tgtEl>
              </p:cMediaNode>
            </p:audio>
          </p:childTnLst>
        </p:cTn>
      </p:par>
    </p:tnLst>
    <p:bldLst>
      <p:bldP spid="2" grpId="0"/>
      <p:bldP spid="8" grpId="0" animBg="1"/>
      <p:bldP spid="9" grpId="0" animBg="1"/>
      <p:bldP spid="9" grpId="1" animBg="1"/>
      <p:bldP spid="10" grpId="0" animBg="1"/>
      <p:bldP spid="10" grpId="1" animBg="1"/>
      <p:bldP spid="11" grpId="0" animBg="1"/>
      <p:bldP spid="11" grpId="1" animBg="1"/>
      <p:bldP spid="12" grpId="0" animBg="1"/>
      <p:bldP spid="12" grpId="1" animBg="1"/>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7441820" y="1459123"/>
            <a:ext cx="1082759" cy="1610050"/>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83640" flipH="1">
            <a:off x="233879" y="8393230"/>
            <a:ext cx="1481004" cy="1643278"/>
          </a:xfrm>
          <a:prstGeom prst="rect">
            <a:avLst/>
          </a:prstGeom>
        </p:spPr>
      </p:pic>
      <p:sp>
        <p:nvSpPr>
          <p:cNvPr id="3" name="Rectangle 2"/>
          <p:cNvSpPr/>
          <p:nvPr/>
        </p:nvSpPr>
        <p:spPr>
          <a:xfrm>
            <a:off x="533400" y="173918"/>
            <a:ext cx="17145000" cy="875048"/>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1200"/>
              </a:spcAft>
              <a:buClrTx/>
              <a:buSzTx/>
              <a:buFontTx/>
              <a:buNone/>
              <a:tabLst/>
              <a:defRPr/>
            </a:pP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4" name="Rectangle 3"/>
              <p:cNvSpPr/>
              <p:nvPr/>
            </p:nvSpPr>
            <p:spPr>
              <a:xfrm>
                <a:off x="6749865" y="1038940"/>
                <a:ext cx="10691955" cy="8452314"/>
              </a:xfrm>
              <a:prstGeom prst="rect">
                <a:avLst/>
              </a:prstGeom>
            </p:spPr>
            <p:txBody>
              <a:bodyPr wrap="square">
                <a:spAutoFit/>
              </a:bodyPr>
              <a:lstStyle/>
              <a:p>
                <a:pPr marL="30480" marR="30480" algn="just">
                  <a:lnSpc>
                    <a:spcPct val="150000"/>
                  </a:lnSpc>
                </a:pPr>
                <a:r>
                  <a:rPr lang="da-DK" sz="4000" dirty="0">
                    <a:solidFill>
                      <a:srgbClr val="000000"/>
                    </a:solidFill>
                    <a:latin typeface="Arial" panose="020B0604020202020204" pitchFamily="34" charset="0"/>
                    <a:ea typeface="Times New Roman" panose="02020603050405020304" pitchFamily="18" charset="0"/>
                  </a:rPr>
                  <a:t>d) Gọi </a:t>
                </a:r>
                <a14:m>
                  <m:oMath xmlns:m="http://schemas.openxmlformats.org/officeDocument/2006/math">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𝑂</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𝑀𝑃</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𝑁𝑄</m:t>
                    </m:r>
                  </m:oMath>
                </a14:m>
                <a:endParaRPr lang="en-US" sz="3600" dirty="0">
                  <a:latin typeface="Times New Roman" panose="02020603050405020304" pitchFamily="18" charset="0"/>
                  <a:ea typeface="Times New Roman" panose="02020603050405020304" pitchFamily="18" charset="0"/>
                </a:endParaRPr>
              </a:p>
              <a:p>
                <a:pPr marL="30480" marR="30480" algn="just">
                  <a:lnSpc>
                    <a:spcPct val="150000"/>
                  </a:lnSpc>
                </a:pPr>
                <a:r>
                  <a:rPr lang="da-DK" sz="4000" dirty="0">
                    <a:solidFill>
                      <a:srgbClr val="000000"/>
                    </a:solidFill>
                    <a:latin typeface="Arial" panose="020B0604020202020204" pitchFamily="34" charset="0"/>
                    <a:ea typeface="Times New Roman" panose="02020603050405020304" pitchFamily="18" charset="0"/>
                  </a:rPr>
                  <a:t>Ta có: </a:t>
                </a:r>
                <a14:m>
                  <m:oMath xmlns:m="http://schemas.openxmlformats.org/officeDocument/2006/math">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𝑀𝑂</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𝑁𝑄</m:t>
                    </m:r>
                  </m:oMath>
                </a14:m>
                <a:r>
                  <a:rPr lang="da-DK" sz="4000" dirty="0">
                    <a:solidFill>
                      <a:srgbClr val="000000"/>
                    </a:solidFill>
                    <a:latin typeface="Arial" panose="020B0604020202020204" pitchFamily="34" charset="0"/>
                    <a:ea typeface="Times New Roman" panose="02020603050405020304" pitchFamily="18" charset="0"/>
                  </a:rPr>
                  <a:t>.</a:t>
                </a:r>
                <a:endParaRPr lang="en-US" sz="3600" dirty="0">
                  <a:latin typeface="Times New Roman" panose="02020603050405020304" pitchFamily="18" charset="0"/>
                  <a:ea typeface="Times New Roman" panose="02020603050405020304" pitchFamily="18" charset="0"/>
                </a:endParaRPr>
              </a:p>
              <a:p>
                <a:pPr marL="30480" marR="30480" algn="just">
                  <a:lnSpc>
                    <a:spcPct val="150000"/>
                  </a:lnSpc>
                </a:pPr>
                <a:r>
                  <a:rPr lang="da-DK" sz="4000" dirty="0">
                    <a:solidFill>
                      <a:srgbClr val="000000"/>
                    </a:solidFill>
                    <a:latin typeface="Arial" panose="020B0604020202020204" pitchFamily="34" charset="0"/>
                    <a:ea typeface="Times New Roman" panose="02020603050405020304" pitchFamily="18" charset="0"/>
                  </a:rPr>
                  <a:t>Mà </a:t>
                </a:r>
                <a14:m>
                  <m:oMath xmlns:m="http://schemas.openxmlformats.org/officeDocument/2006/math">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𝑁</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𝑁</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𝑀𝑁𝑃𝑄</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𝑁</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𝑁</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𝑀𝑂</m:t>
                    </m:r>
                  </m:oMath>
                </a14:m>
                <a:r>
                  <a:rPr lang="da-DK" sz="4000" dirty="0">
                    <a:solidFill>
                      <a:srgbClr val="000000"/>
                    </a:solidFill>
                    <a:latin typeface="Arial" panose="020B0604020202020204" pitchFamily="34" charset="0"/>
                    <a:ea typeface="Times New Roman" panose="02020603050405020304" pitchFamily="18" charset="0"/>
                  </a:rPr>
                  <a:t>.</a:t>
                </a:r>
                <a:endParaRPr lang="en-US" sz="3600" dirty="0">
                  <a:latin typeface="Times New Roman" panose="02020603050405020304" pitchFamily="18" charset="0"/>
                  <a:ea typeface="Times New Roman" panose="02020603050405020304" pitchFamily="18" charset="0"/>
                </a:endParaRPr>
              </a:p>
              <a:p>
                <a:pPr marL="30480" marR="30480" algn="just">
                  <a:lnSpc>
                    <a:spcPct val="150000"/>
                  </a:lnSpc>
                </a:pPr>
                <a14:m>
                  <m:oMath xmlns:m="http://schemas.openxmlformats.org/officeDocument/2006/math">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oMath>
                </a14:m>
                <a:r>
                  <a:rPr lang="da-DK" sz="4000" dirty="0">
                    <a:solidFill>
                      <a:srgbClr val="000000"/>
                    </a:solidFill>
                    <a:latin typeface="Arial" panose="020B0604020202020204" pitchFamily="34" charset="0"/>
                    <a:ea typeface="Times New Roman" panose="02020603050405020304" pitchFamily="18" charset="0"/>
                  </a:rPr>
                  <a:t> </a:t>
                </a:r>
                <a14:m>
                  <m:oMath xmlns:m="http://schemas.openxmlformats.org/officeDocument/2006/math">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𝑀𝑂</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𝑁𝑄𝑄</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𝑁</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oMath>
                </a14:m>
                <a:endParaRPr lang="en-US" sz="3600" dirty="0">
                  <a:latin typeface="Times New Roman" panose="02020603050405020304" pitchFamily="18" charset="0"/>
                  <a:ea typeface="Times New Roman" panose="02020603050405020304" pitchFamily="18" charset="0"/>
                </a:endParaRPr>
              </a:p>
              <a:p>
                <a:pPr marL="30480" marR="30480" algn="just">
                  <a:lnSpc>
                    <a:spcPct val="150000"/>
                  </a:lnSpc>
                </a:pPr>
                <a:r>
                  <a:rPr lang="da-DK" sz="4000" dirty="0">
                    <a:solidFill>
                      <a:srgbClr val="000000"/>
                    </a:solidFill>
                    <a:latin typeface="Arial" panose="020B0604020202020204" pitchFamily="34" charset="0"/>
                    <a:ea typeface="Times New Roman" panose="02020603050405020304" pitchFamily="18" charset="0"/>
                  </a:rPr>
                  <a:t>Khi đó, </a:t>
                </a:r>
                <a14:m>
                  <m:oMath xmlns:m="http://schemas.openxmlformats.org/officeDocument/2006/math">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𝑑</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𝑀</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 (</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𝑁𝑄𝑄</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𝑁</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𝑀𝑂</m:t>
                    </m:r>
                  </m:oMath>
                </a14:m>
                <a:r>
                  <a:rPr lang="da-DK" sz="4000" dirty="0">
                    <a:solidFill>
                      <a:srgbClr val="000000"/>
                    </a:solidFill>
                    <a:latin typeface="Arial" panose="020B0604020202020204" pitchFamily="34" charset="0"/>
                    <a:ea typeface="Times New Roman" panose="02020603050405020304" pitchFamily="18" charset="0"/>
                  </a:rPr>
                  <a:t>.</a:t>
                </a:r>
                <a:endParaRPr lang="en-US" sz="3600" dirty="0">
                  <a:latin typeface="Times New Roman" panose="02020603050405020304" pitchFamily="18" charset="0"/>
                  <a:ea typeface="Times New Roman" panose="02020603050405020304" pitchFamily="18" charset="0"/>
                </a:endParaRPr>
              </a:p>
              <a:p>
                <a:pPr marL="30480" marR="30480" algn="just">
                  <a:lnSpc>
                    <a:spcPct val="150000"/>
                  </a:lnSpc>
                </a:pPr>
                <a:r>
                  <a:rPr lang="da-DK" sz="4000" dirty="0">
                    <a:solidFill>
                      <a:srgbClr val="000000"/>
                    </a:solidFill>
                    <a:latin typeface="Arial" panose="020B0604020202020204" pitchFamily="34" charset="0"/>
                    <a:ea typeface="Times New Roman" panose="02020603050405020304" pitchFamily="18" charset="0"/>
                  </a:rPr>
                  <a:t>Có </a:t>
                </a:r>
                <a14:m>
                  <m:oMath xmlns:m="http://schemas.openxmlformats.org/officeDocument/2006/math">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𝑂</m:t>
                    </m:r>
                  </m:oMath>
                </a14:m>
                <a:r>
                  <a:rPr lang="da-DK" sz="4000" dirty="0">
                    <a:solidFill>
                      <a:srgbClr val="000000"/>
                    </a:solidFill>
                    <a:latin typeface="Arial" panose="020B0604020202020204" pitchFamily="34" charset="0"/>
                    <a:ea typeface="Times New Roman" panose="02020603050405020304" pitchFamily="18" charset="0"/>
                  </a:rPr>
                  <a:t> là trung điểm của </a:t>
                </a:r>
                <a14:m>
                  <m:oMath xmlns:m="http://schemas.openxmlformats.org/officeDocument/2006/math">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𝑀𝑃</m:t>
                    </m:r>
                  </m:oMath>
                </a14:m>
                <a:r>
                  <a:rPr lang="da-DK" sz="4000" dirty="0">
                    <a:solidFill>
                      <a:srgbClr val="000000"/>
                    </a:solidFill>
                    <a:latin typeface="Arial" panose="020B0604020202020204" pitchFamily="34" charset="0"/>
                    <a:ea typeface="Times New Roman" panose="02020603050405020304" pitchFamily="18" charset="0"/>
                  </a:rPr>
                  <a:t> </a:t>
                </a:r>
                <a14:m>
                  <m:oMath xmlns:m="http://schemas.openxmlformats.org/officeDocument/2006/math">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𝑀𝑂</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fPr>
                      <m:num>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𝑀𝑃</m:t>
                        </m:r>
                      </m:num>
                      <m:den>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den>
                    </m:f>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fPr>
                      <m:num>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𝑎</m:t>
                        </m:r>
                        <m:rad>
                          <m:radPr>
                            <m:degHide m:val="on"/>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radPr>
                          <m:deg/>
                          <m:e>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e>
                        </m:rad>
                      </m:num>
                      <m:den>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den>
                    </m:f>
                  </m:oMath>
                </a14:m>
                <a:r>
                  <a:rPr lang="da-DK" sz="4000" dirty="0">
                    <a:solidFill>
                      <a:srgbClr val="000000"/>
                    </a:solidFill>
                    <a:latin typeface="Arial" panose="020B0604020202020204" pitchFamily="34" charset="0"/>
                    <a:ea typeface="Times New Roman" panose="02020603050405020304" pitchFamily="18" charset="0"/>
                  </a:rPr>
                  <a:t>.</a:t>
                </a:r>
                <a:endParaRPr lang="en-US" sz="3600" dirty="0">
                  <a:latin typeface="Times New Roman" panose="02020603050405020304" pitchFamily="18" charset="0"/>
                  <a:ea typeface="Times New Roman" panose="02020603050405020304" pitchFamily="18" charset="0"/>
                </a:endParaRPr>
              </a:p>
              <a:p>
                <a:pPr marL="30480" marR="30480" algn="just">
                  <a:lnSpc>
                    <a:spcPct val="150000"/>
                  </a:lnSpc>
                </a:pPr>
                <a:r>
                  <a:rPr lang="da-DK" sz="4000" dirty="0">
                    <a:solidFill>
                      <a:srgbClr val="000000"/>
                    </a:solidFill>
                    <a:latin typeface="Arial" panose="020B0604020202020204" pitchFamily="34" charset="0"/>
                    <a:ea typeface="Times New Roman" panose="02020603050405020304" pitchFamily="18" charset="0"/>
                  </a:rPr>
                  <a:t>Vậy khoảng cách từ điểm M đến mặt phẳng (NQQ’N’) bằng </a:t>
                </a:r>
                <a14:m>
                  <m:oMath xmlns:m="http://schemas.openxmlformats.org/officeDocument/2006/math">
                    <m:f>
                      <m:f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fPr>
                      <m:num>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𝑎</m:t>
                        </m:r>
                        <m:rad>
                          <m:radPr>
                            <m:degHide m:val="on"/>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radPr>
                          <m:deg/>
                          <m:e>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e>
                        </m:rad>
                      </m:num>
                      <m:den>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den>
                    </m:f>
                  </m:oMath>
                </a14:m>
                <a:r>
                  <a:rPr lang="da-DK" sz="4000" dirty="0">
                    <a:solidFill>
                      <a:srgbClr val="000000"/>
                    </a:solidFill>
                    <a:latin typeface="Arial" panose="020B0604020202020204" pitchFamily="34" charset="0"/>
                    <a:ea typeface="Times New Roman" panose="02020603050405020304" pitchFamily="18" charset="0"/>
                  </a:rPr>
                  <a:t>.</a:t>
                </a:r>
                <a:endParaRPr lang="en-US" sz="3600" dirty="0">
                  <a:latin typeface="Times New Roman" panose="02020603050405020304" pitchFamily="18" charset="0"/>
                  <a:ea typeface="Times New Roman" panose="02020603050405020304" pitchFamily="18" charset="0"/>
                </a:endParaRPr>
              </a:p>
            </p:txBody>
          </p:sp>
        </mc:Choice>
        <mc:Fallback>
          <p:sp>
            <p:nvSpPr>
              <p:cNvPr id="4" name="Rectangle 3"/>
              <p:cNvSpPr>
                <a:spLocks noRot="1" noChangeAspect="1" noMove="1" noResize="1" noEditPoints="1" noAdjustHandles="1" noChangeArrowheads="1" noChangeShapeType="1" noTextEdit="1"/>
              </p:cNvSpPr>
              <p:nvPr/>
            </p:nvSpPr>
            <p:spPr>
              <a:xfrm>
                <a:off x="6749865" y="1038940"/>
                <a:ext cx="10691955" cy="8452314"/>
              </a:xfrm>
              <a:prstGeom prst="rect">
                <a:avLst/>
              </a:prstGeom>
              <a:blipFill>
                <a:blip r:embed="rId6"/>
                <a:stretch>
                  <a:fillRect l="-1710" r="-1767" b="-433"/>
                </a:stretch>
              </a:blipFill>
            </p:spPr>
            <p:txBody>
              <a:bodyPr/>
              <a:lstStyle/>
              <a:p>
                <a:r>
                  <a:rPr lang="en-US">
                    <a:noFill/>
                  </a:rPr>
                  <a:t> </a:t>
                </a:r>
              </a:p>
            </p:txBody>
          </p:sp>
        </mc:Fallback>
      </mc:AlternateContent>
      <p:sp>
        <p:nvSpPr>
          <p:cNvPr id="10" name="Oval Callout 9"/>
          <p:cNvSpPr/>
          <p:nvPr/>
        </p:nvSpPr>
        <p:spPr>
          <a:xfrm>
            <a:off x="1475846" y="1085545"/>
            <a:ext cx="1794022" cy="786468"/>
          </a:xfrm>
          <a:prstGeom prst="wedgeEllipseCallout">
            <a:avLst>
              <a:gd name="adj1" fmla="val 16723"/>
              <a:gd name="adj2" fmla="val 80858"/>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3800" b="1" i="0" u="none" strike="noStrike" kern="0" cap="none" spc="0" normalizeH="0" baseline="0" noProof="0" dirty="0">
              <a:ln>
                <a:noFill/>
              </a:ln>
              <a:solidFill>
                <a:srgbClr val="FFFFFF"/>
              </a:solidFill>
              <a:effectLst/>
              <a:uLnTx/>
              <a:uFillTx/>
              <a:latin typeface="Arial"/>
              <a:ea typeface="+mn-ea"/>
              <a:cs typeface="+mn-cs"/>
            </a:endParaRPr>
          </a:p>
        </p:txBody>
      </p:sp>
      <p:pic>
        <p:nvPicPr>
          <p:cNvPr id="2" name="Picture 1">
            <a:extLst>
              <a:ext uri="{FF2B5EF4-FFF2-40B4-BE49-F238E27FC236}">
                <a16:creationId xmlns:a16="http://schemas.microsoft.com/office/drawing/2014/main" id="{2D0DA30A-FD79-54CC-1C47-5F120CA2FFB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75846" y="3043105"/>
            <a:ext cx="4816819" cy="5042693"/>
          </a:xfrm>
          <a:prstGeom prst="rect">
            <a:avLst/>
          </a:prstGeom>
        </p:spPr>
      </p:pic>
    </p:spTree>
    <p:extLst>
      <p:ext uri="{BB962C8B-B14F-4D97-AF65-F5344CB8AC3E}">
        <p14:creationId xmlns:p14="http://schemas.microsoft.com/office/powerpoint/2010/main" val="4099516385"/>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 name="Title 1"/>
          <p:cNvSpPr>
            <a:spLocks noGrp="1"/>
          </p:cNvSpPr>
          <p:nvPr>
            <p:ph type="title"/>
          </p:nvPr>
        </p:nvSpPr>
        <p:spPr>
          <a:xfrm>
            <a:off x="1593695" y="876300"/>
            <a:ext cx="15435000" cy="1414800"/>
          </a:xfrm>
        </p:spPr>
        <p:txBody>
          <a:bodyPr/>
          <a:lstStyle/>
          <a:p>
            <a:r>
              <a:rPr lang="en-US" sz="5000" b="1">
                <a:latin typeface="Arial" panose="020B0604020202020204" pitchFamily="34" charset="0"/>
                <a:cs typeface="Arial" panose="020B0604020202020204" pitchFamily="34" charset="0"/>
              </a:rPr>
              <a:t>BÀI TẬP TRẮC </a:t>
            </a:r>
            <a:r>
              <a:rPr lang="en-US" sz="5000" b="1" dirty="0">
                <a:latin typeface="Arial" panose="020B0604020202020204" pitchFamily="34" charset="0"/>
                <a:cs typeface="Arial" panose="020B0604020202020204" pitchFamily="34" charset="0"/>
              </a:rPr>
              <a:t>NGHIỆM</a:t>
            </a:r>
          </a:p>
        </p:txBody>
      </p:sp>
      <p:sp>
        <p:nvSpPr>
          <p:cNvPr id="8" name="Câu hỏi">
            <a:extLst>
              <a:ext uri="{FF2B5EF4-FFF2-40B4-BE49-F238E27FC236}">
                <a16:creationId xmlns:a16="http://schemas.microsoft.com/office/drawing/2014/main" id="{4ADFFF1A-F500-CC57-185E-00F4826D0836}"/>
              </a:ext>
            </a:extLst>
          </p:cNvPr>
          <p:cNvSpPr/>
          <p:nvPr/>
        </p:nvSpPr>
        <p:spPr>
          <a:xfrm>
            <a:off x="1355561" y="2552700"/>
            <a:ext cx="15188458" cy="2765826"/>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50000"/>
              </a:lnSpc>
              <a:defRPr/>
            </a:pPr>
            <a:endParaRPr kumimoji="0" lang="en-US" sz="32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9" name="Đáp án đúng">
                <a:extLst>
                  <a:ext uri="{FF2B5EF4-FFF2-40B4-BE49-F238E27FC236}">
                    <a16:creationId xmlns:a16="http://schemas.microsoft.com/office/drawing/2014/main" id="{8B66CBE4-2DB9-BCF7-D1C4-281B894BFE17}"/>
                  </a:ext>
                </a:extLst>
              </p:cNvPr>
              <p:cNvSpPr/>
              <p:nvPr/>
            </p:nvSpPr>
            <p:spPr>
              <a:xfrm>
                <a:off x="5601413" y="6486757"/>
                <a:ext cx="2931445" cy="139252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f>
                      <m:fPr>
                        <m:ctrlP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t>𝑎</m:t>
                        </m:r>
                      </m:num>
                      <m:den>
                        <m:rad>
                          <m:radPr>
                            <m:degHide m:val="on"/>
                            <m:ctrlP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ctrlPr>
                          </m:radPr>
                          <m:deg/>
                          <m:e>
                            <m: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t>2</m:t>
                            </m:r>
                          </m:e>
                        </m:rad>
                      </m:den>
                    </m:f>
                  </m:oMath>
                </a14:m>
                <a:endParaRPr kumimoji="0" lang="vi-VN" sz="4000" i="0" u="none" strike="noStrike" kern="1200" cap="none" spc="0" normalizeH="0" baseline="0" noProof="1">
                  <a:ln>
                    <a:noFill/>
                  </a:ln>
                  <a:solidFill>
                    <a:schemeClr val="tx1"/>
                  </a:solidFill>
                  <a:effectLst/>
                  <a:uLnTx/>
                  <a:uFillTx/>
                  <a:latin typeface="Arial" panose="020B0604020202020204" pitchFamily="34" charset="0"/>
                  <a:cs typeface="Arial" panose="020B0604020202020204" pitchFamily="34" charset="0"/>
                </a:endParaRPr>
              </a:p>
            </p:txBody>
          </p:sp>
        </mc:Choice>
        <mc:Fallback>
          <p:sp>
            <p:nvSpPr>
              <p:cNvPr id="9" name="Đáp án đúng">
                <a:extLst>
                  <a:ext uri="{FF2B5EF4-FFF2-40B4-BE49-F238E27FC236}">
                    <a16:creationId xmlns:a16="http://schemas.microsoft.com/office/drawing/2014/main" id="{8B66CBE4-2DB9-BCF7-D1C4-281B894BFE17}"/>
                  </a:ext>
                </a:extLst>
              </p:cNvPr>
              <p:cNvSpPr>
                <a:spLocks noRot="1" noChangeAspect="1" noMove="1" noResize="1" noEditPoints="1" noAdjustHandles="1" noChangeArrowheads="1" noChangeShapeType="1" noTextEdit="1"/>
              </p:cNvSpPr>
              <p:nvPr/>
            </p:nvSpPr>
            <p:spPr>
              <a:xfrm>
                <a:off x="5601413" y="6486757"/>
                <a:ext cx="2931445" cy="1392529"/>
              </a:xfrm>
              <a:prstGeom prst="roundRect">
                <a:avLst/>
              </a:prstGeom>
              <a:blipFill>
                <a:blip r:embed="rId7"/>
                <a:stretch>
                  <a:fillRect b="-1310"/>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Đáp án sai 1">
                <a:extLst>
                  <a:ext uri="{FF2B5EF4-FFF2-40B4-BE49-F238E27FC236}">
                    <a16:creationId xmlns:a16="http://schemas.microsoft.com/office/drawing/2014/main" id="{3FCD9830-5FD1-BD44-878B-228BD96CE996}"/>
                  </a:ext>
                </a:extLst>
              </p:cNvPr>
              <p:cNvSpPr/>
              <p:nvPr/>
            </p:nvSpPr>
            <p:spPr>
              <a:xfrm>
                <a:off x="9448800" y="6486757"/>
                <a:ext cx="2931445" cy="139252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800"/>
                  </a:spcAft>
                </a:pP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C. </a:t>
                </a:r>
                <a14:m>
                  <m:oMath xmlns:m="http://schemas.openxmlformats.org/officeDocument/2006/math">
                    <m:r>
                      <a:rPr lang="en-US" sz="4000" b="0" i="1" smtClean="0">
                        <a:solidFill>
                          <a:schemeClr val="tx1"/>
                        </a:solidFill>
                        <a:latin typeface="Cambria Math" panose="02040503050406030204" pitchFamily="18" charset="0"/>
                        <a:ea typeface="Calibri" panose="020F0502020204030204" pitchFamily="34" charset="0"/>
                        <a:cs typeface="Arial" panose="020B0604020202020204" pitchFamily="34" charset="0"/>
                      </a:rPr>
                      <m:t>𝑎</m:t>
                    </m:r>
                    <m:rad>
                      <m:radPr>
                        <m:degHide m:val="on"/>
                        <m:ctrlPr>
                          <a:rPr lang="en-US" sz="4000" b="0" i="1" smtClean="0">
                            <a:solidFill>
                              <a:schemeClr val="tx1"/>
                            </a:solidFill>
                            <a:latin typeface="Cambria Math" panose="02040503050406030204" pitchFamily="18" charset="0"/>
                            <a:ea typeface="Calibri" panose="020F0502020204030204" pitchFamily="34" charset="0"/>
                            <a:cs typeface="Arial" panose="020B0604020202020204" pitchFamily="34" charset="0"/>
                          </a:rPr>
                        </m:ctrlPr>
                      </m:radPr>
                      <m:deg/>
                      <m:e>
                        <m:r>
                          <a:rPr lang="en-US" sz="4000" b="0" i="1" smtClean="0">
                            <a:solidFill>
                              <a:schemeClr val="tx1"/>
                            </a:solidFill>
                            <a:latin typeface="Cambria Math" panose="02040503050406030204" pitchFamily="18" charset="0"/>
                            <a:ea typeface="Calibri" panose="020F0502020204030204" pitchFamily="34" charset="0"/>
                            <a:cs typeface="Arial" panose="020B0604020202020204" pitchFamily="34" charset="0"/>
                          </a:rPr>
                          <m:t>2</m:t>
                        </m:r>
                      </m:e>
                    </m:rad>
                  </m:oMath>
                </a14:m>
                <a:endParaRPr lang="en-US" sz="4000" dirty="0">
                  <a:solidFill>
                    <a:schemeClr val="tx1"/>
                  </a:solidFill>
                  <a:latin typeface="Arial" panose="020B0604020202020204" pitchFamily="34" charset="0"/>
                  <a:ea typeface="Calibri" panose="020F0502020204030204" pitchFamily="34" charset="0"/>
                  <a:cs typeface="Arial" panose="020B0604020202020204" pitchFamily="34" charset="0"/>
                </a:endParaRPr>
              </a:p>
            </p:txBody>
          </p:sp>
        </mc:Choice>
        <mc:Fallback>
          <p:sp>
            <p:nvSpPr>
              <p:cNvPr id="10" name="Đáp án sai 1">
                <a:extLst>
                  <a:ext uri="{FF2B5EF4-FFF2-40B4-BE49-F238E27FC236}">
                    <a16:creationId xmlns:a16="http://schemas.microsoft.com/office/drawing/2014/main" id="{3FCD9830-5FD1-BD44-878B-228BD96CE996}"/>
                  </a:ext>
                </a:extLst>
              </p:cNvPr>
              <p:cNvSpPr>
                <a:spLocks noRot="1" noChangeAspect="1" noMove="1" noResize="1" noEditPoints="1" noAdjustHandles="1" noChangeArrowheads="1" noChangeShapeType="1" noTextEdit="1"/>
              </p:cNvSpPr>
              <p:nvPr/>
            </p:nvSpPr>
            <p:spPr>
              <a:xfrm>
                <a:off x="9448800" y="6486757"/>
                <a:ext cx="2931445" cy="1392529"/>
              </a:xfrm>
              <a:prstGeom prst="roundRect">
                <a:avLst/>
              </a:prstGeom>
              <a:blipFill>
                <a:blip r:embed="rId8"/>
                <a:stretch>
                  <a:fillRect b="-3057"/>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Đáp án sai 2">
                <a:extLst>
                  <a:ext uri="{FF2B5EF4-FFF2-40B4-BE49-F238E27FC236}">
                    <a16:creationId xmlns:a16="http://schemas.microsoft.com/office/drawing/2014/main" id="{6A919885-0285-0403-1E09-FA94D8BC080B}"/>
                  </a:ext>
                </a:extLst>
              </p:cNvPr>
              <p:cNvSpPr/>
              <p:nvPr/>
            </p:nvSpPr>
            <p:spPr>
              <a:xfrm>
                <a:off x="1436261" y="6486757"/>
                <a:ext cx="2931445" cy="139252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r>
                      <a:rPr lang="en-US" sz="4000" b="0" i="1" smtClean="0">
                        <a:solidFill>
                          <a:schemeClr val="tx1"/>
                        </a:solidFill>
                        <a:latin typeface="Cambria Math" panose="02040503050406030204" pitchFamily="18" charset="0"/>
                        <a:ea typeface="Calibri" panose="020F0502020204030204" pitchFamily="34" charset="0"/>
                        <a:cs typeface="Arial" panose="020B0604020202020204" pitchFamily="34" charset="0"/>
                      </a:rPr>
                      <m:t>𝑎</m:t>
                    </m:r>
                  </m:oMath>
                </a14:m>
                <a:endParaRPr kumimoji="0" lang="vi-VN" sz="4000" i="0" u="none" strike="noStrike" kern="1200" cap="none" spc="0" normalizeH="0" baseline="0" noProof="1">
                  <a:ln>
                    <a:noFill/>
                  </a:ln>
                  <a:solidFill>
                    <a:schemeClr val="tx1"/>
                  </a:solidFill>
                  <a:effectLst/>
                  <a:uLnTx/>
                  <a:uFillTx/>
                  <a:latin typeface="Arial" panose="020B0604020202020204" pitchFamily="34" charset="0"/>
                  <a:cs typeface="Arial" panose="020B0604020202020204" pitchFamily="34" charset="0"/>
                </a:endParaRPr>
              </a:p>
            </p:txBody>
          </p:sp>
        </mc:Choice>
        <mc:Fallback>
          <p:sp>
            <p:nvSpPr>
              <p:cNvPr id="11" name="Đáp án sai 2">
                <a:extLst>
                  <a:ext uri="{FF2B5EF4-FFF2-40B4-BE49-F238E27FC236}">
                    <a16:creationId xmlns:a16="http://schemas.microsoft.com/office/drawing/2014/main" id="{6A919885-0285-0403-1E09-FA94D8BC080B}"/>
                  </a:ext>
                </a:extLst>
              </p:cNvPr>
              <p:cNvSpPr>
                <a:spLocks noRot="1" noChangeAspect="1" noMove="1" noResize="1" noEditPoints="1" noAdjustHandles="1" noChangeArrowheads="1" noChangeShapeType="1" noTextEdit="1"/>
              </p:cNvSpPr>
              <p:nvPr/>
            </p:nvSpPr>
            <p:spPr>
              <a:xfrm>
                <a:off x="1436261" y="6486757"/>
                <a:ext cx="2931445" cy="1392529"/>
              </a:xfrm>
              <a:prstGeom prst="roundRect">
                <a:avLst/>
              </a:prstGeom>
              <a:blipFill>
                <a:blip r:embed="rId9"/>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Đáp án sai 3">
                <a:extLst>
                  <a:ext uri="{FF2B5EF4-FFF2-40B4-BE49-F238E27FC236}">
                    <a16:creationId xmlns:a16="http://schemas.microsoft.com/office/drawing/2014/main" id="{2E7D83A4-3758-8699-4DD0-010A80780539}"/>
                  </a:ext>
                </a:extLst>
              </p:cNvPr>
              <p:cNvSpPr/>
              <p:nvPr/>
            </p:nvSpPr>
            <p:spPr>
              <a:xfrm>
                <a:off x="13526975" y="6489683"/>
                <a:ext cx="2931445" cy="139252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800"/>
                  </a:spcAft>
                </a:pP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D. </a:t>
                </a:r>
                <a14:m>
                  <m:oMath xmlns:m="http://schemas.openxmlformats.org/officeDocument/2006/math">
                    <m:f>
                      <m:fPr>
                        <m:ctrlPr>
                          <a:rPr lang="en-US" sz="4000" b="0" i="1" smtClean="0">
                            <a:solidFill>
                              <a:schemeClr val="tx1"/>
                            </a:solidFill>
                            <a:latin typeface="Cambria Math" panose="02040503050406030204" pitchFamily="18" charset="0"/>
                            <a:ea typeface="Calibri" panose="020F0502020204030204" pitchFamily="34" charset="0"/>
                            <a:cs typeface="Arial" panose="020B0604020202020204" pitchFamily="34" charset="0"/>
                          </a:rPr>
                        </m:ctrlPr>
                      </m:fPr>
                      <m:num>
                        <m:r>
                          <a:rPr lang="en-US" sz="4000" b="0" i="1" smtClean="0">
                            <a:solidFill>
                              <a:schemeClr val="tx1"/>
                            </a:solidFill>
                            <a:latin typeface="Cambria Math" panose="02040503050406030204" pitchFamily="18" charset="0"/>
                            <a:ea typeface="Calibri" panose="020F0502020204030204" pitchFamily="34" charset="0"/>
                            <a:cs typeface="Arial" panose="020B0604020202020204" pitchFamily="34" charset="0"/>
                          </a:rPr>
                          <m:t>𝑎</m:t>
                        </m:r>
                      </m:num>
                      <m:den>
                        <m:r>
                          <a:rPr lang="en-US" sz="4000" b="0" i="1" smtClean="0">
                            <a:solidFill>
                              <a:schemeClr val="tx1"/>
                            </a:solidFill>
                            <a:latin typeface="Cambria Math" panose="02040503050406030204" pitchFamily="18" charset="0"/>
                            <a:ea typeface="Calibri" panose="020F0502020204030204" pitchFamily="34" charset="0"/>
                            <a:cs typeface="Arial" panose="020B0604020202020204" pitchFamily="34" charset="0"/>
                          </a:rPr>
                          <m:t>2</m:t>
                        </m:r>
                      </m:den>
                    </m:f>
                  </m:oMath>
                </a14:m>
                <a:endParaRPr lang="en-US" sz="4000" dirty="0">
                  <a:solidFill>
                    <a:schemeClr val="tx1"/>
                  </a:solidFill>
                  <a:latin typeface="Arial" panose="020B0604020202020204" pitchFamily="34" charset="0"/>
                  <a:ea typeface="Calibri" panose="020F0502020204030204" pitchFamily="34" charset="0"/>
                  <a:cs typeface="Arial" panose="020B0604020202020204" pitchFamily="34" charset="0"/>
                </a:endParaRPr>
              </a:p>
            </p:txBody>
          </p:sp>
        </mc:Choice>
        <mc:Fallback>
          <p:sp>
            <p:nvSpPr>
              <p:cNvPr id="12" name="Đáp án sai 3">
                <a:extLst>
                  <a:ext uri="{FF2B5EF4-FFF2-40B4-BE49-F238E27FC236}">
                    <a16:creationId xmlns:a16="http://schemas.microsoft.com/office/drawing/2014/main" id="{2E7D83A4-3758-8699-4DD0-010A80780539}"/>
                  </a:ext>
                </a:extLst>
              </p:cNvPr>
              <p:cNvSpPr>
                <a:spLocks noRot="1" noChangeAspect="1" noMove="1" noResize="1" noEditPoints="1" noAdjustHandles="1" noChangeArrowheads="1" noChangeShapeType="1" noTextEdit="1"/>
              </p:cNvSpPr>
              <p:nvPr/>
            </p:nvSpPr>
            <p:spPr>
              <a:xfrm>
                <a:off x="13526975" y="6489683"/>
                <a:ext cx="2931445" cy="1392529"/>
              </a:xfrm>
              <a:prstGeom prst="roundRect">
                <a:avLst/>
              </a:prstGeom>
              <a:blipFill>
                <a:blip r:embed="rId10"/>
                <a:stretch>
                  <a:fillRect b="-2193"/>
                </a:stretch>
              </a:blipFill>
              <a:ln>
                <a:noFill/>
              </a:ln>
            </p:spPr>
            <p:txBody>
              <a:bodyPr/>
              <a:lstStyle/>
              <a:p>
                <a:r>
                  <a:rPr lang="en-US">
                    <a:noFill/>
                  </a:rPr>
                  <a:t> </a:t>
                </a:r>
              </a:p>
            </p:txBody>
          </p:sp>
        </mc:Fallback>
      </mc:AlternateContent>
      <p:pic>
        <p:nvPicPr>
          <p:cNvPr id="1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884725" y="-1274532"/>
            <a:ext cx="974726" cy="974726"/>
          </a:xfrm>
          <a:prstGeom prst="rect">
            <a:avLst/>
          </a:prstGeom>
        </p:spPr>
      </p:pic>
      <p:pic>
        <p:nvPicPr>
          <p:cNvPr id="14" name="Picture 5">
            <a:extLst>
              <a:ext uri="{FF2B5EF4-FFF2-40B4-BE49-F238E27FC236}">
                <a16:creationId xmlns:a16="http://schemas.microsoft.com/office/drawing/2014/main" id="{31EA41D2-9796-7E4F-2882-9DC49D5A8C0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7971884" y="6668593"/>
            <a:ext cx="1146931" cy="998293"/>
          </a:xfrm>
          <a:prstGeom prst="rect">
            <a:avLst/>
          </a:prstGeom>
        </p:spPr>
      </p:pic>
      <p:pic>
        <p:nvPicPr>
          <p:cNvPr id="15" name="Picture 14">
            <a:extLst>
              <a:ext uri="{FF2B5EF4-FFF2-40B4-BE49-F238E27FC236}">
                <a16:creationId xmlns:a16="http://schemas.microsoft.com/office/drawing/2014/main" id="{4B31FD67-694B-8D1E-89C7-5C3C61578F68}"/>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3701177" y="6645845"/>
            <a:ext cx="1143000" cy="1018308"/>
          </a:xfrm>
          <a:prstGeom prst="rect">
            <a:avLst/>
          </a:prstGeom>
        </p:spPr>
      </p:pic>
      <p:pic>
        <p:nvPicPr>
          <p:cNvPr id="16" name="Picture 10">
            <a:extLst>
              <a:ext uri="{FF2B5EF4-FFF2-40B4-BE49-F238E27FC236}">
                <a16:creationId xmlns:a16="http://schemas.microsoft.com/office/drawing/2014/main" id="{A47525BE-8DC6-1E4E-AED4-3C6DAB364AFC}"/>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5768444" y="6656306"/>
            <a:ext cx="1143000" cy="1018308"/>
          </a:xfrm>
          <a:prstGeom prst="rect">
            <a:avLst/>
          </a:prstGeom>
        </p:spPr>
      </p:pic>
      <p:pic>
        <p:nvPicPr>
          <p:cNvPr id="17" name="Picture 10">
            <a:extLst>
              <a:ext uri="{FF2B5EF4-FFF2-40B4-BE49-F238E27FC236}">
                <a16:creationId xmlns:a16="http://schemas.microsoft.com/office/drawing/2014/main" id="{65C423E0-743C-7316-FEF3-4CE8613F3E05}"/>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1624127" y="6653380"/>
            <a:ext cx="1143000" cy="1018308"/>
          </a:xfrm>
          <a:prstGeom prst="rect">
            <a:avLst/>
          </a:prstGeom>
        </p:spPr>
      </p:pic>
      <p:pic>
        <p:nvPicPr>
          <p:cNvPr id="18"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5538451" y="-1274532"/>
            <a:ext cx="974726" cy="974726"/>
          </a:xfrm>
          <a:prstGeom prst="rect">
            <a:avLst/>
          </a:prstGeom>
        </p:spPr>
      </p:pic>
      <mc:AlternateContent xmlns:mc="http://schemas.openxmlformats.org/markup-compatibility/2006">
        <mc:Choice xmlns:a14="http://schemas.microsoft.com/office/drawing/2010/main" Requires="a14">
          <p:sp>
            <p:nvSpPr>
              <p:cNvPr id="5" name="Rectangle 4"/>
              <p:cNvSpPr/>
              <p:nvPr/>
            </p:nvSpPr>
            <p:spPr>
              <a:xfrm>
                <a:off x="1613748" y="3467206"/>
                <a:ext cx="15157615" cy="749116"/>
              </a:xfrm>
              <a:prstGeom prst="rect">
                <a:avLst/>
              </a:prstGeom>
            </p:spPr>
            <p:txBody>
              <a:bodyPr wrap="square">
                <a:spAutoFit/>
              </a:bodyPr>
              <a:lstStyle/>
              <a:p>
                <a:pPr algn="just">
                  <a:lnSpc>
                    <a:spcPct val="107000"/>
                  </a:lnSpc>
                  <a:spcAft>
                    <a:spcPts val="800"/>
                  </a:spcAft>
                </a:pPr>
                <a:r>
                  <a:rPr lang="en-US" sz="4200" b="1" dirty="0">
                    <a:solidFill>
                      <a:srgbClr val="000000"/>
                    </a:solidFill>
                    <a:latin typeface="Arial" panose="020B0604020202020204" pitchFamily="34" charset="0"/>
                    <a:cs typeface="Arial" panose="020B0604020202020204" pitchFamily="34" charset="0"/>
                  </a:rPr>
                  <a:t>1. </a:t>
                </a:r>
                <a:r>
                  <a:rPr lang="en-US" sz="4200" kern="100" dirty="0">
                    <a:latin typeface="Arial" panose="020B0604020202020204" pitchFamily="34" charset="0"/>
                    <a:ea typeface="Times New Roman" panose="02020603050405020304" pitchFamily="18" charset="0"/>
                    <a:cs typeface="Times New Roman" panose="02020603050405020304" pitchFamily="18" charset="0"/>
                  </a:rPr>
                  <a:t>d) </a:t>
                </a:r>
                <a:r>
                  <a:rPr lang="en-US" sz="4200" kern="100" dirty="0" err="1">
                    <a:latin typeface="Arial" panose="020B0604020202020204" pitchFamily="34" charset="0"/>
                    <a:ea typeface="Times New Roman" panose="02020603050405020304" pitchFamily="18" charset="0"/>
                    <a:cs typeface="Times New Roman" panose="02020603050405020304" pitchFamily="18" charset="0"/>
                  </a:rPr>
                  <a:t>Khoảng</a:t>
                </a:r>
                <a:r>
                  <a:rPr lang="en-US" sz="4200" kern="100" dirty="0">
                    <a:latin typeface="Arial" panose="020B0604020202020204" pitchFamily="34" charset="0"/>
                    <a:ea typeface="Times New Roman" panose="02020603050405020304" pitchFamily="18" charset="0"/>
                    <a:cs typeface="Times New Roman" panose="02020603050405020304" pitchFamily="18" charset="0"/>
                  </a:rPr>
                  <a:t> </a:t>
                </a:r>
                <a:r>
                  <a:rPr lang="en-US" sz="4200" kern="100" dirty="0" err="1">
                    <a:latin typeface="Arial" panose="020B0604020202020204" pitchFamily="34" charset="0"/>
                    <a:ea typeface="Times New Roman" panose="02020603050405020304" pitchFamily="18" charset="0"/>
                    <a:cs typeface="Times New Roman" panose="02020603050405020304" pitchFamily="18" charset="0"/>
                  </a:rPr>
                  <a:t>cách</a:t>
                </a:r>
                <a:r>
                  <a:rPr lang="en-US" sz="4200" kern="100" dirty="0">
                    <a:latin typeface="Arial" panose="020B0604020202020204" pitchFamily="34" charset="0"/>
                    <a:ea typeface="Times New Roman" panose="02020603050405020304" pitchFamily="18" charset="0"/>
                    <a:cs typeface="Times New Roman" panose="02020603050405020304" pitchFamily="18" charset="0"/>
                  </a:rPr>
                  <a:t> </a:t>
                </a:r>
                <a:r>
                  <a:rPr lang="en-US" sz="4200" kern="100" dirty="0" err="1">
                    <a:latin typeface="Arial" panose="020B0604020202020204" pitchFamily="34" charset="0"/>
                    <a:ea typeface="Times New Roman" panose="02020603050405020304" pitchFamily="18" charset="0"/>
                    <a:cs typeface="Times New Roman" panose="02020603050405020304" pitchFamily="18" charset="0"/>
                  </a:rPr>
                  <a:t>từ</a:t>
                </a:r>
                <a:r>
                  <a:rPr lang="en-US" sz="4200" kern="100" dirty="0">
                    <a:latin typeface="Arial" panose="020B0604020202020204" pitchFamily="34" charset="0"/>
                    <a:ea typeface="Times New Roman" panose="02020603050405020304" pitchFamily="18" charset="0"/>
                    <a:cs typeface="Times New Roman" panose="02020603050405020304" pitchFamily="18" charset="0"/>
                  </a:rPr>
                  <a:t> </a:t>
                </a:r>
                <a:r>
                  <a:rPr lang="en-US" sz="4200" kern="100" dirty="0" err="1">
                    <a:latin typeface="Arial" panose="020B0604020202020204" pitchFamily="34" charset="0"/>
                    <a:ea typeface="Times New Roman" panose="02020603050405020304" pitchFamily="18" charset="0"/>
                    <a:cs typeface="Times New Roman" panose="02020603050405020304" pitchFamily="18" charset="0"/>
                  </a:rPr>
                  <a:t>điểm</a:t>
                </a:r>
                <a:r>
                  <a:rPr lang="en-US" sz="42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4200" i="1" kern="100">
                        <a:latin typeface="Cambria Math" panose="02040503050406030204" pitchFamily="18" charset="0"/>
                        <a:ea typeface="Times New Roman" panose="02020603050405020304" pitchFamily="18" charset="0"/>
                        <a:cs typeface="Arial" panose="020B0604020202020204" pitchFamily="34" charset="0"/>
                      </a:rPr>
                      <m:t>𝑀</m:t>
                    </m:r>
                  </m:oMath>
                </a14:m>
                <a:r>
                  <a:rPr lang="en-US" sz="4200" kern="100" dirty="0">
                    <a:latin typeface="Arial" panose="020B0604020202020204" pitchFamily="34" charset="0"/>
                    <a:ea typeface="Times New Roman" panose="02020603050405020304" pitchFamily="18" charset="0"/>
                    <a:cs typeface="Times New Roman" panose="02020603050405020304" pitchFamily="18" charset="0"/>
                  </a:rPr>
                  <a:t> </a:t>
                </a:r>
                <a:r>
                  <a:rPr lang="en-US" sz="4200" kern="100" dirty="0" err="1">
                    <a:latin typeface="Arial" panose="020B0604020202020204" pitchFamily="34" charset="0"/>
                    <a:ea typeface="Times New Roman" panose="02020603050405020304" pitchFamily="18" charset="0"/>
                    <a:cs typeface="Times New Roman" panose="02020603050405020304" pitchFamily="18" charset="0"/>
                  </a:rPr>
                  <a:t>đến</a:t>
                </a:r>
                <a:r>
                  <a:rPr lang="en-US" sz="4200" kern="100" dirty="0">
                    <a:latin typeface="Arial" panose="020B0604020202020204" pitchFamily="34" charset="0"/>
                    <a:ea typeface="Times New Roman" panose="02020603050405020304" pitchFamily="18" charset="0"/>
                    <a:cs typeface="Times New Roman" panose="02020603050405020304" pitchFamily="18" charset="0"/>
                  </a:rPr>
                  <a:t> </a:t>
                </a:r>
                <a:r>
                  <a:rPr lang="en-US" sz="4200" kern="100" dirty="0" err="1">
                    <a:latin typeface="Arial" panose="020B0604020202020204" pitchFamily="34" charset="0"/>
                    <a:ea typeface="Times New Roman" panose="02020603050405020304" pitchFamily="18" charset="0"/>
                    <a:cs typeface="Times New Roman" panose="02020603050405020304" pitchFamily="18" charset="0"/>
                  </a:rPr>
                  <a:t>mặt</a:t>
                </a:r>
                <a:r>
                  <a:rPr lang="en-US" sz="4200" kern="100" dirty="0">
                    <a:latin typeface="Arial" panose="020B0604020202020204" pitchFamily="34" charset="0"/>
                    <a:ea typeface="Times New Roman" panose="02020603050405020304" pitchFamily="18" charset="0"/>
                    <a:cs typeface="Times New Roman" panose="02020603050405020304" pitchFamily="18" charset="0"/>
                  </a:rPr>
                  <a:t> </a:t>
                </a:r>
                <a:r>
                  <a:rPr lang="en-US" sz="4200" kern="100" dirty="0" err="1">
                    <a:latin typeface="Arial" panose="020B0604020202020204" pitchFamily="34" charset="0"/>
                    <a:ea typeface="Times New Roman" panose="02020603050405020304" pitchFamily="18" charset="0"/>
                    <a:cs typeface="Times New Roman" panose="02020603050405020304" pitchFamily="18" charset="0"/>
                  </a:rPr>
                  <a:t>phẳng</a:t>
                </a:r>
                <a:r>
                  <a:rPr lang="en-US" sz="42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4200" i="1" kern="100">
                        <a:latin typeface="Cambria Math" panose="02040503050406030204" pitchFamily="18" charset="0"/>
                        <a:ea typeface="Times New Roman" panose="02020603050405020304" pitchFamily="18" charset="0"/>
                        <a:cs typeface="Arial" panose="020B0604020202020204" pitchFamily="34" charset="0"/>
                      </a:rPr>
                      <m:t>(</m:t>
                    </m:r>
                    <m:r>
                      <a:rPr lang="en-US" sz="4200" i="1" kern="100">
                        <a:latin typeface="Cambria Math" panose="02040503050406030204" pitchFamily="18" charset="0"/>
                        <a:ea typeface="Times New Roman" panose="02020603050405020304" pitchFamily="18" charset="0"/>
                        <a:cs typeface="Arial" panose="020B0604020202020204" pitchFamily="34" charset="0"/>
                      </a:rPr>
                      <m:t>𝑁𝑄𝑄</m:t>
                    </m:r>
                    <m:r>
                      <a:rPr lang="en-US" sz="4200" i="1" kern="100">
                        <a:latin typeface="Cambria Math" panose="02040503050406030204" pitchFamily="18" charset="0"/>
                        <a:ea typeface="Times New Roman" panose="02020603050405020304" pitchFamily="18" charset="0"/>
                        <a:cs typeface="Arial" panose="020B0604020202020204" pitchFamily="34" charset="0"/>
                      </a:rPr>
                      <m:t>’</m:t>
                    </m:r>
                    <m:r>
                      <a:rPr lang="en-US" sz="4200" i="1" kern="100">
                        <a:latin typeface="Cambria Math" panose="02040503050406030204" pitchFamily="18" charset="0"/>
                        <a:ea typeface="Times New Roman" panose="02020603050405020304" pitchFamily="18" charset="0"/>
                        <a:cs typeface="Arial" panose="020B0604020202020204" pitchFamily="34" charset="0"/>
                      </a:rPr>
                      <m:t>𝑁</m:t>
                    </m:r>
                    <m:r>
                      <a:rPr lang="en-US" sz="4200" i="1" kern="100">
                        <a:latin typeface="Cambria Math" panose="02040503050406030204" pitchFamily="18" charset="0"/>
                        <a:ea typeface="Times New Roman" panose="02020603050405020304" pitchFamily="18" charset="0"/>
                        <a:cs typeface="Arial" panose="020B0604020202020204" pitchFamily="34" charset="0"/>
                      </a:rPr>
                      <m:t>’)</m:t>
                    </m:r>
                  </m:oMath>
                </a14:m>
                <a:r>
                  <a:rPr lang="en-US" sz="4200" kern="100" dirty="0">
                    <a:latin typeface="Arial" panose="020B0604020202020204" pitchFamily="34" charset="0"/>
                    <a:ea typeface="Times New Roman" panose="02020603050405020304" pitchFamily="18" charset="0"/>
                    <a:cs typeface="Times New Roman" panose="02020603050405020304" pitchFamily="18" charset="0"/>
                  </a:rPr>
                  <a:t> </a:t>
                </a:r>
                <a:r>
                  <a:rPr lang="en-US" sz="4200" kern="100" dirty="0" err="1">
                    <a:latin typeface="Arial" panose="020B0604020202020204" pitchFamily="34" charset="0"/>
                    <a:ea typeface="Times New Roman" panose="02020603050405020304" pitchFamily="18" charset="0"/>
                    <a:cs typeface="Times New Roman" panose="02020603050405020304" pitchFamily="18" charset="0"/>
                  </a:rPr>
                  <a:t>bằng</a:t>
                </a:r>
                <a:r>
                  <a:rPr lang="en-US" sz="42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42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5" name="Rectangle 4"/>
              <p:cNvSpPr>
                <a:spLocks noRot="1" noChangeAspect="1" noMove="1" noResize="1" noEditPoints="1" noAdjustHandles="1" noChangeArrowheads="1" noChangeShapeType="1" noTextEdit="1"/>
              </p:cNvSpPr>
              <p:nvPr/>
            </p:nvSpPr>
            <p:spPr>
              <a:xfrm>
                <a:off x="1613748" y="3467206"/>
                <a:ext cx="15157615" cy="749116"/>
              </a:xfrm>
              <a:prstGeom prst="rect">
                <a:avLst/>
              </a:prstGeom>
              <a:blipFill>
                <a:blip r:embed="rId16"/>
                <a:stretch>
                  <a:fillRect l="-1569" t="-17886" b="-34146"/>
                </a:stretch>
              </a:blipFill>
            </p:spPr>
            <p:txBody>
              <a:bodyPr/>
              <a:lstStyle/>
              <a:p>
                <a:r>
                  <a:rPr lang="en-US">
                    <a:noFill/>
                  </a:rPr>
                  <a:t> </a:t>
                </a:r>
              </a:p>
            </p:txBody>
          </p:sp>
        </mc:Fallback>
      </mc:AlternateContent>
    </p:spTree>
    <p:extLst>
      <p:ext uri="{BB962C8B-B14F-4D97-AF65-F5344CB8AC3E}">
        <p14:creationId xmlns:p14="http://schemas.microsoft.com/office/powerpoint/2010/main" val="134046455"/>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strips(downLeft)">
                                      <p:cBhvr>
                                        <p:cTn id="18" dur="500"/>
                                        <p:tgtEl>
                                          <p:spTgt spid="11"/>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strips(downLeft)">
                                      <p:cBhvr>
                                        <p:cTn id="21" dur="500"/>
                                        <p:tgtEl>
                                          <p:spTgt spid="10"/>
                                        </p:tgtEl>
                                      </p:cBhvr>
                                    </p:animEffect>
                                  </p:childTnLst>
                                </p:cTn>
                              </p:par>
                              <p:par>
                                <p:cTn id="22" presetID="18" presetClass="entr" presetSubtype="12"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strips(downLeft)">
                                      <p:cBhvr>
                                        <p:cTn id="24" dur="500"/>
                                        <p:tgtEl>
                                          <p:spTgt spid="12"/>
                                        </p:tgtEl>
                                      </p:cBhvr>
                                    </p:animEffect>
                                  </p:childTnLst>
                                </p:cTn>
                              </p:par>
                              <p:par>
                                <p:cTn id="25" presetID="18" presetClass="entr" presetSubtype="12"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strips(downLeft)">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9"/>
                    </p:tgtEl>
                  </p:cond>
                </p:stCondLst>
                <p:endSync evt="end" delay="0">
                  <p:rtn val="all"/>
                </p:endSync>
                <p:childTnLst>
                  <p:par>
                    <p:cTn id="29" fill="hold">
                      <p:stCondLst>
                        <p:cond delay="0"/>
                      </p:stCondLst>
                      <p:childTnLst>
                        <p:par>
                          <p:cTn id="30" fill="hold">
                            <p:stCondLst>
                              <p:cond delay="0"/>
                            </p:stCondLst>
                            <p:childTnLst>
                              <p:par>
                                <p:cTn id="31" presetID="1" presetClass="emph" presetSubtype="2" fill="hold" nodeType="clickEffect">
                                  <p:stCondLst>
                                    <p:cond delay="0"/>
                                  </p:stCondLst>
                                  <p:childTnLst>
                                    <p:animClr clrSpc="rgb" dir="cw">
                                      <p:cBhvr>
                                        <p:cTn id="32" dur="500" fill="hold"/>
                                        <p:tgtEl>
                                          <p:spTgt spid="9"/>
                                        </p:tgtEl>
                                        <p:attrNameLst>
                                          <p:attrName>fillcolor</p:attrName>
                                        </p:attrNameLst>
                                      </p:cBhvr>
                                      <p:to>
                                        <a:srgbClr val="92D050"/>
                                      </p:to>
                                    </p:animClr>
                                    <p:set>
                                      <p:cBhvr>
                                        <p:cTn id="33" dur="500" fill="hold"/>
                                        <p:tgtEl>
                                          <p:spTgt spid="9"/>
                                        </p:tgtEl>
                                        <p:attrNameLst>
                                          <p:attrName>fill.type</p:attrName>
                                        </p:attrNameLst>
                                      </p:cBhvr>
                                      <p:to>
                                        <p:strVal val="solid"/>
                                      </p:to>
                                    </p:set>
                                    <p:set>
                                      <p:cBhvr>
                                        <p:cTn id="34" dur="500" fill="hold"/>
                                        <p:tgtEl>
                                          <p:spTgt spid="9"/>
                                        </p:tgtEl>
                                        <p:attrNameLst>
                                          <p:attrName>fill.on</p:attrName>
                                        </p:attrNameLst>
                                      </p:cBhvr>
                                      <p:to>
                                        <p:strVal val="true"/>
                                      </p:to>
                                    </p:set>
                                  </p:childTnLst>
                                </p:cTn>
                              </p:par>
                              <p:par>
                                <p:cTn id="35" presetID="1" presetClass="mediacall" presetSubtype="0" fill="hold" nodeType="withEffect">
                                  <p:stCondLst>
                                    <p:cond delay="0"/>
                                  </p:stCondLst>
                                  <p:childTnLst>
                                    <p:cmd type="call" cmd="playFrom(0.0)">
                                      <p:cBhvr>
                                        <p:cTn id="36" dur="835" fill="hold"/>
                                        <p:tgtEl>
                                          <p:spTgt spid="13"/>
                                        </p:tgtEl>
                                      </p:cBhvr>
                                    </p:cmd>
                                  </p:childTnLst>
                                </p:cTn>
                              </p:par>
                              <p:par>
                                <p:cTn id="37" presetID="1" presetClass="entr" presetSubtype="0" fill="hold" nodeType="withEffect">
                                  <p:stCondLst>
                                    <p:cond delay="0"/>
                                  </p:stCondLst>
                                  <p:childTnLst>
                                    <p:set>
                                      <p:cBhvr>
                                        <p:cTn id="38" dur="1" fill="hold">
                                          <p:stCondLst>
                                            <p:cond delay="9"/>
                                          </p:stCondLst>
                                        </p:cTn>
                                        <p:tgtEl>
                                          <p:spTgt spid="14"/>
                                        </p:tgtEl>
                                        <p:attrNameLst>
                                          <p:attrName>style.visibility</p:attrName>
                                        </p:attrNameLst>
                                      </p:cBhvr>
                                      <p:to>
                                        <p:strVal val="visible"/>
                                      </p:to>
                                    </p:set>
                                  </p:childTnLst>
                                </p:cTn>
                              </p:par>
                              <p:par>
                                <p:cTn id="39" presetID="26" presetClass="emph" presetSubtype="0" repeatCount="4000" fill="hold" grpId="1" nodeType="withEffect">
                                  <p:stCondLst>
                                    <p:cond delay="0"/>
                                  </p:stCondLst>
                                  <p:childTnLst>
                                    <p:animEffect transition="out" filter="fade">
                                      <p:cBhvr>
                                        <p:cTn id="40" dur="500" tmFilter="0, 0; .2, .5; .8, .5; 1, 0"/>
                                        <p:tgtEl>
                                          <p:spTgt spid="9"/>
                                        </p:tgtEl>
                                      </p:cBhvr>
                                    </p:animEffect>
                                    <p:animScale>
                                      <p:cBhvr>
                                        <p:cTn id="41" dur="250" autoRev="1" fill="hold"/>
                                        <p:tgtEl>
                                          <p:spTgt spid="9"/>
                                        </p:tgtEl>
                                      </p:cBhvr>
                                      <p:by x="105000" y="105000"/>
                                    </p:animScale>
                                  </p:childTnLst>
                                </p:cTn>
                              </p:par>
                            </p:childTnLst>
                          </p:cTn>
                        </p:par>
                      </p:childTnLst>
                    </p:cTn>
                  </p:par>
                </p:childTnLst>
              </p:cTn>
              <p:nextCondLst>
                <p:cond evt="onClick" delay="0">
                  <p:tgtEl>
                    <p:spTgt spid="9"/>
                  </p:tgtEl>
                </p:cond>
              </p:nextCondLst>
            </p:seq>
            <p:seq concurrent="1" nextAc="seek">
              <p:cTn id="42" restart="whenNotActive" fill="hold" evtFilter="cancelBubble" nodeType="interactiveSeq">
                <p:stCondLst>
                  <p:cond evt="onClick" delay="0">
                    <p:tgtEl>
                      <p:spTgt spid="10"/>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500" fill="hold"/>
                                        <p:tgtEl>
                                          <p:spTgt spid="10"/>
                                        </p:tgtEl>
                                        <p:attrNameLst>
                                          <p:attrName>fillcolor</p:attrName>
                                        </p:attrNameLst>
                                      </p:cBhvr>
                                      <p:to>
                                        <a:srgbClr val="D99694"/>
                                      </p:to>
                                    </p:animClr>
                                    <p:set>
                                      <p:cBhvr>
                                        <p:cTn id="47" dur="500" fill="hold"/>
                                        <p:tgtEl>
                                          <p:spTgt spid="10"/>
                                        </p:tgtEl>
                                        <p:attrNameLst>
                                          <p:attrName>fill.type</p:attrName>
                                        </p:attrNameLst>
                                      </p:cBhvr>
                                      <p:to>
                                        <p:strVal val="solid"/>
                                      </p:to>
                                    </p:set>
                                    <p:set>
                                      <p:cBhvr>
                                        <p:cTn id="48" dur="500" fill="hold"/>
                                        <p:tgtEl>
                                          <p:spTgt spid="10"/>
                                        </p:tgtEl>
                                        <p:attrNameLst>
                                          <p:attrName>fill.on</p:attrName>
                                        </p:attrNameLst>
                                      </p:cBhvr>
                                      <p:to>
                                        <p:strVal val="true"/>
                                      </p:to>
                                    </p:set>
                                  </p:childTnLst>
                                </p:cTn>
                              </p:par>
                              <p:par>
                                <p:cTn id="49" presetID="1" presetClass="mediacall" presetSubtype="0" fill="hold" nodeType="withEffect">
                                  <p:stCondLst>
                                    <p:cond delay="0"/>
                                  </p:stCondLst>
                                  <p:childTnLst>
                                    <p:cmd type="call" cmd="playFrom(0.0)">
                                      <p:cBhvr>
                                        <p:cTn id="50" dur="862" fill="hold"/>
                                        <p:tgtEl>
                                          <p:spTgt spid="18"/>
                                        </p:tgtEl>
                                      </p:cBhvr>
                                    </p:cmd>
                                  </p:childTnLst>
                                </p:cTn>
                              </p:par>
                              <p:par>
                                <p:cTn id="51" presetID="1" presetClass="entr" presetSubtype="0" fill="hold" nodeType="with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par>
                                <p:cTn id="53" presetID="26" presetClass="emph" presetSubtype="0" repeatCount="4000" fill="hold" grpId="1" nodeType="withEffect">
                                  <p:stCondLst>
                                    <p:cond delay="0"/>
                                  </p:stCondLst>
                                  <p:childTnLst>
                                    <p:animEffect transition="out" filter="fade">
                                      <p:cBhvr>
                                        <p:cTn id="54" dur="500" tmFilter="0, 0; .2, .5; .8, .5; 1, 0"/>
                                        <p:tgtEl>
                                          <p:spTgt spid="10"/>
                                        </p:tgtEl>
                                      </p:cBhvr>
                                    </p:animEffect>
                                    <p:animScale>
                                      <p:cBhvr>
                                        <p:cTn id="55" dur="250" autoRev="1" fill="hold"/>
                                        <p:tgtEl>
                                          <p:spTgt spid="10"/>
                                        </p:tgtEl>
                                      </p:cBhvr>
                                      <p:by x="105000" y="105000"/>
                                    </p:animScale>
                                  </p:childTnLst>
                                </p:cTn>
                              </p:par>
                            </p:childTnLst>
                          </p:cTn>
                        </p:par>
                      </p:childTnLst>
                    </p:cTn>
                  </p:par>
                </p:childTnLst>
              </p:cTn>
              <p:nextCondLst>
                <p:cond evt="onClick" delay="0">
                  <p:tgtEl>
                    <p:spTgt spid="10"/>
                  </p:tgtEl>
                </p:cond>
              </p:nextCondLst>
            </p:seq>
            <p:seq concurrent="1" nextAc="seek">
              <p:cTn id="56" restart="whenNotActive" fill="hold" evtFilter="cancelBubble" nodeType="interactiveSeq">
                <p:stCondLst>
                  <p:cond evt="onClick" delay="0">
                    <p:tgtEl>
                      <p:spTgt spid="11"/>
                    </p:tgtEl>
                  </p:cond>
                </p:stCondLst>
                <p:endSync evt="end" delay="0">
                  <p:rtn val="all"/>
                </p:endSync>
                <p:childTnLst>
                  <p:par>
                    <p:cTn id="57" fill="hold">
                      <p:stCondLst>
                        <p:cond delay="0"/>
                      </p:stCondLst>
                      <p:childTnLst>
                        <p:par>
                          <p:cTn id="58" fill="hold">
                            <p:stCondLst>
                              <p:cond delay="0"/>
                            </p:stCondLst>
                            <p:childTnLst>
                              <p:par>
                                <p:cTn id="59" presetID="1" presetClass="emph" presetSubtype="2" fill="hold" nodeType="clickEffect">
                                  <p:stCondLst>
                                    <p:cond delay="0"/>
                                  </p:stCondLst>
                                  <p:childTnLst>
                                    <p:animClr clrSpc="rgb" dir="cw">
                                      <p:cBhvr>
                                        <p:cTn id="60" dur="500" fill="hold"/>
                                        <p:tgtEl>
                                          <p:spTgt spid="11"/>
                                        </p:tgtEl>
                                        <p:attrNameLst>
                                          <p:attrName>fillcolor</p:attrName>
                                        </p:attrNameLst>
                                      </p:cBhvr>
                                      <p:to>
                                        <a:srgbClr val="D99694"/>
                                      </p:to>
                                    </p:animClr>
                                    <p:set>
                                      <p:cBhvr>
                                        <p:cTn id="61" dur="500" fill="hold"/>
                                        <p:tgtEl>
                                          <p:spTgt spid="11"/>
                                        </p:tgtEl>
                                        <p:attrNameLst>
                                          <p:attrName>fill.type</p:attrName>
                                        </p:attrNameLst>
                                      </p:cBhvr>
                                      <p:to>
                                        <p:strVal val="solid"/>
                                      </p:to>
                                    </p:set>
                                    <p:set>
                                      <p:cBhvr>
                                        <p:cTn id="62" dur="500" fill="hold"/>
                                        <p:tgtEl>
                                          <p:spTgt spid="11"/>
                                        </p:tgtEl>
                                        <p:attrNameLst>
                                          <p:attrName>fill.on</p:attrName>
                                        </p:attrNameLst>
                                      </p:cBhvr>
                                      <p:to>
                                        <p:strVal val="true"/>
                                      </p:to>
                                    </p:set>
                                  </p:childTnLst>
                                </p:cTn>
                              </p:par>
                              <p:par>
                                <p:cTn id="63" presetID="1" presetClass="mediacall" presetSubtype="0" fill="hold" nodeType="withEffect">
                                  <p:stCondLst>
                                    <p:cond delay="0"/>
                                  </p:stCondLst>
                                  <p:childTnLst>
                                    <p:cmd type="call" cmd="playFrom(0.0)">
                                      <p:cBhvr>
                                        <p:cTn id="64" dur="862" fill="hold"/>
                                        <p:tgtEl>
                                          <p:spTgt spid="18"/>
                                        </p:tgtEl>
                                      </p:cBhvr>
                                    </p:cmd>
                                  </p:childTnLst>
                                </p:cTn>
                              </p:par>
                              <p:par>
                                <p:cTn id="65" presetID="1" presetClass="entr" presetSubtype="0" fill="hold" nodeType="withEffect">
                                  <p:stCondLst>
                                    <p:cond delay="0"/>
                                  </p:stCondLst>
                                  <p:childTnLst>
                                    <p:set>
                                      <p:cBhvr>
                                        <p:cTn id="66" dur="1" fill="hold">
                                          <p:stCondLst>
                                            <p:cond delay="9"/>
                                          </p:stCondLst>
                                        </p:cTn>
                                        <p:tgtEl>
                                          <p:spTgt spid="15"/>
                                        </p:tgtEl>
                                        <p:attrNameLst>
                                          <p:attrName>style.visibility</p:attrName>
                                        </p:attrNameLst>
                                      </p:cBhvr>
                                      <p:to>
                                        <p:strVal val="visible"/>
                                      </p:to>
                                    </p:set>
                                  </p:childTnLst>
                                </p:cTn>
                              </p:par>
                              <p:par>
                                <p:cTn id="67" presetID="26" presetClass="emph" presetSubtype="0" repeatCount="4000" fill="hold" grpId="1" nodeType="withEffect">
                                  <p:stCondLst>
                                    <p:cond delay="0"/>
                                  </p:stCondLst>
                                  <p:childTnLst>
                                    <p:animEffect transition="out" filter="fade">
                                      <p:cBhvr>
                                        <p:cTn id="68" dur="500" tmFilter="0, 0; .2, .5; .8, .5; 1, 0"/>
                                        <p:tgtEl>
                                          <p:spTgt spid="11"/>
                                        </p:tgtEl>
                                      </p:cBhvr>
                                    </p:animEffect>
                                    <p:animScale>
                                      <p:cBhvr>
                                        <p:cTn id="69"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70" restart="whenNotActive" fill="hold" evtFilter="cancelBubble" nodeType="interactiveSeq">
                <p:stCondLst>
                  <p:cond evt="onClick" delay="0">
                    <p:tgtEl>
                      <p:spTgt spid="12"/>
                    </p:tgtEl>
                  </p:cond>
                </p:stCondLst>
                <p:endSync evt="end" delay="0">
                  <p:rtn val="all"/>
                </p:endSync>
                <p:childTnLst>
                  <p:par>
                    <p:cTn id="71" fill="hold">
                      <p:stCondLst>
                        <p:cond delay="0"/>
                      </p:stCondLst>
                      <p:childTnLst>
                        <p:par>
                          <p:cTn id="72" fill="hold">
                            <p:stCondLst>
                              <p:cond delay="0"/>
                            </p:stCondLst>
                            <p:childTnLst>
                              <p:par>
                                <p:cTn id="73" presetID="1" presetClass="emph" presetSubtype="2" fill="hold" nodeType="clickEffect">
                                  <p:stCondLst>
                                    <p:cond delay="0"/>
                                  </p:stCondLst>
                                  <p:childTnLst>
                                    <p:animClr clrSpc="rgb" dir="cw">
                                      <p:cBhvr>
                                        <p:cTn id="74" dur="500" fill="hold"/>
                                        <p:tgtEl>
                                          <p:spTgt spid="12"/>
                                        </p:tgtEl>
                                        <p:attrNameLst>
                                          <p:attrName>fillcolor</p:attrName>
                                        </p:attrNameLst>
                                      </p:cBhvr>
                                      <p:to>
                                        <a:srgbClr val="D99694"/>
                                      </p:to>
                                    </p:animClr>
                                    <p:set>
                                      <p:cBhvr>
                                        <p:cTn id="75" dur="500" fill="hold"/>
                                        <p:tgtEl>
                                          <p:spTgt spid="12"/>
                                        </p:tgtEl>
                                        <p:attrNameLst>
                                          <p:attrName>fill.type</p:attrName>
                                        </p:attrNameLst>
                                      </p:cBhvr>
                                      <p:to>
                                        <p:strVal val="solid"/>
                                      </p:to>
                                    </p:set>
                                    <p:set>
                                      <p:cBhvr>
                                        <p:cTn id="76" dur="500" fill="hold"/>
                                        <p:tgtEl>
                                          <p:spTgt spid="12"/>
                                        </p:tgtEl>
                                        <p:attrNameLst>
                                          <p:attrName>fill.on</p:attrName>
                                        </p:attrNameLst>
                                      </p:cBhvr>
                                      <p:to>
                                        <p:strVal val="true"/>
                                      </p:to>
                                    </p:set>
                                  </p:childTnLst>
                                </p:cTn>
                              </p:par>
                              <p:par>
                                <p:cTn id="77" presetID="1" presetClass="mediacall" presetSubtype="0" fill="hold" nodeType="withEffect">
                                  <p:stCondLst>
                                    <p:cond delay="0"/>
                                  </p:stCondLst>
                                  <p:childTnLst>
                                    <p:cmd type="call" cmd="playFrom(0.0)">
                                      <p:cBhvr>
                                        <p:cTn id="78" dur="862" fill="hold"/>
                                        <p:tgtEl>
                                          <p:spTgt spid="18"/>
                                        </p:tgtEl>
                                      </p:cBhvr>
                                    </p:cmd>
                                  </p:childTnLst>
                                </p:cTn>
                              </p:par>
                              <p:par>
                                <p:cTn id="79" presetID="1" presetClass="entr" presetSubtype="0" fill="hold" nodeType="withEffect">
                                  <p:stCondLst>
                                    <p:cond delay="0"/>
                                  </p:stCondLst>
                                  <p:childTnLst>
                                    <p:set>
                                      <p:cBhvr>
                                        <p:cTn id="80" dur="1" fill="hold">
                                          <p:stCondLst>
                                            <p:cond delay="9"/>
                                          </p:stCondLst>
                                        </p:cTn>
                                        <p:tgtEl>
                                          <p:spTgt spid="16"/>
                                        </p:tgtEl>
                                        <p:attrNameLst>
                                          <p:attrName>style.visibility</p:attrName>
                                        </p:attrNameLst>
                                      </p:cBhvr>
                                      <p:to>
                                        <p:strVal val="visible"/>
                                      </p:to>
                                    </p:set>
                                  </p:childTnLst>
                                </p:cTn>
                              </p:par>
                              <p:par>
                                <p:cTn id="81" presetID="26" presetClass="emph" presetSubtype="0" repeatCount="4000" fill="hold" grpId="1" nodeType="withEffect">
                                  <p:stCondLst>
                                    <p:cond delay="0"/>
                                  </p:stCondLst>
                                  <p:childTnLst>
                                    <p:animEffect transition="out" filter="fade">
                                      <p:cBhvr>
                                        <p:cTn id="82" dur="500" tmFilter="0, 0; .2, .5; .8, .5; 1, 0"/>
                                        <p:tgtEl>
                                          <p:spTgt spid="12"/>
                                        </p:tgtEl>
                                      </p:cBhvr>
                                    </p:animEffect>
                                    <p:animScale>
                                      <p:cBhvr>
                                        <p:cTn id="83" dur="250" autoRev="1" fill="hold"/>
                                        <p:tgtEl>
                                          <p:spTgt spid="12"/>
                                        </p:tgtEl>
                                      </p:cBhvr>
                                      <p:by x="105000" y="105000"/>
                                    </p:animScale>
                                  </p:childTnLst>
                                </p:cTn>
                              </p:par>
                            </p:childTnLst>
                          </p:cTn>
                        </p:par>
                      </p:childTnLst>
                    </p:cTn>
                  </p:par>
                </p:childTnLst>
              </p:cTn>
              <p:nextCondLst>
                <p:cond evt="onClick" delay="0">
                  <p:tgtEl>
                    <p:spTgt spid="12"/>
                  </p:tgtEl>
                </p:cond>
              </p:nextCondLst>
            </p:seq>
            <p:audio>
              <p:cMediaNode vol="80000">
                <p:cTn id="84" fill="hold" display="0">
                  <p:stCondLst>
                    <p:cond delay="indefinite"/>
                  </p:stCondLst>
                  <p:endCondLst>
                    <p:cond evt="onStopAudio" delay="0">
                      <p:tgtEl>
                        <p:sldTgt/>
                      </p:tgtEl>
                    </p:cond>
                  </p:endCondLst>
                </p:cTn>
                <p:tgtEl>
                  <p:spTgt spid="13"/>
                </p:tgtEl>
              </p:cMediaNode>
            </p:audio>
            <p:audio>
              <p:cMediaNode vol="80000">
                <p:cTn id="85" fill="hold" display="0">
                  <p:stCondLst>
                    <p:cond delay="indefinite"/>
                  </p:stCondLst>
                  <p:endCondLst>
                    <p:cond evt="onStopAudio" delay="0">
                      <p:tgtEl>
                        <p:sldTgt/>
                      </p:tgtEl>
                    </p:cond>
                  </p:endCondLst>
                </p:cTn>
                <p:tgtEl>
                  <p:spTgt spid="18"/>
                </p:tgtEl>
              </p:cMediaNode>
            </p:audio>
          </p:childTnLst>
        </p:cTn>
      </p:par>
    </p:tnLst>
    <p:bldLst>
      <p:bldP spid="2" grpId="0"/>
      <p:bldP spid="8" grpId="0" animBg="1"/>
      <p:bldP spid="9" grpId="0" animBg="1"/>
      <p:bldP spid="9" grpId="1" animBg="1"/>
      <p:bldP spid="10" grpId="0" animBg="1"/>
      <p:bldP spid="10" grpId="1" animBg="1"/>
      <p:bldP spid="11" grpId="0" animBg="1"/>
      <p:bldP spid="11" grpId="1" animBg="1"/>
      <p:bldP spid="12" grpId="0" animBg="1"/>
      <p:bldP spid="12" grpId="1" animBg="1"/>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6F7"/>
        </a:solidFill>
        <a:effectLst/>
      </p:bgPr>
    </p:bg>
    <p:spTree>
      <p:nvGrpSpPr>
        <p:cNvPr id="1" name=""/>
        <p:cNvGrpSpPr/>
        <p:nvPr/>
      </p:nvGrpSpPr>
      <p:grpSpPr>
        <a:xfrm>
          <a:off x="0" y="0"/>
          <a:ext cx="0" cy="0"/>
          <a:chOff x="0" y="0"/>
          <a:chExt cx="0" cy="0"/>
        </a:xfrm>
      </p:grpSpPr>
      <p:sp>
        <p:nvSpPr>
          <p:cNvPr id="2" name="TextBox 2"/>
          <p:cNvSpPr txBox="1"/>
          <p:nvPr/>
        </p:nvSpPr>
        <p:spPr>
          <a:xfrm>
            <a:off x="2017294" y="2715765"/>
            <a:ext cx="14267984" cy="3032048"/>
          </a:xfrm>
          <a:prstGeom prst="rect">
            <a:avLst/>
          </a:prstGeom>
          <a:ln w="38100"/>
        </p:spPr>
        <p:style>
          <a:lnRef idx="2">
            <a:schemeClr val="accent2"/>
          </a:lnRef>
          <a:fillRef idx="1">
            <a:schemeClr val="lt1"/>
          </a:fillRef>
          <a:effectRef idx="0">
            <a:schemeClr val="accent2"/>
          </a:effectRef>
          <a:fontRef idx="minor">
            <a:schemeClr val="dk1"/>
          </a:fontRef>
        </p:style>
        <p:txBody>
          <a:bodyPr wrap="square" lIns="0" tIns="0" rIns="0" bIns="0" rtlCol="0" anchor="t">
            <a:spAutoFit/>
          </a:bodyPr>
          <a:lstStyle/>
          <a:p>
            <a:pPr lvl="0" algn="ctr">
              <a:lnSpc>
                <a:spcPct val="150000"/>
              </a:lnSpc>
              <a:spcBef>
                <a:spcPct val="0"/>
              </a:spcBef>
              <a:defRPr/>
            </a:pPr>
            <a:r>
              <a:rPr lang="vi-VN" sz="7000" b="1" dirty="0">
                <a:solidFill>
                  <a:srgbClr val="C45C67"/>
                </a:solidFill>
                <a:latin typeface="Arial (Body)"/>
                <a:cs typeface="Arial" panose="020B0604020202020204" pitchFamily="34" charset="0"/>
              </a:rPr>
              <a:t>ÔN TẬP KIẾN THỨC ĐÃ HỌC TRONG CHƯƠNG </a:t>
            </a:r>
            <a:r>
              <a:rPr lang="en-US" sz="7000" b="1" dirty="0">
                <a:solidFill>
                  <a:srgbClr val="C45C67"/>
                </a:solidFill>
                <a:latin typeface="Arial (Body)"/>
                <a:cs typeface="Arial" panose="020B0604020202020204" pitchFamily="34" charset="0"/>
              </a:rPr>
              <a:t>VIII</a:t>
            </a:r>
            <a:endParaRPr lang="vi-VN" sz="7000" b="1" dirty="0">
              <a:solidFill>
                <a:srgbClr val="C45C67"/>
              </a:solidFill>
              <a:latin typeface="Arial (Body)"/>
              <a:cs typeface="Arial" panose="020B0604020202020204" pitchFamily="34" charset="0"/>
            </a:endParaRP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458420" flipH="1" flipV="1">
            <a:off x="15794215" y="-1678875"/>
            <a:ext cx="4987570" cy="5989439"/>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564336" flipH="1" flipV="1">
            <a:off x="-2035250" y="6670196"/>
            <a:ext cx="4987570" cy="598943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88891" y="-1652381"/>
            <a:ext cx="4240207" cy="4240207"/>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736684" y="7699174"/>
            <a:ext cx="4240207" cy="4240207"/>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0885615">
            <a:off x="15341620" y="8847557"/>
            <a:ext cx="2001824" cy="1193854"/>
          </a:xfrm>
          <a:prstGeom prst="rect">
            <a:avLst/>
          </a:prstGeom>
        </p:spPr>
      </p:pic>
    </p:spTree>
    <p:extLst>
      <p:ext uri="{BB962C8B-B14F-4D97-AF65-F5344CB8AC3E}">
        <p14:creationId xmlns:p14="http://schemas.microsoft.com/office/powerpoint/2010/main" val="1763702437"/>
      </p:ext>
    </p:extLst>
  </p:cSld>
  <p:clrMapOvr>
    <a:masterClrMapping/>
  </p:clrMapOvr>
  <mc:AlternateContent xmlns:mc="http://schemas.openxmlformats.org/markup-compatibility/2006">
    <mc:Choice xmlns:p15="http://schemas.microsoft.com/office/powerpoint/2012/main" Requires="p15">
      <p:transition spd="med">
        <p15:prstTrans prst="pageCurlDoubl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19" name="Rounded Rectangle 18"/>
          <p:cNvSpPr/>
          <p:nvPr/>
        </p:nvSpPr>
        <p:spPr>
          <a:xfrm>
            <a:off x="1239253" y="2606226"/>
            <a:ext cx="4876800" cy="31242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3800" b="1" i="0" u="none" strike="noStrike" kern="1200" cap="none" spc="0" normalizeH="0" baseline="0" noProof="0" dirty="0">
                <a:ln>
                  <a:noFill/>
                </a:ln>
                <a:solidFill>
                  <a:prstClr val="black"/>
                </a:solidFill>
                <a:effectLst/>
                <a:uLnTx/>
                <a:uFillTx/>
                <a:latin typeface="Arial (Body)"/>
                <a:cs typeface="Arial" panose="020B0604020202020204" pitchFamily="34" charset="0"/>
              </a:rPr>
              <a:t>Nhóm 1</a:t>
            </a:r>
            <a:r>
              <a:rPr lang="en-US" sz="3800" b="1" dirty="0">
                <a:solidFill>
                  <a:prstClr val="black"/>
                </a:solidFill>
                <a:latin typeface="Arial (Body)"/>
                <a:cs typeface="Arial" panose="020B0604020202020204" pitchFamily="34" charset="0"/>
              </a:rPr>
              <a:t>. </a:t>
            </a:r>
            <a:r>
              <a:rPr lang="en-US" sz="3800" dirty="0">
                <a:solidFill>
                  <a:prstClr val="black"/>
                </a:solidFill>
                <a:latin typeface="Arial (Body)"/>
                <a:cs typeface="Arial" panose="020B0604020202020204" pitchFamily="34" charset="0"/>
              </a:rPr>
              <a:t>Hai </a:t>
            </a:r>
            <a:r>
              <a:rPr lang="en-US" sz="3800" dirty="0" err="1">
                <a:solidFill>
                  <a:prstClr val="black"/>
                </a:solidFill>
                <a:latin typeface="Arial (Body)"/>
                <a:cs typeface="Arial" panose="020B0604020202020204" pitchFamily="34" charset="0"/>
              </a:rPr>
              <a:t>đường</a:t>
            </a:r>
            <a:r>
              <a:rPr lang="en-US" sz="3800" dirty="0">
                <a:solidFill>
                  <a:prstClr val="black"/>
                </a:solidFill>
                <a:latin typeface="Arial (Body)"/>
                <a:cs typeface="Arial" panose="020B0604020202020204" pitchFamily="34" charset="0"/>
              </a:rPr>
              <a:t> </a:t>
            </a:r>
            <a:r>
              <a:rPr lang="en-US" sz="3800" dirty="0" err="1">
                <a:solidFill>
                  <a:prstClr val="black"/>
                </a:solidFill>
                <a:latin typeface="Arial (Body)"/>
                <a:cs typeface="Arial" panose="020B0604020202020204" pitchFamily="34" charset="0"/>
              </a:rPr>
              <a:t>thẳng</a:t>
            </a:r>
            <a:r>
              <a:rPr lang="en-US" sz="3800" dirty="0">
                <a:solidFill>
                  <a:prstClr val="black"/>
                </a:solidFill>
                <a:latin typeface="Arial (Body)"/>
                <a:cs typeface="Arial" panose="020B0604020202020204" pitchFamily="34" charset="0"/>
              </a:rPr>
              <a:t> </a:t>
            </a:r>
            <a:r>
              <a:rPr lang="en-US" sz="3800" dirty="0" err="1">
                <a:solidFill>
                  <a:prstClr val="black"/>
                </a:solidFill>
                <a:latin typeface="Arial (Body)"/>
                <a:cs typeface="Arial" panose="020B0604020202020204" pitchFamily="34" charset="0"/>
              </a:rPr>
              <a:t>vuông</a:t>
            </a:r>
            <a:r>
              <a:rPr lang="en-US" sz="3800" dirty="0">
                <a:solidFill>
                  <a:prstClr val="black"/>
                </a:solidFill>
                <a:latin typeface="Arial (Body)"/>
                <a:cs typeface="Arial" panose="020B0604020202020204" pitchFamily="34" charset="0"/>
              </a:rPr>
              <a:t> </a:t>
            </a:r>
            <a:r>
              <a:rPr lang="en-US" sz="3800" dirty="0" err="1">
                <a:solidFill>
                  <a:prstClr val="black"/>
                </a:solidFill>
                <a:latin typeface="Arial (Body)"/>
                <a:cs typeface="Arial" panose="020B0604020202020204" pitchFamily="34" charset="0"/>
              </a:rPr>
              <a:t>góc</a:t>
            </a:r>
            <a:endParaRPr kumimoji="0" lang="en-US" sz="3800" b="0" i="0" u="none" strike="noStrike" kern="1200" cap="none" spc="0" normalizeH="0" baseline="0" noProof="0" dirty="0">
              <a:ln>
                <a:noFill/>
              </a:ln>
              <a:solidFill>
                <a:prstClr val="black"/>
              </a:solidFill>
              <a:effectLst/>
              <a:uLnTx/>
              <a:uFillTx/>
              <a:latin typeface="Arial (Body)"/>
              <a:cs typeface="Arial" panose="020B0604020202020204" pitchFamily="34" charset="0"/>
            </a:endParaRPr>
          </a:p>
        </p:txBody>
      </p:sp>
      <p:sp>
        <p:nvSpPr>
          <p:cNvPr id="20" name="Rounded Rectangle 19"/>
          <p:cNvSpPr/>
          <p:nvPr/>
        </p:nvSpPr>
        <p:spPr>
          <a:xfrm>
            <a:off x="6587290" y="2600210"/>
            <a:ext cx="4876800" cy="3124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3800" b="1" i="0" u="none" strike="noStrike" kern="1200" cap="none" spc="0" normalizeH="0" baseline="0" noProof="0" dirty="0">
                <a:ln>
                  <a:noFill/>
                </a:ln>
                <a:solidFill>
                  <a:prstClr val="black"/>
                </a:solidFill>
                <a:effectLst/>
                <a:uLnTx/>
                <a:uFillTx/>
                <a:latin typeface="Arial (Body)"/>
                <a:cs typeface="Arial" panose="020B0604020202020204" pitchFamily="34" charset="0"/>
              </a:rPr>
              <a:t>Nhóm 2</a:t>
            </a:r>
            <a:r>
              <a:rPr lang="en-US" sz="3800" b="1" dirty="0">
                <a:solidFill>
                  <a:prstClr val="black"/>
                </a:solidFill>
                <a:latin typeface="Arial (Body)"/>
                <a:cs typeface="Arial" panose="020B0604020202020204" pitchFamily="34" charset="0"/>
              </a:rPr>
              <a:t>. </a:t>
            </a:r>
            <a:r>
              <a:rPr lang="en-US" sz="3800" noProof="0" dirty="0" err="1">
                <a:solidFill>
                  <a:prstClr val="black"/>
                </a:solidFill>
                <a:latin typeface="Arial (Body)"/>
                <a:cs typeface="Arial" panose="020B0604020202020204" pitchFamily="34" charset="0"/>
              </a:rPr>
              <a:t>Đường</a:t>
            </a:r>
            <a:r>
              <a:rPr lang="en-US" sz="3800" noProof="0" dirty="0">
                <a:solidFill>
                  <a:prstClr val="black"/>
                </a:solidFill>
                <a:latin typeface="Arial (Body)"/>
                <a:cs typeface="Arial" panose="020B0604020202020204" pitchFamily="34" charset="0"/>
              </a:rPr>
              <a:t> </a:t>
            </a:r>
            <a:r>
              <a:rPr lang="en-US" sz="3800" noProof="0" dirty="0" err="1">
                <a:solidFill>
                  <a:prstClr val="black"/>
                </a:solidFill>
                <a:latin typeface="Arial (Body)"/>
                <a:cs typeface="Arial" panose="020B0604020202020204" pitchFamily="34" charset="0"/>
              </a:rPr>
              <a:t>thẳng</a:t>
            </a:r>
            <a:r>
              <a:rPr lang="en-US" sz="3800" noProof="0" dirty="0">
                <a:solidFill>
                  <a:prstClr val="black"/>
                </a:solidFill>
                <a:latin typeface="Arial (Body)"/>
                <a:cs typeface="Arial" panose="020B0604020202020204" pitchFamily="34" charset="0"/>
              </a:rPr>
              <a:t> </a:t>
            </a:r>
            <a:r>
              <a:rPr lang="en-US" sz="3800" noProof="0" dirty="0" err="1">
                <a:solidFill>
                  <a:prstClr val="black"/>
                </a:solidFill>
                <a:latin typeface="Arial (Body)"/>
                <a:cs typeface="Arial" panose="020B0604020202020204" pitchFamily="34" charset="0"/>
              </a:rPr>
              <a:t>vuông</a:t>
            </a:r>
            <a:r>
              <a:rPr lang="en-US" sz="3800" noProof="0" dirty="0">
                <a:solidFill>
                  <a:prstClr val="black"/>
                </a:solidFill>
                <a:latin typeface="Arial (Body)"/>
                <a:cs typeface="Arial" panose="020B0604020202020204" pitchFamily="34" charset="0"/>
              </a:rPr>
              <a:t> </a:t>
            </a:r>
            <a:r>
              <a:rPr lang="en-US" sz="3800" noProof="0" dirty="0" err="1">
                <a:solidFill>
                  <a:prstClr val="black"/>
                </a:solidFill>
                <a:latin typeface="Arial (Body)"/>
                <a:cs typeface="Arial" panose="020B0604020202020204" pitchFamily="34" charset="0"/>
              </a:rPr>
              <a:t>góc</a:t>
            </a:r>
            <a:r>
              <a:rPr lang="en-US" sz="3800" noProof="0" dirty="0">
                <a:solidFill>
                  <a:prstClr val="black"/>
                </a:solidFill>
                <a:latin typeface="Arial (Body)"/>
                <a:cs typeface="Arial" panose="020B0604020202020204" pitchFamily="34" charset="0"/>
              </a:rPr>
              <a:t> </a:t>
            </a:r>
            <a:r>
              <a:rPr lang="en-US" sz="3800" noProof="0" dirty="0" err="1">
                <a:solidFill>
                  <a:prstClr val="black"/>
                </a:solidFill>
                <a:latin typeface="Arial (Body)"/>
                <a:cs typeface="Arial" panose="020B0604020202020204" pitchFamily="34" charset="0"/>
              </a:rPr>
              <a:t>với</a:t>
            </a:r>
            <a:r>
              <a:rPr lang="en-US" sz="3800" noProof="0" dirty="0">
                <a:solidFill>
                  <a:prstClr val="black"/>
                </a:solidFill>
                <a:latin typeface="Arial (Body)"/>
                <a:cs typeface="Arial" panose="020B0604020202020204" pitchFamily="34" charset="0"/>
              </a:rPr>
              <a:t> </a:t>
            </a:r>
            <a:r>
              <a:rPr lang="en-US" sz="3800" noProof="0" dirty="0" err="1">
                <a:solidFill>
                  <a:prstClr val="black"/>
                </a:solidFill>
                <a:latin typeface="Arial (Body)"/>
                <a:cs typeface="Arial" panose="020B0604020202020204" pitchFamily="34" charset="0"/>
              </a:rPr>
              <a:t>mặt</a:t>
            </a:r>
            <a:r>
              <a:rPr lang="en-US" sz="3800" noProof="0" dirty="0">
                <a:solidFill>
                  <a:prstClr val="black"/>
                </a:solidFill>
                <a:latin typeface="Arial (Body)"/>
                <a:cs typeface="Arial" panose="020B0604020202020204" pitchFamily="34" charset="0"/>
              </a:rPr>
              <a:t> </a:t>
            </a:r>
            <a:r>
              <a:rPr lang="en-US" sz="3800" noProof="0" dirty="0" err="1">
                <a:solidFill>
                  <a:prstClr val="black"/>
                </a:solidFill>
                <a:latin typeface="Arial (Body)"/>
                <a:cs typeface="Arial" panose="020B0604020202020204" pitchFamily="34" charset="0"/>
              </a:rPr>
              <a:t>phẳng</a:t>
            </a:r>
            <a:endParaRPr kumimoji="0" lang="en-US" sz="3800" b="0" i="0" u="none" strike="noStrike" kern="1200" cap="none" spc="0" normalizeH="0" baseline="0" noProof="0" dirty="0">
              <a:ln>
                <a:noFill/>
              </a:ln>
              <a:solidFill>
                <a:prstClr val="black"/>
              </a:solidFill>
              <a:effectLst/>
              <a:uLnTx/>
              <a:uFillTx/>
              <a:latin typeface="Arial (Body)"/>
              <a:cs typeface="Arial" panose="020B0604020202020204" pitchFamily="34" charset="0"/>
            </a:endParaRPr>
          </a:p>
        </p:txBody>
      </p:sp>
      <p:sp>
        <p:nvSpPr>
          <p:cNvPr id="21" name="Rounded Rectangle 20"/>
          <p:cNvSpPr/>
          <p:nvPr/>
        </p:nvSpPr>
        <p:spPr>
          <a:xfrm>
            <a:off x="11983453" y="2606226"/>
            <a:ext cx="4876800" cy="3124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3800" b="1" i="0" u="none" strike="noStrike" kern="1200" cap="none" spc="0" normalizeH="0" baseline="0" noProof="0" dirty="0">
                <a:ln>
                  <a:noFill/>
                </a:ln>
                <a:solidFill>
                  <a:prstClr val="black"/>
                </a:solidFill>
                <a:effectLst/>
                <a:uLnTx/>
                <a:uFillTx/>
                <a:latin typeface="Arial (Body)"/>
                <a:cs typeface="Arial" panose="020B0604020202020204" pitchFamily="34" charset="0"/>
              </a:rPr>
              <a:t>Nhóm 3</a:t>
            </a:r>
            <a:r>
              <a:rPr kumimoji="0" lang="en-US" sz="3800" b="1" i="0" u="none" strike="noStrike" kern="1200" cap="none" spc="0" normalizeH="0" baseline="0" noProof="0" dirty="0">
                <a:ln>
                  <a:noFill/>
                </a:ln>
                <a:solidFill>
                  <a:prstClr val="black"/>
                </a:solidFill>
                <a:effectLst/>
                <a:uLnTx/>
                <a:uFillTx/>
                <a:latin typeface="Arial (Body)"/>
                <a:cs typeface="Arial" panose="020B0604020202020204" pitchFamily="34" charset="0"/>
              </a:rPr>
              <a:t>.</a:t>
            </a:r>
            <a:r>
              <a:rPr kumimoji="0" lang="en-US" sz="3800" b="1" i="0" u="none" strike="noStrike" kern="1200" cap="none" spc="0" normalizeH="0" noProof="0" dirty="0">
                <a:ln>
                  <a:noFill/>
                </a:ln>
                <a:solidFill>
                  <a:prstClr val="black"/>
                </a:solidFill>
                <a:effectLst/>
                <a:uLnTx/>
                <a:uFillTx/>
                <a:latin typeface="Arial (Body)"/>
                <a:cs typeface="Arial" panose="020B0604020202020204" pitchFamily="34" charset="0"/>
              </a:rPr>
              <a:t> </a:t>
            </a:r>
            <a:r>
              <a:rPr lang="en-US" sz="3800" dirty="0" err="1">
                <a:solidFill>
                  <a:prstClr val="black"/>
                </a:solidFill>
                <a:latin typeface="Arial (Body)"/>
                <a:cs typeface="Arial" panose="020B0604020202020204" pitchFamily="34" charset="0"/>
              </a:rPr>
              <a:t>Góc</a:t>
            </a:r>
            <a:r>
              <a:rPr lang="en-US" sz="3800" dirty="0">
                <a:solidFill>
                  <a:prstClr val="black"/>
                </a:solidFill>
                <a:latin typeface="Arial (Body)"/>
                <a:cs typeface="Arial" panose="020B0604020202020204" pitchFamily="34" charset="0"/>
              </a:rPr>
              <a:t> </a:t>
            </a:r>
            <a:r>
              <a:rPr lang="en-US" sz="3800" dirty="0" err="1">
                <a:solidFill>
                  <a:prstClr val="black"/>
                </a:solidFill>
                <a:latin typeface="Arial (Body)"/>
                <a:cs typeface="Arial" panose="020B0604020202020204" pitchFamily="34" charset="0"/>
              </a:rPr>
              <a:t>giữa</a:t>
            </a:r>
            <a:r>
              <a:rPr lang="en-US" sz="3800" dirty="0">
                <a:solidFill>
                  <a:prstClr val="black"/>
                </a:solidFill>
                <a:latin typeface="Arial (Body)"/>
                <a:cs typeface="Arial" panose="020B0604020202020204" pitchFamily="34" charset="0"/>
              </a:rPr>
              <a:t> </a:t>
            </a:r>
            <a:r>
              <a:rPr lang="en-US" sz="3800" dirty="0" err="1">
                <a:solidFill>
                  <a:prstClr val="black"/>
                </a:solidFill>
                <a:latin typeface="Arial (Body)"/>
                <a:cs typeface="Arial" panose="020B0604020202020204" pitchFamily="34" charset="0"/>
              </a:rPr>
              <a:t>đường</a:t>
            </a:r>
            <a:r>
              <a:rPr lang="en-US" sz="3800" dirty="0">
                <a:solidFill>
                  <a:prstClr val="black"/>
                </a:solidFill>
                <a:latin typeface="Arial (Body)"/>
                <a:cs typeface="Arial" panose="020B0604020202020204" pitchFamily="34" charset="0"/>
              </a:rPr>
              <a:t> </a:t>
            </a:r>
            <a:r>
              <a:rPr lang="en-US" sz="3800" dirty="0" err="1">
                <a:solidFill>
                  <a:prstClr val="black"/>
                </a:solidFill>
                <a:latin typeface="Arial (Body)"/>
                <a:cs typeface="Arial" panose="020B0604020202020204" pitchFamily="34" charset="0"/>
              </a:rPr>
              <a:t>thẳng</a:t>
            </a:r>
            <a:r>
              <a:rPr lang="en-US" sz="3800" dirty="0">
                <a:solidFill>
                  <a:prstClr val="black"/>
                </a:solidFill>
                <a:latin typeface="Arial (Body)"/>
                <a:cs typeface="Arial" panose="020B0604020202020204" pitchFamily="34" charset="0"/>
              </a:rPr>
              <a:t> </a:t>
            </a:r>
            <a:r>
              <a:rPr lang="en-US" sz="3800" dirty="0" err="1">
                <a:solidFill>
                  <a:prstClr val="black"/>
                </a:solidFill>
                <a:latin typeface="Arial (Body)"/>
                <a:cs typeface="Arial" panose="020B0604020202020204" pitchFamily="34" charset="0"/>
              </a:rPr>
              <a:t>và</a:t>
            </a:r>
            <a:r>
              <a:rPr lang="en-US" sz="3800" dirty="0">
                <a:solidFill>
                  <a:prstClr val="black"/>
                </a:solidFill>
                <a:latin typeface="Arial (Body)"/>
                <a:cs typeface="Arial" panose="020B0604020202020204" pitchFamily="34" charset="0"/>
              </a:rPr>
              <a:t> </a:t>
            </a:r>
            <a:r>
              <a:rPr lang="en-US" sz="3800" dirty="0" err="1">
                <a:solidFill>
                  <a:prstClr val="black"/>
                </a:solidFill>
                <a:latin typeface="Arial (Body)"/>
                <a:cs typeface="Arial" panose="020B0604020202020204" pitchFamily="34" charset="0"/>
              </a:rPr>
              <a:t>mặt</a:t>
            </a:r>
            <a:r>
              <a:rPr lang="en-US" sz="3800" dirty="0">
                <a:solidFill>
                  <a:prstClr val="black"/>
                </a:solidFill>
                <a:latin typeface="Arial (Body)"/>
                <a:cs typeface="Arial" panose="020B0604020202020204" pitchFamily="34" charset="0"/>
              </a:rPr>
              <a:t> </a:t>
            </a:r>
            <a:r>
              <a:rPr lang="en-US" sz="3800" dirty="0" err="1">
                <a:solidFill>
                  <a:prstClr val="black"/>
                </a:solidFill>
                <a:latin typeface="Arial (Body)"/>
                <a:cs typeface="Arial" panose="020B0604020202020204" pitchFamily="34" charset="0"/>
              </a:rPr>
              <a:t>phẳng</a:t>
            </a:r>
            <a:endParaRPr kumimoji="0" lang="en-US" sz="3800" b="1" i="0" u="none" strike="noStrike" kern="1200" cap="none" spc="0" normalizeH="0" baseline="0" noProof="0" dirty="0">
              <a:ln>
                <a:noFill/>
              </a:ln>
              <a:solidFill>
                <a:prstClr val="black"/>
              </a:solidFill>
              <a:effectLst/>
              <a:uLnTx/>
              <a:uFillTx/>
              <a:latin typeface="Arial (Body)"/>
              <a:cs typeface="Arial" panose="020B0604020202020204" pitchFamily="34" charset="0"/>
            </a:endParaRPr>
          </a:p>
        </p:txBody>
      </p:sp>
      <p:grpSp>
        <p:nvGrpSpPr>
          <p:cNvPr id="22" name="Group 21"/>
          <p:cNvGrpSpPr/>
          <p:nvPr/>
        </p:nvGrpSpPr>
        <p:grpSpPr>
          <a:xfrm>
            <a:off x="2072233" y="1104900"/>
            <a:ext cx="16005895" cy="1035634"/>
            <a:chOff x="1607976" y="869567"/>
            <a:chExt cx="14793327" cy="1035634"/>
          </a:xfrm>
        </p:grpSpPr>
        <p:sp>
          <p:nvSpPr>
            <p:cNvPr id="23" name="Rectangle 22"/>
            <p:cNvSpPr/>
            <p:nvPr/>
          </p:nvSpPr>
          <p:spPr>
            <a:xfrm>
              <a:off x="2785746" y="988925"/>
              <a:ext cx="13615557" cy="91627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4000" b="1" i="1" u="none" strike="noStrike" kern="1200" cap="none" spc="0" normalizeH="0" baseline="0" noProof="0" dirty="0">
                  <a:ln>
                    <a:noFill/>
                  </a:ln>
                  <a:solidFill>
                    <a:srgbClr val="002060"/>
                  </a:solidFill>
                  <a:effectLst/>
                  <a:uLnTx/>
                  <a:uFillTx/>
                  <a:latin typeface="Arial (Body)"/>
                  <a:cs typeface="Arial" panose="020B0604020202020204" pitchFamily="34" charset="0"/>
                </a:rPr>
                <a:t>Chia lớp thành </a:t>
              </a:r>
              <a:r>
                <a:rPr lang="en-US" sz="4000" b="1" i="1" dirty="0">
                  <a:solidFill>
                    <a:srgbClr val="002060"/>
                  </a:solidFill>
                  <a:latin typeface="Arial (Body)"/>
                  <a:cs typeface="Arial" panose="020B0604020202020204" pitchFamily="34" charset="0"/>
                </a:rPr>
                <a:t>6</a:t>
              </a:r>
              <a:r>
                <a:rPr kumimoji="0" lang="vi-VN" sz="4000" b="1" i="1" u="none" strike="noStrike" kern="1200" cap="none" spc="0" normalizeH="0" baseline="0" noProof="0" dirty="0">
                  <a:ln>
                    <a:noFill/>
                  </a:ln>
                  <a:solidFill>
                    <a:srgbClr val="002060"/>
                  </a:solidFill>
                  <a:effectLst/>
                  <a:uLnTx/>
                  <a:uFillTx/>
                  <a:latin typeface="Arial (Body)"/>
                  <a:cs typeface="Arial" panose="020B0604020202020204" pitchFamily="34" charset="0"/>
                </a:rPr>
                <a:t> nhóm, thực hiện các nhiệm vụ sau:</a:t>
              </a:r>
              <a:endParaRPr kumimoji="0" lang="en-US" sz="4000" b="1" i="1" u="none" strike="noStrike" kern="1200" cap="none" spc="0" normalizeH="0" baseline="0" noProof="0" dirty="0">
                <a:ln>
                  <a:noFill/>
                </a:ln>
                <a:solidFill>
                  <a:srgbClr val="002060"/>
                </a:solidFill>
                <a:effectLst/>
                <a:uLnTx/>
                <a:uFillTx/>
                <a:latin typeface="Arial (Body)"/>
                <a:cs typeface="Arial" panose="020B0604020202020204" pitchFamily="34" charset="0"/>
              </a:endParaRPr>
            </a:p>
          </p:txBody>
        </p:sp>
        <p:pic>
          <p:nvPicPr>
            <p:cNvPr id="24"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07976" y="869567"/>
              <a:ext cx="990600" cy="904805"/>
            </a:xfrm>
            <a:prstGeom prst="rect">
              <a:avLst/>
            </a:prstGeom>
          </p:spPr>
        </p:pic>
      </p:grpSp>
      <p:sp>
        <p:nvSpPr>
          <p:cNvPr id="2" name="Rounded Rectangle 18">
            <a:extLst>
              <a:ext uri="{FF2B5EF4-FFF2-40B4-BE49-F238E27FC236}">
                <a16:creationId xmlns:a16="http://schemas.microsoft.com/office/drawing/2014/main" id="{DB6A28D1-B6D9-771B-A7D7-137DFDD2A735}"/>
              </a:ext>
            </a:extLst>
          </p:cNvPr>
          <p:cNvSpPr/>
          <p:nvPr/>
        </p:nvSpPr>
        <p:spPr>
          <a:xfrm>
            <a:off x="1219200" y="6121021"/>
            <a:ext cx="4876800" cy="31242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3800" b="1" i="0" u="none" strike="noStrike" kern="1200" cap="none" spc="0" normalizeH="0" baseline="0" noProof="0" dirty="0">
                <a:ln>
                  <a:noFill/>
                </a:ln>
                <a:solidFill>
                  <a:prstClr val="black"/>
                </a:solidFill>
                <a:effectLst/>
                <a:uLnTx/>
                <a:uFillTx/>
                <a:latin typeface="Arial (Body)"/>
                <a:cs typeface="Arial" panose="020B0604020202020204" pitchFamily="34" charset="0"/>
              </a:rPr>
              <a:t>Nhóm </a:t>
            </a:r>
            <a:r>
              <a:rPr kumimoji="0" lang="en-US" sz="3800" b="1" i="0" u="none" strike="noStrike" kern="1200" cap="none" spc="0" normalizeH="0" baseline="0" noProof="0" dirty="0">
                <a:ln>
                  <a:noFill/>
                </a:ln>
                <a:solidFill>
                  <a:prstClr val="black"/>
                </a:solidFill>
                <a:effectLst/>
                <a:uLnTx/>
                <a:uFillTx/>
                <a:latin typeface="Arial (Body)"/>
                <a:cs typeface="Arial" panose="020B0604020202020204" pitchFamily="34" charset="0"/>
              </a:rPr>
              <a:t>4</a:t>
            </a:r>
            <a:r>
              <a:rPr lang="en-US" sz="3800" b="1" dirty="0">
                <a:solidFill>
                  <a:prstClr val="black"/>
                </a:solidFill>
                <a:latin typeface="Arial (Body)"/>
                <a:cs typeface="Arial" panose="020B0604020202020204" pitchFamily="34" charset="0"/>
              </a:rPr>
              <a:t>. </a:t>
            </a:r>
            <a:r>
              <a:rPr lang="en-US" sz="3800" dirty="0">
                <a:solidFill>
                  <a:prstClr val="black"/>
                </a:solidFill>
                <a:latin typeface="Arial (Body)"/>
                <a:cs typeface="Arial" panose="020B0604020202020204" pitchFamily="34" charset="0"/>
              </a:rPr>
              <a:t>Hai </a:t>
            </a:r>
            <a:r>
              <a:rPr lang="en-US" sz="3800" dirty="0" err="1">
                <a:solidFill>
                  <a:prstClr val="black"/>
                </a:solidFill>
                <a:latin typeface="Arial (Body)"/>
                <a:cs typeface="Arial" panose="020B0604020202020204" pitchFamily="34" charset="0"/>
              </a:rPr>
              <a:t>mặt</a:t>
            </a:r>
            <a:r>
              <a:rPr lang="en-US" sz="3800" dirty="0">
                <a:solidFill>
                  <a:prstClr val="black"/>
                </a:solidFill>
                <a:latin typeface="Arial (Body)"/>
                <a:cs typeface="Arial" panose="020B0604020202020204" pitchFamily="34" charset="0"/>
              </a:rPr>
              <a:t> </a:t>
            </a:r>
            <a:r>
              <a:rPr lang="en-US" sz="3800" dirty="0" err="1">
                <a:solidFill>
                  <a:prstClr val="black"/>
                </a:solidFill>
                <a:latin typeface="Arial (Body)"/>
                <a:cs typeface="Arial" panose="020B0604020202020204" pitchFamily="34" charset="0"/>
              </a:rPr>
              <a:t>phẳng</a:t>
            </a:r>
            <a:r>
              <a:rPr lang="en-US" sz="3800" dirty="0">
                <a:solidFill>
                  <a:prstClr val="black"/>
                </a:solidFill>
                <a:latin typeface="Arial (Body)"/>
                <a:cs typeface="Arial" panose="020B0604020202020204" pitchFamily="34" charset="0"/>
              </a:rPr>
              <a:t> </a:t>
            </a:r>
            <a:r>
              <a:rPr lang="en-US" sz="3800" dirty="0" err="1">
                <a:solidFill>
                  <a:prstClr val="black"/>
                </a:solidFill>
                <a:latin typeface="Arial (Body)"/>
                <a:cs typeface="Arial" panose="020B0604020202020204" pitchFamily="34" charset="0"/>
              </a:rPr>
              <a:t>vuông</a:t>
            </a:r>
            <a:r>
              <a:rPr lang="en-US" sz="3800" dirty="0">
                <a:solidFill>
                  <a:prstClr val="black"/>
                </a:solidFill>
                <a:latin typeface="Arial (Body)"/>
                <a:cs typeface="Arial" panose="020B0604020202020204" pitchFamily="34" charset="0"/>
              </a:rPr>
              <a:t> </a:t>
            </a:r>
            <a:r>
              <a:rPr lang="en-US" sz="3800" dirty="0" err="1">
                <a:solidFill>
                  <a:prstClr val="black"/>
                </a:solidFill>
                <a:latin typeface="Arial (Body)"/>
                <a:cs typeface="Arial" panose="020B0604020202020204" pitchFamily="34" charset="0"/>
              </a:rPr>
              <a:t>góc</a:t>
            </a:r>
            <a:endParaRPr kumimoji="0" lang="en-US" sz="3800" b="0" i="0" u="none" strike="noStrike" kern="1200" cap="none" spc="0" normalizeH="0" baseline="0" noProof="0" dirty="0">
              <a:ln>
                <a:noFill/>
              </a:ln>
              <a:solidFill>
                <a:prstClr val="black"/>
              </a:solidFill>
              <a:effectLst/>
              <a:uLnTx/>
              <a:uFillTx/>
              <a:latin typeface="Arial (Body)"/>
              <a:cs typeface="Arial" panose="020B0604020202020204" pitchFamily="34" charset="0"/>
            </a:endParaRPr>
          </a:p>
        </p:txBody>
      </p:sp>
      <p:sp>
        <p:nvSpPr>
          <p:cNvPr id="3" name="Rounded Rectangle 19">
            <a:extLst>
              <a:ext uri="{FF2B5EF4-FFF2-40B4-BE49-F238E27FC236}">
                <a16:creationId xmlns:a16="http://schemas.microsoft.com/office/drawing/2014/main" id="{17725875-E5BB-3571-89A6-DF7D4A348A32}"/>
              </a:ext>
            </a:extLst>
          </p:cNvPr>
          <p:cNvSpPr/>
          <p:nvPr/>
        </p:nvSpPr>
        <p:spPr>
          <a:xfrm>
            <a:off x="6567237" y="6115005"/>
            <a:ext cx="4876800" cy="31242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3800" b="1" i="0" u="none" strike="noStrike" kern="1200" cap="none" spc="0" normalizeH="0" baseline="0" noProof="0" dirty="0">
                <a:ln>
                  <a:noFill/>
                </a:ln>
                <a:solidFill>
                  <a:prstClr val="black"/>
                </a:solidFill>
                <a:effectLst/>
                <a:uLnTx/>
                <a:uFillTx/>
                <a:latin typeface="Arial (Body)"/>
                <a:cs typeface="Arial" panose="020B0604020202020204" pitchFamily="34" charset="0"/>
              </a:rPr>
              <a:t>Nhóm </a:t>
            </a:r>
            <a:r>
              <a:rPr kumimoji="0" lang="en-US" sz="3800" b="1" i="0" u="none" strike="noStrike" kern="1200" cap="none" spc="0" normalizeH="0" baseline="0" noProof="0" dirty="0">
                <a:ln>
                  <a:noFill/>
                </a:ln>
                <a:solidFill>
                  <a:prstClr val="black"/>
                </a:solidFill>
                <a:effectLst/>
                <a:uLnTx/>
                <a:uFillTx/>
                <a:latin typeface="Arial (Body)"/>
                <a:cs typeface="Arial" panose="020B0604020202020204" pitchFamily="34" charset="0"/>
              </a:rPr>
              <a:t>5</a:t>
            </a:r>
            <a:r>
              <a:rPr lang="en-US" sz="3800" b="1" dirty="0">
                <a:solidFill>
                  <a:prstClr val="black"/>
                </a:solidFill>
                <a:latin typeface="Arial (Body)"/>
                <a:cs typeface="Arial" panose="020B0604020202020204" pitchFamily="34" charset="0"/>
              </a:rPr>
              <a:t>. </a:t>
            </a:r>
            <a:r>
              <a:rPr lang="en-US" sz="3800" noProof="0" dirty="0" err="1">
                <a:solidFill>
                  <a:prstClr val="black"/>
                </a:solidFill>
                <a:latin typeface="Arial (Body)"/>
                <a:cs typeface="Arial" panose="020B0604020202020204" pitchFamily="34" charset="0"/>
              </a:rPr>
              <a:t>Khoảng</a:t>
            </a:r>
            <a:r>
              <a:rPr lang="en-US" sz="3800" noProof="0" dirty="0">
                <a:solidFill>
                  <a:prstClr val="black"/>
                </a:solidFill>
                <a:latin typeface="Arial (Body)"/>
                <a:cs typeface="Arial" panose="020B0604020202020204" pitchFamily="34" charset="0"/>
              </a:rPr>
              <a:t> </a:t>
            </a:r>
            <a:r>
              <a:rPr lang="en-US" sz="3800" noProof="0" dirty="0" err="1">
                <a:solidFill>
                  <a:prstClr val="black"/>
                </a:solidFill>
                <a:latin typeface="Arial (Body)"/>
                <a:cs typeface="Arial" panose="020B0604020202020204" pitchFamily="34" charset="0"/>
              </a:rPr>
              <a:t>cách</a:t>
            </a:r>
            <a:endParaRPr kumimoji="0" lang="en-US" sz="3800" b="0" i="0" u="none" strike="noStrike" kern="1200" cap="none" spc="0" normalizeH="0" baseline="0" noProof="0" dirty="0">
              <a:ln>
                <a:noFill/>
              </a:ln>
              <a:solidFill>
                <a:prstClr val="black"/>
              </a:solidFill>
              <a:effectLst/>
              <a:uLnTx/>
              <a:uFillTx/>
              <a:latin typeface="Arial (Body)"/>
              <a:cs typeface="Arial" panose="020B0604020202020204" pitchFamily="34" charset="0"/>
            </a:endParaRPr>
          </a:p>
        </p:txBody>
      </p:sp>
      <p:sp>
        <p:nvSpPr>
          <p:cNvPr id="4" name="Rounded Rectangle 20">
            <a:extLst>
              <a:ext uri="{FF2B5EF4-FFF2-40B4-BE49-F238E27FC236}">
                <a16:creationId xmlns:a16="http://schemas.microsoft.com/office/drawing/2014/main" id="{73D355D9-8EF0-AD53-933F-9D9CFD6E12E3}"/>
              </a:ext>
            </a:extLst>
          </p:cNvPr>
          <p:cNvSpPr/>
          <p:nvPr/>
        </p:nvSpPr>
        <p:spPr>
          <a:xfrm>
            <a:off x="11963400" y="6121021"/>
            <a:ext cx="4876800" cy="3124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3800" b="1" i="0" u="none" strike="noStrike" kern="1200" cap="none" spc="0" normalizeH="0" baseline="0" noProof="0" dirty="0">
                <a:ln>
                  <a:noFill/>
                </a:ln>
                <a:solidFill>
                  <a:prstClr val="black"/>
                </a:solidFill>
                <a:effectLst/>
                <a:uLnTx/>
                <a:uFillTx/>
                <a:latin typeface="Arial (Body)"/>
                <a:cs typeface="Arial" panose="020B0604020202020204" pitchFamily="34" charset="0"/>
              </a:rPr>
              <a:t>Nhóm </a:t>
            </a:r>
            <a:r>
              <a:rPr kumimoji="0" lang="en-US" sz="3800" b="1" i="0" u="none" strike="noStrike" kern="1200" cap="none" spc="0" normalizeH="0" baseline="0" noProof="0" dirty="0">
                <a:ln>
                  <a:noFill/>
                </a:ln>
                <a:solidFill>
                  <a:prstClr val="black"/>
                </a:solidFill>
                <a:effectLst/>
                <a:uLnTx/>
                <a:uFillTx/>
                <a:latin typeface="Arial (Body)"/>
                <a:cs typeface="Arial" panose="020B0604020202020204" pitchFamily="34" charset="0"/>
              </a:rPr>
              <a:t>6</a:t>
            </a:r>
            <a:r>
              <a:rPr lang="en-US" sz="3800" b="1" noProof="0" dirty="0">
                <a:solidFill>
                  <a:prstClr val="black"/>
                </a:solidFill>
                <a:latin typeface="Arial (Body)"/>
                <a:cs typeface="Arial" panose="020B0604020202020204" pitchFamily="34" charset="0"/>
              </a:rPr>
              <a:t>. </a:t>
            </a:r>
            <a:r>
              <a:rPr lang="en-US" sz="3800" dirty="0" err="1">
                <a:solidFill>
                  <a:prstClr val="black"/>
                </a:solidFill>
                <a:latin typeface="Arial (Body)"/>
                <a:cs typeface="Arial" panose="020B0604020202020204" pitchFamily="34" charset="0"/>
              </a:rPr>
              <a:t>Hình</a:t>
            </a:r>
            <a:r>
              <a:rPr lang="en-US" sz="3800" dirty="0">
                <a:solidFill>
                  <a:prstClr val="black"/>
                </a:solidFill>
                <a:latin typeface="Arial (Body)"/>
                <a:cs typeface="Arial" panose="020B0604020202020204" pitchFamily="34" charset="0"/>
              </a:rPr>
              <a:t> </a:t>
            </a:r>
            <a:r>
              <a:rPr lang="en-US" sz="3800" dirty="0" err="1">
                <a:solidFill>
                  <a:prstClr val="black"/>
                </a:solidFill>
                <a:latin typeface="Arial (Body)"/>
                <a:cs typeface="Arial" panose="020B0604020202020204" pitchFamily="34" charset="0"/>
              </a:rPr>
              <a:t>lăng</a:t>
            </a:r>
            <a:r>
              <a:rPr lang="en-US" sz="3800" dirty="0">
                <a:solidFill>
                  <a:prstClr val="black"/>
                </a:solidFill>
                <a:latin typeface="Arial (Body)"/>
                <a:cs typeface="Arial" panose="020B0604020202020204" pitchFamily="34" charset="0"/>
              </a:rPr>
              <a:t> </a:t>
            </a:r>
            <a:r>
              <a:rPr lang="en-US" sz="3800" dirty="0" err="1">
                <a:solidFill>
                  <a:prstClr val="black"/>
                </a:solidFill>
                <a:latin typeface="Arial (Body)"/>
                <a:cs typeface="Arial" panose="020B0604020202020204" pitchFamily="34" charset="0"/>
              </a:rPr>
              <a:t>trụ</a:t>
            </a:r>
            <a:r>
              <a:rPr lang="en-US" sz="3800" dirty="0">
                <a:solidFill>
                  <a:prstClr val="black"/>
                </a:solidFill>
                <a:latin typeface="Arial (Body)"/>
                <a:cs typeface="Arial" panose="020B0604020202020204" pitchFamily="34" charset="0"/>
              </a:rPr>
              <a:t> </a:t>
            </a:r>
            <a:r>
              <a:rPr lang="en-US" sz="3800" dirty="0" err="1">
                <a:solidFill>
                  <a:prstClr val="black"/>
                </a:solidFill>
                <a:latin typeface="Arial (Body)"/>
                <a:cs typeface="Arial" panose="020B0604020202020204" pitchFamily="34" charset="0"/>
              </a:rPr>
              <a:t>đứng</a:t>
            </a:r>
            <a:r>
              <a:rPr lang="en-US" sz="3800" dirty="0">
                <a:solidFill>
                  <a:prstClr val="black"/>
                </a:solidFill>
                <a:latin typeface="Arial (Body)"/>
                <a:cs typeface="Arial" panose="020B0604020202020204" pitchFamily="34" charset="0"/>
              </a:rPr>
              <a:t>, </a:t>
            </a:r>
            <a:r>
              <a:rPr lang="en-US" sz="3800" dirty="0" err="1">
                <a:solidFill>
                  <a:prstClr val="black"/>
                </a:solidFill>
                <a:latin typeface="Arial (Body)"/>
                <a:cs typeface="Arial" panose="020B0604020202020204" pitchFamily="34" charset="0"/>
              </a:rPr>
              <a:t>hình</a:t>
            </a:r>
            <a:r>
              <a:rPr lang="en-US" sz="3800" dirty="0">
                <a:solidFill>
                  <a:prstClr val="black"/>
                </a:solidFill>
                <a:latin typeface="Arial (Body)"/>
                <a:cs typeface="Arial" panose="020B0604020202020204" pitchFamily="34" charset="0"/>
              </a:rPr>
              <a:t> </a:t>
            </a:r>
            <a:r>
              <a:rPr lang="en-US" sz="3800" dirty="0" err="1">
                <a:solidFill>
                  <a:prstClr val="black"/>
                </a:solidFill>
                <a:latin typeface="Arial (Body)"/>
                <a:cs typeface="Arial" panose="020B0604020202020204" pitchFamily="34" charset="0"/>
              </a:rPr>
              <a:t>chóp</a:t>
            </a:r>
            <a:r>
              <a:rPr lang="en-US" sz="3800" dirty="0">
                <a:solidFill>
                  <a:prstClr val="black"/>
                </a:solidFill>
                <a:latin typeface="Arial (Body)"/>
                <a:cs typeface="Arial" panose="020B0604020202020204" pitchFamily="34" charset="0"/>
              </a:rPr>
              <a:t> </a:t>
            </a:r>
            <a:r>
              <a:rPr lang="en-US" sz="3800" dirty="0" err="1">
                <a:solidFill>
                  <a:prstClr val="black"/>
                </a:solidFill>
                <a:latin typeface="Arial (Body)"/>
                <a:cs typeface="Arial" panose="020B0604020202020204" pitchFamily="34" charset="0"/>
              </a:rPr>
              <a:t>đều</a:t>
            </a:r>
            <a:r>
              <a:rPr lang="en-US" sz="3800" dirty="0">
                <a:solidFill>
                  <a:prstClr val="black"/>
                </a:solidFill>
                <a:latin typeface="Arial (Body)"/>
                <a:cs typeface="Arial" panose="020B0604020202020204" pitchFamily="34" charset="0"/>
              </a:rPr>
              <a:t>, </a:t>
            </a:r>
            <a:r>
              <a:rPr lang="en-US" sz="3800" dirty="0" err="1">
                <a:solidFill>
                  <a:prstClr val="black"/>
                </a:solidFill>
                <a:latin typeface="Arial (Body)"/>
                <a:cs typeface="Arial" panose="020B0604020202020204" pitchFamily="34" charset="0"/>
              </a:rPr>
              <a:t>thể</a:t>
            </a:r>
            <a:r>
              <a:rPr lang="en-US" sz="3800" dirty="0">
                <a:solidFill>
                  <a:prstClr val="black"/>
                </a:solidFill>
                <a:latin typeface="Arial (Body)"/>
                <a:cs typeface="Arial" panose="020B0604020202020204" pitchFamily="34" charset="0"/>
              </a:rPr>
              <a:t> </a:t>
            </a:r>
            <a:r>
              <a:rPr lang="en-US" sz="3800" dirty="0" err="1">
                <a:solidFill>
                  <a:prstClr val="black"/>
                </a:solidFill>
                <a:latin typeface="Arial (Body)"/>
                <a:cs typeface="Arial" panose="020B0604020202020204" pitchFamily="34" charset="0"/>
              </a:rPr>
              <a:t>tích</a:t>
            </a:r>
            <a:r>
              <a:rPr lang="en-US" sz="3800" dirty="0">
                <a:solidFill>
                  <a:prstClr val="black"/>
                </a:solidFill>
                <a:latin typeface="Arial (Body)"/>
                <a:cs typeface="Arial" panose="020B0604020202020204" pitchFamily="34" charset="0"/>
              </a:rPr>
              <a:t> </a:t>
            </a:r>
            <a:r>
              <a:rPr lang="en-US" sz="3800" dirty="0" err="1">
                <a:solidFill>
                  <a:prstClr val="black"/>
                </a:solidFill>
                <a:latin typeface="Arial (Body)"/>
                <a:cs typeface="Arial" panose="020B0604020202020204" pitchFamily="34" charset="0"/>
              </a:rPr>
              <a:t>hình</a:t>
            </a:r>
            <a:endParaRPr kumimoji="0" lang="en-US" sz="3800" b="0" i="0" u="none" strike="noStrike" kern="1200" cap="none" spc="0" normalizeH="0" baseline="0" noProof="0" dirty="0">
              <a:ln>
                <a:noFill/>
              </a:ln>
              <a:solidFill>
                <a:prstClr val="black"/>
              </a:solidFill>
              <a:effectLst/>
              <a:uLnTx/>
              <a:uFillTx/>
              <a:latin typeface="Arial (Body)"/>
              <a:cs typeface="Arial" panose="020B0604020202020204" pitchFamily="34" charset="0"/>
            </a:endParaRPr>
          </a:p>
        </p:txBody>
      </p:sp>
    </p:spTree>
    <p:extLst>
      <p:ext uri="{BB962C8B-B14F-4D97-AF65-F5344CB8AC3E}">
        <p14:creationId xmlns:p14="http://schemas.microsoft.com/office/powerpoint/2010/main" val="2280874926"/>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 grpId="0" animBg="1"/>
      <p:bldP spid="3"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p:cNvPicPr>
            <a:picLocks noChangeAspect="1"/>
          </p:cNvPicPr>
          <p:nvPr/>
        </p:nvPicPr>
        <p:blipFill>
          <a:blip r:embed="rId2"/>
          <a:stretch>
            <a:fillRect/>
          </a:stretch>
        </p:blipFill>
        <p:spPr>
          <a:xfrm>
            <a:off x="533400" y="7984524"/>
            <a:ext cx="2097505" cy="1592292"/>
          </a:xfrm>
          <a:prstGeom prst="rect">
            <a:avLst/>
          </a:prstGeom>
        </p:spPr>
      </p:pic>
      <p:sp>
        <p:nvSpPr>
          <p:cNvPr id="16" name="TextBox 15">
            <a:extLst>
              <a:ext uri="{FF2B5EF4-FFF2-40B4-BE49-F238E27FC236}">
                <a16:creationId xmlns:a16="http://schemas.microsoft.com/office/drawing/2014/main" id="{521793D1-2DEA-7F0C-6C1E-6E5F2E262F64}"/>
              </a:ext>
            </a:extLst>
          </p:cNvPr>
          <p:cNvSpPr txBox="1"/>
          <p:nvPr/>
        </p:nvSpPr>
        <p:spPr>
          <a:xfrm>
            <a:off x="762000" y="589422"/>
            <a:ext cx="14097000" cy="98559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just">
              <a:lnSpc>
                <a:spcPct val="150000"/>
              </a:lnSpc>
              <a:spcBef>
                <a:spcPts val="600"/>
              </a:spcBef>
              <a:spcAft>
                <a:spcPts val="600"/>
              </a:spcAft>
              <a:tabLst>
                <a:tab pos="184150" algn="l"/>
              </a:tabLst>
            </a:pPr>
            <a:r>
              <a:rPr lang="da-DK" sz="4400" i="1" dirty="0">
                <a:solidFill>
                  <a:srgbClr val="000000"/>
                </a:solidFill>
                <a:latin typeface="Arial" panose="020B0604020202020204" pitchFamily="34" charset="0"/>
                <a:ea typeface="Calibri" panose="020F0502020204030204" pitchFamily="34" charset="0"/>
                <a:cs typeface="Times New Roman" panose="02020603050405020304" pitchFamily="18" charset="0"/>
              </a:rPr>
              <a:t>Định nghĩa góc giữa hai đường thẳng trong không gian </a:t>
            </a:r>
            <a:endParaRPr lang="en-US" sz="4400" dirty="0">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20" name="TextBox 19">
                <a:extLst>
                  <a:ext uri="{FF2B5EF4-FFF2-40B4-BE49-F238E27FC236}">
                    <a16:creationId xmlns:a16="http://schemas.microsoft.com/office/drawing/2014/main" id="{A822887F-5418-C059-740B-97E58C7F13B7}"/>
                  </a:ext>
                </a:extLst>
              </p:cNvPr>
              <p:cNvSpPr txBox="1"/>
              <p:nvPr/>
            </p:nvSpPr>
            <p:spPr>
              <a:xfrm>
                <a:off x="1066799" y="2292614"/>
                <a:ext cx="16154401" cy="2816797"/>
              </a:xfrm>
              <a:prstGeom prst="rect">
                <a:avLst/>
              </a:prstGeom>
              <a:ln w="38100">
                <a:prstDash val="dash"/>
              </a:ln>
            </p:spPr>
            <p:style>
              <a:lnRef idx="2">
                <a:schemeClr val="accent6"/>
              </a:lnRef>
              <a:fillRef idx="1">
                <a:schemeClr val="lt1"/>
              </a:fillRef>
              <a:effectRef idx="0">
                <a:schemeClr val="accent6"/>
              </a:effectRef>
              <a:fontRef idx="minor">
                <a:schemeClr val="dk1"/>
              </a:fontRef>
            </p:style>
            <p:txBody>
              <a:bodyPr wrap="square">
                <a:spAutoFit/>
              </a:bodyPr>
              <a:lstStyle/>
              <a:p>
                <a:pPr algn="just">
                  <a:lnSpc>
                    <a:spcPct val="150000"/>
                  </a:lnSpc>
                  <a:spcBef>
                    <a:spcPts val="600"/>
                  </a:spcBef>
                  <a:spcAft>
                    <a:spcPts val="600"/>
                  </a:spcAft>
                </a:pPr>
                <a:r>
                  <a:rPr lang="da-DK" sz="4000" dirty="0">
                    <a:latin typeface="Arial" panose="020B0604020202020204" pitchFamily="34" charset="0"/>
                    <a:ea typeface="Times New Roman" panose="02020603050405020304" pitchFamily="18" charset="0"/>
                    <a:cs typeface="Times New Roman" panose="02020603050405020304" pitchFamily="18" charset="0"/>
                  </a:rPr>
                  <a:t>Góc giữa hai đường thẳng </a:t>
                </a:r>
                <a14:m>
                  <m:oMath xmlns:m="http://schemas.openxmlformats.org/officeDocument/2006/math">
                    <m:r>
                      <a:rPr lang="da-DK" sz="4000" i="1">
                        <a:latin typeface="Cambria Math" panose="02040503050406030204" pitchFamily="18" charset="0"/>
                        <a:ea typeface="Times New Roman" panose="02020603050405020304" pitchFamily="18" charset="0"/>
                        <a:cs typeface="Arial" panose="020B0604020202020204" pitchFamily="34" charset="0"/>
                      </a:rPr>
                      <m:t>𝑎</m:t>
                    </m:r>
                  </m:oMath>
                </a14:m>
                <a:r>
                  <a:rPr lang="da-DK" sz="4000" dirty="0">
                    <a:latin typeface="Arial" panose="020B0604020202020204" pitchFamily="34" charset="0"/>
                    <a:ea typeface="Times New Roman" panose="02020603050405020304" pitchFamily="18" charset="0"/>
                    <a:cs typeface="Times New Roman" panose="02020603050405020304" pitchFamily="18" charset="0"/>
                  </a:rPr>
                  <a:t> và </a:t>
                </a:r>
                <a14:m>
                  <m:oMath xmlns:m="http://schemas.openxmlformats.org/officeDocument/2006/math">
                    <m:r>
                      <a:rPr lang="da-DK" sz="4000" i="1">
                        <a:latin typeface="Cambria Math" panose="02040503050406030204" pitchFamily="18" charset="0"/>
                        <a:ea typeface="Times New Roman" panose="02020603050405020304" pitchFamily="18" charset="0"/>
                        <a:cs typeface="Arial" panose="020B0604020202020204" pitchFamily="34" charset="0"/>
                      </a:rPr>
                      <m:t>𝑏</m:t>
                    </m:r>
                  </m:oMath>
                </a14:m>
                <a:r>
                  <a:rPr lang="da-DK" sz="4000" dirty="0">
                    <a:latin typeface="Arial" panose="020B0604020202020204" pitchFamily="34" charset="0"/>
                    <a:ea typeface="Times New Roman" panose="02020603050405020304" pitchFamily="18" charset="0"/>
                    <a:cs typeface="Times New Roman" panose="02020603050405020304" pitchFamily="18" charset="0"/>
                  </a:rPr>
                  <a:t> trong không gian là góc giữa hai đường thẳng </a:t>
                </a:r>
                <a14:m>
                  <m:oMath xmlns:m="http://schemas.openxmlformats.org/officeDocument/2006/math">
                    <m:r>
                      <a:rPr lang="da-DK" sz="4000" i="1">
                        <a:latin typeface="Cambria Math" panose="02040503050406030204" pitchFamily="18" charset="0"/>
                        <a:ea typeface="Times New Roman" panose="02020603050405020304" pitchFamily="18" charset="0"/>
                        <a:cs typeface="Arial" panose="020B0604020202020204" pitchFamily="34" charset="0"/>
                      </a:rPr>
                      <m:t>𝑎</m:t>
                    </m:r>
                    <m:r>
                      <a:rPr lang="da-DK" sz="4000" i="1">
                        <a:latin typeface="Cambria Math" panose="02040503050406030204" pitchFamily="18" charset="0"/>
                        <a:ea typeface="Times New Roman" panose="02020603050405020304" pitchFamily="18" charset="0"/>
                        <a:cs typeface="Arial" panose="020B0604020202020204" pitchFamily="34" charset="0"/>
                      </a:rPr>
                      <m:t>′</m:t>
                    </m:r>
                  </m:oMath>
                </a14:m>
                <a:r>
                  <a:rPr lang="da-DK" sz="4000" dirty="0">
                    <a:latin typeface="Arial" panose="020B0604020202020204" pitchFamily="34" charset="0"/>
                    <a:ea typeface="Times New Roman" panose="02020603050405020304" pitchFamily="18" charset="0"/>
                    <a:cs typeface="Times New Roman" panose="02020603050405020304" pitchFamily="18" charset="0"/>
                  </a:rPr>
                  <a:t> và </a:t>
                </a:r>
                <a14:m>
                  <m:oMath xmlns:m="http://schemas.openxmlformats.org/officeDocument/2006/math">
                    <m:r>
                      <a:rPr lang="da-DK" sz="4000" i="1">
                        <a:latin typeface="Cambria Math" panose="02040503050406030204" pitchFamily="18" charset="0"/>
                        <a:ea typeface="Times New Roman" panose="02020603050405020304" pitchFamily="18" charset="0"/>
                        <a:cs typeface="Arial" panose="020B0604020202020204" pitchFamily="34" charset="0"/>
                      </a:rPr>
                      <m:t>𝑏</m:t>
                    </m:r>
                    <m:r>
                      <a:rPr lang="da-DK" sz="4000" i="1">
                        <a:latin typeface="Cambria Math" panose="02040503050406030204" pitchFamily="18" charset="0"/>
                        <a:ea typeface="Times New Roman" panose="02020603050405020304" pitchFamily="18" charset="0"/>
                        <a:cs typeface="Arial" panose="020B0604020202020204" pitchFamily="34" charset="0"/>
                      </a:rPr>
                      <m:t>′</m:t>
                    </m:r>
                  </m:oMath>
                </a14:m>
                <a:r>
                  <a:rPr lang="da-DK" sz="4000" dirty="0">
                    <a:latin typeface="Arial" panose="020B0604020202020204" pitchFamily="34" charset="0"/>
                    <a:ea typeface="Times New Roman" panose="02020603050405020304" pitchFamily="18" charset="0"/>
                    <a:cs typeface="Times New Roman" panose="02020603050405020304" pitchFamily="18" charset="0"/>
                  </a:rPr>
                  <a:t> cùng đi qua một điểm </a:t>
                </a:r>
                <a14:m>
                  <m:oMath xmlns:m="http://schemas.openxmlformats.org/officeDocument/2006/math">
                    <m:r>
                      <a:rPr lang="da-DK" sz="4000" i="1">
                        <a:latin typeface="Cambria Math" panose="02040503050406030204" pitchFamily="18" charset="0"/>
                        <a:ea typeface="Times New Roman" panose="02020603050405020304" pitchFamily="18" charset="0"/>
                        <a:cs typeface="Arial" panose="020B0604020202020204" pitchFamily="34" charset="0"/>
                      </a:rPr>
                      <m:t>𝑂</m:t>
                    </m:r>
                  </m:oMath>
                </a14:m>
                <a:r>
                  <a:rPr lang="da-DK" sz="4000" dirty="0">
                    <a:latin typeface="Arial" panose="020B0604020202020204" pitchFamily="34" charset="0"/>
                    <a:ea typeface="Times New Roman" panose="02020603050405020304" pitchFamily="18" charset="0"/>
                    <a:cs typeface="Times New Roman" panose="02020603050405020304" pitchFamily="18" charset="0"/>
                  </a:rPr>
                  <a:t> và lần lượt song song (hoặc trùng) với </a:t>
                </a:r>
                <a14:m>
                  <m:oMath xmlns:m="http://schemas.openxmlformats.org/officeDocument/2006/math">
                    <m:r>
                      <a:rPr lang="da-DK" sz="4000" i="1">
                        <a:latin typeface="Cambria Math" panose="02040503050406030204" pitchFamily="18" charset="0"/>
                        <a:ea typeface="Times New Roman" panose="02020603050405020304" pitchFamily="18" charset="0"/>
                        <a:cs typeface="Arial" panose="020B0604020202020204" pitchFamily="34" charset="0"/>
                      </a:rPr>
                      <m:t>𝑎</m:t>
                    </m:r>
                  </m:oMath>
                </a14:m>
                <a:r>
                  <a:rPr lang="da-DK" sz="4000" dirty="0">
                    <a:latin typeface="Arial" panose="020B0604020202020204" pitchFamily="34" charset="0"/>
                    <a:ea typeface="Times New Roman" panose="02020603050405020304" pitchFamily="18" charset="0"/>
                    <a:cs typeface="Times New Roman" panose="02020603050405020304" pitchFamily="18" charset="0"/>
                  </a:rPr>
                  <a:t> và </a:t>
                </a:r>
                <a14:m>
                  <m:oMath xmlns:m="http://schemas.openxmlformats.org/officeDocument/2006/math">
                    <m:r>
                      <a:rPr lang="da-DK" sz="4000" i="1">
                        <a:latin typeface="Cambria Math" panose="02040503050406030204" pitchFamily="18" charset="0"/>
                        <a:ea typeface="Times New Roman" panose="02020603050405020304" pitchFamily="18" charset="0"/>
                        <a:cs typeface="Arial" panose="020B0604020202020204" pitchFamily="34" charset="0"/>
                      </a:rPr>
                      <m:t>𝑏</m:t>
                    </m:r>
                  </m:oMath>
                </a14:m>
                <a:r>
                  <a:rPr lang="da-DK" sz="4000" dirty="0">
                    <a:latin typeface="Arial" panose="020B0604020202020204" pitchFamily="34" charset="0"/>
                    <a:ea typeface="Times New Roman" panose="02020603050405020304" pitchFamily="18" charset="0"/>
                    <a:cs typeface="Times New Roman" panose="02020603050405020304" pitchFamily="18" charset="0"/>
                  </a:rPr>
                  <a:t>, kí hiệu </a:t>
                </a:r>
                <a14:m>
                  <m:oMath xmlns:m="http://schemas.openxmlformats.org/officeDocument/2006/math">
                    <m:r>
                      <a:rPr lang="da-DK" sz="4000" i="1">
                        <a:latin typeface="Cambria Math" panose="02040503050406030204" pitchFamily="18" charset="0"/>
                        <a:ea typeface="Times New Roman" panose="02020603050405020304" pitchFamily="18" charset="0"/>
                        <a:cs typeface="Arial" panose="020B0604020202020204" pitchFamily="34" charset="0"/>
                      </a:rPr>
                      <m:t>(</m:t>
                    </m:r>
                    <m:r>
                      <a:rPr lang="da-DK" sz="4000" i="1">
                        <a:latin typeface="Cambria Math" panose="02040503050406030204" pitchFamily="18" charset="0"/>
                        <a:ea typeface="Times New Roman" panose="02020603050405020304" pitchFamily="18" charset="0"/>
                        <a:cs typeface="Arial" panose="020B0604020202020204" pitchFamily="34" charset="0"/>
                      </a:rPr>
                      <m:t>𝑎</m:t>
                    </m:r>
                    <m:r>
                      <a:rPr lang="da-DK" sz="4000" i="1">
                        <a:latin typeface="Cambria Math" panose="02040503050406030204" pitchFamily="18" charset="0"/>
                        <a:ea typeface="Times New Roman" panose="02020603050405020304" pitchFamily="18" charset="0"/>
                        <a:cs typeface="Arial" panose="020B0604020202020204" pitchFamily="34" charset="0"/>
                      </a:rPr>
                      <m:t>, </m:t>
                    </m:r>
                    <m:r>
                      <a:rPr lang="da-DK" sz="4000" i="1">
                        <a:latin typeface="Cambria Math" panose="02040503050406030204" pitchFamily="18" charset="0"/>
                        <a:ea typeface="Times New Roman" panose="02020603050405020304" pitchFamily="18" charset="0"/>
                        <a:cs typeface="Arial" panose="020B0604020202020204" pitchFamily="34" charset="0"/>
                      </a:rPr>
                      <m:t>𝑏</m:t>
                    </m:r>
                    <m:r>
                      <a:rPr lang="da-DK" sz="4000" i="1">
                        <a:latin typeface="Cambria Math" panose="02040503050406030204" pitchFamily="18" charset="0"/>
                        <a:ea typeface="Times New Roman" panose="02020603050405020304" pitchFamily="18" charset="0"/>
                        <a:cs typeface="Arial" panose="020B0604020202020204" pitchFamily="34" charset="0"/>
                      </a:rPr>
                      <m:t>)</m:t>
                    </m:r>
                  </m:oMath>
                </a14:m>
                <a:r>
                  <a:rPr lang="da-DK" sz="4000" dirty="0">
                    <a:latin typeface="Arial" panose="020B0604020202020204" pitchFamily="34" charset="0"/>
                    <a:ea typeface="Times New Roman" panose="02020603050405020304" pitchFamily="18" charset="0"/>
                    <a:cs typeface="Times New Roman" panose="02020603050405020304" pitchFamily="18" charset="0"/>
                  </a:rPr>
                  <a:t> hoặc </a:t>
                </a:r>
                <a14:m>
                  <m:oMath xmlns:m="http://schemas.openxmlformats.org/officeDocument/2006/math">
                    <m:acc>
                      <m:accPr>
                        <m:chr m:val="̂"/>
                        <m:ctrlPr>
                          <a:rPr lang="en-US" sz="4000" i="1">
                            <a:latin typeface="Cambria Math" panose="02040503050406030204" pitchFamily="18" charset="0"/>
                            <a:ea typeface="Times New Roman" panose="02020603050405020304" pitchFamily="18" charset="0"/>
                            <a:cs typeface="Arial" panose="020B0604020202020204" pitchFamily="34" charset="0"/>
                          </a:rPr>
                        </m:ctrlPr>
                      </m:accPr>
                      <m:e>
                        <m:d>
                          <m:dPr>
                            <m:ctrlPr>
                              <a:rPr lang="en-US" sz="4000" i="1">
                                <a:latin typeface="Cambria Math" panose="02040503050406030204" pitchFamily="18" charset="0"/>
                                <a:ea typeface="Times New Roman" panose="02020603050405020304" pitchFamily="18" charset="0"/>
                                <a:cs typeface="Arial" panose="020B0604020202020204" pitchFamily="34" charset="0"/>
                              </a:rPr>
                            </m:ctrlPr>
                          </m:dPr>
                          <m:e>
                            <m:r>
                              <a:rPr lang="da-DK" sz="4000" i="1">
                                <a:latin typeface="Cambria Math" panose="02040503050406030204" pitchFamily="18" charset="0"/>
                                <a:ea typeface="Times New Roman" panose="02020603050405020304" pitchFamily="18" charset="0"/>
                                <a:cs typeface="Arial" panose="020B0604020202020204" pitchFamily="34" charset="0"/>
                              </a:rPr>
                              <m:t>𝑎</m:t>
                            </m:r>
                            <m:r>
                              <a:rPr lang="da-DK" sz="4000" i="1">
                                <a:latin typeface="Cambria Math" panose="02040503050406030204" pitchFamily="18" charset="0"/>
                                <a:ea typeface="Times New Roman" panose="02020603050405020304" pitchFamily="18" charset="0"/>
                                <a:cs typeface="Arial" panose="020B0604020202020204" pitchFamily="34" charset="0"/>
                              </a:rPr>
                              <m:t>,</m:t>
                            </m:r>
                            <m:r>
                              <a:rPr lang="da-DK" sz="4000" i="1">
                                <a:latin typeface="Cambria Math" panose="02040503050406030204" pitchFamily="18" charset="0"/>
                                <a:ea typeface="Times New Roman" panose="02020603050405020304" pitchFamily="18" charset="0"/>
                                <a:cs typeface="Arial" panose="020B0604020202020204" pitchFamily="34" charset="0"/>
                              </a:rPr>
                              <m:t>𝑏</m:t>
                            </m:r>
                          </m:e>
                        </m:d>
                      </m:e>
                    </m:acc>
                  </m:oMath>
                </a14:m>
                <a:r>
                  <a:rPr lang="da-DK" sz="4000" dirty="0">
                    <a:latin typeface="Arial" panose="020B0604020202020204" pitchFamily="34" charset="0"/>
                    <a:ea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20" name="TextBox 19">
                <a:extLst>
                  <a:ext uri="{FF2B5EF4-FFF2-40B4-BE49-F238E27FC236}">
                    <a16:creationId xmlns:a16="http://schemas.microsoft.com/office/drawing/2014/main" id="{A822887F-5418-C059-740B-97E58C7F13B7}"/>
                  </a:ext>
                </a:extLst>
              </p:cNvPr>
              <p:cNvSpPr txBox="1">
                <a:spLocks noRot="1" noChangeAspect="1" noMove="1" noResize="1" noEditPoints="1" noAdjustHandles="1" noChangeArrowheads="1" noChangeShapeType="1" noTextEdit="1"/>
              </p:cNvSpPr>
              <p:nvPr/>
            </p:nvSpPr>
            <p:spPr>
              <a:xfrm>
                <a:off x="1066799" y="2292614"/>
                <a:ext cx="16154401" cy="2816797"/>
              </a:xfrm>
              <a:prstGeom prst="rect">
                <a:avLst/>
              </a:prstGeom>
              <a:blipFill>
                <a:blip r:embed="rId3"/>
                <a:stretch>
                  <a:fillRect l="-1205" r="-1205" b="-7479"/>
                </a:stretch>
              </a:blipFill>
              <a:ln w="38100">
                <a:prstDash val="dash"/>
              </a:ln>
            </p:spPr>
            <p:txBody>
              <a:bodyPr/>
              <a:lstStyle/>
              <a:p>
                <a:r>
                  <a:rPr lang="en-US">
                    <a:noFill/>
                  </a:rPr>
                  <a:t> </a:t>
                </a:r>
              </a:p>
            </p:txBody>
          </p:sp>
        </mc:Fallback>
      </mc:AlternateContent>
      <p:sp>
        <p:nvSpPr>
          <p:cNvPr id="3" name="TextBox 2">
            <a:extLst>
              <a:ext uri="{FF2B5EF4-FFF2-40B4-BE49-F238E27FC236}">
                <a16:creationId xmlns:a16="http://schemas.microsoft.com/office/drawing/2014/main" id="{258898D5-52C6-F9E0-1E9B-7BBF32D8DC7D}"/>
              </a:ext>
            </a:extLst>
          </p:cNvPr>
          <p:cNvSpPr txBox="1"/>
          <p:nvPr/>
        </p:nvSpPr>
        <p:spPr>
          <a:xfrm>
            <a:off x="798095" y="5561376"/>
            <a:ext cx="9982200" cy="98559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lnSpc>
                <a:spcPct val="150000"/>
              </a:lnSpc>
              <a:spcBef>
                <a:spcPts val="600"/>
              </a:spcBef>
              <a:spcAft>
                <a:spcPts val="600"/>
              </a:spcAft>
            </a:pPr>
            <a:r>
              <a:rPr lang="da-DK" sz="4400" i="1" dirty="0">
                <a:latin typeface="Arial" panose="020B0604020202020204" pitchFamily="34" charset="0"/>
                <a:ea typeface="Times New Roman" panose="02020603050405020304" pitchFamily="18" charset="0"/>
                <a:cs typeface="Times New Roman" panose="02020603050405020304" pitchFamily="18" charset="0"/>
              </a:rPr>
              <a:t>Khái niệm hai đường thẳng vuông góc</a:t>
            </a:r>
            <a:endParaRPr lang="en-US" sz="4400" dirty="0">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86C7A460-79FB-77A1-BC1E-4EF16438B434}"/>
                  </a:ext>
                </a:extLst>
              </p:cNvPr>
              <p:cNvSpPr txBox="1"/>
              <p:nvPr/>
            </p:nvSpPr>
            <p:spPr>
              <a:xfrm>
                <a:off x="3048001" y="6947310"/>
                <a:ext cx="15011400" cy="2904962"/>
              </a:xfrm>
              <a:prstGeom prst="rect">
                <a:avLst/>
              </a:prstGeom>
              <a:ln w="38100">
                <a:prstDash val="dash"/>
              </a:ln>
            </p:spPr>
            <p:style>
              <a:lnRef idx="2">
                <a:schemeClr val="accent6"/>
              </a:lnRef>
              <a:fillRef idx="1">
                <a:schemeClr val="lt1"/>
              </a:fillRef>
              <a:effectRef idx="0">
                <a:schemeClr val="accent6"/>
              </a:effectRef>
              <a:fontRef idx="minor">
                <a:schemeClr val="dk1"/>
              </a:fontRef>
            </p:style>
            <p:txBody>
              <a:bodyPr wrap="square">
                <a:spAutoFit/>
              </a:bodyPr>
              <a:lstStyle/>
              <a:p>
                <a:pPr algn="just">
                  <a:lnSpc>
                    <a:spcPct val="150000"/>
                  </a:lnSpc>
                  <a:spcBef>
                    <a:spcPts val="600"/>
                  </a:spcBef>
                  <a:spcAft>
                    <a:spcPts val="600"/>
                  </a:spcAft>
                </a:pPr>
                <a:r>
                  <a:rPr lang="da-DK" sz="4000" dirty="0">
                    <a:latin typeface="Arial" panose="020B0604020202020204" pitchFamily="34" charset="0"/>
                    <a:ea typeface="Calibri" panose="020F0502020204030204" pitchFamily="34" charset="0"/>
                    <a:cs typeface="Times New Roman" panose="02020603050405020304" pitchFamily="18" charset="0"/>
                  </a:rPr>
                  <a:t>Hai đường thẳng được gọi là vuông góc với nhau nếu góc giữa chúng bằng </a:t>
                </a:r>
                <a14:m>
                  <m:oMath xmlns:m="http://schemas.openxmlformats.org/officeDocument/2006/math">
                    <m:sSup>
                      <m:sSupPr>
                        <m:ctrlPr>
                          <a:rPr lang="en-US" sz="4000" i="1">
                            <a:latin typeface="Cambria Math" panose="02040503050406030204" pitchFamily="18" charset="0"/>
                            <a:ea typeface="Calibri" panose="020F0502020204030204" pitchFamily="34" charset="0"/>
                            <a:cs typeface="Arial" panose="020B0604020202020204" pitchFamily="34" charset="0"/>
                          </a:rPr>
                        </m:ctrlPr>
                      </m:sSupPr>
                      <m:e>
                        <m:r>
                          <a:rPr lang="da-DK" sz="4000" i="1">
                            <a:latin typeface="Cambria Math" panose="02040503050406030204" pitchFamily="18" charset="0"/>
                            <a:ea typeface="Calibri" panose="020F0502020204030204" pitchFamily="34" charset="0"/>
                            <a:cs typeface="Arial" panose="020B0604020202020204" pitchFamily="34" charset="0"/>
                          </a:rPr>
                          <m:t>90</m:t>
                        </m:r>
                      </m:e>
                      <m:sup>
                        <m:r>
                          <a:rPr lang="en-US" sz="4000" i="1">
                            <a:latin typeface="Cambria Math" panose="02040503050406030204" pitchFamily="18" charset="0"/>
                            <a:ea typeface="Calibri" panose="020F0502020204030204" pitchFamily="34" charset="0"/>
                            <a:cs typeface="Arial" panose="020B0604020202020204" pitchFamily="34" charset="0"/>
                          </a:rPr>
                          <m:t>𝑜</m:t>
                        </m:r>
                      </m:sup>
                    </m:sSup>
                  </m:oMath>
                </a14:m>
                <a:r>
                  <a:rPr lang="da-DK" sz="4000" dirty="0">
                    <a:latin typeface="Arial" panose="020B0604020202020204" pitchFamily="34" charset="0"/>
                    <a:ea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da-DK" sz="4000" dirty="0">
                    <a:latin typeface="Arial" panose="020B0604020202020204" pitchFamily="34" charset="0"/>
                    <a:ea typeface="Calibri" panose="020F0502020204030204" pitchFamily="34" charset="0"/>
                    <a:cs typeface="Times New Roman" panose="02020603050405020304" pitchFamily="18" charset="0"/>
                  </a:rPr>
                  <a:t>Khi hai đường thẳng </a:t>
                </a:r>
                <a14:m>
                  <m:oMath xmlns:m="http://schemas.openxmlformats.org/officeDocument/2006/math">
                    <m:r>
                      <a:rPr lang="en-US" sz="4000" i="1">
                        <a:latin typeface="Cambria Math" panose="02040503050406030204" pitchFamily="18" charset="0"/>
                        <a:ea typeface="Calibri" panose="020F0502020204030204" pitchFamily="34" charset="0"/>
                        <a:cs typeface="Arial" panose="020B0604020202020204" pitchFamily="34" charset="0"/>
                      </a:rPr>
                      <m:t>𝑎</m:t>
                    </m:r>
                  </m:oMath>
                </a14:m>
                <a:r>
                  <a:rPr lang="da-DK" sz="4000" dirty="0">
                    <a:latin typeface="Arial" panose="020B0604020202020204" pitchFamily="34" charset="0"/>
                    <a:ea typeface="Times New Roman" panose="02020603050405020304" pitchFamily="18" charset="0"/>
                    <a:cs typeface="Times New Roman" panose="02020603050405020304" pitchFamily="18" charset="0"/>
                  </a:rPr>
                  <a:t> và </a:t>
                </a:r>
                <a14:m>
                  <m:oMath xmlns:m="http://schemas.openxmlformats.org/officeDocument/2006/math">
                    <m:r>
                      <a:rPr lang="en-US" sz="4000" i="1">
                        <a:latin typeface="Cambria Math" panose="02040503050406030204" pitchFamily="18" charset="0"/>
                        <a:ea typeface="Times New Roman" panose="02020603050405020304" pitchFamily="18" charset="0"/>
                        <a:cs typeface="Arial" panose="020B0604020202020204" pitchFamily="34" charset="0"/>
                      </a:rPr>
                      <m:t>𝑏</m:t>
                    </m:r>
                  </m:oMath>
                </a14:m>
                <a:r>
                  <a:rPr lang="da-DK" sz="4000" dirty="0">
                    <a:latin typeface="Arial" panose="020B0604020202020204" pitchFamily="34" charset="0"/>
                    <a:ea typeface="Times New Roman" panose="02020603050405020304" pitchFamily="18" charset="0"/>
                    <a:cs typeface="Times New Roman" panose="02020603050405020304" pitchFamily="18" charset="0"/>
                  </a:rPr>
                  <a:t> vuông góc với nhau, ta kí hiệu </a:t>
                </a:r>
                <a14:m>
                  <m:oMath xmlns:m="http://schemas.openxmlformats.org/officeDocument/2006/math">
                    <m:r>
                      <a:rPr lang="en-US" sz="4000" i="1">
                        <a:latin typeface="Cambria Math" panose="02040503050406030204" pitchFamily="18" charset="0"/>
                        <a:ea typeface="Times New Roman" panose="02020603050405020304" pitchFamily="18" charset="0"/>
                        <a:cs typeface="Arial" panose="020B0604020202020204" pitchFamily="34" charset="0"/>
                      </a:rPr>
                      <m:t>𝑎</m:t>
                    </m:r>
                    <m:r>
                      <a:rPr lang="da-DK" sz="4000" i="1">
                        <a:latin typeface="Cambria Math" panose="02040503050406030204" pitchFamily="18" charset="0"/>
                        <a:ea typeface="Times New Roman" panose="02020603050405020304" pitchFamily="18" charset="0"/>
                        <a:cs typeface="Arial" panose="020B0604020202020204" pitchFamily="34" charset="0"/>
                      </a:rPr>
                      <m:t>⊥</m:t>
                    </m:r>
                    <m:r>
                      <a:rPr lang="en-US" sz="4000" i="1">
                        <a:latin typeface="Cambria Math" panose="02040503050406030204" pitchFamily="18" charset="0"/>
                        <a:ea typeface="Times New Roman" panose="02020603050405020304" pitchFamily="18" charset="0"/>
                        <a:cs typeface="Arial" panose="020B0604020202020204" pitchFamily="34" charset="0"/>
                      </a:rPr>
                      <m:t>𝑏</m:t>
                    </m:r>
                  </m:oMath>
                </a14:m>
                <a:r>
                  <a:rPr lang="da-DK" sz="4000" dirty="0">
                    <a:latin typeface="Arial" panose="020B0604020202020204" pitchFamily="34" charset="0"/>
                    <a:ea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4" name="TextBox 3">
                <a:extLst>
                  <a:ext uri="{FF2B5EF4-FFF2-40B4-BE49-F238E27FC236}">
                    <a16:creationId xmlns:a16="http://schemas.microsoft.com/office/drawing/2014/main" id="{86C7A460-79FB-77A1-BC1E-4EF16438B434}"/>
                  </a:ext>
                </a:extLst>
              </p:cNvPr>
              <p:cNvSpPr txBox="1">
                <a:spLocks noRot="1" noChangeAspect="1" noMove="1" noResize="1" noEditPoints="1" noAdjustHandles="1" noChangeArrowheads="1" noChangeShapeType="1" noTextEdit="1"/>
              </p:cNvSpPr>
              <p:nvPr/>
            </p:nvSpPr>
            <p:spPr>
              <a:xfrm>
                <a:off x="3048001" y="6947310"/>
                <a:ext cx="15011400" cy="2904962"/>
              </a:xfrm>
              <a:prstGeom prst="rect">
                <a:avLst/>
              </a:prstGeom>
              <a:blipFill>
                <a:blip r:embed="rId4"/>
                <a:stretch>
                  <a:fillRect l="-1296" r="-1256" b="-7469"/>
                </a:stretch>
              </a:blipFill>
              <a:ln w="38100">
                <a:prstDash val="dash"/>
              </a:ln>
            </p:spPr>
            <p:txBody>
              <a:bodyPr/>
              <a:lstStyle/>
              <a:p>
                <a:r>
                  <a:rPr lang="en-US">
                    <a:noFill/>
                  </a:rPr>
                  <a:t> </a:t>
                </a:r>
              </a:p>
            </p:txBody>
          </p:sp>
        </mc:Fallback>
      </mc:AlternateContent>
    </p:spTree>
    <p:extLst>
      <p:ext uri="{BB962C8B-B14F-4D97-AF65-F5344CB8AC3E}">
        <p14:creationId xmlns:p14="http://schemas.microsoft.com/office/powerpoint/2010/main" val="74685150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3"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521793D1-2DEA-7F0C-6C1E-6E5F2E262F64}"/>
              </a:ext>
            </a:extLst>
          </p:cNvPr>
          <p:cNvSpPr txBox="1"/>
          <p:nvPr/>
        </p:nvSpPr>
        <p:spPr>
          <a:xfrm>
            <a:off x="762000" y="589422"/>
            <a:ext cx="13792200" cy="98559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lnSpc>
                <a:spcPct val="150000"/>
              </a:lnSpc>
              <a:spcBef>
                <a:spcPts val="600"/>
              </a:spcBef>
              <a:spcAft>
                <a:spcPts val="600"/>
              </a:spcAft>
            </a:pPr>
            <a:r>
              <a:rPr lang="da-DK" sz="4400" i="1" dirty="0">
                <a:latin typeface="Arial" panose="020B0604020202020204" pitchFamily="34" charset="0"/>
                <a:ea typeface="Times New Roman" panose="02020603050405020304" pitchFamily="18" charset="0"/>
                <a:cs typeface="Times New Roman" panose="02020603050405020304" pitchFamily="18" charset="0"/>
              </a:rPr>
              <a:t>Định nghĩa đường thẳng vuông góc với mặt phẳng</a:t>
            </a:r>
            <a:endParaRPr lang="en-US" sz="4400" i="1" dirty="0">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20" name="TextBox 19">
                <a:extLst>
                  <a:ext uri="{FF2B5EF4-FFF2-40B4-BE49-F238E27FC236}">
                    <a16:creationId xmlns:a16="http://schemas.microsoft.com/office/drawing/2014/main" id="{A822887F-5418-C059-740B-97E58C7F13B7}"/>
                  </a:ext>
                </a:extLst>
              </p:cNvPr>
              <p:cNvSpPr txBox="1"/>
              <p:nvPr/>
            </p:nvSpPr>
            <p:spPr>
              <a:xfrm>
                <a:off x="1066799" y="2292614"/>
                <a:ext cx="16154401" cy="2751074"/>
              </a:xfrm>
              <a:prstGeom prst="rect">
                <a:avLst/>
              </a:prstGeom>
              <a:ln w="38100">
                <a:solidFill>
                  <a:srgbClr val="FF0000"/>
                </a:solidFill>
                <a:prstDash val="dash"/>
              </a:ln>
            </p:spPr>
            <p:style>
              <a:lnRef idx="2">
                <a:schemeClr val="accent6"/>
              </a:lnRef>
              <a:fillRef idx="1">
                <a:schemeClr val="lt1"/>
              </a:fillRef>
              <a:effectRef idx="0">
                <a:schemeClr val="accent6"/>
              </a:effectRef>
              <a:fontRef idx="minor">
                <a:schemeClr val="dk1"/>
              </a:fontRef>
            </p:style>
            <p:txBody>
              <a:bodyPr wrap="square">
                <a:spAutoFit/>
              </a:bodyPr>
              <a:lstStyle/>
              <a:p>
                <a:pPr algn="just">
                  <a:lnSpc>
                    <a:spcPct val="150000"/>
                  </a:lnSpc>
                  <a:spcBef>
                    <a:spcPts val="600"/>
                  </a:spcBef>
                  <a:spcAft>
                    <a:spcPts val="600"/>
                  </a:spcAft>
                </a:pPr>
                <a:r>
                  <a:rPr lang="vi-VN" sz="4000" dirty="0">
                    <a:ea typeface="Times New Roman" panose="02020603050405020304" pitchFamily="18" charset="0"/>
                    <a:cs typeface="Times New Roman" panose="02020603050405020304" pitchFamily="18" charset="0"/>
                  </a:rPr>
                  <a:t>Đường thẳng </a:t>
                </a:r>
                <a14:m>
                  <m:oMath xmlns:m="http://schemas.openxmlformats.org/officeDocument/2006/math">
                    <m:r>
                      <a:rPr lang="vi-VN" sz="4000" i="1">
                        <a:latin typeface="Cambria Math" panose="02040503050406030204" pitchFamily="18" charset="0"/>
                        <a:ea typeface="Times New Roman" panose="02020603050405020304" pitchFamily="18" charset="0"/>
                        <a:cs typeface="Arial" panose="020B0604020202020204" pitchFamily="34" charset="0"/>
                      </a:rPr>
                      <m:t>𝑑</m:t>
                    </m:r>
                  </m:oMath>
                </a14:m>
                <a:r>
                  <a:rPr lang="vi-VN" sz="4000" dirty="0">
                    <a:ea typeface="Times New Roman" panose="02020603050405020304" pitchFamily="18" charset="0"/>
                    <a:cs typeface="Times New Roman" panose="02020603050405020304" pitchFamily="18" charset="0"/>
                  </a:rPr>
                  <a:t> được gọi là vuông góc với mặt </a:t>
                </a:r>
                <a:r>
                  <a:rPr lang="vi-VN" sz="4000" dirty="0" err="1">
                    <a:ea typeface="Times New Roman" panose="02020603050405020304" pitchFamily="18" charset="0"/>
                    <a:cs typeface="Times New Roman" panose="02020603050405020304" pitchFamily="18" charset="0"/>
                  </a:rPr>
                  <a:t>phẳng</a:t>
                </a:r>
                <a:r>
                  <a:rPr lang="vi-VN" sz="4000" dirty="0">
                    <a:ea typeface="Times New Roman" panose="02020603050405020304" pitchFamily="18" charset="0"/>
                    <a:cs typeface="Times New Roman" panose="02020603050405020304" pitchFamily="18" charset="0"/>
                  </a:rPr>
                  <a:t> </a:t>
                </a:r>
                <a14:m>
                  <m:oMath xmlns:m="http://schemas.openxmlformats.org/officeDocument/2006/math">
                    <m:d>
                      <m:dPr>
                        <m:ctrlPr>
                          <a:rPr lang="en-US" sz="4000" i="1">
                            <a:latin typeface="Cambria Math" panose="02040503050406030204" pitchFamily="18" charset="0"/>
                            <a:ea typeface="Times New Roman" panose="02020603050405020304" pitchFamily="18" charset="0"/>
                            <a:cs typeface="Arial" panose="020B0604020202020204" pitchFamily="34" charset="0"/>
                          </a:rPr>
                        </m:ctrlPr>
                      </m:dPr>
                      <m:e>
                        <m:r>
                          <a:rPr lang="vi-VN" sz="4000" i="1">
                            <a:latin typeface="Cambria Math" panose="02040503050406030204" pitchFamily="18" charset="0"/>
                            <a:ea typeface="Times New Roman" panose="02020603050405020304" pitchFamily="18" charset="0"/>
                            <a:cs typeface="Arial" panose="020B0604020202020204" pitchFamily="34" charset="0"/>
                          </a:rPr>
                          <m:t>𝑃</m:t>
                        </m:r>
                      </m:e>
                    </m:d>
                  </m:oMath>
                </a14:m>
                <a:r>
                  <a:rPr lang="vi-VN" sz="4000" dirty="0">
                    <a:ea typeface="Times New Roman" panose="02020603050405020304" pitchFamily="18" charset="0"/>
                    <a:cs typeface="Times New Roman" panose="02020603050405020304" pitchFamily="18" charset="0"/>
                  </a:rPr>
                  <a:t> nếu đường thẳng </a:t>
                </a:r>
                <a14:m>
                  <m:oMath xmlns:m="http://schemas.openxmlformats.org/officeDocument/2006/math">
                    <m:r>
                      <a:rPr lang="vi-VN" sz="4000" i="1">
                        <a:latin typeface="Cambria Math" panose="02040503050406030204" pitchFamily="18" charset="0"/>
                        <a:ea typeface="Times New Roman" panose="02020603050405020304" pitchFamily="18" charset="0"/>
                        <a:cs typeface="Arial" panose="020B0604020202020204" pitchFamily="34" charset="0"/>
                      </a:rPr>
                      <m:t>𝑑</m:t>
                    </m:r>
                  </m:oMath>
                </a14:m>
                <a:r>
                  <a:rPr lang="vi-VN" sz="4000" dirty="0">
                    <a:ea typeface="Times New Roman" panose="02020603050405020304" pitchFamily="18" charset="0"/>
                    <a:cs typeface="Times New Roman" panose="02020603050405020304" pitchFamily="18" charset="0"/>
                  </a:rPr>
                  <a:t> vuông góc với mọi đường thẳng </a:t>
                </a:r>
                <a14:m>
                  <m:oMath xmlns:m="http://schemas.openxmlformats.org/officeDocument/2006/math">
                    <m:r>
                      <a:rPr lang="vi-VN" sz="4000" i="1">
                        <a:latin typeface="Cambria Math" panose="02040503050406030204" pitchFamily="18" charset="0"/>
                        <a:ea typeface="Times New Roman" panose="02020603050405020304" pitchFamily="18" charset="0"/>
                        <a:cs typeface="Arial" panose="020B0604020202020204" pitchFamily="34" charset="0"/>
                      </a:rPr>
                      <m:t>𝑎</m:t>
                    </m:r>
                  </m:oMath>
                </a14:m>
                <a:r>
                  <a:rPr lang="vi-VN" sz="4000" dirty="0">
                    <a:ea typeface="Times New Roman" panose="02020603050405020304" pitchFamily="18" charset="0"/>
                    <a:cs typeface="Times New Roman" panose="02020603050405020304" pitchFamily="18" charset="0"/>
                  </a:rPr>
                  <a:t> trong mặt </a:t>
                </a:r>
                <a:r>
                  <a:rPr lang="vi-VN" sz="4000" dirty="0" err="1">
                    <a:ea typeface="Times New Roman" panose="02020603050405020304" pitchFamily="18" charset="0"/>
                    <a:cs typeface="Times New Roman" panose="02020603050405020304" pitchFamily="18" charset="0"/>
                  </a:rPr>
                  <a:t>phẳng</a:t>
                </a:r>
                <a:r>
                  <a:rPr lang="vi-VN" sz="4000" dirty="0">
                    <a:ea typeface="Times New Roman" panose="02020603050405020304" pitchFamily="18" charset="0"/>
                    <a:cs typeface="Times New Roman" panose="02020603050405020304" pitchFamily="18" charset="0"/>
                  </a:rPr>
                  <a:t> </a:t>
                </a:r>
                <a14:m>
                  <m:oMath xmlns:m="http://schemas.openxmlformats.org/officeDocument/2006/math">
                    <m:d>
                      <m:dPr>
                        <m:ctrlPr>
                          <a:rPr lang="en-US" sz="4000" i="1">
                            <a:latin typeface="Cambria Math" panose="02040503050406030204" pitchFamily="18" charset="0"/>
                            <a:ea typeface="Times New Roman" panose="02020603050405020304" pitchFamily="18" charset="0"/>
                            <a:cs typeface="Arial" panose="020B0604020202020204" pitchFamily="34" charset="0"/>
                          </a:rPr>
                        </m:ctrlPr>
                      </m:dPr>
                      <m:e>
                        <m:r>
                          <a:rPr lang="vi-VN" sz="4000" i="1">
                            <a:latin typeface="Cambria Math" panose="02040503050406030204" pitchFamily="18" charset="0"/>
                            <a:ea typeface="Times New Roman" panose="02020603050405020304" pitchFamily="18" charset="0"/>
                            <a:cs typeface="Arial" panose="020B0604020202020204" pitchFamily="34" charset="0"/>
                          </a:rPr>
                          <m:t>𝑃</m:t>
                        </m:r>
                      </m:e>
                    </m:d>
                  </m:oMath>
                </a14:m>
                <a:r>
                  <a:rPr lang="vi-VN" sz="4000" dirty="0">
                    <a:ea typeface="Times New Roman" panose="02020603050405020304" pitchFamily="18" charset="0"/>
                    <a:cs typeface="Times New Roman" panose="02020603050405020304" pitchFamily="18" charset="0"/>
                  </a:rPr>
                  <a:t>, kí hiệu </a:t>
                </a:r>
                <a14:m>
                  <m:oMath xmlns:m="http://schemas.openxmlformats.org/officeDocument/2006/math">
                    <m:r>
                      <a:rPr lang="vi-VN" sz="4000" i="1">
                        <a:latin typeface="Cambria Math" panose="02040503050406030204" pitchFamily="18" charset="0"/>
                        <a:ea typeface="Times New Roman" panose="02020603050405020304" pitchFamily="18" charset="0"/>
                        <a:cs typeface="Arial" panose="020B0604020202020204" pitchFamily="34" charset="0"/>
                      </a:rPr>
                      <m:t>𝑑</m:t>
                    </m:r>
                    <m:r>
                      <a:rPr lang="vi-VN" sz="4000" i="1">
                        <a:latin typeface="Cambria Math" panose="02040503050406030204" pitchFamily="18" charset="0"/>
                        <a:ea typeface="Times New Roman" panose="02020603050405020304" pitchFamily="18" charset="0"/>
                        <a:cs typeface="Arial" panose="020B0604020202020204" pitchFamily="34" charset="0"/>
                      </a:rPr>
                      <m:t>⊥</m:t>
                    </m:r>
                    <m:d>
                      <m:dPr>
                        <m:ctrlPr>
                          <a:rPr lang="en-US" sz="4000" i="1">
                            <a:latin typeface="Cambria Math" panose="02040503050406030204" pitchFamily="18" charset="0"/>
                            <a:ea typeface="Times New Roman" panose="02020603050405020304" pitchFamily="18" charset="0"/>
                            <a:cs typeface="Arial" panose="020B0604020202020204" pitchFamily="34" charset="0"/>
                          </a:rPr>
                        </m:ctrlPr>
                      </m:dPr>
                      <m:e>
                        <m:r>
                          <a:rPr lang="vi-VN" sz="4000" i="1">
                            <a:latin typeface="Cambria Math" panose="02040503050406030204" pitchFamily="18" charset="0"/>
                            <a:ea typeface="Times New Roman" panose="02020603050405020304" pitchFamily="18" charset="0"/>
                            <a:cs typeface="Arial" panose="020B0604020202020204" pitchFamily="34" charset="0"/>
                          </a:rPr>
                          <m:t>𝑃</m:t>
                        </m:r>
                      </m:e>
                    </m:d>
                  </m:oMath>
                </a14:m>
                <a:r>
                  <a:rPr lang="vi-VN" sz="4000" dirty="0">
                    <a:ea typeface="Times New Roman" panose="02020603050405020304" pitchFamily="18" charset="0"/>
                    <a:cs typeface="Times New Roman" panose="02020603050405020304" pitchFamily="18" charset="0"/>
                  </a:rPr>
                  <a:t> hoặc </a:t>
                </a:r>
                <a14:m>
                  <m:oMath xmlns:m="http://schemas.openxmlformats.org/officeDocument/2006/math">
                    <m:d>
                      <m:dPr>
                        <m:ctrlPr>
                          <a:rPr lang="en-US" sz="4000" i="1">
                            <a:latin typeface="Cambria Math" panose="02040503050406030204" pitchFamily="18" charset="0"/>
                            <a:ea typeface="Times New Roman" panose="02020603050405020304" pitchFamily="18" charset="0"/>
                            <a:cs typeface="Arial" panose="020B0604020202020204" pitchFamily="34" charset="0"/>
                          </a:rPr>
                        </m:ctrlPr>
                      </m:dPr>
                      <m:e>
                        <m:r>
                          <a:rPr lang="vi-VN" sz="4000" i="1">
                            <a:latin typeface="Cambria Math" panose="02040503050406030204" pitchFamily="18" charset="0"/>
                            <a:ea typeface="Times New Roman" panose="02020603050405020304" pitchFamily="18" charset="0"/>
                            <a:cs typeface="Arial" panose="020B0604020202020204" pitchFamily="34" charset="0"/>
                          </a:rPr>
                          <m:t>𝑃</m:t>
                        </m:r>
                      </m:e>
                    </m:d>
                    <m:r>
                      <a:rPr lang="vi-VN" sz="4000" i="1">
                        <a:latin typeface="Cambria Math" panose="02040503050406030204" pitchFamily="18" charset="0"/>
                        <a:ea typeface="Times New Roman" panose="02020603050405020304" pitchFamily="18" charset="0"/>
                        <a:cs typeface="Arial" panose="020B0604020202020204" pitchFamily="34" charset="0"/>
                      </a:rPr>
                      <m:t>⊥</m:t>
                    </m:r>
                    <m:r>
                      <a:rPr lang="vi-VN" sz="4000" i="1">
                        <a:latin typeface="Cambria Math" panose="02040503050406030204" pitchFamily="18" charset="0"/>
                        <a:ea typeface="Times New Roman" panose="02020603050405020304" pitchFamily="18" charset="0"/>
                        <a:cs typeface="Arial" panose="020B0604020202020204" pitchFamily="34" charset="0"/>
                      </a:rPr>
                      <m:t>𝑑</m:t>
                    </m:r>
                  </m:oMath>
                </a14:m>
                <a:r>
                  <a:rPr lang="vi-VN" sz="4000" dirty="0">
                    <a:ea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20" name="TextBox 19">
                <a:extLst>
                  <a:ext uri="{FF2B5EF4-FFF2-40B4-BE49-F238E27FC236}">
                    <a16:creationId xmlns:a16="http://schemas.microsoft.com/office/drawing/2014/main" id="{A822887F-5418-C059-740B-97E58C7F13B7}"/>
                  </a:ext>
                </a:extLst>
              </p:cNvPr>
              <p:cNvSpPr txBox="1">
                <a:spLocks noRot="1" noChangeAspect="1" noMove="1" noResize="1" noEditPoints="1" noAdjustHandles="1" noChangeArrowheads="1" noChangeShapeType="1" noTextEdit="1"/>
              </p:cNvSpPr>
              <p:nvPr/>
            </p:nvSpPr>
            <p:spPr>
              <a:xfrm>
                <a:off x="1066799" y="2292614"/>
                <a:ext cx="16154401" cy="2751074"/>
              </a:xfrm>
              <a:prstGeom prst="rect">
                <a:avLst/>
              </a:prstGeom>
              <a:blipFill>
                <a:blip r:embed="rId2"/>
                <a:stretch>
                  <a:fillRect l="-1205" r="-1205" b="-7877"/>
                </a:stretch>
              </a:blipFill>
              <a:ln w="38100">
                <a:solidFill>
                  <a:srgbClr val="FF0000"/>
                </a:solidFill>
                <a:prstDash val="dash"/>
              </a:ln>
            </p:spPr>
            <p:txBody>
              <a:bodyPr/>
              <a:lstStyle/>
              <a:p>
                <a:r>
                  <a:rPr lang="en-US">
                    <a:noFill/>
                  </a:rPr>
                  <a:t> </a:t>
                </a:r>
              </a:p>
            </p:txBody>
          </p:sp>
        </mc:Fallback>
      </mc:AlternateContent>
      <p:sp>
        <p:nvSpPr>
          <p:cNvPr id="3" name="TextBox 2">
            <a:extLst>
              <a:ext uri="{FF2B5EF4-FFF2-40B4-BE49-F238E27FC236}">
                <a16:creationId xmlns:a16="http://schemas.microsoft.com/office/drawing/2014/main" id="{258898D5-52C6-F9E0-1E9B-7BBF32D8DC7D}"/>
              </a:ext>
            </a:extLst>
          </p:cNvPr>
          <p:cNvSpPr txBox="1"/>
          <p:nvPr/>
        </p:nvSpPr>
        <p:spPr>
          <a:xfrm>
            <a:off x="798095" y="5561376"/>
            <a:ext cx="12536906" cy="98559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lnSpc>
                <a:spcPct val="150000"/>
              </a:lnSpc>
              <a:spcBef>
                <a:spcPts val="600"/>
              </a:spcBef>
              <a:spcAft>
                <a:spcPts val="600"/>
              </a:spcAft>
            </a:pPr>
            <a:r>
              <a:rPr lang="vi-VN" sz="4400" i="1" dirty="0">
                <a:ea typeface="Times New Roman" panose="02020603050405020304" pitchFamily="18" charset="0"/>
                <a:cs typeface="Times New Roman" panose="02020603050405020304" pitchFamily="18" charset="0"/>
              </a:rPr>
              <a:t>Điều kiện đường thẳng vuông góc với mặt </a:t>
            </a:r>
            <a:r>
              <a:rPr lang="vi-VN" sz="4400" i="1" dirty="0" err="1">
                <a:ea typeface="Times New Roman" panose="02020603050405020304" pitchFamily="18" charset="0"/>
                <a:cs typeface="Times New Roman" panose="02020603050405020304" pitchFamily="18" charset="0"/>
              </a:rPr>
              <a:t>phẳng</a:t>
            </a:r>
            <a:endParaRPr lang="en-US" sz="4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86C7A460-79FB-77A1-BC1E-4EF16438B434}"/>
              </a:ext>
            </a:extLst>
          </p:cNvPr>
          <p:cNvSpPr txBox="1"/>
          <p:nvPr/>
        </p:nvSpPr>
        <p:spPr>
          <a:xfrm>
            <a:off x="3023938" y="7505700"/>
            <a:ext cx="14706599" cy="1827744"/>
          </a:xfrm>
          <a:prstGeom prst="rect">
            <a:avLst/>
          </a:prstGeom>
          <a:ln w="38100">
            <a:solidFill>
              <a:srgbClr val="FF0000"/>
            </a:solidFill>
            <a:prstDash val="dash"/>
          </a:ln>
        </p:spPr>
        <p:style>
          <a:lnRef idx="2">
            <a:schemeClr val="accent6"/>
          </a:lnRef>
          <a:fillRef idx="1">
            <a:schemeClr val="lt1"/>
          </a:fillRef>
          <a:effectRef idx="0">
            <a:schemeClr val="accent6"/>
          </a:effectRef>
          <a:fontRef idx="minor">
            <a:schemeClr val="dk1"/>
          </a:fontRef>
        </p:style>
        <p:txBody>
          <a:bodyPr wrap="square">
            <a:spAutoFit/>
          </a:bodyPr>
          <a:lstStyle/>
          <a:p>
            <a:pPr algn="just">
              <a:lnSpc>
                <a:spcPct val="150000"/>
              </a:lnSpc>
              <a:spcBef>
                <a:spcPts val="600"/>
              </a:spcBef>
              <a:spcAft>
                <a:spcPts val="600"/>
              </a:spcAft>
            </a:pPr>
            <a:r>
              <a:rPr lang="vi-VN" sz="4000" dirty="0">
                <a:ea typeface="Calibri" panose="020F0502020204030204" pitchFamily="34" charset="0"/>
                <a:cs typeface="Times New Roman" panose="02020603050405020304" pitchFamily="18" charset="0"/>
              </a:rPr>
              <a:t>Nếu một đường thẳng vuông góc với hai đường thẳng cắt nhau cùng thuộc một mặt </a:t>
            </a:r>
            <a:r>
              <a:rPr lang="vi-VN" sz="4000" dirty="0" err="1">
                <a:ea typeface="Calibri" panose="020F0502020204030204" pitchFamily="34" charset="0"/>
                <a:cs typeface="Times New Roman" panose="02020603050405020304" pitchFamily="18" charset="0"/>
              </a:rPr>
              <a:t>phẳng</a:t>
            </a:r>
            <a:r>
              <a:rPr lang="vi-VN" sz="4000" dirty="0">
                <a:ea typeface="Calibri" panose="020F0502020204030204" pitchFamily="34" charset="0"/>
                <a:cs typeface="Times New Roman" panose="02020603050405020304" pitchFamily="18" charset="0"/>
              </a:rPr>
              <a:t> thì nó vuông góc với mặt </a:t>
            </a:r>
            <a:r>
              <a:rPr lang="vi-VN" sz="4000" dirty="0" err="1">
                <a:ea typeface="Calibri" panose="020F0502020204030204" pitchFamily="34" charset="0"/>
                <a:cs typeface="Times New Roman" panose="02020603050405020304" pitchFamily="18" charset="0"/>
              </a:rPr>
              <a:t>phẳng</a:t>
            </a:r>
            <a:r>
              <a:rPr lang="vi-VN" sz="4000" dirty="0">
                <a:ea typeface="Calibri" panose="020F0502020204030204" pitchFamily="34" charset="0"/>
                <a:cs typeface="Times New Roman" panose="02020603050405020304" pitchFamily="18" charset="0"/>
              </a:rPr>
              <a:t> ấy.</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10B6E37D-1065-114A-5828-E21142EFFF0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28600" y="7467600"/>
            <a:ext cx="2450287" cy="2519798"/>
          </a:xfrm>
          <a:prstGeom prst="rect">
            <a:avLst/>
          </a:prstGeom>
        </p:spPr>
      </p:pic>
    </p:spTree>
    <p:extLst>
      <p:ext uri="{BB962C8B-B14F-4D97-AF65-F5344CB8AC3E}">
        <p14:creationId xmlns:p14="http://schemas.microsoft.com/office/powerpoint/2010/main" val="341913542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3"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521793D1-2DEA-7F0C-6C1E-6E5F2E262F64}"/>
              </a:ext>
            </a:extLst>
          </p:cNvPr>
          <p:cNvSpPr txBox="1"/>
          <p:nvPr/>
        </p:nvSpPr>
        <p:spPr>
          <a:xfrm>
            <a:off x="7581899" y="1028700"/>
            <a:ext cx="3124200" cy="98559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lnSpc>
                <a:spcPct val="150000"/>
              </a:lnSpc>
              <a:spcBef>
                <a:spcPts val="600"/>
              </a:spcBef>
              <a:spcAft>
                <a:spcPts val="600"/>
              </a:spcAft>
            </a:pPr>
            <a:r>
              <a:rPr lang="en-US" sz="4400" i="1" dirty="0" err="1">
                <a:latin typeface="Arial" panose="020B0604020202020204" pitchFamily="34" charset="0"/>
                <a:ea typeface="Times New Roman" panose="02020603050405020304" pitchFamily="18" charset="0"/>
                <a:cs typeface="Times New Roman" panose="02020603050405020304" pitchFamily="18" charset="0"/>
              </a:rPr>
              <a:t>Tính</a:t>
            </a:r>
            <a:r>
              <a:rPr lang="en-US" sz="4400" i="1" dirty="0">
                <a:latin typeface="Arial" panose="020B0604020202020204" pitchFamily="34" charset="0"/>
                <a:ea typeface="Times New Roman" panose="02020603050405020304" pitchFamily="18" charset="0"/>
                <a:cs typeface="Times New Roman" panose="02020603050405020304" pitchFamily="18" charset="0"/>
              </a:rPr>
              <a:t> </a:t>
            </a:r>
            <a:r>
              <a:rPr lang="en-US" sz="4400" i="1" dirty="0" err="1">
                <a:latin typeface="Arial" panose="020B0604020202020204" pitchFamily="34" charset="0"/>
                <a:ea typeface="Times New Roman" panose="02020603050405020304" pitchFamily="18" charset="0"/>
                <a:cs typeface="Times New Roman" panose="02020603050405020304" pitchFamily="18" charset="0"/>
              </a:rPr>
              <a:t>chất</a:t>
            </a:r>
            <a:endParaRPr lang="en-US" sz="4400" i="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A822887F-5418-C059-740B-97E58C7F13B7}"/>
              </a:ext>
            </a:extLst>
          </p:cNvPr>
          <p:cNvSpPr txBox="1"/>
          <p:nvPr/>
        </p:nvSpPr>
        <p:spPr>
          <a:xfrm>
            <a:off x="1066799" y="2857500"/>
            <a:ext cx="16154401" cy="4982454"/>
          </a:xfrm>
          <a:prstGeom prst="rect">
            <a:avLst/>
          </a:prstGeom>
          <a:ln w="38100">
            <a:solidFill>
              <a:srgbClr val="FF0000"/>
            </a:solidFill>
            <a:prstDash val="dash"/>
          </a:ln>
        </p:spPr>
        <p:style>
          <a:lnRef idx="2">
            <a:schemeClr val="accent6"/>
          </a:lnRef>
          <a:fillRef idx="1">
            <a:schemeClr val="lt1"/>
          </a:fillRef>
          <a:effectRef idx="0">
            <a:schemeClr val="accent6"/>
          </a:effectRef>
          <a:fontRef idx="minor">
            <a:schemeClr val="dk1"/>
          </a:fontRef>
        </p:style>
        <p:txBody>
          <a:bodyPr wrap="square">
            <a:spAutoFit/>
          </a:bodyPr>
          <a:lstStyle/>
          <a:p>
            <a:pPr marL="342900" lvl="0" indent="-342900" algn="just">
              <a:lnSpc>
                <a:spcPct val="200000"/>
              </a:lnSpc>
              <a:spcBef>
                <a:spcPts val="600"/>
              </a:spcBef>
              <a:spcAft>
                <a:spcPts val="600"/>
              </a:spcAft>
              <a:buFont typeface="Times New Roman" panose="02020603050405020304" pitchFamily="18" charset="0"/>
              <a:buChar char="-"/>
              <a:tabLst>
                <a:tab pos="171450" algn="l"/>
              </a:tabLst>
            </a:pPr>
            <a:r>
              <a:rPr lang="en-US" sz="4000" dirty="0" err="1">
                <a:latin typeface="Arial" panose="020B0604020202020204" pitchFamily="34" charset="0"/>
                <a:ea typeface="Calibri" panose="020F0502020204030204" pitchFamily="34" charset="0"/>
                <a:cs typeface="Times New Roman" panose="02020603050405020304" pitchFamily="18" charset="0"/>
              </a:rPr>
              <a:t>Có</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duy</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nhất</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một</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mặt</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phẳng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đi</a:t>
            </a:r>
            <a:r>
              <a:rPr lang="en-US" sz="4000" dirty="0">
                <a:latin typeface="Arial" panose="020B0604020202020204" pitchFamily="34" charset="0"/>
                <a:ea typeface="Calibri" panose="020F0502020204030204" pitchFamily="34" charset="0"/>
                <a:cs typeface="Times New Roman" panose="02020603050405020304" pitchFamily="18" charset="0"/>
              </a:rPr>
              <a:t> qua </a:t>
            </a:r>
            <a:r>
              <a:rPr lang="en-US" sz="4000" dirty="0" err="1">
                <a:latin typeface="Arial" panose="020B0604020202020204" pitchFamily="34" charset="0"/>
                <a:ea typeface="Calibri" panose="020F0502020204030204" pitchFamily="34" charset="0"/>
                <a:cs typeface="Times New Roman" panose="02020603050405020304" pitchFamily="18" charset="0"/>
              </a:rPr>
              <a:t>một</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điểm</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cho</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trước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và</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vuông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góc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với</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một</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đường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thẳng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cho</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trước</a:t>
            </a:r>
            <a:r>
              <a:rPr lang="en-US" sz="4000" dirty="0">
                <a:latin typeface="Arial" panose="020B0604020202020204" pitchFamily="34" charset="0"/>
                <a:ea typeface="Calibri" panose="020F0502020204030204" pitchFamily="34" charset="0"/>
                <a:cs typeface="Times New Roman" panose="02020603050405020304" pitchFamily="18" charset="0"/>
              </a:rPr>
              <a:t>.</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200000"/>
              </a:lnSpc>
              <a:spcBef>
                <a:spcPts val="600"/>
              </a:spcBef>
              <a:spcAft>
                <a:spcPts val="600"/>
              </a:spcAft>
              <a:buFont typeface="Times New Roman" panose="02020603050405020304" pitchFamily="18" charset="0"/>
              <a:buChar char="-"/>
              <a:tabLst>
                <a:tab pos="171450" algn="l"/>
              </a:tabLst>
            </a:pPr>
            <a:r>
              <a:rPr lang="en-US" sz="4000" dirty="0" err="1">
                <a:latin typeface="Arial" panose="020B0604020202020204" pitchFamily="34" charset="0"/>
                <a:ea typeface="Calibri" panose="020F0502020204030204" pitchFamily="34" charset="0"/>
                <a:cs typeface="Times New Roman" panose="02020603050405020304" pitchFamily="18" charset="0"/>
              </a:rPr>
              <a:t>Có</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duy</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nhất</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một</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đường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thẳng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đi</a:t>
            </a:r>
            <a:r>
              <a:rPr lang="en-US" sz="4000" dirty="0">
                <a:latin typeface="Arial" panose="020B0604020202020204" pitchFamily="34" charset="0"/>
                <a:ea typeface="Calibri" panose="020F0502020204030204" pitchFamily="34" charset="0"/>
                <a:cs typeface="Times New Roman" panose="02020603050405020304" pitchFamily="18" charset="0"/>
              </a:rPr>
              <a:t> qua </a:t>
            </a:r>
            <a:r>
              <a:rPr lang="en-US" sz="4000" dirty="0" err="1">
                <a:latin typeface="Arial" panose="020B0604020202020204" pitchFamily="34" charset="0"/>
                <a:ea typeface="Calibri" panose="020F0502020204030204" pitchFamily="34" charset="0"/>
                <a:cs typeface="Times New Roman" panose="02020603050405020304" pitchFamily="18" charset="0"/>
              </a:rPr>
              <a:t>một</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điểm</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cho</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trước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và</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vuông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góc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với</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một</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mặt</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phẳng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cho</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trước</a:t>
            </a:r>
            <a:r>
              <a:rPr lang="en-US" sz="4000" dirty="0">
                <a:latin typeface="Arial" panose="020B0604020202020204" pitchFamily="34" charset="0"/>
                <a:ea typeface="Calibri" panose="020F0502020204030204" pitchFamily="34" charset="0"/>
                <a:cs typeface="Times New Roman" panose="02020603050405020304" pitchFamily="18" charset="0"/>
              </a:rPr>
              <a:t>.</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9EC0ECC3-E61F-897C-1223-1F5FA26404A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5821671" y="0"/>
            <a:ext cx="2450287" cy="2519798"/>
          </a:xfrm>
          <a:prstGeom prst="rect">
            <a:avLst/>
          </a:prstGeom>
        </p:spPr>
      </p:pic>
    </p:spTree>
    <p:extLst>
      <p:ext uri="{BB962C8B-B14F-4D97-AF65-F5344CB8AC3E}">
        <p14:creationId xmlns:p14="http://schemas.microsoft.com/office/powerpoint/2010/main" val="403224452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521793D1-2DEA-7F0C-6C1E-6E5F2E262F64}"/>
              </a:ext>
            </a:extLst>
          </p:cNvPr>
          <p:cNvSpPr txBox="1"/>
          <p:nvPr/>
        </p:nvSpPr>
        <p:spPr>
          <a:xfrm>
            <a:off x="4063297" y="843732"/>
            <a:ext cx="12268200" cy="2001253"/>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lnSpc>
                <a:spcPct val="150000"/>
              </a:lnSpc>
              <a:spcBef>
                <a:spcPts val="600"/>
              </a:spcBef>
              <a:spcAft>
                <a:spcPts val="600"/>
              </a:spcAft>
            </a:pPr>
            <a:r>
              <a:rPr lang="vi-VN" sz="4400" i="1" dirty="0">
                <a:ea typeface="Calibri" panose="020F0502020204030204" pitchFamily="34" charset="0"/>
                <a:cs typeface="Times New Roman" panose="02020603050405020304" pitchFamily="18" charset="0"/>
              </a:rPr>
              <a:t>Liên hệ giữa quan hệ song </a:t>
            </a:r>
            <a:r>
              <a:rPr lang="vi-VN" sz="4400" i="1" dirty="0" err="1">
                <a:ea typeface="Calibri" panose="020F0502020204030204" pitchFamily="34" charset="0"/>
                <a:cs typeface="Times New Roman" panose="02020603050405020304" pitchFamily="18" charset="0"/>
              </a:rPr>
              <a:t>song</a:t>
            </a:r>
            <a:r>
              <a:rPr lang="vi-VN" sz="4400" i="1" dirty="0">
                <a:ea typeface="Calibri" panose="020F0502020204030204" pitchFamily="34" charset="0"/>
                <a:cs typeface="Times New Roman" panose="02020603050405020304" pitchFamily="18" charset="0"/>
              </a:rPr>
              <a:t> và quan hệ vuông góc của đường thẳng và mặt </a:t>
            </a:r>
            <a:r>
              <a:rPr lang="vi-VN" sz="4400" i="1" dirty="0" err="1">
                <a:ea typeface="Calibri" panose="020F0502020204030204" pitchFamily="34" charset="0"/>
                <a:cs typeface="Times New Roman" panose="02020603050405020304" pitchFamily="18" charset="0"/>
              </a:rPr>
              <a:t>phẳng</a:t>
            </a:r>
            <a:r>
              <a:rPr lang="vi-VN" sz="4400" i="1" dirty="0">
                <a:ea typeface="Calibri" panose="020F0502020204030204" pitchFamily="34" charset="0"/>
                <a:cs typeface="Times New Roman" panose="02020603050405020304" pitchFamily="18" charset="0"/>
              </a:rPr>
              <a:t>.</a:t>
            </a:r>
            <a:endParaRPr lang="en-US" sz="4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A822887F-5418-C059-740B-97E58C7F13B7}"/>
              </a:ext>
            </a:extLst>
          </p:cNvPr>
          <p:cNvSpPr txBox="1"/>
          <p:nvPr/>
        </p:nvSpPr>
        <p:spPr>
          <a:xfrm>
            <a:off x="1848167" y="4076700"/>
            <a:ext cx="14591666" cy="3828292"/>
          </a:xfrm>
          <a:prstGeom prst="rect">
            <a:avLst/>
          </a:prstGeom>
          <a:ln w="38100">
            <a:solidFill>
              <a:srgbClr val="FF0000"/>
            </a:solidFill>
            <a:prstDash val="dash"/>
          </a:ln>
        </p:spPr>
        <p:style>
          <a:lnRef idx="2">
            <a:schemeClr val="accent6"/>
          </a:lnRef>
          <a:fillRef idx="1">
            <a:schemeClr val="lt1"/>
          </a:fillRef>
          <a:effectRef idx="0">
            <a:schemeClr val="accent6"/>
          </a:effectRef>
          <a:fontRef idx="minor">
            <a:schemeClr val="dk1"/>
          </a:fontRef>
        </p:style>
        <p:txBody>
          <a:bodyPr wrap="square">
            <a:spAutoFit/>
          </a:bodyPr>
          <a:lstStyle/>
          <a:p>
            <a:pPr algn="just">
              <a:lnSpc>
                <a:spcPct val="150000"/>
              </a:lnSpc>
              <a:spcBef>
                <a:spcPts val="600"/>
              </a:spcBef>
              <a:spcAft>
                <a:spcPts val="600"/>
              </a:spcAft>
            </a:pPr>
            <a:r>
              <a:rPr lang="en-US" sz="4000" dirty="0">
                <a:latin typeface="Arial" panose="020B0604020202020204" pitchFamily="34" charset="0"/>
                <a:ea typeface="Calibri" panose="020F0502020204030204" pitchFamily="34" charset="0"/>
                <a:cs typeface="Times New Roman" panose="02020603050405020304" pitchFamily="18" charset="0"/>
              </a:rPr>
              <a:t>+ Cho </a:t>
            </a:r>
            <a:r>
              <a:rPr lang="en-US" sz="4000" dirty="0" err="1">
                <a:latin typeface="Arial" panose="020B0604020202020204" pitchFamily="34" charset="0"/>
                <a:ea typeface="Calibri" panose="020F0502020204030204" pitchFamily="34" charset="0"/>
                <a:cs typeface="Times New Roman" panose="02020603050405020304" pitchFamily="18" charset="0"/>
              </a:rPr>
              <a:t>hai</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đường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thẳng</a:t>
            </a:r>
            <a:r>
              <a:rPr lang="en-US" sz="4000" dirty="0">
                <a:latin typeface="Arial" panose="020B0604020202020204" pitchFamily="34" charset="0"/>
                <a:ea typeface="Calibri" panose="020F0502020204030204" pitchFamily="34" charset="0"/>
                <a:cs typeface="Times New Roman" panose="02020603050405020304" pitchFamily="18" charset="0"/>
              </a:rPr>
              <a:t> song </a:t>
            </a:r>
            <a:r>
              <a:rPr lang="en-US" sz="4000" dirty="0" err="1">
                <a:latin typeface="Arial" panose="020B0604020202020204" pitchFamily="34" charset="0"/>
                <a:ea typeface="Calibri" panose="020F0502020204030204" pitchFamily="34" charset="0"/>
                <a:cs typeface="Times New Roman" panose="02020603050405020304" pitchFamily="18" charset="0"/>
              </a:rPr>
              <a:t>song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Một</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mặt</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phẳng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vuông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góc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với</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đường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thẳng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này</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thì</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cũng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vuông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góc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với</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đường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thẳng</a:t>
            </a:r>
            <a:r>
              <a:rPr lang="en-US" sz="4000" dirty="0">
                <a:latin typeface="Arial" panose="020B0604020202020204" pitchFamily="34" charset="0"/>
                <a:ea typeface="Calibri" panose="020F0502020204030204" pitchFamily="34" charset="0"/>
                <a:cs typeface="Times New Roman" panose="02020603050405020304" pitchFamily="18" charset="0"/>
              </a:rPr>
              <a:t> kai.</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4000" dirty="0">
                <a:latin typeface="Arial" panose="020B0604020202020204" pitchFamily="34" charset="0"/>
                <a:ea typeface="Calibri" panose="020F0502020204030204" pitchFamily="34" charset="0"/>
                <a:cs typeface="Times New Roman" panose="02020603050405020304" pitchFamily="18" charset="0"/>
              </a:rPr>
              <a:t>+ Hai </a:t>
            </a:r>
            <a:r>
              <a:rPr lang="en-US" sz="4000" dirty="0" err="1">
                <a:latin typeface="Arial" panose="020B0604020202020204" pitchFamily="34" charset="0"/>
                <a:ea typeface="Calibri" panose="020F0502020204030204" pitchFamily="34" charset="0"/>
                <a:cs typeface="Times New Roman" panose="02020603050405020304" pitchFamily="18" charset="0"/>
              </a:rPr>
              <a:t>đường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thẳng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phân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biệt</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cùng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vuông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góc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với</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một</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mặt</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phẳng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thì</a:t>
            </a:r>
            <a:r>
              <a:rPr lang="en-US" sz="4000" dirty="0">
                <a:latin typeface="Arial" panose="020B0604020202020204" pitchFamily="34" charset="0"/>
                <a:ea typeface="Calibri" panose="020F0502020204030204" pitchFamily="34" charset="0"/>
                <a:cs typeface="Times New Roman" panose="02020603050405020304" pitchFamily="18" charset="0"/>
              </a:rPr>
              <a:t> song </a:t>
            </a:r>
            <a:r>
              <a:rPr lang="en-US" sz="4000" dirty="0" err="1">
                <a:latin typeface="Arial" panose="020B0604020202020204" pitchFamily="34" charset="0"/>
                <a:ea typeface="Calibri" panose="020F0502020204030204" pitchFamily="34" charset="0"/>
                <a:cs typeface="Times New Roman" panose="02020603050405020304" pitchFamily="18" charset="0"/>
              </a:rPr>
              <a:t>song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với</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nhau</a:t>
            </a:r>
            <a:r>
              <a:rPr lang="en-US" sz="4000" dirty="0">
                <a:latin typeface="Arial" panose="020B0604020202020204" pitchFamily="34" charset="0"/>
                <a:ea typeface="Calibri" panose="020F0502020204030204" pitchFamily="34" charset="0"/>
                <a:cs typeface="Times New Roman" panose="02020603050405020304" pitchFamily="18" charset="0"/>
              </a:rPr>
              <a:t>.</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D1D6B60C-5B59-3D80-B37D-45E697EC8D9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90600" y="941045"/>
            <a:ext cx="2450287" cy="2519798"/>
          </a:xfrm>
          <a:prstGeom prst="rect">
            <a:avLst/>
          </a:prstGeom>
        </p:spPr>
      </p:pic>
    </p:spTree>
    <p:extLst>
      <p:ext uri="{BB962C8B-B14F-4D97-AF65-F5344CB8AC3E}">
        <p14:creationId xmlns:p14="http://schemas.microsoft.com/office/powerpoint/2010/main" val="162068957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randombar(horizontal)">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521793D1-2DEA-7F0C-6C1E-6E5F2E262F64}"/>
              </a:ext>
            </a:extLst>
          </p:cNvPr>
          <p:cNvSpPr txBox="1"/>
          <p:nvPr/>
        </p:nvSpPr>
        <p:spPr>
          <a:xfrm>
            <a:off x="4063297" y="843732"/>
            <a:ext cx="12268200" cy="2001253"/>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lnSpc>
                <a:spcPct val="150000"/>
              </a:lnSpc>
              <a:spcBef>
                <a:spcPts val="600"/>
              </a:spcBef>
              <a:spcAft>
                <a:spcPts val="600"/>
              </a:spcAft>
            </a:pPr>
            <a:r>
              <a:rPr lang="vi-VN" sz="4400" i="1" dirty="0">
                <a:ea typeface="Calibri" panose="020F0502020204030204" pitchFamily="34" charset="0"/>
                <a:cs typeface="Times New Roman" panose="02020603050405020304" pitchFamily="18" charset="0"/>
              </a:rPr>
              <a:t>Liên hệ giữa quan hệ song </a:t>
            </a:r>
            <a:r>
              <a:rPr lang="vi-VN" sz="4400" i="1" dirty="0" err="1">
                <a:ea typeface="Calibri" panose="020F0502020204030204" pitchFamily="34" charset="0"/>
                <a:cs typeface="Times New Roman" panose="02020603050405020304" pitchFamily="18" charset="0"/>
              </a:rPr>
              <a:t>song</a:t>
            </a:r>
            <a:r>
              <a:rPr lang="vi-VN" sz="4400" i="1" dirty="0">
                <a:ea typeface="Calibri" panose="020F0502020204030204" pitchFamily="34" charset="0"/>
                <a:cs typeface="Times New Roman" panose="02020603050405020304" pitchFamily="18" charset="0"/>
              </a:rPr>
              <a:t> và quan hệ vuông góc của đường thẳng và mặt </a:t>
            </a:r>
            <a:r>
              <a:rPr lang="vi-VN" sz="4400" i="1" dirty="0" err="1">
                <a:ea typeface="Calibri" panose="020F0502020204030204" pitchFamily="34" charset="0"/>
                <a:cs typeface="Times New Roman" panose="02020603050405020304" pitchFamily="18" charset="0"/>
              </a:rPr>
              <a:t>phẳng</a:t>
            </a:r>
            <a:r>
              <a:rPr lang="vi-VN" sz="4400" i="1" dirty="0">
                <a:ea typeface="Calibri" panose="020F0502020204030204" pitchFamily="34" charset="0"/>
                <a:cs typeface="Times New Roman" panose="02020603050405020304" pitchFamily="18" charset="0"/>
              </a:rPr>
              <a:t>.</a:t>
            </a:r>
            <a:endParaRPr lang="en-US" sz="4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A822887F-5418-C059-740B-97E58C7F13B7}"/>
              </a:ext>
            </a:extLst>
          </p:cNvPr>
          <p:cNvSpPr txBox="1"/>
          <p:nvPr/>
        </p:nvSpPr>
        <p:spPr>
          <a:xfrm>
            <a:off x="1848167" y="4076700"/>
            <a:ext cx="14591666" cy="3828292"/>
          </a:xfrm>
          <a:prstGeom prst="rect">
            <a:avLst/>
          </a:prstGeom>
          <a:ln w="38100">
            <a:solidFill>
              <a:srgbClr val="FF0000"/>
            </a:solidFill>
            <a:prstDash val="dash"/>
          </a:ln>
        </p:spPr>
        <p:style>
          <a:lnRef idx="2">
            <a:schemeClr val="accent6"/>
          </a:lnRef>
          <a:fillRef idx="1">
            <a:schemeClr val="lt1"/>
          </a:fillRef>
          <a:effectRef idx="0">
            <a:schemeClr val="accent6"/>
          </a:effectRef>
          <a:fontRef idx="minor">
            <a:schemeClr val="dk1"/>
          </a:fontRef>
        </p:style>
        <p:txBody>
          <a:bodyPr wrap="square">
            <a:spAutoFit/>
          </a:bodyPr>
          <a:lstStyle/>
          <a:p>
            <a:pPr algn="just">
              <a:lnSpc>
                <a:spcPct val="150000"/>
              </a:lnSpc>
              <a:spcBef>
                <a:spcPts val="600"/>
              </a:spcBef>
              <a:spcAft>
                <a:spcPts val="600"/>
              </a:spcAft>
            </a:pPr>
            <a:r>
              <a:rPr lang="en-US" sz="4000" dirty="0">
                <a:latin typeface="Arial" panose="020B0604020202020204" pitchFamily="34" charset="0"/>
                <a:ea typeface="Calibri" panose="020F0502020204030204" pitchFamily="34" charset="0"/>
                <a:cs typeface="Times New Roman" panose="02020603050405020304" pitchFamily="18" charset="0"/>
              </a:rPr>
              <a:t>+ Cho </a:t>
            </a:r>
            <a:r>
              <a:rPr lang="en-US" sz="4000" dirty="0" err="1">
                <a:latin typeface="Arial" panose="020B0604020202020204" pitchFamily="34" charset="0"/>
                <a:ea typeface="Calibri" panose="020F0502020204030204" pitchFamily="34" charset="0"/>
                <a:cs typeface="Times New Roman" panose="02020603050405020304" pitchFamily="18" charset="0"/>
              </a:rPr>
              <a:t>hai</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mặt</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phẳng</a:t>
            </a:r>
            <a:r>
              <a:rPr lang="en-US" sz="4000" dirty="0">
                <a:latin typeface="Arial" panose="020B0604020202020204" pitchFamily="34" charset="0"/>
                <a:ea typeface="Calibri" panose="020F0502020204030204" pitchFamily="34" charset="0"/>
                <a:cs typeface="Times New Roman" panose="02020603050405020304" pitchFamily="18" charset="0"/>
              </a:rPr>
              <a:t> song </a:t>
            </a:r>
            <a:r>
              <a:rPr lang="en-US" sz="4000" dirty="0" err="1">
                <a:latin typeface="Arial" panose="020B0604020202020204" pitchFamily="34" charset="0"/>
                <a:ea typeface="Calibri" panose="020F0502020204030204" pitchFamily="34" charset="0"/>
                <a:cs typeface="Times New Roman" panose="02020603050405020304" pitchFamily="18" charset="0"/>
              </a:rPr>
              <a:t>song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Một</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đường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thẳng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vuông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góc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với</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mặt</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phẳng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này</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thì</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vuông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góc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với</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mặt</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phẳng</a:t>
            </a:r>
            <a:r>
              <a:rPr lang="en-US" sz="4000" dirty="0">
                <a:latin typeface="Arial" panose="020B0604020202020204" pitchFamily="34" charset="0"/>
                <a:ea typeface="Calibri" panose="020F0502020204030204" pitchFamily="34" charset="0"/>
                <a:cs typeface="Times New Roman" panose="02020603050405020304" pitchFamily="18" charset="0"/>
              </a:rPr>
              <a:t> kia.</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4000" dirty="0">
                <a:latin typeface="Arial" panose="020B0604020202020204" pitchFamily="34" charset="0"/>
                <a:ea typeface="Calibri" panose="020F0502020204030204" pitchFamily="34" charset="0"/>
                <a:cs typeface="Times New Roman" panose="02020603050405020304" pitchFamily="18" charset="0"/>
              </a:rPr>
              <a:t>+ Hai </a:t>
            </a:r>
            <a:r>
              <a:rPr lang="en-US" sz="4000" dirty="0" err="1">
                <a:latin typeface="Arial" panose="020B0604020202020204" pitchFamily="34" charset="0"/>
                <a:ea typeface="Calibri" panose="020F0502020204030204" pitchFamily="34" charset="0"/>
                <a:cs typeface="Times New Roman" panose="02020603050405020304" pitchFamily="18" charset="0"/>
              </a:rPr>
              <a:t>mặt</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phẳng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phân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biệt</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cùng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vuông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góc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với</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một</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đường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thẳng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thì</a:t>
            </a:r>
            <a:r>
              <a:rPr lang="en-US" sz="4000" dirty="0">
                <a:latin typeface="Arial" panose="020B0604020202020204" pitchFamily="34" charset="0"/>
                <a:ea typeface="Calibri" panose="020F0502020204030204" pitchFamily="34" charset="0"/>
                <a:cs typeface="Times New Roman" panose="02020603050405020304" pitchFamily="18" charset="0"/>
              </a:rPr>
              <a:t> song </a:t>
            </a:r>
            <a:r>
              <a:rPr lang="en-US" sz="4000" dirty="0" err="1">
                <a:latin typeface="Arial" panose="020B0604020202020204" pitchFamily="34" charset="0"/>
                <a:ea typeface="Calibri" panose="020F0502020204030204" pitchFamily="34" charset="0"/>
                <a:cs typeface="Times New Roman" panose="02020603050405020304" pitchFamily="18" charset="0"/>
              </a:rPr>
              <a:t>song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với</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nhau</a:t>
            </a:r>
            <a:r>
              <a:rPr lang="en-US" sz="4000" dirty="0">
                <a:latin typeface="Arial" panose="020B0604020202020204" pitchFamily="34" charset="0"/>
                <a:ea typeface="Calibri" panose="020F0502020204030204" pitchFamily="34" charset="0"/>
                <a:cs typeface="Times New Roman" panose="02020603050405020304" pitchFamily="18" charset="0"/>
              </a:rPr>
              <a:t>.</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E97C2387-C3C7-48D2-926F-C4BF81F83B2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90600" y="843732"/>
            <a:ext cx="2450287" cy="2519798"/>
          </a:xfrm>
          <a:prstGeom prst="rect">
            <a:avLst/>
          </a:prstGeom>
        </p:spPr>
      </p:pic>
    </p:spTree>
    <p:extLst>
      <p:ext uri="{BB962C8B-B14F-4D97-AF65-F5344CB8AC3E}">
        <p14:creationId xmlns:p14="http://schemas.microsoft.com/office/powerpoint/2010/main" val="26035840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6F7"/>
        </a:solidFill>
        <a:effectLst/>
      </p:bgPr>
    </p:bg>
    <p:spTree>
      <p:nvGrpSpPr>
        <p:cNvPr id="1" name=""/>
        <p:cNvGrpSpPr/>
        <p:nvPr/>
      </p:nvGrpSpPr>
      <p:grpSpPr>
        <a:xfrm>
          <a:off x="0" y="0"/>
          <a:ext cx="0" cy="0"/>
          <a:chOff x="0" y="0"/>
          <a:chExt cx="0" cy="0"/>
        </a:xfrm>
      </p:grpSpPr>
      <p:sp>
        <p:nvSpPr>
          <p:cNvPr id="2" name="TextBox 2"/>
          <p:cNvSpPr txBox="1"/>
          <p:nvPr/>
        </p:nvSpPr>
        <p:spPr>
          <a:xfrm>
            <a:off x="2953216" y="5919907"/>
            <a:ext cx="12427462" cy="1456681"/>
          </a:xfrm>
          <a:prstGeom prst="rect">
            <a:avLst/>
          </a:prstGeom>
          <a:ln w="38100"/>
        </p:spPr>
        <p:style>
          <a:lnRef idx="2">
            <a:schemeClr val="accent2"/>
          </a:lnRef>
          <a:fillRef idx="1">
            <a:schemeClr val="lt1"/>
          </a:fillRef>
          <a:effectRef idx="0">
            <a:schemeClr val="accent2"/>
          </a:effectRef>
          <a:fontRef idx="minor">
            <a:schemeClr val="dk1"/>
          </a:fontRef>
        </p:style>
        <p:txBody>
          <a:bodyPr wrap="square" lIns="0" tIns="0" rIns="0" bIns="0" rtlCol="0" anchor="t">
            <a:spAutoFit/>
          </a:bodyPr>
          <a:lstStyle/>
          <a:p>
            <a:pPr marL="0" marR="0" lvl="0" indent="0" algn="ctr" defTabSz="914400" rtl="0" eaLnBrk="1" fontAlgn="auto" latinLnBrk="0" hangingPunct="1">
              <a:lnSpc>
                <a:spcPct val="150000"/>
              </a:lnSpc>
              <a:spcBef>
                <a:spcPct val="0"/>
              </a:spcBef>
              <a:spcAft>
                <a:spcPts val="0"/>
              </a:spcAft>
              <a:buClrTx/>
              <a:buSzTx/>
              <a:buFontTx/>
              <a:buNone/>
              <a:tabLst/>
              <a:defRPr/>
            </a:pPr>
            <a:r>
              <a:rPr kumimoji="0" lang="en-US" sz="7200" b="1" i="0" u="none" strike="noStrike" kern="1200" cap="none" spc="0" normalizeH="0" baseline="0" noProof="0" dirty="0">
                <a:ln>
                  <a:noFill/>
                </a:ln>
                <a:solidFill>
                  <a:srgbClr val="C45C67"/>
                </a:solidFill>
                <a:effectLst/>
                <a:uLnTx/>
                <a:uFillTx/>
                <a:latin typeface="Arial" panose="020B0604020202020204" pitchFamily="34" charset="0"/>
                <a:ea typeface="+mn-ea"/>
                <a:cs typeface="Arial" panose="020B0604020202020204" pitchFamily="34" charset="0"/>
              </a:rPr>
              <a:t>BÀI</a:t>
            </a:r>
            <a:r>
              <a:rPr kumimoji="0" lang="en-US" sz="7200" b="1" i="0" u="none" strike="noStrike" kern="1200" cap="none" spc="0" normalizeH="0" noProof="0" dirty="0">
                <a:ln>
                  <a:noFill/>
                </a:ln>
                <a:solidFill>
                  <a:srgbClr val="C45C67"/>
                </a:solidFill>
                <a:effectLst/>
                <a:uLnTx/>
                <a:uFillTx/>
                <a:latin typeface="Arial" panose="020B0604020202020204" pitchFamily="34" charset="0"/>
                <a:ea typeface="+mn-ea"/>
                <a:cs typeface="Arial" panose="020B0604020202020204" pitchFamily="34" charset="0"/>
              </a:rPr>
              <a:t> TẬP CUỐI CHƯƠNG </a:t>
            </a:r>
            <a:r>
              <a:rPr lang="en-US" sz="7200" b="1" dirty="0">
                <a:solidFill>
                  <a:srgbClr val="C45C67"/>
                </a:solidFill>
                <a:latin typeface="Arial" panose="020B0604020202020204" pitchFamily="34" charset="0"/>
                <a:cs typeface="Arial" panose="020B0604020202020204" pitchFamily="34" charset="0"/>
              </a:rPr>
              <a:t>VIII</a:t>
            </a:r>
            <a:endParaRPr kumimoji="0" lang="en-US" sz="7200" b="1" i="0" u="none" strike="noStrike" kern="1200" cap="none" spc="0" normalizeH="0" baseline="0" noProof="0" dirty="0">
              <a:ln>
                <a:noFill/>
              </a:ln>
              <a:solidFill>
                <a:srgbClr val="C45C67"/>
              </a:solidFill>
              <a:effectLst/>
              <a:uLnTx/>
              <a:uFillTx/>
              <a:latin typeface="Arial" panose="020B0604020202020204" pitchFamily="34" charset="0"/>
              <a:ea typeface="+mn-ea"/>
              <a:cs typeface="Arial" panose="020B0604020202020204" pitchFamily="34" charset="0"/>
            </a:endParaRP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458420" flipH="1" flipV="1">
            <a:off x="15794215" y="-1678875"/>
            <a:ext cx="4987570" cy="5989439"/>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564336" flipH="1" flipV="1">
            <a:off x="-2035250" y="6670196"/>
            <a:ext cx="4987570" cy="598943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88891" y="-1652381"/>
            <a:ext cx="4240207" cy="4240207"/>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736684" y="7699174"/>
            <a:ext cx="4240207" cy="4240207"/>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0885615">
            <a:off x="15341620" y="8847557"/>
            <a:ext cx="2001824" cy="1193854"/>
          </a:xfrm>
          <a:prstGeom prst="rect">
            <a:avLst/>
          </a:prstGeom>
        </p:spPr>
      </p:pic>
      <p:sp>
        <p:nvSpPr>
          <p:cNvPr id="9" name="Rectangle 8"/>
          <p:cNvSpPr/>
          <p:nvPr/>
        </p:nvSpPr>
        <p:spPr>
          <a:xfrm>
            <a:off x="426451" y="510120"/>
            <a:ext cx="17286212" cy="4975593"/>
          </a:xfrm>
          <a:prstGeom prst="rect">
            <a:avLst/>
          </a:prstGeom>
        </p:spPr>
        <p:txBody>
          <a:bodyPr wrap="square">
            <a:spAutoFit/>
          </a:bodyPr>
          <a:lstStyle/>
          <a:p>
            <a:pPr algn="ctr">
              <a:lnSpc>
                <a:spcPct val="150000"/>
              </a:lnSpc>
              <a:spcAft>
                <a:spcPts val="800"/>
              </a:spcAft>
            </a:pPr>
            <a:r>
              <a:rPr lang="vi-VN" sz="7200" b="1" dirty="0">
                <a:solidFill>
                  <a:schemeClr val="tx2"/>
                </a:solidFill>
                <a:latin typeface="Arial (Body)"/>
                <a:ea typeface="Arial" panose="020B0604020202020204" pitchFamily="34" charset="0"/>
                <a:cs typeface="Arial" panose="020B0604020202020204" pitchFamily="34" charset="0"/>
              </a:rPr>
              <a:t>CHƯƠNG </a:t>
            </a:r>
            <a:r>
              <a:rPr lang="en-US" sz="7200" b="1" dirty="0">
                <a:solidFill>
                  <a:schemeClr val="tx2"/>
                </a:solidFill>
                <a:latin typeface="Arial (Body)"/>
                <a:ea typeface="Arial" panose="020B0604020202020204" pitchFamily="34" charset="0"/>
                <a:cs typeface="Arial" panose="020B0604020202020204" pitchFamily="34" charset="0"/>
              </a:rPr>
              <a:t>VIII</a:t>
            </a:r>
            <a:r>
              <a:rPr lang="vi-VN" sz="7200" b="1" dirty="0">
                <a:solidFill>
                  <a:schemeClr val="tx2"/>
                </a:solidFill>
                <a:latin typeface="Arial (Body)"/>
                <a:ea typeface="Arial" panose="020B0604020202020204" pitchFamily="34" charset="0"/>
                <a:cs typeface="Arial" panose="020B0604020202020204" pitchFamily="34" charset="0"/>
              </a:rPr>
              <a:t>. </a:t>
            </a:r>
            <a:r>
              <a:rPr lang="en-US" sz="7200" b="1" dirty="0">
                <a:solidFill>
                  <a:schemeClr val="tx2"/>
                </a:solidFill>
                <a:latin typeface="Arial (Body)"/>
                <a:ea typeface="Arial" panose="020B0604020202020204" pitchFamily="34" charset="0"/>
                <a:cs typeface="Arial" panose="020B0604020202020204" pitchFamily="34" charset="0"/>
              </a:rPr>
              <a:t>QUAN HỆ VUÔNG GÓC TRONG KHÔNG GIAN. </a:t>
            </a:r>
          </a:p>
          <a:p>
            <a:pPr algn="ctr">
              <a:lnSpc>
                <a:spcPct val="150000"/>
              </a:lnSpc>
              <a:spcAft>
                <a:spcPts val="800"/>
              </a:spcAft>
            </a:pPr>
            <a:r>
              <a:rPr lang="en-US" sz="7200" b="1" dirty="0">
                <a:solidFill>
                  <a:schemeClr val="tx2"/>
                </a:solidFill>
                <a:latin typeface="Arial (Body)"/>
                <a:ea typeface="Arial" panose="020B0604020202020204" pitchFamily="34" charset="0"/>
                <a:cs typeface="Arial" panose="020B0604020202020204" pitchFamily="34" charset="0"/>
              </a:rPr>
              <a:t>PHÉP CHIẾU VUÔNG GÓC</a:t>
            </a:r>
            <a:endParaRPr lang="vi-VN" sz="7200" b="1" dirty="0">
              <a:solidFill>
                <a:schemeClr val="tx2"/>
              </a:solidFill>
              <a:latin typeface="Arial (Body)"/>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6416672"/>
      </p:ext>
    </p:extLst>
  </p:cSld>
  <p:clrMapOvr>
    <a:masterClrMapping/>
  </p:clrMapOvr>
  <mc:AlternateContent xmlns:mc="http://schemas.openxmlformats.org/markup-compatibility/2006">
    <mc:Choice xmlns:p15="http://schemas.microsoft.com/office/powerpoint/2012/main" Requires="p15">
      <p:transition spd="med">
        <p15:prstTrans prst="pageCurlDoubl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521793D1-2DEA-7F0C-6C1E-6E5F2E262F64}"/>
              </a:ext>
            </a:extLst>
          </p:cNvPr>
          <p:cNvSpPr txBox="1"/>
          <p:nvPr/>
        </p:nvSpPr>
        <p:spPr>
          <a:xfrm>
            <a:off x="762000" y="589422"/>
            <a:ext cx="8382000" cy="98559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lnSpc>
                <a:spcPct val="150000"/>
              </a:lnSpc>
              <a:spcBef>
                <a:spcPts val="600"/>
              </a:spcBef>
              <a:spcAft>
                <a:spcPts val="600"/>
              </a:spcAft>
            </a:pPr>
            <a:r>
              <a:rPr lang="en-US" sz="4400" i="1" dirty="0" err="1">
                <a:latin typeface="Arial" panose="020B0604020202020204" pitchFamily="34" charset="0"/>
                <a:ea typeface="Times New Roman" panose="02020603050405020304" pitchFamily="18" charset="0"/>
                <a:cs typeface="Times New Roman" panose="02020603050405020304" pitchFamily="18" charset="0"/>
              </a:rPr>
              <a:t>Khái</a:t>
            </a:r>
            <a:r>
              <a:rPr lang="en-US" sz="4400" i="1" dirty="0">
                <a:latin typeface="Arial" panose="020B0604020202020204" pitchFamily="34" charset="0"/>
                <a:ea typeface="Times New Roman" panose="02020603050405020304" pitchFamily="18" charset="0"/>
                <a:cs typeface="Times New Roman" panose="02020603050405020304" pitchFamily="18" charset="0"/>
              </a:rPr>
              <a:t> </a:t>
            </a:r>
            <a:r>
              <a:rPr lang="en-US" sz="4400" i="1" dirty="0" err="1">
                <a:latin typeface="Arial" panose="020B0604020202020204" pitchFamily="34" charset="0"/>
                <a:ea typeface="Times New Roman" panose="02020603050405020304" pitchFamily="18" charset="0"/>
                <a:cs typeface="Times New Roman" panose="02020603050405020304" pitchFamily="18" charset="0"/>
              </a:rPr>
              <a:t>niệm</a:t>
            </a:r>
            <a:r>
              <a:rPr lang="en-US" sz="4400" i="1" dirty="0">
                <a:latin typeface="Arial" panose="020B0604020202020204" pitchFamily="34" charset="0"/>
                <a:ea typeface="Times New Roman" panose="02020603050405020304" pitchFamily="18" charset="0"/>
                <a:cs typeface="Times New Roman" panose="02020603050405020304" pitchFamily="18" charset="0"/>
              </a:rPr>
              <a:t> </a:t>
            </a:r>
            <a:r>
              <a:rPr lang="en-US" sz="4400" i="1" dirty="0" err="1">
                <a:latin typeface="Arial" panose="020B0604020202020204" pitchFamily="34" charset="0"/>
                <a:ea typeface="Times New Roman" panose="02020603050405020304" pitchFamily="18" charset="0"/>
                <a:cs typeface="Times New Roman" panose="02020603050405020304" pitchFamily="18" charset="0"/>
              </a:rPr>
              <a:t>phép</a:t>
            </a:r>
            <a:r>
              <a:rPr lang="en-US" sz="4400" i="1" dirty="0">
                <a:latin typeface="Arial" panose="020B0604020202020204" pitchFamily="34" charset="0"/>
                <a:ea typeface="Times New Roman" panose="02020603050405020304" pitchFamily="18" charset="0"/>
                <a:cs typeface="Times New Roman" panose="02020603050405020304" pitchFamily="18" charset="0"/>
              </a:rPr>
              <a:t> </a:t>
            </a:r>
            <a:r>
              <a:rPr lang="en-US" sz="4400" i="1" dirty="0" err="1">
                <a:latin typeface="Arial" panose="020B0604020202020204" pitchFamily="34" charset="0"/>
                <a:ea typeface="Times New Roman" panose="02020603050405020304" pitchFamily="18" charset="0"/>
                <a:cs typeface="Times New Roman" panose="02020603050405020304" pitchFamily="18" charset="0"/>
              </a:rPr>
              <a:t>chiếu</a:t>
            </a:r>
            <a:r>
              <a:rPr lang="en-US" sz="4400" i="1" dirty="0">
                <a:latin typeface="Arial" panose="020B0604020202020204" pitchFamily="34" charset="0"/>
                <a:ea typeface="Times New Roman" panose="02020603050405020304" pitchFamily="18" charset="0"/>
                <a:cs typeface="Times New Roman" panose="02020603050405020304" pitchFamily="18" charset="0"/>
              </a:rPr>
              <a:t> </a:t>
            </a:r>
            <a:r>
              <a:rPr lang="en-US" sz="4400" i="1" dirty="0" err="1">
                <a:latin typeface="Arial" panose="020B0604020202020204" pitchFamily="34" charset="0"/>
                <a:ea typeface="Times New Roman" panose="02020603050405020304" pitchFamily="18" charset="0"/>
                <a:cs typeface="Times New Roman" panose="02020603050405020304" pitchFamily="18" charset="0"/>
              </a:rPr>
              <a:t>vuông</a:t>
            </a:r>
            <a:r>
              <a:rPr lang="en-US" sz="4400" i="1" dirty="0">
                <a:latin typeface="Arial" panose="020B0604020202020204" pitchFamily="34" charset="0"/>
                <a:ea typeface="Times New Roman" panose="02020603050405020304" pitchFamily="18" charset="0"/>
                <a:cs typeface="Times New Roman" panose="02020603050405020304" pitchFamily="18" charset="0"/>
              </a:rPr>
              <a:t> </a:t>
            </a:r>
            <a:r>
              <a:rPr lang="en-US" sz="4400" i="1" dirty="0" err="1">
                <a:latin typeface="Arial" panose="020B0604020202020204" pitchFamily="34" charset="0"/>
                <a:ea typeface="Times New Roman" panose="02020603050405020304" pitchFamily="18" charset="0"/>
                <a:cs typeface="Times New Roman" panose="02020603050405020304" pitchFamily="18" charset="0"/>
              </a:rPr>
              <a:t>góc</a:t>
            </a:r>
            <a:endParaRPr lang="en-US" sz="4400" dirty="0">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20" name="TextBox 19">
                <a:extLst>
                  <a:ext uri="{FF2B5EF4-FFF2-40B4-BE49-F238E27FC236}">
                    <a16:creationId xmlns:a16="http://schemas.microsoft.com/office/drawing/2014/main" id="{A822887F-5418-C059-740B-97E58C7F13B7}"/>
                  </a:ext>
                </a:extLst>
              </p:cNvPr>
              <p:cNvSpPr txBox="1"/>
              <p:nvPr/>
            </p:nvSpPr>
            <p:spPr>
              <a:xfrm>
                <a:off x="1066799" y="2292614"/>
                <a:ext cx="16154401" cy="2751074"/>
              </a:xfrm>
              <a:prstGeom prst="rect">
                <a:avLst/>
              </a:prstGeom>
              <a:ln w="38100">
                <a:solidFill>
                  <a:srgbClr val="FF0000"/>
                </a:solidFill>
                <a:prstDash val="dash"/>
              </a:ln>
            </p:spPr>
            <p:style>
              <a:lnRef idx="2">
                <a:schemeClr val="accent6"/>
              </a:lnRef>
              <a:fillRef idx="1">
                <a:schemeClr val="lt1"/>
              </a:fillRef>
              <a:effectRef idx="0">
                <a:schemeClr val="accent6"/>
              </a:effectRef>
              <a:fontRef idx="minor">
                <a:schemeClr val="dk1"/>
              </a:fontRef>
            </p:style>
            <p:txBody>
              <a:bodyPr wrap="square">
                <a:spAutoFit/>
              </a:bodyPr>
              <a:lstStyle/>
              <a:p>
                <a:pPr algn="just">
                  <a:lnSpc>
                    <a:spcPct val="150000"/>
                  </a:lnSpc>
                  <a:spcBef>
                    <a:spcPts val="600"/>
                  </a:spcBef>
                  <a:spcAft>
                    <a:spcPts val="600"/>
                  </a:spcAft>
                </a:pPr>
                <a:r>
                  <a:rPr lang="en-US" sz="4000" dirty="0">
                    <a:latin typeface="Arial" panose="020B0604020202020204" pitchFamily="34" charset="0"/>
                    <a:ea typeface="Calibri" panose="020F0502020204030204" pitchFamily="34" charset="0"/>
                    <a:cs typeface="Times New Roman" panose="02020603050405020304" pitchFamily="18" charset="0"/>
                  </a:rPr>
                  <a:t>Cho </a:t>
                </a:r>
                <a:r>
                  <a:rPr lang="en-US" sz="4000" dirty="0" err="1">
                    <a:latin typeface="Arial" panose="020B0604020202020204" pitchFamily="34" charset="0"/>
                    <a:ea typeface="Calibri" panose="020F0502020204030204" pitchFamily="34" charset="0"/>
                    <a:cs typeface="Times New Roman" panose="02020603050405020304" pitchFamily="18" charset="0"/>
                  </a:rPr>
                  <a:t>mặt</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phẳng</a:t>
                </a:r>
                <a:r>
                  <a:rPr lang="en-US"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d>
                      <m:dPr>
                        <m:ctrlPr>
                          <a:rPr lang="en-US" sz="4000" i="1">
                            <a:latin typeface="Cambria Math" panose="02040503050406030204" pitchFamily="18" charset="0"/>
                            <a:ea typeface="Calibri" panose="020F0502020204030204" pitchFamily="34" charset="0"/>
                            <a:cs typeface="Arial" panose="020B0604020202020204" pitchFamily="34" charset="0"/>
                          </a:rPr>
                        </m:ctrlPr>
                      </m:dPr>
                      <m:e>
                        <m:r>
                          <a:rPr lang="en-US" sz="4000" i="1">
                            <a:latin typeface="Cambria Math" panose="02040503050406030204" pitchFamily="18" charset="0"/>
                            <a:ea typeface="Calibri" panose="020F0502020204030204" pitchFamily="34" charset="0"/>
                            <a:cs typeface="Arial" panose="020B0604020202020204" pitchFamily="34" charset="0"/>
                          </a:rPr>
                          <m:t>𝑃</m:t>
                        </m:r>
                      </m:e>
                    </m:d>
                  </m:oMath>
                </a14:m>
                <a:r>
                  <a:rPr lang="en-US" sz="4000" dirty="0">
                    <a:latin typeface="Arial" panose="020B0604020202020204" pitchFamily="34" charset="0"/>
                    <a:ea typeface="Times New Roman" panose="02020603050405020304" pitchFamily="18" charset="0"/>
                    <a:cs typeface="Times New Roman" panose="02020603050405020304" pitchFamily="18" charset="0"/>
                  </a:rPr>
                  <a:t>. Quy </a:t>
                </a:r>
                <a:r>
                  <a:rPr lang="en-US" sz="4000" dirty="0" err="1">
                    <a:latin typeface="Arial" panose="020B0604020202020204" pitchFamily="34" charset="0"/>
                    <a:ea typeface="Times New Roman" panose="02020603050405020304" pitchFamily="18" charset="0"/>
                    <a:cs typeface="Times New Roman" panose="02020603050405020304" pitchFamily="18" charset="0"/>
                  </a:rPr>
                  <a:t>tắc</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đặt</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tương</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ứng</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mỗi</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điểm</a:t>
                </a:r>
                <a:r>
                  <a:rPr lang="en-US" sz="4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4000" i="1">
                        <a:latin typeface="Cambria Math" panose="02040503050406030204" pitchFamily="18" charset="0"/>
                        <a:ea typeface="Times New Roman" panose="02020603050405020304" pitchFamily="18" charset="0"/>
                        <a:cs typeface="Arial" panose="020B0604020202020204" pitchFamily="34" charset="0"/>
                      </a:rPr>
                      <m:t>𝑀</m:t>
                    </m:r>
                  </m:oMath>
                </a14:m>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trong</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không</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gian</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với</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hình</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chiếu</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vuông</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góc</a:t>
                </a:r>
                <a:r>
                  <a:rPr lang="en-US" sz="4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4000" i="1">
                        <a:latin typeface="Cambria Math" panose="02040503050406030204" pitchFamily="18" charset="0"/>
                        <a:ea typeface="Times New Roman" panose="02020603050405020304" pitchFamily="18" charset="0"/>
                        <a:cs typeface="Arial" panose="020B0604020202020204" pitchFamily="34" charset="0"/>
                      </a:rPr>
                      <m:t>𝑀</m:t>
                    </m:r>
                    <m:r>
                      <a:rPr lang="en-US" sz="4000" i="1">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của</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điểm</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đó</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lên</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mặt</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phẳng</a:t>
                </a:r>
                <a:r>
                  <a:rPr lang="en-US" sz="4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4000" i="1">
                            <a:latin typeface="Cambria Math" panose="02040503050406030204" pitchFamily="18" charset="0"/>
                            <a:ea typeface="Times New Roman" panose="02020603050405020304" pitchFamily="18" charset="0"/>
                            <a:cs typeface="Arial" panose="020B0604020202020204" pitchFamily="34" charset="0"/>
                          </a:rPr>
                        </m:ctrlPr>
                      </m:dPr>
                      <m:e>
                        <m:r>
                          <a:rPr lang="en-US" sz="4000" i="1">
                            <a:latin typeface="Cambria Math" panose="02040503050406030204" pitchFamily="18" charset="0"/>
                            <a:ea typeface="Times New Roman" panose="02020603050405020304" pitchFamily="18" charset="0"/>
                            <a:cs typeface="Arial" panose="020B0604020202020204" pitchFamily="34" charset="0"/>
                          </a:rPr>
                          <m:t>𝑃</m:t>
                        </m:r>
                      </m:e>
                    </m:d>
                  </m:oMath>
                </a14:m>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được</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gọi</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là</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Phép</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chiếu</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vuông</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góc</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lên</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mặt</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phẳng</a:t>
                </a:r>
                <a:r>
                  <a:rPr lang="en-US" sz="4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4000" i="1">
                            <a:latin typeface="Cambria Math" panose="02040503050406030204" pitchFamily="18" charset="0"/>
                            <a:ea typeface="Times New Roman" panose="02020603050405020304" pitchFamily="18" charset="0"/>
                            <a:cs typeface="Arial" panose="020B0604020202020204" pitchFamily="34" charset="0"/>
                          </a:rPr>
                        </m:ctrlPr>
                      </m:dPr>
                      <m:e>
                        <m:r>
                          <a:rPr lang="en-US" sz="4000" i="1">
                            <a:latin typeface="Cambria Math" panose="02040503050406030204" pitchFamily="18" charset="0"/>
                            <a:ea typeface="Times New Roman" panose="02020603050405020304" pitchFamily="18" charset="0"/>
                            <a:cs typeface="Arial" panose="020B0604020202020204" pitchFamily="34" charset="0"/>
                          </a:rPr>
                          <m:t>𝑃</m:t>
                        </m:r>
                      </m:e>
                    </m:d>
                  </m:oMath>
                </a14:m>
                <a:r>
                  <a:rPr lang="en-US" sz="4000" dirty="0">
                    <a:latin typeface="Arial" panose="020B0604020202020204" pitchFamily="34" charset="0"/>
                    <a:ea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20" name="TextBox 19">
                <a:extLst>
                  <a:ext uri="{FF2B5EF4-FFF2-40B4-BE49-F238E27FC236}">
                    <a16:creationId xmlns:a16="http://schemas.microsoft.com/office/drawing/2014/main" id="{A822887F-5418-C059-740B-97E58C7F13B7}"/>
                  </a:ext>
                </a:extLst>
              </p:cNvPr>
              <p:cNvSpPr txBox="1">
                <a:spLocks noRot="1" noChangeAspect="1" noMove="1" noResize="1" noEditPoints="1" noAdjustHandles="1" noChangeArrowheads="1" noChangeShapeType="1" noTextEdit="1"/>
              </p:cNvSpPr>
              <p:nvPr/>
            </p:nvSpPr>
            <p:spPr>
              <a:xfrm>
                <a:off x="1066799" y="2292614"/>
                <a:ext cx="16154401" cy="2751074"/>
              </a:xfrm>
              <a:prstGeom prst="rect">
                <a:avLst/>
              </a:prstGeom>
              <a:blipFill>
                <a:blip r:embed="rId2"/>
                <a:stretch>
                  <a:fillRect l="-1205" r="-1205" b="-7877"/>
                </a:stretch>
              </a:blipFill>
              <a:ln w="38100">
                <a:solidFill>
                  <a:srgbClr val="FF0000"/>
                </a:solidFill>
                <a:prstDash val="dash"/>
              </a:ln>
            </p:spPr>
            <p:txBody>
              <a:bodyPr/>
              <a:lstStyle/>
              <a:p>
                <a:r>
                  <a:rPr lang="en-US">
                    <a:noFill/>
                  </a:rPr>
                  <a:t> </a:t>
                </a:r>
              </a:p>
            </p:txBody>
          </p:sp>
        </mc:Fallback>
      </mc:AlternateContent>
      <p:sp>
        <p:nvSpPr>
          <p:cNvPr id="3" name="TextBox 2">
            <a:extLst>
              <a:ext uri="{FF2B5EF4-FFF2-40B4-BE49-F238E27FC236}">
                <a16:creationId xmlns:a16="http://schemas.microsoft.com/office/drawing/2014/main" id="{258898D5-52C6-F9E0-1E9B-7BBF32D8DC7D}"/>
              </a:ext>
            </a:extLst>
          </p:cNvPr>
          <p:cNvSpPr txBox="1"/>
          <p:nvPr/>
        </p:nvSpPr>
        <p:spPr>
          <a:xfrm>
            <a:off x="798095" y="5561376"/>
            <a:ext cx="7202905" cy="98559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lnSpc>
                <a:spcPct val="150000"/>
              </a:lnSpc>
              <a:spcBef>
                <a:spcPts val="600"/>
              </a:spcBef>
              <a:spcAft>
                <a:spcPts val="600"/>
              </a:spcAft>
            </a:pPr>
            <a:r>
              <a:rPr lang="da-DK" sz="4400" i="1" dirty="0">
                <a:latin typeface="Arial" panose="020B0604020202020204" pitchFamily="34" charset="0"/>
                <a:ea typeface="Times New Roman" panose="02020603050405020304" pitchFamily="18" charset="0"/>
                <a:cs typeface="Times New Roman" panose="02020603050405020304" pitchFamily="18" charset="0"/>
              </a:rPr>
              <a:t>Định lí ba đường vuông góc</a:t>
            </a:r>
            <a:endParaRPr lang="en-US" sz="4400" dirty="0">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86C7A460-79FB-77A1-BC1E-4EF16438B434}"/>
                  </a:ext>
                </a:extLst>
              </p:cNvPr>
              <p:cNvSpPr txBox="1"/>
              <p:nvPr/>
            </p:nvSpPr>
            <p:spPr>
              <a:xfrm>
                <a:off x="3124200" y="6958536"/>
                <a:ext cx="14706599" cy="2751074"/>
              </a:xfrm>
              <a:prstGeom prst="rect">
                <a:avLst/>
              </a:prstGeom>
              <a:ln w="38100">
                <a:solidFill>
                  <a:srgbClr val="FF0000"/>
                </a:solidFill>
                <a:prstDash val="dash"/>
              </a:ln>
            </p:spPr>
            <p:style>
              <a:lnRef idx="2">
                <a:schemeClr val="accent6"/>
              </a:lnRef>
              <a:fillRef idx="1">
                <a:schemeClr val="lt1"/>
              </a:fillRef>
              <a:effectRef idx="0">
                <a:schemeClr val="accent6"/>
              </a:effectRef>
              <a:fontRef idx="minor">
                <a:schemeClr val="dk1"/>
              </a:fontRef>
            </p:style>
            <p:txBody>
              <a:bodyPr wrap="square">
                <a:spAutoFit/>
              </a:bodyPr>
              <a:lstStyle/>
              <a:p>
                <a:pPr algn="just">
                  <a:lnSpc>
                    <a:spcPct val="150000"/>
                  </a:lnSpc>
                  <a:spcBef>
                    <a:spcPts val="600"/>
                  </a:spcBef>
                  <a:spcAft>
                    <a:spcPts val="600"/>
                  </a:spcAft>
                </a:pPr>
                <a:r>
                  <a:rPr lang="da-DK" sz="4000" dirty="0">
                    <a:latin typeface="Arial" panose="020B0604020202020204" pitchFamily="34" charset="0"/>
                    <a:ea typeface="Calibri" panose="020F0502020204030204" pitchFamily="34" charset="0"/>
                    <a:cs typeface="Times New Roman" panose="02020603050405020304" pitchFamily="18" charset="0"/>
                  </a:rPr>
                  <a:t>Cho đường thẳng </a:t>
                </a:r>
                <a14:m>
                  <m:oMath xmlns:m="http://schemas.openxmlformats.org/officeDocument/2006/math">
                    <m:r>
                      <a:rPr lang="en-US" sz="4000" i="1">
                        <a:latin typeface="Cambria Math" panose="02040503050406030204" pitchFamily="18" charset="0"/>
                        <a:ea typeface="Calibri" panose="020F0502020204030204" pitchFamily="34" charset="0"/>
                        <a:cs typeface="Arial" panose="020B0604020202020204" pitchFamily="34" charset="0"/>
                      </a:rPr>
                      <m:t>𝑎</m:t>
                    </m:r>
                  </m:oMath>
                </a14:m>
                <a:r>
                  <a:rPr lang="da-DK" sz="4000" dirty="0">
                    <a:latin typeface="Arial" panose="020B0604020202020204" pitchFamily="34" charset="0"/>
                    <a:ea typeface="Times New Roman" panose="02020603050405020304" pitchFamily="18" charset="0"/>
                    <a:cs typeface="Times New Roman" panose="02020603050405020304" pitchFamily="18" charset="0"/>
                  </a:rPr>
                  <a:t> không vuông góc với mặt phẳng </a:t>
                </a:r>
                <a14:m>
                  <m:oMath xmlns:m="http://schemas.openxmlformats.org/officeDocument/2006/math">
                    <m:d>
                      <m:dPr>
                        <m:ctrlPr>
                          <a:rPr lang="en-US" sz="4000" i="1">
                            <a:latin typeface="Cambria Math" panose="02040503050406030204" pitchFamily="18" charset="0"/>
                            <a:ea typeface="Times New Roman" panose="02020603050405020304" pitchFamily="18" charset="0"/>
                            <a:cs typeface="Arial" panose="020B0604020202020204" pitchFamily="34" charset="0"/>
                          </a:rPr>
                        </m:ctrlPr>
                      </m:dPr>
                      <m:e>
                        <m:r>
                          <a:rPr lang="en-US" sz="4000" i="1">
                            <a:latin typeface="Cambria Math" panose="02040503050406030204" pitchFamily="18" charset="0"/>
                            <a:ea typeface="Times New Roman" panose="02020603050405020304" pitchFamily="18" charset="0"/>
                            <a:cs typeface="Arial" panose="020B0604020202020204" pitchFamily="34" charset="0"/>
                          </a:rPr>
                          <m:t>𝑃</m:t>
                        </m:r>
                      </m:e>
                    </m:d>
                  </m:oMath>
                </a14:m>
                <a:r>
                  <a:rPr lang="da-DK" sz="4000" dirty="0">
                    <a:latin typeface="Arial" panose="020B0604020202020204" pitchFamily="34" charset="0"/>
                    <a:ea typeface="Times New Roman" panose="02020603050405020304" pitchFamily="18" charset="0"/>
                    <a:cs typeface="Times New Roman" panose="02020603050405020304" pitchFamily="18" charset="0"/>
                  </a:rPr>
                  <a:t> và đường thẳng </a:t>
                </a:r>
                <a14:m>
                  <m:oMath xmlns:m="http://schemas.openxmlformats.org/officeDocument/2006/math">
                    <m:r>
                      <a:rPr lang="en-US" sz="4000" i="1">
                        <a:latin typeface="Cambria Math" panose="02040503050406030204" pitchFamily="18" charset="0"/>
                        <a:ea typeface="Times New Roman" panose="02020603050405020304" pitchFamily="18" charset="0"/>
                        <a:cs typeface="Arial" panose="020B0604020202020204" pitchFamily="34" charset="0"/>
                      </a:rPr>
                      <m:t>𝑑</m:t>
                    </m:r>
                  </m:oMath>
                </a14:m>
                <a:r>
                  <a:rPr lang="da-DK" sz="4000" dirty="0">
                    <a:latin typeface="Arial" panose="020B0604020202020204" pitchFamily="34" charset="0"/>
                    <a:ea typeface="Times New Roman" panose="02020603050405020304" pitchFamily="18" charset="0"/>
                    <a:cs typeface="Times New Roman" panose="02020603050405020304" pitchFamily="18" charset="0"/>
                  </a:rPr>
                  <a:t> nằm trong mặt phẳng </a:t>
                </a:r>
                <a14:m>
                  <m:oMath xmlns:m="http://schemas.openxmlformats.org/officeDocument/2006/math">
                    <m:d>
                      <m:dPr>
                        <m:ctrlPr>
                          <a:rPr lang="en-US" sz="4000" i="1">
                            <a:latin typeface="Cambria Math" panose="02040503050406030204" pitchFamily="18" charset="0"/>
                            <a:ea typeface="Times New Roman" panose="02020603050405020304" pitchFamily="18" charset="0"/>
                            <a:cs typeface="Arial" panose="020B0604020202020204" pitchFamily="34" charset="0"/>
                          </a:rPr>
                        </m:ctrlPr>
                      </m:dPr>
                      <m:e>
                        <m:r>
                          <a:rPr lang="en-US" sz="4000" i="1">
                            <a:latin typeface="Cambria Math" panose="02040503050406030204" pitchFamily="18" charset="0"/>
                            <a:ea typeface="Times New Roman" panose="02020603050405020304" pitchFamily="18" charset="0"/>
                            <a:cs typeface="Arial" panose="020B0604020202020204" pitchFamily="34" charset="0"/>
                          </a:rPr>
                          <m:t>𝑃</m:t>
                        </m:r>
                      </m:e>
                    </m:d>
                  </m:oMath>
                </a14:m>
                <a:r>
                  <a:rPr lang="da-DK" sz="4000" dirty="0">
                    <a:latin typeface="Arial" panose="020B0604020202020204" pitchFamily="34" charset="0"/>
                    <a:ea typeface="Times New Roman" panose="02020603050405020304" pitchFamily="18" charset="0"/>
                    <a:cs typeface="Times New Roman" panose="02020603050405020304" pitchFamily="18" charset="0"/>
                  </a:rPr>
                  <a:t>. Khi đó, </a:t>
                </a:r>
                <a14:m>
                  <m:oMath xmlns:m="http://schemas.openxmlformats.org/officeDocument/2006/math">
                    <m:r>
                      <a:rPr lang="en-US" sz="4000" i="1">
                        <a:latin typeface="Cambria Math" panose="02040503050406030204" pitchFamily="18" charset="0"/>
                        <a:ea typeface="Times New Roman" panose="02020603050405020304" pitchFamily="18" charset="0"/>
                        <a:cs typeface="Arial" panose="020B0604020202020204" pitchFamily="34" charset="0"/>
                      </a:rPr>
                      <m:t>𝑑</m:t>
                    </m:r>
                  </m:oMath>
                </a14:m>
                <a:r>
                  <a:rPr lang="da-DK" sz="4000" dirty="0">
                    <a:latin typeface="Arial" panose="020B0604020202020204" pitchFamily="34" charset="0"/>
                    <a:ea typeface="Times New Roman" panose="02020603050405020304" pitchFamily="18" charset="0"/>
                    <a:cs typeface="Times New Roman" panose="02020603050405020304" pitchFamily="18" charset="0"/>
                  </a:rPr>
                  <a:t> vuông góc với </a:t>
                </a:r>
                <a14:m>
                  <m:oMath xmlns:m="http://schemas.openxmlformats.org/officeDocument/2006/math">
                    <m:r>
                      <a:rPr lang="en-US" sz="4000" i="1">
                        <a:latin typeface="Cambria Math" panose="02040503050406030204" pitchFamily="18" charset="0"/>
                        <a:ea typeface="Times New Roman" panose="02020603050405020304" pitchFamily="18" charset="0"/>
                        <a:cs typeface="Arial" panose="020B0604020202020204" pitchFamily="34" charset="0"/>
                      </a:rPr>
                      <m:t>𝑎</m:t>
                    </m:r>
                  </m:oMath>
                </a14:m>
                <a:r>
                  <a:rPr lang="da-DK" sz="4000" dirty="0">
                    <a:latin typeface="Arial" panose="020B0604020202020204" pitchFamily="34" charset="0"/>
                    <a:ea typeface="Times New Roman" panose="02020603050405020304" pitchFamily="18" charset="0"/>
                    <a:cs typeface="Times New Roman" panose="02020603050405020304" pitchFamily="18" charset="0"/>
                  </a:rPr>
                  <a:t> và chỉ khi </a:t>
                </a:r>
                <a14:m>
                  <m:oMath xmlns:m="http://schemas.openxmlformats.org/officeDocument/2006/math">
                    <m:r>
                      <a:rPr lang="en-US" sz="4000" i="1">
                        <a:latin typeface="Cambria Math" panose="02040503050406030204" pitchFamily="18" charset="0"/>
                        <a:ea typeface="Times New Roman" panose="02020603050405020304" pitchFamily="18" charset="0"/>
                        <a:cs typeface="Arial" panose="020B0604020202020204" pitchFamily="34" charset="0"/>
                      </a:rPr>
                      <m:t>𝑑</m:t>
                    </m:r>
                  </m:oMath>
                </a14:m>
                <a:r>
                  <a:rPr lang="da-DK" sz="4000" dirty="0">
                    <a:latin typeface="Arial" panose="020B0604020202020204" pitchFamily="34" charset="0"/>
                    <a:ea typeface="Times New Roman" panose="02020603050405020304" pitchFamily="18" charset="0"/>
                    <a:cs typeface="Times New Roman" panose="02020603050405020304" pitchFamily="18" charset="0"/>
                  </a:rPr>
                  <a:t> vuông góc với hình chiếu </a:t>
                </a:r>
                <a14:m>
                  <m:oMath xmlns:m="http://schemas.openxmlformats.org/officeDocument/2006/math">
                    <m:r>
                      <a:rPr lang="en-US" sz="4000" i="1">
                        <a:latin typeface="Cambria Math" panose="02040503050406030204" pitchFamily="18" charset="0"/>
                        <a:ea typeface="Times New Roman" panose="02020603050405020304" pitchFamily="18" charset="0"/>
                        <a:cs typeface="Arial" panose="020B0604020202020204" pitchFamily="34" charset="0"/>
                      </a:rPr>
                      <m:t>𝑎</m:t>
                    </m:r>
                    <m:r>
                      <a:rPr lang="da-DK" sz="4000" i="1">
                        <a:latin typeface="Cambria Math" panose="02040503050406030204" pitchFamily="18" charset="0"/>
                        <a:ea typeface="Times New Roman" panose="02020603050405020304" pitchFamily="18" charset="0"/>
                        <a:cs typeface="Arial" panose="020B0604020202020204" pitchFamily="34" charset="0"/>
                      </a:rPr>
                      <m:t>′</m:t>
                    </m:r>
                  </m:oMath>
                </a14:m>
                <a:r>
                  <a:rPr lang="da-DK" sz="4000" dirty="0">
                    <a:latin typeface="Arial" panose="020B0604020202020204" pitchFamily="34" charset="0"/>
                    <a:ea typeface="Times New Roman" panose="02020603050405020304" pitchFamily="18" charset="0"/>
                    <a:cs typeface="Times New Roman" panose="02020603050405020304" pitchFamily="18" charset="0"/>
                  </a:rPr>
                  <a:t> của </a:t>
                </a:r>
                <a14:m>
                  <m:oMath xmlns:m="http://schemas.openxmlformats.org/officeDocument/2006/math">
                    <m:r>
                      <a:rPr lang="en-US" sz="4000" i="1">
                        <a:latin typeface="Cambria Math" panose="02040503050406030204" pitchFamily="18" charset="0"/>
                        <a:ea typeface="Times New Roman" panose="02020603050405020304" pitchFamily="18" charset="0"/>
                        <a:cs typeface="Arial" panose="020B0604020202020204" pitchFamily="34" charset="0"/>
                      </a:rPr>
                      <m:t>𝑎</m:t>
                    </m:r>
                  </m:oMath>
                </a14:m>
                <a:r>
                  <a:rPr lang="da-DK" sz="4000" dirty="0">
                    <a:latin typeface="Arial" panose="020B0604020202020204" pitchFamily="34" charset="0"/>
                    <a:ea typeface="Times New Roman" panose="02020603050405020304" pitchFamily="18" charset="0"/>
                    <a:cs typeface="Times New Roman" panose="02020603050405020304" pitchFamily="18" charset="0"/>
                  </a:rPr>
                  <a:t> trên </a:t>
                </a:r>
                <a14:m>
                  <m:oMath xmlns:m="http://schemas.openxmlformats.org/officeDocument/2006/math">
                    <m:d>
                      <m:dPr>
                        <m:ctrlPr>
                          <a:rPr lang="en-US" sz="4000" i="1">
                            <a:latin typeface="Cambria Math" panose="02040503050406030204" pitchFamily="18" charset="0"/>
                            <a:ea typeface="Times New Roman" panose="02020603050405020304" pitchFamily="18" charset="0"/>
                            <a:cs typeface="Arial" panose="020B0604020202020204" pitchFamily="34" charset="0"/>
                          </a:rPr>
                        </m:ctrlPr>
                      </m:dPr>
                      <m:e>
                        <m:r>
                          <a:rPr lang="en-US" sz="4000" i="1">
                            <a:latin typeface="Cambria Math" panose="02040503050406030204" pitchFamily="18" charset="0"/>
                            <a:ea typeface="Times New Roman" panose="02020603050405020304" pitchFamily="18" charset="0"/>
                            <a:cs typeface="Arial" panose="020B0604020202020204" pitchFamily="34" charset="0"/>
                          </a:rPr>
                          <m:t>𝑃</m:t>
                        </m:r>
                      </m:e>
                    </m:d>
                  </m:oMath>
                </a14:m>
                <a:r>
                  <a:rPr lang="da-DK" sz="4000" dirty="0">
                    <a:latin typeface="Arial" panose="020B0604020202020204" pitchFamily="34" charset="0"/>
                    <a:ea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4" name="TextBox 3">
                <a:extLst>
                  <a:ext uri="{FF2B5EF4-FFF2-40B4-BE49-F238E27FC236}">
                    <a16:creationId xmlns:a16="http://schemas.microsoft.com/office/drawing/2014/main" id="{86C7A460-79FB-77A1-BC1E-4EF16438B434}"/>
                  </a:ext>
                </a:extLst>
              </p:cNvPr>
              <p:cNvSpPr txBox="1">
                <a:spLocks noRot="1" noChangeAspect="1" noMove="1" noResize="1" noEditPoints="1" noAdjustHandles="1" noChangeArrowheads="1" noChangeShapeType="1" noTextEdit="1"/>
              </p:cNvSpPr>
              <p:nvPr/>
            </p:nvSpPr>
            <p:spPr>
              <a:xfrm>
                <a:off x="3124200" y="6958536"/>
                <a:ext cx="14706599" cy="2751074"/>
              </a:xfrm>
              <a:prstGeom prst="rect">
                <a:avLst/>
              </a:prstGeom>
              <a:blipFill>
                <a:blip r:embed="rId3"/>
                <a:stretch>
                  <a:fillRect l="-1365" r="-1323" b="-7642"/>
                </a:stretch>
              </a:blipFill>
              <a:ln w="38100">
                <a:solidFill>
                  <a:srgbClr val="FF0000"/>
                </a:solidFill>
                <a:prstDash val="dash"/>
              </a:ln>
            </p:spPr>
            <p:txBody>
              <a:bodyPr/>
              <a:lstStyle/>
              <a:p>
                <a:r>
                  <a:rPr lang="en-US">
                    <a:noFill/>
                  </a:rPr>
                  <a:t> </a:t>
                </a:r>
              </a:p>
            </p:txBody>
          </p:sp>
        </mc:Fallback>
      </mc:AlternateContent>
      <p:pic>
        <p:nvPicPr>
          <p:cNvPr id="5" name="Picture 4">
            <a:extLst>
              <a:ext uri="{FF2B5EF4-FFF2-40B4-BE49-F238E27FC236}">
                <a16:creationId xmlns:a16="http://schemas.microsoft.com/office/drawing/2014/main" id="{BB25F11C-0FF3-FB54-83A8-E51E19BE489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57201" y="7189812"/>
            <a:ext cx="2450287" cy="2519798"/>
          </a:xfrm>
          <a:prstGeom prst="rect">
            <a:avLst/>
          </a:prstGeom>
        </p:spPr>
      </p:pic>
    </p:spTree>
    <p:extLst>
      <p:ext uri="{BB962C8B-B14F-4D97-AF65-F5344CB8AC3E}">
        <p14:creationId xmlns:p14="http://schemas.microsoft.com/office/powerpoint/2010/main" val="12585330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up)">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3"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ded Corner 2">
            <a:extLst>
              <a:ext uri="{FF2B5EF4-FFF2-40B4-BE49-F238E27FC236}">
                <a16:creationId xmlns:a16="http://schemas.microsoft.com/office/drawing/2014/main" id="{C447FF48-0969-8674-2F69-6068EEE4F4E0}"/>
              </a:ext>
            </a:extLst>
          </p:cNvPr>
          <p:cNvSpPr/>
          <p:nvPr/>
        </p:nvSpPr>
        <p:spPr>
          <a:xfrm>
            <a:off x="3657600" y="1638300"/>
            <a:ext cx="12420600" cy="1143001"/>
          </a:xfrm>
          <a:prstGeom prst="foldedCorner">
            <a:avLst>
              <a:gd name="adj" fmla="val 37720"/>
            </a:avLst>
          </a:prstGeom>
          <a:solidFill>
            <a:srgbClr val="A5F595"/>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Bef>
                <a:spcPts val="600"/>
              </a:spcBef>
              <a:spcAft>
                <a:spcPts val="600"/>
              </a:spcAft>
            </a:pPr>
            <a:r>
              <a:rPr lang="da-DK" sz="4400" i="1"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Định nghĩa góc giữa đường thẳng và mặt phẳng</a:t>
            </a:r>
            <a:endParaRPr lang="en-US" sz="4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6A6B038C-562F-2409-0BDF-BB53403405E5}"/>
                  </a:ext>
                </a:extLst>
              </p:cNvPr>
              <p:cNvSpPr txBox="1"/>
              <p:nvPr/>
            </p:nvSpPr>
            <p:spPr>
              <a:xfrm>
                <a:off x="1714500" y="3695700"/>
                <a:ext cx="14859000" cy="4751622"/>
              </a:xfrm>
              <a:prstGeom prst="rect">
                <a:avLst/>
              </a:prstGeom>
              <a:ln w="38100">
                <a:prstDash val="dash"/>
              </a:ln>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50000"/>
                  </a:lnSpc>
                  <a:spcBef>
                    <a:spcPts val="600"/>
                  </a:spcBef>
                  <a:spcAft>
                    <a:spcPts val="600"/>
                  </a:spcAft>
                </a:pPr>
                <a:r>
                  <a:rPr lang="da-DK" sz="4000" dirty="0">
                    <a:latin typeface="Arial" panose="020B0604020202020204" pitchFamily="34" charset="0"/>
                    <a:ea typeface="Times New Roman" panose="02020603050405020304" pitchFamily="18" charset="0"/>
                    <a:cs typeface="Times New Roman" panose="02020603050405020304" pitchFamily="18" charset="0"/>
                  </a:rPr>
                  <a:t>+Nếu đường thẳng </a:t>
                </a:r>
                <a14:m>
                  <m:oMath xmlns:m="http://schemas.openxmlformats.org/officeDocument/2006/math">
                    <m:r>
                      <a:rPr lang="da-DK" sz="4000" i="1">
                        <a:latin typeface="Cambria Math" panose="02040503050406030204" pitchFamily="18" charset="0"/>
                        <a:ea typeface="Times New Roman" panose="02020603050405020304" pitchFamily="18" charset="0"/>
                        <a:cs typeface="Arial" panose="020B0604020202020204" pitchFamily="34" charset="0"/>
                      </a:rPr>
                      <m:t>𝑑</m:t>
                    </m:r>
                  </m:oMath>
                </a14:m>
                <a:r>
                  <a:rPr lang="da-DK" sz="4000" dirty="0">
                    <a:latin typeface="Arial" panose="020B0604020202020204" pitchFamily="34" charset="0"/>
                    <a:ea typeface="Times New Roman" panose="02020603050405020304" pitchFamily="18" charset="0"/>
                    <a:cs typeface="Times New Roman" panose="02020603050405020304" pitchFamily="18" charset="0"/>
                  </a:rPr>
                  <a:t> vuông góc với mặt phẳng </a:t>
                </a:r>
                <a14:m>
                  <m:oMath xmlns:m="http://schemas.openxmlformats.org/officeDocument/2006/math">
                    <m:d>
                      <m:dPr>
                        <m:ctrlPr>
                          <a:rPr lang="en-US" sz="4000" i="1">
                            <a:latin typeface="Cambria Math" panose="02040503050406030204" pitchFamily="18" charset="0"/>
                            <a:ea typeface="Times New Roman" panose="02020603050405020304" pitchFamily="18" charset="0"/>
                            <a:cs typeface="Arial" panose="020B0604020202020204" pitchFamily="34" charset="0"/>
                          </a:rPr>
                        </m:ctrlPr>
                      </m:dPr>
                      <m:e>
                        <m:r>
                          <a:rPr lang="da-DK" sz="4000" i="1">
                            <a:latin typeface="Cambria Math" panose="02040503050406030204" pitchFamily="18" charset="0"/>
                            <a:ea typeface="Times New Roman" panose="02020603050405020304" pitchFamily="18" charset="0"/>
                            <a:cs typeface="Arial" panose="020B0604020202020204" pitchFamily="34" charset="0"/>
                          </a:rPr>
                          <m:t>𝑃</m:t>
                        </m:r>
                      </m:e>
                    </m:d>
                  </m:oMath>
                </a14:m>
                <a:r>
                  <a:rPr lang="da-DK" sz="4000" dirty="0">
                    <a:latin typeface="Arial" panose="020B0604020202020204" pitchFamily="34" charset="0"/>
                    <a:ea typeface="Times New Roman" panose="02020603050405020304" pitchFamily="18" charset="0"/>
                    <a:cs typeface="Times New Roman" panose="02020603050405020304" pitchFamily="18" charset="0"/>
                  </a:rPr>
                  <a:t> thì góc giữa đường thẳng </a:t>
                </a:r>
                <a14:m>
                  <m:oMath xmlns:m="http://schemas.openxmlformats.org/officeDocument/2006/math">
                    <m:r>
                      <a:rPr lang="da-DK" sz="4000" i="1">
                        <a:latin typeface="Cambria Math" panose="02040503050406030204" pitchFamily="18" charset="0"/>
                        <a:ea typeface="Times New Roman" panose="02020603050405020304" pitchFamily="18" charset="0"/>
                        <a:cs typeface="Arial" panose="020B0604020202020204" pitchFamily="34" charset="0"/>
                      </a:rPr>
                      <m:t>𝑑</m:t>
                    </m:r>
                  </m:oMath>
                </a14:m>
                <a:r>
                  <a:rPr lang="da-DK" sz="4000" dirty="0">
                    <a:latin typeface="Arial" panose="020B0604020202020204" pitchFamily="34" charset="0"/>
                    <a:ea typeface="Times New Roman" panose="02020603050405020304" pitchFamily="18" charset="0"/>
                    <a:cs typeface="Times New Roman" panose="02020603050405020304" pitchFamily="18" charset="0"/>
                  </a:rPr>
                  <a:t> và </a:t>
                </a:r>
                <a14:m>
                  <m:oMath xmlns:m="http://schemas.openxmlformats.org/officeDocument/2006/math">
                    <m:d>
                      <m:dPr>
                        <m:ctrlPr>
                          <a:rPr lang="en-US" sz="4000" i="1">
                            <a:latin typeface="Cambria Math" panose="02040503050406030204" pitchFamily="18" charset="0"/>
                            <a:ea typeface="Times New Roman" panose="02020603050405020304" pitchFamily="18" charset="0"/>
                            <a:cs typeface="Arial" panose="020B0604020202020204" pitchFamily="34" charset="0"/>
                          </a:rPr>
                        </m:ctrlPr>
                      </m:dPr>
                      <m:e>
                        <m:r>
                          <a:rPr lang="da-DK" sz="4000" i="1">
                            <a:latin typeface="Cambria Math" panose="02040503050406030204" pitchFamily="18" charset="0"/>
                            <a:ea typeface="Times New Roman" panose="02020603050405020304" pitchFamily="18" charset="0"/>
                            <a:cs typeface="Arial" panose="020B0604020202020204" pitchFamily="34" charset="0"/>
                          </a:rPr>
                          <m:t>𝑃</m:t>
                        </m:r>
                      </m:e>
                    </m:d>
                  </m:oMath>
                </a14:m>
                <a:r>
                  <a:rPr lang="da-DK" sz="4000" dirty="0">
                    <a:latin typeface="Arial" panose="020B0604020202020204" pitchFamily="34" charset="0"/>
                    <a:ea typeface="Times New Roman" panose="02020603050405020304" pitchFamily="18" charset="0"/>
                    <a:cs typeface="Times New Roman" panose="02020603050405020304" pitchFamily="18" charset="0"/>
                  </a:rPr>
                  <a:t> bằng </a:t>
                </a:r>
                <a14:m>
                  <m:oMath xmlns:m="http://schemas.openxmlformats.org/officeDocument/2006/math">
                    <m:sSup>
                      <m:sSupPr>
                        <m:ctrlPr>
                          <a:rPr lang="en-US" sz="4000" i="1">
                            <a:latin typeface="Cambria Math" panose="02040503050406030204" pitchFamily="18" charset="0"/>
                            <a:ea typeface="Times New Roman" panose="02020603050405020304" pitchFamily="18" charset="0"/>
                            <a:cs typeface="Arial" panose="020B0604020202020204" pitchFamily="34" charset="0"/>
                          </a:rPr>
                        </m:ctrlPr>
                      </m:sSupPr>
                      <m:e>
                        <m:r>
                          <a:rPr lang="da-DK" sz="4000" i="1">
                            <a:latin typeface="Cambria Math" panose="02040503050406030204" pitchFamily="18" charset="0"/>
                            <a:ea typeface="Times New Roman" panose="02020603050405020304" pitchFamily="18" charset="0"/>
                            <a:cs typeface="Arial" panose="020B0604020202020204" pitchFamily="34" charset="0"/>
                          </a:rPr>
                          <m:t>90</m:t>
                        </m:r>
                      </m:e>
                      <m:sup>
                        <m:r>
                          <a:rPr lang="da-DK" sz="4000" i="1">
                            <a:latin typeface="Cambria Math" panose="02040503050406030204" pitchFamily="18" charset="0"/>
                            <a:ea typeface="Times New Roman" panose="02020603050405020304" pitchFamily="18" charset="0"/>
                            <a:cs typeface="Arial" panose="020B0604020202020204" pitchFamily="34" charset="0"/>
                          </a:rPr>
                          <m:t>𝑜</m:t>
                        </m:r>
                      </m:sup>
                    </m:sSup>
                  </m:oMath>
                </a14:m>
                <a:r>
                  <a:rPr lang="da-DK" sz="4000" dirty="0">
                    <a:latin typeface="Arial" panose="020B0604020202020204" pitchFamily="34" charset="0"/>
                    <a:ea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da-DK" sz="4000" dirty="0">
                    <a:latin typeface="Arial" panose="020B0604020202020204" pitchFamily="34" charset="0"/>
                    <a:ea typeface="Times New Roman" panose="02020603050405020304" pitchFamily="18" charset="0"/>
                    <a:cs typeface="Times New Roman" panose="02020603050405020304" pitchFamily="18" charset="0"/>
                  </a:rPr>
                  <a:t>+ Nếu đường thẳng </a:t>
                </a:r>
                <a14:m>
                  <m:oMath xmlns:m="http://schemas.openxmlformats.org/officeDocument/2006/math">
                    <m:r>
                      <a:rPr lang="da-DK" sz="4000" i="1">
                        <a:latin typeface="Cambria Math" panose="02040503050406030204" pitchFamily="18" charset="0"/>
                        <a:ea typeface="Times New Roman" panose="02020603050405020304" pitchFamily="18" charset="0"/>
                        <a:cs typeface="Arial" panose="020B0604020202020204" pitchFamily="34" charset="0"/>
                      </a:rPr>
                      <m:t>𝑑</m:t>
                    </m:r>
                  </m:oMath>
                </a14:m>
                <a:r>
                  <a:rPr lang="da-DK" sz="4000" dirty="0">
                    <a:latin typeface="Arial" panose="020B0604020202020204" pitchFamily="34" charset="0"/>
                    <a:ea typeface="Times New Roman" panose="02020603050405020304" pitchFamily="18" charset="0"/>
                    <a:cs typeface="Times New Roman" panose="02020603050405020304" pitchFamily="18" charset="0"/>
                  </a:rPr>
                  <a:t> không vuông góc với mặt phẳng </a:t>
                </a:r>
                <a14:m>
                  <m:oMath xmlns:m="http://schemas.openxmlformats.org/officeDocument/2006/math">
                    <m:d>
                      <m:dPr>
                        <m:ctrlPr>
                          <a:rPr lang="en-US" sz="4000" i="1">
                            <a:latin typeface="Cambria Math" panose="02040503050406030204" pitchFamily="18" charset="0"/>
                            <a:ea typeface="Times New Roman" panose="02020603050405020304" pitchFamily="18" charset="0"/>
                            <a:cs typeface="Arial" panose="020B0604020202020204" pitchFamily="34" charset="0"/>
                          </a:rPr>
                        </m:ctrlPr>
                      </m:dPr>
                      <m:e>
                        <m:r>
                          <a:rPr lang="da-DK" sz="4000" i="1">
                            <a:latin typeface="Cambria Math" panose="02040503050406030204" pitchFamily="18" charset="0"/>
                            <a:ea typeface="Times New Roman" panose="02020603050405020304" pitchFamily="18" charset="0"/>
                            <a:cs typeface="Arial" panose="020B0604020202020204" pitchFamily="34" charset="0"/>
                          </a:rPr>
                          <m:t>𝑃</m:t>
                        </m:r>
                      </m:e>
                    </m:d>
                  </m:oMath>
                </a14:m>
                <a:r>
                  <a:rPr lang="da-DK" sz="4000" dirty="0">
                    <a:latin typeface="Arial" panose="020B0604020202020204" pitchFamily="34" charset="0"/>
                    <a:ea typeface="Times New Roman" panose="02020603050405020304" pitchFamily="18" charset="0"/>
                    <a:cs typeface="Times New Roman" panose="02020603050405020304" pitchFamily="18" charset="0"/>
                  </a:rPr>
                  <a:t> thì góc giữa đường thẳng </a:t>
                </a:r>
                <a14:m>
                  <m:oMath xmlns:m="http://schemas.openxmlformats.org/officeDocument/2006/math">
                    <m:r>
                      <a:rPr lang="da-DK" sz="4000" i="1">
                        <a:latin typeface="Cambria Math" panose="02040503050406030204" pitchFamily="18" charset="0"/>
                        <a:ea typeface="Times New Roman" panose="02020603050405020304" pitchFamily="18" charset="0"/>
                        <a:cs typeface="Arial" panose="020B0604020202020204" pitchFamily="34" charset="0"/>
                      </a:rPr>
                      <m:t>𝑑</m:t>
                    </m:r>
                  </m:oMath>
                </a14:m>
                <a:r>
                  <a:rPr lang="da-DK" sz="4000" dirty="0">
                    <a:latin typeface="Arial" panose="020B0604020202020204" pitchFamily="34" charset="0"/>
                    <a:ea typeface="Times New Roman" panose="02020603050405020304" pitchFamily="18" charset="0"/>
                    <a:cs typeface="Times New Roman" panose="02020603050405020304" pitchFamily="18" charset="0"/>
                  </a:rPr>
                  <a:t> và mặt phẳng </a:t>
                </a:r>
                <a14:m>
                  <m:oMath xmlns:m="http://schemas.openxmlformats.org/officeDocument/2006/math">
                    <m:d>
                      <m:dPr>
                        <m:ctrlPr>
                          <a:rPr lang="en-US" sz="4000" i="1">
                            <a:latin typeface="Cambria Math" panose="02040503050406030204" pitchFamily="18" charset="0"/>
                            <a:ea typeface="Times New Roman" panose="02020603050405020304" pitchFamily="18" charset="0"/>
                            <a:cs typeface="Arial" panose="020B0604020202020204" pitchFamily="34" charset="0"/>
                          </a:rPr>
                        </m:ctrlPr>
                      </m:dPr>
                      <m:e>
                        <m:r>
                          <a:rPr lang="da-DK" sz="4000" i="1">
                            <a:latin typeface="Cambria Math" panose="02040503050406030204" pitchFamily="18" charset="0"/>
                            <a:ea typeface="Times New Roman" panose="02020603050405020304" pitchFamily="18" charset="0"/>
                            <a:cs typeface="Arial" panose="020B0604020202020204" pitchFamily="34" charset="0"/>
                          </a:rPr>
                          <m:t>𝑃</m:t>
                        </m:r>
                      </m:e>
                    </m:d>
                  </m:oMath>
                </a14:m>
                <a:r>
                  <a:rPr lang="da-DK" sz="4000" dirty="0">
                    <a:latin typeface="Arial" panose="020B0604020202020204" pitchFamily="34" charset="0"/>
                    <a:ea typeface="Times New Roman" panose="02020603050405020304" pitchFamily="18" charset="0"/>
                    <a:cs typeface="Times New Roman" panose="02020603050405020304" pitchFamily="18" charset="0"/>
                  </a:rPr>
                  <a:t> là góc giữa </a:t>
                </a:r>
                <a14:m>
                  <m:oMath xmlns:m="http://schemas.openxmlformats.org/officeDocument/2006/math">
                    <m:r>
                      <a:rPr lang="da-DK" sz="4000" i="1">
                        <a:latin typeface="Cambria Math" panose="02040503050406030204" pitchFamily="18" charset="0"/>
                        <a:ea typeface="Times New Roman" panose="02020603050405020304" pitchFamily="18" charset="0"/>
                        <a:cs typeface="Arial" panose="020B0604020202020204" pitchFamily="34" charset="0"/>
                      </a:rPr>
                      <m:t>𝑑</m:t>
                    </m:r>
                  </m:oMath>
                </a14:m>
                <a:r>
                  <a:rPr lang="da-DK" sz="4000" dirty="0">
                    <a:latin typeface="Arial" panose="020B0604020202020204" pitchFamily="34" charset="0"/>
                    <a:ea typeface="Times New Roman" panose="02020603050405020304" pitchFamily="18" charset="0"/>
                    <a:cs typeface="Times New Roman" panose="02020603050405020304" pitchFamily="18" charset="0"/>
                  </a:rPr>
                  <a:t> và hình chiếu </a:t>
                </a:r>
                <a14:m>
                  <m:oMath xmlns:m="http://schemas.openxmlformats.org/officeDocument/2006/math">
                    <m:r>
                      <a:rPr lang="da-DK" sz="4000" i="1">
                        <a:latin typeface="Cambria Math" panose="02040503050406030204" pitchFamily="18" charset="0"/>
                        <a:ea typeface="Times New Roman" panose="02020603050405020304" pitchFamily="18" charset="0"/>
                        <a:cs typeface="Arial" panose="020B0604020202020204" pitchFamily="34" charset="0"/>
                      </a:rPr>
                      <m:t>𝑑</m:t>
                    </m:r>
                    <m:r>
                      <a:rPr lang="da-DK" sz="4000" i="1">
                        <a:latin typeface="Cambria Math" panose="02040503050406030204" pitchFamily="18" charset="0"/>
                        <a:ea typeface="Times New Roman" panose="02020603050405020304" pitchFamily="18" charset="0"/>
                        <a:cs typeface="Arial" panose="020B0604020202020204" pitchFamily="34" charset="0"/>
                      </a:rPr>
                      <m:t>′</m:t>
                    </m:r>
                  </m:oMath>
                </a14:m>
                <a:r>
                  <a:rPr lang="da-DK" sz="4000" dirty="0">
                    <a:latin typeface="Arial" panose="020B0604020202020204" pitchFamily="34" charset="0"/>
                    <a:ea typeface="Times New Roman" panose="02020603050405020304" pitchFamily="18" charset="0"/>
                    <a:cs typeface="Times New Roman" panose="02020603050405020304" pitchFamily="18" charset="0"/>
                  </a:rPr>
                  <a:t> của đường thẳng </a:t>
                </a:r>
                <a14:m>
                  <m:oMath xmlns:m="http://schemas.openxmlformats.org/officeDocument/2006/math">
                    <m:r>
                      <a:rPr lang="da-DK" sz="4000" i="1">
                        <a:latin typeface="Cambria Math" panose="02040503050406030204" pitchFamily="18" charset="0"/>
                        <a:ea typeface="Times New Roman" panose="02020603050405020304" pitchFamily="18" charset="0"/>
                        <a:cs typeface="Arial" panose="020B0604020202020204" pitchFamily="34" charset="0"/>
                      </a:rPr>
                      <m:t>𝑑</m:t>
                    </m:r>
                  </m:oMath>
                </a14:m>
                <a:r>
                  <a:rPr lang="da-DK" sz="4000" dirty="0">
                    <a:latin typeface="Arial" panose="020B0604020202020204" pitchFamily="34" charset="0"/>
                    <a:ea typeface="Times New Roman" panose="02020603050405020304" pitchFamily="18" charset="0"/>
                    <a:cs typeface="Times New Roman" panose="02020603050405020304" pitchFamily="18" charset="0"/>
                  </a:rPr>
                  <a:t> trên </a:t>
                </a:r>
                <a14:m>
                  <m:oMath xmlns:m="http://schemas.openxmlformats.org/officeDocument/2006/math">
                    <m:d>
                      <m:dPr>
                        <m:ctrlPr>
                          <a:rPr lang="en-US" sz="4000" i="1">
                            <a:latin typeface="Cambria Math" panose="02040503050406030204" pitchFamily="18" charset="0"/>
                            <a:ea typeface="Times New Roman" panose="02020603050405020304" pitchFamily="18" charset="0"/>
                            <a:cs typeface="Arial" panose="020B0604020202020204" pitchFamily="34" charset="0"/>
                          </a:rPr>
                        </m:ctrlPr>
                      </m:dPr>
                      <m:e>
                        <m:r>
                          <a:rPr lang="da-DK" sz="4000" i="1">
                            <a:latin typeface="Cambria Math" panose="02040503050406030204" pitchFamily="18" charset="0"/>
                            <a:ea typeface="Times New Roman" panose="02020603050405020304" pitchFamily="18" charset="0"/>
                            <a:cs typeface="Arial" panose="020B0604020202020204" pitchFamily="34" charset="0"/>
                          </a:rPr>
                          <m:t>𝑃</m:t>
                        </m:r>
                      </m:e>
                    </m:d>
                  </m:oMath>
                </a14:m>
                <a:r>
                  <a:rPr lang="da-DK" sz="4000" dirty="0">
                    <a:latin typeface="Arial" panose="020B0604020202020204" pitchFamily="34" charset="0"/>
                    <a:ea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6" name="TextBox 5">
                <a:extLst>
                  <a:ext uri="{FF2B5EF4-FFF2-40B4-BE49-F238E27FC236}">
                    <a16:creationId xmlns:a16="http://schemas.microsoft.com/office/drawing/2014/main" id="{6A6B038C-562F-2409-0BDF-BB53403405E5}"/>
                  </a:ext>
                </a:extLst>
              </p:cNvPr>
              <p:cNvSpPr txBox="1">
                <a:spLocks noRot="1" noChangeAspect="1" noMove="1" noResize="1" noEditPoints="1" noAdjustHandles="1" noChangeArrowheads="1" noChangeShapeType="1" noTextEdit="1"/>
              </p:cNvSpPr>
              <p:nvPr/>
            </p:nvSpPr>
            <p:spPr>
              <a:xfrm>
                <a:off x="1714500" y="3695700"/>
                <a:ext cx="14859000" cy="4751622"/>
              </a:xfrm>
              <a:prstGeom prst="rect">
                <a:avLst/>
              </a:prstGeom>
              <a:blipFill>
                <a:blip r:embed="rId2"/>
                <a:stretch>
                  <a:fillRect l="-1309" r="-1309" b="-4071"/>
                </a:stretch>
              </a:blipFill>
              <a:ln w="38100">
                <a:prstDash val="dash"/>
              </a:ln>
            </p:spPr>
            <p:txBody>
              <a:bodyPr/>
              <a:lstStyle/>
              <a:p>
                <a:r>
                  <a:rPr lang="en-US">
                    <a:noFill/>
                  </a:rPr>
                  <a:t> </a:t>
                </a:r>
              </a:p>
            </p:txBody>
          </p:sp>
        </mc:Fallback>
      </mc:AlternateContent>
      <p:pic>
        <p:nvPicPr>
          <p:cNvPr id="7" name="Picture 6">
            <a:extLst>
              <a:ext uri="{FF2B5EF4-FFF2-40B4-BE49-F238E27FC236}">
                <a16:creationId xmlns:a16="http://schemas.microsoft.com/office/drawing/2014/main" id="{F44FA4F5-2A87-1B2C-1DE8-B328BC0CED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447039"/>
            <a:ext cx="3420517" cy="2997830"/>
          </a:xfrm>
          <a:prstGeom prst="rect">
            <a:avLst/>
          </a:prstGeom>
        </p:spPr>
      </p:pic>
    </p:spTree>
    <p:extLst>
      <p:ext uri="{BB962C8B-B14F-4D97-AF65-F5344CB8AC3E}">
        <p14:creationId xmlns:p14="http://schemas.microsoft.com/office/powerpoint/2010/main" val="166335908"/>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ded Corner 2">
            <a:extLst>
              <a:ext uri="{FF2B5EF4-FFF2-40B4-BE49-F238E27FC236}">
                <a16:creationId xmlns:a16="http://schemas.microsoft.com/office/drawing/2014/main" id="{C447FF48-0969-8674-2F69-6068EEE4F4E0}"/>
              </a:ext>
            </a:extLst>
          </p:cNvPr>
          <p:cNvSpPr/>
          <p:nvPr/>
        </p:nvSpPr>
        <p:spPr>
          <a:xfrm>
            <a:off x="3657600" y="1638300"/>
            <a:ext cx="12420600" cy="1143001"/>
          </a:xfrm>
          <a:prstGeom prst="foldedCorner">
            <a:avLst>
              <a:gd name="adj" fmla="val 37720"/>
            </a:avLst>
          </a:prstGeom>
          <a:solidFill>
            <a:srgbClr val="A5F595"/>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600"/>
              </a:spcBef>
              <a:spcAft>
                <a:spcPts val="600"/>
              </a:spcAft>
            </a:pPr>
            <a:r>
              <a:rPr lang="fr-FR" sz="4400" i="1" kern="0" dirty="0" err="1">
                <a:solidFill>
                  <a:schemeClr val="tx1"/>
                </a:solidFill>
                <a:latin typeface="Arial" panose="020B0604020202020204" pitchFamily="34" charset="0"/>
                <a:ea typeface="Times New Roman" panose="02020603050405020304" pitchFamily="18" charset="0"/>
              </a:rPr>
              <a:t>Khái</a:t>
            </a:r>
            <a:r>
              <a:rPr lang="fr-FR" sz="4400" i="1" kern="0" dirty="0">
                <a:solidFill>
                  <a:schemeClr val="tx1"/>
                </a:solidFill>
                <a:latin typeface="Arial" panose="020B0604020202020204" pitchFamily="34" charset="0"/>
                <a:ea typeface="Times New Roman" panose="02020603050405020304" pitchFamily="18" charset="0"/>
              </a:rPr>
              <a:t> </a:t>
            </a:r>
            <a:r>
              <a:rPr lang="fr-FR" sz="4400" i="1" kern="0" dirty="0" err="1">
                <a:solidFill>
                  <a:schemeClr val="tx1"/>
                </a:solidFill>
                <a:latin typeface="Arial" panose="020B0604020202020204" pitchFamily="34" charset="0"/>
                <a:ea typeface="Times New Roman" panose="02020603050405020304" pitchFamily="18" charset="0"/>
              </a:rPr>
              <a:t>niệm</a:t>
            </a:r>
            <a:r>
              <a:rPr lang="fr-FR" sz="4400" i="1" kern="0" dirty="0">
                <a:solidFill>
                  <a:schemeClr val="tx1"/>
                </a:solidFill>
                <a:latin typeface="Arial" panose="020B0604020202020204" pitchFamily="34" charset="0"/>
                <a:ea typeface="Times New Roman" panose="02020603050405020304" pitchFamily="18" charset="0"/>
              </a:rPr>
              <a:t> </a:t>
            </a:r>
            <a:r>
              <a:rPr lang="fr-FR" sz="4400" i="1" kern="0" dirty="0" err="1">
                <a:solidFill>
                  <a:schemeClr val="tx1"/>
                </a:solidFill>
                <a:latin typeface="Arial" panose="020B0604020202020204" pitchFamily="34" charset="0"/>
                <a:ea typeface="Times New Roman" panose="02020603050405020304" pitchFamily="18" charset="0"/>
              </a:rPr>
              <a:t>góc</a:t>
            </a:r>
            <a:r>
              <a:rPr lang="fr-FR" sz="4400" i="1" kern="0" dirty="0">
                <a:solidFill>
                  <a:schemeClr val="tx1"/>
                </a:solidFill>
                <a:latin typeface="Arial" panose="020B0604020202020204" pitchFamily="34" charset="0"/>
                <a:ea typeface="Times New Roman" panose="02020603050405020304" pitchFamily="18" charset="0"/>
              </a:rPr>
              <a:t> </a:t>
            </a:r>
            <a:r>
              <a:rPr lang="fr-FR" sz="4400" i="1" kern="0" dirty="0" err="1">
                <a:solidFill>
                  <a:schemeClr val="tx1"/>
                </a:solidFill>
                <a:latin typeface="Arial" panose="020B0604020202020204" pitchFamily="34" charset="0"/>
                <a:ea typeface="Times New Roman" panose="02020603050405020304" pitchFamily="18" charset="0"/>
              </a:rPr>
              <a:t>nhị</a:t>
            </a:r>
            <a:r>
              <a:rPr lang="fr-FR" sz="4400" i="1" kern="0" dirty="0">
                <a:solidFill>
                  <a:schemeClr val="tx1"/>
                </a:solidFill>
                <a:latin typeface="Arial" panose="020B0604020202020204" pitchFamily="34" charset="0"/>
                <a:ea typeface="Times New Roman" panose="02020603050405020304" pitchFamily="18" charset="0"/>
              </a:rPr>
              <a:t> </a:t>
            </a:r>
            <a:r>
              <a:rPr lang="fr-FR" sz="4400" i="1" kern="0" dirty="0" err="1">
                <a:solidFill>
                  <a:schemeClr val="tx1"/>
                </a:solidFill>
                <a:latin typeface="Arial" panose="020B0604020202020204" pitchFamily="34" charset="0"/>
                <a:ea typeface="Times New Roman" panose="02020603050405020304" pitchFamily="18" charset="0"/>
              </a:rPr>
              <a:t>diện</a:t>
            </a:r>
            <a:r>
              <a:rPr lang="fr-FR" sz="4400" i="1" kern="0" dirty="0">
                <a:solidFill>
                  <a:schemeClr val="tx1"/>
                </a:solidFill>
                <a:latin typeface="Arial" panose="020B0604020202020204" pitchFamily="34" charset="0"/>
                <a:ea typeface="Times New Roman" panose="02020603050405020304" pitchFamily="18" charset="0"/>
              </a:rPr>
              <a:t> </a:t>
            </a:r>
            <a:endParaRPr lang="en-US" sz="4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6A6B038C-562F-2409-0BDF-BB53403405E5}"/>
                  </a:ext>
                </a:extLst>
              </p:cNvPr>
              <p:cNvSpPr txBox="1"/>
              <p:nvPr/>
            </p:nvSpPr>
            <p:spPr>
              <a:xfrm>
                <a:off x="1714500" y="3695700"/>
                <a:ext cx="14859000" cy="3828292"/>
              </a:xfrm>
              <a:prstGeom prst="rect">
                <a:avLst/>
              </a:prstGeom>
              <a:ln w="38100">
                <a:prstDash val="dash"/>
              </a:ln>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50000"/>
                  </a:lnSpc>
                  <a:spcBef>
                    <a:spcPts val="600"/>
                  </a:spcBef>
                  <a:spcAft>
                    <a:spcPts val="600"/>
                  </a:spcAft>
                </a:pPr>
                <a:r>
                  <a:rPr lang="vi-VN" sz="4000" dirty="0">
                    <a:ea typeface="Calibri" panose="020F0502020204030204" pitchFamily="34" charset="0"/>
                    <a:cs typeface="Times New Roman" panose="02020603050405020304" pitchFamily="18" charset="0"/>
                  </a:rPr>
                  <a:t>Góc nhị diện là hình gồm hai nửa mặt </a:t>
                </a:r>
                <a:r>
                  <a:rPr lang="vi-VN" sz="4000" dirty="0" err="1">
                    <a:ea typeface="Calibri" panose="020F0502020204030204" pitchFamily="34" charset="0"/>
                    <a:cs typeface="Times New Roman" panose="02020603050405020304" pitchFamily="18" charset="0"/>
                  </a:rPr>
                  <a:t>phẳng</a:t>
                </a:r>
                <a:r>
                  <a:rPr lang="vi-VN" sz="4000" dirty="0">
                    <a:ea typeface="Calibri" panose="020F0502020204030204" pitchFamily="34" charset="0"/>
                    <a:cs typeface="Times New Roman" panose="02020603050405020304" pitchFamily="18" charset="0"/>
                  </a:rPr>
                  <a:t> có chung bờ.</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vi-VN" sz="4000" b="1" dirty="0">
                    <a:ea typeface="Calibri" panose="020F0502020204030204" pitchFamily="34" charset="0"/>
                    <a:cs typeface="Times New Roman" panose="02020603050405020304" pitchFamily="18" charset="0"/>
                  </a:rPr>
                  <a:t>Chú ý</a:t>
                </a:r>
                <a:r>
                  <a:rPr lang="vi-VN" sz="4000" dirty="0">
                    <a:ea typeface="Calibri" panose="020F0502020204030204" pitchFamily="34" charset="0"/>
                    <a:cs typeface="Times New Roman" panose="02020603050405020304" pitchFamily="18" charset="0"/>
                  </a:rPr>
                  <a:t>: Góc nhị diện còn được kí hiệu là </a:t>
                </a:r>
                <a14:m>
                  <m:oMath xmlns:m="http://schemas.openxmlformats.org/officeDocument/2006/math">
                    <m:r>
                      <a:rPr lang="vi-VN" sz="4000" i="1">
                        <a:latin typeface="Cambria Math" panose="02040503050406030204" pitchFamily="18" charset="0"/>
                        <a:ea typeface="Calibri" panose="020F0502020204030204" pitchFamily="34" charset="0"/>
                        <a:cs typeface="Arial" panose="020B0604020202020204" pitchFamily="34" charset="0"/>
                      </a:rPr>
                      <m:t>[</m:t>
                    </m:r>
                    <m:r>
                      <a:rPr lang="vi-VN" sz="4000" i="1">
                        <a:latin typeface="Cambria Math" panose="02040503050406030204" pitchFamily="18" charset="0"/>
                        <a:ea typeface="Calibri" panose="020F0502020204030204" pitchFamily="34" charset="0"/>
                        <a:cs typeface="Arial" panose="020B0604020202020204" pitchFamily="34" charset="0"/>
                      </a:rPr>
                      <m:t>𝑀</m:t>
                    </m:r>
                    <m:r>
                      <a:rPr lang="vi-VN" sz="4000" i="1">
                        <a:latin typeface="Cambria Math" panose="02040503050406030204" pitchFamily="18" charset="0"/>
                        <a:ea typeface="Calibri" panose="020F0502020204030204" pitchFamily="34" charset="0"/>
                        <a:cs typeface="Arial" panose="020B0604020202020204" pitchFamily="34" charset="0"/>
                      </a:rPr>
                      <m:t>,</m:t>
                    </m:r>
                    <m:r>
                      <a:rPr lang="vi-VN" sz="4000" i="1">
                        <a:latin typeface="Cambria Math" panose="02040503050406030204" pitchFamily="18" charset="0"/>
                        <a:ea typeface="Calibri" panose="020F0502020204030204" pitchFamily="34" charset="0"/>
                        <a:cs typeface="Arial" panose="020B0604020202020204" pitchFamily="34" charset="0"/>
                      </a:rPr>
                      <m:t>𝑑</m:t>
                    </m:r>
                    <m:r>
                      <a:rPr lang="vi-VN" sz="4000" i="1">
                        <a:latin typeface="Cambria Math" panose="02040503050406030204" pitchFamily="18" charset="0"/>
                        <a:ea typeface="Calibri" panose="020F0502020204030204" pitchFamily="34" charset="0"/>
                        <a:cs typeface="Arial" panose="020B0604020202020204" pitchFamily="34" charset="0"/>
                      </a:rPr>
                      <m:t>,</m:t>
                    </m:r>
                    <m:r>
                      <a:rPr lang="vi-VN" sz="4000" i="1">
                        <a:latin typeface="Cambria Math" panose="02040503050406030204" pitchFamily="18" charset="0"/>
                        <a:ea typeface="Calibri" panose="020F0502020204030204" pitchFamily="34" charset="0"/>
                        <a:cs typeface="Arial" panose="020B0604020202020204" pitchFamily="34" charset="0"/>
                      </a:rPr>
                      <m:t>𝑁</m:t>
                    </m:r>
                    <m:r>
                      <a:rPr lang="vi-VN" sz="4000" i="1">
                        <a:latin typeface="Cambria Math" panose="02040503050406030204" pitchFamily="18" charset="0"/>
                        <a:ea typeface="Calibri" panose="020F0502020204030204" pitchFamily="34" charset="0"/>
                        <a:cs typeface="Arial" panose="020B0604020202020204" pitchFamily="34" charset="0"/>
                      </a:rPr>
                      <m:t>]</m:t>
                    </m:r>
                  </m:oMath>
                </a14:m>
                <a:r>
                  <a:rPr lang="vi-VN" sz="4000" dirty="0">
                    <a:ea typeface="Times New Roman" panose="02020603050405020304" pitchFamily="18" charset="0"/>
                    <a:cs typeface="Times New Roman" panose="02020603050405020304" pitchFamily="18" charset="0"/>
                  </a:rPr>
                  <a:t> với </a:t>
                </a:r>
                <a14:m>
                  <m:oMath xmlns:m="http://schemas.openxmlformats.org/officeDocument/2006/math">
                    <m:r>
                      <a:rPr lang="vi-VN" sz="4000" i="1">
                        <a:latin typeface="Cambria Math" panose="02040503050406030204" pitchFamily="18" charset="0"/>
                        <a:ea typeface="Times New Roman" panose="02020603050405020304" pitchFamily="18" charset="0"/>
                        <a:cs typeface="Arial" panose="020B0604020202020204" pitchFamily="34" charset="0"/>
                      </a:rPr>
                      <m:t>𝑀</m:t>
                    </m:r>
                    <m:r>
                      <a:rPr lang="vi-VN" sz="4000" i="1">
                        <a:latin typeface="Cambria Math" panose="02040503050406030204" pitchFamily="18" charset="0"/>
                        <a:ea typeface="Times New Roman" panose="02020603050405020304" pitchFamily="18" charset="0"/>
                        <a:cs typeface="Arial" panose="020B0604020202020204" pitchFamily="34" charset="0"/>
                      </a:rPr>
                      <m:t>, </m:t>
                    </m:r>
                    <m:r>
                      <a:rPr lang="vi-VN" sz="4000" i="1">
                        <a:latin typeface="Cambria Math" panose="02040503050406030204" pitchFamily="18" charset="0"/>
                        <a:ea typeface="Times New Roman" panose="02020603050405020304" pitchFamily="18" charset="0"/>
                        <a:cs typeface="Arial" panose="020B0604020202020204" pitchFamily="34" charset="0"/>
                      </a:rPr>
                      <m:t>𝑁</m:t>
                    </m:r>
                  </m:oMath>
                </a14:m>
                <a:r>
                  <a:rPr lang="vi-VN" sz="4000" dirty="0">
                    <a:ea typeface="Times New Roman" panose="02020603050405020304" pitchFamily="18" charset="0"/>
                    <a:cs typeface="Times New Roman" panose="02020603050405020304" pitchFamily="18" charset="0"/>
                  </a:rPr>
                  <a:t> lần lượt là các điểm thuộc các nửa mặt </a:t>
                </a:r>
                <a:r>
                  <a:rPr lang="vi-VN" sz="4000" dirty="0" err="1">
                    <a:ea typeface="Times New Roman" panose="02020603050405020304" pitchFamily="18" charset="0"/>
                    <a:cs typeface="Times New Roman" panose="02020603050405020304" pitchFamily="18" charset="0"/>
                  </a:rPr>
                  <a:t>phẳng</a:t>
                </a:r>
                <a:r>
                  <a:rPr lang="vi-VN" sz="4000" dirty="0">
                    <a:ea typeface="Times New Roman" panose="02020603050405020304" pitchFamily="18" charset="0"/>
                    <a:cs typeface="Times New Roman" panose="02020603050405020304" pitchFamily="18" charset="0"/>
                  </a:rPr>
                  <a:t> </a:t>
                </a:r>
                <a14:m>
                  <m:oMath xmlns:m="http://schemas.openxmlformats.org/officeDocument/2006/math">
                    <m:d>
                      <m:dPr>
                        <m:ctrlPr>
                          <a:rPr lang="en-US" sz="4000" i="1">
                            <a:latin typeface="Cambria Math" panose="02040503050406030204" pitchFamily="18" charset="0"/>
                            <a:ea typeface="Times New Roman" panose="02020603050405020304" pitchFamily="18" charset="0"/>
                            <a:cs typeface="Arial" panose="020B0604020202020204" pitchFamily="34" charset="0"/>
                          </a:rPr>
                        </m:ctrlPr>
                      </m:dPr>
                      <m:e>
                        <m:r>
                          <a:rPr lang="vi-VN" sz="4000" i="1">
                            <a:latin typeface="Cambria Math" panose="02040503050406030204" pitchFamily="18" charset="0"/>
                            <a:ea typeface="Times New Roman" panose="02020603050405020304" pitchFamily="18" charset="0"/>
                            <a:cs typeface="Arial" panose="020B0604020202020204" pitchFamily="34" charset="0"/>
                          </a:rPr>
                          <m:t>𝑃</m:t>
                        </m:r>
                      </m:e>
                    </m:d>
                    <m:r>
                      <a:rPr lang="vi-VN" sz="4000" i="1">
                        <a:latin typeface="Cambria Math" panose="02040503050406030204" pitchFamily="18" charset="0"/>
                        <a:ea typeface="Times New Roman" panose="02020603050405020304" pitchFamily="18" charset="0"/>
                        <a:cs typeface="Arial" panose="020B0604020202020204" pitchFamily="34" charset="0"/>
                      </a:rPr>
                      <m:t>, </m:t>
                    </m:r>
                    <m:d>
                      <m:dPr>
                        <m:ctrlPr>
                          <a:rPr lang="en-US" sz="4000" i="1">
                            <a:latin typeface="Cambria Math" panose="02040503050406030204" pitchFamily="18" charset="0"/>
                            <a:ea typeface="Times New Roman" panose="02020603050405020304" pitchFamily="18" charset="0"/>
                            <a:cs typeface="Arial" panose="020B0604020202020204" pitchFamily="34" charset="0"/>
                          </a:rPr>
                        </m:ctrlPr>
                      </m:dPr>
                      <m:e>
                        <m:r>
                          <a:rPr lang="vi-VN" sz="4000" i="1">
                            <a:latin typeface="Cambria Math" panose="02040503050406030204" pitchFamily="18" charset="0"/>
                            <a:ea typeface="Times New Roman" panose="02020603050405020304" pitchFamily="18" charset="0"/>
                            <a:cs typeface="Arial" panose="020B0604020202020204" pitchFamily="34" charset="0"/>
                          </a:rPr>
                          <m:t>𝑄</m:t>
                        </m:r>
                      </m:e>
                    </m:d>
                  </m:oMath>
                </a14:m>
                <a:r>
                  <a:rPr lang="vi-VN" sz="4000" dirty="0">
                    <a:ea typeface="Times New Roman" panose="02020603050405020304" pitchFamily="18" charset="0"/>
                    <a:cs typeface="Times New Roman" panose="02020603050405020304" pitchFamily="18" charset="0"/>
                  </a:rPr>
                  <a:t> nhưng không thuộc đường thẳng </a:t>
                </a:r>
                <a14:m>
                  <m:oMath xmlns:m="http://schemas.openxmlformats.org/officeDocument/2006/math">
                    <m:r>
                      <a:rPr lang="vi-VN" sz="4000" i="1">
                        <a:latin typeface="Cambria Math" panose="02040503050406030204" pitchFamily="18" charset="0"/>
                        <a:ea typeface="Times New Roman" panose="02020603050405020304" pitchFamily="18" charset="0"/>
                        <a:cs typeface="Arial" panose="020B0604020202020204" pitchFamily="34" charset="0"/>
                      </a:rPr>
                      <m:t>𝑑</m:t>
                    </m:r>
                  </m:oMath>
                </a14:m>
                <a:r>
                  <a:rPr lang="vi-VN" sz="4000" dirty="0">
                    <a:ea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6" name="TextBox 5">
                <a:extLst>
                  <a:ext uri="{FF2B5EF4-FFF2-40B4-BE49-F238E27FC236}">
                    <a16:creationId xmlns:a16="http://schemas.microsoft.com/office/drawing/2014/main" id="{6A6B038C-562F-2409-0BDF-BB53403405E5}"/>
                  </a:ext>
                </a:extLst>
              </p:cNvPr>
              <p:cNvSpPr txBox="1">
                <a:spLocks noRot="1" noChangeAspect="1" noMove="1" noResize="1" noEditPoints="1" noAdjustHandles="1" noChangeArrowheads="1" noChangeShapeType="1" noTextEdit="1"/>
              </p:cNvSpPr>
              <p:nvPr/>
            </p:nvSpPr>
            <p:spPr>
              <a:xfrm>
                <a:off x="1714500" y="3695700"/>
                <a:ext cx="14859000" cy="3828292"/>
              </a:xfrm>
              <a:prstGeom prst="rect">
                <a:avLst/>
              </a:prstGeom>
              <a:blipFill>
                <a:blip r:embed="rId2"/>
                <a:stretch>
                  <a:fillRect l="-1309" r="-1309" b="-5363"/>
                </a:stretch>
              </a:blipFill>
              <a:ln w="38100">
                <a:prstDash val="dash"/>
              </a:ln>
            </p:spPr>
            <p:txBody>
              <a:bodyPr/>
              <a:lstStyle/>
              <a:p>
                <a:r>
                  <a:rPr lang="en-US">
                    <a:noFill/>
                  </a:rPr>
                  <a:t> </a:t>
                </a:r>
              </a:p>
            </p:txBody>
          </p:sp>
        </mc:Fallback>
      </mc:AlternateContent>
      <p:pic>
        <p:nvPicPr>
          <p:cNvPr id="7" name="Picture 6">
            <a:extLst>
              <a:ext uri="{FF2B5EF4-FFF2-40B4-BE49-F238E27FC236}">
                <a16:creationId xmlns:a16="http://schemas.microsoft.com/office/drawing/2014/main" id="{F44FA4F5-2A87-1B2C-1DE8-B328BC0CED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553837">
            <a:off x="15266657" y="7852819"/>
            <a:ext cx="3420517" cy="2997830"/>
          </a:xfrm>
          <a:prstGeom prst="rect">
            <a:avLst/>
          </a:prstGeom>
        </p:spPr>
      </p:pic>
    </p:spTree>
    <p:extLst>
      <p:ext uri="{BB962C8B-B14F-4D97-AF65-F5344CB8AC3E}">
        <p14:creationId xmlns:p14="http://schemas.microsoft.com/office/powerpoint/2010/main" val="376488994"/>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ded Corner 2">
            <a:extLst>
              <a:ext uri="{FF2B5EF4-FFF2-40B4-BE49-F238E27FC236}">
                <a16:creationId xmlns:a16="http://schemas.microsoft.com/office/drawing/2014/main" id="{C447FF48-0969-8674-2F69-6068EEE4F4E0}"/>
              </a:ext>
            </a:extLst>
          </p:cNvPr>
          <p:cNvSpPr/>
          <p:nvPr/>
        </p:nvSpPr>
        <p:spPr>
          <a:xfrm>
            <a:off x="3733800" y="800100"/>
            <a:ext cx="12420600" cy="1143001"/>
          </a:xfrm>
          <a:prstGeom prst="foldedCorner">
            <a:avLst>
              <a:gd name="adj" fmla="val 37720"/>
            </a:avLst>
          </a:prstGeom>
          <a:solidFill>
            <a:srgbClr val="A5F595"/>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600"/>
              </a:spcBef>
              <a:spcAft>
                <a:spcPts val="600"/>
              </a:spcAft>
            </a:pPr>
            <a:r>
              <a:rPr lang="vi-VN" sz="4400" i="1" dirty="0">
                <a:solidFill>
                  <a:schemeClr val="tx1"/>
                </a:solidFill>
                <a:ea typeface="Calibri" panose="020F0502020204030204" pitchFamily="34" charset="0"/>
                <a:cs typeface="Times New Roman" panose="02020603050405020304" pitchFamily="18" charset="0"/>
              </a:rPr>
              <a:t>Định nghĩa số đo góc nhị diện</a:t>
            </a:r>
            <a:endParaRPr lang="en-US" sz="4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6A6B038C-562F-2409-0BDF-BB53403405E5}"/>
                  </a:ext>
                </a:extLst>
              </p:cNvPr>
              <p:cNvSpPr txBox="1"/>
              <p:nvPr/>
            </p:nvSpPr>
            <p:spPr>
              <a:xfrm>
                <a:off x="1143000" y="2628900"/>
                <a:ext cx="16306800" cy="6588470"/>
              </a:xfrm>
              <a:prstGeom prst="rect">
                <a:avLst/>
              </a:prstGeom>
              <a:ln w="38100">
                <a:prstDash val="dash"/>
              </a:ln>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50000"/>
                  </a:lnSpc>
                  <a:spcBef>
                    <a:spcPts val="600"/>
                  </a:spcBef>
                  <a:spcAft>
                    <a:spcPts val="600"/>
                  </a:spcAft>
                </a:pPr>
                <a:r>
                  <a:rPr lang="en-US" sz="3800" dirty="0">
                    <a:latin typeface="Arial" panose="020B0604020202020204" pitchFamily="34" charset="0"/>
                    <a:ea typeface="Calibri" panose="020F0502020204030204" pitchFamily="34" charset="0"/>
                    <a:cs typeface="Times New Roman" panose="02020603050405020304" pitchFamily="18" charset="0"/>
                  </a:rPr>
                  <a:t>Trong </a:t>
                </a:r>
                <a:r>
                  <a:rPr lang="en-US" sz="3800" dirty="0" err="1">
                    <a:latin typeface="Arial" panose="020B0604020202020204" pitchFamily="34" charset="0"/>
                    <a:ea typeface="Calibri" panose="020F0502020204030204" pitchFamily="34" charset="0"/>
                    <a:cs typeface="Times New Roman" panose="02020603050405020304" pitchFamily="18" charset="0"/>
                  </a:rPr>
                  <a:t>không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gian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cho</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góc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nhị</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diện</a:t>
                </a:r>
                <a:r>
                  <a:rPr lang="en-US" sz="3800" dirty="0">
                    <a:latin typeface="Arial" panose="020B0604020202020204" pitchFamily="34" charset="0"/>
                    <a:ea typeface="Calibri" panose="020F0502020204030204" pitchFamily="34" charset="0"/>
                    <a:cs typeface="Times New Roman" panose="02020603050405020304" pitchFamily="18" charset="0"/>
                  </a:rPr>
                  <a:t>.</a:t>
                </a:r>
                <a:endParaRPr lang="en-US" sz="3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vi-VN" sz="3800" dirty="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Một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góc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có</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đỉnh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thuộc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cạnh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của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góc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nhị</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diện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hai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cạnh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của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góc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đó</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lần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lượt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thuộc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hai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mặt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nhị</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diện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và</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cùng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vuông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góc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với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cạnh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của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góc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nhị</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diện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được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gọi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là</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góc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phẳng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nhị</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diện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của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góc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nhị</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diện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đã</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cho</a:t>
                </a:r>
                <a:r>
                  <a:rPr lang="en-US" sz="3800" dirty="0">
                    <a:latin typeface="Arial" panose="020B0604020202020204" pitchFamily="34" charset="0"/>
                    <a:ea typeface="Calibri" panose="020F0502020204030204" pitchFamily="34" charset="0"/>
                    <a:cs typeface="Times New Roman" panose="02020603050405020304" pitchFamily="18" charset="0"/>
                  </a:rPr>
                  <a:t>.</a:t>
                </a:r>
                <a:endParaRPr lang="en-US" sz="3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vi-VN" sz="3800" dirty="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đo</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của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một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góc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phẳng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nhị</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điện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được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gọi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là</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đo</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của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góc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nhị</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diện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đó</a:t>
                </a:r>
                <a:r>
                  <a:rPr lang="en-US" sz="3800" dirty="0">
                    <a:latin typeface="Arial" panose="020B0604020202020204" pitchFamily="34" charset="0"/>
                    <a:ea typeface="Calibri" panose="020F0502020204030204" pitchFamily="34" charset="0"/>
                    <a:cs typeface="Times New Roman" panose="02020603050405020304" pitchFamily="18" charset="0"/>
                  </a:rPr>
                  <a:t>.</a:t>
                </a:r>
                <a:endParaRPr lang="en-US" sz="3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vi-VN" sz="3800" dirty="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Nếu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đo</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góc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phẳng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nhị</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diện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bằng</a:t>
                </a:r>
                <a:r>
                  <a:rPr lang="en-US" sz="38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sSup>
                      <m:sSupPr>
                        <m:ctrlPr>
                          <a:rPr lang="en-US" sz="3800" i="1">
                            <a:latin typeface="Cambria Math" panose="02040503050406030204" pitchFamily="18" charset="0"/>
                            <a:ea typeface="Calibri" panose="020F0502020204030204" pitchFamily="34" charset="0"/>
                            <a:cs typeface="Arial" panose="020B0604020202020204" pitchFamily="34" charset="0"/>
                          </a:rPr>
                        </m:ctrlPr>
                      </m:sSupPr>
                      <m:e>
                        <m:r>
                          <a:rPr lang="en-US" sz="3800" i="1">
                            <a:latin typeface="Cambria Math" panose="02040503050406030204" pitchFamily="18" charset="0"/>
                            <a:ea typeface="Calibri" panose="020F0502020204030204" pitchFamily="34" charset="0"/>
                            <a:cs typeface="Arial" panose="020B0604020202020204" pitchFamily="34" charset="0"/>
                          </a:rPr>
                          <m:t>90</m:t>
                        </m:r>
                      </m:e>
                      <m:sup>
                        <m:r>
                          <a:rPr lang="en-US" sz="3800" i="1">
                            <a:latin typeface="Cambria Math" panose="02040503050406030204" pitchFamily="18" charset="0"/>
                            <a:ea typeface="Calibri" panose="020F0502020204030204" pitchFamily="34" charset="0"/>
                            <a:cs typeface="Arial" panose="020B0604020202020204" pitchFamily="34" charset="0"/>
                          </a:rPr>
                          <m:t>𝑜</m:t>
                        </m:r>
                      </m:sup>
                    </m:sSup>
                  </m:oMath>
                </a14:m>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thì</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góc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nhị</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diện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đó</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gọi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là</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góc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nhị</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diện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vuông</a:t>
                </a:r>
                <a:r>
                  <a:rPr lang="en-US" sz="3800" dirty="0">
                    <a:latin typeface="Arial" panose="020B0604020202020204" pitchFamily="34" charset="0"/>
                    <a:ea typeface="Calibri" panose="020F0502020204030204" pitchFamily="34" charset="0"/>
                    <a:cs typeface="Times New Roman" panose="02020603050405020304" pitchFamily="18" charset="0"/>
                  </a:rPr>
                  <a:t>.</a:t>
                </a:r>
                <a:endParaRPr lang="en-US" sz="38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6" name="TextBox 5">
                <a:extLst>
                  <a:ext uri="{FF2B5EF4-FFF2-40B4-BE49-F238E27FC236}">
                    <a16:creationId xmlns:a16="http://schemas.microsoft.com/office/drawing/2014/main" id="{6A6B038C-562F-2409-0BDF-BB53403405E5}"/>
                  </a:ext>
                </a:extLst>
              </p:cNvPr>
              <p:cNvSpPr txBox="1">
                <a:spLocks noRot="1" noChangeAspect="1" noMove="1" noResize="1" noEditPoints="1" noAdjustHandles="1" noChangeArrowheads="1" noChangeShapeType="1" noTextEdit="1"/>
              </p:cNvSpPr>
              <p:nvPr/>
            </p:nvSpPr>
            <p:spPr>
              <a:xfrm>
                <a:off x="1143000" y="2628900"/>
                <a:ext cx="16306800" cy="6588470"/>
              </a:xfrm>
              <a:prstGeom prst="rect">
                <a:avLst/>
              </a:prstGeom>
              <a:blipFill>
                <a:blip r:embed="rId2"/>
                <a:stretch>
                  <a:fillRect l="-1119" r="-1082" b="-2484"/>
                </a:stretch>
              </a:blipFill>
              <a:ln w="38100">
                <a:prstDash val="dash"/>
              </a:ln>
            </p:spPr>
            <p:txBody>
              <a:bodyPr/>
              <a:lstStyle/>
              <a:p>
                <a:r>
                  <a:rPr lang="en-US">
                    <a:noFill/>
                  </a:rPr>
                  <a:t> </a:t>
                </a:r>
              </a:p>
            </p:txBody>
          </p:sp>
        </mc:Fallback>
      </mc:AlternateContent>
      <p:pic>
        <p:nvPicPr>
          <p:cNvPr id="7" name="Picture 6">
            <a:extLst>
              <a:ext uri="{FF2B5EF4-FFF2-40B4-BE49-F238E27FC236}">
                <a16:creationId xmlns:a16="http://schemas.microsoft.com/office/drawing/2014/main" id="{F44FA4F5-2A87-1B2C-1DE8-B328BC0CED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589029" y="8704329"/>
            <a:ext cx="2133600" cy="1869942"/>
          </a:xfrm>
          <a:prstGeom prst="rect">
            <a:avLst/>
          </a:prstGeom>
        </p:spPr>
      </p:pic>
    </p:spTree>
    <p:extLst>
      <p:ext uri="{BB962C8B-B14F-4D97-AF65-F5344CB8AC3E}">
        <p14:creationId xmlns:p14="http://schemas.microsoft.com/office/powerpoint/2010/main" val="2347587947"/>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2"/>
          <a:stretch>
            <a:fillRect/>
          </a:stretch>
        </p:blipFill>
        <p:spPr>
          <a:xfrm>
            <a:off x="13881185" y="602752"/>
            <a:ext cx="3585747" cy="1558856"/>
          </a:xfrm>
          <a:prstGeom prst="rect">
            <a:avLst/>
          </a:prstGeom>
        </p:spPr>
      </p:pic>
      <p:sp>
        <p:nvSpPr>
          <p:cNvPr id="2" name="TextBox 1">
            <a:extLst>
              <a:ext uri="{FF2B5EF4-FFF2-40B4-BE49-F238E27FC236}">
                <a16:creationId xmlns:a16="http://schemas.microsoft.com/office/drawing/2014/main" id="{4FD194E4-8E7D-E9DF-45F9-0B446201A3CF}"/>
              </a:ext>
            </a:extLst>
          </p:cNvPr>
          <p:cNvSpPr txBox="1"/>
          <p:nvPr/>
        </p:nvSpPr>
        <p:spPr>
          <a:xfrm>
            <a:off x="837110" y="757288"/>
            <a:ext cx="10447421" cy="1066767"/>
          </a:xfrm>
          <a:prstGeom prst="rect">
            <a:avLst/>
          </a:prstGeom>
          <a:solidFill>
            <a:srgbClr val="FFCDCD"/>
          </a:solidFill>
        </p:spPr>
        <p:style>
          <a:lnRef idx="3">
            <a:schemeClr val="lt1"/>
          </a:lnRef>
          <a:fillRef idx="1">
            <a:schemeClr val="accent6"/>
          </a:fillRef>
          <a:effectRef idx="1">
            <a:schemeClr val="accent6"/>
          </a:effectRef>
          <a:fontRef idx="minor">
            <a:schemeClr val="lt1"/>
          </a:fontRef>
        </p:style>
        <p:txBody>
          <a:bodyPr wrap="square">
            <a:spAutoFit/>
          </a:bodyPr>
          <a:lstStyle/>
          <a:p>
            <a:pPr algn="just">
              <a:lnSpc>
                <a:spcPct val="150000"/>
              </a:lnSpc>
              <a:spcBef>
                <a:spcPts val="600"/>
              </a:spcBef>
              <a:spcAft>
                <a:spcPts val="600"/>
              </a:spcAft>
            </a:pPr>
            <a:r>
              <a:rPr lang="da-DK" sz="4800" i="1"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Định nghĩa hai mặt phẳng vuông góc</a:t>
            </a:r>
            <a:endParaRPr lang="en-US" sz="4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9D9743C5-8CED-B3D3-E43B-DC5C3204EF24}"/>
              </a:ext>
            </a:extLst>
          </p:cNvPr>
          <p:cNvSpPr txBox="1"/>
          <p:nvPr/>
        </p:nvSpPr>
        <p:spPr>
          <a:xfrm>
            <a:off x="1720425" y="2597932"/>
            <a:ext cx="14844969" cy="2751074"/>
          </a:xfrm>
          <a:prstGeom prst="rect">
            <a:avLst/>
          </a:prstGeom>
          <a:ln w="38100">
            <a:solidFill>
              <a:srgbClr val="1CA379"/>
            </a:solidFill>
            <a:prstDash val="dash"/>
          </a:ln>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50000"/>
              </a:lnSpc>
              <a:spcBef>
                <a:spcPts val="600"/>
              </a:spcBef>
              <a:spcAft>
                <a:spcPts val="600"/>
              </a:spcAft>
            </a:pPr>
            <a:r>
              <a:rPr lang="da-DK" sz="4000" dirty="0">
                <a:latin typeface="Arial" panose="020B0604020202020204" pitchFamily="34" charset="0"/>
                <a:ea typeface="Times New Roman" panose="02020603050405020304" pitchFamily="18" charset="0"/>
                <a:cs typeface="Times New Roman" panose="02020603050405020304" pitchFamily="18" charset="0"/>
              </a:rPr>
              <a:t>Hai mặt phẳng tạo nên bốn góc nhị diện. Nếu một trong các góc nhị diện đó là góc nhị diện vuông thì hai mặt phẳng đã cho gọi là </a:t>
            </a:r>
            <a:r>
              <a:rPr lang="da-DK" sz="4000" i="1" dirty="0">
                <a:latin typeface="Arial" panose="020B0604020202020204" pitchFamily="34" charset="0"/>
                <a:ea typeface="Times New Roman" panose="02020603050405020304" pitchFamily="18" charset="0"/>
                <a:cs typeface="Times New Roman" panose="02020603050405020304" pitchFamily="18" charset="0"/>
              </a:rPr>
              <a:t>vuông góc với nhau</a:t>
            </a:r>
            <a:r>
              <a:rPr lang="da-DK" sz="4000" dirty="0">
                <a:latin typeface="Arial" panose="020B0604020202020204" pitchFamily="34" charset="0"/>
                <a:ea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024C9ABA-1E14-C622-7143-CADFD3064F2A}"/>
              </a:ext>
            </a:extLst>
          </p:cNvPr>
          <p:cNvSpPr txBox="1"/>
          <p:nvPr/>
        </p:nvSpPr>
        <p:spPr>
          <a:xfrm>
            <a:off x="837110" y="6122883"/>
            <a:ext cx="10198938" cy="1066767"/>
          </a:xfrm>
          <a:prstGeom prst="rect">
            <a:avLst/>
          </a:prstGeom>
          <a:solidFill>
            <a:srgbClr val="FFCDCD"/>
          </a:solidFill>
        </p:spPr>
        <p:style>
          <a:lnRef idx="3">
            <a:schemeClr val="lt1"/>
          </a:lnRef>
          <a:fillRef idx="1">
            <a:schemeClr val="accent6"/>
          </a:fillRef>
          <a:effectRef idx="1">
            <a:schemeClr val="accent6"/>
          </a:effectRef>
          <a:fontRef idx="minor">
            <a:schemeClr val="lt1"/>
          </a:fontRef>
        </p:style>
        <p:txBody>
          <a:bodyPr wrap="square">
            <a:spAutoFit/>
          </a:bodyPr>
          <a:lstStyle/>
          <a:p>
            <a:pPr algn="just">
              <a:lnSpc>
                <a:spcPct val="150000"/>
              </a:lnSpc>
              <a:spcBef>
                <a:spcPts val="600"/>
              </a:spcBef>
              <a:spcAft>
                <a:spcPts val="600"/>
              </a:spcAft>
            </a:pPr>
            <a:r>
              <a:rPr lang="da-DK" sz="4800" i="1"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Điều kiện hai mặt phẳng vuông góc</a:t>
            </a:r>
            <a:endParaRPr lang="en-US" sz="4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8760A291-D411-F1AC-14F0-94683DE5DF17}"/>
              </a:ext>
            </a:extLst>
          </p:cNvPr>
          <p:cNvSpPr txBox="1"/>
          <p:nvPr/>
        </p:nvSpPr>
        <p:spPr>
          <a:xfrm>
            <a:off x="837110" y="7856504"/>
            <a:ext cx="16611600" cy="1827744"/>
          </a:xfrm>
          <a:prstGeom prst="rect">
            <a:avLst/>
          </a:prstGeom>
          <a:ln w="38100">
            <a:solidFill>
              <a:srgbClr val="1CA379"/>
            </a:solidFill>
            <a:prstDash val="dash"/>
          </a:ln>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50000"/>
              </a:lnSpc>
              <a:spcBef>
                <a:spcPts val="600"/>
              </a:spcBef>
              <a:spcAft>
                <a:spcPts val="600"/>
              </a:spcAft>
            </a:pPr>
            <a:r>
              <a:rPr lang="da-DK" sz="4000" dirty="0">
                <a:latin typeface="Arial" panose="020B0604020202020204" pitchFamily="34" charset="0"/>
                <a:ea typeface="Times New Roman" panose="02020603050405020304" pitchFamily="18" charset="0"/>
                <a:cs typeface="Times New Roman" panose="02020603050405020304" pitchFamily="18" charset="0"/>
              </a:rPr>
              <a:t>Nếu mặt phẳng này chứa một đường thẳng mà đường thẳng đó vuông góc với mặt phẳng kia thì hai mặt phẳng đó vuông góc với nhau.</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06685134"/>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2"/>
          <a:stretch>
            <a:fillRect/>
          </a:stretch>
        </p:blipFill>
        <p:spPr>
          <a:xfrm>
            <a:off x="14694232" y="8196114"/>
            <a:ext cx="3585747" cy="1558856"/>
          </a:xfrm>
          <a:prstGeom prst="rect">
            <a:avLst/>
          </a:prstGeom>
        </p:spPr>
      </p:pic>
      <p:sp>
        <p:nvSpPr>
          <p:cNvPr id="2" name="TextBox 1">
            <a:extLst>
              <a:ext uri="{FF2B5EF4-FFF2-40B4-BE49-F238E27FC236}">
                <a16:creationId xmlns:a16="http://schemas.microsoft.com/office/drawing/2014/main" id="{4FD194E4-8E7D-E9DF-45F9-0B446201A3CF}"/>
              </a:ext>
            </a:extLst>
          </p:cNvPr>
          <p:cNvSpPr txBox="1"/>
          <p:nvPr/>
        </p:nvSpPr>
        <p:spPr>
          <a:xfrm>
            <a:off x="7624555" y="1024119"/>
            <a:ext cx="3038889" cy="1066767"/>
          </a:xfrm>
          <a:prstGeom prst="rect">
            <a:avLst/>
          </a:prstGeom>
          <a:solidFill>
            <a:srgbClr val="FFCDCD"/>
          </a:solidFill>
        </p:spPr>
        <p:style>
          <a:lnRef idx="3">
            <a:schemeClr val="lt1"/>
          </a:lnRef>
          <a:fillRef idx="1">
            <a:schemeClr val="accent6"/>
          </a:fillRef>
          <a:effectRef idx="1">
            <a:schemeClr val="accent6"/>
          </a:effectRef>
          <a:fontRef idx="minor">
            <a:schemeClr val="lt1"/>
          </a:fontRef>
        </p:style>
        <p:txBody>
          <a:bodyPr wrap="square">
            <a:spAutoFit/>
          </a:bodyPr>
          <a:lstStyle/>
          <a:p>
            <a:pPr algn="just">
              <a:lnSpc>
                <a:spcPct val="150000"/>
              </a:lnSpc>
              <a:spcBef>
                <a:spcPts val="600"/>
              </a:spcBef>
              <a:spcAft>
                <a:spcPts val="600"/>
              </a:spcAft>
            </a:pPr>
            <a:r>
              <a:rPr lang="da-DK" sz="4800" i="1"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Tính chất</a:t>
            </a:r>
            <a:endParaRPr lang="en-US" sz="4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9D9743C5-8CED-B3D3-E43B-DC5C3204EF24}"/>
              </a:ext>
            </a:extLst>
          </p:cNvPr>
          <p:cNvSpPr txBox="1"/>
          <p:nvPr/>
        </p:nvSpPr>
        <p:spPr>
          <a:xfrm>
            <a:off x="1204155" y="2767689"/>
            <a:ext cx="15879690" cy="4751622"/>
          </a:xfrm>
          <a:prstGeom prst="rect">
            <a:avLst/>
          </a:prstGeom>
          <a:ln w="38100">
            <a:solidFill>
              <a:srgbClr val="1CA379"/>
            </a:solidFill>
            <a:prstDash val="dash"/>
          </a:ln>
        </p:spPr>
        <p:style>
          <a:lnRef idx="2">
            <a:schemeClr val="accent1"/>
          </a:lnRef>
          <a:fillRef idx="1">
            <a:schemeClr val="lt1"/>
          </a:fillRef>
          <a:effectRef idx="0">
            <a:schemeClr val="accent1"/>
          </a:effectRef>
          <a:fontRef idx="minor">
            <a:schemeClr val="dk1"/>
          </a:fontRef>
        </p:style>
        <p:txBody>
          <a:bodyPr wrap="square">
            <a:spAutoFit/>
          </a:bodyPr>
          <a:lstStyle/>
          <a:p>
            <a:pPr marL="342900" lvl="0" indent="-342900" algn="just">
              <a:lnSpc>
                <a:spcPct val="150000"/>
              </a:lnSpc>
              <a:spcBef>
                <a:spcPts val="600"/>
              </a:spcBef>
              <a:spcAft>
                <a:spcPts val="600"/>
              </a:spcAft>
              <a:buFont typeface="Symbol" panose="05050102010706020507" pitchFamily="18" charset="2"/>
              <a:buChar char=""/>
              <a:tabLst>
                <a:tab pos="190500" algn="l"/>
              </a:tabLst>
            </a:pPr>
            <a:r>
              <a:rPr lang="da-DK" sz="4000" dirty="0">
                <a:latin typeface="Arial" panose="020B0604020202020204" pitchFamily="34" charset="0"/>
                <a:ea typeface="Times New Roman" panose="02020603050405020304" pitchFamily="18" charset="0"/>
                <a:cs typeface="Times New Roman" panose="02020603050405020304" pitchFamily="18" charset="0"/>
              </a:rPr>
              <a:t>Nếu hai mặt phẳng vuông góc với nhau thì bất cứ đường thẳng nào nằm trong mặt phẳng này và vuông góc với giao tuyến cũng vuông góc với mặt phẳng kia.</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Bef>
                <a:spcPts val="600"/>
              </a:spcBef>
              <a:spcAft>
                <a:spcPts val="600"/>
              </a:spcAft>
              <a:buFont typeface="Symbol" panose="05050102010706020507" pitchFamily="18" charset="2"/>
              <a:buChar char=""/>
              <a:tabLst>
                <a:tab pos="190500" algn="l"/>
              </a:tabLst>
            </a:pPr>
            <a:r>
              <a:rPr lang="da-DK" sz="4000" dirty="0">
                <a:latin typeface="Arial" panose="020B0604020202020204" pitchFamily="34" charset="0"/>
                <a:ea typeface="Times New Roman" panose="02020603050405020304" pitchFamily="18" charset="0"/>
                <a:cs typeface="Times New Roman" panose="02020603050405020304" pitchFamily="18" charset="0"/>
              </a:rPr>
              <a:t>Nếu hai mặt phẳng cắt nhau và cùng vuông góc với mặt phẳng thứ ba thì giao tuyến của chúng vuông góc với mặt phẳng thứ ba đó.</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79474710"/>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p:cNvPicPr>
            <a:picLocks noChangeAspect="1"/>
          </p:cNvPicPr>
          <p:nvPr/>
        </p:nvPicPr>
        <p:blipFill>
          <a:blip r:embed="rId2"/>
          <a:stretch>
            <a:fillRect/>
          </a:stretch>
        </p:blipFill>
        <p:spPr>
          <a:xfrm>
            <a:off x="14859000" y="5018917"/>
            <a:ext cx="2097505" cy="1592292"/>
          </a:xfrm>
          <a:prstGeom prst="rect">
            <a:avLst/>
          </a:prstGeom>
        </p:spPr>
      </p:pic>
      <p:sp>
        <p:nvSpPr>
          <p:cNvPr id="16" name="TextBox 15">
            <a:extLst>
              <a:ext uri="{FF2B5EF4-FFF2-40B4-BE49-F238E27FC236}">
                <a16:creationId xmlns:a16="http://schemas.microsoft.com/office/drawing/2014/main" id="{521793D1-2DEA-7F0C-6C1E-6E5F2E262F64}"/>
              </a:ext>
            </a:extLst>
          </p:cNvPr>
          <p:cNvSpPr txBox="1"/>
          <p:nvPr/>
        </p:nvSpPr>
        <p:spPr>
          <a:xfrm>
            <a:off x="3086099" y="555384"/>
            <a:ext cx="12115800" cy="98559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12700" algn="just">
              <a:lnSpc>
                <a:spcPct val="150000"/>
              </a:lnSpc>
              <a:spcBef>
                <a:spcPts val="600"/>
              </a:spcBef>
              <a:spcAft>
                <a:spcPts val="600"/>
              </a:spcAft>
              <a:tabLst>
                <a:tab pos="190500" algn="l"/>
              </a:tabLst>
            </a:pPr>
            <a:r>
              <a:rPr lang="da-DK" sz="4400" i="1" dirty="0">
                <a:latin typeface="Arial" panose="020B0604020202020204" pitchFamily="34" charset="0"/>
                <a:ea typeface="Times New Roman" panose="02020603050405020304" pitchFamily="18" charset="0"/>
                <a:cs typeface="Times New Roman" panose="02020603050405020304" pitchFamily="18" charset="0"/>
              </a:rPr>
              <a:t>Khoảng cách từ một điểm đến một đường thẳng</a:t>
            </a:r>
            <a:endParaRPr lang="en-US" sz="4400" dirty="0">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20" name="TextBox 19">
                <a:extLst>
                  <a:ext uri="{FF2B5EF4-FFF2-40B4-BE49-F238E27FC236}">
                    <a16:creationId xmlns:a16="http://schemas.microsoft.com/office/drawing/2014/main" id="{A822887F-5418-C059-740B-97E58C7F13B7}"/>
                  </a:ext>
                </a:extLst>
              </p:cNvPr>
              <p:cNvSpPr txBox="1"/>
              <p:nvPr/>
            </p:nvSpPr>
            <p:spPr>
              <a:xfrm>
                <a:off x="1058777" y="1999050"/>
                <a:ext cx="16154401" cy="2751074"/>
              </a:xfrm>
              <a:prstGeom prst="rect">
                <a:avLst/>
              </a:prstGeom>
              <a:ln w="38100">
                <a:prstDash val="dash"/>
              </a:ln>
            </p:spPr>
            <p:style>
              <a:lnRef idx="2">
                <a:schemeClr val="accent6"/>
              </a:lnRef>
              <a:fillRef idx="1">
                <a:schemeClr val="lt1"/>
              </a:fillRef>
              <a:effectRef idx="0">
                <a:schemeClr val="accent6"/>
              </a:effectRef>
              <a:fontRef idx="minor">
                <a:schemeClr val="dk1"/>
              </a:fontRef>
            </p:style>
            <p:txBody>
              <a:bodyPr wrap="square">
                <a:spAutoFit/>
              </a:bodyPr>
              <a:lstStyle/>
              <a:p>
                <a:pPr algn="just">
                  <a:lnSpc>
                    <a:spcPct val="150000"/>
                  </a:lnSpc>
                  <a:spcBef>
                    <a:spcPts val="600"/>
                  </a:spcBef>
                  <a:spcAft>
                    <a:spcPts val="600"/>
                  </a:spcAft>
                </a:pPr>
                <a:r>
                  <a:rPr lang="da-DK" sz="4000" dirty="0">
                    <a:latin typeface="Arial" panose="020B0604020202020204" pitchFamily="34" charset="0"/>
                    <a:ea typeface="Times New Roman" panose="02020603050405020304" pitchFamily="18" charset="0"/>
                    <a:cs typeface="Times New Roman" panose="02020603050405020304" pitchFamily="18" charset="0"/>
                  </a:rPr>
                  <a:t>Cho đường thẳng </a:t>
                </a:r>
                <a14:m>
                  <m:oMath xmlns:m="http://schemas.openxmlformats.org/officeDocument/2006/math">
                    <m:r>
                      <a:rPr lang="da-DK" sz="4000" i="1">
                        <a:latin typeface="Cambria Math" panose="02040503050406030204" pitchFamily="18" charset="0"/>
                        <a:ea typeface="Times New Roman" panose="02020603050405020304" pitchFamily="18" charset="0"/>
                        <a:cs typeface="Arial" panose="020B0604020202020204" pitchFamily="34" charset="0"/>
                      </a:rPr>
                      <m:t>∆</m:t>
                    </m:r>
                  </m:oMath>
                </a14:m>
                <a:r>
                  <a:rPr lang="da-DK" sz="4000" dirty="0">
                    <a:latin typeface="Arial" panose="020B0604020202020204" pitchFamily="34" charset="0"/>
                    <a:ea typeface="Times New Roman" panose="02020603050405020304" pitchFamily="18" charset="0"/>
                    <a:cs typeface="Times New Roman" panose="02020603050405020304" pitchFamily="18" charset="0"/>
                  </a:rPr>
                  <a:t> và điểm </a:t>
                </a:r>
                <a14:m>
                  <m:oMath xmlns:m="http://schemas.openxmlformats.org/officeDocument/2006/math">
                    <m:r>
                      <a:rPr lang="da-DK" sz="4000" i="1">
                        <a:latin typeface="Cambria Math" panose="02040503050406030204" pitchFamily="18" charset="0"/>
                        <a:ea typeface="Times New Roman" panose="02020603050405020304" pitchFamily="18" charset="0"/>
                        <a:cs typeface="Arial" panose="020B0604020202020204" pitchFamily="34" charset="0"/>
                      </a:rPr>
                      <m:t>𝑀</m:t>
                    </m:r>
                  </m:oMath>
                </a14:m>
                <a:r>
                  <a:rPr lang="da-DK" sz="4000" dirty="0">
                    <a:latin typeface="Arial" panose="020B0604020202020204" pitchFamily="34" charset="0"/>
                    <a:ea typeface="Times New Roman" panose="02020603050405020304" pitchFamily="18" charset="0"/>
                    <a:cs typeface="Times New Roman" panose="02020603050405020304" pitchFamily="18" charset="0"/>
                  </a:rPr>
                  <a:t> không thuộc </a:t>
                </a:r>
                <a14:m>
                  <m:oMath xmlns:m="http://schemas.openxmlformats.org/officeDocument/2006/math">
                    <m:r>
                      <a:rPr lang="da-DK" sz="4000" i="1">
                        <a:latin typeface="Cambria Math" panose="02040503050406030204" pitchFamily="18" charset="0"/>
                        <a:ea typeface="Times New Roman" panose="02020603050405020304" pitchFamily="18" charset="0"/>
                        <a:cs typeface="Arial" panose="020B0604020202020204" pitchFamily="34" charset="0"/>
                      </a:rPr>
                      <m:t>∆. </m:t>
                    </m:r>
                  </m:oMath>
                </a14:m>
                <a:r>
                  <a:rPr lang="da-DK" sz="4000" dirty="0">
                    <a:latin typeface="Arial" panose="020B0604020202020204" pitchFamily="34" charset="0"/>
                    <a:ea typeface="Times New Roman" panose="02020603050405020304" pitchFamily="18" charset="0"/>
                    <a:cs typeface="Times New Roman" panose="02020603050405020304" pitchFamily="18" charset="0"/>
                  </a:rPr>
                  <a:t>Gọi </a:t>
                </a:r>
                <a14:m>
                  <m:oMath xmlns:m="http://schemas.openxmlformats.org/officeDocument/2006/math">
                    <m:r>
                      <a:rPr lang="da-DK" sz="4000" i="1">
                        <a:latin typeface="Cambria Math" panose="02040503050406030204" pitchFamily="18" charset="0"/>
                        <a:ea typeface="Times New Roman" panose="02020603050405020304" pitchFamily="18" charset="0"/>
                        <a:cs typeface="Arial" panose="020B0604020202020204" pitchFamily="34" charset="0"/>
                      </a:rPr>
                      <m:t>𝐻</m:t>
                    </m:r>
                  </m:oMath>
                </a14:m>
                <a:r>
                  <a:rPr lang="da-DK" sz="4000" dirty="0">
                    <a:latin typeface="Arial" panose="020B0604020202020204" pitchFamily="34" charset="0"/>
                    <a:ea typeface="Times New Roman" panose="02020603050405020304" pitchFamily="18" charset="0"/>
                    <a:cs typeface="Times New Roman" panose="02020603050405020304" pitchFamily="18" charset="0"/>
                  </a:rPr>
                  <a:t> là hình chiếu của điểm </a:t>
                </a:r>
                <a14:m>
                  <m:oMath xmlns:m="http://schemas.openxmlformats.org/officeDocument/2006/math">
                    <m:r>
                      <a:rPr lang="da-DK" sz="4000" i="1">
                        <a:latin typeface="Cambria Math" panose="02040503050406030204" pitchFamily="18" charset="0"/>
                        <a:ea typeface="Times New Roman" panose="02020603050405020304" pitchFamily="18" charset="0"/>
                        <a:cs typeface="Arial" panose="020B0604020202020204" pitchFamily="34" charset="0"/>
                      </a:rPr>
                      <m:t>𝑀</m:t>
                    </m:r>
                  </m:oMath>
                </a14:m>
                <a:r>
                  <a:rPr lang="da-DK" sz="4000" dirty="0">
                    <a:latin typeface="Arial" panose="020B0604020202020204" pitchFamily="34" charset="0"/>
                    <a:ea typeface="Times New Roman" panose="02020603050405020304" pitchFamily="18" charset="0"/>
                    <a:cs typeface="Times New Roman" panose="02020603050405020304" pitchFamily="18" charset="0"/>
                  </a:rPr>
                  <a:t> trên đường thẳng </a:t>
                </a:r>
                <a14:m>
                  <m:oMath xmlns:m="http://schemas.openxmlformats.org/officeDocument/2006/math">
                    <m:r>
                      <a:rPr lang="da-DK" sz="4000" i="1">
                        <a:latin typeface="Cambria Math" panose="02040503050406030204" pitchFamily="18" charset="0"/>
                        <a:ea typeface="Times New Roman" panose="02020603050405020304" pitchFamily="18" charset="0"/>
                        <a:cs typeface="Arial" panose="020B0604020202020204" pitchFamily="34" charset="0"/>
                      </a:rPr>
                      <m:t>∆</m:t>
                    </m:r>
                  </m:oMath>
                </a14:m>
                <a:r>
                  <a:rPr lang="da-DK" sz="4000" dirty="0">
                    <a:latin typeface="Arial" panose="020B0604020202020204" pitchFamily="34" charset="0"/>
                    <a:ea typeface="Times New Roman" panose="02020603050405020304" pitchFamily="18" charset="0"/>
                    <a:cs typeface="Times New Roman" panose="02020603050405020304" pitchFamily="18" charset="0"/>
                  </a:rPr>
                  <a:t>. Độ dài đoạn thẳng </a:t>
                </a:r>
                <a14:m>
                  <m:oMath xmlns:m="http://schemas.openxmlformats.org/officeDocument/2006/math">
                    <m:r>
                      <a:rPr lang="da-DK" sz="4000" i="1">
                        <a:latin typeface="Cambria Math" panose="02040503050406030204" pitchFamily="18" charset="0"/>
                        <a:ea typeface="Times New Roman" panose="02020603050405020304" pitchFamily="18" charset="0"/>
                        <a:cs typeface="Arial" panose="020B0604020202020204" pitchFamily="34" charset="0"/>
                      </a:rPr>
                      <m:t>𝑀𝐻</m:t>
                    </m:r>
                  </m:oMath>
                </a14:m>
                <a:r>
                  <a:rPr lang="da-DK" sz="4000" dirty="0">
                    <a:latin typeface="Arial" panose="020B0604020202020204" pitchFamily="34" charset="0"/>
                    <a:ea typeface="Times New Roman" panose="02020603050405020304" pitchFamily="18" charset="0"/>
                    <a:cs typeface="Times New Roman" panose="02020603050405020304" pitchFamily="18" charset="0"/>
                  </a:rPr>
                  <a:t> gọi là </a:t>
                </a:r>
                <a:r>
                  <a:rPr lang="da-DK" sz="4000" i="1" dirty="0">
                    <a:latin typeface="Arial" panose="020B0604020202020204" pitchFamily="34" charset="0"/>
                    <a:ea typeface="Times New Roman" panose="02020603050405020304" pitchFamily="18" charset="0"/>
                    <a:cs typeface="Times New Roman" panose="02020603050405020304" pitchFamily="18" charset="0"/>
                  </a:rPr>
                  <a:t>khoảng cách </a:t>
                </a:r>
                <a:r>
                  <a:rPr lang="da-DK" sz="4000" dirty="0">
                    <a:latin typeface="Arial" panose="020B0604020202020204" pitchFamily="34" charset="0"/>
                    <a:ea typeface="Times New Roman" panose="02020603050405020304" pitchFamily="18" charset="0"/>
                    <a:cs typeface="Times New Roman" panose="02020603050405020304" pitchFamily="18" charset="0"/>
                  </a:rPr>
                  <a:t>từ điểm </a:t>
                </a:r>
                <a14:m>
                  <m:oMath xmlns:m="http://schemas.openxmlformats.org/officeDocument/2006/math">
                    <m:r>
                      <a:rPr lang="da-DK" sz="4000" i="1">
                        <a:latin typeface="Cambria Math" panose="02040503050406030204" pitchFamily="18" charset="0"/>
                        <a:ea typeface="Times New Roman" panose="02020603050405020304" pitchFamily="18" charset="0"/>
                        <a:cs typeface="Arial" panose="020B0604020202020204" pitchFamily="34" charset="0"/>
                      </a:rPr>
                      <m:t>𝑀</m:t>
                    </m:r>
                  </m:oMath>
                </a14:m>
                <a:r>
                  <a:rPr lang="da-DK" sz="4000" dirty="0">
                    <a:latin typeface="Arial" panose="020B0604020202020204" pitchFamily="34" charset="0"/>
                    <a:ea typeface="Times New Roman" panose="02020603050405020304" pitchFamily="18" charset="0"/>
                    <a:cs typeface="Times New Roman" panose="02020603050405020304" pitchFamily="18" charset="0"/>
                  </a:rPr>
                  <a:t> đến đường thẳng </a:t>
                </a:r>
                <a14:m>
                  <m:oMath xmlns:m="http://schemas.openxmlformats.org/officeDocument/2006/math">
                    <m:r>
                      <a:rPr lang="da-DK" sz="4000" i="1">
                        <a:latin typeface="Cambria Math" panose="02040503050406030204" pitchFamily="18" charset="0"/>
                        <a:ea typeface="Times New Roman" panose="02020603050405020304" pitchFamily="18" charset="0"/>
                        <a:cs typeface="Arial" panose="020B0604020202020204" pitchFamily="34" charset="0"/>
                      </a:rPr>
                      <m:t>∆</m:t>
                    </m:r>
                  </m:oMath>
                </a14:m>
                <a:r>
                  <a:rPr lang="da-DK" sz="4000" dirty="0">
                    <a:latin typeface="Arial" panose="020B0604020202020204" pitchFamily="34" charset="0"/>
                    <a:ea typeface="Times New Roman" panose="02020603050405020304" pitchFamily="18" charset="0"/>
                    <a:cs typeface="Times New Roman" panose="02020603050405020304" pitchFamily="18" charset="0"/>
                  </a:rPr>
                  <a:t>, kí hiệu </a:t>
                </a:r>
                <a14:m>
                  <m:oMath xmlns:m="http://schemas.openxmlformats.org/officeDocument/2006/math">
                    <m:r>
                      <a:rPr lang="da-DK" sz="4000" i="1">
                        <a:latin typeface="Cambria Math" panose="02040503050406030204" pitchFamily="18" charset="0"/>
                        <a:ea typeface="Times New Roman" panose="02020603050405020304" pitchFamily="18" charset="0"/>
                        <a:cs typeface="Arial" panose="020B0604020202020204" pitchFamily="34" charset="0"/>
                      </a:rPr>
                      <m:t>𝑑</m:t>
                    </m:r>
                    <m:r>
                      <a:rPr lang="da-DK" sz="4000" i="1">
                        <a:latin typeface="Cambria Math" panose="02040503050406030204" pitchFamily="18" charset="0"/>
                        <a:ea typeface="Times New Roman" panose="02020603050405020304" pitchFamily="18" charset="0"/>
                        <a:cs typeface="Arial" panose="020B0604020202020204" pitchFamily="34" charset="0"/>
                      </a:rPr>
                      <m:t>(</m:t>
                    </m:r>
                    <m:r>
                      <a:rPr lang="da-DK" sz="4000" i="1">
                        <a:latin typeface="Cambria Math" panose="02040503050406030204" pitchFamily="18" charset="0"/>
                        <a:ea typeface="Times New Roman" panose="02020603050405020304" pitchFamily="18" charset="0"/>
                        <a:cs typeface="Arial" panose="020B0604020202020204" pitchFamily="34" charset="0"/>
                      </a:rPr>
                      <m:t>𝑀</m:t>
                    </m:r>
                    <m:r>
                      <a:rPr lang="da-DK" sz="4000" i="1">
                        <a:latin typeface="Cambria Math" panose="02040503050406030204" pitchFamily="18" charset="0"/>
                        <a:ea typeface="Times New Roman" panose="02020603050405020304" pitchFamily="18" charset="0"/>
                        <a:cs typeface="Arial" panose="020B0604020202020204" pitchFamily="34" charset="0"/>
                      </a:rPr>
                      <m:t>;∆)</m:t>
                    </m:r>
                  </m:oMath>
                </a14:m>
                <a:r>
                  <a:rPr lang="da-DK" sz="4000" dirty="0">
                    <a:latin typeface="Arial" panose="020B0604020202020204" pitchFamily="34" charset="0"/>
                    <a:ea typeface="Times New Roman" panose="02020603050405020304" pitchFamily="18" charset="0"/>
                    <a:cs typeface="Times New Roman" panose="02020603050405020304" pitchFamily="18" charset="0"/>
                  </a:rPr>
                  <a:t>. </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20" name="TextBox 19">
                <a:extLst>
                  <a:ext uri="{FF2B5EF4-FFF2-40B4-BE49-F238E27FC236}">
                    <a16:creationId xmlns:a16="http://schemas.microsoft.com/office/drawing/2014/main" id="{A822887F-5418-C059-740B-97E58C7F13B7}"/>
                  </a:ext>
                </a:extLst>
              </p:cNvPr>
              <p:cNvSpPr txBox="1">
                <a:spLocks noRot="1" noChangeAspect="1" noMove="1" noResize="1" noEditPoints="1" noAdjustHandles="1" noChangeArrowheads="1" noChangeShapeType="1" noTextEdit="1"/>
              </p:cNvSpPr>
              <p:nvPr/>
            </p:nvSpPr>
            <p:spPr>
              <a:xfrm>
                <a:off x="1058777" y="1999050"/>
                <a:ext cx="16154401" cy="2751074"/>
              </a:xfrm>
              <a:prstGeom prst="rect">
                <a:avLst/>
              </a:prstGeom>
              <a:blipFill>
                <a:blip r:embed="rId3"/>
                <a:stretch>
                  <a:fillRect l="-1242" r="-1205" b="-7877"/>
                </a:stretch>
              </a:blipFill>
              <a:ln w="38100">
                <a:prstDash val="dash"/>
              </a:ln>
            </p:spPr>
            <p:txBody>
              <a:bodyPr/>
              <a:lstStyle/>
              <a:p>
                <a:r>
                  <a:rPr lang="en-US">
                    <a:noFill/>
                  </a:rPr>
                  <a:t> </a:t>
                </a:r>
              </a:p>
            </p:txBody>
          </p:sp>
        </mc:Fallback>
      </mc:AlternateContent>
      <p:sp>
        <p:nvSpPr>
          <p:cNvPr id="3" name="TextBox 2">
            <a:extLst>
              <a:ext uri="{FF2B5EF4-FFF2-40B4-BE49-F238E27FC236}">
                <a16:creationId xmlns:a16="http://schemas.microsoft.com/office/drawing/2014/main" id="{258898D5-52C6-F9E0-1E9B-7BBF32D8DC7D}"/>
              </a:ext>
            </a:extLst>
          </p:cNvPr>
          <p:cNvSpPr txBox="1"/>
          <p:nvPr/>
        </p:nvSpPr>
        <p:spPr>
          <a:xfrm>
            <a:off x="762000" y="5322267"/>
            <a:ext cx="12079706" cy="98559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12700" algn="just">
              <a:lnSpc>
                <a:spcPct val="150000"/>
              </a:lnSpc>
              <a:spcBef>
                <a:spcPts val="600"/>
              </a:spcBef>
              <a:spcAft>
                <a:spcPts val="600"/>
              </a:spcAft>
              <a:tabLst>
                <a:tab pos="190500" algn="l"/>
              </a:tabLst>
            </a:pPr>
            <a:r>
              <a:rPr lang="da-DK" sz="4400" i="1" dirty="0">
                <a:latin typeface="Arial" panose="020B0604020202020204" pitchFamily="34" charset="0"/>
                <a:ea typeface="Times New Roman" panose="02020603050405020304" pitchFamily="18" charset="0"/>
                <a:cs typeface="Times New Roman" panose="02020603050405020304" pitchFamily="18" charset="0"/>
              </a:rPr>
              <a:t>Khoảng cách từ một điểm đến một mặt phẳng</a:t>
            </a:r>
            <a:endParaRPr lang="en-US" sz="4400" dirty="0">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86C7A460-79FB-77A1-BC1E-4EF16438B434}"/>
                  </a:ext>
                </a:extLst>
              </p:cNvPr>
              <p:cNvSpPr txBox="1"/>
              <p:nvPr/>
            </p:nvSpPr>
            <p:spPr>
              <a:xfrm>
                <a:off x="1066798" y="6847621"/>
                <a:ext cx="16154401" cy="2883995"/>
              </a:xfrm>
              <a:prstGeom prst="rect">
                <a:avLst/>
              </a:prstGeom>
              <a:ln w="38100">
                <a:prstDash val="dash"/>
              </a:ln>
            </p:spPr>
            <p:style>
              <a:lnRef idx="2">
                <a:schemeClr val="accent6"/>
              </a:lnRef>
              <a:fillRef idx="1">
                <a:schemeClr val="lt1"/>
              </a:fillRef>
              <a:effectRef idx="0">
                <a:schemeClr val="accent6"/>
              </a:effectRef>
              <a:fontRef idx="minor">
                <a:schemeClr val="dk1"/>
              </a:fontRef>
            </p:style>
            <p:txBody>
              <a:bodyPr wrap="square">
                <a:spAutoFit/>
              </a:bodyPr>
              <a:lstStyle/>
              <a:p>
                <a:pPr algn="just">
                  <a:lnSpc>
                    <a:spcPct val="150000"/>
                  </a:lnSpc>
                  <a:spcBef>
                    <a:spcPts val="600"/>
                  </a:spcBef>
                  <a:spcAft>
                    <a:spcPts val="600"/>
                  </a:spcAft>
                </a:pPr>
                <a:r>
                  <a:rPr lang="da-DK" sz="4000" dirty="0">
                    <a:latin typeface="Arial" panose="020B0604020202020204" pitchFamily="34" charset="0"/>
                    <a:ea typeface="Times New Roman" panose="02020603050405020304" pitchFamily="18" charset="0"/>
                    <a:cs typeface="Times New Roman" panose="02020603050405020304" pitchFamily="18" charset="0"/>
                  </a:rPr>
                  <a:t>Cho mặt phẳng </a:t>
                </a:r>
                <a14:m>
                  <m:oMath xmlns:m="http://schemas.openxmlformats.org/officeDocument/2006/math">
                    <m:d>
                      <m:dPr>
                        <m:ctrlPr>
                          <a:rPr lang="en-US" sz="4000" i="1">
                            <a:latin typeface="Cambria Math" panose="02040503050406030204" pitchFamily="18" charset="0"/>
                            <a:ea typeface="Times New Roman" panose="02020603050405020304" pitchFamily="18" charset="0"/>
                            <a:cs typeface="Arial" panose="020B0604020202020204" pitchFamily="34" charset="0"/>
                          </a:rPr>
                        </m:ctrlPr>
                      </m:dPr>
                      <m:e>
                        <m:r>
                          <a:rPr lang="da-DK" sz="4000" i="1">
                            <a:latin typeface="Cambria Math" panose="02040503050406030204" pitchFamily="18" charset="0"/>
                            <a:ea typeface="Times New Roman" panose="02020603050405020304" pitchFamily="18" charset="0"/>
                            <a:cs typeface="Arial" panose="020B0604020202020204" pitchFamily="34" charset="0"/>
                          </a:rPr>
                          <m:t>𝑃</m:t>
                        </m:r>
                      </m:e>
                    </m:d>
                  </m:oMath>
                </a14:m>
                <a:r>
                  <a:rPr lang="da-DK" sz="4000" dirty="0">
                    <a:latin typeface="Arial" panose="020B0604020202020204" pitchFamily="34" charset="0"/>
                    <a:ea typeface="Times New Roman" panose="02020603050405020304" pitchFamily="18" charset="0"/>
                    <a:cs typeface="Times New Roman" panose="02020603050405020304" pitchFamily="18" charset="0"/>
                  </a:rPr>
                  <a:t> và điểm </a:t>
                </a:r>
                <a14:m>
                  <m:oMath xmlns:m="http://schemas.openxmlformats.org/officeDocument/2006/math">
                    <m:r>
                      <a:rPr lang="da-DK" sz="4000" i="1">
                        <a:latin typeface="Cambria Math" panose="02040503050406030204" pitchFamily="18" charset="0"/>
                        <a:ea typeface="Times New Roman" panose="02020603050405020304" pitchFamily="18" charset="0"/>
                        <a:cs typeface="Arial" panose="020B0604020202020204" pitchFamily="34" charset="0"/>
                      </a:rPr>
                      <m:t>𝑀</m:t>
                    </m:r>
                  </m:oMath>
                </a14:m>
                <a:r>
                  <a:rPr lang="da-DK" sz="4000" dirty="0">
                    <a:latin typeface="Arial" panose="020B0604020202020204" pitchFamily="34" charset="0"/>
                    <a:ea typeface="Times New Roman" panose="02020603050405020304" pitchFamily="18" charset="0"/>
                    <a:cs typeface="Times New Roman" panose="02020603050405020304" pitchFamily="18" charset="0"/>
                  </a:rPr>
                  <a:t> không thuộc mặt phẳng </a:t>
                </a:r>
                <a14:m>
                  <m:oMath xmlns:m="http://schemas.openxmlformats.org/officeDocument/2006/math">
                    <m:d>
                      <m:dPr>
                        <m:ctrlPr>
                          <a:rPr lang="en-US" sz="4000" i="1">
                            <a:latin typeface="Cambria Math" panose="02040503050406030204" pitchFamily="18" charset="0"/>
                            <a:ea typeface="Times New Roman" panose="02020603050405020304" pitchFamily="18" charset="0"/>
                            <a:cs typeface="Arial" panose="020B0604020202020204" pitchFamily="34" charset="0"/>
                          </a:rPr>
                        </m:ctrlPr>
                      </m:dPr>
                      <m:e>
                        <m:r>
                          <a:rPr lang="da-DK" sz="4000" i="1">
                            <a:latin typeface="Cambria Math" panose="02040503050406030204" pitchFamily="18" charset="0"/>
                            <a:ea typeface="Times New Roman" panose="02020603050405020304" pitchFamily="18" charset="0"/>
                            <a:cs typeface="Arial" panose="020B0604020202020204" pitchFamily="34" charset="0"/>
                          </a:rPr>
                          <m:t>𝑃</m:t>
                        </m:r>
                      </m:e>
                    </m:d>
                    <m:r>
                      <a:rPr lang="da-DK" sz="4000" i="1">
                        <a:latin typeface="Cambria Math" panose="02040503050406030204" pitchFamily="18" charset="0"/>
                        <a:ea typeface="Times New Roman" panose="02020603050405020304" pitchFamily="18" charset="0"/>
                        <a:cs typeface="Arial" panose="020B0604020202020204" pitchFamily="34" charset="0"/>
                      </a:rPr>
                      <m:t>.</m:t>
                    </m:r>
                  </m:oMath>
                </a14:m>
                <a:r>
                  <a:rPr lang="da-DK" sz="4000" dirty="0">
                    <a:latin typeface="Arial" panose="020B0604020202020204" pitchFamily="34" charset="0"/>
                    <a:ea typeface="Times New Roman" panose="02020603050405020304" pitchFamily="18" charset="0"/>
                    <a:cs typeface="Times New Roman" panose="02020603050405020304" pitchFamily="18" charset="0"/>
                  </a:rPr>
                  <a:t> Gọi </a:t>
                </a:r>
                <a14:m>
                  <m:oMath xmlns:m="http://schemas.openxmlformats.org/officeDocument/2006/math">
                    <m:r>
                      <a:rPr lang="da-DK" sz="4000" i="1">
                        <a:latin typeface="Cambria Math" panose="02040503050406030204" pitchFamily="18" charset="0"/>
                        <a:ea typeface="Times New Roman" panose="02020603050405020304" pitchFamily="18" charset="0"/>
                        <a:cs typeface="Arial" panose="020B0604020202020204" pitchFamily="34" charset="0"/>
                      </a:rPr>
                      <m:t>𝐻</m:t>
                    </m:r>
                  </m:oMath>
                </a14:m>
                <a:r>
                  <a:rPr lang="da-DK" sz="4000" dirty="0">
                    <a:latin typeface="Arial" panose="020B0604020202020204" pitchFamily="34" charset="0"/>
                    <a:ea typeface="Times New Roman" panose="02020603050405020304" pitchFamily="18" charset="0"/>
                    <a:cs typeface="Times New Roman" panose="02020603050405020304" pitchFamily="18" charset="0"/>
                  </a:rPr>
                  <a:t> là hình chiếu của </a:t>
                </a:r>
                <a14:m>
                  <m:oMath xmlns:m="http://schemas.openxmlformats.org/officeDocument/2006/math">
                    <m:r>
                      <a:rPr lang="da-DK" sz="4000" i="1">
                        <a:latin typeface="Cambria Math" panose="02040503050406030204" pitchFamily="18" charset="0"/>
                        <a:ea typeface="Times New Roman" panose="02020603050405020304" pitchFamily="18" charset="0"/>
                        <a:cs typeface="Arial" panose="020B0604020202020204" pitchFamily="34" charset="0"/>
                      </a:rPr>
                      <m:t>𝑀</m:t>
                    </m:r>
                  </m:oMath>
                </a14:m>
                <a:r>
                  <a:rPr lang="da-DK" sz="4000" dirty="0">
                    <a:latin typeface="Arial" panose="020B0604020202020204" pitchFamily="34" charset="0"/>
                    <a:ea typeface="Times New Roman" panose="02020603050405020304" pitchFamily="18" charset="0"/>
                    <a:cs typeface="Times New Roman" panose="02020603050405020304" pitchFamily="18" charset="0"/>
                  </a:rPr>
                  <a:t> lên mặt phẳng </a:t>
                </a:r>
                <a14:m>
                  <m:oMath xmlns:m="http://schemas.openxmlformats.org/officeDocument/2006/math">
                    <m:d>
                      <m:dPr>
                        <m:ctrlPr>
                          <a:rPr lang="en-US" sz="4000" i="1">
                            <a:latin typeface="Cambria Math" panose="02040503050406030204" pitchFamily="18" charset="0"/>
                            <a:ea typeface="Times New Roman" panose="02020603050405020304" pitchFamily="18" charset="0"/>
                            <a:cs typeface="Arial" panose="020B0604020202020204" pitchFamily="34" charset="0"/>
                          </a:rPr>
                        </m:ctrlPr>
                      </m:dPr>
                      <m:e>
                        <m:r>
                          <a:rPr lang="da-DK" sz="4000" i="1">
                            <a:latin typeface="Cambria Math" panose="02040503050406030204" pitchFamily="18" charset="0"/>
                            <a:ea typeface="Times New Roman" panose="02020603050405020304" pitchFamily="18" charset="0"/>
                            <a:cs typeface="Arial" panose="020B0604020202020204" pitchFamily="34" charset="0"/>
                          </a:rPr>
                          <m:t>𝑃</m:t>
                        </m:r>
                      </m:e>
                    </m:d>
                    <m:r>
                      <a:rPr lang="da-DK" sz="4000" i="1">
                        <a:latin typeface="Cambria Math" panose="02040503050406030204" pitchFamily="18" charset="0"/>
                        <a:ea typeface="Times New Roman" panose="02020603050405020304" pitchFamily="18" charset="0"/>
                        <a:cs typeface="Arial" panose="020B0604020202020204" pitchFamily="34" charset="0"/>
                      </a:rPr>
                      <m:t>.</m:t>
                    </m:r>
                  </m:oMath>
                </a14:m>
                <a:r>
                  <a:rPr lang="da-DK" sz="4000" dirty="0">
                    <a:latin typeface="Arial" panose="020B0604020202020204" pitchFamily="34" charset="0"/>
                    <a:ea typeface="Times New Roman" panose="02020603050405020304" pitchFamily="18" charset="0"/>
                    <a:cs typeface="Times New Roman" panose="02020603050405020304" pitchFamily="18" charset="0"/>
                  </a:rPr>
                  <a:t> Độ dài đoạn thẳng </a:t>
                </a:r>
                <a14:m>
                  <m:oMath xmlns:m="http://schemas.openxmlformats.org/officeDocument/2006/math">
                    <m:r>
                      <a:rPr lang="da-DK" sz="4000" i="1">
                        <a:latin typeface="Cambria Math" panose="02040503050406030204" pitchFamily="18" charset="0"/>
                        <a:ea typeface="Times New Roman" panose="02020603050405020304" pitchFamily="18" charset="0"/>
                        <a:cs typeface="Arial" panose="020B0604020202020204" pitchFamily="34" charset="0"/>
                      </a:rPr>
                      <m:t>𝑀𝐻</m:t>
                    </m:r>
                  </m:oMath>
                </a14:m>
                <a:r>
                  <a:rPr lang="da-DK" sz="4000" dirty="0">
                    <a:latin typeface="Arial" panose="020B0604020202020204" pitchFamily="34" charset="0"/>
                    <a:ea typeface="Times New Roman" panose="02020603050405020304" pitchFamily="18" charset="0"/>
                    <a:cs typeface="Times New Roman" panose="02020603050405020304" pitchFamily="18" charset="0"/>
                  </a:rPr>
                  <a:t> gọi là </a:t>
                </a:r>
                <a:r>
                  <a:rPr lang="da-DK" sz="4000" i="1" dirty="0">
                    <a:latin typeface="Arial" panose="020B0604020202020204" pitchFamily="34" charset="0"/>
                    <a:ea typeface="Times New Roman" panose="02020603050405020304" pitchFamily="18" charset="0"/>
                    <a:cs typeface="Times New Roman" panose="02020603050405020304" pitchFamily="18" charset="0"/>
                  </a:rPr>
                  <a:t>khoảng cách</a:t>
                </a:r>
                <a:r>
                  <a:rPr lang="da-DK" sz="4000" dirty="0">
                    <a:latin typeface="Arial" panose="020B0604020202020204" pitchFamily="34" charset="0"/>
                    <a:ea typeface="Times New Roman" panose="02020603050405020304" pitchFamily="18" charset="0"/>
                    <a:cs typeface="Times New Roman" panose="02020603050405020304" pitchFamily="18" charset="0"/>
                  </a:rPr>
                  <a:t> từ điểm </a:t>
                </a:r>
                <a14:m>
                  <m:oMath xmlns:m="http://schemas.openxmlformats.org/officeDocument/2006/math">
                    <m:r>
                      <a:rPr lang="da-DK" sz="4000" i="1">
                        <a:latin typeface="Cambria Math" panose="02040503050406030204" pitchFamily="18" charset="0"/>
                        <a:ea typeface="Times New Roman" panose="02020603050405020304" pitchFamily="18" charset="0"/>
                        <a:cs typeface="Arial" panose="020B0604020202020204" pitchFamily="34" charset="0"/>
                      </a:rPr>
                      <m:t>𝑀</m:t>
                    </m:r>
                  </m:oMath>
                </a14:m>
                <a:r>
                  <a:rPr lang="da-DK" sz="4000" dirty="0">
                    <a:latin typeface="Arial" panose="020B0604020202020204" pitchFamily="34" charset="0"/>
                    <a:ea typeface="Times New Roman" panose="02020603050405020304" pitchFamily="18" charset="0"/>
                    <a:cs typeface="Times New Roman" panose="02020603050405020304" pitchFamily="18" charset="0"/>
                  </a:rPr>
                  <a:t> đến mặt phẳng </a:t>
                </a:r>
                <a14:m>
                  <m:oMath xmlns:m="http://schemas.openxmlformats.org/officeDocument/2006/math">
                    <m:d>
                      <m:dPr>
                        <m:ctrlPr>
                          <a:rPr lang="en-US" sz="4000" i="1">
                            <a:latin typeface="Cambria Math" panose="02040503050406030204" pitchFamily="18" charset="0"/>
                            <a:ea typeface="Times New Roman" panose="02020603050405020304" pitchFamily="18" charset="0"/>
                            <a:cs typeface="Arial" panose="020B0604020202020204" pitchFamily="34" charset="0"/>
                          </a:rPr>
                        </m:ctrlPr>
                      </m:dPr>
                      <m:e>
                        <m:r>
                          <a:rPr lang="da-DK" sz="4000" i="1">
                            <a:latin typeface="Cambria Math" panose="02040503050406030204" pitchFamily="18" charset="0"/>
                            <a:ea typeface="Times New Roman" panose="02020603050405020304" pitchFamily="18" charset="0"/>
                            <a:cs typeface="Arial" panose="020B0604020202020204" pitchFamily="34" charset="0"/>
                          </a:rPr>
                          <m:t>𝑃</m:t>
                        </m:r>
                      </m:e>
                    </m:d>
                    <m:r>
                      <a:rPr lang="da-DK" sz="4000" i="1">
                        <a:latin typeface="Cambria Math" panose="02040503050406030204" pitchFamily="18" charset="0"/>
                        <a:ea typeface="Times New Roman" panose="02020603050405020304" pitchFamily="18" charset="0"/>
                        <a:cs typeface="Arial" panose="020B0604020202020204" pitchFamily="34" charset="0"/>
                      </a:rPr>
                      <m:t>,</m:t>
                    </m:r>
                  </m:oMath>
                </a14:m>
                <a:r>
                  <a:rPr lang="da-DK" sz="4000" dirty="0">
                    <a:latin typeface="Arial" panose="020B0604020202020204" pitchFamily="34" charset="0"/>
                    <a:ea typeface="Times New Roman" panose="02020603050405020304" pitchFamily="18" charset="0"/>
                    <a:cs typeface="Times New Roman" panose="02020603050405020304" pitchFamily="18" charset="0"/>
                  </a:rPr>
                  <a:t> kí hiệu </a:t>
                </a:r>
                <a14:m>
                  <m:oMath xmlns:m="http://schemas.openxmlformats.org/officeDocument/2006/math">
                    <m:r>
                      <a:rPr lang="da-DK" sz="4000" i="1">
                        <a:latin typeface="Cambria Math" panose="02040503050406030204" pitchFamily="18" charset="0"/>
                        <a:ea typeface="Times New Roman" panose="02020603050405020304" pitchFamily="18" charset="0"/>
                        <a:cs typeface="Arial" panose="020B0604020202020204" pitchFamily="34" charset="0"/>
                      </a:rPr>
                      <m:t>𝑑</m:t>
                    </m:r>
                    <m:d>
                      <m:dPr>
                        <m:ctrlPr>
                          <a:rPr lang="en-US" sz="4000" i="1">
                            <a:latin typeface="Cambria Math" panose="02040503050406030204" pitchFamily="18" charset="0"/>
                            <a:ea typeface="Times New Roman" panose="02020603050405020304" pitchFamily="18" charset="0"/>
                            <a:cs typeface="Arial" panose="020B0604020202020204" pitchFamily="34" charset="0"/>
                          </a:rPr>
                        </m:ctrlPr>
                      </m:dPr>
                      <m:e>
                        <m:r>
                          <a:rPr lang="da-DK" sz="4000" i="1">
                            <a:latin typeface="Cambria Math" panose="02040503050406030204" pitchFamily="18" charset="0"/>
                            <a:ea typeface="Times New Roman" panose="02020603050405020304" pitchFamily="18" charset="0"/>
                            <a:cs typeface="Arial" panose="020B0604020202020204" pitchFamily="34" charset="0"/>
                          </a:rPr>
                          <m:t>𝑀</m:t>
                        </m:r>
                        <m:r>
                          <a:rPr lang="da-DK" sz="4000" i="1">
                            <a:latin typeface="Cambria Math" panose="02040503050406030204" pitchFamily="18" charset="0"/>
                            <a:ea typeface="Times New Roman" panose="02020603050405020304" pitchFamily="18" charset="0"/>
                            <a:cs typeface="Arial" panose="020B0604020202020204" pitchFamily="34" charset="0"/>
                          </a:rPr>
                          <m:t>,</m:t>
                        </m:r>
                        <m:d>
                          <m:dPr>
                            <m:ctrlPr>
                              <a:rPr lang="en-US" sz="4000" i="1">
                                <a:latin typeface="Cambria Math" panose="02040503050406030204" pitchFamily="18" charset="0"/>
                                <a:ea typeface="Times New Roman" panose="02020603050405020304" pitchFamily="18" charset="0"/>
                                <a:cs typeface="Arial" panose="020B0604020202020204" pitchFamily="34" charset="0"/>
                              </a:rPr>
                            </m:ctrlPr>
                          </m:dPr>
                          <m:e>
                            <m:r>
                              <a:rPr lang="da-DK" sz="4000" i="1">
                                <a:latin typeface="Cambria Math" panose="02040503050406030204" pitchFamily="18" charset="0"/>
                                <a:ea typeface="Times New Roman" panose="02020603050405020304" pitchFamily="18" charset="0"/>
                                <a:cs typeface="Arial" panose="020B0604020202020204" pitchFamily="34" charset="0"/>
                              </a:rPr>
                              <m:t>𝑃</m:t>
                            </m:r>
                          </m:e>
                        </m:d>
                      </m:e>
                    </m:d>
                    <m:r>
                      <a:rPr lang="da-DK" sz="4000" i="1">
                        <a:latin typeface="Cambria Math" panose="02040503050406030204" pitchFamily="18" charset="0"/>
                        <a:ea typeface="Times New Roman" panose="02020603050405020304" pitchFamily="18" charset="0"/>
                        <a:cs typeface="Arial" panose="020B0604020202020204" pitchFamily="34" charset="0"/>
                      </a:rPr>
                      <m:t>.</m:t>
                    </m:r>
                  </m:oMath>
                </a14:m>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4" name="TextBox 3">
                <a:extLst>
                  <a:ext uri="{FF2B5EF4-FFF2-40B4-BE49-F238E27FC236}">
                    <a16:creationId xmlns:a16="http://schemas.microsoft.com/office/drawing/2014/main" id="{86C7A460-79FB-77A1-BC1E-4EF16438B434}"/>
                  </a:ext>
                </a:extLst>
              </p:cNvPr>
              <p:cNvSpPr txBox="1">
                <a:spLocks noRot="1" noChangeAspect="1" noMove="1" noResize="1" noEditPoints="1" noAdjustHandles="1" noChangeArrowheads="1" noChangeShapeType="1" noTextEdit="1"/>
              </p:cNvSpPr>
              <p:nvPr/>
            </p:nvSpPr>
            <p:spPr>
              <a:xfrm>
                <a:off x="1066798" y="6847621"/>
                <a:ext cx="16154401" cy="2883995"/>
              </a:xfrm>
              <a:prstGeom prst="rect">
                <a:avLst/>
              </a:prstGeom>
              <a:blipFill>
                <a:blip r:embed="rId4"/>
                <a:stretch>
                  <a:fillRect l="-1205" r="-1205" b="-5846"/>
                </a:stretch>
              </a:blipFill>
              <a:ln w="38100">
                <a:prstDash val="dash"/>
              </a:ln>
            </p:spPr>
            <p:txBody>
              <a:bodyPr/>
              <a:lstStyle/>
              <a:p>
                <a:r>
                  <a:rPr lang="en-US">
                    <a:noFill/>
                  </a:rPr>
                  <a:t> </a:t>
                </a:r>
              </a:p>
            </p:txBody>
          </p:sp>
        </mc:Fallback>
      </mc:AlternateContent>
    </p:spTree>
    <p:extLst>
      <p:ext uri="{BB962C8B-B14F-4D97-AF65-F5344CB8AC3E}">
        <p14:creationId xmlns:p14="http://schemas.microsoft.com/office/powerpoint/2010/main" val="330645703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anim calcmode="lin" valueType="num">
                                      <p:cBhvr>
                                        <p:cTn id="13" dur="500" fill="hold"/>
                                        <p:tgtEl>
                                          <p:spTgt spid="20"/>
                                        </p:tgtEl>
                                        <p:attrNameLst>
                                          <p:attrName>ppt_x</p:attrName>
                                        </p:attrNameLst>
                                      </p:cBhvr>
                                      <p:tavLst>
                                        <p:tav tm="0">
                                          <p:val>
                                            <p:strVal val="#ppt_x"/>
                                          </p:val>
                                        </p:tav>
                                        <p:tav tm="100000">
                                          <p:val>
                                            <p:strVal val="#ppt_x"/>
                                          </p:val>
                                        </p:tav>
                                      </p:tavLst>
                                    </p:anim>
                                    <p:anim calcmode="lin" valueType="num">
                                      <p:cBhvr>
                                        <p:cTn id="14" dur="5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3" grpId="0" animBg="1"/>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p:cNvPicPr>
            <a:picLocks noChangeAspect="1"/>
          </p:cNvPicPr>
          <p:nvPr/>
        </p:nvPicPr>
        <p:blipFill>
          <a:blip r:embed="rId2"/>
          <a:stretch>
            <a:fillRect/>
          </a:stretch>
        </p:blipFill>
        <p:spPr>
          <a:xfrm>
            <a:off x="1828800" y="-90743"/>
            <a:ext cx="1981200" cy="1504001"/>
          </a:xfrm>
          <a:prstGeom prst="rect">
            <a:avLst/>
          </a:prstGeom>
        </p:spPr>
      </p:pic>
      <p:sp>
        <p:nvSpPr>
          <p:cNvPr id="16" name="TextBox 15">
            <a:extLst>
              <a:ext uri="{FF2B5EF4-FFF2-40B4-BE49-F238E27FC236}">
                <a16:creationId xmlns:a16="http://schemas.microsoft.com/office/drawing/2014/main" id="{521793D1-2DEA-7F0C-6C1E-6E5F2E262F64}"/>
              </a:ext>
            </a:extLst>
          </p:cNvPr>
          <p:cNvSpPr txBox="1"/>
          <p:nvPr/>
        </p:nvSpPr>
        <p:spPr>
          <a:xfrm>
            <a:off x="5867400" y="292216"/>
            <a:ext cx="11914274" cy="86382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lnSpc>
                <a:spcPct val="150000"/>
              </a:lnSpc>
              <a:spcBef>
                <a:spcPts val="600"/>
              </a:spcBef>
              <a:spcAft>
                <a:spcPts val="600"/>
              </a:spcAft>
            </a:pPr>
            <a:r>
              <a:rPr lang="da-DK" sz="3700" i="1" dirty="0">
                <a:latin typeface="Arial" panose="020B0604020202020204" pitchFamily="34" charset="0"/>
                <a:ea typeface="Times New Roman" panose="02020603050405020304" pitchFamily="18" charset="0"/>
                <a:cs typeface="Times New Roman" panose="02020603050405020304" pitchFamily="18" charset="0"/>
              </a:rPr>
              <a:t>Khoảng cách giữa hai đường thẳng song song</a:t>
            </a:r>
            <a:endParaRPr lang="en-US" sz="3700" dirty="0">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20" name="TextBox 19">
                <a:extLst>
                  <a:ext uri="{FF2B5EF4-FFF2-40B4-BE49-F238E27FC236}">
                    <a16:creationId xmlns:a16="http://schemas.microsoft.com/office/drawing/2014/main" id="{A822887F-5418-C059-740B-97E58C7F13B7}"/>
                  </a:ext>
                </a:extLst>
              </p:cNvPr>
              <p:cNvSpPr txBox="1"/>
              <p:nvPr/>
            </p:nvSpPr>
            <p:spPr>
              <a:xfrm>
                <a:off x="1126956" y="1524908"/>
                <a:ext cx="16154401" cy="1697581"/>
              </a:xfrm>
              <a:prstGeom prst="rect">
                <a:avLst/>
              </a:prstGeom>
              <a:ln w="38100">
                <a:prstDash val="dash"/>
              </a:ln>
            </p:spPr>
            <p:style>
              <a:lnRef idx="2">
                <a:schemeClr val="accent6"/>
              </a:lnRef>
              <a:fillRef idx="1">
                <a:schemeClr val="lt1"/>
              </a:fillRef>
              <a:effectRef idx="0">
                <a:schemeClr val="accent6"/>
              </a:effectRef>
              <a:fontRef idx="minor">
                <a:schemeClr val="dk1"/>
              </a:fontRef>
            </p:style>
            <p:txBody>
              <a:bodyPr wrap="square">
                <a:spAutoFit/>
              </a:bodyPr>
              <a:lstStyle/>
              <a:p>
                <a:pPr algn="just">
                  <a:lnSpc>
                    <a:spcPct val="150000"/>
                  </a:lnSpc>
                  <a:spcBef>
                    <a:spcPts val="600"/>
                  </a:spcBef>
                  <a:spcAft>
                    <a:spcPts val="600"/>
                  </a:spcAft>
                </a:pPr>
                <a:r>
                  <a:rPr lang="da-DK" sz="3700" dirty="0">
                    <a:latin typeface="Arial" panose="020B0604020202020204" pitchFamily="34" charset="0"/>
                    <a:ea typeface="Times New Roman" panose="02020603050405020304" pitchFamily="18" charset="0"/>
                    <a:cs typeface="Times New Roman" panose="02020603050405020304" pitchFamily="18" charset="0"/>
                  </a:rPr>
                  <a:t>Khoảng cách giữa hai đường thẳng song song </a:t>
                </a:r>
                <a14:m>
                  <m:oMath xmlns:m="http://schemas.openxmlformats.org/officeDocument/2006/math">
                    <m:r>
                      <a:rPr lang="da-DK" sz="3700" i="1">
                        <a:latin typeface="Cambria Math" panose="02040503050406030204" pitchFamily="18" charset="0"/>
                        <a:ea typeface="Times New Roman" panose="02020603050405020304" pitchFamily="18" charset="0"/>
                        <a:cs typeface="Arial" panose="020B0604020202020204" pitchFamily="34" charset="0"/>
                      </a:rPr>
                      <m:t>∆,</m:t>
                    </m:r>
                    <m:r>
                      <a:rPr lang="da-DK" sz="3700" i="1">
                        <a:solidFill>
                          <a:srgbClr val="000000"/>
                        </a:solidFill>
                        <a:latin typeface="Cambria Math" panose="02040503050406030204" pitchFamily="18" charset="0"/>
                        <a:ea typeface="Calibri" panose="020F0502020204030204" pitchFamily="34" charset="0"/>
                        <a:cs typeface="Arial" panose="020B0604020202020204" pitchFamily="34" charset="0"/>
                      </a:rPr>
                      <m:t>∆’</m:t>
                    </m:r>
                  </m:oMath>
                </a14:m>
                <a:r>
                  <a:rPr lang="da-DK" sz="3700" dirty="0">
                    <a:solidFill>
                      <a:srgbClr val="000000"/>
                    </a:solidFill>
                    <a:latin typeface="Arial" panose="020B0604020202020204" pitchFamily="34" charset="0"/>
                    <a:ea typeface="Calibri" panose="020F0502020204030204" pitchFamily="34" charset="0"/>
                    <a:cs typeface="Times New Roman" panose="02020603050405020304" pitchFamily="18" charset="0"/>
                  </a:rPr>
                  <a:t> là khoảng cách từ một điểm bất kì thuộc đường thẳng này đến đường thẳng kia, kí hiệu </a:t>
                </a:r>
                <a14:m>
                  <m:oMath xmlns:m="http://schemas.openxmlformats.org/officeDocument/2006/math">
                    <m:r>
                      <a:rPr lang="da-DK" sz="3700" i="1">
                        <a:solidFill>
                          <a:srgbClr val="000000"/>
                        </a:solidFill>
                        <a:latin typeface="Cambria Math" panose="02040503050406030204" pitchFamily="18" charset="0"/>
                        <a:ea typeface="Calibri" panose="020F0502020204030204" pitchFamily="34" charset="0"/>
                        <a:cs typeface="Arial" panose="020B0604020202020204" pitchFamily="34" charset="0"/>
                      </a:rPr>
                      <m:t>𝑑</m:t>
                    </m:r>
                    <m:r>
                      <a:rPr lang="da-DK" sz="3700" i="1">
                        <a:solidFill>
                          <a:srgbClr val="000000"/>
                        </a:solidFill>
                        <a:latin typeface="Cambria Math" panose="02040503050406030204" pitchFamily="18" charset="0"/>
                        <a:ea typeface="Calibri" panose="020F0502020204030204" pitchFamily="34" charset="0"/>
                        <a:cs typeface="Arial" panose="020B0604020202020204" pitchFamily="34" charset="0"/>
                      </a:rPr>
                      <m:t>(∆,∆’)</m:t>
                    </m:r>
                  </m:oMath>
                </a14:m>
                <a:r>
                  <a:rPr lang="da-DK" sz="37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t>
                </a:r>
                <a:r>
                  <a:rPr lang="da-DK" sz="37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endParaRPr lang="en-US" sz="37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20" name="TextBox 19">
                <a:extLst>
                  <a:ext uri="{FF2B5EF4-FFF2-40B4-BE49-F238E27FC236}">
                    <a16:creationId xmlns:a16="http://schemas.microsoft.com/office/drawing/2014/main" id="{A822887F-5418-C059-740B-97E58C7F13B7}"/>
                  </a:ext>
                </a:extLst>
              </p:cNvPr>
              <p:cNvSpPr txBox="1">
                <a:spLocks noRot="1" noChangeAspect="1" noMove="1" noResize="1" noEditPoints="1" noAdjustHandles="1" noChangeArrowheads="1" noChangeShapeType="1" noTextEdit="1"/>
              </p:cNvSpPr>
              <p:nvPr/>
            </p:nvSpPr>
            <p:spPr>
              <a:xfrm>
                <a:off x="1126956" y="1524908"/>
                <a:ext cx="16154401" cy="1697581"/>
              </a:xfrm>
              <a:prstGeom prst="rect">
                <a:avLst/>
              </a:prstGeom>
              <a:blipFill>
                <a:blip r:embed="rId3"/>
                <a:stretch>
                  <a:fillRect l="-1092" r="-1054" b="-11228"/>
                </a:stretch>
              </a:blipFill>
              <a:ln w="38100">
                <a:prstDash val="dash"/>
              </a:ln>
            </p:spPr>
            <p:txBody>
              <a:bodyPr/>
              <a:lstStyle/>
              <a:p>
                <a:r>
                  <a:rPr lang="en-US">
                    <a:noFill/>
                  </a:rPr>
                  <a:t> </a:t>
                </a:r>
              </a:p>
            </p:txBody>
          </p:sp>
        </mc:Fallback>
      </mc:AlternateContent>
      <p:sp>
        <p:nvSpPr>
          <p:cNvPr id="3" name="TextBox 2">
            <a:extLst>
              <a:ext uri="{FF2B5EF4-FFF2-40B4-BE49-F238E27FC236}">
                <a16:creationId xmlns:a16="http://schemas.microsoft.com/office/drawing/2014/main" id="{258898D5-52C6-F9E0-1E9B-7BBF32D8DC7D}"/>
              </a:ext>
            </a:extLst>
          </p:cNvPr>
          <p:cNvSpPr txBox="1"/>
          <p:nvPr/>
        </p:nvSpPr>
        <p:spPr>
          <a:xfrm>
            <a:off x="457199" y="3467100"/>
            <a:ext cx="14554200" cy="86382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12700" algn="just">
              <a:lnSpc>
                <a:spcPct val="150000"/>
              </a:lnSpc>
              <a:spcBef>
                <a:spcPts val="600"/>
              </a:spcBef>
              <a:spcAft>
                <a:spcPts val="600"/>
              </a:spcAft>
              <a:tabLst>
                <a:tab pos="190500" algn="l"/>
              </a:tabLst>
            </a:pPr>
            <a:r>
              <a:rPr lang="da-DK" sz="3700" i="1" dirty="0">
                <a:latin typeface="Arial" panose="020B0604020202020204" pitchFamily="34" charset="0"/>
                <a:ea typeface="Times New Roman" panose="02020603050405020304" pitchFamily="18" charset="0"/>
                <a:cs typeface="Times New Roman" panose="02020603050405020304" pitchFamily="18" charset="0"/>
              </a:rPr>
              <a:t>Khoảng cách giữa đường thẳng và mặt phẳng song song</a:t>
            </a:r>
            <a:endParaRPr lang="en-US" sz="3700" dirty="0">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86C7A460-79FB-77A1-BC1E-4EF16438B434}"/>
                  </a:ext>
                </a:extLst>
              </p:cNvPr>
              <p:cNvSpPr txBox="1"/>
              <p:nvPr/>
            </p:nvSpPr>
            <p:spPr>
              <a:xfrm>
                <a:off x="701842" y="4610100"/>
                <a:ext cx="16531388" cy="2551661"/>
              </a:xfrm>
              <a:prstGeom prst="rect">
                <a:avLst/>
              </a:prstGeom>
              <a:ln w="38100">
                <a:prstDash val="dash"/>
              </a:ln>
            </p:spPr>
            <p:style>
              <a:lnRef idx="2">
                <a:schemeClr val="accent6"/>
              </a:lnRef>
              <a:fillRef idx="1">
                <a:schemeClr val="lt1"/>
              </a:fillRef>
              <a:effectRef idx="0">
                <a:schemeClr val="accent6"/>
              </a:effectRef>
              <a:fontRef idx="minor">
                <a:schemeClr val="dk1"/>
              </a:fontRef>
            </p:style>
            <p:txBody>
              <a:bodyPr wrap="square">
                <a:spAutoFit/>
              </a:bodyPr>
              <a:lstStyle/>
              <a:p>
                <a:pPr algn="just">
                  <a:lnSpc>
                    <a:spcPct val="150000"/>
                  </a:lnSpc>
                  <a:spcBef>
                    <a:spcPts val="600"/>
                  </a:spcBef>
                  <a:spcAft>
                    <a:spcPts val="600"/>
                  </a:spcAft>
                </a:pPr>
                <a:r>
                  <a:rPr lang="da-DK" sz="3700" dirty="0">
                    <a:latin typeface="Arial" panose="020B0604020202020204" pitchFamily="34" charset="0"/>
                    <a:ea typeface="Times New Roman" panose="02020603050405020304" pitchFamily="18" charset="0"/>
                    <a:cs typeface="Times New Roman" panose="02020603050405020304" pitchFamily="18" charset="0"/>
                  </a:rPr>
                  <a:t>Cho đường thẳng </a:t>
                </a:r>
                <a14:m>
                  <m:oMath xmlns:m="http://schemas.openxmlformats.org/officeDocument/2006/math">
                    <m:r>
                      <a:rPr lang="da-DK" sz="3700" i="1">
                        <a:latin typeface="Cambria Math" panose="02040503050406030204" pitchFamily="18" charset="0"/>
                        <a:ea typeface="Times New Roman" panose="02020603050405020304" pitchFamily="18" charset="0"/>
                        <a:cs typeface="Arial" panose="020B0604020202020204" pitchFamily="34" charset="0"/>
                      </a:rPr>
                      <m:t>∆</m:t>
                    </m:r>
                  </m:oMath>
                </a14:m>
                <a:r>
                  <a:rPr lang="da-DK" sz="3700" dirty="0">
                    <a:latin typeface="Arial" panose="020B0604020202020204" pitchFamily="34" charset="0"/>
                    <a:ea typeface="Times New Roman" panose="02020603050405020304" pitchFamily="18" charset="0"/>
                    <a:cs typeface="Times New Roman" panose="02020603050405020304" pitchFamily="18" charset="0"/>
                  </a:rPr>
                  <a:t> song song với mặt phẳng </a:t>
                </a:r>
                <a14:m>
                  <m:oMath xmlns:m="http://schemas.openxmlformats.org/officeDocument/2006/math">
                    <m:r>
                      <a:rPr lang="da-DK" sz="3700" i="1">
                        <a:latin typeface="Cambria Math" panose="02040503050406030204" pitchFamily="18" charset="0"/>
                        <a:ea typeface="Times New Roman" panose="02020603050405020304" pitchFamily="18" charset="0"/>
                        <a:cs typeface="Arial" panose="020B0604020202020204" pitchFamily="34" charset="0"/>
                      </a:rPr>
                      <m:t>(</m:t>
                    </m:r>
                    <m:r>
                      <a:rPr lang="da-DK" sz="3700" i="1">
                        <a:latin typeface="Cambria Math" panose="02040503050406030204" pitchFamily="18" charset="0"/>
                        <a:ea typeface="Times New Roman" panose="02020603050405020304" pitchFamily="18" charset="0"/>
                        <a:cs typeface="Arial" panose="020B0604020202020204" pitchFamily="34" charset="0"/>
                      </a:rPr>
                      <m:t>𝑃</m:t>
                    </m:r>
                    <m:r>
                      <a:rPr lang="da-DK" sz="3700" i="1">
                        <a:latin typeface="Cambria Math" panose="02040503050406030204" pitchFamily="18" charset="0"/>
                        <a:ea typeface="Times New Roman" panose="02020603050405020304" pitchFamily="18" charset="0"/>
                        <a:cs typeface="Arial" panose="020B0604020202020204" pitchFamily="34" charset="0"/>
                      </a:rPr>
                      <m:t>).</m:t>
                    </m:r>
                  </m:oMath>
                </a14:m>
                <a:r>
                  <a:rPr lang="da-DK" sz="3700" dirty="0">
                    <a:latin typeface="Arial" panose="020B0604020202020204" pitchFamily="34" charset="0"/>
                    <a:ea typeface="Times New Roman" panose="02020603050405020304" pitchFamily="18" charset="0"/>
                    <a:cs typeface="Times New Roman" panose="02020603050405020304" pitchFamily="18" charset="0"/>
                  </a:rPr>
                  <a:t> Khoảng cách giữa đường thẳng </a:t>
                </a:r>
                <a14:m>
                  <m:oMath xmlns:m="http://schemas.openxmlformats.org/officeDocument/2006/math">
                    <m:r>
                      <a:rPr lang="da-DK" sz="3700" i="1">
                        <a:latin typeface="Cambria Math" panose="02040503050406030204" pitchFamily="18" charset="0"/>
                        <a:ea typeface="Times New Roman" panose="02020603050405020304" pitchFamily="18" charset="0"/>
                        <a:cs typeface="Arial" panose="020B0604020202020204" pitchFamily="34" charset="0"/>
                      </a:rPr>
                      <m:t>∆</m:t>
                    </m:r>
                  </m:oMath>
                </a14:m>
                <a:r>
                  <a:rPr lang="da-DK" sz="3700" dirty="0">
                    <a:latin typeface="Arial" panose="020B0604020202020204" pitchFamily="34" charset="0"/>
                    <a:ea typeface="Times New Roman" panose="02020603050405020304" pitchFamily="18" charset="0"/>
                    <a:cs typeface="Times New Roman" panose="02020603050405020304" pitchFamily="18" charset="0"/>
                  </a:rPr>
                  <a:t> và mặt phẳng </a:t>
                </a:r>
                <a14:m>
                  <m:oMath xmlns:m="http://schemas.openxmlformats.org/officeDocument/2006/math">
                    <m:r>
                      <a:rPr lang="da-DK" sz="3700" i="1">
                        <a:latin typeface="Cambria Math" panose="02040503050406030204" pitchFamily="18" charset="0"/>
                        <a:ea typeface="Times New Roman" panose="02020603050405020304" pitchFamily="18" charset="0"/>
                        <a:cs typeface="Arial" panose="020B0604020202020204" pitchFamily="34" charset="0"/>
                      </a:rPr>
                      <m:t>(</m:t>
                    </m:r>
                    <m:r>
                      <a:rPr lang="da-DK" sz="3700" i="1">
                        <a:latin typeface="Cambria Math" panose="02040503050406030204" pitchFamily="18" charset="0"/>
                        <a:ea typeface="Times New Roman" panose="02020603050405020304" pitchFamily="18" charset="0"/>
                        <a:cs typeface="Arial" panose="020B0604020202020204" pitchFamily="34" charset="0"/>
                      </a:rPr>
                      <m:t>𝑃</m:t>
                    </m:r>
                    <m:r>
                      <a:rPr lang="da-DK" sz="3700" i="1">
                        <a:latin typeface="Cambria Math" panose="02040503050406030204" pitchFamily="18" charset="0"/>
                        <a:ea typeface="Times New Roman" panose="02020603050405020304" pitchFamily="18" charset="0"/>
                        <a:cs typeface="Arial" panose="020B0604020202020204" pitchFamily="34" charset="0"/>
                      </a:rPr>
                      <m:t>)</m:t>
                    </m:r>
                  </m:oMath>
                </a14:m>
                <a:r>
                  <a:rPr lang="da-DK" sz="3700" dirty="0">
                    <a:latin typeface="Arial" panose="020B0604020202020204" pitchFamily="34" charset="0"/>
                    <a:ea typeface="Times New Roman" panose="02020603050405020304" pitchFamily="18" charset="0"/>
                    <a:cs typeface="Times New Roman" panose="02020603050405020304" pitchFamily="18" charset="0"/>
                  </a:rPr>
                  <a:t> là khoảng cách từ một điểm bất kì thuộc đường thẳng </a:t>
                </a:r>
                <a14:m>
                  <m:oMath xmlns:m="http://schemas.openxmlformats.org/officeDocument/2006/math">
                    <m:r>
                      <a:rPr lang="da-DK" sz="3700" i="1">
                        <a:latin typeface="Cambria Math" panose="02040503050406030204" pitchFamily="18" charset="0"/>
                        <a:ea typeface="Times New Roman" panose="02020603050405020304" pitchFamily="18" charset="0"/>
                        <a:cs typeface="Arial" panose="020B0604020202020204" pitchFamily="34" charset="0"/>
                      </a:rPr>
                      <m:t>∆</m:t>
                    </m:r>
                  </m:oMath>
                </a14:m>
                <a:r>
                  <a:rPr lang="da-DK" sz="3700" dirty="0">
                    <a:latin typeface="Arial" panose="020B0604020202020204" pitchFamily="34" charset="0"/>
                    <a:ea typeface="Times New Roman" panose="02020603050405020304" pitchFamily="18" charset="0"/>
                    <a:cs typeface="Times New Roman" panose="02020603050405020304" pitchFamily="18" charset="0"/>
                  </a:rPr>
                  <a:t> đến mặt phẳng </a:t>
                </a:r>
                <a14:m>
                  <m:oMath xmlns:m="http://schemas.openxmlformats.org/officeDocument/2006/math">
                    <m:r>
                      <a:rPr lang="da-DK" sz="3700" i="1">
                        <a:latin typeface="Cambria Math" panose="02040503050406030204" pitchFamily="18" charset="0"/>
                        <a:ea typeface="Times New Roman" panose="02020603050405020304" pitchFamily="18" charset="0"/>
                        <a:cs typeface="Arial" panose="020B0604020202020204" pitchFamily="34" charset="0"/>
                      </a:rPr>
                      <m:t>(</m:t>
                    </m:r>
                    <m:r>
                      <a:rPr lang="da-DK" sz="3700" i="1">
                        <a:latin typeface="Cambria Math" panose="02040503050406030204" pitchFamily="18" charset="0"/>
                        <a:ea typeface="Times New Roman" panose="02020603050405020304" pitchFamily="18" charset="0"/>
                        <a:cs typeface="Arial" panose="020B0604020202020204" pitchFamily="34" charset="0"/>
                      </a:rPr>
                      <m:t>𝑃</m:t>
                    </m:r>
                    <m:r>
                      <a:rPr lang="da-DK" sz="3700" i="1">
                        <a:latin typeface="Cambria Math" panose="02040503050406030204" pitchFamily="18" charset="0"/>
                        <a:ea typeface="Times New Roman" panose="02020603050405020304" pitchFamily="18" charset="0"/>
                        <a:cs typeface="Arial" panose="020B0604020202020204" pitchFamily="34" charset="0"/>
                      </a:rPr>
                      <m:t>)</m:t>
                    </m:r>
                  </m:oMath>
                </a14:m>
                <a:r>
                  <a:rPr lang="da-DK" sz="3700" dirty="0">
                    <a:latin typeface="Arial" panose="020B0604020202020204" pitchFamily="34" charset="0"/>
                    <a:ea typeface="Times New Roman" panose="02020603050405020304" pitchFamily="18" charset="0"/>
                    <a:cs typeface="Times New Roman" panose="02020603050405020304" pitchFamily="18" charset="0"/>
                  </a:rPr>
                  <a:t>, kí hiệu </a:t>
                </a:r>
                <a14:m>
                  <m:oMath xmlns:m="http://schemas.openxmlformats.org/officeDocument/2006/math">
                    <m:r>
                      <a:rPr lang="da-DK" sz="3700" i="1">
                        <a:latin typeface="Cambria Math" panose="02040503050406030204" pitchFamily="18" charset="0"/>
                        <a:ea typeface="Times New Roman" panose="02020603050405020304" pitchFamily="18" charset="0"/>
                        <a:cs typeface="Arial" panose="020B0604020202020204" pitchFamily="34" charset="0"/>
                      </a:rPr>
                      <m:t>𝑑</m:t>
                    </m:r>
                    <m:r>
                      <a:rPr lang="da-DK" sz="3700" i="1">
                        <a:latin typeface="Cambria Math" panose="02040503050406030204" pitchFamily="18" charset="0"/>
                        <a:ea typeface="Times New Roman" panose="02020603050405020304" pitchFamily="18" charset="0"/>
                        <a:cs typeface="Arial" panose="020B0604020202020204" pitchFamily="34" charset="0"/>
                      </a:rPr>
                      <m:t>(∆;</m:t>
                    </m:r>
                    <m:d>
                      <m:dPr>
                        <m:ctrlPr>
                          <a:rPr lang="en-US" sz="3700" i="1">
                            <a:latin typeface="Cambria Math" panose="02040503050406030204" pitchFamily="18" charset="0"/>
                            <a:ea typeface="Times New Roman" panose="02020603050405020304" pitchFamily="18" charset="0"/>
                            <a:cs typeface="Arial" panose="020B0604020202020204" pitchFamily="34" charset="0"/>
                          </a:rPr>
                        </m:ctrlPr>
                      </m:dPr>
                      <m:e>
                        <m:r>
                          <a:rPr lang="da-DK" sz="3700" i="1">
                            <a:latin typeface="Cambria Math" panose="02040503050406030204" pitchFamily="18" charset="0"/>
                            <a:ea typeface="Times New Roman" panose="02020603050405020304" pitchFamily="18" charset="0"/>
                            <a:cs typeface="Arial" panose="020B0604020202020204" pitchFamily="34" charset="0"/>
                          </a:rPr>
                          <m:t>𝑃</m:t>
                        </m:r>
                      </m:e>
                    </m:d>
                    <m:r>
                      <a:rPr lang="da-DK" sz="3700" i="1">
                        <a:latin typeface="Cambria Math" panose="02040503050406030204" pitchFamily="18" charset="0"/>
                        <a:ea typeface="Times New Roman" panose="02020603050405020304" pitchFamily="18" charset="0"/>
                        <a:cs typeface="Arial" panose="020B0604020202020204" pitchFamily="34" charset="0"/>
                      </a:rPr>
                      <m:t>)</m:t>
                    </m:r>
                  </m:oMath>
                </a14:m>
                <a:r>
                  <a:rPr lang="da-DK" sz="3700" dirty="0">
                    <a:latin typeface="Arial" panose="020B0604020202020204" pitchFamily="34" charset="0"/>
                    <a:ea typeface="Times New Roman" panose="02020603050405020304" pitchFamily="18" charset="0"/>
                    <a:cs typeface="Times New Roman" panose="02020603050405020304" pitchFamily="18" charset="0"/>
                  </a:rPr>
                  <a:t>.</a:t>
                </a:r>
                <a:endParaRPr lang="en-US" sz="37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4" name="TextBox 3">
                <a:extLst>
                  <a:ext uri="{FF2B5EF4-FFF2-40B4-BE49-F238E27FC236}">
                    <a16:creationId xmlns:a16="http://schemas.microsoft.com/office/drawing/2014/main" id="{86C7A460-79FB-77A1-BC1E-4EF16438B434}"/>
                  </a:ext>
                </a:extLst>
              </p:cNvPr>
              <p:cNvSpPr txBox="1">
                <a:spLocks noRot="1" noChangeAspect="1" noMove="1" noResize="1" noEditPoints="1" noAdjustHandles="1" noChangeArrowheads="1" noChangeShapeType="1" noTextEdit="1"/>
              </p:cNvSpPr>
              <p:nvPr/>
            </p:nvSpPr>
            <p:spPr>
              <a:xfrm>
                <a:off x="701842" y="4610100"/>
                <a:ext cx="16531388" cy="2551661"/>
              </a:xfrm>
              <a:prstGeom prst="rect">
                <a:avLst/>
              </a:prstGeom>
              <a:blipFill>
                <a:blip r:embed="rId4"/>
                <a:stretch>
                  <a:fillRect l="-1030" r="-1067" b="-7294"/>
                </a:stretch>
              </a:blipFill>
              <a:ln w="38100">
                <a:prstDash val="dash"/>
              </a:ln>
            </p:spPr>
            <p:txBody>
              <a:bodyPr/>
              <a:lstStyle/>
              <a:p>
                <a:r>
                  <a:rPr lang="en-US">
                    <a:noFill/>
                  </a:rPr>
                  <a:t> </a:t>
                </a:r>
              </a:p>
            </p:txBody>
          </p:sp>
        </mc:Fallback>
      </mc:AlternateContent>
      <p:sp>
        <p:nvSpPr>
          <p:cNvPr id="2" name="TextBox 1">
            <a:extLst>
              <a:ext uri="{FF2B5EF4-FFF2-40B4-BE49-F238E27FC236}">
                <a16:creationId xmlns:a16="http://schemas.microsoft.com/office/drawing/2014/main" id="{6B900B96-2299-A681-B6F0-2180CCD1DE51}"/>
              </a:ext>
            </a:extLst>
          </p:cNvPr>
          <p:cNvSpPr txBox="1"/>
          <p:nvPr/>
        </p:nvSpPr>
        <p:spPr>
          <a:xfrm>
            <a:off x="7439524" y="7353300"/>
            <a:ext cx="9797717" cy="84350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12700" algn="just">
              <a:lnSpc>
                <a:spcPct val="150000"/>
              </a:lnSpc>
              <a:spcBef>
                <a:spcPts val="600"/>
              </a:spcBef>
              <a:spcAft>
                <a:spcPts val="600"/>
              </a:spcAft>
              <a:tabLst>
                <a:tab pos="190500" algn="l"/>
              </a:tabLst>
            </a:pPr>
            <a:r>
              <a:rPr lang="da-DK" sz="3700" i="1" dirty="0">
                <a:latin typeface="Arial" panose="020B0604020202020204" pitchFamily="34" charset="0"/>
                <a:ea typeface="Times New Roman" panose="02020603050405020304" pitchFamily="18" charset="0"/>
                <a:cs typeface="Times New Roman" panose="02020603050405020304" pitchFamily="18" charset="0"/>
              </a:rPr>
              <a:t>Khoảng cách giữa hai mặt phẳng song song</a:t>
            </a:r>
            <a:endParaRPr lang="en-US" sz="3700" dirty="0">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6071CF62-09B5-4238-51F5-50F939486649}"/>
                  </a:ext>
                </a:extLst>
              </p:cNvPr>
              <p:cNvSpPr txBox="1"/>
              <p:nvPr/>
            </p:nvSpPr>
            <p:spPr>
              <a:xfrm>
                <a:off x="701842" y="8420100"/>
                <a:ext cx="16531388" cy="1697581"/>
              </a:xfrm>
              <a:prstGeom prst="rect">
                <a:avLst/>
              </a:prstGeom>
              <a:ln w="38100">
                <a:prstDash val="dash"/>
              </a:ln>
            </p:spPr>
            <p:style>
              <a:lnRef idx="2">
                <a:schemeClr val="accent6"/>
              </a:lnRef>
              <a:fillRef idx="1">
                <a:schemeClr val="lt1"/>
              </a:fillRef>
              <a:effectRef idx="0">
                <a:schemeClr val="accent6"/>
              </a:effectRef>
              <a:fontRef idx="minor">
                <a:schemeClr val="dk1"/>
              </a:fontRef>
            </p:style>
            <p:txBody>
              <a:bodyPr wrap="square">
                <a:spAutoFit/>
              </a:bodyPr>
              <a:lstStyle/>
              <a:p>
                <a:pPr algn="just">
                  <a:lnSpc>
                    <a:spcPct val="150000"/>
                  </a:lnSpc>
                  <a:spcBef>
                    <a:spcPts val="600"/>
                  </a:spcBef>
                  <a:spcAft>
                    <a:spcPts val="600"/>
                  </a:spcAft>
                </a:pPr>
                <a:r>
                  <a:rPr lang="da-DK" sz="3700" dirty="0">
                    <a:latin typeface="Arial" panose="020B0604020202020204" pitchFamily="34" charset="0"/>
                    <a:ea typeface="Times New Roman" panose="02020603050405020304" pitchFamily="18" charset="0"/>
                    <a:cs typeface="Times New Roman" panose="02020603050405020304" pitchFamily="18" charset="0"/>
                  </a:rPr>
                  <a:t>Khoảng cách giữa hai mặt phẳng song song </a:t>
                </a:r>
                <a14:m>
                  <m:oMath xmlns:m="http://schemas.openxmlformats.org/officeDocument/2006/math">
                    <m:r>
                      <a:rPr lang="da-DK" sz="3700" i="1">
                        <a:latin typeface="Cambria Math" panose="02040503050406030204" pitchFamily="18" charset="0"/>
                        <a:ea typeface="Times New Roman" panose="02020603050405020304" pitchFamily="18" charset="0"/>
                        <a:cs typeface="Arial" panose="020B0604020202020204" pitchFamily="34" charset="0"/>
                      </a:rPr>
                      <m:t>(</m:t>
                    </m:r>
                    <m:r>
                      <a:rPr lang="da-DK" sz="3700" i="1">
                        <a:latin typeface="Cambria Math" panose="02040503050406030204" pitchFamily="18" charset="0"/>
                        <a:ea typeface="Times New Roman" panose="02020603050405020304" pitchFamily="18" charset="0"/>
                        <a:cs typeface="Arial" panose="020B0604020202020204" pitchFamily="34" charset="0"/>
                      </a:rPr>
                      <m:t>𝑃</m:t>
                    </m:r>
                    <m:r>
                      <a:rPr lang="da-DK" sz="3700" i="1">
                        <a:latin typeface="Cambria Math" panose="02040503050406030204" pitchFamily="18" charset="0"/>
                        <a:ea typeface="Times New Roman" panose="02020603050405020304" pitchFamily="18" charset="0"/>
                        <a:cs typeface="Arial" panose="020B0604020202020204" pitchFamily="34" charset="0"/>
                      </a:rPr>
                      <m:t>), (</m:t>
                    </m:r>
                    <m:r>
                      <a:rPr lang="da-DK" sz="3700" i="1">
                        <a:latin typeface="Cambria Math" panose="02040503050406030204" pitchFamily="18" charset="0"/>
                        <a:ea typeface="Times New Roman" panose="02020603050405020304" pitchFamily="18" charset="0"/>
                        <a:cs typeface="Arial" panose="020B0604020202020204" pitchFamily="34" charset="0"/>
                      </a:rPr>
                      <m:t>𝑄</m:t>
                    </m:r>
                    <m:r>
                      <a:rPr lang="da-DK" sz="3700" i="1">
                        <a:latin typeface="Cambria Math" panose="02040503050406030204" pitchFamily="18" charset="0"/>
                        <a:ea typeface="Times New Roman" panose="02020603050405020304" pitchFamily="18" charset="0"/>
                        <a:cs typeface="Arial" panose="020B0604020202020204" pitchFamily="34" charset="0"/>
                      </a:rPr>
                      <m:t>)</m:t>
                    </m:r>
                  </m:oMath>
                </a14:m>
                <a:r>
                  <a:rPr lang="da-DK" sz="3700" dirty="0">
                    <a:latin typeface="Arial" panose="020B0604020202020204" pitchFamily="34" charset="0"/>
                    <a:ea typeface="Times New Roman" panose="02020603050405020304" pitchFamily="18" charset="0"/>
                    <a:cs typeface="Times New Roman" panose="02020603050405020304" pitchFamily="18" charset="0"/>
                  </a:rPr>
                  <a:t> là khoảng cách từ một điểm bất kì thuộc mặt phẳng này đến mặt phẳng kia, kí hiệu </a:t>
                </a:r>
                <a14:m>
                  <m:oMath xmlns:m="http://schemas.openxmlformats.org/officeDocument/2006/math">
                    <m:r>
                      <a:rPr lang="da-DK" sz="3700" i="1">
                        <a:latin typeface="Cambria Math" panose="02040503050406030204" pitchFamily="18" charset="0"/>
                        <a:ea typeface="Times New Roman" panose="02020603050405020304" pitchFamily="18" charset="0"/>
                        <a:cs typeface="Arial" panose="020B0604020202020204" pitchFamily="34" charset="0"/>
                      </a:rPr>
                      <m:t>𝑑</m:t>
                    </m:r>
                    <m:r>
                      <a:rPr lang="da-DK" sz="3700" i="1">
                        <a:latin typeface="Cambria Math" panose="02040503050406030204" pitchFamily="18" charset="0"/>
                        <a:ea typeface="Times New Roman" panose="02020603050405020304" pitchFamily="18" charset="0"/>
                        <a:cs typeface="Arial" panose="020B0604020202020204" pitchFamily="34" charset="0"/>
                      </a:rPr>
                      <m:t>(</m:t>
                    </m:r>
                    <m:d>
                      <m:dPr>
                        <m:ctrlPr>
                          <a:rPr lang="en-US" sz="3700" i="1">
                            <a:latin typeface="Cambria Math" panose="02040503050406030204" pitchFamily="18" charset="0"/>
                            <a:ea typeface="Times New Roman" panose="02020603050405020304" pitchFamily="18" charset="0"/>
                            <a:cs typeface="Arial" panose="020B0604020202020204" pitchFamily="34" charset="0"/>
                          </a:rPr>
                        </m:ctrlPr>
                      </m:dPr>
                      <m:e>
                        <m:r>
                          <a:rPr lang="da-DK" sz="3700" i="1">
                            <a:latin typeface="Cambria Math" panose="02040503050406030204" pitchFamily="18" charset="0"/>
                            <a:ea typeface="Times New Roman" panose="02020603050405020304" pitchFamily="18" charset="0"/>
                            <a:cs typeface="Arial" panose="020B0604020202020204" pitchFamily="34" charset="0"/>
                          </a:rPr>
                          <m:t>𝑃</m:t>
                        </m:r>
                      </m:e>
                    </m:d>
                    <m:r>
                      <a:rPr lang="da-DK" sz="3700" i="1">
                        <a:latin typeface="Cambria Math" panose="02040503050406030204" pitchFamily="18" charset="0"/>
                        <a:ea typeface="Times New Roman" panose="02020603050405020304" pitchFamily="18" charset="0"/>
                        <a:cs typeface="Arial" panose="020B0604020202020204" pitchFamily="34" charset="0"/>
                      </a:rPr>
                      <m:t>;</m:t>
                    </m:r>
                    <m:d>
                      <m:dPr>
                        <m:ctrlPr>
                          <a:rPr lang="en-US" sz="3700" i="1">
                            <a:latin typeface="Cambria Math" panose="02040503050406030204" pitchFamily="18" charset="0"/>
                            <a:ea typeface="Times New Roman" panose="02020603050405020304" pitchFamily="18" charset="0"/>
                            <a:cs typeface="Arial" panose="020B0604020202020204" pitchFamily="34" charset="0"/>
                          </a:rPr>
                        </m:ctrlPr>
                      </m:dPr>
                      <m:e>
                        <m:r>
                          <a:rPr lang="da-DK" sz="3700" i="1">
                            <a:latin typeface="Cambria Math" panose="02040503050406030204" pitchFamily="18" charset="0"/>
                            <a:ea typeface="Times New Roman" panose="02020603050405020304" pitchFamily="18" charset="0"/>
                            <a:cs typeface="Arial" panose="020B0604020202020204" pitchFamily="34" charset="0"/>
                          </a:rPr>
                          <m:t>𝑄</m:t>
                        </m:r>
                      </m:e>
                    </m:d>
                    <m:r>
                      <a:rPr lang="da-DK" sz="3700" i="1">
                        <a:latin typeface="Cambria Math" panose="02040503050406030204" pitchFamily="18" charset="0"/>
                        <a:ea typeface="Times New Roman" panose="02020603050405020304" pitchFamily="18" charset="0"/>
                        <a:cs typeface="Arial" panose="020B0604020202020204" pitchFamily="34" charset="0"/>
                      </a:rPr>
                      <m:t>)</m:t>
                    </m:r>
                  </m:oMath>
                </a14:m>
                <a:r>
                  <a:rPr lang="da-DK" sz="3700" dirty="0">
                    <a:latin typeface="Arial" panose="020B0604020202020204" pitchFamily="34" charset="0"/>
                    <a:ea typeface="Times New Roman" panose="02020603050405020304" pitchFamily="18" charset="0"/>
                    <a:cs typeface="Times New Roman" panose="02020603050405020304" pitchFamily="18" charset="0"/>
                  </a:rPr>
                  <a:t>.</a:t>
                </a:r>
                <a:endParaRPr lang="en-US" sz="37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5" name="TextBox 4">
                <a:extLst>
                  <a:ext uri="{FF2B5EF4-FFF2-40B4-BE49-F238E27FC236}">
                    <a16:creationId xmlns:a16="http://schemas.microsoft.com/office/drawing/2014/main" id="{6071CF62-09B5-4238-51F5-50F939486649}"/>
                  </a:ext>
                </a:extLst>
              </p:cNvPr>
              <p:cNvSpPr txBox="1">
                <a:spLocks noRot="1" noChangeAspect="1" noMove="1" noResize="1" noEditPoints="1" noAdjustHandles="1" noChangeArrowheads="1" noChangeShapeType="1" noTextEdit="1"/>
              </p:cNvSpPr>
              <p:nvPr/>
            </p:nvSpPr>
            <p:spPr>
              <a:xfrm>
                <a:off x="701842" y="8420100"/>
                <a:ext cx="16531388" cy="1697581"/>
              </a:xfrm>
              <a:prstGeom prst="rect">
                <a:avLst/>
              </a:prstGeom>
              <a:blipFill>
                <a:blip r:embed="rId5"/>
                <a:stretch>
                  <a:fillRect l="-1030" r="-1067" b="-11228"/>
                </a:stretch>
              </a:blipFill>
              <a:ln w="38100">
                <a:prstDash val="dash"/>
              </a:ln>
            </p:spPr>
            <p:txBody>
              <a:bodyPr/>
              <a:lstStyle/>
              <a:p>
                <a:r>
                  <a:rPr lang="en-US">
                    <a:noFill/>
                  </a:rPr>
                  <a:t> </a:t>
                </a:r>
              </a:p>
            </p:txBody>
          </p:sp>
        </mc:Fallback>
      </mc:AlternateContent>
    </p:spTree>
    <p:extLst>
      <p:ext uri="{BB962C8B-B14F-4D97-AF65-F5344CB8AC3E}">
        <p14:creationId xmlns:p14="http://schemas.microsoft.com/office/powerpoint/2010/main" val="228316266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randombar(horizont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ppt_x"/>
                                          </p:val>
                                        </p:tav>
                                        <p:tav tm="100000">
                                          <p:val>
                                            <p:strVal val="#ppt_x"/>
                                          </p:val>
                                        </p:tav>
                                      </p:tavLst>
                                    </p:anim>
                                    <p:anim calcmode="lin" valueType="num">
                                      <p:cBhvr additive="base">
                                        <p:cTn id="2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right)">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3" grpId="0" animBg="1"/>
      <p:bldP spid="4" grpId="0" animBg="1"/>
      <p:bldP spid="2" grpId="0" animBg="1"/>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ded Corner 2">
            <a:extLst>
              <a:ext uri="{FF2B5EF4-FFF2-40B4-BE49-F238E27FC236}">
                <a16:creationId xmlns:a16="http://schemas.microsoft.com/office/drawing/2014/main" id="{C447FF48-0969-8674-2F69-6068EEE4F4E0}"/>
              </a:ext>
            </a:extLst>
          </p:cNvPr>
          <p:cNvSpPr/>
          <p:nvPr/>
        </p:nvSpPr>
        <p:spPr>
          <a:xfrm>
            <a:off x="3581400" y="696677"/>
            <a:ext cx="11963400" cy="1143001"/>
          </a:xfrm>
          <a:prstGeom prst="foldedCorner">
            <a:avLst>
              <a:gd name="adj" fmla="val 37720"/>
            </a:avLst>
          </a:prstGeom>
          <a:solidFill>
            <a:srgbClr val="A5F595"/>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Bef>
                <a:spcPts val="600"/>
              </a:spcBef>
              <a:spcAft>
                <a:spcPts val="600"/>
              </a:spcAft>
            </a:pPr>
            <a:r>
              <a:rPr lang="da-DK" sz="4400" i="1"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Khoảng cách giữa hai đường thẳng chéo nhau</a:t>
            </a:r>
            <a:endParaRPr lang="en-US" sz="4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6A6B038C-562F-2409-0BDF-BB53403405E5}"/>
                  </a:ext>
                </a:extLst>
              </p:cNvPr>
              <p:cNvSpPr txBox="1"/>
              <p:nvPr/>
            </p:nvSpPr>
            <p:spPr>
              <a:xfrm>
                <a:off x="1162050" y="2095500"/>
                <a:ext cx="15963900" cy="7829387"/>
              </a:xfrm>
              <a:prstGeom prst="rect">
                <a:avLst/>
              </a:prstGeom>
              <a:ln w="38100">
                <a:prstDash val="dash"/>
              </a:ln>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50000"/>
                  </a:lnSpc>
                  <a:spcBef>
                    <a:spcPts val="600"/>
                  </a:spcBef>
                  <a:spcAft>
                    <a:spcPts val="600"/>
                  </a:spcAft>
                </a:pPr>
                <a:r>
                  <a:rPr lang="da-DK" sz="4000" dirty="0">
                    <a:latin typeface="Arial" panose="020B0604020202020204" pitchFamily="34" charset="0"/>
                    <a:ea typeface="Times New Roman" panose="02020603050405020304" pitchFamily="18" charset="0"/>
                    <a:cs typeface="Times New Roman" panose="02020603050405020304" pitchFamily="18" charset="0"/>
                  </a:rPr>
                  <a:t>Cho hai đường thẳng </a:t>
                </a:r>
                <a14:m>
                  <m:oMath xmlns:m="http://schemas.openxmlformats.org/officeDocument/2006/math">
                    <m:r>
                      <a:rPr lang="da-DK" sz="4000" i="1">
                        <a:latin typeface="Cambria Math" panose="02040503050406030204" pitchFamily="18" charset="0"/>
                        <a:ea typeface="Times New Roman" panose="02020603050405020304" pitchFamily="18" charset="0"/>
                        <a:cs typeface="Arial" panose="020B0604020202020204" pitchFamily="34" charset="0"/>
                      </a:rPr>
                      <m:t>𝑎</m:t>
                    </m:r>
                    <m:r>
                      <a:rPr lang="da-DK" sz="4000" i="1">
                        <a:latin typeface="Cambria Math" panose="02040503050406030204" pitchFamily="18" charset="0"/>
                        <a:ea typeface="Times New Roman" panose="02020603050405020304" pitchFamily="18" charset="0"/>
                        <a:cs typeface="Arial" panose="020B0604020202020204" pitchFamily="34" charset="0"/>
                      </a:rPr>
                      <m:t>, </m:t>
                    </m:r>
                    <m:r>
                      <a:rPr lang="da-DK" sz="4000" i="1">
                        <a:latin typeface="Cambria Math" panose="02040503050406030204" pitchFamily="18" charset="0"/>
                        <a:ea typeface="Times New Roman" panose="02020603050405020304" pitchFamily="18" charset="0"/>
                        <a:cs typeface="Arial" panose="020B0604020202020204" pitchFamily="34" charset="0"/>
                      </a:rPr>
                      <m:t>𝑏</m:t>
                    </m:r>
                  </m:oMath>
                </a14:m>
                <a:r>
                  <a:rPr lang="da-DK" sz="4000" dirty="0">
                    <a:latin typeface="Arial" panose="020B0604020202020204" pitchFamily="34" charset="0"/>
                    <a:ea typeface="Times New Roman" panose="02020603050405020304" pitchFamily="18" charset="0"/>
                    <a:cs typeface="Times New Roman" panose="02020603050405020304" pitchFamily="18" charset="0"/>
                  </a:rPr>
                  <a:t> chéo nhau.</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Bef>
                    <a:spcPts val="600"/>
                  </a:spcBef>
                  <a:spcAft>
                    <a:spcPts val="600"/>
                  </a:spcAft>
                  <a:buFont typeface="Symbol" panose="05050102010706020507" pitchFamily="18" charset="2"/>
                  <a:buChar char=""/>
                </a:pPr>
                <a:r>
                  <a:rPr lang="da-DK" sz="4000" dirty="0">
                    <a:latin typeface="Arial" panose="020B0604020202020204" pitchFamily="34" charset="0"/>
                    <a:ea typeface="Times New Roman" panose="02020603050405020304" pitchFamily="18" charset="0"/>
                    <a:cs typeface="Times New Roman" panose="02020603050405020304" pitchFamily="18" charset="0"/>
                  </a:rPr>
                  <a:t>Đường thẳng </a:t>
                </a:r>
                <a14:m>
                  <m:oMath xmlns:m="http://schemas.openxmlformats.org/officeDocument/2006/math">
                    <m:r>
                      <a:rPr lang="da-DK" sz="4000" i="1">
                        <a:latin typeface="Cambria Math" panose="02040503050406030204" pitchFamily="18" charset="0"/>
                        <a:ea typeface="Times New Roman" panose="02020603050405020304" pitchFamily="18" charset="0"/>
                        <a:cs typeface="Arial" panose="020B0604020202020204" pitchFamily="34" charset="0"/>
                      </a:rPr>
                      <m:t>𝑐</m:t>
                    </m:r>
                  </m:oMath>
                </a14:m>
                <a:r>
                  <a:rPr lang="da-DK" sz="4000" dirty="0">
                    <a:latin typeface="Arial" panose="020B0604020202020204" pitchFamily="34" charset="0"/>
                    <a:ea typeface="Times New Roman" panose="02020603050405020304" pitchFamily="18" charset="0"/>
                    <a:cs typeface="Times New Roman" panose="02020603050405020304" pitchFamily="18" charset="0"/>
                  </a:rPr>
                  <a:t> vừa vuông góc, vừa cắt cả hai đường thằng </a:t>
                </a:r>
                <a14:m>
                  <m:oMath xmlns:m="http://schemas.openxmlformats.org/officeDocument/2006/math">
                    <m:r>
                      <a:rPr lang="da-DK" sz="4000" i="1">
                        <a:latin typeface="Cambria Math" panose="02040503050406030204" pitchFamily="18" charset="0"/>
                        <a:ea typeface="Times New Roman" panose="02020603050405020304" pitchFamily="18" charset="0"/>
                        <a:cs typeface="Arial" panose="020B0604020202020204" pitchFamily="34" charset="0"/>
                      </a:rPr>
                      <m:t>𝑎</m:t>
                    </m:r>
                  </m:oMath>
                </a14:m>
                <a:r>
                  <a:rPr lang="da-DK" sz="4000" dirty="0">
                    <a:latin typeface="Arial" panose="020B0604020202020204" pitchFamily="34" charset="0"/>
                    <a:ea typeface="Times New Roman" panose="02020603050405020304" pitchFamily="18" charset="0"/>
                    <a:cs typeface="Times New Roman" panose="02020603050405020304" pitchFamily="18" charset="0"/>
                  </a:rPr>
                  <a:t> và </a:t>
                </a:r>
                <a14:m>
                  <m:oMath xmlns:m="http://schemas.openxmlformats.org/officeDocument/2006/math">
                    <m:r>
                      <a:rPr lang="da-DK" sz="4000" i="1">
                        <a:latin typeface="Cambria Math" panose="02040503050406030204" pitchFamily="18" charset="0"/>
                        <a:ea typeface="Times New Roman" panose="02020603050405020304" pitchFamily="18" charset="0"/>
                        <a:cs typeface="Arial" panose="020B0604020202020204" pitchFamily="34" charset="0"/>
                      </a:rPr>
                      <m:t>𝑏</m:t>
                    </m:r>
                  </m:oMath>
                </a14:m>
                <a:r>
                  <a:rPr lang="da-DK" sz="4000" dirty="0">
                    <a:latin typeface="Arial" panose="020B0604020202020204" pitchFamily="34" charset="0"/>
                    <a:ea typeface="Times New Roman" panose="02020603050405020304" pitchFamily="18" charset="0"/>
                    <a:cs typeface="Times New Roman" panose="02020603050405020304" pitchFamily="18" charset="0"/>
                  </a:rPr>
                  <a:t> được gọi là </a:t>
                </a:r>
                <a:r>
                  <a:rPr lang="da-DK" sz="4000" i="1" dirty="0">
                    <a:latin typeface="Arial" panose="020B0604020202020204" pitchFamily="34" charset="0"/>
                    <a:ea typeface="Times New Roman" panose="02020603050405020304" pitchFamily="18" charset="0"/>
                    <a:cs typeface="Times New Roman" panose="02020603050405020304" pitchFamily="18" charset="0"/>
                  </a:rPr>
                  <a:t>đường vuông góc chung</a:t>
                </a:r>
                <a:r>
                  <a:rPr lang="da-DK" sz="4000" dirty="0">
                    <a:latin typeface="Arial" panose="020B0604020202020204" pitchFamily="34" charset="0"/>
                    <a:ea typeface="Times New Roman" panose="02020603050405020304" pitchFamily="18" charset="0"/>
                    <a:cs typeface="Times New Roman" panose="02020603050405020304" pitchFamily="18" charset="0"/>
                  </a:rPr>
                  <a:t> của hai đường thẳng đó.</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Bef>
                    <a:spcPts val="600"/>
                  </a:spcBef>
                  <a:spcAft>
                    <a:spcPts val="600"/>
                  </a:spcAft>
                  <a:buFont typeface="Symbol" panose="05050102010706020507" pitchFamily="18" charset="2"/>
                  <a:buChar char=""/>
                </a:pPr>
                <a:r>
                  <a:rPr lang="da-DK" sz="4000" dirty="0">
                    <a:latin typeface="Arial" panose="020B0604020202020204" pitchFamily="34" charset="0"/>
                    <a:ea typeface="Times New Roman" panose="02020603050405020304" pitchFamily="18" charset="0"/>
                    <a:cs typeface="Times New Roman" panose="02020603050405020304" pitchFamily="18" charset="0"/>
                  </a:rPr>
                  <a:t>Đoạn thẳng có hai đầu mút là giao điểm của đường thẳng </a:t>
                </a:r>
                <a14:m>
                  <m:oMath xmlns:m="http://schemas.openxmlformats.org/officeDocument/2006/math">
                    <m:r>
                      <a:rPr lang="da-DK" sz="4000" i="1">
                        <a:latin typeface="Cambria Math" panose="02040503050406030204" pitchFamily="18" charset="0"/>
                        <a:ea typeface="Times New Roman" panose="02020603050405020304" pitchFamily="18" charset="0"/>
                        <a:cs typeface="Arial" panose="020B0604020202020204" pitchFamily="34" charset="0"/>
                      </a:rPr>
                      <m:t>𝑐</m:t>
                    </m:r>
                  </m:oMath>
                </a14:m>
                <a:r>
                  <a:rPr lang="da-DK" sz="4000" dirty="0">
                    <a:latin typeface="Arial" panose="020B0604020202020204" pitchFamily="34" charset="0"/>
                    <a:ea typeface="Times New Roman" panose="02020603050405020304" pitchFamily="18" charset="0"/>
                    <a:cs typeface="Times New Roman" panose="02020603050405020304" pitchFamily="18" charset="0"/>
                  </a:rPr>
                  <a:t> với hai đường thẳng </a:t>
                </a:r>
                <a14:m>
                  <m:oMath xmlns:m="http://schemas.openxmlformats.org/officeDocument/2006/math">
                    <m:r>
                      <a:rPr lang="da-DK" sz="4000" i="1">
                        <a:latin typeface="Cambria Math" panose="02040503050406030204" pitchFamily="18" charset="0"/>
                        <a:ea typeface="Times New Roman" panose="02020603050405020304" pitchFamily="18" charset="0"/>
                        <a:cs typeface="Arial" panose="020B0604020202020204" pitchFamily="34" charset="0"/>
                      </a:rPr>
                      <m:t>𝑎</m:t>
                    </m:r>
                    <m:r>
                      <a:rPr lang="da-DK" sz="4000" i="1">
                        <a:latin typeface="Cambria Math" panose="02040503050406030204" pitchFamily="18" charset="0"/>
                        <a:ea typeface="Times New Roman" panose="02020603050405020304" pitchFamily="18" charset="0"/>
                        <a:cs typeface="Arial" panose="020B0604020202020204" pitchFamily="34" charset="0"/>
                      </a:rPr>
                      <m:t>, </m:t>
                    </m:r>
                    <m:r>
                      <a:rPr lang="da-DK" sz="4000" i="1">
                        <a:latin typeface="Cambria Math" panose="02040503050406030204" pitchFamily="18" charset="0"/>
                        <a:ea typeface="Times New Roman" panose="02020603050405020304" pitchFamily="18" charset="0"/>
                        <a:cs typeface="Arial" panose="020B0604020202020204" pitchFamily="34" charset="0"/>
                      </a:rPr>
                      <m:t>𝑏</m:t>
                    </m:r>
                  </m:oMath>
                </a14:m>
                <a:r>
                  <a:rPr lang="da-DK" sz="4000" dirty="0">
                    <a:latin typeface="Arial" panose="020B0604020202020204" pitchFamily="34" charset="0"/>
                    <a:ea typeface="Times New Roman" panose="02020603050405020304" pitchFamily="18" charset="0"/>
                    <a:cs typeface="Times New Roman" panose="02020603050405020304" pitchFamily="18" charset="0"/>
                  </a:rPr>
                  <a:t> được gọi là </a:t>
                </a:r>
                <a:r>
                  <a:rPr lang="da-DK" sz="4000" i="1" dirty="0">
                    <a:latin typeface="Arial" panose="020B0604020202020204" pitchFamily="34" charset="0"/>
                    <a:ea typeface="Times New Roman" panose="02020603050405020304" pitchFamily="18" charset="0"/>
                    <a:cs typeface="Times New Roman" panose="02020603050405020304" pitchFamily="18" charset="0"/>
                  </a:rPr>
                  <a:t>đoạn vuông góc chung</a:t>
                </a:r>
                <a:r>
                  <a:rPr lang="da-DK" sz="4000" dirty="0">
                    <a:latin typeface="Arial" panose="020B0604020202020204" pitchFamily="34" charset="0"/>
                    <a:ea typeface="Times New Roman" panose="02020603050405020304" pitchFamily="18" charset="0"/>
                    <a:cs typeface="Times New Roman" panose="02020603050405020304" pitchFamily="18" charset="0"/>
                  </a:rPr>
                  <a:t> của hai đường thẳng đó.</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Bef>
                    <a:spcPts val="600"/>
                  </a:spcBef>
                  <a:spcAft>
                    <a:spcPts val="600"/>
                  </a:spcAft>
                  <a:buFont typeface="Symbol" panose="05050102010706020507" pitchFamily="18" charset="2"/>
                  <a:buChar char=""/>
                </a:pPr>
                <a:r>
                  <a:rPr lang="da-DK" sz="4000" dirty="0">
                    <a:latin typeface="Arial" panose="020B0604020202020204" pitchFamily="34" charset="0"/>
                    <a:ea typeface="Times New Roman" panose="02020603050405020304" pitchFamily="18" charset="0"/>
                    <a:cs typeface="Times New Roman" panose="02020603050405020304" pitchFamily="18" charset="0"/>
                  </a:rPr>
                  <a:t>Độ dài đoạn vuông góc chung của hai đường thẳng </a:t>
                </a:r>
                <a14:m>
                  <m:oMath xmlns:m="http://schemas.openxmlformats.org/officeDocument/2006/math">
                    <m:r>
                      <a:rPr lang="da-DK" sz="4000" i="1">
                        <a:latin typeface="Cambria Math" panose="02040503050406030204" pitchFamily="18" charset="0"/>
                        <a:ea typeface="Times New Roman" panose="02020603050405020304" pitchFamily="18" charset="0"/>
                        <a:cs typeface="Arial" panose="020B0604020202020204" pitchFamily="34" charset="0"/>
                      </a:rPr>
                      <m:t>𝑎</m:t>
                    </m:r>
                    <m:r>
                      <a:rPr lang="da-DK" sz="4000" i="1">
                        <a:latin typeface="Cambria Math" panose="02040503050406030204" pitchFamily="18" charset="0"/>
                        <a:ea typeface="Times New Roman" panose="02020603050405020304" pitchFamily="18" charset="0"/>
                        <a:cs typeface="Arial" panose="020B0604020202020204" pitchFamily="34" charset="0"/>
                      </a:rPr>
                      <m:t>, </m:t>
                    </m:r>
                    <m:r>
                      <a:rPr lang="da-DK" sz="4000" i="1">
                        <a:latin typeface="Cambria Math" panose="02040503050406030204" pitchFamily="18" charset="0"/>
                        <a:ea typeface="Times New Roman" panose="02020603050405020304" pitchFamily="18" charset="0"/>
                        <a:cs typeface="Arial" panose="020B0604020202020204" pitchFamily="34" charset="0"/>
                      </a:rPr>
                      <m:t>𝑏</m:t>
                    </m:r>
                  </m:oMath>
                </a14:m>
                <a:r>
                  <a:rPr lang="da-DK" sz="4000" dirty="0">
                    <a:latin typeface="Arial" panose="020B0604020202020204" pitchFamily="34" charset="0"/>
                    <a:ea typeface="Times New Roman" panose="02020603050405020304" pitchFamily="18" charset="0"/>
                    <a:cs typeface="Times New Roman" panose="02020603050405020304" pitchFamily="18" charset="0"/>
                  </a:rPr>
                  <a:t> gọi là </a:t>
                </a:r>
                <a:r>
                  <a:rPr lang="da-DK" sz="4000" i="1" dirty="0">
                    <a:latin typeface="Arial" panose="020B0604020202020204" pitchFamily="34" charset="0"/>
                    <a:ea typeface="Times New Roman" panose="02020603050405020304" pitchFamily="18" charset="0"/>
                    <a:cs typeface="Times New Roman" panose="02020603050405020304" pitchFamily="18" charset="0"/>
                  </a:rPr>
                  <a:t>khoảng cách</a:t>
                </a:r>
                <a:r>
                  <a:rPr lang="da-DK" sz="4000" dirty="0">
                    <a:latin typeface="Arial" panose="020B0604020202020204" pitchFamily="34" charset="0"/>
                    <a:ea typeface="Times New Roman" panose="02020603050405020304" pitchFamily="18" charset="0"/>
                    <a:cs typeface="Times New Roman" panose="02020603050405020304" pitchFamily="18" charset="0"/>
                  </a:rPr>
                  <a:t> giữa hai đường thẳng đó, kí hiệu </a:t>
                </a:r>
                <a14:m>
                  <m:oMath xmlns:m="http://schemas.openxmlformats.org/officeDocument/2006/math">
                    <m:r>
                      <a:rPr lang="da-DK" sz="4000" i="1">
                        <a:latin typeface="Cambria Math" panose="02040503050406030204" pitchFamily="18" charset="0"/>
                        <a:ea typeface="Times New Roman" panose="02020603050405020304" pitchFamily="18" charset="0"/>
                        <a:cs typeface="Arial" panose="020B0604020202020204" pitchFamily="34" charset="0"/>
                      </a:rPr>
                      <m:t>𝑑</m:t>
                    </m:r>
                    <m:r>
                      <a:rPr lang="da-DK" sz="4000" i="1">
                        <a:latin typeface="Cambria Math" panose="02040503050406030204" pitchFamily="18" charset="0"/>
                        <a:ea typeface="Times New Roman" panose="02020603050405020304" pitchFamily="18" charset="0"/>
                        <a:cs typeface="Arial" panose="020B0604020202020204" pitchFamily="34" charset="0"/>
                      </a:rPr>
                      <m:t>(</m:t>
                    </m:r>
                    <m:r>
                      <a:rPr lang="da-DK" sz="4000" i="1">
                        <a:latin typeface="Cambria Math" panose="02040503050406030204" pitchFamily="18" charset="0"/>
                        <a:ea typeface="Times New Roman" panose="02020603050405020304" pitchFamily="18" charset="0"/>
                        <a:cs typeface="Arial" panose="020B0604020202020204" pitchFamily="34" charset="0"/>
                      </a:rPr>
                      <m:t>𝑎</m:t>
                    </m:r>
                    <m:r>
                      <a:rPr lang="da-DK" sz="4000" i="1">
                        <a:latin typeface="Cambria Math" panose="02040503050406030204" pitchFamily="18" charset="0"/>
                        <a:ea typeface="Times New Roman" panose="02020603050405020304" pitchFamily="18" charset="0"/>
                        <a:cs typeface="Arial" panose="020B0604020202020204" pitchFamily="34" charset="0"/>
                      </a:rPr>
                      <m:t>;</m:t>
                    </m:r>
                    <m:r>
                      <a:rPr lang="da-DK" sz="4000" i="1">
                        <a:latin typeface="Cambria Math" panose="02040503050406030204" pitchFamily="18" charset="0"/>
                        <a:ea typeface="Times New Roman" panose="02020603050405020304" pitchFamily="18" charset="0"/>
                        <a:cs typeface="Arial" panose="020B0604020202020204" pitchFamily="34" charset="0"/>
                      </a:rPr>
                      <m:t>𝑏</m:t>
                    </m:r>
                    <m:r>
                      <a:rPr lang="da-DK" sz="4000" i="1">
                        <a:latin typeface="Cambria Math" panose="02040503050406030204" pitchFamily="18" charset="0"/>
                        <a:ea typeface="Times New Roman" panose="02020603050405020304" pitchFamily="18" charset="0"/>
                        <a:cs typeface="Arial" panose="020B0604020202020204" pitchFamily="34" charset="0"/>
                      </a:rPr>
                      <m:t>)</m:t>
                    </m:r>
                  </m:oMath>
                </a14:m>
                <a:r>
                  <a:rPr lang="da-DK" sz="4000" dirty="0">
                    <a:latin typeface="Arial" panose="020B0604020202020204" pitchFamily="34" charset="0"/>
                    <a:ea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6" name="TextBox 5">
                <a:extLst>
                  <a:ext uri="{FF2B5EF4-FFF2-40B4-BE49-F238E27FC236}">
                    <a16:creationId xmlns:a16="http://schemas.microsoft.com/office/drawing/2014/main" id="{6A6B038C-562F-2409-0BDF-BB53403405E5}"/>
                  </a:ext>
                </a:extLst>
              </p:cNvPr>
              <p:cNvSpPr txBox="1">
                <a:spLocks noRot="1" noChangeAspect="1" noMove="1" noResize="1" noEditPoints="1" noAdjustHandles="1" noChangeArrowheads="1" noChangeShapeType="1" noTextEdit="1"/>
              </p:cNvSpPr>
              <p:nvPr/>
            </p:nvSpPr>
            <p:spPr>
              <a:xfrm>
                <a:off x="1162050" y="2095500"/>
                <a:ext cx="15963900" cy="7829387"/>
              </a:xfrm>
              <a:prstGeom prst="rect">
                <a:avLst/>
              </a:prstGeom>
              <a:blipFill>
                <a:blip r:embed="rId2"/>
                <a:stretch>
                  <a:fillRect l="-1258" r="-1258" b="-2171"/>
                </a:stretch>
              </a:blipFill>
              <a:ln w="38100">
                <a:prstDash val="dash"/>
              </a:ln>
            </p:spPr>
            <p:txBody>
              <a:bodyPr/>
              <a:lstStyle/>
              <a:p>
                <a:r>
                  <a:rPr lang="en-US">
                    <a:noFill/>
                  </a:rPr>
                  <a:t> </a:t>
                </a:r>
              </a:p>
            </p:txBody>
          </p:sp>
        </mc:Fallback>
      </mc:AlternateContent>
      <p:pic>
        <p:nvPicPr>
          <p:cNvPr id="7" name="Picture 6">
            <a:extLst>
              <a:ext uri="{FF2B5EF4-FFF2-40B4-BE49-F238E27FC236}">
                <a16:creationId xmlns:a16="http://schemas.microsoft.com/office/drawing/2014/main" id="{F44FA4F5-2A87-1B2C-1DE8-B328BC0CED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447039"/>
            <a:ext cx="3420517" cy="2997830"/>
          </a:xfrm>
          <a:prstGeom prst="rect">
            <a:avLst/>
          </a:prstGeom>
        </p:spPr>
      </p:pic>
    </p:spTree>
    <p:extLst>
      <p:ext uri="{BB962C8B-B14F-4D97-AF65-F5344CB8AC3E}">
        <p14:creationId xmlns:p14="http://schemas.microsoft.com/office/powerpoint/2010/main" val="4086444006"/>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521793D1-2DEA-7F0C-6C1E-6E5F2E262F64}"/>
              </a:ext>
            </a:extLst>
          </p:cNvPr>
          <p:cNvSpPr txBox="1"/>
          <p:nvPr/>
        </p:nvSpPr>
        <p:spPr>
          <a:xfrm>
            <a:off x="762000" y="419100"/>
            <a:ext cx="8382000" cy="98559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lnSpc>
                <a:spcPct val="150000"/>
              </a:lnSpc>
              <a:spcBef>
                <a:spcPts val="600"/>
              </a:spcBef>
              <a:spcAft>
                <a:spcPts val="600"/>
              </a:spcAft>
            </a:pPr>
            <a:r>
              <a:rPr lang="da-DK" sz="4400" i="1" dirty="0">
                <a:latin typeface="Arial" panose="020B0604020202020204" pitchFamily="34" charset="0"/>
                <a:ea typeface="Times New Roman" panose="02020603050405020304" pitchFamily="18" charset="0"/>
                <a:cs typeface="Times New Roman" panose="02020603050405020304" pitchFamily="18" charset="0"/>
              </a:rPr>
              <a:t>Định nghĩa hình lăng trụ đứng</a:t>
            </a:r>
            <a:endParaRPr lang="en-US" sz="4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A822887F-5418-C059-740B-97E58C7F13B7}"/>
              </a:ext>
            </a:extLst>
          </p:cNvPr>
          <p:cNvSpPr txBox="1"/>
          <p:nvPr/>
        </p:nvSpPr>
        <p:spPr>
          <a:xfrm>
            <a:off x="1066799" y="2122292"/>
            <a:ext cx="16154401" cy="3982180"/>
          </a:xfrm>
          <a:prstGeom prst="rect">
            <a:avLst/>
          </a:prstGeom>
          <a:ln w="38100">
            <a:solidFill>
              <a:srgbClr val="FF0000"/>
            </a:solidFill>
            <a:prstDash val="dash"/>
          </a:ln>
        </p:spPr>
        <p:style>
          <a:lnRef idx="2">
            <a:schemeClr val="accent6"/>
          </a:lnRef>
          <a:fillRef idx="1">
            <a:schemeClr val="lt1"/>
          </a:fillRef>
          <a:effectRef idx="0">
            <a:schemeClr val="accent6"/>
          </a:effectRef>
          <a:fontRef idx="minor">
            <a:schemeClr val="dk1"/>
          </a:fontRef>
        </p:style>
        <p:txBody>
          <a:bodyPr wrap="square">
            <a:spAutoFit/>
          </a:bodyPr>
          <a:lstStyle/>
          <a:p>
            <a:pPr marL="342900" lvl="0" indent="-342900" algn="just">
              <a:lnSpc>
                <a:spcPct val="150000"/>
              </a:lnSpc>
              <a:spcBef>
                <a:spcPts val="600"/>
              </a:spcBef>
              <a:spcAft>
                <a:spcPts val="600"/>
              </a:spcAft>
              <a:buFont typeface="Symbol" panose="05050102010706020507" pitchFamily="18" charset="2"/>
              <a:buChar char=""/>
            </a:pPr>
            <a:r>
              <a:rPr lang="da-DK" sz="4000" dirty="0">
                <a:latin typeface="Arial" panose="020B0604020202020204" pitchFamily="34" charset="0"/>
                <a:ea typeface="Times New Roman" panose="02020603050405020304" pitchFamily="18" charset="0"/>
                <a:cs typeface="Times New Roman" panose="02020603050405020304" pitchFamily="18" charset="0"/>
              </a:rPr>
              <a:t>Hình lăng trụ có cạnh bên vuông góc với mặt đáy được gọi là </a:t>
            </a:r>
            <a:r>
              <a:rPr lang="da-DK" sz="4000" i="1" dirty="0">
                <a:latin typeface="Arial" panose="020B0604020202020204" pitchFamily="34" charset="0"/>
                <a:ea typeface="Times New Roman" panose="02020603050405020304" pitchFamily="18" charset="0"/>
                <a:cs typeface="Times New Roman" panose="02020603050405020304" pitchFamily="18" charset="0"/>
              </a:rPr>
              <a:t>hình lăng trụ đứng</a:t>
            </a:r>
            <a:r>
              <a:rPr lang="da-DK" sz="4000" dirty="0">
                <a:latin typeface="Arial" panose="020B0604020202020204" pitchFamily="34" charset="0"/>
                <a:ea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Bef>
                <a:spcPts val="600"/>
              </a:spcBef>
              <a:spcAft>
                <a:spcPts val="600"/>
              </a:spcAft>
              <a:buFont typeface="Symbol" panose="05050102010706020507" pitchFamily="18" charset="2"/>
              <a:buChar char=""/>
            </a:pPr>
            <a:r>
              <a:rPr lang="da-DK" sz="4000" dirty="0">
                <a:latin typeface="Arial" panose="020B0604020202020204" pitchFamily="34" charset="0"/>
                <a:ea typeface="Times New Roman" panose="02020603050405020304" pitchFamily="18" charset="0"/>
                <a:cs typeface="Times New Roman" panose="02020603050405020304" pitchFamily="18" charset="0"/>
              </a:rPr>
              <a:t>Hình lăng trụ đứng có đáy là đa giác đều gọi là </a:t>
            </a:r>
            <a:r>
              <a:rPr lang="da-DK" sz="4000" i="1" dirty="0">
                <a:latin typeface="Arial" panose="020B0604020202020204" pitchFamily="34" charset="0"/>
                <a:ea typeface="Times New Roman" panose="02020603050405020304" pitchFamily="18" charset="0"/>
                <a:cs typeface="Times New Roman" panose="02020603050405020304" pitchFamily="18" charset="0"/>
              </a:rPr>
              <a:t>hình lăng trụ đều</a:t>
            </a:r>
            <a:r>
              <a:rPr lang="da-DK" sz="4000" dirty="0">
                <a:latin typeface="Arial" panose="020B0604020202020204" pitchFamily="34" charset="0"/>
                <a:ea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Bef>
                <a:spcPts val="600"/>
              </a:spcBef>
              <a:spcAft>
                <a:spcPts val="600"/>
              </a:spcAft>
              <a:buFont typeface="Symbol" panose="05050102010706020507" pitchFamily="18" charset="2"/>
              <a:buChar char=""/>
            </a:pPr>
            <a:r>
              <a:rPr lang="da-DK" sz="4000" dirty="0">
                <a:latin typeface="Arial" panose="020B0604020202020204" pitchFamily="34" charset="0"/>
                <a:ea typeface="Times New Roman" panose="02020603050405020304" pitchFamily="18" charset="0"/>
                <a:cs typeface="Times New Roman" panose="02020603050405020304" pitchFamily="18" charset="0"/>
              </a:rPr>
              <a:t>Hình lăng trụ đứng có đáy là hình bình hành gọi là </a:t>
            </a:r>
            <a:r>
              <a:rPr lang="da-DK" sz="4000" i="1" dirty="0">
                <a:latin typeface="Arial" panose="020B0604020202020204" pitchFamily="34" charset="0"/>
                <a:ea typeface="Times New Roman" panose="02020603050405020304" pitchFamily="18" charset="0"/>
                <a:cs typeface="Times New Roman" panose="02020603050405020304" pitchFamily="18" charset="0"/>
              </a:rPr>
              <a:t>hình hộp đứng</a:t>
            </a:r>
            <a:r>
              <a:rPr lang="da-DK" sz="4000" dirty="0">
                <a:latin typeface="Arial" panose="020B0604020202020204" pitchFamily="34" charset="0"/>
                <a:ea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10B6E37D-1065-114A-5828-E21142EFFF0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057400" y="6525885"/>
            <a:ext cx="3200400" cy="3291191"/>
          </a:xfrm>
          <a:prstGeom prst="rect">
            <a:avLst/>
          </a:prstGeom>
        </p:spPr>
      </p:pic>
      <p:sp>
        <p:nvSpPr>
          <p:cNvPr id="5" name="TextBox 4">
            <a:extLst>
              <a:ext uri="{FF2B5EF4-FFF2-40B4-BE49-F238E27FC236}">
                <a16:creationId xmlns:a16="http://schemas.microsoft.com/office/drawing/2014/main" id="{FC856515-3D31-4288-F14E-82CF66F34CA4}"/>
              </a:ext>
            </a:extLst>
          </p:cNvPr>
          <p:cNvSpPr txBox="1"/>
          <p:nvPr/>
        </p:nvSpPr>
        <p:spPr>
          <a:xfrm>
            <a:off x="8686800" y="6554106"/>
            <a:ext cx="7054516" cy="98559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lnSpc>
                <a:spcPct val="150000"/>
              </a:lnSpc>
              <a:spcBef>
                <a:spcPts val="600"/>
              </a:spcBef>
              <a:spcAft>
                <a:spcPts val="600"/>
              </a:spcAft>
            </a:pPr>
            <a:r>
              <a:rPr lang="da-DK" sz="4400" i="1" dirty="0">
                <a:latin typeface="Arial" panose="020B0604020202020204" pitchFamily="34" charset="0"/>
                <a:ea typeface="Times New Roman" panose="02020603050405020304" pitchFamily="18" charset="0"/>
                <a:cs typeface="Times New Roman" panose="02020603050405020304" pitchFamily="18" charset="0"/>
              </a:rPr>
              <a:t>Định nghĩa hình chóp đều</a:t>
            </a:r>
            <a:endParaRPr lang="en-US" sz="4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EB8D880E-D0AE-117C-0FA7-F6F8A53275BB}"/>
              </a:ext>
            </a:extLst>
          </p:cNvPr>
          <p:cNvSpPr txBox="1"/>
          <p:nvPr/>
        </p:nvSpPr>
        <p:spPr>
          <a:xfrm>
            <a:off x="5943600" y="7989332"/>
            <a:ext cx="11887199" cy="1827744"/>
          </a:xfrm>
          <a:prstGeom prst="rect">
            <a:avLst/>
          </a:prstGeom>
          <a:ln w="38100">
            <a:solidFill>
              <a:srgbClr val="FF0000"/>
            </a:solidFill>
            <a:prstDash val="dash"/>
          </a:ln>
        </p:spPr>
        <p:style>
          <a:lnRef idx="2">
            <a:schemeClr val="accent6"/>
          </a:lnRef>
          <a:fillRef idx="1">
            <a:schemeClr val="lt1"/>
          </a:fillRef>
          <a:effectRef idx="0">
            <a:schemeClr val="accent6"/>
          </a:effectRef>
          <a:fontRef idx="minor">
            <a:schemeClr val="dk1"/>
          </a:fontRef>
        </p:style>
        <p:txBody>
          <a:bodyPr wrap="square">
            <a:spAutoFit/>
          </a:bodyPr>
          <a:lstStyle/>
          <a:p>
            <a:pPr algn="just">
              <a:lnSpc>
                <a:spcPct val="150000"/>
              </a:lnSpc>
              <a:spcBef>
                <a:spcPts val="600"/>
              </a:spcBef>
              <a:spcAft>
                <a:spcPts val="600"/>
              </a:spcAft>
            </a:pPr>
            <a:r>
              <a:rPr lang="da-DK" sz="4000" dirty="0">
                <a:latin typeface="Arial" panose="020B0604020202020204" pitchFamily="34" charset="0"/>
                <a:ea typeface="Times New Roman" panose="02020603050405020304" pitchFamily="18" charset="0"/>
                <a:cs typeface="Times New Roman" panose="02020603050405020304" pitchFamily="18" charset="0"/>
              </a:rPr>
              <a:t>Hình chóp đều là có đáy là đa giác đều và các cạnh bên bằng nhau.</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9065238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 name="Title 1"/>
          <p:cNvSpPr>
            <a:spLocks noGrp="1"/>
          </p:cNvSpPr>
          <p:nvPr>
            <p:ph type="title"/>
          </p:nvPr>
        </p:nvSpPr>
        <p:spPr>
          <a:xfrm>
            <a:off x="1557600" y="663574"/>
            <a:ext cx="15435000" cy="974726"/>
          </a:xfrm>
        </p:spPr>
        <p:txBody>
          <a:bodyPr/>
          <a:lstStyle/>
          <a:p>
            <a:r>
              <a:rPr lang="en-US" sz="5000" b="1" dirty="0">
                <a:latin typeface="Arial" panose="020B0604020202020204" pitchFamily="34" charset="0"/>
                <a:cs typeface="Arial" panose="020B0604020202020204" pitchFamily="34" charset="0"/>
              </a:rPr>
              <a:t>BÀI TẬP TRẮC NGHIỆM</a:t>
            </a:r>
          </a:p>
        </p:txBody>
      </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F946F372-1D06-D5A8-BF02-E834B1F27594}"/>
                  </a:ext>
                </a:extLst>
              </p:cNvPr>
              <p:cNvSpPr txBox="1"/>
              <p:nvPr/>
            </p:nvSpPr>
            <p:spPr>
              <a:xfrm>
                <a:off x="1419725" y="1388438"/>
                <a:ext cx="15435001" cy="8245014"/>
              </a:xfrm>
              <a:prstGeom prst="rect">
                <a:avLst/>
              </a:prstGeom>
              <a:noFill/>
            </p:spPr>
            <p:txBody>
              <a:bodyPr wrap="square">
                <a:spAutoFit/>
              </a:bodyPr>
              <a:lstStyle/>
              <a:p>
                <a:pPr algn="just">
                  <a:lnSpc>
                    <a:spcPct val="200000"/>
                  </a:lnSpc>
                  <a:spcAft>
                    <a:spcPts val="800"/>
                  </a:spcAft>
                </a:pPr>
                <a:r>
                  <a:rPr lang="en-US" sz="3900" kern="100" dirty="0" err="1">
                    <a:effectLst/>
                    <a:latin typeface="Arial" panose="020B0604020202020204" pitchFamily="34" charset="0"/>
                    <a:ea typeface="Times New Roman" panose="02020603050405020304" pitchFamily="18" charset="0"/>
                    <a:cs typeface="Times New Roman" panose="02020603050405020304" pitchFamily="18" charset="0"/>
                  </a:rPr>
                  <a:t>Bài</a:t>
                </a:r>
                <a:r>
                  <a:rPr lang="en-US" sz="3900" kern="100" dirty="0">
                    <a:effectLst/>
                    <a:latin typeface="Arial" panose="020B0604020202020204" pitchFamily="34" charset="0"/>
                    <a:ea typeface="Times New Roman" panose="02020603050405020304" pitchFamily="18" charset="0"/>
                    <a:cs typeface="Times New Roman" panose="02020603050405020304" pitchFamily="18" charset="0"/>
                  </a:rPr>
                  <a:t> 1: Cho </a:t>
                </a:r>
                <a:r>
                  <a:rPr lang="en-US" sz="3900" kern="100" dirty="0" err="1">
                    <a:effectLst/>
                    <a:latin typeface="Arial" panose="020B0604020202020204" pitchFamily="34" charset="0"/>
                    <a:ea typeface="Times New Roman" panose="02020603050405020304" pitchFamily="18" charset="0"/>
                    <a:cs typeface="Times New Roman" panose="02020603050405020304" pitchFamily="18" charset="0"/>
                  </a:rPr>
                  <a:t>hình</a:t>
                </a:r>
                <a:r>
                  <a:rPr lang="en-US" sz="3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900" kern="100" dirty="0" err="1">
                    <a:effectLst/>
                    <a:latin typeface="Arial" panose="020B0604020202020204" pitchFamily="34" charset="0"/>
                    <a:ea typeface="Times New Roman" panose="02020603050405020304" pitchFamily="18" charset="0"/>
                    <a:cs typeface="Times New Roman" panose="02020603050405020304" pitchFamily="18" charset="0"/>
                  </a:rPr>
                  <a:t>lập</a:t>
                </a:r>
                <a:r>
                  <a:rPr lang="en-US" sz="3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9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39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3900" i="1" kern="100">
                        <a:effectLst/>
                        <a:latin typeface="Cambria Math" panose="02040503050406030204" pitchFamily="18" charset="0"/>
                        <a:ea typeface="Times New Roman" panose="02020603050405020304" pitchFamily="18" charset="0"/>
                        <a:cs typeface="Arial" panose="020B0604020202020204" pitchFamily="34" charset="0"/>
                      </a:rPr>
                      <m:t>𝑀𝑁𝑃𝑄</m:t>
                    </m:r>
                    <m:r>
                      <a:rPr lang="en-US" sz="39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3900" i="1" kern="100">
                        <a:effectLst/>
                        <a:latin typeface="Cambria Math" panose="02040503050406030204" pitchFamily="18" charset="0"/>
                        <a:ea typeface="Times New Roman" panose="02020603050405020304" pitchFamily="18" charset="0"/>
                        <a:cs typeface="Arial" panose="020B0604020202020204" pitchFamily="34" charset="0"/>
                      </a:rPr>
                      <m:t>𝑀</m:t>
                    </m:r>
                    <m:r>
                      <a:rPr lang="en-US" sz="39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3900" i="1" kern="100">
                        <a:effectLst/>
                        <a:latin typeface="Cambria Math" panose="02040503050406030204" pitchFamily="18" charset="0"/>
                        <a:ea typeface="Times New Roman" panose="02020603050405020304" pitchFamily="18" charset="0"/>
                        <a:cs typeface="Arial" panose="020B0604020202020204" pitchFamily="34" charset="0"/>
                      </a:rPr>
                      <m:t>𝑁</m:t>
                    </m:r>
                    <m:r>
                      <a:rPr lang="en-US" sz="39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3900" i="1" kern="100">
                        <a:effectLst/>
                        <a:latin typeface="Cambria Math" panose="02040503050406030204" pitchFamily="18" charset="0"/>
                        <a:ea typeface="Times New Roman" panose="02020603050405020304" pitchFamily="18" charset="0"/>
                        <a:cs typeface="Arial" panose="020B0604020202020204" pitchFamily="34" charset="0"/>
                      </a:rPr>
                      <m:t>𝑃</m:t>
                    </m:r>
                    <m:r>
                      <a:rPr lang="en-US" sz="39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3900" i="1" kern="100">
                        <a:effectLst/>
                        <a:latin typeface="Cambria Math" panose="02040503050406030204" pitchFamily="18" charset="0"/>
                        <a:ea typeface="Times New Roman" panose="02020603050405020304" pitchFamily="18" charset="0"/>
                        <a:cs typeface="Arial" panose="020B0604020202020204" pitchFamily="34" charset="0"/>
                      </a:rPr>
                      <m:t>𝑄</m:t>
                    </m:r>
                    <m:r>
                      <a:rPr lang="en-US" sz="3900" i="1" kern="100">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3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900" kern="1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3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900" kern="100" dirty="0" err="1">
                    <a:effectLst/>
                    <a:latin typeface="Arial" panose="020B0604020202020204" pitchFamily="34" charset="0"/>
                    <a:ea typeface="Times New Roman" panose="02020603050405020304" pitchFamily="18" charset="0"/>
                    <a:cs typeface="Times New Roman" panose="02020603050405020304" pitchFamily="18" charset="0"/>
                  </a:rPr>
                  <a:t>cạnh</a:t>
                </a:r>
                <a:r>
                  <a:rPr lang="en-US" sz="3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900" kern="100" dirty="0" err="1">
                    <a:effectLst/>
                    <a:latin typeface="Arial" panose="020B0604020202020204" pitchFamily="34" charset="0"/>
                    <a:ea typeface="Times New Roman" panose="02020603050405020304" pitchFamily="18" charset="0"/>
                    <a:cs typeface="Times New Roman" panose="02020603050405020304" pitchFamily="18" charset="0"/>
                  </a:rPr>
                  <a:t>bằng</a:t>
                </a:r>
                <a:r>
                  <a:rPr lang="en-US" sz="3900" kern="100" dirty="0">
                    <a:effectLst/>
                    <a:latin typeface="Arial" panose="020B0604020202020204" pitchFamily="34" charset="0"/>
                    <a:ea typeface="Times New Roman" panose="02020603050405020304" pitchFamily="18" charset="0"/>
                    <a:cs typeface="Times New Roman" panose="02020603050405020304" pitchFamily="18" charset="0"/>
                  </a:rPr>
                  <a:t> a.</a:t>
                </a:r>
                <a:endParaRPr lang="en-US" sz="39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en-US" sz="3900" kern="100" dirty="0">
                    <a:effectLst/>
                    <a:latin typeface="Arial" panose="020B0604020202020204" pitchFamily="34" charset="0"/>
                    <a:ea typeface="Times New Roman" panose="02020603050405020304" pitchFamily="18" charset="0"/>
                    <a:cs typeface="Times New Roman" panose="02020603050405020304" pitchFamily="18" charset="0"/>
                  </a:rPr>
                  <a:t>a) </a:t>
                </a:r>
                <a:r>
                  <a:rPr lang="en-US" sz="3900" kern="100" dirty="0" err="1">
                    <a:effectLst/>
                    <a:latin typeface="Arial" panose="020B0604020202020204" pitchFamily="34" charset="0"/>
                    <a:ea typeface="Times New Roman" panose="02020603050405020304" pitchFamily="18" charset="0"/>
                    <a:cs typeface="Times New Roman" panose="02020603050405020304" pitchFamily="18" charset="0"/>
                  </a:rPr>
                  <a:t>Góc</a:t>
                </a:r>
                <a:r>
                  <a:rPr lang="en-US" sz="3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900" kern="100" dirty="0" err="1">
                    <a:effectLst/>
                    <a:latin typeface="Arial" panose="020B0604020202020204" pitchFamily="34" charset="0"/>
                    <a:ea typeface="Times New Roman" panose="02020603050405020304" pitchFamily="18" charset="0"/>
                    <a:cs typeface="Times New Roman" panose="02020603050405020304" pitchFamily="18" charset="0"/>
                  </a:rPr>
                  <a:t>giữa</a:t>
                </a:r>
                <a:r>
                  <a:rPr lang="en-US" sz="3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900" kern="100" dirty="0" err="1">
                    <a:effectLst/>
                    <a:latin typeface="Arial" panose="020B0604020202020204" pitchFamily="34" charset="0"/>
                    <a:ea typeface="Times New Roman" panose="02020603050405020304" pitchFamily="18" charset="0"/>
                    <a:cs typeface="Times New Roman" panose="02020603050405020304" pitchFamily="18" charset="0"/>
                  </a:rPr>
                  <a:t>hai</a:t>
                </a:r>
                <a:r>
                  <a:rPr lang="en-US" sz="3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900" kern="100" dirty="0" err="1">
                    <a:effectLst/>
                    <a:latin typeface="Arial" panose="020B0604020202020204" pitchFamily="34" charset="0"/>
                    <a:ea typeface="Times New Roman" panose="02020603050405020304" pitchFamily="18" charset="0"/>
                    <a:cs typeface="Times New Roman" panose="02020603050405020304" pitchFamily="18" charset="0"/>
                  </a:rPr>
                  <a:t>đường</a:t>
                </a:r>
                <a:r>
                  <a:rPr lang="en-US" sz="3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900" kern="100" dirty="0" err="1">
                    <a:effectLst/>
                    <a:latin typeface="Arial" panose="020B0604020202020204" pitchFamily="34" charset="0"/>
                    <a:ea typeface="Times New Roman" panose="02020603050405020304" pitchFamily="18" charset="0"/>
                    <a:cs typeface="Times New Roman" panose="02020603050405020304" pitchFamily="18" charset="0"/>
                  </a:rPr>
                  <a:t>thẳng</a:t>
                </a:r>
                <a:r>
                  <a:rPr lang="en-US" sz="39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3900" i="1" kern="100">
                        <a:effectLst/>
                        <a:latin typeface="Cambria Math" panose="02040503050406030204" pitchFamily="18" charset="0"/>
                        <a:ea typeface="Times New Roman" panose="02020603050405020304" pitchFamily="18" charset="0"/>
                        <a:cs typeface="Arial" panose="020B0604020202020204" pitchFamily="34" charset="0"/>
                      </a:rPr>
                      <m:t>𝑀𝑁</m:t>
                    </m:r>
                  </m:oMath>
                </a14:m>
                <a:r>
                  <a:rPr lang="en-US" sz="3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900" kern="100" dirty="0" err="1">
                    <a:effectLst/>
                    <a:latin typeface="Arial" panose="020B0604020202020204" pitchFamily="34" charset="0"/>
                    <a:ea typeface="Times New Roman" panose="02020603050405020304" pitchFamily="18" charset="0"/>
                    <a:cs typeface="Times New Roman" panose="02020603050405020304" pitchFamily="18" charset="0"/>
                  </a:rPr>
                  <a:t>và</a:t>
                </a:r>
                <a:r>
                  <a:rPr lang="en-US" sz="39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3900" i="1" kern="100">
                        <a:effectLst/>
                        <a:latin typeface="Cambria Math" panose="02040503050406030204" pitchFamily="18" charset="0"/>
                        <a:ea typeface="Times New Roman" panose="02020603050405020304" pitchFamily="18" charset="0"/>
                        <a:cs typeface="Arial" panose="020B0604020202020204" pitchFamily="34" charset="0"/>
                      </a:rPr>
                      <m:t>𝑀</m:t>
                    </m:r>
                    <m:r>
                      <a:rPr lang="en-US" sz="39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3900" i="1" kern="100">
                        <a:effectLst/>
                        <a:latin typeface="Cambria Math" panose="02040503050406030204" pitchFamily="18" charset="0"/>
                        <a:ea typeface="Times New Roman" panose="02020603050405020304" pitchFamily="18" charset="0"/>
                        <a:cs typeface="Arial" panose="020B0604020202020204" pitchFamily="34" charset="0"/>
                      </a:rPr>
                      <m:t>𝑃</m:t>
                    </m:r>
                    <m:r>
                      <a:rPr lang="en-US" sz="3900" i="1" kern="100">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3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900" kern="100" dirty="0" err="1">
                    <a:effectLst/>
                    <a:latin typeface="Arial" panose="020B0604020202020204" pitchFamily="34" charset="0"/>
                    <a:ea typeface="Times New Roman" panose="02020603050405020304" pitchFamily="18" charset="0"/>
                    <a:cs typeface="Times New Roman" panose="02020603050405020304" pitchFamily="18" charset="0"/>
                  </a:rPr>
                  <a:t>bằng</a:t>
                </a:r>
                <a:r>
                  <a:rPr lang="en-US" sz="39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39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en-US" sz="3900" kern="100" dirty="0">
                    <a:effectLst/>
                    <a:latin typeface="Arial" panose="020B0604020202020204" pitchFamily="34" charset="0"/>
                    <a:ea typeface="Times New Roman" panose="02020603050405020304" pitchFamily="18" charset="0"/>
                    <a:cs typeface="Times New Roman" panose="02020603050405020304" pitchFamily="18" charset="0"/>
                  </a:rPr>
                  <a:t>A. </a:t>
                </a:r>
                <a14:m>
                  <m:oMath xmlns:m="http://schemas.openxmlformats.org/officeDocument/2006/math">
                    <m:r>
                      <a:rPr lang="en-US" sz="3900" i="1" kern="100">
                        <a:effectLst/>
                        <a:latin typeface="Cambria Math" panose="02040503050406030204" pitchFamily="18" charset="0"/>
                        <a:ea typeface="Times New Roman" panose="02020603050405020304" pitchFamily="18" charset="0"/>
                        <a:cs typeface="Arial" panose="020B0604020202020204" pitchFamily="34" charset="0"/>
                      </a:rPr>
                      <m:t>30°</m:t>
                    </m:r>
                  </m:oMath>
                </a14:m>
                <a:r>
                  <a:rPr lang="en-US" sz="3900" kern="100" dirty="0">
                    <a:effectLst/>
                    <a:latin typeface="Arial" panose="020B0604020202020204" pitchFamily="34" charset="0"/>
                    <a:ea typeface="Times New Roman" panose="02020603050405020304" pitchFamily="18" charset="0"/>
                    <a:cs typeface="Times New Roman" panose="02020603050405020304" pitchFamily="18" charset="0"/>
                  </a:rPr>
                  <a:t>				B. </a:t>
                </a:r>
                <a14:m>
                  <m:oMath xmlns:m="http://schemas.openxmlformats.org/officeDocument/2006/math">
                    <m:r>
                      <a:rPr lang="en-US" sz="3900" i="1" kern="100">
                        <a:effectLst/>
                        <a:latin typeface="Cambria Math" panose="02040503050406030204" pitchFamily="18" charset="0"/>
                        <a:ea typeface="Times New Roman" panose="02020603050405020304" pitchFamily="18" charset="0"/>
                        <a:cs typeface="Arial" panose="020B0604020202020204" pitchFamily="34" charset="0"/>
                      </a:rPr>
                      <m:t>45°</m:t>
                    </m:r>
                  </m:oMath>
                </a14:m>
                <a:r>
                  <a:rPr lang="en-US" sz="3900" kern="100" dirty="0">
                    <a:effectLst/>
                    <a:latin typeface="Arial" panose="020B0604020202020204" pitchFamily="34" charset="0"/>
                    <a:ea typeface="Times New Roman" panose="02020603050405020304" pitchFamily="18" charset="0"/>
                    <a:cs typeface="Times New Roman" panose="02020603050405020304" pitchFamily="18" charset="0"/>
                  </a:rPr>
                  <a:t>				C. </a:t>
                </a:r>
                <a14:m>
                  <m:oMath xmlns:m="http://schemas.openxmlformats.org/officeDocument/2006/math">
                    <m:r>
                      <a:rPr lang="en-US" sz="3900" i="1" kern="100">
                        <a:effectLst/>
                        <a:latin typeface="Cambria Math" panose="02040503050406030204" pitchFamily="18" charset="0"/>
                        <a:ea typeface="Times New Roman" panose="02020603050405020304" pitchFamily="18" charset="0"/>
                        <a:cs typeface="Arial" panose="020B0604020202020204" pitchFamily="34" charset="0"/>
                      </a:rPr>
                      <m:t>60°</m:t>
                    </m:r>
                  </m:oMath>
                </a14:m>
                <a:r>
                  <a:rPr lang="en-US" sz="3900" kern="100" dirty="0">
                    <a:effectLst/>
                    <a:latin typeface="Arial" panose="020B0604020202020204" pitchFamily="34" charset="0"/>
                    <a:ea typeface="Times New Roman" panose="02020603050405020304" pitchFamily="18" charset="0"/>
                    <a:cs typeface="Times New Roman" panose="02020603050405020304" pitchFamily="18" charset="0"/>
                  </a:rPr>
                  <a:t>				D. </a:t>
                </a:r>
                <a14:m>
                  <m:oMath xmlns:m="http://schemas.openxmlformats.org/officeDocument/2006/math">
                    <m:r>
                      <a:rPr lang="en-US" sz="3900" i="1" kern="100">
                        <a:effectLst/>
                        <a:latin typeface="Cambria Math" panose="02040503050406030204" pitchFamily="18" charset="0"/>
                        <a:ea typeface="Times New Roman" panose="02020603050405020304" pitchFamily="18" charset="0"/>
                        <a:cs typeface="Arial" panose="020B0604020202020204" pitchFamily="34" charset="0"/>
                      </a:rPr>
                      <m:t>90°</m:t>
                    </m:r>
                  </m:oMath>
                </a14:m>
                <a:endParaRPr lang="en-US" sz="39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en-US" sz="3900" kern="100" dirty="0">
                    <a:effectLst/>
                    <a:latin typeface="Arial" panose="020B0604020202020204" pitchFamily="34" charset="0"/>
                    <a:ea typeface="Times New Roman" panose="02020603050405020304" pitchFamily="18" charset="0"/>
                    <a:cs typeface="Times New Roman" panose="02020603050405020304" pitchFamily="18" charset="0"/>
                  </a:rPr>
                  <a:t>b) </a:t>
                </a:r>
                <a:r>
                  <a:rPr lang="en-US" sz="3900" kern="100" dirty="0" err="1">
                    <a:effectLst/>
                    <a:latin typeface="Arial" panose="020B0604020202020204" pitchFamily="34" charset="0"/>
                    <a:ea typeface="Times New Roman" panose="02020603050405020304" pitchFamily="18" charset="0"/>
                    <a:cs typeface="Times New Roman" panose="02020603050405020304" pitchFamily="18" charset="0"/>
                  </a:rPr>
                  <a:t>Gọi</a:t>
                </a:r>
                <a:r>
                  <a:rPr lang="en-US" sz="39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3900" i="1" kern="100">
                        <a:effectLst/>
                        <a:latin typeface="Cambria Math" panose="02040503050406030204" pitchFamily="18" charset="0"/>
                        <a:ea typeface="Times New Roman" panose="02020603050405020304" pitchFamily="18" charset="0"/>
                        <a:cs typeface="Arial" panose="020B0604020202020204" pitchFamily="34" charset="0"/>
                      </a:rPr>
                      <m:t>𝛼</m:t>
                    </m:r>
                  </m:oMath>
                </a14:m>
                <a:r>
                  <a:rPr lang="en-US" sz="3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900" kern="1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3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900" kern="1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3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900" kern="100" dirty="0" err="1">
                    <a:effectLst/>
                    <a:latin typeface="Arial" panose="020B0604020202020204" pitchFamily="34" charset="0"/>
                    <a:ea typeface="Times New Roman" panose="02020603050405020304" pitchFamily="18" charset="0"/>
                    <a:cs typeface="Times New Roman" panose="02020603050405020304" pitchFamily="18" charset="0"/>
                  </a:rPr>
                  <a:t>đo</a:t>
                </a:r>
                <a:r>
                  <a:rPr lang="en-US" sz="3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900" kern="100" dirty="0" err="1">
                    <a:effectLst/>
                    <a:latin typeface="Arial" panose="020B0604020202020204" pitchFamily="34" charset="0"/>
                    <a:ea typeface="Times New Roman" panose="02020603050405020304" pitchFamily="18" charset="0"/>
                    <a:cs typeface="Times New Roman" panose="02020603050405020304" pitchFamily="18" charset="0"/>
                  </a:rPr>
                  <a:t>góc</a:t>
                </a:r>
                <a:r>
                  <a:rPr lang="en-US" sz="3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900" kern="100" dirty="0" err="1">
                    <a:effectLst/>
                    <a:latin typeface="Arial" panose="020B0604020202020204" pitchFamily="34" charset="0"/>
                    <a:ea typeface="Times New Roman" panose="02020603050405020304" pitchFamily="18" charset="0"/>
                    <a:cs typeface="Times New Roman" panose="02020603050405020304" pitchFamily="18" charset="0"/>
                  </a:rPr>
                  <a:t>giữa</a:t>
                </a:r>
                <a:r>
                  <a:rPr lang="en-US" sz="3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900" kern="100" dirty="0" err="1">
                    <a:effectLst/>
                    <a:latin typeface="Arial" panose="020B0604020202020204" pitchFamily="34" charset="0"/>
                    <a:ea typeface="Times New Roman" panose="02020603050405020304" pitchFamily="18" charset="0"/>
                    <a:cs typeface="Times New Roman" panose="02020603050405020304" pitchFamily="18" charset="0"/>
                  </a:rPr>
                  <a:t>đường</a:t>
                </a:r>
                <a:r>
                  <a:rPr lang="en-US" sz="3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900" kern="100" dirty="0" err="1">
                    <a:effectLst/>
                    <a:latin typeface="Arial" panose="020B0604020202020204" pitchFamily="34" charset="0"/>
                    <a:ea typeface="Times New Roman" panose="02020603050405020304" pitchFamily="18" charset="0"/>
                    <a:cs typeface="Times New Roman" panose="02020603050405020304" pitchFamily="18" charset="0"/>
                  </a:rPr>
                  <a:t>thẳng</a:t>
                </a:r>
                <a:r>
                  <a:rPr lang="en-US" sz="39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3900" i="1" kern="100">
                        <a:effectLst/>
                        <a:latin typeface="Cambria Math" panose="02040503050406030204" pitchFamily="18" charset="0"/>
                        <a:ea typeface="Times New Roman" panose="02020603050405020304" pitchFamily="18" charset="0"/>
                        <a:cs typeface="Arial" panose="020B0604020202020204" pitchFamily="34" charset="0"/>
                      </a:rPr>
                      <m:t>𝑀</m:t>
                    </m:r>
                    <m:r>
                      <a:rPr lang="en-US" sz="39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3900" i="1" kern="100">
                        <a:effectLst/>
                        <a:latin typeface="Cambria Math" panose="02040503050406030204" pitchFamily="18" charset="0"/>
                        <a:ea typeface="Times New Roman" panose="02020603050405020304" pitchFamily="18" charset="0"/>
                        <a:cs typeface="Arial" panose="020B0604020202020204" pitchFamily="34" charset="0"/>
                      </a:rPr>
                      <m:t>𝑃</m:t>
                    </m:r>
                  </m:oMath>
                </a14:m>
                <a:r>
                  <a:rPr lang="en-US" sz="3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900" kern="100" dirty="0" err="1">
                    <a:effectLst/>
                    <a:latin typeface="Arial" panose="020B0604020202020204" pitchFamily="34" charset="0"/>
                    <a:ea typeface="Times New Roman" panose="02020603050405020304" pitchFamily="18" charset="0"/>
                    <a:cs typeface="Times New Roman" panose="02020603050405020304" pitchFamily="18" charset="0"/>
                  </a:rPr>
                  <a:t>và</a:t>
                </a:r>
                <a:r>
                  <a:rPr lang="en-US" sz="3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900" kern="100" dirty="0" err="1">
                    <a:effectLst/>
                    <a:latin typeface="Arial" panose="020B0604020202020204" pitchFamily="34" charset="0"/>
                    <a:ea typeface="Times New Roman" panose="02020603050405020304" pitchFamily="18" charset="0"/>
                    <a:cs typeface="Times New Roman" panose="02020603050405020304" pitchFamily="18" charset="0"/>
                  </a:rPr>
                  <a:t>mặt</a:t>
                </a:r>
                <a:r>
                  <a:rPr lang="en-US" sz="3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900" kern="100" dirty="0" err="1">
                    <a:effectLst/>
                    <a:latin typeface="Arial" panose="020B0604020202020204" pitchFamily="34" charset="0"/>
                    <a:ea typeface="Times New Roman" panose="02020603050405020304" pitchFamily="18" charset="0"/>
                    <a:cs typeface="Times New Roman" panose="02020603050405020304" pitchFamily="18" charset="0"/>
                  </a:rPr>
                  <a:t>phẳng</a:t>
                </a:r>
                <a:r>
                  <a:rPr lang="en-US" sz="39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39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3900" i="1" kern="100">
                        <a:effectLst/>
                        <a:latin typeface="Cambria Math" panose="02040503050406030204" pitchFamily="18" charset="0"/>
                        <a:ea typeface="Times New Roman" panose="02020603050405020304" pitchFamily="18" charset="0"/>
                        <a:cs typeface="Arial" panose="020B0604020202020204" pitchFamily="34" charset="0"/>
                      </a:rPr>
                      <m:t>𝑀𝑁𝑃𝑄</m:t>
                    </m:r>
                    <m:r>
                      <a:rPr lang="en-US" sz="3900" i="1" kern="100">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3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900" kern="100" dirty="0" err="1">
                    <a:effectLst/>
                    <a:latin typeface="Arial" panose="020B0604020202020204" pitchFamily="34" charset="0"/>
                    <a:ea typeface="Times New Roman" panose="02020603050405020304" pitchFamily="18" charset="0"/>
                    <a:cs typeface="Times New Roman" panose="02020603050405020304" pitchFamily="18" charset="0"/>
                  </a:rPr>
                  <a:t>Giá</a:t>
                </a:r>
                <a:r>
                  <a:rPr lang="en-US" sz="3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900" kern="100" dirty="0" err="1">
                    <a:effectLst/>
                    <a:latin typeface="Arial" panose="020B0604020202020204" pitchFamily="34" charset="0"/>
                    <a:ea typeface="Times New Roman" panose="02020603050405020304" pitchFamily="18" charset="0"/>
                    <a:cs typeface="Times New Roman" panose="02020603050405020304" pitchFamily="18" charset="0"/>
                  </a:rPr>
                  <a:t>trị</a:t>
                </a:r>
                <a:r>
                  <a:rPr lang="en-US" sz="39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3900" i="1" kern="100">
                        <a:effectLst/>
                        <a:latin typeface="Cambria Math" panose="02040503050406030204" pitchFamily="18" charset="0"/>
                        <a:ea typeface="Times New Roman" panose="02020603050405020304" pitchFamily="18" charset="0"/>
                        <a:cs typeface="Arial" panose="020B0604020202020204" pitchFamily="34" charset="0"/>
                      </a:rPr>
                      <m:t>𝑡𝑎𝑛</m:t>
                    </m:r>
                    <m:r>
                      <a:rPr lang="en-US" sz="3900" i="1" kern="100">
                        <a:effectLst/>
                        <a:latin typeface="Cambria Math" panose="02040503050406030204" pitchFamily="18" charset="0"/>
                        <a:ea typeface="Times New Roman" panose="02020603050405020304" pitchFamily="18" charset="0"/>
                        <a:cs typeface="Arial" panose="020B0604020202020204" pitchFamily="34" charset="0"/>
                      </a:rPr>
                      <m:t>𝛼</m:t>
                    </m:r>
                  </m:oMath>
                </a14:m>
                <a:r>
                  <a:rPr lang="en-US" sz="3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900" kern="100" dirty="0" err="1">
                    <a:effectLst/>
                    <a:latin typeface="Arial" panose="020B0604020202020204" pitchFamily="34" charset="0"/>
                    <a:ea typeface="Times New Roman" panose="02020603050405020304" pitchFamily="18" charset="0"/>
                    <a:cs typeface="Times New Roman" panose="02020603050405020304" pitchFamily="18" charset="0"/>
                  </a:rPr>
                  <a:t>bằng</a:t>
                </a:r>
                <a:r>
                  <a:rPr lang="en-US" sz="39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39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en-US" sz="3900" kern="100" dirty="0">
                    <a:effectLst/>
                    <a:latin typeface="Arial" panose="020B0604020202020204" pitchFamily="34" charset="0"/>
                    <a:ea typeface="Times New Roman" panose="02020603050405020304" pitchFamily="18" charset="0"/>
                    <a:cs typeface="Times New Roman" panose="02020603050405020304" pitchFamily="18" charset="0"/>
                  </a:rPr>
                  <a:t>A. 1					B. 2					C. </a:t>
                </a:r>
                <a14:m>
                  <m:oMath xmlns:m="http://schemas.openxmlformats.org/officeDocument/2006/math">
                    <m:rad>
                      <m:radPr>
                        <m:degHide m:val="on"/>
                        <m:ctrlPr>
                          <a:rPr lang="en-US" sz="3900" i="1" kern="100">
                            <a:effectLst/>
                            <a:latin typeface="Cambria Math" panose="02040503050406030204" pitchFamily="18" charset="0"/>
                            <a:ea typeface="Times New Roman" panose="02020603050405020304" pitchFamily="18" charset="0"/>
                            <a:cs typeface="Arial" panose="020B0604020202020204" pitchFamily="34" charset="0"/>
                          </a:rPr>
                        </m:ctrlPr>
                      </m:radPr>
                      <m:deg/>
                      <m:e>
                        <m:r>
                          <a:rPr lang="en-US" sz="3900" i="1" kern="100">
                            <a:effectLst/>
                            <a:latin typeface="Cambria Math" panose="02040503050406030204" pitchFamily="18" charset="0"/>
                            <a:ea typeface="Times New Roman" panose="02020603050405020304" pitchFamily="18" charset="0"/>
                            <a:cs typeface="Arial" panose="020B0604020202020204" pitchFamily="34" charset="0"/>
                          </a:rPr>
                          <m:t>2</m:t>
                        </m:r>
                      </m:e>
                    </m:rad>
                  </m:oMath>
                </a14:m>
                <a:r>
                  <a:rPr lang="en-US" sz="3900" kern="100" dirty="0">
                    <a:effectLst/>
                    <a:latin typeface="Arial" panose="020B0604020202020204" pitchFamily="34" charset="0"/>
                    <a:ea typeface="Times New Roman" panose="02020603050405020304" pitchFamily="18" charset="0"/>
                    <a:cs typeface="Times New Roman" panose="02020603050405020304" pitchFamily="18" charset="0"/>
                  </a:rPr>
                  <a:t>				D. </a:t>
                </a:r>
                <a14:m>
                  <m:oMath xmlns:m="http://schemas.openxmlformats.org/officeDocument/2006/math">
                    <m:f>
                      <m:fPr>
                        <m:ctrlPr>
                          <a:rPr lang="en-US" sz="3900" i="1" kern="100">
                            <a:effectLst/>
                            <a:latin typeface="Cambria Math" panose="02040503050406030204" pitchFamily="18" charset="0"/>
                            <a:ea typeface="Times New Roman" panose="02020603050405020304" pitchFamily="18" charset="0"/>
                            <a:cs typeface="Arial" panose="020B0604020202020204" pitchFamily="34" charset="0"/>
                          </a:rPr>
                        </m:ctrlPr>
                      </m:fPr>
                      <m:num>
                        <m:r>
                          <a:rPr lang="en-US" sz="3900" i="1" kern="100">
                            <a:effectLst/>
                            <a:latin typeface="Cambria Math" panose="02040503050406030204" pitchFamily="18" charset="0"/>
                            <a:ea typeface="Times New Roman" panose="02020603050405020304" pitchFamily="18" charset="0"/>
                            <a:cs typeface="Arial" panose="020B0604020202020204" pitchFamily="34" charset="0"/>
                          </a:rPr>
                          <m:t>1</m:t>
                        </m:r>
                      </m:num>
                      <m:den>
                        <m:rad>
                          <m:radPr>
                            <m:degHide m:val="on"/>
                            <m:ctrlPr>
                              <a:rPr lang="en-US" sz="3900" i="1" kern="100">
                                <a:effectLst/>
                                <a:latin typeface="Cambria Math" panose="02040503050406030204" pitchFamily="18" charset="0"/>
                                <a:ea typeface="Times New Roman" panose="02020603050405020304" pitchFamily="18" charset="0"/>
                                <a:cs typeface="Arial" panose="020B0604020202020204" pitchFamily="34" charset="0"/>
                              </a:rPr>
                            </m:ctrlPr>
                          </m:radPr>
                          <m:deg/>
                          <m:e>
                            <m:r>
                              <a:rPr lang="en-US" sz="3900" i="1" kern="100">
                                <a:effectLst/>
                                <a:latin typeface="Cambria Math" panose="02040503050406030204" pitchFamily="18" charset="0"/>
                                <a:ea typeface="Times New Roman" panose="02020603050405020304" pitchFamily="18" charset="0"/>
                                <a:cs typeface="Arial" panose="020B0604020202020204" pitchFamily="34" charset="0"/>
                              </a:rPr>
                              <m:t>2</m:t>
                            </m:r>
                          </m:e>
                        </m:rad>
                      </m:den>
                    </m:f>
                  </m:oMath>
                </a14:m>
                <a:endParaRPr lang="en-US" sz="39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7" name="TextBox 6">
                <a:extLst>
                  <a:ext uri="{FF2B5EF4-FFF2-40B4-BE49-F238E27FC236}">
                    <a16:creationId xmlns:a16="http://schemas.microsoft.com/office/drawing/2014/main" id="{F946F372-1D06-D5A8-BF02-E834B1F27594}"/>
                  </a:ext>
                </a:extLst>
              </p:cNvPr>
              <p:cNvSpPr txBox="1">
                <a:spLocks noRot="1" noChangeAspect="1" noMove="1" noResize="1" noEditPoints="1" noAdjustHandles="1" noChangeArrowheads="1" noChangeShapeType="1" noTextEdit="1"/>
              </p:cNvSpPr>
              <p:nvPr/>
            </p:nvSpPr>
            <p:spPr>
              <a:xfrm>
                <a:off x="1419725" y="1388438"/>
                <a:ext cx="15435001" cy="8245014"/>
              </a:xfrm>
              <a:prstGeom prst="rect">
                <a:avLst/>
              </a:prstGeom>
              <a:blipFill>
                <a:blip r:embed="rId3"/>
                <a:stretch>
                  <a:fillRect l="-1343" r="-1343"/>
                </a:stretch>
              </a:blipFill>
            </p:spPr>
            <p:txBody>
              <a:bodyPr/>
              <a:lstStyle/>
              <a:p>
                <a:r>
                  <a:rPr lang="en-US">
                    <a:noFill/>
                  </a:rPr>
                  <a:t> </a:t>
                </a:r>
              </a:p>
            </p:txBody>
          </p:sp>
        </mc:Fallback>
      </mc:AlternateContent>
    </p:spTree>
    <p:extLst>
      <p:ext uri="{BB962C8B-B14F-4D97-AF65-F5344CB8AC3E}">
        <p14:creationId xmlns:p14="http://schemas.microsoft.com/office/powerpoint/2010/main" val="511480933"/>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521793D1-2DEA-7F0C-6C1E-6E5F2E262F64}"/>
              </a:ext>
            </a:extLst>
          </p:cNvPr>
          <p:cNvSpPr txBox="1"/>
          <p:nvPr/>
        </p:nvSpPr>
        <p:spPr>
          <a:xfrm>
            <a:off x="762000" y="589422"/>
            <a:ext cx="7772400" cy="98559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lnSpc>
                <a:spcPct val="150000"/>
              </a:lnSpc>
              <a:spcBef>
                <a:spcPts val="600"/>
              </a:spcBef>
              <a:spcAft>
                <a:spcPts val="600"/>
              </a:spcAft>
            </a:pPr>
            <a:r>
              <a:rPr lang="da-DK" sz="4400" i="1" dirty="0">
                <a:latin typeface="Arial" panose="020B0604020202020204" pitchFamily="34" charset="0"/>
                <a:ea typeface="Times New Roman" panose="02020603050405020304" pitchFamily="18" charset="0"/>
                <a:cs typeface="Times New Roman" panose="02020603050405020304" pitchFamily="18" charset="0"/>
              </a:rPr>
              <a:t>Định nghĩa hình chóp cụt đều</a:t>
            </a:r>
            <a:endParaRPr lang="en-US" sz="4400" dirty="0">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20" name="TextBox 19">
                <a:extLst>
                  <a:ext uri="{FF2B5EF4-FFF2-40B4-BE49-F238E27FC236}">
                    <a16:creationId xmlns:a16="http://schemas.microsoft.com/office/drawing/2014/main" id="{A822887F-5418-C059-740B-97E58C7F13B7}"/>
                  </a:ext>
                </a:extLst>
              </p:cNvPr>
              <p:cNvSpPr txBox="1"/>
              <p:nvPr/>
            </p:nvSpPr>
            <p:spPr>
              <a:xfrm>
                <a:off x="812131" y="2131175"/>
                <a:ext cx="16663738" cy="3828292"/>
              </a:xfrm>
              <a:prstGeom prst="rect">
                <a:avLst/>
              </a:prstGeom>
              <a:ln w="38100">
                <a:solidFill>
                  <a:srgbClr val="FF0000"/>
                </a:solidFill>
                <a:prstDash val="dash"/>
              </a:ln>
            </p:spPr>
            <p:style>
              <a:lnRef idx="2">
                <a:schemeClr val="accent6"/>
              </a:lnRef>
              <a:fillRef idx="1">
                <a:schemeClr val="lt1"/>
              </a:fillRef>
              <a:effectRef idx="0">
                <a:schemeClr val="accent6"/>
              </a:effectRef>
              <a:fontRef idx="minor">
                <a:schemeClr val="dk1"/>
              </a:fontRef>
            </p:style>
            <p:txBody>
              <a:bodyPr wrap="square">
                <a:spAutoFit/>
              </a:bodyPr>
              <a:lstStyle/>
              <a:p>
                <a:pPr algn="just">
                  <a:lnSpc>
                    <a:spcPct val="150000"/>
                  </a:lnSpc>
                  <a:spcBef>
                    <a:spcPts val="600"/>
                  </a:spcBef>
                  <a:spcAft>
                    <a:spcPts val="600"/>
                  </a:spcAft>
                </a:pPr>
                <a:r>
                  <a:rPr lang="da-DK"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Cho hình chóp đều </a:t>
                </a:r>
                <a14:m>
                  <m:oMath xmlns:m="http://schemas.openxmlformats.org/officeDocument/2006/math">
                    <m:r>
                      <a:rPr lang="da-DK" sz="4000" i="1">
                        <a:solidFill>
                          <a:srgbClr val="000000"/>
                        </a:solidFill>
                        <a:latin typeface="Cambria Math" panose="02040503050406030204" pitchFamily="18" charset="0"/>
                        <a:ea typeface="Calibri" panose="020F0502020204030204" pitchFamily="34" charset="0"/>
                        <a:cs typeface="Arial" panose="020B0604020202020204" pitchFamily="34" charset="0"/>
                      </a:rPr>
                      <m:t>𝑆</m:t>
                    </m:r>
                    <m:r>
                      <a:rPr lang="da-DK"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sSub>
                      <m:sSub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da-DK" sz="4000" i="1">
                            <a:solidFill>
                              <a:srgbClr val="000000"/>
                            </a:solidFill>
                            <a:latin typeface="Cambria Math" panose="02040503050406030204" pitchFamily="18" charset="0"/>
                            <a:ea typeface="Calibri" panose="020F0502020204030204" pitchFamily="34" charset="0"/>
                            <a:cs typeface="Arial" panose="020B0604020202020204" pitchFamily="34" charset="0"/>
                          </a:rPr>
                          <m:t>𝐴</m:t>
                        </m:r>
                      </m:e>
                      <m:sub>
                        <m:r>
                          <a:rPr lang="da-DK" sz="4000" i="1">
                            <a:solidFill>
                              <a:srgbClr val="000000"/>
                            </a:solidFill>
                            <a:latin typeface="Cambria Math" panose="02040503050406030204" pitchFamily="18" charset="0"/>
                            <a:ea typeface="Calibri" panose="020F0502020204030204" pitchFamily="34" charset="0"/>
                            <a:cs typeface="Arial" panose="020B0604020202020204" pitchFamily="34" charset="0"/>
                          </a:rPr>
                          <m:t>1</m:t>
                        </m:r>
                      </m:sub>
                    </m:sSub>
                    <m:sSub>
                      <m:sSub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da-DK" sz="4000" i="1">
                            <a:solidFill>
                              <a:srgbClr val="000000"/>
                            </a:solidFill>
                            <a:latin typeface="Cambria Math" panose="02040503050406030204" pitchFamily="18" charset="0"/>
                            <a:ea typeface="Calibri" panose="020F0502020204030204" pitchFamily="34" charset="0"/>
                            <a:cs typeface="Arial" panose="020B0604020202020204" pitchFamily="34" charset="0"/>
                          </a:rPr>
                          <m:t>𝐴</m:t>
                        </m:r>
                      </m:e>
                      <m:sub>
                        <m:r>
                          <a:rPr lang="da-DK" sz="4000" i="1">
                            <a:solidFill>
                              <a:srgbClr val="000000"/>
                            </a:solidFill>
                            <a:latin typeface="Cambria Math" panose="02040503050406030204" pitchFamily="18" charset="0"/>
                            <a:ea typeface="Calibri" panose="020F0502020204030204" pitchFamily="34" charset="0"/>
                            <a:cs typeface="Arial" panose="020B0604020202020204" pitchFamily="34" charset="0"/>
                          </a:rPr>
                          <m:t>2</m:t>
                        </m:r>
                      </m:sub>
                    </m:sSub>
                    <m:sSub>
                      <m:sSub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da-DK" sz="4000" i="1">
                            <a:solidFill>
                              <a:srgbClr val="000000"/>
                            </a:solidFill>
                            <a:latin typeface="Cambria Math" panose="02040503050406030204" pitchFamily="18" charset="0"/>
                            <a:ea typeface="Calibri" panose="020F0502020204030204" pitchFamily="34" charset="0"/>
                            <a:cs typeface="Arial" panose="020B0604020202020204" pitchFamily="34" charset="0"/>
                          </a:rPr>
                          <m:t>𝐴</m:t>
                        </m:r>
                      </m:e>
                      <m:sub>
                        <m:r>
                          <a:rPr lang="da-DK" sz="4000" i="1">
                            <a:solidFill>
                              <a:srgbClr val="000000"/>
                            </a:solidFill>
                            <a:latin typeface="Cambria Math" panose="02040503050406030204" pitchFamily="18" charset="0"/>
                            <a:ea typeface="Calibri" panose="020F0502020204030204" pitchFamily="34" charset="0"/>
                            <a:cs typeface="Arial" panose="020B0604020202020204" pitchFamily="34" charset="0"/>
                          </a:rPr>
                          <m:t>3</m:t>
                        </m:r>
                      </m:sub>
                    </m:sSub>
                    <m:r>
                      <a:rPr lang="da-DK"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sSub>
                      <m:sSub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da-DK" sz="4000" i="1">
                            <a:solidFill>
                              <a:srgbClr val="000000"/>
                            </a:solidFill>
                            <a:latin typeface="Cambria Math" panose="02040503050406030204" pitchFamily="18" charset="0"/>
                            <a:ea typeface="Calibri" panose="020F0502020204030204" pitchFamily="34" charset="0"/>
                            <a:cs typeface="Arial" panose="020B0604020202020204" pitchFamily="34" charset="0"/>
                          </a:rPr>
                          <m:t>𝐴</m:t>
                        </m:r>
                      </m:e>
                      <m:sub>
                        <m:r>
                          <a:rPr lang="da-DK" sz="4000" i="1">
                            <a:solidFill>
                              <a:srgbClr val="000000"/>
                            </a:solidFill>
                            <a:latin typeface="Cambria Math" panose="02040503050406030204" pitchFamily="18" charset="0"/>
                            <a:ea typeface="Calibri" panose="020F0502020204030204" pitchFamily="34" charset="0"/>
                            <a:cs typeface="Arial" panose="020B0604020202020204" pitchFamily="34" charset="0"/>
                          </a:rPr>
                          <m:t>𝑛</m:t>
                        </m:r>
                      </m:sub>
                    </m:sSub>
                  </m:oMath>
                </a14:m>
                <a:r>
                  <a:rPr lang="da-DK"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Mặt phẳng </a:t>
                </a:r>
                <a14:m>
                  <m:oMath xmlns:m="http://schemas.openxmlformats.org/officeDocument/2006/math">
                    <m:r>
                      <a:rPr lang="da-DK"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da-DK" sz="4000" i="1">
                        <a:solidFill>
                          <a:srgbClr val="000000"/>
                        </a:solidFill>
                        <a:latin typeface="Cambria Math" panose="02040503050406030204" pitchFamily="18" charset="0"/>
                        <a:ea typeface="Calibri" panose="020F0502020204030204" pitchFamily="34" charset="0"/>
                        <a:cs typeface="Arial" panose="020B0604020202020204" pitchFamily="34" charset="0"/>
                      </a:rPr>
                      <m:t>𝑃</m:t>
                    </m:r>
                    <m:r>
                      <a:rPr lang="da-DK"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oMath>
                </a14:m>
                <a:r>
                  <a:rPr lang="da-DK"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song song với đáy của hình chóp và cắt cạnh </a:t>
                </a:r>
                <a14:m>
                  <m:oMath xmlns:m="http://schemas.openxmlformats.org/officeDocument/2006/math">
                    <m:r>
                      <a:rPr lang="da-DK" sz="4000" i="1">
                        <a:solidFill>
                          <a:srgbClr val="000000"/>
                        </a:solidFill>
                        <a:latin typeface="Cambria Math" panose="02040503050406030204" pitchFamily="18" charset="0"/>
                        <a:ea typeface="Calibri" panose="020F0502020204030204" pitchFamily="34" charset="0"/>
                        <a:cs typeface="Arial" panose="020B0604020202020204" pitchFamily="34" charset="0"/>
                      </a:rPr>
                      <m:t>𝑆</m:t>
                    </m:r>
                    <m:sSub>
                      <m:sSub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da-DK" sz="4000" i="1">
                            <a:solidFill>
                              <a:srgbClr val="000000"/>
                            </a:solidFill>
                            <a:latin typeface="Cambria Math" panose="02040503050406030204" pitchFamily="18" charset="0"/>
                            <a:ea typeface="Calibri" panose="020F0502020204030204" pitchFamily="34" charset="0"/>
                            <a:cs typeface="Arial" panose="020B0604020202020204" pitchFamily="34" charset="0"/>
                          </a:rPr>
                          <m:t>𝐴</m:t>
                        </m:r>
                      </m:e>
                      <m:sub>
                        <m:r>
                          <a:rPr lang="da-DK" sz="4000" i="1">
                            <a:solidFill>
                              <a:srgbClr val="000000"/>
                            </a:solidFill>
                            <a:latin typeface="Cambria Math" panose="02040503050406030204" pitchFamily="18" charset="0"/>
                            <a:ea typeface="Calibri" panose="020F0502020204030204" pitchFamily="34" charset="0"/>
                            <a:cs typeface="Arial" panose="020B0604020202020204" pitchFamily="34" charset="0"/>
                          </a:rPr>
                          <m:t>1</m:t>
                        </m:r>
                      </m:sub>
                    </m:sSub>
                  </m:oMath>
                </a14:m>
                <a:r>
                  <a:rPr lang="da-DK"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da-DK" sz="4000" i="1">
                        <a:solidFill>
                          <a:srgbClr val="000000"/>
                        </a:solidFill>
                        <a:latin typeface="Cambria Math" panose="02040503050406030204" pitchFamily="18" charset="0"/>
                        <a:ea typeface="Calibri" panose="020F0502020204030204" pitchFamily="34" charset="0"/>
                        <a:cs typeface="Arial" panose="020B0604020202020204" pitchFamily="34" charset="0"/>
                      </a:rPr>
                      <m:t>𝑆</m:t>
                    </m:r>
                    <m:sSub>
                      <m:sSub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da-DK" sz="4000" i="1">
                            <a:solidFill>
                              <a:srgbClr val="000000"/>
                            </a:solidFill>
                            <a:latin typeface="Cambria Math" panose="02040503050406030204" pitchFamily="18" charset="0"/>
                            <a:ea typeface="Calibri" panose="020F0502020204030204" pitchFamily="34" charset="0"/>
                            <a:cs typeface="Arial" panose="020B0604020202020204" pitchFamily="34" charset="0"/>
                          </a:rPr>
                          <m:t>𝐴</m:t>
                        </m:r>
                      </m:e>
                      <m:sub>
                        <m:r>
                          <a:rPr lang="da-DK" sz="4000" i="1">
                            <a:solidFill>
                              <a:srgbClr val="000000"/>
                            </a:solidFill>
                            <a:latin typeface="Cambria Math" panose="02040503050406030204" pitchFamily="18" charset="0"/>
                            <a:ea typeface="Calibri" panose="020F0502020204030204" pitchFamily="34" charset="0"/>
                            <a:cs typeface="Arial" panose="020B0604020202020204" pitchFamily="34" charset="0"/>
                          </a:rPr>
                          <m:t>2</m:t>
                        </m:r>
                      </m:sub>
                    </m:sSub>
                  </m:oMath>
                </a14:m>
                <a:r>
                  <a:rPr lang="da-DK"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14:m>
                  <m:oMath xmlns:m="http://schemas.openxmlformats.org/officeDocument/2006/math">
                    <m:r>
                      <a:rPr lang="da-DK" sz="4000" i="1">
                        <a:solidFill>
                          <a:srgbClr val="000000"/>
                        </a:solidFill>
                        <a:latin typeface="Cambria Math" panose="02040503050406030204" pitchFamily="18" charset="0"/>
                        <a:ea typeface="Calibri" panose="020F0502020204030204" pitchFamily="34" charset="0"/>
                        <a:cs typeface="Arial" panose="020B0604020202020204" pitchFamily="34" charset="0"/>
                      </a:rPr>
                      <m:t>𝑆</m:t>
                    </m:r>
                    <m:sSub>
                      <m:sSub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da-DK" sz="4000" i="1">
                            <a:solidFill>
                              <a:srgbClr val="000000"/>
                            </a:solidFill>
                            <a:latin typeface="Cambria Math" panose="02040503050406030204" pitchFamily="18" charset="0"/>
                            <a:ea typeface="Calibri" panose="020F0502020204030204" pitchFamily="34" charset="0"/>
                            <a:cs typeface="Arial" panose="020B0604020202020204" pitchFamily="34" charset="0"/>
                          </a:rPr>
                          <m:t>𝐴</m:t>
                        </m:r>
                      </m:e>
                      <m:sub>
                        <m:r>
                          <a:rPr lang="da-DK" sz="4000" i="1">
                            <a:solidFill>
                              <a:srgbClr val="000000"/>
                            </a:solidFill>
                            <a:latin typeface="Cambria Math" panose="02040503050406030204" pitchFamily="18" charset="0"/>
                            <a:ea typeface="Calibri" panose="020F0502020204030204" pitchFamily="34" charset="0"/>
                            <a:cs typeface="Arial" panose="020B0604020202020204" pitchFamily="34" charset="0"/>
                          </a:rPr>
                          <m:t>𝑛</m:t>
                        </m:r>
                      </m:sub>
                    </m:sSub>
                  </m:oMath>
                </a14:m>
                <a:r>
                  <a:rPr lang="da-DK"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lần lượt tại </a:t>
                </a:r>
                <a14:m>
                  <m:oMath xmlns:m="http://schemas.openxmlformats.org/officeDocument/2006/math">
                    <m:sSub>
                      <m:sSub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da-DK" sz="4000" i="1">
                            <a:solidFill>
                              <a:srgbClr val="000000"/>
                            </a:solidFill>
                            <a:latin typeface="Cambria Math" panose="02040503050406030204" pitchFamily="18" charset="0"/>
                            <a:ea typeface="Calibri" panose="020F0502020204030204" pitchFamily="34" charset="0"/>
                            <a:cs typeface="Arial" panose="020B0604020202020204" pitchFamily="34" charset="0"/>
                          </a:rPr>
                          <m:t>𝐵</m:t>
                        </m:r>
                      </m:e>
                      <m:sub>
                        <m:r>
                          <a:rPr lang="da-DK" sz="4000" i="1">
                            <a:solidFill>
                              <a:srgbClr val="000000"/>
                            </a:solidFill>
                            <a:latin typeface="Cambria Math" panose="02040503050406030204" pitchFamily="18" charset="0"/>
                            <a:ea typeface="Calibri" panose="020F0502020204030204" pitchFamily="34" charset="0"/>
                            <a:cs typeface="Arial" panose="020B0604020202020204" pitchFamily="34" charset="0"/>
                          </a:rPr>
                          <m:t>1</m:t>
                        </m:r>
                      </m:sub>
                    </m:sSub>
                    <m:r>
                      <a:rPr lang="da-DK"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sSub>
                      <m:sSub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da-DK" sz="4000" i="1">
                            <a:solidFill>
                              <a:srgbClr val="000000"/>
                            </a:solidFill>
                            <a:latin typeface="Cambria Math" panose="02040503050406030204" pitchFamily="18" charset="0"/>
                            <a:ea typeface="Calibri" panose="020F0502020204030204" pitchFamily="34" charset="0"/>
                            <a:cs typeface="Arial" panose="020B0604020202020204" pitchFamily="34" charset="0"/>
                          </a:rPr>
                          <m:t>𝐵</m:t>
                        </m:r>
                      </m:e>
                      <m:sub>
                        <m:r>
                          <a:rPr lang="da-DK" sz="4000" i="1">
                            <a:solidFill>
                              <a:srgbClr val="000000"/>
                            </a:solidFill>
                            <a:latin typeface="Cambria Math" panose="02040503050406030204" pitchFamily="18" charset="0"/>
                            <a:ea typeface="Calibri" panose="020F0502020204030204" pitchFamily="34" charset="0"/>
                            <a:cs typeface="Arial" panose="020B0604020202020204" pitchFamily="34" charset="0"/>
                          </a:rPr>
                          <m:t>2</m:t>
                        </m:r>
                      </m:sub>
                    </m:sSub>
                    <m:r>
                      <a:rPr lang="da-DK"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sSub>
                      <m:sSub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da-DK" sz="4000" i="1">
                            <a:solidFill>
                              <a:srgbClr val="000000"/>
                            </a:solidFill>
                            <a:latin typeface="Cambria Math" panose="02040503050406030204" pitchFamily="18" charset="0"/>
                            <a:ea typeface="Calibri" panose="020F0502020204030204" pitchFamily="34" charset="0"/>
                            <a:cs typeface="Arial" panose="020B0604020202020204" pitchFamily="34" charset="0"/>
                          </a:rPr>
                          <m:t>𝐵</m:t>
                        </m:r>
                      </m:e>
                      <m:sub>
                        <m:r>
                          <a:rPr lang="da-DK" sz="4000" i="1">
                            <a:solidFill>
                              <a:srgbClr val="000000"/>
                            </a:solidFill>
                            <a:latin typeface="Cambria Math" panose="02040503050406030204" pitchFamily="18" charset="0"/>
                            <a:ea typeface="Calibri" panose="020F0502020204030204" pitchFamily="34" charset="0"/>
                            <a:cs typeface="Arial" panose="020B0604020202020204" pitchFamily="34" charset="0"/>
                          </a:rPr>
                          <m:t>𝑛</m:t>
                        </m:r>
                      </m:sub>
                    </m:sSub>
                    <m:r>
                      <a:rPr lang="da-DK"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oMath>
                </a14:m>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da-DK"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Phần hình chóp đã cho giới hạn bởi hai mặt phẳng </a:t>
                </a:r>
                <a14:m>
                  <m:oMath xmlns:m="http://schemas.openxmlformats.org/officeDocument/2006/math">
                    <m:d>
                      <m:d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da-DK" sz="4000" i="1">
                            <a:solidFill>
                              <a:srgbClr val="000000"/>
                            </a:solidFill>
                            <a:latin typeface="Cambria Math" panose="02040503050406030204" pitchFamily="18" charset="0"/>
                            <a:ea typeface="Calibri" panose="020F0502020204030204" pitchFamily="34" charset="0"/>
                            <a:cs typeface="Arial" panose="020B0604020202020204" pitchFamily="34" charset="0"/>
                          </a:rPr>
                          <m:t>𝑃</m:t>
                        </m:r>
                      </m:e>
                    </m:d>
                  </m:oMath>
                </a14:m>
                <a:r>
                  <a:rPr lang="da-DK"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và (</a:t>
                </a:r>
                <a14:m>
                  <m:oMath xmlns:m="http://schemas.openxmlformats.org/officeDocument/2006/math">
                    <m:sSub>
                      <m:sSub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da-DK" sz="4000" i="1">
                            <a:solidFill>
                              <a:srgbClr val="000000"/>
                            </a:solidFill>
                            <a:latin typeface="Cambria Math" panose="02040503050406030204" pitchFamily="18" charset="0"/>
                            <a:ea typeface="Calibri" panose="020F0502020204030204" pitchFamily="34" charset="0"/>
                            <a:cs typeface="Arial" panose="020B0604020202020204" pitchFamily="34" charset="0"/>
                          </a:rPr>
                          <m:t>𝐴</m:t>
                        </m:r>
                      </m:e>
                      <m:sub>
                        <m:r>
                          <a:rPr lang="da-DK" sz="4000" i="1">
                            <a:solidFill>
                              <a:srgbClr val="000000"/>
                            </a:solidFill>
                            <a:latin typeface="Cambria Math" panose="02040503050406030204" pitchFamily="18" charset="0"/>
                            <a:ea typeface="Calibri" panose="020F0502020204030204" pitchFamily="34" charset="0"/>
                            <a:cs typeface="Arial" panose="020B0604020202020204" pitchFamily="34" charset="0"/>
                          </a:rPr>
                          <m:t>1</m:t>
                        </m:r>
                      </m:sub>
                    </m:sSub>
                    <m:sSub>
                      <m:sSub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da-DK" sz="4000" i="1">
                            <a:solidFill>
                              <a:srgbClr val="000000"/>
                            </a:solidFill>
                            <a:latin typeface="Cambria Math" panose="02040503050406030204" pitchFamily="18" charset="0"/>
                            <a:ea typeface="Calibri" panose="020F0502020204030204" pitchFamily="34" charset="0"/>
                            <a:cs typeface="Arial" panose="020B0604020202020204" pitchFamily="34" charset="0"/>
                          </a:rPr>
                          <m:t>𝐴</m:t>
                        </m:r>
                      </m:e>
                      <m:sub>
                        <m:r>
                          <a:rPr lang="da-DK" sz="4000" i="1">
                            <a:solidFill>
                              <a:srgbClr val="000000"/>
                            </a:solidFill>
                            <a:latin typeface="Cambria Math" panose="02040503050406030204" pitchFamily="18" charset="0"/>
                            <a:ea typeface="Calibri" panose="020F0502020204030204" pitchFamily="34" charset="0"/>
                            <a:cs typeface="Arial" panose="020B0604020202020204" pitchFamily="34" charset="0"/>
                          </a:rPr>
                          <m:t>2</m:t>
                        </m:r>
                      </m:sub>
                    </m:sSub>
                    <m:sSub>
                      <m:sSub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da-DK" sz="4000" i="1">
                            <a:solidFill>
                              <a:srgbClr val="000000"/>
                            </a:solidFill>
                            <a:latin typeface="Cambria Math" panose="02040503050406030204" pitchFamily="18" charset="0"/>
                            <a:ea typeface="Calibri" panose="020F0502020204030204" pitchFamily="34" charset="0"/>
                            <a:cs typeface="Arial" panose="020B0604020202020204" pitchFamily="34" charset="0"/>
                          </a:rPr>
                          <m:t>𝐴</m:t>
                        </m:r>
                      </m:e>
                      <m:sub>
                        <m:r>
                          <a:rPr lang="da-DK" sz="4000" i="1">
                            <a:solidFill>
                              <a:srgbClr val="000000"/>
                            </a:solidFill>
                            <a:latin typeface="Cambria Math" panose="02040503050406030204" pitchFamily="18" charset="0"/>
                            <a:ea typeface="Calibri" panose="020F0502020204030204" pitchFamily="34" charset="0"/>
                            <a:cs typeface="Arial" panose="020B0604020202020204" pitchFamily="34" charset="0"/>
                          </a:rPr>
                          <m:t>3</m:t>
                        </m:r>
                      </m:sub>
                    </m:sSub>
                    <m:r>
                      <a:rPr lang="da-DK"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sSub>
                      <m:sSub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da-DK" sz="4000" i="1">
                            <a:solidFill>
                              <a:srgbClr val="000000"/>
                            </a:solidFill>
                            <a:latin typeface="Cambria Math" panose="02040503050406030204" pitchFamily="18" charset="0"/>
                            <a:ea typeface="Calibri" panose="020F0502020204030204" pitchFamily="34" charset="0"/>
                            <a:cs typeface="Arial" panose="020B0604020202020204" pitchFamily="34" charset="0"/>
                          </a:rPr>
                          <m:t>𝐴</m:t>
                        </m:r>
                      </m:e>
                      <m:sub>
                        <m:r>
                          <a:rPr lang="da-DK" sz="4000" i="1">
                            <a:solidFill>
                              <a:srgbClr val="000000"/>
                            </a:solidFill>
                            <a:latin typeface="Cambria Math" panose="02040503050406030204" pitchFamily="18" charset="0"/>
                            <a:ea typeface="Calibri" panose="020F0502020204030204" pitchFamily="34" charset="0"/>
                            <a:cs typeface="Arial" panose="020B0604020202020204" pitchFamily="34" charset="0"/>
                          </a:rPr>
                          <m:t>𝑛</m:t>
                        </m:r>
                      </m:sub>
                    </m:sSub>
                  </m:oMath>
                </a14:m>
                <a:r>
                  <a:rPr lang="da-DK"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được gọi là hình chóp cụt đều </a:t>
                </a:r>
                <a14:m>
                  <m:oMath xmlns:m="http://schemas.openxmlformats.org/officeDocument/2006/math">
                    <m:r>
                      <a:rPr lang="da-DK"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sSub>
                      <m:sSub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da-DK" sz="4000" i="1">
                            <a:solidFill>
                              <a:srgbClr val="000000"/>
                            </a:solidFill>
                            <a:latin typeface="Cambria Math" panose="02040503050406030204" pitchFamily="18" charset="0"/>
                            <a:ea typeface="Calibri" panose="020F0502020204030204" pitchFamily="34" charset="0"/>
                            <a:cs typeface="Arial" panose="020B0604020202020204" pitchFamily="34" charset="0"/>
                          </a:rPr>
                          <m:t>𝐴</m:t>
                        </m:r>
                      </m:e>
                      <m:sub>
                        <m:r>
                          <a:rPr lang="da-DK" sz="4000" i="1">
                            <a:solidFill>
                              <a:srgbClr val="000000"/>
                            </a:solidFill>
                            <a:latin typeface="Cambria Math" panose="02040503050406030204" pitchFamily="18" charset="0"/>
                            <a:ea typeface="Calibri" panose="020F0502020204030204" pitchFamily="34" charset="0"/>
                            <a:cs typeface="Arial" panose="020B0604020202020204" pitchFamily="34" charset="0"/>
                          </a:rPr>
                          <m:t>1</m:t>
                        </m:r>
                      </m:sub>
                    </m:sSub>
                    <m:sSub>
                      <m:sSub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da-DK" sz="4000" i="1">
                            <a:solidFill>
                              <a:srgbClr val="000000"/>
                            </a:solidFill>
                            <a:latin typeface="Cambria Math" panose="02040503050406030204" pitchFamily="18" charset="0"/>
                            <a:ea typeface="Calibri" panose="020F0502020204030204" pitchFamily="34" charset="0"/>
                            <a:cs typeface="Arial" panose="020B0604020202020204" pitchFamily="34" charset="0"/>
                          </a:rPr>
                          <m:t>𝐴</m:t>
                        </m:r>
                      </m:e>
                      <m:sub>
                        <m:r>
                          <a:rPr lang="da-DK" sz="4000" i="1">
                            <a:solidFill>
                              <a:srgbClr val="000000"/>
                            </a:solidFill>
                            <a:latin typeface="Cambria Math" panose="02040503050406030204" pitchFamily="18" charset="0"/>
                            <a:ea typeface="Calibri" panose="020F0502020204030204" pitchFamily="34" charset="0"/>
                            <a:cs typeface="Arial" panose="020B0604020202020204" pitchFamily="34" charset="0"/>
                          </a:rPr>
                          <m:t>2</m:t>
                        </m:r>
                      </m:sub>
                    </m:sSub>
                    <m:sSub>
                      <m:sSub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da-DK" sz="4000" i="1">
                            <a:solidFill>
                              <a:srgbClr val="000000"/>
                            </a:solidFill>
                            <a:latin typeface="Cambria Math" panose="02040503050406030204" pitchFamily="18" charset="0"/>
                            <a:ea typeface="Calibri" panose="020F0502020204030204" pitchFamily="34" charset="0"/>
                            <a:cs typeface="Arial" panose="020B0604020202020204" pitchFamily="34" charset="0"/>
                          </a:rPr>
                          <m:t>𝐴</m:t>
                        </m:r>
                      </m:e>
                      <m:sub>
                        <m:r>
                          <a:rPr lang="da-DK" sz="4000" i="1">
                            <a:solidFill>
                              <a:srgbClr val="000000"/>
                            </a:solidFill>
                            <a:latin typeface="Cambria Math" panose="02040503050406030204" pitchFamily="18" charset="0"/>
                            <a:ea typeface="Calibri" panose="020F0502020204030204" pitchFamily="34" charset="0"/>
                            <a:cs typeface="Arial" panose="020B0604020202020204" pitchFamily="34" charset="0"/>
                          </a:rPr>
                          <m:t>3</m:t>
                        </m:r>
                      </m:sub>
                    </m:sSub>
                    <m:r>
                      <a:rPr lang="da-DK"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sSub>
                      <m:sSub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da-DK" sz="4000" i="1">
                            <a:solidFill>
                              <a:srgbClr val="000000"/>
                            </a:solidFill>
                            <a:latin typeface="Cambria Math" panose="02040503050406030204" pitchFamily="18" charset="0"/>
                            <a:ea typeface="Calibri" panose="020F0502020204030204" pitchFamily="34" charset="0"/>
                            <a:cs typeface="Arial" panose="020B0604020202020204" pitchFamily="34" charset="0"/>
                          </a:rPr>
                          <m:t>𝐴</m:t>
                        </m:r>
                      </m:e>
                      <m:sub>
                        <m:r>
                          <a:rPr lang="da-DK" sz="4000" i="1">
                            <a:solidFill>
                              <a:srgbClr val="000000"/>
                            </a:solidFill>
                            <a:latin typeface="Cambria Math" panose="02040503050406030204" pitchFamily="18" charset="0"/>
                            <a:ea typeface="Calibri" panose="020F0502020204030204" pitchFamily="34" charset="0"/>
                            <a:cs typeface="Arial" panose="020B0604020202020204" pitchFamily="34" charset="0"/>
                          </a:rPr>
                          <m:t>𝑛</m:t>
                        </m:r>
                      </m:sub>
                    </m:sSub>
                  </m:oMath>
                </a14:m>
                <a:r>
                  <a:rPr lang="da-DK"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r>
                  <a:rPr lang="da-DK" sz="4000" i="1"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sSub>
                      <m:sSub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da-DK" sz="4000" i="1">
                            <a:solidFill>
                              <a:srgbClr val="000000"/>
                            </a:solidFill>
                            <a:latin typeface="Cambria Math" panose="02040503050406030204" pitchFamily="18" charset="0"/>
                            <a:ea typeface="Calibri" panose="020F0502020204030204" pitchFamily="34" charset="0"/>
                            <a:cs typeface="Arial" panose="020B0604020202020204" pitchFamily="34" charset="0"/>
                          </a:rPr>
                          <m:t>𝐵</m:t>
                        </m:r>
                      </m:e>
                      <m:sub>
                        <m:r>
                          <a:rPr lang="da-DK" sz="4000" i="1">
                            <a:solidFill>
                              <a:srgbClr val="000000"/>
                            </a:solidFill>
                            <a:latin typeface="Cambria Math" panose="02040503050406030204" pitchFamily="18" charset="0"/>
                            <a:ea typeface="Calibri" panose="020F0502020204030204" pitchFamily="34" charset="0"/>
                            <a:cs typeface="Arial" panose="020B0604020202020204" pitchFamily="34" charset="0"/>
                          </a:rPr>
                          <m:t>1</m:t>
                        </m:r>
                      </m:sub>
                    </m:sSub>
                    <m:sSub>
                      <m:sSub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da-DK" sz="4000" i="1">
                            <a:solidFill>
                              <a:srgbClr val="000000"/>
                            </a:solidFill>
                            <a:latin typeface="Cambria Math" panose="02040503050406030204" pitchFamily="18" charset="0"/>
                            <a:ea typeface="Calibri" panose="020F0502020204030204" pitchFamily="34" charset="0"/>
                            <a:cs typeface="Arial" panose="020B0604020202020204" pitchFamily="34" charset="0"/>
                          </a:rPr>
                          <m:t>𝐵</m:t>
                        </m:r>
                      </m:e>
                      <m:sub>
                        <m:r>
                          <a:rPr lang="da-DK" sz="4000" i="1">
                            <a:solidFill>
                              <a:srgbClr val="000000"/>
                            </a:solidFill>
                            <a:latin typeface="Cambria Math" panose="02040503050406030204" pitchFamily="18" charset="0"/>
                            <a:ea typeface="Calibri" panose="020F0502020204030204" pitchFamily="34" charset="0"/>
                            <a:cs typeface="Arial" panose="020B0604020202020204" pitchFamily="34" charset="0"/>
                          </a:rPr>
                          <m:t>2</m:t>
                        </m:r>
                      </m:sub>
                    </m:sSub>
                    <m:sSub>
                      <m:sSub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da-DK" sz="4000" i="1">
                            <a:solidFill>
                              <a:srgbClr val="000000"/>
                            </a:solidFill>
                            <a:latin typeface="Cambria Math" panose="02040503050406030204" pitchFamily="18" charset="0"/>
                            <a:ea typeface="Calibri" panose="020F0502020204030204" pitchFamily="34" charset="0"/>
                            <a:cs typeface="Arial" panose="020B0604020202020204" pitchFamily="34" charset="0"/>
                          </a:rPr>
                          <m:t>𝐵</m:t>
                        </m:r>
                      </m:e>
                      <m:sub>
                        <m:r>
                          <a:rPr lang="da-DK" sz="4000" i="1">
                            <a:solidFill>
                              <a:srgbClr val="000000"/>
                            </a:solidFill>
                            <a:latin typeface="Cambria Math" panose="02040503050406030204" pitchFamily="18" charset="0"/>
                            <a:ea typeface="Calibri" panose="020F0502020204030204" pitchFamily="34" charset="0"/>
                            <a:cs typeface="Arial" panose="020B0604020202020204" pitchFamily="34" charset="0"/>
                          </a:rPr>
                          <m:t>3</m:t>
                        </m:r>
                      </m:sub>
                    </m:sSub>
                    <m:r>
                      <a:rPr lang="da-DK"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sSub>
                      <m:sSub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da-DK" sz="4000" i="1">
                            <a:solidFill>
                              <a:srgbClr val="000000"/>
                            </a:solidFill>
                            <a:latin typeface="Cambria Math" panose="02040503050406030204" pitchFamily="18" charset="0"/>
                            <a:ea typeface="Calibri" panose="020F0502020204030204" pitchFamily="34" charset="0"/>
                            <a:cs typeface="Arial" panose="020B0604020202020204" pitchFamily="34" charset="0"/>
                          </a:rPr>
                          <m:t>𝐵</m:t>
                        </m:r>
                      </m:e>
                      <m:sub>
                        <m:r>
                          <a:rPr lang="da-DK" sz="4000" i="1">
                            <a:solidFill>
                              <a:srgbClr val="000000"/>
                            </a:solidFill>
                            <a:latin typeface="Cambria Math" panose="02040503050406030204" pitchFamily="18" charset="0"/>
                            <a:ea typeface="Calibri" panose="020F0502020204030204" pitchFamily="34" charset="0"/>
                            <a:cs typeface="Arial" panose="020B0604020202020204" pitchFamily="34" charset="0"/>
                          </a:rPr>
                          <m:t>𝑛</m:t>
                        </m:r>
                      </m:sub>
                    </m:sSub>
                    <m:r>
                      <a:rPr lang="da-DK"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oMath>
                </a14:m>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20" name="TextBox 19">
                <a:extLst>
                  <a:ext uri="{FF2B5EF4-FFF2-40B4-BE49-F238E27FC236}">
                    <a16:creationId xmlns:a16="http://schemas.microsoft.com/office/drawing/2014/main" id="{A822887F-5418-C059-740B-97E58C7F13B7}"/>
                  </a:ext>
                </a:extLst>
              </p:cNvPr>
              <p:cNvSpPr txBox="1">
                <a:spLocks noRot="1" noChangeAspect="1" noMove="1" noResize="1" noEditPoints="1" noAdjustHandles="1" noChangeArrowheads="1" noChangeShapeType="1" noTextEdit="1"/>
              </p:cNvSpPr>
              <p:nvPr/>
            </p:nvSpPr>
            <p:spPr>
              <a:xfrm>
                <a:off x="812131" y="2131175"/>
                <a:ext cx="16663738" cy="3828292"/>
              </a:xfrm>
              <a:prstGeom prst="rect">
                <a:avLst/>
              </a:prstGeom>
              <a:blipFill>
                <a:blip r:embed="rId2"/>
                <a:stretch>
                  <a:fillRect l="-1168" r="-1168" b="-5363"/>
                </a:stretch>
              </a:blipFill>
              <a:ln w="38100">
                <a:solidFill>
                  <a:srgbClr val="FF0000"/>
                </a:solidFill>
                <a:prstDash val="dash"/>
              </a:ln>
            </p:spPr>
            <p:txBody>
              <a:bodyPr/>
              <a:lstStyle/>
              <a:p>
                <a:r>
                  <a:rPr lang="en-US">
                    <a:noFill/>
                  </a:rPr>
                  <a:t> </a:t>
                </a:r>
              </a:p>
            </p:txBody>
          </p:sp>
        </mc:Fallback>
      </mc:AlternateContent>
      <p:sp>
        <p:nvSpPr>
          <p:cNvPr id="3" name="TextBox 2">
            <a:extLst>
              <a:ext uri="{FF2B5EF4-FFF2-40B4-BE49-F238E27FC236}">
                <a16:creationId xmlns:a16="http://schemas.microsoft.com/office/drawing/2014/main" id="{258898D5-52C6-F9E0-1E9B-7BBF32D8DC7D}"/>
              </a:ext>
            </a:extLst>
          </p:cNvPr>
          <p:cNvSpPr txBox="1"/>
          <p:nvPr/>
        </p:nvSpPr>
        <p:spPr>
          <a:xfrm>
            <a:off x="762000" y="6273877"/>
            <a:ext cx="4953000" cy="98559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lnSpc>
                <a:spcPct val="150000"/>
              </a:lnSpc>
              <a:spcBef>
                <a:spcPts val="600"/>
              </a:spcBef>
              <a:spcAft>
                <a:spcPts val="600"/>
              </a:spcAft>
            </a:pPr>
            <a:r>
              <a:rPr lang="da-DK" sz="4400" i="1" dirty="0">
                <a:solidFill>
                  <a:srgbClr val="000000"/>
                </a:solidFill>
                <a:latin typeface="Arial" panose="020B0604020202020204" pitchFamily="34" charset="0"/>
                <a:ea typeface="Calibri" panose="020F0502020204030204" pitchFamily="34" charset="0"/>
                <a:cs typeface="Times New Roman" panose="02020603050405020304" pitchFamily="18" charset="0"/>
              </a:rPr>
              <a:t>Thể tích lăng trụ</a:t>
            </a:r>
            <a:endParaRPr lang="en-US" sz="4400" dirty="0">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86C7A460-79FB-77A1-BC1E-4EF16438B434}"/>
                  </a:ext>
                </a:extLst>
              </p:cNvPr>
              <p:cNvSpPr txBox="1"/>
              <p:nvPr/>
            </p:nvSpPr>
            <p:spPr>
              <a:xfrm>
                <a:off x="1390650" y="7713759"/>
                <a:ext cx="15506700" cy="2092881"/>
              </a:xfrm>
              <a:prstGeom prst="rect">
                <a:avLst/>
              </a:prstGeom>
              <a:ln w="38100">
                <a:solidFill>
                  <a:srgbClr val="FF0000"/>
                </a:solidFill>
                <a:prstDash val="dash"/>
              </a:ln>
            </p:spPr>
            <p:style>
              <a:lnRef idx="2">
                <a:schemeClr val="accent6"/>
              </a:lnRef>
              <a:fillRef idx="1">
                <a:schemeClr val="lt1"/>
              </a:fillRef>
              <a:effectRef idx="0">
                <a:schemeClr val="accent6"/>
              </a:effectRef>
              <a:fontRef idx="minor">
                <a:schemeClr val="dk1"/>
              </a:fontRef>
            </p:style>
            <p:txBody>
              <a:bodyPr wrap="square">
                <a:spAutoFit/>
              </a:bodyPr>
              <a:lstStyle/>
              <a:p>
                <a:pPr algn="just">
                  <a:lnSpc>
                    <a:spcPct val="150000"/>
                  </a:lnSpc>
                  <a:spcBef>
                    <a:spcPts val="600"/>
                  </a:spcBef>
                  <a:spcAft>
                    <a:spcPts val="600"/>
                  </a:spcAft>
                </a:pPr>
                <a:r>
                  <a:rPr lang="da-DK" sz="4000" dirty="0">
                    <a:latin typeface="Arial" panose="020B0604020202020204" pitchFamily="34" charset="0"/>
                    <a:ea typeface="Times New Roman" panose="02020603050405020304" pitchFamily="18" charset="0"/>
                    <a:cs typeface="Times New Roman" panose="02020603050405020304" pitchFamily="18" charset="0"/>
                  </a:rPr>
                  <a:t>Thể tích của khối lăng trụ bằng diện tích đáy nhân với chiều cao.</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da-DK" sz="4000" i="1">
                          <a:latin typeface="Cambria Math" panose="02040503050406030204" pitchFamily="18" charset="0"/>
                          <a:ea typeface="Times New Roman" panose="02020603050405020304" pitchFamily="18" charset="0"/>
                          <a:cs typeface="Arial" panose="020B0604020202020204" pitchFamily="34" charset="0"/>
                        </a:rPr>
                        <m:t>𝑉</m:t>
                      </m:r>
                      <m:r>
                        <a:rPr lang="da-DK" sz="4000" i="1">
                          <a:latin typeface="Cambria Math" panose="02040503050406030204" pitchFamily="18" charset="0"/>
                          <a:ea typeface="Times New Roman" panose="02020603050405020304" pitchFamily="18" charset="0"/>
                          <a:cs typeface="Arial" panose="020B0604020202020204" pitchFamily="34" charset="0"/>
                        </a:rPr>
                        <m:t>=</m:t>
                      </m:r>
                      <m:r>
                        <a:rPr lang="da-DK" sz="4000" i="1">
                          <a:latin typeface="Cambria Math" panose="02040503050406030204" pitchFamily="18" charset="0"/>
                          <a:ea typeface="Times New Roman" panose="02020603050405020304" pitchFamily="18" charset="0"/>
                          <a:cs typeface="Arial" panose="020B0604020202020204" pitchFamily="34" charset="0"/>
                        </a:rPr>
                        <m:t>𝑆</m:t>
                      </m:r>
                      <m:r>
                        <a:rPr lang="da-DK" sz="4000" i="1">
                          <a:latin typeface="Cambria Math" panose="02040503050406030204" pitchFamily="18" charset="0"/>
                          <a:ea typeface="Times New Roman" panose="02020603050405020304" pitchFamily="18" charset="0"/>
                          <a:cs typeface="Arial" panose="020B0604020202020204" pitchFamily="34" charset="0"/>
                        </a:rPr>
                        <m:t>.</m:t>
                      </m:r>
                      <m:r>
                        <a:rPr lang="da-DK" sz="4000" i="1">
                          <a:latin typeface="Cambria Math" panose="02040503050406030204" pitchFamily="18" charset="0"/>
                          <a:ea typeface="Times New Roman" panose="02020603050405020304" pitchFamily="18" charset="0"/>
                          <a:cs typeface="Arial" panose="020B0604020202020204" pitchFamily="34" charset="0"/>
                        </a:rPr>
                        <m:t>h</m:t>
                      </m:r>
                    </m:oMath>
                  </m:oMathPara>
                </a14:m>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4" name="TextBox 3">
                <a:extLst>
                  <a:ext uri="{FF2B5EF4-FFF2-40B4-BE49-F238E27FC236}">
                    <a16:creationId xmlns:a16="http://schemas.microsoft.com/office/drawing/2014/main" id="{86C7A460-79FB-77A1-BC1E-4EF16438B434}"/>
                  </a:ext>
                </a:extLst>
              </p:cNvPr>
              <p:cNvSpPr txBox="1">
                <a:spLocks noRot="1" noChangeAspect="1" noMove="1" noResize="1" noEditPoints="1" noAdjustHandles="1" noChangeArrowheads="1" noChangeShapeType="1" noTextEdit="1"/>
              </p:cNvSpPr>
              <p:nvPr/>
            </p:nvSpPr>
            <p:spPr>
              <a:xfrm>
                <a:off x="1390650" y="7713759"/>
                <a:ext cx="15506700" cy="2092881"/>
              </a:xfrm>
              <a:prstGeom prst="rect">
                <a:avLst/>
              </a:prstGeom>
              <a:blipFill>
                <a:blip r:embed="rId3"/>
                <a:stretch>
                  <a:fillRect l="-1255"/>
                </a:stretch>
              </a:blipFill>
              <a:ln w="38100">
                <a:solidFill>
                  <a:srgbClr val="FF0000"/>
                </a:solidFill>
                <a:prstDash val="dash"/>
              </a:ln>
            </p:spPr>
            <p:txBody>
              <a:bodyPr/>
              <a:lstStyle/>
              <a:p>
                <a:r>
                  <a:rPr lang="en-US">
                    <a:noFill/>
                  </a:rPr>
                  <a:t> </a:t>
                </a:r>
              </a:p>
            </p:txBody>
          </p:sp>
        </mc:Fallback>
      </mc:AlternateContent>
      <p:pic>
        <p:nvPicPr>
          <p:cNvPr id="2" name="Picture 1">
            <a:extLst>
              <a:ext uri="{FF2B5EF4-FFF2-40B4-BE49-F238E27FC236}">
                <a16:creationId xmlns:a16="http://schemas.microsoft.com/office/drawing/2014/main" id="{10B6E37D-1065-114A-5828-E21142EFFF0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5988901" y="0"/>
            <a:ext cx="1816898" cy="1868441"/>
          </a:xfrm>
          <a:prstGeom prst="rect">
            <a:avLst/>
          </a:prstGeom>
        </p:spPr>
      </p:pic>
    </p:spTree>
    <p:extLst>
      <p:ext uri="{BB962C8B-B14F-4D97-AF65-F5344CB8AC3E}">
        <p14:creationId xmlns:p14="http://schemas.microsoft.com/office/powerpoint/2010/main" val="338125850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circle(in)">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3" grpId="0" animBg="1"/>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2"/>
          <a:stretch>
            <a:fillRect/>
          </a:stretch>
        </p:blipFill>
        <p:spPr>
          <a:xfrm>
            <a:off x="14167762" y="326062"/>
            <a:ext cx="3585747" cy="1558856"/>
          </a:xfrm>
          <a:prstGeom prst="rect">
            <a:avLst/>
          </a:prstGeom>
        </p:spPr>
      </p:pic>
      <p:sp>
        <p:nvSpPr>
          <p:cNvPr id="2" name="TextBox 1">
            <a:extLst>
              <a:ext uri="{FF2B5EF4-FFF2-40B4-BE49-F238E27FC236}">
                <a16:creationId xmlns:a16="http://schemas.microsoft.com/office/drawing/2014/main" id="{4FD194E4-8E7D-E9DF-45F9-0B446201A3CF}"/>
              </a:ext>
            </a:extLst>
          </p:cNvPr>
          <p:cNvSpPr txBox="1"/>
          <p:nvPr/>
        </p:nvSpPr>
        <p:spPr>
          <a:xfrm>
            <a:off x="837110" y="598007"/>
            <a:ext cx="5868490" cy="1066767"/>
          </a:xfrm>
          <a:prstGeom prst="rect">
            <a:avLst/>
          </a:prstGeom>
          <a:solidFill>
            <a:srgbClr val="FFCDCD"/>
          </a:solidFill>
        </p:spPr>
        <p:style>
          <a:lnRef idx="3">
            <a:schemeClr val="lt1"/>
          </a:lnRef>
          <a:fillRef idx="1">
            <a:schemeClr val="accent6"/>
          </a:fillRef>
          <a:effectRef idx="1">
            <a:schemeClr val="accent6"/>
          </a:effectRef>
          <a:fontRef idx="minor">
            <a:schemeClr val="lt1"/>
          </a:fontRef>
        </p:style>
        <p:txBody>
          <a:bodyPr wrap="square">
            <a:spAutoFit/>
          </a:bodyPr>
          <a:lstStyle/>
          <a:p>
            <a:pPr algn="just">
              <a:lnSpc>
                <a:spcPct val="150000"/>
              </a:lnSpc>
              <a:spcBef>
                <a:spcPts val="600"/>
              </a:spcBef>
              <a:spcAft>
                <a:spcPts val="600"/>
              </a:spcAft>
            </a:pPr>
            <a:r>
              <a:rPr lang="da-DK" sz="4800" i="1"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Thể tích khối chóp</a:t>
            </a:r>
            <a:endParaRPr lang="en-US" sz="4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9D9743C5-8CED-B3D3-E43B-DC5C3204EF24}"/>
                  </a:ext>
                </a:extLst>
              </p:cNvPr>
              <p:cNvSpPr txBox="1"/>
              <p:nvPr/>
            </p:nvSpPr>
            <p:spPr>
              <a:xfrm>
                <a:off x="532310" y="1966453"/>
                <a:ext cx="17221199" cy="2904257"/>
              </a:xfrm>
              <a:prstGeom prst="rect">
                <a:avLst/>
              </a:prstGeom>
              <a:ln w="38100">
                <a:solidFill>
                  <a:srgbClr val="1CA379"/>
                </a:solidFill>
                <a:prstDash val="dash"/>
              </a:ln>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50000"/>
                  </a:lnSpc>
                  <a:spcBef>
                    <a:spcPts val="600"/>
                  </a:spcBef>
                  <a:spcAft>
                    <a:spcPts val="600"/>
                  </a:spcAft>
                </a:pPr>
                <a:r>
                  <a:rPr lang="da-DK" sz="4000" dirty="0">
                    <a:latin typeface="Arial" panose="020B0604020202020204" pitchFamily="34" charset="0"/>
                    <a:ea typeface="Times New Roman" panose="02020603050405020304" pitchFamily="18" charset="0"/>
                    <a:cs typeface="Times New Roman" panose="02020603050405020304" pitchFamily="18" charset="0"/>
                  </a:rPr>
                  <a:t>Thể tích của khối chóp bằng một phần ba diện tích đáy nhân với chiều cao.</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𝑉</m:t>
                      </m:r>
                      <m:r>
                        <a:rPr lang="da-DK"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a:rPr lang="da-DK" sz="4000" i="1">
                              <a:solidFill>
                                <a:srgbClr val="000000"/>
                              </a:solidFill>
                              <a:latin typeface="Cambria Math" panose="02040503050406030204" pitchFamily="18" charset="0"/>
                              <a:ea typeface="Calibri" panose="020F0502020204030204" pitchFamily="34" charset="0"/>
                              <a:cs typeface="Arial" panose="020B0604020202020204" pitchFamily="34" charset="0"/>
                            </a:rPr>
                            <m:t>1</m:t>
                          </m:r>
                        </m:num>
                        <m:den>
                          <m:r>
                            <a:rPr lang="da-DK" sz="4000" i="1">
                              <a:solidFill>
                                <a:srgbClr val="000000"/>
                              </a:solidFill>
                              <a:latin typeface="Cambria Math" panose="02040503050406030204" pitchFamily="18" charset="0"/>
                              <a:ea typeface="Calibri" panose="020F0502020204030204" pitchFamily="34" charset="0"/>
                              <a:cs typeface="Arial" panose="020B0604020202020204" pitchFamily="34" charset="0"/>
                            </a:rPr>
                            <m:t>3</m:t>
                          </m:r>
                        </m:den>
                      </m:f>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𝑆</m:t>
                      </m:r>
                      <m:r>
                        <a:rPr lang="da-DK"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da-DK" sz="4000" i="1">
                          <a:solidFill>
                            <a:srgbClr val="000000"/>
                          </a:solidFill>
                          <a:latin typeface="Cambria Math" panose="02040503050406030204" pitchFamily="18" charset="0"/>
                          <a:ea typeface="Calibri" panose="020F0502020204030204" pitchFamily="34" charset="0"/>
                          <a:cs typeface="Arial" panose="020B0604020202020204" pitchFamily="34" charset="0"/>
                        </a:rPr>
                        <m:t>h</m:t>
                      </m:r>
                    </m:oMath>
                  </m:oMathPara>
                </a14:m>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3" name="TextBox 2">
                <a:extLst>
                  <a:ext uri="{FF2B5EF4-FFF2-40B4-BE49-F238E27FC236}">
                    <a16:creationId xmlns:a16="http://schemas.microsoft.com/office/drawing/2014/main" id="{9D9743C5-8CED-B3D3-E43B-DC5C3204EF24}"/>
                  </a:ext>
                </a:extLst>
              </p:cNvPr>
              <p:cNvSpPr txBox="1">
                <a:spLocks noRot="1" noChangeAspect="1" noMove="1" noResize="1" noEditPoints="1" noAdjustHandles="1" noChangeArrowheads="1" noChangeShapeType="1" noTextEdit="1"/>
              </p:cNvSpPr>
              <p:nvPr/>
            </p:nvSpPr>
            <p:spPr>
              <a:xfrm>
                <a:off x="532310" y="1966453"/>
                <a:ext cx="17221199" cy="2904257"/>
              </a:xfrm>
              <a:prstGeom prst="rect">
                <a:avLst/>
              </a:prstGeom>
              <a:blipFill>
                <a:blip r:embed="rId3"/>
                <a:stretch>
                  <a:fillRect l="-1130" r="-600"/>
                </a:stretch>
              </a:blipFill>
              <a:ln w="38100">
                <a:solidFill>
                  <a:srgbClr val="1CA379"/>
                </a:solidFill>
                <a:prstDash val="dash"/>
              </a:ln>
            </p:spPr>
            <p:txBody>
              <a:bodyPr/>
              <a:lstStyle/>
              <a:p>
                <a:r>
                  <a:rPr lang="en-US">
                    <a:noFill/>
                  </a:rPr>
                  <a:t> </a:t>
                </a:r>
              </a:p>
            </p:txBody>
          </p:sp>
        </mc:Fallback>
      </mc:AlternateContent>
      <p:sp>
        <p:nvSpPr>
          <p:cNvPr id="5" name="TextBox 4">
            <a:extLst>
              <a:ext uri="{FF2B5EF4-FFF2-40B4-BE49-F238E27FC236}">
                <a16:creationId xmlns:a16="http://schemas.microsoft.com/office/drawing/2014/main" id="{024C9ABA-1E14-C622-7143-CADFD3064F2A}"/>
              </a:ext>
            </a:extLst>
          </p:cNvPr>
          <p:cNvSpPr txBox="1"/>
          <p:nvPr/>
        </p:nvSpPr>
        <p:spPr>
          <a:xfrm>
            <a:off x="532310" y="5296839"/>
            <a:ext cx="8306890" cy="1066767"/>
          </a:xfrm>
          <a:prstGeom prst="rect">
            <a:avLst/>
          </a:prstGeom>
          <a:solidFill>
            <a:srgbClr val="FFCDCD"/>
          </a:solidFill>
        </p:spPr>
        <p:style>
          <a:lnRef idx="3">
            <a:schemeClr val="lt1"/>
          </a:lnRef>
          <a:fillRef idx="1">
            <a:schemeClr val="accent6"/>
          </a:fillRef>
          <a:effectRef idx="1">
            <a:schemeClr val="accent6"/>
          </a:effectRef>
          <a:fontRef idx="minor">
            <a:schemeClr val="lt1"/>
          </a:fontRef>
        </p:style>
        <p:txBody>
          <a:bodyPr wrap="square">
            <a:spAutoFit/>
          </a:bodyPr>
          <a:lstStyle/>
          <a:p>
            <a:pPr algn="just">
              <a:lnSpc>
                <a:spcPct val="150000"/>
              </a:lnSpc>
              <a:spcBef>
                <a:spcPts val="600"/>
              </a:spcBef>
              <a:spcAft>
                <a:spcPts val="600"/>
              </a:spcAft>
            </a:pPr>
            <a:r>
              <a:rPr lang="da-DK" sz="4800" i="1"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Thể tích khối chóp cụt đều</a:t>
            </a:r>
            <a:endParaRPr lang="en-US" sz="4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8760A291-D411-F1AC-14F0-94683DE5DF17}"/>
                  </a:ext>
                </a:extLst>
              </p:cNvPr>
              <p:cNvSpPr txBox="1"/>
              <p:nvPr/>
            </p:nvSpPr>
            <p:spPr>
              <a:xfrm>
                <a:off x="2779664" y="6965235"/>
                <a:ext cx="12726490" cy="2904257"/>
              </a:xfrm>
              <a:prstGeom prst="rect">
                <a:avLst/>
              </a:prstGeom>
              <a:ln w="38100">
                <a:solidFill>
                  <a:srgbClr val="1CA379"/>
                </a:solidFill>
                <a:prstDash val="dash"/>
              </a:ln>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50000"/>
                  </a:lnSpc>
                  <a:spcBef>
                    <a:spcPts val="600"/>
                  </a:spcBef>
                  <a:spcAft>
                    <a:spcPts val="600"/>
                  </a:spcAft>
                </a:pPr>
                <a:r>
                  <a:rPr lang="da-DK" sz="4000" dirty="0">
                    <a:latin typeface="Arial" panose="020B0604020202020204" pitchFamily="34" charset="0"/>
                    <a:ea typeface="Times New Roman" panose="02020603050405020304" pitchFamily="18" charset="0"/>
                    <a:cs typeface="Times New Roman" panose="02020603050405020304" pitchFamily="18" charset="0"/>
                  </a:rPr>
                  <a:t>Thể tích khối chóp cụt đều được tính theo công thức:</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da-DK" sz="4000" i="1">
                          <a:latin typeface="Cambria Math" panose="02040503050406030204" pitchFamily="18" charset="0"/>
                          <a:ea typeface="Times New Roman" panose="02020603050405020304" pitchFamily="18" charset="0"/>
                          <a:cs typeface="Arial" panose="020B0604020202020204" pitchFamily="34" charset="0"/>
                        </a:rPr>
                        <m:t>𝑉</m:t>
                      </m:r>
                      <m:r>
                        <a:rPr lang="da-DK" sz="4000" i="1">
                          <a:latin typeface="Cambria Math" panose="02040503050406030204" pitchFamily="18" charset="0"/>
                          <a:ea typeface="Times New Roman" panose="02020603050405020304" pitchFamily="18" charset="0"/>
                          <a:cs typeface="Arial" panose="020B0604020202020204" pitchFamily="34" charset="0"/>
                        </a:rPr>
                        <m:t>=</m:t>
                      </m:r>
                      <m:f>
                        <m:fPr>
                          <m:ctrlPr>
                            <a:rPr lang="en-US" sz="4000" i="1">
                              <a:latin typeface="Cambria Math" panose="02040503050406030204" pitchFamily="18" charset="0"/>
                              <a:ea typeface="Times New Roman" panose="02020603050405020304" pitchFamily="18" charset="0"/>
                              <a:cs typeface="Arial" panose="020B0604020202020204" pitchFamily="34" charset="0"/>
                            </a:rPr>
                          </m:ctrlPr>
                        </m:fPr>
                        <m:num>
                          <m:r>
                            <a:rPr lang="da-DK" sz="4000" i="1">
                              <a:latin typeface="Cambria Math" panose="02040503050406030204" pitchFamily="18" charset="0"/>
                              <a:ea typeface="Times New Roman" panose="02020603050405020304" pitchFamily="18" charset="0"/>
                              <a:cs typeface="Arial" panose="020B0604020202020204" pitchFamily="34" charset="0"/>
                            </a:rPr>
                            <m:t>1</m:t>
                          </m:r>
                        </m:num>
                        <m:den>
                          <m:r>
                            <a:rPr lang="da-DK" sz="4000" i="1">
                              <a:latin typeface="Cambria Math" panose="02040503050406030204" pitchFamily="18" charset="0"/>
                              <a:ea typeface="Times New Roman" panose="02020603050405020304" pitchFamily="18" charset="0"/>
                              <a:cs typeface="Arial" panose="020B0604020202020204" pitchFamily="34" charset="0"/>
                            </a:rPr>
                            <m:t>3</m:t>
                          </m:r>
                        </m:den>
                      </m:f>
                      <m:r>
                        <a:rPr lang="da-DK" sz="4000" i="1">
                          <a:latin typeface="Cambria Math" panose="02040503050406030204" pitchFamily="18" charset="0"/>
                          <a:ea typeface="Times New Roman" panose="02020603050405020304" pitchFamily="18" charset="0"/>
                          <a:cs typeface="Arial" panose="020B0604020202020204" pitchFamily="34" charset="0"/>
                        </a:rPr>
                        <m:t>h</m:t>
                      </m:r>
                      <m:d>
                        <m:dPr>
                          <m:ctrlPr>
                            <a:rPr lang="en-US" sz="4000" i="1">
                              <a:latin typeface="Cambria Math" panose="02040503050406030204" pitchFamily="18" charset="0"/>
                              <a:ea typeface="Times New Roman" panose="02020603050405020304" pitchFamily="18" charset="0"/>
                              <a:cs typeface="Arial" panose="020B0604020202020204" pitchFamily="34" charset="0"/>
                            </a:rPr>
                          </m:ctrlPr>
                        </m:dPr>
                        <m:e>
                          <m:sSub>
                            <m:sSubPr>
                              <m:ctrlPr>
                                <a:rPr lang="en-US" sz="4000" i="1">
                                  <a:latin typeface="Cambria Math" panose="02040503050406030204" pitchFamily="18" charset="0"/>
                                  <a:ea typeface="Times New Roman" panose="02020603050405020304" pitchFamily="18" charset="0"/>
                                  <a:cs typeface="Arial" panose="020B0604020202020204" pitchFamily="34" charset="0"/>
                                </a:rPr>
                              </m:ctrlPr>
                            </m:sSubPr>
                            <m:e>
                              <m:r>
                                <a:rPr lang="da-DK" sz="4000" i="1">
                                  <a:latin typeface="Cambria Math" panose="02040503050406030204" pitchFamily="18" charset="0"/>
                                  <a:ea typeface="Times New Roman" panose="02020603050405020304" pitchFamily="18" charset="0"/>
                                  <a:cs typeface="Arial" panose="020B0604020202020204" pitchFamily="34" charset="0"/>
                                </a:rPr>
                                <m:t>𝑆</m:t>
                              </m:r>
                            </m:e>
                            <m:sub>
                              <m:r>
                                <a:rPr lang="da-DK" sz="4000" i="1">
                                  <a:latin typeface="Cambria Math" panose="02040503050406030204" pitchFamily="18" charset="0"/>
                                  <a:ea typeface="Times New Roman" panose="02020603050405020304" pitchFamily="18" charset="0"/>
                                  <a:cs typeface="Arial" panose="020B0604020202020204" pitchFamily="34" charset="0"/>
                                </a:rPr>
                                <m:t>1</m:t>
                              </m:r>
                            </m:sub>
                          </m:sSub>
                          <m:r>
                            <a:rPr lang="da-DK" sz="4000" i="1">
                              <a:latin typeface="Cambria Math" panose="02040503050406030204" pitchFamily="18" charset="0"/>
                              <a:ea typeface="Times New Roman" panose="02020603050405020304" pitchFamily="18" charset="0"/>
                              <a:cs typeface="Arial" panose="020B0604020202020204" pitchFamily="34" charset="0"/>
                            </a:rPr>
                            <m:t>+</m:t>
                          </m:r>
                          <m:rad>
                            <m:radPr>
                              <m:degHide m:val="on"/>
                              <m:ctrlPr>
                                <a:rPr lang="en-US" sz="4000" i="1">
                                  <a:latin typeface="Cambria Math" panose="02040503050406030204" pitchFamily="18" charset="0"/>
                                  <a:ea typeface="Times New Roman" panose="02020603050405020304" pitchFamily="18" charset="0"/>
                                  <a:cs typeface="Arial" panose="020B0604020202020204" pitchFamily="34" charset="0"/>
                                </a:rPr>
                              </m:ctrlPr>
                            </m:radPr>
                            <m:deg/>
                            <m:e>
                              <m:sSub>
                                <m:sSubPr>
                                  <m:ctrlPr>
                                    <a:rPr lang="en-US" sz="4000" i="1">
                                      <a:latin typeface="Cambria Math" panose="02040503050406030204" pitchFamily="18" charset="0"/>
                                      <a:ea typeface="Times New Roman" panose="02020603050405020304" pitchFamily="18" charset="0"/>
                                      <a:cs typeface="Arial" panose="020B0604020202020204" pitchFamily="34" charset="0"/>
                                    </a:rPr>
                                  </m:ctrlPr>
                                </m:sSubPr>
                                <m:e>
                                  <m:r>
                                    <a:rPr lang="da-DK" sz="4000" i="1">
                                      <a:latin typeface="Cambria Math" panose="02040503050406030204" pitchFamily="18" charset="0"/>
                                      <a:ea typeface="Times New Roman" panose="02020603050405020304" pitchFamily="18" charset="0"/>
                                      <a:cs typeface="Arial" panose="020B0604020202020204" pitchFamily="34" charset="0"/>
                                    </a:rPr>
                                    <m:t>𝑆</m:t>
                                  </m:r>
                                </m:e>
                                <m:sub>
                                  <m:r>
                                    <a:rPr lang="da-DK" sz="4000" i="1">
                                      <a:latin typeface="Cambria Math" panose="02040503050406030204" pitchFamily="18" charset="0"/>
                                      <a:ea typeface="Times New Roman" panose="02020603050405020304" pitchFamily="18" charset="0"/>
                                      <a:cs typeface="Arial" panose="020B0604020202020204" pitchFamily="34" charset="0"/>
                                    </a:rPr>
                                    <m:t>1</m:t>
                                  </m:r>
                                </m:sub>
                              </m:sSub>
                              <m:sSub>
                                <m:sSubPr>
                                  <m:ctrlPr>
                                    <a:rPr lang="en-US" sz="4000" i="1">
                                      <a:latin typeface="Cambria Math" panose="02040503050406030204" pitchFamily="18" charset="0"/>
                                      <a:ea typeface="Times New Roman" panose="02020603050405020304" pitchFamily="18" charset="0"/>
                                      <a:cs typeface="Arial" panose="020B0604020202020204" pitchFamily="34" charset="0"/>
                                    </a:rPr>
                                  </m:ctrlPr>
                                </m:sSubPr>
                                <m:e>
                                  <m:r>
                                    <a:rPr lang="da-DK" sz="4000" i="1">
                                      <a:latin typeface="Cambria Math" panose="02040503050406030204" pitchFamily="18" charset="0"/>
                                      <a:ea typeface="Times New Roman" panose="02020603050405020304" pitchFamily="18" charset="0"/>
                                      <a:cs typeface="Arial" panose="020B0604020202020204" pitchFamily="34" charset="0"/>
                                    </a:rPr>
                                    <m:t>𝑆</m:t>
                                  </m:r>
                                </m:e>
                                <m:sub>
                                  <m:r>
                                    <a:rPr lang="da-DK" sz="4000" i="1">
                                      <a:latin typeface="Cambria Math" panose="02040503050406030204" pitchFamily="18" charset="0"/>
                                      <a:ea typeface="Times New Roman" panose="02020603050405020304" pitchFamily="18" charset="0"/>
                                      <a:cs typeface="Arial" panose="020B0604020202020204" pitchFamily="34" charset="0"/>
                                    </a:rPr>
                                    <m:t>2</m:t>
                                  </m:r>
                                </m:sub>
                              </m:sSub>
                            </m:e>
                          </m:rad>
                          <m:r>
                            <a:rPr lang="da-DK" sz="4000" i="1">
                              <a:latin typeface="Cambria Math" panose="02040503050406030204" pitchFamily="18" charset="0"/>
                              <a:ea typeface="Times New Roman" panose="02020603050405020304" pitchFamily="18" charset="0"/>
                              <a:cs typeface="Arial" panose="020B0604020202020204" pitchFamily="34" charset="0"/>
                            </a:rPr>
                            <m:t>+</m:t>
                          </m:r>
                          <m:sSub>
                            <m:sSubPr>
                              <m:ctrlPr>
                                <a:rPr lang="en-US" sz="4000" i="1">
                                  <a:latin typeface="Cambria Math" panose="02040503050406030204" pitchFamily="18" charset="0"/>
                                  <a:ea typeface="Times New Roman" panose="02020603050405020304" pitchFamily="18" charset="0"/>
                                  <a:cs typeface="Arial" panose="020B0604020202020204" pitchFamily="34" charset="0"/>
                                </a:rPr>
                              </m:ctrlPr>
                            </m:sSubPr>
                            <m:e>
                              <m:r>
                                <a:rPr lang="da-DK" sz="4000" i="1">
                                  <a:latin typeface="Cambria Math" panose="02040503050406030204" pitchFamily="18" charset="0"/>
                                  <a:ea typeface="Times New Roman" panose="02020603050405020304" pitchFamily="18" charset="0"/>
                                  <a:cs typeface="Arial" panose="020B0604020202020204" pitchFamily="34" charset="0"/>
                                </a:rPr>
                                <m:t>𝑆</m:t>
                              </m:r>
                            </m:e>
                            <m:sub>
                              <m:r>
                                <a:rPr lang="da-DK" sz="4000" i="1">
                                  <a:latin typeface="Cambria Math" panose="02040503050406030204" pitchFamily="18" charset="0"/>
                                  <a:ea typeface="Times New Roman" panose="02020603050405020304" pitchFamily="18" charset="0"/>
                                  <a:cs typeface="Arial" panose="020B0604020202020204" pitchFamily="34" charset="0"/>
                                </a:rPr>
                                <m:t>2</m:t>
                              </m:r>
                            </m:sub>
                          </m:sSub>
                        </m:e>
                      </m:d>
                      <m:r>
                        <a:rPr lang="da-DK" sz="4000" i="1">
                          <a:latin typeface="Cambria Math" panose="02040503050406030204" pitchFamily="18" charset="0"/>
                          <a:ea typeface="Times New Roman" panose="02020603050405020304" pitchFamily="18" charset="0"/>
                          <a:cs typeface="Arial" panose="020B0604020202020204" pitchFamily="34" charset="0"/>
                        </a:rPr>
                        <m:t>.</m:t>
                      </m:r>
                    </m:oMath>
                  </m:oMathPara>
                </a14:m>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6" name="TextBox 5">
                <a:extLst>
                  <a:ext uri="{FF2B5EF4-FFF2-40B4-BE49-F238E27FC236}">
                    <a16:creationId xmlns:a16="http://schemas.microsoft.com/office/drawing/2014/main" id="{8760A291-D411-F1AC-14F0-94683DE5DF17}"/>
                  </a:ext>
                </a:extLst>
              </p:cNvPr>
              <p:cNvSpPr txBox="1">
                <a:spLocks noRot="1" noChangeAspect="1" noMove="1" noResize="1" noEditPoints="1" noAdjustHandles="1" noChangeArrowheads="1" noChangeShapeType="1" noTextEdit="1"/>
              </p:cNvSpPr>
              <p:nvPr/>
            </p:nvSpPr>
            <p:spPr>
              <a:xfrm>
                <a:off x="2779664" y="6965235"/>
                <a:ext cx="12726490" cy="2904257"/>
              </a:xfrm>
              <a:prstGeom prst="rect">
                <a:avLst/>
              </a:prstGeom>
              <a:blipFill>
                <a:blip r:embed="rId4"/>
                <a:stretch>
                  <a:fillRect l="-1576"/>
                </a:stretch>
              </a:blipFill>
              <a:ln w="38100">
                <a:solidFill>
                  <a:srgbClr val="1CA379"/>
                </a:solidFill>
                <a:prstDash val="dash"/>
              </a:ln>
            </p:spPr>
            <p:txBody>
              <a:bodyPr/>
              <a:lstStyle/>
              <a:p>
                <a:r>
                  <a:rPr lang="en-US">
                    <a:noFill/>
                  </a:rPr>
                  <a:t> </a:t>
                </a:r>
              </a:p>
            </p:txBody>
          </p:sp>
        </mc:Fallback>
      </mc:AlternateContent>
    </p:spTree>
    <p:extLst>
      <p:ext uri="{BB962C8B-B14F-4D97-AF65-F5344CB8AC3E}">
        <p14:creationId xmlns:p14="http://schemas.microsoft.com/office/powerpoint/2010/main" val="3287444582"/>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randombar(horizont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51" name="Picture 47">
            <a:extLst>
              <a:ext uri="{FF2B5EF4-FFF2-40B4-BE49-F238E27FC236}">
                <a16:creationId xmlns:a16="http://schemas.microsoft.com/office/drawing/2014/main" id="{091D62CA-62E5-16C3-F4C0-2E65746C519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15726" y="2455070"/>
            <a:ext cx="1976438" cy="395288"/>
          </a:xfrm>
          <a:prstGeom prst="rect">
            <a:avLst/>
          </a:prstGeom>
          <a:noFill/>
          <a:extLst>
            <a:ext uri="{909E8E84-426E-40DD-AFC4-6F175D3DCCD1}">
              <a14:hiddenFill xmlns:a14="http://schemas.microsoft.com/office/drawing/2010/main">
                <a:solidFill>
                  <a:srgbClr val="FFFFFF"/>
                </a:solidFill>
              </a14:hiddenFill>
            </a:ext>
          </a:extLst>
        </p:spPr>
      </p:pic>
      <p:pic>
        <p:nvPicPr>
          <p:cNvPr id="21550" name="Picture 46">
            <a:extLst>
              <a:ext uri="{FF2B5EF4-FFF2-40B4-BE49-F238E27FC236}">
                <a16:creationId xmlns:a16="http://schemas.microsoft.com/office/drawing/2014/main" id="{926D66F3-CCFB-452E-21DA-3BD61E9475B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08583" y="2121695"/>
            <a:ext cx="1478756" cy="421481"/>
          </a:xfrm>
          <a:prstGeom prst="rect">
            <a:avLst/>
          </a:prstGeom>
          <a:noFill/>
          <a:extLst>
            <a:ext uri="{909E8E84-426E-40DD-AFC4-6F175D3DCCD1}">
              <a14:hiddenFill xmlns:a14="http://schemas.microsoft.com/office/drawing/2010/main">
                <a:solidFill>
                  <a:srgbClr val="FFFFFF"/>
                </a:solidFill>
              </a14:hiddenFill>
            </a:ext>
          </a:extLst>
        </p:spPr>
      </p:pic>
      <p:pic>
        <p:nvPicPr>
          <p:cNvPr id="21549" name="Picture 45">
            <a:extLst>
              <a:ext uri="{FF2B5EF4-FFF2-40B4-BE49-F238E27FC236}">
                <a16:creationId xmlns:a16="http://schemas.microsoft.com/office/drawing/2014/main" id="{9EBC0B55-331D-F4C0-6D0B-0FCA39C80A3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99057" y="1862138"/>
            <a:ext cx="1419225" cy="678657"/>
          </a:xfrm>
          <a:prstGeom prst="rect">
            <a:avLst/>
          </a:prstGeom>
          <a:noFill/>
          <a:extLst>
            <a:ext uri="{909E8E84-426E-40DD-AFC4-6F175D3DCCD1}">
              <a14:hiddenFill xmlns:a14="http://schemas.microsoft.com/office/drawing/2010/main">
                <a:solidFill>
                  <a:srgbClr val="FFFFFF"/>
                </a:solidFill>
              </a14:hiddenFill>
            </a:ext>
          </a:extLst>
        </p:spPr>
      </p:pic>
      <p:pic>
        <p:nvPicPr>
          <p:cNvPr id="21548" name="Picture 44">
            <a:extLst>
              <a:ext uri="{FF2B5EF4-FFF2-40B4-BE49-F238E27FC236}">
                <a16:creationId xmlns:a16="http://schemas.microsoft.com/office/drawing/2014/main" id="{2562592D-C277-ED33-D1AC-9FFE07B9F11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08483" y="1754982"/>
            <a:ext cx="871538" cy="788193"/>
          </a:xfrm>
          <a:prstGeom prst="rect">
            <a:avLst/>
          </a:prstGeom>
          <a:noFill/>
          <a:extLst>
            <a:ext uri="{909E8E84-426E-40DD-AFC4-6F175D3DCCD1}">
              <a14:hiddenFill xmlns:a14="http://schemas.microsoft.com/office/drawing/2010/main">
                <a:solidFill>
                  <a:srgbClr val="FFFFFF"/>
                </a:solidFill>
              </a14:hiddenFill>
            </a:ext>
          </a:extLst>
        </p:spPr>
      </p:pic>
      <p:pic>
        <p:nvPicPr>
          <p:cNvPr id="21547" name="Picture 43">
            <a:extLst>
              <a:ext uri="{FF2B5EF4-FFF2-40B4-BE49-F238E27FC236}">
                <a16:creationId xmlns:a16="http://schemas.microsoft.com/office/drawing/2014/main" id="{1E8843A5-C25C-1C93-06D6-5CAB2FAFBA4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599070" y="1104901"/>
            <a:ext cx="2362200" cy="759620"/>
          </a:xfrm>
          <a:prstGeom prst="rect">
            <a:avLst/>
          </a:prstGeom>
          <a:noFill/>
          <a:extLst>
            <a:ext uri="{909E8E84-426E-40DD-AFC4-6F175D3DCCD1}">
              <a14:hiddenFill xmlns:a14="http://schemas.microsoft.com/office/drawing/2010/main">
                <a:solidFill>
                  <a:srgbClr val="FFFFFF"/>
                </a:solidFill>
              </a14:hiddenFill>
            </a:ext>
          </a:extLst>
        </p:spPr>
      </p:pic>
      <p:pic>
        <p:nvPicPr>
          <p:cNvPr id="21546" name="Picture 42">
            <a:extLst>
              <a:ext uri="{FF2B5EF4-FFF2-40B4-BE49-F238E27FC236}">
                <a16:creationId xmlns:a16="http://schemas.microsoft.com/office/drawing/2014/main" id="{9D6F3FB9-25F0-0A16-DA9D-23E77E22DD6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587163" y="781050"/>
            <a:ext cx="20955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21545" name="Picture 41">
            <a:extLst>
              <a:ext uri="{FF2B5EF4-FFF2-40B4-BE49-F238E27FC236}">
                <a16:creationId xmlns:a16="http://schemas.microsoft.com/office/drawing/2014/main" id="{DD57E001-A7A7-724E-5AC1-1615B33F277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687050" y="1133475"/>
            <a:ext cx="973932" cy="685800"/>
          </a:xfrm>
          <a:prstGeom prst="rect">
            <a:avLst/>
          </a:prstGeom>
          <a:noFill/>
          <a:extLst>
            <a:ext uri="{909E8E84-426E-40DD-AFC4-6F175D3DCCD1}">
              <a14:hiddenFill xmlns:a14="http://schemas.microsoft.com/office/drawing/2010/main">
                <a:solidFill>
                  <a:srgbClr val="FFFFFF"/>
                </a:solidFill>
              </a14:hiddenFill>
            </a:ext>
          </a:extLst>
        </p:spPr>
      </p:pic>
      <p:pic>
        <p:nvPicPr>
          <p:cNvPr id="21544" name="Picture 40">
            <a:extLst>
              <a:ext uri="{FF2B5EF4-FFF2-40B4-BE49-F238E27FC236}">
                <a16:creationId xmlns:a16="http://schemas.microsoft.com/office/drawing/2014/main" id="{256D5768-3640-B686-597B-7650BFA5CD55}"/>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513345" y="376238"/>
            <a:ext cx="2050256" cy="397670"/>
          </a:xfrm>
          <a:prstGeom prst="rect">
            <a:avLst/>
          </a:prstGeom>
          <a:noFill/>
          <a:extLst>
            <a:ext uri="{909E8E84-426E-40DD-AFC4-6F175D3DCCD1}">
              <a14:hiddenFill xmlns:a14="http://schemas.microsoft.com/office/drawing/2010/main">
                <a:solidFill>
                  <a:srgbClr val="FFFFFF"/>
                </a:solidFill>
              </a14:hiddenFill>
            </a:ext>
          </a:extLst>
        </p:spPr>
      </p:pic>
      <p:pic>
        <p:nvPicPr>
          <p:cNvPr id="21543" name="Picture 39">
            <a:extLst>
              <a:ext uri="{FF2B5EF4-FFF2-40B4-BE49-F238E27FC236}">
                <a16:creationId xmlns:a16="http://schemas.microsoft.com/office/drawing/2014/main" id="{69FF3336-6DE1-6EEF-1F49-D23B426B24BB}"/>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501438" y="0"/>
            <a:ext cx="2062163" cy="495300"/>
          </a:xfrm>
          <a:prstGeom prst="rect">
            <a:avLst/>
          </a:prstGeom>
          <a:noFill/>
          <a:extLst>
            <a:ext uri="{909E8E84-426E-40DD-AFC4-6F175D3DCCD1}">
              <a14:hiddenFill xmlns:a14="http://schemas.microsoft.com/office/drawing/2010/main">
                <a:solidFill>
                  <a:srgbClr val="FFFFFF"/>
                </a:solidFill>
              </a14:hiddenFill>
            </a:ext>
          </a:extLst>
        </p:spPr>
      </p:pic>
      <p:pic>
        <p:nvPicPr>
          <p:cNvPr id="21542" name="Picture 38">
            <a:extLst>
              <a:ext uri="{FF2B5EF4-FFF2-40B4-BE49-F238E27FC236}">
                <a16:creationId xmlns:a16="http://schemas.microsoft.com/office/drawing/2014/main" id="{8A20D77A-8AFC-DEEF-2DC2-D661E73EAC31}"/>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687050" y="359570"/>
            <a:ext cx="888207" cy="1462088"/>
          </a:xfrm>
          <a:prstGeom prst="rect">
            <a:avLst/>
          </a:prstGeom>
          <a:noFill/>
          <a:extLst>
            <a:ext uri="{909E8E84-426E-40DD-AFC4-6F175D3DCCD1}">
              <a14:hiddenFill xmlns:a14="http://schemas.microsoft.com/office/drawing/2010/main">
                <a:solidFill>
                  <a:srgbClr val="FFFFFF"/>
                </a:solidFill>
              </a14:hiddenFill>
            </a:ext>
          </a:extLst>
        </p:spPr>
      </p:pic>
      <p:pic>
        <p:nvPicPr>
          <p:cNvPr id="21541" name="Picture 37">
            <a:extLst>
              <a:ext uri="{FF2B5EF4-FFF2-40B4-BE49-F238E27FC236}">
                <a16:creationId xmlns:a16="http://schemas.microsoft.com/office/drawing/2014/main" id="{DDB871F9-A4A8-0807-0970-52BD30350338}"/>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455945" y="1716883"/>
            <a:ext cx="1350168" cy="3128963"/>
          </a:xfrm>
          <a:prstGeom prst="rect">
            <a:avLst/>
          </a:prstGeom>
          <a:noFill/>
          <a:extLst>
            <a:ext uri="{909E8E84-426E-40DD-AFC4-6F175D3DCCD1}">
              <a14:hiddenFill xmlns:a14="http://schemas.microsoft.com/office/drawing/2010/main">
                <a:solidFill>
                  <a:srgbClr val="FFFFFF"/>
                </a:solidFill>
              </a14:hiddenFill>
            </a:ext>
          </a:extLst>
        </p:spPr>
      </p:pic>
      <p:pic>
        <p:nvPicPr>
          <p:cNvPr id="21540" name="Picture 36">
            <a:extLst>
              <a:ext uri="{FF2B5EF4-FFF2-40B4-BE49-F238E27FC236}">
                <a16:creationId xmlns:a16="http://schemas.microsoft.com/office/drawing/2014/main" id="{01EE2C7D-B195-9D44-A4C7-F99D38E0B8AA}"/>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367088" y="2974182"/>
            <a:ext cx="4321970" cy="1314450"/>
          </a:xfrm>
          <a:prstGeom prst="rect">
            <a:avLst/>
          </a:prstGeom>
          <a:noFill/>
          <a:extLst>
            <a:ext uri="{909E8E84-426E-40DD-AFC4-6F175D3DCCD1}">
              <a14:hiddenFill xmlns:a14="http://schemas.microsoft.com/office/drawing/2010/main">
                <a:solidFill>
                  <a:srgbClr val="FFFFFF"/>
                </a:solidFill>
              </a14:hiddenFill>
            </a:ext>
          </a:extLst>
        </p:spPr>
      </p:pic>
      <p:pic>
        <p:nvPicPr>
          <p:cNvPr id="21539" name="Picture 35">
            <a:extLst>
              <a:ext uri="{FF2B5EF4-FFF2-40B4-BE49-F238E27FC236}">
                <a16:creationId xmlns:a16="http://schemas.microsoft.com/office/drawing/2014/main" id="{C96B6A44-B2C7-730B-D36A-91A661787168}"/>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750595" y="2933701"/>
            <a:ext cx="2940843" cy="547688"/>
          </a:xfrm>
          <a:prstGeom prst="rect">
            <a:avLst/>
          </a:prstGeom>
          <a:noFill/>
          <a:extLst>
            <a:ext uri="{909E8E84-426E-40DD-AFC4-6F175D3DCCD1}">
              <a14:hiddenFill xmlns:a14="http://schemas.microsoft.com/office/drawing/2010/main">
                <a:solidFill>
                  <a:srgbClr val="FFFFFF"/>
                </a:solidFill>
              </a14:hiddenFill>
            </a:ext>
          </a:extLst>
        </p:spPr>
      </p:pic>
      <p:pic>
        <p:nvPicPr>
          <p:cNvPr id="21538" name="Picture 34">
            <a:extLst>
              <a:ext uri="{FF2B5EF4-FFF2-40B4-BE49-F238E27FC236}">
                <a16:creationId xmlns:a16="http://schemas.microsoft.com/office/drawing/2014/main" id="{981D44AD-7B38-E92A-2D1A-3C5B5E842047}"/>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10113" y="2397920"/>
            <a:ext cx="2978945" cy="645318"/>
          </a:xfrm>
          <a:prstGeom prst="rect">
            <a:avLst/>
          </a:prstGeom>
          <a:noFill/>
          <a:extLst>
            <a:ext uri="{909E8E84-426E-40DD-AFC4-6F175D3DCCD1}">
              <a14:hiddenFill xmlns:a14="http://schemas.microsoft.com/office/drawing/2010/main">
                <a:solidFill>
                  <a:srgbClr val="FFFFFF"/>
                </a:solidFill>
              </a14:hiddenFill>
            </a:ext>
          </a:extLst>
        </p:spPr>
      </p:pic>
      <p:pic>
        <p:nvPicPr>
          <p:cNvPr id="21537" name="Picture 33">
            <a:extLst>
              <a:ext uri="{FF2B5EF4-FFF2-40B4-BE49-F238E27FC236}">
                <a16:creationId xmlns:a16="http://schemas.microsoft.com/office/drawing/2014/main" id="{BC32BE67-1F2F-8E1C-F3B6-F94DAA1D10E3}"/>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60120" y="1890713"/>
            <a:ext cx="2943225" cy="1152525"/>
          </a:xfrm>
          <a:prstGeom prst="rect">
            <a:avLst/>
          </a:prstGeom>
          <a:noFill/>
          <a:extLst>
            <a:ext uri="{909E8E84-426E-40DD-AFC4-6F175D3DCCD1}">
              <a14:hiddenFill xmlns:a14="http://schemas.microsoft.com/office/drawing/2010/main">
                <a:solidFill>
                  <a:srgbClr val="FFFFFF"/>
                </a:solidFill>
              </a14:hiddenFill>
            </a:ext>
          </a:extLst>
        </p:spPr>
      </p:pic>
      <p:pic>
        <p:nvPicPr>
          <p:cNvPr id="21536" name="Picture 32">
            <a:extLst>
              <a:ext uri="{FF2B5EF4-FFF2-40B4-BE49-F238E27FC236}">
                <a16:creationId xmlns:a16="http://schemas.microsoft.com/office/drawing/2014/main" id="{6C3D9867-EFAD-1A2D-5DC1-95EA3BDF56D8}"/>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698207" y="1285876"/>
            <a:ext cx="3009900" cy="1759745"/>
          </a:xfrm>
          <a:prstGeom prst="rect">
            <a:avLst/>
          </a:prstGeom>
          <a:noFill/>
          <a:extLst>
            <a:ext uri="{909E8E84-426E-40DD-AFC4-6F175D3DCCD1}">
              <a14:hiddenFill xmlns:a14="http://schemas.microsoft.com/office/drawing/2010/main">
                <a:solidFill>
                  <a:srgbClr val="FFFFFF"/>
                </a:solidFill>
              </a14:hiddenFill>
            </a:ext>
          </a:extLst>
        </p:spPr>
      </p:pic>
      <p:pic>
        <p:nvPicPr>
          <p:cNvPr id="21535" name="Picture 31">
            <a:extLst>
              <a:ext uri="{FF2B5EF4-FFF2-40B4-BE49-F238E27FC236}">
                <a16:creationId xmlns:a16="http://schemas.microsoft.com/office/drawing/2014/main" id="{CDD6C180-7186-4340-91AF-142E7D06BA23}"/>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902995" y="697708"/>
            <a:ext cx="2807493" cy="2345531"/>
          </a:xfrm>
          <a:prstGeom prst="rect">
            <a:avLst/>
          </a:prstGeom>
          <a:noFill/>
          <a:extLst>
            <a:ext uri="{909E8E84-426E-40DD-AFC4-6F175D3DCCD1}">
              <a14:hiddenFill xmlns:a14="http://schemas.microsoft.com/office/drawing/2010/main">
                <a:solidFill>
                  <a:srgbClr val="FFFFFF"/>
                </a:solidFill>
              </a14:hiddenFill>
            </a:ext>
          </a:extLst>
        </p:spPr>
      </p:pic>
      <p:pic>
        <p:nvPicPr>
          <p:cNvPr id="21534" name="Picture 30">
            <a:extLst>
              <a:ext uri="{FF2B5EF4-FFF2-40B4-BE49-F238E27FC236}">
                <a16:creationId xmlns:a16="http://schemas.microsoft.com/office/drawing/2014/main" id="{61C3E97E-37C0-A4FD-2D6E-E98C65F0C604}"/>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589045" y="2917033"/>
            <a:ext cx="2019300" cy="1928813"/>
          </a:xfrm>
          <a:prstGeom prst="rect">
            <a:avLst/>
          </a:prstGeom>
          <a:noFill/>
          <a:extLst>
            <a:ext uri="{909E8E84-426E-40DD-AFC4-6F175D3DCCD1}">
              <a14:hiddenFill xmlns:a14="http://schemas.microsoft.com/office/drawing/2010/main">
                <a:solidFill>
                  <a:srgbClr val="FFFFFF"/>
                </a:solidFill>
              </a14:hiddenFill>
            </a:ext>
          </a:extLst>
        </p:spPr>
      </p:pic>
      <p:pic>
        <p:nvPicPr>
          <p:cNvPr id="21533" name="Picture 29">
            <a:extLst>
              <a:ext uri="{FF2B5EF4-FFF2-40B4-BE49-F238E27FC236}">
                <a16:creationId xmlns:a16="http://schemas.microsoft.com/office/drawing/2014/main" id="{DDDE4751-D68E-44E0-F65B-DD104B97F245}"/>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357688" y="6755607"/>
            <a:ext cx="1988345" cy="590550"/>
          </a:xfrm>
          <a:prstGeom prst="rect">
            <a:avLst/>
          </a:prstGeom>
          <a:noFill/>
          <a:extLst>
            <a:ext uri="{909E8E84-426E-40DD-AFC4-6F175D3DCCD1}">
              <a14:hiddenFill xmlns:a14="http://schemas.microsoft.com/office/drawing/2010/main">
                <a:solidFill>
                  <a:srgbClr val="FFFFFF"/>
                </a:solidFill>
              </a14:hiddenFill>
            </a:ext>
          </a:extLst>
        </p:spPr>
      </p:pic>
      <p:pic>
        <p:nvPicPr>
          <p:cNvPr id="21532" name="Picture 28">
            <a:extLst>
              <a:ext uri="{FF2B5EF4-FFF2-40B4-BE49-F238E27FC236}">
                <a16:creationId xmlns:a16="http://schemas.microsoft.com/office/drawing/2014/main" id="{78B25438-832B-AFAE-F96B-D240D3902612}"/>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441033" y="6403182"/>
            <a:ext cx="1916906" cy="502443"/>
          </a:xfrm>
          <a:prstGeom prst="rect">
            <a:avLst/>
          </a:prstGeom>
          <a:noFill/>
          <a:extLst>
            <a:ext uri="{909E8E84-426E-40DD-AFC4-6F175D3DCCD1}">
              <a14:hiddenFill xmlns:a14="http://schemas.microsoft.com/office/drawing/2010/main">
                <a:solidFill>
                  <a:srgbClr val="FFFFFF"/>
                </a:solidFill>
              </a14:hiddenFill>
            </a:ext>
          </a:extLst>
        </p:spPr>
      </p:pic>
      <p:pic>
        <p:nvPicPr>
          <p:cNvPr id="21531" name="Picture 27">
            <a:extLst>
              <a:ext uri="{FF2B5EF4-FFF2-40B4-BE49-F238E27FC236}">
                <a16:creationId xmlns:a16="http://schemas.microsoft.com/office/drawing/2014/main" id="{35A8AB6B-D6D6-E593-1604-573F1443B5D9}"/>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6286500" y="6084095"/>
            <a:ext cx="1069182" cy="742950"/>
          </a:xfrm>
          <a:prstGeom prst="rect">
            <a:avLst/>
          </a:prstGeom>
          <a:noFill/>
          <a:extLst>
            <a:ext uri="{909E8E84-426E-40DD-AFC4-6F175D3DCCD1}">
              <a14:hiddenFill xmlns:a14="http://schemas.microsoft.com/office/drawing/2010/main">
                <a:solidFill>
                  <a:srgbClr val="FFFFFF"/>
                </a:solidFill>
              </a14:hiddenFill>
            </a:ext>
          </a:extLst>
        </p:spPr>
      </p:pic>
      <p:pic>
        <p:nvPicPr>
          <p:cNvPr id="21530" name="Picture 26">
            <a:extLst>
              <a:ext uri="{FF2B5EF4-FFF2-40B4-BE49-F238E27FC236}">
                <a16:creationId xmlns:a16="http://schemas.microsoft.com/office/drawing/2014/main" id="{849E67B9-1868-EF13-F159-96A939D1B486}"/>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881563" y="5824538"/>
            <a:ext cx="2471738" cy="545307"/>
          </a:xfrm>
          <a:prstGeom prst="rect">
            <a:avLst/>
          </a:prstGeom>
          <a:noFill/>
          <a:extLst>
            <a:ext uri="{909E8E84-426E-40DD-AFC4-6F175D3DCCD1}">
              <a14:hiddenFill xmlns:a14="http://schemas.microsoft.com/office/drawing/2010/main">
                <a:solidFill>
                  <a:srgbClr val="FFFFFF"/>
                </a:solidFill>
              </a14:hiddenFill>
            </a:ext>
          </a:extLst>
        </p:spPr>
      </p:pic>
      <p:pic>
        <p:nvPicPr>
          <p:cNvPr id="21529" name="Picture 25">
            <a:extLst>
              <a:ext uri="{FF2B5EF4-FFF2-40B4-BE49-F238E27FC236}">
                <a16:creationId xmlns:a16="http://schemas.microsoft.com/office/drawing/2014/main" id="{B590A67D-040E-B629-552B-A960775255B5}"/>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4100513" y="5095875"/>
            <a:ext cx="3269457" cy="1057275"/>
          </a:xfrm>
          <a:prstGeom prst="rect">
            <a:avLst/>
          </a:prstGeom>
          <a:noFill/>
          <a:extLst>
            <a:ext uri="{909E8E84-426E-40DD-AFC4-6F175D3DCCD1}">
              <a14:hiddenFill xmlns:a14="http://schemas.microsoft.com/office/drawing/2010/main">
                <a:solidFill>
                  <a:srgbClr val="FFFFFF"/>
                </a:solidFill>
              </a14:hiddenFill>
            </a:ext>
          </a:extLst>
        </p:spPr>
      </p:pic>
      <p:pic>
        <p:nvPicPr>
          <p:cNvPr id="21528" name="Picture 24">
            <a:extLst>
              <a:ext uri="{FF2B5EF4-FFF2-40B4-BE49-F238E27FC236}">
                <a16:creationId xmlns:a16="http://schemas.microsoft.com/office/drawing/2014/main" id="{F47561C4-A07A-0B15-FC45-40BD4CA0F25B}"/>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7255670" y="4693445"/>
            <a:ext cx="2355056" cy="1495425"/>
          </a:xfrm>
          <a:prstGeom prst="rect">
            <a:avLst/>
          </a:prstGeom>
          <a:noFill/>
          <a:extLst>
            <a:ext uri="{909E8E84-426E-40DD-AFC4-6F175D3DCCD1}">
              <a14:hiddenFill xmlns:a14="http://schemas.microsoft.com/office/drawing/2010/main">
                <a:solidFill>
                  <a:srgbClr val="FFFFFF"/>
                </a:solidFill>
              </a14:hiddenFill>
            </a:ext>
          </a:extLst>
        </p:spPr>
      </p:pic>
      <p:pic>
        <p:nvPicPr>
          <p:cNvPr id="21527" name="Picture 23">
            <a:extLst>
              <a:ext uri="{FF2B5EF4-FFF2-40B4-BE49-F238E27FC236}">
                <a16:creationId xmlns:a16="http://schemas.microsoft.com/office/drawing/2014/main" id="{BDAEA91F-D04F-7B02-6E56-D22D507AB023}"/>
              </a:ext>
            </a:extLst>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4264820" y="9310688"/>
            <a:ext cx="2178843" cy="833438"/>
          </a:xfrm>
          <a:prstGeom prst="rect">
            <a:avLst/>
          </a:prstGeom>
          <a:noFill/>
          <a:extLst>
            <a:ext uri="{909E8E84-426E-40DD-AFC4-6F175D3DCCD1}">
              <a14:hiddenFill xmlns:a14="http://schemas.microsoft.com/office/drawing/2010/main">
                <a:solidFill>
                  <a:srgbClr val="FFFFFF"/>
                </a:solidFill>
              </a14:hiddenFill>
            </a:ext>
          </a:extLst>
        </p:spPr>
      </p:pic>
      <p:pic>
        <p:nvPicPr>
          <p:cNvPr id="21526" name="Picture 22">
            <a:extLst>
              <a:ext uri="{FF2B5EF4-FFF2-40B4-BE49-F238E27FC236}">
                <a16:creationId xmlns:a16="http://schemas.microsoft.com/office/drawing/2014/main" id="{680A6492-9303-F57E-1607-8C2634926E52}"/>
              </a:ext>
            </a:extLst>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4788695" y="8939213"/>
            <a:ext cx="1671638" cy="445295"/>
          </a:xfrm>
          <a:prstGeom prst="rect">
            <a:avLst/>
          </a:prstGeom>
          <a:noFill/>
          <a:extLst>
            <a:ext uri="{909E8E84-426E-40DD-AFC4-6F175D3DCCD1}">
              <a14:hiddenFill xmlns:a14="http://schemas.microsoft.com/office/drawing/2010/main">
                <a:solidFill>
                  <a:srgbClr val="FFFFFF"/>
                </a:solidFill>
              </a14:hiddenFill>
            </a:ext>
          </a:extLst>
        </p:spPr>
      </p:pic>
      <p:pic>
        <p:nvPicPr>
          <p:cNvPr id="21525" name="Picture 21">
            <a:extLst>
              <a:ext uri="{FF2B5EF4-FFF2-40B4-BE49-F238E27FC236}">
                <a16:creationId xmlns:a16="http://schemas.microsoft.com/office/drawing/2014/main" id="{FA96578D-522A-5CB7-BD6B-1DA4A2F5EA32}"/>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6243638" y="8617745"/>
            <a:ext cx="1507332" cy="1524000"/>
          </a:xfrm>
          <a:prstGeom prst="rect">
            <a:avLst/>
          </a:prstGeom>
          <a:noFill/>
          <a:extLst>
            <a:ext uri="{909E8E84-426E-40DD-AFC4-6F175D3DCCD1}">
              <a14:hiddenFill xmlns:a14="http://schemas.microsoft.com/office/drawing/2010/main">
                <a:solidFill>
                  <a:srgbClr val="FFFFFF"/>
                </a:solidFill>
              </a14:hiddenFill>
            </a:ext>
          </a:extLst>
        </p:spPr>
      </p:pic>
      <p:pic>
        <p:nvPicPr>
          <p:cNvPr id="21524" name="Picture 20">
            <a:extLst>
              <a:ext uri="{FF2B5EF4-FFF2-40B4-BE49-F238E27FC236}">
                <a16:creationId xmlns:a16="http://schemas.microsoft.com/office/drawing/2014/main" id="{BA8AF37C-D2FB-6107-3BBD-64C2D73B30CD}"/>
              </a:ext>
            </a:extLst>
          </p:cNvPr>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4764882" y="8148638"/>
            <a:ext cx="2988468" cy="816770"/>
          </a:xfrm>
          <a:prstGeom prst="rect">
            <a:avLst/>
          </a:prstGeom>
          <a:noFill/>
          <a:extLst>
            <a:ext uri="{909E8E84-426E-40DD-AFC4-6F175D3DCCD1}">
              <a14:hiddenFill xmlns:a14="http://schemas.microsoft.com/office/drawing/2010/main">
                <a:solidFill>
                  <a:srgbClr val="FFFFFF"/>
                </a:solidFill>
              </a14:hiddenFill>
            </a:ext>
          </a:extLst>
        </p:spPr>
      </p:pic>
      <p:pic>
        <p:nvPicPr>
          <p:cNvPr id="21523" name="Picture 19">
            <a:extLst>
              <a:ext uri="{FF2B5EF4-FFF2-40B4-BE49-F238E27FC236}">
                <a16:creationId xmlns:a16="http://schemas.microsoft.com/office/drawing/2014/main" id="{F817D06E-7A0C-084A-C350-E8469B01C348}"/>
              </a:ext>
            </a:extLst>
          </p:cNvPr>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7650957" y="4710113"/>
            <a:ext cx="1959768" cy="4017170"/>
          </a:xfrm>
          <a:prstGeom prst="rect">
            <a:avLst/>
          </a:prstGeom>
          <a:noFill/>
          <a:extLst>
            <a:ext uri="{909E8E84-426E-40DD-AFC4-6F175D3DCCD1}">
              <a14:hiddenFill xmlns:a14="http://schemas.microsoft.com/office/drawing/2010/main">
                <a:solidFill>
                  <a:srgbClr val="FFFFFF"/>
                </a:solidFill>
              </a14:hiddenFill>
            </a:ext>
          </a:extLst>
        </p:spPr>
      </p:pic>
      <p:pic>
        <p:nvPicPr>
          <p:cNvPr id="21522" name="Picture 18">
            <a:extLst>
              <a:ext uri="{FF2B5EF4-FFF2-40B4-BE49-F238E27FC236}">
                <a16:creationId xmlns:a16="http://schemas.microsoft.com/office/drawing/2014/main" id="{23C9B823-5A87-C655-EEF3-32736060EFE4}"/>
              </a:ext>
            </a:extLst>
          </p:cNvPr>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11337133" y="7677151"/>
            <a:ext cx="3233738" cy="2605088"/>
          </a:xfrm>
          <a:prstGeom prst="rect">
            <a:avLst/>
          </a:prstGeom>
          <a:noFill/>
          <a:extLst>
            <a:ext uri="{909E8E84-426E-40DD-AFC4-6F175D3DCCD1}">
              <a14:hiddenFill xmlns:a14="http://schemas.microsoft.com/office/drawing/2010/main">
                <a:solidFill>
                  <a:srgbClr val="FFFFFF"/>
                </a:solidFill>
              </a14:hiddenFill>
            </a:ext>
          </a:extLst>
        </p:spPr>
      </p:pic>
      <p:pic>
        <p:nvPicPr>
          <p:cNvPr id="21521" name="Picture 17">
            <a:extLst>
              <a:ext uri="{FF2B5EF4-FFF2-40B4-BE49-F238E27FC236}">
                <a16:creationId xmlns:a16="http://schemas.microsoft.com/office/drawing/2014/main" id="{532C77C2-AA1E-C378-5A7C-19FF63D5BB49}"/>
              </a:ext>
            </a:extLst>
          </p:cNvPr>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11337132" y="7677151"/>
            <a:ext cx="3264693" cy="1721645"/>
          </a:xfrm>
          <a:prstGeom prst="rect">
            <a:avLst/>
          </a:prstGeom>
          <a:noFill/>
          <a:extLst>
            <a:ext uri="{909E8E84-426E-40DD-AFC4-6F175D3DCCD1}">
              <a14:hiddenFill xmlns:a14="http://schemas.microsoft.com/office/drawing/2010/main">
                <a:solidFill>
                  <a:srgbClr val="FFFFFF"/>
                </a:solidFill>
              </a14:hiddenFill>
            </a:ext>
          </a:extLst>
        </p:spPr>
      </p:pic>
      <p:pic>
        <p:nvPicPr>
          <p:cNvPr id="21520" name="Picture 16">
            <a:extLst>
              <a:ext uri="{FF2B5EF4-FFF2-40B4-BE49-F238E27FC236}">
                <a16:creationId xmlns:a16="http://schemas.microsoft.com/office/drawing/2014/main" id="{216DF35D-E551-6911-4F74-E010076A1FF8}"/>
              </a:ext>
            </a:extLst>
          </p:cNvPr>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12753976" y="8008145"/>
            <a:ext cx="1978820" cy="707231"/>
          </a:xfrm>
          <a:prstGeom prst="rect">
            <a:avLst/>
          </a:prstGeom>
          <a:noFill/>
          <a:extLst>
            <a:ext uri="{909E8E84-426E-40DD-AFC4-6F175D3DCCD1}">
              <a14:hiddenFill xmlns:a14="http://schemas.microsoft.com/office/drawing/2010/main">
                <a:solidFill>
                  <a:srgbClr val="FFFFFF"/>
                </a:solidFill>
              </a14:hiddenFill>
            </a:ext>
          </a:extLst>
        </p:spPr>
      </p:pic>
      <p:pic>
        <p:nvPicPr>
          <p:cNvPr id="21519" name="Picture 15">
            <a:extLst>
              <a:ext uri="{FF2B5EF4-FFF2-40B4-BE49-F238E27FC236}">
                <a16:creationId xmlns:a16="http://schemas.microsoft.com/office/drawing/2014/main" id="{4D280728-4125-21C0-FA7C-544566CB92D4}"/>
              </a:ext>
            </a:extLst>
          </p:cNvPr>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12734925" y="7284245"/>
            <a:ext cx="1971675" cy="807243"/>
          </a:xfrm>
          <a:prstGeom prst="rect">
            <a:avLst/>
          </a:prstGeom>
          <a:noFill/>
          <a:extLst>
            <a:ext uri="{909E8E84-426E-40DD-AFC4-6F175D3DCCD1}">
              <a14:hiddenFill xmlns:a14="http://schemas.microsoft.com/office/drawing/2010/main">
                <a:solidFill>
                  <a:srgbClr val="FFFFFF"/>
                </a:solidFill>
              </a14:hiddenFill>
            </a:ext>
          </a:extLst>
        </p:spPr>
      </p:pic>
      <p:pic>
        <p:nvPicPr>
          <p:cNvPr id="21518" name="Picture 14">
            <a:extLst>
              <a:ext uri="{FF2B5EF4-FFF2-40B4-BE49-F238E27FC236}">
                <a16:creationId xmlns:a16="http://schemas.microsoft.com/office/drawing/2014/main" id="{6AF5FA02-01CC-1062-427F-E30A7AEA837E}"/>
              </a:ext>
            </a:extLst>
          </p:cNvPr>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11337132" y="7662863"/>
            <a:ext cx="1476375" cy="428625"/>
          </a:xfrm>
          <a:prstGeom prst="rect">
            <a:avLst/>
          </a:prstGeom>
          <a:noFill/>
          <a:extLst>
            <a:ext uri="{909E8E84-426E-40DD-AFC4-6F175D3DCCD1}">
              <a14:hiddenFill xmlns:a14="http://schemas.microsoft.com/office/drawing/2010/main">
                <a:solidFill>
                  <a:srgbClr val="FFFFFF"/>
                </a:solidFill>
              </a14:hiddenFill>
            </a:ext>
          </a:extLst>
        </p:spPr>
      </p:pic>
      <p:pic>
        <p:nvPicPr>
          <p:cNvPr id="21517" name="Picture 13">
            <a:extLst>
              <a:ext uri="{FF2B5EF4-FFF2-40B4-BE49-F238E27FC236}">
                <a16:creationId xmlns:a16="http://schemas.microsoft.com/office/drawing/2014/main" id="{52DB4C4F-0FFA-1B2C-790F-6709BDD01A8E}"/>
              </a:ext>
            </a:extLst>
          </p:cNvPr>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12403932" y="6843713"/>
            <a:ext cx="1914525" cy="476250"/>
          </a:xfrm>
          <a:prstGeom prst="rect">
            <a:avLst/>
          </a:prstGeom>
          <a:noFill/>
          <a:extLst>
            <a:ext uri="{909E8E84-426E-40DD-AFC4-6F175D3DCCD1}">
              <a14:hiddenFill xmlns:a14="http://schemas.microsoft.com/office/drawing/2010/main">
                <a:solidFill>
                  <a:srgbClr val="FFFFFF"/>
                </a:solidFill>
              </a14:hiddenFill>
            </a:ext>
          </a:extLst>
        </p:spPr>
      </p:pic>
      <p:pic>
        <p:nvPicPr>
          <p:cNvPr id="21516" name="Picture 12">
            <a:extLst>
              <a:ext uri="{FF2B5EF4-FFF2-40B4-BE49-F238E27FC236}">
                <a16:creationId xmlns:a16="http://schemas.microsoft.com/office/drawing/2014/main" id="{CB47EDC4-0568-F996-C9A3-CAEDF4CF888F}"/>
              </a:ext>
            </a:extLst>
          </p:cNvPr>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12389645" y="6507957"/>
            <a:ext cx="1924050" cy="447675"/>
          </a:xfrm>
          <a:prstGeom prst="rect">
            <a:avLst/>
          </a:prstGeom>
          <a:noFill/>
          <a:extLst>
            <a:ext uri="{909E8E84-426E-40DD-AFC4-6F175D3DCCD1}">
              <a14:hiddenFill xmlns:a14="http://schemas.microsoft.com/office/drawing/2010/main">
                <a:solidFill>
                  <a:srgbClr val="FFFFFF"/>
                </a:solidFill>
              </a14:hiddenFill>
            </a:ext>
          </a:extLst>
        </p:spPr>
      </p:pic>
      <p:pic>
        <p:nvPicPr>
          <p:cNvPr id="21515" name="Picture 11">
            <a:extLst>
              <a:ext uri="{FF2B5EF4-FFF2-40B4-BE49-F238E27FC236}">
                <a16:creationId xmlns:a16="http://schemas.microsoft.com/office/drawing/2014/main" id="{B6B649D1-550B-D50B-4121-DA6EF473B989}"/>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11320463" y="6777038"/>
            <a:ext cx="1143000" cy="964407"/>
          </a:xfrm>
          <a:prstGeom prst="rect">
            <a:avLst/>
          </a:prstGeom>
          <a:noFill/>
          <a:extLst>
            <a:ext uri="{909E8E84-426E-40DD-AFC4-6F175D3DCCD1}">
              <a14:hiddenFill xmlns:a14="http://schemas.microsoft.com/office/drawing/2010/main">
                <a:solidFill>
                  <a:srgbClr val="FFFFFF"/>
                </a:solidFill>
              </a14:hiddenFill>
            </a:ext>
          </a:extLst>
        </p:spPr>
      </p:pic>
      <p:pic>
        <p:nvPicPr>
          <p:cNvPr id="21514" name="Picture 10">
            <a:extLst>
              <a:ext uri="{FF2B5EF4-FFF2-40B4-BE49-F238E27FC236}">
                <a16:creationId xmlns:a16="http://schemas.microsoft.com/office/drawing/2014/main" id="{E35F3C93-3870-960E-9408-6A847248D76E}"/>
              </a:ext>
            </a:extLst>
          </p:cNvPr>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11320463" y="5976938"/>
            <a:ext cx="2626520" cy="1766888"/>
          </a:xfrm>
          <a:prstGeom prst="rect">
            <a:avLst/>
          </a:prstGeom>
          <a:noFill/>
          <a:extLst>
            <a:ext uri="{909E8E84-426E-40DD-AFC4-6F175D3DCCD1}">
              <a14:hiddenFill xmlns:a14="http://schemas.microsoft.com/office/drawing/2010/main">
                <a:solidFill>
                  <a:srgbClr val="FFFFFF"/>
                </a:solidFill>
              </a14:hiddenFill>
            </a:ext>
          </a:extLst>
        </p:spPr>
      </p:pic>
      <p:pic>
        <p:nvPicPr>
          <p:cNvPr id="21513" name="Picture 9">
            <a:extLst>
              <a:ext uri="{FF2B5EF4-FFF2-40B4-BE49-F238E27FC236}">
                <a16:creationId xmlns:a16="http://schemas.microsoft.com/office/drawing/2014/main" id="{46E5583D-7457-BE7B-C08F-9C97879E6177}"/>
              </a:ext>
            </a:extLst>
          </p:cNvPr>
          <p:cNvPicPr>
            <a:picLocks noChangeAspect="1" noChangeArrowheads="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11320463" y="5355432"/>
            <a:ext cx="3593307" cy="2388393"/>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a:extLst>
              <a:ext uri="{FF2B5EF4-FFF2-40B4-BE49-F238E27FC236}">
                <a16:creationId xmlns:a16="http://schemas.microsoft.com/office/drawing/2014/main" id="{F58DFA48-5B69-7AA2-1AFA-0C0786921DFF}"/>
              </a:ext>
            </a:extLst>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9472613" y="4710113"/>
            <a:ext cx="1966913" cy="3071813"/>
          </a:xfrm>
          <a:prstGeom prst="rect">
            <a:avLst/>
          </a:prstGeom>
          <a:noFill/>
          <a:extLst>
            <a:ext uri="{909E8E84-426E-40DD-AFC4-6F175D3DCCD1}">
              <a14:hiddenFill xmlns:a14="http://schemas.microsoft.com/office/drawing/2010/main">
                <a:solidFill>
                  <a:srgbClr val="FFFFFF"/>
                </a:solidFill>
              </a14:hiddenFill>
            </a:ext>
          </a:extLst>
        </p:spPr>
      </p:pic>
      <p:pic>
        <p:nvPicPr>
          <p:cNvPr id="21511" name="Picture 7">
            <a:extLst>
              <a:ext uri="{FF2B5EF4-FFF2-40B4-BE49-F238E27FC236}">
                <a16:creationId xmlns:a16="http://schemas.microsoft.com/office/drawing/2014/main" id="{064FA010-A38C-AB51-4ED0-AFF9CEF22F5A}"/>
              </a:ext>
            </a:extLst>
          </p:cNvPr>
          <p:cNvPicPr>
            <a:picLocks noChangeAspect="1" noChangeArrowheads="1"/>
          </p:cNvPicPr>
          <p:nvPr/>
        </p:nvPicPr>
        <p:blipFill>
          <a:blip r:embed="rId42" cstate="print">
            <a:extLst>
              <a:ext uri="{28A0092B-C50C-407E-A947-70E740481C1C}">
                <a14:useLocalDpi xmlns:a14="http://schemas.microsoft.com/office/drawing/2010/main" val="0"/>
              </a:ext>
            </a:extLst>
          </a:blip>
          <a:srcRect/>
          <a:stretch>
            <a:fillRect/>
          </a:stretch>
        </p:blipFill>
        <p:spPr bwMode="auto">
          <a:xfrm>
            <a:off x="11918157" y="4119563"/>
            <a:ext cx="2628900" cy="795338"/>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a:extLst>
              <a:ext uri="{FF2B5EF4-FFF2-40B4-BE49-F238E27FC236}">
                <a16:creationId xmlns:a16="http://schemas.microsoft.com/office/drawing/2014/main" id="{EFE0641F-20B9-1056-AC5E-7B68800B71D7}"/>
              </a:ext>
            </a:extLst>
          </p:cNvPr>
          <p:cNvPicPr>
            <a:picLocks noChangeAspect="1" noChangeArrowheads="1"/>
          </p:cNvPicPr>
          <p:nvPr/>
        </p:nvPicPr>
        <p:blipFill>
          <a:blip r:embed="rId43" cstate="print">
            <a:extLst>
              <a:ext uri="{28A0092B-C50C-407E-A947-70E740481C1C}">
                <a14:useLocalDpi xmlns:a14="http://schemas.microsoft.com/office/drawing/2010/main" val="0"/>
              </a:ext>
            </a:extLst>
          </a:blip>
          <a:srcRect/>
          <a:stretch>
            <a:fillRect/>
          </a:stretch>
        </p:blipFill>
        <p:spPr bwMode="auto">
          <a:xfrm>
            <a:off x="11901488" y="3200400"/>
            <a:ext cx="2859882" cy="1000125"/>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a:extLst>
              <a:ext uri="{FF2B5EF4-FFF2-40B4-BE49-F238E27FC236}">
                <a16:creationId xmlns:a16="http://schemas.microsoft.com/office/drawing/2014/main" id="{BABF6A83-C3D5-F11F-8399-20D141119B64}"/>
              </a:ext>
            </a:extLst>
          </p:cNvPr>
          <p:cNvPicPr>
            <a:picLocks noChangeAspect="1" noChangeArrowheads="1"/>
          </p:cNvPicPr>
          <p:nvPr/>
        </p:nvPicPr>
        <p:blipFill>
          <a:blip r:embed="rId44" cstate="print">
            <a:extLst>
              <a:ext uri="{28A0092B-C50C-407E-A947-70E740481C1C}">
                <a14:useLocalDpi xmlns:a14="http://schemas.microsoft.com/office/drawing/2010/main" val="0"/>
              </a:ext>
            </a:extLst>
          </a:blip>
          <a:srcRect/>
          <a:stretch>
            <a:fillRect/>
          </a:stretch>
        </p:blipFill>
        <p:spPr bwMode="auto">
          <a:xfrm>
            <a:off x="9472613" y="4052888"/>
            <a:ext cx="2545557" cy="795338"/>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a:extLst>
              <a:ext uri="{FF2B5EF4-FFF2-40B4-BE49-F238E27FC236}">
                <a16:creationId xmlns:a16="http://schemas.microsoft.com/office/drawing/2014/main" id="{A493CCB4-1810-4D49-5ACD-09AF3EDFCF22}"/>
              </a:ext>
            </a:extLst>
          </p:cNvPr>
          <p:cNvPicPr>
            <a:picLocks noChangeAspect="1" noChangeArrowheads="1"/>
          </p:cNvPicPr>
          <p:nvPr/>
        </p:nvPicPr>
        <p:blipFill>
          <a:blip r:embed="rId45" cstate="print">
            <a:extLst>
              <a:ext uri="{28A0092B-C50C-407E-A947-70E740481C1C}">
                <a14:useLocalDpi xmlns:a14="http://schemas.microsoft.com/office/drawing/2010/main" val="0"/>
              </a:ext>
            </a:extLst>
          </a:blip>
          <a:srcRect/>
          <a:stretch>
            <a:fillRect/>
          </a:stretch>
        </p:blipFill>
        <p:spPr bwMode="auto">
          <a:xfrm>
            <a:off x="8353425" y="4067176"/>
            <a:ext cx="2371725" cy="141684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left)">
                                      <p:cBhvr>
                                        <p:cTn id="17" dur="500"/>
                                        <p:tgtEl>
                                          <p:spTgt spid="215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left)">
                                      <p:cBhvr>
                                        <p:cTn id="22" dur="500"/>
                                        <p:tgtEl>
                                          <p:spTgt spid="215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wipe(left)">
                                      <p:cBhvr>
                                        <p:cTn id="27" dur="500"/>
                                        <p:tgtEl>
                                          <p:spTgt spid="215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1513"/>
                                        </p:tgtEl>
                                        <p:attrNameLst>
                                          <p:attrName>style.visibility</p:attrName>
                                        </p:attrNameLst>
                                      </p:cBhvr>
                                      <p:to>
                                        <p:strVal val="visible"/>
                                      </p:to>
                                    </p:set>
                                    <p:animEffect transition="in" filter="wipe(left)">
                                      <p:cBhvr>
                                        <p:cTn id="32" dur="500"/>
                                        <p:tgtEl>
                                          <p:spTgt spid="215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1514"/>
                                        </p:tgtEl>
                                        <p:attrNameLst>
                                          <p:attrName>style.visibility</p:attrName>
                                        </p:attrNameLst>
                                      </p:cBhvr>
                                      <p:to>
                                        <p:strVal val="visible"/>
                                      </p:to>
                                    </p:set>
                                    <p:animEffect transition="in" filter="wipe(left)">
                                      <p:cBhvr>
                                        <p:cTn id="37" dur="500"/>
                                        <p:tgtEl>
                                          <p:spTgt spid="2151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21515"/>
                                        </p:tgtEl>
                                        <p:attrNameLst>
                                          <p:attrName>style.visibility</p:attrName>
                                        </p:attrNameLst>
                                      </p:cBhvr>
                                      <p:to>
                                        <p:strVal val="visible"/>
                                      </p:to>
                                    </p:set>
                                    <p:animEffect transition="in" filter="wipe(left)">
                                      <p:cBhvr>
                                        <p:cTn id="42" dur="500"/>
                                        <p:tgtEl>
                                          <p:spTgt spid="2151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21516"/>
                                        </p:tgtEl>
                                        <p:attrNameLst>
                                          <p:attrName>style.visibility</p:attrName>
                                        </p:attrNameLst>
                                      </p:cBhvr>
                                      <p:to>
                                        <p:strVal val="visible"/>
                                      </p:to>
                                    </p:set>
                                    <p:animEffect transition="in" filter="wipe(left)">
                                      <p:cBhvr>
                                        <p:cTn id="47" dur="500"/>
                                        <p:tgtEl>
                                          <p:spTgt spid="2151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21517"/>
                                        </p:tgtEl>
                                        <p:attrNameLst>
                                          <p:attrName>style.visibility</p:attrName>
                                        </p:attrNameLst>
                                      </p:cBhvr>
                                      <p:to>
                                        <p:strVal val="visible"/>
                                      </p:to>
                                    </p:set>
                                    <p:animEffect transition="in" filter="wipe(left)">
                                      <p:cBhvr>
                                        <p:cTn id="52" dur="500"/>
                                        <p:tgtEl>
                                          <p:spTgt spid="2151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21518"/>
                                        </p:tgtEl>
                                        <p:attrNameLst>
                                          <p:attrName>style.visibility</p:attrName>
                                        </p:attrNameLst>
                                      </p:cBhvr>
                                      <p:to>
                                        <p:strVal val="visible"/>
                                      </p:to>
                                    </p:set>
                                    <p:animEffect transition="in" filter="wipe(left)">
                                      <p:cBhvr>
                                        <p:cTn id="57" dur="500"/>
                                        <p:tgtEl>
                                          <p:spTgt spid="2151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21519"/>
                                        </p:tgtEl>
                                        <p:attrNameLst>
                                          <p:attrName>style.visibility</p:attrName>
                                        </p:attrNameLst>
                                      </p:cBhvr>
                                      <p:to>
                                        <p:strVal val="visible"/>
                                      </p:to>
                                    </p:set>
                                    <p:animEffect transition="in" filter="wipe(left)">
                                      <p:cBhvr>
                                        <p:cTn id="62" dur="500"/>
                                        <p:tgtEl>
                                          <p:spTgt spid="21519"/>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21520"/>
                                        </p:tgtEl>
                                        <p:attrNameLst>
                                          <p:attrName>style.visibility</p:attrName>
                                        </p:attrNameLst>
                                      </p:cBhvr>
                                      <p:to>
                                        <p:strVal val="visible"/>
                                      </p:to>
                                    </p:set>
                                    <p:animEffect transition="in" filter="wipe(left)">
                                      <p:cBhvr>
                                        <p:cTn id="67" dur="500"/>
                                        <p:tgtEl>
                                          <p:spTgt spid="21520"/>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childTnLst>
                                    <p:set>
                                      <p:cBhvr>
                                        <p:cTn id="71" dur="1" fill="hold">
                                          <p:stCondLst>
                                            <p:cond delay="0"/>
                                          </p:stCondLst>
                                        </p:cTn>
                                        <p:tgtEl>
                                          <p:spTgt spid="21521"/>
                                        </p:tgtEl>
                                        <p:attrNameLst>
                                          <p:attrName>style.visibility</p:attrName>
                                        </p:attrNameLst>
                                      </p:cBhvr>
                                      <p:to>
                                        <p:strVal val="visible"/>
                                      </p:to>
                                    </p:set>
                                    <p:animEffect transition="in" filter="wipe(left)">
                                      <p:cBhvr>
                                        <p:cTn id="72" dur="500"/>
                                        <p:tgtEl>
                                          <p:spTgt spid="21521"/>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nodeType="clickEffect">
                                  <p:stCondLst>
                                    <p:cond delay="0"/>
                                  </p:stCondLst>
                                  <p:childTnLst>
                                    <p:set>
                                      <p:cBhvr>
                                        <p:cTn id="76" dur="1" fill="hold">
                                          <p:stCondLst>
                                            <p:cond delay="0"/>
                                          </p:stCondLst>
                                        </p:cTn>
                                        <p:tgtEl>
                                          <p:spTgt spid="21522"/>
                                        </p:tgtEl>
                                        <p:attrNameLst>
                                          <p:attrName>style.visibility</p:attrName>
                                        </p:attrNameLst>
                                      </p:cBhvr>
                                      <p:to>
                                        <p:strVal val="visible"/>
                                      </p:to>
                                    </p:set>
                                    <p:animEffect transition="in" filter="wipe(left)">
                                      <p:cBhvr>
                                        <p:cTn id="77" dur="500"/>
                                        <p:tgtEl>
                                          <p:spTgt spid="21522"/>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2" fill="hold" nodeType="clickEffect">
                                  <p:stCondLst>
                                    <p:cond delay="0"/>
                                  </p:stCondLst>
                                  <p:childTnLst>
                                    <p:set>
                                      <p:cBhvr>
                                        <p:cTn id="81" dur="1" fill="hold">
                                          <p:stCondLst>
                                            <p:cond delay="0"/>
                                          </p:stCondLst>
                                        </p:cTn>
                                        <p:tgtEl>
                                          <p:spTgt spid="21523"/>
                                        </p:tgtEl>
                                        <p:attrNameLst>
                                          <p:attrName>style.visibility</p:attrName>
                                        </p:attrNameLst>
                                      </p:cBhvr>
                                      <p:to>
                                        <p:strVal val="visible"/>
                                      </p:to>
                                    </p:set>
                                    <p:animEffect transition="in" filter="wipe(right)">
                                      <p:cBhvr>
                                        <p:cTn id="82" dur="500"/>
                                        <p:tgtEl>
                                          <p:spTgt spid="21523"/>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2" fill="hold" nodeType="clickEffect">
                                  <p:stCondLst>
                                    <p:cond delay="0"/>
                                  </p:stCondLst>
                                  <p:childTnLst>
                                    <p:set>
                                      <p:cBhvr>
                                        <p:cTn id="86" dur="1" fill="hold">
                                          <p:stCondLst>
                                            <p:cond delay="0"/>
                                          </p:stCondLst>
                                        </p:cTn>
                                        <p:tgtEl>
                                          <p:spTgt spid="21524"/>
                                        </p:tgtEl>
                                        <p:attrNameLst>
                                          <p:attrName>style.visibility</p:attrName>
                                        </p:attrNameLst>
                                      </p:cBhvr>
                                      <p:to>
                                        <p:strVal val="visible"/>
                                      </p:to>
                                    </p:set>
                                    <p:animEffect transition="in" filter="wipe(right)">
                                      <p:cBhvr>
                                        <p:cTn id="87" dur="500"/>
                                        <p:tgtEl>
                                          <p:spTgt spid="21524"/>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2" fill="hold" nodeType="clickEffect">
                                  <p:stCondLst>
                                    <p:cond delay="0"/>
                                  </p:stCondLst>
                                  <p:childTnLst>
                                    <p:set>
                                      <p:cBhvr>
                                        <p:cTn id="91" dur="1" fill="hold">
                                          <p:stCondLst>
                                            <p:cond delay="0"/>
                                          </p:stCondLst>
                                        </p:cTn>
                                        <p:tgtEl>
                                          <p:spTgt spid="21525"/>
                                        </p:tgtEl>
                                        <p:attrNameLst>
                                          <p:attrName>style.visibility</p:attrName>
                                        </p:attrNameLst>
                                      </p:cBhvr>
                                      <p:to>
                                        <p:strVal val="visible"/>
                                      </p:to>
                                    </p:set>
                                    <p:animEffect transition="in" filter="wipe(right)">
                                      <p:cBhvr>
                                        <p:cTn id="92" dur="500"/>
                                        <p:tgtEl>
                                          <p:spTgt spid="21525"/>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2" fill="hold" nodeType="clickEffect">
                                  <p:stCondLst>
                                    <p:cond delay="0"/>
                                  </p:stCondLst>
                                  <p:childTnLst>
                                    <p:set>
                                      <p:cBhvr>
                                        <p:cTn id="96" dur="1" fill="hold">
                                          <p:stCondLst>
                                            <p:cond delay="0"/>
                                          </p:stCondLst>
                                        </p:cTn>
                                        <p:tgtEl>
                                          <p:spTgt spid="21526"/>
                                        </p:tgtEl>
                                        <p:attrNameLst>
                                          <p:attrName>style.visibility</p:attrName>
                                        </p:attrNameLst>
                                      </p:cBhvr>
                                      <p:to>
                                        <p:strVal val="visible"/>
                                      </p:to>
                                    </p:set>
                                    <p:animEffect transition="in" filter="wipe(right)">
                                      <p:cBhvr>
                                        <p:cTn id="97" dur="500"/>
                                        <p:tgtEl>
                                          <p:spTgt spid="21526"/>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2" fill="hold" nodeType="clickEffect">
                                  <p:stCondLst>
                                    <p:cond delay="0"/>
                                  </p:stCondLst>
                                  <p:childTnLst>
                                    <p:set>
                                      <p:cBhvr>
                                        <p:cTn id="101" dur="1" fill="hold">
                                          <p:stCondLst>
                                            <p:cond delay="0"/>
                                          </p:stCondLst>
                                        </p:cTn>
                                        <p:tgtEl>
                                          <p:spTgt spid="21527"/>
                                        </p:tgtEl>
                                        <p:attrNameLst>
                                          <p:attrName>style.visibility</p:attrName>
                                        </p:attrNameLst>
                                      </p:cBhvr>
                                      <p:to>
                                        <p:strVal val="visible"/>
                                      </p:to>
                                    </p:set>
                                    <p:animEffect transition="in" filter="wipe(right)">
                                      <p:cBhvr>
                                        <p:cTn id="102" dur="500"/>
                                        <p:tgtEl>
                                          <p:spTgt spid="21527"/>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2" fill="hold" nodeType="clickEffect">
                                  <p:stCondLst>
                                    <p:cond delay="0"/>
                                  </p:stCondLst>
                                  <p:childTnLst>
                                    <p:set>
                                      <p:cBhvr>
                                        <p:cTn id="106" dur="1" fill="hold">
                                          <p:stCondLst>
                                            <p:cond delay="0"/>
                                          </p:stCondLst>
                                        </p:cTn>
                                        <p:tgtEl>
                                          <p:spTgt spid="21528"/>
                                        </p:tgtEl>
                                        <p:attrNameLst>
                                          <p:attrName>style.visibility</p:attrName>
                                        </p:attrNameLst>
                                      </p:cBhvr>
                                      <p:to>
                                        <p:strVal val="visible"/>
                                      </p:to>
                                    </p:set>
                                    <p:animEffect transition="in" filter="wipe(right)">
                                      <p:cBhvr>
                                        <p:cTn id="107" dur="500"/>
                                        <p:tgtEl>
                                          <p:spTgt spid="21528"/>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ntr" presetSubtype="2" fill="hold" nodeType="clickEffect">
                                  <p:stCondLst>
                                    <p:cond delay="0"/>
                                  </p:stCondLst>
                                  <p:childTnLst>
                                    <p:set>
                                      <p:cBhvr>
                                        <p:cTn id="111" dur="1" fill="hold">
                                          <p:stCondLst>
                                            <p:cond delay="0"/>
                                          </p:stCondLst>
                                        </p:cTn>
                                        <p:tgtEl>
                                          <p:spTgt spid="21529"/>
                                        </p:tgtEl>
                                        <p:attrNameLst>
                                          <p:attrName>style.visibility</p:attrName>
                                        </p:attrNameLst>
                                      </p:cBhvr>
                                      <p:to>
                                        <p:strVal val="visible"/>
                                      </p:to>
                                    </p:set>
                                    <p:animEffect transition="in" filter="wipe(right)">
                                      <p:cBhvr>
                                        <p:cTn id="112" dur="500"/>
                                        <p:tgtEl>
                                          <p:spTgt spid="21529"/>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2" presetClass="entr" presetSubtype="2" fill="hold" nodeType="clickEffect">
                                  <p:stCondLst>
                                    <p:cond delay="0"/>
                                  </p:stCondLst>
                                  <p:childTnLst>
                                    <p:set>
                                      <p:cBhvr>
                                        <p:cTn id="116" dur="1" fill="hold">
                                          <p:stCondLst>
                                            <p:cond delay="0"/>
                                          </p:stCondLst>
                                        </p:cTn>
                                        <p:tgtEl>
                                          <p:spTgt spid="21530"/>
                                        </p:tgtEl>
                                        <p:attrNameLst>
                                          <p:attrName>style.visibility</p:attrName>
                                        </p:attrNameLst>
                                      </p:cBhvr>
                                      <p:to>
                                        <p:strVal val="visible"/>
                                      </p:to>
                                    </p:set>
                                    <p:animEffect transition="in" filter="wipe(right)">
                                      <p:cBhvr>
                                        <p:cTn id="117" dur="500"/>
                                        <p:tgtEl>
                                          <p:spTgt spid="21530"/>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22" presetClass="entr" presetSubtype="2" fill="hold" nodeType="clickEffect">
                                  <p:stCondLst>
                                    <p:cond delay="0"/>
                                  </p:stCondLst>
                                  <p:childTnLst>
                                    <p:set>
                                      <p:cBhvr>
                                        <p:cTn id="121" dur="1" fill="hold">
                                          <p:stCondLst>
                                            <p:cond delay="0"/>
                                          </p:stCondLst>
                                        </p:cTn>
                                        <p:tgtEl>
                                          <p:spTgt spid="21531"/>
                                        </p:tgtEl>
                                        <p:attrNameLst>
                                          <p:attrName>style.visibility</p:attrName>
                                        </p:attrNameLst>
                                      </p:cBhvr>
                                      <p:to>
                                        <p:strVal val="visible"/>
                                      </p:to>
                                    </p:set>
                                    <p:animEffect transition="in" filter="wipe(right)">
                                      <p:cBhvr>
                                        <p:cTn id="122" dur="500"/>
                                        <p:tgtEl>
                                          <p:spTgt spid="21531"/>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2" presetClass="entr" presetSubtype="2" fill="hold" nodeType="clickEffect">
                                  <p:stCondLst>
                                    <p:cond delay="0"/>
                                  </p:stCondLst>
                                  <p:childTnLst>
                                    <p:set>
                                      <p:cBhvr>
                                        <p:cTn id="126" dur="1" fill="hold">
                                          <p:stCondLst>
                                            <p:cond delay="0"/>
                                          </p:stCondLst>
                                        </p:cTn>
                                        <p:tgtEl>
                                          <p:spTgt spid="21532"/>
                                        </p:tgtEl>
                                        <p:attrNameLst>
                                          <p:attrName>style.visibility</p:attrName>
                                        </p:attrNameLst>
                                      </p:cBhvr>
                                      <p:to>
                                        <p:strVal val="visible"/>
                                      </p:to>
                                    </p:set>
                                    <p:animEffect transition="in" filter="wipe(right)">
                                      <p:cBhvr>
                                        <p:cTn id="127" dur="500"/>
                                        <p:tgtEl>
                                          <p:spTgt spid="21532"/>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22" presetClass="entr" presetSubtype="2" fill="hold" nodeType="clickEffect">
                                  <p:stCondLst>
                                    <p:cond delay="0"/>
                                  </p:stCondLst>
                                  <p:childTnLst>
                                    <p:set>
                                      <p:cBhvr>
                                        <p:cTn id="131" dur="1" fill="hold">
                                          <p:stCondLst>
                                            <p:cond delay="0"/>
                                          </p:stCondLst>
                                        </p:cTn>
                                        <p:tgtEl>
                                          <p:spTgt spid="21533"/>
                                        </p:tgtEl>
                                        <p:attrNameLst>
                                          <p:attrName>style.visibility</p:attrName>
                                        </p:attrNameLst>
                                      </p:cBhvr>
                                      <p:to>
                                        <p:strVal val="visible"/>
                                      </p:to>
                                    </p:set>
                                    <p:animEffect transition="in" filter="wipe(right)">
                                      <p:cBhvr>
                                        <p:cTn id="132" dur="500"/>
                                        <p:tgtEl>
                                          <p:spTgt spid="21533"/>
                                        </p:tgtEl>
                                      </p:cBhvr>
                                    </p:animEffec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22" presetClass="entr" presetSubtype="2" fill="hold" nodeType="clickEffect">
                                  <p:stCondLst>
                                    <p:cond delay="0"/>
                                  </p:stCondLst>
                                  <p:childTnLst>
                                    <p:set>
                                      <p:cBhvr>
                                        <p:cTn id="136" dur="1" fill="hold">
                                          <p:stCondLst>
                                            <p:cond delay="0"/>
                                          </p:stCondLst>
                                        </p:cTn>
                                        <p:tgtEl>
                                          <p:spTgt spid="21534"/>
                                        </p:tgtEl>
                                        <p:attrNameLst>
                                          <p:attrName>style.visibility</p:attrName>
                                        </p:attrNameLst>
                                      </p:cBhvr>
                                      <p:to>
                                        <p:strVal val="visible"/>
                                      </p:to>
                                    </p:set>
                                    <p:animEffect transition="in" filter="wipe(right)">
                                      <p:cBhvr>
                                        <p:cTn id="137" dur="500"/>
                                        <p:tgtEl>
                                          <p:spTgt spid="21534"/>
                                        </p:tgtEl>
                                      </p:cBhvr>
                                    </p:animEffec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22" presetClass="entr" presetSubtype="2" fill="hold" nodeType="clickEffect">
                                  <p:stCondLst>
                                    <p:cond delay="0"/>
                                  </p:stCondLst>
                                  <p:childTnLst>
                                    <p:set>
                                      <p:cBhvr>
                                        <p:cTn id="141" dur="1" fill="hold">
                                          <p:stCondLst>
                                            <p:cond delay="0"/>
                                          </p:stCondLst>
                                        </p:cTn>
                                        <p:tgtEl>
                                          <p:spTgt spid="21535"/>
                                        </p:tgtEl>
                                        <p:attrNameLst>
                                          <p:attrName>style.visibility</p:attrName>
                                        </p:attrNameLst>
                                      </p:cBhvr>
                                      <p:to>
                                        <p:strVal val="visible"/>
                                      </p:to>
                                    </p:set>
                                    <p:animEffect transition="in" filter="wipe(right)">
                                      <p:cBhvr>
                                        <p:cTn id="142" dur="500"/>
                                        <p:tgtEl>
                                          <p:spTgt spid="21535"/>
                                        </p:tgtEl>
                                      </p:cBhvr>
                                    </p:animEffec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22" presetClass="entr" presetSubtype="2" fill="hold" nodeType="clickEffect">
                                  <p:stCondLst>
                                    <p:cond delay="0"/>
                                  </p:stCondLst>
                                  <p:childTnLst>
                                    <p:set>
                                      <p:cBhvr>
                                        <p:cTn id="146" dur="1" fill="hold">
                                          <p:stCondLst>
                                            <p:cond delay="0"/>
                                          </p:stCondLst>
                                        </p:cTn>
                                        <p:tgtEl>
                                          <p:spTgt spid="21536"/>
                                        </p:tgtEl>
                                        <p:attrNameLst>
                                          <p:attrName>style.visibility</p:attrName>
                                        </p:attrNameLst>
                                      </p:cBhvr>
                                      <p:to>
                                        <p:strVal val="visible"/>
                                      </p:to>
                                    </p:set>
                                    <p:animEffect transition="in" filter="wipe(right)">
                                      <p:cBhvr>
                                        <p:cTn id="147" dur="500"/>
                                        <p:tgtEl>
                                          <p:spTgt spid="21536"/>
                                        </p:tgtEl>
                                      </p:cBhvr>
                                    </p:animEffect>
                                  </p:childTnLst>
                                </p:cTn>
                              </p:par>
                            </p:childTnLst>
                          </p:cTn>
                        </p:par>
                      </p:childTnLst>
                    </p:cTn>
                  </p:par>
                  <p:par>
                    <p:cTn id="148" fill="hold" nodeType="clickPar">
                      <p:stCondLst>
                        <p:cond delay="indefinite"/>
                      </p:stCondLst>
                      <p:childTnLst>
                        <p:par>
                          <p:cTn id="149" fill="hold" nodeType="withGroup">
                            <p:stCondLst>
                              <p:cond delay="0"/>
                            </p:stCondLst>
                            <p:childTnLst>
                              <p:par>
                                <p:cTn id="150" presetID="22" presetClass="entr" presetSubtype="2" fill="hold" nodeType="clickEffect">
                                  <p:stCondLst>
                                    <p:cond delay="0"/>
                                  </p:stCondLst>
                                  <p:childTnLst>
                                    <p:set>
                                      <p:cBhvr>
                                        <p:cTn id="151" dur="1" fill="hold">
                                          <p:stCondLst>
                                            <p:cond delay="0"/>
                                          </p:stCondLst>
                                        </p:cTn>
                                        <p:tgtEl>
                                          <p:spTgt spid="21537"/>
                                        </p:tgtEl>
                                        <p:attrNameLst>
                                          <p:attrName>style.visibility</p:attrName>
                                        </p:attrNameLst>
                                      </p:cBhvr>
                                      <p:to>
                                        <p:strVal val="visible"/>
                                      </p:to>
                                    </p:set>
                                    <p:animEffect transition="in" filter="wipe(right)">
                                      <p:cBhvr>
                                        <p:cTn id="152" dur="500"/>
                                        <p:tgtEl>
                                          <p:spTgt spid="21537"/>
                                        </p:tgtEl>
                                      </p:cBhvr>
                                    </p:animEffect>
                                  </p:childTnLst>
                                </p:cTn>
                              </p:par>
                            </p:childTnLst>
                          </p:cTn>
                        </p:par>
                      </p:childTnLst>
                    </p:cTn>
                  </p:par>
                  <p:par>
                    <p:cTn id="153" fill="hold" nodeType="clickPar">
                      <p:stCondLst>
                        <p:cond delay="indefinite"/>
                      </p:stCondLst>
                      <p:childTnLst>
                        <p:par>
                          <p:cTn id="154" fill="hold" nodeType="withGroup">
                            <p:stCondLst>
                              <p:cond delay="0"/>
                            </p:stCondLst>
                            <p:childTnLst>
                              <p:par>
                                <p:cTn id="155" presetID="22" presetClass="entr" presetSubtype="2" fill="hold" nodeType="clickEffect">
                                  <p:stCondLst>
                                    <p:cond delay="0"/>
                                  </p:stCondLst>
                                  <p:childTnLst>
                                    <p:set>
                                      <p:cBhvr>
                                        <p:cTn id="156" dur="1" fill="hold">
                                          <p:stCondLst>
                                            <p:cond delay="0"/>
                                          </p:stCondLst>
                                        </p:cTn>
                                        <p:tgtEl>
                                          <p:spTgt spid="21538"/>
                                        </p:tgtEl>
                                        <p:attrNameLst>
                                          <p:attrName>style.visibility</p:attrName>
                                        </p:attrNameLst>
                                      </p:cBhvr>
                                      <p:to>
                                        <p:strVal val="visible"/>
                                      </p:to>
                                    </p:set>
                                    <p:animEffect transition="in" filter="wipe(right)">
                                      <p:cBhvr>
                                        <p:cTn id="157" dur="500"/>
                                        <p:tgtEl>
                                          <p:spTgt spid="21538"/>
                                        </p:tgtEl>
                                      </p:cBhvr>
                                    </p:animEffect>
                                  </p:childTnLst>
                                </p:cTn>
                              </p:par>
                            </p:childTnLst>
                          </p:cTn>
                        </p:par>
                      </p:childTnLst>
                    </p:cTn>
                  </p:par>
                  <p:par>
                    <p:cTn id="158" fill="hold" nodeType="clickPar">
                      <p:stCondLst>
                        <p:cond delay="indefinite"/>
                      </p:stCondLst>
                      <p:childTnLst>
                        <p:par>
                          <p:cTn id="159" fill="hold" nodeType="withGroup">
                            <p:stCondLst>
                              <p:cond delay="0"/>
                            </p:stCondLst>
                            <p:childTnLst>
                              <p:par>
                                <p:cTn id="160" presetID="22" presetClass="entr" presetSubtype="2" fill="hold" nodeType="clickEffect">
                                  <p:stCondLst>
                                    <p:cond delay="0"/>
                                  </p:stCondLst>
                                  <p:childTnLst>
                                    <p:set>
                                      <p:cBhvr>
                                        <p:cTn id="161" dur="1" fill="hold">
                                          <p:stCondLst>
                                            <p:cond delay="0"/>
                                          </p:stCondLst>
                                        </p:cTn>
                                        <p:tgtEl>
                                          <p:spTgt spid="21539"/>
                                        </p:tgtEl>
                                        <p:attrNameLst>
                                          <p:attrName>style.visibility</p:attrName>
                                        </p:attrNameLst>
                                      </p:cBhvr>
                                      <p:to>
                                        <p:strVal val="visible"/>
                                      </p:to>
                                    </p:set>
                                    <p:animEffect transition="in" filter="wipe(right)">
                                      <p:cBhvr>
                                        <p:cTn id="162" dur="500"/>
                                        <p:tgtEl>
                                          <p:spTgt spid="21539"/>
                                        </p:tgtEl>
                                      </p:cBhvr>
                                    </p:animEffect>
                                  </p:childTnLst>
                                </p:cTn>
                              </p:par>
                            </p:childTnLst>
                          </p:cTn>
                        </p:par>
                      </p:childTnLst>
                    </p:cTn>
                  </p:par>
                  <p:par>
                    <p:cTn id="163" fill="hold" nodeType="clickPar">
                      <p:stCondLst>
                        <p:cond delay="indefinite"/>
                      </p:stCondLst>
                      <p:childTnLst>
                        <p:par>
                          <p:cTn id="164" fill="hold" nodeType="withGroup">
                            <p:stCondLst>
                              <p:cond delay="0"/>
                            </p:stCondLst>
                            <p:childTnLst>
                              <p:par>
                                <p:cTn id="165" presetID="22" presetClass="entr" presetSubtype="2" fill="hold" nodeType="clickEffect">
                                  <p:stCondLst>
                                    <p:cond delay="0"/>
                                  </p:stCondLst>
                                  <p:childTnLst>
                                    <p:set>
                                      <p:cBhvr>
                                        <p:cTn id="166" dur="1" fill="hold">
                                          <p:stCondLst>
                                            <p:cond delay="0"/>
                                          </p:stCondLst>
                                        </p:cTn>
                                        <p:tgtEl>
                                          <p:spTgt spid="21540"/>
                                        </p:tgtEl>
                                        <p:attrNameLst>
                                          <p:attrName>style.visibility</p:attrName>
                                        </p:attrNameLst>
                                      </p:cBhvr>
                                      <p:to>
                                        <p:strVal val="visible"/>
                                      </p:to>
                                    </p:set>
                                    <p:animEffect transition="in" filter="wipe(right)">
                                      <p:cBhvr>
                                        <p:cTn id="167" dur="500"/>
                                        <p:tgtEl>
                                          <p:spTgt spid="21540"/>
                                        </p:tgtEl>
                                      </p:cBhvr>
                                    </p:animEffect>
                                  </p:childTnLst>
                                </p:cTn>
                              </p:par>
                            </p:childTnLst>
                          </p:cTn>
                        </p:par>
                      </p:childTnLst>
                    </p:cTn>
                  </p:par>
                  <p:par>
                    <p:cTn id="168" fill="hold" nodeType="clickPar">
                      <p:stCondLst>
                        <p:cond delay="indefinite"/>
                      </p:stCondLst>
                      <p:childTnLst>
                        <p:par>
                          <p:cTn id="169" fill="hold" nodeType="withGroup">
                            <p:stCondLst>
                              <p:cond delay="0"/>
                            </p:stCondLst>
                            <p:childTnLst>
                              <p:par>
                                <p:cTn id="170" presetID="22" presetClass="entr" presetSubtype="8" fill="hold" nodeType="clickEffect">
                                  <p:stCondLst>
                                    <p:cond delay="0"/>
                                  </p:stCondLst>
                                  <p:childTnLst>
                                    <p:set>
                                      <p:cBhvr>
                                        <p:cTn id="171" dur="1" fill="hold">
                                          <p:stCondLst>
                                            <p:cond delay="0"/>
                                          </p:stCondLst>
                                        </p:cTn>
                                        <p:tgtEl>
                                          <p:spTgt spid="21541"/>
                                        </p:tgtEl>
                                        <p:attrNameLst>
                                          <p:attrName>style.visibility</p:attrName>
                                        </p:attrNameLst>
                                      </p:cBhvr>
                                      <p:to>
                                        <p:strVal val="visible"/>
                                      </p:to>
                                    </p:set>
                                    <p:animEffect transition="in" filter="wipe(left)">
                                      <p:cBhvr>
                                        <p:cTn id="172" dur="500"/>
                                        <p:tgtEl>
                                          <p:spTgt spid="21541"/>
                                        </p:tgtEl>
                                      </p:cBhvr>
                                    </p:animEffect>
                                  </p:childTnLst>
                                </p:cTn>
                              </p:par>
                            </p:childTnLst>
                          </p:cTn>
                        </p:par>
                      </p:childTnLst>
                    </p:cTn>
                  </p:par>
                  <p:par>
                    <p:cTn id="173" fill="hold" nodeType="clickPar">
                      <p:stCondLst>
                        <p:cond delay="indefinite"/>
                      </p:stCondLst>
                      <p:childTnLst>
                        <p:par>
                          <p:cTn id="174" fill="hold" nodeType="withGroup">
                            <p:stCondLst>
                              <p:cond delay="0"/>
                            </p:stCondLst>
                            <p:childTnLst>
                              <p:par>
                                <p:cTn id="175" presetID="22" presetClass="entr" presetSubtype="8" fill="hold" nodeType="clickEffect">
                                  <p:stCondLst>
                                    <p:cond delay="0"/>
                                  </p:stCondLst>
                                  <p:childTnLst>
                                    <p:set>
                                      <p:cBhvr>
                                        <p:cTn id="176" dur="1" fill="hold">
                                          <p:stCondLst>
                                            <p:cond delay="0"/>
                                          </p:stCondLst>
                                        </p:cTn>
                                        <p:tgtEl>
                                          <p:spTgt spid="21542"/>
                                        </p:tgtEl>
                                        <p:attrNameLst>
                                          <p:attrName>style.visibility</p:attrName>
                                        </p:attrNameLst>
                                      </p:cBhvr>
                                      <p:to>
                                        <p:strVal val="visible"/>
                                      </p:to>
                                    </p:set>
                                    <p:animEffect transition="in" filter="wipe(left)">
                                      <p:cBhvr>
                                        <p:cTn id="177" dur="500"/>
                                        <p:tgtEl>
                                          <p:spTgt spid="21542"/>
                                        </p:tgtEl>
                                      </p:cBhvr>
                                    </p:animEffect>
                                  </p:childTnLst>
                                </p:cTn>
                              </p:par>
                            </p:childTnLst>
                          </p:cTn>
                        </p:par>
                      </p:childTnLst>
                    </p:cTn>
                  </p:par>
                  <p:par>
                    <p:cTn id="178" fill="hold" nodeType="clickPar">
                      <p:stCondLst>
                        <p:cond delay="indefinite"/>
                      </p:stCondLst>
                      <p:childTnLst>
                        <p:par>
                          <p:cTn id="179" fill="hold" nodeType="withGroup">
                            <p:stCondLst>
                              <p:cond delay="0"/>
                            </p:stCondLst>
                            <p:childTnLst>
                              <p:par>
                                <p:cTn id="180" presetID="22" presetClass="entr" presetSubtype="8" fill="hold" nodeType="clickEffect">
                                  <p:stCondLst>
                                    <p:cond delay="0"/>
                                  </p:stCondLst>
                                  <p:childTnLst>
                                    <p:set>
                                      <p:cBhvr>
                                        <p:cTn id="181" dur="1" fill="hold">
                                          <p:stCondLst>
                                            <p:cond delay="0"/>
                                          </p:stCondLst>
                                        </p:cTn>
                                        <p:tgtEl>
                                          <p:spTgt spid="21543"/>
                                        </p:tgtEl>
                                        <p:attrNameLst>
                                          <p:attrName>style.visibility</p:attrName>
                                        </p:attrNameLst>
                                      </p:cBhvr>
                                      <p:to>
                                        <p:strVal val="visible"/>
                                      </p:to>
                                    </p:set>
                                    <p:animEffect transition="in" filter="wipe(left)">
                                      <p:cBhvr>
                                        <p:cTn id="182" dur="500"/>
                                        <p:tgtEl>
                                          <p:spTgt spid="21543"/>
                                        </p:tgtEl>
                                      </p:cBhvr>
                                    </p:animEffect>
                                  </p:childTnLst>
                                </p:cTn>
                              </p:par>
                            </p:childTnLst>
                          </p:cTn>
                        </p:par>
                      </p:childTnLst>
                    </p:cTn>
                  </p:par>
                  <p:par>
                    <p:cTn id="183" fill="hold" nodeType="clickPar">
                      <p:stCondLst>
                        <p:cond delay="indefinite"/>
                      </p:stCondLst>
                      <p:childTnLst>
                        <p:par>
                          <p:cTn id="184" fill="hold" nodeType="withGroup">
                            <p:stCondLst>
                              <p:cond delay="0"/>
                            </p:stCondLst>
                            <p:childTnLst>
                              <p:par>
                                <p:cTn id="185" presetID="22" presetClass="entr" presetSubtype="8" fill="hold" nodeType="clickEffect">
                                  <p:stCondLst>
                                    <p:cond delay="0"/>
                                  </p:stCondLst>
                                  <p:childTnLst>
                                    <p:set>
                                      <p:cBhvr>
                                        <p:cTn id="186" dur="1" fill="hold">
                                          <p:stCondLst>
                                            <p:cond delay="0"/>
                                          </p:stCondLst>
                                        </p:cTn>
                                        <p:tgtEl>
                                          <p:spTgt spid="21544"/>
                                        </p:tgtEl>
                                        <p:attrNameLst>
                                          <p:attrName>style.visibility</p:attrName>
                                        </p:attrNameLst>
                                      </p:cBhvr>
                                      <p:to>
                                        <p:strVal val="visible"/>
                                      </p:to>
                                    </p:set>
                                    <p:animEffect transition="in" filter="wipe(left)">
                                      <p:cBhvr>
                                        <p:cTn id="187" dur="500"/>
                                        <p:tgtEl>
                                          <p:spTgt spid="21544"/>
                                        </p:tgtEl>
                                      </p:cBhvr>
                                    </p:animEffect>
                                  </p:childTnLst>
                                </p:cTn>
                              </p:par>
                            </p:childTnLst>
                          </p:cTn>
                        </p:par>
                      </p:childTnLst>
                    </p:cTn>
                  </p:par>
                  <p:par>
                    <p:cTn id="188" fill="hold" nodeType="clickPar">
                      <p:stCondLst>
                        <p:cond delay="indefinite"/>
                      </p:stCondLst>
                      <p:childTnLst>
                        <p:par>
                          <p:cTn id="189" fill="hold" nodeType="withGroup">
                            <p:stCondLst>
                              <p:cond delay="0"/>
                            </p:stCondLst>
                            <p:childTnLst>
                              <p:par>
                                <p:cTn id="190" presetID="22" presetClass="entr" presetSubtype="8" fill="hold" nodeType="clickEffect">
                                  <p:stCondLst>
                                    <p:cond delay="0"/>
                                  </p:stCondLst>
                                  <p:childTnLst>
                                    <p:set>
                                      <p:cBhvr>
                                        <p:cTn id="191" dur="1" fill="hold">
                                          <p:stCondLst>
                                            <p:cond delay="0"/>
                                          </p:stCondLst>
                                        </p:cTn>
                                        <p:tgtEl>
                                          <p:spTgt spid="21545"/>
                                        </p:tgtEl>
                                        <p:attrNameLst>
                                          <p:attrName>style.visibility</p:attrName>
                                        </p:attrNameLst>
                                      </p:cBhvr>
                                      <p:to>
                                        <p:strVal val="visible"/>
                                      </p:to>
                                    </p:set>
                                    <p:animEffect transition="in" filter="wipe(left)">
                                      <p:cBhvr>
                                        <p:cTn id="192" dur="500"/>
                                        <p:tgtEl>
                                          <p:spTgt spid="21545"/>
                                        </p:tgtEl>
                                      </p:cBhvr>
                                    </p:animEffect>
                                  </p:childTnLst>
                                </p:cTn>
                              </p:par>
                            </p:childTnLst>
                          </p:cTn>
                        </p:par>
                      </p:childTnLst>
                    </p:cTn>
                  </p:par>
                  <p:par>
                    <p:cTn id="193" fill="hold" nodeType="clickPar">
                      <p:stCondLst>
                        <p:cond delay="indefinite"/>
                      </p:stCondLst>
                      <p:childTnLst>
                        <p:par>
                          <p:cTn id="194" fill="hold" nodeType="withGroup">
                            <p:stCondLst>
                              <p:cond delay="0"/>
                            </p:stCondLst>
                            <p:childTnLst>
                              <p:par>
                                <p:cTn id="195" presetID="22" presetClass="entr" presetSubtype="8" fill="hold" nodeType="clickEffect">
                                  <p:stCondLst>
                                    <p:cond delay="0"/>
                                  </p:stCondLst>
                                  <p:childTnLst>
                                    <p:set>
                                      <p:cBhvr>
                                        <p:cTn id="196" dur="1" fill="hold">
                                          <p:stCondLst>
                                            <p:cond delay="0"/>
                                          </p:stCondLst>
                                        </p:cTn>
                                        <p:tgtEl>
                                          <p:spTgt spid="21546"/>
                                        </p:tgtEl>
                                        <p:attrNameLst>
                                          <p:attrName>style.visibility</p:attrName>
                                        </p:attrNameLst>
                                      </p:cBhvr>
                                      <p:to>
                                        <p:strVal val="visible"/>
                                      </p:to>
                                    </p:set>
                                    <p:animEffect transition="in" filter="wipe(left)">
                                      <p:cBhvr>
                                        <p:cTn id="197" dur="500"/>
                                        <p:tgtEl>
                                          <p:spTgt spid="21546"/>
                                        </p:tgtEl>
                                      </p:cBhvr>
                                    </p:animEffect>
                                  </p:childTnLst>
                                </p:cTn>
                              </p:par>
                            </p:childTnLst>
                          </p:cTn>
                        </p:par>
                      </p:childTnLst>
                    </p:cTn>
                  </p:par>
                  <p:par>
                    <p:cTn id="198" fill="hold" nodeType="clickPar">
                      <p:stCondLst>
                        <p:cond delay="indefinite"/>
                      </p:stCondLst>
                      <p:childTnLst>
                        <p:par>
                          <p:cTn id="199" fill="hold" nodeType="withGroup">
                            <p:stCondLst>
                              <p:cond delay="0"/>
                            </p:stCondLst>
                            <p:childTnLst>
                              <p:par>
                                <p:cTn id="200" presetID="22" presetClass="entr" presetSubtype="8" fill="hold" nodeType="clickEffect">
                                  <p:stCondLst>
                                    <p:cond delay="0"/>
                                  </p:stCondLst>
                                  <p:childTnLst>
                                    <p:set>
                                      <p:cBhvr>
                                        <p:cTn id="201" dur="1" fill="hold">
                                          <p:stCondLst>
                                            <p:cond delay="0"/>
                                          </p:stCondLst>
                                        </p:cTn>
                                        <p:tgtEl>
                                          <p:spTgt spid="21547"/>
                                        </p:tgtEl>
                                        <p:attrNameLst>
                                          <p:attrName>style.visibility</p:attrName>
                                        </p:attrNameLst>
                                      </p:cBhvr>
                                      <p:to>
                                        <p:strVal val="visible"/>
                                      </p:to>
                                    </p:set>
                                    <p:animEffect transition="in" filter="wipe(left)">
                                      <p:cBhvr>
                                        <p:cTn id="202" dur="500"/>
                                        <p:tgtEl>
                                          <p:spTgt spid="21547"/>
                                        </p:tgtEl>
                                      </p:cBhvr>
                                    </p:animEffect>
                                  </p:childTnLst>
                                </p:cTn>
                              </p:par>
                            </p:childTnLst>
                          </p:cTn>
                        </p:par>
                      </p:childTnLst>
                    </p:cTn>
                  </p:par>
                  <p:par>
                    <p:cTn id="203" fill="hold" nodeType="clickPar">
                      <p:stCondLst>
                        <p:cond delay="indefinite"/>
                      </p:stCondLst>
                      <p:childTnLst>
                        <p:par>
                          <p:cTn id="204" fill="hold" nodeType="withGroup">
                            <p:stCondLst>
                              <p:cond delay="0"/>
                            </p:stCondLst>
                            <p:childTnLst>
                              <p:par>
                                <p:cTn id="205" presetID="22" presetClass="entr" presetSubtype="8" fill="hold" nodeType="clickEffect">
                                  <p:stCondLst>
                                    <p:cond delay="0"/>
                                  </p:stCondLst>
                                  <p:childTnLst>
                                    <p:set>
                                      <p:cBhvr>
                                        <p:cTn id="206" dur="1" fill="hold">
                                          <p:stCondLst>
                                            <p:cond delay="0"/>
                                          </p:stCondLst>
                                        </p:cTn>
                                        <p:tgtEl>
                                          <p:spTgt spid="21548"/>
                                        </p:tgtEl>
                                        <p:attrNameLst>
                                          <p:attrName>style.visibility</p:attrName>
                                        </p:attrNameLst>
                                      </p:cBhvr>
                                      <p:to>
                                        <p:strVal val="visible"/>
                                      </p:to>
                                    </p:set>
                                    <p:animEffect transition="in" filter="wipe(left)">
                                      <p:cBhvr>
                                        <p:cTn id="207" dur="500"/>
                                        <p:tgtEl>
                                          <p:spTgt spid="21548"/>
                                        </p:tgtEl>
                                      </p:cBhvr>
                                    </p:animEffect>
                                  </p:childTnLst>
                                </p:cTn>
                              </p:par>
                            </p:childTnLst>
                          </p:cTn>
                        </p:par>
                      </p:childTnLst>
                    </p:cTn>
                  </p:par>
                  <p:par>
                    <p:cTn id="208" fill="hold" nodeType="clickPar">
                      <p:stCondLst>
                        <p:cond delay="indefinite"/>
                      </p:stCondLst>
                      <p:childTnLst>
                        <p:par>
                          <p:cTn id="209" fill="hold" nodeType="withGroup">
                            <p:stCondLst>
                              <p:cond delay="0"/>
                            </p:stCondLst>
                            <p:childTnLst>
                              <p:par>
                                <p:cTn id="210" presetID="22" presetClass="entr" presetSubtype="8" fill="hold" nodeType="clickEffect">
                                  <p:stCondLst>
                                    <p:cond delay="0"/>
                                  </p:stCondLst>
                                  <p:childTnLst>
                                    <p:set>
                                      <p:cBhvr>
                                        <p:cTn id="211" dur="1" fill="hold">
                                          <p:stCondLst>
                                            <p:cond delay="0"/>
                                          </p:stCondLst>
                                        </p:cTn>
                                        <p:tgtEl>
                                          <p:spTgt spid="21549"/>
                                        </p:tgtEl>
                                        <p:attrNameLst>
                                          <p:attrName>style.visibility</p:attrName>
                                        </p:attrNameLst>
                                      </p:cBhvr>
                                      <p:to>
                                        <p:strVal val="visible"/>
                                      </p:to>
                                    </p:set>
                                    <p:animEffect transition="in" filter="wipe(left)">
                                      <p:cBhvr>
                                        <p:cTn id="212" dur="500"/>
                                        <p:tgtEl>
                                          <p:spTgt spid="21549"/>
                                        </p:tgtEl>
                                      </p:cBhvr>
                                    </p:animEffect>
                                  </p:childTnLst>
                                </p:cTn>
                              </p:par>
                            </p:childTnLst>
                          </p:cTn>
                        </p:par>
                      </p:childTnLst>
                    </p:cTn>
                  </p:par>
                  <p:par>
                    <p:cTn id="213" fill="hold" nodeType="clickPar">
                      <p:stCondLst>
                        <p:cond delay="indefinite"/>
                      </p:stCondLst>
                      <p:childTnLst>
                        <p:par>
                          <p:cTn id="214" fill="hold" nodeType="withGroup">
                            <p:stCondLst>
                              <p:cond delay="0"/>
                            </p:stCondLst>
                            <p:childTnLst>
                              <p:par>
                                <p:cTn id="215" presetID="22" presetClass="entr" presetSubtype="8" fill="hold" nodeType="clickEffect">
                                  <p:stCondLst>
                                    <p:cond delay="0"/>
                                  </p:stCondLst>
                                  <p:childTnLst>
                                    <p:set>
                                      <p:cBhvr>
                                        <p:cTn id="216" dur="1" fill="hold">
                                          <p:stCondLst>
                                            <p:cond delay="0"/>
                                          </p:stCondLst>
                                        </p:cTn>
                                        <p:tgtEl>
                                          <p:spTgt spid="21550"/>
                                        </p:tgtEl>
                                        <p:attrNameLst>
                                          <p:attrName>style.visibility</p:attrName>
                                        </p:attrNameLst>
                                      </p:cBhvr>
                                      <p:to>
                                        <p:strVal val="visible"/>
                                      </p:to>
                                    </p:set>
                                    <p:animEffect transition="in" filter="wipe(left)">
                                      <p:cBhvr>
                                        <p:cTn id="217" dur="500"/>
                                        <p:tgtEl>
                                          <p:spTgt spid="21550"/>
                                        </p:tgtEl>
                                      </p:cBhvr>
                                    </p:animEffect>
                                  </p:childTnLst>
                                </p:cTn>
                              </p:par>
                            </p:childTnLst>
                          </p:cTn>
                        </p:par>
                      </p:childTnLst>
                    </p:cTn>
                  </p:par>
                  <p:par>
                    <p:cTn id="218" fill="hold" nodeType="clickPar">
                      <p:stCondLst>
                        <p:cond delay="indefinite"/>
                      </p:stCondLst>
                      <p:childTnLst>
                        <p:par>
                          <p:cTn id="219" fill="hold" nodeType="withGroup">
                            <p:stCondLst>
                              <p:cond delay="0"/>
                            </p:stCondLst>
                            <p:childTnLst>
                              <p:par>
                                <p:cTn id="220" presetID="22" presetClass="entr" presetSubtype="8" fill="hold" nodeType="clickEffect">
                                  <p:stCondLst>
                                    <p:cond delay="0"/>
                                  </p:stCondLst>
                                  <p:childTnLst>
                                    <p:set>
                                      <p:cBhvr>
                                        <p:cTn id="221" dur="1" fill="hold">
                                          <p:stCondLst>
                                            <p:cond delay="0"/>
                                          </p:stCondLst>
                                        </p:cTn>
                                        <p:tgtEl>
                                          <p:spTgt spid="21551"/>
                                        </p:tgtEl>
                                        <p:attrNameLst>
                                          <p:attrName>style.visibility</p:attrName>
                                        </p:attrNameLst>
                                      </p:cBhvr>
                                      <p:to>
                                        <p:strVal val="visible"/>
                                      </p:to>
                                    </p:set>
                                    <p:animEffect transition="in" filter="wipe(left)">
                                      <p:cBhvr>
                                        <p:cTn id="222" dur="500"/>
                                        <p:tgtEl>
                                          <p:spTgt spid="215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 name="Title 1"/>
          <p:cNvSpPr>
            <a:spLocks noGrp="1"/>
          </p:cNvSpPr>
          <p:nvPr>
            <p:ph type="title"/>
          </p:nvPr>
        </p:nvSpPr>
        <p:spPr>
          <a:xfrm>
            <a:off x="1557600" y="663574"/>
            <a:ext cx="15435000" cy="974726"/>
          </a:xfrm>
        </p:spPr>
        <p:txBody>
          <a:bodyPr/>
          <a:lstStyle/>
          <a:p>
            <a:r>
              <a:rPr lang="en-US" sz="4500" b="1" dirty="0">
                <a:latin typeface="Arial" panose="020B0604020202020204" pitchFamily="34" charset="0"/>
                <a:cs typeface="Arial" panose="020B0604020202020204" pitchFamily="34" charset="0"/>
              </a:rPr>
              <a:t>BÀI TẬP TRẮC NGHIỆM</a:t>
            </a:r>
          </a:p>
        </p:txBody>
      </p:sp>
      <p:sp>
        <p:nvSpPr>
          <p:cNvPr id="3" name="Rectangle 2">
            <a:extLst>
              <a:ext uri="{FF2B5EF4-FFF2-40B4-BE49-F238E27FC236}">
                <a16:creationId xmlns:a16="http://schemas.microsoft.com/office/drawing/2014/main" id="{FC98A807-7451-5BDD-E998-91B983173ABD}"/>
              </a:ext>
            </a:extLst>
          </p:cNvPr>
          <p:cNvSpPr/>
          <p:nvPr/>
        </p:nvSpPr>
        <p:spPr>
          <a:xfrm>
            <a:off x="1264508" y="1397650"/>
            <a:ext cx="11853600" cy="820674"/>
          </a:xfrm>
          <a:prstGeom prst="rect">
            <a:avLst/>
          </a:prstGeom>
        </p:spPr>
        <p:txBody>
          <a:bodyPr wrap="square">
            <a:spAutoFit/>
          </a:bodyPr>
          <a:lstStyle/>
          <a:p>
            <a:pPr algn="just">
              <a:lnSpc>
                <a:spcPct val="150000"/>
              </a:lnSpc>
              <a:spcBef>
                <a:spcPts val="600"/>
              </a:spcBef>
              <a:spcAft>
                <a:spcPts val="800"/>
              </a:spcAft>
            </a:pPr>
            <a:r>
              <a:rPr lang="fr-FR" sz="3500" b="1" kern="100" dirty="0" err="1">
                <a:solidFill>
                  <a:srgbClr val="000000"/>
                </a:solidFill>
                <a:latin typeface="Arial" panose="020B0604020202020204" pitchFamily="34" charset="0"/>
                <a:ea typeface="Calibri" panose="020F0502020204030204" pitchFamily="34" charset="0"/>
                <a:cs typeface="Arial" panose="020B0604020202020204" pitchFamily="34" charset="0"/>
              </a:rPr>
              <a:t>Câu</a:t>
            </a:r>
            <a:r>
              <a:rPr lang="fr-FR" sz="3500" b="1" kern="100" dirty="0">
                <a:solidFill>
                  <a:srgbClr val="000000"/>
                </a:solidFill>
                <a:latin typeface="Arial" panose="020B0604020202020204" pitchFamily="34" charset="0"/>
                <a:ea typeface="Calibri" panose="020F0502020204030204" pitchFamily="34" charset="0"/>
                <a:cs typeface="Arial" panose="020B0604020202020204" pitchFamily="34" charset="0"/>
              </a:rPr>
              <a:t> 1.</a:t>
            </a:r>
            <a:r>
              <a:rPr lang="fr-FR" sz="3500" kern="100" dirty="0">
                <a:latin typeface="Arial" panose="020B0604020202020204" pitchFamily="34" charset="0"/>
                <a:ea typeface="Calibri" panose="020F0502020204030204" pitchFamily="34" charset="0"/>
                <a:cs typeface="Arial" panose="020B0604020202020204" pitchFamily="34" charset="0"/>
              </a:rPr>
              <a:t> </a:t>
            </a:r>
            <a:r>
              <a:rPr lang="fr-FR" sz="3500" dirty="0" err="1">
                <a:latin typeface="Arial" panose="020B0604020202020204" pitchFamily="34" charset="0"/>
                <a:ea typeface="Calibri" panose="020F0502020204030204" pitchFamily="34" charset="0"/>
                <a:cs typeface="Arial" panose="020B0604020202020204" pitchFamily="34" charset="0"/>
              </a:rPr>
              <a:t>Trong</a:t>
            </a:r>
            <a:r>
              <a:rPr lang="fr-FR" sz="3500" dirty="0">
                <a:latin typeface="Arial" panose="020B0604020202020204" pitchFamily="34" charset="0"/>
                <a:ea typeface="Calibri" panose="020F0502020204030204" pitchFamily="34" charset="0"/>
                <a:cs typeface="Arial" panose="020B0604020202020204" pitchFamily="34" charset="0"/>
              </a:rPr>
              <a:t> </a:t>
            </a:r>
            <a:r>
              <a:rPr lang="fr-FR" sz="3500" dirty="0" err="1">
                <a:latin typeface="Arial" panose="020B0604020202020204" pitchFamily="34" charset="0"/>
                <a:ea typeface="Calibri" panose="020F0502020204030204" pitchFamily="34" charset="0"/>
                <a:cs typeface="Arial" panose="020B0604020202020204" pitchFamily="34" charset="0"/>
              </a:rPr>
              <a:t>các</a:t>
            </a:r>
            <a:r>
              <a:rPr lang="fr-FR" sz="3500" dirty="0">
                <a:latin typeface="Arial" panose="020B0604020202020204" pitchFamily="34" charset="0"/>
                <a:ea typeface="Calibri" panose="020F0502020204030204" pitchFamily="34" charset="0"/>
                <a:cs typeface="Arial" panose="020B0604020202020204" pitchFamily="34" charset="0"/>
              </a:rPr>
              <a:t> </a:t>
            </a:r>
            <a:r>
              <a:rPr lang="fr-FR" sz="3500" dirty="0" err="1">
                <a:latin typeface="Arial" panose="020B0604020202020204" pitchFamily="34" charset="0"/>
                <a:ea typeface="Calibri" panose="020F0502020204030204" pitchFamily="34" charset="0"/>
                <a:cs typeface="Arial" panose="020B0604020202020204" pitchFamily="34" charset="0"/>
              </a:rPr>
              <a:t>mệnh</a:t>
            </a:r>
            <a:r>
              <a:rPr lang="fr-FR" sz="3500" dirty="0">
                <a:latin typeface="Arial" panose="020B0604020202020204" pitchFamily="34" charset="0"/>
                <a:ea typeface="Calibri" panose="020F0502020204030204" pitchFamily="34" charset="0"/>
                <a:cs typeface="Arial" panose="020B0604020202020204" pitchFamily="34" charset="0"/>
              </a:rPr>
              <a:t> </a:t>
            </a:r>
            <a:r>
              <a:rPr lang="fr-FR" sz="3500" dirty="0" err="1">
                <a:latin typeface="Arial" panose="020B0604020202020204" pitchFamily="34" charset="0"/>
                <a:ea typeface="Calibri" panose="020F0502020204030204" pitchFamily="34" charset="0"/>
                <a:cs typeface="Arial" panose="020B0604020202020204" pitchFamily="34" charset="0"/>
              </a:rPr>
              <a:t>đề</a:t>
            </a:r>
            <a:r>
              <a:rPr lang="fr-FR" sz="3500" dirty="0">
                <a:latin typeface="Arial" panose="020B0604020202020204" pitchFamily="34" charset="0"/>
                <a:ea typeface="Calibri" panose="020F0502020204030204" pitchFamily="34" charset="0"/>
                <a:cs typeface="Arial" panose="020B0604020202020204" pitchFamily="34" charset="0"/>
              </a:rPr>
              <a:t> </a:t>
            </a:r>
            <a:r>
              <a:rPr lang="fr-FR" sz="3500" dirty="0" err="1">
                <a:latin typeface="Arial" panose="020B0604020202020204" pitchFamily="34" charset="0"/>
                <a:ea typeface="Calibri" panose="020F0502020204030204" pitchFamily="34" charset="0"/>
                <a:cs typeface="Arial" panose="020B0604020202020204" pitchFamily="34" charset="0"/>
              </a:rPr>
              <a:t>sau</a:t>
            </a:r>
            <a:r>
              <a:rPr lang="fr-FR" sz="3500" dirty="0">
                <a:latin typeface="Arial" panose="020B0604020202020204" pitchFamily="34" charset="0"/>
                <a:ea typeface="Calibri" panose="020F0502020204030204" pitchFamily="34" charset="0"/>
                <a:cs typeface="Arial" panose="020B0604020202020204" pitchFamily="34" charset="0"/>
              </a:rPr>
              <a:t>, </a:t>
            </a:r>
            <a:r>
              <a:rPr lang="fr-FR" sz="3500" dirty="0" err="1">
                <a:latin typeface="Arial" panose="020B0604020202020204" pitchFamily="34" charset="0"/>
                <a:ea typeface="Calibri" panose="020F0502020204030204" pitchFamily="34" charset="0"/>
                <a:cs typeface="Arial" panose="020B0604020202020204" pitchFamily="34" charset="0"/>
              </a:rPr>
              <a:t>mệnh</a:t>
            </a:r>
            <a:r>
              <a:rPr lang="fr-FR" sz="3500" dirty="0">
                <a:latin typeface="Arial" panose="020B0604020202020204" pitchFamily="34" charset="0"/>
                <a:ea typeface="Calibri" panose="020F0502020204030204" pitchFamily="34" charset="0"/>
                <a:cs typeface="Arial" panose="020B0604020202020204" pitchFamily="34" charset="0"/>
              </a:rPr>
              <a:t> </a:t>
            </a:r>
            <a:r>
              <a:rPr lang="fr-FR" sz="3500" dirty="0" err="1">
                <a:latin typeface="Arial" panose="020B0604020202020204" pitchFamily="34" charset="0"/>
                <a:ea typeface="Calibri" panose="020F0502020204030204" pitchFamily="34" charset="0"/>
                <a:cs typeface="Arial" panose="020B0604020202020204" pitchFamily="34" charset="0"/>
              </a:rPr>
              <a:t>đề</a:t>
            </a:r>
            <a:r>
              <a:rPr lang="fr-FR" sz="3500" dirty="0">
                <a:latin typeface="Arial" panose="020B0604020202020204" pitchFamily="34" charset="0"/>
                <a:ea typeface="Calibri" panose="020F0502020204030204" pitchFamily="34" charset="0"/>
                <a:cs typeface="Arial" panose="020B0604020202020204" pitchFamily="34" charset="0"/>
              </a:rPr>
              <a:t> </a:t>
            </a:r>
            <a:r>
              <a:rPr lang="fr-FR" sz="3500" dirty="0" err="1">
                <a:latin typeface="Arial" panose="020B0604020202020204" pitchFamily="34" charset="0"/>
                <a:ea typeface="Calibri" panose="020F0502020204030204" pitchFamily="34" charset="0"/>
                <a:cs typeface="Arial" panose="020B0604020202020204" pitchFamily="34" charset="0"/>
              </a:rPr>
              <a:t>nào</a:t>
            </a:r>
            <a:r>
              <a:rPr lang="fr-FR" sz="3500" dirty="0">
                <a:latin typeface="Arial" panose="020B0604020202020204" pitchFamily="34" charset="0"/>
                <a:ea typeface="Calibri" panose="020F0502020204030204" pitchFamily="34" charset="0"/>
                <a:cs typeface="Arial" panose="020B0604020202020204" pitchFamily="34" charset="0"/>
              </a:rPr>
              <a:t> </a:t>
            </a:r>
            <a:r>
              <a:rPr lang="fr-FR" sz="3500" dirty="0" err="1">
                <a:latin typeface="Arial" panose="020B0604020202020204" pitchFamily="34" charset="0"/>
                <a:ea typeface="Calibri" panose="020F0502020204030204" pitchFamily="34" charset="0"/>
                <a:cs typeface="Arial" panose="020B0604020202020204" pitchFamily="34" charset="0"/>
              </a:rPr>
              <a:t>đúng</a:t>
            </a:r>
            <a:r>
              <a:rPr lang="fr-FR" sz="3500" dirty="0">
                <a:latin typeface="Arial" panose="020B0604020202020204" pitchFamily="34" charset="0"/>
                <a:ea typeface="Calibri" panose="020F0502020204030204" pitchFamily="34" charset="0"/>
                <a:cs typeface="Arial" panose="020B0604020202020204" pitchFamily="34" charset="0"/>
              </a:rPr>
              <a:t> ?</a:t>
            </a:r>
            <a:endParaRPr lang="en-US" sz="3500" kern="100" dirty="0">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F5030D75-FA69-AD32-9DE7-6511E1D0C0C8}"/>
                  </a:ext>
                </a:extLst>
              </p:cNvPr>
              <p:cNvSpPr txBox="1"/>
              <p:nvPr/>
            </p:nvSpPr>
            <p:spPr>
              <a:xfrm>
                <a:off x="1002691" y="2218324"/>
                <a:ext cx="16282618" cy="7535268"/>
              </a:xfrm>
              <a:prstGeom prst="rect">
                <a:avLst/>
              </a:prstGeom>
              <a:noFill/>
            </p:spPr>
            <p:txBody>
              <a:bodyPr wrap="square">
                <a:spAutoFit/>
              </a:bodyPr>
              <a:lstStyle/>
              <a:p>
                <a:pPr algn="just">
                  <a:lnSpc>
                    <a:spcPct val="150000"/>
                  </a:lnSpc>
                  <a:spcBef>
                    <a:spcPts val="100"/>
                  </a:spcBef>
                  <a:spcAft>
                    <a:spcPts val="100"/>
                  </a:spcAft>
                </a:pPr>
                <a:r>
                  <a:rPr lang="en-US" sz="3500" b="1" kern="100" dirty="0">
                    <a:solidFill>
                      <a:schemeClr val="bg1">
                        <a:lumMod val="10000"/>
                      </a:schemeClr>
                    </a:solidFill>
                    <a:latin typeface="+mj-lt"/>
                    <a:ea typeface="Calibri" panose="020F0502020204030204" pitchFamily="34" charset="0"/>
                    <a:cs typeface="Arial" panose="020B0604020202020204" pitchFamily="34" charset="0"/>
                    <a:sym typeface="Arial"/>
                  </a:rPr>
                  <a:t>A. </a:t>
                </a:r>
                <a:r>
                  <a:rPr lang="fr-FR" sz="3500" kern="0" dirty="0">
                    <a:latin typeface="Arial" panose="020B0604020202020204" pitchFamily="34" charset="0"/>
                    <a:ea typeface="Calibri" panose="020F0502020204030204" pitchFamily="34" charset="0"/>
                  </a:rPr>
                  <a:t>Hai </a:t>
                </a:r>
                <a:r>
                  <a:rPr lang="fr-FR" sz="3500" kern="0" dirty="0" err="1">
                    <a:latin typeface="Arial" panose="020B0604020202020204" pitchFamily="34" charset="0"/>
                    <a:ea typeface="Calibri" panose="020F0502020204030204" pitchFamily="34" charset="0"/>
                  </a:rPr>
                  <a:t>mặt</a:t>
                </a:r>
                <a:r>
                  <a:rPr lang="fr-FR" sz="3500" kern="0" dirty="0">
                    <a:latin typeface="Arial" panose="020B0604020202020204" pitchFamily="34" charset="0"/>
                    <a:ea typeface="Calibri" panose="020F0502020204030204" pitchFamily="34" charset="0"/>
                  </a:rPr>
                  <a:t> </a:t>
                </a:r>
                <a:r>
                  <a:rPr lang="fr-FR" sz="3500" kern="0" dirty="0" err="1">
                    <a:latin typeface="Arial" panose="020B0604020202020204" pitchFamily="34" charset="0"/>
                    <a:ea typeface="Calibri" panose="020F0502020204030204" pitchFamily="34" charset="0"/>
                  </a:rPr>
                  <a:t>phẳng</a:t>
                </a:r>
                <a:r>
                  <a:rPr lang="fr-FR" sz="3500" kern="0" dirty="0">
                    <a:latin typeface="Arial" panose="020B0604020202020204" pitchFamily="34" charset="0"/>
                    <a:ea typeface="Calibri" panose="020F0502020204030204" pitchFamily="34" charset="0"/>
                  </a:rPr>
                  <a:t> </a:t>
                </a:r>
                <a:r>
                  <a:rPr lang="fr-FR" sz="3500" kern="0" dirty="0" err="1">
                    <a:latin typeface="Arial" panose="020B0604020202020204" pitchFamily="34" charset="0"/>
                    <a:ea typeface="Calibri" panose="020F0502020204030204" pitchFamily="34" charset="0"/>
                  </a:rPr>
                  <a:t>phân</a:t>
                </a:r>
                <a:r>
                  <a:rPr lang="fr-FR" sz="3500" kern="0" dirty="0">
                    <a:latin typeface="Arial" panose="020B0604020202020204" pitchFamily="34" charset="0"/>
                    <a:ea typeface="Calibri" panose="020F0502020204030204" pitchFamily="34" charset="0"/>
                  </a:rPr>
                  <a:t> </a:t>
                </a:r>
                <a:r>
                  <a:rPr lang="fr-FR" sz="3500" kern="0" dirty="0" err="1">
                    <a:latin typeface="Arial" panose="020B0604020202020204" pitchFamily="34" charset="0"/>
                    <a:ea typeface="Calibri" panose="020F0502020204030204" pitchFamily="34" charset="0"/>
                  </a:rPr>
                  <a:t>biệt</a:t>
                </a:r>
                <a:r>
                  <a:rPr lang="fr-FR" sz="3500" kern="0" dirty="0">
                    <a:latin typeface="Arial" panose="020B0604020202020204" pitchFamily="34" charset="0"/>
                    <a:ea typeface="Calibri" panose="020F0502020204030204" pitchFamily="34" charset="0"/>
                  </a:rPr>
                  <a:t> </a:t>
                </a:r>
                <a:r>
                  <a:rPr lang="fr-FR" sz="3500" kern="0" dirty="0" err="1">
                    <a:latin typeface="Arial" panose="020B0604020202020204" pitchFamily="34" charset="0"/>
                    <a:ea typeface="Calibri" panose="020F0502020204030204" pitchFamily="34" charset="0"/>
                  </a:rPr>
                  <a:t>cùng</a:t>
                </a:r>
                <a:r>
                  <a:rPr lang="fr-FR" sz="3500" kern="0" dirty="0">
                    <a:latin typeface="Arial" panose="020B0604020202020204" pitchFamily="34" charset="0"/>
                    <a:ea typeface="Calibri" panose="020F0502020204030204" pitchFamily="34" charset="0"/>
                  </a:rPr>
                  <a:t> </a:t>
                </a:r>
                <a:r>
                  <a:rPr lang="fr-FR" sz="3500" kern="0" dirty="0" err="1">
                    <a:latin typeface="Arial" panose="020B0604020202020204" pitchFamily="34" charset="0"/>
                    <a:ea typeface="Calibri" panose="020F0502020204030204" pitchFamily="34" charset="0"/>
                  </a:rPr>
                  <a:t>vuông</a:t>
                </a:r>
                <a:r>
                  <a:rPr lang="fr-FR" sz="3500" kern="0" dirty="0">
                    <a:latin typeface="Arial" panose="020B0604020202020204" pitchFamily="34" charset="0"/>
                    <a:ea typeface="Calibri" panose="020F0502020204030204" pitchFamily="34" charset="0"/>
                  </a:rPr>
                  <a:t> </a:t>
                </a:r>
                <a:r>
                  <a:rPr lang="fr-FR" sz="3500" kern="0" dirty="0" err="1">
                    <a:latin typeface="Arial" panose="020B0604020202020204" pitchFamily="34" charset="0"/>
                    <a:ea typeface="Calibri" panose="020F0502020204030204" pitchFamily="34" charset="0"/>
                  </a:rPr>
                  <a:t>góc</a:t>
                </a:r>
                <a:r>
                  <a:rPr lang="fr-FR" sz="3500" kern="0" dirty="0">
                    <a:latin typeface="Arial" panose="020B0604020202020204" pitchFamily="34" charset="0"/>
                    <a:ea typeface="Calibri" panose="020F0502020204030204" pitchFamily="34" charset="0"/>
                  </a:rPr>
                  <a:t> </a:t>
                </a:r>
                <a:r>
                  <a:rPr lang="fr-FR" sz="3500" kern="0" dirty="0" err="1">
                    <a:latin typeface="Arial" panose="020B0604020202020204" pitchFamily="34" charset="0"/>
                    <a:ea typeface="Calibri" panose="020F0502020204030204" pitchFamily="34" charset="0"/>
                  </a:rPr>
                  <a:t>với</a:t>
                </a:r>
                <a:r>
                  <a:rPr lang="fr-FR" sz="3500" kern="0" dirty="0">
                    <a:latin typeface="Arial" panose="020B0604020202020204" pitchFamily="34" charset="0"/>
                    <a:ea typeface="Calibri" panose="020F0502020204030204" pitchFamily="34" charset="0"/>
                  </a:rPr>
                  <a:t> </a:t>
                </a:r>
                <a:r>
                  <a:rPr lang="fr-FR" sz="3500" kern="0" dirty="0" err="1">
                    <a:latin typeface="Arial" panose="020B0604020202020204" pitchFamily="34" charset="0"/>
                    <a:ea typeface="Calibri" panose="020F0502020204030204" pitchFamily="34" charset="0"/>
                  </a:rPr>
                  <a:t>mặt</a:t>
                </a:r>
                <a:r>
                  <a:rPr lang="fr-FR" sz="3500" kern="0" dirty="0">
                    <a:latin typeface="Arial" panose="020B0604020202020204" pitchFamily="34" charset="0"/>
                    <a:ea typeface="Calibri" panose="020F0502020204030204" pitchFamily="34" charset="0"/>
                  </a:rPr>
                  <a:t> </a:t>
                </a:r>
                <a:r>
                  <a:rPr lang="fr-FR" sz="3500" kern="0" dirty="0" err="1">
                    <a:latin typeface="Arial" panose="020B0604020202020204" pitchFamily="34" charset="0"/>
                    <a:ea typeface="Calibri" panose="020F0502020204030204" pitchFamily="34" charset="0"/>
                  </a:rPr>
                  <a:t>phẳng</a:t>
                </a:r>
                <a:r>
                  <a:rPr lang="fr-FR" sz="3500" kern="0" dirty="0">
                    <a:latin typeface="Arial" panose="020B0604020202020204" pitchFamily="34" charset="0"/>
                    <a:ea typeface="Calibri" panose="020F0502020204030204" pitchFamily="34" charset="0"/>
                  </a:rPr>
                  <a:t> </a:t>
                </a:r>
                <a:r>
                  <a:rPr lang="fr-FR" sz="3500" kern="0" dirty="0" err="1">
                    <a:latin typeface="Arial" panose="020B0604020202020204" pitchFamily="34" charset="0"/>
                    <a:ea typeface="Calibri" panose="020F0502020204030204" pitchFamily="34" charset="0"/>
                  </a:rPr>
                  <a:t>thứ</a:t>
                </a:r>
                <a:r>
                  <a:rPr lang="fr-FR" sz="3500" kern="0" dirty="0">
                    <a:latin typeface="Arial" panose="020B0604020202020204" pitchFamily="34" charset="0"/>
                    <a:ea typeface="Calibri" panose="020F0502020204030204" pitchFamily="34" charset="0"/>
                  </a:rPr>
                  <a:t> </a:t>
                </a:r>
                <a:r>
                  <a:rPr lang="fr-FR" sz="3500" kern="0" dirty="0" err="1">
                    <a:latin typeface="Arial" panose="020B0604020202020204" pitchFamily="34" charset="0"/>
                    <a:ea typeface="Calibri" panose="020F0502020204030204" pitchFamily="34" charset="0"/>
                  </a:rPr>
                  <a:t>ba</a:t>
                </a:r>
                <a:r>
                  <a:rPr lang="fr-FR" sz="3500" kern="0" dirty="0">
                    <a:latin typeface="Arial" panose="020B0604020202020204" pitchFamily="34" charset="0"/>
                    <a:ea typeface="Calibri" panose="020F0502020204030204" pitchFamily="34" charset="0"/>
                  </a:rPr>
                  <a:t> </a:t>
                </a:r>
                <a:r>
                  <a:rPr lang="fr-FR" sz="3500" kern="0" dirty="0" err="1">
                    <a:latin typeface="Arial" panose="020B0604020202020204" pitchFamily="34" charset="0"/>
                    <a:ea typeface="Calibri" panose="020F0502020204030204" pitchFamily="34" charset="0"/>
                  </a:rPr>
                  <a:t>thì</a:t>
                </a:r>
                <a:r>
                  <a:rPr lang="fr-FR" sz="3500" kern="0" dirty="0">
                    <a:latin typeface="Arial" panose="020B0604020202020204" pitchFamily="34" charset="0"/>
                    <a:ea typeface="Calibri" panose="020F0502020204030204" pitchFamily="34" charset="0"/>
                  </a:rPr>
                  <a:t> </a:t>
                </a:r>
                <a:r>
                  <a:rPr lang="fr-FR" sz="3500" kern="0" dirty="0" err="1">
                    <a:latin typeface="Arial" panose="020B0604020202020204" pitchFamily="34" charset="0"/>
                    <a:ea typeface="Calibri" panose="020F0502020204030204" pitchFamily="34" charset="0"/>
                  </a:rPr>
                  <a:t>song</a:t>
                </a:r>
                <a:r>
                  <a:rPr lang="fr-FR" sz="3500" kern="0" dirty="0">
                    <a:latin typeface="Arial" panose="020B0604020202020204" pitchFamily="34" charset="0"/>
                    <a:ea typeface="Calibri" panose="020F0502020204030204" pitchFamily="34" charset="0"/>
                  </a:rPr>
                  <a:t> </a:t>
                </a:r>
                <a:r>
                  <a:rPr lang="fr-FR" sz="3500" kern="0" dirty="0" err="1">
                    <a:latin typeface="Arial" panose="020B0604020202020204" pitchFamily="34" charset="0"/>
                    <a:ea typeface="Calibri" panose="020F0502020204030204" pitchFamily="34" charset="0"/>
                  </a:rPr>
                  <a:t>song</a:t>
                </a:r>
                <a:r>
                  <a:rPr lang="fr-FR" sz="3500" kern="0" dirty="0">
                    <a:latin typeface="Arial" panose="020B0604020202020204" pitchFamily="34" charset="0"/>
                    <a:ea typeface="Calibri" panose="020F0502020204030204" pitchFamily="34" charset="0"/>
                  </a:rPr>
                  <a:t> </a:t>
                </a:r>
                <a:r>
                  <a:rPr lang="fr-FR" sz="3500" kern="0" dirty="0" err="1">
                    <a:latin typeface="Arial" panose="020B0604020202020204" pitchFamily="34" charset="0"/>
                    <a:ea typeface="Calibri" panose="020F0502020204030204" pitchFamily="34" charset="0"/>
                  </a:rPr>
                  <a:t>với</a:t>
                </a:r>
                <a:r>
                  <a:rPr lang="fr-FR" sz="3500" kern="0" dirty="0">
                    <a:latin typeface="Arial" panose="020B0604020202020204" pitchFamily="34" charset="0"/>
                    <a:ea typeface="Calibri" panose="020F0502020204030204" pitchFamily="34" charset="0"/>
                  </a:rPr>
                  <a:t> </a:t>
                </a:r>
                <a:r>
                  <a:rPr lang="fr-FR" sz="3500" kern="0" dirty="0" err="1">
                    <a:latin typeface="Arial" panose="020B0604020202020204" pitchFamily="34" charset="0"/>
                    <a:ea typeface="Calibri" panose="020F0502020204030204" pitchFamily="34" charset="0"/>
                  </a:rPr>
                  <a:t>nhau</a:t>
                </a:r>
                <a:r>
                  <a:rPr lang="fr-FR" sz="3500" kern="0" dirty="0">
                    <a:latin typeface="Arial" panose="020B0604020202020204" pitchFamily="34" charset="0"/>
                    <a:ea typeface="Calibri" panose="020F0502020204030204" pitchFamily="34" charset="0"/>
                  </a:rPr>
                  <a:t>.</a:t>
                </a:r>
                <a:endParaRPr lang="fr-FR" sz="3500" dirty="0">
                  <a:latin typeface="Arial" panose="020B0604020202020204" pitchFamily="34" charset="0"/>
                  <a:ea typeface="Calibri" panose="020F0502020204030204" pitchFamily="34" charset="0"/>
                </a:endParaRPr>
              </a:p>
              <a:p>
                <a:pPr algn="just">
                  <a:lnSpc>
                    <a:spcPct val="150000"/>
                  </a:lnSpc>
                  <a:spcBef>
                    <a:spcPts val="100"/>
                  </a:spcBef>
                  <a:spcAft>
                    <a:spcPts val="100"/>
                  </a:spcAft>
                </a:pPr>
                <a:r>
                  <a:rPr lang="en-US" sz="3500" b="1" kern="100" dirty="0">
                    <a:solidFill>
                      <a:schemeClr val="bg1">
                        <a:lumMod val="10000"/>
                      </a:schemeClr>
                    </a:solidFill>
                    <a:latin typeface="+mj-lt"/>
                    <a:ea typeface="Calibri" panose="020F0502020204030204" pitchFamily="34" charset="0"/>
                    <a:cs typeface="Arial" panose="020B0604020202020204" pitchFamily="34" charset="0"/>
                    <a:sym typeface="Arial"/>
                  </a:rPr>
                  <a:t>B. </a:t>
                </a:r>
                <a:r>
                  <a:rPr lang="fr-FR" sz="3500" kern="0" dirty="0" err="1">
                    <a:latin typeface="Arial" panose="020B0604020202020204" pitchFamily="34" charset="0"/>
                    <a:ea typeface="Calibri" panose="020F0502020204030204" pitchFamily="34" charset="0"/>
                  </a:rPr>
                  <a:t>Nếu</a:t>
                </a:r>
                <a:r>
                  <a:rPr lang="fr-FR" sz="3500" kern="0" dirty="0">
                    <a:latin typeface="Arial" panose="020B0604020202020204" pitchFamily="34" charset="0"/>
                    <a:ea typeface="Calibri" panose="020F0502020204030204" pitchFamily="34" charset="0"/>
                  </a:rPr>
                  <a:t> </a:t>
                </a:r>
                <a:r>
                  <a:rPr lang="fr-FR" sz="3500" kern="0" dirty="0" err="1">
                    <a:latin typeface="Arial" panose="020B0604020202020204" pitchFamily="34" charset="0"/>
                    <a:ea typeface="Calibri" panose="020F0502020204030204" pitchFamily="34" charset="0"/>
                  </a:rPr>
                  <a:t>hai</a:t>
                </a:r>
                <a:r>
                  <a:rPr lang="fr-FR" sz="3500" kern="0" dirty="0">
                    <a:latin typeface="Arial" panose="020B0604020202020204" pitchFamily="34" charset="0"/>
                    <a:ea typeface="Calibri" panose="020F0502020204030204" pitchFamily="34" charset="0"/>
                  </a:rPr>
                  <a:t> </a:t>
                </a:r>
                <a:r>
                  <a:rPr lang="fr-FR" sz="3500" kern="0" dirty="0" err="1">
                    <a:latin typeface="Arial" panose="020B0604020202020204" pitchFamily="34" charset="0"/>
                    <a:ea typeface="Calibri" panose="020F0502020204030204" pitchFamily="34" charset="0"/>
                  </a:rPr>
                  <a:t>mặt</a:t>
                </a:r>
                <a:r>
                  <a:rPr lang="fr-FR" sz="3500" kern="0" dirty="0">
                    <a:latin typeface="Arial" panose="020B0604020202020204" pitchFamily="34" charset="0"/>
                    <a:ea typeface="Calibri" panose="020F0502020204030204" pitchFamily="34" charset="0"/>
                  </a:rPr>
                  <a:t> </a:t>
                </a:r>
                <a:r>
                  <a:rPr lang="fr-FR" sz="3500" kern="0" dirty="0" err="1">
                    <a:latin typeface="Arial" panose="020B0604020202020204" pitchFamily="34" charset="0"/>
                    <a:ea typeface="Calibri" panose="020F0502020204030204" pitchFamily="34" charset="0"/>
                  </a:rPr>
                  <a:t>phẳng</a:t>
                </a:r>
                <a:r>
                  <a:rPr lang="fr-FR" sz="3500" kern="0" dirty="0">
                    <a:latin typeface="Arial" panose="020B0604020202020204" pitchFamily="34" charset="0"/>
                    <a:ea typeface="Calibri" panose="020F0502020204030204" pitchFamily="34" charset="0"/>
                  </a:rPr>
                  <a:t> </a:t>
                </a:r>
                <a:r>
                  <a:rPr lang="fr-FR" sz="3500" kern="0" dirty="0" err="1">
                    <a:latin typeface="Arial" panose="020B0604020202020204" pitchFamily="34" charset="0"/>
                    <a:ea typeface="Calibri" panose="020F0502020204030204" pitchFamily="34" charset="0"/>
                  </a:rPr>
                  <a:t>vuông</a:t>
                </a:r>
                <a:r>
                  <a:rPr lang="fr-FR" sz="3500" kern="0" dirty="0">
                    <a:latin typeface="Arial" panose="020B0604020202020204" pitchFamily="34" charset="0"/>
                    <a:ea typeface="Calibri" panose="020F0502020204030204" pitchFamily="34" charset="0"/>
                  </a:rPr>
                  <a:t> </a:t>
                </a:r>
                <a:r>
                  <a:rPr lang="fr-FR" sz="3500" kern="0" dirty="0" err="1">
                    <a:latin typeface="Arial" panose="020B0604020202020204" pitchFamily="34" charset="0"/>
                    <a:ea typeface="Calibri" panose="020F0502020204030204" pitchFamily="34" charset="0"/>
                  </a:rPr>
                  <a:t>góc</a:t>
                </a:r>
                <a:r>
                  <a:rPr lang="fr-FR" sz="3500" kern="0" dirty="0">
                    <a:latin typeface="Arial" panose="020B0604020202020204" pitchFamily="34" charset="0"/>
                    <a:ea typeface="Calibri" panose="020F0502020204030204" pitchFamily="34" charset="0"/>
                  </a:rPr>
                  <a:t> </a:t>
                </a:r>
                <a:r>
                  <a:rPr lang="fr-FR" sz="3500" kern="0" dirty="0" err="1">
                    <a:latin typeface="Arial" panose="020B0604020202020204" pitchFamily="34" charset="0"/>
                    <a:ea typeface="Calibri" panose="020F0502020204030204" pitchFamily="34" charset="0"/>
                  </a:rPr>
                  <a:t>với</a:t>
                </a:r>
                <a:r>
                  <a:rPr lang="fr-FR" sz="3500" kern="0" dirty="0">
                    <a:latin typeface="Arial" panose="020B0604020202020204" pitchFamily="34" charset="0"/>
                    <a:ea typeface="Calibri" panose="020F0502020204030204" pitchFamily="34" charset="0"/>
                  </a:rPr>
                  <a:t> </a:t>
                </a:r>
                <a:r>
                  <a:rPr lang="fr-FR" sz="3500" kern="0" dirty="0" err="1">
                    <a:latin typeface="Arial" panose="020B0604020202020204" pitchFamily="34" charset="0"/>
                    <a:ea typeface="Calibri" panose="020F0502020204030204" pitchFamily="34" charset="0"/>
                  </a:rPr>
                  <a:t>nhau</a:t>
                </a:r>
                <a:r>
                  <a:rPr lang="fr-FR" sz="3500" kern="0" dirty="0">
                    <a:latin typeface="Arial" panose="020B0604020202020204" pitchFamily="34" charset="0"/>
                    <a:ea typeface="Calibri" panose="020F0502020204030204" pitchFamily="34" charset="0"/>
                  </a:rPr>
                  <a:t> </a:t>
                </a:r>
                <a:r>
                  <a:rPr lang="fr-FR" sz="3500" kern="0" dirty="0" err="1">
                    <a:latin typeface="Arial" panose="020B0604020202020204" pitchFamily="34" charset="0"/>
                    <a:ea typeface="Calibri" panose="020F0502020204030204" pitchFamily="34" charset="0"/>
                  </a:rPr>
                  <a:t>thì</a:t>
                </a:r>
                <a:r>
                  <a:rPr lang="fr-FR" sz="3500" kern="0" dirty="0">
                    <a:latin typeface="Arial" panose="020B0604020202020204" pitchFamily="34" charset="0"/>
                    <a:ea typeface="Calibri" panose="020F0502020204030204" pitchFamily="34" charset="0"/>
                  </a:rPr>
                  <a:t> </a:t>
                </a:r>
                <a:r>
                  <a:rPr lang="fr-FR" sz="3500" kern="0" dirty="0" err="1">
                    <a:latin typeface="Arial" panose="020B0604020202020204" pitchFamily="34" charset="0"/>
                    <a:ea typeface="Calibri" panose="020F0502020204030204" pitchFamily="34" charset="0"/>
                  </a:rPr>
                  <a:t>mọi</a:t>
                </a:r>
                <a:r>
                  <a:rPr lang="fr-FR" sz="3500" kern="0" dirty="0">
                    <a:latin typeface="Arial" panose="020B0604020202020204" pitchFamily="34" charset="0"/>
                    <a:ea typeface="Calibri" panose="020F0502020204030204" pitchFamily="34" charset="0"/>
                  </a:rPr>
                  <a:t> </a:t>
                </a:r>
                <a:r>
                  <a:rPr lang="fr-FR" sz="3500" kern="0" dirty="0" err="1">
                    <a:latin typeface="Arial" panose="020B0604020202020204" pitchFamily="34" charset="0"/>
                    <a:ea typeface="Calibri" panose="020F0502020204030204" pitchFamily="34" charset="0"/>
                  </a:rPr>
                  <a:t>đường</a:t>
                </a:r>
                <a:r>
                  <a:rPr lang="fr-FR" sz="3500" kern="0" dirty="0">
                    <a:latin typeface="Arial" panose="020B0604020202020204" pitchFamily="34" charset="0"/>
                    <a:ea typeface="Calibri" panose="020F0502020204030204" pitchFamily="34" charset="0"/>
                  </a:rPr>
                  <a:t> </a:t>
                </a:r>
                <a:r>
                  <a:rPr lang="fr-FR" sz="3500" kern="0" dirty="0" err="1">
                    <a:latin typeface="Arial" panose="020B0604020202020204" pitchFamily="34" charset="0"/>
                    <a:ea typeface="Calibri" panose="020F0502020204030204" pitchFamily="34" charset="0"/>
                  </a:rPr>
                  <a:t>thẳng</a:t>
                </a:r>
                <a:r>
                  <a:rPr lang="fr-FR" sz="3500" kern="0" dirty="0">
                    <a:latin typeface="Arial" panose="020B0604020202020204" pitchFamily="34" charset="0"/>
                    <a:ea typeface="Calibri" panose="020F0502020204030204" pitchFamily="34" charset="0"/>
                  </a:rPr>
                  <a:t> </a:t>
                </a:r>
                <a:r>
                  <a:rPr lang="fr-FR" sz="3500" kern="0" dirty="0" err="1">
                    <a:latin typeface="Arial" panose="020B0604020202020204" pitchFamily="34" charset="0"/>
                    <a:ea typeface="Calibri" panose="020F0502020204030204" pitchFamily="34" charset="0"/>
                  </a:rPr>
                  <a:t>thuộc</a:t>
                </a:r>
                <a:r>
                  <a:rPr lang="fr-FR" sz="3500" kern="0" dirty="0">
                    <a:latin typeface="Arial" panose="020B0604020202020204" pitchFamily="34" charset="0"/>
                    <a:ea typeface="Calibri" panose="020F0502020204030204" pitchFamily="34" charset="0"/>
                  </a:rPr>
                  <a:t> </a:t>
                </a:r>
                <a:r>
                  <a:rPr lang="fr-FR" sz="3500" kern="0" dirty="0" err="1">
                    <a:latin typeface="Arial" panose="020B0604020202020204" pitchFamily="34" charset="0"/>
                    <a:ea typeface="Calibri" panose="020F0502020204030204" pitchFamily="34" charset="0"/>
                  </a:rPr>
                  <a:t>mặt</a:t>
                </a:r>
                <a:r>
                  <a:rPr lang="fr-FR" sz="3500" kern="0" dirty="0">
                    <a:latin typeface="Arial" panose="020B0604020202020204" pitchFamily="34" charset="0"/>
                    <a:ea typeface="Calibri" panose="020F0502020204030204" pitchFamily="34" charset="0"/>
                  </a:rPr>
                  <a:t> </a:t>
                </a:r>
                <a:r>
                  <a:rPr lang="fr-FR" sz="3500" kern="0" dirty="0" err="1">
                    <a:latin typeface="Arial" panose="020B0604020202020204" pitchFamily="34" charset="0"/>
                    <a:ea typeface="Calibri" panose="020F0502020204030204" pitchFamily="34" charset="0"/>
                  </a:rPr>
                  <a:t>phẳng</a:t>
                </a:r>
                <a:r>
                  <a:rPr lang="fr-FR" sz="3500" kern="0" dirty="0">
                    <a:latin typeface="Arial" panose="020B0604020202020204" pitchFamily="34" charset="0"/>
                    <a:ea typeface="Calibri" panose="020F0502020204030204" pitchFamily="34" charset="0"/>
                  </a:rPr>
                  <a:t> </a:t>
                </a:r>
                <a:r>
                  <a:rPr lang="fr-FR" sz="3500" kern="0" dirty="0" err="1">
                    <a:latin typeface="Arial" panose="020B0604020202020204" pitchFamily="34" charset="0"/>
                    <a:ea typeface="Calibri" panose="020F0502020204030204" pitchFamily="34" charset="0"/>
                  </a:rPr>
                  <a:t>này</a:t>
                </a:r>
                <a:r>
                  <a:rPr lang="fr-FR" sz="3500" kern="0" dirty="0">
                    <a:latin typeface="Arial" panose="020B0604020202020204" pitchFamily="34" charset="0"/>
                    <a:ea typeface="Calibri" panose="020F0502020204030204" pitchFamily="34" charset="0"/>
                  </a:rPr>
                  <a:t> </a:t>
                </a:r>
                <a:r>
                  <a:rPr lang="fr-FR" sz="3500" kern="0" dirty="0" err="1">
                    <a:latin typeface="Arial" panose="020B0604020202020204" pitchFamily="34" charset="0"/>
                    <a:ea typeface="Calibri" panose="020F0502020204030204" pitchFamily="34" charset="0"/>
                  </a:rPr>
                  <a:t>sẽ</a:t>
                </a:r>
                <a:r>
                  <a:rPr lang="fr-FR" sz="3500" kern="0" dirty="0">
                    <a:latin typeface="Arial" panose="020B0604020202020204" pitchFamily="34" charset="0"/>
                    <a:ea typeface="Calibri" panose="020F0502020204030204" pitchFamily="34" charset="0"/>
                  </a:rPr>
                  <a:t> </a:t>
                </a:r>
                <a:r>
                  <a:rPr lang="fr-FR" sz="3500" kern="0" dirty="0" err="1">
                    <a:latin typeface="Arial" panose="020B0604020202020204" pitchFamily="34" charset="0"/>
                    <a:ea typeface="Calibri" panose="020F0502020204030204" pitchFamily="34" charset="0"/>
                  </a:rPr>
                  <a:t>vuông</a:t>
                </a:r>
                <a:r>
                  <a:rPr lang="fr-FR" sz="3500" kern="0" dirty="0">
                    <a:latin typeface="Arial" panose="020B0604020202020204" pitchFamily="34" charset="0"/>
                    <a:ea typeface="Calibri" panose="020F0502020204030204" pitchFamily="34" charset="0"/>
                  </a:rPr>
                  <a:t> </a:t>
                </a:r>
                <a:r>
                  <a:rPr lang="fr-FR" sz="3500" kern="0" dirty="0" err="1">
                    <a:latin typeface="Arial" panose="020B0604020202020204" pitchFamily="34" charset="0"/>
                    <a:ea typeface="Calibri" panose="020F0502020204030204" pitchFamily="34" charset="0"/>
                  </a:rPr>
                  <a:t>góc</a:t>
                </a:r>
                <a:r>
                  <a:rPr lang="fr-FR" sz="3500" kern="0" dirty="0">
                    <a:latin typeface="Arial" panose="020B0604020202020204" pitchFamily="34" charset="0"/>
                    <a:ea typeface="Calibri" panose="020F0502020204030204" pitchFamily="34" charset="0"/>
                  </a:rPr>
                  <a:t> </a:t>
                </a:r>
                <a:r>
                  <a:rPr lang="fr-FR" sz="3500" kern="0" dirty="0" err="1">
                    <a:latin typeface="Arial" panose="020B0604020202020204" pitchFamily="34" charset="0"/>
                    <a:ea typeface="Calibri" panose="020F0502020204030204" pitchFamily="34" charset="0"/>
                  </a:rPr>
                  <a:t>với</a:t>
                </a:r>
                <a:r>
                  <a:rPr lang="fr-FR" sz="3500" kern="0" dirty="0">
                    <a:latin typeface="Arial" panose="020B0604020202020204" pitchFamily="34" charset="0"/>
                    <a:ea typeface="Calibri" panose="020F0502020204030204" pitchFamily="34" charset="0"/>
                  </a:rPr>
                  <a:t> </a:t>
                </a:r>
                <a:r>
                  <a:rPr lang="fr-FR" sz="3500" kern="0" dirty="0" err="1">
                    <a:latin typeface="Arial" panose="020B0604020202020204" pitchFamily="34" charset="0"/>
                    <a:ea typeface="Calibri" panose="020F0502020204030204" pitchFamily="34" charset="0"/>
                  </a:rPr>
                  <a:t>mặt</a:t>
                </a:r>
                <a:r>
                  <a:rPr lang="fr-FR" sz="3500" kern="0" dirty="0">
                    <a:latin typeface="Arial" panose="020B0604020202020204" pitchFamily="34" charset="0"/>
                    <a:ea typeface="Calibri" panose="020F0502020204030204" pitchFamily="34" charset="0"/>
                  </a:rPr>
                  <a:t> </a:t>
                </a:r>
                <a:r>
                  <a:rPr lang="fr-FR" sz="3500" kern="0" dirty="0" err="1">
                    <a:latin typeface="Arial" panose="020B0604020202020204" pitchFamily="34" charset="0"/>
                    <a:ea typeface="Calibri" panose="020F0502020204030204" pitchFamily="34" charset="0"/>
                  </a:rPr>
                  <a:t>phẳng</a:t>
                </a:r>
                <a:r>
                  <a:rPr lang="fr-FR" sz="3500" kern="0" dirty="0">
                    <a:latin typeface="Arial" panose="020B0604020202020204" pitchFamily="34" charset="0"/>
                    <a:ea typeface="Calibri" panose="020F0502020204030204" pitchFamily="34" charset="0"/>
                  </a:rPr>
                  <a:t> </a:t>
                </a:r>
                <a:r>
                  <a:rPr lang="fr-FR" sz="3500" kern="0" dirty="0" err="1">
                    <a:latin typeface="Arial" panose="020B0604020202020204" pitchFamily="34" charset="0"/>
                    <a:ea typeface="Calibri" panose="020F0502020204030204" pitchFamily="34" charset="0"/>
                  </a:rPr>
                  <a:t>kia</a:t>
                </a:r>
                <a:r>
                  <a:rPr lang="fr-FR" sz="3500" kern="0" dirty="0">
                    <a:latin typeface="Arial" panose="020B0604020202020204" pitchFamily="34" charset="0"/>
                    <a:ea typeface="Calibri" panose="020F0502020204030204" pitchFamily="34" charset="0"/>
                  </a:rPr>
                  <a:t>.</a:t>
                </a:r>
                <a:r>
                  <a:rPr lang="fr-FR" sz="3500" dirty="0">
                    <a:latin typeface="Arial" panose="020B0604020202020204" pitchFamily="34" charset="0"/>
                    <a:ea typeface="Calibri" panose="020F0502020204030204" pitchFamily="34" charset="0"/>
                  </a:rPr>
                  <a:t> </a:t>
                </a:r>
              </a:p>
              <a:p>
                <a:pPr algn="just">
                  <a:lnSpc>
                    <a:spcPct val="150000"/>
                  </a:lnSpc>
                  <a:spcBef>
                    <a:spcPts val="100"/>
                  </a:spcBef>
                  <a:spcAft>
                    <a:spcPts val="100"/>
                  </a:spcAft>
                </a:pPr>
                <a:r>
                  <a:rPr lang="en-US" sz="3500" b="1" kern="100" dirty="0">
                    <a:solidFill>
                      <a:schemeClr val="bg1">
                        <a:lumMod val="10000"/>
                      </a:schemeClr>
                    </a:solidFill>
                    <a:latin typeface="+mj-lt"/>
                    <a:ea typeface="Calibri" panose="020F0502020204030204" pitchFamily="34" charset="0"/>
                    <a:cs typeface="Arial" panose="020B0604020202020204" pitchFamily="34" charset="0"/>
                    <a:sym typeface="Arial"/>
                  </a:rPr>
                  <a:t>C. </a:t>
                </a:r>
                <a:r>
                  <a:rPr lang="fr-FR" sz="3500" kern="0" dirty="0">
                    <a:latin typeface="Arial" panose="020B0604020202020204" pitchFamily="34" charset="0"/>
                    <a:ea typeface="Calibri" panose="020F0502020204030204" pitchFamily="34" charset="0"/>
                  </a:rPr>
                  <a:t>Hai </a:t>
                </a:r>
                <a:r>
                  <a:rPr lang="fr-FR" sz="3500" kern="0" dirty="0" err="1">
                    <a:latin typeface="Arial" panose="020B0604020202020204" pitchFamily="34" charset="0"/>
                    <a:ea typeface="Calibri" panose="020F0502020204030204" pitchFamily="34" charset="0"/>
                  </a:rPr>
                  <a:t>mặt</a:t>
                </a:r>
                <a:r>
                  <a:rPr lang="fr-FR" sz="3500" kern="0" dirty="0">
                    <a:latin typeface="Arial" panose="020B0604020202020204" pitchFamily="34" charset="0"/>
                    <a:ea typeface="Calibri" panose="020F0502020204030204" pitchFamily="34" charset="0"/>
                  </a:rPr>
                  <a:t> </a:t>
                </a:r>
                <a:r>
                  <a:rPr lang="fr-FR" sz="3500" kern="0" dirty="0" err="1">
                    <a:latin typeface="Arial" panose="020B0604020202020204" pitchFamily="34" charset="0"/>
                    <a:ea typeface="Calibri" panose="020F0502020204030204" pitchFamily="34" charset="0"/>
                  </a:rPr>
                  <a:t>phẳng</a:t>
                </a:r>
                <a:r>
                  <a:rPr lang="fr-FR" sz="3500" kern="0" dirty="0">
                    <a:latin typeface="Arial" panose="020B0604020202020204" pitchFamily="34" charset="0"/>
                    <a:ea typeface="Calibri" panose="020F0502020204030204" pitchFamily="34" charset="0"/>
                  </a:rPr>
                  <a:t> </a:t>
                </a:r>
                <a14:m>
                  <m:oMath xmlns:m="http://schemas.openxmlformats.org/officeDocument/2006/math">
                    <m:r>
                      <a:rPr lang="fr-FR" sz="3500" i="1" kern="0">
                        <a:latin typeface="Cambria Math" panose="02040503050406030204" pitchFamily="18" charset="0"/>
                        <a:ea typeface="Calibri" panose="020F0502020204030204" pitchFamily="34" charset="0"/>
                        <a:cs typeface="Arial" panose="020B0604020202020204" pitchFamily="34" charset="0"/>
                      </a:rPr>
                      <m:t>(</m:t>
                    </m:r>
                    <m:r>
                      <a:rPr lang="fr-FR" sz="3500" i="1" kern="0">
                        <a:latin typeface="Cambria Math" panose="02040503050406030204" pitchFamily="18" charset="0"/>
                        <a:ea typeface="Calibri" panose="020F0502020204030204" pitchFamily="34" charset="0"/>
                        <a:cs typeface="Arial" panose="020B0604020202020204" pitchFamily="34" charset="0"/>
                      </a:rPr>
                      <m:t>𝛼</m:t>
                    </m:r>
                    <m:r>
                      <a:rPr lang="fr-FR" sz="3500" i="1" kern="0">
                        <a:latin typeface="Cambria Math" panose="02040503050406030204" pitchFamily="18" charset="0"/>
                        <a:ea typeface="Calibri" panose="020F0502020204030204" pitchFamily="34" charset="0"/>
                        <a:cs typeface="Arial" panose="020B0604020202020204" pitchFamily="34" charset="0"/>
                      </a:rPr>
                      <m:t>)</m:t>
                    </m:r>
                  </m:oMath>
                </a14:m>
                <a:r>
                  <a:rPr lang="fr-FR" sz="3500" kern="0" dirty="0">
                    <a:latin typeface="Arial" panose="020B0604020202020204" pitchFamily="34" charset="0"/>
                    <a:ea typeface="Calibri" panose="020F0502020204030204" pitchFamily="34" charset="0"/>
                  </a:rPr>
                  <a:t> </a:t>
                </a:r>
                <a:r>
                  <a:rPr lang="fr-FR" sz="3500" kern="0" dirty="0" err="1">
                    <a:latin typeface="Arial" panose="020B0604020202020204" pitchFamily="34" charset="0"/>
                    <a:ea typeface="Calibri" panose="020F0502020204030204" pitchFamily="34" charset="0"/>
                  </a:rPr>
                  <a:t>và</a:t>
                </a:r>
                <a:r>
                  <a:rPr lang="fr-FR" sz="3500" kern="0" dirty="0">
                    <a:latin typeface="Arial" panose="020B0604020202020204" pitchFamily="34" charset="0"/>
                    <a:ea typeface="Calibri" panose="020F0502020204030204" pitchFamily="34" charset="0"/>
                  </a:rPr>
                  <a:t> </a:t>
                </a:r>
                <a14:m>
                  <m:oMath xmlns:m="http://schemas.openxmlformats.org/officeDocument/2006/math">
                    <m:r>
                      <a:rPr lang="fr-FR" sz="3500" i="1" kern="0">
                        <a:latin typeface="Cambria Math" panose="02040503050406030204" pitchFamily="18" charset="0"/>
                        <a:ea typeface="Calibri" panose="020F0502020204030204" pitchFamily="34" charset="0"/>
                        <a:cs typeface="Arial" panose="020B0604020202020204" pitchFamily="34" charset="0"/>
                      </a:rPr>
                      <m:t>(</m:t>
                    </m:r>
                    <m:r>
                      <a:rPr lang="fr-FR" sz="3500" i="1" kern="0">
                        <a:latin typeface="Cambria Math" panose="02040503050406030204" pitchFamily="18" charset="0"/>
                        <a:ea typeface="Calibri" panose="020F0502020204030204" pitchFamily="34" charset="0"/>
                        <a:cs typeface="Arial" panose="020B0604020202020204" pitchFamily="34" charset="0"/>
                      </a:rPr>
                      <m:t>𝛽</m:t>
                    </m:r>
                    <m:r>
                      <a:rPr lang="fr-FR" sz="3500" i="1" kern="0">
                        <a:latin typeface="Cambria Math" panose="02040503050406030204" pitchFamily="18" charset="0"/>
                        <a:ea typeface="Calibri" panose="020F0502020204030204" pitchFamily="34" charset="0"/>
                        <a:cs typeface="Arial" panose="020B0604020202020204" pitchFamily="34" charset="0"/>
                      </a:rPr>
                      <m:t>)</m:t>
                    </m:r>
                  </m:oMath>
                </a14:m>
                <a:r>
                  <a:rPr lang="fr-FR" sz="3500" kern="0" dirty="0">
                    <a:latin typeface="Arial" panose="020B0604020202020204" pitchFamily="34" charset="0"/>
                    <a:ea typeface="Calibri" panose="020F0502020204030204" pitchFamily="34" charset="0"/>
                  </a:rPr>
                  <a:t> </a:t>
                </a:r>
                <a:r>
                  <a:rPr lang="fr-FR" sz="3500" kern="0" dirty="0" err="1">
                    <a:latin typeface="Arial" panose="020B0604020202020204" pitchFamily="34" charset="0"/>
                    <a:ea typeface="Calibri" panose="020F0502020204030204" pitchFamily="34" charset="0"/>
                  </a:rPr>
                  <a:t>vuông</a:t>
                </a:r>
                <a:r>
                  <a:rPr lang="fr-FR" sz="3500" kern="0" dirty="0">
                    <a:latin typeface="Arial" panose="020B0604020202020204" pitchFamily="34" charset="0"/>
                    <a:ea typeface="Calibri" panose="020F0502020204030204" pitchFamily="34" charset="0"/>
                  </a:rPr>
                  <a:t> </a:t>
                </a:r>
                <a:r>
                  <a:rPr lang="fr-FR" sz="3500" kern="0" dirty="0" err="1">
                    <a:latin typeface="Arial" panose="020B0604020202020204" pitchFamily="34" charset="0"/>
                    <a:ea typeface="Calibri" panose="020F0502020204030204" pitchFamily="34" charset="0"/>
                  </a:rPr>
                  <a:t>góc</a:t>
                </a:r>
                <a:r>
                  <a:rPr lang="fr-FR" sz="3500" kern="0" dirty="0">
                    <a:latin typeface="Arial" panose="020B0604020202020204" pitchFamily="34" charset="0"/>
                    <a:ea typeface="Calibri" panose="020F0502020204030204" pitchFamily="34" charset="0"/>
                  </a:rPr>
                  <a:t> </a:t>
                </a:r>
                <a:r>
                  <a:rPr lang="fr-FR" sz="3500" kern="0" dirty="0" err="1">
                    <a:latin typeface="Arial" panose="020B0604020202020204" pitchFamily="34" charset="0"/>
                    <a:ea typeface="Calibri" panose="020F0502020204030204" pitchFamily="34" charset="0"/>
                  </a:rPr>
                  <a:t>với</a:t>
                </a:r>
                <a:r>
                  <a:rPr lang="fr-FR" sz="3500" kern="0" dirty="0">
                    <a:latin typeface="Arial" panose="020B0604020202020204" pitchFamily="34" charset="0"/>
                    <a:ea typeface="Calibri" panose="020F0502020204030204" pitchFamily="34" charset="0"/>
                  </a:rPr>
                  <a:t> </a:t>
                </a:r>
                <a:r>
                  <a:rPr lang="fr-FR" sz="3500" kern="0" dirty="0" err="1">
                    <a:latin typeface="Arial" panose="020B0604020202020204" pitchFamily="34" charset="0"/>
                    <a:ea typeface="Calibri" panose="020F0502020204030204" pitchFamily="34" charset="0"/>
                  </a:rPr>
                  <a:t>nhau</a:t>
                </a:r>
                <a:r>
                  <a:rPr lang="fr-FR" sz="3500" kern="0" dirty="0">
                    <a:latin typeface="Arial" panose="020B0604020202020204" pitchFamily="34" charset="0"/>
                    <a:ea typeface="Calibri" panose="020F0502020204030204" pitchFamily="34" charset="0"/>
                  </a:rPr>
                  <a:t> </a:t>
                </a:r>
                <a:r>
                  <a:rPr lang="fr-FR" sz="3500" kern="0" dirty="0" err="1">
                    <a:latin typeface="Arial" panose="020B0604020202020204" pitchFamily="34" charset="0"/>
                    <a:ea typeface="Calibri" panose="020F0502020204030204" pitchFamily="34" charset="0"/>
                  </a:rPr>
                  <a:t>và</a:t>
                </a:r>
                <a:r>
                  <a:rPr lang="fr-FR" sz="3500" kern="0" dirty="0">
                    <a:latin typeface="Arial" panose="020B0604020202020204" pitchFamily="34" charset="0"/>
                    <a:ea typeface="Calibri" panose="020F0502020204030204" pitchFamily="34" charset="0"/>
                  </a:rPr>
                  <a:t> </a:t>
                </a:r>
                <a:r>
                  <a:rPr lang="fr-FR" sz="3500" kern="0" dirty="0" err="1">
                    <a:latin typeface="Arial" panose="020B0604020202020204" pitchFamily="34" charset="0"/>
                    <a:ea typeface="Calibri" panose="020F0502020204030204" pitchFamily="34" charset="0"/>
                  </a:rPr>
                  <a:t>cắt</a:t>
                </a:r>
                <a:r>
                  <a:rPr lang="fr-FR" sz="3500" kern="0" dirty="0">
                    <a:latin typeface="Arial" panose="020B0604020202020204" pitchFamily="34" charset="0"/>
                    <a:ea typeface="Calibri" panose="020F0502020204030204" pitchFamily="34" charset="0"/>
                  </a:rPr>
                  <a:t> </a:t>
                </a:r>
                <a:r>
                  <a:rPr lang="fr-FR" sz="3500" kern="0" dirty="0" err="1">
                    <a:latin typeface="Arial" panose="020B0604020202020204" pitchFamily="34" charset="0"/>
                    <a:ea typeface="Calibri" panose="020F0502020204030204" pitchFamily="34" charset="0"/>
                  </a:rPr>
                  <a:t>nhau</a:t>
                </a:r>
                <a:r>
                  <a:rPr lang="fr-FR" sz="3500" kern="0" dirty="0">
                    <a:latin typeface="Arial" panose="020B0604020202020204" pitchFamily="34" charset="0"/>
                    <a:ea typeface="Calibri" panose="020F0502020204030204" pitchFamily="34" charset="0"/>
                  </a:rPr>
                  <a:t> </a:t>
                </a:r>
                <a:r>
                  <a:rPr lang="fr-FR" sz="3500" kern="0" dirty="0" err="1">
                    <a:latin typeface="Arial" panose="020B0604020202020204" pitchFamily="34" charset="0"/>
                    <a:ea typeface="Calibri" panose="020F0502020204030204" pitchFamily="34" charset="0"/>
                  </a:rPr>
                  <a:t>theo</a:t>
                </a:r>
                <a:r>
                  <a:rPr lang="fr-FR" sz="3500" kern="0" dirty="0">
                    <a:latin typeface="Arial" panose="020B0604020202020204" pitchFamily="34" charset="0"/>
                    <a:ea typeface="Calibri" panose="020F0502020204030204" pitchFamily="34" charset="0"/>
                  </a:rPr>
                  <a:t> </a:t>
                </a:r>
                <a:r>
                  <a:rPr lang="fr-FR" sz="3500" kern="0" dirty="0" err="1">
                    <a:latin typeface="Arial" panose="020B0604020202020204" pitchFamily="34" charset="0"/>
                    <a:ea typeface="Calibri" panose="020F0502020204030204" pitchFamily="34" charset="0"/>
                  </a:rPr>
                  <a:t>giao</a:t>
                </a:r>
                <a:r>
                  <a:rPr lang="fr-FR" sz="3500" kern="0" dirty="0">
                    <a:latin typeface="Arial" panose="020B0604020202020204" pitchFamily="34" charset="0"/>
                    <a:ea typeface="Calibri" panose="020F0502020204030204" pitchFamily="34" charset="0"/>
                  </a:rPr>
                  <a:t> </a:t>
                </a:r>
                <a:r>
                  <a:rPr lang="fr-FR" sz="3500" kern="0" dirty="0" err="1">
                    <a:latin typeface="Arial" panose="020B0604020202020204" pitchFamily="34" charset="0"/>
                    <a:ea typeface="Calibri" panose="020F0502020204030204" pitchFamily="34" charset="0"/>
                  </a:rPr>
                  <a:t>tuyến</a:t>
                </a:r>
                <a:r>
                  <a:rPr lang="fr-FR" sz="3500" kern="0" dirty="0">
                    <a:latin typeface="Arial" panose="020B0604020202020204" pitchFamily="34" charset="0"/>
                    <a:ea typeface="Calibri" panose="020F0502020204030204" pitchFamily="34" charset="0"/>
                  </a:rPr>
                  <a:t> d. </a:t>
                </a:r>
                <a:r>
                  <a:rPr lang="fr-FR" sz="3500" kern="0" dirty="0" err="1">
                    <a:latin typeface="Arial" panose="020B0604020202020204" pitchFamily="34" charset="0"/>
                    <a:ea typeface="Calibri" panose="020F0502020204030204" pitchFamily="34" charset="0"/>
                  </a:rPr>
                  <a:t>Với</a:t>
                </a:r>
                <a:r>
                  <a:rPr lang="fr-FR" sz="3500" kern="0" dirty="0">
                    <a:latin typeface="Arial" panose="020B0604020202020204" pitchFamily="34" charset="0"/>
                    <a:ea typeface="Calibri" panose="020F0502020204030204" pitchFamily="34" charset="0"/>
                  </a:rPr>
                  <a:t> </a:t>
                </a:r>
                <a:r>
                  <a:rPr lang="fr-FR" sz="3500" kern="0" dirty="0" err="1">
                    <a:latin typeface="Arial" panose="020B0604020202020204" pitchFamily="34" charset="0"/>
                    <a:ea typeface="Calibri" panose="020F0502020204030204" pitchFamily="34" charset="0"/>
                  </a:rPr>
                  <a:t>mỗi</a:t>
                </a:r>
                <a:r>
                  <a:rPr lang="fr-FR" sz="3500" kern="0" dirty="0">
                    <a:latin typeface="Arial" panose="020B0604020202020204" pitchFamily="34" charset="0"/>
                    <a:ea typeface="Calibri" panose="020F0502020204030204" pitchFamily="34" charset="0"/>
                  </a:rPr>
                  <a:t> </a:t>
                </a:r>
                <a:r>
                  <a:rPr lang="fr-FR" sz="3500" kern="0" dirty="0" err="1">
                    <a:latin typeface="Arial" panose="020B0604020202020204" pitchFamily="34" charset="0"/>
                    <a:ea typeface="Calibri" panose="020F0502020204030204" pitchFamily="34" charset="0"/>
                  </a:rPr>
                  <a:t>điểm</a:t>
                </a:r>
                <a:r>
                  <a:rPr lang="fr-FR" sz="3500" kern="0" dirty="0">
                    <a:latin typeface="Arial" panose="020B0604020202020204" pitchFamily="34" charset="0"/>
                    <a:ea typeface="Calibri" panose="020F0502020204030204" pitchFamily="34" charset="0"/>
                  </a:rPr>
                  <a:t> A </a:t>
                </a:r>
                <a:r>
                  <a:rPr lang="fr-FR" sz="3500" kern="0" dirty="0" err="1">
                    <a:latin typeface="Arial" panose="020B0604020202020204" pitchFamily="34" charset="0"/>
                    <a:ea typeface="Calibri" panose="020F0502020204030204" pitchFamily="34" charset="0"/>
                  </a:rPr>
                  <a:t>thuộc</a:t>
                </a:r>
                <a:r>
                  <a:rPr lang="fr-FR" sz="3500" kern="0" dirty="0">
                    <a:latin typeface="Arial" panose="020B0604020202020204" pitchFamily="34" charset="0"/>
                    <a:ea typeface="Calibri" panose="020F0502020204030204" pitchFamily="34" charset="0"/>
                  </a:rPr>
                  <a:t> </a:t>
                </a:r>
                <a14:m>
                  <m:oMath xmlns:m="http://schemas.openxmlformats.org/officeDocument/2006/math">
                    <m:r>
                      <a:rPr lang="fr-FR" sz="3500" i="1" kern="0">
                        <a:latin typeface="Cambria Math" panose="02040503050406030204" pitchFamily="18" charset="0"/>
                        <a:ea typeface="Calibri" panose="020F0502020204030204" pitchFamily="34" charset="0"/>
                        <a:cs typeface="Arial" panose="020B0604020202020204" pitchFamily="34" charset="0"/>
                      </a:rPr>
                      <m:t>(</m:t>
                    </m:r>
                    <m:r>
                      <a:rPr lang="fr-FR" sz="3500" i="1" kern="0">
                        <a:latin typeface="Cambria Math" panose="02040503050406030204" pitchFamily="18" charset="0"/>
                        <a:ea typeface="Calibri" panose="020F0502020204030204" pitchFamily="34" charset="0"/>
                        <a:cs typeface="Arial" panose="020B0604020202020204" pitchFamily="34" charset="0"/>
                      </a:rPr>
                      <m:t>𝛼</m:t>
                    </m:r>
                    <m:r>
                      <a:rPr lang="fr-FR" sz="3500" i="1" kern="0">
                        <a:latin typeface="Cambria Math" panose="02040503050406030204" pitchFamily="18" charset="0"/>
                        <a:ea typeface="Calibri" panose="020F0502020204030204" pitchFamily="34" charset="0"/>
                        <a:cs typeface="Arial" panose="020B0604020202020204" pitchFamily="34" charset="0"/>
                      </a:rPr>
                      <m:t>)</m:t>
                    </m:r>
                  </m:oMath>
                </a14:m>
                <a:r>
                  <a:rPr lang="fr-FR" sz="3500" kern="0" dirty="0">
                    <a:latin typeface="Arial" panose="020B0604020202020204" pitchFamily="34" charset="0"/>
                    <a:ea typeface="Calibri" panose="020F0502020204030204" pitchFamily="34" charset="0"/>
                  </a:rPr>
                  <a:t> </a:t>
                </a:r>
                <a:r>
                  <a:rPr lang="fr-FR" sz="3500" kern="0" dirty="0" err="1">
                    <a:latin typeface="Arial" panose="020B0604020202020204" pitchFamily="34" charset="0"/>
                    <a:ea typeface="Calibri" panose="020F0502020204030204" pitchFamily="34" charset="0"/>
                  </a:rPr>
                  <a:t>và</a:t>
                </a:r>
                <a:r>
                  <a:rPr lang="fr-FR" sz="3500" kern="0" dirty="0">
                    <a:latin typeface="Arial" panose="020B0604020202020204" pitchFamily="34" charset="0"/>
                    <a:ea typeface="Calibri" panose="020F0502020204030204" pitchFamily="34" charset="0"/>
                  </a:rPr>
                  <a:t> </a:t>
                </a:r>
                <a:r>
                  <a:rPr lang="fr-FR" sz="3500" kern="0" dirty="0" err="1">
                    <a:latin typeface="Arial" panose="020B0604020202020204" pitchFamily="34" charset="0"/>
                    <a:ea typeface="Calibri" panose="020F0502020204030204" pitchFamily="34" charset="0"/>
                  </a:rPr>
                  <a:t>mỗi</a:t>
                </a:r>
                <a:r>
                  <a:rPr lang="fr-FR" sz="3500" kern="0" dirty="0">
                    <a:latin typeface="Arial" panose="020B0604020202020204" pitchFamily="34" charset="0"/>
                    <a:ea typeface="Calibri" panose="020F0502020204030204" pitchFamily="34" charset="0"/>
                  </a:rPr>
                  <a:t> </a:t>
                </a:r>
                <a:r>
                  <a:rPr lang="fr-FR" sz="3500" kern="0" dirty="0" err="1">
                    <a:latin typeface="Arial" panose="020B0604020202020204" pitchFamily="34" charset="0"/>
                    <a:ea typeface="Calibri" panose="020F0502020204030204" pitchFamily="34" charset="0"/>
                  </a:rPr>
                  <a:t>điểm</a:t>
                </a:r>
                <a:r>
                  <a:rPr lang="fr-FR" sz="3500" kern="0" dirty="0">
                    <a:latin typeface="Arial" panose="020B0604020202020204" pitchFamily="34" charset="0"/>
                    <a:ea typeface="Calibri" panose="020F0502020204030204" pitchFamily="34" charset="0"/>
                  </a:rPr>
                  <a:t> B </a:t>
                </a:r>
                <a:r>
                  <a:rPr lang="fr-FR" sz="3500" kern="0" dirty="0" err="1">
                    <a:latin typeface="Arial" panose="020B0604020202020204" pitchFamily="34" charset="0"/>
                    <a:ea typeface="Calibri" panose="020F0502020204030204" pitchFamily="34" charset="0"/>
                  </a:rPr>
                  <a:t>thuộc</a:t>
                </a:r>
                <a:r>
                  <a:rPr lang="fr-FR" sz="3500" kern="0" dirty="0">
                    <a:latin typeface="Arial" panose="020B0604020202020204" pitchFamily="34" charset="0"/>
                    <a:ea typeface="Calibri" panose="020F0502020204030204" pitchFamily="34" charset="0"/>
                  </a:rPr>
                  <a:t> </a:t>
                </a:r>
                <a14:m>
                  <m:oMath xmlns:m="http://schemas.openxmlformats.org/officeDocument/2006/math">
                    <m:r>
                      <a:rPr lang="fr-FR" sz="3500" i="1" kern="0">
                        <a:latin typeface="Cambria Math" panose="02040503050406030204" pitchFamily="18" charset="0"/>
                        <a:ea typeface="Calibri" panose="020F0502020204030204" pitchFamily="34" charset="0"/>
                        <a:cs typeface="Arial" panose="020B0604020202020204" pitchFamily="34" charset="0"/>
                      </a:rPr>
                      <m:t>(</m:t>
                    </m:r>
                    <m:r>
                      <a:rPr lang="fr-FR" sz="3500" i="1" kern="0">
                        <a:latin typeface="Cambria Math" panose="02040503050406030204" pitchFamily="18" charset="0"/>
                        <a:ea typeface="Calibri" panose="020F0502020204030204" pitchFamily="34" charset="0"/>
                        <a:cs typeface="Arial" panose="020B0604020202020204" pitchFamily="34" charset="0"/>
                      </a:rPr>
                      <m:t>𝛽</m:t>
                    </m:r>
                    <m:r>
                      <a:rPr lang="fr-FR" sz="3500" i="1" kern="0">
                        <a:latin typeface="Cambria Math" panose="02040503050406030204" pitchFamily="18" charset="0"/>
                        <a:ea typeface="Calibri" panose="020F0502020204030204" pitchFamily="34" charset="0"/>
                        <a:cs typeface="Arial" panose="020B0604020202020204" pitchFamily="34" charset="0"/>
                      </a:rPr>
                      <m:t>)</m:t>
                    </m:r>
                  </m:oMath>
                </a14:m>
                <a:r>
                  <a:rPr lang="fr-FR" sz="3500" kern="0" dirty="0">
                    <a:latin typeface="Arial" panose="020B0604020202020204" pitchFamily="34" charset="0"/>
                    <a:ea typeface="Calibri" panose="020F0502020204030204" pitchFamily="34" charset="0"/>
                  </a:rPr>
                  <a:t> </a:t>
                </a:r>
                <a:r>
                  <a:rPr lang="fr-FR" sz="3500" kern="0" dirty="0" err="1">
                    <a:latin typeface="Arial" panose="020B0604020202020204" pitchFamily="34" charset="0"/>
                    <a:ea typeface="Calibri" panose="020F0502020204030204" pitchFamily="34" charset="0"/>
                  </a:rPr>
                  <a:t>thì</a:t>
                </a:r>
                <a:r>
                  <a:rPr lang="fr-FR" sz="3500" kern="0" dirty="0">
                    <a:latin typeface="Arial" panose="020B0604020202020204" pitchFamily="34" charset="0"/>
                    <a:ea typeface="Calibri" panose="020F0502020204030204" pitchFamily="34" charset="0"/>
                  </a:rPr>
                  <a:t> ta </a:t>
                </a:r>
                <a:r>
                  <a:rPr lang="fr-FR" sz="3500" kern="0" dirty="0" err="1">
                    <a:latin typeface="Arial" panose="020B0604020202020204" pitchFamily="34" charset="0"/>
                    <a:ea typeface="Calibri" panose="020F0502020204030204" pitchFamily="34" charset="0"/>
                  </a:rPr>
                  <a:t>có</a:t>
                </a:r>
                <a:r>
                  <a:rPr lang="fr-FR" sz="3500" kern="0" dirty="0">
                    <a:latin typeface="Arial" panose="020B0604020202020204" pitchFamily="34" charset="0"/>
                    <a:ea typeface="Calibri" panose="020F0502020204030204" pitchFamily="34" charset="0"/>
                  </a:rPr>
                  <a:t> </a:t>
                </a:r>
                <a:r>
                  <a:rPr lang="fr-FR" sz="3500" kern="0" dirty="0" err="1">
                    <a:latin typeface="Arial" panose="020B0604020202020204" pitchFamily="34" charset="0"/>
                    <a:ea typeface="Calibri" panose="020F0502020204030204" pitchFamily="34" charset="0"/>
                  </a:rPr>
                  <a:t>đường</a:t>
                </a:r>
                <a:r>
                  <a:rPr lang="fr-FR" sz="3500" kern="0" dirty="0">
                    <a:latin typeface="Arial" panose="020B0604020202020204" pitchFamily="34" charset="0"/>
                    <a:ea typeface="Calibri" panose="020F0502020204030204" pitchFamily="34" charset="0"/>
                  </a:rPr>
                  <a:t> </a:t>
                </a:r>
                <a:r>
                  <a:rPr lang="fr-FR" sz="3500" kern="0" dirty="0" err="1">
                    <a:latin typeface="Arial" panose="020B0604020202020204" pitchFamily="34" charset="0"/>
                    <a:ea typeface="Calibri" panose="020F0502020204030204" pitchFamily="34" charset="0"/>
                  </a:rPr>
                  <a:t>thẳng</a:t>
                </a:r>
                <a:r>
                  <a:rPr lang="fr-FR" sz="3500" kern="0" dirty="0">
                    <a:latin typeface="Arial" panose="020B0604020202020204" pitchFamily="34" charset="0"/>
                    <a:ea typeface="Calibri" panose="020F0502020204030204" pitchFamily="34" charset="0"/>
                  </a:rPr>
                  <a:t> AB </a:t>
                </a:r>
                <a:r>
                  <a:rPr lang="fr-FR" sz="3500" kern="0" dirty="0" err="1">
                    <a:latin typeface="Arial" panose="020B0604020202020204" pitchFamily="34" charset="0"/>
                    <a:ea typeface="Calibri" panose="020F0502020204030204" pitchFamily="34" charset="0"/>
                  </a:rPr>
                  <a:t>vuông</a:t>
                </a:r>
                <a:r>
                  <a:rPr lang="fr-FR" sz="3500" kern="0" dirty="0">
                    <a:latin typeface="Arial" panose="020B0604020202020204" pitchFamily="34" charset="0"/>
                    <a:ea typeface="Calibri" panose="020F0502020204030204" pitchFamily="34" charset="0"/>
                  </a:rPr>
                  <a:t> </a:t>
                </a:r>
                <a:r>
                  <a:rPr lang="fr-FR" sz="3500" kern="0" dirty="0" err="1">
                    <a:latin typeface="Arial" panose="020B0604020202020204" pitchFamily="34" charset="0"/>
                    <a:ea typeface="Calibri" panose="020F0502020204030204" pitchFamily="34" charset="0"/>
                  </a:rPr>
                  <a:t>góc</a:t>
                </a:r>
                <a:r>
                  <a:rPr lang="fr-FR" sz="3500" kern="0" dirty="0">
                    <a:latin typeface="Arial" panose="020B0604020202020204" pitchFamily="34" charset="0"/>
                    <a:ea typeface="Calibri" panose="020F0502020204030204" pitchFamily="34" charset="0"/>
                  </a:rPr>
                  <a:t> </a:t>
                </a:r>
                <a:r>
                  <a:rPr lang="fr-FR" sz="3500" kern="0" dirty="0" err="1">
                    <a:latin typeface="Arial" panose="020B0604020202020204" pitchFamily="34" charset="0"/>
                    <a:ea typeface="Calibri" panose="020F0502020204030204" pitchFamily="34" charset="0"/>
                  </a:rPr>
                  <a:t>với</a:t>
                </a:r>
                <a:r>
                  <a:rPr lang="fr-FR" sz="3500" kern="0" dirty="0">
                    <a:latin typeface="Arial" panose="020B0604020202020204" pitchFamily="34" charset="0"/>
                    <a:ea typeface="Calibri" panose="020F0502020204030204" pitchFamily="34" charset="0"/>
                  </a:rPr>
                  <a:t> d.</a:t>
                </a:r>
                <a:r>
                  <a:rPr lang="fr-FR" sz="3500" dirty="0">
                    <a:latin typeface="Arial" panose="020B0604020202020204" pitchFamily="34" charset="0"/>
                    <a:ea typeface="Calibri" panose="020F0502020204030204" pitchFamily="34" charset="0"/>
                  </a:rPr>
                  <a:t> </a:t>
                </a:r>
                <a:r>
                  <a:rPr lang="en-US" sz="3500" kern="100" dirty="0">
                    <a:solidFill>
                      <a:schemeClr val="bg1">
                        <a:lumMod val="10000"/>
                      </a:schemeClr>
                    </a:solidFill>
                    <a:latin typeface="+mj-lt"/>
                    <a:ea typeface="Calibri" panose="020F0502020204030204" pitchFamily="34" charset="0"/>
                    <a:cs typeface="Arial" panose="020B0604020202020204" pitchFamily="34" charset="0"/>
                    <a:sym typeface="Arial"/>
                  </a:rPr>
                  <a:t>	</a:t>
                </a:r>
              </a:p>
              <a:p>
                <a:pPr marR="30480" algn="just">
                  <a:lnSpc>
                    <a:spcPct val="150000"/>
                  </a:lnSpc>
                </a:pPr>
                <a:r>
                  <a:rPr lang="en-US" sz="3500" b="1" kern="100" dirty="0">
                    <a:solidFill>
                      <a:schemeClr val="bg1">
                        <a:lumMod val="10000"/>
                      </a:schemeClr>
                    </a:solidFill>
                    <a:latin typeface="+mj-lt"/>
                    <a:ea typeface="Calibri" panose="020F0502020204030204" pitchFamily="34" charset="0"/>
                    <a:cs typeface="Arial" panose="020B0604020202020204" pitchFamily="34" charset="0"/>
                    <a:sym typeface="Arial"/>
                  </a:rPr>
                  <a:t>D. </a:t>
                </a:r>
                <a:r>
                  <a:rPr lang="fr-FR" sz="3500" dirty="0" err="1">
                    <a:latin typeface="Arial" panose="020B0604020202020204" pitchFamily="34" charset="0"/>
                    <a:ea typeface="Times New Roman" panose="02020603050405020304" pitchFamily="18" charset="0"/>
                  </a:rPr>
                  <a:t>Nếu</a:t>
                </a:r>
                <a:r>
                  <a:rPr lang="fr-FR" sz="3500" dirty="0">
                    <a:latin typeface="Arial" panose="020B0604020202020204" pitchFamily="34" charset="0"/>
                    <a:ea typeface="Times New Roman" panose="02020603050405020304" pitchFamily="18" charset="0"/>
                  </a:rPr>
                  <a:t> </a:t>
                </a:r>
                <a:r>
                  <a:rPr lang="fr-FR" sz="3500" dirty="0" err="1">
                    <a:latin typeface="Arial" panose="020B0604020202020204" pitchFamily="34" charset="0"/>
                    <a:ea typeface="Times New Roman" panose="02020603050405020304" pitchFamily="18" charset="0"/>
                  </a:rPr>
                  <a:t>hai</a:t>
                </a:r>
                <a:r>
                  <a:rPr lang="fr-FR" sz="3500" dirty="0">
                    <a:latin typeface="Arial" panose="020B0604020202020204" pitchFamily="34" charset="0"/>
                    <a:ea typeface="Times New Roman" panose="02020603050405020304" pitchFamily="18" charset="0"/>
                  </a:rPr>
                  <a:t> </a:t>
                </a:r>
                <a:r>
                  <a:rPr lang="fr-FR" sz="3500" dirty="0" err="1">
                    <a:latin typeface="Arial" panose="020B0604020202020204" pitchFamily="34" charset="0"/>
                    <a:ea typeface="Times New Roman" panose="02020603050405020304" pitchFamily="18" charset="0"/>
                  </a:rPr>
                  <a:t>mặt</a:t>
                </a:r>
                <a:r>
                  <a:rPr lang="fr-FR" sz="3500" dirty="0">
                    <a:latin typeface="Arial" panose="020B0604020202020204" pitchFamily="34" charset="0"/>
                    <a:ea typeface="Times New Roman" panose="02020603050405020304" pitchFamily="18" charset="0"/>
                  </a:rPr>
                  <a:t> </a:t>
                </a:r>
                <a:r>
                  <a:rPr lang="fr-FR" sz="3500" dirty="0" err="1">
                    <a:latin typeface="Arial" panose="020B0604020202020204" pitchFamily="34" charset="0"/>
                    <a:ea typeface="Times New Roman" panose="02020603050405020304" pitchFamily="18" charset="0"/>
                  </a:rPr>
                  <a:t>phẳng</a:t>
                </a:r>
                <a:r>
                  <a:rPr lang="fr-FR" sz="3500" dirty="0">
                    <a:latin typeface="Arial" panose="020B0604020202020204" pitchFamily="34" charset="0"/>
                    <a:ea typeface="Times New Roman" panose="02020603050405020304" pitchFamily="18" charset="0"/>
                  </a:rPr>
                  <a:t> </a:t>
                </a:r>
                <a14:m>
                  <m:oMath xmlns:m="http://schemas.openxmlformats.org/officeDocument/2006/math">
                    <m:r>
                      <a:rPr lang="fr-FR" sz="3500" i="1">
                        <a:latin typeface="Cambria Math" panose="02040503050406030204" pitchFamily="18" charset="0"/>
                        <a:ea typeface="Times New Roman" panose="02020603050405020304" pitchFamily="18" charset="0"/>
                        <a:cs typeface="Arial" panose="020B0604020202020204" pitchFamily="34" charset="0"/>
                      </a:rPr>
                      <m:t>(</m:t>
                    </m:r>
                    <m:r>
                      <a:rPr lang="fr-FR" sz="3500" i="1">
                        <a:latin typeface="Cambria Math" panose="02040503050406030204" pitchFamily="18" charset="0"/>
                        <a:ea typeface="Times New Roman" panose="02020603050405020304" pitchFamily="18" charset="0"/>
                        <a:cs typeface="Arial" panose="020B0604020202020204" pitchFamily="34" charset="0"/>
                      </a:rPr>
                      <m:t>𝛼</m:t>
                    </m:r>
                    <m:r>
                      <a:rPr lang="fr-FR" sz="3500" i="1">
                        <a:latin typeface="Cambria Math" panose="02040503050406030204" pitchFamily="18" charset="0"/>
                        <a:ea typeface="Times New Roman" panose="02020603050405020304" pitchFamily="18" charset="0"/>
                        <a:cs typeface="Arial" panose="020B0604020202020204" pitchFamily="34" charset="0"/>
                      </a:rPr>
                      <m:t>)</m:t>
                    </m:r>
                  </m:oMath>
                </a14:m>
                <a:r>
                  <a:rPr lang="fr-FR" sz="3500" dirty="0">
                    <a:latin typeface="Arial" panose="020B0604020202020204" pitchFamily="34" charset="0"/>
                    <a:ea typeface="Times New Roman" panose="02020603050405020304" pitchFamily="18" charset="0"/>
                  </a:rPr>
                  <a:t> </a:t>
                </a:r>
                <a:r>
                  <a:rPr lang="fr-FR" sz="3500" dirty="0" err="1">
                    <a:latin typeface="Arial" panose="020B0604020202020204" pitchFamily="34" charset="0"/>
                    <a:ea typeface="Times New Roman" panose="02020603050405020304" pitchFamily="18" charset="0"/>
                  </a:rPr>
                  <a:t>và</a:t>
                </a:r>
                <a:r>
                  <a:rPr lang="fr-FR" sz="3500" dirty="0">
                    <a:latin typeface="Arial" panose="020B0604020202020204" pitchFamily="34" charset="0"/>
                    <a:ea typeface="Times New Roman" panose="02020603050405020304" pitchFamily="18" charset="0"/>
                  </a:rPr>
                  <a:t> </a:t>
                </a:r>
                <a14:m>
                  <m:oMath xmlns:m="http://schemas.openxmlformats.org/officeDocument/2006/math">
                    <m:r>
                      <a:rPr lang="fr-FR" sz="3500" i="1">
                        <a:latin typeface="Cambria Math" panose="02040503050406030204" pitchFamily="18" charset="0"/>
                        <a:ea typeface="Times New Roman" panose="02020603050405020304" pitchFamily="18" charset="0"/>
                        <a:cs typeface="Arial" panose="020B0604020202020204" pitchFamily="34" charset="0"/>
                      </a:rPr>
                      <m:t>(</m:t>
                    </m:r>
                    <m:r>
                      <a:rPr lang="fr-FR" sz="3500" i="1">
                        <a:latin typeface="Cambria Math" panose="02040503050406030204" pitchFamily="18" charset="0"/>
                        <a:ea typeface="Times New Roman" panose="02020603050405020304" pitchFamily="18" charset="0"/>
                        <a:cs typeface="Arial" panose="020B0604020202020204" pitchFamily="34" charset="0"/>
                      </a:rPr>
                      <m:t>𝛽</m:t>
                    </m:r>
                    <m:r>
                      <a:rPr lang="fr-FR" sz="3500" i="1">
                        <a:latin typeface="Cambria Math" panose="02040503050406030204" pitchFamily="18" charset="0"/>
                        <a:ea typeface="Times New Roman" panose="02020603050405020304" pitchFamily="18" charset="0"/>
                        <a:cs typeface="Arial" panose="020B0604020202020204" pitchFamily="34" charset="0"/>
                      </a:rPr>
                      <m:t>)</m:t>
                    </m:r>
                  </m:oMath>
                </a14:m>
                <a:r>
                  <a:rPr lang="fr-FR" sz="3500" dirty="0">
                    <a:latin typeface="Arial" panose="020B0604020202020204" pitchFamily="34" charset="0"/>
                    <a:ea typeface="Times New Roman" panose="02020603050405020304" pitchFamily="18" charset="0"/>
                  </a:rPr>
                  <a:t> </a:t>
                </a:r>
                <a:r>
                  <a:rPr lang="fr-FR" sz="3500" dirty="0" err="1">
                    <a:latin typeface="Arial" panose="020B0604020202020204" pitchFamily="34" charset="0"/>
                    <a:ea typeface="Times New Roman" panose="02020603050405020304" pitchFamily="18" charset="0"/>
                  </a:rPr>
                  <a:t>đều</a:t>
                </a:r>
                <a:r>
                  <a:rPr lang="fr-FR" sz="3500" dirty="0">
                    <a:latin typeface="Arial" panose="020B0604020202020204" pitchFamily="34" charset="0"/>
                    <a:ea typeface="Times New Roman" panose="02020603050405020304" pitchFamily="18" charset="0"/>
                  </a:rPr>
                  <a:t> </a:t>
                </a:r>
                <a:r>
                  <a:rPr lang="fr-FR" sz="3500" dirty="0" err="1">
                    <a:latin typeface="Arial" panose="020B0604020202020204" pitchFamily="34" charset="0"/>
                    <a:ea typeface="Times New Roman" panose="02020603050405020304" pitchFamily="18" charset="0"/>
                  </a:rPr>
                  <a:t>vuông</a:t>
                </a:r>
                <a:r>
                  <a:rPr lang="fr-FR" sz="3500" dirty="0">
                    <a:latin typeface="Arial" panose="020B0604020202020204" pitchFamily="34" charset="0"/>
                    <a:ea typeface="Times New Roman" panose="02020603050405020304" pitchFamily="18" charset="0"/>
                  </a:rPr>
                  <a:t> </a:t>
                </a:r>
                <a:r>
                  <a:rPr lang="fr-FR" sz="3500" dirty="0" err="1">
                    <a:latin typeface="Arial" panose="020B0604020202020204" pitchFamily="34" charset="0"/>
                    <a:ea typeface="Times New Roman" panose="02020603050405020304" pitchFamily="18" charset="0"/>
                  </a:rPr>
                  <a:t>góc</a:t>
                </a:r>
                <a:r>
                  <a:rPr lang="fr-FR" sz="3500" dirty="0">
                    <a:latin typeface="Arial" panose="020B0604020202020204" pitchFamily="34" charset="0"/>
                    <a:ea typeface="Times New Roman" panose="02020603050405020304" pitchFamily="18" charset="0"/>
                  </a:rPr>
                  <a:t> </a:t>
                </a:r>
                <a:r>
                  <a:rPr lang="fr-FR" sz="3500" dirty="0" err="1">
                    <a:latin typeface="Arial" panose="020B0604020202020204" pitchFamily="34" charset="0"/>
                    <a:ea typeface="Times New Roman" panose="02020603050405020304" pitchFamily="18" charset="0"/>
                  </a:rPr>
                  <a:t>với</a:t>
                </a:r>
                <a:r>
                  <a:rPr lang="fr-FR" sz="3500" dirty="0">
                    <a:latin typeface="Arial" panose="020B0604020202020204" pitchFamily="34" charset="0"/>
                    <a:ea typeface="Times New Roman" panose="02020603050405020304" pitchFamily="18" charset="0"/>
                  </a:rPr>
                  <a:t> </a:t>
                </a:r>
                <a:r>
                  <a:rPr lang="fr-FR" sz="3500" dirty="0" err="1">
                    <a:latin typeface="Arial" panose="020B0604020202020204" pitchFamily="34" charset="0"/>
                    <a:ea typeface="Times New Roman" panose="02020603050405020304" pitchFamily="18" charset="0"/>
                  </a:rPr>
                  <a:t>mặt</a:t>
                </a:r>
                <a:r>
                  <a:rPr lang="fr-FR" sz="3500" dirty="0">
                    <a:latin typeface="Arial" panose="020B0604020202020204" pitchFamily="34" charset="0"/>
                    <a:ea typeface="Times New Roman" panose="02020603050405020304" pitchFamily="18" charset="0"/>
                  </a:rPr>
                  <a:t> </a:t>
                </a:r>
                <a:r>
                  <a:rPr lang="fr-FR" sz="3500" dirty="0" err="1">
                    <a:latin typeface="Arial" panose="020B0604020202020204" pitchFamily="34" charset="0"/>
                    <a:ea typeface="Times New Roman" panose="02020603050405020304" pitchFamily="18" charset="0"/>
                  </a:rPr>
                  <a:t>phẳng</a:t>
                </a:r>
                <a:r>
                  <a:rPr lang="fr-FR" sz="3500" dirty="0">
                    <a:latin typeface="Arial" panose="020B0604020202020204" pitchFamily="34" charset="0"/>
                    <a:ea typeface="Times New Roman" panose="02020603050405020304" pitchFamily="18" charset="0"/>
                  </a:rPr>
                  <a:t> </a:t>
                </a:r>
                <a14:m>
                  <m:oMath xmlns:m="http://schemas.openxmlformats.org/officeDocument/2006/math">
                    <m:r>
                      <a:rPr lang="fr-FR" sz="3500" i="1">
                        <a:latin typeface="Cambria Math" panose="02040503050406030204" pitchFamily="18" charset="0"/>
                        <a:ea typeface="Times New Roman" panose="02020603050405020304" pitchFamily="18" charset="0"/>
                        <a:cs typeface="Arial" panose="020B0604020202020204" pitchFamily="34" charset="0"/>
                      </a:rPr>
                      <m:t>(</m:t>
                    </m:r>
                    <m:r>
                      <a:rPr lang="fr-FR" sz="3500" i="1">
                        <a:latin typeface="Cambria Math" panose="02040503050406030204" pitchFamily="18" charset="0"/>
                        <a:ea typeface="Times New Roman" panose="02020603050405020304" pitchFamily="18" charset="0"/>
                        <a:cs typeface="Arial" panose="020B0604020202020204" pitchFamily="34" charset="0"/>
                      </a:rPr>
                      <m:t>𝛾</m:t>
                    </m:r>
                    <m:r>
                      <a:rPr lang="fr-FR" sz="3500" i="1">
                        <a:latin typeface="Cambria Math" panose="02040503050406030204" pitchFamily="18" charset="0"/>
                        <a:ea typeface="Times New Roman" panose="02020603050405020304" pitchFamily="18" charset="0"/>
                        <a:cs typeface="Arial" panose="020B0604020202020204" pitchFamily="34" charset="0"/>
                      </a:rPr>
                      <m:t>)</m:t>
                    </m:r>
                  </m:oMath>
                </a14:m>
                <a:r>
                  <a:rPr lang="fr-FR" sz="3500" dirty="0">
                    <a:latin typeface="Arial" panose="020B0604020202020204" pitchFamily="34" charset="0"/>
                    <a:ea typeface="Times New Roman" panose="02020603050405020304" pitchFamily="18" charset="0"/>
                  </a:rPr>
                  <a:t> </a:t>
                </a:r>
                <a:r>
                  <a:rPr lang="fr-FR" sz="3500" dirty="0" err="1">
                    <a:latin typeface="Arial" panose="020B0604020202020204" pitchFamily="34" charset="0"/>
                    <a:ea typeface="Times New Roman" panose="02020603050405020304" pitchFamily="18" charset="0"/>
                  </a:rPr>
                  <a:t>thì</a:t>
                </a:r>
                <a:r>
                  <a:rPr lang="fr-FR" sz="3500" dirty="0">
                    <a:latin typeface="Arial" panose="020B0604020202020204" pitchFamily="34" charset="0"/>
                    <a:ea typeface="Times New Roman" panose="02020603050405020304" pitchFamily="18" charset="0"/>
                  </a:rPr>
                  <a:t> </a:t>
                </a:r>
                <a:r>
                  <a:rPr lang="fr-FR" sz="3500" dirty="0" err="1">
                    <a:latin typeface="Arial" panose="020B0604020202020204" pitchFamily="34" charset="0"/>
                    <a:ea typeface="Times New Roman" panose="02020603050405020304" pitchFamily="18" charset="0"/>
                  </a:rPr>
                  <a:t>giao</a:t>
                </a:r>
                <a:r>
                  <a:rPr lang="fr-FR" sz="3500" dirty="0">
                    <a:latin typeface="Arial" panose="020B0604020202020204" pitchFamily="34" charset="0"/>
                    <a:ea typeface="Times New Roman" panose="02020603050405020304" pitchFamily="18" charset="0"/>
                  </a:rPr>
                  <a:t> </a:t>
                </a:r>
                <a:r>
                  <a:rPr lang="fr-FR" sz="3500" dirty="0" err="1">
                    <a:latin typeface="Arial" panose="020B0604020202020204" pitchFamily="34" charset="0"/>
                    <a:ea typeface="Times New Roman" panose="02020603050405020304" pitchFamily="18" charset="0"/>
                  </a:rPr>
                  <a:t>tuyến</a:t>
                </a:r>
                <a:r>
                  <a:rPr lang="fr-FR" sz="3500" dirty="0">
                    <a:latin typeface="Arial" panose="020B0604020202020204" pitchFamily="34" charset="0"/>
                    <a:ea typeface="Times New Roman" panose="02020603050405020304" pitchFamily="18" charset="0"/>
                  </a:rPr>
                  <a:t> d </a:t>
                </a:r>
                <a:r>
                  <a:rPr lang="fr-FR" sz="3500" dirty="0" err="1">
                    <a:latin typeface="Arial" panose="020B0604020202020204" pitchFamily="34" charset="0"/>
                    <a:ea typeface="Times New Roman" panose="02020603050405020304" pitchFamily="18" charset="0"/>
                  </a:rPr>
                  <a:t>của</a:t>
                </a:r>
                <a:r>
                  <a:rPr lang="fr-FR" sz="3500" dirty="0">
                    <a:latin typeface="Arial" panose="020B0604020202020204" pitchFamily="34" charset="0"/>
                    <a:ea typeface="Times New Roman" panose="02020603050405020304" pitchFamily="18" charset="0"/>
                  </a:rPr>
                  <a:t> </a:t>
                </a:r>
                <a14:m>
                  <m:oMath xmlns:m="http://schemas.openxmlformats.org/officeDocument/2006/math">
                    <m:r>
                      <a:rPr lang="fr-FR" sz="3500" i="1">
                        <a:latin typeface="Cambria Math" panose="02040503050406030204" pitchFamily="18" charset="0"/>
                        <a:ea typeface="Times New Roman" panose="02020603050405020304" pitchFamily="18" charset="0"/>
                        <a:cs typeface="Arial" panose="020B0604020202020204" pitchFamily="34" charset="0"/>
                      </a:rPr>
                      <m:t>(</m:t>
                    </m:r>
                    <m:r>
                      <a:rPr lang="fr-FR" sz="3500" i="1">
                        <a:latin typeface="Cambria Math" panose="02040503050406030204" pitchFamily="18" charset="0"/>
                        <a:ea typeface="Times New Roman" panose="02020603050405020304" pitchFamily="18" charset="0"/>
                        <a:cs typeface="Arial" panose="020B0604020202020204" pitchFamily="34" charset="0"/>
                      </a:rPr>
                      <m:t>𝛼</m:t>
                    </m:r>
                    <m:r>
                      <a:rPr lang="fr-FR" sz="3500" i="1">
                        <a:latin typeface="Cambria Math" panose="02040503050406030204" pitchFamily="18" charset="0"/>
                        <a:ea typeface="Times New Roman" panose="02020603050405020304" pitchFamily="18" charset="0"/>
                        <a:cs typeface="Arial" panose="020B0604020202020204" pitchFamily="34" charset="0"/>
                      </a:rPr>
                      <m:t>)</m:t>
                    </m:r>
                  </m:oMath>
                </a14:m>
                <a:r>
                  <a:rPr lang="fr-FR" sz="3500" dirty="0">
                    <a:latin typeface="Arial" panose="020B0604020202020204" pitchFamily="34" charset="0"/>
                    <a:ea typeface="Times New Roman" panose="02020603050405020304" pitchFamily="18" charset="0"/>
                  </a:rPr>
                  <a:t> </a:t>
                </a:r>
                <a:r>
                  <a:rPr lang="fr-FR" sz="3500" dirty="0" err="1">
                    <a:latin typeface="Arial" panose="020B0604020202020204" pitchFamily="34" charset="0"/>
                    <a:ea typeface="Times New Roman" panose="02020603050405020304" pitchFamily="18" charset="0"/>
                  </a:rPr>
                  <a:t>và</a:t>
                </a:r>
                <a:r>
                  <a:rPr lang="fr-FR" sz="3500" dirty="0">
                    <a:latin typeface="Arial" panose="020B0604020202020204" pitchFamily="34" charset="0"/>
                    <a:ea typeface="Times New Roman" panose="02020603050405020304" pitchFamily="18" charset="0"/>
                  </a:rPr>
                  <a:t> </a:t>
                </a:r>
                <a14:m>
                  <m:oMath xmlns:m="http://schemas.openxmlformats.org/officeDocument/2006/math">
                    <m:r>
                      <a:rPr lang="fr-FR" sz="3500" i="1">
                        <a:latin typeface="Cambria Math" panose="02040503050406030204" pitchFamily="18" charset="0"/>
                        <a:ea typeface="Times New Roman" panose="02020603050405020304" pitchFamily="18" charset="0"/>
                        <a:cs typeface="Arial" panose="020B0604020202020204" pitchFamily="34" charset="0"/>
                      </a:rPr>
                      <m:t>(</m:t>
                    </m:r>
                    <m:r>
                      <a:rPr lang="fr-FR" sz="3500" i="1">
                        <a:latin typeface="Cambria Math" panose="02040503050406030204" pitchFamily="18" charset="0"/>
                        <a:ea typeface="Times New Roman" panose="02020603050405020304" pitchFamily="18" charset="0"/>
                        <a:cs typeface="Arial" panose="020B0604020202020204" pitchFamily="34" charset="0"/>
                      </a:rPr>
                      <m:t>𝛽</m:t>
                    </m:r>
                    <m:r>
                      <a:rPr lang="fr-FR" sz="3500" i="1">
                        <a:latin typeface="Cambria Math" panose="02040503050406030204" pitchFamily="18" charset="0"/>
                        <a:ea typeface="Times New Roman" panose="02020603050405020304" pitchFamily="18" charset="0"/>
                        <a:cs typeface="Arial" panose="020B0604020202020204" pitchFamily="34" charset="0"/>
                      </a:rPr>
                      <m:t>)</m:t>
                    </m:r>
                  </m:oMath>
                </a14:m>
                <a:r>
                  <a:rPr lang="fr-FR" sz="3500" dirty="0">
                    <a:latin typeface="Arial" panose="020B0604020202020204" pitchFamily="34" charset="0"/>
                    <a:ea typeface="Times New Roman" panose="02020603050405020304" pitchFamily="18" charset="0"/>
                  </a:rPr>
                  <a:t> </a:t>
                </a:r>
                <a:r>
                  <a:rPr lang="fr-FR" sz="3500" dirty="0" err="1">
                    <a:latin typeface="Arial" panose="020B0604020202020204" pitchFamily="34" charset="0"/>
                    <a:ea typeface="Times New Roman" panose="02020603050405020304" pitchFamily="18" charset="0"/>
                  </a:rPr>
                  <a:t>nếu</a:t>
                </a:r>
                <a:r>
                  <a:rPr lang="fr-FR" sz="3500" dirty="0">
                    <a:latin typeface="Arial" panose="020B0604020202020204" pitchFamily="34" charset="0"/>
                    <a:ea typeface="Times New Roman" panose="02020603050405020304" pitchFamily="18" charset="0"/>
                  </a:rPr>
                  <a:t> </a:t>
                </a:r>
                <a:r>
                  <a:rPr lang="fr-FR" sz="3500" dirty="0" err="1">
                    <a:latin typeface="Arial" panose="020B0604020202020204" pitchFamily="34" charset="0"/>
                    <a:ea typeface="Times New Roman" panose="02020603050405020304" pitchFamily="18" charset="0"/>
                  </a:rPr>
                  <a:t>có</a:t>
                </a:r>
                <a:r>
                  <a:rPr lang="fr-FR" sz="3500" dirty="0">
                    <a:latin typeface="Arial" panose="020B0604020202020204" pitchFamily="34" charset="0"/>
                    <a:ea typeface="Times New Roman" panose="02020603050405020304" pitchFamily="18" charset="0"/>
                  </a:rPr>
                  <a:t> </a:t>
                </a:r>
                <a:r>
                  <a:rPr lang="fr-FR" sz="3500" dirty="0" err="1">
                    <a:latin typeface="Arial" panose="020B0604020202020204" pitchFamily="34" charset="0"/>
                    <a:ea typeface="Times New Roman" panose="02020603050405020304" pitchFamily="18" charset="0"/>
                  </a:rPr>
                  <a:t>sẽ</a:t>
                </a:r>
                <a:r>
                  <a:rPr lang="fr-FR" sz="3500" dirty="0">
                    <a:latin typeface="Arial" panose="020B0604020202020204" pitchFamily="34" charset="0"/>
                    <a:ea typeface="Times New Roman" panose="02020603050405020304" pitchFamily="18" charset="0"/>
                  </a:rPr>
                  <a:t> </a:t>
                </a:r>
                <a:r>
                  <a:rPr lang="fr-FR" sz="3500" dirty="0" err="1">
                    <a:latin typeface="Arial" panose="020B0604020202020204" pitchFamily="34" charset="0"/>
                    <a:ea typeface="Times New Roman" panose="02020603050405020304" pitchFamily="18" charset="0"/>
                  </a:rPr>
                  <a:t>vuông</a:t>
                </a:r>
                <a:r>
                  <a:rPr lang="fr-FR" sz="3500" dirty="0">
                    <a:latin typeface="Arial" panose="020B0604020202020204" pitchFamily="34" charset="0"/>
                    <a:ea typeface="Times New Roman" panose="02020603050405020304" pitchFamily="18" charset="0"/>
                  </a:rPr>
                  <a:t> </a:t>
                </a:r>
                <a:r>
                  <a:rPr lang="fr-FR" sz="3500" dirty="0" err="1">
                    <a:latin typeface="Arial" panose="020B0604020202020204" pitchFamily="34" charset="0"/>
                    <a:ea typeface="Times New Roman" panose="02020603050405020304" pitchFamily="18" charset="0"/>
                  </a:rPr>
                  <a:t>góc</a:t>
                </a:r>
                <a:r>
                  <a:rPr lang="fr-FR" sz="3500" dirty="0">
                    <a:latin typeface="Arial" panose="020B0604020202020204" pitchFamily="34" charset="0"/>
                    <a:ea typeface="Times New Roman" panose="02020603050405020304" pitchFamily="18" charset="0"/>
                  </a:rPr>
                  <a:t> </a:t>
                </a:r>
                <a:r>
                  <a:rPr lang="fr-FR" sz="3500" dirty="0" err="1">
                    <a:latin typeface="Arial" panose="020B0604020202020204" pitchFamily="34" charset="0"/>
                    <a:ea typeface="Times New Roman" panose="02020603050405020304" pitchFamily="18" charset="0"/>
                  </a:rPr>
                  <a:t>với</a:t>
                </a:r>
                <a:r>
                  <a:rPr lang="fr-FR" sz="3500" dirty="0">
                    <a:latin typeface="Arial" panose="020B0604020202020204" pitchFamily="34" charset="0"/>
                    <a:ea typeface="Times New Roman" panose="02020603050405020304" pitchFamily="18" charset="0"/>
                  </a:rPr>
                  <a:t> </a:t>
                </a:r>
                <a14:m>
                  <m:oMath xmlns:m="http://schemas.openxmlformats.org/officeDocument/2006/math">
                    <m:r>
                      <a:rPr lang="fr-FR" sz="3500" i="1">
                        <a:latin typeface="Cambria Math" panose="02040503050406030204" pitchFamily="18" charset="0"/>
                        <a:ea typeface="Times New Roman" panose="02020603050405020304" pitchFamily="18" charset="0"/>
                        <a:cs typeface="Arial" panose="020B0604020202020204" pitchFamily="34" charset="0"/>
                      </a:rPr>
                      <m:t>(</m:t>
                    </m:r>
                    <m:r>
                      <a:rPr lang="fr-FR" sz="3500" i="1">
                        <a:latin typeface="Cambria Math" panose="02040503050406030204" pitchFamily="18" charset="0"/>
                        <a:ea typeface="Times New Roman" panose="02020603050405020304" pitchFamily="18" charset="0"/>
                        <a:cs typeface="Arial" panose="020B0604020202020204" pitchFamily="34" charset="0"/>
                      </a:rPr>
                      <m:t>𝛾</m:t>
                    </m:r>
                    <m:r>
                      <a:rPr lang="fr-FR" sz="3500" i="1">
                        <a:latin typeface="Cambria Math" panose="02040503050406030204" pitchFamily="18" charset="0"/>
                        <a:ea typeface="Times New Roman" panose="02020603050405020304" pitchFamily="18" charset="0"/>
                        <a:cs typeface="Arial" panose="020B0604020202020204" pitchFamily="34" charset="0"/>
                      </a:rPr>
                      <m:t>)</m:t>
                    </m:r>
                  </m:oMath>
                </a14:m>
                <a:r>
                  <a:rPr lang="fr-FR" sz="3500" dirty="0">
                    <a:latin typeface="Arial" panose="020B0604020202020204" pitchFamily="34" charset="0"/>
                    <a:ea typeface="Times New Roman" panose="02020603050405020304" pitchFamily="18" charset="0"/>
                  </a:rPr>
                  <a:t>.</a:t>
                </a:r>
                <a:endParaRPr lang="en-US" sz="3500" dirty="0">
                  <a:latin typeface="Times New Roman" panose="02020603050405020304" pitchFamily="18" charset="0"/>
                  <a:ea typeface="Times New Roman" panose="02020603050405020304" pitchFamily="18" charset="0"/>
                </a:endParaRPr>
              </a:p>
            </p:txBody>
          </p:sp>
        </mc:Choice>
        <mc:Fallback>
          <p:sp>
            <p:nvSpPr>
              <p:cNvPr id="4" name="TextBox 3">
                <a:extLst>
                  <a:ext uri="{FF2B5EF4-FFF2-40B4-BE49-F238E27FC236}">
                    <a16:creationId xmlns:a16="http://schemas.microsoft.com/office/drawing/2014/main" id="{F5030D75-FA69-AD32-9DE7-6511E1D0C0C8}"/>
                  </a:ext>
                </a:extLst>
              </p:cNvPr>
              <p:cNvSpPr txBox="1">
                <a:spLocks noRot="1" noChangeAspect="1" noMove="1" noResize="1" noEditPoints="1" noAdjustHandles="1" noChangeArrowheads="1" noChangeShapeType="1" noTextEdit="1"/>
              </p:cNvSpPr>
              <p:nvPr/>
            </p:nvSpPr>
            <p:spPr>
              <a:xfrm>
                <a:off x="1002691" y="2218324"/>
                <a:ext cx="16282618" cy="7535268"/>
              </a:xfrm>
              <a:prstGeom prst="rect">
                <a:avLst/>
              </a:prstGeom>
              <a:blipFill>
                <a:blip r:embed="rId3"/>
                <a:stretch>
                  <a:fillRect l="-1085" r="-1085"/>
                </a:stretch>
              </a:blipFill>
            </p:spPr>
            <p:txBody>
              <a:bodyPr/>
              <a:lstStyle/>
              <a:p>
                <a:r>
                  <a:rPr lang="en-US">
                    <a:noFill/>
                  </a:rPr>
                  <a:t> </a:t>
                </a:r>
              </a:p>
            </p:txBody>
          </p:sp>
        </mc:Fallback>
      </mc:AlternateContent>
      <p:sp>
        <p:nvSpPr>
          <p:cNvPr id="5" name="Oval 4">
            <a:extLst>
              <a:ext uri="{FF2B5EF4-FFF2-40B4-BE49-F238E27FC236}">
                <a16:creationId xmlns:a16="http://schemas.microsoft.com/office/drawing/2014/main" id="{666185B3-DDC7-C29A-DB4F-32A30F94FF09}"/>
              </a:ext>
            </a:extLst>
          </p:cNvPr>
          <p:cNvSpPr/>
          <p:nvPr/>
        </p:nvSpPr>
        <p:spPr>
          <a:xfrm>
            <a:off x="486091" y="7914624"/>
            <a:ext cx="1033200" cy="974726"/>
          </a:xfrm>
          <a:prstGeom prst="ellipse">
            <a:avLst/>
          </a:prstGeom>
          <a:noFill/>
          <a:ln w="38100" cap="flat" cmpd="sng" algn="ctr">
            <a:solidFill>
              <a:srgbClr val="FF0000"/>
            </a:solidFill>
            <a:prstDash val="solid"/>
          </a:ln>
          <a:effectLst/>
        </p:spPr>
        <p:txBody>
          <a:bodyPr rtlCol="0" anchor="ctr"/>
          <a:lstStyle/>
          <a:p>
            <a:pPr marL="0" marR="0" lvl="0" indent="0" algn="ctr" defTabSz="914400" eaLnBrk="1" fontAlgn="auto" latinLnBrk="0" hangingPunct="1">
              <a:lnSpc>
                <a:spcPct val="200000"/>
              </a:lnSpc>
              <a:spcBef>
                <a:spcPts val="0"/>
              </a:spcBef>
              <a:spcAft>
                <a:spcPts val="0"/>
              </a:spcAft>
              <a:buClr>
                <a:srgbClr val="000000"/>
              </a:buClr>
              <a:buSzTx/>
              <a:buFont typeface="Arial"/>
              <a:buNone/>
              <a:tabLst/>
              <a:defRPr/>
            </a:pPr>
            <a:endParaRPr kumimoji="0" lang="en-US" sz="3800" b="0" i="0" u="none" strike="noStrike" kern="0" cap="none" spc="0" normalizeH="0" baseline="0" noProof="0" dirty="0">
              <a:ln>
                <a:noFill/>
              </a:ln>
              <a:solidFill>
                <a:srgbClr val="FFF4E1"/>
              </a:solidFill>
              <a:effectLst/>
              <a:uLnTx/>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2477065470"/>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heel(1)">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FC04C2A4-56C1-654F-4912-85DF3C839742}"/>
                  </a:ext>
                </a:extLst>
              </p:cNvPr>
              <p:cNvSpPr/>
              <p:nvPr/>
            </p:nvSpPr>
            <p:spPr>
              <a:xfrm>
                <a:off x="2057400" y="1028700"/>
                <a:ext cx="14173200" cy="1824923"/>
              </a:xfrm>
              <a:prstGeom prst="rect">
                <a:avLst/>
              </a:prstGeom>
            </p:spPr>
            <p:txBody>
              <a:bodyPr wrap="square">
                <a:spAutoFit/>
              </a:bodyPr>
              <a:lstStyle/>
              <a:p>
                <a:pPr algn="just">
                  <a:lnSpc>
                    <a:spcPct val="150000"/>
                  </a:lnSpc>
                  <a:spcBef>
                    <a:spcPts val="600"/>
                  </a:spcBef>
                  <a:spcAft>
                    <a:spcPts val="800"/>
                  </a:spcAft>
                </a:pPr>
                <a:r>
                  <a:rPr lang="fr-FR" sz="4000" b="1" kern="100" dirty="0" err="1">
                    <a:solidFill>
                      <a:srgbClr val="000000"/>
                    </a:solidFill>
                    <a:latin typeface="Arial" panose="020B0604020202020204" pitchFamily="34" charset="0"/>
                    <a:ea typeface="Calibri" panose="020F0502020204030204" pitchFamily="34" charset="0"/>
                    <a:cs typeface="Arial" panose="020B0604020202020204" pitchFamily="34" charset="0"/>
                  </a:rPr>
                  <a:t>Câu</a:t>
                </a:r>
                <a:r>
                  <a:rPr lang="fr-FR" sz="4000" b="1" kern="1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b="1" kern="100" dirty="0">
                    <a:latin typeface="Arial" panose="020B0604020202020204" pitchFamily="34" charset="0"/>
                    <a:ea typeface="Calibri" panose="020F0502020204030204" pitchFamily="34" charset="0"/>
                    <a:cs typeface="Arial" panose="020B0604020202020204" pitchFamily="34" charset="0"/>
                  </a:rPr>
                  <a:t>2</a:t>
                </a:r>
                <a:r>
                  <a:rPr lang="fr-FR" sz="4000" b="1" kern="100" dirty="0">
                    <a:solidFill>
                      <a:srgbClr val="000000"/>
                    </a:solidFill>
                    <a:latin typeface="Arial" panose="020B0604020202020204" pitchFamily="34" charset="0"/>
                    <a:ea typeface="Calibri" panose="020F0502020204030204" pitchFamily="34" charset="0"/>
                    <a:cs typeface="Arial" panose="020B0604020202020204" pitchFamily="34" charset="0"/>
                  </a:rPr>
                  <a:t>.</a:t>
                </a:r>
                <a:r>
                  <a:rPr lang="fr-FR" sz="4000" kern="100" dirty="0">
                    <a:latin typeface="Arial" panose="020B0604020202020204" pitchFamily="34" charset="0"/>
                    <a:ea typeface="Calibri" panose="020F0502020204030204" pitchFamily="34" charset="0"/>
                    <a:cs typeface="Arial" panose="020B0604020202020204" pitchFamily="34" charset="0"/>
                  </a:rPr>
                  <a:t> </a:t>
                </a:r>
                <a:r>
                  <a:rPr lang="fr-FR" sz="4000" kern="0" dirty="0" err="1">
                    <a:latin typeface="Arial" panose="020B0604020202020204" pitchFamily="34" charset="0"/>
                    <a:ea typeface="Calibri" panose="020F0502020204030204" pitchFamily="34" charset="0"/>
                  </a:rPr>
                  <a:t>Khoảng</a:t>
                </a:r>
                <a:r>
                  <a:rPr lang="fr-FR" sz="4000" kern="0" dirty="0">
                    <a:latin typeface="Arial" panose="020B0604020202020204" pitchFamily="34" charset="0"/>
                    <a:ea typeface="Calibri" panose="020F0502020204030204" pitchFamily="34" charset="0"/>
                  </a:rPr>
                  <a:t> </a:t>
                </a:r>
                <a:r>
                  <a:rPr lang="fr-FR" sz="4000" kern="0" dirty="0" err="1">
                    <a:latin typeface="Arial" panose="020B0604020202020204" pitchFamily="34" charset="0"/>
                    <a:ea typeface="Calibri" panose="020F0502020204030204" pitchFamily="34" charset="0"/>
                  </a:rPr>
                  <a:t>cách</a:t>
                </a:r>
                <a:r>
                  <a:rPr lang="fr-FR" sz="4000" kern="0" dirty="0">
                    <a:latin typeface="Arial" panose="020B0604020202020204" pitchFamily="34" charset="0"/>
                    <a:ea typeface="Calibri" panose="020F0502020204030204" pitchFamily="34" charset="0"/>
                  </a:rPr>
                  <a:t> </a:t>
                </a:r>
                <a:r>
                  <a:rPr lang="fr-FR" sz="4000" kern="0" dirty="0" err="1">
                    <a:latin typeface="Arial" panose="020B0604020202020204" pitchFamily="34" charset="0"/>
                    <a:ea typeface="Calibri" panose="020F0502020204030204" pitchFamily="34" charset="0"/>
                  </a:rPr>
                  <a:t>giữa</a:t>
                </a:r>
                <a:r>
                  <a:rPr lang="fr-FR" sz="4000" kern="0" dirty="0">
                    <a:latin typeface="Arial" panose="020B0604020202020204" pitchFamily="34" charset="0"/>
                    <a:ea typeface="Calibri" panose="020F0502020204030204" pitchFamily="34" charset="0"/>
                  </a:rPr>
                  <a:t> </a:t>
                </a:r>
                <a:r>
                  <a:rPr lang="fr-FR" sz="4000" kern="0" dirty="0" err="1">
                    <a:latin typeface="Arial" panose="020B0604020202020204" pitchFamily="34" charset="0"/>
                    <a:ea typeface="Calibri" panose="020F0502020204030204" pitchFamily="34" charset="0"/>
                  </a:rPr>
                  <a:t>hai</a:t>
                </a:r>
                <a:r>
                  <a:rPr lang="fr-FR" sz="4000" kern="0" dirty="0">
                    <a:latin typeface="Arial" panose="020B0604020202020204" pitchFamily="34" charset="0"/>
                    <a:ea typeface="Calibri" panose="020F0502020204030204" pitchFamily="34" charset="0"/>
                  </a:rPr>
                  <a:t> </a:t>
                </a:r>
                <a:r>
                  <a:rPr lang="fr-FR" sz="4000" kern="0" dirty="0" err="1">
                    <a:latin typeface="Arial" panose="020B0604020202020204" pitchFamily="34" charset="0"/>
                    <a:ea typeface="Calibri" panose="020F0502020204030204" pitchFamily="34" charset="0"/>
                  </a:rPr>
                  <a:t>cạnh</a:t>
                </a:r>
                <a:r>
                  <a:rPr lang="fr-FR" sz="4000" kern="0" dirty="0">
                    <a:latin typeface="Arial" panose="020B0604020202020204" pitchFamily="34" charset="0"/>
                    <a:ea typeface="Calibri" panose="020F0502020204030204" pitchFamily="34" charset="0"/>
                  </a:rPr>
                  <a:t> </a:t>
                </a:r>
                <a:r>
                  <a:rPr lang="fr-FR" sz="4000" kern="0" dirty="0" err="1">
                    <a:latin typeface="Arial" panose="020B0604020202020204" pitchFamily="34" charset="0"/>
                    <a:ea typeface="Calibri" panose="020F0502020204030204" pitchFamily="34" charset="0"/>
                  </a:rPr>
                  <a:t>đối</a:t>
                </a:r>
                <a:r>
                  <a:rPr lang="fr-FR" sz="4000" kern="0" dirty="0">
                    <a:latin typeface="Arial" panose="020B0604020202020204" pitchFamily="34" charset="0"/>
                    <a:ea typeface="Calibri" panose="020F0502020204030204" pitchFamily="34" charset="0"/>
                  </a:rPr>
                  <a:t> </a:t>
                </a:r>
                <a:r>
                  <a:rPr lang="fr-FR" sz="4000" kern="0" dirty="0" err="1">
                    <a:latin typeface="Arial" panose="020B0604020202020204" pitchFamily="34" charset="0"/>
                    <a:ea typeface="Calibri" panose="020F0502020204030204" pitchFamily="34" charset="0"/>
                  </a:rPr>
                  <a:t>trong</a:t>
                </a:r>
                <a:r>
                  <a:rPr lang="fr-FR" sz="4000" kern="0" dirty="0">
                    <a:latin typeface="Arial" panose="020B0604020202020204" pitchFamily="34" charset="0"/>
                    <a:ea typeface="Calibri" panose="020F0502020204030204" pitchFamily="34" charset="0"/>
                  </a:rPr>
                  <a:t> </a:t>
                </a:r>
                <a:r>
                  <a:rPr lang="fr-FR" sz="4000" kern="0" dirty="0" err="1">
                    <a:latin typeface="Arial" panose="020B0604020202020204" pitchFamily="34" charset="0"/>
                    <a:ea typeface="Calibri" panose="020F0502020204030204" pitchFamily="34" charset="0"/>
                  </a:rPr>
                  <a:t>một</a:t>
                </a:r>
                <a:r>
                  <a:rPr lang="fr-FR" sz="4000" kern="0" dirty="0">
                    <a:latin typeface="Arial" panose="020B0604020202020204" pitchFamily="34" charset="0"/>
                    <a:ea typeface="Calibri" panose="020F0502020204030204" pitchFamily="34" charset="0"/>
                  </a:rPr>
                  <a:t> </a:t>
                </a:r>
                <a:r>
                  <a:rPr lang="fr-FR" sz="4000" kern="0" dirty="0" err="1">
                    <a:latin typeface="Arial" panose="020B0604020202020204" pitchFamily="34" charset="0"/>
                    <a:ea typeface="Calibri" panose="020F0502020204030204" pitchFamily="34" charset="0"/>
                  </a:rPr>
                  <a:t>tứ</a:t>
                </a:r>
                <a:r>
                  <a:rPr lang="fr-FR" sz="4000" kern="0" dirty="0">
                    <a:latin typeface="Arial" panose="020B0604020202020204" pitchFamily="34" charset="0"/>
                    <a:ea typeface="Calibri" panose="020F0502020204030204" pitchFamily="34" charset="0"/>
                  </a:rPr>
                  <a:t> </a:t>
                </a:r>
                <a:r>
                  <a:rPr lang="fr-FR" sz="4000" kern="0" dirty="0" err="1">
                    <a:latin typeface="Arial" panose="020B0604020202020204" pitchFamily="34" charset="0"/>
                    <a:ea typeface="Calibri" panose="020F0502020204030204" pitchFamily="34" charset="0"/>
                  </a:rPr>
                  <a:t>diện</a:t>
                </a:r>
                <a:r>
                  <a:rPr lang="fr-FR" sz="4000" kern="0" dirty="0">
                    <a:latin typeface="Arial" panose="020B0604020202020204" pitchFamily="34" charset="0"/>
                    <a:ea typeface="Calibri" panose="020F0502020204030204" pitchFamily="34" charset="0"/>
                  </a:rPr>
                  <a:t> </a:t>
                </a:r>
                <a:r>
                  <a:rPr lang="fr-FR" sz="4000" kern="0" dirty="0" err="1">
                    <a:latin typeface="Arial" panose="020B0604020202020204" pitchFamily="34" charset="0"/>
                    <a:ea typeface="Calibri" panose="020F0502020204030204" pitchFamily="34" charset="0"/>
                  </a:rPr>
                  <a:t>đều</a:t>
                </a:r>
                <a:r>
                  <a:rPr lang="fr-FR" sz="4000" kern="0" dirty="0">
                    <a:latin typeface="Arial" panose="020B0604020202020204" pitchFamily="34" charset="0"/>
                    <a:ea typeface="Calibri" panose="020F0502020204030204" pitchFamily="34" charset="0"/>
                  </a:rPr>
                  <a:t> </a:t>
                </a:r>
                <a:r>
                  <a:rPr lang="fr-FR" sz="4000" kern="0" dirty="0" err="1">
                    <a:latin typeface="Arial" panose="020B0604020202020204" pitchFamily="34" charset="0"/>
                    <a:ea typeface="Calibri" panose="020F0502020204030204" pitchFamily="34" charset="0"/>
                  </a:rPr>
                  <a:t>cạnh</a:t>
                </a:r>
                <a:r>
                  <a:rPr lang="fr-FR" sz="4000" kern="0" dirty="0">
                    <a:latin typeface="Arial" panose="020B0604020202020204" pitchFamily="34" charset="0"/>
                    <a:ea typeface="Calibri" panose="020F0502020204030204" pitchFamily="34" charset="0"/>
                  </a:rPr>
                  <a:t> </a:t>
                </a:r>
                <a14:m>
                  <m:oMath xmlns:m="http://schemas.openxmlformats.org/officeDocument/2006/math">
                    <m:r>
                      <a:rPr lang="fr-FR" sz="4000" i="1" kern="0">
                        <a:latin typeface="Cambria Math" panose="02040503050406030204" pitchFamily="18" charset="0"/>
                        <a:ea typeface="Calibri" panose="020F0502020204030204" pitchFamily="34" charset="0"/>
                        <a:cs typeface="Arial" panose="020B0604020202020204" pitchFamily="34" charset="0"/>
                      </a:rPr>
                      <m:t>𝑎</m:t>
                    </m:r>
                    <m:r>
                      <a:rPr lang="fr-FR" sz="4000" i="1" kern="0">
                        <a:latin typeface="Cambria Math" panose="02040503050406030204" pitchFamily="18" charset="0"/>
                        <a:ea typeface="Calibri" panose="020F0502020204030204" pitchFamily="34" charset="0"/>
                        <a:cs typeface="Arial" panose="020B0604020202020204" pitchFamily="34" charset="0"/>
                      </a:rPr>
                      <m:t> </m:t>
                    </m:r>
                  </m:oMath>
                </a14:m>
                <a:r>
                  <a:rPr lang="fr-FR" sz="4000" kern="0" dirty="0" err="1">
                    <a:latin typeface="Arial" panose="020B0604020202020204" pitchFamily="34" charset="0"/>
                    <a:ea typeface="Calibri" panose="020F0502020204030204" pitchFamily="34" charset="0"/>
                  </a:rPr>
                  <a:t>bằng</a:t>
                </a:r>
                <a:r>
                  <a:rPr lang="fr-FR" sz="4000" kern="0" dirty="0">
                    <a:latin typeface="Arial" panose="020B0604020202020204" pitchFamily="34" charset="0"/>
                    <a:ea typeface="Calibri" panose="020F0502020204030204" pitchFamily="34" charset="0"/>
                  </a:rPr>
                  <a:t> :</a:t>
                </a:r>
                <a:endParaRPr lang="en-US" sz="4000" kern="100" dirty="0">
                  <a:latin typeface="Arial" panose="020B0604020202020204" pitchFamily="34" charset="0"/>
                  <a:ea typeface="Calibri" panose="020F0502020204030204" pitchFamily="34" charset="0"/>
                  <a:cs typeface="Arial" panose="020B0604020202020204" pitchFamily="34" charset="0"/>
                </a:endParaRPr>
              </a:p>
            </p:txBody>
          </p:sp>
        </mc:Choice>
        <mc:Fallback>
          <p:sp>
            <p:nvSpPr>
              <p:cNvPr id="6" name="Rectangle 5">
                <a:extLst>
                  <a:ext uri="{FF2B5EF4-FFF2-40B4-BE49-F238E27FC236}">
                    <a16:creationId xmlns:a16="http://schemas.microsoft.com/office/drawing/2014/main" id="{FC04C2A4-56C1-654F-4912-85DF3C839742}"/>
                  </a:ext>
                </a:extLst>
              </p:cNvPr>
              <p:cNvSpPr>
                <a:spLocks noRot="1" noChangeAspect="1" noMove="1" noResize="1" noEditPoints="1" noAdjustHandles="1" noChangeArrowheads="1" noChangeShapeType="1" noTextEdit="1"/>
              </p:cNvSpPr>
              <p:nvPr/>
            </p:nvSpPr>
            <p:spPr>
              <a:xfrm>
                <a:off x="2057400" y="1028700"/>
                <a:ext cx="14173200" cy="1824923"/>
              </a:xfrm>
              <a:prstGeom prst="rect">
                <a:avLst/>
              </a:prstGeom>
              <a:blipFill>
                <a:blip r:embed="rId3"/>
                <a:stretch>
                  <a:fillRect l="-1548" r="-1505" b="-1371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753B93DC-6CA2-8255-3FB9-DAA11317F9C7}"/>
                  </a:ext>
                </a:extLst>
              </p:cNvPr>
              <p:cNvSpPr txBox="1"/>
              <p:nvPr/>
            </p:nvSpPr>
            <p:spPr>
              <a:xfrm>
                <a:off x="4191000" y="2853623"/>
                <a:ext cx="9196813" cy="5249066"/>
              </a:xfrm>
              <a:prstGeom prst="rect">
                <a:avLst/>
              </a:prstGeom>
              <a:noFill/>
            </p:spPr>
            <p:txBody>
              <a:bodyPr wrap="square">
                <a:spAutoFit/>
              </a:bodyPr>
              <a:lstStyle/>
              <a:p>
                <a:pPr>
                  <a:lnSpc>
                    <a:spcPct val="300000"/>
                  </a:lnSpc>
                  <a:spcBef>
                    <a:spcPts val="100"/>
                  </a:spcBef>
                  <a:spcAft>
                    <a:spcPts val="100"/>
                  </a:spcAft>
                </a:pPr>
                <a:r>
                  <a:rPr lang="en-US" sz="4000" b="1" kern="100" dirty="0">
                    <a:solidFill>
                      <a:schemeClr val="bg1">
                        <a:lumMod val="10000"/>
                      </a:schemeClr>
                    </a:solidFill>
                    <a:latin typeface="Arial" panose="020B0604020202020204" pitchFamily="34" charset="0"/>
                    <a:ea typeface="Calibri" panose="020F0502020204030204" pitchFamily="34" charset="0"/>
                    <a:cs typeface="Arial" panose="020B0604020202020204" pitchFamily="34" charset="0"/>
                    <a:sym typeface="Arial"/>
                  </a:rPr>
                  <a:t>A. </a:t>
                </a:r>
                <a14:m>
                  <m:oMath xmlns:m="http://schemas.openxmlformats.org/officeDocument/2006/math">
                    <m:f>
                      <m:fPr>
                        <m:ctrlPr>
                          <a:rPr lang="en-US" sz="4000" i="1">
                            <a:latin typeface="Cambria Math" panose="02040503050406030204" pitchFamily="18" charset="0"/>
                            <a:cs typeface="Arial" panose="020B0604020202020204" pitchFamily="34" charset="0"/>
                          </a:rPr>
                        </m:ctrlPr>
                      </m:fPr>
                      <m:num>
                        <m:r>
                          <a:rPr lang="en-US" sz="4000" i="1" kern="0">
                            <a:latin typeface="Cambria Math" panose="02040503050406030204" pitchFamily="18" charset="0"/>
                            <a:ea typeface="Calibri" panose="020F0502020204030204" pitchFamily="34" charset="0"/>
                            <a:cs typeface="Arial" panose="020B0604020202020204" pitchFamily="34" charset="0"/>
                          </a:rPr>
                          <m:t>𝑎</m:t>
                        </m:r>
                        <m:rad>
                          <m:radPr>
                            <m:degHide m:val="on"/>
                            <m:ctrlPr>
                              <a:rPr lang="en-US" sz="4000" i="1">
                                <a:latin typeface="Cambria Math" panose="02040503050406030204" pitchFamily="18" charset="0"/>
                                <a:cs typeface="Arial" panose="020B0604020202020204" pitchFamily="34" charset="0"/>
                              </a:rPr>
                            </m:ctrlPr>
                          </m:radPr>
                          <m:deg/>
                          <m:e>
                            <m:r>
                              <a:rPr lang="en-US" sz="4000" i="1" kern="0">
                                <a:latin typeface="Cambria Math" panose="02040503050406030204" pitchFamily="18" charset="0"/>
                                <a:ea typeface="Calibri" panose="020F0502020204030204" pitchFamily="34" charset="0"/>
                                <a:cs typeface="Arial" panose="020B0604020202020204" pitchFamily="34" charset="0"/>
                              </a:rPr>
                              <m:t>2</m:t>
                            </m:r>
                          </m:e>
                        </m:rad>
                      </m:num>
                      <m:den>
                        <m:r>
                          <a:rPr lang="en-US" sz="4000" i="1" kern="0">
                            <a:latin typeface="Cambria Math" panose="02040503050406030204" pitchFamily="18" charset="0"/>
                            <a:ea typeface="Calibri" panose="020F0502020204030204" pitchFamily="34" charset="0"/>
                            <a:cs typeface="Arial" panose="020B0604020202020204" pitchFamily="34" charset="0"/>
                          </a:rPr>
                          <m:t>2</m:t>
                        </m:r>
                      </m:den>
                    </m:f>
                  </m:oMath>
                </a14:m>
                <a:r>
                  <a:rPr lang="fr-FR" sz="4000" dirty="0">
                    <a:solidFill>
                      <a:schemeClr val="bg1">
                        <a:lumMod val="10000"/>
                      </a:schemeClr>
                    </a:solidFill>
                    <a:latin typeface="Arial" panose="020B0604020202020204" pitchFamily="34" charset="0"/>
                    <a:ea typeface="Calibri" panose="020F0502020204030204" pitchFamily="34" charset="0"/>
                    <a:cs typeface="Arial" panose="020B0604020202020204" pitchFamily="34" charset="0"/>
                  </a:rPr>
                  <a:t>					</a:t>
                </a:r>
                <a:r>
                  <a:rPr lang="en-US" sz="4000" b="1" kern="100" dirty="0">
                    <a:solidFill>
                      <a:schemeClr val="bg1">
                        <a:lumMod val="10000"/>
                      </a:schemeClr>
                    </a:solidFill>
                    <a:latin typeface="Arial" panose="020B0604020202020204" pitchFamily="34" charset="0"/>
                    <a:ea typeface="Calibri" panose="020F0502020204030204" pitchFamily="34" charset="0"/>
                    <a:cs typeface="Arial" panose="020B0604020202020204" pitchFamily="34" charset="0"/>
                    <a:sym typeface="Arial"/>
                  </a:rPr>
                  <a:t>B. </a:t>
                </a:r>
                <a14:m>
                  <m:oMath xmlns:m="http://schemas.openxmlformats.org/officeDocument/2006/math">
                    <m:f>
                      <m:fPr>
                        <m:ctrlPr>
                          <a:rPr lang="en-US" sz="4000" i="1">
                            <a:latin typeface="Cambria Math" panose="02040503050406030204" pitchFamily="18" charset="0"/>
                            <a:cs typeface="Arial" panose="020B0604020202020204" pitchFamily="34" charset="0"/>
                          </a:rPr>
                        </m:ctrlPr>
                      </m:fPr>
                      <m:num>
                        <m:r>
                          <a:rPr lang="en-US" sz="4000" i="1" kern="0">
                            <a:latin typeface="Cambria Math" panose="02040503050406030204" pitchFamily="18" charset="0"/>
                            <a:ea typeface="Calibri" panose="020F0502020204030204" pitchFamily="34" charset="0"/>
                            <a:cs typeface="Arial" panose="020B0604020202020204" pitchFamily="34" charset="0"/>
                          </a:rPr>
                          <m:t>𝑎</m:t>
                        </m:r>
                        <m:rad>
                          <m:radPr>
                            <m:degHide m:val="on"/>
                            <m:ctrlPr>
                              <a:rPr lang="en-US" sz="4000" i="1">
                                <a:latin typeface="Cambria Math" panose="02040503050406030204" pitchFamily="18" charset="0"/>
                                <a:cs typeface="Arial" panose="020B0604020202020204" pitchFamily="34" charset="0"/>
                              </a:rPr>
                            </m:ctrlPr>
                          </m:radPr>
                          <m:deg/>
                          <m:e>
                            <m:r>
                              <a:rPr lang="en-US" sz="4000" i="1" kern="0">
                                <a:latin typeface="Cambria Math" panose="02040503050406030204" pitchFamily="18" charset="0"/>
                                <a:ea typeface="Calibri" panose="020F0502020204030204" pitchFamily="34" charset="0"/>
                                <a:cs typeface="Arial" panose="020B0604020202020204" pitchFamily="34" charset="0"/>
                              </a:rPr>
                              <m:t>3</m:t>
                            </m:r>
                          </m:e>
                        </m:rad>
                      </m:num>
                      <m:den>
                        <m:r>
                          <a:rPr lang="en-US" sz="4000" i="1" kern="0">
                            <a:latin typeface="Cambria Math" panose="02040503050406030204" pitchFamily="18" charset="0"/>
                            <a:ea typeface="Calibri" panose="020F0502020204030204" pitchFamily="34" charset="0"/>
                            <a:cs typeface="Arial" panose="020B0604020202020204" pitchFamily="34" charset="0"/>
                          </a:rPr>
                          <m:t>3</m:t>
                        </m:r>
                      </m:den>
                    </m:f>
                  </m:oMath>
                </a14:m>
                <a:endParaRPr lang="en-US" sz="4000" b="1" kern="100" dirty="0">
                  <a:solidFill>
                    <a:schemeClr val="bg1">
                      <a:lumMod val="10000"/>
                    </a:schemeClr>
                  </a:solidFill>
                  <a:latin typeface="Arial" panose="020B0604020202020204" pitchFamily="34" charset="0"/>
                  <a:ea typeface="Calibri" panose="020F0502020204030204" pitchFamily="34" charset="0"/>
                  <a:cs typeface="Arial" panose="020B0604020202020204" pitchFamily="34" charset="0"/>
                  <a:sym typeface="Arial"/>
                </a:endParaRPr>
              </a:p>
              <a:p>
                <a:pPr>
                  <a:lnSpc>
                    <a:spcPct val="300000"/>
                  </a:lnSpc>
                  <a:spcBef>
                    <a:spcPts val="100"/>
                  </a:spcBef>
                  <a:spcAft>
                    <a:spcPts val="100"/>
                  </a:spcAft>
                </a:pPr>
                <a:r>
                  <a:rPr lang="en-US" sz="4000" b="1" kern="100" dirty="0">
                    <a:solidFill>
                      <a:schemeClr val="bg1">
                        <a:lumMod val="10000"/>
                      </a:schemeClr>
                    </a:solidFill>
                    <a:latin typeface="Arial" panose="020B0604020202020204" pitchFamily="34" charset="0"/>
                    <a:ea typeface="Calibri" panose="020F0502020204030204" pitchFamily="34" charset="0"/>
                    <a:cs typeface="Arial" panose="020B0604020202020204" pitchFamily="34" charset="0"/>
                    <a:sym typeface="Arial"/>
                  </a:rPr>
                  <a:t>C. </a:t>
                </a:r>
                <a14:m>
                  <m:oMath xmlns:m="http://schemas.openxmlformats.org/officeDocument/2006/math">
                    <m:f>
                      <m:fPr>
                        <m:ctrlPr>
                          <a:rPr lang="en-US" sz="4000" i="1">
                            <a:latin typeface="Cambria Math" panose="02040503050406030204" pitchFamily="18" charset="0"/>
                            <a:cs typeface="Arial" panose="020B0604020202020204" pitchFamily="34" charset="0"/>
                          </a:rPr>
                        </m:ctrlPr>
                      </m:fPr>
                      <m:num>
                        <m:r>
                          <a:rPr lang="en-US" sz="4000" i="1" kern="0">
                            <a:latin typeface="Cambria Math" panose="02040503050406030204" pitchFamily="18" charset="0"/>
                            <a:ea typeface="Calibri" panose="020F0502020204030204" pitchFamily="34" charset="0"/>
                            <a:cs typeface="Arial" panose="020B0604020202020204" pitchFamily="34" charset="0"/>
                          </a:rPr>
                          <m:t>2</m:t>
                        </m:r>
                        <m:r>
                          <a:rPr lang="en-US" sz="4000" i="1" kern="0">
                            <a:latin typeface="Cambria Math" panose="02040503050406030204" pitchFamily="18" charset="0"/>
                            <a:ea typeface="Calibri" panose="020F0502020204030204" pitchFamily="34" charset="0"/>
                            <a:cs typeface="Arial" panose="020B0604020202020204" pitchFamily="34" charset="0"/>
                          </a:rPr>
                          <m:t>𝑎</m:t>
                        </m:r>
                      </m:num>
                      <m:den>
                        <m:r>
                          <a:rPr lang="en-US" sz="4000" i="1" kern="0">
                            <a:latin typeface="Cambria Math" panose="02040503050406030204" pitchFamily="18" charset="0"/>
                            <a:ea typeface="Calibri" panose="020F0502020204030204" pitchFamily="34" charset="0"/>
                            <a:cs typeface="Arial" panose="020B0604020202020204" pitchFamily="34" charset="0"/>
                          </a:rPr>
                          <m:t>3</m:t>
                        </m:r>
                      </m:den>
                    </m:f>
                  </m:oMath>
                </a14:m>
                <a:r>
                  <a:rPr lang="en-US" sz="4000" b="1" kern="100" dirty="0">
                    <a:solidFill>
                      <a:schemeClr val="bg1">
                        <a:lumMod val="10000"/>
                      </a:schemeClr>
                    </a:solidFill>
                    <a:latin typeface="Arial" panose="020B0604020202020204" pitchFamily="34" charset="0"/>
                    <a:ea typeface="Calibri" panose="020F0502020204030204" pitchFamily="34" charset="0"/>
                    <a:cs typeface="Arial" panose="020B0604020202020204" pitchFamily="34" charset="0"/>
                    <a:sym typeface="Arial"/>
                  </a:rPr>
                  <a:t>					D. </a:t>
                </a:r>
                <a14:m>
                  <m:oMath xmlns:m="http://schemas.openxmlformats.org/officeDocument/2006/math">
                    <m:r>
                      <a:rPr lang="en-US" sz="4000" b="1" i="0" kern="0" smtClean="0">
                        <a:latin typeface="Cambria Math" panose="02040503050406030204" pitchFamily="18" charset="0"/>
                        <a:ea typeface="Calibri" panose="020F0502020204030204" pitchFamily="34" charset="0"/>
                        <a:cs typeface="Arial" panose="020B0604020202020204" pitchFamily="34" charset="0"/>
                      </a:rPr>
                      <m:t> </m:t>
                    </m:r>
                    <m:r>
                      <a:rPr lang="en-US" sz="4000" i="1" kern="0">
                        <a:latin typeface="Cambria Math" panose="02040503050406030204" pitchFamily="18" charset="0"/>
                        <a:ea typeface="Calibri" panose="020F0502020204030204" pitchFamily="34" charset="0"/>
                        <a:cs typeface="Arial" panose="020B0604020202020204" pitchFamily="34" charset="0"/>
                      </a:rPr>
                      <m:t>2</m:t>
                    </m:r>
                    <m:r>
                      <a:rPr lang="en-US" sz="4000" i="1" kern="0">
                        <a:latin typeface="Cambria Math" panose="02040503050406030204" pitchFamily="18" charset="0"/>
                        <a:ea typeface="Calibri" panose="020F0502020204030204" pitchFamily="34" charset="0"/>
                        <a:cs typeface="Arial" panose="020B0604020202020204" pitchFamily="34" charset="0"/>
                      </a:rPr>
                      <m:t>𝑎</m:t>
                    </m:r>
                  </m:oMath>
                </a14:m>
                <a:endParaRPr lang="en-US" sz="4000" kern="100" dirty="0">
                  <a:solidFill>
                    <a:schemeClr val="bg1">
                      <a:lumMod val="10000"/>
                    </a:schemeClr>
                  </a:solidFill>
                  <a:latin typeface="Arial" panose="020B0604020202020204" pitchFamily="34" charset="0"/>
                  <a:ea typeface="Calibri" panose="020F0502020204030204" pitchFamily="34" charset="0"/>
                  <a:cs typeface="Arial" panose="020B0604020202020204" pitchFamily="34" charset="0"/>
                </a:endParaRPr>
              </a:p>
            </p:txBody>
          </p:sp>
        </mc:Choice>
        <mc:Fallback>
          <p:sp>
            <p:nvSpPr>
              <p:cNvPr id="7" name="TextBox 6">
                <a:extLst>
                  <a:ext uri="{FF2B5EF4-FFF2-40B4-BE49-F238E27FC236}">
                    <a16:creationId xmlns:a16="http://schemas.microsoft.com/office/drawing/2014/main" id="{753B93DC-6CA2-8255-3FB9-DAA11317F9C7}"/>
                  </a:ext>
                </a:extLst>
              </p:cNvPr>
              <p:cNvSpPr txBox="1">
                <a:spLocks noRot="1" noChangeAspect="1" noMove="1" noResize="1" noEditPoints="1" noAdjustHandles="1" noChangeArrowheads="1" noChangeShapeType="1" noTextEdit="1"/>
              </p:cNvSpPr>
              <p:nvPr/>
            </p:nvSpPr>
            <p:spPr>
              <a:xfrm>
                <a:off x="4191000" y="2853623"/>
                <a:ext cx="9196813" cy="5249066"/>
              </a:xfrm>
              <a:prstGeom prst="rect">
                <a:avLst/>
              </a:prstGeom>
              <a:blipFill>
                <a:blip r:embed="rId4"/>
                <a:stretch>
                  <a:fillRect l="-2387" b="-1278"/>
                </a:stretch>
              </a:blipFill>
            </p:spPr>
            <p:txBody>
              <a:bodyPr/>
              <a:lstStyle/>
              <a:p>
                <a:r>
                  <a:rPr lang="en-US">
                    <a:noFill/>
                  </a:rPr>
                  <a:t> </a:t>
                </a:r>
              </a:p>
            </p:txBody>
          </p:sp>
        </mc:Fallback>
      </mc:AlternateContent>
      <p:sp>
        <p:nvSpPr>
          <p:cNvPr id="8" name="Oval 7">
            <a:extLst>
              <a:ext uri="{FF2B5EF4-FFF2-40B4-BE49-F238E27FC236}">
                <a16:creationId xmlns:a16="http://schemas.microsoft.com/office/drawing/2014/main" id="{11C5BB9E-8132-DD49-3F82-F7101C608580}"/>
              </a:ext>
            </a:extLst>
          </p:cNvPr>
          <p:cNvSpPr/>
          <p:nvPr/>
        </p:nvSpPr>
        <p:spPr>
          <a:xfrm>
            <a:off x="3805513" y="4305300"/>
            <a:ext cx="1071287" cy="1088376"/>
          </a:xfrm>
          <a:prstGeom prst="ellipse">
            <a:avLst/>
          </a:prstGeom>
          <a:noFill/>
          <a:ln w="38100" cap="flat" cmpd="sng" algn="ctr">
            <a:solidFill>
              <a:srgbClr val="FF0000"/>
            </a:solidFill>
            <a:prstDash val="solid"/>
          </a:ln>
          <a:effectLst/>
        </p:spPr>
        <p:txBody>
          <a:bodyPr rtlCol="0" anchor="ctr"/>
          <a:lstStyle/>
          <a:p>
            <a:pPr marL="0" marR="0" lvl="0" indent="0" algn="ctr" defTabSz="914400" eaLnBrk="1" fontAlgn="auto" latinLnBrk="0" hangingPunct="1">
              <a:lnSpc>
                <a:spcPct val="200000"/>
              </a:lnSpc>
              <a:spcBef>
                <a:spcPts val="0"/>
              </a:spcBef>
              <a:spcAft>
                <a:spcPts val="0"/>
              </a:spcAft>
              <a:buClr>
                <a:srgbClr val="000000"/>
              </a:buClr>
              <a:buSzTx/>
              <a:buFont typeface="Arial"/>
              <a:buNone/>
              <a:tabLst/>
              <a:defRPr/>
            </a:pPr>
            <a:endParaRPr kumimoji="0" lang="en-US" sz="4000" b="0" i="0" u="none" strike="noStrike" kern="0" cap="none" spc="0" normalizeH="0" baseline="0" noProof="0">
              <a:ln>
                <a:noFill/>
              </a:ln>
              <a:solidFill>
                <a:srgbClr val="FFF4E1"/>
              </a:solidFill>
              <a:effectLst/>
              <a:uLnTx/>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16244582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heel(1)">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FC04C2A4-56C1-654F-4912-85DF3C839742}"/>
                  </a:ext>
                </a:extLst>
              </p:cNvPr>
              <p:cNvSpPr/>
              <p:nvPr/>
            </p:nvSpPr>
            <p:spPr>
              <a:xfrm>
                <a:off x="2057400" y="1028700"/>
                <a:ext cx="14173200" cy="2748253"/>
              </a:xfrm>
              <a:prstGeom prst="rect">
                <a:avLst/>
              </a:prstGeom>
            </p:spPr>
            <p:txBody>
              <a:bodyPr wrap="square">
                <a:spAutoFit/>
              </a:bodyPr>
              <a:lstStyle/>
              <a:p>
                <a:pPr algn="just">
                  <a:lnSpc>
                    <a:spcPct val="150000"/>
                  </a:lnSpc>
                  <a:spcBef>
                    <a:spcPts val="600"/>
                  </a:spcBef>
                  <a:spcAft>
                    <a:spcPts val="800"/>
                  </a:spcAft>
                </a:pPr>
                <a:r>
                  <a:rPr lang="fr-FR" sz="4000" b="1" kern="100" dirty="0" err="1">
                    <a:solidFill>
                      <a:srgbClr val="000000"/>
                    </a:solidFill>
                    <a:latin typeface="Arial" panose="020B0604020202020204" pitchFamily="34" charset="0"/>
                    <a:ea typeface="Calibri" panose="020F0502020204030204" pitchFamily="34" charset="0"/>
                    <a:cs typeface="Arial" panose="020B0604020202020204" pitchFamily="34" charset="0"/>
                  </a:rPr>
                  <a:t>Câu</a:t>
                </a:r>
                <a:r>
                  <a:rPr lang="fr-FR" sz="4000" b="1" kern="1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b="1" kern="100" dirty="0">
                    <a:latin typeface="Arial" panose="020B0604020202020204" pitchFamily="34" charset="0"/>
                    <a:ea typeface="Calibri" panose="020F0502020204030204" pitchFamily="34" charset="0"/>
                    <a:cs typeface="Arial" panose="020B0604020202020204" pitchFamily="34" charset="0"/>
                  </a:rPr>
                  <a:t>3</a:t>
                </a:r>
                <a:r>
                  <a:rPr lang="fr-FR" sz="4000" b="1" kern="100" dirty="0">
                    <a:solidFill>
                      <a:srgbClr val="000000"/>
                    </a:solidFill>
                    <a:latin typeface="Arial" panose="020B0604020202020204" pitchFamily="34" charset="0"/>
                    <a:ea typeface="Calibri" panose="020F0502020204030204" pitchFamily="34" charset="0"/>
                    <a:cs typeface="Arial" panose="020B0604020202020204" pitchFamily="34" charset="0"/>
                  </a:rPr>
                  <a:t>.</a:t>
                </a:r>
                <a:r>
                  <a:rPr lang="fr-FR" sz="4000" kern="100" dirty="0">
                    <a:latin typeface="Arial" panose="020B0604020202020204" pitchFamily="34" charset="0"/>
                    <a:ea typeface="Calibri" panose="020F0502020204030204" pitchFamily="34" charset="0"/>
                    <a:cs typeface="Arial" panose="020B0604020202020204" pitchFamily="34" charset="0"/>
                  </a:rPr>
                  <a:t> </a:t>
                </a:r>
                <a:r>
                  <a:rPr lang="vi-VN" sz="4000" kern="0" dirty="0">
                    <a:ea typeface="Calibri" panose="020F0502020204030204" pitchFamily="34" charset="0"/>
                  </a:rPr>
                  <a:t>Cho hình </a:t>
                </a:r>
                <a:r>
                  <a:rPr lang="vi-VN" sz="4000" kern="0" dirty="0" err="1">
                    <a:ea typeface="Calibri" panose="020F0502020204030204" pitchFamily="34" charset="0"/>
                  </a:rPr>
                  <a:t>chop</a:t>
                </a:r>
                <a:r>
                  <a:rPr lang="vi-VN" sz="4000" kern="0" dirty="0">
                    <a:ea typeface="Calibri" panose="020F0502020204030204" pitchFamily="34" charset="0"/>
                  </a:rPr>
                  <a:t> </a:t>
                </a:r>
                <a14:m>
                  <m:oMath xmlns:m="http://schemas.openxmlformats.org/officeDocument/2006/math">
                    <m:r>
                      <a:rPr lang="vi-VN" sz="4000" i="1" kern="0">
                        <a:latin typeface="Cambria Math" panose="02040503050406030204" pitchFamily="18" charset="0"/>
                        <a:ea typeface="Calibri" panose="020F0502020204030204" pitchFamily="34" charset="0"/>
                        <a:cs typeface="Arial" panose="020B0604020202020204" pitchFamily="34" charset="0"/>
                      </a:rPr>
                      <m:t>𝑆</m:t>
                    </m:r>
                    <m:r>
                      <a:rPr lang="vi-VN" sz="4000" i="1" kern="0">
                        <a:latin typeface="Cambria Math" panose="02040503050406030204" pitchFamily="18" charset="0"/>
                        <a:ea typeface="Calibri" panose="020F0502020204030204" pitchFamily="34" charset="0"/>
                        <a:cs typeface="Arial" panose="020B0604020202020204" pitchFamily="34" charset="0"/>
                      </a:rPr>
                      <m:t>.</m:t>
                    </m:r>
                    <m:r>
                      <a:rPr lang="vi-VN" sz="4000" i="1" kern="0">
                        <a:latin typeface="Cambria Math" panose="02040503050406030204" pitchFamily="18" charset="0"/>
                        <a:ea typeface="Calibri" panose="020F0502020204030204" pitchFamily="34" charset="0"/>
                        <a:cs typeface="Arial" panose="020B0604020202020204" pitchFamily="34" charset="0"/>
                      </a:rPr>
                      <m:t>𝐴𝐵𝐶</m:t>
                    </m:r>
                  </m:oMath>
                </a14:m>
                <a:r>
                  <a:rPr lang="vi-VN" sz="4000" kern="0" dirty="0">
                    <a:ea typeface="Calibri" panose="020F0502020204030204" pitchFamily="34" charset="0"/>
                  </a:rPr>
                  <a:t> có đáy </a:t>
                </a:r>
                <a14:m>
                  <m:oMath xmlns:m="http://schemas.openxmlformats.org/officeDocument/2006/math">
                    <m:r>
                      <a:rPr lang="vi-VN" sz="4000" i="1" kern="0">
                        <a:latin typeface="Cambria Math" panose="02040503050406030204" pitchFamily="18" charset="0"/>
                        <a:ea typeface="Calibri" panose="020F0502020204030204" pitchFamily="34" charset="0"/>
                        <a:cs typeface="Arial" panose="020B0604020202020204" pitchFamily="34" charset="0"/>
                      </a:rPr>
                      <m:t>𝐴𝐵𝐶</m:t>
                    </m:r>
                  </m:oMath>
                </a14:m>
                <a:r>
                  <a:rPr lang="vi-VN" sz="4000" kern="0" dirty="0">
                    <a:ea typeface="Calibri" panose="020F0502020204030204" pitchFamily="34" charset="0"/>
                  </a:rPr>
                  <a:t> là tam giác cân tại </a:t>
                </a:r>
                <a14:m>
                  <m:oMath xmlns:m="http://schemas.openxmlformats.org/officeDocument/2006/math">
                    <m:r>
                      <a:rPr lang="vi-VN" sz="4000" i="1" kern="0">
                        <a:latin typeface="Cambria Math" panose="02040503050406030204" pitchFamily="18" charset="0"/>
                        <a:ea typeface="Calibri" panose="020F0502020204030204" pitchFamily="34" charset="0"/>
                        <a:cs typeface="Arial" panose="020B0604020202020204" pitchFamily="34" charset="0"/>
                      </a:rPr>
                      <m:t>𝐶</m:t>
                    </m:r>
                  </m:oMath>
                </a14:m>
                <a:r>
                  <a:rPr lang="vi-VN" sz="4000" kern="0" dirty="0">
                    <a:ea typeface="Calibri" panose="020F0502020204030204" pitchFamily="34" charset="0"/>
                  </a:rPr>
                  <a:t>. Cạnh bên </a:t>
                </a:r>
                <a14:m>
                  <m:oMath xmlns:m="http://schemas.openxmlformats.org/officeDocument/2006/math">
                    <m:r>
                      <a:rPr lang="vi-VN" sz="4000" i="1" kern="0">
                        <a:latin typeface="Cambria Math" panose="02040503050406030204" pitchFamily="18" charset="0"/>
                        <a:ea typeface="Calibri" panose="020F0502020204030204" pitchFamily="34" charset="0"/>
                        <a:cs typeface="Arial" panose="020B0604020202020204" pitchFamily="34" charset="0"/>
                      </a:rPr>
                      <m:t>𝑆𝐴</m:t>
                    </m:r>
                  </m:oMath>
                </a14:m>
                <a:r>
                  <a:rPr lang="vi-VN" sz="4000" kern="0" dirty="0">
                    <a:ea typeface="Calibri" panose="020F0502020204030204" pitchFamily="34" charset="0"/>
                  </a:rPr>
                  <a:t> vuông góc với đáy. Gọi </a:t>
                </a:r>
                <a14:m>
                  <m:oMath xmlns:m="http://schemas.openxmlformats.org/officeDocument/2006/math">
                    <m:r>
                      <a:rPr lang="vi-VN" sz="4000" i="1" kern="0">
                        <a:latin typeface="Cambria Math" panose="02040503050406030204" pitchFamily="18" charset="0"/>
                        <a:ea typeface="Calibri" panose="020F0502020204030204" pitchFamily="34" charset="0"/>
                        <a:cs typeface="Arial" panose="020B0604020202020204" pitchFamily="34" charset="0"/>
                      </a:rPr>
                      <m:t>𝐻</m:t>
                    </m:r>
                    <m:r>
                      <a:rPr lang="vi-VN" sz="4000" i="1" kern="0">
                        <a:latin typeface="Cambria Math" panose="02040503050406030204" pitchFamily="18" charset="0"/>
                        <a:ea typeface="Calibri" panose="020F0502020204030204" pitchFamily="34" charset="0"/>
                        <a:cs typeface="Arial" panose="020B0604020202020204" pitchFamily="34" charset="0"/>
                      </a:rPr>
                      <m:t>, </m:t>
                    </m:r>
                    <m:r>
                      <a:rPr lang="vi-VN" sz="4000" i="1" kern="0">
                        <a:latin typeface="Cambria Math" panose="02040503050406030204" pitchFamily="18" charset="0"/>
                        <a:ea typeface="Calibri" panose="020F0502020204030204" pitchFamily="34" charset="0"/>
                        <a:cs typeface="Arial" panose="020B0604020202020204" pitchFamily="34" charset="0"/>
                      </a:rPr>
                      <m:t>𝐾</m:t>
                    </m:r>
                  </m:oMath>
                </a14:m>
                <a:r>
                  <a:rPr lang="vi-VN" sz="4000" kern="0" dirty="0">
                    <a:ea typeface="Calibri" panose="020F0502020204030204" pitchFamily="34" charset="0"/>
                  </a:rPr>
                  <a:t> lần lượt là trung điểm của </a:t>
                </a:r>
                <a14:m>
                  <m:oMath xmlns:m="http://schemas.openxmlformats.org/officeDocument/2006/math">
                    <m:r>
                      <a:rPr lang="vi-VN" sz="4000" i="1" kern="0">
                        <a:latin typeface="Cambria Math" panose="02040503050406030204" pitchFamily="18" charset="0"/>
                        <a:ea typeface="Calibri" panose="020F0502020204030204" pitchFamily="34" charset="0"/>
                        <a:cs typeface="Arial" panose="020B0604020202020204" pitchFamily="34" charset="0"/>
                      </a:rPr>
                      <m:t>𝐴𝐵</m:t>
                    </m:r>
                  </m:oMath>
                </a14:m>
                <a:r>
                  <a:rPr lang="vi-VN" sz="4000" kern="0" dirty="0">
                    <a:ea typeface="Calibri" panose="020F0502020204030204" pitchFamily="34" charset="0"/>
                  </a:rPr>
                  <a:t> và </a:t>
                </a:r>
                <a14:m>
                  <m:oMath xmlns:m="http://schemas.openxmlformats.org/officeDocument/2006/math">
                    <m:r>
                      <a:rPr lang="vi-VN" sz="4000" i="1" kern="0">
                        <a:latin typeface="Cambria Math" panose="02040503050406030204" pitchFamily="18" charset="0"/>
                        <a:ea typeface="Calibri" panose="020F0502020204030204" pitchFamily="34" charset="0"/>
                        <a:cs typeface="Arial" panose="020B0604020202020204" pitchFamily="34" charset="0"/>
                      </a:rPr>
                      <m:t>𝑆𝐵</m:t>
                    </m:r>
                  </m:oMath>
                </a14:m>
                <a:r>
                  <a:rPr lang="vi-VN" sz="4000" kern="0" dirty="0">
                    <a:ea typeface="Calibri" panose="020F0502020204030204" pitchFamily="34" charset="0"/>
                  </a:rPr>
                  <a:t>. Khẳng định nào dưới đây sai?</a:t>
                </a:r>
                <a:endParaRPr lang="en-US" sz="4000" kern="100" dirty="0">
                  <a:latin typeface="Arial" panose="020B0604020202020204" pitchFamily="34" charset="0"/>
                  <a:ea typeface="Calibri" panose="020F0502020204030204" pitchFamily="34" charset="0"/>
                  <a:cs typeface="Arial" panose="020B0604020202020204" pitchFamily="34" charset="0"/>
                </a:endParaRPr>
              </a:p>
            </p:txBody>
          </p:sp>
        </mc:Choice>
        <mc:Fallback>
          <p:sp>
            <p:nvSpPr>
              <p:cNvPr id="6" name="Rectangle 5">
                <a:extLst>
                  <a:ext uri="{FF2B5EF4-FFF2-40B4-BE49-F238E27FC236}">
                    <a16:creationId xmlns:a16="http://schemas.microsoft.com/office/drawing/2014/main" id="{FC04C2A4-56C1-654F-4912-85DF3C839742}"/>
                  </a:ext>
                </a:extLst>
              </p:cNvPr>
              <p:cNvSpPr>
                <a:spLocks noRot="1" noChangeAspect="1" noMove="1" noResize="1" noEditPoints="1" noAdjustHandles="1" noChangeArrowheads="1" noChangeShapeType="1" noTextEdit="1"/>
              </p:cNvSpPr>
              <p:nvPr/>
            </p:nvSpPr>
            <p:spPr>
              <a:xfrm>
                <a:off x="2057400" y="1028700"/>
                <a:ext cx="14173200" cy="2748253"/>
              </a:xfrm>
              <a:prstGeom prst="rect">
                <a:avLst/>
              </a:prstGeom>
              <a:blipFill>
                <a:blip r:embed="rId3"/>
                <a:stretch>
                  <a:fillRect l="-1548" r="-1505" b="-864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753B93DC-6CA2-8255-3FB9-DAA11317F9C7}"/>
                  </a:ext>
                </a:extLst>
              </p:cNvPr>
              <p:cNvSpPr txBox="1"/>
              <p:nvPr/>
            </p:nvSpPr>
            <p:spPr>
              <a:xfrm>
                <a:off x="4214389" y="4305300"/>
                <a:ext cx="9196813" cy="3466398"/>
              </a:xfrm>
              <a:prstGeom prst="rect">
                <a:avLst/>
              </a:prstGeom>
              <a:noFill/>
            </p:spPr>
            <p:txBody>
              <a:bodyPr wrap="square">
                <a:spAutoFit/>
              </a:bodyPr>
              <a:lstStyle/>
              <a:p>
                <a:pPr>
                  <a:lnSpc>
                    <a:spcPct val="300000"/>
                  </a:lnSpc>
                  <a:spcBef>
                    <a:spcPts val="100"/>
                  </a:spcBef>
                  <a:spcAft>
                    <a:spcPts val="100"/>
                  </a:spcAft>
                </a:pPr>
                <a:r>
                  <a:rPr lang="en-US" sz="4000" b="1" kern="100" dirty="0">
                    <a:solidFill>
                      <a:schemeClr val="bg1">
                        <a:lumMod val="10000"/>
                      </a:schemeClr>
                    </a:solidFill>
                    <a:latin typeface="Arial" panose="020B0604020202020204" pitchFamily="34" charset="0"/>
                    <a:ea typeface="Calibri" panose="020F0502020204030204" pitchFamily="34" charset="0"/>
                    <a:cs typeface="Arial" panose="020B0604020202020204" pitchFamily="34" charset="0"/>
                    <a:sym typeface="Arial"/>
                  </a:rPr>
                  <a:t>A. </a:t>
                </a:r>
                <a14:m>
                  <m:oMath xmlns:m="http://schemas.openxmlformats.org/officeDocument/2006/math">
                    <m:r>
                      <a:rPr lang="en-US" sz="4000" i="1" kern="0">
                        <a:latin typeface="Cambria Math" panose="02040503050406030204" pitchFamily="18" charset="0"/>
                        <a:ea typeface="Calibri" panose="020F0502020204030204" pitchFamily="34" charset="0"/>
                        <a:cs typeface="Arial" panose="020B0604020202020204" pitchFamily="34" charset="0"/>
                      </a:rPr>
                      <m:t>𝐶𝐻</m:t>
                    </m:r>
                    <m:r>
                      <a:rPr lang="en-US" sz="4000" i="1" kern="0">
                        <a:latin typeface="Cambria Math" panose="02040503050406030204" pitchFamily="18" charset="0"/>
                        <a:ea typeface="Calibri" panose="020F0502020204030204" pitchFamily="34" charset="0"/>
                        <a:cs typeface="Arial" panose="020B0604020202020204" pitchFamily="34" charset="0"/>
                      </a:rPr>
                      <m:t>⊥</m:t>
                    </m:r>
                    <m:r>
                      <a:rPr lang="en-US" sz="4000" i="1" kern="0">
                        <a:latin typeface="Cambria Math" panose="02040503050406030204" pitchFamily="18" charset="0"/>
                        <a:ea typeface="Calibri" panose="020F0502020204030204" pitchFamily="34" charset="0"/>
                        <a:cs typeface="Arial" panose="020B0604020202020204" pitchFamily="34" charset="0"/>
                      </a:rPr>
                      <m:t>𝐴𝐾</m:t>
                    </m:r>
                  </m:oMath>
                </a14:m>
                <a:r>
                  <a:rPr lang="fr-FR" sz="4000" dirty="0">
                    <a:solidFill>
                      <a:schemeClr val="bg1">
                        <a:lumMod val="10000"/>
                      </a:schemeClr>
                    </a:solidFill>
                    <a:latin typeface="Arial" panose="020B0604020202020204" pitchFamily="34" charset="0"/>
                    <a:ea typeface="Calibri" panose="020F0502020204030204" pitchFamily="34" charset="0"/>
                    <a:cs typeface="Arial" panose="020B0604020202020204" pitchFamily="34" charset="0"/>
                  </a:rPr>
                  <a:t>					</a:t>
                </a:r>
                <a:r>
                  <a:rPr lang="en-US" sz="4000" b="1" kern="100" dirty="0">
                    <a:solidFill>
                      <a:schemeClr val="bg1">
                        <a:lumMod val="10000"/>
                      </a:schemeClr>
                    </a:solidFill>
                    <a:latin typeface="Arial" panose="020B0604020202020204" pitchFamily="34" charset="0"/>
                    <a:ea typeface="Calibri" panose="020F0502020204030204" pitchFamily="34" charset="0"/>
                    <a:cs typeface="Arial" panose="020B0604020202020204" pitchFamily="34" charset="0"/>
                    <a:sym typeface="Arial"/>
                  </a:rPr>
                  <a:t>B. </a:t>
                </a:r>
                <a14:m>
                  <m:oMath xmlns:m="http://schemas.openxmlformats.org/officeDocument/2006/math">
                    <m:r>
                      <a:rPr lang="en-US" sz="4000" i="1" kern="0">
                        <a:latin typeface="Cambria Math" panose="02040503050406030204" pitchFamily="18" charset="0"/>
                        <a:ea typeface="Calibri" panose="020F0502020204030204" pitchFamily="34" charset="0"/>
                        <a:cs typeface="Arial" panose="020B0604020202020204" pitchFamily="34" charset="0"/>
                      </a:rPr>
                      <m:t>𝐶𝐻</m:t>
                    </m:r>
                    <m:r>
                      <a:rPr lang="en-US" sz="4000" i="1" kern="0">
                        <a:latin typeface="Cambria Math" panose="02040503050406030204" pitchFamily="18" charset="0"/>
                        <a:ea typeface="Calibri" panose="020F0502020204030204" pitchFamily="34" charset="0"/>
                        <a:cs typeface="Arial" panose="020B0604020202020204" pitchFamily="34" charset="0"/>
                      </a:rPr>
                      <m:t>⊥</m:t>
                    </m:r>
                    <m:r>
                      <a:rPr lang="en-US" sz="4000" i="1" kern="0">
                        <a:latin typeface="Cambria Math" panose="02040503050406030204" pitchFamily="18" charset="0"/>
                        <a:ea typeface="Calibri" panose="020F0502020204030204" pitchFamily="34" charset="0"/>
                        <a:cs typeface="Arial" panose="020B0604020202020204" pitchFamily="34" charset="0"/>
                      </a:rPr>
                      <m:t>𝑆𝐵</m:t>
                    </m:r>
                  </m:oMath>
                </a14:m>
                <a:endParaRPr lang="en-US" sz="4000" b="1" kern="100" dirty="0">
                  <a:solidFill>
                    <a:schemeClr val="bg1">
                      <a:lumMod val="10000"/>
                    </a:schemeClr>
                  </a:solidFill>
                  <a:latin typeface="Arial" panose="020B0604020202020204" pitchFamily="34" charset="0"/>
                  <a:ea typeface="Calibri" panose="020F0502020204030204" pitchFamily="34" charset="0"/>
                  <a:cs typeface="Arial" panose="020B0604020202020204" pitchFamily="34" charset="0"/>
                  <a:sym typeface="Arial"/>
                </a:endParaRPr>
              </a:p>
              <a:p>
                <a:pPr>
                  <a:lnSpc>
                    <a:spcPct val="300000"/>
                  </a:lnSpc>
                  <a:spcBef>
                    <a:spcPts val="100"/>
                  </a:spcBef>
                  <a:spcAft>
                    <a:spcPts val="100"/>
                  </a:spcAft>
                </a:pPr>
                <a:r>
                  <a:rPr lang="en-US" sz="4000" b="1" kern="100" dirty="0">
                    <a:solidFill>
                      <a:schemeClr val="bg1">
                        <a:lumMod val="10000"/>
                      </a:schemeClr>
                    </a:solidFill>
                    <a:latin typeface="Arial" panose="020B0604020202020204" pitchFamily="34" charset="0"/>
                    <a:ea typeface="Calibri" panose="020F0502020204030204" pitchFamily="34" charset="0"/>
                    <a:cs typeface="Arial" panose="020B0604020202020204" pitchFamily="34" charset="0"/>
                    <a:sym typeface="Arial"/>
                  </a:rPr>
                  <a:t>C. </a:t>
                </a:r>
                <a14:m>
                  <m:oMath xmlns:m="http://schemas.openxmlformats.org/officeDocument/2006/math">
                    <m:r>
                      <a:rPr lang="en-US" sz="4000" i="1" kern="0">
                        <a:latin typeface="Cambria Math" panose="02040503050406030204" pitchFamily="18" charset="0"/>
                        <a:ea typeface="Calibri" panose="020F0502020204030204" pitchFamily="34" charset="0"/>
                        <a:cs typeface="Arial" panose="020B0604020202020204" pitchFamily="34" charset="0"/>
                      </a:rPr>
                      <m:t>𝐶𝐻</m:t>
                    </m:r>
                    <m:r>
                      <a:rPr lang="en-US" sz="4000" i="1" kern="0">
                        <a:latin typeface="Cambria Math" panose="02040503050406030204" pitchFamily="18" charset="0"/>
                        <a:ea typeface="Calibri" panose="020F0502020204030204" pitchFamily="34" charset="0"/>
                        <a:cs typeface="Arial" panose="020B0604020202020204" pitchFamily="34" charset="0"/>
                      </a:rPr>
                      <m:t>⊥</m:t>
                    </m:r>
                    <m:r>
                      <a:rPr lang="en-US" sz="4000" i="1" kern="0">
                        <a:latin typeface="Cambria Math" panose="02040503050406030204" pitchFamily="18" charset="0"/>
                        <a:ea typeface="Calibri" panose="020F0502020204030204" pitchFamily="34" charset="0"/>
                        <a:cs typeface="Arial" panose="020B0604020202020204" pitchFamily="34" charset="0"/>
                      </a:rPr>
                      <m:t>𝑆𝐴</m:t>
                    </m:r>
                  </m:oMath>
                </a14:m>
                <a:r>
                  <a:rPr lang="en-US" sz="4000" b="1" kern="100" dirty="0">
                    <a:solidFill>
                      <a:schemeClr val="bg1">
                        <a:lumMod val="10000"/>
                      </a:schemeClr>
                    </a:solidFill>
                    <a:latin typeface="Arial" panose="020B0604020202020204" pitchFamily="34" charset="0"/>
                    <a:ea typeface="Calibri" panose="020F0502020204030204" pitchFamily="34" charset="0"/>
                    <a:cs typeface="Arial" panose="020B0604020202020204" pitchFamily="34" charset="0"/>
                    <a:sym typeface="Arial"/>
                  </a:rPr>
                  <a:t>					D. </a:t>
                </a:r>
                <a14:m>
                  <m:oMath xmlns:m="http://schemas.openxmlformats.org/officeDocument/2006/math">
                    <m:r>
                      <a:rPr lang="en-US" sz="4000" i="1" kern="0">
                        <a:latin typeface="Cambria Math" panose="02040503050406030204" pitchFamily="18" charset="0"/>
                        <a:ea typeface="Calibri" panose="020F0502020204030204" pitchFamily="34" charset="0"/>
                        <a:cs typeface="Arial" panose="020B0604020202020204" pitchFamily="34" charset="0"/>
                      </a:rPr>
                      <m:t>𝑆𝐵</m:t>
                    </m:r>
                    <m:r>
                      <a:rPr lang="en-US" sz="4000" i="1" kern="0">
                        <a:latin typeface="Cambria Math" panose="02040503050406030204" pitchFamily="18" charset="0"/>
                        <a:ea typeface="Calibri" panose="020F0502020204030204" pitchFamily="34" charset="0"/>
                        <a:cs typeface="Arial" panose="020B0604020202020204" pitchFamily="34" charset="0"/>
                      </a:rPr>
                      <m:t>⊥</m:t>
                    </m:r>
                    <m:r>
                      <a:rPr lang="en-US" sz="4000" i="1" kern="0">
                        <a:latin typeface="Cambria Math" panose="02040503050406030204" pitchFamily="18" charset="0"/>
                        <a:ea typeface="Calibri" panose="020F0502020204030204" pitchFamily="34" charset="0"/>
                        <a:cs typeface="Arial" panose="020B0604020202020204" pitchFamily="34" charset="0"/>
                      </a:rPr>
                      <m:t>𝐴𝐾</m:t>
                    </m:r>
                  </m:oMath>
                </a14:m>
                <a:endParaRPr lang="en-US" sz="4000" kern="100" dirty="0">
                  <a:solidFill>
                    <a:schemeClr val="bg1">
                      <a:lumMod val="10000"/>
                    </a:schemeClr>
                  </a:solidFill>
                  <a:latin typeface="Arial" panose="020B0604020202020204" pitchFamily="34" charset="0"/>
                  <a:ea typeface="Calibri" panose="020F0502020204030204" pitchFamily="34" charset="0"/>
                  <a:cs typeface="Arial" panose="020B0604020202020204" pitchFamily="34" charset="0"/>
                </a:endParaRPr>
              </a:p>
            </p:txBody>
          </p:sp>
        </mc:Choice>
        <mc:Fallback>
          <p:sp>
            <p:nvSpPr>
              <p:cNvPr id="7" name="TextBox 6">
                <a:extLst>
                  <a:ext uri="{FF2B5EF4-FFF2-40B4-BE49-F238E27FC236}">
                    <a16:creationId xmlns:a16="http://schemas.microsoft.com/office/drawing/2014/main" id="{753B93DC-6CA2-8255-3FB9-DAA11317F9C7}"/>
                  </a:ext>
                </a:extLst>
              </p:cNvPr>
              <p:cNvSpPr txBox="1">
                <a:spLocks noRot="1" noChangeAspect="1" noMove="1" noResize="1" noEditPoints="1" noAdjustHandles="1" noChangeArrowheads="1" noChangeShapeType="1" noTextEdit="1"/>
              </p:cNvSpPr>
              <p:nvPr/>
            </p:nvSpPr>
            <p:spPr>
              <a:xfrm>
                <a:off x="4214389" y="4305300"/>
                <a:ext cx="9196813" cy="3466398"/>
              </a:xfrm>
              <a:prstGeom prst="rect">
                <a:avLst/>
              </a:prstGeom>
              <a:blipFill>
                <a:blip r:embed="rId4"/>
                <a:stretch>
                  <a:fillRect l="-2319" b="-6503"/>
                </a:stretch>
              </a:blipFill>
            </p:spPr>
            <p:txBody>
              <a:bodyPr/>
              <a:lstStyle/>
              <a:p>
                <a:r>
                  <a:rPr lang="en-US">
                    <a:noFill/>
                  </a:rPr>
                  <a:t> </a:t>
                </a:r>
              </a:p>
            </p:txBody>
          </p:sp>
        </mc:Fallback>
      </mc:AlternateContent>
      <p:sp>
        <p:nvSpPr>
          <p:cNvPr id="8" name="Oval 7">
            <a:extLst>
              <a:ext uri="{FF2B5EF4-FFF2-40B4-BE49-F238E27FC236}">
                <a16:creationId xmlns:a16="http://schemas.microsoft.com/office/drawing/2014/main" id="{11C5BB9E-8132-DD49-3F82-F7101C608580}"/>
              </a:ext>
            </a:extLst>
          </p:cNvPr>
          <p:cNvSpPr/>
          <p:nvPr/>
        </p:nvSpPr>
        <p:spPr>
          <a:xfrm>
            <a:off x="10210800" y="6785265"/>
            <a:ext cx="1071287" cy="1088376"/>
          </a:xfrm>
          <a:prstGeom prst="ellipse">
            <a:avLst/>
          </a:prstGeom>
          <a:noFill/>
          <a:ln w="38100" cap="flat" cmpd="sng" algn="ctr">
            <a:solidFill>
              <a:srgbClr val="FF0000"/>
            </a:solidFill>
            <a:prstDash val="solid"/>
          </a:ln>
          <a:effectLst/>
        </p:spPr>
        <p:txBody>
          <a:bodyPr rtlCol="0" anchor="ctr"/>
          <a:lstStyle/>
          <a:p>
            <a:pPr marL="0" marR="0" lvl="0" indent="0" algn="ctr" defTabSz="914400" eaLnBrk="1" fontAlgn="auto" latinLnBrk="0" hangingPunct="1">
              <a:lnSpc>
                <a:spcPct val="200000"/>
              </a:lnSpc>
              <a:spcBef>
                <a:spcPts val="0"/>
              </a:spcBef>
              <a:spcAft>
                <a:spcPts val="0"/>
              </a:spcAft>
              <a:buClr>
                <a:srgbClr val="000000"/>
              </a:buClr>
              <a:buSzTx/>
              <a:buFont typeface="Arial"/>
              <a:buNone/>
              <a:tabLst/>
              <a:defRPr/>
            </a:pPr>
            <a:endParaRPr kumimoji="0" lang="en-US" sz="4000" b="0" i="0" u="none" strike="noStrike" kern="0" cap="none" spc="0" normalizeH="0" baseline="0" noProof="0">
              <a:ln>
                <a:noFill/>
              </a:ln>
              <a:solidFill>
                <a:srgbClr val="FFF4E1"/>
              </a:solidFill>
              <a:effectLst/>
              <a:uLnTx/>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251663037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heel(1)">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FC04C2A4-56C1-654F-4912-85DF3C839742}"/>
                  </a:ext>
                </a:extLst>
              </p:cNvPr>
              <p:cNvSpPr/>
              <p:nvPr/>
            </p:nvSpPr>
            <p:spPr>
              <a:xfrm>
                <a:off x="2057400" y="1028700"/>
                <a:ext cx="14173200" cy="2748253"/>
              </a:xfrm>
              <a:prstGeom prst="rect">
                <a:avLst/>
              </a:prstGeom>
            </p:spPr>
            <p:txBody>
              <a:bodyPr wrap="square">
                <a:spAutoFit/>
              </a:bodyPr>
              <a:lstStyle/>
              <a:p>
                <a:pPr algn="just">
                  <a:lnSpc>
                    <a:spcPct val="150000"/>
                  </a:lnSpc>
                  <a:spcBef>
                    <a:spcPts val="600"/>
                  </a:spcBef>
                  <a:spcAft>
                    <a:spcPts val="800"/>
                  </a:spcAft>
                </a:pPr>
                <a:r>
                  <a:rPr lang="fr-FR" sz="4000" b="1" kern="100" dirty="0" err="1">
                    <a:solidFill>
                      <a:srgbClr val="000000"/>
                    </a:solidFill>
                    <a:latin typeface="Arial" panose="020B0604020202020204" pitchFamily="34" charset="0"/>
                    <a:ea typeface="Calibri" panose="020F0502020204030204" pitchFamily="34" charset="0"/>
                    <a:cs typeface="Arial" panose="020B0604020202020204" pitchFamily="34" charset="0"/>
                  </a:rPr>
                  <a:t>Câu</a:t>
                </a:r>
                <a:r>
                  <a:rPr lang="fr-FR" sz="4000" b="1" kern="1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b="1" kern="100" dirty="0">
                    <a:latin typeface="Arial" panose="020B0604020202020204" pitchFamily="34" charset="0"/>
                    <a:ea typeface="Calibri" panose="020F0502020204030204" pitchFamily="34" charset="0"/>
                    <a:cs typeface="Arial" panose="020B0604020202020204" pitchFamily="34" charset="0"/>
                  </a:rPr>
                  <a:t>4</a:t>
                </a:r>
                <a:r>
                  <a:rPr lang="fr-FR" sz="4000" b="1" kern="100" dirty="0">
                    <a:solidFill>
                      <a:srgbClr val="000000"/>
                    </a:solidFill>
                    <a:latin typeface="Arial" panose="020B0604020202020204" pitchFamily="34" charset="0"/>
                    <a:ea typeface="Calibri" panose="020F0502020204030204" pitchFamily="34" charset="0"/>
                    <a:cs typeface="Arial" panose="020B0604020202020204" pitchFamily="34" charset="0"/>
                  </a:rPr>
                  <a:t>.</a:t>
                </a:r>
                <a:r>
                  <a:rPr lang="fr-FR" sz="4000" kern="100" dirty="0">
                    <a:latin typeface="Arial" panose="020B0604020202020204" pitchFamily="34" charset="0"/>
                    <a:ea typeface="Calibri" panose="020F0502020204030204" pitchFamily="34" charset="0"/>
                    <a:cs typeface="Arial" panose="020B0604020202020204" pitchFamily="34" charset="0"/>
                  </a:rPr>
                  <a:t> </a:t>
                </a:r>
                <a:r>
                  <a:rPr lang="fr-FR" sz="4000" kern="0" dirty="0">
                    <a:latin typeface="Arial" panose="020B0604020202020204" pitchFamily="34" charset="0"/>
                    <a:ea typeface="Calibri" panose="020F0502020204030204" pitchFamily="34" charset="0"/>
                  </a:rPr>
                  <a:t>Cho </a:t>
                </a:r>
                <a:r>
                  <a:rPr lang="fr-FR" sz="4000" kern="0" dirty="0" err="1">
                    <a:latin typeface="Arial" panose="020B0604020202020204" pitchFamily="34" charset="0"/>
                    <a:ea typeface="Calibri" panose="020F0502020204030204" pitchFamily="34" charset="0"/>
                  </a:rPr>
                  <a:t>tứ</a:t>
                </a:r>
                <a:r>
                  <a:rPr lang="fr-FR" sz="4000" kern="0" dirty="0">
                    <a:latin typeface="Arial" panose="020B0604020202020204" pitchFamily="34" charset="0"/>
                    <a:ea typeface="Calibri" panose="020F0502020204030204" pitchFamily="34" charset="0"/>
                  </a:rPr>
                  <a:t> </a:t>
                </a:r>
                <a:r>
                  <a:rPr lang="fr-FR" sz="4000" kern="0" dirty="0" err="1">
                    <a:latin typeface="Arial" panose="020B0604020202020204" pitchFamily="34" charset="0"/>
                    <a:ea typeface="Calibri" panose="020F0502020204030204" pitchFamily="34" charset="0"/>
                  </a:rPr>
                  <a:t>diện</a:t>
                </a:r>
                <a:r>
                  <a:rPr lang="fr-FR" sz="4000" kern="0" dirty="0">
                    <a:latin typeface="Arial" panose="020B0604020202020204" pitchFamily="34" charset="0"/>
                    <a:ea typeface="Calibri" panose="020F0502020204030204" pitchFamily="34" charset="0"/>
                  </a:rPr>
                  <a:t> </a:t>
                </a:r>
                <a14:m>
                  <m:oMath xmlns:m="http://schemas.openxmlformats.org/officeDocument/2006/math">
                    <m:r>
                      <a:rPr lang="fr-FR" sz="4000" i="1" kern="0">
                        <a:latin typeface="Cambria Math" panose="02040503050406030204" pitchFamily="18" charset="0"/>
                        <a:ea typeface="Calibri" panose="020F0502020204030204" pitchFamily="34" charset="0"/>
                        <a:cs typeface="Arial" panose="020B0604020202020204" pitchFamily="34" charset="0"/>
                      </a:rPr>
                      <m:t>𝐴𝐵𝐶𝐷</m:t>
                    </m:r>
                  </m:oMath>
                </a14:m>
                <a:r>
                  <a:rPr lang="fr-FR" sz="4000" kern="0" dirty="0">
                    <a:latin typeface="Arial" panose="020B0604020202020204" pitchFamily="34" charset="0"/>
                    <a:ea typeface="Calibri" panose="020F0502020204030204" pitchFamily="34" charset="0"/>
                  </a:rPr>
                  <a:t> </a:t>
                </a:r>
                <a:r>
                  <a:rPr lang="fr-FR" sz="4000" kern="0" dirty="0" err="1">
                    <a:latin typeface="Arial" panose="020B0604020202020204" pitchFamily="34" charset="0"/>
                    <a:ea typeface="Calibri" panose="020F0502020204030204" pitchFamily="34" charset="0"/>
                  </a:rPr>
                  <a:t>đều</a:t>
                </a:r>
                <a:r>
                  <a:rPr lang="fr-FR" sz="4000" kern="0" dirty="0">
                    <a:latin typeface="Arial" panose="020B0604020202020204" pitchFamily="34" charset="0"/>
                    <a:ea typeface="Calibri" panose="020F0502020204030204" pitchFamily="34" charset="0"/>
                  </a:rPr>
                  <a:t>. </a:t>
                </a:r>
                <a:r>
                  <a:rPr lang="fr-FR" sz="4000" kern="0" dirty="0" err="1">
                    <a:latin typeface="Arial" panose="020B0604020202020204" pitchFamily="34" charset="0"/>
                    <a:ea typeface="Calibri" panose="020F0502020204030204" pitchFamily="34" charset="0"/>
                  </a:rPr>
                  <a:t>Gọi</a:t>
                </a:r>
                <a:r>
                  <a:rPr lang="fr-FR" sz="4000" kern="0" dirty="0">
                    <a:latin typeface="Arial" panose="020B0604020202020204" pitchFamily="34" charset="0"/>
                    <a:ea typeface="Calibri" panose="020F0502020204030204" pitchFamily="34" charset="0"/>
                  </a:rPr>
                  <a:t> </a:t>
                </a:r>
                <a14:m>
                  <m:oMath xmlns:m="http://schemas.openxmlformats.org/officeDocument/2006/math">
                    <m:r>
                      <a:rPr lang="fr-FR" sz="4000" i="1" kern="0">
                        <a:latin typeface="Cambria Math" panose="02040503050406030204" pitchFamily="18" charset="0"/>
                        <a:ea typeface="Calibri" panose="020F0502020204030204" pitchFamily="34" charset="0"/>
                        <a:cs typeface="Arial" panose="020B0604020202020204" pitchFamily="34" charset="0"/>
                      </a:rPr>
                      <m:t>𝛼</m:t>
                    </m:r>
                  </m:oMath>
                </a14:m>
                <a:r>
                  <a:rPr lang="fr-FR" sz="4000" kern="0" dirty="0">
                    <a:latin typeface="Arial" panose="020B0604020202020204" pitchFamily="34" charset="0"/>
                    <a:ea typeface="Calibri" panose="020F0502020204030204" pitchFamily="34" charset="0"/>
                  </a:rPr>
                  <a:t> là </a:t>
                </a:r>
                <a:r>
                  <a:rPr lang="fr-FR" sz="4000" kern="0" dirty="0" err="1">
                    <a:latin typeface="Arial" panose="020B0604020202020204" pitchFamily="34" charset="0"/>
                    <a:ea typeface="Calibri" panose="020F0502020204030204" pitchFamily="34" charset="0"/>
                  </a:rPr>
                  <a:t>góc</a:t>
                </a:r>
                <a:r>
                  <a:rPr lang="fr-FR" sz="4000" kern="0" dirty="0">
                    <a:latin typeface="Arial" panose="020B0604020202020204" pitchFamily="34" charset="0"/>
                    <a:ea typeface="Calibri" panose="020F0502020204030204" pitchFamily="34" charset="0"/>
                  </a:rPr>
                  <a:t> </a:t>
                </a:r>
                <a:r>
                  <a:rPr lang="fr-FR" sz="4000" kern="0" dirty="0" err="1">
                    <a:latin typeface="Arial" panose="020B0604020202020204" pitchFamily="34" charset="0"/>
                    <a:ea typeface="Calibri" panose="020F0502020204030204" pitchFamily="34" charset="0"/>
                  </a:rPr>
                  <a:t>giữa</a:t>
                </a:r>
                <a:r>
                  <a:rPr lang="fr-FR" sz="4000" kern="0" dirty="0">
                    <a:latin typeface="Arial" panose="020B0604020202020204" pitchFamily="34" charset="0"/>
                    <a:ea typeface="Calibri" panose="020F0502020204030204" pitchFamily="34" charset="0"/>
                  </a:rPr>
                  <a:t> </a:t>
                </a:r>
                <a14:m>
                  <m:oMath xmlns:m="http://schemas.openxmlformats.org/officeDocument/2006/math">
                    <m:r>
                      <a:rPr lang="fr-FR" sz="4000" i="1" kern="0">
                        <a:latin typeface="Cambria Math" panose="02040503050406030204" pitchFamily="18" charset="0"/>
                        <a:ea typeface="Calibri" panose="020F0502020204030204" pitchFamily="34" charset="0"/>
                        <a:cs typeface="Arial" panose="020B0604020202020204" pitchFamily="34" charset="0"/>
                      </a:rPr>
                      <m:t>𝐴𝐵</m:t>
                    </m:r>
                  </m:oMath>
                </a14:m>
                <a:r>
                  <a:rPr lang="fr-FR" sz="4000" kern="0" dirty="0">
                    <a:latin typeface="Arial" panose="020B0604020202020204" pitchFamily="34" charset="0"/>
                    <a:ea typeface="Calibri" panose="020F0502020204030204" pitchFamily="34" charset="0"/>
                  </a:rPr>
                  <a:t> </a:t>
                </a:r>
                <a:r>
                  <a:rPr lang="fr-FR" sz="4000" kern="0" dirty="0" err="1">
                    <a:latin typeface="Arial" panose="020B0604020202020204" pitchFamily="34" charset="0"/>
                    <a:ea typeface="Calibri" panose="020F0502020204030204" pitchFamily="34" charset="0"/>
                  </a:rPr>
                  <a:t>và</a:t>
                </a:r>
                <a:r>
                  <a:rPr lang="fr-FR" sz="4000" kern="0" dirty="0">
                    <a:latin typeface="Arial" panose="020B0604020202020204" pitchFamily="34" charset="0"/>
                    <a:ea typeface="Calibri" panose="020F0502020204030204" pitchFamily="34" charset="0"/>
                  </a:rPr>
                  <a:t> </a:t>
                </a:r>
                <a:r>
                  <a:rPr lang="fr-FR" sz="4000" kern="0" dirty="0" err="1">
                    <a:latin typeface="Arial" panose="020B0604020202020204" pitchFamily="34" charset="0"/>
                    <a:ea typeface="Calibri" panose="020F0502020204030204" pitchFamily="34" charset="0"/>
                  </a:rPr>
                  <a:t>mặt</a:t>
                </a:r>
                <a:r>
                  <a:rPr lang="fr-FR" sz="4000" kern="0" dirty="0">
                    <a:latin typeface="Arial" panose="020B0604020202020204" pitchFamily="34" charset="0"/>
                    <a:ea typeface="Calibri" panose="020F0502020204030204" pitchFamily="34" charset="0"/>
                  </a:rPr>
                  <a:t> </a:t>
                </a:r>
                <a:r>
                  <a:rPr lang="fr-FR" sz="4000" kern="0" dirty="0" err="1">
                    <a:latin typeface="Arial" panose="020B0604020202020204" pitchFamily="34" charset="0"/>
                    <a:ea typeface="Calibri" panose="020F0502020204030204" pitchFamily="34" charset="0"/>
                  </a:rPr>
                  <a:t>phẳng</a:t>
                </a:r>
                <a:r>
                  <a:rPr lang="fr-FR" sz="4000" kern="0" dirty="0">
                    <a:latin typeface="Arial" panose="020B0604020202020204" pitchFamily="34" charset="0"/>
                    <a:ea typeface="Calibri" panose="020F0502020204030204" pitchFamily="34" charset="0"/>
                  </a:rPr>
                  <a:t> </a:t>
                </a:r>
                <a14:m>
                  <m:oMath xmlns:m="http://schemas.openxmlformats.org/officeDocument/2006/math">
                    <m:r>
                      <a:rPr lang="fr-FR" sz="4000" i="1" kern="0">
                        <a:latin typeface="Cambria Math" panose="02040503050406030204" pitchFamily="18" charset="0"/>
                        <a:ea typeface="Calibri" panose="020F0502020204030204" pitchFamily="34" charset="0"/>
                        <a:cs typeface="Arial" panose="020B0604020202020204" pitchFamily="34" charset="0"/>
                      </a:rPr>
                      <m:t>(</m:t>
                    </m:r>
                    <m:r>
                      <a:rPr lang="fr-FR" sz="4000" i="1" kern="0">
                        <a:latin typeface="Cambria Math" panose="02040503050406030204" pitchFamily="18" charset="0"/>
                        <a:ea typeface="Calibri" panose="020F0502020204030204" pitchFamily="34" charset="0"/>
                        <a:cs typeface="Arial" panose="020B0604020202020204" pitchFamily="34" charset="0"/>
                      </a:rPr>
                      <m:t>𝐵𝐶𝐷</m:t>
                    </m:r>
                    <m:r>
                      <a:rPr lang="fr-FR" sz="4000" i="1" kern="0">
                        <a:latin typeface="Cambria Math" panose="02040503050406030204" pitchFamily="18" charset="0"/>
                        <a:ea typeface="Calibri" panose="020F0502020204030204" pitchFamily="34" charset="0"/>
                        <a:cs typeface="Arial" panose="020B0604020202020204" pitchFamily="34" charset="0"/>
                      </a:rPr>
                      <m:t>)</m:t>
                    </m:r>
                  </m:oMath>
                </a14:m>
                <a:r>
                  <a:rPr lang="fr-FR" sz="4000" kern="0" dirty="0">
                    <a:latin typeface="Arial" panose="020B0604020202020204" pitchFamily="34" charset="0"/>
                    <a:ea typeface="Calibri" panose="020F0502020204030204" pitchFamily="34" charset="0"/>
                  </a:rPr>
                  <a:t>. </a:t>
                </a:r>
                <a:r>
                  <a:rPr lang="fr-FR" sz="4000" kern="0" dirty="0" err="1">
                    <a:latin typeface="Arial" panose="020B0604020202020204" pitchFamily="34" charset="0"/>
                    <a:ea typeface="Calibri" panose="020F0502020204030204" pitchFamily="34" charset="0"/>
                  </a:rPr>
                  <a:t>Chọn</a:t>
                </a:r>
                <a:r>
                  <a:rPr lang="fr-FR" sz="4000" kern="0" dirty="0">
                    <a:latin typeface="Arial" panose="020B0604020202020204" pitchFamily="34" charset="0"/>
                    <a:ea typeface="Calibri" panose="020F0502020204030204" pitchFamily="34" charset="0"/>
                  </a:rPr>
                  <a:t> </a:t>
                </a:r>
                <a:r>
                  <a:rPr lang="fr-FR" sz="4000" kern="0" dirty="0" err="1">
                    <a:latin typeface="Arial" panose="020B0604020202020204" pitchFamily="34" charset="0"/>
                    <a:ea typeface="Calibri" panose="020F0502020204030204" pitchFamily="34" charset="0"/>
                  </a:rPr>
                  <a:t>khẳng</a:t>
                </a:r>
                <a:r>
                  <a:rPr lang="fr-FR" sz="4000" kern="0" dirty="0">
                    <a:latin typeface="Arial" panose="020B0604020202020204" pitchFamily="34" charset="0"/>
                    <a:ea typeface="Calibri" panose="020F0502020204030204" pitchFamily="34" charset="0"/>
                  </a:rPr>
                  <a:t> </a:t>
                </a:r>
                <a:r>
                  <a:rPr lang="fr-FR" sz="4000" kern="0" dirty="0" err="1">
                    <a:latin typeface="Arial" panose="020B0604020202020204" pitchFamily="34" charset="0"/>
                    <a:ea typeface="Calibri" panose="020F0502020204030204" pitchFamily="34" charset="0"/>
                  </a:rPr>
                  <a:t>định</a:t>
                </a:r>
                <a:r>
                  <a:rPr lang="fr-FR" sz="4000" kern="0" dirty="0">
                    <a:latin typeface="Arial" panose="020B0604020202020204" pitchFamily="34" charset="0"/>
                    <a:ea typeface="Calibri" panose="020F0502020204030204" pitchFamily="34" charset="0"/>
                  </a:rPr>
                  <a:t> </a:t>
                </a:r>
                <a:r>
                  <a:rPr lang="fr-FR" sz="4000" kern="0" dirty="0" err="1">
                    <a:latin typeface="Arial" panose="020B0604020202020204" pitchFamily="34" charset="0"/>
                    <a:ea typeface="Calibri" panose="020F0502020204030204" pitchFamily="34" charset="0"/>
                  </a:rPr>
                  <a:t>đúng</a:t>
                </a:r>
                <a:r>
                  <a:rPr lang="fr-FR" sz="4000" kern="0" dirty="0">
                    <a:latin typeface="Arial" panose="020B0604020202020204" pitchFamily="34" charset="0"/>
                    <a:ea typeface="Calibri" panose="020F0502020204030204" pitchFamily="34" charset="0"/>
                  </a:rPr>
                  <a:t> </a:t>
                </a:r>
                <a:r>
                  <a:rPr lang="fr-FR" sz="4000" kern="0" dirty="0" err="1">
                    <a:latin typeface="Arial" panose="020B0604020202020204" pitchFamily="34" charset="0"/>
                    <a:ea typeface="Calibri" panose="020F0502020204030204" pitchFamily="34" charset="0"/>
                  </a:rPr>
                  <a:t>trong</a:t>
                </a:r>
                <a:r>
                  <a:rPr lang="fr-FR" sz="4000" kern="0" dirty="0">
                    <a:latin typeface="Arial" panose="020B0604020202020204" pitchFamily="34" charset="0"/>
                    <a:ea typeface="Calibri" panose="020F0502020204030204" pitchFamily="34" charset="0"/>
                  </a:rPr>
                  <a:t> </a:t>
                </a:r>
                <a:r>
                  <a:rPr lang="fr-FR" sz="4000" kern="0" dirty="0" err="1">
                    <a:latin typeface="Arial" panose="020B0604020202020204" pitchFamily="34" charset="0"/>
                    <a:ea typeface="Calibri" panose="020F0502020204030204" pitchFamily="34" charset="0"/>
                  </a:rPr>
                  <a:t>các</a:t>
                </a:r>
                <a:r>
                  <a:rPr lang="fr-FR" sz="4000" kern="0" dirty="0">
                    <a:latin typeface="Arial" panose="020B0604020202020204" pitchFamily="34" charset="0"/>
                    <a:ea typeface="Calibri" panose="020F0502020204030204" pitchFamily="34" charset="0"/>
                  </a:rPr>
                  <a:t> </a:t>
                </a:r>
                <a:r>
                  <a:rPr lang="fr-FR" sz="4000" kern="0" dirty="0" err="1">
                    <a:latin typeface="Arial" panose="020B0604020202020204" pitchFamily="34" charset="0"/>
                    <a:ea typeface="Calibri" panose="020F0502020204030204" pitchFamily="34" charset="0"/>
                  </a:rPr>
                  <a:t>khẳng</a:t>
                </a:r>
                <a:r>
                  <a:rPr lang="fr-FR" sz="4000" kern="0" dirty="0">
                    <a:latin typeface="Arial" panose="020B0604020202020204" pitchFamily="34" charset="0"/>
                    <a:ea typeface="Calibri" panose="020F0502020204030204" pitchFamily="34" charset="0"/>
                  </a:rPr>
                  <a:t> </a:t>
                </a:r>
                <a:r>
                  <a:rPr lang="fr-FR" sz="4000" kern="0" dirty="0" err="1">
                    <a:latin typeface="Arial" panose="020B0604020202020204" pitchFamily="34" charset="0"/>
                    <a:ea typeface="Calibri" panose="020F0502020204030204" pitchFamily="34" charset="0"/>
                  </a:rPr>
                  <a:t>định</a:t>
                </a:r>
                <a:r>
                  <a:rPr lang="fr-FR" sz="4000" kern="0" dirty="0">
                    <a:latin typeface="Arial" panose="020B0604020202020204" pitchFamily="34" charset="0"/>
                    <a:ea typeface="Calibri" panose="020F0502020204030204" pitchFamily="34" charset="0"/>
                  </a:rPr>
                  <a:t> </a:t>
                </a:r>
                <a:r>
                  <a:rPr lang="fr-FR" sz="4000" kern="0" dirty="0" err="1">
                    <a:latin typeface="Arial" panose="020B0604020202020204" pitchFamily="34" charset="0"/>
                    <a:ea typeface="Calibri" panose="020F0502020204030204" pitchFamily="34" charset="0"/>
                  </a:rPr>
                  <a:t>sau</a:t>
                </a:r>
                <a:r>
                  <a:rPr lang="fr-FR" sz="4000" kern="0" dirty="0">
                    <a:latin typeface="Arial" panose="020B0604020202020204" pitchFamily="34" charset="0"/>
                    <a:ea typeface="Calibri" panose="020F0502020204030204" pitchFamily="34" charset="0"/>
                  </a:rPr>
                  <a:t>:</a:t>
                </a:r>
                <a:endParaRPr lang="en-US" sz="4000" kern="100" dirty="0">
                  <a:latin typeface="Arial" panose="020B0604020202020204" pitchFamily="34" charset="0"/>
                  <a:ea typeface="Calibri" panose="020F0502020204030204" pitchFamily="34" charset="0"/>
                  <a:cs typeface="Arial" panose="020B0604020202020204" pitchFamily="34" charset="0"/>
                </a:endParaRPr>
              </a:p>
            </p:txBody>
          </p:sp>
        </mc:Choice>
        <mc:Fallback>
          <p:sp>
            <p:nvSpPr>
              <p:cNvPr id="6" name="Rectangle 5">
                <a:extLst>
                  <a:ext uri="{FF2B5EF4-FFF2-40B4-BE49-F238E27FC236}">
                    <a16:creationId xmlns:a16="http://schemas.microsoft.com/office/drawing/2014/main" id="{FC04C2A4-56C1-654F-4912-85DF3C839742}"/>
                  </a:ext>
                </a:extLst>
              </p:cNvPr>
              <p:cNvSpPr>
                <a:spLocks noRot="1" noChangeAspect="1" noMove="1" noResize="1" noEditPoints="1" noAdjustHandles="1" noChangeArrowheads="1" noChangeShapeType="1" noTextEdit="1"/>
              </p:cNvSpPr>
              <p:nvPr/>
            </p:nvSpPr>
            <p:spPr>
              <a:xfrm>
                <a:off x="2057400" y="1028700"/>
                <a:ext cx="14173200" cy="2748253"/>
              </a:xfrm>
              <a:prstGeom prst="rect">
                <a:avLst/>
              </a:prstGeom>
              <a:blipFill>
                <a:blip r:embed="rId3"/>
                <a:stretch>
                  <a:fillRect l="-1548" r="-1505" b="-864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753B93DC-6CA2-8255-3FB9-DAA11317F9C7}"/>
                  </a:ext>
                </a:extLst>
              </p:cNvPr>
              <p:cNvSpPr txBox="1"/>
              <p:nvPr/>
            </p:nvSpPr>
            <p:spPr>
              <a:xfrm>
                <a:off x="4126494" y="2857500"/>
                <a:ext cx="10035011" cy="5513432"/>
              </a:xfrm>
              <a:prstGeom prst="rect">
                <a:avLst/>
              </a:prstGeom>
              <a:noFill/>
            </p:spPr>
            <p:txBody>
              <a:bodyPr wrap="square">
                <a:spAutoFit/>
              </a:bodyPr>
              <a:lstStyle/>
              <a:p>
                <a:pPr>
                  <a:lnSpc>
                    <a:spcPct val="300000"/>
                  </a:lnSpc>
                  <a:spcBef>
                    <a:spcPts val="100"/>
                  </a:spcBef>
                  <a:spcAft>
                    <a:spcPts val="100"/>
                  </a:spcAft>
                </a:pPr>
                <a:r>
                  <a:rPr lang="en-US" sz="4000" b="1" kern="100" dirty="0">
                    <a:solidFill>
                      <a:schemeClr val="bg1">
                        <a:lumMod val="10000"/>
                      </a:schemeClr>
                    </a:solidFill>
                    <a:latin typeface="Arial" panose="020B0604020202020204" pitchFamily="34" charset="0"/>
                    <a:ea typeface="Calibri" panose="020F0502020204030204" pitchFamily="34" charset="0"/>
                    <a:cs typeface="Arial" panose="020B0604020202020204" pitchFamily="34" charset="0"/>
                    <a:sym typeface="Arial"/>
                  </a:rPr>
                  <a:t>A. </a:t>
                </a:r>
                <a14:m>
                  <m:oMath xmlns:m="http://schemas.openxmlformats.org/officeDocument/2006/math">
                    <m:func>
                      <m:funcPr>
                        <m:ctrlPr>
                          <a:rPr lang="en-US" sz="4000" i="1">
                            <a:latin typeface="Cambria Math" panose="02040503050406030204" pitchFamily="18" charset="0"/>
                            <a:cs typeface="Arial" panose="020B0604020202020204" pitchFamily="34" charset="0"/>
                          </a:rPr>
                        </m:ctrlPr>
                      </m:funcPr>
                      <m:fName>
                        <m:r>
                          <m:rPr>
                            <m:sty m:val="p"/>
                          </m:rPr>
                          <a:rPr lang="en-US" sz="4000" kern="0">
                            <a:latin typeface="Cambria Math" panose="02040503050406030204" pitchFamily="18" charset="0"/>
                            <a:ea typeface="Calibri" panose="020F0502020204030204" pitchFamily="34" charset="0"/>
                            <a:cs typeface="Arial" panose="020B0604020202020204" pitchFamily="34" charset="0"/>
                          </a:rPr>
                          <m:t>cos</m:t>
                        </m:r>
                      </m:fName>
                      <m:e>
                        <m:r>
                          <a:rPr lang="en-US" sz="4000" i="1" kern="0">
                            <a:latin typeface="Cambria Math" panose="02040503050406030204" pitchFamily="18" charset="0"/>
                            <a:ea typeface="Calibri" panose="020F0502020204030204" pitchFamily="34" charset="0"/>
                            <a:cs typeface="Arial" panose="020B0604020202020204" pitchFamily="34" charset="0"/>
                          </a:rPr>
                          <m:t>𝛼</m:t>
                        </m:r>
                      </m:e>
                    </m:func>
                    <m:r>
                      <a:rPr lang="en-US" sz="4000" i="1" kern="0">
                        <a:latin typeface="Cambria Math" panose="02040503050406030204" pitchFamily="18" charset="0"/>
                        <a:ea typeface="Calibri" panose="020F0502020204030204" pitchFamily="34" charset="0"/>
                        <a:cs typeface="Arial" panose="020B0604020202020204" pitchFamily="34" charset="0"/>
                      </a:rPr>
                      <m:t>=</m:t>
                    </m:r>
                    <m:rad>
                      <m:radPr>
                        <m:degHide m:val="on"/>
                        <m:ctrlPr>
                          <a:rPr lang="en-US" sz="4000" i="1">
                            <a:latin typeface="Cambria Math" panose="02040503050406030204" pitchFamily="18" charset="0"/>
                            <a:cs typeface="Arial" panose="020B0604020202020204" pitchFamily="34" charset="0"/>
                          </a:rPr>
                        </m:ctrlPr>
                      </m:radPr>
                      <m:deg/>
                      <m:e>
                        <m:r>
                          <a:rPr lang="en-US" sz="4000" i="1" kern="0">
                            <a:latin typeface="Cambria Math" panose="02040503050406030204" pitchFamily="18" charset="0"/>
                            <a:ea typeface="Calibri" panose="020F0502020204030204" pitchFamily="34" charset="0"/>
                            <a:cs typeface="Arial" panose="020B0604020202020204" pitchFamily="34" charset="0"/>
                          </a:rPr>
                          <m:t>5</m:t>
                        </m:r>
                      </m:e>
                    </m:rad>
                  </m:oMath>
                </a14:m>
                <a:r>
                  <a:rPr lang="fr-FR" sz="4000" dirty="0">
                    <a:solidFill>
                      <a:schemeClr val="bg1">
                        <a:lumMod val="10000"/>
                      </a:schemeClr>
                    </a:solidFill>
                    <a:latin typeface="Arial" panose="020B0604020202020204" pitchFamily="34" charset="0"/>
                    <a:ea typeface="Calibri" panose="020F0502020204030204" pitchFamily="34" charset="0"/>
                    <a:cs typeface="Arial" panose="020B0604020202020204" pitchFamily="34" charset="0"/>
                  </a:rPr>
                  <a:t>				</a:t>
                </a:r>
                <a:r>
                  <a:rPr lang="en-US" sz="4000" b="1" kern="100" dirty="0">
                    <a:solidFill>
                      <a:schemeClr val="bg1">
                        <a:lumMod val="10000"/>
                      </a:schemeClr>
                    </a:solidFill>
                    <a:latin typeface="Arial" panose="020B0604020202020204" pitchFamily="34" charset="0"/>
                    <a:ea typeface="Calibri" panose="020F0502020204030204" pitchFamily="34" charset="0"/>
                    <a:cs typeface="Arial" panose="020B0604020202020204" pitchFamily="34" charset="0"/>
                    <a:sym typeface="Arial"/>
                  </a:rPr>
                  <a:t>B. </a:t>
                </a:r>
                <a14:m>
                  <m:oMath xmlns:m="http://schemas.openxmlformats.org/officeDocument/2006/math">
                    <m:func>
                      <m:funcPr>
                        <m:ctrlPr>
                          <a:rPr lang="en-US" sz="4000" i="1">
                            <a:latin typeface="Cambria Math" panose="02040503050406030204" pitchFamily="18" charset="0"/>
                            <a:cs typeface="Arial" panose="020B0604020202020204" pitchFamily="34" charset="0"/>
                          </a:rPr>
                        </m:ctrlPr>
                      </m:funcPr>
                      <m:fName>
                        <m:r>
                          <m:rPr>
                            <m:sty m:val="p"/>
                          </m:rPr>
                          <a:rPr lang="en-US" sz="4000" kern="0">
                            <a:latin typeface="Cambria Math" panose="02040503050406030204" pitchFamily="18" charset="0"/>
                            <a:ea typeface="Calibri" panose="020F0502020204030204" pitchFamily="34" charset="0"/>
                            <a:cs typeface="Arial" panose="020B0604020202020204" pitchFamily="34" charset="0"/>
                          </a:rPr>
                          <m:t>cos</m:t>
                        </m:r>
                      </m:fName>
                      <m:e>
                        <m:r>
                          <a:rPr lang="en-US" sz="4000" i="1" kern="0">
                            <a:latin typeface="Cambria Math" panose="02040503050406030204" pitchFamily="18" charset="0"/>
                            <a:ea typeface="Calibri" panose="020F0502020204030204" pitchFamily="34" charset="0"/>
                            <a:cs typeface="Arial" panose="020B0604020202020204" pitchFamily="34" charset="0"/>
                          </a:rPr>
                          <m:t>𝛼</m:t>
                        </m:r>
                      </m:e>
                    </m:func>
                    <m:r>
                      <a:rPr lang="en-US" sz="4000" i="1" kern="0">
                        <a:latin typeface="Cambria Math" panose="02040503050406030204" pitchFamily="18" charset="0"/>
                        <a:ea typeface="Calibri" panose="020F0502020204030204" pitchFamily="34" charset="0"/>
                        <a:cs typeface="Arial" panose="020B0604020202020204" pitchFamily="34" charset="0"/>
                      </a:rPr>
                      <m:t>=</m:t>
                    </m:r>
                    <m:f>
                      <m:fPr>
                        <m:ctrlPr>
                          <a:rPr lang="en-US" sz="4000" i="1">
                            <a:latin typeface="Cambria Math" panose="02040503050406030204" pitchFamily="18" charset="0"/>
                            <a:cs typeface="Arial" panose="020B0604020202020204" pitchFamily="34" charset="0"/>
                          </a:rPr>
                        </m:ctrlPr>
                      </m:fPr>
                      <m:num>
                        <m:rad>
                          <m:radPr>
                            <m:degHide m:val="on"/>
                            <m:ctrlPr>
                              <a:rPr lang="en-US" sz="4000" i="1">
                                <a:latin typeface="Cambria Math" panose="02040503050406030204" pitchFamily="18" charset="0"/>
                                <a:cs typeface="Arial" panose="020B0604020202020204" pitchFamily="34" charset="0"/>
                              </a:rPr>
                            </m:ctrlPr>
                          </m:radPr>
                          <m:deg/>
                          <m:e>
                            <m:r>
                              <a:rPr lang="en-US" sz="4000" i="1" kern="0">
                                <a:latin typeface="Cambria Math" panose="02040503050406030204" pitchFamily="18" charset="0"/>
                                <a:ea typeface="Calibri" panose="020F0502020204030204" pitchFamily="34" charset="0"/>
                                <a:cs typeface="Arial" panose="020B0604020202020204" pitchFamily="34" charset="0"/>
                              </a:rPr>
                              <m:t>3</m:t>
                            </m:r>
                          </m:e>
                        </m:rad>
                      </m:num>
                      <m:den>
                        <m:r>
                          <a:rPr lang="en-US" sz="4000" i="1" kern="0">
                            <a:latin typeface="Cambria Math" panose="02040503050406030204" pitchFamily="18" charset="0"/>
                            <a:ea typeface="Calibri" panose="020F0502020204030204" pitchFamily="34" charset="0"/>
                            <a:cs typeface="Arial" panose="020B0604020202020204" pitchFamily="34" charset="0"/>
                          </a:rPr>
                          <m:t>3</m:t>
                        </m:r>
                      </m:den>
                    </m:f>
                  </m:oMath>
                </a14:m>
                <a:endParaRPr lang="en-US" sz="4000" b="1" kern="100" dirty="0">
                  <a:solidFill>
                    <a:schemeClr val="bg1">
                      <a:lumMod val="10000"/>
                    </a:schemeClr>
                  </a:solidFill>
                  <a:latin typeface="Arial" panose="020B0604020202020204" pitchFamily="34" charset="0"/>
                  <a:ea typeface="Calibri" panose="020F0502020204030204" pitchFamily="34" charset="0"/>
                  <a:cs typeface="Arial" panose="020B0604020202020204" pitchFamily="34" charset="0"/>
                  <a:sym typeface="Arial"/>
                </a:endParaRPr>
              </a:p>
              <a:p>
                <a:pPr>
                  <a:lnSpc>
                    <a:spcPct val="300000"/>
                  </a:lnSpc>
                  <a:spcBef>
                    <a:spcPts val="100"/>
                  </a:spcBef>
                  <a:spcAft>
                    <a:spcPts val="100"/>
                  </a:spcAft>
                </a:pPr>
                <a:r>
                  <a:rPr lang="en-US" sz="4000" b="1" kern="100" dirty="0">
                    <a:solidFill>
                      <a:schemeClr val="bg1">
                        <a:lumMod val="10000"/>
                      </a:schemeClr>
                    </a:solidFill>
                    <a:latin typeface="Arial" panose="020B0604020202020204" pitchFamily="34" charset="0"/>
                    <a:ea typeface="Calibri" panose="020F0502020204030204" pitchFamily="34" charset="0"/>
                    <a:cs typeface="Arial" panose="020B0604020202020204" pitchFamily="34" charset="0"/>
                    <a:sym typeface="Arial"/>
                  </a:rPr>
                  <a:t>C. </a:t>
                </a:r>
                <a14:m>
                  <m:oMath xmlns:m="http://schemas.openxmlformats.org/officeDocument/2006/math">
                    <m:func>
                      <m:funcPr>
                        <m:ctrlPr>
                          <a:rPr lang="en-US" sz="4000" i="1">
                            <a:latin typeface="Cambria Math" panose="02040503050406030204" pitchFamily="18" charset="0"/>
                            <a:cs typeface="Arial" panose="020B0604020202020204" pitchFamily="34" charset="0"/>
                          </a:rPr>
                        </m:ctrlPr>
                      </m:funcPr>
                      <m:fName>
                        <m:r>
                          <m:rPr>
                            <m:sty m:val="p"/>
                          </m:rPr>
                          <a:rPr lang="en-US" sz="4000" kern="0">
                            <a:latin typeface="Cambria Math" panose="02040503050406030204" pitchFamily="18" charset="0"/>
                            <a:ea typeface="Calibri" panose="020F0502020204030204" pitchFamily="34" charset="0"/>
                            <a:cs typeface="Arial" panose="020B0604020202020204" pitchFamily="34" charset="0"/>
                          </a:rPr>
                          <m:t>cos</m:t>
                        </m:r>
                      </m:fName>
                      <m:e>
                        <m:r>
                          <a:rPr lang="en-US" sz="4000" i="1" kern="0">
                            <a:latin typeface="Cambria Math" panose="02040503050406030204" pitchFamily="18" charset="0"/>
                            <a:ea typeface="Calibri" panose="020F0502020204030204" pitchFamily="34" charset="0"/>
                            <a:cs typeface="Arial" panose="020B0604020202020204" pitchFamily="34" charset="0"/>
                          </a:rPr>
                          <m:t>𝛼</m:t>
                        </m:r>
                      </m:e>
                    </m:func>
                    <m:r>
                      <a:rPr lang="en-US" sz="4000" i="1" kern="0">
                        <a:latin typeface="Cambria Math" panose="02040503050406030204" pitchFamily="18" charset="0"/>
                        <a:ea typeface="Calibri" panose="020F0502020204030204" pitchFamily="34" charset="0"/>
                        <a:cs typeface="Arial" panose="020B0604020202020204" pitchFamily="34" charset="0"/>
                      </a:rPr>
                      <m:t>=0</m:t>
                    </m:r>
                  </m:oMath>
                </a14:m>
                <a:r>
                  <a:rPr lang="en-US" sz="4000" b="1" kern="100" dirty="0">
                    <a:solidFill>
                      <a:schemeClr val="bg1">
                        <a:lumMod val="10000"/>
                      </a:schemeClr>
                    </a:solidFill>
                    <a:latin typeface="Arial" panose="020B0604020202020204" pitchFamily="34" charset="0"/>
                    <a:ea typeface="Calibri" panose="020F0502020204030204" pitchFamily="34" charset="0"/>
                    <a:cs typeface="Arial" panose="020B0604020202020204" pitchFamily="34" charset="0"/>
                    <a:sym typeface="Arial"/>
                  </a:rPr>
                  <a:t>					D. </a:t>
                </a:r>
                <a14:m>
                  <m:oMath xmlns:m="http://schemas.openxmlformats.org/officeDocument/2006/math">
                    <m:func>
                      <m:funcPr>
                        <m:ctrlPr>
                          <a:rPr lang="en-US" sz="4000" i="1">
                            <a:latin typeface="Cambria Math" panose="02040503050406030204" pitchFamily="18" charset="0"/>
                            <a:cs typeface="Arial" panose="020B0604020202020204" pitchFamily="34" charset="0"/>
                          </a:rPr>
                        </m:ctrlPr>
                      </m:funcPr>
                      <m:fName>
                        <m:r>
                          <m:rPr>
                            <m:sty m:val="p"/>
                          </m:rPr>
                          <a:rPr lang="en-US" sz="4000" kern="0">
                            <a:latin typeface="Cambria Math" panose="02040503050406030204" pitchFamily="18" charset="0"/>
                            <a:ea typeface="Calibri" panose="020F0502020204030204" pitchFamily="34" charset="0"/>
                            <a:cs typeface="Arial" panose="020B0604020202020204" pitchFamily="34" charset="0"/>
                          </a:rPr>
                          <m:t>cos</m:t>
                        </m:r>
                      </m:fName>
                      <m:e>
                        <m:r>
                          <a:rPr lang="en-US" sz="4000" i="1" kern="0">
                            <a:latin typeface="Cambria Math" panose="02040503050406030204" pitchFamily="18" charset="0"/>
                            <a:ea typeface="Calibri" panose="020F0502020204030204" pitchFamily="34" charset="0"/>
                            <a:cs typeface="Arial" panose="020B0604020202020204" pitchFamily="34" charset="0"/>
                          </a:rPr>
                          <m:t>𝛼</m:t>
                        </m:r>
                      </m:e>
                    </m:func>
                    <m:r>
                      <a:rPr lang="en-US" sz="4000" i="1" kern="0">
                        <a:latin typeface="Cambria Math" panose="02040503050406030204" pitchFamily="18" charset="0"/>
                        <a:ea typeface="Calibri" panose="020F0502020204030204" pitchFamily="34" charset="0"/>
                        <a:cs typeface="Arial" panose="020B0604020202020204" pitchFamily="34" charset="0"/>
                      </a:rPr>
                      <m:t>=</m:t>
                    </m:r>
                    <m:f>
                      <m:fPr>
                        <m:ctrlPr>
                          <a:rPr lang="en-US" sz="4000" i="1">
                            <a:latin typeface="Cambria Math" panose="02040503050406030204" pitchFamily="18" charset="0"/>
                            <a:cs typeface="Arial" panose="020B0604020202020204" pitchFamily="34" charset="0"/>
                          </a:rPr>
                        </m:ctrlPr>
                      </m:fPr>
                      <m:num>
                        <m:rad>
                          <m:radPr>
                            <m:degHide m:val="on"/>
                            <m:ctrlPr>
                              <a:rPr lang="en-US" sz="4000" i="1">
                                <a:latin typeface="Cambria Math" panose="02040503050406030204" pitchFamily="18" charset="0"/>
                                <a:cs typeface="Arial" panose="020B0604020202020204" pitchFamily="34" charset="0"/>
                              </a:rPr>
                            </m:ctrlPr>
                          </m:radPr>
                          <m:deg/>
                          <m:e>
                            <m:r>
                              <a:rPr lang="en-US" sz="4000" i="1" kern="0">
                                <a:latin typeface="Cambria Math" panose="02040503050406030204" pitchFamily="18" charset="0"/>
                                <a:ea typeface="Calibri" panose="020F0502020204030204" pitchFamily="34" charset="0"/>
                                <a:cs typeface="Arial" panose="020B0604020202020204" pitchFamily="34" charset="0"/>
                              </a:rPr>
                              <m:t>3</m:t>
                            </m:r>
                          </m:e>
                        </m:rad>
                      </m:num>
                      <m:den>
                        <m:r>
                          <a:rPr lang="en-US" sz="4000" i="1" kern="0">
                            <a:latin typeface="Cambria Math" panose="02040503050406030204" pitchFamily="18" charset="0"/>
                            <a:ea typeface="Calibri" panose="020F0502020204030204" pitchFamily="34" charset="0"/>
                            <a:cs typeface="Arial" panose="020B0604020202020204" pitchFamily="34" charset="0"/>
                          </a:rPr>
                          <m:t>2</m:t>
                        </m:r>
                      </m:den>
                    </m:f>
                  </m:oMath>
                </a14:m>
                <a:endParaRPr lang="en-US" sz="4000" kern="100" dirty="0">
                  <a:solidFill>
                    <a:schemeClr val="bg1">
                      <a:lumMod val="10000"/>
                    </a:schemeClr>
                  </a:solidFill>
                  <a:latin typeface="Arial" panose="020B0604020202020204" pitchFamily="34" charset="0"/>
                  <a:ea typeface="Calibri" panose="020F0502020204030204" pitchFamily="34" charset="0"/>
                  <a:cs typeface="Arial" panose="020B0604020202020204" pitchFamily="34" charset="0"/>
                </a:endParaRPr>
              </a:p>
            </p:txBody>
          </p:sp>
        </mc:Choice>
        <mc:Fallback>
          <p:sp>
            <p:nvSpPr>
              <p:cNvPr id="7" name="TextBox 6">
                <a:extLst>
                  <a:ext uri="{FF2B5EF4-FFF2-40B4-BE49-F238E27FC236}">
                    <a16:creationId xmlns:a16="http://schemas.microsoft.com/office/drawing/2014/main" id="{753B93DC-6CA2-8255-3FB9-DAA11317F9C7}"/>
                  </a:ext>
                </a:extLst>
              </p:cNvPr>
              <p:cNvSpPr txBox="1">
                <a:spLocks noRot="1" noChangeAspect="1" noMove="1" noResize="1" noEditPoints="1" noAdjustHandles="1" noChangeArrowheads="1" noChangeShapeType="1" noTextEdit="1"/>
              </p:cNvSpPr>
              <p:nvPr/>
            </p:nvSpPr>
            <p:spPr>
              <a:xfrm>
                <a:off x="4126494" y="2857500"/>
                <a:ext cx="10035011" cy="5513432"/>
              </a:xfrm>
              <a:prstGeom prst="rect">
                <a:avLst/>
              </a:prstGeom>
              <a:blipFill>
                <a:blip r:embed="rId4"/>
                <a:stretch>
                  <a:fillRect l="-2187" b="-1327"/>
                </a:stretch>
              </a:blipFill>
            </p:spPr>
            <p:txBody>
              <a:bodyPr/>
              <a:lstStyle/>
              <a:p>
                <a:r>
                  <a:rPr lang="en-US">
                    <a:noFill/>
                  </a:rPr>
                  <a:t> </a:t>
                </a:r>
              </a:p>
            </p:txBody>
          </p:sp>
        </mc:Fallback>
      </mc:AlternateContent>
      <p:sp>
        <p:nvSpPr>
          <p:cNvPr id="8" name="Oval 7">
            <a:extLst>
              <a:ext uri="{FF2B5EF4-FFF2-40B4-BE49-F238E27FC236}">
                <a16:creationId xmlns:a16="http://schemas.microsoft.com/office/drawing/2014/main" id="{11C5BB9E-8132-DD49-3F82-F7101C608580}"/>
              </a:ext>
            </a:extLst>
          </p:cNvPr>
          <p:cNvSpPr/>
          <p:nvPr/>
        </p:nvSpPr>
        <p:spPr>
          <a:xfrm>
            <a:off x="10134600" y="4441378"/>
            <a:ext cx="1071287" cy="1088376"/>
          </a:xfrm>
          <a:prstGeom prst="ellipse">
            <a:avLst/>
          </a:prstGeom>
          <a:noFill/>
          <a:ln w="38100" cap="flat" cmpd="sng" algn="ctr">
            <a:solidFill>
              <a:srgbClr val="FF0000"/>
            </a:solidFill>
            <a:prstDash val="solid"/>
          </a:ln>
          <a:effectLst/>
        </p:spPr>
        <p:txBody>
          <a:bodyPr rtlCol="0" anchor="ctr"/>
          <a:lstStyle/>
          <a:p>
            <a:pPr marL="0" marR="0" lvl="0" indent="0" algn="ctr" defTabSz="914400" eaLnBrk="1" fontAlgn="auto" latinLnBrk="0" hangingPunct="1">
              <a:lnSpc>
                <a:spcPct val="200000"/>
              </a:lnSpc>
              <a:spcBef>
                <a:spcPts val="0"/>
              </a:spcBef>
              <a:spcAft>
                <a:spcPts val="0"/>
              </a:spcAft>
              <a:buClr>
                <a:srgbClr val="000000"/>
              </a:buClr>
              <a:buSzTx/>
              <a:buFont typeface="Arial"/>
              <a:buNone/>
              <a:tabLst/>
              <a:defRPr/>
            </a:pPr>
            <a:endParaRPr kumimoji="0" lang="en-US" sz="4000" b="0" i="0" u="none" strike="noStrike" kern="0" cap="none" spc="0" normalizeH="0" baseline="0" noProof="0">
              <a:ln>
                <a:noFill/>
              </a:ln>
              <a:solidFill>
                <a:srgbClr val="FFF4E1"/>
              </a:solidFill>
              <a:effectLst/>
              <a:uLnTx/>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268964732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heel(1)">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FC04C2A4-56C1-654F-4912-85DF3C839742}"/>
                  </a:ext>
                </a:extLst>
              </p:cNvPr>
              <p:cNvSpPr/>
              <p:nvPr/>
            </p:nvSpPr>
            <p:spPr>
              <a:xfrm>
                <a:off x="2057399" y="1032577"/>
                <a:ext cx="14173200" cy="1824923"/>
              </a:xfrm>
              <a:prstGeom prst="rect">
                <a:avLst/>
              </a:prstGeom>
            </p:spPr>
            <p:txBody>
              <a:bodyPr wrap="square">
                <a:spAutoFit/>
              </a:bodyPr>
              <a:lstStyle/>
              <a:p>
                <a:pPr algn="just">
                  <a:lnSpc>
                    <a:spcPct val="150000"/>
                  </a:lnSpc>
                  <a:spcBef>
                    <a:spcPts val="600"/>
                  </a:spcBef>
                  <a:spcAft>
                    <a:spcPts val="800"/>
                  </a:spcAft>
                </a:pPr>
                <a:r>
                  <a:rPr lang="fr-FR" sz="4000" b="1" kern="100" dirty="0" err="1">
                    <a:solidFill>
                      <a:srgbClr val="000000"/>
                    </a:solidFill>
                    <a:latin typeface="Arial" panose="020B0604020202020204" pitchFamily="34" charset="0"/>
                    <a:ea typeface="Calibri" panose="020F0502020204030204" pitchFamily="34" charset="0"/>
                    <a:cs typeface="Arial" panose="020B0604020202020204" pitchFamily="34" charset="0"/>
                  </a:rPr>
                  <a:t>Câu</a:t>
                </a:r>
                <a:r>
                  <a:rPr lang="fr-FR" sz="4000" b="1" kern="1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b="1" kern="100" dirty="0">
                    <a:latin typeface="Arial" panose="020B0604020202020204" pitchFamily="34" charset="0"/>
                    <a:ea typeface="Calibri" panose="020F0502020204030204" pitchFamily="34" charset="0"/>
                    <a:cs typeface="Arial" panose="020B0604020202020204" pitchFamily="34" charset="0"/>
                  </a:rPr>
                  <a:t>5</a:t>
                </a:r>
                <a:r>
                  <a:rPr lang="fr-FR" sz="4000" b="1" kern="100" dirty="0">
                    <a:solidFill>
                      <a:srgbClr val="000000"/>
                    </a:solidFill>
                    <a:latin typeface="Arial" panose="020B0604020202020204" pitchFamily="34" charset="0"/>
                    <a:ea typeface="Calibri" panose="020F0502020204030204" pitchFamily="34" charset="0"/>
                    <a:cs typeface="Arial" panose="020B0604020202020204" pitchFamily="34" charset="0"/>
                  </a:rPr>
                  <a:t>.</a:t>
                </a:r>
                <a:r>
                  <a:rPr lang="fr-FR" sz="4000" kern="100" dirty="0">
                    <a:latin typeface="Arial" panose="020B0604020202020204" pitchFamily="34" charset="0"/>
                    <a:ea typeface="Calibri" panose="020F0502020204030204" pitchFamily="34" charset="0"/>
                    <a:cs typeface="Arial" panose="020B0604020202020204" pitchFamily="34" charset="0"/>
                  </a:rPr>
                  <a:t> </a:t>
                </a:r>
                <a:r>
                  <a:rPr lang="vi-VN" sz="4000" kern="0" dirty="0">
                    <a:ea typeface="Calibri" panose="020F0502020204030204" pitchFamily="34" charset="0"/>
                  </a:rPr>
                  <a:t>Cho hình hộp chữ nhật </a:t>
                </a:r>
                <a14:m>
                  <m:oMath xmlns:m="http://schemas.openxmlformats.org/officeDocument/2006/math">
                    <m:r>
                      <a:rPr lang="vi-VN" sz="4000" i="1" kern="0">
                        <a:latin typeface="Cambria Math" panose="02040503050406030204" pitchFamily="18" charset="0"/>
                        <a:ea typeface="Calibri" panose="020F0502020204030204" pitchFamily="34" charset="0"/>
                        <a:cs typeface="Arial" panose="020B0604020202020204" pitchFamily="34" charset="0"/>
                      </a:rPr>
                      <m:t>𝐴𝐵𝐶𝐷</m:t>
                    </m:r>
                    <m:r>
                      <a:rPr lang="vi-VN" sz="4000" i="1" kern="0">
                        <a:latin typeface="Cambria Math" panose="02040503050406030204" pitchFamily="18" charset="0"/>
                        <a:ea typeface="Calibri" panose="020F0502020204030204" pitchFamily="34" charset="0"/>
                        <a:cs typeface="Arial" panose="020B0604020202020204" pitchFamily="34" charset="0"/>
                      </a:rPr>
                      <m:t>.</m:t>
                    </m:r>
                    <m:r>
                      <a:rPr lang="vi-VN" sz="4000" i="1" kern="0">
                        <a:latin typeface="Cambria Math" panose="02040503050406030204" pitchFamily="18" charset="0"/>
                        <a:ea typeface="Calibri" panose="020F0502020204030204" pitchFamily="34" charset="0"/>
                        <a:cs typeface="Arial" panose="020B0604020202020204" pitchFamily="34" charset="0"/>
                      </a:rPr>
                      <m:t>𝐴</m:t>
                    </m:r>
                    <m:r>
                      <a:rPr lang="vi-VN" sz="4000" i="1" kern="0">
                        <a:latin typeface="Cambria Math" panose="02040503050406030204" pitchFamily="18" charset="0"/>
                        <a:ea typeface="Calibri" panose="020F0502020204030204" pitchFamily="34" charset="0"/>
                        <a:cs typeface="Arial" panose="020B0604020202020204" pitchFamily="34" charset="0"/>
                      </a:rPr>
                      <m:t>’</m:t>
                    </m:r>
                    <m:r>
                      <a:rPr lang="vi-VN" sz="4000" i="1" kern="0">
                        <a:latin typeface="Cambria Math" panose="02040503050406030204" pitchFamily="18" charset="0"/>
                        <a:ea typeface="Calibri" panose="020F0502020204030204" pitchFamily="34" charset="0"/>
                        <a:cs typeface="Arial" panose="020B0604020202020204" pitchFamily="34" charset="0"/>
                      </a:rPr>
                      <m:t>𝐵</m:t>
                    </m:r>
                    <m:r>
                      <a:rPr lang="vi-VN" sz="4000" i="1" kern="0">
                        <a:latin typeface="Cambria Math" panose="02040503050406030204" pitchFamily="18" charset="0"/>
                        <a:ea typeface="Calibri" panose="020F0502020204030204" pitchFamily="34" charset="0"/>
                        <a:cs typeface="Arial" panose="020B0604020202020204" pitchFamily="34" charset="0"/>
                      </a:rPr>
                      <m:t>’</m:t>
                    </m:r>
                    <m:r>
                      <a:rPr lang="vi-VN" sz="4000" i="1" kern="0">
                        <a:latin typeface="Cambria Math" panose="02040503050406030204" pitchFamily="18" charset="0"/>
                        <a:ea typeface="Calibri" panose="020F0502020204030204" pitchFamily="34" charset="0"/>
                        <a:cs typeface="Arial" panose="020B0604020202020204" pitchFamily="34" charset="0"/>
                      </a:rPr>
                      <m:t>𝐶</m:t>
                    </m:r>
                    <m:r>
                      <a:rPr lang="vi-VN" sz="4000" i="1" kern="0">
                        <a:latin typeface="Cambria Math" panose="02040503050406030204" pitchFamily="18" charset="0"/>
                        <a:ea typeface="Calibri" panose="020F0502020204030204" pitchFamily="34" charset="0"/>
                        <a:cs typeface="Arial" panose="020B0604020202020204" pitchFamily="34" charset="0"/>
                      </a:rPr>
                      <m:t>’</m:t>
                    </m:r>
                    <m:r>
                      <a:rPr lang="vi-VN" sz="4000" i="1" kern="0">
                        <a:latin typeface="Cambria Math" panose="02040503050406030204" pitchFamily="18" charset="0"/>
                        <a:ea typeface="Calibri" panose="020F0502020204030204" pitchFamily="34" charset="0"/>
                        <a:cs typeface="Arial" panose="020B0604020202020204" pitchFamily="34" charset="0"/>
                      </a:rPr>
                      <m:t>𝐷</m:t>
                    </m:r>
                    <m:r>
                      <a:rPr lang="vi-VN" sz="4000" i="1" kern="0">
                        <a:latin typeface="Cambria Math" panose="02040503050406030204" pitchFamily="18" charset="0"/>
                        <a:ea typeface="Calibri" panose="020F0502020204030204" pitchFamily="34" charset="0"/>
                        <a:cs typeface="Arial" panose="020B0604020202020204" pitchFamily="34" charset="0"/>
                      </a:rPr>
                      <m:t>’</m:t>
                    </m:r>
                  </m:oMath>
                </a14:m>
                <a:r>
                  <a:rPr lang="vi-VN" sz="4000" kern="0" dirty="0">
                    <a:ea typeface="Calibri" panose="020F0502020204030204" pitchFamily="34" charset="0"/>
                  </a:rPr>
                  <a:t> cạnh </a:t>
                </a:r>
                <a14:m>
                  <m:oMath xmlns:m="http://schemas.openxmlformats.org/officeDocument/2006/math">
                    <m:r>
                      <a:rPr lang="vi-VN" sz="4000" i="1" kern="0">
                        <a:latin typeface="Cambria Math" panose="02040503050406030204" pitchFamily="18" charset="0"/>
                        <a:ea typeface="Calibri" panose="020F0502020204030204" pitchFamily="34" charset="0"/>
                        <a:cs typeface="Arial" panose="020B0604020202020204" pitchFamily="34" charset="0"/>
                      </a:rPr>
                      <m:t>𝑎</m:t>
                    </m:r>
                  </m:oMath>
                </a14:m>
                <a:r>
                  <a:rPr lang="vi-VN" sz="4000" kern="0" dirty="0">
                    <a:ea typeface="Calibri" panose="020F0502020204030204" pitchFamily="34" charset="0"/>
                  </a:rPr>
                  <a:t>. Trong các mệnh đề sau, mệnh đề nào đúng?</a:t>
                </a:r>
                <a:endParaRPr lang="en-US" sz="4000" kern="100" dirty="0">
                  <a:latin typeface="Arial" panose="020B0604020202020204" pitchFamily="34" charset="0"/>
                  <a:ea typeface="Calibri" panose="020F0502020204030204" pitchFamily="34" charset="0"/>
                  <a:cs typeface="Arial" panose="020B0604020202020204" pitchFamily="34" charset="0"/>
                </a:endParaRPr>
              </a:p>
            </p:txBody>
          </p:sp>
        </mc:Choice>
        <mc:Fallback>
          <p:sp>
            <p:nvSpPr>
              <p:cNvPr id="6" name="Rectangle 5">
                <a:extLst>
                  <a:ext uri="{FF2B5EF4-FFF2-40B4-BE49-F238E27FC236}">
                    <a16:creationId xmlns:a16="http://schemas.microsoft.com/office/drawing/2014/main" id="{FC04C2A4-56C1-654F-4912-85DF3C839742}"/>
                  </a:ext>
                </a:extLst>
              </p:cNvPr>
              <p:cNvSpPr>
                <a:spLocks noRot="1" noChangeAspect="1" noMove="1" noResize="1" noEditPoints="1" noAdjustHandles="1" noChangeArrowheads="1" noChangeShapeType="1" noTextEdit="1"/>
              </p:cNvSpPr>
              <p:nvPr/>
            </p:nvSpPr>
            <p:spPr>
              <a:xfrm>
                <a:off x="2057399" y="1032577"/>
                <a:ext cx="14173200" cy="1824923"/>
              </a:xfrm>
              <a:prstGeom prst="rect">
                <a:avLst/>
              </a:prstGeom>
              <a:blipFill>
                <a:blip r:embed="rId3"/>
                <a:stretch>
                  <a:fillRect l="-1505" r="-1548" b="-1333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753B93DC-6CA2-8255-3FB9-DAA11317F9C7}"/>
                  </a:ext>
                </a:extLst>
              </p:cNvPr>
              <p:cNvSpPr txBox="1"/>
              <p:nvPr/>
            </p:nvSpPr>
            <p:spPr>
              <a:xfrm>
                <a:off x="2051221" y="2857500"/>
                <a:ext cx="15207748" cy="6069034"/>
              </a:xfrm>
              <a:prstGeom prst="rect">
                <a:avLst/>
              </a:prstGeom>
              <a:noFill/>
            </p:spPr>
            <p:txBody>
              <a:bodyPr wrap="square">
                <a:spAutoFit/>
              </a:bodyPr>
              <a:lstStyle/>
              <a:p>
                <a:pPr>
                  <a:lnSpc>
                    <a:spcPct val="200000"/>
                  </a:lnSpc>
                  <a:spcBef>
                    <a:spcPts val="100"/>
                  </a:spcBef>
                  <a:spcAft>
                    <a:spcPts val="100"/>
                  </a:spcAft>
                </a:pPr>
                <a:r>
                  <a:rPr lang="en-US" sz="4000" b="1" kern="100" dirty="0">
                    <a:solidFill>
                      <a:schemeClr val="bg1">
                        <a:lumMod val="10000"/>
                      </a:schemeClr>
                    </a:solidFill>
                    <a:latin typeface="Arial" panose="020B0604020202020204" pitchFamily="34" charset="0"/>
                    <a:ea typeface="Calibri" panose="020F0502020204030204" pitchFamily="34" charset="0"/>
                    <a:cs typeface="Arial" panose="020B0604020202020204" pitchFamily="34" charset="0"/>
                    <a:sym typeface="Arial"/>
                  </a:rPr>
                  <a:t>A. </a:t>
                </a:r>
                <a:r>
                  <a:rPr lang="vi-VN" sz="4000" kern="0" dirty="0">
                    <a:ea typeface="Calibri" panose="020F0502020204030204" pitchFamily="34" charset="0"/>
                  </a:rPr>
                  <a:t>Khoảng cách từ điểm </a:t>
                </a:r>
                <a14:m>
                  <m:oMath xmlns:m="http://schemas.openxmlformats.org/officeDocument/2006/math">
                    <m:r>
                      <a:rPr lang="vi-VN" sz="4000" i="1" kern="0">
                        <a:latin typeface="Cambria Math" panose="02040503050406030204" pitchFamily="18" charset="0"/>
                        <a:ea typeface="Calibri" panose="020F0502020204030204" pitchFamily="34" charset="0"/>
                        <a:cs typeface="Arial" panose="020B0604020202020204" pitchFamily="34" charset="0"/>
                      </a:rPr>
                      <m:t>𝐴</m:t>
                    </m:r>
                  </m:oMath>
                </a14:m>
                <a:r>
                  <a:rPr lang="vi-VN" sz="4000" kern="0" dirty="0">
                    <a:ea typeface="Calibri" panose="020F0502020204030204" pitchFamily="34" charset="0"/>
                  </a:rPr>
                  <a:t> đến mặt </a:t>
                </a:r>
                <a:r>
                  <a:rPr lang="vi-VN" sz="4000" kern="0" dirty="0" err="1">
                    <a:ea typeface="Calibri" panose="020F0502020204030204" pitchFamily="34" charset="0"/>
                  </a:rPr>
                  <a:t>phẳng</a:t>
                </a:r>
                <a:r>
                  <a:rPr lang="vi-VN" sz="4000" kern="0" dirty="0">
                    <a:ea typeface="Calibri" panose="020F0502020204030204" pitchFamily="34" charset="0"/>
                  </a:rPr>
                  <a:t> </a:t>
                </a:r>
                <a14:m>
                  <m:oMath xmlns:m="http://schemas.openxmlformats.org/officeDocument/2006/math">
                    <m:r>
                      <a:rPr lang="vi-VN" sz="4000" i="1" kern="0">
                        <a:latin typeface="Cambria Math" panose="02040503050406030204" pitchFamily="18" charset="0"/>
                        <a:ea typeface="Calibri" panose="020F0502020204030204" pitchFamily="34" charset="0"/>
                        <a:cs typeface="Arial" panose="020B0604020202020204" pitchFamily="34" charset="0"/>
                      </a:rPr>
                      <m:t>(</m:t>
                    </m:r>
                    <m:r>
                      <a:rPr lang="vi-VN" sz="4000" i="1" kern="0">
                        <a:latin typeface="Cambria Math" panose="02040503050406030204" pitchFamily="18" charset="0"/>
                        <a:ea typeface="Calibri" panose="020F0502020204030204" pitchFamily="34" charset="0"/>
                        <a:cs typeface="Arial" panose="020B0604020202020204" pitchFamily="34" charset="0"/>
                      </a:rPr>
                      <m:t>𝐴</m:t>
                    </m:r>
                    <m:r>
                      <a:rPr lang="vi-VN" sz="4000" i="1" kern="0">
                        <a:latin typeface="Cambria Math" panose="02040503050406030204" pitchFamily="18" charset="0"/>
                        <a:ea typeface="Calibri" panose="020F0502020204030204" pitchFamily="34" charset="0"/>
                        <a:cs typeface="Arial" panose="020B0604020202020204" pitchFamily="34" charset="0"/>
                      </a:rPr>
                      <m:t>’</m:t>
                    </m:r>
                    <m:r>
                      <a:rPr lang="vi-VN" sz="4000" i="1" kern="0">
                        <a:latin typeface="Cambria Math" panose="02040503050406030204" pitchFamily="18" charset="0"/>
                        <a:ea typeface="Calibri" panose="020F0502020204030204" pitchFamily="34" charset="0"/>
                        <a:cs typeface="Arial" panose="020B0604020202020204" pitchFamily="34" charset="0"/>
                      </a:rPr>
                      <m:t>𝐵𝐷</m:t>
                    </m:r>
                    <m:r>
                      <a:rPr lang="vi-VN" sz="4000" i="1" kern="0">
                        <a:latin typeface="Cambria Math" panose="02040503050406030204" pitchFamily="18" charset="0"/>
                        <a:ea typeface="Calibri" panose="020F0502020204030204" pitchFamily="34" charset="0"/>
                        <a:cs typeface="Arial" panose="020B0604020202020204" pitchFamily="34" charset="0"/>
                      </a:rPr>
                      <m:t>)</m:t>
                    </m:r>
                  </m:oMath>
                </a14:m>
                <a:r>
                  <a:rPr lang="vi-VN" sz="4000" kern="0" dirty="0">
                    <a:ea typeface="Calibri" panose="020F0502020204030204" pitchFamily="34" charset="0"/>
                  </a:rPr>
                  <a:t> bằng </a:t>
                </a:r>
                <a14:m>
                  <m:oMath xmlns:m="http://schemas.openxmlformats.org/officeDocument/2006/math">
                    <m:f>
                      <m:fPr>
                        <m:ctrlPr>
                          <a:rPr lang="en-US" sz="4000" i="1">
                            <a:latin typeface="Cambria Math" panose="02040503050406030204" pitchFamily="18" charset="0"/>
                            <a:cs typeface="Arial" panose="020B0604020202020204" pitchFamily="34" charset="0"/>
                          </a:rPr>
                        </m:ctrlPr>
                      </m:fPr>
                      <m:num>
                        <m:r>
                          <a:rPr lang="vi-VN" sz="4000" i="1" kern="0">
                            <a:latin typeface="Cambria Math" panose="02040503050406030204" pitchFamily="18" charset="0"/>
                            <a:ea typeface="Calibri" panose="020F0502020204030204" pitchFamily="34" charset="0"/>
                            <a:cs typeface="Arial" panose="020B0604020202020204" pitchFamily="34" charset="0"/>
                          </a:rPr>
                          <m:t>𝑎</m:t>
                        </m:r>
                      </m:num>
                      <m:den>
                        <m:r>
                          <a:rPr lang="vi-VN" sz="4000" i="1" kern="0">
                            <a:latin typeface="Cambria Math" panose="02040503050406030204" pitchFamily="18" charset="0"/>
                            <a:ea typeface="Calibri" panose="020F0502020204030204" pitchFamily="34" charset="0"/>
                            <a:cs typeface="Arial" panose="020B0604020202020204" pitchFamily="34" charset="0"/>
                          </a:rPr>
                          <m:t>3</m:t>
                        </m:r>
                      </m:den>
                    </m:f>
                  </m:oMath>
                </a14:m>
                <a:r>
                  <a:rPr lang="vi-VN" sz="4000" kern="0" dirty="0">
                    <a:ea typeface="Calibri" panose="020F0502020204030204" pitchFamily="34" charset="0"/>
                  </a:rPr>
                  <a:t>.</a:t>
                </a:r>
                <a:r>
                  <a:rPr lang="fr-FR" sz="4000" dirty="0">
                    <a:solidFill>
                      <a:schemeClr val="bg1">
                        <a:lumMod val="10000"/>
                      </a:schemeClr>
                    </a:solidFill>
                    <a:latin typeface="Arial" panose="020B0604020202020204" pitchFamily="34" charset="0"/>
                    <a:ea typeface="Calibri" panose="020F0502020204030204" pitchFamily="34" charset="0"/>
                    <a:cs typeface="Arial" panose="020B0604020202020204" pitchFamily="34" charset="0"/>
                  </a:rPr>
                  <a:t>	</a:t>
                </a:r>
              </a:p>
              <a:p>
                <a:pPr>
                  <a:lnSpc>
                    <a:spcPct val="200000"/>
                  </a:lnSpc>
                  <a:spcBef>
                    <a:spcPts val="100"/>
                  </a:spcBef>
                  <a:spcAft>
                    <a:spcPts val="100"/>
                  </a:spcAft>
                </a:pPr>
                <a:r>
                  <a:rPr lang="en-US" sz="4000" b="1" kern="100" dirty="0">
                    <a:solidFill>
                      <a:schemeClr val="bg1">
                        <a:lumMod val="10000"/>
                      </a:schemeClr>
                    </a:solidFill>
                    <a:latin typeface="Arial" panose="020B0604020202020204" pitchFamily="34" charset="0"/>
                    <a:ea typeface="Calibri" panose="020F0502020204030204" pitchFamily="34" charset="0"/>
                    <a:cs typeface="Arial" panose="020B0604020202020204" pitchFamily="34" charset="0"/>
                    <a:sym typeface="Arial"/>
                  </a:rPr>
                  <a:t>B. </a:t>
                </a:r>
                <a:r>
                  <a:rPr lang="vi-VN" sz="4000" kern="0" dirty="0">
                    <a:ea typeface="Calibri" panose="020F0502020204030204" pitchFamily="34" charset="0"/>
                  </a:rPr>
                  <a:t>Độ dài đoạn </a:t>
                </a:r>
                <a14:m>
                  <m:oMath xmlns:m="http://schemas.openxmlformats.org/officeDocument/2006/math">
                    <m:r>
                      <a:rPr lang="vi-VN" sz="4000" i="1" kern="0">
                        <a:latin typeface="Cambria Math" panose="02040503050406030204" pitchFamily="18" charset="0"/>
                        <a:ea typeface="Calibri" panose="020F0502020204030204" pitchFamily="34" charset="0"/>
                        <a:cs typeface="Arial" panose="020B0604020202020204" pitchFamily="34" charset="0"/>
                      </a:rPr>
                      <m:t>𝐴𝐶</m:t>
                    </m:r>
                    <m:r>
                      <a:rPr lang="vi-VN" sz="4000" i="1" kern="0">
                        <a:latin typeface="Cambria Math" panose="02040503050406030204" pitchFamily="18" charset="0"/>
                        <a:ea typeface="Calibri" panose="020F0502020204030204" pitchFamily="34" charset="0"/>
                        <a:cs typeface="Arial" panose="020B0604020202020204" pitchFamily="34" charset="0"/>
                      </a:rPr>
                      <m:t>’</m:t>
                    </m:r>
                  </m:oMath>
                </a14:m>
                <a:r>
                  <a:rPr lang="vi-VN" sz="4000" kern="0" dirty="0">
                    <a:ea typeface="Calibri" panose="020F0502020204030204" pitchFamily="34" charset="0"/>
                  </a:rPr>
                  <a:t> bằng </a:t>
                </a:r>
                <a14:m>
                  <m:oMath xmlns:m="http://schemas.openxmlformats.org/officeDocument/2006/math">
                    <m:r>
                      <a:rPr lang="vi-VN" sz="4000" i="1" kern="0">
                        <a:latin typeface="Cambria Math" panose="02040503050406030204" pitchFamily="18" charset="0"/>
                        <a:ea typeface="Calibri" panose="020F0502020204030204" pitchFamily="34" charset="0"/>
                        <a:cs typeface="Arial" panose="020B0604020202020204" pitchFamily="34" charset="0"/>
                      </a:rPr>
                      <m:t>2</m:t>
                    </m:r>
                    <m:r>
                      <a:rPr lang="vi-VN" sz="4000" i="1" kern="0">
                        <a:latin typeface="Cambria Math" panose="02040503050406030204" pitchFamily="18" charset="0"/>
                        <a:ea typeface="Calibri" panose="020F0502020204030204" pitchFamily="34" charset="0"/>
                        <a:cs typeface="Arial" panose="020B0604020202020204" pitchFamily="34" charset="0"/>
                      </a:rPr>
                      <m:t>𝑎</m:t>
                    </m:r>
                    <m:rad>
                      <m:radPr>
                        <m:degHide m:val="on"/>
                        <m:ctrlPr>
                          <a:rPr lang="en-US" sz="4000" i="1">
                            <a:latin typeface="Cambria Math" panose="02040503050406030204" pitchFamily="18" charset="0"/>
                            <a:cs typeface="Arial" panose="020B0604020202020204" pitchFamily="34" charset="0"/>
                          </a:rPr>
                        </m:ctrlPr>
                      </m:radPr>
                      <m:deg/>
                      <m:e>
                        <m:r>
                          <a:rPr lang="vi-VN" sz="4000" i="1" kern="0">
                            <a:latin typeface="Cambria Math" panose="02040503050406030204" pitchFamily="18" charset="0"/>
                            <a:ea typeface="Calibri" panose="020F0502020204030204" pitchFamily="34" charset="0"/>
                            <a:cs typeface="Arial" panose="020B0604020202020204" pitchFamily="34" charset="0"/>
                          </a:rPr>
                          <m:t>3</m:t>
                        </m:r>
                      </m:e>
                    </m:rad>
                  </m:oMath>
                </a14:m>
                <a:endParaRPr lang="en-US" sz="4000" b="1" kern="100" dirty="0">
                  <a:solidFill>
                    <a:schemeClr val="bg1">
                      <a:lumMod val="10000"/>
                    </a:schemeClr>
                  </a:solidFill>
                  <a:latin typeface="Arial" panose="020B0604020202020204" pitchFamily="34" charset="0"/>
                  <a:ea typeface="Calibri" panose="020F0502020204030204" pitchFamily="34" charset="0"/>
                  <a:cs typeface="Arial" panose="020B0604020202020204" pitchFamily="34" charset="0"/>
                  <a:sym typeface="Arial"/>
                </a:endParaRPr>
              </a:p>
              <a:p>
                <a:pPr>
                  <a:lnSpc>
                    <a:spcPct val="200000"/>
                  </a:lnSpc>
                  <a:spcBef>
                    <a:spcPts val="100"/>
                  </a:spcBef>
                  <a:spcAft>
                    <a:spcPts val="100"/>
                  </a:spcAft>
                </a:pPr>
                <a:r>
                  <a:rPr lang="en-US" sz="4000" b="1" kern="100" dirty="0">
                    <a:solidFill>
                      <a:schemeClr val="bg1">
                        <a:lumMod val="10000"/>
                      </a:schemeClr>
                    </a:solidFill>
                    <a:latin typeface="Arial" panose="020B0604020202020204" pitchFamily="34" charset="0"/>
                    <a:ea typeface="Calibri" panose="020F0502020204030204" pitchFamily="34" charset="0"/>
                    <a:cs typeface="Arial" panose="020B0604020202020204" pitchFamily="34" charset="0"/>
                    <a:sym typeface="Arial"/>
                  </a:rPr>
                  <a:t>C. </a:t>
                </a:r>
                <a:r>
                  <a:rPr lang="vi-VN" sz="4000" kern="0" dirty="0">
                    <a:ea typeface="Calibri" panose="020F0502020204030204" pitchFamily="34" charset="0"/>
                  </a:rPr>
                  <a:t>Khoảng cách từ điểm </a:t>
                </a:r>
                <a14:m>
                  <m:oMath xmlns:m="http://schemas.openxmlformats.org/officeDocument/2006/math">
                    <m:r>
                      <a:rPr lang="vi-VN" sz="4000" i="1" kern="0">
                        <a:latin typeface="Cambria Math" panose="02040503050406030204" pitchFamily="18" charset="0"/>
                        <a:ea typeface="Calibri" panose="020F0502020204030204" pitchFamily="34" charset="0"/>
                        <a:cs typeface="Arial" panose="020B0604020202020204" pitchFamily="34" charset="0"/>
                      </a:rPr>
                      <m:t>𝐴</m:t>
                    </m:r>
                  </m:oMath>
                </a14:m>
                <a:r>
                  <a:rPr lang="vi-VN" sz="4000" kern="0" dirty="0">
                    <a:ea typeface="Calibri" panose="020F0502020204030204" pitchFamily="34" charset="0"/>
                  </a:rPr>
                  <a:t> đến mặt </a:t>
                </a:r>
                <a:r>
                  <a:rPr lang="vi-VN" sz="4000" kern="0" dirty="0" err="1">
                    <a:ea typeface="Calibri" panose="020F0502020204030204" pitchFamily="34" charset="0"/>
                  </a:rPr>
                  <a:t>phẳng</a:t>
                </a:r>
                <a:r>
                  <a:rPr lang="vi-VN" sz="4000" kern="0" dirty="0">
                    <a:ea typeface="Calibri" panose="020F0502020204030204" pitchFamily="34" charset="0"/>
                  </a:rPr>
                  <a:t> </a:t>
                </a:r>
                <a14:m>
                  <m:oMath xmlns:m="http://schemas.openxmlformats.org/officeDocument/2006/math">
                    <m:r>
                      <a:rPr lang="vi-VN" sz="4000" i="1" kern="0">
                        <a:latin typeface="Cambria Math" panose="02040503050406030204" pitchFamily="18" charset="0"/>
                        <a:ea typeface="Calibri" panose="020F0502020204030204" pitchFamily="34" charset="0"/>
                        <a:cs typeface="Arial" panose="020B0604020202020204" pitchFamily="34" charset="0"/>
                      </a:rPr>
                      <m:t>(</m:t>
                    </m:r>
                    <m:r>
                      <a:rPr lang="vi-VN" sz="4000" i="1" kern="0">
                        <a:latin typeface="Cambria Math" panose="02040503050406030204" pitchFamily="18" charset="0"/>
                        <a:ea typeface="Calibri" panose="020F0502020204030204" pitchFamily="34" charset="0"/>
                        <a:cs typeface="Arial" panose="020B0604020202020204" pitchFamily="34" charset="0"/>
                      </a:rPr>
                      <m:t>𝐶𝐷𝐷</m:t>
                    </m:r>
                    <m:r>
                      <a:rPr lang="vi-VN" sz="4000" i="1" kern="0">
                        <a:latin typeface="Cambria Math" panose="02040503050406030204" pitchFamily="18" charset="0"/>
                        <a:ea typeface="Calibri" panose="020F0502020204030204" pitchFamily="34" charset="0"/>
                        <a:cs typeface="Arial" panose="020B0604020202020204" pitchFamily="34" charset="0"/>
                      </a:rPr>
                      <m:t>’</m:t>
                    </m:r>
                    <m:r>
                      <a:rPr lang="vi-VN" sz="4000" i="1" kern="0">
                        <a:latin typeface="Cambria Math" panose="02040503050406030204" pitchFamily="18" charset="0"/>
                        <a:ea typeface="Calibri" panose="020F0502020204030204" pitchFamily="34" charset="0"/>
                        <a:cs typeface="Arial" panose="020B0604020202020204" pitchFamily="34" charset="0"/>
                      </a:rPr>
                      <m:t>𝐶</m:t>
                    </m:r>
                    <m:r>
                      <a:rPr lang="vi-VN" sz="4000" i="1" kern="0">
                        <a:latin typeface="Cambria Math" panose="02040503050406030204" pitchFamily="18" charset="0"/>
                        <a:ea typeface="Calibri" panose="020F0502020204030204" pitchFamily="34" charset="0"/>
                        <a:cs typeface="Arial" panose="020B0604020202020204" pitchFamily="34" charset="0"/>
                      </a:rPr>
                      <m:t>’)</m:t>
                    </m:r>
                  </m:oMath>
                </a14:m>
                <a:r>
                  <a:rPr lang="vi-VN" sz="4000" kern="0" dirty="0">
                    <a:ea typeface="Calibri" panose="020F0502020204030204" pitchFamily="34" charset="0"/>
                  </a:rPr>
                  <a:t> bằng </a:t>
                </a:r>
                <a14:m>
                  <m:oMath xmlns:m="http://schemas.openxmlformats.org/officeDocument/2006/math">
                    <m:r>
                      <a:rPr lang="vi-VN" sz="4000" i="1" kern="0">
                        <a:latin typeface="Cambria Math" panose="02040503050406030204" pitchFamily="18" charset="0"/>
                        <a:ea typeface="Calibri" panose="020F0502020204030204" pitchFamily="34" charset="0"/>
                        <a:cs typeface="Arial" panose="020B0604020202020204" pitchFamily="34" charset="0"/>
                      </a:rPr>
                      <m:t>𝑎</m:t>
                    </m:r>
                    <m:r>
                      <a:rPr lang="vi-VN" sz="4000" i="1" kern="0">
                        <a:latin typeface="Cambria Math" panose="02040503050406030204" pitchFamily="18" charset="0"/>
                        <a:ea typeface="Calibri" panose="020F0502020204030204" pitchFamily="34" charset="0"/>
                        <a:cs typeface="Arial" panose="020B0604020202020204" pitchFamily="34" charset="0"/>
                      </a:rPr>
                      <m:t>.</m:t>
                    </m:r>
                  </m:oMath>
                </a14:m>
                <a:r>
                  <a:rPr lang="en-US" sz="4000" b="1" kern="100" dirty="0">
                    <a:solidFill>
                      <a:schemeClr val="bg1">
                        <a:lumMod val="10000"/>
                      </a:schemeClr>
                    </a:solidFill>
                    <a:latin typeface="Arial" panose="020B0604020202020204" pitchFamily="34" charset="0"/>
                    <a:ea typeface="Calibri" panose="020F0502020204030204" pitchFamily="34" charset="0"/>
                    <a:cs typeface="Arial" panose="020B0604020202020204" pitchFamily="34" charset="0"/>
                    <a:sym typeface="Arial"/>
                  </a:rPr>
                  <a:t>	</a:t>
                </a:r>
              </a:p>
              <a:p>
                <a:pPr>
                  <a:lnSpc>
                    <a:spcPct val="200000"/>
                  </a:lnSpc>
                  <a:spcBef>
                    <a:spcPts val="100"/>
                  </a:spcBef>
                  <a:spcAft>
                    <a:spcPts val="100"/>
                  </a:spcAft>
                </a:pPr>
                <a:r>
                  <a:rPr lang="en-US" sz="4000" b="1" kern="100" dirty="0">
                    <a:solidFill>
                      <a:schemeClr val="bg1">
                        <a:lumMod val="10000"/>
                      </a:schemeClr>
                    </a:solidFill>
                    <a:latin typeface="Arial" panose="020B0604020202020204" pitchFamily="34" charset="0"/>
                    <a:ea typeface="Calibri" panose="020F0502020204030204" pitchFamily="34" charset="0"/>
                    <a:cs typeface="Arial" panose="020B0604020202020204" pitchFamily="34" charset="0"/>
                    <a:sym typeface="Arial"/>
                  </a:rPr>
                  <a:t>D. </a:t>
                </a:r>
                <a:r>
                  <a:rPr lang="vi-VN" sz="4000" kern="0" dirty="0">
                    <a:ea typeface="Calibri" panose="020F0502020204030204" pitchFamily="34" charset="0"/>
                  </a:rPr>
                  <a:t>Thể tích hình chóp </a:t>
                </a:r>
                <a14:m>
                  <m:oMath xmlns:m="http://schemas.openxmlformats.org/officeDocument/2006/math">
                    <m:r>
                      <a:rPr lang="vi-VN" sz="4000" i="1" kern="0">
                        <a:latin typeface="Cambria Math" panose="02040503050406030204" pitchFamily="18" charset="0"/>
                        <a:ea typeface="Calibri" panose="020F0502020204030204" pitchFamily="34" charset="0"/>
                        <a:cs typeface="Arial" panose="020B0604020202020204" pitchFamily="34" charset="0"/>
                      </a:rPr>
                      <m:t>𝐴</m:t>
                    </m:r>
                    <m:r>
                      <a:rPr lang="vi-VN" sz="4000" i="1" kern="0">
                        <a:latin typeface="Cambria Math" panose="02040503050406030204" pitchFamily="18" charset="0"/>
                        <a:ea typeface="Calibri" panose="020F0502020204030204" pitchFamily="34" charset="0"/>
                        <a:cs typeface="Arial" panose="020B0604020202020204" pitchFamily="34" charset="0"/>
                      </a:rPr>
                      <m:t>’.</m:t>
                    </m:r>
                    <m:r>
                      <a:rPr lang="vi-VN" sz="4000" i="1" kern="0">
                        <a:latin typeface="Cambria Math" panose="02040503050406030204" pitchFamily="18" charset="0"/>
                        <a:ea typeface="Calibri" panose="020F0502020204030204" pitchFamily="34" charset="0"/>
                        <a:cs typeface="Arial" panose="020B0604020202020204" pitchFamily="34" charset="0"/>
                      </a:rPr>
                      <m:t>𝐴𝐵𝐶𝐷</m:t>
                    </m:r>
                  </m:oMath>
                </a14:m>
                <a:r>
                  <a:rPr lang="vi-VN" sz="4000" kern="0" dirty="0">
                    <a:ea typeface="Calibri" panose="020F0502020204030204" pitchFamily="34" charset="0"/>
                  </a:rPr>
                  <a:t> bằng </a:t>
                </a:r>
                <a14:m>
                  <m:oMath xmlns:m="http://schemas.openxmlformats.org/officeDocument/2006/math">
                    <m:f>
                      <m:fPr>
                        <m:ctrlPr>
                          <a:rPr lang="en-US" sz="4000" i="1">
                            <a:latin typeface="Cambria Math" panose="02040503050406030204" pitchFamily="18" charset="0"/>
                            <a:cs typeface="Arial" panose="020B0604020202020204" pitchFamily="34" charset="0"/>
                          </a:rPr>
                        </m:ctrlPr>
                      </m:fPr>
                      <m:num>
                        <m:sSup>
                          <m:sSupPr>
                            <m:ctrlPr>
                              <a:rPr lang="en-US" sz="4000" i="1">
                                <a:latin typeface="Cambria Math" panose="02040503050406030204" pitchFamily="18" charset="0"/>
                                <a:cs typeface="Arial" panose="020B0604020202020204" pitchFamily="34" charset="0"/>
                              </a:rPr>
                            </m:ctrlPr>
                          </m:sSupPr>
                          <m:e>
                            <m:r>
                              <a:rPr lang="vi-VN" sz="4000" i="1" kern="0">
                                <a:latin typeface="Cambria Math" panose="02040503050406030204" pitchFamily="18" charset="0"/>
                                <a:ea typeface="Calibri" panose="020F0502020204030204" pitchFamily="34" charset="0"/>
                                <a:cs typeface="Arial" panose="020B0604020202020204" pitchFamily="34" charset="0"/>
                              </a:rPr>
                              <m:t>𝑎</m:t>
                            </m:r>
                          </m:e>
                          <m:sup>
                            <m:r>
                              <a:rPr lang="vi-VN" sz="4000" i="1" kern="0">
                                <a:latin typeface="Cambria Math" panose="02040503050406030204" pitchFamily="18" charset="0"/>
                                <a:ea typeface="Calibri" panose="020F0502020204030204" pitchFamily="34" charset="0"/>
                                <a:cs typeface="Arial" panose="020B0604020202020204" pitchFamily="34" charset="0"/>
                              </a:rPr>
                              <m:t>3</m:t>
                            </m:r>
                          </m:sup>
                        </m:sSup>
                      </m:num>
                      <m:den>
                        <m:r>
                          <a:rPr lang="vi-VN" sz="4000" i="1" kern="0">
                            <a:latin typeface="Cambria Math" panose="02040503050406030204" pitchFamily="18" charset="0"/>
                            <a:ea typeface="Calibri" panose="020F0502020204030204" pitchFamily="34" charset="0"/>
                            <a:cs typeface="Arial" panose="020B0604020202020204" pitchFamily="34" charset="0"/>
                          </a:rPr>
                          <m:t>2</m:t>
                        </m:r>
                      </m:den>
                    </m:f>
                  </m:oMath>
                </a14:m>
                <a:endParaRPr lang="en-US" sz="4000" kern="100" dirty="0">
                  <a:solidFill>
                    <a:schemeClr val="bg1">
                      <a:lumMod val="10000"/>
                    </a:schemeClr>
                  </a:solidFill>
                  <a:latin typeface="Arial" panose="020B0604020202020204" pitchFamily="34" charset="0"/>
                  <a:ea typeface="Calibri" panose="020F0502020204030204" pitchFamily="34" charset="0"/>
                  <a:cs typeface="Arial" panose="020B0604020202020204" pitchFamily="34" charset="0"/>
                </a:endParaRPr>
              </a:p>
            </p:txBody>
          </p:sp>
        </mc:Choice>
        <mc:Fallback>
          <p:sp>
            <p:nvSpPr>
              <p:cNvPr id="7" name="TextBox 6">
                <a:extLst>
                  <a:ext uri="{FF2B5EF4-FFF2-40B4-BE49-F238E27FC236}">
                    <a16:creationId xmlns:a16="http://schemas.microsoft.com/office/drawing/2014/main" id="{753B93DC-6CA2-8255-3FB9-DAA11317F9C7}"/>
                  </a:ext>
                </a:extLst>
              </p:cNvPr>
              <p:cNvSpPr txBox="1">
                <a:spLocks noRot="1" noChangeAspect="1" noMove="1" noResize="1" noEditPoints="1" noAdjustHandles="1" noChangeArrowheads="1" noChangeShapeType="1" noTextEdit="1"/>
              </p:cNvSpPr>
              <p:nvPr/>
            </p:nvSpPr>
            <p:spPr>
              <a:xfrm>
                <a:off x="2051221" y="2857500"/>
                <a:ext cx="15207748" cy="6069034"/>
              </a:xfrm>
              <a:prstGeom prst="rect">
                <a:avLst/>
              </a:prstGeom>
              <a:blipFill>
                <a:blip r:embed="rId4"/>
                <a:stretch>
                  <a:fillRect l="-1403" b="-1106"/>
                </a:stretch>
              </a:blipFill>
            </p:spPr>
            <p:txBody>
              <a:bodyPr/>
              <a:lstStyle/>
              <a:p>
                <a:r>
                  <a:rPr lang="en-US">
                    <a:noFill/>
                  </a:rPr>
                  <a:t> </a:t>
                </a:r>
              </a:p>
            </p:txBody>
          </p:sp>
        </mc:Fallback>
      </mc:AlternateContent>
      <p:sp>
        <p:nvSpPr>
          <p:cNvPr id="8" name="Oval 7">
            <a:extLst>
              <a:ext uri="{FF2B5EF4-FFF2-40B4-BE49-F238E27FC236}">
                <a16:creationId xmlns:a16="http://schemas.microsoft.com/office/drawing/2014/main" id="{11C5BB9E-8132-DD49-3F82-F7101C608580}"/>
              </a:ext>
            </a:extLst>
          </p:cNvPr>
          <p:cNvSpPr/>
          <p:nvPr/>
        </p:nvSpPr>
        <p:spPr>
          <a:xfrm>
            <a:off x="1748113" y="6188724"/>
            <a:ext cx="1071287" cy="1088376"/>
          </a:xfrm>
          <a:prstGeom prst="ellipse">
            <a:avLst/>
          </a:prstGeom>
          <a:noFill/>
          <a:ln w="38100" cap="flat" cmpd="sng" algn="ctr">
            <a:solidFill>
              <a:srgbClr val="FF0000"/>
            </a:solidFill>
            <a:prstDash val="solid"/>
          </a:ln>
          <a:effectLst/>
        </p:spPr>
        <p:txBody>
          <a:bodyPr rtlCol="0" anchor="ctr"/>
          <a:lstStyle/>
          <a:p>
            <a:pPr marL="0" marR="0" lvl="0" indent="0" algn="ctr" defTabSz="914400" eaLnBrk="1" fontAlgn="auto" latinLnBrk="0" hangingPunct="1">
              <a:lnSpc>
                <a:spcPct val="200000"/>
              </a:lnSpc>
              <a:spcBef>
                <a:spcPts val="0"/>
              </a:spcBef>
              <a:spcAft>
                <a:spcPts val="0"/>
              </a:spcAft>
              <a:buClr>
                <a:srgbClr val="000000"/>
              </a:buClr>
              <a:buSzTx/>
              <a:buFont typeface="Arial"/>
              <a:buNone/>
              <a:tabLst/>
              <a:defRPr/>
            </a:pPr>
            <a:endParaRPr kumimoji="0" lang="en-US" sz="4000" b="0" i="0" u="none" strike="noStrike" kern="0" cap="none" spc="0" normalizeH="0" baseline="0" noProof="0">
              <a:ln>
                <a:noFill/>
              </a:ln>
              <a:solidFill>
                <a:srgbClr val="FFF4E1"/>
              </a:solidFill>
              <a:effectLst/>
              <a:uLnTx/>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116449220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heel(1)">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6F7"/>
        </a:solidFill>
        <a:effectLst/>
      </p:bgPr>
    </p:bg>
    <p:spTree>
      <p:nvGrpSpPr>
        <p:cNvPr id="1" name=""/>
        <p:cNvGrpSpPr/>
        <p:nvPr/>
      </p:nvGrpSpPr>
      <p:grpSpPr>
        <a:xfrm>
          <a:off x="0" y="0"/>
          <a:ext cx="0" cy="0"/>
          <a:chOff x="0" y="0"/>
          <a:chExt cx="0" cy="0"/>
        </a:xfrm>
      </p:grpSpPr>
      <p:sp>
        <p:nvSpPr>
          <p:cNvPr id="2" name="TextBox 2"/>
          <p:cNvSpPr txBox="1"/>
          <p:nvPr/>
        </p:nvSpPr>
        <p:spPr>
          <a:xfrm>
            <a:off x="4648200" y="2857500"/>
            <a:ext cx="8839200" cy="2077492"/>
          </a:xfrm>
          <a:prstGeom prst="rect">
            <a:avLst/>
          </a:prstGeom>
          <a:ln w="38100"/>
        </p:spPr>
        <p:style>
          <a:lnRef idx="2">
            <a:schemeClr val="accent2"/>
          </a:lnRef>
          <a:fillRef idx="1">
            <a:schemeClr val="lt1"/>
          </a:fillRef>
          <a:effectRef idx="0">
            <a:schemeClr val="accent2"/>
          </a:effectRef>
          <a:fontRef idx="minor">
            <a:schemeClr val="dk1"/>
          </a:fontRef>
        </p:style>
        <p:txBody>
          <a:bodyPr wrap="square" lIns="0" tIns="0" rIns="0" bIns="0" rtlCol="0" anchor="t">
            <a:spAutoFit/>
          </a:bodyPr>
          <a:lstStyle/>
          <a:p>
            <a:pPr marL="0" marR="0" lvl="0" indent="0" algn="ctr" defTabSz="914400" rtl="0" eaLnBrk="1" fontAlgn="auto" latinLnBrk="0" hangingPunct="1">
              <a:lnSpc>
                <a:spcPct val="150000"/>
              </a:lnSpc>
              <a:spcBef>
                <a:spcPct val="0"/>
              </a:spcBef>
              <a:spcAft>
                <a:spcPts val="0"/>
              </a:spcAft>
              <a:buClrTx/>
              <a:buSzTx/>
              <a:buFontTx/>
              <a:buNone/>
              <a:tabLst/>
              <a:defRPr/>
            </a:pPr>
            <a:r>
              <a:rPr kumimoji="0" lang="en-US" sz="9000" b="1" i="0" u="none" strike="noStrike" kern="1200" cap="none" spc="0" normalizeH="0" baseline="0" noProof="0">
                <a:ln>
                  <a:noFill/>
                </a:ln>
                <a:solidFill>
                  <a:srgbClr val="C45C67"/>
                </a:solidFill>
                <a:effectLst/>
                <a:uLnTx/>
                <a:uFillTx/>
                <a:latin typeface="Arial" panose="020B0604020202020204" pitchFamily="34" charset="0"/>
                <a:ea typeface="+mn-ea"/>
                <a:cs typeface="Arial" panose="020B0604020202020204" pitchFamily="34" charset="0"/>
              </a:rPr>
              <a:t>LUYỆN</a:t>
            </a:r>
            <a:r>
              <a:rPr kumimoji="0" lang="en-US" sz="9000" b="1" i="0" u="none" strike="noStrike" kern="1200" cap="none" spc="0" normalizeH="0" noProof="0">
                <a:ln>
                  <a:noFill/>
                </a:ln>
                <a:solidFill>
                  <a:srgbClr val="C45C67"/>
                </a:solidFill>
                <a:effectLst/>
                <a:uLnTx/>
                <a:uFillTx/>
                <a:latin typeface="Arial" panose="020B0604020202020204" pitchFamily="34" charset="0"/>
                <a:ea typeface="+mn-ea"/>
                <a:cs typeface="Arial" panose="020B0604020202020204" pitchFamily="34" charset="0"/>
              </a:rPr>
              <a:t> TẬP</a:t>
            </a:r>
            <a:endParaRPr kumimoji="0" lang="vi-VN" sz="9000" b="1" i="0" u="none" strike="noStrike" kern="1200" cap="none" spc="0" normalizeH="0" baseline="0" noProof="0" dirty="0">
              <a:ln>
                <a:noFill/>
              </a:ln>
              <a:solidFill>
                <a:srgbClr val="C45C67"/>
              </a:solidFill>
              <a:effectLst/>
              <a:uLnTx/>
              <a:uFillTx/>
              <a:latin typeface="Arial" panose="020B0604020202020204" pitchFamily="34" charset="0"/>
              <a:ea typeface="+mn-ea"/>
              <a:cs typeface="Arial" panose="020B0604020202020204" pitchFamily="34" charset="0"/>
            </a:endParaRP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458420" flipH="1" flipV="1">
            <a:off x="15794215" y="-1678875"/>
            <a:ext cx="4987570" cy="5989439"/>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564336" flipH="1" flipV="1">
            <a:off x="-2035250" y="6670196"/>
            <a:ext cx="4987570" cy="598943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88891" y="-1652381"/>
            <a:ext cx="4240207" cy="4240207"/>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736684" y="7699174"/>
            <a:ext cx="4240207" cy="4240207"/>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0885615">
            <a:off x="15341620" y="8847557"/>
            <a:ext cx="2001824" cy="1193854"/>
          </a:xfrm>
          <a:prstGeom prst="rect">
            <a:avLst/>
          </a:prstGeom>
        </p:spPr>
      </p:pic>
    </p:spTree>
    <p:extLst>
      <p:ext uri="{BB962C8B-B14F-4D97-AF65-F5344CB8AC3E}">
        <p14:creationId xmlns:p14="http://schemas.microsoft.com/office/powerpoint/2010/main" val="3007363934"/>
      </p:ext>
    </p:extLst>
  </p:cSld>
  <p:clrMapOvr>
    <a:masterClrMapping/>
  </p:clrMapOvr>
  <mc:AlternateContent xmlns:mc="http://schemas.openxmlformats.org/markup-compatibility/2006">
    <mc:Choice xmlns:p15="http://schemas.microsoft.com/office/powerpoint/2012/main" Requires="p15">
      <p:transition spd="med">
        <p15:prstTrans prst="pageCurlDouble"/>
      </p:transition>
    </mc:Choice>
    <mc:Fallback>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7441820" y="1459123"/>
            <a:ext cx="1082759" cy="1610050"/>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83640" flipH="1">
            <a:off x="233879" y="8393230"/>
            <a:ext cx="1481004" cy="1643278"/>
          </a:xfrm>
          <a:prstGeom prst="rect">
            <a:avLst/>
          </a:prstGeom>
        </p:spPr>
      </p:pic>
      <p:sp>
        <p:nvSpPr>
          <p:cNvPr id="3" name="Rectangle 2"/>
          <p:cNvSpPr/>
          <p:nvPr/>
        </p:nvSpPr>
        <p:spPr>
          <a:xfrm>
            <a:off x="533400" y="173918"/>
            <a:ext cx="17145000" cy="875048"/>
          </a:xfrm>
          <a:prstGeom prst="rect">
            <a:avLst/>
          </a:prstGeom>
        </p:spPr>
        <p:txBody>
          <a:bodyPr wrap="square">
            <a:spAutoFit/>
          </a:bodyPr>
          <a:lstStyle/>
          <a:p>
            <a:pPr algn="just">
              <a:lnSpc>
                <a:spcPct val="150000"/>
              </a:lnSpc>
              <a:spcAft>
                <a:spcPts val="1200"/>
              </a:spcAft>
            </a:pPr>
            <a:r>
              <a:rPr lang="en-US" sz="3800" dirty="0">
                <a:latin typeface="Arial" panose="020B060402020202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8" name="Rectangle 7"/>
              <p:cNvSpPr/>
              <p:nvPr/>
            </p:nvSpPr>
            <p:spPr>
              <a:xfrm>
                <a:off x="974381" y="426253"/>
                <a:ext cx="15392400" cy="3788858"/>
              </a:xfrm>
              <a:prstGeom prst="rect">
                <a:avLst/>
              </a:prstGeom>
            </p:spPr>
            <p:txBody>
              <a:bodyPr wrap="square">
                <a:spAutoFit/>
              </a:bodyPr>
              <a:lstStyle/>
              <a:p>
                <a:pPr algn="just">
                  <a:lnSpc>
                    <a:spcPct val="150000"/>
                  </a:lnSpc>
                  <a:spcAft>
                    <a:spcPts val="800"/>
                  </a:spcAft>
                </a:pPr>
                <a:r>
                  <a:rPr lang="en-US" sz="4000" dirty="0">
                    <a:solidFill>
                      <a:srgbClr val="000000"/>
                    </a:solidFill>
                    <a:latin typeface="Arial" panose="020B0604020202020204" pitchFamily="34" charset="0"/>
                    <a:cs typeface="Arial" panose="020B0604020202020204" pitchFamily="34" charset="0"/>
                  </a:rPr>
                  <a:t>                                         </a:t>
                </a:r>
                <a:r>
                  <a:rPr lang="en-US" sz="4000" kern="100" dirty="0">
                    <a:latin typeface="Arial" panose="020B0604020202020204" pitchFamily="34" charset="0"/>
                    <a:ea typeface="Times New Roman" panose="02020603050405020304" pitchFamily="18" charset="0"/>
                    <a:cs typeface="Times New Roman" panose="02020603050405020304" pitchFamily="18" charset="0"/>
                  </a:rPr>
                  <a:t>Cho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hình</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hộp</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chữ</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nhật</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4000" i="1" kern="100">
                        <a:latin typeface="Cambria Math" panose="02040503050406030204" pitchFamily="18" charset="0"/>
                        <a:ea typeface="Times New Roman" panose="02020603050405020304" pitchFamily="18" charset="0"/>
                        <a:cs typeface="Arial" panose="020B0604020202020204" pitchFamily="34" charset="0"/>
                      </a:rPr>
                      <m:t>𝑀𝑁𝑃𝑄</m:t>
                    </m:r>
                    <m:r>
                      <a:rPr lang="en-US" sz="4000" i="1" kern="100">
                        <a:latin typeface="Cambria Math" panose="02040503050406030204" pitchFamily="18" charset="0"/>
                        <a:ea typeface="Times New Roman" panose="02020603050405020304" pitchFamily="18" charset="0"/>
                        <a:cs typeface="Arial" panose="020B0604020202020204" pitchFamily="34" charset="0"/>
                      </a:rPr>
                      <m:t>.</m:t>
                    </m:r>
                    <m:r>
                      <a:rPr lang="en-US" sz="4000" i="1" kern="100">
                        <a:latin typeface="Cambria Math" panose="02040503050406030204" pitchFamily="18" charset="0"/>
                        <a:ea typeface="Times New Roman" panose="02020603050405020304" pitchFamily="18" charset="0"/>
                        <a:cs typeface="Arial" panose="020B0604020202020204" pitchFamily="34" charset="0"/>
                      </a:rPr>
                      <m:t>𝑀</m:t>
                    </m:r>
                    <m:r>
                      <a:rPr lang="en-US" sz="4000" i="1" kern="100">
                        <a:latin typeface="Cambria Math" panose="02040503050406030204" pitchFamily="18" charset="0"/>
                        <a:ea typeface="Times New Roman" panose="02020603050405020304" pitchFamily="18" charset="0"/>
                        <a:cs typeface="Arial" panose="020B0604020202020204" pitchFamily="34" charset="0"/>
                      </a:rPr>
                      <m:t>’</m:t>
                    </m:r>
                    <m:r>
                      <a:rPr lang="en-US" sz="4000" i="1" kern="100">
                        <a:latin typeface="Cambria Math" panose="02040503050406030204" pitchFamily="18" charset="0"/>
                        <a:ea typeface="Times New Roman" panose="02020603050405020304" pitchFamily="18" charset="0"/>
                        <a:cs typeface="Arial" panose="020B0604020202020204" pitchFamily="34" charset="0"/>
                      </a:rPr>
                      <m:t>𝑁</m:t>
                    </m:r>
                    <m:r>
                      <a:rPr lang="en-US" sz="4000" i="1" kern="100">
                        <a:latin typeface="Cambria Math" panose="02040503050406030204" pitchFamily="18" charset="0"/>
                        <a:ea typeface="Times New Roman" panose="02020603050405020304" pitchFamily="18" charset="0"/>
                        <a:cs typeface="Arial" panose="020B0604020202020204" pitchFamily="34" charset="0"/>
                      </a:rPr>
                      <m:t>’</m:t>
                    </m:r>
                    <m:r>
                      <a:rPr lang="en-US" sz="4000" i="1" kern="100">
                        <a:latin typeface="Cambria Math" panose="02040503050406030204" pitchFamily="18" charset="0"/>
                        <a:ea typeface="Times New Roman" panose="02020603050405020304" pitchFamily="18" charset="0"/>
                        <a:cs typeface="Arial" panose="020B0604020202020204" pitchFamily="34" charset="0"/>
                      </a:rPr>
                      <m:t>𝑃</m:t>
                    </m:r>
                    <m:r>
                      <a:rPr lang="en-US" sz="4000" i="1" kern="100">
                        <a:latin typeface="Cambria Math" panose="02040503050406030204" pitchFamily="18" charset="0"/>
                        <a:ea typeface="Times New Roman" panose="02020603050405020304" pitchFamily="18" charset="0"/>
                        <a:cs typeface="Arial" panose="020B0604020202020204" pitchFamily="34" charset="0"/>
                      </a:rPr>
                      <m:t>’</m:t>
                    </m:r>
                    <m:r>
                      <a:rPr lang="en-US" sz="4000" i="1" kern="100">
                        <a:latin typeface="Cambria Math" panose="02040503050406030204" pitchFamily="18" charset="0"/>
                        <a:ea typeface="Times New Roman" panose="02020603050405020304" pitchFamily="18" charset="0"/>
                        <a:cs typeface="Arial" panose="020B0604020202020204" pitchFamily="34" charset="0"/>
                      </a:rPr>
                      <m:t>𝑄</m:t>
                    </m:r>
                    <m:r>
                      <a:rPr lang="en-US" sz="4000" i="1" kern="100">
                        <a:latin typeface="Cambria Math" panose="02040503050406030204" pitchFamily="18" charset="0"/>
                        <a:ea typeface="Times New Roman" panose="02020603050405020304" pitchFamily="18" charset="0"/>
                        <a:cs typeface="Arial" panose="020B0604020202020204" pitchFamily="34" charset="0"/>
                      </a:rPr>
                      <m:t>’</m:t>
                    </m:r>
                  </m:oMath>
                </a14:m>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có</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4000" i="1" kern="100">
                        <a:latin typeface="Cambria Math" panose="02040503050406030204" pitchFamily="18" charset="0"/>
                        <a:ea typeface="Times New Roman" panose="02020603050405020304" pitchFamily="18" charset="0"/>
                        <a:cs typeface="Arial" panose="020B0604020202020204" pitchFamily="34" charset="0"/>
                      </a:rPr>
                      <m:t>𝑀𝑁</m:t>
                    </m:r>
                    <m:r>
                      <a:rPr lang="en-US" sz="4000" i="1" kern="100">
                        <a:latin typeface="Cambria Math" panose="02040503050406030204" pitchFamily="18" charset="0"/>
                        <a:ea typeface="Times New Roman" panose="02020603050405020304" pitchFamily="18" charset="0"/>
                        <a:cs typeface="Arial" panose="020B0604020202020204" pitchFamily="34" charset="0"/>
                      </a:rPr>
                      <m:t> = 2</m:t>
                    </m:r>
                    <m:r>
                      <a:rPr lang="en-US" sz="4000" i="1" kern="100">
                        <a:latin typeface="Cambria Math" panose="02040503050406030204" pitchFamily="18" charset="0"/>
                        <a:ea typeface="Times New Roman" panose="02020603050405020304" pitchFamily="18" charset="0"/>
                        <a:cs typeface="Arial" panose="020B0604020202020204" pitchFamily="34" charset="0"/>
                      </a:rPr>
                      <m:t>𝑎</m:t>
                    </m:r>
                  </m:oMath>
                </a14:m>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4000" i="1" kern="100">
                        <a:latin typeface="Cambria Math" panose="02040503050406030204" pitchFamily="18" charset="0"/>
                        <a:ea typeface="Times New Roman" panose="02020603050405020304" pitchFamily="18" charset="0"/>
                        <a:cs typeface="Arial" panose="020B0604020202020204" pitchFamily="34" charset="0"/>
                      </a:rPr>
                      <m:t>𝑀𝑄</m:t>
                    </m:r>
                    <m:r>
                      <a:rPr lang="en-US" sz="4000" i="1" kern="100">
                        <a:latin typeface="Cambria Math" panose="02040503050406030204" pitchFamily="18" charset="0"/>
                        <a:ea typeface="Times New Roman" panose="02020603050405020304" pitchFamily="18" charset="0"/>
                        <a:cs typeface="Arial" panose="020B0604020202020204" pitchFamily="34" charset="0"/>
                      </a:rPr>
                      <m:t> = 3</m:t>
                    </m:r>
                    <m:r>
                      <a:rPr lang="en-US" sz="4000" i="1" kern="100">
                        <a:latin typeface="Cambria Math" panose="02040503050406030204" pitchFamily="18" charset="0"/>
                        <a:ea typeface="Times New Roman" panose="02020603050405020304" pitchFamily="18" charset="0"/>
                        <a:cs typeface="Arial" panose="020B0604020202020204" pitchFamily="34" charset="0"/>
                      </a:rPr>
                      <m:t>𝑎</m:t>
                    </m:r>
                  </m:oMath>
                </a14:m>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4000" i="1" kern="100">
                        <a:latin typeface="Cambria Math" panose="02040503050406030204" pitchFamily="18" charset="0"/>
                        <a:ea typeface="Times New Roman" panose="02020603050405020304" pitchFamily="18" charset="0"/>
                        <a:cs typeface="Arial" panose="020B0604020202020204" pitchFamily="34" charset="0"/>
                      </a:rPr>
                      <m:t>𝑀𝑀</m:t>
                    </m:r>
                    <m:r>
                      <a:rPr lang="en-US" sz="4000" i="1" kern="100">
                        <a:latin typeface="Cambria Math" panose="02040503050406030204" pitchFamily="18" charset="0"/>
                        <a:ea typeface="Times New Roman" panose="02020603050405020304" pitchFamily="18" charset="0"/>
                        <a:cs typeface="Arial" panose="020B0604020202020204" pitchFamily="34" charset="0"/>
                      </a:rPr>
                      <m:t>’ = 4</m:t>
                    </m:r>
                    <m:r>
                      <a:rPr lang="en-US" sz="4000" i="1" kern="100">
                        <a:latin typeface="Cambria Math" panose="02040503050406030204" pitchFamily="18" charset="0"/>
                        <a:ea typeface="Times New Roman" panose="02020603050405020304" pitchFamily="18" charset="0"/>
                        <a:cs typeface="Arial" panose="020B0604020202020204" pitchFamily="34" charset="0"/>
                      </a:rPr>
                      <m:t>𝑎</m:t>
                    </m:r>
                  </m:oMath>
                </a14:m>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Khoảng</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cách</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giữa</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hai</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thẳng</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4000" i="1" kern="100">
                        <a:latin typeface="Cambria Math" panose="02040503050406030204" pitchFamily="18" charset="0"/>
                        <a:ea typeface="Times New Roman" panose="02020603050405020304" pitchFamily="18" charset="0"/>
                        <a:cs typeface="Arial" panose="020B0604020202020204" pitchFamily="34" charset="0"/>
                      </a:rPr>
                      <m:t>𝑁𝑃</m:t>
                    </m:r>
                  </m:oMath>
                </a14:m>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và</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4000" i="1" kern="100">
                        <a:latin typeface="Cambria Math" panose="02040503050406030204" pitchFamily="18" charset="0"/>
                        <a:ea typeface="Times New Roman" panose="02020603050405020304" pitchFamily="18" charset="0"/>
                        <a:cs typeface="Arial" panose="020B0604020202020204" pitchFamily="34" charset="0"/>
                      </a:rPr>
                      <m:t>𝑀</m:t>
                    </m:r>
                    <m:r>
                      <a:rPr lang="en-US" sz="4000" i="1" kern="100">
                        <a:latin typeface="Cambria Math" panose="02040503050406030204" pitchFamily="18" charset="0"/>
                        <a:ea typeface="Times New Roman" panose="02020603050405020304" pitchFamily="18" charset="0"/>
                        <a:cs typeface="Arial" panose="020B0604020202020204" pitchFamily="34" charset="0"/>
                      </a:rPr>
                      <m:t>’</m:t>
                    </m:r>
                    <m:r>
                      <a:rPr lang="en-US" sz="4000" i="1" kern="100">
                        <a:latin typeface="Cambria Math" panose="02040503050406030204" pitchFamily="18" charset="0"/>
                        <a:ea typeface="Times New Roman" panose="02020603050405020304" pitchFamily="18" charset="0"/>
                        <a:cs typeface="Arial" panose="020B0604020202020204" pitchFamily="34" charset="0"/>
                      </a:rPr>
                      <m:t>𝑁</m:t>
                    </m:r>
                    <m:r>
                      <a:rPr lang="en-US" sz="4000" i="1" kern="100">
                        <a:latin typeface="Cambria Math" panose="02040503050406030204" pitchFamily="18" charset="0"/>
                        <a:ea typeface="Times New Roman" panose="02020603050405020304" pitchFamily="18" charset="0"/>
                        <a:cs typeface="Arial" panose="020B0604020202020204" pitchFamily="34" charset="0"/>
                      </a:rPr>
                      <m:t>’</m:t>
                    </m:r>
                  </m:oMath>
                </a14:m>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bằng</a:t>
                </a:r>
                <a:r>
                  <a:rPr lang="en-US" sz="4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40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4000" kern="100" dirty="0">
                    <a:latin typeface="Arial" panose="020B0604020202020204" pitchFamily="34" charset="0"/>
                    <a:ea typeface="Times New Roman" panose="02020603050405020304" pitchFamily="18" charset="0"/>
                    <a:cs typeface="Times New Roman" panose="02020603050405020304" pitchFamily="18" charset="0"/>
                  </a:rPr>
                  <a:t>A. </a:t>
                </a:r>
                <a14:m>
                  <m:oMath xmlns:m="http://schemas.openxmlformats.org/officeDocument/2006/math">
                    <m:r>
                      <a:rPr lang="pt-BR" sz="4000" i="1" kern="100">
                        <a:latin typeface="Cambria Math" panose="02040503050406030204" pitchFamily="18" charset="0"/>
                        <a:ea typeface="Times New Roman" panose="02020603050405020304" pitchFamily="18" charset="0"/>
                        <a:cs typeface="Arial" panose="020B0604020202020204" pitchFamily="34" charset="0"/>
                      </a:rPr>
                      <m:t>2</m:t>
                    </m:r>
                    <m:r>
                      <a:rPr lang="pt-BR" sz="4000" i="1" kern="100">
                        <a:latin typeface="Cambria Math" panose="02040503050406030204" pitchFamily="18" charset="0"/>
                        <a:ea typeface="Times New Roman" panose="02020603050405020304" pitchFamily="18" charset="0"/>
                        <a:cs typeface="Arial" panose="020B0604020202020204" pitchFamily="34" charset="0"/>
                      </a:rPr>
                      <m:t>𝑎</m:t>
                    </m:r>
                  </m:oMath>
                </a14:m>
                <a:r>
                  <a:rPr lang="pt-BR" sz="4000" kern="100" dirty="0">
                    <a:latin typeface="Arial" panose="020B0604020202020204" pitchFamily="34" charset="0"/>
                    <a:ea typeface="Times New Roman" panose="02020603050405020304" pitchFamily="18" charset="0"/>
                    <a:cs typeface="Times New Roman" panose="02020603050405020304" pitchFamily="18" charset="0"/>
                  </a:rPr>
                  <a:t>				B. </a:t>
                </a:r>
                <a14:m>
                  <m:oMath xmlns:m="http://schemas.openxmlformats.org/officeDocument/2006/math">
                    <m:r>
                      <a:rPr lang="pt-BR" sz="4000" i="1" kern="100">
                        <a:latin typeface="Cambria Math" panose="02040503050406030204" pitchFamily="18" charset="0"/>
                        <a:ea typeface="Times New Roman" panose="02020603050405020304" pitchFamily="18" charset="0"/>
                        <a:cs typeface="Arial" panose="020B0604020202020204" pitchFamily="34" charset="0"/>
                      </a:rPr>
                      <m:t>3</m:t>
                    </m:r>
                    <m:r>
                      <a:rPr lang="pt-BR" sz="4000" i="1" kern="100">
                        <a:latin typeface="Cambria Math" panose="02040503050406030204" pitchFamily="18" charset="0"/>
                        <a:ea typeface="Times New Roman" panose="02020603050405020304" pitchFamily="18" charset="0"/>
                        <a:cs typeface="Arial" panose="020B0604020202020204" pitchFamily="34" charset="0"/>
                      </a:rPr>
                      <m:t>𝑎</m:t>
                    </m:r>
                  </m:oMath>
                </a14:m>
                <a:r>
                  <a:rPr lang="pt-BR" sz="4000" kern="100" dirty="0">
                    <a:latin typeface="Arial" panose="020B0604020202020204" pitchFamily="34" charset="0"/>
                    <a:ea typeface="Times New Roman" panose="02020603050405020304" pitchFamily="18" charset="0"/>
                    <a:cs typeface="Times New Roman" panose="02020603050405020304" pitchFamily="18" charset="0"/>
                  </a:rPr>
                  <a:t>				C. </a:t>
                </a:r>
                <a14:m>
                  <m:oMath xmlns:m="http://schemas.openxmlformats.org/officeDocument/2006/math">
                    <m:r>
                      <a:rPr lang="pt-BR" sz="4000" i="1" kern="100">
                        <a:latin typeface="Cambria Math" panose="02040503050406030204" pitchFamily="18" charset="0"/>
                        <a:ea typeface="Times New Roman" panose="02020603050405020304" pitchFamily="18" charset="0"/>
                        <a:cs typeface="Arial" panose="020B0604020202020204" pitchFamily="34" charset="0"/>
                      </a:rPr>
                      <m:t>4</m:t>
                    </m:r>
                    <m:r>
                      <a:rPr lang="pt-BR" sz="4000" i="1" kern="100">
                        <a:latin typeface="Cambria Math" panose="02040503050406030204" pitchFamily="18" charset="0"/>
                        <a:ea typeface="Times New Roman" panose="02020603050405020304" pitchFamily="18" charset="0"/>
                        <a:cs typeface="Arial" panose="020B0604020202020204" pitchFamily="34" charset="0"/>
                      </a:rPr>
                      <m:t>𝑎</m:t>
                    </m:r>
                  </m:oMath>
                </a14:m>
                <a:r>
                  <a:rPr lang="pt-BR" sz="4000" kern="100" dirty="0">
                    <a:latin typeface="Arial" panose="020B0604020202020204" pitchFamily="34" charset="0"/>
                    <a:ea typeface="Times New Roman" panose="02020603050405020304" pitchFamily="18" charset="0"/>
                    <a:cs typeface="Times New Roman" panose="02020603050405020304" pitchFamily="18" charset="0"/>
                  </a:rPr>
                  <a:t>			D. </a:t>
                </a:r>
                <a14:m>
                  <m:oMath xmlns:m="http://schemas.openxmlformats.org/officeDocument/2006/math">
                    <m:r>
                      <a:rPr lang="pt-BR" sz="4000" i="1" kern="100">
                        <a:latin typeface="Cambria Math" panose="02040503050406030204" pitchFamily="18" charset="0"/>
                        <a:ea typeface="Times New Roman" panose="02020603050405020304" pitchFamily="18" charset="0"/>
                        <a:cs typeface="Arial" panose="020B0604020202020204" pitchFamily="34" charset="0"/>
                      </a:rPr>
                      <m:t>5</m:t>
                    </m:r>
                    <m:r>
                      <a:rPr lang="pt-BR" sz="4000" i="1" kern="100">
                        <a:latin typeface="Cambria Math" panose="02040503050406030204" pitchFamily="18" charset="0"/>
                        <a:ea typeface="Times New Roman" panose="02020603050405020304" pitchFamily="18" charset="0"/>
                        <a:cs typeface="Arial" panose="020B0604020202020204" pitchFamily="34" charset="0"/>
                      </a:rPr>
                      <m:t>𝑎</m:t>
                    </m:r>
                  </m:oMath>
                </a14:m>
                <a:endParaRPr lang="en-US" sz="40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8" name="Rectangle 7"/>
              <p:cNvSpPr>
                <a:spLocks noRot="1" noChangeAspect="1" noMove="1" noResize="1" noEditPoints="1" noAdjustHandles="1" noChangeArrowheads="1" noChangeShapeType="1" noTextEdit="1"/>
              </p:cNvSpPr>
              <p:nvPr/>
            </p:nvSpPr>
            <p:spPr>
              <a:xfrm>
                <a:off x="974381" y="426253"/>
                <a:ext cx="15392400" cy="3788858"/>
              </a:xfrm>
              <a:prstGeom prst="rect">
                <a:avLst/>
              </a:prstGeom>
              <a:blipFill>
                <a:blip r:embed="rId6"/>
                <a:stretch>
                  <a:fillRect l="-1426" r="-1386" b="-5636"/>
                </a:stretch>
              </a:blipFill>
            </p:spPr>
            <p:txBody>
              <a:bodyPr/>
              <a:lstStyle/>
              <a:p>
                <a:r>
                  <a:rPr lang="en-US">
                    <a:noFill/>
                  </a:rPr>
                  <a:t> </a:t>
                </a:r>
              </a:p>
            </p:txBody>
          </p:sp>
        </mc:Fallback>
      </mc:AlternateContent>
      <p:sp>
        <p:nvSpPr>
          <p:cNvPr id="12" name="Rectangle 11"/>
          <p:cNvSpPr/>
          <p:nvPr/>
        </p:nvSpPr>
        <p:spPr>
          <a:xfrm>
            <a:off x="909984" y="695023"/>
            <a:ext cx="5831020" cy="707886"/>
          </a:xfrm>
          <a:prstGeom prst="rect">
            <a:avLst/>
          </a:prstGeom>
        </p:spPr>
        <p:txBody>
          <a:bodyPr wrap="none">
            <a:spAutoFit/>
          </a:bodyPr>
          <a:lstStyle/>
          <a:p>
            <a:r>
              <a:rPr lang="fr-FR" sz="4000" b="1" dirty="0" err="1">
                <a:solidFill>
                  <a:srgbClr val="C00000"/>
                </a:solidFill>
                <a:latin typeface="Arial" panose="020B0604020202020204" pitchFamily="34" charset="0"/>
                <a:ea typeface="Calibri" panose="020F0502020204030204" pitchFamily="34" charset="0"/>
              </a:rPr>
              <a:t>Bài</a:t>
            </a:r>
            <a:r>
              <a:rPr lang="fr-FR" sz="4000" b="1" dirty="0">
                <a:solidFill>
                  <a:srgbClr val="C00000"/>
                </a:solidFill>
                <a:latin typeface="Arial" panose="020B0604020202020204" pitchFamily="34" charset="0"/>
                <a:ea typeface="Calibri" panose="020F0502020204030204" pitchFamily="34" charset="0"/>
              </a:rPr>
              <a:t> 2 (SGK – </a:t>
            </a:r>
            <a:r>
              <a:rPr lang="fr-FR" sz="4000" b="1" dirty="0" err="1">
                <a:solidFill>
                  <a:srgbClr val="C00000"/>
                </a:solidFill>
                <a:latin typeface="Arial" panose="020B0604020202020204" pitchFamily="34" charset="0"/>
                <a:ea typeface="Calibri" panose="020F0502020204030204" pitchFamily="34" charset="0"/>
              </a:rPr>
              <a:t>trang</a:t>
            </a:r>
            <a:r>
              <a:rPr lang="fr-FR" sz="4000" b="1" dirty="0">
                <a:solidFill>
                  <a:srgbClr val="C00000"/>
                </a:solidFill>
                <a:latin typeface="Arial" panose="020B0604020202020204" pitchFamily="34" charset="0"/>
                <a:ea typeface="Calibri" panose="020F0502020204030204" pitchFamily="34" charset="0"/>
              </a:rPr>
              <a:t> 116)</a:t>
            </a:r>
            <a:endParaRPr lang="en-US" sz="4000" dirty="0">
              <a:solidFill>
                <a:srgbClr val="C00000"/>
              </a:solidFill>
            </a:endParaRPr>
          </a:p>
        </p:txBody>
      </p:sp>
      <p:sp>
        <p:nvSpPr>
          <p:cNvPr id="10" name="Oval Callout 9"/>
          <p:cNvSpPr/>
          <p:nvPr/>
        </p:nvSpPr>
        <p:spPr>
          <a:xfrm>
            <a:off x="1051752" y="4986064"/>
            <a:ext cx="1794022" cy="786468"/>
          </a:xfrm>
          <a:prstGeom prst="wedgeEllipseCallout">
            <a:avLst>
              <a:gd name="adj1" fmla="val 16723"/>
              <a:gd name="adj2" fmla="val 80858"/>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3800" b="1" i="0" u="none" strike="noStrike" kern="0" cap="none" spc="0" normalizeH="0" baseline="0" noProof="0" dirty="0">
              <a:ln>
                <a:noFill/>
              </a:ln>
              <a:solidFill>
                <a:srgbClr val="FFFFFF"/>
              </a:solidFill>
              <a:effectLst/>
              <a:uLnTx/>
              <a:uFillTx/>
              <a:latin typeface="Arial"/>
              <a:ea typeface="+mn-ea"/>
              <a:cs typeface="+mn-cs"/>
            </a:endParaRPr>
          </a:p>
        </p:txBody>
      </p:sp>
      <mc:AlternateContent xmlns:mc="http://schemas.openxmlformats.org/markup-compatibility/2006">
        <mc:Choice xmlns:a14="http://schemas.microsoft.com/office/drawing/2010/main" Requires="a14">
          <p:sp>
            <p:nvSpPr>
              <p:cNvPr id="9" name="Rectangle 8"/>
              <p:cNvSpPr/>
              <p:nvPr/>
            </p:nvSpPr>
            <p:spPr>
              <a:xfrm>
                <a:off x="5486399" y="4736216"/>
                <a:ext cx="12496800" cy="5213287"/>
              </a:xfrm>
              <a:prstGeom prst="rect">
                <a:avLst/>
              </a:prstGeom>
            </p:spPr>
            <p:txBody>
              <a:bodyPr wrap="square">
                <a:spAutoFit/>
              </a:bodyPr>
              <a:lstStyle/>
              <a:p>
                <a:pPr marR="30480" algn="just">
                  <a:lnSpc>
                    <a:spcPct val="150000"/>
                  </a:lnSpc>
                  <a:spcAft>
                    <a:spcPts val="1200"/>
                  </a:spcAft>
                </a:pPr>
                <a:r>
                  <a:rPr lang="da-DK" sz="4000" dirty="0">
                    <a:latin typeface="Arial" panose="020B0604020202020204" pitchFamily="34" charset="0"/>
                    <a:ea typeface="Calibri" panose="020F0502020204030204" pitchFamily="34" charset="0"/>
                  </a:rPr>
                  <a:t>Đáp án đúng: A.</a:t>
                </a:r>
                <a:endParaRPr lang="en-US" sz="3600" dirty="0">
                  <a:latin typeface="Times New Roman" panose="02020603050405020304" pitchFamily="18" charset="0"/>
                  <a:ea typeface="Times New Roman" panose="02020603050405020304" pitchFamily="18" charset="0"/>
                </a:endParaRPr>
              </a:p>
              <a:p>
                <a:pPr marL="30480" marR="30480" algn="just">
                  <a:lnSpc>
                    <a:spcPct val="150000"/>
                  </a:lnSpc>
                  <a:spcAft>
                    <a:spcPts val="1200"/>
                  </a:spcAft>
                </a:pPr>
                <a:r>
                  <a:rPr lang="da-DK" sz="4000" dirty="0">
                    <a:solidFill>
                      <a:srgbClr val="000000"/>
                    </a:solidFill>
                    <a:latin typeface="Arial" panose="020B0604020202020204" pitchFamily="34" charset="0"/>
                    <a:ea typeface="Times New Roman" panose="02020603050405020304" pitchFamily="18" charset="0"/>
                  </a:rPr>
                  <a:t>Vì </a:t>
                </a:r>
                <a14:m>
                  <m:oMath xmlns:m="http://schemas.openxmlformats.org/officeDocument/2006/math">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𝑀𝑁𝑃𝑄</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𝑀</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𝑁</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𝑃</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𝑄</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oMath>
                </a14:m>
                <a:r>
                  <a:rPr lang="da-DK" sz="4000" dirty="0">
                    <a:solidFill>
                      <a:srgbClr val="000000"/>
                    </a:solidFill>
                    <a:latin typeface="Arial" panose="020B0604020202020204" pitchFamily="34" charset="0"/>
                    <a:ea typeface="Times New Roman" panose="02020603050405020304" pitchFamily="18" charset="0"/>
                  </a:rPr>
                  <a:t> là hình hộp chữ nhật nên ta có:</a:t>
                </a:r>
                <a:endParaRPr lang="en-US" sz="3600" dirty="0">
                  <a:latin typeface="Times New Roman" panose="02020603050405020304" pitchFamily="18" charset="0"/>
                  <a:ea typeface="Times New Roman" panose="02020603050405020304" pitchFamily="18" charset="0"/>
                </a:endParaRPr>
              </a:p>
              <a:p>
                <a:pPr marR="30480" algn="just">
                  <a:lnSpc>
                    <a:spcPct val="150000"/>
                  </a:lnSpc>
                  <a:spcAft>
                    <a:spcPts val="1200"/>
                  </a:spcAft>
                </a:pPr>
                <a:r>
                  <a:rPr lang="da-DK" sz="4000" dirty="0">
                    <a:solidFill>
                      <a:srgbClr val="000000"/>
                    </a:solidFill>
                    <a:latin typeface="Arial" panose="020B0604020202020204" pitchFamily="34" charset="0"/>
                    <a:ea typeface="Times New Roman" panose="02020603050405020304" pitchFamily="18" charset="0"/>
                  </a:rPr>
                  <a:t>+ </a:t>
                </a:r>
                <a14:m>
                  <m:oMath xmlns:m="http://schemas.openxmlformats.org/officeDocument/2006/math">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𝑁𝑁</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𝑀𝑁𝑃𝑄</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oMath>
                </a14:m>
                <a:r>
                  <a:rPr lang="da-DK" sz="4000" dirty="0">
                    <a:solidFill>
                      <a:srgbClr val="000000"/>
                    </a:solidFill>
                    <a:latin typeface="Arial" panose="020B0604020202020204" pitchFamily="34" charset="0"/>
                    <a:ea typeface="Times New Roman" panose="02020603050405020304" pitchFamily="18" charset="0"/>
                  </a:rPr>
                  <a:t> mà </a:t>
                </a:r>
                <a14:m>
                  <m:oMath xmlns:m="http://schemas.openxmlformats.org/officeDocument/2006/math">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𝑁𝑃</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𝑀𝑁𝑃𝑄</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oMath>
                </a14:m>
                <a:r>
                  <a:rPr lang="da-DK" sz="4000" dirty="0">
                    <a:solidFill>
                      <a:srgbClr val="000000"/>
                    </a:solidFill>
                    <a:latin typeface="Arial" panose="020B0604020202020204" pitchFamily="34" charset="0"/>
                    <a:ea typeface="Times New Roman" panose="02020603050405020304" pitchFamily="18" charset="0"/>
                  </a:rPr>
                  <a:t> </a:t>
                </a:r>
                <a14:m>
                  <m:oMath xmlns:m="http://schemas.openxmlformats.org/officeDocument/2006/math">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𝑁𝑁</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𝑁𝑃</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oMath>
                </a14:m>
                <a:endParaRPr lang="en-US" sz="3600" dirty="0">
                  <a:latin typeface="Times New Roman" panose="02020603050405020304" pitchFamily="18" charset="0"/>
                  <a:ea typeface="Times New Roman" panose="02020603050405020304" pitchFamily="18" charset="0"/>
                </a:endParaRPr>
              </a:p>
              <a:p>
                <a:pPr marL="30480" marR="30480" algn="just">
                  <a:lnSpc>
                    <a:spcPct val="150000"/>
                  </a:lnSpc>
                  <a:spcAft>
                    <a:spcPts val="1200"/>
                  </a:spcAft>
                </a:pPr>
                <a:r>
                  <a:rPr lang="da-DK" sz="4000" dirty="0">
                    <a:solidFill>
                      <a:srgbClr val="000000"/>
                    </a:solidFill>
                    <a:latin typeface="Arial" panose="020B0604020202020204" pitchFamily="34" charset="0"/>
                    <a:ea typeface="Times New Roman" panose="02020603050405020304" pitchFamily="18" charset="0"/>
                  </a:rPr>
                  <a:t>+</a:t>
                </a:r>
                <a14:m>
                  <m:oMath xmlns:m="http://schemas.openxmlformats.org/officeDocument/2006/math">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𝑁𝑁</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d>
                      <m:d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dPr>
                      <m:e>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𝑀</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𝑁</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𝑃</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𝑄</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e>
                    </m:d>
                  </m:oMath>
                </a14:m>
                <a:r>
                  <a:rPr lang="da-DK" sz="4000" dirty="0">
                    <a:solidFill>
                      <a:srgbClr val="000000"/>
                    </a:solidFill>
                    <a:latin typeface="Arial" panose="020B0604020202020204" pitchFamily="34" charset="0"/>
                    <a:ea typeface="Times New Roman" panose="02020603050405020304" pitchFamily="18" charset="0"/>
                  </a:rPr>
                  <a:t> mà </a:t>
                </a:r>
                <a14:m>
                  <m:oMath xmlns:m="http://schemas.openxmlformats.org/officeDocument/2006/math">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𝑀</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𝑁</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d>
                      <m:d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dPr>
                      <m:e>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𝑀𝑁𝑃𝑄</m:t>
                        </m:r>
                      </m:e>
                    </m:d>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𝑁𝑁</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 </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𝑀</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𝑁</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oMath>
                </a14:m>
                <a:endParaRPr lang="en-US" sz="3600" dirty="0">
                  <a:latin typeface="Times New Roman" panose="02020603050405020304" pitchFamily="18" charset="0"/>
                  <a:ea typeface="Times New Roman" panose="02020603050405020304" pitchFamily="18" charset="0"/>
                </a:endParaRPr>
              </a:p>
              <a:p>
                <a:pPr marL="30480" marR="30480" algn="just">
                  <a:lnSpc>
                    <a:spcPct val="150000"/>
                  </a:lnSpc>
                  <a:spcAft>
                    <a:spcPts val="1200"/>
                  </a:spcAft>
                </a:pPr>
                <a:r>
                  <a:rPr lang="da-DK" sz="4000" dirty="0">
                    <a:solidFill>
                      <a:srgbClr val="000000"/>
                    </a:solidFill>
                    <a:latin typeface="Arial" panose="020B0604020202020204" pitchFamily="34" charset="0"/>
                    <a:ea typeface="Times New Roman" panose="02020603050405020304" pitchFamily="18" charset="0"/>
                  </a:rPr>
                  <a:t>Suy ra </a:t>
                </a:r>
                <a14:m>
                  <m:oMath xmlns:m="http://schemas.openxmlformats.org/officeDocument/2006/math">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𝑑</m:t>
                    </m:r>
                    <m:d>
                      <m:d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dPr>
                      <m:e>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𝑁𝑃</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 </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𝑀</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𝑁</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e>
                    </m:d>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 </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𝑁𝑁</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’=4</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𝑎</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oMath>
                </a14:m>
                <a:endParaRPr lang="en-US" sz="3600" dirty="0">
                  <a:latin typeface="Times New Roman" panose="02020603050405020304" pitchFamily="18" charset="0"/>
                  <a:ea typeface="Times New Roman" panose="02020603050405020304" pitchFamily="18" charset="0"/>
                </a:endParaRPr>
              </a:p>
            </p:txBody>
          </p:sp>
        </mc:Choice>
        <mc:Fallback>
          <p:sp>
            <p:nvSpPr>
              <p:cNvPr id="9" name="Rectangle 8"/>
              <p:cNvSpPr>
                <a:spLocks noRot="1" noChangeAspect="1" noMove="1" noResize="1" noEditPoints="1" noAdjustHandles="1" noChangeArrowheads="1" noChangeShapeType="1" noTextEdit="1"/>
              </p:cNvSpPr>
              <p:nvPr/>
            </p:nvSpPr>
            <p:spPr>
              <a:xfrm>
                <a:off x="5486399" y="4736216"/>
                <a:ext cx="12496800" cy="5213287"/>
              </a:xfrm>
              <a:prstGeom prst="rect">
                <a:avLst/>
              </a:prstGeom>
              <a:blipFill>
                <a:blip r:embed="rId7"/>
                <a:stretch>
                  <a:fillRect l="-1707" b="-4094"/>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id="{44628362-8AC1-40D3-C850-227D4FB2F34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57779" y="6142073"/>
            <a:ext cx="3285471" cy="3390968"/>
          </a:xfrm>
          <a:prstGeom prst="rect">
            <a:avLst/>
          </a:prstGeom>
        </p:spPr>
      </p:pic>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par>
                                <p:cTn id="21" presetID="22" presetClass="entr" presetSubtype="4"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0" grpId="0" animBg="1"/>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 name="Title 1"/>
          <p:cNvSpPr>
            <a:spLocks noGrp="1"/>
          </p:cNvSpPr>
          <p:nvPr>
            <p:ph type="title"/>
          </p:nvPr>
        </p:nvSpPr>
        <p:spPr>
          <a:xfrm>
            <a:off x="1557600" y="663574"/>
            <a:ext cx="15435000" cy="974726"/>
          </a:xfrm>
        </p:spPr>
        <p:txBody>
          <a:bodyPr/>
          <a:lstStyle/>
          <a:p>
            <a:r>
              <a:rPr lang="en-US" sz="5000" b="1" dirty="0">
                <a:latin typeface="Arial" panose="020B0604020202020204" pitchFamily="34" charset="0"/>
                <a:cs typeface="Arial" panose="020B0604020202020204" pitchFamily="34" charset="0"/>
              </a:rPr>
              <a:t>BÀI TẬP TRẮC NGHIỆM</a:t>
            </a:r>
          </a:p>
        </p:txBody>
      </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F946F372-1D06-D5A8-BF02-E834B1F27594}"/>
                  </a:ext>
                </a:extLst>
              </p:cNvPr>
              <p:cNvSpPr txBox="1"/>
              <p:nvPr/>
            </p:nvSpPr>
            <p:spPr>
              <a:xfrm>
                <a:off x="1426499" y="1679282"/>
                <a:ext cx="15435001" cy="6928435"/>
              </a:xfrm>
              <a:prstGeom prst="rect">
                <a:avLst/>
              </a:prstGeom>
              <a:noFill/>
            </p:spPr>
            <p:txBody>
              <a:bodyPr wrap="square">
                <a:spAutoFit/>
              </a:bodyPr>
              <a:lstStyle/>
              <a:p>
                <a:pPr algn="just">
                  <a:lnSpc>
                    <a:spcPct val="200000"/>
                  </a:lnSpc>
                  <a:spcAft>
                    <a:spcPts val="800"/>
                  </a:spcAft>
                </a:pP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Bài</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1: Cho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hình</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lập</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4000" i="1" kern="100">
                        <a:effectLst/>
                        <a:latin typeface="Cambria Math" panose="02040503050406030204" pitchFamily="18" charset="0"/>
                        <a:ea typeface="Times New Roman" panose="02020603050405020304" pitchFamily="18" charset="0"/>
                        <a:cs typeface="Arial" panose="020B0604020202020204" pitchFamily="34" charset="0"/>
                      </a:rPr>
                      <m:t>𝑀𝑁𝑃𝑄</m:t>
                    </m:r>
                    <m:r>
                      <a:rPr lang="en-US" sz="40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4000" i="1" kern="100">
                        <a:effectLst/>
                        <a:latin typeface="Cambria Math" panose="02040503050406030204" pitchFamily="18" charset="0"/>
                        <a:ea typeface="Times New Roman" panose="02020603050405020304" pitchFamily="18" charset="0"/>
                        <a:cs typeface="Arial" panose="020B0604020202020204" pitchFamily="34" charset="0"/>
                      </a:rPr>
                      <m:t>𝑀</m:t>
                    </m:r>
                    <m:r>
                      <a:rPr lang="en-US" sz="40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4000" i="1" kern="100">
                        <a:effectLst/>
                        <a:latin typeface="Cambria Math" panose="02040503050406030204" pitchFamily="18" charset="0"/>
                        <a:ea typeface="Times New Roman" panose="02020603050405020304" pitchFamily="18" charset="0"/>
                        <a:cs typeface="Arial" panose="020B0604020202020204" pitchFamily="34" charset="0"/>
                      </a:rPr>
                      <m:t>𝑁</m:t>
                    </m:r>
                    <m:r>
                      <a:rPr lang="en-US" sz="40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4000" i="1" kern="100">
                        <a:effectLst/>
                        <a:latin typeface="Cambria Math" panose="02040503050406030204" pitchFamily="18" charset="0"/>
                        <a:ea typeface="Times New Roman" panose="02020603050405020304" pitchFamily="18" charset="0"/>
                        <a:cs typeface="Arial" panose="020B0604020202020204" pitchFamily="34" charset="0"/>
                      </a:rPr>
                      <m:t>𝑃</m:t>
                    </m:r>
                    <m:r>
                      <a:rPr lang="en-US" sz="40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4000" i="1" kern="100">
                        <a:effectLst/>
                        <a:latin typeface="Cambria Math" panose="02040503050406030204" pitchFamily="18" charset="0"/>
                        <a:ea typeface="Times New Roman" panose="02020603050405020304" pitchFamily="18" charset="0"/>
                        <a:cs typeface="Arial" panose="020B0604020202020204" pitchFamily="34" charset="0"/>
                      </a:rPr>
                      <m:t>𝑄</m:t>
                    </m:r>
                    <m:r>
                      <a:rPr lang="en-US" sz="4000" i="1" kern="100">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cạnh</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bằng</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a:t>
                </a:r>
                <a:endParaRPr lang="en-US" sz="4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c)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đo</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góc</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nhị</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diện</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40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4000" i="1" kern="100">
                        <a:effectLst/>
                        <a:latin typeface="Cambria Math" panose="02040503050406030204" pitchFamily="18" charset="0"/>
                        <a:ea typeface="Times New Roman" panose="02020603050405020304" pitchFamily="18" charset="0"/>
                        <a:cs typeface="Arial" panose="020B0604020202020204" pitchFamily="34" charset="0"/>
                      </a:rPr>
                      <m:t>𝑁</m:t>
                    </m:r>
                    <m:r>
                      <a:rPr lang="en-US" sz="4000" i="1" kern="100">
                        <a:effectLst/>
                        <a:latin typeface="Cambria Math" panose="02040503050406030204" pitchFamily="18" charset="0"/>
                        <a:ea typeface="Times New Roman" panose="02020603050405020304" pitchFamily="18" charset="0"/>
                        <a:cs typeface="Arial" panose="020B0604020202020204" pitchFamily="34" charset="0"/>
                      </a:rPr>
                      <m:t>, </m:t>
                    </m:r>
                    <m:r>
                      <a:rPr lang="en-US" sz="4000" i="1" kern="100">
                        <a:effectLst/>
                        <a:latin typeface="Cambria Math" panose="02040503050406030204" pitchFamily="18" charset="0"/>
                        <a:ea typeface="Times New Roman" panose="02020603050405020304" pitchFamily="18" charset="0"/>
                        <a:cs typeface="Arial" panose="020B0604020202020204" pitchFamily="34" charset="0"/>
                      </a:rPr>
                      <m:t>𝑀𝑀</m:t>
                    </m:r>
                    <m:r>
                      <a:rPr lang="en-US" sz="4000" i="1" kern="100">
                        <a:effectLst/>
                        <a:latin typeface="Cambria Math" panose="02040503050406030204" pitchFamily="18" charset="0"/>
                        <a:ea typeface="Times New Roman" panose="02020603050405020304" pitchFamily="18" charset="0"/>
                        <a:cs typeface="Arial" panose="020B0604020202020204" pitchFamily="34" charset="0"/>
                      </a:rPr>
                      <m:t>’, </m:t>
                    </m:r>
                    <m:r>
                      <a:rPr lang="en-US" sz="4000" i="1" kern="100">
                        <a:effectLst/>
                        <a:latin typeface="Cambria Math" panose="02040503050406030204" pitchFamily="18" charset="0"/>
                        <a:ea typeface="Times New Roman" panose="02020603050405020304" pitchFamily="18" charset="0"/>
                        <a:cs typeface="Arial" panose="020B0604020202020204" pitchFamily="34" charset="0"/>
                      </a:rPr>
                      <m:t>𝑃</m:t>
                    </m:r>
                    <m:r>
                      <a:rPr lang="en-US" sz="4000" i="1" kern="100">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bằng</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4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A. </a:t>
                </a:r>
                <a14:m>
                  <m:oMath xmlns:m="http://schemas.openxmlformats.org/officeDocument/2006/math">
                    <m:r>
                      <a:rPr lang="en-US" sz="4000" i="1" kern="100">
                        <a:effectLst/>
                        <a:latin typeface="Cambria Math" panose="02040503050406030204" pitchFamily="18" charset="0"/>
                        <a:ea typeface="Times New Roman" panose="02020603050405020304" pitchFamily="18" charset="0"/>
                        <a:cs typeface="Arial" panose="020B0604020202020204" pitchFamily="34" charset="0"/>
                      </a:rPr>
                      <m:t>30°</m:t>
                    </m:r>
                  </m:oMath>
                </a14:m>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B. </a:t>
                </a:r>
                <a14:m>
                  <m:oMath xmlns:m="http://schemas.openxmlformats.org/officeDocument/2006/math">
                    <m:r>
                      <a:rPr lang="en-US" sz="4000" i="1" kern="100">
                        <a:effectLst/>
                        <a:latin typeface="Cambria Math" panose="02040503050406030204" pitchFamily="18" charset="0"/>
                        <a:ea typeface="Times New Roman" panose="02020603050405020304" pitchFamily="18" charset="0"/>
                        <a:cs typeface="Arial" panose="020B0604020202020204" pitchFamily="34" charset="0"/>
                      </a:rPr>
                      <m:t>45</m:t>
                    </m:r>
                  </m:oMath>
                </a14:m>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C. </a:t>
                </a:r>
                <a14:m>
                  <m:oMath xmlns:m="http://schemas.openxmlformats.org/officeDocument/2006/math">
                    <m:r>
                      <a:rPr lang="en-US" sz="4000" i="1" kern="100">
                        <a:effectLst/>
                        <a:latin typeface="Cambria Math" panose="02040503050406030204" pitchFamily="18" charset="0"/>
                        <a:ea typeface="Times New Roman" panose="02020603050405020304" pitchFamily="18" charset="0"/>
                        <a:cs typeface="Arial" panose="020B0604020202020204" pitchFamily="34" charset="0"/>
                      </a:rPr>
                      <m:t>60°</m:t>
                    </m:r>
                  </m:oMath>
                </a14:m>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D. </a:t>
                </a:r>
                <a14:m>
                  <m:oMath xmlns:m="http://schemas.openxmlformats.org/officeDocument/2006/math">
                    <m:r>
                      <a:rPr lang="en-US" sz="4000" i="1" kern="100">
                        <a:effectLst/>
                        <a:latin typeface="Cambria Math" panose="02040503050406030204" pitchFamily="18" charset="0"/>
                        <a:ea typeface="Times New Roman" panose="02020603050405020304" pitchFamily="18" charset="0"/>
                        <a:cs typeface="Arial" panose="020B0604020202020204" pitchFamily="34" charset="0"/>
                      </a:rPr>
                      <m:t>90°</m:t>
                    </m:r>
                  </m:oMath>
                </a14:m>
                <a:endParaRPr lang="en-US" sz="4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d)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Khoảng</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cách</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từ</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điểm</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4000" i="1" kern="100">
                        <a:effectLst/>
                        <a:latin typeface="Cambria Math" panose="02040503050406030204" pitchFamily="18" charset="0"/>
                        <a:ea typeface="Times New Roman" panose="02020603050405020304" pitchFamily="18" charset="0"/>
                        <a:cs typeface="Arial" panose="020B0604020202020204" pitchFamily="34" charset="0"/>
                      </a:rPr>
                      <m:t>𝑀</m:t>
                    </m:r>
                  </m:oMath>
                </a14:m>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đến</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mặt</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phẳng</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40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4000" i="1" kern="100">
                        <a:effectLst/>
                        <a:latin typeface="Cambria Math" panose="02040503050406030204" pitchFamily="18" charset="0"/>
                        <a:ea typeface="Times New Roman" panose="02020603050405020304" pitchFamily="18" charset="0"/>
                        <a:cs typeface="Arial" panose="020B0604020202020204" pitchFamily="34" charset="0"/>
                      </a:rPr>
                      <m:t>𝑁𝑄𝑄</m:t>
                    </m:r>
                    <m:r>
                      <a:rPr lang="en-US" sz="40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4000" i="1" kern="100">
                        <a:effectLst/>
                        <a:latin typeface="Cambria Math" panose="02040503050406030204" pitchFamily="18" charset="0"/>
                        <a:ea typeface="Times New Roman" panose="02020603050405020304" pitchFamily="18" charset="0"/>
                        <a:cs typeface="Arial" panose="020B0604020202020204" pitchFamily="34" charset="0"/>
                      </a:rPr>
                      <m:t>𝑁</m:t>
                    </m:r>
                    <m:r>
                      <a:rPr lang="en-US" sz="4000" i="1" kern="100">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bằng</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4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A. </a:t>
                </a:r>
                <a14:m>
                  <m:oMath xmlns:m="http://schemas.openxmlformats.org/officeDocument/2006/math">
                    <m:r>
                      <a:rPr lang="en-US" sz="4000" i="1" kern="100">
                        <a:effectLst/>
                        <a:latin typeface="Cambria Math" panose="02040503050406030204" pitchFamily="18" charset="0"/>
                        <a:ea typeface="Times New Roman" panose="02020603050405020304" pitchFamily="18" charset="0"/>
                        <a:cs typeface="Arial" panose="020B0604020202020204" pitchFamily="34" charset="0"/>
                      </a:rPr>
                      <m:t>𝑎</m:t>
                    </m:r>
                  </m:oMath>
                </a14:m>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B. </a:t>
                </a:r>
                <a14:m>
                  <m:oMath xmlns:m="http://schemas.openxmlformats.org/officeDocument/2006/math">
                    <m:f>
                      <m:fPr>
                        <m:ctrlPr>
                          <a:rPr lang="en-US" sz="4000" i="1" kern="100">
                            <a:effectLst/>
                            <a:latin typeface="Cambria Math" panose="02040503050406030204" pitchFamily="18" charset="0"/>
                            <a:ea typeface="Times New Roman" panose="02020603050405020304" pitchFamily="18" charset="0"/>
                            <a:cs typeface="Arial" panose="020B0604020202020204" pitchFamily="34" charset="0"/>
                          </a:rPr>
                        </m:ctrlPr>
                      </m:fPr>
                      <m:num>
                        <m:r>
                          <a:rPr lang="en-US" sz="4000" i="1" kern="100">
                            <a:effectLst/>
                            <a:latin typeface="Cambria Math" panose="02040503050406030204" pitchFamily="18" charset="0"/>
                            <a:ea typeface="Times New Roman" panose="02020603050405020304" pitchFamily="18" charset="0"/>
                            <a:cs typeface="Arial" panose="020B0604020202020204" pitchFamily="34" charset="0"/>
                          </a:rPr>
                          <m:t>𝑎</m:t>
                        </m:r>
                      </m:num>
                      <m:den>
                        <m:rad>
                          <m:radPr>
                            <m:degHide m:val="on"/>
                            <m:ctrlPr>
                              <a:rPr lang="en-US" sz="4000" i="1" kern="100">
                                <a:effectLst/>
                                <a:latin typeface="Cambria Math" panose="02040503050406030204" pitchFamily="18" charset="0"/>
                                <a:ea typeface="Times New Roman" panose="02020603050405020304" pitchFamily="18" charset="0"/>
                                <a:cs typeface="Arial" panose="020B0604020202020204" pitchFamily="34" charset="0"/>
                              </a:rPr>
                            </m:ctrlPr>
                          </m:radPr>
                          <m:deg/>
                          <m:e>
                            <m:r>
                              <a:rPr lang="en-US" sz="4000" i="1" kern="100">
                                <a:effectLst/>
                                <a:latin typeface="Cambria Math" panose="02040503050406030204" pitchFamily="18" charset="0"/>
                                <a:ea typeface="Times New Roman" panose="02020603050405020304" pitchFamily="18" charset="0"/>
                                <a:cs typeface="Arial" panose="020B0604020202020204" pitchFamily="34" charset="0"/>
                              </a:rPr>
                              <m:t>2</m:t>
                            </m:r>
                          </m:e>
                        </m:rad>
                      </m:den>
                    </m:f>
                  </m:oMath>
                </a14:m>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C. </a:t>
                </a:r>
                <a14:m>
                  <m:oMath xmlns:m="http://schemas.openxmlformats.org/officeDocument/2006/math">
                    <m:r>
                      <a:rPr lang="en-US" sz="4000" i="1" kern="100">
                        <a:effectLst/>
                        <a:latin typeface="Cambria Math" panose="02040503050406030204" pitchFamily="18" charset="0"/>
                        <a:ea typeface="Times New Roman" panose="02020603050405020304" pitchFamily="18" charset="0"/>
                        <a:cs typeface="Arial" panose="020B0604020202020204" pitchFamily="34" charset="0"/>
                      </a:rPr>
                      <m:t>𝑎</m:t>
                    </m:r>
                    <m:rad>
                      <m:radPr>
                        <m:degHide m:val="on"/>
                        <m:ctrlPr>
                          <a:rPr lang="en-US" sz="4000" i="1" kern="100">
                            <a:effectLst/>
                            <a:latin typeface="Cambria Math" panose="02040503050406030204" pitchFamily="18" charset="0"/>
                            <a:ea typeface="Times New Roman" panose="02020603050405020304" pitchFamily="18" charset="0"/>
                            <a:cs typeface="Arial" panose="020B0604020202020204" pitchFamily="34" charset="0"/>
                          </a:rPr>
                        </m:ctrlPr>
                      </m:radPr>
                      <m:deg/>
                      <m:e>
                        <m:r>
                          <a:rPr lang="en-US" sz="4000" i="1" kern="100">
                            <a:effectLst/>
                            <a:latin typeface="Cambria Math" panose="02040503050406030204" pitchFamily="18" charset="0"/>
                            <a:ea typeface="Times New Roman" panose="02020603050405020304" pitchFamily="18" charset="0"/>
                            <a:cs typeface="Arial" panose="020B0604020202020204" pitchFamily="34" charset="0"/>
                          </a:rPr>
                          <m:t>2</m:t>
                        </m:r>
                      </m:e>
                    </m:rad>
                  </m:oMath>
                </a14:m>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D. </a:t>
                </a:r>
                <a14:m>
                  <m:oMath xmlns:m="http://schemas.openxmlformats.org/officeDocument/2006/math">
                    <m:f>
                      <m:fPr>
                        <m:ctrlPr>
                          <a:rPr lang="en-US" sz="4000" i="1" kern="100">
                            <a:effectLst/>
                            <a:latin typeface="Cambria Math" panose="02040503050406030204" pitchFamily="18" charset="0"/>
                            <a:ea typeface="Times New Roman" panose="02020603050405020304" pitchFamily="18" charset="0"/>
                            <a:cs typeface="Arial" panose="020B0604020202020204" pitchFamily="34" charset="0"/>
                          </a:rPr>
                        </m:ctrlPr>
                      </m:fPr>
                      <m:num>
                        <m:r>
                          <a:rPr lang="en-US" sz="4000" i="1" kern="100">
                            <a:effectLst/>
                            <a:latin typeface="Cambria Math" panose="02040503050406030204" pitchFamily="18" charset="0"/>
                            <a:ea typeface="Times New Roman" panose="02020603050405020304" pitchFamily="18" charset="0"/>
                            <a:cs typeface="Arial" panose="020B0604020202020204" pitchFamily="34" charset="0"/>
                          </a:rPr>
                          <m:t>𝑎</m:t>
                        </m:r>
                      </m:num>
                      <m:den>
                        <m:r>
                          <a:rPr lang="en-US" sz="4000" i="1" kern="100">
                            <a:effectLst/>
                            <a:latin typeface="Cambria Math" panose="02040503050406030204" pitchFamily="18" charset="0"/>
                            <a:ea typeface="Times New Roman" panose="02020603050405020304" pitchFamily="18" charset="0"/>
                            <a:cs typeface="Arial" panose="020B0604020202020204" pitchFamily="34" charset="0"/>
                          </a:rPr>
                          <m:t>2</m:t>
                        </m:r>
                      </m:den>
                    </m:f>
                  </m:oMath>
                </a14:m>
                <a:endParaRPr lang="en-US" sz="40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7" name="TextBox 6">
                <a:extLst>
                  <a:ext uri="{FF2B5EF4-FFF2-40B4-BE49-F238E27FC236}">
                    <a16:creationId xmlns:a16="http://schemas.microsoft.com/office/drawing/2014/main" id="{F946F372-1D06-D5A8-BF02-E834B1F27594}"/>
                  </a:ext>
                </a:extLst>
              </p:cNvPr>
              <p:cNvSpPr txBox="1">
                <a:spLocks noRot="1" noChangeAspect="1" noMove="1" noResize="1" noEditPoints="1" noAdjustHandles="1" noChangeArrowheads="1" noChangeShapeType="1" noTextEdit="1"/>
              </p:cNvSpPr>
              <p:nvPr/>
            </p:nvSpPr>
            <p:spPr>
              <a:xfrm>
                <a:off x="1426499" y="1679282"/>
                <a:ext cx="15435001" cy="6928435"/>
              </a:xfrm>
              <a:prstGeom prst="rect">
                <a:avLst/>
              </a:prstGeom>
              <a:blipFill>
                <a:blip r:embed="rId3"/>
                <a:stretch>
                  <a:fillRect l="-1382" b="-264"/>
                </a:stretch>
              </a:blipFill>
            </p:spPr>
            <p:txBody>
              <a:bodyPr/>
              <a:lstStyle/>
              <a:p>
                <a:r>
                  <a:rPr lang="en-US">
                    <a:noFill/>
                  </a:rPr>
                  <a:t> </a:t>
                </a:r>
              </a:p>
            </p:txBody>
          </p:sp>
        </mc:Fallback>
      </mc:AlternateContent>
    </p:spTree>
    <p:extLst>
      <p:ext uri="{BB962C8B-B14F-4D97-AF65-F5344CB8AC3E}">
        <p14:creationId xmlns:p14="http://schemas.microsoft.com/office/powerpoint/2010/main" val="261060888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2446" y="-1899233"/>
            <a:ext cx="4240207" cy="4240207"/>
          </a:xfrm>
          <a:prstGeom prst="rect">
            <a:avLst/>
          </a:prstGeom>
        </p:spPr>
      </p:pic>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529860">
            <a:off x="572189" y="8474184"/>
            <a:ext cx="2228134" cy="1328822"/>
          </a:xfrm>
          <a:prstGeom prst="rect">
            <a:avLst/>
          </a:prstGeom>
        </p:spPr>
      </p:pic>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17038231" y="341205"/>
            <a:ext cx="1082759" cy="1610050"/>
          </a:xfrm>
          <a:prstGeom prst="rect">
            <a:avLst/>
          </a:prstGeom>
        </p:spPr>
      </p:pic>
      <p:sp>
        <p:nvSpPr>
          <p:cNvPr id="16" name="Rectangle 15"/>
          <p:cNvSpPr/>
          <p:nvPr/>
        </p:nvSpPr>
        <p:spPr>
          <a:xfrm>
            <a:off x="996856" y="1104900"/>
            <a:ext cx="5831020" cy="707886"/>
          </a:xfrm>
          <a:prstGeom prst="rect">
            <a:avLst/>
          </a:prstGeom>
        </p:spPr>
        <p:txBody>
          <a:bodyPr wrap="none">
            <a:spAutoFit/>
          </a:bodyPr>
          <a:lstStyle/>
          <a:p>
            <a:r>
              <a:rPr lang="fr-FR" sz="4000" b="1" dirty="0" err="1">
                <a:solidFill>
                  <a:srgbClr val="C00000"/>
                </a:solidFill>
                <a:latin typeface="Arial" panose="020B0604020202020204" pitchFamily="34" charset="0"/>
                <a:ea typeface="Calibri" panose="020F0502020204030204" pitchFamily="34" charset="0"/>
              </a:rPr>
              <a:t>Bài</a:t>
            </a:r>
            <a:r>
              <a:rPr lang="fr-FR" sz="4000" b="1" dirty="0">
                <a:solidFill>
                  <a:srgbClr val="C00000"/>
                </a:solidFill>
                <a:latin typeface="Arial" panose="020B0604020202020204" pitchFamily="34" charset="0"/>
                <a:ea typeface="Calibri" panose="020F0502020204030204" pitchFamily="34" charset="0"/>
              </a:rPr>
              <a:t> 3 (SGK – </a:t>
            </a:r>
            <a:r>
              <a:rPr lang="fr-FR" sz="4000" b="1" dirty="0" err="1">
                <a:solidFill>
                  <a:srgbClr val="C00000"/>
                </a:solidFill>
                <a:latin typeface="Arial" panose="020B0604020202020204" pitchFamily="34" charset="0"/>
                <a:ea typeface="Calibri" panose="020F0502020204030204" pitchFamily="34" charset="0"/>
              </a:rPr>
              <a:t>trang</a:t>
            </a:r>
            <a:r>
              <a:rPr lang="fr-FR" sz="4000" b="1" dirty="0">
                <a:solidFill>
                  <a:srgbClr val="C00000"/>
                </a:solidFill>
                <a:latin typeface="Arial" panose="020B0604020202020204" pitchFamily="34" charset="0"/>
                <a:ea typeface="Calibri" panose="020F0502020204030204" pitchFamily="34" charset="0"/>
              </a:rPr>
              <a:t> 116)</a:t>
            </a:r>
            <a:endParaRPr lang="en-US" sz="4000" dirty="0">
              <a:solidFill>
                <a:srgbClr val="C00000"/>
              </a:solidFill>
            </a:endParaRPr>
          </a:p>
        </p:txBody>
      </p:sp>
      <mc:AlternateContent xmlns:mc="http://schemas.openxmlformats.org/markup-compatibility/2006">
        <mc:Choice xmlns:a14="http://schemas.microsoft.com/office/drawing/2010/main" Requires="a14">
          <p:sp>
            <p:nvSpPr>
              <p:cNvPr id="3" name="Rectangle 2"/>
              <p:cNvSpPr/>
              <p:nvPr/>
            </p:nvSpPr>
            <p:spPr>
              <a:xfrm>
                <a:off x="1123312" y="1994808"/>
                <a:ext cx="16041375" cy="3361626"/>
              </a:xfrm>
              <a:prstGeom prst="rect">
                <a:avLst/>
              </a:prstGeom>
            </p:spPr>
            <p:txBody>
              <a:bodyPr wrap="square">
                <a:spAutoFit/>
              </a:bodyPr>
              <a:lstStyle/>
              <a:p>
                <a:pPr algn="just">
                  <a:lnSpc>
                    <a:spcPct val="150000"/>
                  </a:lnSpc>
                  <a:spcAft>
                    <a:spcPts val="800"/>
                  </a:spcAft>
                </a:pPr>
                <a:r>
                  <a:rPr lang="pt-BR" sz="4000" kern="100" dirty="0">
                    <a:latin typeface="Arial" panose="020B0604020202020204" pitchFamily="34" charset="0"/>
                    <a:ea typeface="Times New Roman" panose="02020603050405020304" pitchFamily="18" charset="0"/>
                    <a:cs typeface="Times New Roman" panose="02020603050405020304" pitchFamily="18" charset="0"/>
                  </a:rPr>
                  <a:t>Cho khối lăng trụ có diện tích đáy bằng </a:t>
                </a:r>
                <a14:m>
                  <m:oMath xmlns:m="http://schemas.openxmlformats.org/officeDocument/2006/math">
                    <m:sSup>
                      <m:sSup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4000" i="1" kern="100">
                            <a:latin typeface="Cambria Math" panose="02040503050406030204" pitchFamily="18" charset="0"/>
                            <a:ea typeface="Times New Roman" panose="02020603050405020304" pitchFamily="18" charset="0"/>
                            <a:cs typeface="Arial" panose="020B0604020202020204" pitchFamily="34" charset="0"/>
                          </a:rPr>
                          <m:t>𝑎</m:t>
                        </m:r>
                      </m:e>
                      <m:sup>
                        <m:r>
                          <a:rPr lang="pt-BR" sz="4000" i="1" kern="100" baseline="30000">
                            <a:latin typeface="Cambria Math" panose="02040503050406030204" pitchFamily="18" charset="0"/>
                            <a:ea typeface="Times New Roman" panose="02020603050405020304" pitchFamily="18" charset="0"/>
                            <a:cs typeface="Arial" panose="020B0604020202020204" pitchFamily="34" charset="0"/>
                          </a:rPr>
                          <m:t>2</m:t>
                        </m:r>
                      </m:sup>
                    </m:sSup>
                  </m:oMath>
                </a14:m>
                <a:r>
                  <a:rPr lang="pt-BR" sz="4000" kern="100" dirty="0">
                    <a:latin typeface="Arial" panose="020B0604020202020204" pitchFamily="34" charset="0"/>
                    <a:ea typeface="Times New Roman" panose="02020603050405020304" pitchFamily="18" charset="0"/>
                    <a:cs typeface="Times New Roman" panose="02020603050405020304" pitchFamily="18" charset="0"/>
                  </a:rPr>
                  <a:t> và chiều cao bằng </a:t>
                </a:r>
                <a14:m>
                  <m:oMath xmlns:m="http://schemas.openxmlformats.org/officeDocument/2006/math">
                    <m:r>
                      <a:rPr lang="pt-BR" sz="4000" i="1" kern="100">
                        <a:latin typeface="Cambria Math" panose="02040503050406030204" pitchFamily="18" charset="0"/>
                        <a:ea typeface="Times New Roman" panose="02020603050405020304" pitchFamily="18" charset="0"/>
                        <a:cs typeface="Arial" panose="020B0604020202020204" pitchFamily="34" charset="0"/>
                      </a:rPr>
                      <m:t>3</m:t>
                    </m:r>
                    <m:r>
                      <a:rPr lang="pt-BR" sz="4000" i="1" kern="100">
                        <a:latin typeface="Cambria Math" panose="02040503050406030204" pitchFamily="18" charset="0"/>
                        <a:ea typeface="Times New Roman" panose="02020603050405020304" pitchFamily="18" charset="0"/>
                        <a:cs typeface="Arial" panose="020B0604020202020204" pitchFamily="34" charset="0"/>
                      </a:rPr>
                      <m:t>𝑎</m:t>
                    </m:r>
                  </m:oMath>
                </a14:m>
                <a:r>
                  <a:rPr lang="pt-BR" sz="4000" kern="100" dirty="0">
                    <a:latin typeface="Arial" panose="020B0604020202020204" pitchFamily="34" charset="0"/>
                    <a:ea typeface="Times New Roman" panose="02020603050405020304" pitchFamily="18" charset="0"/>
                    <a:cs typeface="Times New Roman" panose="02020603050405020304" pitchFamily="18" charset="0"/>
                  </a:rPr>
                  <a:t>. Thể tích của khối lăng trụ đó bằng:</a:t>
                </a:r>
                <a:endParaRPr lang="en-US" sz="32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pt-BR" sz="4000" dirty="0">
                    <a:latin typeface="Arial" panose="020B0604020202020204" pitchFamily="34" charset="0"/>
                    <a:ea typeface="Times New Roman" panose="02020603050405020304" pitchFamily="18" charset="0"/>
                  </a:rPr>
                  <a:t>A. </a:t>
                </a:r>
                <a14:m>
                  <m:oMath xmlns:m="http://schemas.openxmlformats.org/officeDocument/2006/math">
                    <m:sSup>
                      <m:sSupPr>
                        <m:ctrlPr>
                          <a:rPr lang="en-US" sz="4000" i="1">
                            <a:latin typeface="Cambria Math" panose="02040503050406030204" pitchFamily="18" charset="0"/>
                            <a:ea typeface="Times New Roman" panose="02020603050405020304" pitchFamily="18" charset="0"/>
                            <a:cs typeface="Arial" panose="020B0604020202020204" pitchFamily="34" charset="0"/>
                          </a:rPr>
                        </m:ctrlPr>
                      </m:sSupPr>
                      <m:e>
                        <m:r>
                          <a:rPr lang="pt-BR" sz="4000" i="1">
                            <a:latin typeface="Cambria Math" panose="02040503050406030204" pitchFamily="18" charset="0"/>
                            <a:ea typeface="Times New Roman" panose="02020603050405020304" pitchFamily="18" charset="0"/>
                            <a:cs typeface="Arial" panose="020B0604020202020204" pitchFamily="34" charset="0"/>
                          </a:rPr>
                          <m:t>𝑎</m:t>
                        </m:r>
                      </m:e>
                      <m:sup>
                        <m:r>
                          <a:rPr lang="pt-BR" sz="4000" i="1" baseline="30000">
                            <a:latin typeface="Cambria Math" panose="02040503050406030204" pitchFamily="18" charset="0"/>
                            <a:ea typeface="Times New Roman" panose="02020603050405020304" pitchFamily="18" charset="0"/>
                            <a:cs typeface="Arial" panose="020B0604020202020204" pitchFamily="34" charset="0"/>
                          </a:rPr>
                          <m:t>3</m:t>
                        </m:r>
                      </m:sup>
                    </m:sSup>
                  </m:oMath>
                </a14:m>
                <a:r>
                  <a:rPr lang="pt-BR" sz="4000" dirty="0">
                    <a:latin typeface="Arial" panose="020B0604020202020204" pitchFamily="34" charset="0"/>
                    <a:ea typeface="Times New Roman" panose="02020603050405020304" pitchFamily="18" charset="0"/>
                  </a:rPr>
                  <a:t>				B. </a:t>
                </a:r>
                <a14:m>
                  <m:oMath xmlns:m="http://schemas.openxmlformats.org/officeDocument/2006/math">
                    <m:r>
                      <a:rPr lang="pt-BR" sz="4000" i="1">
                        <a:latin typeface="Cambria Math" panose="02040503050406030204" pitchFamily="18" charset="0"/>
                        <a:ea typeface="Times New Roman" panose="02020603050405020304" pitchFamily="18" charset="0"/>
                        <a:cs typeface="Arial" panose="020B0604020202020204" pitchFamily="34" charset="0"/>
                      </a:rPr>
                      <m:t>3</m:t>
                    </m:r>
                    <m:sSup>
                      <m:sSupPr>
                        <m:ctrlPr>
                          <a:rPr lang="en-US" sz="4000" i="1">
                            <a:latin typeface="Cambria Math" panose="02040503050406030204" pitchFamily="18" charset="0"/>
                            <a:ea typeface="Times New Roman" panose="02020603050405020304" pitchFamily="18" charset="0"/>
                            <a:cs typeface="Arial" panose="020B0604020202020204" pitchFamily="34" charset="0"/>
                          </a:rPr>
                        </m:ctrlPr>
                      </m:sSupPr>
                      <m:e>
                        <m:r>
                          <a:rPr lang="pt-BR" sz="4000" i="1">
                            <a:latin typeface="Cambria Math" panose="02040503050406030204" pitchFamily="18" charset="0"/>
                            <a:ea typeface="Times New Roman" panose="02020603050405020304" pitchFamily="18" charset="0"/>
                            <a:cs typeface="Arial" panose="020B0604020202020204" pitchFamily="34" charset="0"/>
                          </a:rPr>
                          <m:t>𝑎</m:t>
                        </m:r>
                      </m:e>
                      <m:sup>
                        <m:r>
                          <a:rPr lang="pt-BR" sz="4000" i="1" baseline="30000">
                            <a:latin typeface="Cambria Math" panose="02040503050406030204" pitchFamily="18" charset="0"/>
                            <a:ea typeface="Times New Roman" panose="02020603050405020304" pitchFamily="18" charset="0"/>
                            <a:cs typeface="Arial" panose="020B0604020202020204" pitchFamily="34" charset="0"/>
                          </a:rPr>
                          <m:t>3</m:t>
                        </m:r>
                      </m:sup>
                    </m:sSup>
                  </m:oMath>
                </a14:m>
                <a:r>
                  <a:rPr lang="pt-BR" sz="4000" dirty="0">
                    <a:latin typeface="Arial" panose="020B0604020202020204" pitchFamily="34" charset="0"/>
                    <a:ea typeface="Times New Roman" panose="02020603050405020304" pitchFamily="18" charset="0"/>
                  </a:rPr>
                  <a:t>			C. </a:t>
                </a:r>
                <a14:m>
                  <m:oMath xmlns:m="http://schemas.openxmlformats.org/officeDocument/2006/math">
                    <m:f>
                      <m:fPr>
                        <m:ctrlPr>
                          <a:rPr lang="en-US" sz="4000" i="1">
                            <a:latin typeface="Cambria Math" panose="02040503050406030204" pitchFamily="18" charset="0"/>
                            <a:ea typeface="Times New Roman" panose="02020603050405020304" pitchFamily="18" charset="0"/>
                            <a:cs typeface="Arial" panose="020B0604020202020204" pitchFamily="34" charset="0"/>
                          </a:rPr>
                        </m:ctrlPr>
                      </m:fPr>
                      <m:num>
                        <m:sSup>
                          <m:sSupPr>
                            <m:ctrlPr>
                              <a:rPr lang="en-US" sz="4000" i="1">
                                <a:latin typeface="Cambria Math" panose="02040503050406030204" pitchFamily="18" charset="0"/>
                                <a:ea typeface="Times New Roman" panose="02020603050405020304" pitchFamily="18" charset="0"/>
                                <a:cs typeface="Arial" panose="020B0604020202020204" pitchFamily="34" charset="0"/>
                              </a:rPr>
                            </m:ctrlPr>
                          </m:sSupPr>
                          <m:e>
                            <m:r>
                              <a:rPr lang="pt-BR" sz="4000" i="1">
                                <a:latin typeface="Cambria Math" panose="02040503050406030204" pitchFamily="18" charset="0"/>
                                <a:ea typeface="Times New Roman" panose="02020603050405020304" pitchFamily="18" charset="0"/>
                                <a:cs typeface="Arial" panose="020B0604020202020204" pitchFamily="34" charset="0"/>
                              </a:rPr>
                              <m:t>𝑎</m:t>
                            </m:r>
                          </m:e>
                          <m:sup>
                            <m:r>
                              <a:rPr lang="pt-BR" sz="4000" i="1">
                                <a:latin typeface="Cambria Math" panose="02040503050406030204" pitchFamily="18" charset="0"/>
                                <a:ea typeface="Times New Roman" panose="02020603050405020304" pitchFamily="18" charset="0"/>
                                <a:cs typeface="Arial" panose="020B0604020202020204" pitchFamily="34" charset="0"/>
                              </a:rPr>
                              <m:t>3</m:t>
                            </m:r>
                          </m:sup>
                        </m:sSup>
                      </m:num>
                      <m:den>
                        <m:r>
                          <a:rPr lang="pt-BR" sz="4000" i="1">
                            <a:latin typeface="Cambria Math" panose="02040503050406030204" pitchFamily="18" charset="0"/>
                            <a:ea typeface="Times New Roman" panose="02020603050405020304" pitchFamily="18" charset="0"/>
                            <a:cs typeface="Arial" panose="020B0604020202020204" pitchFamily="34" charset="0"/>
                          </a:rPr>
                          <m:t>3</m:t>
                        </m:r>
                      </m:den>
                    </m:f>
                  </m:oMath>
                </a14:m>
                <a:r>
                  <a:rPr lang="pt-BR" sz="4000" dirty="0">
                    <a:latin typeface="Arial" panose="020B0604020202020204" pitchFamily="34" charset="0"/>
                    <a:ea typeface="Times New Roman" panose="02020603050405020304" pitchFamily="18" charset="0"/>
                  </a:rPr>
                  <a:t>			D. </a:t>
                </a:r>
                <a14:m>
                  <m:oMath xmlns:m="http://schemas.openxmlformats.org/officeDocument/2006/math">
                    <m:r>
                      <a:rPr lang="pt-BR" sz="4000" i="1">
                        <a:latin typeface="Cambria Math" panose="02040503050406030204" pitchFamily="18" charset="0"/>
                        <a:ea typeface="Times New Roman" panose="02020603050405020304" pitchFamily="18" charset="0"/>
                        <a:cs typeface="Arial" panose="020B0604020202020204" pitchFamily="34" charset="0"/>
                      </a:rPr>
                      <m:t>9</m:t>
                    </m:r>
                    <m:sSup>
                      <m:sSupPr>
                        <m:ctrlPr>
                          <a:rPr lang="en-US" sz="4000" i="1">
                            <a:latin typeface="Cambria Math" panose="02040503050406030204" pitchFamily="18" charset="0"/>
                            <a:ea typeface="Times New Roman" panose="02020603050405020304" pitchFamily="18" charset="0"/>
                            <a:cs typeface="Arial" panose="020B0604020202020204" pitchFamily="34" charset="0"/>
                          </a:rPr>
                        </m:ctrlPr>
                      </m:sSupPr>
                      <m:e>
                        <m:r>
                          <a:rPr lang="pt-BR" sz="4000" i="1">
                            <a:latin typeface="Cambria Math" panose="02040503050406030204" pitchFamily="18" charset="0"/>
                            <a:ea typeface="Times New Roman" panose="02020603050405020304" pitchFamily="18" charset="0"/>
                            <a:cs typeface="Arial" panose="020B0604020202020204" pitchFamily="34" charset="0"/>
                          </a:rPr>
                          <m:t>𝑎</m:t>
                        </m:r>
                      </m:e>
                      <m:sup>
                        <m:r>
                          <a:rPr lang="pt-BR" sz="4000" i="1" baseline="30000">
                            <a:latin typeface="Cambria Math" panose="02040503050406030204" pitchFamily="18" charset="0"/>
                            <a:ea typeface="Times New Roman" panose="02020603050405020304" pitchFamily="18" charset="0"/>
                            <a:cs typeface="Arial" panose="020B0604020202020204" pitchFamily="34" charset="0"/>
                          </a:rPr>
                          <m:t>3</m:t>
                        </m:r>
                      </m:sup>
                    </m:sSup>
                  </m:oMath>
                </a14:m>
                <a:r>
                  <a:rPr lang="pt-BR" sz="4000" dirty="0">
                    <a:latin typeface="Arial" panose="020B0604020202020204" pitchFamily="34" charset="0"/>
                    <a:ea typeface="Times New Roman" panose="02020603050405020304" pitchFamily="18" charset="0"/>
                  </a:rPr>
                  <a:t>.</a:t>
                </a:r>
                <a:endParaRPr lang="vi-VN" sz="4000" dirty="0">
                  <a:solidFill>
                    <a:srgbClr val="000000"/>
                  </a:solidFill>
                  <a:latin typeface="Arial (Body)"/>
                </a:endParaRPr>
              </a:p>
            </p:txBody>
          </p:sp>
        </mc:Choice>
        <mc:Fallback>
          <p:sp>
            <p:nvSpPr>
              <p:cNvPr id="3" name="Rectangle 2"/>
              <p:cNvSpPr>
                <a:spLocks noRot="1" noChangeAspect="1" noMove="1" noResize="1" noEditPoints="1" noAdjustHandles="1" noChangeArrowheads="1" noChangeShapeType="1" noTextEdit="1"/>
              </p:cNvSpPr>
              <p:nvPr/>
            </p:nvSpPr>
            <p:spPr>
              <a:xfrm>
                <a:off x="1123312" y="1994808"/>
                <a:ext cx="16041375" cy="3361626"/>
              </a:xfrm>
              <a:prstGeom prst="rect">
                <a:avLst/>
              </a:prstGeom>
              <a:blipFill>
                <a:blip r:embed="rId8"/>
                <a:stretch>
                  <a:fillRect l="-1330" r="-1330" b="-2536"/>
                </a:stretch>
              </a:blipFill>
            </p:spPr>
            <p:txBody>
              <a:bodyPr/>
              <a:lstStyle/>
              <a:p>
                <a:r>
                  <a:rPr lang="en-US">
                    <a:noFill/>
                  </a:rPr>
                  <a:t> </a:t>
                </a:r>
              </a:p>
            </p:txBody>
          </p:sp>
        </mc:Fallback>
      </mc:AlternateContent>
      <p:sp>
        <p:nvSpPr>
          <p:cNvPr id="2" name="Oval Callout 9">
            <a:extLst>
              <a:ext uri="{FF2B5EF4-FFF2-40B4-BE49-F238E27FC236}">
                <a16:creationId xmlns:a16="http://schemas.microsoft.com/office/drawing/2014/main" id="{82099503-CFB5-4CD9-70CB-4D5CD74E98A2}"/>
              </a:ext>
            </a:extLst>
          </p:cNvPr>
          <p:cNvSpPr/>
          <p:nvPr/>
        </p:nvSpPr>
        <p:spPr>
          <a:xfrm>
            <a:off x="1123312" y="5935396"/>
            <a:ext cx="1794022" cy="786468"/>
          </a:xfrm>
          <a:prstGeom prst="wedgeEllipseCallout">
            <a:avLst>
              <a:gd name="adj1" fmla="val 16723"/>
              <a:gd name="adj2" fmla="val 80858"/>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3800" b="1" i="0" u="none" strike="noStrike" kern="0" cap="none" spc="0" normalizeH="0" baseline="0" noProof="0" dirty="0">
              <a:ln>
                <a:noFill/>
              </a:ln>
              <a:solidFill>
                <a:srgbClr val="FFFFFF"/>
              </a:solidFill>
              <a:effectLst/>
              <a:uLnTx/>
              <a:uFillTx/>
              <a:latin typeface="Arial"/>
              <a:ea typeface="+mn-ea"/>
              <a:cs typeface="+mn-cs"/>
            </a:endParaRPr>
          </a:p>
        </p:txBody>
      </p:sp>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3D0FCBD0-A37B-9727-7782-B116F3BFBEB4}"/>
                  </a:ext>
                </a:extLst>
              </p:cNvPr>
              <p:cNvSpPr/>
              <p:nvPr/>
            </p:nvSpPr>
            <p:spPr>
              <a:xfrm>
                <a:off x="4667887" y="6452233"/>
                <a:ext cx="12496800" cy="2519985"/>
              </a:xfrm>
              <a:prstGeom prst="rect">
                <a:avLst/>
              </a:prstGeom>
            </p:spPr>
            <p:txBody>
              <a:bodyPr wrap="square">
                <a:spAutoFit/>
              </a:bodyPr>
              <a:lstStyle/>
              <a:p>
                <a:pPr marR="30480" algn="just">
                  <a:lnSpc>
                    <a:spcPct val="200000"/>
                  </a:lnSpc>
                  <a:spcAft>
                    <a:spcPts val="1200"/>
                  </a:spcAft>
                </a:pPr>
                <a:r>
                  <a:rPr lang="da-DK" sz="4000" dirty="0">
                    <a:latin typeface="Arial" panose="020B0604020202020204" pitchFamily="34" charset="0"/>
                    <a:ea typeface="Calibri" panose="020F0502020204030204" pitchFamily="34" charset="0"/>
                  </a:rPr>
                  <a:t>Đáp án đúng: B.</a:t>
                </a:r>
                <a:endParaRPr lang="en-US" sz="3600" dirty="0">
                  <a:latin typeface="Times New Roman" panose="02020603050405020304" pitchFamily="18" charset="0"/>
                  <a:ea typeface="Times New Roman" panose="02020603050405020304" pitchFamily="18" charset="0"/>
                </a:endParaRPr>
              </a:p>
              <a:p>
                <a:pPr marR="30480" algn="just">
                  <a:lnSpc>
                    <a:spcPct val="200000"/>
                  </a:lnSpc>
                  <a:spcAft>
                    <a:spcPts val="1200"/>
                  </a:spcAft>
                </a:pPr>
                <a:r>
                  <a:rPr lang="da-DK" sz="4000" dirty="0">
                    <a:latin typeface="Arial" panose="020B0604020202020204" pitchFamily="34" charset="0"/>
                    <a:ea typeface="Calibri" panose="020F0502020204030204" pitchFamily="34" charset="0"/>
                  </a:rPr>
                  <a:t>Thể tích khối lăng trụ là: </a:t>
                </a:r>
                <a14:m>
                  <m:oMath xmlns:m="http://schemas.openxmlformats.org/officeDocument/2006/math">
                    <m:r>
                      <a:rPr lang="da-DK" sz="4000" i="1">
                        <a:latin typeface="Cambria Math" panose="02040503050406030204" pitchFamily="18" charset="0"/>
                        <a:ea typeface="Calibri" panose="020F0502020204030204" pitchFamily="34" charset="0"/>
                        <a:cs typeface="Arial" panose="020B0604020202020204" pitchFamily="34" charset="0"/>
                      </a:rPr>
                      <m:t>𝑉</m:t>
                    </m:r>
                    <m:r>
                      <a:rPr lang="da-DK" sz="4000" i="1">
                        <a:latin typeface="Cambria Math" panose="02040503050406030204" pitchFamily="18" charset="0"/>
                        <a:ea typeface="Calibri" panose="020F0502020204030204" pitchFamily="34" charset="0"/>
                        <a:cs typeface="Arial" panose="020B0604020202020204" pitchFamily="34" charset="0"/>
                      </a:rPr>
                      <m:t>=</m:t>
                    </m:r>
                    <m:r>
                      <a:rPr lang="da-DK" sz="4000" i="1">
                        <a:latin typeface="Cambria Math" panose="02040503050406030204" pitchFamily="18" charset="0"/>
                        <a:ea typeface="Calibri" panose="020F0502020204030204" pitchFamily="34" charset="0"/>
                        <a:cs typeface="Arial" panose="020B0604020202020204" pitchFamily="34" charset="0"/>
                      </a:rPr>
                      <m:t>𝑆</m:t>
                    </m:r>
                    <m:r>
                      <a:rPr lang="da-DK" sz="4000" i="1">
                        <a:latin typeface="Cambria Math" panose="02040503050406030204" pitchFamily="18" charset="0"/>
                        <a:ea typeface="Calibri" panose="020F0502020204030204" pitchFamily="34" charset="0"/>
                        <a:cs typeface="Arial" panose="020B0604020202020204" pitchFamily="34" charset="0"/>
                      </a:rPr>
                      <m:t>.</m:t>
                    </m:r>
                    <m:r>
                      <a:rPr lang="da-DK" sz="4000" i="1">
                        <a:latin typeface="Cambria Math" panose="02040503050406030204" pitchFamily="18" charset="0"/>
                        <a:ea typeface="Calibri" panose="020F0502020204030204" pitchFamily="34" charset="0"/>
                        <a:cs typeface="Arial" panose="020B0604020202020204" pitchFamily="34" charset="0"/>
                      </a:rPr>
                      <m:t>h</m:t>
                    </m:r>
                    <m:r>
                      <a:rPr lang="da-DK" sz="4000" i="1">
                        <a:latin typeface="Cambria Math" panose="02040503050406030204" pitchFamily="18" charset="0"/>
                        <a:ea typeface="Calibri" panose="020F0502020204030204" pitchFamily="34" charset="0"/>
                        <a:cs typeface="Arial" panose="020B0604020202020204" pitchFamily="34" charset="0"/>
                      </a:rPr>
                      <m:t>=</m:t>
                    </m:r>
                    <m:sSup>
                      <m:sSupPr>
                        <m:ctrlPr>
                          <a:rPr lang="en-US" sz="4000" i="1">
                            <a:latin typeface="Cambria Math" panose="02040503050406030204" pitchFamily="18" charset="0"/>
                            <a:ea typeface="Calibri" panose="020F0502020204030204" pitchFamily="34" charset="0"/>
                            <a:cs typeface="Arial" panose="020B0604020202020204" pitchFamily="34" charset="0"/>
                          </a:rPr>
                        </m:ctrlPr>
                      </m:sSupPr>
                      <m:e>
                        <m:r>
                          <a:rPr lang="da-DK" sz="4000" i="1">
                            <a:latin typeface="Cambria Math" panose="02040503050406030204" pitchFamily="18" charset="0"/>
                            <a:ea typeface="Calibri" panose="020F0502020204030204" pitchFamily="34" charset="0"/>
                            <a:cs typeface="Arial" panose="020B0604020202020204" pitchFamily="34" charset="0"/>
                          </a:rPr>
                          <m:t>𝑎</m:t>
                        </m:r>
                      </m:e>
                      <m:sup>
                        <m:r>
                          <a:rPr lang="da-DK" sz="4000" i="1">
                            <a:latin typeface="Cambria Math" panose="02040503050406030204" pitchFamily="18" charset="0"/>
                            <a:ea typeface="Calibri" panose="020F0502020204030204" pitchFamily="34" charset="0"/>
                            <a:cs typeface="Arial" panose="020B0604020202020204" pitchFamily="34" charset="0"/>
                          </a:rPr>
                          <m:t>2</m:t>
                        </m:r>
                      </m:sup>
                    </m:sSup>
                    <m:r>
                      <a:rPr lang="da-DK" sz="4000" i="1">
                        <a:latin typeface="Cambria Math" panose="02040503050406030204" pitchFamily="18" charset="0"/>
                        <a:ea typeface="Calibri" panose="020F0502020204030204" pitchFamily="34" charset="0"/>
                        <a:cs typeface="Arial" panose="020B0604020202020204" pitchFamily="34" charset="0"/>
                      </a:rPr>
                      <m:t>.3</m:t>
                    </m:r>
                    <m:r>
                      <a:rPr lang="da-DK" sz="4000" i="1">
                        <a:latin typeface="Cambria Math" panose="02040503050406030204" pitchFamily="18" charset="0"/>
                        <a:ea typeface="Calibri" panose="020F0502020204030204" pitchFamily="34" charset="0"/>
                        <a:cs typeface="Arial" panose="020B0604020202020204" pitchFamily="34" charset="0"/>
                      </a:rPr>
                      <m:t>𝑎</m:t>
                    </m:r>
                    <m:r>
                      <a:rPr lang="da-DK" sz="4000" i="1">
                        <a:latin typeface="Cambria Math" panose="02040503050406030204" pitchFamily="18" charset="0"/>
                        <a:ea typeface="Calibri" panose="020F0502020204030204" pitchFamily="34" charset="0"/>
                        <a:cs typeface="Arial" panose="020B0604020202020204" pitchFamily="34" charset="0"/>
                      </a:rPr>
                      <m:t>=3</m:t>
                    </m:r>
                    <m:sSup>
                      <m:sSupPr>
                        <m:ctrlPr>
                          <a:rPr lang="en-US" sz="4000" i="1">
                            <a:latin typeface="Cambria Math" panose="02040503050406030204" pitchFamily="18" charset="0"/>
                            <a:ea typeface="Calibri" panose="020F0502020204030204" pitchFamily="34" charset="0"/>
                            <a:cs typeface="Arial" panose="020B0604020202020204" pitchFamily="34" charset="0"/>
                          </a:rPr>
                        </m:ctrlPr>
                      </m:sSupPr>
                      <m:e>
                        <m:r>
                          <a:rPr lang="da-DK" sz="4000" i="1">
                            <a:latin typeface="Cambria Math" panose="02040503050406030204" pitchFamily="18" charset="0"/>
                            <a:ea typeface="Calibri" panose="020F0502020204030204" pitchFamily="34" charset="0"/>
                            <a:cs typeface="Arial" panose="020B0604020202020204" pitchFamily="34" charset="0"/>
                          </a:rPr>
                          <m:t>𝑎</m:t>
                        </m:r>
                      </m:e>
                      <m:sup>
                        <m:r>
                          <a:rPr lang="da-DK" sz="4000" i="1">
                            <a:latin typeface="Cambria Math" panose="02040503050406030204" pitchFamily="18" charset="0"/>
                            <a:ea typeface="Calibri" panose="020F0502020204030204" pitchFamily="34" charset="0"/>
                            <a:cs typeface="Arial" panose="020B0604020202020204" pitchFamily="34" charset="0"/>
                          </a:rPr>
                          <m:t>3</m:t>
                        </m:r>
                      </m:sup>
                    </m:sSup>
                  </m:oMath>
                </a14:m>
                <a:r>
                  <a:rPr lang="da-DK" sz="4000" dirty="0">
                    <a:latin typeface="Arial" panose="020B0604020202020204" pitchFamily="34" charset="0"/>
                    <a:ea typeface="Calibri" panose="020F0502020204030204" pitchFamily="34" charset="0"/>
                  </a:rPr>
                  <a:t>.</a:t>
                </a:r>
                <a:endParaRPr lang="en-US" sz="3600" dirty="0">
                  <a:latin typeface="Times New Roman" panose="02020603050405020304" pitchFamily="18" charset="0"/>
                  <a:ea typeface="Times New Roman" panose="02020603050405020304" pitchFamily="18" charset="0"/>
                </a:endParaRPr>
              </a:p>
            </p:txBody>
          </p:sp>
        </mc:Choice>
        <mc:Fallback>
          <p:sp>
            <p:nvSpPr>
              <p:cNvPr id="5" name="Rectangle 4">
                <a:extLst>
                  <a:ext uri="{FF2B5EF4-FFF2-40B4-BE49-F238E27FC236}">
                    <a16:creationId xmlns:a16="http://schemas.microsoft.com/office/drawing/2014/main" id="{3D0FCBD0-A37B-9727-7782-B116F3BFBEB4}"/>
                  </a:ext>
                </a:extLst>
              </p:cNvPr>
              <p:cNvSpPr>
                <a:spLocks noRot="1" noChangeAspect="1" noMove="1" noResize="1" noEditPoints="1" noAdjustHandles="1" noChangeArrowheads="1" noChangeShapeType="1" noTextEdit="1"/>
              </p:cNvSpPr>
              <p:nvPr/>
            </p:nvSpPr>
            <p:spPr>
              <a:xfrm>
                <a:off x="4667887" y="6452233"/>
                <a:ext cx="12496800" cy="2519985"/>
              </a:xfrm>
              <a:prstGeom prst="rect">
                <a:avLst/>
              </a:prstGeom>
              <a:blipFill>
                <a:blip r:embed="rId9"/>
                <a:stretch>
                  <a:fillRect l="-1756" b="-9179"/>
                </a:stretch>
              </a:blipFill>
            </p:spPr>
            <p:txBody>
              <a:bodyPr/>
              <a:lstStyle/>
              <a:p>
                <a:r>
                  <a:rPr lang="en-US">
                    <a:noFill/>
                  </a:rPr>
                  <a:t> </a:t>
                </a:r>
              </a:p>
            </p:txBody>
          </p:sp>
        </mc:Fallback>
      </mc:AlternateContent>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up)">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 grpId="0"/>
      <p:bldP spid="2" grpId="0" animBg="1"/>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717418">
            <a:off x="12063102" y="2494814"/>
            <a:ext cx="10773397" cy="9875614"/>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52400" y="8267700"/>
            <a:ext cx="1082759" cy="1610050"/>
          </a:xfrm>
          <a:prstGeom prst="rect">
            <a:avLst/>
          </a:prstGeom>
        </p:spPr>
      </p:pic>
      <p:sp>
        <p:nvSpPr>
          <p:cNvPr id="3" name="Rectangle 2"/>
          <p:cNvSpPr/>
          <p:nvPr/>
        </p:nvSpPr>
        <p:spPr>
          <a:xfrm>
            <a:off x="533400" y="173918"/>
            <a:ext cx="17145000" cy="875048"/>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1200"/>
              </a:spcAft>
              <a:buClrTx/>
              <a:buSzTx/>
              <a:buFontTx/>
              <a:buNone/>
              <a:tabLst/>
              <a:defRPr/>
            </a:pP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9" name="Rectangle 8"/>
              <p:cNvSpPr/>
              <p:nvPr/>
            </p:nvSpPr>
            <p:spPr>
              <a:xfrm>
                <a:off x="889744" y="409250"/>
                <a:ext cx="16687800" cy="4337149"/>
              </a:xfrm>
              <a:prstGeom prst="rect">
                <a:avLst/>
              </a:prstGeom>
            </p:spPr>
            <p:txBody>
              <a:bodyPr wrap="square">
                <a:spAutoFit/>
              </a:bodyPr>
              <a:lstStyle/>
              <a:p>
                <a:pPr algn="just">
                  <a:lnSpc>
                    <a:spcPct val="200000"/>
                  </a:lnSpc>
                  <a:spcAft>
                    <a:spcPts val="800"/>
                  </a:spcAft>
                </a:pPr>
                <a:r>
                  <a:rPr lang="pt-BR" sz="4000" kern="100" dirty="0">
                    <a:latin typeface="Arial" panose="020B0604020202020204" pitchFamily="34" charset="0"/>
                    <a:ea typeface="Times New Roman" panose="02020603050405020304" pitchFamily="18" charset="0"/>
                    <a:cs typeface="Times New Roman" panose="02020603050405020304" pitchFamily="18" charset="0"/>
                  </a:rPr>
                  <a:t>						  Cho khối chóp có diện tích đáy là </a:t>
                </a:r>
                <a14:m>
                  <m:oMath xmlns:m="http://schemas.openxmlformats.org/officeDocument/2006/math">
                    <m:sSup>
                      <m:sSup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4000" i="1" kern="100">
                            <a:latin typeface="Cambria Math" panose="02040503050406030204" pitchFamily="18" charset="0"/>
                            <a:ea typeface="Times New Roman" panose="02020603050405020304" pitchFamily="18" charset="0"/>
                            <a:cs typeface="Arial" panose="020B0604020202020204" pitchFamily="34" charset="0"/>
                          </a:rPr>
                          <m:t>𝑎</m:t>
                        </m:r>
                      </m:e>
                      <m:sup>
                        <m:r>
                          <a:rPr lang="pt-BR" sz="4000" i="1" kern="100" baseline="30000">
                            <a:latin typeface="Cambria Math" panose="02040503050406030204" pitchFamily="18" charset="0"/>
                            <a:ea typeface="Times New Roman" panose="02020603050405020304" pitchFamily="18" charset="0"/>
                            <a:cs typeface="Arial" panose="020B0604020202020204" pitchFamily="34" charset="0"/>
                          </a:rPr>
                          <m:t>2</m:t>
                        </m:r>
                      </m:sup>
                    </m:sSup>
                  </m:oMath>
                </a14:m>
                <a:r>
                  <a:rPr lang="pt-BR" sz="4000" kern="100" dirty="0">
                    <a:latin typeface="Arial" panose="020B0604020202020204" pitchFamily="34" charset="0"/>
                    <a:ea typeface="Times New Roman" panose="02020603050405020304" pitchFamily="18" charset="0"/>
                    <a:cs typeface="Times New Roman" panose="02020603050405020304" pitchFamily="18" charset="0"/>
                  </a:rPr>
                  <a:t> và chiều cao là </a:t>
                </a:r>
                <a14:m>
                  <m:oMath xmlns:m="http://schemas.openxmlformats.org/officeDocument/2006/math">
                    <m:r>
                      <a:rPr lang="pt-BR" sz="4000" i="1" kern="100">
                        <a:latin typeface="Cambria Math" panose="02040503050406030204" pitchFamily="18" charset="0"/>
                        <a:ea typeface="Times New Roman" panose="02020603050405020304" pitchFamily="18" charset="0"/>
                        <a:cs typeface="Arial" panose="020B0604020202020204" pitchFamily="34" charset="0"/>
                      </a:rPr>
                      <m:t>3</m:t>
                    </m:r>
                    <m:r>
                      <a:rPr lang="pt-BR" sz="4000" i="1" kern="100">
                        <a:latin typeface="Cambria Math" panose="02040503050406030204" pitchFamily="18" charset="0"/>
                        <a:ea typeface="Times New Roman" panose="02020603050405020304" pitchFamily="18" charset="0"/>
                        <a:cs typeface="Arial" panose="020B0604020202020204" pitchFamily="34" charset="0"/>
                      </a:rPr>
                      <m:t>𝑎</m:t>
                    </m:r>
                  </m:oMath>
                </a14:m>
                <a:r>
                  <a:rPr lang="pt-BR" sz="4000" kern="100" dirty="0">
                    <a:latin typeface="Arial" panose="020B0604020202020204" pitchFamily="34" charset="0"/>
                    <a:ea typeface="Times New Roman" panose="02020603050405020304" pitchFamily="18" charset="0"/>
                    <a:cs typeface="Times New Roman" panose="02020603050405020304" pitchFamily="18" charset="0"/>
                  </a:rPr>
                  <a:t>. Thể tích của khối chóp bằng:</a:t>
                </a:r>
                <a:endParaRPr lang="en-US" sz="32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pt-BR" sz="4000" kern="100" dirty="0">
                    <a:latin typeface="Arial" panose="020B0604020202020204" pitchFamily="34" charset="0"/>
                    <a:ea typeface="Times New Roman" panose="02020603050405020304" pitchFamily="18" charset="0"/>
                    <a:cs typeface="Times New Roman" panose="02020603050405020304" pitchFamily="18" charset="0"/>
                  </a:rPr>
                  <a:t>A. </a:t>
                </a:r>
                <a14:m>
                  <m:oMath xmlns:m="http://schemas.openxmlformats.org/officeDocument/2006/math">
                    <m:r>
                      <a:rPr lang="pt-BR" sz="4000" i="1" kern="100">
                        <a:latin typeface="Cambria Math" panose="02040503050406030204" pitchFamily="18" charset="0"/>
                        <a:ea typeface="Times New Roman" panose="02020603050405020304" pitchFamily="18" charset="0"/>
                        <a:cs typeface="Arial" panose="020B0604020202020204" pitchFamily="34" charset="0"/>
                      </a:rPr>
                      <m:t>𝑎</m:t>
                    </m:r>
                    <m:r>
                      <a:rPr lang="pt-BR" sz="4000" i="1" kern="100" baseline="30000">
                        <a:latin typeface="Cambria Math" panose="02040503050406030204" pitchFamily="18" charset="0"/>
                        <a:ea typeface="Times New Roman" panose="02020603050405020304" pitchFamily="18" charset="0"/>
                        <a:cs typeface="Arial" panose="020B0604020202020204" pitchFamily="34" charset="0"/>
                      </a:rPr>
                      <m:t>3</m:t>
                    </m:r>
                  </m:oMath>
                </a14:m>
                <a:r>
                  <a:rPr lang="pt-BR" sz="4000" kern="100" dirty="0">
                    <a:latin typeface="Arial" panose="020B0604020202020204" pitchFamily="34" charset="0"/>
                    <a:ea typeface="Times New Roman" panose="02020603050405020304" pitchFamily="18" charset="0"/>
                    <a:cs typeface="Times New Roman" panose="02020603050405020304" pitchFamily="18" charset="0"/>
                  </a:rPr>
                  <a:t>				B. </a:t>
                </a:r>
                <a14:m>
                  <m:oMath xmlns:m="http://schemas.openxmlformats.org/officeDocument/2006/math">
                    <m:r>
                      <a:rPr lang="pt-BR" sz="4000" i="1" kern="100">
                        <a:latin typeface="Cambria Math" panose="02040503050406030204" pitchFamily="18" charset="0"/>
                        <a:ea typeface="Times New Roman" panose="02020603050405020304" pitchFamily="18" charset="0"/>
                        <a:cs typeface="Arial" panose="020B0604020202020204" pitchFamily="34" charset="0"/>
                      </a:rPr>
                      <m:t>3</m:t>
                    </m:r>
                    <m:sSup>
                      <m:sSup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4000" i="1" kern="100">
                            <a:latin typeface="Cambria Math" panose="02040503050406030204" pitchFamily="18" charset="0"/>
                            <a:ea typeface="Times New Roman" panose="02020603050405020304" pitchFamily="18" charset="0"/>
                            <a:cs typeface="Arial" panose="020B0604020202020204" pitchFamily="34" charset="0"/>
                          </a:rPr>
                          <m:t>𝑎</m:t>
                        </m:r>
                      </m:e>
                      <m:sup>
                        <m:r>
                          <a:rPr lang="pt-BR" sz="4000" i="1" kern="100" baseline="30000">
                            <a:latin typeface="Cambria Math" panose="02040503050406030204" pitchFamily="18" charset="0"/>
                            <a:ea typeface="Times New Roman" panose="02020603050405020304" pitchFamily="18" charset="0"/>
                            <a:cs typeface="Arial" panose="020B0604020202020204" pitchFamily="34" charset="0"/>
                          </a:rPr>
                          <m:t>3</m:t>
                        </m:r>
                      </m:sup>
                    </m:sSup>
                  </m:oMath>
                </a14:m>
                <a:r>
                  <a:rPr lang="pt-BR" sz="4000" kern="100" dirty="0">
                    <a:latin typeface="Arial" panose="020B0604020202020204" pitchFamily="34" charset="0"/>
                    <a:ea typeface="Times New Roman" panose="02020603050405020304" pitchFamily="18" charset="0"/>
                    <a:cs typeface="Times New Roman" panose="02020603050405020304" pitchFamily="18" charset="0"/>
                  </a:rPr>
                  <a:t>			C. </a:t>
                </a:r>
                <a14:m>
                  <m:oMath xmlns:m="http://schemas.openxmlformats.org/officeDocument/2006/math">
                    <m:f>
                      <m:f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Pr>
                      <m:num>
                        <m:sSup>
                          <m:sSup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4000" i="1" kern="100">
                                <a:latin typeface="Cambria Math" panose="02040503050406030204" pitchFamily="18" charset="0"/>
                                <a:ea typeface="Times New Roman" panose="02020603050405020304" pitchFamily="18" charset="0"/>
                                <a:cs typeface="Arial" panose="020B0604020202020204" pitchFamily="34" charset="0"/>
                              </a:rPr>
                              <m:t>𝑎</m:t>
                            </m:r>
                          </m:e>
                          <m:sup>
                            <m:r>
                              <a:rPr lang="pt-BR" sz="4000" i="1" kern="100">
                                <a:latin typeface="Cambria Math" panose="02040503050406030204" pitchFamily="18" charset="0"/>
                                <a:ea typeface="Times New Roman" panose="02020603050405020304" pitchFamily="18" charset="0"/>
                                <a:cs typeface="Arial" panose="020B0604020202020204" pitchFamily="34" charset="0"/>
                              </a:rPr>
                              <m:t>3</m:t>
                            </m:r>
                          </m:sup>
                        </m:sSup>
                      </m:num>
                      <m:den>
                        <m:r>
                          <a:rPr lang="pt-BR" sz="4000" i="1" kern="100">
                            <a:latin typeface="Cambria Math" panose="02040503050406030204" pitchFamily="18" charset="0"/>
                            <a:ea typeface="Times New Roman" panose="02020603050405020304" pitchFamily="18" charset="0"/>
                            <a:cs typeface="Arial" panose="020B0604020202020204" pitchFamily="34" charset="0"/>
                          </a:rPr>
                          <m:t>3</m:t>
                        </m:r>
                      </m:den>
                    </m:f>
                  </m:oMath>
                </a14:m>
                <a:r>
                  <a:rPr lang="pt-BR" sz="4000" kern="100" dirty="0">
                    <a:latin typeface="Arial" panose="020B0604020202020204" pitchFamily="34" charset="0"/>
                    <a:ea typeface="Times New Roman" panose="02020603050405020304" pitchFamily="18" charset="0"/>
                    <a:cs typeface="Times New Roman" panose="02020603050405020304" pitchFamily="18" charset="0"/>
                  </a:rPr>
                  <a:t>			D. </a:t>
                </a:r>
                <a14:m>
                  <m:oMath xmlns:m="http://schemas.openxmlformats.org/officeDocument/2006/math">
                    <m:r>
                      <a:rPr lang="pt-BR" sz="4000" i="1" kern="100">
                        <a:latin typeface="Cambria Math" panose="02040503050406030204" pitchFamily="18" charset="0"/>
                        <a:ea typeface="Times New Roman" panose="02020603050405020304" pitchFamily="18" charset="0"/>
                        <a:cs typeface="Arial" panose="020B0604020202020204" pitchFamily="34" charset="0"/>
                      </a:rPr>
                      <m:t>9</m:t>
                    </m:r>
                    <m:sSup>
                      <m:sSup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4000" i="1" kern="100">
                            <a:latin typeface="Cambria Math" panose="02040503050406030204" pitchFamily="18" charset="0"/>
                            <a:ea typeface="Times New Roman" panose="02020603050405020304" pitchFamily="18" charset="0"/>
                            <a:cs typeface="Arial" panose="020B0604020202020204" pitchFamily="34" charset="0"/>
                          </a:rPr>
                          <m:t>𝑎</m:t>
                        </m:r>
                      </m:e>
                      <m:sup>
                        <m:r>
                          <a:rPr lang="pt-BR" sz="4000" i="1" kern="100" baseline="30000">
                            <a:latin typeface="Cambria Math" panose="02040503050406030204" pitchFamily="18" charset="0"/>
                            <a:ea typeface="Times New Roman" panose="02020603050405020304" pitchFamily="18" charset="0"/>
                            <a:cs typeface="Arial" panose="020B0604020202020204" pitchFamily="34" charset="0"/>
                          </a:rPr>
                          <m:t>3</m:t>
                        </m:r>
                      </m:sup>
                    </m:sSup>
                  </m:oMath>
                </a14:m>
                <a:r>
                  <a:rPr lang="pt-BR" sz="4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32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9" name="Rectangle 8"/>
              <p:cNvSpPr>
                <a:spLocks noRot="1" noChangeAspect="1" noMove="1" noResize="1" noEditPoints="1" noAdjustHandles="1" noChangeArrowheads="1" noChangeShapeType="1" noTextEdit="1"/>
              </p:cNvSpPr>
              <p:nvPr/>
            </p:nvSpPr>
            <p:spPr>
              <a:xfrm>
                <a:off x="889744" y="409250"/>
                <a:ext cx="16687800" cy="4337149"/>
              </a:xfrm>
              <a:prstGeom prst="rect">
                <a:avLst/>
              </a:prstGeom>
              <a:blipFill>
                <a:blip r:embed="rId6"/>
                <a:stretch>
                  <a:fillRect l="-1315" r="-1279" b="-1685"/>
                </a:stretch>
              </a:blipFill>
            </p:spPr>
            <p:txBody>
              <a:bodyPr/>
              <a:lstStyle/>
              <a:p>
                <a:r>
                  <a:rPr lang="en-US">
                    <a:noFill/>
                  </a:rPr>
                  <a:t> </a:t>
                </a:r>
              </a:p>
            </p:txBody>
          </p:sp>
        </mc:Fallback>
      </mc:AlternateContent>
      <p:sp>
        <p:nvSpPr>
          <p:cNvPr id="10" name="Rectangle 9"/>
          <p:cNvSpPr/>
          <p:nvPr/>
        </p:nvSpPr>
        <p:spPr>
          <a:xfrm>
            <a:off x="889744" y="816377"/>
            <a:ext cx="5831020"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000" b="1" i="0" u="none" strike="noStrike" kern="1200" cap="none" spc="0" normalizeH="0" baseline="0" noProof="0" dirty="0" err="1">
                <a:ln>
                  <a:noFill/>
                </a:ln>
                <a:solidFill>
                  <a:srgbClr val="C00000"/>
                </a:solidFill>
                <a:effectLst/>
                <a:uLnTx/>
                <a:uFillTx/>
                <a:latin typeface="Arial" panose="020B0604020202020204" pitchFamily="34" charset="0"/>
                <a:ea typeface="Calibri" panose="020F0502020204030204" pitchFamily="34" charset="0"/>
                <a:cs typeface="+mn-cs"/>
              </a:rPr>
              <a:t>Bài</a:t>
            </a:r>
            <a:r>
              <a:rPr kumimoji="0" lang="fr-FR" sz="4000" b="1"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mn-cs"/>
              </a:rPr>
              <a:t> </a:t>
            </a:r>
            <a:r>
              <a:rPr lang="fr-FR" sz="4000" b="1" noProof="0" dirty="0">
                <a:solidFill>
                  <a:srgbClr val="C00000"/>
                </a:solidFill>
                <a:latin typeface="Arial" panose="020B0604020202020204" pitchFamily="34" charset="0"/>
                <a:ea typeface="Calibri" panose="020F0502020204030204" pitchFamily="34" charset="0"/>
              </a:rPr>
              <a:t>4</a:t>
            </a:r>
            <a:r>
              <a:rPr kumimoji="0" lang="fr-FR" sz="4000" b="1"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mn-cs"/>
              </a:rPr>
              <a:t> (SGK – </a:t>
            </a:r>
            <a:r>
              <a:rPr kumimoji="0" lang="fr-FR" sz="4000" b="1" i="0" u="none" strike="noStrike" kern="1200" cap="none" spc="0" normalizeH="0" baseline="0" noProof="0" dirty="0" err="1">
                <a:ln>
                  <a:noFill/>
                </a:ln>
                <a:solidFill>
                  <a:srgbClr val="C00000"/>
                </a:solidFill>
                <a:effectLst/>
                <a:uLnTx/>
                <a:uFillTx/>
                <a:latin typeface="Arial" panose="020B0604020202020204" pitchFamily="34" charset="0"/>
                <a:ea typeface="Calibri" panose="020F0502020204030204" pitchFamily="34" charset="0"/>
                <a:cs typeface="+mn-cs"/>
              </a:rPr>
              <a:t>trang</a:t>
            </a:r>
            <a:r>
              <a:rPr kumimoji="0" lang="fr-FR" sz="4000" b="1"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mn-cs"/>
              </a:rPr>
              <a:t> </a:t>
            </a:r>
            <a:r>
              <a:rPr lang="fr-FR" sz="4000" b="1" noProof="0" dirty="0">
                <a:solidFill>
                  <a:srgbClr val="C00000"/>
                </a:solidFill>
                <a:latin typeface="Arial" panose="020B0604020202020204" pitchFamily="34" charset="0"/>
                <a:ea typeface="Calibri" panose="020F0502020204030204" pitchFamily="34" charset="0"/>
              </a:rPr>
              <a:t>11</a:t>
            </a:r>
            <a:r>
              <a:rPr lang="fr-FR" sz="4000" b="1" dirty="0">
                <a:solidFill>
                  <a:srgbClr val="C00000"/>
                </a:solidFill>
                <a:latin typeface="Arial" panose="020B0604020202020204" pitchFamily="34" charset="0"/>
                <a:ea typeface="Calibri" panose="020F0502020204030204" pitchFamily="34" charset="0"/>
              </a:rPr>
              <a:t>6</a:t>
            </a:r>
            <a:r>
              <a:rPr kumimoji="0" lang="fr-FR" sz="4000" b="1"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mn-cs"/>
              </a:rPr>
              <a:t>)</a:t>
            </a:r>
            <a:endParaRPr kumimoji="0" lang="en-US" sz="4000" b="0" i="0" u="none" strike="noStrike" kern="1200" cap="none" spc="0" normalizeH="0" baseline="0" noProof="0" dirty="0">
              <a:ln>
                <a:noFill/>
              </a:ln>
              <a:solidFill>
                <a:srgbClr val="C00000"/>
              </a:solidFill>
              <a:effectLst/>
              <a:uLnTx/>
              <a:uFillTx/>
              <a:latin typeface="Calibri"/>
              <a:ea typeface="+mn-ea"/>
              <a:cs typeface="+mn-cs"/>
            </a:endParaRPr>
          </a:p>
        </p:txBody>
      </p:sp>
      <p:sp>
        <p:nvSpPr>
          <p:cNvPr id="11" name="Oval Callout 10"/>
          <p:cNvSpPr/>
          <p:nvPr/>
        </p:nvSpPr>
        <p:spPr>
          <a:xfrm>
            <a:off x="13310069" y="5720581"/>
            <a:ext cx="1794022" cy="786468"/>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38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3800" b="1" i="0" u="none" strike="noStrike" kern="0" cap="none" spc="0" normalizeH="0" baseline="0" noProof="0" dirty="0">
              <a:ln>
                <a:noFill/>
              </a:ln>
              <a:solidFill>
                <a:srgbClr val="FFFFFF"/>
              </a:solidFill>
              <a:effectLst/>
              <a:uLnTx/>
              <a:uFillTx/>
              <a:latin typeface="Arial"/>
              <a:ea typeface="+mn-ea"/>
              <a:cs typeface="+mn-cs"/>
            </a:endParaRPr>
          </a:p>
        </p:txBody>
      </p:sp>
      <mc:AlternateContent xmlns:mc="http://schemas.openxmlformats.org/markup-compatibility/2006">
        <mc:Choice xmlns:a14="http://schemas.microsoft.com/office/drawing/2010/main" Requires="a14">
          <p:sp>
            <p:nvSpPr>
              <p:cNvPr id="8" name="Rectangle 7"/>
              <p:cNvSpPr/>
              <p:nvPr/>
            </p:nvSpPr>
            <p:spPr>
              <a:xfrm>
                <a:off x="1752600" y="5703076"/>
                <a:ext cx="14169096" cy="3003836"/>
              </a:xfrm>
              <a:prstGeom prst="rect">
                <a:avLst/>
              </a:prstGeom>
            </p:spPr>
            <p:txBody>
              <a:bodyPr wrap="square">
                <a:spAutoFit/>
              </a:bodyPr>
              <a:lstStyle/>
              <a:p>
                <a:pPr marR="30480" algn="just">
                  <a:lnSpc>
                    <a:spcPct val="200000"/>
                  </a:lnSpc>
                  <a:spcAft>
                    <a:spcPts val="1200"/>
                  </a:spcAft>
                </a:pPr>
                <a:r>
                  <a:rPr lang="da-DK" sz="4000" dirty="0">
                    <a:latin typeface="Arial" panose="020B0604020202020204" pitchFamily="34" charset="0"/>
                    <a:ea typeface="Calibri" panose="020F0502020204030204" pitchFamily="34" charset="0"/>
                  </a:rPr>
                  <a:t>Đáp án đúng: A.</a:t>
                </a:r>
                <a:endParaRPr lang="en-US" sz="3600" dirty="0">
                  <a:latin typeface="Times New Roman" panose="02020603050405020304" pitchFamily="18" charset="0"/>
                  <a:ea typeface="Times New Roman" panose="02020603050405020304" pitchFamily="18" charset="0"/>
                </a:endParaRPr>
              </a:p>
              <a:p>
                <a:pPr marR="30480" algn="just">
                  <a:lnSpc>
                    <a:spcPct val="200000"/>
                  </a:lnSpc>
                  <a:spcAft>
                    <a:spcPts val="1200"/>
                  </a:spcAft>
                </a:pPr>
                <a:r>
                  <a:rPr lang="da-DK" sz="4000" dirty="0">
                    <a:latin typeface="Arial" panose="020B0604020202020204" pitchFamily="34" charset="0"/>
                    <a:ea typeface="Calibri" panose="020F0502020204030204" pitchFamily="34" charset="0"/>
                  </a:rPr>
                  <a:t>Thể tích khối lăng trụ là: </a:t>
                </a:r>
                <a14:m>
                  <m:oMath xmlns:m="http://schemas.openxmlformats.org/officeDocument/2006/math">
                    <m:r>
                      <a:rPr lang="da-DK" sz="4000" i="1">
                        <a:latin typeface="Cambria Math" panose="02040503050406030204" pitchFamily="18" charset="0"/>
                        <a:ea typeface="Calibri" panose="020F0502020204030204" pitchFamily="34" charset="0"/>
                        <a:cs typeface="Arial" panose="020B0604020202020204" pitchFamily="34" charset="0"/>
                      </a:rPr>
                      <m:t>𝑉</m:t>
                    </m:r>
                    <m:r>
                      <a:rPr lang="da-DK" sz="4000" i="1">
                        <a:latin typeface="Cambria Math" panose="02040503050406030204" pitchFamily="18" charset="0"/>
                        <a:ea typeface="Calibri" panose="020F0502020204030204" pitchFamily="34" charset="0"/>
                        <a:cs typeface="Arial" panose="020B0604020202020204" pitchFamily="34" charset="0"/>
                      </a:rPr>
                      <m:t>=</m:t>
                    </m:r>
                    <m:f>
                      <m:fPr>
                        <m:ctrlPr>
                          <a:rPr lang="en-US" sz="4000" i="1">
                            <a:latin typeface="Cambria Math" panose="02040503050406030204" pitchFamily="18" charset="0"/>
                            <a:ea typeface="Calibri" panose="020F0502020204030204" pitchFamily="34" charset="0"/>
                            <a:cs typeface="Arial" panose="020B0604020202020204" pitchFamily="34" charset="0"/>
                          </a:rPr>
                        </m:ctrlPr>
                      </m:fPr>
                      <m:num>
                        <m:r>
                          <a:rPr lang="da-DK" sz="4000" i="1">
                            <a:latin typeface="Cambria Math" panose="02040503050406030204" pitchFamily="18" charset="0"/>
                            <a:ea typeface="Calibri" panose="020F0502020204030204" pitchFamily="34" charset="0"/>
                            <a:cs typeface="Arial" panose="020B0604020202020204" pitchFamily="34" charset="0"/>
                          </a:rPr>
                          <m:t>1</m:t>
                        </m:r>
                      </m:num>
                      <m:den>
                        <m:r>
                          <a:rPr lang="da-DK" sz="4000" i="1">
                            <a:latin typeface="Cambria Math" panose="02040503050406030204" pitchFamily="18" charset="0"/>
                            <a:ea typeface="Calibri" panose="020F0502020204030204" pitchFamily="34" charset="0"/>
                            <a:cs typeface="Arial" panose="020B0604020202020204" pitchFamily="34" charset="0"/>
                          </a:rPr>
                          <m:t>3</m:t>
                        </m:r>
                      </m:den>
                    </m:f>
                    <m:r>
                      <a:rPr lang="da-DK" sz="4000" i="1">
                        <a:latin typeface="Cambria Math" panose="02040503050406030204" pitchFamily="18" charset="0"/>
                        <a:ea typeface="Calibri" panose="020F0502020204030204" pitchFamily="34" charset="0"/>
                        <a:cs typeface="Arial" panose="020B0604020202020204" pitchFamily="34" charset="0"/>
                      </a:rPr>
                      <m:t>𝑆</m:t>
                    </m:r>
                    <m:r>
                      <a:rPr lang="da-DK" sz="4000" i="1">
                        <a:latin typeface="Cambria Math" panose="02040503050406030204" pitchFamily="18" charset="0"/>
                        <a:ea typeface="Calibri" panose="020F0502020204030204" pitchFamily="34" charset="0"/>
                        <a:cs typeface="Arial" panose="020B0604020202020204" pitchFamily="34" charset="0"/>
                      </a:rPr>
                      <m:t>.</m:t>
                    </m:r>
                    <m:r>
                      <a:rPr lang="da-DK" sz="4000" i="1">
                        <a:latin typeface="Cambria Math" panose="02040503050406030204" pitchFamily="18" charset="0"/>
                        <a:ea typeface="Calibri" panose="020F0502020204030204" pitchFamily="34" charset="0"/>
                        <a:cs typeface="Arial" panose="020B0604020202020204" pitchFamily="34" charset="0"/>
                      </a:rPr>
                      <m:t>h</m:t>
                    </m:r>
                    <m:r>
                      <a:rPr lang="da-DK" sz="4000" i="1">
                        <a:latin typeface="Cambria Math" panose="02040503050406030204" pitchFamily="18" charset="0"/>
                        <a:ea typeface="Calibri" panose="020F0502020204030204" pitchFamily="34" charset="0"/>
                        <a:cs typeface="Arial" panose="020B0604020202020204" pitchFamily="34" charset="0"/>
                      </a:rPr>
                      <m:t>=</m:t>
                    </m:r>
                    <m:f>
                      <m:fPr>
                        <m:ctrlPr>
                          <a:rPr lang="en-US" sz="4000" i="1">
                            <a:latin typeface="Cambria Math" panose="02040503050406030204" pitchFamily="18" charset="0"/>
                            <a:ea typeface="Calibri" panose="020F0502020204030204" pitchFamily="34" charset="0"/>
                            <a:cs typeface="Arial" panose="020B0604020202020204" pitchFamily="34" charset="0"/>
                          </a:rPr>
                        </m:ctrlPr>
                      </m:fPr>
                      <m:num>
                        <m:r>
                          <a:rPr lang="da-DK" sz="4000" i="1">
                            <a:latin typeface="Cambria Math" panose="02040503050406030204" pitchFamily="18" charset="0"/>
                            <a:ea typeface="Calibri" panose="020F0502020204030204" pitchFamily="34" charset="0"/>
                            <a:cs typeface="Arial" panose="020B0604020202020204" pitchFamily="34" charset="0"/>
                          </a:rPr>
                          <m:t>1</m:t>
                        </m:r>
                      </m:num>
                      <m:den>
                        <m:r>
                          <a:rPr lang="da-DK" sz="4000" i="1">
                            <a:latin typeface="Cambria Math" panose="02040503050406030204" pitchFamily="18" charset="0"/>
                            <a:ea typeface="Calibri" panose="020F0502020204030204" pitchFamily="34" charset="0"/>
                            <a:cs typeface="Arial" panose="020B0604020202020204" pitchFamily="34" charset="0"/>
                          </a:rPr>
                          <m:t>3</m:t>
                        </m:r>
                      </m:den>
                    </m:f>
                    <m:sSup>
                      <m:sSupPr>
                        <m:ctrlPr>
                          <a:rPr lang="en-US" sz="4000" i="1">
                            <a:latin typeface="Cambria Math" panose="02040503050406030204" pitchFamily="18" charset="0"/>
                            <a:ea typeface="Calibri" panose="020F0502020204030204" pitchFamily="34" charset="0"/>
                            <a:cs typeface="Arial" panose="020B0604020202020204" pitchFamily="34" charset="0"/>
                          </a:rPr>
                        </m:ctrlPr>
                      </m:sSupPr>
                      <m:e>
                        <m:r>
                          <a:rPr lang="da-DK" sz="4000" i="1">
                            <a:latin typeface="Cambria Math" panose="02040503050406030204" pitchFamily="18" charset="0"/>
                            <a:ea typeface="Calibri" panose="020F0502020204030204" pitchFamily="34" charset="0"/>
                            <a:cs typeface="Arial" panose="020B0604020202020204" pitchFamily="34" charset="0"/>
                          </a:rPr>
                          <m:t>𝑎</m:t>
                        </m:r>
                      </m:e>
                      <m:sup>
                        <m:r>
                          <a:rPr lang="da-DK" sz="4000" i="1">
                            <a:latin typeface="Cambria Math" panose="02040503050406030204" pitchFamily="18" charset="0"/>
                            <a:ea typeface="Calibri" panose="020F0502020204030204" pitchFamily="34" charset="0"/>
                            <a:cs typeface="Arial" panose="020B0604020202020204" pitchFamily="34" charset="0"/>
                          </a:rPr>
                          <m:t>2</m:t>
                        </m:r>
                      </m:sup>
                    </m:sSup>
                    <m:r>
                      <a:rPr lang="da-DK" sz="4000" i="1">
                        <a:latin typeface="Cambria Math" panose="02040503050406030204" pitchFamily="18" charset="0"/>
                        <a:ea typeface="Calibri" panose="020F0502020204030204" pitchFamily="34" charset="0"/>
                        <a:cs typeface="Arial" panose="020B0604020202020204" pitchFamily="34" charset="0"/>
                      </a:rPr>
                      <m:t>.3</m:t>
                    </m:r>
                    <m:r>
                      <a:rPr lang="da-DK" sz="4000" i="1">
                        <a:latin typeface="Cambria Math" panose="02040503050406030204" pitchFamily="18" charset="0"/>
                        <a:ea typeface="Calibri" panose="020F0502020204030204" pitchFamily="34" charset="0"/>
                        <a:cs typeface="Arial" panose="020B0604020202020204" pitchFamily="34" charset="0"/>
                      </a:rPr>
                      <m:t>𝑎</m:t>
                    </m:r>
                    <m:r>
                      <a:rPr lang="da-DK" sz="4000" i="1">
                        <a:latin typeface="Cambria Math" panose="02040503050406030204" pitchFamily="18" charset="0"/>
                        <a:ea typeface="Calibri" panose="020F0502020204030204" pitchFamily="34" charset="0"/>
                        <a:cs typeface="Arial" panose="020B0604020202020204" pitchFamily="34" charset="0"/>
                      </a:rPr>
                      <m:t>=</m:t>
                    </m:r>
                    <m:sSup>
                      <m:sSupPr>
                        <m:ctrlPr>
                          <a:rPr lang="en-US" sz="4000" i="1">
                            <a:latin typeface="Cambria Math" panose="02040503050406030204" pitchFamily="18" charset="0"/>
                            <a:ea typeface="Calibri" panose="020F0502020204030204" pitchFamily="34" charset="0"/>
                            <a:cs typeface="Arial" panose="020B0604020202020204" pitchFamily="34" charset="0"/>
                          </a:rPr>
                        </m:ctrlPr>
                      </m:sSupPr>
                      <m:e>
                        <m:r>
                          <a:rPr lang="da-DK" sz="4000" i="1">
                            <a:latin typeface="Cambria Math" panose="02040503050406030204" pitchFamily="18" charset="0"/>
                            <a:ea typeface="Calibri" panose="020F0502020204030204" pitchFamily="34" charset="0"/>
                            <a:cs typeface="Arial" panose="020B0604020202020204" pitchFamily="34" charset="0"/>
                          </a:rPr>
                          <m:t>𝑎</m:t>
                        </m:r>
                      </m:e>
                      <m:sup>
                        <m:r>
                          <a:rPr lang="da-DK" sz="4000" i="1">
                            <a:latin typeface="Cambria Math" panose="02040503050406030204" pitchFamily="18" charset="0"/>
                            <a:ea typeface="Calibri" panose="020F0502020204030204" pitchFamily="34" charset="0"/>
                            <a:cs typeface="Arial" panose="020B0604020202020204" pitchFamily="34" charset="0"/>
                          </a:rPr>
                          <m:t>3</m:t>
                        </m:r>
                      </m:sup>
                    </m:sSup>
                  </m:oMath>
                </a14:m>
                <a:r>
                  <a:rPr lang="da-DK" sz="4000" dirty="0">
                    <a:latin typeface="Arial" panose="020B0604020202020204" pitchFamily="34" charset="0"/>
                    <a:ea typeface="Calibri" panose="020F0502020204030204" pitchFamily="34" charset="0"/>
                  </a:rPr>
                  <a:t>.</a:t>
                </a:r>
                <a:endParaRPr lang="en-US" sz="3600" dirty="0">
                  <a:latin typeface="Times New Roman" panose="02020603050405020304" pitchFamily="18" charset="0"/>
                  <a:ea typeface="Times New Roman" panose="02020603050405020304" pitchFamily="18" charset="0"/>
                </a:endParaRPr>
              </a:p>
            </p:txBody>
          </p:sp>
        </mc:Choice>
        <mc:Fallback>
          <p:sp>
            <p:nvSpPr>
              <p:cNvPr id="8" name="Rectangle 7"/>
              <p:cNvSpPr>
                <a:spLocks noRot="1" noChangeAspect="1" noMove="1" noResize="1" noEditPoints="1" noAdjustHandles="1" noChangeArrowheads="1" noChangeShapeType="1" noTextEdit="1"/>
              </p:cNvSpPr>
              <p:nvPr/>
            </p:nvSpPr>
            <p:spPr>
              <a:xfrm>
                <a:off x="1752600" y="5703076"/>
                <a:ext cx="14169096" cy="3003836"/>
              </a:xfrm>
              <a:prstGeom prst="rect">
                <a:avLst/>
              </a:prstGeom>
              <a:blipFill>
                <a:blip r:embed="rId7"/>
                <a:stretch>
                  <a:fillRect l="-1549" b="-3252"/>
                </a:stretch>
              </a:blipFill>
            </p:spPr>
            <p:txBody>
              <a:bodyPr/>
              <a:lstStyle/>
              <a:p>
                <a:r>
                  <a:rPr lang="en-US">
                    <a:noFill/>
                  </a:rPr>
                  <a:t> </a:t>
                </a:r>
              </a:p>
            </p:txBody>
          </p:sp>
        </mc:Fallback>
      </mc:AlternateContent>
    </p:spTree>
    <p:extLst>
      <p:ext uri="{BB962C8B-B14F-4D97-AF65-F5344CB8AC3E}">
        <p14:creationId xmlns:p14="http://schemas.microsoft.com/office/powerpoint/2010/main" val="66278997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2446" y="-1899233"/>
            <a:ext cx="4240207" cy="4240207"/>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902154" y="7032529"/>
            <a:ext cx="4240207" cy="4240207"/>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7360259" y="3057806"/>
            <a:ext cx="1082759" cy="1610050"/>
          </a:xfrm>
          <a:prstGeom prst="rect">
            <a:avLst/>
          </a:prstGeom>
        </p:spPr>
      </p:pic>
      <p:sp>
        <p:nvSpPr>
          <p:cNvPr id="15" name="Rectangle 14"/>
          <p:cNvSpPr/>
          <p:nvPr/>
        </p:nvSpPr>
        <p:spPr>
          <a:xfrm>
            <a:off x="1099308" y="616744"/>
            <a:ext cx="5831020"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000" b="1" i="0" u="none" strike="noStrike" kern="1200" cap="none" spc="0" normalizeH="0" baseline="0" noProof="0" dirty="0" err="1">
                <a:ln>
                  <a:noFill/>
                </a:ln>
                <a:solidFill>
                  <a:srgbClr val="C00000"/>
                </a:solidFill>
                <a:effectLst/>
                <a:uLnTx/>
                <a:uFillTx/>
                <a:latin typeface="Arial" panose="020B0604020202020204" pitchFamily="34" charset="0"/>
                <a:ea typeface="Calibri" panose="020F0502020204030204" pitchFamily="34" charset="0"/>
                <a:cs typeface="+mn-cs"/>
              </a:rPr>
              <a:t>Bài</a:t>
            </a:r>
            <a:r>
              <a:rPr kumimoji="0" lang="fr-FR" sz="4000" b="1"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mn-cs"/>
              </a:rPr>
              <a:t> 5 (SGK – </a:t>
            </a:r>
            <a:r>
              <a:rPr kumimoji="0" lang="fr-FR" sz="4000" b="1" i="0" u="none" strike="noStrike" kern="1200" cap="none" spc="0" normalizeH="0" baseline="0" noProof="0" dirty="0" err="1">
                <a:ln>
                  <a:noFill/>
                </a:ln>
                <a:solidFill>
                  <a:srgbClr val="C00000"/>
                </a:solidFill>
                <a:effectLst/>
                <a:uLnTx/>
                <a:uFillTx/>
                <a:latin typeface="Arial" panose="020B0604020202020204" pitchFamily="34" charset="0"/>
                <a:ea typeface="Calibri" panose="020F0502020204030204" pitchFamily="34" charset="0"/>
                <a:cs typeface="+mn-cs"/>
              </a:rPr>
              <a:t>trang</a:t>
            </a:r>
            <a:r>
              <a:rPr kumimoji="0" lang="fr-FR" sz="4000" b="1"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mn-cs"/>
              </a:rPr>
              <a:t> </a:t>
            </a:r>
            <a:r>
              <a:rPr lang="fr-FR" sz="4000" b="1" noProof="0" dirty="0">
                <a:solidFill>
                  <a:srgbClr val="C00000"/>
                </a:solidFill>
                <a:latin typeface="Arial" panose="020B0604020202020204" pitchFamily="34" charset="0"/>
                <a:ea typeface="Calibri" panose="020F0502020204030204" pitchFamily="34" charset="0"/>
              </a:rPr>
              <a:t>11</a:t>
            </a:r>
            <a:r>
              <a:rPr lang="fr-FR" sz="4000" b="1" dirty="0">
                <a:solidFill>
                  <a:srgbClr val="C00000"/>
                </a:solidFill>
                <a:latin typeface="Arial" panose="020B0604020202020204" pitchFamily="34" charset="0"/>
                <a:ea typeface="Calibri" panose="020F0502020204030204" pitchFamily="34" charset="0"/>
              </a:rPr>
              <a:t>6</a:t>
            </a:r>
            <a:r>
              <a:rPr kumimoji="0" lang="fr-FR" sz="4000" b="1"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mn-cs"/>
              </a:rPr>
              <a:t>)</a:t>
            </a:r>
            <a:endParaRPr kumimoji="0" lang="en-US" sz="4000" b="0" i="0" u="none" strike="noStrike" kern="1200" cap="none" spc="0" normalizeH="0" baseline="0" noProof="0" dirty="0">
              <a:ln>
                <a:noFill/>
              </a:ln>
              <a:solidFill>
                <a:srgbClr val="C00000"/>
              </a:solidFill>
              <a:effectLst/>
              <a:uLnTx/>
              <a:uFillTx/>
              <a:latin typeface="Calibri"/>
              <a:ea typeface="+mn-ea"/>
              <a:cs typeface="+mn-cs"/>
            </a:endParaRPr>
          </a:p>
        </p:txBody>
      </p:sp>
      <p:pic>
        <p:nvPicPr>
          <p:cNvPr id="17"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4294293">
            <a:off x="-205854" y="2909634"/>
            <a:ext cx="1359571" cy="810825"/>
          </a:xfrm>
          <a:prstGeom prst="rect">
            <a:avLst/>
          </a:prstGeom>
        </p:spPr>
      </p:pic>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774F03D7-8E03-A0BA-7391-D9E867702CE7}"/>
                  </a:ext>
                </a:extLst>
              </p:cNvPr>
              <p:cNvSpPr txBox="1"/>
              <p:nvPr/>
            </p:nvSpPr>
            <p:spPr>
              <a:xfrm>
                <a:off x="860889" y="498824"/>
                <a:ext cx="8003924" cy="9504846"/>
              </a:xfrm>
              <a:prstGeom prst="rect">
                <a:avLst/>
              </a:prstGeom>
              <a:noFill/>
            </p:spPr>
            <p:txBody>
              <a:bodyPr wrap="square">
                <a:spAutoFit/>
              </a:bodyPr>
              <a:lstStyle/>
              <a:p>
                <a:pPr algn="just">
                  <a:lnSpc>
                    <a:spcPct val="150000"/>
                  </a:lnSpc>
                  <a:spcAft>
                    <a:spcPts val="800"/>
                  </a:spcAft>
                </a:pPr>
                <a:r>
                  <a:rPr lang="pt-BR" sz="3800" kern="100" dirty="0">
                    <a:latin typeface="Arial" panose="020B0604020202020204" pitchFamily="34" charset="0"/>
                    <a:ea typeface="Times New Roman" panose="02020603050405020304" pitchFamily="18" charset="0"/>
                    <a:cs typeface="Times New Roman" panose="02020603050405020304" pitchFamily="18" charset="0"/>
                  </a:rPr>
                  <a:t>							Cho tứ diện </a:t>
                </a:r>
                <a14:m>
                  <m:oMath xmlns:m="http://schemas.openxmlformats.org/officeDocument/2006/math">
                    <m:r>
                      <a:rPr lang="pt-BR" sz="3800" i="1" kern="100">
                        <a:latin typeface="Cambria Math" panose="02040503050406030204" pitchFamily="18" charset="0"/>
                        <a:ea typeface="Times New Roman" panose="02020603050405020304" pitchFamily="18" charset="0"/>
                        <a:cs typeface="Arial" panose="020B0604020202020204" pitchFamily="34" charset="0"/>
                      </a:rPr>
                      <m:t>𝑂𝐴𝐵𝐶</m:t>
                    </m:r>
                  </m:oMath>
                </a14:m>
                <a:r>
                  <a:rPr lang="pt-BR" sz="3800" kern="100" dirty="0">
                    <a:latin typeface="Arial" panose="020B0604020202020204" pitchFamily="34" charset="0"/>
                    <a:ea typeface="Times New Roman" panose="02020603050405020304" pitchFamily="18" charset="0"/>
                    <a:cs typeface="Times New Roman" panose="02020603050405020304" pitchFamily="18" charset="0"/>
                  </a:rPr>
                  <a:t> thỏa mãn </a:t>
                </a:r>
                <a14:m>
                  <m:oMath xmlns:m="http://schemas.openxmlformats.org/officeDocument/2006/math">
                    <m:r>
                      <a:rPr lang="pt-BR" sz="3800" i="1" kern="100">
                        <a:latin typeface="Cambria Math" panose="02040503050406030204" pitchFamily="18" charset="0"/>
                        <a:ea typeface="Times New Roman" panose="02020603050405020304" pitchFamily="18" charset="0"/>
                        <a:cs typeface="Arial" panose="020B0604020202020204" pitchFamily="34" charset="0"/>
                      </a:rPr>
                      <m:t>𝑂𝐴</m:t>
                    </m:r>
                    <m:r>
                      <a:rPr lang="pt-BR" sz="3800" i="1" kern="100">
                        <a:latin typeface="Cambria Math" panose="02040503050406030204" pitchFamily="18" charset="0"/>
                        <a:ea typeface="Times New Roman" panose="02020603050405020304" pitchFamily="18" charset="0"/>
                        <a:cs typeface="Arial" panose="020B0604020202020204" pitchFamily="34" charset="0"/>
                      </a:rPr>
                      <m:t> = </m:t>
                    </m:r>
                    <m:r>
                      <a:rPr lang="pt-BR" sz="3800" i="1" kern="100">
                        <a:latin typeface="Cambria Math" panose="02040503050406030204" pitchFamily="18" charset="0"/>
                        <a:ea typeface="Times New Roman" panose="02020603050405020304" pitchFamily="18" charset="0"/>
                        <a:cs typeface="Arial" panose="020B0604020202020204" pitchFamily="34" charset="0"/>
                      </a:rPr>
                      <m:t>𝑎</m:t>
                    </m:r>
                  </m:oMath>
                </a14:m>
                <a:r>
                  <a:rPr lang="pt-BR" sz="38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pt-BR" sz="3800" i="1" kern="100">
                        <a:latin typeface="Cambria Math" panose="02040503050406030204" pitchFamily="18" charset="0"/>
                        <a:ea typeface="Times New Roman" panose="02020603050405020304" pitchFamily="18" charset="0"/>
                        <a:cs typeface="Arial" panose="020B0604020202020204" pitchFamily="34" charset="0"/>
                      </a:rPr>
                      <m:t>𝑂𝐵</m:t>
                    </m:r>
                    <m:r>
                      <a:rPr lang="pt-BR" sz="3800" i="1" kern="100">
                        <a:latin typeface="Cambria Math" panose="02040503050406030204" pitchFamily="18" charset="0"/>
                        <a:ea typeface="Times New Roman" panose="02020603050405020304" pitchFamily="18" charset="0"/>
                        <a:cs typeface="Arial" panose="020B0604020202020204" pitchFamily="34" charset="0"/>
                      </a:rPr>
                      <m:t> = </m:t>
                    </m:r>
                    <m:r>
                      <a:rPr lang="pt-BR" sz="3800" i="1" kern="100">
                        <a:latin typeface="Cambria Math" panose="02040503050406030204" pitchFamily="18" charset="0"/>
                        <a:ea typeface="Times New Roman" panose="02020603050405020304" pitchFamily="18" charset="0"/>
                        <a:cs typeface="Arial" panose="020B0604020202020204" pitchFamily="34" charset="0"/>
                      </a:rPr>
                      <m:t>𝑏</m:t>
                    </m:r>
                  </m:oMath>
                </a14:m>
                <a:r>
                  <a:rPr lang="pt-BR" sz="38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pt-BR" sz="3800" i="1" kern="100">
                        <a:latin typeface="Cambria Math" panose="02040503050406030204" pitchFamily="18" charset="0"/>
                        <a:ea typeface="Times New Roman" panose="02020603050405020304" pitchFamily="18" charset="0"/>
                        <a:cs typeface="Arial" panose="020B0604020202020204" pitchFamily="34" charset="0"/>
                      </a:rPr>
                      <m:t>𝑂𝐶</m:t>
                    </m:r>
                    <m:r>
                      <a:rPr lang="pt-BR" sz="3800" i="1" kern="100">
                        <a:latin typeface="Cambria Math" panose="02040503050406030204" pitchFamily="18" charset="0"/>
                        <a:ea typeface="Times New Roman" panose="02020603050405020304" pitchFamily="18" charset="0"/>
                        <a:cs typeface="Arial" panose="020B0604020202020204" pitchFamily="34" charset="0"/>
                      </a:rPr>
                      <m:t> = </m:t>
                    </m:r>
                    <m:r>
                      <a:rPr lang="pt-BR" sz="3800" i="1" kern="100">
                        <a:latin typeface="Cambria Math" panose="02040503050406030204" pitchFamily="18" charset="0"/>
                        <a:ea typeface="Times New Roman" panose="02020603050405020304" pitchFamily="18" charset="0"/>
                        <a:cs typeface="Arial" panose="020B0604020202020204" pitchFamily="34" charset="0"/>
                      </a:rPr>
                      <m:t>𝑐</m:t>
                    </m:r>
                  </m:oMath>
                </a14:m>
                <a:r>
                  <a:rPr lang="pt-BR" sz="38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3800" i="1" kern="100">
                            <a:latin typeface="Cambria Math" panose="02040503050406030204" pitchFamily="18" charset="0"/>
                            <a:ea typeface="Times New Roman" panose="02020603050405020304" pitchFamily="18" charset="0"/>
                            <a:cs typeface="Arial" panose="020B0604020202020204" pitchFamily="34" charset="0"/>
                          </a:rPr>
                        </m:ctrlPr>
                      </m:accPr>
                      <m:e>
                        <m:r>
                          <a:rPr lang="pt-BR" sz="3800" i="1" kern="100">
                            <a:latin typeface="Cambria Math" panose="02040503050406030204" pitchFamily="18" charset="0"/>
                            <a:ea typeface="Times New Roman" panose="02020603050405020304" pitchFamily="18" charset="0"/>
                            <a:cs typeface="Arial" panose="020B0604020202020204" pitchFamily="34" charset="0"/>
                          </a:rPr>
                          <m:t>𝐴𝑂𝐵</m:t>
                        </m:r>
                      </m:e>
                    </m:acc>
                    <m:r>
                      <a:rPr lang="pt-BR" sz="3800" i="1" kern="100">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3800" i="1" kern="100">
                            <a:latin typeface="Cambria Math" panose="02040503050406030204" pitchFamily="18" charset="0"/>
                            <a:ea typeface="Times New Roman" panose="02020603050405020304" pitchFamily="18" charset="0"/>
                            <a:cs typeface="Arial" panose="020B0604020202020204" pitchFamily="34" charset="0"/>
                          </a:rPr>
                        </m:ctrlPr>
                      </m:accPr>
                      <m:e>
                        <m:r>
                          <a:rPr lang="pt-BR" sz="3800" i="1" kern="100">
                            <a:latin typeface="Cambria Math" panose="02040503050406030204" pitchFamily="18" charset="0"/>
                            <a:ea typeface="Times New Roman" panose="02020603050405020304" pitchFamily="18" charset="0"/>
                            <a:cs typeface="Arial" panose="020B0604020202020204" pitchFamily="34" charset="0"/>
                          </a:rPr>
                          <m:t>𝐵𝑂𝐶</m:t>
                        </m:r>
                      </m:e>
                    </m:acc>
                    <m:r>
                      <a:rPr lang="pt-BR" sz="3800" i="1" kern="100">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3800" i="1" kern="100">
                            <a:latin typeface="Cambria Math" panose="02040503050406030204" pitchFamily="18" charset="0"/>
                            <a:ea typeface="Times New Roman" panose="02020603050405020304" pitchFamily="18" charset="0"/>
                            <a:cs typeface="Arial" panose="020B0604020202020204" pitchFamily="34" charset="0"/>
                          </a:rPr>
                        </m:ctrlPr>
                      </m:accPr>
                      <m:e>
                        <m:r>
                          <a:rPr lang="pt-BR" sz="3800" i="1" kern="100">
                            <a:latin typeface="Cambria Math" panose="02040503050406030204" pitchFamily="18" charset="0"/>
                            <a:ea typeface="Times New Roman" panose="02020603050405020304" pitchFamily="18" charset="0"/>
                            <a:cs typeface="Arial" panose="020B0604020202020204" pitchFamily="34" charset="0"/>
                          </a:rPr>
                          <m:t>𝐶𝑂𝐴</m:t>
                        </m:r>
                      </m:e>
                    </m:acc>
                    <m:r>
                      <a:rPr lang="pt-BR" sz="3800" i="1" kern="100">
                        <a:latin typeface="Cambria Math" panose="02040503050406030204" pitchFamily="18" charset="0"/>
                        <a:ea typeface="Times New Roman" panose="02020603050405020304" pitchFamily="18" charset="0"/>
                        <a:cs typeface="Arial" panose="020B0604020202020204" pitchFamily="34" charset="0"/>
                      </a:rPr>
                      <m:t>=90°</m:t>
                    </m:r>
                  </m:oMath>
                </a14:m>
                <a:r>
                  <a:rPr lang="pt-BR" sz="3800" kern="100" dirty="0">
                    <a:latin typeface="Arial" panose="020B0604020202020204" pitchFamily="34" charset="0"/>
                    <a:ea typeface="Times New Roman" panose="02020603050405020304" pitchFamily="18" charset="0"/>
                    <a:cs typeface="Times New Roman" panose="02020603050405020304" pitchFamily="18" charset="0"/>
                  </a:rPr>
                  <a:t>. Thể tích của khối tứ diện </a:t>
                </a:r>
                <a14:m>
                  <m:oMath xmlns:m="http://schemas.openxmlformats.org/officeDocument/2006/math">
                    <m:r>
                      <a:rPr lang="pt-BR" sz="3800" i="1" kern="100">
                        <a:latin typeface="Cambria Math" panose="02040503050406030204" pitchFamily="18" charset="0"/>
                        <a:ea typeface="Times New Roman" panose="02020603050405020304" pitchFamily="18" charset="0"/>
                        <a:cs typeface="Arial" panose="020B0604020202020204" pitchFamily="34" charset="0"/>
                      </a:rPr>
                      <m:t>𝑂𝐴𝐵𝐶</m:t>
                    </m:r>
                  </m:oMath>
                </a14:m>
                <a:r>
                  <a:rPr lang="pt-BR" sz="3800" kern="100" dirty="0">
                    <a:latin typeface="Arial" panose="020B0604020202020204" pitchFamily="34" charset="0"/>
                    <a:ea typeface="Times New Roman" panose="02020603050405020304" pitchFamily="18" charset="0"/>
                    <a:cs typeface="Times New Roman" panose="02020603050405020304" pitchFamily="18" charset="0"/>
                  </a:rPr>
                  <a:t> bằng:</a:t>
                </a:r>
                <a:endParaRPr lang="en-US" sz="38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3800" kern="100" dirty="0">
                    <a:latin typeface="Arial" panose="020B0604020202020204" pitchFamily="34" charset="0"/>
                    <a:ea typeface="Times New Roman" panose="02020603050405020304" pitchFamily="18" charset="0"/>
                    <a:cs typeface="Times New Roman" panose="02020603050405020304" pitchFamily="18" charset="0"/>
                  </a:rPr>
                  <a:t>A. </a:t>
                </a:r>
                <a14:m>
                  <m:oMath xmlns:m="http://schemas.openxmlformats.org/officeDocument/2006/math">
                    <m:r>
                      <a:rPr lang="pt-BR" sz="3800" i="1" kern="100">
                        <a:latin typeface="Cambria Math" panose="02040503050406030204" pitchFamily="18" charset="0"/>
                        <a:ea typeface="Times New Roman" panose="02020603050405020304" pitchFamily="18" charset="0"/>
                        <a:cs typeface="Arial" panose="020B0604020202020204" pitchFamily="34" charset="0"/>
                      </a:rPr>
                      <m:t>𝑎𝑏𝑐</m:t>
                    </m:r>
                  </m:oMath>
                </a14:m>
                <a:r>
                  <a:rPr lang="pt-BR" sz="3800" kern="100" dirty="0">
                    <a:latin typeface="Arial" panose="020B0604020202020204" pitchFamily="34" charset="0"/>
                    <a:ea typeface="Times New Roman" panose="02020603050405020304" pitchFamily="18" charset="0"/>
                    <a:cs typeface="Times New Roman" panose="02020603050405020304" pitchFamily="18" charset="0"/>
                  </a:rPr>
                  <a:t>		</a:t>
                </a:r>
              </a:p>
              <a:p>
                <a:pPr algn="just">
                  <a:lnSpc>
                    <a:spcPct val="150000"/>
                  </a:lnSpc>
                  <a:spcAft>
                    <a:spcPts val="800"/>
                  </a:spcAft>
                </a:pPr>
                <a:r>
                  <a:rPr lang="pt-BR" sz="3800" kern="100" dirty="0">
                    <a:latin typeface="Arial" panose="020B0604020202020204" pitchFamily="34" charset="0"/>
                    <a:ea typeface="Times New Roman" panose="02020603050405020304" pitchFamily="18" charset="0"/>
                    <a:cs typeface="Times New Roman" panose="02020603050405020304" pitchFamily="18" charset="0"/>
                  </a:rPr>
                  <a:t>B. </a:t>
                </a:r>
                <a14:m>
                  <m:oMath xmlns:m="http://schemas.openxmlformats.org/officeDocument/2006/math">
                    <m:f>
                      <m:fPr>
                        <m:ctrlPr>
                          <a:rPr lang="en-US" sz="3800" i="1" kern="100">
                            <a:latin typeface="Cambria Math" panose="02040503050406030204" pitchFamily="18" charset="0"/>
                            <a:ea typeface="Times New Roman" panose="02020603050405020304" pitchFamily="18" charset="0"/>
                            <a:cs typeface="Arial" panose="020B0604020202020204" pitchFamily="34" charset="0"/>
                          </a:rPr>
                        </m:ctrlPr>
                      </m:fPr>
                      <m:num>
                        <m:r>
                          <a:rPr lang="pt-BR" sz="3800" i="1" kern="100">
                            <a:latin typeface="Cambria Math" panose="02040503050406030204" pitchFamily="18" charset="0"/>
                            <a:ea typeface="Times New Roman" panose="02020603050405020304" pitchFamily="18" charset="0"/>
                            <a:cs typeface="Arial" panose="020B0604020202020204" pitchFamily="34" charset="0"/>
                          </a:rPr>
                          <m:t>𝑎𝑏𝑐</m:t>
                        </m:r>
                      </m:num>
                      <m:den>
                        <m:r>
                          <a:rPr lang="pt-BR" sz="3800" i="1" kern="100">
                            <a:latin typeface="Cambria Math" panose="02040503050406030204" pitchFamily="18" charset="0"/>
                            <a:ea typeface="Times New Roman" panose="02020603050405020304" pitchFamily="18" charset="0"/>
                            <a:cs typeface="Arial" panose="020B0604020202020204" pitchFamily="34" charset="0"/>
                          </a:rPr>
                          <m:t>2</m:t>
                        </m:r>
                      </m:den>
                    </m:f>
                  </m:oMath>
                </a14:m>
                <a:r>
                  <a:rPr lang="pt-BR" sz="3800" kern="100" dirty="0">
                    <a:latin typeface="Arial" panose="020B0604020202020204" pitchFamily="34" charset="0"/>
                    <a:ea typeface="Times New Roman" panose="02020603050405020304" pitchFamily="18" charset="0"/>
                    <a:cs typeface="Times New Roman" panose="02020603050405020304" pitchFamily="18" charset="0"/>
                  </a:rPr>
                  <a:t>		</a:t>
                </a:r>
              </a:p>
              <a:p>
                <a:pPr algn="just">
                  <a:lnSpc>
                    <a:spcPct val="150000"/>
                  </a:lnSpc>
                  <a:spcAft>
                    <a:spcPts val="800"/>
                  </a:spcAft>
                </a:pPr>
                <a:r>
                  <a:rPr lang="pt-BR" sz="3800" kern="100" dirty="0">
                    <a:latin typeface="Arial" panose="020B0604020202020204" pitchFamily="34" charset="0"/>
                    <a:ea typeface="Times New Roman" panose="02020603050405020304" pitchFamily="18" charset="0"/>
                    <a:cs typeface="Times New Roman" panose="02020603050405020304" pitchFamily="18" charset="0"/>
                  </a:rPr>
                  <a:t>C. </a:t>
                </a:r>
                <a14:m>
                  <m:oMath xmlns:m="http://schemas.openxmlformats.org/officeDocument/2006/math">
                    <m:f>
                      <m:fPr>
                        <m:ctrlPr>
                          <a:rPr lang="en-US" sz="3800" i="1" kern="100">
                            <a:latin typeface="Cambria Math" panose="02040503050406030204" pitchFamily="18" charset="0"/>
                            <a:ea typeface="Times New Roman" panose="02020603050405020304" pitchFamily="18" charset="0"/>
                            <a:cs typeface="Arial" panose="020B0604020202020204" pitchFamily="34" charset="0"/>
                          </a:rPr>
                        </m:ctrlPr>
                      </m:fPr>
                      <m:num>
                        <m:r>
                          <a:rPr lang="pt-BR" sz="3800" i="1" kern="100">
                            <a:latin typeface="Cambria Math" panose="02040503050406030204" pitchFamily="18" charset="0"/>
                            <a:ea typeface="Times New Roman" panose="02020603050405020304" pitchFamily="18" charset="0"/>
                            <a:cs typeface="Arial" panose="020B0604020202020204" pitchFamily="34" charset="0"/>
                          </a:rPr>
                          <m:t>𝑎𝑏𝑐</m:t>
                        </m:r>
                      </m:num>
                      <m:den>
                        <m:r>
                          <a:rPr lang="pt-BR" sz="3800" i="1" kern="100">
                            <a:latin typeface="Cambria Math" panose="02040503050406030204" pitchFamily="18" charset="0"/>
                            <a:ea typeface="Times New Roman" panose="02020603050405020304" pitchFamily="18" charset="0"/>
                            <a:cs typeface="Arial" panose="020B0604020202020204" pitchFamily="34" charset="0"/>
                          </a:rPr>
                          <m:t>3</m:t>
                        </m:r>
                      </m:den>
                    </m:f>
                  </m:oMath>
                </a14:m>
                <a:r>
                  <a:rPr lang="pt-BR" sz="3800" kern="100" dirty="0">
                    <a:latin typeface="Arial" panose="020B0604020202020204" pitchFamily="34" charset="0"/>
                    <a:ea typeface="Times New Roman" panose="02020603050405020304" pitchFamily="18" charset="0"/>
                    <a:cs typeface="Times New Roman" panose="02020603050405020304" pitchFamily="18" charset="0"/>
                  </a:rPr>
                  <a:t>			</a:t>
                </a:r>
              </a:p>
              <a:p>
                <a:pPr algn="just">
                  <a:lnSpc>
                    <a:spcPct val="150000"/>
                  </a:lnSpc>
                  <a:spcAft>
                    <a:spcPts val="800"/>
                  </a:spcAft>
                </a:pPr>
                <a:r>
                  <a:rPr lang="en-US" sz="3800" kern="100" dirty="0">
                    <a:latin typeface="Arial" panose="020B0604020202020204" pitchFamily="34" charset="0"/>
                    <a:ea typeface="Times New Roman" panose="02020603050405020304" pitchFamily="18" charset="0"/>
                    <a:cs typeface="Times New Roman" panose="02020603050405020304" pitchFamily="18" charset="0"/>
                  </a:rPr>
                  <a:t>D. </a:t>
                </a:r>
                <a14:m>
                  <m:oMath xmlns:m="http://schemas.openxmlformats.org/officeDocument/2006/math">
                    <m:f>
                      <m:fPr>
                        <m:ctrlPr>
                          <a:rPr lang="en-US" sz="3800" i="1" kern="100">
                            <a:latin typeface="Cambria Math" panose="02040503050406030204" pitchFamily="18" charset="0"/>
                            <a:ea typeface="Times New Roman" panose="02020603050405020304" pitchFamily="18" charset="0"/>
                            <a:cs typeface="Arial" panose="020B0604020202020204" pitchFamily="34" charset="0"/>
                          </a:rPr>
                        </m:ctrlPr>
                      </m:fPr>
                      <m:num>
                        <m:r>
                          <a:rPr lang="en-US" sz="3800" i="1" kern="100">
                            <a:latin typeface="Cambria Math" panose="02040503050406030204" pitchFamily="18" charset="0"/>
                            <a:ea typeface="Times New Roman" panose="02020603050405020304" pitchFamily="18" charset="0"/>
                            <a:cs typeface="Arial" panose="020B0604020202020204" pitchFamily="34" charset="0"/>
                          </a:rPr>
                          <m:t>𝑎𝑏𝑐</m:t>
                        </m:r>
                      </m:num>
                      <m:den>
                        <m:r>
                          <a:rPr lang="en-US" sz="3800" i="1" kern="100">
                            <a:latin typeface="Cambria Math" panose="02040503050406030204" pitchFamily="18" charset="0"/>
                            <a:ea typeface="Times New Roman" panose="02020603050405020304" pitchFamily="18" charset="0"/>
                            <a:cs typeface="Arial" panose="020B0604020202020204" pitchFamily="34" charset="0"/>
                          </a:rPr>
                          <m:t>6</m:t>
                        </m:r>
                      </m:den>
                    </m:f>
                  </m:oMath>
                </a14:m>
                <a:endParaRPr lang="en-US" sz="38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5" name="TextBox 4">
                <a:extLst>
                  <a:ext uri="{FF2B5EF4-FFF2-40B4-BE49-F238E27FC236}">
                    <a16:creationId xmlns:a16="http://schemas.microsoft.com/office/drawing/2014/main" id="{774F03D7-8E03-A0BA-7391-D9E867702CE7}"/>
                  </a:ext>
                </a:extLst>
              </p:cNvPr>
              <p:cNvSpPr txBox="1">
                <a:spLocks noRot="1" noChangeAspect="1" noMove="1" noResize="1" noEditPoints="1" noAdjustHandles="1" noChangeArrowheads="1" noChangeShapeType="1" noTextEdit="1"/>
              </p:cNvSpPr>
              <p:nvPr/>
            </p:nvSpPr>
            <p:spPr>
              <a:xfrm>
                <a:off x="860889" y="498824"/>
                <a:ext cx="8003924" cy="9504846"/>
              </a:xfrm>
              <a:prstGeom prst="rect">
                <a:avLst/>
              </a:prstGeom>
              <a:blipFill>
                <a:blip r:embed="rId8"/>
                <a:stretch>
                  <a:fillRect l="-2513" r="-2513" b="-192"/>
                </a:stretch>
              </a:blipFill>
            </p:spPr>
            <p:txBody>
              <a:bodyPr/>
              <a:lstStyle/>
              <a:p>
                <a:r>
                  <a:rPr lang="en-US">
                    <a:noFill/>
                  </a:rPr>
                  <a:t> </a:t>
                </a:r>
              </a:p>
            </p:txBody>
          </p:sp>
        </mc:Fallback>
      </mc:AlternateContent>
      <p:sp>
        <p:nvSpPr>
          <p:cNvPr id="2" name="Oval Callout 10">
            <a:extLst>
              <a:ext uri="{FF2B5EF4-FFF2-40B4-BE49-F238E27FC236}">
                <a16:creationId xmlns:a16="http://schemas.microsoft.com/office/drawing/2014/main" id="{E92E1B3A-7ED7-05B4-7CAA-F5F664812CB8}"/>
              </a:ext>
            </a:extLst>
          </p:cNvPr>
          <p:cNvSpPr/>
          <p:nvPr/>
        </p:nvSpPr>
        <p:spPr>
          <a:xfrm>
            <a:off x="9612460" y="616744"/>
            <a:ext cx="1794022" cy="786468"/>
          </a:xfrm>
          <a:prstGeom prst="wedgeEllipseCallout">
            <a:avLst>
              <a:gd name="adj1" fmla="val 41157"/>
              <a:gd name="adj2" fmla="val 65642"/>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38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3800" b="1" i="0" u="none" strike="noStrike" kern="0" cap="none" spc="0" normalizeH="0" baseline="0" noProof="0" dirty="0">
              <a:ln>
                <a:noFill/>
              </a:ln>
              <a:solidFill>
                <a:srgbClr val="FFFFFF"/>
              </a:solidFill>
              <a:effectLst/>
              <a:uLnTx/>
              <a:uFillTx/>
              <a:latin typeface="Arial"/>
              <a:ea typeface="+mn-ea"/>
              <a:cs typeface="+mn-cs"/>
            </a:endParaRPr>
          </a:p>
        </p:txBody>
      </p:sp>
      <p:pic>
        <p:nvPicPr>
          <p:cNvPr id="3" name="Picture 2">
            <a:extLst>
              <a:ext uri="{FF2B5EF4-FFF2-40B4-BE49-F238E27FC236}">
                <a16:creationId xmlns:a16="http://schemas.microsoft.com/office/drawing/2014/main" id="{50E583C5-D705-9D12-DBF3-BBB878DA7E4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17903" y="4925622"/>
            <a:ext cx="3320733" cy="4086294"/>
          </a:xfrm>
          <a:prstGeom prst="rect">
            <a:avLst/>
          </a:prstGeom>
        </p:spPr>
      </p:pic>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DC074969-4CE2-62A3-B02E-7BB0ECFCC9E1}"/>
                  </a:ext>
                </a:extLst>
              </p:cNvPr>
              <p:cNvSpPr txBox="1"/>
              <p:nvPr/>
            </p:nvSpPr>
            <p:spPr>
              <a:xfrm>
                <a:off x="10534185" y="2540038"/>
                <a:ext cx="6826074" cy="6406369"/>
              </a:xfrm>
              <a:prstGeom prst="rect">
                <a:avLst/>
              </a:prstGeom>
              <a:noFill/>
            </p:spPr>
            <p:txBody>
              <a:bodyPr wrap="square">
                <a:spAutoFit/>
              </a:bodyPr>
              <a:lstStyle/>
              <a:p>
                <a:pPr marR="30480" algn="just">
                  <a:lnSpc>
                    <a:spcPct val="150000"/>
                  </a:lnSpc>
                  <a:spcAft>
                    <a:spcPts val="1200"/>
                  </a:spcAft>
                </a:pPr>
                <a:r>
                  <a:rPr lang="da-DK" sz="3800" dirty="0">
                    <a:effectLst/>
                    <a:latin typeface="Arial" panose="020B0604020202020204" pitchFamily="34" charset="0"/>
                    <a:ea typeface="Calibri" panose="020F0502020204030204" pitchFamily="34" charset="0"/>
                  </a:rPr>
                  <a:t>Đáp án đúng: D.</a:t>
                </a:r>
                <a:endParaRPr lang="en-US" sz="3800" dirty="0">
                  <a:effectLst/>
                  <a:latin typeface="Times New Roman" panose="02020603050405020304" pitchFamily="18" charset="0"/>
                  <a:ea typeface="Times New Roman" panose="02020603050405020304" pitchFamily="18" charset="0"/>
                </a:endParaRPr>
              </a:p>
              <a:p>
                <a:pPr marR="30480" algn="just">
                  <a:lnSpc>
                    <a:spcPct val="150000"/>
                  </a:lnSpc>
                  <a:spcAft>
                    <a:spcPts val="1200"/>
                  </a:spcAft>
                </a:pPr>
                <a:r>
                  <a:rPr lang="da-DK" sz="3800" dirty="0">
                    <a:effectLst/>
                    <a:latin typeface="Arial" panose="020B0604020202020204" pitchFamily="34" charset="0"/>
                    <a:ea typeface="Calibri" panose="020F0502020204030204" pitchFamily="34" charset="0"/>
                  </a:rPr>
                  <a:t>Ta có: </a:t>
                </a:r>
                <a14:m>
                  <m:oMath xmlns:m="http://schemas.openxmlformats.org/officeDocument/2006/math">
                    <m:r>
                      <a:rPr lang="da-DK" sz="3800" i="1">
                        <a:effectLst/>
                        <a:latin typeface="Cambria Math" panose="02040503050406030204" pitchFamily="18" charset="0"/>
                        <a:ea typeface="Calibri" panose="020F0502020204030204" pitchFamily="34" charset="0"/>
                        <a:cs typeface="Arial" panose="020B0604020202020204" pitchFamily="34" charset="0"/>
                      </a:rPr>
                      <m:t>𝑂𝐴</m:t>
                    </m:r>
                    <m:r>
                      <a:rPr lang="da-DK" sz="3800" i="1">
                        <a:effectLst/>
                        <a:latin typeface="Cambria Math" panose="02040503050406030204" pitchFamily="18" charset="0"/>
                        <a:ea typeface="Calibri" panose="020F0502020204030204" pitchFamily="34" charset="0"/>
                        <a:cs typeface="Arial" panose="020B0604020202020204" pitchFamily="34" charset="0"/>
                      </a:rPr>
                      <m:t>⊥</m:t>
                    </m:r>
                    <m:r>
                      <a:rPr lang="da-DK" sz="3800" i="1">
                        <a:effectLst/>
                        <a:latin typeface="Cambria Math" panose="02040503050406030204" pitchFamily="18" charset="0"/>
                        <a:ea typeface="Calibri" panose="020F0502020204030204" pitchFamily="34" charset="0"/>
                        <a:cs typeface="Arial" panose="020B0604020202020204" pitchFamily="34" charset="0"/>
                      </a:rPr>
                      <m:t>𝑂𝐵</m:t>
                    </m:r>
                    <m:r>
                      <a:rPr lang="da-DK" sz="3800" i="1">
                        <a:effectLst/>
                        <a:latin typeface="Cambria Math" panose="02040503050406030204" pitchFamily="18" charset="0"/>
                        <a:ea typeface="Calibri" panose="020F0502020204030204" pitchFamily="34" charset="0"/>
                        <a:cs typeface="Arial" panose="020B0604020202020204" pitchFamily="34" charset="0"/>
                      </a:rPr>
                      <m:t>;</m:t>
                    </m:r>
                    <m:r>
                      <a:rPr lang="da-DK" sz="3800" i="1">
                        <a:effectLst/>
                        <a:latin typeface="Cambria Math" panose="02040503050406030204" pitchFamily="18" charset="0"/>
                        <a:ea typeface="Calibri" panose="020F0502020204030204" pitchFamily="34" charset="0"/>
                        <a:cs typeface="Arial" panose="020B0604020202020204" pitchFamily="34" charset="0"/>
                      </a:rPr>
                      <m:t>𝑂𝐴</m:t>
                    </m:r>
                    <m:r>
                      <a:rPr lang="da-DK" sz="3800" i="1">
                        <a:effectLst/>
                        <a:latin typeface="Cambria Math" panose="02040503050406030204" pitchFamily="18" charset="0"/>
                        <a:ea typeface="Calibri" panose="020F0502020204030204" pitchFamily="34" charset="0"/>
                        <a:cs typeface="Arial" panose="020B0604020202020204" pitchFamily="34" charset="0"/>
                      </a:rPr>
                      <m:t>⊥</m:t>
                    </m:r>
                    <m:r>
                      <a:rPr lang="da-DK" sz="3800" i="1">
                        <a:effectLst/>
                        <a:latin typeface="Cambria Math" panose="02040503050406030204" pitchFamily="18" charset="0"/>
                        <a:ea typeface="Calibri" panose="020F0502020204030204" pitchFamily="34" charset="0"/>
                        <a:cs typeface="Arial" panose="020B0604020202020204" pitchFamily="34" charset="0"/>
                      </a:rPr>
                      <m:t>𝑂𝐶</m:t>
                    </m:r>
                  </m:oMath>
                </a14:m>
                <a:r>
                  <a:rPr lang="da-DK" sz="3800" dirty="0">
                    <a:effectLst/>
                    <a:latin typeface="Arial" panose="020B0604020202020204" pitchFamily="34" charset="0"/>
                    <a:ea typeface="Calibri" panose="020F0502020204030204" pitchFamily="34" charset="0"/>
                  </a:rPr>
                  <a:t>;</a:t>
                </a:r>
                <a:endParaRPr lang="en-US" sz="3800" dirty="0">
                  <a:effectLst/>
                  <a:latin typeface="Times New Roman" panose="02020603050405020304" pitchFamily="18" charset="0"/>
                  <a:ea typeface="Times New Roman" panose="02020603050405020304" pitchFamily="18" charset="0"/>
                </a:endParaRPr>
              </a:p>
              <a:p>
                <a:pPr marR="30480" algn="just">
                  <a:lnSpc>
                    <a:spcPct val="150000"/>
                  </a:lnSpc>
                  <a:spcAft>
                    <a:spcPts val="1200"/>
                  </a:spcAft>
                </a:pPr>
                <a:r>
                  <a:rPr lang="da-DK" sz="3800" dirty="0">
                    <a:effectLst/>
                    <a:latin typeface="Arial" panose="020B0604020202020204" pitchFamily="34" charset="0"/>
                    <a:ea typeface="Calibri" panose="020F0502020204030204" pitchFamily="34" charset="0"/>
                  </a:rPr>
                  <a:t>Mà </a:t>
                </a:r>
                <a14:m>
                  <m:oMath xmlns:m="http://schemas.openxmlformats.org/officeDocument/2006/math">
                    <m:r>
                      <a:rPr lang="da-DK" sz="3800" i="1">
                        <a:effectLst/>
                        <a:latin typeface="Cambria Math" panose="02040503050406030204" pitchFamily="18" charset="0"/>
                        <a:ea typeface="Calibri" panose="020F0502020204030204" pitchFamily="34" charset="0"/>
                        <a:cs typeface="Arial" panose="020B0604020202020204" pitchFamily="34" charset="0"/>
                      </a:rPr>
                      <m:t>𝑂𝐵</m:t>
                    </m:r>
                    <m:r>
                      <a:rPr lang="da-DK" sz="3800" i="1">
                        <a:effectLst/>
                        <a:latin typeface="Cambria Math" panose="02040503050406030204" pitchFamily="18" charset="0"/>
                        <a:ea typeface="Calibri" panose="020F0502020204030204" pitchFamily="34" charset="0"/>
                        <a:cs typeface="Arial" panose="020B0604020202020204" pitchFamily="34" charset="0"/>
                      </a:rPr>
                      <m:t>∩</m:t>
                    </m:r>
                    <m:r>
                      <a:rPr lang="da-DK" sz="3800" i="1">
                        <a:effectLst/>
                        <a:latin typeface="Cambria Math" panose="02040503050406030204" pitchFamily="18" charset="0"/>
                        <a:ea typeface="Calibri" panose="020F0502020204030204" pitchFamily="34" charset="0"/>
                        <a:cs typeface="Arial" panose="020B0604020202020204" pitchFamily="34" charset="0"/>
                      </a:rPr>
                      <m:t>𝑂𝐶</m:t>
                    </m:r>
                    <m:r>
                      <a:rPr lang="da-DK" sz="3800" i="1">
                        <a:effectLst/>
                        <a:latin typeface="Cambria Math" panose="02040503050406030204" pitchFamily="18" charset="0"/>
                        <a:ea typeface="Calibri" panose="020F0502020204030204" pitchFamily="34" charset="0"/>
                        <a:cs typeface="Arial" panose="020B0604020202020204" pitchFamily="34" charset="0"/>
                      </a:rPr>
                      <m:t>={</m:t>
                    </m:r>
                    <m:r>
                      <a:rPr lang="da-DK" sz="3800" i="1">
                        <a:effectLst/>
                        <a:latin typeface="Cambria Math" panose="02040503050406030204" pitchFamily="18" charset="0"/>
                        <a:ea typeface="Calibri" panose="020F0502020204030204" pitchFamily="34" charset="0"/>
                        <a:cs typeface="Arial" panose="020B0604020202020204" pitchFamily="34" charset="0"/>
                      </a:rPr>
                      <m:t>𝑂</m:t>
                    </m:r>
                    <m:r>
                      <a:rPr lang="da-DK" sz="3800" i="1">
                        <a:effectLst/>
                        <a:latin typeface="Cambria Math" panose="02040503050406030204" pitchFamily="18" charset="0"/>
                        <a:ea typeface="Calibri" panose="020F0502020204030204" pitchFamily="34" charset="0"/>
                        <a:cs typeface="Arial" panose="020B0604020202020204" pitchFamily="34" charset="0"/>
                      </a:rPr>
                      <m:t>}</m:t>
                    </m:r>
                  </m:oMath>
                </a14:m>
                <a:r>
                  <a:rPr lang="da-DK" sz="3800" dirty="0">
                    <a:effectLst/>
                    <a:latin typeface="Arial" panose="020B0604020202020204" pitchFamily="34" charset="0"/>
                    <a:ea typeface="Calibri" panose="020F0502020204030204" pitchFamily="34" charset="0"/>
                  </a:rPr>
                  <a:t>.</a:t>
                </a:r>
                <a:endParaRPr lang="en-US" sz="3800" dirty="0">
                  <a:effectLst/>
                  <a:latin typeface="Times New Roman" panose="02020603050405020304" pitchFamily="18" charset="0"/>
                  <a:ea typeface="Times New Roman" panose="02020603050405020304" pitchFamily="18" charset="0"/>
                </a:endParaRPr>
              </a:p>
              <a:p>
                <a:pPr marR="30480" algn="just">
                  <a:lnSpc>
                    <a:spcPct val="150000"/>
                  </a:lnSpc>
                  <a:spcAft>
                    <a:spcPts val="1200"/>
                  </a:spcAft>
                </a:pPr>
                <a14:m>
                  <m:oMath xmlns:m="http://schemas.openxmlformats.org/officeDocument/2006/math">
                    <m:r>
                      <a:rPr lang="da-DK" sz="3800" i="1">
                        <a:effectLst/>
                        <a:latin typeface="Cambria Math" panose="02040503050406030204" pitchFamily="18" charset="0"/>
                        <a:ea typeface="Calibri" panose="020F0502020204030204" pitchFamily="34" charset="0"/>
                        <a:cs typeface="Arial" panose="020B0604020202020204" pitchFamily="34" charset="0"/>
                      </a:rPr>
                      <m:t>⇒</m:t>
                    </m:r>
                    <m:r>
                      <a:rPr lang="da-DK" sz="3800" i="1">
                        <a:effectLst/>
                        <a:latin typeface="Cambria Math" panose="02040503050406030204" pitchFamily="18" charset="0"/>
                        <a:ea typeface="Calibri" panose="020F0502020204030204" pitchFamily="34" charset="0"/>
                        <a:cs typeface="Arial" panose="020B0604020202020204" pitchFamily="34" charset="0"/>
                      </a:rPr>
                      <m:t>𝑂𝐴</m:t>
                    </m:r>
                    <m:r>
                      <a:rPr lang="da-DK" sz="3800" i="1">
                        <a:effectLst/>
                        <a:latin typeface="Cambria Math" panose="02040503050406030204" pitchFamily="18" charset="0"/>
                        <a:ea typeface="Calibri" panose="020F0502020204030204" pitchFamily="34" charset="0"/>
                        <a:cs typeface="Arial" panose="020B0604020202020204" pitchFamily="34" charset="0"/>
                      </a:rPr>
                      <m:t>⊥(</m:t>
                    </m:r>
                    <m:r>
                      <a:rPr lang="da-DK" sz="3800" i="1">
                        <a:effectLst/>
                        <a:latin typeface="Cambria Math" panose="02040503050406030204" pitchFamily="18" charset="0"/>
                        <a:ea typeface="Calibri" panose="020F0502020204030204" pitchFamily="34" charset="0"/>
                        <a:cs typeface="Arial" panose="020B0604020202020204" pitchFamily="34" charset="0"/>
                      </a:rPr>
                      <m:t>𝑂𝐵𝐶</m:t>
                    </m:r>
                    <m:r>
                      <a:rPr lang="da-DK" sz="3800" i="1">
                        <a:effectLst/>
                        <a:latin typeface="Cambria Math" panose="02040503050406030204" pitchFamily="18" charset="0"/>
                        <a:ea typeface="Calibri" panose="020F0502020204030204" pitchFamily="34" charset="0"/>
                        <a:cs typeface="Arial" panose="020B0604020202020204" pitchFamily="34" charset="0"/>
                      </a:rPr>
                      <m:t>)</m:t>
                    </m:r>
                  </m:oMath>
                </a14:m>
                <a:r>
                  <a:rPr lang="da-DK" sz="3800" dirty="0">
                    <a:effectLst/>
                    <a:latin typeface="Arial" panose="020B0604020202020204" pitchFamily="34" charset="0"/>
                    <a:ea typeface="Calibri" panose="020F0502020204030204" pitchFamily="34" charset="0"/>
                  </a:rPr>
                  <a:t>.</a:t>
                </a:r>
                <a:endParaRPr lang="en-US" sz="3800" dirty="0">
                  <a:effectLst/>
                  <a:latin typeface="Times New Roman" panose="02020603050405020304" pitchFamily="18" charset="0"/>
                  <a:ea typeface="Times New Roman" panose="02020603050405020304" pitchFamily="18" charset="0"/>
                </a:endParaRPr>
              </a:p>
              <a:p>
                <a:pPr marR="30480" algn="just">
                  <a:lnSpc>
                    <a:spcPct val="150000"/>
                  </a:lnSpc>
                  <a:spcAft>
                    <a:spcPts val="1200"/>
                  </a:spcAft>
                </a:pPr>
                <a:r>
                  <a:rPr lang="da-DK" sz="3800" dirty="0">
                    <a:effectLst/>
                    <a:latin typeface="Arial" panose="020B0604020202020204" pitchFamily="34" charset="0"/>
                    <a:ea typeface="Calibri" panose="020F0502020204030204" pitchFamily="34" charset="0"/>
                  </a:rPr>
                  <a:t>Thể tích khối chóp đã cho là:</a:t>
                </a:r>
                <a:endParaRPr lang="en-US" sz="3800" dirty="0">
                  <a:effectLst/>
                  <a:latin typeface="Times New Roman" panose="02020603050405020304" pitchFamily="18" charset="0"/>
                  <a:ea typeface="Times New Roman" panose="02020603050405020304" pitchFamily="18" charset="0"/>
                </a:endParaRPr>
              </a:p>
              <a:p>
                <a:pPr marR="30480" algn="just">
                  <a:lnSpc>
                    <a:spcPct val="150000"/>
                  </a:lnSpc>
                  <a:spcAft>
                    <a:spcPts val="1200"/>
                  </a:spcAft>
                </a:pPr>
                <a14:m>
                  <m:oMath xmlns:m="http://schemas.openxmlformats.org/officeDocument/2006/math">
                    <m:r>
                      <a:rPr lang="da-DK" sz="3800" i="1">
                        <a:effectLst/>
                        <a:latin typeface="Cambria Math" panose="02040503050406030204" pitchFamily="18" charset="0"/>
                        <a:ea typeface="Calibri" panose="020F0502020204030204" pitchFamily="34" charset="0"/>
                        <a:cs typeface="Arial" panose="020B0604020202020204" pitchFamily="34" charset="0"/>
                      </a:rPr>
                      <m:t>𝑉</m:t>
                    </m:r>
                    <m:r>
                      <a:rPr lang="da-DK" sz="3800" i="1">
                        <a:effectLst/>
                        <a:latin typeface="Cambria Math" panose="02040503050406030204" pitchFamily="18" charset="0"/>
                        <a:ea typeface="Calibri" panose="020F0502020204030204" pitchFamily="34" charset="0"/>
                        <a:cs typeface="Arial" panose="020B0604020202020204" pitchFamily="34" charset="0"/>
                      </a:rPr>
                      <m:t>=</m:t>
                    </m:r>
                    <m:f>
                      <m:fPr>
                        <m:ctrlPr>
                          <a:rPr lang="en-US" sz="3800" i="1">
                            <a:effectLst/>
                            <a:latin typeface="Cambria Math" panose="02040503050406030204" pitchFamily="18" charset="0"/>
                            <a:ea typeface="Calibri" panose="020F0502020204030204" pitchFamily="34" charset="0"/>
                            <a:cs typeface="Arial" panose="020B0604020202020204" pitchFamily="34" charset="0"/>
                          </a:rPr>
                        </m:ctrlPr>
                      </m:fPr>
                      <m:num>
                        <m:r>
                          <a:rPr lang="da-DK" sz="3800" i="1">
                            <a:effectLst/>
                            <a:latin typeface="Cambria Math" panose="02040503050406030204" pitchFamily="18" charset="0"/>
                            <a:ea typeface="Calibri" panose="020F0502020204030204" pitchFamily="34" charset="0"/>
                            <a:cs typeface="Arial" panose="020B0604020202020204" pitchFamily="34" charset="0"/>
                          </a:rPr>
                          <m:t>1</m:t>
                        </m:r>
                      </m:num>
                      <m:den>
                        <m:r>
                          <a:rPr lang="da-DK" sz="3800" i="1">
                            <a:effectLst/>
                            <a:latin typeface="Cambria Math" panose="02040503050406030204" pitchFamily="18" charset="0"/>
                            <a:ea typeface="Calibri" panose="020F0502020204030204" pitchFamily="34" charset="0"/>
                            <a:cs typeface="Arial" panose="020B0604020202020204" pitchFamily="34" charset="0"/>
                          </a:rPr>
                          <m:t>3</m:t>
                        </m:r>
                      </m:den>
                    </m:f>
                    <m:r>
                      <a:rPr lang="da-DK" sz="3800" i="1">
                        <a:effectLst/>
                        <a:latin typeface="Cambria Math" panose="02040503050406030204" pitchFamily="18" charset="0"/>
                        <a:ea typeface="Calibri" panose="020F0502020204030204" pitchFamily="34" charset="0"/>
                        <a:cs typeface="Arial" panose="020B0604020202020204" pitchFamily="34" charset="0"/>
                      </a:rPr>
                      <m:t>𝐴𝑂</m:t>
                    </m:r>
                    <m:r>
                      <a:rPr lang="da-DK" sz="3800" i="1">
                        <a:effectLst/>
                        <a:latin typeface="Cambria Math" panose="02040503050406030204" pitchFamily="18" charset="0"/>
                        <a:ea typeface="Calibri" panose="020F0502020204030204" pitchFamily="34" charset="0"/>
                        <a:cs typeface="Arial" panose="020B0604020202020204" pitchFamily="34" charset="0"/>
                      </a:rPr>
                      <m:t>.</m:t>
                    </m:r>
                    <m:sSub>
                      <m:sSubPr>
                        <m:ctrlPr>
                          <a:rPr lang="en-US" sz="3800" i="1">
                            <a:effectLst/>
                            <a:latin typeface="Cambria Math" panose="02040503050406030204" pitchFamily="18" charset="0"/>
                            <a:ea typeface="Calibri" panose="020F0502020204030204" pitchFamily="34" charset="0"/>
                            <a:cs typeface="Arial" panose="020B0604020202020204" pitchFamily="34" charset="0"/>
                          </a:rPr>
                        </m:ctrlPr>
                      </m:sSubPr>
                      <m:e>
                        <m:r>
                          <a:rPr lang="da-DK" sz="3800" i="1">
                            <a:effectLst/>
                            <a:latin typeface="Cambria Math" panose="02040503050406030204" pitchFamily="18" charset="0"/>
                            <a:ea typeface="Calibri" panose="020F0502020204030204" pitchFamily="34" charset="0"/>
                            <a:cs typeface="Arial" panose="020B0604020202020204" pitchFamily="34" charset="0"/>
                          </a:rPr>
                          <m:t>𝑆</m:t>
                        </m:r>
                      </m:e>
                      <m:sub>
                        <m:r>
                          <a:rPr lang="da-DK" sz="3800" i="1">
                            <a:effectLst/>
                            <a:latin typeface="Cambria Math" panose="02040503050406030204" pitchFamily="18" charset="0"/>
                            <a:ea typeface="Calibri" panose="020F0502020204030204" pitchFamily="34" charset="0"/>
                            <a:cs typeface="Arial" panose="020B0604020202020204" pitchFamily="34" charset="0"/>
                          </a:rPr>
                          <m:t>𝑂𝐵𝐶</m:t>
                        </m:r>
                      </m:sub>
                    </m:sSub>
                    <m:r>
                      <a:rPr lang="da-DK" sz="3800" i="1">
                        <a:effectLst/>
                        <a:latin typeface="Cambria Math" panose="02040503050406030204" pitchFamily="18" charset="0"/>
                        <a:ea typeface="Calibri" panose="020F0502020204030204" pitchFamily="34" charset="0"/>
                        <a:cs typeface="Arial" panose="020B0604020202020204" pitchFamily="34" charset="0"/>
                      </a:rPr>
                      <m:t>=</m:t>
                    </m:r>
                    <m:f>
                      <m:fPr>
                        <m:ctrlPr>
                          <a:rPr lang="en-US" sz="3800" i="1">
                            <a:effectLst/>
                            <a:latin typeface="Cambria Math" panose="02040503050406030204" pitchFamily="18" charset="0"/>
                            <a:ea typeface="Calibri" panose="020F0502020204030204" pitchFamily="34" charset="0"/>
                            <a:cs typeface="Arial" panose="020B0604020202020204" pitchFamily="34" charset="0"/>
                          </a:rPr>
                        </m:ctrlPr>
                      </m:fPr>
                      <m:num>
                        <m:r>
                          <a:rPr lang="da-DK" sz="3800" i="1">
                            <a:effectLst/>
                            <a:latin typeface="Cambria Math" panose="02040503050406030204" pitchFamily="18" charset="0"/>
                            <a:ea typeface="Calibri" panose="020F0502020204030204" pitchFamily="34" charset="0"/>
                            <a:cs typeface="Arial" panose="020B0604020202020204" pitchFamily="34" charset="0"/>
                          </a:rPr>
                          <m:t>1</m:t>
                        </m:r>
                      </m:num>
                      <m:den>
                        <m:r>
                          <a:rPr lang="da-DK" sz="3800" i="1">
                            <a:effectLst/>
                            <a:latin typeface="Cambria Math" panose="02040503050406030204" pitchFamily="18" charset="0"/>
                            <a:ea typeface="Calibri" panose="020F0502020204030204" pitchFamily="34" charset="0"/>
                            <a:cs typeface="Arial" panose="020B0604020202020204" pitchFamily="34" charset="0"/>
                          </a:rPr>
                          <m:t>3</m:t>
                        </m:r>
                      </m:den>
                    </m:f>
                    <m:r>
                      <a:rPr lang="da-DK" sz="3800" i="1">
                        <a:effectLst/>
                        <a:latin typeface="Cambria Math" panose="02040503050406030204" pitchFamily="18" charset="0"/>
                        <a:ea typeface="Calibri" panose="020F0502020204030204" pitchFamily="34" charset="0"/>
                        <a:cs typeface="Arial" panose="020B0604020202020204" pitchFamily="34" charset="0"/>
                      </a:rPr>
                      <m:t>.</m:t>
                    </m:r>
                    <m:r>
                      <a:rPr lang="da-DK" sz="3800" i="1">
                        <a:effectLst/>
                        <a:latin typeface="Cambria Math" panose="02040503050406030204" pitchFamily="18" charset="0"/>
                        <a:ea typeface="Calibri" panose="020F0502020204030204" pitchFamily="34" charset="0"/>
                        <a:cs typeface="Arial" panose="020B0604020202020204" pitchFamily="34" charset="0"/>
                      </a:rPr>
                      <m:t>𝑎</m:t>
                    </m:r>
                    <m:r>
                      <a:rPr lang="da-DK" sz="3800" i="1">
                        <a:effectLst/>
                        <a:latin typeface="Cambria Math" panose="02040503050406030204" pitchFamily="18" charset="0"/>
                        <a:ea typeface="Calibri" panose="020F0502020204030204" pitchFamily="34" charset="0"/>
                        <a:cs typeface="Arial" panose="020B0604020202020204" pitchFamily="34" charset="0"/>
                      </a:rPr>
                      <m:t>.</m:t>
                    </m:r>
                    <m:f>
                      <m:fPr>
                        <m:ctrlPr>
                          <a:rPr lang="en-US" sz="3800" i="1">
                            <a:effectLst/>
                            <a:latin typeface="Cambria Math" panose="02040503050406030204" pitchFamily="18" charset="0"/>
                            <a:ea typeface="Calibri" panose="020F0502020204030204" pitchFamily="34" charset="0"/>
                            <a:cs typeface="Arial" panose="020B0604020202020204" pitchFamily="34" charset="0"/>
                          </a:rPr>
                        </m:ctrlPr>
                      </m:fPr>
                      <m:num>
                        <m:r>
                          <a:rPr lang="da-DK" sz="3800" i="1">
                            <a:effectLst/>
                            <a:latin typeface="Cambria Math" panose="02040503050406030204" pitchFamily="18" charset="0"/>
                            <a:ea typeface="Calibri" panose="020F0502020204030204" pitchFamily="34" charset="0"/>
                            <a:cs typeface="Arial" panose="020B0604020202020204" pitchFamily="34" charset="0"/>
                          </a:rPr>
                          <m:t>𝑏𝑐</m:t>
                        </m:r>
                      </m:num>
                      <m:den>
                        <m:r>
                          <a:rPr lang="da-DK" sz="3800" i="1">
                            <a:effectLst/>
                            <a:latin typeface="Cambria Math" panose="02040503050406030204" pitchFamily="18" charset="0"/>
                            <a:ea typeface="Calibri" panose="020F0502020204030204" pitchFamily="34" charset="0"/>
                            <a:cs typeface="Arial" panose="020B0604020202020204" pitchFamily="34" charset="0"/>
                          </a:rPr>
                          <m:t>2</m:t>
                        </m:r>
                      </m:den>
                    </m:f>
                    <m:r>
                      <a:rPr lang="da-DK" sz="3800" i="1">
                        <a:effectLst/>
                        <a:latin typeface="Cambria Math" panose="02040503050406030204" pitchFamily="18" charset="0"/>
                        <a:ea typeface="Calibri" panose="020F0502020204030204" pitchFamily="34" charset="0"/>
                        <a:cs typeface="Arial" panose="020B0604020202020204" pitchFamily="34" charset="0"/>
                      </a:rPr>
                      <m:t>=</m:t>
                    </m:r>
                    <m:f>
                      <m:fPr>
                        <m:ctrlPr>
                          <a:rPr lang="en-US" sz="3800" i="1">
                            <a:effectLst/>
                            <a:latin typeface="Cambria Math" panose="02040503050406030204" pitchFamily="18" charset="0"/>
                            <a:ea typeface="Calibri" panose="020F0502020204030204" pitchFamily="34" charset="0"/>
                            <a:cs typeface="Arial" panose="020B0604020202020204" pitchFamily="34" charset="0"/>
                          </a:rPr>
                        </m:ctrlPr>
                      </m:fPr>
                      <m:num>
                        <m:r>
                          <a:rPr lang="da-DK" sz="3800" i="1">
                            <a:effectLst/>
                            <a:latin typeface="Cambria Math" panose="02040503050406030204" pitchFamily="18" charset="0"/>
                            <a:ea typeface="Calibri" panose="020F0502020204030204" pitchFamily="34" charset="0"/>
                            <a:cs typeface="Arial" panose="020B0604020202020204" pitchFamily="34" charset="0"/>
                          </a:rPr>
                          <m:t>𝑎𝑏𝑐</m:t>
                        </m:r>
                      </m:num>
                      <m:den>
                        <m:r>
                          <a:rPr lang="da-DK" sz="3800" i="1">
                            <a:effectLst/>
                            <a:latin typeface="Cambria Math" panose="02040503050406030204" pitchFamily="18" charset="0"/>
                            <a:ea typeface="Calibri" panose="020F0502020204030204" pitchFamily="34" charset="0"/>
                            <a:cs typeface="Arial" panose="020B0604020202020204" pitchFamily="34" charset="0"/>
                          </a:rPr>
                          <m:t>6</m:t>
                        </m:r>
                      </m:den>
                    </m:f>
                    <m:r>
                      <a:rPr lang="da-DK" sz="3800" i="1">
                        <a:effectLst/>
                        <a:latin typeface="Cambria Math" panose="02040503050406030204" pitchFamily="18" charset="0"/>
                        <a:ea typeface="Calibri" panose="020F0502020204030204" pitchFamily="34" charset="0"/>
                        <a:cs typeface="Arial" panose="020B0604020202020204" pitchFamily="34" charset="0"/>
                      </a:rPr>
                      <m:t>.</m:t>
                    </m:r>
                  </m:oMath>
                </a14:m>
                <a:r>
                  <a:rPr lang="da-DK" sz="3800" dirty="0">
                    <a:effectLst/>
                    <a:latin typeface="Arial" panose="020B0604020202020204" pitchFamily="34" charset="0"/>
                    <a:ea typeface="Calibri" panose="020F0502020204030204" pitchFamily="34" charset="0"/>
                  </a:rPr>
                  <a:t> </a:t>
                </a:r>
                <a:endParaRPr lang="en-US" sz="3800" dirty="0">
                  <a:effectLst/>
                  <a:latin typeface="Times New Roman" panose="02020603050405020304" pitchFamily="18" charset="0"/>
                  <a:ea typeface="Times New Roman" panose="02020603050405020304" pitchFamily="18" charset="0"/>
                </a:endParaRPr>
              </a:p>
            </p:txBody>
          </p:sp>
        </mc:Choice>
        <mc:Fallback>
          <p:sp>
            <p:nvSpPr>
              <p:cNvPr id="16" name="TextBox 15">
                <a:extLst>
                  <a:ext uri="{FF2B5EF4-FFF2-40B4-BE49-F238E27FC236}">
                    <a16:creationId xmlns:a16="http://schemas.microsoft.com/office/drawing/2014/main" id="{DC074969-4CE2-62A3-B02E-7BB0ECFCC9E1}"/>
                  </a:ext>
                </a:extLst>
              </p:cNvPr>
              <p:cNvSpPr txBox="1">
                <a:spLocks noRot="1" noChangeAspect="1" noMove="1" noResize="1" noEditPoints="1" noAdjustHandles="1" noChangeArrowheads="1" noChangeShapeType="1" noTextEdit="1"/>
              </p:cNvSpPr>
              <p:nvPr/>
            </p:nvSpPr>
            <p:spPr>
              <a:xfrm>
                <a:off x="10534185" y="2540038"/>
                <a:ext cx="6826074" cy="6406369"/>
              </a:xfrm>
              <a:prstGeom prst="rect">
                <a:avLst/>
              </a:prstGeom>
              <a:blipFill>
                <a:blip r:embed="rId10"/>
                <a:stretch>
                  <a:fillRect l="-2946"/>
                </a:stretch>
              </a:blipFill>
            </p:spPr>
            <p:txBody>
              <a:bodyPr/>
              <a:lstStyle/>
              <a:p>
                <a:r>
                  <a:rPr lang="en-US">
                    <a:noFill/>
                  </a:rPr>
                  <a:t> </a:t>
                </a:r>
              </a:p>
            </p:txBody>
          </p:sp>
        </mc:Fallback>
      </mc:AlternateContent>
    </p:spTree>
    <p:extLst>
      <p:ext uri="{BB962C8B-B14F-4D97-AF65-F5344CB8AC3E}">
        <p14:creationId xmlns:p14="http://schemas.microsoft.com/office/powerpoint/2010/main" val="1258658597"/>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arn(inVertical)">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anim calcmode="lin" valueType="num">
                                      <p:cBhvr>
                                        <p:cTn id="22" dur="500" fill="hold"/>
                                        <p:tgtEl>
                                          <p:spTgt spid="3"/>
                                        </p:tgtEl>
                                        <p:attrNameLst>
                                          <p:attrName>ppt_x</p:attrName>
                                        </p:attrNameLst>
                                      </p:cBhvr>
                                      <p:tavLst>
                                        <p:tav tm="0">
                                          <p:val>
                                            <p:strVal val="#ppt_x"/>
                                          </p:val>
                                        </p:tav>
                                        <p:tav tm="100000">
                                          <p:val>
                                            <p:strVal val="#ppt_x"/>
                                          </p:val>
                                        </p:tav>
                                      </p:tavLst>
                                    </p:anim>
                                    <p:anim calcmode="lin" valueType="num">
                                      <p:cBhvr>
                                        <p:cTn id="23" dur="5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anim calcmode="lin" valueType="num">
                                      <p:cBhvr>
                                        <p:cTn id="27" dur="500" fill="hold"/>
                                        <p:tgtEl>
                                          <p:spTgt spid="16"/>
                                        </p:tgtEl>
                                        <p:attrNameLst>
                                          <p:attrName>ppt_x</p:attrName>
                                        </p:attrNameLst>
                                      </p:cBhvr>
                                      <p:tavLst>
                                        <p:tav tm="0">
                                          <p:val>
                                            <p:strVal val="#ppt_x"/>
                                          </p:val>
                                        </p:tav>
                                        <p:tav tm="100000">
                                          <p:val>
                                            <p:strVal val="#ppt_x"/>
                                          </p:val>
                                        </p:tav>
                                      </p:tavLst>
                                    </p:anim>
                                    <p:anim calcmode="lin" valueType="num">
                                      <p:cBhvr>
                                        <p:cTn id="28"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5" grpId="0"/>
      <p:bldP spid="2" grpId="0" animBg="1"/>
      <p:bldP spid="16"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6F7"/>
        </a:solidFill>
        <a:effectLst/>
      </p:bgPr>
    </p:bg>
    <p:spTree>
      <p:nvGrpSpPr>
        <p:cNvPr id="1" name=""/>
        <p:cNvGrpSpPr/>
        <p:nvPr/>
      </p:nvGrpSpPr>
      <p:grpSpPr>
        <a:xfrm>
          <a:off x="0" y="0"/>
          <a:ext cx="0" cy="0"/>
          <a:chOff x="0" y="0"/>
          <a:chExt cx="0" cy="0"/>
        </a:xfrm>
      </p:grpSpPr>
      <p:sp>
        <p:nvSpPr>
          <p:cNvPr id="2" name="TextBox 2"/>
          <p:cNvSpPr txBox="1"/>
          <p:nvPr/>
        </p:nvSpPr>
        <p:spPr>
          <a:xfrm>
            <a:off x="4807505" y="2857500"/>
            <a:ext cx="8686800" cy="2077492"/>
          </a:xfrm>
          <a:prstGeom prst="rect">
            <a:avLst/>
          </a:prstGeom>
          <a:ln w="38100"/>
        </p:spPr>
        <p:style>
          <a:lnRef idx="2">
            <a:schemeClr val="accent2"/>
          </a:lnRef>
          <a:fillRef idx="1">
            <a:schemeClr val="lt1"/>
          </a:fillRef>
          <a:effectRef idx="0">
            <a:schemeClr val="accent2"/>
          </a:effectRef>
          <a:fontRef idx="minor">
            <a:schemeClr val="dk1"/>
          </a:fontRef>
        </p:style>
        <p:txBody>
          <a:bodyPr wrap="square" lIns="0" tIns="0" rIns="0" bIns="0" rtlCol="0" anchor="t">
            <a:spAutoFit/>
          </a:bodyPr>
          <a:lstStyle/>
          <a:p>
            <a:pPr marL="0" marR="0" lvl="0" indent="0" algn="ctr" defTabSz="914400" rtl="0" eaLnBrk="1" fontAlgn="auto" latinLnBrk="0" hangingPunct="1">
              <a:lnSpc>
                <a:spcPct val="150000"/>
              </a:lnSpc>
              <a:spcBef>
                <a:spcPct val="0"/>
              </a:spcBef>
              <a:spcAft>
                <a:spcPts val="0"/>
              </a:spcAft>
              <a:buClrTx/>
              <a:buSzTx/>
              <a:buFontTx/>
              <a:buNone/>
              <a:tabLst/>
              <a:defRPr/>
            </a:pPr>
            <a:r>
              <a:rPr kumimoji="0" lang="en-US" sz="9000" b="1" i="0" u="none" strike="noStrike" kern="1200" cap="none" spc="0" normalizeH="0" baseline="0" noProof="0">
                <a:ln>
                  <a:noFill/>
                </a:ln>
                <a:solidFill>
                  <a:srgbClr val="C45C67"/>
                </a:solidFill>
                <a:effectLst/>
                <a:uLnTx/>
                <a:uFillTx/>
                <a:latin typeface="Arial" panose="020B0604020202020204" pitchFamily="34" charset="0"/>
                <a:ea typeface="+mn-ea"/>
                <a:cs typeface="Arial" panose="020B0604020202020204" pitchFamily="34" charset="0"/>
              </a:rPr>
              <a:t>VẬN</a:t>
            </a:r>
            <a:r>
              <a:rPr kumimoji="0" lang="en-US" sz="9000" b="1" i="0" u="none" strike="noStrike" kern="1200" cap="none" spc="0" normalizeH="0" noProof="0">
                <a:ln>
                  <a:noFill/>
                </a:ln>
                <a:solidFill>
                  <a:srgbClr val="C45C67"/>
                </a:solidFill>
                <a:effectLst/>
                <a:uLnTx/>
                <a:uFillTx/>
                <a:latin typeface="Arial" panose="020B0604020202020204" pitchFamily="34" charset="0"/>
                <a:ea typeface="+mn-ea"/>
                <a:cs typeface="Arial" panose="020B0604020202020204" pitchFamily="34" charset="0"/>
              </a:rPr>
              <a:t> DỤNG</a:t>
            </a:r>
            <a:endParaRPr kumimoji="0" lang="vi-VN" sz="9000" b="1" i="0" u="none" strike="noStrike" kern="1200" cap="none" spc="0" normalizeH="0" baseline="0" noProof="0" dirty="0">
              <a:ln>
                <a:noFill/>
              </a:ln>
              <a:solidFill>
                <a:srgbClr val="C45C67"/>
              </a:solidFill>
              <a:effectLst/>
              <a:uLnTx/>
              <a:uFillTx/>
              <a:latin typeface="Arial" panose="020B0604020202020204" pitchFamily="34" charset="0"/>
              <a:ea typeface="+mn-ea"/>
              <a:cs typeface="Arial" panose="020B0604020202020204" pitchFamily="34" charset="0"/>
            </a:endParaRP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458420" flipH="1" flipV="1">
            <a:off x="15794215" y="-1678875"/>
            <a:ext cx="4987570" cy="5989439"/>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564336" flipH="1" flipV="1">
            <a:off x="-2035250" y="6670196"/>
            <a:ext cx="4987570" cy="598943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88891" y="-1652381"/>
            <a:ext cx="4240207" cy="4240207"/>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736684" y="7699174"/>
            <a:ext cx="4240207" cy="4240207"/>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0885615">
            <a:off x="15341620" y="8847557"/>
            <a:ext cx="2001824" cy="1193854"/>
          </a:xfrm>
          <a:prstGeom prst="rect">
            <a:avLst/>
          </a:prstGeom>
        </p:spPr>
      </p:pic>
    </p:spTree>
    <p:extLst>
      <p:ext uri="{BB962C8B-B14F-4D97-AF65-F5344CB8AC3E}">
        <p14:creationId xmlns:p14="http://schemas.microsoft.com/office/powerpoint/2010/main" val="611262174"/>
      </p:ext>
    </p:extLst>
  </p:cSld>
  <p:clrMapOvr>
    <a:masterClrMapping/>
  </p:clrMapOvr>
  <mc:AlternateContent xmlns:mc="http://schemas.openxmlformats.org/markup-compatibility/2006">
    <mc:Choice xmlns:p15="http://schemas.microsoft.com/office/powerpoint/2012/main" Requires="p15">
      <p:transition spd="med">
        <p15:prstTrans prst="pageCurlDouble"/>
      </p:transition>
    </mc:Choice>
    <mc:Fallback>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2446" y="-1899233"/>
            <a:ext cx="4240207" cy="4240207"/>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554200" y="-2120104"/>
            <a:ext cx="4240207" cy="4240207"/>
          </a:xfrm>
          <a:prstGeom prst="rect">
            <a:avLst/>
          </a:prstGeom>
        </p:spPr>
      </p:pic>
      <p:pic>
        <p:nvPicPr>
          <p:cNvPr id="13"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529860">
            <a:off x="-168219" y="9613230"/>
            <a:ext cx="1279098" cy="762833"/>
          </a:xfrm>
          <a:prstGeom prst="rect">
            <a:avLst/>
          </a:prstGeom>
        </p:spPr>
      </p:pic>
      <mc:AlternateContent xmlns:mc="http://schemas.openxmlformats.org/markup-compatibility/2006">
        <mc:Choice xmlns:a14="http://schemas.microsoft.com/office/drawing/2010/main" Requires="a14">
          <p:sp>
            <p:nvSpPr>
              <p:cNvPr id="10" name="Rectangle 9"/>
              <p:cNvSpPr/>
              <p:nvPr/>
            </p:nvSpPr>
            <p:spPr>
              <a:xfrm>
                <a:off x="599834" y="1539061"/>
                <a:ext cx="12634837" cy="8184805"/>
              </a:xfrm>
              <a:prstGeom prst="rect">
                <a:avLst/>
              </a:prstGeom>
            </p:spPr>
            <p:txBody>
              <a:bodyPr wrap="square">
                <a:spAutoFit/>
              </a:bodyPr>
              <a:lstStyle/>
              <a:p>
                <a:pPr algn="just">
                  <a:lnSpc>
                    <a:spcPct val="150000"/>
                  </a:lnSpc>
                  <a:spcAft>
                    <a:spcPts val="800"/>
                  </a:spcAft>
                </a:pPr>
                <a:r>
                  <a:rPr lang="en-US" sz="4000" kern="100" dirty="0">
                    <a:latin typeface="Arial" panose="020B0604020202020204" pitchFamily="34" charset="0"/>
                    <a:ea typeface="Times New Roman" panose="02020603050405020304" pitchFamily="18" charset="0"/>
                    <a:cs typeface="Times New Roman" panose="02020603050405020304" pitchFamily="18" charset="0"/>
                  </a:rPr>
                  <a:t>Cho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hình</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chóp</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4000" i="1" kern="100">
                        <a:latin typeface="Cambria Math" panose="02040503050406030204" pitchFamily="18" charset="0"/>
                        <a:ea typeface="Times New Roman" panose="02020603050405020304" pitchFamily="18" charset="0"/>
                        <a:cs typeface="Arial" panose="020B0604020202020204" pitchFamily="34" charset="0"/>
                      </a:rPr>
                      <m:t>𝑆</m:t>
                    </m:r>
                    <m:r>
                      <a:rPr lang="en-US" sz="4000" i="1" kern="100">
                        <a:latin typeface="Cambria Math" panose="02040503050406030204" pitchFamily="18" charset="0"/>
                        <a:ea typeface="Times New Roman" panose="02020603050405020304" pitchFamily="18" charset="0"/>
                        <a:cs typeface="Arial" panose="020B0604020202020204" pitchFamily="34" charset="0"/>
                      </a:rPr>
                      <m:t>.</m:t>
                    </m:r>
                    <m:r>
                      <a:rPr lang="en-US" sz="4000" i="1" kern="100">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có</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4000" i="1" kern="100">
                        <a:latin typeface="Cambria Math" panose="02040503050406030204" pitchFamily="18" charset="0"/>
                        <a:ea typeface="Times New Roman" panose="02020603050405020304" pitchFamily="18" charset="0"/>
                        <a:cs typeface="Arial" panose="020B0604020202020204" pitchFamily="34" charset="0"/>
                      </a:rPr>
                      <m:t>𝑆𝐴</m:t>
                    </m:r>
                    <m:r>
                      <a:rPr lang="en-US" sz="4000" i="1" kern="100">
                        <a:latin typeface="Cambria Math" panose="02040503050406030204" pitchFamily="18" charset="0"/>
                        <a:ea typeface="Times New Roman" panose="02020603050405020304" pitchFamily="18" charset="0"/>
                        <a:cs typeface="Arial" panose="020B0604020202020204" pitchFamily="34" charset="0"/>
                      </a:rPr>
                      <m:t> ⊥ (</m:t>
                    </m:r>
                    <m:r>
                      <a:rPr lang="en-US" sz="4000" i="1" kern="100">
                        <a:latin typeface="Cambria Math" panose="02040503050406030204" pitchFamily="18" charset="0"/>
                        <a:ea typeface="Times New Roman" panose="02020603050405020304" pitchFamily="18" charset="0"/>
                        <a:cs typeface="Arial" panose="020B0604020202020204" pitchFamily="34" charset="0"/>
                      </a:rPr>
                      <m:t>𝐴𝐵𝐶</m:t>
                    </m:r>
                    <m:r>
                      <a:rPr lang="en-US" sz="4000" i="1" kern="100">
                        <a:latin typeface="Cambria Math" panose="02040503050406030204" pitchFamily="18" charset="0"/>
                        <a:ea typeface="Times New Roman" panose="02020603050405020304" pitchFamily="18" charset="0"/>
                        <a:cs typeface="Arial" panose="020B0604020202020204" pitchFamily="34" charset="0"/>
                      </a:rPr>
                      <m:t>)</m:t>
                    </m:r>
                  </m:oMath>
                </a14:m>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4000" i="1" kern="100">
                        <a:latin typeface="Cambria Math" panose="02040503050406030204" pitchFamily="18" charset="0"/>
                        <a:ea typeface="Times New Roman" panose="02020603050405020304" pitchFamily="18" charset="0"/>
                        <a:cs typeface="Arial" panose="020B0604020202020204" pitchFamily="34" charset="0"/>
                      </a:rPr>
                      <m:t>𝐴𝐶</m:t>
                    </m:r>
                    <m:r>
                      <a:rPr lang="en-US" sz="4000" i="1" kern="100">
                        <a:latin typeface="Cambria Math" panose="02040503050406030204" pitchFamily="18" charset="0"/>
                        <a:ea typeface="Times New Roman" panose="02020603050405020304" pitchFamily="18" charset="0"/>
                        <a:cs typeface="Arial" panose="020B0604020202020204" pitchFamily="34" charset="0"/>
                      </a:rPr>
                      <m:t> ⊥ </m:t>
                    </m:r>
                    <m:r>
                      <a:rPr lang="en-US" sz="4000" i="1" kern="100">
                        <a:latin typeface="Cambria Math" panose="02040503050406030204" pitchFamily="18" charset="0"/>
                        <a:ea typeface="Times New Roman" panose="02020603050405020304" pitchFamily="18" charset="0"/>
                        <a:cs typeface="Arial" panose="020B0604020202020204" pitchFamily="34" charset="0"/>
                      </a:rPr>
                      <m:t>𝐵𝐶</m:t>
                    </m:r>
                  </m:oMath>
                </a14:m>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p>
              <a:p>
                <a:pPr algn="just">
                  <a:lnSpc>
                    <a:spcPct val="150000"/>
                  </a:lnSpc>
                  <a:spcAft>
                    <a:spcPts val="800"/>
                  </a:spcAft>
                </a:pPr>
                <a14:m>
                  <m:oMath xmlns:m="http://schemas.openxmlformats.org/officeDocument/2006/math">
                    <m:r>
                      <a:rPr lang="en-US" sz="4000" i="1" kern="100">
                        <a:latin typeface="Cambria Math" panose="02040503050406030204" pitchFamily="18" charset="0"/>
                        <a:ea typeface="Times New Roman" panose="02020603050405020304" pitchFamily="18" charset="0"/>
                        <a:cs typeface="Arial" panose="020B0604020202020204" pitchFamily="34" charset="0"/>
                      </a:rPr>
                      <m:t>𝑆𝐴</m:t>
                    </m:r>
                    <m:r>
                      <a:rPr lang="en-US" sz="4000" i="1" kern="100">
                        <a:latin typeface="Cambria Math" panose="02040503050406030204" pitchFamily="18" charset="0"/>
                        <a:ea typeface="Times New Roman" panose="02020603050405020304" pitchFamily="18" charset="0"/>
                        <a:cs typeface="Arial" panose="020B0604020202020204" pitchFamily="34" charset="0"/>
                      </a:rPr>
                      <m:t>=</m:t>
                    </m:r>
                    <m:r>
                      <a:rPr lang="en-US" sz="4000" i="1" kern="100">
                        <a:latin typeface="Cambria Math" panose="02040503050406030204" pitchFamily="18" charset="0"/>
                        <a:ea typeface="Times New Roman" panose="02020603050405020304" pitchFamily="18" charset="0"/>
                        <a:cs typeface="Arial" panose="020B0604020202020204" pitchFamily="34" charset="0"/>
                      </a:rPr>
                      <m:t>𝐵𝐶</m:t>
                    </m:r>
                    <m:r>
                      <a:rPr lang="en-US" sz="4000" i="1" kern="100">
                        <a:latin typeface="Cambria Math" panose="02040503050406030204" pitchFamily="18" charset="0"/>
                        <a:ea typeface="Times New Roman" panose="02020603050405020304" pitchFamily="18" charset="0"/>
                        <a:cs typeface="Arial" panose="020B0604020202020204" pitchFamily="34" charset="0"/>
                      </a:rPr>
                      <m:t>=</m:t>
                    </m:r>
                    <m:r>
                      <a:rPr lang="en-US" sz="4000" i="1" kern="100">
                        <a:latin typeface="Cambria Math" panose="02040503050406030204" pitchFamily="18" charset="0"/>
                        <a:ea typeface="Times New Roman" panose="02020603050405020304" pitchFamily="18" charset="0"/>
                        <a:cs typeface="Arial" panose="020B0604020202020204" pitchFamily="34" charset="0"/>
                      </a:rPr>
                      <m:t>𝑎</m:t>
                    </m:r>
                    <m:rad>
                      <m:radPr>
                        <m:degHide m:val="on"/>
                        <m:ctrlPr>
                          <a:rPr lang="en-US" sz="4000" i="1" kern="100">
                            <a:latin typeface="Cambria Math" panose="02040503050406030204" pitchFamily="18" charset="0"/>
                            <a:ea typeface="Times New Roman" panose="02020603050405020304" pitchFamily="18" charset="0"/>
                            <a:cs typeface="Arial" panose="020B0604020202020204" pitchFamily="34" charset="0"/>
                          </a:rPr>
                        </m:ctrlPr>
                      </m:radPr>
                      <m:deg/>
                      <m:e>
                        <m:r>
                          <a:rPr lang="en-US" sz="4000" i="1" kern="100">
                            <a:latin typeface="Cambria Math" panose="02040503050406030204" pitchFamily="18" charset="0"/>
                            <a:ea typeface="Times New Roman" panose="02020603050405020304" pitchFamily="18" charset="0"/>
                            <a:cs typeface="Arial" panose="020B0604020202020204" pitchFamily="34" charset="0"/>
                          </a:rPr>
                          <m:t>3</m:t>
                        </m:r>
                      </m:e>
                    </m:rad>
                  </m:oMath>
                </a14:m>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4000" i="1" kern="100">
                        <a:latin typeface="Cambria Math" panose="02040503050406030204" pitchFamily="18" charset="0"/>
                        <a:ea typeface="Times New Roman" panose="02020603050405020304" pitchFamily="18" charset="0"/>
                        <a:cs typeface="Arial" panose="020B0604020202020204" pitchFamily="34" charset="0"/>
                      </a:rPr>
                      <m:t>𝐴𝐶</m:t>
                    </m:r>
                    <m:r>
                      <a:rPr lang="en-US" sz="4000" i="1" kern="100">
                        <a:latin typeface="Cambria Math" panose="02040503050406030204" pitchFamily="18" charset="0"/>
                        <a:ea typeface="Times New Roman" panose="02020603050405020304" pitchFamily="18" charset="0"/>
                        <a:cs typeface="Arial" panose="020B0604020202020204" pitchFamily="34" charset="0"/>
                      </a:rPr>
                      <m:t> = </m:t>
                    </m:r>
                    <m:r>
                      <a:rPr lang="en-US" sz="4000" i="1" kern="100">
                        <a:latin typeface="Cambria Math" panose="02040503050406030204" pitchFamily="18" charset="0"/>
                        <a:ea typeface="Times New Roman" panose="02020603050405020304" pitchFamily="18" charset="0"/>
                        <a:cs typeface="Arial" panose="020B0604020202020204" pitchFamily="34" charset="0"/>
                      </a:rPr>
                      <m:t>𝑎</m:t>
                    </m:r>
                  </m:oMath>
                </a14:m>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i="1" kern="100" dirty="0" err="1">
                    <a:latin typeface="Arial" panose="020B0604020202020204" pitchFamily="34" charset="0"/>
                    <a:ea typeface="Times New Roman" panose="02020603050405020304" pitchFamily="18" charset="0"/>
                    <a:cs typeface="Times New Roman" panose="02020603050405020304" pitchFamily="18" charset="0"/>
                  </a:rPr>
                  <a:t>Hình</a:t>
                </a:r>
                <a:r>
                  <a:rPr lang="en-US" sz="4000" i="1" kern="100" dirty="0">
                    <a:latin typeface="Arial" panose="020B0604020202020204" pitchFamily="34" charset="0"/>
                    <a:ea typeface="Times New Roman" panose="02020603050405020304" pitchFamily="18" charset="0"/>
                    <a:cs typeface="Times New Roman" panose="02020603050405020304" pitchFamily="18" charset="0"/>
                  </a:rPr>
                  <a:t> 99</a:t>
                </a:r>
                <a:r>
                  <a:rPr lang="en-US" sz="4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32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kern="100" dirty="0">
                    <a:latin typeface="Arial" panose="020B0604020202020204" pitchFamily="34" charset="0"/>
                    <a:ea typeface="Times New Roman" panose="02020603050405020304" pitchFamily="18" charset="0"/>
                    <a:cs typeface="Times New Roman" panose="02020603050405020304" pitchFamily="18" charset="0"/>
                  </a:rPr>
                  <a:t>a)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Tính</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góc</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giữa</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hai</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thẳng</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4000" i="1" kern="100">
                        <a:latin typeface="Cambria Math" panose="02040503050406030204" pitchFamily="18" charset="0"/>
                        <a:ea typeface="Times New Roman" panose="02020603050405020304" pitchFamily="18" charset="0"/>
                        <a:cs typeface="Arial" panose="020B0604020202020204" pitchFamily="34" charset="0"/>
                      </a:rPr>
                      <m:t>𝑆𝐴</m:t>
                    </m:r>
                  </m:oMath>
                </a14:m>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và</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4000" i="1" kern="100">
                        <a:latin typeface="Cambria Math" panose="02040503050406030204" pitchFamily="18" charset="0"/>
                        <a:ea typeface="Times New Roman" panose="02020603050405020304" pitchFamily="18" charset="0"/>
                        <a:cs typeface="Arial" panose="020B0604020202020204" pitchFamily="34" charset="0"/>
                      </a:rPr>
                      <m:t>𝐵𝐶</m:t>
                    </m:r>
                  </m:oMath>
                </a14:m>
                <a:r>
                  <a:rPr lang="en-US" sz="4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32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kern="100" dirty="0">
                    <a:latin typeface="Arial" panose="020B0604020202020204" pitchFamily="34" charset="0"/>
                    <a:ea typeface="Times New Roman" panose="02020603050405020304" pitchFamily="18" charset="0"/>
                    <a:cs typeface="Times New Roman" panose="02020603050405020304" pitchFamily="18" charset="0"/>
                  </a:rPr>
                  <a:t>b)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Tính</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góc</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giữa</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thẳng</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4000" i="1" kern="100">
                        <a:latin typeface="Cambria Math" panose="02040503050406030204" pitchFamily="18" charset="0"/>
                        <a:ea typeface="Times New Roman" panose="02020603050405020304" pitchFamily="18" charset="0"/>
                        <a:cs typeface="Arial" panose="020B0604020202020204" pitchFamily="34" charset="0"/>
                      </a:rPr>
                      <m:t>𝑆𝐶</m:t>
                    </m:r>
                  </m:oMath>
                </a14:m>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và</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mặt</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phẳng</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4000" i="1" kern="100">
                        <a:latin typeface="Cambria Math" panose="02040503050406030204" pitchFamily="18" charset="0"/>
                        <a:ea typeface="Times New Roman" panose="02020603050405020304" pitchFamily="18" charset="0"/>
                        <a:cs typeface="Arial" panose="020B0604020202020204" pitchFamily="34" charset="0"/>
                      </a:rPr>
                      <m:t>(</m:t>
                    </m:r>
                    <m:r>
                      <a:rPr lang="en-US" sz="4000" i="1" kern="100">
                        <a:latin typeface="Cambria Math" panose="02040503050406030204" pitchFamily="18" charset="0"/>
                        <a:ea typeface="Times New Roman" panose="02020603050405020304" pitchFamily="18" charset="0"/>
                        <a:cs typeface="Arial" panose="020B0604020202020204" pitchFamily="34" charset="0"/>
                      </a:rPr>
                      <m:t>𝐴𝐵𝐶</m:t>
                    </m:r>
                    <m:r>
                      <a:rPr lang="en-US" sz="4000" i="1" kern="100">
                        <a:latin typeface="Cambria Math" panose="02040503050406030204" pitchFamily="18" charset="0"/>
                        <a:ea typeface="Times New Roman" panose="02020603050405020304" pitchFamily="18" charset="0"/>
                        <a:cs typeface="Arial" panose="020B0604020202020204" pitchFamily="34" charset="0"/>
                      </a:rPr>
                      <m:t>)</m:t>
                    </m:r>
                  </m:oMath>
                </a14:m>
                <a:r>
                  <a:rPr lang="en-US" sz="4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32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kern="100" dirty="0">
                    <a:latin typeface="Arial" panose="020B0604020202020204" pitchFamily="34" charset="0"/>
                    <a:ea typeface="Times New Roman" panose="02020603050405020304" pitchFamily="18" charset="0"/>
                    <a:cs typeface="Times New Roman" panose="02020603050405020304" pitchFamily="18" charset="0"/>
                  </a:rPr>
                  <a:t>c)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Tính</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số</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đo</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góc</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nhị</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diện</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4000" i="1" kern="100">
                        <a:latin typeface="Cambria Math" panose="02040503050406030204" pitchFamily="18" charset="0"/>
                        <a:ea typeface="Times New Roman" panose="02020603050405020304" pitchFamily="18" charset="0"/>
                        <a:cs typeface="Arial" panose="020B0604020202020204" pitchFamily="34" charset="0"/>
                      </a:rPr>
                      <m:t>[</m:t>
                    </m:r>
                    <m:r>
                      <a:rPr lang="en-US" sz="4000" i="1" kern="100">
                        <a:latin typeface="Cambria Math" panose="02040503050406030204" pitchFamily="18" charset="0"/>
                        <a:ea typeface="Times New Roman" panose="02020603050405020304" pitchFamily="18" charset="0"/>
                        <a:cs typeface="Arial" panose="020B0604020202020204" pitchFamily="34" charset="0"/>
                      </a:rPr>
                      <m:t>𝐵</m:t>
                    </m:r>
                    <m:r>
                      <a:rPr lang="en-US" sz="4000" i="1" kern="100">
                        <a:latin typeface="Cambria Math" panose="02040503050406030204" pitchFamily="18" charset="0"/>
                        <a:ea typeface="Times New Roman" panose="02020603050405020304" pitchFamily="18" charset="0"/>
                        <a:cs typeface="Arial" panose="020B0604020202020204" pitchFamily="34" charset="0"/>
                      </a:rPr>
                      <m:t>, </m:t>
                    </m:r>
                    <m:r>
                      <a:rPr lang="en-US" sz="4000" i="1" kern="100">
                        <a:latin typeface="Cambria Math" panose="02040503050406030204" pitchFamily="18" charset="0"/>
                        <a:ea typeface="Times New Roman" panose="02020603050405020304" pitchFamily="18" charset="0"/>
                        <a:cs typeface="Arial" panose="020B0604020202020204" pitchFamily="34" charset="0"/>
                      </a:rPr>
                      <m:t>𝑆𝐴</m:t>
                    </m:r>
                    <m:r>
                      <a:rPr lang="en-US" sz="4000" i="1" kern="100">
                        <a:latin typeface="Cambria Math" panose="02040503050406030204" pitchFamily="18" charset="0"/>
                        <a:ea typeface="Times New Roman" panose="02020603050405020304" pitchFamily="18" charset="0"/>
                        <a:cs typeface="Arial" panose="020B0604020202020204" pitchFamily="34" charset="0"/>
                      </a:rPr>
                      <m:t>, </m:t>
                    </m:r>
                    <m:r>
                      <a:rPr lang="en-US" sz="4000" i="1" kern="100">
                        <a:latin typeface="Cambria Math" panose="02040503050406030204" pitchFamily="18" charset="0"/>
                        <a:ea typeface="Times New Roman" panose="02020603050405020304" pitchFamily="18" charset="0"/>
                        <a:cs typeface="Arial" panose="020B0604020202020204" pitchFamily="34" charset="0"/>
                      </a:rPr>
                      <m:t>𝐶</m:t>
                    </m:r>
                    <m:r>
                      <a:rPr lang="en-US" sz="4000" i="1" kern="100">
                        <a:latin typeface="Cambria Math" panose="02040503050406030204" pitchFamily="18" charset="0"/>
                        <a:ea typeface="Times New Roman" panose="02020603050405020304" pitchFamily="18" charset="0"/>
                        <a:cs typeface="Arial" panose="020B0604020202020204" pitchFamily="34" charset="0"/>
                      </a:rPr>
                      <m:t>]</m:t>
                    </m:r>
                  </m:oMath>
                </a14:m>
                <a:r>
                  <a:rPr lang="en-US" sz="4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32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kern="100" dirty="0">
                    <a:latin typeface="Arial" panose="020B0604020202020204" pitchFamily="34" charset="0"/>
                    <a:ea typeface="Times New Roman" panose="02020603050405020304" pitchFamily="18" charset="0"/>
                    <a:cs typeface="Times New Roman" panose="02020603050405020304" pitchFamily="18" charset="0"/>
                  </a:rPr>
                  <a:t>d)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Tính</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khoảng</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cách</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từ</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4000" i="1" kern="100">
                        <a:latin typeface="Cambria Math" panose="02040503050406030204" pitchFamily="18" charset="0"/>
                        <a:ea typeface="Times New Roman" panose="02020603050405020304" pitchFamily="18" charset="0"/>
                        <a:cs typeface="Arial" panose="020B0604020202020204" pitchFamily="34" charset="0"/>
                      </a:rPr>
                      <m:t>𝐵</m:t>
                    </m:r>
                  </m:oMath>
                </a14:m>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đến</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mặt</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phẳng</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4000" i="1" kern="100">
                        <a:latin typeface="Cambria Math" panose="02040503050406030204" pitchFamily="18" charset="0"/>
                        <a:ea typeface="Times New Roman" panose="02020603050405020304" pitchFamily="18" charset="0"/>
                        <a:cs typeface="Arial" panose="020B0604020202020204" pitchFamily="34" charset="0"/>
                      </a:rPr>
                      <m:t>(</m:t>
                    </m:r>
                    <m:r>
                      <a:rPr lang="en-US" sz="4000" i="1" kern="100">
                        <a:latin typeface="Cambria Math" panose="02040503050406030204" pitchFamily="18" charset="0"/>
                        <a:ea typeface="Times New Roman" panose="02020603050405020304" pitchFamily="18" charset="0"/>
                        <a:cs typeface="Arial" panose="020B0604020202020204" pitchFamily="34" charset="0"/>
                      </a:rPr>
                      <m:t>𝑆𝐴𝐶</m:t>
                    </m:r>
                    <m:r>
                      <a:rPr lang="en-US" sz="4000" i="1" kern="100">
                        <a:latin typeface="Cambria Math" panose="02040503050406030204" pitchFamily="18" charset="0"/>
                        <a:ea typeface="Times New Roman" panose="02020603050405020304" pitchFamily="18" charset="0"/>
                        <a:cs typeface="Arial" panose="020B0604020202020204" pitchFamily="34" charset="0"/>
                      </a:rPr>
                      <m:t>)</m:t>
                    </m:r>
                  </m:oMath>
                </a14:m>
                <a:r>
                  <a:rPr lang="en-US" sz="4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32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kern="100" dirty="0">
                    <a:latin typeface="Arial" panose="020B0604020202020204" pitchFamily="34" charset="0"/>
                    <a:ea typeface="Times New Roman" panose="02020603050405020304" pitchFamily="18" charset="0"/>
                    <a:cs typeface="Times New Roman" panose="02020603050405020304" pitchFamily="18" charset="0"/>
                  </a:rPr>
                  <a:t>e)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Tính</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khoảng</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cách</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giữa</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hai</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thẳng</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4000" i="1" kern="100">
                        <a:latin typeface="Cambria Math" panose="02040503050406030204" pitchFamily="18" charset="0"/>
                        <a:ea typeface="Times New Roman" panose="02020603050405020304" pitchFamily="18" charset="0"/>
                        <a:cs typeface="Arial" panose="020B0604020202020204" pitchFamily="34" charset="0"/>
                      </a:rPr>
                      <m:t>𝑆𝐴</m:t>
                    </m:r>
                  </m:oMath>
                </a14:m>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và</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4000" i="1" kern="100">
                        <a:latin typeface="Cambria Math" panose="02040503050406030204" pitchFamily="18" charset="0"/>
                        <a:ea typeface="Times New Roman" panose="02020603050405020304" pitchFamily="18" charset="0"/>
                        <a:cs typeface="Arial" panose="020B0604020202020204" pitchFamily="34" charset="0"/>
                      </a:rPr>
                      <m:t>𝐵𝐶</m:t>
                    </m:r>
                  </m:oMath>
                </a14:m>
                <a:r>
                  <a:rPr lang="en-US" sz="4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32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kern="100" dirty="0">
                    <a:latin typeface="Arial" panose="020B0604020202020204" pitchFamily="34" charset="0"/>
                    <a:ea typeface="Times New Roman" panose="02020603050405020304" pitchFamily="18" charset="0"/>
                    <a:cs typeface="Times New Roman" panose="02020603050405020304" pitchFamily="18" charset="0"/>
                  </a:rPr>
                  <a:t>g)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Tính</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thể</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tích</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khối</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chóp</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4000" i="1" kern="100">
                        <a:latin typeface="Cambria Math" panose="02040503050406030204" pitchFamily="18" charset="0"/>
                        <a:ea typeface="Times New Roman" panose="02020603050405020304" pitchFamily="18" charset="0"/>
                        <a:cs typeface="Arial" panose="020B0604020202020204" pitchFamily="34" charset="0"/>
                      </a:rPr>
                      <m:t>𝑆</m:t>
                    </m:r>
                    <m:r>
                      <a:rPr lang="en-US" sz="4000" i="1" kern="100">
                        <a:latin typeface="Cambria Math" panose="02040503050406030204" pitchFamily="18" charset="0"/>
                        <a:ea typeface="Times New Roman" panose="02020603050405020304" pitchFamily="18" charset="0"/>
                        <a:cs typeface="Arial" panose="020B0604020202020204" pitchFamily="34" charset="0"/>
                      </a:rPr>
                      <m:t>.</m:t>
                    </m:r>
                    <m:r>
                      <a:rPr lang="en-US" sz="4000" i="1" kern="100">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4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32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10" name="Rectangle 9"/>
              <p:cNvSpPr>
                <a:spLocks noRot="1" noChangeAspect="1" noMove="1" noResize="1" noEditPoints="1" noAdjustHandles="1" noChangeArrowheads="1" noChangeShapeType="1" noTextEdit="1"/>
              </p:cNvSpPr>
              <p:nvPr/>
            </p:nvSpPr>
            <p:spPr>
              <a:xfrm>
                <a:off x="599834" y="1539061"/>
                <a:ext cx="12634837" cy="8184805"/>
              </a:xfrm>
              <a:prstGeom prst="rect">
                <a:avLst/>
              </a:prstGeom>
              <a:blipFill>
                <a:blip r:embed="rId6"/>
                <a:stretch>
                  <a:fillRect l="-1688" r="-1544" b="-2010"/>
                </a:stretch>
              </a:blipFill>
            </p:spPr>
            <p:txBody>
              <a:bodyPr/>
              <a:lstStyle/>
              <a:p>
                <a:r>
                  <a:rPr lang="en-US">
                    <a:noFill/>
                  </a:rPr>
                  <a:t> </a:t>
                </a:r>
              </a:p>
            </p:txBody>
          </p:sp>
        </mc:Fallback>
      </mc:AlternateContent>
      <p:sp>
        <p:nvSpPr>
          <p:cNvPr id="15" name="Rectangle 14"/>
          <p:cNvSpPr/>
          <p:nvPr/>
        </p:nvSpPr>
        <p:spPr>
          <a:xfrm>
            <a:off x="6372857" y="752712"/>
            <a:ext cx="5542286" cy="67710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800" b="1" i="0" u="none" strike="noStrike" kern="1200" cap="none" spc="0" normalizeH="0" baseline="0" noProof="0" dirty="0" err="1">
                <a:ln>
                  <a:noFill/>
                </a:ln>
                <a:solidFill>
                  <a:srgbClr val="C00000"/>
                </a:solidFill>
                <a:effectLst/>
                <a:uLnTx/>
                <a:uFillTx/>
                <a:latin typeface="Arial" panose="020B0604020202020204" pitchFamily="34" charset="0"/>
                <a:ea typeface="Calibri" panose="020F0502020204030204" pitchFamily="34" charset="0"/>
              </a:rPr>
              <a:t>Bài</a:t>
            </a:r>
            <a:r>
              <a:rPr kumimoji="0" lang="fr-FR" sz="3800" b="1"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rPr>
              <a:t> </a:t>
            </a:r>
            <a:r>
              <a:rPr lang="fr-FR" sz="3800" b="1" dirty="0">
                <a:solidFill>
                  <a:srgbClr val="C00000"/>
                </a:solidFill>
                <a:latin typeface="Arial" panose="020B0604020202020204" pitchFamily="34" charset="0"/>
                <a:ea typeface="Calibri" panose="020F0502020204030204" pitchFamily="34" charset="0"/>
              </a:rPr>
              <a:t>6</a:t>
            </a:r>
            <a:r>
              <a:rPr kumimoji="0" lang="fr-FR" sz="3800" b="1"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rPr>
              <a:t> (SGK – </a:t>
            </a:r>
            <a:r>
              <a:rPr kumimoji="0" lang="fr-FR" sz="3800" b="1" i="0" u="none" strike="noStrike" kern="1200" cap="none" spc="0" normalizeH="0" baseline="0" noProof="0" dirty="0" err="1">
                <a:ln>
                  <a:noFill/>
                </a:ln>
                <a:solidFill>
                  <a:srgbClr val="C00000"/>
                </a:solidFill>
                <a:effectLst/>
                <a:uLnTx/>
                <a:uFillTx/>
                <a:latin typeface="Arial" panose="020B0604020202020204" pitchFamily="34" charset="0"/>
                <a:ea typeface="Calibri" panose="020F0502020204030204" pitchFamily="34" charset="0"/>
              </a:rPr>
              <a:t>trang</a:t>
            </a:r>
            <a:r>
              <a:rPr kumimoji="0" lang="fr-FR" sz="3800" b="1"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rPr>
              <a:t> </a:t>
            </a:r>
            <a:r>
              <a:rPr lang="fr-FR" sz="3800" b="1" dirty="0">
                <a:solidFill>
                  <a:srgbClr val="C00000"/>
                </a:solidFill>
                <a:latin typeface="Arial" panose="020B0604020202020204" pitchFamily="34" charset="0"/>
                <a:ea typeface="Calibri" panose="020F0502020204030204" pitchFamily="34" charset="0"/>
              </a:rPr>
              <a:t>11</a:t>
            </a:r>
            <a:r>
              <a:rPr lang="fr-FR" sz="3800" b="1" noProof="0" dirty="0">
                <a:solidFill>
                  <a:srgbClr val="C00000"/>
                </a:solidFill>
                <a:latin typeface="Arial" panose="020B0604020202020204" pitchFamily="34" charset="0"/>
                <a:ea typeface="Calibri" panose="020F0502020204030204" pitchFamily="34" charset="0"/>
              </a:rPr>
              <a:t>6</a:t>
            </a:r>
            <a:r>
              <a:rPr kumimoji="0" lang="fr-FR" sz="3800" b="1"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rPr>
              <a:t>)</a:t>
            </a:r>
            <a:endParaRPr kumimoji="0" lang="en-US" sz="3800" b="0" i="0" u="none" strike="noStrike" kern="1200" cap="none" spc="0" normalizeH="0" baseline="0" noProof="0" dirty="0">
              <a:ln>
                <a:noFill/>
              </a:ln>
              <a:solidFill>
                <a:srgbClr val="C00000"/>
              </a:solidFill>
              <a:effectLst/>
              <a:uLnTx/>
              <a:uFillTx/>
              <a:latin typeface="Calibri"/>
            </a:endParaRPr>
          </a:p>
        </p:txBody>
      </p:sp>
      <p:pic>
        <p:nvPicPr>
          <p:cNvPr id="5" name="Picture 4">
            <a:extLst>
              <a:ext uri="{FF2B5EF4-FFF2-40B4-BE49-F238E27FC236}">
                <a16:creationId xmlns:a16="http://schemas.microsoft.com/office/drawing/2014/main" id="{CF446C56-F1B5-A5ED-8606-389370E0BE6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106400" y="2556097"/>
            <a:ext cx="4165153" cy="5084155"/>
          </a:xfrm>
          <a:prstGeom prst="rect">
            <a:avLst/>
          </a:prstGeom>
        </p:spPr>
      </p:pic>
    </p:spTree>
    <p:extLst>
      <p:ext uri="{BB962C8B-B14F-4D97-AF65-F5344CB8AC3E}">
        <p14:creationId xmlns:p14="http://schemas.microsoft.com/office/powerpoint/2010/main" val="3572522515"/>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2446" y="-1899233"/>
            <a:ext cx="4240207" cy="4240207"/>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554200" y="-2120104"/>
            <a:ext cx="4240207" cy="4240207"/>
          </a:xfrm>
          <a:prstGeom prst="rect">
            <a:avLst/>
          </a:prstGeom>
        </p:spPr>
      </p:pic>
      <p:pic>
        <p:nvPicPr>
          <p:cNvPr id="13"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529860">
            <a:off x="-168219" y="9613230"/>
            <a:ext cx="1279098" cy="762833"/>
          </a:xfrm>
          <a:prstGeom prst="rect">
            <a:avLst/>
          </a:prstGeom>
        </p:spPr>
      </p:pic>
      <p:sp>
        <p:nvSpPr>
          <p:cNvPr id="16" name="Oval Callout 15"/>
          <p:cNvSpPr/>
          <p:nvPr/>
        </p:nvSpPr>
        <p:spPr>
          <a:xfrm>
            <a:off x="776363" y="648045"/>
            <a:ext cx="1794022" cy="786468"/>
          </a:xfrm>
          <a:prstGeom prst="wedgeEllipseCallout">
            <a:avLst>
              <a:gd name="adj1" fmla="val 26112"/>
              <a:gd name="adj2" fmla="val 71679"/>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3800" b="1" i="0" u="none" strike="noStrike" kern="0" cap="none" spc="0" normalizeH="0" baseline="0" noProof="0" dirty="0">
              <a:ln>
                <a:noFill/>
              </a:ln>
              <a:solidFill>
                <a:srgbClr val="FFFFFF"/>
              </a:solidFill>
              <a:effectLst/>
              <a:uLnTx/>
              <a:uFillTx/>
              <a:latin typeface="Arial"/>
              <a:ea typeface="+mn-ea"/>
              <a:cs typeface="+mn-cs"/>
            </a:endParaRPr>
          </a:p>
        </p:txBody>
      </p:sp>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261A71E8-2462-0008-EFFA-23CF62C7E9B2}"/>
                  </a:ext>
                </a:extLst>
              </p:cNvPr>
              <p:cNvSpPr/>
              <p:nvPr/>
            </p:nvSpPr>
            <p:spPr>
              <a:xfrm>
                <a:off x="5410200" y="1041279"/>
                <a:ext cx="12364815" cy="8245655"/>
              </a:xfrm>
              <a:prstGeom prst="rect">
                <a:avLst/>
              </a:prstGeom>
            </p:spPr>
            <p:txBody>
              <a:bodyPr wrap="square">
                <a:spAutoFit/>
              </a:bodyPr>
              <a:lstStyle/>
              <a:p>
                <a:pPr marL="30480" marR="30480" algn="just">
                  <a:lnSpc>
                    <a:spcPct val="150000"/>
                  </a:lnSpc>
                </a:pPr>
                <a:r>
                  <a:rPr lang="pt-BR" sz="4000" dirty="0">
                    <a:solidFill>
                      <a:srgbClr val="000000"/>
                    </a:solidFill>
                    <a:latin typeface="Arial" panose="020B0604020202020204" pitchFamily="34" charset="0"/>
                    <a:ea typeface="Times New Roman" panose="02020603050405020304" pitchFamily="18" charset="0"/>
                  </a:rPr>
                  <a:t>a) Do </a:t>
                </a:r>
                <a14:m>
                  <m:oMath xmlns:m="http://schemas.openxmlformats.org/officeDocument/2006/math">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𝑆𝐴</m:t>
                    </m:r>
                    <m:r>
                      <a:rPr lang="pt-BR"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𝐴𝐵𝐶</m:t>
                    </m:r>
                    <m:r>
                      <a:rPr lang="pt-BR"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oMath>
                </a14:m>
                <a:r>
                  <a:rPr lang="pt-BR" sz="4000" dirty="0">
                    <a:solidFill>
                      <a:srgbClr val="000000"/>
                    </a:solidFill>
                    <a:latin typeface="Arial" panose="020B0604020202020204" pitchFamily="34" charset="0"/>
                    <a:ea typeface="Times New Roman" panose="02020603050405020304" pitchFamily="18" charset="0"/>
                  </a:rPr>
                  <a:t> và </a:t>
                </a:r>
                <a14:m>
                  <m:oMath xmlns:m="http://schemas.openxmlformats.org/officeDocument/2006/math">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𝐵𝐶</m:t>
                    </m:r>
                    <m:r>
                      <a:rPr lang="pt-BR"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𝐴𝐵𝐶</m:t>
                    </m:r>
                    <m:r>
                      <a:rPr lang="pt-BR"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oMath>
                </a14:m>
                <a:r>
                  <a:rPr lang="pt-BR" sz="4000" dirty="0">
                    <a:solidFill>
                      <a:srgbClr val="000000"/>
                    </a:solidFill>
                    <a:latin typeface="Arial" panose="020B0604020202020204" pitchFamily="34" charset="0"/>
                    <a:ea typeface="Times New Roman" panose="02020603050405020304" pitchFamily="18" charset="0"/>
                  </a:rPr>
                  <a:t> nên </a:t>
                </a:r>
                <a14:m>
                  <m:oMath xmlns:m="http://schemas.openxmlformats.org/officeDocument/2006/math">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𝑆𝐴</m:t>
                    </m:r>
                    <m:r>
                      <a:rPr lang="pt-BR"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𝐵𝐶</m:t>
                    </m:r>
                  </m:oMath>
                </a14:m>
                <a:r>
                  <a:rPr lang="pt-BR" sz="4000" dirty="0">
                    <a:solidFill>
                      <a:srgbClr val="000000"/>
                    </a:solidFill>
                    <a:latin typeface="Arial" panose="020B0604020202020204" pitchFamily="34" charset="0"/>
                    <a:ea typeface="Times New Roman" panose="02020603050405020304" pitchFamily="18" charset="0"/>
                  </a:rPr>
                  <a:t>.</a:t>
                </a:r>
                <a:endParaRPr lang="en-US" sz="3600" dirty="0">
                  <a:latin typeface="Times New Roman" panose="02020603050405020304" pitchFamily="18" charset="0"/>
                  <a:ea typeface="Times New Roman" panose="02020603050405020304" pitchFamily="18" charset="0"/>
                </a:endParaRPr>
              </a:p>
              <a:p>
                <a:pPr marL="30480" marR="30480" algn="just">
                  <a:lnSpc>
                    <a:spcPct val="150000"/>
                  </a:lnSpc>
                </a:pPr>
                <a:r>
                  <a:rPr lang="pt-BR" sz="4000" dirty="0">
                    <a:solidFill>
                      <a:srgbClr val="000000"/>
                    </a:solidFill>
                    <a:latin typeface="Arial" panose="020B0604020202020204" pitchFamily="34" charset="0"/>
                    <a:ea typeface="Times New Roman" panose="02020603050405020304" pitchFamily="18" charset="0"/>
                  </a:rPr>
                  <a:t>Vậy góc giữa hai đường thẳng </a:t>
                </a:r>
                <a14:m>
                  <m:oMath xmlns:m="http://schemas.openxmlformats.org/officeDocument/2006/math">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𝑆𝐴</m:t>
                    </m:r>
                  </m:oMath>
                </a14:m>
                <a:r>
                  <a:rPr lang="pt-BR" sz="4000" dirty="0">
                    <a:solidFill>
                      <a:srgbClr val="000000"/>
                    </a:solidFill>
                    <a:latin typeface="Arial" panose="020B0604020202020204" pitchFamily="34" charset="0"/>
                    <a:ea typeface="Times New Roman" panose="02020603050405020304" pitchFamily="18" charset="0"/>
                  </a:rPr>
                  <a:t> và </a:t>
                </a:r>
                <a14:m>
                  <m:oMath xmlns:m="http://schemas.openxmlformats.org/officeDocument/2006/math">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𝐵𝐶</m:t>
                    </m:r>
                  </m:oMath>
                </a14:m>
                <a:r>
                  <a:rPr lang="pt-BR" sz="4000" dirty="0">
                    <a:solidFill>
                      <a:srgbClr val="000000"/>
                    </a:solidFill>
                    <a:latin typeface="Arial" panose="020B0604020202020204" pitchFamily="34" charset="0"/>
                    <a:ea typeface="Times New Roman" panose="02020603050405020304" pitchFamily="18" charset="0"/>
                  </a:rPr>
                  <a:t> bằng 90°.</a:t>
                </a:r>
                <a:endParaRPr lang="en-US" sz="3600" dirty="0">
                  <a:latin typeface="Times New Roman" panose="02020603050405020304" pitchFamily="18" charset="0"/>
                  <a:ea typeface="Times New Roman" panose="02020603050405020304" pitchFamily="18" charset="0"/>
                </a:endParaRPr>
              </a:p>
              <a:p>
                <a:pPr marL="30480" marR="30480" algn="just">
                  <a:lnSpc>
                    <a:spcPct val="150000"/>
                  </a:lnSpc>
                </a:pPr>
                <a:r>
                  <a:rPr lang="pt-BR" sz="4000" dirty="0">
                    <a:solidFill>
                      <a:srgbClr val="000000"/>
                    </a:solidFill>
                    <a:latin typeface="Arial" panose="020B0604020202020204" pitchFamily="34" charset="0"/>
                    <a:ea typeface="Times New Roman" panose="02020603050405020304" pitchFamily="18" charset="0"/>
                  </a:rPr>
                  <a:t>b) Ta có: </a:t>
                </a:r>
                <a14:m>
                  <m:oMath xmlns:m="http://schemas.openxmlformats.org/officeDocument/2006/math">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𝐴𝐶</m:t>
                    </m:r>
                  </m:oMath>
                </a14:m>
                <a:r>
                  <a:rPr lang="pt-BR" sz="4000" dirty="0">
                    <a:solidFill>
                      <a:srgbClr val="000000"/>
                    </a:solidFill>
                    <a:latin typeface="Arial" panose="020B0604020202020204" pitchFamily="34" charset="0"/>
                    <a:ea typeface="Times New Roman" panose="02020603050405020304" pitchFamily="18" charset="0"/>
                  </a:rPr>
                  <a:t> là hình chiếu của </a:t>
                </a:r>
                <a14:m>
                  <m:oMath xmlns:m="http://schemas.openxmlformats.org/officeDocument/2006/math">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𝑆𝐶</m:t>
                    </m:r>
                  </m:oMath>
                </a14:m>
                <a:r>
                  <a:rPr lang="pt-BR" sz="4000" dirty="0">
                    <a:solidFill>
                      <a:srgbClr val="000000"/>
                    </a:solidFill>
                    <a:latin typeface="Arial" panose="020B0604020202020204" pitchFamily="34" charset="0"/>
                    <a:ea typeface="Times New Roman" panose="02020603050405020304" pitchFamily="18" charset="0"/>
                  </a:rPr>
                  <a:t> trên</a:t>
                </a:r>
                <a14:m>
                  <m:oMath xmlns:m="http://schemas.openxmlformats.org/officeDocument/2006/math">
                    <m:r>
                      <a:rPr lang="pt-BR"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 (</m:t>
                    </m:r>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𝐴𝐵𝐶</m:t>
                    </m:r>
                    <m:r>
                      <a:rPr lang="pt-BR"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oMath>
                </a14:m>
                <a:r>
                  <a:rPr lang="pt-BR" sz="4000" dirty="0">
                    <a:solidFill>
                      <a:srgbClr val="000000"/>
                    </a:solidFill>
                    <a:latin typeface="Arial" panose="020B0604020202020204" pitchFamily="34" charset="0"/>
                    <a:ea typeface="Times New Roman" panose="02020603050405020304" pitchFamily="18" charset="0"/>
                  </a:rPr>
                  <a:t>.</a:t>
                </a:r>
                <a:endParaRPr lang="en-US" sz="3600" dirty="0">
                  <a:latin typeface="Times New Roman" panose="02020603050405020304" pitchFamily="18" charset="0"/>
                  <a:ea typeface="Times New Roman" panose="02020603050405020304" pitchFamily="18" charset="0"/>
                </a:endParaRPr>
              </a:p>
              <a:p>
                <a:pPr marL="30480" marR="30480" algn="just">
                  <a:lnSpc>
                    <a:spcPct val="150000"/>
                  </a:lnSpc>
                  <a:spcAft>
                    <a:spcPts val="800"/>
                  </a:spcAft>
                </a:pPr>
                <a:r>
                  <a:rPr lang="pt-BR"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Suy ra góc giữa đường thẳng </a:t>
                </a:r>
                <a14:m>
                  <m:oMath xmlns:m="http://schemas.openxmlformats.org/officeDocument/2006/math">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𝑆𝐶</m:t>
                    </m:r>
                  </m:oMath>
                </a14:m>
                <a:r>
                  <a:rPr lang="pt-BR"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và mặt phẳng </a:t>
                </a:r>
                <a14:m>
                  <m:oMath xmlns:m="http://schemas.openxmlformats.org/officeDocument/2006/math">
                    <m:r>
                      <a:rPr lang="pt-BR"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𝐴𝐵𝐶</m:t>
                    </m:r>
                    <m:r>
                      <a:rPr lang="pt-BR"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 </m:t>
                    </m:r>
                  </m:oMath>
                </a14:m>
                <a:r>
                  <a:rPr lang="pt-BR"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bằng </a:t>
                </a:r>
                <a14:m>
                  <m:oMath xmlns:m="http://schemas.openxmlformats.org/officeDocument/2006/math">
                    <m:acc>
                      <m:accPr>
                        <m:chr m:val="̂"/>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accPr>
                      <m:e>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𝑆𝐶𝐴</m:t>
                        </m:r>
                      </m:e>
                    </m:acc>
                  </m:oMath>
                </a14:m>
                <a:r>
                  <a:rPr lang="pt-BR"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50000"/>
                  </a:lnSpc>
                  <a:spcAft>
                    <a:spcPts val="800"/>
                  </a:spcAft>
                </a:pPr>
                <a:r>
                  <a:rPr lang="pt-BR"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Do </a:t>
                </a:r>
                <a14:m>
                  <m:oMath xmlns:m="http://schemas.openxmlformats.org/officeDocument/2006/math">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𝑆𝐴</m:t>
                    </m:r>
                    <m:r>
                      <a:rPr lang="pt-BR"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𝐴𝐵𝐶</m:t>
                    </m:r>
                    <m:r>
                      <a:rPr lang="pt-BR"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oMath>
                </a14:m>
                <a:r>
                  <a:rPr lang="pt-BR"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và </a:t>
                </a:r>
                <a14:m>
                  <m:oMath xmlns:m="http://schemas.openxmlformats.org/officeDocument/2006/math">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𝐴𝐶</m:t>
                    </m:r>
                    <m:r>
                      <a:rPr lang="pt-BR"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𝐴𝐵𝐶</m:t>
                    </m:r>
                    <m:r>
                      <a:rPr lang="pt-BR"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oMath>
                </a14:m>
                <a:r>
                  <a:rPr lang="pt-BR"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nên </a:t>
                </a:r>
                <a14:m>
                  <m:oMath xmlns:m="http://schemas.openxmlformats.org/officeDocument/2006/math">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𝑆𝐴</m:t>
                    </m:r>
                    <m:r>
                      <a:rPr lang="pt-BR"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𝐴𝐶</m:t>
                    </m:r>
                  </m:oMath>
                </a14:m>
                <a:r>
                  <a:rPr lang="pt-BR"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50000"/>
                  </a:lnSpc>
                  <a:spcAft>
                    <a:spcPts val="800"/>
                  </a:spcAft>
                </a:pPr>
                <a:r>
                  <a:rPr lang="pt-BR"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Xét </a:t>
                </a:r>
                <a14:m>
                  <m:oMath xmlns:m="http://schemas.openxmlformats.org/officeDocument/2006/math">
                    <m:r>
                      <a:rPr lang="pt-BR"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𝑆𝐴𝐶</m:t>
                    </m:r>
                  </m:oMath>
                </a14:m>
                <a:r>
                  <a:rPr lang="pt-BR"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vuông tại </a:t>
                </a:r>
                <a14:m>
                  <m:oMath xmlns:m="http://schemas.openxmlformats.org/officeDocument/2006/math">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𝐴</m:t>
                    </m:r>
                  </m:oMath>
                </a14:m>
                <a:r>
                  <a:rPr lang="pt-BR"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có:</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50000"/>
                  </a:lnSpc>
                  <a:spcAft>
                    <a:spcPts val="800"/>
                  </a:spcAft>
                </a:pPr>
                <a14:m>
                  <m:oMath xmlns:m="http://schemas.openxmlformats.org/officeDocument/2006/math">
                    <m:func>
                      <m:func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4000">
                            <a:solidFill>
                              <a:srgbClr val="000000"/>
                            </a:solidFill>
                            <a:latin typeface="Cambria Math" panose="02040503050406030204" pitchFamily="18" charset="0"/>
                            <a:ea typeface="Times New Roman" panose="02020603050405020304" pitchFamily="18" charset="0"/>
                            <a:cs typeface="Arial" panose="020B0604020202020204" pitchFamily="34" charset="0"/>
                          </a:rPr>
                          <m:t>tan</m:t>
                        </m:r>
                      </m:fName>
                      <m:e>
                        <m:acc>
                          <m:accPr>
                            <m:chr m:val="̂"/>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accPr>
                          <m:e>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𝑆𝐶𝐴</m:t>
                            </m:r>
                          </m:e>
                        </m:acc>
                        <m:r>
                          <a:rPr lang="pt-BR"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𝑆𝐴</m:t>
                            </m:r>
                          </m:num>
                          <m:den>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𝐴𝐶</m:t>
                            </m:r>
                          </m:den>
                        </m:f>
                        <m:r>
                          <a:rPr lang="pt-BR"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𝑎</m:t>
                            </m:r>
                            <m:rad>
                              <m:radPr>
                                <m:degHide m:val="on"/>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radPr>
                              <m:deg/>
                              <m:e>
                                <m:r>
                                  <a:rPr lang="pt-BR"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3</m:t>
                                </m:r>
                              </m:e>
                            </m:rad>
                          </m:num>
                          <m:den>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𝑎</m:t>
                            </m:r>
                          </m:den>
                        </m:f>
                        <m:r>
                          <a:rPr lang="pt-BR"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ad>
                          <m:radPr>
                            <m:degHide m:val="on"/>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radPr>
                          <m:deg/>
                          <m:e>
                            <m:r>
                              <a:rPr lang="pt-BR"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3</m:t>
                            </m:r>
                          </m:e>
                        </m:rad>
                        <m:r>
                          <a:rPr lang="pt-BR"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accPr>
                          <m:e>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𝑆𝐶𝐴</m:t>
                            </m:r>
                          </m:e>
                        </m:acc>
                        <m:r>
                          <a:rPr lang="pt-BR"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sSup>
                          <m:sSup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sSupPr>
                          <m:e>
                            <m:r>
                              <a:rPr lang="pt-BR"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60</m:t>
                            </m:r>
                          </m:e>
                          <m:sup>
                            <m:r>
                              <a:rPr lang="pt-BR"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sup>
                        </m:sSup>
                      </m:e>
                    </m:func>
                  </m:oMath>
                </a14:m>
                <a:r>
                  <a:rPr lang="pt-BR"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2" name="Rectangle 1">
                <a:extLst>
                  <a:ext uri="{FF2B5EF4-FFF2-40B4-BE49-F238E27FC236}">
                    <a16:creationId xmlns:a16="http://schemas.microsoft.com/office/drawing/2014/main" id="{261A71E8-2462-0008-EFFA-23CF62C7E9B2}"/>
                  </a:ext>
                </a:extLst>
              </p:cNvPr>
              <p:cNvSpPr>
                <a:spLocks noRot="1" noChangeAspect="1" noMove="1" noResize="1" noEditPoints="1" noAdjustHandles="1" noChangeArrowheads="1" noChangeShapeType="1" noTextEdit="1"/>
              </p:cNvSpPr>
              <p:nvPr/>
            </p:nvSpPr>
            <p:spPr>
              <a:xfrm>
                <a:off x="5410200" y="1041279"/>
                <a:ext cx="12364815" cy="8245655"/>
              </a:xfrm>
              <a:prstGeom prst="rect">
                <a:avLst/>
              </a:prstGeom>
              <a:blipFill>
                <a:blip r:embed="rId6"/>
                <a:stretch>
                  <a:fillRect l="-1529" r="-1479" b="-518"/>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97E9A3F4-4CE4-A323-51C1-A3A17251134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4601" y="3335883"/>
            <a:ext cx="4165153" cy="5084155"/>
          </a:xfrm>
          <a:prstGeom prst="rect">
            <a:avLst/>
          </a:prstGeom>
        </p:spPr>
      </p:pic>
    </p:spTree>
    <p:extLst>
      <p:ext uri="{BB962C8B-B14F-4D97-AF65-F5344CB8AC3E}">
        <p14:creationId xmlns:p14="http://schemas.microsoft.com/office/powerpoint/2010/main" val="27506988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par>
                                <p:cTn id="13" presetID="22" presetClass="entr" presetSubtype="8"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2446" y="-1899233"/>
            <a:ext cx="4240207" cy="4240207"/>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554200" y="-2120104"/>
            <a:ext cx="4240207" cy="4240207"/>
          </a:xfrm>
          <a:prstGeom prst="rect">
            <a:avLst/>
          </a:prstGeom>
        </p:spPr>
      </p:pic>
      <p:pic>
        <p:nvPicPr>
          <p:cNvPr id="13"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529860">
            <a:off x="-168219" y="9613230"/>
            <a:ext cx="1279098" cy="762833"/>
          </a:xfrm>
          <a:prstGeom prst="rect">
            <a:avLst/>
          </a:prstGeom>
        </p:spPr>
      </p:pic>
      <p:sp>
        <p:nvSpPr>
          <p:cNvPr id="16" name="Oval Callout 15"/>
          <p:cNvSpPr/>
          <p:nvPr/>
        </p:nvSpPr>
        <p:spPr>
          <a:xfrm>
            <a:off x="776363" y="648045"/>
            <a:ext cx="1794022" cy="786468"/>
          </a:xfrm>
          <a:prstGeom prst="wedgeEllipseCallout">
            <a:avLst>
              <a:gd name="adj1" fmla="val 26112"/>
              <a:gd name="adj2" fmla="val 71679"/>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3800" b="1" i="0" u="none" strike="noStrike" kern="0" cap="none" spc="0" normalizeH="0" baseline="0" noProof="0" dirty="0">
              <a:ln>
                <a:noFill/>
              </a:ln>
              <a:solidFill>
                <a:srgbClr val="FFFFFF"/>
              </a:solidFill>
              <a:effectLst/>
              <a:uLnTx/>
              <a:uFillTx/>
              <a:latin typeface="Arial"/>
              <a:ea typeface="+mn-ea"/>
              <a:cs typeface="+mn-cs"/>
            </a:endParaRPr>
          </a:p>
        </p:txBody>
      </p:sp>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261A71E8-2462-0008-EFFA-23CF62C7E9B2}"/>
                  </a:ext>
                </a:extLst>
              </p:cNvPr>
              <p:cNvSpPr/>
              <p:nvPr/>
            </p:nvSpPr>
            <p:spPr>
              <a:xfrm>
                <a:off x="6051791" y="521786"/>
                <a:ext cx="11263078" cy="9243428"/>
              </a:xfrm>
              <a:prstGeom prst="rect">
                <a:avLst/>
              </a:prstGeom>
            </p:spPr>
            <p:txBody>
              <a:bodyPr wrap="square">
                <a:spAutoFit/>
              </a:bodyPr>
              <a:lstStyle/>
              <a:p>
                <a:pPr marL="30480" marR="30480" algn="just">
                  <a:lnSpc>
                    <a:spcPct val="150000"/>
                  </a:lnSpc>
                </a:pPr>
                <a:r>
                  <a:rPr lang="en-US" sz="4000" dirty="0">
                    <a:solidFill>
                      <a:srgbClr val="000000"/>
                    </a:solidFill>
                    <a:latin typeface="Arial" panose="020B0604020202020204" pitchFamily="34" charset="0"/>
                    <a:ea typeface="Times New Roman" panose="02020603050405020304" pitchFamily="18" charset="0"/>
                  </a:rPr>
                  <a:t>c) Do </a:t>
                </a:r>
                <a14:m>
                  <m:oMath xmlns:m="http://schemas.openxmlformats.org/officeDocument/2006/math">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𝑆𝐴</m:t>
                    </m:r>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𝐴𝐵𝐶</m:t>
                    </m:r>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000000"/>
                    </a:solidFill>
                    <a:latin typeface="Arial" panose="020B0604020202020204" pitchFamily="34" charset="0"/>
                    <a:ea typeface="Times New Roman" panose="02020603050405020304" pitchFamily="18" charset="0"/>
                  </a:rPr>
                  <a:t> </a:t>
                </a:r>
                <a14:m>
                  <m:oMath xmlns:m="http://schemas.openxmlformats.org/officeDocument/2006/math">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 </m:t>
                    </m:r>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𝑆𝐴</m:t>
                    </m:r>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𝐴𝐵</m:t>
                    </m:r>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 </m:t>
                    </m:r>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𝑆𝐴</m:t>
                    </m:r>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𝐴𝐶</m:t>
                    </m:r>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oMath>
                </a14:m>
                <a:endParaRPr lang="en-US" sz="3600" dirty="0">
                  <a:latin typeface="Times New Roman" panose="02020603050405020304" pitchFamily="18" charset="0"/>
                  <a:ea typeface="Times New Roman" panose="02020603050405020304" pitchFamily="18" charset="0"/>
                </a:endParaRPr>
              </a:p>
              <a:p>
                <a:pPr marL="30480" marR="30480" algn="just">
                  <a:lnSpc>
                    <a:spcPct val="150000"/>
                  </a:lnSpc>
                </a:pPr>
                <a:r>
                  <a:rPr lang="en-US" sz="4000" dirty="0" err="1">
                    <a:solidFill>
                      <a:srgbClr val="000000"/>
                    </a:solidFill>
                    <a:latin typeface="Arial" panose="020B0604020202020204" pitchFamily="34" charset="0"/>
                    <a:ea typeface="Times New Roman" panose="02020603050405020304" pitchFamily="18" charset="0"/>
                  </a:rPr>
                  <a:t>Như</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vậy</a:t>
                </a:r>
                <a:r>
                  <a:rPr lang="en-US" sz="4000" dirty="0">
                    <a:solidFill>
                      <a:srgbClr val="000000"/>
                    </a:solidFill>
                    <a:latin typeface="Arial" panose="020B0604020202020204" pitchFamily="34" charset="0"/>
                    <a:ea typeface="Times New Roman" panose="02020603050405020304" pitchFamily="18" charset="0"/>
                  </a:rPr>
                  <a:t>, </a:t>
                </a:r>
                <a14:m>
                  <m:oMath xmlns:m="http://schemas.openxmlformats.org/officeDocument/2006/math">
                    <m:acc>
                      <m:accPr>
                        <m:chr m:val="̂"/>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accPr>
                      <m:e>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𝐵𝐴𝐶</m:t>
                        </m:r>
                      </m:e>
                    </m:acc>
                  </m:oMath>
                </a14:m>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là</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góc</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phẳng</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nhị</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diện</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của</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góc</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nhị</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diện</a:t>
                </a:r>
                <a:r>
                  <a:rPr lang="en-US" sz="4000" dirty="0">
                    <a:solidFill>
                      <a:srgbClr val="000000"/>
                    </a:solidFill>
                    <a:latin typeface="Arial" panose="020B0604020202020204" pitchFamily="34" charset="0"/>
                    <a:ea typeface="Times New Roman" panose="02020603050405020304" pitchFamily="18" charset="0"/>
                  </a:rPr>
                  <a:t> </a:t>
                </a:r>
                <a14:m>
                  <m:oMath xmlns:m="http://schemas.openxmlformats.org/officeDocument/2006/math">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𝐵</m:t>
                    </m:r>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 </m:t>
                    </m:r>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𝑆𝐴</m:t>
                    </m:r>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 </m:t>
                    </m:r>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𝐶</m:t>
                    </m:r>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oMath>
                </a14:m>
                <a:endParaRPr lang="en-US" sz="3600" dirty="0">
                  <a:latin typeface="Times New Roman" panose="02020603050405020304" pitchFamily="18" charset="0"/>
                  <a:ea typeface="Times New Roman" panose="02020603050405020304" pitchFamily="18" charset="0"/>
                </a:endParaRPr>
              </a:p>
              <a:p>
                <a:pPr marL="30480" marR="30480" algn="just">
                  <a:lnSpc>
                    <a:spcPct val="150000"/>
                  </a:lnSpc>
                </a:pPr>
                <a:r>
                  <a:rPr lang="en-US" sz="4000" dirty="0" err="1">
                    <a:solidFill>
                      <a:srgbClr val="000000"/>
                    </a:solidFill>
                    <a:latin typeface="Arial" panose="020B0604020202020204" pitchFamily="34" charset="0"/>
                    <a:ea typeface="Times New Roman" panose="02020603050405020304" pitchFamily="18" charset="0"/>
                  </a:rPr>
                  <a:t>Xét</a:t>
                </a:r>
                <a:r>
                  <a:rPr lang="en-US" sz="4000" dirty="0">
                    <a:solidFill>
                      <a:srgbClr val="000000"/>
                    </a:solidFill>
                    <a:latin typeface="Arial" panose="020B0604020202020204" pitchFamily="34" charset="0"/>
                    <a:ea typeface="Times New Roman" panose="02020603050405020304" pitchFamily="18" charset="0"/>
                  </a:rPr>
                  <a:t> </a:t>
                </a:r>
                <a14:m>
                  <m:oMath xmlns:m="http://schemas.openxmlformats.org/officeDocument/2006/math">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vuông</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tại</a:t>
                </a:r>
                <a:r>
                  <a:rPr lang="en-US" sz="4000" dirty="0">
                    <a:solidFill>
                      <a:srgbClr val="000000"/>
                    </a:solidFill>
                    <a:latin typeface="Arial" panose="020B0604020202020204" pitchFamily="34" charset="0"/>
                    <a:ea typeface="Times New Roman" panose="02020603050405020304" pitchFamily="18" charset="0"/>
                  </a:rPr>
                  <a:t> </a:t>
                </a:r>
                <a14:m>
                  <m:oMath xmlns:m="http://schemas.openxmlformats.org/officeDocument/2006/math">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𝐶</m:t>
                    </m:r>
                  </m:oMath>
                </a14:m>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có</a:t>
                </a:r>
                <a:r>
                  <a:rPr lang="en-US" sz="4000" dirty="0">
                    <a:solidFill>
                      <a:srgbClr val="000000"/>
                    </a:solidFill>
                    <a:latin typeface="Arial" panose="020B0604020202020204" pitchFamily="34" charset="0"/>
                    <a:ea typeface="Times New Roman" panose="02020603050405020304" pitchFamily="18" charset="0"/>
                  </a:rPr>
                  <a:t>:</a:t>
                </a:r>
                <a:endParaRPr lang="en-US" sz="3600" dirty="0">
                  <a:latin typeface="Times New Roman" panose="02020603050405020304" pitchFamily="18" charset="0"/>
                  <a:ea typeface="Times New Roman" panose="02020603050405020304" pitchFamily="18" charset="0"/>
                </a:endParaRPr>
              </a:p>
              <a:p>
                <a:pPr marL="30480" marR="30480" algn="just">
                  <a:lnSpc>
                    <a:spcPct val="150000"/>
                  </a:lnSpc>
                  <a:spcAft>
                    <a:spcPts val="800"/>
                  </a:spcAft>
                </a:pPr>
                <a14:m>
                  <m:oMath xmlns:m="http://schemas.openxmlformats.org/officeDocument/2006/math">
                    <m:func>
                      <m:func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en-US" sz="4000">
                            <a:solidFill>
                              <a:srgbClr val="000000"/>
                            </a:solidFill>
                            <a:latin typeface="Cambria Math" panose="02040503050406030204" pitchFamily="18" charset="0"/>
                            <a:ea typeface="Times New Roman" panose="02020603050405020304" pitchFamily="18" charset="0"/>
                            <a:cs typeface="Arial" panose="020B0604020202020204" pitchFamily="34" charset="0"/>
                          </a:rPr>
                          <m:t>tan</m:t>
                        </m:r>
                      </m:fName>
                      <m:e>
                        <m:acc>
                          <m:accPr>
                            <m:chr m:val="̂"/>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accPr>
                          <m:e>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𝐵𝐴𝐶</m:t>
                            </m:r>
                          </m:e>
                        </m:acc>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𝐵𝐶</m:t>
                            </m:r>
                          </m:num>
                          <m:den>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𝐴𝐶</m:t>
                            </m:r>
                          </m:den>
                        </m:f>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𝑎</m:t>
                            </m:r>
                            <m:rad>
                              <m:radPr>
                                <m:degHide m:val="on"/>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radPr>
                              <m:deg/>
                              <m:e>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3</m:t>
                                </m:r>
                              </m:e>
                            </m:rad>
                          </m:num>
                          <m:den>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𝑎</m:t>
                            </m:r>
                          </m:den>
                        </m:f>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ad>
                          <m:radPr>
                            <m:degHide m:val="on"/>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radPr>
                          <m:deg/>
                          <m:e>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3</m:t>
                            </m:r>
                          </m:e>
                        </m:rad>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accPr>
                          <m:e>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𝐵𝐴𝐶</m:t>
                            </m:r>
                          </m:e>
                        </m:acc>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sSup>
                          <m:sSup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60</m:t>
                            </m:r>
                          </m:e>
                          <m:sup>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sup>
                        </m:sSup>
                      </m:e>
                    </m:func>
                  </m:oMath>
                </a14:m>
                <a:r>
                  <a:rPr lang="en-US"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50000"/>
                  </a:lnSpc>
                  <a:spcAft>
                    <a:spcPts val="800"/>
                  </a:spcAft>
                </a:pP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Vậy</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số</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đo</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của</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góc</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nhị</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diện</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𝐵</m:t>
                    </m:r>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 </m:t>
                    </m:r>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𝑆𝐴</m:t>
                    </m:r>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 </m:t>
                    </m:r>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𝐶</m:t>
                    </m:r>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bằng</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sSup>
                      <m:sSup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60</m:t>
                        </m:r>
                      </m:e>
                      <m:sup>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sup>
                    </m:sSup>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oMath>
                </a14:m>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50000"/>
                  </a:lnSpc>
                </a:pPr>
                <a:r>
                  <a:rPr lang="pt-BR" sz="4000" dirty="0">
                    <a:solidFill>
                      <a:srgbClr val="000000"/>
                    </a:solidFill>
                    <a:latin typeface="Arial" panose="020B0604020202020204" pitchFamily="34" charset="0"/>
                    <a:ea typeface="Times New Roman" panose="02020603050405020304" pitchFamily="18" charset="0"/>
                  </a:rPr>
                  <a:t>d) Ta có: </a:t>
                </a:r>
                <a14:m>
                  <m:oMath xmlns:m="http://schemas.openxmlformats.org/officeDocument/2006/math">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𝐵𝐶</m:t>
                    </m:r>
                    <m:r>
                      <a:rPr lang="pt-BR"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𝑆𝐴</m:t>
                    </m:r>
                    <m:r>
                      <a:rPr lang="pt-BR"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 </m:t>
                    </m:r>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𝐵𝐶</m:t>
                    </m:r>
                    <m:r>
                      <a:rPr lang="pt-BR"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𝐴𝐶</m:t>
                    </m:r>
                  </m:oMath>
                </a14:m>
                <a:r>
                  <a:rPr lang="pt-BR" sz="4000" dirty="0">
                    <a:solidFill>
                      <a:srgbClr val="000000"/>
                    </a:solidFill>
                    <a:latin typeface="Arial" panose="020B0604020202020204" pitchFamily="34" charset="0"/>
                    <a:ea typeface="Times New Roman" panose="02020603050405020304" pitchFamily="18" charset="0"/>
                  </a:rPr>
                  <a:t>.</a:t>
                </a:r>
                <a:endParaRPr lang="en-US" sz="3600" dirty="0">
                  <a:latin typeface="Times New Roman" panose="02020603050405020304" pitchFamily="18" charset="0"/>
                  <a:ea typeface="Times New Roman" panose="02020603050405020304" pitchFamily="18" charset="0"/>
                </a:endParaRPr>
              </a:p>
              <a:p>
                <a:pPr marL="30480" marR="30480" algn="just">
                  <a:lnSpc>
                    <a:spcPct val="150000"/>
                  </a:lnSpc>
                </a:pPr>
                <a:r>
                  <a:rPr lang="en-US" sz="4000" dirty="0" err="1">
                    <a:solidFill>
                      <a:srgbClr val="000000"/>
                    </a:solidFill>
                    <a:latin typeface="Arial" panose="020B0604020202020204" pitchFamily="34" charset="0"/>
                    <a:ea typeface="Times New Roman" panose="02020603050405020304" pitchFamily="18" charset="0"/>
                  </a:rPr>
                  <a:t>Suy</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ra</a:t>
                </a:r>
                <a:r>
                  <a:rPr lang="en-US" sz="4000" dirty="0">
                    <a:solidFill>
                      <a:srgbClr val="000000"/>
                    </a:solidFill>
                    <a:latin typeface="Arial" panose="020B0604020202020204" pitchFamily="34" charset="0"/>
                    <a:ea typeface="Times New Roman" panose="02020603050405020304" pitchFamily="18" charset="0"/>
                  </a:rPr>
                  <a:t> </a:t>
                </a:r>
                <a14:m>
                  <m:oMath xmlns:m="http://schemas.openxmlformats.org/officeDocument/2006/math">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𝐵𝐶</m:t>
                    </m:r>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𝑆𝐴𝐶</m:t>
                    </m:r>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oMath>
                </a14:m>
                <a:endParaRPr lang="en-US" sz="3600" dirty="0">
                  <a:latin typeface="Times New Roman" panose="02020603050405020304" pitchFamily="18" charset="0"/>
                  <a:ea typeface="Times New Roman" panose="02020603050405020304" pitchFamily="18" charset="0"/>
                </a:endParaRPr>
              </a:p>
              <a:p>
                <a:pPr marL="30480" marR="30480" algn="just">
                  <a:lnSpc>
                    <a:spcPct val="150000"/>
                  </a:lnSpc>
                </a:pPr>
                <a:r>
                  <a:rPr lang="en-US" sz="4000" dirty="0">
                    <a:solidFill>
                      <a:srgbClr val="000000"/>
                    </a:solidFill>
                    <a:latin typeface="Arial" panose="020B0604020202020204" pitchFamily="34" charset="0"/>
                    <a:ea typeface="Times New Roman" panose="02020603050405020304" pitchFamily="18" charset="0"/>
                  </a:rPr>
                  <a:t>Khi </a:t>
                </a:r>
                <a:r>
                  <a:rPr lang="en-US" sz="4000" dirty="0" err="1">
                    <a:solidFill>
                      <a:srgbClr val="000000"/>
                    </a:solidFill>
                    <a:latin typeface="Arial" panose="020B0604020202020204" pitchFamily="34" charset="0"/>
                    <a:ea typeface="Times New Roman" panose="02020603050405020304" pitchFamily="18" charset="0"/>
                  </a:rPr>
                  <a:t>đó</a:t>
                </a:r>
                <a:r>
                  <a:rPr lang="en-US" sz="4000" dirty="0">
                    <a:solidFill>
                      <a:srgbClr val="000000"/>
                    </a:solidFill>
                    <a:latin typeface="Arial" panose="020B0604020202020204" pitchFamily="34" charset="0"/>
                    <a:ea typeface="Times New Roman" panose="02020603050405020304" pitchFamily="18" charset="0"/>
                  </a:rPr>
                  <a:t> </a:t>
                </a:r>
                <a14:m>
                  <m:oMath xmlns:m="http://schemas.openxmlformats.org/officeDocument/2006/math">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𝑑</m:t>
                    </m:r>
                    <m:d>
                      <m:d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dPr>
                      <m:e>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𝐵</m:t>
                        </m:r>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d>
                          <m:d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dPr>
                          <m:e>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𝑆𝐴𝐶</m:t>
                            </m:r>
                          </m:e>
                        </m:d>
                      </m:e>
                    </m:d>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𝐵𝐶</m:t>
                    </m:r>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𝑎</m:t>
                    </m:r>
                    <m:rad>
                      <m:radPr>
                        <m:degHide m:val="on"/>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radPr>
                      <m:deg/>
                      <m:e>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3</m:t>
                        </m:r>
                      </m:e>
                    </m:rad>
                  </m:oMath>
                </a14:m>
                <a:r>
                  <a:rPr lang="en-US" sz="4000" dirty="0">
                    <a:solidFill>
                      <a:srgbClr val="000000"/>
                    </a:solidFill>
                    <a:latin typeface="Arial" panose="020B0604020202020204" pitchFamily="34" charset="0"/>
                    <a:ea typeface="Times New Roman" panose="02020603050405020304" pitchFamily="18" charset="0"/>
                  </a:rPr>
                  <a:t>.</a:t>
                </a:r>
                <a:endParaRPr lang="en-US" sz="3600" dirty="0">
                  <a:latin typeface="Times New Roman" panose="02020603050405020304" pitchFamily="18" charset="0"/>
                  <a:ea typeface="Times New Roman" panose="02020603050405020304" pitchFamily="18" charset="0"/>
                </a:endParaRPr>
              </a:p>
            </p:txBody>
          </p:sp>
        </mc:Choice>
        <mc:Fallback>
          <p:sp>
            <p:nvSpPr>
              <p:cNvPr id="2" name="Rectangle 1">
                <a:extLst>
                  <a:ext uri="{FF2B5EF4-FFF2-40B4-BE49-F238E27FC236}">
                    <a16:creationId xmlns:a16="http://schemas.microsoft.com/office/drawing/2014/main" id="{261A71E8-2462-0008-EFFA-23CF62C7E9B2}"/>
                  </a:ext>
                </a:extLst>
              </p:cNvPr>
              <p:cNvSpPr>
                <a:spLocks noRot="1" noChangeAspect="1" noMove="1" noResize="1" noEditPoints="1" noAdjustHandles="1" noChangeArrowheads="1" noChangeShapeType="1" noTextEdit="1"/>
              </p:cNvSpPr>
              <p:nvPr/>
            </p:nvSpPr>
            <p:spPr>
              <a:xfrm>
                <a:off x="6051791" y="521786"/>
                <a:ext cx="11263078" cy="9243428"/>
              </a:xfrm>
              <a:prstGeom prst="rect">
                <a:avLst/>
              </a:prstGeom>
              <a:blipFill>
                <a:blip r:embed="rId6"/>
                <a:stretch>
                  <a:fillRect l="-1678" r="-1624" b="-1385"/>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97E9A3F4-4CE4-A323-51C1-A3A17251134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76891" y="3360597"/>
            <a:ext cx="4165153" cy="5084155"/>
          </a:xfrm>
          <a:prstGeom prst="rect">
            <a:avLst/>
          </a:prstGeom>
        </p:spPr>
      </p:pic>
    </p:spTree>
    <p:extLst>
      <p:ext uri="{BB962C8B-B14F-4D97-AF65-F5344CB8AC3E}">
        <p14:creationId xmlns:p14="http://schemas.microsoft.com/office/powerpoint/2010/main" val="51277766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2446" y="-1899233"/>
            <a:ext cx="4240207" cy="4240207"/>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554200" y="-2120104"/>
            <a:ext cx="4240207" cy="4240207"/>
          </a:xfrm>
          <a:prstGeom prst="rect">
            <a:avLst/>
          </a:prstGeom>
        </p:spPr>
      </p:pic>
      <p:pic>
        <p:nvPicPr>
          <p:cNvPr id="13"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529860">
            <a:off x="-168219" y="9613230"/>
            <a:ext cx="1279098" cy="762833"/>
          </a:xfrm>
          <a:prstGeom prst="rect">
            <a:avLst/>
          </a:prstGeom>
        </p:spPr>
      </p:pic>
      <p:sp>
        <p:nvSpPr>
          <p:cNvPr id="16" name="Oval Callout 15"/>
          <p:cNvSpPr/>
          <p:nvPr/>
        </p:nvSpPr>
        <p:spPr>
          <a:xfrm>
            <a:off x="776363" y="648045"/>
            <a:ext cx="1794022" cy="786468"/>
          </a:xfrm>
          <a:prstGeom prst="wedgeEllipseCallout">
            <a:avLst>
              <a:gd name="adj1" fmla="val 26112"/>
              <a:gd name="adj2" fmla="val 71679"/>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3800" b="1" i="0" u="none" strike="noStrike" kern="0" cap="none" spc="0" normalizeH="0" baseline="0" noProof="0" dirty="0">
              <a:ln>
                <a:noFill/>
              </a:ln>
              <a:solidFill>
                <a:srgbClr val="FFFFFF"/>
              </a:solidFill>
              <a:effectLst/>
              <a:uLnTx/>
              <a:uFillTx/>
              <a:latin typeface="Arial"/>
              <a:ea typeface="+mn-ea"/>
              <a:cs typeface="+mn-cs"/>
            </a:endParaRPr>
          </a:p>
        </p:txBody>
      </p:sp>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261A71E8-2462-0008-EFFA-23CF62C7E9B2}"/>
                  </a:ext>
                </a:extLst>
              </p:cNvPr>
              <p:cNvSpPr/>
              <p:nvPr/>
            </p:nvSpPr>
            <p:spPr>
              <a:xfrm>
                <a:off x="6051791" y="521786"/>
                <a:ext cx="11263078" cy="9043117"/>
              </a:xfrm>
              <a:prstGeom prst="rect">
                <a:avLst/>
              </a:prstGeom>
            </p:spPr>
            <p:txBody>
              <a:bodyPr wrap="square">
                <a:spAutoFit/>
              </a:bodyPr>
              <a:lstStyle/>
              <a:p>
                <a:pPr marL="30480" marR="30480" algn="just">
                  <a:lnSpc>
                    <a:spcPct val="200000"/>
                  </a:lnSpc>
                </a:pPr>
                <a:r>
                  <a:rPr lang="pt-BR" sz="4000" dirty="0">
                    <a:solidFill>
                      <a:srgbClr val="000000"/>
                    </a:solidFill>
                    <a:latin typeface="Arial" panose="020B0604020202020204" pitchFamily="34" charset="0"/>
                    <a:ea typeface="Times New Roman" panose="02020603050405020304" pitchFamily="18" charset="0"/>
                  </a:rPr>
                  <a:t>e) Ta có: </a:t>
                </a:r>
                <a14:m>
                  <m:oMath xmlns:m="http://schemas.openxmlformats.org/officeDocument/2006/math">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𝐴𝐶</m:t>
                    </m:r>
                    <m:r>
                      <a:rPr lang="pt-BR"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𝑆𝐴</m:t>
                    </m:r>
                    <m:r>
                      <a:rPr lang="pt-BR"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 </m:t>
                    </m:r>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𝐴𝐶</m:t>
                    </m:r>
                    <m:r>
                      <a:rPr lang="pt-BR"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𝐵𝐶</m:t>
                    </m:r>
                  </m:oMath>
                </a14:m>
                <a:r>
                  <a:rPr lang="pt-BR" sz="4000" dirty="0">
                    <a:solidFill>
                      <a:srgbClr val="000000"/>
                    </a:solidFill>
                    <a:latin typeface="Arial" panose="020B0604020202020204" pitchFamily="34" charset="0"/>
                    <a:ea typeface="Times New Roman" panose="02020603050405020304" pitchFamily="18" charset="0"/>
                  </a:rPr>
                  <a:t>.</a:t>
                </a:r>
                <a:endParaRPr lang="en-US" sz="3600" dirty="0">
                  <a:latin typeface="Times New Roman" panose="02020603050405020304" pitchFamily="18" charset="0"/>
                  <a:ea typeface="Times New Roman" panose="02020603050405020304" pitchFamily="18" charset="0"/>
                </a:endParaRPr>
              </a:p>
              <a:p>
                <a:pPr marL="30480" marR="30480" algn="just">
                  <a:lnSpc>
                    <a:spcPct val="200000"/>
                  </a:lnSpc>
                </a:pPr>
                <a:r>
                  <a:rPr lang="pt-BR" sz="4000" dirty="0">
                    <a:solidFill>
                      <a:srgbClr val="000000"/>
                    </a:solidFill>
                    <a:latin typeface="Arial" panose="020B0604020202020204" pitchFamily="34" charset="0"/>
                    <a:ea typeface="Times New Roman" panose="02020603050405020304" pitchFamily="18" charset="0"/>
                  </a:rPr>
                  <a:t>Suy ra đoạn thẳng </a:t>
                </a:r>
                <a14:m>
                  <m:oMath xmlns:m="http://schemas.openxmlformats.org/officeDocument/2006/math">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𝐴𝐶</m:t>
                    </m:r>
                  </m:oMath>
                </a14:m>
                <a:r>
                  <a:rPr lang="pt-BR" sz="4000" dirty="0">
                    <a:solidFill>
                      <a:srgbClr val="000000"/>
                    </a:solidFill>
                    <a:latin typeface="Arial" panose="020B0604020202020204" pitchFamily="34" charset="0"/>
                    <a:ea typeface="Times New Roman" panose="02020603050405020304" pitchFamily="18" charset="0"/>
                  </a:rPr>
                  <a:t> là đoạn vuông góc chung của hai đường thẳng </a:t>
                </a:r>
                <a14:m>
                  <m:oMath xmlns:m="http://schemas.openxmlformats.org/officeDocument/2006/math">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𝑆𝐴</m:t>
                    </m:r>
                  </m:oMath>
                </a14:m>
                <a:r>
                  <a:rPr lang="pt-BR" sz="4000" dirty="0">
                    <a:solidFill>
                      <a:srgbClr val="000000"/>
                    </a:solidFill>
                    <a:latin typeface="Arial" panose="020B0604020202020204" pitchFamily="34" charset="0"/>
                    <a:ea typeface="Times New Roman" panose="02020603050405020304" pitchFamily="18" charset="0"/>
                  </a:rPr>
                  <a:t> và </a:t>
                </a:r>
                <a14:m>
                  <m:oMath xmlns:m="http://schemas.openxmlformats.org/officeDocument/2006/math">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𝐵𝐶</m:t>
                    </m:r>
                  </m:oMath>
                </a14:m>
                <a:r>
                  <a:rPr lang="pt-BR" sz="4000" dirty="0">
                    <a:solidFill>
                      <a:srgbClr val="000000"/>
                    </a:solidFill>
                    <a:latin typeface="Arial" panose="020B0604020202020204" pitchFamily="34" charset="0"/>
                    <a:ea typeface="Times New Roman" panose="02020603050405020304" pitchFamily="18" charset="0"/>
                  </a:rPr>
                  <a:t>.</a:t>
                </a:r>
                <a:endParaRPr lang="en-US" sz="3600" dirty="0">
                  <a:latin typeface="Times New Roman" panose="02020603050405020304" pitchFamily="18" charset="0"/>
                  <a:ea typeface="Times New Roman" panose="02020603050405020304" pitchFamily="18" charset="0"/>
                </a:endParaRPr>
              </a:p>
              <a:p>
                <a:pPr marL="30480" marR="30480" algn="just">
                  <a:lnSpc>
                    <a:spcPct val="200000"/>
                  </a:lnSpc>
                </a:pPr>
                <a:r>
                  <a:rPr lang="pt-BR" sz="4000" dirty="0">
                    <a:solidFill>
                      <a:srgbClr val="000000"/>
                    </a:solidFill>
                    <a:latin typeface="Arial" panose="020B0604020202020204" pitchFamily="34" charset="0"/>
                    <a:ea typeface="Times New Roman" panose="02020603050405020304" pitchFamily="18" charset="0"/>
                  </a:rPr>
                  <a:t>Khi đó </a:t>
                </a:r>
                <a14:m>
                  <m:oMath xmlns:m="http://schemas.openxmlformats.org/officeDocument/2006/math">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𝑑</m:t>
                    </m:r>
                    <m:r>
                      <a:rPr lang="pt-BR"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𝑆𝐴</m:t>
                    </m:r>
                    <m:r>
                      <a:rPr lang="pt-BR"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 </m:t>
                    </m:r>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𝐵𝐶</m:t>
                    </m:r>
                    <m:r>
                      <a:rPr lang="pt-BR"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 = </m:t>
                    </m:r>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𝐴𝐶</m:t>
                    </m:r>
                    <m:r>
                      <a:rPr lang="pt-BR"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 = </m:t>
                    </m:r>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𝑎</m:t>
                    </m:r>
                  </m:oMath>
                </a14:m>
                <a:r>
                  <a:rPr lang="pt-BR" sz="4000" dirty="0">
                    <a:solidFill>
                      <a:srgbClr val="000000"/>
                    </a:solidFill>
                    <a:latin typeface="Arial" panose="020B0604020202020204" pitchFamily="34" charset="0"/>
                    <a:ea typeface="Times New Roman" panose="02020603050405020304" pitchFamily="18" charset="0"/>
                  </a:rPr>
                  <a:t>.</a:t>
                </a:r>
                <a:endParaRPr lang="en-US" sz="3600" dirty="0">
                  <a:latin typeface="Times New Roman" panose="02020603050405020304" pitchFamily="18" charset="0"/>
                  <a:ea typeface="Times New Roman" panose="02020603050405020304" pitchFamily="18" charset="0"/>
                </a:endParaRPr>
              </a:p>
              <a:p>
                <a:pPr marL="30480" marR="30480" algn="just">
                  <a:lnSpc>
                    <a:spcPct val="200000"/>
                  </a:lnSpc>
                  <a:spcAft>
                    <a:spcPts val="800"/>
                  </a:spcAft>
                </a:pPr>
                <a:r>
                  <a:rPr lang="pt-BR"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g) Thể tích khối chóp là:</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200000"/>
                  </a:lnSpc>
                  <a:spcAft>
                    <a:spcPts val="800"/>
                  </a:spcAft>
                </a:pPr>
                <a14:m>
                  <m:oMathPara xmlns:m="http://schemas.openxmlformats.org/officeDocument/2006/math">
                    <m:oMathParaPr>
                      <m:jc m:val="centerGroup"/>
                    </m:oMathParaPr>
                    <m:oMath xmlns:m="http://schemas.openxmlformats.org/officeDocument/2006/math">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𝑉</m:t>
                      </m:r>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3</m:t>
                          </m:r>
                        </m:den>
                      </m:f>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𝑆𝐴</m:t>
                      </m:r>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sSub>
                        <m:sSub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sSubPr>
                        <m:e>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𝑆</m:t>
                          </m:r>
                        </m:e>
                        <m:sub>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𝐴𝐵𝐶</m:t>
                          </m:r>
                        </m:sub>
                      </m:sSub>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3</m:t>
                          </m:r>
                        </m:den>
                      </m:f>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𝑎</m:t>
                      </m:r>
                      <m:rad>
                        <m:radPr>
                          <m:degHide m:val="on"/>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radPr>
                        <m:deg/>
                        <m:e>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3</m:t>
                          </m:r>
                        </m:e>
                      </m:rad>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𝑎</m:t>
                          </m:r>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𝑎</m:t>
                          </m:r>
                          <m:rad>
                            <m:radPr>
                              <m:degHide m:val="on"/>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radPr>
                            <m:deg/>
                            <m:e>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3</m:t>
                              </m:r>
                            </m:e>
                          </m:rad>
                        </m:num>
                        <m:den>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den>
                      </m:f>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fPr>
                        <m:num>
                          <m:sSup>
                            <m:sSup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𝑎</m:t>
                              </m:r>
                            </m:e>
                            <m:sup>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3</m:t>
                              </m:r>
                            </m:sup>
                          </m:sSup>
                        </m:num>
                        <m:den>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den>
                      </m:f>
                    </m:oMath>
                  </m:oMathPara>
                </a14:m>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2" name="Rectangle 1">
                <a:extLst>
                  <a:ext uri="{FF2B5EF4-FFF2-40B4-BE49-F238E27FC236}">
                    <a16:creationId xmlns:a16="http://schemas.microsoft.com/office/drawing/2014/main" id="{261A71E8-2462-0008-EFFA-23CF62C7E9B2}"/>
                  </a:ext>
                </a:extLst>
              </p:cNvPr>
              <p:cNvSpPr>
                <a:spLocks noRot="1" noChangeAspect="1" noMove="1" noResize="1" noEditPoints="1" noAdjustHandles="1" noChangeArrowheads="1" noChangeShapeType="1" noTextEdit="1"/>
              </p:cNvSpPr>
              <p:nvPr/>
            </p:nvSpPr>
            <p:spPr>
              <a:xfrm>
                <a:off x="6051791" y="521786"/>
                <a:ext cx="11263078" cy="9043117"/>
              </a:xfrm>
              <a:prstGeom prst="rect">
                <a:avLst/>
              </a:prstGeom>
              <a:blipFill>
                <a:blip r:embed="rId6"/>
                <a:stretch>
                  <a:fillRect l="-1678" r="-1624"/>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97E9A3F4-4CE4-A323-51C1-A3A17251134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76891" y="3360597"/>
            <a:ext cx="4165153" cy="5084155"/>
          </a:xfrm>
          <a:prstGeom prst="rect">
            <a:avLst/>
          </a:prstGeom>
        </p:spPr>
      </p:pic>
    </p:spTree>
    <p:extLst>
      <p:ext uri="{BB962C8B-B14F-4D97-AF65-F5344CB8AC3E}">
        <p14:creationId xmlns:p14="http://schemas.microsoft.com/office/powerpoint/2010/main" val="190762501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2446" y="-1899233"/>
            <a:ext cx="4240207" cy="4240207"/>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554200" y="-2120104"/>
            <a:ext cx="4240207" cy="4240207"/>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7348889" y="8709034"/>
            <a:ext cx="1082759" cy="1610050"/>
          </a:xfrm>
          <a:prstGeom prst="rect">
            <a:avLst/>
          </a:prstGeom>
        </p:spPr>
      </p:pic>
      <p:sp>
        <p:nvSpPr>
          <p:cNvPr id="12" name="Rectangle 11">
            <a:extLst>
              <a:ext uri="{FF2B5EF4-FFF2-40B4-BE49-F238E27FC236}">
                <a16:creationId xmlns:a16="http://schemas.microsoft.com/office/drawing/2014/main" id="{1666B5E7-5858-585C-12E7-8DB733B58252}"/>
              </a:ext>
            </a:extLst>
          </p:cNvPr>
          <p:cNvSpPr/>
          <p:nvPr/>
        </p:nvSpPr>
        <p:spPr>
          <a:xfrm>
            <a:off x="937052" y="525162"/>
            <a:ext cx="5542286" cy="67710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800" b="1" i="0" u="none" strike="noStrike" kern="1200" cap="none" spc="0" normalizeH="0" baseline="0" noProof="0" dirty="0" err="1">
                <a:ln>
                  <a:noFill/>
                </a:ln>
                <a:solidFill>
                  <a:srgbClr val="C00000"/>
                </a:solidFill>
                <a:effectLst/>
                <a:uLnTx/>
                <a:uFillTx/>
                <a:latin typeface="Arial" panose="020B0604020202020204" pitchFamily="34" charset="0"/>
                <a:ea typeface="Calibri" panose="020F0502020204030204" pitchFamily="34" charset="0"/>
              </a:rPr>
              <a:t>Bài</a:t>
            </a:r>
            <a:r>
              <a:rPr kumimoji="0" lang="fr-FR" sz="3800" b="1"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rPr>
              <a:t> </a:t>
            </a:r>
            <a:r>
              <a:rPr lang="fr-FR" sz="3800" b="1" dirty="0">
                <a:solidFill>
                  <a:srgbClr val="C00000"/>
                </a:solidFill>
                <a:latin typeface="Arial" panose="020B0604020202020204" pitchFamily="34" charset="0"/>
                <a:ea typeface="Calibri" panose="020F0502020204030204" pitchFamily="34" charset="0"/>
              </a:rPr>
              <a:t>7</a:t>
            </a:r>
            <a:r>
              <a:rPr kumimoji="0" lang="fr-FR" sz="3800" b="1"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rPr>
              <a:t> (SGK – </a:t>
            </a:r>
            <a:r>
              <a:rPr kumimoji="0" lang="fr-FR" sz="3800" b="1" i="0" u="none" strike="noStrike" kern="1200" cap="none" spc="0" normalizeH="0" baseline="0" noProof="0" dirty="0" err="1">
                <a:ln>
                  <a:noFill/>
                </a:ln>
                <a:solidFill>
                  <a:srgbClr val="C00000"/>
                </a:solidFill>
                <a:effectLst/>
                <a:uLnTx/>
                <a:uFillTx/>
                <a:latin typeface="Arial" panose="020B0604020202020204" pitchFamily="34" charset="0"/>
                <a:ea typeface="Calibri" panose="020F0502020204030204" pitchFamily="34" charset="0"/>
              </a:rPr>
              <a:t>trang</a:t>
            </a:r>
            <a:r>
              <a:rPr kumimoji="0" lang="fr-FR" sz="3800" b="1"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rPr>
              <a:t> </a:t>
            </a:r>
            <a:r>
              <a:rPr lang="fr-FR" sz="3800" b="1" dirty="0">
                <a:solidFill>
                  <a:srgbClr val="C00000"/>
                </a:solidFill>
                <a:latin typeface="Arial" panose="020B0604020202020204" pitchFamily="34" charset="0"/>
                <a:ea typeface="Calibri" panose="020F0502020204030204" pitchFamily="34" charset="0"/>
              </a:rPr>
              <a:t>11</a:t>
            </a:r>
            <a:r>
              <a:rPr lang="fr-FR" sz="3800" b="1" noProof="0" dirty="0">
                <a:solidFill>
                  <a:srgbClr val="C00000"/>
                </a:solidFill>
                <a:latin typeface="Arial" panose="020B0604020202020204" pitchFamily="34" charset="0"/>
                <a:ea typeface="Calibri" panose="020F0502020204030204" pitchFamily="34" charset="0"/>
              </a:rPr>
              <a:t>6</a:t>
            </a:r>
            <a:r>
              <a:rPr kumimoji="0" lang="fr-FR" sz="3800" b="1"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rPr>
              <a:t>)</a:t>
            </a:r>
            <a:endParaRPr kumimoji="0" lang="en-US" sz="3800" b="0" i="0" u="none" strike="noStrike" kern="1200" cap="none" spc="0" normalizeH="0" baseline="0" noProof="0" dirty="0">
              <a:ln>
                <a:noFill/>
              </a:ln>
              <a:solidFill>
                <a:srgbClr val="C00000"/>
              </a:solidFill>
              <a:effectLst/>
              <a:uLnTx/>
              <a:uFillTx/>
              <a:latin typeface="Calibri"/>
            </a:endParaRPr>
          </a:p>
        </p:txBody>
      </p:sp>
      <mc:AlternateContent xmlns:mc="http://schemas.openxmlformats.org/markup-compatibility/2006">
        <mc:Choice xmlns:a14="http://schemas.microsoft.com/office/drawing/2010/main" Requires="a14">
          <p:sp>
            <p:nvSpPr>
              <p:cNvPr id="19" name="Rectangle 18">
                <a:extLst>
                  <a:ext uri="{FF2B5EF4-FFF2-40B4-BE49-F238E27FC236}">
                    <a16:creationId xmlns:a16="http://schemas.microsoft.com/office/drawing/2014/main" id="{E04E23A3-F600-4C40-859F-C78DA9EF6A1A}"/>
                  </a:ext>
                </a:extLst>
              </p:cNvPr>
              <p:cNvSpPr/>
              <p:nvPr/>
            </p:nvSpPr>
            <p:spPr>
              <a:xfrm>
                <a:off x="812455" y="342900"/>
                <a:ext cx="16663089" cy="9759403"/>
              </a:xfrm>
              <a:prstGeom prst="rect">
                <a:avLst/>
              </a:prstGeom>
            </p:spPr>
            <p:txBody>
              <a:bodyPr wrap="square">
                <a:spAutoFit/>
              </a:bodyPr>
              <a:lstStyle/>
              <a:p>
                <a:pPr algn="just">
                  <a:lnSpc>
                    <a:spcPct val="150000"/>
                  </a:lnSpc>
                  <a:spcAft>
                    <a:spcPts val="800"/>
                  </a:spcAft>
                </a:pPr>
                <a:r>
                  <a:rPr lang="en-US" sz="3600" kern="100" dirty="0">
                    <a:latin typeface="Arial" panose="020B0604020202020204" pitchFamily="34" charset="0"/>
                    <a:ea typeface="Times New Roman" panose="02020603050405020304" pitchFamily="18" charset="0"/>
                    <a:cs typeface="Times New Roman" panose="02020603050405020304" pitchFamily="18" charset="0"/>
                  </a:rPr>
                  <a:t>						Cho </a:t>
                </a:r>
                <a:r>
                  <a:rPr lang="en-US" sz="3600" kern="100" dirty="0" err="1">
                    <a:latin typeface="Arial" panose="020B0604020202020204" pitchFamily="34" charset="0"/>
                    <a:ea typeface="Times New Roman" panose="02020603050405020304" pitchFamily="18" charset="0"/>
                    <a:cs typeface="Times New Roman" panose="02020603050405020304" pitchFamily="18" charset="0"/>
                  </a:rPr>
                  <a:t>hình</a:t>
                </a:r>
                <a:r>
                  <a:rPr lang="en-US" sz="3600" kern="100" dirty="0">
                    <a:latin typeface="Arial" panose="020B0604020202020204" pitchFamily="34" charset="0"/>
                    <a:ea typeface="Times New Roman" panose="02020603050405020304" pitchFamily="18" charset="0"/>
                    <a:cs typeface="Times New Roman" panose="02020603050405020304" pitchFamily="18" charset="0"/>
                  </a:rPr>
                  <a:t> </a:t>
                </a:r>
                <a:r>
                  <a:rPr lang="en-US" sz="3600" kern="100" dirty="0" err="1">
                    <a:latin typeface="Arial" panose="020B0604020202020204" pitchFamily="34" charset="0"/>
                    <a:ea typeface="Times New Roman" panose="02020603050405020304" pitchFamily="18" charset="0"/>
                    <a:cs typeface="Times New Roman" panose="02020603050405020304" pitchFamily="18" charset="0"/>
                  </a:rPr>
                  <a:t>lăng</a:t>
                </a:r>
                <a:r>
                  <a:rPr lang="en-US" sz="3600" kern="100" dirty="0">
                    <a:latin typeface="Arial" panose="020B0604020202020204" pitchFamily="34" charset="0"/>
                    <a:ea typeface="Times New Roman" panose="02020603050405020304" pitchFamily="18" charset="0"/>
                    <a:cs typeface="Times New Roman" panose="02020603050405020304" pitchFamily="18" charset="0"/>
                  </a:rPr>
                  <a:t> </a:t>
                </a:r>
                <a:r>
                  <a:rPr lang="en-US" sz="3600" kern="100" dirty="0" err="1">
                    <a:latin typeface="Arial" panose="020B0604020202020204" pitchFamily="34" charset="0"/>
                    <a:ea typeface="Times New Roman" panose="02020603050405020304" pitchFamily="18" charset="0"/>
                    <a:cs typeface="Times New Roman" panose="02020603050405020304" pitchFamily="18" charset="0"/>
                  </a:rPr>
                  <a:t>trụ</a:t>
                </a:r>
                <a:r>
                  <a:rPr lang="en-US" sz="3600" kern="100" dirty="0">
                    <a:latin typeface="Arial" panose="020B0604020202020204" pitchFamily="34" charset="0"/>
                    <a:ea typeface="Times New Roman" panose="02020603050405020304" pitchFamily="18" charset="0"/>
                    <a:cs typeface="Times New Roman" panose="02020603050405020304" pitchFamily="18" charset="0"/>
                  </a:rPr>
                  <a:t> tam </a:t>
                </a:r>
                <a:r>
                  <a:rPr lang="en-US" sz="3600" kern="100" dirty="0" err="1">
                    <a:latin typeface="Arial" panose="020B0604020202020204" pitchFamily="34" charset="0"/>
                    <a:ea typeface="Times New Roman" panose="02020603050405020304" pitchFamily="18" charset="0"/>
                    <a:cs typeface="Times New Roman" panose="02020603050405020304" pitchFamily="18" charset="0"/>
                  </a:rPr>
                  <a:t>giác</a:t>
                </a:r>
                <a:r>
                  <a:rPr lang="en-US" sz="3600" kern="100" dirty="0">
                    <a:latin typeface="Arial" panose="020B0604020202020204" pitchFamily="34" charset="0"/>
                    <a:ea typeface="Times New Roman" panose="02020603050405020304" pitchFamily="18" charset="0"/>
                    <a:cs typeface="Times New Roman" panose="02020603050405020304" pitchFamily="18" charset="0"/>
                  </a:rPr>
                  <a:t> </a:t>
                </a:r>
                <a:r>
                  <a:rPr lang="en-US" sz="3600" kern="100" dirty="0" err="1">
                    <a:latin typeface="Arial" panose="020B0604020202020204" pitchFamily="34" charset="0"/>
                    <a:ea typeface="Times New Roman" panose="02020603050405020304" pitchFamily="18" charset="0"/>
                    <a:cs typeface="Times New Roman" panose="02020603050405020304" pitchFamily="18" charset="0"/>
                  </a:rPr>
                  <a:t>đều</a:t>
                </a:r>
                <a:r>
                  <a:rPr lang="en-US" sz="36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3600" i="1" kern="100">
                        <a:latin typeface="Cambria Math" panose="02040503050406030204" pitchFamily="18" charset="0"/>
                        <a:ea typeface="Times New Roman" panose="02020603050405020304" pitchFamily="18" charset="0"/>
                        <a:cs typeface="Arial" panose="020B0604020202020204" pitchFamily="34" charset="0"/>
                      </a:rPr>
                      <m:t>𝐴𝐵𝐶</m:t>
                    </m:r>
                    <m:r>
                      <a:rPr lang="en-US" sz="3600" i="1" kern="100">
                        <a:latin typeface="Cambria Math" panose="02040503050406030204" pitchFamily="18" charset="0"/>
                        <a:ea typeface="Times New Roman" panose="02020603050405020304" pitchFamily="18" charset="0"/>
                        <a:cs typeface="Arial" panose="020B0604020202020204" pitchFamily="34" charset="0"/>
                      </a:rPr>
                      <m:t>.</m:t>
                    </m:r>
                    <m:r>
                      <a:rPr lang="en-US" sz="3600" i="1" kern="100">
                        <a:latin typeface="Cambria Math" panose="02040503050406030204" pitchFamily="18" charset="0"/>
                        <a:ea typeface="Times New Roman" panose="02020603050405020304" pitchFamily="18" charset="0"/>
                        <a:cs typeface="Arial" panose="020B0604020202020204" pitchFamily="34" charset="0"/>
                      </a:rPr>
                      <m:t>𝐴</m:t>
                    </m:r>
                    <m:r>
                      <a:rPr lang="en-US" sz="3600" i="1" kern="100">
                        <a:latin typeface="Cambria Math" panose="02040503050406030204" pitchFamily="18" charset="0"/>
                        <a:ea typeface="Times New Roman" panose="02020603050405020304" pitchFamily="18" charset="0"/>
                        <a:cs typeface="Arial" panose="020B0604020202020204" pitchFamily="34" charset="0"/>
                      </a:rPr>
                      <m:t>’</m:t>
                    </m:r>
                    <m:r>
                      <a:rPr lang="en-US" sz="3600" i="1" kern="100">
                        <a:latin typeface="Cambria Math" panose="02040503050406030204" pitchFamily="18" charset="0"/>
                        <a:ea typeface="Times New Roman" panose="02020603050405020304" pitchFamily="18" charset="0"/>
                        <a:cs typeface="Arial" panose="020B0604020202020204" pitchFamily="34" charset="0"/>
                      </a:rPr>
                      <m:t>𝐵</m:t>
                    </m:r>
                    <m:r>
                      <a:rPr lang="en-US" sz="3600" i="1" kern="100">
                        <a:latin typeface="Cambria Math" panose="02040503050406030204" pitchFamily="18" charset="0"/>
                        <a:ea typeface="Times New Roman" panose="02020603050405020304" pitchFamily="18" charset="0"/>
                        <a:cs typeface="Arial" panose="020B0604020202020204" pitchFamily="34" charset="0"/>
                      </a:rPr>
                      <m:t>’</m:t>
                    </m:r>
                    <m:r>
                      <a:rPr lang="en-US" sz="3600" i="1" kern="100">
                        <a:latin typeface="Cambria Math" panose="02040503050406030204" pitchFamily="18" charset="0"/>
                        <a:ea typeface="Times New Roman" panose="02020603050405020304" pitchFamily="18" charset="0"/>
                        <a:cs typeface="Arial" panose="020B0604020202020204" pitchFamily="34" charset="0"/>
                      </a:rPr>
                      <m:t>𝐶</m:t>
                    </m:r>
                    <m:r>
                      <a:rPr lang="en-US" sz="3600" i="1" kern="100">
                        <a:latin typeface="Cambria Math" panose="02040503050406030204" pitchFamily="18" charset="0"/>
                        <a:ea typeface="Times New Roman" panose="02020603050405020304" pitchFamily="18" charset="0"/>
                        <a:cs typeface="Arial" panose="020B0604020202020204" pitchFamily="34" charset="0"/>
                      </a:rPr>
                      <m:t>’</m:t>
                    </m:r>
                  </m:oMath>
                </a14:m>
                <a:r>
                  <a:rPr lang="en-US" sz="3600" kern="100" dirty="0">
                    <a:latin typeface="Arial" panose="020B0604020202020204" pitchFamily="34" charset="0"/>
                    <a:ea typeface="Times New Roman" panose="02020603050405020304" pitchFamily="18" charset="0"/>
                    <a:cs typeface="Times New Roman" panose="02020603050405020304" pitchFamily="18" charset="0"/>
                  </a:rPr>
                  <a:t> </a:t>
                </a:r>
                <a:r>
                  <a:rPr lang="en-US" sz="3600" kern="100" dirty="0" err="1">
                    <a:latin typeface="Arial" panose="020B0604020202020204" pitchFamily="34" charset="0"/>
                    <a:ea typeface="Times New Roman" panose="02020603050405020304" pitchFamily="18" charset="0"/>
                    <a:cs typeface="Times New Roman" panose="02020603050405020304" pitchFamily="18" charset="0"/>
                  </a:rPr>
                  <a:t>có</a:t>
                </a:r>
                <a:r>
                  <a:rPr lang="en-US" sz="3600" kern="100" dirty="0">
                    <a:latin typeface="Arial" panose="020B0604020202020204" pitchFamily="34" charset="0"/>
                    <a:ea typeface="Times New Roman" panose="02020603050405020304" pitchFamily="18" charset="0"/>
                    <a:cs typeface="Times New Roman" panose="02020603050405020304" pitchFamily="18" charset="0"/>
                  </a:rPr>
                  <a:t> </a:t>
                </a:r>
                <a:r>
                  <a:rPr lang="en-US" sz="3600" kern="100" dirty="0" err="1">
                    <a:latin typeface="Arial" panose="020B0604020202020204" pitchFamily="34" charset="0"/>
                    <a:ea typeface="Times New Roman" panose="02020603050405020304" pitchFamily="18" charset="0"/>
                    <a:cs typeface="Times New Roman" panose="02020603050405020304" pitchFamily="18" charset="0"/>
                  </a:rPr>
                  <a:t>tất</a:t>
                </a:r>
                <a:r>
                  <a:rPr lang="en-US" sz="3600" kern="100" dirty="0">
                    <a:latin typeface="Arial" panose="020B0604020202020204" pitchFamily="34" charset="0"/>
                    <a:ea typeface="Times New Roman" panose="02020603050405020304" pitchFamily="18" charset="0"/>
                    <a:cs typeface="Times New Roman" panose="02020603050405020304" pitchFamily="18" charset="0"/>
                  </a:rPr>
                  <a:t> </a:t>
                </a:r>
                <a:r>
                  <a:rPr lang="en-US" sz="3600" kern="100" dirty="0" err="1">
                    <a:latin typeface="Arial" panose="020B0604020202020204" pitchFamily="34" charset="0"/>
                    <a:ea typeface="Times New Roman" panose="02020603050405020304" pitchFamily="18" charset="0"/>
                    <a:cs typeface="Times New Roman" panose="02020603050405020304" pitchFamily="18" charset="0"/>
                  </a:rPr>
                  <a:t>cả</a:t>
                </a:r>
                <a:r>
                  <a:rPr lang="en-US" sz="3600" kern="100" dirty="0">
                    <a:latin typeface="Arial" panose="020B0604020202020204" pitchFamily="34" charset="0"/>
                    <a:ea typeface="Times New Roman" panose="02020603050405020304" pitchFamily="18" charset="0"/>
                    <a:cs typeface="Times New Roman" panose="02020603050405020304" pitchFamily="18" charset="0"/>
                  </a:rPr>
                  <a:t> </a:t>
                </a:r>
                <a:r>
                  <a:rPr lang="en-US" sz="3600" kern="100" dirty="0" err="1">
                    <a:latin typeface="Arial" panose="020B0604020202020204" pitchFamily="34" charset="0"/>
                    <a:ea typeface="Times New Roman" panose="02020603050405020304" pitchFamily="18" charset="0"/>
                    <a:cs typeface="Times New Roman" panose="02020603050405020304" pitchFamily="18" charset="0"/>
                  </a:rPr>
                  <a:t>các</a:t>
                </a:r>
                <a:r>
                  <a:rPr lang="en-US" sz="3600" kern="100" dirty="0">
                    <a:latin typeface="Arial" panose="020B0604020202020204" pitchFamily="34" charset="0"/>
                    <a:ea typeface="Times New Roman" panose="02020603050405020304" pitchFamily="18" charset="0"/>
                    <a:cs typeface="Times New Roman" panose="02020603050405020304" pitchFamily="18" charset="0"/>
                  </a:rPr>
                  <a:t> </a:t>
                </a:r>
                <a:r>
                  <a:rPr lang="en-US" sz="3600" kern="100" dirty="0" err="1">
                    <a:latin typeface="Arial" panose="020B0604020202020204" pitchFamily="34" charset="0"/>
                    <a:ea typeface="Times New Roman" panose="02020603050405020304" pitchFamily="18" charset="0"/>
                    <a:cs typeface="Times New Roman" panose="02020603050405020304" pitchFamily="18" charset="0"/>
                  </a:rPr>
                  <a:t>cạnh</a:t>
                </a:r>
                <a:r>
                  <a:rPr lang="en-US" sz="3600" kern="100" dirty="0">
                    <a:latin typeface="Arial" panose="020B0604020202020204" pitchFamily="34" charset="0"/>
                    <a:ea typeface="Times New Roman" panose="02020603050405020304" pitchFamily="18" charset="0"/>
                    <a:cs typeface="Times New Roman" panose="02020603050405020304" pitchFamily="18" charset="0"/>
                  </a:rPr>
                  <a:t> </a:t>
                </a:r>
                <a:r>
                  <a:rPr lang="en-US" sz="3600" kern="100" dirty="0" err="1">
                    <a:latin typeface="Arial" panose="020B0604020202020204" pitchFamily="34" charset="0"/>
                    <a:ea typeface="Times New Roman" panose="02020603050405020304" pitchFamily="18" charset="0"/>
                    <a:cs typeface="Times New Roman" panose="02020603050405020304" pitchFamily="18" charset="0"/>
                  </a:rPr>
                  <a:t>bằng</a:t>
                </a:r>
                <a:r>
                  <a:rPr lang="en-US" sz="36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3600" i="1" kern="100">
                        <a:latin typeface="Cambria Math" panose="02040503050406030204" pitchFamily="18" charset="0"/>
                        <a:ea typeface="Times New Roman" panose="02020603050405020304" pitchFamily="18" charset="0"/>
                        <a:cs typeface="Arial" panose="020B0604020202020204" pitchFamily="34" charset="0"/>
                      </a:rPr>
                      <m:t>𝑎</m:t>
                    </m:r>
                  </m:oMath>
                </a14:m>
                <a:r>
                  <a:rPr lang="en-US" sz="3600" kern="100" dirty="0">
                    <a:latin typeface="Arial" panose="020B0604020202020204" pitchFamily="34" charset="0"/>
                    <a:ea typeface="Times New Roman" panose="02020603050405020304" pitchFamily="18" charset="0"/>
                    <a:cs typeface="Times New Roman" panose="02020603050405020304" pitchFamily="18" charset="0"/>
                  </a:rPr>
                  <a:t>. </a:t>
                </a:r>
                <a:r>
                  <a:rPr lang="en-US" sz="3600" kern="100" dirty="0" err="1">
                    <a:latin typeface="Arial" panose="020B0604020202020204" pitchFamily="34" charset="0"/>
                    <a:ea typeface="Times New Roman" panose="02020603050405020304" pitchFamily="18" charset="0"/>
                    <a:cs typeface="Times New Roman" panose="02020603050405020304" pitchFamily="18" charset="0"/>
                  </a:rPr>
                  <a:t>Gọi</a:t>
                </a:r>
                <a:r>
                  <a:rPr lang="en-US" sz="36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3600" i="1" kern="100">
                        <a:latin typeface="Cambria Math" panose="02040503050406030204" pitchFamily="18" charset="0"/>
                        <a:ea typeface="Times New Roman" panose="02020603050405020304" pitchFamily="18" charset="0"/>
                        <a:cs typeface="Arial" panose="020B0604020202020204" pitchFamily="34" charset="0"/>
                      </a:rPr>
                      <m:t>𝑀</m:t>
                    </m:r>
                  </m:oMath>
                </a14:m>
                <a:r>
                  <a:rPr lang="en-US" sz="3600" kern="100" dirty="0">
                    <a:latin typeface="Arial" panose="020B0604020202020204" pitchFamily="34" charset="0"/>
                    <a:ea typeface="Times New Roman" panose="02020603050405020304" pitchFamily="18" charset="0"/>
                    <a:cs typeface="Times New Roman" panose="02020603050405020304" pitchFamily="18" charset="0"/>
                  </a:rPr>
                  <a:t> </a:t>
                </a:r>
                <a:r>
                  <a:rPr lang="en-US" sz="3600" kern="100" dirty="0" err="1">
                    <a:latin typeface="Arial" panose="020B0604020202020204" pitchFamily="34" charset="0"/>
                    <a:ea typeface="Times New Roman" panose="02020603050405020304" pitchFamily="18" charset="0"/>
                    <a:cs typeface="Times New Roman" panose="02020603050405020304" pitchFamily="18" charset="0"/>
                  </a:rPr>
                  <a:t>là</a:t>
                </a:r>
                <a:r>
                  <a:rPr lang="en-US" sz="3600" kern="100" dirty="0">
                    <a:latin typeface="Arial" panose="020B0604020202020204" pitchFamily="34" charset="0"/>
                    <a:ea typeface="Times New Roman" panose="02020603050405020304" pitchFamily="18" charset="0"/>
                    <a:cs typeface="Times New Roman" panose="02020603050405020304" pitchFamily="18" charset="0"/>
                  </a:rPr>
                  <a:t> </a:t>
                </a:r>
                <a:r>
                  <a:rPr lang="en-US" sz="3600" kern="100" dirty="0" err="1">
                    <a:latin typeface="Arial" panose="020B0604020202020204" pitchFamily="34" charset="0"/>
                    <a:ea typeface="Times New Roman" panose="02020603050405020304" pitchFamily="18" charset="0"/>
                    <a:cs typeface="Times New Roman" panose="02020603050405020304" pitchFamily="18" charset="0"/>
                  </a:rPr>
                  <a:t>trung</a:t>
                </a:r>
                <a:r>
                  <a:rPr lang="en-US" sz="3600" kern="100" dirty="0">
                    <a:latin typeface="Arial" panose="020B0604020202020204" pitchFamily="34" charset="0"/>
                    <a:ea typeface="Times New Roman" panose="02020603050405020304" pitchFamily="18" charset="0"/>
                    <a:cs typeface="Times New Roman" panose="02020603050405020304" pitchFamily="18" charset="0"/>
                  </a:rPr>
                  <a:t> </a:t>
                </a:r>
                <a:r>
                  <a:rPr lang="en-US" sz="3600" kern="100" dirty="0" err="1">
                    <a:latin typeface="Arial" panose="020B0604020202020204" pitchFamily="34" charset="0"/>
                    <a:ea typeface="Times New Roman" panose="02020603050405020304" pitchFamily="18" charset="0"/>
                    <a:cs typeface="Times New Roman" panose="02020603050405020304" pitchFamily="18" charset="0"/>
                  </a:rPr>
                  <a:t>điểm</a:t>
                </a:r>
                <a:r>
                  <a:rPr lang="en-US" sz="3600" kern="100" dirty="0">
                    <a:latin typeface="Arial" panose="020B0604020202020204" pitchFamily="34" charset="0"/>
                    <a:ea typeface="Times New Roman" panose="02020603050405020304" pitchFamily="18" charset="0"/>
                    <a:cs typeface="Times New Roman" panose="02020603050405020304" pitchFamily="18" charset="0"/>
                  </a:rPr>
                  <a:t> </a:t>
                </a:r>
                <a:r>
                  <a:rPr lang="en-US" sz="36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36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3600" i="1" kern="100">
                        <a:latin typeface="Cambria Math" panose="02040503050406030204" pitchFamily="18" charset="0"/>
                        <a:ea typeface="Times New Roman" panose="02020603050405020304" pitchFamily="18" charset="0"/>
                        <a:cs typeface="Arial" panose="020B0604020202020204" pitchFamily="34" charset="0"/>
                      </a:rPr>
                      <m:t>𝐴𝐵</m:t>
                    </m:r>
                  </m:oMath>
                </a14:m>
                <a:r>
                  <a:rPr lang="en-US" sz="3600" kern="100" dirty="0">
                    <a:latin typeface="Arial" panose="020B0604020202020204" pitchFamily="34" charset="0"/>
                    <a:ea typeface="Times New Roman" panose="02020603050405020304" pitchFamily="18" charset="0"/>
                    <a:cs typeface="Times New Roman" panose="02020603050405020304" pitchFamily="18" charset="0"/>
                  </a:rPr>
                  <a:t> (</a:t>
                </a:r>
                <a:r>
                  <a:rPr lang="en-US" sz="3600" kern="100" dirty="0" err="1">
                    <a:latin typeface="Arial" panose="020B0604020202020204" pitchFamily="34" charset="0"/>
                    <a:ea typeface="Times New Roman" panose="02020603050405020304" pitchFamily="18" charset="0"/>
                    <a:cs typeface="Times New Roman" panose="02020603050405020304" pitchFamily="18" charset="0"/>
                  </a:rPr>
                  <a:t>Hình</a:t>
                </a:r>
                <a:r>
                  <a:rPr lang="en-US" sz="3600" kern="100" dirty="0">
                    <a:latin typeface="Arial" panose="020B0604020202020204" pitchFamily="34" charset="0"/>
                    <a:ea typeface="Times New Roman" panose="02020603050405020304" pitchFamily="18" charset="0"/>
                    <a:cs typeface="Times New Roman" panose="02020603050405020304" pitchFamily="18" charset="0"/>
                  </a:rPr>
                  <a:t> 100).</a:t>
                </a:r>
                <a:endParaRPr lang="en-US" sz="3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3600" kern="100" dirty="0">
                    <a:latin typeface="Arial" panose="020B0604020202020204" pitchFamily="34" charset="0"/>
                    <a:ea typeface="Times New Roman" panose="02020603050405020304" pitchFamily="18" charset="0"/>
                    <a:cs typeface="Times New Roman" panose="02020603050405020304" pitchFamily="18" charset="0"/>
                  </a:rPr>
                  <a:t>a) </a:t>
                </a:r>
                <a:r>
                  <a:rPr lang="en-US" sz="3600" kern="100" dirty="0" err="1">
                    <a:latin typeface="Arial" panose="020B0604020202020204" pitchFamily="34" charset="0"/>
                    <a:ea typeface="Times New Roman" panose="02020603050405020304" pitchFamily="18" charset="0"/>
                    <a:cs typeface="Times New Roman" panose="02020603050405020304" pitchFamily="18" charset="0"/>
                  </a:rPr>
                  <a:t>Tính</a:t>
                </a:r>
                <a:r>
                  <a:rPr lang="en-US" sz="3600" kern="100" dirty="0">
                    <a:latin typeface="Arial" panose="020B0604020202020204" pitchFamily="34" charset="0"/>
                    <a:ea typeface="Times New Roman" panose="02020603050405020304" pitchFamily="18" charset="0"/>
                    <a:cs typeface="Times New Roman" panose="02020603050405020304" pitchFamily="18" charset="0"/>
                  </a:rPr>
                  <a:t> </a:t>
                </a:r>
                <a:r>
                  <a:rPr lang="en-US" sz="3600" kern="100" dirty="0" err="1">
                    <a:latin typeface="Arial" panose="020B0604020202020204" pitchFamily="34" charset="0"/>
                    <a:ea typeface="Times New Roman" panose="02020603050405020304" pitchFamily="18" charset="0"/>
                    <a:cs typeface="Times New Roman" panose="02020603050405020304" pitchFamily="18" charset="0"/>
                  </a:rPr>
                  <a:t>góc</a:t>
                </a:r>
                <a:r>
                  <a:rPr lang="en-US" sz="3600" kern="100" dirty="0">
                    <a:latin typeface="Arial" panose="020B0604020202020204" pitchFamily="34" charset="0"/>
                    <a:ea typeface="Times New Roman" panose="02020603050405020304" pitchFamily="18" charset="0"/>
                    <a:cs typeface="Times New Roman" panose="02020603050405020304" pitchFamily="18" charset="0"/>
                  </a:rPr>
                  <a:t> </a:t>
                </a:r>
                <a:r>
                  <a:rPr lang="en-US" sz="3600" kern="100" dirty="0" err="1">
                    <a:latin typeface="Arial" panose="020B0604020202020204" pitchFamily="34" charset="0"/>
                    <a:ea typeface="Times New Roman" panose="02020603050405020304" pitchFamily="18" charset="0"/>
                    <a:cs typeface="Times New Roman" panose="02020603050405020304" pitchFamily="18" charset="0"/>
                  </a:rPr>
                  <a:t>giữa</a:t>
                </a:r>
                <a:r>
                  <a:rPr lang="en-US" sz="3600" kern="100" dirty="0">
                    <a:latin typeface="Arial" panose="020B0604020202020204" pitchFamily="34" charset="0"/>
                    <a:ea typeface="Times New Roman" panose="02020603050405020304" pitchFamily="18" charset="0"/>
                    <a:cs typeface="Times New Roman" panose="02020603050405020304" pitchFamily="18" charset="0"/>
                  </a:rPr>
                  <a:t> </a:t>
                </a:r>
                <a:r>
                  <a:rPr lang="en-US" sz="3600" kern="100" dirty="0" err="1">
                    <a:latin typeface="Arial" panose="020B0604020202020204" pitchFamily="34" charset="0"/>
                    <a:ea typeface="Times New Roman" panose="02020603050405020304" pitchFamily="18" charset="0"/>
                    <a:cs typeface="Times New Roman" panose="02020603050405020304" pitchFamily="18" charset="0"/>
                  </a:rPr>
                  <a:t>hai</a:t>
                </a:r>
                <a:r>
                  <a:rPr lang="en-US" sz="3600" kern="100" dirty="0">
                    <a:latin typeface="Arial" panose="020B0604020202020204" pitchFamily="34" charset="0"/>
                    <a:ea typeface="Times New Roman" panose="02020603050405020304" pitchFamily="18" charset="0"/>
                    <a:cs typeface="Times New Roman" panose="02020603050405020304" pitchFamily="18" charset="0"/>
                  </a:rPr>
                  <a:t> </a:t>
                </a:r>
                <a:r>
                  <a:rPr lang="en-US" sz="36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3600" kern="100" dirty="0">
                    <a:latin typeface="Arial" panose="020B0604020202020204" pitchFamily="34" charset="0"/>
                    <a:ea typeface="Times New Roman" panose="02020603050405020304" pitchFamily="18" charset="0"/>
                    <a:cs typeface="Times New Roman" panose="02020603050405020304" pitchFamily="18" charset="0"/>
                  </a:rPr>
                  <a:t> </a:t>
                </a:r>
                <a:r>
                  <a:rPr lang="en-US" sz="3600" kern="100" dirty="0" err="1">
                    <a:latin typeface="Arial" panose="020B0604020202020204" pitchFamily="34" charset="0"/>
                    <a:ea typeface="Times New Roman" panose="02020603050405020304" pitchFamily="18" charset="0"/>
                    <a:cs typeface="Times New Roman" panose="02020603050405020304" pitchFamily="18" charset="0"/>
                  </a:rPr>
                  <a:t>thẳng</a:t>
                </a:r>
                <a:r>
                  <a:rPr lang="en-US" sz="36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3600" i="1" kern="100">
                        <a:latin typeface="Cambria Math" panose="02040503050406030204" pitchFamily="18" charset="0"/>
                        <a:ea typeface="Times New Roman" panose="02020603050405020304" pitchFamily="18" charset="0"/>
                        <a:cs typeface="Arial" panose="020B0604020202020204" pitchFamily="34" charset="0"/>
                      </a:rPr>
                      <m:t>𝐴𝐵</m:t>
                    </m:r>
                  </m:oMath>
                </a14:m>
                <a:r>
                  <a:rPr lang="en-US" sz="3600" kern="100" dirty="0">
                    <a:latin typeface="Arial" panose="020B0604020202020204" pitchFamily="34" charset="0"/>
                    <a:ea typeface="Times New Roman" panose="02020603050405020304" pitchFamily="18" charset="0"/>
                    <a:cs typeface="Times New Roman" panose="02020603050405020304" pitchFamily="18" charset="0"/>
                  </a:rPr>
                  <a:t> </a:t>
                </a:r>
                <a:r>
                  <a:rPr lang="en-US" sz="3600" kern="100" dirty="0" err="1">
                    <a:latin typeface="Arial" panose="020B0604020202020204" pitchFamily="34" charset="0"/>
                    <a:ea typeface="Times New Roman" panose="02020603050405020304" pitchFamily="18" charset="0"/>
                    <a:cs typeface="Times New Roman" panose="02020603050405020304" pitchFamily="18" charset="0"/>
                  </a:rPr>
                  <a:t>và</a:t>
                </a:r>
                <a:r>
                  <a:rPr lang="en-US" sz="36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3600" i="1" kern="100">
                        <a:latin typeface="Cambria Math" panose="02040503050406030204" pitchFamily="18" charset="0"/>
                        <a:ea typeface="Times New Roman" panose="02020603050405020304" pitchFamily="18" charset="0"/>
                        <a:cs typeface="Arial" panose="020B0604020202020204" pitchFamily="34" charset="0"/>
                      </a:rPr>
                      <m:t>𝐵</m:t>
                    </m:r>
                    <m:r>
                      <a:rPr lang="en-US" sz="3600" i="1" kern="100">
                        <a:latin typeface="Cambria Math" panose="02040503050406030204" pitchFamily="18" charset="0"/>
                        <a:ea typeface="Times New Roman" panose="02020603050405020304" pitchFamily="18" charset="0"/>
                        <a:cs typeface="Arial" panose="020B0604020202020204" pitchFamily="34" charset="0"/>
                      </a:rPr>
                      <m:t>’</m:t>
                    </m:r>
                    <m:r>
                      <a:rPr lang="en-US" sz="3600" i="1" kern="100">
                        <a:latin typeface="Cambria Math" panose="02040503050406030204" pitchFamily="18" charset="0"/>
                        <a:ea typeface="Times New Roman" panose="02020603050405020304" pitchFamily="18" charset="0"/>
                        <a:cs typeface="Arial" panose="020B0604020202020204" pitchFamily="34" charset="0"/>
                      </a:rPr>
                      <m:t>𝐶</m:t>
                    </m:r>
                    <m:r>
                      <a:rPr lang="en-US" sz="3600" i="1" kern="100">
                        <a:latin typeface="Cambria Math" panose="02040503050406030204" pitchFamily="18" charset="0"/>
                        <a:ea typeface="Times New Roman" panose="02020603050405020304" pitchFamily="18" charset="0"/>
                        <a:cs typeface="Arial" panose="020B0604020202020204" pitchFamily="34" charset="0"/>
                      </a:rPr>
                      <m:t>’</m:t>
                    </m:r>
                  </m:oMath>
                </a14:m>
                <a:r>
                  <a:rPr lang="en-US" sz="36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3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3600" kern="100" dirty="0">
                    <a:latin typeface="Arial" panose="020B0604020202020204" pitchFamily="34" charset="0"/>
                    <a:ea typeface="Times New Roman" panose="02020603050405020304" pitchFamily="18" charset="0"/>
                    <a:cs typeface="Times New Roman" panose="02020603050405020304" pitchFamily="18" charset="0"/>
                  </a:rPr>
                  <a:t>b) </a:t>
                </a:r>
                <a:r>
                  <a:rPr lang="en-US" sz="3600" kern="100" dirty="0" err="1">
                    <a:latin typeface="Arial" panose="020B0604020202020204" pitchFamily="34" charset="0"/>
                    <a:ea typeface="Times New Roman" panose="02020603050405020304" pitchFamily="18" charset="0"/>
                    <a:cs typeface="Times New Roman" panose="02020603050405020304" pitchFamily="18" charset="0"/>
                  </a:rPr>
                  <a:t>Tính</a:t>
                </a:r>
                <a:r>
                  <a:rPr lang="en-US" sz="3600" kern="100" dirty="0">
                    <a:latin typeface="Arial" panose="020B0604020202020204" pitchFamily="34" charset="0"/>
                    <a:ea typeface="Times New Roman" panose="02020603050405020304" pitchFamily="18" charset="0"/>
                    <a:cs typeface="Times New Roman" panose="02020603050405020304" pitchFamily="18" charset="0"/>
                  </a:rPr>
                  <a:t> </a:t>
                </a:r>
                <a:r>
                  <a:rPr lang="en-US" sz="3600" kern="100" dirty="0" err="1">
                    <a:latin typeface="Arial" panose="020B0604020202020204" pitchFamily="34" charset="0"/>
                    <a:ea typeface="Times New Roman" panose="02020603050405020304" pitchFamily="18" charset="0"/>
                    <a:cs typeface="Times New Roman" panose="02020603050405020304" pitchFamily="18" charset="0"/>
                  </a:rPr>
                  <a:t>góc</a:t>
                </a:r>
                <a:r>
                  <a:rPr lang="en-US" sz="3600" kern="100" dirty="0">
                    <a:latin typeface="Arial" panose="020B0604020202020204" pitchFamily="34" charset="0"/>
                    <a:ea typeface="Times New Roman" panose="02020603050405020304" pitchFamily="18" charset="0"/>
                    <a:cs typeface="Times New Roman" panose="02020603050405020304" pitchFamily="18" charset="0"/>
                  </a:rPr>
                  <a:t> </a:t>
                </a:r>
                <a:r>
                  <a:rPr lang="en-US" sz="3600" kern="100" dirty="0" err="1">
                    <a:latin typeface="Arial" panose="020B0604020202020204" pitchFamily="34" charset="0"/>
                    <a:ea typeface="Times New Roman" panose="02020603050405020304" pitchFamily="18" charset="0"/>
                    <a:cs typeface="Times New Roman" panose="02020603050405020304" pitchFamily="18" charset="0"/>
                  </a:rPr>
                  <a:t>giữa</a:t>
                </a:r>
                <a:r>
                  <a:rPr lang="en-US" sz="3600" kern="100" dirty="0">
                    <a:latin typeface="Arial" panose="020B0604020202020204" pitchFamily="34" charset="0"/>
                    <a:ea typeface="Times New Roman" panose="02020603050405020304" pitchFamily="18" charset="0"/>
                    <a:cs typeface="Times New Roman" panose="02020603050405020304" pitchFamily="18" charset="0"/>
                  </a:rPr>
                  <a:t> </a:t>
                </a:r>
                <a:r>
                  <a:rPr lang="en-US" sz="36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3600" kern="100" dirty="0">
                    <a:latin typeface="Arial" panose="020B0604020202020204" pitchFamily="34" charset="0"/>
                    <a:ea typeface="Times New Roman" panose="02020603050405020304" pitchFamily="18" charset="0"/>
                    <a:cs typeface="Times New Roman" panose="02020603050405020304" pitchFamily="18" charset="0"/>
                  </a:rPr>
                  <a:t> </a:t>
                </a:r>
                <a:r>
                  <a:rPr lang="en-US" sz="3600" kern="100" dirty="0" err="1">
                    <a:latin typeface="Arial" panose="020B0604020202020204" pitchFamily="34" charset="0"/>
                    <a:ea typeface="Times New Roman" panose="02020603050405020304" pitchFamily="18" charset="0"/>
                    <a:cs typeface="Times New Roman" panose="02020603050405020304" pitchFamily="18" charset="0"/>
                  </a:rPr>
                  <a:t>thẳng</a:t>
                </a:r>
                <a:r>
                  <a:rPr lang="en-US" sz="36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3600" i="1" kern="100">
                        <a:latin typeface="Cambria Math" panose="02040503050406030204" pitchFamily="18" charset="0"/>
                        <a:ea typeface="Times New Roman" panose="02020603050405020304" pitchFamily="18" charset="0"/>
                        <a:cs typeface="Arial" panose="020B0604020202020204" pitchFamily="34" charset="0"/>
                      </a:rPr>
                      <m:t>𝐴</m:t>
                    </m:r>
                    <m:r>
                      <a:rPr lang="en-US" sz="3600" i="1" kern="100">
                        <a:latin typeface="Cambria Math" panose="02040503050406030204" pitchFamily="18" charset="0"/>
                        <a:ea typeface="Times New Roman" panose="02020603050405020304" pitchFamily="18" charset="0"/>
                        <a:cs typeface="Arial" panose="020B0604020202020204" pitchFamily="34" charset="0"/>
                      </a:rPr>
                      <m:t>’</m:t>
                    </m:r>
                    <m:r>
                      <a:rPr lang="en-US" sz="3600" i="1" kern="100">
                        <a:latin typeface="Cambria Math" panose="02040503050406030204" pitchFamily="18" charset="0"/>
                        <a:ea typeface="Times New Roman" panose="02020603050405020304" pitchFamily="18" charset="0"/>
                        <a:cs typeface="Arial" panose="020B0604020202020204" pitchFamily="34" charset="0"/>
                      </a:rPr>
                      <m:t>𝐵</m:t>
                    </m:r>
                  </m:oMath>
                </a14:m>
                <a:r>
                  <a:rPr lang="en-US" sz="3600" kern="100" dirty="0">
                    <a:latin typeface="Arial" panose="020B0604020202020204" pitchFamily="34" charset="0"/>
                    <a:ea typeface="Times New Roman" panose="02020603050405020304" pitchFamily="18" charset="0"/>
                    <a:cs typeface="Times New Roman" panose="02020603050405020304" pitchFamily="18" charset="0"/>
                  </a:rPr>
                  <a:t> </a:t>
                </a:r>
                <a:r>
                  <a:rPr lang="en-US" sz="3600" kern="100" dirty="0" err="1">
                    <a:latin typeface="Arial" panose="020B0604020202020204" pitchFamily="34" charset="0"/>
                    <a:ea typeface="Times New Roman" panose="02020603050405020304" pitchFamily="18" charset="0"/>
                    <a:cs typeface="Times New Roman" panose="02020603050405020304" pitchFamily="18" charset="0"/>
                  </a:rPr>
                  <a:t>và</a:t>
                </a:r>
                <a:r>
                  <a:rPr lang="en-US" sz="3600" kern="100" dirty="0">
                    <a:latin typeface="Arial" panose="020B0604020202020204" pitchFamily="34" charset="0"/>
                    <a:ea typeface="Times New Roman" panose="02020603050405020304" pitchFamily="18" charset="0"/>
                    <a:cs typeface="Times New Roman" panose="02020603050405020304" pitchFamily="18" charset="0"/>
                  </a:rPr>
                  <a:t> </a:t>
                </a:r>
                <a:r>
                  <a:rPr lang="en-US" sz="3600" kern="100" dirty="0" err="1">
                    <a:latin typeface="Arial" panose="020B0604020202020204" pitchFamily="34" charset="0"/>
                    <a:ea typeface="Times New Roman" panose="02020603050405020304" pitchFamily="18" charset="0"/>
                    <a:cs typeface="Times New Roman" panose="02020603050405020304" pitchFamily="18" charset="0"/>
                  </a:rPr>
                  <a:t>mặt</a:t>
                </a:r>
                <a:r>
                  <a:rPr lang="en-US" sz="3600" kern="100" dirty="0">
                    <a:latin typeface="Arial" panose="020B0604020202020204" pitchFamily="34" charset="0"/>
                    <a:ea typeface="Times New Roman" panose="02020603050405020304" pitchFamily="18" charset="0"/>
                    <a:cs typeface="Times New Roman" panose="02020603050405020304" pitchFamily="18" charset="0"/>
                  </a:rPr>
                  <a:t> </a:t>
                </a:r>
                <a:r>
                  <a:rPr lang="en-US" sz="3600" kern="100" dirty="0" err="1">
                    <a:latin typeface="Arial" panose="020B0604020202020204" pitchFamily="34" charset="0"/>
                    <a:ea typeface="Times New Roman" panose="02020603050405020304" pitchFamily="18" charset="0"/>
                    <a:cs typeface="Times New Roman" panose="02020603050405020304" pitchFamily="18" charset="0"/>
                  </a:rPr>
                  <a:t>phẳng</a:t>
                </a:r>
                <a:r>
                  <a:rPr lang="en-US" sz="36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3600" i="1" kern="100">
                        <a:latin typeface="Cambria Math" panose="02040503050406030204" pitchFamily="18" charset="0"/>
                        <a:ea typeface="Times New Roman" panose="02020603050405020304" pitchFamily="18" charset="0"/>
                        <a:cs typeface="Arial" panose="020B0604020202020204" pitchFamily="34" charset="0"/>
                      </a:rPr>
                      <m:t>(</m:t>
                    </m:r>
                    <m:r>
                      <a:rPr lang="en-US" sz="3600" i="1" kern="100">
                        <a:latin typeface="Cambria Math" panose="02040503050406030204" pitchFamily="18" charset="0"/>
                        <a:ea typeface="Times New Roman" panose="02020603050405020304" pitchFamily="18" charset="0"/>
                        <a:cs typeface="Arial" panose="020B0604020202020204" pitchFamily="34" charset="0"/>
                      </a:rPr>
                      <m:t>𝐴𝐵𝐶</m:t>
                    </m:r>
                    <m:r>
                      <a:rPr lang="en-US" sz="3600" i="1" kern="100">
                        <a:latin typeface="Cambria Math" panose="02040503050406030204" pitchFamily="18" charset="0"/>
                        <a:ea typeface="Times New Roman" panose="02020603050405020304" pitchFamily="18" charset="0"/>
                        <a:cs typeface="Arial" panose="020B0604020202020204" pitchFamily="34" charset="0"/>
                      </a:rPr>
                      <m:t>)</m:t>
                    </m:r>
                  </m:oMath>
                </a14:m>
                <a:r>
                  <a:rPr lang="en-US" sz="36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3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3600" kern="100" dirty="0">
                    <a:latin typeface="Arial" panose="020B0604020202020204" pitchFamily="34" charset="0"/>
                    <a:ea typeface="Times New Roman" panose="02020603050405020304" pitchFamily="18" charset="0"/>
                    <a:cs typeface="Times New Roman" panose="02020603050405020304" pitchFamily="18" charset="0"/>
                  </a:rPr>
                  <a:t>c) </a:t>
                </a:r>
                <a:r>
                  <a:rPr lang="en-US" sz="3600" kern="100" dirty="0" err="1">
                    <a:latin typeface="Arial" panose="020B0604020202020204" pitchFamily="34" charset="0"/>
                    <a:ea typeface="Times New Roman" panose="02020603050405020304" pitchFamily="18" charset="0"/>
                    <a:cs typeface="Times New Roman" panose="02020603050405020304" pitchFamily="18" charset="0"/>
                  </a:rPr>
                  <a:t>Tính</a:t>
                </a:r>
                <a:r>
                  <a:rPr lang="en-US" sz="3600" kern="100" dirty="0">
                    <a:latin typeface="Arial" panose="020B0604020202020204" pitchFamily="34" charset="0"/>
                    <a:ea typeface="Times New Roman" panose="02020603050405020304" pitchFamily="18" charset="0"/>
                    <a:cs typeface="Times New Roman" panose="02020603050405020304" pitchFamily="18" charset="0"/>
                  </a:rPr>
                  <a:t> </a:t>
                </a:r>
                <a:r>
                  <a:rPr lang="en-US" sz="3600" kern="100" dirty="0" err="1">
                    <a:latin typeface="Arial" panose="020B0604020202020204" pitchFamily="34" charset="0"/>
                    <a:ea typeface="Times New Roman" panose="02020603050405020304" pitchFamily="18" charset="0"/>
                    <a:cs typeface="Times New Roman" panose="02020603050405020304" pitchFamily="18" charset="0"/>
                  </a:rPr>
                  <a:t>số</a:t>
                </a:r>
                <a:r>
                  <a:rPr lang="en-US" sz="3600" kern="100" dirty="0">
                    <a:latin typeface="Arial" panose="020B0604020202020204" pitchFamily="34" charset="0"/>
                    <a:ea typeface="Times New Roman" panose="02020603050405020304" pitchFamily="18" charset="0"/>
                    <a:cs typeface="Times New Roman" panose="02020603050405020304" pitchFamily="18" charset="0"/>
                  </a:rPr>
                  <a:t> </a:t>
                </a:r>
                <a:r>
                  <a:rPr lang="en-US" sz="3600" kern="100" dirty="0" err="1">
                    <a:latin typeface="Arial" panose="020B0604020202020204" pitchFamily="34" charset="0"/>
                    <a:ea typeface="Times New Roman" panose="02020603050405020304" pitchFamily="18" charset="0"/>
                    <a:cs typeface="Times New Roman" panose="02020603050405020304" pitchFamily="18" charset="0"/>
                  </a:rPr>
                  <a:t>đo</a:t>
                </a:r>
                <a:r>
                  <a:rPr lang="en-US" sz="3600" kern="100" dirty="0">
                    <a:latin typeface="Arial" panose="020B0604020202020204" pitchFamily="34" charset="0"/>
                    <a:ea typeface="Times New Roman" panose="02020603050405020304" pitchFamily="18" charset="0"/>
                    <a:cs typeface="Times New Roman" panose="02020603050405020304" pitchFamily="18" charset="0"/>
                  </a:rPr>
                  <a:t> </a:t>
                </a:r>
                <a:r>
                  <a:rPr lang="en-US" sz="36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3600" kern="100" dirty="0">
                    <a:latin typeface="Arial" panose="020B0604020202020204" pitchFamily="34" charset="0"/>
                    <a:ea typeface="Times New Roman" panose="02020603050405020304" pitchFamily="18" charset="0"/>
                    <a:cs typeface="Times New Roman" panose="02020603050405020304" pitchFamily="18" charset="0"/>
                  </a:rPr>
                  <a:t> </a:t>
                </a:r>
                <a:r>
                  <a:rPr lang="en-US" sz="3600" kern="100" dirty="0" err="1">
                    <a:latin typeface="Arial" panose="020B0604020202020204" pitchFamily="34" charset="0"/>
                    <a:ea typeface="Times New Roman" panose="02020603050405020304" pitchFamily="18" charset="0"/>
                    <a:cs typeface="Times New Roman" panose="02020603050405020304" pitchFamily="18" charset="0"/>
                  </a:rPr>
                  <a:t>góc</a:t>
                </a:r>
                <a:r>
                  <a:rPr lang="en-US" sz="3600" kern="100" dirty="0">
                    <a:latin typeface="Arial" panose="020B0604020202020204" pitchFamily="34" charset="0"/>
                    <a:ea typeface="Times New Roman" panose="02020603050405020304" pitchFamily="18" charset="0"/>
                    <a:cs typeface="Times New Roman" panose="02020603050405020304" pitchFamily="18" charset="0"/>
                  </a:rPr>
                  <a:t> </a:t>
                </a:r>
                <a:r>
                  <a:rPr lang="en-US" sz="3600" kern="100" dirty="0" err="1">
                    <a:latin typeface="Arial" panose="020B0604020202020204" pitchFamily="34" charset="0"/>
                    <a:ea typeface="Times New Roman" panose="02020603050405020304" pitchFamily="18" charset="0"/>
                    <a:cs typeface="Times New Roman" panose="02020603050405020304" pitchFamily="18" charset="0"/>
                  </a:rPr>
                  <a:t>nhị</a:t>
                </a:r>
                <a:r>
                  <a:rPr lang="en-US" sz="3600" kern="100" dirty="0">
                    <a:latin typeface="Arial" panose="020B0604020202020204" pitchFamily="34" charset="0"/>
                    <a:ea typeface="Times New Roman" panose="02020603050405020304" pitchFamily="18" charset="0"/>
                    <a:cs typeface="Times New Roman" panose="02020603050405020304" pitchFamily="18" charset="0"/>
                  </a:rPr>
                  <a:t> </a:t>
                </a:r>
                <a:r>
                  <a:rPr lang="en-US" sz="3600" kern="100" dirty="0" err="1">
                    <a:latin typeface="Arial" panose="020B0604020202020204" pitchFamily="34" charset="0"/>
                    <a:ea typeface="Times New Roman" panose="02020603050405020304" pitchFamily="18" charset="0"/>
                    <a:cs typeface="Times New Roman" panose="02020603050405020304" pitchFamily="18" charset="0"/>
                  </a:rPr>
                  <a:t>diện</a:t>
                </a:r>
                <a:r>
                  <a:rPr lang="en-US" sz="36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3600" i="1" kern="100">
                        <a:latin typeface="Cambria Math" panose="02040503050406030204" pitchFamily="18" charset="0"/>
                        <a:ea typeface="Times New Roman" panose="02020603050405020304" pitchFamily="18" charset="0"/>
                        <a:cs typeface="Arial" panose="020B0604020202020204" pitchFamily="34" charset="0"/>
                      </a:rPr>
                      <m:t>[</m:t>
                    </m:r>
                    <m:r>
                      <a:rPr lang="en-US" sz="3600" i="1" kern="100">
                        <a:latin typeface="Cambria Math" panose="02040503050406030204" pitchFamily="18" charset="0"/>
                        <a:ea typeface="Times New Roman" panose="02020603050405020304" pitchFamily="18" charset="0"/>
                        <a:cs typeface="Arial" panose="020B0604020202020204" pitchFamily="34" charset="0"/>
                      </a:rPr>
                      <m:t>𝐵</m:t>
                    </m:r>
                    <m:r>
                      <a:rPr lang="en-US" sz="3600" i="1" kern="100">
                        <a:latin typeface="Cambria Math" panose="02040503050406030204" pitchFamily="18" charset="0"/>
                        <a:ea typeface="Times New Roman" panose="02020603050405020304" pitchFamily="18" charset="0"/>
                        <a:cs typeface="Arial" panose="020B0604020202020204" pitchFamily="34" charset="0"/>
                      </a:rPr>
                      <m:t>, </m:t>
                    </m:r>
                    <m:r>
                      <a:rPr lang="en-US" sz="3600" i="1" kern="100">
                        <a:latin typeface="Cambria Math" panose="02040503050406030204" pitchFamily="18" charset="0"/>
                        <a:ea typeface="Times New Roman" panose="02020603050405020304" pitchFamily="18" charset="0"/>
                        <a:cs typeface="Arial" panose="020B0604020202020204" pitchFamily="34" charset="0"/>
                      </a:rPr>
                      <m:t>𝐶𝐶</m:t>
                    </m:r>
                    <m:r>
                      <a:rPr lang="en-US" sz="3600" i="1" kern="100">
                        <a:latin typeface="Cambria Math" panose="02040503050406030204" pitchFamily="18" charset="0"/>
                        <a:ea typeface="Times New Roman" panose="02020603050405020304" pitchFamily="18" charset="0"/>
                        <a:cs typeface="Arial" panose="020B0604020202020204" pitchFamily="34" charset="0"/>
                      </a:rPr>
                      <m:t>’, </m:t>
                    </m:r>
                    <m:r>
                      <a:rPr lang="en-US" sz="3600" i="1" kern="100">
                        <a:latin typeface="Cambria Math" panose="02040503050406030204" pitchFamily="18" charset="0"/>
                        <a:ea typeface="Times New Roman" panose="02020603050405020304" pitchFamily="18" charset="0"/>
                        <a:cs typeface="Arial" panose="020B0604020202020204" pitchFamily="34" charset="0"/>
                      </a:rPr>
                      <m:t>𝑀</m:t>
                    </m:r>
                    <m:r>
                      <a:rPr lang="en-US" sz="3600" i="1" kern="100">
                        <a:latin typeface="Cambria Math" panose="02040503050406030204" pitchFamily="18" charset="0"/>
                        <a:ea typeface="Times New Roman" panose="02020603050405020304" pitchFamily="18" charset="0"/>
                        <a:cs typeface="Arial" panose="020B0604020202020204" pitchFamily="34" charset="0"/>
                      </a:rPr>
                      <m:t>]</m:t>
                    </m:r>
                  </m:oMath>
                </a14:m>
                <a:r>
                  <a:rPr lang="en-US" sz="36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3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3600" kern="100" dirty="0">
                    <a:latin typeface="Arial" panose="020B0604020202020204" pitchFamily="34" charset="0"/>
                    <a:ea typeface="Times New Roman" panose="02020603050405020304" pitchFamily="18" charset="0"/>
                    <a:cs typeface="Times New Roman" panose="02020603050405020304" pitchFamily="18" charset="0"/>
                  </a:rPr>
                  <a:t>d) </a:t>
                </a:r>
                <a:r>
                  <a:rPr lang="en-US" sz="3600" kern="100" dirty="0" err="1">
                    <a:latin typeface="Arial" panose="020B0604020202020204" pitchFamily="34" charset="0"/>
                    <a:ea typeface="Times New Roman" panose="02020603050405020304" pitchFamily="18" charset="0"/>
                    <a:cs typeface="Times New Roman" panose="02020603050405020304" pitchFamily="18" charset="0"/>
                  </a:rPr>
                  <a:t>Chứng</a:t>
                </a:r>
                <a:r>
                  <a:rPr lang="en-US" sz="3600" kern="100" dirty="0">
                    <a:latin typeface="Arial" panose="020B0604020202020204" pitchFamily="34" charset="0"/>
                    <a:ea typeface="Times New Roman" panose="02020603050405020304" pitchFamily="18" charset="0"/>
                    <a:cs typeface="Times New Roman" panose="02020603050405020304" pitchFamily="18" charset="0"/>
                  </a:rPr>
                  <a:t> </a:t>
                </a:r>
                <a:r>
                  <a:rPr lang="en-US" sz="3600" kern="100" dirty="0" err="1">
                    <a:latin typeface="Arial" panose="020B0604020202020204" pitchFamily="34" charset="0"/>
                    <a:ea typeface="Times New Roman" panose="02020603050405020304" pitchFamily="18" charset="0"/>
                    <a:cs typeface="Times New Roman" panose="02020603050405020304" pitchFamily="18" charset="0"/>
                  </a:rPr>
                  <a:t>minh</a:t>
                </a:r>
                <a:r>
                  <a:rPr lang="en-US" sz="3600" kern="100" dirty="0">
                    <a:latin typeface="Arial" panose="020B0604020202020204" pitchFamily="34" charset="0"/>
                    <a:ea typeface="Times New Roman" panose="02020603050405020304" pitchFamily="18" charset="0"/>
                    <a:cs typeface="Times New Roman" panose="02020603050405020304" pitchFamily="18" charset="0"/>
                  </a:rPr>
                  <a:t> </a:t>
                </a:r>
                <a:r>
                  <a:rPr lang="en-US" sz="3600" kern="100" dirty="0" err="1">
                    <a:latin typeface="Arial" panose="020B0604020202020204" pitchFamily="34" charset="0"/>
                    <a:ea typeface="Times New Roman" panose="02020603050405020304" pitchFamily="18" charset="0"/>
                    <a:cs typeface="Times New Roman" panose="02020603050405020304" pitchFamily="18" charset="0"/>
                  </a:rPr>
                  <a:t>rằng</a:t>
                </a:r>
                <a:r>
                  <a:rPr lang="en-US" sz="36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3600" i="1" kern="100">
                        <a:latin typeface="Cambria Math" panose="02040503050406030204" pitchFamily="18" charset="0"/>
                        <a:ea typeface="Times New Roman" panose="02020603050405020304" pitchFamily="18" charset="0"/>
                        <a:cs typeface="Arial" panose="020B0604020202020204" pitchFamily="34" charset="0"/>
                      </a:rPr>
                      <m:t>𝐶𝐶</m:t>
                    </m:r>
                    <m:r>
                      <a:rPr lang="en-US" sz="3600" i="1" kern="100">
                        <a:latin typeface="Cambria Math" panose="02040503050406030204" pitchFamily="18" charset="0"/>
                        <a:ea typeface="Times New Roman" panose="02020603050405020304" pitchFamily="18" charset="0"/>
                        <a:cs typeface="Arial" panose="020B0604020202020204" pitchFamily="34" charset="0"/>
                      </a:rPr>
                      <m:t>’ // (</m:t>
                    </m:r>
                    <m:r>
                      <a:rPr lang="en-US" sz="3600" i="1" kern="100">
                        <a:latin typeface="Cambria Math" panose="02040503050406030204" pitchFamily="18" charset="0"/>
                        <a:ea typeface="Times New Roman" panose="02020603050405020304" pitchFamily="18" charset="0"/>
                        <a:cs typeface="Arial" panose="020B0604020202020204" pitchFamily="34" charset="0"/>
                      </a:rPr>
                      <m:t>𝐴𝐵𝐵</m:t>
                    </m:r>
                    <m:r>
                      <a:rPr lang="en-US" sz="3600" i="1" kern="100">
                        <a:latin typeface="Cambria Math" panose="02040503050406030204" pitchFamily="18" charset="0"/>
                        <a:ea typeface="Times New Roman" panose="02020603050405020304" pitchFamily="18" charset="0"/>
                        <a:cs typeface="Arial" panose="020B0604020202020204" pitchFamily="34" charset="0"/>
                      </a:rPr>
                      <m:t>’</m:t>
                    </m:r>
                    <m:r>
                      <a:rPr lang="en-US" sz="3600" i="1" kern="100">
                        <a:latin typeface="Cambria Math" panose="02040503050406030204" pitchFamily="18" charset="0"/>
                        <a:ea typeface="Times New Roman" panose="02020603050405020304" pitchFamily="18" charset="0"/>
                        <a:cs typeface="Arial" panose="020B0604020202020204" pitchFamily="34" charset="0"/>
                      </a:rPr>
                      <m:t>𝐴</m:t>
                    </m:r>
                    <m:r>
                      <a:rPr lang="en-US" sz="3600" i="1" kern="100">
                        <a:latin typeface="Cambria Math" panose="02040503050406030204" pitchFamily="18" charset="0"/>
                        <a:ea typeface="Times New Roman" panose="02020603050405020304" pitchFamily="18" charset="0"/>
                        <a:cs typeface="Arial" panose="020B0604020202020204" pitchFamily="34" charset="0"/>
                      </a:rPr>
                      <m:t>’)</m:t>
                    </m:r>
                  </m:oMath>
                </a14:m>
                <a:r>
                  <a:rPr lang="en-US" sz="3600" kern="100" dirty="0">
                    <a:latin typeface="Arial" panose="020B0604020202020204" pitchFamily="34" charset="0"/>
                    <a:ea typeface="Times New Roman" panose="02020603050405020304" pitchFamily="18" charset="0"/>
                    <a:cs typeface="Times New Roman" panose="02020603050405020304" pitchFamily="18" charset="0"/>
                  </a:rPr>
                  <a:t>. </a:t>
                </a:r>
                <a:r>
                  <a:rPr lang="en-US" sz="3600" kern="100" dirty="0" err="1">
                    <a:latin typeface="Arial" panose="020B0604020202020204" pitchFamily="34" charset="0"/>
                    <a:ea typeface="Times New Roman" panose="02020603050405020304" pitchFamily="18" charset="0"/>
                    <a:cs typeface="Times New Roman" panose="02020603050405020304" pitchFamily="18" charset="0"/>
                  </a:rPr>
                  <a:t>Tính</a:t>
                </a:r>
                <a:r>
                  <a:rPr lang="en-US" sz="3600" kern="100" dirty="0">
                    <a:latin typeface="Arial" panose="020B0604020202020204" pitchFamily="34" charset="0"/>
                    <a:ea typeface="Times New Roman" panose="02020603050405020304" pitchFamily="18" charset="0"/>
                    <a:cs typeface="Times New Roman" panose="02020603050405020304" pitchFamily="18" charset="0"/>
                  </a:rPr>
                  <a:t> </a:t>
                </a:r>
                <a:r>
                  <a:rPr lang="en-US" sz="3600" kern="100" dirty="0" err="1">
                    <a:latin typeface="Arial" panose="020B0604020202020204" pitchFamily="34" charset="0"/>
                    <a:ea typeface="Times New Roman" panose="02020603050405020304" pitchFamily="18" charset="0"/>
                    <a:cs typeface="Times New Roman" panose="02020603050405020304" pitchFamily="18" charset="0"/>
                  </a:rPr>
                  <a:t>khoảng</a:t>
                </a:r>
                <a:r>
                  <a:rPr lang="en-US" sz="3600" kern="100" dirty="0">
                    <a:latin typeface="Arial" panose="020B0604020202020204" pitchFamily="34" charset="0"/>
                    <a:ea typeface="Times New Roman" panose="02020603050405020304" pitchFamily="18" charset="0"/>
                    <a:cs typeface="Times New Roman" panose="02020603050405020304" pitchFamily="18" charset="0"/>
                  </a:rPr>
                  <a:t> </a:t>
                </a:r>
                <a:r>
                  <a:rPr lang="en-US" sz="3600" kern="100" dirty="0" err="1">
                    <a:latin typeface="Arial" panose="020B0604020202020204" pitchFamily="34" charset="0"/>
                    <a:ea typeface="Times New Roman" panose="02020603050405020304" pitchFamily="18" charset="0"/>
                    <a:cs typeface="Times New Roman" panose="02020603050405020304" pitchFamily="18" charset="0"/>
                  </a:rPr>
                  <a:t>cách</a:t>
                </a:r>
                <a:r>
                  <a:rPr lang="en-US" sz="3600" kern="100" dirty="0">
                    <a:latin typeface="Arial" panose="020B0604020202020204" pitchFamily="34" charset="0"/>
                    <a:ea typeface="Times New Roman" panose="02020603050405020304" pitchFamily="18" charset="0"/>
                    <a:cs typeface="Times New Roman" panose="02020603050405020304" pitchFamily="18" charset="0"/>
                  </a:rPr>
                  <a:t> </a:t>
                </a:r>
                <a:r>
                  <a:rPr lang="en-US" sz="3600" kern="100" dirty="0" err="1">
                    <a:latin typeface="Arial" panose="020B0604020202020204" pitchFamily="34" charset="0"/>
                    <a:ea typeface="Times New Roman" panose="02020603050405020304" pitchFamily="18" charset="0"/>
                    <a:cs typeface="Times New Roman" panose="02020603050405020304" pitchFamily="18" charset="0"/>
                  </a:rPr>
                  <a:t>giữa</a:t>
                </a:r>
                <a:r>
                  <a:rPr lang="en-US" sz="3600" kern="100" dirty="0">
                    <a:latin typeface="Arial" panose="020B0604020202020204" pitchFamily="34" charset="0"/>
                    <a:ea typeface="Times New Roman" panose="02020603050405020304" pitchFamily="18" charset="0"/>
                    <a:cs typeface="Times New Roman" panose="02020603050405020304" pitchFamily="18" charset="0"/>
                  </a:rPr>
                  <a:t> </a:t>
                </a:r>
                <a:r>
                  <a:rPr lang="en-US" sz="36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3600" kern="100" dirty="0">
                    <a:latin typeface="Arial" panose="020B0604020202020204" pitchFamily="34" charset="0"/>
                    <a:ea typeface="Times New Roman" panose="02020603050405020304" pitchFamily="18" charset="0"/>
                    <a:cs typeface="Times New Roman" panose="02020603050405020304" pitchFamily="18" charset="0"/>
                  </a:rPr>
                  <a:t> </a:t>
                </a:r>
                <a:r>
                  <a:rPr lang="en-US" sz="3600" kern="100" dirty="0" err="1">
                    <a:latin typeface="Arial" panose="020B0604020202020204" pitchFamily="34" charset="0"/>
                    <a:ea typeface="Times New Roman" panose="02020603050405020304" pitchFamily="18" charset="0"/>
                    <a:cs typeface="Times New Roman" panose="02020603050405020304" pitchFamily="18" charset="0"/>
                  </a:rPr>
                  <a:t>thẳng</a:t>
                </a:r>
                <a:r>
                  <a:rPr lang="en-US" sz="36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3600" i="1" kern="100">
                        <a:latin typeface="Cambria Math" panose="02040503050406030204" pitchFamily="18" charset="0"/>
                        <a:ea typeface="Times New Roman" panose="02020603050405020304" pitchFamily="18" charset="0"/>
                        <a:cs typeface="Arial" panose="020B0604020202020204" pitchFamily="34" charset="0"/>
                      </a:rPr>
                      <m:t>𝐶𝐶</m:t>
                    </m:r>
                    <m:r>
                      <a:rPr lang="en-US" sz="3600" i="1" kern="100">
                        <a:latin typeface="Cambria Math" panose="02040503050406030204" pitchFamily="18" charset="0"/>
                        <a:ea typeface="Times New Roman" panose="02020603050405020304" pitchFamily="18" charset="0"/>
                        <a:cs typeface="Arial" panose="020B0604020202020204" pitchFamily="34" charset="0"/>
                      </a:rPr>
                      <m:t>’</m:t>
                    </m:r>
                  </m:oMath>
                </a14:m>
                <a:r>
                  <a:rPr lang="en-US" sz="3600" kern="100" dirty="0">
                    <a:latin typeface="Arial" panose="020B0604020202020204" pitchFamily="34" charset="0"/>
                    <a:ea typeface="Times New Roman" panose="02020603050405020304" pitchFamily="18" charset="0"/>
                    <a:cs typeface="Times New Roman" panose="02020603050405020304" pitchFamily="18" charset="0"/>
                  </a:rPr>
                  <a:t> </a:t>
                </a:r>
                <a:r>
                  <a:rPr lang="en-US" sz="3600" kern="100" dirty="0" err="1">
                    <a:latin typeface="Arial" panose="020B0604020202020204" pitchFamily="34" charset="0"/>
                    <a:ea typeface="Times New Roman" panose="02020603050405020304" pitchFamily="18" charset="0"/>
                    <a:cs typeface="Times New Roman" panose="02020603050405020304" pitchFamily="18" charset="0"/>
                  </a:rPr>
                  <a:t>và</a:t>
                </a:r>
                <a:r>
                  <a:rPr lang="en-US" sz="3600" kern="100" dirty="0">
                    <a:latin typeface="Arial" panose="020B0604020202020204" pitchFamily="34" charset="0"/>
                    <a:ea typeface="Times New Roman" panose="02020603050405020304" pitchFamily="18" charset="0"/>
                    <a:cs typeface="Times New Roman" panose="02020603050405020304" pitchFamily="18" charset="0"/>
                  </a:rPr>
                  <a:t> </a:t>
                </a:r>
                <a:r>
                  <a:rPr lang="en-US" sz="3600" kern="100" dirty="0" err="1">
                    <a:latin typeface="Arial" panose="020B0604020202020204" pitchFamily="34" charset="0"/>
                    <a:ea typeface="Times New Roman" panose="02020603050405020304" pitchFamily="18" charset="0"/>
                    <a:cs typeface="Times New Roman" panose="02020603050405020304" pitchFamily="18" charset="0"/>
                  </a:rPr>
                  <a:t>mặt</a:t>
                </a:r>
                <a:r>
                  <a:rPr lang="en-US" sz="3600" kern="100" dirty="0">
                    <a:latin typeface="Arial" panose="020B0604020202020204" pitchFamily="34" charset="0"/>
                    <a:ea typeface="Times New Roman" panose="02020603050405020304" pitchFamily="18" charset="0"/>
                    <a:cs typeface="Times New Roman" panose="02020603050405020304" pitchFamily="18" charset="0"/>
                  </a:rPr>
                  <a:t> </a:t>
                </a:r>
                <a:r>
                  <a:rPr lang="en-US" sz="3600" kern="100" dirty="0" err="1">
                    <a:latin typeface="Arial" panose="020B0604020202020204" pitchFamily="34" charset="0"/>
                    <a:ea typeface="Times New Roman" panose="02020603050405020304" pitchFamily="18" charset="0"/>
                    <a:cs typeface="Times New Roman" panose="02020603050405020304" pitchFamily="18" charset="0"/>
                  </a:rPr>
                  <a:t>phẳng</a:t>
                </a:r>
                <a:r>
                  <a:rPr lang="en-US" sz="36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3600" i="1" kern="100">
                        <a:latin typeface="Cambria Math" panose="02040503050406030204" pitchFamily="18" charset="0"/>
                        <a:ea typeface="Times New Roman" panose="02020603050405020304" pitchFamily="18" charset="0"/>
                        <a:cs typeface="Arial" panose="020B0604020202020204" pitchFamily="34" charset="0"/>
                      </a:rPr>
                      <m:t>(</m:t>
                    </m:r>
                    <m:r>
                      <a:rPr lang="en-US" sz="3600" i="1" kern="100">
                        <a:latin typeface="Cambria Math" panose="02040503050406030204" pitchFamily="18" charset="0"/>
                        <a:ea typeface="Times New Roman" panose="02020603050405020304" pitchFamily="18" charset="0"/>
                        <a:cs typeface="Arial" panose="020B0604020202020204" pitchFamily="34" charset="0"/>
                      </a:rPr>
                      <m:t>𝐴𝐵𝐵</m:t>
                    </m:r>
                    <m:r>
                      <a:rPr lang="en-US" sz="3600" i="1" kern="100">
                        <a:latin typeface="Cambria Math" panose="02040503050406030204" pitchFamily="18" charset="0"/>
                        <a:ea typeface="Times New Roman" panose="02020603050405020304" pitchFamily="18" charset="0"/>
                        <a:cs typeface="Arial" panose="020B0604020202020204" pitchFamily="34" charset="0"/>
                      </a:rPr>
                      <m:t>’</m:t>
                    </m:r>
                    <m:r>
                      <a:rPr lang="en-US" sz="3600" i="1" kern="100">
                        <a:latin typeface="Cambria Math" panose="02040503050406030204" pitchFamily="18" charset="0"/>
                        <a:ea typeface="Times New Roman" panose="02020603050405020304" pitchFamily="18" charset="0"/>
                        <a:cs typeface="Arial" panose="020B0604020202020204" pitchFamily="34" charset="0"/>
                      </a:rPr>
                      <m:t>𝐴</m:t>
                    </m:r>
                    <m:r>
                      <a:rPr lang="en-US" sz="3600" i="1" kern="100">
                        <a:latin typeface="Cambria Math" panose="02040503050406030204" pitchFamily="18" charset="0"/>
                        <a:ea typeface="Times New Roman" panose="02020603050405020304" pitchFamily="18" charset="0"/>
                        <a:cs typeface="Arial" panose="020B0604020202020204" pitchFamily="34" charset="0"/>
                      </a:rPr>
                      <m:t>’)</m:t>
                    </m:r>
                  </m:oMath>
                </a14:m>
                <a:r>
                  <a:rPr lang="en-US" sz="36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3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3600" kern="100" dirty="0">
                    <a:latin typeface="Arial" panose="020B0604020202020204" pitchFamily="34" charset="0"/>
                    <a:ea typeface="Times New Roman" panose="02020603050405020304" pitchFamily="18" charset="0"/>
                    <a:cs typeface="Times New Roman" panose="02020603050405020304" pitchFamily="18" charset="0"/>
                  </a:rPr>
                  <a:t>e) Chứng minh rằng </a:t>
                </a:r>
                <a14:m>
                  <m:oMath xmlns:m="http://schemas.openxmlformats.org/officeDocument/2006/math">
                    <m:r>
                      <a:rPr lang="en-US" sz="3600" i="1" kern="100">
                        <a:latin typeface="Cambria Math" panose="02040503050406030204" pitchFamily="18" charset="0"/>
                        <a:ea typeface="Times New Roman" panose="02020603050405020304" pitchFamily="18" charset="0"/>
                        <a:cs typeface="Arial" panose="020B0604020202020204" pitchFamily="34" charset="0"/>
                      </a:rPr>
                      <m:t>𝐶𝑀</m:t>
                    </m:r>
                    <m:r>
                      <a:rPr lang="en-US" sz="3600" i="1" kern="100">
                        <a:latin typeface="Cambria Math" panose="02040503050406030204" pitchFamily="18" charset="0"/>
                        <a:ea typeface="Times New Roman" panose="02020603050405020304" pitchFamily="18" charset="0"/>
                        <a:cs typeface="Arial" panose="020B0604020202020204" pitchFamily="34" charset="0"/>
                      </a:rPr>
                      <m:t> ⊥ (</m:t>
                    </m:r>
                    <m:r>
                      <a:rPr lang="en-US" sz="3600" i="1" kern="100">
                        <a:latin typeface="Cambria Math" panose="02040503050406030204" pitchFamily="18" charset="0"/>
                        <a:ea typeface="Times New Roman" panose="02020603050405020304" pitchFamily="18" charset="0"/>
                        <a:cs typeface="Arial" panose="020B0604020202020204" pitchFamily="34" charset="0"/>
                      </a:rPr>
                      <m:t>𝐴𝐵𝐵</m:t>
                    </m:r>
                    <m:r>
                      <a:rPr lang="pt-BR" sz="3600" i="1" kern="100">
                        <a:latin typeface="Cambria Math" panose="02040503050406030204" pitchFamily="18" charset="0"/>
                        <a:ea typeface="Times New Roman" panose="02020603050405020304" pitchFamily="18" charset="0"/>
                        <a:cs typeface="Arial" panose="020B0604020202020204" pitchFamily="34" charset="0"/>
                      </a:rPr>
                      <m:t>’</m:t>
                    </m:r>
                    <m:r>
                      <a:rPr lang="en-US" sz="3600" i="1" kern="100">
                        <a:latin typeface="Cambria Math" panose="02040503050406030204" pitchFamily="18" charset="0"/>
                        <a:ea typeface="Times New Roman" panose="02020603050405020304" pitchFamily="18" charset="0"/>
                        <a:cs typeface="Arial" panose="020B0604020202020204" pitchFamily="34" charset="0"/>
                      </a:rPr>
                      <m:t>𝐴</m:t>
                    </m:r>
                    <m:r>
                      <a:rPr lang="pt-BR" sz="3600" i="1" kern="100">
                        <a:latin typeface="Cambria Math" panose="02040503050406030204" pitchFamily="18" charset="0"/>
                        <a:ea typeface="Times New Roman" panose="02020603050405020304" pitchFamily="18" charset="0"/>
                        <a:cs typeface="Arial" panose="020B0604020202020204" pitchFamily="34" charset="0"/>
                      </a:rPr>
                      <m:t>’)</m:t>
                    </m:r>
                  </m:oMath>
                </a14:m>
                <a:r>
                  <a:rPr lang="pt-BR" sz="3600" kern="100" dirty="0">
                    <a:latin typeface="Arial" panose="020B0604020202020204" pitchFamily="34" charset="0"/>
                    <a:ea typeface="Times New Roman" panose="02020603050405020304" pitchFamily="18" charset="0"/>
                    <a:cs typeface="Times New Roman" panose="02020603050405020304" pitchFamily="18" charset="0"/>
                  </a:rPr>
                  <a:t>. Tính khoảng cách giữa hai đường thẳng </a:t>
                </a:r>
                <a14:m>
                  <m:oMath xmlns:m="http://schemas.openxmlformats.org/officeDocument/2006/math">
                    <m:r>
                      <a:rPr lang="en-US" sz="3600" i="1" kern="100">
                        <a:latin typeface="Cambria Math" panose="02040503050406030204" pitchFamily="18" charset="0"/>
                        <a:ea typeface="Times New Roman" panose="02020603050405020304" pitchFamily="18" charset="0"/>
                        <a:cs typeface="Arial" panose="020B0604020202020204" pitchFamily="34" charset="0"/>
                      </a:rPr>
                      <m:t>𝐶𝐶</m:t>
                    </m:r>
                    <m:r>
                      <a:rPr lang="pt-BR" sz="3600" i="1" kern="100">
                        <a:latin typeface="Cambria Math" panose="02040503050406030204" pitchFamily="18" charset="0"/>
                        <a:ea typeface="Times New Roman" panose="02020603050405020304" pitchFamily="18" charset="0"/>
                        <a:cs typeface="Arial" panose="020B0604020202020204" pitchFamily="34" charset="0"/>
                      </a:rPr>
                      <m:t>’</m:t>
                    </m:r>
                  </m:oMath>
                </a14:m>
                <a:r>
                  <a:rPr lang="pt-BR" sz="3600" kern="100" dirty="0">
                    <a:latin typeface="Arial" panose="020B0604020202020204" pitchFamily="34" charset="0"/>
                    <a:ea typeface="Times New Roman" panose="02020603050405020304" pitchFamily="18" charset="0"/>
                    <a:cs typeface="Times New Roman" panose="02020603050405020304" pitchFamily="18" charset="0"/>
                  </a:rPr>
                  <a:t> và </a:t>
                </a:r>
                <a14:m>
                  <m:oMath xmlns:m="http://schemas.openxmlformats.org/officeDocument/2006/math">
                    <m:r>
                      <a:rPr lang="en-US" sz="3600" i="1" kern="100">
                        <a:latin typeface="Cambria Math" panose="02040503050406030204" pitchFamily="18" charset="0"/>
                        <a:ea typeface="Times New Roman" panose="02020603050405020304" pitchFamily="18" charset="0"/>
                        <a:cs typeface="Arial" panose="020B0604020202020204" pitchFamily="34" charset="0"/>
                      </a:rPr>
                      <m:t>𝐴</m:t>
                    </m:r>
                    <m:r>
                      <a:rPr lang="pt-BR" sz="3600" i="1" kern="100">
                        <a:latin typeface="Cambria Math" panose="02040503050406030204" pitchFamily="18" charset="0"/>
                        <a:ea typeface="Times New Roman" panose="02020603050405020304" pitchFamily="18" charset="0"/>
                        <a:cs typeface="Arial" panose="020B0604020202020204" pitchFamily="34" charset="0"/>
                      </a:rPr>
                      <m:t>’</m:t>
                    </m:r>
                    <m:r>
                      <a:rPr lang="en-US" sz="3600" i="1" kern="100">
                        <a:latin typeface="Cambria Math" panose="02040503050406030204" pitchFamily="18" charset="0"/>
                        <a:ea typeface="Times New Roman" panose="02020603050405020304" pitchFamily="18" charset="0"/>
                        <a:cs typeface="Arial" panose="020B0604020202020204" pitchFamily="34" charset="0"/>
                      </a:rPr>
                      <m:t>𝑀</m:t>
                    </m:r>
                  </m:oMath>
                </a14:m>
                <a:r>
                  <a:rPr lang="pt-BR" sz="36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3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3600" kern="100" dirty="0">
                    <a:latin typeface="Arial" panose="020B0604020202020204" pitchFamily="34" charset="0"/>
                    <a:ea typeface="Times New Roman" panose="02020603050405020304" pitchFamily="18" charset="0"/>
                    <a:cs typeface="Times New Roman" panose="02020603050405020304" pitchFamily="18" charset="0"/>
                  </a:rPr>
                  <a:t>g) </a:t>
                </a:r>
                <a:r>
                  <a:rPr lang="en-US" sz="3600" kern="100" dirty="0" err="1">
                    <a:latin typeface="Arial" panose="020B0604020202020204" pitchFamily="34" charset="0"/>
                    <a:ea typeface="Times New Roman" panose="02020603050405020304" pitchFamily="18" charset="0"/>
                    <a:cs typeface="Times New Roman" panose="02020603050405020304" pitchFamily="18" charset="0"/>
                  </a:rPr>
                  <a:t>Tính</a:t>
                </a:r>
                <a:r>
                  <a:rPr lang="en-US" sz="3600" kern="100" dirty="0">
                    <a:latin typeface="Arial" panose="020B0604020202020204" pitchFamily="34" charset="0"/>
                    <a:ea typeface="Times New Roman" panose="02020603050405020304" pitchFamily="18" charset="0"/>
                    <a:cs typeface="Times New Roman" panose="02020603050405020304" pitchFamily="18" charset="0"/>
                  </a:rPr>
                  <a:t> </a:t>
                </a:r>
                <a:r>
                  <a:rPr lang="en-US" sz="3600" kern="100" dirty="0" err="1">
                    <a:latin typeface="Arial" panose="020B0604020202020204" pitchFamily="34" charset="0"/>
                    <a:ea typeface="Times New Roman" panose="02020603050405020304" pitchFamily="18" charset="0"/>
                    <a:cs typeface="Times New Roman" panose="02020603050405020304" pitchFamily="18" charset="0"/>
                  </a:rPr>
                  <a:t>thể</a:t>
                </a:r>
                <a:r>
                  <a:rPr lang="en-US" sz="3600" kern="100" dirty="0">
                    <a:latin typeface="Arial" panose="020B0604020202020204" pitchFamily="34" charset="0"/>
                    <a:ea typeface="Times New Roman" panose="02020603050405020304" pitchFamily="18" charset="0"/>
                    <a:cs typeface="Times New Roman" panose="02020603050405020304" pitchFamily="18" charset="0"/>
                  </a:rPr>
                  <a:t> </a:t>
                </a:r>
                <a:r>
                  <a:rPr lang="en-US" sz="3600" kern="100" dirty="0" err="1">
                    <a:latin typeface="Arial" panose="020B0604020202020204" pitchFamily="34" charset="0"/>
                    <a:ea typeface="Times New Roman" panose="02020603050405020304" pitchFamily="18" charset="0"/>
                    <a:cs typeface="Times New Roman" panose="02020603050405020304" pitchFamily="18" charset="0"/>
                  </a:rPr>
                  <a:t>tích</a:t>
                </a:r>
                <a:r>
                  <a:rPr lang="en-US" sz="3600" kern="100" dirty="0">
                    <a:latin typeface="Arial" panose="020B0604020202020204" pitchFamily="34" charset="0"/>
                    <a:ea typeface="Times New Roman" panose="02020603050405020304" pitchFamily="18" charset="0"/>
                    <a:cs typeface="Times New Roman" panose="02020603050405020304" pitchFamily="18" charset="0"/>
                  </a:rPr>
                  <a:t> </a:t>
                </a:r>
                <a:r>
                  <a:rPr lang="en-US" sz="36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3600" kern="100" dirty="0">
                    <a:latin typeface="Arial" panose="020B0604020202020204" pitchFamily="34" charset="0"/>
                    <a:ea typeface="Times New Roman" panose="02020603050405020304" pitchFamily="18" charset="0"/>
                    <a:cs typeface="Times New Roman" panose="02020603050405020304" pitchFamily="18" charset="0"/>
                  </a:rPr>
                  <a:t> </a:t>
                </a:r>
                <a:r>
                  <a:rPr lang="en-US" sz="3600" kern="100" dirty="0" err="1">
                    <a:latin typeface="Arial" panose="020B0604020202020204" pitchFamily="34" charset="0"/>
                    <a:ea typeface="Times New Roman" panose="02020603050405020304" pitchFamily="18" charset="0"/>
                    <a:cs typeface="Times New Roman" panose="02020603050405020304" pitchFamily="18" charset="0"/>
                  </a:rPr>
                  <a:t>khối</a:t>
                </a:r>
                <a:r>
                  <a:rPr lang="en-US" sz="3600" kern="100" dirty="0">
                    <a:latin typeface="Arial" panose="020B0604020202020204" pitchFamily="34" charset="0"/>
                    <a:ea typeface="Times New Roman" panose="02020603050405020304" pitchFamily="18" charset="0"/>
                    <a:cs typeface="Times New Roman" panose="02020603050405020304" pitchFamily="18" charset="0"/>
                  </a:rPr>
                  <a:t> </a:t>
                </a:r>
                <a:r>
                  <a:rPr lang="en-US" sz="3600" kern="100" dirty="0" err="1">
                    <a:latin typeface="Arial" panose="020B0604020202020204" pitchFamily="34" charset="0"/>
                    <a:ea typeface="Times New Roman" panose="02020603050405020304" pitchFamily="18" charset="0"/>
                    <a:cs typeface="Times New Roman" panose="02020603050405020304" pitchFamily="18" charset="0"/>
                  </a:rPr>
                  <a:t>lăng</a:t>
                </a:r>
                <a:r>
                  <a:rPr lang="en-US" sz="3600" kern="100" dirty="0">
                    <a:latin typeface="Arial" panose="020B0604020202020204" pitchFamily="34" charset="0"/>
                    <a:ea typeface="Times New Roman" panose="02020603050405020304" pitchFamily="18" charset="0"/>
                    <a:cs typeface="Times New Roman" panose="02020603050405020304" pitchFamily="18" charset="0"/>
                  </a:rPr>
                  <a:t> </a:t>
                </a:r>
                <a:r>
                  <a:rPr lang="en-US" sz="3600" kern="100" dirty="0" err="1">
                    <a:latin typeface="Arial" panose="020B0604020202020204" pitchFamily="34" charset="0"/>
                    <a:ea typeface="Times New Roman" panose="02020603050405020304" pitchFamily="18" charset="0"/>
                    <a:cs typeface="Times New Roman" panose="02020603050405020304" pitchFamily="18" charset="0"/>
                  </a:rPr>
                  <a:t>trụ</a:t>
                </a:r>
                <a:r>
                  <a:rPr lang="en-US" sz="3600" kern="100" dirty="0">
                    <a:latin typeface="Arial" panose="020B0604020202020204" pitchFamily="34" charset="0"/>
                    <a:ea typeface="Times New Roman" panose="02020603050405020304" pitchFamily="18" charset="0"/>
                    <a:cs typeface="Times New Roman" panose="02020603050405020304" pitchFamily="18" charset="0"/>
                  </a:rPr>
                  <a:t> tam </a:t>
                </a:r>
                <a:r>
                  <a:rPr lang="en-US" sz="3600" kern="100" dirty="0" err="1">
                    <a:latin typeface="Arial" panose="020B0604020202020204" pitchFamily="34" charset="0"/>
                    <a:ea typeface="Times New Roman" panose="02020603050405020304" pitchFamily="18" charset="0"/>
                    <a:cs typeface="Times New Roman" panose="02020603050405020304" pitchFamily="18" charset="0"/>
                  </a:rPr>
                  <a:t>giác</a:t>
                </a:r>
                <a:r>
                  <a:rPr lang="en-US" sz="3600" kern="100" dirty="0">
                    <a:latin typeface="Arial" panose="020B0604020202020204" pitchFamily="34" charset="0"/>
                    <a:ea typeface="Times New Roman" panose="02020603050405020304" pitchFamily="18" charset="0"/>
                    <a:cs typeface="Times New Roman" panose="02020603050405020304" pitchFamily="18" charset="0"/>
                  </a:rPr>
                  <a:t> </a:t>
                </a:r>
                <a:r>
                  <a:rPr lang="en-US" sz="3600" kern="100" dirty="0" err="1">
                    <a:latin typeface="Arial" panose="020B0604020202020204" pitchFamily="34" charset="0"/>
                    <a:ea typeface="Times New Roman" panose="02020603050405020304" pitchFamily="18" charset="0"/>
                    <a:cs typeface="Times New Roman" panose="02020603050405020304" pitchFamily="18" charset="0"/>
                  </a:rPr>
                  <a:t>đều</a:t>
                </a:r>
                <a:r>
                  <a:rPr lang="en-US" sz="36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3600" i="1" kern="100">
                        <a:latin typeface="Cambria Math" panose="02040503050406030204" pitchFamily="18" charset="0"/>
                        <a:ea typeface="Times New Roman" panose="02020603050405020304" pitchFamily="18" charset="0"/>
                        <a:cs typeface="Arial" panose="020B0604020202020204" pitchFamily="34" charset="0"/>
                      </a:rPr>
                      <m:t>𝐴𝐵𝐶</m:t>
                    </m:r>
                    <m:r>
                      <a:rPr lang="en-US" sz="3600" i="1" kern="100">
                        <a:latin typeface="Cambria Math" panose="02040503050406030204" pitchFamily="18" charset="0"/>
                        <a:ea typeface="Times New Roman" panose="02020603050405020304" pitchFamily="18" charset="0"/>
                        <a:cs typeface="Arial" panose="020B0604020202020204" pitchFamily="34" charset="0"/>
                      </a:rPr>
                      <m:t>.</m:t>
                    </m:r>
                    <m:r>
                      <a:rPr lang="en-US" sz="3600" i="1" kern="100">
                        <a:latin typeface="Cambria Math" panose="02040503050406030204" pitchFamily="18" charset="0"/>
                        <a:ea typeface="Times New Roman" panose="02020603050405020304" pitchFamily="18" charset="0"/>
                        <a:cs typeface="Arial" panose="020B0604020202020204" pitchFamily="34" charset="0"/>
                      </a:rPr>
                      <m:t>𝐴</m:t>
                    </m:r>
                    <m:r>
                      <a:rPr lang="en-US" sz="3600" i="1" kern="100">
                        <a:latin typeface="Cambria Math" panose="02040503050406030204" pitchFamily="18" charset="0"/>
                        <a:ea typeface="Times New Roman" panose="02020603050405020304" pitchFamily="18" charset="0"/>
                        <a:cs typeface="Arial" panose="020B0604020202020204" pitchFamily="34" charset="0"/>
                      </a:rPr>
                      <m:t>’</m:t>
                    </m:r>
                    <m:r>
                      <a:rPr lang="en-US" sz="3600" i="1" kern="100">
                        <a:latin typeface="Cambria Math" panose="02040503050406030204" pitchFamily="18" charset="0"/>
                        <a:ea typeface="Times New Roman" panose="02020603050405020304" pitchFamily="18" charset="0"/>
                        <a:cs typeface="Arial" panose="020B0604020202020204" pitchFamily="34" charset="0"/>
                      </a:rPr>
                      <m:t>𝐵</m:t>
                    </m:r>
                    <m:r>
                      <a:rPr lang="en-US" sz="3600" i="1" kern="100">
                        <a:latin typeface="Cambria Math" panose="02040503050406030204" pitchFamily="18" charset="0"/>
                        <a:ea typeface="Times New Roman" panose="02020603050405020304" pitchFamily="18" charset="0"/>
                        <a:cs typeface="Arial" panose="020B0604020202020204" pitchFamily="34" charset="0"/>
                      </a:rPr>
                      <m:t>’</m:t>
                    </m:r>
                    <m:r>
                      <a:rPr lang="en-US" sz="3600" i="1" kern="100">
                        <a:latin typeface="Cambria Math" panose="02040503050406030204" pitchFamily="18" charset="0"/>
                        <a:ea typeface="Times New Roman" panose="02020603050405020304" pitchFamily="18" charset="0"/>
                        <a:cs typeface="Arial" panose="020B0604020202020204" pitchFamily="34" charset="0"/>
                      </a:rPr>
                      <m:t>𝐶</m:t>
                    </m:r>
                    <m:r>
                      <a:rPr lang="en-US" sz="3600" i="1" kern="100">
                        <a:latin typeface="Cambria Math" panose="02040503050406030204" pitchFamily="18" charset="0"/>
                        <a:ea typeface="Times New Roman" panose="02020603050405020304" pitchFamily="18" charset="0"/>
                        <a:cs typeface="Arial" panose="020B0604020202020204" pitchFamily="34" charset="0"/>
                      </a:rPr>
                      <m:t>’</m:t>
                    </m:r>
                  </m:oMath>
                </a14:m>
                <a:r>
                  <a:rPr lang="en-US" sz="3600" kern="100" dirty="0">
                    <a:latin typeface="Arial" panose="020B0604020202020204" pitchFamily="34" charset="0"/>
                    <a:ea typeface="Times New Roman" panose="02020603050405020304" pitchFamily="18" charset="0"/>
                    <a:cs typeface="Times New Roman" panose="02020603050405020304" pitchFamily="18" charset="0"/>
                  </a:rPr>
                  <a:t> </a:t>
                </a:r>
                <a:r>
                  <a:rPr lang="en-US" sz="3600" kern="100" dirty="0" err="1">
                    <a:latin typeface="Arial" panose="020B0604020202020204" pitchFamily="34" charset="0"/>
                    <a:ea typeface="Times New Roman" panose="02020603050405020304" pitchFamily="18" charset="0"/>
                    <a:cs typeface="Times New Roman" panose="02020603050405020304" pitchFamily="18" charset="0"/>
                  </a:rPr>
                  <a:t>và</a:t>
                </a:r>
                <a:r>
                  <a:rPr lang="en-US" sz="3600" kern="100" dirty="0">
                    <a:latin typeface="Arial" panose="020B0604020202020204" pitchFamily="34" charset="0"/>
                    <a:ea typeface="Times New Roman" panose="02020603050405020304" pitchFamily="18" charset="0"/>
                    <a:cs typeface="Times New Roman" panose="02020603050405020304" pitchFamily="18" charset="0"/>
                  </a:rPr>
                  <a:t> </a:t>
                </a:r>
                <a:r>
                  <a:rPr lang="en-US" sz="3600" kern="100" dirty="0" err="1">
                    <a:latin typeface="Arial" panose="020B0604020202020204" pitchFamily="34" charset="0"/>
                    <a:ea typeface="Times New Roman" panose="02020603050405020304" pitchFamily="18" charset="0"/>
                    <a:cs typeface="Times New Roman" panose="02020603050405020304" pitchFamily="18" charset="0"/>
                  </a:rPr>
                  <a:t>thể</a:t>
                </a:r>
                <a:r>
                  <a:rPr lang="en-US" sz="3600" kern="100" dirty="0">
                    <a:latin typeface="Arial" panose="020B0604020202020204" pitchFamily="34" charset="0"/>
                    <a:ea typeface="Times New Roman" panose="02020603050405020304" pitchFamily="18" charset="0"/>
                    <a:cs typeface="Times New Roman" panose="02020603050405020304" pitchFamily="18" charset="0"/>
                  </a:rPr>
                  <a:t> </a:t>
                </a:r>
                <a:r>
                  <a:rPr lang="en-US" sz="3600" kern="100" dirty="0" err="1">
                    <a:latin typeface="Arial" panose="020B0604020202020204" pitchFamily="34" charset="0"/>
                    <a:ea typeface="Times New Roman" panose="02020603050405020304" pitchFamily="18" charset="0"/>
                    <a:cs typeface="Times New Roman" panose="02020603050405020304" pitchFamily="18" charset="0"/>
                  </a:rPr>
                  <a:t>tích</a:t>
                </a:r>
                <a:r>
                  <a:rPr lang="en-US" sz="3600" kern="100" dirty="0">
                    <a:latin typeface="Arial" panose="020B0604020202020204" pitchFamily="34" charset="0"/>
                    <a:ea typeface="Times New Roman" panose="02020603050405020304" pitchFamily="18" charset="0"/>
                    <a:cs typeface="Times New Roman" panose="02020603050405020304" pitchFamily="18" charset="0"/>
                  </a:rPr>
                  <a:t> </a:t>
                </a:r>
                <a:r>
                  <a:rPr lang="en-US" sz="3600" kern="100" dirty="0" err="1">
                    <a:latin typeface="Arial" panose="020B0604020202020204" pitchFamily="34" charset="0"/>
                    <a:ea typeface="Times New Roman" panose="02020603050405020304" pitchFamily="18" charset="0"/>
                    <a:cs typeface="Times New Roman" panose="02020603050405020304" pitchFamily="18" charset="0"/>
                  </a:rPr>
                  <a:t>khối</a:t>
                </a:r>
                <a:r>
                  <a:rPr lang="en-US" sz="3600" kern="100" dirty="0">
                    <a:latin typeface="Arial" panose="020B0604020202020204" pitchFamily="34" charset="0"/>
                    <a:ea typeface="Times New Roman" panose="02020603050405020304" pitchFamily="18" charset="0"/>
                    <a:cs typeface="Times New Roman" panose="02020603050405020304" pitchFamily="18" charset="0"/>
                  </a:rPr>
                  <a:t> </a:t>
                </a:r>
                <a:r>
                  <a:rPr lang="en-US" sz="3600" kern="100" dirty="0" err="1">
                    <a:latin typeface="Arial" panose="020B0604020202020204" pitchFamily="34" charset="0"/>
                    <a:ea typeface="Times New Roman" panose="02020603050405020304" pitchFamily="18" charset="0"/>
                    <a:cs typeface="Times New Roman" panose="02020603050405020304" pitchFamily="18" charset="0"/>
                  </a:rPr>
                  <a:t>chóp</a:t>
                </a:r>
                <a:r>
                  <a:rPr lang="en-US" sz="36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3600" i="1" kern="100">
                        <a:latin typeface="Cambria Math" panose="02040503050406030204" pitchFamily="18" charset="0"/>
                        <a:ea typeface="Times New Roman" panose="02020603050405020304" pitchFamily="18" charset="0"/>
                        <a:cs typeface="Arial" panose="020B0604020202020204" pitchFamily="34" charset="0"/>
                      </a:rPr>
                      <m:t>𝐴</m:t>
                    </m:r>
                    <m:r>
                      <a:rPr lang="en-US" sz="3600" i="1" kern="100">
                        <a:latin typeface="Cambria Math" panose="02040503050406030204" pitchFamily="18" charset="0"/>
                        <a:ea typeface="Times New Roman" panose="02020603050405020304" pitchFamily="18" charset="0"/>
                        <a:cs typeface="Arial" panose="020B0604020202020204" pitchFamily="34" charset="0"/>
                      </a:rPr>
                      <m:t>’.</m:t>
                    </m:r>
                    <m:r>
                      <a:rPr lang="en-US" sz="3600" i="1" kern="100">
                        <a:latin typeface="Cambria Math" panose="02040503050406030204" pitchFamily="18" charset="0"/>
                        <a:ea typeface="Times New Roman" panose="02020603050405020304" pitchFamily="18" charset="0"/>
                        <a:cs typeface="Arial" panose="020B0604020202020204" pitchFamily="34" charset="0"/>
                      </a:rPr>
                      <m:t>𝑀𝐵𝐶</m:t>
                    </m:r>
                  </m:oMath>
                </a14:m>
                <a:r>
                  <a:rPr lang="en-US" sz="36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3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19" name="Rectangle 18">
                <a:extLst>
                  <a:ext uri="{FF2B5EF4-FFF2-40B4-BE49-F238E27FC236}">
                    <a16:creationId xmlns:a16="http://schemas.microsoft.com/office/drawing/2014/main" id="{E04E23A3-F600-4C40-859F-C78DA9EF6A1A}"/>
                  </a:ext>
                </a:extLst>
              </p:cNvPr>
              <p:cNvSpPr>
                <a:spLocks noRot="1" noChangeAspect="1" noMove="1" noResize="1" noEditPoints="1" noAdjustHandles="1" noChangeArrowheads="1" noChangeShapeType="1" noTextEdit="1"/>
              </p:cNvSpPr>
              <p:nvPr/>
            </p:nvSpPr>
            <p:spPr>
              <a:xfrm>
                <a:off x="812455" y="342900"/>
                <a:ext cx="16663089" cy="9759403"/>
              </a:xfrm>
              <a:prstGeom prst="rect">
                <a:avLst/>
              </a:prstGeom>
              <a:blipFill>
                <a:blip r:embed="rId6"/>
                <a:stretch>
                  <a:fillRect l="-1097" r="-1097" b="-1249"/>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060AE97A-4D81-E37D-6E0A-5F59ED7C4BA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937012" y="1230073"/>
            <a:ext cx="2831594" cy="3511549"/>
          </a:xfrm>
          <a:prstGeom prst="rect">
            <a:avLst/>
          </a:prstGeom>
        </p:spPr>
      </p:pic>
    </p:spTree>
    <p:extLst>
      <p:ext uri="{BB962C8B-B14F-4D97-AF65-F5344CB8AC3E}">
        <p14:creationId xmlns:p14="http://schemas.microsoft.com/office/powerpoint/2010/main" val="3285849584"/>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9"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2446" y="-1899233"/>
            <a:ext cx="4240207" cy="4240207"/>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554200" y="-2120104"/>
            <a:ext cx="4240207" cy="4240207"/>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7348889" y="8709034"/>
            <a:ext cx="1082759" cy="1610050"/>
          </a:xfrm>
          <a:prstGeom prst="rect">
            <a:avLst/>
          </a:prstGeom>
        </p:spPr>
      </p:pic>
      <p:sp>
        <p:nvSpPr>
          <p:cNvPr id="14" name="Oval Callout 15">
            <a:extLst>
              <a:ext uri="{FF2B5EF4-FFF2-40B4-BE49-F238E27FC236}">
                <a16:creationId xmlns:a16="http://schemas.microsoft.com/office/drawing/2014/main" id="{C9AC5CB0-3134-42F3-5A60-6C6A827D8CC5}"/>
              </a:ext>
            </a:extLst>
          </p:cNvPr>
          <p:cNvSpPr/>
          <p:nvPr/>
        </p:nvSpPr>
        <p:spPr>
          <a:xfrm>
            <a:off x="15777292" y="495300"/>
            <a:ext cx="1794022" cy="786468"/>
          </a:xfrm>
          <a:prstGeom prst="wedgeEllipseCallout">
            <a:avLst>
              <a:gd name="adj1" fmla="val -24857"/>
              <a:gd name="adj2" fmla="val 68619"/>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3800" b="1" i="0" u="none" strike="noStrike" kern="0" cap="none" spc="0" normalizeH="0" baseline="0" noProof="0" dirty="0">
              <a:ln>
                <a:noFill/>
              </a:ln>
              <a:solidFill>
                <a:srgbClr val="FFFFFF"/>
              </a:solidFill>
              <a:effectLst/>
              <a:uLnTx/>
              <a:uFillTx/>
              <a:latin typeface="Arial"/>
              <a:ea typeface="+mn-ea"/>
              <a:cs typeface="+mn-cs"/>
            </a:endParaRPr>
          </a:p>
        </p:txBody>
      </p:sp>
      <p:pic>
        <p:nvPicPr>
          <p:cNvPr id="2" name="Picture 1">
            <a:extLst>
              <a:ext uri="{FF2B5EF4-FFF2-40B4-BE49-F238E27FC236}">
                <a16:creationId xmlns:a16="http://schemas.microsoft.com/office/drawing/2014/main" id="{3DE55BE3-8543-3C4D-7FBC-3CA1EAE6EFF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04029" y="2593533"/>
            <a:ext cx="3946525" cy="4283947"/>
          </a:xfrm>
          <a:prstGeom prst="rect">
            <a:avLst/>
          </a:prstGeom>
        </p:spPr>
      </p:pic>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0211EA58-4AA7-12EE-B1EF-C4672ACFAFE7}"/>
                  </a:ext>
                </a:extLst>
              </p:cNvPr>
              <p:cNvSpPr txBox="1"/>
              <p:nvPr/>
            </p:nvSpPr>
            <p:spPr>
              <a:xfrm>
                <a:off x="421123" y="646788"/>
                <a:ext cx="17445754" cy="8993424"/>
              </a:xfrm>
              <a:prstGeom prst="rect">
                <a:avLst/>
              </a:prstGeom>
              <a:noFill/>
            </p:spPr>
            <p:txBody>
              <a:bodyPr wrap="square">
                <a:spAutoFit/>
              </a:bodyPr>
              <a:lstStyle/>
              <a:p>
                <a:pPr marL="30480" marR="30480" algn="just">
                  <a:lnSpc>
                    <a:spcPct val="150000"/>
                  </a:lnSpc>
                </a:pPr>
                <a:r>
                  <a:rPr lang="pt-BR" sz="3600" dirty="0">
                    <a:solidFill>
                      <a:srgbClr val="000000"/>
                    </a:solidFill>
                    <a:effectLst/>
                    <a:latin typeface="Arial" panose="020B0604020202020204" pitchFamily="34" charset="0"/>
                    <a:ea typeface="Times New Roman" panose="02020603050405020304" pitchFamily="18" charset="0"/>
                  </a:rPr>
                  <a:t>a) Do </a:t>
                </a:r>
                <a14:m>
                  <m:oMath xmlns:m="http://schemas.openxmlformats.org/officeDocument/2006/math">
                    <m:r>
                      <a:rPr lang="en-US"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𝐵</m:t>
                    </m:r>
                    <m:r>
                      <a:rPr lang="pt-BR"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
                      <a:rPr lang="en-US"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𝐶</m:t>
                    </m:r>
                    <m:r>
                      <a:rPr lang="pt-BR"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
                      <a:rPr lang="en-US"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𝐶𝐵</m:t>
                    </m:r>
                  </m:oMath>
                </a14:m>
                <a:r>
                  <a:rPr lang="pt-BR" sz="3600" dirty="0">
                    <a:solidFill>
                      <a:srgbClr val="000000"/>
                    </a:solidFill>
                    <a:effectLst/>
                    <a:latin typeface="Arial" panose="020B0604020202020204" pitchFamily="34" charset="0"/>
                    <a:ea typeface="Times New Roman" panose="02020603050405020304" pitchFamily="18" charset="0"/>
                  </a:rPr>
                  <a:t> là hình vuông nên </a:t>
                </a:r>
                <a14:m>
                  <m:oMath xmlns:m="http://schemas.openxmlformats.org/officeDocument/2006/math">
                    <m:r>
                      <a:rPr lang="en-US"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𝐵𝐶</m:t>
                    </m:r>
                    <m:r>
                      <a:rPr lang="pt-BR"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 </m:t>
                    </m:r>
                    <m:r>
                      <a:rPr lang="en-US"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𝐵</m:t>
                    </m:r>
                    <m:r>
                      <a:rPr lang="pt-BR"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
                      <a:rPr lang="en-US"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𝐶</m:t>
                    </m:r>
                    <m:r>
                      <a:rPr lang="pt-BR"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pt-BR" sz="3600" dirty="0">
                    <a:solidFill>
                      <a:srgbClr val="000000"/>
                    </a:solidFill>
                    <a:effectLst/>
                    <a:latin typeface="Arial" panose="020B0604020202020204" pitchFamily="34" charset="0"/>
                    <a:ea typeface="Times New Roman" panose="02020603050405020304" pitchFamily="18" charset="0"/>
                  </a:rPr>
                  <a:t>.</a:t>
                </a:r>
                <a14:m>
                  <m:oMath xmlns:m="http://schemas.openxmlformats.org/officeDocument/2006/math">
                    <m:r>
                      <a:rPr lang="pt-BR"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d>
                      <m:dPr>
                        <m:ctrlPr>
                          <a:rPr lang="en-US"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en-US"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𝐴𝐵</m:t>
                        </m:r>
                        <m:r>
                          <a:rPr lang="pt-BR"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m:t>
                        </m:r>
                        <m:sSup>
                          <m:sSupPr>
                            <m:ctrlPr>
                              <a:rPr lang="en-US"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𝐵</m:t>
                            </m:r>
                          </m:e>
                          <m:sup>
                            <m:r>
                              <a:rPr lang="pt-BR"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sup>
                        </m:sSup>
                        <m:sSup>
                          <m:sSupPr>
                            <m:ctrlPr>
                              <a:rPr lang="en-US"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𝐶</m:t>
                            </m:r>
                          </m:e>
                          <m:sup>
                            <m:r>
                              <a:rPr lang="pt-BR"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sup>
                        </m:sSup>
                      </m:e>
                    </m:d>
                    <m:r>
                      <a:rPr lang="pt-BR"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d>
                      <m:dPr>
                        <m:ctrlPr>
                          <a:rPr lang="en-US"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en-US"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𝐴𝐵</m:t>
                        </m:r>
                        <m:r>
                          <a:rPr lang="pt-BR"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
                          <a:rPr lang="en-US"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𝐵𝐶</m:t>
                        </m:r>
                      </m:e>
                    </m:d>
                    <m:r>
                      <a:rPr lang="pt-BR"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accPr>
                      <m:e>
                        <m:r>
                          <a:rPr lang="en-US"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𝐴𝐵𝐶</m:t>
                        </m:r>
                      </m:e>
                    </m:acc>
                  </m:oMath>
                </a14:m>
                <a:r>
                  <a:rPr lang="pt-BR" sz="3600" dirty="0">
                    <a:solidFill>
                      <a:srgbClr val="000000"/>
                    </a:solidFill>
                    <a:effectLst/>
                    <a:latin typeface="Arial" panose="020B0604020202020204" pitchFamily="34" charset="0"/>
                    <a:ea typeface="Times New Roman" panose="02020603050405020304" pitchFamily="18" charset="0"/>
                  </a:rPr>
                  <a:t>.</a:t>
                </a:r>
                <a:endParaRPr lang="en-US" sz="3600" dirty="0">
                  <a:effectLst/>
                  <a:latin typeface="Times New Roman" panose="02020603050405020304" pitchFamily="18" charset="0"/>
                  <a:ea typeface="Times New Roman" panose="02020603050405020304" pitchFamily="18" charset="0"/>
                </a:endParaRPr>
              </a:p>
              <a:p>
                <a:pPr marL="30480" marR="30480" algn="just">
                  <a:lnSpc>
                    <a:spcPct val="150000"/>
                  </a:lnSpc>
                </a:pPr>
                <a:r>
                  <a:rPr lang="pt-BR" sz="3600" dirty="0">
                    <a:solidFill>
                      <a:srgbClr val="000000"/>
                    </a:solidFill>
                    <a:effectLst/>
                    <a:latin typeface="Arial" panose="020B0604020202020204" pitchFamily="34" charset="0"/>
                    <a:ea typeface="Times New Roman" panose="02020603050405020304" pitchFamily="18" charset="0"/>
                  </a:rPr>
                  <a:t>Lại có: </a:t>
                </a:r>
                <a14:m>
                  <m:oMath xmlns:m="http://schemas.openxmlformats.org/officeDocument/2006/math">
                    <m:r>
                      <a:rPr lang="pt-BR"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
                      <a:rPr lang="en-US"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𝐴𝐵𝐶</m:t>
                    </m:r>
                  </m:oMath>
                </a14:m>
                <a:r>
                  <a:rPr lang="pt-BR" sz="3600" dirty="0">
                    <a:solidFill>
                      <a:srgbClr val="000000"/>
                    </a:solidFill>
                    <a:effectLst/>
                    <a:latin typeface="Arial" panose="020B0604020202020204" pitchFamily="34" charset="0"/>
                    <a:ea typeface="Times New Roman" panose="02020603050405020304" pitchFamily="18" charset="0"/>
                  </a:rPr>
                  <a:t> đều </a:t>
                </a:r>
                <a14:m>
                  <m:oMath xmlns:m="http://schemas.openxmlformats.org/officeDocument/2006/math">
                    <m:r>
                      <a:rPr lang="pt-BR"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pt-BR" sz="3600" dirty="0">
                    <a:solidFill>
                      <a:srgbClr val="000000"/>
                    </a:solidFill>
                    <a:effectLst/>
                    <a:latin typeface="Arial" panose="020B0604020202020204" pitchFamily="34" charset="0"/>
                    <a:ea typeface="Times New Roman" panose="02020603050405020304" pitchFamily="18" charset="0"/>
                  </a:rPr>
                  <a:t> </a:t>
                </a:r>
                <a14:m>
                  <m:oMath xmlns:m="http://schemas.openxmlformats.org/officeDocument/2006/math">
                    <m:acc>
                      <m:accPr>
                        <m:chr m:val="̂"/>
                        <m:ctrlPr>
                          <a:rPr lang="en-US"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accPr>
                      <m:e>
                        <m:r>
                          <a:rPr lang="en-US"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𝐴𝐵𝐶</m:t>
                        </m:r>
                      </m:e>
                    </m:acc>
                    <m:r>
                      <a:rPr lang="pt-BR"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sSup>
                      <m:sSupPr>
                        <m:ctrlPr>
                          <a:rPr lang="en-US"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pt-BR"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60</m:t>
                        </m:r>
                      </m:e>
                      <m:sup>
                        <m:r>
                          <a:rPr lang="pt-BR"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sup>
                    </m:sSup>
                  </m:oMath>
                </a14:m>
                <a:r>
                  <a:rPr lang="pt-BR" sz="3600" dirty="0">
                    <a:solidFill>
                      <a:srgbClr val="000000"/>
                    </a:solidFill>
                    <a:effectLst/>
                    <a:latin typeface="Arial" panose="020B0604020202020204" pitchFamily="34" charset="0"/>
                    <a:ea typeface="Times New Roman" panose="02020603050405020304" pitchFamily="18" charset="0"/>
                  </a:rPr>
                  <a:t>.</a:t>
                </a:r>
                <a:endParaRPr lang="en-US" sz="3600" dirty="0">
                  <a:effectLst/>
                  <a:latin typeface="Times New Roman" panose="02020603050405020304" pitchFamily="18" charset="0"/>
                  <a:ea typeface="Times New Roman" panose="02020603050405020304" pitchFamily="18" charset="0"/>
                </a:endParaRPr>
              </a:p>
              <a:p>
                <a:pPr marL="30480" marR="30480" algn="just">
                  <a:lnSpc>
                    <a:spcPct val="150000"/>
                  </a:lnSpc>
                </a:pPr>
                <a:r>
                  <a:rPr lang="pt-BR" sz="3600" dirty="0">
                    <a:solidFill>
                      <a:srgbClr val="000000"/>
                    </a:solidFill>
                    <a:effectLst/>
                    <a:latin typeface="Arial" panose="020B0604020202020204" pitchFamily="34" charset="0"/>
                    <a:ea typeface="Times New Roman" panose="02020603050405020304" pitchFamily="18" charset="0"/>
                  </a:rPr>
                  <a:t>Vậy góc giữa hai đường thẳng </a:t>
                </a:r>
                <a14:m>
                  <m:oMath xmlns:m="http://schemas.openxmlformats.org/officeDocument/2006/math">
                    <m:r>
                      <a:rPr lang="en-US"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𝐴𝐵</m:t>
                    </m:r>
                  </m:oMath>
                </a14:m>
                <a:r>
                  <a:rPr lang="pt-BR" sz="3600" dirty="0">
                    <a:solidFill>
                      <a:srgbClr val="000000"/>
                    </a:solidFill>
                    <a:effectLst/>
                    <a:latin typeface="Arial" panose="020B0604020202020204" pitchFamily="34" charset="0"/>
                    <a:ea typeface="Times New Roman" panose="02020603050405020304" pitchFamily="18" charset="0"/>
                  </a:rPr>
                  <a:t> và </a:t>
                </a:r>
                <a14:m>
                  <m:oMath xmlns:m="http://schemas.openxmlformats.org/officeDocument/2006/math">
                    <m:r>
                      <a:rPr lang="en-US"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𝐵</m:t>
                    </m:r>
                    <m:r>
                      <a:rPr lang="pt-BR"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
                      <a:rPr lang="en-US"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𝐶</m:t>
                    </m:r>
                    <m:r>
                      <a:rPr lang="pt-BR"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pt-BR" sz="3600" dirty="0">
                    <a:solidFill>
                      <a:srgbClr val="000000"/>
                    </a:solidFill>
                    <a:effectLst/>
                    <a:latin typeface="Arial" panose="020B0604020202020204" pitchFamily="34" charset="0"/>
                    <a:ea typeface="Times New Roman" panose="02020603050405020304" pitchFamily="18" charset="0"/>
                  </a:rPr>
                  <a:t> bằng </a:t>
                </a:r>
                <a14:m>
                  <m:oMath xmlns:m="http://schemas.openxmlformats.org/officeDocument/2006/math">
                    <m:sSup>
                      <m:sSupPr>
                        <m:ctrlPr>
                          <a:rPr lang="en-US"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pt-BR"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60</m:t>
                        </m:r>
                      </m:e>
                      <m:sup>
                        <m:r>
                          <a:rPr lang="pt-BR"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sup>
                    </m:sSup>
                  </m:oMath>
                </a14:m>
                <a:r>
                  <a:rPr lang="pt-BR" sz="3600" dirty="0">
                    <a:solidFill>
                      <a:srgbClr val="000000"/>
                    </a:solidFill>
                    <a:effectLst/>
                    <a:latin typeface="Arial" panose="020B0604020202020204" pitchFamily="34" charset="0"/>
                    <a:ea typeface="Times New Roman" panose="02020603050405020304" pitchFamily="18" charset="0"/>
                  </a:rPr>
                  <a:t>.</a:t>
                </a:r>
                <a:endParaRPr lang="en-US" sz="3600" dirty="0">
                  <a:effectLst/>
                  <a:latin typeface="Times New Roman" panose="02020603050405020304" pitchFamily="18" charset="0"/>
                  <a:ea typeface="Times New Roman" panose="02020603050405020304" pitchFamily="18" charset="0"/>
                </a:endParaRPr>
              </a:p>
              <a:p>
                <a:pPr marL="30480" marR="30480" algn="just">
                  <a:lnSpc>
                    <a:spcPct val="150000"/>
                  </a:lnSpc>
                </a:pPr>
                <a:r>
                  <a:rPr lang="pt-BR" sz="3600" dirty="0">
                    <a:solidFill>
                      <a:srgbClr val="000000"/>
                    </a:solidFill>
                    <a:effectLst/>
                    <a:latin typeface="Arial" panose="020B0604020202020204" pitchFamily="34" charset="0"/>
                    <a:ea typeface="Times New Roman" panose="02020603050405020304" pitchFamily="18" charset="0"/>
                  </a:rPr>
                  <a:t>b) Ta có: </a:t>
                </a:r>
                <a14:m>
                  <m:oMath xmlns:m="http://schemas.openxmlformats.org/officeDocument/2006/math">
                    <m:r>
                      <a:rPr lang="en-US"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𝐴</m:t>
                    </m:r>
                    <m:sSup>
                      <m:sSupPr>
                        <m:ctrlPr>
                          <a:rPr lang="en-US"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𝐴</m:t>
                        </m:r>
                      </m:e>
                      <m:sup>
                        <m:r>
                          <a:rPr lang="pt-BR"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sup>
                    </m:sSup>
                    <m:r>
                      <a:rPr lang="pt-BR"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d>
                      <m:dPr>
                        <m:ctrlPr>
                          <a:rPr lang="en-US"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en-US"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𝐴𝐵𝐶</m:t>
                        </m:r>
                      </m:e>
                    </m:d>
                  </m:oMath>
                </a14:m>
                <a:endParaRPr lang="en-US" sz="3600" dirty="0">
                  <a:effectLst/>
                  <a:latin typeface="Times New Roman" panose="02020603050405020304" pitchFamily="18" charset="0"/>
                  <a:ea typeface="Times New Roman" panose="02020603050405020304" pitchFamily="18" charset="0"/>
                </a:endParaRPr>
              </a:p>
              <a:p>
                <a:pPr marL="30480" marR="30480" algn="just">
                  <a:lnSpc>
                    <a:spcPct val="150000"/>
                  </a:lnSpc>
                </a:pPr>
                <a14:m>
                  <m:oMath xmlns:m="http://schemas.openxmlformats.org/officeDocument/2006/math">
                    <m:r>
                      <a:rPr lang="pt-BR"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pt-BR" sz="3600" dirty="0">
                    <a:solidFill>
                      <a:srgbClr val="000000"/>
                    </a:solidFill>
                    <a:effectLst/>
                    <a:latin typeface="Arial" panose="020B0604020202020204" pitchFamily="34" charset="0"/>
                    <a:ea typeface="Times New Roman" panose="02020603050405020304" pitchFamily="18" charset="0"/>
                  </a:rPr>
                  <a:t> </a:t>
                </a:r>
                <a14:m>
                  <m:oMath xmlns:m="http://schemas.openxmlformats.org/officeDocument/2006/math">
                    <m:d>
                      <m:dPr>
                        <m:ctrlPr>
                          <a:rPr lang="en-US"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dPr>
                      <m:e>
                        <m:sSup>
                          <m:sSupPr>
                            <m:ctrlPr>
                              <a:rPr lang="en-US"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𝐴</m:t>
                            </m:r>
                          </m:e>
                          <m:sup>
                            <m:r>
                              <a:rPr lang="pt-BR"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sup>
                        </m:sSup>
                        <m:r>
                          <a:rPr lang="en-US"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𝐵</m:t>
                        </m:r>
                        <m:r>
                          <a:rPr lang="pt-BR"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d>
                          <m:dPr>
                            <m:ctrlPr>
                              <a:rPr lang="en-US"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en-US"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𝐴𝐵𝐶</m:t>
                            </m:r>
                          </m:e>
                        </m:d>
                      </m:e>
                    </m:d>
                    <m:r>
                      <a:rPr lang="pt-BR"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d>
                      <m:dPr>
                        <m:ctrlPr>
                          <a:rPr lang="en-US"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dPr>
                      <m:e>
                        <m:sSup>
                          <m:sSupPr>
                            <m:ctrlPr>
                              <a:rPr lang="en-US"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𝐴</m:t>
                            </m:r>
                          </m:e>
                          <m:sup>
                            <m:r>
                              <a:rPr lang="pt-BR"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sup>
                        </m:sSup>
                        <m:r>
                          <a:rPr lang="en-US"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𝐵</m:t>
                        </m:r>
                        <m:r>
                          <a:rPr lang="pt-BR"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
                          <a:rPr lang="en-US"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𝐵𝐴</m:t>
                        </m:r>
                      </m:e>
                    </m:d>
                    <m:r>
                      <a:rPr lang="pt-BR"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
                      <a:rPr lang="pt-BR" sz="36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m:t>
                    </m:r>
                    <m:acc>
                      <m:accPr>
                        <m:chr m:val="̂"/>
                        <m:ctrlPr>
                          <a:rPr lang="en-US"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accPr>
                      <m:e>
                        <m:r>
                          <a:rPr lang="en-US"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𝐴𝐵𝐴</m:t>
                        </m:r>
                        <m:r>
                          <a:rPr lang="pt-BR"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e>
                    </m:acc>
                    <m:r>
                      <a:rPr lang="pt-BR"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sSup>
                      <m:sSupPr>
                        <m:ctrlPr>
                          <a:rPr lang="en-US"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pt-BR"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45</m:t>
                        </m:r>
                      </m:e>
                      <m:sup>
                        <m:r>
                          <a:rPr lang="pt-BR"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sup>
                    </m:sSup>
                    <m:r>
                      <a:rPr lang="pt-BR"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oMath>
                </a14:m>
                <a:endParaRPr lang="en-US" sz="3600" dirty="0">
                  <a:effectLst/>
                  <a:latin typeface="Times New Roman" panose="02020603050405020304" pitchFamily="18" charset="0"/>
                  <a:ea typeface="Times New Roman" panose="02020603050405020304" pitchFamily="18" charset="0"/>
                </a:endParaRPr>
              </a:p>
              <a:p>
                <a:pPr marL="30480" marR="30480" algn="just">
                  <a:lnSpc>
                    <a:spcPct val="150000"/>
                  </a:lnSpc>
                </a:pPr>
                <a:r>
                  <a:rPr lang="en-US" sz="3600" dirty="0">
                    <a:solidFill>
                      <a:srgbClr val="000000"/>
                    </a:solidFill>
                    <a:effectLst/>
                    <a:latin typeface="Arial" panose="020B0604020202020204" pitchFamily="34" charset="0"/>
                    <a:ea typeface="Calibri" panose="020F0502020204030204" pitchFamily="34" charset="0"/>
                  </a:rPr>
                  <a:t>c) </a:t>
                </a:r>
                <a:r>
                  <a:rPr lang="en-US" sz="3600" dirty="0">
                    <a:solidFill>
                      <a:srgbClr val="000000"/>
                    </a:solidFill>
                    <a:effectLst/>
                    <a:latin typeface="Arial" panose="020B0604020202020204" pitchFamily="34" charset="0"/>
                    <a:ea typeface="Times New Roman" panose="02020603050405020304" pitchFamily="18" charset="0"/>
                  </a:rPr>
                  <a:t> Do </a:t>
                </a:r>
                <a14:m>
                  <m:oMath xmlns:m="http://schemas.openxmlformats.org/officeDocument/2006/math">
                    <m:r>
                      <a:rPr lang="en-US"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𝐶𝐶</m:t>
                    </m:r>
                    <m:r>
                      <a:rPr lang="en-US"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
                      <a:rPr lang="en-US"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𝐴𝐵𝐶</m:t>
                    </m:r>
                    <m:r>
                      <a:rPr lang="en-US"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3600" dirty="0">
                    <a:solidFill>
                      <a:srgbClr val="000000"/>
                    </a:solidFill>
                    <a:effectLst/>
                    <a:latin typeface="Arial" panose="020B0604020202020204" pitchFamily="34" charset="0"/>
                    <a:ea typeface="Times New Roman" panose="02020603050405020304" pitchFamily="18" charset="0"/>
                  </a:rPr>
                  <a:t> </a:t>
                </a:r>
                <a14:m>
                  <m:oMath xmlns:m="http://schemas.openxmlformats.org/officeDocument/2006/math">
                    <m:r>
                      <a:rPr lang="en-US"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m:t>
                    </m:r>
                    <m:r>
                      <a:rPr lang="en-US"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𝐶𝐶</m:t>
                    </m:r>
                    <m:r>
                      <a:rPr lang="en-US"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
                      <a:rPr lang="en-US"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𝐵𝐶</m:t>
                    </m:r>
                    <m:r>
                      <a:rPr lang="en-US"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m:t>
                    </m:r>
                    <m:r>
                      <a:rPr lang="en-US"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𝐶𝐶</m:t>
                    </m:r>
                    <m:r>
                      <a:rPr lang="en-US"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
                      <a:rPr lang="en-US"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𝐶𝑀</m:t>
                    </m:r>
                    <m:r>
                      <a:rPr lang="en-US"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oMath>
                </a14:m>
                <a:endParaRPr lang="en-US" sz="3600" dirty="0">
                  <a:effectLst/>
                  <a:latin typeface="Times New Roman" panose="02020603050405020304" pitchFamily="18" charset="0"/>
                  <a:ea typeface="Times New Roman" panose="02020603050405020304" pitchFamily="18" charset="0"/>
                </a:endParaRPr>
              </a:p>
              <a:p>
                <a:pPr marL="30480" marR="30480" algn="just">
                  <a:lnSpc>
                    <a:spcPct val="150000"/>
                  </a:lnSpc>
                </a:pPr>
                <a:r>
                  <a:rPr lang="en-US" sz="3600" dirty="0">
                    <a:solidFill>
                      <a:srgbClr val="000000"/>
                    </a:solidFill>
                    <a:effectLst/>
                    <a:latin typeface="Arial" panose="020B0604020202020204" pitchFamily="34" charset="0"/>
                    <a:ea typeface="Times New Roman" panose="02020603050405020304" pitchFamily="18" charset="0"/>
                  </a:rPr>
                  <a:t>Do </a:t>
                </a:r>
                <a:r>
                  <a:rPr lang="en-US" sz="3600" dirty="0" err="1">
                    <a:solidFill>
                      <a:srgbClr val="000000"/>
                    </a:solidFill>
                    <a:effectLst/>
                    <a:latin typeface="Arial" panose="020B0604020202020204" pitchFamily="34" charset="0"/>
                    <a:ea typeface="Times New Roman" panose="02020603050405020304" pitchFamily="18" charset="0"/>
                  </a:rPr>
                  <a:t>đó</a:t>
                </a:r>
                <a:r>
                  <a:rPr lang="en-US" sz="3600" dirty="0">
                    <a:solidFill>
                      <a:srgbClr val="000000"/>
                    </a:solidFill>
                    <a:effectLst/>
                    <a:latin typeface="Arial" panose="020B0604020202020204" pitchFamily="34" charset="0"/>
                    <a:ea typeface="Times New Roman" panose="02020603050405020304" pitchFamily="18" charset="0"/>
                  </a:rPr>
                  <a:t> </a:t>
                </a:r>
                <a14:m>
                  <m:oMath xmlns:m="http://schemas.openxmlformats.org/officeDocument/2006/math">
                    <m:acc>
                      <m:accPr>
                        <m:chr m:val="̂"/>
                        <m:ctrlPr>
                          <a:rPr lang="en-US"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accPr>
                      <m:e>
                        <m:r>
                          <a:rPr lang="en-US"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𝐵𝐶𝑀</m:t>
                        </m:r>
                      </m:e>
                    </m:acc>
                  </m:oMath>
                </a14:m>
                <a:r>
                  <a:rPr lang="en-US" sz="3600" dirty="0">
                    <a:solidFill>
                      <a:srgbClr val="000000"/>
                    </a:solidFill>
                    <a:effectLst/>
                    <a:latin typeface="Arial" panose="020B0604020202020204" pitchFamily="34" charset="0"/>
                    <a:ea typeface="Times New Roman" panose="02020603050405020304" pitchFamily="18" charset="0"/>
                  </a:rPr>
                  <a:t> </a:t>
                </a:r>
                <a:r>
                  <a:rPr lang="en-US" sz="3600" dirty="0" err="1">
                    <a:solidFill>
                      <a:srgbClr val="000000"/>
                    </a:solidFill>
                    <a:effectLst/>
                    <a:latin typeface="Arial" panose="020B0604020202020204" pitchFamily="34" charset="0"/>
                    <a:ea typeface="Times New Roman" panose="02020603050405020304" pitchFamily="18" charset="0"/>
                  </a:rPr>
                  <a:t>là</a:t>
                </a:r>
                <a:r>
                  <a:rPr lang="en-US" sz="3600" dirty="0">
                    <a:solidFill>
                      <a:srgbClr val="000000"/>
                    </a:solidFill>
                    <a:effectLst/>
                    <a:latin typeface="Arial" panose="020B0604020202020204" pitchFamily="34" charset="0"/>
                    <a:ea typeface="Times New Roman" panose="02020603050405020304" pitchFamily="18" charset="0"/>
                  </a:rPr>
                  <a:t> </a:t>
                </a:r>
                <a:r>
                  <a:rPr lang="en-US" sz="3600" dirty="0" err="1">
                    <a:solidFill>
                      <a:srgbClr val="000000"/>
                    </a:solidFill>
                    <a:effectLst/>
                    <a:latin typeface="Arial" panose="020B0604020202020204" pitchFamily="34" charset="0"/>
                    <a:ea typeface="Times New Roman" panose="02020603050405020304" pitchFamily="18" charset="0"/>
                  </a:rPr>
                  <a:t>góc</a:t>
                </a:r>
                <a:r>
                  <a:rPr lang="en-US" sz="3600" dirty="0">
                    <a:solidFill>
                      <a:srgbClr val="000000"/>
                    </a:solidFill>
                    <a:effectLst/>
                    <a:latin typeface="Arial" panose="020B0604020202020204" pitchFamily="34" charset="0"/>
                    <a:ea typeface="Times New Roman" panose="02020603050405020304" pitchFamily="18" charset="0"/>
                  </a:rPr>
                  <a:t> </a:t>
                </a:r>
                <a:r>
                  <a:rPr lang="en-US" sz="3600" dirty="0" err="1">
                    <a:solidFill>
                      <a:srgbClr val="000000"/>
                    </a:solidFill>
                    <a:effectLst/>
                    <a:latin typeface="Arial" panose="020B0604020202020204" pitchFamily="34" charset="0"/>
                    <a:ea typeface="Times New Roman" panose="02020603050405020304" pitchFamily="18" charset="0"/>
                  </a:rPr>
                  <a:t>phẳng</a:t>
                </a:r>
                <a:r>
                  <a:rPr lang="en-US" sz="3600" dirty="0">
                    <a:solidFill>
                      <a:srgbClr val="000000"/>
                    </a:solidFill>
                    <a:effectLst/>
                    <a:latin typeface="Arial" panose="020B0604020202020204" pitchFamily="34" charset="0"/>
                    <a:ea typeface="Times New Roman" panose="02020603050405020304" pitchFamily="18" charset="0"/>
                  </a:rPr>
                  <a:t> </a:t>
                </a:r>
                <a:r>
                  <a:rPr lang="en-US" sz="3600" dirty="0" err="1">
                    <a:solidFill>
                      <a:srgbClr val="000000"/>
                    </a:solidFill>
                    <a:effectLst/>
                    <a:latin typeface="Arial" panose="020B0604020202020204" pitchFamily="34" charset="0"/>
                    <a:ea typeface="Times New Roman" panose="02020603050405020304" pitchFamily="18" charset="0"/>
                  </a:rPr>
                  <a:t>nhị</a:t>
                </a:r>
                <a:r>
                  <a:rPr lang="en-US" sz="3600" dirty="0">
                    <a:solidFill>
                      <a:srgbClr val="000000"/>
                    </a:solidFill>
                    <a:effectLst/>
                    <a:latin typeface="Arial" panose="020B0604020202020204" pitchFamily="34" charset="0"/>
                    <a:ea typeface="Times New Roman" panose="02020603050405020304" pitchFamily="18" charset="0"/>
                  </a:rPr>
                  <a:t> </a:t>
                </a:r>
                <a:r>
                  <a:rPr lang="en-US" sz="3600" dirty="0" err="1">
                    <a:solidFill>
                      <a:srgbClr val="000000"/>
                    </a:solidFill>
                    <a:effectLst/>
                    <a:latin typeface="Arial" panose="020B0604020202020204" pitchFamily="34" charset="0"/>
                    <a:ea typeface="Times New Roman" panose="02020603050405020304" pitchFamily="18" charset="0"/>
                  </a:rPr>
                  <a:t>diện</a:t>
                </a:r>
                <a:r>
                  <a:rPr lang="en-US" sz="3600" dirty="0">
                    <a:solidFill>
                      <a:srgbClr val="000000"/>
                    </a:solidFill>
                    <a:effectLst/>
                    <a:latin typeface="Arial" panose="020B0604020202020204" pitchFamily="34" charset="0"/>
                    <a:ea typeface="Times New Roman" panose="02020603050405020304" pitchFamily="18" charset="0"/>
                  </a:rPr>
                  <a:t> </a:t>
                </a:r>
                <a:r>
                  <a:rPr lang="en-US" sz="3600" dirty="0" err="1">
                    <a:solidFill>
                      <a:srgbClr val="000000"/>
                    </a:solidFill>
                    <a:effectLst/>
                    <a:latin typeface="Arial" panose="020B0604020202020204" pitchFamily="34" charset="0"/>
                    <a:ea typeface="Times New Roman" panose="02020603050405020304" pitchFamily="18" charset="0"/>
                  </a:rPr>
                  <a:t>của</a:t>
                </a:r>
                <a:r>
                  <a:rPr lang="en-US" sz="3600" dirty="0">
                    <a:solidFill>
                      <a:srgbClr val="000000"/>
                    </a:solidFill>
                    <a:effectLst/>
                    <a:latin typeface="Arial" panose="020B0604020202020204" pitchFamily="34" charset="0"/>
                    <a:ea typeface="Times New Roman" panose="02020603050405020304" pitchFamily="18" charset="0"/>
                  </a:rPr>
                  <a:t> </a:t>
                </a:r>
                <a:r>
                  <a:rPr lang="en-US" sz="3600" dirty="0" err="1">
                    <a:solidFill>
                      <a:srgbClr val="000000"/>
                    </a:solidFill>
                    <a:effectLst/>
                    <a:latin typeface="Arial" panose="020B0604020202020204" pitchFamily="34" charset="0"/>
                    <a:ea typeface="Times New Roman" panose="02020603050405020304" pitchFamily="18" charset="0"/>
                  </a:rPr>
                  <a:t>góc</a:t>
                </a:r>
                <a:r>
                  <a:rPr lang="en-US" sz="3600" dirty="0">
                    <a:solidFill>
                      <a:srgbClr val="000000"/>
                    </a:solidFill>
                    <a:effectLst/>
                    <a:latin typeface="Arial" panose="020B0604020202020204" pitchFamily="34" charset="0"/>
                    <a:ea typeface="Times New Roman" panose="02020603050405020304" pitchFamily="18" charset="0"/>
                  </a:rPr>
                  <a:t> </a:t>
                </a:r>
                <a:r>
                  <a:rPr lang="en-US" sz="3600" dirty="0" err="1">
                    <a:solidFill>
                      <a:srgbClr val="000000"/>
                    </a:solidFill>
                    <a:effectLst/>
                    <a:latin typeface="Arial" panose="020B0604020202020204" pitchFamily="34" charset="0"/>
                    <a:ea typeface="Times New Roman" panose="02020603050405020304" pitchFamily="18" charset="0"/>
                  </a:rPr>
                  <a:t>nhị</a:t>
                </a:r>
                <a:r>
                  <a:rPr lang="en-US" sz="3600" dirty="0">
                    <a:solidFill>
                      <a:srgbClr val="000000"/>
                    </a:solidFill>
                    <a:effectLst/>
                    <a:latin typeface="Arial" panose="020B0604020202020204" pitchFamily="34" charset="0"/>
                    <a:ea typeface="Times New Roman" panose="02020603050405020304" pitchFamily="18" charset="0"/>
                  </a:rPr>
                  <a:t> </a:t>
                </a:r>
                <a:r>
                  <a:rPr lang="en-US" sz="3600" dirty="0" err="1">
                    <a:solidFill>
                      <a:srgbClr val="000000"/>
                    </a:solidFill>
                    <a:effectLst/>
                    <a:latin typeface="Arial" panose="020B0604020202020204" pitchFamily="34" charset="0"/>
                    <a:ea typeface="Times New Roman" panose="02020603050405020304" pitchFamily="18" charset="0"/>
                  </a:rPr>
                  <a:t>diện</a:t>
                </a:r>
                <a:r>
                  <a:rPr lang="en-US" sz="3600" dirty="0">
                    <a:solidFill>
                      <a:srgbClr val="000000"/>
                    </a:solidFill>
                    <a:effectLst/>
                    <a:latin typeface="Arial" panose="020B0604020202020204" pitchFamily="34" charset="0"/>
                    <a:ea typeface="Times New Roman" panose="02020603050405020304" pitchFamily="18" charset="0"/>
                  </a:rPr>
                  <a:t> </a:t>
                </a:r>
                <a14:m>
                  <m:oMath xmlns:m="http://schemas.openxmlformats.org/officeDocument/2006/math">
                    <m:r>
                      <a:rPr lang="en-US"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
                      <a:rPr lang="en-US"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𝐵</m:t>
                    </m:r>
                    <m:r>
                      <a:rPr lang="en-US"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m:t>
                    </m:r>
                    <m:r>
                      <a:rPr lang="en-US"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𝐶𝐶</m:t>
                    </m:r>
                    <m:r>
                      <a:rPr lang="en-US"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m:t>
                    </m:r>
                    <m:r>
                      <a:rPr lang="en-US"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𝑀</m:t>
                    </m:r>
                    <m:r>
                      <a:rPr lang="en-US"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oMath>
                </a14:m>
                <a:endParaRPr lang="en-US" sz="3600" dirty="0">
                  <a:effectLst/>
                  <a:latin typeface="Times New Roman" panose="02020603050405020304" pitchFamily="18" charset="0"/>
                  <a:ea typeface="Times New Roman" panose="02020603050405020304" pitchFamily="18" charset="0"/>
                </a:endParaRPr>
              </a:p>
              <a:p>
                <a:pPr marL="30480" marR="30480" algn="just">
                  <a:lnSpc>
                    <a:spcPct val="150000"/>
                  </a:lnSpc>
                </a:pPr>
                <a:r>
                  <a:rPr lang="en-US" sz="3600" dirty="0" err="1">
                    <a:solidFill>
                      <a:srgbClr val="000000"/>
                    </a:solidFill>
                    <a:effectLst/>
                    <a:latin typeface="Arial" panose="020B0604020202020204" pitchFamily="34" charset="0"/>
                    <a:ea typeface="Times New Roman" panose="02020603050405020304" pitchFamily="18" charset="0"/>
                  </a:rPr>
                  <a:t>Xét</a:t>
                </a:r>
                <a:r>
                  <a:rPr lang="en-US" sz="3600" dirty="0">
                    <a:solidFill>
                      <a:srgbClr val="000000"/>
                    </a:solidFill>
                    <a:effectLst/>
                    <a:latin typeface="Arial" panose="020B0604020202020204" pitchFamily="34" charset="0"/>
                    <a:ea typeface="Times New Roman" panose="02020603050405020304" pitchFamily="18" charset="0"/>
                  </a:rPr>
                  <a:t> tam </a:t>
                </a:r>
                <a:r>
                  <a:rPr lang="en-US" sz="3600" dirty="0" err="1">
                    <a:solidFill>
                      <a:srgbClr val="000000"/>
                    </a:solidFill>
                    <a:effectLst/>
                    <a:latin typeface="Arial" panose="020B0604020202020204" pitchFamily="34" charset="0"/>
                    <a:ea typeface="Times New Roman" panose="02020603050405020304" pitchFamily="18" charset="0"/>
                  </a:rPr>
                  <a:t>giác</a:t>
                </a:r>
                <a:r>
                  <a:rPr lang="en-US" sz="3600" dirty="0">
                    <a:solidFill>
                      <a:srgbClr val="000000"/>
                    </a:solidFill>
                    <a:effectLst/>
                    <a:latin typeface="Arial" panose="020B0604020202020204" pitchFamily="34" charset="0"/>
                    <a:ea typeface="Times New Roman" panose="02020603050405020304" pitchFamily="18" charset="0"/>
                  </a:rPr>
                  <a:t> </a:t>
                </a:r>
                <a14:m>
                  <m:oMath xmlns:m="http://schemas.openxmlformats.org/officeDocument/2006/math">
                    <m:r>
                      <a:rPr lang="en-US"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3600" dirty="0">
                    <a:solidFill>
                      <a:srgbClr val="000000"/>
                    </a:solidFill>
                    <a:effectLst/>
                    <a:latin typeface="Arial" panose="020B0604020202020204" pitchFamily="34" charset="0"/>
                    <a:ea typeface="Times New Roman" panose="02020603050405020304" pitchFamily="18" charset="0"/>
                  </a:rPr>
                  <a:t> </a:t>
                </a:r>
                <a:r>
                  <a:rPr lang="en-US" sz="3600" dirty="0" err="1">
                    <a:solidFill>
                      <a:srgbClr val="000000"/>
                    </a:solidFill>
                    <a:effectLst/>
                    <a:latin typeface="Arial" panose="020B0604020202020204" pitchFamily="34" charset="0"/>
                    <a:ea typeface="Times New Roman" panose="02020603050405020304" pitchFamily="18" charset="0"/>
                  </a:rPr>
                  <a:t>đều</a:t>
                </a:r>
                <a:r>
                  <a:rPr lang="en-US" sz="3600" dirty="0">
                    <a:solidFill>
                      <a:srgbClr val="000000"/>
                    </a:solidFill>
                    <a:effectLst/>
                    <a:latin typeface="Arial" panose="020B0604020202020204" pitchFamily="34" charset="0"/>
                    <a:ea typeface="Times New Roman" panose="02020603050405020304" pitchFamily="18" charset="0"/>
                  </a:rPr>
                  <a:t> </a:t>
                </a:r>
                <a:r>
                  <a:rPr lang="en-US" sz="3600" dirty="0" err="1">
                    <a:solidFill>
                      <a:srgbClr val="000000"/>
                    </a:solidFill>
                    <a:effectLst/>
                    <a:latin typeface="Arial" panose="020B0604020202020204" pitchFamily="34" charset="0"/>
                    <a:ea typeface="Times New Roman" panose="02020603050405020304" pitchFamily="18" charset="0"/>
                  </a:rPr>
                  <a:t>có</a:t>
                </a:r>
                <a:r>
                  <a:rPr lang="en-US" sz="3600" dirty="0">
                    <a:solidFill>
                      <a:srgbClr val="000000"/>
                    </a:solidFill>
                    <a:effectLst/>
                    <a:latin typeface="Arial" panose="020B0604020202020204" pitchFamily="34" charset="0"/>
                    <a:ea typeface="Times New Roman" panose="02020603050405020304" pitchFamily="18" charset="0"/>
                  </a:rPr>
                  <a:t>: </a:t>
                </a:r>
                <a14:m>
                  <m:oMath xmlns:m="http://schemas.openxmlformats.org/officeDocument/2006/math">
                    <m:r>
                      <a:rPr lang="en-US"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𝐶𝑀</m:t>
                    </m:r>
                  </m:oMath>
                </a14:m>
                <a:r>
                  <a:rPr lang="en-US" sz="3600" dirty="0">
                    <a:solidFill>
                      <a:srgbClr val="000000"/>
                    </a:solidFill>
                    <a:effectLst/>
                    <a:latin typeface="Arial" panose="020B0604020202020204" pitchFamily="34" charset="0"/>
                    <a:ea typeface="Times New Roman" panose="02020603050405020304" pitchFamily="18" charset="0"/>
                  </a:rPr>
                  <a:t> </a:t>
                </a:r>
                <a:r>
                  <a:rPr lang="en-US" sz="3600" dirty="0" err="1">
                    <a:solidFill>
                      <a:srgbClr val="000000"/>
                    </a:solidFill>
                    <a:effectLst/>
                    <a:latin typeface="Arial" panose="020B0604020202020204" pitchFamily="34" charset="0"/>
                    <a:ea typeface="Times New Roman" panose="02020603050405020304" pitchFamily="18" charset="0"/>
                  </a:rPr>
                  <a:t>là</a:t>
                </a:r>
                <a:r>
                  <a:rPr lang="en-US" sz="3600" dirty="0">
                    <a:solidFill>
                      <a:srgbClr val="000000"/>
                    </a:solidFill>
                    <a:effectLst/>
                    <a:latin typeface="Arial" panose="020B0604020202020204" pitchFamily="34" charset="0"/>
                    <a:ea typeface="Times New Roman" panose="02020603050405020304" pitchFamily="18" charset="0"/>
                  </a:rPr>
                  <a:t> </a:t>
                </a:r>
                <a:r>
                  <a:rPr lang="en-US" sz="3600" dirty="0" err="1">
                    <a:solidFill>
                      <a:srgbClr val="000000"/>
                    </a:solidFill>
                    <a:effectLst/>
                    <a:latin typeface="Arial" panose="020B0604020202020204" pitchFamily="34" charset="0"/>
                    <a:ea typeface="Times New Roman" panose="02020603050405020304" pitchFamily="18" charset="0"/>
                  </a:rPr>
                  <a:t>đường</a:t>
                </a:r>
                <a:r>
                  <a:rPr lang="en-US" sz="3600" dirty="0">
                    <a:solidFill>
                      <a:srgbClr val="000000"/>
                    </a:solidFill>
                    <a:effectLst/>
                    <a:latin typeface="Arial" panose="020B0604020202020204" pitchFamily="34" charset="0"/>
                    <a:ea typeface="Times New Roman" panose="02020603050405020304" pitchFamily="18" charset="0"/>
                  </a:rPr>
                  <a:t> </a:t>
                </a:r>
                <a:r>
                  <a:rPr lang="en-US" sz="3600" dirty="0" err="1">
                    <a:solidFill>
                      <a:srgbClr val="000000"/>
                    </a:solidFill>
                    <a:effectLst/>
                    <a:latin typeface="Arial" panose="020B0604020202020204" pitchFamily="34" charset="0"/>
                    <a:ea typeface="Times New Roman" panose="02020603050405020304" pitchFamily="18" charset="0"/>
                  </a:rPr>
                  <a:t>trung</a:t>
                </a:r>
                <a:r>
                  <a:rPr lang="en-US" sz="3600" dirty="0">
                    <a:solidFill>
                      <a:srgbClr val="000000"/>
                    </a:solidFill>
                    <a:effectLst/>
                    <a:latin typeface="Arial" panose="020B0604020202020204" pitchFamily="34" charset="0"/>
                    <a:ea typeface="Times New Roman" panose="02020603050405020304" pitchFamily="18" charset="0"/>
                  </a:rPr>
                  <a:t> </a:t>
                </a:r>
                <a:r>
                  <a:rPr lang="en-US" sz="3600" dirty="0" err="1">
                    <a:solidFill>
                      <a:srgbClr val="000000"/>
                    </a:solidFill>
                    <a:effectLst/>
                    <a:latin typeface="Arial" panose="020B0604020202020204" pitchFamily="34" charset="0"/>
                    <a:ea typeface="Times New Roman" panose="02020603050405020304" pitchFamily="18" charset="0"/>
                  </a:rPr>
                  <a:t>tuyến</a:t>
                </a:r>
                <a:r>
                  <a:rPr lang="en-US" sz="3600" dirty="0">
                    <a:solidFill>
                      <a:srgbClr val="000000"/>
                    </a:solidFill>
                    <a:effectLst/>
                    <a:latin typeface="Arial" panose="020B0604020202020204" pitchFamily="34" charset="0"/>
                    <a:ea typeface="Times New Roman" panose="02020603050405020304" pitchFamily="18" charset="0"/>
                  </a:rPr>
                  <a:t> </a:t>
                </a:r>
                <a:r>
                  <a:rPr lang="en-US" sz="3600" dirty="0" err="1">
                    <a:solidFill>
                      <a:srgbClr val="000000"/>
                    </a:solidFill>
                    <a:effectLst/>
                    <a:latin typeface="Arial" panose="020B0604020202020204" pitchFamily="34" charset="0"/>
                    <a:ea typeface="Times New Roman" panose="02020603050405020304" pitchFamily="18" charset="0"/>
                  </a:rPr>
                  <a:t>đồng</a:t>
                </a:r>
                <a:r>
                  <a:rPr lang="en-US" sz="3600" dirty="0">
                    <a:solidFill>
                      <a:srgbClr val="000000"/>
                    </a:solidFill>
                    <a:effectLst/>
                    <a:latin typeface="Arial" panose="020B0604020202020204" pitchFamily="34" charset="0"/>
                    <a:ea typeface="Times New Roman" panose="02020603050405020304" pitchFamily="18" charset="0"/>
                  </a:rPr>
                  <a:t> </a:t>
                </a:r>
                <a:r>
                  <a:rPr lang="en-US" sz="3600" dirty="0" err="1">
                    <a:solidFill>
                      <a:srgbClr val="000000"/>
                    </a:solidFill>
                    <a:effectLst/>
                    <a:latin typeface="Arial" panose="020B0604020202020204" pitchFamily="34" charset="0"/>
                    <a:ea typeface="Times New Roman" panose="02020603050405020304" pitchFamily="18" charset="0"/>
                  </a:rPr>
                  <a:t>thời</a:t>
                </a:r>
                <a:r>
                  <a:rPr lang="en-US" sz="3600" dirty="0">
                    <a:solidFill>
                      <a:srgbClr val="000000"/>
                    </a:solidFill>
                    <a:effectLst/>
                    <a:latin typeface="Arial" panose="020B0604020202020204" pitchFamily="34" charset="0"/>
                    <a:ea typeface="Times New Roman" panose="02020603050405020304" pitchFamily="18" charset="0"/>
                  </a:rPr>
                  <a:t> </a:t>
                </a:r>
                <a:r>
                  <a:rPr lang="en-US" sz="3600" dirty="0" err="1">
                    <a:solidFill>
                      <a:srgbClr val="000000"/>
                    </a:solidFill>
                    <a:effectLst/>
                    <a:latin typeface="Arial" panose="020B0604020202020204" pitchFamily="34" charset="0"/>
                    <a:ea typeface="Times New Roman" panose="02020603050405020304" pitchFamily="18" charset="0"/>
                  </a:rPr>
                  <a:t>là</a:t>
                </a:r>
                <a:r>
                  <a:rPr lang="en-US" sz="3600" dirty="0">
                    <a:solidFill>
                      <a:srgbClr val="000000"/>
                    </a:solidFill>
                    <a:effectLst/>
                    <a:latin typeface="Arial" panose="020B0604020202020204" pitchFamily="34" charset="0"/>
                    <a:ea typeface="Times New Roman" panose="02020603050405020304" pitchFamily="18" charset="0"/>
                  </a:rPr>
                  <a:t> </a:t>
                </a:r>
                <a:r>
                  <a:rPr lang="en-US" sz="3600" dirty="0" err="1">
                    <a:solidFill>
                      <a:srgbClr val="000000"/>
                    </a:solidFill>
                    <a:effectLst/>
                    <a:latin typeface="Arial" panose="020B0604020202020204" pitchFamily="34" charset="0"/>
                    <a:ea typeface="Times New Roman" panose="02020603050405020304" pitchFamily="18" charset="0"/>
                  </a:rPr>
                  <a:t>đường</a:t>
                </a:r>
                <a:r>
                  <a:rPr lang="en-US" sz="3600" dirty="0">
                    <a:solidFill>
                      <a:srgbClr val="000000"/>
                    </a:solidFill>
                    <a:effectLst/>
                    <a:latin typeface="Arial" panose="020B0604020202020204" pitchFamily="34" charset="0"/>
                    <a:ea typeface="Times New Roman" panose="02020603050405020304" pitchFamily="18" charset="0"/>
                  </a:rPr>
                  <a:t> </a:t>
                </a:r>
                <a:r>
                  <a:rPr lang="en-US" sz="3600" dirty="0" err="1">
                    <a:solidFill>
                      <a:srgbClr val="000000"/>
                    </a:solidFill>
                    <a:effectLst/>
                    <a:latin typeface="Arial" panose="020B0604020202020204" pitchFamily="34" charset="0"/>
                    <a:ea typeface="Times New Roman" panose="02020603050405020304" pitchFamily="18" charset="0"/>
                  </a:rPr>
                  <a:t>phân</a:t>
                </a:r>
                <a:r>
                  <a:rPr lang="en-US" sz="3600" dirty="0">
                    <a:solidFill>
                      <a:srgbClr val="000000"/>
                    </a:solidFill>
                    <a:effectLst/>
                    <a:latin typeface="Arial" panose="020B0604020202020204" pitchFamily="34" charset="0"/>
                    <a:ea typeface="Times New Roman" panose="02020603050405020304" pitchFamily="18" charset="0"/>
                  </a:rPr>
                  <a:t> </a:t>
                </a:r>
                <a:r>
                  <a:rPr lang="en-US" sz="3600" dirty="0" err="1">
                    <a:solidFill>
                      <a:srgbClr val="000000"/>
                    </a:solidFill>
                    <a:effectLst/>
                    <a:latin typeface="Arial" panose="020B0604020202020204" pitchFamily="34" charset="0"/>
                    <a:ea typeface="Times New Roman" panose="02020603050405020304" pitchFamily="18" charset="0"/>
                  </a:rPr>
                  <a:t>giác</a:t>
                </a:r>
                <a:r>
                  <a:rPr lang="en-US" sz="3600" dirty="0">
                    <a:solidFill>
                      <a:srgbClr val="000000"/>
                    </a:solidFill>
                    <a:effectLst/>
                    <a:latin typeface="Arial" panose="020B0604020202020204" pitchFamily="34" charset="0"/>
                    <a:ea typeface="Times New Roman" panose="02020603050405020304" pitchFamily="18" charset="0"/>
                  </a:rPr>
                  <a:t>.</a:t>
                </a:r>
                <a:endParaRPr lang="en-US" sz="3600" dirty="0">
                  <a:effectLst/>
                  <a:latin typeface="Times New Roman" panose="02020603050405020304" pitchFamily="18" charset="0"/>
                  <a:ea typeface="Times New Roman" panose="02020603050405020304" pitchFamily="18" charset="0"/>
                </a:endParaRPr>
              </a:p>
              <a:p>
                <a:pPr marL="30480" marR="30480" algn="just">
                  <a:lnSpc>
                    <a:spcPct val="150000"/>
                  </a:lnSpc>
                </a:pPr>
                <a14:m>
                  <m:oMath xmlns:m="http://schemas.openxmlformats.org/officeDocument/2006/math">
                    <m:r>
                      <a:rPr lang="en-US"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accPr>
                      <m:e>
                        <m:r>
                          <a:rPr lang="en-US"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𝐵𝐶𝑀</m:t>
                        </m:r>
                      </m:e>
                    </m:acc>
                    <m:r>
                      <a:rPr lang="en-US"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fPr>
                      <m:num>
                        <m:acc>
                          <m:accPr>
                            <m:chr m:val="̂"/>
                            <m:ctrlPr>
                              <a:rPr lang="en-US"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accPr>
                          <m:e>
                            <m:r>
                              <a:rPr lang="en-US"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𝐴𝐶𝐵</m:t>
                            </m:r>
                          </m:e>
                        </m:acc>
                      </m:num>
                      <m:den>
                        <m:r>
                          <a:rPr lang="en-US"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m:t>
                        </m:r>
                      </m:den>
                    </m:f>
                    <m:r>
                      <a:rPr lang="en-US"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fPr>
                      <m:num>
                        <m:sSup>
                          <m:sSupPr>
                            <m:ctrlPr>
                              <a:rPr lang="en-US"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60</m:t>
                            </m:r>
                          </m:e>
                          <m:sup>
                            <m:r>
                              <a:rPr lang="en-US"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sup>
                        </m:sSup>
                      </m:num>
                      <m:den>
                        <m:r>
                          <a:rPr lang="en-US"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m:t>
                        </m:r>
                      </m:den>
                    </m:f>
                    <m:r>
                      <a:rPr lang="en-US"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sSup>
                      <m:sSupPr>
                        <m:ctrlPr>
                          <a:rPr lang="en-US"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30</m:t>
                        </m:r>
                      </m:e>
                      <m:sup>
                        <m:r>
                          <a:rPr lang="en-US"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sup>
                    </m:sSup>
                  </m:oMath>
                </a14:m>
                <a:r>
                  <a:rPr lang="en-US" sz="3600" dirty="0">
                    <a:solidFill>
                      <a:srgbClr val="000000"/>
                    </a:solidFill>
                    <a:effectLst/>
                    <a:latin typeface="Arial" panose="020B0604020202020204" pitchFamily="34" charset="0"/>
                    <a:ea typeface="Times New Roman" panose="02020603050405020304" pitchFamily="18" charset="0"/>
                  </a:rPr>
                  <a:t>.</a:t>
                </a:r>
                <a:endParaRPr lang="en-US" sz="3600" dirty="0">
                  <a:effectLst/>
                  <a:latin typeface="Times New Roman" panose="02020603050405020304" pitchFamily="18" charset="0"/>
                  <a:ea typeface="Times New Roman" panose="02020603050405020304" pitchFamily="18" charset="0"/>
                </a:endParaRPr>
              </a:p>
              <a:p>
                <a:pPr marL="30480" marR="30480" algn="just">
                  <a:lnSpc>
                    <a:spcPct val="150000"/>
                  </a:lnSpc>
                </a:pPr>
                <a:r>
                  <a:rPr lang="en-US" sz="3600" dirty="0" err="1">
                    <a:solidFill>
                      <a:srgbClr val="000000"/>
                    </a:solidFill>
                    <a:effectLst/>
                    <a:latin typeface="Arial" panose="020B0604020202020204" pitchFamily="34" charset="0"/>
                    <a:ea typeface="Times New Roman" panose="02020603050405020304" pitchFamily="18" charset="0"/>
                  </a:rPr>
                  <a:t>Vậy</a:t>
                </a:r>
                <a:r>
                  <a:rPr lang="en-US" sz="3600" dirty="0">
                    <a:solidFill>
                      <a:srgbClr val="000000"/>
                    </a:solidFill>
                    <a:effectLst/>
                    <a:latin typeface="Arial" panose="020B0604020202020204" pitchFamily="34" charset="0"/>
                    <a:ea typeface="Times New Roman" panose="02020603050405020304" pitchFamily="18" charset="0"/>
                  </a:rPr>
                  <a:t> </a:t>
                </a:r>
                <a:r>
                  <a:rPr lang="en-US" sz="3600" dirty="0" err="1">
                    <a:solidFill>
                      <a:srgbClr val="000000"/>
                    </a:solidFill>
                    <a:effectLst/>
                    <a:latin typeface="Arial" panose="020B0604020202020204" pitchFamily="34" charset="0"/>
                    <a:ea typeface="Times New Roman" panose="02020603050405020304" pitchFamily="18" charset="0"/>
                  </a:rPr>
                  <a:t>số</a:t>
                </a:r>
                <a:r>
                  <a:rPr lang="en-US" sz="3600" dirty="0">
                    <a:solidFill>
                      <a:srgbClr val="000000"/>
                    </a:solidFill>
                    <a:effectLst/>
                    <a:latin typeface="Arial" panose="020B0604020202020204" pitchFamily="34" charset="0"/>
                    <a:ea typeface="Times New Roman" panose="02020603050405020304" pitchFamily="18" charset="0"/>
                  </a:rPr>
                  <a:t> </a:t>
                </a:r>
                <a:r>
                  <a:rPr lang="en-US" sz="3600" dirty="0" err="1">
                    <a:solidFill>
                      <a:srgbClr val="000000"/>
                    </a:solidFill>
                    <a:effectLst/>
                    <a:latin typeface="Arial" panose="020B0604020202020204" pitchFamily="34" charset="0"/>
                    <a:ea typeface="Times New Roman" panose="02020603050405020304" pitchFamily="18" charset="0"/>
                  </a:rPr>
                  <a:t>đo</a:t>
                </a:r>
                <a:r>
                  <a:rPr lang="en-US" sz="3600" dirty="0">
                    <a:solidFill>
                      <a:srgbClr val="000000"/>
                    </a:solidFill>
                    <a:effectLst/>
                    <a:latin typeface="Arial" panose="020B0604020202020204" pitchFamily="34" charset="0"/>
                    <a:ea typeface="Times New Roman" panose="02020603050405020304" pitchFamily="18" charset="0"/>
                  </a:rPr>
                  <a:t> </a:t>
                </a:r>
                <a:r>
                  <a:rPr lang="en-US" sz="3600" dirty="0" err="1">
                    <a:solidFill>
                      <a:srgbClr val="000000"/>
                    </a:solidFill>
                    <a:effectLst/>
                    <a:latin typeface="Arial" panose="020B0604020202020204" pitchFamily="34" charset="0"/>
                    <a:ea typeface="Times New Roman" panose="02020603050405020304" pitchFamily="18" charset="0"/>
                  </a:rPr>
                  <a:t>của</a:t>
                </a:r>
                <a:r>
                  <a:rPr lang="en-US" sz="3600" dirty="0">
                    <a:solidFill>
                      <a:srgbClr val="000000"/>
                    </a:solidFill>
                    <a:effectLst/>
                    <a:latin typeface="Arial" panose="020B0604020202020204" pitchFamily="34" charset="0"/>
                    <a:ea typeface="Times New Roman" panose="02020603050405020304" pitchFamily="18" charset="0"/>
                  </a:rPr>
                  <a:t> </a:t>
                </a:r>
                <a:r>
                  <a:rPr lang="en-US" sz="3600" dirty="0" err="1">
                    <a:solidFill>
                      <a:srgbClr val="000000"/>
                    </a:solidFill>
                    <a:effectLst/>
                    <a:latin typeface="Arial" panose="020B0604020202020204" pitchFamily="34" charset="0"/>
                    <a:ea typeface="Times New Roman" panose="02020603050405020304" pitchFamily="18" charset="0"/>
                  </a:rPr>
                  <a:t>góc</a:t>
                </a:r>
                <a:r>
                  <a:rPr lang="en-US" sz="3600" dirty="0">
                    <a:solidFill>
                      <a:srgbClr val="000000"/>
                    </a:solidFill>
                    <a:effectLst/>
                    <a:latin typeface="Arial" panose="020B0604020202020204" pitchFamily="34" charset="0"/>
                    <a:ea typeface="Times New Roman" panose="02020603050405020304" pitchFamily="18" charset="0"/>
                  </a:rPr>
                  <a:t> </a:t>
                </a:r>
                <a:r>
                  <a:rPr lang="en-US" sz="3600" dirty="0" err="1">
                    <a:solidFill>
                      <a:srgbClr val="000000"/>
                    </a:solidFill>
                    <a:effectLst/>
                    <a:latin typeface="Arial" panose="020B0604020202020204" pitchFamily="34" charset="0"/>
                    <a:ea typeface="Times New Roman" panose="02020603050405020304" pitchFamily="18" charset="0"/>
                  </a:rPr>
                  <a:t>nhị</a:t>
                </a:r>
                <a:r>
                  <a:rPr lang="en-US" sz="3600" dirty="0">
                    <a:solidFill>
                      <a:srgbClr val="000000"/>
                    </a:solidFill>
                    <a:effectLst/>
                    <a:latin typeface="Arial" panose="020B0604020202020204" pitchFamily="34" charset="0"/>
                    <a:ea typeface="Times New Roman" panose="02020603050405020304" pitchFamily="18" charset="0"/>
                  </a:rPr>
                  <a:t> </a:t>
                </a:r>
                <a:r>
                  <a:rPr lang="en-US" sz="3600" dirty="0" err="1">
                    <a:solidFill>
                      <a:srgbClr val="000000"/>
                    </a:solidFill>
                    <a:effectLst/>
                    <a:latin typeface="Arial" panose="020B0604020202020204" pitchFamily="34" charset="0"/>
                    <a:ea typeface="Times New Roman" panose="02020603050405020304" pitchFamily="18" charset="0"/>
                  </a:rPr>
                  <a:t>diện</a:t>
                </a:r>
                <a:r>
                  <a:rPr lang="en-US" sz="3600" dirty="0">
                    <a:solidFill>
                      <a:srgbClr val="000000"/>
                    </a:solidFill>
                    <a:effectLst/>
                    <a:latin typeface="Arial" panose="020B0604020202020204" pitchFamily="34" charset="0"/>
                    <a:ea typeface="Times New Roman" panose="02020603050405020304" pitchFamily="18" charset="0"/>
                  </a:rPr>
                  <a:t> </a:t>
                </a:r>
                <a14:m>
                  <m:oMath xmlns:m="http://schemas.openxmlformats.org/officeDocument/2006/math">
                    <m:r>
                      <a:rPr lang="en-US"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
                      <a:rPr lang="en-US"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𝐵</m:t>
                    </m:r>
                    <m:r>
                      <a:rPr lang="en-US"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m:t>
                    </m:r>
                    <m:r>
                      <a:rPr lang="en-US"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𝐶𝐶</m:t>
                    </m:r>
                    <m:r>
                      <a:rPr lang="en-US"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m:t>
                    </m:r>
                    <m:r>
                      <a:rPr lang="en-US"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𝑀</m:t>
                    </m:r>
                    <m:r>
                      <a:rPr lang="en-US"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3600" dirty="0">
                    <a:solidFill>
                      <a:srgbClr val="000000"/>
                    </a:solidFill>
                    <a:effectLst/>
                    <a:latin typeface="Arial" panose="020B0604020202020204" pitchFamily="34" charset="0"/>
                    <a:ea typeface="Times New Roman" panose="02020603050405020304" pitchFamily="18" charset="0"/>
                  </a:rPr>
                  <a:t> </a:t>
                </a:r>
                <a:r>
                  <a:rPr lang="en-US" sz="3600" dirty="0" err="1">
                    <a:solidFill>
                      <a:srgbClr val="000000"/>
                    </a:solidFill>
                    <a:effectLst/>
                    <a:latin typeface="Arial" panose="020B0604020202020204" pitchFamily="34" charset="0"/>
                    <a:ea typeface="Times New Roman" panose="02020603050405020304" pitchFamily="18" charset="0"/>
                  </a:rPr>
                  <a:t>bằng</a:t>
                </a:r>
                <a14:m>
                  <m:oMath xmlns:m="http://schemas.openxmlformats.org/officeDocument/2006/math">
                    <m:r>
                      <a:rPr lang="en-US"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m:t>
                    </m:r>
                    <m:sSup>
                      <m:sSupPr>
                        <m:ctrlPr>
                          <a:rPr lang="en-US"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30</m:t>
                        </m:r>
                      </m:e>
                      <m:sup>
                        <m:r>
                          <a:rPr lang="en-US"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sup>
                    </m:sSup>
                  </m:oMath>
                </a14:m>
                <a:r>
                  <a:rPr lang="en-US" sz="3600" dirty="0">
                    <a:solidFill>
                      <a:srgbClr val="000000"/>
                    </a:solidFill>
                    <a:effectLst/>
                    <a:latin typeface="Arial" panose="020B0604020202020204" pitchFamily="34" charset="0"/>
                    <a:ea typeface="Times New Roman" panose="02020603050405020304" pitchFamily="18" charset="0"/>
                  </a:rPr>
                  <a:t>.</a:t>
                </a:r>
                <a:endParaRPr lang="en-US" sz="3600" dirty="0">
                  <a:effectLst/>
                  <a:latin typeface="Times New Roman" panose="02020603050405020304" pitchFamily="18" charset="0"/>
                  <a:ea typeface="Times New Roman" panose="02020603050405020304" pitchFamily="18" charset="0"/>
                </a:endParaRPr>
              </a:p>
            </p:txBody>
          </p:sp>
        </mc:Choice>
        <mc:Fallback>
          <p:sp>
            <p:nvSpPr>
              <p:cNvPr id="4" name="TextBox 3">
                <a:extLst>
                  <a:ext uri="{FF2B5EF4-FFF2-40B4-BE49-F238E27FC236}">
                    <a16:creationId xmlns:a16="http://schemas.microsoft.com/office/drawing/2014/main" id="{0211EA58-4AA7-12EE-B1EF-C4672ACFAFE7}"/>
                  </a:ext>
                </a:extLst>
              </p:cNvPr>
              <p:cNvSpPr txBox="1">
                <a:spLocks noRot="1" noChangeAspect="1" noMove="1" noResize="1" noEditPoints="1" noAdjustHandles="1" noChangeArrowheads="1" noChangeShapeType="1" noTextEdit="1"/>
              </p:cNvSpPr>
              <p:nvPr/>
            </p:nvSpPr>
            <p:spPr>
              <a:xfrm>
                <a:off x="421123" y="646788"/>
                <a:ext cx="17445754" cy="8993424"/>
              </a:xfrm>
              <a:prstGeom prst="rect">
                <a:avLst/>
              </a:prstGeom>
              <a:blipFill>
                <a:blip r:embed="rId7"/>
                <a:stretch>
                  <a:fillRect l="-874" b="-1627"/>
                </a:stretch>
              </a:blipFill>
            </p:spPr>
            <p:txBody>
              <a:bodyPr/>
              <a:lstStyle/>
              <a:p>
                <a:r>
                  <a:rPr lang="en-US">
                    <a:noFill/>
                  </a:rPr>
                  <a:t> </a:t>
                </a:r>
              </a:p>
            </p:txBody>
          </p:sp>
        </mc:Fallback>
      </mc:AlternateContent>
    </p:spTree>
    <p:extLst>
      <p:ext uri="{BB962C8B-B14F-4D97-AF65-F5344CB8AC3E}">
        <p14:creationId xmlns:p14="http://schemas.microsoft.com/office/powerpoint/2010/main" val="91856614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7441820" y="1459123"/>
            <a:ext cx="1082759" cy="1610050"/>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83640" flipH="1">
            <a:off x="233879" y="8393230"/>
            <a:ext cx="1481004" cy="1643278"/>
          </a:xfrm>
          <a:prstGeom prst="rect">
            <a:avLst/>
          </a:prstGeom>
        </p:spPr>
      </p:pic>
      <p:sp>
        <p:nvSpPr>
          <p:cNvPr id="3" name="Rectangle 2"/>
          <p:cNvSpPr/>
          <p:nvPr/>
        </p:nvSpPr>
        <p:spPr>
          <a:xfrm>
            <a:off x="533400" y="173918"/>
            <a:ext cx="17145000" cy="875048"/>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1200"/>
              </a:spcAft>
              <a:buClrTx/>
              <a:buSzTx/>
              <a:buFontTx/>
              <a:buNone/>
              <a:tabLst/>
              <a:defRPr/>
            </a:pP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4" name="Rectangle 3"/>
              <p:cNvSpPr/>
              <p:nvPr/>
            </p:nvSpPr>
            <p:spPr>
              <a:xfrm>
                <a:off x="7551834" y="1410269"/>
                <a:ext cx="9889986" cy="7417608"/>
              </a:xfrm>
              <a:prstGeom prst="rect">
                <a:avLst/>
              </a:prstGeom>
            </p:spPr>
            <p:txBody>
              <a:bodyPr wrap="square">
                <a:spAutoFit/>
              </a:bodyPr>
              <a:lstStyle/>
              <a:p>
                <a:pPr marL="30480" marR="30480" algn="just">
                  <a:lnSpc>
                    <a:spcPct val="150000"/>
                  </a:lnSpc>
                </a:pPr>
                <a:r>
                  <a:rPr lang="da-DK" sz="4000" dirty="0">
                    <a:solidFill>
                      <a:srgbClr val="000000"/>
                    </a:solidFill>
                    <a:latin typeface="Arial" panose="020B0604020202020204" pitchFamily="34" charset="0"/>
                    <a:ea typeface="Calibri" panose="020F0502020204030204" pitchFamily="34" charset="0"/>
                  </a:rPr>
                  <a:t>a) </a:t>
                </a:r>
                <a:r>
                  <a:rPr lang="da-DK" sz="4000" dirty="0">
                    <a:solidFill>
                      <a:srgbClr val="000000"/>
                    </a:solidFill>
                    <a:latin typeface="Arial" panose="020B0604020202020204" pitchFamily="34" charset="0"/>
                    <a:ea typeface="Times New Roman" panose="02020603050405020304" pitchFamily="18" charset="0"/>
                  </a:rPr>
                  <a:t>Vì </a:t>
                </a:r>
                <a14:m>
                  <m:oMath xmlns:m="http://schemas.openxmlformats.org/officeDocument/2006/math">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𝑀𝑁𝑃𝑄</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𝑀</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𝑁</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𝑃</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𝑄</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oMath>
                </a14:m>
                <a:r>
                  <a:rPr lang="da-DK" sz="4000" dirty="0">
                    <a:solidFill>
                      <a:srgbClr val="000000"/>
                    </a:solidFill>
                    <a:latin typeface="Arial" panose="020B0604020202020204" pitchFamily="34" charset="0"/>
                    <a:ea typeface="Times New Roman" panose="02020603050405020304" pitchFamily="18" charset="0"/>
                  </a:rPr>
                  <a:t> là hình lập phương nên </a:t>
                </a:r>
                <a14:m>
                  <m:oMath xmlns:m="http://schemas.openxmlformats.org/officeDocument/2006/math">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𝑀𝑀</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 // </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𝑃𝑃</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oMath>
                </a14:m>
                <a:r>
                  <a:rPr lang="da-DK" sz="4000" dirty="0">
                    <a:solidFill>
                      <a:srgbClr val="000000"/>
                    </a:solidFill>
                    <a:latin typeface="Arial" panose="020B0604020202020204" pitchFamily="34" charset="0"/>
                    <a:ea typeface="Times New Roman" panose="02020603050405020304" pitchFamily="18" charset="0"/>
                  </a:rPr>
                  <a:t> và </a:t>
                </a:r>
                <a14:m>
                  <m:oMath xmlns:m="http://schemas.openxmlformats.org/officeDocument/2006/math">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𝑀𝑀</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 = </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𝑃𝑃</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oMath>
                </a14:m>
                <a:r>
                  <a:rPr lang="da-DK" sz="4000" dirty="0">
                    <a:solidFill>
                      <a:srgbClr val="000000"/>
                    </a:solidFill>
                    <a:latin typeface="Arial" panose="020B0604020202020204" pitchFamily="34" charset="0"/>
                    <a:ea typeface="Times New Roman" panose="02020603050405020304" pitchFamily="18" charset="0"/>
                  </a:rPr>
                  <a:t>.</a:t>
                </a:r>
                <a:endParaRPr lang="en-US" sz="3600" dirty="0">
                  <a:latin typeface="Times New Roman" panose="02020603050405020304" pitchFamily="18" charset="0"/>
                  <a:ea typeface="Times New Roman" panose="02020603050405020304" pitchFamily="18" charset="0"/>
                </a:endParaRPr>
              </a:p>
              <a:p>
                <a:pPr marL="30480" marR="30480" algn="just">
                  <a:lnSpc>
                    <a:spcPct val="150000"/>
                  </a:lnSpc>
                </a:pPr>
                <a14:m>
                  <m:oMath xmlns:m="http://schemas.openxmlformats.org/officeDocument/2006/math">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𝑀</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𝑃</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𝑃𝑀</m:t>
                    </m:r>
                  </m:oMath>
                </a14:m>
                <a:r>
                  <a:rPr lang="da-DK" sz="4000" dirty="0">
                    <a:solidFill>
                      <a:srgbClr val="000000"/>
                    </a:solidFill>
                    <a:latin typeface="Arial" panose="020B0604020202020204" pitchFamily="34" charset="0"/>
                    <a:ea typeface="Times New Roman" panose="02020603050405020304" pitchFamily="18" charset="0"/>
                  </a:rPr>
                  <a:t> là hình bình hành </a:t>
                </a:r>
                <a:endParaRPr lang="en-US" sz="4000" i="1" dirty="0">
                  <a:solidFill>
                    <a:srgbClr val="000000"/>
                  </a:solidFill>
                  <a:latin typeface="Cambria Math" panose="02040503050406030204" pitchFamily="18" charset="0"/>
                  <a:ea typeface="Times New Roman" panose="02020603050405020304" pitchFamily="18" charset="0"/>
                  <a:cs typeface="Arial" panose="020B0604020202020204" pitchFamily="34" charset="0"/>
                </a:endParaRPr>
              </a:p>
              <a:p>
                <a:pPr marL="30480" marR="30480" algn="just">
                  <a:lnSpc>
                    <a:spcPct val="150000"/>
                  </a:lnSpc>
                </a:pPr>
                <a14:m>
                  <m:oMath xmlns:m="http://schemas.openxmlformats.org/officeDocument/2006/math">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oMath>
                </a14:m>
                <a:r>
                  <a:rPr lang="da-DK" sz="4000" dirty="0">
                    <a:solidFill>
                      <a:srgbClr val="000000"/>
                    </a:solidFill>
                    <a:latin typeface="Arial" panose="020B0604020202020204" pitchFamily="34" charset="0"/>
                    <a:ea typeface="Times New Roman" panose="02020603050405020304" pitchFamily="18" charset="0"/>
                  </a:rPr>
                  <a:t> </a:t>
                </a:r>
                <a14:m>
                  <m:oMath xmlns:m="http://schemas.openxmlformats.org/officeDocument/2006/math">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𝑀𝑃</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 // </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𝑀</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𝑃</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oMath>
                </a14:m>
                <a:r>
                  <a:rPr lang="da-DK" sz="4000" dirty="0">
                    <a:solidFill>
                      <a:srgbClr val="000000"/>
                    </a:solidFill>
                    <a:latin typeface="Arial" panose="020B0604020202020204" pitchFamily="34" charset="0"/>
                    <a:ea typeface="Times New Roman" panose="02020603050405020304" pitchFamily="18" charset="0"/>
                  </a:rPr>
                  <a:t>.</a:t>
                </a:r>
                <a:endParaRPr lang="en-US" sz="3600" dirty="0">
                  <a:latin typeface="Times New Roman" panose="02020603050405020304" pitchFamily="18" charset="0"/>
                  <a:ea typeface="Times New Roman" panose="02020603050405020304" pitchFamily="18" charset="0"/>
                </a:endParaRPr>
              </a:p>
              <a:p>
                <a:pPr marL="30480" marR="30480" algn="just">
                  <a:lnSpc>
                    <a:spcPct val="150000"/>
                  </a:lnSpc>
                </a:pPr>
                <a:r>
                  <a:rPr lang="da-DK" sz="4000" dirty="0">
                    <a:solidFill>
                      <a:srgbClr val="000000"/>
                    </a:solidFill>
                    <a:latin typeface="Arial" panose="020B0604020202020204" pitchFamily="34" charset="0"/>
                    <a:ea typeface="Times New Roman" panose="02020603050405020304" pitchFamily="18" charset="0"/>
                  </a:rPr>
                  <a:t>Suy ra </a:t>
                </a:r>
                <a14:m>
                  <m:oMath xmlns:m="http://schemas.openxmlformats.org/officeDocument/2006/math">
                    <m:d>
                      <m:d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dPr>
                      <m:e>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𝑀𝑁</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𝑀</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𝑃</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e>
                    </m:d>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 </m:t>
                    </m:r>
                    <m:d>
                      <m:d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dPr>
                      <m:e>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𝑀𝑁</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𝑀𝑃</m:t>
                        </m:r>
                      </m:e>
                    </m:d>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accPr>
                      <m:e>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𝑁𝑀𝑃</m:t>
                        </m:r>
                      </m:e>
                    </m:acc>
                  </m:oMath>
                </a14:m>
                <a:r>
                  <a:rPr lang="da-DK" sz="4000" dirty="0">
                    <a:solidFill>
                      <a:srgbClr val="000000"/>
                    </a:solidFill>
                    <a:latin typeface="Arial" panose="020B0604020202020204" pitchFamily="34" charset="0"/>
                    <a:ea typeface="Times New Roman" panose="02020603050405020304" pitchFamily="18" charset="0"/>
                  </a:rPr>
                  <a:t> </a:t>
                </a:r>
                <a:endParaRPr lang="en-US" sz="3600" dirty="0">
                  <a:latin typeface="Times New Roman" panose="02020603050405020304" pitchFamily="18" charset="0"/>
                  <a:ea typeface="Times New Roman" panose="02020603050405020304" pitchFamily="18" charset="0"/>
                </a:endParaRPr>
              </a:p>
              <a:p>
                <a:pPr marL="30480" marR="30480" algn="just">
                  <a:lnSpc>
                    <a:spcPct val="150000"/>
                  </a:lnSpc>
                </a:pPr>
                <a:r>
                  <a:rPr lang="da-DK" sz="4000" dirty="0">
                    <a:solidFill>
                      <a:srgbClr val="000000"/>
                    </a:solidFill>
                    <a:latin typeface="Arial" panose="020B0604020202020204" pitchFamily="34" charset="0"/>
                    <a:ea typeface="Times New Roman" panose="02020603050405020304" pitchFamily="18" charset="0"/>
                  </a:rPr>
                  <a:t>Vì MNPQ là hình vuông nên </a:t>
                </a:r>
                <a14:m>
                  <m:oMath xmlns:m="http://schemas.openxmlformats.org/officeDocument/2006/math">
                    <m:acc>
                      <m:accPr>
                        <m:chr m:val="̂"/>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accPr>
                      <m:e>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𝑁𝑀𝑃</m:t>
                        </m:r>
                      </m:e>
                    </m:acc>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sSup>
                      <m:sSup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sSupPr>
                      <m:e>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45</m:t>
                        </m:r>
                      </m:e>
                      <m:sup>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sup>
                    </m:sSup>
                  </m:oMath>
                </a14:m>
                <a:r>
                  <a:rPr lang="da-DK" sz="4000" dirty="0">
                    <a:solidFill>
                      <a:srgbClr val="000000"/>
                    </a:solidFill>
                    <a:latin typeface="Arial" panose="020B0604020202020204" pitchFamily="34" charset="0"/>
                    <a:ea typeface="Times New Roman" panose="02020603050405020304" pitchFamily="18" charset="0"/>
                  </a:rPr>
                  <a:t>.</a:t>
                </a:r>
                <a:endParaRPr lang="en-US" sz="3600" dirty="0">
                  <a:latin typeface="Times New Roman" panose="02020603050405020304" pitchFamily="18" charset="0"/>
                  <a:ea typeface="Times New Roman" panose="02020603050405020304" pitchFamily="18" charset="0"/>
                </a:endParaRPr>
              </a:p>
              <a:p>
                <a:pPr marL="30480" marR="30480" algn="just">
                  <a:lnSpc>
                    <a:spcPct val="150000"/>
                  </a:lnSpc>
                </a:pPr>
                <a:r>
                  <a:rPr lang="da-DK" sz="4000" dirty="0">
                    <a:solidFill>
                      <a:srgbClr val="000000"/>
                    </a:solidFill>
                    <a:latin typeface="Arial" panose="020B0604020202020204" pitchFamily="34" charset="0"/>
                    <a:ea typeface="Times New Roman" panose="02020603050405020304" pitchFamily="18" charset="0"/>
                  </a:rPr>
                  <a:t>Vậy góc giữa hai đường thẳng </a:t>
                </a:r>
                <a14:m>
                  <m:oMath xmlns:m="http://schemas.openxmlformats.org/officeDocument/2006/math">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𝑀𝑁</m:t>
                    </m:r>
                  </m:oMath>
                </a14:m>
                <a:r>
                  <a:rPr lang="da-DK" sz="4000" dirty="0">
                    <a:solidFill>
                      <a:srgbClr val="000000"/>
                    </a:solidFill>
                    <a:latin typeface="Arial" panose="020B0604020202020204" pitchFamily="34" charset="0"/>
                    <a:ea typeface="Times New Roman" panose="02020603050405020304" pitchFamily="18" charset="0"/>
                  </a:rPr>
                  <a:t> và </a:t>
                </a:r>
                <a14:m>
                  <m:oMath xmlns:m="http://schemas.openxmlformats.org/officeDocument/2006/math">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𝑀</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𝑃</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oMath>
                </a14:m>
                <a:r>
                  <a:rPr lang="da-DK" sz="4000" dirty="0">
                    <a:solidFill>
                      <a:srgbClr val="000000"/>
                    </a:solidFill>
                    <a:latin typeface="Arial" panose="020B0604020202020204" pitchFamily="34" charset="0"/>
                    <a:ea typeface="Times New Roman" panose="02020603050405020304" pitchFamily="18" charset="0"/>
                  </a:rPr>
                  <a:t> bằng </a:t>
                </a:r>
                <a14:m>
                  <m:oMath xmlns:m="http://schemas.openxmlformats.org/officeDocument/2006/math">
                    <m:sSup>
                      <m:sSup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sSupPr>
                      <m:e>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45</m:t>
                        </m:r>
                      </m:e>
                      <m:sup>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sup>
                    </m:sSup>
                  </m:oMath>
                </a14:m>
                <a:r>
                  <a:rPr lang="da-DK" sz="4000" dirty="0">
                    <a:solidFill>
                      <a:srgbClr val="000000"/>
                    </a:solidFill>
                    <a:latin typeface="Arial" panose="020B0604020202020204" pitchFamily="34" charset="0"/>
                    <a:ea typeface="Times New Roman" panose="02020603050405020304" pitchFamily="18" charset="0"/>
                  </a:rPr>
                  <a:t>.</a:t>
                </a:r>
                <a:endParaRPr lang="en-US" sz="3600" dirty="0">
                  <a:latin typeface="Times New Roman" panose="02020603050405020304" pitchFamily="18" charset="0"/>
                  <a:ea typeface="Times New Roman" panose="02020603050405020304" pitchFamily="18" charset="0"/>
                </a:endParaRPr>
              </a:p>
            </p:txBody>
          </p:sp>
        </mc:Choice>
        <mc:Fallback>
          <p:sp>
            <p:nvSpPr>
              <p:cNvPr id="4" name="Rectangle 3"/>
              <p:cNvSpPr>
                <a:spLocks noRot="1" noChangeAspect="1" noMove="1" noResize="1" noEditPoints="1" noAdjustHandles="1" noChangeArrowheads="1" noChangeShapeType="1" noTextEdit="1"/>
              </p:cNvSpPr>
              <p:nvPr/>
            </p:nvSpPr>
            <p:spPr>
              <a:xfrm>
                <a:off x="7551834" y="1410269"/>
                <a:ext cx="9889986" cy="7417608"/>
              </a:xfrm>
              <a:prstGeom prst="rect">
                <a:avLst/>
              </a:prstGeom>
              <a:blipFill>
                <a:blip r:embed="rId6"/>
                <a:stretch>
                  <a:fillRect l="-1911" r="-1850" b="-2547"/>
                </a:stretch>
              </a:blipFill>
            </p:spPr>
            <p:txBody>
              <a:bodyPr/>
              <a:lstStyle/>
              <a:p>
                <a:r>
                  <a:rPr lang="en-US">
                    <a:noFill/>
                  </a:rPr>
                  <a:t> </a:t>
                </a:r>
              </a:p>
            </p:txBody>
          </p:sp>
        </mc:Fallback>
      </mc:AlternateContent>
      <p:sp>
        <p:nvSpPr>
          <p:cNvPr id="10" name="Oval Callout 9"/>
          <p:cNvSpPr/>
          <p:nvPr/>
        </p:nvSpPr>
        <p:spPr>
          <a:xfrm>
            <a:off x="1475846" y="1085545"/>
            <a:ext cx="1794022" cy="786468"/>
          </a:xfrm>
          <a:prstGeom prst="wedgeEllipseCallout">
            <a:avLst>
              <a:gd name="adj1" fmla="val 16723"/>
              <a:gd name="adj2" fmla="val 80858"/>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3800" b="1" i="0" u="none" strike="noStrike" kern="0" cap="none" spc="0" normalizeH="0" baseline="0" noProof="0" dirty="0">
              <a:ln>
                <a:noFill/>
              </a:ln>
              <a:solidFill>
                <a:srgbClr val="FFFFFF"/>
              </a:solidFill>
              <a:effectLst/>
              <a:uLnTx/>
              <a:uFillTx/>
              <a:latin typeface="Arial"/>
              <a:ea typeface="+mn-ea"/>
              <a:cs typeface="+mn-cs"/>
            </a:endParaRPr>
          </a:p>
        </p:txBody>
      </p:sp>
      <p:pic>
        <p:nvPicPr>
          <p:cNvPr id="2" name="Picture 1">
            <a:extLst>
              <a:ext uri="{FF2B5EF4-FFF2-40B4-BE49-F238E27FC236}">
                <a16:creationId xmlns:a16="http://schemas.microsoft.com/office/drawing/2014/main" id="{2D0DA30A-FD79-54CC-1C47-5F120CA2FFB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75846" y="3043105"/>
            <a:ext cx="4816819" cy="5042693"/>
          </a:xfrm>
          <a:prstGeom prst="rect">
            <a:avLst/>
          </a:prstGeom>
        </p:spPr>
      </p:pic>
    </p:spTree>
    <p:extLst>
      <p:ext uri="{BB962C8B-B14F-4D97-AF65-F5344CB8AC3E}">
        <p14:creationId xmlns:p14="http://schemas.microsoft.com/office/powerpoint/2010/main" val="1994374195"/>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2446" y="-1899233"/>
            <a:ext cx="4240207" cy="4240207"/>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554200" y="-2120104"/>
            <a:ext cx="4240207" cy="4240207"/>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7348889" y="8709034"/>
            <a:ext cx="1082759" cy="1610050"/>
          </a:xfrm>
          <a:prstGeom prst="rect">
            <a:avLst/>
          </a:prstGeom>
        </p:spPr>
      </p:pic>
      <p:sp>
        <p:nvSpPr>
          <p:cNvPr id="14" name="Oval Callout 15">
            <a:extLst>
              <a:ext uri="{FF2B5EF4-FFF2-40B4-BE49-F238E27FC236}">
                <a16:creationId xmlns:a16="http://schemas.microsoft.com/office/drawing/2014/main" id="{C9AC5CB0-3134-42F3-5A60-6C6A827D8CC5}"/>
              </a:ext>
            </a:extLst>
          </p:cNvPr>
          <p:cNvSpPr/>
          <p:nvPr/>
        </p:nvSpPr>
        <p:spPr>
          <a:xfrm>
            <a:off x="15777292" y="495300"/>
            <a:ext cx="1794022" cy="786468"/>
          </a:xfrm>
          <a:prstGeom prst="wedgeEllipseCallout">
            <a:avLst>
              <a:gd name="adj1" fmla="val -24857"/>
              <a:gd name="adj2" fmla="val 68619"/>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3800" b="1" i="0" u="none" strike="noStrike" kern="0" cap="none" spc="0" normalizeH="0" baseline="0" noProof="0" dirty="0">
              <a:ln>
                <a:noFill/>
              </a:ln>
              <a:solidFill>
                <a:srgbClr val="FFFFFF"/>
              </a:solidFill>
              <a:effectLst/>
              <a:uLnTx/>
              <a:uFillTx/>
              <a:latin typeface="Arial"/>
              <a:ea typeface="+mn-ea"/>
              <a:cs typeface="+mn-cs"/>
            </a:endParaRPr>
          </a:p>
        </p:txBody>
      </p:sp>
      <p:pic>
        <p:nvPicPr>
          <p:cNvPr id="2" name="Picture 1">
            <a:extLst>
              <a:ext uri="{FF2B5EF4-FFF2-40B4-BE49-F238E27FC236}">
                <a16:creationId xmlns:a16="http://schemas.microsoft.com/office/drawing/2014/main" id="{3DE55BE3-8543-3C4D-7FBC-3CA1EAE6EFF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04029" y="2593533"/>
            <a:ext cx="3946525" cy="4283947"/>
          </a:xfrm>
          <a:prstGeom prst="rect">
            <a:avLst/>
          </a:prstGeom>
        </p:spPr>
      </p:pic>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0211EA58-4AA7-12EE-B1EF-C4672ACFAFE7}"/>
                  </a:ext>
                </a:extLst>
              </p:cNvPr>
              <p:cNvSpPr txBox="1"/>
              <p:nvPr/>
            </p:nvSpPr>
            <p:spPr>
              <a:xfrm>
                <a:off x="537446" y="888534"/>
                <a:ext cx="13752077" cy="9019905"/>
              </a:xfrm>
              <a:prstGeom prst="rect">
                <a:avLst/>
              </a:prstGeom>
              <a:noFill/>
            </p:spPr>
            <p:txBody>
              <a:bodyPr wrap="square">
                <a:spAutoFit/>
              </a:bodyPr>
              <a:lstStyle/>
              <a:p>
                <a:pPr marL="30480" marR="30480" algn="just">
                  <a:lnSpc>
                    <a:spcPct val="150000"/>
                  </a:lnSpc>
                </a:pPr>
                <a:r>
                  <a:rPr lang="pt-BR" sz="3800" dirty="0">
                    <a:solidFill>
                      <a:srgbClr val="000000"/>
                    </a:solidFill>
                    <a:latin typeface="Arial" panose="020B0604020202020204" pitchFamily="34" charset="0"/>
                    <a:ea typeface="Times New Roman" panose="02020603050405020304" pitchFamily="18" charset="0"/>
                  </a:rPr>
                  <a:t>d) Ta có: </a:t>
                </a:r>
                <a14:m>
                  <m:oMath xmlns:m="http://schemas.openxmlformats.org/officeDocument/2006/math">
                    <m:r>
                      <a:rPr lang="en-US" sz="38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𝐶𝐶</m:t>
                    </m:r>
                    <m:r>
                      <a:rPr lang="pt-BR" sz="3800" i="1">
                        <a:solidFill>
                          <a:srgbClr val="000000"/>
                        </a:solidFill>
                        <a:latin typeface="Cambria Math" panose="02040503050406030204" pitchFamily="18" charset="0"/>
                        <a:ea typeface="Times New Roman" panose="02020603050405020304" pitchFamily="18" charset="0"/>
                        <a:cs typeface="Arial" panose="020B0604020202020204" pitchFamily="34" charset="0"/>
                      </a:rPr>
                      <m:t>’ // </m:t>
                    </m:r>
                    <m:r>
                      <a:rPr lang="en-US" sz="38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𝐵𝐵</m:t>
                    </m:r>
                    <m:r>
                      <a:rPr lang="pt-BR" sz="38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oMath>
                </a14:m>
                <a:r>
                  <a:rPr lang="pt-BR" sz="3800" dirty="0">
                    <a:solidFill>
                      <a:srgbClr val="000000"/>
                    </a:solidFill>
                    <a:latin typeface="Arial" panose="020B0604020202020204" pitchFamily="34" charset="0"/>
                    <a:ea typeface="Times New Roman" panose="02020603050405020304" pitchFamily="18" charset="0"/>
                  </a:rPr>
                  <a:t>.</a:t>
                </a:r>
                <a:endParaRPr lang="en-US" sz="3800" dirty="0">
                  <a:latin typeface="Times New Roman" panose="02020603050405020304" pitchFamily="18" charset="0"/>
                  <a:ea typeface="Times New Roman" panose="02020603050405020304" pitchFamily="18" charset="0"/>
                </a:endParaRPr>
              </a:p>
              <a:p>
                <a:pPr marL="30480" marR="30480" algn="just">
                  <a:lnSpc>
                    <a:spcPct val="150000"/>
                  </a:lnSpc>
                </a:pPr>
                <a:r>
                  <a:rPr lang="pt-BR" sz="3800" dirty="0">
                    <a:solidFill>
                      <a:srgbClr val="000000"/>
                    </a:solidFill>
                    <a:latin typeface="Arial" panose="020B0604020202020204" pitchFamily="34" charset="0"/>
                    <a:ea typeface="Times New Roman" panose="02020603050405020304" pitchFamily="18" charset="0"/>
                  </a:rPr>
                  <a:t>Mà </a:t>
                </a:r>
                <a14:m>
                  <m:oMath xmlns:m="http://schemas.openxmlformats.org/officeDocument/2006/math">
                    <m:r>
                      <a:rPr lang="en-US" sz="38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𝐵𝐵</m:t>
                    </m:r>
                    <m:r>
                      <a:rPr lang="pt-BR" sz="38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en-US" sz="38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𝐴𝐵𝐵</m:t>
                    </m:r>
                    <m:r>
                      <a:rPr lang="pt-BR" sz="38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en-US" sz="38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𝐴</m:t>
                    </m:r>
                    <m:r>
                      <a:rPr lang="pt-BR" sz="38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oMath>
                </a14:m>
                <a:r>
                  <a:rPr lang="pt-BR" sz="3800" dirty="0">
                    <a:solidFill>
                      <a:srgbClr val="000000"/>
                    </a:solidFill>
                    <a:latin typeface="Arial" panose="020B0604020202020204" pitchFamily="34" charset="0"/>
                    <a:ea typeface="Times New Roman" panose="02020603050405020304" pitchFamily="18" charset="0"/>
                  </a:rPr>
                  <a:t> nên </a:t>
                </a:r>
                <a14:m>
                  <m:oMath xmlns:m="http://schemas.openxmlformats.org/officeDocument/2006/math">
                    <m:r>
                      <a:rPr lang="en-US" sz="38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𝐶𝐶</m:t>
                    </m:r>
                    <m:r>
                      <a:rPr lang="pt-BR" sz="3800" i="1">
                        <a:solidFill>
                          <a:srgbClr val="000000"/>
                        </a:solidFill>
                        <a:latin typeface="Cambria Math" panose="02040503050406030204" pitchFamily="18" charset="0"/>
                        <a:ea typeface="Times New Roman" panose="02020603050405020304" pitchFamily="18" charset="0"/>
                        <a:cs typeface="Arial" panose="020B0604020202020204" pitchFamily="34" charset="0"/>
                      </a:rPr>
                      <m:t>’ // (</m:t>
                    </m:r>
                    <m:r>
                      <a:rPr lang="en-US" sz="38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𝐴𝐵𝐵</m:t>
                    </m:r>
                    <m:r>
                      <a:rPr lang="pt-BR" sz="38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en-US" sz="38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𝐴</m:t>
                    </m:r>
                    <m:r>
                      <a:rPr lang="pt-BR" sz="38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oMath>
                </a14:m>
                <a:r>
                  <a:rPr lang="pt-BR" sz="3800" dirty="0">
                    <a:solidFill>
                      <a:srgbClr val="000000"/>
                    </a:solidFill>
                    <a:latin typeface="Arial" panose="020B0604020202020204" pitchFamily="34" charset="0"/>
                    <a:ea typeface="Times New Roman" panose="02020603050405020304" pitchFamily="18" charset="0"/>
                  </a:rPr>
                  <a:t>.</a:t>
                </a:r>
                <a:endParaRPr lang="en-US" sz="3800" dirty="0">
                  <a:latin typeface="Times New Roman" panose="02020603050405020304" pitchFamily="18" charset="0"/>
                  <a:ea typeface="Times New Roman" panose="02020603050405020304" pitchFamily="18" charset="0"/>
                </a:endParaRPr>
              </a:p>
              <a:p>
                <a:pPr marL="30480" marR="30480" algn="just">
                  <a:lnSpc>
                    <a:spcPct val="150000"/>
                  </a:lnSpc>
                </a:pPr>
                <a:r>
                  <a:rPr lang="pt-BR" sz="3800" dirty="0">
                    <a:solidFill>
                      <a:srgbClr val="000000"/>
                    </a:solidFill>
                    <a:latin typeface="Arial" panose="020B0604020202020204" pitchFamily="34" charset="0"/>
                    <a:ea typeface="Times New Roman" panose="02020603050405020304" pitchFamily="18" charset="0"/>
                  </a:rPr>
                  <a:t>Khi đó </a:t>
                </a:r>
                <a14:m>
                  <m:oMath xmlns:m="http://schemas.openxmlformats.org/officeDocument/2006/math">
                    <m:r>
                      <a:rPr lang="en-US" sz="38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𝑑</m:t>
                    </m:r>
                    <m:d>
                      <m:dPr>
                        <m:ctrlPr>
                          <a:rPr lang="en-US" sz="38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dPr>
                      <m:e>
                        <m:r>
                          <a:rPr lang="en-US" sz="38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𝐶𝐶</m:t>
                        </m:r>
                        <m:r>
                          <a:rPr lang="pt-BR" sz="3800" i="1">
                            <a:solidFill>
                              <a:srgbClr val="000000"/>
                            </a:solidFill>
                            <a:latin typeface="Cambria Math" panose="02040503050406030204" pitchFamily="18" charset="0"/>
                            <a:ea typeface="Times New Roman" panose="02020603050405020304" pitchFamily="18" charset="0"/>
                            <a:cs typeface="Arial" panose="020B0604020202020204" pitchFamily="34" charset="0"/>
                          </a:rPr>
                          <m:t>’, </m:t>
                        </m:r>
                        <m:d>
                          <m:dPr>
                            <m:ctrlPr>
                              <a:rPr lang="en-US" sz="38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dPr>
                          <m:e>
                            <m:r>
                              <a:rPr lang="en-US" sz="38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𝐴𝐵𝐵</m:t>
                            </m:r>
                            <m:r>
                              <a:rPr lang="pt-BR" sz="38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en-US" sz="38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𝐴</m:t>
                            </m:r>
                            <m:r>
                              <a:rPr lang="pt-BR" sz="38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e>
                        </m:d>
                      </m:e>
                    </m:d>
                    <m:r>
                      <a:rPr lang="pt-BR" sz="38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en-US" sz="38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𝑑</m:t>
                    </m:r>
                    <m:r>
                      <a:rPr lang="pt-BR" sz="38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en-US" sz="38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𝐶</m:t>
                    </m:r>
                    <m:r>
                      <a:rPr lang="pt-BR" sz="3800" i="1">
                        <a:solidFill>
                          <a:srgbClr val="000000"/>
                        </a:solidFill>
                        <a:latin typeface="Cambria Math" panose="02040503050406030204" pitchFamily="18" charset="0"/>
                        <a:ea typeface="Times New Roman" panose="02020603050405020304" pitchFamily="18" charset="0"/>
                        <a:cs typeface="Arial" panose="020B0604020202020204" pitchFamily="34" charset="0"/>
                      </a:rPr>
                      <m:t>, (</m:t>
                    </m:r>
                    <m:r>
                      <a:rPr lang="en-US" sz="38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𝐴𝐵𝐵</m:t>
                    </m:r>
                    <m:r>
                      <a:rPr lang="pt-BR" sz="38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en-US" sz="38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𝐴</m:t>
                    </m:r>
                    <m:r>
                      <a:rPr lang="pt-BR" sz="38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oMath>
                </a14:m>
                <a:endParaRPr lang="en-US" sz="3800" dirty="0">
                  <a:latin typeface="Times New Roman" panose="02020603050405020304" pitchFamily="18" charset="0"/>
                  <a:ea typeface="Times New Roman" panose="02020603050405020304" pitchFamily="18" charset="0"/>
                </a:endParaRPr>
              </a:p>
              <a:p>
                <a:pPr marL="30480" marR="30480" algn="just">
                  <a:lnSpc>
                    <a:spcPct val="150000"/>
                  </a:lnSpc>
                </a:pPr>
                <a:r>
                  <a:rPr lang="pt-BR" sz="3800" dirty="0">
                    <a:solidFill>
                      <a:srgbClr val="000000"/>
                    </a:solidFill>
                    <a:latin typeface="Arial" panose="020B0604020202020204" pitchFamily="34" charset="0"/>
                    <a:ea typeface="Times New Roman" panose="02020603050405020304" pitchFamily="18" charset="0"/>
                  </a:rPr>
                  <a:t>Có </a:t>
                </a:r>
                <a14:m>
                  <m:oMath xmlns:m="http://schemas.openxmlformats.org/officeDocument/2006/math">
                    <m:r>
                      <a:rPr lang="en-US" sz="38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𝐴𝐴</m:t>
                    </m:r>
                    <m:r>
                      <a:rPr lang="pt-BR" sz="38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en-US" sz="38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𝐴𝐵𝐶</m:t>
                    </m:r>
                    <m:r>
                      <a:rPr lang="pt-BR" sz="38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oMath>
                </a14:m>
                <a:r>
                  <a:rPr lang="pt-BR" sz="3800" dirty="0">
                    <a:solidFill>
                      <a:srgbClr val="000000"/>
                    </a:solidFill>
                    <a:latin typeface="Arial" panose="020B0604020202020204" pitchFamily="34" charset="0"/>
                    <a:ea typeface="Times New Roman" panose="02020603050405020304" pitchFamily="18" charset="0"/>
                  </a:rPr>
                  <a:t> và </a:t>
                </a:r>
                <a14:m>
                  <m:oMath xmlns:m="http://schemas.openxmlformats.org/officeDocument/2006/math">
                    <m:r>
                      <a:rPr lang="en-US" sz="38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𝐶𝑀</m:t>
                    </m:r>
                    <m:r>
                      <a:rPr lang="pt-BR" sz="38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en-US" sz="38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𝐴𝐵𝐶</m:t>
                    </m:r>
                    <m:r>
                      <a:rPr lang="pt-BR" sz="38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oMath>
                </a14:m>
                <a:r>
                  <a:rPr lang="pt-BR" sz="3800" dirty="0">
                    <a:solidFill>
                      <a:srgbClr val="000000"/>
                    </a:solidFill>
                    <a:latin typeface="Arial" panose="020B0604020202020204" pitchFamily="34" charset="0"/>
                    <a:ea typeface="Times New Roman" panose="02020603050405020304" pitchFamily="18" charset="0"/>
                  </a:rPr>
                  <a:t> </a:t>
                </a:r>
                <a14:m>
                  <m:oMath xmlns:m="http://schemas.openxmlformats.org/officeDocument/2006/math">
                    <m:r>
                      <a:rPr lang="pt-BR" sz="38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en-US" sz="38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𝐴𝐴</m:t>
                    </m:r>
                    <m:r>
                      <a:rPr lang="pt-BR" sz="38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en-US" sz="38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𝐶𝑀</m:t>
                    </m:r>
                  </m:oMath>
                </a14:m>
                <a:r>
                  <a:rPr lang="pt-BR" sz="3800" dirty="0">
                    <a:solidFill>
                      <a:srgbClr val="000000"/>
                    </a:solidFill>
                    <a:latin typeface="Arial" panose="020B0604020202020204" pitchFamily="34" charset="0"/>
                    <a:ea typeface="Times New Roman" panose="02020603050405020304" pitchFamily="18" charset="0"/>
                  </a:rPr>
                  <a:t>.</a:t>
                </a:r>
                <a:endParaRPr lang="en-US" sz="3800" dirty="0">
                  <a:latin typeface="Times New Roman" panose="02020603050405020304" pitchFamily="18" charset="0"/>
                  <a:ea typeface="Times New Roman" panose="02020603050405020304" pitchFamily="18" charset="0"/>
                </a:endParaRPr>
              </a:p>
              <a:p>
                <a:pPr marL="30480" marR="30480" algn="just">
                  <a:lnSpc>
                    <a:spcPct val="150000"/>
                  </a:lnSpc>
                </a:pPr>
                <a:r>
                  <a:rPr lang="pt-BR" sz="3800" dirty="0">
                    <a:solidFill>
                      <a:srgbClr val="000000"/>
                    </a:solidFill>
                    <a:latin typeface="Arial" panose="020B0604020202020204" pitchFamily="34" charset="0"/>
                    <a:ea typeface="Times New Roman" panose="02020603050405020304" pitchFamily="18" charset="0"/>
                  </a:rPr>
                  <a:t>Vì tam giác </a:t>
                </a:r>
                <a14:m>
                  <m:oMath xmlns:m="http://schemas.openxmlformats.org/officeDocument/2006/math">
                    <m:r>
                      <a:rPr lang="en-US" sz="38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𝐴𝐵𝐶</m:t>
                    </m:r>
                  </m:oMath>
                </a14:m>
                <a:r>
                  <a:rPr lang="pt-BR" sz="3800" dirty="0">
                    <a:solidFill>
                      <a:srgbClr val="000000"/>
                    </a:solidFill>
                    <a:latin typeface="Arial" panose="020B0604020202020204" pitchFamily="34" charset="0"/>
                    <a:ea typeface="Times New Roman" panose="02020603050405020304" pitchFamily="18" charset="0"/>
                  </a:rPr>
                  <a:t> đều có </a:t>
                </a:r>
                <a14:m>
                  <m:oMath xmlns:m="http://schemas.openxmlformats.org/officeDocument/2006/math">
                    <m:r>
                      <a:rPr lang="en-US" sz="38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𝐶𝑀</m:t>
                    </m:r>
                  </m:oMath>
                </a14:m>
                <a:r>
                  <a:rPr lang="pt-BR" sz="3800" dirty="0">
                    <a:solidFill>
                      <a:srgbClr val="000000"/>
                    </a:solidFill>
                    <a:latin typeface="Arial" panose="020B0604020202020204" pitchFamily="34" charset="0"/>
                    <a:ea typeface="Times New Roman" panose="02020603050405020304" pitchFamily="18" charset="0"/>
                  </a:rPr>
                  <a:t> là đường trung tuyến </a:t>
                </a:r>
                <a14:m>
                  <m:oMath xmlns:m="http://schemas.openxmlformats.org/officeDocument/2006/math">
                    <m:r>
                      <a:rPr lang="pt-BR" sz="38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en-US" sz="38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𝐶𝑀</m:t>
                    </m:r>
                    <m:r>
                      <a:rPr lang="pt-BR" sz="38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en-US" sz="38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𝐴𝐵</m:t>
                    </m:r>
                  </m:oMath>
                </a14:m>
                <a:r>
                  <a:rPr lang="pt-BR" sz="3800" dirty="0">
                    <a:solidFill>
                      <a:srgbClr val="000000"/>
                    </a:solidFill>
                    <a:latin typeface="Arial" panose="020B0604020202020204" pitchFamily="34" charset="0"/>
                    <a:ea typeface="Times New Roman" panose="02020603050405020304" pitchFamily="18" charset="0"/>
                  </a:rPr>
                  <a:t>.</a:t>
                </a:r>
                <a:endParaRPr lang="en-US" sz="3800" dirty="0">
                  <a:latin typeface="Times New Roman" panose="02020603050405020304" pitchFamily="18" charset="0"/>
                  <a:ea typeface="Times New Roman" panose="02020603050405020304" pitchFamily="18" charset="0"/>
                </a:endParaRPr>
              </a:p>
              <a:p>
                <a:pPr marL="30480" marR="30480" algn="just">
                  <a:lnSpc>
                    <a:spcPct val="150000"/>
                  </a:lnSpc>
                </a:pPr>
                <a14:m>
                  <m:oMath xmlns:m="http://schemas.openxmlformats.org/officeDocument/2006/math">
                    <m:r>
                      <a:rPr lang="pt-BR" sz="38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en-US" sz="38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𝐶𝑀</m:t>
                    </m:r>
                    <m:r>
                      <a:rPr lang="pt-BR" sz="38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en-US" sz="38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𝐴𝐵𝐵</m:t>
                    </m:r>
                    <m:r>
                      <a:rPr lang="pt-BR" sz="38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en-US" sz="38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𝐴</m:t>
                    </m:r>
                    <m:r>
                      <a:rPr lang="pt-BR" sz="38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oMath>
                </a14:m>
                <a:r>
                  <a:rPr lang="pt-BR" sz="3800" dirty="0">
                    <a:solidFill>
                      <a:srgbClr val="000000"/>
                    </a:solidFill>
                    <a:latin typeface="Arial" panose="020B0604020202020204" pitchFamily="34" charset="0"/>
                    <a:ea typeface="Times New Roman" panose="02020603050405020304" pitchFamily="18" charset="0"/>
                  </a:rPr>
                  <a:t>.</a:t>
                </a:r>
                <a:endParaRPr lang="en-US" sz="3800" dirty="0">
                  <a:latin typeface="Times New Roman" panose="02020603050405020304" pitchFamily="18" charset="0"/>
                  <a:ea typeface="Times New Roman" panose="02020603050405020304" pitchFamily="18" charset="0"/>
                </a:endParaRPr>
              </a:p>
              <a:p>
                <a:pPr marL="30480" marR="30480" algn="just">
                  <a:lnSpc>
                    <a:spcPct val="150000"/>
                  </a:lnSpc>
                </a:pPr>
                <a:r>
                  <a:rPr lang="pt-BR" sz="3800" dirty="0">
                    <a:solidFill>
                      <a:srgbClr val="000000"/>
                    </a:solidFill>
                    <a:latin typeface="Arial" panose="020B0604020202020204" pitchFamily="34" charset="0"/>
                    <a:ea typeface="Times New Roman" panose="02020603050405020304" pitchFamily="18" charset="0"/>
                  </a:rPr>
                  <a:t>Khi đó </a:t>
                </a:r>
                <a14:m>
                  <m:oMath xmlns:m="http://schemas.openxmlformats.org/officeDocument/2006/math">
                    <m:r>
                      <a:rPr lang="en-US" sz="38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𝑑</m:t>
                    </m:r>
                    <m:r>
                      <a:rPr lang="pt-BR" sz="38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en-US" sz="38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𝐶</m:t>
                    </m:r>
                    <m:r>
                      <a:rPr lang="pt-BR" sz="3800" i="1">
                        <a:solidFill>
                          <a:srgbClr val="000000"/>
                        </a:solidFill>
                        <a:latin typeface="Cambria Math" panose="02040503050406030204" pitchFamily="18" charset="0"/>
                        <a:ea typeface="Times New Roman" panose="02020603050405020304" pitchFamily="18" charset="0"/>
                        <a:cs typeface="Arial" panose="020B0604020202020204" pitchFamily="34" charset="0"/>
                      </a:rPr>
                      <m:t>, (</m:t>
                    </m:r>
                    <m:r>
                      <a:rPr lang="en-US" sz="38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𝐴𝐵𝐵</m:t>
                    </m:r>
                    <m:r>
                      <a:rPr lang="pt-BR" sz="38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en-US" sz="38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𝐴</m:t>
                    </m:r>
                    <m:r>
                      <a:rPr lang="pt-BR" sz="38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en-US" sz="38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𝐶𝑀</m:t>
                    </m:r>
                    <m:r>
                      <a:rPr lang="pt-BR" sz="38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oMath>
                </a14:m>
                <a:endParaRPr lang="en-US" sz="3800" dirty="0">
                  <a:latin typeface="Times New Roman" panose="02020603050405020304" pitchFamily="18" charset="0"/>
                  <a:ea typeface="Times New Roman" panose="02020603050405020304" pitchFamily="18" charset="0"/>
                </a:endParaRPr>
              </a:p>
              <a:p>
                <a:pPr marL="30480" marR="30480" algn="just">
                  <a:lnSpc>
                    <a:spcPct val="150000"/>
                  </a:lnSpc>
                </a:pPr>
                <a:r>
                  <a:rPr lang="pt-BR" sz="3800" dirty="0">
                    <a:solidFill>
                      <a:srgbClr val="000000"/>
                    </a:solidFill>
                    <a:latin typeface="Arial" panose="020B0604020202020204" pitchFamily="34" charset="0"/>
                    <a:ea typeface="Times New Roman" panose="02020603050405020304" pitchFamily="18" charset="0"/>
                  </a:rPr>
                  <a:t>Xét </a:t>
                </a:r>
                <a14:m>
                  <m:oMath xmlns:m="http://schemas.openxmlformats.org/officeDocument/2006/math">
                    <m:r>
                      <a:rPr lang="pt-BR" sz="38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oMath>
                </a14:m>
                <a:r>
                  <a:rPr lang="pt-BR" sz="3800" dirty="0">
                    <a:solidFill>
                      <a:srgbClr val="000000"/>
                    </a:solidFill>
                    <a:latin typeface="Arial" panose="020B0604020202020204" pitchFamily="34" charset="0"/>
                    <a:ea typeface="Times New Roman" panose="02020603050405020304" pitchFamily="18" charset="0"/>
                  </a:rPr>
                  <a:t>ABC đều nên </a:t>
                </a:r>
                <a14:m>
                  <m:oMath xmlns:m="http://schemas.openxmlformats.org/officeDocument/2006/math">
                    <m:r>
                      <a:rPr lang="en-US" sz="38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𝐶𝑀</m:t>
                    </m:r>
                    <m:r>
                      <a:rPr lang="pt-BR" sz="38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38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fPr>
                      <m:num>
                        <m:r>
                          <a:rPr lang="en-US" sz="38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𝐴𝐵</m:t>
                        </m:r>
                        <m:rad>
                          <m:radPr>
                            <m:degHide m:val="on"/>
                            <m:ctrlPr>
                              <a:rPr lang="en-US" sz="38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radPr>
                          <m:deg/>
                          <m:e>
                            <m:r>
                              <a:rPr lang="pt-BR" sz="3800" i="1">
                                <a:solidFill>
                                  <a:srgbClr val="000000"/>
                                </a:solidFill>
                                <a:latin typeface="Cambria Math" panose="02040503050406030204" pitchFamily="18" charset="0"/>
                                <a:ea typeface="Times New Roman" panose="02020603050405020304" pitchFamily="18" charset="0"/>
                                <a:cs typeface="Arial" panose="020B0604020202020204" pitchFamily="34" charset="0"/>
                              </a:rPr>
                              <m:t>3</m:t>
                            </m:r>
                          </m:e>
                        </m:rad>
                      </m:num>
                      <m:den>
                        <m:r>
                          <a:rPr lang="pt-BR" sz="3800" i="1">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den>
                    </m:f>
                    <m:r>
                      <a:rPr lang="pt-BR" sz="38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38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fPr>
                      <m:num>
                        <m:r>
                          <a:rPr lang="en-US" sz="38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𝑎</m:t>
                        </m:r>
                        <m:rad>
                          <m:radPr>
                            <m:degHide m:val="on"/>
                            <m:ctrlPr>
                              <a:rPr lang="en-US" sz="38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radPr>
                          <m:deg/>
                          <m:e>
                            <m:r>
                              <a:rPr lang="pt-BR" sz="3800" i="1">
                                <a:solidFill>
                                  <a:srgbClr val="000000"/>
                                </a:solidFill>
                                <a:latin typeface="Cambria Math" panose="02040503050406030204" pitchFamily="18" charset="0"/>
                                <a:ea typeface="Times New Roman" panose="02020603050405020304" pitchFamily="18" charset="0"/>
                                <a:cs typeface="Arial" panose="020B0604020202020204" pitchFamily="34" charset="0"/>
                              </a:rPr>
                              <m:t>3</m:t>
                            </m:r>
                          </m:e>
                        </m:rad>
                      </m:num>
                      <m:den>
                        <m:r>
                          <a:rPr lang="pt-BR" sz="3800" i="1">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den>
                    </m:f>
                  </m:oMath>
                </a14:m>
                <a:r>
                  <a:rPr lang="pt-BR" sz="3800" dirty="0">
                    <a:solidFill>
                      <a:srgbClr val="000000"/>
                    </a:solidFill>
                    <a:latin typeface="Arial" panose="020B0604020202020204" pitchFamily="34" charset="0"/>
                    <a:ea typeface="Times New Roman" panose="02020603050405020304" pitchFamily="18" charset="0"/>
                  </a:rPr>
                  <a:t>.</a:t>
                </a:r>
                <a:endParaRPr lang="en-US" sz="3800" dirty="0">
                  <a:latin typeface="Times New Roman" panose="02020603050405020304" pitchFamily="18" charset="0"/>
                  <a:ea typeface="Times New Roman" panose="02020603050405020304" pitchFamily="18" charset="0"/>
                </a:endParaRPr>
              </a:p>
              <a:p>
                <a:pPr marL="30480" marR="30480" algn="just">
                  <a:lnSpc>
                    <a:spcPct val="150000"/>
                  </a:lnSpc>
                  <a:spcAft>
                    <a:spcPts val="1200"/>
                  </a:spcAft>
                </a:pPr>
                <a:r>
                  <a:rPr lang="en-US" sz="3800" dirty="0" err="1">
                    <a:solidFill>
                      <a:srgbClr val="000000"/>
                    </a:solidFill>
                    <a:latin typeface="Arial" panose="020B0604020202020204" pitchFamily="34" charset="0"/>
                    <a:ea typeface="Times New Roman" panose="02020603050405020304" pitchFamily="18" charset="0"/>
                  </a:rPr>
                  <a:t>Vậy</a:t>
                </a:r>
                <a:r>
                  <a:rPr lang="en-US" sz="3800" dirty="0">
                    <a:solidFill>
                      <a:srgbClr val="000000"/>
                    </a:solidFill>
                    <a:latin typeface="Arial" panose="020B0604020202020204" pitchFamily="34" charset="0"/>
                    <a:ea typeface="Times New Roman" panose="02020603050405020304" pitchFamily="18" charset="0"/>
                  </a:rPr>
                  <a:t> </a:t>
                </a:r>
                <a14:m>
                  <m:oMath xmlns:m="http://schemas.openxmlformats.org/officeDocument/2006/math">
                    <m:r>
                      <a:rPr lang="en-US" sz="38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𝑑</m:t>
                    </m:r>
                    <m:d>
                      <m:dPr>
                        <m:ctrlPr>
                          <a:rPr lang="en-US" sz="38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dPr>
                      <m:e>
                        <m:r>
                          <a:rPr lang="en-US" sz="38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𝐶𝐶</m:t>
                        </m:r>
                        <m:r>
                          <a:rPr lang="en-US" sz="3800" i="1">
                            <a:solidFill>
                              <a:srgbClr val="000000"/>
                            </a:solidFill>
                            <a:latin typeface="Cambria Math" panose="02040503050406030204" pitchFamily="18" charset="0"/>
                            <a:ea typeface="Times New Roman" panose="02020603050405020304" pitchFamily="18" charset="0"/>
                            <a:cs typeface="Arial" panose="020B0604020202020204" pitchFamily="34" charset="0"/>
                          </a:rPr>
                          <m:t>’, </m:t>
                        </m:r>
                        <m:d>
                          <m:dPr>
                            <m:ctrlPr>
                              <a:rPr lang="en-US" sz="38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dPr>
                          <m:e>
                            <m:r>
                              <a:rPr lang="en-US" sz="38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𝐴𝐵𝐵</m:t>
                            </m:r>
                            <m:r>
                              <a:rPr lang="en-US" sz="38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en-US" sz="38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𝐴</m:t>
                            </m:r>
                            <m:r>
                              <a:rPr lang="en-US" sz="38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e>
                        </m:d>
                      </m:e>
                    </m:d>
                    <m:r>
                      <a:rPr lang="en-US" sz="38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en-US" sz="38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𝑑</m:t>
                    </m:r>
                    <m:d>
                      <m:dPr>
                        <m:ctrlPr>
                          <a:rPr lang="en-US" sz="38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dPr>
                      <m:e>
                        <m:r>
                          <a:rPr lang="en-US" sz="38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𝐶</m:t>
                        </m:r>
                        <m:r>
                          <a:rPr lang="en-US" sz="3800" i="1">
                            <a:solidFill>
                              <a:srgbClr val="000000"/>
                            </a:solidFill>
                            <a:latin typeface="Cambria Math" panose="02040503050406030204" pitchFamily="18" charset="0"/>
                            <a:ea typeface="Times New Roman" panose="02020603050405020304" pitchFamily="18" charset="0"/>
                            <a:cs typeface="Arial" panose="020B0604020202020204" pitchFamily="34" charset="0"/>
                          </a:rPr>
                          <m:t>, </m:t>
                        </m:r>
                        <m:d>
                          <m:dPr>
                            <m:ctrlPr>
                              <a:rPr lang="en-US" sz="38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dPr>
                          <m:e>
                            <m:r>
                              <a:rPr lang="en-US" sz="38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𝐴𝐵𝐵</m:t>
                            </m:r>
                            <m:r>
                              <a:rPr lang="en-US" sz="38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en-US" sz="38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𝐴</m:t>
                            </m:r>
                            <m:r>
                              <a:rPr lang="en-US" sz="38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e>
                        </m:d>
                      </m:e>
                    </m:d>
                    <m:r>
                      <a:rPr lang="en-US" sz="38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38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fPr>
                      <m:num>
                        <m:r>
                          <a:rPr lang="en-US" sz="38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𝑎</m:t>
                        </m:r>
                        <m:rad>
                          <m:radPr>
                            <m:degHide m:val="on"/>
                            <m:ctrlPr>
                              <a:rPr lang="en-US" sz="38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radPr>
                          <m:deg/>
                          <m:e>
                            <m:r>
                              <a:rPr lang="en-US" sz="3800" i="1">
                                <a:solidFill>
                                  <a:srgbClr val="000000"/>
                                </a:solidFill>
                                <a:latin typeface="Cambria Math" panose="02040503050406030204" pitchFamily="18" charset="0"/>
                                <a:ea typeface="Times New Roman" panose="02020603050405020304" pitchFamily="18" charset="0"/>
                                <a:cs typeface="Arial" panose="020B0604020202020204" pitchFamily="34" charset="0"/>
                              </a:rPr>
                              <m:t>3</m:t>
                            </m:r>
                          </m:e>
                        </m:rad>
                      </m:num>
                      <m:den>
                        <m:r>
                          <a:rPr lang="en-US" sz="3800" i="1">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den>
                    </m:f>
                  </m:oMath>
                </a14:m>
                <a:r>
                  <a:rPr lang="en-US" sz="3800" dirty="0">
                    <a:solidFill>
                      <a:srgbClr val="000000"/>
                    </a:solidFill>
                    <a:latin typeface="Arial" panose="020B0604020202020204" pitchFamily="34" charset="0"/>
                    <a:ea typeface="Times New Roman" panose="02020603050405020304" pitchFamily="18" charset="0"/>
                  </a:rPr>
                  <a:t>.</a:t>
                </a:r>
                <a:endParaRPr lang="en-US" sz="3800" dirty="0">
                  <a:latin typeface="Times New Roman" panose="02020603050405020304" pitchFamily="18" charset="0"/>
                  <a:ea typeface="Times New Roman" panose="02020603050405020304" pitchFamily="18" charset="0"/>
                </a:endParaRPr>
              </a:p>
            </p:txBody>
          </p:sp>
        </mc:Choice>
        <mc:Fallback>
          <p:sp>
            <p:nvSpPr>
              <p:cNvPr id="4" name="TextBox 3">
                <a:extLst>
                  <a:ext uri="{FF2B5EF4-FFF2-40B4-BE49-F238E27FC236}">
                    <a16:creationId xmlns:a16="http://schemas.microsoft.com/office/drawing/2014/main" id="{0211EA58-4AA7-12EE-B1EF-C4672ACFAFE7}"/>
                  </a:ext>
                </a:extLst>
              </p:cNvPr>
              <p:cNvSpPr txBox="1">
                <a:spLocks noRot="1" noChangeAspect="1" noMove="1" noResize="1" noEditPoints="1" noAdjustHandles="1" noChangeArrowheads="1" noChangeShapeType="1" noTextEdit="1"/>
              </p:cNvSpPr>
              <p:nvPr/>
            </p:nvSpPr>
            <p:spPr>
              <a:xfrm>
                <a:off x="537446" y="888534"/>
                <a:ext cx="13752077" cy="9019905"/>
              </a:xfrm>
              <a:prstGeom prst="rect">
                <a:avLst/>
              </a:prstGeom>
              <a:blipFill>
                <a:blip r:embed="rId7"/>
                <a:stretch>
                  <a:fillRect l="-1241" b="-338"/>
                </a:stretch>
              </a:blipFill>
            </p:spPr>
            <p:txBody>
              <a:bodyPr/>
              <a:lstStyle/>
              <a:p>
                <a:r>
                  <a:rPr lang="en-US">
                    <a:noFill/>
                  </a:rPr>
                  <a:t> </a:t>
                </a:r>
              </a:p>
            </p:txBody>
          </p:sp>
        </mc:Fallback>
      </mc:AlternateContent>
    </p:spTree>
    <p:extLst>
      <p:ext uri="{BB962C8B-B14F-4D97-AF65-F5344CB8AC3E}">
        <p14:creationId xmlns:p14="http://schemas.microsoft.com/office/powerpoint/2010/main" val="277862118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2446" y="-1899233"/>
            <a:ext cx="4240207" cy="4240207"/>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554200" y="-2120104"/>
            <a:ext cx="4240207" cy="4240207"/>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7348889" y="8709034"/>
            <a:ext cx="1082759" cy="1610050"/>
          </a:xfrm>
          <a:prstGeom prst="rect">
            <a:avLst/>
          </a:prstGeom>
        </p:spPr>
      </p:pic>
      <p:sp>
        <p:nvSpPr>
          <p:cNvPr id="14" name="Oval Callout 15">
            <a:extLst>
              <a:ext uri="{FF2B5EF4-FFF2-40B4-BE49-F238E27FC236}">
                <a16:creationId xmlns:a16="http://schemas.microsoft.com/office/drawing/2014/main" id="{C9AC5CB0-3134-42F3-5A60-6C6A827D8CC5}"/>
              </a:ext>
            </a:extLst>
          </p:cNvPr>
          <p:cNvSpPr/>
          <p:nvPr/>
        </p:nvSpPr>
        <p:spPr>
          <a:xfrm>
            <a:off x="15777292" y="495300"/>
            <a:ext cx="1794022" cy="786468"/>
          </a:xfrm>
          <a:prstGeom prst="wedgeEllipseCallout">
            <a:avLst>
              <a:gd name="adj1" fmla="val -24857"/>
              <a:gd name="adj2" fmla="val 68619"/>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3800" b="1" i="0" u="none" strike="noStrike" kern="0" cap="none" spc="0" normalizeH="0" baseline="0" noProof="0" dirty="0">
              <a:ln>
                <a:noFill/>
              </a:ln>
              <a:solidFill>
                <a:srgbClr val="FFFFFF"/>
              </a:solidFill>
              <a:effectLst/>
              <a:uLnTx/>
              <a:uFillTx/>
              <a:latin typeface="Arial"/>
              <a:ea typeface="+mn-ea"/>
              <a:cs typeface="+mn-cs"/>
            </a:endParaRPr>
          </a:p>
        </p:txBody>
      </p:sp>
      <p:pic>
        <p:nvPicPr>
          <p:cNvPr id="2" name="Picture 1">
            <a:extLst>
              <a:ext uri="{FF2B5EF4-FFF2-40B4-BE49-F238E27FC236}">
                <a16:creationId xmlns:a16="http://schemas.microsoft.com/office/drawing/2014/main" id="{3DE55BE3-8543-3C4D-7FBC-3CA1EAE6EFF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033551" y="2742104"/>
            <a:ext cx="3946525" cy="4283947"/>
          </a:xfrm>
          <a:prstGeom prst="rect">
            <a:avLst/>
          </a:prstGeom>
        </p:spPr>
      </p:pic>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0211EA58-4AA7-12EE-B1EF-C4672ACFAFE7}"/>
                  </a:ext>
                </a:extLst>
              </p:cNvPr>
              <p:cNvSpPr txBox="1"/>
              <p:nvPr/>
            </p:nvSpPr>
            <p:spPr>
              <a:xfrm>
                <a:off x="1413669" y="643871"/>
                <a:ext cx="13752077" cy="8999258"/>
              </a:xfrm>
              <a:prstGeom prst="rect">
                <a:avLst/>
              </a:prstGeom>
              <a:noFill/>
            </p:spPr>
            <p:txBody>
              <a:bodyPr wrap="square">
                <a:spAutoFit/>
              </a:bodyPr>
              <a:lstStyle/>
              <a:p>
                <a:pPr marL="30480" marR="30480" algn="just">
                  <a:lnSpc>
                    <a:spcPct val="150000"/>
                  </a:lnSpc>
                </a:pPr>
                <a:r>
                  <a:rPr lang="pt-BR" sz="4000" dirty="0">
                    <a:solidFill>
                      <a:srgbClr val="000000"/>
                    </a:solidFill>
                    <a:latin typeface="Arial" panose="020B0604020202020204" pitchFamily="34" charset="0"/>
                    <a:ea typeface="Times New Roman" panose="02020603050405020304" pitchFamily="18" charset="0"/>
                  </a:rPr>
                  <a:t>e) Ta có </a:t>
                </a:r>
                <a14:m>
                  <m:oMath xmlns:m="http://schemas.openxmlformats.org/officeDocument/2006/math">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𝐶𝑀</m:t>
                    </m:r>
                    <m:r>
                      <a:rPr lang="pt-BR"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𝐴𝐵𝐵</m:t>
                    </m:r>
                    <m:r>
                      <a:rPr lang="pt-BR"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𝐴</m:t>
                    </m:r>
                    <m:r>
                      <a:rPr lang="pt-BR"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oMath>
                </a14:m>
                <a:endParaRPr lang="en-US" sz="3600" dirty="0">
                  <a:latin typeface="Times New Roman" panose="02020603050405020304" pitchFamily="18" charset="0"/>
                  <a:ea typeface="Times New Roman" panose="02020603050405020304" pitchFamily="18" charset="0"/>
                </a:endParaRPr>
              </a:p>
              <a:p>
                <a:pPr marL="30480" marR="30480" algn="just">
                  <a:lnSpc>
                    <a:spcPct val="150000"/>
                  </a:lnSpc>
                </a:pPr>
                <a:r>
                  <a:rPr lang="pt-BR" sz="4000" dirty="0">
                    <a:solidFill>
                      <a:srgbClr val="000000"/>
                    </a:solidFill>
                    <a:latin typeface="Arial" panose="020B0604020202020204" pitchFamily="34" charset="0"/>
                    <a:ea typeface="Times New Roman" panose="02020603050405020304" pitchFamily="18" charset="0"/>
                  </a:rPr>
                  <a:t>Mà </a:t>
                </a:r>
                <a14:m>
                  <m:oMath xmlns:m="http://schemas.openxmlformats.org/officeDocument/2006/math">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𝐴</m:t>
                    </m:r>
                    <m:r>
                      <a:rPr lang="pt-BR"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𝑀</m:t>
                    </m:r>
                    <m:r>
                      <a:rPr lang="pt-BR"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𝐴𝐵𝐵</m:t>
                    </m:r>
                    <m:r>
                      <a:rPr lang="pt-BR"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𝐴</m:t>
                    </m:r>
                    <m:r>
                      <a:rPr lang="pt-BR"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oMath>
                </a14:m>
                <a:r>
                  <a:rPr lang="pt-BR" sz="4000" dirty="0">
                    <a:solidFill>
                      <a:srgbClr val="000000"/>
                    </a:solidFill>
                    <a:latin typeface="Arial" panose="020B0604020202020204" pitchFamily="34" charset="0"/>
                    <a:ea typeface="Times New Roman" panose="02020603050405020304" pitchFamily="18" charset="0"/>
                  </a:rPr>
                  <a:t> nên </a:t>
                </a:r>
                <a14:m>
                  <m:oMath xmlns:m="http://schemas.openxmlformats.org/officeDocument/2006/math">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𝐶𝑀</m:t>
                    </m:r>
                    <m:r>
                      <a:rPr lang="pt-BR"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𝐴</m:t>
                    </m:r>
                    <m:r>
                      <a:rPr lang="pt-BR"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𝑀</m:t>
                    </m:r>
                  </m:oMath>
                </a14:m>
                <a:r>
                  <a:rPr lang="pt-BR" sz="4000" dirty="0">
                    <a:solidFill>
                      <a:srgbClr val="000000"/>
                    </a:solidFill>
                    <a:latin typeface="Arial" panose="020B0604020202020204" pitchFamily="34" charset="0"/>
                    <a:ea typeface="Times New Roman" panose="02020603050405020304" pitchFamily="18" charset="0"/>
                  </a:rPr>
                  <a:t>.</a:t>
                </a:r>
                <a:endParaRPr lang="en-US" sz="3600" dirty="0">
                  <a:latin typeface="Times New Roman" panose="02020603050405020304" pitchFamily="18" charset="0"/>
                  <a:ea typeface="Times New Roman" panose="02020603050405020304" pitchFamily="18" charset="0"/>
                </a:endParaRPr>
              </a:p>
              <a:p>
                <a:pPr marL="30480" marR="30480" algn="just">
                  <a:lnSpc>
                    <a:spcPct val="150000"/>
                  </a:lnSpc>
                </a:pPr>
                <a:r>
                  <a:rPr lang="pt-BR" sz="4000" dirty="0">
                    <a:solidFill>
                      <a:srgbClr val="000000"/>
                    </a:solidFill>
                    <a:latin typeface="Arial" panose="020B0604020202020204" pitchFamily="34" charset="0"/>
                    <a:ea typeface="Times New Roman" panose="02020603050405020304" pitchFamily="18" charset="0"/>
                  </a:rPr>
                  <a:t>Có </a:t>
                </a:r>
                <a14:m>
                  <m:oMath xmlns:m="http://schemas.openxmlformats.org/officeDocument/2006/math">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𝐶𝐶</m:t>
                    </m:r>
                    <m:r>
                      <a:rPr lang="pt-BR"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𝐴𝐵𝐶</m:t>
                    </m:r>
                    <m:r>
                      <a:rPr lang="pt-BR"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oMath>
                </a14:m>
                <a:r>
                  <a:rPr lang="pt-BR" sz="4000" dirty="0">
                    <a:solidFill>
                      <a:srgbClr val="000000"/>
                    </a:solidFill>
                    <a:latin typeface="Arial" panose="020B0604020202020204" pitchFamily="34" charset="0"/>
                    <a:ea typeface="Times New Roman" panose="02020603050405020304" pitchFamily="18" charset="0"/>
                  </a:rPr>
                  <a:t> và </a:t>
                </a:r>
                <a14:m>
                  <m:oMath xmlns:m="http://schemas.openxmlformats.org/officeDocument/2006/math">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𝐶𝑀</m:t>
                    </m:r>
                    <m:r>
                      <a:rPr lang="pt-BR"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𝐴𝐵𝐶</m:t>
                    </m:r>
                    <m:r>
                      <a:rPr lang="pt-BR"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oMath>
                </a14:m>
                <a:r>
                  <a:rPr lang="pt-BR" sz="4000" dirty="0">
                    <a:solidFill>
                      <a:srgbClr val="000000"/>
                    </a:solidFill>
                    <a:latin typeface="Arial" panose="020B0604020202020204" pitchFamily="34" charset="0"/>
                    <a:ea typeface="Times New Roman" panose="02020603050405020304" pitchFamily="18" charset="0"/>
                  </a:rPr>
                  <a:t> </a:t>
                </a:r>
                <a14:m>
                  <m:oMath xmlns:m="http://schemas.openxmlformats.org/officeDocument/2006/math">
                    <m:r>
                      <a:rPr lang="pt-BR"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oMath>
                </a14:m>
                <a:r>
                  <a:rPr lang="pt-BR" sz="4000" dirty="0">
                    <a:solidFill>
                      <a:srgbClr val="000000"/>
                    </a:solidFill>
                    <a:latin typeface="Arial" panose="020B0604020202020204" pitchFamily="34" charset="0"/>
                    <a:ea typeface="Times New Roman" panose="02020603050405020304" pitchFamily="18" charset="0"/>
                  </a:rPr>
                  <a:t> </a:t>
                </a:r>
                <a14:m>
                  <m:oMath xmlns:m="http://schemas.openxmlformats.org/officeDocument/2006/math">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𝐶𝐶</m:t>
                    </m:r>
                    <m:r>
                      <a:rPr lang="pt-BR"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𝐶𝑀</m:t>
                    </m:r>
                  </m:oMath>
                </a14:m>
                <a:r>
                  <a:rPr lang="pt-BR" sz="4000" dirty="0">
                    <a:solidFill>
                      <a:srgbClr val="000000"/>
                    </a:solidFill>
                    <a:latin typeface="Arial" panose="020B0604020202020204" pitchFamily="34" charset="0"/>
                    <a:ea typeface="Times New Roman" panose="02020603050405020304" pitchFamily="18" charset="0"/>
                  </a:rPr>
                  <a:t>.</a:t>
                </a:r>
                <a:endParaRPr lang="en-US" sz="3600" dirty="0">
                  <a:latin typeface="Times New Roman" panose="02020603050405020304" pitchFamily="18" charset="0"/>
                  <a:ea typeface="Times New Roman" panose="02020603050405020304" pitchFamily="18" charset="0"/>
                </a:endParaRPr>
              </a:p>
              <a:p>
                <a:pPr marL="30480" marR="30480" algn="just">
                  <a:lnSpc>
                    <a:spcPct val="150000"/>
                  </a:lnSpc>
                </a:pPr>
                <a:r>
                  <a:rPr lang="pt-BR" sz="4000" dirty="0">
                    <a:solidFill>
                      <a:srgbClr val="000000"/>
                    </a:solidFill>
                    <a:latin typeface="Arial" panose="020B0604020202020204" pitchFamily="34" charset="0"/>
                    <a:ea typeface="Times New Roman" panose="02020603050405020304" pitchFamily="18" charset="0"/>
                  </a:rPr>
                  <a:t>Khi đó </a:t>
                </a:r>
                <a14:m>
                  <m:oMath xmlns:m="http://schemas.openxmlformats.org/officeDocument/2006/math">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𝑑</m:t>
                    </m:r>
                    <m:d>
                      <m:d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dPr>
                      <m:e>
                        <m:sSup>
                          <m:sSup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𝐴</m:t>
                            </m:r>
                          </m:e>
                          <m:sup>
                            <m:r>
                              <a:rPr lang="pt-BR"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sup>
                        </m:sSup>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𝑀</m:t>
                        </m:r>
                        <m:r>
                          <a:rPr lang="pt-BR"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𝐶</m:t>
                        </m:r>
                        <m:sSup>
                          <m:sSup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𝐶</m:t>
                            </m:r>
                          </m:e>
                          <m:sup>
                            <m:r>
                              <a:rPr lang="pt-BR"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sup>
                        </m:sSup>
                      </m:e>
                    </m:d>
                    <m:r>
                      <a:rPr lang="pt-BR"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𝐶𝑀</m:t>
                    </m:r>
                    <m:r>
                      <a:rPr lang="pt-BR"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𝑎</m:t>
                        </m:r>
                        <m:rad>
                          <m:radPr>
                            <m:degHide m:val="on"/>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radPr>
                          <m:deg/>
                          <m:e>
                            <m:r>
                              <a:rPr lang="pt-BR"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3</m:t>
                            </m:r>
                          </m:e>
                        </m:rad>
                      </m:num>
                      <m:den>
                        <m:r>
                          <a:rPr lang="pt-BR"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den>
                    </m:f>
                  </m:oMath>
                </a14:m>
                <a:r>
                  <a:rPr lang="pt-BR" sz="4000" dirty="0">
                    <a:solidFill>
                      <a:srgbClr val="000000"/>
                    </a:solidFill>
                    <a:latin typeface="Arial" panose="020B0604020202020204" pitchFamily="34" charset="0"/>
                    <a:ea typeface="Times New Roman" panose="02020603050405020304" pitchFamily="18" charset="0"/>
                  </a:rPr>
                  <a:t>.</a:t>
                </a:r>
                <a:endParaRPr lang="en-US" sz="3600" dirty="0">
                  <a:latin typeface="Times New Roman" panose="02020603050405020304" pitchFamily="18" charset="0"/>
                  <a:ea typeface="Times New Roman" panose="02020603050405020304" pitchFamily="18" charset="0"/>
                </a:endParaRPr>
              </a:p>
              <a:p>
                <a:pPr marL="30480" marR="30480" algn="just">
                  <a:lnSpc>
                    <a:spcPct val="150000"/>
                  </a:lnSpc>
                </a:pPr>
                <a:r>
                  <a:rPr lang="pt-BR" sz="4000" dirty="0">
                    <a:solidFill>
                      <a:srgbClr val="000000"/>
                    </a:solidFill>
                    <a:latin typeface="Arial" panose="020B0604020202020204" pitchFamily="34" charset="0"/>
                    <a:ea typeface="Times New Roman" panose="02020603050405020304" pitchFamily="18" charset="0"/>
                  </a:rPr>
                  <a:t>g) Thể tích của lăng trụ là: </a:t>
                </a:r>
                <a:endParaRPr lang="en-US" sz="3600" dirty="0">
                  <a:latin typeface="Times New Roman" panose="02020603050405020304" pitchFamily="18" charset="0"/>
                  <a:ea typeface="Times New Roman" panose="02020603050405020304" pitchFamily="18" charset="0"/>
                </a:endParaRPr>
              </a:p>
              <a:p>
                <a:pPr marL="30480" marR="30480" algn="just">
                  <a:lnSpc>
                    <a:spcPct val="150000"/>
                  </a:lnSpc>
                </a:pPr>
                <a14:m>
                  <m:oMath xmlns:m="http://schemas.openxmlformats.org/officeDocument/2006/math">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𝑉</m:t>
                    </m:r>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𝐴</m:t>
                    </m:r>
                    <m:sSup>
                      <m:sSup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𝐴</m:t>
                        </m:r>
                      </m:e>
                      <m:sup>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sup>
                    </m:sSup>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sSub>
                      <m:sSub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sSubPr>
                      <m:e>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𝑆</m:t>
                        </m:r>
                      </m:e>
                      <m:sub>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𝐴𝐵𝐶</m:t>
                        </m:r>
                      </m:sub>
                    </m:sSub>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𝑎</m:t>
                    </m:r>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𝑎</m:t>
                        </m:r>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𝑎</m:t>
                        </m:r>
                        <m:rad>
                          <m:radPr>
                            <m:degHide m:val="on"/>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radPr>
                          <m:deg/>
                          <m:e>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3</m:t>
                            </m:r>
                          </m:e>
                        </m:rad>
                      </m:num>
                      <m:den>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4</m:t>
                        </m:r>
                      </m:den>
                    </m:f>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fPr>
                      <m:num>
                        <m:sSup>
                          <m:sSup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𝑎</m:t>
                            </m:r>
                          </m:e>
                          <m:sup>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3</m:t>
                            </m:r>
                          </m:sup>
                        </m:sSup>
                        <m:rad>
                          <m:radPr>
                            <m:degHide m:val="on"/>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radPr>
                          <m:deg/>
                          <m:e>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3</m:t>
                            </m:r>
                          </m:e>
                        </m:rad>
                      </m:num>
                      <m:den>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4</m:t>
                        </m:r>
                      </m:den>
                    </m:f>
                  </m:oMath>
                </a14:m>
                <a:r>
                  <a:rPr lang="en-US" sz="3600" dirty="0">
                    <a:latin typeface="Times New Roman" panose="02020603050405020304" pitchFamily="18" charset="0"/>
                    <a:ea typeface="Times New Roman" panose="02020603050405020304" pitchFamily="18" charset="0"/>
                  </a:rPr>
                  <a:t> </a:t>
                </a:r>
              </a:p>
              <a:p>
                <a:pPr marL="30480" marR="30480" algn="just">
                  <a:lnSpc>
                    <a:spcPct val="150000"/>
                  </a:lnSpc>
                </a:pPr>
                <a:r>
                  <a:rPr lang="en-US" sz="4000" dirty="0" err="1">
                    <a:solidFill>
                      <a:srgbClr val="000000"/>
                    </a:solidFill>
                    <a:latin typeface="Arial" panose="020B0604020202020204" pitchFamily="34" charset="0"/>
                    <a:ea typeface="Times New Roman" panose="02020603050405020304" pitchFamily="18" charset="0"/>
                  </a:rPr>
                  <a:t>Thể</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tích</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của</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khối</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chóp</a:t>
                </a:r>
                <a:r>
                  <a:rPr lang="en-US" sz="4000" dirty="0">
                    <a:solidFill>
                      <a:srgbClr val="000000"/>
                    </a:solidFill>
                    <a:latin typeface="Arial" panose="020B0604020202020204" pitchFamily="34" charset="0"/>
                    <a:ea typeface="Times New Roman" panose="02020603050405020304" pitchFamily="18" charset="0"/>
                  </a:rPr>
                  <a:t> A’.MBC </a:t>
                </a:r>
                <a:r>
                  <a:rPr lang="en-US" sz="4000" dirty="0" err="1">
                    <a:solidFill>
                      <a:srgbClr val="000000"/>
                    </a:solidFill>
                    <a:latin typeface="Arial" panose="020B0604020202020204" pitchFamily="34" charset="0"/>
                    <a:ea typeface="Times New Roman" panose="02020603050405020304" pitchFamily="18" charset="0"/>
                  </a:rPr>
                  <a:t>là</a:t>
                </a:r>
                <a:r>
                  <a:rPr lang="en-US" sz="4000" dirty="0">
                    <a:solidFill>
                      <a:srgbClr val="000000"/>
                    </a:solidFill>
                    <a:latin typeface="Arial" panose="020B0604020202020204" pitchFamily="34" charset="0"/>
                    <a:ea typeface="Times New Roman" panose="02020603050405020304" pitchFamily="18" charset="0"/>
                  </a:rPr>
                  <a:t>:</a:t>
                </a:r>
                <a:endParaRPr lang="en-US" sz="3600" dirty="0">
                  <a:latin typeface="Times New Roman" panose="02020603050405020304" pitchFamily="18" charset="0"/>
                  <a:ea typeface="Times New Roman" panose="02020603050405020304" pitchFamily="18" charset="0"/>
                </a:endParaRPr>
              </a:p>
              <a:p>
                <a:pPr marL="30480" marR="30480" algn="just">
                  <a:lnSpc>
                    <a:spcPct val="150000"/>
                  </a:lnSpc>
                </a:pPr>
                <a14:m>
                  <m:oMath xmlns:m="http://schemas.openxmlformats.org/officeDocument/2006/math">
                    <m:sSub>
                      <m:sSub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sSubPr>
                      <m:e>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𝑉</m:t>
                        </m:r>
                      </m:e>
                      <m:sub>
                        <m:sSup>
                          <m:sSup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𝐴</m:t>
                            </m:r>
                          </m:e>
                          <m:sup>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sup>
                        </m:sSup>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𝑀𝐵𝐶</m:t>
                        </m:r>
                      </m:sub>
                    </m:sSub>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3</m:t>
                        </m:r>
                      </m:den>
                    </m:f>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𝐴</m:t>
                    </m:r>
                    <m:sSup>
                      <m:sSup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𝐴</m:t>
                        </m:r>
                      </m:e>
                      <m:sup>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sup>
                    </m:sSup>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sSub>
                      <m:sSub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sSubPr>
                      <m:e>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𝑆</m:t>
                        </m:r>
                      </m:e>
                      <m:sub>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𝑀𝐵𝐶</m:t>
                        </m:r>
                      </m:sub>
                    </m:sSub>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den>
                    </m:f>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𝐴</m:t>
                    </m:r>
                    <m:sSup>
                      <m:sSup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𝐴</m:t>
                        </m:r>
                      </m:e>
                      <m:sup>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sup>
                    </m:sSup>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den>
                    </m:f>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𝐶𝑀</m:t>
                    </m:r>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𝑀𝐵</m:t>
                    </m:r>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3</m:t>
                        </m:r>
                      </m:den>
                    </m:f>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𝑎</m:t>
                    </m:r>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𝑎</m:t>
                        </m:r>
                        <m:rad>
                          <m:radPr>
                            <m:degHide m:val="on"/>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radPr>
                          <m:deg/>
                          <m:e>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3</m:t>
                            </m:r>
                          </m:e>
                        </m:rad>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𝑎</m:t>
                        </m:r>
                      </m:num>
                      <m:den>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8</m:t>
                        </m:r>
                      </m:den>
                    </m:f>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fPr>
                      <m:num>
                        <m:sSup>
                          <m:sSup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𝑎</m:t>
                            </m:r>
                          </m:e>
                          <m:sup>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3</m:t>
                            </m:r>
                          </m:sup>
                        </m:sSup>
                        <m:rad>
                          <m:radPr>
                            <m:degHide m:val="on"/>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radPr>
                          <m:deg/>
                          <m:e>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3</m:t>
                            </m:r>
                          </m:e>
                        </m:rad>
                      </m:num>
                      <m:den>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24</m:t>
                        </m:r>
                      </m:den>
                    </m:f>
                  </m:oMath>
                </a14:m>
                <a:r>
                  <a:rPr lang="en-US" sz="3600" dirty="0">
                    <a:latin typeface="Times New Roman" panose="02020603050405020304" pitchFamily="18" charset="0"/>
                    <a:ea typeface="Times New Roman" panose="02020603050405020304" pitchFamily="18" charset="0"/>
                  </a:rPr>
                  <a:t> </a:t>
                </a:r>
              </a:p>
            </p:txBody>
          </p:sp>
        </mc:Choice>
        <mc:Fallback>
          <p:sp>
            <p:nvSpPr>
              <p:cNvPr id="4" name="TextBox 3">
                <a:extLst>
                  <a:ext uri="{FF2B5EF4-FFF2-40B4-BE49-F238E27FC236}">
                    <a16:creationId xmlns:a16="http://schemas.microsoft.com/office/drawing/2014/main" id="{0211EA58-4AA7-12EE-B1EF-C4672ACFAFE7}"/>
                  </a:ext>
                </a:extLst>
              </p:cNvPr>
              <p:cNvSpPr txBox="1">
                <a:spLocks noRot="1" noChangeAspect="1" noMove="1" noResize="1" noEditPoints="1" noAdjustHandles="1" noChangeArrowheads="1" noChangeShapeType="1" noTextEdit="1"/>
              </p:cNvSpPr>
              <p:nvPr/>
            </p:nvSpPr>
            <p:spPr>
              <a:xfrm>
                <a:off x="1413669" y="643871"/>
                <a:ext cx="13752077" cy="8999258"/>
              </a:xfrm>
              <a:prstGeom prst="rect">
                <a:avLst/>
              </a:prstGeom>
              <a:blipFill>
                <a:blip r:embed="rId7"/>
                <a:stretch>
                  <a:fillRect l="-1374"/>
                </a:stretch>
              </a:blipFill>
            </p:spPr>
            <p:txBody>
              <a:bodyPr/>
              <a:lstStyle/>
              <a:p>
                <a:r>
                  <a:rPr lang="en-US">
                    <a:noFill/>
                  </a:rPr>
                  <a:t> </a:t>
                </a:r>
              </a:p>
            </p:txBody>
          </p:sp>
        </mc:Fallback>
      </mc:AlternateContent>
    </p:spTree>
    <p:extLst>
      <p:ext uri="{BB962C8B-B14F-4D97-AF65-F5344CB8AC3E}">
        <p14:creationId xmlns:p14="http://schemas.microsoft.com/office/powerpoint/2010/main" val="301911386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57801" y="7505700"/>
            <a:ext cx="4240207" cy="4240207"/>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019093" y="-2712765"/>
            <a:ext cx="4240207" cy="4240207"/>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83640">
            <a:off x="17038882" y="3984625"/>
            <a:ext cx="1078761" cy="1196961"/>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588623" flipH="1">
            <a:off x="20454" y="-561200"/>
            <a:ext cx="1594799" cy="2371450"/>
          </a:xfrm>
          <a:prstGeom prst="rect">
            <a:avLst/>
          </a:prstGeom>
        </p:spPr>
      </p:pic>
      <p:sp>
        <p:nvSpPr>
          <p:cNvPr id="16" name="Rectangle 15"/>
          <p:cNvSpPr/>
          <p:nvPr/>
        </p:nvSpPr>
        <p:spPr>
          <a:xfrm>
            <a:off x="817853" y="829242"/>
            <a:ext cx="11032584" cy="8628516"/>
          </a:xfrm>
          <a:prstGeom prst="rect">
            <a:avLst/>
          </a:prstGeom>
        </p:spPr>
        <p:txBody>
          <a:bodyPr wrap="square">
            <a:spAutoFit/>
          </a:bodyPr>
          <a:lstStyle/>
          <a:p>
            <a:pPr algn="just">
              <a:lnSpc>
                <a:spcPct val="150000"/>
              </a:lnSpc>
            </a:pPr>
            <a:r>
              <a:rPr lang="fr-FR" sz="3400" b="1" dirty="0" err="1">
                <a:solidFill>
                  <a:srgbClr val="C00000"/>
                </a:solidFill>
                <a:latin typeface="Arial (Body)"/>
                <a:ea typeface="Calibri" panose="020F0502020204030204" pitchFamily="34" charset="0"/>
              </a:rPr>
              <a:t>Bài</a:t>
            </a:r>
            <a:r>
              <a:rPr lang="fr-FR" sz="3400" b="1" dirty="0">
                <a:solidFill>
                  <a:srgbClr val="C00000"/>
                </a:solidFill>
                <a:latin typeface="Arial (Body)"/>
                <a:ea typeface="Calibri" panose="020F0502020204030204" pitchFamily="34" charset="0"/>
              </a:rPr>
              <a:t> 8 (SGK – </a:t>
            </a:r>
            <a:r>
              <a:rPr lang="fr-FR" sz="3400" b="1" dirty="0" err="1">
                <a:solidFill>
                  <a:srgbClr val="C00000"/>
                </a:solidFill>
                <a:latin typeface="Arial (Body)"/>
                <a:ea typeface="Calibri" panose="020F0502020204030204" pitchFamily="34" charset="0"/>
              </a:rPr>
              <a:t>trang</a:t>
            </a:r>
            <a:r>
              <a:rPr lang="fr-FR" sz="3400" b="1" dirty="0">
                <a:solidFill>
                  <a:srgbClr val="C00000"/>
                </a:solidFill>
                <a:latin typeface="Arial (Body)"/>
                <a:ea typeface="Calibri" panose="020F0502020204030204" pitchFamily="34" charset="0"/>
              </a:rPr>
              <a:t> 116)</a:t>
            </a:r>
            <a:r>
              <a:rPr lang="en-US" sz="3400" dirty="0">
                <a:solidFill>
                  <a:srgbClr val="C00000"/>
                </a:solidFill>
                <a:latin typeface="Arial (Body)"/>
              </a:rPr>
              <a:t> </a:t>
            </a:r>
            <a:r>
              <a:rPr lang="en-US" sz="3400" dirty="0" err="1">
                <a:latin typeface="Arial" panose="020B0604020202020204" pitchFamily="34" charset="0"/>
                <a:ea typeface="Times New Roman" panose="02020603050405020304" pitchFamily="18" charset="0"/>
              </a:rPr>
              <a:t>Đền</a:t>
            </a:r>
            <a:r>
              <a:rPr lang="en-US" sz="3400" dirty="0">
                <a:latin typeface="Arial" panose="020B0604020202020204" pitchFamily="34" charset="0"/>
                <a:ea typeface="Times New Roman" panose="02020603050405020304" pitchFamily="18" charset="0"/>
              </a:rPr>
              <a:t> </a:t>
            </a:r>
            <a:r>
              <a:rPr lang="en-US" sz="3400" dirty="0" err="1">
                <a:latin typeface="Arial" panose="020B0604020202020204" pitchFamily="34" charset="0"/>
                <a:ea typeface="Times New Roman" panose="02020603050405020304" pitchFamily="18" charset="0"/>
              </a:rPr>
              <a:t>Kukulcan</a:t>
            </a:r>
            <a:r>
              <a:rPr lang="en-US" sz="3400" dirty="0">
                <a:latin typeface="Arial" panose="020B0604020202020204" pitchFamily="34" charset="0"/>
                <a:ea typeface="Times New Roman" panose="02020603050405020304" pitchFamily="18" charset="0"/>
              </a:rPr>
              <a:t> (</a:t>
            </a:r>
            <a:r>
              <a:rPr lang="en-US" sz="3400" i="1" dirty="0" err="1">
                <a:latin typeface="Arial" panose="020B0604020202020204" pitchFamily="34" charset="0"/>
                <a:ea typeface="Times New Roman" panose="02020603050405020304" pitchFamily="18" charset="0"/>
              </a:rPr>
              <a:t>Hình</a:t>
            </a:r>
            <a:r>
              <a:rPr lang="en-US" sz="3400" i="1" dirty="0">
                <a:latin typeface="Arial" panose="020B0604020202020204" pitchFamily="34" charset="0"/>
                <a:ea typeface="Times New Roman" panose="02020603050405020304" pitchFamily="18" charset="0"/>
              </a:rPr>
              <a:t> 101</a:t>
            </a:r>
            <a:r>
              <a:rPr lang="en-US" sz="3400" dirty="0">
                <a:latin typeface="Arial" panose="020B0604020202020204" pitchFamily="34" charset="0"/>
                <a:ea typeface="Times New Roman" panose="02020603050405020304" pitchFamily="18" charset="0"/>
              </a:rPr>
              <a:t>) </a:t>
            </a:r>
            <a:r>
              <a:rPr lang="en-US" sz="3400" dirty="0" err="1">
                <a:latin typeface="Arial" panose="020B0604020202020204" pitchFamily="34" charset="0"/>
                <a:ea typeface="Times New Roman" panose="02020603050405020304" pitchFamily="18" charset="0"/>
              </a:rPr>
              <a:t>là</a:t>
            </a:r>
            <a:r>
              <a:rPr lang="en-US" sz="3400" dirty="0">
                <a:latin typeface="Arial" panose="020B0604020202020204" pitchFamily="34" charset="0"/>
                <a:ea typeface="Times New Roman" panose="02020603050405020304" pitchFamily="18" charset="0"/>
              </a:rPr>
              <a:t> </a:t>
            </a:r>
            <a:r>
              <a:rPr lang="en-US" sz="3400" dirty="0" err="1">
                <a:latin typeface="Arial" panose="020B0604020202020204" pitchFamily="34" charset="0"/>
                <a:ea typeface="Times New Roman" panose="02020603050405020304" pitchFamily="18" charset="0"/>
              </a:rPr>
              <a:t>một</a:t>
            </a:r>
            <a:r>
              <a:rPr lang="en-US" sz="3400" dirty="0">
                <a:latin typeface="Arial" panose="020B0604020202020204" pitchFamily="34" charset="0"/>
                <a:ea typeface="Times New Roman" panose="02020603050405020304" pitchFamily="18" charset="0"/>
              </a:rPr>
              <a:t> </a:t>
            </a:r>
            <a:r>
              <a:rPr lang="en-US" sz="3400" dirty="0" err="1">
                <a:latin typeface="Arial" panose="020B0604020202020204" pitchFamily="34" charset="0"/>
                <a:ea typeface="Times New Roman" panose="02020603050405020304" pitchFamily="18" charset="0"/>
              </a:rPr>
              <a:t>kim</a:t>
            </a:r>
            <a:r>
              <a:rPr lang="en-US" sz="3400" dirty="0">
                <a:latin typeface="Arial" panose="020B0604020202020204" pitchFamily="34" charset="0"/>
                <a:ea typeface="Times New Roman" panose="02020603050405020304" pitchFamily="18" charset="0"/>
              </a:rPr>
              <a:t> </a:t>
            </a:r>
            <a:r>
              <a:rPr lang="en-US" sz="3400" dirty="0" err="1">
                <a:latin typeface="Arial" panose="020B0604020202020204" pitchFamily="34" charset="0"/>
                <a:ea typeface="Times New Roman" panose="02020603050405020304" pitchFamily="18" charset="0"/>
              </a:rPr>
              <a:t>tự</a:t>
            </a:r>
            <a:r>
              <a:rPr lang="en-US" sz="3400" dirty="0">
                <a:latin typeface="Arial" panose="020B0604020202020204" pitchFamily="34" charset="0"/>
                <a:ea typeface="Times New Roman" panose="02020603050405020304" pitchFamily="18" charset="0"/>
              </a:rPr>
              <a:t> </a:t>
            </a:r>
            <a:r>
              <a:rPr lang="en-US" sz="3400" dirty="0" err="1">
                <a:latin typeface="Arial" panose="020B0604020202020204" pitchFamily="34" charset="0"/>
                <a:ea typeface="Times New Roman" panose="02020603050405020304" pitchFamily="18" charset="0"/>
              </a:rPr>
              <a:t>tháp</a:t>
            </a:r>
            <a:r>
              <a:rPr lang="en-US" sz="3400" dirty="0">
                <a:latin typeface="Arial" panose="020B0604020202020204" pitchFamily="34" charset="0"/>
                <a:ea typeface="Times New Roman" panose="02020603050405020304" pitchFamily="18" charset="0"/>
              </a:rPr>
              <a:t> Trung </a:t>
            </a:r>
            <a:r>
              <a:rPr lang="en-US" sz="3400" dirty="0" err="1">
                <a:latin typeface="Arial" panose="020B0604020202020204" pitchFamily="34" charset="0"/>
                <a:ea typeface="Times New Roman" panose="02020603050405020304" pitchFamily="18" charset="0"/>
              </a:rPr>
              <a:t>Mỹ</a:t>
            </a:r>
            <a:r>
              <a:rPr lang="en-US" sz="3400" dirty="0">
                <a:latin typeface="Arial" panose="020B0604020202020204" pitchFamily="34" charset="0"/>
                <a:ea typeface="Times New Roman" panose="02020603050405020304" pitchFamily="18" charset="0"/>
              </a:rPr>
              <a:t> </a:t>
            </a:r>
            <a:r>
              <a:rPr lang="en-US" sz="3400" dirty="0" err="1">
                <a:latin typeface="Arial" panose="020B0604020202020204" pitchFamily="34" charset="0"/>
                <a:ea typeface="Times New Roman" panose="02020603050405020304" pitchFamily="18" charset="0"/>
              </a:rPr>
              <a:t>nằm</a:t>
            </a:r>
            <a:r>
              <a:rPr lang="en-US" sz="3400" dirty="0">
                <a:latin typeface="Arial" panose="020B0604020202020204" pitchFamily="34" charset="0"/>
                <a:ea typeface="Times New Roman" panose="02020603050405020304" pitchFamily="18" charset="0"/>
              </a:rPr>
              <a:t> ở </a:t>
            </a:r>
            <a:r>
              <a:rPr lang="en-US" sz="3400" dirty="0" err="1">
                <a:latin typeface="Arial" panose="020B0604020202020204" pitchFamily="34" charset="0"/>
                <a:ea typeface="Times New Roman" panose="02020603050405020304" pitchFamily="18" charset="0"/>
              </a:rPr>
              <a:t>khu</a:t>
            </a:r>
            <a:r>
              <a:rPr lang="en-US" sz="3400" dirty="0">
                <a:latin typeface="Arial" panose="020B0604020202020204" pitchFamily="34" charset="0"/>
                <a:ea typeface="Times New Roman" panose="02020603050405020304" pitchFamily="18" charset="0"/>
              </a:rPr>
              <a:t> di </a:t>
            </a:r>
            <a:r>
              <a:rPr lang="en-US" sz="3400" dirty="0" err="1">
                <a:latin typeface="Arial" panose="020B0604020202020204" pitchFamily="34" charset="0"/>
                <a:ea typeface="Times New Roman" panose="02020603050405020304" pitchFamily="18" charset="0"/>
              </a:rPr>
              <a:t>tích</a:t>
            </a:r>
            <a:r>
              <a:rPr lang="en-US" sz="3400" dirty="0">
                <a:latin typeface="Arial" panose="020B0604020202020204" pitchFamily="34" charset="0"/>
                <a:ea typeface="Times New Roman" panose="02020603050405020304" pitchFamily="18" charset="0"/>
              </a:rPr>
              <a:t> </a:t>
            </a:r>
            <a:r>
              <a:rPr lang="en-US" sz="3400" dirty="0" err="1">
                <a:latin typeface="Arial" panose="020B0604020202020204" pitchFamily="34" charset="0"/>
                <a:ea typeface="Times New Roman" panose="02020603050405020304" pitchFamily="18" charset="0"/>
              </a:rPr>
              <a:t>Chichen</a:t>
            </a:r>
            <a:r>
              <a:rPr lang="en-US" sz="3400" dirty="0">
                <a:latin typeface="Arial" panose="020B0604020202020204" pitchFamily="34" charset="0"/>
                <a:ea typeface="Times New Roman" panose="02020603050405020304" pitchFamily="18" charset="0"/>
              </a:rPr>
              <a:t> Itza, Mexico, </a:t>
            </a:r>
            <a:r>
              <a:rPr lang="en-US" sz="3400" dirty="0" err="1">
                <a:latin typeface="Arial" panose="020B0604020202020204" pitchFamily="34" charset="0"/>
                <a:ea typeface="Times New Roman" panose="02020603050405020304" pitchFamily="18" charset="0"/>
              </a:rPr>
              <a:t>được</a:t>
            </a:r>
            <a:r>
              <a:rPr lang="en-US" sz="3400" dirty="0">
                <a:latin typeface="Arial" panose="020B0604020202020204" pitchFamily="34" charset="0"/>
                <a:ea typeface="Times New Roman" panose="02020603050405020304" pitchFamily="18" charset="0"/>
              </a:rPr>
              <a:t> </a:t>
            </a:r>
            <a:r>
              <a:rPr lang="en-US" sz="3400" dirty="0" err="1">
                <a:latin typeface="Arial" panose="020B0604020202020204" pitchFamily="34" charset="0"/>
                <a:ea typeface="Times New Roman" panose="02020603050405020304" pitchFamily="18" charset="0"/>
              </a:rPr>
              <a:t>người</a:t>
            </a:r>
            <a:r>
              <a:rPr lang="en-US" sz="3400" dirty="0">
                <a:latin typeface="Arial" panose="020B0604020202020204" pitchFamily="34" charset="0"/>
                <a:ea typeface="Times New Roman" panose="02020603050405020304" pitchFamily="18" charset="0"/>
              </a:rPr>
              <a:t> Maya </a:t>
            </a:r>
            <a:r>
              <a:rPr lang="en-US" sz="3400" dirty="0" err="1">
                <a:latin typeface="Arial" panose="020B0604020202020204" pitchFamily="34" charset="0"/>
                <a:ea typeface="Times New Roman" panose="02020603050405020304" pitchFamily="18" charset="0"/>
              </a:rPr>
              <a:t>xây</a:t>
            </a:r>
            <a:r>
              <a:rPr lang="en-US" sz="3400" dirty="0">
                <a:latin typeface="Arial" panose="020B0604020202020204" pitchFamily="34" charset="0"/>
                <a:ea typeface="Times New Roman" panose="02020603050405020304" pitchFamily="18" charset="0"/>
              </a:rPr>
              <a:t> </a:t>
            </a:r>
            <a:r>
              <a:rPr lang="en-US" sz="3400" dirty="0" err="1">
                <a:latin typeface="Arial" panose="020B0604020202020204" pitchFamily="34" charset="0"/>
                <a:ea typeface="Times New Roman" panose="02020603050405020304" pitchFamily="18" charset="0"/>
              </a:rPr>
              <a:t>vào</a:t>
            </a:r>
            <a:r>
              <a:rPr lang="en-US" sz="3400" dirty="0">
                <a:latin typeface="Arial" panose="020B0604020202020204" pitchFamily="34" charset="0"/>
                <a:ea typeface="Times New Roman" panose="02020603050405020304" pitchFamily="18" charset="0"/>
              </a:rPr>
              <a:t> </a:t>
            </a:r>
            <a:r>
              <a:rPr lang="en-US" sz="3400" dirty="0" err="1">
                <a:latin typeface="Arial" panose="020B0604020202020204" pitchFamily="34" charset="0"/>
                <a:ea typeface="Times New Roman" panose="02020603050405020304" pitchFamily="18" charset="0"/>
              </a:rPr>
              <a:t>khoảng</a:t>
            </a:r>
            <a:r>
              <a:rPr lang="en-US" sz="3400" dirty="0">
                <a:latin typeface="Arial" panose="020B0604020202020204" pitchFamily="34" charset="0"/>
                <a:ea typeface="Times New Roman" panose="02020603050405020304" pitchFamily="18" charset="0"/>
              </a:rPr>
              <a:t> </a:t>
            </a:r>
            <a:r>
              <a:rPr lang="en-US" sz="3400" dirty="0" err="1">
                <a:latin typeface="Arial" panose="020B0604020202020204" pitchFamily="34" charset="0"/>
                <a:ea typeface="Times New Roman" panose="02020603050405020304" pitchFamily="18" charset="0"/>
              </a:rPr>
              <a:t>từ</a:t>
            </a:r>
            <a:r>
              <a:rPr lang="en-US" sz="3400" dirty="0">
                <a:latin typeface="Arial" panose="020B0604020202020204" pitchFamily="34" charset="0"/>
                <a:ea typeface="Times New Roman" panose="02020603050405020304" pitchFamily="18" charset="0"/>
              </a:rPr>
              <a:t> </a:t>
            </a:r>
            <a:r>
              <a:rPr lang="en-US" sz="3400" dirty="0" err="1">
                <a:latin typeface="Arial" panose="020B0604020202020204" pitchFamily="34" charset="0"/>
                <a:ea typeface="Times New Roman" panose="02020603050405020304" pitchFamily="18" charset="0"/>
              </a:rPr>
              <a:t>thế</a:t>
            </a:r>
            <a:r>
              <a:rPr lang="en-US" sz="3400" dirty="0">
                <a:latin typeface="Arial" panose="020B0604020202020204" pitchFamily="34" charset="0"/>
                <a:ea typeface="Times New Roman" panose="02020603050405020304" pitchFamily="18" charset="0"/>
              </a:rPr>
              <a:t> </a:t>
            </a:r>
            <a:r>
              <a:rPr lang="en-US" sz="3400" dirty="0" err="1">
                <a:latin typeface="Arial" panose="020B0604020202020204" pitchFamily="34" charset="0"/>
                <a:ea typeface="Times New Roman" panose="02020603050405020304" pitchFamily="18" charset="0"/>
              </a:rPr>
              <a:t>kỉ</a:t>
            </a:r>
            <a:r>
              <a:rPr lang="en-US" sz="3400" dirty="0">
                <a:latin typeface="Arial" panose="020B0604020202020204" pitchFamily="34" charset="0"/>
                <a:ea typeface="Times New Roman" panose="02020603050405020304" pitchFamily="18" charset="0"/>
              </a:rPr>
              <a:t> IX </a:t>
            </a:r>
            <a:r>
              <a:rPr lang="en-US" sz="3400" dirty="0" err="1">
                <a:latin typeface="Arial" panose="020B0604020202020204" pitchFamily="34" charset="0"/>
                <a:ea typeface="Times New Roman" panose="02020603050405020304" pitchFamily="18" charset="0"/>
              </a:rPr>
              <a:t>đến</a:t>
            </a:r>
            <a:r>
              <a:rPr lang="en-US" sz="3400" dirty="0">
                <a:latin typeface="Arial" panose="020B0604020202020204" pitchFamily="34" charset="0"/>
                <a:ea typeface="Times New Roman" panose="02020603050405020304" pitchFamily="18" charset="0"/>
              </a:rPr>
              <a:t> </a:t>
            </a:r>
            <a:r>
              <a:rPr lang="en-US" sz="3400" dirty="0" err="1">
                <a:latin typeface="Arial" panose="020B0604020202020204" pitchFamily="34" charset="0"/>
                <a:ea typeface="Times New Roman" panose="02020603050405020304" pitchFamily="18" charset="0"/>
              </a:rPr>
              <a:t>thế</a:t>
            </a:r>
            <a:r>
              <a:rPr lang="en-US" sz="3400" dirty="0">
                <a:latin typeface="Arial" panose="020B0604020202020204" pitchFamily="34" charset="0"/>
                <a:ea typeface="Times New Roman" panose="02020603050405020304" pitchFamily="18" charset="0"/>
              </a:rPr>
              <a:t> </a:t>
            </a:r>
            <a:r>
              <a:rPr lang="en-US" sz="3400" dirty="0" err="1">
                <a:latin typeface="Arial" panose="020B0604020202020204" pitchFamily="34" charset="0"/>
                <a:ea typeface="Times New Roman" panose="02020603050405020304" pitchFamily="18" charset="0"/>
              </a:rPr>
              <a:t>kỉ</a:t>
            </a:r>
            <a:r>
              <a:rPr lang="en-US" sz="3400" dirty="0">
                <a:latin typeface="Arial" panose="020B0604020202020204" pitchFamily="34" charset="0"/>
                <a:ea typeface="Times New Roman" panose="02020603050405020304" pitchFamily="18" charset="0"/>
              </a:rPr>
              <a:t> XII. </a:t>
            </a:r>
            <a:r>
              <a:rPr lang="en-US" sz="3400" dirty="0" err="1">
                <a:latin typeface="Arial" panose="020B0604020202020204" pitchFamily="34" charset="0"/>
                <a:ea typeface="Times New Roman" panose="02020603050405020304" pitchFamily="18" charset="0"/>
              </a:rPr>
              <a:t>Phần</a:t>
            </a:r>
            <a:r>
              <a:rPr lang="en-US" sz="3400" dirty="0">
                <a:latin typeface="Arial" panose="020B0604020202020204" pitchFamily="34" charset="0"/>
                <a:ea typeface="Times New Roman" panose="02020603050405020304" pitchFamily="18" charset="0"/>
              </a:rPr>
              <a:t> </a:t>
            </a:r>
            <a:r>
              <a:rPr lang="en-US" sz="3400" dirty="0" err="1">
                <a:latin typeface="Arial" panose="020B0604020202020204" pitchFamily="34" charset="0"/>
                <a:ea typeface="Times New Roman" panose="02020603050405020304" pitchFamily="18" charset="0"/>
              </a:rPr>
              <a:t>thân</a:t>
            </a:r>
            <a:r>
              <a:rPr lang="en-US" sz="3400" dirty="0">
                <a:latin typeface="Arial" panose="020B0604020202020204" pitchFamily="34" charset="0"/>
                <a:ea typeface="Times New Roman" panose="02020603050405020304" pitchFamily="18" charset="0"/>
              </a:rPr>
              <a:t> </a:t>
            </a:r>
            <a:r>
              <a:rPr lang="en-US" sz="3400" dirty="0" err="1">
                <a:latin typeface="Arial" panose="020B0604020202020204" pitchFamily="34" charset="0"/>
                <a:ea typeface="Times New Roman" panose="02020603050405020304" pitchFamily="18" charset="0"/>
              </a:rPr>
              <a:t>của</a:t>
            </a:r>
            <a:r>
              <a:rPr lang="en-US" sz="3400" dirty="0">
                <a:latin typeface="Arial" panose="020B0604020202020204" pitchFamily="34" charset="0"/>
                <a:ea typeface="Times New Roman" panose="02020603050405020304" pitchFamily="18" charset="0"/>
              </a:rPr>
              <a:t> </a:t>
            </a:r>
            <a:r>
              <a:rPr lang="en-US" sz="3400" dirty="0" err="1">
                <a:latin typeface="Arial" panose="020B0604020202020204" pitchFamily="34" charset="0"/>
                <a:ea typeface="Times New Roman" panose="02020603050405020304" pitchFamily="18" charset="0"/>
              </a:rPr>
              <a:t>đền</a:t>
            </a:r>
            <a:r>
              <a:rPr lang="en-US" sz="3400" dirty="0">
                <a:latin typeface="Arial" panose="020B0604020202020204" pitchFamily="34" charset="0"/>
                <a:ea typeface="Times New Roman" panose="02020603050405020304" pitchFamily="18" charset="0"/>
              </a:rPr>
              <a:t>, </a:t>
            </a:r>
            <a:r>
              <a:rPr lang="en-US" sz="3400" dirty="0" err="1">
                <a:latin typeface="Arial" panose="020B0604020202020204" pitchFamily="34" charset="0"/>
                <a:ea typeface="Times New Roman" panose="02020603050405020304" pitchFamily="18" charset="0"/>
              </a:rPr>
              <a:t>không</a:t>
            </a:r>
            <a:r>
              <a:rPr lang="en-US" sz="3400" dirty="0">
                <a:latin typeface="Arial" panose="020B0604020202020204" pitchFamily="34" charset="0"/>
                <a:ea typeface="Times New Roman" panose="02020603050405020304" pitchFamily="18" charset="0"/>
              </a:rPr>
              <a:t> bao </a:t>
            </a:r>
            <a:r>
              <a:rPr lang="en-US" sz="3400" dirty="0" err="1">
                <a:latin typeface="Arial" panose="020B0604020202020204" pitchFamily="34" charset="0"/>
                <a:ea typeface="Times New Roman" panose="02020603050405020304" pitchFamily="18" charset="0"/>
              </a:rPr>
              <a:t>gồm</a:t>
            </a:r>
            <a:r>
              <a:rPr lang="en-US" sz="3400" dirty="0">
                <a:latin typeface="Arial" panose="020B0604020202020204" pitchFamily="34" charset="0"/>
                <a:ea typeface="Times New Roman" panose="02020603050405020304" pitchFamily="18" charset="0"/>
              </a:rPr>
              <a:t> </a:t>
            </a:r>
            <a:r>
              <a:rPr lang="en-US" sz="3400" dirty="0" err="1">
                <a:latin typeface="Arial" panose="020B0604020202020204" pitchFamily="34" charset="0"/>
                <a:ea typeface="Times New Roman" panose="02020603050405020304" pitchFamily="18" charset="0"/>
              </a:rPr>
              <a:t>ngôi</a:t>
            </a:r>
            <a:r>
              <a:rPr lang="en-US" sz="3400" dirty="0">
                <a:latin typeface="Arial" panose="020B0604020202020204" pitchFamily="34" charset="0"/>
                <a:ea typeface="Times New Roman" panose="02020603050405020304" pitchFamily="18" charset="0"/>
              </a:rPr>
              <a:t> </a:t>
            </a:r>
            <a:r>
              <a:rPr lang="en-US" sz="3400" dirty="0" err="1">
                <a:latin typeface="Arial" panose="020B0604020202020204" pitchFamily="34" charset="0"/>
                <a:ea typeface="Times New Roman" panose="02020603050405020304" pitchFamily="18" charset="0"/>
              </a:rPr>
              <a:t>đền</a:t>
            </a:r>
            <a:r>
              <a:rPr lang="en-US" sz="3400" dirty="0">
                <a:latin typeface="Arial" panose="020B0604020202020204" pitchFamily="34" charset="0"/>
                <a:ea typeface="Times New Roman" panose="02020603050405020304" pitchFamily="18" charset="0"/>
              </a:rPr>
              <a:t> </a:t>
            </a:r>
            <a:r>
              <a:rPr lang="en-US" sz="3400" dirty="0" err="1">
                <a:latin typeface="Arial" panose="020B0604020202020204" pitchFamily="34" charset="0"/>
                <a:ea typeface="Times New Roman" panose="02020603050405020304" pitchFamily="18" charset="0"/>
              </a:rPr>
              <a:t>nằm</a:t>
            </a:r>
            <a:r>
              <a:rPr lang="en-US" sz="3400" dirty="0">
                <a:latin typeface="Arial" panose="020B0604020202020204" pitchFamily="34" charset="0"/>
                <a:ea typeface="Times New Roman" panose="02020603050405020304" pitchFamily="18" charset="0"/>
              </a:rPr>
              <a:t> </a:t>
            </a:r>
            <a:r>
              <a:rPr lang="en-US" sz="3400" dirty="0" err="1">
                <a:latin typeface="Arial" panose="020B0604020202020204" pitchFamily="34" charset="0"/>
                <a:ea typeface="Times New Roman" panose="02020603050405020304" pitchFamily="18" charset="0"/>
              </a:rPr>
              <a:t>phía</a:t>
            </a:r>
            <a:r>
              <a:rPr lang="en-US" sz="3400" dirty="0">
                <a:latin typeface="Arial" panose="020B0604020202020204" pitchFamily="34" charset="0"/>
                <a:ea typeface="Times New Roman" panose="02020603050405020304" pitchFamily="18" charset="0"/>
              </a:rPr>
              <a:t> </a:t>
            </a:r>
            <a:r>
              <a:rPr lang="en-US" sz="3400" dirty="0" err="1">
                <a:latin typeface="Arial" panose="020B0604020202020204" pitchFamily="34" charset="0"/>
                <a:ea typeface="Times New Roman" panose="02020603050405020304" pitchFamily="18" charset="0"/>
              </a:rPr>
              <a:t>trên</a:t>
            </a:r>
            <a:r>
              <a:rPr lang="en-US" sz="3400" dirty="0">
                <a:latin typeface="Arial" panose="020B0604020202020204" pitchFamily="34" charset="0"/>
                <a:ea typeface="Times New Roman" panose="02020603050405020304" pitchFamily="18" charset="0"/>
              </a:rPr>
              <a:t>, </a:t>
            </a:r>
            <a:r>
              <a:rPr lang="en-US" sz="3400" dirty="0" err="1">
                <a:latin typeface="Arial" panose="020B0604020202020204" pitchFamily="34" charset="0"/>
                <a:ea typeface="Times New Roman" panose="02020603050405020304" pitchFamily="18" charset="0"/>
              </a:rPr>
              <a:t>có</a:t>
            </a:r>
            <a:r>
              <a:rPr lang="en-US" sz="3400" dirty="0">
                <a:latin typeface="Arial" panose="020B0604020202020204" pitchFamily="34" charset="0"/>
                <a:ea typeface="Times New Roman" panose="02020603050405020304" pitchFamily="18" charset="0"/>
              </a:rPr>
              <a:t> </a:t>
            </a:r>
            <a:r>
              <a:rPr lang="en-US" sz="3400" dirty="0" err="1">
                <a:latin typeface="Arial" panose="020B0604020202020204" pitchFamily="34" charset="0"/>
                <a:ea typeface="Times New Roman" panose="02020603050405020304" pitchFamily="18" charset="0"/>
              </a:rPr>
              <a:t>dạng</a:t>
            </a:r>
            <a:r>
              <a:rPr lang="en-US" sz="3400" dirty="0">
                <a:latin typeface="Arial" panose="020B0604020202020204" pitchFamily="34" charset="0"/>
                <a:ea typeface="Times New Roman" panose="02020603050405020304" pitchFamily="18" charset="0"/>
              </a:rPr>
              <a:t> </a:t>
            </a:r>
            <a:r>
              <a:rPr lang="en-US" sz="3400" dirty="0" err="1">
                <a:latin typeface="Arial" panose="020B0604020202020204" pitchFamily="34" charset="0"/>
                <a:ea typeface="Times New Roman" panose="02020603050405020304" pitchFamily="18" charset="0"/>
              </a:rPr>
              <a:t>một</a:t>
            </a:r>
            <a:r>
              <a:rPr lang="en-US" sz="3400" dirty="0">
                <a:latin typeface="Arial" panose="020B0604020202020204" pitchFamily="34" charset="0"/>
                <a:ea typeface="Times New Roman" panose="02020603050405020304" pitchFamily="18" charset="0"/>
              </a:rPr>
              <a:t> </a:t>
            </a:r>
            <a:r>
              <a:rPr lang="en-US" sz="3400" dirty="0" err="1">
                <a:latin typeface="Arial" panose="020B0604020202020204" pitchFamily="34" charset="0"/>
                <a:ea typeface="Times New Roman" panose="02020603050405020304" pitchFamily="18" charset="0"/>
              </a:rPr>
              <a:t>khối</a:t>
            </a:r>
            <a:r>
              <a:rPr lang="en-US" sz="3400" dirty="0">
                <a:latin typeface="Arial" panose="020B0604020202020204" pitchFamily="34" charset="0"/>
                <a:ea typeface="Times New Roman" panose="02020603050405020304" pitchFamily="18" charset="0"/>
              </a:rPr>
              <a:t> </a:t>
            </a:r>
            <a:r>
              <a:rPr lang="en-US" sz="3400" dirty="0" err="1">
                <a:latin typeface="Arial" panose="020B0604020202020204" pitchFamily="34" charset="0"/>
                <a:ea typeface="Times New Roman" panose="02020603050405020304" pitchFamily="18" charset="0"/>
              </a:rPr>
              <a:t>chóp</a:t>
            </a:r>
            <a:r>
              <a:rPr lang="en-US" sz="3400" dirty="0">
                <a:latin typeface="Arial" panose="020B0604020202020204" pitchFamily="34" charset="0"/>
                <a:ea typeface="Times New Roman" panose="02020603050405020304" pitchFamily="18" charset="0"/>
              </a:rPr>
              <a:t> </a:t>
            </a:r>
            <a:r>
              <a:rPr lang="en-US" sz="3400" dirty="0" err="1">
                <a:latin typeface="Arial" panose="020B0604020202020204" pitchFamily="34" charset="0"/>
                <a:ea typeface="Times New Roman" panose="02020603050405020304" pitchFamily="18" charset="0"/>
              </a:rPr>
              <a:t>cụt</a:t>
            </a:r>
            <a:r>
              <a:rPr lang="en-US" sz="3400" dirty="0">
                <a:latin typeface="Arial" panose="020B0604020202020204" pitchFamily="34" charset="0"/>
                <a:ea typeface="Times New Roman" panose="02020603050405020304" pitchFamily="18" charset="0"/>
              </a:rPr>
              <a:t> </a:t>
            </a:r>
            <a:r>
              <a:rPr lang="en-US" sz="3400" dirty="0" err="1">
                <a:latin typeface="Arial" panose="020B0604020202020204" pitchFamily="34" charset="0"/>
                <a:ea typeface="Times New Roman" panose="02020603050405020304" pitchFamily="18" charset="0"/>
              </a:rPr>
              <a:t>tứ</a:t>
            </a:r>
            <a:r>
              <a:rPr lang="en-US" sz="3400" dirty="0">
                <a:latin typeface="Arial" panose="020B0604020202020204" pitchFamily="34" charset="0"/>
                <a:ea typeface="Times New Roman" panose="02020603050405020304" pitchFamily="18" charset="0"/>
              </a:rPr>
              <a:t> </a:t>
            </a:r>
            <a:r>
              <a:rPr lang="en-US" sz="3400" dirty="0" err="1">
                <a:latin typeface="Arial" panose="020B0604020202020204" pitchFamily="34" charset="0"/>
                <a:ea typeface="Times New Roman" panose="02020603050405020304" pitchFamily="18" charset="0"/>
              </a:rPr>
              <a:t>giác</a:t>
            </a:r>
            <a:r>
              <a:rPr lang="en-US" sz="3400" dirty="0">
                <a:latin typeface="Arial" panose="020B0604020202020204" pitchFamily="34" charset="0"/>
                <a:ea typeface="Times New Roman" panose="02020603050405020304" pitchFamily="18" charset="0"/>
              </a:rPr>
              <a:t> </a:t>
            </a:r>
            <a:r>
              <a:rPr lang="en-US" sz="3400" dirty="0" err="1">
                <a:latin typeface="Arial" panose="020B0604020202020204" pitchFamily="34" charset="0"/>
                <a:ea typeface="Times New Roman" panose="02020603050405020304" pitchFamily="18" charset="0"/>
              </a:rPr>
              <a:t>đều</a:t>
            </a:r>
            <a:r>
              <a:rPr lang="en-US" sz="3400" dirty="0">
                <a:latin typeface="Arial" panose="020B0604020202020204" pitchFamily="34" charset="0"/>
                <a:ea typeface="Times New Roman" panose="02020603050405020304" pitchFamily="18" charset="0"/>
              </a:rPr>
              <a:t> (</a:t>
            </a:r>
            <a:r>
              <a:rPr lang="en-US" sz="3400" dirty="0" err="1">
                <a:latin typeface="Arial" panose="020B0604020202020204" pitchFamily="34" charset="0"/>
                <a:ea typeface="Times New Roman" panose="02020603050405020304" pitchFamily="18" charset="0"/>
              </a:rPr>
              <a:t>không</a:t>
            </a:r>
            <a:r>
              <a:rPr lang="en-US" sz="3400" dirty="0">
                <a:latin typeface="Arial" panose="020B0604020202020204" pitchFamily="34" charset="0"/>
                <a:ea typeface="Times New Roman" panose="02020603050405020304" pitchFamily="18" charset="0"/>
              </a:rPr>
              <a:t> </a:t>
            </a:r>
            <a:r>
              <a:rPr lang="en-US" sz="3400" dirty="0" err="1">
                <a:latin typeface="Arial" panose="020B0604020202020204" pitchFamily="34" charset="0"/>
                <a:ea typeface="Times New Roman" panose="02020603050405020304" pitchFamily="18" charset="0"/>
              </a:rPr>
              <a:t>tính</a:t>
            </a:r>
            <a:r>
              <a:rPr lang="en-US" sz="3400" dirty="0">
                <a:latin typeface="Arial" panose="020B0604020202020204" pitchFamily="34" charset="0"/>
                <a:ea typeface="Times New Roman" panose="02020603050405020304" pitchFamily="18" charset="0"/>
              </a:rPr>
              <a:t> </a:t>
            </a:r>
            <a:r>
              <a:rPr lang="en-US" sz="3400" dirty="0" err="1">
                <a:latin typeface="Arial" panose="020B0604020202020204" pitchFamily="34" charset="0"/>
                <a:ea typeface="Times New Roman" panose="02020603050405020304" pitchFamily="18" charset="0"/>
              </a:rPr>
              <a:t>cầu</a:t>
            </a:r>
            <a:r>
              <a:rPr lang="en-US" sz="3400" dirty="0">
                <a:latin typeface="Arial" panose="020B0604020202020204" pitchFamily="34" charset="0"/>
                <a:ea typeface="Times New Roman" panose="02020603050405020304" pitchFamily="18" charset="0"/>
              </a:rPr>
              <a:t> thang </a:t>
            </a:r>
            <a:r>
              <a:rPr lang="en-US" sz="3400" dirty="0" err="1">
                <a:latin typeface="Arial" panose="020B0604020202020204" pitchFamily="34" charset="0"/>
                <a:ea typeface="Times New Roman" panose="02020603050405020304" pitchFamily="18" charset="0"/>
              </a:rPr>
              <a:t>và</a:t>
            </a:r>
            <a:r>
              <a:rPr lang="en-US" sz="3400" dirty="0">
                <a:latin typeface="Arial" panose="020B0604020202020204" pitchFamily="34" charset="0"/>
                <a:ea typeface="Times New Roman" panose="02020603050405020304" pitchFamily="18" charset="0"/>
              </a:rPr>
              <a:t> </a:t>
            </a:r>
            <a:r>
              <a:rPr lang="en-US" sz="3400" dirty="0" err="1">
                <a:latin typeface="Arial" panose="020B0604020202020204" pitchFamily="34" charset="0"/>
                <a:ea typeface="Times New Roman" panose="02020603050405020304" pitchFamily="18" charset="0"/>
              </a:rPr>
              <a:t>coi</a:t>
            </a:r>
            <a:r>
              <a:rPr lang="en-US" sz="3400" dirty="0">
                <a:latin typeface="Arial" panose="020B0604020202020204" pitchFamily="34" charset="0"/>
                <a:ea typeface="Times New Roman" panose="02020603050405020304" pitchFamily="18" charset="0"/>
              </a:rPr>
              <a:t> </a:t>
            </a:r>
            <a:r>
              <a:rPr lang="en-US" sz="3400" dirty="0" err="1">
                <a:latin typeface="Arial" panose="020B0604020202020204" pitchFamily="34" charset="0"/>
                <a:ea typeface="Times New Roman" panose="02020603050405020304" pitchFamily="18" charset="0"/>
              </a:rPr>
              <a:t>các</a:t>
            </a:r>
            <a:r>
              <a:rPr lang="en-US" sz="3400" dirty="0">
                <a:latin typeface="Arial" panose="020B0604020202020204" pitchFamily="34" charset="0"/>
                <a:ea typeface="Times New Roman" panose="02020603050405020304" pitchFamily="18" charset="0"/>
              </a:rPr>
              <a:t> </a:t>
            </a:r>
            <a:r>
              <a:rPr lang="en-US" sz="3400" dirty="0" err="1">
                <a:latin typeface="Arial" panose="020B0604020202020204" pitchFamily="34" charset="0"/>
                <a:ea typeface="Times New Roman" panose="02020603050405020304" pitchFamily="18" charset="0"/>
              </a:rPr>
              <a:t>mặt</a:t>
            </a:r>
            <a:r>
              <a:rPr lang="en-US" sz="3400" dirty="0">
                <a:latin typeface="Arial" panose="020B0604020202020204" pitchFamily="34" charset="0"/>
                <a:ea typeface="Times New Roman" panose="02020603050405020304" pitchFamily="18" charset="0"/>
              </a:rPr>
              <a:t> </a:t>
            </a:r>
            <a:r>
              <a:rPr lang="en-US" sz="3400" dirty="0" err="1">
                <a:latin typeface="Arial" panose="020B0604020202020204" pitchFamily="34" charset="0"/>
                <a:ea typeface="Times New Roman" panose="02020603050405020304" pitchFamily="18" charset="0"/>
              </a:rPr>
              <a:t>bên</a:t>
            </a:r>
            <a:r>
              <a:rPr lang="en-US" sz="3400" dirty="0">
                <a:latin typeface="Arial" panose="020B0604020202020204" pitchFamily="34" charset="0"/>
                <a:ea typeface="Times New Roman" panose="02020603050405020304" pitchFamily="18" charset="0"/>
              </a:rPr>
              <a:t> </a:t>
            </a:r>
            <a:r>
              <a:rPr lang="en-US" sz="3400" dirty="0" err="1">
                <a:latin typeface="Arial" panose="020B0604020202020204" pitchFamily="34" charset="0"/>
                <a:ea typeface="Times New Roman" panose="02020603050405020304" pitchFamily="18" charset="0"/>
              </a:rPr>
              <a:t>là</a:t>
            </a:r>
            <a:r>
              <a:rPr lang="en-US" sz="3400" dirty="0">
                <a:latin typeface="Arial" panose="020B0604020202020204" pitchFamily="34" charset="0"/>
                <a:ea typeface="Times New Roman" panose="02020603050405020304" pitchFamily="18" charset="0"/>
              </a:rPr>
              <a:t> </a:t>
            </a:r>
            <a:r>
              <a:rPr lang="en-US" sz="3400" dirty="0" err="1">
                <a:latin typeface="Arial" panose="020B0604020202020204" pitchFamily="34" charset="0"/>
                <a:ea typeface="Times New Roman" panose="02020603050405020304" pitchFamily="18" charset="0"/>
              </a:rPr>
              <a:t>phẳng</a:t>
            </a:r>
            <a:r>
              <a:rPr lang="en-US" sz="3400" dirty="0">
                <a:latin typeface="Arial" panose="020B0604020202020204" pitchFamily="34" charset="0"/>
                <a:ea typeface="Times New Roman" panose="02020603050405020304" pitchFamily="18" charset="0"/>
              </a:rPr>
              <a:t>) </a:t>
            </a:r>
            <a:r>
              <a:rPr lang="en-US" sz="3400" dirty="0" err="1">
                <a:latin typeface="Arial" panose="020B0604020202020204" pitchFamily="34" charset="0"/>
                <a:ea typeface="Times New Roman" panose="02020603050405020304" pitchFamily="18" charset="0"/>
              </a:rPr>
              <a:t>với</a:t>
            </a:r>
            <a:r>
              <a:rPr lang="en-US" sz="3400" dirty="0">
                <a:latin typeface="Arial" panose="020B0604020202020204" pitchFamily="34" charset="0"/>
                <a:ea typeface="Times New Roman" panose="02020603050405020304" pitchFamily="18" charset="0"/>
              </a:rPr>
              <a:t> </a:t>
            </a:r>
            <a:r>
              <a:rPr lang="en-US" sz="3400" dirty="0" err="1">
                <a:latin typeface="Arial" panose="020B0604020202020204" pitchFamily="34" charset="0"/>
                <a:ea typeface="Times New Roman" panose="02020603050405020304" pitchFamily="18" charset="0"/>
              </a:rPr>
              <a:t>độ</a:t>
            </a:r>
            <a:r>
              <a:rPr lang="en-US" sz="3400" dirty="0">
                <a:latin typeface="Arial" panose="020B0604020202020204" pitchFamily="34" charset="0"/>
                <a:ea typeface="Times New Roman" panose="02020603050405020304" pitchFamily="18" charset="0"/>
              </a:rPr>
              <a:t> </a:t>
            </a:r>
            <a:r>
              <a:rPr lang="en-US" sz="3400" dirty="0" err="1">
                <a:latin typeface="Arial" panose="020B0604020202020204" pitchFamily="34" charset="0"/>
                <a:ea typeface="Times New Roman" panose="02020603050405020304" pitchFamily="18" charset="0"/>
              </a:rPr>
              <a:t>dài</a:t>
            </a:r>
            <a:r>
              <a:rPr lang="en-US" sz="3400" dirty="0">
                <a:latin typeface="Arial" panose="020B0604020202020204" pitchFamily="34" charset="0"/>
                <a:ea typeface="Times New Roman" panose="02020603050405020304" pitchFamily="18" charset="0"/>
              </a:rPr>
              <a:t> </a:t>
            </a:r>
            <a:r>
              <a:rPr lang="en-US" sz="3400" dirty="0" err="1">
                <a:latin typeface="Arial" panose="020B0604020202020204" pitchFamily="34" charset="0"/>
                <a:ea typeface="Times New Roman" panose="02020603050405020304" pitchFamily="18" charset="0"/>
              </a:rPr>
              <a:t>đáy</a:t>
            </a:r>
            <a:r>
              <a:rPr lang="en-US" sz="3400" dirty="0">
                <a:latin typeface="Arial" panose="020B0604020202020204" pitchFamily="34" charset="0"/>
                <a:ea typeface="Times New Roman" panose="02020603050405020304" pitchFamily="18" charset="0"/>
              </a:rPr>
              <a:t> </a:t>
            </a:r>
            <a:r>
              <a:rPr lang="en-US" sz="3400" dirty="0" err="1">
                <a:latin typeface="Arial" panose="020B0604020202020204" pitchFamily="34" charset="0"/>
                <a:ea typeface="Times New Roman" panose="02020603050405020304" pitchFamily="18" charset="0"/>
              </a:rPr>
              <a:t>dưới</a:t>
            </a:r>
            <a:r>
              <a:rPr lang="en-US" sz="3400" dirty="0">
                <a:latin typeface="Arial" panose="020B0604020202020204" pitchFamily="34" charset="0"/>
                <a:ea typeface="Times New Roman" panose="02020603050405020304" pitchFamily="18" charset="0"/>
              </a:rPr>
              <a:t> </a:t>
            </a:r>
            <a:r>
              <a:rPr lang="en-US" sz="3400" dirty="0" err="1">
                <a:latin typeface="Arial" panose="020B0604020202020204" pitchFamily="34" charset="0"/>
                <a:ea typeface="Times New Roman" panose="02020603050405020304" pitchFamily="18" charset="0"/>
              </a:rPr>
              <a:t>là</a:t>
            </a:r>
            <a:r>
              <a:rPr lang="en-US" sz="3400" dirty="0">
                <a:latin typeface="Arial" panose="020B0604020202020204" pitchFamily="34" charset="0"/>
                <a:ea typeface="Times New Roman" panose="02020603050405020304" pitchFamily="18" charset="0"/>
              </a:rPr>
              <a:t> 55,3 m, </a:t>
            </a:r>
            <a:r>
              <a:rPr lang="en-US" sz="3400" dirty="0" err="1">
                <a:latin typeface="Arial" panose="020B0604020202020204" pitchFamily="34" charset="0"/>
                <a:ea typeface="Times New Roman" panose="02020603050405020304" pitchFamily="18" charset="0"/>
              </a:rPr>
              <a:t>chiều</a:t>
            </a:r>
            <a:r>
              <a:rPr lang="en-US" sz="3400" dirty="0">
                <a:latin typeface="Arial" panose="020B0604020202020204" pitchFamily="34" charset="0"/>
                <a:ea typeface="Times New Roman" panose="02020603050405020304" pitchFamily="18" charset="0"/>
              </a:rPr>
              <a:t> </a:t>
            </a:r>
            <a:r>
              <a:rPr lang="en-US" sz="3400" dirty="0" err="1">
                <a:latin typeface="Arial" panose="020B0604020202020204" pitchFamily="34" charset="0"/>
                <a:ea typeface="Times New Roman" panose="02020603050405020304" pitchFamily="18" charset="0"/>
              </a:rPr>
              <a:t>cao</a:t>
            </a:r>
            <a:r>
              <a:rPr lang="en-US" sz="3400" dirty="0">
                <a:latin typeface="Arial" panose="020B0604020202020204" pitchFamily="34" charset="0"/>
                <a:ea typeface="Times New Roman" panose="02020603050405020304" pitchFamily="18" charset="0"/>
              </a:rPr>
              <a:t> </a:t>
            </a:r>
            <a:r>
              <a:rPr lang="en-US" sz="3400" dirty="0" err="1">
                <a:latin typeface="Arial" panose="020B0604020202020204" pitchFamily="34" charset="0"/>
                <a:ea typeface="Times New Roman" panose="02020603050405020304" pitchFamily="18" charset="0"/>
              </a:rPr>
              <a:t>là</a:t>
            </a:r>
            <a:r>
              <a:rPr lang="en-US" sz="3400" dirty="0">
                <a:latin typeface="Arial" panose="020B0604020202020204" pitchFamily="34" charset="0"/>
                <a:ea typeface="Times New Roman" panose="02020603050405020304" pitchFamily="18" charset="0"/>
              </a:rPr>
              <a:t> 24 m, </a:t>
            </a:r>
            <a:r>
              <a:rPr lang="en-US" sz="3400" dirty="0" err="1">
                <a:latin typeface="Arial" panose="020B0604020202020204" pitchFamily="34" charset="0"/>
                <a:ea typeface="Times New Roman" panose="02020603050405020304" pitchFamily="18" charset="0"/>
              </a:rPr>
              <a:t>góc</a:t>
            </a:r>
            <a:r>
              <a:rPr lang="en-US" sz="3400" dirty="0">
                <a:latin typeface="Arial" panose="020B0604020202020204" pitchFamily="34" charset="0"/>
                <a:ea typeface="Times New Roman" panose="02020603050405020304" pitchFamily="18" charset="0"/>
              </a:rPr>
              <a:t> </a:t>
            </a:r>
            <a:r>
              <a:rPr lang="en-US" sz="3400" dirty="0" err="1">
                <a:latin typeface="Arial" panose="020B0604020202020204" pitchFamily="34" charset="0"/>
                <a:ea typeface="Times New Roman" panose="02020603050405020304" pitchFamily="18" charset="0"/>
              </a:rPr>
              <a:t>giữa</a:t>
            </a:r>
            <a:r>
              <a:rPr lang="en-US" sz="3400" dirty="0">
                <a:latin typeface="Arial" panose="020B0604020202020204" pitchFamily="34" charset="0"/>
                <a:ea typeface="Times New Roman" panose="02020603050405020304" pitchFamily="18" charset="0"/>
              </a:rPr>
              <a:t> </a:t>
            </a:r>
            <a:r>
              <a:rPr lang="en-US" sz="3400" dirty="0" err="1">
                <a:latin typeface="Arial" panose="020B0604020202020204" pitchFamily="34" charset="0"/>
                <a:ea typeface="Times New Roman" panose="02020603050405020304" pitchFamily="18" charset="0"/>
              </a:rPr>
              <a:t>cạnh</a:t>
            </a:r>
            <a:r>
              <a:rPr lang="en-US" sz="3400" dirty="0">
                <a:latin typeface="Arial" panose="020B0604020202020204" pitchFamily="34" charset="0"/>
                <a:ea typeface="Times New Roman" panose="02020603050405020304" pitchFamily="18" charset="0"/>
              </a:rPr>
              <a:t> </a:t>
            </a:r>
            <a:r>
              <a:rPr lang="en-US" sz="3400" dirty="0" err="1">
                <a:latin typeface="Arial" panose="020B0604020202020204" pitchFamily="34" charset="0"/>
                <a:ea typeface="Times New Roman" panose="02020603050405020304" pitchFamily="18" charset="0"/>
              </a:rPr>
              <a:t>bên</a:t>
            </a:r>
            <a:r>
              <a:rPr lang="en-US" sz="3400" dirty="0">
                <a:latin typeface="Arial" panose="020B0604020202020204" pitchFamily="34" charset="0"/>
                <a:ea typeface="Times New Roman" panose="02020603050405020304" pitchFamily="18" charset="0"/>
              </a:rPr>
              <a:t> </a:t>
            </a:r>
            <a:r>
              <a:rPr lang="en-US" sz="3400" dirty="0" err="1">
                <a:latin typeface="Arial" panose="020B0604020202020204" pitchFamily="34" charset="0"/>
                <a:ea typeface="Times New Roman" panose="02020603050405020304" pitchFamily="18" charset="0"/>
              </a:rPr>
              <a:t>và</a:t>
            </a:r>
            <a:r>
              <a:rPr lang="en-US" sz="3400" dirty="0">
                <a:latin typeface="Arial" panose="020B0604020202020204" pitchFamily="34" charset="0"/>
                <a:ea typeface="Times New Roman" panose="02020603050405020304" pitchFamily="18" charset="0"/>
              </a:rPr>
              <a:t> </a:t>
            </a:r>
            <a:r>
              <a:rPr lang="en-US" sz="3400" dirty="0" err="1">
                <a:latin typeface="Arial" panose="020B0604020202020204" pitchFamily="34" charset="0"/>
                <a:ea typeface="Times New Roman" panose="02020603050405020304" pitchFamily="18" charset="0"/>
              </a:rPr>
              <a:t>mặt</a:t>
            </a:r>
            <a:r>
              <a:rPr lang="en-US" sz="3400" dirty="0">
                <a:latin typeface="Arial" panose="020B0604020202020204" pitchFamily="34" charset="0"/>
                <a:ea typeface="Times New Roman" panose="02020603050405020304" pitchFamily="18" charset="0"/>
              </a:rPr>
              <a:t> </a:t>
            </a:r>
            <a:r>
              <a:rPr lang="en-US" sz="3400" dirty="0" err="1">
                <a:latin typeface="Arial" panose="020B0604020202020204" pitchFamily="34" charset="0"/>
                <a:ea typeface="Times New Roman" panose="02020603050405020304" pitchFamily="18" charset="0"/>
              </a:rPr>
              <a:t>phẳng</a:t>
            </a:r>
            <a:r>
              <a:rPr lang="en-US" sz="3400" dirty="0">
                <a:latin typeface="Arial" panose="020B0604020202020204" pitchFamily="34" charset="0"/>
                <a:ea typeface="Times New Roman" panose="02020603050405020304" pitchFamily="18" charset="0"/>
              </a:rPr>
              <a:t> </a:t>
            </a:r>
            <a:r>
              <a:rPr lang="en-US" sz="3400" dirty="0" err="1">
                <a:latin typeface="Arial" panose="020B0604020202020204" pitchFamily="34" charset="0"/>
                <a:ea typeface="Times New Roman" panose="02020603050405020304" pitchFamily="18" charset="0"/>
              </a:rPr>
              <a:t>đáy</a:t>
            </a:r>
            <a:r>
              <a:rPr lang="en-US" sz="3400" dirty="0">
                <a:latin typeface="Arial" panose="020B0604020202020204" pitchFamily="34" charset="0"/>
                <a:ea typeface="Times New Roman" panose="02020603050405020304" pitchFamily="18" charset="0"/>
              </a:rPr>
              <a:t> </a:t>
            </a:r>
            <a:r>
              <a:rPr lang="en-US" sz="3400" dirty="0" err="1">
                <a:latin typeface="Arial" panose="020B0604020202020204" pitchFamily="34" charset="0"/>
                <a:ea typeface="Times New Roman" panose="02020603050405020304" pitchFamily="18" charset="0"/>
              </a:rPr>
              <a:t>là</a:t>
            </a:r>
            <a:r>
              <a:rPr lang="en-US" sz="3400" dirty="0">
                <a:latin typeface="Arial" panose="020B0604020202020204" pitchFamily="34" charset="0"/>
                <a:ea typeface="Times New Roman" panose="02020603050405020304" pitchFamily="18" charset="0"/>
              </a:rPr>
              <a:t> </a:t>
            </a:r>
            <a:r>
              <a:rPr lang="en-US" sz="3400" dirty="0" err="1">
                <a:latin typeface="Arial" panose="020B0604020202020204" pitchFamily="34" charset="0"/>
                <a:ea typeface="Times New Roman" panose="02020603050405020304" pitchFamily="18" charset="0"/>
              </a:rPr>
              <a:t>khoảng</a:t>
            </a:r>
            <a:r>
              <a:rPr lang="en-US" sz="3400" dirty="0">
                <a:latin typeface="Arial" panose="020B0604020202020204" pitchFamily="34" charset="0"/>
                <a:ea typeface="Times New Roman" panose="02020603050405020304" pitchFamily="18" charset="0"/>
              </a:rPr>
              <a:t> 47° </a:t>
            </a:r>
            <a:r>
              <a:rPr lang="en-US" sz="3400" i="1" dirty="0">
                <a:latin typeface="Arial" panose="020B0604020202020204" pitchFamily="34" charset="0"/>
                <a:ea typeface="Times New Roman" panose="02020603050405020304" pitchFamily="18" charset="0"/>
              </a:rPr>
              <a:t>(</a:t>
            </a:r>
            <a:r>
              <a:rPr lang="en-US" sz="3400" i="1" dirty="0" err="1">
                <a:latin typeface="Arial" panose="020B0604020202020204" pitchFamily="34" charset="0"/>
                <a:ea typeface="Times New Roman" panose="02020603050405020304" pitchFamily="18" charset="0"/>
              </a:rPr>
              <a:t>Nguồn</a:t>
            </a:r>
            <a:r>
              <a:rPr lang="en-US" sz="3400" i="1" dirty="0">
                <a:latin typeface="Arial" panose="020B0604020202020204" pitchFamily="34" charset="0"/>
                <a:ea typeface="Times New Roman" panose="02020603050405020304" pitchFamily="18" charset="0"/>
              </a:rPr>
              <a:t>: </a:t>
            </a:r>
            <a:r>
              <a:rPr lang="en-US" sz="3400" i="1" u="sng" dirty="0">
                <a:solidFill>
                  <a:srgbClr val="0563C1"/>
                </a:solidFill>
                <a:latin typeface="Arial" panose="020B0604020202020204" pitchFamily="34" charset="0"/>
                <a:ea typeface="Times New Roman" panose="02020603050405020304" pitchFamily="18" charset="0"/>
                <a:hlinkClick r:id="rId8">
                  <a:extLst>
                    <a:ext uri="{A12FA001-AC4F-418D-AE19-62706E023703}">
                      <ahyp:hlinkClr xmlns:ahyp="http://schemas.microsoft.com/office/drawing/2018/hyperlinkcolor" val="tx"/>
                    </a:ext>
                  </a:extLst>
                </a:hlinkClick>
              </a:rPr>
              <a:t>https://vi.wikipedia.org</a:t>
            </a:r>
            <a:r>
              <a:rPr lang="en-US" sz="3400" i="1" dirty="0">
                <a:latin typeface="Arial" panose="020B0604020202020204" pitchFamily="34" charset="0"/>
                <a:ea typeface="Times New Roman" panose="02020603050405020304" pitchFamily="18" charset="0"/>
              </a:rPr>
              <a:t>). </a:t>
            </a:r>
            <a:r>
              <a:rPr lang="en-US" sz="3400" dirty="0" err="1">
                <a:latin typeface="Arial" panose="020B0604020202020204" pitchFamily="34" charset="0"/>
                <a:ea typeface="Times New Roman" panose="02020603050405020304" pitchFamily="18" charset="0"/>
              </a:rPr>
              <a:t>Tính</a:t>
            </a:r>
            <a:r>
              <a:rPr lang="en-US" sz="3400" dirty="0">
                <a:latin typeface="Arial" panose="020B0604020202020204" pitchFamily="34" charset="0"/>
                <a:ea typeface="Times New Roman" panose="02020603050405020304" pitchFamily="18" charset="0"/>
              </a:rPr>
              <a:t> </a:t>
            </a:r>
            <a:r>
              <a:rPr lang="en-US" sz="3400" dirty="0" err="1">
                <a:latin typeface="Arial" panose="020B0604020202020204" pitchFamily="34" charset="0"/>
                <a:ea typeface="Times New Roman" panose="02020603050405020304" pitchFamily="18" charset="0"/>
              </a:rPr>
              <a:t>thể</a:t>
            </a:r>
            <a:r>
              <a:rPr lang="en-US" sz="3400" dirty="0">
                <a:latin typeface="Arial" panose="020B0604020202020204" pitchFamily="34" charset="0"/>
                <a:ea typeface="Times New Roman" panose="02020603050405020304" pitchFamily="18" charset="0"/>
              </a:rPr>
              <a:t> </a:t>
            </a:r>
            <a:r>
              <a:rPr lang="en-US" sz="3400" dirty="0" err="1">
                <a:latin typeface="Arial" panose="020B0604020202020204" pitchFamily="34" charset="0"/>
                <a:ea typeface="Times New Roman" panose="02020603050405020304" pitchFamily="18" charset="0"/>
              </a:rPr>
              <a:t>tích</a:t>
            </a:r>
            <a:r>
              <a:rPr lang="en-US" sz="3400" dirty="0">
                <a:latin typeface="Arial" panose="020B0604020202020204" pitchFamily="34" charset="0"/>
                <a:ea typeface="Times New Roman" panose="02020603050405020304" pitchFamily="18" charset="0"/>
              </a:rPr>
              <a:t> </a:t>
            </a:r>
            <a:r>
              <a:rPr lang="en-US" sz="3400" dirty="0" err="1">
                <a:latin typeface="Arial" panose="020B0604020202020204" pitchFamily="34" charset="0"/>
                <a:ea typeface="Times New Roman" panose="02020603050405020304" pitchFamily="18" charset="0"/>
              </a:rPr>
              <a:t>phần</a:t>
            </a:r>
            <a:r>
              <a:rPr lang="en-US" sz="3400" dirty="0">
                <a:latin typeface="Arial" panose="020B0604020202020204" pitchFamily="34" charset="0"/>
                <a:ea typeface="Times New Roman" panose="02020603050405020304" pitchFamily="18" charset="0"/>
              </a:rPr>
              <a:t> </a:t>
            </a:r>
            <a:r>
              <a:rPr lang="en-US" sz="3400" dirty="0" err="1">
                <a:latin typeface="Arial" panose="020B0604020202020204" pitchFamily="34" charset="0"/>
                <a:ea typeface="Times New Roman" panose="02020603050405020304" pitchFamily="18" charset="0"/>
              </a:rPr>
              <a:t>thân</a:t>
            </a:r>
            <a:r>
              <a:rPr lang="en-US" sz="3400" dirty="0">
                <a:latin typeface="Arial" panose="020B0604020202020204" pitchFamily="34" charset="0"/>
                <a:ea typeface="Times New Roman" panose="02020603050405020304" pitchFamily="18" charset="0"/>
              </a:rPr>
              <a:t> </a:t>
            </a:r>
            <a:r>
              <a:rPr lang="en-US" sz="3400" dirty="0" err="1">
                <a:latin typeface="Arial" panose="020B0604020202020204" pitchFamily="34" charset="0"/>
                <a:ea typeface="Times New Roman" panose="02020603050405020304" pitchFamily="18" charset="0"/>
              </a:rPr>
              <a:t>của</a:t>
            </a:r>
            <a:r>
              <a:rPr lang="en-US" sz="3400" dirty="0">
                <a:latin typeface="Arial" panose="020B0604020202020204" pitchFamily="34" charset="0"/>
                <a:ea typeface="Times New Roman" panose="02020603050405020304" pitchFamily="18" charset="0"/>
              </a:rPr>
              <a:t> </a:t>
            </a:r>
            <a:r>
              <a:rPr lang="en-US" sz="3400" dirty="0" err="1">
                <a:latin typeface="Arial" panose="020B0604020202020204" pitchFamily="34" charset="0"/>
                <a:ea typeface="Times New Roman" panose="02020603050405020304" pitchFamily="18" charset="0"/>
              </a:rPr>
              <a:t>ngôi</a:t>
            </a:r>
            <a:r>
              <a:rPr lang="en-US" sz="3400" dirty="0">
                <a:latin typeface="Arial" panose="020B0604020202020204" pitchFamily="34" charset="0"/>
                <a:ea typeface="Times New Roman" panose="02020603050405020304" pitchFamily="18" charset="0"/>
              </a:rPr>
              <a:t> </a:t>
            </a:r>
            <a:r>
              <a:rPr lang="en-US" sz="3400" dirty="0" err="1">
                <a:latin typeface="Arial" panose="020B0604020202020204" pitchFamily="34" charset="0"/>
                <a:ea typeface="Times New Roman" panose="02020603050405020304" pitchFamily="18" charset="0"/>
              </a:rPr>
              <a:t>đền</a:t>
            </a:r>
            <a:r>
              <a:rPr lang="en-US" sz="3400" dirty="0">
                <a:latin typeface="Arial" panose="020B0604020202020204" pitchFamily="34" charset="0"/>
                <a:ea typeface="Times New Roman" panose="02020603050405020304" pitchFamily="18" charset="0"/>
              </a:rPr>
              <a:t> </a:t>
            </a:r>
            <a:r>
              <a:rPr lang="en-US" sz="3400" dirty="0" err="1">
                <a:latin typeface="Arial" panose="020B0604020202020204" pitchFamily="34" charset="0"/>
                <a:ea typeface="Times New Roman" panose="02020603050405020304" pitchFamily="18" charset="0"/>
              </a:rPr>
              <a:t>có</a:t>
            </a:r>
            <a:r>
              <a:rPr lang="en-US" sz="3400" dirty="0">
                <a:latin typeface="Arial" panose="020B0604020202020204" pitchFamily="34" charset="0"/>
                <a:ea typeface="Times New Roman" panose="02020603050405020304" pitchFamily="18" charset="0"/>
              </a:rPr>
              <a:t> </a:t>
            </a:r>
            <a:r>
              <a:rPr lang="en-US" sz="3400" dirty="0" err="1">
                <a:latin typeface="Arial" panose="020B0604020202020204" pitchFamily="34" charset="0"/>
                <a:ea typeface="Times New Roman" panose="02020603050405020304" pitchFamily="18" charset="0"/>
              </a:rPr>
              <a:t>dạng</a:t>
            </a:r>
            <a:r>
              <a:rPr lang="en-US" sz="3400" dirty="0">
                <a:latin typeface="Arial" panose="020B0604020202020204" pitchFamily="34" charset="0"/>
                <a:ea typeface="Times New Roman" panose="02020603050405020304" pitchFamily="18" charset="0"/>
              </a:rPr>
              <a:t> </a:t>
            </a:r>
            <a:r>
              <a:rPr lang="en-US" sz="3400" dirty="0" err="1">
                <a:latin typeface="Arial" panose="020B0604020202020204" pitchFamily="34" charset="0"/>
                <a:ea typeface="Times New Roman" panose="02020603050405020304" pitchFamily="18" charset="0"/>
              </a:rPr>
              <a:t>khối</a:t>
            </a:r>
            <a:r>
              <a:rPr lang="en-US" sz="3400" dirty="0">
                <a:latin typeface="Arial" panose="020B0604020202020204" pitchFamily="34" charset="0"/>
                <a:ea typeface="Times New Roman" panose="02020603050405020304" pitchFamily="18" charset="0"/>
              </a:rPr>
              <a:t> </a:t>
            </a:r>
            <a:r>
              <a:rPr lang="en-US" sz="3400" dirty="0" err="1">
                <a:latin typeface="Arial" panose="020B0604020202020204" pitchFamily="34" charset="0"/>
                <a:ea typeface="Times New Roman" panose="02020603050405020304" pitchFamily="18" charset="0"/>
              </a:rPr>
              <a:t>chóp</a:t>
            </a:r>
            <a:r>
              <a:rPr lang="en-US" sz="3400" dirty="0">
                <a:latin typeface="Arial" panose="020B0604020202020204" pitchFamily="34" charset="0"/>
                <a:ea typeface="Times New Roman" panose="02020603050405020304" pitchFamily="18" charset="0"/>
              </a:rPr>
              <a:t> </a:t>
            </a:r>
            <a:r>
              <a:rPr lang="en-US" sz="3400" dirty="0" err="1">
                <a:latin typeface="Arial" panose="020B0604020202020204" pitchFamily="34" charset="0"/>
                <a:ea typeface="Times New Roman" panose="02020603050405020304" pitchFamily="18" charset="0"/>
              </a:rPr>
              <a:t>cụt</a:t>
            </a:r>
            <a:r>
              <a:rPr lang="en-US" sz="3400" dirty="0">
                <a:latin typeface="Arial" panose="020B0604020202020204" pitchFamily="34" charset="0"/>
                <a:ea typeface="Times New Roman" panose="02020603050405020304" pitchFamily="18" charset="0"/>
              </a:rPr>
              <a:t> </a:t>
            </a:r>
            <a:r>
              <a:rPr lang="en-US" sz="3400" dirty="0" err="1">
                <a:latin typeface="Arial" panose="020B0604020202020204" pitchFamily="34" charset="0"/>
                <a:ea typeface="Times New Roman" panose="02020603050405020304" pitchFamily="18" charset="0"/>
              </a:rPr>
              <a:t>tứ</a:t>
            </a:r>
            <a:r>
              <a:rPr lang="en-US" sz="3400" dirty="0">
                <a:latin typeface="Arial" panose="020B0604020202020204" pitchFamily="34" charset="0"/>
                <a:ea typeface="Times New Roman" panose="02020603050405020304" pitchFamily="18" charset="0"/>
              </a:rPr>
              <a:t> </a:t>
            </a:r>
            <a:r>
              <a:rPr lang="en-US" sz="3400" dirty="0" err="1">
                <a:latin typeface="Arial" panose="020B0604020202020204" pitchFamily="34" charset="0"/>
                <a:ea typeface="Times New Roman" panose="02020603050405020304" pitchFamily="18" charset="0"/>
              </a:rPr>
              <a:t>giác</a:t>
            </a:r>
            <a:r>
              <a:rPr lang="en-US" sz="3400" dirty="0">
                <a:latin typeface="Arial" panose="020B0604020202020204" pitchFamily="34" charset="0"/>
                <a:ea typeface="Times New Roman" panose="02020603050405020304" pitchFamily="18" charset="0"/>
              </a:rPr>
              <a:t> </a:t>
            </a:r>
            <a:r>
              <a:rPr lang="en-US" sz="3400" dirty="0" err="1">
                <a:latin typeface="Arial" panose="020B0604020202020204" pitchFamily="34" charset="0"/>
                <a:ea typeface="Times New Roman" panose="02020603050405020304" pitchFamily="18" charset="0"/>
              </a:rPr>
              <a:t>đều</a:t>
            </a:r>
            <a:r>
              <a:rPr lang="en-US" sz="3400" dirty="0">
                <a:latin typeface="Arial" panose="020B0604020202020204" pitchFamily="34" charset="0"/>
                <a:ea typeface="Times New Roman" panose="02020603050405020304" pitchFamily="18" charset="0"/>
              </a:rPr>
              <a:t> </a:t>
            </a:r>
            <a:r>
              <a:rPr lang="en-US" sz="3400" dirty="0" err="1">
                <a:latin typeface="Arial" panose="020B0604020202020204" pitchFamily="34" charset="0"/>
                <a:ea typeface="Times New Roman" panose="02020603050405020304" pitchFamily="18" charset="0"/>
              </a:rPr>
              <a:t>đó</a:t>
            </a:r>
            <a:r>
              <a:rPr lang="en-US" sz="3400" dirty="0">
                <a:latin typeface="Arial" panose="020B0604020202020204" pitchFamily="34" charset="0"/>
                <a:ea typeface="Times New Roman" panose="02020603050405020304" pitchFamily="18" charset="0"/>
              </a:rPr>
              <a:t> </a:t>
            </a:r>
            <a:r>
              <a:rPr lang="en-US" sz="3400" dirty="0" err="1">
                <a:latin typeface="Arial" panose="020B0604020202020204" pitchFamily="34" charset="0"/>
                <a:ea typeface="Times New Roman" panose="02020603050405020304" pitchFamily="18" charset="0"/>
              </a:rPr>
              <a:t>theo</a:t>
            </a:r>
            <a:r>
              <a:rPr lang="en-US" sz="3400" dirty="0">
                <a:latin typeface="Arial" panose="020B0604020202020204" pitchFamily="34" charset="0"/>
                <a:ea typeface="Times New Roman" panose="02020603050405020304" pitchFamily="18" charset="0"/>
              </a:rPr>
              <a:t> </a:t>
            </a:r>
            <a:r>
              <a:rPr lang="en-US" sz="3400" dirty="0" err="1">
                <a:latin typeface="Arial" panose="020B0604020202020204" pitchFamily="34" charset="0"/>
                <a:ea typeface="Times New Roman" panose="02020603050405020304" pitchFamily="18" charset="0"/>
              </a:rPr>
              <a:t>đơn</a:t>
            </a:r>
            <a:r>
              <a:rPr lang="en-US" sz="3400" dirty="0">
                <a:latin typeface="Arial" panose="020B0604020202020204" pitchFamily="34" charset="0"/>
                <a:ea typeface="Times New Roman" panose="02020603050405020304" pitchFamily="18" charset="0"/>
              </a:rPr>
              <a:t> </a:t>
            </a:r>
            <a:r>
              <a:rPr lang="en-US" sz="3400" dirty="0" err="1">
                <a:latin typeface="Arial" panose="020B0604020202020204" pitchFamily="34" charset="0"/>
                <a:ea typeface="Times New Roman" panose="02020603050405020304" pitchFamily="18" charset="0"/>
              </a:rPr>
              <a:t>vị</a:t>
            </a:r>
            <a:r>
              <a:rPr lang="en-US" sz="3400" dirty="0">
                <a:latin typeface="Arial" panose="020B0604020202020204" pitchFamily="34" charset="0"/>
                <a:ea typeface="Times New Roman" panose="02020603050405020304" pitchFamily="18" charset="0"/>
              </a:rPr>
              <a:t> </a:t>
            </a:r>
            <a:r>
              <a:rPr lang="en-US" sz="3400" dirty="0" err="1">
                <a:latin typeface="Arial" panose="020B0604020202020204" pitchFamily="34" charset="0"/>
                <a:ea typeface="Times New Roman" panose="02020603050405020304" pitchFamily="18" charset="0"/>
              </a:rPr>
              <a:t>mét</a:t>
            </a:r>
            <a:r>
              <a:rPr lang="en-US" sz="3400" dirty="0">
                <a:latin typeface="Arial" panose="020B0604020202020204" pitchFamily="34" charset="0"/>
                <a:ea typeface="Times New Roman" panose="02020603050405020304" pitchFamily="18" charset="0"/>
              </a:rPr>
              <a:t> </a:t>
            </a:r>
            <a:r>
              <a:rPr lang="en-US" sz="3400" dirty="0" err="1">
                <a:latin typeface="Arial" panose="020B0604020202020204" pitchFamily="34" charset="0"/>
                <a:ea typeface="Times New Roman" panose="02020603050405020304" pitchFamily="18" charset="0"/>
              </a:rPr>
              <a:t>khối</a:t>
            </a:r>
            <a:r>
              <a:rPr lang="en-US" sz="3400" dirty="0">
                <a:latin typeface="Arial" panose="020B0604020202020204" pitchFamily="34" charset="0"/>
                <a:ea typeface="Times New Roman" panose="02020603050405020304" pitchFamily="18" charset="0"/>
              </a:rPr>
              <a:t> (</a:t>
            </a:r>
            <a:r>
              <a:rPr lang="en-US" sz="3400" dirty="0" err="1">
                <a:latin typeface="Arial" panose="020B0604020202020204" pitchFamily="34" charset="0"/>
                <a:ea typeface="Times New Roman" panose="02020603050405020304" pitchFamily="18" charset="0"/>
              </a:rPr>
              <a:t>làm</a:t>
            </a:r>
            <a:r>
              <a:rPr lang="en-US" sz="3400" dirty="0">
                <a:latin typeface="Arial" panose="020B0604020202020204" pitchFamily="34" charset="0"/>
                <a:ea typeface="Times New Roman" panose="02020603050405020304" pitchFamily="18" charset="0"/>
              </a:rPr>
              <a:t> </a:t>
            </a:r>
            <a:r>
              <a:rPr lang="en-US" sz="3400" dirty="0" err="1">
                <a:latin typeface="Arial" panose="020B0604020202020204" pitchFamily="34" charset="0"/>
                <a:ea typeface="Times New Roman" panose="02020603050405020304" pitchFamily="18" charset="0"/>
              </a:rPr>
              <a:t>tròn</a:t>
            </a:r>
            <a:r>
              <a:rPr lang="en-US" sz="3400" dirty="0">
                <a:latin typeface="Arial" panose="020B0604020202020204" pitchFamily="34" charset="0"/>
                <a:ea typeface="Times New Roman" panose="02020603050405020304" pitchFamily="18" charset="0"/>
              </a:rPr>
              <a:t> </a:t>
            </a:r>
            <a:r>
              <a:rPr lang="en-US" sz="3400" dirty="0" err="1">
                <a:latin typeface="Arial" panose="020B0604020202020204" pitchFamily="34" charset="0"/>
                <a:ea typeface="Times New Roman" panose="02020603050405020304" pitchFamily="18" charset="0"/>
              </a:rPr>
              <a:t>kết</a:t>
            </a:r>
            <a:r>
              <a:rPr lang="en-US" sz="3400" dirty="0">
                <a:latin typeface="Arial" panose="020B0604020202020204" pitchFamily="34" charset="0"/>
                <a:ea typeface="Times New Roman" panose="02020603050405020304" pitchFamily="18" charset="0"/>
              </a:rPr>
              <a:t> </a:t>
            </a:r>
            <a:r>
              <a:rPr lang="en-US" sz="3400" dirty="0" err="1">
                <a:latin typeface="Arial" panose="020B0604020202020204" pitchFamily="34" charset="0"/>
                <a:ea typeface="Times New Roman" panose="02020603050405020304" pitchFamily="18" charset="0"/>
              </a:rPr>
              <a:t>quả</a:t>
            </a:r>
            <a:r>
              <a:rPr lang="en-US" sz="3400" dirty="0">
                <a:latin typeface="Arial" panose="020B0604020202020204" pitchFamily="34" charset="0"/>
                <a:ea typeface="Times New Roman" panose="02020603050405020304" pitchFamily="18" charset="0"/>
              </a:rPr>
              <a:t> </a:t>
            </a:r>
            <a:r>
              <a:rPr lang="en-US" sz="3400" dirty="0" err="1">
                <a:latin typeface="Arial" panose="020B0604020202020204" pitchFamily="34" charset="0"/>
                <a:ea typeface="Times New Roman" panose="02020603050405020304" pitchFamily="18" charset="0"/>
              </a:rPr>
              <a:t>đến</a:t>
            </a:r>
            <a:r>
              <a:rPr lang="en-US" sz="3400" dirty="0">
                <a:latin typeface="Arial" panose="020B0604020202020204" pitchFamily="34" charset="0"/>
                <a:ea typeface="Times New Roman" panose="02020603050405020304" pitchFamily="18" charset="0"/>
              </a:rPr>
              <a:t> </a:t>
            </a:r>
            <a:r>
              <a:rPr lang="en-US" sz="3400" dirty="0" err="1">
                <a:latin typeface="Arial" panose="020B0604020202020204" pitchFamily="34" charset="0"/>
                <a:ea typeface="Times New Roman" panose="02020603050405020304" pitchFamily="18" charset="0"/>
              </a:rPr>
              <a:t>hàng</a:t>
            </a:r>
            <a:r>
              <a:rPr lang="en-US" sz="3400" dirty="0">
                <a:latin typeface="Arial" panose="020B0604020202020204" pitchFamily="34" charset="0"/>
                <a:ea typeface="Times New Roman" panose="02020603050405020304" pitchFamily="18" charset="0"/>
              </a:rPr>
              <a:t> </a:t>
            </a:r>
            <a:r>
              <a:rPr lang="en-US" sz="3400" dirty="0" err="1">
                <a:latin typeface="Arial" panose="020B0604020202020204" pitchFamily="34" charset="0"/>
                <a:ea typeface="Times New Roman" panose="02020603050405020304" pitchFamily="18" charset="0"/>
              </a:rPr>
              <a:t>phần</a:t>
            </a:r>
            <a:r>
              <a:rPr lang="en-US" sz="3400" dirty="0">
                <a:latin typeface="Arial" panose="020B0604020202020204" pitchFamily="34" charset="0"/>
                <a:ea typeface="Times New Roman" panose="02020603050405020304" pitchFamily="18" charset="0"/>
              </a:rPr>
              <a:t> </a:t>
            </a:r>
            <a:r>
              <a:rPr lang="en-US" sz="3400" dirty="0" err="1">
                <a:latin typeface="Arial" panose="020B0604020202020204" pitchFamily="34" charset="0"/>
                <a:ea typeface="Times New Roman" panose="02020603050405020304" pitchFamily="18" charset="0"/>
              </a:rPr>
              <a:t>trăm</a:t>
            </a:r>
            <a:r>
              <a:rPr lang="en-US" sz="3400" dirty="0">
                <a:latin typeface="Arial" panose="020B0604020202020204" pitchFamily="34" charset="0"/>
                <a:ea typeface="Times New Roman" panose="02020603050405020304" pitchFamily="18" charset="0"/>
              </a:rPr>
              <a:t>).</a:t>
            </a:r>
            <a:endParaRPr lang="en-US" sz="3400" dirty="0">
              <a:solidFill>
                <a:srgbClr val="000000"/>
              </a:solidFill>
              <a:latin typeface="Arial (Body)"/>
            </a:endParaRPr>
          </a:p>
        </p:txBody>
      </p:sp>
      <p:pic>
        <p:nvPicPr>
          <p:cNvPr id="5" name="Picture 4">
            <a:extLst>
              <a:ext uri="{FF2B5EF4-FFF2-40B4-BE49-F238E27FC236}">
                <a16:creationId xmlns:a16="http://schemas.microsoft.com/office/drawing/2014/main" id="{B89906FE-9090-3FD5-2BBD-D812F58E802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935173" y="3124391"/>
            <a:ext cx="5324127" cy="4240207"/>
          </a:xfrm>
          <a:prstGeom prst="rect">
            <a:avLst/>
          </a:prstGeom>
        </p:spPr>
      </p:pic>
    </p:spTree>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57801" y="7505700"/>
            <a:ext cx="4240207" cy="4240207"/>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019093" y="-2712765"/>
            <a:ext cx="4240207" cy="4240207"/>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83640">
            <a:off x="475157" y="8676399"/>
            <a:ext cx="1078761" cy="1196961"/>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588623" flipH="1">
            <a:off x="20454" y="-561200"/>
            <a:ext cx="1594799" cy="2371450"/>
          </a:xfrm>
          <a:prstGeom prst="rect">
            <a:avLst/>
          </a:prstGeom>
        </p:spPr>
      </p:pic>
      <p:sp>
        <p:nvSpPr>
          <p:cNvPr id="7" name="Oval Callout 6"/>
          <p:cNvSpPr/>
          <p:nvPr/>
        </p:nvSpPr>
        <p:spPr>
          <a:xfrm>
            <a:off x="8305800" y="571351"/>
            <a:ext cx="1676400" cy="914400"/>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7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3700" b="1" i="0" u="none" strike="noStrike" kern="0" cap="none" spc="0" normalizeH="0" baseline="0" noProof="0" dirty="0">
              <a:ln>
                <a:noFill/>
              </a:ln>
              <a:solidFill>
                <a:srgbClr val="FFFFFF"/>
              </a:solidFill>
              <a:effectLst/>
              <a:uLnTx/>
              <a:uFillTx/>
              <a:latin typeface="Arial"/>
              <a:ea typeface="+mn-ea"/>
              <a:cs typeface="+mn-cs"/>
            </a:endParaRPr>
          </a:p>
        </p:txBody>
      </p:sp>
      <mc:AlternateContent xmlns:mc="http://schemas.openxmlformats.org/markup-compatibility/2006">
        <mc:Choice xmlns:a14="http://schemas.microsoft.com/office/drawing/2010/main" Requires="a14">
          <p:sp>
            <p:nvSpPr>
              <p:cNvPr id="2" name="Rectangle 1"/>
              <p:cNvSpPr/>
              <p:nvPr/>
            </p:nvSpPr>
            <p:spPr>
              <a:xfrm>
                <a:off x="817853" y="1678256"/>
                <a:ext cx="12597135" cy="6930487"/>
              </a:xfrm>
              <a:prstGeom prst="rect">
                <a:avLst/>
              </a:prstGeom>
            </p:spPr>
            <p:txBody>
              <a:bodyPr wrap="square">
                <a:spAutoFit/>
              </a:bodyPr>
              <a:lstStyle/>
              <a:p>
                <a:pPr algn="just">
                  <a:lnSpc>
                    <a:spcPct val="150000"/>
                  </a:lnSpc>
                  <a:spcBef>
                    <a:spcPts val="600"/>
                  </a:spcBef>
                  <a:spcAft>
                    <a:spcPts val="600"/>
                  </a:spcAft>
                </a:pPr>
                <a:r>
                  <a:rPr lang="pt-B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Ta có: </a:t>
                </a:r>
                <a14:m>
                  <m:oMath xmlns:m="http://schemas.openxmlformats.org/officeDocument/2006/math">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𝐴𝐵</m:t>
                    </m:r>
                    <m:r>
                      <a:rPr lang="pt-BR" sz="4000" i="1">
                        <a:solidFill>
                          <a:srgbClr val="000000"/>
                        </a:solidFill>
                        <a:latin typeface="Cambria Math" panose="02040503050406030204" pitchFamily="18" charset="0"/>
                        <a:ea typeface="Calibri" panose="020F0502020204030204" pitchFamily="34" charset="0"/>
                        <a:cs typeface="Arial" panose="020B0604020202020204" pitchFamily="34" charset="0"/>
                      </a:rPr>
                      <m:t>=55,3;</m:t>
                    </m:r>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𝑂</m:t>
                    </m:r>
                    <m:sSup>
                      <m:sSup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𝑂</m:t>
                        </m:r>
                      </m:e>
                      <m:sup>
                        <m:r>
                          <a:rPr lang="pt-BR"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sup>
                    </m:sSup>
                    <m:r>
                      <a:rPr lang="pt-BR" sz="4000" i="1">
                        <a:solidFill>
                          <a:srgbClr val="000000"/>
                        </a:solidFill>
                        <a:latin typeface="Cambria Math" panose="02040503050406030204" pitchFamily="18" charset="0"/>
                        <a:ea typeface="Calibri" panose="020F0502020204030204" pitchFamily="34" charset="0"/>
                        <a:cs typeface="Arial" panose="020B0604020202020204" pitchFamily="34" charset="0"/>
                      </a:rPr>
                      <m:t>=24;</m:t>
                    </m:r>
                    <m:d>
                      <m:d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𝐶</m:t>
                        </m:r>
                        <m:sSup>
                          <m:sSup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𝐶</m:t>
                            </m:r>
                          </m:e>
                          <m:sup>
                            <m:r>
                              <a:rPr lang="pt-BR"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sup>
                        </m:sSup>
                        <m:r>
                          <a:rPr lang="pt-BR"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d>
                          <m:d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𝐴𝐵𝐶𝐷</m:t>
                            </m:r>
                          </m:e>
                        </m:d>
                      </m:e>
                    </m:d>
                    <m:r>
                      <a:rPr lang="pt-BR"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sSup>
                      <m:sSup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r>
                          <a:rPr lang="pt-BR" sz="4000" i="1">
                            <a:solidFill>
                              <a:srgbClr val="000000"/>
                            </a:solidFill>
                            <a:latin typeface="Cambria Math" panose="02040503050406030204" pitchFamily="18" charset="0"/>
                            <a:ea typeface="Calibri" panose="020F0502020204030204" pitchFamily="34" charset="0"/>
                            <a:cs typeface="Arial" panose="020B0604020202020204" pitchFamily="34" charset="0"/>
                          </a:rPr>
                          <m:t>47</m:t>
                        </m:r>
                      </m:e>
                      <m:sup>
                        <m:r>
                          <a:rPr lang="pt-BR"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sup>
                    </m:sSup>
                    <m:r>
                      <a:rPr lang="pt-BR"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oMath>
                </a14:m>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pt-B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Ta có: ABCD là hình vuông</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14:m>
                  <m:oMath xmlns:m="http://schemas.openxmlformats.org/officeDocument/2006/math">
                    <m:r>
                      <a:rPr lang="nl-NL"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𝐴𝐶</m:t>
                    </m:r>
                    <m:r>
                      <a:rPr lang="nl-NL" sz="4000" i="1">
                        <a:solidFill>
                          <a:srgbClr val="000000"/>
                        </a:solidFill>
                        <a:latin typeface="Cambria Math" panose="02040503050406030204" pitchFamily="18" charset="0"/>
                        <a:ea typeface="Calibri" panose="020F0502020204030204" pitchFamily="34" charset="0"/>
                        <a:cs typeface="Arial" panose="020B0604020202020204" pitchFamily="34" charset="0"/>
                      </a:rPr>
                      <m:t>=55,3</m:t>
                    </m:r>
                    <m:rad>
                      <m:radPr>
                        <m:degHide m:val="on"/>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radPr>
                      <m:deg/>
                      <m:e>
                        <m:r>
                          <a:rPr lang="nl-NL" sz="4000" i="1">
                            <a:solidFill>
                              <a:srgbClr val="000000"/>
                            </a:solidFill>
                            <a:latin typeface="Cambria Math" panose="02040503050406030204" pitchFamily="18" charset="0"/>
                            <a:ea typeface="Calibri" panose="020F0502020204030204" pitchFamily="34" charset="0"/>
                            <a:cs typeface="Arial" panose="020B0604020202020204" pitchFamily="34" charset="0"/>
                          </a:rPr>
                          <m:t>2</m:t>
                        </m:r>
                      </m:e>
                    </m:rad>
                    <m:r>
                      <a:rPr lang="nl-NL"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𝐶𝑂</m:t>
                    </m:r>
                    <m:r>
                      <a:rPr lang="nl-NL"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𝐴𝐶</m:t>
                        </m:r>
                      </m:num>
                      <m:den>
                        <m:r>
                          <a:rPr lang="nl-NL" sz="4000" i="1">
                            <a:solidFill>
                              <a:srgbClr val="000000"/>
                            </a:solidFill>
                            <a:latin typeface="Cambria Math" panose="02040503050406030204" pitchFamily="18" charset="0"/>
                            <a:ea typeface="Calibri" panose="020F0502020204030204" pitchFamily="34" charset="0"/>
                            <a:cs typeface="Arial" panose="020B0604020202020204" pitchFamily="34" charset="0"/>
                          </a:rPr>
                          <m:t>2</m:t>
                        </m:r>
                      </m:den>
                    </m:f>
                    <m:r>
                      <a:rPr lang="nl-NL" sz="4000" i="1">
                        <a:solidFill>
                          <a:srgbClr val="000000"/>
                        </a:solidFill>
                        <a:latin typeface="Cambria Math" panose="02040503050406030204" pitchFamily="18" charset="0"/>
                        <a:ea typeface="Calibri" panose="020F0502020204030204" pitchFamily="34" charset="0"/>
                        <a:cs typeface="Arial" panose="020B0604020202020204" pitchFamily="34" charset="0"/>
                      </a:rPr>
                      <m:t>=27,65</m:t>
                    </m:r>
                    <m:rad>
                      <m:radPr>
                        <m:degHide m:val="on"/>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radPr>
                      <m:deg/>
                      <m:e>
                        <m:r>
                          <a:rPr lang="nl-NL" sz="4000" i="1">
                            <a:solidFill>
                              <a:srgbClr val="000000"/>
                            </a:solidFill>
                            <a:latin typeface="Cambria Math" panose="02040503050406030204" pitchFamily="18" charset="0"/>
                            <a:ea typeface="Calibri" panose="020F0502020204030204" pitchFamily="34" charset="0"/>
                            <a:cs typeface="Arial" panose="020B0604020202020204" pitchFamily="34" charset="0"/>
                          </a:rPr>
                          <m:t>2</m:t>
                        </m:r>
                      </m:e>
                    </m:rad>
                  </m:oMath>
                </a14:m>
                <a:r>
                  <a:rPr lang="nl-NL"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nl-NL"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Kẻ</a:t>
                </a:r>
                <a:r>
                  <a:rPr lang="nl-NL"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sSup>
                      <m:sSup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𝐶</m:t>
                        </m:r>
                      </m:e>
                      <m:sup>
                        <m:r>
                          <a:rPr lang="nl-NL"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sup>
                    </m:sSup>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𝐻</m:t>
                    </m:r>
                    <m:r>
                      <a:rPr lang="nl-NL"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𝑂𝐶</m:t>
                    </m:r>
                    <m:r>
                      <a:rPr lang="nl-NL" sz="4000" i="1">
                        <a:solidFill>
                          <a:srgbClr val="000000"/>
                        </a:solidFill>
                        <a:latin typeface="Cambria Math" panose="02040503050406030204" pitchFamily="18" charset="0"/>
                        <a:ea typeface="Calibri" panose="020F0502020204030204" pitchFamily="34" charset="0"/>
                        <a:cs typeface="Arial" panose="020B0604020202020204" pitchFamily="34" charset="0"/>
                      </a:rPr>
                      <m:t> (</m:t>
                    </m:r>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𝐻</m:t>
                    </m:r>
                    <m:r>
                      <a:rPr lang="nl-NL"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𝑂𝐶</m:t>
                    </m:r>
                    <m:r>
                      <a:rPr lang="nl-NL"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𝐶</m:t>
                    </m:r>
                    <m:r>
                      <a:rPr lang="nl-NL"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𝐻</m:t>
                    </m:r>
                    <m:r>
                      <a:rPr lang="nl-NL"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𝑂𝑂</m:t>
                    </m:r>
                    <m:r>
                      <a:rPr lang="nl-NL"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𝐶</m:t>
                    </m:r>
                    <m:r>
                      <a:rPr lang="nl-NL"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𝐻</m:t>
                    </m:r>
                    <m:r>
                      <a:rPr lang="nl-NL"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𝐴𝐵𝐶𝐷</m:t>
                    </m:r>
                    <m:r>
                      <a:rPr lang="nl-NL"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oMath>
                </a14:m>
                <a:r>
                  <a:rPr lang="nl-NL"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nl-NL"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Ta có: </a:t>
                </a:r>
                <a14:m>
                  <m:oMath xmlns:m="http://schemas.openxmlformats.org/officeDocument/2006/math">
                    <m:r>
                      <a:rPr lang="nl-NL" sz="4000" i="1">
                        <a:solidFill>
                          <a:srgbClr val="000000"/>
                        </a:solidFill>
                        <a:latin typeface="Cambria Math" panose="02040503050406030204" pitchFamily="18" charset="0"/>
                        <a:ea typeface="Calibri" panose="020F0502020204030204" pitchFamily="34" charset="0"/>
                        <a:cs typeface="Arial" panose="020B0604020202020204" pitchFamily="34" charset="0"/>
                      </a:rPr>
                      <m:t>𝐶𝐻</m:t>
                    </m:r>
                  </m:oMath>
                </a14:m>
                <a:r>
                  <a:rPr lang="nl-NL"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nl-NL"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là</a:t>
                </a:r>
                <a:r>
                  <a:rPr lang="nl-NL"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nl-NL"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hình</a:t>
                </a:r>
                <a:r>
                  <a:rPr lang="nl-NL"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nl-NL"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chiếu</a:t>
                </a:r>
                <a:r>
                  <a:rPr lang="nl-NL"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nl-NL"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của</a:t>
                </a:r>
                <a:r>
                  <a:rPr lang="nl-NL"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nl-NL" sz="4000" i="1">
                        <a:solidFill>
                          <a:srgbClr val="000000"/>
                        </a:solidFill>
                        <a:latin typeface="Cambria Math" panose="02040503050406030204" pitchFamily="18" charset="0"/>
                        <a:ea typeface="Calibri" panose="020F0502020204030204" pitchFamily="34" charset="0"/>
                        <a:cs typeface="Arial" panose="020B0604020202020204" pitchFamily="34" charset="0"/>
                      </a:rPr>
                      <m:t>𝐶</m:t>
                    </m:r>
                    <m:r>
                      <a:rPr lang="nl-NL"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nl-NL" sz="4000" i="1">
                        <a:solidFill>
                          <a:srgbClr val="000000"/>
                        </a:solidFill>
                        <a:latin typeface="Cambria Math" panose="02040503050406030204" pitchFamily="18" charset="0"/>
                        <a:ea typeface="Calibri" panose="020F0502020204030204" pitchFamily="34" charset="0"/>
                        <a:cs typeface="Arial" panose="020B0604020202020204" pitchFamily="34" charset="0"/>
                      </a:rPr>
                      <m:t>𝐻</m:t>
                    </m:r>
                  </m:oMath>
                </a14:m>
                <a:r>
                  <a:rPr lang="nl-NL"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nl-NL"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trên</a:t>
                </a:r>
                <a:r>
                  <a:rPr lang="nl-NL"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nl-NL"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nl-NL" sz="4000" i="1">
                        <a:solidFill>
                          <a:srgbClr val="000000"/>
                        </a:solidFill>
                        <a:latin typeface="Cambria Math" panose="02040503050406030204" pitchFamily="18" charset="0"/>
                        <a:ea typeface="Calibri" panose="020F0502020204030204" pitchFamily="34" charset="0"/>
                        <a:cs typeface="Arial" panose="020B0604020202020204" pitchFamily="34" charset="0"/>
                      </a:rPr>
                      <m:t>𝐴𝐵𝐶𝐷</m:t>
                    </m:r>
                    <m:r>
                      <a:rPr lang="nl-NL"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oMath>
                </a14:m>
                <a:r>
                  <a:rPr lang="nl-NL"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14:m>
                  <m:oMath xmlns:m="http://schemas.openxmlformats.org/officeDocument/2006/math">
                    <m:r>
                      <a:rPr lang="nl-NL"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d>
                      <m:d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nl-NL" sz="4000" i="1">
                            <a:solidFill>
                              <a:srgbClr val="000000"/>
                            </a:solidFill>
                            <a:latin typeface="Cambria Math" panose="02040503050406030204" pitchFamily="18" charset="0"/>
                            <a:ea typeface="Calibri" panose="020F0502020204030204" pitchFamily="34" charset="0"/>
                            <a:cs typeface="Arial" panose="020B0604020202020204" pitchFamily="34" charset="0"/>
                          </a:rPr>
                          <m:t>𝐶</m:t>
                        </m:r>
                        <m:sSup>
                          <m:sSup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r>
                              <a:rPr lang="nl-NL" sz="4000" i="1">
                                <a:solidFill>
                                  <a:srgbClr val="000000"/>
                                </a:solidFill>
                                <a:latin typeface="Cambria Math" panose="02040503050406030204" pitchFamily="18" charset="0"/>
                                <a:ea typeface="Calibri" panose="020F0502020204030204" pitchFamily="34" charset="0"/>
                                <a:cs typeface="Arial" panose="020B0604020202020204" pitchFamily="34" charset="0"/>
                              </a:rPr>
                              <m:t>𝐶</m:t>
                            </m:r>
                          </m:e>
                          <m:sup>
                            <m:r>
                              <a:rPr lang="nl-NL"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sup>
                        </m:sSup>
                        <m:r>
                          <a:rPr lang="nl-NL"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d>
                          <m:d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nl-NL" sz="4000" i="1">
                                <a:solidFill>
                                  <a:srgbClr val="000000"/>
                                </a:solidFill>
                                <a:latin typeface="Cambria Math" panose="02040503050406030204" pitchFamily="18" charset="0"/>
                                <a:ea typeface="Calibri" panose="020F0502020204030204" pitchFamily="34" charset="0"/>
                                <a:cs typeface="Arial" panose="020B0604020202020204" pitchFamily="34" charset="0"/>
                              </a:rPr>
                              <m:t>𝐴𝐵𝐶𝐷</m:t>
                            </m:r>
                          </m:e>
                        </m:d>
                      </m:e>
                    </m:d>
                    <m:r>
                      <a:rPr lang="nl-NL"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d>
                      <m:d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nl-NL" sz="4000" i="1">
                            <a:solidFill>
                              <a:srgbClr val="000000"/>
                            </a:solidFill>
                            <a:latin typeface="Cambria Math" panose="02040503050406030204" pitchFamily="18" charset="0"/>
                            <a:ea typeface="Calibri" panose="020F0502020204030204" pitchFamily="34" charset="0"/>
                            <a:cs typeface="Arial" panose="020B0604020202020204" pitchFamily="34" charset="0"/>
                          </a:rPr>
                          <m:t>𝐶</m:t>
                        </m:r>
                        <m:sSup>
                          <m:sSup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r>
                              <a:rPr lang="nl-NL" sz="4000" i="1">
                                <a:solidFill>
                                  <a:srgbClr val="000000"/>
                                </a:solidFill>
                                <a:latin typeface="Cambria Math" panose="02040503050406030204" pitchFamily="18" charset="0"/>
                                <a:ea typeface="Calibri" panose="020F0502020204030204" pitchFamily="34" charset="0"/>
                                <a:cs typeface="Arial" panose="020B0604020202020204" pitchFamily="34" charset="0"/>
                              </a:rPr>
                              <m:t>𝐶</m:t>
                            </m:r>
                          </m:e>
                          <m:sup>
                            <m:r>
                              <a:rPr lang="nl-NL"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sup>
                        </m:sSup>
                        <m:r>
                          <a:rPr lang="nl-NL"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nl-NL" sz="4000" i="1">
                            <a:solidFill>
                              <a:srgbClr val="000000"/>
                            </a:solidFill>
                            <a:latin typeface="Cambria Math" panose="02040503050406030204" pitchFamily="18" charset="0"/>
                            <a:ea typeface="Calibri" panose="020F0502020204030204" pitchFamily="34" charset="0"/>
                            <a:cs typeface="Arial" panose="020B0604020202020204" pitchFamily="34" charset="0"/>
                          </a:rPr>
                          <m:t>𝐶𝐻</m:t>
                        </m:r>
                      </m:e>
                    </m:d>
                    <m:r>
                      <a:rPr lang="nl-NL"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acc>
                      <m:accPr>
                        <m:chr m:val="̂"/>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accPr>
                      <m:e>
                        <m:r>
                          <a:rPr lang="nl-NL" sz="4000" i="1">
                            <a:solidFill>
                              <a:srgbClr val="000000"/>
                            </a:solidFill>
                            <a:latin typeface="Cambria Math" panose="02040503050406030204" pitchFamily="18" charset="0"/>
                            <a:ea typeface="Calibri" panose="020F0502020204030204" pitchFamily="34" charset="0"/>
                            <a:cs typeface="Arial" panose="020B0604020202020204" pitchFamily="34" charset="0"/>
                          </a:rPr>
                          <m:t>𝐻𝐶</m:t>
                        </m:r>
                        <m:sSup>
                          <m:sSup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r>
                              <a:rPr lang="nl-NL" sz="4000" i="1">
                                <a:solidFill>
                                  <a:srgbClr val="000000"/>
                                </a:solidFill>
                                <a:latin typeface="Cambria Math" panose="02040503050406030204" pitchFamily="18" charset="0"/>
                                <a:ea typeface="Calibri" panose="020F0502020204030204" pitchFamily="34" charset="0"/>
                                <a:cs typeface="Arial" panose="020B0604020202020204" pitchFamily="34" charset="0"/>
                              </a:rPr>
                              <m:t>𝐶</m:t>
                            </m:r>
                          </m:e>
                          <m:sup>
                            <m:r>
                              <a:rPr lang="nl-NL"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sup>
                        </m:sSup>
                      </m:e>
                    </m:acc>
                    <m:r>
                      <a:rPr lang="nl-NL"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sSup>
                      <m:sSup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r>
                          <a:rPr lang="nl-NL" sz="4000" i="1">
                            <a:solidFill>
                              <a:srgbClr val="000000"/>
                            </a:solidFill>
                            <a:latin typeface="Cambria Math" panose="02040503050406030204" pitchFamily="18" charset="0"/>
                            <a:ea typeface="Calibri" panose="020F0502020204030204" pitchFamily="34" charset="0"/>
                            <a:cs typeface="Arial" panose="020B0604020202020204" pitchFamily="34" charset="0"/>
                          </a:rPr>
                          <m:t>47</m:t>
                        </m:r>
                      </m:e>
                      <m:sup>
                        <m:r>
                          <a:rPr lang="nl-NL"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sup>
                    </m:sSup>
                  </m:oMath>
                </a14:m>
                <a:r>
                  <a:rPr lang="nl-NL"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817853" y="1678256"/>
                <a:ext cx="12597135" cy="6930487"/>
              </a:xfrm>
              <a:prstGeom prst="rect">
                <a:avLst/>
              </a:prstGeom>
              <a:blipFill>
                <a:blip r:embed="rId8"/>
                <a:stretch>
                  <a:fillRect l="-1693" b="-2111"/>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9A3719B5-AC82-10B5-8768-18EC460EB88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767546" y="2019300"/>
            <a:ext cx="5702601" cy="3470910"/>
          </a:xfrm>
          <a:prstGeom prst="rect">
            <a:avLst/>
          </a:prstGeom>
        </p:spPr>
      </p:pic>
    </p:spTree>
    <p:extLst>
      <p:ext uri="{BB962C8B-B14F-4D97-AF65-F5344CB8AC3E}">
        <p14:creationId xmlns:p14="http://schemas.microsoft.com/office/powerpoint/2010/main" val="224450324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randombar(horizont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57801" y="7505700"/>
            <a:ext cx="4240207" cy="4240207"/>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019093" y="-2712765"/>
            <a:ext cx="4240207" cy="4240207"/>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83640">
            <a:off x="475157" y="8676399"/>
            <a:ext cx="1078761" cy="1196961"/>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588623" flipH="1">
            <a:off x="20454" y="-561200"/>
            <a:ext cx="1594799" cy="2371450"/>
          </a:xfrm>
          <a:prstGeom prst="rect">
            <a:avLst/>
          </a:prstGeom>
        </p:spPr>
      </p:pic>
      <p:sp>
        <p:nvSpPr>
          <p:cNvPr id="7" name="Oval Callout 6"/>
          <p:cNvSpPr/>
          <p:nvPr/>
        </p:nvSpPr>
        <p:spPr>
          <a:xfrm>
            <a:off x="8305800" y="571351"/>
            <a:ext cx="1676400" cy="914400"/>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7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3700" b="1" i="0" u="none" strike="noStrike" kern="0" cap="none" spc="0" normalizeH="0" baseline="0" noProof="0" dirty="0">
              <a:ln>
                <a:noFill/>
              </a:ln>
              <a:solidFill>
                <a:srgbClr val="FFFFFF"/>
              </a:solidFill>
              <a:effectLst/>
              <a:uLnTx/>
              <a:uFillTx/>
              <a:latin typeface="Arial"/>
              <a:ea typeface="+mn-ea"/>
              <a:cs typeface="+mn-cs"/>
            </a:endParaRPr>
          </a:p>
        </p:txBody>
      </p:sp>
      <mc:AlternateContent xmlns:mc="http://schemas.openxmlformats.org/markup-compatibility/2006">
        <mc:Choice xmlns:a14="http://schemas.microsoft.com/office/drawing/2010/main" Requires="a14">
          <p:sp>
            <p:nvSpPr>
              <p:cNvPr id="2" name="Rectangle 1"/>
              <p:cNvSpPr/>
              <p:nvPr/>
            </p:nvSpPr>
            <p:spPr>
              <a:xfrm>
                <a:off x="817853" y="1678256"/>
                <a:ext cx="12821947" cy="7285649"/>
              </a:xfrm>
              <a:prstGeom prst="rect">
                <a:avLst/>
              </a:prstGeom>
            </p:spPr>
            <p:txBody>
              <a:bodyPr wrap="square">
                <a:spAutoFit/>
              </a:bodyPr>
              <a:lstStyle/>
              <a:p>
                <a:pPr algn="just">
                  <a:lnSpc>
                    <a:spcPct val="150000"/>
                  </a:lnSpc>
                  <a:spcBef>
                    <a:spcPts val="600"/>
                  </a:spcBef>
                  <a:spcAft>
                    <a:spcPts val="600"/>
                  </a:spcAft>
                </a:pPr>
                <a:r>
                  <a:rPr lang="pt-B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Xét </a:t>
                </a:r>
                <a14:m>
                  <m:oMath xmlns:m="http://schemas.openxmlformats.org/officeDocument/2006/math">
                    <m:r>
                      <a:rPr lang="pt-BR"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nl-NL" sz="4000" i="1">
                        <a:solidFill>
                          <a:srgbClr val="000000"/>
                        </a:solidFill>
                        <a:latin typeface="Cambria Math" panose="02040503050406030204" pitchFamily="18" charset="0"/>
                        <a:ea typeface="Calibri" panose="020F0502020204030204" pitchFamily="34" charset="0"/>
                        <a:cs typeface="Arial" panose="020B0604020202020204" pitchFamily="34" charset="0"/>
                      </a:rPr>
                      <m:t>𝐶𝐶</m:t>
                    </m:r>
                    <m:r>
                      <a:rPr lang="pt-BR"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nl-NL" sz="4000" i="1">
                        <a:solidFill>
                          <a:srgbClr val="000000"/>
                        </a:solidFill>
                        <a:latin typeface="Cambria Math" panose="02040503050406030204" pitchFamily="18" charset="0"/>
                        <a:ea typeface="Calibri" panose="020F0502020204030204" pitchFamily="34" charset="0"/>
                        <a:cs typeface="Arial" panose="020B0604020202020204" pitchFamily="34" charset="0"/>
                      </a:rPr>
                      <m:t>𝐻</m:t>
                    </m:r>
                  </m:oMath>
                </a14:m>
                <a:r>
                  <a:rPr lang="pt-B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vuông tại H, có:</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14:m>
                  <m:oMath xmlns:m="http://schemas.openxmlformats.org/officeDocument/2006/math">
                    <m:r>
                      <a:rPr lang="nl-NL" sz="4000" i="1">
                        <a:solidFill>
                          <a:srgbClr val="000000"/>
                        </a:solidFill>
                        <a:latin typeface="Cambria Math" panose="02040503050406030204" pitchFamily="18" charset="0"/>
                        <a:ea typeface="Calibri" panose="020F0502020204030204" pitchFamily="34" charset="0"/>
                        <a:cs typeface="Arial" panose="020B0604020202020204" pitchFamily="34" charset="0"/>
                      </a:rPr>
                      <m:t>𝐶𝐻</m:t>
                    </m:r>
                    <m:r>
                      <a:rPr lang="pt-BR"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sSup>
                          <m:sSup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r>
                              <a:rPr lang="nl-NL" sz="4000" i="1">
                                <a:solidFill>
                                  <a:srgbClr val="000000"/>
                                </a:solidFill>
                                <a:latin typeface="Cambria Math" panose="02040503050406030204" pitchFamily="18" charset="0"/>
                                <a:ea typeface="Calibri" panose="020F0502020204030204" pitchFamily="34" charset="0"/>
                                <a:cs typeface="Arial" panose="020B0604020202020204" pitchFamily="34" charset="0"/>
                              </a:rPr>
                              <m:t>𝐶</m:t>
                            </m:r>
                          </m:e>
                          <m:sup>
                            <m:r>
                              <a:rPr lang="pt-BR"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sup>
                        </m:sSup>
                        <m:r>
                          <a:rPr lang="nl-NL" sz="4000" i="1">
                            <a:solidFill>
                              <a:srgbClr val="000000"/>
                            </a:solidFill>
                            <a:latin typeface="Cambria Math" panose="02040503050406030204" pitchFamily="18" charset="0"/>
                            <a:ea typeface="Calibri" panose="020F0502020204030204" pitchFamily="34" charset="0"/>
                            <a:cs typeface="Arial" panose="020B0604020202020204" pitchFamily="34" charset="0"/>
                          </a:rPr>
                          <m:t>𝐻</m:t>
                        </m:r>
                      </m:num>
                      <m:den>
                        <m:func>
                          <m:func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funcPr>
                          <m:fName>
                            <m:r>
                              <m:rPr>
                                <m:sty m:val="p"/>
                              </m:rPr>
                              <a:rPr lang="pt-BR" sz="4000">
                                <a:solidFill>
                                  <a:srgbClr val="000000"/>
                                </a:solidFill>
                                <a:latin typeface="Cambria Math" panose="02040503050406030204" pitchFamily="18" charset="0"/>
                                <a:ea typeface="Calibri" panose="020F0502020204030204" pitchFamily="34" charset="0"/>
                                <a:cs typeface="Arial" panose="020B0604020202020204" pitchFamily="34" charset="0"/>
                              </a:rPr>
                              <m:t>tan</m:t>
                            </m:r>
                          </m:fName>
                          <m:e>
                            <m:acc>
                              <m:accPr>
                                <m:chr m:val="̂"/>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accPr>
                              <m:e>
                                <m:r>
                                  <a:rPr lang="nl-NL" sz="4000" i="1">
                                    <a:solidFill>
                                      <a:srgbClr val="000000"/>
                                    </a:solidFill>
                                    <a:latin typeface="Cambria Math" panose="02040503050406030204" pitchFamily="18" charset="0"/>
                                    <a:ea typeface="Calibri" panose="020F0502020204030204" pitchFamily="34" charset="0"/>
                                    <a:cs typeface="Arial" panose="020B0604020202020204" pitchFamily="34" charset="0"/>
                                  </a:rPr>
                                  <m:t>𝐻𝐶𝐶</m:t>
                                </m:r>
                                <m:r>
                                  <a:rPr lang="pt-BR"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e>
                            </m:acc>
                          </m:e>
                        </m:func>
                      </m:den>
                    </m:f>
                    <m:r>
                      <a:rPr lang="pt-BR"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a:rPr lang="pt-BR" sz="4000" i="1">
                            <a:solidFill>
                              <a:srgbClr val="000000"/>
                            </a:solidFill>
                            <a:latin typeface="Cambria Math" panose="02040503050406030204" pitchFamily="18" charset="0"/>
                            <a:ea typeface="Calibri" panose="020F0502020204030204" pitchFamily="34" charset="0"/>
                            <a:cs typeface="Arial" panose="020B0604020202020204" pitchFamily="34" charset="0"/>
                          </a:rPr>
                          <m:t>24</m:t>
                        </m:r>
                      </m:num>
                      <m:den>
                        <m:func>
                          <m:func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funcPr>
                          <m:fName>
                            <m:r>
                              <m:rPr>
                                <m:sty m:val="p"/>
                              </m:rPr>
                              <a:rPr lang="pt-BR" sz="4000">
                                <a:solidFill>
                                  <a:srgbClr val="000000"/>
                                </a:solidFill>
                                <a:latin typeface="Cambria Math" panose="02040503050406030204" pitchFamily="18" charset="0"/>
                                <a:ea typeface="Calibri" panose="020F0502020204030204" pitchFamily="34" charset="0"/>
                                <a:cs typeface="Arial" panose="020B0604020202020204" pitchFamily="34" charset="0"/>
                              </a:rPr>
                              <m:t>tan</m:t>
                            </m:r>
                          </m:fName>
                          <m:e>
                            <m:sSup>
                              <m:sSup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r>
                                  <a:rPr lang="pt-BR" sz="4000" i="1">
                                    <a:solidFill>
                                      <a:srgbClr val="000000"/>
                                    </a:solidFill>
                                    <a:latin typeface="Cambria Math" panose="02040503050406030204" pitchFamily="18" charset="0"/>
                                    <a:ea typeface="Calibri" panose="020F0502020204030204" pitchFamily="34" charset="0"/>
                                    <a:cs typeface="Arial" panose="020B0604020202020204" pitchFamily="34" charset="0"/>
                                  </a:rPr>
                                  <m:t>47</m:t>
                                </m:r>
                              </m:e>
                              <m:sup>
                                <m:r>
                                  <a:rPr lang="pt-BR"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sup>
                            </m:sSup>
                          </m:e>
                        </m:func>
                      </m:den>
                    </m:f>
                    <m:r>
                      <a:rPr lang="pt-BR" sz="4000" i="1">
                        <a:solidFill>
                          <a:srgbClr val="000000"/>
                        </a:solidFill>
                        <a:latin typeface="Cambria Math" panose="02040503050406030204" pitchFamily="18" charset="0"/>
                        <a:ea typeface="Calibri" panose="020F0502020204030204" pitchFamily="34" charset="0"/>
                        <a:cs typeface="Arial" panose="020B0604020202020204" pitchFamily="34" charset="0"/>
                      </a:rPr>
                      <m:t>≈22,38</m:t>
                    </m:r>
                  </m:oMath>
                </a14:m>
                <a:r>
                  <a:rPr lang="pt-B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pt-B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Vì </a:t>
                </a:r>
                <a14:m>
                  <m:oMath xmlns:m="http://schemas.openxmlformats.org/officeDocument/2006/math">
                    <m:r>
                      <a:rPr lang="nl-NL" sz="4000" i="1">
                        <a:solidFill>
                          <a:srgbClr val="000000"/>
                        </a:solidFill>
                        <a:latin typeface="Cambria Math" panose="02040503050406030204" pitchFamily="18" charset="0"/>
                        <a:ea typeface="Calibri" panose="020F0502020204030204" pitchFamily="34" charset="0"/>
                        <a:cs typeface="Arial" panose="020B0604020202020204" pitchFamily="34" charset="0"/>
                      </a:rPr>
                      <m:t>𝑂𝐻</m:t>
                    </m:r>
                    <m:sSup>
                      <m:sSup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r>
                          <a:rPr lang="nl-NL" sz="4000" i="1">
                            <a:solidFill>
                              <a:srgbClr val="000000"/>
                            </a:solidFill>
                            <a:latin typeface="Cambria Math" panose="02040503050406030204" pitchFamily="18" charset="0"/>
                            <a:ea typeface="Calibri" panose="020F0502020204030204" pitchFamily="34" charset="0"/>
                            <a:cs typeface="Arial" panose="020B0604020202020204" pitchFamily="34" charset="0"/>
                          </a:rPr>
                          <m:t>𝐶</m:t>
                        </m:r>
                      </m:e>
                      <m:sup>
                        <m:r>
                          <a:rPr lang="pt-BR"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sup>
                    </m:sSup>
                    <m:sSup>
                      <m:sSup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r>
                          <a:rPr lang="nl-NL" sz="4000" i="1">
                            <a:solidFill>
                              <a:srgbClr val="000000"/>
                            </a:solidFill>
                            <a:latin typeface="Cambria Math" panose="02040503050406030204" pitchFamily="18" charset="0"/>
                            <a:ea typeface="Calibri" panose="020F0502020204030204" pitchFamily="34" charset="0"/>
                            <a:cs typeface="Arial" panose="020B0604020202020204" pitchFamily="34" charset="0"/>
                          </a:rPr>
                          <m:t>𝑂</m:t>
                        </m:r>
                      </m:e>
                      <m:sup>
                        <m:r>
                          <a:rPr lang="pt-BR"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sup>
                    </m:sSup>
                  </m:oMath>
                </a14:m>
                <a:r>
                  <a:rPr lang="pt-B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là hình chữ nhật </a:t>
                </a:r>
                <a:endParaRPr lang="en-US" sz="4000" i="1" dirty="0">
                  <a:solidFill>
                    <a:srgbClr val="000000"/>
                  </a:solidFill>
                  <a:latin typeface="Cambria Math" panose="02040503050406030204" pitchFamily="18" charset="0"/>
                  <a:ea typeface="Calibri" panose="020F0502020204030204" pitchFamily="34" charset="0"/>
                  <a:cs typeface="Arial" panose="020B0604020202020204" pitchFamily="34" charset="0"/>
                </a:endParaRPr>
              </a:p>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pt-BR"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nl-NL" sz="4000" i="1">
                          <a:solidFill>
                            <a:srgbClr val="000000"/>
                          </a:solidFill>
                          <a:latin typeface="Cambria Math" panose="02040503050406030204" pitchFamily="18" charset="0"/>
                          <a:ea typeface="Calibri" panose="020F0502020204030204" pitchFamily="34" charset="0"/>
                          <a:cs typeface="Arial" panose="020B0604020202020204" pitchFamily="34" charset="0"/>
                        </a:rPr>
                        <m:t>𝑂</m:t>
                      </m:r>
                      <m:sSup>
                        <m:sSup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r>
                            <a:rPr lang="nl-NL" sz="4000" i="1">
                              <a:solidFill>
                                <a:srgbClr val="000000"/>
                              </a:solidFill>
                              <a:latin typeface="Cambria Math" panose="02040503050406030204" pitchFamily="18" charset="0"/>
                              <a:ea typeface="Calibri" panose="020F0502020204030204" pitchFamily="34" charset="0"/>
                              <a:cs typeface="Arial" panose="020B0604020202020204" pitchFamily="34" charset="0"/>
                            </a:rPr>
                            <m:t>𝑂</m:t>
                          </m:r>
                        </m:e>
                        <m:sup>
                          <m:r>
                            <a:rPr lang="pt-BR"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sup>
                      </m:sSup>
                      <m:r>
                        <a:rPr lang="pt-BR"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sSup>
                        <m:sSup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r>
                            <a:rPr lang="nl-NL" sz="4000" i="1">
                              <a:solidFill>
                                <a:srgbClr val="000000"/>
                              </a:solidFill>
                              <a:latin typeface="Cambria Math" panose="02040503050406030204" pitchFamily="18" charset="0"/>
                              <a:ea typeface="Calibri" panose="020F0502020204030204" pitchFamily="34" charset="0"/>
                              <a:cs typeface="Arial" panose="020B0604020202020204" pitchFamily="34" charset="0"/>
                            </a:rPr>
                            <m:t>𝐶</m:t>
                          </m:r>
                        </m:e>
                        <m:sup>
                          <m:r>
                            <a:rPr lang="pt-BR"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sup>
                      </m:sSup>
                      <m:r>
                        <a:rPr lang="nl-NL" sz="4000" i="1">
                          <a:solidFill>
                            <a:srgbClr val="000000"/>
                          </a:solidFill>
                          <a:latin typeface="Cambria Math" panose="02040503050406030204" pitchFamily="18" charset="0"/>
                          <a:ea typeface="Calibri" panose="020F0502020204030204" pitchFamily="34" charset="0"/>
                          <a:cs typeface="Arial" panose="020B0604020202020204" pitchFamily="34" charset="0"/>
                        </a:rPr>
                        <m:t>𝐻</m:t>
                      </m:r>
                      <m:r>
                        <a:rPr lang="pt-BR" sz="4000" i="1">
                          <a:solidFill>
                            <a:srgbClr val="000000"/>
                          </a:solidFill>
                          <a:latin typeface="Cambria Math" panose="02040503050406030204" pitchFamily="18" charset="0"/>
                          <a:ea typeface="Calibri" panose="020F0502020204030204" pitchFamily="34" charset="0"/>
                          <a:cs typeface="Arial" panose="020B0604020202020204" pitchFamily="34" charset="0"/>
                        </a:rPr>
                        <m:t>=24;</m:t>
                      </m:r>
                      <m:sSup>
                        <m:sSup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r>
                            <a:rPr lang="nl-NL" sz="4000" i="1">
                              <a:solidFill>
                                <a:srgbClr val="000000"/>
                              </a:solidFill>
                              <a:latin typeface="Cambria Math" panose="02040503050406030204" pitchFamily="18" charset="0"/>
                              <a:ea typeface="Calibri" panose="020F0502020204030204" pitchFamily="34" charset="0"/>
                              <a:cs typeface="Arial" panose="020B0604020202020204" pitchFamily="34" charset="0"/>
                            </a:rPr>
                            <m:t>𝑂</m:t>
                          </m:r>
                        </m:e>
                        <m:sup>
                          <m:r>
                            <a:rPr lang="pt-BR"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sup>
                      </m:sSup>
                      <m:sSup>
                        <m:sSup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r>
                            <a:rPr lang="nl-NL" sz="4000" i="1">
                              <a:solidFill>
                                <a:srgbClr val="000000"/>
                              </a:solidFill>
                              <a:latin typeface="Cambria Math" panose="02040503050406030204" pitchFamily="18" charset="0"/>
                              <a:ea typeface="Calibri" panose="020F0502020204030204" pitchFamily="34" charset="0"/>
                              <a:cs typeface="Arial" panose="020B0604020202020204" pitchFamily="34" charset="0"/>
                            </a:rPr>
                            <m:t>𝐶</m:t>
                          </m:r>
                        </m:e>
                        <m:sup>
                          <m:r>
                            <a:rPr lang="pt-BR"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sup>
                      </m:sSup>
                      <m:r>
                        <a:rPr lang="pt-BR"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nl-NL" sz="4000" i="1">
                          <a:solidFill>
                            <a:srgbClr val="000000"/>
                          </a:solidFill>
                          <a:latin typeface="Cambria Math" panose="02040503050406030204" pitchFamily="18" charset="0"/>
                          <a:ea typeface="Calibri" panose="020F0502020204030204" pitchFamily="34" charset="0"/>
                          <a:cs typeface="Arial" panose="020B0604020202020204" pitchFamily="34" charset="0"/>
                        </a:rPr>
                        <m:t>𝑂𝐻</m:t>
                      </m:r>
                      <m:r>
                        <a:rPr lang="pt-BR"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nl-NL" sz="4000" i="1">
                          <a:solidFill>
                            <a:srgbClr val="000000"/>
                          </a:solidFill>
                          <a:latin typeface="Cambria Math" panose="02040503050406030204" pitchFamily="18" charset="0"/>
                          <a:ea typeface="Calibri" panose="020F0502020204030204" pitchFamily="34" charset="0"/>
                          <a:cs typeface="Arial" panose="020B0604020202020204" pitchFamily="34" charset="0"/>
                        </a:rPr>
                        <m:t>𝐶𝑂</m:t>
                      </m:r>
                      <m:r>
                        <a:rPr lang="pt-BR"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nl-NL" sz="4000" i="1">
                          <a:solidFill>
                            <a:srgbClr val="000000"/>
                          </a:solidFill>
                          <a:latin typeface="Cambria Math" panose="02040503050406030204" pitchFamily="18" charset="0"/>
                          <a:ea typeface="Calibri" panose="020F0502020204030204" pitchFamily="34" charset="0"/>
                          <a:cs typeface="Arial" panose="020B0604020202020204" pitchFamily="34" charset="0"/>
                        </a:rPr>
                        <m:t>𝐶𝐻</m:t>
                      </m:r>
                      <m:r>
                        <a:rPr lang="pt-BR" sz="4000" i="1">
                          <a:solidFill>
                            <a:srgbClr val="000000"/>
                          </a:solidFill>
                          <a:latin typeface="Cambria Math" panose="02040503050406030204" pitchFamily="18" charset="0"/>
                          <a:ea typeface="Calibri" panose="020F0502020204030204" pitchFamily="34" charset="0"/>
                          <a:cs typeface="Arial" panose="020B0604020202020204" pitchFamily="34" charset="0"/>
                        </a:rPr>
                        <m:t>≈16,72.</m:t>
                      </m:r>
                    </m:oMath>
                  </m:oMathPara>
                </a14:m>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14:m>
                  <m:oMath xmlns:m="http://schemas.openxmlformats.org/officeDocument/2006/math">
                    <m:r>
                      <a:rPr lang="pt-BR"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sSup>
                      <m:sSup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r>
                          <a:rPr lang="nl-NL" sz="4000" i="1">
                            <a:solidFill>
                              <a:srgbClr val="000000"/>
                            </a:solidFill>
                            <a:latin typeface="Cambria Math" panose="02040503050406030204" pitchFamily="18" charset="0"/>
                            <a:ea typeface="Calibri" panose="020F0502020204030204" pitchFamily="34" charset="0"/>
                            <a:cs typeface="Arial" panose="020B0604020202020204" pitchFamily="34" charset="0"/>
                          </a:rPr>
                          <m:t>𝐴</m:t>
                        </m:r>
                      </m:e>
                      <m:sup>
                        <m:r>
                          <a:rPr lang="pt-BR"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sup>
                    </m:sSup>
                    <m:sSup>
                      <m:sSup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r>
                          <a:rPr lang="nl-NL" sz="4000" i="1">
                            <a:solidFill>
                              <a:srgbClr val="000000"/>
                            </a:solidFill>
                            <a:latin typeface="Cambria Math" panose="02040503050406030204" pitchFamily="18" charset="0"/>
                            <a:ea typeface="Calibri" panose="020F0502020204030204" pitchFamily="34" charset="0"/>
                            <a:cs typeface="Arial" panose="020B0604020202020204" pitchFamily="34" charset="0"/>
                          </a:rPr>
                          <m:t>𝐶</m:t>
                        </m:r>
                      </m:e>
                      <m:sup>
                        <m:r>
                          <a:rPr lang="pt-BR"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sup>
                    </m:sSup>
                    <m:r>
                      <a:rPr lang="pt-BR" sz="4000" i="1">
                        <a:solidFill>
                          <a:srgbClr val="000000"/>
                        </a:solidFill>
                        <a:latin typeface="Cambria Math" panose="02040503050406030204" pitchFamily="18" charset="0"/>
                        <a:ea typeface="Calibri" panose="020F0502020204030204" pitchFamily="34" charset="0"/>
                        <a:cs typeface="Arial" panose="020B0604020202020204" pitchFamily="34" charset="0"/>
                      </a:rPr>
                      <m:t>=2</m:t>
                    </m:r>
                    <m:sSup>
                      <m:sSup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r>
                          <a:rPr lang="nl-NL" sz="4000" i="1">
                            <a:solidFill>
                              <a:srgbClr val="000000"/>
                            </a:solidFill>
                            <a:latin typeface="Cambria Math" panose="02040503050406030204" pitchFamily="18" charset="0"/>
                            <a:ea typeface="Calibri" panose="020F0502020204030204" pitchFamily="34" charset="0"/>
                            <a:cs typeface="Arial" panose="020B0604020202020204" pitchFamily="34" charset="0"/>
                          </a:rPr>
                          <m:t>𝑂</m:t>
                        </m:r>
                      </m:e>
                      <m:sup>
                        <m:r>
                          <a:rPr lang="pt-BR"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sup>
                    </m:sSup>
                    <m:sSup>
                      <m:sSup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r>
                          <a:rPr lang="nl-NL" sz="4000" i="1">
                            <a:solidFill>
                              <a:srgbClr val="000000"/>
                            </a:solidFill>
                            <a:latin typeface="Cambria Math" panose="02040503050406030204" pitchFamily="18" charset="0"/>
                            <a:ea typeface="Calibri" panose="020F0502020204030204" pitchFamily="34" charset="0"/>
                            <a:cs typeface="Arial" panose="020B0604020202020204" pitchFamily="34" charset="0"/>
                          </a:rPr>
                          <m:t>𝐶</m:t>
                        </m:r>
                      </m:e>
                      <m:sup>
                        <m:r>
                          <a:rPr lang="pt-BR"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sup>
                    </m:sSup>
                    <m:r>
                      <a:rPr lang="pt-BR" sz="4000" i="1">
                        <a:solidFill>
                          <a:srgbClr val="000000"/>
                        </a:solidFill>
                        <a:latin typeface="Cambria Math" panose="02040503050406030204" pitchFamily="18" charset="0"/>
                        <a:ea typeface="Calibri" panose="020F0502020204030204" pitchFamily="34" charset="0"/>
                        <a:cs typeface="Arial" panose="020B0604020202020204" pitchFamily="34" charset="0"/>
                      </a:rPr>
                      <m:t>=33,44</m:t>
                    </m:r>
                  </m:oMath>
                </a14:m>
                <a:r>
                  <a:rPr lang="pt-B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pt-B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Vì </a:t>
                </a:r>
                <a14:m>
                  <m:oMath xmlns:m="http://schemas.openxmlformats.org/officeDocument/2006/math">
                    <m:r>
                      <a:rPr lang="nl-NL" sz="4000" i="1">
                        <a:solidFill>
                          <a:srgbClr val="000000"/>
                        </a:solidFill>
                        <a:latin typeface="Cambria Math" panose="02040503050406030204" pitchFamily="18" charset="0"/>
                        <a:ea typeface="Calibri" panose="020F0502020204030204" pitchFamily="34" charset="0"/>
                        <a:cs typeface="Arial" panose="020B0604020202020204" pitchFamily="34" charset="0"/>
                      </a:rPr>
                      <m:t>𝐴</m:t>
                    </m:r>
                    <m:r>
                      <a:rPr lang="pt-BR"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nl-NL" sz="4000" i="1">
                        <a:solidFill>
                          <a:srgbClr val="000000"/>
                        </a:solidFill>
                        <a:latin typeface="Cambria Math" panose="02040503050406030204" pitchFamily="18" charset="0"/>
                        <a:ea typeface="Calibri" panose="020F0502020204030204" pitchFamily="34" charset="0"/>
                        <a:cs typeface="Arial" panose="020B0604020202020204" pitchFamily="34" charset="0"/>
                      </a:rPr>
                      <m:t>𝐵</m:t>
                    </m:r>
                    <m:r>
                      <a:rPr lang="pt-BR"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nl-NL" sz="4000" i="1">
                        <a:solidFill>
                          <a:srgbClr val="000000"/>
                        </a:solidFill>
                        <a:latin typeface="Cambria Math" panose="02040503050406030204" pitchFamily="18" charset="0"/>
                        <a:ea typeface="Calibri" panose="020F0502020204030204" pitchFamily="34" charset="0"/>
                        <a:cs typeface="Arial" panose="020B0604020202020204" pitchFamily="34" charset="0"/>
                      </a:rPr>
                      <m:t>𝐶</m:t>
                    </m:r>
                    <m:r>
                      <a:rPr lang="pt-BR"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nl-NL" sz="4000" i="1">
                        <a:solidFill>
                          <a:srgbClr val="000000"/>
                        </a:solidFill>
                        <a:latin typeface="Cambria Math" panose="02040503050406030204" pitchFamily="18" charset="0"/>
                        <a:ea typeface="Calibri" panose="020F0502020204030204" pitchFamily="34" charset="0"/>
                        <a:cs typeface="Arial" panose="020B0604020202020204" pitchFamily="34" charset="0"/>
                      </a:rPr>
                      <m:t>𝐷</m:t>
                    </m:r>
                    <m:r>
                      <a:rPr lang="pt-BR"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oMath>
                </a14:m>
                <a:r>
                  <a:rPr lang="pt-B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là hình vuông </a:t>
                </a:r>
                <a14:m>
                  <m:oMath xmlns:m="http://schemas.openxmlformats.org/officeDocument/2006/math">
                    <m:r>
                      <a:rPr lang="pt-BR"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sSup>
                      <m:sSup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r>
                          <a:rPr lang="nl-NL" sz="4000" i="1">
                            <a:solidFill>
                              <a:srgbClr val="000000"/>
                            </a:solidFill>
                            <a:latin typeface="Cambria Math" panose="02040503050406030204" pitchFamily="18" charset="0"/>
                            <a:ea typeface="Calibri" panose="020F0502020204030204" pitchFamily="34" charset="0"/>
                            <a:cs typeface="Arial" panose="020B0604020202020204" pitchFamily="34" charset="0"/>
                          </a:rPr>
                          <m:t>𝐴</m:t>
                        </m:r>
                      </m:e>
                      <m:sup>
                        <m:r>
                          <a:rPr lang="pt-BR"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sup>
                    </m:sSup>
                    <m:sSup>
                      <m:sSup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r>
                          <a:rPr lang="nl-NL" sz="4000" i="1">
                            <a:solidFill>
                              <a:srgbClr val="000000"/>
                            </a:solidFill>
                            <a:latin typeface="Cambria Math" panose="02040503050406030204" pitchFamily="18" charset="0"/>
                            <a:ea typeface="Calibri" panose="020F0502020204030204" pitchFamily="34" charset="0"/>
                            <a:cs typeface="Arial" panose="020B0604020202020204" pitchFamily="34" charset="0"/>
                          </a:rPr>
                          <m:t>𝐵</m:t>
                        </m:r>
                      </m:e>
                      <m:sup>
                        <m:r>
                          <a:rPr lang="pt-BR"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sup>
                    </m:sSup>
                    <m:r>
                      <a:rPr lang="pt-BR"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sSup>
                          <m:sSup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r>
                              <a:rPr lang="nl-NL" sz="4000" i="1">
                                <a:solidFill>
                                  <a:srgbClr val="000000"/>
                                </a:solidFill>
                                <a:latin typeface="Cambria Math" panose="02040503050406030204" pitchFamily="18" charset="0"/>
                                <a:ea typeface="Calibri" panose="020F0502020204030204" pitchFamily="34" charset="0"/>
                                <a:cs typeface="Arial" panose="020B0604020202020204" pitchFamily="34" charset="0"/>
                              </a:rPr>
                              <m:t>𝐴</m:t>
                            </m:r>
                          </m:e>
                          <m:sup>
                            <m:r>
                              <a:rPr lang="pt-BR"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sup>
                        </m:sSup>
                        <m:sSup>
                          <m:sSup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r>
                              <a:rPr lang="nl-NL" sz="4000" i="1">
                                <a:solidFill>
                                  <a:srgbClr val="000000"/>
                                </a:solidFill>
                                <a:latin typeface="Cambria Math" panose="02040503050406030204" pitchFamily="18" charset="0"/>
                                <a:ea typeface="Calibri" panose="020F0502020204030204" pitchFamily="34" charset="0"/>
                                <a:cs typeface="Arial" panose="020B0604020202020204" pitchFamily="34" charset="0"/>
                              </a:rPr>
                              <m:t>𝐶</m:t>
                            </m:r>
                          </m:e>
                          <m:sup>
                            <m:r>
                              <a:rPr lang="pt-BR"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sup>
                        </m:sSup>
                      </m:num>
                      <m:den>
                        <m:rad>
                          <m:radPr>
                            <m:degHide m:val="on"/>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radPr>
                          <m:deg/>
                          <m:e>
                            <m:r>
                              <a:rPr lang="pt-BR" sz="4000" i="1">
                                <a:solidFill>
                                  <a:srgbClr val="000000"/>
                                </a:solidFill>
                                <a:latin typeface="Cambria Math" panose="02040503050406030204" pitchFamily="18" charset="0"/>
                                <a:ea typeface="Calibri" panose="020F0502020204030204" pitchFamily="34" charset="0"/>
                                <a:cs typeface="Arial" panose="020B0604020202020204" pitchFamily="34" charset="0"/>
                              </a:rPr>
                              <m:t>2</m:t>
                            </m:r>
                          </m:e>
                        </m:rad>
                      </m:den>
                    </m:f>
                    <m:r>
                      <a:rPr lang="pt-BR"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a:rPr lang="pt-BR" sz="4000" i="1">
                            <a:solidFill>
                              <a:srgbClr val="000000"/>
                            </a:solidFill>
                            <a:latin typeface="Cambria Math" panose="02040503050406030204" pitchFamily="18" charset="0"/>
                            <a:ea typeface="Calibri" panose="020F0502020204030204" pitchFamily="34" charset="0"/>
                            <a:cs typeface="Arial" panose="020B0604020202020204" pitchFamily="34" charset="0"/>
                          </a:rPr>
                          <m:t>33,44</m:t>
                        </m:r>
                      </m:num>
                      <m:den>
                        <m:rad>
                          <m:radPr>
                            <m:degHide m:val="on"/>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radPr>
                          <m:deg/>
                          <m:e>
                            <m:r>
                              <a:rPr lang="pt-BR" sz="4000" i="1">
                                <a:solidFill>
                                  <a:srgbClr val="000000"/>
                                </a:solidFill>
                                <a:latin typeface="Cambria Math" panose="02040503050406030204" pitchFamily="18" charset="0"/>
                                <a:ea typeface="Calibri" panose="020F0502020204030204" pitchFamily="34" charset="0"/>
                                <a:cs typeface="Arial" panose="020B0604020202020204" pitchFamily="34" charset="0"/>
                              </a:rPr>
                              <m:t>2</m:t>
                            </m:r>
                          </m:e>
                        </m:rad>
                      </m:den>
                    </m:f>
                    <m:r>
                      <a:rPr lang="pt-BR" sz="4000" i="1">
                        <a:solidFill>
                          <a:srgbClr val="000000"/>
                        </a:solidFill>
                        <a:latin typeface="Cambria Math" panose="02040503050406030204" pitchFamily="18" charset="0"/>
                        <a:ea typeface="Calibri" panose="020F0502020204030204" pitchFamily="34" charset="0"/>
                        <a:cs typeface="Arial" panose="020B0604020202020204" pitchFamily="34" charset="0"/>
                      </a:rPr>
                      <m:t>≈23,65</m:t>
                    </m:r>
                  </m:oMath>
                </a14:m>
                <a:r>
                  <a:rPr lang="pt-B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817853" y="1678256"/>
                <a:ext cx="12821947" cy="7285649"/>
              </a:xfrm>
              <a:prstGeom prst="rect">
                <a:avLst/>
              </a:prstGeom>
              <a:blipFill>
                <a:blip r:embed="rId8"/>
                <a:stretch>
                  <a:fillRect l="-1663" b="-251"/>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9A3719B5-AC82-10B5-8768-18EC460EB88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556699" y="1527442"/>
            <a:ext cx="5702601" cy="3470910"/>
          </a:xfrm>
          <a:prstGeom prst="rect">
            <a:avLst/>
          </a:prstGeom>
        </p:spPr>
      </p:pic>
    </p:spTree>
    <p:extLst>
      <p:ext uri="{BB962C8B-B14F-4D97-AF65-F5344CB8AC3E}">
        <p14:creationId xmlns:p14="http://schemas.microsoft.com/office/powerpoint/2010/main" val="402897806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57801" y="7505700"/>
            <a:ext cx="4240207" cy="4240207"/>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019093" y="-2712765"/>
            <a:ext cx="4240207" cy="4240207"/>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83640">
            <a:off x="475157" y="8676399"/>
            <a:ext cx="1078761" cy="1196961"/>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588623" flipH="1">
            <a:off x="20454" y="-561200"/>
            <a:ext cx="1594799" cy="2371450"/>
          </a:xfrm>
          <a:prstGeom prst="rect">
            <a:avLst/>
          </a:prstGeom>
        </p:spPr>
      </p:pic>
      <p:sp>
        <p:nvSpPr>
          <p:cNvPr id="7" name="Oval Callout 6"/>
          <p:cNvSpPr/>
          <p:nvPr/>
        </p:nvSpPr>
        <p:spPr>
          <a:xfrm>
            <a:off x="8305800" y="571351"/>
            <a:ext cx="1676400" cy="914400"/>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7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3700" b="1" i="0" u="none" strike="noStrike" kern="0" cap="none" spc="0" normalizeH="0" baseline="0" noProof="0" dirty="0">
              <a:ln>
                <a:noFill/>
              </a:ln>
              <a:solidFill>
                <a:srgbClr val="FFFFFF"/>
              </a:solidFill>
              <a:effectLst/>
              <a:uLnTx/>
              <a:uFillTx/>
              <a:latin typeface="Arial"/>
              <a:ea typeface="+mn-ea"/>
              <a:cs typeface="+mn-cs"/>
            </a:endParaRPr>
          </a:p>
        </p:txBody>
      </p:sp>
      <mc:AlternateContent xmlns:mc="http://schemas.openxmlformats.org/markup-compatibility/2006">
        <mc:Choice xmlns:a14="http://schemas.microsoft.com/office/drawing/2010/main" Requires="a14">
          <p:sp>
            <p:nvSpPr>
              <p:cNvPr id="2" name="Rectangle 1"/>
              <p:cNvSpPr/>
              <p:nvPr/>
            </p:nvSpPr>
            <p:spPr>
              <a:xfrm>
                <a:off x="1014537" y="1887561"/>
                <a:ext cx="16511463" cy="7254743"/>
              </a:xfrm>
              <a:prstGeom prst="rect">
                <a:avLst/>
              </a:prstGeom>
            </p:spPr>
            <p:txBody>
              <a:bodyPr wrap="square">
                <a:spAutoFit/>
              </a:bodyPr>
              <a:lstStyle/>
              <a:p>
                <a:pPr algn="just">
                  <a:lnSpc>
                    <a:spcPct val="150000"/>
                  </a:lnSpc>
                  <a:spcBef>
                    <a:spcPts val="600"/>
                  </a:spcBef>
                  <a:spcAft>
                    <a:spcPts val="600"/>
                  </a:spcAft>
                </a:pPr>
                <a:r>
                  <a:rPr lang="pt-BR"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Diện tích đáy lớn là: </a:t>
                </a:r>
                <a14:m>
                  <m:oMath xmlns:m="http://schemas.openxmlformats.org/officeDocument/2006/math">
                    <m:sSub>
                      <m:sSubPr>
                        <m:ctrlPr>
                          <a:rPr lang="en-US" sz="38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nl-NL" sz="3800" i="1">
                            <a:solidFill>
                              <a:srgbClr val="000000"/>
                            </a:solidFill>
                            <a:latin typeface="Cambria Math" panose="02040503050406030204" pitchFamily="18" charset="0"/>
                            <a:ea typeface="Calibri" panose="020F0502020204030204" pitchFamily="34" charset="0"/>
                            <a:cs typeface="Arial" panose="020B0604020202020204" pitchFamily="34" charset="0"/>
                          </a:rPr>
                          <m:t>𝑆</m:t>
                        </m:r>
                      </m:e>
                      <m:sub>
                        <m:r>
                          <a:rPr lang="pt-BR" sz="3800" i="1">
                            <a:solidFill>
                              <a:srgbClr val="000000"/>
                            </a:solidFill>
                            <a:latin typeface="Cambria Math" panose="02040503050406030204" pitchFamily="18" charset="0"/>
                            <a:ea typeface="Calibri" panose="020F0502020204030204" pitchFamily="34" charset="0"/>
                            <a:cs typeface="Arial" panose="020B0604020202020204" pitchFamily="34" charset="0"/>
                          </a:rPr>
                          <m:t>1</m:t>
                        </m:r>
                      </m:sub>
                    </m:sSub>
                    <m:r>
                      <a:rPr lang="pt-BR" sz="3800" i="1">
                        <a:solidFill>
                          <a:srgbClr val="000000"/>
                        </a:solidFill>
                        <a:latin typeface="Cambria Math" panose="02040503050406030204" pitchFamily="18" charset="0"/>
                        <a:ea typeface="Calibri" panose="020F0502020204030204" pitchFamily="34" charset="0"/>
                        <a:cs typeface="Arial" panose="020B0604020202020204" pitchFamily="34" charset="0"/>
                      </a:rPr>
                      <m:t>=</m:t>
                    </m:r>
                    <m:sSup>
                      <m:sSupPr>
                        <m:ctrlPr>
                          <a:rPr lang="en-US" sz="38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r>
                          <a:rPr lang="nl-NL" sz="3800" i="1">
                            <a:solidFill>
                              <a:srgbClr val="000000"/>
                            </a:solidFill>
                            <a:latin typeface="Cambria Math" panose="02040503050406030204" pitchFamily="18" charset="0"/>
                            <a:ea typeface="Calibri" panose="020F0502020204030204" pitchFamily="34" charset="0"/>
                            <a:cs typeface="Arial" panose="020B0604020202020204" pitchFamily="34" charset="0"/>
                          </a:rPr>
                          <m:t>𝐴𝐵</m:t>
                        </m:r>
                      </m:e>
                      <m:sup>
                        <m:r>
                          <a:rPr lang="pt-BR" sz="3800" i="1">
                            <a:solidFill>
                              <a:srgbClr val="000000"/>
                            </a:solidFill>
                            <a:latin typeface="Cambria Math" panose="02040503050406030204" pitchFamily="18" charset="0"/>
                            <a:ea typeface="Calibri" panose="020F0502020204030204" pitchFamily="34" charset="0"/>
                            <a:cs typeface="Arial" panose="020B0604020202020204" pitchFamily="34" charset="0"/>
                          </a:rPr>
                          <m:t>2</m:t>
                        </m:r>
                      </m:sup>
                    </m:sSup>
                    <m:r>
                      <a:rPr lang="pt-BR" sz="3800" i="1">
                        <a:solidFill>
                          <a:srgbClr val="000000"/>
                        </a:solidFill>
                        <a:latin typeface="Cambria Math" panose="02040503050406030204" pitchFamily="18" charset="0"/>
                        <a:ea typeface="Calibri" panose="020F0502020204030204" pitchFamily="34" charset="0"/>
                        <a:cs typeface="Arial" panose="020B0604020202020204" pitchFamily="34" charset="0"/>
                      </a:rPr>
                      <m:t>=</m:t>
                    </m:r>
                    <m:sSup>
                      <m:sSupPr>
                        <m:ctrlPr>
                          <a:rPr lang="en-US" sz="38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r>
                          <a:rPr lang="pt-BR" sz="3800" i="1">
                            <a:solidFill>
                              <a:srgbClr val="000000"/>
                            </a:solidFill>
                            <a:latin typeface="Cambria Math" panose="02040503050406030204" pitchFamily="18" charset="0"/>
                            <a:ea typeface="Calibri" panose="020F0502020204030204" pitchFamily="34" charset="0"/>
                            <a:cs typeface="Arial" panose="020B0604020202020204" pitchFamily="34" charset="0"/>
                          </a:rPr>
                          <m:t>55,3</m:t>
                        </m:r>
                      </m:e>
                      <m:sup>
                        <m:r>
                          <a:rPr lang="pt-BR" sz="3800" i="1">
                            <a:solidFill>
                              <a:srgbClr val="000000"/>
                            </a:solidFill>
                            <a:latin typeface="Cambria Math" panose="02040503050406030204" pitchFamily="18" charset="0"/>
                            <a:ea typeface="Calibri" panose="020F0502020204030204" pitchFamily="34" charset="0"/>
                            <a:cs typeface="Arial" panose="020B0604020202020204" pitchFamily="34" charset="0"/>
                          </a:rPr>
                          <m:t>2</m:t>
                        </m:r>
                      </m:sup>
                    </m:sSup>
                    <m:r>
                      <a:rPr lang="pt-BR" sz="3800" i="1">
                        <a:solidFill>
                          <a:srgbClr val="000000"/>
                        </a:solidFill>
                        <a:latin typeface="Cambria Math" panose="02040503050406030204" pitchFamily="18" charset="0"/>
                        <a:ea typeface="Calibri" panose="020F0502020204030204" pitchFamily="34" charset="0"/>
                        <a:cs typeface="Arial" panose="020B0604020202020204" pitchFamily="34" charset="0"/>
                      </a:rPr>
                      <m:t>=3058,09 </m:t>
                    </m:r>
                    <m:d>
                      <m:dPr>
                        <m:ctrlPr>
                          <a:rPr lang="en-US" sz="38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sSup>
                          <m:sSupPr>
                            <m:ctrlPr>
                              <a:rPr lang="en-US" sz="38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r>
                              <a:rPr lang="nl-NL" sz="3800" i="1">
                                <a:solidFill>
                                  <a:srgbClr val="000000"/>
                                </a:solidFill>
                                <a:latin typeface="Cambria Math" panose="02040503050406030204" pitchFamily="18" charset="0"/>
                                <a:ea typeface="Calibri" panose="020F0502020204030204" pitchFamily="34" charset="0"/>
                                <a:cs typeface="Arial" panose="020B0604020202020204" pitchFamily="34" charset="0"/>
                              </a:rPr>
                              <m:t>𝑚</m:t>
                            </m:r>
                          </m:e>
                          <m:sup>
                            <m:r>
                              <a:rPr lang="pt-BR" sz="3800" i="1">
                                <a:solidFill>
                                  <a:srgbClr val="000000"/>
                                </a:solidFill>
                                <a:latin typeface="Cambria Math" panose="02040503050406030204" pitchFamily="18" charset="0"/>
                                <a:ea typeface="Calibri" panose="020F0502020204030204" pitchFamily="34" charset="0"/>
                                <a:cs typeface="Arial" panose="020B0604020202020204" pitchFamily="34" charset="0"/>
                              </a:rPr>
                              <m:t>2</m:t>
                            </m:r>
                          </m:sup>
                        </m:sSup>
                      </m:e>
                    </m:d>
                  </m:oMath>
                </a14:m>
                <a:r>
                  <a:rPr lang="pt-BR"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en-US" sz="3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pt-BR"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Diện tích đáy bé là:</a:t>
                </a:r>
                <a:r>
                  <a:rPr lang="pt-BR" sz="3800" i="1"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sSub>
                      <m:sSubPr>
                        <m:ctrlPr>
                          <a:rPr lang="en-US" sz="38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nl-NL" sz="3800" i="1">
                            <a:solidFill>
                              <a:srgbClr val="000000"/>
                            </a:solidFill>
                            <a:latin typeface="Cambria Math" panose="02040503050406030204" pitchFamily="18" charset="0"/>
                            <a:ea typeface="Calibri" panose="020F0502020204030204" pitchFamily="34" charset="0"/>
                            <a:cs typeface="Arial" panose="020B0604020202020204" pitchFamily="34" charset="0"/>
                          </a:rPr>
                          <m:t>𝑆</m:t>
                        </m:r>
                      </m:e>
                      <m:sub>
                        <m:r>
                          <a:rPr lang="pt-BR" sz="3800" i="1">
                            <a:solidFill>
                              <a:srgbClr val="000000"/>
                            </a:solidFill>
                            <a:latin typeface="Cambria Math" panose="02040503050406030204" pitchFamily="18" charset="0"/>
                            <a:ea typeface="Calibri" panose="020F0502020204030204" pitchFamily="34" charset="0"/>
                            <a:cs typeface="Arial" panose="020B0604020202020204" pitchFamily="34" charset="0"/>
                          </a:rPr>
                          <m:t>2</m:t>
                        </m:r>
                      </m:sub>
                    </m:sSub>
                    <m:r>
                      <a:rPr lang="pt-BR" sz="3800" i="1">
                        <a:solidFill>
                          <a:srgbClr val="000000"/>
                        </a:solidFill>
                        <a:latin typeface="Cambria Math" panose="02040503050406030204" pitchFamily="18" charset="0"/>
                        <a:ea typeface="Calibri" panose="020F0502020204030204" pitchFamily="34" charset="0"/>
                        <a:cs typeface="Arial" panose="020B0604020202020204" pitchFamily="34" charset="0"/>
                      </a:rPr>
                      <m:t>=</m:t>
                    </m:r>
                    <m:sSup>
                      <m:sSupPr>
                        <m:ctrlPr>
                          <a:rPr lang="en-US" sz="38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r>
                          <a:rPr lang="nl-NL" sz="3800" i="1">
                            <a:solidFill>
                              <a:srgbClr val="000000"/>
                            </a:solidFill>
                            <a:latin typeface="Cambria Math" panose="02040503050406030204" pitchFamily="18" charset="0"/>
                            <a:ea typeface="Calibri" panose="020F0502020204030204" pitchFamily="34" charset="0"/>
                            <a:cs typeface="Arial" panose="020B0604020202020204" pitchFamily="34" charset="0"/>
                          </a:rPr>
                          <m:t>𝐴</m:t>
                        </m:r>
                        <m:r>
                          <a:rPr lang="pt-BR" sz="38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nl-NL" sz="3800" i="1">
                            <a:solidFill>
                              <a:srgbClr val="000000"/>
                            </a:solidFill>
                            <a:latin typeface="Cambria Math" panose="02040503050406030204" pitchFamily="18" charset="0"/>
                            <a:ea typeface="Calibri" panose="020F0502020204030204" pitchFamily="34" charset="0"/>
                            <a:cs typeface="Arial" panose="020B0604020202020204" pitchFamily="34" charset="0"/>
                          </a:rPr>
                          <m:t>𝐵</m:t>
                        </m:r>
                        <m:r>
                          <a:rPr lang="pt-BR" sz="3800" i="1">
                            <a:solidFill>
                              <a:srgbClr val="000000"/>
                            </a:solidFill>
                            <a:latin typeface="Cambria Math" panose="02040503050406030204" pitchFamily="18" charset="0"/>
                            <a:ea typeface="Calibri" panose="020F0502020204030204" pitchFamily="34" charset="0"/>
                            <a:cs typeface="Arial" panose="020B0604020202020204" pitchFamily="34" charset="0"/>
                          </a:rPr>
                          <m:t>′</m:t>
                        </m:r>
                      </m:e>
                      <m:sup>
                        <m:r>
                          <a:rPr lang="pt-BR" sz="3800" i="1">
                            <a:solidFill>
                              <a:srgbClr val="000000"/>
                            </a:solidFill>
                            <a:latin typeface="Cambria Math" panose="02040503050406030204" pitchFamily="18" charset="0"/>
                            <a:ea typeface="Calibri" panose="020F0502020204030204" pitchFamily="34" charset="0"/>
                            <a:cs typeface="Arial" panose="020B0604020202020204" pitchFamily="34" charset="0"/>
                          </a:rPr>
                          <m:t>2</m:t>
                        </m:r>
                      </m:sup>
                    </m:sSup>
                    <m:r>
                      <a:rPr lang="pt-BR" sz="3800" i="1">
                        <a:solidFill>
                          <a:srgbClr val="000000"/>
                        </a:solidFill>
                        <a:latin typeface="Cambria Math" panose="02040503050406030204" pitchFamily="18" charset="0"/>
                        <a:ea typeface="Calibri" panose="020F0502020204030204" pitchFamily="34" charset="0"/>
                        <a:cs typeface="Arial" panose="020B0604020202020204" pitchFamily="34" charset="0"/>
                      </a:rPr>
                      <m:t>=</m:t>
                    </m:r>
                    <m:sSup>
                      <m:sSupPr>
                        <m:ctrlPr>
                          <a:rPr lang="en-US" sz="38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r>
                          <a:rPr lang="pt-BR" sz="3800" i="1">
                            <a:solidFill>
                              <a:srgbClr val="000000"/>
                            </a:solidFill>
                            <a:latin typeface="Cambria Math" panose="02040503050406030204" pitchFamily="18" charset="0"/>
                            <a:ea typeface="Calibri" panose="020F0502020204030204" pitchFamily="34" charset="0"/>
                            <a:cs typeface="Arial" panose="020B0604020202020204" pitchFamily="34" charset="0"/>
                          </a:rPr>
                          <m:t>23,65</m:t>
                        </m:r>
                      </m:e>
                      <m:sup>
                        <m:r>
                          <a:rPr lang="pt-BR" sz="3800" i="1">
                            <a:solidFill>
                              <a:srgbClr val="000000"/>
                            </a:solidFill>
                            <a:latin typeface="Cambria Math" panose="02040503050406030204" pitchFamily="18" charset="0"/>
                            <a:ea typeface="Calibri" panose="020F0502020204030204" pitchFamily="34" charset="0"/>
                            <a:cs typeface="Arial" panose="020B0604020202020204" pitchFamily="34" charset="0"/>
                          </a:rPr>
                          <m:t>2</m:t>
                        </m:r>
                      </m:sup>
                    </m:sSup>
                    <m:r>
                      <a:rPr lang="pt-BR" sz="3800" i="1">
                        <a:solidFill>
                          <a:srgbClr val="000000"/>
                        </a:solidFill>
                        <a:latin typeface="Cambria Math" panose="02040503050406030204" pitchFamily="18" charset="0"/>
                        <a:ea typeface="Calibri" panose="020F0502020204030204" pitchFamily="34" charset="0"/>
                        <a:cs typeface="Arial" panose="020B0604020202020204" pitchFamily="34" charset="0"/>
                      </a:rPr>
                      <m:t>=545,225 </m:t>
                    </m:r>
                    <m:d>
                      <m:dPr>
                        <m:ctrlPr>
                          <a:rPr lang="en-US" sz="38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sSup>
                          <m:sSupPr>
                            <m:ctrlPr>
                              <a:rPr lang="en-US" sz="38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r>
                              <a:rPr lang="nl-NL" sz="3800" i="1">
                                <a:solidFill>
                                  <a:srgbClr val="000000"/>
                                </a:solidFill>
                                <a:latin typeface="Cambria Math" panose="02040503050406030204" pitchFamily="18" charset="0"/>
                                <a:ea typeface="Calibri" panose="020F0502020204030204" pitchFamily="34" charset="0"/>
                                <a:cs typeface="Arial" panose="020B0604020202020204" pitchFamily="34" charset="0"/>
                              </a:rPr>
                              <m:t>𝑚</m:t>
                            </m:r>
                          </m:e>
                          <m:sup>
                            <m:r>
                              <a:rPr lang="pt-BR" sz="3800" i="1">
                                <a:solidFill>
                                  <a:srgbClr val="000000"/>
                                </a:solidFill>
                                <a:latin typeface="Cambria Math" panose="02040503050406030204" pitchFamily="18" charset="0"/>
                                <a:ea typeface="Calibri" panose="020F0502020204030204" pitchFamily="34" charset="0"/>
                                <a:cs typeface="Arial" panose="020B0604020202020204" pitchFamily="34" charset="0"/>
                              </a:rPr>
                              <m:t>2</m:t>
                            </m:r>
                          </m:sup>
                        </m:sSup>
                      </m:e>
                    </m:d>
                  </m:oMath>
                </a14:m>
                <a:r>
                  <a:rPr lang="pt-BR" sz="3800" i="1"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en-US" sz="3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pt-BR"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Thể tích của hình chóp cụt là: </a:t>
                </a:r>
                <a:endParaRPr lang="en-US" sz="3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14:m>
                  <m:oMath xmlns:m="http://schemas.openxmlformats.org/officeDocument/2006/math">
                    <m:r>
                      <a:rPr lang="nl-NL" sz="3800" i="1">
                        <a:solidFill>
                          <a:srgbClr val="000000"/>
                        </a:solidFill>
                        <a:latin typeface="Cambria Math" panose="02040503050406030204" pitchFamily="18" charset="0"/>
                        <a:ea typeface="Calibri" panose="020F0502020204030204" pitchFamily="34" charset="0"/>
                        <a:cs typeface="Arial" panose="020B0604020202020204" pitchFamily="34" charset="0"/>
                      </a:rPr>
                      <m:t>𝑉</m:t>
                    </m:r>
                    <m:r>
                      <a:rPr lang="nl-NL" sz="3800" i="1">
                        <a:solidFill>
                          <a:srgbClr val="000000"/>
                        </a:solidFill>
                        <a:latin typeface="Cambria Math" panose="02040503050406030204" pitchFamily="18" charset="0"/>
                        <a:ea typeface="Calibri" panose="020F0502020204030204" pitchFamily="34" charset="0"/>
                        <a:cs typeface="Arial" panose="020B0604020202020204" pitchFamily="34" charset="0"/>
                      </a:rPr>
                      <m:t>=</m:t>
                    </m:r>
                    <m:f>
                      <m:fPr>
                        <m:ctrlPr>
                          <a:rPr lang="en-US" sz="38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a:rPr lang="nl-NL" sz="3800" i="1">
                            <a:solidFill>
                              <a:srgbClr val="000000"/>
                            </a:solidFill>
                            <a:latin typeface="Cambria Math" panose="02040503050406030204" pitchFamily="18" charset="0"/>
                            <a:ea typeface="Calibri" panose="020F0502020204030204" pitchFamily="34" charset="0"/>
                            <a:cs typeface="Arial" panose="020B0604020202020204" pitchFamily="34" charset="0"/>
                          </a:rPr>
                          <m:t>1</m:t>
                        </m:r>
                      </m:num>
                      <m:den>
                        <m:r>
                          <a:rPr lang="nl-NL" sz="3800" i="1">
                            <a:solidFill>
                              <a:srgbClr val="000000"/>
                            </a:solidFill>
                            <a:latin typeface="Cambria Math" panose="02040503050406030204" pitchFamily="18" charset="0"/>
                            <a:ea typeface="Calibri" panose="020F0502020204030204" pitchFamily="34" charset="0"/>
                            <a:cs typeface="Arial" panose="020B0604020202020204" pitchFamily="34" charset="0"/>
                          </a:rPr>
                          <m:t>3</m:t>
                        </m:r>
                      </m:den>
                    </m:f>
                    <m:r>
                      <a:rPr lang="nl-NL" sz="3800" i="1">
                        <a:solidFill>
                          <a:srgbClr val="000000"/>
                        </a:solidFill>
                        <a:latin typeface="Cambria Math" panose="02040503050406030204" pitchFamily="18" charset="0"/>
                        <a:ea typeface="Calibri" panose="020F0502020204030204" pitchFamily="34" charset="0"/>
                        <a:cs typeface="Arial" panose="020B0604020202020204" pitchFamily="34" charset="0"/>
                      </a:rPr>
                      <m:t>h</m:t>
                    </m:r>
                    <m:d>
                      <m:dPr>
                        <m:ctrlPr>
                          <a:rPr lang="en-US" sz="38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sSub>
                          <m:sSubPr>
                            <m:ctrlPr>
                              <a:rPr lang="en-US" sz="38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nl-NL" sz="3800" i="1">
                                <a:solidFill>
                                  <a:srgbClr val="000000"/>
                                </a:solidFill>
                                <a:latin typeface="Cambria Math" panose="02040503050406030204" pitchFamily="18" charset="0"/>
                                <a:ea typeface="Calibri" panose="020F0502020204030204" pitchFamily="34" charset="0"/>
                                <a:cs typeface="Arial" panose="020B0604020202020204" pitchFamily="34" charset="0"/>
                              </a:rPr>
                              <m:t>𝑆</m:t>
                            </m:r>
                          </m:e>
                          <m:sub>
                            <m:r>
                              <a:rPr lang="nl-NL" sz="3800" i="1">
                                <a:solidFill>
                                  <a:srgbClr val="000000"/>
                                </a:solidFill>
                                <a:latin typeface="Cambria Math" panose="02040503050406030204" pitchFamily="18" charset="0"/>
                                <a:ea typeface="Calibri" panose="020F0502020204030204" pitchFamily="34" charset="0"/>
                                <a:cs typeface="Arial" panose="020B0604020202020204" pitchFamily="34" charset="0"/>
                              </a:rPr>
                              <m:t>1</m:t>
                            </m:r>
                          </m:sub>
                        </m:sSub>
                        <m:r>
                          <a:rPr lang="nl-NL" sz="3800" i="1">
                            <a:solidFill>
                              <a:srgbClr val="000000"/>
                            </a:solidFill>
                            <a:latin typeface="Cambria Math" panose="02040503050406030204" pitchFamily="18" charset="0"/>
                            <a:ea typeface="Calibri" panose="020F0502020204030204" pitchFamily="34" charset="0"/>
                            <a:cs typeface="Arial" panose="020B0604020202020204" pitchFamily="34" charset="0"/>
                          </a:rPr>
                          <m:t>+</m:t>
                        </m:r>
                        <m:rad>
                          <m:radPr>
                            <m:degHide m:val="on"/>
                            <m:ctrlPr>
                              <a:rPr lang="en-US" sz="3800" i="1">
                                <a:solidFill>
                                  <a:srgbClr val="000000"/>
                                </a:solidFill>
                                <a:latin typeface="Cambria Math" panose="02040503050406030204" pitchFamily="18" charset="0"/>
                                <a:ea typeface="Calibri" panose="020F0502020204030204" pitchFamily="34" charset="0"/>
                                <a:cs typeface="Arial" panose="020B0604020202020204" pitchFamily="34" charset="0"/>
                              </a:rPr>
                            </m:ctrlPr>
                          </m:radPr>
                          <m:deg/>
                          <m:e>
                            <m:sSub>
                              <m:sSubPr>
                                <m:ctrlPr>
                                  <a:rPr lang="en-US" sz="38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nl-NL" sz="3800" i="1">
                                    <a:solidFill>
                                      <a:srgbClr val="000000"/>
                                    </a:solidFill>
                                    <a:latin typeface="Cambria Math" panose="02040503050406030204" pitchFamily="18" charset="0"/>
                                    <a:ea typeface="Calibri" panose="020F0502020204030204" pitchFamily="34" charset="0"/>
                                    <a:cs typeface="Arial" panose="020B0604020202020204" pitchFamily="34" charset="0"/>
                                  </a:rPr>
                                  <m:t>𝑆</m:t>
                                </m:r>
                              </m:e>
                              <m:sub>
                                <m:r>
                                  <a:rPr lang="nl-NL" sz="3800" i="1">
                                    <a:solidFill>
                                      <a:srgbClr val="000000"/>
                                    </a:solidFill>
                                    <a:latin typeface="Cambria Math" panose="02040503050406030204" pitchFamily="18" charset="0"/>
                                    <a:ea typeface="Calibri" panose="020F0502020204030204" pitchFamily="34" charset="0"/>
                                    <a:cs typeface="Arial" panose="020B0604020202020204" pitchFamily="34" charset="0"/>
                                  </a:rPr>
                                  <m:t>1</m:t>
                                </m:r>
                              </m:sub>
                            </m:sSub>
                            <m:r>
                              <a:rPr lang="nl-NL" sz="3800" i="1">
                                <a:solidFill>
                                  <a:srgbClr val="000000"/>
                                </a:solidFill>
                                <a:latin typeface="Cambria Math" panose="02040503050406030204" pitchFamily="18" charset="0"/>
                                <a:ea typeface="Calibri" panose="020F0502020204030204" pitchFamily="34" charset="0"/>
                                <a:cs typeface="Arial" panose="020B0604020202020204" pitchFamily="34" charset="0"/>
                              </a:rPr>
                              <m:t>.</m:t>
                            </m:r>
                            <m:sSub>
                              <m:sSubPr>
                                <m:ctrlPr>
                                  <a:rPr lang="en-US" sz="38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nl-NL" sz="3800" i="1">
                                    <a:solidFill>
                                      <a:srgbClr val="000000"/>
                                    </a:solidFill>
                                    <a:latin typeface="Cambria Math" panose="02040503050406030204" pitchFamily="18" charset="0"/>
                                    <a:ea typeface="Calibri" panose="020F0502020204030204" pitchFamily="34" charset="0"/>
                                    <a:cs typeface="Arial" panose="020B0604020202020204" pitchFamily="34" charset="0"/>
                                  </a:rPr>
                                  <m:t>𝑆</m:t>
                                </m:r>
                              </m:e>
                              <m:sub>
                                <m:r>
                                  <a:rPr lang="nl-NL" sz="3800" i="1">
                                    <a:solidFill>
                                      <a:srgbClr val="000000"/>
                                    </a:solidFill>
                                    <a:latin typeface="Cambria Math" panose="02040503050406030204" pitchFamily="18" charset="0"/>
                                    <a:ea typeface="Calibri" panose="020F0502020204030204" pitchFamily="34" charset="0"/>
                                    <a:cs typeface="Arial" panose="020B0604020202020204" pitchFamily="34" charset="0"/>
                                  </a:rPr>
                                  <m:t>2</m:t>
                                </m:r>
                              </m:sub>
                            </m:sSub>
                          </m:e>
                        </m:rad>
                        <m:r>
                          <a:rPr lang="nl-NL" sz="3800" i="1">
                            <a:solidFill>
                              <a:srgbClr val="000000"/>
                            </a:solidFill>
                            <a:latin typeface="Cambria Math" panose="02040503050406030204" pitchFamily="18" charset="0"/>
                            <a:ea typeface="Calibri" panose="020F0502020204030204" pitchFamily="34" charset="0"/>
                            <a:cs typeface="Arial" panose="020B0604020202020204" pitchFamily="34" charset="0"/>
                          </a:rPr>
                          <m:t>+</m:t>
                        </m:r>
                        <m:sSub>
                          <m:sSubPr>
                            <m:ctrlPr>
                              <a:rPr lang="en-US" sz="38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nl-NL" sz="3800" i="1">
                                <a:solidFill>
                                  <a:srgbClr val="000000"/>
                                </a:solidFill>
                                <a:latin typeface="Cambria Math" panose="02040503050406030204" pitchFamily="18" charset="0"/>
                                <a:ea typeface="Calibri" panose="020F0502020204030204" pitchFamily="34" charset="0"/>
                                <a:cs typeface="Arial" panose="020B0604020202020204" pitchFamily="34" charset="0"/>
                              </a:rPr>
                              <m:t>𝑆</m:t>
                            </m:r>
                          </m:e>
                          <m:sub>
                            <m:r>
                              <a:rPr lang="nl-NL" sz="3800" i="1">
                                <a:solidFill>
                                  <a:srgbClr val="000000"/>
                                </a:solidFill>
                                <a:latin typeface="Cambria Math" panose="02040503050406030204" pitchFamily="18" charset="0"/>
                                <a:ea typeface="Calibri" panose="020F0502020204030204" pitchFamily="34" charset="0"/>
                                <a:cs typeface="Arial" panose="020B0604020202020204" pitchFamily="34" charset="0"/>
                              </a:rPr>
                              <m:t>2</m:t>
                            </m:r>
                          </m:sub>
                        </m:sSub>
                      </m:e>
                    </m:d>
                    <m:r>
                      <a:rPr lang="nl-NL" sz="3800" i="1">
                        <a:solidFill>
                          <a:srgbClr val="000000"/>
                        </a:solidFill>
                        <a:latin typeface="Cambria Math" panose="02040503050406030204" pitchFamily="18" charset="0"/>
                        <a:ea typeface="Calibri" panose="020F0502020204030204" pitchFamily="34" charset="0"/>
                        <a:cs typeface="Arial" panose="020B0604020202020204" pitchFamily="34" charset="0"/>
                      </a:rPr>
                      <m:t>=</m:t>
                    </m:r>
                    <m:f>
                      <m:fPr>
                        <m:ctrlPr>
                          <a:rPr lang="en-US" sz="38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a:rPr lang="nl-NL" sz="3800" i="1">
                            <a:solidFill>
                              <a:srgbClr val="000000"/>
                            </a:solidFill>
                            <a:latin typeface="Cambria Math" panose="02040503050406030204" pitchFamily="18" charset="0"/>
                            <a:ea typeface="Calibri" panose="020F0502020204030204" pitchFamily="34" charset="0"/>
                            <a:cs typeface="Arial" panose="020B0604020202020204" pitchFamily="34" charset="0"/>
                          </a:rPr>
                          <m:t>1</m:t>
                        </m:r>
                      </m:num>
                      <m:den>
                        <m:r>
                          <a:rPr lang="nl-NL" sz="3800" i="1">
                            <a:solidFill>
                              <a:srgbClr val="000000"/>
                            </a:solidFill>
                            <a:latin typeface="Cambria Math" panose="02040503050406030204" pitchFamily="18" charset="0"/>
                            <a:ea typeface="Calibri" panose="020F0502020204030204" pitchFamily="34" charset="0"/>
                            <a:cs typeface="Arial" panose="020B0604020202020204" pitchFamily="34" charset="0"/>
                          </a:rPr>
                          <m:t>3</m:t>
                        </m:r>
                      </m:den>
                    </m:f>
                    <m:r>
                      <a:rPr lang="nl-NL" sz="3800" i="1">
                        <a:solidFill>
                          <a:srgbClr val="000000"/>
                        </a:solidFill>
                        <a:latin typeface="Cambria Math" panose="02040503050406030204" pitchFamily="18" charset="0"/>
                        <a:ea typeface="Calibri" panose="020F0502020204030204" pitchFamily="34" charset="0"/>
                        <a:cs typeface="Arial" panose="020B0604020202020204" pitchFamily="34" charset="0"/>
                      </a:rPr>
                      <m:t>.24.</m:t>
                    </m:r>
                    <m:d>
                      <m:dPr>
                        <m:ctrlPr>
                          <a:rPr lang="en-US" sz="38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nl-NL" sz="3800" i="1">
                            <a:solidFill>
                              <a:srgbClr val="000000"/>
                            </a:solidFill>
                            <a:latin typeface="Cambria Math" panose="02040503050406030204" pitchFamily="18" charset="0"/>
                            <a:ea typeface="Calibri" panose="020F0502020204030204" pitchFamily="34" charset="0"/>
                            <a:cs typeface="Arial" panose="020B0604020202020204" pitchFamily="34" charset="0"/>
                          </a:rPr>
                          <m:t>3058,09+</m:t>
                        </m:r>
                        <m:rad>
                          <m:radPr>
                            <m:degHide m:val="on"/>
                            <m:ctrlPr>
                              <a:rPr lang="en-US" sz="3800" i="1">
                                <a:solidFill>
                                  <a:srgbClr val="000000"/>
                                </a:solidFill>
                                <a:latin typeface="Cambria Math" panose="02040503050406030204" pitchFamily="18" charset="0"/>
                                <a:ea typeface="Calibri" panose="020F0502020204030204" pitchFamily="34" charset="0"/>
                                <a:cs typeface="Arial" panose="020B0604020202020204" pitchFamily="34" charset="0"/>
                              </a:rPr>
                            </m:ctrlPr>
                          </m:radPr>
                          <m:deg/>
                          <m:e>
                            <m:r>
                              <a:rPr lang="nl-NL" sz="3800" i="1">
                                <a:solidFill>
                                  <a:srgbClr val="000000"/>
                                </a:solidFill>
                                <a:latin typeface="Cambria Math" panose="02040503050406030204" pitchFamily="18" charset="0"/>
                                <a:ea typeface="Calibri" panose="020F0502020204030204" pitchFamily="34" charset="0"/>
                                <a:cs typeface="Arial" panose="020B0604020202020204" pitchFamily="34" charset="0"/>
                              </a:rPr>
                              <m:t>3058,09.545,225</m:t>
                            </m:r>
                          </m:e>
                        </m:rad>
                        <m:r>
                          <a:rPr lang="nl-NL" sz="3800" i="1">
                            <a:solidFill>
                              <a:srgbClr val="000000"/>
                            </a:solidFill>
                            <a:latin typeface="Cambria Math" panose="02040503050406030204" pitchFamily="18" charset="0"/>
                            <a:ea typeface="Calibri" panose="020F0502020204030204" pitchFamily="34" charset="0"/>
                            <a:cs typeface="Arial" panose="020B0604020202020204" pitchFamily="34" charset="0"/>
                          </a:rPr>
                          <m:t>+545,225</m:t>
                        </m:r>
                      </m:e>
                    </m:d>
                  </m:oMath>
                </a14:m>
                <a:r>
                  <a:rPr lang="en-US" sz="3800" dirty="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50000"/>
                  </a:lnSpc>
                  <a:spcBef>
                    <a:spcPts val="600"/>
                  </a:spcBef>
                  <a:spcAft>
                    <a:spcPts val="600"/>
                  </a:spcAft>
                </a:pPr>
                <a14:m>
                  <m:oMath xmlns:m="http://schemas.openxmlformats.org/officeDocument/2006/math">
                    <m:r>
                      <a:rPr lang="nl-NL" sz="3800" i="1">
                        <a:solidFill>
                          <a:srgbClr val="000000"/>
                        </a:solidFill>
                        <a:latin typeface="Cambria Math" panose="02040503050406030204" pitchFamily="18" charset="0"/>
                        <a:ea typeface="Calibri" panose="020F0502020204030204" pitchFamily="34" charset="0"/>
                        <a:cs typeface="Arial" panose="020B0604020202020204" pitchFamily="34" charset="0"/>
                      </a:rPr>
                      <m:t>≈39156,53 (</m:t>
                    </m:r>
                    <m:sSup>
                      <m:sSupPr>
                        <m:ctrlPr>
                          <a:rPr lang="en-US" sz="38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r>
                          <a:rPr lang="nl-NL" sz="3800" i="1">
                            <a:solidFill>
                              <a:srgbClr val="000000"/>
                            </a:solidFill>
                            <a:latin typeface="Cambria Math" panose="02040503050406030204" pitchFamily="18" charset="0"/>
                            <a:ea typeface="Calibri" panose="020F0502020204030204" pitchFamily="34" charset="0"/>
                            <a:cs typeface="Arial" panose="020B0604020202020204" pitchFamily="34" charset="0"/>
                          </a:rPr>
                          <m:t>𝑚</m:t>
                        </m:r>
                      </m:e>
                      <m:sup>
                        <m:r>
                          <a:rPr lang="nl-NL" sz="3800" i="1">
                            <a:solidFill>
                              <a:srgbClr val="000000"/>
                            </a:solidFill>
                            <a:latin typeface="Cambria Math" panose="02040503050406030204" pitchFamily="18" charset="0"/>
                            <a:ea typeface="Calibri" panose="020F0502020204030204" pitchFamily="34" charset="0"/>
                            <a:cs typeface="Arial" panose="020B0604020202020204" pitchFamily="34" charset="0"/>
                          </a:rPr>
                          <m:t>3</m:t>
                        </m:r>
                      </m:sup>
                    </m:sSup>
                    <m:r>
                      <a:rPr lang="nl-NL" sz="3800" i="1">
                        <a:solidFill>
                          <a:srgbClr val="000000"/>
                        </a:solidFill>
                        <a:latin typeface="Cambria Math" panose="02040503050406030204" pitchFamily="18" charset="0"/>
                        <a:ea typeface="Calibri" panose="020F0502020204030204" pitchFamily="34" charset="0"/>
                        <a:cs typeface="Arial" panose="020B0604020202020204" pitchFamily="34" charset="0"/>
                      </a:rPr>
                      <m:t>)</m:t>
                    </m:r>
                  </m:oMath>
                </a14:m>
                <a:r>
                  <a:rPr lang="nl-NL"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en-US" sz="3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nl-NL" sz="3800" kern="0" dirty="0">
                    <a:solidFill>
                      <a:srgbClr val="000000"/>
                    </a:solidFill>
                    <a:latin typeface="Arial" panose="020B0604020202020204" pitchFamily="34" charset="0"/>
                    <a:ea typeface="Calibri" panose="020F0502020204030204" pitchFamily="34" charset="0"/>
                  </a:rPr>
                  <a:t>	</a:t>
                </a:r>
                <a:r>
                  <a:rPr lang="nl-NL" sz="3800" kern="0" dirty="0" err="1">
                    <a:solidFill>
                      <a:srgbClr val="000000"/>
                    </a:solidFill>
                    <a:latin typeface="Arial" panose="020B0604020202020204" pitchFamily="34" charset="0"/>
                    <a:ea typeface="Calibri" panose="020F0502020204030204" pitchFamily="34" charset="0"/>
                  </a:rPr>
                  <a:t>Vậy</a:t>
                </a:r>
                <a:r>
                  <a:rPr lang="nl-NL" sz="3800" kern="0" dirty="0">
                    <a:solidFill>
                      <a:srgbClr val="000000"/>
                    </a:solidFill>
                    <a:latin typeface="Arial" panose="020B0604020202020204" pitchFamily="34" charset="0"/>
                    <a:ea typeface="Calibri" panose="020F0502020204030204" pitchFamily="34" charset="0"/>
                  </a:rPr>
                  <a:t> </a:t>
                </a:r>
                <a:r>
                  <a:rPr lang="nl-NL" sz="3800" kern="0" dirty="0" err="1">
                    <a:solidFill>
                      <a:srgbClr val="000000"/>
                    </a:solidFill>
                    <a:latin typeface="Arial" panose="020B0604020202020204" pitchFamily="34" charset="0"/>
                    <a:ea typeface="Calibri" panose="020F0502020204030204" pitchFamily="34" charset="0"/>
                  </a:rPr>
                  <a:t>thể</a:t>
                </a:r>
                <a:r>
                  <a:rPr lang="nl-NL" sz="3800" kern="0" dirty="0">
                    <a:solidFill>
                      <a:srgbClr val="000000"/>
                    </a:solidFill>
                    <a:latin typeface="Arial" panose="020B0604020202020204" pitchFamily="34" charset="0"/>
                    <a:ea typeface="Calibri" panose="020F0502020204030204" pitchFamily="34" charset="0"/>
                  </a:rPr>
                  <a:t> </a:t>
                </a:r>
                <a:r>
                  <a:rPr lang="nl-NL" sz="3800" kern="0" dirty="0" err="1">
                    <a:solidFill>
                      <a:srgbClr val="000000"/>
                    </a:solidFill>
                    <a:latin typeface="Arial" panose="020B0604020202020204" pitchFamily="34" charset="0"/>
                    <a:ea typeface="Calibri" panose="020F0502020204030204" pitchFamily="34" charset="0"/>
                  </a:rPr>
                  <a:t>tích</a:t>
                </a:r>
                <a:r>
                  <a:rPr lang="nl-NL" sz="3800" kern="0" dirty="0">
                    <a:solidFill>
                      <a:srgbClr val="000000"/>
                    </a:solidFill>
                    <a:latin typeface="Arial" panose="020B0604020202020204" pitchFamily="34" charset="0"/>
                    <a:ea typeface="Calibri" panose="020F0502020204030204" pitchFamily="34" charset="0"/>
                  </a:rPr>
                  <a:t> </a:t>
                </a:r>
                <a:r>
                  <a:rPr lang="nl-NL" sz="3800" kern="0" dirty="0" err="1">
                    <a:solidFill>
                      <a:srgbClr val="000000"/>
                    </a:solidFill>
                    <a:latin typeface="Arial" panose="020B0604020202020204" pitchFamily="34" charset="0"/>
                    <a:ea typeface="Calibri" panose="020F0502020204030204" pitchFamily="34" charset="0"/>
                  </a:rPr>
                  <a:t>phần</a:t>
                </a:r>
                <a:r>
                  <a:rPr lang="nl-NL" sz="3800" kern="0" dirty="0">
                    <a:solidFill>
                      <a:srgbClr val="000000"/>
                    </a:solidFill>
                    <a:latin typeface="Arial" panose="020B0604020202020204" pitchFamily="34" charset="0"/>
                    <a:ea typeface="Calibri" panose="020F0502020204030204" pitchFamily="34" charset="0"/>
                  </a:rPr>
                  <a:t> </a:t>
                </a:r>
                <a:r>
                  <a:rPr lang="nl-NL" sz="3800" kern="0" dirty="0" err="1">
                    <a:solidFill>
                      <a:srgbClr val="000000"/>
                    </a:solidFill>
                    <a:latin typeface="Arial" panose="020B0604020202020204" pitchFamily="34" charset="0"/>
                    <a:ea typeface="Calibri" panose="020F0502020204030204" pitchFamily="34" charset="0"/>
                  </a:rPr>
                  <a:t>thân</a:t>
                </a:r>
                <a:r>
                  <a:rPr lang="nl-NL" sz="3800" kern="0" dirty="0">
                    <a:solidFill>
                      <a:srgbClr val="000000"/>
                    </a:solidFill>
                    <a:latin typeface="Arial" panose="020B0604020202020204" pitchFamily="34" charset="0"/>
                    <a:ea typeface="Calibri" panose="020F0502020204030204" pitchFamily="34" charset="0"/>
                  </a:rPr>
                  <a:t> </a:t>
                </a:r>
                <a:r>
                  <a:rPr lang="nl-NL" sz="3800" kern="0" dirty="0" err="1">
                    <a:solidFill>
                      <a:srgbClr val="000000"/>
                    </a:solidFill>
                    <a:latin typeface="Arial" panose="020B0604020202020204" pitchFamily="34" charset="0"/>
                    <a:ea typeface="Calibri" panose="020F0502020204030204" pitchFamily="34" charset="0"/>
                  </a:rPr>
                  <a:t>ngôi</a:t>
                </a:r>
                <a:r>
                  <a:rPr lang="nl-NL" sz="3800" kern="0" dirty="0">
                    <a:solidFill>
                      <a:srgbClr val="000000"/>
                    </a:solidFill>
                    <a:latin typeface="Arial" panose="020B0604020202020204" pitchFamily="34" charset="0"/>
                    <a:ea typeface="Calibri" panose="020F0502020204030204" pitchFamily="34" charset="0"/>
                  </a:rPr>
                  <a:t> </a:t>
                </a:r>
                <a:r>
                  <a:rPr lang="nl-NL" sz="3800" kern="0" dirty="0" err="1">
                    <a:solidFill>
                      <a:srgbClr val="000000"/>
                    </a:solidFill>
                    <a:latin typeface="Arial" panose="020B0604020202020204" pitchFamily="34" charset="0"/>
                    <a:ea typeface="Calibri" panose="020F0502020204030204" pitchFamily="34" charset="0"/>
                  </a:rPr>
                  <a:t>đền</a:t>
                </a:r>
                <a:r>
                  <a:rPr lang="nl-NL" sz="3800" kern="0" dirty="0">
                    <a:solidFill>
                      <a:srgbClr val="000000"/>
                    </a:solidFill>
                    <a:latin typeface="Arial" panose="020B0604020202020204" pitchFamily="34" charset="0"/>
                    <a:ea typeface="Calibri" panose="020F0502020204030204" pitchFamily="34" charset="0"/>
                  </a:rPr>
                  <a:t> có </a:t>
                </a:r>
                <a:r>
                  <a:rPr lang="nl-NL" sz="3800" kern="0" dirty="0" err="1">
                    <a:solidFill>
                      <a:srgbClr val="000000"/>
                    </a:solidFill>
                    <a:latin typeface="Arial" panose="020B0604020202020204" pitchFamily="34" charset="0"/>
                    <a:ea typeface="Calibri" panose="020F0502020204030204" pitchFamily="34" charset="0"/>
                  </a:rPr>
                  <a:t>dạng</a:t>
                </a:r>
                <a:r>
                  <a:rPr lang="nl-NL" sz="3800" kern="0" dirty="0">
                    <a:solidFill>
                      <a:srgbClr val="000000"/>
                    </a:solidFill>
                    <a:latin typeface="Arial" panose="020B0604020202020204" pitchFamily="34" charset="0"/>
                    <a:ea typeface="Calibri" panose="020F0502020204030204" pitchFamily="34" charset="0"/>
                  </a:rPr>
                  <a:t> </a:t>
                </a:r>
                <a:r>
                  <a:rPr lang="nl-NL" sz="3800" kern="0" dirty="0" err="1">
                    <a:solidFill>
                      <a:srgbClr val="000000"/>
                    </a:solidFill>
                    <a:latin typeface="Arial" panose="020B0604020202020204" pitchFamily="34" charset="0"/>
                    <a:ea typeface="Calibri" panose="020F0502020204030204" pitchFamily="34" charset="0"/>
                  </a:rPr>
                  <a:t>khối</a:t>
                </a:r>
                <a:r>
                  <a:rPr lang="nl-NL" sz="3800" kern="0" dirty="0">
                    <a:solidFill>
                      <a:srgbClr val="000000"/>
                    </a:solidFill>
                    <a:latin typeface="Arial" panose="020B0604020202020204" pitchFamily="34" charset="0"/>
                    <a:ea typeface="Calibri" panose="020F0502020204030204" pitchFamily="34" charset="0"/>
                  </a:rPr>
                  <a:t> </a:t>
                </a:r>
                <a:r>
                  <a:rPr lang="nl-NL" sz="3800" kern="0" dirty="0" err="1">
                    <a:solidFill>
                      <a:srgbClr val="000000"/>
                    </a:solidFill>
                    <a:latin typeface="Arial" panose="020B0604020202020204" pitchFamily="34" charset="0"/>
                    <a:ea typeface="Calibri" panose="020F0502020204030204" pitchFamily="34" charset="0"/>
                  </a:rPr>
                  <a:t>chóp</a:t>
                </a:r>
                <a:r>
                  <a:rPr lang="nl-NL" sz="3800" kern="0" dirty="0">
                    <a:solidFill>
                      <a:srgbClr val="000000"/>
                    </a:solidFill>
                    <a:latin typeface="Arial" panose="020B0604020202020204" pitchFamily="34" charset="0"/>
                    <a:ea typeface="Calibri" panose="020F0502020204030204" pitchFamily="34" charset="0"/>
                  </a:rPr>
                  <a:t> </a:t>
                </a:r>
                <a:r>
                  <a:rPr lang="nl-NL" sz="3800" kern="0" dirty="0" err="1">
                    <a:solidFill>
                      <a:srgbClr val="000000"/>
                    </a:solidFill>
                    <a:latin typeface="Arial" panose="020B0604020202020204" pitchFamily="34" charset="0"/>
                    <a:ea typeface="Calibri" panose="020F0502020204030204" pitchFamily="34" charset="0"/>
                  </a:rPr>
                  <a:t>cụt</a:t>
                </a:r>
                <a:r>
                  <a:rPr lang="nl-NL" sz="3800" kern="0" dirty="0">
                    <a:solidFill>
                      <a:srgbClr val="000000"/>
                    </a:solidFill>
                    <a:latin typeface="Arial" panose="020B0604020202020204" pitchFamily="34" charset="0"/>
                    <a:ea typeface="Calibri" panose="020F0502020204030204" pitchFamily="34" charset="0"/>
                  </a:rPr>
                  <a:t> </a:t>
                </a:r>
                <a:r>
                  <a:rPr lang="nl-NL" sz="3800" kern="0" dirty="0" err="1">
                    <a:solidFill>
                      <a:srgbClr val="000000"/>
                    </a:solidFill>
                    <a:latin typeface="Arial" panose="020B0604020202020204" pitchFamily="34" charset="0"/>
                    <a:ea typeface="Calibri" panose="020F0502020204030204" pitchFamily="34" charset="0"/>
                  </a:rPr>
                  <a:t>tứ</a:t>
                </a:r>
                <a:r>
                  <a:rPr lang="nl-NL" sz="3800" kern="0" dirty="0">
                    <a:solidFill>
                      <a:srgbClr val="000000"/>
                    </a:solidFill>
                    <a:latin typeface="Arial" panose="020B0604020202020204" pitchFamily="34" charset="0"/>
                    <a:ea typeface="Calibri" panose="020F0502020204030204" pitchFamily="34" charset="0"/>
                  </a:rPr>
                  <a:t> </a:t>
                </a:r>
                <a:r>
                  <a:rPr lang="nl-NL" sz="3800" kern="0" dirty="0" err="1">
                    <a:solidFill>
                      <a:srgbClr val="000000"/>
                    </a:solidFill>
                    <a:latin typeface="Arial" panose="020B0604020202020204" pitchFamily="34" charset="0"/>
                    <a:ea typeface="Calibri" panose="020F0502020204030204" pitchFamily="34" charset="0"/>
                  </a:rPr>
                  <a:t>giác</a:t>
                </a:r>
                <a:r>
                  <a:rPr lang="nl-NL" sz="3800" kern="0" dirty="0">
                    <a:solidFill>
                      <a:srgbClr val="000000"/>
                    </a:solidFill>
                    <a:latin typeface="Arial" panose="020B0604020202020204" pitchFamily="34" charset="0"/>
                    <a:ea typeface="Calibri" panose="020F0502020204030204" pitchFamily="34" charset="0"/>
                  </a:rPr>
                  <a:t> </a:t>
                </a:r>
                <a:r>
                  <a:rPr lang="nl-NL" sz="3800" kern="0" dirty="0" err="1">
                    <a:solidFill>
                      <a:srgbClr val="000000"/>
                    </a:solidFill>
                    <a:latin typeface="Arial" panose="020B0604020202020204" pitchFamily="34" charset="0"/>
                    <a:ea typeface="Calibri" panose="020F0502020204030204" pitchFamily="34" charset="0"/>
                  </a:rPr>
                  <a:t>đều</a:t>
                </a:r>
                <a:r>
                  <a:rPr lang="nl-NL" sz="3800" kern="0" dirty="0">
                    <a:solidFill>
                      <a:srgbClr val="000000"/>
                    </a:solidFill>
                    <a:latin typeface="Arial" panose="020B0604020202020204" pitchFamily="34" charset="0"/>
                    <a:ea typeface="Calibri" panose="020F0502020204030204" pitchFamily="34" charset="0"/>
                  </a:rPr>
                  <a:t> </a:t>
                </a:r>
                <a:r>
                  <a:rPr lang="nl-NL" sz="3800" kern="0" dirty="0" err="1">
                    <a:solidFill>
                      <a:srgbClr val="000000"/>
                    </a:solidFill>
                    <a:latin typeface="Arial" panose="020B0604020202020204" pitchFamily="34" charset="0"/>
                    <a:ea typeface="Calibri" panose="020F0502020204030204" pitchFamily="34" charset="0"/>
                  </a:rPr>
                  <a:t>đó</a:t>
                </a:r>
                <a:r>
                  <a:rPr lang="nl-NL" sz="3800" kern="0" dirty="0">
                    <a:solidFill>
                      <a:srgbClr val="000000"/>
                    </a:solidFill>
                    <a:latin typeface="Arial" panose="020B0604020202020204" pitchFamily="34" charset="0"/>
                    <a:ea typeface="Calibri" panose="020F0502020204030204" pitchFamily="34" charset="0"/>
                  </a:rPr>
                  <a:t>   	</a:t>
                </a:r>
                <a:r>
                  <a:rPr lang="nl-NL" sz="3800" kern="0" dirty="0" err="1">
                    <a:solidFill>
                      <a:srgbClr val="000000"/>
                    </a:solidFill>
                    <a:latin typeface="Arial" panose="020B0604020202020204" pitchFamily="34" charset="0"/>
                    <a:ea typeface="Calibri" panose="020F0502020204030204" pitchFamily="34" charset="0"/>
                  </a:rPr>
                  <a:t>là</a:t>
                </a:r>
                <a:r>
                  <a:rPr lang="nl-NL" sz="3800" kern="0" dirty="0">
                    <a:solidFill>
                      <a:srgbClr val="000000"/>
                    </a:solidFill>
                    <a:latin typeface="Arial" panose="020B0604020202020204" pitchFamily="34" charset="0"/>
                    <a:ea typeface="Calibri" panose="020F0502020204030204" pitchFamily="34" charset="0"/>
                  </a:rPr>
                  <a:t> </a:t>
                </a:r>
                <a14:m>
                  <m:oMath xmlns:m="http://schemas.openxmlformats.org/officeDocument/2006/math">
                    <m:r>
                      <a:rPr lang="nl-NL" sz="3800" i="1" kern="0">
                        <a:solidFill>
                          <a:srgbClr val="000000"/>
                        </a:solidFill>
                        <a:latin typeface="Cambria Math" panose="02040503050406030204" pitchFamily="18" charset="0"/>
                        <a:ea typeface="Calibri" panose="020F0502020204030204" pitchFamily="34" charset="0"/>
                        <a:cs typeface="Arial" panose="020B0604020202020204" pitchFamily="34" charset="0"/>
                      </a:rPr>
                      <m:t>39156,53 (</m:t>
                    </m:r>
                    <m:sSup>
                      <m:sSupPr>
                        <m:ctrlPr>
                          <a:rPr lang="en-US" sz="38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r>
                          <a:rPr lang="nl-NL" sz="3800" i="1" kern="0">
                            <a:solidFill>
                              <a:srgbClr val="000000"/>
                            </a:solidFill>
                            <a:latin typeface="Cambria Math" panose="02040503050406030204" pitchFamily="18" charset="0"/>
                            <a:ea typeface="Calibri" panose="020F0502020204030204" pitchFamily="34" charset="0"/>
                            <a:cs typeface="Arial" panose="020B0604020202020204" pitchFamily="34" charset="0"/>
                          </a:rPr>
                          <m:t>𝑚</m:t>
                        </m:r>
                      </m:e>
                      <m:sup>
                        <m:r>
                          <a:rPr lang="nl-NL" sz="3800" i="1" kern="0">
                            <a:solidFill>
                              <a:srgbClr val="000000"/>
                            </a:solidFill>
                            <a:latin typeface="Cambria Math" panose="02040503050406030204" pitchFamily="18" charset="0"/>
                            <a:ea typeface="Calibri" panose="020F0502020204030204" pitchFamily="34" charset="0"/>
                            <a:cs typeface="Arial" panose="020B0604020202020204" pitchFamily="34" charset="0"/>
                          </a:rPr>
                          <m:t>3</m:t>
                        </m:r>
                      </m:sup>
                    </m:sSup>
                    <m:r>
                      <a:rPr lang="nl-NL" sz="3800" i="1" kern="0">
                        <a:solidFill>
                          <a:srgbClr val="000000"/>
                        </a:solidFill>
                        <a:latin typeface="Cambria Math" panose="02040503050406030204" pitchFamily="18" charset="0"/>
                        <a:ea typeface="Calibri" panose="020F0502020204030204" pitchFamily="34" charset="0"/>
                        <a:cs typeface="Arial" panose="020B0604020202020204" pitchFamily="34" charset="0"/>
                      </a:rPr>
                      <m:t>)</m:t>
                    </m:r>
                  </m:oMath>
                </a14:m>
                <a:r>
                  <a:rPr lang="nl-NL" sz="3800" kern="0" dirty="0">
                    <a:solidFill>
                      <a:srgbClr val="000000"/>
                    </a:solidFill>
                    <a:latin typeface="Arial" panose="020B0604020202020204" pitchFamily="34" charset="0"/>
                    <a:ea typeface="Calibri" panose="020F0502020204030204" pitchFamily="34" charset="0"/>
                  </a:rPr>
                  <a:t>.</a:t>
                </a:r>
                <a:endParaRPr lang="en-US" sz="38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1014537" y="1887561"/>
                <a:ext cx="16511463" cy="7254743"/>
              </a:xfrm>
              <a:prstGeom prst="rect">
                <a:avLst/>
              </a:prstGeom>
              <a:blipFill>
                <a:blip r:embed="rId8"/>
                <a:stretch>
                  <a:fillRect l="-1218" b="-2353"/>
                </a:stretch>
              </a:blipFill>
            </p:spPr>
            <p:txBody>
              <a:bodyPr/>
              <a:lstStyle/>
              <a:p>
                <a:r>
                  <a:rPr lang="en-US">
                    <a:noFill/>
                  </a:rPr>
                  <a:t> </a:t>
                </a:r>
              </a:p>
            </p:txBody>
          </p:sp>
        </mc:Fallback>
      </mc:AlternateContent>
    </p:spTree>
    <p:extLst>
      <p:ext uri="{BB962C8B-B14F-4D97-AF65-F5344CB8AC3E}">
        <p14:creationId xmlns:p14="http://schemas.microsoft.com/office/powerpoint/2010/main" val="32547404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FF6F7"/>
        </a:solidFill>
        <a:effectLst/>
      </p:bgPr>
    </p:bg>
    <p:spTree>
      <p:nvGrpSpPr>
        <p:cNvPr id="1" name=""/>
        <p:cNvGrpSpPr/>
        <p:nvPr/>
      </p:nvGrpSpPr>
      <p:grpSpPr>
        <a:xfrm>
          <a:off x="0" y="0"/>
          <a:ext cx="0" cy="0"/>
          <a:chOff x="0" y="0"/>
          <a:chExt cx="0" cy="0"/>
        </a:xfrm>
      </p:grpSpPr>
      <p:sp>
        <p:nvSpPr>
          <p:cNvPr id="13" name="TextBox 13"/>
          <p:cNvSpPr txBox="1"/>
          <p:nvPr/>
        </p:nvSpPr>
        <p:spPr>
          <a:xfrm>
            <a:off x="1066800" y="2990093"/>
            <a:ext cx="3516509" cy="14155755"/>
          </a:xfrm>
          <a:prstGeom prst="rect">
            <a:avLst/>
          </a:prstGeom>
        </p:spPr>
        <p:txBody>
          <a:bodyPr lIns="50800" tIns="50800" rIns="50800" bIns="50800" rtlCol="0" anchor="ctr"/>
          <a:lstStyle/>
          <a:p>
            <a:pPr algn="ctr">
              <a:lnSpc>
                <a:spcPts val="2659"/>
              </a:lnSpc>
              <a:spcBef>
                <a:spcPct val="0"/>
              </a:spcBef>
            </a:pPr>
            <a:endParaRPr/>
          </a:p>
        </p:txBody>
      </p:sp>
      <p:pic>
        <p:nvPicPr>
          <p:cNvPr id="21" name="Picture 2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404992" flipH="1" flipV="1">
            <a:off x="15991437" y="-1590356"/>
            <a:ext cx="4987570" cy="5989439"/>
          </a:xfrm>
          <a:prstGeom prst="rect">
            <a:avLst/>
          </a:prstGeom>
        </p:spPr>
      </p:pic>
      <p:pic>
        <p:nvPicPr>
          <p:cNvPr id="22" name="Picture 2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395485">
            <a:off x="-2296563" y="-1827109"/>
            <a:ext cx="4987570" cy="5989439"/>
          </a:xfrm>
          <a:prstGeom prst="rect">
            <a:avLst/>
          </a:prstGeom>
        </p:spPr>
      </p:pic>
      <p:sp>
        <p:nvSpPr>
          <p:cNvPr id="29" name="Google Shape;7771;p33"/>
          <p:cNvSpPr txBox="1">
            <a:spLocks/>
          </p:cNvSpPr>
          <p:nvPr/>
        </p:nvSpPr>
        <p:spPr>
          <a:xfrm>
            <a:off x="3901200" y="1712900"/>
            <a:ext cx="10272000"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buClr>
                <a:srgbClr val="04596F"/>
              </a:buClr>
            </a:pPr>
            <a:r>
              <a:rPr lang="en-US" sz="7500" b="1" kern="0" dirty="0">
                <a:solidFill>
                  <a:schemeClr val="tx2"/>
                </a:solidFill>
                <a:latin typeface="Arial" panose="020B0604020202020204" pitchFamily="34" charset="0"/>
              </a:rPr>
              <a:t>HƯỚNG DẪN VỀ NHÀ</a:t>
            </a:r>
            <a:endParaRPr lang="vi-VN" sz="7500" b="1" kern="0" dirty="0">
              <a:solidFill>
                <a:schemeClr val="tx2"/>
              </a:solidFill>
              <a:latin typeface="Arial" panose="020B0604020202020204" pitchFamily="34" charset="0"/>
            </a:endParaRPr>
          </a:p>
        </p:txBody>
      </p:sp>
      <p:grpSp>
        <p:nvGrpSpPr>
          <p:cNvPr id="30" name="Group 29"/>
          <p:cNvGrpSpPr/>
          <p:nvPr/>
        </p:nvGrpSpPr>
        <p:grpSpPr>
          <a:xfrm>
            <a:off x="656062" y="3655732"/>
            <a:ext cx="4906538" cy="3699159"/>
            <a:chOff x="1066801" y="3771900"/>
            <a:chExt cx="5130550" cy="3699159"/>
          </a:xfrm>
        </p:grpSpPr>
        <p:grpSp>
          <p:nvGrpSpPr>
            <p:cNvPr id="31" name="Group 4"/>
            <p:cNvGrpSpPr/>
            <p:nvPr/>
          </p:nvGrpSpPr>
          <p:grpSpPr>
            <a:xfrm>
              <a:off x="1066801" y="3771900"/>
              <a:ext cx="5130550" cy="3699159"/>
              <a:chOff x="0" y="0"/>
              <a:chExt cx="6038063" cy="6076340"/>
            </a:xfrm>
          </p:grpSpPr>
          <p:sp>
            <p:nvSpPr>
              <p:cNvPr id="33"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txBody>
              <a:bodyPr/>
              <a:lstStyle/>
              <a:p>
                <a:endParaRPr lang="en-US"/>
              </a:p>
            </p:txBody>
          </p:sp>
          <p:sp>
            <p:nvSpPr>
              <p:cNvPr id="34"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txBody>
              <a:bodyPr/>
              <a:lstStyle/>
              <a:p>
                <a:endParaRPr lang="en-US"/>
              </a:p>
            </p:txBody>
          </p:sp>
        </p:grpSp>
        <p:sp>
          <p:nvSpPr>
            <p:cNvPr id="32" name="Rectangle 31"/>
            <p:cNvSpPr/>
            <p:nvPr/>
          </p:nvSpPr>
          <p:spPr>
            <a:xfrm>
              <a:off x="1233960" y="4635079"/>
              <a:ext cx="4796230" cy="1938992"/>
            </a:xfrm>
            <a:prstGeom prst="rect">
              <a:avLst/>
            </a:prstGeom>
          </p:spPr>
          <p:txBody>
            <a:bodyPr wrap="square">
              <a:spAutoFit/>
            </a:bodyPr>
            <a:lstStyle/>
            <a:p>
              <a:pPr algn="ctr">
                <a:lnSpc>
                  <a:spcPct val="150000"/>
                </a:lnSpc>
                <a:buClr>
                  <a:srgbClr val="000000"/>
                </a:buClr>
                <a:buFont typeface="Arial"/>
                <a:buNone/>
              </a:pPr>
              <a:r>
                <a:rPr lang="pt-BR" sz="4000" kern="0">
                  <a:latin typeface="Arial"/>
                  <a:ea typeface="Calibri" panose="020F0502020204030204" pitchFamily="34" charset="0"/>
                  <a:cs typeface="Times New Roman" panose="02020603050405020304" pitchFamily="18" charset="0"/>
                  <a:sym typeface="Arial"/>
                </a:rPr>
                <a:t>Ghi nhớ </a:t>
              </a:r>
            </a:p>
            <a:p>
              <a:pPr algn="ctr">
                <a:lnSpc>
                  <a:spcPct val="150000"/>
                </a:lnSpc>
                <a:buClr>
                  <a:srgbClr val="000000"/>
                </a:buClr>
                <a:buFont typeface="Arial"/>
                <a:buNone/>
              </a:pPr>
              <a:r>
                <a:rPr lang="pt-BR" sz="4000" kern="0">
                  <a:latin typeface="Arial"/>
                  <a:ea typeface="Calibri" panose="020F0502020204030204" pitchFamily="34" charset="0"/>
                  <a:cs typeface="Times New Roman" panose="02020603050405020304" pitchFamily="18" charset="0"/>
                  <a:sym typeface="Arial"/>
                </a:rPr>
                <a:t>kiến thức trong bài </a:t>
              </a:r>
            </a:p>
          </p:txBody>
        </p:sp>
      </p:grpSp>
      <p:grpSp>
        <p:nvGrpSpPr>
          <p:cNvPr id="35" name="Group 34"/>
          <p:cNvGrpSpPr/>
          <p:nvPr/>
        </p:nvGrpSpPr>
        <p:grpSpPr>
          <a:xfrm>
            <a:off x="5966756" y="3638827"/>
            <a:ext cx="4906537" cy="3699159"/>
            <a:chOff x="6494020" y="3791229"/>
            <a:chExt cx="5130550" cy="3699159"/>
          </a:xfrm>
        </p:grpSpPr>
        <p:grpSp>
          <p:nvGrpSpPr>
            <p:cNvPr id="36" name="Group 4"/>
            <p:cNvGrpSpPr/>
            <p:nvPr/>
          </p:nvGrpSpPr>
          <p:grpSpPr>
            <a:xfrm>
              <a:off x="6494020" y="3791229"/>
              <a:ext cx="5130550" cy="3699159"/>
              <a:chOff x="0" y="0"/>
              <a:chExt cx="6038063" cy="6076340"/>
            </a:xfrm>
          </p:grpSpPr>
          <p:sp>
            <p:nvSpPr>
              <p:cNvPr id="38"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txBody>
              <a:bodyPr/>
              <a:lstStyle/>
              <a:p>
                <a:endParaRPr lang="en-US"/>
              </a:p>
            </p:txBody>
          </p:sp>
          <p:sp>
            <p:nvSpPr>
              <p:cNvPr id="39"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txBody>
              <a:bodyPr/>
              <a:lstStyle/>
              <a:p>
                <a:endParaRPr lang="en-US"/>
              </a:p>
            </p:txBody>
          </p:sp>
        </p:grpSp>
        <p:sp>
          <p:nvSpPr>
            <p:cNvPr id="37" name="Rectangle 36"/>
            <p:cNvSpPr/>
            <p:nvPr/>
          </p:nvSpPr>
          <p:spPr>
            <a:xfrm>
              <a:off x="6886197" y="4688215"/>
              <a:ext cx="4360209" cy="1938992"/>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a:latin typeface="Arial"/>
                  <a:ea typeface="Calibri" panose="020F0502020204030204" pitchFamily="34" charset="0"/>
                  <a:cs typeface="Times New Roman" panose="02020603050405020304" pitchFamily="18" charset="0"/>
                  <a:sym typeface="Arial"/>
                </a:rPr>
                <a:t>Hoàn </a:t>
              </a:r>
              <a:r>
                <a:rPr lang="pt-BR" sz="4000" kern="0" dirty="0">
                  <a:latin typeface="Arial"/>
                  <a:ea typeface="Calibri" panose="020F0502020204030204" pitchFamily="34" charset="0"/>
                  <a:cs typeface="Times New Roman" panose="02020603050405020304" pitchFamily="18" charset="0"/>
                  <a:sym typeface="Arial"/>
                </a:rPr>
                <a:t>thành các bài tập </a:t>
              </a:r>
              <a:r>
                <a:rPr lang="pt-BR" sz="4000" kern="0">
                  <a:latin typeface="Arial"/>
                  <a:ea typeface="Calibri" panose="020F0502020204030204" pitchFamily="34" charset="0"/>
                  <a:cs typeface="Times New Roman" panose="02020603050405020304" pitchFamily="18" charset="0"/>
                  <a:sym typeface="Arial"/>
                </a:rPr>
                <a:t>trong SBT </a:t>
              </a:r>
              <a:endParaRPr lang="pt-BR" sz="4000" kern="0" dirty="0">
                <a:latin typeface="Arial"/>
                <a:ea typeface="Calibri" panose="020F0502020204030204" pitchFamily="34" charset="0"/>
                <a:cs typeface="Times New Roman" panose="02020603050405020304" pitchFamily="18" charset="0"/>
                <a:sym typeface="Arial"/>
              </a:endParaRPr>
            </a:p>
          </p:txBody>
        </p:sp>
      </p:grpSp>
      <p:grpSp>
        <p:nvGrpSpPr>
          <p:cNvPr id="40" name="Group 39"/>
          <p:cNvGrpSpPr/>
          <p:nvPr/>
        </p:nvGrpSpPr>
        <p:grpSpPr>
          <a:xfrm>
            <a:off x="11214947" y="3655732"/>
            <a:ext cx="6537172" cy="3699159"/>
            <a:chOff x="8107047" y="4880651"/>
            <a:chExt cx="5130550" cy="3699159"/>
          </a:xfrm>
        </p:grpSpPr>
        <p:grpSp>
          <p:nvGrpSpPr>
            <p:cNvPr id="41" name="Group 4"/>
            <p:cNvGrpSpPr/>
            <p:nvPr/>
          </p:nvGrpSpPr>
          <p:grpSpPr>
            <a:xfrm>
              <a:off x="8107047" y="4880651"/>
              <a:ext cx="5130550" cy="3699159"/>
              <a:chOff x="0" y="0"/>
              <a:chExt cx="6038063" cy="6076340"/>
            </a:xfrm>
          </p:grpSpPr>
          <p:sp>
            <p:nvSpPr>
              <p:cNvPr id="43"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txBody>
              <a:bodyPr/>
              <a:lstStyle/>
              <a:p>
                <a:endParaRPr lang="en-US"/>
              </a:p>
            </p:txBody>
          </p:sp>
          <p:sp>
            <p:nvSpPr>
              <p:cNvPr id="44"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txBody>
              <a:bodyPr/>
              <a:lstStyle/>
              <a:p>
                <a:endParaRPr lang="en-US"/>
              </a:p>
            </p:txBody>
          </p:sp>
        </p:grpSp>
        <p:sp>
          <p:nvSpPr>
            <p:cNvPr id="42" name="Rectangle 41"/>
            <p:cNvSpPr/>
            <p:nvPr/>
          </p:nvSpPr>
          <p:spPr>
            <a:xfrm>
              <a:off x="8184457" y="5422498"/>
              <a:ext cx="4975728" cy="2615460"/>
            </a:xfrm>
            <a:prstGeom prst="rect">
              <a:avLst/>
            </a:prstGeom>
          </p:spPr>
          <p:txBody>
            <a:bodyPr wrap="square">
              <a:spAutoFit/>
            </a:bodyPr>
            <a:lstStyle/>
            <a:p>
              <a:pPr lvl="0" algn="ctr">
                <a:lnSpc>
                  <a:spcPct val="150000"/>
                </a:lnSpc>
                <a:buClr>
                  <a:srgbClr val="000000"/>
                </a:buClr>
              </a:pPr>
              <a:r>
                <a:rPr lang="vi-VN" sz="3800" kern="0" dirty="0">
                  <a:solidFill>
                    <a:prstClr val="black"/>
                  </a:solidFill>
                  <a:ea typeface="Calibri" panose="020F0502020204030204" pitchFamily="34" charset="0"/>
                  <a:cs typeface="Arial" panose="020B0604020202020204" pitchFamily="34" charset="0"/>
                  <a:sym typeface="Arial"/>
                </a:rPr>
                <a:t>Chuẩn bị</a:t>
              </a:r>
              <a:r>
                <a:rPr lang="en-US" sz="3800" kern="0" dirty="0">
                  <a:solidFill>
                    <a:prstClr val="black"/>
                  </a:solidFill>
                  <a:ea typeface="Calibri" panose="020F0502020204030204" pitchFamily="34" charset="0"/>
                  <a:cs typeface="Arial" panose="020B0604020202020204" pitchFamily="34" charset="0"/>
                  <a:sym typeface="Arial"/>
                </a:rPr>
                <a:t> </a:t>
              </a:r>
              <a:r>
                <a:rPr lang="en-US" sz="3800" kern="0" dirty="0" err="1">
                  <a:solidFill>
                    <a:prstClr val="black"/>
                  </a:solidFill>
                  <a:latin typeface="Arial" panose="020B0604020202020204" pitchFamily="34" charset="0"/>
                  <a:ea typeface="Calibri" panose="020F0502020204030204" pitchFamily="34" charset="0"/>
                  <a:cs typeface="Arial" panose="020B0604020202020204" pitchFamily="34" charset="0"/>
                  <a:sym typeface="Arial"/>
                </a:rPr>
                <a:t>trước</a:t>
              </a:r>
              <a:r>
                <a:rPr lang="pt-BR" sz="3800" kern="0" dirty="0">
                  <a:solidFill>
                    <a:prstClr val="black"/>
                  </a:solidFill>
                  <a:latin typeface="Arial" panose="020B0604020202020204" pitchFamily="34" charset="0"/>
                  <a:ea typeface="Calibri" panose="020F0502020204030204" pitchFamily="34" charset="0"/>
                  <a:cs typeface="Arial" panose="020B0604020202020204" pitchFamily="34" charset="0"/>
                  <a:sym typeface="Arial"/>
                </a:rPr>
                <a:t> </a:t>
              </a:r>
              <a:r>
                <a:rPr lang="pt-BR" sz="3800" b="1" kern="0" dirty="0">
                  <a:solidFill>
                    <a:prstClr val="black"/>
                  </a:solidFill>
                  <a:latin typeface="Arial" panose="020B0604020202020204" pitchFamily="34" charset="0"/>
                  <a:ea typeface="Calibri" panose="020F0502020204030204" pitchFamily="34" charset="0"/>
                  <a:cs typeface="Arial" panose="020B0604020202020204" pitchFamily="34" charset="0"/>
                  <a:sym typeface="Arial"/>
                </a:rPr>
                <a:t>Bài Tính thể tích một số hình khối trong thực tiễn</a:t>
              </a:r>
              <a:endParaRPr lang="pt-BR" sz="3800" kern="0" dirty="0">
                <a:solidFill>
                  <a:prstClr val="black"/>
                </a:solidFill>
                <a:latin typeface="Arial" panose="020B0604020202020204" pitchFamily="34" charset="0"/>
                <a:ea typeface="Calibri" panose="020F0502020204030204" pitchFamily="34" charset="0"/>
                <a:cs typeface="Arial" panose="020B0604020202020204" pitchFamily="34" charset="0"/>
                <a:sym typeface="Arial"/>
              </a:endParaRPr>
            </a:p>
          </p:txBody>
        </p:sp>
      </p:grpSp>
      <p:pic>
        <p:nvPicPr>
          <p:cNvPr id="45"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5747379" y="8250464"/>
            <a:ext cx="6339902" cy="1937468"/>
          </a:xfrm>
          <a:prstGeom prst="rect">
            <a:avLst/>
          </a:prstGeom>
        </p:spPr>
      </p:pic>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randombar(horizontal)">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FF6F7"/>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458420" flipH="1" flipV="1">
            <a:off x="15794215" y="-1678875"/>
            <a:ext cx="4987570" cy="5989439"/>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564336" flipH="1" flipV="1">
            <a:off x="-2035250" y="6670196"/>
            <a:ext cx="4987570" cy="598943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846253" y="-2120104"/>
            <a:ext cx="4240207" cy="4240207"/>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201540" y="8166896"/>
            <a:ext cx="4240207" cy="4240207"/>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142439" flipH="1">
            <a:off x="1330783" y="6701781"/>
            <a:ext cx="1533174" cy="2279812"/>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230394" y="658272"/>
            <a:ext cx="2211353" cy="2923664"/>
          </a:xfrm>
          <a:prstGeom prst="rect">
            <a:avLst/>
          </a:prstGeom>
        </p:spPr>
      </p:pic>
      <p:sp>
        <p:nvSpPr>
          <p:cNvPr id="9" name="Rectangle 8"/>
          <p:cNvSpPr/>
          <p:nvPr/>
        </p:nvSpPr>
        <p:spPr>
          <a:xfrm>
            <a:off x="3932489" y="3009900"/>
            <a:ext cx="10439400" cy="3368486"/>
          </a:xfrm>
          <a:prstGeom prst="rect">
            <a:avLst/>
          </a:prstGeom>
        </p:spPr>
        <p:txBody>
          <a:bodyPr wrap="square">
            <a:spAutoFit/>
          </a:bodyPr>
          <a:lstStyle/>
          <a:p>
            <a:pPr algn="ctr">
              <a:lnSpc>
                <a:spcPct val="150000"/>
              </a:lnSpc>
            </a:pPr>
            <a:r>
              <a:rPr lang="en-US" sz="7500" b="1" dirty="0">
                <a:ln w="0"/>
                <a:solidFill>
                  <a:schemeClr val="tx2"/>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t>HẸN GẶP LẠI CÁC EM </a:t>
            </a:r>
            <a:br>
              <a:rPr lang="en-US" sz="7500" b="1" dirty="0">
                <a:ln w="0"/>
                <a:solidFill>
                  <a:schemeClr val="tx2"/>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br>
            <a:r>
              <a:rPr lang="en-US" sz="7500" b="1" dirty="0">
                <a:ln w="0"/>
                <a:solidFill>
                  <a:schemeClr val="tx2"/>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t>Ở TIẾT HỌC SAU!</a:t>
            </a:r>
            <a:endParaRPr lang="en-US" sz="7500" b="1" dirty="0">
              <a:ln w="0"/>
              <a:solidFill>
                <a:schemeClr val="tx2"/>
              </a:solidFill>
              <a:effectLst>
                <a:outerShdw blurRad="38100" dist="25400" dir="5400000" algn="ctr" rotWithShape="0">
                  <a:srgbClr val="6E747A">
                    <a:alpha val="43000"/>
                  </a:srgbClr>
                </a:outerShdw>
              </a:effectLst>
            </a:endParaRPr>
          </a:p>
        </p:txBody>
      </p:sp>
    </p:spTree>
  </p:cSld>
  <p:clrMapOvr>
    <a:masterClrMapping/>
  </p:clrMapOvr>
  <p:transition spd="med">
    <p:split orient="vert" dir="in"/>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 name="Title 1"/>
          <p:cNvSpPr>
            <a:spLocks noGrp="1"/>
          </p:cNvSpPr>
          <p:nvPr>
            <p:ph type="title"/>
          </p:nvPr>
        </p:nvSpPr>
        <p:spPr>
          <a:xfrm>
            <a:off x="1593695" y="876300"/>
            <a:ext cx="15435000" cy="1414800"/>
          </a:xfrm>
        </p:spPr>
        <p:txBody>
          <a:bodyPr/>
          <a:lstStyle/>
          <a:p>
            <a:r>
              <a:rPr lang="en-US" sz="5000" b="1" dirty="0">
                <a:latin typeface="Arial" panose="020B0604020202020204" pitchFamily="34" charset="0"/>
                <a:cs typeface="Arial" panose="020B0604020202020204" pitchFamily="34" charset="0"/>
              </a:rPr>
              <a:t>BÀI TẬP TRẮC NGHIỆM</a:t>
            </a:r>
          </a:p>
        </p:txBody>
      </p:sp>
      <p:sp>
        <p:nvSpPr>
          <p:cNvPr id="8" name="Câu hỏi">
            <a:extLst>
              <a:ext uri="{FF2B5EF4-FFF2-40B4-BE49-F238E27FC236}">
                <a16:creationId xmlns:a16="http://schemas.microsoft.com/office/drawing/2014/main" id="{4ADFFF1A-F500-CC57-185E-00F4826D0836}"/>
              </a:ext>
            </a:extLst>
          </p:cNvPr>
          <p:cNvSpPr/>
          <p:nvPr/>
        </p:nvSpPr>
        <p:spPr>
          <a:xfrm>
            <a:off x="1355561" y="2552700"/>
            <a:ext cx="15188458" cy="2765826"/>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50000"/>
              </a:lnSpc>
              <a:defRPr/>
            </a:pPr>
            <a:endParaRPr kumimoji="0" lang="en-US" sz="32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9" name="Đáp án đúng">
                <a:extLst>
                  <a:ext uri="{FF2B5EF4-FFF2-40B4-BE49-F238E27FC236}">
                    <a16:creationId xmlns:a16="http://schemas.microsoft.com/office/drawing/2014/main" id="{8B66CBE4-2DB9-BCF7-D1C4-281B894BFE17}"/>
                  </a:ext>
                </a:extLst>
              </p:cNvPr>
              <p:cNvSpPr/>
              <p:nvPr/>
            </p:nvSpPr>
            <p:spPr>
              <a:xfrm>
                <a:off x="5601413" y="6486757"/>
                <a:ext cx="2931445" cy="139252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r>
                      <a:rPr lang="en-US" sz="4000" i="1">
                        <a:solidFill>
                          <a:schemeClr val="tx1"/>
                        </a:solidFill>
                        <a:latin typeface="Cambria Math" panose="02040503050406030204" pitchFamily="18" charset="0"/>
                        <a:ea typeface="Times New Roman" panose="02020603050405020304" pitchFamily="18" charset="0"/>
                        <a:cs typeface="Arial" panose="020B0604020202020204" pitchFamily="34" charset="0"/>
                      </a:rPr>
                      <m:t>45°</m:t>
                    </m:r>
                  </m:oMath>
                </a14:m>
                <a:endParaRPr kumimoji="0" lang="vi-VN" sz="4000" i="0" u="none" strike="noStrike" kern="1200" cap="none" spc="0" normalizeH="0" baseline="0" noProof="1">
                  <a:ln>
                    <a:noFill/>
                  </a:ln>
                  <a:solidFill>
                    <a:schemeClr val="tx1"/>
                  </a:solidFill>
                  <a:effectLst/>
                  <a:uLnTx/>
                  <a:uFillTx/>
                  <a:latin typeface="Arial" panose="020B0604020202020204" pitchFamily="34" charset="0"/>
                  <a:cs typeface="Arial" panose="020B0604020202020204" pitchFamily="34" charset="0"/>
                </a:endParaRPr>
              </a:p>
            </p:txBody>
          </p:sp>
        </mc:Choice>
        <mc:Fallback>
          <p:sp>
            <p:nvSpPr>
              <p:cNvPr id="9" name="Đáp án đúng">
                <a:extLst>
                  <a:ext uri="{FF2B5EF4-FFF2-40B4-BE49-F238E27FC236}">
                    <a16:creationId xmlns:a16="http://schemas.microsoft.com/office/drawing/2014/main" id="{8B66CBE4-2DB9-BCF7-D1C4-281B894BFE17}"/>
                  </a:ext>
                </a:extLst>
              </p:cNvPr>
              <p:cNvSpPr>
                <a:spLocks noRot="1" noChangeAspect="1" noMove="1" noResize="1" noEditPoints="1" noAdjustHandles="1" noChangeArrowheads="1" noChangeShapeType="1" noTextEdit="1"/>
              </p:cNvSpPr>
              <p:nvPr/>
            </p:nvSpPr>
            <p:spPr>
              <a:xfrm>
                <a:off x="5601413" y="6486757"/>
                <a:ext cx="2931445" cy="1392529"/>
              </a:xfrm>
              <a:prstGeom prst="roundRect">
                <a:avLst/>
              </a:prstGeom>
              <a:blipFill>
                <a:blip r:embed="rId7"/>
                <a:stretch>
                  <a:fillRect b="-873"/>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Đáp án sai 1">
                <a:extLst>
                  <a:ext uri="{FF2B5EF4-FFF2-40B4-BE49-F238E27FC236}">
                    <a16:creationId xmlns:a16="http://schemas.microsoft.com/office/drawing/2014/main" id="{3FCD9830-5FD1-BD44-878B-228BD96CE996}"/>
                  </a:ext>
                </a:extLst>
              </p:cNvPr>
              <p:cNvSpPr/>
              <p:nvPr/>
            </p:nvSpPr>
            <p:spPr>
              <a:xfrm>
                <a:off x="9448800" y="6486757"/>
                <a:ext cx="2931445" cy="139252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800"/>
                  </a:spcAft>
                </a:pP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C. </a:t>
                </a:r>
                <a14:m>
                  <m:oMath xmlns:m="http://schemas.openxmlformats.org/officeDocument/2006/math">
                    <m:r>
                      <a:rPr lang="en-US" sz="4000" i="1">
                        <a:solidFill>
                          <a:schemeClr val="tx1"/>
                        </a:solidFill>
                        <a:latin typeface="Cambria Math" panose="02040503050406030204" pitchFamily="18" charset="0"/>
                        <a:ea typeface="Times New Roman" panose="02020603050405020304" pitchFamily="18" charset="0"/>
                        <a:cs typeface="Arial" panose="020B0604020202020204" pitchFamily="34" charset="0"/>
                      </a:rPr>
                      <m:t>60°</m:t>
                    </m:r>
                  </m:oMath>
                </a14:m>
                <a:endParaRPr lang="en-US" sz="4000" dirty="0">
                  <a:solidFill>
                    <a:schemeClr val="tx1"/>
                  </a:solidFill>
                  <a:latin typeface="Arial" panose="020B0604020202020204" pitchFamily="34" charset="0"/>
                  <a:ea typeface="Calibri" panose="020F0502020204030204" pitchFamily="34" charset="0"/>
                  <a:cs typeface="Arial" panose="020B0604020202020204" pitchFamily="34" charset="0"/>
                </a:endParaRPr>
              </a:p>
            </p:txBody>
          </p:sp>
        </mc:Choice>
        <mc:Fallback>
          <p:sp>
            <p:nvSpPr>
              <p:cNvPr id="10" name="Đáp án sai 1">
                <a:extLst>
                  <a:ext uri="{FF2B5EF4-FFF2-40B4-BE49-F238E27FC236}">
                    <a16:creationId xmlns:a16="http://schemas.microsoft.com/office/drawing/2014/main" id="{3FCD9830-5FD1-BD44-878B-228BD96CE996}"/>
                  </a:ext>
                </a:extLst>
              </p:cNvPr>
              <p:cNvSpPr>
                <a:spLocks noRot="1" noChangeAspect="1" noMove="1" noResize="1" noEditPoints="1" noAdjustHandles="1" noChangeArrowheads="1" noChangeShapeType="1" noTextEdit="1"/>
              </p:cNvSpPr>
              <p:nvPr/>
            </p:nvSpPr>
            <p:spPr>
              <a:xfrm>
                <a:off x="9448800" y="6486757"/>
                <a:ext cx="2931445" cy="1392529"/>
              </a:xfrm>
              <a:prstGeom prst="roundRect">
                <a:avLst/>
              </a:prstGeom>
              <a:blipFill>
                <a:blip r:embed="rId8"/>
                <a:stretch>
                  <a:fillRect b="-873"/>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Đáp án sai 2">
                <a:extLst>
                  <a:ext uri="{FF2B5EF4-FFF2-40B4-BE49-F238E27FC236}">
                    <a16:creationId xmlns:a16="http://schemas.microsoft.com/office/drawing/2014/main" id="{6A919885-0285-0403-1E09-FA94D8BC080B}"/>
                  </a:ext>
                </a:extLst>
              </p:cNvPr>
              <p:cNvSpPr/>
              <p:nvPr/>
            </p:nvSpPr>
            <p:spPr>
              <a:xfrm>
                <a:off x="1436261" y="6486757"/>
                <a:ext cx="2931445" cy="139252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r>
                      <a:rPr lang="en-US" sz="4000" i="1">
                        <a:solidFill>
                          <a:schemeClr val="tx1"/>
                        </a:solidFill>
                        <a:latin typeface="Cambria Math" panose="02040503050406030204" pitchFamily="18" charset="0"/>
                        <a:ea typeface="Times New Roman" panose="02020603050405020304" pitchFamily="18" charset="0"/>
                        <a:cs typeface="Arial" panose="020B0604020202020204" pitchFamily="34" charset="0"/>
                      </a:rPr>
                      <m:t>30°</m:t>
                    </m:r>
                  </m:oMath>
                </a14:m>
                <a:endParaRPr kumimoji="0" lang="vi-VN" sz="4000" i="0" u="none" strike="noStrike" kern="1200" cap="none" spc="0" normalizeH="0" baseline="0" noProof="1">
                  <a:ln>
                    <a:noFill/>
                  </a:ln>
                  <a:solidFill>
                    <a:schemeClr val="tx1"/>
                  </a:solidFill>
                  <a:effectLst/>
                  <a:uLnTx/>
                  <a:uFillTx/>
                  <a:latin typeface="Arial" panose="020B0604020202020204" pitchFamily="34" charset="0"/>
                  <a:cs typeface="Arial" panose="020B0604020202020204" pitchFamily="34" charset="0"/>
                </a:endParaRPr>
              </a:p>
            </p:txBody>
          </p:sp>
        </mc:Choice>
        <mc:Fallback>
          <p:sp>
            <p:nvSpPr>
              <p:cNvPr id="11" name="Đáp án sai 2">
                <a:extLst>
                  <a:ext uri="{FF2B5EF4-FFF2-40B4-BE49-F238E27FC236}">
                    <a16:creationId xmlns:a16="http://schemas.microsoft.com/office/drawing/2014/main" id="{6A919885-0285-0403-1E09-FA94D8BC080B}"/>
                  </a:ext>
                </a:extLst>
              </p:cNvPr>
              <p:cNvSpPr>
                <a:spLocks noRot="1" noChangeAspect="1" noMove="1" noResize="1" noEditPoints="1" noAdjustHandles="1" noChangeArrowheads="1" noChangeShapeType="1" noTextEdit="1"/>
              </p:cNvSpPr>
              <p:nvPr/>
            </p:nvSpPr>
            <p:spPr>
              <a:xfrm>
                <a:off x="1436261" y="6486757"/>
                <a:ext cx="2931445" cy="1392529"/>
              </a:xfrm>
              <a:prstGeom prst="roundRect">
                <a:avLst/>
              </a:prstGeom>
              <a:blipFill>
                <a:blip r:embed="rId9"/>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Đáp án sai 3">
                <a:extLst>
                  <a:ext uri="{FF2B5EF4-FFF2-40B4-BE49-F238E27FC236}">
                    <a16:creationId xmlns:a16="http://schemas.microsoft.com/office/drawing/2014/main" id="{2E7D83A4-3758-8699-4DD0-010A80780539}"/>
                  </a:ext>
                </a:extLst>
              </p:cNvPr>
              <p:cNvSpPr/>
              <p:nvPr/>
            </p:nvSpPr>
            <p:spPr>
              <a:xfrm>
                <a:off x="13526975" y="6489683"/>
                <a:ext cx="2931445" cy="139252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800"/>
                  </a:spcAft>
                </a:pP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D. </a:t>
                </a:r>
                <a14:m>
                  <m:oMath xmlns:m="http://schemas.openxmlformats.org/officeDocument/2006/math">
                    <m:r>
                      <a:rPr lang="en-US" sz="4000" i="1">
                        <a:solidFill>
                          <a:schemeClr val="tx1"/>
                        </a:solidFill>
                        <a:latin typeface="Cambria Math" panose="02040503050406030204" pitchFamily="18" charset="0"/>
                        <a:ea typeface="Times New Roman" panose="02020603050405020304" pitchFamily="18" charset="0"/>
                        <a:cs typeface="Arial" panose="020B0604020202020204" pitchFamily="34" charset="0"/>
                      </a:rPr>
                      <m:t>90°</m:t>
                    </m:r>
                  </m:oMath>
                </a14:m>
                <a:endParaRPr lang="en-US" sz="4000" dirty="0">
                  <a:solidFill>
                    <a:schemeClr val="tx1"/>
                  </a:solidFill>
                  <a:latin typeface="Arial" panose="020B0604020202020204" pitchFamily="34" charset="0"/>
                  <a:ea typeface="Calibri" panose="020F0502020204030204" pitchFamily="34" charset="0"/>
                  <a:cs typeface="Arial" panose="020B0604020202020204" pitchFamily="34" charset="0"/>
                </a:endParaRPr>
              </a:p>
            </p:txBody>
          </p:sp>
        </mc:Choice>
        <mc:Fallback>
          <p:sp>
            <p:nvSpPr>
              <p:cNvPr id="12" name="Đáp án sai 3">
                <a:extLst>
                  <a:ext uri="{FF2B5EF4-FFF2-40B4-BE49-F238E27FC236}">
                    <a16:creationId xmlns:a16="http://schemas.microsoft.com/office/drawing/2014/main" id="{2E7D83A4-3758-8699-4DD0-010A80780539}"/>
                  </a:ext>
                </a:extLst>
              </p:cNvPr>
              <p:cNvSpPr>
                <a:spLocks noRot="1" noChangeAspect="1" noMove="1" noResize="1" noEditPoints="1" noAdjustHandles="1" noChangeArrowheads="1" noChangeShapeType="1" noTextEdit="1"/>
              </p:cNvSpPr>
              <p:nvPr/>
            </p:nvSpPr>
            <p:spPr>
              <a:xfrm>
                <a:off x="13526975" y="6489683"/>
                <a:ext cx="2931445" cy="1392529"/>
              </a:xfrm>
              <a:prstGeom prst="roundRect">
                <a:avLst/>
              </a:prstGeom>
              <a:blipFill>
                <a:blip r:embed="rId10"/>
                <a:stretch>
                  <a:fillRect b="-1316"/>
                </a:stretch>
              </a:blipFill>
              <a:ln>
                <a:noFill/>
              </a:ln>
            </p:spPr>
            <p:txBody>
              <a:bodyPr/>
              <a:lstStyle/>
              <a:p>
                <a:r>
                  <a:rPr lang="en-US">
                    <a:noFill/>
                  </a:rPr>
                  <a:t> </a:t>
                </a:r>
              </a:p>
            </p:txBody>
          </p:sp>
        </mc:Fallback>
      </mc:AlternateContent>
      <p:pic>
        <p:nvPicPr>
          <p:cNvPr id="1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884725" y="-1274532"/>
            <a:ext cx="974726" cy="974726"/>
          </a:xfrm>
          <a:prstGeom prst="rect">
            <a:avLst/>
          </a:prstGeom>
        </p:spPr>
      </p:pic>
      <p:pic>
        <p:nvPicPr>
          <p:cNvPr id="14" name="Picture 5">
            <a:extLst>
              <a:ext uri="{FF2B5EF4-FFF2-40B4-BE49-F238E27FC236}">
                <a16:creationId xmlns:a16="http://schemas.microsoft.com/office/drawing/2014/main" id="{31EA41D2-9796-7E4F-2882-9DC49D5A8C0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7971884" y="6668593"/>
            <a:ext cx="1146931" cy="998293"/>
          </a:xfrm>
          <a:prstGeom prst="rect">
            <a:avLst/>
          </a:prstGeom>
        </p:spPr>
      </p:pic>
      <p:pic>
        <p:nvPicPr>
          <p:cNvPr id="15" name="Picture 14">
            <a:extLst>
              <a:ext uri="{FF2B5EF4-FFF2-40B4-BE49-F238E27FC236}">
                <a16:creationId xmlns:a16="http://schemas.microsoft.com/office/drawing/2014/main" id="{4B31FD67-694B-8D1E-89C7-5C3C61578F68}"/>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3701177" y="6645845"/>
            <a:ext cx="1143000" cy="1018308"/>
          </a:xfrm>
          <a:prstGeom prst="rect">
            <a:avLst/>
          </a:prstGeom>
        </p:spPr>
      </p:pic>
      <p:pic>
        <p:nvPicPr>
          <p:cNvPr id="16" name="Picture 10">
            <a:extLst>
              <a:ext uri="{FF2B5EF4-FFF2-40B4-BE49-F238E27FC236}">
                <a16:creationId xmlns:a16="http://schemas.microsoft.com/office/drawing/2014/main" id="{A47525BE-8DC6-1E4E-AED4-3C6DAB364AFC}"/>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5768444" y="6656306"/>
            <a:ext cx="1143000" cy="1018308"/>
          </a:xfrm>
          <a:prstGeom prst="rect">
            <a:avLst/>
          </a:prstGeom>
        </p:spPr>
      </p:pic>
      <p:pic>
        <p:nvPicPr>
          <p:cNvPr id="17" name="Picture 10">
            <a:extLst>
              <a:ext uri="{FF2B5EF4-FFF2-40B4-BE49-F238E27FC236}">
                <a16:creationId xmlns:a16="http://schemas.microsoft.com/office/drawing/2014/main" id="{65C423E0-743C-7316-FEF3-4CE8613F3E05}"/>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1624127" y="6653380"/>
            <a:ext cx="1143000" cy="1018308"/>
          </a:xfrm>
          <a:prstGeom prst="rect">
            <a:avLst/>
          </a:prstGeom>
        </p:spPr>
      </p:pic>
      <p:pic>
        <p:nvPicPr>
          <p:cNvPr id="18"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5538451" y="-1274532"/>
            <a:ext cx="974726" cy="974726"/>
          </a:xfrm>
          <a:prstGeom prst="rect">
            <a:avLst/>
          </a:prstGeom>
        </p:spPr>
      </p:pic>
      <mc:AlternateContent xmlns:mc="http://schemas.openxmlformats.org/markup-compatibility/2006">
        <mc:Choice xmlns:a14="http://schemas.microsoft.com/office/drawing/2010/main" Requires="a14">
          <p:sp>
            <p:nvSpPr>
              <p:cNvPr id="5" name="Rectangle 4"/>
              <p:cNvSpPr/>
              <p:nvPr/>
            </p:nvSpPr>
            <p:spPr>
              <a:xfrm>
                <a:off x="2438400" y="3211568"/>
                <a:ext cx="14020020" cy="982513"/>
              </a:xfrm>
              <a:prstGeom prst="rect">
                <a:avLst/>
              </a:prstGeom>
            </p:spPr>
            <p:txBody>
              <a:bodyPr wrap="square">
                <a:spAutoFit/>
              </a:bodyPr>
              <a:lstStyle/>
              <a:p>
                <a:pPr lvl="0" algn="just">
                  <a:lnSpc>
                    <a:spcPct val="150000"/>
                  </a:lnSpc>
                  <a:defRPr/>
                </a:pPr>
                <a:r>
                  <a:rPr lang="en-US" sz="4300" b="1" dirty="0">
                    <a:solidFill>
                      <a:srgbClr val="000000"/>
                    </a:solidFill>
                    <a:latin typeface="Arial" panose="020B0604020202020204" pitchFamily="34" charset="0"/>
                    <a:cs typeface="Arial" panose="020B0604020202020204" pitchFamily="34" charset="0"/>
                  </a:rPr>
                  <a:t>1. </a:t>
                </a:r>
                <a:r>
                  <a:rPr lang="en-US" sz="4400" dirty="0">
                    <a:latin typeface="Arial" panose="020B0604020202020204" pitchFamily="34" charset="0"/>
                    <a:ea typeface="Times New Roman" panose="02020603050405020304" pitchFamily="18" charset="0"/>
                  </a:rPr>
                  <a:t>a) </a:t>
                </a:r>
                <a:r>
                  <a:rPr lang="en-US" sz="4400" dirty="0" err="1">
                    <a:latin typeface="Arial" panose="020B0604020202020204" pitchFamily="34" charset="0"/>
                    <a:ea typeface="Times New Roman" panose="02020603050405020304" pitchFamily="18" charset="0"/>
                  </a:rPr>
                  <a:t>Góc</a:t>
                </a:r>
                <a:r>
                  <a:rPr lang="en-US" sz="4400" dirty="0">
                    <a:latin typeface="Arial" panose="020B0604020202020204" pitchFamily="34" charset="0"/>
                    <a:ea typeface="Times New Roman" panose="02020603050405020304" pitchFamily="18" charset="0"/>
                  </a:rPr>
                  <a:t> </a:t>
                </a:r>
                <a:r>
                  <a:rPr lang="en-US" sz="4400" dirty="0" err="1">
                    <a:latin typeface="Arial" panose="020B0604020202020204" pitchFamily="34" charset="0"/>
                    <a:ea typeface="Times New Roman" panose="02020603050405020304" pitchFamily="18" charset="0"/>
                  </a:rPr>
                  <a:t>giữa</a:t>
                </a:r>
                <a:r>
                  <a:rPr lang="en-US" sz="4400" dirty="0">
                    <a:latin typeface="Arial" panose="020B0604020202020204" pitchFamily="34" charset="0"/>
                    <a:ea typeface="Times New Roman" panose="02020603050405020304" pitchFamily="18" charset="0"/>
                  </a:rPr>
                  <a:t> </a:t>
                </a:r>
                <a:r>
                  <a:rPr lang="en-US" sz="4400" dirty="0" err="1">
                    <a:latin typeface="Arial" panose="020B0604020202020204" pitchFamily="34" charset="0"/>
                    <a:ea typeface="Times New Roman" panose="02020603050405020304" pitchFamily="18" charset="0"/>
                  </a:rPr>
                  <a:t>hai</a:t>
                </a:r>
                <a:r>
                  <a:rPr lang="en-US" sz="4400" dirty="0">
                    <a:latin typeface="Arial" panose="020B0604020202020204" pitchFamily="34" charset="0"/>
                    <a:ea typeface="Times New Roman" panose="02020603050405020304" pitchFamily="18" charset="0"/>
                  </a:rPr>
                  <a:t> </a:t>
                </a:r>
                <a:r>
                  <a:rPr lang="en-US" sz="4400" dirty="0" err="1">
                    <a:latin typeface="Arial" panose="020B0604020202020204" pitchFamily="34" charset="0"/>
                    <a:ea typeface="Times New Roman" panose="02020603050405020304" pitchFamily="18" charset="0"/>
                  </a:rPr>
                  <a:t>đường</a:t>
                </a:r>
                <a:r>
                  <a:rPr lang="en-US" sz="4400" dirty="0">
                    <a:latin typeface="Arial" panose="020B0604020202020204" pitchFamily="34" charset="0"/>
                    <a:ea typeface="Times New Roman" panose="02020603050405020304" pitchFamily="18" charset="0"/>
                  </a:rPr>
                  <a:t> </a:t>
                </a:r>
                <a:r>
                  <a:rPr lang="en-US" sz="4400" dirty="0" err="1">
                    <a:latin typeface="Arial" panose="020B0604020202020204" pitchFamily="34" charset="0"/>
                    <a:ea typeface="Times New Roman" panose="02020603050405020304" pitchFamily="18" charset="0"/>
                  </a:rPr>
                  <a:t>thẳng</a:t>
                </a:r>
                <a:r>
                  <a:rPr lang="en-US" sz="4400" dirty="0">
                    <a:latin typeface="Arial" panose="020B0604020202020204" pitchFamily="34" charset="0"/>
                    <a:ea typeface="Times New Roman" panose="02020603050405020304" pitchFamily="18" charset="0"/>
                  </a:rPr>
                  <a:t> </a:t>
                </a:r>
                <a14:m>
                  <m:oMath xmlns:m="http://schemas.openxmlformats.org/officeDocument/2006/math">
                    <m:r>
                      <a:rPr lang="en-US" sz="4400" i="1">
                        <a:latin typeface="Cambria Math" panose="02040503050406030204" pitchFamily="18" charset="0"/>
                        <a:ea typeface="Times New Roman" panose="02020603050405020304" pitchFamily="18" charset="0"/>
                        <a:cs typeface="Arial" panose="020B0604020202020204" pitchFamily="34" charset="0"/>
                      </a:rPr>
                      <m:t>𝑀𝑁</m:t>
                    </m:r>
                  </m:oMath>
                </a14:m>
                <a:r>
                  <a:rPr lang="en-US" sz="4400" dirty="0">
                    <a:latin typeface="Arial" panose="020B0604020202020204" pitchFamily="34" charset="0"/>
                    <a:ea typeface="Times New Roman" panose="02020603050405020304" pitchFamily="18" charset="0"/>
                  </a:rPr>
                  <a:t> </a:t>
                </a:r>
                <a:r>
                  <a:rPr lang="en-US" sz="4400" dirty="0" err="1">
                    <a:latin typeface="Arial" panose="020B0604020202020204" pitchFamily="34" charset="0"/>
                    <a:ea typeface="Times New Roman" panose="02020603050405020304" pitchFamily="18" charset="0"/>
                  </a:rPr>
                  <a:t>và</a:t>
                </a:r>
                <a:r>
                  <a:rPr lang="en-US" sz="4400" dirty="0">
                    <a:latin typeface="Arial" panose="020B0604020202020204" pitchFamily="34" charset="0"/>
                    <a:ea typeface="Times New Roman" panose="02020603050405020304" pitchFamily="18" charset="0"/>
                  </a:rPr>
                  <a:t> </a:t>
                </a:r>
                <a14:m>
                  <m:oMath xmlns:m="http://schemas.openxmlformats.org/officeDocument/2006/math">
                    <m:r>
                      <a:rPr lang="en-US" sz="4400" i="1">
                        <a:latin typeface="Cambria Math" panose="02040503050406030204" pitchFamily="18" charset="0"/>
                        <a:ea typeface="Times New Roman" panose="02020603050405020304" pitchFamily="18" charset="0"/>
                        <a:cs typeface="Arial" panose="020B0604020202020204" pitchFamily="34" charset="0"/>
                      </a:rPr>
                      <m:t>𝑀</m:t>
                    </m:r>
                    <m:r>
                      <a:rPr lang="en-US" sz="4400" i="1">
                        <a:latin typeface="Cambria Math" panose="02040503050406030204" pitchFamily="18" charset="0"/>
                        <a:ea typeface="Times New Roman" panose="02020603050405020304" pitchFamily="18" charset="0"/>
                        <a:cs typeface="Arial" panose="020B0604020202020204" pitchFamily="34" charset="0"/>
                      </a:rPr>
                      <m:t>’</m:t>
                    </m:r>
                    <m:r>
                      <a:rPr lang="en-US" sz="4400" i="1">
                        <a:latin typeface="Cambria Math" panose="02040503050406030204" pitchFamily="18" charset="0"/>
                        <a:ea typeface="Times New Roman" panose="02020603050405020304" pitchFamily="18" charset="0"/>
                        <a:cs typeface="Arial" panose="020B0604020202020204" pitchFamily="34" charset="0"/>
                      </a:rPr>
                      <m:t>𝑃</m:t>
                    </m:r>
                    <m:r>
                      <a:rPr lang="en-US" sz="4400" i="1">
                        <a:latin typeface="Cambria Math" panose="02040503050406030204" pitchFamily="18" charset="0"/>
                        <a:ea typeface="Times New Roman" panose="02020603050405020304" pitchFamily="18" charset="0"/>
                        <a:cs typeface="Arial" panose="020B0604020202020204" pitchFamily="34" charset="0"/>
                      </a:rPr>
                      <m:t>’</m:t>
                    </m:r>
                  </m:oMath>
                </a14:m>
                <a:r>
                  <a:rPr lang="en-US" sz="4400" dirty="0">
                    <a:latin typeface="Arial" panose="020B0604020202020204" pitchFamily="34" charset="0"/>
                    <a:ea typeface="Times New Roman" panose="02020603050405020304" pitchFamily="18" charset="0"/>
                  </a:rPr>
                  <a:t> </a:t>
                </a:r>
                <a:r>
                  <a:rPr lang="en-US" sz="4400" dirty="0" err="1">
                    <a:latin typeface="Arial" panose="020B0604020202020204" pitchFamily="34" charset="0"/>
                    <a:ea typeface="Times New Roman" panose="02020603050405020304" pitchFamily="18" charset="0"/>
                  </a:rPr>
                  <a:t>bằng</a:t>
                </a:r>
                <a:r>
                  <a:rPr lang="en-US" sz="4400" dirty="0">
                    <a:latin typeface="Arial" panose="020B0604020202020204" pitchFamily="34" charset="0"/>
                    <a:ea typeface="Times New Roman" panose="02020603050405020304" pitchFamily="18" charset="0"/>
                  </a:rPr>
                  <a:t>:</a:t>
                </a:r>
                <a:endParaRPr lang="en-US" sz="43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p:sp>
            <p:nvSpPr>
              <p:cNvPr id="5" name="Rectangle 4"/>
              <p:cNvSpPr>
                <a:spLocks noRot="1" noChangeAspect="1" noMove="1" noResize="1" noEditPoints="1" noAdjustHandles="1" noChangeArrowheads="1" noChangeShapeType="1" noTextEdit="1"/>
              </p:cNvSpPr>
              <p:nvPr/>
            </p:nvSpPr>
            <p:spPr>
              <a:xfrm>
                <a:off x="2438400" y="3211568"/>
                <a:ext cx="14020020" cy="982513"/>
              </a:xfrm>
              <a:prstGeom prst="rect">
                <a:avLst/>
              </a:prstGeom>
              <a:blipFill>
                <a:blip r:embed="rId16"/>
                <a:stretch>
                  <a:fillRect l="-1696" b="-28571"/>
                </a:stretch>
              </a:blipFill>
            </p:spPr>
            <p:txBody>
              <a:bodyPr/>
              <a:lstStyle/>
              <a:p>
                <a:r>
                  <a:rPr lang="en-US">
                    <a:noFill/>
                  </a:rPr>
                  <a:t> </a:t>
                </a:r>
              </a:p>
            </p:txBody>
          </p:sp>
        </mc:Fallback>
      </mc:AlternateContent>
    </p:spTree>
    <p:extLst>
      <p:ext uri="{BB962C8B-B14F-4D97-AF65-F5344CB8AC3E}">
        <p14:creationId xmlns:p14="http://schemas.microsoft.com/office/powerpoint/2010/main" val="1067580906"/>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strips(downLeft)">
                                      <p:cBhvr>
                                        <p:cTn id="18" dur="500"/>
                                        <p:tgtEl>
                                          <p:spTgt spid="11"/>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strips(downLeft)">
                                      <p:cBhvr>
                                        <p:cTn id="21" dur="500"/>
                                        <p:tgtEl>
                                          <p:spTgt spid="10"/>
                                        </p:tgtEl>
                                      </p:cBhvr>
                                    </p:animEffect>
                                  </p:childTnLst>
                                </p:cTn>
                              </p:par>
                              <p:par>
                                <p:cTn id="22" presetID="18" presetClass="entr" presetSubtype="12"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strips(downLeft)">
                                      <p:cBhvr>
                                        <p:cTn id="24" dur="500"/>
                                        <p:tgtEl>
                                          <p:spTgt spid="12"/>
                                        </p:tgtEl>
                                      </p:cBhvr>
                                    </p:animEffect>
                                  </p:childTnLst>
                                </p:cTn>
                              </p:par>
                              <p:par>
                                <p:cTn id="25" presetID="18" presetClass="entr" presetSubtype="12"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strips(downLeft)">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9"/>
                    </p:tgtEl>
                  </p:cond>
                </p:stCondLst>
                <p:endSync evt="end" delay="0">
                  <p:rtn val="all"/>
                </p:endSync>
                <p:childTnLst>
                  <p:par>
                    <p:cTn id="29" fill="hold">
                      <p:stCondLst>
                        <p:cond delay="0"/>
                      </p:stCondLst>
                      <p:childTnLst>
                        <p:par>
                          <p:cTn id="30" fill="hold">
                            <p:stCondLst>
                              <p:cond delay="0"/>
                            </p:stCondLst>
                            <p:childTnLst>
                              <p:par>
                                <p:cTn id="31" presetID="1" presetClass="emph" presetSubtype="2" fill="hold" nodeType="clickEffect">
                                  <p:stCondLst>
                                    <p:cond delay="0"/>
                                  </p:stCondLst>
                                  <p:childTnLst>
                                    <p:animClr clrSpc="rgb" dir="cw">
                                      <p:cBhvr>
                                        <p:cTn id="32" dur="500" fill="hold"/>
                                        <p:tgtEl>
                                          <p:spTgt spid="9"/>
                                        </p:tgtEl>
                                        <p:attrNameLst>
                                          <p:attrName>fillcolor</p:attrName>
                                        </p:attrNameLst>
                                      </p:cBhvr>
                                      <p:to>
                                        <a:srgbClr val="92D050"/>
                                      </p:to>
                                    </p:animClr>
                                    <p:set>
                                      <p:cBhvr>
                                        <p:cTn id="33" dur="500" fill="hold"/>
                                        <p:tgtEl>
                                          <p:spTgt spid="9"/>
                                        </p:tgtEl>
                                        <p:attrNameLst>
                                          <p:attrName>fill.type</p:attrName>
                                        </p:attrNameLst>
                                      </p:cBhvr>
                                      <p:to>
                                        <p:strVal val="solid"/>
                                      </p:to>
                                    </p:set>
                                    <p:set>
                                      <p:cBhvr>
                                        <p:cTn id="34" dur="500" fill="hold"/>
                                        <p:tgtEl>
                                          <p:spTgt spid="9"/>
                                        </p:tgtEl>
                                        <p:attrNameLst>
                                          <p:attrName>fill.on</p:attrName>
                                        </p:attrNameLst>
                                      </p:cBhvr>
                                      <p:to>
                                        <p:strVal val="true"/>
                                      </p:to>
                                    </p:set>
                                  </p:childTnLst>
                                </p:cTn>
                              </p:par>
                              <p:par>
                                <p:cTn id="35" presetID="1" presetClass="mediacall" presetSubtype="0" fill="hold" nodeType="withEffect">
                                  <p:stCondLst>
                                    <p:cond delay="0"/>
                                  </p:stCondLst>
                                  <p:childTnLst>
                                    <p:cmd type="call" cmd="playFrom(0.0)">
                                      <p:cBhvr>
                                        <p:cTn id="36" dur="835" fill="hold"/>
                                        <p:tgtEl>
                                          <p:spTgt spid="13"/>
                                        </p:tgtEl>
                                      </p:cBhvr>
                                    </p:cmd>
                                  </p:childTnLst>
                                </p:cTn>
                              </p:par>
                              <p:par>
                                <p:cTn id="37" presetID="1" presetClass="entr" presetSubtype="0" fill="hold" nodeType="withEffect">
                                  <p:stCondLst>
                                    <p:cond delay="0"/>
                                  </p:stCondLst>
                                  <p:childTnLst>
                                    <p:set>
                                      <p:cBhvr>
                                        <p:cTn id="38" dur="1" fill="hold">
                                          <p:stCondLst>
                                            <p:cond delay="9"/>
                                          </p:stCondLst>
                                        </p:cTn>
                                        <p:tgtEl>
                                          <p:spTgt spid="14"/>
                                        </p:tgtEl>
                                        <p:attrNameLst>
                                          <p:attrName>style.visibility</p:attrName>
                                        </p:attrNameLst>
                                      </p:cBhvr>
                                      <p:to>
                                        <p:strVal val="visible"/>
                                      </p:to>
                                    </p:set>
                                  </p:childTnLst>
                                </p:cTn>
                              </p:par>
                              <p:par>
                                <p:cTn id="39" presetID="26" presetClass="emph" presetSubtype="0" repeatCount="4000" fill="hold" grpId="1" nodeType="withEffect">
                                  <p:stCondLst>
                                    <p:cond delay="0"/>
                                  </p:stCondLst>
                                  <p:childTnLst>
                                    <p:animEffect transition="out" filter="fade">
                                      <p:cBhvr>
                                        <p:cTn id="40" dur="500" tmFilter="0, 0; .2, .5; .8, .5; 1, 0"/>
                                        <p:tgtEl>
                                          <p:spTgt spid="9"/>
                                        </p:tgtEl>
                                      </p:cBhvr>
                                    </p:animEffect>
                                    <p:animScale>
                                      <p:cBhvr>
                                        <p:cTn id="41" dur="250" autoRev="1" fill="hold"/>
                                        <p:tgtEl>
                                          <p:spTgt spid="9"/>
                                        </p:tgtEl>
                                      </p:cBhvr>
                                      <p:by x="105000" y="105000"/>
                                    </p:animScale>
                                  </p:childTnLst>
                                </p:cTn>
                              </p:par>
                            </p:childTnLst>
                          </p:cTn>
                        </p:par>
                      </p:childTnLst>
                    </p:cTn>
                  </p:par>
                </p:childTnLst>
              </p:cTn>
              <p:nextCondLst>
                <p:cond evt="onClick" delay="0">
                  <p:tgtEl>
                    <p:spTgt spid="9"/>
                  </p:tgtEl>
                </p:cond>
              </p:nextCondLst>
            </p:seq>
            <p:seq concurrent="1" nextAc="seek">
              <p:cTn id="42" restart="whenNotActive" fill="hold" evtFilter="cancelBubble" nodeType="interactiveSeq">
                <p:stCondLst>
                  <p:cond evt="onClick" delay="0">
                    <p:tgtEl>
                      <p:spTgt spid="10"/>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500" fill="hold"/>
                                        <p:tgtEl>
                                          <p:spTgt spid="10"/>
                                        </p:tgtEl>
                                        <p:attrNameLst>
                                          <p:attrName>fillcolor</p:attrName>
                                        </p:attrNameLst>
                                      </p:cBhvr>
                                      <p:to>
                                        <a:srgbClr val="D99694"/>
                                      </p:to>
                                    </p:animClr>
                                    <p:set>
                                      <p:cBhvr>
                                        <p:cTn id="47" dur="500" fill="hold"/>
                                        <p:tgtEl>
                                          <p:spTgt spid="10"/>
                                        </p:tgtEl>
                                        <p:attrNameLst>
                                          <p:attrName>fill.type</p:attrName>
                                        </p:attrNameLst>
                                      </p:cBhvr>
                                      <p:to>
                                        <p:strVal val="solid"/>
                                      </p:to>
                                    </p:set>
                                    <p:set>
                                      <p:cBhvr>
                                        <p:cTn id="48" dur="500" fill="hold"/>
                                        <p:tgtEl>
                                          <p:spTgt spid="10"/>
                                        </p:tgtEl>
                                        <p:attrNameLst>
                                          <p:attrName>fill.on</p:attrName>
                                        </p:attrNameLst>
                                      </p:cBhvr>
                                      <p:to>
                                        <p:strVal val="true"/>
                                      </p:to>
                                    </p:set>
                                  </p:childTnLst>
                                </p:cTn>
                              </p:par>
                              <p:par>
                                <p:cTn id="49" presetID="1" presetClass="mediacall" presetSubtype="0" fill="hold" nodeType="withEffect">
                                  <p:stCondLst>
                                    <p:cond delay="0"/>
                                  </p:stCondLst>
                                  <p:childTnLst>
                                    <p:cmd type="call" cmd="playFrom(0.0)">
                                      <p:cBhvr>
                                        <p:cTn id="50" dur="862" fill="hold"/>
                                        <p:tgtEl>
                                          <p:spTgt spid="18"/>
                                        </p:tgtEl>
                                      </p:cBhvr>
                                    </p:cmd>
                                  </p:childTnLst>
                                </p:cTn>
                              </p:par>
                              <p:par>
                                <p:cTn id="51" presetID="1" presetClass="entr" presetSubtype="0" fill="hold" nodeType="with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par>
                                <p:cTn id="53" presetID="26" presetClass="emph" presetSubtype="0" repeatCount="4000" fill="hold" grpId="1" nodeType="withEffect">
                                  <p:stCondLst>
                                    <p:cond delay="0"/>
                                  </p:stCondLst>
                                  <p:childTnLst>
                                    <p:animEffect transition="out" filter="fade">
                                      <p:cBhvr>
                                        <p:cTn id="54" dur="500" tmFilter="0, 0; .2, .5; .8, .5; 1, 0"/>
                                        <p:tgtEl>
                                          <p:spTgt spid="10"/>
                                        </p:tgtEl>
                                      </p:cBhvr>
                                    </p:animEffect>
                                    <p:animScale>
                                      <p:cBhvr>
                                        <p:cTn id="55" dur="250" autoRev="1" fill="hold"/>
                                        <p:tgtEl>
                                          <p:spTgt spid="10"/>
                                        </p:tgtEl>
                                      </p:cBhvr>
                                      <p:by x="105000" y="105000"/>
                                    </p:animScale>
                                  </p:childTnLst>
                                </p:cTn>
                              </p:par>
                            </p:childTnLst>
                          </p:cTn>
                        </p:par>
                      </p:childTnLst>
                    </p:cTn>
                  </p:par>
                </p:childTnLst>
              </p:cTn>
              <p:nextCondLst>
                <p:cond evt="onClick" delay="0">
                  <p:tgtEl>
                    <p:spTgt spid="10"/>
                  </p:tgtEl>
                </p:cond>
              </p:nextCondLst>
            </p:seq>
            <p:seq concurrent="1" nextAc="seek">
              <p:cTn id="56" restart="whenNotActive" fill="hold" evtFilter="cancelBubble" nodeType="interactiveSeq">
                <p:stCondLst>
                  <p:cond evt="onClick" delay="0">
                    <p:tgtEl>
                      <p:spTgt spid="11"/>
                    </p:tgtEl>
                  </p:cond>
                </p:stCondLst>
                <p:endSync evt="end" delay="0">
                  <p:rtn val="all"/>
                </p:endSync>
                <p:childTnLst>
                  <p:par>
                    <p:cTn id="57" fill="hold">
                      <p:stCondLst>
                        <p:cond delay="0"/>
                      </p:stCondLst>
                      <p:childTnLst>
                        <p:par>
                          <p:cTn id="58" fill="hold">
                            <p:stCondLst>
                              <p:cond delay="0"/>
                            </p:stCondLst>
                            <p:childTnLst>
                              <p:par>
                                <p:cTn id="59" presetID="1" presetClass="emph" presetSubtype="2" fill="hold" nodeType="clickEffect">
                                  <p:stCondLst>
                                    <p:cond delay="0"/>
                                  </p:stCondLst>
                                  <p:childTnLst>
                                    <p:animClr clrSpc="rgb" dir="cw">
                                      <p:cBhvr>
                                        <p:cTn id="60" dur="500" fill="hold"/>
                                        <p:tgtEl>
                                          <p:spTgt spid="11"/>
                                        </p:tgtEl>
                                        <p:attrNameLst>
                                          <p:attrName>fillcolor</p:attrName>
                                        </p:attrNameLst>
                                      </p:cBhvr>
                                      <p:to>
                                        <a:srgbClr val="D99694"/>
                                      </p:to>
                                    </p:animClr>
                                    <p:set>
                                      <p:cBhvr>
                                        <p:cTn id="61" dur="500" fill="hold"/>
                                        <p:tgtEl>
                                          <p:spTgt spid="11"/>
                                        </p:tgtEl>
                                        <p:attrNameLst>
                                          <p:attrName>fill.type</p:attrName>
                                        </p:attrNameLst>
                                      </p:cBhvr>
                                      <p:to>
                                        <p:strVal val="solid"/>
                                      </p:to>
                                    </p:set>
                                    <p:set>
                                      <p:cBhvr>
                                        <p:cTn id="62" dur="500" fill="hold"/>
                                        <p:tgtEl>
                                          <p:spTgt spid="11"/>
                                        </p:tgtEl>
                                        <p:attrNameLst>
                                          <p:attrName>fill.on</p:attrName>
                                        </p:attrNameLst>
                                      </p:cBhvr>
                                      <p:to>
                                        <p:strVal val="true"/>
                                      </p:to>
                                    </p:set>
                                  </p:childTnLst>
                                </p:cTn>
                              </p:par>
                              <p:par>
                                <p:cTn id="63" presetID="1" presetClass="mediacall" presetSubtype="0" fill="hold" nodeType="withEffect">
                                  <p:stCondLst>
                                    <p:cond delay="0"/>
                                  </p:stCondLst>
                                  <p:childTnLst>
                                    <p:cmd type="call" cmd="playFrom(0.0)">
                                      <p:cBhvr>
                                        <p:cTn id="64" dur="862" fill="hold"/>
                                        <p:tgtEl>
                                          <p:spTgt spid="18"/>
                                        </p:tgtEl>
                                      </p:cBhvr>
                                    </p:cmd>
                                  </p:childTnLst>
                                </p:cTn>
                              </p:par>
                              <p:par>
                                <p:cTn id="65" presetID="1" presetClass="entr" presetSubtype="0" fill="hold" nodeType="withEffect">
                                  <p:stCondLst>
                                    <p:cond delay="0"/>
                                  </p:stCondLst>
                                  <p:childTnLst>
                                    <p:set>
                                      <p:cBhvr>
                                        <p:cTn id="66" dur="1" fill="hold">
                                          <p:stCondLst>
                                            <p:cond delay="9"/>
                                          </p:stCondLst>
                                        </p:cTn>
                                        <p:tgtEl>
                                          <p:spTgt spid="15"/>
                                        </p:tgtEl>
                                        <p:attrNameLst>
                                          <p:attrName>style.visibility</p:attrName>
                                        </p:attrNameLst>
                                      </p:cBhvr>
                                      <p:to>
                                        <p:strVal val="visible"/>
                                      </p:to>
                                    </p:set>
                                  </p:childTnLst>
                                </p:cTn>
                              </p:par>
                              <p:par>
                                <p:cTn id="67" presetID="26" presetClass="emph" presetSubtype="0" repeatCount="4000" fill="hold" grpId="1" nodeType="withEffect">
                                  <p:stCondLst>
                                    <p:cond delay="0"/>
                                  </p:stCondLst>
                                  <p:childTnLst>
                                    <p:animEffect transition="out" filter="fade">
                                      <p:cBhvr>
                                        <p:cTn id="68" dur="500" tmFilter="0, 0; .2, .5; .8, .5; 1, 0"/>
                                        <p:tgtEl>
                                          <p:spTgt spid="11"/>
                                        </p:tgtEl>
                                      </p:cBhvr>
                                    </p:animEffect>
                                    <p:animScale>
                                      <p:cBhvr>
                                        <p:cTn id="69"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70" restart="whenNotActive" fill="hold" evtFilter="cancelBubble" nodeType="interactiveSeq">
                <p:stCondLst>
                  <p:cond evt="onClick" delay="0">
                    <p:tgtEl>
                      <p:spTgt spid="12"/>
                    </p:tgtEl>
                  </p:cond>
                </p:stCondLst>
                <p:endSync evt="end" delay="0">
                  <p:rtn val="all"/>
                </p:endSync>
                <p:childTnLst>
                  <p:par>
                    <p:cTn id="71" fill="hold">
                      <p:stCondLst>
                        <p:cond delay="0"/>
                      </p:stCondLst>
                      <p:childTnLst>
                        <p:par>
                          <p:cTn id="72" fill="hold">
                            <p:stCondLst>
                              <p:cond delay="0"/>
                            </p:stCondLst>
                            <p:childTnLst>
                              <p:par>
                                <p:cTn id="73" presetID="1" presetClass="emph" presetSubtype="2" fill="hold" nodeType="clickEffect">
                                  <p:stCondLst>
                                    <p:cond delay="0"/>
                                  </p:stCondLst>
                                  <p:childTnLst>
                                    <p:animClr clrSpc="rgb" dir="cw">
                                      <p:cBhvr>
                                        <p:cTn id="74" dur="500" fill="hold"/>
                                        <p:tgtEl>
                                          <p:spTgt spid="12"/>
                                        </p:tgtEl>
                                        <p:attrNameLst>
                                          <p:attrName>fillcolor</p:attrName>
                                        </p:attrNameLst>
                                      </p:cBhvr>
                                      <p:to>
                                        <a:srgbClr val="D99694"/>
                                      </p:to>
                                    </p:animClr>
                                    <p:set>
                                      <p:cBhvr>
                                        <p:cTn id="75" dur="500" fill="hold"/>
                                        <p:tgtEl>
                                          <p:spTgt spid="12"/>
                                        </p:tgtEl>
                                        <p:attrNameLst>
                                          <p:attrName>fill.type</p:attrName>
                                        </p:attrNameLst>
                                      </p:cBhvr>
                                      <p:to>
                                        <p:strVal val="solid"/>
                                      </p:to>
                                    </p:set>
                                    <p:set>
                                      <p:cBhvr>
                                        <p:cTn id="76" dur="500" fill="hold"/>
                                        <p:tgtEl>
                                          <p:spTgt spid="12"/>
                                        </p:tgtEl>
                                        <p:attrNameLst>
                                          <p:attrName>fill.on</p:attrName>
                                        </p:attrNameLst>
                                      </p:cBhvr>
                                      <p:to>
                                        <p:strVal val="true"/>
                                      </p:to>
                                    </p:set>
                                  </p:childTnLst>
                                </p:cTn>
                              </p:par>
                              <p:par>
                                <p:cTn id="77" presetID="1" presetClass="mediacall" presetSubtype="0" fill="hold" nodeType="withEffect">
                                  <p:stCondLst>
                                    <p:cond delay="0"/>
                                  </p:stCondLst>
                                  <p:childTnLst>
                                    <p:cmd type="call" cmd="playFrom(0.0)">
                                      <p:cBhvr>
                                        <p:cTn id="78" dur="862" fill="hold"/>
                                        <p:tgtEl>
                                          <p:spTgt spid="18"/>
                                        </p:tgtEl>
                                      </p:cBhvr>
                                    </p:cmd>
                                  </p:childTnLst>
                                </p:cTn>
                              </p:par>
                              <p:par>
                                <p:cTn id="79" presetID="1" presetClass="entr" presetSubtype="0" fill="hold" nodeType="withEffect">
                                  <p:stCondLst>
                                    <p:cond delay="0"/>
                                  </p:stCondLst>
                                  <p:childTnLst>
                                    <p:set>
                                      <p:cBhvr>
                                        <p:cTn id="80" dur="1" fill="hold">
                                          <p:stCondLst>
                                            <p:cond delay="9"/>
                                          </p:stCondLst>
                                        </p:cTn>
                                        <p:tgtEl>
                                          <p:spTgt spid="16"/>
                                        </p:tgtEl>
                                        <p:attrNameLst>
                                          <p:attrName>style.visibility</p:attrName>
                                        </p:attrNameLst>
                                      </p:cBhvr>
                                      <p:to>
                                        <p:strVal val="visible"/>
                                      </p:to>
                                    </p:set>
                                  </p:childTnLst>
                                </p:cTn>
                              </p:par>
                              <p:par>
                                <p:cTn id="81" presetID="26" presetClass="emph" presetSubtype="0" repeatCount="4000" fill="hold" grpId="1" nodeType="withEffect">
                                  <p:stCondLst>
                                    <p:cond delay="0"/>
                                  </p:stCondLst>
                                  <p:childTnLst>
                                    <p:animEffect transition="out" filter="fade">
                                      <p:cBhvr>
                                        <p:cTn id="82" dur="500" tmFilter="0, 0; .2, .5; .8, .5; 1, 0"/>
                                        <p:tgtEl>
                                          <p:spTgt spid="12"/>
                                        </p:tgtEl>
                                      </p:cBhvr>
                                    </p:animEffect>
                                    <p:animScale>
                                      <p:cBhvr>
                                        <p:cTn id="83" dur="250" autoRev="1" fill="hold"/>
                                        <p:tgtEl>
                                          <p:spTgt spid="12"/>
                                        </p:tgtEl>
                                      </p:cBhvr>
                                      <p:by x="105000" y="105000"/>
                                    </p:animScale>
                                  </p:childTnLst>
                                </p:cTn>
                              </p:par>
                            </p:childTnLst>
                          </p:cTn>
                        </p:par>
                      </p:childTnLst>
                    </p:cTn>
                  </p:par>
                </p:childTnLst>
              </p:cTn>
              <p:nextCondLst>
                <p:cond evt="onClick" delay="0">
                  <p:tgtEl>
                    <p:spTgt spid="12"/>
                  </p:tgtEl>
                </p:cond>
              </p:nextCondLst>
            </p:seq>
            <p:audio>
              <p:cMediaNode vol="80000">
                <p:cTn id="84" fill="hold" display="0">
                  <p:stCondLst>
                    <p:cond delay="indefinite"/>
                  </p:stCondLst>
                  <p:endCondLst>
                    <p:cond evt="onStopAudio" delay="0">
                      <p:tgtEl>
                        <p:sldTgt/>
                      </p:tgtEl>
                    </p:cond>
                  </p:endCondLst>
                </p:cTn>
                <p:tgtEl>
                  <p:spTgt spid="13"/>
                </p:tgtEl>
              </p:cMediaNode>
            </p:audio>
            <p:audio>
              <p:cMediaNode vol="80000">
                <p:cTn id="85" fill="hold" display="0">
                  <p:stCondLst>
                    <p:cond delay="indefinite"/>
                  </p:stCondLst>
                  <p:endCondLst>
                    <p:cond evt="onStopAudio" delay="0">
                      <p:tgtEl>
                        <p:sldTgt/>
                      </p:tgtEl>
                    </p:cond>
                  </p:endCondLst>
                </p:cTn>
                <p:tgtEl>
                  <p:spTgt spid="18"/>
                </p:tgtEl>
              </p:cMediaNode>
            </p:audio>
          </p:childTnLst>
        </p:cTn>
      </p:par>
    </p:tnLst>
    <p:bldLst>
      <p:bldP spid="2" grpId="0"/>
      <p:bldP spid="8" grpId="0" animBg="1"/>
      <p:bldP spid="9" grpId="0" animBg="1"/>
      <p:bldP spid="9" grpId="1" animBg="1"/>
      <p:bldP spid="10" grpId="0" animBg="1"/>
      <p:bldP spid="10" grpId="1" animBg="1"/>
      <p:bldP spid="11" grpId="0" animBg="1"/>
      <p:bldP spid="11" grpId="1" animBg="1"/>
      <p:bldP spid="12" grpId="0" animBg="1"/>
      <p:bldP spid="12" grpId="1"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7441820" y="1459123"/>
            <a:ext cx="1082759" cy="1610050"/>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83640" flipH="1">
            <a:off x="233879" y="8393230"/>
            <a:ext cx="1481004" cy="1643278"/>
          </a:xfrm>
          <a:prstGeom prst="rect">
            <a:avLst/>
          </a:prstGeom>
        </p:spPr>
      </p:pic>
      <p:sp>
        <p:nvSpPr>
          <p:cNvPr id="3" name="Rectangle 2"/>
          <p:cNvSpPr/>
          <p:nvPr/>
        </p:nvSpPr>
        <p:spPr>
          <a:xfrm>
            <a:off x="533400" y="173918"/>
            <a:ext cx="17145000" cy="875048"/>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1200"/>
              </a:spcAft>
              <a:buClrTx/>
              <a:buSzTx/>
              <a:buFontTx/>
              <a:buNone/>
              <a:tabLst/>
              <a:defRPr/>
            </a:pP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4" name="Rectangle 3"/>
              <p:cNvSpPr/>
              <p:nvPr/>
            </p:nvSpPr>
            <p:spPr>
              <a:xfrm>
                <a:off x="6529245" y="1459123"/>
                <a:ext cx="11149155" cy="7316618"/>
              </a:xfrm>
              <a:prstGeom prst="rect">
                <a:avLst/>
              </a:prstGeom>
            </p:spPr>
            <p:txBody>
              <a:bodyPr wrap="square">
                <a:spAutoFit/>
              </a:bodyPr>
              <a:lstStyle/>
              <a:p>
                <a:pPr marL="30480" marR="30480" algn="just">
                  <a:lnSpc>
                    <a:spcPct val="200000"/>
                  </a:lnSpc>
                  <a:spcAft>
                    <a:spcPts val="1200"/>
                  </a:spcAft>
                </a:pPr>
                <a:r>
                  <a:rPr lang="da-DK" sz="4000" dirty="0">
                    <a:solidFill>
                      <a:srgbClr val="000000"/>
                    </a:solidFill>
                    <a:latin typeface="Arial" panose="020B0604020202020204" pitchFamily="34" charset="0"/>
                    <a:ea typeface="Times New Roman" panose="02020603050405020304" pitchFamily="18" charset="0"/>
                  </a:rPr>
                  <a:t>b) Ta có: </a:t>
                </a:r>
                <a14:m>
                  <m:oMath xmlns:m="http://schemas.openxmlformats.org/officeDocument/2006/math">
                    <m:d>
                      <m:d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dPr>
                      <m:e>
                        <m:sSup>
                          <m:sSup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sSupPr>
                          <m:e>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𝑀</m:t>
                            </m:r>
                          </m:e>
                          <m:sup>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sup>
                        </m:sSup>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𝑃</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d>
                          <m:d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dPr>
                          <m:e>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𝑀𝑁𝑃𝑄</m:t>
                            </m:r>
                          </m:e>
                        </m:d>
                      </m:e>
                    </m:d>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d>
                      <m:d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dPr>
                      <m:e>
                        <m:sSup>
                          <m:sSup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sSupPr>
                          <m:e>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𝑀</m:t>
                            </m:r>
                          </m:e>
                          <m:sup>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sup>
                        </m:sSup>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𝑃</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𝑀𝑃</m:t>
                        </m:r>
                      </m:e>
                    </m:d>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accPr>
                      <m:e>
                        <m:sSup>
                          <m:sSup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sSupPr>
                          <m:e>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𝑀</m:t>
                            </m:r>
                          </m:e>
                          <m:sup>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sup>
                        </m:sSup>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𝑃𝑀</m:t>
                        </m:r>
                      </m:e>
                    </m:acc>
                  </m:oMath>
                </a14:m>
                <a:r>
                  <a:rPr lang="da-DK" sz="4000" dirty="0">
                    <a:solidFill>
                      <a:srgbClr val="000000"/>
                    </a:solidFill>
                    <a:latin typeface="Arial" panose="020B0604020202020204" pitchFamily="34" charset="0"/>
                    <a:ea typeface="Times New Roman" panose="02020603050405020304" pitchFamily="18" charset="0"/>
                  </a:rPr>
                  <a:t>.</a:t>
                </a:r>
                <a:endParaRPr lang="en-US" sz="3600" dirty="0">
                  <a:latin typeface="Times New Roman" panose="02020603050405020304" pitchFamily="18" charset="0"/>
                  <a:ea typeface="Times New Roman" panose="02020603050405020304" pitchFamily="18" charset="0"/>
                </a:endParaRPr>
              </a:p>
              <a:p>
                <a:pPr marL="30480" marR="30480" algn="just">
                  <a:lnSpc>
                    <a:spcPct val="200000"/>
                  </a:lnSpc>
                  <a:spcAft>
                    <a:spcPts val="1200"/>
                  </a:spcAft>
                </a:pPr>
                <a:r>
                  <a:rPr lang="da-DK" sz="4000" dirty="0">
                    <a:solidFill>
                      <a:srgbClr val="000000"/>
                    </a:solidFill>
                    <a:latin typeface="Arial" panose="020B0604020202020204" pitchFamily="34" charset="0"/>
                    <a:ea typeface="Times New Roman" panose="02020603050405020304" pitchFamily="18" charset="0"/>
                  </a:rPr>
                  <a:t>Có </a:t>
                </a:r>
                <a14:m>
                  <m:oMath xmlns:m="http://schemas.openxmlformats.org/officeDocument/2006/math">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𝑀𝑁𝑃𝑄</m:t>
                    </m:r>
                  </m:oMath>
                </a14:m>
                <a:r>
                  <a:rPr lang="da-DK" sz="4000" dirty="0">
                    <a:solidFill>
                      <a:srgbClr val="000000"/>
                    </a:solidFill>
                    <a:latin typeface="Arial" panose="020B0604020202020204" pitchFamily="34" charset="0"/>
                    <a:ea typeface="Times New Roman" panose="02020603050405020304" pitchFamily="18" charset="0"/>
                  </a:rPr>
                  <a:t> là hình vuông nên </a:t>
                </a:r>
                <a14:m>
                  <m:oMath xmlns:m="http://schemas.openxmlformats.org/officeDocument/2006/math">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𝑀𝑃</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𝑎</m:t>
                    </m:r>
                    <m:rad>
                      <m:radPr>
                        <m:degHide m:val="on"/>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radPr>
                      <m:deg/>
                      <m:e>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e>
                    </m:rad>
                  </m:oMath>
                </a14:m>
                <a:r>
                  <a:rPr lang="da-DK" sz="4000" dirty="0">
                    <a:solidFill>
                      <a:srgbClr val="000000"/>
                    </a:solidFill>
                    <a:latin typeface="Arial" panose="020B0604020202020204" pitchFamily="34" charset="0"/>
                    <a:ea typeface="Times New Roman" panose="02020603050405020304" pitchFamily="18" charset="0"/>
                  </a:rPr>
                  <a:t>.</a:t>
                </a:r>
                <a:endParaRPr lang="en-US" sz="3600" dirty="0">
                  <a:latin typeface="Times New Roman" panose="02020603050405020304" pitchFamily="18" charset="0"/>
                  <a:ea typeface="Times New Roman" panose="02020603050405020304" pitchFamily="18" charset="0"/>
                </a:endParaRPr>
              </a:p>
              <a:p>
                <a:pPr marL="30480" marR="30480" algn="just">
                  <a:lnSpc>
                    <a:spcPct val="200000"/>
                  </a:lnSpc>
                  <a:spcAft>
                    <a:spcPts val="1200"/>
                  </a:spcAft>
                </a:pPr>
                <a:r>
                  <a:rPr lang="da-DK" sz="4000" dirty="0">
                    <a:solidFill>
                      <a:srgbClr val="000000"/>
                    </a:solidFill>
                    <a:latin typeface="Arial" panose="020B0604020202020204" pitchFamily="34" charset="0"/>
                    <a:ea typeface="Times New Roman" panose="02020603050405020304" pitchFamily="18" charset="0"/>
                  </a:rPr>
                  <a:t>Xét </a:t>
                </a:r>
                <a14:m>
                  <m:oMath xmlns:m="http://schemas.openxmlformats.org/officeDocument/2006/math">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𝑀𝑀</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𝑃</m:t>
                    </m:r>
                  </m:oMath>
                </a14:m>
                <a:r>
                  <a:rPr lang="da-DK" sz="4000" dirty="0">
                    <a:solidFill>
                      <a:srgbClr val="000000"/>
                    </a:solidFill>
                    <a:latin typeface="Arial" panose="020B0604020202020204" pitchFamily="34" charset="0"/>
                    <a:ea typeface="Times New Roman" panose="02020603050405020304" pitchFamily="18" charset="0"/>
                  </a:rPr>
                  <a:t> vuông tại </a:t>
                </a:r>
                <a14:m>
                  <m:oMath xmlns:m="http://schemas.openxmlformats.org/officeDocument/2006/math">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𝑀</m:t>
                    </m:r>
                  </m:oMath>
                </a14:m>
                <a:r>
                  <a:rPr lang="da-DK" sz="4000" dirty="0">
                    <a:solidFill>
                      <a:srgbClr val="000000"/>
                    </a:solidFill>
                    <a:latin typeface="Arial" panose="020B0604020202020204" pitchFamily="34" charset="0"/>
                    <a:ea typeface="Times New Roman" panose="02020603050405020304" pitchFamily="18" charset="0"/>
                  </a:rPr>
                  <a:t> ta có:</a:t>
                </a:r>
                <a:endParaRPr lang="en-US" sz="3600" dirty="0">
                  <a:latin typeface="Times New Roman" panose="02020603050405020304" pitchFamily="18" charset="0"/>
                  <a:ea typeface="Times New Roman" panose="02020603050405020304" pitchFamily="18" charset="0"/>
                </a:endParaRPr>
              </a:p>
              <a:p>
                <a:pPr marL="30480" marR="30480" algn="just">
                  <a:lnSpc>
                    <a:spcPct val="200000"/>
                  </a:lnSpc>
                  <a:spcAft>
                    <a:spcPts val="1200"/>
                  </a:spcAft>
                  <a:tabLst>
                    <a:tab pos="2457450" algn="l"/>
                  </a:tabLst>
                </a:pPr>
                <a14:m>
                  <m:oMathPara xmlns:m="http://schemas.openxmlformats.org/officeDocument/2006/math">
                    <m:oMathParaPr>
                      <m:jc m:val="centerGroup"/>
                    </m:oMathParaPr>
                    <m:oMath xmlns:m="http://schemas.openxmlformats.org/officeDocument/2006/math">
                      <m:func>
                        <m:func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da-DK" sz="4000">
                              <a:solidFill>
                                <a:srgbClr val="000000"/>
                              </a:solidFill>
                              <a:latin typeface="Cambria Math" panose="02040503050406030204" pitchFamily="18" charset="0"/>
                              <a:ea typeface="Times New Roman" panose="02020603050405020304" pitchFamily="18" charset="0"/>
                              <a:cs typeface="Arial" panose="020B0604020202020204" pitchFamily="34" charset="0"/>
                            </a:rPr>
                            <m:t>tan</m:t>
                          </m:r>
                        </m:fName>
                        <m:e>
                          <m:acc>
                            <m:accPr>
                              <m:chr m:val="̂"/>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accPr>
                            <m:e>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𝑀</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𝑃𝑀</m:t>
                              </m:r>
                            </m:e>
                          </m:acc>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fPr>
                            <m:num>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𝑀</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𝑀</m:t>
                              </m:r>
                            </m:num>
                            <m:den>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𝑀𝑃</m:t>
                              </m:r>
                            </m:den>
                          </m:f>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fPr>
                            <m:num>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𝑎</m:t>
                              </m:r>
                            </m:num>
                            <m:den>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𝑎</m:t>
                              </m:r>
                              <m:rad>
                                <m:radPr>
                                  <m:degHide m:val="on"/>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radPr>
                                <m:deg/>
                                <m:e>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e>
                              </m:rad>
                            </m:den>
                          </m:f>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fPr>
                            <m:num>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1</m:t>
                              </m:r>
                            </m:num>
                            <m:den>
                              <m:rad>
                                <m:radPr>
                                  <m:degHide m:val="on"/>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radPr>
                                <m:deg/>
                                <m:e>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e>
                              </m:rad>
                            </m:den>
                          </m:f>
                        </m:e>
                      </m:func>
                    </m:oMath>
                  </m:oMathPara>
                </a14:m>
                <a:endParaRPr lang="en-US" sz="3600" dirty="0">
                  <a:latin typeface="Times New Roman" panose="02020603050405020304" pitchFamily="18" charset="0"/>
                  <a:ea typeface="Times New Roman" panose="02020603050405020304" pitchFamily="18" charset="0"/>
                </a:endParaRPr>
              </a:p>
            </p:txBody>
          </p:sp>
        </mc:Choice>
        <mc:Fallback>
          <p:sp>
            <p:nvSpPr>
              <p:cNvPr id="4" name="Rectangle 3"/>
              <p:cNvSpPr>
                <a:spLocks noRot="1" noChangeAspect="1" noMove="1" noResize="1" noEditPoints="1" noAdjustHandles="1" noChangeArrowheads="1" noChangeShapeType="1" noTextEdit="1"/>
              </p:cNvSpPr>
              <p:nvPr/>
            </p:nvSpPr>
            <p:spPr>
              <a:xfrm>
                <a:off x="6529245" y="1459123"/>
                <a:ext cx="11149155" cy="7316618"/>
              </a:xfrm>
              <a:prstGeom prst="rect">
                <a:avLst/>
              </a:prstGeom>
              <a:blipFill>
                <a:blip r:embed="rId6"/>
                <a:stretch>
                  <a:fillRect l="-1640"/>
                </a:stretch>
              </a:blipFill>
            </p:spPr>
            <p:txBody>
              <a:bodyPr/>
              <a:lstStyle/>
              <a:p>
                <a:r>
                  <a:rPr lang="en-US">
                    <a:noFill/>
                  </a:rPr>
                  <a:t> </a:t>
                </a:r>
              </a:p>
            </p:txBody>
          </p:sp>
        </mc:Fallback>
      </mc:AlternateContent>
      <p:sp>
        <p:nvSpPr>
          <p:cNvPr id="10" name="Oval Callout 9"/>
          <p:cNvSpPr/>
          <p:nvPr/>
        </p:nvSpPr>
        <p:spPr>
          <a:xfrm>
            <a:off x="1475846" y="1085545"/>
            <a:ext cx="1794022" cy="786468"/>
          </a:xfrm>
          <a:prstGeom prst="wedgeEllipseCallout">
            <a:avLst>
              <a:gd name="adj1" fmla="val 16723"/>
              <a:gd name="adj2" fmla="val 80858"/>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3800" b="1" i="0" u="none" strike="noStrike" kern="0" cap="none" spc="0" normalizeH="0" baseline="0" noProof="0" dirty="0">
              <a:ln>
                <a:noFill/>
              </a:ln>
              <a:solidFill>
                <a:srgbClr val="FFFFFF"/>
              </a:solidFill>
              <a:effectLst/>
              <a:uLnTx/>
              <a:uFillTx/>
              <a:latin typeface="Arial"/>
              <a:ea typeface="+mn-ea"/>
              <a:cs typeface="+mn-cs"/>
            </a:endParaRPr>
          </a:p>
        </p:txBody>
      </p:sp>
      <p:pic>
        <p:nvPicPr>
          <p:cNvPr id="2" name="Picture 1">
            <a:extLst>
              <a:ext uri="{FF2B5EF4-FFF2-40B4-BE49-F238E27FC236}">
                <a16:creationId xmlns:a16="http://schemas.microsoft.com/office/drawing/2014/main" id="{2D0DA30A-FD79-54CC-1C47-5F120CA2FFB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75846" y="3043105"/>
            <a:ext cx="4816819" cy="5042693"/>
          </a:xfrm>
          <a:prstGeom prst="rect">
            <a:avLst/>
          </a:prstGeom>
        </p:spPr>
      </p:pic>
    </p:spTree>
    <p:extLst>
      <p:ext uri="{BB962C8B-B14F-4D97-AF65-F5344CB8AC3E}">
        <p14:creationId xmlns:p14="http://schemas.microsoft.com/office/powerpoint/2010/main" val="1184218314"/>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 name="Title 1"/>
          <p:cNvSpPr>
            <a:spLocks noGrp="1"/>
          </p:cNvSpPr>
          <p:nvPr>
            <p:ph type="title"/>
          </p:nvPr>
        </p:nvSpPr>
        <p:spPr>
          <a:xfrm>
            <a:off x="1593695" y="876300"/>
            <a:ext cx="15435000" cy="1414800"/>
          </a:xfrm>
        </p:spPr>
        <p:txBody>
          <a:bodyPr/>
          <a:lstStyle/>
          <a:p>
            <a:r>
              <a:rPr lang="en-US" sz="5000" b="1">
                <a:latin typeface="Arial" panose="020B0604020202020204" pitchFamily="34" charset="0"/>
                <a:cs typeface="Arial" panose="020B0604020202020204" pitchFamily="34" charset="0"/>
              </a:rPr>
              <a:t>BÀI TẬP TRẮC </a:t>
            </a:r>
            <a:r>
              <a:rPr lang="en-US" sz="5000" b="1" dirty="0">
                <a:latin typeface="Arial" panose="020B0604020202020204" pitchFamily="34" charset="0"/>
                <a:cs typeface="Arial" panose="020B0604020202020204" pitchFamily="34" charset="0"/>
              </a:rPr>
              <a:t>NGHIỆM</a:t>
            </a:r>
          </a:p>
        </p:txBody>
      </p:sp>
      <p:sp>
        <p:nvSpPr>
          <p:cNvPr id="8" name="Câu hỏi">
            <a:extLst>
              <a:ext uri="{FF2B5EF4-FFF2-40B4-BE49-F238E27FC236}">
                <a16:creationId xmlns:a16="http://schemas.microsoft.com/office/drawing/2014/main" id="{4ADFFF1A-F500-CC57-185E-00F4826D0836}"/>
              </a:ext>
            </a:extLst>
          </p:cNvPr>
          <p:cNvSpPr/>
          <p:nvPr/>
        </p:nvSpPr>
        <p:spPr>
          <a:xfrm>
            <a:off x="1739658" y="2476500"/>
            <a:ext cx="14602987" cy="2946675"/>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9" name="Đáp án đúng">
                <a:extLst>
                  <a:ext uri="{FF2B5EF4-FFF2-40B4-BE49-F238E27FC236}">
                    <a16:creationId xmlns:a16="http://schemas.microsoft.com/office/drawing/2014/main" id="{8B66CBE4-2DB9-BCF7-D1C4-281B894BFE17}"/>
                  </a:ext>
                </a:extLst>
              </p:cNvPr>
              <p:cNvSpPr/>
              <p:nvPr/>
            </p:nvSpPr>
            <p:spPr>
              <a:xfrm>
                <a:off x="13411200" y="6221980"/>
                <a:ext cx="2931445" cy="139252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4000" dirty="0">
                    <a:solidFill>
                      <a:prstClr val="black"/>
                    </a:solidFill>
                    <a:latin typeface="Arial" panose="020B0604020202020204" pitchFamily="34" charset="0"/>
                    <a:ea typeface="Calibri" panose="020F0502020204030204" pitchFamily="34" charset="0"/>
                  </a:rPr>
                  <a:t>D</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a:t>
                </a:r>
                <a14:m>
                  <m:oMath xmlns:m="http://schemas.openxmlformats.org/officeDocument/2006/math">
                    <m:f>
                      <m:fPr>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mn-cs"/>
                          </a:rPr>
                        </m:ctrlPr>
                      </m:fPr>
                      <m:num>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mn-cs"/>
                          </a:rPr>
                          <m:t>1</m:t>
                        </m:r>
                      </m:num>
                      <m:den>
                        <m:rad>
                          <m:radPr>
                            <m:degHide m:val="on"/>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mn-cs"/>
                              </a:rPr>
                            </m:ctrlPr>
                          </m:radPr>
                          <m:deg/>
                          <m:e>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mn-cs"/>
                              </a:rPr>
                              <m:t>2</m:t>
                            </m:r>
                          </m:e>
                        </m:rad>
                      </m:den>
                    </m:f>
                  </m:oMath>
                </a14:m>
                <a:endParaRPr kumimoji="0" lang="vi-VN" sz="4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p:sp>
            <p:nvSpPr>
              <p:cNvPr id="9" name="Đáp án đúng">
                <a:extLst>
                  <a:ext uri="{FF2B5EF4-FFF2-40B4-BE49-F238E27FC236}">
                    <a16:creationId xmlns:a16="http://schemas.microsoft.com/office/drawing/2014/main" id="{8B66CBE4-2DB9-BCF7-D1C4-281B894BFE17}"/>
                  </a:ext>
                </a:extLst>
              </p:cNvPr>
              <p:cNvSpPr>
                <a:spLocks noRot="1" noChangeAspect="1" noMove="1" noResize="1" noEditPoints="1" noAdjustHandles="1" noChangeArrowheads="1" noChangeShapeType="1" noTextEdit="1"/>
              </p:cNvSpPr>
              <p:nvPr/>
            </p:nvSpPr>
            <p:spPr>
              <a:xfrm>
                <a:off x="13411200" y="6221980"/>
                <a:ext cx="2931445" cy="1392529"/>
              </a:xfrm>
              <a:prstGeom prst="roundRect">
                <a:avLst/>
              </a:prstGeom>
              <a:blipFill>
                <a:blip r:embed="rId7"/>
                <a:stretch>
                  <a:fillRect b="-3947"/>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Đáp án sai 1">
                <a:extLst>
                  <a:ext uri="{FF2B5EF4-FFF2-40B4-BE49-F238E27FC236}">
                    <a16:creationId xmlns:a16="http://schemas.microsoft.com/office/drawing/2014/main" id="{3FCD9830-5FD1-BD44-878B-228BD96CE996}"/>
                  </a:ext>
                </a:extLst>
              </p:cNvPr>
              <p:cNvSpPr/>
              <p:nvPr/>
            </p:nvSpPr>
            <p:spPr>
              <a:xfrm>
                <a:off x="9566168" y="6221980"/>
                <a:ext cx="2931445" cy="139252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C. </a:t>
                </a:r>
                <a14:m>
                  <m:oMath xmlns:m="http://schemas.openxmlformats.org/officeDocument/2006/math">
                    <m:rad>
                      <m:radPr>
                        <m:degHide m:val="on"/>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mn-cs"/>
                          </a:rPr>
                        </m:ctrlPr>
                      </m:radPr>
                      <m:deg/>
                      <m:e>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mn-cs"/>
                          </a:rPr>
                          <m:t>2</m:t>
                        </m:r>
                      </m:e>
                    </m:rad>
                  </m:oMath>
                </a14:m>
                <a:endParaRPr kumimoji="0" lang="vi-VN" sz="4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p:sp>
            <p:nvSpPr>
              <p:cNvPr id="10" name="Đáp án sai 1">
                <a:extLst>
                  <a:ext uri="{FF2B5EF4-FFF2-40B4-BE49-F238E27FC236}">
                    <a16:creationId xmlns:a16="http://schemas.microsoft.com/office/drawing/2014/main" id="{3FCD9830-5FD1-BD44-878B-228BD96CE996}"/>
                  </a:ext>
                </a:extLst>
              </p:cNvPr>
              <p:cNvSpPr>
                <a:spLocks noRot="1" noChangeAspect="1" noMove="1" noResize="1" noEditPoints="1" noAdjustHandles="1" noChangeArrowheads="1" noChangeShapeType="1" noTextEdit="1"/>
              </p:cNvSpPr>
              <p:nvPr/>
            </p:nvSpPr>
            <p:spPr>
              <a:xfrm>
                <a:off x="9566168" y="6221980"/>
                <a:ext cx="2931445" cy="1392529"/>
              </a:xfrm>
              <a:prstGeom prst="roundRect">
                <a:avLst/>
              </a:prstGeom>
              <a:blipFill>
                <a:blip r:embed="rId8"/>
                <a:stretch>
                  <a:fillRect b="-3070"/>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Đáp án sai 2">
                <a:extLst>
                  <a:ext uri="{FF2B5EF4-FFF2-40B4-BE49-F238E27FC236}">
                    <a16:creationId xmlns:a16="http://schemas.microsoft.com/office/drawing/2014/main" id="{6A919885-0285-0403-1E09-FA94D8BC080B}"/>
                  </a:ext>
                </a:extLst>
              </p:cNvPr>
              <p:cNvSpPr/>
              <p:nvPr/>
            </p:nvSpPr>
            <p:spPr>
              <a:xfrm>
                <a:off x="1739658" y="6221980"/>
                <a:ext cx="2931445" cy="139252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prstClr val="black"/>
                    </a:solidFill>
                    <a:latin typeface="Arial" panose="020B0604020202020204" pitchFamily="34" charset="0"/>
                    <a:ea typeface="Calibri" panose="020F0502020204030204" pitchFamily="34" charset="0"/>
                  </a:rPr>
                  <a:t>A</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a:t>
                </a:r>
                <a14:m>
                  <m:oMath xmlns:m="http://schemas.openxmlformats.org/officeDocument/2006/math">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mn-cs"/>
                      </a:rPr>
                      <m:t>1</m:t>
                    </m:r>
                  </m:oMath>
                </a14:m>
                <a:endParaRPr kumimoji="0" lang="vi-VN" sz="4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p:sp>
            <p:nvSpPr>
              <p:cNvPr id="11" name="Đáp án sai 2">
                <a:extLst>
                  <a:ext uri="{FF2B5EF4-FFF2-40B4-BE49-F238E27FC236}">
                    <a16:creationId xmlns:a16="http://schemas.microsoft.com/office/drawing/2014/main" id="{6A919885-0285-0403-1E09-FA94D8BC080B}"/>
                  </a:ext>
                </a:extLst>
              </p:cNvPr>
              <p:cNvSpPr>
                <a:spLocks noRot="1" noChangeAspect="1" noMove="1" noResize="1" noEditPoints="1" noAdjustHandles="1" noChangeArrowheads="1" noChangeShapeType="1" noTextEdit="1"/>
              </p:cNvSpPr>
              <p:nvPr/>
            </p:nvSpPr>
            <p:spPr>
              <a:xfrm>
                <a:off x="1739658" y="6221980"/>
                <a:ext cx="2931445" cy="1392529"/>
              </a:xfrm>
              <a:prstGeom prst="roundRect">
                <a:avLst/>
              </a:prstGeom>
              <a:blipFill>
                <a:blip r:embed="rId9"/>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Đáp án sai 3">
                <a:extLst>
                  <a:ext uri="{FF2B5EF4-FFF2-40B4-BE49-F238E27FC236}">
                    <a16:creationId xmlns:a16="http://schemas.microsoft.com/office/drawing/2014/main" id="{2E7D83A4-3758-8699-4DD0-010A80780539}"/>
                  </a:ext>
                </a:extLst>
              </p:cNvPr>
              <p:cNvSpPr/>
              <p:nvPr/>
            </p:nvSpPr>
            <p:spPr>
              <a:xfrm>
                <a:off x="5677810" y="6240446"/>
                <a:ext cx="2931445" cy="139252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7000"/>
                  </a:lnSpc>
                  <a:spcBef>
                    <a:spcPts val="0"/>
                  </a:spcBef>
                  <a:spcAft>
                    <a:spcPts val="12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 </a:t>
                </a:r>
                <a14:m>
                  <m:oMath xmlns:m="http://schemas.openxmlformats.org/officeDocument/2006/math">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oMath>
                </a14:m>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12" name="Đáp án sai 3">
                <a:extLst>
                  <a:ext uri="{FF2B5EF4-FFF2-40B4-BE49-F238E27FC236}">
                    <a16:creationId xmlns:a16="http://schemas.microsoft.com/office/drawing/2014/main" id="{2E7D83A4-3758-8699-4DD0-010A80780539}"/>
                  </a:ext>
                </a:extLst>
              </p:cNvPr>
              <p:cNvSpPr>
                <a:spLocks noRot="1" noChangeAspect="1" noMove="1" noResize="1" noEditPoints="1" noAdjustHandles="1" noChangeArrowheads="1" noChangeShapeType="1" noTextEdit="1"/>
              </p:cNvSpPr>
              <p:nvPr/>
            </p:nvSpPr>
            <p:spPr>
              <a:xfrm>
                <a:off x="5677810" y="6240446"/>
                <a:ext cx="2931445" cy="1392529"/>
              </a:xfrm>
              <a:prstGeom prst="roundRect">
                <a:avLst/>
              </a:prstGeom>
              <a:blipFill>
                <a:blip r:embed="rId10"/>
                <a:stretch>
                  <a:fillRect/>
                </a:stretch>
              </a:blipFill>
              <a:ln>
                <a:noFill/>
              </a:ln>
            </p:spPr>
            <p:txBody>
              <a:bodyPr/>
              <a:lstStyle/>
              <a:p>
                <a:r>
                  <a:rPr lang="en-US">
                    <a:noFill/>
                  </a:rPr>
                  <a:t> </a:t>
                </a:r>
              </a:p>
            </p:txBody>
          </p:sp>
        </mc:Fallback>
      </mc:AlternateContent>
      <p:pic>
        <p:nvPicPr>
          <p:cNvPr id="1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884725" y="-1274532"/>
            <a:ext cx="974726" cy="974726"/>
          </a:xfrm>
          <a:prstGeom prst="rect">
            <a:avLst/>
          </a:prstGeom>
        </p:spPr>
      </p:pic>
      <p:pic>
        <p:nvPicPr>
          <p:cNvPr id="14" name="Picture 5">
            <a:extLst>
              <a:ext uri="{FF2B5EF4-FFF2-40B4-BE49-F238E27FC236}">
                <a16:creationId xmlns:a16="http://schemas.microsoft.com/office/drawing/2014/main" id="{31EA41D2-9796-7E4F-2882-9DC49D5A8C0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5781671" y="6403816"/>
            <a:ext cx="1146931" cy="998293"/>
          </a:xfrm>
          <a:prstGeom prst="rect">
            <a:avLst/>
          </a:prstGeom>
        </p:spPr>
      </p:pic>
      <p:pic>
        <p:nvPicPr>
          <p:cNvPr id="15" name="Picture 14">
            <a:extLst>
              <a:ext uri="{FF2B5EF4-FFF2-40B4-BE49-F238E27FC236}">
                <a16:creationId xmlns:a16="http://schemas.microsoft.com/office/drawing/2014/main" id="{4B31FD67-694B-8D1E-89C7-5C3C61578F68}"/>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4004574" y="6381068"/>
            <a:ext cx="1143000" cy="1018308"/>
          </a:xfrm>
          <a:prstGeom prst="rect">
            <a:avLst/>
          </a:prstGeom>
        </p:spPr>
      </p:pic>
      <p:pic>
        <p:nvPicPr>
          <p:cNvPr id="16" name="Picture 10">
            <a:extLst>
              <a:ext uri="{FF2B5EF4-FFF2-40B4-BE49-F238E27FC236}">
                <a16:creationId xmlns:a16="http://schemas.microsoft.com/office/drawing/2014/main" id="{A47525BE-8DC6-1E4E-AED4-3C6DAB364AFC}"/>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7919279" y="6407069"/>
            <a:ext cx="1143000" cy="1018308"/>
          </a:xfrm>
          <a:prstGeom prst="rect">
            <a:avLst/>
          </a:prstGeom>
        </p:spPr>
      </p:pic>
      <p:pic>
        <p:nvPicPr>
          <p:cNvPr id="17" name="Picture 10">
            <a:extLst>
              <a:ext uri="{FF2B5EF4-FFF2-40B4-BE49-F238E27FC236}">
                <a16:creationId xmlns:a16="http://schemas.microsoft.com/office/drawing/2014/main" id="{65C423E0-743C-7316-FEF3-4CE8613F3E05}"/>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1741495" y="6381189"/>
            <a:ext cx="1143000" cy="1018308"/>
          </a:xfrm>
          <a:prstGeom prst="rect">
            <a:avLst/>
          </a:prstGeom>
        </p:spPr>
      </p:pic>
      <p:pic>
        <p:nvPicPr>
          <p:cNvPr id="18"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5538451" y="-1274532"/>
            <a:ext cx="974726" cy="974726"/>
          </a:xfrm>
          <a:prstGeom prst="rect">
            <a:avLst/>
          </a:prstGeom>
        </p:spPr>
      </p:pic>
      <mc:AlternateContent xmlns:mc="http://schemas.openxmlformats.org/markup-compatibility/2006">
        <mc:Choice xmlns:a14="http://schemas.microsoft.com/office/drawing/2010/main" Requires="a14">
          <p:sp>
            <p:nvSpPr>
              <p:cNvPr id="5" name="Rectangle 4"/>
              <p:cNvSpPr/>
              <p:nvPr/>
            </p:nvSpPr>
            <p:spPr>
              <a:xfrm>
                <a:off x="2262834" y="2950749"/>
                <a:ext cx="13546911" cy="1998176"/>
              </a:xfrm>
              <a:prstGeom prst="rect">
                <a:avLst/>
              </a:prstGeom>
            </p:spPr>
            <p:txBody>
              <a:bodyPr wrap="square">
                <a:spAutoFit/>
              </a:bodyPr>
              <a:lstStyle/>
              <a:p>
                <a:pPr lvl="0" algn="just">
                  <a:lnSpc>
                    <a:spcPct val="150000"/>
                  </a:lnSpc>
                  <a:defRPr/>
                </a:pPr>
                <a:r>
                  <a:rPr lang="en-US" sz="4300" b="1" dirty="0">
                    <a:solidFill>
                      <a:prstClr val="black"/>
                    </a:solidFill>
                    <a:latin typeface="Arial" panose="020B0604020202020204" pitchFamily="34" charset="0"/>
                    <a:ea typeface="Calibri" panose="020F0502020204030204" pitchFamily="34" charset="0"/>
                  </a:rPr>
                  <a:t>1</a:t>
                </a:r>
                <a:r>
                  <a:rPr kumimoji="0" lang="en-US" sz="43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a:t>
                </a:r>
                <a:r>
                  <a:rPr lang="en-US" sz="4400" dirty="0">
                    <a:latin typeface="Arial" panose="020B0604020202020204" pitchFamily="34" charset="0"/>
                    <a:ea typeface="Times New Roman" panose="02020603050405020304" pitchFamily="18" charset="0"/>
                  </a:rPr>
                  <a:t>b) </a:t>
                </a:r>
                <a:r>
                  <a:rPr lang="en-US" sz="4400" dirty="0" err="1">
                    <a:latin typeface="Arial" panose="020B0604020202020204" pitchFamily="34" charset="0"/>
                    <a:ea typeface="Times New Roman" panose="02020603050405020304" pitchFamily="18" charset="0"/>
                  </a:rPr>
                  <a:t>Gọi</a:t>
                </a:r>
                <a:r>
                  <a:rPr lang="en-US" sz="4400" dirty="0">
                    <a:latin typeface="Arial" panose="020B0604020202020204" pitchFamily="34" charset="0"/>
                    <a:ea typeface="Times New Roman" panose="02020603050405020304" pitchFamily="18" charset="0"/>
                  </a:rPr>
                  <a:t> </a:t>
                </a:r>
                <a14:m>
                  <m:oMath xmlns:m="http://schemas.openxmlformats.org/officeDocument/2006/math">
                    <m:r>
                      <a:rPr lang="en-US" sz="4400" i="1">
                        <a:latin typeface="Cambria Math" panose="02040503050406030204" pitchFamily="18" charset="0"/>
                        <a:ea typeface="Times New Roman" panose="02020603050405020304" pitchFamily="18" charset="0"/>
                        <a:cs typeface="Arial" panose="020B0604020202020204" pitchFamily="34" charset="0"/>
                      </a:rPr>
                      <m:t>𝛼</m:t>
                    </m:r>
                  </m:oMath>
                </a14:m>
                <a:r>
                  <a:rPr lang="en-US" sz="4400" dirty="0">
                    <a:latin typeface="Arial" panose="020B0604020202020204" pitchFamily="34" charset="0"/>
                    <a:ea typeface="Times New Roman" panose="02020603050405020304" pitchFamily="18" charset="0"/>
                  </a:rPr>
                  <a:t> </a:t>
                </a:r>
                <a:r>
                  <a:rPr lang="en-US" sz="4400" dirty="0" err="1">
                    <a:latin typeface="Arial" panose="020B0604020202020204" pitchFamily="34" charset="0"/>
                    <a:ea typeface="Times New Roman" panose="02020603050405020304" pitchFamily="18" charset="0"/>
                  </a:rPr>
                  <a:t>là</a:t>
                </a:r>
                <a:r>
                  <a:rPr lang="en-US" sz="4400" dirty="0">
                    <a:latin typeface="Arial" panose="020B0604020202020204" pitchFamily="34" charset="0"/>
                    <a:ea typeface="Times New Roman" panose="02020603050405020304" pitchFamily="18" charset="0"/>
                  </a:rPr>
                  <a:t> </a:t>
                </a:r>
                <a:r>
                  <a:rPr lang="en-US" sz="4400" dirty="0" err="1">
                    <a:latin typeface="Arial" panose="020B0604020202020204" pitchFamily="34" charset="0"/>
                    <a:ea typeface="Times New Roman" panose="02020603050405020304" pitchFamily="18" charset="0"/>
                  </a:rPr>
                  <a:t>số</a:t>
                </a:r>
                <a:r>
                  <a:rPr lang="en-US" sz="4400" dirty="0">
                    <a:latin typeface="Arial" panose="020B0604020202020204" pitchFamily="34" charset="0"/>
                    <a:ea typeface="Times New Roman" panose="02020603050405020304" pitchFamily="18" charset="0"/>
                  </a:rPr>
                  <a:t> </a:t>
                </a:r>
                <a:r>
                  <a:rPr lang="en-US" sz="4400" dirty="0" err="1">
                    <a:latin typeface="Arial" panose="020B0604020202020204" pitchFamily="34" charset="0"/>
                    <a:ea typeface="Times New Roman" panose="02020603050405020304" pitchFamily="18" charset="0"/>
                  </a:rPr>
                  <a:t>đo</a:t>
                </a:r>
                <a:r>
                  <a:rPr lang="en-US" sz="4400" dirty="0">
                    <a:latin typeface="Arial" panose="020B0604020202020204" pitchFamily="34" charset="0"/>
                    <a:ea typeface="Times New Roman" panose="02020603050405020304" pitchFamily="18" charset="0"/>
                  </a:rPr>
                  <a:t> </a:t>
                </a:r>
                <a:r>
                  <a:rPr lang="en-US" sz="4400" dirty="0" err="1">
                    <a:latin typeface="Arial" panose="020B0604020202020204" pitchFamily="34" charset="0"/>
                    <a:ea typeface="Times New Roman" panose="02020603050405020304" pitchFamily="18" charset="0"/>
                  </a:rPr>
                  <a:t>góc</a:t>
                </a:r>
                <a:r>
                  <a:rPr lang="en-US" sz="4400" dirty="0">
                    <a:latin typeface="Arial" panose="020B0604020202020204" pitchFamily="34" charset="0"/>
                    <a:ea typeface="Times New Roman" panose="02020603050405020304" pitchFamily="18" charset="0"/>
                  </a:rPr>
                  <a:t> </a:t>
                </a:r>
                <a:r>
                  <a:rPr lang="en-US" sz="4400" dirty="0" err="1">
                    <a:latin typeface="Arial" panose="020B0604020202020204" pitchFamily="34" charset="0"/>
                    <a:ea typeface="Times New Roman" panose="02020603050405020304" pitchFamily="18" charset="0"/>
                  </a:rPr>
                  <a:t>giữa</a:t>
                </a:r>
                <a:r>
                  <a:rPr lang="en-US" sz="4400" dirty="0">
                    <a:latin typeface="Arial" panose="020B0604020202020204" pitchFamily="34" charset="0"/>
                    <a:ea typeface="Times New Roman" panose="02020603050405020304" pitchFamily="18" charset="0"/>
                  </a:rPr>
                  <a:t> </a:t>
                </a:r>
                <a:r>
                  <a:rPr lang="en-US" sz="4400" dirty="0" err="1">
                    <a:latin typeface="Arial" panose="020B0604020202020204" pitchFamily="34" charset="0"/>
                    <a:ea typeface="Times New Roman" panose="02020603050405020304" pitchFamily="18" charset="0"/>
                  </a:rPr>
                  <a:t>đường</a:t>
                </a:r>
                <a:r>
                  <a:rPr lang="en-US" sz="4400" dirty="0">
                    <a:latin typeface="Arial" panose="020B0604020202020204" pitchFamily="34" charset="0"/>
                    <a:ea typeface="Times New Roman" panose="02020603050405020304" pitchFamily="18" charset="0"/>
                  </a:rPr>
                  <a:t> </a:t>
                </a:r>
                <a:r>
                  <a:rPr lang="en-US" sz="4400" dirty="0" err="1">
                    <a:latin typeface="Arial" panose="020B0604020202020204" pitchFamily="34" charset="0"/>
                    <a:ea typeface="Times New Roman" panose="02020603050405020304" pitchFamily="18" charset="0"/>
                  </a:rPr>
                  <a:t>thẳng</a:t>
                </a:r>
                <a:r>
                  <a:rPr lang="en-US" sz="4400" dirty="0">
                    <a:latin typeface="Arial" panose="020B0604020202020204" pitchFamily="34" charset="0"/>
                    <a:ea typeface="Times New Roman" panose="02020603050405020304" pitchFamily="18" charset="0"/>
                  </a:rPr>
                  <a:t> </a:t>
                </a:r>
                <a14:m>
                  <m:oMath xmlns:m="http://schemas.openxmlformats.org/officeDocument/2006/math">
                    <m:r>
                      <a:rPr lang="en-US" sz="4400" i="1">
                        <a:latin typeface="Cambria Math" panose="02040503050406030204" pitchFamily="18" charset="0"/>
                        <a:ea typeface="Times New Roman" panose="02020603050405020304" pitchFamily="18" charset="0"/>
                        <a:cs typeface="Arial" panose="020B0604020202020204" pitchFamily="34" charset="0"/>
                      </a:rPr>
                      <m:t>𝑀</m:t>
                    </m:r>
                    <m:r>
                      <a:rPr lang="en-US" sz="4400" i="1">
                        <a:latin typeface="Cambria Math" panose="02040503050406030204" pitchFamily="18" charset="0"/>
                        <a:ea typeface="Times New Roman" panose="02020603050405020304" pitchFamily="18" charset="0"/>
                        <a:cs typeface="Arial" panose="020B0604020202020204" pitchFamily="34" charset="0"/>
                      </a:rPr>
                      <m:t>’</m:t>
                    </m:r>
                    <m:r>
                      <a:rPr lang="en-US" sz="4400" i="1">
                        <a:latin typeface="Cambria Math" panose="02040503050406030204" pitchFamily="18" charset="0"/>
                        <a:ea typeface="Times New Roman" panose="02020603050405020304" pitchFamily="18" charset="0"/>
                        <a:cs typeface="Arial" panose="020B0604020202020204" pitchFamily="34" charset="0"/>
                      </a:rPr>
                      <m:t>𝑃</m:t>
                    </m:r>
                  </m:oMath>
                </a14:m>
                <a:r>
                  <a:rPr lang="en-US" sz="4400" dirty="0">
                    <a:latin typeface="Arial" panose="020B0604020202020204" pitchFamily="34" charset="0"/>
                    <a:ea typeface="Times New Roman" panose="02020603050405020304" pitchFamily="18" charset="0"/>
                  </a:rPr>
                  <a:t> </a:t>
                </a:r>
                <a:r>
                  <a:rPr lang="en-US" sz="4400" dirty="0" err="1">
                    <a:latin typeface="Arial" panose="020B0604020202020204" pitchFamily="34" charset="0"/>
                    <a:ea typeface="Times New Roman" panose="02020603050405020304" pitchFamily="18" charset="0"/>
                  </a:rPr>
                  <a:t>và</a:t>
                </a:r>
                <a:r>
                  <a:rPr lang="en-US" sz="4400" dirty="0">
                    <a:latin typeface="Arial" panose="020B0604020202020204" pitchFamily="34" charset="0"/>
                    <a:ea typeface="Times New Roman" panose="02020603050405020304" pitchFamily="18" charset="0"/>
                  </a:rPr>
                  <a:t> </a:t>
                </a:r>
                <a:r>
                  <a:rPr lang="en-US" sz="4400" dirty="0" err="1">
                    <a:latin typeface="Arial" panose="020B0604020202020204" pitchFamily="34" charset="0"/>
                    <a:ea typeface="Times New Roman" panose="02020603050405020304" pitchFamily="18" charset="0"/>
                  </a:rPr>
                  <a:t>mặt</a:t>
                </a:r>
                <a:r>
                  <a:rPr lang="en-US" sz="4400" dirty="0">
                    <a:latin typeface="Arial" panose="020B0604020202020204" pitchFamily="34" charset="0"/>
                    <a:ea typeface="Times New Roman" panose="02020603050405020304" pitchFamily="18" charset="0"/>
                  </a:rPr>
                  <a:t> </a:t>
                </a:r>
                <a:r>
                  <a:rPr lang="en-US" sz="4400" dirty="0" err="1">
                    <a:latin typeface="Arial" panose="020B0604020202020204" pitchFamily="34" charset="0"/>
                    <a:ea typeface="Times New Roman" panose="02020603050405020304" pitchFamily="18" charset="0"/>
                  </a:rPr>
                  <a:t>phẳng</a:t>
                </a:r>
                <a:r>
                  <a:rPr lang="en-US" sz="4400" dirty="0">
                    <a:latin typeface="Arial" panose="020B0604020202020204" pitchFamily="34" charset="0"/>
                    <a:ea typeface="Times New Roman" panose="02020603050405020304" pitchFamily="18" charset="0"/>
                  </a:rPr>
                  <a:t> </a:t>
                </a:r>
                <a14:m>
                  <m:oMath xmlns:m="http://schemas.openxmlformats.org/officeDocument/2006/math">
                    <m:r>
                      <a:rPr lang="en-US" sz="4400" i="1">
                        <a:latin typeface="Cambria Math" panose="02040503050406030204" pitchFamily="18" charset="0"/>
                        <a:ea typeface="Times New Roman" panose="02020603050405020304" pitchFamily="18" charset="0"/>
                        <a:cs typeface="Arial" panose="020B0604020202020204" pitchFamily="34" charset="0"/>
                      </a:rPr>
                      <m:t>(</m:t>
                    </m:r>
                    <m:r>
                      <a:rPr lang="en-US" sz="4400" i="1">
                        <a:latin typeface="Cambria Math" panose="02040503050406030204" pitchFamily="18" charset="0"/>
                        <a:ea typeface="Times New Roman" panose="02020603050405020304" pitchFamily="18" charset="0"/>
                        <a:cs typeface="Arial" panose="020B0604020202020204" pitchFamily="34" charset="0"/>
                      </a:rPr>
                      <m:t>𝑀𝑁𝑃𝑄</m:t>
                    </m:r>
                    <m:r>
                      <a:rPr lang="en-US" sz="4400" i="1">
                        <a:latin typeface="Cambria Math" panose="02040503050406030204" pitchFamily="18" charset="0"/>
                        <a:ea typeface="Times New Roman" panose="02020603050405020304" pitchFamily="18" charset="0"/>
                        <a:cs typeface="Arial" panose="020B0604020202020204" pitchFamily="34" charset="0"/>
                      </a:rPr>
                      <m:t>)</m:t>
                    </m:r>
                  </m:oMath>
                </a14:m>
                <a:r>
                  <a:rPr lang="en-US" sz="4400" dirty="0">
                    <a:latin typeface="Arial" panose="020B0604020202020204" pitchFamily="34" charset="0"/>
                    <a:ea typeface="Times New Roman" panose="02020603050405020304" pitchFamily="18" charset="0"/>
                  </a:rPr>
                  <a:t>. </a:t>
                </a:r>
                <a:r>
                  <a:rPr lang="en-US" sz="4400" dirty="0" err="1">
                    <a:latin typeface="Arial" panose="020B0604020202020204" pitchFamily="34" charset="0"/>
                    <a:ea typeface="Times New Roman" panose="02020603050405020304" pitchFamily="18" charset="0"/>
                  </a:rPr>
                  <a:t>Giá</a:t>
                </a:r>
                <a:r>
                  <a:rPr lang="en-US" sz="4400" dirty="0">
                    <a:latin typeface="Arial" panose="020B0604020202020204" pitchFamily="34" charset="0"/>
                    <a:ea typeface="Times New Roman" panose="02020603050405020304" pitchFamily="18" charset="0"/>
                  </a:rPr>
                  <a:t> </a:t>
                </a:r>
                <a:r>
                  <a:rPr lang="en-US" sz="4400" dirty="0" err="1">
                    <a:latin typeface="Arial" panose="020B0604020202020204" pitchFamily="34" charset="0"/>
                    <a:ea typeface="Times New Roman" panose="02020603050405020304" pitchFamily="18" charset="0"/>
                  </a:rPr>
                  <a:t>trị</a:t>
                </a:r>
                <a:r>
                  <a:rPr lang="en-US" sz="4400" dirty="0">
                    <a:latin typeface="Arial" panose="020B0604020202020204" pitchFamily="34" charset="0"/>
                    <a:ea typeface="Times New Roman" panose="02020603050405020304" pitchFamily="18" charset="0"/>
                  </a:rPr>
                  <a:t> </a:t>
                </a:r>
                <a14:m>
                  <m:oMath xmlns:m="http://schemas.openxmlformats.org/officeDocument/2006/math">
                    <m:r>
                      <a:rPr lang="en-US" sz="4400" i="1">
                        <a:latin typeface="Cambria Math" panose="02040503050406030204" pitchFamily="18" charset="0"/>
                        <a:ea typeface="Times New Roman" panose="02020603050405020304" pitchFamily="18" charset="0"/>
                        <a:cs typeface="Arial" panose="020B0604020202020204" pitchFamily="34" charset="0"/>
                      </a:rPr>
                      <m:t>𝑡𝑎𝑛</m:t>
                    </m:r>
                    <m:r>
                      <a:rPr lang="en-US" sz="4400" i="1">
                        <a:latin typeface="Cambria Math" panose="02040503050406030204" pitchFamily="18" charset="0"/>
                        <a:ea typeface="Times New Roman" panose="02020603050405020304" pitchFamily="18" charset="0"/>
                        <a:cs typeface="Arial" panose="020B0604020202020204" pitchFamily="34" charset="0"/>
                      </a:rPr>
                      <m:t>𝛼</m:t>
                    </m:r>
                  </m:oMath>
                </a14:m>
                <a:r>
                  <a:rPr lang="en-US" sz="4400" dirty="0">
                    <a:latin typeface="Arial" panose="020B0604020202020204" pitchFamily="34" charset="0"/>
                    <a:ea typeface="Times New Roman" panose="02020603050405020304" pitchFamily="18" charset="0"/>
                  </a:rPr>
                  <a:t> </a:t>
                </a:r>
                <a:r>
                  <a:rPr lang="en-US" sz="4400" dirty="0" err="1">
                    <a:latin typeface="Arial" panose="020B0604020202020204" pitchFamily="34" charset="0"/>
                    <a:ea typeface="Times New Roman" panose="02020603050405020304" pitchFamily="18" charset="0"/>
                  </a:rPr>
                  <a:t>bằng</a:t>
                </a:r>
                <a:r>
                  <a:rPr lang="en-US" sz="4400" dirty="0">
                    <a:latin typeface="Arial" panose="020B0604020202020204" pitchFamily="34" charset="0"/>
                    <a:ea typeface="Times New Roman" panose="02020603050405020304" pitchFamily="18" charset="0"/>
                  </a:rPr>
                  <a:t>:</a:t>
                </a:r>
                <a:endParaRPr kumimoji="0" lang="en-US" sz="43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p:sp>
            <p:nvSpPr>
              <p:cNvPr id="5" name="Rectangle 4"/>
              <p:cNvSpPr>
                <a:spLocks noRot="1" noChangeAspect="1" noMove="1" noResize="1" noEditPoints="1" noAdjustHandles="1" noChangeArrowheads="1" noChangeShapeType="1" noTextEdit="1"/>
              </p:cNvSpPr>
              <p:nvPr/>
            </p:nvSpPr>
            <p:spPr>
              <a:xfrm>
                <a:off x="2262834" y="2950749"/>
                <a:ext cx="13546911" cy="1998176"/>
              </a:xfrm>
              <a:prstGeom prst="rect">
                <a:avLst/>
              </a:prstGeom>
              <a:blipFill>
                <a:blip r:embed="rId16"/>
                <a:stretch>
                  <a:fillRect l="-1800" r="-1845" b="-13415"/>
                </a:stretch>
              </a:blipFill>
            </p:spPr>
            <p:txBody>
              <a:bodyPr/>
              <a:lstStyle/>
              <a:p>
                <a:r>
                  <a:rPr lang="en-US">
                    <a:noFill/>
                  </a:rPr>
                  <a:t> </a:t>
                </a:r>
              </a:p>
            </p:txBody>
          </p:sp>
        </mc:Fallback>
      </mc:AlternateContent>
    </p:spTree>
    <p:extLst>
      <p:ext uri="{BB962C8B-B14F-4D97-AF65-F5344CB8AC3E}">
        <p14:creationId xmlns:p14="http://schemas.microsoft.com/office/powerpoint/2010/main" val="3245841537"/>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strips(downLeft)">
                                      <p:cBhvr>
                                        <p:cTn id="13" dur="500"/>
                                        <p:tgtEl>
                                          <p:spTgt spid="9"/>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strips(downLeft)">
                                      <p:cBhvr>
                                        <p:cTn id="16" dur="500"/>
                                        <p:tgtEl>
                                          <p:spTgt spid="12"/>
                                        </p:tgtEl>
                                      </p:cBhvr>
                                    </p:animEffect>
                                  </p:childTnLst>
                                </p:cTn>
                              </p:par>
                              <p:par>
                                <p:cTn id="17" presetID="18" presetClass="entr" presetSubtype="12"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strips(downLeft)">
                                      <p:cBhvr>
                                        <p:cTn id="19" dur="500"/>
                                        <p:tgtEl>
                                          <p:spTgt spid="10"/>
                                        </p:tgtEl>
                                      </p:cBhvr>
                                    </p:animEffect>
                                  </p:childTnLst>
                                </p:cTn>
                              </p:par>
                              <p:par>
                                <p:cTn id="20" presetID="18" presetClass="entr" presetSubtype="12"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strips(downLeft)">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9"/>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500" fill="hold"/>
                                        <p:tgtEl>
                                          <p:spTgt spid="9"/>
                                        </p:tgtEl>
                                        <p:attrNameLst>
                                          <p:attrName>fillcolor</p:attrName>
                                        </p:attrNameLst>
                                      </p:cBhvr>
                                      <p:to>
                                        <a:srgbClr val="92D050"/>
                                      </p:to>
                                    </p:animClr>
                                    <p:set>
                                      <p:cBhvr>
                                        <p:cTn id="28" dur="500" fill="hold"/>
                                        <p:tgtEl>
                                          <p:spTgt spid="9"/>
                                        </p:tgtEl>
                                        <p:attrNameLst>
                                          <p:attrName>fill.type</p:attrName>
                                        </p:attrNameLst>
                                      </p:cBhvr>
                                      <p:to>
                                        <p:strVal val="solid"/>
                                      </p:to>
                                    </p:set>
                                    <p:set>
                                      <p:cBhvr>
                                        <p:cTn id="29" dur="500" fill="hold"/>
                                        <p:tgtEl>
                                          <p:spTgt spid="9"/>
                                        </p:tgtEl>
                                        <p:attrNameLst>
                                          <p:attrName>fill.on</p:attrName>
                                        </p:attrNameLst>
                                      </p:cBhvr>
                                      <p:to>
                                        <p:strVal val="true"/>
                                      </p:to>
                                    </p:set>
                                  </p:childTnLst>
                                </p:cTn>
                              </p:par>
                              <p:par>
                                <p:cTn id="30" presetID="1" presetClass="mediacall" presetSubtype="0" fill="hold" nodeType="withEffect">
                                  <p:stCondLst>
                                    <p:cond delay="0"/>
                                  </p:stCondLst>
                                  <p:childTnLst>
                                    <p:cmd type="call" cmd="playFrom(0.0)">
                                      <p:cBhvr>
                                        <p:cTn id="31" dur="835" fill="hold"/>
                                        <p:tgtEl>
                                          <p:spTgt spid="13"/>
                                        </p:tgtEl>
                                      </p:cBhvr>
                                    </p:cmd>
                                  </p:childTnLst>
                                </p:cTn>
                              </p:par>
                              <p:par>
                                <p:cTn id="32" presetID="1" presetClass="entr" presetSubtype="0" fill="hold" nodeType="withEffect">
                                  <p:stCondLst>
                                    <p:cond delay="0"/>
                                  </p:stCondLst>
                                  <p:childTnLst>
                                    <p:set>
                                      <p:cBhvr>
                                        <p:cTn id="33" dur="1" fill="hold">
                                          <p:stCondLst>
                                            <p:cond delay="9"/>
                                          </p:stCondLst>
                                        </p:cTn>
                                        <p:tgtEl>
                                          <p:spTgt spid="14"/>
                                        </p:tgtEl>
                                        <p:attrNameLst>
                                          <p:attrName>style.visibility</p:attrName>
                                        </p:attrNameLst>
                                      </p:cBhvr>
                                      <p:to>
                                        <p:strVal val="visible"/>
                                      </p:to>
                                    </p:set>
                                  </p:childTnLst>
                                </p:cTn>
                              </p:par>
                              <p:par>
                                <p:cTn id="34" presetID="26" presetClass="emph" presetSubtype="0" repeatCount="4000" fill="hold" grpId="1" nodeType="withEffect">
                                  <p:stCondLst>
                                    <p:cond delay="0"/>
                                  </p:stCondLst>
                                  <p:childTnLst>
                                    <p:animEffect transition="out" filter="fade">
                                      <p:cBhvr>
                                        <p:cTn id="35" dur="500" tmFilter="0, 0; .2, .5; .8, .5; 1, 0"/>
                                        <p:tgtEl>
                                          <p:spTgt spid="9"/>
                                        </p:tgtEl>
                                      </p:cBhvr>
                                    </p:animEffect>
                                    <p:animScale>
                                      <p:cBhvr>
                                        <p:cTn id="36" dur="250" autoRev="1" fill="hold"/>
                                        <p:tgtEl>
                                          <p:spTgt spid="9"/>
                                        </p:tgtEl>
                                      </p:cBhvr>
                                      <p:by x="105000" y="105000"/>
                                    </p:animScale>
                                  </p:childTnLst>
                                </p:cTn>
                              </p:par>
                            </p:childTnLst>
                          </p:cTn>
                        </p:par>
                      </p:childTnLst>
                    </p:cTn>
                  </p:par>
                </p:childTnLst>
              </p:cTn>
              <p:nextCondLst>
                <p:cond evt="onClick" delay="0">
                  <p:tgtEl>
                    <p:spTgt spid="9"/>
                  </p:tgtEl>
                </p:cond>
              </p:nextCondLst>
            </p:seq>
            <p:seq concurrent="1" nextAc="seek">
              <p:cTn id="37" restart="whenNotActive" fill="hold" evtFilter="cancelBubble" nodeType="interactiveSeq">
                <p:stCondLst>
                  <p:cond evt="onClick" delay="0">
                    <p:tgtEl>
                      <p:spTgt spid="10"/>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500" fill="hold"/>
                                        <p:tgtEl>
                                          <p:spTgt spid="10"/>
                                        </p:tgtEl>
                                        <p:attrNameLst>
                                          <p:attrName>fillcolor</p:attrName>
                                        </p:attrNameLst>
                                      </p:cBhvr>
                                      <p:to>
                                        <a:srgbClr val="D99694"/>
                                      </p:to>
                                    </p:animClr>
                                    <p:set>
                                      <p:cBhvr>
                                        <p:cTn id="42" dur="500" fill="hold"/>
                                        <p:tgtEl>
                                          <p:spTgt spid="10"/>
                                        </p:tgtEl>
                                        <p:attrNameLst>
                                          <p:attrName>fill.type</p:attrName>
                                        </p:attrNameLst>
                                      </p:cBhvr>
                                      <p:to>
                                        <p:strVal val="solid"/>
                                      </p:to>
                                    </p:set>
                                    <p:set>
                                      <p:cBhvr>
                                        <p:cTn id="43" dur="500" fill="hold"/>
                                        <p:tgtEl>
                                          <p:spTgt spid="10"/>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862" fill="hold"/>
                                        <p:tgtEl>
                                          <p:spTgt spid="18"/>
                                        </p:tgtEl>
                                      </p:cBhvr>
                                    </p:cmd>
                                  </p:childTnLst>
                                </p:cTn>
                              </p:par>
                              <p:par>
                                <p:cTn id="46" presetID="1" presetClass="entr" presetSubtype="0" fill="hold" nodeType="withEffect">
                                  <p:stCondLst>
                                    <p:cond delay="0"/>
                                  </p:stCondLst>
                                  <p:childTnLst>
                                    <p:set>
                                      <p:cBhvr>
                                        <p:cTn id="47" dur="1" fill="hold">
                                          <p:stCondLst>
                                            <p:cond delay="0"/>
                                          </p:stCondLst>
                                        </p:cTn>
                                        <p:tgtEl>
                                          <p:spTgt spid="17"/>
                                        </p:tgtEl>
                                        <p:attrNameLst>
                                          <p:attrName>style.visibility</p:attrName>
                                        </p:attrNameLst>
                                      </p:cBhvr>
                                      <p:to>
                                        <p:strVal val="visible"/>
                                      </p:to>
                                    </p:set>
                                  </p:childTnLst>
                                </p:cTn>
                              </p:par>
                              <p:par>
                                <p:cTn id="48" presetID="26" presetClass="emph" presetSubtype="0" repeatCount="4000" fill="hold" grpId="1" nodeType="withEffect">
                                  <p:stCondLst>
                                    <p:cond delay="0"/>
                                  </p:stCondLst>
                                  <p:childTnLst>
                                    <p:animEffect transition="out" filter="fade">
                                      <p:cBhvr>
                                        <p:cTn id="49" dur="500" tmFilter="0, 0; .2, .5; .8, .5; 1, 0"/>
                                        <p:tgtEl>
                                          <p:spTgt spid="10"/>
                                        </p:tgtEl>
                                      </p:cBhvr>
                                    </p:animEffect>
                                    <p:animScale>
                                      <p:cBhvr>
                                        <p:cTn id="50" dur="250" autoRev="1" fill="hold"/>
                                        <p:tgtEl>
                                          <p:spTgt spid="10"/>
                                        </p:tgtEl>
                                      </p:cBhvr>
                                      <p:by x="105000" y="105000"/>
                                    </p:animScale>
                                  </p:childTnLst>
                                </p:cTn>
                              </p:par>
                            </p:childTnLst>
                          </p:cTn>
                        </p:par>
                      </p:childTnLst>
                    </p:cTn>
                  </p:par>
                </p:childTnLst>
              </p:cTn>
              <p:nextCondLst>
                <p:cond evt="onClick" delay="0">
                  <p:tgtEl>
                    <p:spTgt spid="10"/>
                  </p:tgtEl>
                </p:cond>
              </p:nextCondLst>
            </p:seq>
            <p:seq concurrent="1" nextAc="seek">
              <p:cTn id="51" restart="whenNotActive" fill="hold" evtFilter="cancelBubble" nodeType="interactiveSeq">
                <p:stCondLst>
                  <p:cond evt="onClick" delay="0">
                    <p:tgtEl>
                      <p:spTgt spid="11"/>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clickEffect">
                                  <p:stCondLst>
                                    <p:cond delay="0"/>
                                  </p:stCondLst>
                                  <p:childTnLst>
                                    <p:animClr clrSpc="rgb" dir="cw">
                                      <p:cBhvr>
                                        <p:cTn id="55" dur="500" fill="hold"/>
                                        <p:tgtEl>
                                          <p:spTgt spid="11"/>
                                        </p:tgtEl>
                                        <p:attrNameLst>
                                          <p:attrName>fillcolor</p:attrName>
                                        </p:attrNameLst>
                                      </p:cBhvr>
                                      <p:to>
                                        <a:srgbClr val="D99694"/>
                                      </p:to>
                                    </p:animClr>
                                    <p:set>
                                      <p:cBhvr>
                                        <p:cTn id="56" dur="500" fill="hold"/>
                                        <p:tgtEl>
                                          <p:spTgt spid="11"/>
                                        </p:tgtEl>
                                        <p:attrNameLst>
                                          <p:attrName>fill.type</p:attrName>
                                        </p:attrNameLst>
                                      </p:cBhvr>
                                      <p:to>
                                        <p:strVal val="solid"/>
                                      </p:to>
                                    </p:set>
                                    <p:set>
                                      <p:cBhvr>
                                        <p:cTn id="57" dur="500" fill="hold"/>
                                        <p:tgtEl>
                                          <p:spTgt spid="11"/>
                                        </p:tgtEl>
                                        <p:attrNameLst>
                                          <p:attrName>fill.on</p:attrName>
                                        </p:attrNameLst>
                                      </p:cBhvr>
                                      <p:to>
                                        <p:strVal val="true"/>
                                      </p:to>
                                    </p:set>
                                  </p:childTnLst>
                                </p:cTn>
                              </p:par>
                              <p:par>
                                <p:cTn id="58" presetID="1" presetClass="mediacall" presetSubtype="0" fill="hold" nodeType="withEffect">
                                  <p:stCondLst>
                                    <p:cond delay="0"/>
                                  </p:stCondLst>
                                  <p:childTnLst>
                                    <p:cmd type="call" cmd="playFrom(0.0)">
                                      <p:cBhvr>
                                        <p:cTn id="59" dur="862" fill="hold"/>
                                        <p:tgtEl>
                                          <p:spTgt spid="18"/>
                                        </p:tgtEl>
                                      </p:cBhvr>
                                    </p:cmd>
                                  </p:childTnLst>
                                </p:cTn>
                              </p:par>
                              <p:par>
                                <p:cTn id="60" presetID="1" presetClass="entr" presetSubtype="0" fill="hold" nodeType="withEffect">
                                  <p:stCondLst>
                                    <p:cond delay="0"/>
                                  </p:stCondLst>
                                  <p:childTnLst>
                                    <p:set>
                                      <p:cBhvr>
                                        <p:cTn id="61" dur="1" fill="hold">
                                          <p:stCondLst>
                                            <p:cond delay="9"/>
                                          </p:stCondLst>
                                        </p:cTn>
                                        <p:tgtEl>
                                          <p:spTgt spid="15"/>
                                        </p:tgtEl>
                                        <p:attrNameLst>
                                          <p:attrName>style.visibility</p:attrName>
                                        </p:attrNameLst>
                                      </p:cBhvr>
                                      <p:to>
                                        <p:strVal val="visible"/>
                                      </p:to>
                                    </p:set>
                                  </p:childTnLst>
                                </p:cTn>
                              </p:par>
                              <p:par>
                                <p:cTn id="62" presetID="26" presetClass="emph" presetSubtype="0" repeatCount="4000" fill="hold" grpId="1" nodeType="withEffect">
                                  <p:stCondLst>
                                    <p:cond delay="0"/>
                                  </p:stCondLst>
                                  <p:childTnLst>
                                    <p:animEffect transition="out" filter="fade">
                                      <p:cBhvr>
                                        <p:cTn id="63" dur="500" tmFilter="0, 0; .2, .5; .8, .5; 1, 0"/>
                                        <p:tgtEl>
                                          <p:spTgt spid="11"/>
                                        </p:tgtEl>
                                      </p:cBhvr>
                                    </p:animEffect>
                                    <p:animScale>
                                      <p:cBhvr>
                                        <p:cTn id="64"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65" restart="whenNotActive" fill="hold" evtFilter="cancelBubble" nodeType="interactiveSeq">
                <p:stCondLst>
                  <p:cond evt="onClick" delay="0">
                    <p:tgtEl>
                      <p:spTgt spid="12"/>
                    </p:tgtEl>
                  </p:cond>
                </p:stCondLst>
                <p:endSync evt="end" delay="0">
                  <p:rtn val="all"/>
                </p:endSync>
                <p:childTnLst>
                  <p:par>
                    <p:cTn id="66" fill="hold">
                      <p:stCondLst>
                        <p:cond delay="0"/>
                      </p:stCondLst>
                      <p:childTnLst>
                        <p:par>
                          <p:cTn id="67" fill="hold">
                            <p:stCondLst>
                              <p:cond delay="0"/>
                            </p:stCondLst>
                            <p:childTnLst>
                              <p:par>
                                <p:cTn id="68" presetID="1" presetClass="emph" presetSubtype="2" fill="hold" nodeType="clickEffect">
                                  <p:stCondLst>
                                    <p:cond delay="0"/>
                                  </p:stCondLst>
                                  <p:childTnLst>
                                    <p:animClr clrSpc="rgb" dir="cw">
                                      <p:cBhvr>
                                        <p:cTn id="69" dur="500" fill="hold"/>
                                        <p:tgtEl>
                                          <p:spTgt spid="12"/>
                                        </p:tgtEl>
                                        <p:attrNameLst>
                                          <p:attrName>fillcolor</p:attrName>
                                        </p:attrNameLst>
                                      </p:cBhvr>
                                      <p:to>
                                        <a:srgbClr val="D99694"/>
                                      </p:to>
                                    </p:animClr>
                                    <p:set>
                                      <p:cBhvr>
                                        <p:cTn id="70" dur="500" fill="hold"/>
                                        <p:tgtEl>
                                          <p:spTgt spid="12"/>
                                        </p:tgtEl>
                                        <p:attrNameLst>
                                          <p:attrName>fill.type</p:attrName>
                                        </p:attrNameLst>
                                      </p:cBhvr>
                                      <p:to>
                                        <p:strVal val="solid"/>
                                      </p:to>
                                    </p:set>
                                    <p:set>
                                      <p:cBhvr>
                                        <p:cTn id="71" dur="500" fill="hold"/>
                                        <p:tgtEl>
                                          <p:spTgt spid="12"/>
                                        </p:tgtEl>
                                        <p:attrNameLst>
                                          <p:attrName>fill.on</p:attrName>
                                        </p:attrNameLst>
                                      </p:cBhvr>
                                      <p:to>
                                        <p:strVal val="true"/>
                                      </p:to>
                                    </p:set>
                                  </p:childTnLst>
                                </p:cTn>
                              </p:par>
                              <p:par>
                                <p:cTn id="72" presetID="1" presetClass="mediacall" presetSubtype="0" fill="hold" nodeType="withEffect">
                                  <p:stCondLst>
                                    <p:cond delay="0"/>
                                  </p:stCondLst>
                                  <p:childTnLst>
                                    <p:cmd type="call" cmd="playFrom(0.0)">
                                      <p:cBhvr>
                                        <p:cTn id="73" dur="862" fill="hold"/>
                                        <p:tgtEl>
                                          <p:spTgt spid="18"/>
                                        </p:tgtEl>
                                      </p:cBhvr>
                                    </p:cmd>
                                  </p:childTnLst>
                                </p:cTn>
                              </p:par>
                              <p:par>
                                <p:cTn id="74" presetID="1" presetClass="entr" presetSubtype="0" fill="hold" nodeType="withEffect">
                                  <p:stCondLst>
                                    <p:cond delay="0"/>
                                  </p:stCondLst>
                                  <p:childTnLst>
                                    <p:set>
                                      <p:cBhvr>
                                        <p:cTn id="75" dur="1" fill="hold">
                                          <p:stCondLst>
                                            <p:cond delay="9"/>
                                          </p:stCondLst>
                                        </p:cTn>
                                        <p:tgtEl>
                                          <p:spTgt spid="16"/>
                                        </p:tgtEl>
                                        <p:attrNameLst>
                                          <p:attrName>style.visibility</p:attrName>
                                        </p:attrNameLst>
                                      </p:cBhvr>
                                      <p:to>
                                        <p:strVal val="visible"/>
                                      </p:to>
                                    </p:set>
                                  </p:childTnLst>
                                </p:cTn>
                              </p:par>
                              <p:par>
                                <p:cTn id="76" presetID="26" presetClass="emph" presetSubtype="0" repeatCount="4000" fill="hold" grpId="1" nodeType="withEffect">
                                  <p:stCondLst>
                                    <p:cond delay="0"/>
                                  </p:stCondLst>
                                  <p:childTnLst>
                                    <p:animEffect transition="out" filter="fade">
                                      <p:cBhvr>
                                        <p:cTn id="77" dur="500" tmFilter="0, 0; .2, .5; .8, .5; 1, 0"/>
                                        <p:tgtEl>
                                          <p:spTgt spid="12"/>
                                        </p:tgtEl>
                                      </p:cBhvr>
                                    </p:animEffect>
                                    <p:animScale>
                                      <p:cBhvr>
                                        <p:cTn id="78" dur="250" autoRev="1" fill="hold"/>
                                        <p:tgtEl>
                                          <p:spTgt spid="12"/>
                                        </p:tgtEl>
                                      </p:cBhvr>
                                      <p:by x="105000" y="105000"/>
                                    </p:animScale>
                                  </p:childTnLst>
                                </p:cTn>
                              </p:par>
                            </p:childTnLst>
                          </p:cTn>
                        </p:par>
                      </p:childTnLst>
                    </p:cTn>
                  </p:par>
                </p:childTnLst>
              </p:cTn>
              <p:nextCondLst>
                <p:cond evt="onClick" delay="0">
                  <p:tgtEl>
                    <p:spTgt spid="12"/>
                  </p:tgtEl>
                </p:cond>
              </p:nextCondLst>
            </p:seq>
            <p:audio>
              <p:cMediaNode vol="80000">
                <p:cTn id="79" fill="hold" display="0">
                  <p:stCondLst>
                    <p:cond delay="indefinite"/>
                  </p:stCondLst>
                  <p:endCondLst>
                    <p:cond evt="onStopAudio" delay="0">
                      <p:tgtEl>
                        <p:sldTgt/>
                      </p:tgtEl>
                    </p:cond>
                  </p:endCondLst>
                </p:cTn>
                <p:tgtEl>
                  <p:spTgt spid="13"/>
                </p:tgtEl>
              </p:cMediaNode>
            </p:audio>
            <p:audio>
              <p:cMediaNode vol="80000">
                <p:cTn id="80" fill="hold" display="0">
                  <p:stCondLst>
                    <p:cond delay="indefinite"/>
                  </p:stCondLst>
                  <p:endCondLst>
                    <p:cond evt="onStopAudio" delay="0">
                      <p:tgtEl>
                        <p:sldTgt/>
                      </p:tgtEl>
                    </p:cond>
                  </p:endCondLst>
                </p:cTn>
                <p:tgtEl>
                  <p:spTgt spid="18"/>
                </p:tgtEl>
              </p:cMediaNode>
            </p:audio>
          </p:childTnLst>
        </p:cTn>
      </p:par>
    </p:tnLst>
    <p:bldLst>
      <p:bldP spid="8" grpId="0" animBg="1"/>
      <p:bldP spid="9" grpId="0" animBg="1"/>
      <p:bldP spid="9" grpId="1" animBg="1"/>
      <p:bldP spid="10" grpId="0" animBg="1"/>
      <p:bldP spid="10" grpId="1" animBg="1"/>
      <p:bldP spid="11" grpId="0" animBg="1"/>
      <p:bldP spid="11" grpId="1" animBg="1"/>
      <p:bldP spid="12" grpId="0" animBg="1"/>
      <p:bldP spid="12" grpId="1"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7441820" y="1459123"/>
            <a:ext cx="1082759" cy="1610050"/>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83640" flipH="1">
            <a:off x="233879" y="8393230"/>
            <a:ext cx="1481004" cy="1643278"/>
          </a:xfrm>
          <a:prstGeom prst="rect">
            <a:avLst/>
          </a:prstGeom>
        </p:spPr>
      </p:pic>
      <p:sp>
        <p:nvSpPr>
          <p:cNvPr id="3" name="Rectangle 2"/>
          <p:cNvSpPr/>
          <p:nvPr/>
        </p:nvSpPr>
        <p:spPr>
          <a:xfrm>
            <a:off x="533400" y="173918"/>
            <a:ext cx="17145000" cy="875048"/>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1200"/>
              </a:spcAft>
              <a:buClrTx/>
              <a:buSzTx/>
              <a:buFontTx/>
              <a:buNone/>
              <a:tabLst/>
              <a:defRPr/>
            </a:pP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4" name="Rectangle 3"/>
              <p:cNvSpPr/>
              <p:nvPr/>
            </p:nvSpPr>
            <p:spPr>
              <a:xfrm>
                <a:off x="6529245" y="1250671"/>
                <a:ext cx="10282909" cy="7785657"/>
              </a:xfrm>
              <a:prstGeom prst="rect">
                <a:avLst/>
              </a:prstGeom>
            </p:spPr>
            <p:txBody>
              <a:bodyPr wrap="square">
                <a:spAutoFit/>
              </a:bodyPr>
              <a:lstStyle/>
              <a:p>
                <a:pPr marL="30480" marR="30480" algn="just">
                  <a:lnSpc>
                    <a:spcPct val="200000"/>
                  </a:lnSpc>
                  <a:spcAft>
                    <a:spcPts val="1200"/>
                  </a:spcAft>
                </a:pPr>
                <a:r>
                  <a:rPr lang="da-DK" sz="4000" dirty="0">
                    <a:solidFill>
                      <a:srgbClr val="000000"/>
                    </a:solidFill>
                    <a:latin typeface="Arial" panose="020B0604020202020204" pitchFamily="34" charset="0"/>
                    <a:ea typeface="Times New Roman" panose="02020603050405020304" pitchFamily="18" charset="0"/>
                  </a:rPr>
                  <a:t>c) Có </a:t>
                </a:r>
                <a14:m>
                  <m:oMath xmlns:m="http://schemas.openxmlformats.org/officeDocument/2006/math">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𝑀</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𝑀</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𝑀𝑁𝑃𝑄</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 </m:t>
                    </m:r>
                  </m:oMath>
                </a14:m>
                <a:endParaRPr lang="en-US" sz="3600" dirty="0">
                  <a:latin typeface="Times New Roman" panose="02020603050405020304" pitchFamily="18" charset="0"/>
                  <a:ea typeface="Times New Roman" panose="02020603050405020304" pitchFamily="18" charset="0"/>
                </a:endParaRPr>
              </a:p>
              <a:p>
                <a:pPr marL="30480" marR="30480" algn="just">
                  <a:lnSpc>
                    <a:spcPct val="200000"/>
                  </a:lnSpc>
                  <a:spcAft>
                    <a:spcPts val="1200"/>
                  </a:spcAft>
                </a:pPr>
                <a14:m>
                  <m:oMath xmlns:m="http://schemas.openxmlformats.org/officeDocument/2006/math">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𝑀</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𝑀</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𝑀𝑁</m:t>
                    </m:r>
                  </m:oMath>
                </a14:m>
                <a:r>
                  <a:rPr lang="da-DK" sz="4000" dirty="0">
                    <a:solidFill>
                      <a:srgbClr val="000000"/>
                    </a:solidFill>
                    <a:latin typeface="Arial" panose="020B0604020202020204" pitchFamily="34" charset="0"/>
                    <a:ea typeface="Times New Roman" panose="02020603050405020304" pitchFamily="18" charset="0"/>
                  </a:rPr>
                  <a:t>; </a:t>
                </a:r>
                <a14:m>
                  <m:oMath xmlns:m="http://schemas.openxmlformats.org/officeDocument/2006/math">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𝑀</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𝑀</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𝑀𝑃</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oMath>
                </a14:m>
                <a:endParaRPr lang="en-US" sz="3600" dirty="0">
                  <a:latin typeface="Times New Roman" panose="02020603050405020304" pitchFamily="18" charset="0"/>
                  <a:ea typeface="Times New Roman" panose="02020603050405020304" pitchFamily="18" charset="0"/>
                </a:endParaRPr>
              </a:p>
              <a:p>
                <a:pPr marL="30480" marR="30480" algn="just">
                  <a:lnSpc>
                    <a:spcPct val="200000"/>
                  </a:lnSpc>
                  <a:spcAft>
                    <a:spcPts val="1200"/>
                  </a:spcAft>
                </a:pPr>
                <a14:m>
                  <m:oMath xmlns:m="http://schemas.openxmlformats.org/officeDocument/2006/math">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accPr>
                      <m:e>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𝑁𝑀𝑃</m:t>
                        </m:r>
                      </m:e>
                    </m:acc>
                  </m:oMath>
                </a14:m>
                <a:r>
                  <a:rPr lang="da-DK" sz="4000" dirty="0">
                    <a:solidFill>
                      <a:srgbClr val="000000"/>
                    </a:solidFill>
                    <a:latin typeface="Arial" panose="020B0604020202020204" pitchFamily="34" charset="0"/>
                    <a:ea typeface="Times New Roman" panose="02020603050405020304" pitchFamily="18" charset="0"/>
                  </a:rPr>
                  <a:t> là góc phẳng nhị diện của góc nhị diện </a:t>
                </a:r>
                <a14:m>
                  <m:oMath xmlns:m="http://schemas.openxmlformats.org/officeDocument/2006/math">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𝑁</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 </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𝑀𝑀</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 </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𝑃</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oMath>
                </a14:m>
                <a:endParaRPr lang="en-US" sz="3600" dirty="0">
                  <a:latin typeface="Times New Roman" panose="02020603050405020304" pitchFamily="18" charset="0"/>
                  <a:ea typeface="Times New Roman" panose="02020603050405020304" pitchFamily="18" charset="0"/>
                </a:endParaRPr>
              </a:p>
              <a:p>
                <a:pPr marL="30480" marR="30480" algn="just">
                  <a:lnSpc>
                    <a:spcPct val="200000"/>
                  </a:lnSpc>
                </a:pPr>
                <a:r>
                  <a:rPr lang="da-DK" sz="4000" dirty="0">
                    <a:solidFill>
                      <a:srgbClr val="000000"/>
                    </a:solidFill>
                    <a:latin typeface="Arial" panose="020B0604020202020204" pitchFamily="34" charset="0"/>
                    <a:ea typeface="Times New Roman" panose="02020603050405020304" pitchFamily="18" charset="0"/>
                  </a:rPr>
                  <a:t>Vậy số đo của góc nhị diện </a:t>
                </a:r>
                <a14:m>
                  <m:oMath xmlns:m="http://schemas.openxmlformats.org/officeDocument/2006/math">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𝑁</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 </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𝑀𝑀</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 </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𝑃</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oMath>
                </a14:m>
                <a:r>
                  <a:rPr lang="da-DK" sz="4000" dirty="0">
                    <a:solidFill>
                      <a:srgbClr val="000000"/>
                    </a:solidFill>
                    <a:latin typeface="Arial" panose="020B0604020202020204" pitchFamily="34" charset="0"/>
                    <a:ea typeface="Times New Roman" panose="02020603050405020304" pitchFamily="18" charset="0"/>
                  </a:rPr>
                  <a:t> bằng</a:t>
                </a:r>
                <a14:m>
                  <m:oMath xmlns:m="http://schemas.openxmlformats.org/officeDocument/2006/math">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 </m:t>
                    </m:r>
                    <m:sSup>
                      <m:sSup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sSupPr>
                      <m:e>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45</m:t>
                        </m:r>
                      </m:e>
                      <m:sup>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sup>
                    </m:sSup>
                  </m:oMath>
                </a14:m>
                <a:r>
                  <a:rPr lang="da-DK" sz="4000" dirty="0">
                    <a:solidFill>
                      <a:srgbClr val="000000"/>
                    </a:solidFill>
                    <a:latin typeface="Arial" panose="020B0604020202020204" pitchFamily="34" charset="0"/>
                    <a:ea typeface="Times New Roman" panose="02020603050405020304" pitchFamily="18" charset="0"/>
                  </a:rPr>
                  <a:t>.</a:t>
                </a:r>
                <a:endParaRPr lang="en-US" sz="3600" dirty="0">
                  <a:latin typeface="Times New Roman" panose="02020603050405020304" pitchFamily="18" charset="0"/>
                  <a:ea typeface="Times New Roman" panose="02020603050405020304" pitchFamily="18" charset="0"/>
                </a:endParaRPr>
              </a:p>
            </p:txBody>
          </p:sp>
        </mc:Choice>
        <mc:Fallback>
          <p:sp>
            <p:nvSpPr>
              <p:cNvPr id="4" name="Rectangle 3"/>
              <p:cNvSpPr>
                <a:spLocks noRot="1" noChangeAspect="1" noMove="1" noResize="1" noEditPoints="1" noAdjustHandles="1" noChangeArrowheads="1" noChangeShapeType="1" noTextEdit="1"/>
              </p:cNvSpPr>
              <p:nvPr/>
            </p:nvSpPr>
            <p:spPr>
              <a:xfrm>
                <a:off x="6529245" y="1250671"/>
                <a:ext cx="10282909" cy="7785657"/>
              </a:xfrm>
              <a:prstGeom prst="rect">
                <a:avLst/>
              </a:prstGeom>
              <a:blipFill>
                <a:blip r:embed="rId6"/>
                <a:stretch>
                  <a:fillRect l="-1778" r="-1838" b="-2349"/>
                </a:stretch>
              </a:blipFill>
            </p:spPr>
            <p:txBody>
              <a:bodyPr/>
              <a:lstStyle/>
              <a:p>
                <a:r>
                  <a:rPr lang="en-US">
                    <a:noFill/>
                  </a:rPr>
                  <a:t> </a:t>
                </a:r>
              </a:p>
            </p:txBody>
          </p:sp>
        </mc:Fallback>
      </mc:AlternateContent>
      <p:sp>
        <p:nvSpPr>
          <p:cNvPr id="10" name="Oval Callout 9"/>
          <p:cNvSpPr/>
          <p:nvPr/>
        </p:nvSpPr>
        <p:spPr>
          <a:xfrm>
            <a:off x="1475846" y="1085545"/>
            <a:ext cx="1794022" cy="786468"/>
          </a:xfrm>
          <a:prstGeom prst="wedgeEllipseCallout">
            <a:avLst>
              <a:gd name="adj1" fmla="val 16723"/>
              <a:gd name="adj2" fmla="val 80858"/>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3800" b="1" i="0" u="none" strike="noStrike" kern="0" cap="none" spc="0" normalizeH="0" baseline="0" noProof="0" dirty="0">
              <a:ln>
                <a:noFill/>
              </a:ln>
              <a:solidFill>
                <a:srgbClr val="FFFFFF"/>
              </a:solidFill>
              <a:effectLst/>
              <a:uLnTx/>
              <a:uFillTx/>
              <a:latin typeface="Arial"/>
              <a:ea typeface="+mn-ea"/>
              <a:cs typeface="+mn-cs"/>
            </a:endParaRPr>
          </a:p>
        </p:txBody>
      </p:sp>
      <p:pic>
        <p:nvPicPr>
          <p:cNvPr id="2" name="Picture 1">
            <a:extLst>
              <a:ext uri="{FF2B5EF4-FFF2-40B4-BE49-F238E27FC236}">
                <a16:creationId xmlns:a16="http://schemas.microsoft.com/office/drawing/2014/main" id="{2D0DA30A-FD79-54CC-1C47-5F120CA2FFB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75846" y="3043105"/>
            <a:ext cx="4816819" cy="5042693"/>
          </a:xfrm>
          <a:prstGeom prst="rect">
            <a:avLst/>
          </a:prstGeom>
        </p:spPr>
      </p:pic>
    </p:spTree>
    <p:extLst>
      <p:ext uri="{BB962C8B-B14F-4D97-AF65-F5344CB8AC3E}">
        <p14:creationId xmlns:p14="http://schemas.microsoft.com/office/powerpoint/2010/main" val="2861071060"/>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988</TotalTime>
  <Words>4630</Words>
  <Application>Microsoft Office PowerPoint</Application>
  <PresentationFormat>Custom</PresentationFormat>
  <Paragraphs>319</Paragraphs>
  <Slides>57</Slides>
  <Notes>12</Notes>
  <HiddenSlides>0</HiddenSlides>
  <MMClips>8</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57</vt:i4>
      </vt:variant>
    </vt:vector>
  </HeadingPairs>
  <TitlesOfParts>
    <vt:vector size="67" baseType="lpstr">
      <vt:lpstr>Arial</vt:lpstr>
      <vt:lpstr>Calibri</vt:lpstr>
      <vt:lpstr>Arial (Body)</vt:lpstr>
      <vt:lpstr>Cambria Math</vt:lpstr>
      <vt:lpstr>Times New Roman</vt:lpstr>
      <vt:lpstr>Kavoon</vt:lpstr>
      <vt:lpstr>Symbol</vt:lpstr>
      <vt:lpstr>Office Theme</vt:lpstr>
      <vt:lpstr>5_Office Theme</vt:lpstr>
      <vt:lpstr>Default Design</vt:lpstr>
      <vt:lpstr>PowerPoint Presentation</vt:lpstr>
      <vt:lpstr>PowerPoint Presentation</vt:lpstr>
      <vt:lpstr>BÀI TẬP TRẮC NGHIỆM</vt:lpstr>
      <vt:lpstr>BÀI TẬP TRẮC NGHIỆM</vt:lpstr>
      <vt:lpstr>PowerPoint Presentation</vt:lpstr>
      <vt:lpstr>BÀI TẬP TRẮC NGHIỆM</vt:lpstr>
      <vt:lpstr>PowerPoint Presentation</vt:lpstr>
      <vt:lpstr>BÀI TẬP TRẮC NGHIỆM</vt:lpstr>
      <vt:lpstr>PowerPoint Presentation</vt:lpstr>
      <vt:lpstr>BÀI TẬP TRẮC NGHIỆM</vt:lpstr>
      <vt:lpstr>PowerPoint Presentation</vt:lpstr>
      <vt:lpstr>BÀI TẬP TRẮC NGHIỆM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TẬP TRẮC NGHIỆM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Pink Minimalist Math Class Presentation</dc:title>
  <dc:creator>Hà Ngân</dc:creator>
  <cp:lastModifiedBy>tuyết nguyễn thị ánh</cp:lastModifiedBy>
  <cp:revision>96</cp:revision>
  <dcterms:created xsi:type="dcterms:W3CDTF">2006-08-16T00:00:00Z</dcterms:created>
  <dcterms:modified xsi:type="dcterms:W3CDTF">2024-01-05T18:50:47Z</dcterms:modified>
  <dc:identifier>DAFSQ-Bl3TE</dc:identifier>
</cp:coreProperties>
</file>