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34"/>
  </p:notesMasterIdLst>
  <p:sldIdLst>
    <p:sldId id="256" r:id="rId3"/>
    <p:sldId id="257" r:id="rId4"/>
    <p:sldId id="259" r:id="rId5"/>
    <p:sldId id="258" r:id="rId6"/>
    <p:sldId id="260" r:id="rId7"/>
    <p:sldId id="312" r:id="rId8"/>
    <p:sldId id="358" r:id="rId9"/>
    <p:sldId id="282" r:id="rId10"/>
    <p:sldId id="266" r:id="rId11"/>
    <p:sldId id="264" r:id="rId12"/>
    <p:sldId id="314" r:id="rId13"/>
    <p:sldId id="359" r:id="rId14"/>
    <p:sldId id="315" r:id="rId15"/>
    <p:sldId id="347" r:id="rId16"/>
    <p:sldId id="323" r:id="rId17"/>
    <p:sldId id="271" r:id="rId18"/>
    <p:sldId id="355" r:id="rId19"/>
    <p:sldId id="329" r:id="rId20"/>
    <p:sldId id="330" r:id="rId21"/>
    <p:sldId id="334" r:id="rId22"/>
    <p:sldId id="331" r:id="rId23"/>
    <p:sldId id="332" r:id="rId24"/>
    <p:sldId id="333" r:id="rId25"/>
    <p:sldId id="328" r:id="rId26"/>
    <p:sldId id="351" r:id="rId27"/>
    <p:sldId id="361" r:id="rId28"/>
    <p:sldId id="354" r:id="rId29"/>
    <p:sldId id="336" r:id="rId30"/>
    <p:sldId id="339" r:id="rId31"/>
    <p:sldId id="274" r:id="rId32"/>
    <p:sldId id="291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Anaheim" panose="020B0604020202020204" charset="0"/>
      <p:regular r:id="rId36"/>
    </p:embeddedFont>
    <p:embeddedFont>
      <p:font typeface="Maven Pro" panose="020B060402020202020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Poppins SemiBold" panose="020B0604020202020204" charset="0"/>
      <p:regular r:id="rId43"/>
      <p:bold r:id="rId44"/>
      <p:italic r:id="rId45"/>
      <p:boldItalic r:id="rId46"/>
    </p:embeddedFont>
    <p:embeddedFont>
      <p:font typeface="Delius" panose="020B0604020202020204" charset="0"/>
      <p:regular r:id="rId47"/>
    </p:embeddedFont>
    <p:embeddedFont>
      <p:font typeface="Dotum" panose="020B0600000101010101" pitchFamily="34" charset="-127"/>
      <p:regular r:id="rId48"/>
    </p:embeddedFont>
    <p:embeddedFont>
      <p:font typeface="Chelsea Market" panose="020B0604020202020204" charset="0"/>
      <p:regular r:id="rId49"/>
    </p:embeddedFont>
    <p:embeddedFont>
      <p:font typeface="Nunito Light" panose="020B0604020202020204" charset="0"/>
      <p:regular r:id="rId50"/>
      <p:italic r:id="rId51"/>
    </p:embeddedFont>
    <p:embeddedFont>
      <p:font typeface="Be Vietnam Pro" panose="020B0604020202020204" charset="0"/>
      <p:regular r:id="rId52"/>
      <p:bold r:id="rId53"/>
      <p:italic r:id="rId54"/>
      <p:boldItalic r:id="rId55"/>
    </p:embeddedFont>
    <p:embeddedFont>
      <p:font typeface="Maven Pro ExtraBold" panose="020B0604020202020204" charset="0"/>
      <p:bold r:id="rId56"/>
    </p:embeddedFont>
    <p:embeddedFont>
      <p:font typeface="Pangolin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7c0ad4e2f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27c0ad4e2f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5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8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7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347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38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19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53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78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6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89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34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76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5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62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75" y="861975"/>
            <a:ext cx="3851700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Delius"/>
                <a:ea typeface="Delius"/>
                <a:cs typeface="Delius"/>
                <a:sym typeface="Deli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05738"/>
            <a:ext cx="4241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61186" y="-15826"/>
            <a:ext cx="5485465" cy="5535558"/>
            <a:chOff x="-161186" y="-15826"/>
            <a:chExt cx="5485465" cy="553555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 rot="-1329227">
              <a:off x="3723827" y="4658588"/>
              <a:ext cx="1545995" cy="591484"/>
              <a:chOff x="5554408" y="1265017"/>
              <a:chExt cx="1620304" cy="61991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184503" y="167988"/>
            <a:ext cx="8715438" cy="4855165"/>
            <a:chOff x="184503" y="167988"/>
            <a:chExt cx="8715438" cy="4855165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237542" y="167988"/>
              <a:ext cx="518939" cy="371512"/>
              <a:chOff x="4237542" y="167988"/>
              <a:chExt cx="518939" cy="371512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540580" y="167988"/>
                <a:ext cx="215901" cy="218072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6027" extrusionOk="0">
                    <a:moveTo>
                      <a:pt x="3069" y="1"/>
                    </a:moveTo>
                    <a:cubicBezTo>
                      <a:pt x="2603" y="1"/>
                      <a:pt x="2150" y="123"/>
                      <a:pt x="1715" y="365"/>
                    </a:cubicBezTo>
                    <a:cubicBezTo>
                      <a:pt x="891" y="810"/>
                      <a:pt x="347" y="1519"/>
                      <a:pt x="133" y="2425"/>
                    </a:cubicBezTo>
                    <a:cubicBezTo>
                      <a:pt x="1" y="2986"/>
                      <a:pt x="34" y="3530"/>
                      <a:pt x="215" y="4090"/>
                    </a:cubicBezTo>
                    <a:cubicBezTo>
                      <a:pt x="462" y="4799"/>
                      <a:pt x="874" y="5342"/>
                      <a:pt x="1583" y="5705"/>
                    </a:cubicBezTo>
                    <a:cubicBezTo>
                      <a:pt x="1956" y="5915"/>
                      <a:pt x="2363" y="6026"/>
                      <a:pt x="2803" y="6026"/>
                    </a:cubicBezTo>
                    <a:cubicBezTo>
                      <a:pt x="2984" y="6026"/>
                      <a:pt x="3171" y="6007"/>
                      <a:pt x="3363" y="5969"/>
                    </a:cubicBezTo>
                    <a:cubicBezTo>
                      <a:pt x="4055" y="5853"/>
                      <a:pt x="4599" y="5474"/>
                      <a:pt x="5077" y="4980"/>
                    </a:cubicBezTo>
                    <a:cubicBezTo>
                      <a:pt x="5456" y="4601"/>
                      <a:pt x="5670" y="4123"/>
                      <a:pt x="5802" y="3612"/>
                    </a:cubicBezTo>
                    <a:cubicBezTo>
                      <a:pt x="5967" y="2920"/>
                      <a:pt x="5934" y="2261"/>
                      <a:pt x="5621" y="1618"/>
                    </a:cubicBezTo>
                    <a:cubicBezTo>
                      <a:pt x="5291" y="942"/>
                      <a:pt x="4797" y="448"/>
                      <a:pt x="4072" y="184"/>
                    </a:cubicBezTo>
                    <a:cubicBezTo>
                      <a:pt x="3731" y="61"/>
                      <a:pt x="3397" y="1"/>
                      <a:pt x="3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237542" y="427334"/>
                <a:ext cx="121682" cy="112166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100" extrusionOk="0">
                    <a:moveTo>
                      <a:pt x="1655" y="1"/>
                    </a:moveTo>
                    <a:cubicBezTo>
                      <a:pt x="1569" y="1"/>
                      <a:pt x="1485" y="8"/>
                      <a:pt x="1402" y="22"/>
                    </a:cubicBezTo>
                    <a:cubicBezTo>
                      <a:pt x="611" y="170"/>
                      <a:pt x="1" y="1027"/>
                      <a:pt x="199" y="1851"/>
                    </a:cubicBezTo>
                    <a:cubicBezTo>
                      <a:pt x="368" y="2572"/>
                      <a:pt x="987" y="3099"/>
                      <a:pt x="1710" y="3099"/>
                    </a:cubicBezTo>
                    <a:cubicBezTo>
                      <a:pt x="1830" y="3099"/>
                      <a:pt x="1953" y="3085"/>
                      <a:pt x="2077" y="3054"/>
                    </a:cubicBezTo>
                    <a:cubicBezTo>
                      <a:pt x="2934" y="2840"/>
                      <a:pt x="3363" y="2197"/>
                      <a:pt x="3182" y="1291"/>
                    </a:cubicBezTo>
                    <a:cubicBezTo>
                      <a:pt x="3108" y="482"/>
                      <a:pt x="2365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84503" y="4548871"/>
              <a:ext cx="583307" cy="474282"/>
              <a:chOff x="184503" y="4548871"/>
              <a:chExt cx="583307" cy="474282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658647" y="4548871"/>
                <a:ext cx="109163" cy="11024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3047" extrusionOk="0">
                    <a:moveTo>
                      <a:pt x="1432" y="1"/>
                    </a:moveTo>
                    <a:cubicBezTo>
                      <a:pt x="1072" y="1"/>
                      <a:pt x="765" y="202"/>
                      <a:pt x="512" y="470"/>
                    </a:cubicBezTo>
                    <a:cubicBezTo>
                      <a:pt x="1" y="997"/>
                      <a:pt x="67" y="1903"/>
                      <a:pt x="380" y="2365"/>
                    </a:cubicBezTo>
                    <a:cubicBezTo>
                      <a:pt x="633" y="2760"/>
                      <a:pt x="1098" y="3046"/>
                      <a:pt x="1590" y="3046"/>
                    </a:cubicBezTo>
                    <a:cubicBezTo>
                      <a:pt x="1836" y="3046"/>
                      <a:pt x="2088" y="2975"/>
                      <a:pt x="2325" y="2810"/>
                    </a:cubicBezTo>
                    <a:cubicBezTo>
                      <a:pt x="2836" y="2480"/>
                      <a:pt x="3017" y="2019"/>
                      <a:pt x="3017" y="1442"/>
                    </a:cubicBezTo>
                    <a:cubicBezTo>
                      <a:pt x="3000" y="651"/>
                      <a:pt x="2358" y="25"/>
                      <a:pt x="1550" y="8"/>
                    </a:cubicBezTo>
                    <a:cubicBezTo>
                      <a:pt x="1510" y="3"/>
                      <a:pt x="1471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4503" y="4659124"/>
                <a:ext cx="418074" cy="364029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7032" extrusionOk="0">
                    <a:moveTo>
                      <a:pt x="3964" y="1"/>
                    </a:moveTo>
                    <a:cubicBezTo>
                      <a:pt x="3201" y="1"/>
                      <a:pt x="2434" y="254"/>
                      <a:pt x="1780" y="798"/>
                    </a:cubicBezTo>
                    <a:cubicBezTo>
                      <a:pt x="214" y="2117"/>
                      <a:pt x="0" y="3880"/>
                      <a:pt x="1302" y="5561"/>
                    </a:cubicBezTo>
                    <a:cubicBezTo>
                      <a:pt x="1912" y="6572"/>
                      <a:pt x="2981" y="7031"/>
                      <a:pt x="4050" y="7031"/>
                    </a:cubicBezTo>
                    <a:cubicBezTo>
                      <a:pt x="4829" y="7031"/>
                      <a:pt x="5609" y="6787"/>
                      <a:pt x="6214" y="6336"/>
                    </a:cubicBezTo>
                    <a:cubicBezTo>
                      <a:pt x="7664" y="5248"/>
                      <a:pt x="8076" y="2891"/>
                      <a:pt x="6823" y="1375"/>
                    </a:cubicBezTo>
                    <a:cubicBezTo>
                      <a:pt x="6085" y="493"/>
                      <a:pt x="5028" y="1"/>
                      <a:pt x="3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8716502" y="1405625"/>
              <a:ext cx="183439" cy="16911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65947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223600" y="1348396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173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223600" y="2700652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6399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223600" y="4052925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278098" y="1938133"/>
            <a:ext cx="1075421" cy="1267237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161186" y="-15826"/>
            <a:ext cx="9445898" cy="5218160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30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3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1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5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0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2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3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597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71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"/>
          </p:nvPr>
        </p:nvSpPr>
        <p:spPr>
          <a:xfrm>
            <a:off x="1937950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2"/>
          </p:nvPr>
        </p:nvSpPr>
        <p:spPr>
          <a:xfrm>
            <a:off x="5750891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1937950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5750891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1102380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6" hasCustomPrompt="1"/>
          </p:nvPr>
        </p:nvSpPr>
        <p:spPr>
          <a:xfrm>
            <a:off x="1102380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7" hasCustomPrompt="1"/>
          </p:nvPr>
        </p:nvSpPr>
        <p:spPr>
          <a:xfrm>
            <a:off x="4915303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4915303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1937950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5750891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subTitle" idx="14"/>
          </p:nvPr>
        </p:nvSpPr>
        <p:spPr>
          <a:xfrm>
            <a:off x="1937950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5"/>
          </p:nvPr>
        </p:nvSpPr>
        <p:spPr>
          <a:xfrm>
            <a:off x="5750891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601" name="Google Shape;601;p13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602" name="Google Shape;602;p13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606" name="Google Shape;606;p13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7" name="Google Shape;617;p13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618" name="Google Shape;618;p13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3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3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21" name="Google Shape;621;p13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622" name="Google Shape;622;p13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745875" y="3470500"/>
            <a:ext cx="5637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745850" y="1122500"/>
            <a:ext cx="5637000" cy="23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3297712" y="4358213"/>
            <a:ext cx="1267237" cy="1075421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161186" y="-15826"/>
            <a:ext cx="1135926" cy="998478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6" r:id="rId11"/>
    <p:sldLayoutId id="2147483668" r:id="rId12"/>
    <p:sldLayoutId id="2147483670" r:id="rId13"/>
    <p:sldLayoutId id="2147483673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5.png"/><Relationship Id="rId7" Type="http://schemas.openxmlformats.org/officeDocument/2006/relationships/image" Target="../media/image62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11" Type="http://schemas.openxmlformats.org/officeDocument/2006/relationships/image" Target="../media/image53.png"/><Relationship Id="rId5" Type="http://schemas.openxmlformats.org/officeDocument/2006/relationships/image" Target="../media/image60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65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75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6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80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microsoft.com/office/2007/relationships/hdphoto" Target="../media/hdphoto10.wdp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microsoft.com/office/2007/relationships/hdphoto" Target="../media/hdphoto1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microsoft.com/office/2007/relationships/hdphoto" Target="../media/hdphoto11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2.wdp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4"/>
          <p:cNvSpPr txBox="1">
            <a:spLocks noGrp="1"/>
          </p:cNvSpPr>
          <p:nvPr>
            <p:ph type="ctrTitle"/>
          </p:nvPr>
        </p:nvSpPr>
        <p:spPr>
          <a:xfrm>
            <a:off x="1471573" y="989942"/>
            <a:ext cx="6237562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CHÀO MỪNG </a:t>
            </a:r>
            <a:r>
              <a:rPr lang="en-US" sz="45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CẢ LỚP</a:t>
            </a: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 VỚI TIẾT </a:t>
            </a:r>
            <a:r>
              <a:rPr lang="en-US" sz="45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HỌC</a:t>
            </a:r>
            <a:br>
              <a:rPr lang="en-US" sz="45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HÔM  NAY!</a:t>
            </a:r>
            <a:endParaRPr sz="45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42760" y="3016773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088" y="96463"/>
            <a:ext cx="7677383" cy="82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2D1549"/>
              </a:buClr>
              <a:buSzPts val="1100"/>
              <a:defRPr/>
            </a:pPr>
            <a:r>
              <a:rPr lang="en-US" sz="1700" b="1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Ví </a:t>
            </a:r>
            <a:r>
              <a:rPr lang="en-US" sz="1700" b="1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dụ </a:t>
            </a:r>
            <a:r>
              <a:rPr lang="en-US" sz="1700" b="1" smtClean="0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1:</a:t>
            </a:r>
            <a:r>
              <a:rPr lang="en-US" sz="1700" kern="1200" smtClean="0">
                <a:latin typeface="+mn-lt"/>
                <a:ea typeface="+mn-ea"/>
                <a:cs typeface="Arial" panose="020B0604020202020204" pitchFamily="34" charset="0"/>
              </a:rPr>
              <a:t> C</a:t>
            </a:r>
            <a:r>
              <a:rPr lang="vi-VN" sz="1700" kern="1200" smtClean="0">
                <a:latin typeface="+mn-lt"/>
                <a:ea typeface="+mn-ea"/>
                <a:cs typeface="Arial" panose="020B0604020202020204" pitchFamily="34" charset="0"/>
              </a:rPr>
              <a:t>ho </a:t>
            </a:r>
            <a:r>
              <a:rPr lang="vi-VN" sz="1700" kern="1200">
                <a:latin typeface="+mn-lt"/>
                <a:ea typeface="+mn-ea"/>
                <a:cs typeface="Arial" panose="020B0604020202020204" pitchFamily="34" charset="0"/>
              </a:rPr>
              <a:t>hình hộp MNPQ.M’N’P’Q có góc giữa hai đường thẳng MN và MQ bằng 70° (Hình </a:t>
            </a:r>
            <a:r>
              <a:rPr lang="vi-VN" sz="1700" kern="1200">
                <a:latin typeface="+mn-lt"/>
                <a:ea typeface="+mn-ea"/>
                <a:cs typeface="Arial" panose="020B0604020202020204" pitchFamily="34" charset="0"/>
              </a:rPr>
              <a:t>4</a:t>
            </a:r>
            <a:r>
              <a:rPr lang="vi-VN" sz="1700" kern="1200" smtClean="0">
                <a:latin typeface="+mn-lt"/>
                <a:ea typeface="+mn-ea"/>
                <a:cs typeface="Arial" panose="020B0604020202020204" pitchFamily="34" charset="0"/>
              </a:rPr>
              <a:t>).</a:t>
            </a:r>
            <a:endParaRPr lang="vi-VN" sz="1700" kern="1200"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982" y="699315"/>
            <a:ext cx="2142483" cy="24330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88" y="925151"/>
            <a:ext cx="591219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Góc giữa hai đường thẳng M’N’ và NP bằng góc giữa hai đường thẳng: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MN và MP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1700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MN và MQ.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MP và NP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1700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NN’ và NP.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Tính góc giữa hai đường thẳng M’N và NP.</a:t>
            </a:r>
            <a:endParaRPr lang="vi-VN" sz="17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87" y="3412396"/>
            <a:ext cx="8257831" cy="172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a) Vì M’N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’ </a:t>
            </a:r>
            <a:r>
              <a:rPr lang="en-US" sz="1700" smtClean="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MN,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NP </a:t>
            </a:r>
            <a:r>
              <a:rPr lang="en-US" sz="1700" smtClean="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MQ nên góc giữa hai đường thẳng M’N’ và NP bằng góc giữa hai đường thẳng MN và MQ. Chọn phương án B.</a:t>
            </a:r>
            <a:endParaRPr lang="vi-VN" sz="1700">
              <a:latin typeface="+mn-lt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b) Vì góc giữa hai đường thẳng MN và MQ bằng 70° nên góc giữa hai đường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thẳng 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M’N’</a:t>
            </a:r>
            <a:r>
              <a:rPr lang="en-US" sz="1700" smtClean="0">
                <a:latin typeface="+mn-lt"/>
              </a:rPr>
              <a:t> 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và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NP bằng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70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°.</a:t>
            </a:r>
            <a:endParaRPr lang="vi-VN" sz="17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545183" y="169855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311" y="794712"/>
            <a:ext cx="77069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700">
                <a:latin typeface="+mn-lt"/>
              </a:rPr>
              <a:t>Cho tứ diện ABCD có M, N, P lần lượt là trung điểm của AB, BC, DA. </a:t>
            </a:r>
            <a:r>
              <a:rPr lang="vi-VN" sz="1700">
                <a:latin typeface="+mn-lt"/>
              </a:rPr>
              <a:t>Biết </a:t>
            </a:r>
            <a:r>
              <a:rPr lang="en-US" sz="1700" smtClean="0">
                <a:latin typeface="+mn-lt"/>
              </a:rPr>
              <a:t> </a:t>
            </a:r>
            <a:r>
              <a:rPr lang="vi-VN" sz="1700" smtClean="0">
                <a:latin typeface="+mn-lt"/>
              </a:rPr>
              <a:t>tam </a:t>
            </a:r>
            <a:r>
              <a:rPr lang="vi-VN" sz="1700">
                <a:latin typeface="+mn-lt"/>
              </a:rPr>
              <a:t>giác MNP đều. Tính góc giữa hai đường thẳng AC và </a:t>
            </a:r>
            <a:r>
              <a:rPr lang="vi-VN" sz="1700">
                <a:latin typeface="+mn-lt"/>
              </a:rPr>
              <a:t>BD</a:t>
            </a:r>
            <a:r>
              <a:rPr lang="vi-VN" sz="1700" smtClean="0">
                <a:latin typeface="+mn-lt"/>
              </a:rPr>
              <a:t>.</a:t>
            </a:r>
            <a:endParaRPr lang="vi-VN" sz="170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311" y="1798917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38" y="2295575"/>
            <a:ext cx="2292115" cy="25944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17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+mn-lt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+mn-lt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BN</m:t>
                            </m:r>
                            <m: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CN</m:t>
                            </m:r>
                            <m: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+mn-lt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+mn-lt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 i="1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1700" b="0" i="0" smtClean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7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17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+mn-lt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+mn-lt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AP</m:t>
                            </m:r>
                            <m: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DP</m:t>
                            </m:r>
                            <m: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+mn-lt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+mn-lt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en-US" sz="17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a-DK" sz="17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Ta </a:t>
                </a:r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đều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d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  <a:blipFill>
                <a:blip r:embed="rId5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27495" y="459364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33625" y="576177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r>
              <a:rPr lang="en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7670" y="1802975"/>
            <a:ext cx="92655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vi-VN" sz="42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HAI ĐƯỜNG THẲNG</a:t>
            </a: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VUÔNG</a:t>
            </a:r>
            <a:r>
              <a:rPr kumimoji="0" lang="en-US" sz="4200" b="1" i="0" u="none" strike="noStrike" kern="0" cap="none" spc="0" normalizeH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GÓC</a:t>
            </a: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TRONG KHÔNG GIAN</a:t>
            </a:r>
            <a:endParaRPr kumimoji="0" lang="vi-VN" sz="42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cs typeface="Arial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4440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813" y="0"/>
            <a:ext cx="1065187" cy="1149752"/>
          </a:xfrm>
          <a:prstGeom prst="rect">
            <a:avLst/>
          </a:prstGeom>
        </p:spPr>
      </p:pic>
      <p:sp>
        <p:nvSpPr>
          <p:cNvPr id="38" name="Title 21"/>
          <p:cNvSpPr txBox="1">
            <a:spLocks/>
          </p:cNvSpPr>
          <p:nvPr/>
        </p:nvSpPr>
        <p:spPr>
          <a:xfrm>
            <a:off x="637447" y="672137"/>
            <a:ext cx="931120" cy="508404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</a:pPr>
                <a:r>
                  <a:rPr lang="vi-VN" sz="2000"/>
                  <a:t>Trong Hình 1 ở phần mở đầu, hai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smtClean="0"/>
                  <a:t> </a:t>
                </a:r>
                <a:r>
                  <a:rPr lang="vi-VN" sz="2000"/>
                  <a:t>gợi nên hình ảnh hai đường thẳng vuông góc. Góc giữa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bằng bao nhiêu </a:t>
                </a:r>
                <a:r>
                  <a:rPr lang="vi-VN" sz="2000"/>
                  <a:t>độ</a:t>
                </a:r>
                <a:r>
                  <a:rPr lang="vi-VN" sz="2000" smtClean="0"/>
                  <a:t>?</a:t>
                </a:r>
                <a:endParaRPr lang="vi-VN" sz="200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  <a:blipFill>
                <a:blip r:embed="rId5"/>
                <a:stretch>
                  <a:fillRect l="-896" r="-986" b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oogle Shape;2327;p41"/>
          <p:cNvGrpSpPr/>
          <p:nvPr/>
        </p:nvGrpSpPr>
        <p:grpSpPr>
          <a:xfrm rot="4649849" flipH="1">
            <a:off x="8152893" y="4159875"/>
            <a:ext cx="704509" cy="894075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56" y="2096190"/>
            <a:ext cx="3870222" cy="2926895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 rot="16200000">
            <a:off x="4931381" y="2491638"/>
            <a:ext cx="216702" cy="29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  <a:blipFill>
                <a:blip r:embed="rId7"/>
                <a:stretch>
                  <a:fillRect l="-1681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37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621" y="4297933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9" y="307193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  <a:buSzTx/>
            </a:pPr>
            <a:r>
              <a:rPr lang="vi-VN" sz="3400" b="1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Kết </a:t>
            </a:r>
            <a:r>
              <a:rPr lang="vi-VN" sz="3400" b="1" smtClean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luận</a:t>
            </a:r>
            <a:endParaRPr lang="vi-VN" sz="3400" b="1">
              <a:solidFill>
                <a:srgbClr val="C00000"/>
              </a:solidFill>
              <a:latin typeface="Arial" panose="020B0604020202020204" pitchFamily="34" charset="0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Hai đường thẳng được gọi là vuông góc với nhau nếu góc giữa chúng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Khi hai đường thẳng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góc với nhau, ta kí hiệu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2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blipFill>
                <a:blip r:embed="rId5"/>
                <a:stretch>
                  <a:fillRect l="-806" r="-806" b="-2381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95355" y="3349163"/>
            <a:ext cx="835296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smtClean="0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Nhận xét:</a:t>
            </a:r>
            <a:r>
              <a:rPr lang="en-US" sz="2200" i="1" smtClean="0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Nếu </a:t>
            </a:r>
            <a:r>
              <a:rPr lang="en-US" sz="22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 đường thẳng vuông góc với một trong hai đường thẳng song song thì nó vuông góc với đường còn lại.</a:t>
            </a:r>
            <a:endParaRPr lang="en-US" sz="22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35;p18"/>
          <p:cNvSpPr txBox="1">
            <a:spLocks/>
          </p:cNvSpPr>
          <p:nvPr/>
        </p:nvSpPr>
        <p:spPr>
          <a:xfrm>
            <a:off x="151355" y="203495"/>
            <a:ext cx="1285328" cy="32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latin typeface="Arial"/>
                <a:cs typeface="Poppins SemiBold"/>
                <a:sym typeface="Poppins SemiBold"/>
              </a:rPr>
              <a:t>Ví dụ 2: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E4D8E"/>
              </a:highlight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Cho hình chóp S.ABCD có đáy ABCD là hình thoi. Gọi M, N lần lượt là trung điểm của các cạnh SB và SD (Hình 5). Chứng minh rằng AC </a:t>
                </a:r>
                <a14:m>
                  <m:oMath xmlns:m="http://schemas.openxmlformats.org/officeDocument/2006/math">
                    <m:r>
                      <a:rPr lang="en-US" sz="1900">
                        <a:latin typeface="+mn-lt"/>
                      </a:rPr>
                      <m:t>⊥</m:t>
                    </m:r>
                  </m:oMath>
                </a14:m>
                <a:r>
                  <a:rPr lang="en-US" sz="1900" kern="1200" smtClean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MN.</a:t>
                </a:r>
                <a:endParaRPr lang="vi-VN" sz="1900" kern="120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blipFill>
                <a:blip r:embed="rId3"/>
                <a:stretch>
                  <a:fillRect l="-1259" r="-1259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247136" y="2369899"/>
            <a:ext cx="65595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50" b="1" i="1" u="sng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50" b="1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88" y="4436117"/>
            <a:ext cx="2523683" cy="70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09" y="4339733"/>
            <a:ext cx="604953" cy="6441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Vì M, N lần lượt là trung điểm của SB và SD nên 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MN </a:t>
                </a:r>
                <a:r>
                  <a:rPr lang="en-US" sz="19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//</a:t>
                </a:r>
                <a:r>
                  <a:rPr lang="vi-VN" sz="19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BD.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vi-VN" sz="19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Do 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tứ giác ABCD là hình thoi nên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BD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. </a:t>
                </a:r>
                <a:endParaRPr lang="en-US" sz="1900" smtClean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19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Từ 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các kết quả trên, ta có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MN.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  <a:blipFill>
                <a:blip r:embed="rId6"/>
                <a:stretch>
                  <a:fillRect l="-1024" r="-1138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581" y="23855"/>
            <a:ext cx="315800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latin typeface="+mn-lt"/>
                  </a:rPr>
                  <a:t> là trực tâm của tam giác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latin typeface="+mn-lt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smtClean="0">
                    <a:latin typeface="+mn-lt"/>
                  </a:rPr>
                  <a:t>.</a:t>
                </a:r>
                <a:endParaRPr lang="vi-VN" sz="200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  <a:blipFill>
                <a:blip r:embed="rId3"/>
                <a:stretch>
                  <a:fillRect l="-734" r="-80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4112" y="192167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smtClean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trực tâm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lăng </a:t>
                </a:r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trụ </a:t>
                </a:r>
                <a:endParaRPr lang="en-US" sz="2000" smtClean="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(đpcm)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  <a:blipFill>
                <a:blip r:embed="rId4"/>
                <a:stretch>
                  <a:fillRect l="-133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9489" y="300282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20" y="2289974"/>
            <a:ext cx="3425624" cy="2625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093" y="4413507"/>
            <a:ext cx="456978" cy="501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lang="en-US" sz="7000" b="1" smtClean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LUYỆN TẬP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624" y="366819"/>
            <a:ext cx="382905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33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3030847" y="1834275"/>
            <a:ext cx="2970605" cy="28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m:rPr>
                          <m:nor/>
                        </m:rPr>
                        <a:rPr lang="fr-FR" sz="2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48" y="133350"/>
            <a:ext cx="9427464" cy="14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1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đều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(Tứ diện có tất cả các cạnh bằng nhau). Số đo góc giữa hai đường thẳng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blipFill>
                <a:blip r:embed="rId11"/>
                <a:stretch>
                  <a:fillRect l="-914" r="-5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6184" y="4384625"/>
            <a:ext cx="915407" cy="3458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86184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7" y="3975333"/>
            <a:ext cx="97806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24642" y="2097855"/>
            <a:ext cx="98353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1;p38"/>
          <p:cNvSpPr txBox="1">
            <a:spLocks/>
          </p:cNvSpPr>
          <p:nvPr/>
        </p:nvSpPr>
        <p:spPr>
          <a:xfrm>
            <a:off x="710054" y="2805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aven Pro Extra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Hình 1, hai đường thẳng </a:t>
                </a:r>
                <a14:m>
                  <m:oMath xmlns:m="http://schemas.openxmlformats.org/officeDocument/2006/math"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gợi nên hình ảnh hai đường thẳng vuông góc trong không </a:t>
                </a:r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vi-VN" sz="2100" kern="1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100" kern="1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  <a:blipFill>
                <a:blip r:embed="rId3"/>
                <a:stretch>
                  <a:fillRect l="-878" r="-951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14095">
            <a:off x="-97716" y="4263274"/>
            <a:ext cx="542517" cy="797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62970" y="196151"/>
            <a:ext cx="322004" cy="49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751" y="2121038"/>
            <a:ext cx="3870222" cy="29268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1740" y="2336931"/>
            <a:ext cx="4284853" cy="1546577"/>
            <a:chOff x="680637" y="2189188"/>
            <a:chExt cx="4284853" cy="1546577"/>
          </a:xfrm>
        </p:grpSpPr>
        <p:sp>
          <p:nvSpPr>
            <p:cNvPr id="6" name="Rectangle 5"/>
            <p:cNvSpPr/>
            <p:nvPr/>
          </p:nvSpPr>
          <p:spPr>
            <a:xfrm>
              <a:off x="1361161" y="2189188"/>
              <a:ext cx="3604329" cy="1546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vi-VN" sz="2100" kern="1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không gian, thế nào là hai đường thẳng vuông góc với nhau?</a:t>
              </a:r>
              <a:endParaRPr lang="vi-VN" sz="2100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9"/>
            <p:cNvSpPr/>
            <p:nvPr/>
          </p:nvSpPr>
          <p:spPr>
            <a:xfrm>
              <a:off x="680637" y="2356167"/>
              <a:ext cx="599022" cy="865726"/>
            </a:xfrm>
            <a:custGeom>
              <a:avLst/>
              <a:gdLst/>
              <a:ahLst/>
              <a:cxnLst/>
              <a:rect l="l" t="t" r="r" b="b"/>
              <a:pathLst>
                <a:path w="2746629" h="4114800">
                  <a:moveTo>
                    <a:pt x="0" y="0"/>
                  </a:moveTo>
                  <a:lnTo>
                    <a:pt x="2746628" y="0"/>
                  </a:lnTo>
                  <a:lnTo>
                    <a:pt x="274662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100" y="1735955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4661" y="3642561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0" y="18262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" y="-46190"/>
            <a:ext cx="9390888" cy="17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Cho hình chóp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đáy là hình vuông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các cạnh bên đều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00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blipFill>
                <a:blip r:embed="rId11"/>
                <a:stretch>
                  <a:fillRect l="-832" r="-37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089720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47134" y="4454316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1600" y="1855551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9238" y="3975333"/>
            <a:ext cx="956197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21267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735249" y="2117332"/>
            <a:ext cx="94408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C -1.94444E-6 0.00232 0.23368 -0.08241 0.46927 -0.16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-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5062E-6 L 0.19289 -0.121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4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283909" y="2165020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3699" y="1294468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</a:pPr>
                <a:r>
                  <a:rPr lang="fr-FR" sz="16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46" y="300580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  <a:blipFill>
                <a:blip r:embed="rId6"/>
                <a:stretch>
                  <a:fillRect l="-68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192" y="3029075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cùng nằm trong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𝑚𝑝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  <a:blipFill>
                <a:blip r:embed="rId7"/>
                <a:stretch>
                  <a:fillRect l="-79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6957" y="1207773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và b cùng vuông góc với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  <a:blipFill>
                <a:blip r:embed="rId8"/>
                <a:stretch>
                  <a:fillRect l="-78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3" y="2955"/>
            <a:ext cx="9398442" cy="1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6572" y="85168"/>
            <a:ext cx="7894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</a:t>
            </a:r>
            <a:r>
              <a:rPr lang="fr-FR" sz="1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Trong không gian cho ba đường thẳng phân biệt a, b, c. Khẳng định nào sau đây đúng?</a:t>
            </a:r>
            <a:endParaRPr lang="en-US" sz="1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038657">
            <a:off x="1366283" y="2513981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9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8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52500" y="3289717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53839" y="1350728"/>
            <a:ext cx="109988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62264" y="3259633"/>
            <a:ext cx="94178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397830" y="2526479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182003" y="1498827"/>
            <a:ext cx="959991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7531E-6 C 4.72222E-6 0.00278 0.27361 -0.09506 0.54947 -0.1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C -4.72222E-6 3.95062E-6 0.10382 0.05864 0.20834 0.11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L 0.56789 0.125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062E-6 L 0.16788 -0.236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100" y="347426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379" y="17074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9155" y="17881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162160"/>
            <a:ext cx="9079992" cy="12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hình chóp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tất cả các cạnh đều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𝐼𝐽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blipFill>
                <a:blip r:embed="rId11"/>
                <a:stretch>
                  <a:fillRect l="-62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28900" y="1885950"/>
            <a:ext cx="1000964" cy="366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90455" y="3565426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108346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77966" y="2097855"/>
            <a:ext cx="101106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278 0.12613 0.10046 0.19922 0.1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3" y="9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-0.00016 0.09054 -0.08365 0.18194 -0.16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r>
                  <a:rPr lang="en-US" sz="20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240194"/>
            <a:ext cx="8549640" cy="13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cạnh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tâm đường tròn ngoại tiếp tam giác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Góc giữa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bao nhiêu ?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blipFill>
                <a:blip r:embed="rId11"/>
                <a:stretch>
                  <a:fillRect l="-668" r="-25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33700" y="4382903"/>
            <a:ext cx="915407" cy="378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98601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534108" y="2097855"/>
            <a:ext cx="95492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422072" y="4341145"/>
            <a:ext cx="498174" cy="589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506" y="831298"/>
            <a:ext cx="7952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>
                <a:latin typeface="+mn-lt"/>
              </a:rPr>
              <a:t>Hình 6 gợi nên hình ảnh 5 cặp đường thẳng vuông góc. Hãy chỉ ra 5 cặp đường thẳng đó</a:t>
            </a:r>
            <a:r>
              <a:rPr lang="vi-VN" sz="2000">
                <a:latin typeface="+mn-lt"/>
              </a:rPr>
              <a:t>: </a:t>
            </a:r>
            <a:endParaRPr lang="vi-VN" sz="2000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00949" y="1862136"/>
            <a:ext cx="6944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76" y="1862136"/>
            <a:ext cx="3994528" cy="32119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5 cặp đường thẳng vuông </a:t>
                </a:r>
                <a:r>
                  <a:rPr lang="fr-FR" sz="20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 </a:t>
                </a:r>
                <a:r>
                  <a:rPr lang="fr-FR" sz="20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  <a:blipFill>
                <a:blip r:embed="rId6"/>
                <a:stretch>
                  <a:fillRect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latin typeface="OpenSans"/>
                  </a:rPr>
                  <a:t>Trong </a:t>
                </a:r>
                <a:r>
                  <a:rPr lang="en-US" sz="1800" i="1">
                    <a:latin typeface="OpenSans"/>
                  </a:rPr>
                  <a:t>Hình 7 </a:t>
                </a:r>
                <a:r>
                  <a:rPr lang="en-US" sz="1800">
                    <a:latin typeface="OpenSans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latin typeface="OpenSans"/>
                  </a:rPr>
                  <a:t>là các hình chữ nhật. Chứng minh rằng </a:t>
                </a: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800" smtClean="0">
                    <a:latin typeface="MJXc-TeX-math-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>
                  <a:latin typeface="+mj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sz="180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fr-FR" sz="1800" smtClean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(2)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smtClean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Từ </a:t>
                </a:r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(1)(2)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800" smtClean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đpcm)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  <a:blipFill>
                <a:blip r:embed="rId5"/>
                <a:stretch>
                  <a:fillRect l="-659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 smtClean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Trong </a:t>
                </a:r>
                <a:r>
                  <a:rPr kumimoji="0" lang="en-US" sz="1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Hình 7 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𝐴𝐴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</m:oMath>
                </a14:m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là các hình chữ nhật. Chứng minh rằng </a:t>
                </a:r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</m:oMath>
                </a14:m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JXc-TeX-math-I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  <m:sSup>
                      <m:sSup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 :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đó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(đpcm)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  <a:blipFill>
                <a:blip r:embed="rId5"/>
                <a:stretch>
                  <a:fillRect l="-1226" b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2 (SGK – 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VẬN</a:t>
            </a: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DỤNG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56"/>
          <p:cNvSpPr/>
          <p:nvPr/>
        </p:nvSpPr>
        <p:spPr>
          <a:xfrm flipH="1">
            <a:off x="-493776" y="4489704"/>
            <a:ext cx="3785614" cy="66294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smtClean="0">
                    <a:latin typeface="+mn-lt"/>
                  </a:rPr>
                  <a:t>Cho hình chóp S.ABCD có đáy ABCD là hình bình hành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i="1" smtClean="0">
                    <a:latin typeface="+mn-lt"/>
                  </a:rPr>
                  <a:t> </a:t>
                </a:r>
                <a:r>
                  <a:rPr lang="vi-VN" sz="1800" i="1" smtClean="0">
                    <a:latin typeface="+mn-lt"/>
                  </a:rPr>
                  <a:t>(</a:t>
                </a:r>
                <a:r>
                  <a:rPr lang="vi-VN" sz="1800" i="1">
                    <a:latin typeface="+mn-lt"/>
                  </a:rPr>
                  <a:t>Hình </a:t>
                </a:r>
                <a:r>
                  <a:rPr lang="vi-VN" sz="1800" i="1">
                    <a:latin typeface="+mn-lt"/>
                  </a:rPr>
                  <a:t>8</a:t>
                </a:r>
                <a:r>
                  <a:rPr lang="vi-VN" sz="1800" i="1" smtClean="0">
                    <a:latin typeface="+mn-lt"/>
                  </a:rPr>
                  <a:t>)</a:t>
                </a:r>
                <a:r>
                  <a:rPr lang="vi-VN" sz="1800" smtClean="0">
                    <a:latin typeface="+mn-lt"/>
                  </a:rPr>
                  <a:t>. </a:t>
                </a:r>
                <a:r>
                  <a:rPr lang="vi-VN" sz="1800">
                    <a:latin typeface="+mn-lt"/>
                  </a:rPr>
                  <a:t>Tính góc giữa hai đường thẳng:</a:t>
                </a:r>
                <a:r>
                  <a:rPr lang="vi-VN" sz="1800">
                    <a:latin typeface="+mn-lt"/>
                  </a:rPr>
                  <a:t> </a:t>
                </a:r>
                <a:endParaRPr lang="en-US" sz="180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a)</a:t>
                </a:r>
                <a:r>
                  <a:rPr lang="fr-FR" sz="1800">
                    <a:latin typeface="+mn-lt"/>
                  </a:rPr>
                  <a:t> </a:t>
                </a:r>
                <a:r>
                  <a:rPr lang="fr-FR" sz="1800" smtClean="0">
                    <a:latin typeface="+mn-lt"/>
                  </a:rPr>
                  <a:t>SA </a:t>
                </a:r>
                <a:r>
                  <a:rPr lang="fr-FR" sz="1800">
                    <a:latin typeface="+mn-lt"/>
                  </a:rPr>
                  <a:t>và AB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b)</a:t>
                </a:r>
                <a:r>
                  <a:rPr lang="fr-FR" sz="1800">
                    <a:latin typeface="+mn-lt"/>
                  </a:rPr>
                  <a:t> </a:t>
                </a:r>
                <a:r>
                  <a:rPr lang="fr-FR" sz="1800" smtClean="0">
                    <a:latin typeface="+mn-lt"/>
                  </a:rPr>
                  <a:t>SA </a:t>
                </a:r>
                <a:r>
                  <a:rPr lang="fr-FR" sz="1800">
                    <a:latin typeface="+mn-lt"/>
                  </a:rPr>
                  <a:t>và </a:t>
                </a:r>
                <a:r>
                  <a:rPr lang="fr-FR" sz="1800" smtClean="0">
                    <a:latin typeface="+mn-lt"/>
                  </a:rPr>
                  <a:t>CD</a:t>
                </a:r>
                <a:endParaRPr lang="fr-FR" sz="180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  <a:blipFill>
                <a:blip r:embed="rId4"/>
                <a:stretch>
                  <a:fillRect l="-1080" r="-1080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618589" y="305683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331;p61"/>
          <p:cNvSpPr txBox="1"/>
          <p:nvPr/>
        </p:nvSpPr>
        <p:spPr>
          <a:xfrm flipH="1">
            <a:off x="499747" y="28309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3 (SGK – 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3377" y="505736"/>
            <a:ext cx="2841399" cy="250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  <a:blipFill>
                <a:blip r:embed="rId7"/>
                <a:stretch>
                  <a:fillRect l="-671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Bạn Hoa nói rằng: “Nếu hai đường thẳng phân biệt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>
                    <a:latin typeface="+mn-lt"/>
                  </a:rPr>
                  <a:t> cùng vuông góc với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vi-VN" sz="2000">
                    <a:latin typeface="+mn-lt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</a:t>
                </a:r>
                <a:r>
                  <a:rPr lang="vi-VN" sz="2000">
                    <a:latin typeface="+mn-lt"/>
                  </a:rPr>
                  <a:t>vuông góc với nhau”. Bạn Hoa nói đúng hay sai? Vì </a:t>
                </a:r>
                <a:r>
                  <a:rPr lang="vi-VN" sz="2000">
                    <a:latin typeface="+mn-lt"/>
                  </a:rPr>
                  <a:t>sao</a:t>
                </a:r>
                <a:r>
                  <a:rPr lang="vi-VN" sz="2000" smtClean="0">
                    <a:latin typeface="+mn-lt"/>
                  </a:rPr>
                  <a:t>?</a:t>
                </a:r>
                <a:endParaRPr lang="vi-VN" sz="200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  <a:blipFill>
                <a:blip r:embed="rId3"/>
                <a:stretch>
                  <a:fillRect l="-810" r="-810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3331;p61"/>
          <p:cNvSpPr txBox="1"/>
          <p:nvPr/>
        </p:nvSpPr>
        <p:spPr>
          <a:xfrm flipH="1">
            <a:off x="722572" y="327224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 (SGK – 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Hoa nói sai. Vì :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quan hệ từ vuông góc tới song song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0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fr-FR" sz="20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2000" i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  <a:blipFill>
                <a:blip r:embed="rId4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007763" y="255741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10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-204986" y="282219"/>
            <a:ext cx="9575283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VIII. QUAN HỆ VUÔNG GÓC TRONG KHÔNG GIAN. </a:t>
            </a:r>
          </a:p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PHÉP CHIẾU VUÔNG GÓC</a:t>
            </a:r>
            <a:endParaRPr lang="vi-VN" sz="3700" b="1">
              <a:solidFill>
                <a:srgbClr val="BFDBF7">
                  <a:lumMod val="25000"/>
                </a:srgbClr>
              </a:solidFill>
              <a:latin typeface="Arial" panose="020B0604020202020204" pitchFamily="34" charset="0"/>
              <a:ea typeface="Maven Pro"/>
              <a:cs typeface="Maven Pro"/>
              <a:sym typeface="Mave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168" y="2896045"/>
            <a:ext cx="7388973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3700" b="1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1. HAI ĐƯỜNG THẲNG VUÔNG GÓC </a:t>
            </a:r>
            <a:endParaRPr lang="vi-VN" sz="370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" y="2896045"/>
            <a:ext cx="681783" cy="7620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36" y="3072299"/>
            <a:ext cx="681783" cy="76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4606">
            <a:off x="8451801" y="4167590"/>
            <a:ext cx="591796" cy="51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 dir="ou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2"/>
          <p:cNvSpPr/>
          <p:nvPr/>
        </p:nvSpPr>
        <p:spPr>
          <a:xfrm>
            <a:off x="3831050" y="1749600"/>
            <a:ext cx="5956948" cy="514368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2" name="Google Shape;3292;p52"/>
          <p:cNvGrpSpPr/>
          <p:nvPr/>
        </p:nvGrpSpPr>
        <p:grpSpPr>
          <a:xfrm>
            <a:off x="4787495" y="4476020"/>
            <a:ext cx="334046" cy="839826"/>
            <a:chOff x="4979142" y="4336675"/>
            <a:chExt cx="444861" cy="1118426"/>
          </a:xfrm>
        </p:grpSpPr>
        <p:sp>
          <p:nvSpPr>
            <p:cNvPr id="3293" name="Google Shape;3293;p52"/>
            <p:cNvSpPr/>
            <p:nvPr/>
          </p:nvSpPr>
          <p:spPr>
            <a:xfrm>
              <a:off x="4979142" y="4336675"/>
              <a:ext cx="434760" cy="1118426"/>
            </a:xfrm>
            <a:custGeom>
              <a:avLst/>
              <a:gdLst/>
              <a:ahLst/>
              <a:cxnLst/>
              <a:rect l="l" t="t" r="r" b="b"/>
              <a:pathLst>
                <a:path w="12494" h="32141" extrusionOk="0">
                  <a:moveTo>
                    <a:pt x="6328" y="1"/>
                  </a:moveTo>
                  <a:cubicBezTo>
                    <a:pt x="5029" y="1"/>
                    <a:pt x="3745" y="128"/>
                    <a:pt x="2506" y="546"/>
                  </a:cubicBezTo>
                  <a:cubicBezTo>
                    <a:pt x="1731" y="810"/>
                    <a:pt x="1022" y="1139"/>
                    <a:pt x="445" y="1733"/>
                  </a:cubicBezTo>
                  <a:cubicBezTo>
                    <a:pt x="215" y="1963"/>
                    <a:pt x="50" y="2243"/>
                    <a:pt x="17" y="2557"/>
                  </a:cubicBezTo>
                  <a:cubicBezTo>
                    <a:pt x="0" y="2870"/>
                    <a:pt x="17" y="3199"/>
                    <a:pt x="17" y="3513"/>
                  </a:cubicBezTo>
                  <a:cubicBezTo>
                    <a:pt x="17" y="3677"/>
                    <a:pt x="0" y="3826"/>
                    <a:pt x="17" y="3990"/>
                  </a:cubicBezTo>
                  <a:cubicBezTo>
                    <a:pt x="149" y="12528"/>
                    <a:pt x="281" y="21081"/>
                    <a:pt x="412" y="29619"/>
                  </a:cubicBezTo>
                  <a:cubicBezTo>
                    <a:pt x="412" y="29800"/>
                    <a:pt x="445" y="29965"/>
                    <a:pt x="462" y="30146"/>
                  </a:cubicBezTo>
                  <a:cubicBezTo>
                    <a:pt x="412" y="30327"/>
                    <a:pt x="478" y="30476"/>
                    <a:pt x="610" y="30574"/>
                  </a:cubicBezTo>
                  <a:cubicBezTo>
                    <a:pt x="841" y="30756"/>
                    <a:pt x="1072" y="30953"/>
                    <a:pt x="1335" y="31085"/>
                  </a:cubicBezTo>
                  <a:cubicBezTo>
                    <a:pt x="1780" y="31300"/>
                    <a:pt x="2242" y="31514"/>
                    <a:pt x="2720" y="31646"/>
                  </a:cubicBezTo>
                  <a:cubicBezTo>
                    <a:pt x="3870" y="31975"/>
                    <a:pt x="5016" y="32141"/>
                    <a:pt x="6156" y="32141"/>
                  </a:cubicBezTo>
                  <a:cubicBezTo>
                    <a:pt x="7469" y="32141"/>
                    <a:pt x="8774" y="31922"/>
                    <a:pt x="10070" y="31481"/>
                  </a:cubicBezTo>
                  <a:cubicBezTo>
                    <a:pt x="10680" y="31267"/>
                    <a:pt x="11257" y="31019"/>
                    <a:pt x="11784" y="30640"/>
                  </a:cubicBezTo>
                  <a:cubicBezTo>
                    <a:pt x="12444" y="30195"/>
                    <a:pt x="12394" y="30228"/>
                    <a:pt x="12378" y="29536"/>
                  </a:cubicBezTo>
                  <a:cubicBezTo>
                    <a:pt x="12378" y="26833"/>
                    <a:pt x="12361" y="24147"/>
                    <a:pt x="12345" y="21460"/>
                  </a:cubicBezTo>
                  <a:cubicBezTo>
                    <a:pt x="12328" y="15511"/>
                    <a:pt x="12328" y="9578"/>
                    <a:pt x="12295" y="3628"/>
                  </a:cubicBezTo>
                  <a:cubicBezTo>
                    <a:pt x="12295" y="3565"/>
                    <a:pt x="12280" y="3486"/>
                    <a:pt x="12264" y="3407"/>
                  </a:cubicBezTo>
                  <a:lnTo>
                    <a:pt x="12264" y="3407"/>
                  </a:lnTo>
                  <a:lnTo>
                    <a:pt x="12295" y="3315"/>
                  </a:lnTo>
                  <a:cubicBezTo>
                    <a:pt x="12493" y="2524"/>
                    <a:pt x="12229" y="1914"/>
                    <a:pt x="11620" y="1403"/>
                  </a:cubicBezTo>
                  <a:cubicBezTo>
                    <a:pt x="11208" y="1040"/>
                    <a:pt x="10713" y="826"/>
                    <a:pt x="10219" y="628"/>
                  </a:cubicBezTo>
                  <a:cubicBezTo>
                    <a:pt x="9049" y="183"/>
                    <a:pt x="7813" y="35"/>
                    <a:pt x="6576" y="2"/>
                  </a:cubicBezTo>
                  <a:cubicBezTo>
                    <a:pt x="6494" y="1"/>
                    <a:pt x="6411" y="1"/>
                    <a:pt x="6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52"/>
            <p:cNvGrpSpPr/>
            <p:nvPr/>
          </p:nvGrpSpPr>
          <p:grpSpPr>
            <a:xfrm>
              <a:off x="4979142" y="4336675"/>
              <a:ext cx="444861" cy="1118426"/>
              <a:chOff x="4979142" y="4336675"/>
              <a:chExt cx="444861" cy="1118426"/>
            </a:xfrm>
          </p:grpSpPr>
          <p:sp>
            <p:nvSpPr>
              <p:cNvPr id="3295" name="Google Shape;3295;p52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2"/>
              <p:cNvSpPr/>
              <p:nvPr/>
            </p:nvSpPr>
            <p:spPr>
              <a:xfrm>
                <a:off x="4988655" y="4408784"/>
                <a:ext cx="435348" cy="104003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8744" extrusionOk="0">
                    <a:moveTo>
                      <a:pt x="11850" y="0"/>
                    </a:moveTo>
                    <a:cubicBezTo>
                      <a:pt x="11224" y="857"/>
                      <a:pt x="10351" y="1335"/>
                      <a:pt x="9378" y="1632"/>
                    </a:cubicBezTo>
                    <a:cubicBezTo>
                      <a:pt x="8900" y="1780"/>
                      <a:pt x="8422" y="1912"/>
                      <a:pt x="7944" y="2044"/>
                    </a:cubicBezTo>
                    <a:cubicBezTo>
                      <a:pt x="7928" y="2143"/>
                      <a:pt x="7878" y="2242"/>
                      <a:pt x="7895" y="2340"/>
                    </a:cubicBezTo>
                    <a:cubicBezTo>
                      <a:pt x="7895" y="2588"/>
                      <a:pt x="7928" y="2851"/>
                      <a:pt x="7944" y="3115"/>
                    </a:cubicBezTo>
                    <a:cubicBezTo>
                      <a:pt x="7977" y="4862"/>
                      <a:pt x="8027" y="6609"/>
                      <a:pt x="7895" y="8356"/>
                    </a:cubicBezTo>
                    <a:cubicBezTo>
                      <a:pt x="7780" y="9922"/>
                      <a:pt x="7615" y="11487"/>
                      <a:pt x="7335" y="13037"/>
                    </a:cubicBezTo>
                    <a:cubicBezTo>
                      <a:pt x="7153" y="14091"/>
                      <a:pt x="6939" y="15146"/>
                      <a:pt x="6659" y="16185"/>
                    </a:cubicBezTo>
                    <a:cubicBezTo>
                      <a:pt x="6461" y="16910"/>
                      <a:pt x="6280" y="17635"/>
                      <a:pt x="6049" y="18360"/>
                    </a:cubicBezTo>
                    <a:cubicBezTo>
                      <a:pt x="5802" y="19135"/>
                      <a:pt x="5538" y="19909"/>
                      <a:pt x="5209" y="20651"/>
                    </a:cubicBezTo>
                    <a:cubicBezTo>
                      <a:pt x="4994" y="21112"/>
                      <a:pt x="4829" y="21607"/>
                      <a:pt x="4500" y="22019"/>
                    </a:cubicBezTo>
                    <a:cubicBezTo>
                      <a:pt x="4401" y="22134"/>
                      <a:pt x="4384" y="22315"/>
                      <a:pt x="4302" y="22447"/>
                    </a:cubicBezTo>
                    <a:cubicBezTo>
                      <a:pt x="4154" y="22711"/>
                      <a:pt x="4038" y="22991"/>
                      <a:pt x="3824" y="23205"/>
                    </a:cubicBezTo>
                    <a:cubicBezTo>
                      <a:pt x="3593" y="23436"/>
                      <a:pt x="3429" y="23683"/>
                      <a:pt x="3247" y="23947"/>
                    </a:cubicBezTo>
                    <a:cubicBezTo>
                      <a:pt x="3165" y="24062"/>
                      <a:pt x="3099" y="24178"/>
                      <a:pt x="3000" y="24277"/>
                    </a:cubicBezTo>
                    <a:cubicBezTo>
                      <a:pt x="2522" y="24755"/>
                      <a:pt x="2044" y="25233"/>
                      <a:pt x="1533" y="25678"/>
                    </a:cubicBezTo>
                    <a:cubicBezTo>
                      <a:pt x="1072" y="26090"/>
                      <a:pt x="610" y="26485"/>
                      <a:pt x="50" y="26749"/>
                    </a:cubicBezTo>
                    <a:cubicBezTo>
                      <a:pt x="0" y="26930"/>
                      <a:pt x="66" y="27079"/>
                      <a:pt x="198" y="27177"/>
                    </a:cubicBezTo>
                    <a:cubicBezTo>
                      <a:pt x="429" y="27359"/>
                      <a:pt x="660" y="27556"/>
                      <a:pt x="923" y="27688"/>
                    </a:cubicBezTo>
                    <a:cubicBezTo>
                      <a:pt x="1368" y="27903"/>
                      <a:pt x="1830" y="28117"/>
                      <a:pt x="2308" y="28249"/>
                    </a:cubicBezTo>
                    <a:cubicBezTo>
                      <a:pt x="3458" y="28578"/>
                      <a:pt x="4604" y="28744"/>
                      <a:pt x="5744" y="28744"/>
                    </a:cubicBezTo>
                    <a:cubicBezTo>
                      <a:pt x="7057" y="28744"/>
                      <a:pt x="8362" y="28525"/>
                      <a:pt x="9658" y="28084"/>
                    </a:cubicBezTo>
                    <a:cubicBezTo>
                      <a:pt x="10268" y="27870"/>
                      <a:pt x="10845" y="27622"/>
                      <a:pt x="11372" y="27243"/>
                    </a:cubicBezTo>
                    <a:cubicBezTo>
                      <a:pt x="12032" y="26798"/>
                      <a:pt x="11982" y="26831"/>
                      <a:pt x="11966" y="26139"/>
                    </a:cubicBezTo>
                    <a:cubicBezTo>
                      <a:pt x="11966" y="23436"/>
                      <a:pt x="11949" y="20750"/>
                      <a:pt x="11933" y="18063"/>
                    </a:cubicBezTo>
                    <a:cubicBezTo>
                      <a:pt x="11916" y="12114"/>
                      <a:pt x="11900" y="6181"/>
                      <a:pt x="11883" y="231"/>
                    </a:cubicBezTo>
                    <a:cubicBezTo>
                      <a:pt x="11883" y="165"/>
                      <a:pt x="11867" y="83"/>
                      <a:pt x="1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2"/>
              <p:cNvSpPr/>
              <p:nvPr/>
            </p:nvSpPr>
            <p:spPr>
              <a:xfrm>
                <a:off x="4980982" y="4336675"/>
                <a:ext cx="434757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5568" extrusionOk="0">
                    <a:moveTo>
                      <a:pt x="6345" y="1"/>
                    </a:moveTo>
                    <a:cubicBezTo>
                      <a:pt x="5046" y="1"/>
                      <a:pt x="3762" y="128"/>
                      <a:pt x="2523" y="546"/>
                    </a:cubicBezTo>
                    <a:cubicBezTo>
                      <a:pt x="1748" y="810"/>
                      <a:pt x="1039" y="1139"/>
                      <a:pt x="462" y="1733"/>
                    </a:cubicBezTo>
                    <a:cubicBezTo>
                      <a:pt x="232" y="1963"/>
                      <a:pt x="67" y="2243"/>
                      <a:pt x="34" y="2557"/>
                    </a:cubicBezTo>
                    <a:cubicBezTo>
                      <a:pt x="1" y="2870"/>
                      <a:pt x="34" y="3199"/>
                      <a:pt x="34" y="3513"/>
                    </a:cubicBezTo>
                    <a:cubicBezTo>
                      <a:pt x="149" y="3595"/>
                      <a:pt x="248" y="3694"/>
                      <a:pt x="347" y="3776"/>
                    </a:cubicBezTo>
                    <a:cubicBezTo>
                      <a:pt x="611" y="4023"/>
                      <a:pt x="858" y="4287"/>
                      <a:pt x="1138" y="4485"/>
                    </a:cubicBezTo>
                    <a:cubicBezTo>
                      <a:pt x="1435" y="4683"/>
                      <a:pt x="1781" y="4798"/>
                      <a:pt x="2111" y="4930"/>
                    </a:cubicBezTo>
                    <a:cubicBezTo>
                      <a:pt x="2753" y="5177"/>
                      <a:pt x="3446" y="5325"/>
                      <a:pt x="4121" y="5424"/>
                    </a:cubicBezTo>
                    <a:cubicBezTo>
                      <a:pt x="4814" y="5512"/>
                      <a:pt x="5507" y="5567"/>
                      <a:pt x="6200" y="5567"/>
                    </a:cubicBezTo>
                    <a:cubicBezTo>
                      <a:pt x="6809" y="5567"/>
                      <a:pt x="7418" y="5525"/>
                      <a:pt x="8027" y="5424"/>
                    </a:cubicBezTo>
                    <a:cubicBezTo>
                      <a:pt x="8056" y="5416"/>
                      <a:pt x="8085" y="5413"/>
                      <a:pt x="8114" y="5413"/>
                    </a:cubicBezTo>
                    <a:cubicBezTo>
                      <a:pt x="8200" y="5413"/>
                      <a:pt x="8287" y="5441"/>
                      <a:pt x="8373" y="5441"/>
                    </a:cubicBezTo>
                    <a:cubicBezTo>
                      <a:pt x="8851" y="5309"/>
                      <a:pt x="9329" y="5177"/>
                      <a:pt x="9807" y="5029"/>
                    </a:cubicBezTo>
                    <a:cubicBezTo>
                      <a:pt x="10780" y="4732"/>
                      <a:pt x="11653" y="4254"/>
                      <a:pt x="12279" y="3397"/>
                    </a:cubicBezTo>
                    <a:lnTo>
                      <a:pt x="12279" y="3414"/>
                    </a:lnTo>
                    <a:cubicBezTo>
                      <a:pt x="12296" y="3381"/>
                      <a:pt x="12296" y="3348"/>
                      <a:pt x="12312" y="3315"/>
                    </a:cubicBezTo>
                    <a:cubicBezTo>
                      <a:pt x="12510" y="2524"/>
                      <a:pt x="12246" y="1914"/>
                      <a:pt x="11637" y="1403"/>
                    </a:cubicBezTo>
                    <a:cubicBezTo>
                      <a:pt x="11225" y="1040"/>
                      <a:pt x="10730" y="826"/>
                      <a:pt x="10236" y="628"/>
                    </a:cubicBezTo>
                    <a:cubicBezTo>
                      <a:pt x="9066" y="183"/>
                      <a:pt x="7830" y="35"/>
                      <a:pt x="6593" y="2"/>
                    </a:cubicBezTo>
                    <a:cubicBezTo>
                      <a:pt x="6511" y="1"/>
                      <a:pt x="6428" y="1"/>
                      <a:pt x="634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417" y="1084297"/>
            <a:ext cx="6850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 kiến thức trong </a:t>
            </a: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bài.</a:t>
            </a:r>
            <a:endParaRPr lang="en-US" sz="20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 bài tập trong </a:t>
            </a: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SBT.</a:t>
            </a:r>
            <a:endParaRPr lang="en-US" sz="20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 bài sau </a:t>
            </a:r>
            <a:r>
              <a:rPr lang="vi-VN" sz="20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vi-VN" sz="2000" b="1" i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vi-VN" sz="20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thẳng vuông góc với mặt phẳng</a:t>
            </a:r>
            <a:endParaRPr lang="en-US" sz="2000" i="1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918" y="103367"/>
            <a:ext cx="1622066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991;p38"/>
          <p:cNvSpPr txBox="1">
            <a:spLocks/>
          </p:cNvSpPr>
          <p:nvPr/>
        </p:nvSpPr>
        <p:spPr>
          <a:xfrm>
            <a:off x="727951" y="2685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vi-VN" sz="3200" b="1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sz="3200" b="1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" y="4530167"/>
            <a:ext cx="859371" cy="549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"/>
            <a:ext cx="1042416" cy="980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334"/>
          <p:cNvSpPr/>
          <p:nvPr/>
        </p:nvSpPr>
        <p:spPr>
          <a:xfrm>
            <a:off x="593024" y="1149718"/>
            <a:ext cx="82131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CẢM ƠN </a:t>
            </a:r>
            <a:r>
              <a:rPr kumimoji="0" lang="en-US" sz="45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</a:t>
            </a:r>
            <a:r>
              <a:rPr kumimoji="0" lang="en-US" sz="4500" b="1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LỚP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ĐÃ </a:t>
            </a:r>
            <a:r>
              <a:rPr kumimoji="0" lang="en-US" sz="45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LẮNG</a:t>
            </a:r>
            <a:r>
              <a:rPr kumimoji="0" lang="en-US" sz="4500" b="1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NGHE!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96" y="0"/>
            <a:ext cx="1289304" cy="127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6" y="3105912"/>
            <a:ext cx="1289304" cy="127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14536" y="2342068"/>
            <a:ext cx="400451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Góc giữa hai đường </a:t>
            </a:r>
            <a:r>
              <a:rPr lang="vi-VN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thẳng</a:t>
            </a:r>
            <a:r>
              <a:rPr lang="en-US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trong không gian</a:t>
            </a:r>
            <a:endParaRPr sz="230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11" name="Google Shape;1911;p36"/>
          <p:cNvGrpSpPr/>
          <p:nvPr/>
        </p:nvGrpSpPr>
        <p:grpSpPr>
          <a:xfrm rot="635347">
            <a:off x="2027164" y="1852034"/>
            <a:ext cx="832463" cy="815653"/>
            <a:chOff x="4954259" y="1138378"/>
            <a:chExt cx="616622" cy="610761"/>
          </a:xfrm>
        </p:grpSpPr>
        <p:sp>
          <p:nvSpPr>
            <p:cNvPr id="1912" name="Google Shape;1912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36"/>
          <p:cNvSpPr txBox="1">
            <a:spLocks noGrp="1"/>
          </p:cNvSpPr>
          <p:nvPr>
            <p:ph type="title" idx="5"/>
          </p:nvPr>
        </p:nvSpPr>
        <p:spPr>
          <a:xfrm>
            <a:off x="2146361" y="2007516"/>
            <a:ext cx="667909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928" name="Google Shape;1928;p36"/>
          <p:cNvGrpSpPr/>
          <p:nvPr/>
        </p:nvGrpSpPr>
        <p:grpSpPr>
          <a:xfrm rot="635347">
            <a:off x="2089468" y="3363096"/>
            <a:ext cx="832463" cy="815653"/>
            <a:chOff x="4954259" y="1138378"/>
            <a:chExt cx="616622" cy="610761"/>
          </a:xfrm>
        </p:grpSpPr>
        <p:sp>
          <p:nvSpPr>
            <p:cNvPr id="1929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2159368" y="354220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Google Shape;1991;p38"/>
          <p:cNvSpPr txBox="1">
            <a:spLocks/>
          </p:cNvSpPr>
          <p:nvPr/>
        </p:nvSpPr>
        <p:spPr>
          <a:xfrm>
            <a:off x="800324" y="46961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en-US" b="1">
                <a:solidFill>
                  <a:srgbClr val="C00000"/>
                </a:solidFill>
                <a:latin typeface="Arial"/>
              </a:rPr>
              <a:t>NỘI DUNG BÀI HỌC</a:t>
            </a:r>
          </a:p>
        </p:txBody>
      </p:sp>
      <p:sp>
        <p:nvSpPr>
          <p:cNvPr id="48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52207" y="3919431"/>
            <a:ext cx="495895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Hai đường thẳng vuông </a:t>
            </a:r>
            <a:r>
              <a:rPr lang="vi-VN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góc</a:t>
            </a:r>
            <a:r>
              <a:rPr lang="en-US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trong </a:t>
            </a:r>
            <a:r>
              <a:rPr lang="en-US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không </a:t>
            </a:r>
            <a:r>
              <a:rPr lang="en-US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gian</a:t>
            </a:r>
            <a:endParaRPr lang="en-US" sz="230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92" y="-30094"/>
            <a:ext cx="1522663" cy="5333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build="p"/>
      <p:bldP spid="1922" grpId="0"/>
      <p:bldP spid="1934" grpId="0"/>
      <p:bldP spid="40" grpId="0"/>
      <p:bldP spid="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59299" y="431641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65429" y="556405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79332" y="1750825"/>
            <a:ext cx="10007883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vi-VN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GÓC GIỮA HAI </a:t>
            </a:r>
            <a:r>
              <a:rPr lang="vi-VN" sz="4500" b="1" smtClean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ĐƯỜNG THẲNG</a:t>
            </a:r>
            <a:r>
              <a:rPr lang="en-US" sz="4500" b="1" smtClean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4500" b="1" smtClean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TRONG KHÔNG GIAN</a:t>
            </a:r>
            <a:endParaRPr lang="vi-VN" sz="4500" b="1">
              <a:solidFill>
                <a:srgbClr val="0082C6">
                  <a:lumMod val="50000"/>
                </a:srgbClr>
              </a:solidFill>
              <a:sym typeface="Deliu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 smtClean="0">
                    <a:latin typeface="+mn-lt"/>
                  </a:rPr>
                  <a:t>a</a:t>
                </a:r>
                <a:r>
                  <a:rPr lang="en-US" sz="1800" smtClean="0">
                    <a:latin typeface="+mn-lt"/>
                  </a:rPr>
                  <a:t>) </a:t>
                </a:r>
                <a:r>
                  <a:rPr lang="vi-VN" sz="180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>
                    <a:latin typeface="+mn-lt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1800">
                    <a:latin typeface="+mn-lt"/>
                  </a:rPr>
                  <a:t> (Hình 2</a:t>
                </a:r>
                <a:r>
                  <a:rPr lang="vi-VN" sz="1800">
                    <a:latin typeface="+mn-lt"/>
                  </a:rPr>
                  <a:t>) </a:t>
                </a:r>
                <a:r>
                  <a:rPr lang="vi-VN" sz="1800" smtClean="0">
                    <a:latin typeface="+mn-lt"/>
                  </a:rPr>
                  <a:t>thì</a:t>
                </a:r>
                <a:r>
                  <a:rPr lang="en-US" sz="1800" smtClean="0">
                    <a:latin typeface="+mn-lt"/>
                  </a:rPr>
                  <a:t> </a:t>
                </a:r>
                <a:r>
                  <a:rPr lang="vi-VN" sz="1800">
                    <a:latin typeface="+mn-lt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800">
                    <a:latin typeface="+mn-lt"/>
                  </a:rPr>
                  <a:t>được xác định như thế </a:t>
                </a:r>
                <a:r>
                  <a:rPr lang="vi-VN" sz="1800">
                    <a:latin typeface="+mn-lt"/>
                  </a:rPr>
                  <a:t>nào</a:t>
                </a:r>
                <a:r>
                  <a:rPr lang="vi-VN" sz="1800" smtClean="0">
                    <a:latin typeface="+mn-lt"/>
                  </a:rPr>
                  <a:t>?</a:t>
                </a:r>
                <a:endParaRPr lang="en-US" sz="180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b</a:t>
                </a:r>
                <a:r>
                  <a:rPr lang="en-US" sz="1800" smtClean="0">
                    <a:latin typeface="+mn-lt"/>
                  </a:rPr>
                  <a:t>) Nếu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>
                    <a:latin typeface="+mn-lt"/>
                  </a:rPr>
                  <a:t>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độ?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c)</a:t>
                </a:r>
                <a:r>
                  <a:rPr lang="en-US" sz="1800">
                    <a:latin typeface="+mn-lt"/>
                  </a:rPr>
                  <a:t> </a:t>
                </a:r>
                <a:r>
                  <a:rPr lang="en-US" sz="180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</a:t>
                </a:r>
                <a:r>
                  <a:rPr lang="en-US" sz="1800">
                    <a:latin typeface="+mn-lt"/>
                  </a:rPr>
                  <a:t>độ</a:t>
                </a:r>
                <a:r>
                  <a:rPr lang="en-US" sz="1800" smtClean="0">
                    <a:latin typeface="+mn-lt"/>
                  </a:rPr>
                  <a:t>?</a:t>
                </a:r>
                <a:endParaRPr lang="en-US" sz="180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/>
                  <a:t>Trong mặt phẳng cho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.</a:t>
                </a:r>
                <a:endParaRPr lang="vi-VN" sz="180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7960" y="3250872"/>
                <a:ext cx="863600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a) Nếu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thì góc giữa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8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da-DK" sz="18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được xác định bằng góc giữa hai tia đi qua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tạo thành hai đường thẳng </a:t>
                </a:r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đó</a:t>
                </a:r>
                <a:r>
                  <a:rPr lang="da-DK" sz="18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3250872"/>
                <a:ext cx="8636006" cy="872034"/>
              </a:xfrm>
              <a:prstGeom prst="rect">
                <a:avLst/>
              </a:prstGeom>
              <a:blipFill>
                <a:blip r:embed="rId7"/>
                <a:stretch>
                  <a:fillRect l="-636" r="-56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47960" y="4145494"/>
                <a:ext cx="665377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b) Nếu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// </m:t>
                    </m:r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thì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có điểm chung, do đó không có góc tạo bởi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4145494"/>
                <a:ext cx="6653772" cy="923330"/>
              </a:xfrm>
              <a:prstGeom prst="rect">
                <a:avLst/>
              </a:prstGeom>
              <a:blipFill>
                <a:blip r:embed="rId9"/>
                <a:stretch>
                  <a:fillRect l="-825" r="-73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4" grpId="0"/>
      <p:bldP spid="6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a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 </a:t>
                </a: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cắt nhau tại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𝑂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(Hình 2) </a:t>
                </a: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thì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được xác định như thế nào</a:t>
                </a: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?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 Nếu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// 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 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Trong mặt phẳng cho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7960" y="3363910"/>
                <a:ext cx="863600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trùng nhau thì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có điểm cắt nào nên góc giữa hai đường thẳng này không xác định.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3363910"/>
                <a:ext cx="8636006" cy="872034"/>
              </a:xfrm>
              <a:prstGeom prst="rect">
                <a:avLst/>
              </a:prstGeom>
              <a:blipFill>
                <a:blip r:embed="rId7"/>
                <a:stretch>
                  <a:fillRect l="-636" r="-56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50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92" y="30016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vi-VN" b="1">
                <a:solidFill>
                  <a:srgbClr val="C00000"/>
                </a:solidFill>
                <a:latin typeface="Arial" panose="020B0604020202020204" pitchFamily="34" charset="0"/>
              </a:rPr>
              <a:t>Kết luận</a:t>
            </a:r>
            <a:endParaRPr kumimoji="0" lang="vi-VN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4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 là 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cùng đi qua một điểm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lần lượt song song (hoặc trùng) với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a-DK" sz="2400" i="1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da-DK" sz="2400" i="1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a-DK" sz="2400" i="1">
                                <a:effectLst/>
                                <a:latin typeface="+mn-lt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acc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blipFill>
                <a:blip r:embed="rId4"/>
                <a:stretch>
                  <a:fillRect l="-998" r="-1075" b="-3899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25" y="4082493"/>
            <a:ext cx="1003312" cy="76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379518" y="4591753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b="1" i="1" u="sng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Nhận xét:</a:t>
                </a:r>
                <a:r>
                  <a:rPr lang="en-US" sz="2100" b="1" i="1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2100" b="1" i="1" smtClean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</a:t>
                </a:r>
                <a:r>
                  <a:rPr lang="da-DK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phụ thuộc vào vị trí điểm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</a:t>
                </a:r>
                <a:r>
                  <a:rPr lang="da-DK" sz="1900" i="1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Hình 3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). Thông thường, 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khi </a:t>
                </a:r>
                <a:r>
                  <a:rPr lang="da-DK" sz="19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tìm 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chọn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 smtClean="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tức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da-DK" sz="1900" i="1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+mn-lt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a-DK" sz="19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 smtClean="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  <a:blipFill>
                <a:blip r:embed="rId6"/>
                <a:stretch>
                  <a:fillRect l="-913" r="-761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3" y="2435039"/>
            <a:ext cx="2485868" cy="23603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 smtClean="0">
                    <a:ea typeface="Dotum" panose="020B0600000101010101" pitchFamily="34" charset="-127"/>
                    <a:cs typeface="Times New Roman" panose="02020603050405020304" pitchFamily="18" charset="0"/>
                  </a:rPr>
                  <a:t>Góc </a:t>
                </a: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giữa hai đường thẳng không vượt quá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19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1900" b="0" i="0" smtClean="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với mọi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gian.</a:t>
                </a:r>
                <a:endParaRPr lang="en-US" sz="19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  <a:blipFill>
                <a:blip r:embed="rId9"/>
                <a:stretch>
                  <a:fillRect l="-902" r="-1289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1412</Words>
  <Application>Microsoft Office PowerPoint</Application>
  <PresentationFormat>On-screen Show (16:9)</PresentationFormat>
  <Paragraphs>171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Cambria Math</vt:lpstr>
      <vt:lpstr>Anaheim</vt:lpstr>
      <vt:lpstr>Maven Pro</vt:lpstr>
      <vt:lpstr>Calibri</vt:lpstr>
      <vt:lpstr>Poppins SemiBold</vt:lpstr>
      <vt:lpstr>Delius</vt:lpstr>
      <vt:lpstr>Dotum</vt:lpstr>
      <vt:lpstr>Times New Roman</vt:lpstr>
      <vt:lpstr>Chelsea Market</vt:lpstr>
      <vt:lpstr>Nunito Light</vt:lpstr>
      <vt:lpstr>Arial</vt:lpstr>
      <vt:lpstr>Be Vietnam Pro</vt:lpstr>
      <vt:lpstr>Maven Pro ExtraBold</vt:lpstr>
      <vt:lpstr>OpenSans</vt:lpstr>
      <vt:lpstr>Pangolin</vt:lpstr>
      <vt:lpstr>MJXc-TeX-math-I</vt:lpstr>
      <vt:lpstr>Wingdings</vt:lpstr>
      <vt:lpstr>Sorting and Classifying Objects - Math - Pre-K by Slidesgo</vt:lpstr>
      <vt:lpstr>1_Office Theme</vt:lpstr>
      <vt:lpstr>CHÀO MỪNG CẢ LỚP ĐẾN VỚI TIẾT HỌC  HÔM  NAY!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TIẾT HỌC  HÔM  NAY!</dc:title>
  <dc:creator>Hà Ngân</dc:creator>
  <cp:lastModifiedBy>Admin</cp:lastModifiedBy>
  <cp:revision>95</cp:revision>
  <dcterms:modified xsi:type="dcterms:W3CDTF">2023-11-21T01:24:01Z</dcterms:modified>
</cp:coreProperties>
</file>