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3"/>
  </p:notesMasterIdLst>
  <p:sldIdLst>
    <p:sldId id="278" r:id="rId5"/>
    <p:sldId id="259" r:id="rId6"/>
    <p:sldId id="279" r:id="rId7"/>
    <p:sldId id="284" r:id="rId8"/>
    <p:sldId id="263" r:id="rId9"/>
    <p:sldId id="276" r:id="rId10"/>
    <p:sldId id="327" r:id="rId11"/>
    <p:sldId id="286" r:id="rId12"/>
    <p:sldId id="331" r:id="rId13"/>
    <p:sldId id="337" r:id="rId14"/>
    <p:sldId id="338" r:id="rId15"/>
    <p:sldId id="292" r:id="rId16"/>
    <p:sldId id="339" r:id="rId17"/>
    <p:sldId id="258" r:id="rId18"/>
    <p:sldId id="293" r:id="rId19"/>
    <p:sldId id="307" r:id="rId20"/>
    <p:sldId id="313" r:id="rId21"/>
    <p:sldId id="334" r:id="rId22"/>
    <p:sldId id="317" r:id="rId23"/>
    <p:sldId id="330" r:id="rId24"/>
    <p:sldId id="340" r:id="rId25"/>
    <p:sldId id="318" r:id="rId26"/>
    <p:sldId id="308" r:id="rId27"/>
    <p:sldId id="341" r:id="rId28"/>
    <p:sldId id="342" r:id="rId29"/>
    <p:sldId id="343" r:id="rId30"/>
    <p:sldId id="280" r:id="rId31"/>
    <p:sldId id="326" r:id="rId32"/>
  </p:sldIdLst>
  <p:sldSz cx="18288000" cy="10287000"/>
  <p:notesSz cx="6858000" cy="9144000"/>
  <p:embeddedFontLs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等线 Light" panose="020B0604020202020204" charset="-122"/>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0DA"/>
    <a:srgbClr val="EDB777"/>
    <a:srgbClr val="D9112E"/>
    <a:srgbClr val="E38F29"/>
    <a:srgbClr val="F25A6E"/>
    <a:srgbClr val="27485B"/>
    <a:srgbClr val="498394"/>
    <a:srgbClr val="81B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759" autoAdjust="0"/>
  </p:normalViewPr>
  <p:slideViewPr>
    <p:cSldViewPr>
      <p:cViewPr varScale="1">
        <p:scale>
          <a:sx n="49" d="100"/>
          <a:sy n="49" d="100"/>
        </p:scale>
        <p:origin x="39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30F1D-6669-4C4E-AC68-0B136F13745F}"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97F75-6215-4D09-A7A0-46FA00A53C78}" type="slidenum">
              <a:rPr lang="en-US" smtClean="0"/>
              <a:t>‹#›</a:t>
            </a:fld>
            <a:endParaRPr lang="en-US"/>
          </a:p>
        </p:txBody>
      </p:sp>
    </p:spTree>
    <p:extLst>
      <p:ext uri="{BB962C8B-B14F-4D97-AF65-F5344CB8AC3E}">
        <p14:creationId xmlns:p14="http://schemas.microsoft.com/office/powerpoint/2010/main" val="241906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C97F75-6215-4D09-A7A0-46FA00A53C78}" type="slidenum">
              <a:rPr lang="en-US" smtClean="0"/>
              <a:t>12</a:t>
            </a:fld>
            <a:endParaRPr lang="en-US"/>
          </a:p>
        </p:txBody>
      </p:sp>
    </p:spTree>
    <p:extLst>
      <p:ext uri="{BB962C8B-B14F-4D97-AF65-F5344CB8AC3E}">
        <p14:creationId xmlns:p14="http://schemas.microsoft.com/office/powerpoint/2010/main" val="160192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84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dirty="0" err="1"/>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18</a:t>
            </a:fld>
            <a:endParaRPr lang="en-US" sz="1400" kern="0">
              <a:solidFill>
                <a:prstClr val="black"/>
              </a:solidFill>
              <a:cs typeface="Arial"/>
              <a:sym typeface="Arial"/>
            </a:endParaRPr>
          </a:p>
        </p:txBody>
      </p:sp>
    </p:spTree>
    <p:extLst>
      <p:ext uri="{BB962C8B-B14F-4D97-AF65-F5344CB8AC3E}">
        <p14:creationId xmlns:p14="http://schemas.microsoft.com/office/powerpoint/2010/main" val="428446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19</a:t>
            </a:fld>
            <a:endParaRPr lang="en-US" sz="1400" kern="0">
              <a:solidFill>
                <a:prstClr val="black"/>
              </a:solidFill>
              <a:cs typeface="Arial"/>
              <a:sym typeface="Arial"/>
            </a:endParaRPr>
          </a:p>
        </p:txBody>
      </p:sp>
    </p:spTree>
    <p:extLst>
      <p:ext uri="{BB962C8B-B14F-4D97-AF65-F5344CB8AC3E}">
        <p14:creationId xmlns:p14="http://schemas.microsoft.com/office/powerpoint/2010/main" val="314484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20</a:t>
            </a:fld>
            <a:endParaRPr lang="en-US" sz="1400" kern="0">
              <a:solidFill>
                <a:prstClr val="black"/>
              </a:solidFill>
              <a:cs typeface="Arial"/>
              <a:sym typeface="Arial"/>
            </a:endParaRPr>
          </a:p>
        </p:txBody>
      </p:sp>
    </p:spTree>
    <p:extLst>
      <p:ext uri="{BB962C8B-B14F-4D97-AF65-F5344CB8AC3E}">
        <p14:creationId xmlns:p14="http://schemas.microsoft.com/office/powerpoint/2010/main" val="324317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322223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30129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807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324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4941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3055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594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682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1475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240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2733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0021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0218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5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408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329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673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8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0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5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23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64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7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982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9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468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23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194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91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4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003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82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61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3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2025/12/10</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19930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8889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12/10/2025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71141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5.jp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6.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0.svg"/><Relationship Id="rId18" Type="http://schemas.openxmlformats.org/officeDocument/2006/relationships/image" Target="../media/image48.png"/><Relationship Id="rId3" Type="http://schemas.openxmlformats.org/officeDocument/2006/relationships/image" Target="../media/image50.sv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45.png"/><Relationship Id="rId17" Type="http://schemas.openxmlformats.org/officeDocument/2006/relationships/image" Target="../media/image64.svg"/><Relationship Id="rId2" Type="http://schemas.openxmlformats.org/officeDocument/2006/relationships/image" Target="../media/image35.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44.png"/><Relationship Id="rId19"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56.sv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09600" y="495300"/>
            <a:ext cx="16808129" cy="17240982"/>
          </a:xfrm>
          <a:prstGeom prst="rect">
            <a:avLst/>
          </a:prstGeom>
        </p:spPr>
      </p:pic>
      <p:sp>
        <p:nvSpPr>
          <p:cNvPr id="16" name="TextBox 15"/>
          <p:cNvSpPr txBox="1"/>
          <p:nvPr/>
        </p:nvSpPr>
        <p:spPr>
          <a:xfrm>
            <a:off x="4191000" y="2019300"/>
            <a:ext cx="10224284"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dirty="0">
                <a:solidFill>
                  <a:schemeClr val="accent2">
                    <a:lumMod val="75000"/>
                  </a:schemeClr>
                </a:solidFill>
                <a:latin typeface="Arial" panose="020B0604020202020204" pitchFamily="34" charset="0"/>
                <a:cs typeface="Arial" panose="020B0604020202020204" pitchFamily="34" charset="0"/>
                <a:sym typeface="Arial"/>
              </a:rPr>
              <a:t>CHÀO MỪNG </a:t>
            </a:r>
          </a:p>
          <a:p>
            <a:pPr algn="ctr">
              <a:lnSpc>
                <a:spcPct val="150000"/>
              </a:lnSpc>
              <a:buClr>
                <a:srgbClr val="000000"/>
              </a:buClr>
              <a:buFont typeface="Arial"/>
              <a:buNone/>
            </a:pPr>
            <a:r>
              <a:rPr lang="vi-VN" sz="7500" b="1" kern="0" dirty="0">
                <a:solidFill>
                  <a:schemeClr val="accent2">
                    <a:lumMod val="75000"/>
                  </a:schemeClr>
                </a:solidFill>
                <a:latin typeface="Arial" panose="020B0604020202020204" pitchFamily="34" charset="0"/>
                <a:cs typeface="Arial" panose="020B0604020202020204" pitchFamily="34" charset="0"/>
                <a:sym typeface="Arial"/>
              </a:rPr>
              <a:t>CẢ LỚP ĐẾN VỚI </a:t>
            </a:r>
            <a:r>
              <a:rPr lang="en-US" sz="7500" b="1" kern="0" dirty="0">
                <a:solidFill>
                  <a:schemeClr val="accent2">
                    <a:lumMod val="75000"/>
                  </a:schemeClr>
                </a:solidFill>
                <a:latin typeface="Arial" panose="020B0604020202020204" pitchFamily="34" charset="0"/>
                <a:cs typeface="Arial" panose="020B0604020202020204" pitchFamily="34" charset="0"/>
                <a:sym typeface="Arial"/>
              </a:rPr>
              <a:t>BUỔI</a:t>
            </a:r>
            <a:r>
              <a:rPr lang="vi-VN" sz="7500" b="1" kern="0" dirty="0">
                <a:solidFill>
                  <a:schemeClr val="accent2">
                    <a:lumMod val="75000"/>
                  </a:schemeClr>
                </a:solidFill>
                <a:latin typeface="Arial" panose="020B0604020202020204" pitchFamily="34" charset="0"/>
                <a:cs typeface="Arial" panose="020B0604020202020204" pitchFamily="34" charset="0"/>
                <a:sym typeface="Arial"/>
              </a:rPr>
              <a:t> HỌC HÔM NAY!</a:t>
            </a:r>
            <a:endParaRPr lang="en-US" sz="7500" b="1" kern="0" dirty="0">
              <a:solidFill>
                <a:schemeClr val="accent2">
                  <a:lumMod val="75000"/>
                </a:schemeClr>
              </a:solidFill>
              <a:latin typeface="Arial" panose="020B0604020202020204" pitchFamily="34" charset="0"/>
              <a:cs typeface="Arial" panose="020B0604020202020204" pitchFamily="34" charset="0"/>
              <a:sym typeface="Arial"/>
            </a:endParaRPr>
          </a:p>
        </p:txBody>
      </p:sp>
      <p:sp>
        <p:nvSpPr>
          <p:cNvPr id="3" name="Freeform 36">
            <a:hlinkClick r:id="rId3" action="ppaction://hlinksldjump"/>
            <a:extLst>
              <a:ext uri="{FF2B5EF4-FFF2-40B4-BE49-F238E27FC236}">
                <a16:creationId xmlns:a16="http://schemas.microsoft.com/office/drawing/2014/main" id="{CFF9C3C2-BD46-1007-7B71-3ABC8A6BFA88}"/>
              </a:ext>
            </a:extLst>
          </p:cNvPr>
          <p:cNvSpPr/>
          <p:nvPr/>
        </p:nvSpPr>
        <p:spPr>
          <a:xfrm>
            <a:off x="8329217" y="8420100"/>
            <a:ext cx="1629566" cy="1629566"/>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3639739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 y="2065585"/>
            <a:ext cx="72390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a:solidFill>
                  <a:prstClr val="white"/>
                </a:solidFill>
                <a:latin typeface="Arial" panose="020B0604020202020204" pitchFamily="34" charset="0"/>
                <a:cs typeface="Arial" panose="020B0604020202020204" pitchFamily="34" charset="0"/>
              </a:rPr>
              <a:t>Hoạt động</a:t>
            </a: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(SGK – tr45):</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7" name="Group 16"/>
          <p:cNvGrpSpPr/>
          <p:nvPr/>
        </p:nvGrpSpPr>
        <p:grpSpPr>
          <a:xfrm>
            <a:off x="4648200" y="658505"/>
            <a:ext cx="7924800" cy="1052630"/>
            <a:chOff x="4648200" y="658505"/>
            <a:chExt cx="7924800" cy="1052630"/>
          </a:xfrm>
        </p:grpSpPr>
        <p:pic>
          <p:nvPicPr>
            <p:cNvPr id="9" name="Picture 8"/>
            <p:cNvPicPr>
              <a:picLocks noChangeAspect="1"/>
            </p:cNvPicPr>
            <p:nvPr/>
          </p:nvPicPr>
          <p:blipFill>
            <a:blip r:embed="rId3"/>
            <a:stretch>
              <a:fillRect/>
            </a:stretch>
          </p:blipFill>
          <p:spPr>
            <a:xfrm>
              <a:off x="4648200" y="658505"/>
              <a:ext cx="1529721" cy="1052630"/>
            </a:xfrm>
            <a:prstGeom prst="rect">
              <a:avLst/>
            </a:prstGeom>
          </p:spPr>
        </p:pic>
        <p:sp>
          <p:nvSpPr>
            <p:cNvPr id="11" name="TextBox 10"/>
            <p:cNvSpPr txBox="1"/>
            <p:nvPr/>
          </p:nvSpPr>
          <p:spPr>
            <a:xfrm>
              <a:off x="6324600" y="800100"/>
              <a:ext cx="6248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9112E"/>
                  </a:solidFill>
                  <a:effectLst/>
                  <a:uLnTx/>
                  <a:uFillTx/>
                  <a:latin typeface="Arial" panose="020B0604020202020204" pitchFamily="34" charset="0"/>
                  <a:ea typeface="+mn-ea"/>
                  <a:cs typeface="Arial" panose="020B0604020202020204" pitchFamily="34" charset="0"/>
                </a:rPr>
                <a:t>THẢO LUẬN CẶP ĐÔI</a:t>
              </a:r>
            </a:p>
          </p:txBody>
        </p:sp>
      </p:grpSp>
      <p:sp>
        <p:nvSpPr>
          <p:cNvPr id="7" name="TextBox 6">
            <a:extLst>
              <a:ext uri="{FF2B5EF4-FFF2-40B4-BE49-F238E27FC236}">
                <a16:creationId xmlns:a16="http://schemas.microsoft.com/office/drawing/2014/main" id="{CF3F236F-8133-105E-3167-9A10F0F83997}"/>
              </a:ext>
            </a:extLst>
          </p:cNvPr>
          <p:cNvSpPr txBox="1"/>
          <p:nvPr/>
        </p:nvSpPr>
        <p:spPr>
          <a:xfrm>
            <a:off x="1447800" y="3561598"/>
            <a:ext cx="15392400" cy="5260286"/>
          </a:xfrm>
          <a:prstGeom prst="rect">
            <a:avLst/>
          </a:prstGeom>
          <a:noFill/>
        </p:spPr>
        <p:txBody>
          <a:bodyPr wrap="square">
            <a:spAutoFit/>
          </a:bodyPr>
          <a:lstStyle/>
          <a:p>
            <a:pPr marL="0" marR="0" algn="just">
              <a:lnSpc>
                <a:spcPct val="150000"/>
              </a:lnSpc>
              <a:spcBef>
                <a:spcPts val="0"/>
              </a:spcBef>
              <a:spcAft>
                <a:spcPts val="8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Hãy biểu diễn bằng đồ thị trong hệ toạ độ (p – V) các quá trình chuyển trạng thái vẽ ở Hình 11.1.</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Từ phương trình trạng thái của khí lí tưởng suy ra hệ thức liên hệ giữa áp suất và nhiệt độ tuyệt đối trong quá trình đẳng tích.</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55150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6781800" y="800099"/>
            <a:ext cx="4495800" cy="1468157"/>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8327148" y="854214"/>
              <a:ext cx="1828800" cy="536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15775624" y="8361381"/>
            <a:ext cx="2514320" cy="1723012"/>
          </a:xfrm>
          <a:prstGeom prst="rect">
            <a:avLst/>
          </a:prstGeom>
        </p:spPr>
      </p:pic>
      <p:sp>
        <p:nvSpPr>
          <p:cNvPr id="12" name="TextBox 11">
            <a:extLst>
              <a:ext uri="{FF2B5EF4-FFF2-40B4-BE49-F238E27FC236}">
                <a16:creationId xmlns:a16="http://schemas.microsoft.com/office/drawing/2014/main" id="{F3F0BC49-20BC-EB05-59DC-8139B670903F}"/>
              </a:ext>
            </a:extLst>
          </p:cNvPr>
          <p:cNvSpPr txBox="1"/>
          <p:nvPr/>
        </p:nvSpPr>
        <p:spPr>
          <a:xfrm>
            <a:off x="1371600" y="2933700"/>
            <a:ext cx="9176664"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1. Các quá trình chuyển trạng thái vẽ ở Hình 11.1 được biểu diễn bằng đồ thị trong hệ tọa độ (p – V) như hình.</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4FA065-D82B-1612-1199-25681D543499}"/>
                  </a:ext>
                </a:extLst>
              </p:cNvPr>
              <p:cNvSpPr txBox="1"/>
              <p:nvPr/>
            </p:nvSpPr>
            <p:spPr>
              <a:xfrm>
                <a:off x="1110336" y="7031433"/>
                <a:ext cx="15425064" cy="2659895"/>
              </a:xfrm>
              <a:prstGeom prst="rect">
                <a:avLst/>
              </a:prstGeom>
              <a:noFill/>
            </p:spPr>
            <p:txBody>
              <a:bodyPr wrap="square">
                <a:spAutoFit/>
              </a:bodyPr>
              <a:lstStyle/>
              <a:p>
                <a:pPr marL="0" marR="0" algn="just">
                  <a:lnSpc>
                    <a:spcPct val="150000"/>
                  </a:lnSpc>
                  <a:spcBef>
                    <a:spcPts val="0"/>
                  </a:spcBef>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2.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Vì quá trình đẳng tích nên: V</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num>
                      <m:den>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m:t>
                    </m:r>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ố.</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CB4FA065-D82B-1612-1199-25681D543499}"/>
                  </a:ext>
                </a:extLst>
              </p:cNvPr>
              <p:cNvSpPr txBox="1">
                <a:spLocks noRot="1" noChangeAspect="1" noMove="1" noResize="1" noEditPoints="1" noAdjustHandles="1" noChangeArrowheads="1" noChangeShapeType="1" noTextEdit="1"/>
              </p:cNvSpPr>
              <p:nvPr/>
            </p:nvSpPr>
            <p:spPr>
              <a:xfrm>
                <a:off x="1110336" y="7031433"/>
                <a:ext cx="15425064" cy="2659895"/>
              </a:xfrm>
              <a:prstGeom prst="rect">
                <a:avLst/>
              </a:prstGeom>
              <a:blipFill>
                <a:blip r:embed="rId4"/>
                <a:stretch>
                  <a:fillRect l="-1383" b="-343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FBB019E-686A-1E0A-CE5D-99D1549ED06C}"/>
              </a:ext>
            </a:extLst>
          </p:cNvPr>
          <p:cNvPicPr>
            <a:picLocks noChangeAspect="1"/>
          </p:cNvPicPr>
          <p:nvPr/>
        </p:nvPicPr>
        <p:blipFill>
          <a:blip r:embed="rId5"/>
          <a:stretch>
            <a:fillRect/>
          </a:stretch>
        </p:blipFill>
        <p:spPr>
          <a:xfrm>
            <a:off x="11502206" y="2300231"/>
            <a:ext cx="5033194" cy="4731202"/>
          </a:xfrm>
          <a:prstGeom prst="rect">
            <a:avLst/>
          </a:prstGeom>
        </p:spPr>
      </p:pic>
    </p:spTree>
    <p:extLst>
      <p:ext uri="{BB962C8B-B14F-4D97-AF65-F5344CB8AC3E}">
        <p14:creationId xmlns:p14="http://schemas.microsoft.com/office/powerpoint/2010/main" val="14109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381000" y="7770983"/>
            <a:ext cx="2313647" cy="22225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83000" y="768498"/>
            <a:ext cx="1295400" cy="1481009"/>
          </a:xfrm>
          <a:prstGeom prst="rect">
            <a:avLst/>
          </a:prstGeom>
        </p:spPr>
      </p:pic>
      <p:sp>
        <p:nvSpPr>
          <p:cNvPr id="14" name="TextBox 13"/>
          <p:cNvSpPr txBox="1"/>
          <p:nvPr/>
        </p:nvSpPr>
        <p:spPr>
          <a:xfrm>
            <a:off x="304800" y="710808"/>
            <a:ext cx="17602200" cy="1015663"/>
          </a:xfrm>
          <a:prstGeom prst="rect">
            <a:avLst/>
          </a:prstGeom>
          <a:noFill/>
        </p:spPr>
        <p:txBody>
          <a:bodyPr wrap="square" rtlCol="0">
            <a:spAutoFit/>
          </a:bodyPr>
          <a:lstStyle/>
          <a:p>
            <a:pPr algn="ctr"/>
            <a:r>
              <a:rPr lang="en-US" sz="6000" b="1">
                <a:solidFill>
                  <a:srgbClr val="D9112E"/>
                </a:solidFill>
                <a:latin typeface="Arial" panose="020B0604020202020204" pitchFamily="34" charset="0"/>
                <a:cs typeface="Arial" panose="020B0604020202020204" pitchFamily="34" charset="0"/>
              </a:rPr>
              <a:t>KẾT LUẬN</a:t>
            </a:r>
            <a:endParaRPr lang="en-US" sz="6000" b="1" dirty="0">
              <a:solidFill>
                <a:srgbClr val="D9112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14B5ED2-CC93-5065-57BF-A88FB473CB3B}"/>
                  </a:ext>
                </a:extLst>
              </p:cNvPr>
              <p:cNvSpPr txBox="1"/>
              <p:nvPr/>
            </p:nvSpPr>
            <p:spPr>
              <a:xfrm>
                <a:off x="2514600" y="2020525"/>
                <a:ext cx="12954000" cy="7548733"/>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 trình trạng thái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 một khối lượng khí lí tưởng xác định: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𝑝𝑉</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ằ</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𝑛𝑔</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ố</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lớn của hằng số trên phụ thuộc vào lượng khí ta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chuyển trạng thái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phụ thuộc cách chuyển trạng thái mà chỉ phụ thuộc trạng thái đầu và trạng thái cuối.</a:t>
                </a:r>
                <a:endParaRPr lang="en-US" sz="400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514B5ED2-CC93-5065-57BF-A88FB473CB3B}"/>
                  </a:ext>
                </a:extLst>
              </p:cNvPr>
              <p:cNvSpPr txBox="1">
                <a:spLocks noRot="1" noChangeAspect="1" noMove="1" noResize="1" noEditPoints="1" noAdjustHandles="1" noChangeArrowheads="1" noChangeShapeType="1" noTextEdit="1"/>
              </p:cNvSpPr>
              <p:nvPr/>
            </p:nvSpPr>
            <p:spPr>
              <a:xfrm>
                <a:off x="2514600" y="2020525"/>
                <a:ext cx="12954000" cy="7548733"/>
              </a:xfrm>
              <a:prstGeom prst="rect">
                <a:avLst/>
              </a:prstGeom>
              <a:blipFill>
                <a:blip r:embed="rId6"/>
                <a:stretch>
                  <a:fillRect l="-1694" r="-1647" b="-2421"/>
                </a:stretch>
              </a:blipFill>
            </p:spPr>
            <p:txBody>
              <a:bodyPr/>
              <a:lstStyle/>
              <a:p>
                <a:r>
                  <a:rPr lang="en-US">
                    <a:noFill/>
                  </a:rPr>
                  <a:t> </a:t>
                </a:r>
              </a:p>
            </p:txBody>
          </p:sp>
        </mc:Fallback>
      </mc:AlternateContent>
    </p:spTree>
    <p:extLst>
      <p:ext uri="{BB962C8B-B14F-4D97-AF65-F5344CB8AC3E}">
        <p14:creationId xmlns:p14="http://schemas.microsoft.com/office/powerpoint/2010/main" val="383071740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 y="2429404"/>
            <a:ext cx="72390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a:solidFill>
                  <a:prstClr val="white"/>
                </a:solidFill>
                <a:latin typeface="Arial" panose="020B0604020202020204" pitchFamily="34" charset="0"/>
                <a:cs typeface="Arial" panose="020B0604020202020204" pitchFamily="34" charset="0"/>
              </a:rPr>
              <a:t>Bài tập ví dụ (SGK – tr45)</a:t>
            </a:r>
            <a:endParaRPr kumimoji="0" lang="en-US" sz="45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17" name="Group 16"/>
          <p:cNvGrpSpPr/>
          <p:nvPr/>
        </p:nvGrpSpPr>
        <p:grpSpPr>
          <a:xfrm>
            <a:off x="4648200" y="658505"/>
            <a:ext cx="7924800" cy="1052630"/>
            <a:chOff x="4648200" y="658505"/>
            <a:chExt cx="7924800" cy="1052630"/>
          </a:xfrm>
        </p:grpSpPr>
        <p:pic>
          <p:nvPicPr>
            <p:cNvPr id="9" name="Picture 8"/>
            <p:cNvPicPr>
              <a:picLocks noChangeAspect="1"/>
            </p:cNvPicPr>
            <p:nvPr/>
          </p:nvPicPr>
          <p:blipFill>
            <a:blip r:embed="rId3"/>
            <a:stretch>
              <a:fillRect/>
            </a:stretch>
          </p:blipFill>
          <p:spPr>
            <a:xfrm>
              <a:off x="4648200" y="658505"/>
              <a:ext cx="1529721" cy="1052630"/>
            </a:xfrm>
            <a:prstGeom prst="rect">
              <a:avLst/>
            </a:prstGeom>
          </p:spPr>
        </p:pic>
        <p:sp>
          <p:nvSpPr>
            <p:cNvPr id="11" name="TextBox 10"/>
            <p:cNvSpPr txBox="1"/>
            <p:nvPr/>
          </p:nvSpPr>
          <p:spPr>
            <a:xfrm>
              <a:off x="6324600" y="800100"/>
              <a:ext cx="6248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9112E"/>
                  </a:solidFill>
                  <a:effectLst/>
                  <a:uLnTx/>
                  <a:uFillTx/>
                  <a:latin typeface="Arial" panose="020B0604020202020204" pitchFamily="34" charset="0"/>
                  <a:ea typeface="+mn-ea"/>
                  <a:cs typeface="Arial" panose="020B0604020202020204" pitchFamily="34" charset="0"/>
                </a:rPr>
                <a:t>THẢO LUẬN CẶP ĐÔI</a:t>
              </a:r>
            </a:p>
          </p:txBody>
        </p:sp>
      </p:grpSp>
      <p:sp>
        <p:nvSpPr>
          <p:cNvPr id="7" name="TextBox 6">
            <a:extLst>
              <a:ext uri="{FF2B5EF4-FFF2-40B4-BE49-F238E27FC236}">
                <a16:creationId xmlns:a16="http://schemas.microsoft.com/office/drawing/2014/main" id="{CF3F236F-8133-105E-3167-9A10F0F83997}"/>
              </a:ext>
            </a:extLst>
          </p:cNvPr>
          <p:cNvSpPr txBox="1"/>
          <p:nvPr/>
        </p:nvSpPr>
        <p:spPr>
          <a:xfrm>
            <a:off x="1295400" y="4120160"/>
            <a:ext cx="15392400" cy="3083408"/>
          </a:xfrm>
          <a:prstGeom prst="rect">
            <a:avLst/>
          </a:prstGeom>
          <a:noFill/>
        </p:spPr>
        <p:txBody>
          <a:bodyPr wrap="square">
            <a:spAutoFit/>
          </a:bodyPr>
          <a:lstStyle/>
          <a:p>
            <a:pPr algn="just">
              <a:lnSpc>
                <a:spcPct val="150000"/>
              </a:lnSpc>
              <a:spcAft>
                <a:spcPts val="8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cái bơm chứa 100 cm³ không khí ở nhiệt độ 27 °C và áp suất 10</a:t>
            </a:r>
            <a:r>
              <a:rPr lang="en-US" sz="45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 Tính áp suất của không khí trong bơm khi nó bị nén xuống còn 20 cm³ và tăng nhiệt độ lên đến 39°C.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0294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90500"/>
            <a:ext cx="20374598" cy="10632346"/>
          </a:xfrm>
          <a:prstGeom prst="rect">
            <a:avLst/>
          </a:prstGeom>
        </p:spPr>
      </p:pic>
      <p:sp>
        <p:nvSpPr>
          <p:cNvPr id="11" name="TextBox 6"/>
          <p:cNvSpPr txBox="1"/>
          <p:nvPr/>
        </p:nvSpPr>
        <p:spPr>
          <a:xfrm>
            <a:off x="3550762" y="304732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II.</a:t>
            </a:r>
            <a:endParaRPr lang="en-US" sz="9600" b="1" spc="-179">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373212" y="4925891"/>
            <a:ext cx="9458038" cy="861774"/>
          </a:xfrm>
          <a:prstGeom prst="rect">
            <a:avLst/>
          </a:prstGeom>
        </p:spPr>
        <p:txBody>
          <a:bodyPr wrap="none">
            <a:spAutoFit/>
          </a:bodyPr>
          <a:lstStyle/>
          <a:p>
            <a:pPr lvl="0" algn="ctr"/>
            <a:r>
              <a:rPr lang="en-US" sz="5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 TRÌNH CLAPEYRON</a:t>
            </a:r>
            <a:endParaRPr lang="en-US" sz="50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7181F7-7D18-323C-7303-4EF0DCE3953A}"/>
                  </a:ext>
                </a:extLst>
              </p:cNvPr>
              <p:cNvSpPr txBox="1"/>
              <p:nvPr/>
            </p:nvSpPr>
            <p:spPr>
              <a:xfrm>
                <a:off x="1257300" y="342900"/>
                <a:ext cx="15773400" cy="9367373"/>
              </a:xfrm>
              <a:prstGeom prst="rect">
                <a:avLst/>
              </a:prstGeom>
              <a:noFill/>
            </p:spPr>
            <p:txBody>
              <a:bodyPr wrap="square">
                <a:spAutoFit/>
              </a:bodyPr>
              <a:lstStyle/>
              <a:p>
                <a:pPr marL="0" marR="0" algn="ctr">
                  <a:lnSpc>
                    <a:spcPct val="150000"/>
                  </a:lnSpc>
                  <a:spcBef>
                    <a:spcPts val="0"/>
                  </a:spcBef>
                  <a:spcAft>
                    <a:spcPts val="80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 HỌC TẬP</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 và tên:</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Xét n mol khí lí tưởng ở điều kiện tiêu chuẩn.</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điều kiện tiêu chuẩn, khí có: </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 tích: V</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n x……………………(lít) = ………………….(m</a:t>
                </a:r>
                <a:r>
                  <a:rPr lang="en-US" sz="25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 suất: p</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 độ tuyệt đối: T</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……………(Κ).</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Thực hiện quá trình biến đổi trạng thái của khối khí này từ trạng thái đầu sang trạng thái mới có áp suất p, thể tích V, nhiệt độ T.</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biến đổi được tóm tắt bằng sơ đồ sau:</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 thái đầu) p</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T</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dụng phương trình trạng thái của khí lí tưởng, thu được:</a:t>
                </a:r>
                <a:r>
                  <a:rPr lang="en-US" sz="25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𝑝𝑉</m:t>
                        </m:r>
                      </m:num>
                      <m:den>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den>
                    </m:f>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đây suy ra:</a:t>
                </a:r>
                <a:r>
                  <a:rPr lang="en-US" sz="25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𝑝𝑉</m:t>
                        </m:r>
                      </m:num>
                      <m:den>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𝑛𝑇</m:t>
                        </m:r>
                      </m:den>
                    </m:f>
                    <m:r>
                      <a:rPr lang="en-US" sz="2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5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5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rong dấu (..........) là đơn vị của đại lượng.</a:t>
                </a:r>
                <a:endParaRPr lang="en-US" sz="250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2B7181F7-7D18-323C-7303-4EF0DCE3953A}"/>
                  </a:ext>
                </a:extLst>
              </p:cNvPr>
              <p:cNvSpPr txBox="1">
                <a:spLocks noRot="1" noChangeAspect="1" noMove="1" noResize="1" noEditPoints="1" noAdjustHandles="1" noChangeArrowheads="1" noChangeShapeType="1" noTextEdit="1"/>
              </p:cNvSpPr>
              <p:nvPr/>
            </p:nvSpPr>
            <p:spPr>
              <a:xfrm>
                <a:off x="1257300" y="342900"/>
                <a:ext cx="15773400" cy="9367373"/>
              </a:xfrm>
              <a:prstGeom prst="rect">
                <a:avLst/>
              </a:prstGeom>
              <a:blipFill>
                <a:blip r:embed="rId3"/>
                <a:stretch>
                  <a:fillRect l="-618" r="-618"/>
                </a:stretch>
              </a:blipFill>
            </p:spPr>
            <p:txBody>
              <a:bodyPr/>
              <a:lstStyle/>
              <a:p>
                <a:r>
                  <a:rPr lang="en-US">
                    <a:noFill/>
                  </a:rPr>
                  <a:t> </a:t>
                </a:r>
              </a:p>
            </p:txBody>
          </p:sp>
        </mc:Fallback>
      </mc:AlternateContent>
      <p:sp>
        <p:nvSpPr>
          <p:cNvPr id="9" name="Freeform 4">
            <a:extLst>
              <a:ext uri="{FF2B5EF4-FFF2-40B4-BE49-F238E27FC236}">
                <a16:creationId xmlns:a16="http://schemas.microsoft.com/office/drawing/2014/main" id="{98E125FF-16AD-513A-1451-A2729478F2B7}"/>
              </a:ext>
            </a:extLst>
          </p:cNvPr>
          <p:cNvSpPr/>
          <p:nvPr/>
        </p:nvSpPr>
        <p:spPr>
          <a:xfrm>
            <a:off x="15621000" y="344774"/>
            <a:ext cx="2219705" cy="1939467"/>
          </a:xfrm>
          <a:custGeom>
            <a:avLst/>
            <a:gdLst/>
            <a:ahLst/>
            <a:cxnLst/>
            <a:rect l="l" t="t" r="r" b="b"/>
            <a:pathLst>
              <a:path w="4709356" h="4114800">
                <a:moveTo>
                  <a:pt x="0" y="0"/>
                </a:moveTo>
                <a:lnTo>
                  <a:pt x="4709356" y="0"/>
                </a:lnTo>
                <a:lnTo>
                  <a:pt x="47093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04348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76300"/>
            <a:ext cx="6781800" cy="11430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KẾT LUẬN</a:t>
            </a:r>
          </a:p>
        </p:txBody>
      </p:sp>
      <p:pic>
        <p:nvPicPr>
          <p:cNvPr id="5" name="Picture 4"/>
          <p:cNvPicPr>
            <a:picLocks noChangeAspect="1"/>
          </p:cNvPicPr>
          <p:nvPr/>
        </p:nvPicPr>
        <p:blipFill>
          <a:blip r:embed="rId3"/>
          <a:stretch>
            <a:fillRect/>
          </a:stretch>
        </p:blipFill>
        <p:spPr>
          <a:xfrm>
            <a:off x="15697200" y="419100"/>
            <a:ext cx="2202543" cy="249898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72D2F7-2B29-244E-CAA0-3EA41DF6427F}"/>
                  </a:ext>
                </a:extLst>
              </p:cNvPr>
              <p:cNvSpPr txBox="1"/>
              <p:nvPr/>
            </p:nvSpPr>
            <p:spPr>
              <a:xfrm>
                <a:off x="1371600" y="2552700"/>
                <a:ext cx="15544800" cy="7035709"/>
              </a:xfrm>
              <a:prstGeom prst="rect">
                <a:avLst/>
              </a:prstGeom>
              <a:noFill/>
            </p:spPr>
            <p:txBody>
              <a:bodyPr wrap="square">
                <a:spAutoFit/>
              </a:bodyPr>
              <a:lstStyle/>
              <a:p>
                <a:pPr marL="0" marR="0" algn="just">
                  <a:lnSpc>
                    <a:spcPct val="150000"/>
                  </a:lnSpc>
                  <a:spcBef>
                    <a:spcPts val="0"/>
                  </a:spcBef>
                  <a:spcAft>
                    <a:spcPts val="800"/>
                  </a:spcAft>
                </a:pP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Clapeyron</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pV</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nRT</a:t>
                </a:r>
                <a:endParaRPr lang="en-US" sz="4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hằng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 = 8,31 </a:t>
                </a:r>
                <a:r>
                  <a:rPr lang="en-US" sz="45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t>
                </a:r>
                <a:r>
                  <a:rPr lang="en-US" sz="45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mol.K</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mol</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𝑘𝑔</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𝑘h</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𝑚𝑜𝑙</m:t>
                          </m:r>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oMath>
                  </m:oMathPara>
                </a14:m>
                <a:endParaRPr lang="en-US" sz="45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772D2F7-2B29-244E-CAA0-3EA41DF6427F}"/>
                  </a:ext>
                </a:extLst>
              </p:cNvPr>
              <p:cNvSpPr txBox="1">
                <a:spLocks noRot="1" noChangeAspect="1" noMove="1" noResize="1" noEditPoints="1" noAdjustHandles="1" noChangeArrowheads="1" noChangeShapeType="1" noTextEdit="1"/>
              </p:cNvSpPr>
              <p:nvPr/>
            </p:nvSpPr>
            <p:spPr>
              <a:xfrm>
                <a:off x="1371600" y="2552700"/>
                <a:ext cx="15544800" cy="7035709"/>
              </a:xfrm>
              <a:prstGeom prst="rect">
                <a:avLst/>
              </a:prstGeom>
              <a:blipFill>
                <a:blip r:embed="rId4"/>
                <a:stretch>
                  <a:fillRect l="-1647" r="-1647"/>
                </a:stretch>
              </a:blipFill>
            </p:spPr>
            <p:txBody>
              <a:bodyPr/>
              <a:lstStyle/>
              <a:p>
                <a:r>
                  <a:rPr lang="en-US">
                    <a:noFill/>
                  </a:rPr>
                  <a:t> </a:t>
                </a:r>
              </a:p>
            </p:txBody>
          </p:sp>
        </mc:Fallback>
      </mc:AlternateContent>
    </p:spTree>
    <p:extLst>
      <p:ext uri="{BB962C8B-B14F-4D97-AF65-F5344CB8AC3E}">
        <p14:creationId xmlns:p14="http://schemas.microsoft.com/office/powerpoint/2010/main" val="16886250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345030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8" y="538347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5998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5" y="522646"/>
            <a:ext cx="16308287" cy="31644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38052" y="1206732"/>
            <a:ext cx="15011895" cy="1843582"/>
          </a:xfrm>
          <a:prstGeom prst="rect">
            <a:avLst/>
          </a:prstGeom>
          <a:noFill/>
        </p:spPr>
        <p:txBody>
          <a:bodyPr wrap="square" rtlCol="0">
            <a:spAutoFit/>
          </a:bodyPr>
          <a:lstStyle/>
          <a:p>
            <a:pPr algn="just">
              <a:lnSpc>
                <a:spcPct val="150000"/>
              </a:lnSpc>
              <a:defRPr/>
            </a:pPr>
            <a:r>
              <a:rPr lang="vi-VN" sz="4000" b="1">
                <a:solidFill>
                  <a:schemeClr val="bg1"/>
                </a:solidFill>
                <a:latin typeface="Arial" panose="020B0604020202020204" pitchFamily="34" charset="0"/>
                <a:cs typeface="Arial" panose="020B0604020202020204" pitchFamily="34" charset="0"/>
              </a:rPr>
              <a:t>Câu </a:t>
            </a:r>
            <a:r>
              <a:rPr lang="en-US" sz="4000" b="1">
                <a:solidFill>
                  <a:schemeClr val="bg1"/>
                </a:solidFill>
                <a:latin typeface="Arial" panose="020B0604020202020204" pitchFamily="34" charset="0"/>
                <a:cs typeface="Arial" panose="020B0604020202020204" pitchFamily="34" charset="0"/>
              </a:rPr>
              <a:t>1</a:t>
            </a:r>
            <a:r>
              <a:rPr lang="vi-VN" sz="4000" b="1">
                <a:solidFill>
                  <a:schemeClr val="bg1"/>
                </a:solidFill>
                <a:latin typeface="Arial" panose="020B0604020202020204" pitchFamily="34" charset="0"/>
                <a:cs typeface="Arial" panose="020B0604020202020204" pitchFamily="34" charset="0"/>
              </a:rPr>
              <a:t>:</a:t>
            </a:r>
            <a:r>
              <a:rPr lang="vi-VN" sz="4000">
                <a:solidFill>
                  <a:schemeClr val="bg1"/>
                </a:solidFill>
                <a:latin typeface="Arial" panose="020B0604020202020204" pitchFamily="34" charset="0"/>
                <a:cs typeface="Arial" panose="020B0604020202020204" pitchFamily="34" charset="0"/>
              </a:rPr>
              <a:t> </a:t>
            </a:r>
            <a:r>
              <a:rPr lang="en-US" sz="4000">
                <a:solidFill>
                  <a:schemeClr val="bg1"/>
                </a:solidFill>
                <a:latin typeface="Arial" panose="020B0604020202020204" pitchFamily="34" charset="0"/>
                <a:cs typeface="Arial" panose="020B0604020202020204" pitchFamily="34" charset="0"/>
              </a:rPr>
              <a:t>Hệ thức nào sau đây </a:t>
            </a:r>
            <a:r>
              <a:rPr lang="en-US" sz="4000" b="1">
                <a:solidFill>
                  <a:schemeClr val="bg1"/>
                </a:solidFill>
                <a:latin typeface="Arial" panose="020B0604020202020204" pitchFamily="34" charset="0"/>
                <a:cs typeface="Arial" panose="020B0604020202020204" pitchFamily="34" charset="0"/>
              </a:rPr>
              <a:t>không đúng</a:t>
            </a:r>
            <a:r>
              <a:rPr lang="en-US" sz="4000">
                <a:solidFill>
                  <a:schemeClr val="bg1"/>
                </a:solidFill>
                <a:latin typeface="Arial" panose="020B0604020202020204" pitchFamily="34" charset="0"/>
                <a:cs typeface="Arial" panose="020B0604020202020204" pitchFamily="34" charset="0"/>
              </a:rPr>
              <a:t> với phương trình trạng thái khí lí tưởng?</a:t>
            </a:r>
          </a:p>
        </p:txBody>
      </p:sp>
      <p:sp>
        <p:nvSpPr>
          <p:cNvPr id="15" name="bang b">
            <a:extLst>
              <a:ext uri="{FF2B5EF4-FFF2-40B4-BE49-F238E27FC236}">
                <a16:creationId xmlns:a16="http://schemas.microsoft.com/office/drawing/2014/main" id="{D0E6AFB4-275F-4728-9A13-27E00F9EA3A2}"/>
              </a:ext>
            </a:extLst>
          </p:cNvPr>
          <p:cNvSpPr/>
          <p:nvPr/>
        </p:nvSpPr>
        <p:spPr>
          <a:xfrm flipH="1">
            <a:off x="1061270" y="446046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2562998" y="4710907"/>
                <a:ext cx="7797359" cy="133991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chemeClr val="bg1"/>
                    </a:solidFill>
                    <a:latin typeface="Arial" panose="020B0604020202020204" pitchFamily="34" charset="0"/>
                    <a:cs typeface="Arial" panose="020B0604020202020204" pitchFamily="34" charset="0"/>
                  </a:rPr>
                  <a:t>A. </a:t>
                </a:r>
                <a14:m>
                  <m:oMath xmlns:m="http://schemas.openxmlformats.org/officeDocument/2006/math">
                    <m:f>
                      <m:fPr>
                        <m:ctrlPr>
                          <a:rPr lang="en-US" sz="4000" i="1">
                            <a:solidFill>
                              <a:schemeClr val="bg1"/>
                            </a:solidFill>
                            <a:latin typeface="Cambria Math" panose="02040503050406030204" pitchFamily="18" charset="0"/>
                          </a:rPr>
                        </m:ctrlPr>
                      </m:fPr>
                      <m:num>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𝑝</m:t>
                            </m:r>
                          </m:e>
                          <m:sub>
                            <m:r>
                              <a:rPr lang="en-US" sz="4000" i="1">
                                <a:solidFill>
                                  <a:schemeClr val="bg1"/>
                                </a:solidFill>
                                <a:latin typeface="Cambria Math" panose="02040503050406030204" pitchFamily="18" charset="0"/>
                              </a:rPr>
                              <m:t>1</m:t>
                            </m:r>
                          </m:sub>
                        </m:sSub>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𝑉</m:t>
                            </m:r>
                          </m:e>
                          <m:sub>
                            <m:r>
                              <a:rPr lang="en-US" sz="4000" i="1">
                                <a:solidFill>
                                  <a:schemeClr val="bg1"/>
                                </a:solidFill>
                                <a:latin typeface="Cambria Math" panose="02040503050406030204" pitchFamily="18" charset="0"/>
                              </a:rPr>
                              <m:t>1</m:t>
                            </m:r>
                          </m:sub>
                        </m:sSub>
                      </m:num>
                      <m:den>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𝑇</m:t>
                            </m:r>
                          </m:e>
                          <m:sub>
                            <m:r>
                              <a:rPr lang="en-US" sz="4000" i="1">
                                <a:solidFill>
                                  <a:schemeClr val="bg1"/>
                                </a:solidFill>
                                <a:latin typeface="Cambria Math" panose="02040503050406030204" pitchFamily="18" charset="0"/>
                              </a:rPr>
                              <m:t>1</m:t>
                            </m:r>
                          </m:sub>
                        </m:sSub>
                      </m:den>
                    </m:f>
                    <m:r>
                      <a:rPr lang="en-US" sz="4000" i="1">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𝑝</m:t>
                            </m:r>
                          </m:e>
                          <m:sub>
                            <m:r>
                              <a:rPr lang="en-US" sz="4000" i="1">
                                <a:solidFill>
                                  <a:schemeClr val="bg1"/>
                                </a:solidFill>
                                <a:latin typeface="Cambria Math" panose="02040503050406030204" pitchFamily="18" charset="0"/>
                              </a:rPr>
                              <m:t>2</m:t>
                            </m:r>
                          </m:sub>
                        </m:sSub>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𝑉</m:t>
                            </m:r>
                          </m:e>
                          <m:sub>
                            <m:r>
                              <a:rPr lang="en-US" sz="4000" i="1">
                                <a:solidFill>
                                  <a:schemeClr val="bg1"/>
                                </a:solidFill>
                                <a:latin typeface="Cambria Math" panose="02040503050406030204" pitchFamily="18" charset="0"/>
                              </a:rPr>
                              <m:t>2</m:t>
                            </m:r>
                          </m:sub>
                        </m:sSub>
                      </m:num>
                      <m:den>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𝑇</m:t>
                            </m:r>
                          </m:e>
                          <m:sub>
                            <m:r>
                              <a:rPr lang="en-US" sz="4000" i="1">
                                <a:solidFill>
                                  <a:schemeClr val="bg1"/>
                                </a:solidFill>
                                <a:latin typeface="Cambria Math" panose="02040503050406030204" pitchFamily="18" charset="0"/>
                              </a:rPr>
                              <m:t>2</m:t>
                            </m:r>
                          </m:sub>
                        </m:sSub>
                      </m:den>
                    </m:f>
                    <m:r>
                      <a:rPr lang="en-US" sz="4000" i="1">
                        <a:solidFill>
                          <a:schemeClr val="bg1"/>
                        </a:solidFill>
                        <a:latin typeface="Cambria Math" panose="02040503050406030204" pitchFamily="18" charset="0"/>
                      </a:rPr>
                      <m:t>.</m:t>
                    </m:r>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2562998" y="4710907"/>
                <a:ext cx="7797359" cy="1339919"/>
              </a:xfrm>
              <a:prstGeom prst="rect">
                <a:avLst/>
              </a:prstGeom>
              <a:blipFill>
                <a:blip r:embed="rId11"/>
                <a:stretch>
                  <a:fillRect l="-2500"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928106" y="6882012"/>
                <a:ext cx="7274662" cy="1174360"/>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D. </a:t>
                </a:r>
                <a14:m>
                  <m:oMath xmlns:m="http://schemas.openxmlformats.org/officeDocument/2006/math">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𝑝𝑉</m:t>
                        </m:r>
                      </m:num>
                      <m:den>
                        <m:r>
                          <a:rPr lang="en-US" sz="4000" i="1">
                            <a:solidFill>
                              <a:schemeClr val="bg1"/>
                            </a:solidFill>
                            <a:latin typeface="Cambria Math" panose="02040503050406030204" pitchFamily="18" charset="0"/>
                          </a:rPr>
                          <m:t>𝑇</m:t>
                        </m:r>
                      </m:den>
                    </m:f>
                  </m:oMath>
                </a14:m>
                <a:r>
                  <a:rPr lang="en-US" sz="4000">
                    <a:solidFill>
                      <a:schemeClr val="bg1"/>
                    </a:solidFill>
                    <a:latin typeface="Arial" panose="020B0604020202020204" pitchFamily="34" charset="0"/>
                    <a:cs typeface="Arial" panose="020B0604020202020204" pitchFamily="34" charset="0"/>
                  </a:rPr>
                  <a:t> = hằng số.</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928106" y="6882012"/>
                <a:ext cx="7274662" cy="1174360"/>
              </a:xfrm>
              <a:prstGeom prst="rect">
                <a:avLst/>
              </a:prstGeom>
              <a:blipFill>
                <a:blip r:embed="rId12"/>
                <a:stretch>
                  <a:fillRect l="-2682" b="-932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280468" y="447200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chemeClr val="bg1"/>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6559442"/>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897610" y="4991616"/>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B. p</a:t>
            </a:r>
            <a:r>
              <a:rPr lang="en-US" sz="4000" baseline="-25000">
                <a:solidFill>
                  <a:schemeClr val="bg1"/>
                </a:solidFill>
                <a:latin typeface="Arial" panose="020B0604020202020204" pitchFamily="34" charset="0"/>
                <a:cs typeface="Arial" panose="020B0604020202020204" pitchFamily="34" charset="0"/>
              </a:rPr>
              <a:t>1</a:t>
            </a:r>
            <a:r>
              <a:rPr lang="en-US" sz="4000">
                <a:solidFill>
                  <a:schemeClr val="bg1"/>
                </a:solidFill>
                <a:latin typeface="Arial" panose="020B0604020202020204" pitchFamily="34" charset="0"/>
                <a:cs typeface="Arial" panose="020B0604020202020204" pitchFamily="34" charset="0"/>
              </a:rPr>
              <a:t>V</a:t>
            </a:r>
            <a:r>
              <a:rPr lang="en-US" sz="4000" baseline="-25000">
                <a:solidFill>
                  <a:schemeClr val="bg1"/>
                </a:solidFill>
                <a:latin typeface="Arial" panose="020B0604020202020204" pitchFamily="34" charset="0"/>
                <a:cs typeface="Arial" panose="020B0604020202020204" pitchFamily="34" charset="0"/>
              </a:rPr>
              <a:t>1</a:t>
            </a:r>
            <a:r>
              <a:rPr lang="en-US" sz="4000">
                <a:solidFill>
                  <a:schemeClr val="bg1"/>
                </a:solidFill>
                <a:latin typeface="Arial" panose="020B0604020202020204" pitchFamily="34" charset="0"/>
                <a:cs typeface="Arial" panose="020B0604020202020204" pitchFamily="34" charset="0"/>
              </a:rPr>
              <a:t>T</a:t>
            </a:r>
            <a:r>
              <a:rPr lang="en-US" sz="4000" baseline="-25000">
                <a:solidFill>
                  <a:schemeClr val="bg1"/>
                </a:solidFill>
                <a:latin typeface="Arial" panose="020B0604020202020204" pitchFamily="34" charset="0"/>
                <a:cs typeface="Arial" panose="020B0604020202020204" pitchFamily="34" charset="0"/>
              </a:rPr>
              <a:t>2</a:t>
            </a:r>
            <a:r>
              <a:rPr lang="en-US" sz="4000">
                <a:solidFill>
                  <a:schemeClr val="bg1"/>
                </a:solidFill>
                <a:latin typeface="Arial" panose="020B0604020202020204" pitchFamily="34" charset="0"/>
                <a:cs typeface="Arial" panose="020B0604020202020204" pitchFamily="34" charset="0"/>
              </a:rPr>
              <a:t> = p</a:t>
            </a:r>
            <a:r>
              <a:rPr lang="en-US" sz="4000" baseline="-25000">
                <a:solidFill>
                  <a:schemeClr val="bg1"/>
                </a:solidFill>
                <a:latin typeface="Arial" panose="020B0604020202020204" pitchFamily="34" charset="0"/>
                <a:cs typeface="Arial" panose="020B0604020202020204" pitchFamily="34" charset="0"/>
              </a:rPr>
              <a:t>2</a:t>
            </a:r>
            <a:r>
              <a:rPr lang="en-US" sz="4000">
                <a:solidFill>
                  <a:schemeClr val="bg1"/>
                </a:solidFill>
                <a:latin typeface="Arial" panose="020B0604020202020204" pitchFamily="34" charset="0"/>
                <a:cs typeface="Arial" panose="020B0604020202020204" pitchFamily="34" charset="0"/>
              </a:rPr>
              <a:t>V</a:t>
            </a:r>
            <a:r>
              <a:rPr lang="en-US" sz="4000" baseline="-25000">
                <a:solidFill>
                  <a:schemeClr val="bg1"/>
                </a:solidFill>
                <a:latin typeface="Arial" panose="020B0604020202020204" pitchFamily="34" charset="0"/>
                <a:cs typeface="Arial" panose="020B0604020202020204" pitchFamily="34" charset="0"/>
              </a:rPr>
              <a:t>2</a:t>
            </a:r>
            <a:r>
              <a:rPr lang="en-US" sz="4000">
                <a:solidFill>
                  <a:schemeClr val="bg1"/>
                </a:solidFill>
                <a:latin typeface="Arial" panose="020B0604020202020204" pitchFamily="34" charset="0"/>
                <a:cs typeface="Arial" panose="020B0604020202020204" pitchFamily="34" charset="0"/>
              </a:rPr>
              <a:t>T­</a:t>
            </a:r>
            <a:r>
              <a:rPr lang="en-US" sz="4000" baseline="-25000">
                <a:solidFill>
                  <a:schemeClr val="bg1"/>
                </a:solidFill>
                <a:latin typeface="Arial" panose="020B0604020202020204" pitchFamily="34" charset="0"/>
                <a:cs typeface="Arial" panose="020B0604020202020204" pitchFamily="34" charset="0"/>
              </a:rPr>
              <a:t>1</a:t>
            </a:r>
            <a:r>
              <a:rPr lang="en-US" sz="4000">
                <a:solidFill>
                  <a:schemeClr val="bg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562998" y="6882013"/>
                <a:ext cx="7451983" cy="133991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chemeClr val="bg1"/>
                    </a:solidFill>
                    <a:latin typeface="Arial" panose="020B0604020202020204" pitchFamily="34" charset="0"/>
                    <a:cs typeface="Arial" panose="020B0604020202020204" pitchFamily="34" charset="0"/>
                  </a:rPr>
                  <a:t>C. </a:t>
                </a:r>
                <a14:m>
                  <m:oMath xmlns:m="http://schemas.openxmlformats.org/officeDocument/2006/math">
                    <m:f>
                      <m:fPr>
                        <m:ctrlPr>
                          <a:rPr lang="en-US" sz="4000" i="1">
                            <a:solidFill>
                              <a:schemeClr val="bg1"/>
                            </a:solidFill>
                            <a:latin typeface="Cambria Math" panose="02040503050406030204" pitchFamily="18" charset="0"/>
                          </a:rPr>
                        </m:ctrlPr>
                      </m:fPr>
                      <m:num>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𝑝</m:t>
                            </m:r>
                          </m:e>
                          <m:sub>
                            <m:r>
                              <a:rPr lang="en-US" sz="4000" i="1">
                                <a:solidFill>
                                  <a:schemeClr val="bg1"/>
                                </a:solidFill>
                                <a:latin typeface="Cambria Math" panose="02040503050406030204" pitchFamily="18" charset="0"/>
                              </a:rPr>
                              <m:t>1</m:t>
                            </m:r>
                          </m:sub>
                        </m:sSub>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𝑇</m:t>
                            </m:r>
                          </m:e>
                          <m:sub>
                            <m:r>
                              <a:rPr lang="en-US" sz="4000" i="1">
                                <a:solidFill>
                                  <a:schemeClr val="bg1"/>
                                </a:solidFill>
                                <a:latin typeface="Cambria Math" panose="02040503050406030204" pitchFamily="18" charset="0"/>
                              </a:rPr>
                              <m:t>1</m:t>
                            </m:r>
                          </m:sub>
                        </m:sSub>
                      </m:num>
                      <m:den>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𝑉</m:t>
                            </m:r>
                          </m:e>
                          <m:sub>
                            <m:r>
                              <a:rPr lang="en-US" sz="4000" i="1">
                                <a:solidFill>
                                  <a:schemeClr val="bg1"/>
                                </a:solidFill>
                                <a:latin typeface="Cambria Math" panose="02040503050406030204" pitchFamily="18" charset="0"/>
                              </a:rPr>
                              <m:t>1</m:t>
                            </m:r>
                          </m:sub>
                        </m:sSub>
                      </m:den>
                    </m:f>
                    <m:r>
                      <a:rPr lang="en-US" sz="4000" i="1">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𝑝</m:t>
                            </m:r>
                          </m:e>
                          <m:sub>
                            <m:r>
                              <a:rPr lang="en-US" sz="4000" i="1">
                                <a:solidFill>
                                  <a:schemeClr val="bg1"/>
                                </a:solidFill>
                                <a:latin typeface="Cambria Math" panose="02040503050406030204" pitchFamily="18" charset="0"/>
                              </a:rPr>
                              <m:t>2</m:t>
                            </m:r>
                          </m:sub>
                        </m:sSub>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𝑇</m:t>
                            </m:r>
                          </m:e>
                          <m:sub>
                            <m:r>
                              <a:rPr lang="en-US" sz="4000" i="1">
                                <a:solidFill>
                                  <a:schemeClr val="bg1"/>
                                </a:solidFill>
                                <a:latin typeface="Cambria Math" panose="02040503050406030204" pitchFamily="18" charset="0"/>
                              </a:rPr>
                              <m:t>2</m:t>
                            </m:r>
                          </m:sub>
                        </m:sSub>
                      </m:num>
                      <m:den>
                        <m:sSub>
                          <m:sSubPr>
                            <m:ctrlPr>
                              <a:rPr lang="en-US" sz="4000" i="1">
                                <a:solidFill>
                                  <a:schemeClr val="bg1"/>
                                </a:solidFill>
                                <a:latin typeface="Cambria Math" panose="02040503050406030204" pitchFamily="18" charset="0"/>
                              </a:rPr>
                            </m:ctrlPr>
                          </m:sSubPr>
                          <m:e>
                            <m:r>
                              <a:rPr lang="en-US" sz="4000" i="1">
                                <a:solidFill>
                                  <a:schemeClr val="bg1"/>
                                </a:solidFill>
                                <a:latin typeface="Cambria Math" panose="02040503050406030204" pitchFamily="18" charset="0"/>
                              </a:rPr>
                              <m:t>𝑉</m:t>
                            </m:r>
                          </m:e>
                          <m:sub>
                            <m:r>
                              <a:rPr lang="en-US" sz="4000" i="1">
                                <a:solidFill>
                                  <a:schemeClr val="bg1"/>
                                </a:solidFill>
                                <a:latin typeface="Cambria Math" panose="02040503050406030204" pitchFamily="18" charset="0"/>
                              </a:rPr>
                              <m:t>2</m:t>
                            </m:r>
                          </m:sub>
                        </m:sSub>
                      </m:den>
                    </m:f>
                    <m:r>
                      <a:rPr lang="en-US" sz="4000" i="1">
                        <a:solidFill>
                          <a:schemeClr val="bg1"/>
                        </a:solidFill>
                        <a:latin typeface="Cambria Math" panose="02040503050406030204" pitchFamily="18" charset="0"/>
                      </a:rPr>
                      <m:t>.</m:t>
                    </m:r>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562998" y="6882013"/>
                <a:ext cx="7451983" cy="1339919"/>
              </a:xfrm>
              <a:prstGeom prst="rect">
                <a:avLst/>
              </a:prstGeom>
              <a:blipFill>
                <a:blip r:embed="rId13"/>
                <a:stretch>
                  <a:fillRect l="-2617" b="-227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256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78116" y="1070535"/>
            <a:ext cx="14446271" cy="1824923"/>
          </a:xfrm>
          <a:prstGeom prst="rect">
            <a:avLst/>
          </a:prstGeom>
          <a:noFill/>
        </p:spPr>
        <p:txBody>
          <a:bodyPr wrap="square" rtlCol="0">
            <a:spAutoFit/>
          </a:bodyPr>
          <a:lstStyle/>
          <a:p>
            <a:pPr algn="ctr">
              <a:lnSpc>
                <a:spcPct val="150000"/>
              </a:lnSpc>
              <a:defRPr/>
            </a:pPr>
            <a:r>
              <a:rPr lang="en-US" sz="4000" b="1">
                <a:solidFill>
                  <a:schemeClr val="bg1"/>
                </a:solidFill>
                <a:latin typeface="Arial" panose="020B0604020202020204" pitchFamily="34" charset="0"/>
                <a:cs typeface="Arial" panose="020B0604020202020204" pitchFamily="34" charset="0"/>
              </a:rPr>
              <a:t>Câu 2:</a:t>
            </a:r>
            <a:r>
              <a:rPr lang="en-US" sz="4000">
                <a:solidFill>
                  <a:schemeClr val="bg1"/>
                </a:solidFill>
                <a:latin typeface="Arial" panose="020B0604020202020204" pitchFamily="34" charset="0"/>
                <a:cs typeface="Arial" panose="020B0604020202020204" pitchFamily="34" charset="0"/>
              </a:rPr>
              <a:t> Xét 1 mol chất khí có áp suất p, nhiệt độ T, thể thích V, phương trình mô tả mối liên hệ của các đại lượng trên là </a:t>
            </a:r>
          </a:p>
        </p:txBody>
      </p:sp>
      <p:sp>
        <p:nvSpPr>
          <p:cNvPr id="15" name="bang b">
            <a:extLst>
              <a:ext uri="{FF2B5EF4-FFF2-40B4-BE49-F238E27FC236}">
                <a16:creationId xmlns:a16="http://schemas.microsoft.com/office/drawing/2014/main" id="{D0E6AFB4-275F-4728-9A13-27E00F9EA3A2}"/>
              </a:ext>
            </a:extLst>
          </p:cNvPr>
          <p:cNvSpPr/>
          <p:nvPr/>
        </p:nvSpPr>
        <p:spPr>
          <a:xfrm flipH="1">
            <a:off x="773247" y="6552929"/>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303893" y="7058677"/>
            <a:ext cx="7797359" cy="901593"/>
          </a:xfrm>
          <a:prstGeom prst="rect">
            <a:avLst/>
          </a:prstGeom>
          <a:noFill/>
        </p:spPr>
        <p:txBody>
          <a:bodyPr wrap="square" rtlCol="0">
            <a:spAutoFit/>
          </a:bodyPr>
          <a:lstStyle/>
          <a:p>
            <a:pPr marL="514376" indent="-514376" algn="just">
              <a:lnSpc>
                <a:spcPct val="15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C. pV = T. </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692" y="7049459"/>
            <a:ext cx="7584370" cy="901593"/>
          </a:xfrm>
          <a:prstGeom prst="rect">
            <a:avLst/>
          </a:prstGeom>
          <a:noFill/>
        </p:spPr>
        <p:txBody>
          <a:bodyPr wrap="square" rtlCol="0">
            <a:spAutoFit/>
          </a:bodyPr>
          <a:lstStyle/>
          <a:p>
            <a:pPr algn="just">
              <a:lnSpc>
                <a:spcPct val="150000"/>
              </a:lnSpc>
              <a:buClr>
                <a:prstClr val="white"/>
              </a:buClr>
              <a:defRPr/>
            </a:pPr>
            <a:r>
              <a:rPr lang="en-US" sz="4000">
                <a:solidFill>
                  <a:schemeClr val="bg1"/>
                </a:solidFill>
                <a:latin typeface="Arial" panose="020B0604020202020204" pitchFamily="34" charset="0"/>
                <a:cs typeface="Arial" panose="020B0604020202020204" pitchFamily="34" charset="0"/>
              </a:rPr>
              <a:t>D. pV = RT.</a:t>
            </a: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chemeClr val="bg1"/>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364026" y="4500333"/>
            <a:ext cx="7646862" cy="901593"/>
          </a:xfrm>
          <a:prstGeom prst="rect">
            <a:avLst/>
          </a:prstGeom>
          <a:noFill/>
        </p:spPr>
        <p:txBody>
          <a:bodyPr wrap="square" rtlCol="0">
            <a:spAutoFit/>
          </a:bodyPr>
          <a:lstStyle/>
          <a:p>
            <a:pPr marL="514376" indent="-514376" algn="just">
              <a:lnSpc>
                <a:spcPct val="15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A. pV = R. </a:t>
            </a:r>
          </a:p>
        </p:txBody>
      </p:sp>
      <p:sp>
        <p:nvSpPr>
          <p:cNvPr id="34" name="cau hoi d">
            <a:extLst>
              <a:ext uri="{FF2B5EF4-FFF2-40B4-BE49-F238E27FC236}">
                <a16:creationId xmlns:a16="http://schemas.microsoft.com/office/drawing/2014/main" id="{42A746A3-96B8-42A5-8EFA-A104DB6B2F69}"/>
              </a:ext>
            </a:extLst>
          </p:cNvPr>
          <p:cNvSpPr txBox="1"/>
          <p:nvPr/>
        </p:nvSpPr>
        <p:spPr>
          <a:xfrm>
            <a:off x="9680692" y="4500333"/>
            <a:ext cx="7584370" cy="901593"/>
          </a:xfrm>
          <a:prstGeom prst="rect">
            <a:avLst/>
          </a:prstGeom>
          <a:noFill/>
        </p:spPr>
        <p:txBody>
          <a:bodyPr wrap="square" rtlCol="0">
            <a:spAutoFit/>
          </a:bodyPr>
          <a:lstStyle/>
          <a:p>
            <a:pPr marL="514376" indent="-514376" algn="just">
              <a:lnSpc>
                <a:spcPct val="15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B. pV = 1.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5029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304800" y="626431"/>
            <a:ext cx="17602200"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AF65109-0DA5-B88C-2D81-AB5B7E92E1C2}"/>
              </a:ext>
            </a:extLst>
          </p:cNvPr>
          <p:cNvGrpSpPr/>
          <p:nvPr/>
        </p:nvGrpSpPr>
        <p:grpSpPr>
          <a:xfrm>
            <a:off x="2095500" y="5054497"/>
            <a:ext cx="14097000" cy="4253804"/>
            <a:chOff x="2133600" y="4994884"/>
            <a:chExt cx="14097000" cy="4253804"/>
          </a:xfrm>
        </p:grpSpPr>
        <p:sp>
          <p:nvSpPr>
            <p:cNvPr id="7" name="Rectangle: Rounded Corners 6">
              <a:extLst>
                <a:ext uri="{FF2B5EF4-FFF2-40B4-BE49-F238E27FC236}">
                  <a16:creationId xmlns:a16="http://schemas.microsoft.com/office/drawing/2014/main" id="{64D8B1EA-8CCE-588D-E0A2-05A19862F562}"/>
                </a:ext>
              </a:extLst>
            </p:cNvPr>
            <p:cNvSpPr/>
            <p:nvPr/>
          </p:nvSpPr>
          <p:spPr>
            <a:xfrm>
              <a:off x="2133600" y="6141720"/>
              <a:ext cx="14097000" cy="310696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làm thế nào để xác định được mối liên hệ của cả ba thông số trạng thái của một khối lượng khí xác định?</a:t>
              </a:r>
              <a:endParaRPr lang="en-US" sz="4000">
                <a:latin typeface="Arial" panose="020B0604020202020204" pitchFamily="34" charset="0"/>
                <a:cs typeface="Arial" panose="020B0604020202020204" pitchFamily="34" charset="0"/>
              </a:endParaRPr>
            </a:p>
          </p:txBody>
        </p:sp>
        <p:pic>
          <p:nvPicPr>
            <p:cNvPr id="6" name="Picture 40">
              <a:extLst>
                <a:ext uri="{FF2B5EF4-FFF2-40B4-BE49-F238E27FC236}">
                  <a16:creationId xmlns:a16="http://schemas.microsoft.com/office/drawing/2014/main" id="{3E250685-36A0-A1A3-FFEE-BDA4D81617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86700" y="4994884"/>
              <a:ext cx="2514600" cy="1841944"/>
            </a:xfrm>
            <a:prstGeom prst="rect">
              <a:avLst/>
            </a:prstGeom>
          </p:spPr>
        </p:pic>
      </p:grpSp>
      <p:grpSp>
        <p:nvGrpSpPr>
          <p:cNvPr id="10" name="Group 9">
            <a:extLst>
              <a:ext uri="{FF2B5EF4-FFF2-40B4-BE49-F238E27FC236}">
                <a16:creationId xmlns:a16="http://schemas.microsoft.com/office/drawing/2014/main" id="{724688B8-78D6-7F02-CA70-371E378D015C}"/>
              </a:ext>
            </a:extLst>
          </p:cNvPr>
          <p:cNvGrpSpPr/>
          <p:nvPr/>
        </p:nvGrpSpPr>
        <p:grpSpPr>
          <a:xfrm>
            <a:off x="838200" y="2015911"/>
            <a:ext cx="15804005" cy="2748253"/>
            <a:chOff x="838200" y="2015911"/>
            <a:chExt cx="15804005" cy="2748253"/>
          </a:xfrm>
        </p:grpSpPr>
        <p:sp>
          <p:nvSpPr>
            <p:cNvPr id="5" name="TextBox 4">
              <a:extLst>
                <a:ext uri="{FF2B5EF4-FFF2-40B4-BE49-F238E27FC236}">
                  <a16:creationId xmlns:a16="http://schemas.microsoft.com/office/drawing/2014/main" id="{99231187-43EF-E836-6F6A-F7DF6367EFC4}"/>
                </a:ext>
              </a:extLst>
            </p:cNvPr>
            <p:cNvSpPr txBox="1"/>
            <p:nvPr/>
          </p:nvSpPr>
          <p:spPr>
            <a:xfrm>
              <a:off x="3383405" y="2015911"/>
              <a:ext cx="13258800" cy="2748253"/>
            </a:xfrm>
            <a:prstGeom prst="rect">
              <a:avLst/>
            </a:prstGeom>
            <a:noFill/>
          </p:spPr>
          <p:txBody>
            <a:bodyPr wrap="square">
              <a:spAutoFit/>
            </a:bodyPr>
            <a:lstStyle/>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định luật Boyle và Charles chỉ xác định mối liên hệ giữa hai cặp thông số “áp suất – thể tích” và “thể tích – nhiệt độ" của một khối lượng khí xác định.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9" name="Freeform 7">
              <a:extLst>
                <a:ext uri="{FF2B5EF4-FFF2-40B4-BE49-F238E27FC236}">
                  <a16:creationId xmlns:a16="http://schemas.microsoft.com/office/drawing/2014/main" id="{373F6D17-6066-B7E0-1EF9-21E461DD9EFE}"/>
                </a:ext>
              </a:extLst>
            </p:cNvPr>
            <p:cNvSpPr/>
            <p:nvPr/>
          </p:nvSpPr>
          <p:spPr>
            <a:xfrm>
              <a:off x="838200" y="2532183"/>
              <a:ext cx="2351704" cy="2231981"/>
            </a:xfrm>
            <a:custGeom>
              <a:avLst/>
              <a:gdLst/>
              <a:ahLst/>
              <a:cxnLst/>
              <a:rect l="l" t="t" r="r" b="b"/>
              <a:pathLst>
                <a:path w="2351704" h="2231981">
                  <a:moveTo>
                    <a:pt x="0" y="0"/>
                  </a:moveTo>
                  <a:lnTo>
                    <a:pt x="2351704" y="0"/>
                  </a:lnTo>
                  <a:lnTo>
                    <a:pt x="2351704" y="2231981"/>
                  </a:lnTo>
                  <a:lnTo>
                    <a:pt x="0" y="22319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76197" y="860858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59839" y="606889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6289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6" y="768544"/>
            <a:ext cx="16308287" cy="36324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89886" y="878785"/>
            <a:ext cx="14227906" cy="3224152"/>
          </a:xfrm>
          <a:prstGeom prst="rect">
            <a:avLst/>
          </a:prstGeom>
          <a:noFill/>
        </p:spPr>
        <p:txBody>
          <a:bodyPr wrap="square" rtlCol="0">
            <a:spAutoFit/>
          </a:bodyPr>
          <a:lstStyle/>
          <a:p>
            <a:pPr algn="just">
              <a:lnSpc>
                <a:spcPct val="150000"/>
              </a:lnSpc>
              <a:defRPr/>
            </a:pPr>
            <a:r>
              <a:rPr lang="en-US" sz="3500" b="1">
                <a:solidFill>
                  <a:schemeClr val="bg1"/>
                </a:solidFill>
                <a:latin typeface="Arial" panose="020B0604020202020204" pitchFamily="34" charset="0"/>
                <a:cs typeface="Arial" panose="020B0604020202020204" pitchFamily="34" charset="0"/>
              </a:rPr>
              <a:t>Câu 3:</a:t>
            </a:r>
            <a:r>
              <a:rPr lang="en-US" sz="3500">
                <a:solidFill>
                  <a:schemeClr val="bg1"/>
                </a:solidFill>
                <a:latin typeface="Arial" panose="020B0604020202020204" pitchFamily="34" charset="0"/>
                <a:cs typeface="Arial" panose="020B0604020202020204" pitchFamily="34" charset="0"/>
              </a:rPr>
              <a:t> Một cái bơm chứa 100 cm</a:t>
            </a:r>
            <a:r>
              <a:rPr lang="en-US" sz="3500" baseline="30000">
                <a:solidFill>
                  <a:schemeClr val="bg1"/>
                </a:solidFill>
                <a:latin typeface="Arial" panose="020B0604020202020204" pitchFamily="34" charset="0"/>
                <a:cs typeface="Arial" panose="020B0604020202020204" pitchFamily="34" charset="0"/>
              </a:rPr>
              <a:t>3</a:t>
            </a:r>
            <a:r>
              <a:rPr lang="en-US" sz="3500">
                <a:solidFill>
                  <a:schemeClr val="bg1"/>
                </a:solidFill>
                <a:latin typeface="Arial" panose="020B0604020202020204" pitchFamily="34" charset="0"/>
                <a:cs typeface="Arial" panose="020B0604020202020204" pitchFamily="34" charset="0"/>
              </a:rPr>
              <a:t> không khí ở nhiệt độ 27</a:t>
            </a:r>
            <a:r>
              <a:rPr lang="en-US" sz="3500" baseline="30000">
                <a:solidFill>
                  <a:schemeClr val="bg1"/>
                </a:solidFill>
                <a:latin typeface="Arial" panose="020B0604020202020204" pitchFamily="34" charset="0"/>
                <a:cs typeface="Arial" panose="020B0604020202020204" pitchFamily="34" charset="0"/>
              </a:rPr>
              <a:t>0</a:t>
            </a:r>
            <a:r>
              <a:rPr lang="en-US" sz="3500">
                <a:solidFill>
                  <a:schemeClr val="bg1"/>
                </a:solidFill>
                <a:latin typeface="Arial" panose="020B0604020202020204" pitchFamily="34" charset="0"/>
                <a:cs typeface="Arial" panose="020B0604020202020204" pitchFamily="34" charset="0"/>
              </a:rPr>
              <a:t>C và áp suất 10</a:t>
            </a:r>
            <a:r>
              <a:rPr lang="en-US" sz="3500" baseline="30000">
                <a:solidFill>
                  <a:schemeClr val="bg1"/>
                </a:solidFill>
                <a:latin typeface="Arial" panose="020B0604020202020204" pitchFamily="34" charset="0"/>
                <a:cs typeface="Arial" panose="020B0604020202020204" pitchFamily="34" charset="0"/>
              </a:rPr>
              <a:t>5</a:t>
            </a:r>
            <a:r>
              <a:rPr lang="en-US" sz="3500">
                <a:solidFill>
                  <a:schemeClr val="bg1"/>
                </a:solidFill>
                <a:latin typeface="Arial" panose="020B0604020202020204" pitchFamily="34" charset="0"/>
                <a:cs typeface="Arial" panose="020B0604020202020204" pitchFamily="34" charset="0"/>
              </a:rPr>
              <a:t> Pa. Nén khí trong bơm để thể tích khí giảm đi 20 cm</a:t>
            </a:r>
            <a:r>
              <a:rPr lang="en-US" sz="3500" baseline="30000">
                <a:solidFill>
                  <a:schemeClr val="bg1"/>
                </a:solidFill>
                <a:latin typeface="Arial" panose="020B0604020202020204" pitchFamily="34" charset="0"/>
                <a:cs typeface="Arial" panose="020B0604020202020204" pitchFamily="34" charset="0"/>
              </a:rPr>
              <a:t>3</a:t>
            </a:r>
            <a:r>
              <a:rPr lang="en-US" sz="3500">
                <a:solidFill>
                  <a:schemeClr val="bg1"/>
                </a:solidFill>
                <a:latin typeface="Arial" panose="020B0604020202020204" pitchFamily="34" charset="0"/>
                <a:cs typeface="Arial" panose="020B0604020202020204" pitchFamily="34" charset="0"/>
              </a:rPr>
              <a:t> và thấy nhiệt độ của khí trong bơm tăng lên đến 37</a:t>
            </a:r>
            <a:r>
              <a:rPr lang="en-US" sz="3500" baseline="30000">
                <a:solidFill>
                  <a:schemeClr val="bg1"/>
                </a:solidFill>
                <a:latin typeface="Arial" panose="020B0604020202020204" pitchFamily="34" charset="0"/>
                <a:cs typeface="Arial" panose="020B0604020202020204" pitchFamily="34" charset="0"/>
              </a:rPr>
              <a:t>0</a:t>
            </a:r>
            <a:r>
              <a:rPr lang="en-US" sz="3500">
                <a:solidFill>
                  <a:schemeClr val="bg1"/>
                </a:solidFill>
                <a:latin typeface="Arial" panose="020B0604020202020204" pitchFamily="34" charset="0"/>
                <a:cs typeface="Arial" panose="020B0604020202020204" pitchFamily="34" charset="0"/>
              </a:rPr>
              <a:t>C. Coi khí là khí lí tưởng. Áp suất của khí trong bơm lúc này gần bằng </a:t>
            </a:r>
          </a:p>
        </p:txBody>
      </p:sp>
      <p:sp>
        <p:nvSpPr>
          <p:cNvPr id="15" name="bang b">
            <a:extLst>
              <a:ext uri="{FF2B5EF4-FFF2-40B4-BE49-F238E27FC236}">
                <a16:creationId xmlns:a16="http://schemas.microsoft.com/office/drawing/2014/main" id="{D0E6AFB4-275F-4728-9A13-27E00F9EA3A2}"/>
              </a:ext>
            </a:extLst>
          </p:cNvPr>
          <p:cNvSpPr/>
          <p:nvPr/>
        </p:nvSpPr>
        <p:spPr>
          <a:xfrm flipH="1">
            <a:off x="833087" y="5143839"/>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144000" y="7711249"/>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170686" y="5667895"/>
            <a:ext cx="7797359"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A. 1,3.10</a:t>
            </a:r>
            <a:r>
              <a:rPr lang="en-US" sz="4000" baseline="30000">
                <a:solidFill>
                  <a:schemeClr val="bg1"/>
                </a:solidFill>
                <a:latin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cs typeface="Arial" panose="020B0604020202020204" pitchFamily="34" charset="0"/>
              </a:rPr>
              <a:t> Pa. </a:t>
            </a:r>
          </a:p>
        </p:txBody>
      </p:sp>
      <p:sp>
        <p:nvSpPr>
          <p:cNvPr id="27" name="cau hoi c">
            <a:extLst>
              <a:ext uri="{FF2B5EF4-FFF2-40B4-BE49-F238E27FC236}">
                <a16:creationId xmlns:a16="http://schemas.microsoft.com/office/drawing/2014/main" id="{D96707EC-5A82-4050-B897-6DBAB63AC957}"/>
              </a:ext>
            </a:extLst>
          </p:cNvPr>
          <p:cNvSpPr txBox="1"/>
          <p:nvPr/>
        </p:nvSpPr>
        <p:spPr>
          <a:xfrm>
            <a:off x="9535794" y="8224084"/>
            <a:ext cx="7274662"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D. 1,4.10</a:t>
            </a:r>
            <a:r>
              <a:rPr lang="en-US" sz="4000" baseline="30000">
                <a:solidFill>
                  <a:schemeClr val="bg1"/>
                </a:solidFill>
                <a:latin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cs typeface="Arial" panose="020B0604020202020204" pitchFamily="34" charset="0"/>
              </a:rPr>
              <a:t> Pa.</a:t>
            </a: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145424"/>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33086" y="7703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35794" y="5649740"/>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B. 1,2.10</a:t>
            </a:r>
            <a:r>
              <a:rPr lang="en-US" sz="4000" baseline="30000">
                <a:solidFill>
                  <a:schemeClr val="bg1"/>
                </a:solidFill>
                <a:latin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cs typeface="Arial" panose="020B0604020202020204" pitchFamily="34" charset="0"/>
              </a:rPr>
              <a:t> Pa. </a:t>
            </a:r>
          </a:p>
        </p:txBody>
      </p:sp>
      <p:sp>
        <p:nvSpPr>
          <p:cNvPr id="34" name="cau hoi d">
            <a:extLst>
              <a:ext uri="{FF2B5EF4-FFF2-40B4-BE49-F238E27FC236}">
                <a16:creationId xmlns:a16="http://schemas.microsoft.com/office/drawing/2014/main" id="{42A746A3-96B8-42A5-8EFA-A104DB6B2F69}"/>
              </a:ext>
            </a:extLst>
          </p:cNvPr>
          <p:cNvSpPr txBox="1"/>
          <p:nvPr/>
        </p:nvSpPr>
        <p:spPr>
          <a:xfrm>
            <a:off x="1181929" y="8203955"/>
            <a:ext cx="7451983"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C. 1,1.10</a:t>
            </a:r>
            <a:r>
              <a:rPr lang="en-US" sz="4000" baseline="30000">
                <a:solidFill>
                  <a:schemeClr val="bg1"/>
                </a:solidFill>
                <a:latin typeface="Arial" panose="020B0604020202020204" pitchFamily="34" charset="0"/>
                <a:cs typeface="Arial" panose="020B0604020202020204" pitchFamily="34" charset="0"/>
              </a:rPr>
              <a:t>5</a:t>
            </a:r>
            <a:r>
              <a:rPr lang="en-US" sz="4000">
                <a:solidFill>
                  <a:schemeClr val="bg1"/>
                </a:solidFill>
                <a:latin typeface="Arial" panose="020B0604020202020204" pitchFamily="34" charset="0"/>
                <a:cs typeface="Arial" panose="020B0604020202020204" pitchFamily="34" charset="0"/>
              </a:rPr>
              <a:t> Pa.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290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76197" y="860858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59839" y="606889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6289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6" y="768544"/>
            <a:ext cx="16308287" cy="36324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89886" y="878785"/>
            <a:ext cx="14227906" cy="3224152"/>
          </a:xfrm>
          <a:prstGeom prst="rect">
            <a:avLst/>
          </a:prstGeom>
          <a:noFill/>
        </p:spPr>
        <p:txBody>
          <a:bodyPr wrap="square" rtlCol="0">
            <a:spAutoFit/>
          </a:bodyPr>
          <a:lstStyle/>
          <a:p>
            <a:pPr algn="just">
              <a:lnSpc>
                <a:spcPct val="150000"/>
              </a:lnSpc>
              <a:defRPr/>
            </a:pPr>
            <a:r>
              <a:rPr lang="en-US" sz="3500" b="1" dirty="0" err="1">
                <a:solidFill>
                  <a:schemeClr val="bg1"/>
                </a:solidFill>
                <a:latin typeface="Arial" panose="020B0604020202020204" pitchFamily="34" charset="0"/>
                <a:cs typeface="Arial" panose="020B0604020202020204" pitchFamily="34" charset="0"/>
              </a:rPr>
              <a:t>Câu</a:t>
            </a:r>
            <a:r>
              <a:rPr lang="en-US" sz="3500" b="1" dirty="0">
                <a:solidFill>
                  <a:schemeClr val="bg1"/>
                </a:solidFill>
                <a:latin typeface="Arial" panose="020B0604020202020204" pitchFamily="34" charset="0"/>
                <a:cs typeface="Arial" panose="020B0604020202020204" pitchFamily="34" charset="0"/>
              </a:rPr>
              <a:t> 4:</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Một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bình</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kín</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có</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thể</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tích</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không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đổi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chứa</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một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khối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lượng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khí</a:t>
            </a:r>
            <a:r>
              <a:rPr lang="en-US" sz="3500" dirty="0">
                <a:solidFill>
                  <a:schemeClr val="bg1"/>
                </a:solidFill>
                <a:latin typeface="Arial" panose="020B0604020202020204" pitchFamily="34" charset="0"/>
                <a:cs typeface="Arial" panose="020B0604020202020204" pitchFamily="34" charset="0"/>
              </a:rPr>
              <a:t> m = 1 kg ở </a:t>
            </a:r>
            <a:r>
              <a:rPr lang="en-US" sz="3500" dirty="0" err="1">
                <a:solidFill>
                  <a:schemeClr val="bg1"/>
                </a:solidFill>
                <a:latin typeface="Arial" panose="020B0604020202020204" pitchFamily="34" charset="0"/>
                <a:cs typeface="Arial" panose="020B0604020202020204" pitchFamily="34" charset="0"/>
              </a:rPr>
              <a:t>áp</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suất</a:t>
            </a:r>
            <a:r>
              <a:rPr lang="en-US" sz="3500" dirty="0">
                <a:solidFill>
                  <a:schemeClr val="bg1"/>
                </a:solidFill>
                <a:latin typeface="Arial" panose="020B0604020202020204" pitchFamily="34" charset="0"/>
                <a:cs typeface="Arial" panose="020B0604020202020204" pitchFamily="34" charset="0"/>
              </a:rPr>
              <a:t> p</a:t>
            </a:r>
            <a:r>
              <a:rPr lang="en-US" sz="3500" baseline="-25000" dirty="0">
                <a:solidFill>
                  <a:schemeClr val="bg1"/>
                </a:solidFill>
                <a:latin typeface="Arial" panose="020B0604020202020204" pitchFamily="34" charset="0"/>
                <a:cs typeface="Arial" panose="020B0604020202020204" pitchFamily="34" charset="0"/>
              </a:rPr>
              <a:t>1</a:t>
            </a:r>
            <a:r>
              <a:rPr lang="en-US" sz="3500" dirty="0">
                <a:solidFill>
                  <a:schemeClr val="bg1"/>
                </a:solidFill>
                <a:latin typeface="Arial" panose="020B0604020202020204" pitchFamily="34" charset="0"/>
                <a:cs typeface="Arial" panose="020B0604020202020204" pitchFamily="34" charset="0"/>
              </a:rPr>
              <a:t> = 10</a:t>
            </a:r>
            <a:r>
              <a:rPr lang="en-US" sz="3500" baseline="30000" dirty="0">
                <a:solidFill>
                  <a:schemeClr val="bg1"/>
                </a:solidFill>
                <a:latin typeface="Arial" panose="020B0604020202020204" pitchFamily="34" charset="0"/>
                <a:cs typeface="Arial" panose="020B0604020202020204" pitchFamily="34" charset="0"/>
              </a:rPr>
              <a:t>7</a:t>
            </a:r>
            <a:r>
              <a:rPr lang="en-US" sz="3500" dirty="0">
                <a:solidFill>
                  <a:schemeClr val="bg1"/>
                </a:solidFill>
                <a:latin typeface="Arial" panose="020B0604020202020204" pitchFamily="34" charset="0"/>
                <a:cs typeface="Arial" panose="020B0604020202020204" pitchFamily="34" charset="0"/>
              </a:rPr>
              <a:t> Pa. </a:t>
            </a:r>
            <a:r>
              <a:rPr lang="en-US" sz="3500" dirty="0" err="1" smtClean="0">
                <a:solidFill>
                  <a:schemeClr val="bg1"/>
                </a:solidFill>
                <a:latin typeface="Arial" panose="020B0604020202020204" pitchFamily="34" charset="0"/>
                <a:cs typeface="Arial" panose="020B0604020202020204" pitchFamily="34" charset="0"/>
              </a:rPr>
              <a:t>Lấy</a:t>
            </a:r>
            <a:r>
              <a:rPr lang="en-US" sz="3500" smtClean="0">
                <a:solidFill>
                  <a:schemeClr val="bg1"/>
                </a:solidFill>
                <a:latin typeface="Arial" panose="020B0604020202020204" pitchFamily="34" charset="0"/>
                <a:cs typeface="Arial" panose="020B0604020202020204" pitchFamily="34" charset="0"/>
              </a:rPr>
              <a:t> ở </a:t>
            </a:r>
            <a:r>
              <a:rPr lang="en-US" sz="3500" dirty="0" err="1">
                <a:solidFill>
                  <a:schemeClr val="bg1"/>
                </a:solidFill>
                <a:latin typeface="Arial" panose="020B0604020202020204" pitchFamily="34" charset="0"/>
                <a:cs typeface="Arial" panose="020B0604020202020204" pitchFamily="34" charset="0"/>
              </a:rPr>
              <a:t>bình</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ra</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một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lượng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khí</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cho</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tới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áp</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suất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của</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khí</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còn</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lại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trong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bình</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là</a:t>
            </a:r>
            <a:r>
              <a:rPr lang="en-US" sz="3500" dirty="0">
                <a:solidFill>
                  <a:schemeClr val="bg1"/>
                </a:solidFill>
                <a:latin typeface="Arial" panose="020B0604020202020204" pitchFamily="34" charset="0"/>
                <a:cs typeface="Arial" panose="020B0604020202020204" pitchFamily="34" charset="0"/>
              </a:rPr>
              <a:t> p</a:t>
            </a:r>
            <a:r>
              <a:rPr lang="en-US" sz="3500" baseline="-25000" dirty="0">
                <a:solidFill>
                  <a:schemeClr val="bg1"/>
                </a:solidFill>
                <a:latin typeface="Arial" panose="020B0604020202020204" pitchFamily="34" charset="0"/>
                <a:cs typeface="Arial" panose="020B0604020202020204" pitchFamily="34" charset="0"/>
              </a:rPr>
              <a:t>2</a:t>
            </a:r>
            <a:r>
              <a:rPr lang="en-US" sz="3500" dirty="0">
                <a:solidFill>
                  <a:schemeClr val="bg1"/>
                </a:solidFill>
                <a:latin typeface="Arial" panose="020B0604020202020204" pitchFamily="34" charset="0"/>
                <a:cs typeface="Arial" panose="020B0604020202020204" pitchFamily="34" charset="0"/>
              </a:rPr>
              <a:t> = 2,5.10</a:t>
            </a:r>
            <a:r>
              <a:rPr lang="en-US" sz="3500" baseline="30000" dirty="0">
                <a:solidFill>
                  <a:schemeClr val="bg1"/>
                </a:solidFill>
                <a:latin typeface="Arial" panose="020B0604020202020204" pitchFamily="34" charset="0"/>
                <a:cs typeface="Arial" panose="020B0604020202020204" pitchFamily="34" charset="0"/>
              </a:rPr>
              <a:t>6</a:t>
            </a:r>
            <a:r>
              <a:rPr lang="en-US" sz="3500" dirty="0">
                <a:solidFill>
                  <a:schemeClr val="bg1"/>
                </a:solidFill>
                <a:latin typeface="Arial" panose="020B0604020202020204" pitchFamily="34" charset="0"/>
                <a:cs typeface="Arial" panose="020B0604020202020204" pitchFamily="34" charset="0"/>
              </a:rPr>
              <a:t> Pa. </a:t>
            </a:r>
            <a:r>
              <a:rPr lang="en-US" sz="3500" dirty="0" err="1">
                <a:solidFill>
                  <a:schemeClr val="bg1"/>
                </a:solidFill>
                <a:latin typeface="Arial" panose="020B0604020202020204" pitchFamily="34" charset="0"/>
                <a:cs typeface="Arial" panose="020B0604020202020204" pitchFamily="34" charset="0"/>
              </a:rPr>
              <a:t>Biết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nhiệt</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độ</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khí</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không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đổi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Khối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lượng</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khí</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được</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lấy</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ra</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khỏi</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bình</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là</a:t>
            </a:r>
            <a:endParaRPr lang="en-US" sz="35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33087" y="5143839"/>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144000" y="7711249"/>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170686" y="5667895"/>
            <a:ext cx="7797359"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A. 0,75 kg.</a:t>
            </a:r>
          </a:p>
        </p:txBody>
      </p:sp>
      <p:sp>
        <p:nvSpPr>
          <p:cNvPr id="27" name="cau hoi c">
            <a:extLst>
              <a:ext uri="{FF2B5EF4-FFF2-40B4-BE49-F238E27FC236}">
                <a16:creationId xmlns:a16="http://schemas.microsoft.com/office/drawing/2014/main" id="{D96707EC-5A82-4050-B897-6DBAB63AC957}"/>
              </a:ext>
            </a:extLst>
          </p:cNvPr>
          <p:cNvSpPr txBox="1"/>
          <p:nvPr/>
        </p:nvSpPr>
        <p:spPr>
          <a:xfrm>
            <a:off x="9535794" y="8224084"/>
            <a:ext cx="7274662"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D. 0,5 kg.</a:t>
            </a: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145424"/>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33086" y="7703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35794" y="5649740"/>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B. 1,5 kg.</a:t>
            </a:r>
          </a:p>
        </p:txBody>
      </p:sp>
      <p:sp>
        <p:nvSpPr>
          <p:cNvPr id="34" name="cau hoi d">
            <a:extLst>
              <a:ext uri="{FF2B5EF4-FFF2-40B4-BE49-F238E27FC236}">
                <a16:creationId xmlns:a16="http://schemas.microsoft.com/office/drawing/2014/main" id="{42A746A3-96B8-42A5-8EFA-A104DB6B2F69}"/>
              </a:ext>
            </a:extLst>
          </p:cNvPr>
          <p:cNvSpPr txBox="1"/>
          <p:nvPr/>
        </p:nvSpPr>
        <p:spPr>
          <a:xfrm>
            <a:off x="1181929" y="8203955"/>
            <a:ext cx="7451983"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C. 1,75 kg.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2496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987376"/>
            <a:ext cx="14446271" cy="1824923"/>
          </a:xfrm>
          <a:prstGeom prst="rect">
            <a:avLst/>
          </a:prstGeom>
          <a:noFill/>
        </p:spPr>
        <p:txBody>
          <a:bodyPr wrap="square" rtlCol="0">
            <a:spAutoFit/>
          </a:bodyPr>
          <a:lstStyle/>
          <a:p>
            <a:pPr algn="just">
              <a:lnSpc>
                <a:spcPct val="150000"/>
              </a:lnSpc>
              <a:defRPr/>
            </a:pPr>
            <a:r>
              <a:rPr lang="en-US" sz="4000" b="1">
                <a:solidFill>
                  <a:schemeClr val="bg1"/>
                </a:solidFill>
                <a:latin typeface="Arial" panose="020B0604020202020204" pitchFamily="34" charset="0"/>
                <a:cs typeface="Arial" panose="020B0604020202020204" pitchFamily="34" charset="0"/>
              </a:rPr>
              <a:t>Câu 5: </a:t>
            </a:r>
            <a:r>
              <a:rPr lang="en-US" sz="4000">
                <a:solidFill>
                  <a:schemeClr val="bg1"/>
                </a:solidFill>
                <a:latin typeface="Arial" panose="020B0604020202020204" pitchFamily="34" charset="0"/>
                <a:cs typeface="Arial" panose="020B0604020202020204" pitchFamily="34" charset="0"/>
              </a:rPr>
              <a:t>Đại lượng </a:t>
            </a:r>
            <a:r>
              <a:rPr lang="en-US" sz="4000" b="1">
                <a:solidFill>
                  <a:schemeClr val="bg1"/>
                </a:solidFill>
                <a:latin typeface="Arial" panose="020B0604020202020204" pitchFamily="34" charset="0"/>
                <a:cs typeface="Arial" panose="020B0604020202020204" pitchFamily="34" charset="0"/>
              </a:rPr>
              <a:t>không phải </a:t>
            </a:r>
            <a:r>
              <a:rPr lang="en-US" sz="4000">
                <a:solidFill>
                  <a:schemeClr val="bg1"/>
                </a:solidFill>
                <a:latin typeface="Arial" panose="020B0604020202020204" pitchFamily="34" charset="0"/>
                <a:cs typeface="Arial" panose="020B0604020202020204" pitchFamily="34" charset="0"/>
              </a:rPr>
              <a:t>thông số trạng thái của một lượng khí là</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40977" y="4502718"/>
            <a:ext cx="7797359"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B. khối lượng.</a:t>
            </a:r>
          </a:p>
        </p:txBody>
      </p:sp>
      <p:sp>
        <p:nvSpPr>
          <p:cNvPr id="27" name="cau hoi c">
            <a:extLst>
              <a:ext uri="{FF2B5EF4-FFF2-40B4-BE49-F238E27FC236}">
                <a16:creationId xmlns:a16="http://schemas.microsoft.com/office/drawing/2014/main" id="{D96707EC-5A82-4050-B897-6DBAB63AC957}"/>
              </a:ext>
            </a:extLst>
          </p:cNvPr>
          <p:cNvSpPr txBox="1"/>
          <p:nvPr/>
        </p:nvSpPr>
        <p:spPr>
          <a:xfrm>
            <a:off x="9540977" y="7036832"/>
            <a:ext cx="7734866"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D. áp suất.</a:t>
            </a: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67062"/>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73325" y="4525259"/>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A. thể tích.</a:t>
            </a:r>
          </a:p>
        </p:txBody>
      </p:sp>
      <p:sp>
        <p:nvSpPr>
          <p:cNvPr id="34" name="cau hoi d">
            <a:extLst>
              <a:ext uri="{FF2B5EF4-FFF2-40B4-BE49-F238E27FC236}">
                <a16:creationId xmlns:a16="http://schemas.microsoft.com/office/drawing/2014/main" id="{42A746A3-96B8-42A5-8EFA-A104DB6B2F69}"/>
              </a:ext>
            </a:extLst>
          </p:cNvPr>
          <p:cNvSpPr txBox="1"/>
          <p:nvPr/>
        </p:nvSpPr>
        <p:spPr>
          <a:xfrm>
            <a:off x="1173325" y="7083558"/>
            <a:ext cx="7318661"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chemeClr val="bg1"/>
                </a:solidFill>
                <a:latin typeface="Arial" panose="020B0604020202020204" pitchFamily="34" charset="0"/>
                <a:cs typeface="Arial" panose="020B0604020202020204" pitchFamily="34" charset="0"/>
              </a:rPr>
              <a:t>C. nhiệt độ.</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0432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p:cNvSpPr txBox="1"/>
          <p:nvPr/>
        </p:nvSpPr>
        <p:spPr>
          <a:xfrm>
            <a:off x="6683596" y="966627"/>
            <a:ext cx="5091843" cy="1015663"/>
          </a:xfrm>
          <a:prstGeom prst="rect">
            <a:avLst/>
          </a:prstGeom>
        </p:spPr>
        <p:txBody>
          <a:bodyPr wrap="square" lIns="0" tIns="0" rIns="0" bIns="0" rtlCol="0" anchor="t">
            <a:spAutoFit/>
          </a:bodyPr>
          <a:lstStyle/>
          <a:p>
            <a:pPr algn="ctr"/>
            <a:r>
              <a:rPr lang="en-US" sz="6600" b="1" dirty="0">
                <a:solidFill>
                  <a:schemeClr val="accent5">
                    <a:lumMod val="75000"/>
                  </a:schemeClr>
                </a:solidFill>
                <a:latin typeface="Arial" panose="020B0604020202020204" pitchFamily="34" charset="0"/>
                <a:cs typeface="Arial" panose="020B0604020202020204" pitchFamily="34" charset="0"/>
              </a:rPr>
              <a:t>VẬN DỤNG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0122"/>
            <a:ext cx="1902117" cy="1932599"/>
          </a:xfrm>
          <a:prstGeom prst="rect">
            <a:avLst/>
          </a:prstGeom>
        </p:spPr>
      </p:pic>
      <p:sp>
        <p:nvSpPr>
          <p:cNvPr id="10" name="TextBox 9">
            <a:extLst>
              <a:ext uri="{FF2B5EF4-FFF2-40B4-BE49-F238E27FC236}">
                <a16:creationId xmlns:a16="http://schemas.microsoft.com/office/drawing/2014/main" id="{EE778AE7-7218-E235-A451-0236BA0E74B5}"/>
              </a:ext>
            </a:extLst>
          </p:cNvPr>
          <p:cNvSpPr txBox="1"/>
          <p:nvPr/>
        </p:nvSpPr>
        <p:spPr>
          <a:xfrm>
            <a:off x="1495217" y="2628900"/>
            <a:ext cx="15468600" cy="6455806"/>
          </a:xfrm>
          <a:prstGeom prst="rect">
            <a:avLst/>
          </a:prstGeom>
          <a:noFill/>
        </p:spPr>
        <p:txBody>
          <a:bodyPr wrap="square">
            <a:spAutoFit/>
          </a:bodyPr>
          <a:lstStyle/>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1. </a:t>
            </a:r>
            <a:r>
              <a:rPr lang="en-US" sz="3500" b="1">
                <a:effectLst/>
                <a:latin typeface="Arial" panose="020B0604020202020204" pitchFamily="34" charset="0"/>
                <a:ea typeface="Times New Roman" panose="02020603050405020304" pitchFamily="18" charset="0"/>
                <a:cs typeface="Arial" panose="020B0604020202020204" pitchFamily="34" charset="0"/>
              </a:rPr>
              <a:t>Bóng thám không.</a:t>
            </a:r>
            <a:r>
              <a:rPr lang="en-US" sz="3500">
                <a:effectLst/>
                <a:latin typeface="Arial" panose="020B0604020202020204" pitchFamily="34" charset="0"/>
                <a:ea typeface="Times New Roman" panose="02020603050405020304" pitchFamily="18" charset="0"/>
                <a:cs typeface="Arial" panose="020B0604020202020204" pitchFamily="34" charset="0"/>
              </a:rPr>
              <a:t> Bóng thám không được sử dụng để thu thập thông tin về môi trường không khí và thời tiết. Bóng thường được bơm khí hiếm nhẹ hơn không khí, nhờ đó có thể bay lên các tầng không khí khác nhau để thu thập thông tin về nhiệt độ, độ ẩm, áp suất, tốc độ gió,...</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Người ta muốn chế tạo một bóng thám không có thể tăng bán kính lên tới 1 m khi bay ở tầng khí quyển có áp suất 0,3.10</a:t>
            </a:r>
            <a:r>
              <a:rPr lang="en-US" sz="3500" baseline="30000">
                <a:effectLst/>
                <a:latin typeface="Arial" panose="020B0604020202020204" pitchFamily="34" charset="0"/>
                <a:ea typeface="Times New Roman" panose="02020603050405020304" pitchFamily="18" charset="0"/>
                <a:cs typeface="Arial" panose="020B0604020202020204" pitchFamily="34" charset="0"/>
              </a:rPr>
              <a:t>5</a:t>
            </a:r>
            <a:r>
              <a:rPr lang="en-US" sz="3500">
                <a:effectLst/>
                <a:latin typeface="Arial" panose="020B0604020202020204" pitchFamily="34" charset="0"/>
                <a:ea typeface="Times New Roman" panose="02020603050405020304" pitchFamily="18" charset="0"/>
                <a:cs typeface="Arial" panose="020B0604020202020204" pitchFamily="34" charset="0"/>
              </a:rPr>
              <a:t> Pa và nhiệt độ 200 K. Hỏi bán kính của bóng khi vừa bơm xong phải bằng bao nhiêu? Biết bóng được bơm ở áp suất 1,02.10</a:t>
            </a:r>
            <a:r>
              <a:rPr lang="en-US" sz="3500" baseline="30000">
                <a:effectLst/>
                <a:latin typeface="Arial" panose="020B0604020202020204" pitchFamily="34" charset="0"/>
                <a:ea typeface="Times New Roman" panose="02020603050405020304" pitchFamily="18" charset="0"/>
                <a:cs typeface="Arial" panose="020B0604020202020204" pitchFamily="34" charset="0"/>
              </a:rPr>
              <a:t>5</a:t>
            </a:r>
            <a:r>
              <a:rPr lang="en-US" sz="3500">
                <a:effectLst/>
                <a:latin typeface="Arial" panose="020B0604020202020204" pitchFamily="34" charset="0"/>
                <a:ea typeface="Times New Roman" panose="02020603050405020304" pitchFamily="18" charset="0"/>
                <a:cs typeface="Arial" panose="020B0604020202020204" pitchFamily="34" charset="0"/>
              </a:rPr>
              <a:t> Pa và nhiệt độ 300 K.</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66173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0" y="401653"/>
            <a:ext cx="1902117" cy="1932599"/>
          </a:xfrm>
          <a:prstGeom prst="rect">
            <a:avLst/>
          </a:prstGeom>
        </p:spPr>
      </p:pic>
      <p:grpSp>
        <p:nvGrpSpPr>
          <p:cNvPr id="5" name="Group 4">
            <a:extLst>
              <a:ext uri="{FF2B5EF4-FFF2-40B4-BE49-F238E27FC236}">
                <a16:creationId xmlns:a16="http://schemas.microsoft.com/office/drawing/2014/main" id="{3140BCFF-11D6-6535-CDAE-F8C2000106B1}"/>
              </a:ext>
            </a:extLst>
          </p:cNvPr>
          <p:cNvGrpSpPr/>
          <p:nvPr/>
        </p:nvGrpSpPr>
        <p:grpSpPr>
          <a:xfrm>
            <a:off x="838200" y="678865"/>
            <a:ext cx="2438400" cy="1655387"/>
            <a:chOff x="1371600" y="4014403"/>
            <a:chExt cx="2438400" cy="1655387"/>
          </a:xfrm>
        </p:grpSpPr>
        <p:pic>
          <p:nvPicPr>
            <p:cNvPr id="6" name="Picture 5">
              <a:extLst>
                <a:ext uri="{FF2B5EF4-FFF2-40B4-BE49-F238E27FC236}">
                  <a16:creationId xmlns:a16="http://schemas.microsoft.com/office/drawing/2014/main" id="{3865D180-07CE-D5AB-8E18-7B82A2099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014403"/>
              <a:ext cx="2438400" cy="1655387"/>
            </a:xfrm>
            <a:prstGeom prst="rect">
              <a:avLst/>
            </a:prstGeom>
          </p:spPr>
        </p:pic>
        <p:sp>
          <p:nvSpPr>
            <p:cNvPr id="7" name="TextBox 6">
              <a:extLst>
                <a:ext uri="{FF2B5EF4-FFF2-40B4-BE49-F238E27FC236}">
                  <a16:creationId xmlns:a16="http://schemas.microsoft.com/office/drawing/2014/main" id="{18E56D94-AC04-E2B3-5C00-26ECD871A441}"/>
                </a:ext>
              </a:extLst>
            </p:cNvPr>
            <p:cNvSpPr txBox="1"/>
            <p:nvPr/>
          </p:nvSpPr>
          <p:spPr>
            <a:xfrm>
              <a:off x="1371600" y="4373235"/>
              <a:ext cx="24384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A8AA67-E867-9DB4-76AC-DC19F31217F3}"/>
                  </a:ext>
                </a:extLst>
              </p:cNvPr>
              <p:cNvSpPr txBox="1"/>
              <p:nvPr/>
            </p:nvSpPr>
            <p:spPr>
              <a:xfrm>
                <a:off x="3656351" y="2552700"/>
                <a:ext cx="12344400" cy="6237285"/>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Thể tích của quả bóng khi vừa bơm xong là</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=2,67 </m:t>
                      </m:r>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m:t>
                      </m:r>
                      <m: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í</m:t>
                      </m:r>
                      <m:r>
                        <m:rPr>
                          <m:sty m:val="p"/>
                        </m:rPr>
                        <a:rPr lang="en-US" sz="4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oMath>
                  </m:oMathPara>
                </a14:m>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500">
                    <a:effectLst/>
                    <a:latin typeface="Arial" panose="020B0604020202020204" pitchFamily="34" charset="0"/>
                    <a:ea typeface="Times New Roman" panose="02020603050405020304" pitchFamily="18" charset="0"/>
                    <a:cs typeface="Arial" panose="020B0604020202020204" pitchFamily="34" charset="0"/>
                  </a:rPr>
                  <a:t>Bán kính của quả bóng là</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π</m:t>
                      </m:r>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R</m:t>
                          </m:r>
                        </m:e>
                        <m:sup>
                          <m: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=&gt;</m:t>
                      </m:r>
                      <m:r>
                        <m:rPr>
                          <m:sty m:val="p"/>
                        </m:rPr>
                        <a:rPr lang="en-US" sz="4500" i="0" smtClean="0">
                          <a:effectLst/>
                          <a:latin typeface="Cambria Math" panose="02040503050406030204" pitchFamily="18" charset="0"/>
                          <a:ea typeface="Times New Roman" panose="02020603050405020304" pitchFamily="18" charset="0"/>
                          <a:cs typeface="Times New Roman" panose="02020603050405020304" pitchFamily="18" charset="0"/>
                        </a:rPr>
                        <m:t>R</m:t>
                      </m:r>
                    </m:oMath>
                  </m:oMathPara>
                </a14:m>
                <a:endParaRPr lang="en-US" sz="4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95A8AA67-E867-9DB4-76AC-DC19F31217F3}"/>
                  </a:ext>
                </a:extLst>
              </p:cNvPr>
              <p:cNvSpPr txBox="1">
                <a:spLocks noRot="1" noChangeAspect="1" noMove="1" noResize="1" noEditPoints="1" noAdjustHandles="1" noChangeArrowheads="1" noChangeShapeType="1" noTextEdit="1"/>
              </p:cNvSpPr>
              <p:nvPr/>
            </p:nvSpPr>
            <p:spPr>
              <a:xfrm>
                <a:off x="3656351" y="2552700"/>
                <a:ext cx="12344400" cy="6237285"/>
              </a:xfrm>
              <a:prstGeom prst="rect">
                <a:avLst/>
              </a:prstGeom>
              <a:blipFill>
                <a:blip r:embed="rId5"/>
                <a:stretch>
                  <a:fillRect l="-2074"/>
                </a:stretch>
              </a:blipFill>
            </p:spPr>
            <p:txBody>
              <a:bodyPr/>
              <a:lstStyle/>
              <a:p>
                <a:r>
                  <a:rPr lang="en-US">
                    <a:noFill/>
                  </a:rPr>
                  <a:t> </a:t>
                </a:r>
              </a:p>
            </p:txBody>
          </p:sp>
        </mc:Fallback>
      </mc:AlternateContent>
    </p:spTree>
    <p:extLst>
      <p:ext uri="{BB962C8B-B14F-4D97-AF65-F5344CB8AC3E}">
        <p14:creationId xmlns:p14="http://schemas.microsoft.com/office/powerpoint/2010/main" val="14687004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E778AE7-7218-E235-A451-0236BA0E74B5}"/>
              </a:ext>
            </a:extLst>
          </p:cNvPr>
          <p:cNvSpPr txBox="1"/>
          <p:nvPr/>
        </p:nvSpPr>
        <p:spPr>
          <a:xfrm>
            <a:off x="762000" y="292652"/>
            <a:ext cx="12344400" cy="9701695"/>
          </a:xfrm>
          <a:prstGeom prst="rect">
            <a:avLst/>
          </a:prstGeom>
          <a:noFill/>
        </p:spPr>
        <p:txBody>
          <a:bodyPr wrap="square">
            <a:spAutoFit/>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2.</a:t>
            </a:r>
            <a:r>
              <a:rPr lang="en-US" sz="3000" b="1">
                <a:effectLst/>
                <a:latin typeface="Arial" panose="020B0604020202020204" pitchFamily="34" charset="0"/>
                <a:ea typeface="Times New Roman" panose="02020603050405020304" pitchFamily="18" charset="0"/>
                <a:cs typeface="Arial" panose="020B0604020202020204" pitchFamily="34" charset="0"/>
              </a:rPr>
              <a:t> Túi khí.</a:t>
            </a:r>
            <a:r>
              <a:rPr lang="en-US" sz="3000">
                <a:effectLst/>
                <a:latin typeface="Arial" panose="020B0604020202020204" pitchFamily="34" charset="0"/>
                <a:ea typeface="Times New Roman" panose="02020603050405020304" pitchFamily="18" charset="0"/>
                <a:cs typeface="Arial" panose="020B0604020202020204" pitchFamily="34" charset="0"/>
              </a:rPr>
              <a:t> Trong ô tô, người ta thường đặt ở hệ thống tay lái một thiết bị nhằm bảo vệ người lái xe khi xe gặp tai nạn, gọi là "túi khí". Túi khí được chế tạo bằng vật liệu co dẫn, chịu được áp suất lớn. Trong túi khí thường chứa chất NaN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3</a:t>
            </a:r>
            <a:r>
              <a:rPr lang="en-US" sz="3000">
                <a:effectLst/>
                <a:latin typeface="Arial" panose="020B0604020202020204" pitchFamily="34" charset="0"/>
                <a:ea typeface="Times New Roman" panose="02020603050405020304" pitchFamily="18" charset="0"/>
                <a:cs typeface="Arial" panose="020B0604020202020204" pitchFamily="34" charset="0"/>
              </a:rPr>
              <a:t>, khi xe va chạm mạnh vào vật cản thì hệ thống cảm biến của xe sẽ kích thích chất rắn này làm nó phân huỷ tạo thành Na và khí N. Khí 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2</a:t>
            </a:r>
            <a:r>
              <a:rPr lang="en-US" sz="3000">
                <a:effectLst/>
                <a:latin typeface="Arial" panose="020B0604020202020204" pitchFamily="34" charset="0"/>
                <a:ea typeface="Times New Roman" panose="02020603050405020304" pitchFamily="18" charset="0"/>
                <a:cs typeface="Arial" panose="020B0604020202020204" pitchFamily="34" charset="0"/>
              </a:rPr>
              <a:t> được tạo thành có tác dụng làm phồng túi lên, giúp người lái xe không bị va chạm trực tiếp vào hệ thống lái (Hình 11.2).</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0"/>
              </a:spcBef>
              <a:spcAft>
                <a:spcPts val="0"/>
              </a:spcAft>
              <a:buAutoNum type="alphaLcParenR"/>
            </a:pPr>
            <a:r>
              <a:rPr lang="en-US" sz="3000">
                <a:effectLst/>
                <a:latin typeface="Arial" panose="020B0604020202020204" pitchFamily="34" charset="0"/>
                <a:ea typeface="Times New Roman" panose="02020603050405020304" pitchFamily="18" charset="0"/>
                <a:cs typeface="Arial" panose="020B0604020202020204" pitchFamily="34" charset="0"/>
              </a:rPr>
              <a:t>Viết phương trình phân huỷ NaN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3</a:t>
            </a:r>
            <a:r>
              <a:rPr lang="en-US" sz="3000">
                <a:effectLst/>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b) Tính lượng chất khí 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2</a:t>
            </a:r>
            <a:r>
              <a:rPr lang="en-US" sz="3000">
                <a:effectLst/>
                <a:latin typeface="Arial" panose="020B0604020202020204" pitchFamily="34" charset="0"/>
                <a:ea typeface="Times New Roman" panose="02020603050405020304" pitchFamily="18" charset="0"/>
                <a:cs typeface="Arial" panose="020B0604020202020204" pitchFamily="34" charset="0"/>
              </a:rPr>
              <a:t> được giải phóng khi xảy ra phản ứng phân huỷ NaN, biết trong túi chứa 100 g NaN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3</a:t>
            </a:r>
            <a:r>
              <a:rPr lang="en-US" sz="3000">
                <a:effectLst/>
                <a:latin typeface="Arial" panose="020B0604020202020204" pitchFamily="34" charset="0"/>
                <a:ea typeface="Times New Roman" panose="02020603050405020304" pitchFamily="18" charset="0"/>
                <a:cs typeface="Arial" panose="020B0604020202020204" pitchFamily="34" charset="0"/>
              </a:rPr>
              <a:t> và thể tích mol là 24,0 lít/mol.</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c) Biết thể tích túi khí khi phồng lên có độ lớn tới 48 lít. Bỏ qua thể tích khí có trong túi trước khi phồng lên và thể tích của Na được tạo thành trong túi do phản ứng phân huỷ. Tính áp suất của khí N</a:t>
            </a:r>
            <a:r>
              <a:rPr lang="en-US" sz="3000" baseline="-25000">
                <a:effectLst/>
                <a:latin typeface="Arial" panose="020B0604020202020204" pitchFamily="34" charset="0"/>
                <a:ea typeface="Times New Roman" panose="02020603050405020304" pitchFamily="18" charset="0"/>
                <a:cs typeface="Arial" panose="020B0604020202020204" pitchFamily="34" charset="0"/>
              </a:rPr>
              <a:t>2</a:t>
            </a:r>
            <a:r>
              <a:rPr lang="en-US" sz="3000">
                <a:effectLst/>
                <a:latin typeface="Arial" panose="020B0604020202020204" pitchFamily="34" charset="0"/>
                <a:ea typeface="Times New Roman" panose="02020603050405020304" pitchFamily="18" charset="0"/>
                <a:cs typeface="Arial" panose="020B0604020202020204" pitchFamily="34" charset="0"/>
              </a:rPr>
              <a:t> trong túi khí khi đã phồng lên, biết nhiệt độ là 30</a:t>
            </a:r>
            <a:r>
              <a:rPr lang="en-US" sz="3000" baseline="30000">
                <a:effectLst/>
                <a:latin typeface="Arial" panose="020B0604020202020204" pitchFamily="34" charset="0"/>
                <a:ea typeface="Times New Roman" panose="02020603050405020304" pitchFamily="18" charset="0"/>
                <a:cs typeface="Arial" panose="020B0604020202020204" pitchFamily="34" charset="0"/>
              </a:rPr>
              <a:t>0</a:t>
            </a:r>
            <a:r>
              <a:rPr lang="en-US" sz="3000">
                <a:effectLst/>
                <a:latin typeface="Arial" panose="020B0604020202020204" pitchFamily="34" charset="0"/>
                <a:ea typeface="Times New Roman" panose="02020603050405020304" pitchFamily="18" charset="0"/>
                <a:cs typeface="Arial" panose="020B0604020202020204" pitchFamily="34" charset="0"/>
              </a:rPr>
              <a:t>C.</a:t>
            </a:r>
            <a:endParaRPr lang="en-US" sz="3000">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59119B3-BE77-28F7-AECF-98DB93F5D53F}"/>
              </a:ext>
            </a:extLst>
          </p:cNvPr>
          <p:cNvGrpSpPr/>
          <p:nvPr/>
        </p:nvGrpSpPr>
        <p:grpSpPr>
          <a:xfrm>
            <a:off x="13487400" y="3467100"/>
            <a:ext cx="3891460" cy="3947473"/>
            <a:chOff x="13182600" y="3467100"/>
            <a:chExt cx="3891460" cy="3947473"/>
          </a:xfrm>
        </p:grpSpPr>
        <p:pic>
          <p:nvPicPr>
            <p:cNvPr id="5" name="Picture 4">
              <a:extLst>
                <a:ext uri="{FF2B5EF4-FFF2-40B4-BE49-F238E27FC236}">
                  <a16:creationId xmlns:a16="http://schemas.microsoft.com/office/drawing/2014/main" id="{38B506D0-BF58-878F-C7F8-D45902BB56D4}"/>
                </a:ext>
              </a:extLst>
            </p:cNvPr>
            <p:cNvPicPr>
              <a:picLocks noChangeAspect="1"/>
            </p:cNvPicPr>
            <p:nvPr/>
          </p:nvPicPr>
          <p:blipFill>
            <a:blip r:embed="rId3"/>
            <a:stretch>
              <a:fillRect/>
            </a:stretch>
          </p:blipFill>
          <p:spPr>
            <a:xfrm>
              <a:off x="13182600" y="3467100"/>
              <a:ext cx="3891460" cy="2528888"/>
            </a:xfrm>
            <a:prstGeom prst="rect">
              <a:avLst/>
            </a:prstGeom>
          </p:spPr>
        </p:pic>
        <p:sp>
          <p:nvSpPr>
            <p:cNvPr id="6" name="TextBox 5">
              <a:extLst>
                <a:ext uri="{FF2B5EF4-FFF2-40B4-BE49-F238E27FC236}">
                  <a16:creationId xmlns:a16="http://schemas.microsoft.com/office/drawing/2014/main" id="{E298CD27-ABDD-44C0-4061-5DDBB098A8B8}"/>
                </a:ext>
              </a:extLst>
            </p:cNvPr>
            <p:cNvSpPr txBox="1"/>
            <p:nvPr/>
          </p:nvSpPr>
          <p:spPr>
            <a:xfrm>
              <a:off x="13182600" y="6022845"/>
              <a:ext cx="3733800"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Hình 11.2 Túi khí trong ô tô phồng lên</a:t>
              </a:r>
            </a:p>
          </p:txBody>
        </p:sp>
      </p:grpSp>
    </p:spTree>
    <p:extLst>
      <p:ext uri="{BB962C8B-B14F-4D97-AF65-F5344CB8AC3E}">
        <p14:creationId xmlns:p14="http://schemas.microsoft.com/office/powerpoint/2010/main" val="37556390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0" y="401653"/>
            <a:ext cx="1902117" cy="1932599"/>
          </a:xfrm>
          <a:prstGeom prst="rect">
            <a:avLst/>
          </a:prstGeom>
        </p:spPr>
      </p:pic>
      <p:grpSp>
        <p:nvGrpSpPr>
          <p:cNvPr id="5" name="Group 4">
            <a:extLst>
              <a:ext uri="{FF2B5EF4-FFF2-40B4-BE49-F238E27FC236}">
                <a16:creationId xmlns:a16="http://schemas.microsoft.com/office/drawing/2014/main" id="{3140BCFF-11D6-6535-CDAE-F8C2000106B1}"/>
              </a:ext>
            </a:extLst>
          </p:cNvPr>
          <p:cNvGrpSpPr/>
          <p:nvPr/>
        </p:nvGrpSpPr>
        <p:grpSpPr>
          <a:xfrm>
            <a:off x="685800" y="548343"/>
            <a:ext cx="2438400" cy="1655387"/>
            <a:chOff x="1371600" y="4014403"/>
            <a:chExt cx="2438400" cy="1655387"/>
          </a:xfrm>
        </p:grpSpPr>
        <p:pic>
          <p:nvPicPr>
            <p:cNvPr id="6" name="Picture 5">
              <a:extLst>
                <a:ext uri="{FF2B5EF4-FFF2-40B4-BE49-F238E27FC236}">
                  <a16:creationId xmlns:a16="http://schemas.microsoft.com/office/drawing/2014/main" id="{3865D180-07CE-D5AB-8E18-7B82A2099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014403"/>
              <a:ext cx="2438400" cy="1655387"/>
            </a:xfrm>
            <a:prstGeom prst="rect">
              <a:avLst/>
            </a:prstGeom>
          </p:spPr>
        </p:pic>
        <p:sp>
          <p:nvSpPr>
            <p:cNvPr id="7" name="TextBox 6">
              <a:extLst>
                <a:ext uri="{FF2B5EF4-FFF2-40B4-BE49-F238E27FC236}">
                  <a16:creationId xmlns:a16="http://schemas.microsoft.com/office/drawing/2014/main" id="{18E56D94-AC04-E2B3-5C00-26ECD871A441}"/>
                </a:ext>
              </a:extLst>
            </p:cNvPr>
            <p:cNvSpPr txBox="1"/>
            <p:nvPr/>
          </p:nvSpPr>
          <p:spPr>
            <a:xfrm>
              <a:off x="1371600" y="4373235"/>
              <a:ext cx="24384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A8AA67-E867-9DB4-76AC-DC19F31217F3}"/>
                  </a:ext>
                </a:extLst>
              </p:cNvPr>
              <p:cNvSpPr txBox="1"/>
              <p:nvPr/>
            </p:nvSpPr>
            <p:spPr>
              <a:xfrm>
                <a:off x="1394999" y="2323634"/>
                <a:ext cx="16076758" cy="7491538"/>
              </a:xfrm>
              <a:prstGeom prst="rect">
                <a:avLst/>
              </a:prstGeom>
              <a:noFill/>
            </p:spPr>
            <p:txBody>
              <a:bodyPr wrap="square">
                <a:spAutoFit/>
              </a:bodyPr>
              <a:lstStyle/>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a) Phương trình phân huỷ NaN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3</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2NaN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 → 2Na + 3N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2</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500" baseline="-25000">
                    <a:effectLst/>
                    <a:latin typeface="Arial" panose="020B0604020202020204" pitchFamily="34" charset="0"/>
                    <a:ea typeface="Times New Roman" panose="02020603050405020304" pitchFamily="18" charset="0"/>
                    <a:cs typeface="Arial" panose="020B0604020202020204" pitchFamily="34" charset="0"/>
                  </a:rPr>
                  <a:t>					    		</a:t>
                </a:r>
                <a:r>
                  <a:rPr lang="en-US" sz="3500">
                    <a:effectLst/>
                    <a:latin typeface="Arial" panose="020B0604020202020204" pitchFamily="34" charset="0"/>
                    <a:ea typeface="Times New Roman" panose="02020603050405020304" pitchFamily="18" charset="0"/>
                    <a:cs typeface="Arial" panose="020B0604020202020204" pitchFamily="34" charset="0"/>
                  </a:rPr>
                  <a:t>130g		84g</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b) Phương trình trên cho thấy: 130 g NaN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 giải phóng 84 g 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2</a:t>
                </a:r>
                <a:r>
                  <a:rPr lang="en-US" sz="3500">
                    <a:effectLst/>
                    <a:latin typeface="Arial" panose="020B0604020202020204" pitchFamily="34" charset="0"/>
                    <a:ea typeface="Times New Roman" panose="02020603050405020304" pitchFamily="18" charset="0"/>
                    <a:cs typeface="Arial" panose="020B0604020202020204" pitchFamily="34" charset="0"/>
                  </a:rPr>
                  <a:t> nên 100 g NaN</a:t>
                </a:r>
                <a:r>
                  <a:rPr lang="en-US" sz="3500" baseline="-25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 giải phóng: </a:t>
                </a:r>
                <a14:m>
                  <m:oMath xmlns:m="http://schemas.openxmlformats.org/officeDocument/2006/math">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84.100</m:t>
                        </m:r>
                      </m:num>
                      <m:den>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130</m:t>
                        </m:r>
                      </m:den>
                    </m:f>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=64,6 </m:t>
                    </m:r>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g</m:t>
                    </m:r>
                  </m:oMath>
                </a14:m>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c) Từ pV  = nRT suy ra: </a:t>
                </a:r>
                <a14:m>
                  <m:oMath xmlns:m="http://schemas.openxmlformats.org/officeDocument/2006/math">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nRT</m:t>
                        </m:r>
                      </m:num>
                      <m:den>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V</m:t>
                        </m:r>
                      </m:den>
                    </m:f>
                  </m:oMath>
                </a14:m>
                <a:r>
                  <a:rPr lang="en-US" sz="3500">
                    <a:effectLst/>
                    <a:latin typeface="Arial" panose="020B0604020202020204" pitchFamily="34" charset="0"/>
                    <a:ea typeface="Times New Roman" panose="02020603050405020304" pitchFamily="18" charset="0"/>
                    <a:cs typeface="Arial" panose="020B0604020202020204" pitchFamily="34" charset="0"/>
                  </a:rPr>
                  <a:t> với:</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14:m>
                  <m:oMath xmlns:m="http://schemas.openxmlformats.org/officeDocument/2006/math">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n</m:t>
                    </m:r>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64,6</m:t>
                        </m:r>
                      </m:num>
                      <m:den>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28</m:t>
                        </m:r>
                      </m:den>
                    </m:f>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=2,31 </m:t>
                    </m:r>
                    <m:r>
                      <m:rPr>
                        <m:sty m:val="p"/>
                      </m:rP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mol</m:t>
                    </m:r>
                    <m:r>
                      <a:rPr lang="en-US" sz="350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500">
                    <a:effectLst/>
                    <a:latin typeface="Arial" panose="020B0604020202020204" pitchFamily="34" charset="0"/>
                    <a:ea typeface="Times New Roman" panose="02020603050405020304" pitchFamily="18" charset="0"/>
                    <a:cs typeface="Arial" panose="020B0604020202020204" pitchFamily="34" charset="0"/>
                  </a:rPr>
                  <a:t>R = 8,31 J/mol.K; T = 303 K; V = 48 000 cm</a:t>
                </a:r>
                <a:r>
                  <a:rPr lang="en-US" sz="3500" baseline="30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 = 48.10</a:t>
                </a:r>
                <a:r>
                  <a:rPr lang="en-US" sz="3500" baseline="30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 m</a:t>
                </a:r>
                <a:r>
                  <a:rPr lang="en-US" sz="3500" baseline="30000">
                    <a:effectLst/>
                    <a:latin typeface="Arial" panose="020B0604020202020204" pitchFamily="34" charset="0"/>
                    <a:ea typeface="Times New Roman" panose="02020603050405020304" pitchFamily="18" charset="0"/>
                    <a:cs typeface="Arial" panose="020B0604020202020204" pitchFamily="34" charset="0"/>
                  </a:rPr>
                  <a:t>3</a:t>
                </a:r>
                <a:r>
                  <a:rPr lang="en-US" sz="3500">
                    <a:effectLst/>
                    <a:latin typeface="Arial" panose="020B0604020202020204" pitchFamily="34" charset="0"/>
                    <a:ea typeface="Times New Roman" panose="02020603050405020304" pitchFamily="18"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Times New Roman" panose="02020603050405020304" pitchFamily="18" charset="0"/>
                    <a:cs typeface="Arial" panose="020B0604020202020204" pitchFamily="34" charset="0"/>
                  </a:rPr>
                  <a:t>Từ đó tính được p = 1,21,10</a:t>
                </a:r>
                <a:r>
                  <a:rPr lang="en-US" sz="3500" baseline="30000">
                    <a:effectLst/>
                    <a:latin typeface="Arial" panose="020B0604020202020204" pitchFamily="34" charset="0"/>
                    <a:ea typeface="Times New Roman" panose="02020603050405020304" pitchFamily="18" charset="0"/>
                    <a:cs typeface="Arial" panose="020B0604020202020204" pitchFamily="34" charset="0"/>
                  </a:rPr>
                  <a:t>5</a:t>
                </a:r>
                <a:r>
                  <a:rPr lang="en-US" sz="3500">
                    <a:effectLst/>
                    <a:latin typeface="Arial" panose="020B0604020202020204" pitchFamily="34" charset="0"/>
                    <a:ea typeface="Times New Roman" panose="02020603050405020304" pitchFamily="18" charset="0"/>
                    <a:cs typeface="Arial" panose="020B0604020202020204" pitchFamily="34" charset="0"/>
                  </a:rPr>
                  <a:t> Pa.</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95A8AA67-E867-9DB4-76AC-DC19F31217F3}"/>
                  </a:ext>
                </a:extLst>
              </p:cNvPr>
              <p:cNvSpPr txBox="1">
                <a:spLocks noRot="1" noChangeAspect="1" noMove="1" noResize="1" noEditPoints="1" noAdjustHandles="1" noChangeArrowheads="1" noChangeShapeType="1" noTextEdit="1"/>
              </p:cNvSpPr>
              <p:nvPr/>
            </p:nvSpPr>
            <p:spPr>
              <a:xfrm>
                <a:off x="1394999" y="2323634"/>
                <a:ext cx="16076758" cy="7491538"/>
              </a:xfrm>
              <a:prstGeom prst="rect">
                <a:avLst/>
              </a:prstGeom>
              <a:blipFill>
                <a:blip r:embed="rId5"/>
                <a:stretch>
                  <a:fillRect l="-1138" r="-569" b="-1953"/>
                </a:stretch>
              </a:blipFill>
            </p:spPr>
            <p:txBody>
              <a:bodyPr/>
              <a:lstStyle/>
              <a:p>
                <a:r>
                  <a:rPr lang="en-US">
                    <a:noFill/>
                  </a:rPr>
                  <a:t> </a:t>
                </a:r>
              </a:p>
            </p:txBody>
          </p:sp>
        </mc:Fallback>
      </mc:AlternateContent>
    </p:spTree>
    <p:extLst>
      <p:ext uri="{BB962C8B-B14F-4D97-AF65-F5344CB8AC3E}">
        <p14:creationId xmlns:p14="http://schemas.microsoft.com/office/powerpoint/2010/main" val="1305286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narVert">
          <a:fgClr>
            <a:srgbClr val="FEF0DA"/>
          </a:fgClr>
          <a:bgClr>
            <a:schemeClr val="bg1"/>
          </a:bgClr>
        </a:pattFill>
        <a:effectLst/>
      </p:bgPr>
    </p:bg>
    <p:spTree>
      <p:nvGrpSpPr>
        <p:cNvPr id="1" name=""/>
        <p:cNvGrpSpPr/>
        <p:nvPr/>
      </p:nvGrpSpPr>
      <p:grpSpPr>
        <a:xfrm>
          <a:off x="0" y="0"/>
          <a:ext cx="0" cy="0"/>
          <a:chOff x="0" y="0"/>
          <a:chExt cx="0" cy="0"/>
        </a:xfrm>
      </p:grpSpPr>
      <p:grpSp>
        <p:nvGrpSpPr>
          <p:cNvPr id="3" name="Group 3"/>
          <p:cNvGrpSpPr/>
          <p:nvPr/>
        </p:nvGrpSpPr>
        <p:grpSpPr>
          <a:xfrm>
            <a:off x="6845211" y="3063684"/>
            <a:ext cx="4597578" cy="6211151"/>
            <a:chOff x="0" y="0"/>
            <a:chExt cx="1210885" cy="1635859"/>
          </a:xfrm>
        </p:grpSpPr>
        <p:sp>
          <p:nvSpPr>
            <p:cNvPr id="4" name="Freeform 4"/>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5" name="TextBox 5"/>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1844118" y="3047149"/>
            <a:ext cx="4597578" cy="6211151"/>
            <a:chOff x="0" y="0"/>
            <a:chExt cx="1210885" cy="1635859"/>
          </a:xfrm>
        </p:grpSpPr>
        <p:sp>
          <p:nvSpPr>
            <p:cNvPr id="7" name="Freeform 7"/>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8" name="TextBox 8"/>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11846305" y="3080218"/>
            <a:ext cx="4597578" cy="6211151"/>
            <a:chOff x="0" y="0"/>
            <a:chExt cx="1210885" cy="1635859"/>
          </a:xfrm>
        </p:grpSpPr>
        <p:sp>
          <p:nvSpPr>
            <p:cNvPr id="10" name="Freeform 10"/>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11" name="TextBox 11"/>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12221" y="3532035"/>
            <a:ext cx="1061372" cy="106137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4" name="Group 14"/>
          <p:cNvGrpSpPr/>
          <p:nvPr/>
        </p:nvGrpSpPr>
        <p:grpSpPr>
          <a:xfrm>
            <a:off x="8606842" y="3532035"/>
            <a:ext cx="1061372" cy="106137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6" name="Group 16"/>
          <p:cNvGrpSpPr/>
          <p:nvPr/>
        </p:nvGrpSpPr>
        <p:grpSpPr>
          <a:xfrm>
            <a:off x="13614408" y="3532035"/>
            <a:ext cx="1061372" cy="106137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id="18" name="TextBox 18"/>
          <p:cNvSpPr txBox="1"/>
          <p:nvPr/>
        </p:nvSpPr>
        <p:spPr>
          <a:xfrm>
            <a:off x="1865888" y="857250"/>
            <a:ext cx="14577995" cy="1269835"/>
          </a:xfrm>
          <a:prstGeom prst="rect">
            <a:avLst/>
          </a:prstGeom>
        </p:spPr>
        <p:txBody>
          <a:bodyPr lIns="0" tIns="0" rIns="0" bIns="0" rtlCol="0" anchor="t">
            <a:spAutoFit/>
          </a:bodyPr>
          <a:lstStyle/>
          <a:p>
            <a:pPr algn="ctr">
              <a:lnSpc>
                <a:spcPts val="11200"/>
              </a:lnSpc>
            </a:pPr>
            <a:r>
              <a:rPr lang="vi-VN" sz="6600" b="1">
                <a:solidFill>
                  <a:schemeClr val="tx2">
                    <a:lumMod val="75000"/>
                  </a:schemeClr>
                </a:solidFill>
                <a:latin typeface="Arial" panose="020B0604020202020204" pitchFamily="34" charset="0"/>
                <a:cs typeface="Arial" panose="020B0604020202020204" pitchFamily="34" charset="0"/>
              </a:rPr>
              <a:t>HƯỚNG DẪN VỀ NHÀ</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3612221" y="3628190"/>
            <a:ext cx="1061372" cy="910506"/>
          </a:xfrm>
          <a:prstGeom prst="rect">
            <a:avLst/>
          </a:prstGeom>
        </p:spPr>
        <p:txBody>
          <a:bodyPr lIns="0" tIns="0" rIns="0" bIns="0" rtlCol="0" anchor="t">
            <a:spAutoFit/>
          </a:bodyPr>
          <a:lstStyle/>
          <a:p>
            <a:pPr algn="ctr">
              <a:lnSpc>
                <a:spcPts val="7065"/>
              </a:lnSpc>
            </a:pPr>
            <a:r>
              <a:rPr lang="en-US" sz="45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8613314"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3614408"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3</a:t>
            </a:r>
          </a:p>
        </p:txBody>
      </p:sp>
      <p:sp>
        <p:nvSpPr>
          <p:cNvPr id="25" name="Freeform 25"/>
          <p:cNvSpPr/>
          <p:nvPr/>
        </p:nvSpPr>
        <p:spPr>
          <a:xfrm flipH="1">
            <a:off x="1028700" y="6185794"/>
            <a:ext cx="2335130" cy="2598197"/>
          </a:xfrm>
          <a:custGeom>
            <a:avLst/>
            <a:gdLst/>
            <a:ahLst/>
            <a:cxnLst/>
            <a:rect l="l" t="t" r="r" b="b"/>
            <a:pathLst>
              <a:path w="2335130" h="2598197">
                <a:moveTo>
                  <a:pt x="2335130" y="0"/>
                </a:moveTo>
                <a:lnTo>
                  <a:pt x="0" y="0"/>
                </a:lnTo>
                <a:lnTo>
                  <a:pt x="0" y="2598197"/>
                </a:lnTo>
                <a:lnTo>
                  <a:pt x="2335130" y="2598197"/>
                </a:lnTo>
                <a:lnTo>
                  <a:pt x="233513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26"/>
          <p:cNvSpPr/>
          <p:nvPr/>
        </p:nvSpPr>
        <p:spPr>
          <a:xfrm rot="2024967">
            <a:off x="16160501" y="6285540"/>
            <a:ext cx="776313" cy="3857457"/>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0" name="TextBox 29"/>
          <p:cNvSpPr txBox="1"/>
          <p:nvPr/>
        </p:nvSpPr>
        <p:spPr>
          <a:xfrm>
            <a:off x="2065059" y="5265730"/>
            <a:ext cx="4155695"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Xem lại kiến thức đã học ở bài 11</a:t>
            </a:r>
            <a:r>
              <a:rPr lang="vi-VN" sz="300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p:txBody>
      </p:sp>
      <p:sp>
        <p:nvSpPr>
          <p:cNvPr id="31" name="TextBox 30"/>
          <p:cNvSpPr txBox="1"/>
          <p:nvPr/>
        </p:nvSpPr>
        <p:spPr>
          <a:xfrm>
            <a:off x="7059680" y="5282858"/>
            <a:ext cx="4155695" cy="2776722"/>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Hoàn</a:t>
            </a:r>
            <a:r>
              <a:rPr lang="vi-VN" sz="3000">
                <a:latin typeface="Arial" panose="020B0604020202020204" pitchFamily="34" charset="0"/>
                <a:cs typeface="Arial" panose="020B0604020202020204" pitchFamily="34" charset="0"/>
              </a:rPr>
              <a:t> thành các bài tập </a:t>
            </a:r>
            <a:r>
              <a:rPr lang="en-US" sz="3000">
                <a:latin typeface="Arial" panose="020B0604020202020204" pitchFamily="34" charset="0"/>
                <a:cs typeface="Arial" panose="020B0604020202020204" pitchFamily="34" charset="0"/>
              </a:rPr>
              <a:t>trong Sách bài tập Vật lí 12 và nội dung Vận dụng.</a:t>
            </a:r>
          </a:p>
        </p:txBody>
      </p:sp>
      <p:sp>
        <p:nvSpPr>
          <p:cNvPr id="32" name="TextBox 31"/>
          <p:cNvSpPr txBox="1"/>
          <p:nvPr/>
        </p:nvSpPr>
        <p:spPr>
          <a:xfrm>
            <a:off x="12067246" y="4861529"/>
            <a:ext cx="4155695" cy="4161717"/>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Xem trước nội dung </a:t>
            </a:r>
            <a:r>
              <a:rPr lang="en-US" sz="3000" b="1" i="1">
                <a:latin typeface="Arial" panose="020B0604020202020204" pitchFamily="34" charset="0"/>
                <a:cs typeface="Arial" panose="020B0604020202020204" pitchFamily="34" charset="0"/>
              </a:rPr>
              <a:t>Bài 12: Áp suất khí theo mô hình động học phân tử. Quan hệ giữa động năng phân tử và nhiệt độ.</a:t>
            </a:r>
            <a:endParaRPr lang="en-US" sz="3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13235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2" name="Freeform 2"/>
          <p:cNvSpPr/>
          <p:nvPr/>
        </p:nvSpPr>
        <p:spPr>
          <a:xfrm>
            <a:off x="2977411" y="1028700"/>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197723" y="4165923"/>
            <a:ext cx="2635473" cy="3484399"/>
          </a:xfrm>
          <a:custGeom>
            <a:avLst/>
            <a:gdLst/>
            <a:ahLst/>
            <a:cxnLst/>
            <a:rect l="l" t="t" r="r" b="b"/>
            <a:pathLst>
              <a:path w="2635473" h="3484399">
                <a:moveTo>
                  <a:pt x="0" y="0"/>
                </a:moveTo>
                <a:lnTo>
                  <a:pt x="2635472" y="0"/>
                </a:lnTo>
                <a:lnTo>
                  <a:pt x="2635472" y="3484399"/>
                </a:lnTo>
                <a:lnTo>
                  <a:pt x="0" y="3484399"/>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60622" y="5600758"/>
            <a:ext cx="4178135" cy="1116701"/>
          </a:xfrm>
          <a:custGeom>
            <a:avLst/>
            <a:gdLst/>
            <a:ahLst/>
            <a:cxnLst/>
            <a:rect l="l" t="t" r="r" b="b"/>
            <a:pathLst>
              <a:path w="4178135" h="1116701">
                <a:moveTo>
                  <a:pt x="0" y="0"/>
                </a:moveTo>
                <a:lnTo>
                  <a:pt x="4178135" y="0"/>
                </a:lnTo>
                <a:lnTo>
                  <a:pt x="4178135" y="1116702"/>
                </a:lnTo>
                <a:lnTo>
                  <a:pt x="0" y="1116702"/>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3343911" y="386527"/>
            <a:ext cx="11600178" cy="116001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a:off x="1028700" y="9030535"/>
            <a:ext cx="15804495" cy="8591898"/>
          </a:xfrm>
          <a:custGeom>
            <a:avLst/>
            <a:gdLst/>
            <a:ahLst/>
            <a:cxnLst/>
            <a:rect l="l" t="t" r="r" b="b"/>
            <a:pathLst>
              <a:path w="15804495" h="8591898">
                <a:moveTo>
                  <a:pt x="0" y="0"/>
                </a:moveTo>
                <a:lnTo>
                  <a:pt x="15804495" y="0"/>
                </a:lnTo>
                <a:lnTo>
                  <a:pt x="15804495" y="8591898"/>
                </a:lnTo>
                <a:lnTo>
                  <a:pt x="0" y="85918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4837481" y="6717460"/>
            <a:ext cx="1995714" cy="2540840"/>
          </a:xfrm>
          <a:custGeom>
            <a:avLst/>
            <a:gdLst/>
            <a:ahLst/>
            <a:cxnLst/>
            <a:rect l="l" t="t" r="r" b="b"/>
            <a:pathLst>
              <a:path w="1995714" h="2540840">
                <a:moveTo>
                  <a:pt x="1995714" y="0"/>
                </a:moveTo>
                <a:lnTo>
                  <a:pt x="0" y="0"/>
                </a:lnTo>
                <a:lnTo>
                  <a:pt x="0" y="2540840"/>
                </a:lnTo>
                <a:lnTo>
                  <a:pt x="1995714" y="2540840"/>
                </a:lnTo>
                <a:lnTo>
                  <a:pt x="1995714"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3147158" y="7191043"/>
            <a:ext cx="2479708" cy="1839492"/>
          </a:xfrm>
          <a:custGeom>
            <a:avLst/>
            <a:gdLst/>
            <a:ahLst/>
            <a:cxnLst/>
            <a:rect l="l" t="t" r="r" b="b"/>
            <a:pathLst>
              <a:path w="2479708" h="1839492">
                <a:moveTo>
                  <a:pt x="0" y="0"/>
                </a:moveTo>
                <a:lnTo>
                  <a:pt x="2479708" y="0"/>
                </a:lnTo>
                <a:lnTo>
                  <a:pt x="2479708" y="1839492"/>
                </a:lnTo>
                <a:lnTo>
                  <a:pt x="0" y="18394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638757" y="7240510"/>
            <a:ext cx="839477" cy="1839492"/>
          </a:xfrm>
          <a:custGeom>
            <a:avLst/>
            <a:gdLst/>
            <a:ahLst/>
            <a:cxnLst/>
            <a:rect l="l" t="t" r="r" b="b"/>
            <a:pathLst>
              <a:path w="839477" h="1839492">
                <a:moveTo>
                  <a:pt x="0" y="0"/>
                </a:moveTo>
                <a:lnTo>
                  <a:pt x="839477" y="0"/>
                </a:lnTo>
                <a:lnTo>
                  <a:pt x="839477" y="1839493"/>
                </a:lnTo>
                <a:lnTo>
                  <a:pt x="0" y="183949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599975" y="7210093"/>
            <a:ext cx="2754871" cy="1938428"/>
          </a:xfrm>
          <a:custGeom>
            <a:avLst/>
            <a:gdLst/>
            <a:ahLst/>
            <a:cxnLst/>
            <a:rect l="l" t="t" r="r" b="b"/>
            <a:pathLst>
              <a:path w="2754871" h="1938428">
                <a:moveTo>
                  <a:pt x="0" y="0"/>
                </a:moveTo>
                <a:lnTo>
                  <a:pt x="2754872" y="0"/>
                </a:lnTo>
                <a:lnTo>
                  <a:pt x="2754872" y="1938427"/>
                </a:lnTo>
                <a:lnTo>
                  <a:pt x="0" y="193842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14399194" y="941627"/>
            <a:ext cx="2872288" cy="1451811"/>
          </a:xfrm>
          <a:custGeom>
            <a:avLst/>
            <a:gdLst/>
            <a:ahLst/>
            <a:cxnLst/>
            <a:rect l="l" t="t" r="r" b="b"/>
            <a:pathLst>
              <a:path w="2872288" h="1451811">
                <a:moveTo>
                  <a:pt x="0" y="0"/>
                </a:moveTo>
                <a:lnTo>
                  <a:pt x="2872288" y="0"/>
                </a:lnTo>
                <a:lnTo>
                  <a:pt x="2872288" y="1451812"/>
                </a:lnTo>
                <a:lnTo>
                  <a:pt x="0" y="1451812"/>
                </a:lnTo>
                <a:lnTo>
                  <a:pt x="0" y="0"/>
                </a:lnTo>
                <a:close/>
              </a:path>
            </a:pathLst>
          </a:custGeom>
          <a:blipFill>
            <a:blip r:embed="rId18">
              <a:alphaModFix amt="19999"/>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1028700" y="2185601"/>
            <a:ext cx="1652113" cy="2335893"/>
          </a:xfrm>
          <a:custGeom>
            <a:avLst/>
            <a:gdLst/>
            <a:ahLst/>
            <a:cxnLst/>
            <a:rect l="l" t="t" r="r" b="b"/>
            <a:pathLst>
              <a:path w="1652113" h="2335893">
                <a:moveTo>
                  <a:pt x="0" y="0"/>
                </a:moveTo>
                <a:lnTo>
                  <a:pt x="1652113" y="0"/>
                </a:lnTo>
                <a:lnTo>
                  <a:pt x="1652113" y="2335893"/>
                </a:lnTo>
                <a:lnTo>
                  <a:pt x="0" y="2335893"/>
                </a:lnTo>
                <a:lnTo>
                  <a:pt x="0" y="0"/>
                </a:lnTo>
                <a:close/>
              </a:path>
            </a:pathLst>
          </a:custGeom>
          <a:blipFill>
            <a:blip r:embed="rId20">
              <a:alphaModFix amt="19999"/>
              <a:extLst>
                <a:ext uri="{96DAC541-7B7A-43D3-8B79-37D633B846F1}">
                  <asvg:svgBlip xmlns="" xmlns:asvg="http://schemas.microsoft.com/office/drawing/2016/SVG/main" r:embed="rId21"/>
                </a:ext>
              </a:extLst>
            </a:blip>
            <a:stretch>
              <a:fillRect/>
            </a:stretch>
          </a:blipFill>
        </p:spPr>
      </p:sp>
      <p:sp>
        <p:nvSpPr>
          <p:cNvPr id="16" name="TextBox 15"/>
          <p:cNvSpPr txBox="1"/>
          <p:nvPr/>
        </p:nvSpPr>
        <p:spPr>
          <a:xfrm>
            <a:off x="3710938" y="2143617"/>
            <a:ext cx="10866123"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TẠM BIỆT VÀ </a:t>
            </a:r>
          </a:p>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HẸN GẶP LẠI CẢ LỚP Ở TIẾT HỌC SAU!</a:t>
            </a:r>
            <a:endParaRPr lang="en-US" sz="7500" b="1" kern="0">
              <a:solidFill>
                <a:srgbClr val="C0504D">
                  <a:lumMod val="75000"/>
                </a:srgb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807999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3" name="Freeform 3"/>
          <p:cNvSpPr/>
          <p:nvPr/>
        </p:nvSpPr>
        <p:spPr>
          <a:xfrm>
            <a:off x="1" y="2476500"/>
            <a:ext cx="18287995" cy="5854945"/>
          </a:xfrm>
          <a:custGeom>
            <a:avLst/>
            <a:gdLst/>
            <a:ahLst/>
            <a:cxnLst/>
            <a:rect l="l" t="t" r="r" b="b"/>
            <a:pathLst>
              <a:path w="3836289" h="810300">
                <a:moveTo>
                  <a:pt x="4526" y="0"/>
                </a:moveTo>
                <a:lnTo>
                  <a:pt x="3831764" y="0"/>
                </a:lnTo>
                <a:cubicBezTo>
                  <a:pt x="3834263" y="0"/>
                  <a:pt x="3836289" y="2026"/>
                  <a:pt x="3836289" y="4526"/>
                </a:cubicBezTo>
                <a:lnTo>
                  <a:pt x="3836289" y="805775"/>
                </a:lnTo>
                <a:cubicBezTo>
                  <a:pt x="3836289" y="806975"/>
                  <a:pt x="3835813" y="808126"/>
                  <a:pt x="3834964" y="808975"/>
                </a:cubicBezTo>
                <a:cubicBezTo>
                  <a:pt x="3834115" y="809823"/>
                  <a:pt x="3832964" y="810300"/>
                  <a:pt x="3831764" y="810300"/>
                </a:cubicBezTo>
                <a:lnTo>
                  <a:pt x="4526" y="810300"/>
                </a:lnTo>
                <a:cubicBezTo>
                  <a:pt x="3325" y="810300"/>
                  <a:pt x="2174" y="809823"/>
                  <a:pt x="1326" y="808975"/>
                </a:cubicBezTo>
                <a:cubicBezTo>
                  <a:pt x="477" y="808126"/>
                  <a:pt x="0" y="806975"/>
                  <a:pt x="0" y="805775"/>
                </a:cubicBezTo>
                <a:lnTo>
                  <a:pt x="0" y="4526"/>
                </a:lnTo>
                <a:cubicBezTo>
                  <a:pt x="0" y="3325"/>
                  <a:pt x="477" y="2174"/>
                  <a:pt x="1326" y="1326"/>
                </a:cubicBezTo>
                <a:cubicBezTo>
                  <a:pt x="2174" y="477"/>
                  <a:pt x="3325" y="0"/>
                  <a:pt x="4526" y="0"/>
                </a:cubicBezTo>
                <a:close/>
              </a:path>
            </a:pathLst>
          </a:custGeom>
          <a:solidFill>
            <a:srgbClr val="FFFFFF"/>
          </a:solidFill>
          <a:ln cap="sq">
            <a:noFill/>
            <a:prstDash val="solid"/>
            <a:miter/>
          </a:ln>
        </p:spPr>
      </p:sp>
      <p:sp>
        <p:nvSpPr>
          <p:cNvPr id="4" name="TextBox 4"/>
          <p:cNvSpPr txBox="1"/>
          <p:nvPr/>
        </p:nvSpPr>
        <p:spPr>
          <a:xfrm>
            <a:off x="1" y="2618757"/>
            <a:ext cx="18288000" cy="4692708"/>
          </a:xfrm>
          <a:prstGeom prst="rect">
            <a:avLst/>
          </a:prstGeom>
        </p:spPr>
        <p:txBody>
          <a:bodyPr lIns="50800" tIns="50800" rIns="50800" bIns="50800" rtlCol="0" anchor="ctr"/>
          <a:lstStyle/>
          <a:p>
            <a:pPr algn="ctr">
              <a:lnSpc>
                <a:spcPts val="4200"/>
              </a:lnSpc>
            </a:pPr>
            <a:endParaRPr>
              <a:solidFill>
                <a:prstClr val="black"/>
              </a:solidFill>
            </a:endParaRPr>
          </a:p>
        </p:txBody>
      </p:sp>
      <p:sp>
        <p:nvSpPr>
          <p:cNvPr id="11" name="Rectangle 10"/>
          <p:cNvSpPr/>
          <p:nvPr/>
        </p:nvSpPr>
        <p:spPr>
          <a:xfrm>
            <a:off x="2538932" y="2927177"/>
            <a:ext cx="13210131" cy="4765856"/>
          </a:xfrm>
          <a:prstGeom prst="rect">
            <a:avLst/>
          </a:prstGeom>
        </p:spPr>
        <p:txBody>
          <a:bodyPr wrap="square">
            <a:spAutoFit/>
          </a:bodyPr>
          <a:lstStyle/>
          <a:p>
            <a:pPr algn="ctr">
              <a:lnSpc>
                <a:spcPct val="150000"/>
              </a:lnSpc>
              <a:spcBef>
                <a:spcPts val="200"/>
              </a:spcBef>
            </a:pPr>
            <a:r>
              <a:rPr lang="en-US" sz="7000" b="1">
                <a:latin typeface="Arial" panose="020B0604020202020204" pitchFamily="34" charset="0"/>
                <a:cs typeface="Arial" panose="020B0604020202020204" pitchFamily="34" charset="0"/>
              </a:rPr>
              <a:t>BÀI 11: </a:t>
            </a:r>
          </a:p>
          <a:p>
            <a:pPr algn="ctr">
              <a:lnSpc>
                <a:spcPct val="150000"/>
              </a:lnSpc>
              <a:spcBef>
                <a:spcPts val="200"/>
              </a:spcBef>
            </a:pPr>
            <a:r>
              <a:rPr lang="en-US" sz="7000" b="1">
                <a:latin typeface="Arial" panose="020B0604020202020204" pitchFamily="34" charset="0"/>
                <a:cs typeface="Arial" panose="020B0604020202020204" pitchFamily="34" charset="0"/>
              </a:rPr>
              <a:t>PHƯƠNG TRÌNH TRẠNG THÁI CỦA KHÍ LÍ TƯỞNG</a:t>
            </a:r>
            <a:endParaRPr lang="en-US" sz="7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0" y="-217743"/>
            <a:ext cx="3733800" cy="3432451"/>
          </a:xfrm>
          <a:prstGeom prst="rect">
            <a:avLst/>
          </a:prstGeom>
        </p:spPr>
      </p:pic>
      <p:pic>
        <p:nvPicPr>
          <p:cNvPr id="13" name="Picture 12"/>
          <p:cNvPicPr>
            <a:picLocks noChangeAspect="1"/>
          </p:cNvPicPr>
          <p:nvPr/>
        </p:nvPicPr>
        <p:blipFill>
          <a:blip r:embed="rId3"/>
          <a:stretch>
            <a:fillRect/>
          </a:stretch>
        </p:blipFill>
        <p:spPr>
          <a:xfrm>
            <a:off x="14835112" y="6057900"/>
            <a:ext cx="3892214" cy="4342553"/>
          </a:xfrm>
          <a:prstGeom prst="rect">
            <a:avLst/>
          </a:prstGeom>
        </p:spPr>
      </p:pic>
    </p:spTree>
    <p:extLst>
      <p:ext uri="{BB962C8B-B14F-4D97-AF65-F5344CB8AC3E}">
        <p14:creationId xmlns:p14="http://schemas.microsoft.com/office/powerpoint/2010/main" val="40912736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00" y="2933700"/>
            <a:ext cx="8118858" cy="6019800"/>
            <a:chOff x="0" y="0"/>
            <a:chExt cx="29848467" cy="16741666"/>
          </a:xfrm>
        </p:grpSpPr>
        <p:sp>
          <p:nvSpPr>
            <p:cNvPr id="3"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E38F29"/>
            </a:solidFill>
          </p:spPr>
        </p:sp>
        <p:sp>
          <p:nvSpPr>
            <p:cNvPr id="4"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5" name="Group 6"/>
          <p:cNvGrpSpPr/>
          <p:nvPr/>
        </p:nvGrpSpPr>
        <p:grpSpPr>
          <a:xfrm>
            <a:off x="1295400" y="4610100"/>
            <a:ext cx="7273270" cy="3944619"/>
            <a:chOff x="0" y="988713"/>
            <a:chExt cx="25366185" cy="12121260"/>
          </a:xfrm>
        </p:grpSpPr>
        <p:sp>
          <p:nvSpPr>
            <p:cNvPr id="6" name="Freeform 7"/>
            <p:cNvSpPr/>
            <p:nvPr/>
          </p:nvSpPr>
          <p:spPr>
            <a:xfrm>
              <a:off x="31751" y="988713"/>
              <a:ext cx="25302685" cy="12089511"/>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7" name="Freeform 8"/>
            <p:cNvSpPr/>
            <p:nvPr/>
          </p:nvSpPr>
          <p:spPr>
            <a:xfrm>
              <a:off x="0" y="988713"/>
              <a:ext cx="25366185" cy="12121260"/>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8" name="TextBox 9"/>
          <p:cNvSpPr txBox="1"/>
          <p:nvPr/>
        </p:nvSpPr>
        <p:spPr>
          <a:xfrm>
            <a:off x="3408035" y="3482075"/>
            <a:ext cx="3048000" cy="897682"/>
          </a:xfrm>
          <a:prstGeom prst="rect">
            <a:avLst/>
          </a:prstGeom>
        </p:spPr>
        <p:txBody>
          <a:bodyPr wrap="square" lIns="0" tIns="0" rIns="0" bIns="0" rtlCol="0" anchor="t">
            <a:spAutoFit/>
          </a:bodyPr>
          <a:lstStyle/>
          <a:p>
            <a:pPr algn="ctr">
              <a:lnSpc>
                <a:spcPts val="7000"/>
              </a:lnSpc>
            </a:pPr>
            <a:r>
              <a:rPr lang="vi-VN" sz="6600" b="1" dirty="0">
                <a:solidFill>
                  <a:schemeClr val="bg1"/>
                </a:solidFill>
                <a:latin typeface="Arial" panose="020B0604020202020204" pitchFamily="34" charset="0"/>
                <a:cs typeface="Arial" panose="020B0604020202020204" pitchFamily="34" charset="0"/>
              </a:rPr>
              <a:t>I. </a:t>
            </a:r>
            <a:endParaRPr lang="en-US" sz="6600" b="1" dirty="0">
              <a:solidFill>
                <a:schemeClr val="bg1"/>
              </a:solidFill>
              <a:latin typeface="Arial" panose="020B0604020202020204" pitchFamily="34" charset="0"/>
              <a:cs typeface="Arial" panose="020B0604020202020204" pitchFamily="34" charset="0"/>
            </a:endParaRPr>
          </a:p>
        </p:txBody>
      </p:sp>
      <p:sp>
        <p:nvSpPr>
          <p:cNvPr id="21" name="TextBox 11"/>
          <p:cNvSpPr txBox="1"/>
          <p:nvPr/>
        </p:nvSpPr>
        <p:spPr>
          <a:xfrm>
            <a:off x="4897629" y="1062017"/>
            <a:ext cx="8099203" cy="1015663"/>
          </a:xfrm>
          <a:prstGeom prst="rect">
            <a:avLst/>
          </a:prstGeom>
        </p:spPr>
        <p:txBody>
          <a:bodyPr wrap="square" lIns="0" tIns="0" rIns="0" bIns="0" rtlCol="0" anchor="t">
            <a:spAutoFit/>
          </a:bodyPr>
          <a:lstStyle/>
          <a:p>
            <a:pPr algn="ctr"/>
            <a:r>
              <a:rPr lang="vi-VN" sz="6600" b="1">
                <a:solidFill>
                  <a:srgbClr val="27485B"/>
                </a:solidFill>
                <a:latin typeface="Arial" panose="020B0604020202020204" pitchFamily="34" charset="0"/>
                <a:cs typeface="Arial" panose="020B0604020202020204" pitchFamily="34" charset="0"/>
              </a:rPr>
              <a:t>NỘI DUNG BÀI HỌC</a:t>
            </a:r>
            <a:endParaRPr lang="en-US" sz="6600" b="1">
              <a:solidFill>
                <a:srgbClr val="27485B"/>
              </a:solidFill>
              <a:latin typeface="Arial" panose="020B0604020202020204" pitchFamily="34" charset="0"/>
              <a:cs typeface="Arial" panose="020B0604020202020204" pitchFamily="34" charset="0"/>
            </a:endParaRPr>
          </a:p>
        </p:txBody>
      </p:sp>
      <p:grpSp>
        <p:nvGrpSpPr>
          <p:cNvPr id="26" name="Group 2"/>
          <p:cNvGrpSpPr/>
          <p:nvPr/>
        </p:nvGrpSpPr>
        <p:grpSpPr>
          <a:xfrm>
            <a:off x="9427466" y="2922283"/>
            <a:ext cx="8118858" cy="6019800"/>
            <a:chOff x="0" y="0"/>
            <a:chExt cx="29848467" cy="16741666"/>
          </a:xfrm>
        </p:grpSpPr>
        <p:sp>
          <p:nvSpPr>
            <p:cNvPr id="31"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498394"/>
            </a:solidFill>
          </p:spPr>
        </p:sp>
        <p:sp>
          <p:nvSpPr>
            <p:cNvPr id="32"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27" name="Group 6"/>
          <p:cNvGrpSpPr/>
          <p:nvPr/>
        </p:nvGrpSpPr>
        <p:grpSpPr>
          <a:xfrm>
            <a:off x="9884666" y="4610100"/>
            <a:ext cx="7273270" cy="3933202"/>
            <a:chOff x="0" y="0"/>
            <a:chExt cx="25366184" cy="13109974"/>
          </a:xfrm>
        </p:grpSpPr>
        <p:sp>
          <p:nvSpPr>
            <p:cNvPr id="29" name="Freeform 7"/>
            <p:cNvSpPr/>
            <p:nvPr/>
          </p:nvSpPr>
          <p:spPr>
            <a:xfrm>
              <a:off x="31750" y="31750"/>
              <a:ext cx="25302685" cy="13046473"/>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30" name="Freeform 8"/>
            <p:cNvSpPr/>
            <p:nvPr/>
          </p:nvSpPr>
          <p:spPr>
            <a:xfrm>
              <a:off x="0" y="0"/>
              <a:ext cx="25366185" cy="13109973"/>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28" name="TextBox 9"/>
          <p:cNvSpPr txBox="1"/>
          <p:nvPr/>
        </p:nvSpPr>
        <p:spPr>
          <a:xfrm>
            <a:off x="10479166" y="3482075"/>
            <a:ext cx="6084270" cy="897682"/>
          </a:xfrm>
          <a:prstGeom prst="rect">
            <a:avLst/>
          </a:prstGeom>
        </p:spPr>
        <p:txBody>
          <a:bodyPr wrap="square" lIns="0" tIns="0" rIns="0" bIns="0" rtlCol="0" anchor="t">
            <a:spAutoFit/>
          </a:bodyPr>
          <a:lstStyle/>
          <a:p>
            <a:pPr algn="ctr">
              <a:lnSpc>
                <a:spcPts val="7000"/>
              </a:lnSpc>
            </a:pPr>
            <a:r>
              <a:rPr lang="en-US" sz="6600" b="1" dirty="0">
                <a:solidFill>
                  <a:schemeClr val="bg1"/>
                </a:solidFill>
                <a:latin typeface="Arial" panose="020B0604020202020204" pitchFamily="34" charset="0"/>
                <a:cs typeface="Arial" panose="020B0604020202020204" pitchFamily="34" charset="0"/>
              </a:rPr>
              <a:t>II.</a:t>
            </a:r>
          </a:p>
        </p:txBody>
      </p:sp>
      <p:pic>
        <p:nvPicPr>
          <p:cNvPr id="35" name="Picture 34"/>
          <p:cNvPicPr>
            <a:picLocks noChangeAspect="1"/>
          </p:cNvPicPr>
          <p:nvPr/>
        </p:nvPicPr>
        <p:blipFill rotWithShape="1">
          <a:blip r:embed="rId2"/>
          <a:srcRect t="36203"/>
          <a:stretch/>
        </p:blipFill>
        <p:spPr>
          <a:xfrm>
            <a:off x="14630400" y="-314682"/>
            <a:ext cx="3450635" cy="2707042"/>
          </a:xfrm>
          <a:prstGeom prst="rect">
            <a:avLst/>
          </a:prstGeom>
        </p:spPr>
      </p:pic>
      <p:pic>
        <p:nvPicPr>
          <p:cNvPr id="36" name="Picture 35"/>
          <p:cNvPicPr>
            <a:picLocks noChangeAspect="1"/>
          </p:cNvPicPr>
          <p:nvPr/>
        </p:nvPicPr>
        <p:blipFill>
          <a:blip r:embed="rId3"/>
          <a:stretch>
            <a:fillRect/>
          </a:stretch>
        </p:blipFill>
        <p:spPr>
          <a:xfrm>
            <a:off x="46618" y="8042850"/>
            <a:ext cx="2917490" cy="2214772"/>
          </a:xfrm>
          <a:prstGeom prst="rect">
            <a:avLst/>
          </a:prstGeom>
        </p:spPr>
      </p:pic>
      <p:sp>
        <p:nvSpPr>
          <p:cNvPr id="9" name="Rectangle 8"/>
          <p:cNvSpPr/>
          <p:nvPr/>
        </p:nvSpPr>
        <p:spPr>
          <a:xfrm>
            <a:off x="1958328" y="5235777"/>
            <a:ext cx="5779857" cy="2677721"/>
          </a:xfrm>
          <a:prstGeom prst="rect">
            <a:avLst/>
          </a:prstGeom>
        </p:spPr>
        <p:txBody>
          <a:bodyPr wrap="square">
            <a:spAutoFit/>
          </a:bodyPr>
          <a:lstStyle/>
          <a:p>
            <a:pPr lvl="0" algn="just">
              <a:lnSpc>
                <a:spcPts val="7000"/>
              </a:lnSpc>
            </a:pPr>
            <a:r>
              <a:rPr lang="en-US" sz="4500" b="1">
                <a:solidFill>
                  <a:srgbClr val="E38F29"/>
                </a:solidFill>
                <a:latin typeface="Arial" panose="020B0604020202020204" pitchFamily="34" charset="0"/>
                <a:cs typeface="Arial" panose="020B0604020202020204" pitchFamily="34" charset="0"/>
              </a:rPr>
              <a:t>Phương trình trạng thái của một lượng khí xác định</a:t>
            </a:r>
            <a:endParaRPr lang="en-US" sz="4500" b="1" dirty="0">
              <a:solidFill>
                <a:srgbClr val="E38F29"/>
              </a:solidFill>
              <a:latin typeface="Arial" panose="020B0604020202020204" pitchFamily="34" charset="0"/>
              <a:cs typeface="Arial" panose="020B0604020202020204" pitchFamily="34" charset="0"/>
            </a:endParaRPr>
          </a:p>
        </p:txBody>
      </p:sp>
      <p:sp>
        <p:nvSpPr>
          <p:cNvPr id="37" name="Rectangle 36"/>
          <p:cNvSpPr/>
          <p:nvPr/>
        </p:nvSpPr>
        <p:spPr>
          <a:xfrm>
            <a:off x="10046698" y="5873897"/>
            <a:ext cx="6880410" cy="896912"/>
          </a:xfrm>
          <a:prstGeom prst="rect">
            <a:avLst/>
          </a:prstGeom>
        </p:spPr>
        <p:txBody>
          <a:bodyPr wrap="none">
            <a:spAutoFit/>
          </a:bodyPr>
          <a:lstStyle/>
          <a:p>
            <a:pPr lvl="0" algn="just">
              <a:lnSpc>
                <a:spcPts val="7000"/>
              </a:lnSpc>
            </a:pPr>
            <a:r>
              <a:rPr lang="en-US" sz="4500" b="1">
                <a:solidFill>
                  <a:srgbClr val="27485B"/>
                </a:solidFill>
                <a:latin typeface="Arial" panose="020B0604020202020204" pitchFamily="34" charset="0"/>
                <a:cs typeface="Arial" panose="020B0604020202020204" pitchFamily="34" charset="0"/>
              </a:rPr>
              <a:t>Phương trình Clapeyron</a:t>
            </a:r>
            <a:endParaRPr lang="en-US" sz="4500" b="1" dirty="0">
              <a:solidFill>
                <a:srgbClr val="2748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0233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391" y="-172673"/>
            <a:ext cx="18996782" cy="10632346"/>
          </a:xfrm>
          <a:prstGeom prst="rect">
            <a:avLst/>
          </a:prstGeom>
        </p:spPr>
      </p:pic>
      <p:sp>
        <p:nvSpPr>
          <p:cNvPr id="6" name="TextBox 6"/>
          <p:cNvSpPr txBox="1"/>
          <p:nvPr/>
        </p:nvSpPr>
        <p:spPr>
          <a:xfrm>
            <a:off x="3592532" y="273370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a:t>
            </a:r>
            <a:endParaRPr lang="en-US" sz="9600" b="1" spc="-179">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4457699" y="4229100"/>
            <a:ext cx="9372600" cy="2041456"/>
          </a:xfrm>
          <a:prstGeom prst="rect">
            <a:avLst/>
          </a:prstGeom>
        </p:spPr>
        <p:txBody>
          <a:bodyPr wrap="square">
            <a:spAutoFit/>
          </a:bodyPr>
          <a:lstStyle/>
          <a:p>
            <a:pPr algn="ctr">
              <a:lnSpc>
                <a:spcPct val="150000"/>
              </a:lnSpc>
            </a:pPr>
            <a:r>
              <a:rPr lang="en-US" sz="4500" b="1">
                <a:solidFill>
                  <a:schemeClr val="bg1"/>
                </a:solidFill>
                <a:latin typeface="Arial" panose="020B0604020202020204" pitchFamily="34" charset="0"/>
                <a:cs typeface="Arial" panose="020B0604020202020204" pitchFamily="34" charset="0"/>
              </a:rPr>
              <a:t>PHƯƠNG TRÌNH TRẠNG THÁI CỦA MỘT LƯỢNG KHÍ XÁC ĐỊNH </a:t>
            </a:r>
            <a:endParaRPr lang="en-US" sz="45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D1F5A-855F-2387-E3E3-C00DEA0CA240}"/>
              </a:ext>
            </a:extLst>
          </p:cNvPr>
          <p:cNvGrpSpPr/>
          <p:nvPr/>
        </p:nvGrpSpPr>
        <p:grpSpPr>
          <a:xfrm>
            <a:off x="838200" y="2857500"/>
            <a:ext cx="7286625" cy="6400539"/>
            <a:chOff x="1524000" y="1485900"/>
            <a:chExt cx="7286625" cy="6400539"/>
          </a:xfrm>
        </p:grpSpPr>
        <p:pic>
          <p:nvPicPr>
            <p:cNvPr id="2" name="Picture 1">
              <a:extLst>
                <a:ext uri="{FF2B5EF4-FFF2-40B4-BE49-F238E27FC236}">
                  <a16:creationId xmlns:a16="http://schemas.microsoft.com/office/drawing/2014/main" id="{49FA75B3-E6E9-723F-85E3-1B721A9B7BC3}"/>
                </a:ext>
              </a:extLst>
            </p:cNvPr>
            <p:cNvPicPr>
              <a:picLocks noChangeAspect="1"/>
            </p:cNvPicPr>
            <p:nvPr/>
          </p:nvPicPr>
          <p:blipFill>
            <a:blip r:embed="rId3"/>
            <a:stretch>
              <a:fillRect/>
            </a:stretch>
          </p:blipFill>
          <p:spPr>
            <a:xfrm>
              <a:off x="1524000" y="1485900"/>
              <a:ext cx="7286625" cy="4391025"/>
            </a:xfrm>
            <a:prstGeom prst="rect">
              <a:avLst/>
            </a:prstGeom>
          </p:spPr>
        </p:pic>
        <p:sp>
          <p:nvSpPr>
            <p:cNvPr id="3" name="TextBox 2">
              <a:extLst>
                <a:ext uri="{FF2B5EF4-FFF2-40B4-BE49-F238E27FC236}">
                  <a16:creationId xmlns:a16="http://schemas.microsoft.com/office/drawing/2014/main" id="{8DF5DF97-2B1C-6EA1-971D-3E5301FA5D54}"/>
                </a:ext>
              </a:extLst>
            </p:cNvPr>
            <p:cNvSpPr txBox="1"/>
            <p:nvPr/>
          </p:nvSpPr>
          <p:spPr>
            <a:xfrm>
              <a:off x="1524000" y="6134100"/>
              <a:ext cx="7286624" cy="1752339"/>
            </a:xfrm>
            <a:prstGeom prst="rect">
              <a:avLst/>
            </a:prstGeom>
            <a:noFill/>
          </p:spPr>
          <p:txBody>
            <a:bodyPr wrap="square" rtlCol="0">
              <a:spAutoFit/>
            </a:bodyPr>
            <a:lstStyle/>
            <a:p>
              <a:pPr algn="ctr">
                <a:lnSpc>
                  <a:spcPct val="150000"/>
                </a:lnSpc>
              </a:pPr>
              <a:r>
                <a:rPr lang="en-US" sz="2500">
                  <a:latin typeface="Arial" panose="020B0604020202020204" pitchFamily="34" charset="0"/>
                  <a:cs typeface="Arial" panose="020B0604020202020204" pitchFamily="34" charset="0"/>
                </a:rPr>
                <a:t>Hình 11.1 Quá trình chuyển từ trạng thái (1) qua trạng thái trung gian (1’) tới trạng thái (2) của một khối lượng khí xác định</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B53298-2B64-CA2F-5B58-D40CB115A2C6}"/>
                  </a:ext>
                </a:extLst>
              </p:cNvPr>
              <p:cNvSpPr txBox="1"/>
              <p:nvPr/>
            </p:nvSpPr>
            <p:spPr>
              <a:xfrm>
                <a:off x="8915400" y="800100"/>
                <a:ext cx="8686800" cy="9216306"/>
              </a:xfrm>
              <a:prstGeom prst="rect">
                <a:avLst/>
              </a:prstGeom>
              <a:noFill/>
            </p:spPr>
            <p:txBody>
              <a:bodyPr wrap="square">
                <a:spAutoFit/>
              </a:bodyPr>
              <a:lstStyle/>
              <a:p>
                <a:pPr marL="0" marR="0" algn="just">
                  <a:lnSpc>
                    <a:spcPct val="150000"/>
                  </a:lnSpc>
                  <a:spcBef>
                    <a:spcPts val="0"/>
                  </a:spcBef>
                  <a:spcAft>
                    <a:spcPts val="800"/>
                  </a:spcAft>
                </a:pPr>
                <a:r>
                  <a:rPr lang="en-US" sz="35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Hoạt động (SGK – tr44)</a:t>
                </a:r>
                <a:endPar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dựa vào các định luật Boyle, Charles và Hình 11.1 về quá trình chuyển trạng thái của một khối lượng khí xác định để lập phương trình dưới đây về mối liên hệ giữa ba thông số trạng thái của một khối lượng khí xác định:</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US" sz="3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pV</m:t>
                          </m:r>
                        </m:num>
                        <m:den>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ằ</m:t>
                      </m:r>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ng</m:t>
                      </m:r>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m:t>
                      </m:r>
                      <m:r>
                        <a:rPr lang="en-US" sz="35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ố</m:t>
                      </m:r>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lớn của hằng số trên phụ thuộc vào lượng khí ta xét</a:t>
                </a:r>
                <a:endParaRPr lang="en-US" sz="350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8B53298-2B64-CA2F-5B58-D40CB115A2C6}"/>
                  </a:ext>
                </a:extLst>
              </p:cNvPr>
              <p:cNvSpPr txBox="1">
                <a:spLocks noRot="1" noChangeAspect="1" noMove="1" noResize="1" noEditPoints="1" noAdjustHandles="1" noChangeArrowheads="1" noChangeShapeType="1" noTextEdit="1"/>
              </p:cNvSpPr>
              <p:nvPr/>
            </p:nvSpPr>
            <p:spPr>
              <a:xfrm>
                <a:off x="8915400" y="800100"/>
                <a:ext cx="8686800" cy="9216306"/>
              </a:xfrm>
              <a:prstGeom prst="rect">
                <a:avLst/>
              </a:prstGeom>
              <a:blipFill>
                <a:blip r:embed="rId4"/>
                <a:stretch>
                  <a:fillRect l="-2105" r="-2035" b="-1455"/>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551B30A-48F9-B03D-0045-9B4F467EF911}"/>
              </a:ext>
            </a:extLst>
          </p:cNvPr>
          <p:cNvGrpSpPr/>
          <p:nvPr/>
        </p:nvGrpSpPr>
        <p:grpSpPr>
          <a:xfrm>
            <a:off x="328612" y="800100"/>
            <a:ext cx="6942598" cy="1799179"/>
            <a:chOff x="328612" y="800100"/>
            <a:chExt cx="6942598" cy="1799179"/>
          </a:xfrm>
        </p:grpSpPr>
        <p:sp>
          <p:nvSpPr>
            <p:cNvPr id="8" name="Arrow: Pentagon 7">
              <a:extLst>
                <a:ext uri="{FF2B5EF4-FFF2-40B4-BE49-F238E27FC236}">
                  <a16:creationId xmlns:a16="http://schemas.microsoft.com/office/drawing/2014/main" id="{E2A83B6B-E454-36B9-CA07-B44595044C9B}"/>
                </a:ext>
              </a:extLst>
            </p:cNvPr>
            <p:cNvSpPr/>
            <p:nvPr/>
          </p:nvSpPr>
          <p:spPr>
            <a:xfrm>
              <a:off x="328612" y="800100"/>
              <a:ext cx="6300788" cy="11430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Quan sát hình ảnh</a:t>
              </a:r>
            </a:p>
          </p:txBody>
        </p:sp>
        <p:sp>
          <p:nvSpPr>
            <p:cNvPr id="9" name="Freeform 7">
              <a:extLst>
                <a:ext uri="{FF2B5EF4-FFF2-40B4-BE49-F238E27FC236}">
                  <a16:creationId xmlns:a16="http://schemas.microsoft.com/office/drawing/2014/main" id="{FE9E8DC4-22A0-2252-10DE-837274348C6D}"/>
                </a:ext>
              </a:extLst>
            </p:cNvPr>
            <p:cNvSpPr/>
            <p:nvPr/>
          </p:nvSpPr>
          <p:spPr>
            <a:xfrm rot="1743854">
              <a:off x="5746632" y="818987"/>
              <a:ext cx="1524578" cy="1780292"/>
            </a:xfrm>
            <a:custGeom>
              <a:avLst/>
              <a:gdLst/>
              <a:ahLst/>
              <a:cxnLst/>
              <a:rect l="l" t="t" r="r" b="b"/>
              <a:pathLst>
                <a:path w="3523765" h="4114800">
                  <a:moveTo>
                    <a:pt x="0" y="0"/>
                  </a:moveTo>
                  <a:lnTo>
                    <a:pt x="3523765" y="0"/>
                  </a:lnTo>
                  <a:lnTo>
                    <a:pt x="352376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Tree>
    <p:extLst>
      <p:ext uri="{BB962C8B-B14F-4D97-AF65-F5344CB8AC3E}">
        <p14:creationId xmlns:p14="http://schemas.microsoft.com/office/powerpoint/2010/main" val="3090624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4626A8-EDC8-4307-4B4B-1E93312D5696}"/>
                  </a:ext>
                </a:extLst>
              </p:cNvPr>
              <p:cNvSpPr txBox="1"/>
              <p:nvPr/>
            </p:nvSpPr>
            <p:spPr>
              <a:xfrm>
                <a:off x="1219200" y="2126192"/>
                <a:ext cx="16535400" cy="3980000"/>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Vì quá trình chuyển từ (1) sang (1') là đẳng nhiệt nên: p</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p</a:t>
                </a:r>
                <a:r>
                  <a:rPr lang="en-US" sz="4000" baseline="-25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Vì quá trình chuyển từ (1') sang (2) là đẳng áp nên: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F14626A8-EDC8-4307-4B4B-1E93312D5696}"/>
                  </a:ext>
                </a:extLst>
              </p:cNvPr>
              <p:cNvSpPr txBox="1">
                <a:spLocks noRot="1" noChangeAspect="1" noMove="1" noResize="1" noEditPoints="1" noAdjustHandles="1" noChangeArrowheads="1" noChangeShapeType="1" noTextEdit="1"/>
              </p:cNvSpPr>
              <p:nvPr/>
            </p:nvSpPr>
            <p:spPr>
              <a:xfrm>
                <a:off x="1219200" y="2126192"/>
                <a:ext cx="16535400" cy="3980000"/>
              </a:xfrm>
              <a:prstGeom prst="rect">
                <a:avLst/>
              </a:prstGeom>
              <a:blipFill>
                <a:blip r:embed="rId3"/>
                <a:stretch>
                  <a:fillRect l="-1180" b="-15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BFE5B7EE-DE62-823F-52E5-0E31B8B5C43A}"/>
              </a:ext>
            </a:extLst>
          </p:cNvPr>
          <p:cNvSpPr/>
          <p:nvPr/>
        </p:nvSpPr>
        <p:spPr>
          <a:xfrm>
            <a:off x="6553200" y="704766"/>
            <a:ext cx="5181600" cy="125466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rgbClr val="FF0000"/>
                </a:solidFill>
                <a:latin typeface="Arial" panose="020B0604020202020204" pitchFamily="34" charset="0"/>
                <a:cs typeface="Arial" panose="020B0604020202020204" pitchFamily="34" charset="0"/>
              </a:rPr>
              <a:t>TRẢ LỜI</a:t>
            </a:r>
          </a:p>
        </p:txBody>
      </p:sp>
      <p:grpSp>
        <p:nvGrpSpPr>
          <p:cNvPr id="12" name="Group 11">
            <a:extLst>
              <a:ext uri="{FF2B5EF4-FFF2-40B4-BE49-F238E27FC236}">
                <a16:creationId xmlns:a16="http://schemas.microsoft.com/office/drawing/2014/main" id="{CA05915B-E37D-CC1B-FD4B-01519255402D}"/>
              </a:ext>
            </a:extLst>
          </p:cNvPr>
          <p:cNvGrpSpPr/>
          <p:nvPr/>
        </p:nvGrpSpPr>
        <p:grpSpPr>
          <a:xfrm>
            <a:off x="570138" y="6272958"/>
            <a:ext cx="4336852" cy="2302884"/>
            <a:chOff x="427630" y="6294057"/>
            <a:chExt cx="4336852" cy="2302884"/>
          </a:xfrm>
        </p:grpSpPr>
        <p:sp>
          <p:nvSpPr>
            <p:cNvPr id="10" name="Explosion: 14 Points 9">
              <a:extLst>
                <a:ext uri="{FF2B5EF4-FFF2-40B4-BE49-F238E27FC236}">
                  <a16:creationId xmlns:a16="http://schemas.microsoft.com/office/drawing/2014/main" id="{C3011A80-C09D-9789-23F8-8873DE53E771}"/>
                </a:ext>
              </a:extLst>
            </p:cNvPr>
            <p:cNvSpPr/>
            <p:nvPr/>
          </p:nvSpPr>
          <p:spPr>
            <a:xfrm rot="517825">
              <a:off x="427630" y="6294057"/>
              <a:ext cx="4336852" cy="2302884"/>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BCF70E-4F5B-91B9-6579-530D76A75DF2}"/>
                </a:ext>
              </a:extLst>
            </p:cNvPr>
            <p:cNvSpPr txBox="1"/>
            <p:nvPr/>
          </p:nvSpPr>
          <p:spPr>
            <a:xfrm>
              <a:off x="1219200" y="7048500"/>
              <a:ext cx="2460930" cy="784830"/>
            </a:xfrm>
            <a:prstGeom prst="rect">
              <a:avLst/>
            </a:prstGeom>
            <a:noFill/>
          </p:spPr>
          <p:txBody>
            <a:bodyPr wrap="none" rtlCol="0">
              <a:spAutoFit/>
            </a:bodyPr>
            <a:lstStyle/>
            <a:p>
              <a:r>
                <a:rPr lang="en-US" sz="4500" b="1">
                  <a:solidFill>
                    <a:schemeClr val="bg1"/>
                  </a:solidFill>
                  <a:latin typeface="Arial" panose="020B0604020202020204" pitchFamily="34" charset="0"/>
                  <a:cs typeface="Arial" panose="020B0604020202020204" pitchFamily="34" charset="0"/>
                </a:rPr>
                <a:t>Kết luận</a:t>
              </a:r>
            </a:p>
          </p:txBody>
        </p:sp>
      </p:grpSp>
      <p:grpSp>
        <p:nvGrpSpPr>
          <p:cNvPr id="18" name="Group 17">
            <a:extLst>
              <a:ext uri="{FF2B5EF4-FFF2-40B4-BE49-F238E27FC236}">
                <a16:creationId xmlns:a16="http://schemas.microsoft.com/office/drawing/2014/main" id="{9960B473-3FC9-0B2E-D7E5-CBBD06E0E52F}"/>
              </a:ext>
            </a:extLst>
          </p:cNvPr>
          <p:cNvGrpSpPr/>
          <p:nvPr/>
        </p:nvGrpSpPr>
        <p:grpSpPr>
          <a:xfrm>
            <a:off x="5092698" y="6958111"/>
            <a:ext cx="12115800" cy="2624123"/>
            <a:chOff x="5075210" y="7182924"/>
            <a:chExt cx="12115800" cy="2624123"/>
          </a:xfrm>
        </p:grpSpPr>
        <p:sp>
          <p:nvSpPr>
            <p:cNvPr id="17" name="Rectangle: Rounded Corners 16">
              <a:extLst>
                <a:ext uri="{FF2B5EF4-FFF2-40B4-BE49-F238E27FC236}">
                  <a16:creationId xmlns:a16="http://schemas.microsoft.com/office/drawing/2014/main" id="{594337F9-AF6A-3AE2-185A-0F8FC452A52E}"/>
                </a:ext>
              </a:extLst>
            </p:cNvPr>
            <p:cNvSpPr/>
            <p:nvPr/>
          </p:nvSpPr>
          <p:spPr>
            <a:xfrm>
              <a:off x="5075210" y="7200900"/>
              <a:ext cx="12115800" cy="2606147"/>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0D64D9-B337-ECE5-4690-ADF21A230AEB}"/>
                    </a:ext>
                  </a:extLst>
                </p:cNvPr>
                <p:cNvSpPr txBox="1"/>
                <p:nvPr/>
              </p:nvSpPr>
              <p:spPr>
                <a:xfrm>
                  <a:off x="5341910" y="7182924"/>
                  <a:ext cx="11582400" cy="2497287"/>
                </a:xfrm>
                <a:prstGeom prst="rect">
                  <a:avLst/>
                </a:prstGeom>
                <a:noFill/>
              </p:spPr>
              <p:txBody>
                <a:bodyPr wrap="square">
                  <a:spAutoFit/>
                </a:bodyPr>
                <a:lstStyle/>
                <a:p>
                  <a:pPr marL="0" marR="0" algn="just">
                    <a:lnSpc>
                      <a:spcPct val="150000"/>
                    </a:lnSpc>
                    <a:spcBef>
                      <a:spcPts val="0"/>
                    </a:spcBef>
                    <a:spcAft>
                      <a:spcPts val="8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 trình trạng thái của một khối lượng khí lí tưởng xác định</a:t>
                  </a:r>
                  <a:r>
                    <a:rPr lang="en-US" sz="4500">
                      <a:effectLst/>
                      <a:latin typeface="Arial" panose="020B0604020202020204" pitchFamily="34" charset="0"/>
                      <a:ea typeface="Times New Roman" panose="02020603050405020304" pitchFamily="18" charset="0"/>
                      <a:cs typeface="Arial" panose="020B0604020202020204" pitchFamily="34" charset="0"/>
                    </a:rPr>
                    <a:t>:</a:t>
                  </a:r>
                  <a:r>
                    <a:rPr lang="en-US" sz="4500" b="1">
                      <a:solidFill>
                        <a:srgbClr val="FF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𝒑𝑽</m:t>
                          </m:r>
                        </m:num>
                        <m:den>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𝑻</m:t>
                          </m:r>
                        </m:den>
                      </m:f>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𝒉</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ằ</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𝒏𝒈</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𝒔</m:t>
                      </m:r>
                      <m:r>
                        <a:rPr lang="en-US" sz="45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ố</m:t>
                      </m:r>
                    </m:oMath>
                  </a14:m>
                  <a:endParaRPr lang="en-US" sz="4500" b="1">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E0D64D9-B337-ECE5-4690-ADF21A230AEB}"/>
                    </a:ext>
                  </a:extLst>
                </p:cNvPr>
                <p:cNvSpPr txBox="1">
                  <a:spLocks noRot="1" noChangeAspect="1" noMove="1" noResize="1" noEditPoints="1" noAdjustHandles="1" noChangeArrowheads="1" noChangeShapeType="1" noTextEdit="1"/>
                </p:cNvSpPr>
                <p:nvPr/>
              </p:nvSpPr>
              <p:spPr>
                <a:xfrm>
                  <a:off x="5341910" y="7182924"/>
                  <a:ext cx="11582400" cy="2497287"/>
                </a:xfrm>
                <a:prstGeom prst="rect">
                  <a:avLst/>
                </a:prstGeom>
                <a:blipFill>
                  <a:blip r:embed="rId4"/>
                  <a:stretch>
                    <a:fillRect l="-2211" r="-2211" b="-5122"/>
                  </a:stretch>
                </a:blipFill>
              </p:spPr>
              <p:txBody>
                <a:bodyPr/>
                <a:lstStyle/>
                <a:p>
                  <a:r>
                    <a:rPr lang="en-US">
                      <a:noFill/>
                    </a:rPr>
                    <a:t> </a:t>
                  </a:r>
                </a:p>
              </p:txBody>
            </p:sp>
          </mc:Fallback>
        </mc:AlternateContent>
      </p:grpSp>
    </p:spTree>
    <p:extLst>
      <p:ext uri="{BB962C8B-B14F-4D97-AF65-F5344CB8AC3E}">
        <p14:creationId xmlns:p14="http://schemas.microsoft.com/office/powerpoint/2010/main" val="262678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 y="2065585"/>
            <a:ext cx="67818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Câu hỏi (SGK – tr45):</a:t>
            </a:r>
            <a:endParaRPr lang="en-US" sz="4500">
              <a:latin typeface="Arial" panose="020B0604020202020204" pitchFamily="34" charset="0"/>
              <a:cs typeface="Arial" panose="020B0604020202020204" pitchFamily="34" charset="0"/>
            </a:endParaRPr>
          </a:p>
        </p:txBody>
      </p:sp>
      <p:grpSp>
        <p:nvGrpSpPr>
          <p:cNvPr id="17" name="Group 16"/>
          <p:cNvGrpSpPr/>
          <p:nvPr/>
        </p:nvGrpSpPr>
        <p:grpSpPr>
          <a:xfrm>
            <a:off x="4648200" y="658505"/>
            <a:ext cx="7924800" cy="1052630"/>
            <a:chOff x="4648200" y="658505"/>
            <a:chExt cx="7924800" cy="1052630"/>
          </a:xfrm>
        </p:grpSpPr>
        <p:pic>
          <p:nvPicPr>
            <p:cNvPr id="9" name="Picture 8"/>
            <p:cNvPicPr>
              <a:picLocks noChangeAspect="1"/>
            </p:cNvPicPr>
            <p:nvPr/>
          </p:nvPicPr>
          <p:blipFill>
            <a:blip r:embed="rId3"/>
            <a:stretch>
              <a:fillRect/>
            </a:stretch>
          </p:blipFill>
          <p:spPr>
            <a:xfrm>
              <a:off x="4648200" y="658505"/>
              <a:ext cx="1529721" cy="1052630"/>
            </a:xfrm>
            <a:prstGeom prst="rect">
              <a:avLst/>
            </a:prstGeom>
          </p:spPr>
        </p:pic>
        <p:sp>
          <p:nvSpPr>
            <p:cNvPr id="11" name="TextBox 10"/>
            <p:cNvSpPr txBox="1"/>
            <p:nvPr/>
          </p:nvSpPr>
          <p:spPr>
            <a:xfrm>
              <a:off x="6324600" y="800100"/>
              <a:ext cx="6248400" cy="769441"/>
            </a:xfrm>
            <a:prstGeom prst="rect">
              <a:avLst/>
            </a:prstGeom>
            <a:noFill/>
          </p:spPr>
          <p:txBody>
            <a:bodyPr wrap="square" rtlCol="0">
              <a:spAutoFit/>
            </a:bodyPr>
            <a:lstStyle/>
            <a:p>
              <a:pPr algn="ctr"/>
              <a:r>
                <a:rPr lang="en-US" sz="4400" b="1" dirty="0">
                  <a:solidFill>
                    <a:srgbClr val="D9112E"/>
                  </a:solidFill>
                  <a:latin typeface="Arial" panose="020B0604020202020204" pitchFamily="34" charset="0"/>
                  <a:cs typeface="Arial" panose="020B0604020202020204" pitchFamily="34" charset="0"/>
                </a:rPr>
                <a:t>THẢO LUẬN CẶP ĐÔI</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3F236F-8133-105E-3167-9A10F0F83997}"/>
                  </a:ext>
                </a:extLst>
              </p:cNvPr>
              <p:cNvSpPr txBox="1"/>
              <p:nvPr/>
            </p:nvSpPr>
            <p:spPr>
              <a:xfrm>
                <a:off x="1371600" y="3084357"/>
                <a:ext cx="15392400" cy="6137065"/>
              </a:xfrm>
              <a:prstGeom prst="rect">
                <a:avLst/>
              </a:prstGeom>
              <a:noFill/>
            </p:spPr>
            <p:txBody>
              <a:bodyPr wrap="square">
                <a:spAutoFit/>
              </a:bodyPr>
              <a:lstStyle/>
              <a:p>
                <a:pPr marL="342900" marR="0" indent="-342900" algn="just">
                  <a:lnSpc>
                    <a:spcPct val="150000"/>
                  </a:lnSpc>
                  <a:spcBef>
                    <a:spcPts val="0"/>
                  </a:spcBef>
                  <a:spcAft>
                    <a:spcPts val="800"/>
                  </a:spcAft>
                  <a:buAutoNum type="arabicPeriod"/>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lập phương trình </a:t>
                </a:r>
                <a14:m>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bằng một cách biến đổi trạng thái khác cách trong Hình 11.1 để chứng tỏ: "Quá trình chuyển trạng thái không phụ thuộc cách chuyển trạng thái mà chỉ phụ thuộc trạng thái đầu và trạng thái cuối.".</a:t>
                </a:r>
              </a:p>
              <a:p>
                <a:pPr marL="342900" indent="-342900" algn="just">
                  <a:lnSpc>
                    <a:spcPct val="150000"/>
                  </a:lnSpc>
                  <a:spcAft>
                    <a:spcPts val="800"/>
                  </a:spcAft>
                  <a:buFontTx/>
                  <a:buAutoNum type="arabicPeriod"/>
                </a:pPr>
                <a:r>
                  <a:rPr lang="en-US" sz="4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 sao không gọi phương trình (11.1) là phương trình trạng thái của chất khí mà lại gọi là phương trình trạng thái của khí lí tưởng?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3F236F-8133-105E-3167-9A10F0F83997}"/>
                  </a:ext>
                </a:extLst>
              </p:cNvPr>
              <p:cNvSpPr txBox="1">
                <a:spLocks noRot="1" noChangeAspect="1" noMove="1" noResize="1" noEditPoints="1" noAdjustHandles="1" noChangeArrowheads="1" noChangeShapeType="1" noTextEdit="1"/>
              </p:cNvSpPr>
              <p:nvPr/>
            </p:nvSpPr>
            <p:spPr>
              <a:xfrm>
                <a:off x="1371600" y="3084357"/>
                <a:ext cx="15392400" cy="6137065"/>
              </a:xfrm>
              <a:prstGeom prst="rect">
                <a:avLst/>
              </a:prstGeom>
              <a:blipFill>
                <a:blip r:embed="rId4"/>
                <a:stretch>
                  <a:fillRect l="-1267" r="-1386" b="-3277"/>
                </a:stretch>
              </a:blipFill>
            </p:spPr>
            <p:txBody>
              <a:bodyPr/>
              <a:lstStyle/>
              <a:p>
                <a:r>
                  <a:rPr lang="en-US">
                    <a:noFill/>
                  </a:rPr>
                  <a:t> </a:t>
                </a:r>
              </a:p>
            </p:txBody>
          </p:sp>
        </mc:Fallback>
      </mc:AlternateContent>
    </p:spTree>
    <p:extLst>
      <p:ext uri="{BB962C8B-B14F-4D97-AF65-F5344CB8AC3E}">
        <p14:creationId xmlns:p14="http://schemas.microsoft.com/office/powerpoint/2010/main" val="31088187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6781800" y="800099"/>
            <a:ext cx="4495800" cy="1468157"/>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8327148" y="854214"/>
              <a:ext cx="1828800" cy="536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15775624" y="8361381"/>
            <a:ext cx="2514320" cy="1723012"/>
          </a:xfrm>
          <a:prstGeom prst="rect">
            <a:avLst/>
          </a:prstGeom>
        </p:spPr>
      </p:pic>
      <p:sp>
        <p:nvSpPr>
          <p:cNvPr id="12" name="TextBox 11">
            <a:extLst>
              <a:ext uri="{FF2B5EF4-FFF2-40B4-BE49-F238E27FC236}">
                <a16:creationId xmlns:a16="http://schemas.microsoft.com/office/drawing/2014/main" id="{F3F0BC49-20BC-EB05-59DC-8139B670903F}"/>
              </a:ext>
            </a:extLst>
          </p:cNvPr>
          <p:cNvSpPr txBox="1"/>
          <p:nvPr/>
        </p:nvSpPr>
        <p:spPr>
          <a:xfrm>
            <a:off x="1110336" y="3009900"/>
            <a:ext cx="15916202" cy="5157694"/>
          </a:xfrm>
          <a:prstGeom prst="rect">
            <a:avLst/>
          </a:prstGeom>
          <a:noFill/>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1. Chuyển từ (1) sang (1') bằng quá trình đẳng áp và từ (1') sang (2) bằng quá trình đẳng nhiệt. </a:t>
            </a:r>
          </a:p>
          <a:p>
            <a:pPr algn="just">
              <a:lnSpc>
                <a:spcPct val="150000"/>
              </a:lnSpc>
            </a:pPr>
            <a:r>
              <a:rPr lang="en-US" sz="4500">
                <a:latin typeface="Arial" panose="020B0604020202020204" pitchFamily="34" charset="0"/>
                <a:cs typeface="Arial" panose="020B0604020202020204" pitchFamily="34" charset="0"/>
              </a:rPr>
              <a:t>2. Vì phương trình trạng thái của khí lí tưởng được xây dựng trên các </a:t>
            </a:r>
            <a:r>
              <a:rPr lang="en-US" sz="4500" b="1">
                <a:solidFill>
                  <a:srgbClr val="FF0000"/>
                </a:solidFill>
                <a:latin typeface="Arial" panose="020B0604020202020204" pitchFamily="34" charset="0"/>
                <a:cs typeface="Arial" panose="020B0604020202020204" pitchFamily="34" charset="0"/>
              </a:rPr>
              <a:t>định luật Boyle và Charles </a:t>
            </a:r>
            <a:r>
              <a:rPr lang="en-US" sz="4500">
                <a:latin typeface="Arial" panose="020B0604020202020204" pitchFamily="34" charset="0"/>
                <a:cs typeface="Arial" panose="020B0604020202020204" pitchFamily="34" charset="0"/>
              </a:rPr>
              <a:t>là các định luật chỉ đúng với khí lí tưởng.</a:t>
            </a:r>
          </a:p>
        </p:txBody>
      </p:sp>
    </p:spTree>
    <p:extLst>
      <p:ext uri="{BB962C8B-B14F-4D97-AF65-F5344CB8AC3E}">
        <p14:creationId xmlns:p14="http://schemas.microsoft.com/office/powerpoint/2010/main" val="296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2277</Words>
  <Application>Microsoft Office PowerPoint</Application>
  <PresentationFormat>Custom</PresentationFormat>
  <Paragraphs>133</Paragraphs>
  <Slides>28</Slides>
  <Notes>7</Notes>
  <HiddenSlides>0</HiddenSlides>
  <MMClips>21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Calibri Light</vt:lpstr>
      <vt:lpstr>Times New Roman</vt:lpstr>
      <vt:lpstr>Elsie</vt:lpstr>
      <vt:lpstr>Cambria Math</vt:lpstr>
      <vt:lpstr>Arial</vt:lpstr>
      <vt:lpstr>等线 Light</vt:lpstr>
      <vt:lpstr>Wingdings</vt:lpstr>
      <vt:lpstr>Calibri</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dc:title>
  <dc:creator>Xinh Đẹp Dịu Hiền Huế Thị</dc:creator>
  <cp:lastModifiedBy>vinh</cp:lastModifiedBy>
  <cp:revision>97</cp:revision>
  <dcterms:created xsi:type="dcterms:W3CDTF">2006-08-16T00:00:00Z</dcterms:created>
  <dcterms:modified xsi:type="dcterms:W3CDTF">2025-12-10T03:04:58Z</dcterms:modified>
  <dc:identifier>DAFn2dd0_sY</dc:identifier>
</cp:coreProperties>
</file>