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89" r:id="rId2"/>
    <p:sldId id="257" r:id="rId3"/>
    <p:sldId id="290" r:id="rId4"/>
    <p:sldId id="276" r:id="rId5"/>
    <p:sldId id="278" r:id="rId6"/>
    <p:sldId id="265" r:id="rId7"/>
    <p:sldId id="264" r:id="rId8"/>
    <p:sldId id="272" r:id="rId9"/>
    <p:sldId id="294" r:id="rId10"/>
    <p:sldId id="296" r:id="rId11"/>
    <p:sldId id="291" r:id="rId12"/>
    <p:sldId id="328" r:id="rId13"/>
    <p:sldId id="292" r:id="rId14"/>
    <p:sldId id="299" r:id="rId15"/>
    <p:sldId id="295" r:id="rId16"/>
    <p:sldId id="329" r:id="rId17"/>
    <p:sldId id="350" r:id="rId18"/>
    <p:sldId id="307" r:id="rId19"/>
    <p:sldId id="351" r:id="rId20"/>
    <p:sldId id="352" r:id="rId21"/>
    <p:sldId id="330" r:id="rId22"/>
    <p:sldId id="331" r:id="rId23"/>
    <p:sldId id="353" r:id="rId24"/>
    <p:sldId id="332" r:id="rId25"/>
    <p:sldId id="318" r:id="rId26"/>
    <p:sldId id="310" r:id="rId27"/>
    <p:sldId id="319" r:id="rId28"/>
    <p:sldId id="311" r:id="rId29"/>
    <p:sldId id="322" r:id="rId30"/>
    <p:sldId id="321" r:id="rId31"/>
    <p:sldId id="320" r:id="rId32"/>
    <p:sldId id="349" r:id="rId33"/>
    <p:sldId id="267" r:id="rId34"/>
    <p:sldId id="304" r:id="rId35"/>
    <p:sldId id="259" r:id="rId36"/>
    <p:sldId id="325" r:id="rId37"/>
  </p:sldIdLst>
  <p:sldSz cx="18288000" cy="10287000"/>
  <p:notesSz cx="6858000" cy="9144000"/>
  <p:embeddedFontLst>
    <p:embeddedFont>
      <p:font typeface="Cambria Math" panose="02040503050406030204" pitchFamily="18"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C1C"/>
    <a:srgbClr val="FEFEFE"/>
    <a:srgbClr val="D0E7D0"/>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9888" autoAdjust="0"/>
  </p:normalViewPr>
  <p:slideViewPr>
    <p:cSldViewPr>
      <p:cViewPr varScale="1">
        <p:scale>
          <a:sx n="56" d="100"/>
          <a:sy n="56" d="100"/>
        </p:scale>
        <p:origin x="499"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CD432-65BC-458D-BE84-7DCA9650377E}"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BB83A-8013-4F75-9CC8-66BCF7F135E7}" type="slidenum">
              <a:rPr lang="en-US" smtClean="0"/>
              <a:t>‹#›</a:t>
            </a:fld>
            <a:endParaRPr lang="en-US"/>
          </a:p>
        </p:txBody>
      </p:sp>
    </p:spTree>
    <p:extLst>
      <p:ext uri="{BB962C8B-B14F-4D97-AF65-F5344CB8AC3E}">
        <p14:creationId xmlns:p14="http://schemas.microsoft.com/office/powerpoint/2010/main" val="83926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0BB83A-8013-4F75-9CC8-66BCF7F135E7}" type="slidenum">
              <a:rPr lang="en-US" smtClean="0"/>
              <a:t>16</a:t>
            </a:fld>
            <a:endParaRPr lang="en-US"/>
          </a:p>
        </p:txBody>
      </p:sp>
    </p:spTree>
    <p:extLst>
      <p:ext uri="{BB962C8B-B14F-4D97-AF65-F5344CB8AC3E}">
        <p14:creationId xmlns:p14="http://schemas.microsoft.com/office/powerpoint/2010/main" val="408536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0BB83A-8013-4F75-9CC8-66BCF7F135E7}" type="slidenum">
              <a:rPr lang="en-US" smtClean="0"/>
              <a:t>17</a:t>
            </a:fld>
            <a:endParaRPr lang="en-US"/>
          </a:p>
        </p:txBody>
      </p:sp>
    </p:spTree>
    <p:extLst>
      <p:ext uri="{BB962C8B-B14F-4D97-AF65-F5344CB8AC3E}">
        <p14:creationId xmlns:p14="http://schemas.microsoft.com/office/powerpoint/2010/main" val="351898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từng ô tam giác trắng để đến câu hỏi.</a:t>
            </a:r>
            <a:r>
              <a:rPr lang="en-US" dirty="0"/>
              <a:t> </a:t>
            </a:r>
            <a:r>
              <a:rPr lang="en-US"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viên</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thêm</a:t>
            </a:r>
            <a:r>
              <a:rPr lang="en-US" baseline="0" dirty="0"/>
              <a:t> </a:t>
            </a:r>
            <a:r>
              <a:rPr lang="en-US" baseline="0" dirty="0" err="1"/>
              <a:t>một</a:t>
            </a:r>
            <a:r>
              <a:rPr lang="en-US" baseline="0" dirty="0"/>
              <a:t> </a:t>
            </a:r>
            <a:r>
              <a:rPr lang="en-US" baseline="0" dirty="0" err="1"/>
              <a:t>bước</a:t>
            </a:r>
            <a:r>
              <a:rPr lang="x-none" dirty="0"/>
              <a:t>.</a:t>
            </a:r>
          </a:p>
          <a:p>
            <a:r>
              <a:rPr lang="x-none" dirty="0"/>
              <a:t>Sau khi </a:t>
            </a:r>
            <a:r>
              <a:rPr lang="en-US"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a:t>
            </a:r>
            <a:r>
              <a:rPr lang="x-none" dirty="0"/>
              <a:t> bấm vào mũi tên đỏ để sang </a:t>
            </a:r>
            <a:r>
              <a:rPr lang="en-US" dirty="0" err="1"/>
              <a:t>nội</a:t>
            </a:r>
            <a:r>
              <a:rPr lang="en-US" baseline="0" dirty="0"/>
              <a:t> dung </a:t>
            </a:r>
            <a:r>
              <a:rPr lang="en-US" baseline="0" dirty="0" err="1"/>
              <a:t>tiếp</a:t>
            </a:r>
            <a:r>
              <a:rPr lang="en-US" baseline="0" dirty="0"/>
              <a:t> </a:t>
            </a:r>
            <a:r>
              <a:rPr lang="en-US" baseline="0" dirty="0" err="1"/>
              <a:t>theo</a:t>
            </a:r>
            <a:r>
              <a:rPr lang="x-none" dirty="0"/>
              <a:t>. </a:t>
            </a:r>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26</a:t>
            </a:fld>
            <a:endParaRPr lang="x-none">
              <a:solidFill>
                <a:prstClr val="black"/>
              </a:solidFill>
            </a:endParaRPr>
          </a:p>
        </p:txBody>
      </p:sp>
    </p:spTree>
    <p:extLst>
      <p:ext uri="{BB962C8B-B14F-4D97-AF65-F5344CB8AC3E}">
        <p14:creationId xmlns:p14="http://schemas.microsoft.com/office/powerpoint/2010/main" val="214191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27</a:t>
            </a:fld>
            <a:endParaRPr lang="x-none">
              <a:solidFill>
                <a:prstClr val="black"/>
              </a:solidFill>
            </a:endParaRPr>
          </a:p>
        </p:txBody>
      </p:sp>
    </p:spTree>
    <p:extLst>
      <p:ext uri="{BB962C8B-B14F-4D97-AF65-F5344CB8AC3E}">
        <p14:creationId xmlns:p14="http://schemas.microsoft.com/office/powerpoint/2010/main" val="376722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dirty="0" err="1"/>
              <a:t>chạy</a:t>
            </a:r>
            <a:r>
              <a:rPr lang="x-none" dirty="0"/>
              <a:t>. </a:t>
            </a:r>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28</a:t>
            </a:fld>
            <a:endParaRPr lang="x-none">
              <a:solidFill>
                <a:prstClr val="black"/>
              </a:solidFill>
            </a:endParaRPr>
          </a:p>
        </p:txBody>
      </p:sp>
    </p:spTree>
    <p:extLst>
      <p:ext uri="{BB962C8B-B14F-4D97-AF65-F5344CB8AC3E}">
        <p14:creationId xmlns:p14="http://schemas.microsoft.com/office/powerpoint/2010/main" val="127067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29</a:t>
            </a:fld>
            <a:endParaRPr lang="x-none">
              <a:solidFill>
                <a:prstClr val="black"/>
              </a:solidFill>
            </a:endParaRPr>
          </a:p>
        </p:txBody>
      </p:sp>
    </p:spTree>
    <p:extLst>
      <p:ext uri="{BB962C8B-B14F-4D97-AF65-F5344CB8AC3E}">
        <p14:creationId xmlns:p14="http://schemas.microsoft.com/office/powerpoint/2010/main" val="121699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30</a:t>
            </a:fld>
            <a:endParaRPr lang="x-none">
              <a:solidFill>
                <a:prstClr val="black"/>
              </a:solidFill>
            </a:endParaRPr>
          </a:p>
        </p:txBody>
      </p:sp>
    </p:spTree>
    <p:extLst>
      <p:ext uri="{BB962C8B-B14F-4D97-AF65-F5344CB8AC3E}">
        <p14:creationId xmlns:p14="http://schemas.microsoft.com/office/powerpoint/2010/main" val="140419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fld id="{02819378-6326-A44F-B9CD-8F81B047551E}" type="slidenum">
              <a:rPr lang="x-none" smtClean="0">
                <a:solidFill>
                  <a:prstClr val="black"/>
                </a:solidFill>
              </a:rPr>
              <a:pPr/>
              <a:t>31</a:t>
            </a:fld>
            <a:endParaRPr lang="x-none">
              <a:solidFill>
                <a:prstClr val="black"/>
              </a:solidFill>
            </a:endParaRPr>
          </a:p>
        </p:txBody>
      </p:sp>
    </p:spTree>
    <p:extLst>
      <p:ext uri="{BB962C8B-B14F-4D97-AF65-F5344CB8AC3E}">
        <p14:creationId xmlns:p14="http://schemas.microsoft.com/office/powerpoint/2010/main" val="235647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4.png"/><Relationship Id="rId7" Type="http://schemas.openxmlformats.org/officeDocument/2006/relationships/slide" Target="slide2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8.xml"/><Relationship Id="rId11" Type="http://schemas.openxmlformats.org/officeDocument/2006/relationships/image" Target="../media/image36.png"/><Relationship Id="rId5" Type="http://schemas.openxmlformats.org/officeDocument/2006/relationships/slide" Target="slide27.xml"/><Relationship Id="rId10" Type="http://schemas.openxmlformats.org/officeDocument/2006/relationships/slide" Target="slide33.xml"/><Relationship Id="rId4" Type="http://schemas.openxmlformats.org/officeDocument/2006/relationships/image" Target="../media/image35.png"/><Relationship Id="rId9"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7.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1028700" y="1028700"/>
            <a:ext cx="16230600" cy="8229600"/>
            <a:chOff x="0" y="0"/>
            <a:chExt cx="4274726" cy="2167467"/>
          </a:xfrm>
        </p:grpSpPr>
        <p:sp>
          <p:nvSpPr>
            <p:cNvPr id="8" name="Freeform 3"/>
            <p:cNvSpPr/>
            <p:nvPr/>
          </p:nvSpPr>
          <p:spPr>
            <a:xfrm>
              <a:off x="0" y="0"/>
              <a:ext cx="4274726" cy="2167467"/>
            </a:xfrm>
            <a:custGeom>
              <a:avLst/>
              <a:gdLst/>
              <a:ahLst/>
              <a:cxnLst/>
              <a:rect l="l" t="t" r="r" b="b"/>
              <a:pathLst>
                <a:path w="4274726" h="2167467">
                  <a:moveTo>
                    <a:pt x="9540" y="0"/>
                  </a:moveTo>
                  <a:lnTo>
                    <a:pt x="4265186" y="0"/>
                  </a:lnTo>
                  <a:cubicBezTo>
                    <a:pt x="4270455" y="0"/>
                    <a:pt x="4274726" y="4271"/>
                    <a:pt x="4274726" y="9540"/>
                  </a:cubicBezTo>
                  <a:lnTo>
                    <a:pt x="4274726" y="2157927"/>
                  </a:lnTo>
                  <a:cubicBezTo>
                    <a:pt x="4274726" y="2163195"/>
                    <a:pt x="4270455" y="2167467"/>
                    <a:pt x="4265186" y="2167467"/>
                  </a:cubicBezTo>
                  <a:lnTo>
                    <a:pt x="9540" y="2167467"/>
                  </a:lnTo>
                  <a:cubicBezTo>
                    <a:pt x="7010" y="2167467"/>
                    <a:pt x="4583" y="2166462"/>
                    <a:pt x="2794" y="2164673"/>
                  </a:cubicBezTo>
                  <a:cubicBezTo>
                    <a:pt x="1005" y="2162883"/>
                    <a:pt x="0" y="2160457"/>
                    <a:pt x="0" y="2157927"/>
                  </a:cubicBezTo>
                  <a:lnTo>
                    <a:pt x="0" y="9540"/>
                  </a:lnTo>
                  <a:cubicBezTo>
                    <a:pt x="0" y="4271"/>
                    <a:pt x="4271" y="0"/>
                    <a:pt x="9540" y="0"/>
                  </a:cubicBezTo>
                  <a:close/>
                </a:path>
              </a:pathLst>
            </a:custGeom>
            <a:solidFill>
              <a:srgbClr val="D0E7D0"/>
            </a:solidFill>
            <a:ln w="38100" cap="sq">
              <a:solidFill>
                <a:srgbClr val="000000"/>
              </a:solidFill>
              <a:prstDash val="solid"/>
              <a:miter/>
            </a:ln>
          </p:spPr>
        </p:sp>
        <p:sp>
          <p:nvSpPr>
            <p:cNvPr id="9" name="TextBox 4"/>
            <p:cNvSpPr txBox="1"/>
            <p:nvPr/>
          </p:nvSpPr>
          <p:spPr>
            <a:xfrm>
              <a:off x="0" y="-57150"/>
              <a:ext cx="4274726" cy="2224617"/>
            </a:xfrm>
            <a:prstGeom prst="rect">
              <a:avLst/>
            </a:prstGeom>
          </p:spPr>
          <p:txBody>
            <a:bodyPr lIns="50800" tIns="50800" rIns="50800" bIns="50800" rtlCol="0" anchor="ctr"/>
            <a:lstStyle/>
            <a:p>
              <a:pPr algn="ctr">
                <a:lnSpc>
                  <a:spcPts val="4199"/>
                </a:lnSpc>
              </a:pPr>
              <a:endParaRPr/>
            </a:p>
          </p:txBody>
        </p:sp>
      </p:grpSp>
      <p:sp>
        <p:nvSpPr>
          <p:cNvPr id="10" name="TextBox 9"/>
          <p:cNvSpPr txBox="1"/>
          <p:nvPr/>
        </p:nvSpPr>
        <p:spPr>
          <a:xfrm>
            <a:off x="1028700" y="2912075"/>
            <a:ext cx="1623060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CẢ LỚP </a:t>
            </a:r>
          </a:p>
          <a:p>
            <a:pPr algn="ctr">
              <a:lnSpc>
                <a:spcPct val="150000"/>
              </a:lnSpc>
            </a:pPr>
            <a:r>
              <a:rPr lang="en-US" sz="8000" b="1" dirty="0">
                <a:latin typeface="Arial" panose="020B0604020202020204" pitchFamily="34" charset="0"/>
                <a:cs typeface="Arial" panose="020B0604020202020204" pitchFamily="34" charset="0"/>
              </a:rPr>
              <a:t>ĐẾN VỚI MÔN HỌC VẬT LÍ!</a:t>
            </a:r>
          </a:p>
        </p:txBody>
      </p:sp>
      <p:pic>
        <p:nvPicPr>
          <p:cNvPr id="11" name="Picture 10"/>
          <p:cNvPicPr>
            <a:picLocks noChangeAspect="1"/>
          </p:cNvPicPr>
          <p:nvPr/>
        </p:nvPicPr>
        <p:blipFill>
          <a:blip r:embed="rId2"/>
          <a:stretch>
            <a:fillRect/>
          </a:stretch>
        </p:blipFill>
        <p:spPr>
          <a:xfrm>
            <a:off x="685800" y="6490752"/>
            <a:ext cx="4572000" cy="3522945"/>
          </a:xfrm>
          <a:prstGeom prst="rect">
            <a:avLst/>
          </a:prstGeom>
        </p:spPr>
      </p:pic>
      <p:pic>
        <p:nvPicPr>
          <p:cNvPr id="12" name="Picture 11"/>
          <p:cNvPicPr>
            <a:picLocks noChangeAspect="1"/>
          </p:cNvPicPr>
          <p:nvPr/>
        </p:nvPicPr>
        <p:blipFill>
          <a:blip r:embed="rId3"/>
          <a:stretch>
            <a:fillRect/>
          </a:stretch>
        </p:blipFill>
        <p:spPr>
          <a:xfrm flipH="1">
            <a:off x="14401800" y="-2095500"/>
            <a:ext cx="4200735" cy="5048252"/>
          </a:xfrm>
          <a:prstGeom prst="rect">
            <a:avLst/>
          </a:prstGeom>
        </p:spPr>
      </p:pic>
      <p:sp>
        <p:nvSpPr>
          <p:cNvPr id="2" name="Freeform 41">
            <a:hlinkClick r:id="rId4" action="ppaction://hlinksldjump"/>
            <a:extLst>
              <a:ext uri="{FF2B5EF4-FFF2-40B4-BE49-F238E27FC236}">
                <a16:creationId xmlns:a16="http://schemas.microsoft.com/office/drawing/2014/main" id="{DD4F0317-D617-5BBC-65C5-595F9EC4A3D0}"/>
              </a:ext>
            </a:extLst>
          </p:cNvPr>
          <p:cNvSpPr/>
          <p:nvPr/>
        </p:nvSpPr>
        <p:spPr>
          <a:xfrm>
            <a:off x="16517407" y="8623504"/>
            <a:ext cx="1284222" cy="1284222"/>
          </a:xfrm>
          <a:custGeom>
            <a:avLst/>
            <a:gdLst/>
            <a:ahLst/>
            <a:cxnLst/>
            <a:rect l="l" t="t" r="r" b="b"/>
            <a:pathLst>
              <a:path w="1284222" h="1284222">
                <a:moveTo>
                  <a:pt x="0" y="0"/>
                </a:moveTo>
                <a:lnTo>
                  <a:pt x="1284223" y="0"/>
                </a:lnTo>
                <a:lnTo>
                  <a:pt x="1284223" y="1284222"/>
                </a:lnTo>
                <a:lnTo>
                  <a:pt x="0" y="12842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090786416"/>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2C584D-C9C1-E10B-1D29-DA68D1F4B50B}"/>
              </a:ext>
            </a:extLst>
          </p:cNvPr>
          <p:cNvSpPr txBox="1"/>
          <p:nvPr/>
        </p:nvSpPr>
        <p:spPr>
          <a:xfrm>
            <a:off x="4572000" y="190500"/>
            <a:ext cx="9144000" cy="1103892"/>
          </a:xfrm>
          <a:prstGeom prst="rect">
            <a:avLst/>
          </a:prstGeom>
          <a:noFill/>
        </p:spPr>
        <p:txBody>
          <a:bodyPr wrap="square">
            <a:spAutoFit/>
          </a:bodyPr>
          <a:lstStyle/>
          <a:p>
            <a:pPr marL="0" marR="0" algn="ctr">
              <a:lnSpc>
                <a:spcPct val="150000"/>
              </a:lnSpc>
              <a:spcBef>
                <a:spcPts val="0"/>
              </a:spcBef>
              <a:spcAft>
                <a:spcPts val="800"/>
              </a:spcAft>
            </a:pPr>
            <a:r>
              <a:rPr lang="en-US" sz="5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 Định luật Charles</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4B2027A-57AB-20FE-5255-3B327FA38AFE}"/>
              </a:ext>
            </a:extLst>
          </p:cNvPr>
          <p:cNvPicPr>
            <a:picLocks noChangeAspect="1"/>
          </p:cNvPicPr>
          <p:nvPr/>
        </p:nvPicPr>
        <p:blipFill>
          <a:blip r:embed="rId2"/>
          <a:stretch>
            <a:fillRect/>
          </a:stretch>
        </p:blipFill>
        <p:spPr>
          <a:xfrm>
            <a:off x="1865530" y="2112518"/>
            <a:ext cx="8274449" cy="4448175"/>
          </a:xfrm>
          <a:prstGeom prst="rect">
            <a:avLst/>
          </a:prstGeom>
        </p:spPr>
      </p:pic>
      <p:sp>
        <p:nvSpPr>
          <p:cNvPr id="9" name="TextBox 8">
            <a:extLst>
              <a:ext uri="{FF2B5EF4-FFF2-40B4-BE49-F238E27FC236}">
                <a16:creationId xmlns:a16="http://schemas.microsoft.com/office/drawing/2014/main" id="{B4146CDC-060F-8D2B-7118-EFAF04D2768A}"/>
              </a:ext>
            </a:extLst>
          </p:cNvPr>
          <p:cNvSpPr txBox="1"/>
          <p:nvPr/>
        </p:nvSpPr>
        <p:spPr>
          <a:xfrm>
            <a:off x="10170459" y="3578163"/>
            <a:ext cx="7091082" cy="1608325"/>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b) Đồ thị biểu diễn sự thay đổi thể tích khí theo nhiệt độ Kelvin</a:t>
            </a:r>
          </a:p>
        </p:txBody>
      </p:sp>
      <p:grpSp>
        <p:nvGrpSpPr>
          <p:cNvPr id="15" name="Group 14">
            <a:extLst>
              <a:ext uri="{FF2B5EF4-FFF2-40B4-BE49-F238E27FC236}">
                <a16:creationId xmlns:a16="http://schemas.microsoft.com/office/drawing/2014/main" id="{6BA041FA-494F-B888-531C-D1E226072A80}"/>
              </a:ext>
            </a:extLst>
          </p:cNvPr>
          <p:cNvGrpSpPr/>
          <p:nvPr/>
        </p:nvGrpSpPr>
        <p:grpSpPr>
          <a:xfrm>
            <a:off x="1423371" y="5781675"/>
            <a:ext cx="16034217" cy="3551386"/>
            <a:chOff x="1423371" y="5781675"/>
            <a:chExt cx="16034217" cy="3551386"/>
          </a:xfrm>
        </p:grpSpPr>
        <p:sp>
          <p:nvSpPr>
            <p:cNvPr id="10" name="Rounded Rectangle 19">
              <a:extLst>
                <a:ext uri="{FF2B5EF4-FFF2-40B4-BE49-F238E27FC236}">
                  <a16:creationId xmlns:a16="http://schemas.microsoft.com/office/drawing/2014/main" id="{8F874B46-44A5-61F6-2FB2-AC4E1133CACE}"/>
                </a:ext>
              </a:extLst>
            </p:cNvPr>
            <p:cNvSpPr/>
            <p:nvPr/>
          </p:nvSpPr>
          <p:spPr>
            <a:xfrm>
              <a:off x="1423371" y="7455020"/>
              <a:ext cx="15868650" cy="1878041"/>
            </a:xfrm>
            <a:prstGeom prst="roundRect">
              <a:avLst/>
            </a:prstGeom>
            <a:solidFill>
              <a:schemeClr val="bg1"/>
            </a:solidFill>
            <a:ln w="28575">
              <a:solidFill>
                <a:srgbClr val="D84C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ghiên cứu SGK và tìm hiểu về ý nghĩa độ không tuyệt đối.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B17AA45-FEFE-5C0F-4A58-D00D577E7312}"/>
                </a:ext>
              </a:extLst>
            </p:cNvPr>
            <p:cNvPicPr>
              <a:picLocks noChangeAspect="1"/>
            </p:cNvPicPr>
            <p:nvPr/>
          </p:nvPicPr>
          <p:blipFill>
            <a:blip r:embed="rId3"/>
            <a:stretch>
              <a:fillRect/>
            </a:stretch>
          </p:blipFill>
          <p:spPr>
            <a:xfrm>
              <a:off x="15443866" y="5781675"/>
              <a:ext cx="2013722" cy="2021468"/>
            </a:xfrm>
            <a:prstGeom prst="rect">
              <a:avLst/>
            </a:prstGeom>
          </p:spPr>
        </p:pic>
      </p:grpSp>
    </p:spTree>
    <p:extLst>
      <p:ext uri="{BB962C8B-B14F-4D97-AF65-F5344CB8AC3E}">
        <p14:creationId xmlns:p14="http://schemas.microsoft.com/office/powerpoint/2010/main" val="7821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DD6C3A-D325-1169-4A23-7859BA6AC7BA}"/>
              </a:ext>
            </a:extLst>
          </p:cNvPr>
          <p:cNvSpPr txBox="1"/>
          <p:nvPr/>
        </p:nvSpPr>
        <p:spPr>
          <a:xfrm>
            <a:off x="610235" y="1677544"/>
            <a:ext cx="10820400" cy="7570086"/>
          </a:xfrm>
          <a:prstGeom prst="rect">
            <a:avLst/>
          </a:prstGeom>
          <a:noFill/>
        </p:spPr>
        <p:txBody>
          <a:bodyPr wrap="square">
            <a:spAutoFit/>
          </a:bodyPr>
          <a:lstStyle/>
          <a:p>
            <a:pPr marL="0" marR="0" algn="just">
              <a:lnSpc>
                <a:spcPct val="150000"/>
              </a:lnSpc>
              <a:spcBef>
                <a:spcPts val="0"/>
              </a:spcBef>
              <a:spcAft>
                <a:spcPts val="800"/>
              </a:spcAft>
            </a:pPr>
            <a:r>
              <a:rPr lang="en-US"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 hỏi (SGK – tr42)</a:t>
            </a:r>
            <a:endParaRPr lang="en-US" sz="4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800"/>
              </a:spcAft>
              <a:buAutoNum type="arabicPeriod"/>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 với các áp suất khác nhau của cùng một lượng khí, ta có những đường đẳng áp khác nhau. Hình 10.2 vẽ hai đường đẳng áp của cùng một lượng khí ứng với hai áp suất p</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p</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Hãy so sánh p</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p</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FontTx/>
              <a:buAutoNum type="arabicPeriod"/>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tìm ví dụ về ứng dụng định luật Charles trong đời sống.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32186F3-972E-5583-32F9-1DD175A7B9FA}"/>
              </a:ext>
            </a:extLst>
          </p:cNvPr>
          <p:cNvGrpSpPr/>
          <p:nvPr/>
        </p:nvGrpSpPr>
        <p:grpSpPr>
          <a:xfrm>
            <a:off x="11582400" y="3162300"/>
            <a:ext cx="6237605" cy="5387340"/>
            <a:chOff x="838834" y="4533900"/>
            <a:chExt cx="6237605" cy="5387340"/>
          </a:xfrm>
        </p:grpSpPr>
        <p:pic>
          <p:nvPicPr>
            <p:cNvPr id="5" name="Picture 4">
              <a:extLst>
                <a:ext uri="{FF2B5EF4-FFF2-40B4-BE49-F238E27FC236}">
                  <a16:creationId xmlns:a16="http://schemas.microsoft.com/office/drawing/2014/main" id="{4FBB9D46-075F-88A4-B3AD-01059DA69E57}"/>
                </a:ext>
              </a:extLst>
            </p:cNvPr>
            <p:cNvPicPr>
              <a:picLocks noChangeAspect="1"/>
            </p:cNvPicPr>
            <p:nvPr/>
          </p:nvPicPr>
          <p:blipFill>
            <a:blip r:embed="rId2"/>
            <a:stretch>
              <a:fillRect/>
            </a:stretch>
          </p:blipFill>
          <p:spPr>
            <a:xfrm>
              <a:off x="1447800" y="4533900"/>
              <a:ext cx="5019675" cy="4448175"/>
            </a:xfrm>
            <a:prstGeom prst="rect">
              <a:avLst/>
            </a:prstGeom>
          </p:spPr>
        </p:pic>
        <p:sp>
          <p:nvSpPr>
            <p:cNvPr id="6" name="TextBox 5">
              <a:extLst>
                <a:ext uri="{FF2B5EF4-FFF2-40B4-BE49-F238E27FC236}">
                  <a16:creationId xmlns:a16="http://schemas.microsoft.com/office/drawing/2014/main" id="{567CB193-B197-50EC-373E-405A2B1889AB}"/>
                </a:ext>
              </a:extLst>
            </p:cNvPr>
            <p:cNvSpPr txBox="1"/>
            <p:nvPr/>
          </p:nvSpPr>
          <p:spPr>
            <a:xfrm>
              <a:off x="838834" y="9290298"/>
              <a:ext cx="6237605" cy="630942"/>
            </a:xfrm>
            <a:prstGeom prst="rect">
              <a:avLst/>
            </a:prstGeom>
            <a:noFill/>
          </p:spPr>
          <p:txBody>
            <a:bodyPr wrap="none" rtlCol="0">
              <a:spAutoFit/>
            </a:bodyPr>
            <a:lstStyle/>
            <a:p>
              <a:r>
                <a:rPr lang="en-US" sz="3500" i="1">
                  <a:latin typeface="Arial" panose="020B0604020202020204" pitchFamily="34" charset="0"/>
                  <a:cs typeface="Arial" panose="020B0604020202020204" pitchFamily="34" charset="0"/>
                </a:rPr>
                <a:t>Hình 10.2 Các đường đẳng áp</a:t>
              </a:r>
            </a:p>
          </p:txBody>
        </p:sp>
      </p:grpSp>
      <p:pic>
        <p:nvPicPr>
          <p:cNvPr id="9" name="Picture 27">
            <a:extLst>
              <a:ext uri="{FF2B5EF4-FFF2-40B4-BE49-F238E27FC236}">
                <a16:creationId xmlns:a16="http://schemas.microsoft.com/office/drawing/2014/main" id="{AE84F10B-6265-331A-9152-94AFECF4A9DE}"/>
              </a:ext>
            </a:extLst>
          </p:cNvPr>
          <p:cNvPicPr>
            <a:picLocks noChangeAspect="1"/>
          </p:cNvPicPr>
          <p:nvPr/>
        </p:nvPicPr>
        <p:blipFill>
          <a:blip r:embed="rId3"/>
          <a:srcRect/>
          <a:stretch>
            <a:fillRect/>
          </a:stretch>
        </p:blipFill>
        <p:spPr>
          <a:xfrm>
            <a:off x="7523093" y="342900"/>
            <a:ext cx="3241813" cy="2234149"/>
          </a:xfrm>
          <a:prstGeom prst="rect">
            <a:avLst/>
          </a:prstGeom>
        </p:spPr>
      </p:pic>
    </p:spTree>
    <p:extLst>
      <p:ext uri="{BB962C8B-B14F-4D97-AF65-F5344CB8AC3E}">
        <p14:creationId xmlns:p14="http://schemas.microsoft.com/office/powerpoint/2010/main" val="2798613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61C1730-A038-1CD7-3E66-45E668D25226}"/>
              </a:ext>
            </a:extLst>
          </p:cNvPr>
          <p:cNvSpPr/>
          <p:nvPr/>
        </p:nvSpPr>
        <p:spPr>
          <a:xfrm>
            <a:off x="5791200" y="0"/>
            <a:ext cx="6705600" cy="1143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FF0000"/>
                </a:solidFill>
                <a:latin typeface="Arial" panose="020B0604020202020204" pitchFamily="34" charset="0"/>
                <a:cs typeface="Arial" panose="020B0604020202020204" pitchFamily="34" charset="0"/>
              </a:rPr>
              <a:t>TRẢ LỜI</a:t>
            </a:r>
          </a:p>
        </p:txBody>
      </p:sp>
      <p:grpSp>
        <p:nvGrpSpPr>
          <p:cNvPr id="7" name="Group 6">
            <a:extLst>
              <a:ext uri="{FF2B5EF4-FFF2-40B4-BE49-F238E27FC236}">
                <a16:creationId xmlns:a16="http://schemas.microsoft.com/office/drawing/2014/main" id="{655E7607-87A3-A569-AF0F-704E84399456}"/>
              </a:ext>
            </a:extLst>
          </p:cNvPr>
          <p:cNvGrpSpPr/>
          <p:nvPr/>
        </p:nvGrpSpPr>
        <p:grpSpPr>
          <a:xfrm>
            <a:off x="838200" y="1415620"/>
            <a:ext cx="16596360" cy="3671583"/>
            <a:chOff x="838200" y="1415620"/>
            <a:chExt cx="16596360" cy="3671583"/>
          </a:xfrm>
        </p:grpSpPr>
        <p:sp>
          <p:nvSpPr>
            <p:cNvPr id="4" name="TextBox 3">
              <a:extLst>
                <a:ext uri="{FF2B5EF4-FFF2-40B4-BE49-F238E27FC236}">
                  <a16:creationId xmlns:a16="http://schemas.microsoft.com/office/drawing/2014/main" id="{B96EC5DE-BE6D-3DF0-080B-8FCA88E2D1B8}"/>
                </a:ext>
              </a:extLst>
            </p:cNvPr>
            <p:cNvSpPr txBox="1"/>
            <p:nvPr/>
          </p:nvSpPr>
          <p:spPr>
            <a:xfrm>
              <a:off x="838200" y="1415620"/>
              <a:ext cx="12039600" cy="3671583"/>
            </a:xfrm>
            <a:prstGeom prst="rect">
              <a:avLst/>
            </a:prstGeom>
            <a:noFill/>
          </p:spPr>
          <p:txBody>
            <a:bodyPr wrap="square">
              <a:spAutoFit/>
            </a:bodyPr>
            <a:lstStyle/>
            <a:p>
              <a:pPr marL="0" marR="0" algn="just">
                <a:lnSpc>
                  <a:spcPct val="150000"/>
                </a:lnSpc>
                <a:spcBef>
                  <a:spcPts val="0"/>
                </a:spcBef>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 Vẽ đường đẳng nhiệt (đường thẳng vuông góc với trục T). Đường này cắt đường đẳng áp 1 tại điểm ứng với V, cắt đường đẳng áp 2 ở điểm tương ứng với 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vì 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&gt; 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suy ra p</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&lt; p</a:t>
              </a:r>
              <a:r>
                <a:rPr lang="en-US" sz="4000" baseline="-25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47DE663-FC0F-D901-AB3F-C18CE6FF8CB0}"/>
                </a:ext>
              </a:extLst>
            </p:cNvPr>
            <p:cNvPicPr>
              <a:picLocks noChangeAspect="1"/>
            </p:cNvPicPr>
            <p:nvPr/>
          </p:nvPicPr>
          <p:blipFill>
            <a:blip r:embed="rId2"/>
            <a:stretch>
              <a:fillRect/>
            </a:stretch>
          </p:blipFill>
          <p:spPr>
            <a:xfrm>
              <a:off x="13472160" y="1714499"/>
              <a:ext cx="3962400" cy="3073824"/>
            </a:xfrm>
            <a:prstGeom prst="rect">
              <a:avLst/>
            </a:prstGeom>
          </p:spPr>
        </p:pic>
      </p:grpSp>
      <p:sp>
        <p:nvSpPr>
          <p:cNvPr id="12" name="TextBox 11">
            <a:extLst>
              <a:ext uri="{FF2B5EF4-FFF2-40B4-BE49-F238E27FC236}">
                <a16:creationId xmlns:a16="http://schemas.microsoft.com/office/drawing/2014/main" id="{E1C16D61-5CA0-CC1B-1BA7-0CBF2F3D50AE}"/>
              </a:ext>
            </a:extLst>
          </p:cNvPr>
          <p:cNvSpPr txBox="1"/>
          <p:nvPr/>
        </p:nvSpPr>
        <p:spPr>
          <a:xfrm>
            <a:off x="838200" y="5336963"/>
            <a:ext cx="9144000" cy="901593"/>
          </a:xfrm>
          <a:prstGeom prst="rect">
            <a:avLst/>
          </a:prstGeom>
          <a:noFill/>
        </p:spPr>
        <p:txBody>
          <a:bodyPr wrap="square">
            <a:spAutoFit/>
          </a:bodyPr>
          <a:lstStyle/>
          <a:p>
            <a:pPr marL="0" marR="0" algn="just">
              <a:lnSpc>
                <a:spcPct val="150000"/>
              </a:lnSpc>
              <a:spcBef>
                <a:spcPts val="0"/>
              </a:spcBef>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2. Ví dụ: Bơm xe đạp, nồi áp suất,…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Bơm xe đạp, xe máy, ô tô siêu nhẹ – ROYAL BIKE">
            <a:extLst>
              <a:ext uri="{FF2B5EF4-FFF2-40B4-BE49-F238E27FC236}">
                <a16:creationId xmlns:a16="http://schemas.microsoft.com/office/drawing/2014/main" id="{47C6E183-B839-1C85-34E7-C89C1671B4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3600" y="5981700"/>
            <a:ext cx="2865437" cy="38229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ỒI ÁP SUẤT NHÔM GOLDSUN DB2701 (7 lít)">
            <a:extLst>
              <a:ext uri="{FF2B5EF4-FFF2-40B4-BE49-F238E27FC236}">
                <a16:creationId xmlns:a16="http://schemas.microsoft.com/office/drawing/2014/main" id="{E1FBCF99-4AA8-78C2-93DF-E66E366A33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41680" y="5981700"/>
            <a:ext cx="3822943" cy="382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81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857A4EA-F0CE-425D-7C66-0FD4F3E53468}"/>
              </a:ext>
            </a:extLst>
          </p:cNvPr>
          <p:cNvGrpSpPr/>
          <p:nvPr/>
        </p:nvGrpSpPr>
        <p:grpSpPr>
          <a:xfrm>
            <a:off x="-76200" y="0"/>
            <a:ext cx="5714999" cy="2710298"/>
            <a:chOff x="-231966" y="996615"/>
            <a:chExt cx="5874131" cy="3264568"/>
          </a:xfrm>
        </p:grpSpPr>
        <p:sp>
          <p:nvSpPr>
            <p:cNvPr id="11" name="Freeform 2">
              <a:extLst>
                <a:ext uri="{FF2B5EF4-FFF2-40B4-BE49-F238E27FC236}">
                  <a16:creationId xmlns:a16="http://schemas.microsoft.com/office/drawing/2014/main" id="{A8432718-4249-DEF2-CC4B-614B2FBDEC1C}"/>
                </a:ext>
              </a:extLst>
            </p:cNvPr>
            <p:cNvSpPr/>
            <p:nvPr/>
          </p:nvSpPr>
          <p:spPr>
            <a:xfrm rot="-478080">
              <a:off x="-231966" y="996615"/>
              <a:ext cx="5874131" cy="3264568"/>
            </a:xfrm>
            <a:custGeom>
              <a:avLst/>
              <a:gdLst/>
              <a:ahLst/>
              <a:cxnLst/>
              <a:rect l="l" t="t" r="r" b="b"/>
              <a:pathLst>
                <a:path w="4169820" h="4063679">
                  <a:moveTo>
                    <a:pt x="0" y="0"/>
                  </a:moveTo>
                  <a:lnTo>
                    <a:pt x="4169820" y="0"/>
                  </a:lnTo>
                  <a:lnTo>
                    <a:pt x="4169820" y="4063679"/>
                  </a:lnTo>
                  <a:lnTo>
                    <a:pt x="0" y="40636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1">
              <a:extLst>
                <a:ext uri="{FF2B5EF4-FFF2-40B4-BE49-F238E27FC236}">
                  <a16:creationId xmlns:a16="http://schemas.microsoft.com/office/drawing/2014/main" id="{FEBD9370-C98D-B1F4-5216-CE62E16ECB9C}"/>
                </a:ext>
              </a:extLst>
            </p:cNvPr>
            <p:cNvSpPr txBox="1"/>
            <p:nvPr/>
          </p:nvSpPr>
          <p:spPr>
            <a:xfrm>
              <a:off x="486683" y="2128428"/>
              <a:ext cx="4436831" cy="1000940"/>
            </a:xfrm>
            <a:prstGeom prst="rect">
              <a:avLst/>
            </a:prstGeom>
            <a:noFill/>
          </p:spPr>
          <p:txBody>
            <a:bodyPr wrap="square" rtlCol="0">
              <a:spAutoFit/>
            </a:bodyPr>
            <a:lstStyle/>
            <a:p>
              <a:pPr algn="ctr"/>
              <a:r>
                <a:rPr lang="en-US" sz="4800" b="1">
                  <a:solidFill>
                    <a:srgbClr val="D84C1C"/>
                  </a:solidFill>
                  <a:latin typeface="Arial" panose="020B0604020202020204" pitchFamily="34" charset="0"/>
                  <a:cs typeface="Arial" panose="020B0604020202020204" pitchFamily="34" charset="0"/>
                </a:rPr>
                <a:t>ĐỊNH LUẬT</a:t>
              </a:r>
              <a:endParaRPr lang="en-US" sz="4800" b="1" dirty="0">
                <a:solidFill>
                  <a:srgbClr val="D84C1C"/>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6151B9-ACDE-3A30-29A0-2EE57436BAD4}"/>
                  </a:ext>
                </a:extLst>
              </p:cNvPr>
              <p:cNvSpPr txBox="1"/>
              <p:nvPr/>
            </p:nvSpPr>
            <p:spPr>
              <a:xfrm>
                <a:off x="806790" y="3070461"/>
                <a:ext cx="16674419" cy="6999096"/>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áp suất của một khối lượng khí xác định giữ không đổi thì thể tích của khí tỉ lệ thuận với nhiệt độ tuyệt đối của nó:</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V/T = hằng số</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V</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là thể tích và nhiệt độ tuyệt đối ở trạng thái 1; V</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là thể tích và nhiệt độ tuyệt đối ở trạng thái 2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F6151B9-ACDE-3A30-29A0-2EE57436BAD4}"/>
                  </a:ext>
                </a:extLst>
              </p:cNvPr>
              <p:cNvSpPr txBox="1">
                <a:spLocks noRot="1" noChangeAspect="1" noMove="1" noResize="1" noEditPoints="1" noAdjustHandles="1" noChangeArrowheads="1" noChangeShapeType="1" noTextEdit="1"/>
              </p:cNvSpPr>
              <p:nvPr/>
            </p:nvSpPr>
            <p:spPr>
              <a:xfrm>
                <a:off x="806790" y="3070461"/>
                <a:ext cx="16674419" cy="6999096"/>
              </a:xfrm>
              <a:prstGeom prst="rect">
                <a:avLst/>
              </a:prstGeom>
              <a:blipFill>
                <a:blip r:embed="rId4"/>
                <a:stretch>
                  <a:fillRect l="-1170" r="-1279"/>
                </a:stretch>
              </a:blipFill>
            </p:spPr>
            <p:txBody>
              <a:bodyPr/>
              <a:lstStyle/>
              <a:p>
                <a:r>
                  <a:rPr lang="en-US">
                    <a:noFill/>
                  </a:rPr>
                  <a:t> </a:t>
                </a:r>
              </a:p>
            </p:txBody>
          </p:sp>
        </mc:Fallback>
      </mc:AlternateContent>
    </p:spTree>
    <p:extLst>
      <p:ext uri="{BB962C8B-B14F-4D97-AF65-F5344CB8AC3E}">
        <p14:creationId xmlns:p14="http://schemas.microsoft.com/office/powerpoint/2010/main" val="3042205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544903" y="1756235"/>
            <a:ext cx="9144603" cy="1769715"/>
          </a:xfrm>
          <a:prstGeom prst="rect">
            <a:avLst/>
          </a:prstGeom>
        </p:spPr>
        <p:txBody>
          <a:bodyPr lIns="0" tIns="0" rIns="0" bIns="0" rtlCol="0" anchor="t">
            <a:spAutoFit/>
          </a:bodyPr>
          <a:lstStyle/>
          <a:p>
            <a:pPr algn="ctr">
              <a:spcBef>
                <a:spcPct val="0"/>
              </a:spcBef>
            </a:pPr>
            <a:r>
              <a:rPr lang="en-US" sz="11500" b="1" dirty="0">
                <a:solidFill>
                  <a:srgbClr val="376943"/>
                </a:solidFill>
                <a:latin typeface="Arial" panose="020B0604020202020204" pitchFamily="34" charset="0"/>
                <a:cs typeface="Arial" panose="020B0604020202020204" pitchFamily="34" charset="0"/>
              </a:rPr>
              <a:t>II.</a:t>
            </a:r>
          </a:p>
        </p:txBody>
      </p:sp>
      <p:sp>
        <p:nvSpPr>
          <p:cNvPr id="4" name="Freeform 4"/>
          <p:cNvSpPr/>
          <p:nvPr/>
        </p:nvSpPr>
        <p:spPr>
          <a:xfrm>
            <a:off x="-4695439" y="-185051"/>
            <a:ext cx="7866879" cy="10657102"/>
          </a:xfrm>
          <a:custGeom>
            <a:avLst/>
            <a:gdLst/>
            <a:ahLst/>
            <a:cxnLst/>
            <a:rect l="l" t="t" r="r" b="b"/>
            <a:pathLst>
              <a:path w="7866879" h="10657102">
                <a:moveTo>
                  <a:pt x="0" y="0"/>
                </a:moveTo>
                <a:lnTo>
                  <a:pt x="7866878" y="0"/>
                </a:lnTo>
                <a:lnTo>
                  <a:pt x="7866878"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115977" y="-185051"/>
            <a:ext cx="7866879" cy="10657102"/>
          </a:xfrm>
          <a:custGeom>
            <a:avLst/>
            <a:gdLst/>
            <a:ahLst/>
            <a:cxnLst/>
            <a:rect l="l" t="t" r="r" b="b"/>
            <a:pathLst>
              <a:path w="7866879" h="10657102">
                <a:moveTo>
                  <a:pt x="0" y="0"/>
                </a:moveTo>
                <a:lnTo>
                  <a:pt x="7866879" y="0"/>
                </a:lnTo>
                <a:lnTo>
                  <a:pt x="7866879"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a:off x="914399" y="4087631"/>
            <a:ext cx="14728717" cy="3966575"/>
          </a:xfrm>
          <a:custGeom>
            <a:avLst/>
            <a:gdLst/>
            <a:ahLst/>
            <a:cxnLst/>
            <a:rect l="l" t="t" r="r" b="b"/>
            <a:pathLst>
              <a:path w="2127487" h="1044695">
                <a:moveTo>
                  <a:pt x="19168" y="0"/>
                </a:moveTo>
                <a:lnTo>
                  <a:pt x="2108319" y="0"/>
                </a:lnTo>
                <a:cubicBezTo>
                  <a:pt x="2113403" y="0"/>
                  <a:pt x="2118278" y="2020"/>
                  <a:pt x="2121873" y="5614"/>
                </a:cubicBezTo>
                <a:cubicBezTo>
                  <a:pt x="2125468" y="9209"/>
                  <a:pt x="2127487" y="14085"/>
                  <a:pt x="2127487" y="19168"/>
                </a:cubicBezTo>
                <a:lnTo>
                  <a:pt x="2127487" y="1025526"/>
                </a:lnTo>
                <a:cubicBezTo>
                  <a:pt x="2127487" y="1030610"/>
                  <a:pt x="2125468" y="1035486"/>
                  <a:pt x="2121873" y="1039080"/>
                </a:cubicBezTo>
                <a:cubicBezTo>
                  <a:pt x="2118278" y="1042675"/>
                  <a:pt x="2113403" y="1044695"/>
                  <a:pt x="2108319" y="1044695"/>
                </a:cubicBezTo>
                <a:lnTo>
                  <a:pt x="19168" y="1044695"/>
                </a:lnTo>
                <a:cubicBezTo>
                  <a:pt x="14085" y="1044695"/>
                  <a:pt x="9209" y="1042675"/>
                  <a:pt x="5614" y="1039080"/>
                </a:cubicBezTo>
                <a:cubicBezTo>
                  <a:pt x="2020" y="1035486"/>
                  <a:pt x="0" y="1030610"/>
                  <a:pt x="0" y="1025526"/>
                </a:cubicBezTo>
                <a:lnTo>
                  <a:pt x="0" y="19168"/>
                </a:lnTo>
                <a:cubicBezTo>
                  <a:pt x="0" y="14085"/>
                  <a:pt x="2020" y="9209"/>
                  <a:pt x="5614" y="5614"/>
                </a:cubicBezTo>
                <a:cubicBezTo>
                  <a:pt x="9209" y="2020"/>
                  <a:pt x="14085" y="0"/>
                  <a:pt x="19168" y="0"/>
                </a:cubicBezTo>
                <a:close/>
              </a:path>
            </a:pathLst>
          </a:custGeom>
          <a:solidFill>
            <a:srgbClr val="F6CD46"/>
          </a:solidFill>
        </p:spPr>
      </p:sp>
      <p:sp>
        <p:nvSpPr>
          <p:cNvPr id="9" name="Freeform 9"/>
          <p:cNvSpPr/>
          <p:nvPr/>
        </p:nvSpPr>
        <p:spPr>
          <a:xfrm>
            <a:off x="16329"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925800"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890336" y="4838700"/>
            <a:ext cx="14728717" cy="2691250"/>
          </a:xfrm>
          <a:prstGeom prst="rect">
            <a:avLst/>
          </a:prstGeom>
          <a:noFill/>
        </p:spPr>
        <p:txBody>
          <a:bodyPr wrap="square" rtlCol="0">
            <a:spAutoFit/>
          </a:bodyPr>
          <a:lstStyle/>
          <a:p>
            <a:pPr algn="ctr">
              <a:lnSpc>
                <a:spcPct val="150000"/>
              </a:lnSpc>
            </a:pPr>
            <a:r>
              <a:rPr lang="en-US" sz="6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 NGHIỆM MINH HỌA ĐỊNH LUẬT CHARLES</a:t>
            </a:r>
            <a:endParaRPr lang="en-US" sz="6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71370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app-Charles's Law - Physics A-level Practical">
            <a:hlinkClick r:id="" action="ppaction://media"/>
            <a:extLst>
              <a:ext uri="{FF2B5EF4-FFF2-40B4-BE49-F238E27FC236}">
                <a16:creationId xmlns:a16="http://schemas.microsoft.com/office/drawing/2014/main" id="{65FD6BD3-4457-9854-5E14-A71CC0D8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419100"/>
            <a:ext cx="16230600" cy="9129713"/>
          </a:xfrm>
          <a:prstGeom prst="rect">
            <a:avLst/>
          </a:prstGeom>
        </p:spPr>
      </p:pic>
    </p:spTree>
    <p:extLst>
      <p:ext uri="{BB962C8B-B14F-4D97-AF65-F5344CB8AC3E}">
        <p14:creationId xmlns:p14="http://schemas.microsoft.com/office/powerpoint/2010/main" val="3336477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8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72DA4D-28EF-3115-B8A5-A4580BDB6E79}"/>
              </a:ext>
            </a:extLst>
          </p:cNvPr>
          <p:cNvSpPr txBox="1"/>
          <p:nvPr/>
        </p:nvSpPr>
        <p:spPr>
          <a:xfrm>
            <a:off x="1066800" y="463984"/>
            <a:ext cx="16459200" cy="1103892"/>
          </a:xfrm>
          <a:prstGeom prst="rect">
            <a:avLst/>
          </a:prstGeom>
          <a:noFill/>
        </p:spPr>
        <p:txBody>
          <a:bodyPr wrap="square">
            <a:spAutoFit/>
          </a:bodyPr>
          <a:lstStyle/>
          <a:p>
            <a:pPr marL="0" marR="0" algn="ctr">
              <a:lnSpc>
                <a:spcPct val="150000"/>
              </a:lnSpc>
              <a:spcBef>
                <a:spcPts val="0"/>
              </a:spcBef>
              <a:spcAft>
                <a:spcPts val="800"/>
              </a:spcAft>
            </a:pPr>
            <a:r>
              <a:rPr lang="en-US" sz="5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Tiến hành thí nghiệm:</a:t>
            </a:r>
            <a:endParaRPr lang="en-US" sz="5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26CFC39-98B8-7CBB-01DB-A10AA68D56BD}"/>
              </a:ext>
            </a:extLst>
          </p:cNvPr>
          <p:cNvGrpSpPr/>
          <p:nvPr/>
        </p:nvGrpSpPr>
        <p:grpSpPr>
          <a:xfrm>
            <a:off x="609600" y="1943100"/>
            <a:ext cx="16383000" cy="2748253"/>
            <a:chOff x="457200" y="1519457"/>
            <a:chExt cx="16383000" cy="2748253"/>
          </a:xfrm>
        </p:grpSpPr>
        <p:sp>
          <p:nvSpPr>
            <p:cNvPr id="7" name="Rectangle: Rounded Corners 6">
              <a:extLst>
                <a:ext uri="{FF2B5EF4-FFF2-40B4-BE49-F238E27FC236}">
                  <a16:creationId xmlns:a16="http://schemas.microsoft.com/office/drawing/2014/main" id="{B1090A4D-22FD-F06B-B256-0703CCB8F208}"/>
                </a:ext>
              </a:extLst>
            </p:cNvPr>
            <p:cNvSpPr/>
            <p:nvPr/>
          </p:nvSpPr>
          <p:spPr>
            <a:xfrm>
              <a:off x="457200" y="1789692"/>
              <a:ext cx="2514600" cy="1103892"/>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Bước 1</a:t>
              </a:r>
            </a:p>
          </p:txBody>
        </p:sp>
        <p:sp>
          <p:nvSpPr>
            <p:cNvPr id="10" name="TextBox 9">
              <a:extLst>
                <a:ext uri="{FF2B5EF4-FFF2-40B4-BE49-F238E27FC236}">
                  <a16:creationId xmlns:a16="http://schemas.microsoft.com/office/drawing/2014/main" id="{EC1D3165-C3E0-EB59-0205-3AE237FF829A}"/>
                </a:ext>
              </a:extLst>
            </p:cNvPr>
            <p:cNvSpPr txBox="1"/>
            <p:nvPr/>
          </p:nvSpPr>
          <p:spPr>
            <a:xfrm>
              <a:off x="3429000" y="1519457"/>
              <a:ext cx="13411200" cy="274825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một chút dầu bôi trơn vào pit-tông để pit-tông dễ dàng di chuyển trong xi lanh. Điều chỉnh pit-tông ở mức 30 mL, bịt đầu ra của xi lanh bằng nút cao su.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ADE089F5-5150-9921-71C9-0A0FF6338565}"/>
              </a:ext>
            </a:extLst>
          </p:cNvPr>
          <p:cNvGrpSpPr/>
          <p:nvPr/>
        </p:nvGrpSpPr>
        <p:grpSpPr>
          <a:xfrm>
            <a:off x="609600" y="5054227"/>
            <a:ext cx="16383000" cy="1824923"/>
            <a:chOff x="457200" y="4630584"/>
            <a:chExt cx="16383000" cy="1824923"/>
          </a:xfrm>
        </p:grpSpPr>
        <p:sp>
          <p:nvSpPr>
            <p:cNvPr id="11" name="Rectangle: Rounded Corners 10">
              <a:extLst>
                <a:ext uri="{FF2B5EF4-FFF2-40B4-BE49-F238E27FC236}">
                  <a16:creationId xmlns:a16="http://schemas.microsoft.com/office/drawing/2014/main" id="{867FF29E-FF82-DAA5-01E3-3AE85DCC5A8B}"/>
                </a:ext>
              </a:extLst>
            </p:cNvPr>
            <p:cNvSpPr/>
            <p:nvPr/>
          </p:nvSpPr>
          <p:spPr>
            <a:xfrm>
              <a:off x="457200" y="4991100"/>
              <a:ext cx="2514600" cy="1103892"/>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Bước 2</a:t>
              </a:r>
            </a:p>
          </p:txBody>
        </p:sp>
        <p:sp>
          <p:nvSpPr>
            <p:cNvPr id="14" name="TextBox 13">
              <a:extLst>
                <a:ext uri="{FF2B5EF4-FFF2-40B4-BE49-F238E27FC236}">
                  <a16:creationId xmlns:a16="http://schemas.microsoft.com/office/drawing/2014/main" id="{3B613AA3-B410-AF6E-3543-3C4B24F9A36B}"/>
                </a:ext>
              </a:extLst>
            </p:cNvPr>
            <p:cNvSpPr txBox="1"/>
            <p:nvPr/>
          </p:nvSpPr>
          <p:spPr>
            <a:xfrm>
              <a:off x="3429000" y="4630584"/>
              <a:ext cx="13411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giá trị nhiệt độ phòng và thể tích không khí trong xi lanh vào vở tương tự như Bảng 10.1.</a:t>
              </a:r>
              <a:endParaRPr lang="en-US" sz="40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E1E5E02E-187F-389F-66FF-5867F97C9481}"/>
              </a:ext>
            </a:extLst>
          </p:cNvPr>
          <p:cNvGrpSpPr/>
          <p:nvPr/>
        </p:nvGrpSpPr>
        <p:grpSpPr>
          <a:xfrm>
            <a:off x="609600" y="8076555"/>
            <a:ext cx="12115800" cy="1160330"/>
            <a:chOff x="457200" y="7652912"/>
            <a:chExt cx="12115800" cy="1160330"/>
          </a:xfrm>
        </p:grpSpPr>
        <p:sp>
          <p:nvSpPr>
            <p:cNvPr id="15" name="Rectangle: Rounded Corners 14">
              <a:extLst>
                <a:ext uri="{FF2B5EF4-FFF2-40B4-BE49-F238E27FC236}">
                  <a16:creationId xmlns:a16="http://schemas.microsoft.com/office/drawing/2014/main" id="{360B1C89-7B31-04FC-F772-BB0AD6DDE24A}"/>
                </a:ext>
              </a:extLst>
            </p:cNvPr>
            <p:cNvSpPr/>
            <p:nvPr/>
          </p:nvSpPr>
          <p:spPr>
            <a:xfrm>
              <a:off x="457200" y="7709350"/>
              <a:ext cx="2514600" cy="1103892"/>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Bước 3</a:t>
              </a:r>
            </a:p>
          </p:txBody>
        </p:sp>
        <p:sp>
          <p:nvSpPr>
            <p:cNvPr id="18" name="TextBox 17">
              <a:extLst>
                <a:ext uri="{FF2B5EF4-FFF2-40B4-BE49-F238E27FC236}">
                  <a16:creationId xmlns:a16="http://schemas.microsoft.com/office/drawing/2014/main" id="{F3D055AB-03F1-94EF-3AA3-65F784B8C2E8}"/>
                </a:ext>
              </a:extLst>
            </p:cNvPr>
            <p:cNvSpPr txBox="1"/>
            <p:nvPr/>
          </p:nvSpPr>
          <p:spPr>
            <a:xfrm>
              <a:off x="3429000" y="7652912"/>
              <a:ext cx="9144000" cy="90159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 nước đá vào cốc (3).</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25494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72DA4D-28EF-3115-B8A5-A4580BDB6E79}"/>
              </a:ext>
            </a:extLst>
          </p:cNvPr>
          <p:cNvSpPr txBox="1"/>
          <p:nvPr/>
        </p:nvSpPr>
        <p:spPr>
          <a:xfrm>
            <a:off x="0" y="33278"/>
            <a:ext cx="18288000" cy="1103892"/>
          </a:xfrm>
          <a:prstGeom prst="rect">
            <a:avLst/>
          </a:prstGeom>
          <a:noFill/>
        </p:spPr>
        <p:txBody>
          <a:bodyPr wrap="square">
            <a:spAutoFit/>
          </a:bodyPr>
          <a:lstStyle/>
          <a:p>
            <a:pPr marL="0" marR="0" algn="ctr">
              <a:lnSpc>
                <a:spcPct val="150000"/>
              </a:lnSpc>
              <a:spcBef>
                <a:spcPts val="0"/>
              </a:spcBef>
              <a:spcAft>
                <a:spcPts val="800"/>
              </a:spcAft>
            </a:pPr>
            <a:r>
              <a:rPr lang="en-US" sz="5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Tiến hành thí nghiệm:</a:t>
            </a:r>
            <a:endParaRPr lang="en-US" sz="5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26CFC39-98B8-7CBB-01DB-A10AA68D56BD}"/>
              </a:ext>
            </a:extLst>
          </p:cNvPr>
          <p:cNvGrpSpPr/>
          <p:nvPr/>
        </p:nvGrpSpPr>
        <p:grpSpPr>
          <a:xfrm>
            <a:off x="685800" y="1114310"/>
            <a:ext cx="16383000" cy="2850845"/>
            <a:chOff x="457200" y="1519457"/>
            <a:chExt cx="16383000" cy="2850845"/>
          </a:xfrm>
        </p:grpSpPr>
        <p:sp>
          <p:nvSpPr>
            <p:cNvPr id="7" name="Rectangle: Rounded Corners 6">
              <a:extLst>
                <a:ext uri="{FF2B5EF4-FFF2-40B4-BE49-F238E27FC236}">
                  <a16:creationId xmlns:a16="http://schemas.microsoft.com/office/drawing/2014/main" id="{B1090A4D-22FD-F06B-B256-0703CCB8F208}"/>
                </a:ext>
              </a:extLst>
            </p:cNvPr>
            <p:cNvSpPr/>
            <p:nvPr/>
          </p:nvSpPr>
          <p:spPr>
            <a:xfrm>
              <a:off x="457200" y="1789692"/>
              <a:ext cx="2514600" cy="1103892"/>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Bước 4</a:t>
              </a:r>
            </a:p>
          </p:txBody>
        </p:sp>
        <p:sp>
          <p:nvSpPr>
            <p:cNvPr id="10" name="TextBox 9">
              <a:extLst>
                <a:ext uri="{FF2B5EF4-FFF2-40B4-BE49-F238E27FC236}">
                  <a16:creationId xmlns:a16="http://schemas.microsoft.com/office/drawing/2014/main" id="{EC1D3165-C3E0-EB59-0205-3AE237FF829A}"/>
                </a:ext>
              </a:extLst>
            </p:cNvPr>
            <p:cNvSpPr txBox="1"/>
            <p:nvPr/>
          </p:nvSpPr>
          <p:spPr>
            <a:xfrm>
              <a:off x="3429000" y="1519457"/>
              <a:ext cx="13411200" cy="2850845"/>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Nhúng xi lanh và nhiệt kế vào cốc.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khoảng thời gian 3 phút, ghi giá trị thể tích V của không khí trong xi lanh và nhiệt độ t vào bảng số liệu.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ADE089F5-5150-9921-71C9-0A0FF6338565}"/>
              </a:ext>
            </a:extLst>
          </p:cNvPr>
          <p:cNvGrpSpPr/>
          <p:nvPr/>
        </p:nvGrpSpPr>
        <p:grpSpPr>
          <a:xfrm>
            <a:off x="685800" y="4133725"/>
            <a:ext cx="16383000" cy="1824923"/>
            <a:chOff x="457200" y="4630584"/>
            <a:chExt cx="16383000" cy="1824923"/>
          </a:xfrm>
        </p:grpSpPr>
        <p:sp>
          <p:nvSpPr>
            <p:cNvPr id="11" name="Rectangle: Rounded Corners 10">
              <a:extLst>
                <a:ext uri="{FF2B5EF4-FFF2-40B4-BE49-F238E27FC236}">
                  <a16:creationId xmlns:a16="http://schemas.microsoft.com/office/drawing/2014/main" id="{867FF29E-FF82-DAA5-01E3-3AE85DCC5A8B}"/>
                </a:ext>
              </a:extLst>
            </p:cNvPr>
            <p:cNvSpPr/>
            <p:nvPr/>
          </p:nvSpPr>
          <p:spPr>
            <a:xfrm>
              <a:off x="457200" y="4991100"/>
              <a:ext cx="2514600" cy="1103892"/>
            </a:xfrm>
            <a:prstGeom prst="roundRect">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Bước 5</a:t>
              </a:r>
            </a:p>
          </p:txBody>
        </p:sp>
        <p:sp>
          <p:nvSpPr>
            <p:cNvPr id="14" name="TextBox 13">
              <a:extLst>
                <a:ext uri="{FF2B5EF4-FFF2-40B4-BE49-F238E27FC236}">
                  <a16:creationId xmlns:a16="http://schemas.microsoft.com/office/drawing/2014/main" id="{3B613AA3-B410-AF6E-3543-3C4B24F9A36B}"/>
                </a:ext>
              </a:extLst>
            </p:cNvPr>
            <p:cNvSpPr txBox="1"/>
            <p:nvPr/>
          </p:nvSpPr>
          <p:spPr>
            <a:xfrm>
              <a:off x="3429000" y="4630584"/>
              <a:ext cx="13411200"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 lượt đổ nước ấm vào cốc (4) và nước nóng vào cốc (5). Thực hiện tương tự bước 4 ở mỗi trường hợp.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9ED4CA82-AB87-37BF-5AB1-58348144299C}"/>
              </a:ext>
            </a:extLst>
          </p:cNvPr>
          <p:cNvGrpSpPr/>
          <p:nvPr/>
        </p:nvGrpSpPr>
        <p:grpSpPr>
          <a:xfrm>
            <a:off x="4495800" y="6220404"/>
            <a:ext cx="12573000" cy="3848100"/>
            <a:chOff x="4495800" y="6220404"/>
            <a:chExt cx="12573000" cy="3848100"/>
          </a:xfrm>
        </p:grpSpPr>
        <p:pic>
          <p:nvPicPr>
            <p:cNvPr id="4" name="Picture 3">
              <a:extLst>
                <a:ext uri="{FF2B5EF4-FFF2-40B4-BE49-F238E27FC236}">
                  <a16:creationId xmlns:a16="http://schemas.microsoft.com/office/drawing/2014/main" id="{D4ED9A90-0429-984C-0C7E-1BFA65150BF9}"/>
                </a:ext>
              </a:extLst>
            </p:cNvPr>
            <p:cNvPicPr>
              <a:picLocks noChangeAspect="1"/>
            </p:cNvPicPr>
            <p:nvPr/>
          </p:nvPicPr>
          <p:blipFill>
            <a:blip r:embed="rId3"/>
            <a:stretch>
              <a:fillRect/>
            </a:stretch>
          </p:blipFill>
          <p:spPr>
            <a:xfrm>
              <a:off x="4495800" y="6220404"/>
              <a:ext cx="6391275" cy="3848100"/>
            </a:xfrm>
            <a:prstGeom prst="rect">
              <a:avLst/>
            </a:prstGeom>
          </p:spPr>
        </p:pic>
        <p:sp>
          <p:nvSpPr>
            <p:cNvPr id="6" name="TextBox 5">
              <a:extLst>
                <a:ext uri="{FF2B5EF4-FFF2-40B4-BE49-F238E27FC236}">
                  <a16:creationId xmlns:a16="http://schemas.microsoft.com/office/drawing/2014/main" id="{6F012A5E-5F9D-05E5-D2B9-5BC904DCF741}"/>
                </a:ext>
              </a:extLst>
            </p:cNvPr>
            <p:cNvSpPr txBox="1"/>
            <p:nvPr/>
          </p:nvSpPr>
          <p:spPr>
            <a:xfrm>
              <a:off x="11277600" y="8676776"/>
              <a:ext cx="5791200" cy="1391728"/>
            </a:xfrm>
            <a:prstGeom prst="rect">
              <a:avLst/>
            </a:prstGeom>
            <a:noFill/>
          </p:spPr>
          <p:txBody>
            <a:bodyPr wrap="square" rtlCol="0">
              <a:spAutoFit/>
            </a:bodyPr>
            <a:lstStyle/>
            <a:p>
              <a:pPr algn="ctr">
                <a:lnSpc>
                  <a:spcPct val="150000"/>
                </a:lnSpc>
              </a:pPr>
              <a:r>
                <a:rPr lang="en-US" sz="3000" i="1">
                  <a:latin typeface="Arial" panose="020B0604020202020204" pitchFamily="34" charset="0"/>
                  <a:cs typeface="Arial" panose="020B0604020202020204" pitchFamily="34" charset="0"/>
                </a:rPr>
                <a:t>Hình 10.3 Bộ thí nghiệm minh họa định luật Charles</a:t>
              </a:r>
            </a:p>
          </p:txBody>
        </p:sp>
      </p:grpSp>
    </p:spTree>
    <p:extLst>
      <p:ext uri="{BB962C8B-B14F-4D97-AF65-F5344CB8AC3E}">
        <p14:creationId xmlns:p14="http://schemas.microsoft.com/office/powerpoint/2010/main" val="108152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95800" y="419100"/>
            <a:ext cx="8229600" cy="1295400"/>
            <a:chOff x="990600" y="495300"/>
            <a:chExt cx="8229600" cy="1295400"/>
          </a:xfrm>
        </p:grpSpPr>
        <p:pic>
          <p:nvPicPr>
            <p:cNvPr id="2" name="Picture 1"/>
            <p:cNvPicPr>
              <a:picLocks noChangeAspect="1"/>
            </p:cNvPicPr>
            <p:nvPr/>
          </p:nvPicPr>
          <p:blipFill>
            <a:blip r:embed="rId2"/>
            <a:stretch>
              <a:fillRect/>
            </a:stretch>
          </p:blipFill>
          <p:spPr>
            <a:xfrm>
              <a:off x="990600" y="495300"/>
              <a:ext cx="1882523" cy="1295400"/>
            </a:xfrm>
            <a:prstGeom prst="rect">
              <a:avLst/>
            </a:prstGeom>
          </p:spPr>
        </p:pic>
        <p:sp>
          <p:nvSpPr>
            <p:cNvPr id="3" name="TextBox 2"/>
            <p:cNvSpPr txBox="1"/>
            <p:nvPr/>
          </p:nvSpPr>
          <p:spPr>
            <a:xfrm>
              <a:off x="3124200" y="758279"/>
              <a:ext cx="6096000" cy="769441"/>
            </a:xfrm>
            <a:prstGeom prst="rect">
              <a:avLst/>
            </a:prstGeom>
            <a:noFill/>
          </p:spPr>
          <p:txBody>
            <a:bodyPr wrap="square" rtlCol="0">
              <a:spAutoFit/>
            </a:bodyPr>
            <a:lstStyle/>
            <a:p>
              <a:r>
                <a:rPr lang="en-US" sz="4400" b="1" dirty="0">
                  <a:solidFill>
                    <a:schemeClr val="tx2"/>
                  </a:solidFill>
                  <a:latin typeface="Arial" panose="020B0604020202020204" pitchFamily="34" charset="0"/>
                  <a:cs typeface="Arial" panose="020B0604020202020204" pitchFamily="34" charset="0"/>
                </a:rPr>
                <a:t>THẢO LUẬN CẶP ĐÔI</a:t>
              </a:r>
            </a:p>
          </p:txBody>
        </p:sp>
      </p:grpSp>
      <p:grpSp>
        <p:nvGrpSpPr>
          <p:cNvPr id="15" name="Group 14">
            <a:extLst>
              <a:ext uri="{FF2B5EF4-FFF2-40B4-BE49-F238E27FC236}">
                <a16:creationId xmlns:a16="http://schemas.microsoft.com/office/drawing/2014/main" id="{9BEDCBD7-C5AC-4563-D3F8-494B0836587D}"/>
              </a:ext>
            </a:extLst>
          </p:cNvPr>
          <p:cNvGrpSpPr/>
          <p:nvPr/>
        </p:nvGrpSpPr>
        <p:grpSpPr>
          <a:xfrm>
            <a:off x="1037701" y="1883052"/>
            <a:ext cx="16212597" cy="2638666"/>
            <a:chOff x="-209479" y="1501758"/>
            <a:chExt cx="28593327" cy="3518223"/>
          </a:xfrm>
        </p:grpSpPr>
        <p:sp>
          <p:nvSpPr>
            <p:cNvPr id="16" name="Rounded Rectangle 40">
              <a:extLst>
                <a:ext uri="{FF2B5EF4-FFF2-40B4-BE49-F238E27FC236}">
                  <a16:creationId xmlns:a16="http://schemas.microsoft.com/office/drawing/2014/main" id="{4384CB16-3397-AF22-0FA8-44394A8E9A24}"/>
                </a:ext>
              </a:extLst>
            </p:cNvPr>
            <p:cNvSpPr/>
            <p:nvPr/>
          </p:nvSpPr>
          <p:spPr>
            <a:xfrm>
              <a:off x="546975" y="1908158"/>
              <a:ext cx="27836873" cy="3111823"/>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7" name="Picture 2" descr="https://cdn-icons-png.flaticon.com/128/5184/5184592.png">
              <a:extLst>
                <a:ext uri="{FF2B5EF4-FFF2-40B4-BE49-F238E27FC236}">
                  <a16:creationId xmlns:a16="http://schemas.microsoft.com/office/drawing/2014/main" id="{95CC0CF2-6918-F005-0ABD-B80757F8A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479" y="1501758"/>
              <a:ext cx="1639058" cy="12676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679ECD0-8918-F8E2-88D9-A1871E92DB29}"/>
                </a:ext>
              </a:extLst>
            </p:cNvPr>
            <p:cNvSpPr txBox="1"/>
            <p:nvPr/>
          </p:nvSpPr>
          <p:spPr>
            <a:xfrm>
              <a:off x="2350526" y="2177278"/>
              <a:ext cx="23473319" cy="2433232"/>
            </a:xfrm>
            <a:prstGeom prst="rect">
              <a:avLst/>
            </a:prstGeom>
            <a:noFill/>
          </p:spPr>
          <p:txBody>
            <a:bodyPr wrap="square" rtlCol="0">
              <a:spAutoFit/>
            </a:bodyPr>
            <a:lstStyle/>
            <a:p>
              <a:pPr algn="just" defTabSz="685800">
                <a:lnSpc>
                  <a:spcPct val="150000"/>
                </a:lnSpc>
                <a:defRP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Kết quả thí nghiệm thu được có phù hợp với định luật Charles không?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DDB5ED8D-767D-2DF3-63CF-271A78590CBF}"/>
              </a:ext>
            </a:extLst>
          </p:cNvPr>
          <p:cNvGrpSpPr/>
          <p:nvPr/>
        </p:nvGrpSpPr>
        <p:grpSpPr>
          <a:xfrm>
            <a:off x="1401838" y="4762500"/>
            <a:ext cx="15388295" cy="3649068"/>
            <a:chOff x="421775" y="-593349"/>
            <a:chExt cx="20517727" cy="4865421"/>
          </a:xfrm>
        </p:grpSpPr>
        <p:sp>
          <p:nvSpPr>
            <p:cNvPr id="24" name="Rounded Rectangle 36">
              <a:extLst>
                <a:ext uri="{FF2B5EF4-FFF2-40B4-BE49-F238E27FC236}">
                  <a16:creationId xmlns:a16="http://schemas.microsoft.com/office/drawing/2014/main" id="{FB4F991C-B492-F1A5-9DA2-1BCA66C52201}"/>
                </a:ext>
              </a:extLst>
            </p:cNvPr>
            <p:cNvSpPr/>
            <p:nvPr/>
          </p:nvSpPr>
          <p:spPr>
            <a:xfrm>
              <a:off x="2616658" y="422650"/>
              <a:ext cx="18322844" cy="3849422"/>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Kết quả thí nghiệm phù hợp định luật Charles: đồ thị V – T là đường thẳng chứng tỏ V tỉ lệ thuận với 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Graphic 24" descr="Back with solid fill">
              <a:extLst>
                <a:ext uri="{FF2B5EF4-FFF2-40B4-BE49-F238E27FC236}">
                  <a16:creationId xmlns:a16="http://schemas.microsoft.com/office/drawing/2014/main" id="{45D00F39-8DF6-5DEA-511A-31B53D5A7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21775" y="-593349"/>
              <a:ext cx="2194883" cy="1867176"/>
            </a:xfrm>
            <a:prstGeom prst="rect">
              <a:avLst/>
            </a:prstGeom>
          </p:spPr>
        </p:pic>
      </p:grpSp>
    </p:spTree>
    <p:extLst>
      <p:ext uri="{BB962C8B-B14F-4D97-AF65-F5344CB8AC3E}">
        <p14:creationId xmlns:p14="http://schemas.microsoft.com/office/powerpoint/2010/main" val="351237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95800" y="419100"/>
            <a:ext cx="8229600" cy="1295400"/>
            <a:chOff x="990600" y="495300"/>
            <a:chExt cx="8229600" cy="1295400"/>
          </a:xfrm>
        </p:grpSpPr>
        <p:pic>
          <p:nvPicPr>
            <p:cNvPr id="2" name="Picture 1"/>
            <p:cNvPicPr>
              <a:picLocks noChangeAspect="1"/>
            </p:cNvPicPr>
            <p:nvPr/>
          </p:nvPicPr>
          <p:blipFill>
            <a:blip r:embed="rId2"/>
            <a:stretch>
              <a:fillRect/>
            </a:stretch>
          </p:blipFill>
          <p:spPr>
            <a:xfrm>
              <a:off x="990600" y="495300"/>
              <a:ext cx="1882523" cy="1295400"/>
            </a:xfrm>
            <a:prstGeom prst="rect">
              <a:avLst/>
            </a:prstGeom>
          </p:spPr>
        </p:pic>
        <p:sp>
          <p:nvSpPr>
            <p:cNvPr id="3" name="TextBox 2"/>
            <p:cNvSpPr txBox="1"/>
            <p:nvPr/>
          </p:nvSpPr>
          <p:spPr>
            <a:xfrm>
              <a:off x="3124200" y="758279"/>
              <a:ext cx="6096000" cy="769441"/>
            </a:xfrm>
            <a:prstGeom prst="rect">
              <a:avLst/>
            </a:prstGeom>
            <a:noFill/>
          </p:spPr>
          <p:txBody>
            <a:bodyPr wrap="square" rtlCol="0">
              <a:spAutoFit/>
            </a:bodyPr>
            <a:lstStyle/>
            <a:p>
              <a:r>
                <a:rPr lang="en-US" sz="4400" b="1" dirty="0">
                  <a:solidFill>
                    <a:schemeClr val="tx2"/>
                  </a:solidFill>
                  <a:latin typeface="Arial" panose="020B0604020202020204" pitchFamily="34" charset="0"/>
                  <a:cs typeface="Arial" panose="020B0604020202020204" pitchFamily="34" charset="0"/>
                </a:rPr>
                <a:t>THẢO LUẬN CẶP ĐÔI</a:t>
              </a:r>
            </a:p>
          </p:txBody>
        </p:sp>
      </p:grpSp>
      <p:grpSp>
        <p:nvGrpSpPr>
          <p:cNvPr id="15" name="Group 14">
            <a:extLst>
              <a:ext uri="{FF2B5EF4-FFF2-40B4-BE49-F238E27FC236}">
                <a16:creationId xmlns:a16="http://schemas.microsoft.com/office/drawing/2014/main" id="{9BEDCBD7-C5AC-4563-D3F8-494B0836587D}"/>
              </a:ext>
            </a:extLst>
          </p:cNvPr>
          <p:cNvGrpSpPr/>
          <p:nvPr/>
        </p:nvGrpSpPr>
        <p:grpSpPr>
          <a:xfrm>
            <a:off x="1037701" y="1883052"/>
            <a:ext cx="16212597" cy="2638666"/>
            <a:chOff x="-209479" y="1501758"/>
            <a:chExt cx="28593327" cy="3518223"/>
          </a:xfrm>
        </p:grpSpPr>
        <p:sp>
          <p:nvSpPr>
            <p:cNvPr id="16" name="Rounded Rectangle 40">
              <a:extLst>
                <a:ext uri="{FF2B5EF4-FFF2-40B4-BE49-F238E27FC236}">
                  <a16:creationId xmlns:a16="http://schemas.microsoft.com/office/drawing/2014/main" id="{4384CB16-3397-AF22-0FA8-44394A8E9A24}"/>
                </a:ext>
              </a:extLst>
            </p:cNvPr>
            <p:cNvSpPr/>
            <p:nvPr/>
          </p:nvSpPr>
          <p:spPr>
            <a:xfrm>
              <a:off x="546975" y="1908158"/>
              <a:ext cx="27836873" cy="3111823"/>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7" name="Picture 2" descr="https://cdn-icons-png.flaticon.com/128/5184/5184592.png">
              <a:extLst>
                <a:ext uri="{FF2B5EF4-FFF2-40B4-BE49-F238E27FC236}">
                  <a16:creationId xmlns:a16="http://schemas.microsoft.com/office/drawing/2014/main" id="{95CC0CF2-6918-F005-0ABD-B80757F8A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479" y="1501758"/>
              <a:ext cx="1639058" cy="12676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679ECD0-8918-F8E2-88D9-A1871E92DB29}"/>
                </a:ext>
              </a:extLst>
            </p:cNvPr>
            <p:cNvSpPr txBox="1"/>
            <p:nvPr/>
          </p:nvSpPr>
          <p:spPr>
            <a:xfrm>
              <a:off x="2350526" y="2177278"/>
              <a:ext cx="23473319" cy="2433232"/>
            </a:xfrm>
            <a:prstGeom prst="rect">
              <a:avLst/>
            </a:prstGeom>
            <a:noFill/>
          </p:spPr>
          <p:txBody>
            <a:bodyPr wrap="square" rtlCol="0">
              <a:spAutoFit/>
            </a:bodyPr>
            <a:lstStyle/>
            <a:p>
              <a:pPr algn="just" defTabSz="685800">
                <a:lnSpc>
                  <a:spcPct val="150000"/>
                </a:lnSpc>
                <a:defRP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Giải thích tại sao có thể coi quá trình biến đổi trạng thái của khí trong thí nghiệm trên là quá trình đẳng áp?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DDB5ED8D-767D-2DF3-63CF-271A78590CBF}"/>
              </a:ext>
            </a:extLst>
          </p:cNvPr>
          <p:cNvGrpSpPr/>
          <p:nvPr/>
        </p:nvGrpSpPr>
        <p:grpSpPr>
          <a:xfrm>
            <a:off x="1061359" y="4659541"/>
            <a:ext cx="16124162" cy="4953000"/>
            <a:chOff x="421775" y="-593349"/>
            <a:chExt cx="21498883" cy="6603996"/>
          </a:xfrm>
        </p:grpSpPr>
        <p:sp>
          <p:nvSpPr>
            <p:cNvPr id="24" name="Rounded Rectangle 36">
              <a:extLst>
                <a:ext uri="{FF2B5EF4-FFF2-40B4-BE49-F238E27FC236}">
                  <a16:creationId xmlns:a16="http://schemas.microsoft.com/office/drawing/2014/main" id="{FB4F991C-B492-F1A5-9DA2-1BCA66C52201}"/>
                </a:ext>
              </a:extLst>
            </p:cNvPr>
            <p:cNvSpPr/>
            <p:nvPr/>
          </p:nvSpPr>
          <p:spPr>
            <a:xfrm>
              <a:off x="2616658" y="422650"/>
              <a:ext cx="19304000" cy="5587997"/>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thể coi quá trình diễn ra trong thí nghiệm là quá trình đẳng áp vì áp suất khí trong xi lanh luôn bằng áp suất khí quyển (pít-tông chuyển động tự do nên khi pít-tông cân bằng áp suất khí bên trong và bên ngoài pít tông luôn bằng nhau).</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Graphic 24" descr="Back with solid fill">
              <a:extLst>
                <a:ext uri="{FF2B5EF4-FFF2-40B4-BE49-F238E27FC236}">
                  <a16:creationId xmlns:a16="http://schemas.microsoft.com/office/drawing/2014/main" id="{45D00F39-8DF6-5DEA-511A-31B53D5A7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21775" y="-593349"/>
              <a:ext cx="2194883" cy="1867176"/>
            </a:xfrm>
            <a:prstGeom prst="rect">
              <a:avLst/>
            </a:prstGeom>
          </p:spPr>
        </p:pic>
      </p:grpSp>
    </p:spTree>
    <p:extLst>
      <p:ext uri="{BB962C8B-B14F-4D97-AF65-F5344CB8AC3E}">
        <p14:creationId xmlns:p14="http://schemas.microsoft.com/office/powerpoint/2010/main" val="28265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24400" y="489491"/>
            <a:ext cx="9848455" cy="1173655"/>
          </a:xfrm>
          <a:prstGeom prst="rect">
            <a:avLst/>
          </a:prstGeom>
        </p:spPr>
        <p:txBody>
          <a:bodyPr lIns="0" tIns="0" rIns="0" bIns="0" rtlCol="0" anchor="t">
            <a:spAutoFit/>
          </a:bodyPr>
          <a:lstStyle/>
          <a:p>
            <a:pPr marL="0" lvl="0" indent="0" algn="ctr">
              <a:lnSpc>
                <a:spcPts val="10199"/>
              </a:lnSpc>
              <a:spcBef>
                <a:spcPct val="0"/>
              </a:spcBef>
            </a:pPr>
            <a:r>
              <a:rPr lang="en-US" sz="6600" b="1" u="none" strike="noStrike" dirty="0">
                <a:solidFill>
                  <a:srgbClr val="D84C1C"/>
                </a:solidFill>
                <a:latin typeface="Arial" panose="020B0604020202020204" pitchFamily="34" charset="0"/>
                <a:cs typeface="Arial" panose="020B0604020202020204" pitchFamily="34" charset="0"/>
              </a:rPr>
              <a:t>KHỞI ĐỘNG</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4965" y="178348"/>
            <a:ext cx="1795940" cy="1795940"/>
          </a:xfrm>
          <a:prstGeom prst="rect">
            <a:avLst/>
          </a:prstGeom>
        </p:spPr>
      </p:pic>
      <p:pic>
        <p:nvPicPr>
          <p:cNvPr id="9" name="Picture 8">
            <a:extLst>
              <a:ext uri="{FF2B5EF4-FFF2-40B4-BE49-F238E27FC236}">
                <a16:creationId xmlns:a16="http://schemas.microsoft.com/office/drawing/2014/main" id="{F2E0790B-2C29-9AB4-5B2B-B50C5D65A4ED}"/>
              </a:ext>
            </a:extLst>
          </p:cNvPr>
          <p:cNvPicPr>
            <a:picLocks noChangeAspect="1"/>
          </p:cNvPicPr>
          <p:nvPr/>
        </p:nvPicPr>
        <p:blipFill>
          <a:blip r:embed="rId3"/>
          <a:stretch>
            <a:fillRect/>
          </a:stretch>
        </p:blipFill>
        <p:spPr>
          <a:xfrm>
            <a:off x="2057400" y="3831890"/>
            <a:ext cx="14909982" cy="3581400"/>
          </a:xfrm>
          <a:prstGeom prst="rect">
            <a:avLst/>
          </a:prstGeom>
        </p:spPr>
      </p:pic>
      <p:sp>
        <p:nvSpPr>
          <p:cNvPr id="17" name="TextBox 16">
            <a:extLst>
              <a:ext uri="{FF2B5EF4-FFF2-40B4-BE49-F238E27FC236}">
                <a16:creationId xmlns:a16="http://schemas.microsoft.com/office/drawing/2014/main" id="{A7280867-92F7-8D07-87F0-ED7BD25FE07D}"/>
              </a:ext>
            </a:extLst>
          </p:cNvPr>
          <p:cNvSpPr txBox="1"/>
          <p:nvPr/>
        </p:nvSpPr>
        <p:spPr>
          <a:xfrm>
            <a:off x="1249680" y="1835791"/>
            <a:ext cx="15849600" cy="182492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độ tăng thể tích của 1000 cm</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các chất khác nhau khi nhiệt độ tăng 50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40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400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03DD0D67-4B25-AE90-198B-8E03C93073C0}"/>
              </a:ext>
            </a:extLst>
          </p:cNvPr>
          <p:cNvGrpSpPr/>
          <p:nvPr/>
        </p:nvGrpSpPr>
        <p:grpSpPr>
          <a:xfrm>
            <a:off x="609600" y="7413290"/>
            <a:ext cx="16489680" cy="2795871"/>
            <a:chOff x="609600" y="7413290"/>
            <a:chExt cx="16489680" cy="2795871"/>
          </a:xfrm>
        </p:grpSpPr>
        <p:sp>
          <p:nvSpPr>
            <p:cNvPr id="20" name="TextBox 19">
              <a:extLst>
                <a:ext uri="{FF2B5EF4-FFF2-40B4-BE49-F238E27FC236}">
                  <a16:creationId xmlns:a16="http://schemas.microsoft.com/office/drawing/2014/main" id="{141BF91F-7CC4-C9FA-5C7D-16A46F72E513}"/>
                </a:ext>
              </a:extLst>
            </p:cNvPr>
            <p:cNvSpPr txBox="1"/>
            <p:nvPr/>
          </p:nvSpPr>
          <p:spPr>
            <a:xfrm>
              <a:off x="2590800" y="7413290"/>
              <a:ext cx="14508480" cy="2748253"/>
            </a:xfrm>
            <a:prstGeom prst="rect">
              <a:avLst/>
            </a:prstGeom>
            <a:noFill/>
          </p:spPr>
          <p:txBody>
            <a:bodyPr wrap="square">
              <a:spAutoFit/>
            </a:bodyPr>
            <a:lstStyle/>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so sánh sự nở vì nhiệt của các chất rắn, lỏng và khí từ đó phát hiện ra đặc điểm về sự nở vì nhiệt của chất khí, khác hẳn so với chất lỏng và rắn.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7">
              <a:extLst>
                <a:ext uri="{FF2B5EF4-FFF2-40B4-BE49-F238E27FC236}">
                  <a16:creationId xmlns:a16="http://schemas.microsoft.com/office/drawing/2014/main" id="{0C8B3DC3-7492-F81B-A020-619E98066D7D}"/>
                </a:ext>
              </a:extLst>
            </p:cNvPr>
            <p:cNvPicPr>
              <a:picLocks noChangeAspect="1"/>
            </p:cNvPicPr>
            <p:nvPr/>
          </p:nvPicPr>
          <p:blipFill>
            <a:blip r:embed="rId4"/>
            <a:srcRect/>
            <a:stretch>
              <a:fillRect/>
            </a:stretch>
          </p:blipFill>
          <p:spPr>
            <a:xfrm>
              <a:off x="609600" y="7646545"/>
              <a:ext cx="1813050" cy="2562616"/>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544903" y="1756235"/>
            <a:ext cx="9144603" cy="176971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500" b="1" i="0" u="none" strike="noStrike" kern="1200" cap="none" spc="0" normalizeH="0" baseline="0" noProof="0">
                <a:ln>
                  <a:noFill/>
                </a:ln>
                <a:solidFill>
                  <a:srgbClr val="376943"/>
                </a:solidFill>
                <a:effectLst/>
                <a:uLnTx/>
                <a:uFillTx/>
                <a:latin typeface="Arial" panose="020B0604020202020204" pitchFamily="34" charset="0"/>
                <a:ea typeface="+mn-ea"/>
                <a:cs typeface="Arial" panose="020B0604020202020204" pitchFamily="34" charset="0"/>
              </a:rPr>
              <a:t>III</a:t>
            </a:r>
            <a:r>
              <a:rPr kumimoji="0" lang="en-US" sz="11500" b="1" i="0" u="none" strike="noStrike" kern="1200" cap="none" spc="0" normalizeH="0" baseline="0" noProof="0" dirty="0">
                <a:ln>
                  <a:noFill/>
                </a:ln>
                <a:solidFill>
                  <a:srgbClr val="376943"/>
                </a:solidFill>
                <a:effectLst/>
                <a:uLnTx/>
                <a:uFillTx/>
                <a:latin typeface="Arial" panose="020B0604020202020204" pitchFamily="34" charset="0"/>
                <a:ea typeface="+mn-ea"/>
                <a:cs typeface="Arial" panose="020B0604020202020204" pitchFamily="34" charset="0"/>
              </a:rPr>
              <a:t>.</a:t>
            </a:r>
          </a:p>
        </p:txBody>
      </p:sp>
      <p:sp>
        <p:nvSpPr>
          <p:cNvPr id="4" name="Freeform 4"/>
          <p:cNvSpPr/>
          <p:nvPr/>
        </p:nvSpPr>
        <p:spPr>
          <a:xfrm>
            <a:off x="-4695439" y="-185051"/>
            <a:ext cx="7866879" cy="10657102"/>
          </a:xfrm>
          <a:custGeom>
            <a:avLst/>
            <a:gdLst/>
            <a:ahLst/>
            <a:cxnLst/>
            <a:rect l="l" t="t" r="r" b="b"/>
            <a:pathLst>
              <a:path w="7866879" h="10657102">
                <a:moveTo>
                  <a:pt x="0" y="0"/>
                </a:moveTo>
                <a:lnTo>
                  <a:pt x="7866878" y="0"/>
                </a:lnTo>
                <a:lnTo>
                  <a:pt x="7866878"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115977" y="-185051"/>
            <a:ext cx="7866879" cy="10657102"/>
          </a:xfrm>
          <a:custGeom>
            <a:avLst/>
            <a:gdLst/>
            <a:ahLst/>
            <a:cxnLst/>
            <a:rect l="l" t="t" r="r" b="b"/>
            <a:pathLst>
              <a:path w="7866879" h="10657102">
                <a:moveTo>
                  <a:pt x="0" y="0"/>
                </a:moveTo>
                <a:lnTo>
                  <a:pt x="7866879" y="0"/>
                </a:lnTo>
                <a:lnTo>
                  <a:pt x="7866879"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a:off x="914399" y="4087631"/>
            <a:ext cx="14728717" cy="3966575"/>
          </a:xfrm>
          <a:custGeom>
            <a:avLst/>
            <a:gdLst/>
            <a:ahLst/>
            <a:cxnLst/>
            <a:rect l="l" t="t" r="r" b="b"/>
            <a:pathLst>
              <a:path w="2127487" h="1044695">
                <a:moveTo>
                  <a:pt x="19168" y="0"/>
                </a:moveTo>
                <a:lnTo>
                  <a:pt x="2108319" y="0"/>
                </a:lnTo>
                <a:cubicBezTo>
                  <a:pt x="2113403" y="0"/>
                  <a:pt x="2118278" y="2020"/>
                  <a:pt x="2121873" y="5614"/>
                </a:cubicBezTo>
                <a:cubicBezTo>
                  <a:pt x="2125468" y="9209"/>
                  <a:pt x="2127487" y="14085"/>
                  <a:pt x="2127487" y="19168"/>
                </a:cubicBezTo>
                <a:lnTo>
                  <a:pt x="2127487" y="1025526"/>
                </a:lnTo>
                <a:cubicBezTo>
                  <a:pt x="2127487" y="1030610"/>
                  <a:pt x="2125468" y="1035486"/>
                  <a:pt x="2121873" y="1039080"/>
                </a:cubicBezTo>
                <a:cubicBezTo>
                  <a:pt x="2118278" y="1042675"/>
                  <a:pt x="2113403" y="1044695"/>
                  <a:pt x="2108319" y="1044695"/>
                </a:cubicBezTo>
                <a:lnTo>
                  <a:pt x="19168" y="1044695"/>
                </a:lnTo>
                <a:cubicBezTo>
                  <a:pt x="14085" y="1044695"/>
                  <a:pt x="9209" y="1042675"/>
                  <a:pt x="5614" y="1039080"/>
                </a:cubicBezTo>
                <a:cubicBezTo>
                  <a:pt x="2020" y="1035486"/>
                  <a:pt x="0" y="1030610"/>
                  <a:pt x="0" y="1025526"/>
                </a:cubicBezTo>
                <a:lnTo>
                  <a:pt x="0" y="19168"/>
                </a:lnTo>
                <a:cubicBezTo>
                  <a:pt x="0" y="14085"/>
                  <a:pt x="2020" y="9209"/>
                  <a:pt x="5614" y="5614"/>
                </a:cubicBezTo>
                <a:cubicBezTo>
                  <a:pt x="9209" y="2020"/>
                  <a:pt x="14085" y="0"/>
                  <a:pt x="19168" y="0"/>
                </a:cubicBezTo>
                <a:close/>
              </a:path>
            </a:pathLst>
          </a:custGeom>
          <a:solidFill>
            <a:srgbClr val="F6CD46"/>
          </a:solidFill>
        </p:spPr>
      </p:sp>
      <p:sp>
        <p:nvSpPr>
          <p:cNvPr id="9" name="Freeform 9"/>
          <p:cNvSpPr/>
          <p:nvPr/>
        </p:nvSpPr>
        <p:spPr>
          <a:xfrm>
            <a:off x="16329"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925800"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786879" y="5354376"/>
            <a:ext cx="14728717" cy="130625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a:t>
            </a:r>
          </a:p>
        </p:txBody>
      </p:sp>
    </p:spTree>
    <p:extLst>
      <p:ext uri="{BB962C8B-B14F-4D97-AF65-F5344CB8AC3E}">
        <p14:creationId xmlns:p14="http://schemas.microsoft.com/office/powerpoint/2010/main" val="28719092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144" y="-458466"/>
            <a:ext cx="18628288" cy="4180833"/>
            <a:chOff x="0" y="0"/>
            <a:chExt cx="24837717" cy="5574444"/>
          </a:xfrm>
        </p:grpSpPr>
        <p:sp>
          <p:nvSpPr>
            <p:cNvPr id="3" name="Freeform 3"/>
            <p:cNvSpPr/>
            <p:nvPr/>
          </p:nvSpPr>
          <p:spPr>
            <a:xfrm>
              <a:off x="0"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6206254"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a:ln cap="sq">
              <a:noFill/>
              <a:prstDash val="solid"/>
              <a:miter/>
            </a:ln>
          </p:spPr>
        </p:sp>
        <p:sp>
          <p:nvSpPr>
            <p:cNvPr id="5" name="Freeform 5"/>
            <p:cNvSpPr/>
            <p:nvPr/>
          </p:nvSpPr>
          <p:spPr>
            <a:xfrm>
              <a:off x="12412508" y="0"/>
              <a:ext cx="6218954" cy="5574444"/>
            </a:xfrm>
            <a:custGeom>
              <a:avLst/>
              <a:gdLst/>
              <a:ahLst/>
              <a:cxnLst/>
              <a:rect l="l" t="t" r="r" b="b"/>
              <a:pathLst>
                <a:path w="6218954" h="5574444">
                  <a:moveTo>
                    <a:pt x="0" y="0"/>
                  </a:moveTo>
                  <a:lnTo>
                    <a:pt x="6218955" y="0"/>
                  </a:lnTo>
                  <a:lnTo>
                    <a:pt x="6218955" y="5574444"/>
                  </a:lnTo>
                  <a:lnTo>
                    <a:pt x="0" y="557444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a:ln cap="sq">
              <a:noFill/>
              <a:prstDash val="solid"/>
              <a:miter/>
            </a:ln>
          </p:spPr>
        </p:sp>
        <p:sp>
          <p:nvSpPr>
            <p:cNvPr id="6" name="Freeform 6"/>
            <p:cNvSpPr/>
            <p:nvPr/>
          </p:nvSpPr>
          <p:spPr>
            <a:xfrm>
              <a:off x="18618763"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a:ln cap="sq">
              <a:noFill/>
              <a:prstDash val="solid"/>
              <a:miter/>
            </a:ln>
          </p:spPr>
        </p:sp>
      </p:grpSp>
      <p:sp>
        <p:nvSpPr>
          <p:cNvPr id="12" name="TextBox 12"/>
          <p:cNvSpPr txBox="1"/>
          <p:nvPr/>
        </p:nvSpPr>
        <p:spPr>
          <a:xfrm>
            <a:off x="1063240" y="1425738"/>
            <a:ext cx="16230600" cy="923330"/>
          </a:xfrm>
          <a:prstGeom prst="rect">
            <a:avLst/>
          </a:prstGeom>
        </p:spPr>
        <p:txBody>
          <a:bodyPr lIns="0" tIns="0" rIns="0" bIns="0" rtlCol="0" anchor="t">
            <a:spAutoFit/>
          </a:bodyPr>
          <a:lstStyle/>
          <a:p>
            <a:pPr algn="ctr">
              <a:spcBef>
                <a:spcPct val="0"/>
              </a:spcBef>
              <a:defRPr/>
            </a:pPr>
            <a:r>
              <a:rPr lang="en-US" sz="6000" b="1">
                <a:solidFill>
                  <a:srgbClr val="D84C1C"/>
                </a:solidFill>
                <a:latin typeface="Arial" panose="020B0604020202020204" pitchFamily="34" charset="0"/>
                <a:cs typeface="Arial" panose="020B0604020202020204" pitchFamily="34" charset="0"/>
              </a:rPr>
              <a:t>BÀI TẬP VÍ DỤ (SGK – tr43)</a:t>
            </a:r>
            <a:endParaRPr kumimoji="0" lang="en-US" sz="60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5"/>
          <a:stretch>
            <a:fillRect/>
          </a:stretch>
        </p:blipFill>
        <p:spPr>
          <a:xfrm>
            <a:off x="15621000" y="38100"/>
            <a:ext cx="2066386" cy="1765455"/>
          </a:xfrm>
          <a:prstGeom prst="rect">
            <a:avLst/>
          </a:prstGeom>
        </p:spPr>
      </p:pic>
      <p:sp>
        <p:nvSpPr>
          <p:cNvPr id="10" name="TextBox 9">
            <a:extLst>
              <a:ext uri="{FF2B5EF4-FFF2-40B4-BE49-F238E27FC236}">
                <a16:creationId xmlns:a16="http://schemas.microsoft.com/office/drawing/2014/main" id="{C2BAEB51-EB01-4D92-36E9-5B7499AEC084}"/>
              </a:ext>
            </a:extLst>
          </p:cNvPr>
          <p:cNvSpPr txBox="1"/>
          <p:nvPr/>
        </p:nvSpPr>
        <p:spPr>
          <a:xfrm>
            <a:off x="1048000" y="4813393"/>
            <a:ext cx="15621000" cy="3080202"/>
          </a:xfrm>
          <a:prstGeom prst="rect">
            <a:avLst/>
          </a:prstGeom>
          <a:noFill/>
        </p:spPr>
        <p:txBody>
          <a:bodyPr wrap="square">
            <a:spAutoFit/>
          </a:bodyPr>
          <a:lstStyle/>
          <a:p>
            <a:pPr algn="just">
              <a:lnSpc>
                <a:spcPct val="150000"/>
              </a:lnSpc>
            </a:pPr>
            <a:r>
              <a:rPr lang="en-US" sz="4500">
                <a:latin typeface="Arial" panose="020B0604020202020204" pitchFamily="34" charset="0"/>
                <a:cs typeface="Arial" panose="020B0604020202020204" pitchFamily="34" charset="0"/>
              </a:rPr>
              <a:t>Khi tăng nhiệt độ của một lượng khí xác định từ 32</a:t>
            </a:r>
            <a:r>
              <a:rPr lang="en-US" sz="4500" baseline="30000">
                <a:latin typeface="Arial" panose="020B0604020202020204" pitchFamily="34" charset="0"/>
                <a:cs typeface="Arial" panose="020B0604020202020204" pitchFamily="34" charset="0"/>
              </a:rPr>
              <a:t>0</a:t>
            </a:r>
            <a:r>
              <a:rPr lang="en-US" sz="4500">
                <a:latin typeface="Arial" panose="020B0604020202020204" pitchFamily="34" charset="0"/>
                <a:cs typeface="Arial" panose="020B0604020202020204" pitchFamily="34" charset="0"/>
              </a:rPr>
              <a:t>C lên 117</a:t>
            </a:r>
            <a:r>
              <a:rPr lang="en-US" sz="4500" baseline="30000">
                <a:latin typeface="Arial" panose="020B0604020202020204" pitchFamily="34" charset="0"/>
                <a:cs typeface="Arial" panose="020B0604020202020204" pitchFamily="34" charset="0"/>
              </a:rPr>
              <a:t>0</a:t>
            </a:r>
            <a:r>
              <a:rPr lang="en-US" sz="4500">
                <a:latin typeface="Arial" panose="020B0604020202020204" pitchFamily="34" charset="0"/>
                <a:cs typeface="Arial" panose="020B0604020202020204" pitchFamily="34" charset="0"/>
              </a:rPr>
              <a:t>C và giữ áp suất không đổi thì thể tích khí tăng thêm 1,7 lít. Tìm thể tích của lượng khí trước và sau khi tăng nhiệt độ.</a:t>
            </a:r>
          </a:p>
        </p:txBody>
      </p:sp>
    </p:spTree>
    <p:extLst>
      <p:ext uri="{BB962C8B-B14F-4D97-AF65-F5344CB8AC3E}">
        <p14:creationId xmlns:p14="http://schemas.microsoft.com/office/powerpoint/2010/main" val="669190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144" y="-876300"/>
            <a:ext cx="18628288" cy="4180833"/>
            <a:chOff x="0" y="0"/>
            <a:chExt cx="24837717" cy="5574444"/>
          </a:xfrm>
        </p:grpSpPr>
        <p:sp>
          <p:nvSpPr>
            <p:cNvPr id="3" name="Freeform 3"/>
            <p:cNvSpPr/>
            <p:nvPr/>
          </p:nvSpPr>
          <p:spPr>
            <a:xfrm>
              <a:off x="0"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6206254"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a:off x="12412508" y="0"/>
              <a:ext cx="6218954" cy="5574444"/>
            </a:xfrm>
            <a:custGeom>
              <a:avLst/>
              <a:gdLst/>
              <a:ahLst/>
              <a:cxnLst/>
              <a:rect l="l" t="t" r="r" b="b"/>
              <a:pathLst>
                <a:path w="6218954" h="5574444">
                  <a:moveTo>
                    <a:pt x="0" y="0"/>
                  </a:moveTo>
                  <a:lnTo>
                    <a:pt x="6218955" y="0"/>
                  </a:lnTo>
                  <a:lnTo>
                    <a:pt x="6218955"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8618763"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sp>
        <p:nvSpPr>
          <p:cNvPr id="12" name="TextBox 12"/>
          <p:cNvSpPr txBox="1"/>
          <p:nvPr/>
        </p:nvSpPr>
        <p:spPr>
          <a:xfrm>
            <a:off x="1028700" y="666750"/>
            <a:ext cx="16230600"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a:ln>
                  <a:noFill/>
                </a:ln>
                <a:solidFill>
                  <a:srgbClr val="D84C1C"/>
                </a:solidFill>
                <a:effectLst/>
                <a:uLnTx/>
                <a:uFillTx/>
                <a:latin typeface="Arial" panose="020B0604020202020204" pitchFamily="34" charset="0"/>
                <a:ea typeface="+mn-ea"/>
                <a:cs typeface="Arial" panose="020B0604020202020204" pitchFamily="34" charset="0"/>
              </a:rPr>
              <a:t>TRẢ</a:t>
            </a:r>
            <a:r>
              <a:rPr kumimoji="0" lang="en-US" sz="6000" b="1" i="0" u="none" strike="noStrike" kern="1200" cap="none" spc="0" normalizeH="0" noProof="0">
                <a:ln>
                  <a:noFill/>
                </a:ln>
                <a:solidFill>
                  <a:srgbClr val="D84C1C"/>
                </a:solidFill>
                <a:effectLst/>
                <a:uLnTx/>
                <a:uFillTx/>
                <a:latin typeface="Arial" panose="020B0604020202020204" pitchFamily="34" charset="0"/>
                <a:ea typeface="+mn-ea"/>
                <a:cs typeface="Arial" panose="020B0604020202020204" pitchFamily="34" charset="0"/>
              </a:rPr>
              <a:t> LỜI</a:t>
            </a:r>
            <a:endParaRPr kumimoji="0" lang="en-US" sz="60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4"/>
          <a:stretch>
            <a:fillRect/>
          </a:stretch>
        </p:blipFill>
        <p:spPr>
          <a:xfrm>
            <a:off x="15621000" y="38100"/>
            <a:ext cx="2066386" cy="176545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A0E503-CF66-CF3B-7E04-6F5444C1B25B}"/>
                  </a:ext>
                </a:extLst>
              </p:cNvPr>
              <p:cNvSpPr txBox="1"/>
              <p:nvPr/>
            </p:nvSpPr>
            <p:spPr>
              <a:xfrm>
                <a:off x="2590800" y="3657754"/>
                <a:ext cx="12877800" cy="5985356"/>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Hiện tượng trong bài là quá trình đẳng áp.</a:t>
                </a:r>
              </a:p>
              <a:p>
                <a:pPr algn="just">
                  <a:lnSpc>
                    <a:spcPct val="150000"/>
                  </a:lnSpc>
                </a:pPr>
                <a:r>
                  <a:rPr lang="en-US" sz="3500">
                    <a:latin typeface="Arial" panose="020B0604020202020204" pitchFamily="34" charset="0"/>
                    <a:cs typeface="Arial" panose="020B0604020202020204" pitchFamily="34" charset="0"/>
                  </a:rPr>
                  <a:t>Trạng thái 1: T</a:t>
                </a:r>
                <a:r>
                  <a:rPr lang="en-US" sz="3500" baseline="-25000">
                    <a:latin typeface="Arial" panose="020B0604020202020204" pitchFamily="34" charset="0"/>
                    <a:cs typeface="Arial" panose="020B0604020202020204" pitchFamily="34" charset="0"/>
                  </a:rPr>
                  <a:t>1</a:t>
                </a:r>
                <a:r>
                  <a:rPr lang="en-US" sz="3500">
                    <a:latin typeface="Arial" panose="020B0604020202020204" pitchFamily="34" charset="0"/>
                    <a:cs typeface="Arial" panose="020B0604020202020204" pitchFamily="34" charset="0"/>
                  </a:rPr>
                  <a:t> = 305K; V</a:t>
                </a:r>
                <a:r>
                  <a:rPr lang="en-US" sz="3500" baseline="-25000">
                    <a:latin typeface="Arial" panose="020B0604020202020204" pitchFamily="34" charset="0"/>
                    <a:cs typeface="Arial" panose="020B0604020202020204" pitchFamily="34" charset="0"/>
                  </a:rPr>
                  <a:t>1</a:t>
                </a:r>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rPr>
                  <a:t>Trạng thái 2: T</a:t>
                </a:r>
                <a:r>
                  <a:rPr lang="en-US" sz="3500" baseline="-25000">
                    <a:latin typeface="Arial" panose="020B0604020202020204" pitchFamily="34" charset="0"/>
                    <a:cs typeface="Arial" panose="020B0604020202020204" pitchFamily="34" charset="0"/>
                  </a:rPr>
                  <a:t>2</a:t>
                </a:r>
                <a:r>
                  <a:rPr lang="en-US" sz="3500">
                    <a:latin typeface="Arial" panose="020B0604020202020204" pitchFamily="34" charset="0"/>
                    <a:cs typeface="Arial" panose="020B0604020202020204" pitchFamily="34" charset="0"/>
                  </a:rPr>
                  <a:t> = 390K; V</a:t>
                </a:r>
                <a:r>
                  <a:rPr lang="en-US" sz="3500" baseline="-25000">
                    <a:latin typeface="Arial" panose="020B0604020202020204" pitchFamily="34" charset="0"/>
                    <a:cs typeface="Arial" panose="020B0604020202020204" pitchFamily="34" charset="0"/>
                  </a:rPr>
                  <a:t>2</a:t>
                </a:r>
                <a:r>
                  <a:rPr lang="en-US" sz="3500">
                    <a:latin typeface="Arial" panose="020B0604020202020204" pitchFamily="34" charset="0"/>
                    <a:cs typeface="Arial" panose="020B0604020202020204" pitchFamily="34" charset="0"/>
                  </a:rPr>
                  <a:t>= V</a:t>
                </a:r>
                <a:r>
                  <a:rPr lang="en-US" sz="3500" baseline="-25000">
                    <a:latin typeface="Arial" panose="020B0604020202020204" pitchFamily="34" charset="0"/>
                    <a:cs typeface="Arial" panose="020B0604020202020204" pitchFamily="34" charset="0"/>
                  </a:rPr>
                  <a:t>1</a:t>
                </a:r>
                <a:r>
                  <a:rPr lang="en-US" sz="3500">
                    <a:latin typeface="Arial" panose="020B0604020202020204" pitchFamily="34" charset="0"/>
                    <a:cs typeface="Arial" panose="020B0604020202020204" pitchFamily="34" charset="0"/>
                  </a:rPr>
                  <a:t> + 1,7 L</a:t>
                </a:r>
              </a:p>
              <a:p>
                <a:pPr algn="just">
                  <a:lnSpc>
                    <a:spcPct val="150000"/>
                  </a:lnSpc>
                </a:pPr>
                <a:r>
                  <a:rPr lang="en-US" sz="3500">
                    <a:latin typeface="Arial" panose="020B0604020202020204" pitchFamily="34" charset="0"/>
                    <a:cs typeface="Arial" panose="020B0604020202020204" pitchFamily="34" charset="0"/>
                  </a:rPr>
                  <a:t>Áp dụng định luật Charles: </a:t>
                </a:r>
                <a14:m>
                  <m:oMath xmlns:m="http://schemas.openxmlformats.org/officeDocument/2006/math">
                    <m:f>
                      <m:fPr>
                        <m:ctrlPr>
                          <a:rPr lang="en-US" sz="3500" i="1" smtClean="0">
                            <a:latin typeface="Cambria Math" panose="02040503050406030204" pitchFamily="18" charset="0"/>
                          </a:rPr>
                        </m:ctrlPr>
                      </m:fPr>
                      <m:num>
                        <m:sSub>
                          <m:sSubPr>
                            <m:ctrlPr>
                              <a:rPr lang="en-US" sz="3500" i="1" smtClean="0">
                                <a:latin typeface="Cambria Math" panose="02040503050406030204" pitchFamily="18" charset="0"/>
                              </a:rPr>
                            </m:ctrlPr>
                          </m:sSubPr>
                          <m:e>
                            <m:r>
                              <a:rPr lang="en-US" sz="3500" b="0" i="1" smtClean="0">
                                <a:latin typeface="Cambria Math" panose="02040503050406030204" pitchFamily="18" charset="0"/>
                              </a:rPr>
                              <m:t>𝑉</m:t>
                            </m:r>
                          </m:e>
                          <m:sub>
                            <m:r>
                              <a:rPr lang="en-US" sz="3500" b="0" i="1" smtClean="0">
                                <a:latin typeface="Cambria Math" panose="02040503050406030204" pitchFamily="18" charset="0"/>
                              </a:rPr>
                              <m:t>1</m:t>
                            </m:r>
                          </m:sub>
                        </m:sSub>
                      </m:num>
                      <m:den>
                        <m:sSub>
                          <m:sSubPr>
                            <m:ctrlPr>
                              <a:rPr lang="en-US" sz="3500" i="1" smtClean="0">
                                <a:latin typeface="Cambria Math" panose="02040503050406030204" pitchFamily="18" charset="0"/>
                              </a:rPr>
                            </m:ctrlPr>
                          </m:sSubPr>
                          <m:e>
                            <m:r>
                              <a:rPr lang="en-US" sz="3500" b="0" i="1" smtClean="0">
                                <a:latin typeface="Cambria Math" panose="02040503050406030204" pitchFamily="18" charset="0"/>
                              </a:rPr>
                              <m:t>𝑇</m:t>
                            </m:r>
                          </m:e>
                          <m:sub>
                            <m:r>
                              <a:rPr lang="en-US" sz="3500" b="0" i="1" smtClean="0">
                                <a:latin typeface="Cambria Math" panose="02040503050406030204" pitchFamily="18" charset="0"/>
                              </a:rPr>
                              <m:t>1</m:t>
                            </m:r>
                          </m:sub>
                        </m:sSub>
                      </m:den>
                    </m:f>
                    <m:r>
                      <a:rPr lang="en-US" sz="3500" b="0" i="1" smtClean="0">
                        <a:latin typeface="Cambria Math" panose="02040503050406030204" pitchFamily="18" charset="0"/>
                      </a:rPr>
                      <m:t>= </m:t>
                    </m:r>
                    <m:f>
                      <m:fPr>
                        <m:ctrlPr>
                          <a:rPr lang="en-US" sz="3500" b="0" i="1" smtClean="0">
                            <a:latin typeface="Cambria Math" panose="02040503050406030204" pitchFamily="18" charset="0"/>
                          </a:rPr>
                        </m:ctrlPr>
                      </m:fPr>
                      <m:num>
                        <m:sSub>
                          <m:sSubPr>
                            <m:ctrlPr>
                              <a:rPr lang="en-US" sz="3500" b="0" i="1" smtClean="0">
                                <a:latin typeface="Cambria Math" panose="02040503050406030204" pitchFamily="18" charset="0"/>
                              </a:rPr>
                            </m:ctrlPr>
                          </m:sSubPr>
                          <m:e>
                            <m:r>
                              <a:rPr lang="en-US" sz="3500" b="0" i="1" smtClean="0">
                                <a:latin typeface="Cambria Math" panose="02040503050406030204" pitchFamily="18" charset="0"/>
                              </a:rPr>
                              <m:t>𝑉</m:t>
                            </m:r>
                          </m:e>
                          <m:sub>
                            <m:r>
                              <a:rPr lang="en-US" sz="3500" b="0" i="1" smtClean="0">
                                <a:latin typeface="Cambria Math" panose="02040503050406030204" pitchFamily="18" charset="0"/>
                              </a:rPr>
                              <m:t>2</m:t>
                            </m:r>
                          </m:sub>
                        </m:sSub>
                      </m:num>
                      <m:den>
                        <m:sSub>
                          <m:sSubPr>
                            <m:ctrlPr>
                              <a:rPr lang="en-US" sz="3500" b="0" i="1" smtClean="0">
                                <a:latin typeface="Cambria Math" panose="02040503050406030204" pitchFamily="18" charset="0"/>
                              </a:rPr>
                            </m:ctrlPr>
                          </m:sSubPr>
                          <m:e>
                            <m:r>
                              <a:rPr lang="en-US" sz="3500" b="0" i="1" smtClean="0">
                                <a:latin typeface="Cambria Math" panose="02040503050406030204" pitchFamily="18" charset="0"/>
                              </a:rPr>
                              <m:t>𝑇</m:t>
                            </m:r>
                          </m:e>
                          <m:sub>
                            <m:r>
                              <a:rPr lang="en-US" sz="3500" b="0" i="1" smtClean="0">
                                <a:latin typeface="Cambria Math" panose="02040503050406030204" pitchFamily="18" charset="0"/>
                              </a:rPr>
                              <m:t>2</m:t>
                            </m:r>
                          </m:sub>
                        </m:sSub>
                      </m:den>
                    </m:f>
                  </m:oMath>
                </a14:m>
                <a:endParaRPr lang="en-US" sz="350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3500" i="1" smtClean="0">
                              <a:latin typeface="Cambria Math" panose="02040503050406030204" pitchFamily="18" charset="0"/>
                            </a:rPr>
                          </m:ctrlPr>
                        </m:fPr>
                        <m:num>
                          <m:sSub>
                            <m:sSubPr>
                              <m:ctrlPr>
                                <a:rPr lang="en-US" sz="3500" i="1" smtClean="0">
                                  <a:latin typeface="Cambria Math" panose="02040503050406030204" pitchFamily="18" charset="0"/>
                                </a:rPr>
                              </m:ctrlPr>
                            </m:sSubPr>
                            <m:e>
                              <m:r>
                                <a:rPr lang="en-US" sz="3500" b="0" i="1" smtClean="0">
                                  <a:latin typeface="Cambria Math" panose="02040503050406030204" pitchFamily="18" charset="0"/>
                                </a:rPr>
                                <m:t>𝑉</m:t>
                              </m:r>
                            </m:e>
                            <m:sub>
                              <m:r>
                                <a:rPr lang="en-US" sz="3500" b="0" i="1" smtClean="0">
                                  <a:latin typeface="Cambria Math" panose="02040503050406030204" pitchFamily="18" charset="0"/>
                                </a:rPr>
                                <m:t>1</m:t>
                              </m:r>
                            </m:sub>
                          </m:sSub>
                        </m:num>
                        <m:den>
                          <m:r>
                            <a:rPr lang="en-US" sz="3500" b="0" i="1" smtClean="0">
                              <a:latin typeface="Cambria Math" panose="02040503050406030204" pitchFamily="18" charset="0"/>
                            </a:rPr>
                            <m:t>305</m:t>
                          </m:r>
                        </m:den>
                      </m:f>
                      <m:r>
                        <a:rPr lang="en-US" sz="3500" b="0" i="1" smtClean="0">
                          <a:latin typeface="Cambria Math" panose="02040503050406030204" pitchFamily="18" charset="0"/>
                        </a:rPr>
                        <m:t>=</m:t>
                      </m:r>
                      <m:f>
                        <m:fPr>
                          <m:ctrlPr>
                            <a:rPr lang="en-US" sz="3500" b="0" i="1" smtClean="0">
                              <a:latin typeface="Cambria Math" panose="02040503050406030204" pitchFamily="18" charset="0"/>
                            </a:rPr>
                          </m:ctrlPr>
                        </m:fPr>
                        <m:num>
                          <m:sSub>
                            <m:sSubPr>
                              <m:ctrlPr>
                                <a:rPr lang="en-US" sz="3500" b="0" i="1" smtClean="0">
                                  <a:latin typeface="Cambria Math" panose="02040503050406030204" pitchFamily="18" charset="0"/>
                                </a:rPr>
                              </m:ctrlPr>
                            </m:sSubPr>
                            <m:e>
                              <m:r>
                                <a:rPr lang="en-US" sz="3500" b="0" i="1" smtClean="0">
                                  <a:latin typeface="Cambria Math" panose="02040503050406030204" pitchFamily="18" charset="0"/>
                                </a:rPr>
                                <m:t>𝑉</m:t>
                              </m:r>
                            </m:e>
                            <m:sub>
                              <m:r>
                                <a:rPr lang="en-US" sz="3500" b="0" i="1" smtClean="0">
                                  <a:latin typeface="Cambria Math" panose="02040503050406030204" pitchFamily="18" charset="0"/>
                                </a:rPr>
                                <m:t>1</m:t>
                              </m:r>
                            </m:sub>
                          </m:sSub>
                          <m:r>
                            <a:rPr lang="en-US" sz="3500" b="0" i="1" smtClean="0">
                              <a:latin typeface="Cambria Math" panose="02040503050406030204" pitchFamily="18" charset="0"/>
                            </a:rPr>
                            <m:t>+1,7</m:t>
                          </m:r>
                        </m:num>
                        <m:den>
                          <m:r>
                            <a:rPr lang="en-US" sz="3500" b="0" i="1" smtClean="0">
                              <a:latin typeface="Cambria Math" panose="02040503050406030204" pitchFamily="18" charset="0"/>
                            </a:rPr>
                            <m:t>390</m:t>
                          </m:r>
                        </m:den>
                      </m:f>
                    </m:oMath>
                  </m:oMathPara>
                </a14:m>
                <a:endParaRPr lang="en-US" sz="3500">
                  <a:latin typeface="Arial" panose="020B0604020202020204" pitchFamily="34" charset="0"/>
                  <a:cs typeface="Arial" panose="020B0604020202020204" pitchFamily="34" charset="0"/>
                </a:endParaRPr>
              </a:p>
              <a:p>
                <a:pPr algn="just">
                  <a:lnSpc>
                    <a:spcPct val="150000"/>
                  </a:lnSpc>
                </a:pPr>
                <a:r>
                  <a:rPr lang="en-US" sz="3500">
                    <a:latin typeface="Arial" panose="020B0604020202020204" pitchFamily="34" charset="0"/>
                    <a:cs typeface="Arial" panose="020B0604020202020204" pitchFamily="34" charset="0"/>
                  </a:rPr>
                  <a:t>Suy ra: V</a:t>
                </a:r>
                <a:r>
                  <a:rPr lang="en-US" sz="3500" baseline="-25000">
                    <a:latin typeface="Arial" panose="020B0604020202020204" pitchFamily="34" charset="0"/>
                    <a:cs typeface="Arial" panose="020B0604020202020204" pitchFamily="34" charset="0"/>
                  </a:rPr>
                  <a:t>1 </a:t>
                </a:r>
                <a:r>
                  <a:rPr lang="en-US" sz="3500">
                    <a:latin typeface="Arial" panose="020B0604020202020204" pitchFamily="34" charset="0"/>
                    <a:cs typeface="Arial" panose="020B0604020202020204" pitchFamily="34" charset="0"/>
                  </a:rPr>
                  <a:t>= 6,1 L; V</a:t>
                </a:r>
                <a:r>
                  <a:rPr lang="en-US" sz="3500" baseline="-25000">
                    <a:latin typeface="Arial" panose="020B0604020202020204" pitchFamily="34" charset="0"/>
                    <a:cs typeface="Arial" panose="020B0604020202020204" pitchFamily="34" charset="0"/>
                  </a:rPr>
                  <a:t>2</a:t>
                </a:r>
                <a:r>
                  <a:rPr lang="en-US" sz="3500">
                    <a:latin typeface="Arial" panose="020B0604020202020204" pitchFamily="34" charset="0"/>
                    <a:cs typeface="Arial" panose="020B0604020202020204" pitchFamily="34" charset="0"/>
                  </a:rPr>
                  <a:t>=7,8 L</a:t>
                </a:r>
              </a:p>
            </p:txBody>
          </p:sp>
        </mc:Choice>
        <mc:Fallback xmlns="">
          <p:sp>
            <p:nvSpPr>
              <p:cNvPr id="7" name="TextBox 6">
                <a:extLst>
                  <a:ext uri="{FF2B5EF4-FFF2-40B4-BE49-F238E27FC236}">
                    <a16:creationId xmlns:a16="http://schemas.microsoft.com/office/drawing/2014/main" id="{40A0E503-CF66-CF3B-7E04-6F5444C1B25B}"/>
                  </a:ext>
                </a:extLst>
              </p:cNvPr>
              <p:cNvSpPr txBox="1">
                <a:spLocks noRot="1" noChangeAspect="1" noMove="1" noResize="1" noEditPoints="1" noAdjustHandles="1" noChangeArrowheads="1" noChangeShapeType="1" noTextEdit="1"/>
              </p:cNvSpPr>
              <p:nvPr/>
            </p:nvSpPr>
            <p:spPr>
              <a:xfrm>
                <a:off x="2590800" y="3657754"/>
                <a:ext cx="12877800" cy="5985356"/>
              </a:xfrm>
              <a:prstGeom prst="rect">
                <a:avLst/>
              </a:prstGeom>
              <a:blipFill>
                <a:blip r:embed="rId5"/>
                <a:stretch>
                  <a:fillRect l="-1372" b="-2749"/>
                </a:stretch>
              </a:blipFill>
            </p:spPr>
            <p:txBody>
              <a:bodyPr/>
              <a:lstStyle/>
              <a:p>
                <a:r>
                  <a:rPr lang="en-US">
                    <a:noFill/>
                  </a:rPr>
                  <a:t> </a:t>
                </a:r>
              </a:p>
            </p:txBody>
          </p:sp>
        </mc:Fallback>
      </mc:AlternateContent>
    </p:spTree>
    <p:extLst>
      <p:ext uri="{BB962C8B-B14F-4D97-AF65-F5344CB8AC3E}">
        <p14:creationId xmlns:p14="http://schemas.microsoft.com/office/powerpoint/2010/main" val="17476615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544903" y="1756235"/>
            <a:ext cx="9144603" cy="176971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500" b="1" i="0" u="none" strike="noStrike" kern="1200" cap="none" spc="0" normalizeH="0" baseline="0" noProof="0">
                <a:ln>
                  <a:noFill/>
                </a:ln>
                <a:solidFill>
                  <a:srgbClr val="376943"/>
                </a:solidFill>
                <a:effectLst/>
                <a:uLnTx/>
                <a:uFillTx/>
                <a:latin typeface="Arial" panose="020B0604020202020204" pitchFamily="34" charset="0"/>
                <a:ea typeface="+mn-ea"/>
                <a:cs typeface="Arial" panose="020B0604020202020204" pitchFamily="34" charset="0"/>
              </a:rPr>
              <a:t>I</a:t>
            </a:r>
            <a:r>
              <a:rPr lang="en-US" sz="11500" b="1">
                <a:solidFill>
                  <a:srgbClr val="376943"/>
                </a:solidFill>
                <a:latin typeface="Arial" panose="020B0604020202020204" pitchFamily="34" charset="0"/>
                <a:cs typeface="Arial" panose="020B0604020202020204" pitchFamily="34" charset="0"/>
              </a:rPr>
              <a:t>V</a:t>
            </a:r>
            <a:r>
              <a:rPr kumimoji="0" lang="en-US" sz="11500" b="1" i="0" u="none" strike="noStrike" kern="1200" cap="none" spc="0" normalizeH="0" baseline="0" noProof="0">
                <a:ln>
                  <a:noFill/>
                </a:ln>
                <a:solidFill>
                  <a:srgbClr val="376943"/>
                </a:solidFill>
                <a:effectLst/>
                <a:uLnTx/>
                <a:uFillTx/>
                <a:latin typeface="Arial" panose="020B0604020202020204" pitchFamily="34" charset="0"/>
                <a:ea typeface="+mn-ea"/>
                <a:cs typeface="Arial" panose="020B0604020202020204" pitchFamily="34" charset="0"/>
              </a:rPr>
              <a:t>.</a:t>
            </a:r>
            <a:endParaRPr kumimoji="0" lang="en-US" sz="11500" b="1" i="0" u="none" strike="noStrike" kern="1200" cap="none" spc="0" normalizeH="0" baseline="0" noProof="0" dirty="0">
              <a:ln>
                <a:noFill/>
              </a:ln>
              <a:solidFill>
                <a:srgbClr val="376943"/>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4695439" y="-185051"/>
            <a:ext cx="7866879" cy="10657102"/>
          </a:xfrm>
          <a:custGeom>
            <a:avLst/>
            <a:gdLst/>
            <a:ahLst/>
            <a:cxnLst/>
            <a:rect l="l" t="t" r="r" b="b"/>
            <a:pathLst>
              <a:path w="7866879" h="10657102">
                <a:moveTo>
                  <a:pt x="0" y="0"/>
                </a:moveTo>
                <a:lnTo>
                  <a:pt x="7866878" y="0"/>
                </a:lnTo>
                <a:lnTo>
                  <a:pt x="7866878"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115977" y="-185051"/>
            <a:ext cx="7866879" cy="10657102"/>
          </a:xfrm>
          <a:custGeom>
            <a:avLst/>
            <a:gdLst/>
            <a:ahLst/>
            <a:cxnLst/>
            <a:rect l="l" t="t" r="r" b="b"/>
            <a:pathLst>
              <a:path w="7866879" h="10657102">
                <a:moveTo>
                  <a:pt x="0" y="0"/>
                </a:moveTo>
                <a:lnTo>
                  <a:pt x="7866879" y="0"/>
                </a:lnTo>
                <a:lnTo>
                  <a:pt x="7866879"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a:off x="914399" y="4087631"/>
            <a:ext cx="14728717" cy="3966575"/>
          </a:xfrm>
          <a:custGeom>
            <a:avLst/>
            <a:gdLst/>
            <a:ahLst/>
            <a:cxnLst/>
            <a:rect l="l" t="t" r="r" b="b"/>
            <a:pathLst>
              <a:path w="2127487" h="1044695">
                <a:moveTo>
                  <a:pt x="19168" y="0"/>
                </a:moveTo>
                <a:lnTo>
                  <a:pt x="2108319" y="0"/>
                </a:lnTo>
                <a:cubicBezTo>
                  <a:pt x="2113403" y="0"/>
                  <a:pt x="2118278" y="2020"/>
                  <a:pt x="2121873" y="5614"/>
                </a:cubicBezTo>
                <a:cubicBezTo>
                  <a:pt x="2125468" y="9209"/>
                  <a:pt x="2127487" y="14085"/>
                  <a:pt x="2127487" y="19168"/>
                </a:cubicBezTo>
                <a:lnTo>
                  <a:pt x="2127487" y="1025526"/>
                </a:lnTo>
                <a:cubicBezTo>
                  <a:pt x="2127487" y="1030610"/>
                  <a:pt x="2125468" y="1035486"/>
                  <a:pt x="2121873" y="1039080"/>
                </a:cubicBezTo>
                <a:cubicBezTo>
                  <a:pt x="2118278" y="1042675"/>
                  <a:pt x="2113403" y="1044695"/>
                  <a:pt x="2108319" y="1044695"/>
                </a:cubicBezTo>
                <a:lnTo>
                  <a:pt x="19168" y="1044695"/>
                </a:lnTo>
                <a:cubicBezTo>
                  <a:pt x="14085" y="1044695"/>
                  <a:pt x="9209" y="1042675"/>
                  <a:pt x="5614" y="1039080"/>
                </a:cubicBezTo>
                <a:cubicBezTo>
                  <a:pt x="2020" y="1035486"/>
                  <a:pt x="0" y="1030610"/>
                  <a:pt x="0" y="1025526"/>
                </a:cubicBezTo>
                <a:lnTo>
                  <a:pt x="0" y="19168"/>
                </a:lnTo>
                <a:cubicBezTo>
                  <a:pt x="0" y="14085"/>
                  <a:pt x="2020" y="9209"/>
                  <a:pt x="5614" y="5614"/>
                </a:cubicBezTo>
                <a:cubicBezTo>
                  <a:pt x="9209" y="2020"/>
                  <a:pt x="14085" y="0"/>
                  <a:pt x="19168" y="0"/>
                </a:cubicBezTo>
                <a:close/>
              </a:path>
            </a:pathLst>
          </a:custGeom>
          <a:solidFill>
            <a:srgbClr val="F6CD46"/>
          </a:solidFill>
        </p:spPr>
      </p:sp>
      <p:sp>
        <p:nvSpPr>
          <p:cNvPr id="9" name="Freeform 9"/>
          <p:cNvSpPr/>
          <p:nvPr/>
        </p:nvSpPr>
        <p:spPr>
          <a:xfrm>
            <a:off x="16329"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5925800"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767042" y="4661879"/>
            <a:ext cx="14728717" cy="26912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ĐỊNH LUẬT BOYLE VÀ CHARLES LÀ CÁC ĐỊNH LUẬT GẦN ĐÚNG</a:t>
            </a:r>
            <a:endParaRPr kumimoji="0" lang="en-US" sz="6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64971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95400" y="-3697"/>
            <a:ext cx="16603096" cy="3223054"/>
            <a:chOff x="1276350" y="1091164"/>
            <a:chExt cx="16603096" cy="3223054"/>
          </a:xfrm>
        </p:grpSpPr>
        <p:sp>
          <p:nvSpPr>
            <p:cNvPr id="20" name="Rounded Rectangle 19"/>
            <p:cNvSpPr/>
            <p:nvPr/>
          </p:nvSpPr>
          <p:spPr>
            <a:xfrm>
              <a:off x="1276350" y="2171700"/>
              <a:ext cx="15868650" cy="2142518"/>
            </a:xfrm>
            <a:prstGeom prst="roundRect">
              <a:avLst/>
            </a:prstGeom>
            <a:solidFill>
              <a:schemeClr val="bg1"/>
            </a:solidFill>
            <a:ln w="28575">
              <a:solidFill>
                <a:srgbClr val="D84C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704975" y="2330497"/>
              <a:ext cx="15011400" cy="1824923"/>
            </a:xfrm>
            <a:prstGeom prst="rect">
              <a:avLst/>
            </a:prstGeom>
          </p:spPr>
          <p:txBody>
            <a:bodyPr wrap="square">
              <a:spAutoFit/>
            </a:bodyPr>
            <a:lstStyle/>
            <a:p>
              <a:pPr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định luật Boyle và Charles được tiến hành trong điều kiện thí nghiệm nào?</a:t>
              </a:r>
              <a:endParaRPr lang="en-US" sz="4000">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5865724" y="1091164"/>
              <a:ext cx="2013722" cy="2021468"/>
            </a:xfrm>
            <a:prstGeom prst="rect">
              <a:avLst/>
            </a:prstGeom>
          </p:spPr>
        </p:pic>
      </p:grpSp>
      <p:grpSp>
        <p:nvGrpSpPr>
          <p:cNvPr id="2" name="Group 1">
            <a:extLst>
              <a:ext uri="{FF2B5EF4-FFF2-40B4-BE49-F238E27FC236}">
                <a16:creationId xmlns:a16="http://schemas.microsoft.com/office/drawing/2014/main" id="{9672DBCA-FADA-F243-2460-31AEBA8FCD39}"/>
              </a:ext>
            </a:extLst>
          </p:cNvPr>
          <p:cNvGrpSpPr/>
          <p:nvPr/>
        </p:nvGrpSpPr>
        <p:grpSpPr>
          <a:xfrm>
            <a:off x="1181100" y="3425379"/>
            <a:ext cx="15554325" cy="2748253"/>
            <a:chOff x="1181100" y="3425379"/>
            <a:chExt cx="15554325" cy="2748253"/>
          </a:xfrm>
        </p:grpSpPr>
        <p:sp>
          <p:nvSpPr>
            <p:cNvPr id="5" name="TextBox 4">
              <a:extLst>
                <a:ext uri="{FF2B5EF4-FFF2-40B4-BE49-F238E27FC236}">
                  <a16:creationId xmlns:a16="http://schemas.microsoft.com/office/drawing/2014/main" id="{F41320A7-4290-8471-7FC7-AC029F43F6BF}"/>
                </a:ext>
              </a:extLst>
            </p:cNvPr>
            <p:cNvSpPr txBox="1"/>
            <p:nvPr/>
          </p:nvSpPr>
          <p:spPr>
            <a:xfrm>
              <a:off x="3429000" y="3425379"/>
              <a:ext cx="13306425" cy="2748253"/>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định luật Boyle và Charles được rút ra từ những thí nghiệm thực hiện trong điều kiện áp suất không quá 10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 nhiệt độ không dưới 200 K.</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24D2C7BC-80DA-87DE-4EB1-06D7BD61BF46}"/>
                </a:ext>
              </a:extLst>
            </p:cNvPr>
            <p:cNvSpPr/>
            <p:nvPr/>
          </p:nvSpPr>
          <p:spPr>
            <a:xfrm>
              <a:off x="1181100" y="4305300"/>
              <a:ext cx="1905000" cy="1143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B5854AF7-A002-5F56-E411-A8EA2ED9DCFA}"/>
              </a:ext>
            </a:extLst>
          </p:cNvPr>
          <p:cNvGrpSpPr/>
          <p:nvPr/>
        </p:nvGrpSpPr>
        <p:grpSpPr>
          <a:xfrm>
            <a:off x="1552575" y="5406297"/>
            <a:ext cx="16603096" cy="2404203"/>
            <a:chOff x="1276350" y="1091164"/>
            <a:chExt cx="16603096" cy="2404203"/>
          </a:xfrm>
        </p:grpSpPr>
        <p:sp>
          <p:nvSpPr>
            <p:cNvPr id="9" name="Rounded Rectangle 19">
              <a:extLst>
                <a:ext uri="{FF2B5EF4-FFF2-40B4-BE49-F238E27FC236}">
                  <a16:creationId xmlns:a16="http://schemas.microsoft.com/office/drawing/2014/main" id="{9621A81F-B3A5-BE3F-B6E0-4FA29B808D65}"/>
                </a:ext>
              </a:extLst>
            </p:cNvPr>
            <p:cNvSpPr/>
            <p:nvPr/>
          </p:nvSpPr>
          <p:spPr>
            <a:xfrm>
              <a:off x="1276350" y="2171700"/>
              <a:ext cx="15868650" cy="1323667"/>
            </a:xfrm>
            <a:prstGeom prst="roundRect">
              <a:avLst/>
            </a:prstGeom>
            <a:solidFill>
              <a:schemeClr val="bg1"/>
            </a:solidFill>
            <a:ln w="28575">
              <a:solidFill>
                <a:srgbClr val="D84C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8816663-31D4-C695-11F5-235D56BB8099}"/>
                </a:ext>
              </a:extLst>
            </p:cNvPr>
            <p:cNvSpPr/>
            <p:nvPr/>
          </p:nvSpPr>
          <p:spPr>
            <a:xfrm>
              <a:off x="1704975" y="2330497"/>
              <a:ext cx="15011400" cy="901593"/>
            </a:xfrm>
            <a:prstGeom prst="rect">
              <a:avLst/>
            </a:prstGeom>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phân biệt khí lí tưởng và khí thực người ta làm thế nào?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7F79A23-CB2B-3516-13E2-5BE039E8ACD8}"/>
                </a:ext>
              </a:extLst>
            </p:cNvPr>
            <p:cNvPicPr>
              <a:picLocks noChangeAspect="1"/>
            </p:cNvPicPr>
            <p:nvPr/>
          </p:nvPicPr>
          <p:blipFill>
            <a:blip r:embed="rId2"/>
            <a:stretch>
              <a:fillRect/>
            </a:stretch>
          </p:blipFill>
          <p:spPr>
            <a:xfrm>
              <a:off x="15865724" y="1091164"/>
              <a:ext cx="2013722" cy="2021468"/>
            </a:xfrm>
            <a:prstGeom prst="rect">
              <a:avLst/>
            </a:prstGeom>
          </p:spPr>
        </p:pic>
      </p:grpSp>
      <p:grpSp>
        <p:nvGrpSpPr>
          <p:cNvPr id="3" name="Group 2">
            <a:extLst>
              <a:ext uri="{FF2B5EF4-FFF2-40B4-BE49-F238E27FC236}">
                <a16:creationId xmlns:a16="http://schemas.microsoft.com/office/drawing/2014/main" id="{BFB82BC5-41EB-1193-B426-01BE3D7FBE54}"/>
              </a:ext>
            </a:extLst>
          </p:cNvPr>
          <p:cNvGrpSpPr/>
          <p:nvPr/>
        </p:nvGrpSpPr>
        <p:grpSpPr>
          <a:xfrm>
            <a:off x="1295400" y="8052702"/>
            <a:ext cx="15868650" cy="1824923"/>
            <a:chOff x="1295400" y="8052702"/>
            <a:chExt cx="15868650" cy="1824923"/>
          </a:xfrm>
        </p:grpSpPr>
        <p:sp>
          <p:nvSpPr>
            <p:cNvPr id="22" name="TextBox 21">
              <a:extLst>
                <a:ext uri="{FF2B5EF4-FFF2-40B4-BE49-F238E27FC236}">
                  <a16:creationId xmlns:a16="http://schemas.microsoft.com/office/drawing/2014/main" id="{9F91531A-C442-AABE-B252-CDF3218EACDB}"/>
                </a:ext>
              </a:extLst>
            </p:cNvPr>
            <p:cNvSpPr txBox="1"/>
            <p:nvPr/>
          </p:nvSpPr>
          <p:spPr>
            <a:xfrm>
              <a:off x="3683794" y="8052702"/>
              <a:ext cx="13480256"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ta định nghĩa khí lí tưởng là khí tuân theo đúng các định luật boyle và charles.</a:t>
              </a:r>
              <a:endParaRPr lang="en-US" sz="4000">
                <a:latin typeface="Arial" panose="020B0604020202020204" pitchFamily="34" charset="0"/>
                <a:cs typeface="Arial" panose="020B0604020202020204" pitchFamily="34" charset="0"/>
              </a:endParaRPr>
            </a:p>
          </p:txBody>
        </p:sp>
        <p:sp>
          <p:nvSpPr>
            <p:cNvPr id="25" name="Arrow: Right 24">
              <a:extLst>
                <a:ext uri="{FF2B5EF4-FFF2-40B4-BE49-F238E27FC236}">
                  <a16:creationId xmlns:a16="http://schemas.microsoft.com/office/drawing/2014/main" id="{1068547C-77FE-E209-C17C-905B65C2FE97}"/>
                </a:ext>
              </a:extLst>
            </p:cNvPr>
            <p:cNvSpPr/>
            <p:nvPr/>
          </p:nvSpPr>
          <p:spPr>
            <a:xfrm>
              <a:off x="1295400" y="8364507"/>
              <a:ext cx="1905000" cy="1143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976777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1028700" y="1028700"/>
            <a:ext cx="16230600" cy="8229600"/>
            <a:chOff x="0" y="0"/>
            <a:chExt cx="4274726" cy="2167467"/>
          </a:xfrm>
        </p:grpSpPr>
        <p:sp>
          <p:nvSpPr>
            <p:cNvPr id="8" name="Freeform 3"/>
            <p:cNvSpPr/>
            <p:nvPr/>
          </p:nvSpPr>
          <p:spPr>
            <a:xfrm>
              <a:off x="0" y="0"/>
              <a:ext cx="4274726" cy="2167467"/>
            </a:xfrm>
            <a:custGeom>
              <a:avLst/>
              <a:gdLst/>
              <a:ahLst/>
              <a:cxnLst/>
              <a:rect l="l" t="t" r="r" b="b"/>
              <a:pathLst>
                <a:path w="4274726" h="2167467">
                  <a:moveTo>
                    <a:pt x="9540" y="0"/>
                  </a:moveTo>
                  <a:lnTo>
                    <a:pt x="4265186" y="0"/>
                  </a:lnTo>
                  <a:cubicBezTo>
                    <a:pt x="4270455" y="0"/>
                    <a:pt x="4274726" y="4271"/>
                    <a:pt x="4274726" y="9540"/>
                  </a:cubicBezTo>
                  <a:lnTo>
                    <a:pt x="4274726" y="2157927"/>
                  </a:lnTo>
                  <a:cubicBezTo>
                    <a:pt x="4274726" y="2163195"/>
                    <a:pt x="4270455" y="2167467"/>
                    <a:pt x="4265186" y="2167467"/>
                  </a:cubicBezTo>
                  <a:lnTo>
                    <a:pt x="9540" y="2167467"/>
                  </a:lnTo>
                  <a:cubicBezTo>
                    <a:pt x="7010" y="2167467"/>
                    <a:pt x="4583" y="2166462"/>
                    <a:pt x="2794" y="2164673"/>
                  </a:cubicBezTo>
                  <a:cubicBezTo>
                    <a:pt x="1005" y="2162883"/>
                    <a:pt x="0" y="2160457"/>
                    <a:pt x="0" y="2157927"/>
                  </a:cubicBezTo>
                  <a:lnTo>
                    <a:pt x="0" y="9540"/>
                  </a:lnTo>
                  <a:cubicBezTo>
                    <a:pt x="0" y="4271"/>
                    <a:pt x="4271" y="0"/>
                    <a:pt x="9540" y="0"/>
                  </a:cubicBezTo>
                  <a:close/>
                </a:path>
              </a:pathLst>
            </a:custGeom>
            <a:solidFill>
              <a:srgbClr val="D0E7D0"/>
            </a:solidFill>
            <a:ln w="38100" cap="sq">
              <a:solidFill>
                <a:srgbClr val="000000"/>
              </a:solidFill>
              <a:prstDash val="solid"/>
              <a:miter/>
            </a:ln>
          </p:spPr>
        </p:sp>
        <p:sp>
          <p:nvSpPr>
            <p:cNvPr id="9" name="TextBox 4"/>
            <p:cNvSpPr txBox="1"/>
            <p:nvPr/>
          </p:nvSpPr>
          <p:spPr>
            <a:xfrm>
              <a:off x="0" y="-57150"/>
              <a:ext cx="4274726" cy="2224617"/>
            </a:xfrm>
            <a:prstGeom prst="rect">
              <a:avLst/>
            </a:prstGeom>
          </p:spPr>
          <p:txBody>
            <a:bodyPr lIns="50800" tIns="50800" rIns="50800" bIns="50800" rtlCol="0" anchor="ctr"/>
            <a:lstStyle/>
            <a:p>
              <a:pPr algn="ctr">
                <a:lnSpc>
                  <a:spcPts val="4199"/>
                </a:lnSpc>
              </a:pPr>
              <a:endParaRPr>
                <a:solidFill>
                  <a:prstClr val="black"/>
                </a:solidFill>
              </a:endParaRPr>
            </a:p>
          </p:txBody>
        </p:sp>
      </p:grpSp>
      <p:sp>
        <p:nvSpPr>
          <p:cNvPr id="13" name="TextBox 12"/>
          <p:cNvSpPr txBox="1"/>
          <p:nvPr/>
        </p:nvSpPr>
        <p:spPr>
          <a:xfrm>
            <a:off x="1705588" y="2680648"/>
            <a:ext cx="5456369" cy="1107996"/>
          </a:xfrm>
          <a:prstGeom prst="rect">
            <a:avLst/>
          </a:prstGeom>
        </p:spPr>
        <p:txBody>
          <a:bodyPr wrap="square" lIns="0" tIns="0" rIns="0" bIns="0" rtlCol="0" anchor="t">
            <a:spAutoFit/>
          </a:bodyPr>
          <a:lstStyle/>
          <a:p>
            <a:pPr algn="ctr">
              <a:spcBef>
                <a:spcPct val="0"/>
              </a:spcBef>
            </a:pPr>
            <a:r>
              <a:rPr lang="en-US" sz="7200" b="1" dirty="0">
                <a:solidFill>
                  <a:srgbClr val="D84C1C"/>
                </a:solidFill>
                <a:latin typeface="Arial" panose="020B0604020202020204" pitchFamily="34" charset="0"/>
                <a:cs typeface="Arial" panose="020B0604020202020204" pitchFamily="34" charset="0"/>
              </a:rPr>
              <a:t>LUYỆN TẬP</a:t>
            </a:r>
          </a:p>
        </p:txBody>
      </p:sp>
      <p:sp>
        <p:nvSpPr>
          <p:cNvPr id="14" name="Freeform 15">
            <a:extLst>
              <a:ext uri="{FF2B5EF4-FFF2-40B4-BE49-F238E27FC236}">
                <a16:creationId xmlns:a16="http://schemas.microsoft.com/office/drawing/2014/main" id="{243DBB3D-DCC9-4795-079E-82D298B18015}"/>
              </a:ext>
            </a:extLst>
          </p:cNvPr>
          <p:cNvSpPr/>
          <p:nvPr/>
        </p:nvSpPr>
        <p:spPr>
          <a:xfrm>
            <a:off x="7455444" y="2476500"/>
            <a:ext cx="10097343" cy="5073915"/>
          </a:xfrm>
          <a:custGeom>
            <a:avLst/>
            <a:gdLst/>
            <a:ahLst/>
            <a:cxnLst/>
            <a:rect l="l" t="t" r="r" b="b"/>
            <a:pathLst>
              <a:path w="7315200" h="3675888">
                <a:moveTo>
                  <a:pt x="0" y="0"/>
                </a:moveTo>
                <a:lnTo>
                  <a:pt x="7315200" y="0"/>
                </a:lnTo>
                <a:lnTo>
                  <a:pt x="7315200" y="3675888"/>
                </a:lnTo>
                <a:lnTo>
                  <a:pt x="0" y="3675888"/>
                </a:lnTo>
                <a:lnTo>
                  <a:pt x="0" y="0"/>
                </a:lnTo>
                <a:close/>
              </a:path>
            </a:pathLst>
          </a:custGeom>
          <a:blipFill>
            <a:blip r:embed="rId2"/>
            <a:stretch>
              <a:fillRect/>
            </a:stretch>
          </a:blipFill>
        </p:spPr>
      </p:sp>
      <p:sp>
        <p:nvSpPr>
          <p:cNvPr id="15" name="TextBox 12">
            <a:extLst>
              <a:ext uri="{FF2B5EF4-FFF2-40B4-BE49-F238E27FC236}">
                <a16:creationId xmlns:a16="http://schemas.microsoft.com/office/drawing/2014/main" id="{885310D2-E78E-EC4E-7772-7FD7428E61CD}"/>
              </a:ext>
            </a:extLst>
          </p:cNvPr>
          <p:cNvSpPr txBox="1"/>
          <p:nvPr/>
        </p:nvSpPr>
        <p:spPr>
          <a:xfrm>
            <a:off x="2368765" y="4533900"/>
            <a:ext cx="4130017" cy="2769989"/>
          </a:xfrm>
          <a:prstGeom prst="rect">
            <a:avLst/>
          </a:prstGeom>
        </p:spPr>
        <p:txBody>
          <a:bodyPr wrap="square" lIns="0" tIns="0" rIns="0" bIns="0" rtlCol="0" anchor="t">
            <a:spAutoFit/>
          </a:bodyPr>
          <a:lstStyle/>
          <a:p>
            <a:pPr algn="ctr">
              <a:lnSpc>
                <a:spcPct val="150000"/>
              </a:lnSpc>
              <a:spcBef>
                <a:spcPct val="0"/>
              </a:spcBef>
            </a:pPr>
            <a:r>
              <a:rPr lang="en-US" sz="6000" b="1" dirty="0">
                <a:solidFill>
                  <a:srgbClr val="1F497D"/>
                </a:solidFill>
                <a:latin typeface="Arial" panose="020B0604020202020204" pitchFamily="34" charset="0"/>
                <a:cs typeface="Arial" panose="020B0604020202020204" pitchFamily="34" charset="0"/>
              </a:rPr>
              <a:t>TRÒ CHƠI</a:t>
            </a:r>
          </a:p>
          <a:p>
            <a:pPr algn="ctr">
              <a:lnSpc>
                <a:spcPct val="150000"/>
              </a:lnSpc>
              <a:spcBef>
                <a:spcPct val="0"/>
              </a:spcBef>
            </a:pPr>
            <a:r>
              <a:rPr lang="en-US" sz="6000" b="1" dirty="0">
                <a:solidFill>
                  <a:srgbClr val="1F497D"/>
                </a:solidFill>
                <a:latin typeface="Arial" panose="020B0604020202020204" pitchFamily="34" charset="0"/>
                <a:cs typeface="Arial" panose="020B0604020202020204" pitchFamily="34" charset="0"/>
              </a:rPr>
              <a:t>“</a:t>
            </a:r>
            <a:r>
              <a:rPr lang="en-US" sz="6000" b="1" dirty="0" err="1">
                <a:solidFill>
                  <a:srgbClr val="1F497D"/>
                </a:solidFill>
                <a:latin typeface="Arial" panose="020B0604020202020204" pitchFamily="34" charset="0"/>
                <a:cs typeface="Arial" panose="020B0604020202020204" pitchFamily="34" charset="0"/>
              </a:rPr>
              <a:t>Về</a:t>
            </a:r>
            <a:r>
              <a:rPr lang="en-US" sz="6000" b="1" dirty="0">
                <a:solidFill>
                  <a:srgbClr val="1F497D"/>
                </a:solidFill>
                <a:latin typeface="Arial" panose="020B0604020202020204" pitchFamily="34" charset="0"/>
                <a:cs typeface="Arial" panose="020B0604020202020204" pitchFamily="34" charset="0"/>
              </a:rPr>
              <a:t> </a:t>
            </a:r>
            <a:r>
              <a:rPr lang="en-US" sz="6000" b="1" dirty="0" err="1">
                <a:solidFill>
                  <a:srgbClr val="1F497D"/>
                </a:solidFill>
                <a:latin typeface="Arial" panose="020B0604020202020204" pitchFamily="34" charset="0"/>
                <a:cs typeface="Arial" panose="020B0604020202020204" pitchFamily="34" charset="0"/>
              </a:rPr>
              <a:t>đích</a:t>
            </a:r>
            <a:r>
              <a:rPr lang="en-US" sz="6000" b="1" dirty="0">
                <a:solidFill>
                  <a:srgbClr val="1F497D"/>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4410946"/>
      </p:ext>
    </p:extLst>
  </p:cSld>
  <p:clrMapOvr>
    <a:masterClrMapping/>
  </p:clrMapOvr>
  <p:transition spd="med">
    <p:plu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1">
            <a:extLst>
              <a:ext uri="{FF2B5EF4-FFF2-40B4-BE49-F238E27FC236}">
                <a16:creationId xmlns:a16="http://schemas.microsoft.com/office/drawing/2014/main" id="{0250CA72-1B01-E2E1-2AB2-4CB6541562CA}"/>
              </a:ext>
            </a:extLst>
          </p:cNvPr>
          <p:cNvGrpSpPr/>
          <p:nvPr/>
        </p:nvGrpSpPr>
        <p:grpSpPr>
          <a:xfrm>
            <a:off x="728165" y="512511"/>
            <a:ext cx="17055411" cy="8579051"/>
            <a:chOff x="0" y="0"/>
            <a:chExt cx="22740547" cy="11438735"/>
          </a:xfrm>
        </p:grpSpPr>
        <p:sp>
          <p:nvSpPr>
            <p:cNvPr id="19" name="Freeform 22">
              <a:extLst>
                <a:ext uri="{FF2B5EF4-FFF2-40B4-BE49-F238E27FC236}">
                  <a16:creationId xmlns:a16="http://schemas.microsoft.com/office/drawing/2014/main" id="{4363F8C5-94CD-9FC1-EB5F-478F59B25DD1}"/>
                </a:ext>
              </a:extLst>
            </p:cNvPr>
            <p:cNvSpPr/>
            <p:nvPr/>
          </p:nvSpPr>
          <p:spPr>
            <a:xfrm rot="-10800000">
              <a:off x="0" y="4655856"/>
              <a:ext cx="12360599" cy="6782879"/>
            </a:xfrm>
            <a:custGeom>
              <a:avLst/>
              <a:gdLst/>
              <a:ahLst/>
              <a:cxnLst/>
              <a:rect l="l" t="t" r="r" b="b"/>
              <a:pathLst>
                <a:path w="12360599" h="6782879">
                  <a:moveTo>
                    <a:pt x="0" y="0"/>
                  </a:moveTo>
                  <a:lnTo>
                    <a:pt x="12360599" y="0"/>
                  </a:lnTo>
                  <a:lnTo>
                    <a:pt x="12360599" y="6782879"/>
                  </a:lnTo>
                  <a:lnTo>
                    <a:pt x="0" y="6782879"/>
                  </a:lnTo>
                  <a:lnTo>
                    <a:pt x="0" y="0"/>
                  </a:lnTo>
                  <a:close/>
                </a:path>
              </a:pathLst>
            </a:custGeom>
            <a:blipFill>
              <a:blip r:embed="rId3"/>
              <a:stretch>
                <a:fillRect/>
              </a:stretch>
            </a:blipFill>
          </p:spPr>
        </p:sp>
        <p:sp>
          <p:nvSpPr>
            <p:cNvPr id="20" name="Freeform 23">
              <a:extLst>
                <a:ext uri="{FF2B5EF4-FFF2-40B4-BE49-F238E27FC236}">
                  <a16:creationId xmlns:a16="http://schemas.microsoft.com/office/drawing/2014/main" id="{4E44E4EE-1B66-9768-58EC-CB9F498A3B86}"/>
                </a:ext>
              </a:extLst>
            </p:cNvPr>
            <p:cNvSpPr/>
            <p:nvPr/>
          </p:nvSpPr>
          <p:spPr>
            <a:xfrm rot="-10800000">
              <a:off x="9766743" y="8320993"/>
              <a:ext cx="7577862" cy="3117741"/>
            </a:xfrm>
            <a:custGeom>
              <a:avLst/>
              <a:gdLst/>
              <a:ahLst/>
              <a:cxnLst/>
              <a:rect l="l" t="t" r="r" b="b"/>
              <a:pathLst>
                <a:path w="7577862" h="3117741">
                  <a:moveTo>
                    <a:pt x="0" y="0"/>
                  </a:moveTo>
                  <a:lnTo>
                    <a:pt x="7577862" y="0"/>
                  </a:lnTo>
                  <a:lnTo>
                    <a:pt x="7577862" y="3117742"/>
                  </a:lnTo>
                  <a:lnTo>
                    <a:pt x="0" y="3117742"/>
                  </a:lnTo>
                  <a:lnTo>
                    <a:pt x="0" y="0"/>
                  </a:lnTo>
                  <a:close/>
                </a:path>
              </a:pathLst>
            </a:custGeom>
            <a:blipFill>
              <a:blip r:embed="rId3"/>
              <a:stretch>
                <a:fillRect r="-63114" b="-117557"/>
              </a:stretch>
            </a:blipFill>
          </p:spPr>
        </p:sp>
        <p:sp>
          <p:nvSpPr>
            <p:cNvPr id="21" name="Freeform 24">
              <a:extLst>
                <a:ext uri="{FF2B5EF4-FFF2-40B4-BE49-F238E27FC236}">
                  <a16:creationId xmlns:a16="http://schemas.microsoft.com/office/drawing/2014/main" id="{F2C916F6-B16B-EECC-0262-330611CC4899}"/>
                </a:ext>
              </a:extLst>
            </p:cNvPr>
            <p:cNvSpPr/>
            <p:nvPr/>
          </p:nvSpPr>
          <p:spPr>
            <a:xfrm>
              <a:off x="11244218" y="541558"/>
              <a:ext cx="11496330" cy="6911815"/>
            </a:xfrm>
            <a:custGeom>
              <a:avLst/>
              <a:gdLst/>
              <a:ahLst/>
              <a:cxnLst/>
              <a:rect l="l" t="t" r="r" b="b"/>
              <a:pathLst>
                <a:path w="11496330" h="6911815">
                  <a:moveTo>
                    <a:pt x="0" y="0"/>
                  </a:moveTo>
                  <a:lnTo>
                    <a:pt x="11496329" y="0"/>
                  </a:lnTo>
                  <a:lnTo>
                    <a:pt x="11496329" y="6911815"/>
                  </a:lnTo>
                  <a:lnTo>
                    <a:pt x="0" y="6911815"/>
                  </a:lnTo>
                  <a:lnTo>
                    <a:pt x="0" y="0"/>
                  </a:lnTo>
                  <a:close/>
                </a:path>
              </a:pathLst>
            </a:custGeom>
            <a:blipFill>
              <a:blip r:embed="rId3"/>
              <a:stretch>
                <a:fillRect l="-10890" b="-1213"/>
              </a:stretch>
            </a:blipFill>
          </p:spPr>
        </p:sp>
        <p:sp>
          <p:nvSpPr>
            <p:cNvPr id="22" name="Freeform 25">
              <a:extLst>
                <a:ext uri="{FF2B5EF4-FFF2-40B4-BE49-F238E27FC236}">
                  <a16:creationId xmlns:a16="http://schemas.microsoft.com/office/drawing/2014/main" id="{5AD06B51-D877-1901-45C2-9AC15AABB2F9}"/>
                </a:ext>
              </a:extLst>
            </p:cNvPr>
            <p:cNvSpPr/>
            <p:nvPr/>
          </p:nvSpPr>
          <p:spPr>
            <a:xfrm>
              <a:off x="3202955" y="0"/>
              <a:ext cx="8041263" cy="3429007"/>
            </a:xfrm>
            <a:custGeom>
              <a:avLst/>
              <a:gdLst/>
              <a:ahLst/>
              <a:cxnLst/>
              <a:rect l="l" t="t" r="r" b="b"/>
              <a:pathLst>
                <a:path w="8041263" h="3429007">
                  <a:moveTo>
                    <a:pt x="0" y="0"/>
                  </a:moveTo>
                  <a:lnTo>
                    <a:pt x="8041263" y="0"/>
                  </a:lnTo>
                  <a:lnTo>
                    <a:pt x="8041263" y="3429007"/>
                  </a:lnTo>
                  <a:lnTo>
                    <a:pt x="0" y="3429007"/>
                  </a:lnTo>
                  <a:lnTo>
                    <a:pt x="0" y="0"/>
                  </a:lnTo>
                  <a:close/>
                </a:path>
              </a:pathLst>
            </a:custGeom>
            <a:blipFill>
              <a:blip r:embed="rId3"/>
              <a:stretch>
                <a:fillRect t="-105669" r="-60905" b="-1393"/>
              </a:stretch>
            </a:blipFill>
          </p:spPr>
        </p:sp>
      </p:grpSp>
      <p:sp>
        <p:nvSpPr>
          <p:cNvPr id="23" name="cờ 9">
            <a:extLst>
              <a:ext uri="{FF2B5EF4-FFF2-40B4-BE49-F238E27FC236}">
                <a16:creationId xmlns:a16="http://schemas.microsoft.com/office/drawing/2014/main" id="{A71ED533-8ECF-354E-3F8E-8A9E3DFC323A}"/>
              </a:ext>
            </a:extLst>
          </p:cNvPr>
          <p:cNvSpPr/>
          <p:nvPr/>
        </p:nvSpPr>
        <p:spPr>
          <a:xfrm>
            <a:off x="220074" y="497862"/>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30" name="1">
            <a:hlinkClick r:id="rId5" action="ppaction://hlinksldjump"/>
            <a:extLst>
              <a:ext uri="{FF2B5EF4-FFF2-40B4-BE49-F238E27FC236}">
                <a16:creationId xmlns:a16="http://schemas.microsoft.com/office/drawing/2014/main" id="{DEB51D0C-340F-CCA4-3D82-743FE8083CC8}"/>
              </a:ext>
            </a:extLst>
          </p:cNvPr>
          <p:cNvSpPr/>
          <p:nvPr/>
        </p:nvSpPr>
        <p:spPr>
          <a:xfrm rot="16200000">
            <a:off x="7923406" y="7499283"/>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84C1C"/>
                </a:solidFill>
                <a:latin typeface="Arial" panose="020B0604020202020204" pitchFamily="34" charset="0"/>
                <a:cs typeface="Arial" panose="020B0604020202020204" pitchFamily="34" charset="0"/>
              </a:rPr>
              <a:t>1</a:t>
            </a:r>
            <a:endParaRPr lang="x-none" sz="3600" b="1" dirty="0">
              <a:solidFill>
                <a:srgbClr val="D84C1C"/>
              </a:solidFill>
              <a:latin typeface="Arial" panose="020B0604020202020204" pitchFamily="34" charset="0"/>
              <a:cs typeface="Arial" panose="020B0604020202020204" pitchFamily="34" charset="0"/>
            </a:endParaRPr>
          </a:p>
        </p:txBody>
      </p:sp>
      <p:sp>
        <p:nvSpPr>
          <p:cNvPr id="32" name="3">
            <a:hlinkClick r:id="rId6" action="ppaction://hlinksldjump"/>
            <a:extLst>
              <a:ext uri="{FF2B5EF4-FFF2-40B4-BE49-F238E27FC236}">
                <a16:creationId xmlns:a16="http://schemas.microsoft.com/office/drawing/2014/main" id="{3F1B51DE-F0BC-F6DD-5229-467DCEA48221}"/>
              </a:ext>
            </a:extLst>
          </p:cNvPr>
          <p:cNvSpPr/>
          <p:nvPr/>
        </p:nvSpPr>
        <p:spPr>
          <a:xfrm rot="874228">
            <a:off x="2311318" y="5714335"/>
            <a:ext cx="1060704" cy="1306958"/>
          </a:xfrm>
          <a:prstGeom prst="triangle">
            <a:avLst>
              <a:gd name="adj" fmla="val 509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84C1C"/>
                </a:solidFill>
                <a:latin typeface="Arial" panose="020B0604020202020204" pitchFamily="34" charset="0"/>
                <a:cs typeface="Arial" panose="020B0604020202020204" pitchFamily="34" charset="0"/>
              </a:rPr>
              <a:t>2</a:t>
            </a:r>
            <a:endParaRPr lang="x-none" sz="3600" b="1" dirty="0">
              <a:solidFill>
                <a:srgbClr val="D84C1C"/>
              </a:solidFill>
              <a:latin typeface="Arial" panose="020B0604020202020204" pitchFamily="34" charset="0"/>
              <a:cs typeface="Arial" panose="020B0604020202020204" pitchFamily="34" charset="0"/>
            </a:endParaRPr>
          </a:p>
        </p:txBody>
      </p:sp>
      <p:sp>
        <p:nvSpPr>
          <p:cNvPr id="33" name="4">
            <a:hlinkClick r:id="rId7" action="ppaction://hlinksldjump"/>
            <a:extLst>
              <a:ext uri="{FF2B5EF4-FFF2-40B4-BE49-F238E27FC236}">
                <a16:creationId xmlns:a16="http://schemas.microsoft.com/office/drawing/2014/main" id="{027F193F-BAFA-37AF-CBD1-9D2C66DD6191}"/>
              </a:ext>
            </a:extLst>
          </p:cNvPr>
          <p:cNvSpPr/>
          <p:nvPr/>
        </p:nvSpPr>
        <p:spPr>
          <a:xfrm rot="5400000">
            <a:off x="9023072" y="4527686"/>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84C1C"/>
                </a:solidFill>
                <a:latin typeface="Arial" panose="020B0604020202020204" pitchFamily="34" charset="0"/>
                <a:cs typeface="Arial" panose="020B0604020202020204" pitchFamily="34" charset="0"/>
              </a:rPr>
              <a:t>3</a:t>
            </a:r>
            <a:endParaRPr lang="x-none" sz="3600" b="1" dirty="0">
              <a:solidFill>
                <a:srgbClr val="D84C1C"/>
              </a:solidFill>
              <a:latin typeface="Arial" panose="020B0604020202020204" pitchFamily="34" charset="0"/>
              <a:cs typeface="Arial" panose="020B0604020202020204" pitchFamily="34" charset="0"/>
            </a:endParaRPr>
          </a:p>
        </p:txBody>
      </p:sp>
      <p:sp>
        <p:nvSpPr>
          <p:cNvPr id="34" name="5">
            <a:hlinkClick r:id="rId8" action="ppaction://hlinksldjump"/>
            <a:extLst>
              <a:ext uri="{FF2B5EF4-FFF2-40B4-BE49-F238E27FC236}">
                <a16:creationId xmlns:a16="http://schemas.microsoft.com/office/drawing/2014/main" id="{E88D39CD-A20F-2D07-41C1-14F0055230E6}"/>
              </a:ext>
            </a:extLst>
          </p:cNvPr>
          <p:cNvSpPr/>
          <p:nvPr/>
        </p:nvSpPr>
        <p:spPr>
          <a:xfrm>
            <a:off x="15107116" y="3299564"/>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84C1C"/>
                </a:solidFill>
                <a:latin typeface="Arial" panose="020B0604020202020204" pitchFamily="34" charset="0"/>
                <a:cs typeface="Arial" panose="020B0604020202020204" pitchFamily="34" charset="0"/>
              </a:rPr>
              <a:t>4</a:t>
            </a:r>
            <a:endParaRPr lang="x-none" sz="3600" b="1" dirty="0">
              <a:solidFill>
                <a:srgbClr val="D84C1C"/>
              </a:solidFill>
              <a:latin typeface="Arial" panose="020B0604020202020204" pitchFamily="34" charset="0"/>
              <a:cs typeface="Arial" panose="020B0604020202020204" pitchFamily="34" charset="0"/>
            </a:endParaRPr>
          </a:p>
        </p:txBody>
      </p:sp>
      <p:sp>
        <p:nvSpPr>
          <p:cNvPr id="35" name="6">
            <a:hlinkClick r:id="rId9" action="ppaction://hlinksldjump"/>
            <a:extLst>
              <a:ext uri="{FF2B5EF4-FFF2-40B4-BE49-F238E27FC236}">
                <a16:creationId xmlns:a16="http://schemas.microsoft.com/office/drawing/2014/main" id="{12BDE332-1794-3A81-95F6-AA341768124A}"/>
              </a:ext>
            </a:extLst>
          </p:cNvPr>
          <p:cNvSpPr/>
          <p:nvPr/>
        </p:nvSpPr>
        <p:spPr>
          <a:xfrm rot="15900649">
            <a:off x="8596319" y="1380561"/>
            <a:ext cx="1060704" cy="13090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D84C1C"/>
                </a:solidFill>
                <a:latin typeface="Arial" panose="020B0604020202020204" pitchFamily="34" charset="0"/>
                <a:cs typeface="Arial" panose="020B0604020202020204" pitchFamily="34" charset="0"/>
              </a:rPr>
              <a:t>5</a:t>
            </a:r>
            <a:endParaRPr lang="x-none" sz="3600" b="1" dirty="0">
              <a:solidFill>
                <a:srgbClr val="D84C1C"/>
              </a:solidFill>
              <a:latin typeface="Arial" panose="020B0604020202020204" pitchFamily="34" charset="0"/>
              <a:cs typeface="Arial" panose="020B0604020202020204" pitchFamily="34" charset="0"/>
            </a:endParaRPr>
          </a:p>
        </p:txBody>
      </p:sp>
      <p:sp>
        <p:nvSpPr>
          <p:cNvPr id="38" name="Right Arrow 37">
            <a:hlinkClick r:id="rId10" action="ppaction://hlinksldjump"/>
            <a:extLst>
              <a:ext uri="{FF2B5EF4-FFF2-40B4-BE49-F238E27FC236}">
                <a16:creationId xmlns:a16="http://schemas.microsoft.com/office/drawing/2014/main" id="{B4E69C03-CF72-0F71-4ED2-5DDEB5225DE3}"/>
              </a:ext>
            </a:extLst>
          </p:cNvPr>
          <p:cNvSpPr/>
          <p:nvPr/>
        </p:nvSpPr>
        <p:spPr>
          <a:xfrm>
            <a:off x="16002000" y="8877301"/>
            <a:ext cx="1295400" cy="11430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sp>
        <p:nvSpPr>
          <p:cNvPr id="39" name="xanh">
            <a:extLst>
              <a:ext uri="{FF2B5EF4-FFF2-40B4-BE49-F238E27FC236}">
                <a16:creationId xmlns:a16="http://schemas.microsoft.com/office/drawing/2014/main" id="{CEC9B0EA-F618-4E64-6680-CACC4C7A69FC}"/>
              </a:ext>
            </a:extLst>
          </p:cNvPr>
          <p:cNvSpPr/>
          <p:nvPr/>
        </p:nvSpPr>
        <p:spPr>
          <a:xfrm>
            <a:off x="13030200" y="6325189"/>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1"/>
            <a:stretch>
              <a:fillRect/>
            </a:stretch>
          </a:blipFill>
        </p:spPr>
      </p:sp>
      <p:sp>
        <p:nvSpPr>
          <p:cNvPr id="42" name="xanh quay đầu">
            <a:extLst>
              <a:ext uri="{FF2B5EF4-FFF2-40B4-BE49-F238E27FC236}">
                <a16:creationId xmlns:a16="http://schemas.microsoft.com/office/drawing/2014/main" id="{B98FF3D6-79AE-B71A-A25E-309CE634B3AD}"/>
              </a:ext>
            </a:extLst>
          </p:cNvPr>
          <p:cNvSpPr/>
          <p:nvPr/>
        </p:nvSpPr>
        <p:spPr>
          <a:xfrm flipH="1">
            <a:off x="1558405" y="4681793"/>
            <a:ext cx="2533992"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1"/>
            <a:stretch>
              <a:fillRect/>
            </a:stretch>
          </a:blipFill>
        </p:spPr>
      </p:sp>
      <p:sp>
        <p:nvSpPr>
          <p:cNvPr id="44" name="xanh 3">
            <a:extLst>
              <a:ext uri="{FF2B5EF4-FFF2-40B4-BE49-F238E27FC236}">
                <a16:creationId xmlns:a16="http://schemas.microsoft.com/office/drawing/2014/main" id="{27EAD61C-80F8-12B1-6B3F-5CF3C5B7BFB1}"/>
              </a:ext>
            </a:extLst>
          </p:cNvPr>
          <p:cNvSpPr/>
          <p:nvPr/>
        </p:nvSpPr>
        <p:spPr>
          <a:xfrm>
            <a:off x="14832259" y="1187552"/>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1"/>
            <a:stretch>
              <a:fillRect/>
            </a:stretch>
          </a:blipFill>
        </p:spPr>
        <p:txBody>
          <a:bodyPr/>
          <a:lstStyle/>
          <a:p>
            <a:endParaRPr lang="x-none" dirty="0">
              <a:solidFill>
                <a:prstClr val="black"/>
              </a:solidFill>
            </a:endParaRPr>
          </a:p>
        </p:txBody>
      </p:sp>
    </p:spTree>
    <p:extLst>
      <p:ext uri="{BB962C8B-B14F-4D97-AF65-F5344CB8AC3E}">
        <p14:creationId xmlns:p14="http://schemas.microsoft.com/office/powerpoint/2010/main" val="1283763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541 -0.02824 L -0.29375 -0.00463 " pathEditMode="relative" rAng="0" ptsTypes="AA">
                                      <p:cBhvr>
                                        <p:cTn id="6" dur="1250" fill="hold"/>
                                        <p:tgtEl>
                                          <p:spTgt spid="39"/>
                                        </p:tgtEl>
                                        <p:attrNameLst>
                                          <p:attrName>ppt_x</p:attrName>
                                          <p:attrName>ppt_y</p:attrName>
                                        </p:attrNameLst>
                                      </p:cBhvr>
                                      <p:rCtr x="-12917" y="1173"/>
                                    </p:animMotion>
                                  </p:childTnLst>
                                </p:cTn>
                              </p:par>
                            </p:childTnLst>
                          </p:cTn>
                        </p:par>
                      </p:childTnLst>
                    </p:cTn>
                  </p:par>
                  <p:par>
                    <p:cTn id="7" fill="hold">
                      <p:stCondLst>
                        <p:cond delay="indefinite"/>
                      </p:stCondLst>
                      <p:childTnLst>
                        <p:par>
                          <p:cTn id="8" fill="hold">
                            <p:stCondLst>
                              <p:cond delay="0"/>
                            </p:stCondLst>
                            <p:childTnLst>
                              <p:par>
                                <p:cTn id="9" presetID="12" presetClass="exit" presetSubtype="8" fill="hold" nodeType="clickEffect">
                                  <p:stCondLst>
                                    <p:cond delay="0"/>
                                  </p:stCondLst>
                                  <p:childTnLst>
                                    <p:anim calcmode="lin" valueType="num">
                                      <p:cBhvr additive="base">
                                        <p:cTn id="10" dur="500"/>
                                        <p:tgtEl>
                                          <p:spTgt spid="39"/>
                                        </p:tgtEl>
                                        <p:attrNameLst>
                                          <p:attrName>ppt_x</p:attrName>
                                        </p:attrNameLst>
                                      </p:cBhvr>
                                      <p:tavLst>
                                        <p:tav tm="0">
                                          <p:val>
                                            <p:strVal val="#ppt_x"/>
                                          </p:val>
                                        </p:tav>
                                        <p:tav tm="100000">
                                          <p:val>
                                            <p:strVal val="#ppt_x-#ppt_w*1.125000"/>
                                          </p:val>
                                        </p:tav>
                                      </p:tavLst>
                                    </p:anim>
                                    <p:animEffect transition="out" filter="wipe(left)">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4549 -0.02608 L 0.22032 -0.06991 " pathEditMode="relative" rAng="0" ptsTypes="AA">
                                      <p:cBhvr>
                                        <p:cTn id="21" dur="1250" fill="hold"/>
                                        <p:tgtEl>
                                          <p:spTgt spid="42"/>
                                        </p:tgtEl>
                                        <p:attrNameLst>
                                          <p:attrName>ppt_x</p:attrName>
                                          <p:attrName>ppt_y</p:attrName>
                                        </p:attrNameLst>
                                      </p:cBhvr>
                                      <p:rCtr x="8741" y="-2191"/>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24453 -0.05818 L 0.44176 -0.08179 " pathEditMode="relative" rAng="0" ptsTypes="AA">
                                      <p:cBhvr>
                                        <p:cTn id="25" dur="1250" fill="hold"/>
                                        <p:tgtEl>
                                          <p:spTgt spid="42"/>
                                        </p:tgtEl>
                                        <p:attrNameLst>
                                          <p:attrName>ppt_x</p:attrName>
                                          <p:attrName>ppt_y</p:attrName>
                                        </p:attrNameLst>
                                      </p:cBhvr>
                                      <p:rCtr x="9861" y="-1188"/>
                                    </p:animMotion>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
                                        <p:tgtEl>
                                          <p:spTgt spid="42"/>
                                        </p:tgtEl>
                                      </p:cBhvr>
                                    </p:animEffect>
                                    <p:set>
                                      <p:cBhvr>
                                        <p:cTn id="30" dur="1" fill="hold">
                                          <p:stCondLst>
                                            <p:cond delay="9"/>
                                          </p:stCondLst>
                                        </p:cTn>
                                        <p:tgtEl>
                                          <p:spTgt spid="42"/>
                                        </p:tgtEl>
                                        <p:attrNameLst>
                                          <p:attrName>style.visibility</p:attrName>
                                        </p:attrNameLst>
                                      </p:cBhvr>
                                      <p:to>
                                        <p:strVal val="hidden"/>
                                      </p:to>
                                    </p:set>
                                  </p:childTnLst>
                                </p:cTn>
                              </p:par>
                              <p:par>
                                <p:cTn id="31" presetID="1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p:tgtEl>
                                          <p:spTgt spid="44"/>
                                        </p:tgtEl>
                                        <p:attrNameLst>
                                          <p:attrName>ppt_y</p:attrName>
                                        </p:attrNameLst>
                                      </p:cBhvr>
                                      <p:tavLst>
                                        <p:tav tm="0">
                                          <p:val>
                                            <p:strVal val="#ppt_y+#ppt_h*1.125000"/>
                                          </p:val>
                                        </p:tav>
                                        <p:tav tm="100000">
                                          <p:val>
                                            <p:strVal val="#ppt_y"/>
                                          </p:val>
                                        </p:tav>
                                      </p:tavLst>
                                    </p:anim>
                                    <p:animEffect transition="in" filter="wipe(up)">
                                      <p:cBhvr>
                                        <p:cTn id="34" dur="500"/>
                                        <p:tgtEl>
                                          <p:spTgt spid="44"/>
                                        </p:tgtEl>
                                      </p:cBhvr>
                                    </p:animEffect>
                                  </p:childTnLst>
                                </p:cTn>
                              </p:par>
                            </p:childTnLst>
                          </p:cTn>
                        </p:par>
                      </p:childTnLst>
                    </p:cTn>
                  </p:par>
                </p:childTnLst>
              </p:cTn>
              <p:nextCondLst>
                <p:cond evt="onClick" delay="0">
                  <p:tgtEl>
                    <p:spTgt spid="42"/>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2.36111E-6 0 L -0.17978 -0.09799 " pathEditMode="relative" rAng="0" ptsTypes="AA">
                                      <p:cBhvr>
                                        <p:cTn id="39" dur="1250" fill="hold"/>
                                        <p:tgtEl>
                                          <p:spTgt spid="44"/>
                                        </p:tgtEl>
                                        <p:attrNameLst>
                                          <p:attrName>ppt_x</p:attrName>
                                          <p:attrName>ppt_y</p:attrName>
                                        </p:attrNameLst>
                                      </p:cBhvr>
                                      <p:rCtr x="-8993" y="-4907"/>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2" nodeType="clickEffect">
                                  <p:stCondLst>
                                    <p:cond delay="0"/>
                                  </p:stCondLst>
                                  <p:childTnLst>
                                    <p:animMotion origin="layout" path="M -0.17978 -0.09799 L -0.43525 -0.0929 " pathEditMode="relative" rAng="0" ptsTypes="AA">
                                      <p:cBhvr>
                                        <p:cTn id="43" dur="1250" fill="hold"/>
                                        <p:tgtEl>
                                          <p:spTgt spid="44"/>
                                        </p:tgtEl>
                                        <p:attrNameLst>
                                          <p:attrName>ppt_x</p:attrName>
                                          <p:attrName>ppt_y</p:attrName>
                                        </p:attrNameLst>
                                      </p:cBhvr>
                                      <p:rCtr x="-12778" y="247"/>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3" nodeType="clickEffect">
                                  <p:stCondLst>
                                    <p:cond delay="0"/>
                                  </p:stCondLst>
                                  <p:childTnLst>
                                    <p:animMotion origin="layout" path="M -0.43525 -0.0929 L -0.72978 -0.07639 " pathEditMode="relative" rAng="0" ptsTypes="AA">
                                      <p:cBhvr>
                                        <p:cTn id="47" dur="1250" fill="hold"/>
                                        <p:tgtEl>
                                          <p:spTgt spid="44"/>
                                        </p:tgtEl>
                                        <p:attrNameLst>
                                          <p:attrName>ppt_x</p:attrName>
                                          <p:attrName>ppt_y</p:attrName>
                                        </p:attrNameLst>
                                      </p:cBhvr>
                                      <p:rCtr x="-13750" y="0"/>
                                    </p:animMotion>
                                  </p:childTnLst>
                                </p:cTn>
                              </p:par>
                            </p:childTnLst>
                          </p:cTn>
                        </p:par>
                      </p:childTnLst>
                    </p:cTn>
                  </p:par>
                </p:childTnLst>
              </p:cTn>
              <p:nextCondLst>
                <p:cond evt="onClick" delay="0">
                  <p:tgtEl>
                    <p:spTgt spid="44"/>
                  </p:tgtEl>
                </p:cond>
              </p:nextCondLst>
            </p:seq>
          </p:childTnLst>
        </p:cTn>
      </p:par>
    </p:tnLst>
    <p:bldLst>
      <p:bldP spid="44" grpId="0" animBg="1"/>
      <p:bldP spid="44" grpId="1" animBg="1"/>
      <p:bldP spid="44" grpId="2" animBg="1"/>
      <p:bldP spid="44"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7994258"/>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Câu </a:t>
            </a:r>
            <a:r>
              <a:rPr lang="en-US" sz="4000" b="1">
                <a:solidFill>
                  <a:schemeClr val="tx1"/>
                </a:solidFill>
                <a:latin typeface="Arial" panose="020B0604020202020204" pitchFamily="34" charset="0"/>
                <a:cs typeface="Arial" panose="020B0604020202020204" pitchFamily="34" charset="0"/>
              </a:rPr>
              <a:t>1</a:t>
            </a:r>
            <a:r>
              <a:rPr lang="vi-VN" sz="4000" b="1">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Quá trình đẳng áp là gì?</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a:solidFill>
                  <a:schemeClr val="tx1"/>
                </a:solidFill>
                <a:latin typeface="Arial" panose="020B0604020202020204" pitchFamily="34" charset="0"/>
                <a:cs typeface="Arial" panose="020B0604020202020204" pitchFamily="34" charset="0"/>
              </a:rPr>
              <a:t>A. Quá trình biến đổi trạng thái của một khối lượng khí xác định khi giữ khối lượng không đổi.</a:t>
            </a: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a:solidFill>
                  <a:schemeClr val="tx1"/>
                </a:solidFill>
                <a:latin typeface="Arial" panose="020B0604020202020204" pitchFamily="34" charset="0"/>
                <a:cs typeface="Arial" panose="020B0604020202020204" pitchFamily="34" charset="0"/>
              </a:rPr>
              <a:t>C. Quá trình biến đổi trạng thái của một khối lượng khí xác định khi giữ thể tích không đổi.</a:t>
            </a: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a:solidFill>
                  <a:schemeClr val="tx1"/>
                </a:solidFill>
                <a:latin typeface="Arial" panose="020B0604020202020204" pitchFamily="34" charset="0"/>
                <a:cs typeface="Arial" panose="020B0604020202020204" pitchFamily="34" charset="0"/>
              </a:rPr>
              <a:t>B. Quá trình biến đổi trạng thái của một khối lượng khí xác định khi nhiệt độ giữ không đổi.</a:t>
            </a:r>
          </a:p>
        </p:txBody>
      </p:sp>
      <p:sp>
        <p:nvSpPr>
          <p:cNvPr id="68" name="Đáp án sai 3">
            <a:extLst>
              <a:ext uri="{FF2B5EF4-FFF2-40B4-BE49-F238E27FC236}">
                <a16:creationId xmlns:a16="http://schemas.microsoft.com/office/drawing/2014/main" id="{98AC7C36-17E6-7D99-2014-5789447F054D}"/>
              </a:ext>
            </a:extLst>
          </p:cNvPr>
          <p:cNvSpPr/>
          <p:nvPr/>
        </p:nvSpPr>
        <p:spPr>
          <a:xfrm>
            <a:off x="9520314" y="574368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a:solidFill>
                  <a:schemeClr val="tx1"/>
                </a:solidFill>
                <a:latin typeface="Arial" panose="020B0604020202020204" pitchFamily="34" charset="0"/>
                <a:cs typeface="Arial" panose="020B0604020202020204" pitchFamily="34" charset="0"/>
              </a:rPr>
              <a:t>D. Quá trình biến đổi trạng thái của một khối lượng khí xác định khi giữ áp suất không đổi.</a:t>
            </a: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5736060"/>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a:solidFill>
                  <a:schemeClr val="tx1"/>
                </a:solidFill>
                <a:latin typeface="Arial" panose="020B0604020202020204" pitchFamily="34" charset="0"/>
                <a:cs typeface="Arial" panose="020B0604020202020204" pitchFamily="34" charset="0"/>
              </a:rPr>
              <a:t>D. Quá trình biến đổi trạng thái của một khối lượng khí xác định khi giữ áp suất không đổi.</a:t>
            </a:r>
          </a:p>
        </p:txBody>
      </p:sp>
    </p:spTree>
    <p:extLst>
      <p:ext uri="{BB962C8B-B14F-4D97-AF65-F5344CB8AC3E}">
        <p14:creationId xmlns:p14="http://schemas.microsoft.com/office/powerpoint/2010/main" val="6162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8370366"/>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529605" y="410932"/>
            <a:ext cx="17289751" cy="308475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3000" b="1">
                <a:solidFill>
                  <a:schemeClr val="tx1"/>
                </a:solidFill>
                <a:latin typeface="Arial" panose="020B0604020202020204" pitchFamily="34" charset="0"/>
                <a:cs typeface="Arial" panose="020B0604020202020204" pitchFamily="34" charset="0"/>
              </a:rPr>
              <a:t>Câu 2:</a:t>
            </a:r>
            <a:r>
              <a:rPr lang="en-US" sz="3000">
                <a:solidFill>
                  <a:schemeClr val="tx1"/>
                </a:solidFill>
                <a:latin typeface="Arial" panose="020B0604020202020204" pitchFamily="34" charset="0"/>
                <a:cs typeface="Arial" panose="020B0604020202020204" pitchFamily="34" charset="0"/>
              </a:rPr>
              <a:t> Một mô hình áp kế gồm một bình cầu thủy tinh gắn với một ống nhỏ AB nằm ngang, biết bình cầu thủy tinh có thể tích 270 cm</a:t>
            </a:r>
            <a:r>
              <a:rPr lang="en-US" sz="3000" baseline="30000">
                <a:solidFill>
                  <a:schemeClr val="tx1"/>
                </a:solidFill>
                <a:latin typeface="Arial" panose="020B0604020202020204" pitchFamily="34" charset="0"/>
                <a:cs typeface="Arial" panose="020B0604020202020204" pitchFamily="34" charset="0"/>
              </a:rPr>
              <a:t>3</a:t>
            </a:r>
            <a:r>
              <a:rPr lang="en-US" sz="3000">
                <a:solidFill>
                  <a:schemeClr val="tx1"/>
                </a:solidFill>
                <a:latin typeface="Arial" panose="020B0604020202020204" pitchFamily="34" charset="0"/>
                <a:cs typeface="Arial" panose="020B0604020202020204" pitchFamily="34" charset="0"/>
              </a:rPr>
              <a:t> và ống nhỏ AB có diện tích tiết diện là 0,1 cm</a:t>
            </a:r>
            <a:r>
              <a:rPr lang="en-US" sz="3000" baseline="30000">
                <a:solidFill>
                  <a:schemeClr val="tx1"/>
                </a:solidFill>
                <a:latin typeface="Arial" panose="020B0604020202020204" pitchFamily="34" charset="0"/>
                <a:cs typeface="Arial" panose="020B0604020202020204" pitchFamily="34" charset="0"/>
              </a:rPr>
              <a:t>2</a:t>
            </a:r>
            <a:r>
              <a:rPr lang="en-US" sz="3000">
                <a:solidFill>
                  <a:schemeClr val="tx1"/>
                </a:solidFill>
                <a:latin typeface="Arial" panose="020B0604020202020204" pitchFamily="34" charset="0"/>
                <a:cs typeface="Arial" panose="020B0604020202020204" pitchFamily="34" charset="0"/>
              </a:rPr>
              <a:t>. Trong ống AB có một giọt thủy ngân. Ở 0</a:t>
            </a:r>
            <a:r>
              <a:rPr lang="en-US" sz="3000" baseline="30000">
                <a:solidFill>
                  <a:schemeClr val="tx1"/>
                </a:solidFill>
                <a:latin typeface="Arial" panose="020B0604020202020204" pitchFamily="34" charset="0"/>
                <a:cs typeface="Arial" panose="020B0604020202020204" pitchFamily="34" charset="0"/>
              </a:rPr>
              <a:t>0</a:t>
            </a:r>
            <a:r>
              <a:rPr lang="en-US" sz="3000">
                <a:solidFill>
                  <a:schemeClr val="tx1"/>
                </a:solidFill>
                <a:latin typeface="Arial" panose="020B0604020202020204" pitchFamily="34" charset="0"/>
                <a:cs typeface="Arial" panose="020B0604020202020204" pitchFamily="34" charset="0"/>
              </a:rPr>
              <a:t>C giọt thủy tinh cách A 30 cm. Khi hơ nóng bình cầu lên đến 10</a:t>
            </a:r>
            <a:r>
              <a:rPr lang="en-US" sz="3000" baseline="30000">
                <a:solidFill>
                  <a:schemeClr val="tx1"/>
                </a:solidFill>
                <a:latin typeface="Arial" panose="020B0604020202020204" pitchFamily="34" charset="0"/>
                <a:cs typeface="Arial" panose="020B0604020202020204" pitchFamily="34" charset="0"/>
              </a:rPr>
              <a:t>0</a:t>
            </a:r>
            <a:r>
              <a:rPr lang="en-US" sz="3000">
                <a:solidFill>
                  <a:schemeClr val="tx1"/>
                </a:solidFill>
                <a:latin typeface="Arial" panose="020B0604020202020204" pitchFamily="34" charset="0"/>
                <a:cs typeface="Arial" panose="020B0604020202020204" pitchFamily="34" charset="0"/>
              </a:rPr>
              <a:t>C thì khoảng di chuyển của giọt thủy ngân là</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4115353"/>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A. 100 cm.</a:t>
            </a:r>
          </a:p>
        </p:txBody>
      </p:sp>
      <p:sp>
        <p:nvSpPr>
          <p:cNvPr id="66" name="Đáp án sai 1">
            <a:extLst>
              <a:ext uri="{FF2B5EF4-FFF2-40B4-BE49-F238E27FC236}">
                <a16:creationId xmlns:a16="http://schemas.microsoft.com/office/drawing/2014/main" id="{1713963F-2894-56F2-E53C-4371936FB85C}"/>
              </a:ext>
            </a:extLst>
          </p:cNvPr>
          <p:cNvSpPr/>
          <p:nvPr/>
        </p:nvSpPr>
        <p:spPr>
          <a:xfrm>
            <a:off x="529605" y="644169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C. 70 cm.</a:t>
            </a:r>
          </a:p>
        </p:txBody>
      </p:sp>
      <p:sp>
        <p:nvSpPr>
          <p:cNvPr id="67" name="Đáp án sai 2">
            <a:extLst>
              <a:ext uri="{FF2B5EF4-FFF2-40B4-BE49-F238E27FC236}">
                <a16:creationId xmlns:a16="http://schemas.microsoft.com/office/drawing/2014/main" id="{72E080E8-9CBE-7E1E-25CC-340E27A4D017}"/>
              </a:ext>
            </a:extLst>
          </p:cNvPr>
          <p:cNvSpPr/>
          <p:nvPr/>
        </p:nvSpPr>
        <p:spPr>
          <a:xfrm>
            <a:off x="9566036" y="410013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B. 80 cm.</a:t>
            </a:r>
          </a:p>
        </p:txBody>
      </p:sp>
      <p:sp>
        <p:nvSpPr>
          <p:cNvPr id="68" name="Đáp án sai 3">
            <a:extLst>
              <a:ext uri="{FF2B5EF4-FFF2-40B4-BE49-F238E27FC236}">
                <a16:creationId xmlns:a16="http://schemas.microsoft.com/office/drawing/2014/main" id="{98AC7C36-17E6-7D99-2014-5789447F054D}"/>
              </a:ext>
            </a:extLst>
          </p:cNvPr>
          <p:cNvSpPr/>
          <p:nvPr/>
        </p:nvSpPr>
        <p:spPr>
          <a:xfrm>
            <a:off x="9566036" y="643633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D. 60 cm.</a:t>
            </a: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4115352"/>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A. 100 cm.</a:t>
            </a:r>
          </a:p>
        </p:txBody>
      </p:sp>
    </p:spTree>
    <p:extLst>
      <p:ext uri="{BB962C8B-B14F-4D97-AF65-F5344CB8AC3E}">
        <p14:creationId xmlns:p14="http://schemas.microsoft.com/office/powerpoint/2010/main" val="28893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1" y="8377986"/>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499124" y="383728"/>
            <a:ext cx="17289751" cy="268888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Câu 3:</a:t>
            </a:r>
            <a:r>
              <a:rPr lang="en-US" sz="4000">
                <a:solidFill>
                  <a:schemeClr val="tx1"/>
                </a:solidFill>
                <a:latin typeface="Arial" panose="020B0604020202020204" pitchFamily="34" charset="0"/>
                <a:cs typeface="Arial" panose="020B0604020202020204" pitchFamily="34" charset="0"/>
              </a:rPr>
              <a:t> Cho một khối khí dãn nở đẳng áp từ nhiệt độ t</a:t>
            </a:r>
            <a:r>
              <a:rPr lang="en-US" sz="4000" baseline="-25000">
                <a:solidFill>
                  <a:schemeClr val="tx1"/>
                </a:solidFill>
                <a:latin typeface="Arial" panose="020B0604020202020204" pitchFamily="34" charset="0"/>
                <a:cs typeface="Arial" panose="020B0604020202020204" pitchFamily="34" charset="0"/>
              </a:rPr>
              <a:t>1</a:t>
            </a:r>
            <a:r>
              <a:rPr lang="en-US" sz="4000">
                <a:solidFill>
                  <a:schemeClr val="tx1"/>
                </a:solidFill>
                <a:latin typeface="Arial" panose="020B0604020202020204" pitchFamily="34" charset="0"/>
                <a:cs typeface="Arial" panose="020B0604020202020204" pitchFamily="34" charset="0"/>
              </a:rPr>
              <a:t> = 20</a:t>
            </a:r>
            <a:r>
              <a:rPr lang="en-US" sz="4000" baseline="30000">
                <a:solidFill>
                  <a:schemeClr val="tx1"/>
                </a:solidFill>
                <a:latin typeface="Arial" panose="020B0604020202020204" pitchFamily="34" charset="0"/>
                <a:cs typeface="Arial" panose="020B0604020202020204" pitchFamily="34" charset="0"/>
              </a:rPr>
              <a:t>0</a:t>
            </a:r>
            <a:r>
              <a:rPr lang="en-US" sz="4000">
                <a:solidFill>
                  <a:schemeClr val="tx1"/>
                </a:solidFill>
                <a:latin typeface="Arial" panose="020B0604020202020204" pitchFamily="34" charset="0"/>
                <a:cs typeface="Arial" panose="020B0604020202020204" pitchFamily="34" charset="0"/>
              </a:rPr>
              <a:t>C đến nhiệt độ t</a:t>
            </a:r>
            <a:r>
              <a:rPr lang="en-US" sz="4000" baseline="-2500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 = 98</a:t>
            </a:r>
            <a:r>
              <a:rPr lang="en-US" sz="4000" baseline="30000">
                <a:solidFill>
                  <a:schemeClr val="tx1"/>
                </a:solidFill>
                <a:latin typeface="Arial" panose="020B0604020202020204" pitchFamily="34" charset="0"/>
                <a:cs typeface="Arial" panose="020B0604020202020204" pitchFamily="34" charset="0"/>
              </a:rPr>
              <a:t>0</a:t>
            </a:r>
            <a:r>
              <a:rPr lang="en-US" sz="4000">
                <a:solidFill>
                  <a:schemeClr val="tx1"/>
                </a:solidFill>
                <a:latin typeface="Arial" panose="020B0604020202020204" pitchFamily="34" charset="0"/>
                <a:cs typeface="Arial" panose="020B0604020202020204" pitchFamily="34" charset="0"/>
              </a:rPr>
              <a:t>C, thể tích khối khí tăng thêm 1,2 lít. Thể tích khối khí sau khi dãn nở là</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905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latin typeface="Arial" panose="020B0604020202020204" pitchFamily="34" charset="0"/>
                <a:cs typeface="Arial" panose="020B0604020202020204" pitchFamily="34" charset="0"/>
              </a:rPr>
              <a:t>A. 1,5 lít.</a:t>
            </a: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905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 5,7 lít.</a:t>
            </a: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905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latin typeface="Arial" panose="020B0604020202020204" pitchFamily="34" charset="0"/>
                <a:cs typeface="Arial" panose="020B0604020202020204" pitchFamily="34" charset="0"/>
              </a:rPr>
              <a:t>B. 4,2 lít.</a:t>
            </a: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905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latin typeface="Arial" panose="020B0604020202020204" pitchFamily="34" charset="0"/>
                <a:cs typeface="Arial" panose="020B0604020202020204" pitchFamily="34" charset="0"/>
              </a:rPr>
              <a:t>D. 2,1 lít</a:t>
            </a: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5829300"/>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 5,7 lít.</a:t>
            </a:r>
          </a:p>
        </p:txBody>
      </p:sp>
    </p:spTree>
    <p:extLst>
      <p:ext uri="{BB962C8B-B14F-4D97-AF65-F5344CB8AC3E}">
        <p14:creationId xmlns:p14="http://schemas.microsoft.com/office/powerpoint/2010/main" val="227875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8600" y="-535601"/>
            <a:ext cx="19685690" cy="5316173"/>
          </a:xfrm>
          <a:prstGeom prst="rect">
            <a:avLst/>
          </a:prstGeom>
        </p:spPr>
      </p:pic>
      <p:sp>
        <p:nvSpPr>
          <p:cNvPr id="12" name="Freeform 12"/>
          <p:cNvSpPr/>
          <p:nvPr/>
        </p:nvSpPr>
        <p:spPr>
          <a:xfrm>
            <a:off x="1471156" y="4266222"/>
            <a:ext cx="1654342" cy="1085850"/>
          </a:xfrm>
          <a:custGeom>
            <a:avLst/>
            <a:gdLst/>
            <a:ahLst/>
            <a:cxnLst/>
            <a:rect l="l" t="t" r="r" b="b"/>
            <a:pathLst>
              <a:path w="1654342" h="1085850">
                <a:moveTo>
                  <a:pt x="0" y="0"/>
                </a:moveTo>
                <a:lnTo>
                  <a:pt x="1654342" y="0"/>
                </a:lnTo>
                <a:lnTo>
                  <a:pt x="1654342" y="1085850"/>
                </a:lnTo>
                <a:lnTo>
                  <a:pt x="0" y="1085850"/>
                </a:lnTo>
                <a:lnTo>
                  <a:pt x="0" y="0"/>
                </a:lnTo>
                <a:close/>
              </a:path>
            </a:pathLst>
          </a:custGeom>
          <a:blipFill>
            <a:blip r:embed="rId3">
              <a:duotone>
                <a:prstClr val="black"/>
                <a:schemeClr val="accent2">
                  <a:tint val="45000"/>
                  <a:satMod val="400000"/>
                </a:schemeClr>
              </a:duotone>
              <a:extLst>
                <a:ext uri="{96DAC541-7B7A-43D3-8B79-37D633B846F1}">
                  <asvg:svgBlip xmlns:asvg="http://schemas.microsoft.com/office/drawing/2016/SVG/main" xmlns="" r:embed="rId4"/>
                </a:ext>
              </a:extLst>
            </a:blip>
            <a:stretch>
              <a:fillRect/>
            </a:stretch>
          </a:blipFill>
        </p:spPr>
      </p:sp>
      <p:sp>
        <p:nvSpPr>
          <p:cNvPr id="18" name="Freeform 18"/>
          <p:cNvSpPr/>
          <p:nvPr/>
        </p:nvSpPr>
        <p:spPr>
          <a:xfrm flipH="1" flipV="1">
            <a:off x="15773400" y="8722789"/>
            <a:ext cx="1654342" cy="1085850"/>
          </a:xfrm>
          <a:custGeom>
            <a:avLst/>
            <a:gdLst/>
            <a:ahLst/>
            <a:cxnLst/>
            <a:rect l="l" t="t" r="r" b="b"/>
            <a:pathLst>
              <a:path w="1654342" h="1085850">
                <a:moveTo>
                  <a:pt x="1654342" y="1085850"/>
                </a:moveTo>
                <a:lnTo>
                  <a:pt x="0" y="1085850"/>
                </a:lnTo>
                <a:lnTo>
                  <a:pt x="0" y="0"/>
                </a:lnTo>
                <a:lnTo>
                  <a:pt x="1654342" y="0"/>
                </a:lnTo>
                <a:lnTo>
                  <a:pt x="1654342" y="1085850"/>
                </a:lnTo>
                <a:close/>
              </a:path>
            </a:pathLst>
          </a:custGeom>
          <a:blipFill>
            <a:blip r:embed="rId3">
              <a:duotone>
                <a:prstClr val="black"/>
                <a:schemeClr val="accent2">
                  <a:tint val="45000"/>
                  <a:satMod val="400000"/>
                </a:schemeClr>
              </a:duotone>
              <a:extLst>
                <a:ext uri="{96DAC541-7B7A-43D3-8B79-37D633B846F1}">
                  <asvg:svgBlip xmlns:asvg="http://schemas.microsoft.com/office/drawing/2016/SVG/main" xmlns="" r:embed="rId4"/>
                </a:ext>
              </a:extLst>
            </a:blip>
            <a:stretch>
              <a:fillRect/>
            </a:stretch>
          </a:blipFill>
        </p:spPr>
      </p:sp>
      <p:sp>
        <p:nvSpPr>
          <p:cNvPr id="19" name="Rectangle 18"/>
          <p:cNvSpPr/>
          <p:nvPr/>
        </p:nvSpPr>
        <p:spPr>
          <a:xfrm>
            <a:off x="3276600" y="2705100"/>
            <a:ext cx="12027477" cy="3904017"/>
          </a:xfrm>
          <a:prstGeom prst="rect">
            <a:avLst/>
          </a:prstGeom>
        </p:spPr>
        <p:txBody>
          <a:bodyPr wrap="square">
            <a:spAutoFit/>
          </a:bodyPr>
          <a:lstStyle/>
          <a:p>
            <a:pPr algn="ctr">
              <a:lnSpc>
                <a:spcPct val="150000"/>
              </a:lnSpc>
            </a:pPr>
            <a:r>
              <a:rPr lang="en-US" sz="8800" b="1" dirty="0">
                <a:solidFill>
                  <a:srgbClr val="D84C1C"/>
                </a:solidFill>
                <a:latin typeface="Arial" panose="020B0604020202020204" pitchFamily="34" charset="0"/>
                <a:ea typeface="Times New Roman" panose="02020603050405020304" pitchFamily="18" charset="0"/>
                <a:cs typeface="Arial" panose="020B0604020202020204" pitchFamily="34" charset="0"/>
              </a:rPr>
              <a:t>BÀI 10: </a:t>
            </a:r>
          </a:p>
          <a:p>
            <a:pPr algn="ctr">
              <a:lnSpc>
                <a:spcPct val="150000"/>
              </a:lnSpc>
            </a:pPr>
            <a:r>
              <a:rPr lang="en-US" sz="8800" b="1" dirty="0">
                <a:solidFill>
                  <a:srgbClr val="D84C1C"/>
                </a:solidFill>
                <a:latin typeface="Arial" panose="020B0604020202020204" pitchFamily="34" charset="0"/>
                <a:ea typeface="Times New Roman" panose="02020603050405020304" pitchFamily="18" charset="0"/>
                <a:cs typeface="Arial" panose="020B0604020202020204" pitchFamily="34" charset="0"/>
              </a:rPr>
              <a:t>ĐỊNH LUẬT CHARLES</a:t>
            </a:r>
            <a:endParaRPr lang="en-US" sz="8800" b="1" dirty="0">
              <a:solidFill>
                <a:srgbClr val="D84C1C"/>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1264697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7994258"/>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499123" y="723900"/>
            <a:ext cx="17289751" cy="226113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Câu 4: </a:t>
            </a:r>
            <a:r>
              <a:rPr lang="en-US" sz="4500">
                <a:solidFill>
                  <a:schemeClr val="tx1"/>
                </a:solidFill>
                <a:latin typeface="Arial" panose="020B0604020202020204" pitchFamily="34" charset="0"/>
                <a:cs typeface="Arial" panose="020B0604020202020204" pitchFamily="34" charset="0"/>
              </a:rPr>
              <a:t>Hệ thức đúng của định luật Charles là</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3" y="3465888"/>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latin typeface="Arial" panose="020B0604020202020204" pitchFamily="34" charset="0"/>
                <a:cs typeface="Arial" panose="020B0604020202020204" pitchFamily="34" charset="0"/>
              </a:rPr>
              <a:t>A. V</a:t>
            </a:r>
            <a:r>
              <a:rPr lang="en-US" sz="4000" baseline="-25000">
                <a:solidFill>
                  <a:schemeClr val="tx1"/>
                </a:solidFill>
                <a:latin typeface="Arial" panose="020B0604020202020204" pitchFamily="34" charset="0"/>
                <a:cs typeface="Arial" panose="020B0604020202020204" pitchFamily="34" charset="0"/>
              </a:rPr>
              <a:t>1</a:t>
            </a:r>
            <a:r>
              <a:rPr lang="en-US" sz="4000">
                <a:solidFill>
                  <a:schemeClr val="tx1"/>
                </a:solidFill>
                <a:latin typeface="Arial" panose="020B0604020202020204" pitchFamily="34" charset="0"/>
                <a:cs typeface="Arial" panose="020B0604020202020204" pitchFamily="34" charset="0"/>
              </a:rPr>
              <a:t>T</a:t>
            </a:r>
            <a:r>
              <a:rPr lang="en-US" sz="4000" baseline="-25000">
                <a:solidFill>
                  <a:schemeClr val="tx1"/>
                </a:solidFill>
                <a:latin typeface="Arial" panose="020B0604020202020204" pitchFamily="34" charset="0"/>
                <a:cs typeface="Arial" panose="020B0604020202020204" pitchFamily="34" charset="0"/>
              </a:rPr>
              <a:t>1</a:t>
            </a:r>
            <a:r>
              <a:rPr lang="en-US" sz="4000">
                <a:solidFill>
                  <a:schemeClr val="tx1"/>
                </a:solidFill>
                <a:latin typeface="Arial" panose="020B0604020202020204" pitchFamily="34" charset="0"/>
                <a:cs typeface="Arial" panose="020B0604020202020204" pitchFamily="34" charset="0"/>
              </a:rPr>
              <a:t> = V</a:t>
            </a:r>
            <a:r>
              <a:rPr lang="en-US" sz="4000" baseline="-2500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T</a:t>
            </a:r>
            <a:r>
              <a:rPr lang="en-US" sz="4000" baseline="-2500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a:t>
            </a:r>
          </a:p>
        </p:txBody>
      </p:sp>
      <p:sp>
        <p:nvSpPr>
          <p:cNvPr id="66" name="Đáp án sai 1">
            <a:extLst>
              <a:ext uri="{FF2B5EF4-FFF2-40B4-BE49-F238E27FC236}">
                <a16:creationId xmlns:a16="http://schemas.microsoft.com/office/drawing/2014/main" id="{1713963F-2894-56F2-E53C-4371936FB85C}"/>
              </a:ext>
            </a:extLst>
          </p:cNvPr>
          <p:cNvSpPr/>
          <p:nvPr/>
        </p:nvSpPr>
        <p:spPr>
          <a:xfrm>
            <a:off x="499124" y="5802086"/>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 T/V = hằng số.</a:t>
            </a:r>
          </a:p>
        </p:txBody>
      </p:sp>
      <p:sp>
        <p:nvSpPr>
          <p:cNvPr id="67" name="Đáp án sai 2">
            <a:extLst>
              <a:ext uri="{FF2B5EF4-FFF2-40B4-BE49-F238E27FC236}">
                <a16:creationId xmlns:a16="http://schemas.microsoft.com/office/drawing/2014/main" id="{72E080E8-9CBE-7E1E-25CC-340E27A4D017}"/>
              </a:ext>
            </a:extLst>
          </p:cNvPr>
          <p:cNvSpPr/>
          <p:nvPr/>
        </p:nvSpPr>
        <p:spPr>
          <a:xfrm>
            <a:off x="9296400" y="3493102"/>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latin typeface="Arial" panose="020B0604020202020204" pitchFamily="34" charset="0"/>
                <a:cs typeface="Arial" panose="020B0604020202020204" pitchFamily="34" charset="0"/>
              </a:rPr>
              <a:t>B. V/T = hằng số.</a:t>
            </a:r>
          </a:p>
        </p:txBody>
      </p:sp>
      <p:sp>
        <p:nvSpPr>
          <p:cNvPr id="68" name="Đáp án sai 3">
            <a:extLst>
              <a:ext uri="{FF2B5EF4-FFF2-40B4-BE49-F238E27FC236}">
                <a16:creationId xmlns:a16="http://schemas.microsoft.com/office/drawing/2014/main" id="{98AC7C36-17E6-7D99-2014-5789447F054D}"/>
              </a:ext>
            </a:extLst>
          </p:cNvPr>
          <p:cNvSpPr/>
          <p:nvPr/>
        </p:nvSpPr>
        <p:spPr>
          <a:xfrm>
            <a:off x="9296400" y="5802086"/>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 VT = hằng số.</a:t>
            </a:r>
          </a:p>
        </p:txBody>
      </p:sp>
      <p:sp>
        <p:nvSpPr>
          <p:cNvPr id="69" name="Đáp án đúng">
            <a:extLst>
              <a:ext uri="{FF2B5EF4-FFF2-40B4-BE49-F238E27FC236}">
                <a16:creationId xmlns:a16="http://schemas.microsoft.com/office/drawing/2014/main" id="{F26A5EAB-E5AD-94BE-45D6-5F46AA945CA3}"/>
              </a:ext>
            </a:extLst>
          </p:cNvPr>
          <p:cNvSpPr/>
          <p:nvPr/>
        </p:nvSpPr>
        <p:spPr>
          <a:xfrm>
            <a:off x="9296400" y="3493102"/>
            <a:ext cx="8492475"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a:solidFill>
                  <a:schemeClr val="tx1"/>
                </a:solidFill>
                <a:latin typeface="Arial" panose="020B0604020202020204" pitchFamily="34" charset="0"/>
                <a:cs typeface="Arial" panose="020B0604020202020204" pitchFamily="34" charset="0"/>
              </a:rPr>
              <a:t>B. V/T = hằng số.</a:t>
            </a:r>
          </a:p>
        </p:txBody>
      </p:sp>
    </p:spTree>
    <p:extLst>
      <p:ext uri="{BB962C8B-B14F-4D97-AF65-F5344CB8AC3E}">
        <p14:creationId xmlns:p14="http://schemas.microsoft.com/office/powerpoint/2010/main" val="39668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8377986"/>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sp>
      <p:sp>
        <p:nvSpPr>
          <p:cNvPr id="64" name="Câu hỏi">
            <a:extLst>
              <a:ext uri="{FF2B5EF4-FFF2-40B4-BE49-F238E27FC236}">
                <a16:creationId xmlns:a16="http://schemas.microsoft.com/office/drawing/2014/main" id="{018AD89B-885D-983C-F4F6-FC485515F49D}"/>
              </a:ext>
            </a:extLst>
          </p:cNvPr>
          <p:cNvSpPr/>
          <p:nvPr/>
        </p:nvSpPr>
        <p:spPr>
          <a:xfrm>
            <a:off x="928775" y="721023"/>
            <a:ext cx="16430449" cy="372706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4000" b="1">
                <a:solidFill>
                  <a:schemeClr val="tx1"/>
                </a:solidFill>
                <a:latin typeface="Arial" panose="020B0604020202020204" pitchFamily="34" charset="0"/>
                <a:cs typeface="Arial" panose="020B0604020202020204" pitchFamily="34" charset="0"/>
              </a:rPr>
              <a:t>Câu 5: </a:t>
            </a:r>
            <a:r>
              <a:rPr lang="en-US" sz="4000">
                <a:solidFill>
                  <a:schemeClr val="tx1"/>
                </a:solidFill>
                <a:latin typeface="Arial" panose="020B0604020202020204" pitchFamily="34" charset="0"/>
                <a:cs typeface="Arial" panose="020B0604020202020204" pitchFamily="34" charset="0"/>
              </a:rPr>
              <a:t>Khi tăng nhiệt độ của một lượng khí xác định từ 32</a:t>
            </a:r>
            <a:r>
              <a:rPr lang="en-US" sz="4000" baseline="30000">
                <a:solidFill>
                  <a:schemeClr val="tx1"/>
                </a:solidFill>
                <a:latin typeface="Arial" panose="020B0604020202020204" pitchFamily="34" charset="0"/>
                <a:cs typeface="Arial" panose="020B0604020202020204" pitchFamily="34" charset="0"/>
              </a:rPr>
              <a:t>0</a:t>
            </a:r>
            <a:r>
              <a:rPr lang="en-US" sz="4000">
                <a:solidFill>
                  <a:schemeClr val="tx1"/>
                </a:solidFill>
                <a:latin typeface="Arial" panose="020B0604020202020204" pitchFamily="34" charset="0"/>
                <a:cs typeface="Arial" panose="020B0604020202020204" pitchFamily="34" charset="0"/>
              </a:rPr>
              <a:t>C lên đến 104</a:t>
            </a:r>
            <a:r>
              <a:rPr lang="en-US" sz="4000" baseline="30000">
                <a:solidFill>
                  <a:schemeClr val="tx1"/>
                </a:solidFill>
                <a:latin typeface="Arial" panose="020B0604020202020204" pitchFamily="34" charset="0"/>
                <a:cs typeface="Arial" panose="020B0604020202020204" pitchFamily="34" charset="0"/>
              </a:rPr>
              <a:t>0</a:t>
            </a:r>
            <a:r>
              <a:rPr lang="en-US" sz="4000">
                <a:solidFill>
                  <a:schemeClr val="tx1"/>
                </a:solidFill>
                <a:latin typeface="Arial" panose="020B0604020202020204" pitchFamily="34" charset="0"/>
                <a:cs typeface="Arial" panose="020B0604020202020204" pitchFamily="34" charset="0"/>
              </a:rPr>
              <a:t>C và giữ cho áp suất không đổi thì thể tích khí tăng thêm 1,2l. Thể tích của lượng khí trước khi tăng nhiệt độ là</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3" y="5893258"/>
            <a:ext cx="8253320" cy="101640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A. 5,1 lít.</a:t>
            </a: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7332654"/>
            <a:ext cx="8253320" cy="101640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C. 6,3 lít.</a:t>
            </a:r>
          </a:p>
        </p:txBody>
      </p:sp>
      <p:sp>
        <p:nvSpPr>
          <p:cNvPr id="67" name="Đáp án sai 2">
            <a:extLst>
              <a:ext uri="{FF2B5EF4-FFF2-40B4-BE49-F238E27FC236}">
                <a16:creationId xmlns:a16="http://schemas.microsoft.com/office/drawing/2014/main" id="{72E080E8-9CBE-7E1E-25CC-340E27A4D017}"/>
              </a:ext>
            </a:extLst>
          </p:cNvPr>
          <p:cNvSpPr/>
          <p:nvPr/>
        </p:nvSpPr>
        <p:spPr>
          <a:xfrm>
            <a:off x="9535555" y="5885787"/>
            <a:ext cx="8253320" cy="101640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B. 1,7 lít.</a:t>
            </a: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7327298"/>
            <a:ext cx="8253320" cy="1016401"/>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D. 0,5 lít.</a:t>
            </a:r>
          </a:p>
        </p:txBody>
      </p:sp>
      <p:sp>
        <p:nvSpPr>
          <p:cNvPr id="69" name="Đáp án đúng">
            <a:extLst>
              <a:ext uri="{FF2B5EF4-FFF2-40B4-BE49-F238E27FC236}">
                <a16:creationId xmlns:a16="http://schemas.microsoft.com/office/drawing/2014/main" id="{F26A5EAB-E5AD-94BE-45D6-5F46AA945CA3}"/>
              </a:ext>
            </a:extLst>
          </p:cNvPr>
          <p:cNvSpPr/>
          <p:nvPr/>
        </p:nvSpPr>
        <p:spPr>
          <a:xfrm>
            <a:off x="499123" y="5893258"/>
            <a:ext cx="8253320" cy="1016401"/>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4000">
                <a:solidFill>
                  <a:schemeClr val="tx1"/>
                </a:solidFill>
                <a:latin typeface="Arial" panose="020B0604020202020204" pitchFamily="34" charset="0"/>
                <a:cs typeface="Arial" panose="020B0604020202020204" pitchFamily="34" charset="0"/>
              </a:rPr>
              <a:t>A. 5,1 lít.</a:t>
            </a:r>
          </a:p>
        </p:txBody>
      </p:sp>
    </p:spTree>
    <p:extLst>
      <p:ext uri="{BB962C8B-B14F-4D97-AF65-F5344CB8AC3E}">
        <p14:creationId xmlns:p14="http://schemas.microsoft.com/office/powerpoint/2010/main" val="2564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1544A7-48E5-C0FB-355D-A4C0F8FD5C62}"/>
              </a:ext>
            </a:extLst>
          </p:cNvPr>
          <p:cNvSpPr txBox="1"/>
          <p:nvPr/>
        </p:nvSpPr>
        <p:spPr>
          <a:xfrm>
            <a:off x="685800" y="537719"/>
            <a:ext cx="16916400" cy="9211561"/>
          </a:xfrm>
          <a:prstGeom prst="rect">
            <a:avLst/>
          </a:prstGeom>
          <a:noFill/>
        </p:spPr>
        <p:txBody>
          <a:bodyPr wrap="square">
            <a:spAutoFit/>
          </a:bodyPr>
          <a:lstStyle/>
          <a:p>
            <a:pPr marL="0" marR="0">
              <a:lnSpc>
                <a:spcPct val="150000"/>
              </a:lnSpc>
              <a:spcBef>
                <a:spcPts val="0"/>
              </a:spcBef>
              <a:spcAft>
                <a:spcPts val="0"/>
              </a:spcAft>
            </a:pPr>
            <a:r>
              <a:rPr lang="en-US" sz="4000" b="1">
                <a:effectLst/>
                <a:latin typeface="Arial" panose="020B0604020202020204" pitchFamily="34" charset="0"/>
                <a:ea typeface="Calibri" panose="020F0502020204030204" pitchFamily="34" charset="0"/>
                <a:cs typeface="Arial" panose="020B0604020202020204" pitchFamily="34" charset="0"/>
              </a:rPr>
              <a:t>Câu 1: </a:t>
            </a:r>
            <a:r>
              <a:rPr lang="en-US" sz="4000">
                <a:effectLst/>
                <a:latin typeface="Arial" panose="020B0604020202020204" pitchFamily="34" charset="0"/>
                <a:ea typeface="Calibri" panose="020F0502020204030204" pitchFamily="34" charset="0"/>
                <a:cs typeface="Arial" panose="020B0604020202020204" pitchFamily="34" charset="0"/>
              </a:rPr>
              <a:t>Trong các phát biểu sau đây, phát biểu nào đúng, phát biểu nào sai?</a:t>
            </a:r>
          </a:p>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a) Định luật Charles là định luật thu được từ kết quả thực nghiệm về chất khí.</a:t>
            </a:r>
          </a:p>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b) Đường biểu diễn quá trình đẳng áp của một lượng khí trong hệ (V – T) là đường thẳng kéo dài đi qua gốc tọa độ.</a:t>
            </a:r>
          </a:p>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 Trong quá trình đẳng áp, thể tích của một lượng khí luôn tỉ lệ nghịch với nhiệt độ (K) của lượng khí đó.</a:t>
            </a:r>
          </a:p>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 Phương trình trạng thái của khí lí tưởng thể hiện mối liên hệ giữa nhiệt độ, khối lượng và áp suất của một lượng khí.</a:t>
            </a:r>
          </a:p>
        </p:txBody>
      </p:sp>
      <p:pic>
        <p:nvPicPr>
          <p:cNvPr id="6" name="Picture 5">
            <a:extLst>
              <a:ext uri="{FF2B5EF4-FFF2-40B4-BE49-F238E27FC236}">
                <a16:creationId xmlns:a16="http://schemas.microsoft.com/office/drawing/2014/main" id="{59DF651D-063A-E68D-4E3E-5FA64E2B15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33600" y="3238500"/>
            <a:ext cx="1313185" cy="1143000"/>
          </a:xfrm>
          <a:prstGeom prst="rect">
            <a:avLst/>
          </a:prstGeom>
        </p:spPr>
      </p:pic>
      <p:pic>
        <p:nvPicPr>
          <p:cNvPr id="10" name="Picture 15">
            <a:extLst>
              <a:ext uri="{FF2B5EF4-FFF2-40B4-BE49-F238E27FC236}">
                <a16:creationId xmlns:a16="http://schemas.microsoft.com/office/drawing/2014/main" id="{D999B593-9B56-1C3E-4A95-B258DDF849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74072" y="8801100"/>
            <a:ext cx="1371600" cy="1168400"/>
          </a:xfrm>
          <a:prstGeom prst="rect">
            <a:avLst/>
          </a:prstGeom>
        </p:spPr>
      </p:pic>
      <p:pic>
        <p:nvPicPr>
          <p:cNvPr id="11" name="Picture 5">
            <a:extLst>
              <a:ext uri="{FF2B5EF4-FFF2-40B4-BE49-F238E27FC236}">
                <a16:creationId xmlns:a16="http://schemas.microsoft.com/office/drawing/2014/main" id="{4498886B-9F83-E4F7-FB95-C04E948080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0" y="5143499"/>
            <a:ext cx="1313185" cy="1143000"/>
          </a:xfrm>
          <a:prstGeom prst="rect">
            <a:avLst/>
          </a:prstGeom>
        </p:spPr>
      </p:pic>
      <p:pic>
        <p:nvPicPr>
          <p:cNvPr id="12" name="Picture 15">
            <a:extLst>
              <a:ext uri="{FF2B5EF4-FFF2-40B4-BE49-F238E27FC236}">
                <a16:creationId xmlns:a16="http://schemas.microsoft.com/office/drawing/2014/main" id="{F1DB69BF-D09E-5D48-4621-EEA157CACE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57160" y="6896100"/>
            <a:ext cx="1371600" cy="1168400"/>
          </a:xfrm>
          <a:prstGeom prst="rect">
            <a:avLst/>
          </a:prstGeom>
        </p:spPr>
      </p:pic>
    </p:spTree>
    <p:extLst>
      <p:ext uri="{BB962C8B-B14F-4D97-AF65-F5344CB8AC3E}">
        <p14:creationId xmlns:p14="http://schemas.microsoft.com/office/powerpoint/2010/main" val="70757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144" y="-458465"/>
            <a:ext cx="18628288" cy="3087366"/>
            <a:chOff x="0" y="0"/>
            <a:chExt cx="24837717" cy="5574444"/>
          </a:xfrm>
        </p:grpSpPr>
        <p:sp>
          <p:nvSpPr>
            <p:cNvPr id="3" name="Freeform 3"/>
            <p:cNvSpPr/>
            <p:nvPr/>
          </p:nvSpPr>
          <p:spPr>
            <a:xfrm>
              <a:off x="0"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6206254"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a:off x="12412508" y="0"/>
              <a:ext cx="6218954" cy="5574444"/>
            </a:xfrm>
            <a:custGeom>
              <a:avLst/>
              <a:gdLst/>
              <a:ahLst/>
              <a:cxnLst/>
              <a:rect l="l" t="t" r="r" b="b"/>
              <a:pathLst>
                <a:path w="6218954" h="5574444">
                  <a:moveTo>
                    <a:pt x="0" y="0"/>
                  </a:moveTo>
                  <a:lnTo>
                    <a:pt x="6218955" y="0"/>
                  </a:lnTo>
                  <a:lnTo>
                    <a:pt x="6218955"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8618763"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sp>
        <p:nvSpPr>
          <p:cNvPr id="7" name="TextBox 7"/>
          <p:cNvSpPr txBox="1"/>
          <p:nvPr/>
        </p:nvSpPr>
        <p:spPr>
          <a:xfrm>
            <a:off x="1023937" y="498390"/>
            <a:ext cx="16230600" cy="1173655"/>
          </a:xfrm>
          <a:prstGeom prst="rect">
            <a:avLst/>
          </a:prstGeom>
        </p:spPr>
        <p:txBody>
          <a:bodyPr lIns="0" tIns="0" rIns="0" bIns="0" rtlCol="0" anchor="t">
            <a:spAutoFit/>
          </a:bodyPr>
          <a:lstStyle/>
          <a:p>
            <a:pPr marL="0" lvl="0" indent="0" algn="ctr">
              <a:lnSpc>
                <a:spcPts val="10199"/>
              </a:lnSpc>
              <a:spcBef>
                <a:spcPct val="0"/>
              </a:spcBef>
            </a:pPr>
            <a:r>
              <a:rPr lang="en-US" sz="6600" b="1" u="none" strike="noStrike" dirty="0">
                <a:solidFill>
                  <a:srgbClr val="376943"/>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a16="http://schemas.microsoft.com/office/drawing/2014/main" id="{606B8829-CFA1-6DD2-64AA-1B44F8CC795A}"/>
              </a:ext>
            </a:extLst>
          </p:cNvPr>
          <p:cNvSpPr txBox="1"/>
          <p:nvPr/>
        </p:nvSpPr>
        <p:spPr>
          <a:xfrm>
            <a:off x="1023937" y="3562896"/>
            <a:ext cx="15663863" cy="5518242"/>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1. Thể tích của một lượng khí xác định tăng thêm 10% khi nhiệt độ của khí được tăng tới 47</a:t>
            </a:r>
            <a:r>
              <a:rPr lang="en-US" sz="4000" baseline="30000">
                <a:effectLst/>
                <a:latin typeface="Arial" panose="020B0604020202020204" pitchFamily="34" charset="0"/>
                <a:ea typeface="Times New Roman" panose="02020603050405020304" pitchFamily="18" charset="0"/>
                <a:cs typeface="Arial" panose="020B0604020202020204" pitchFamily="34" charset="0"/>
              </a:rPr>
              <a:t>0</a:t>
            </a:r>
            <a:r>
              <a:rPr lang="en-US" sz="4000">
                <a:effectLst/>
                <a:latin typeface="Arial" panose="020B0604020202020204" pitchFamily="34" charset="0"/>
                <a:ea typeface="Times New Roman" panose="02020603050405020304" pitchFamily="18" charset="0"/>
                <a:cs typeface="Arial" panose="020B0604020202020204" pitchFamily="34" charset="0"/>
              </a:rPr>
              <a:t> C. Xác định nhiệt độ ban đầu của lượng khí, biết quá trình trên là đẳng áp.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2. Một khối lượng khí 12 g có thể tích 4 lít ở nhiệt độ 7</a:t>
            </a:r>
            <a:r>
              <a:rPr lang="en-US" sz="4000" baseline="30000">
                <a:effectLst/>
                <a:latin typeface="Arial" panose="020B0604020202020204" pitchFamily="34" charset="0"/>
                <a:ea typeface="Times New Roman" panose="02020603050405020304" pitchFamily="18" charset="0"/>
                <a:cs typeface="Arial" panose="020B0604020202020204" pitchFamily="34" charset="0"/>
              </a:rPr>
              <a:t>0</a:t>
            </a:r>
            <a:r>
              <a:rPr lang="en-US" sz="4000">
                <a:effectLst/>
                <a:latin typeface="Arial" panose="020B0604020202020204" pitchFamily="34" charset="0"/>
                <a:ea typeface="Times New Roman" panose="02020603050405020304" pitchFamily="18" charset="0"/>
                <a:cs typeface="Arial" panose="020B0604020202020204" pitchFamily="34" charset="0"/>
              </a:rPr>
              <a:t>C. Sau khi được đun nóng đẳng áp thì khối lượng riêng của khí là 1,2 g/lít. Xác định nhiệt độ của khí sau khi được đun nóng.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14400" y="555616"/>
            <a:ext cx="2727959" cy="1812471"/>
            <a:chOff x="1564276" y="2534807"/>
            <a:chExt cx="3093719" cy="1812471"/>
          </a:xfrm>
        </p:grpSpPr>
        <p:pic>
          <p:nvPicPr>
            <p:cNvPr id="16" name="Picture 15"/>
            <p:cNvPicPr>
              <a:picLocks noChangeAspect="1"/>
            </p:cNvPicPr>
            <p:nvPr/>
          </p:nvPicPr>
          <p:blipFill>
            <a:blip r:embed="rId2">
              <a:duotone>
                <a:prstClr val="black"/>
                <a:schemeClr val="accent2">
                  <a:tint val="45000"/>
                  <a:satMod val="400000"/>
                </a:schemeClr>
              </a:duotone>
            </a:blip>
            <a:stretch>
              <a:fillRect/>
            </a:stretch>
          </p:blipFill>
          <p:spPr>
            <a:xfrm>
              <a:off x="1564276" y="2534807"/>
              <a:ext cx="3093719" cy="1812471"/>
            </a:xfrm>
            <a:prstGeom prst="rect">
              <a:avLst/>
            </a:prstGeom>
          </p:spPr>
        </p:pic>
        <p:sp>
          <p:nvSpPr>
            <p:cNvPr id="17" name="TextBox 16"/>
            <p:cNvSpPr txBox="1"/>
            <p:nvPr/>
          </p:nvSpPr>
          <p:spPr>
            <a:xfrm>
              <a:off x="1791786" y="2820633"/>
              <a:ext cx="2638697"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Gợi</a:t>
              </a:r>
              <a:r>
                <a:rPr lang="en-US" sz="4000" b="1" dirty="0">
                  <a:latin typeface="Arial" panose="020B0604020202020204" pitchFamily="34" charset="0"/>
                  <a:cs typeface="Arial" panose="020B0604020202020204" pitchFamily="34" charset="0"/>
                </a:rPr>
                <a:t> ý</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65160A8-F97C-D33B-74DE-381C66D20BA5}"/>
                  </a:ext>
                </a:extLst>
              </p:cNvPr>
              <p:cNvSpPr txBox="1"/>
              <p:nvPr/>
            </p:nvSpPr>
            <p:spPr>
              <a:xfrm>
                <a:off x="4419600" y="1587428"/>
                <a:ext cx="13716000" cy="8466420"/>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1. Nhiệt độ ban đầu của lượng khí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.320</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1,1.</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=291 </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18</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2. Ta có: V</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4 lít; T</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7</a:t>
                </a:r>
                <a:r>
                  <a:rPr lang="en-US" sz="4000" baseline="30000">
                    <a:effectLst/>
                    <a:latin typeface="Arial" panose="020B0604020202020204" pitchFamily="34" charset="0"/>
                    <a:ea typeface="Times New Roman" panose="02020603050405020304" pitchFamily="18" charset="0"/>
                    <a:cs typeface="Arial" panose="020B0604020202020204" pitchFamily="34" charset="0"/>
                  </a:rPr>
                  <a:t>0</a:t>
                </a:r>
                <a:r>
                  <a:rPr lang="en-US" sz="4000">
                    <a:effectLst/>
                    <a:latin typeface="Arial" panose="020B0604020202020204" pitchFamily="34" charset="0"/>
                    <a:ea typeface="Times New Roman" panose="02020603050405020304" pitchFamily="18" charset="0"/>
                    <a:cs typeface="Arial" panose="020B0604020202020204" pitchFamily="34" charset="0"/>
                  </a:rPr>
                  <a:t>C = 280 K.</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1,2</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=10 </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L</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Nhiệt độ của khí sau khi được đun nóng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T</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10.280</m:t>
                          </m:r>
                        </m:num>
                        <m:den>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=700 </m:t>
                      </m:r>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427</m:t>
                          </m:r>
                        </m:e>
                        <m:sup>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0</m:t>
                          </m:r>
                        </m:sup>
                      </m:sSup>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C</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565160A8-F97C-D33B-74DE-381C66D20BA5}"/>
                  </a:ext>
                </a:extLst>
              </p:cNvPr>
              <p:cNvSpPr txBox="1">
                <a:spLocks noRot="1" noChangeAspect="1" noMove="1" noResize="1" noEditPoints="1" noAdjustHandles="1" noChangeArrowheads="1" noChangeShapeType="1" noTextEdit="1"/>
              </p:cNvSpPr>
              <p:nvPr/>
            </p:nvSpPr>
            <p:spPr>
              <a:xfrm>
                <a:off x="4419600" y="1587428"/>
                <a:ext cx="13716000" cy="8466420"/>
              </a:xfrm>
              <a:prstGeom prst="rect">
                <a:avLst/>
              </a:prstGeom>
              <a:blipFill>
                <a:blip r:embed="rId3"/>
                <a:stretch>
                  <a:fillRect l="-1556"/>
                </a:stretch>
              </a:blipFill>
            </p:spPr>
            <p:txBody>
              <a:bodyPr/>
              <a:lstStyle/>
              <a:p>
                <a:r>
                  <a:rPr lang="en-US">
                    <a:noFill/>
                  </a:rPr>
                  <a:t> </a:t>
                </a:r>
              </a:p>
            </p:txBody>
          </p:sp>
        </mc:Fallback>
      </mc:AlternateContent>
    </p:spTree>
    <p:extLst>
      <p:ext uri="{BB962C8B-B14F-4D97-AF65-F5344CB8AC3E}">
        <p14:creationId xmlns:p14="http://schemas.microsoft.com/office/powerpoint/2010/main" val="2973103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144" y="-2471417"/>
            <a:ext cx="18628288" cy="4180833"/>
            <a:chOff x="0" y="0"/>
            <a:chExt cx="24837717" cy="5574444"/>
          </a:xfrm>
        </p:grpSpPr>
        <p:sp>
          <p:nvSpPr>
            <p:cNvPr id="3" name="Freeform 3"/>
            <p:cNvSpPr/>
            <p:nvPr/>
          </p:nvSpPr>
          <p:spPr>
            <a:xfrm>
              <a:off x="0"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6206254"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5" name="Freeform 5"/>
            <p:cNvSpPr/>
            <p:nvPr/>
          </p:nvSpPr>
          <p:spPr>
            <a:xfrm>
              <a:off x="12412508" y="0"/>
              <a:ext cx="6218954" cy="5574444"/>
            </a:xfrm>
            <a:custGeom>
              <a:avLst/>
              <a:gdLst/>
              <a:ahLst/>
              <a:cxnLst/>
              <a:rect l="l" t="t" r="r" b="b"/>
              <a:pathLst>
                <a:path w="6218954" h="5574444">
                  <a:moveTo>
                    <a:pt x="0" y="0"/>
                  </a:moveTo>
                  <a:lnTo>
                    <a:pt x="6218955" y="0"/>
                  </a:lnTo>
                  <a:lnTo>
                    <a:pt x="6218955"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a:off x="18618763" y="0"/>
              <a:ext cx="6218954" cy="5574444"/>
            </a:xfrm>
            <a:custGeom>
              <a:avLst/>
              <a:gdLst/>
              <a:ahLst/>
              <a:cxnLst/>
              <a:rect l="l" t="t" r="r" b="b"/>
              <a:pathLst>
                <a:path w="6218954" h="5574444">
                  <a:moveTo>
                    <a:pt x="0" y="0"/>
                  </a:moveTo>
                  <a:lnTo>
                    <a:pt x="6218954" y="0"/>
                  </a:lnTo>
                  <a:lnTo>
                    <a:pt x="6218954" y="5574444"/>
                  </a:lnTo>
                  <a:lnTo>
                    <a:pt x="0" y="5574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grpSp>
      <p:sp>
        <p:nvSpPr>
          <p:cNvPr id="8" name="Freeform 8"/>
          <p:cNvSpPr/>
          <p:nvPr/>
        </p:nvSpPr>
        <p:spPr>
          <a:xfrm>
            <a:off x="1544928" y="4610100"/>
            <a:ext cx="4790136" cy="4114800"/>
          </a:xfrm>
          <a:custGeom>
            <a:avLst/>
            <a:gdLst/>
            <a:ahLst/>
            <a:cxnLst/>
            <a:rect l="l" t="t" r="r" b="b"/>
            <a:pathLst>
              <a:path w="1261600" h="1083733">
                <a:moveTo>
                  <a:pt x="32324" y="0"/>
                </a:moveTo>
                <a:lnTo>
                  <a:pt x="1229275" y="0"/>
                </a:lnTo>
                <a:cubicBezTo>
                  <a:pt x="1247127" y="0"/>
                  <a:pt x="1261600" y="14472"/>
                  <a:pt x="1261600" y="32324"/>
                </a:cubicBezTo>
                <a:lnTo>
                  <a:pt x="1261600" y="1051409"/>
                </a:lnTo>
                <a:cubicBezTo>
                  <a:pt x="1261600" y="1069261"/>
                  <a:pt x="1247127" y="1083733"/>
                  <a:pt x="1229275" y="1083733"/>
                </a:cubicBezTo>
                <a:lnTo>
                  <a:pt x="32324" y="1083733"/>
                </a:lnTo>
                <a:cubicBezTo>
                  <a:pt x="14472" y="1083733"/>
                  <a:pt x="0" y="1069261"/>
                  <a:pt x="0" y="1051409"/>
                </a:cubicBezTo>
                <a:lnTo>
                  <a:pt x="0" y="32324"/>
                </a:lnTo>
                <a:cubicBezTo>
                  <a:pt x="0" y="14472"/>
                  <a:pt x="14472" y="0"/>
                  <a:pt x="32324" y="0"/>
                </a:cubicBezTo>
                <a:close/>
              </a:path>
            </a:pathLst>
          </a:custGeom>
          <a:solidFill>
            <a:srgbClr val="D0E7D0"/>
          </a:solidFill>
        </p:spPr>
      </p:sp>
      <p:sp>
        <p:nvSpPr>
          <p:cNvPr id="11" name="Freeform 11"/>
          <p:cNvSpPr/>
          <p:nvPr/>
        </p:nvSpPr>
        <p:spPr>
          <a:xfrm>
            <a:off x="6716064" y="4610100"/>
            <a:ext cx="4790136" cy="4114800"/>
          </a:xfrm>
          <a:custGeom>
            <a:avLst/>
            <a:gdLst/>
            <a:ahLst/>
            <a:cxnLst/>
            <a:rect l="l" t="t" r="r" b="b"/>
            <a:pathLst>
              <a:path w="1261600" h="1083733">
                <a:moveTo>
                  <a:pt x="32324" y="0"/>
                </a:moveTo>
                <a:lnTo>
                  <a:pt x="1229275" y="0"/>
                </a:lnTo>
                <a:cubicBezTo>
                  <a:pt x="1247127" y="0"/>
                  <a:pt x="1261600" y="14472"/>
                  <a:pt x="1261600" y="32324"/>
                </a:cubicBezTo>
                <a:lnTo>
                  <a:pt x="1261600" y="1051409"/>
                </a:lnTo>
                <a:cubicBezTo>
                  <a:pt x="1261600" y="1069261"/>
                  <a:pt x="1247127" y="1083733"/>
                  <a:pt x="1229275" y="1083733"/>
                </a:cubicBezTo>
                <a:lnTo>
                  <a:pt x="32324" y="1083733"/>
                </a:lnTo>
                <a:cubicBezTo>
                  <a:pt x="14472" y="1083733"/>
                  <a:pt x="0" y="1069261"/>
                  <a:pt x="0" y="1051409"/>
                </a:cubicBezTo>
                <a:lnTo>
                  <a:pt x="0" y="32324"/>
                </a:lnTo>
                <a:cubicBezTo>
                  <a:pt x="0" y="14472"/>
                  <a:pt x="14472" y="0"/>
                  <a:pt x="32324" y="0"/>
                </a:cubicBezTo>
                <a:close/>
              </a:path>
            </a:pathLst>
          </a:custGeom>
          <a:solidFill>
            <a:srgbClr val="D0E7D0"/>
          </a:solidFill>
        </p:spPr>
      </p:sp>
      <p:sp>
        <p:nvSpPr>
          <p:cNvPr id="14" name="Freeform 14"/>
          <p:cNvSpPr/>
          <p:nvPr/>
        </p:nvSpPr>
        <p:spPr>
          <a:xfrm>
            <a:off x="11887200" y="4610100"/>
            <a:ext cx="4684340" cy="4114800"/>
          </a:xfrm>
          <a:custGeom>
            <a:avLst/>
            <a:gdLst/>
            <a:ahLst/>
            <a:cxnLst/>
            <a:rect l="l" t="t" r="r" b="b"/>
            <a:pathLst>
              <a:path w="1233736" h="1083733">
                <a:moveTo>
                  <a:pt x="33054" y="0"/>
                </a:moveTo>
                <a:lnTo>
                  <a:pt x="1200681" y="0"/>
                </a:lnTo>
                <a:cubicBezTo>
                  <a:pt x="1209448" y="0"/>
                  <a:pt x="1217855" y="3483"/>
                  <a:pt x="1224054" y="9681"/>
                </a:cubicBezTo>
                <a:cubicBezTo>
                  <a:pt x="1230253" y="15880"/>
                  <a:pt x="1233736" y="24288"/>
                  <a:pt x="1233736" y="33054"/>
                </a:cubicBezTo>
                <a:lnTo>
                  <a:pt x="1233736" y="1050679"/>
                </a:lnTo>
                <a:cubicBezTo>
                  <a:pt x="1233736" y="1059446"/>
                  <a:pt x="1230253" y="1067853"/>
                  <a:pt x="1224054" y="1074052"/>
                </a:cubicBezTo>
                <a:cubicBezTo>
                  <a:pt x="1217855" y="1080251"/>
                  <a:pt x="1209448" y="1083733"/>
                  <a:pt x="1200681" y="1083733"/>
                </a:cubicBezTo>
                <a:lnTo>
                  <a:pt x="33054" y="1083733"/>
                </a:lnTo>
                <a:cubicBezTo>
                  <a:pt x="24288" y="1083733"/>
                  <a:pt x="15880" y="1080251"/>
                  <a:pt x="9681" y="1074052"/>
                </a:cubicBezTo>
                <a:cubicBezTo>
                  <a:pt x="3483" y="1067853"/>
                  <a:pt x="0" y="1059446"/>
                  <a:pt x="0" y="1050679"/>
                </a:cubicBezTo>
                <a:lnTo>
                  <a:pt x="0" y="33054"/>
                </a:lnTo>
                <a:cubicBezTo>
                  <a:pt x="0" y="24288"/>
                  <a:pt x="3483" y="15880"/>
                  <a:pt x="9681" y="9681"/>
                </a:cubicBezTo>
                <a:cubicBezTo>
                  <a:pt x="15880" y="3483"/>
                  <a:pt x="24288" y="0"/>
                  <a:pt x="33054" y="0"/>
                </a:cubicBezTo>
                <a:close/>
              </a:path>
            </a:pathLst>
          </a:custGeom>
          <a:solidFill>
            <a:srgbClr val="D0E7D0"/>
          </a:solidFill>
        </p:spPr>
      </p:sp>
      <p:sp>
        <p:nvSpPr>
          <p:cNvPr id="16" name="Freeform 16"/>
          <p:cNvSpPr/>
          <p:nvPr/>
        </p:nvSpPr>
        <p:spPr>
          <a:xfrm>
            <a:off x="3488073" y="4133022"/>
            <a:ext cx="903846" cy="954157"/>
          </a:xfrm>
          <a:custGeom>
            <a:avLst/>
            <a:gdLst/>
            <a:ahLst/>
            <a:cxnLst/>
            <a:rect l="l" t="t" r="r" b="b"/>
            <a:pathLst>
              <a:path w="903846" h="954157">
                <a:moveTo>
                  <a:pt x="0" y="0"/>
                </a:moveTo>
                <a:lnTo>
                  <a:pt x="903846" y="0"/>
                </a:lnTo>
                <a:lnTo>
                  <a:pt x="903846" y="954156"/>
                </a:lnTo>
                <a:lnTo>
                  <a:pt x="0" y="954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8659209" y="4133022"/>
            <a:ext cx="903846" cy="954157"/>
          </a:xfrm>
          <a:custGeom>
            <a:avLst/>
            <a:gdLst/>
            <a:ahLst/>
            <a:cxnLst/>
            <a:rect l="l" t="t" r="r" b="b"/>
            <a:pathLst>
              <a:path w="903846" h="954157">
                <a:moveTo>
                  <a:pt x="0" y="0"/>
                </a:moveTo>
                <a:lnTo>
                  <a:pt x="903846" y="0"/>
                </a:lnTo>
                <a:lnTo>
                  <a:pt x="903846" y="954156"/>
                </a:lnTo>
                <a:lnTo>
                  <a:pt x="0" y="954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3777447" y="4133022"/>
            <a:ext cx="903846" cy="954157"/>
          </a:xfrm>
          <a:custGeom>
            <a:avLst/>
            <a:gdLst/>
            <a:ahLst/>
            <a:cxnLst/>
            <a:rect l="l" t="t" r="r" b="b"/>
            <a:pathLst>
              <a:path w="903846" h="954157">
                <a:moveTo>
                  <a:pt x="0" y="0"/>
                </a:moveTo>
                <a:lnTo>
                  <a:pt x="903847" y="0"/>
                </a:lnTo>
                <a:lnTo>
                  <a:pt x="903847" y="954156"/>
                </a:lnTo>
                <a:lnTo>
                  <a:pt x="0" y="954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1"/>
          <p:cNvSpPr txBox="1"/>
          <p:nvPr/>
        </p:nvSpPr>
        <p:spPr>
          <a:xfrm>
            <a:off x="1023937" y="2235234"/>
            <a:ext cx="16230600" cy="1191224"/>
          </a:xfrm>
          <a:prstGeom prst="rect">
            <a:avLst/>
          </a:prstGeom>
        </p:spPr>
        <p:txBody>
          <a:bodyPr lIns="0" tIns="0" rIns="0" bIns="0" rtlCol="0" anchor="t">
            <a:spAutoFit/>
          </a:bodyPr>
          <a:lstStyle/>
          <a:p>
            <a:pPr marL="0" lvl="0" indent="0" algn="ctr">
              <a:lnSpc>
                <a:spcPts val="10199"/>
              </a:lnSpc>
              <a:spcBef>
                <a:spcPct val="0"/>
              </a:spcBef>
            </a:pPr>
            <a:r>
              <a:rPr lang="en-US" sz="7200" b="1" u="none" strike="noStrike" dirty="0">
                <a:solidFill>
                  <a:srgbClr val="376943"/>
                </a:solidFill>
                <a:latin typeface="Arial" panose="020B0604020202020204" pitchFamily="34" charset="0"/>
                <a:cs typeface="Arial" panose="020B0604020202020204" pitchFamily="34" charset="0"/>
              </a:rPr>
              <a:t>HƯỚNG DẪN VỀ NHÀ</a:t>
            </a:r>
          </a:p>
        </p:txBody>
      </p:sp>
      <p:sp>
        <p:nvSpPr>
          <p:cNvPr id="22" name="TextBox 21"/>
          <p:cNvSpPr txBox="1"/>
          <p:nvPr/>
        </p:nvSpPr>
        <p:spPr>
          <a:xfrm>
            <a:off x="1761018" y="5698004"/>
            <a:ext cx="4357956"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Xem lại kiến thức đã học ở bài 10</a:t>
            </a:r>
            <a:r>
              <a:rPr lang="vi-VN" sz="3000">
                <a:latin typeface="Arial" panose="020B0604020202020204" pitchFamily="34" charset="0"/>
                <a:cs typeface="Arial" panose="020B0604020202020204" pitchFamily="34" charset="0"/>
              </a:rPr>
              <a:t>.</a:t>
            </a:r>
            <a:endParaRPr lang="en-US" sz="3000">
              <a:latin typeface="Arial" panose="020B0604020202020204" pitchFamily="34" charset="0"/>
              <a:cs typeface="Arial" panose="020B0604020202020204" pitchFamily="34" charset="0"/>
            </a:endParaRPr>
          </a:p>
        </p:txBody>
      </p:sp>
      <p:sp>
        <p:nvSpPr>
          <p:cNvPr id="23" name="TextBox 22"/>
          <p:cNvSpPr txBox="1"/>
          <p:nvPr/>
        </p:nvSpPr>
        <p:spPr>
          <a:xfrm>
            <a:off x="6932154" y="5698004"/>
            <a:ext cx="4357956" cy="2776722"/>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Hoàn</a:t>
            </a:r>
            <a:r>
              <a:rPr lang="vi-VN" sz="3000">
                <a:latin typeface="Arial" panose="020B0604020202020204" pitchFamily="34" charset="0"/>
                <a:cs typeface="Arial" panose="020B0604020202020204" pitchFamily="34" charset="0"/>
              </a:rPr>
              <a:t> thành các bài tập </a:t>
            </a:r>
            <a:r>
              <a:rPr lang="en-US" sz="3000">
                <a:latin typeface="Arial" panose="020B0604020202020204" pitchFamily="34" charset="0"/>
                <a:cs typeface="Arial" panose="020B0604020202020204" pitchFamily="34" charset="0"/>
              </a:rPr>
              <a:t>trong Sách bài tập Vật lí 12 và nội dung Vận dụng.</a:t>
            </a:r>
          </a:p>
        </p:txBody>
      </p:sp>
      <p:sp>
        <p:nvSpPr>
          <p:cNvPr id="24" name="TextBox 23"/>
          <p:cNvSpPr txBox="1"/>
          <p:nvPr/>
        </p:nvSpPr>
        <p:spPr>
          <a:xfrm>
            <a:off x="12101166" y="5698004"/>
            <a:ext cx="4256408" cy="2776722"/>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Xem trước nội dung </a:t>
            </a:r>
            <a:r>
              <a:rPr lang="en-US" sz="3000" b="1" i="1">
                <a:latin typeface="Arial" panose="020B0604020202020204" pitchFamily="34" charset="0"/>
                <a:cs typeface="Arial" panose="020B0604020202020204" pitchFamily="34" charset="0"/>
              </a:rPr>
              <a:t>Bài 11: Phương trình trạng thái của khí lí tưởng.</a:t>
            </a:r>
            <a:endParaRPr lang="en-US" sz="3000" b="1"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6"/>
          <a:stretch>
            <a:fillRect/>
          </a:stretch>
        </p:blipFill>
        <p:spPr>
          <a:xfrm flipH="1">
            <a:off x="0" y="2959440"/>
            <a:ext cx="2097206" cy="2347163"/>
          </a:xfrm>
          <a:prstGeom prst="rect">
            <a:avLst/>
          </a:prstGeom>
        </p:spPr>
      </p:pic>
      <p:pic>
        <p:nvPicPr>
          <p:cNvPr id="26" name="Picture 25"/>
          <p:cNvPicPr>
            <a:picLocks noChangeAspect="1"/>
          </p:cNvPicPr>
          <p:nvPr/>
        </p:nvPicPr>
        <p:blipFill>
          <a:blip r:embed="rId7"/>
          <a:stretch>
            <a:fillRect/>
          </a:stretch>
        </p:blipFill>
        <p:spPr>
          <a:xfrm>
            <a:off x="14762249" y="8370667"/>
            <a:ext cx="3190649" cy="1537875"/>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1028700" y="1028700"/>
            <a:ext cx="16230600" cy="8229600"/>
            <a:chOff x="0" y="0"/>
            <a:chExt cx="4274726" cy="2167467"/>
          </a:xfrm>
        </p:grpSpPr>
        <p:sp>
          <p:nvSpPr>
            <p:cNvPr id="8" name="Freeform 3"/>
            <p:cNvSpPr/>
            <p:nvPr/>
          </p:nvSpPr>
          <p:spPr>
            <a:xfrm>
              <a:off x="0" y="0"/>
              <a:ext cx="4274726" cy="2167467"/>
            </a:xfrm>
            <a:custGeom>
              <a:avLst/>
              <a:gdLst/>
              <a:ahLst/>
              <a:cxnLst/>
              <a:rect l="l" t="t" r="r" b="b"/>
              <a:pathLst>
                <a:path w="4274726" h="2167467">
                  <a:moveTo>
                    <a:pt x="9540" y="0"/>
                  </a:moveTo>
                  <a:lnTo>
                    <a:pt x="4265186" y="0"/>
                  </a:lnTo>
                  <a:cubicBezTo>
                    <a:pt x="4270455" y="0"/>
                    <a:pt x="4274726" y="4271"/>
                    <a:pt x="4274726" y="9540"/>
                  </a:cubicBezTo>
                  <a:lnTo>
                    <a:pt x="4274726" y="2157927"/>
                  </a:lnTo>
                  <a:cubicBezTo>
                    <a:pt x="4274726" y="2163195"/>
                    <a:pt x="4270455" y="2167467"/>
                    <a:pt x="4265186" y="2167467"/>
                  </a:cubicBezTo>
                  <a:lnTo>
                    <a:pt x="9540" y="2167467"/>
                  </a:lnTo>
                  <a:cubicBezTo>
                    <a:pt x="7010" y="2167467"/>
                    <a:pt x="4583" y="2166462"/>
                    <a:pt x="2794" y="2164673"/>
                  </a:cubicBezTo>
                  <a:cubicBezTo>
                    <a:pt x="1005" y="2162883"/>
                    <a:pt x="0" y="2160457"/>
                    <a:pt x="0" y="2157927"/>
                  </a:cubicBezTo>
                  <a:lnTo>
                    <a:pt x="0" y="9540"/>
                  </a:lnTo>
                  <a:cubicBezTo>
                    <a:pt x="0" y="4271"/>
                    <a:pt x="4271" y="0"/>
                    <a:pt x="9540" y="0"/>
                  </a:cubicBezTo>
                  <a:close/>
                </a:path>
              </a:pathLst>
            </a:custGeom>
            <a:solidFill>
              <a:srgbClr val="D0E7D0"/>
            </a:solidFill>
            <a:ln w="38100" cap="sq">
              <a:solidFill>
                <a:srgbClr val="000000"/>
              </a:solidFill>
              <a:prstDash val="solid"/>
              <a:miter/>
            </a:ln>
          </p:spPr>
        </p:sp>
        <p:sp>
          <p:nvSpPr>
            <p:cNvPr id="9" name="TextBox 4"/>
            <p:cNvSpPr txBox="1"/>
            <p:nvPr/>
          </p:nvSpPr>
          <p:spPr>
            <a:xfrm>
              <a:off x="0" y="-57150"/>
              <a:ext cx="4274726" cy="2224617"/>
            </a:xfrm>
            <a:prstGeom prst="rect">
              <a:avLst/>
            </a:prstGeom>
          </p:spPr>
          <p:txBody>
            <a:bodyPr lIns="50800" tIns="50800" rIns="50800" bIns="50800" rtlCol="0" anchor="ctr"/>
            <a:lstStyle/>
            <a:p>
              <a:pPr algn="ctr">
                <a:lnSpc>
                  <a:spcPts val="4199"/>
                </a:lnSpc>
              </a:pPr>
              <a:endParaRPr>
                <a:solidFill>
                  <a:prstClr val="black"/>
                </a:solidFill>
              </a:endParaRPr>
            </a:p>
          </p:txBody>
        </p:sp>
      </p:grpSp>
      <p:sp>
        <p:nvSpPr>
          <p:cNvPr id="10" name="TextBox 9"/>
          <p:cNvSpPr txBox="1"/>
          <p:nvPr/>
        </p:nvSpPr>
        <p:spPr>
          <a:xfrm>
            <a:off x="1028700" y="2912075"/>
            <a:ext cx="16230600" cy="3557512"/>
          </a:xfrm>
          <a:prstGeom prst="rect">
            <a:avLst/>
          </a:prstGeom>
          <a:noFill/>
        </p:spPr>
        <p:txBody>
          <a:bodyPr wrap="square" rtlCol="0">
            <a:spAutoFit/>
          </a:bodyPr>
          <a:lstStyle/>
          <a:p>
            <a:pPr algn="ctr">
              <a:lnSpc>
                <a:spcPct val="150000"/>
              </a:lnSpc>
            </a:pPr>
            <a:r>
              <a:rPr lang="en-US" sz="8000" b="1" dirty="0">
                <a:solidFill>
                  <a:prstClr val="black"/>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prstClr val="black"/>
                </a:solidFill>
                <a:latin typeface="Arial" panose="020B0604020202020204" pitchFamily="34" charset="0"/>
                <a:cs typeface="Arial" panose="020B0604020202020204" pitchFamily="34" charset="0"/>
              </a:rPr>
              <a:t>LẮNG NGHE CỦA CÁC EM!</a:t>
            </a:r>
          </a:p>
        </p:txBody>
      </p:sp>
      <p:pic>
        <p:nvPicPr>
          <p:cNvPr id="11" name="Picture 10"/>
          <p:cNvPicPr>
            <a:picLocks noChangeAspect="1"/>
          </p:cNvPicPr>
          <p:nvPr/>
        </p:nvPicPr>
        <p:blipFill>
          <a:blip r:embed="rId2"/>
          <a:stretch>
            <a:fillRect/>
          </a:stretch>
        </p:blipFill>
        <p:spPr>
          <a:xfrm>
            <a:off x="685800" y="6490752"/>
            <a:ext cx="4572000" cy="3522945"/>
          </a:xfrm>
          <a:prstGeom prst="rect">
            <a:avLst/>
          </a:prstGeom>
        </p:spPr>
      </p:pic>
      <p:pic>
        <p:nvPicPr>
          <p:cNvPr id="12" name="Picture 11"/>
          <p:cNvPicPr>
            <a:picLocks noChangeAspect="1"/>
          </p:cNvPicPr>
          <p:nvPr/>
        </p:nvPicPr>
        <p:blipFill>
          <a:blip r:embed="rId3"/>
          <a:stretch>
            <a:fillRect/>
          </a:stretch>
        </p:blipFill>
        <p:spPr>
          <a:xfrm flipH="1">
            <a:off x="14401800" y="-2095500"/>
            <a:ext cx="4200735" cy="5048252"/>
          </a:xfrm>
          <a:prstGeom prst="rect">
            <a:avLst/>
          </a:prstGeom>
        </p:spPr>
      </p:pic>
    </p:spTree>
    <p:extLst>
      <p:ext uri="{BB962C8B-B14F-4D97-AF65-F5344CB8AC3E}">
        <p14:creationId xmlns:p14="http://schemas.microsoft.com/office/powerpoint/2010/main" val="288053881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3917767" y="190500"/>
            <a:ext cx="10452466" cy="1173655"/>
          </a:xfrm>
          <a:prstGeom prst="rect">
            <a:avLst/>
          </a:prstGeom>
        </p:spPr>
        <p:txBody>
          <a:bodyPr wrap="square" lIns="0" tIns="0" rIns="0" bIns="0" rtlCol="0" anchor="t">
            <a:spAutoFit/>
          </a:bodyPr>
          <a:lstStyle/>
          <a:p>
            <a:pPr marL="0" lvl="0" indent="0" algn="ctr">
              <a:lnSpc>
                <a:spcPts val="10199"/>
              </a:lnSpc>
              <a:spcBef>
                <a:spcPct val="0"/>
              </a:spcBef>
            </a:pPr>
            <a:r>
              <a:rPr lang="en-US" sz="6600" b="1" dirty="0">
                <a:solidFill>
                  <a:srgbClr val="376943"/>
                </a:solidFill>
                <a:latin typeface="Arial" panose="020B0604020202020204" pitchFamily="34" charset="0"/>
                <a:cs typeface="Arial" panose="020B0604020202020204" pitchFamily="34" charset="0"/>
              </a:rPr>
              <a:t>NỘI DUNG BÀI HỌC</a:t>
            </a:r>
          </a:p>
        </p:txBody>
      </p:sp>
      <p:pic>
        <p:nvPicPr>
          <p:cNvPr id="16" name="Picture 15"/>
          <p:cNvPicPr>
            <a:picLocks noChangeAspect="1"/>
          </p:cNvPicPr>
          <p:nvPr/>
        </p:nvPicPr>
        <p:blipFill>
          <a:blip r:embed="rId2"/>
          <a:stretch>
            <a:fillRect/>
          </a:stretch>
        </p:blipFill>
        <p:spPr>
          <a:xfrm>
            <a:off x="381000" y="410524"/>
            <a:ext cx="1649468" cy="1700041"/>
          </a:xfrm>
          <a:prstGeom prst="rect">
            <a:avLst/>
          </a:prstGeom>
        </p:spPr>
      </p:pic>
      <p:sp>
        <p:nvSpPr>
          <p:cNvPr id="2" name="Rectangle 1">
            <a:extLst>
              <a:ext uri="{FF2B5EF4-FFF2-40B4-BE49-F238E27FC236}">
                <a16:creationId xmlns:a16="http://schemas.microsoft.com/office/drawing/2014/main" id="{C59412CE-F251-3C91-7DB5-EF7EFF130397}"/>
              </a:ext>
            </a:extLst>
          </p:cNvPr>
          <p:cNvSpPr/>
          <p:nvPr/>
        </p:nvSpPr>
        <p:spPr>
          <a:xfrm>
            <a:off x="4146367" y="2033583"/>
            <a:ext cx="13775873" cy="1752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Định luật charles</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8F39913-9639-312E-D714-FFFE66B38780}"/>
              </a:ext>
            </a:extLst>
          </p:cNvPr>
          <p:cNvSpPr/>
          <p:nvPr/>
        </p:nvSpPr>
        <p:spPr>
          <a:xfrm>
            <a:off x="4131127" y="4091070"/>
            <a:ext cx="13775873" cy="1752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 Thí nghiệm minh họa định luật charles</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F5A9ACC-1BD7-E48A-B056-8EDDA65C19F1}"/>
              </a:ext>
            </a:extLst>
          </p:cNvPr>
          <p:cNvSpPr/>
          <p:nvPr/>
        </p:nvSpPr>
        <p:spPr>
          <a:xfrm>
            <a:off x="4131127" y="6148557"/>
            <a:ext cx="13775873" cy="1752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III. Bài tập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7F76258-7492-7FCE-C2F4-F6750F21BED6}"/>
              </a:ext>
            </a:extLst>
          </p:cNvPr>
          <p:cNvSpPr/>
          <p:nvPr/>
        </p:nvSpPr>
        <p:spPr>
          <a:xfrm>
            <a:off x="4131127" y="8206044"/>
            <a:ext cx="13775873" cy="1752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IV. Các định luật boyle và charles là các định luật gần đúng</a:t>
            </a:r>
            <a:endParaRPr lang="en-US" sz="400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F6B962CC-A961-8083-CBD7-7786FAB23810}"/>
              </a:ext>
            </a:extLst>
          </p:cNvPr>
          <p:cNvSpPr/>
          <p:nvPr/>
        </p:nvSpPr>
        <p:spPr>
          <a:xfrm>
            <a:off x="254884" y="5471856"/>
            <a:ext cx="3551168" cy="4815144"/>
          </a:xfrm>
          <a:custGeom>
            <a:avLst/>
            <a:gdLst/>
            <a:ahLst/>
            <a:cxnLst/>
            <a:rect l="l" t="t" r="r" b="b"/>
            <a:pathLst>
              <a:path w="3313342" h="4492668">
                <a:moveTo>
                  <a:pt x="0" y="0"/>
                </a:moveTo>
                <a:lnTo>
                  <a:pt x="3313343" y="0"/>
                </a:lnTo>
                <a:lnTo>
                  <a:pt x="3313343" y="4492668"/>
                </a:lnTo>
                <a:lnTo>
                  <a:pt x="0" y="4492668"/>
                </a:lnTo>
                <a:lnTo>
                  <a:pt x="0" y="0"/>
                </a:lnTo>
                <a:close/>
              </a:path>
            </a:pathLst>
          </a:custGeom>
          <a:blipFill>
            <a:blip r:embed="rId3"/>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571698" y="1854946"/>
            <a:ext cx="9144603" cy="1769715"/>
          </a:xfrm>
          <a:prstGeom prst="rect">
            <a:avLst/>
          </a:prstGeom>
        </p:spPr>
        <p:txBody>
          <a:bodyPr lIns="0" tIns="0" rIns="0" bIns="0" rtlCol="0" anchor="t">
            <a:spAutoFit/>
          </a:bodyPr>
          <a:lstStyle/>
          <a:p>
            <a:pPr marL="0" lvl="0" indent="0" algn="ctr">
              <a:spcBef>
                <a:spcPct val="0"/>
              </a:spcBef>
            </a:pPr>
            <a:r>
              <a:rPr lang="en-US" sz="11500" b="1" u="none" strike="noStrike" dirty="0">
                <a:solidFill>
                  <a:srgbClr val="376943"/>
                </a:solidFill>
                <a:latin typeface="Arial" panose="020B0604020202020204" pitchFamily="34" charset="0"/>
                <a:cs typeface="Arial" panose="020B0604020202020204" pitchFamily="34" charset="0"/>
              </a:rPr>
              <a:t>I.</a:t>
            </a:r>
          </a:p>
        </p:txBody>
      </p:sp>
      <p:sp>
        <p:nvSpPr>
          <p:cNvPr id="4" name="Freeform 4"/>
          <p:cNvSpPr/>
          <p:nvPr/>
        </p:nvSpPr>
        <p:spPr>
          <a:xfrm>
            <a:off x="-4695439" y="-185051"/>
            <a:ext cx="7866879" cy="10657102"/>
          </a:xfrm>
          <a:custGeom>
            <a:avLst/>
            <a:gdLst/>
            <a:ahLst/>
            <a:cxnLst/>
            <a:rect l="l" t="t" r="r" b="b"/>
            <a:pathLst>
              <a:path w="7866879" h="10657102">
                <a:moveTo>
                  <a:pt x="0" y="0"/>
                </a:moveTo>
                <a:lnTo>
                  <a:pt x="7866878" y="0"/>
                </a:lnTo>
                <a:lnTo>
                  <a:pt x="7866878"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115977" y="-185051"/>
            <a:ext cx="7866879" cy="10657102"/>
          </a:xfrm>
          <a:custGeom>
            <a:avLst/>
            <a:gdLst/>
            <a:ahLst/>
            <a:cxnLst/>
            <a:rect l="l" t="t" r="r" b="b"/>
            <a:pathLst>
              <a:path w="7866879" h="10657102">
                <a:moveTo>
                  <a:pt x="0" y="0"/>
                </a:moveTo>
                <a:lnTo>
                  <a:pt x="7866879" y="0"/>
                </a:lnTo>
                <a:lnTo>
                  <a:pt x="7866879" y="10657102"/>
                </a:lnTo>
                <a:lnTo>
                  <a:pt x="0" y="106571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7" name="Freeform 7"/>
          <p:cNvSpPr/>
          <p:nvPr/>
        </p:nvSpPr>
        <p:spPr>
          <a:xfrm>
            <a:off x="5121372" y="4087631"/>
            <a:ext cx="8077803" cy="3966575"/>
          </a:xfrm>
          <a:custGeom>
            <a:avLst/>
            <a:gdLst/>
            <a:ahLst/>
            <a:cxnLst/>
            <a:rect l="l" t="t" r="r" b="b"/>
            <a:pathLst>
              <a:path w="2127487" h="1044695">
                <a:moveTo>
                  <a:pt x="19168" y="0"/>
                </a:moveTo>
                <a:lnTo>
                  <a:pt x="2108319" y="0"/>
                </a:lnTo>
                <a:cubicBezTo>
                  <a:pt x="2113403" y="0"/>
                  <a:pt x="2118278" y="2020"/>
                  <a:pt x="2121873" y="5614"/>
                </a:cubicBezTo>
                <a:cubicBezTo>
                  <a:pt x="2125468" y="9209"/>
                  <a:pt x="2127487" y="14085"/>
                  <a:pt x="2127487" y="19168"/>
                </a:cubicBezTo>
                <a:lnTo>
                  <a:pt x="2127487" y="1025526"/>
                </a:lnTo>
                <a:cubicBezTo>
                  <a:pt x="2127487" y="1030610"/>
                  <a:pt x="2125468" y="1035486"/>
                  <a:pt x="2121873" y="1039080"/>
                </a:cubicBezTo>
                <a:cubicBezTo>
                  <a:pt x="2118278" y="1042675"/>
                  <a:pt x="2113403" y="1044695"/>
                  <a:pt x="2108319" y="1044695"/>
                </a:cubicBezTo>
                <a:lnTo>
                  <a:pt x="19168" y="1044695"/>
                </a:lnTo>
                <a:cubicBezTo>
                  <a:pt x="14085" y="1044695"/>
                  <a:pt x="9209" y="1042675"/>
                  <a:pt x="5614" y="1039080"/>
                </a:cubicBezTo>
                <a:cubicBezTo>
                  <a:pt x="2020" y="1035486"/>
                  <a:pt x="0" y="1030610"/>
                  <a:pt x="0" y="1025526"/>
                </a:cubicBezTo>
                <a:lnTo>
                  <a:pt x="0" y="19168"/>
                </a:lnTo>
                <a:cubicBezTo>
                  <a:pt x="0" y="14085"/>
                  <a:pt x="2020" y="9209"/>
                  <a:pt x="5614" y="5614"/>
                </a:cubicBezTo>
                <a:cubicBezTo>
                  <a:pt x="9209" y="2020"/>
                  <a:pt x="14085" y="0"/>
                  <a:pt x="19168" y="0"/>
                </a:cubicBezTo>
                <a:close/>
              </a:path>
            </a:pathLst>
          </a:custGeom>
          <a:solidFill>
            <a:srgbClr val="F6CD46"/>
          </a:solidFill>
        </p:spPr>
      </p:sp>
      <p:sp>
        <p:nvSpPr>
          <p:cNvPr id="9" name="Freeform 9"/>
          <p:cNvSpPr/>
          <p:nvPr/>
        </p:nvSpPr>
        <p:spPr>
          <a:xfrm>
            <a:off x="3720690" y="5665071"/>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3852365" y="5613485"/>
            <a:ext cx="746487" cy="788039"/>
          </a:xfrm>
          <a:custGeom>
            <a:avLst/>
            <a:gdLst/>
            <a:ahLst/>
            <a:cxnLst/>
            <a:rect l="l" t="t" r="r" b="b"/>
            <a:pathLst>
              <a:path w="746487" h="788039">
                <a:moveTo>
                  <a:pt x="0" y="0"/>
                </a:moveTo>
                <a:lnTo>
                  <a:pt x="746487" y="0"/>
                </a:lnTo>
                <a:lnTo>
                  <a:pt x="746487" y="788038"/>
                </a:lnTo>
                <a:lnTo>
                  <a:pt x="0" y="7880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5494112" y="4661879"/>
            <a:ext cx="7332321" cy="2691250"/>
          </a:xfrm>
          <a:prstGeom prst="rect">
            <a:avLst/>
          </a:prstGeom>
          <a:noFill/>
        </p:spPr>
        <p:txBody>
          <a:bodyPr wrap="square" rtlCol="0">
            <a:spAutoFit/>
          </a:bodyPr>
          <a:lstStyle/>
          <a:p>
            <a:pPr algn="ctr">
              <a:lnSpc>
                <a:spcPct val="150000"/>
              </a:lnSpc>
            </a:pPr>
            <a:r>
              <a:rPr lang="en-US" sz="6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 LUẬT CHARLES</a:t>
            </a:r>
            <a:endParaRPr lang="en-US" sz="6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83712" y="6766014"/>
            <a:ext cx="5874131" cy="3264568"/>
            <a:chOff x="-231966" y="996615"/>
            <a:chExt cx="5874131" cy="3264568"/>
          </a:xfrm>
        </p:grpSpPr>
        <p:sp>
          <p:nvSpPr>
            <p:cNvPr id="2" name="Freeform 2"/>
            <p:cNvSpPr/>
            <p:nvPr/>
          </p:nvSpPr>
          <p:spPr>
            <a:xfrm rot="-478080">
              <a:off x="-231966" y="996615"/>
              <a:ext cx="5874131" cy="3264568"/>
            </a:xfrm>
            <a:custGeom>
              <a:avLst/>
              <a:gdLst/>
              <a:ahLst/>
              <a:cxnLst/>
              <a:rect l="l" t="t" r="r" b="b"/>
              <a:pathLst>
                <a:path w="4169820" h="4063679">
                  <a:moveTo>
                    <a:pt x="0" y="0"/>
                  </a:moveTo>
                  <a:lnTo>
                    <a:pt x="4169820" y="0"/>
                  </a:lnTo>
                  <a:lnTo>
                    <a:pt x="4169820" y="4063679"/>
                  </a:lnTo>
                  <a:lnTo>
                    <a:pt x="0" y="40636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5"/>
            <p:cNvSpPr txBox="1"/>
            <p:nvPr/>
          </p:nvSpPr>
          <p:spPr>
            <a:xfrm>
              <a:off x="838200" y="2215563"/>
              <a:ext cx="3733800" cy="830997"/>
            </a:xfrm>
            <a:prstGeom prst="rect">
              <a:avLst/>
            </a:prstGeom>
            <a:noFill/>
          </p:spPr>
          <p:txBody>
            <a:bodyPr wrap="square" rtlCol="0">
              <a:spAutoFit/>
            </a:bodyPr>
            <a:lstStyle/>
            <a:p>
              <a:pPr algn="ctr"/>
              <a:r>
                <a:rPr lang="en-US" sz="4800" b="1" dirty="0">
                  <a:solidFill>
                    <a:srgbClr val="D84C1C"/>
                  </a:solidFill>
                  <a:latin typeface="Arial" panose="020B0604020202020204" pitchFamily="34" charset="0"/>
                  <a:cs typeface="Arial" panose="020B0604020202020204" pitchFamily="34" charset="0"/>
                </a:rPr>
                <a:t>KHÁI NIỆM:</a:t>
              </a:r>
            </a:p>
          </p:txBody>
        </p:sp>
      </p:grpSp>
      <p:sp>
        <p:nvSpPr>
          <p:cNvPr id="8" name="Rectangle 7"/>
          <p:cNvSpPr/>
          <p:nvPr/>
        </p:nvSpPr>
        <p:spPr>
          <a:xfrm>
            <a:off x="7162800" y="6896100"/>
            <a:ext cx="10196657" cy="274825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Quá trình biến đổi trạng thái của một khối lượng khí xác định khi giữ áp suất không đổi được gọi là </a:t>
            </a:r>
            <a:r>
              <a:rPr lang="en-US" sz="4000" b="1">
                <a:solidFill>
                  <a:srgbClr val="FF0000"/>
                </a:solidFill>
                <a:latin typeface="Arial" panose="020B0604020202020204" pitchFamily="34" charset="0"/>
                <a:cs typeface="Arial" panose="020B0604020202020204" pitchFamily="34" charset="0"/>
              </a:rPr>
              <a:t>quá trình đẳng áp.</a:t>
            </a:r>
            <a:endParaRPr lang="en-US" sz="4000" b="1"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721F15E-73CD-3740-8A57-FD49886C6C1B}"/>
              </a:ext>
            </a:extLst>
          </p:cNvPr>
          <p:cNvGrpSpPr/>
          <p:nvPr/>
        </p:nvGrpSpPr>
        <p:grpSpPr>
          <a:xfrm>
            <a:off x="1229734" y="1562416"/>
            <a:ext cx="16571541" cy="3628360"/>
            <a:chOff x="-2128281" y="175778"/>
            <a:chExt cx="12234695" cy="2678801"/>
          </a:xfrm>
        </p:grpSpPr>
        <p:sp>
          <p:nvSpPr>
            <p:cNvPr id="4" name="Freeform 6">
              <a:extLst>
                <a:ext uri="{FF2B5EF4-FFF2-40B4-BE49-F238E27FC236}">
                  <a16:creationId xmlns:a16="http://schemas.microsoft.com/office/drawing/2014/main" id="{9B006399-3B7B-62FA-3A0F-5FD5F79974D1}"/>
                </a:ext>
              </a:extLst>
            </p:cNvPr>
            <p:cNvSpPr/>
            <p:nvPr/>
          </p:nvSpPr>
          <p:spPr>
            <a:xfrm>
              <a:off x="-2128281" y="175778"/>
              <a:ext cx="1905000" cy="2583051"/>
            </a:xfrm>
            <a:custGeom>
              <a:avLst/>
              <a:gdLst/>
              <a:ahLst/>
              <a:cxnLst/>
              <a:rect l="l" t="t" r="r" b="b"/>
              <a:pathLst>
                <a:path w="3313342" h="4492668">
                  <a:moveTo>
                    <a:pt x="0" y="0"/>
                  </a:moveTo>
                  <a:lnTo>
                    <a:pt x="3313343" y="0"/>
                  </a:lnTo>
                  <a:lnTo>
                    <a:pt x="3313343" y="4492668"/>
                  </a:lnTo>
                  <a:lnTo>
                    <a:pt x="0" y="4492668"/>
                  </a:lnTo>
                  <a:lnTo>
                    <a:pt x="0" y="0"/>
                  </a:lnTo>
                  <a:close/>
                </a:path>
              </a:pathLst>
            </a:custGeom>
            <a:blipFill>
              <a:blip r:embed="rId4"/>
              <a:stretch>
                <a:fillRect/>
              </a:stretch>
            </a:blipFill>
          </p:spPr>
        </p:sp>
        <p:grpSp>
          <p:nvGrpSpPr>
            <p:cNvPr id="5" name="Group 4">
              <a:extLst>
                <a:ext uri="{FF2B5EF4-FFF2-40B4-BE49-F238E27FC236}">
                  <a16:creationId xmlns:a16="http://schemas.microsoft.com/office/drawing/2014/main" id="{FCBB3A5F-0DA7-94FF-1A8C-FEA9E615FBD5}"/>
                </a:ext>
              </a:extLst>
            </p:cNvPr>
            <p:cNvGrpSpPr/>
            <p:nvPr/>
          </p:nvGrpSpPr>
          <p:grpSpPr>
            <a:xfrm>
              <a:off x="-223281" y="271528"/>
              <a:ext cx="10329695" cy="2583051"/>
              <a:chOff x="-223281" y="271528"/>
              <a:chExt cx="10329695" cy="2583051"/>
            </a:xfrm>
          </p:grpSpPr>
          <p:sp>
            <p:nvSpPr>
              <p:cNvPr id="12" name="Freeform 5">
                <a:extLst>
                  <a:ext uri="{FF2B5EF4-FFF2-40B4-BE49-F238E27FC236}">
                    <a16:creationId xmlns:a16="http://schemas.microsoft.com/office/drawing/2014/main" id="{7CFFD2A7-05E6-8FFA-860F-B685A63E22E5}"/>
                  </a:ext>
                </a:extLst>
              </p:cNvPr>
              <p:cNvSpPr/>
              <p:nvPr/>
            </p:nvSpPr>
            <p:spPr>
              <a:xfrm flipV="1">
                <a:off x="-223281" y="271528"/>
                <a:ext cx="10329695" cy="2583051"/>
              </a:xfrm>
              <a:custGeom>
                <a:avLst/>
                <a:gdLst/>
                <a:ahLst/>
                <a:cxnLst/>
                <a:rect l="l" t="t" r="r" b="b"/>
                <a:pathLst>
                  <a:path w="6325488" h="2368933">
                    <a:moveTo>
                      <a:pt x="0" y="2368933"/>
                    </a:moveTo>
                    <a:lnTo>
                      <a:pt x="6325489" y="2368933"/>
                    </a:lnTo>
                    <a:lnTo>
                      <a:pt x="6325489" y="0"/>
                    </a:lnTo>
                    <a:lnTo>
                      <a:pt x="0" y="0"/>
                    </a:lnTo>
                    <a:lnTo>
                      <a:pt x="0" y="236893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TextBox 8">
                <a:extLst>
                  <a:ext uri="{FF2B5EF4-FFF2-40B4-BE49-F238E27FC236}">
                    <a16:creationId xmlns:a16="http://schemas.microsoft.com/office/drawing/2014/main" id="{741B2ADB-731A-6892-2257-A344A11DD11D}"/>
                  </a:ext>
                </a:extLst>
              </p:cNvPr>
              <p:cNvSpPr txBox="1"/>
              <p:nvPr/>
            </p:nvSpPr>
            <p:spPr>
              <a:xfrm>
                <a:off x="1295687" y="739461"/>
                <a:ext cx="8100880" cy="1960853"/>
              </a:xfrm>
              <a:prstGeom prst="rect">
                <a:avLst/>
              </a:prstGeom>
            </p:spPr>
            <p:txBody>
              <a:bodyPr wrap="square" lIns="0" tIns="0" rIns="0" bIns="0" rtlCol="0" anchor="t">
                <a:spAutoFit/>
              </a:bodyPr>
              <a:lstStyle/>
              <a:p>
                <a:pPr algn="just">
                  <a:lnSpc>
                    <a:spcPct val="150000"/>
                  </a:lnSpc>
                  <a:spcBef>
                    <a:spcPct val="0"/>
                  </a:spcBef>
                  <a:defRP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định nghĩa về quá trình đẳng nhiệt em hãy định nghĩa quá trình đẳng áp của một khối khí xác định.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sp>
        <p:nvSpPr>
          <p:cNvPr id="20" name="Arrow: Curved Right 19">
            <a:extLst>
              <a:ext uri="{FF2B5EF4-FFF2-40B4-BE49-F238E27FC236}">
                <a16:creationId xmlns:a16="http://schemas.microsoft.com/office/drawing/2014/main" id="{30296582-6250-0766-18A7-22B3505E4FB6}"/>
              </a:ext>
            </a:extLst>
          </p:cNvPr>
          <p:cNvSpPr/>
          <p:nvPr/>
        </p:nvSpPr>
        <p:spPr>
          <a:xfrm>
            <a:off x="685800" y="5783896"/>
            <a:ext cx="2057011" cy="1644906"/>
          </a:xfrm>
          <a:prstGeom prst="curv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B54D3411-550D-A47A-B9AB-D25023ED8141}"/>
              </a:ext>
            </a:extLst>
          </p:cNvPr>
          <p:cNvSpPr txBox="1"/>
          <p:nvPr/>
        </p:nvSpPr>
        <p:spPr>
          <a:xfrm>
            <a:off x="1" y="168285"/>
            <a:ext cx="18288000" cy="1103892"/>
          </a:xfrm>
          <a:prstGeom prst="rect">
            <a:avLst/>
          </a:prstGeom>
          <a:noFill/>
        </p:spPr>
        <p:txBody>
          <a:bodyPr wrap="square">
            <a:spAutoFit/>
          </a:bodyPr>
          <a:lstStyle/>
          <a:p>
            <a:pPr algn="ctr">
              <a:lnSpc>
                <a:spcPct val="150000"/>
              </a:lnSpc>
              <a:spcAft>
                <a:spcPts val="800"/>
              </a:spcAft>
            </a:pPr>
            <a:r>
              <a:rPr lang="en-US" sz="5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 Quá trình đẳng áp</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6987D-4A76-D1AC-A106-15A889FD4E29}"/>
              </a:ext>
            </a:extLst>
          </p:cNvPr>
          <p:cNvSpPr txBox="1"/>
          <p:nvPr/>
        </p:nvSpPr>
        <p:spPr>
          <a:xfrm>
            <a:off x="685800" y="2095500"/>
            <a:ext cx="8816300" cy="7364901"/>
          </a:xfrm>
          <a:prstGeom prst="rect">
            <a:avLst/>
          </a:prstGeom>
          <a:noFill/>
        </p:spPr>
        <p:txBody>
          <a:bodyPr wrap="square">
            <a:spAutoFit/>
          </a:bodyPr>
          <a:lstStyle/>
          <a:p>
            <a:pPr algn="just">
              <a:lnSpc>
                <a:spcPct val="150000"/>
              </a:lnSpc>
              <a:spcAft>
                <a:spcPts val="800"/>
              </a:spcAft>
              <a:buClr>
                <a:srgbClr val="000000"/>
              </a:buClr>
              <a:defRPr/>
            </a:pPr>
            <a:r>
              <a:rPr lang="en-US" sz="4000">
                <a:latin typeface="Arial" panose="020B0604020202020204" pitchFamily="34" charset="0"/>
                <a:cs typeface="Arial" panose="020B0604020202020204" pitchFamily="34" charset="0"/>
              </a:rPr>
              <a:t>Chứng minh công thức 10.1 SGK diễn tả đầy đủ nội dung nhận xét của Charles: "Khi tăng nhiệt độ khí từ 0</a:t>
            </a:r>
            <a:r>
              <a:rPr lang="en-US" sz="4000" baseline="30000">
                <a:latin typeface="Arial" panose="020B0604020202020204" pitchFamily="34" charset="0"/>
                <a:cs typeface="Arial" panose="020B0604020202020204" pitchFamily="34" charset="0"/>
              </a:rPr>
              <a:t>0</a:t>
            </a:r>
            <a:r>
              <a:rPr lang="en-US" sz="4000">
                <a:latin typeface="Arial" panose="020B0604020202020204" pitchFamily="34" charset="0"/>
                <a:cs typeface="Arial" panose="020B0604020202020204" pitchFamily="34" charset="0"/>
              </a:rPr>
              <a:t>C tới t</a:t>
            </a:r>
            <a:r>
              <a:rPr lang="en-US" sz="4000" baseline="30000">
                <a:latin typeface="Arial" panose="020B0604020202020204" pitchFamily="34" charset="0"/>
                <a:cs typeface="Arial" panose="020B0604020202020204" pitchFamily="34" charset="0"/>
              </a:rPr>
              <a:t>0</a:t>
            </a:r>
            <a:r>
              <a:rPr lang="en-US" sz="4000">
                <a:latin typeface="Arial" panose="020B0604020202020204" pitchFamily="34" charset="0"/>
                <a:cs typeface="Arial" panose="020B0604020202020204" pitchFamily="34" charset="0"/>
              </a:rPr>
              <a:t>C và giữ áp suất không đổi thì độ tăng thể tích của một đơn vị thể tích khí khi được tăng thêm một đơn vị nhiệt độ của các chất khí khác nhau đều bằng nhau và bằng 1/273".</a:t>
            </a:r>
          </a:p>
        </p:txBody>
      </p:sp>
      <p:grpSp>
        <p:nvGrpSpPr>
          <p:cNvPr id="24" name="Group 23">
            <a:extLst>
              <a:ext uri="{FF2B5EF4-FFF2-40B4-BE49-F238E27FC236}">
                <a16:creationId xmlns:a16="http://schemas.microsoft.com/office/drawing/2014/main" id="{9BB09A05-11DC-E664-FA17-5104E6D3F62F}"/>
              </a:ext>
            </a:extLst>
          </p:cNvPr>
          <p:cNvGrpSpPr/>
          <p:nvPr/>
        </p:nvGrpSpPr>
        <p:grpSpPr>
          <a:xfrm>
            <a:off x="9829800" y="2705100"/>
            <a:ext cx="7952364" cy="7014166"/>
            <a:chOff x="10515600" y="2666594"/>
            <a:chExt cx="6809364" cy="6006014"/>
          </a:xfrm>
        </p:grpSpPr>
        <p:sp>
          <p:nvSpPr>
            <p:cNvPr id="6" name="TextBox 5">
              <a:extLst>
                <a:ext uri="{FF2B5EF4-FFF2-40B4-BE49-F238E27FC236}">
                  <a16:creationId xmlns:a16="http://schemas.microsoft.com/office/drawing/2014/main" id="{CC577A0A-4A29-04BE-8706-82571A817007}"/>
                </a:ext>
              </a:extLst>
            </p:cNvPr>
            <p:cNvSpPr txBox="1"/>
            <p:nvPr/>
          </p:nvSpPr>
          <p:spPr>
            <a:xfrm>
              <a:off x="10711343" y="7756332"/>
              <a:ext cx="6269087" cy="916276"/>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FFD0CA">
                      <a:lumMod val="75000"/>
                    </a:srgbClr>
                  </a:solidFill>
                  <a:effectLst/>
                  <a:uLnTx/>
                  <a:uFillTx/>
                  <a:latin typeface="Arial" panose="020B0604020202020204" pitchFamily="34" charset="0"/>
                  <a:ea typeface="+mn-ea"/>
                  <a:cs typeface="Arial" panose="020B0604020202020204" pitchFamily="34" charset="0"/>
                  <a:sym typeface="Arial"/>
                </a:rPr>
                <a:t>THẢO LUẬN NHÓM ĐÔI</a:t>
              </a:r>
              <a:endParaRPr kumimoji="0" lang="en-US" sz="4000" b="1" i="0" u="none" strike="noStrike" kern="1200" cap="none" spc="0" normalizeH="0" baseline="0" noProof="0">
                <a:ln>
                  <a:noFill/>
                </a:ln>
                <a:solidFill>
                  <a:srgbClr val="FFD0CA">
                    <a:lumMod val="75000"/>
                  </a:srgbClr>
                </a:solidFill>
                <a:effectLst/>
                <a:uLnTx/>
                <a:uFillTx/>
                <a:latin typeface="Calibri"/>
                <a:ea typeface="+mn-ea"/>
                <a:cs typeface="Arial"/>
                <a:sym typeface="Arial"/>
              </a:endParaRPr>
            </a:p>
          </p:txBody>
        </p:sp>
        <p:sp>
          <p:nvSpPr>
            <p:cNvPr id="23" name="Freeform 4">
              <a:extLst>
                <a:ext uri="{FF2B5EF4-FFF2-40B4-BE49-F238E27FC236}">
                  <a16:creationId xmlns:a16="http://schemas.microsoft.com/office/drawing/2014/main" id="{5CEC692F-7FF3-268E-E0BC-15307037DE87}"/>
                </a:ext>
              </a:extLst>
            </p:cNvPr>
            <p:cNvSpPr/>
            <p:nvPr/>
          </p:nvSpPr>
          <p:spPr>
            <a:xfrm>
              <a:off x="10515600" y="2666594"/>
              <a:ext cx="6809364" cy="4953812"/>
            </a:xfrm>
            <a:custGeom>
              <a:avLst/>
              <a:gdLst/>
              <a:ahLst/>
              <a:cxnLst/>
              <a:rect l="l" t="t" r="r" b="b"/>
              <a:pathLst>
                <a:path w="5014249" h="3647866">
                  <a:moveTo>
                    <a:pt x="0" y="0"/>
                  </a:moveTo>
                  <a:lnTo>
                    <a:pt x="5014249" y="0"/>
                  </a:lnTo>
                  <a:lnTo>
                    <a:pt x="5014249" y="3647866"/>
                  </a:lnTo>
                  <a:lnTo>
                    <a:pt x="0" y="3647866"/>
                  </a:lnTo>
                  <a:lnTo>
                    <a:pt x="0" y="0"/>
                  </a:lnTo>
                  <a:close/>
                </a:path>
              </a:pathLst>
            </a:custGeom>
            <a:blipFill>
              <a:blip r:embed="rId2"/>
              <a:stretch>
                <a:fillRect/>
              </a:stretch>
            </a:blipFill>
          </p:spPr>
        </p:sp>
      </p:grpSp>
      <p:sp>
        <p:nvSpPr>
          <p:cNvPr id="5" name="TextBox 4">
            <a:extLst>
              <a:ext uri="{FF2B5EF4-FFF2-40B4-BE49-F238E27FC236}">
                <a16:creationId xmlns:a16="http://schemas.microsoft.com/office/drawing/2014/main" id="{337A96BC-97B2-A2DA-346F-1EEEEFCC06DE}"/>
              </a:ext>
            </a:extLst>
          </p:cNvPr>
          <p:cNvSpPr txBox="1"/>
          <p:nvPr/>
        </p:nvSpPr>
        <p:spPr>
          <a:xfrm>
            <a:off x="0" y="382008"/>
            <a:ext cx="18288000" cy="1103892"/>
          </a:xfrm>
          <a:prstGeom prst="rect">
            <a:avLst/>
          </a:prstGeom>
          <a:noFill/>
        </p:spPr>
        <p:txBody>
          <a:bodyPr wrap="square">
            <a:spAutoFit/>
          </a:bodyPr>
          <a:lstStyle/>
          <a:p>
            <a:pPr marL="0" marR="0" algn="ctr">
              <a:lnSpc>
                <a:spcPct val="150000"/>
              </a:lnSpc>
              <a:spcBef>
                <a:spcPts val="0"/>
              </a:spcBef>
              <a:spcAft>
                <a:spcPts val="800"/>
              </a:spcAft>
            </a:pPr>
            <a:r>
              <a:rPr lang="en-US" sz="5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Nghiên cứu của Charles</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465829" y="4610100"/>
            <a:ext cx="16416406" cy="3740375"/>
            <a:chOff x="1126739" y="1917361"/>
            <a:chExt cx="16416406" cy="3740375"/>
          </a:xfrm>
        </p:grpSpPr>
        <p:sp>
          <p:nvSpPr>
            <p:cNvPr id="20" name="Rounded Rectangle 19"/>
            <p:cNvSpPr/>
            <p:nvPr/>
          </p:nvSpPr>
          <p:spPr>
            <a:xfrm>
              <a:off x="1126739" y="3068375"/>
              <a:ext cx="15868650" cy="2589361"/>
            </a:xfrm>
            <a:prstGeom prst="roundRect">
              <a:avLst/>
            </a:prstGeom>
            <a:solidFill>
              <a:schemeClr val="bg1"/>
            </a:solidFill>
            <a:ln w="28575">
              <a:solidFill>
                <a:srgbClr val="D84C1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21" name="Rectangle 20"/>
            <p:cNvSpPr/>
            <p:nvPr/>
          </p:nvSpPr>
          <p:spPr>
            <a:xfrm>
              <a:off x="1509644" y="3154935"/>
              <a:ext cx="15011400" cy="2416239"/>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chứng tỏ rằng nếu đổi nhiệt độ Celsius t trong hệ thức (10.2) sang nhiệt độ Kelvin T tương ứng thì sẽ được một hệ thức mới chứng tỏ thể tích V của chất khí tỉ lệ thuận với nhiệt độ Kelvin: V/T = hằng số.</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5529423" y="1917361"/>
              <a:ext cx="2013722" cy="2021468"/>
            </a:xfrm>
            <a:prstGeom prst="rect">
              <a:avLst/>
            </a:prstGeom>
          </p:spPr>
        </p:pic>
      </p:grpSp>
      <p:sp>
        <p:nvSpPr>
          <p:cNvPr id="19" name="Rectangle 18"/>
          <p:cNvSpPr/>
          <p:nvPr/>
        </p:nvSpPr>
        <p:spPr>
          <a:xfrm>
            <a:off x="1465829" y="312450"/>
            <a:ext cx="6340197" cy="784830"/>
          </a:xfrm>
          <a:prstGeom prst="rect">
            <a:avLst/>
          </a:prstGeom>
        </p:spPr>
        <p:txBody>
          <a:bodyPr wrap="none">
            <a:spAutoFit/>
          </a:bodyPr>
          <a:lstStyle/>
          <a:p>
            <a:pPr algn="just">
              <a:spcAft>
                <a:spcPts val="800"/>
              </a:spcAft>
            </a:pPr>
            <a:r>
              <a:rPr lang="en-US" sz="4500" b="1">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Hoạt động (SGK – tr41</a:t>
            </a:r>
            <a:endParaRPr lang="en-US" sz="4500" b="1" dirty="0">
              <a:solidFill>
                <a:schemeClr val="tx2">
                  <a:lumMod val="60000"/>
                  <a:lumOff val="4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F54FEAA-D7CA-39D2-9A35-F7442F148C4A}"/>
              </a:ext>
            </a:extLst>
          </p:cNvPr>
          <p:cNvGrpSpPr/>
          <p:nvPr/>
        </p:nvGrpSpPr>
        <p:grpSpPr>
          <a:xfrm>
            <a:off x="1602105" y="1483368"/>
            <a:ext cx="15565618" cy="3762375"/>
            <a:chOff x="1738381" y="2254857"/>
            <a:chExt cx="15565618" cy="3762375"/>
          </a:xfrm>
        </p:grpSpPr>
        <p:pic>
          <p:nvPicPr>
            <p:cNvPr id="5" name="Picture 4">
              <a:extLst>
                <a:ext uri="{FF2B5EF4-FFF2-40B4-BE49-F238E27FC236}">
                  <a16:creationId xmlns:a16="http://schemas.microsoft.com/office/drawing/2014/main" id="{F6D86760-5377-38BD-50AA-D7A37639C957}"/>
                </a:ext>
              </a:extLst>
            </p:cNvPr>
            <p:cNvPicPr>
              <a:picLocks noChangeAspect="1"/>
            </p:cNvPicPr>
            <p:nvPr/>
          </p:nvPicPr>
          <p:blipFill>
            <a:blip r:embed="rId3"/>
            <a:stretch>
              <a:fillRect/>
            </a:stretch>
          </p:blipFill>
          <p:spPr>
            <a:xfrm>
              <a:off x="1738381" y="2254857"/>
              <a:ext cx="7562850" cy="3762375"/>
            </a:xfrm>
            <a:prstGeom prst="rect">
              <a:avLst/>
            </a:prstGeom>
          </p:spPr>
        </p:pic>
        <p:sp>
          <p:nvSpPr>
            <p:cNvPr id="13" name="TextBox 12">
              <a:extLst>
                <a:ext uri="{FF2B5EF4-FFF2-40B4-BE49-F238E27FC236}">
                  <a16:creationId xmlns:a16="http://schemas.microsoft.com/office/drawing/2014/main" id="{E0F384DF-F2ED-9689-1C7D-BF85DCE874D0}"/>
                </a:ext>
              </a:extLst>
            </p:cNvPr>
            <p:cNvSpPr txBox="1"/>
            <p:nvPr/>
          </p:nvSpPr>
          <p:spPr>
            <a:xfrm>
              <a:off x="9531599" y="3058452"/>
              <a:ext cx="7772400" cy="1391728"/>
            </a:xfrm>
            <a:prstGeom prst="rect">
              <a:avLst/>
            </a:prstGeom>
            <a:noFill/>
          </p:spPr>
          <p:txBody>
            <a:bodyPr wrap="square" rtlCol="0">
              <a:spAutoFit/>
            </a:bodyPr>
            <a:lstStyle/>
            <a:p>
              <a:pPr algn="just">
                <a:lnSpc>
                  <a:spcPct val="150000"/>
                </a:lnSpc>
              </a:pPr>
              <a:r>
                <a:rPr lang="en-US" sz="3000">
                  <a:latin typeface="Arial" panose="020B0604020202020204" pitchFamily="34" charset="0"/>
                  <a:cs typeface="Arial" panose="020B0604020202020204" pitchFamily="34" charset="0"/>
                </a:rPr>
                <a:t>a) Đồ thị biểu diễn sự thay đổi thể tích khí theo nhiệt độ Celsius</a:t>
              </a:r>
            </a:p>
          </p:txBody>
        </p:sp>
      </p:grpSp>
      <p:grpSp>
        <p:nvGrpSpPr>
          <p:cNvPr id="22" name="Group 21">
            <a:extLst>
              <a:ext uri="{FF2B5EF4-FFF2-40B4-BE49-F238E27FC236}">
                <a16:creationId xmlns:a16="http://schemas.microsoft.com/office/drawing/2014/main" id="{38D8B9CE-16CA-622C-B9CB-55FD8479ECAA}"/>
              </a:ext>
            </a:extLst>
          </p:cNvPr>
          <p:cNvGrpSpPr/>
          <p:nvPr/>
        </p:nvGrpSpPr>
        <p:grpSpPr>
          <a:xfrm>
            <a:off x="2057400" y="8495837"/>
            <a:ext cx="13868401" cy="1359026"/>
            <a:chOff x="2057400" y="8495837"/>
            <a:chExt cx="13868401" cy="1359026"/>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3E02A7-CA98-AD12-CC36-5210DBCCB5EC}"/>
                    </a:ext>
                  </a:extLst>
                </p:cNvPr>
                <p:cNvSpPr txBox="1"/>
                <p:nvPr/>
              </p:nvSpPr>
              <p:spPr>
                <a:xfrm>
                  <a:off x="3733801" y="8495837"/>
                  <a:ext cx="12192000" cy="1359026"/>
                </a:xfrm>
                <a:prstGeom prst="rect">
                  <a:avLst/>
                </a:prstGeom>
                <a:noFill/>
              </p:spPr>
              <p:txBody>
                <a:bodyPr wrap="square">
                  <a:spAutoFit/>
                </a:bodyPr>
                <a:lstStyle/>
                <a:p>
                  <a:pPr marL="0" marR="0" algn="just">
                    <a:lnSpc>
                      <a:spcPct val="150000"/>
                    </a:lnSpc>
                    <a:spcBef>
                      <a:spcPts val="0"/>
                    </a:spcBef>
                    <a:spcAft>
                      <a:spcPts val="800"/>
                    </a:spcAft>
                  </a:pPr>
                  <a14:m>
                    <m:oMath xmlns:m="http://schemas.openxmlformats.org/officeDocument/2006/math">
                      <m:r>
                        <m:rPr>
                          <m:sty m:val="p"/>
                        </m:rP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4000" i="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sub>
                      </m:sSub>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αt</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sub>
                      </m:sSub>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273+</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−273</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273</m:t>
                              </m:r>
                            </m:den>
                          </m:f>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V</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V</m:t>
                              </m:r>
                            </m:e>
                            <m:sub>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sub>
                          </m:sSub>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273</m:t>
                          </m:r>
                        </m:den>
                      </m:f>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oMath>
                  </a14:m>
                  <a:r>
                    <a:rPr lang="en-US" sz="4000">
                      <a:effectLst/>
                      <a:latin typeface="Arial" panose="020B0604020202020204" pitchFamily="34" charset="0"/>
                      <a:ea typeface="Times New Roman" panose="02020603050405020304" pitchFamily="18" charset="0"/>
                      <a:cs typeface="Arial" panose="020B0604020202020204" pitchFamily="34" charset="0"/>
                    </a:rPr>
                    <a:t>=&gt; V ~ 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B23E02A7-CA98-AD12-CC36-5210DBCCB5EC}"/>
                    </a:ext>
                  </a:extLst>
                </p:cNvPr>
                <p:cNvSpPr txBox="1">
                  <a:spLocks noRot="1" noChangeAspect="1" noMove="1" noResize="1" noEditPoints="1" noAdjustHandles="1" noChangeArrowheads="1" noChangeShapeType="1" noTextEdit="1"/>
                </p:cNvSpPr>
                <p:nvPr/>
              </p:nvSpPr>
              <p:spPr>
                <a:xfrm>
                  <a:off x="3733801" y="8495837"/>
                  <a:ext cx="12192000" cy="1359026"/>
                </a:xfrm>
                <a:prstGeom prst="rect">
                  <a:avLst/>
                </a:prstGeom>
                <a:blipFill>
                  <a:blip r:embed="rId4"/>
                  <a:stretch>
                    <a:fillRect r="-150" b="-6726"/>
                  </a:stretch>
                </a:blipFill>
              </p:spPr>
              <p:txBody>
                <a:bodyPr/>
                <a:lstStyle/>
                <a:p>
                  <a:r>
                    <a:rPr lang="en-US">
                      <a:noFill/>
                    </a:rPr>
                    <a:t> </a:t>
                  </a:r>
                </a:p>
              </p:txBody>
            </p:sp>
          </mc:Fallback>
        </mc:AlternateContent>
        <p:sp>
          <p:nvSpPr>
            <p:cNvPr id="18" name="Arrow: Right 17">
              <a:extLst>
                <a:ext uri="{FF2B5EF4-FFF2-40B4-BE49-F238E27FC236}">
                  <a16:creationId xmlns:a16="http://schemas.microsoft.com/office/drawing/2014/main" id="{F835CD6D-02F8-442F-617E-74375E5014C0}"/>
                </a:ext>
              </a:extLst>
            </p:cNvPr>
            <p:cNvSpPr/>
            <p:nvPr/>
          </p:nvSpPr>
          <p:spPr>
            <a:xfrm>
              <a:off x="2057400" y="9021418"/>
              <a:ext cx="990600" cy="7509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3FF4497-5AE5-3EE4-9F87-90A71DE899B3}"/>
              </a:ext>
            </a:extLst>
          </p:cNvPr>
          <p:cNvGrpSpPr/>
          <p:nvPr/>
        </p:nvGrpSpPr>
        <p:grpSpPr>
          <a:xfrm>
            <a:off x="5867400" y="0"/>
            <a:ext cx="6553200" cy="1866900"/>
            <a:chOff x="5867400" y="0"/>
            <a:chExt cx="6553200" cy="1866900"/>
          </a:xfrm>
        </p:grpSpPr>
        <p:cxnSp>
          <p:nvCxnSpPr>
            <p:cNvPr id="23" name="Straight Connector 22">
              <a:extLst>
                <a:ext uri="{FF2B5EF4-FFF2-40B4-BE49-F238E27FC236}">
                  <a16:creationId xmlns:a16="http://schemas.microsoft.com/office/drawing/2014/main" id="{D90E634E-4BEE-B7CC-AC9F-D6AB6A6B1A81}"/>
                </a:ext>
              </a:extLst>
            </p:cNvPr>
            <p:cNvCxnSpPr/>
            <p:nvPr/>
          </p:nvCxnSpPr>
          <p:spPr>
            <a:xfrm flipH="1">
              <a:off x="7620000" y="0"/>
              <a:ext cx="152400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32D3BC2-E54F-07D4-26BC-3F0F7A668F8A}"/>
                </a:ext>
              </a:extLst>
            </p:cNvPr>
            <p:cNvCxnSpPr/>
            <p:nvPr/>
          </p:nvCxnSpPr>
          <p:spPr>
            <a:xfrm>
              <a:off x="9144000" y="0"/>
              <a:ext cx="152400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1">
              <a:extLst>
                <a:ext uri="{FF2B5EF4-FFF2-40B4-BE49-F238E27FC236}">
                  <a16:creationId xmlns:a16="http://schemas.microsoft.com/office/drawing/2014/main" id="{3CD53D8E-5DB2-85E8-E4DA-4E594DF77B15}"/>
                </a:ext>
              </a:extLst>
            </p:cNvPr>
            <p:cNvSpPr/>
            <p:nvPr/>
          </p:nvSpPr>
          <p:spPr>
            <a:xfrm>
              <a:off x="5867400" y="723900"/>
              <a:ext cx="6553200" cy="1143000"/>
            </a:xfrm>
            <a:prstGeom prst="roundRect">
              <a:avLst/>
            </a:prstGeom>
            <a:solidFill>
              <a:srgbClr val="D84C1C"/>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GHI NHỚ</a:t>
              </a:r>
              <a:endParaRPr lang="en-US" sz="40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056A175-772A-D7CA-C208-23A19F7B8EFE}"/>
                  </a:ext>
                </a:extLst>
              </p:cNvPr>
              <p:cNvSpPr txBox="1"/>
              <p:nvPr/>
            </p:nvSpPr>
            <p:spPr>
              <a:xfrm>
                <a:off x="1219200" y="3390900"/>
                <a:ext cx="16154400" cy="4225965"/>
              </a:xfrm>
              <a:prstGeom prst="rect">
                <a:avLst/>
              </a:prstGeom>
              <a:noFill/>
            </p:spPr>
            <p:txBody>
              <a:bodyPr wrap="square">
                <a:spAutoFit/>
              </a:bodyPr>
              <a:lstStyle/>
              <a:p>
                <a:pPr marL="0" marR="0" algn="just">
                  <a:lnSpc>
                    <a:spcPct val="150000"/>
                  </a:lnSpc>
                  <a:spcBef>
                    <a:spcPts val="0"/>
                  </a:spcBef>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tăng nhiệt độ khí từ 0</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tới t</a:t>
                </a:r>
                <a:r>
                  <a:rPr lang="en-US" sz="40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và giữ áp suất không đổi thì độ tăng thể tích của một đơn vị thể tích khí khi được tăng thêm một đơn vị nhiệt độ của các chất khí khác nhau đều bằng nhau và bằng 1/273.</a:t>
                </a:r>
                <a:endParaRPr lang="en-US" sz="4000">
                  <a:effectLst/>
                  <a:latin typeface="Arial" panose="020B060402020202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𝑉</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num>
                        <m:den>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273</m:t>
                          </m:r>
                        </m:den>
                      </m:f>
                    </m:oMath>
                  </m:oMathPara>
                </a14:m>
                <a:endParaRPr lang="en-US" sz="400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5056A175-772A-D7CA-C208-23A19F7B8EFE}"/>
                  </a:ext>
                </a:extLst>
              </p:cNvPr>
              <p:cNvSpPr txBox="1">
                <a:spLocks noRot="1" noChangeAspect="1" noMove="1" noResize="1" noEditPoints="1" noAdjustHandles="1" noChangeArrowheads="1" noChangeShapeType="1" noTextEdit="1"/>
              </p:cNvSpPr>
              <p:nvPr/>
            </p:nvSpPr>
            <p:spPr>
              <a:xfrm>
                <a:off x="1219200" y="3390900"/>
                <a:ext cx="16154400" cy="4225965"/>
              </a:xfrm>
              <a:prstGeom prst="rect">
                <a:avLst/>
              </a:prstGeom>
              <a:blipFill>
                <a:blip r:embed="rId2"/>
                <a:stretch>
                  <a:fillRect l="-1321" r="-1321"/>
                </a:stretch>
              </a:blipFill>
            </p:spPr>
            <p:txBody>
              <a:bodyPr/>
              <a:lstStyle/>
              <a:p>
                <a:r>
                  <a:rPr lang="en-US">
                    <a:noFill/>
                  </a:rPr>
                  <a:t> </a:t>
                </a:r>
              </a:p>
            </p:txBody>
          </p:sp>
        </mc:Fallback>
      </mc:AlternateContent>
    </p:spTree>
    <p:extLst>
      <p:ext uri="{BB962C8B-B14F-4D97-AF65-F5344CB8AC3E}">
        <p14:creationId xmlns:p14="http://schemas.microsoft.com/office/powerpoint/2010/main" val="855815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100000">
                                          <p:val>
                                            <p:strVal val="#ppt_x"/>
                                          </p:val>
                                        </p:tav>
                                      </p:tavLst>
                                    </p:anim>
                                    <p:anim calcmode="lin" valueType="num">
                                      <p:cBhvr>
                                        <p:cTn id="8" dur="500" fill="hold"/>
                                        <p:tgtEl>
                                          <p:spTgt spid="22"/>
                                        </p:tgtEl>
                                        <p:attrNameLst>
                                          <p:attrName>ppt_y</p:attrName>
                                        </p:attrNameLst>
                                      </p:cBhvr>
                                      <p:tavLst>
                                        <p:tav tm="0">
                                          <p:val>
                                            <p:strVal val="#ppt_y-#ppt_h/2"/>
                                          </p:val>
                                        </p:tav>
                                        <p:tav tm="100000">
                                          <p:val>
                                            <p:strVal val="#ppt_y"/>
                                          </p:val>
                                        </p:tav>
                                      </p:tavLst>
                                    </p:anim>
                                    <p:anim calcmode="lin" valueType="num">
                                      <p:cBhvr>
                                        <p:cTn id="9" dur="500" fill="hold"/>
                                        <p:tgtEl>
                                          <p:spTgt spid="22"/>
                                        </p:tgtEl>
                                        <p:attrNameLst>
                                          <p:attrName>ppt_w</p:attrName>
                                        </p:attrNameLst>
                                      </p:cBhvr>
                                      <p:tavLst>
                                        <p:tav tm="0">
                                          <p:val>
                                            <p:strVal val="#ppt_w"/>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1496</TotalTime>
  <Words>2221</Words>
  <Application>Microsoft Office PowerPoint</Application>
  <PresentationFormat>Custom</PresentationFormat>
  <Paragraphs>156</Paragraphs>
  <Slides>36</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Times New Roman</vt:lpstr>
      <vt:lpstr>Cambria Math</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dc:title>
  <dc:creator>User</dc:creator>
  <cp:lastModifiedBy>vinh</cp:lastModifiedBy>
  <cp:revision>63</cp:revision>
  <dcterms:created xsi:type="dcterms:W3CDTF">2006-08-16T00:00:00Z</dcterms:created>
  <dcterms:modified xsi:type="dcterms:W3CDTF">2025-11-26T04:05:02Z</dcterms:modified>
  <dc:identifier>DAGFl5RIL1M</dc:identifier>
</cp:coreProperties>
</file>